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slide+xml" PartName="/ppt/slides/slide223.xml"/>
  <Override ContentType="application/vnd.openxmlformats-officedocument.presentationml.slide+xml" PartName="/ppt/slides/slide224.xml"/>
  <Override ContentType="application/vnd.openxmlformats-officedocument.presentationml.slide+xml" PartName="/ppt/slides/slide225.xml"/>
  <Override ContentType="application/vnd.openxmlformats-officedocument.presentationml.slide+xml" PartName="/ppt/slides/slide226.xml"/>
  <Override ContentType="application/vnd.openxmlformats-officedocument.presentationml.slide+xml" PartName="/ppt/slides/slide227.xml"/>
  <Override ContentType="application/vnd.openxmlformats-officedocument.presentationml.slide+xml" PartName="/ppt/slides/slide228.xml"/>
  <Override ContentType="application/vnd.openxmlformats-officedocument.presentationml.slide+xml" PartName="/ppt/slides/slide229.xml"/>
  <Override ContentType="application/vnd.openxmlformats-officedocument.presentationml.slide+xml" PartName="/ppt/slides/slide230.xml"/>
  <Override ContentType="application/vnd.openxmlformats-officedocument.presentationml.slide+xml" PartName="/ppt/slides/slide231.xml"/>
  <Override ContentType="application/vnd.openxmlformats-officedocument.presentationml.slide+xml" PartName="/ppt/slides/slide232.xml"/>
  <Override ContentType="application/vnd.openxmlformats-officedocument.presentationml.slide+xml" PartName="/ppt/slides/slide233.xml"/>
  <Override ContentType="application/vnd.openxmlformats-officedocument.presentationml.slide+xml" PartName="/ppt/slides/slide234.xml"/>
  <Override ContentType="application/vnd.openxmlformats-officedocument.presentationml.slide+xml" PartName="/ppt/slides/slide235.xml"/>
  <Override ContentType="application/vnd.openxmlformats-officedocument.presentationml.slide+xml" PartName="/ppt/slides/slide236.xml"/>
  <Override ContentType="application/vnd.openxmlformats-officedocument.presentationml.slide+xml" PartName="/ppt/slides/slide237.xml"/>
  <Override ContentType="application/vnd.openxmlformats-officedocument.presentationml.slide+xml" PartName="/ppt/slides/slide238.xml"/>
  <Override ContentType="application/vnd.openxmlformats-officedocument.presentationml.slide+xml" PartName="/ppt/slides/slide239.xml"/>
  <Override ContentType="application/vnd.openxmlformats-officedocument.presentationml.slide+xml" PartName="/ppt/slides/slide240.xml"/>
  <Override ContentType="application/vnd.openxmlformats-officedocument.presentationml.slide+xml" PartName="/ppt/slides/slide241.xml"/>
  <Override ContentType="application/vnd.openxmlformats-officedocument.presentationml.slide+xml" PartName="/ppt/slides/slide242.xml"/>
  <Override ContentType="application/vnd.openxmlformats-officedocument.presentationml.slide+xml" PartName="/ppt/slides/slide243.xml"/>
  <Override ContentType="application/vnd.openxmlformats-officedocument.presentationml.slide+xml" PartName="/ppt/slides/slide244.xml"/>
  <Override ContentType="application/vnd.openxmlformats-officedocument.presentationml.slide+xml" PartName="/ppt/slides/slide245.xml"/>
  <Override ContentType="application/vnd.openxmlformats-officedocument.presentationml.slide+xml" PartName="/ppt/slides/slide246.xml"/>
  <Override ContentType="application/vnd.openxmlformats-officedocument.presentationml.slide+xml" PartName="/ppt/slides/slide247.xml"/>
  <Override ContentType="application/vnd.openxmlformats-officedocument.presentationml.slide+xml" PartName="/ppt/slides/slide248.xml"/>
  <Override ContentType="application/vnd.openxmlformats-officedocument.presentationml.slide+xml" PartName="/ppt/slides/slide249.xml"/>
  <Override ContentType="application/vnd.openxmlformats-officedocument.presentationml.slide+xml" PartName="/ppt/slides/slide250.xml"/>
  <Override ContentType="application/vnd.openxmlformats-officedocument.presentationml.slide+xml" PartName="/ppt/slides/slide251.xml"/>
  <Override ContentType="application/vnd.openxmlformats-officedocument.presentationml.slide+xml" PartName="/ppt/slides/slide252.xml"/>
  <Override ContentType="application/vnd.openxmlformats-officedocument.presentationml.slide+xml" PartName="/ppt/slides/slide253.xml"/>
  <Override ContentType="application/vnd.openxmlformats-officedocument.presentationml.slide+xml" PartName="/ppt/slides/slide254.xml"/>
  <Override ContentType="application/vnd.openxmlformats-officedocument.presentationml.slide+xml" PartName="/ppt/slides/slide255.xml"/>
  <Override ContentType="application/vnd.openxmlformats-officedocument.presentationml.slide+xml" PartName="/ppt/slides/slide256.xml"/>
  <Override ContentType="application/vnd.openxmlformats-officedocument.presentationml.slide+xml" PartName="/ppt/slides/slide257.xml"/>
  <Override ContentType="application/vnd.openxmlformats-officedocument.presentationml.slide+xml" PartName="/ppt/slides/slide258.xml"/>
  <Override ContentType="application/vnd.openxmlformats-officedocument.presentationml.slide+xml" PartName="/ppt/slides/slide259.xml"/>
  <Override ContentType="application/vnd.openxmlformats-officedocument.presentationml.slide+xml" PartName="/ppt/slides/slide260.xml"/>
  <Override ContentType="application/vnd.openxmlformats-officedocument.presentationml.slide+xml" PartName="/ppt/slides/slide261.xml"/>
  <Override ContentType="application/vnd.openxmlformats-officedocument.presentationml.slide+xml" PartName="/ppt/slides/slide262.xml"/>
  <Override ContentType="application/vnd.openxmlformats-officedocument.presentationml.slide+xml" PartName="/ppt/slides/slide263.xml"/>
  <Override ContentType="application/vnd.openxmlformats-officedocument.presentationml.slide+xml" PartName="/ppt/slides/slide264.xml"/>
  <Override ContentType="application/vnd.openxmlformats-officedocument.presentationml.slide+xml" PartName="/ppt/slides/slide265.xml"/>
  <Override ContentType="application/vnd.openxmlformats-officedocument.presentationml.slide+xml" PartName="/ppt/slides/slide266.xml"/>
  <Override ContentType="application/vnd.openxmlformats-officedocument.presentationml.slide+xml" PartName="/ppt/slides/slide267.xml"/>
  <Override ContentType="application/vnd.openxmlformats-officedocument.presentationml.slide+xml" PartName="/ppt/slides/slide268.xml"/>
  <Override ContentType="application/vnd.openxmlformats-officedocument.presentationml.slide+xml" PartName="/ppt/slides/slide269.xml"/>
  <Override ContentType="application/vnd.openxmlformats-officedocument.presentationml.slide+xml" PartName="/ppt/slides/slide270.xml"/>
  <Override ContentType="application/vnd.openxmlformats-officedocument.presentationml.slide+xml" PartName="/ppt/slides/slide271.xml"/>
  <Override ContentType="application/vnd.openxmlformats-officedocument.presentationml.slide+xml" PartName="/ppt/slides/slide272.xml"/>
  <Override ContentType="application/vnd.openxmlformats-officedocument.presentationml.slide+xml" PartName="/ppt/slides/slide273.xml"/>
  <Override ContentType="application/vnd.openxmlformats-officedocument.presentationml.slide+xml" PartName="/ppt/slides/slide274.xml"/>
  <Override ContentType="application/vnd.openxmlformats-officedocument.presentationml.slide+xml" PartName="/ppt/slides/slide275.xml"/>
  <Override ContentType="application/vnd.openxmlformats-officedocument.presentationml.slide+xml" PartName="/ppt/slides/slide276.xml"/>
  <Override ContentType="application/vnd.openxmlformats-officedocument.presentationml.slide+xml" PartName="/ppt/slides/slide277.xml"/>
  <Override ContentType="application/vnd.openxmlformats-officedocument.presentationml.slide+xml" PartName="/ppt/slides/slide278.xml"/>
  <Override ContentType="application/vnd.openxmlformats-officedocument.presentationml.slide+xml" PartName="/ppt/slides/slide279.xml"/>
  <Override ContentType="application/vnd.openxmlformats-officedocument.presentationml.slide+xml" PartName="/ppt/slides/slide280.xml"/>
  <Override ContentType="application/vnd.openxmlformats-officedocument.presentationml.slide+xml" PartName="/ppt/slides/slide281.xml"/>
  <Override ContentType="application/vnd.openxmlformats-officedocument.presentationml.slide+xml" PartName="/ppt/slides/slide282.xml"/>
  <Override ContentType="application/vnd.openxmlformats-officedocument.presentationml.slide+xml" PartName="/ppt/slides/slide283.xml"/>
  <Override ContentType="application/vnd.openxmlformats-officedocument.presentationml.slide+xml" PartName="/ppt/slides/slide284.xml"/>
  <Override ContentType="application/vnd.openxmlformats-officedocument.presentationml.slide+xml" PartName="/ppt/slides/slide285.xml"/>
  <Override ContentType="application/vnd.openxmlformats-officedocument.presentationml.slide+xml" PartName="/ppt/slides/slide286.xml"/>
  <Override ContentType="application/vnd.openxmlformats-officedocument.presentationml.slide+xml" PartName="/ppt/slides/slide287.xml"/>
  <Override ContentType="application/vnd.openxmlformats-officedocument.presentationml.slide+xml" PartName="/ppt/slides/slide288.xml"/>
  <Override ContentType="application/vnd.openxmlformats-officedocument.presentationml.slide+xml" PartName="/ppt/slides/slide289.xml"/>
  <Override ContentType="application/vnd.openxmlformats-officedocument.presentationml.slide+xml" PartName="/ppt/slides/slide290.xml"/>
  <Override ContentType="application/vnd.openxmlformats-officedocument.presentationml.slide+xml" PartName="/ppt/slides/slide291.xml"/>
  <Override ContentType="application/vnd.openxmlformats-officedocument.presentationml.slide+xml" PartName="/ppt/slides/slide292.xml"/>
  <Override ContentType="application/vnd.openxmlformats-officedocument.presentationml.slide+xml" PartName="/ppt/slides/slide293.xml"/>
  <Override ContentType="application/vnd.openxmlformats-officedocument.presentationml.slide+xml" PartName="/ppt/slides/slide294.xml"/>
  <Override ContentType="application/vnd.openxmlformats-officedocument.presentationml.slide+xml" PartName="/ppt/slides/slide295.xml"/>
  <Override ContentType="application/vnd.openxmlformats-officedocument.presentationml.slide+xml" PartName="/ppt/slides/slide296.xml"/>
  <Override ContentType="application/vnd.openxmlformats-officedocument.presentationml.slide+xml" PartName="/ppt/slides/slide297.xml"/>
  <Override ContentType="application/vnd.openxmlformats-officedocument.presentationml.slide+xml" PartName="/ppt/slides/slide298.xml"/>
  <Override ContentType="application/vnd.openxmlformats-officedocument.presentationml.slide+xml" PartName="/ppt/slides/slide299.xml"/>
  <Override ContentType="application/vnd.openxmlformats-officedocument.presentationml.slide+xml" PartName="/ppt/slides/slide300.xml"/>
  <Override ContentType="application/vnd.openxmlformats-officedocument.presentationml.slide+xml" PartName="/ppt/slides/slide301.xml"/>
  <Override ContentType="application/vnd.openxmlformats-officedocument.presentationml.slide+xml" PartName="/ppt/slides/slide302.xml"/>
  <Override ContentType="application/vnd.openxmlformats-officedocument.presentationml.slide+xml" PartName="/ppt/slides/slide303.xml"/>
  <Override ContentType="application/vnd.openxmlformats-officedocument.presentationml.slide+xml" PartName="/ppt/slides/slide304.xml"/>
  <Override ContentType="application/vnd.openxmlformats-officedocument.presentationml.slide+xml" PartName="/ppt/slides/slide305.xml"/>
  <Override ContentType="application/vnd.openxmlformats-officedocument.presentationml.slide+xml" PartName="/ppt/slides/slide306.xml"/>
  <Override ContentType="application/vnd.openxmlformats-officedocument.presentationml.slide+xml" PartName="/ppt/slides/slide307.xml"/>
  <Override ContentType="application/vnd.openxmlformats-officedocument.presentationml.slide+xml" PartName="/ppt/slides/slide308.xml"/>
  <Override ContentType="application/vnd.openxmlformats-officedocument.presentationml.slide+xml" PartName="/ppt/slides/slide309.xml"/>
  <Override ContentType="application/vnd.openxmlformats-officedocument.presentationml.slide+xml" PartName="/ppt/slides/slide310.xml"/>
  <Override ContentType="application/vnd.openxmlformats-officedocument.presentationml.slide+xml" PartName="/ppt/slides/slide311.xml"/>
  <Override ContentType="application/vnd.openxmlformats-officedocument.presentationml.slide+xml" PartName="/ppt/slides/slide312.xml"/>
  <Override ContentType="application/vnd.openxmlformats-officedocument.presentationml.slide+xml" PartName="/ppt/slides/slide313.xml"/>
  <Override ContentType="application/vnd.openxmlformats-officedocument.presentationml.slide+xml" PartName="/ppt/slides/slide314.xml"/>
  <Override ContentType="application/vnd.openxmlformats-officedocument.presentationml.slide+xml" PartName="/ppt/slides/slide315.xml"/>
  <Override ContentType="application/vnd.openxmlformats-officedocument.presentationml.slide+xml" PartName="/ppt/slides/slide316.xml"/>
  <Override ContentType="application/vnd.openxmlformats-officedocument.presentationml.slide+xml" PartName="/ppt/slides/slide317.xml"/>
  <Override ContentType="application/vnd.openxmlformats-officedocument.presentationml.slide+xml" PartName="/ppt/slides/slide318.xml"/>
  <Override ContentType="application/vnd.openxmlformats-officedocument.presentationml.slide+xml" PartName="/ppt/slides/slide319.xml"/>
  <Override ContentType="application/vnd.openxmlformats-officedocument.presentationml.slide+xml" PartName="/ppt/slides/slide320.xml"/>
  <Override ContentType="application/vnd.openxmlformats-officedocument.presentationml.slide+xml" PartName="/ppt/slides/slide321.xml"/>
  <Override ContentType="application/vnd.openxmlformats-officedocument.presentationml.slide+xml" PartName="/ppt/slides/slide322.xml"/>
  <Override ContentType="application/vnd.openxmlformats-officedocument.presentationml.slide+xml" PartName="/ppt/slides/slide323.xml"/>
  <Override ContentType="application/vnd.openxmlformats-officedocument.presentationml.slide+xml" PartName="/ppt/slides/slide324.xml"/>
  <Override ContentType="application/vnd.openxmlformats-officedocument.presentationml.slide+xml" PartName="/ppt/slides/slide325.xml"/>
  <Override ContentType="application/vnd.openxmlformats-officedocument.presentationml.slide+xml" PartName="/ppt/slides/slide326.xml"/>
  <Override ContentType="application/vnd.openxmlformats-officedocument.presentationml.slide+xml" PartName="/ppt/slides/slide327.xml"/>
  <Override ContentType="application/vnd.openxmlformats-officedocument.presentationml.slide+xml" PartName="/ppt/slides/slide328.xml"/>
  <Override ContentType="application/vnd.openxmlformats-officedocument.presentationml.slide+xml" PartName="/ppt/slides/slide329.xml"/>
  <Override ContentType="application/vnd.openxmlformats-officedocument.presentationml.slide+xml" PartName="/ppt/slides/slide330.xml"/>
  <Override ContentType="application/vnd.openxmlformats-officedocument.presentationml.slide+xml" PartName="/ppt/slides/slide331.xml"/>
  <Override ContentType="application/vnd.openxmlformats-officedocument.presentationml.slide+xml" PartName="/ppt/slides/slide332.xml"/>
  <Override ContentType="application/vnd.openxmlformats-officedocument.presentationml.slide+xml" PartName="/ppt/slides/slide333.xml"/>
  <Override ContentType="application/vnd.openxmlformats-officedocument.presentationml.slide+xml" PartName="/ppt/slides/slide334.xml"/>
  <Override ContentType="application/vnd.openxmlformats-officedocument.presentationml.slide+xml" PartName="/ppt/slides/slide335.xml"/>
  <Override ContentType="application/vnd.openxmlformats-officedocument.presentationml.slide+xml" PartName="/ppt/slides/slide336.xml"/>
  <Override ContentType="application/vnd.openxmlformats-officedocument.presentationml.slide+xml" PartName="/ppt/slides/slide337.xml"/>
  <Override ContentType="application/vnd.openxmlformats-officedocument.presentationml.slide+xml" PartName="/ppt/slides/slide338.xml"/>
  <Override ContentType="application/vnd.openxmlformats-officedocument.presentationml.slide+xml" PartName="/ppt/slides/slide339.xml"/>
  <Override ContentType="application/vnd.openxmlformats-officedocument.presentationml.slide+xml" PartName="/ppt/slides/slide340.xml"/>
  <Override ContentType="application/vnd.openxmlformats-officedocument.presentationml.slide+xml" PartName="/ppt/slides/slide341.xml"/>
  <Override ContentType="application/vnd.openxmlformats-officedocument.presentationml.slide+xml" PartName="/ppt/slides/slide342.xml"/>
  <Override ContentType="application/vnd.openxmlformats-officedocument.presentationml.slide+xml" PartName="/ppt/slides/slide343.xml"/>
  <Override ContentType="application/vnd.openxmlformats-officedocument.presentationml.slide+xml" PartName="/ppt/slides/slide344.xml"/>
  <Override ContentType="application/vnd.openxmlformats-officedocument.presentationml.slide+xml" PartName="/ppt/slides/slide345.xml"/>
  <Override ContentType="application/vnd.openxmlformats-officedocument.presentationml.slide+xml" PartName="/ppt/slides/slide346.xml"/>
  <Override ContentType="application/vnd.openxmlformats-officedocument.presentationml.slide+xml" PartName="/ppt/slides/slide347.xml"/>
  <Override ContentType="application/vnd.openxmlformats-officedocument.presentationml.slide+xml" PartName="/ppt/slides/slide348.xml"/>
  <Override ContentType="application/vnd.openxmlformats-officedocument.presentationml.slide+xml" PartName="/ppt/slides/slide349.xml"/>
  <Override ContentType="application/vnd.openxmlformats-officedocument.presentationml.slide+xml" PartName="/ppt/slides/slide350.xml"/>
  <Override ContentType="application/vnd.openxmlformats-officedocument.presentationml.slide+xml" PartName="/ppt/slides/slide351.xml"/>
  <Override ContentType="application/vnd.openxmlformats-officedocument.presentationml.slide+xml" PartName="/ppt/slides/slide352.xml"/>
  <Override ContentType="application/vnd.openxmlformats-officedocument.presentationml.slide+xml" PartName="/ppt/slides/slide353.xml"/>
  <Override ContentType="application/vnd.openxmlformats-officedocument.presentationml.slide+xml" PartName="/ppt/slides/slide354.xml"/>
  <Override ContentType="application/vnd.openxmlformats-officedocument.presentationml.slide+xml" PartName="/ppt/slides/slide355.xml"/>
  <Override ContentType="application/vnd.openxmlformats-officedocument.presentationml.slide+xml" PartName="/ppt/slides/slide356.xml"/>
  <Override ContentType="application/vnd.openxmlformats-officedocument.presentationml.slide+xml" PartName="/ppt/slides/slide357.xml"/>
  <Override ContentType="application/vnd.openxmlformats-officedocument.presentationml.slide+xml" PartName="/ppt/slides/slide358.xml"/>
  <Override ContentType="application/vnd.openxmlformats-officedocument.presentationml.slide+xml" PartName="/ppt/slides/slide359.xml"/>
  <Override ContentType="application/vnd.openxmlformats-officedocument.presentationml.slide+xml" PartName="/ppt/slides/slide360.xml"/>
  <Override ContentType="application/vnd.openxmlformats-officedocument.presentationml.slide+xml" PartName="/ppt/slides/slide361.xml"/>
  <Override ContentType="application/vnd.openxmlformats-officedocument.presentationml.slide+xml" PartName="/ppt/slides/slide362.xml"/>
  <Override ContentType="application/vnd.openxmlformats-officedocument.presentationml.slide+xml" PartName="/ppt/slides/slide363.xml"/>
  <Override ContentType="application/vnd.openxmlformats-officedocument.presentationml.slide+xml" PartName="/ppt/slides/slide364.xml"/>
  <Override ContentType="application/vnd.openxmlformats-officedocument.presentationml.slide+xml" PartName="/ppt/slides/slide365.xml"/>
  <Override ContentType="application/vnd.openxmlformats-officedocument.presentationml.slide+xml" PartName="/ppt/slides/slide366.xml"/>
  <Override ContentType="application/vnd.openxmlformats-officedocument.presentationml.slide+xml" PartName="/ppt/slides/slide367.xml"/>
  <Override ContentType="application/vnd.openxmlformats-officedocument.presentationml.slide+xml" PartName="/ppt/slides/slide368.xml"/>
  <Override ContentType="application/vnd.openxmlformats-officedocument.presentationml.slide+xml" PartName="/ppt/slides/slide369.xml"/>
  <Override ContentType="application/vnd.openxmlformats-officedocument.presentationml.slide+xml" PartName="/ppt/slides/slide370.xml"/>
  <Override ContentType="application/vnd.openxmlformats-officedocument.presentationml.slide+xml" PartName="/ppt/slides/slide371.xml"/>
  <Override ContentType="application/vnd.openxmlformats-officedocument.presentationml.slide+xml" PartName="/ppt/slides/slide372.xml"/>
  <Override ContentType="application/vnd.openxmlformats-officedocument.presentationml.slide+xml" PartName="/ppt/slides/slide373.xml"/>
  <Override ContentType="application/vnd.openxmlformats-officedocument.presentationml.slide+xml" PartName="/ppt/slides/slide374.xml"/>
  <Override ContentType="application/vnd.openxmlformats-officedocument.presentationml.slide+xml" PartName="/ppt/slides/slide375.xml"/>
  <Override ContentType="application/vnd.openxmlformats-officedocument.presentationml.slide+xml" PartName="/ppt/slides/slide376.xml"/>
  <Override ContentType="application/vnd.openxmlformats-officedocument.presentationml.slide+xml" PartName="/ppt/slides/slide377.xml"/>
  <Override ContentType="application/vnd.openxmlformats-officedocument.presentationml.slide+xml" PartName="/ppt/slides/slide378.xml"/>
  <Override ContentType="application/vnd.openxmlformats-officedocument.presentationml.slide+xml" PartName="/ppt/slides/slide379.xml"/>
  <Override ContentType="application/vnd.openxmlformats-officedocument.presentationml.slide+xml" PartName="/ppt/slides/slide380.xml"/>
  <Override ContentType="application/vnd.openxmlformats-officedocument.presentationml.slide+xml" PartName="/ppt/slides/slide381.xml"/>
  <Override ContentType="application/vnd.openxmlformats-officedocument.presentationml.slide+xml" PartName="/ppt/slides/slide382.xml"/>
  <Override ContentType="application/vnd.openxmlformats-officedocument.presentationml.slide+xml" PartName="/ppt/slides/slide383.xml"/>
  <Override ContentType="application/vnd.openxmlformats-officedocument.presentationml.slide+xml" PartName="/ppt/slides/slide384.xml"/>
  <Override ContentType="application/vnd.openxmlformats-officedocument.presentationml.slide+xml" PartName="/ppt/slides/slide385.xml"/>
  <Override ContentType="application/vnd.openxmlformats-officedocument.presentationml.slide+xml" PartName="/ppt/slides/slide386.xml"/>
  <Override ContentType="application/vnd.openxmlformats-officedocument.presentationml.slide+xml" PartName="/ppt/slides/slide387.xml"/>
  <Override ContentType="application/vnd.openxmlformats-officedocument.presentationml.slide+xml" PartName="/ppt/slides/slide388.xml"/>
  <Override ContentType="application/vnd.openxmlformats-officedocument.presentationml.slide+xml" PartName="/ppt/slides/slide389.xml"/>
  <Override ContentType="application/vnd.openxmlformats-officedocument.presentationml.slide+xml" PartName="/ppt/slides/slide390.xml"/>
  <Override ContentType="application/vnd.openxmlformats-officedocument.presentationml.slide+xml" PartName="/ppt/slides/slide391.xml"/>
  <Override ContentType="application/vnd.openxmlformats-officedocument.presentationml.slide+xml" PartName="/ppt/slides/slide392.xml"/>
  <Override ContentType="application/vnd.openxmlformats-officedocument.presentationml.slide+xml" PartName="/ppt/slides/slide393.xml"/>
  <Override ContentType="application/vnd.openxmlformats-officedocument.presentationml.slide+xml" PartName="/ppt/slides/slide394.xml"/>
  <Override ContentType="application/vnd.openxmlformats-officedocument.presentationml.slide+xml" PartName="/ppt/slides/slide395.xml"/>
  <Override ContentType="application/vnd.openxmlformats-officedocument.presentationml.slide+xml" PartName="/ppt/slides/slide396.xml"/>
  <Override ContentType="application/vnd.openxmlformats-officedocument.presentationml.slide+xml" PartName="/ppt/slides/slide397.xml"/>
  <Override ContentType="application/vnd.openxmlformats-officedocument.presentationml.slide+xml" PartName="/ppt/slides/slide398.xml"/>
  <Override ContentType="application/vnd.openxmlformats-officedocument.presentationml.slide+xml" PartName="/ppt/slides/slide399.xml"/>
  <Override ContentType="application/vnd.openxmlformats-officedocument.presentationml.slide+xml" PartName="/ppt/slides/slide400.xml"/>
  <Override ContentType="application/vnd.openxmlformats-officedocument.presentationml.slide+xml" PartName="/ppt/slides/slide401.xml"/>
  <Override ContentType="application/vnd.openxmlformats-officedocument.presentationml.slide+xml" PartName="/ppt/slides/slide402.xml"/>
  <Override ContentType="application/vnd.openxmlformats-officedocument.presentationml.slide+xml" PartName="/ppt/slides/slide403.xml"/>
  <Override ContentType="application/vnd.openxmlformats-officedocument.presentationml.slide+xml" PartName="/ppt/slides/slide404.xml"/>
  <Override ContentType="application/vnd.openxmlformats-officedocument.presentationml.slide+xml" PartName="/ppt/slides/slide405.xml"/>
  <Override ContentType="application/vnd.openxmlformats-officedocument.presentationml.slide+xml" PartName="/ppt/slides/slide406.xml"/>
  <Override ContentType="application/vnd.openxmlformats-officedocument.presentationml.slide+xml" PartName="/ppt/slides/slide407.xml"/>
  <Override ContentType="application/vnd.openxmlformats-officedocument.presentationml.slide+xml" PartName="/ppt/slides/slide408.xml"/>
  <Override ContentType="application/vnd.openxmlformats-officedocument.presentationml.slide+xml" PartName="/ppt/slides/slide409.xml"/>
  <Override ContentType="application/vnd.openxmlformats-officedocument.presentationml.slide+xml" PartName="/ppt/slides/slide410.xml"/>
  <Override ContentType="application/vnd.openxmlformats-officedocument.presentationml.slide+xml" PartName="/ppt/slides/slide411.xml"/>
  <Override ContentType="application/vnd.openxmlformats-officedocument.presentationml.slide+xml" PartName="/ppt/slides/slide412.xml"/>
  <Override ContentType="application/vnd.openxmlformats-officedocument.presentationml.slide+xml" PartName="/ppt/slides/slide413.xml"/>
  <Override ContentType="application/vnd.openxmlformats-officedocument.presentationml.slide+xml" PartName="/ppt/slides/slide414.xml"/>
  <Override ContentType="application/vnd.openxmlformats-officedocument.presentationml.slide+xml" PartName="/ppt/slides/slide415.xml"/>
  <Override ContentType="application/vnd.openxmlformats-officedocument.presentationml.slide+xml" PartName="/ppt/slides/slide416.xml"/>
  <Override ContentType="application/vnd.openxmlformats-officedocument.presentationml.slide+xml" PartName="/ppt/slides/slide417.xml"/>
  <Override ContentType="application/vnd.openxmlformats-officedocument.presentationml.slide+xml" PartName="/ppt/slides/slide418.xml"/>
  <Override ContentType="application/vnd.openxmlformats-officedocument.presentationml.slide+xml" PartName="/ppt/slides/slide419.xml"/>
  <Override ContentType="application/vnd.openxmlformats-officedocument.presentationml.slide+xml" PartName="/ppt/slides/slide420.xml"/>
  <Override ContentType="application/vnd.openxmlformats-officedocument.presentationml.slide+xml" PartName="/ppt/slides/slide421.xml"/>
  <Override ContentType="application/vnd.openxmlformats-officedocument.presentationml.slide+xml" PartName="/ppt/slides/slide422.xml"/>
  <Override ContentType="application/vnd.openxmlformats-officedocument.presentationml.slide+xml" PartName="/ppt/slides/slide423.xml"/>
  <Override ContentType="application/vnd.openxmlformats-officedocument.presentationml.slide+xml" PartName="/ppt/slides/slide424.xml"/>
  <Override ContentType="application/vnd.openxmlformats-officedocument.presentationml.slide+xml" PartName="/ppt/slides/slide425.xml"/>
  <Override ContentType="application/vnd.openxmlformats-officedocument.presentationml.slide+xml" PartName="/ppt/slides/slide426.xml"/>
  <Override ContentType="application/vnd.openxmlformats-officedocument.presentationml.slide+xml" PartName="/ppt/slides/slide427.xml"/>
  <Override ContentType="application/vnd.openxmlformats-officedocument.presentationml.slide+xml" PartName="/ppt/slides/slide428.xml"/>
  <Override ContentType="application/vnd.openxmlformats-officedocument.presentationml.slide+xml" PartName="/ppt/slides/slide429.xml"/>
  <Override ContentType="application/vnd.openxmlformats-officedocument.presentationml.slide+xml" PartName="/ppt/slides/slide430.xml"/>
  <Override ContentType="application/vnd.openxmlformats-officedocument.presentationml.slide+xml" PartName="/ppt/slides/slide431.xml"/>
  <Override ContentType="application/vnd.openxmlformats-officedocument.presentationml.slide+xml" PartName="/ppt/slides/slide432.xml"/>
  <Override ContentType="application/vnd.openxmlformats-officedocument.presentationml.slide+xml" PartName="/ppt/slides/slide433.xml"/>
  <Override ContentType="application/vnd.openxmlformats-officedocument.presentationml.slide+xml" PartName="/ppt/slides/slide434.xml"/>
  <Override ContentType="application/vnd.openxmlformats-officedocument.presentationml.slide+xml" PartName="/ppt/slides/slide435.xml"/>
  <Override ContentType="application/vnd.openxmlformats-officedocument.presentationml.slide+xml" PartName="/ppt/slides/slide436.xml"/>
  <Override ContentType="application/vnd.openxmlformats-officedocument.presentationml.slide+xml" PartName="/ppt/slides/slide437.xml"/>
  <Override ContentType="application/vnd.openxmlformats-officedocument.presentationml.slide+xml" PartName="/ppt/slides/slide438.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inkml+xml" PartName="/ppt/ink/ink1.xml"/>
  <Override ContentType="application/inkml+xml" PartName="/ppt/ink/ink2.xml"/>
  <Override ContentType="application/inkml+xml" PartName="/ppt/ink/ink3.xml"/>
  <Override ContentType="application/inkml+xml" PartName="/ppt/ink/ink4.xml"/>
  <Override ContentType="application/inkml+xml" PartName="/ppt/ink/ink5.xml"/>
  <Override ContentType="application/inkml+xml" PartName="/ppt/ink/ink6.xml"/>
  <Override ContentType="application/inkml+xml" PartName="/ppt/ink/ink7.xml"/>
  <Override ContentType="application/inkml+xml" PartName="/ppt/ink/ink8.xml"/>
  <Override ContentType="application/inkml+xml" PartName="/ppt/ink/ink9.xml"/>
  <Override ContentType="application/inkml+xml" PartName="/ppt/ink/ink10.xml"/>
  <Override ContentType="application/inkml+xml" PartName="/ppt/ink/ink11.xml"/>
  <Override ContentType="application/inkml+xml" PartName="/ppt/ink/ink12.xml"/>
  <Override ContentType="application/inkml+xml" PartName="/ppt/ink/ink13.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inkml+xml" PartName="/ppt/ink/ink14.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inkml+xml" PartName="/ppt/ink/ink15.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officedocument.presentationml.notesSlide+xml" PartName="/ppt/notesSlides/notesSlide91.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officedocument.presentationml.notesSlide+xml" PartName="/ppt/notesSlides/notesSlide95.xml"/>
  <Override ContentType="application/vnd.openxmlformats-officedocument.presentationml.notesSlide+xml" PartName="/ppt/notesSlides/notesSlide96.xml"/>
  <Override ContentType="application/vnd.openxmlformats-officedocument.presentationml.notesSlide+xml" PartName="/ppt/notesSlides/notesSlide97.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0"/>
  </p:notesMasterIdLst>
  <p:handoutMasterIdLst>
    <p:handoutMasterId r:id="rId441"/>
  </p:handoutMasterIdLst>
  <p:sldIdLst>
    <p:sldId id="298" r:id="rId2"/>
    <p:sldId id="7697" r:id="rId3"/>
    <p:sldId id="7698" r:id="rId4"/>
    <p:sldId id="7699" r:id="rId5"/>
    <p:sldId id="7700" r:id="rId6"/>
    <p:sldId id="3625" r:id="rId7"/>
    <p:sldId id="1087" r:id="rId8"/>
    <p:sldId id="7751" r:id="rId9"/>
    <p:sldId id="1155" r:id="rId10"/>
    <p:sldId id="1088" r:id="rId11"/>
    <p:sldId id="5447" r:id="rId12"/>
    <p:sldId id="7701" r:id="rId13"/>
    <p:sldId id="5631" r:id="rId14"/>
    <p:sldId id="5624" r:id="rId15"/>
    <p:sldId id="5625" r:id="rId16"/>
    <p:sldId id="5626" r:id="rId17"/>
    <p:sldId id="5627" r:id="rId18"/>
    <p:sldId id="5628" r:id="rId19"/>
    <p:sldId id="5629" r:id="rId20"/>
    <p:sldId id="6348" r:id="rId21"/>
    <p:sldId id="7703" r:id="rId22"/>
    <p:sldId id="5429" r:id="rId23"/>
    <p:sldId id="7636" r:id="rId24"/>
    <p:sldId id="5432" r:id="rId25"/>
    <p:sldId id="3561" r:id="rId26"/>
    <p:sldId id="3550" r:id="rId27"/>
    <p:sldId id="3565" r:id="rId28"/>
    <p:sldId id="5448" r:id="rId29"/>
    <p:sldId id="3541" r:id="rId30"/>
    <p:sldId id="5433" r:id="rId31"/>
    <p:sldId id="7706" r:id="rId32"/>
    <p:sldId id="1080" r:id="rId33"/>
    <p:sldId id="3549" r:id="rId34"/>
    <p:sldId id="7400" r:id="rId35"/>
    <p:sldId id="7704" r:id="rId36"/>
    <p:sldId id="7705" r:id="rId37"/>
    <p:sldId id="9259" r:id="rId38"/>
    <p:sldId id="7724" r:id="rId39"/>
    <p:sldId id="3572" r:id="rId40"/>
    <p:sldId id="8255" r:id="rId41"/>
    <p:sldId id="5550" r:id="rId42"/>
    <p:sldId id="5471" r:id="rId43"/>
    <p:sldId id="299" r:id="rId44"/>
    <p:sldId id="5474" r:id="rId45"/>
    <p:sldId id="3571" r:id="rId46"/>
    <p:sldId id="300" r:id="rId47"/>
    <p:sldId id="5563" r:id="rId48"/>
    <p:sldId id="3636" r:id="rId49"/>
    <p:sldId id="3607" r:id="rId50"/>
    <p:sldId id="8252" r:id="rId51"/>
    <p:sldId id="5565" r:id="rId52"/>
    <p:sldId id="5566" r:id="rId53"/>
    <p:sldId id="308" r:id="rId54"/>
    <p:sldId id="5568" r:id="rId55"/>
    <p:sldId id="3613" r:id="rId56"/>
    <p:sldId id="3953" r:id="rId57"/>
    <p:sldId id="5571" r:id="rId58"/>
    <p:sldId id="3603" r:id="rId59"/>
    <p:sldId id="5479" r:id="rId60"/>
    <p:sldId id="3640" r:id="rId61"/>
    <p:sldId id="3942" r:id="rId62"/>
    <p:sldId id="3944" r:id="rId63"/>
    <p:sldId id="5589" r:id="rId64"/>
    <p:sldId id="7737" r:id="rId65"/>
    <p:sldId id="5599" r:id="rId66"/>
    <p:sldId id="3615" r:id="rId67"/>
    <p:sldId id="5600" r:id="rId68"/>
    <p:sldId id="5603" r:id="rId69"/>
    <p:sldId id="5604" r:id="rId70"/>
    <p:sldId id="272" r:id="rId71"/>
    <p:sldId id="3619" r:id="rId72"/>
    <p:sldId id="5605" r:id="rId73"/>
    <p:sldId id="5606" r:id="rId74"/>
    <p:sldId id="277" r:id="rId75"/>
    <p:sldId id="4115" r:id="rId76"/>
    <p:sldId id="318" r:id="rId77"/>
    <p:sldId id="5670" r:id="rId78"/>
    <p:sldId id="3633" r:id="rId79"/>
    <p:sldId id="5580" r:id="rId80"/>
    <p:sldId id="4094" r:id="rId81"/>
    <p:sldId id="4095" r:id="rId82"/>
    <p:sldId id="3708" r:id="rId83"/>
    <p:sldId id="3710" r:id="rId84"/>
    <p:sldId id="4145" r:id="rId85"/>
    <p:sldId id="5675" r:id="rId86"/>
    <p:sldId id="4011" r:id="rId87"/>
    <p:sldId id="4098" r:id="rId88"/>
    <p:sldId id="3954" r:id="rId89"/>
    <p:sldId id="4018" r:id="rId90"/>
    <p:sldId id="5738" r:id="rId91"/>
    <p:sldId id="3974" r:id="rId92"/>
    <p:sldId id="3975" r:id="rId93"/>
    <p:sldId id="4100" r:id="rId94"/>
    <p:sldId id="4102" r:id="rId95"/>
    <p:sldId id="4106" r:id="rId96"/>
    <p:sldId id="4030" r:id="rId97"/>
    <p:sldId id="4033" r:id="rId98"/>
    <p:sldId id="5740" r:id="rId99"/>
    <p:sldId id="5741" r:id="rId100"/>
    <p:sldId id="4110" r:id="rId101"/>
    <p:sldId id="4111" r:id="rId102"/>
    <p:sldId id="5743" r:id="rId103"/>
    <p:sldId id="4047" r:id="rId104"/>
    <p:sldId id="4049" r:id="rId105"/>
    <p:sldId id="4112" r:id="rId106"/>
    <p:sldId id="5541" r:id="rId107"/>
    <p:sldId id="5727" r:id="rId108"/>
    <p:sldId id="5728" r:id="rId109"/>
    <p:sldId id="5729" r:id="rId110"/>
    <p:sldId id="5731" r:id="rId111"/>
    <p:sldId id="5735" r:id="rId112"/>
    <p:sldId id="7771" r:id="rId113"/>
    <p:sldId id="3970" r:id="rId114"/>
    <p:sldId id="3976" r:id="rId115"/>
    <p:sldId id="3990" r:id="rId116"/>
    <p:sldId id="3977" r:id="rId117"/>
    <p:sldId id="4273" r:id="rId118"/>
    <p:sldId id="4274" r:id="rId119"/>
    <p:sldId id="3972" r:id="rId120"/>
    <p:sldId id="3981" r:id="rId121"/>
    <p:sldId id="5772" r:id="rId122"/>
    <p:sldId id="325" r:id="rId123"/>
    <p:sldId id="3991" r:id="rId124"/>
    <p:sldId id="4292" r:id="rId125"/>
    <p:sldId id="5752" r:id="rId126"/>
    <p:sldId id="336" r:id="rId127"/>
    <p:sldId id="3997" r:id="rId128"/>
    <p:sldId id="4302" r:id="rId129"/>
    <p:sldId id="3998" r:id="rId130"/>
    <p:sldId id="3999" r:id="rId131"/>
    <p:sldId id="4005" r:id="rId132"/>
    <p:sldId id="5595" r:id="rId133"/>
    <p:sldId id="5596" r:id="rId134"/>
    <p:sldId id="5597" r:id="rId135"/>
    <p:sldId id="337" r:id="rId136"/>
    <p:sldId id="344" r:id="rId137"/>
    <p:sldId id="4118" r:id="rId138"/>
    <p:sldId id="4120" r:id="rId139"/>
    <p:sldId id="6445" r:id="rId140"/>
    <p:sldId id="6446" r:id="rId141"/>
    <p:sldId id="5601" r:id="rId142"/>
    <p:sldId id="4280" r:id="rId143"/>
    <p:sldId id="5782" r:id="rId144"/>
    <p:sldId id="4136" r:id="rId145"/>
    <p:sldId id="4284" r:id="rId146"/>
    <p:sldId id="4266" r:id="rId147"/>
    <p:sldId id="4361" r:id="rId148"/>
    <p:sldId id="4362" r:id="rId149"/>
    <p:sldId id="4363" r:id="rId150"/>
    <p:sldId id="4364" r:id="rId151"/>
    <p:sldId id="4365" r:id="rId152"/>
    <p:sldId id="4366" r:id="rId153"/>
    <p:sldId id="4255" r:id="rId154"/>
    <p:sldId id="6448" r:id="rId155"/>
    <p:sldId id="4126" r:id="rId156"/>
    <p:sldId id="4127" r:id="rId157"/>
    <p:sldId id="4128" r:id="rId158"/>
    <p:sldId id="4071" r:id="rId159"/>
    <p:sldId id="8229" r:id="rId160"/>
    <p:sldId id="4146" r:id="rId161"/>
    <p:sldId id="4147" r:id="rId162"/>
    <p:sldId id="4199" r:id="rId163"/>
    <p:sldId id="4200" r:id="rId164"/>
    <p:sldId id="4149" r:id="rId165"/>
    <p:sldId id="4201" r:id="rId166"/>
    <p:sldId id="4150" r:id="rId167"/>
    <p:sldId id="4157" r:id="rId168"/>
    <p:sldId id="4158" r:id="rId169"/>
    <p:sldId id="4202" r:id="rId170"/>
    <p:sldId id="4205" r:id="rId171"/>
    <p:sldId id="9261" r:id="rId172"/>
    <p:sldId id="9262" r:id="rId173"/>
    <p:sldId id="9263" r:id="rId174"/>
    <p:sldId id="9265" r:id="rId175"/>
    <p:sldId id="9266" r:id="rId176"/>
    <p:sldId id="9269" r:id="rId177"/>
    <p:sldId id="9267" r:id="rId178"/>
    <p:sldId id="9268" r:id="rId179"/>
    <p:sldId id="9280" r:id="rId180"/>
    <p:sldId id="9281" r:id="rId181"/>
    <p:sldId id="9282" r:id="rId182"/>
    <p:sldId id="9283" r:id="rId183"/>
    <p:sldId id="9284" r:id="rId184"/>
    <p:sldId id="9286" r:id="rId185"/>
    <p:sldId id="9287" r:id="rId186"/>
    <p:sldId id="9285" r:id="rId187"/>
    <p:sldId id="9288" r:id="rId188"/>
    <p:sldId id="9289" r:id="rId189"/>
    <p:sldId id="9290" r:id="rId190"/>
    <p:sldId id="9291" r:id="rId191"/>
    <p:sldId id="9293" r:id="rId192"/>
    <p:sldId id="6987" r:id="rId193"/>
    <p:sldId id="6988" r:id="rId194"/>
    <p:sldId id="9079" r:id="rId195"/>
    <p:sldId id="4143" r:id="rId196"/>
    <p:sldId id="5792" r:id="rId197"/>
    <p:sldId id="5793" r:id="rId198"/>
    <p:sldId id="4340" r:id="rId199"/>
    <p:sldId id="638" r:id="rId200"/>
    <p:sldId id="639" r:id="rId201"/>
    <p:sldId id="636" r:id="rId202"/>
    <p:sldId id="5794" r:id="rId203"/>
    <p:sldId id="872" r:id="rId204"/>
    <p:sldId id="873" r:id="rId205"/>
    <p:sldId id="5777" r:id="rId206"/>
    <p:sldId id="4343" r:id="rId207"/>
    <p:sldId id="4344" r:id="rId208"/>
    <p:sldId id="4345" r:id="rId209"/>
    <p:sldId id="4346" r:id="rId210"/>
    <p:sldId id="4347" r:id="rId211"/>
    <p:sldId id="4348" r:id="rId212"/>
    <p:sldId id="4349" r:id="rId213"/>
    <p:sldId id="4350" r:id="rId214"/>
    <p:sldId id="4351" r:id="rId215"/>
    <p:sldId id="4353" r:id="rId216"/>
    <p:sldId id="4354" r:id="rId217"/>
    <p:sldId id="4355" r:id="rId218"/>
    <p:sldId id="4356" r:id="rId219"/>
    <p:sldId id="4357" r:id="rId220"/>
    <p:sldId id="4358" r:id="rId221"/>
    <p:sldId id="4360" r:id="rId222"/>
    <p:sldId id="5795" r:id="rId223"/>
    <p:sldId id="4210" r:id="rId224"/>
    <p:sldId id="5796" r:id="rId225"/>
    <p:sldId id="5797" r:id="rId226"/>
    <p:sldId id="5798" r:id="rId227"/>
    <p:sldId id="5799" r:id="rId228"/>
    <p:sldId id="4341" r:id="rId229"/>
    <p:sldId id="5778" r:id="rId230"/>
    <p:sldId id="5748" r:id="rId231"/>
    <p:sldId id="9270" r:id="rId232"/>
    <p:sldId id="9271" r:id="rId233"/>
    <p:sldId id="9272" r:id="rId234"/>
    <p:sldId id="9273" r:id="rId235"/>
    <p:sldId id="9274" r:id="rId236"/>
    <p:sldId id="9275" r:id="rId237"/>
    <p:sldId id="9276" r:id="rId238"/>
    <p:sldId id="9277" r:id="rId239"/>
    <p:sldId id="6989" r:id="rId240"/>
    <p:sldId id="6990" r:id="rId241"/>
    <p:sldId id="5779" r:id="rId242"/>
    <p:sldId id="6721" r:id="rId243"/>
    <p:sldId id="4161" r:id="rId244"/>
    <p:sldId id="4162" r:id="rId245"/>
    <p:sldId id="4163" r:id="rId246"/>
    <p:sldId id="4164" r:id="rId247"/>
    <p:sldId id="4490" r:id="rId248"/>
    <p:sldId id="5805" r:id="rId249"/>
    <p:sldId id="4206" r:id="rId250"/>
    <p:sldId id="4168" r:id="rId251"/>
    <p:sldId id="4169" r:id="rId252"/>
    <p:sldId id="4170" r:id="rId253"/>
    <p:sldId id="4208" r:id="rId254"/>
    <p:sldId id="4171" r:id="rId255"/>
    <p:sldId id="4212" r:id="rId256"/>
    <p:sldId id="4213" r:id="rId257"/>
    <p:sldId id="4216" r:id="rId258"/>
    <p:sldId id="4214" r:id="rId259"/>
    <p:sldId id="4503" r:id="rId260"/>
    <p:sldId id="4217" r:id="rId261"/>
    <p:sldId id="5806" r:id="rId262"/>
    <p:sldId id="4218" r:id="rId263"/>
    <p:sldId id="4219" r:id="rId264"/>
    <p:sldId id="4220" r:id="rId265"/>
    <p:sldId id="5807" r:id="rId266"/>
    <p:sldId id="4221" r:id="rId267"/>
    <p:sldId id="5808" r:id="rId268"/>
    <p:sldId id="5809" r:id="rId269"/>
    <p:sldId id="4223" r:id="rId270"/>
    <p:sldId id="4224" r:id="rId271"/>
    <p:sldId id="4225" r:id="rId272"/>
    <p:sldId id="4226" r:id="rId273"/>
    <p:sldId id="4227" r:id="rId274"/>
    <p:sldId id="4228" r:id="rId275"/>
    <p:sldId id="4234" r:id="rId276"/>
    <p:sldId id="4495" r:id="rId277"/>
    <p:sldId id="4496" r:id="rId278"/>
    <p:sldId id="4497" r:id="rId279"/>
    <p:sldId id="4498" r:id="rId280"/>
    <p:sldId id="4499" r:id="rId281"/>
    <p:sldId id="4502" r:id="rId282"/>
    <p:sldId id="4501" r:id="rId283"/>
    <p:sldId id="4229" r:id="rId284"/>
    <p:sldId id="4230" r:id="rId285"/>
    <p:sldId id="5812" r:id="rId286"/>
    <p:sldId id="5813" r:id="rId287"/>
    <p:sldId id="5749" r:id="rId288"/>
    <p:sldId id="4483" r:id="rId289"/>
    <p:sldId id="4484" r:id="rId290"/>
    <p:sldId id="5750" r:id="rId291"/>
    <p:sldId id="4482" r:id="rId292"/>
    <p:sldId id="4480" r:id="rId293"/>
    <p:sldId id="4481" r:id="rId294"/>
    <p:sldId id="4485" r:id="rId295"/>
    <p:sldId id="4486" r:id="rId296"/>
    <p:sldId id="5811" r:id="rId297"/>
    <p:sldId id="5810" r:id="rId298"/>
    <p:sldId id="6991" r:id="rId299"/>
    <p:sldId id="6992" r:id="rId300"/>
    <p:sldId id="4232" r:id="rId301"/>
    <p:sldId id="4233" r:id="rId302"/>
    <p:sldId id="4179" r:id="rId303"/>
    <p:sldId id="4235" r:id="rId304"/>
    <p:sldId id="4180" r:id="rId305"/>
    <p:sldId id="4236" r:id="rId306"/>
    <p:sldId id="4237" r:id="rId307"/>
    <p:sldId id="4772" r:id="rId308"/>
    <p:sldId id="4773" r:id="rId309"/>
    <p:sldId id="4774" r:id="rId310"/>
    <p:sldId id="4775" r:id="rId311"/>
    <p:sldId id="5644" r:id="rId312"/>
    <p:sldId id="6993" r:id="rId313"/>
    <p:sldId id="6994" r:id="rId314"/>
    <p:sldId id="8142" r:id="rId315"/>
    <p:sldId id="4771" r:id="rId316"/>
    <p:sldId id="4181" r:id="rId317"/>
    <p:sldId id="4238" r:id="rId318"/>
    <p:sldId id="4182" r:id="rId319"/>
    <p:sldId id="4239" r:id="rId320"/>
    <p:sldId id="5814" r:id="rId321"/>
    <p:sldId id="8250" r:id="rId322"/>
    <p:sldId id="8251" r:id="rId323"/>
    <p:sldId id="7105" r:id="rId324"/>
    <p:sldId id="7089" r:id="rId325"/>
    <p:sldId id="7090" r:id="rId326"/>
    <p:sldId id="7091" r:id="rId327"/>
    <p:sldId id="7092" r:id="rId328"/>
    <p:sldId id="7093" r:id="rId329"/>
    <p:sldId id="7094" r:id="rId330"/>
    <p:sldId id="7095" r:id="rId331"/>
    <p:sldId id="7096" r:id="rId332"/>
    <p:sldId id="7097" r:id="rId333"/>
    <p:sldId id="7098" r:id="rId334"/>
    <p:sldId id="7099" r:id="rId335"/>
    <p:sldId id="7100" r:id="rId336"/>
    <p:sldId id="7101" r:id="rId337"/>
    <p:sldId id="7102" r:id="rId338"/>
    <p:sldId id="9075" r:id="rId339"/>
    <p:sldId id="9076" r:id="rId340"/>
    <p:sldId id="7080" r:id="rId341"/>
    <p:sldId id="7081" r:id="rId342"/>
    <p:sldId id="9073" r:id="rId343"/>
    <p:sldId id="9074" r:id="rId344"/>
    <p:sldId id="6315" r:id="rId345"/>
    <p:sldId id="7085" r:id="rId346"/>
    <p:sldId id="7012" r:id="rId347"/>
    <p:sldId id="6012" r:id="rId348"/>
    <p:sldId id="6317" r:id="rId349"/>
    <p:sldId id="6318" r:id="rId350"/>
    <p:sldId id="6319" r:id="rId351"/>
    <p:sldId id="6320" r:id="rId352"/>
    <p:sldId id="6321" r:id="rId353"/>
    <p:sldId id="6322" r:id="rId354"/>
    <p:sldId id="6323" r:id="rId355"/>
    <p:sldId id="7013" r:id="rId356"/>
    <p:sldId id="7014" r:id="rId357"/>
    <p:sldId id="7015" r:id="rId358"/>
    <p:sldId id="6248" r:id="rId359"/>
    <p:sldId id="6249" r:id="rId360"/>
    <p:sldId id="7016" r:id="rId361"/>
    <p:sldId id="7017" r:id="rId362"/>
    <p:sldId id="7018" r:id="rId363"/>
    <p:sldId id="6375" r:id="rId364"/>
    <p:sldId id="9015" r:id="rId365"/>
    <p:sldId id="9016" r:id="rId366"/>
    <p:sldId id="9072" r:id="rId367"/>
    <p:sldId id="9001" r:id="rId368"/>
    <p:sldId id="9002" r:id="rId369"/>
    <p:sldId id="9003" r:id="rId370"/>
    <p:sldId id="9004" r:id="rId371"/>
    <p:sldId id="9005" r:id="rId372"/>
    <p:sldId id="9008" r:id="rId373"/>
    <p:sldId id="9009" r:id="rId374"/>
    <p:sldId id="9011" r:id="rId375"/>
    <p:sldId id="9012" r:id="rId376"/>
    <p:sldId id="9013" r:id="rId377"/>
    <p:sldId id="9007" r:id="rId378"/>
    <p:sldId id="9010" r:id="rId379"/>
    <p:sldId id="9006" r:id="rId380"/>
    <p:sldId id="9014" r:id="rId381"/>
    <p:sldId id="9077" r:id="rId382"/>
    <p:sldId id="9078" r:id="rId383"/>
    <p:sldId id="4339" r:id="rId384"/>
    <p:sldId id="5815" r:id="rId385"/>
    <p:sldId id="8256" r:id="rId386"/>
    <p:sldId id="5816" r:id="rId387"/>
    <p:sldId id="5817" r:id="rId388"/>
    <p:sldId id="383" r:id="rId389"/>
    <p:sldId id="5818" r:id="rId390"/>
    <p:sldId id="5819" r:id="rId391"/>
    <p:sldId id="5821" r:id="rId392"/>
    <p:sldId id="5820" r:id="rId393"/>
    <p:sldId id="5824" r:id="rId394"/>
    <p:sldId id="5822" r:id="rId395"/>
    <p:sldId id="5751" r:id="rId396"/>
    <p:sldId id="4491" r:id="rId397"/>
    <p:sldId id="9258" r:id="rId398"/>
    <p:sldId id="9223" r:id="rId399"/>
    <p:sldId id="9224" r:id="rId400"/>
    <p:sldId id="9225" r:id="rId401"/>
    <p:sldId id="9226" r:id="rId402"/>
    <p:sldId id="9230" r:id="rId403"/>
    <p:sldId id="9231" r:id="rId404"/>
    <p:sldId id="9134" r:id="rId405"/>
    <p:sldId id="8133" r:id="rId406"/>
    <p:sldId id="8134" r:id="rId407"/>
    <p:sldId id="6031" r:id="rId408"/>
    <p:sldId id="6016" r:id="rId409"/>
    <p:sldId id="6234" r:id="rId410"/>
    <p:sldId id="6017" r:id="rId411"/>
    <p:sldId id="4745" r:id="rId412"/>
    <p:sldId id="4746" r:id="rId413"/>
    <p:sldId id="4359" r:id="rId414"/>
    <p:sldId id="4747" r:id="rId415"/>
    <p:sldId id="6018" r:id="rId416"/>
    <p:sldId id="6019" r:id="rId417"/>
    <p:sldId id="6020" r:id="rId418"/>
    <p:sldId id="6021" r:id="rId419"/>
    <p:sldId id="6232" r:id="rId420"/>
    <p:sldId id="6233" r:id="rId421"/>
    <p:sldId id="4748" r:id="rId422"/>
    <p:sldId id="6022" r:id="rId423"/>
    <p:sldId id="4386" r:id="rId424"/>
    <p:sldId id="6023" r:id="rId425"/>
    <p:sldId id="4352" r:id="rId426"/>
    <p:sldId id="4749" r:id="rId427"/>
    <p:sldId id="6024" r:id="rId428"/>
    <p:sldId id="6025" r:id="rId429"/>
    <p:sldId id="9260" r:id="rId430"/>
    <p:sldId id="7033" r:id="rId431"/>
    <p:sldId id="7034" r:id="rId432"/>
    <p:sldId id="9081" r:id="rId433"/>
    <p:sldId id="6218" r:id="rId434"/>
    <p:sldId id="6121" r:id="rId435"/>
    <p:sldId id="6397" r:id="rId436"/>
    <p:sldId id="6398" r:id="rId437"/>
    <p:sldId id="6399" r:id="rId438"/>
    <p:sldId id="6400" r:id="rId439"/>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94830"/>
  </p:normalViewPr>
  <p:slideViewPr>
    <p:cSldViewPr snapToObjects="1">
      <p:cViewPr varScale="1">
        <p:scale>
          <a:sx n="162" d="100"/>
          <a:sy n="162" d="100"/>
        </p:scale>
        <p:origin x="552" y="176"/>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21" d="100"/>
          <a:sy n="121" d="100"/>
        </p:scale>
        <p:origin x="32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theme" Target="theme/theme1.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handoutMaster" Target="handoutMasters/handoutMaster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viewProps" Target="viewProps.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tableStyles" Target="tableStyles.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notesMaster" Target="notesMasters/notesMaster1.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03B16-6862-D189-C008-62729E632E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75C1470-7E20-0023-852B-4BF3A149ED5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51FA547-E71D-BA40-A1C6-FEBEF3A71F9D}" type="datetime1">
              <a:rPr lang="en-US" altLang="en-US"/>
              <a:pPr>
                <a:defRPr/>
              </a:pPr>
              <a:t>2/28/24</a:t>
            </a:fld>
            <a:endParaRPr lang="en-US" altLang="en-US"/>
          </a:p>
        </p:txBody>
      </p:sp>
      <p:sp>
        <p:nvSpPr>
          <p:cNvPr id="4" name="Footer Placeholder 3">
            <a:extLst>
              <a:ext uri="{FF2B5EF4-FFF2-40B4-BE49-F238E27FC236}">
                <a16:creationId xmlns:a16="http://schemas.microsoft.com/office/drawing/2014/main" id="{4385ABF8-955D-EA57-E59E-726CA20246C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A65FC14-1E9F-0AEE-F8E0-7699633616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1340-48BF-3149-932A-4C39D19EA92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35.279"/>
    </inkml:context>
    <inkml:brush xml:id="br0">
      <inkml:brushProperty name="width" value="0.1" units="cm"/>
      <inkml:brushProperty name="height" value="0.1" units="cm"/>
      <inkml:brushProperty name="color" value="#E71224"/>
    </inkml:brush>
  </inkml:definitions>
  <inkml:trace contextRef="#ctx0" brushRef="#br0">1 142 24575,'54'0'0,"0"0"0,21 2 0,7 2 0,-9 1 0,4 0 0,3 2 0,10 1 0,4 2 0,1-1 0,-21-2 0,2 1 0,-1-1 0,1-1 0,0 0 0,0-1 0,-1-1 0,1 0 0,20 0 0,0-1 0,-2-1 0,-7-2 0,-3 0 0,-1 0 0,-5 0 0,-3 0 0,0 0 0,-7 0 0,-2 1 0,0 1 0,26 1 0,-2 2 0,-8 3 0,-2 2 0,-13 1 0,-2 2 0,-5-1 0,-1-1 0,0-1 0,1-2 0,-1-3 0,3-2 0,17-1 0,4-1 0,10-1 0,1 0 0,2 1 0,1-1 0,1 2 0,-1 0 0,-11-1 0,-3 1 0,-7 0 0,-1 1 0,-1 1 0,-1-1 0,-4 2 0,-1-1 0,4 1 0,1-1 0,3 0 0,-1-2 0,-7 0 0,-3-1 0,-10-1 0,-2 0 0,36 0 0,-13 0 0,11 0 0,-4 0 0,8 0 0,8 0 0,-14 0 0,7 0 0,5 0 0,2 0 0,2 0-207,-6 0 0,3 0 1,2 0-1,2 0 0,-1 0 1,-1 0 206,-14 0 0,1 0 0,0 0 0,-1 0 0,1 0 0,-2 0 0,-1 0 0,9 0 0,0 0 0,-1-1 0,-2 1 0,-2 0 0,-4-1 0,18 1 0,-4-1 0,-5 0 0,-3 0 0,6 0 0,-5-1 0,-6 1 0,15-1 0,-8 1 0,-16 0 0,-5 0 0,-9 2 0,0-2 0,5-1 0,3-2 620,16-7 0,5-5-620,-16 0 0,3-3 0,2-1 0,10-3 0,3-2 0,2-1 0,-19 6 0,1-1 0,1 1 0,0 0 0,0 3 0,0 0 0,0 1 0,0 1 0,22-1 0,-1 2 0,-1 2 0,-4 3 0,-1 0 0,-2 3 0,-8 2 0,-2 1 0,-2 1 0,-8 1 0,-2 0 0,-3 0 0,19 1 0,-6 0 0,-17 0 0,-5 0 0,28 0 0,-22 0 0,-11 5 0,-8 1 0,0-1 0,0 0 0,3-5 0,2 0 0,-7 0 0,-13 0 0,-10 0 0,26 0 0,7 0 0,11 0 0,6 1 0,9 0 0,6 2 0,-1 2 0,6 2 0,3 1 0,2 1 0,-7 0 0,2 1 0,2 1 0,0 1 0,0 0 0,0 1 0,1 1 0,0-1 0,-1 2 0,-1-1 0,-4 0 0,-1 1 0,-1-1 0,-1 0 0,-1 0 0,9 1 0,0-1 0,-3-1 0,-4-1 0,12 1 0,-4-2 0,-2-1 0,-11-2 0,-2 0 0,-2-3 0,27-3 0,-4-6 0,-11-6 0,-1-3 0,-5-2 0,-1-1 0,-5-1 0,-2 1 0,-8 4 0,0 3 0,3 3 0,2 2 0,9 2 0,2 1 0,2 1 0,2 0 0,2 0 0,0 0 0,-6 0 0,-3 0 0,-12 0 0,-3 0 0,-5-1 0,-3-1 0,29-6 0,-14-4 0,-15-2 0,-15 1 0,-17 5 0,-11 4 0,-8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20:06.043"/>
    </inkml:context>
    <inkml:brush xml:id="br0">
      <inkml:brushProperty name="width" value="0.05" units="cm"/>
      <inkml:brushProperty name="height" value="0.05" units="cm"/>
      <inkml:brushProperty name="color" value="#E71224"/>
    </inkml:brush>
  </inkml:definitions>
  <inkml:trace contextRef="#ctx0" brushRef="#br0">689 1 24575,'-28'0'0,"-19"5"0,-22 4 0,-7 2 0,10-1 0,14-2 0,5-1 0,-6 2 0,-8 7 0,0 1 0,9 5 0,15 0 0,15 0 0,10 3 0,8 3 0,2 7 0,2 8 0,2 4 0,2-4 0,1-5 0,0-7 0,-1-1 0,-1 3 0,-1 11 0,-2 17 0,-2 11 0,-2 3 0,-1-9 0,1-13 0,2-16 0,2-11 0,0-5 0,0-2 0,0 2 0,0 1 0,0 3 0,0 1 0,1 6 0,4-1 0,3 0 0,4 2 0,5-4 0,3 0 0,6-4 0,7-7 0,9 0 0,10 1 0,9 5 0,4 4 0,-4 0 0,-7-4 0,-9-6 0,-4-7 0,4-6 0,7-3 0,5-2 0,7 0 0,5 0 0,7 0 0,14 0 0,-37 0 0,2 0 0,6 0 0,3 0 0,8 0 0,4 0 0,6 0 0,2 0 0,0 0 0,0 0 0,-2 0 0,0 0 0,-5 0 0,-1 0 0,1 0 0,0 0 0,12 0 0,2 0 0,-23 0 0,2 0 0,0 0 0,2 0 0,0 0 0,0 0 0,-2 0 0,-1 0 0,-1 0 0,24 0 0,-2 0 0,-5 0 0,-1 0 0,0-1 0,-1 0 0,-1-2 0,-1 0 0,-4-1 0,-2-1 0,-7 0 0,-2-1 0,-6 0 0,-1 1 0,-4 2 0,-1 1 0,-2-1 0,-2 2 0,43 1 0,-6 0 0,-3 0 0,-1 0 0,-6 0 0,-13 0 0,-17 0 0,-15-1 0,-14-1 0,-7-4 0,-5-5 0,-4-7 0,0-12 0,-2-10 0,0-29 0,1 18 0,0-5 0,2-11 0,1-3 0,1-10 0,0-1 0,1 4 0,-1 2 0,-2 9 0,-1 3 0,-3 8 0,-3 3 0,-11-25 0,-6 22 0,-5 20 0,-2 17 0,-2 9 0,-8 7 0,-13 5 0,-17 6 0,-22 9 0,38-8 0,-3 1 0,-3-1 0,-2-1 0,1-1 0,-1-3 0,2-1 0,1-2 0,1-1 0,1-2 0,-3-4 0,-1-2 0,-4-2 0,-1-2 0,-2-1 0,-1-1 0,0 0 0,0-1 0,3 2 0,1 1 0,2-1 0,1-1 0,0 0 0,1 0 0,-2 0 0,0 1 0,1-1 0,-2 0 0,-7 4 0,-1 1 0,-2 2 0,-2 1 0,-4 2 0,-2 1 0,-4 2 0,-1 0 0,0 0 0,0 0 0,-6 0 0,0 0 0,0 0 0,-1 0 0,1 0 0,-1 0 0,0 0 0,1 0 0,3 0 0,1 0 0,5 0 0,2 0 0,6 0 0,3 0 0,11 0 0,2 0 0,-36 0 0,20 0 0,14 0 0,10 0 0,6 0 0,6 0 0,15 0 0,8 0 0,11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6T07:12:27.923"/>
    </inkml:context>
    <inkml:brush xml:id="br0">
      <inkml:brushProperty name="width" value="0.035" units="cm"/>
      <inkml:brushProperty name="height" value="0.035" units="cm"/>
      <inkml:brushProperty name="color" value="#E71224"/>
    </inkml:brush>
  </inkml:definitions>
  <inkml:trace contextRef="#ctx0" brushRef="#br0">444 17 24575,'-15'0'0,"-9"0"0,-12 0 0,-3 0 0,3 2 0,6 1 0,5 3 0,-1 2 0,2 1 0,4-2 0,4-1 0,6-1 0,1 0 0,-1 2 0,-3 3 0,-2 3 0,-3 2 0,-3 3 0,1 2 0,2 0 0,6-2 0,7-1 0,4-1 0,1 2 0,0 3 0,0 3 0,0 4 0,0 1 0,0 1 0,0-2 0,0-2 0,0 0 0,0-3 0,0-1 0,1-3 0,1 0 0,0 1 0,1 2 0,3 2 0,4 3 0,5 1 0,7 3 0,9 2 0,6-1 0,6 1 0,2-4 0,2-3 0,1-5 0,1-4 0,1-4 0,4-4 0,8-4 0,9-3 0,1-2 0,9 0 0,4-4 0,3-10 0,3-8 0,-12-5 0,-8 0 0,-7 5 0,-6 6 0,-5 2 0,-7 2 0,-10-1 0,-6 0 0,-9-1 0,-6-7 0,-5-10 0,-6-11 0,-5-5 0,-7-4 0,-7 3 0,-6 3 0,-3 2 0,-2 2 0,3 3 0,3 5 0,2 7 0,4 7 0,0 5 0,-2 3 0,-4-1 0,-3 0 0,-6-1 0,-7-2 0,-6 3 0,-4-1 0,0 5 0,3 2 0,2 3 0,3 1 0,2 0 0,1-4 0,2-2 0,-2-3 0,-2 0 0,0 1 0,2 2 0,3 0 0,4 1 0,2 3 0,1 1 0,2 1 0,0 2 0,2-1 0,4-1 0,16-7 0,-2 6 0,12-4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27.690"/>
    </inkml:context>
    <inkml:brush xml:id="br0">
      <inkml:brushProperty name="width" value="0.2" units="cm"/>
      <inkml:brushProperty name="height" value="0.2" units="cm"/>
      <inkml:brushProperty name="color" value="#E71224"/>
    </inkml:brush>
  </inkml:definitions>
  <inkml:trace contextRef="#ctx0" brushRef="#br0">941 0 24575,'-6'31'0,"-19"26"0,0-10 0,-5 4 0,-7 13 0,-3 2 0,-3 5 0,0-2 0,6-9 0,3-2 0,7-9 0,1-3 0,-20 41 0,2-3 0,-2 0 0,4-10 0,7-14 0,6-8 0,4-5 0,1 6 0,-3 13 0,-1 8 0,1 4 0,6-11 0,-1-5 0,-4 2 0,-4 3 0,-1 0 0,9-12 0,8-13 0,6-12 0,3-7 0,-1-2 0,2-2 0,0-3 0,2-3 0,2 2 0,0-10 0,0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32.922"/>
    </inkml:context>
    <inkml:brush xml:id="br0">
      <inkml:brushProperty name="width" value="0.2" units="cm"/>
      <inkml:brushProperty name="height" value="0.2" units="cm"/>
      <inkml:brushProperty name="color" value="#E71224"/>
    </inkml:brush>
  </inkml:definitions>
  <inkml:trace contextRef="#ctx0" brushRef="#br0">1 0 24575,'21'68'0,"3"0"0,6 5 0,-1-8 0,-3-5 0,-1-1 0,0 4 0,-2 4 0,-3-4 0,-4-10 0,-2-12 0,-1-11 0,0-5 0,5-1 0,1-3 0,1 0 0,-1 0 0,-5 1 0,-3 1 0,-3-1 0,-2-3 0,0-2 0,0-4 0,0-2 0,0-3 0,1 0 0,-1 2 0,-1-5 0,0 3 0,-2-3 0,1-1 0,1 0 0,1 2 0,-1 2 0,-1 1 0,0-2 0,-2-1 0,0-2 0,3-1 0,-1-1 0,4-2 0,-1-1 0,-1-2 0,2 1 0,-1 0 0,2 1 0,0-2 0,2-3 0,3-3 0,2-2 0,4-4 0,3 0 0,6-2 0,7 0 0,27-2 0,30-2 0,-35 9 0,3 0 0,3-1 0,-1 1 0,-11 1 0,-4 0 0,22-6 0,-27 2 0,-12 3 0,21-6 0,30-8 0,-26 11 0,2 0 0,5-2 0,-1 1 0,-9 4 0,-4 1 0,22-5 0,-27 3 0,-18 6 0,-7 0 0,-9 4 0,-9 3 0,-21 4 0,8 0 0,-8 0 0,15-1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5:39:47.775"/>
    </inkml:context>
    <inkml:brush xml:id="br0">
      <inkml:brushProperty name="width" value="0.1" units="cm"/>
      <inkml:brushProperty name="height" value="0.1" units="cm"/>
      <inkml:brushProperty name="color" value="#E71224"/>
    </inkml:brush>
  </inkml:definitions>
  <inkml:trace contextRef="#ctx0" brushRef="#br0">461 0 24575,'-42'0'0,"-15"0"0,-17 0 0,-3 0 0,14 0 0,12 0 0,15 0 0,7 0 0,11 0 0,9 1 0,5 2 0,3 1 0,3 5 0,9 18 0,8 20 0,7 20 0,1 13 0,-10 2 0,-4-2 0,-7-5 0,-1-3 0,-3 1 0,-2 9 0,0 13 0,0 3 0,0-5 0,0-12 0,0-21 0,0-12 0,0 0 0,0 2 0,0 9 0,0 3 0,0 2 0,0-3 0,0-8 0,0-6 0,0-12 0,0-3 0,0 0 0,0 2 0,0 7 0,0 2 0,1-4 0,2-10 0,5-15 0,3-9 0,5-10 0,2-7 0,4-6 0,6-5 0,2 2 0,2 1 0,2 2 0,0 1 0,2 1 0,4 3 0,8 6 0,7 5 0,6 2 0,0 0 0,-10 0 0,-4 0 0,-2 0 0,2 0 0,4 0 0,-5 0 0,-5 0 0,-7 0 0,-7 0 0,-8 0 0,-13-7 0,-2 6 0,-10-6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5:39:47.775"/>
    </inkml:context>
    <inkml:brush xml:id="br0">
      <inkml:brushProperty name="width" value="0.1" units="cm"/>
      <inkml:brushProperty name="height" value="0.1" units="cm"/>
      <inkml:brushProperty name="color" value="#E71224"/>
    </inkml:brush>
  </inkml:definitions>
  <inkml:trace contextRef="#ctx0" brushRef="#br0">461 0 24575,'-42'0'0,"-15"0"0,-17 0 0,-3 0 0,14 0 0,12 0 0,15 0 0,7 0 0,11 0 0,9 1 0,5 2 0,3 1 0,3 5 0,9 18 0,8 20 0,7 20 0,1 13 0,-10 2 0,-4-2 0,-7-5 0,-1-3 0,-3 1 0,-2 9 0,0 13 0,0 3 0,0-5 0,0-12 0,0-21 0,0-12 0,0 0 0,0 2 0,0 9 0,0 3 0,0 2 0,0-3 0,0-8 0,0-6 0,0-12 0,0-3 0,0 0 0,0 2 0,0 7 0,0 2 0,1-4 0,2-10 0,5-15 0,3-9 0,5-10 0,2-7 0,4-6 0,6-5 0,2 2 0,2 1 0,2 2 0,0 1 0,2 1 0,4 3 0,8 6 0,7 5 0,6 2 0,0 0 0,-10 0 0,-4 0 0,-2 0 0,2 0 0,4 0 0,-5 0 0,-5 0 0,-7 0 0,-7 0 0,-8 0 0,-13-7 0,-2 6 0,-10-6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41.179"/>
    </inkml:context>
    <inkml:brush xml:id="br0">
      <inkml:brushProperty name="width" value="0.1" units="cm"/>
      <inkml:brushProperty name="height" value="0.1" units="cm"/>
      <inkml:brushProperty name="color" value="#E71224"/>
    </inkml:brush>
  </inkml:definitions>
  <inkml:trace contextRef="#ctx0" brushRef="#br0">0 205 24575,'79'0'0,"-18"1"0,8 1 0,19 1 0,7 1 0,-23 0 0,2 0 0,-1 1 0,-5 2 0,-1 0 0,-1 1 0,29 4 0,-2 2 0,-4-1 0,-1 1 0,-7-3 0,-1-1 0,8-3 0,1-3 0,1-1 0,1-3 0,4-5 0,1-2 0,-4-2 0,-3-1 0,-14-1 0,-5-1 0,-11 2 0,-5 1 0,17 0 0,-21 7 0,18 5 0,-9 2 0,9 1 0,3 0 0,8 2 0,6 0 0,-5-1 0,6 1 0,2 1 0,1-1 0,-10 0 0,1-1 0,1 0 0,2 0 0,1 0-141,9-1 0,3 1 0,1-2 0,1 0 0,-1 0 141,0 0 0,1-2 0,-1 1 0,1-1 0,-1-2 0,0 1 0,-1-2 0,0 0 0,0-1 0,-1-1 0,-4-1 0,0 0 0,-1-1 0,-1-1 0,-4-1 0,6-2 0,-2 0 0,-3-2 0,-3-2 0,13-3 0,-3-2 0,-6 0 0,-17 0 0,-5 0 0,-4 1 0,6-3 0,-6 1 0,22-2 0,-27 13 705,-12 7-705,-3 0 0,-6 0 0,-13 0 0,4 0 0,37 0 0,-8 0 0,9 0 0,31 0 0,8 0 0,-20-1 0,2 0 0,2 0 0,4-1 0,1-1 0,-1 0 0,1 0 0,0-1 0,-2 1 0,-7-1 0,-2 1 0,-1-1 0,-7 2 0,-1 0 0,-3 0 0,25 0 0,-5 1 0,-9 1 0,-3 0 0,-1 0 0,-1 0 0,7 1 0,1-2 0,3 1 0,4-2 0,-17-3 0,4-1 0,0-1 0,4-2 0,0-1 0,0-1 0,0-1 0,0-1 0,0 1 0,-1 0 0,-1 1 0,-2 2 0,18-1 0,-3 4 0,-3 4 0,-2 3 0,-3 5 0,-1 4 0,-7 2 0,-2 3 0,1 4 0,-3 3 0,-6-1 0,-3 2 0,-11-3 0,-4 1 0,31 17 0,-30-6 0,-8 0 0,6 0 0,11-1 0,14-1 0,15-3 0,11-7 0,0-6 0,-8-6 0,-11-5 0,-5-2 0,-1-1 0,4 0 0,2-2 0,-3-4 0,-4 0 0,2 0 0,-3 4 0,3-1 0,-4-3 0,-11 0 0,-5 1 0,9 2 0,22 3 0,-13 0 0,9 0 0,-13 0 0,4 0 0,2 0 0,8 0 0,3 0 0,1 0 0,2 0 0,1 0 0,-3 0 0,-9 0 0,-3 0 0,0 0 0,26 0 0,-3 0 0,-11-1 0,-4-1 0,-11 1 0,-4-1 0,-12 1 0,-5-1 0,21-1 0,-32 3 0,-17 0 0,-12 0 0,-3 0 0,4 0 0,4 0 0,2 0 0,-6 0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5.495"/>
    </inkml:context>
    <inkml:brush xml:id="br0">
      <inkml:brushProperty name="width" value="0.035" units="cm"/>
      <inkml:brushProperty name="height" value="0.035" units="cm"/>
      <inkml:brushProperty name="color" value="#E71224"/>
    </inkml:brush>
  </inkml:definitions>
  <inkml:trace contextRef="#ctx0" brushRef="#br0">1 128 24575,'16'0'0,"20"-5"0,20-7 0,10-5 0,-1-1 0,-8 5 0,-10 3 0,0 3 0,-5 3 0,-4 2 0,6 2 0,-1-2 0,3 0 0,4-2 0,-9 0 0,2 2 0,-2-2 0,-4 2 0,6-2 0,-5-2 0,3 2 0,2 0 0,-4 2 0,-4 2 0,-10 0 0,-10 0 0,1 0 0,2 0 0,11 0 0,5 0 0,-3 0 0,-11 0 0,-9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9.694"/>
    </inkml:context>
    <inkml:brush xml:id="br0">
      <inkml:brushProperty name="width" value="0.035" units="cm"/>
      <inkml:brushProperty name="height" value="0.035" units="cm"/>
      <inkml:brushProperty name="color" value="#E71224"/>
    </inkml:brush>
  </inkml:definitions>
  <inkml:trace contextRef="#ctx0" brushRef="#br0">1 47 24575,'3'-4'0,"19"2"0,27 1 0,27 1 0,13 0 0,-12 0 0,-15 0 0,-9 0 0,-3 0 0,2 0 0,-5 0 0,-10 0 0,-8 0 0,-2 0 0,-1 0 0,1 0 0,-3 0 0,-8 0 0,-8-3 0,-3 0 0,-1-1 0,2 0 0,5 1 0,2 1 0,9-3 0,4 0 0,1 0 0,-1 2 0,-9 1 0,1 2 0,0 0 0,7 0 0,6 0 0,-2 0 0,-4 0 0,-6 0 0,-2 0 0,1 0 0,0 0 0,-5 0 0,-3 0 0,-3 0 0,-5 0 0,2 0 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1:43.331"/>
    </inkml:context>
    <inkml:brush xml:id="br0">
      <inkml:brushProperty name="width" value="0.05" units="cm"/>
      <inkml:brushProperty name="height" value="0.05" units="cm"/>
      <inkml:brushProperty name="color" value="#E71224"/>
    </inkml:brush>
  </inkml:definitions>
  <inkml:trace contextRef="#ctx0" brushRef="#br0">434 298 24575,'-20'0'0,"-12"1"0,-14 6 0,-5 7 0,4 7 0,8 2 0,4-1 0,4 0 0,4-2 0,5 1 0,4-3 0,4-3 0,3-1 0,4 0 0,2 3 0,-2 4 0,-2 8 0,3 7 0,1 6 0,4 4 0,4 0 0,5 1 0,6-2 0,3-1 0,-1-2 0,2-3 0,1-4 0,0-9 0,-4-1 0,-6-4 0,-5-2 0,-4 1 0,0-5 0,0 6 0,3 6 0,3 5 0,4 5 0,3 1 0,-1-3 0,-2-2 0,-2-4 0,3-3 0,1-5 0,4-5 0,4-1 0,3-1 0,1 4 0,4 4 0,6 0 0,5-3 0,6-6 0,8-6 0,9-5 0,9-2 0,9 0 0,4 0 0,-2 0 0,-1 0 0,-2-2 0,-1-4 0,-1-3 0,-4-4 0,-2 2 0,-3 2 0,0 1 0,-2 0 0,-4-1 0,2 2 0,3 3 0,6 2 0,2 2 0,-2 0 0,-1 0 0,-5 1 0,-4 3 0,-6 1 0,-4-1 0,-6-2 0,-5-2 0,-6 0 0,-7 0 0,-5 0 0,-5 0 0,-4 0 0,0 0 0,1-2 0,0-5 0,-1-7 0,-2-8 0,-5-11 0,-3-10 0,-12-7 0,-8 1 0,-10 6 0,-2 6 0,4 2 0,5-3 0,7-6 0,3-11 0,2-13 0,1-12 0,0-6 0,0-1 0,0 1 0,-4 2 0,-5 4 0,-6 6 0,-6 7 0,-3 6 0,-3 4 0,0 4 0,-2 7 0,-2 8 0,-9 11 0,-10 9 0,-14 8 0,-1 6 0,1 3 0,6 1 0,4 2 0,-5 5 0,-1 6 0,0 3 0,1 1 0,1 0 0,8-6 0,2-2 0,-2 2 0,-6 3 0,-15 6 0,-2 3 0,2-10 0,6-2 0,5-7 0,6 0 0,7 2 0,9 3 0,6 6 0,2 3 0,0-1 0,-2-3 0,1-2 0,3 1 0,7 4 0,5 3 0,5 3 0,0-1 0,-1-6 0,1-6 0,2-8 0,6-3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5:17.795"/>
    </inkml:context>
    <inkml:brush xml:id="br0">
      <inkml:brushProperty name="width" value="0.05" units="cm"/>
      <inkml:brushProperty name="height" value="0.05" units="cm"/>
      <inkml:brushProperty name="color" value="#E71224"/>
    </inkml:brush>
  </inkml:definitions>
  <inkml:trace contextRef="#ctx0" brushRef="#br0">1226 1 24575,'-34'0'0,"-34"0"0,19 0 0,-3 0 0,-4 0 0,1 0 0,-36 0 0,24 4 0,9 6 0,-9 13 0,-4 6 0,2 2 0,14-1 0,19-7 0,9-3 0,6-2 0,4 0 0,0 2 0,-1 5 0,-4 6 0,-2 4 0,-1 5 0,0 2 0,3 5 0,0 7 0,5 5 0,5 4 0,3-3 0,-2-3 0,-1-2 0,-3-2 0,-4 5 0,-1 5 0,1-2 0,4 3 0,7 4 0,8 11 0,5-29 0,3 2 0,2 7 0,2 2 0,2 4 0,0 1 0,0 1 0,-2 0 0,-2-5 0,-3-1 0,-1-6 0,-2-2 0,1 40 0,5-11 0,13 5 0,-5-39 0,3 1 0,5 4 0,1 0 0,1 1 0,1-1 0,-3-6 0,0-3 0,19 30 0,-10-19 0,-4-15 0,-4-8 0,8-6 0,19-1 0,22 1 0,-29-13 0,4 0 0,4-1 0,2-1 0,6-1 0,1 0 0,1-2 0,1 0 0,2-2 0,0 0 0,0 0 0,-1-1 0,-2-1 0,-1-1 0,2 0 0,0-1 0,-1-1 0,1-1 0,0 1 0,1-2 0,0 1 0,-1-2 0,-2 0 0,-1 0 0,-2-3 0,-1 0 0,0 1 0,0-1 0,1 1 0,0 1 0,-1-1 0,0 0 0,-5 1 0,1 1 0,-1-1 0,0-1 0,3-2 0,1 0 0,7 0 0,1-1 0,5-1 0,-1-1 0,-3 1 0,-1 0 0,-5 0 0,-1 0 0,4-1 0,2 0 0,8 1 0,4-1 0,9 0 0,2 0 0,2 2 0,0 0 0,-8 1 0,-3-2 0,-10-1 0,-4-3 0,-5-1 0,-4-4 0,-8-2 0,-2-3 0,27-31 0,-16-27 0,-33 22 0,-3-7 0,1-19 0,-3-8 0,-8 16 0,-1-3 0,-1-3 0,-2-5 0,-2-1 0,-1-2 0,-4-5 0,-2 0 0,-2 1 0,-2 2 0,-3 1 0,-1 3 0,-1 10 0,-2 1 0,-1 4 0,-8-22 0,-3 8 0,2 22 0,-2 6 0,-19-26 0,-1 26 0,-5 14 0,-14-2 0,18 22 0,-4 2 0,-15-4 0,-6 1 0,-11-1 0,-4 3 0,-8 2 0,-2 4 0,25 7 0,-1 2 0,-1 2 0,-6 3 0,-1 2 0,-2 3 0,-12 2 0,-4 3 0,-1 1 0,18 1 0,-2 0 0,0 2 0,0 0 0,-2 0 0,-1 2 0,0 0 0,1 0 0,3-1 0,0 1 0,0 0 0,3-2 0,-18 3 0,2-1 0,2-2 0,8-2 0,3-2 0,1 0 0,9-2 0,1-1 0,2-1 0,-21 0 0,5-1 0,14-1 0,3 0 0,14 0 0,4 0 0,-26 0 0,15-4 0,7-5 0,-1-4 0,-6-4 0,-5 1 0,-2 5 0,1 5 0,7 4 0,8 2 0,6 0 0,8-2 0,8-1 0,7 0 0,4-2 0,7 3 0,0 0 0,8 2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3:20.530"/>
    </inkml:context>
    <inkml:brush xml:id="br0">
      <inkml:brushProperty name="width" value="0.05" units="cm"/>
      <inkml:brushProperty name="height" value="0.05" units="cm"/>
      <inkml:brushProperty name="color" value="#E71224"/>
    </inkml:brush>
  </inkml:definitions>
  <inkml:trace contextRef="#ctx0" brushRef="#br0">286 0 24575,'-28'3'0,"-14"9"0,-12 13 0,-4 10 0,10 4 0,17-7 0,15-7 0,10-5 0,4-4 0,2-2 0,0-2 0,0-2 0,3-2 0,2-1 0,5-1 0,2-1 0,-2 1 0,0 2 0,-4 1 0,1 4 0,-2 2 0,0 6 0,2 11 0,0 9 0,1 11 0,0 7 0,-3-1 0,1-2 0,1-6 0,1-5 0,0-3 0,2-4 0,1-2 0,-1-2 0,0-3 0,-2-4 0,0-9 0,2-5 0,4-5 0,2-3 0,4 0 0,3 4 0,8 2 0,13 5 0,13 0 0,11-2 0,6-5 0,0-3 0,-8-3 0,-14-3 0,-16 0 0,-13 0 0,-7-1 0,0-3 0,0-2 0,2-4 0,-2 0 0,-4-2 0,-5-6 0,-3-11 0,-4-8 0,-6-4 0,-5 1 0,-2 7 0,0 4 0,3 3 0,2 4 0,0 0 0,0-1 0,1-3 0,3-1 0,1 0 0,1-2 0,-1 2 0,1 0 0,-1-1 0,-1-4 0,-3-8 0,-1-6 0,-3-5 0,0-1 0,2 4 0,1 7 0,2 7 0,-2 10 0,-2 8 0,-1 4 0,-1 4 0,1 0 0,-3 0 0,-4-1 0,-4 3 0,-7 1 0,-2 3 0,-4 2 0,0 1 0,1 2 0,3-1 0,1 0 0,-5-4 0,-6-7 0,-2-3 0,5-1 0,10 4 0,9 5 0,6 3 0,4 1 0,5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7:42.313"/>
    </inkml:context>
    <inkml:brush xml:id="br0">
      <inkml:brushProperty name="width" value="0.05" units="cm"/>
      <inkml:brushProperty name="height" value="0.05" units="cm"/>
      <inkml:brushProperty name="color" value="#E71224"/>
    </inkml:brush>
  </inkml:definitions>
  <inkml:trace contextRef="#ctx0" brushRef="#br0">716 220 24575,'-23'0'0,"-34"2"0,9 4 0,-6 3 0,-11 4 0,-1 3 0,1 3 0,3 3 0,12-2 0,6 2 0,-11 14 0,25-9 0,9-3 0,3-2 0,-1-2 0,3 0 0,4 1 0,5 3 0,3 13 0,7 35 0,2-15 0,0 6 0,2 14 0,1 2 0,2 4 0,-1 0 0,0-6 0,-1-1 0,0-9 0,0-1 0,0-6 0,0 0 0,1-4 0,2 0 0,2-5 0,2 0 0,2-4 0,1 0 0,21 41 0,-2-12 0,-4-16 0,-4-19 0,2-20 0,11-11 0,23-8 0,26-2 0,-38 0 0,0 0 0,0 0 0,-1 0 0,32 0 0,-24-2 0,-18-5 0,-12-6 0,-4-6 0,1-6 0,2-5 0,1 2 0,-4 4 0,-6 5 0,-6 5 0,-6 1 0,-4 0 0,-3-4 0,-1-6 0,2-7 0,3-24 0,8-25 0,4-13 0,-3-1 0,-4 21 0,-14 9 0,-11-16 0,5 29 0,-2-3 0,-2-6 0,0-1 0,1-1 0,-1 2 0,2 2 0,0 2 0,1 2 0,0 0 0,2 1 0,-1 1 0,-9-43 0,-1 14 0,-6 14 0,-4 2 0,-6-2 0,-5-2 0,-2-2 0,-1 13 0,2 17 0,0 17 0,-4 17 0,1 14 0,-3 11 0,2 7 0,7 3 0,7-1 0,13-2 0,8 5 0,8 0 0,2 0 0,1-3 0,0-4 0,0-5 0,0-2 0,0-4 0,0 2 0,0-1 0,0 0 0,0-1 0,2-4 0,3-3 0,-2-3 0,0-3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16:14.277"/>
    </inkml:context>
    <inkml:brush xml:id="br0">
      <inkml:brushProperty name="width" value="0.05" units="cm"/>
      <inkml:brushProperty name="height" value="0.05" units="cm"/>
      <inkml:brushProperty name="color" value="#E71224"/>
    </inkml:brush>
  </inkml:definitions>
  <inkml:trace contextRef="#ctx0" brushRef="#br0">675 1 24575,'-50'1'0,"-29"6"0,25 0 0,-2 1 0,-2 2 0,2 2 0,-38 12 0,26-2 0,20-4 0,13-4 0,10-2 0,9-1 0,4-1 0,4 4 0,4 4 0,2 4 0,2 4 0,0 9 0,0 9 0,0 18 0,0 18 0,-2 16 0,1-39 0,0 3 0,-1 3 0,1 1 0,-1-2 0,1-1 0,2-6 0,1-4 0,3 21 0,4-26 0,3-17 0,0-4 0,2 6 0,3 10 0,4 7 0,2 2 0,0-4 0,-1-9 0,-2-7 0,1-6 0,8 3 0,5 5 0,7 6 0,0 2 0,-6-4 0,-4-5 0,-5-6 0,8-7 0,25-5 0,36-7 0,-30-4 0,4-2 0,10 1 0,2-2 0,1 1 0,1-2 0,-1-1 0,0-1 0,-3-1 0,-1-2 0,2-1 0,1 0 0,1 0 0,1 0 0,1 0 0,0 1 0,2 1 0,0 0 0,-6 0 0,-1 0 0,-7 0 0,-3-1 0,-8 1 0,-2 0 0,-7-1 0,-1 0 0,46-7 0,-6 1 0,-3 0 0,-3 2 0,4 1 0,-38 5 0,0 0 0,6 0 0,1 0 0,3 1 0,0-1 0,0 0 0,-2 1 0,-5-1 0,-2 1 0,35-7 0,-25 0 0,-20 0 0,-15 0 0,-9 0 0,-3-1 0,-1 0 0,2-1 0,6 0 0,12 0 0,5 0 0,2 3 0,-11 4 0,-13 1 0,-11-3 0,-5-7 0,-5-11 0,-5-18 0,-5-26 0,-4-23 0,10 42 0,0-1 0,-6-47 0,1 8 0,4 5 0,1 1 0,4 8 0,4 22 0,0 21 0,0 16 0,0 3 0,0 1 0,0-2 0,0-3 0,0-1 0,0-4 0,-2-2 0,-3-1 0,-4 1 0,-7 2 0,-6-2 0,-4-3 0,-5-1 0,-3 3 0,-4 5 0,-6 8 0,-1 6 0,-6 4 0,-14 4 0,-20 0 0,33 0 0,-3 0 0,-6 0 0,-2 0 0,0 1 0,-1 0 0,-3 2 0,-1 1 0,0 1 0,-1 0 0,2 0 0,-1 0 0,3-1 0,0-1 0,6-2 0,1 0 0,3-1 0,1 0 0,-44 0 0,10 0 0,2 0 0,-7 0 0,-4 0 0,46 0 0,0 0 0,-3 0 0,0 0 0,-3 0 0,0-1 0,-4 0 0,-1 0 0,-1-1 0,1-1 0,0 0 0,1 1 0,-2 0 0,1 0 0,-1 1 0,1 0 0,4 1 0,1 0 0,-41 0 0,14 0 0,14 0 0,12 0 0,19 0 0,17-4 0,10-4 0,0-3 0,-4-1 0,-7 1 0,-3 3 0,2 2 0,4 1 0,6 4 0,3 1 0,-2 0 0,-8 0 0,-13 0 0,-7 0 0,1 0 0,13 1 0,15 3 0,19 35 0,-4-25 0,8 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2D183-1D79-2DC5-9772-DFA4B162CCF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9208DFD-6283-49B5-F3EA-05F822B76D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8DFE32D-6DBA-D244-B46B-35576D592A4A}" type="datetime1">
              <a:rPr lang="en-US" altLang="en-US"/>
              <a:pPr>
                <a:defRPr/>
              </a:pPr>
              <a:t>2/28/24</a:t>
            </a:fld>
            <a:endParaRPr lang="en-US" altLang="en-US"/>
          </a:p>
        </p:txBody>
      </p:sp>
      <p:sp>
        <p:nvSpPr>
          <p:cNvPr id="4" name="Slide Image Placeholder 3">
            <a:extLst>
              <a:ext uri="{FF2B5EF4-FFF2-40B4-BE49-F238E27FC236}">
                <a16:creationId xmlns:a16="http://schemas.microsoft.com/office/drawing/2014/main" id="{3B6A6593-51CC-0E5F-D244-02D28A511C3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73A9EA-EFFF-A2F2-FF5B-C3767C739D6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EF0CABCD-7419-769D-D969-9884512347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8F44510-6270-A217-5429-4995E72ADB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86B754A-C585-4D48-8BF6-211F2141A8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074BAF6-DA65-8BA9-0FB6-FD202E343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11B8B4-C62C-D9ED-F949-F8BABF9BE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A47D6DD8-8A14-2889-3B0D-F66349057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5A9CB4-0E25-7840-90DA-86317BBA009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a:extLst>
              <a:ext uri="{FF2B5EF4-FFF2-40B4-BE49-F238E27FC236}">
                <a16:creationId xmlns:a16="http://schemas.microsoft.com/office/drawing/2014/main" id="{87695FBD-318E-784A-B9C3-5D1AD2DDD8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es Placeholder 2">
            <a:extLst>
              <a:ext uri="{FF2B5EF4-FFF2-40B4-BE49-F238E27FC236}">
                <a16:creationId xmlns:a16="http://schemas.microsoft.com/office/drawing/2014/main" id="{046E2641-3537-933A-4DC2-60527C7ACA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7699" name="Slide Number Placeholder 3">
            <a:extLst>
              <a:ext uri="{FF2B5EF4-FFF2-40B4-BE49-F238E27FC236}">
                <a16:creationId xmlns:a16="http://schemas.microsoft.com/office/drawing/2014/main" id="{99E88A7E-45C5-6760-CF4C-4561156E3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F8E4AD-0A92-784A-AC70-A3ADEABB0B6E}" type="slidenum">
              <a:rPr lang="en-US" altLang="en-US" sz="1200" smtClean="0">
                <a:latin typeface="Calibri" panose="020F0502020204030204" pitchFamily="34" charset="0"/>
              </a:rPr>
              <a:pPr/>
              <a:t>66</a:t>
            </a:fld>
            <a:endParaRPr lang="en-US"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B05C03FC-4DB6-E34A-6B09-DC14665EDF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a:extLst>
              <a:ext uri="{FF2B5EF4-FFF2-40B4-BE49-F238E27FC236}">
                <a16:creationId xmlns:a16="http://schemas.microsoft.com/office/drawing/2014/main" id="{E6637925-622E-48E2-40B6-BF475E4998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6131" name="Slide Number Placeholder 3">
            <a:extLst>
              <a:ext uri="{FF2B5EF4-FFF2-40B4-BE49-F238E27FC236}">
                <a16:creationId xmlns:a16="http://schemas.microsoft.com/office/drawing/2014/main" id="{90BA5622-BBBB-9C67-D3E3-CA84BA9A11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8D26C0D-4331-9346-BF1F-3679CFF29E33}" type="slidenum">
              <a:rPr lang="en-US" altLang="en-US" sz="1200" smtClean="0">
                <a:latin typeface="Calibri" panose="020F0502020204030204" pitchFamily="34" charset="0"/>
              </a:rPr>
              <a:pPr/>
              <a:t>70</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a:extLst>
              <a:ext uri="{FF2B5EF4-FFF2-40B4-BE49-F238E27FC236}">
                <a16:creationId xmlns:a16="http://schemas.microsoft.com/office/drawing/2014/main" id="{B15831E3-6DC6-4A88-91A4-4158252EF6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2" name="Notes Placeholder 2">
            <a:extLst>
              <a:ext uri="{FF2B5EF4-FFF2-40B4-BE49-F238E27FC236}">
                <a16:creationId xmlns:a16="http://schemas.microsoft.com/office/drawing/2014/main" id="{644BB58B-52AE-FFB2-2192-2C1434022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563" name="Slide Number Placeholder 3">
            <a:extLst>
              <a:ext uri="{FF2B5EF4-FFF2-40B4-BE49-F238E27FC236}">
                <a16:creationId xmlns:a16="http://schemas.microsoft.com/office/drawing/2014/main" id="{0DF29D28-085A-3DB1-CD92-EAB569516B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B53A05A-3B48-444E-B9A5-BAB3D9242A03}" type="slidenum">
              <a:rPr lang="en-US" altLang="en-US" sz="1200" smtClean="0">
                <a:latin typeface="Calibri" panose="020F0502020204030204" pitchFamily="34" charset="0"/>
              </a:rPr>
              <a:pPr/>
              <a:t>73</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a:extLst>
              <a:ext uri="{FF2B5EF4-FFF2-40B4-BE49-F238E27FC236}">
                <a16:creationId xmlns:a16="http://schemas.microsoft.com/office/drawing/2014/main" id="{F6C9D024-E491-EFD3-379A-CB733C3D01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Notes Placeholder 2">
            <a:extLst>
              <a:ext uri="{FF2B5EF4-FFF2-40B4-BE49-F238E27FC236}">
                <a16:creationId xmlns:a16="http://schemas.microsoft.com/office/drawing/2014/main" id="{673D8F86-68AB-CB6D-AB04-4AA855FF04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9683" name="Slide Number Placeholder 3">
            <a:extLst>
              <a:ext uri="{FF2B5EF4-FFF2-40B4-BE49-F238E27FC236}">
                <a16:creationId xmlns:a16="http://schemas.microsoft.com/office/drawing/2014/main" id="{E901DF14-D4FB-171B-E2C2-F98D1350A8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A9911EF-053C-CE4D-8070-6C02CBF971C0}" type="slidenum">
              <a:rPr lang="en-US" altLang="en-US" sz="1200" smtClean="0">
                <a:latin typeface="Calibri" panose="020F0502020204030204" pitchFamily="34" charset="0"/>
              </a:rPr>
              <a:pPr/>
              <a:t>74</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a:extLst>
              <a:ext uri="{FF2B5EF4-FFF2-40B4-BE49-F238E27FC236}">
                <a16:creationId xmlns:a16="http://schemas.microsoft.com/office/drawing/2014/main" id="{2A91E331-BF93-56B4-4478-1BAC100BB2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0" name="Notes Placeholder 2">
            <a:extLst>
              <a:ext uri="{FF2B5EF4-FFF2-40B4-BE49-F238E27FC236}">
                <a16:creationId xmlns:a16="http://schemas.microsoft.com/office/drawing/2014/main" id="{4092113A-8529-ED50-97EA-8576A51A09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1" name="Slide Number Placeholder 3">
            <a:extLst>
              <a:ext uri="{FF2B5EF4-FFF2-40B4-BE49-F238E27FC236}">
                <a16:creationId xmlns:a16="http://schemas.microsoft.com/office/drawing/2014/main" id="{48F2598C-6993-9E51-9CE0-A6107A5A42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624D6EE-9021-D04D-84C0-4390BD1C5D2F}" type="slidenum">
              <a:rPr lang="en-US" altLang="en-US" sz="1200" smtClean="0">
                <a:latin typeface="Calibri" panose="020F0502020204030204" pitchFamily="34" charset="0"/>
              </a:rPr>
              <a:pPr/>
              <a:t>76</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a:extLst>
              <a:ext uri="{FF2B5EF4-FFF2-40B4-BE49-F238E27FC236}">
                <a16:creationId xmlns:a16="http://schemas.microsoft.com/office/drawing/2014/main" id="{8D9FE216-2AB1-C419-85BF-E6ED8C6B6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Notes Placeholder 2">
            <a:extLst>
              <a:ext uri="{FF2B5EF4-FFF2-40B4-BE49-F238E27FC236}">
                <a16:creationId xmlns:a16="http://schemas.microsoft.com/office/drawing/2014/main" id="{F6EB4BC0-84E8-1557-A200-72E3F87FA5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3059" name="Slide Number Placeholder 3">
            <a:extLst>
              <a:ext uri="{FF2B5EF4-FFF2-40B4-BE49-F238E27FC236}">
                <a16:creationId xmlns:a16="http://schemas.microsoft.com/office/drawing/2014/main" id="{2B29FBE3-531D-FE6E-C0FC-1ECA118515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7B27AF-59FC-3247-9723-07EB310648E3}" type="slidenum">
              <a:rPr lang="en-US" altLang="en-US" sz="1200" smtClean="0">
                <a:latin typeface="Calibri" panose="020F0502020204030204" pitchFamily="34" charset="0"/>
              </a:rPr>
              <a:pPr/>
              <a:t>78</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D7029764-832E-3FF2-4895-7131860C81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a:extLst>
              <a:ext uri="{FF2B5EF4-FFF2-40B4-BE49-F238E27FC236}">
                <a16:creationId xmlns:a16="http://schemas.microsoft.com/office/drawing/2014/main" id="{15FD8531-C7EE-6652-415C-5687754EA1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6131" name="Slide Number Placeholder 3">
            <a:extLst>
              <a:ext uri="{FF2B5EF4-FFF2-40B4-BE49-F238E27FC236}">
                <a16:creationId xmlns:a16="http://schemas.microsoft.com/office/drawing/2014/main" id="{653F0DF8-5FBA-D6A5-37EE-526295A2FB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87382D-27F6-1B4E-9147-7E2120EBA62A}" type="slidenum">
              <a:rPr lang="en-US" altLang="en-US" sz="1200" smtClean="0">
                <a:latin typeface="Calibri" panose="020F0502020204030204" pitchFamily="34" charset="0"/>
              </a:rPr>
              <a:pPr/>
              <a:t>79</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F0318F3A-89E5-C46A-8BE7-99A016FD69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Notes Placeholder 2">
            <a:extLst>
              <a:ext uri="{FF2B5EF4-FFF2-40B4-BE49-F238E27FC236}">
                <a16:creationId xmlns:a16="http://schemas.microsoft.com/office/drawing/2014/main" id="{89B98BAD-C3CF-0981-76A8-DACB00FF9D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8179" name="Slide Number Placeholder 3">
            <a:extLst>
              <a:ext uri="{FF2B5EF4-FFF2-40B4-BE49-F238E27FC236}">
                <a16:creationId xmlns:a16="http://schemas.microsoft.com/office/drawing/2014/main" id="{FAF47905-C2E9-1A77-5300-1320A985C0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09244CD-8C4A-5D4E-A987-89712B02EC09}" type="slidenum">
              <a:rPr lang="en-US" altLang="en-US" sz="1200" smtClean="0">
                <a:latin typeface="Calibri" panose="020F0502020204030204" pitchFamily="34" charset="0"/>
              </a:rPr>
              <a:pPr/>
              <a:t>80</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8841F112-1687-E4D7-97AE-0ED91ECB6F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4F073C19-DD43-71A8-3A0F-3213184B8D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C706964D-5109-C791-060A-4AF2A22CF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0FF188-3624-7D41-B055-41C178FCC462}" type="slidenum">
              <a:rPr lang="en-US" altLang="en-US" sz="1200" smtClean="0">
                <a:latin typeface="Calibri" panose="020F0502020204030204" pitchFamily="34" charset="0"/>
              </a:rPr>
              <a:pPr/>
              <a:t>82</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D3237F65-CF4A-21DD-700A-7B983006A1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a:extLst>
              <a:ext uri="{FF2B5EF4-FFF2-40B4-BE49-F238E27FC236}">
                <a16:creationId xmlns:a16="http://schemas.microsoft.com/office/drawing/2014/main" id="{9B6A2D9E-FF20-E59D-C0CC-EF9CCE2553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1491" name="Slide Number Placeholder 3">
            <a:extLst>
              <a:ext uri="{FF2B5EF4-FFF2-40B4-BE49-F238E27FC236}">
                <a16:creationId xmlns:a16="http://schemas.microsoft.com/office/drawing/2014/main" id="{37441C61-D30B-36CC-4A1A-883F46D8D1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7CDB3E8-7CD9-9C44-965A-C2AF889CF958}" type="slidenum">
              <a:rPr lang="en-US" altLang="en-US" sz="1200" smtClean="0">
                <a:latin typeface="Calibri" panose="020F0502020204030204" pitchFamily="34" charset="0"/>
              </a:rPr>
              <a:pPr/>
              <a:t>83</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DAC8E7D1-9747-6CA5-BD02-CE0304F76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E6E708EA-8AC6-A361-8F1A-394F0031B5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3" name="Slide Number Placeholder 3">
            <a:extLst>
              <a:ext uri="{FF2B5EF4-FFF2-40B4-BE49-F238E27FC236}">
                <a16:creationId xmlns:a16="http://schemas.microsoft.com/office/drawing/2014/main" id="{06D05A87-5375-C5C6-B1C9-07BEB7968A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200CE7-6EE3-B543-AD8A-DE7CB43AF0E4}" type="slidenum">
              <a:rPr lang="en-US" altLang="en-US" sz="1200" smtClean="0">
                <a:latin typeface="Calibri" panose="020F0502020204030204" pitchFamily="34" charset="0"/>
              </a:rPr>
              <a:pPr/>
              <a:t>28</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2452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a:extLst>
              <a:ext uri="{FF2B5EF4-FFF2-40B4-BE49-F238E27FC236}">
                <a16:creationId xmlns:a16="http://schemas.microsoft.com/office/drawing/2014/main" id="{F1CBFCB1-1B47-7A00-11BF-F04D5220EB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6" name="Notes Placeholder 2">
            <a:extLst>
              <a:ext uri="{FF2B5EF4-FFF2-40B4-BE49-F238E27FC236}">
                <a16:creationId xmlns:a16="http://schemas.microsoft.com/office/drawing/2014/main" id="{5E7B3491-39AE-C3E0-D290-41D51461DC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CBD28ED-175F-2064-D662-D8E817C1FB99}"/>
              </a:ext>
            </a:extLst>
          </p:cNvPr>
          <p:cNvSpPr>
            <a:spLocks noGrp="1"/>
          </p:cNvSpPr>
          <p:nvPr>
            <p:ph type="sldNum" sz="quarter" idx="5"/>
          </p:nvPr>
        </p:nvSpPr>
        <p:spPr/>
        <p:txBody>
          <a:bodyPr/>
          <a:lstStyle/>
          <a:p>
            <a:pPr fontAlgn="auto">
              <a:spcBef>
                <a:spcPts val="0"/>
              </a:spcBef>
              <a:spcAft>
                <a:spcPts val="0"/>
              </a:spcAft>
              <a:defRPr/>
            </a:pPr>
            <a:fld id="{E6E349F0-FC58-5F43-8123-ABEE4D85CED6}" type="slidenum">
              <a:rPr lang="en-US" smtClean="0">
                <a:solidFill>
                  <a:prstClr val="black"/>
                </a:solidFill>
                <a:latin typeface="Calibri"/>
                <a:ea typeface="+mn-ea"/>
              </a:rPr>
              <a:pPr fontAlgn="auto">
                <a:spcBef>
                  <a:spcPts val="0"/>
                </a:spcBef>
                <a:spcAft>
                  <a:spcPts val="0"/>
                </a:spcAft>
                <a:defRPr/>
              </a:pPr>
              <a:t>86</a:t>
            </a:fld>
            <a:endParaRPr lang="en-US">
              <a:solidFill>
                <a:prstClr val="black"/>
              </a:solidFill>
              <a:latin typeface="Calibri"/>
              <a:ea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a:extLst>
              <a:ext uri="{FF2B5EF4-FFF2-40B4-BE49-F238E27FC236}">
                <a16:creationId xmlns:a16="http://schemas.microsoft.com/office/drawing/2014/main" id="{DC52AF77-05DD-BB6E-0371-328FD5B927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4" name="Notes Placeholder 2">
            <a:extLst>
              <a:ext uri="{FF2B5EF4-FFF2-40B4-BE49-F238E27FC236}">
                <a16:creationId xmlns:a16="http://schemas.microsoft.com/office/drawing/2014/main" id="{BC13F864-564B-A166-E155-F804DA2183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44543F39-957A-4931-A933-3DACD9526D34}"/>
              </a:ext>
            </a:extLst>
          </p:cNvPr>
          <p:cNvSpPr>
            <a:spLocks noGrp="1"/>
          </p:cNvSpPr>
          <p:nvPr>
            <p:ph type="sldNum" sz="quarter" idx="5"/>
          </p:nvPr>
        </p:nvSpPr>
        <p:spPr/>
        <p:txBody>
          <a:bodyPr/>
          <a:lstStyle/>
          <a:p>
            <a:pPr fontAlgn="auto">
              <a:spcBef>
                <a:spcPts val="0"/>
              </a:spcBef>
              <a:spcAft>
                <a:spcPts val="0"/>
              </a:spcAft>
              <a:defRPr/>
            </a:pPr>
            <a:fld id="{02CDCFA6-E179-9E42-B15D-C1ED17356DB4}" type="slidenum">
              <a:rPr lang="en-US" smtClean="0">
                <a:solidFill>
                  <a:prstClr val="black"/>
                </a:solidFill>
                <a:latin typeface="Calibri"/>
                <a:ea typeface="+mn-ea"/>
              </a:rPr>
              <a:pPr fontAlgn="auto">
                <a:spcBef>
                  <a:spcPts val="0"/>
                </a:spcBef>
                <a:spcAft>
                  <a:spcPts val="0"/>
                </a:spcAft>
                <a:defRPr/>
              </a:pPr>
              <a:t>87</a:t>
            </a:fld>
            <a:endParaRPr lang="en-US">
              <a:solidFill>
                <a:prstClr val="black"/>
              </a:solidFill>
              <a:latin typeface="Calibri"/>
              <a:ea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36C94977-98D9-A6A4-0D61-87BD3C095E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a:extLst>
              <a:ext uri="{FF2B5EF4-FFF2-40B4-BE49-F238E27FC236}">
                <a16:creationId xmlns:a16="http://schemas.microsoft.com/office/drawing/2014/main" id="{D9B8F5E3-D4BB-AF38-9C72-3611362D6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Slide Number Placeholder 3">
            <a:extLst>
              <a:ext uri="{FF2B5EF4-FFF2-40B4-BE49-F238E27FC236}">
                <a16:creationId xmlns:a16="http://schemas.microsoft.com/office/drawing/2014/main" id="{FF4F1AF7-2CC2-3054-6D81-386DE139EB1B}"/>
              </a:ext>
            </a:extLst>
          </p:cNvPr>
          <p:cNvSpPr>
            <a:spLocks noGrp="1"/>
          </p:cNvSpPr>
          <p:nvPr>
            <p:ph type="sldNum" sz="quarter" idx="5"/>
          </p:nvPr>
        </p:nvSpPr>
        <p:spPr/>
        <p:txBody>
          <a:bodyPr/>
          <a:lstStyle/>
          <a:p>
            <a:pPr fontAlgn="auto">
              <a:spcBef>
                <a:spcPts val="0"/>
              </a:spcBef>
              <a:spcAft>
                <a:spcPts val="0"/>
              </a:spcAft>
              <a:defRPr/>
            </a:pPr>
            <a:fld id="{FFB05570-5F7D-EA41-B35A-842CFCA36DD9}" type="slidenum">
              <a:rPr lang="en-US" smtClean="0">
                <a:solidFill>
                  <a:prstClr val="black"/>
                </a:solidFill>
                <a:latin typeface="Calibri"/>
                <a:ea typeface="+mn-ea"/>
              </a:rPr>
              <a:pPr fontAlgn="auto">
                <a:spcBef>
                  <a:spcPts val="0"/>
                </a:spcBef>
                <a:spcAft>
                  <a:spcPts val="0"/>
                </a:spcAft>
                <a:defRPr/>
              </a:pPr>
              <a:t>88</a:t>
            </a:fld>
            <a:endParaRPr lang="en-US">
              <a:solidFill>
                <a:prstClr val="black"/>
              </a:solidFill>
              <a:latin typeface="Calibri"/>
              <a:ea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43230D7D-0CEE-2F51-BE6D-BC11EFCC3D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6" name="Notes Placeholder 2">
            <a:extLst>
              <a:ext uri="{FF2B5EF4-FFF2-40B4-BE49-F238E27FC236}">
                <a16:creationId xmlns:a16="http://schemas.microsoft.com/office/drawing/2014/main" id="{F4DDD283-0A42-9892-5A71-FB78FB22ED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C651248-60B4-ADB0-D1EF-2E0FB4458534}"/>
              </a:ext>
            </a:extLst>
          </p:cNvPr>
          <p:cNvSpPr>
            <a:spLocks noGrp="1"/>
          </p:cNvSpPr>
          <p:nvPr>
            <p:ph type="sldNum" sz="quarter" idx="5"/>
          </p:nvPr>
        </p:nvSpPr>
        <p:spPr/>
        <p:txBody>
          <a:bodyPr/>
          <a:lstStyle/>
          <a:p>
            <a:pPr fontAlgn="auto">
              <a:spcBef>
                <a:spcPts val="0"/>
              </a:spcBef>
              <a:spcAft>
                <a:spcPts val="0"/>
              </a:spcAft>
              <a:defRPr/>
            </a:pPr>
            <a:fld id="{E66C2EF3-9C37-C549-846C-CED3446DD99A}" type="slidenum">
              <a:rPr lang="en-US" smtClean="0">
                <a:solidFill>
                  <a:prstClr val="black"/>
                </a:solidFill>
                <a:latin typeface="Calibri"/>
                <a:ea typeface="+mn-ea"/>
              </a:rPr>
              <a:pPr fontAlgn="auto">
                <a:spcBef>
                  <a:spcPts val="0"/>
                </a:spcBef>
                <a:spcAft>
                  <a:spcPts val="0"/>
                </a:spcAft>
                <a:defRPr/>
              </a:pPr>
              <a:t>94</a:t>
            </a:fld>
            <a:endParaRPr lang="en-US">
              <a:solidFill>
                <a:prstClr val="black"/>
              </a:solidFill>
              <a:latin typeface="Calibri"/>
              <a:ea typeface="+mn-e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a:extLst>
              <a:ext uri="{FF2B5EF4-FFF2-40B4-BE49-F238E27FC236}">
                <a16:creationId xmlns:a16="http://schemas.microsoft.com/office/drawing/2014/main" id="{F9DB8A43-3F5A-4C87-4385-63FB03CB14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6" name="Notes Placeholder 2">
            <a:extLst>
              <a:ext uri="{FF2B5EF4-FFF2-40B4-BE49-F238E27FC236}">
                <a16:creationId xmlns:a16="http://schemas.microsoft.com/office/drawing/2014/main" id="{65EE6168-5F8E-C3B8-8804-FC3967EB5E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68594CF-BBBA-B6D4-06E8-03A6ED304A89}"/>
              </a:ext>
            </a:extLst>
          </p:cNvPr>
          <p:cNvSpPr>
            <a:spLocks noGrp="1"/>
          </p:cNvSpPr>
          <p:nvPr>
            <p:ph type="sldNum" sz="quarter" idx="5"/>
          </p:nvPr>
        </p:nvSpPr>
        <p:spPr/>
        <p:txBody>
          <a:bodyPr/>
          <a:lstStyle/>
          <a:p>
            <a:pPr fontAlgn="auto">
              <a:spcBef>
                <a:spcPts val="0"/>
              </a:spcBef>
              <a:spcAft>
                <a:spcPts val="0"/>
              </a:spcAft>
              <a:defRPr/>
            </a:pPr>
            <a:fld id="{8E86B280-75DC-F24E-A8AD-CA26A3D5874D}" type="slidenum">
              <a:rPr lang="en-US" smtClean="0">
                <a:solidFill>
                  <a:prstClr val="black"/>
                </a:solidFill>
                <a:latin typeface="Calibri"/>
                <a:ea typeface="+mn-ea"/>
              </a:rPr>
              <a:pPr fontAlgn="auto">
                <a:spcBef>
                  <a:spcPts val="0"/>
                </a:spcBef>
                <a:spcAft>
                  <a:spcPts val="0"/>
                </a:spcAft>
                <a:defRPr/>
              </a:pPr>
              <a:t>95</a:t>
            </a:fld>
            <a:endParaRPr lang="en-US">
              <a:solidFill>
                <a:prstClr val="black"/>
              </a:solidFill>
              <a:latin typeface="Calibri"/>
              <a:ea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a:extLst>
              <a:ext uri="{FF2B5EF4-FFF2-40B4-BE49-F238E27FC236}">
                <a16:creationId xmlns:a16="http://schemas.microsoft.com/office/drawing/2014/main" id="{E756D8E7-7C68-73FB-2503-10BB97D840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4" name="Notes Placeholder 2">
            <a:extLst>
              <a:ext uri="{FF2B5EF4-FFF2-40B4-BE49-F238E27FC236}">
                <a16:creationId xmlns:a16="http://schemas.microsoft.com/office/drawing/2014/main" id="{35249560-AD04-79C1-1D1F-133E4F8D07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6CB44A0-0528-82E7-E798-733C35CD56FB}"/>
              </a:ext>
            </a:extLst>
          </p:cNvPr>
          <p:cNvSpPr>
            <a:spLocks noGrp="1"/>
          </p:cNvSpPr>
          <p:nvPr>
            <p:ph type="sldNum" sz="quarter" idx="5"/>
          </p:nvPr>
        </p:nvSpPr>
        <p:spPr/>
        <p:txBody>
          <a:bodyPr/>
          <a:lstStyle/>
          <a:p>
            <a:pPr fontAlgn="auto">
              <a:spcBef>
                <a:spcPts val="0"/>
              </a:spcBef>
              <a:spcAft>
                <a:spcPts val="0"/>
              </a:spcAft>
              <a:defRPr/>
            </a:pPr>
            <a:fld id="{85EF96F6-6E8B-8F41-9595-0D09AEE0AEA0}" type="slidenum">
              <a:rPr lang="en-US" smtClean="0">
                <a:solidFill>
                  <a:prstClr val="black"/>
                </a:solidFill>
                <a:latin typeface="Calibri"/>
                <a:ea typeface="+mn-ea"/>
              </a:rPr>
              <a:pPr fontAlgn="auto">
                <a:spcBef>
                  <a:spcPts val="0"/>
                </a:spcBef>
                <a:spcAft>
                  <a:spcPts val="0"/>
                </a:spcAft>
                <a:defRPr/>
              </a:pPr>
              <a:t>96</a:t>
            </a:fld>
            <a:endParaRPr lang="en-US">
              <a:solidFill>
                <a:prstClr val="black"/>
              </a:solidFill>
              <a:latin typeface="Calibri"/>
              <a:ea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a:extLst>
              <a:ext uri="{FF2B5EF4-FFF2-40B4-BE49-F238E27FC236}">
                <a16:creationId xmlns:a16="http://schemas.microsoft.com/office/drawing/2014/main" id="{7E65A34A-6EE9-62F8-9783-E0F51AE25E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2" name="Notes Placeholder 2">
            <a:extLst>
              <a:ext uri="{FF2B5EF4-FFF2-40B4-BE49-F238E27FC236}">
                <a16:creationId xmlns:a16="http://schemas.microsoft.com/office/drawing/2014/main" id="{39D42882-D47C-2AD6-5F8E-909E3637B5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0BDC105-305A-B717-4401-D52DAA1D381D}"/>
              </a:ext>
            </a:extLst>
          </p:cNvPr>
          <p:cNvSpPr>
            <a:spLocks noGrp="1"/>
          </p:cNvSpPr>
          <p:nvPr>
            <p:ph type="sldNum" sz="quarter" idx="5"/>
          </p:nvPr>
        </p:nvSpPr>
        <p:spPr/>
        <p:txBody>
          <a:bodyPr/>
          <a:lstStyle/>
          <a:p>
            <a:pPr fontAlgn="auto">
              <a:spcBef>
                <a:spcPts val="0"/>
              </a:spcBef>
              <a:spcAft>
                <a:spcPts val="0"/>
              </a:spcAft>
              <a:defRPr/>
            </a:pPr>
            <a:fld id="{8153B1C2-F041-4B4D-9F0A-7B1A0D7C0E5D}" type="slidenum">
              <a:rPr lang="en-US" smtClean="0">
                <a:solidFill>
                  <a:prstClr val="black"/>
                </a:solidFill>
                <a:latin typeface="Calibri"/>
                <a:ea typeface="+mn-ea"/>
              </a:rPr>
              <a:pPr fontAlgn="auto">
                <a:spcBef>
                  <a:spcPts val="0"/>
                </a:spcBef>
                <a:spcAft>
                  <a:spcPts val="0"/>
                </a:spcAft>
                <a:defRPr/>
              </a:pPr>
              <a:t>97</a:t>
            </a:fld>
            <a:endParaRPr lang="en-US">
              <a:solidFill>
                <a:prstClr val="black"/>
              </a:solidFill>
              <a:latin typeface="Calibri"/>
              <a:ea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a:extLst>
              <a:ext uri="{FF2B5EF4-FFF2-40B4-BE49-F238E27FC236}">
                <a16:creationId xmlns:a16="http://schemas.microsoft.com/office/drawing/2014/main" id="{DED48B60-F1BA-42D0-9ED3-93AA1E330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a:extLst>
              <a:ext uri="{FF2B5EF4-FFF2-40B4-BE49-F238E27FC236}">
                <a16:creationId xmlns:a16="http://schemas.microsoft.com/office/drawing/2014/main" id="{883CA0F5-BFDE-2A21-6CCA-54CF63FFC5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C46DE8E3-03E3-78E1-5E93-176A9C378517}"/>
              </a:ext>
            </a:extLst>
          </p:cNvPr>
          <p:cNvSpPr>
            <a:spLocks noGrp="1"/>
          </p:cNvSpPr>
          <p:nvPr>
            <p:ph type="sldNum" sz="quarter" idx="5"/>
          </p:nvPr>
        </p:nvSpPr>
        <p:spPr/>
        <p:txBody>
          <a:bodyPr/>
          <a:lstStyle/>
          <a:p>
            <a:pPr fontAlgn="auto">
              <a:spcBef>
                <a:spcPts val="0"/>
              </a:spcBef>
              <a:spcAft>
                <a:spcPts val="0"/>
              </a:spcAft>
              <a:defRPr/>
            </a:pPr>
            <a:fld id="{661F4E4F-2A9F-7046-8A98-3BDEF86D0ECD}" type="slidenum">
              <a:rPr lang="en-US" smtClean="0">
                <a:solidFill>
                  <a:prstClr val="black"/>
                </a:solidFill>
                <a:latin typeface="Calibri"/>
                <a:ea typeface="+mn-ea"/>
              </a:rPr>
              <a:pPr fontAlgn="auto">
                <a:spcBef>
                  <a:spcPts val="0"/>
                </a:spcBef>
                <a:spcAft>
                  <a:spcPts val="0"/>
                </a:spcAft>
                <a:defRPr/>
              </a:pPr>
              <a:t>100</a:t>
            </a:fld>
            <a:endParaRPr lang="en-US">
              <a:solidFill>
                <a:prstClr val="black"/>
              </a:solidFill>
              <a:latin typeface="Calibri"/>
              <a:ea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a:extLst>
              <a:ext uri="{FF2B5EF4-FFF2-40B4-BE49-F238E27FC236}">
                <a16:creationId xmlns:a16="http://schemas.microsoft.com/office/drawing/2014/main" id="{C6F29917-282C-91CA-EFEF-FA6CA13F22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0" name="Notes Placeholder 2">
            <a:extLst>
              <a:ext uri="{FF2B5EF4-FFF2-40B4-BE49-F238E27FC236}">
                <a16:creationId xmlns:a16="http://schemas.microsoft.com/office/drawing/2014/main" id="{EAB8A026-089E-1C6C-F02A-62CD373D6C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4873BD9-8AB9-C395-8EC0-7D09476DEDAF}"/>
              </a:ext>
            </a:extLst>
          </p:cNvPr>
          <p:cNvSpPr>
            <a:spLocks noGrp="1"/>
          </p:cNvSpPr>
          <p:nvPr>
            <p:ph type="sldNum" sz="quarter" idx="5"/>
          </p:nvPr>
        </p:nvSpPr>
        <p:spPr/>
        <p:txBody>
          <a:bodyPr/>
          <a:lstStyle/>
          <a:p>
            <a:pPr fontAlgn="auto">
              <a:spcBef>
                <a:spcPts val="0"/>
              </a:spcBef>
              <a:spcAft>
                <a:spcPts val="0"/>
              </a:spcAft>
              <a:defRPr/>
            </a:pPr>
            <a:fld id="{055FF0D1-4867-A946-9C72-B5DA2280B701}" type="slidenum">
              <a:rPr lang="en-US" smtClean="0">
                <a:solidFill>
                  <a:prstClr val="black"/>
                </a:solidFill>
                <a:latin typeface="Calibri"/>
                <a:ea typeface="+mn-ea"/>
              </a:rPr>
              <a:pPr fontAlgn="auto">
                <a:spcBef>
                  <a:spcPts val="0"/>
                </a:spcBef>
                <a:spcAft>
                  <a:spcPts val="0"/>
                </a:spcAft>
                <a:defRPr/>
              </a:pPr>
              <a:t>104</a:t>
            </a:fld>
            <a:endParaRPr lang="en-US">
              <a:solidFill>
                <a:prstClr val="black"/>
              </a:solidFill>
              <a:latin typeface="Calibri"/>
              <a:ea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a:extLst>
              <a:ext uri="{FF2B5EF4-FFF2-40B4-BE49-F238E27FC236}">
                <a16:creationId xmlns:a16="http://schemas.microsoft.com/office/drawing/2014/main" id="{8036D1FF-B614-24E5-921C-FF76743811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Notes Placeholder 2">
            <a:extLst>
              <a:ext uri="{FF2B5EF4-FFF2-40B4-BE49-F238E27FC236}">
                <a16:creationId xmlns:a16="http://schemas.microsoft.com/office/drawing/2014/main" id="{47E82B9B-73A5-16D4-DFE6-2262B2A077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BC8C71A-D7CA-4DF2-F706-4A1D50AAA2C3}"/>
              </a:ext>
            </a:extLst>
          </p:cNvPr>
          <p:cNvSpPr>
            <a:spLocks noGrp="1"/>
          </p:cNvSpPr>
          <p:nvPr>
            <p:ph type="sldNum" sz="quarter" idx="5"/>
          </p:nvPr>
        </p:nvSpPr>
        <p:spPr/>
        <p:txBody>
          <a:bodyPr/>
          <a:lstStyle/>
          <a:p>
            <a:pPr fontAlgn="auto">
              <a:spcBef>
                <a:spcPts val="0"/>
              </a:spcBef>
              <a:spcAft>
                <a:spcPts val="0"/>
              </a:spcAft>
              <a:defRPr/>
            </a:pPr>
            <a:fld id="{E6E169D1-56FD-D146-A20F-83DD996B50D3}" type="slidenum">
              <a:rPr lang="en-US" smtClean="0">
                <a:solidFill>
                  <a:prstClr val="black"/>
                </a:solidFill>
                <a:latin typeface="Calibri"/>
                <a:ea typeface="+mn-ea"/>
              </a:rPr>
              <a:pPr fontAlgn="auto">
                <a:spcBef>
                  <a:spcPts val="0"/>
                </a:spcBef>
                <a:spcAft>
                  <a:spcPts val="0"/>
                </a:spcAft>
                <a:defRPr/>
              </a:pPr>
              <a:t>105</a:t>
            </a:fld>
            <a:endParaRPr lang="en-US">
              <a:solidFill>
                <a:prstClr val="black"/>
              </a:solidFill>
              <a:latin typeface="Calibri"/>
              <a:ea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FDFEABF-7951-F10E-3BD6-E6AFE3B061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E6076453-08A6-C724-6155-339AA86230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19" name="Slide Number Placeholder 3">
            <a:extLst>
              <a:ext uri="{FF2B5EF4-FFF2-40B4-BE49-F238E27FC236}">
                <a16:creationId xmlns:a16="http://schemas.microsoft.com/office/drawing/2014/main" id="{CFA2B239-5CB3-FEF8-6558-B71FC3C821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990101-DEF9-9548-8793-A44863775B2D}" type="slidenum">
              <a:rPr lang="en-US" altLang="en-US" sz="1200" smtClean="0">
                <a:latin typeface="Calibri" panose="020F0502020204030204" pitchFamily="34" charset="0"/>
              </a:rPr>
              <a:pPr/>
              <a:t>32</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5095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a:extLst>
              <a:ext uri="{FF2B5EF4-FFF2-40B4-BE49-F238E27FC236}">
                <a16:creationId xmlns:a16="http://schemas.microsoft.com/office/drawing/2014/main" id="{D0BC116F-A293-6DA7-339C-1A73FDA280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2" name="Notes Placeholder 2">
            <a:extLst>
              <a:ext uri="{FF2B5EF4-FFF2-40B4-BE49-F238E27FC236}">
                <a16:creationId xmlns:a16="http://schemas.microsoft.com/office/drawing/2014/main" id="{337E0EE5-E4AC-13FF-ACAA-83CEF44D52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283" name="Slide Number Placeholder 3">
            <a:extLst>
              <a:ext uri="{FF2B5EF4-FFF2-40B4-BE49-F238E27FC236}">
                <a16:creationId xmlns:a16="http://schemas.microsoft.com/office/drawing/2014/main" id="{B6F81F08-7891-1F53-672F-CF129B778B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69C697D-9C10-A44B-B693-A1CA90EB3059}" type="slidenum">
              <a:rPr lang="en-US" altLang="en-US" sz="1200" smtClean="0">
                <a:solidFill>
                  <a:srgbClr val="000000"/>
                </a:solidFill>
                <a:latin typeface="Calibri" panose="020F0502020204030204" pitchFamily="34" charset="0"/>
              </a:rPr>
              <a:pPr/>
              <a:t>113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a:extLst>
              <a:ext uri="{FF2B5EF4-FFF2-40B4-BE49-F238E27FC236}">
                <a16:creationId xmlns:a16="http://schemas.microsoft.com/office/drawing/2014/main" id="{037934B4-B600-8260-9E9A-A85FCBD384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6" name="Notes Placeholder 2">
            <a:extLst>
              <a:ext uri="{FF2B5EF4-FFF2-40B4-BE49-F238E27FC236}">
                <a16:creationId xmlns:a16="http://schemas.microsoft.com/office/drawing/2014/main" id="{52DA575D-5F5C-553C-2063-9C411F83BF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1427" name="Slide Number Placeholder 3">
            <a:extLst>
              <a:ext uri="{FF2B5EF4-FFF2-40B4-BE49-F238E27FC236}">
                <a16:creationId xmlns:a16="http://schemas.microsoft.com/office/drawing/2014/main" id="{29FFD808-DBC0-E82C-BE6A-FD307B8023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F593A8-3E40-9749-9775-E719C43D2719}" type="slidenum">
              <a:rPr lang="en-US" altLang="en-US" sz="1200" smtClean="0">
                <a:solidFill>
                  <a:srgbClr val="000000"/>
                </a:solidFill>
                <a:latin typeface="Calibri" panose="020F0502020204030204" pitchFamily="34" charset="0"/>
              </a:rPr>
              <a:pPr/>
              <a:t>116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a:extLst>
              <a:ext uri="{FF2B5EF4-FFF2-40B4-BE49-F238E27FC236}">
                <a16:creationId xmlns:a16="http://schemas.microsoft.com/office/drawing/2014/main" id="{0B79AA09-1A63-34FD-60B4-53D576162A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4" name="Notes Placeholder 2">
            <a:extLst>
              <a:ext uri="{FF2B5EF4-FFF2-40B4-BE49-F238E27FC236}">
                <a16:creationId xmlns:a16="http://schemas.microsoft.com/office/drawing/2014/main" id="{2AD8F20F-4B33-D6C2-58CD-CA6D20CFED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3475" name="Slide Number Placeholder 3">
            <a:extLst>
              <a:ext uri="{FF2B5EF4-FFF2-40B4-BE49-F238E27FC236}">
                <a16:creationId xmlns:a16="http://schemas.microsoft.com/office/drawing/2014/main" id="{40346DC6-C8B4-3C93-730B-12F54DD073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B46B2A-8E92-7842-9B5D-AB899E11A80B}" type="slidenum">
              <a:rPr lang="en-US" altLang="en-US" sz="1200" smtClean="0">
                <a:solidFill>
                  <a:srgbClr val="000000"/>
                </a:solidFill>
                <a:latin typeface="Calibri" panose="020F0502020204030204" pitchFamily="34" charset="0"/>
              </a:rPr>
              <a:pPr/>
              <a:t>117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a:extLst>
              <a:ext uri="{FF2B5EF4-FFF2-40B4-BE49-F238E27FC236}">
                <a16:creationId xmlns:a16="http://schemas.microsoft.com/office/drawing/2014/main" id="{61A59A2A-3B39-6542-AB14-47F73BD0C2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Notes Placeholder 2">
            <a:extLst>
              <a:ext uri="{FF2B5EF4-FFF2-40B4-BE49-F238E27FC236}">
                <a16:creationId xmlns:a16="http://schemas.microsoft.com/office/drawing/2014/main" id="{CD536E68-BE79-82A3-5842-3AF9EFE938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6547" name="Slide Number Placeholder 3">
            <a:extLst>
              <a:ext uri="{FF2B5EF4-FFF2-40B4-BE49-F238E27FC236}">
                <a16:creationId xmlns:a16="http://schemas.microsoft.com/office/drawing/2014/main" id="{AFCA8F41-4EFD-217A-0A78-CE602921B0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2DB58C2-E876-3B41-8821-9D20A5FA35D6}" type="slidenum">
              <a:rPr lang="en-US" altLang="en-US" sz="1200" smtClean="0">
                <a:solidFill>
                  <a:srgbClr val="000000"/>
                </a:solidFill>
                <a:latin typeface="Calibri" panose="020F0502020204030204" pitchFamily="34" charset="0"/>
              </a:rPr>
              <a:pPr/>
              <a:t>119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D2EBE219-5FED-7E94-D388-5CC47F7930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6" name="Notes Placeholder 2">
            <a:extLst>
              <a:ext uri="{FF2B5EF4-FFF2-40B4-BE49-F238E27FC236}">
                <a16:creationId xmlns:a16="http://schemas.microsoft.com/office/drawing/2014/main" id="{CD58059A-633C-7E3F-1C5F-5AEB1E7CBD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1667" name="Slide Number Placeholder 3">
            <a:extLst>
              <a:ext uri="{FF2B5EF4-FFF2-40B4-BE49-F238E27FC236}">
                <a16:creationId xmlns:a16="http://schemas.microsoft.com/office/drawing/2014/main" id="{67299563-ADB3-C657-05B8-ABFF1EDACC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417602-2DDF-8F4E-887C-B5A0EA324199}" type="slidenum">
              <a:rPr lang="en-US" altLang="en-US" sz="1200" smtClean="0">
                <a:solidFill>
                  <a:srgbClr val="000000"/>
                </a:solidFill>
                <a:latin typeface="Calibri" panose="020F0502020204030204" pitchFamily="34" charset="0"/>
              </a:rPr>
              <a:pPr/>
              <a:t>122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a:extLst>
              <a:ext uri="{FF2B5EF4-FFF2-40B4-BE49-F238E27FC236}">
                <a16:creationId xmlns:a16="http://schemas.microsoft.com/office/drawing/2014/main" id="{128E20CB-F3B5-9A85-A2CE-D865F18E02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4" name="Notes Placeholder 2">
            <a:extLst>
              <a:ext uri="{FF2B5EF4-FFF2-40B4-BE49-F238E27FC236}">
                <a16:creationId xmlns:a16="http://schemas.microsoft.com/office/drawing/2014/main" id="{9A2904A0-BD59-5360-476A-D1D228E2D2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3715" name="Slide Number Placeholder 3">
            <a:extLst>
              <a:ext uri="{FF2B5EF4-FFF2-40B4-BE49-F238E27FC236}">
                <a16:creationId xmlns:a16="http://schemas.microsoft.com/office/drawing/2014/main" id="{CF73ACF7-A610-8D58-4C52-7F9535F224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3A578E-046C-8746-B9A2-A7AE94DE047E}" type="slidenum">
              <a:rPr lang="en-US" altLang="en-US" sz="1200" smtClean="0">
                <a:solidFill>
                  <a:srgbClr val="000000"/>
                </a:solidFill>
                <a:latin typeface="Calibri" panose="020F0502020204030204" pitchFamily="34" charset="0"/>
              </a:rPr>
              <a:pPr/>
              <a:t>123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a:extLst>
              <a:ext uri="{FF2B5EF4-FFF2-40B4-BE49-F238E27FC236}">
                <a16:creationId xmlns:a16="http://schemas.microsoft.com/office/drawing/2014/main" id="{D93C5C9D-6D7A-EB89-BF72-2D1E4FE1D0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Notes Placeholder 2">
            <a:extLst>
              <a:ext uri="{FF2B5EF4-FFF2-40B4-BE49-F238E27FC236}">
                <a16:creationId xmlns:a16="http://schemas.microsoft.com/office/drawing/2014/main" id="{DF8DA5C6-561D-3BC5-13FC-2692C735B8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1011" name="Slide Number Placeholder 3">
            <a:extLst>
              <a:ext uri="{FF2B5EF4-FFF2-40B4-BE49-F238E27FC236}">
                <a16:creationId xmlns:a16="http://schemas.microsoft.com/office/drawing/2014/main" id="{C0166B07-70BA-06EA-6A95-77EF4F5E7E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0C42840-D850-1E44-971E-455E3C68D3E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71487B16-205B-7C14-C425-DF4A44BC0D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a:extLst>
              <a:ext uri="{FF2B5EF4-FFF2-40B4-BE49-F238E27FC236}">
                <a16:creationId xmlns:a16="http://schemas.microsoft.com/office/drawing/2014/main" id="{7DF0A6F0-F38E-CD74-3BAD-8819A2BD18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083" name="Slide Number Placeholder 3">
            <a:extLst>
              <a:ext uri="{FF2B5EF4-FFF2-40B4-BE49-F238E27FC236}">
                <a16:creationId xmlns:a16="http://schemas.microsoft.com/office/drawing/2014/main" id="{95D039D2-2805-B89C-057B-9D450B1F1C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AB1D0F5-CB72-774D-8A03-DC42548C099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a:extLst>
              <a:ext uri="{FF2B5EF4-FFF2-40B4-BE49-F238E27FC236}">
                <a16:creationId xmlns:a16="http://schemas.microsoft.com/office/drawing/2014/main" id="{94C52BB6-F491-0D98-BBBB-B8946DDE7C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6" name="Notes Placeholder 2">
            <a:extLst>
              <a:ext uri="{FF2B5EF4-FFF2-40B4-BE49-F238E27FC236}">
                <a16:creationId xmlns:a16="http://schemas.microsoft.com/office/drawing/2014/main" id="{D9670E39-31D8-31FA-F7DB-39F8805F34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0707" name="Slide Number Placeholder 3">
            <a:extLst>
              <a:ext uri="{FF2B5EF4-FFF2-40B4-BE49-F238E27FC236}">
                <a16:creationId xmlns:a16="http://schemas.microsoft.com/office/drawing/2014/main" id="{53A89E17-74DE-F780-1839-371753F388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F1BA3A2-E77C-3946-B129-B5A4A993731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a:extLst>
              <a:ext uri="{FF2B5EF4-FFF2-40B4-BE49-F238E27FC236}">
                <a16:creationId xmlns:a16="http://schemas.microsoft.com/office/drawing/2014/main" id="{7054C501-1736-9D2D-EEF4-FD289A3D8C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4" name="Notes Placeholder 2">
            <a:extLst>
              <a:ext uri="{FF2B5EF4-FFF2-40B4-BE49-F238E27FC236}">
                <a16:creationId xmlns:a16="http://schemas.microsoft.com/office/drawing/2014/main" id="{076A3D5B-1932-F062-7ADF-1E89F81CA2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2755" name="Slide Number Placeholder 3">
            <a:extLst>
              <a:ext uri="{FF2B5EF4-FFF2-40B4-BE49-F238E27FC236}">
                <a16:creationId xmlns:a16="http://schemas.microsoft.com/office/drawing/2014/main" id="{D12D597C-6E80-DFAB-D9C2-D0C619720A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500E629-6FFD-574B-875B-B0E4B324DE2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55E8A4EF-F2BE-EE99-1A0F-55A42942A4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66EB756F-B849-4599-2EE4-AC8CEDCF43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0051" name="Slide Number Placeholder 3">
            <a:extLst>
              <a:ext uri="{FF2B5EF4-FFF2-40B4-BE49-F238E27FC236}">
                <a16:creationId xmlns:a16="http://schemas.microsoft.com/office/drawing/2014/main" id="{293A2295-697E-309C-12A5-6989B7A109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C6F3FD-F684-1346-A68C-958DCC6AD968}" type="slidenum">
              <a:rPr lang="en-US" altLang="en-US" sz="1200" smtClean="0">
                <a:latin typeface="Calibri" panose="020F0502020204030204" pitchFamily="34" charset="0"/>
              </a:rPr>
              <a:pPr/>
              <a:t>43</a:t>
            </a:fld>
            <a:endParaRPr lang="en-US" altLang="en-US" sz="120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F786C41C-E338-ADBF-E196-3C0316F448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a:extLst>
              <a:ext uri="{FF2B5EF4-FFF2-40B4-BE49-F238E27FC236}">
                <a16:creationId xmlns:a16="http://schemas.microsoft.com/office/drawing/2014/main" id="{A52867B8-4DB7-F7B3-F886-7D4932A024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D07F013-B8A1-39FD-1F1A-8493C299F6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BB56D3-1B05-6145-AA10-82DE8F998933}"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a:extLst>
              <a:ext uri="{FF2B5EF4-FFF2-40B4-BE49-F238E27FC236}">
                <a16:creationId xmlns:a16="http://schemas.microsoft.com/office/drawing/2014/main" id="{D63E0277-EAA9-FF94-319E-EABAE1A5A8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Notes Placeholder 2">
            <a:extLst>
              <a:ext uri="{FF2B5EF4-FFF2-40B4-BE49-F238E27FC236}">
                <a16:creationId xmlns:a16="http://schemas.microsoft.com/office/drawing/2014/main" id="{B76258A2-2EFB-DCF8-0DE6-5DE9334DCA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9C6268C-7C46-86E6-AED0-1D655EFAE29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9D8AE1-433D-C84A-A7F8-8908B067827C}"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a:extLst>
              <a:ext uri="{FF2B5EF4-FFF2-40B4-BE49-F238E27FC236}">
                <a16:creationId xmlns:a16="http://schemas.microsoft.com/office/drawing/2014/main" id="{2FA86D71-DDC3-E3E1-DD46-D8238FBD9C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a:extLst>
              <a:ext uri="{FF2B5EF4-FFF2-40B4-BE49-F238E27FC236}">
                <a16:creationId xmlns:a16="http://schemas.microsoft.com/office/drawing/2014/main" id="{C05C54FB-03B8-D792-A2A0-E7A51DA686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47F8974-A102-6204-A610-77B89DE61D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1515E7-0BE7-3F4C-A81E-E86B117BB9BC}"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8547C16C-CEF9-72A4-B270-9B88DB6ABA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a:extLst>
              <a:ext uri="{FF2B5EF4-FFF2-40B4-BE49-F238E27FC236}">
                <a16:creationId xmlns:a16="http://schemas.microsoft.com/office/drawing/2014/main" id="{A5BF763F-AABD-238C-1F02-CFF3323099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6833C24-5AF0-D41D-D9F8-EEFFABB243D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37D93A-03F5-4548-BC32-1EE454E9D4E9}"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0EA1495E-46D3-0E64-4923-8EED50E629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Notes Placeholder 2">
            <a:extLst>
              <a:ext uri="{FF2B5EF4-FFF2-40B4-BE49-F238E27FC236}">
                <a16:creationId xmlns:a16="http://schemas.microsoft.com/office/drawing/2014/main" id="{7139C881-90BE-557E-D87D-327A80E7C6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8F8117F-8236-72A1-2526-671E71B290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4F6CE-356D-CB45-84E8-61DDC8FF6D6C}"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a:extLst>
              <a:ext uri="{FF2B5EF4-FFF2-40B4-BE49-F238E27FC236}">
                <a16:creationId xmlns:a16="http://schemas.microsoft.com/office/drawing/2014/main" id="{8A113956-6226-21F8-65F9-5B605F1E0B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6" name="Notes Placeholder 2">
            <a:extLst>
              <a:ext uri="{FF2B5EF4-FFF2-40B4-BE49-F238E27FC236}">
                <a16:creationId xmlns:a16="http://schemas.microsoft.com/office/drawing/2014/main" id="{D6AD88F4-D925-3416-D82B-D363D4CC14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131FA3D-0AAA-CDA0-FDBE-959AC822DA05}"/>
              </a:ext>
            </a:extLst>
          </p:cNvPr>
          <p:cNvSpPr>
            <a:spLocks noGrp="1"/>
          </p:cNvSpPr>
          <p:nvPr>
            <p:ph type="sldNum" sz="quarter" idx="5"/>
          </p:nvPr>
        </p:nvSpPr>
        <p:spPr/>
        <p:txBody>
          <a:bodyPr/>
          <a:lstStyle/>
          <a:p>
            <a:pPr fontAlgn="auto">
              <a:spcBef>
                <a:spcPts val="0"/>
              </a:spcBef>
              <a:spcAft>
                <a:spcPts val="0"/>
              </a:spcAft>
              <a:defRPr/>
            </a:pPr>
            <a:fld id="{1ADB7BF0-A017-4D4C-B141-701CD767F044}" type="slidenum">
              <a:rPr lang="en-US" smtClean="0">
                <a:solidFill>
                  <a:prstClr val="black"/>
                </a:solidFill>
                <a:latin typeface="Calibri"/>
                <a:ea typeface="+mn-ea"/>
              </a:rPr>
              <a:pPr fontAlgn="auto">
                <a:spcBef>
                  <a:spcPts val="0"/>
                </a:spcBef>
                <a:spcAft>
                  <a:spcPts val="0"/>
                </a:spcAft>
                <a:defRPr/>
              </a:pPr>
              <a:t>154</a:t>
            </a:fld>
            <a:endParaRPr lang="en-US">
              <a:solidFill>
                <a:prstClr val="black"/>
              </a:solidFill>
              <a:latin typeface="Calibri"/>
              <a:ea typeface="+mn-ea"/>
            </a:endParaRPr>
          </a:p>
        </p:txBody>
      </p:sp>
    </p:spTree>
    <p:extLst>
      <p:ext uri="{BB962C8B-B14F-4D97-AF65-F5344CB8AC3E}">
        <p14:creationId xmlns:p14="http://schemas.microsoft.com/office/powerpoint/2010/main" val="26907876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a:extLst>
              <a:ext uri="{FF2B5EF4-FFF2-40B4-BE49-F238E27FC236}">
                <a16:creationId xmlns:a16="http://schemas.microsoft.com/office/drawing/2014/main" id="{69EB6454-A492-CC85-BC5A-97D5DA1D5A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4" name="Notes Placeholder 2">
            <a:extLst>
              <a:ext uri="{FF2B5EF4-FFF2-40B4-BE49-F238E27FC236}">
                <a16:creationId xmlns:a16="http://schemas.microsoft.com/office/drawing/2014/main" id="{A1DD4F4E-5507-918B-0986-B67A33D8F0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43A3FC8-6FC0-6C6D-B324-D1C8ECDF4BE2}"/>
              </a:ext>
            </a:extLst>
          </p:cNvPr>
          <p:cNvSpPr>
            <a:spLocks noGrp="1"/>
          </p:cNvSpPr>
          <p:nvPr>
            <p:ph type="sldNum" sz="quarter" idx="5"/>
          </p:nvPr>
        </p:nvSpPr>
        <p:spPr/>
        <p:txBody>
          <a:bodyPr/>
          <a:lstStyle/>
          <a:p>
            <a:pPr fontAlgn="auto">
              <a:spcBef>
                <a:spcPts val="0"/>
              </a:spcBef>
              <a:spcAft>
                <a:spcPts val="0"/>
              </a:spcAft>
              <a:defRPr/>
            </a:pPr>
            <a:fld id="{7AA6F169-3CF1-B142-AB28-68533AE1313E}" type="slidenum">
              <a:rPr lang="en-US" smtClean="0">
                <a:solidFill>
                  <a:prstClr val="black"/>
                </a:solidFill>
                <a:latin typeface="Calibri"/>
                <a:ea typeface="+mn-ea"/>
              </a:rPr>
              <a:pPr fontAlgn="auto">
                <a:spcBef>
                  <a:spcPts val="0"/>
                </a:spcBef>
                <a:spcAft>
                  <a:spcPts val="0"/>
                </a:spcAft>
                <a:defRPr/>
              </a:pPr>
              <a:t>155</a:t>
            </a:fld>
            <a:endParaRPr lang="en-US">
              <a:solidFill>
                <a:prstClr val="black"/>
              </a:solidFill>
              <a:latin typeface="Calibri"/>
              <a:ea typeface="+mn-ea"/>
            </a:endParaRPr>
          </a:p>
        </p:txBody>
      </p:sp>
    </p:spTree>
    <p:extLst>
      <p:ext uri="{BB962C8B-B14F-4D97-AF65-F5344CB8AC3E}">
        <p14:creationId xmlns:p14="http://schemas.microsoft.com/office/powerpoint/2010/main" val="1717634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a:extLst>
              <a:ext uri="{FF2B5EF4-FFF2-40B4-BE49-F238E27FC236}">
                <a16:creationId xmlns:a16="http://schemas.microsoft.com/office/drawing/2014/main" id="{6786DAFF-F262-A84A-957A-D6D086BBE7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Notes Placeholder 2">
            <a:extLst>
              <a:ext uri="{FF2B5EF4-FFF2-40B4-BE49-F238E27FC236}">
                <a16:creationId xmlns:a16="http://schemas.microsoft.com/office/drawing/2014/main" id="{FC2ABEEA-9E32-E404-977D-DDB88CEC65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A6F9BE8-1DFC-8512-5390-4A086B98D703}"/>
              </a:ext>
            </a:extLst>
          </p:cNvPr>
          <p:cNvSpPr>
            <a:spLocks noGrp="1"/>
          </p:cNvSpPr>
          <p:nvPr>
            <p:ph type="sldNum" sz="quarter" idx="5"/>
          </p:nvPr>
        </p:nvSpPr>
        <p:spPr/>
        <p:txBody>
          <a:bodyPr/>
          <a:lstStyle/>
          <a:p>
            <a:pPr fontAlgn="auto">
              <a:spcBef>
                <a:spcPts val="0"/>
              </a:spcBef>
              <a:spcAft>
                <a:spcPts val="0"/>
              </a:spcAft>
              <a:defRPr/>
            </a:pPr>
            <a:fld id="{F9032C40-0944-874B-8D14-4E65157EE363}" type="slidenum">
              <a:rPr lang="en-US" smtClean="0">
                <a:solidFill>
                  <a:prstClr val="black"/>
                </a:solidFill>
                <a:latin typeface="Calibri"/>
                <a:ea typeface="+mn-ea"/>
              </a:rPr>
              <a:pPr fontAlgn="auto">
                <a:spcBef>
                  <a:spcPts val="0"/>
                </a:spcBef>
                <a:spcAft>
                  <a:spcPts val="0"/>
                </a:spcAft>
                <a:defRPr/>
              </a:pPr>
              <a:t>156</a:t>
            </a:fld>
            <a:endParaRPr lang="en-US">
              <a:solidFill>
                <a:prstClr val="black"/>
              </a:solidFill>
              <a:latin typeface="Calibri"/>
              <a:ea typeface="+mn-ea"/>
            </a:endParaRPr>
          </a:p>
        </p:txBody>
      </p:sp>
    </p:spTree>
    <p:extLst>
      <p:ext uri="{BB962C8B-B14F-4D97-AF65-F5344CB8AC3E}">
        <p14:creationId xmlns:p14="http://schemas.microsoft.com/office/powerpoint/2010/main" val="34897458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a:extLst>
              <a:ext uri="{FF2B5EF4-FFF2-40B4-BE49-F238E27FC236}">
                <a16:creationId xmlns:a16="http://schemas.microsoft.com/office/drawing/2014/main" id="{AD125B18-0F3C-8FB8-0338-1AF78B0DE9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4" name="Notes Placeholder 2">
            <a:extLst>
              <a:ext uri="{FF2B5EF4-FFF2-40B4-BE49-F238E27FC236}">
                <a16:creationId xmlns:a16="http://schemas.microsoft.com/office/drawing/2014/main" id="{BD1EFD47-3B56-034B-1F6A-5350E189D9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AF420A0-B64F-1CB6-2C63-536F0E513D87}"/>
              </a:ext>
            </a:extLst>
          </p:cNvPr>
          <p:cNvSpPr>
            <a:spLocks noGrp="1"/>
          </p:cNvSpPr>
          <p:nvPr>
            <p:ph type="sldNum" sz="quarter" idx="5"/>
          </p:nvPr>
        </p:nvSpPr>
        <p:spPr/>
        <p:txBody>
          <a:bodyPr/>
          <a:lstStyle/>
          <a:p>
            <a:pPr fontAlgn="auto">
              <a:spcBef>
                <a:spcPts val="0"/>
              </a:spcBef>
              <a:spcAft>
                <a:spcPts val="0"/>
              </a:spcAft>
              <a:defRPr/>
            </a:pPr>
            <a:fld id="{63F3AED2-242D-1841-9ED9-E3D4A68E41C6}" type="slidenum">
              <a:rPr lang="en-US" smtClean="0">
                <a:solidFill>
                  <a:prstClr val="black"/>
                </a:solidFill>
                <a:latin typeface="Calibri"/>
                <a:ea typeface="+mn-ea"/>
              </a:rPr>
              <a:pPr fontAlgn="auto">
                <a:spcBef>
                  <a:spcPts val="0"/>
                </a:spcBef>
                <a:spcAft>
                  <a:spcPts val="0"/>
                </a:spcAft>
                <a:defRPr/>
              </a:pPr>
              <a:t>157</a:t>
            </a:fld>
            <a:endParaRPr lang="en-US">
              <a:solidFill>
                <a:prstClr val="black"/>
              </a:solidFill>
              <a:latin typeface="Calibri"/>
              <a:ea typeface="+mn-ea"/>
            </a:endParaRPr>
          </a:p>
        </p:txBody>
      </p:sp>
    </p:spTree>
    <p:extLst>
      <p:ext uri="{BB962C8B-B14F-4D97-AF65-F5344CB8AC3E}">
        <p14:creationId xmlns:p14="http://schemas.microsoft.com/office/powerpoint/2010/main" val="3114895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a:extLst>
              <a:ext uri="{FF2B5EF4-FFF2-40B4-BE49-F238E27FC236}">
                <a16:creationId xmlns:a16="http://schemas.microsoft.com/office/drawing/2014/main" id="{AA275C5D-DD97-2E3D-A399-D0486E6E6E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8" name="Notes Placeholder 2">
            <a:extLst>
              <a:ext uri="{FF2B5EF4-FFF2-40B4-BE49-F238E27FC236}">
                <a16:creationId xmlns:a16="http://schemas.microsoft.com/office/drawing/2014/main" id="{85B42269-7DEB-6907-5972-0D15061028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BED8548-A0EB-CD01-B8E7-DDFE05AF3EA2}"/>
              </a:ext>
            </a:extLst>
          </p:cNvPr>
          <p:cNvSpPr>
            <a:spLocks noGrp="1"/>
          </p:cNvSpPr>
          <p:nvPr>
            <p:ph type="sldNum" sz="quarter" idx="5"/>
          </p:nvPr>
        </p:nvSpPr>
        <p:spPr/>
        <p:txBody>
          <a:bodyPr/>
          <a:lstStyle/>
          <a:p>
            <a:pPr fontAlgn="auto">
              <a:spcBef>
                <a:spcPts val="0"/>
              </a:spcBef>
              <a:spcAft>
                <a:spcPts val="0"/>
              </a:spcAft>
              <a:defRPr/>
            </a:pPr>
            <a:fld id="{1B70DBCC-7A7C-6340-9E4C-41C4B3B27C57}" type="slidenum">
              <a:rPr lang="en-US" smtClean="0">
                <a:solidFill>
                  <a:prstClr val="black"/>
                </a:solidFill>
                <a:latin typeface="Calibri"/>
                <a:ea typeface="+mn-ea"/>
              </a:rPr>
              <a:pPr fontAlgn="auto">
                <a:spcBef>
                  <a:spcPts val="0"/>
                </a:spcBef>
                <a:spcAft>
                  <a:spcPts val="0"/>
                </a:spcAft>
                <a:defRPr/>
              </a:pPr>
              <a:t>159</a:t>
            </a:fld>
            <a:endParaRPr lang="en-US">
              <a:solidFill>
                <a:prstClr val="black"/>
              </a:solidFill>
              <a:latin typeface="Calibri"/>
              <a:ea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94DB28D5-DE39-1AB8-B2AE-3E065BA5D4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a:extLst>
              <a:ext uri="{FF2B5EF4-FFF2-40B4-BE49-F238E27FC236}">
                <a16:creationId xmlns:a16="http://schemas.microsoft.com/office/drawing/2014/main" id="{C7F041F3-FA2E-DE2C-955A-8D545F6DAE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2099" name="Slide Number Placeholder 3">
            <a:extLst>
              <a:ext uri="{FF2B5EF4-FFF2-40B4-BE49-F238E27FC236}">
                <a16:creationId xmlns:a16="http://schemas.microsoft.com/office/drawing/2014/main" id="{1CC002DF-A1EC-A717-1764-BFCD3091F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AECCE5-574E-B642-B913-9C124DE74EEC}" type="slidenum">
              <a:rPr lang="en-US" altLang="en-US" sz="1200" smtClean="0">
                <a:latin typeface="Calibri" panose="020F0502020204030204" pitchFamily="34" charset="0"/>
              </a:rPr>
              <a:pPr/>
              <a:t>44</a:t>
            </a:fld>
            <a:endParaRPr lang="en-US" altLang="en-US" sz="120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a:extLst>
              <a:ext uri="{FF2B5EF4-FFF2-40B4-BE49-F238E27FC236}">
                <a16:creationId xmlns:a16="http://schemas.microsoft.com/office/drawing/2014/main" id="{FFAAC670-9832-AC28-1817-CA2B093BDD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6" name="Notes Placeholder 2">
            <a:extLst>
              <a:ext uri="{FF2B5EF4-FFF2-40B4-BE49-F238E27FC236}">
                <a16:creationId xmlns:a16="http://schemas.microsoft.com/office/drawing/2014/main" id="{1B597DA6-CCFC-D5A5-D9B0-BBD189296A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8034BE4-EE50-8B7F-AD09-71CD48539873}"/>
              </a:ext>
            </a:extLst>
          </p:cNvPr>
          <p:cNvSpPr>
            <a:spLocks noGrp="1"/>
          </p:cNvSpPr>
          <p:nvPr>
            <p:ph type="sldNum" sz="quarter" idx="5"/>
          </p:nvPr>
        </p:nvSpPr>
        <p:spPr/>
        <p:txBody>
          <a:bodyPr/>
          <a:lstStyle/>
          <a:p>
            <a:pPr fontAlgn="auto">
              <a:spcBef>
                <a:spcPts val="0"/>
              </a:spcBef>
              <a:spcAft>
                <a:spcPts val="0"/>
              </a:spcAft>
              <a:defRPr/>
            </a:pPr>
            <a:fld id="{0B031806-7773-614F-A58D-82380136DD3B}" type="slidenum">
              <a:rPr lang="en-US" smtClean="0">
                <a:solidFill>
                  <a:prstClr val="black"/>
                </a:solidFill>
                <a:latin typeface="Calibri"/>
                <a:ea typeface="+mn-ea"/>
              </a:rPr>
              <a:pPr fontAlgn="auto">
                <a:spcBef>
                  <a:spcPts val="0"/>
                </a:spcBef>
                <a:spcAft>
                  <a:spcPts val="0"/>
                </a:spcAft>
                <a:defRPr/>
              </a:pPr>
              <a:t>160</a:t>
            </a:fld>
            <a:endParaRPr lang="en-US">
              <a:solidFill>
                <a:prstClr val="black"/>
              </a:solidFill>
              <a:latin typeface="Calibri"/>
              <a:ea typeface="+mn-e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a:extLst>
              <a:ext uri="{FF2B5EF4-FFF2-40B4-BE49-F238E27FC236}">
                <a16:creationId xmlns:a16="http://schemas.microsoft.com/office/drawing/2014/main" id="{576915FF-0E99-B372-E784-70B9ECB9A8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2" name="Notes Placeholder 2">
            <a:extLst>
              <a:ext uri="{FF2B5EF4-FFF2-40B4-BE49-F238E27FC236}">
                <a16:creationId xmlns:a16="http://schemas.microsoft.com/office/drawing/2014/main" id="{764DA4F7-F215-9265-19DD-EC5F7E49AA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99FE574-30B6-B4FB-A626-E5D4F15BBDE9}"/>
              </a:ext>
            </a:extLst>
          </p:cNvPr>
          <p:cNvSpPr>
            <a:spLocks noGrp="1"/>
          </p:cNvSpPr>
          <p:nvPr>
            <p:ph type="sldNum" sz="quarter" idx="5"/>
          </p:nvPr>
        </p:nvSpPr>
        <p:spPr/>
        <p:txBody>
          <a:bodyPr/>
          <a:lstStyle/>
          <a:p>
            <a:pPr fontAlgn="auto">
              <a:spcBef>
                <a:spcPts val="0"/>
              </a:spcBef>
              <a:spcAft>
                <a:spcPts val="0"/>
              </a:spcAft>
              <a:defRPr/>
            </a:pPr>
            <a:fld id="{36321F19-C8C7-D547-9028-152073263598}" type="slidenum">
              <a:rPr lang="en-US" smtClean="0">
                <a:solidFill>
                  <a:prstClr val="black"/>
                </a:solidFill>
                <a:latin typeface="Calibri"/>
                <a:ea typeface="+mn-ea"/>
              </a:rPr>
              <a:pPr fontAlgn="auto">
                <a:spcBef>
                  <a:spcPts val="0"/>
                </a:spcBef>
                <a:spcAft>
                  <a:spcPts val="0"/>
                </a:spcAft>
                <a:defRPr/>
              </a:pPr>
              <a:t>161</a:t>
            </a:fld>
            <a:endParaRPr lang="en-US">
              <a:solidFill>
                <a:prstClr val="black"/>
              </a:solidFill>
              <a:latin typeface="Calibri"/>
              <a:ea typeface="+mn-ea"/>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a:extLst>
              <a:ext uri="{FF2B5EF4-FFF2-40B4-BE49-F238E27FC236}">
                <a16:creationId xmlns:a16="http://schemas.microsoft.com/office/drawing/2014/main" id="{0ED70CC1-8CAD-FA5D-A899-E7FC325DC2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0" name="Notes Placeholder 2">
            <a:extLst>
              <a:ext uri="{FF2B5EF4-FFF2-40B4-BE49-F238E27FC236}">
                <a16:creationId xmlns:a16="http://schemas.microsoft.com/office/drawing/2014/main" id="{0D4A8D3F-D71A-B447-1FD4-4AC4D99F88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7154786-C61A-16DC-7F9F-EFA159CDD685}"/>
              </a:ext>
            </a:extLst>
          </p:cNvPr>
          <p:cNvSpPr>
            <a:spLocks noGrp="1"/>
          </p:cNvSpPr>
          <p:nvPr>
            <p:ph type="sldNum" sz="quarter" idx="5"/>
          </p:nvPr>
        </p:nvSpPr>
        <p:spPr/>
        <p:txBody>
          <a:bodyPr/>
          <a:lstStyle/>
          <a:p>
            <a:pPr fontAlgn="auto">
              <a:spcBef>
                <a:spcPts val="0"/>
              </a:spcBef>
              <a:spcAft>
                <a:spcPts val="0"/>
              </a:spcAft>
              <a:defRPr/>
            </a:pPr>
            <a:fld id="{F44C249B-A9DA-1549-83B8-CC2DF0A89498}" type="slidenum">
              <a:rPr lang="en-US" smtClean="0">
                <a:solidFill>
                  <a:prstClr val="black"/>
                </a:solidFill>
                <a:latin typeface="Calibri"/>
                <a:ea typeface="+mn-ea"/>
              </a:rPr>
              <a:pPr fontAlgn="auto">
                <a:spcBef>
                  <a:spcPts val="0"/>
                </a:spcBef>
                <a:spcAft>
                  <a:spcPts val="0"/>
                </a:spcAft>
                <a:defRPr/>
              </a:pPr>
              <a:t>162</a:t>
            </a:fld>
            <a:endParaRPr lang="en-US">
              <a:solidFill>
                <a:prstClr val="black"/>
              </a:solidFill>
              <a:latin typeface="Calibri"/>
              <a:ea typeface="+mn-e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Image Placeholder 1">
            <a:extLst>
              <a:ext uri="{FF2B5EF4-FFF2-40B4-BE49-F238E27FC236}">
                <a16:creationId xmlns:a16="http://schemas.microsoft.com/office/drawing/2014/main" id="{06E57D01-3DE7-45F9-05D5-798334BC79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8" name="Notes Placeholder 2">
            <a:extLst>
              <a:ext uri="{FF2B5EF4-FFF2-40B4-BE49-F238E27FC236}">
                <a16:creationId xmlns:a16="http://schemas.microsoft.com/office/drawing/2014/main" id="{617A75EC-E72B-1262-F517-2DD0E53DB4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43D50B1-E8B5-F1B7-A00B-817B1B0A115C}"/>
              </a:ext>
            </a:extLst>
          </p:cNvPr>
          <p:cNvSpPr>
            <a:spLocks noGrp="1"/>
          </p:cNvSpPr>
          <p:nvPr>
            <p:ph type="sldNum" sz="quarter" idx="5"/>
          </p:nvPr>
        </p:nvSpPr>
        <p:spPr/>
        <p:txBody>
          <a:bodyPr/>
          <a:lstStyle/>
          <a:p>
            <a:pPr fontAlgn="auto">
              <a:spcBef>
                <a:spcPts val="0"/>
              </a:spcBef>
              <a:spcAft>
                <a:spcPts val="0"/>
              </a:spcAft>
              <a:defRPr/>
            </a:pPr>
            <a:fld id="{76F46F82-35EC-2747-8136-16E3B81CE358}" type="slidenum">
              <a:rPr lang="en-US" smtClean="0">
                <a:solidFill>
                  <a:prstClr val="black"/>
                </a:solidFill>
                <a:latin typeface="Calibri"/>
                <a:ea typeface="+mn-ea"/>
              </a:rPr>
              <a:pPr fontAlgn="auto">
                <a:spcBef>
                  <a:spcPts val="0"/>
                </a:spcBef>
                <a:spcAft>
                  <a:spcPts val="0"/>
                </a:spcAft>
                <a:defRPr/>
              </a:pPr>
              <a:t>163</a:t>
            </a:fld>
            <a:endParaRPr lang="en-US">
              <a:solidFill>
                <a:prstClr val="black"/>
              </a:solidFill>
              <a:latin typeface="Calibri"/>
              <a:ea typeface="+mn-ea"/>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lide Image Placeholder 1">
            <a:extLst>
              <a:ext uri="{FF2B5EF4-FFF2-40B4-BE49-F238E27FC236}">
                <a16:creationId xmlns:a16="http://schemas.microsoft.com/office/drawing/2014/main" id="{5482AE1F-039F-2912-8C1C-3EC46F0203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6" name="Notes Placeholder 2">
            <a:extLst>
              <a:ext uri="{FF2B5EF4-FFF2-40B4-BE49-F238E27FC236}">
                <a16:creationId xmlns:a16="http://schemas.microsoft.com/office/drawing/2014/main" id="{8D530627-A313-F726-B996-847CAAE427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DF561FB-B0CD-CC74-AB8A-7EB9A4E99C34}"/>
              </a:ext>
            </a:extLst>
          </p:cNvPr>
          <p:cNvSpPr>
            <a:spLocks noGrp="1"/>
          </p:cNvSpPr>
          <p:nvPr>
            <p:ph type="sldNum" sz="quarter" idx="5"/>
          </p:nvPr>
        </p:nvSpPr>
        <p:spPr/>
        <p:txBody>
          <a:bodyPr/>
          <a:lstStyle/>
          <a:p>
            <a:pPr fontAlgn="auto">
              <a:spcBef>
                <a:spcPts val="0"/>
              </a:spcBef>
              <a:spcAft>
                <a:spcPts val="0"/>
              </a:spcAft>
              <a:defRPr/>
            </a:pPr>
            <a:fld id="{0CBC1408-5733-6246-B1C2-F0DECEDE6DD9}" type="slidenum">
              <a:rPr lang="en-US" smtClean="0">
                <a:solidFill>
                  <a:prstClr val="black"/>
                </a:solidFill>
                <a:latin typeface="Calibri"/>
                <a:ea typeface="+mn-ea"/>
              </a:rPr>
              <a:pPr fontAlgn="auto">
                <a:spcBef>
                  <a:spcPts val="0"/>
                </a:spcBef>
                <a:spcAft>
                  <a:spcPts val="0"/>
                </a:spcAft>
                <a:defRPr/>
              </a:pPr>
              <a:t>164</a:t>
            </a:fld>
            <a:endParaRPr lang="en-US">
              <a:solidFill>
                <a:prstClr val="black"/>
              </a:solidFill>
              <a:latin typeface="Calibri"/>
              <a:ea typeface="+mn-e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a:extLst>
              <a:ext uri="{FF2B5EF4-FFF2-40B4-BE49-F238E27FC236}">
                <a16:creationId xmlns:a16="http://schemas.microsoft.com/office/drawing/2014/main" id="{1D9BD654-C5F3-21ED-D24D-9680EC11F7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4" name="Notes Placeholder 2">
            <a:extLst>
              <a:ext uri="{FF2B5EF4-FFF2-40B4-BE49-F238E27FC236}">
                <a16:creationId xmlns:a16="http://schemas.microsoft.com/office/drawing/2014/main" id="{D81CD596-D52F-8F82-9B60-AE769B129C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B3AEF18-379B-2F3D-B8D7-BA1A09F11C42}"/>
              </a:ext>
            </a:extLst>
          </p:cNvPr>
          <p:cNvSpPr>
            <a:spLocks noGrp="1"/>
          </p:cNvSpPr>
          <p:nvPr>
            <p:ph type="sldNum" sz="quarter" idx="5"/>
          </p:nvPr>
        </p:nvSpPr>
        <p:spPr/>
        <p:txBody>
          <a:bodyPr/>
          <a:lstStyle/>
          <a:p>
            <a:pPr fontAlgn="auto">
              <a:spcBef>
                <a:spcPts val="0"/>
              </a:spcBef>
              <a:spcAft>
                <a:spcPts val="0"/>
              </a:spcAft>
              <a:defRPr/>
            </a:pPr>
            <a:fld id="{83F292D2-D3D5-AE48-85A5-A4432CC8D072}" type="slidenum">
              <a:rPr lang="en-US" smtClean="0">
                <a:solidFill>
                  <a:prstClr val="black"/>
                </a:solidFill>
                <a:latin typeface="Calibri"/>
                <a:ea typeface="+mn-ea"/>
              </a:rPr>
              <a:pPr fontAlgn="auto">
                <a:spcBef>
                  <a:spcPts val="0"/>
                </a:spcBef>
                <a:spcAft>
                  <a:spcPts val="0"/>
                </a:spcAft>
                <a:defRPr/>
              </a:pPr>
              <a:t>165</a:t>
            </a:fld>
            <a:endParaRPr lang="en-US">
              <a:solidFill>
                <a:prstClr val="black"/>
              </a:solidFill>
              <a:latin typeface="Calibri"/>
              <a:ea typeface="+mn-ea"/>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a:extLst>
              <a:ext uri="{FF2B5EF4-FFF2-40B4-BE49-F238E27FC236}">
                <a16:creationId xmlns:a16="http://schemas.microsoft.com/office/drawing/2014/main" id="{97E55B76-26EE-EEF2-5337-E2B5544637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2" name="Notes Placeholder 2">
            <a:extLst>
              <a:ext uri="{FF2B5EF4-FFF2-40B4-BE49-F238E27FC236}">
                <a16:creationId xmlns:a16="http://schemas.microsoft.com/office/drawing/2014/main" id="{974CFAB7-1942-D2F0-A7D6-CB00A668AC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3D756CF-30AA-D202-17D8-694F9E5FCFC8}"/>
              </a:ext>
            </a:extLst>
          </p:cNvPr>
          <p:cNvSpPr>
            <a:spLocks noGrp="1"/>
          </p:cNvSpPr>
          <p:nvPr>
            <p:ph type="sldNum" sz="quarter" idx="5"/>
          </p:nvPr>
        </p:nvSpPr>
        <p:spPr/>
        <p:txBody>
          <a:bodyPr/>
          <a:lstStyle/>
          <a:p>
            <a:pPr fontAlgn="auto">
              <a:spcBef>
                <a:spcPts val="0"/>
              </a:spcBef>
              <a:spcAft>
                <a:spcPts val="0"/>
              </a:spcAft>
              <a:defRPr/>
            </a:pPr>
            <a:fld id="{28DFBF4B-2E2D-9D44-ADBC-B6E63E01872F}" type="slidenum">
              <a:rPr lang="en-US" smtClean="0">
                <a:solidFill>
                  <a:prstClr val="black"/>
                </a:solidFill>
                <a:latin typeface="Calibri"/>
                <a:ea typeface="+mn-ea"/>
              </a:rPr>
              <a:pPr fontAlgn="auto">
                <a:spcBef>
                  <a:spcPts val="0"/>
                </a:spcBef>
                <a:spcAft>
                  <a:spcPts val="0"/>
                </a:spcAft>
                <a:defRPr/>
              </a:pPr>
              <a:t>166</a:t>
            </a:fld>
            <a:endParaRPr lang="en-US">
              <a:solidFill>
                <a:prstClr val="black"/>
              </a:solidFill>
              <a:latin typeface="Calibri"/>
              <a:ea typeface="+mn-ea"/>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746343F5-0780-9E21-A448-BE8A5D2004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85ACAEB6-7FF2-7024-99AE-995B22076E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FF3456B-4347-C4ED-84DC-364B503D63B7}"/>
              </a:ext>
            </a:extLst>
          </p:cNvPr>
          <p:cNvSpPr>
            <a:spLocks noGrp="1"/>
          </p:cNvSpPr>
          <p:nvPr>
            <p:ph type="sldNum" sz="quarter" idx="5"/>
          </p:nvPr>
        </p:nvSpPr>
        <p:spPr/>
        <p:txBody>
          <a:bodyPr/>
          <a:lstStyle/>
          <a:p>
            <a:pPr fontAlgn="auto">
              <a:spcBef>
                <a:spcPts val="0"/>
              </a:spcBef>
              <a:spcAft>
                <a:spcPts val="0"/>
              </a:spcAft>
              <a:defRPr/>
            </a:pPr>
            <a:fld id="{D733CCD9-9F1A-2949-8314-A08DD86B0717}" type="slidenum">
              <a:rPr lang="en-US" smtClean="0">
                <a:solidFill>
                  <a:prstClr val="black"/>
                </a:solidFill>
                <a:latin typeface="Calibri"/>
                <a:ea typeface="+mn-ea"/>
              </a:rPr>
              <a:pPr fontAlgn="auto">
                <a:spcBef>
                  <a:spcPts val="0"/>
                </a:spcBef>
                <a:spcAft>
                  <a:spcPts val="0"/>
                </a:spcAft>
                <a:defRPr/>
              </a:pPr>
              <a:t>167</a:t>
            </a:fld>
            <a:endParaRPr lang="en-US">
              <a:solidFill>
                <a:prstClr val="black"/>
              </a:solidFill>
              <a:latin typeface="Calibri"/>
              <a:ea typeface="+mn-ea"/>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a:extLst>
              <a:ext uri="{FF2B5EF4-FFF2-40B4-BE49-F238E27FC236}">
                <a16:creationId xmlns:a16="http://schemas.microsoft.com/office/drawing/2014/main" id="{C26FC8E5-91D8-FC3A-326D-7F6EBC988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4" name="Notes Placeholder 2">
            <a:extLst>
              <a:ext uri="{FF2B5EF4-FFF2-40B4-BE49-F238E27FC236}">
                <a16:creationId xmlns:a16="http://schemas.microsoft.com/office/drawing/2014/main" id="{4C7D9E89-BC0E-BB86-84C6-39654B999A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DA75A235-E0D7-7719-209B-D0FBA700FF8D}"/>
              </a:ext>
            </a:extLst>
          </p:cNvPr>
          <p:cNvSpPr>
            <a:spLocks noGrp="1"/>
          </p:cNvSpPr>
          <p:nvPr>
            <p:ph type="sldNum" sz="quarter" idx="5"/>
          </p:nvPr>
        </p:nvSpPr>
        <p:spPr/>
        <p:txBody>
          <a:bodyPr/>
          <a:lstStyle/>
          <a:p>
            <a:pPr fontAlgn="auto">
              <a:spcBef>
                <a:spcPts val="0"/>
              </a:spcBef>
              <a:spcAft>
                <a:spcPts val="0"/>
              </a:spcAft>
              <a:defRPr/>
            </a:pPr>
            <a:fld id="{DBD92D5B-ED30-8643-8774-CDE72A267E69}" type="slidenum">
              <a:rPr lang="en-US" smtClean="0">
                <a:solidFill>
                  <a:prstClr val="black"/>
                </a:solidFill>
                <a:latin typeface="Calibri"/>
                <a:ea typeface="+mn-ea"/>
              </a:rPr>
              <a:pPr fontAlgn="auto">
                <a:spcBef>
                  <a:spcPts val="0"/>
                </a:spcBef>
                <a:spcAft>
                  <a:spcPts val="0"/>
                </a:spcAft>
                <a:defRPr/>
              </a:pPr>
              <a:t>168</a:t>
            </a:fld>
            <a:endParaRPr lang="en-US">
              <a:solidFill>
                <a:prstClr val="black"/>
              </a:solidFill>
              <a:latin typeface="Calibri"/>
              <a:ea typeface="+mn-ea"/>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a:extLst>
              <a:ext uri="{FF2B5EF4-FFF2-40B4-BE49-F238E27FC236}">
                <a16:creationId xmlns:a16="http://schemas.microsoft.com/office/drawing/2014/main" id="{E2380FE3-FEA4-8F1A-644F-D3A6F2CDA3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0" name="Notes Placeholder 2">
            <a:extLst>
              <a:ext uri="{FF2B5EF4-FFF2-40B4-BE49-F238E27FC236}">
                <a16:creationId xmlns:a16="http://schemas.microsoft.com/office/drawing/2014/main" id="{439D66DE-705A-D7C8-D080-74EC48E206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43337E7-EBA4-B2A8-B42D-251B87CFBB40}"/>
              </a:ext>
            </a:extLst>
          </p:cNvPr>
          <p:cNvSpPr>
            <a:spLocks noGrp="1"/>
          </p:cNvSpPr>
          <p:nvPr>
            <p:ph type="sldNum" sz="quarter" idx="5"/>
          </p:nvPr>
        </p:nvSpPr>
        <p:spPr/>
        <p:txBody>
          <a:bodyPr/>
          <a:lstStyle/>
          <a:p>
            <a:pPr fontAlgn="auto">
              <a:spcBef>
                <a:spcPts val="0"/>
              </a:spcBef>
              <a:spcAft>
                <a:spcPts val="0"/>
              </a:spcAft>
              <a:defRPr/>
            </a:pPr>
            <a:fld id="{B33786C5-DB7B-534A-8E83-C4F8AA6DC09F}" type="slidenum">
              <a:rPr lang="en-US" smtClean="0">
                <a:solidFill>
                  <a:prstClr val="black"/>
                </a:solidFill>
                <a:latin typeface="Calibri"/>
                <a:ea typeface="+mn-ea"/>
              </a:rPr>
              <a:pPr fontAlgn="auto">
                <a:spcBef>
                  <a:spcPts val="0"/>
                </a:spcBef>
                <a:spcAft>
                  <a:spcPts val="0"/>
                </a:spcAft>
                <a:defRPr/>
              </a:pPr>
              <a:t>169</a:t>
            </a:fld>
            <a:endParaRPr lang="en-US">
              <a:solidFill>
                <a:prstClr val="black"/>
              </a:solidFill>
              <a:latin typeface="Calibri"/>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B5E85387-092C-EB89-4F22-F6E59D855E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a:extLst>
              <a:ext uri="{FF2B5EF4-FFF2-40B4-BE49-F238E27FC236}">
                <a16:creationId xmlns:a16="http://schemas.microsoft.com/office/drawing/2014/main" id="{81959155-3D0C-F861-26BD-855E6C363B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0291" name="Slide Number Placeholder 3">
            <a:extLst>
              <a:ext uri="{FF2B5EF4-FFF2-40B4-BE49-F238E27FC236}">
                <a16:creationId xmlns:a16="http://schemas.microsoft.com/office/drawing/2014/main" id="{B5F2678D-8B13-642B-A43C-DD9FA0631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2A88FF-BC52-DC4E-9D73-6A6EEB3A011E}" type="slidenum">
              <a:rPr lang="en-US" altLang="en-US" sz="1200" smtClean="0">
                <a:latin typeface="Calibri" panose="020F0502020204030204" pitchFamily="34" charset="0"/>
              </a:rPr>
              <a:pPr/>
              <a:t>46</a:t>
            </a:fld>
            <a:endParaRPr lang="en-US" altLang="en-US" sz="1200">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Slide Image Placeholder 1">
            <a:extLst>
              <a:ext uri="{FF2B5EF4-FFF2-40B4-BE49-F238E27FC236}">
                <a16:creationId xmlns:a16="http://schemas.microsoft.com/office/drawing/2014/main" id="{82065284-1A7F-B6DA-990E-E8EF4F56CF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6" name="Notes Placeholder 2">
            <a:extLst>
              <a:ext uri="{FF2B5EF4-FFF2-40B4-BE49-F238E27FC236}">
                <a16:creationId xmlns:a16="http://schemas.microsoft.com/office/drawing/2014/main" id="{172C4F28-B44D-1651-92C4-D091332640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6947" name="Slide Number Placeholder 3">
            <a:extLst>
              <a:ext uri="{FF2B5EF4-FFF2-40B4-BE49-F238E27FC236}">
                <a16:creationId xmlns:a16="http://schemas.microsoft.com/office/drawing/2014/main" id="{31822DB1-2E26-299C-1FFE-E305160CB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E8604E-1510-5C4D-B4D6-CC40A8ACB3C8}" type="slidenum">
              <a:rPr lang="en-US" altLang="en-US" sz="1200" smtClean="0">
                <a:latin typeface="Calibri" panose="020F0502020204030204" pitchFamily="34" charset="0"/>
              </a:rPr>
              <a:pPr/>
              <a:t>179</a:t>
            </a:fld>
            <a:endParaRPr lang="en-US" altLang="en-US" sz="1200">
              <a:latin typeface="Calibri" panose="020F0502020204030204" pitchFamily="34" charset="0"/>
            </a:endParaRPr>
          </a:p>
        </p:txBody>
      </p:sp>
    </p:spTree>
    <p:extLst>
      <p:ext uri="{BB962C8B-B14F-4D97-AF65-F5344CB8AC3E}">
        <p14:creationId xmlns:p14="http://schemas.microsoft.com/office/powerpoint/2010/main" val="39535720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Slide Image Placeholder 1">
            <a:extLst>
              <a:ext uri="{FF2B5EF4-FFF2-40B4-BE49-F238E27FC236}">
                <a16:creationId xmlns:a16="http://schemas.microsoft.com/office/drawing/2014/main" id="{AC9C814D-383F-13F2-D034-4A8E744E3A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4" name="Notes Placeholder 2">
            <a:extLst>
              <a:ext uri="{FF2B5EF4-FFF2-40B4-BE49-F238E27FC236}">
                <a16:creationId xmlns:a16="http://schemas.microsoft.com/office/drawing/2014/main" id="{69C6493D-04BF-11E1-7D93-AA73461DA1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8995" name="Slide Number Placeholder 3">
            <a:extLst>
              <a:ext uri="{FF2B5EF4-FFF2-40B4-BE49-F238E27FC236}">
                <a16:creationId xmlns:a16="http://schemas.microsoft.com/office/drawing/2014/main" id="{9C509F60-7148-14A7-B5B0-27FC8C7228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67C45D-6947-0A46-9980-F057CA77D617}" type="slidenum">
              <a:rPr lang="en-US" altLang="en-US" sz="1200" smtClean="0">
                <a:latin typeface="Calibri" panose="020F0502020204030204" pitchFamily="34" charset="0"/>
              </a:rPr>
              <a:pPr/>
              <a:t>180</a:t>
            </a:fld>
            <a:endParaRPr lang="en-US" altLang="en-US" sz="1200">
              <a:latin typeface="Calibri" panose="020F0502020204030204" pitchFamily="34" charset="0"/>
            </a:endParaRPr>
          </a:p>
        </p:txBody>
      </p:sp>
    </p:spTree>
    <p:extLst>
      <p:ext uri="{BB962C8B-B14F-4D97-AF65-F5344CB8AC3E}">
        <p14:creationId xmlns:p14="http://schemas.microsoft.com/office/powerpoint/2010/main" val="39004953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Slide Image Placeholder 1">
            <a:extLst>
              <a:ext uri="{FF2B5EF4-FFF2-40B4-BE49-F238E27FC236}">
                <a16:creationId xmlns:a16="http://schemas.microsoft.com/office/drawing/2014/main" id="{682CABD2-32B6-8D22-AC0C-D9563DCE8B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2" name="Notes Placeholder 2">
            <a:extLst>
              <a:ext uri="{FF2B5EF4-FFF2-40B4-BE49-F238E27FC236}">
                <a16:creationId xmlns:a16="http://schemas.microsoft.com/office/drawing/2014/main" id="{3405D04C-4C40-7EB1-A009-7905F7E7F7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43" name="Slide Number Placeholder 3">
            <a:extLst>
              <a:ext uri="{FF2B5EF4-FFF2-40B4-BE49-F238E27FC236}">
                <a16:creationId xmlns:a16="http://schemas.microsoft.com/office/drawing/2014/main" id="{0AAD1B70-0ED2-850B-7F83-117D5AB4DA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99E77F-5236-AF45-A1CA-0CE0A28BDA59}" type="slidenum">
              <a:rPr lang="en-US" altLang="en-US" sz="1200" smtClean="0">
                <a:latin typeface="Calibri" panose="020F0502020204030204" pitchFamily="34" charset="0"/>
              </a:rPr>
              <a:pPr/>
              <a:t>181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105741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a:extLst>
              <a:ext uri="{FF2B5EF4-FFF2-40B4-BE49-F238E27FC236}">
                <a16:creationId xmlns:a16="http://schemas.microsoft.com/office/drawing/2014/main" id="{68B80A21-C2EC-2CF5-B62E-6399CAA240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0" name="Notes Placeholder 2">
            <a:extLst>
              <a:ext uri="{FF2B5EF4-FFF2-40B4-BE49-F238E27FC236}">
                <a16:creationId xmlns:a16="http://schemas.microsoft.com/office/drawing/2014/main" id="{85F9E6B4-1F23-DDAB-9120-9BDF1F335A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3091" name="Slide Number Placeholder 3">
            <a:extLst>
              <a:ext uri="{FF2B5EF4-FFF2-40B4-BE49-F238E27FC236}">
                <a16:creationId xmlns:a16="http://schemas.microsoft.com/office/drawing/2014/main" id="{25D8AB70-BF69-8267-3C4B-202AF5619D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7658A7-2515-B447-B8A0-9E2F7B313FF0}" type="slidenum">
              <a:rPr lang="en-US" altLang="en-US" sz="1200" smtClean="0">
                <a:latin typeface="Calibri" panose="020F0502020204030204" pitchFamily="34" charset="0"/>
              </a:rPr>
              <a:pPr/>
              <a:t>182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298799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a:extLst>
              <a:ext uri="{FF2B5EF4-FFF2-40B4-BE49-F238E27FC236}">
                <a16:creationId xmlns:a16="http://schemas.microsoft.com/office/drawing/2014/main" id="{F081396C-1FC7-C373-600A-D98505F24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8" name="Notes Placeholder 2">
            <a:extLst>
              <a:ext uri="{FF2B5EF4-FFF2-40B4-BE49-F238E27FC236}">
                <a16:creationId xmlns:a16="http://schemas.microsoft.com/office/drawing/2014/main" id="{6B3E2136-9D19-2A54-E326-071B0F2ED4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5139" name="Slide Number Placeholder 3">
            <a:extLst>
              <a:ext uri="{FF2B5EF4-FFF2-40B4-BE49-F238E27FC236}">
                <a16:creationId xmlns:a16="http://schemas.microsoft.com/office/drawing/2014/main" id="{D20143F8-428C-12B6-3554-1CEB2A9ED2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878C0C-1D25-6A42-8B65-704340D03ACE}" type="slidenum">
              <a:rPr lang="en-US" altLang="en-US" sz="1200" smtClean="0">
                <a:latin typeface="Calibri" panose="020F0502020204030204" pitchFamily="34" charset="0"/>
              </a:rPr>
              <a:pPr/>
              <a:t>183</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60515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a:extLst>
              <a:ext uri="{FF2B5EF4-FFF2-40B4-BE49-F238E27FC236}">
                <a16:creationId xmlns:a16="http://schemas.microsoft.com/office/drawing/2014/main" id="{7762F20C-D2D1-754B-697C-8D9A36DE91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0" name="Notes Placeholder 2">
            <a:extLst>
              <a:ext uri="{FF2B5EF4-FFF2-40B4-BE49-F238E27FC236}">
                <a16:creationId xmlns:a16="http://schemas.microsoft.com/office/drawing/2014/main" id="{7D81E0F2-BD31-EE44-FABE-44770A65FC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2851" name="Slide Number Placeholder 3">
            <a:extLst>
              <a:ext uri="{FF2B5EF4-FFF2-40B4-BE49-F238E27FC236}">
                <a16:creationId xmlns:a16="http://schemas.microsoft.com/office/drawing/2014/main" id="{6A11BF29-A250-2737-B4AA-1937BA79BB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860FC5-D1FC-044C-8584-59561A3BDFA8}" type="slidenum">
              <a:rPr lang="en-US" altLang="en-US" sz="1200" smtClean="0">
                <a:latin typeface="Calibri" panose="020F0502020204030204" pitchFamily="34" charset="0"/>
              </a:rPr>
              <a:pPr/>
              <a:t>187</a:t>
            </a:fld>
            <a:endParaRPr lang="en-US" altLang="en-US" sz="1200">
              <a:latin typeface="Calibri" panose="020F0502020204030204" pitchFamily="34" charset="0"/>
            </a:endParaRPr>
          </a:p>
        </p:txBody>
      </p:sp>
    </p:spTree>
    <p:extLst>
      <p:ext uri="{BB962C8B-B14F-4D97-AF65-F5344CB8AC3E}">
        <p14:creationId xmlns:p14="http://schemas.microsoft.com/office/powerpoint/2010/main" val="11482104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a:extLst>
              <a:ext uri="{FF2B5EF4-FFF2-40B4-BE49-F238E27FC236}">
                <a16:creationId xmlns:a16="http://schemas.microsoft.com/office/drawing/2014/main" id="{4EC8B51E-9B0B-5F87-77A2-D3F9D13113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8" name="Notes Placeholder 2">
            <a:extLst>
              <a:ext uri="{FF2B5EF4-FFF2-40B4-BE49-F238E27FC236}">
                <a16:creationId xmlns:a16="http://schemas.microsoft.com/office/drawing/2014/main" id="{FC07825A-FD34-31D9-2989-F919262EE7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4899" name="Slide Number Placeholder 3">
            <a:extLst>
              <a:ext uri="{FF2B5EF4-FFF2-40B4-BE49-F238E27FC236}">
                <a16:creationId xmlns:a16="http://schemas.microsoft.com/office/drawing/2014/main" id="{D86C7E2A-E6D9-BEF2-917A-0F2CA301F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488087-2D20-BA40-B93C-7742669A826F}" type="slidenum">
              <a:rPr lang="en-US" altLang="en-US" sz="1200" smtClean="0">
                <a:latin typeface="Calibri" panose="020F0502020204030204" pitchFamily="34" charset="0"/>
              </a:rPr>
              <a:pPr/>
              <a:t>188</a:t>
            </a:fld>
            <a:endParaRPr lang="en-US" altLang="en-US" sz="1200">
              <a:latin typeface="Calibri" panose="020F0502020204030204" pitchFamily="34" charset="0"/>
            </a:endParaRPr>
          </a:p>
        </p:txBody>
      </p:sp>
    </p:spTree>
    <p:extLst>
      <p:ext uri="{BB962C8B-B14F-4D97-AF65-F5344CB8AC3E}">
        <p14:creationId xmlns:p14="http://schemas.microsoft.com/office/powerpoint/2010/main" val="5869586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Slide Image Placeholder 1">
            <a:extLst>
              <a:ext uri="{FF2B5EF4-FFF2-40B4-BE49-F238E27FC236}">
                <a16:creationId xmlns:a16="http://schemas.microsoft.com/office/drawing/2014/main" id="{1EC31281-EE2C-767C-187F-E767B7D25B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6" name="Notes Placeholder 2">
            <a:extLst>
              <a:ext uri="{FF2B5EF4-FFF2-40B4-BE49-F238E27FC236}">
                <a16:creationId xmlns:a16="http://schemas.microsoft.com/office/drawing/2014/main" id="{12320377-E724-7CCF-EE66-F88C00E78A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2307" name="Slide Number Placeholder 3">
            <a:extLst>
              <a:ext uri="{FF2B5EF4-FFF2-40B4-BE49-F238E27FC236}">
                <a16:creationId xmlns:a16="http://schemas.microsoft.com/office/drawing/2014/main" id="{38A44977-6A71-2068-A37E-CD8F81305F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DAFE36-DB32-E348-82CA-A692898D1879}" type="slidenum">
              <a:rPr lang="en-US" altLang="en-US" sz="1200" smtClean="0">
                <a:latin typeface="Calibri" panose="020F0502020204030204" pitchFamily="34" charset="0"/>
              </a:rPr>
              <a:pPr/>
              <a:t>190</a:t>
            </a:fld>
            <a:endParaRPr lang="en-US" altLang="en-US" sz="1200">
              <a:latin typeface="Calibri" panose="020F0502020204030204" pitchFamily="34" charset="0"/>
            </a:endParaRPr>
          </a:p>
        </p:txBody>
      </p:sp>
    </p:spTree>
    <p:extLst>
      <p:ext uri="{BB962C8B-B14F-4D97-AF65-F5344CB8AC3E}">
        <p14:creationId xmlns:p14="http://schemas.microsoft.com/office/powerpoint/2010/main" val="40809243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Slide Image Placeholder 1">
            <a:extLst>
              <a:ext uri="{FF2B5EF4-FFF2-40B4-BE49-F238E27FC236}">
                <a16:creationId xmlns:a16="http://schemas.microsoft.com/office/drawing/2014/main" id="{1D81C8C9-7B89-F3E5-298A-6CABF3789B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2" name="Notes Placeholder 2">
            <a:extLst>
              <a:ext uri="{FF2B5EF4-FFF2-40B4-BE49-F238E27FC236}">
                <a16:creationId xmlns:a16="http://schemas.microsoft.com/office/drawing/2014/main" id="{815E9E89-8213-C5F7-B308-7B1F286CD3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6403" name="Slide Number Placeholder 3">
            <a:extLst>
              <a:ext uri="{FF2B5EF4-FFF2-40B4-BE49-F238E27FC236}">
                <a16:creationId xmlns:a16="http://schemas.microsoft.com/office/drawing/2014/main" id="{7D9B28BE-E78F-2ACA-2B5C-F664E394FA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A65425-7830-D347-B62E-CEED728C6219}" type="slidenum">
              <a:rPr lang="en-US" altLang="en-US" sz="1200" smtClean="0">
                <a:latin typeface="Calibri" panose="020F0502020204030204" pitchFamily="34" charset="0"/>
              </a:rPr>
              <a:pPr/>
              <a:t>191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177382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F90EA6D3-87B2-2F1A-675B-AD8B680F02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6" name="Notes Placeholder 2">
            <a:extLst>
              <a:ext uri="{FF2B5EF4-FFF2-40B4-BE49-F238E27FC236}">
                <a16:creationId xmlns:a16="http://schemas.microsoft.com/office/drawing/2014/main" id="{5ACC36A4-8607-02F3-CA69-E1A48C65AB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5267" name="Slide Number Placeholder 3">
            <a:extLst>
              <a:ext uri="{FF2B5EF4-FFF2-40B4-BE49-F238E27FC236}">
                <a16:creationId xmlns:a16="http://schemas.microsoft.com/office/drawing/2014/main" id="{AF1A7616-CABC-6332-FC77-735BE8A606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BA655A-AF5C-7A4B-AFA0-FF93129DE9FF}" type="slidenum">
              <a:rPr lang="en-US" altLang="en-US" sz="1200" smtClean="0">
                <a:latin typeface="Calibri" panose="020F0502020204030204" pitchFamily="34" charset="0"/>
              </a:rPr>
              <a:pPr/>
              <a:t>231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63873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76D96E95-95F2-8235-BED0-DAC7C793A8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a:extLst>
              <a:ext uri="{FF2B5EF4-FFF2-40B4-BE49-F238E27FC236}">
                <a16:creationId xmlns:a16="http://schemas.microsoft.com/office/drawing/2014/main" id="{D7EDA39E-6C44-D7E8-9D7F-04A48B9A0F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0531" name="Slide Number Placeholder 3">
            <a:extLst>
              <a:ext uri="{FF2B5EF4-FFF2-40B4-BE49-F238E27FC236}">
                <a16:creationId xmlns:a16="http://schemas.microsoft.com/office/drawing/2014/main" id="{6CCB2A71-7745-4400-7274-78D27CAAE1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93EA866-EFD9-3749-A6B0-22E526304BCB}" type="slidenum">
              <a:rPr lang="en-US" altLang="en-US" sz="1200" smtClean="0">
                <a:latin typeface="Calibri" panose="020F0502020204030204" pitchFamily="34" charset="0"/>
              </a:rPr>
              <a:pPr/>
              <a:t>48</a:t>
            </a:fld>
            <a:endParaRPr lang="en-US" altLang="en-US" sz="1200">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a:extLst>
              <a:ext uri="{FF2B5EF4-FFF2-40B4-BE49-F238E27FC236}">
                <a16:creationId xmlns:a16="http://schemas.microsoft.com/office/drawing/2014/main" id="{75150EA4-F13F-E46C-2CE0-EA1DFC29E8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2" name="Notes Placeholder 2">
            <a:extLst>
              <a:ext uri="{FF2B5EF4-FFF2-40B4-BE49-F238E27FC236}">
                <a16:creationId xmlns:a16="http://schemas.microsoft.com/office/drawing/2014/main" id="{B04B1E4F-F2DA-0822-3BFC-AECC61E77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363" name="Slide Number Placeholder 3">
            <a:extLst>
              <a:ext uri="{FF2B5EF4-FFF2-40B4-BE49-F238E27FC236}">
                <a16:creationId xmlns:a16="http://schemas.microsoft.com/office/drawing/2014/main" id="{5A0EAF0A-6D1A-66D2-00DE-D5EEC0278D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6ABECE-02DD-A846-BB5A-957B8EAB5B01}" type="slidenum">
              <a:rPr lang="en-US" altLang="en-US" sz="1200" smtClean="0">
                <a:latin typeface="Calibri" panose="020F0502020204030204" pitchFamily="34" charset="0"/>
              </a:rPr>
              <a:pPr/>
              <a:t>234</a:t>
            </a:fld>
            <a:endParaRPr lang="en-US" altLang="en-US" sz="1200">
              <a:latin typeface="Calibri" panose="020F0502020204030204" pitchFamily="34" charset="0"/>
            </a:endParaRPr>
          </a:p>
        </p:txBody>
      </p:sp>
    </p:spTree>
    <p:extLst>
      <p:ext uri="{BB962C8B-B14F-4D97-AF65-F5344CB8AC3E}">
        <p14:creationId xmlns:p14="http://schemas.microsoft.com/office/powerpoint/2010/main" val="35021301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a:extLst>
              <a:ext uri="{FF2B5EF4-FFF2-40B4-BE49-F238E27FC236}">
                <a16:creationId xmlns:a16="http://schemas.microsoft.com/office/drawing/2014/main" id="{D396A647-5F5D-EC09-EB32-5C0A1F876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0" name="Notes Placeholder 2">
            <a:extLst>
              <a:ext uri="{FF2B5EF4-FFF2-40B4-BE49-F238E27FC236}">
                <a16:creationId xmlns:a16="http://schemas.microsoft.com/office/drawing/2014/main" id="{F8B6179F-996C-CA3A-C09D-9D8699D8FB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1411" name="Slide Number Placeholder 3">
            <a:extLst>
              <a:ext uri="{FF2B5EF4-FFF2-40B4-BE49-F238E27FC236}">
                <a16:creationId xmlns:a16="http://schemas.microsoft.com/office/drawing/2014/main" id="{8119BAD9-AFDF-FD21-767E-0D4A2CD769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30486A-C7D2-8940-AC0B-82DCAD463112}" type="slidenum">
              <a:rPr lang="en-US" altLang="en-US" sz="1200" smtClean="0">
                <a:latin typeface="Calibri" panose="020F0502020204030204" pitchFamily="34" charset="0"/>
              </a:rPr>
              <a:pPr/>
              <a:t>235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376057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F90EA6D3-87B2-2F1A-675B-AD8B680F02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6" name="Notes Placeholder 2">
            <a:extLst>
              <a:ext uri="{FF2B5EF4-FFF2-40B4-BE49-F238E27FC236}">
                <a16:creationId xmlns:a16="http://schemas.microsoft.com/office/drawing/2014/main" id="{5ACC36A4-8607-02F3-CA69-E1A48C65AB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5267" name="Slide Number Placeholder 3">
            <a:extLst>
              <a:ext uri="{FF2B5EF4-FFF2-40B4-BE49-F238E27FC236}">
                <a16:creationId xmlns:a16="http://schemas.microsoft.com/office/drawing/2014/main" id="{AF1A7616-CABC-6332-FC77-735BE8A606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BA655A-AF5C-7A4B-AFA0-FF93129DE9FF}" type="slidenum">
              <a:rPr lang="en-US" altLang="en-US" sz="1200" smtClean="0">
                <a:latin typeface="Calibri" panose="020F0502020204030204" pitchFamily="34" charset="0"/>
              </a:rPr>
              <a:pPr/>
              <a:t>243</a:t>
            </a:fld>
            <a:endParaRPr lang="en-US" altLang="en-US" sz="1200">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a:extLst>
              <a:ext uri="{FF2B5EF4-FFF2-40B4-BE49-F238E27FC236}">
                <a16:creationId xmlns:a16="http://schemas.microsoft.com/office/drawing/2014/main" id="{75150EA4-F13F-E46C-2CE0-EA1DFC29E8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2" name="Notes Placeholder 2">
            <a:extLst>
              <a:ext uri="{FF2B5EF4-FFF2-40B4-BE49-F238E27FC236}">
                <a16:creationId xmlns:a16="http://schemas.microsoft.com/office/drawing/2014/main" id="{B04B1E4F-F2DA-0822-3BFC-AECC61E77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363" name="Slide Number Placeholder 3">
            <a:extLst>
              <a:ext uri="{FF2B5EF4-FFF2-40B4-BE49-F238E27FC236}">
                <a16:creationId xmlns:a16="http://schemas.microsoft.com/office/drawing/2014/main" id="{5A0EAF0A-6D1A-66D2-00DE-D5EEC0278D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6ABECE-02DD-A846-BB5A-957B8EAB5B01}" type="slidenum">
              <a:rPr lang="en-US" altLang="en-US" sz="1200" smtClean="0">
                <a:latin typeface="Calibri" panose="020F0502020204030204" pitchFamily="34" charset="0"/>
              </a:rPr>
              <a:pPr/>
              <a:t>246</a:t>
            </a:fld>
            <a:endParaRPr lang="en-US" altLang="en-US" sz="1200">
              <a:latin typeface="Calibri" panose="020F050202020403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a:extLst>
              <a:ext uri="{FF2B5EF4-FFF2-40B4-BE49-F238E27FC236}">
                <a16:creationId xmlns:a16="http://schemas.microsoft.com/office/drawing/2014/main" id="{D396A647-5F5D-EC09-EB32-5C0A1F876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0" name="Notes Placeholder 2">
            <a:extLst>
              <a:ext uri="{FF2B5EF4-FFF2-40B4-BE49-F238E27FC236}">
                <a16:creationId xmlns:a16="http://schemas.microsoft.com/office/drawing/2014/main" id="{F8B6179F-996C-CA3A-C09D-9D8699D8FB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1411" name="Slide Number Placeholder 3">
            <a:extLst>
              <a:ext uri="{FF2B5EF4-FFF2-40B4-BE49-F238E27FC236}">
                <a16:creationId xmlns:a16="http://schemas.microsoft.com/office/drawing/2014/main" id="{8119BAD9-AFDF-FD21-767E-0D4A2CD769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30486A-C7D2-8940-AC0B-82DCAD463112}" type="slidenum">
              <a:rPr lang="en-US" altLang="en-US" sz="1200" smtClean="0">
                <a:latin typeface="Calibri" panose="020F0502020204030204" pitchFamily="34" charset="0"/>
              </a:rPr>
              <a:pPr/>
              <a:t>247</a:t>
            </a:fld>
            <a:endParaRPr lang="en-US" altLang="en-US" sz="1200">
              <a:latin typeface="Calibri" panose="020F050202020403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a:extLst>
              <a:ext uri="{FF2B5EF4-FFF2-40B4-BE49-F238E27FC236}">
                <a16:creationId xmlns:a16="http://schemas.microsoft.com/office/drawing/2014/main" id="{1406E777-BFE8-37A0-C4EF-AD7D83181E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2" name="Notes Placeholder 2">
            <a:extLst>
              <a:ext uri="{FF2B5EF4-FFF2-40B4-BE49-F238E27FC236}">
                <a16:creationId xmlns:a16="http://schemas.microsoft.com/office/drawing/2014/main" id="{514B93A2-8BD3-6DE1-7AF8-31B8372AF1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4483" name="Slide Number Placeholder 3">
            <a:extLst>
              <a:ext uri="{FF2B5EF4-FFF2-40B4-BE49-F238E27FC236}">
                <a16:creationId xmlns:a16="http://schemas.microsoft.com/office/drawing/2014/main" id="{AD3B0D4D-815E-3F89-0E90-46BD123D26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ED15A12-DD50-7741-9170-A88BC9EB4866}" type="slidenum">
              <a:rPr lang="en-US" altLang="en-US" sz="1200" smtClean="0">
                <a:latin typeface="Calibri" panose="020F0502020204030204" pitchFamily="34" charset="0"/>
              </a:rPr>
              <a:pPr/>
              <a:t>249</a:t>
            </a:fld>
            <a:endParaRPr lang="en-US" altLang="en-US" sz="1200">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Slide Image Placeholder 1">
            <a:extLst>
              <a:ext uri="{FF2B5EF4-FFF2-40B4-BE49-F238E27FC236}">
                <a16:creationId xmlns:a16="http://schemas.microsoft.com/office/drawing/2014/main" id="{79FDED2A-C680-4538-7E08-7BE8378339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6" name="Notes Placeholder 2">
            <a:extLst>
              <a:ext uri="{FF2B5EF4-FFF2-40B4-BE49-F238E27FC236}">
                <a16:creationId xmlns:a16="http://schemas.microsoft.com/office/drawing/2014/main" id="{39229B7B-1593-8F0B-924B-85063843D7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0627" name="Slide Number Placeholder 3">
            <a:extLst>
              <a:ext uri="{FF2B5EF4-FFF2-40B4-BE49-F238E27FC236}">
                <a16:creationId xmlns:a16="http://schemas.microsoft.com/office/drawing/2014/main" id="{4ABA40CF-FA7A-D1E6-AEA1-F7F2FF87AF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4B2EC17-0AB4-A646-BC6F-328EEEAADBC4}" type="slidenum">
              <a:rPr lang="en-US" altLang="en-US" sz="1200" smtClean="0">
                <a:latin typeface="Calibri" panose="020F0502020204030204" pitchFamily="34" charset="0"/>
              </a:rPr>
              <a:pPr/>
              <a:t>254</a:t>
            </a:fld>
            <a:endParaRPr lang="en-US" altLang="en-US" sz="1200">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a:extLst>
              <a:ext uri="{FF2B5EF4-FFF2-40B4-BE49-F238E27FC236}">
                <a16:creationId xmlns:a16="http://schemas.microsoft.com/office/drawing/2014/main" id="{78933613-599D-7C3C-A5D9-388DCBFA26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2" name="Notes Placeholder 2">
            <a:extLst>
              <a:ext uri="{FF2B5EF4-FFF2-40B4-BE49-F238E27FC236}">
                <a16:creationId xmlns:a16="http://schemas.microsoft.com/office/drawing/2014/main" id="{440FCF0A-2488-B041-9E84-18BC7D3DF3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43" name="Slide Number Placeholder 3">
            <a:extLst>
              <a:ext uri="{FF2B5EF4-FFF2-40B4-BE49-F238E27FC236}">
                <a16:creationId xmlns:a16="http://schemas.microsoft.com/office/drawing/2014/main" id="{9F53B0B3-703A-0F68-E23F-454DFB573F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653700F-B993-4242-98C6-7DF9DA49171F}" type="slidenum">
              <a:rPr lang="en-US" altLang="en-US" sz="1200" smtClean="0">
                <a:latin typeface="Calibri" panose="020F0502020204030204" pitchFamily="34" charset="0"/>
              </a:rPr>
              <a:pPr/>
              <a:t>260</a:t>
            </a:fld>
            <a:endParaRPr lang="en-US" altLang="en-US" sz="1200">
              <a:latin typeface="Calibri" panose="020F050202020403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a:extLst>
              <a:ext uri="{FF2B5EF4-FFF2-40B4-BE49-F238E27FC236}">
                <a16:creationId xmlns:a16="http://schemas.microsoft.com/office/drawing/2014/main" id="{42C7473B-64BB-F1DD-470D-47044A4EA9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0" name="Notes Placeholder 2">
            <a:extLst>
              <a:ext uri="{FF2B5EF4-FFF2-40B4-BE49-F238E27FC236}">
                <a16:creationId xmlns:a16="http://schemas.microsoft.com/office/drawing/2014/main" id="{711DE1E9-8CD0-F01F-2393-357559DB36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27011" name="Slide Number Placeholder 3">
            <a:extLst>
              <a:ext uri="{FF2B5EF4-FFF2-40B4-BE49-F238E27FC236}">
                <a16:creationId xmlns:a16="http://schemas.microsoft.com/office/drawing/2014/main" id="{04414D61-0F22-77C2-C0AA-A23F98EC8F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5458B25-10E8-4B4C-957C-6D0939D5BBAD}" type="slidenum">
              <a:rPr lang="en-US" altLang="en-US" sz="1200" smtClean="0">
                <a:latin typeface="Calibri" panose="020F0502020204030204" pitchFamily="34" charset="0"/>
              </a:rPr>
              <a:pPr/>
              <a:t>266</a:t>
            </a:fld>
            <a:endParaRPr lang="en-US" altLang="en-US" sz="1200">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a:extLst>
              <a:ext uri="{FF2B5EF4-FFF2-40B4-BE49-F238E27FC236}">
                <a16:creationId xmlns:a16="http://schemas.microsoft.com/office/drawing/2014/main" id="{7762F20C-D2D1-754B-697C-8D9A36DE91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0" name="Notes Placeholder 2">
            <a:extLst>
              <a:ext uri="{FF2B5EF4-FFF2-40B4-BE49-F238E27FC236}">
                <a16:creationId xmlns:a16="http://schemas.microsoft.com/office/drawing/2014/main" id="{7D81E0F2-BD31-EE44-FABE-44770A65FC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2851" name="Slide Number Placeholder 3">
            <a:extLst>
              <a:ext uri="{FF2B5EF4-FFF2-40B4-BE49-F238E27FC236}">
                <a16:creationId xmlns:a16="http://schemas.microsoft.com/office/drawing/2014/main" id="{6A11BF29-A250-2737-B4AA-1937BA79BB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860FC5-D1FC-044C-8584-59561A3BDFA8}" type="slidenum">
              <a:rPr lang="en-US" altLang="en-US" sz="1200" smtClean="0">
                <a:latin typeface="Calibri" panose="020F0502020204030204" pitchFamily="34" charset="0"/>
              </a:rPr>
              <a:pPr/>
              <a:t>300</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922D83F1-9A26-4F35-26F3-F407895D96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6944A4A3-2299-5A91-5A65-690D6932D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4931" name="Slide Number Placeholder 3">
            <a:extLst>
              <a:ext uri="{FF2B5EF4-FFF2-40B4-BE49-F238E27FC236}">
                <a16:creationId xmlns:a16="http://schemas.microsoft.com/office/drawing/2014/main" id="{F5CE7123-52A7-14BA-0E40-FA7A675F64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8AEB2C-894D-DD4A-A4FD-D6A81F4E3401}" type="slidenum">
              <a:rPr lang="en-US" altLang="en-US" sz="1200" smtClean="0">
                <a:latin typeface="Calibri" panose="020F0502020204030204" pitchFamily="34" charset="0"/>
              </a:rPr>
              <a:pPr/>
              <a:t>53</a:t>
            </a:fld>
            <a:endParaRPr lang="en-US" altLang="en-US" sz="1200">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a:extLst>
              <a:ext uri="{FF2B5EF4-FFF2-40B4-BE49-F238E27FC236}">
                <a16:creationId xmlns:a16="http://schemas.microsoft.com/office/drawing/2014/main" id="{4EC8B51E-9B0B-5F87-77A2-D3F9D13113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8" name="Notes Placeholder 2">
            <a:extLst>
              <a:ext uri="{FF2B5EF4-FFF2-40B4-BE49-F238E27FC236}">
                <a16:creationId xmlns:a16="http://schemas.microsoft.com/office/drawing/2014/main" id="{FC07825A-FD34-31D9-2989-F919262EE7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4899" name="Slide Number Placeholder 3">
            <a:extLst>
              <a:ext uri="{FF2B5EF4-FFF2-40B4-BE49-F238E27FC236}">
                <a16:creationId xmlns:a16="http://schemas.microsoft.com/office/drawing/2014/main" id="{D86C7E2A-E6D9-BEF2-917A-0F2CA301F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488087-2D20-BA40-B93C-7742669A826F}" type="slidenum">
              <a:rPr lang="en-US" altLang="en-US" sz="1200" smtClean="0">
                <a:latin typeface="Calibri" panose="020F0502020204030204" pitchFamily="34" charset="0"/>
              </a:rPr>
              <a:pPr/>
              <a:t>301</a:t>
            </a:fld>
            <a:endParaRPr lang="en-US" altLang="en-US" sz="1200">
              <a:latin typeface="Calibri" panose="020F050202020403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Slide Image Placeholder 1">
            <a:extLst>
              <a:ext uri="{FF2B5EF4-FFF2-40B4-BE49-F238E27FC236}">
                <a16:creationId xmlns:a16="http://schemas.microsoft.com/office/drawing/2014/main" id="{82065284-1A7F-B6DA-990E-E8EF4F56CF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6" name="Notes Placeholder 2">
            <a:extLst>
              <a:ext uri="{FF2B5EF4-FFF2-40B4-BE49-F238E27FC236}">
                <a16:creationId xmlns:a16="http://schemas.microsoft.com/office/drawing/2014/main" id="{172C4F28-B44D-1651-92C4-D091332640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6947" name="Slide Number Placeholder 3">
            <a:extLst>
              <a:ext uri="{FF2B5EF4-FFF2-40B4-BE49-F238E27FC236}">
                <a16:creationId xmlns:a16="http://schemas.microsoft.com/office/drawing/2014/main" id="{31822DB1-2E26-299C-1FFE-E305160CB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E8604E-1510-5C4D-B4D6-CC40A8ACB3C8}" type="slidenum">
              <a:rPr lang="en-US" altLang="en-US" sz="1200" smtClean="0">
                <a:latin typeface="Calibri" panose="020F0502020204030204" pitchFamily="34" charset="0"/>
              </a:rPr>
              <a:pPr/>
              <a:t>302</a:t>
            </a:fld>
            <a:endParaRPr lang="en-US" altLang="en-US" sz="1200">
              <a:latin typeface="Calibri" panose="020F050202020403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Slide Image Placeholder 1">
            <a:extLst>
              <a:ext uri="{FF2B5EF4-FFF2-40B4-BE49-F238E27FC236}">
                <a16:creationId xmlns:a16="http://schemas.microsoft.com/office/drawing/2014/main" id="{AC9C814D-383F-13F2-D034-4A8E744E3A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4" name="Notes Placeholder 2">
            <a:extLst>
              <a:ext uri="{FF2B5EF4-FFF2-40B4-BE49-F238E27FC236}">
                <a16:creationId xmlns:a16="http://schemas.microsoft.com/office/drawing/2014/main" id="{69C6493D-04BF-11E1-7D93-AA73461DA1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8995" name="Slide Number Placeholder 3">
            <a:extLst>
              <a:ext uri="{FF2B5EF4-FFF2-40B4-BE49-F238E27FC236}">
                <a16:creationId xmlns:a16="http://schemas.microsoft.com/office/drawing/2014/main" id="{9C509F60-7148-14A7-B5B0-27FC8C7228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67C45D-6947-0A46-9980-F057CA77D617}" type="slidenum">
              <a:rPr lang="en-US" altLang="en-US" sz="1200" smtClean="0">
                <a:latin typeface="Calibri" panose="020F0502020204030204" pitchFamily="34" charset="0"/>
              </a:rPr>
              <a:pPr/>
              <a:t>303</a:t>
            </a:fld>
            <a:endParaRPr lang="en-US" altLang="en-US" sz="1200">
              <a:latin typeface="Calibri" panose="020F050202020403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Slide Image Placeholder 1">
            <a:extLst>
              <a:ext uri="{FF2B5EF4-FFF2-40B4-BE49-F238E27FC236}">
                <a16:creationId xmlns:a16="http://schemas.microsoft.com/office/drawing/2014/main" id="{682CABD2-32B6-8D22-AC0C-D9563DCE8B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2" name="Notes Placeholder 2">
            <a:extLst>
              <a:ext uri="{FF2B5EF4-FFF2-40B4-BE49-F238E27FC236}">
                <a16:creationId xmlns:a16="http://schemas.microsoft.com/office/drawing/2014/main" id="{3405D04C-4C40-7EB1-A009-7905F7E7F7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43" name="Slide Number Placeholder 3">
            <a:extLst>
              <a:ext uri="{FF2B5EF4-FFF2-40B4-BE49-F238E27FC236}">
                <a16:creationId xmlns:a16="http://schemas.microsoft.com/office/drawing/2014/main" id="{0AAD1B70-0ED2-850B-7F83-117D5AB4DA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99E77F-5236-AF45-A1CA-0CE0A28BDA59}" type="slidenum">
              <a:rPr lang="en-US" altLang="en-US" sz="1200" smtClean="0">
                <a:latin typeface="Calibri" panose="020F0502020204030204" pitchFamily="34" charset="0"/>
              </a:rPr>
              <a:pPr/>
              <a:t>304</a:t>
            </a:fld>
            <a:endParaRPr lang="en-US" altLang="en-US" sz="1200">
              <a:latin typeface="Calibri" panose="020F050202020403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a:extLst>
              <a:ext uri="{FF2B5EF4-FFF2-40B4-BE49-F238E27FC236}">
                <a16:creationId xmlns:a16="http://schemas.microsoft.com/office/drawing/2014/main" id="{68B80A21-C2EC-2CF5-B62E-6399CAA240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0" name="Notes Placeholder 2">
            <a:extLst>
              <a:ext uri="{FF2B5EF4-FFF2-40B4-BE49-F238E27FC236}">
                <a16:creationId xmlns:a16="http://schemas.microsoft.com/office/drawing/2014/main" id="{85F9E6B4-1F23-DDAB-9120-9BDF1F335A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3091" name="Slide Number Placeholder 3">
            <a:extLst>
              <a:ext uri="{FF2B5EF4-FFF2-40B4-BE49-F238E27FC236}">
                <a16:creationId xmlns:a16="http://schemas.microsoft.com/office/drawing/2014/main" id="{25D8AB70-BF69-8267-3C4B-202AF5619D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7658A7-2515-B447-B8A0-9E2F7B313FF0}" type="slidenum">
              <a:rPr lang="en-US" altLang="en-US" sz="1200" smtClean="0">
                <a:latin typeface="Calibri" panose="020F0502020204030204" pitchFamily="34" charset="0"/>
              </a:rPr>
              <a:pPr/>
              <a:t>305</a:t>
            </a:fld>
            <a:endParaRPr lang="en-US" altLang="en-US" sz="1200">
              <a:latin typeface="Calibri" panose="020F050202020403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a:extLst>
              <a:ext uri="{FF2B5EF4-FFF2-40B4-BE49-F238E27FC236}">
                <a16:creationId xmlns:a16="http://schemas.microsoft.com/office/drawing/2014/main" id="{F081396C-1FC7-C373-600A-D98505F24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8" name="Notes Placeholder 2">
            <a:extLst>
              <a:ext uri="{FF2B5EF4-FFF2-40B4-BE49-F238E27FC236}">
                <a16:creationId xmlns:a16="http://schemas.microsoft.com/office/drawing/2014/main" id="{6B3E2136-9D19-2A54-E326-071B0F2ED4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5139" name="Slide Number Placeholder 3">
            <a:extLst>
              <a:ext uri="{FF2B5EF4-FFF2-40B4-BE49-F238E27FC236}">
                <a16:creationId xmlns:a16="http://schemas.microsoft.com/office/drawing/2014/main" id="{D20143F8-428C-12B6-3554-1CEB2A9ED2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878C0C-1D25-6A42-8B65-704340D03ACE}" type="slidenum">
              <a:rPr lang="en-US" altLang="en-US" sz="1200" smtClean="0">
                <a:latin typeface="Calibri" panose="020F0502020204030204" pitchFamily="34" charset="0"/>
              </a:rPr>
              <a:pPr/>
              <a:t>306</a:t>
            </a:fld>
            <a:endParaRPr lang="en-US" altLang="en-US" sz="1200">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Slide Image Placeholder 1">
            <a:extLst>
              <a:ext uri="{FF2B5EF4-FFF2-40B4-BE49-F238E27FC236}">
                <a16:creationId xmlns:a16="http://schemas.microsoft.com/office/drawing/2014/main" id="{1EC31281-EE2C-767C-187F-E767B7D25B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6" name="Notes Placeholder 2">
            <a:extLst>
              <a:ext uri="{FF2B5EF4-FFF2-40B4-BE49-F238E27FC236}">
                <a16:creationId xmlns:a16="http://schemas.microsoft.com/office/drawing/2014/main" id="{12320377-E724-7CCF-EE66-F88C00E78A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2307" name="Slide Number Placeholder 3">
            <a:extLst>
              <a:ext uri="{FF2B5EF4-FFF2-40B4-BE49-F238E27FC236}">
                <a16:creationId xmlns:a16="http://schemas.microsoft.com/office/drawing/2014/main" id="{38A44977-6A71-2068-A37E-CD8F81305F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DAFE36-DB32-E348-82CA-A692898D1879}" type="slidenum">
              <a:rPr lang="en-US" altLang="en-US" sz="1200" smtClean="0">
                <a:latin typeface="Calibri" panose="020F0502020204030204" pitchFamily="34" charset="0"/>
              </a:rPr>
              <a:pPr/>
              <a:t>316</a:t>
            </a:fld>
            <a:endParaRPr lang="en-US" altLang="en-US" sz="1200">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Slide Image Placeholder 1">
            <a:extLst>
              <a:ext uri="{FF2B5EF4-FFF2-40B4-BE49-F238E27FC236}">
                <a16:creationId xmlns:a16="http://schemas.microsoft.com/office/drawing/2014/main" id="{B4DA1386-0F43-6BAD-1A59-5136B1E30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4" name="Notes Placeholder 2">
            <a:extLst>
              <a:ext uri="{FF2B5EF4-FFF2-40B4-BE49-F238E27FC236}">
                <a16:creationId xmlns:a16="http://schemas.microsoft.com/office/drawing/2014/main" id="{DFE8ED70-073B-F9C4-72C6-A5037E3075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4355" name="Slide Number Placeholder 3">
            <a:extLst>
              <a:ext uri="{FF2B5EF4-FFF2-40B4-BE49-F238E27FC236}">
                <a16:creationId xmlns:a16="http://schemas.microsoft.com/office/drawing/2014/main" id="{82AEB714-3AD7-AE23-DBDC-09E82A0F05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17FCB91-9ED4-864C-92BD-2492A0B304CE}" type="slidenum">
              <a:rPr lang="en-US" altLang="en-US" sz="1200" smtClean="0">
                <a:latin typeface="Calibri" panose="020F0502020204030204" pitchFamily="34" charset="0"/>
              </a:rPr>
              <a:pPr/>
              <a:t>317</a:t>
            </a:fld>
            <a:endParaRPr lang="en-US" altLang="en-US" sz="1200">
              <a:latin typeface="Calibri" panose="020F05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Slide Image Placeholder 1">
            <a:extLst>
              <a:ext uri="{FF2B5EF4-FFF2-40B4-BE49-F238E27FC236}">
                <a16:creationId xmlns:a16="http://schemas.microsoft.com/office/drawing/2014/main" id="{1D81C8C9-7B89-F3E5-298A-6CABF3789B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2" name="Notes Placeholder 2">
            <a:extLst>
              <a:ext uri="{FF2B5EF4-FFF2-40B4-BE49-F238E27FC236}">
                <a16:creationId xmlns:a16="http://schemas.microsoft.com/office/drawing/2014/main" id="{815E9E89-8213-C5F7-B308-7B1F286CD3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6403" name="Slide Number Placeholder 3">
            <a:extLst>
              <a:ext uri="{FF2B5EF4-FFF2-40B4-BE49-F238E27FC236}">
                <a16:creationId xmlns:a16="http://schemas.microsoft.com/office/drawing/2014/main" id="{7D9B28BE-E78F-2ACA-2B5C-F664E394FA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A65425-7830-D347-B62E-CEED728C6219}" type="slidenum">
              <a:rPr lang="en-US" altLang="en-US" sz="1200" smtClean="0">
                <a:latin typeface="Calibri" panose="020F0502020204030204" pitchFamily="34" charset="0"/>
              </a:rPr>
              <a:pPr/>
              <a:t>318</a:t>
            </a:fld>
            <a:endParaRPr lang="en-US" altLang="en-US" sz="1200">
              <a:latin typeface="Calibri" panose="020F050202020403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Slide Image Placeholder 1">
            <a:extLst>
              <a:ext uri="{FF2B5EF4-FFF2-40B4-BE49-F238E27FC236}">
                <a16:creationId xmlns:a16="http://schemas.microsoft.com/office/drawing/2014/main" id="{E5076512-B6F2-5E1C-6EB4-6D8E7D2936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2" name="Notes Placeholder 2">
            <a:extLst>
              <a:ext uri="{FF2B5EF4-FFF2-40B4-BE49-F238E27FC236}">
                <a16:creationId xmlns:a16="http://schemas.microsoft.com/office/drawing/2014/main" id="{2EB822BC-431E-EF1B-3615-5EB117773A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6643" name="Slide Number Placeholder 3">
            <a:extLst>
              <a:ext uri="{FF2B5EF4-FFF2-40B4-BE49-F238E27FC236}">
                <a16:creationId xmlns:a16="http://schemas.microsoft.com/office/drawing/2014/main" id="{89D694E0-3AB1-F143-40F6-7D464146F9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5E24D3-74EB-354F-967D-7AA075A8A321}" type="slidenum">
              <a:rPr lang="en-US" altLang="en-US" sz="1200" smtClean="0">
                <a:latin typeface="Calibri" panose="020F0502020204030204" pitchFamily="34" charset="0"/>
              </a:rPr>
              <a:pPr/>
              <a:t>388</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F419D031-909A-D649-1643-930B5238BF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18DD8BE4-DF58-AE7B-07B9-E4494FBB45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79" name="Slide Number Placeholder 3">
            <a:extLst>
              <a:ext uri="{FF2B5EF4-FFF2-40B4-BE49-F238E27FC236}">
                <a16:creationId xmlns:a16="http://schemas.microsoft.com/office/drawing/2014/main" id="{F1EB8D46-1F51-C335-4412-3038393BCA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862ADE-2CF7-0A4F-A9CC-3F79DB95F2B2}" type="slidenum">
              <a:rPr lang="en-US" altLang="en-US" sz="1200" smtClean="0">
                <a:latin typeface="Calibri" panose="020F0502020204030204" pitchFamily="34" charset="0"/>
              </a:rPr>
              <a:pPr/>
              <a:t>64</a:t>
            </a:fld>
            <a:endParaRPr lang="en-US" altLang="en-US" sz="1200">
              <a:latin typeface="Calibri" panose="020F050202020403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a:extLst>
              <a:ext uri="{FF2B5EF4-FFF2-40B4-BE49-F238E27FC236}">
                <a16:creationId xmlns:a16="http://schemas.microsoft.com/office/drawing/2014/main" id="{844D1DE5-1F99-4E43-F267-C1CAF52F5F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2" name="Notes Placeholder 2">
            <a:extLst>
              <a:ext uri="{FF2B5EF4-FFF2-40B4-BE49-F238E27FC236}">
                <a16:creationId xmlns:a16="http://schemas.microsoft.com/office/drawing/2014/main" id="{594B6A1D-9EE9-C2F9-E8B6-275CD75DD2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7683" name="Slide Number Placeholder 3">
            <a:extLst>
              <a:ext uri="{FF2B5EF4-FFF2-40B4-BE49-F238E27FC236}">
                <a16:creationId xmlns:a16="http://schemas.microsoft.com/office/drawing/2014/main" id="{49651101-1CDB-6A82-ECD5-2A67687924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3353C67-FE6B-7B42-B3CB-F31D1FF3772D}" type="slidenum">
              <a:rPr lang="en-US" altLang="en-US" sz="1200" smtClean="0">
                <a:latin typeface="Calibri" panose="020F0502020204030204" pitchFamily="34" charset="0"/>
              </a:rPr>
              <a:pPr/>
              <a:t>411</a:t>
            </a:fld>
            <a:endParaRPr lang="en-US" altLang="en-US" sz="1200">
              <a:latin typeface="Calibri" panose="020F050202020403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a:extLst>
              <a:ext uri="{FF2B5EF4-FFF2-40B4-BE49-F238E27FC236}">
                <a16:creationId xmlns:a16="http://schemas.microsoft.com/office/drawing/2014/main" id="{10ABAC02-0310-66EB-845E-36E8A19F8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0" name="Notes Placeholder 2">
            <a:extLst>
              <a:ext uri="{FF2B5EF4-FFF2-40B4-BE49-F238E27FC236}">
                <a16:creationId xmlns:a16="http://schemas.microsoft.com/office/drawing/2014/main" id="{908C46D1-190C-2463-1D0C-2BAB34EFCA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9731" name="Slide Number Placeholder 3">
            <a:extLst>
              <a:ext uri="{FF2B5EF4-FFF2-40B4-BE49-F238E27FC236}">
                <a16:creationId xmlns:a16="http://schemas.microsoft.com/office/drawing/2014/main" id="{AF4231D0-8067-CEB3-24EC-33537E7387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3A44620-E828-DD43-910C-3526BD82C439}" type="slidenum">
              <a:rPr lang="en-US" altLang="en-US" sz="1200" smtClean="0">
                <a:latin typeface="Calibri" panose="020F0502020204030204" pitchFamily="34" charset="0"/>
              </a:rPr>
              <a:pPr/>
              <a:t>412</a:t>
            </a:fld>
            <a:endParaRPr lang="en-US" altLang="en-US" sz="1200">
              <a:latin typeface="Calibri" panose="020F050202020403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a:extLst>
              <a:ext uri="{FF2B5EF4-FFF2-40B4-BE49-F238E27FC236}">
                <a16:creationId xmlns:a16="http://schemas.microsoft.com/office/drawing/2014/main" id="{96E4BD1B-3BA7-0299-1F62-D5704EA3D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2" name="Notes Placeholder 2">
            <a:extLst>
              <a:ext uri="{FF2B5EF4-FFF2-40B4-BE49-F238E27FC236}">
                <a16:creationId xmlns:a16="http://schemas.microsoft.com/office/drawing/2014/main" id="{264610DD-C1FA-5B3F-7352-AB533CF004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2803" name="Slide Number Placeholder 3">
            <a:extLst>
              <a:ext uri="{FF2B5EF4-FFF2-40B4-BE49-F238E27FC236}">
                <a16:creationId xmlns:a16="http://schemas.microsoft.com/office/drawing/2014/main" id="{375C8BED-E3A6-3745-9221-735B6869A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CE3D30E-5DEE-694E-8C16-48D93958835E}" type="slidenum">
              <a:rPr lang="en-US" altLang="en-US" sz="1200" smtClean="0">
                <a:latin typeface="Calibri" panose="020F0502020204030204" pitchFamily="34" charset="0"/>
              </a:rPr>
              <a:pPr/>
              <a:t>414</a:t>
            </a:fld>
            <a:endParaRPr lang="en-US" altLang="en-US" sz="1200">
              <a:latin typeface="Calibri" panose="020F050202020403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a:extLst>
              <a:ext uri="{FF2B5EF4-FFF2-40B4-BE49-F238E27FC236}">
                <a16:creationId xmlns:a16="http://schemas.microsoft.com/office/drawing/2014/main" id="{5DDB7E83-01BF-C87A-0BC1-8E46D45937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Notes Placeholder 2">
            <a:extLst>
              <a:ext uri="{FF2B5EF4-FFF2-40B4-BE49-F238E27FC236}">
                <a16:creationId xmlns:a16="http://schemas.microsoft.com/office/drawing/2014/main" id="{7F392B3F-C9F8-7685-1533-5152D98751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0995" name="Slide Number Placeholder 3">
            <a:extLst>
              <a:ext uri="{FF2B5EF4-FFF2-40B4-BE49-F238E27FC236}">
                <a16:creationId xmlns:a16="http://schemas.microsoft.com/office/drawing/2014/main" id="{CCF37F09-7DC3-A8CE-9EE6-7E5FEC544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258789-F459-F948-91C3-17BDD67CBFF4}" type="slidenum">
              <a:rPr lang="en-US" altLang="en-US" sz="1200" smtClean="0">
                <a:latin typeface="Calibri" panose="020F0502020204030204" pitchFamily="34" charset="0"/>
              </a:rPr>
              <a:pPr/>
              <a:t>421</a:t>
            </a:fld>
            <a:endParaRPr lang="en-US" altLang="en-US" sz="1200">
              <a:latin typeface="Calibri" panose="020F050202020403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a:extLst>
              <a:ext uri="{FF2B5EF4-FFF2-40B4-BE49-F238E27FC236}">
                <a16:creationId xmlns:a16="http://schemas.microsoft.com/office/drawing/2014/main" id="{3515D297-5F3A-4817-08FE-BA62FF22BC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Notes Placeholder 2">
            <a:extLst>
              <a:ext uri="{FF2B5EF4-FFF2-40B4-BE49-F238E27FC236}">
                <a16:creationId xmlns:a16="http://schemas.microsoft.com/office/drawing/2014/main" id="{CC9D29D5-1EF2-5222-0220-5EA7AB226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5091" name="Slide Number Placeholder 3">
            <a:extLst>
              <a:ext uri="{FF2B5EF4-FFF2-40B4-BE49-F238E27FC236}">
                <a16:creationId xmlns:a16="http://schemas.microsoft.com/office/drawing/2014/main" id="{A736BF8A-29DF-BC4D-8877-292B1253FF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6390509-D58E-424B-A65C-991A5EE99816}" type="slidenum">
              <a:rPr lang="en-US" altLang="en-US" sz="1200" smtClean="0">
                <a:latin typeface="Calibri" panose="020F0502020204030204" pitchFamily="34" charset="0"/>
              </a:rPr>
              <a:pPr/>
              <a:t>424</a:t>
            </a:fld>
            <a:endParaRPr lang="en-US" altLang="en-US" sz="1200">
              <a:latin typeface="Calibri" panose="020F050202020403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EE5454FC-9AAB-9B87-E312-1BEDE6CC8D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2" name="Notes Placeholder 2">
            <a:extLst>
              <a:ext uri="{FF2B5EF4-FFF2-40B4-BE49-F238E27FC236}">
                <a16:creationId xmlns:a16="http://schemas.microsoft.com/office/drawing/2014/main" id="{1785597A-22A7-1357-D699-4C0B434671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63" name="Slide Number Placeholder 3">
            <a:extLst>
              <a:ext uri="{FF2B5EF4-FFF2-40B4-BE49-F238E27FC236}">
                <a16:creationId xmlns:a16="http://schemas.microsoft.com/office/drawing/2014/main" id="{4F212AC4-4154-20D7-D71D-6D13CDC4C8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ACB52C-9A8B-C24A-BEC0-E7BBB1C50DDA}" type="slidenum">
              <a:rPr lang="en-US" altLang="en-US" sz="1200" smtClean="0">
                <a:latin typeface="Calibri" panose="020F0502020204030204" pitchFamily="34" charset="0"/>
              </a:rPr>
              <a:pPr/>
              <a:t>426</a:t>
            </a:fld>
            <a:endParaRPr lang="en-US" altLang="en-US" sz="1200">
              <a:latin typeface="Calibri" panose="020F050202020403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a:extLst>
              <a:ext uri="{FF2B5EF4-FFF2-40B4-BE49-F238E27FC236}">
                <a16:creationId xmlns:a16="http://schemas.microsoft.com/office/drawing/2014/main" id="{7207B3D2-27F1-4B73-6ECE-6393E780F0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0" name="Notes Placeholder 2">
            <a:extLst>
              <a:ext uri="{FF2B5EF4-FFF2-40B4-BE49-F238E27FC236}">
                <a16:creationId xmlns:a16="http://schemas.microsoft.com/office/drawing/2014/main" id="{718685C1-046D-A34C-8ACC-4473395F18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0211" name="Slide Number Placeholder 3">
            <a:extLst>
              <a:ext uri="{FF2B5EF4-FFF2-40B4-BE49-F238E27FC236}">
                <a16:creationId xmlns:a16="http://schemas.microsoft.com/office/drawing/2014/main" id="{67077BA0-2EC8-2AF9-9C49-3697D4C0E5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1AA094-95D4-584B-A318-8ED43941CC7E}" type="slidenum">
              <a:rPr lang="en-US" altLang="en-US" sz="1200" smtClean="0">
                <a:latin typeface="Calibri" panose="020F0502020204030204" pitchFamily="34" charset="0"/>
              </a:rPr>
              <a:pPr/>
              <a:t>427</a:t>
            </a:fld>
            <a:endParaRPr lang="en-US" altLang="en-US" sz="1200">
              <a:latin typeface="Calibri" panose="020F050202020403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930D9925-02E6-D500-9984-EEB14FEEC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21F6D82-1BBB-6831-91EF-0D537368A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8467" name="Slide Number Placeholder 3">
            <a:extLst>
              <a:ext uri="{FF2B5EF4-FFF2-40B4-BE49-F238E27FC236}">
                <a16:creationId xmlns:a16="http://schemas.microsoft.com/office/drawing/2014/main" id="{4F5D6DD5-364A-3F39-18F4-6453C2D23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DF3CD-479D-7D4E-AD72-80E419DDC4ED}" type="slidenum">
              <a:rPr lang="en-US" altLang="en-US" sz="1200" smtClean="0">
                <a:latin typeface="Calibri" panose="020F0502020204030204" pitchFamily="34" charset="0"/>
              </a:rPr>
              <a:pPr/>
              <a:t>435</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BABDFE93-6A38-5BAC-B117-1DBE7C7F686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9C2CF04-FA51-71D8-60E1-72709CF3FF4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3013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A3D18-2828-197C-320E-927E7508494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DA90C-A876-6383-97C5-E05101C178D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2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9492E-3515-949F-9F87-866DD9A84C6F}"/>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0D21DF24-357A-35C5-5BBE-022A319726D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0521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C2592-8DD6-2C46-E33F-8D0AB936AF4D}"/>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0ED23E25-58EB-F8CD-79F3-D67487DE3D43}"/>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25548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03B80E1-198C-B99F-9461-3E6B8F7B5E3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CED51A3-31D2-D340-8C23-A6762819C51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728CAFFC-F673-3FE7-8235-058D2CF5CE6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60E39552-C966-FCF2-A82D-1D3EFC88184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428660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1A5C958-A1DD-5523-2812-600690219DF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0C15617-B003-9840-93C1-7734D8DEBC9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DAD99ADC-0383-32C5-56E2-286C623B6626}"/>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5A1B3479-6D1E-F58F-6C13-20B64C3490C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801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EEE7DA1E-3520-5BAB-4B4C-1DBA57D7162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567E96FA-85AB-8B89-DA9D-000105B94FD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E44374-8D67-294F-A580-79101C093B1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1746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8D53BC8-1162-E92D-BCC8-FA60634ABCE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E7DB09E1-B10E-6880-DE89-23C43769F90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712716-8EE4-9343-B45D-20B925351A1E}"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3838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BA75446-21E2-712B-1102-FFB75C83A08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C7D87AA-8DA7-2C4A-A861-4A4B5C81DF58}"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949BFB-8730-E561-F824-7C6449A08366}"/>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3939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4AB7E68-A717-B335-9F47-81126B32CDB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144CD56-DD45-EF4C-AA9C-9D30325F360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31577997-8AC2-BB8B-2127-5FBCDD35D4F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402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5A9A-4C16-8843-3191-A3F1EAF3C5A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967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51BB8D88-CA7A-A1EC-1914-B598A40D0F0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3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7D30C1E-DC1B-6903-617D-F178D4FAAA9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4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153737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8598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6570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5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75CF434-ED7C-077D-8A16-EEFDE81A20D3}"/>
              </a:ext>
            </a:extLst>
          </p:cNvPr>
          <p:cNvSpPr>
            <a:spLocks noGrp="1"/>
          </p:cNvSpPr>
          <p:nvPr>
            <p:ph type="dt" sz="half" idx="10"/>
          </p:nvPr>
        </p:nvSpPr>
        <p:spPr>
          <a:xfrm>
            <a:off x="0" y="0"/>
            <a:ext cx="0" cy="0"/>
          </a:xfrm>
        </p:spPr>
        <p:txBody>
          <a:bodyPr/>
          <a:lstStyle>
            <a:lvl1pPr>
              <a:defRPr/>
            </a:lvl1pPr>
          </a:lstStyle>
          <a:p>
            <a:pPr>
              <a:defRPr/>
            </a:pPr>
            <a:fld id="{CF5A45CC-6938-894F-A90C-AD0722B0A77C}" type="datetime1">
              <a:rPr lang="en-CA"/>
              <a:pPr>
                <a:defRPr/>
              </a:pPr>
              <a:t>2024-02-28</a:t>
            </a:fld>
            <a:endParaRPr lang="en-US"/>
          </a:p>
        </p:txBody>
      </p:sp>
      <p:sp>
        <p:nvSpPr>
          <p:cNvPr id="5" name="Footer Placeholder 4">
            <a:extLst>
              <a:ext uri="{FF2B5EF4-FFF2-40B4-BE49-F238E27FC236}">
                <a16:creationId xmlns:a16="http://schemas.microsoft.com/office/drawing/2014/main" id="{0B5F54DA-AC8C-C88B-1E39-21CA0C5AC41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45C6F-86C1-3B26-BADD-AC418D77CA64}"/>
              </a:ext>
            </a:extLst>
          </p:cNvPr>
          <p:cNvSpPr>
            <a:spLocks noGrp="1"/>
          </p:cNvSpPr>
          <p:nvPr>
            <p:ph type="sldNum" sz="quarter" idx="12"/>
          </p:nvPr>
        </p:nvSpPr>
        <p:spPr>
          <a:xfrm>
            <a:off x="0" y="0"/>
            <a:ext cx="0" cy="0"/>
          </a:xfrm>
        </p:spPr>
        <p:txBody>
          <a:bodyPr/>
          <a:lstStyle>
            <a:lvl1pPr>
              <a:defRPr/>
            </a:lvl1pPr>
          </a:lstStyle>
          <a:p>
            <a:pPr>
              <a:defRPr/>
            </a:pPr>
            <a:fld id="{03ACF0D9-0AAF-904D-8C10-2F6E14241FDB}" type="slidenum">
              <a:rPr lang="en-US"/>
              <a:pPr>
                <a:defRPr/>
              </a:pPr>
              <a:t>‹#›</a:t>
            </a:fld>
            <a:endParaRPr lang="en-US"/>
          </a:p>
        </p:txBody>
      </p:sp>
    </p:spTree>
    <p:extLst>
      <p:ext uri="{BB962C8B-B14F-4D97-AF65-F5344CB8AC3E}">
        <p14:creationId xmlns:p14="http://schemas.microsoft.com/office/powerpoint/2010/main" val="1119585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57200" y="1058776"/>
            <a:ext cx="4038600" cy="3238500"/>
          </a:xfrm>
        </p:spPr>
        <p:txBody>
          <a:bodyPr>
            <a:normAutofit/>
          </a:bodyPr>
          <a:lstStyle>
            <a:lvl1pPr marL="342900" indent="-342900">
              <a:buFont typeface="Arial"/>
              <a:buChar char="•"/>
              <a:defRPr sz="1800"/>
            </a:lvl1pPr>
            <a:lvl2pPr marL="685800" indent="-342900">
              <a:buFont typeface="Arial"/>
              <a:buChar char="•"/>
              <a:defRPr sz="1800"/>
            </a:lvl2pPr>
            <a:lvl3pPr marL="1028700" indent="-342900">
              <a:buFont typeface="Arial"/>
              <a:buChar char="•"/>
              <a:defRPr sz="1800"/>
            </a:lvl3pPr>
            <a:lvl4pPr marL="1371600" indent="-342900">
              <a:buFont typeface="Arial"/>
              <a:buChar char="•"/>
              <a:defRPr sz="1800"/>
            </a:lvl4pPr>
            <a:lvl5pPr marL="1714500" indent="-342900">
              <a:buFont typeface="Arial"/>
              <a:buChar cha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058776"/>
            <a:ext cx="4038600" cy="3238500"/>
          </a:xfrm>
        </p:spPr>
        <p:txBody>
          <a:bodyPr>
            <a:normAutofit/>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783108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6706" y="1764326"/>
            <a:ext cx="8229600" cy="762000"/>
          </a:xfrm>
        </p:spPr>
        <p:txBody>
          <a:bodyPr lIns="76200" tIns="76200" rIns="76200" bIns="76200"/>
          <a:lstStyle/>
          <a:p>
            <a:r>
              <a:rPr lang="en-US"/>
              <a:t>Click to edit Master title style</a:t>
            </a:r>
            <a:endParaRPr lang="en-US" dirty="0"/>
          </a:p>
        </p:txBody>
      </p:sp>
      <p:sp>
        <p:nvSpPr>
          <p:cNvPr id="3" name="Subtitle 2"/>
          <p:cNvSpPr>
            <a:spLocks noGrp="1"/>
          </p:cNvSpPr>
          <p:nvPr>
            <p:ph type="subTitle" idx="1"/>
          </p:nvPr>
        </p:nvSpPr>
        <p:spPr>
          <a:xfrm>
            <a:off x="416706" y="2529892"/>
            <a:ext cx="8229600" cy="897788"/>
          </a:xfrm>
        </p:spPr>
        <p:txBody>
          <a:bodyPr lIns="76200" tIns="76200" rIns="76200" bIns="0">
            <a:normAutofit/>
          </a:bodyPr>
          <a:lstStyle>
            <a:lvl1pPr marL="0" indent="0" algn="l">
              <a:buNone/>
              <a:defRPr sz="1800">
                <a:solidFill>
                  <a:srgbClr val="5E606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40099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070B0-038E-08D2-BAD6-7221D537E06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29EFA95-CCDB-2CB8-23E6-2904D73E730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2B3088D5-A60F-5524-AD72-24774A5BA0F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85055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3893-26C5-01AD-96F3-9536248D296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2D569ED-152A-B747-B981-372BF498998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9691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D1FE-9DA6-2B3C-97F7-254CB05F57B2}"/>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AB873854-2D61-5A25-30F3-15F630C3753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7552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6B6C4-0314-FBE4-E527-775DBDD9FAB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F2B4351-1082-0421-6DAF-D9A70DBB442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35916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57D78-8484-EB53-429F-46217DA2079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C0BEE87-ADC6-CE13-142E-D40BC240FDE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7102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4A38D-A198-1245-08E7-2AD9474649C1}"/>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E57E911-9EAD-B4A3-683D-8D81C87983B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143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C9BED-0E95-25CA-3CC2-95CF7BB40AC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C4B7542-3CC3-8D23-C1A8-C2DE8D90A59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0145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889" r:id="rId22"/>
    <p:sldLayoutId id="2147485890" r:id="rId23"/>
    <p:sldLayoutId id="2147485891" r:id="rId24"/>
    <p:sldLayoutId id="2147485892" r:id="rId25"/>
    <p:sldLayoutId id="2147485914" r:id="rId26"/>
    <p:sldLayoutId id="2147485916" r:id="rId27"/>
    <p:sldLayoutId id="2147485917" r:id="rId28"/>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arget="../media/image50.jpeg" Type="http://schemas.openxmlformats.org/officeDocument/2006/relationships/image"/><Relationship Id="rId1" Target="../slideLayouts/slideLayout24.xml" Type="http://schemas.openxmlformats.org/officeDocument/2006/relationships/slideLayout"/></Relationships>
</file>

<file path=ppt/slides/_rels/slide10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arget="../ink/ink3.xml" Type="http://schemas.openxmlformats.org/officeDocument/2006/relationships/customXml"/><Relationship Id="rId2" Target="../media/image16.jpeg" Type="http://schemas.openxmlformats.org/officeDocument/2006/relationships/image"/><Relationship Id="rId1" Target="../slideLayouts/slideLayout25.xml" Type="http://schemas.openxmlformats.org/officeDocument/2006/relationships/slideLayout"/><Relationship Id="rId6" Target="../media/image46.png" Type="http://schemas.openxmlformats.org/officeDocument/2006/relationships/image"/><Relationship Id="rId5" Target="../ink/ink4.xml" Type="http://schemas.openxmlformats.org/officeDocument/2006/relationships/customXml"/><Relationship Id="rId4" Target="../media/image45.png" Type="http://schemas.openxmlformats.org/officeDocument/2006/relationships/image"/></Relationships>
</file>

<file path=ppt/slides/_rels/slide110.xml.rels><?xml version="1.0" encoding="UTF-8" standalone="yes" ?><Relationships xmlns="http://schemas.openxmlformats.org/package/2006/relationships"><Relationship Id="rId2" Target="../media/image52.jpeg" Type="http://schemas.openxmlformats.org/officeDocument/2006/relationships/image"/><Relationship Id="rId1" Target="../slideLayouts/slideLayout23.xml" Type="http://schemas.openxmlformats.org/officeDocument/2006/relationships/slideLayout"/></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20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3" Type="http://schemas.openxmlformats.org/officeDocument/2006/relationships/hyperlink" Target="https://www.canlii.org/en/ca/fca/doc/2020/2020fca77/2020fca77.html" TargetMode="External"/><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arget="../media/image58.jpeg" Type="http://schemas.openxmlformats.org/officeDocument/2006/relationships/image"/><Relationship Id="rId1" Target="../slideLayouts/slideLayout23.xml" Type="http://schemas.openxmlformats.org/officeDocument/2006/relationships/slideLayout"/></Relationships>
</file>

<file path=ppt/slides/_rels/slide147.xml.rels><?xml version="1.0" encoding="UTF-8" standalone="yes" ?><Relationships xmlns="http://schemas.openxmlformats.org/package/2006/relationships"><Relationship Id="rId2" Target="../media/image60.jpeg" Type="http://schemas.openxmlformats.org/officeDocument/2006/relationships/image"/><Relationship Id="rId1" Target="../slideLayouts/slideLayout25.xml" Type="http://schemas.openxmlformats.org/officeDocument/2006/relationships/slideLayout"/></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3" Type="http://schemas.openxmlformats.org/officeDocument/2006/relationships/hyperlink" Target="https://www.canlii.org/en/ca/laws/stat/rsc-1985-c-c-42/latest/rsc-1985-c-c-42.html" TargetMode="External"/><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2" Target="../media/image61.jpeg" Type="http://schemas.openxmlformats.org/officeDocument/2006/relationships/image"/><Relationship Id="rId1" Target="../slideLayouts/slideLayout23.xml" Type="http://schemas.openxmlformats.org/officeDocument/2006/relationships/slideLayout"/></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0.pn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customXml" Target="../ink/ink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2.xml.rels><?xml version="1.0" encoding="UTF-8" standalone="yes" ?><Relationships xmlns="http://schemas.openxmlformats.org/package/2006/relationships"><Relationship Id="rId3" Target="../ink/ink14.xml" Type="http://schemas.openxmlformats.org/officeDocument/2006/relationships/customXml"/><Relationship Id="rId2" Target="../media/image62.jpeg" Type="http://schemas.openxmlformats.org/officeDocument/2006/relationships/image"/><Relationship Id="rId1" Target="../slideLayouts/slideLayout25.xml" Type="http://schemas.openxmlformats.org/officeDocument/2006/relationships/slideLayout"/><Relationship Id="rId4" Target="NULL" Type="http://schemas.openxmlformats.org/officeDocument/2006/relationships/image"/></Relationships>
</file>

<file path=ppt/slides/_rels/slide173.xml.rels><?xml version="1.0" encoding="UTF-8" standalone="yes" ?><Relationships xmlns="http://schemas.openxmlformats.org/package/2006/relationships"><Relationship Id="rId2" Target="../media/image65.jpeg" Type="http://schemas.openxmlformats.org/officeDocument/2006/relationships/image"/><Relationship Id="rId1" Target="../slideLayouts/slideLayout25.xml" Type="http://schemas.openxmlformats.org/officeDocument/2006/relationships/slideLayout"/></Relationships>
</file>

<file path=ppt/slides/_rels/slide1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1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1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customXml" Target="../ink/ink10.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3" Target="../ink/ink15.xml" Type="http://schemas.openxmlformats.org/officeDocument/2006/relationships/customXml"/><Relationship Id="rId2" Target="../media/image62.jpeg" Type="http://schemas.openxmlformats.org/officeDocument/2006/relationships/image"/><Relationship Id="rId1" Target="../slideLayouts/slideLayout25.xml" Type="http://schemas.openxmlformats.org/officeDocument/2006/relationships/slideLayout"/><Relationship Id="rId4" Target="NULL" Type="http://schemas.openxmlformats.org/officeDocument/2006/relationships/image"/></Relationships>
</file>

<file path=ppt/slides/_rels/slide197.xml.rels><?xml version="1.0" encoding="UTF-8" standalone="yes" ?><Relationships xmlns="http://schemas.openxmlformats.org/package/2006/relationships"><Relationship Id="rId2" Target="../media/image65.jpeg" Type="http://schemas.openxmlformats.org/officeDocument/2006/relationships/image"/><Relationship Id="rId1" Target="../slideLayouts/slideLayout25.xml" Type="http://schemas.openxmlformats.org/officeDocument/2006/relationships/slideLayout"/></Relationships>
</file>

<file path=ppt/slides/_rels/slide19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arget="../ink/ink11.xml" Type="http://schemas.openxmlformats.org/officeDocument/2006/relationships/customXml"/><Relationship Id="rId2" Target="../media/image29.jpeg" Type="http://schemas.openxmlformats.org/officeDocument/2006/relationships/image"/><Relationship Id="rId1" Target="../slideLayouts/slideLayout25.xml" Type="http://schemas.openxmlformats.org/officeDocument/2006/relationships/slideLayout"/><Relationship Id="rId4" Target="../media/image280.png" Type="http://schemas.openxmlformats.org/officeDocument/2006/relationships/image"/></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2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2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205.xml.rels><?xml version="1.0" encoding="UTF-8" standalone="yes" ?><Relationships xmlns="http://schemas.openxmlformats.org/package/2006/relationships"><Relationship Id="rId2" Target="../media/image75.jpeg" Type="http://schemas.openxmlformats.org/officeDocument/2006/relationships/image"/><Relationship Id="rId1" Target="../slideLayouts/slideLayout24.xml" Type="http://schemas.openxmlformats.org/officeDocument/2006/relationships/slideLayout"/></Relationships>
</file>

<file path=ppt/slides/_rels/slide206.xml.rels><?xml version="1.0" encoding="UTF-8" standalone="yes" ?><Relationships xmlns="http://schemas.openxmlformats.org/package/2006/relationships"><Relationship Id="rId2" Target="../media/image76.jpeg" Type="http://schemas.openxmlformats.org/officeDocument/2006/relationships/image"/><Relationship Id="rId1" Target="../slideLayouts/slideLayout25.xml" Type="http://schemas.openxmlformats.org/officeDocument/2006/relationships/slideLayout"/></Relationships>
</file>

<file path=ppt/slides/_rels/slide207.xml.rels><?xml version="1.0" encoding="UTF-8" standalone="yes" ?><Relationships xmlns="http://schemas.openxmlformats.org/package/2006/relationships"><Relationship Id="rId2" Target="../media/image77.jpeg" Type="http://schemas.openxmlformats.org/officeDocument/2006/relationships/image"/><Relationship Id="rId1" Target="../slideLayouts/slideLayout25.xml" Type="http://schemas.openxmlformats.org/officeDocument/2006/relationships/slideLayout"/></Relationships>
</file>

<file path=ppt/slides/_rels/slide208.xml.rels><?xml version="1.0" encoding="UTF-8" standalone="yes" ?><Relationships xmlns="http://schemas.openxmlformats.org/package/2006/relationships"><Relationship Id="rId2" Target="../media/image78.jpeg" Type="http://schemas.openxmlformats.org/officeDocument/2006/relationships/image"/><Relationship Id="rId1" Target="../slideLayouts/slideLayout25.xml" Type="http://schemas.openxmlformats.org/officeDocument/2006/relationships/slideLayout"/></Relationships>
</file>

<file path=ppt/slides/_rels/slide209.xml.rels><?xml version="1.0" encoding="UTF-8" standalone="yes" ?><Relationships xmlns="http://schemas.openxmlformats.org/package/2006/relationships"><Relationship Id="rId3" Target="../media/image80.jpeg" Type="http://schemas.openxmlformats.org/officeDocument/2006/relationships/image"/><Relationship Id="rId2" Target="../media/image79.png" Type="http://schemas.openxmlformats.org/officeDocument/2006/relationships/image"/><Relationship Id="rId1" Target="../slideLayouts/slideLayout25.xml" Type="http://schemas.openxmlformats.org/officeDocument/2006/relationships/slideLayout"/></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10.xml.rels><?xml version="1.0" encoding="UTF-8" standalone="yes" ?><Relationships xmlns="http://schemas.openxmlformats.org/package/2006/relationships"><Relationship Id="rId2" Target="../media/image81.jpeg" Type="http://schemas.openxmlformats.org/officeDocument/2006/relationships/image"/><Relationship Id="rId1" Target="../slideLayouts/slideLayout25.xml" Type="http://schemas.openxmlformats.org/officeDocument/2006/relationships/slideLayout"/></Relationships>
</file>

<file path=ppt/slides/_rels/slide211.xml.rels><?xml version="1.0" encoding="UTF-8" standalone="yes" ?><Relationships xmlns="http://schemas.openxmlformats.org/package/2006/relationships"><Relationship Id="rId2" Target="../media/image82.jpeg" Type="http://schemas.openxmlformats.org/officeDocument/2006/relationships/image"/><Relationship Id="rId1" Target="../slideLayouts/slideLayout25.xml" Type="http://schemas.openxmlformats.org/officeDocument/2006/relationships/slideLayout"/></Relationships>
</file>

<file path=ppt/slides/_rels/slide212.xml.rels><?xml version="1.0" encoding="UTF-8" standalone="yes" ?><Relationships xmlns="http://schemas.openxmlformats.org/package/2006/relationships"><Relationship Id="rId2" Target="../media/image83.jpeg" Type="http://schemas.openxmlformats.org/officeDocument/2006/relationships/image"/><Relationship Id="rId1" Target="../slideLayouts/slideLayout25.xml" Type="http://schemas.openxmlformats.org/officeDocument/2006/relationships/slideLayout"/></Relationships>
</file>

<file path=ppt/slides/_rels/slide213.xml.rels><?xml version="1.0" encoding="UTF-8" standalone="yes" ?><Relationships xmlns="http://schemas.openxmlformats.org/package/2006/relationships"><Relationship Id="rId2" Target="../media/image84.jpeg" Type="http://schemas.openxmlformats.org/officeDocument/2006/relationships/image"/><Relationship Id="rId1" Target="../slideLayouts/slideLayout25.xml" Type="http://schemas.openxmlformats.org/officeDocument/2006/relationships/slideLayout"/></Relationships>
</file>

<file path=ppt/slides/_rels/slide2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2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216.xml.rels><?xml version="1.0" encoding="UTF-8" standalone="yes" ?><Relationships xmlns="http://schemas.openxmlformats.org/package/2006/relationships"><Relationship Id="rId2" Target="../media/image87.jpeg" Type="http://schemas.openxmlformats.org/officeDocument/2006/relationships/image"/><Relationship Id="rId1" Target="../slideLayouts/slideLayout25.xml" Type="http://schemas.openxmlformats.org/officeDocument/2006/relationships/slideLayout"/></Relationships>
</file>

<file path=ppt/slides/_rels/slide2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218.xml.rels><?xml version="1.0" encoding="UTF-8" standalone="yes" ?><Relationships xmlns="http://schemas.openxmlformats.org/package/2006/relationships"><Relationship Id="rId2" Target="../media/image89.jpeg" Type="http://schemas.openxmlformats.org/officeDocument/2006/relationships/image"/><Relationship Id="rId1" Target="../slideLayouts/slideLayout25.xml" Type="http://schemas.openxmlformats.org/officeDocument/2006/relationships/slideLayout"/></Relationships>
</file>

<file path=ppt/slides/_rels/slide219.xml.rels><?xml version="1.0" encoding="UTF-8" standalone="yes" ?><Relationships xmlns="http://schemas.openxmlformats.org/package/2006/relationships"><Relationship Id="rId2" Target="../media/image90.jpeg" Type="http://schemas.openxmlformats.org/officeDocument/2006/relationships/image"/><Relationship Id="rId1" Target="../slideLayouts/slideLayout25.xml" Type="http://schemas.openxmlformats.org/officeDocument/2006/relationships/slideLayout"/></Relationships>
</file>

<file path=ppt/slides/_rels/slide22.xml.rels><?xml version="1.0" encoding="UTF-8" standalone="yes" ?><Relationships xmlns="http://schemas.openxmlformats.org/package/2006/relationships"><Relationship Id="rId2" Target="../media/image32.jpeg" Type="http://schemas.openxmlformats.org/officeDocument/2006/relationships/image"/><Relationship Id="rId1" Target="../slideLayouts/slideLayout25.xml" Type="http://schemas.openxmlformats.org/officeDocument/2006/relationships/slideLayout"/></Relationships>
</file>

<file path=ppt/slides/_rels/slide220.xml.rels><?xml version="1.0" encoding="UTF-8" standalone="yes" ?><Relationships xmlns="http://schemas.openxmlformats.org/package/2006/relationships"><Relationship Id="rId2" Target="../media/image91.jpeg" Type="http://schemas.openxmlformats.org/officeDocument/2006/relationships/image"/><Relationship Id="rId1" Target="../slideLayouts/slideLayout25.xml" Type="http://schemas.openxmlformats.org/officeDocument/2006/relationships/slideLayout"/></Relationships>
</file>

<file path=ppt/slides/_rels/slide221.xml.rels><?xml version="1.0" encoding="UTF-8" standalone="yes" ?><Relationships xmlns="http://schemas.openxmlformats.org/package/2006/relationships"><Relationship Id="rId2" Target="../media/image92.jpeg" Type="http://schemas.openxmlformats.org/officeDocument/2006/relationships/image"/><Relationship Id="rId1" Target="../slideLayouts/slideLayout25.xml" Type="http://schemas.openxmlformats.org/officeDocument/2006/relationships/slideLayout"/></Relationships>
</file>

<file path=ppt/slides/_rels/slide22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5.xml"/></Relationships>
</file>

<file path=ppt/slides/_rels/slide2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2" Target="../media/image95.jpeg" Type="http://schemas.openxmlformats.org/officeDocument/2006/relationships/image"/><Relationship Id="rId1" Target="../slideLayouts/slideLayout25.xml" Type="http://schemas.openxmlformats.org/officeDocument/2006/relationships/slideLayout"/></Relationships>
</file>

<file path=ppt/slides/_rels/slide225.xml.rels><?xml version="1.0" encoding="UTF-8" standalone="yes" ?><Relationships xmlns="http://schemas.openxmlformats.org/package/2006/relationships"><Relationship Id="rId2" Target="../media/image96.jpeg" Type="http://schemas.openxmlformats.org/officeDocument/2006/relationships/image"/><Relationship Id="rId1" Target="../slideLayouts/slideLayout25.xml" Type="http://schemas.openxmlformats.org/officeDocument/2006/relationships/slideLayout"/></Relationships>
</file>

<file path=ppt/slides/_rels/slide226.xml.rels><?xml version="1.0" encoding="UTF-8" standalone="yes" ?><Relationships xmlns="http://schemas.openxmlformats.org/package/2006/relationships"><Relationship Id="rId2" Target="../media/image97.jpeg" Type="http://schemas.openxmlformats.org/officeDocument/2006/relationships/image"/><Relationship Id="rId1" Target="../slideLayouts/slideLayout25.xml" Type="http://schemas.openxmlformats.org/officeDocument/2006/relationships/slideLayout"/></Relationships>
</file>

<file path=ppt/slides/_rels/slide2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2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arget="../media/image580.png" Type="http://schemas.openxmlformats.org/officeDocument/2006/relationships/image"/><Relationship Id="rId7" Target="../media/image34.jpeg" Type="http://schemas.openxmlformats.org/officeDocument/2006/relationships/image"/><Relationship Id="rId2" Target="../ink/ink12.xml" Type="http://schemas.openxmlformats.org/officeDocument/2006/relationships/customXml"/><Relationship Id="rId1" Target="../slideLayouts/slideLayout25.xml" Type="http://schemas.openxmlformats.org/officeDocument/2006/relationships/slideLayout"/><Relationship Id="rId6" Target="../media/image33.jpeg" Type="http://schemas.openxmlformats.org/officeDocument/2006/relationships/image"/><Relationship Id="rId5" Target="../media/image59.png" Type="http://schemas.openxmlformats.org/officeDocument/2006/relationships/image"/><Relationship Id="rId4" Target="../ink/ink13.xml" Type="http://schemas.openxmlformats.org/officeDocument/2006/relationships/customXml"/></Relationships>
</file>

<file path=ppt/slides/_rels/slide2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41.xml.rels><?xml version="1.0" encoding="UTF-8" standalone="yes" ?><Relationships xmlns="http://schemas.openxmlformats.org/package/2006/relationships"><Relationship Id="rId2" Target="../media/image100.jpeg" Type="http://schemas.openxmlformats.org/officeDocument/2006/relationships/image"/><Relationship Id="rId1" Target="../slideLayouts/slideLayout25.xml" Type="http://schemas.openxmlformats.org/officeDocument/2006/relationships/slideLayout"/></Relationships>
</file>

<file path=ppt/slides/_rels/slide242.xml.rels><?xml version="1.0" encoding="UTF-8" standalone="yes" ?><Relationships xmlns="http://schemas.openxmlformats.org/package/2006/relationships"><Relationship Id="rId2" Target="../media/image101.jpeg" Type="http://schemas.openxmlformats.org/officeDocument/2006/relationships/image"/><Relationship Id="rId1" Target="../slideLayouts/slideLayout23.xml" Type="http://schemas.openxmlformats.org/officeDocument/2006/relationships/slideLayout"/></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2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2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2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26.xml"/><Relationship Id="rId4" Type="http://schemas.openxmlformats.org/officeDocument/2006/relationships/hyperlink" Target="https://www.canlii.org/en/ca/fct/doc/2017/2017fc246/2017fc246.pdf" TargetMode="Externa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0.xml.rels><?xml version="1.0" encoding="UTF-8" standalone="yes" ?><Relationships xmlns="http://schemas.openxmlformats.org/package/2006/relationships"><Relationship Id="rId2" Target="../media/image107.jpeg" Type="http://schemas.openxmlformats.org/officeDocument/2006/relationships/image"/><Relationship Id="rId1" Target="../slideLayouts/slideLayout25.xml" Type="http://schemas.openxmlformats.org/officeDocument/2006/relationships/slideLayout"/></Relationships>
</file>

<file path=ppt/slides/_rels/slide271.xml.rels><?xml version="1.0" encoding="UTF-8" standalone="yes" ?><Relationships xmlns="http://schemas.openxmlformats.org/package/2006/relationships"><Relationship Id="rId2" Target="../media/image108.jpeg" Type="http://schemas.openxmlformats.org/officeDocument/2006/relationships/image"/><Relationship Id="rId1" Target="../slideLayouts/slideLayout25.xml" Type="http://schemas.openxmlformats.org/officeDocument/2006/relationships/slideLayout"/></Relationships>
</file>

<file path=ppt/slides/_rels/slide2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xml"/></Relationships>
</file>

<file path=ppt/slides/_rels/slide273.xml.rels><?xml version="1.0" encoding="UTF-8" standalone="yes" ?><Relationships xmlns="http://schemas.openxmlformats.org/package/2006/relationships"><Relationship Id="rId2" Target="../media/image110.jpeg" Type="http://schemas.openxmlformats.org/officeDocument/2006/relationships/image"/><Relationship Id="rId1" Target="../slideLayouts/slideLayout25.xml" Type="http://schemas.openxmlformats.org/officeDocument/2006/relationships/slideLayout"/></Relationships>
</file>

<file path=ppt/slides/_rels/slide274.xml.rels><?xml version="1.0" encoding="UTF-8" standalone="yes" ?><Relationships xmlns="http://schemas.openxmlformats.org/package/2006/relationships"><Relationship Id="rId2" Target="../media/image111.jpeg" Type="http://schemas.openxmlformats.org/officeDocument/2006/relationships/image"/><Relationship Id="rId1" Target="../slideLayouts/slideLayout25.xml" Type="http://schemas.openxmlformats.org/officeDocument/2006/relationships/slideLayout"/></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5.xml"/></Relationships>
</file>

<file path=ppt/slides/_rels/slide2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5.xml"/></Relationships>
</file>

<file path=ppt/slides/_rels/slide27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80.xml.rels><?xml version="1.0" encoding="UTF-8" standalone="yes" ?><Relationships xmlns="http://schemas.openxmlformats.org/package/2006/relationships"><Relationship Id="rId2" Target="../media/image115.jpeg" Type="http://schemas.openxmlformats.org/officeDocument/2006/relationships/image"/><Relationship Id="rId1" Target="../slideLayouts/slideLayout25.xml" Type="http://schemas.openxmlformats.org/officeDocument/2006/relationships/slideLayout"/></Relationships>
</file>

<file path=ppt/slides/_rels/slide28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28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5.xml.rels><?xml version="1.0" encoding="UTF-8" standalone="yes" ?><Relationships xmlns="http://schemas.openxmlformats.org/package/2006/relationships"><Relationship Id="rId2" Target="../media/image118.jpeg" Type="http://schemas.openxmlformats.org/officeDocument/2006/relationships/image"/><Relationship Id="rId1" Target="../slideLayouts/slideLayout25.xml" Type="http://schemas.openxmlformats.org/officeDocument/2006/relationships/slideLayout"/></Relationships>
</file>

<file path=ppt/slides/_rels/slide286.xml.rels><?xml version="1.0" encoding="UTF-8" standalone="yes" ?><Relationships xmlns="http://schemas.openxmlformats.org/package/2006/relationships"><Relationship Id="rId2" Target="../media/image119.jpeg" Type="http://schemas.openxmlformats.org/officeDocument/2006/relationships/image"/><Relationship Id="rId1" Target="../slideLayouts/slideLayout25.xml" Type="http://schemas.openxmlformats.org/officeDocument/2006/relationships/slideLayout"/></Relationships>
</file>

<file path=ppt/slides/_rels/slide287.xml.rels><?xml version="1.0" encoding="UTF-8" standalone="yes" ?><Relationships xmlns="http://schemas.openxmlformats.org/package/2006/relationships"><Relationship Id="rId2" Target="../media/image120.jpeg" Type="http://schemas.openxmlformats.org/officeDocument/2006/relationships/image"/><Relationship Id="rId1" Target="../slideLayouts/slideLayout24.xml" Type="http://schemas.openxmlformats.org/officeDocument/2006/relationships/slideLayout"/></Relationships>
</file>

<file path=ppt/slides/_rels/slide2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5.xml"/></Relationships>
</file>

<file path=ppt/slides/_rels/slide289.xml.rels><?xml version="1.0" encoding="UTF-8" standalone="yes" ?><Relationships xmlns="http://schemas.openxmlformats.org/package/2006/relationships"><Relationship Id="rId2" Target="../media/image122.jpeg" Type="http://schemas.openxmlformats.org/officeDocument/2006/relationships/image"/><Relationship Id="rId1" Target="../slideLayouts/slideLayout25.xml" Type="http://schemas.openxmlformats.org/officeDocument/2006/relationships/slideLayout"/></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0.xml.rels><?xml version="1.0" encoding="UTF-8" standalone="yes" ?><Relationships xmlns="http://schemas.openxmlformats.org/package/2006/relationships"><Relationship Id="rId2" Target="../media/image123.jpeg" Type="http://schemas.openxmlformats.org/officeDocument/2006/relationships/image"/><Relationship Id="rId1" Target="../slideLayouts/slideLayout25.xml" Type="http://schemas.openxmlformats.org/officeDocument/2006/relationships/slideLayout"/></Relationships>
</file>

<file path=ppt/slides/_rels/slide29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5.xml"/></Relationships>
</file>

<file path=ppt/slides/_rels/slide292.xml.rels><?xml version="1.0" encoding="UTF-8" standalone="yes" ?><Relationships xmlns="http://schemas.openxmlformats.org/package/2006/relationships"><Relationship Id="rId2" Target="../media/image125.jpeg" Type="http://schemas.openxmlformats.org/officeDocument/2006/relationships/image"/><Relationship Id="rId1" Target="../slideLayouts/slideLayout25.xml" Type="http://schemas.openxmlformats.org/officeDocument/2006/relationships/slideLayout"/></Relationships>
</file>

<file path=ppt/slides/_rels/slide293.xml.rels><?xml version="1.0" encoding="UTF-8" standalone="yes" ?><Relationships xmlns="http://schemas.openxmlformats.org/package/2006/relationships"><Relationship Id="rId2" Target="../media/image126.jpeg" Type="http://schemas.openxmlformats.org/officeDocument/2006/relationships/image"/><Relationship Id="rId1" Target="../slideLayouts/slideLayout25.xml" Type="http://schemas.openxmlformats.org/officeDocument/2006/relationships/slideLayout"/></Relationships>
</file>

<file path=ppt/slides/_rels/slide294.xml.rels><?xml version="1.0" encoding="UTF-8" standalone="yes" ?><Relationships xmlns="http://schemas.openxmlformats.org/package/2006/relationships"><Relationship Id="rId2" Target="../media/image127.jpeg" Type="http://schemas.openxmlformats.org/officeDocument/2006/relationships/image"/><Relationship Id="rId1" Target="../slideLayouts/slideLayout25.xml" Type="http://schemas.openxmlformats.org/officeDocument/2006/relationships/slideLayout"/></Relationships>
</file>

<file path=ppt/slides/_rels/slide295.xml.rels><?xml version="1.0" encoding="UTF-8" standalone="yes" ?><Relationships xmlns="http://schemas.openxmlformats.org/package/2006/relationships"><Relationship Id="rId2" Target="../media/image128.jpeg" Type="http://schemas.openxmlformats.org/officeDocument/2006/relationships/image"/><Relationship Id="rId1" Target="../slideLayouts/slideLayout25.xml" Type="http://schemas.openxmlformats.org/officeDocument/2006/relationships/slideLayout"/></Relationships>
</file>

<file path=ppt/slides/_rels/slide29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5.xml"/></Relationships>
</file>

<file path=ppt/slides/_rels/slide29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5.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6.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6.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30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5.xml"/></Relationships>
</file>

<file path=ppt/slides/_rels/slide308.xml.rels><?xml version="1.0" encoding="UTF-8" standalone="yes" ?><Relationships xmlns="http://schemas.openxmlformats.org/package/2006/relationships"><Relationship Id="rId2" Target="../media/image132.jpeg" Type="http://schemas.openxmlformats.org/officeDocument/2006/relationships/image"/><Relationship Id="rId1" Target="../slideLayouts/slideLayout25.xml" Type="http://schemas.openxmlformats.org/officeDocument/2006/relationships/slideLayout"/></Relationships>
</file>

<file path=ppt/slides/_rels/slide309.xml.rels><?xml version="1.0" encoding="UTF-8" standalone="yes" ?><Relationships xmlns="http://schemas.openxmlformats.org/package/2006/relationships"><Relationship Id="rId2" Target="../media/image133.jpeg" Type="http://schemas.openxmlformats.org/officeDocument/2006/relationships/image"/><Relationship Id="rId1" Target="../slideLayouts/slideLayout25.xml" Type="http://schemas.openxmlformats.org/officeDocument/2006/relationships/slideLayout"/></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5.xml"/></Relationships>
</file>

<file path=ppt/slides/_rels/slide31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5.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14.xml.rels><?xml version="1.0" encoding="UTF-8" standalone="yes" ?><Relationships xmlns="http://schemas.openxmlformats.org/package/2006/relationships"><Relationship Id="rId2" Target="../media/image136.jpeg" Type="http://schemas.openxmlformats.org/officeDocument/2006/relationships/image"/><Relationship Id="rId1" Target="../slideLayouts/slideLayout25.xml" Type="http://schemas.openxmlformats.org/officeDocument/2006/relationships/slideLayout"/></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6.jpeg"/><Relationship Id="rId4" Type="http://schemas.openxmlformats.org/officeDocument/2006/relationships/hyperlink" Target="mailto:jfestinger@telus.net" TargetMode="Externa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23.xml.rels><?xml version="1.0" encoding="UTF-8" standalone="yes" ?><Relationships xmlns="http://schemas.openxmlformats.org/package/2006/relationships"><Relationship Id="rId2" Target="../media/image137.jpeg" Type="http://schemas.openxmlformats.org/officeDocument/2006/relationships/image"/><Relationship Id="rId1" Target="../slideLayouts/slideLayout25.xml" Type="http://schemas.openxmlformats.org/officeDocument/2006/relationships/slideLayout"/></Relationships>
</file>

<file path=ppt/slides/_rels/slide324.xml.rels><?xml version="1.0" encoding="UTF-8" standalone="yes" ?><Relationships xmlns="http://schemas.openxmlformats.org/package/2006/relationships"><Relationship Id="rId2" Target="../media/image138.jpeg" Type="http://schemas.openxmlformats.org/officeDocument/2006/relationships/image"/><Relationship Id="rId1" Target="../slideLayouts/slideLayout25.xml" Type="http://schemas.openxmlformats.org/officeDocument/2006/relationships/slideLayout"/></Relationships>
</file>

<file path=ppt/slides/_rels/slide32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5.xml"/></Relationships>
</file>

<file path=ppt/slides/_rels/slide32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5.xml"/></Relationships>
</file>

<file path=ppt/slides/_rels/slide327.xml.rels><?xml version="1.0" encoding="UTF-8" standalone="yes" ?><Relationships xmlns="http://schemas.openxmlformats.org/package/2006/relationships"><Relationship Id="rId2" Target="../media/image141.jpeg" Type="http://schemas.openxmlformats.org/officeDocument/2006/relationships/image"/><Relationship Id="rId1" Target="../slideLayouts/slideLayout25.xml" Type="http://schemas.openxmlformats.org/officeDocument/2006/relationships/slideLayout"/></Relationships>
</file>

<file path=ppt/slides/_rels/slide328.xml.rels><?xml version="1.0" encoding="UTF-8" standalone="yes" ?><Relationships xmlns="http://schemas.openxmlformats.org/package/2006/relationships"><Relationship Id="rId2" Target="../media/image142.jpeg" Type="http://schemas.openxmlformats.org/officeDocument/2006/relationships/image"/><Relationship Id="rId1" Target="../slideLayouts/slideLayout25.xml" Type="http://schemas.openxmlformats.org/officeDocument/2006/relationships/slideLayout"/></Relationships>
</file>

<file path=ppt/slides/_rels/slide329.xml.rels><?xml version="1.0" encoding="UTF-8" standalone="yes" ?><Relationships xmlns="http://schemas.openxmlformats.org/package/2006/relationships"><Relationship Id="rId2" Target="../media/image143.jpeg" Type="http://schemas.openxmlformats.org/officeDocument/2006/relationships/image"/><Relationship Id="rId1" Target="../slideLayouts/slideLayout25.xml" Type="http://schemas.openxmlformats.org/officeDocument/2006/relationships/slideLayout"/></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0.xml.rels><?xml version="1.0" encoding="UTF-8" standalone="yes" ?><Relationships xmlns="http://schemas.openxmlformats.org/package/2006/relationships"><Relationship Id="rId2" Target="../media/image144.jpeg" Type="http://schemas.openxmlformats.org/officeDocument/2006/relationships/image"/><Relationship Id="rId1" Target="../slideLayouts/slideLayout25.xml" Type="http://schemas.openxmlformats.org/officeDocument/2006/relationships/slideLayout"/></Relationships>
</file>

<file path=ppt/slides/_rels/slide331.xml.rels><?xml version="1.0" encoding="UTF-8" standalone="yes" ?><Relationships xmlns="http://schemas.openxmlformats.org/package/2006/relationships"><Relationship Id="rId2" Target="../media/image145.jpeg" Type="http://schemas.openxmlformats.org/officeDocument/2006/relationships/image"/><Relationship Id="rId1" Target="../slideLayouts/slideLayout25.xml" Type="http://schemas.openxmlformats.org/officeDocument/2006/relationships/slideLayout"/></Relationships>
</file>

<file path=ppt/slides/_rels/slide332.xml.rels><?xml version="1.0" encoding="UTF-8" standalone="yes" ?><Relationships xmlns="http://schemas.openxmlformats.org/package/2006/relationships"><Relationship Id="rId2" Target="../media/image146.jpeg" Type="http://schemas.openxmlformats.org/officeDocument/2006/relationships/image"/><Relationship Id="rId1" Target="../slideLayouts/slideLayout25.xml" Type="http://schemas.openxmlformats.org/officeDocument/2006/relationships/slideLayout"/></Relationships>
</file>

<file path=ppt/slides/_rels/slide333.xml.rels><?xml version="1.0" encoding="UTF-8" standalone="yes" ?><Relationships xmlns="http://schemas.openxmlformats.org/package/2006/relationships"><Relationship Id="rId2" Target="../media/image147.jpeg" Type="http://schemas.openxmlformats.org/officeDocument/2006/relationships/image"/><Relationship Id="rId1" Target="../slideLayouts/slideLayout25.xml" Type="http://schemas.openxmlformats.org/officeDocument/2006/relationships/slideLayout"/></Relationships>
</file>

<file path=ppt/slides/_rels/slide334.xml.rels><?xml version="1.0" encoding="UTF-8" standalone="yes" ?><Relationships xmlns="http://schemas.openxmlformats.org/package/2006/relationships"><Relationship Id="rId2" Target="../media/image148.jpeg" Type="http://schemas.openxmlformats.org/officeDocument/2006/relationships/image"/><Relationship Id="rId1" Target="../slideLayouts/slideLayout25.xml" Type="http://schemas.openxmlformats.org/officeDocument/2006/relationships/slideLayout"/></Relationships>
</file>

<file path=ppt/slides/_rels/slide335.xml.rels><?xml version="1.0" encoding="UTF-8" standalone="yes" ?><Relationships xmlns="http://schemas.openxmlformats.org/package/2006/relationships"><Relationship Id="rId2" Target="../media/image149.jpeg" Type="http://schemas.openxmlformats.org/officeDocument/2006/relationships/image"/><Relationship Id="rId1" Target="../slideLayouts/slideLayout25.xml" Type="http://schemas.openxmlformats.org/officeDocument/2006/relationships/slideLayout"/></Relationships>
</file>

<file path=ppt/slides/_rels/slide336.xml.rels><?xml version="1.0" encoding="UTF-8" standalone="yes" ?><Relationships xmlns="http://schemas.openxmlformats.org/package/2006/relationships"><Relationship Id="rId2" Target="../media/image150.jpeg" Type="http://schemas.openxmlformats.org/officeDocument/2006/relationships/image"/><Relationship Id="rId1" Target="../slideLayouts/slideLayout25.xml" Type="http://schemas.openxmlformats.org/officeDocument/2006/relationships/slideLayout"/></Relationships>
</file>

<file path=ppt/slides/_rels/slide33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5.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0.xml.rels><?xml version="1.0" encoding="UTF-8" standalone="yes" ?><Relationships xmlns="http://schemas.openxmlformats.org/package/2006/relationships"><Relationship Id="rId2" Target="../media/image152.jpeg" Type="http://schemas.openxmlformats.org/officeDocument/2006/relationships/image"/><Relationship Id="rId1" Target="../slideLayouts/slideLayout25.xml" Type="http://schemas.openxmlformats.org/officeDocument/2006/relationships/slideLayout"/></Relationships>
</file>

<file path=ppt/slides/_rels/slide341.xml.rels><?xml version="1.0" encoding="UTF-8" standalone="yes" ?><Relationships xmlns="http://schemas.openxmlformats.org/package/2006/relationships"><Relationship Id="rId3" Target="../media/image153.jpeg" Type="http://schemas.openxmlformats.org/officeDocument/2006/relationships/image"/><Relationship Id="rId2" Target="https://youtu.be/Zlvgil4zNQk" TargetMode="External" Type="http://schemas.openxmlformats.org/officeDocument/2006/relationships/hyperlink"/><Relationship Id="rId1" Target="../slideLayouts/slideLayout25.xml" Type="http://schemas.openxmlformats.org/officeDocument/2006/relationships/slideLayout"/></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4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4.xml"/></Relationships>
</file>

<file path=ppt/slides/_rels/slide345.xml.rels><?xml version="1.0" encoding="UTF-8" standalone="yes" ?><Relationships xmlns="http://schemas.openxmlformats.org/package/2006/relationships"><Relationship Id="rId2" Target="../media/image155.jpeg" Type="http://schemas.openxmlformats.org/officeDocument/2006/relationships/image"/><Relationship Id="rId1" Target="../slideLayouts/slideLayout24.xml" Type="http://schemas.openxmlformats.org/officeDocument/2006/relationships/slideLayout"/></Relationships>
</file>

<file path=ppt/slides/_rels/slide346.xml.rels><?xml version="1.0" encoding="UTF-8" standalone="yes" ?><Relationships xmlns="http://schemas.openxmlformats.org/package/2006/relationships"><Relationship Id="rId2" Target="../media/image156.jpeg" Type="http://schemas.openxmlformats.org/officeDocument/2006/relationships/image"/><Relationship Id="rId1" Target="../slideLayouts/slideLayout25.xml" Type="http://schemas.openxmlformats.org/officeDocument/2006/relationships/slideLayout"/></Relationships>
</file>

<file path=ppt/slides/_rels/slide34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5.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8.xml.rels><?xml version="1.0" encoding="UTF-8" standalone="yes" ?><Relationships xmlns="http://schemas.openxmlformats.org/package/2006/relationships"><Relationship Id="rId2" Target="../media/image158.jpeg" Type="http://schemas.openxmlformats.org/officeDocument/2006/relationships/image"/><Relationship Id="rId1" Target="../slideLayouts/slideLayout25.xml" Type="http://schemas.openxmlformats.org/officeDocument/2006/relationships/slideLayout"/></Relationships>
</file>

<file path=ppt/slides/_rels/slide35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6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5.xml"/></Relationships>
</file>

<file path=ppt/slides/_rels/slide361.xml.rels><?xml version="1.0" encoding="UTF-8" standalone="yes" ?><Relationships xmlns="http://schemas.openxmlformats.org/package/2006/relationships"><Relationship Id="rId2" Target="../media/image161.jpeg" Type="http://schemas.openxmlformats.org/officeDocument/2006/relationships/image"/><Relationship Id="rId1" Target="../slideLayouts/slideLayout25.xml" Type="http://schemas.openxmlformats.org/officeDocument/2006/relationships/slideLayout"/></Relationships>
</file>

<file path=ppt/slides/_rels/slide36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5.xml"/></Relationships>
</file>

<file path=ppt/slides/_rels/slide363.xml.rels><?xml version="1.0" encoding="UTF-8" standalone="yes" ?><Relationships xmlns="http://schemas.openxmlformats.org/package/2006/relationships"><Relationship Id="rId2" Target="../media/image163.jpeg" Type="http://schemas.openxmlformats.org/officeDocument/2006/relationships/image"/><Relationship Id="rId1" Target="../slideLayouts/slideLayout25.xml" Type="http://schemas.openxmlformats.org/officeDocument/2006/relationships/slideLayout"/></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66.xml.rels><?xml version="1.0" encoding="UTF-8" standalone="yes" ?><Relationships xmlns="http://schemas.openxmlformats.org/package/2006/relationships"><Relationship Id="rId2" Target="../media/image164.jpeg" Type="http://schemas.openxmlformats.org/officeDocument/2006/relationships/image"/><Relationship Id="rId1" Target="../slideLayouts/slideLayout25.xml" Type="http://schemas.openxmlformats.org/officeDocument/2006/relationships/slideLayout"/></Relationships>
</file>

<file path=ppt/slides/_rels/slide36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5.xml"/></Relationships>
</file>

<file path=ppt/slides/_rels/slide36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5.xml"/></Relationships>
</file>

<file path=ppt/slides/_rels/slide369.xml.rels><?xml version="1.0" encoding="UTF-8" standalone="yes" ?><Relationships xmlns="http://schemas.openxmlformats.org/package/2006/relationships"><Relationship Id="rId2" Target="../media/image167.jpeg" Type="http://schemas.openxmlformats.org/officeDocument/2006/relationships/image"/><Relationship Id="rId1" Target="../slideLayouts/slideLayout25.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38.jpeg" Type="http://schemas.openxmlformats.org/officeDocument/2006/relationships/image"/><Relationship Id="rId1" Target="../slideLayouts/slideLayout24.xml" Type="http://schemas.openxmlformats.org/officeDocument/2006/relationships/slideLayout"/></Relationships>
</file>

<file path=ppt/slides/_rels/slide370.xml.rels><?xml version="1.0" encoding="UTF-8" standalone="yes" ?><Relationships xmlns="http://schemas.openxmlformats.org/package/2006/relationships"><Relationship Id="rId2" Target="../media/image168.jpeg" Type="http://schemas.openxmlformats.org/officeDocument/2006/relationships/image"/><Relationship Id="rId1" Target="../slideLayouts/slideLayout25.xml" Type="http://schemas.openxmlformats.org/officeDocument/2006/relationships/slideLayout"/></Relationships>
</file>

<file path=ppt/slides/_rels/slide371.xml.rels><?xml version="1.0" encoding="UTF-8" standalone="yes" ?><Relationships xmlns="http://schemas.openxmlformats.org/package/2006/relationships"><Relationship Id="rId2" Target="../media/image169.jpeg" Type="http://schemas.openxmlformats.org/officeDocument/2006/relationships/image"/><Relationship Id="rId1" Target="../slideLayouts/slideLayout25.xml" Type="http://schemas.openxmlformats.org/officeDocument/2006/relationships/slideLayout"/></Relationships>
</file>

<file path=ppt/slides/_rels/slide372.xml.rels><?xml version="1.0" encoding="UTF-8" standalone="yes" ?><Relationships xmlns="http://schemas.openxmlformats.org/package/2006/relationships"><Relationship Id="rId2" Target="../media/image170.jpeg" Type="http://schemas.openxmlformats.org/officeDocument/2006/relationships/image"/><Relationship Id="rId1" Target="../slideLayouts/slideLayout25.xml" Type="http://schemas.openxmlformats.org/officeDocument/2006/relationships/slideLayout"/></Relationships>
</file>

<file path=ppt/slides/_rels/slide373.xml.rels><?xml version="1.0" encoding="UTF-8" standalone="yes" ?><Relationships xmlns="http://schemas.openxmlformats.org/package/2006/relationships"><Relationship Id="rId2" Target="../media/image171.jpeg" Type="http://schemas.openxmlformats.org/officeDocument/2006/relationships/image"/><Relationship Id="rId1" Target="../slideLayouts/slideLayout25.xml" Type="http://schemas.openxmlformats.org/officeDocument/2006/relationships/slideLayout"/></Relationships>
</file>

<file path=ppt/slides/_rels/slide374.xml.rels><?xml version="1.0" encoding="UTF-8" standalone="yes" ?><Relationships xmlns="http://schemas.openxmlformats.org/package/2006/relationships"><Relationship Id="rId2" Target="../media/image172.jpeg" Type="http://schemas.openxmlformats.org/officeDocument/2006/relationships/image"/><Relationship Id="rId1" Target="../slideLayouts/slideLayout25.xml" Type="http://schemas.openxmlformats.org/officeDocument/2006/relationships/slideLayout"/></Relationships>
</file>

<file path=ppt/slides/_rels/slide375.xml.rels><?xml version="1.0" encoding="UTF-8" standalone="yes" ?><Relationships xmlns="http://schemas.openxmlformats.org/package/2006/relationships"><Relationship Id="rId2" Target="../media/image173.jpeg" Type="http://schemas.openxmlformats.org/officeDocument/2006/relationships/image"/><Relationship Id="rId1" Target="../slideLayouts/slideLayout25.xml" Type="http://schemas.openxmlformats.org/officeDocument/2006/relationships/slideLayout"/></Relationships>
</file>

<file path=ppt/slides/_rels/slide376.xml.rels><?xml version="1.0" encoding="UTF-8" standalone="yes" ?><Relationships xmlns="http://schemas.openxmlformats.org/package/2006/relationships"><Relationship Id="rId2" Target="../media/image174.jpeg" Type="http://schemas.openxmlformats.org/officeDocument/2006/relationships/image"/><Relationship Id="rId1" Target="../slideLayouts/slideLayout25.xml" Type="http://schemas.openxmlformats.org/officeDocument/2006/relationships/slideLayout"/></Relationships>
</file>

<file path=ppt/slides/_rels/slide377.xml.rels><?xml version="1.0" encoding="UTF-8" standalone="yes" ?><Relationships xmlns="http://schemas.openxmlformats.org/package/2006/relationships"><Relationship Id="rId2" Target="../media/image175.jpeg" Type="http://schemas.openxmlformats.org/officeDocument/2006/relationships/image"/><Relationship Id="rId1" Target="../slideLayouts/slideLayout25.xml" Type="http://schemas.openxmlformats.org/officeDocument/2006/relationships/slideLayout"/></Relationships>
</file>

<file path=ppt/slides/_rels/slide378.xml.rels><?xml version="1.0" encoding="UTF-8" standalone="yes" ?><Relationships xmlns="http://schemas.openxmlformats.org/package/2006/relationships"><Relationship Id="rId2" Target="../media/image176.jpeg" Type="http://schemas.openxmlformats.org/officeDocument/2006/relationships/image"/><Relationship Id="rId1" Target="../slideLayouts/slideLayout25.xml" Type="http://schemas.openxmlformats.org/officeDocument/2006/relationships/slideLayout"/></Relationships>
</file>

<file path=ppt/slides/_rels/slide379.xml.rels><?xml version="1.0" encoding="UTF-8" standalone="yes" ?><Relationships xmlns="http://schemas.openxmlformats.org/package/2006/relationships"><Relationship Id="rId3" Target="../media/image178.jpeg" Type="http://schemas.openxmlformats.org/officeDocument/2006/relationships/image"/><Relationship Id="rId2" Target="../media/image177.png" Type="http://schemas.openxmlformats.org/officeDocument/2006/relationships/image"/><Relationship Id="rId1" Target="../slideLayouts/slideLayout25.xml" Type="http://schemas.openxmlformats.org/officeDocument/2006/relationships/slideLayout"/></Relationships>
</file>

<file path=ppt/slides/_rels/slide38.xml.rels><?xml version="1.0" encoding="UTF-8" standalone="yes" ?><Relationships xmlns="http://schemas.openxmlformats.org/package/2006/relationships"><Relationship Id="rId2" Target="../media/image39.jpeg" Type="http://schemas.openxmlformats.org/officeDocument/2006/relationships/image"/><Relationship Id="rId1" Target="../slideLayouts/slideLayout25.xml" Type="http://schemas.openxmlformats.org/officeDocument/2006/relationships/slideLayout"/></Relationships>
</file>

<file path=ppt/slides/_rels/slide380.xml.rels><?xml version="1.0" encoding="UTF-8" standalone="yes" ?><Relationships xmlns="http://schemas.openxmlformats.org/package/2006/relationships"><Relationship Id="rId2" Target="../media/image179.jpeg" Type="http://schemas.openxmlformats.org/officeDocument/2006/relationships/image"/><Relationship Id="rId1" Target="../slideLayouts/slideLayout25.xml" Type="http://schemas.openxmlformats.org/officeDocument/2006/relationships/slideLayout"/></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5.xml"/></Relationships>
</file>

<file path=ppt/slides/_rels/slide386.xml.rels><?xml version="1.0" encoding="UTF-8" standalone="yes" ?><Relationships xmlns="http://schemas.openxmlformats.org/package/2006/relationships"><Relationship Id="rId2" Target="../media/image181.jpeg" Type="http://schemas.openxmlformats.org/officeDocument/2006/relationships/image"/><Relationship Id="rId1" Target="../slideLayouts/slideLayout25.xml" Type="http://schemas.openxmlformats.org/officeDocument/2006/relationships/slideLayout"/></Relationships>
</file>

<file path=ppt/slides/_rels/slide387.xml.rels><?xml version="1.0" encoding="UTF-8" standalone="yes" ?><Relationships xmlns="http://schemas.openxmlformats.org/package/2006/relationships"><Relationship Id="rId2" Target="../media/image182.jpeg" Type="http://schemas.openxmlformats.org/officeDocument/2006/relationships/image"/><Relationship Id="rId1" Target="../slideLayouts/slideLayout25.xml" Type="http://schemas.openxmlformats.org/officeDocument/2006/relationships/slideLayout"/></Relationships>
</file>

<file path=ppt/slides/_rels/slide388.xml.rels><?xml version="1.0" encoding="UTF-8" standalone="yes" ?><Relationships xmlns="http://schemas.openxmlformats.org/package/2006/relationships"><Relationship Id="rId3" Target="../media/image183.jpeg" Type="http://schemas.openxmlformats.org/officeDocument/2006/relationships/image"/><Relationship Id="rId2" Target="../notesSlides/notesSlide89.xml" Type="http://schemas.openxmlformats.org/officeDocument/2006/relationships/notesSlide"/><Relationship Id="rId1" Target="../slideLayouts/slideLayout26.xml" Type="http://schemas.openxmlformats.org/officeDocument/2006/relationships/slideLayout"/></Relationships>
</file>

<file path=ppt/slides/_rels/slide389.xml.rels><?xml version="1.0" encoding="UTF-8" standalone="yes" ?><Relationships xmlns="http://schemas.openxmlformats.org/package/2006/relationships"><Relationship Id="rId2" Target="../media/image184.jpeg" Type="http://schemas.openxmlformats.org/officeDocument/2006/relationships/image"/><Relationship Id="rId1" Target="../slideLayouts/slideLayout25.xml" Type="http://schemas.openxmlformats.org/officeDocument/2006/relationships/slideLayout"/></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0.xml.rels><?xml version="1.0" encoding="UTF-8" standalone="yes" ?><Relationships xmlns="http://schemas.openxmlformats.org/package/2006/relationships"><Relationship Id="rId2" Target="../media/image185.jpeg" Type="http://schemas.openxmlformats.org/officeDocument/2006/relationships/image"/><Relationship Id="rId1" Target="../slideLayouts/slideLayout25.xml" Type="http://schemas.openxmlformats.org/officeDocument/2006/relationships/slideLayout"/></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5.xml.rels><?xml version="1.0" encoding="UTF-8" standalone="yes" ?><Relationships xmlns="http://schemas.openxmlformats.org/package/2006/relationships"><Relationship Id="rId3" Target="../media/image187.jpeg" Type="http://schemas.openxmlformats.org/officeDocument/2006/relationships/image"/><Relationship Id="rId2" Target="../media/image186.png" Type="http://schemas.openxmlformats.org/officeDocument/2006/relationships/image"/><Relationship Id="rId1" Target="../slideLayouts/slideLayout23.xml" Type="http://schemas.openxmlformats.org/officeDocument/2006/relationships/slideLayout"/></Relationships>
</file>

<file path=ppt/slides/_rels/slide396.xml.rels><?xml version="1.0" encoding="UTF-8" standalone="yes" ?><Relationships xmlns="http://schemas.openxmlformats.org/package/2006/relationships"><Relationship Id="rId2" Target="../media/image188.jpeg" Type="http://schemas.openxmlformats.org/officeDocument/2006/relationships/image"/><Relationship Id="rId1" Target="../slideLayouts/slideLayout23.xml" Type="http://schemas.openxmlformats.org/officeDocument/2006/relationships/slideLayout"/></Relationships>
</file>

<file path=ppt/slides/_rels/slide397.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25.xml"/></Relationships>
</file>

<file path=ppt/slides/_rels/slide39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5.xml"/></Relationships>
</file>

<file path=ppt/slides/_rels/slide39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xml"/></Relationships>
</file>

<file path=ppt/slides/_rels/slide40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5.xml"/></Relationships>
</file>

<file path=ppt/slides/_rels/slide40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5.xml"/></Relationships>
</file>

<file path=ppt/slides/_rels/slide40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5.xml"/></Relationships>
</file>

<file path=ppt/slides/_rels/slide40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5.xml"/></Relationships>
</file>

<file path=ppt/slides/_rels/slide404.xml.rels><?xml version="1.0" encoding="UTF-8" standalone="yes"?>
<Relationships xmlns="http://schemas.openxmlformats.org/package/2006/relationships"><Relationship Id="rId2" Type="http://schemas.openxmlformats.org/officeDocument/2006/relationships/hyperlink" Target="https://socialmedialaw.allard.ubc.ca/2024/02/26/week-5-spring-2024/" TargetMode="External"/><Relationship Id="rId1" Type="http://schemas.openxmlformats.org/officeDocument/2006/relationships/slideLayout" Target="../slideLayouts/slideLayout25.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407.xml.rels><?xml version="1.0" encoding="UTF-8" standalone="yes" ?><Relationships xmlns="http://schemas.openxmlformats.org/package/2006/relationships"><Relationship Id="rId2" Target="../media/image196.jpeg" Type="http://schemas.openxmlformats.org/officeDocument/2006/relationships/image"/><Relationship Id="rId1" Target="../slideLayouts/slideLayout23.xml" Type="http://schemas.openxmlformats.org/officeDocument/2006/relationships/slideLayout"/></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arget="../media/image41.jpeg" Type="http://schemas.openxmlformats.org/officeDocument/2006/relationships/image"/><Relationship Id="rId1" Target="../slideLayouts/slideLayout25.xml" Type="http://schemas.openxmlformats.org/officeDocument/2006/relationships/slideLayout"/></Relationships>
</file>

<file path=ppt/slides/_rels/slide410.xml.rels><?xml version="1.0" encoding="UTF-8" standalone="yes" ?><Relationships xmlns="http://schemas.openxmlformats.org/package/2006/relationships"><Relationship Id="rId2" Target="../media/image197.jpeg" Type="http://schemas.openxmlformats.org/officeDocument/2006/relationships/image"/><Relationship Id="rId1" Target="../slideLayouts/slideLayout24.xml" Type="http://schemas.openxmlformats.org/officeDocument/2006/relationships/slideLayout"/></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6.xml"/></Relationships>
</file>

<file path=ppt/slides/_rels/slide415.xml.rels><?xml version="1.0" encoding="UTF-8" standalone="yes" ?><Relationships xmlns="http://schemas.openxmlformats.org/package/2006/relationships"><Relationship Id="rId2" Target="../media/image198.jpeg" Type="http://schemas.openxmlformats.org/officeDocument/2006/relationships/image"/><Relationship Id="rId1" Target="../slideLayouts/slideLayout24.xml" Type="http://schemas.openxmlformats.org/officeDocument/2006/relationships/slideLayout"/></Relationships>
</file>

<file path=ppt/slides/_rels/slide416.xml.rels><?xml version="1.0" encoding="UTF-8" standalone="yes" ?><Relationships xmlns="http://schemas.openxmlformats.org/package/2006/relationships"><Relationship Id="rId3" Target="../media/image200.jpeg" Type="http://schemas.openxmlformats.org/officeDocument/2006/relationships/image"/><Relationship Id="rId2" Target="../media/image199.png" Type="http://schemas.openxmlformats.org/officeDocument/2006/relationships/image"/><Relationship Id="rId1" Target="../slideLayouts/slideLayout24.xml" Type="http://schemas.openxmlformats.org/officeDocument/2006/relationships/slideLayout"/></Relationships>
</file>

<file path=ppt/slides/_rels/slide417.xml.rels><?xml version="1.0" encoding="UTF-8" standalone="yes" ?><Relationships xmlns="http://schemas.openxmlformats.org/package/2006/relationships"><Relationship Id="rId2" Target="../media/image201.jpeg" Type="http://schemas.openxmlformats.org/officeDocument/2006/relationships/image"/><Relationship Id="rId1" Target="../slideLayouts/slideLayout23.xml" Type="http://schemas.openxmlformats.org/officeDocument/2006/relationships/slideLayout"/></Relationships>
</file>

<file path=ppt/slides/_rels/slide41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5.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6.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3.xml"/></Relationships>
</file>

<file path=ppt/slides/_rels/slide425.xml.rels><?xml version="1.0" encoding="UTF-8" standalone="yes" ?><Relationships xmlns="http://schemas.openxmlformats.org/package/2006/relationships"><Relationship Id="rId3" Target="../media/image204.jpeg" Type="http://schemas.openxmlformats.org/officeDocument/2006/relationships/image"/><Relationship Id="rId2" Target="../media/image203.jpeg" Type="http://schemas.openxmlformats.org/officeDocument/2006/relationships/image"/><Relationship Id="rId1" Target="../slideLayouts/slideLayout25.xml" Type="http://schemas.openxmlformats.org/officeDocument/2006/relationships/slideLayout"/></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4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5.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43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5.xml"/></Relationships>
</file>

<file path=ppt/slides/_rels/slide433.xml.rels><?xml version="1.0" encoding="UTF-8" standalone="yes" ?><Relationships xmlns="http://schemas.openxmlformats.org/package/2006/relationships"><Relationship Id="rId3" Target="../media/image208.jpeg" Type="http://schemas.openxmlformats.org/officeDocument/2006/relationships/image"/><Relationship Id="rId2" Target="../media/image207.png" Type="http://schemas.openxmlformats.org/officeDocument/2006/relationships/image"/><Relationship Id="rId1" Target="../slideLayouts/slideLayout23.xml" Type="http://schemas.openxmlformats.org/officeDocument/2006/relationships/slideLayout"/></Relationships>
</file>

<file path=ppt/slides/_rels/slide434.xml.rels><?xml version="1.0" encoding="UTF-8" standalone="yes" ?><Relationships xmlns="http://schemas.openxmlformats.org/package/2006/relationships"><Relationship Id="rId2" Target="../media/image136.jpeg" Type="http://schemas.openxmlformats.org/officeDocument/2006/relationships/image"/><Relationship Id="rId1" Target="../slideLayouts/slideLayout25.xml" Type="http://schemas.openxmlformats.org/officeDocument/2006/relationships/slideLayout"/></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3.xml"/></Relationships>
</file>

<file path=ppt/slides/_rels/slide43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3.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arget="../media/image13.jpeg" Type="http://schemas.openxmlformats.org/officeDocument/2006/relationships/image"/><Relationship Id="rId2" Target="https://iplaw.allard.ubc.ca/" TargetMode="External" Type="http://schemas.openxmlformats.org/officeDocument/2006/relationships/hyperlink"/><Relationship Id="rId1" Target="../slideLayouts/slideLayout23.xml" Type="http://schemas.openxmlformats.org/officeDocument/2006/relationships/slideLayout"/><Relationship Id="rId4" Target="../media/image14.jpeg" Type="http://schemas.openxmlformats.org/officeDocument/2006/relationships/image"/></Relationships>
</file>

<file path=ppt/slides/_rels/slide50.xml.rels><?xml version="1.0" encoding="UTF-8" standalone="yes" ?><Relationships xmlns="http://schemas.openxmlformats.org/package/2006/relationships"><Relationship Id="rId2" Target="../media/image43.jpeg" Type="http://schemas.openxmlformats.org/officeDocument/2006/relationships/image"/><Relationship Id="rId1" Target="../slideLayouts/slideLayout25.xml" Type="http://schemas.openxmlformats.org/officeDocument/2006/relationships/slideLayout"/></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jon.festinger@ubc.ca" TargetMode="External"/><Relationship Id="rId7" Type="http://schemas.openxmlformats.org/officeDocument/2006/relationships/customXml" Target="../ink/ink2.xml"/><Relationship Id="rId2" Type="http://schemas.openxmlformats.org/officeDocument/2006/relationships/hyperlink" Target="http://cms.ubc.ca/" TargetMode="Externa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customXml" Target="../ink/ink1.xml"/><Relationship Id="rId4" Type="http://schemas.openxmlformats.org/officeDocument/2006/relationships/hyperlink" Target="mailto:jon_festinger@thecdm.ca"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3">
            <a:extLst>
              <a:ext uri="{FF2B5EF4-FFF2-40B4-BE49-F238E27FC236}">
                <a16:creationId xmlns:a16="http://schemas.microsoft.com/office/drawing/2014/main" id="{7C03DCDB-9D69-5581-C0E9-D29F69A59C8D}"/>
              </a:ext>
            </a:extLst>
          </p:cNvPr>
          <p:cNvSpPr>
            <a:spLocks noGrp="1"/>
          </p:cNvSpPr>
          <p:nvPr>
            <p:ph type="body" sz="quarter" idx="11"/>
          </p:nvPr>
        </p:nvSpPr>
        <p:spPr bwMode="auto">
          <a:xfrm>
            <a:off x="365125" y="52388"/>
            <a:ext cx="8778875" cy="936402"/>
          </a:xfrm>
        </p:spPr>
        <p:txBody>
          <a:bodyPr/>
          <a:lstStyle/>
          <a:p>
            <a:pPr>
              <a:defRPr/>
            </a:pPr>
            <a:endParaRPr lang="en-US" sz="6000" spc="100" dirty="0">
              <a:ea typeface="ＭＳ Ｐゴシック" charset="-128"/>
            </a:endParaRPr>
          </a:p>
          <a:p>
            <a:pPr>
              <a:defRPr/>
            </a:pPr>
            <a:r>
              <a:rPr lang="en-US" sz="4800" spc="100" dirty="0">
                <a:ea typeface="ＭＳ Ｐゴシック" charset="-128"/>
              </a:rPr>
              <a:t>Passing</a:t>
            </a:r>
            <a:r>
              <a:rPr lang="en-US" sz="4800" spc="100" dirty="0">
                <a:solidFill>
                  <a:srgbClr val="FF0000"/>
                </a:solidFill>
                <a:ea typeface="ＭＳ Ｐゴシック" charset="-128"/>
              </a:rPr>
              <a:t>-</a:t>
            </a:r>
            <a:r>
              <a:rPr lang="en-US" sz="4800" spc="100" dirty="0">
                <a:ea typeface="ＭＳ Ｐゴシック" charset="-128"/>
              </a:rPr>
              <a:t>Off </a:t>
            </a:r>
            <a:r>
              <a:rPr lang="en-US" sz="4800" spc="100" dirty="0">
                <a:solidFill>
                  <a:srgbClr val="FF0000"/>
                </a:solidFill>
                <a:ea typeface="ＭＳ Ｐゴシック" charset="-128"/>
              </a:rPr>
              <a:t>1</a:t>
            </a:r>
          </a:p>
        </p:txBody>
      </p:sp>
      <p:sp>
        <p:nvSpPr>
          <p:cNvPr id="16386" name="Text Placeholder 2">
            <a:extLst>
              <a:ext uri="{FF2B5EF4-FFF2-40B4-BE49-F238E27FC236}">
                <a16:creationId xmlns:a16="http://schemas.microsoft.com/office/drawing/2014/main" id="{47C0539B-3EAE-04A3-028A-267E117A87AB}"/>
              </a:ext>
            </a:extLst>
          </p:cNvPr>
          <p:cNvSpPr>
            <a:spLocks noGrp="1"/>
          </p:cNvSpPr>
          <p:nvPr>
            <p:ph type="body" sz="quarter" idx="12"/>
          </p:nvPr>
        </p:nvSpPr>
        <p:spPr bwMode="auto">
          <a:xfrm>
            <a:off x="366713" y="1276350"/>
            <a:ext cx="5429250" cy="1871663"/>
          </a:xfrm>
        </p:spPr>
        <p:txBody>
          <a:bodyPr/>
          <a:lstStyle/>
          <a:p>
            <a:pPr>
              <a:defRPr/>
            </a:pPr>
            <a:r>
              <a:rPr lang="en-US" b="1">
                <a:solidFill>
                  <a:srgbClr val="FFFF00"/>
                </a:solidFill>
                <a:cs typeface="Lucida Console"/>
              </a:rPr>
              <a:t>Talk </a:t>
            </a:r>
            <a:r>
              <a:rPr lang="en-US" b="1" dirty="0">
                <a:solidFill>
                  <a:srgbClr val="FF0000"/>
                </a:solidFill>
                <a:cs typeface="Lucida Console"/>
              </a:rPr>
              <a:t>7</a:t>
            </a:r>
            <a:endParaRPr lang="en-US" b="1" dirty="0">
              <a:solidFill>
                <a:srgbClr val="FFFF00"/>
              </a:solidFill>
              <a:cs typeface="Lucida Console"/>
            </a:endParaRPr>
          </a:p>
          <a:p>
            <a:pPr>
              <a:defRPr/>
            </a:pPr>
            <a:r>
              <a:rPr lang="en-US" b="1" dirty="0">
                <a:solidFill>
                  <a:srgbClr val="FFFF00"/>
                </a:solidFill>
                <a:cs typeface="Lucida Console"/>
              </a:rPr>
              <a:t>LAW 422 002</a:t>
            </a:r>
          </a:p>
          <a:p>
            <a:pPr>
              <a:defRPr/>
            </a:pPr>
            <a:r>
              <a:rPr lang="en-US" b="1" dirty="0">
                <a:solidFill>
                  <a:srgbClr val="FFFF00"/>
                </a:solidFill>
                <a:cs typeface="Lucida Console"/>
              </a:rPr>
              <a:t>Intellectual Property Law </a:t>
            </a:r>
          </a:p>
          <a:p>
            <a:pPr>
              <a:defRPr/>
            </a:pPr>
            <a:r>
              <a:rPr lang="en-US" b="1" dirty="0">
                <a:solidFill>
                  <a:srgbClr val="FFFF00"/>
                </a:solidFill>
                <a:cs typeface="Lucida Console"/>
              </a:rPr>
              <a:t>Allard School of Law</a:t>
            </a:r>
            <a:r>
              <a:rPr lang="en-US" b="1" dirty="0">
                <a:solidFill>
                  <a:srgbClr val="FF0000"/>
                </a:solidFill>
                <a:cs typeface="Lucida Console"/>
              </a:rPr>
              <a:t>,</a:t>
            </a:r>
            <a:r>
              <a:rPr lang="en-US" b="1" dirty="0">
                <a:solidFill>
                  <a:srgbClr val="FFFF00"/>
                </a:solidFill>
                <a:cs typeface="Lucida Console"/>
              </a:rPr>
              <a:t> UBC</a:t>
            </a:r>
          </a:p>
          <a:p>
            <a:pPr>
              <a:defRPr/>
            </a:pPr>
            <a:r>
              <a:rPr lang="en-US" b="1" dirty="0">
                <a:solidFill>
                  <a:srgbClr val="FFFF00"/>
                </a:solidFill>
                <a:cs typeface="Lucida Console"/>
              </a:rPr>
              <a:t>Spring</a:t>
            </a:r>
            <a:r>
              <a:rPr lang="en-US" b="1" dirty="0">
                <a:solidFill>
                  <a:srgbClr val="FF0000"/>
                </a:solidFill>
                <a:cs typeface="Lucida Console"/>
              </a:rPr>
              <a:t>,</a:t>
            </a:r>
            <a:r>
              <a:rPr lang="en-US" b="1" dirty="0">
                <a:solidFill>
                  <a:srgbClr val="FFFF00"/>
                </a:solidFill>
                <a:cs typeface="Lucida Console"/>
              </a:rPr>
              <a:t> 2024</a:t>
            </a:r>
          </a:p>
          <a:p>
            <a:pPr>
              <a:buFont typeface="Arial" charset="0"/>
              <a:buNone/>
              <a:defRPr/>
            </a:pPr>
            <a:r>
              <a:rPr lang="en-US" dirty="0">
                <a:ea typeface="ＭＳ Ｐゴシック" charset="-128"/>
              </a:rPr>
              <a:t> </a:t>
            </a:r>
          </a:p>
        </p:txBody>
      </p:sp>
      <p:sp>
        <p:nvSpPr>
          <p:cNvPr id="2" name="Text Placeholder 1">
            <a:extLst>
              <a:ext uri="{FF2B5EF4-FFF2-40B4-BE49-F238E27FC236}">
                <a16:creationId xmlns:a16="http://schemas.microsoft.com/office/drawing/2014/main" id="{4AC834AE-764E-0D2B-1885-9A99FBF114CE}"/>
              </a:ext>
            </a:extLst>
          </p:cNvPr>
          <p:cNvSpPr>
            <a:spLocks noGrp="1"/>
          </p:cNvSpPr>
          <p:nvPr>
            <p:ph type="body" sz="quarter" idx="13"/>
          </p:nvPr>
        </p:nvSpPr>
        <p:spPr>
          <a:xfrm>
            <a:off x="366713" y="3292475"/>
            <a:ext cx="5429250" cy="1079500"/>
          </a:xfrm>
        </p:spPr>
        <p:txBody>
          <a:bodyPr/>
          <a:lstStyle/>
          <a:p>
            <a:pPr>
              <a:defRPr/>
            </a:pPr>
            <a:r>
              <a:rPr lang="en-US" dirty="0">
                <a:cs typeface="Lucida Console"/>
              </a:rPr>
              <a:t>Jon Festinger K.C.</a:t>
            </a:r>
          </a:p>
          <a:p>
            <a:pPr>
              <a:defRPr/>
            </a:pPr>
            <a:r>
              <a:rPr lang="en-CA" dirty="0">
                <a:cs typeface="Lucida Console"/>
              </a:rPr>
              <a:t>Adjunct Professor, UBC Allard</a:t>
            </a:r>
          </a:p>
          <a:p>
            <a:pPr>
              <a:defRPr/>
            </a:pPr>
            <a:r>
              <a:rPr lang="en-CA" dirty="0">
                <a:cs typeface="Lucida Console"/>
              </a:rPr>
              <a:t>Of Counsel, Chandler Fogden Lyman</a:t>
            </a:r>
          </a:p>
          <a:p>
            <a:pPr>
              <a:defRPr/>
            </a:pPr>
            <a:r>
              <a:rPr lang="en-CA" dirty="0">
                <a:cs typeface="Lucida Console"/>
                <a:hlinkClick r:id="rId3"/>
              </a:rPr>
              <a:t>https://iplaw.allard.ubc.ca/</a:t>
            </a:r>
            <a:r>
              <a:rPr lang="en-CA" dirty="0">
                <a:cs typeface="Lucida Console"/>
              </a:rPr>
              <a:t> </a:t>
            </a:r>
          </a:p>
        </p:txBody>
      </p:sp>
      <p:pic>
        <p:nvPicPr>
          <p:cNvPr id="25604" name="Content Placeholder 3" descr="JF.png">
            <a:extLst>
              <a:ext uri="{FF2B5EF4-FFF2-40B4-BE49-F238E27FC236}">
                <a16:creationId xmlns:a16="http://schemas.microsoft.com/office/drawing/2014/main" id="{E25F15AB-ECB1-568F-E7F1-86FD66AB1C1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03975" y="2871788"/>
            <a:ext cx="23844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5797-78F9-D092-E9C3-AD144087292D}"/>
              </a:ext>
            </a:extLst>
          </p:cNvPr>
          <p:cNvSpPr>
            <a:spLocks noGrp="1"/>
          </p:cNvSpPr>
          <p:nvPr>
            <p:ph type="title"/>
          </p:nvPr>
        </p:nvSpPr>
        <p:spPr>
          <a:xfrm>
            <a:off x="1811338" y="14288"/>
            <a:ext cx="5846762" cy="985837"/>
          </a:xfrm>
        </p:spPr>
        <p:txBody>
          <a:bodyPr>
            <a:noAutofit/>
          </a:bodyPr>
          <a:lstStyle/>
          <a:p>
            <a:pPr>
              <a:defRPr/>
            </a:pPr>
            <a:r>
              <a:rPr lang="en-US" sz="4500" b="1" dirty="0">
                <a:solidFill>
                  <a:srgbClr val="FFFF00"/>
                </a:solidFill>
                <a:latin typeface="+mn-lt"/>
              </a:rPr>
              <a:t>Tips</a:t>
            </a:r>
            <a:r>
              <a:rPr lang="en-US" sz="4500" b="1" dirty="0">
                <a:solidFill>
                  <a:schemeClr val="bg1"/>
                </a:solidFill>
                <a:latin typeface="+mn-lt"/>
              </a:rPr>
              <a:t>:</a:t>
            </a:r>
          </a:p>
        </p:txBody>
      </p:sp>
      <p:sp>
        <p:nvSpPr>
          <p:cNvPr id="75778" name="Content Placeholder 2">
            <a:extLst>
              <a:ext uri="{FF2B5EF4-FFF2-40B4-BE49-F238E27FC236}">
                <a16:creationId xmlns:a16="http://schemas.microsoft.com/office/drawing/2014/main" id="{6910D35D-6C89-AA07-3F98-7FC3D27FA1F3}"/>
              </a:ext>
            </a:extLst>
          </p:cNvPr>
          <p:cNvSpPr>
            <a:spLocks noGrp="1" noChangeArrowheads="1"/>
          </p:cNvSpPr>
          <p:nvPr>
            <p:ph sz="quarter" idx="10"/>
          </p:nvPr>
        </p:nvSpPr>
        <p:spPr bwMode="auto">
          <a:xfrm>
            <a:off x="1485900" y="1285875"/>
            <a:ext cx="6515100" cy="3152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500">
                <a:solidFill>
                  <a:schemeClr val="bg1"/>
                </a:solidFill>
              </a:rPr>
              <a:t>Don’t feel your posts have to be perfect. </a:t>
            </a:r>
            <a:r>
              <a:rPr lang="en-US" altLang="en-US" sz="4500">
                <a:solidFill>
                  <a:srgbClr val="FFFF00"/>
                </a:solidFill>
              </a:rPr>
              <a:t>Engaging and engaging others is the key</a:t>
            </a:r>
            <a:r>
              <a:rPr lang="en-US" altLang="en-US" sz="4500">
                <a:solidFill>
                  <a:schemeClr val="bg1"/>
                </a:solidFill>
              </a:rPr>
              <a:t>.</a:t>
            </a:r>
          </a:p>
          <a:p>
            <a:pPr marL="0" indent="0">
              <a:buFont typeface="Arial" panose="020B0604020202020204" pitchFamily="34" charset="0"/>
              <a:buNone/>
            </a:pPr>
            <a:endParaRPr lang="en-US" altLang="en-US" sz="3600">
              <a:solidFill>
                <a:schemeClr val="bg1"/>
              </a:solidFill>
            </a:endParaRPr>
          </a:p>
        </p:txBody>
      </p:sp>
    </p:spTree>
    <p:extLst>
      <p:ext uri="{BB962C8B-B14F-4D97-AF65-F5344CB8AC3E}">
        <p14:creationId xmlns:p14="http://schemas.microsoft.com/office/powerpoint/2010/main" val="16591588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5">
            <a:extLst>
              <a:ext uri="{FF2B5EF4-FFF2-40B4-BE49-F238E27FC236}">
                <a16:creationId xmlns:a16="http://schemas.microsoft.com/office/drawing/2014/main" id="{C05F8007-A98D-7915-8ECE-4FD6F6B0ECD6}"/>
              </a:ext>
            </a:extLst>
          </p:cNvPr>
          <p:cNvSpPr>
            <a:spLocks noGrp="1" noChangeArrowheads="1"/>
          </p:cNvSpPr>
          <p:nvPr>
            <p:ph type="title"/>
          </p:nvPr>
        </p:nvSpPr>
        <p:spPr bwMode="auto">
          <a:xfrm>
            <a:off x="250825" y="80963"/>
            <a:ext cx="8642350" cy="91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D067A4F6-3959-D56C-765C-86F7B1B8C181}"/>
              </a:ext>
            </a:extLst>
          </p:cNvPr>
          <p:cNvSpPr>
            <a:spLocks noGrp="1"/>
          </p:cNvSpPr>
          <p:nvPr>
            <p:ph idx="1"/>
          </p:nvPr>
        </p:nvSpPr>
        <p:spPr>
          <a:xfrm>
            <a:off x="395288" y="1276350"/>
            <a:ext cx="8353425" cy="3427413"/>
          </a:xfrm>
        </p:spPr>
        <p:txBody>
          <a:bodyPr>
            <a:normAutofit fontScale="77500" lnSpcReduction="20000"/>
          </a:bodyPr>
          <a:lstStyle/>
          <a:p>
            <a:pPr marL="0" indent="0">
              <a:lnSpc>
                <a:spcPct val="110000"/>
              </a:lnSpc>
              <a:buFont typeface="Arial" panose="020B0604020202020204" pitchFamily="34" charset="0"/>
              <a:buNone/>
              <a:defRPr/>
            </a:pPr>
            <a:r>
              <a:rPr lang="en-US" sz="3225" b="1" dirty="0">
                <a:solidFill>
                  <a:schemeClr val="bg1"/>
                </a:solidFill>
              </a:rPr>
              <a:t>Right to communicate a work to the public by telecommunication (s. 3(1)(f))</a:t>
            </a:r>
          </a:p>
          <a:p>
            <a:pPr>
              <a:lnSpc>
                <a:spcPct val="110000"/>
              </a:lnSpc>
              <a:defRPr/>
            </a:pPr>
            <a:r>
              <a:rPr lang="en-US" sz="3225" i="1" dirty="0">
                <a:solidFill>
                  <a:srgbClr val="00B0F0"/>
                </a:solidFill>
              </a:rPr>
              <a:t>ESA v. SOCAN </a:t>
            </a:r>
            <a:r>
              <a:rPr lang="en-US" sz="3225" dirty="0">
                <a:solidFill>
                  <a:srgbClr val="00B0F0"/>
                </a:solidFill>
              </a:rPr>
              <a:t>(2012)</a:t>
            </a:r>
          </a:p>
          <a:p>
            <a:pPr lvl="1">
              <a:lnSpc>
                <a:spcPct val="110000"/>
              </a:lnSpc>
              <a:buFont typeface="Courier New" panose="02070309020205020404" pitchFamily="49" charset="0"/>
              <a:buChar char="o"/>
              <a:defRPr/>
            </a:pPr>
            <a:r>
              <a:rPr lang="en-US" sz="3225" dirty="0">
                <a:solidFill>
                  <a:srgbClr val="FFFF00"/>
                </a:solidFill>
              </a:rPr>
              <a:t>Does the Copyright Act require a second royalty to be paid </a:t>
            </a:r>
            <a:r>
              <a:rPr lang="en-US" sz="3225" dirty="0">
                <a:solidFill>
                  <a:srgbClr val="FF0000"/>
                </a:solidFill>
              </a:rPr>
              <a:t>when games are downloaded </a:t>
            </a:r>
            <a:r>
              <a:rPr lang="en-US" sz="3225" dirty="0">
                <a:solidFill>
                  <a:schemeClr val="bg1"/>
                </a:solidFill>
              </a:rPr>
              <a:t>as opposed to sold in stores? </a:t>
            </a:r>
          </a:p>
          <a:p>
            <a:pPr lvl="1">
              <a:lnSpc>
                <a:spcPct val="110000"/>
              </a:lnSpc>
              <a:buFont typeface="Courier New" panose="02070309020205020404" pitchFamily="49" charset="0"/>
              <a:buChar char="o"/>
              <a:defRPr/>
            </a:pPr>
            <a:r>
              <a:rPr lang="en-US" sz="3225" dirty="0">
                <a:solidFill>
                  <a:srgbClr val="FFFF00"/>
                </a:solidFill>
              </a:rPr>
              <a:t>Conclusion</a:t>
            </a:r>
            <a:r>
              <a:rPr lang="en-US" sz="3225" dirty="0">
                <a:solidFill>
                  <a:schemeClr val="bg1"/>
                </a:solidFill>
              </a:rPr>
              <a:t>: </a:t>
            </a:r>
            <a:r>
              <a:rPr lang="en-US" sz="3225" dirty="0">
                <a:solidFill>
                  <a:srgbClr val="00B0F0"/>
                </a:solidFill>
              </a:rPr>
              <a:t>Internet delivery of copies of video games containing musical works </a:t>
            </a:r>
            <a:r>
              <a:rPr lang="en-US" sz="3225" dirty="0">
                <a:solidFill>
                  <a:srgbClr val="FFFF00"/>
                </a:solidFill>
              </a:rPr>
              <a:t>does not constitute a communication to the public</a:t>
            </a:r>
            <a:r>
              <a:rPr lang="en-US" sz="3225" dirty="0">
                <a:solidFill>
                  <a:schemeClr val="bg1"/>
                </a:solidFill>
              </a:rPr>
              <a:t>.</a:t>
            </a:r>
          </a:p>
          <a:p>
            <a:pPr lvl="3">
              <a:defRPr/>
            </a:pPr>
            <a:endParaRPr lang="en-US" i="1" dirty="0"/>
          </a:p>
        </p:txBody>
      </p:sp>
      <p:sp>
        <p:nvSpPr>
          <p:cNvPr id="4" name="Slide Number Placeholder 3">
            <a:extLst>
              <a:ext uri="{FF2B5EF4-FFF2-40B4-BE49-F238E27FC236}">
                <a16:creationId xmlns:a16="http://schemas.microsoft.com/office/drawing/2014/main" id="{378A749E-5448-B78D-11D7-B6CD09B1A916}"/>
              </a:ext>
            </a:extLst>
          </p:cNvPr>
          <p:cNvSpPr>
            <a:spLocks noGrp="1"/>
          </p:cNvSpPr>
          <p:nvPr>
            <p:ph type="sldNum" sz="quarter" idx="12"/>
          </p:nvPr>
        </p:nvSpPr>
        <p:spPr/>
        <p:txBody>
          <a:bodyPr/>
          <a:lstStyle/>
          <a:p>
            <a:pPr defTabSz="342900" eaLnBrk="1" fontAlgn="auto" hangingPunct="1">
              <a:spcBef>
                <a:spcPts val="0"/>
              </a:spcBef>
              <a:spcAft>
                <a:spcPts val="0"/>
              </a:spcAft>
              <a:defRPr/>
            </a:pPr>
            <a:fld id="{F56462C0-8F96-3249-A7CE-545301B11722}" type="slidenum">
              <a:rPr lang="en-US" sz="1350">
                <a:solidFill>
                  <a:prstClr val="black"/>
                </a:solidFill>
                <a:latin typeface="Arial"/>
                <a:ea typeface="+mn-ea"/>
              </a:rPr>
              <a:pPr defTabSz="342900" eaLnBrk="1" fontAlgn="auto" hangingPunct="1">
                <a:spcBef>
                  <a:spcPts val="0"/>
                </a:spcBef>
                <a:spcAft>
                  <a:spcPts val="0"/>
                </a:spcAft>
                <a:defRPr/>
              </a:pPr>
              <a:t>100</a:t>
            </a:fld>
            <a:endParaRPr lang="en-US" sz="1350">
              <a:solidFill>
                <a:prstClr val="black"/>
              </a:solidFill>
              <a:latin typeface="Arial"/>
              <a:ea typeface="+mn-ea"/>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BF8AC-7F98-46BB-33F3-72665632F87E}"/>
              </a:ext>
            </a:extLst>
          </p:cNvPr>
          <p:cNvSpPr>
            <a:spLocks noGrp="1"/>
          </p:cNvSpPr>
          <p:nvPr>
            <p:ph sz="quarter" idx="10"/>
          </p:nvPr>
        </p:nvSpPr>
        <p:spPr>
          <a:xfrm>
            <a:off x="198438" y="182563"/>
            <a:ext cx="8747125" cy="4778375"/>
          </a:xfrm>
        </p:spPr>
        <p:txBody>
          <a:bodyPr>
            <a:normAutofit fontScale="40000" lnSpcReduction="20000"/>
          </a:bodyPr>
          <a:lstStyle/>
          <a:p>
            <a:pPr marL="0" indent="0">
              <a:lnSpc>
                <a:spcPct val="120000"/>
              </a:lnSpc>
              <a:buFont typeface="Arial" panose="020B0604020202020204" pitchFamily="34" charset="0"/>
              <a:buNone/>
              <a:defRPr/>
            </a:pPr>
            <a:r>
              <a:rPr lang="en-CA" sz="5550" b="1" i="1" dirty="0">
                <a:solidFill>
                  <a:srgbClr val="00B0F0"/>
                </a:solidFill>
              </a:rPr>
              <a:t>Entertainment Software Association v. Society of Composers, Authors and Music Publishers of Canada</a:t>
            </a:r>
            <a:r>
              <a:rPr lang="en-CA" sz="5550" dirty="0">
                <a:solidFill>
                  <a:srgbClr val="00B0F0"/>
                </a:solidFill>
              </a:rPr>
              <a:t> </a:t>
            </a:r>
            <a:r>
              <a:rPr lang="en-CA" sz="5550" dirty="0">
                <a:solidFill>
                  <a:schemeClr val="bg1"/>
                </a:solidFill>
              </a:rPr>
              <a:t>(Pentalogy  case)</a:t>
            </a:r>
          </a:p>
          <a:p>
            <a:pPr marL="985837" lvl="1" indent="-685800">
              <a:lnSpc>
                <a:spcPct val="120000"/>
              </a:lnSpc>
              <a:buFont typeface="Arial" panose="020B0604020202020204" pitchFamily="34" charset="0"/>
              <a:buChar char="•"/>
              <a:defRPr/>
            </a:pPr>
            <a:r>
              <a:rPr lang="en-CA" sz="5550" b="1" dirty="0">
                <a:solidFill>
                  <a:srgbClr val="FF0000"/>
                </a:solidFill>
              </a:rPr>
              <a:t>Issue </a:t>
            </a:r>
            <a:r>
              <a:rPr lang="en-CA" sz="5550" dirty="0">
                <a:solidFill>
                  <a:schemeClr val="bg1"/>
                </a:solidFill>
              </a:rPr>
              <a:t>is </a:t>
            </a:r>
            <a:r>
              <a:rPr lang="en-CA" sz="5550" dirty="0">
                <a:solidFill>
                  <a:srgbClr val="FFFF00"/>
                </a:solidFill>
              </a:rPr>
              <a:t>whether the Copyright Act requires a second royalty to be paid </a:t>
            </a:r>
            <a:r>
              <a:rPr lang="en-CA" sz="5550" dirty="0">
                <a:solidFill>
                  <a:schemeClr val="bg1"/>
                </a:solidFill>
              </a:rPr>
              <a:t>when games are downloaded as opposed to sold in store</a:t>
            </a:r>
            <a:r>
              <a:rPr lang="en-CA" sz="5550" dirty="0">
                <a:solidFill>
                  <a:srgbClr val="FF0000"/>
                </a:solidFill>
              </a:rPr>
              <a:t>? </a:t>
            </a:r>
            <a:r>
              <a:rPr lang="en-CA" sz="5550" dirty="0">
                <a:solidFill>
                  <a:schemeClr val="bg1"/>
                </a:solidFill>
              </a:rPr>
              <a:t>A royalty is already paid to account for the reproduction of the musical work. However </a:t>
            </a:r>
            <a:r>
              <a:rPr lang="en-CA" sz="5550" dirty="0">
                <a:solidFill>
                  <a:srgbClr val="FFFF00"/>
                </a:solidFill>
              </a:rPr>
              <a:t>if a download of a video game is found to constitute a communication to the public </a:t>
            </a:r>
            <a:r>
              <a:rPr lang="en-CA" sz="5550" dirty="0">
                <a:solidFill>
                  <a:schemeClr val="bg1"/>
                </a:solidFill>
              </a:rPr>
              <a:t>by telecommunication </a:t>
            </a:r>
            <a:r>
              <a:rPr lang="en-CA" sz="5550" dirty="0">
                <a:solidFill>
                  <a:srgbClr val="FF0000"/>
                </a:solidFill>
              </a:rPr>
              <a:t>IN ADDITION to a reproduction</a:t>
            </a:r>
            <a:r>
              <a:rPr lang="en-CA" sz="5550" dirty="0">
                <a:solidFill>
                  <a:schemeClr val="bg1"/>
                </a:solidFill>
              </a:rPr>
              <a:t>, then a second right would be engaged. </a:t>
            </a:r>
          </a:p>
          <a:p>
            <a:pPr marL="985837" lvl="1" indent="-685800">
              <a:lnSpc>
                <a:spcPct val="120000"/>
              </a:lnSpc>
              <a:buFont typeface="Arial" panose="020B0604020202020204" pitchFamily="34" charset="0"/>
              <a:buChar char="•"/>
              <a:defRPr/>
            </a:pPr>
            <a:r>
              <a:rPr lang="en-CA" sz="5550" dirty="0">
                <a:solidFill>
                  <a:srgbClr val="FF0000"/>
                </a:solidFill>
              </a:rPr>
              <a:t>Conclusion: </a:t>
            </a:r>
            <a:r>
              <a:rPr lang="en-CA" sz="5550" dirty="0">
                <a:solidFill>
                  <a:schemeClr val="bg1"/>
                </a:solidFill>
              </a:rPr>
              <a:t>SCC held that “</a:t>
            </a:r>
            <a:r>
              <a:rPr lang="en-CA" sz="5550" dirty="0">
                <a:solidFill>
                  <a:srgbClr val="FFFF00"/>
                </a:solidFill>
              </a:rPr>
              <a:t>the Internet delivery of copies of video games containing musical works” does not constitute a communication to the public</a:t>
            </a:r>
            <a:r>
              <a:rPr lang="en-CA" sz="5550" dirty="0">
                <a:solidFill>
                  <a:schemeClr val="bg1"/>
                </a:solidFill>
              </a:rPr>
              <a:t> – so doesn’t infringe s. 3(1)(f).  </a:t>
            </a:r>
          </a:p>
          <a:p>
            <a:pPr>
              <a:defRPr/>
            </a:pP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Box 1">
            <a:extLst>
              <a:ext uri="{FF2B5EF4-FFF2-40B4-BE49-F238E27FC236}">
                <a16:creationId xmlns:a16="http://schemas.microsoft.com/office/drawing/2014/main" id="{01830F7D-60EA-938F-4DD1-AAD600F40A0B}"/>
              </a:ext>
            </a:extLst>
          </p:cNvPr>
          <p:cNvSpPr txBox="1">
            <a:spLocks noChangeArrowheads="1"/>
          </p:cNvSpPr>
          <p:nvPr/>
        </p:nvSpPr>
        <p:spPr bwMode="auto">
          <a:xfrm>
            <a:off x="847725" y="404813"/>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4" name="TextBox 3">
            <a:extLst>
              <a:ext uri="{FF2B5EF4-FFF2-40B4-BE49-F238E27FC236}">
                <a16:creationId xmlns:a16="http://schemas.microsoft.com/office/drawing/2014/main" id="{D363DB38-D158-6925-7B03-52168F55E8CC}"/>
              </a:ext>
            </a:extLst>
          </p:cNvPr>
          <p:cNvSpPr txBox="1"/>
          <p:nvPr/>
        </p:nvSpPr>
        <p:spPr>
          <a:xfrm>
            <a:off x="268288" y="1492250"/>
            <a:ext cx="8467725" cy="2892425"/>
          </a:xfrm>
          <a:prstGeom prst="rect">
            <a:avLst/>
          </a:prstGeom>
          <a:noFill/>
        </p:spPr>
        <p:txBody>
          <a:bodyPr wrap="none">
            <a:spAutoFit/>
          </a:bodyPr>
          <a:lstStyle/>
          <a:p>
            <a:pPr>
              <a:defRPr/>
            </a:pPr>
            <a:r>
              <a:rPr lang="en-US" sz="2600" b="1" dirty="0">
                <a:solidFill>
                  <a:schemeClr val="bg1"/>
                </a:solidFill>
              </a:rPr>
              <a:t>Right to communicate a work to the public by </a:t>
            </a:r>
          </a:p>
          <a:p>
            <a:pPr>
              <a:defRPr/>
            </a:pPr>
            <a:r>
              <a:rPr lang="en-US" sz="2600" b="1" dirty="0">
                <a:solidFill>
                  <a:schemeClr val="bg1"/>
                </a:solidFill>
              </a:rPr>
              <a:t>telecommunication (s. 3(1)(f))</a:t>
            </a:r>
          </a:p>
          <a:p>
            <a:pPr>
              <a:defRPr/>
            </a:pPr>
            <a:r>
              <a:rPr lang="en-US" sz="2600" i="1" dirty="0">
                <a:solidFill>
                  <a:srgbClr val="00B0F0"/>
                </a:solidFill>
              </a:rPr>
              <a:t>Rogers Communications Inc. v. SOCAN  </a:t>
            </a:r>
            <a:r>
              <a:rPr lang="en-US" sz="2600" dirty="0">
                <a:solidFill>
                  <a:schemeClr val="bg1"/>
                </a:solidFill>
              </a:rPr>
              <a:t>2012 SCC 35</a:t>
            </a:r>
          </a:p>
          <a:p>
            <a:pPr marL="914400" lvl="1" indent="-457200">
              <a:buFont typeface="Arial" panose="020B0604020202020204" pitchFamily="34" charset="0"/>
              <a:buChar char="•"/>
              <a:defRPr/>
            </a:pPr>
            <a:r>
              <a:rPr lang="en-US" sz="2600" b="1" dirty="0">
                <a:solidFill>
                  <a:srgbClr val="FFFF00"/>
                </a:solidFill>
              </a:rPr>
              <a:t>Does </a:t>
            </a:r>
            <a:r>
              <a:rPr lang="en-US" sz="2600" b="1" dirty="0">
                <a:solidFill>
                  <a:srgbClr val="FF0000"/>
                </a:solidFill>
              </a:rPr>
              <a:t>individual</a:t>
            </a:r>
            <a:r>
              <a:rPr lang="en-US" sz="2600" b="1" dirty="0">
                <a:solidFill>
                  <a:srgbClr val="FFFF00"/>
                </a:solidFill>
              </a:rPr>
              <a:t> streaming, triggered by the </a:t>
            </a:r>
          </a:p>
          <a:p>
            <a:pPr lvl="1">
              <a:defRPr/>
            </a:pPr>
            <a:r>
              <a:rPr lang="en-US" sz="2600" b="1" dirty="0">
                <a:solidFill>
                  <a:srgbClr val="FF0000"/>
                </a:solidFill>
              </a:rPr>
              <a:t>individual </a:t>
            </a:r>
            <a:r>
              <a:rPr lang="en-US" sz="2600" b="1" dirty="0">
                <a:solidFill>
                  <a:srgbClr val="FFFF00"/>
                </a:solidFill>
              </a:rPr>
              <a:t>actions of </a:t>
            </a:r>
            <a:r>
              <a:rPr lang="en-US" sz="2600" b="1" dirty="0">
                <a:solidFill>
                  <a:srgbClr val="FF0000"/>
                </a:solidFill>
              </a:rPr>
              <a:t>individual</a:t>
            </a:r>
            <a:r>
              <a:rPr lang="en-US" sz="2600" b="1" dirty="0">
                <a:solidFill>
                  <a:srgbClr val="FFFF00"/>
                </a:solidFill>
              </a:rPr>
              <a:t> users, </a:t>
            </a:r>
          </a:p>
          <a:p>
            <a:pPr lvl="1">
              <a:defRPr/>
            </a:pPr>
            <a:r>
              <a:rPr lang="en-US" sz="2600" b="1" dirty="0">
                <a:solidFill>
                  <a:srgbClr val="FFFF00"/>
                </a:solidFill>
              </a:rPr>
              <a:t>constitute “</a:t>
            </a:r>
            <a:r>
              <a:rPr lang="en-US" sz="2600" b="1" dirty="0">
                <a:solidFill>
                  <a:schemeClr val="bg1"/>
                </a:solidFill>
              </a:rPr>
              <a:t>communication to the public</a:t>
            </a:r>
            <a:r>
              <a:rPr lang="en-US" sz="2600" b="1" dirty="0">
                <a:solidFill>
                  <a:srgbClr val="FFFF00"/>
                </a:solidFill>
              </a:rPr>
              <a:t>” or a </a:t>
            </a:r>
          </a:p>
          <a:p>
            <a:pPr lvl="1">
              <a:defRPr/>
            </a:pPr>
            <a:r>
              <a:rPr lang="en-US" sz="2600" b="1" dirty="0">
                <a:solidFill>
                  <a:srgbClr val="FFFF00"/>
                </a:solidFill>
              </a:rPr>
              <a:t>“</a:t>
            </a:r>
            <a:r>
              <a:rPr lang="en-US" sz="2600" b="1" dirty="0">
                <a:solidFill>
                  <a:schemeClr val="bg1"/>
                </a:solidFill>
              </a:rPr>
              <a:t>private communication</a:t>
            </a:r>
            <a:r>
              <a:rPr lang="en-US" sz="2600" b="1" dirty="0">
                <a:solidFill>
                  <a:srgbClr val="FFFF00"/>
                </a:solidFill>
              </a:rPr>
              <a:t>” </a:t>
            </a:r>
            <a:r>
              <a:rPr lang="en-US" sz="2600" b="1" dirty="0">
                <a:solidFill>
                  <a:srgbClr val="FF0000"/>
                </a:solidFill>
              </a:rPr>
              <a:t>?</a:t>
            </a:r>
            <a:r>
              <a:rPr lang="en-US" sz="2600" b="1" dirty="0">
                <a:solidFill>
                  <a:srgbClr val="FFFF00"/>
                </a:solidFill>
              </a:rPr>
              <a: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Content Placeholder 2">
            <a:extLst>
              <a:ext uri="{FF2B5EF4-FFF2-40B4-BE49-F238E27FC236}">
                <a16:creationId xmlns:a16="http://schemas.microsoft.com/office/drawing/2014/main" id="{50DED082-091D-82FA-6DEE-731198CBF68B}"/>
              </a:ext>
            </a:extLst>
          </p:cNvPr>
          <p:cNvSpPr>
            <a:spLocks noGrp="1" noChangeArrowheads="1"/>
          </p:cNvSpPr>
          <p:nvPr>
            <p:ph sz="quarter" idx="10"/>
          </p:nvPr>
        </p:nvSpPr>
        <p:spPr bwMode="auto">
          <a:xfrm>
            <a:off x="395288" y="555625"/>
            <a:ext cx="8353425" cy="4213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b="1">
                <a:solidFill>
                  <a:srgbClr val="FF0000"/>
                </a:solidFill>
              </a:rPr>
              <a:t>YES</a:t>
            </a:r>
            <a:r>
              <a:rPr lang="en-US" altLang="en-US" sz="3300" b="1">
                <a:solidFill>
                  <a:schemeClr val="bg1"/>
                </a:solidFill>
              </a:rPr>
              <a:t>,</a:t>
            </a:r>
            <a:r>
              <a:rPr lang="en-US" altLang="en-US" sz="3300" b="1">
                <a:solidFill>
                  <a:srgbClr val="FFFF00"/>
                </a:solidFill>
              </a:rPr>
              <a:t> IT IS </a:t>
            </a:r>
          </a:p>
          <a:p>
            <a:pPr marL="0" indent="0" algn="ctr">
              <a:buFont typeface="Arial" panose="020B0604020202020204" pitchFamily="34" charset="0"/>
              <a:buNone/>
            </a:pPr>
            <a:r>
              <a:rPr lang="en-US" altLang="en-US" sz="3300" b="1">
                <a:solidFill>
                  <a:schemeClr val="bg1"/>
                </a:solidFill>
              </a:rPr>
              <a:t>‘</a:t>
            </a:r>
            <a:r>
              <a:rPr lang="en-US" altLang="en-US" sz="3300" b="1">
                <a:solidFill>
                  <a:srgbClr val="FFFF00"/>
                </a:solidFill>
              </a:rPr>
              <a:t>COMMUNICATION TO THE PUBLIC</a:t>
            </a:r>
            <a:r>
              <a:rPr lang="en-US" altLang="en-US" sz="3300" b="1">
                <a:solidFill>
                  <a:schemeClr val="bg1"/>
                </a:solidFill>
              </a:rPr>
              <a:t>’</a:t>
            </a:r>
            <a:r>
              <a:rPr lang="en-US" altLang="en-US" sz="3300" b="1">
                <a:solidFill>
                  <a:srgbClr val="FFFF00"/>
                </a:solidFill>
              </a:rPr>
              <a:t> </a:t>
            </a:r>
          </a:p>
          <a:p>
            <a:pPr marL="0" indent="0" algn="ctr">
              <a:buFont typeface="Arial" panose="020B0604020202020204" pitchFamily="34" charset="0"/>
              <a:buNone/>
            </a:pPr>
            <a:r>
              <a:rPr lang="en-US" altLang="en-US" sz="3000">
                <a:solidFill>
                  <a:srgbClr val="FF0000"/>
                </a:solidFill>
              </a:rPr>
              <a:t>(</a:t>
            </a:r>
            <a:r>
              <a:rPr lang="en-US" altLang="en-US" sz="3000">
                <a:solidFill>
                  <a:schemeClr val="bg1"/>
                </a:solidFill>
              </a:rPr>
              <a:t>despite what was said in </a:t>
            </a:r>
            <a:r>
              <a:rPr lang="en-US" altLang="en-US" sz="3000" i="1">
                <a:solidFill>
                  <a:srgbClr val="00B0F0"/>
                </a:solidFill>
              </a:rPr>
              <a:t>CCH v. LSUC </a:t>
            </a:r>
            <a:r>
              <a:rPr lang="en-CA" altLang="en-US" sz="3000">
                <a:solidFill>
                  <a:schemeClr val="bg1"/>
                </a:solidFill>
              </a:rPr>
              <a:t>that transmission of a single copy to a single person isn’t a communication to the public  </a:t>
            </a:r>
            <a:r>
              <a:rPr lang="en-CA" altLang="en-US" sz="3000">
                <a:solidFill>
                  <a:srgbClr val="FF0000"/>
                </a:solidFill>
              </a:rPr>
              <a:t>-</a:t>
            </a:r>
            <a:r>
              <a:rPr lang="en-CA" altLang="en-US" sz="3000">
                <a:solidFill>
                  <a:schemeClr val="bg1"/>
                </a:solidFill>
              </a:rPr>
              <a:t> also think about it </a:t>
            </a:r>
            <a:r>
              <a:rPr lang="en-CA" altLang="en-US" sz="3000">
                <a:solidFill>
                  <a:srgbClr val="FF0000"/>
                </a:solidFill>
                <a:sym typeface="Wingdings" pitchFamily="2" charset="2"/>
              </a:rPr>
              <a:t></a:t>
            </a:r>
            <a:r>
              <a:rPr lang="en-CA" altLang="en-US" sz="3000">
                <a:solidFill>
                  <a:schemeClr val="bg1"/>
                </a:solidFill>
              </a:rPr>
              <a:t> CCH photocopy and fax facts are reasonably distinguishable</a:t>
            </a:r>
            <a:r>
              <a:rPr lang="en-CA" altLang="en-US" sz="3000">
                <a:solidFill>
                  <a:srgbClr val="FF0000"/>
                </a:solidFill>
              </a:rPr>
              <a:t>)</a:t>
            </a:r>
            <a:endParaRPr lang="en-US" altLang="en-US" sz="3000" i="1" u="sng">
              <a:solidFill>
                <a:srgbClr val="FF00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317C76-410E-C87F-BE2A-A4F4FEDCCE8C}"/>
              </a:ext>
            </a:extLst>
          </p:cNvPr>
          <p:cNvSpPr>
            <a:spLocks noGrp="1"/>
          </p:cNvSpPr>
          <p:nvPr>
            <p:ph type="title"/>
          </p:nvPr>
        </p:nvSpPr>
        <p:spPr>
          <a:xfrm>
            <a:off x="250825" y="80963"/>
            <a:ext cx="8066088" cy="835025"/>
          </a:xfrm>
        </p:spPr>
        <p:txBody>
          <a:bodyPr>
            <a:normAutofit fontScale="90000"/>
          </a:bodyPr>
          <a:lstStyle/>
          <a:p>
            <a:pPr>
              <a:defRPr/>
            </a:pPr>
            <a:r>
              <a:rPr 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98BC6BE9-C128-7932-A64D-E0EF8F150EFF}"/>
              </a:ext>
            </a:extLst>
          </p:cNvPr>
          <p:cNvSpPr>
            <a:spLocks noGrp="1"/>
          </p:cNvSpPr>
          <p:nvPr>
            <p:ph idx="1"/>
          </p:nvPr>
        </p:nvSpPr>
        <p:spPr>
          <a:xfrm>
            <a:off x="431800" y="1058863"/>
            <a:ext cx="8280400" cy="3629025"/>
          </a:xfrm>
        </p:spPr>
        <p:txBody>
          <a:bodyPr>
            <a:normAutofit fontScale="92500" lnSpcReduction="10000"/>
          </a:bodyPr>
          <a:lstStyle/>
          <a:p>
            <a:pPr marL="0" indent="0">
              <a:lnSpc>
                <a:spcPct val="110000"/>
              </a:lnSpc>
              <a:buFont typeface="Arial" panose="020B0604020202020204" pitchFamily="34" charset="0"/>
              <a:buNone/>
              <a:defRPr/>
            </a:pPr>
            <a:r>
              <a:rPr lang="en-US" sz="2100" b="1" dirty="0">
                <a:solidFill>
                  <a:schemeClr val="bg1"/>
                </a:solidFill>
              </a:rPr>
              <a:t>Right to communicate a work to the public by telecommunication (s. 3(1)(f))</a:t>
            </a:r>
          </a:p>
          <a:p>
            <a:pPr>
              <a:lnSpc>
                <a:spcPct val="110000"/>
              </a:lnSpc>
              <a:defRPr/>
            </a:pPr>
            <a:r>
              <a:rPr lang="en-US" sz="2100" i="1" dirty="0">
                <a:solidFill>
                  <a:srgbClr val="00B0F0"/>
                </a:solidFill>
              </a:rPr>
              <a:t>Rogers Communications Inc. v. SOCAN </a:t>
            </a:r>
            <a:r>
              <a:rPr lang="en-US" sz="2100" dirty="0">
                <a:solidFill>
                  <a:schemeClr val="bg1"/>
                </a:solidFill>
              </a:rPr>
              <a:t>(2012)</a:t>
            </a:r>
          </a:p>
          <a:p>
            <a:pPr>
              <a:lnSpc>
                <a:spcPct val="110000"/>
              </a:lnSpc>
              <a:defRPr/>
            </a:pPr>
            <a:r>
              <a:rPr lang="en-US" sz="2100" dirty="0">
                <a:solidFill>
                  <a:srgbClr val="FFFF00"/>
                </a:solidFill>
              </a:rPr>
              <a:t>Reasoning</a:t>
            </a:r>
            <a:r>
              <a:rPr lang="en-US" sz="2100" dirty="0">
                <a:solidFill>
                  <a:srgbClr val="FF0000"/>
                </a:solidFill>
              </a:rPr>
              <a:t>/</a:t>
            </a:r>
            <a:r>
              <a:rPr lang="en-US" sz="2100" dirty="0">
                <a:solidFill>
                  <a:srgbClr val="FFFF00"/>
                </a:solidFill>
              </a:rPr>
              <a:t>arguments employed to reach conclusion</a:t>
            </a:r>
          </a:p>
          <a:p>
            <a:pPr lvl="1">
              <a:lnSpc>
                <a:spcPct val="110000"/>
              </a:lnSpc>
              <a:buFont typeface="Courier New" panose="02070309020205020404" pitchFamily="49" charset="0"/>
              <a:buChar char="o"/>
              <a:defRPr/>
            </a:pPr>
            <a:r>
              <a:rPr lang="en-US" sz="2100" dirty="0">
                <a:solidFill>
                  <a:schemeClr val="bg1"/>
                </a:solidFill>
              </a:rPr>
              <a:t>CCH distinguished; ruling limited to facts</a:t>
            </a:r>
          </a:p>
          <a:p>
            <a:pPr lvl="1">
              <a:lnSpc>
                <a:spcPct val="110000"/>
              </a:lnSpc>
              <a:buFont typeface="Courier New" panose="02070309020205020404" pitchFamily="49" charset="0"/>
              <a:buChar char="o"/>
              <a:defRPr/>
            </a:pPr>
            <a:r>
              <a:rPr lang="en-US" sz="2100" dirty="0">
                <a:solidFill>
                  <a:schemeClr val="bg1"/>
                </a:solidFill>
              </a:rPr>
              <a:t>Other conclusion would lead to arbitrary, inconsistent results.</a:t>
            </a:r>
          </a:p>
          <a:p>
            <a:pPr lvl="1">
              <a:lnSpc>
                <a:spcPct val="110000"/>
              </a:lnSpc>
              <a:buFont typeface="Courier New" panose="02070309020205020404" pitchFamily="49" charset="0"/>
              <a:buChar char="o"/>
              <a:defRPr/>
            </a:pPr>
            <a:r>
              <a:rPr lang="en-US" sz="2100" dirty="0">
                <a:solidFill>
                  <a:schemeClr val="bg1"/>
                </a:solidFill>
              </a:rPr>
              <a:t>Language of s. 3(1)(f)</a:t>
            </a:r>
          </a:p>
          <a:p>
            <a:pPr lvl="1">
              <a:lnSpc>
                <a:spcPct val="110000"/>
              </a:lnSpc>
              <a:buFont typeface="Courier New" panose="02070309020205020404" pitchFamily="49" charset="0"/>
              <a:buChar char="o"/>
              <a:defRPr/>
            </a:pPr>
            <a:r>
              <a:rPr lang="en-US" sz="2100" dirty="0">
                <a:solidFill>
                  <a:schemeClr val="bg1"/>
                </a:solidFill>
              </a:rPr>
              <a:t>Legislative history</a:t>
            </a:r>
          </a:p>
          <a:p>
            <a:pPr lvl="1">
              <a:lnSpc>
                <a:spcPct val="110000"/>
              </a:lnSpc>
              <a:buFont typeface="Courier New" panose="02070309020205020404" pitchFamily="49" charset="0"/>
              <a:buChar char="o"/>
              <a:defRPr/>
            </a:pPr>
            <a:r>
              <a:rPr lang="en-US" sz="2100" dirty="0">
                <a:solidFill>
                  <a:schemeClr val="bg1"/>
                </a:solidFill>
              </a:rPr>
              <a:t>Balance in copyright</a:t>
            </a:r>
          </a:p>
          <a:p>
            <a:pPr lvl="1">
              <a:lnSpc>
                <a:spcPct val="110000"/>
              </a:lnSpc>
              <a:buFont typeface="Courier New" panose="02070309020205020404" pitchFamily="49" charset="0"/>
              <a:buChar char="o"/>
              <a:defRPr/>
            </a:pPr>
            <a:r>
              <a:rPr lang="en-US" sz="2100" dirty="0">
                <a:solidFill>
                  <a:schemeClr val="bg1"/>
                </a:solidFill>
              </a:rPr>
              <a:t>Developments at international level</a:t>
            </a:r>
          </a:p>
          <a:p>
            <a:pPr lvl="2">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7F493091-50CB-706A-B765-00859D5F7D8B}"/>
              </a:ext>
            </a:extLst>
          </p:cNvPr>
          <p:cNvSpPr>
            <a:spLocks noGrp="1"/>
          </p:cNvSpPr>
          <p:nvPr>
            <p:ph type="sldNum" sz="quarter" idx="12"/>
          </p:nvPr>
        </p:nvSpPr>
        <p:spPr/>
        <p:txBody>
          <a:bodyPr/>
          <a:lstStyle/>
          <a:p>
            <a:pPr defTabSz="342900" eaLnBrk="1" fontAlgn="auto" hangingPunct="1">
              <a:spcBef>
                <a:spcPts val="0"/>
              </a:spcBef>
              <a:spcAft>
                <a:spcPts val="0"/>
              </a:spcAft>
              <a:defRPr/>
            </a:pPr>
            <a:fld id="{C3AF553E-E1AB-D34E-B9D5-455433FA5A5D}" type="slidenum">
              <a:rPr lang="en-US" sz="1350">
                <a:solidFill>
                  <a:prstClr val="black"/>
                </a:solidFill>
                <a:latin typeface="Arial"/>
                <a:ea typeface="+mn-ea"/>
              </a:rPr>
              <a:pPr defTabSz="342900" eaLnBrk="1" fontAlgn="auto" hangingPunct="1">
                <a:spcBef>
                  <a:spcPts val="0"/>
                </a:spcBef>
                <a:spcAft>
                  <a:spcPts val="0"/>
                </a:spcAft>
                <a:defRPr/>
              </a:pPr>
              <a:t>104</a:t>
            </a:fld>
            <a:endParaRPr lang="en-US" sz="1350">
              <a:solidFill>
                <a:prstClr val="black"/>
              </a:solidFill>
              <a:latin typeface="Arial"/>
              <a:ea typeface="+mn-ea"/>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EF32EF-9D7C-E04A-88D5-64200AF35A4F}"/>
              </a:ext>
            </a:extLst>
          </p:cNvPr>
          <p:cNvSpPr>
            <a:spLocks noGrp="1"/>
          </p:cNvSpPr>
          <p:nvPr>
            <p:ph type="title"/>
          </p:nvPr>
        </p:nvSpPr>
        <p:spPr>
          <a:xfrm>
            <a:off x="563563" y="222250"/>
            <a:ext cx="8208962" cy="712788"/>
          </a:xfrm>
        </p:spPr>
        <p:txBody>
          <a:bodyPr>
            <a:normAutofit fontScale="90000"/>
          </a:bodyPr>
          <a:lstStyle/>
          <a:p>
            <a:pPr>
              <a:defRPr/>
            </a:pPr>
            <a:r>
              <a:rPr 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38FD3EBB-F34D-223F-01FB-34A5A5B0B62C}"/>
              </a:ext>
            </a:extLst>
          </p:cNvPr>
          <p:cNvSpPr>
            <a:spLocks noGrp="1"/>
          </p:cNvSpPr>
          <p:nvPr>
            <p:ph idx="1"/>
          </p:nvPr>
        </p:nvSpPr>
        <p:spPr>
          <a:xfrm>
            <a:off x="468313" y="1087438"/>
            <a:ext cx="8207375" cy="3868737"/>
          </a:xfrm>
        </p:spPr>
        <p:txBody>
          <a:bodyPr>
            <a:normAutofit/>
          </a:bodyPr>
          <a:lstStyle/>
          <a:p>
            <a:pPr marL="0" indent="0">
              <a:buFont typeface="Arial" panose="020B0604020202020204" pitchFamily="34" charset="0"/>
              <a:buNone/>
              <a:defRPr/>
            </a:pPr>
            <a:r>
              <a:rPr lang="en-US" sz="2400" b="1" dirty="0">
                <a:solidFill>
                  <a:schemeClr val="bg1"/>
                </a:solidFill>
              </a:rPr>
              <a:t>Right to communicate a work to the public by telecommunication (s. 3(1)(f))</a:t>
            </a:r>
          </a:p>
          <a:p>
            <a:pPr>
              <a:defRPr/>
            </a:pPr>
            <a:r>
              <a:rPr lang="en-US" sz="2400" dirty="0">
                <a:solidFill>
                  <a:schemeClr val="bg1"/>
                </a:solidFill>
              </a:rPr>
              <a:t>S. </a:t>
            </a:r>
            <a:r>
              <a:rPr lang="en-US" sz="2400" dirty="0">
                <a:solidFill>
                  <a:srgbClr val="FFFF00"/>
                </a:solidFill>
              </a:rPr>
              <a:t>2.4(1.1) </a:t>
            </a:r>
            <a:r>
              <a:rPr lang="en-US" sz="2400" dirty="0">
                <a:solidFill>
                  <a:schemeClr val="bg1"/>
                </a:solidFill>
              </a:rPr>
              <a:t>(</a:t>
            </a:r>
            <a:r>
              <a:rPr lang="en-US" sz="2400" dirty="0">
                <a:solidFill>
                  <a:srgbClr val="FF0000"/>
                </a:solidFill>
              </a:rPr>
              <a:t>amended</a:t>
            </a:r>
            <a:r>
              <a:rPr lang="en-US" sz="2400" dirty="0">
                <a:solidFill>
                  <a:schemeClr val="bg1"/>
                </a:solidFill>
              </a:rPr>
              <a:t>)</a:t>
            </a:r>
          </a:p>
          <a:p>
            <a:pPr marL="342900" lvl="1" indent="0">
              <a:buFont typeface="Arial" panose="020B0604020202020204" pitchFamily="34" charset="0"/>
              <a:buNone/>
              <a:defRPr/>
            </a:pPr>
            <a:r>
              <a:rPr lang="en-US" sz="2400" i="1" dirty="0">
                <a:solidFill>
                  <a:schemeClr val="bg1"/>
                </a:solidFill>
              </a:rPr>
              <a:t>For the purposes of this Act, communication of a work or other subject-matter to the public by telecommunication </a:t>
            </a:r>
            <a:r>
              <a:rPr lang="en-US" sz="2400" i="1" dirty="0">
                <a:solidFill>
                  <a:srgbClr val="FF0000"/>
                </a:solidFill>
              </a:rPr>
              <a:t>includes</a:t>
            </a:r>
            <a:r>
              <a:rPr lang="en-US" sz="2400" i="1" dirty="0">
                <a:solidFill>
                  <a:srgbClr val="FFFF00"/>
                </a:solidFill>
              </a:rPr>
              <a:t> making it available to the public by telecommunication in a way that allows a member of the public to have access to it from a place and </a:t>
            </a:r>
            <a:r>
              <a:rPr lang="en-US" sz="2400" i="1" dirty="0">
                <a:solidFill>
                  <a:srgbClr val="FF0000"/>
                </a:solidFill>
              </a:rPr>
              <a:t>at a time individually chosen </a:t>
            </a:r>
            <a:r>
              <a:rPr lang="en-US" sz="2400" i="1" dirty="0">
                <a:solidFill>
                  <a:schemeClr val="bg1"/>
                </a:solidFill>
              </a:rPr>
              <a:t>by that member of the public.</a:t>
            </a:r>
          </a:p>
          <a:p>
            <a:pPr lvl="2">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90DB610C-E64A-41E1-FDDF-4DD0A017807E}"/>
              </a:ext>
            </a:extLst>
          </p:cNvPr>
          <p:cNvSpPr>
            <a:spLocks noGrp="1"/>
          </p:cNvSpPr>
          <p:nvPr>
            <p:ph type="sldNum" sz="quarter" idx="12"/>
          </p:nvPr>
        </p:nvSpPr>
        <p:spPr/>
        <p:txBody>
          <a:bodyPr/>
          <a:lstStyle/>
          <a:p>
            <a:pPr defTabSz="342900" eaLnBrk="1" fontAlgn="auto" hangingPunct="1">
              <a:spcBef>
                <a:spcPts val="0"/>
              </a:spcBef>
              <a:spcAft>
                <a:spcPts val="0"/>
              </a:spcAft>
              <a:defRPr/>
            </a:pPr>
            <a:fld id="{778AA772-E044-1C4F-8352-5FDFFC4DA6B0}" type="slidenum">
              <a:rPr lang="en-US" sz="1350">
                <a:solidFill>
                  <a:prstClr val="black"/>
                </a:solidFill>
                <a:latin typeface="Arial"/>
                <a:ea typeface="+mn-ea"/>
              </a:rPr>
              <a:pPr defTabSz="342900" eaLnBrk="1" fontAlgn="auto" hangingPunct="1">
                <a:spcBef>
                  <a:spcPts val="0"/>
                </a:spcBef>
                <a:spcAft>
                  <a:spcPts val="0"/>
                </a:spcAft>
                <a:defRPr/>
              </a:pPr>
              <a:t>105</a:t>
            </a:fld>
            <a:endParaRPr lang="en-US" sz="1350">
              <a:solidFill>
                <a:prstClr val="black"/>
              </a:solidFill>
              <a:latin typeface="Arial"/>
              <a:ea typeface="+mn-ea"/>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a:extLst>
              <a:ext uri="{FF2B5EF4-FFF2-40B4-BE49-F238E27FC236}">
                <a16:creationId xmlns:a16="http://schemas.microsoft.com/office/drawing/2014/main" id="{196FC5AA-6A59-921A-E2BF-76AD511BE7AA}"/>
              </a:ext>
            </a:extLst>
          </p:cNvPr>
          <p:cNvSpPr>
            <a:spLocks noGrp="1" noChangeArrowheads="1"/>
          </p:cNvSpPr>
          <p:nvPr>
            <p:ph type="title"/>
          </p:nvPr>
        </p:nvSpPr>
        <p:spPr bwMode="auto">
          <a:xfrm>
            <a:off x="35496" y="80963"/>
            <a:ext cx="9073007" cy="8346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000" dirty="0">
                <a:solidFill>
                  <a:srgbClr val="FFFF00"/>
                </a:solidFill>
              </a:rPr>
              <a:t>Cutting edge of issue</a:t>
            </a:r>
            <a:r>
              <a:rPr lang="en-US" altLang="en-US" sz="2000" dirty="0">
                <a:solidFill>
                  <a:srgbClr val="FF0000"/>
                </a:solidFill>
              </a:rPr>
              <a:t>s</a:t>
            </a:r>
            <a:r>
              <a:rPr lang="en-US" altLang="en-US" sz="2000" dirty="0">
                <a:solidFill>
                  <a:srgbClr val="FFFF00"/>
                </a:solidFill>
              </a:rPr>
              <a:t> argued over a year ago</a:t>
            </a:r>
            <a:r>
              <a:rPr lang="en-US" altLang="en-US" sz="2000" dirty="0">
                <a:solidFill>
                  <a:schemeClr val="bg1"/>
                </a:solidFill>
              </a:rPr>
              <a:t>…</a:t>
            </a:r>
            <a:br>
              <a:rPr lang="en-US" altLang="en-US" sz="2000" dirty="0">
                <a:solidFill>
                  <a:srgbClr val="FF0000"/>
                </a:solidFill>
              </a:rPr>
            </a:br>
            <a:r>
              <a:rPr lang="en-US" altLang="en-US" sz="2000" dirty="0">
                <a:solidFill>
                  <a:srgbClr val="FF0000"/>
                </a:solidFill>
              </a:rPr>
              <a:t>Does</a:t>
            </a:r>
            <a:r>
              <a:rPr lang="en-US" altLang="en-US" sz="2000" dirty="0">
                <a:solidFill>
                  <a:srgbClr val="FFFF00"/>
                </a:solidFill>
              </a:rPr>
              <a:t> </a:t>
            </a:r>
            <a:r>
              <a:rPr lang="en-US" altLang="en-US" sz="2000" dirty="0">
                <a:solidFill>
                  <a:schemeClr val="bg1"/>
                </a:solidFill>
              </a:rPr>
              <a:t>“</a:t>
            </a:r>
            <a:r>
              <a:rPr lang="en-US" altLang="en-US" sz="2000" dirty="0">
                <a:solidFill>
                  <a:srgbClr val="FF0000"/>
                </a:solidFill>
              </a:rPr>
              <a:t>on demand</a:t>
            </a:r>
            <a:r>
              <a:rPr lang="en-US" altLang="en-US" sz="2000" dirty="0">
                <a:solidFill>
                  <a:schemeClr val="bg1"/>
                </a:solidFill>
              </a:rPr>
              <a:t>” </a:t>
            </a:r>
            <a:r>
              <a:rPr lang="en-US" altLang="en-US" sz="2000" dirty="0">
                <a:solidFill>
                  <a:srgbClr val="FF0000"/>
                </a:solidFill>
              </a:rPr>
              <a:t>streaming attract a copyright fee if never transmitted</a:t>
            </a:r>
            <a:r>
              <a:rPr lang="en-US" altLang="en-US" sz="2000" dirty="0">
                <a:solidFill>
                  <a:srgbClr val="FFFF00"/>
                </a:solidFill>
              </a:rPr>
              <a:t>? </a:t>
            </a:r>
          </a:p>
        </p:txBody>
      </p:sp>
      <p:pic>
        <p:nvPicPr>
          <p:cNvPr id="286722" name="Picture 2" descr="Graphical user interface, text, application&#10;&#10;Description automatically generated">
            <a:extLst>
              <a:ext uri="{FF2B5EF4-FFF2-40B4-BE49-F238E27FC236}">
                <a16:creationId xmlns:a16="http://schemas.microsoft.com/office/drawing/2014/main" id="{263A2A8F-F74B-88E0-BF05-D43D86EDF0E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2869" y="1059582"/>
            <a:ext cx="4418261" cy="39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9B2481-EEC8-BBF7-30EB-E7566A63D77C}"/>
              </a:ext>
            </a:extLst>
          </p:cNvPr>
          <p:cNvSpPr txBox="1"/>
          <p:nvPr/>
        </p:nvSpPr>
        <p:spPr>
          <a:xfrm>
            <a:off x="2784475" y="328394"/>
            <a:ext cx="3681329" cy="646331"/>
          </a:xfrm>
          <a:prstGeom prst="rect">
            <a:avLst/>
          </a:prstGeom>
          <a:noFill/>
        </p:spPr>
        <p:txBody>
          <a:bodyPr wrap="none">
            <a:spAutoFit/>
          </a:bodyPr>
          <a:lstStyle/>
          <a:p>
            <a:pPr defTabSz="342900" eaLnBrk="1" fontAlgn="auto" hangingPunct="1">
              <a:spcBef>
                <a:spcPts val="0"/>
              </a:spcBef>
              <a:spcAft>
                <a:spcPts val="0"/>
              </a:spcAft>
              <a:defRPr/>
            </a:pPr>
            <a:r>
              <a:rPr lang="en-US" sz="3600" dirty="0">
                <a:solidFill>
                  <a:srgbClr val="FFFF00"/>
                </a:solidFill>
                <a:latin typeface="Arial"/>
                <a:ea typeface="+mn-ea"/>
              </a:rPr>
              <a:t>MORAL RIGHTS</a:t>
            </a:r>
          </a:p>
        </p:txBody>
      </p:sp>
      <p:pic>
        <p:nvPicPr>
          <p:cNvPr id="294914" name="Picture 2" descr="800px-Flight_stop.jpg">
            <a:extLst>
              <a:ext uri="{FF2B5EF4-FFF2-40B4-BE49-F238E27FC236}">
                <a16:creationId xmlns:a16="http://schemas.microsoft.com/office/drawing/2014/main" id="{3D9EF358-0EC1-3FB7-0961-7FD1C5D776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65438" y="1522413"/>
            <a:ext cx="34194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9D77CC3-CDEA-8313-EEE8-927A4B8DC4E2}"/>
              </a:ext>
            </a:extLst>
          </p:cNvPr>
          <p:cNvSpPr txBox="1"/>
          <p:nvPr/>
        </p:nvSpPr>
        <p:spPr>
          <a:xfrm>
            <a:off x="4356100" y="4300538"/>
            <a:ext cx="1901825" cy="300037"/>
          </a:xfrm>
          <a:prstGeom prst="rect">
            <a:avLst/>
          </a:prstGeom>
          <a:noFill/>
        </p:spPr>
        <p:txBody>
          <a:bodyPr wrap="none">
            <a:spAutoFit/>
          </a:bodyPr>
          <a:lstStyle/>
          <a:p>
            <a:pPr defTabSz="342900" eaLnBrk="1" fontAlgn="auto" hangingPunct="1">
              <a:spcBef>
                <a:spcPts val="0"/>
              </a:spcBef>
              <a:spcAft>
                <a:spcPts val="0"/>
              </a:spcAft>
              <a:defRPr/>
            </a:pPr>
            <a:r>
              <a:rPr lang="en-US" sz="1350" dirty="0">
                <a:solidFill>
                  <a:prstClr val="white"/>
                </a:solidFill>
                <a:latin typeface="Arial"/>
                <a:ea typeface="+mn-ea"/>
              </a:rPr>
              <a:t>Snow v. Eaton Centre </a:t>
            </a:r>
          </a:p>
        </p:txBody>
      </p:sp>
      <p:sp>
        <p:nvSpPr>
          <p:cNvPr id="5" name="TextBox 4">
            <a:extLst>
              <a:ext uri="{FF2B5EF4-FFF2-40B4-BE49-F238E27FC236}">
                <a16:creationId xmlns:a16="http://schemas.microsoft.com/office/drawing/2014/main" id="{B21BCD2A-830D-64EB-DC84-918864440332}"/>
              </a:ext>
            </a:extLst>
          </p:cNvPr>
          <p:cNvSpPr txBox="1"/>
          <p:nvPr/>
        </p:nvSpPr>
        <p:spPr>
          <a:xfrm>
            <a:off x="2784475" y="1057275"/>
            <a:ext cx="3621088" cy="300038"/>
          </a:xfrm>
          <a:prstGeom prst="rect">
            <a:avLst/>
          </a:prstGeom>
          <a:noFill/>
        </p:spPr>
        <p:txBody>
          <a:bodyPr wrap="none">
            <a:spAutoFit/>
          </a:bodyPr>
          <a:lstStyle/>
          <a:p>
            <a:pPr defTabSz="342900" eaLnBrk="1" fontAlgn="auto" hangingPunct="1">
              <a:spcBef>
                <a:spcPts val="0"/>
              </a:spcBef>
              <a:spcAft>
                <a:spcPts val="0"/>
              </a:spcAft>
              <a:defRPr/>
            </a:pPr>
            <a:r>
              <a:rPr lang="en-CA" sz="1350" dirty="0">
                <a:solidFill>
                  <a:prstClr val="white"/>
                </a:solidFill>
                <a:latin typeface="Arial"/>
                <a:ea typeface="+mn-ea"/>
              </a:rPr>
              <a:t>Sections 14.1 and 14.2 of the </a:t>
            </a:r>
            <a:r>
              <a:rPr lang="en-CA" sz="1350" b="1" dirty="0">
                <a:solidFill>
                  <a:prstClr val="white"/>
                </a:solidFill>
                <a:latin typeface="Arial"/>
                <a:ea typeface="+mn-ea"/>
              </a:rPr>
              <a:t>Copyright Act</a:t>
            </a:r>
            <a:endParaRPr lang="en-US" sz="1350" dirty="0">
              <a:solidFill>
                <a:prstClr val="white"/>
              </a:solidFill>
              <a:latin typeface="Arial"/>
              <a:ea typeface="+mn-e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7AD2D7-75C5-077A-A591-7086E382F8C1}"/>
              </a:ext>
            </a:extLst>
          </p:cNvPr>
          <p:cNvSpPr>
            <a:spLocks noGrp="1"/>
          </p:cNvSpPr>
          <p:nvPr>
            <p:ph sz="quarter" idx="10"/>
          </p:nvPr>
        </p:nvSpPr>
        <p:spPr>
          <a:xfrm>
            <a:off x="358775" y="449263"/>
            <a:ext cx="8426450" cy="4244975"/>
          </a:xfrm>
        </p:spPr>
        <p:txBody>
          <a:bodyPr>
            <a:normAutofit lnSpcReduction="10000"/>
          </a:bodyPr>
          <a:lstStyle/>
          <a:p>
            <a:pPr>
              <a:defRPr/>
            </a:pPr>
            <a:r>
              <a:rPr lang="en-CA" sz="1875" dirty="0">
                <a:solidFill>
                  <a:schemeClr val="bg1"/>
                </a:solidFill>
              </a:rPr>
              <a:t>Sections 14.1 and 14.2 of the </a:t>
            </a:r>
            <a:r>
              <a:rPr lang="en-CA" sz="1875" i="1" dirty="0">
                <a:solidFill>
                  <a:schemeClr val="bg1"/>
                </a:solidFill>
              </a:rPr>
              <a:t>Copyright Act</a:t>
            </a:r>
          </a:p>
          <a:p>
            <a:pPr lvl="1">
              <a:buFont typeface="Courier New" panose="02070309020205020404" pitchFamily="49" charset="0"/>
              <a:buChar char="o"/>
              <a:defRPr/>
            </a:pPr>
            <a:r>
              <a:rPr lang="en-CA" sz="1875" dirty="0">
                <a:solidFill>
                  <a:schemeClr val="bg1"/>
                </a:solidFill>
              </a:rPr>
              <a:t>the right to the </a:t>
            </a:r>
            <a:r>
              <a:rPr lang="en-CA" sz="1875" dirty="0">
                <a:solidFill>
                  <a:srgbClr val="FFFF00"/>
                </a:solidFill>
              </a:rPr>
              <a:t>integrity of the work</a:t>
            </a:r>
            <a:r>
              <a:rPr lang="en-CA" sz="1875" dirty="0">
                <a:solidFill>
                  <a:schemeClr val="bg1"/>
                </a:solidFill>
              </a:rPr>
              <a:t>; &amp;</a:t>
            </a:r>
          </a:p>
          <a:p>
            <a:pPr lvl="1">
              <a:buFont typeface="Courier New" panose="02070309020205020404" pitchFamily="49" charset="0"/>
              <a:buChar char="o"/>
              <a:defRPr/>
            </a:pPr>
            <a:r>
              <a:rPr lang="en-CA" sz="1875" dirty="0">
                <a:solidFill>
                  <a:schemeClr val="bg1"/>
                </a:solidFill>
              </a:rPr>
              <a:t>the </a:t>
            </a:r>
            <a:r>
              <a:rPr lang="en-CA" sz="1875" dirty="0">
                <a:solidFill>
                  <a:srgbClr val="FFFF00"/>
                </a:solidFill>
              </a:rPr>
              <a:t>right</a:t>
            </a:r>
            <a:r>
              <a:rPr lang="en-CA" sz="1875" dirty="0">
                <a:solidFill>
                  <a:schemeClr val="bg1"/>
                </a:solidFill>
              </a:rPr>
              <a:t>, where reasonable in the circumstances, </a:t>
            </a:r>
            <a:r>
              <a:rPr lang="en-CA" sz="1875" dirty="0">
                <a:solidFill>
                  <a:srgbClr val="FFFF00"/>
                </a:solidFill>
              </a:rPr>
              <a:t>to be associated</a:t>
            </a:r>
            <a:r>
              <a:rPr lang="en-CA" sz="1875" dirty="0">
                <a:solidFill>
                  <a:schemeClr val="bg1"/>
                </a:solidFill>
              </a:rPr>
              <a:t> with the work as its author by name or under a pseudonym </a:t>
            </a:r>
            <a:r>
              <a:rPr lang="en-CA" sz="1875" dirty="0">
                <a:solidFill>
                  <a:srgbClr val="FFFF00"/>
                </a:solidFill>
              </a:rPr>
              <a:t>and the right to remain anonymous</a:t>
            </a:r>
            <a:r>
              <a:rPr lang="en-CA" sz="1875" dirty="0">
                <a:solidFill>
                  <a:schemeClr val="bg1"/>
                </a:solidFill>
              </a:rPr>
              <a:t>.</a:t>
            </a:r>
          </a:p>
          <a:p>
            <a:pPr>
              <a:defRPr/>
            </a:pPr>
            <a:r>
              <a:rPr lang="en-CA" sz="1875" dirty="0">
                <a:solidFill>
                  <a:schemeClr val="bg1"/>
                </a:solidFill>
              </a:rPr>
              <a:t>Section 34.2 of the </a:t>
            </a:r>
            <a:r>
              <a:rPr lang="en-CA" sz="1875" i="1" dirty="0">
                <a:solidFill>
                  <a:schemeClr val="bg1"/>
                </a:solidFill>
              </a:rPr>
              <a:t>Copyright Act -</a:t>
            </a:r>
            <a:r>
              <a:rPr lang="en-CA" sz="1875" dirty="0">
                <a:solidFill>
                  <a:schemeClr val="bg1"/>
                </a:solidFill>
              </a:rPr>
              <a:t> </a:t>
            </a:r>
            <a:r>
              <a:rPr lang="en-CA" sz="1875" dirty="0">
                <a:solidFill>
                  <a:srgbClr val="FFFF00"/>
                </a:solidFill>
              </a:rPr>
              <a:t>remedies</a:t>
            </a:r>
            <a:r>
              <a:rPr lang="en-CA" sz="1875" dirty="0">
                <a:solidFill>
                  <a:schemeClr val="bg1"/>
                </a:solidFill>
              </a:rPr>
              <a:t> for infringement of moral rights include injunctions, </a:t>
            </a:r>
            <a:r>
              <a:rPr lang="en-CA" sz="1875" dirty="0">
                <a:solidFill>
                  <a:srgbClr val="FF0000"/>
                </a:solidFill>
              </a:rPr>
              <a:t>damages</a:t>
            </a:r>
            <a:r>
              <a:rPr lang="en-CA" sz="1875" dirty="0">
                <a:solidFill>
                  <a:schemeClr val="bg1"/>
                </a:solidFill>
              </a:rPr>
              <a:t>, and delivery up.</a:t>
            </a:r>
          </a:p>
          <a:p>
            <a:pPr>
              <a:defRPr/>
            </a:pPr>
            <a:r>
              <a:rPr lang="en-CA" sz="1875" dirty="0">
                <a:solidFill>
                  <a:schemeClr val="bg1"/>
                </a:solidFill>
              </a:rPr>
              <a:t>Moral rights </a:t>
            </a:r>
            <a:r>
              <a:rPr lang="en-CA" sz="1875" dirty="0">
                <a:solidFill>
                  <a:srgbClr val="FF0000"/>
                </a:solidFill>
              </a:rPr>
              <a:t>can be waived</a:t>
            </a:r>
            <a:r>
              <a:rPr lang="en-CA" sz="1875" dirty="0">
                <a:solidFill>
                  <a:schemeClr val="bg1"/>
                </a:solidFill>
              </a:rPr>
              <a:t>, </a:t>
            </a:r>
            <a:r>
              <a:rPr lang="en-CA" sz="1875" dirty="0">
                <a:solidFill>
                  <a:srgbClr val="FFFF00"/>
                </a:solidFill>
              </a:rPr>
              <a:t>but not transferred</a:t>
            </a:r>
            <a:r>
              <a:rPr lang="en-CA" sz="1875" dirty="0">
                <a:solidFill>
                  <a:schemeClr val="bg1"/>
                </a:solidFill>
              </a:rPr>
              <a:t>.</a:t>
            </a:r>
            <a:endParaRPr lang="en-CA" sz="1875" dirty="0">
              <a:solidFill>
                <a:srgbClr val="FFFF00"/>
              </a:solidFill>
            </a:endParaRPr>
          </a:p>
          <a:p>
            <a:pPr>
              <a:defRPr/>
            </a:pPr>
            <a:r>
              <a:rPr lang="en-CA" sz="1875" dirty="0">
                <a:solidFill>
                  <a:schemeClr val="bg1"/>
                </a:solidFill>
              </a:rPr>
              <a:t>Cases: </a:t>
            </a:r>
          </a:p>
          <a:p>
            <a:pPr>
              <a:buFont typeface="Courier New" panose="02070309020205020404" pitchFamily="49" charset="0"/>
              <a:buChar char="o"/>
              <a:defRPr/>
            </a:pPr>
            <a:r>
              <a:rPr lang="en-CA" sz="1875" i="1" dirty="0">
                <a:solidFill>
                  <a:schemeClr val="bg1"/>
                </a:solidFill>
              </a:rPr>
              <a:t>Snow v. Eaton Centre Ltd., (1982) 70 C.P.R. (2d) 105 (Ont. H.C.J.)</a:t>
            </a:r>
          </a:p>
          <a:p>
            <a:pPr>
              <a:buFont typeface="Courier New" panose="02070309020205020404" pitchFamily="49" charset="0"/>
              <a:buChar char="o"/>
              <a:defRPr/>
            </a:pPr>
            <a:r>
              <a:rPr lang="en-CA" sz="1875" i="1" dirty="0">
                <a:solidFill>
                  <a:schemeClr val="bg1"/>
                </a:solidFill>
              </a:rPr>
              <a:t>Ritchie v. Sawmill Creek Golf &amp; Country Club Ltd., </a:t>
            </a:r>
            <a:r>
              <a:rPr lang="en-CA" sz="1875" dirty="0">
                <a:solidFill>
                  <a:schemeClr val="bg1"/>
                </a:solidFill>
              </a:rPr>
              <a:t>(2004) 189 O.A.C. 282</a:t>
            </a:r>
            <a:endParaRPr lang="en-CA" sz="1875" i="1" dirty="0">
              <a:solidFill>
                <a:schemeClr val="bg1"/>
              </a:solidFill>
            </a:endParaRPr>
          </a:p>
          <a:p>
            <a:pPr>
              <a:buFont typeface="Courier New" panose="02070309020205020404" pitchFamily="49" charset="0"/>
              <a:buChar char="o"/>
              <a:defRPr/>
            </a:pPr>
            <a:r>
              <a:rPr lang="en-CA" sz="1875" i="1" dirty="0" err="1">
                <a:solidFill>
                  <a:schemeClr val="bg1"/>
                </a:solidFill>
              </a:rPr>
              <a:t>Wiseau</a:t>
            </a:r>
            <a:r>
              <a:rPr lang="en-CA" sz="1875" i="1" dirty="0">
                <a:solidFill>
                  <a:schemeClr val="bg1"/>
                </a:solidFill>
              </a:rPr>
              <a:t> Studio, LLC et al. v. Harper et al. </a:t>
            </a:r>
            <a:r>
              <a:rPr lang="en-CA" sz="1875" dirty="0">
                <a:solidFill>
                  <a:schemeClr val="bg1"/>
                </a:solidFill>
              </a:rPr>
              <a:t>2020 ONSC 2504</a:t>
            </a:r>
            <a:r>
              <a:rPr lang="en-CA" sz="1875" i="1" dirty="0">
                <a:solidFill>
                  <a:schemeClr val="bg1"/>
                </a:solidFill>
              </a:rPr>
              <a:t> </a:t>
            </a:r>
            <a:br>
              <a:rPr lang="en-CA" dirty="0"/>
            </a:b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a:extLst>
              <a:ext uri="{FF2B5EF4-FFF2-40B4-BE49-F238E27FC236}">
                <a16:creationId xmlns:a16="http://schemas.microsoft.com/office/drawing/2014/main" id="{C4E298C4-82F1-2C03-87E5-582C6A990A23}"/>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FFFF00"/>
                </a:solidFill>
              </a:rPr>
              <a:t>Orphan Works </a:t>
            </a:r>
          </a:p>
        </p:txBody>
      </p:sp>
      <p:sp>
        <p:nvSpPr>
          <p:cNvPr id="3" name="Content Placeholder 2">
            <a:extLst>
              <a:ext uri="{FF2B5EF4-FFF2-40B4-BE49-F238E27FC236}">
                <a16:creationId xmlns:a16="http://schemas.microsoft.com/office/drawing/2014/main" id="{05E8F1E3-C433-9F8F-1516-8E5A6ED44D4A}"/>
              </a:ext>
            </a:extLst>
          </p:cNvPr>
          <p:cNvSpPr>
            <a:spLocks noGrp="1"/>
          </p:cNvSpPr>
          <p:nvPr>
            <p:ph sz="quarter" idx="10"/>
          </p:nvPr>
        </p:nvSpPr>
        <p:spPr>
          <a:xfrm>
            <a:off x="323850" y="762000"/>
            <a:ext cx="8496300" cy="4186238"/>
          </a:xfrm>
        </p:spPr>
        <p:txBody>
          <a:bodyPr>
            <a:normAutofit fontScale="92500" lnSpcReduction="10000"/>
          </a:bodyPr>
          <a:lstStyle/>
          <a:p>
            <a:pPr marL="0" indent="0">
              <a:buFont typeface="Arial" panose="020B0604020202020204" pitchFamily="34" charset="0"/>
              <a:buNone/>
              <a:defRPr/>
            </a:pPr>
            <a:r>
              <a:rPr lang="en-CA" b="1" dirty="0">
                <a:solidFill>
                  <a:schemeClr val="bg1"/>
                </a:solidFill>
              </a:rPr>
              <a:t>Circumstances in which licence may be issued by Board</a:t>
            </a:r>
          </a:p>
          <a:p>
            <a:pPr marL="0" indent="0">
              <a:buFont typeface="Arial" panose="020B0604020202020204" pitchFamily="34" charset="0"/>
              <a:buNone/>
              <a:defRPr/>
            </a:pPr>
            <a:r>
              <a:rPr lang="en-CA" b="1" dirty="0">
                <a:solidFill>
                  <a:schemeClr val="bg1"/>
                </a:solidFill>
              </a:rPr>
              <a:t>77</a:t>
            </a:r>
            <a:r>
              <a:rPr lang="en-CA" dirty="0">
                <a:solidFill>
                  <a:schemeClr val="bg1"/>
                </a:solidFill>
              </a:rPr>
              <a:t> </a:t>
            </a:r>
            <a:r>
              <a:rPr lang="en-CA" b="1" dirty="0">
                <a:solidFill>
                  <a:schemeClr val="bg1"/>
                </a:solidFill>
              </a:rPr>
              <a:t>(1)</a:t>
            </a:r>
            <a:r>
              <a:rPr lang="en-CA" dirty="0">
                <a:solidFill>
                  <a:schemeClr val="bg1"/>
                </a:solidFill>
              </a:rPr>
              <a:t> Where, </a:t>
            </a:r>
            <a:r>
              <a:rPr lang="en-CA" dirty="0">
                <a:solidFill>
                  <a:srgbClr val="FFFF00"/>
                </a:solidFill>
              </a:rPr>
              <a:t>on application to the Board by a person who wishes to obtain a licence to use</a:t>
            </a:r>
          </a:p>
          <a:p>
            <a:pPr marL="342900" lvl="1" indent="0">
              <a:buFont typeface="Arial" panose="020B0604020202020204" pitchFamily="34" charset="0"/>
              <a:buNone/>
              <a:defRPr/>
            </a:pPr>
            <a:r>
              <a:rPr lang="en-CA" b="1" dirty="0">
                <a:solidFill>
                  <a:schemeClr val="bg1"/>
                </a:solidFill>
              </a:rPr>
              <a:t>(a)</a:t>
            </a:r>
            <a:r>
              <a:rPr lang="en-CA" dirty="0">
                <a:solidFill>
                  <a:schemeClr val="bg1"/>
                </a:solidFill>
              </a:rPr>
              <a:t> a published work, </a:t>
            </a:r>
            <a:r>
              <a:rPr lang="en-CA" b="1" dirty="0">
                <a:solidFill>
                  <a:schemeClr val="bg1"/>
                </a:solidFill>
              </a:rPr>
              <a:t>(b)</a:t>
            </a:r>
            <a:r>
              <a:rPr lang="en-CA" dirty="0">
                <a:solidFill>
                  <a:schemeClr val="bg1"/>
                </a:solidFill>
              </a:rPr>
              <a:t> a fixation of a performer’s performance, </a:t>
            </a:r>
            <a:r>
              <a:rPr lang="en-CA" b="1" dirty="0">
                <a:solidFill>
                  <a:schemeClr val="bg1"/>
                </a:solidFill>
              </a:rPr>
              <a:t>(c)</a:t>
            </a:r>
            <a:r>
              <a:rPr lang="en-CA" dirty="0">
                <a:solidFill>
                  <a:schemeClr val="bg1"/>
                </a:solidFill>
              </a:rPr>
              <a:t> a published sound recording, or </a:t>
            </a:r>
            <a:r>
              <a:rPr lang="en-CA" b="1" dirty="0">
                <a:solidFill>
                  <a:schemeClr val="bg1"/>
                </a:solidFill>
              </a:rPr>
              <a:t>(d)</a:t>
            </a:r>
            <a:r>
              <a:rPr lang="en-CA" dirty="0">
                <a:solidFill>
                  <a:schemeClr val="bg1"/>
                </a:solidFill>
              </a:rPr>
              <a:t> a fixation of a communication signal</a:t>
            </a:r>
          </a:p>
          <a:p>
            <a:pPr marL="0" indent="0">
              <a:buFont typeface="Arial" panose="020B0604020202020204" pitchFamily="34" charset="0"/>
              <a:buNone/>
              <a:defRPr/>
            </a:pPr>
            <a:r>
              <a:rPr lang="en-CA" dirty="0">
                <a:solidFill>
                  <a:schemeClr val="bg1"/>
                </a:solidFill>
              </a:rPr>
              <a:t>in which copyright subsists, </a:t>
            </a:r>
            <a:r>
              <a:rPr lang="en-CA" dirty="0">
                <a:solidFill>
                  <a:srgbClr val="FFFF00"/>
                </a:solidFill>
              </a:rPr>
              <a:t>the Board is satisfied that the applicant has made reasonable efforts to locate the owner of the copyright and that the owner cannot be located</a:t>
            </a:r>
            <a:r>
              <a:rPr lang="en-CA" dirty="0">
                <a:solidFill>
                  <a:schemeClr val="bg1"/>
                </a:solidFill>
              </a:rPr>
              <a:t>, </a:t>
            </a:r>
            <a:r>
              <a:rPr lang="en-CA" dirty="0">
                <a:solidFill>
                  <a:srgbClr val="FF0000"/>
                </a:solidFill>
              </a:rPr>
              <a:t>the Board may issue to the applicant a licence to do an act mentioned in section 3, 15, 18 or 21, as the case may be</a:t>
            </a:r>
            <a:r>
              <a:rPr lang="en-CA" dirty="0">
                <a:solidFill>
                  <a:schemeClr val="bg1"/>
                </a:solidFill>
              </a:rPr>
              <a:t>.</a:t>
            </a:r>
          </a:p>
          <a:p>
            <a:pPr marL="0" indent="0">
              <a:buFont typeface="Arial" panose="020B0604020202020204" pitchFamily="34" charset="0"/>
              <a:buNone/>
              <a:defRPr/>
            </a:pPr>
            <a:r>
              <a:rPr lang="en-CA" b="1" dirty="0">
                <a:solidFill>
                  <a:schemeClr val="bg1"/>
                </a:solidFill>
              </a:rPr>
              <a:t>(2)</a:t>
            </a:r>
            <a:r>
              <a:rPr lang="en-CA" dirty="0">
                <a:solidFill>
                  <a:schemeClr val="bg1"/>
                </a:solidFill>
              </a:rPr>
              <a:t> A licence issued…is </a:t>
            </a:r>
            <a:r>
              <a:rPr lang="en-CA" dirty="0">
                <a:solidFill>
                  <a:srgbClr val="FFFF00"/>
                </a:solidFill>
              </a:rPr>
              <a:t>non-exclusive </a:t>
            </a:r>
            <a:r>
              <a:rPr lang="en-CA" dirty="0">
                <a:solidFill>
                  <a:schemeClr val="bg1"/>
                </a:solidFill>
              </a:rPr>
              <a:t>and is subject to such terms and conditions as the Board may establish.</a:t>
            </a:r>
          </a:p>
          <a:p>
            <a:pPr marL="0" indent="0">
              <a:buFont typeface="Arial" panose="020B0604020202020204" pitchFamily="34" charset="0"/>
              <a:buNone/>
              <a:defRPr/>
            </a:pPr>
            <a:r>
              <a:rPr lang="en-CA" b="1" dirty="0">
                <a:solidFill>
                  <a:schemeClr val="bg1"/>
                </a:solidFill>
              </a:rPr>
              <a:t>(3)</a:t>
            </a:r>
            <a:r>
              <a:rPr lang="en-CA" dirty="0">
                <a:solidFill>
                  <a:schemeClr val="bg1"/>
                </a:solidFill>
              </a:rPr>
              <a:t> The </a:t>
            </a:r>
            <a:r>
              <a:rPr lang="en-CA" dirty="0">
                <a:solidFill>
                  <a:srgbClr val="FFFF00"/>
                </a:solidFill>
              </a:rPr>
              <a:t>owner of a copyright may, not later than five years after the expiration of a licence issued pursuant to subsection (1) in respect of the copyright, collect the royalties </a:t>
            </a:r>
            <a:r>
              <a:rPr lang="en-CA" dirty="0">
                <a:solidFill>
                  <a:schemeClr val="bg1"/>
                </a:solidFill>
              </a:rPr>
              <a:t>fixed in the licence or, in default of their payment, commence an action to recover them in a court of competent jurisdiction….</a:t>
            </a:r>
          </a:p>
          <a:p>
            <a:pPr>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915F915-0196-DE1F-5867-B678F46684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5065" y="133747"/>
            <a:ext cx="2953870" cy="487600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FC900B1-5AF0-6DE8-2D2F-13C9C5EA0B6D}"/>
                  </a:ext>
                </a:extLst>
              </p14:cNvPr>
              <p14:cNvContentPartPr/>
              <p14:nvPr/>
            </p14:nvContentPartPr>
            <p14:xfrm>
              <a:off x="4174969" y="3393562"/>
              <a:ext cx="451440" cy="46440"/>
            </p14:xfrm>
          </p:contentPart>
        </mc:Choice>
        <mc:Fallback xmlns="">
          <p:pic>
            <p:nvPicPr>
              <p:cNvPr id="5" name="Ink 4">
                <a:extLst>
                  <a:ext uri="{FF2B5EF4-FFF2-40B4-BE49-F238E27FC236}">
                    <a16:creationId xmlns:a16="http://schemas.microsoft.com/office/drawing/2014/main" id="{EFC900B1-5AF0-6DE8-2D2F-13C9C5EA0B6D}"/>
                  </a:ext>
                </a:extLst>
              </p:cNvPr>
              <p:cNvPicPr/>
              <p:nvPr/>
            </p:nvPicPr>
            <p:blipFill>
              <a:blip r:embed="rId4"/>
              <a:stretch>
                <a:fillRect/>
              </a:stretch>
            </p:blipFill>
            <p:spPr>
              <a:xfrm>
                <a:off x="4168849" y="3387442"/>
                <a:ext cx="4636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E8D9A9E-89DF-73F2-9E1F-FEE6C0B22A62}"/>
                  </a:ext>
                </a:extLst>
              </p14:cNvPr>
              <p14:cNvContentPartPr/>
              <p14:nvPr/>
            </p14:nvContentPartPr>
            <p14:xfrm>
              <a:off x="4565209" y="1989922"/>
              <a:ext cx="426960" cy="16920"/>
            </p14:xfrm>
          </p:contentPart>
        </mc:Choice>
        <mc:Fallback xmlns="">
          <p:pic>
            <p:nvPicPr>
              <p:cNvPr id="6" name="Ink 5">
                <a:extLst>
                  <a:ext uri="{FF2B5EF4-FFF2-40B4-BE49-F238E27FC236}">
                    <a16:creationId xmlns:a16="http://schemas.microsoft.com/office/drawing/2014/main" id="{EE8D9A9E-89DF-73F2-9E1F-FEE6C0B22A62}"/>
                  </a:ext>
                </a:extLst>
              </p:cNvPr>
              <p:cNvPicPr/>
              <p:nvPr/>
            </p:nvPicPr>
            <p:blipFill>
              <a:blip r:embed="rId6"/>
              <a:stretch>
                <a:fillRect/>
              </a:stretch>
            </p:blipFill>
            <p:spPr>
              <a:xfrm>
                <a:off x="4559089" y="1983802"/>
                <a:ext cx="439200" cy="29160"/>
              </a:xfrm>
              <a:prstGeom prst="rect">
                <a:avLst/>
              </a:prstGeom>
            </p:spPr>
          </p:pic>
        </mc:Fallback>
      </mc:AlternateContent>
    </p:spTree>
    <p:extLst>
      <p:ext uri="{BB962C8B-B14F-4D97-AF65-F5344CB8AC3E}">
        <p14:creationId xmlns:p14="http://schemas.microsoft.com/office/powerpoint/2010/main" val="19832151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AA41-20E6-1ECA-F1F9-884397198D7D}"/>
              </a:ext>
            </a:extLst>
          </p:cNvPr>
          <p:cNvSpPr>
            <a:spLocks noGrp="1"/>
          </p:cNvSpPr>
          <p:nvPr>
            <p:ph type="title"/>
          </p:nvPr>
        </p:nvSpPr>
        <p:spPr>
          <a:xfrm>
            <a:off x="904875" y="309563"/>
            <a:ext cx="7334250" cy="714375"/>
          </a:xfrm>
        </p:spPr>
        <p:txBody>
          <a:bodyPr>
            <a:normAutofit/>
          </a:bodyPr>
          <a:lstStyle/>
          <a:p>
            <a:pPr>
              <a:defRPr/>
            </a:pPr>
            <a:r>
              <a:rPr lang="en-US" dirty="0">
                <a:solidFill>
                  <a:schemeClr val="bg1"/>
                </a:solidFill>
              </a:rPr>
              <a:t>Independent Creation Doctrine</a:t>
            </a:r>
            <a:r>
              <a:rPr lang="en-US" dirty="0">
                <a:solidFill>
                  <a:srgbClr val="FFFF00"/>
                </a:solidFill>
              </a:rPr>
              <a:t> - </a:t>
            </a:r>
            <a:r>
              <a:rPr lang="en-US" dirty="0">
                <a:solidFill>
                  <a:srgbClr val="FF0000"/>
                </a:solidFill>
              </a:rPr>
              <a:t>Ca</a:t>
            </a:r>
            <a:r>
              <a:rPr lang="en-US" dirty="0">
                <a:solidFill>
                  <a:schemeClr val="bg1"/>
                </a:solidFill>
              </a:rPr>
              <a:t>na</a:t>
            </a:r>
            <a:r>
              <a:rPr lang="en-US" dirty="0">
                <a:solidFill>
                  <a:srgbClr val="FF0000"/>
                </a:solidFill>
              </a:rPr>
              <a:t>da</a:t>
            </a:r>
          </a:p>
        </p:txBody>
      </p:sp>
      <p:pic>
        <p:nvPicPr>
          <p:cNvPr id="299010" name="Picture 7">
            <a:extLst>
              <a:ext uri="{FF2B5EF4-FFF2-40B4-BE49-F238E27FC236}">
                <a16:creationId xmlns:a16="http://schemas.microsoft.com/office/drawing/2014/main" id="{73A7F410-F539-4860-C696-7899F27E61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81375" y="1203325"/>
            <a:ext cx="2381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Content Placeholder 2">
            <a:extLst>
              <a:ext uri="{FF2B5EF4-FFF2-40B4-BE49-F238E27FC236}">
                <a16:creationId xmlns:a16="http://schemas.microsoft.com/office/drawing/2014/main" id="{B35732F6-0E42-1F76-702C-E41993C3A165}"/>
              </a:ext>
            </a:extLst>
          </p:cNvPr>
          <p:cNvSpPr>
            <a:spLocks noGrp="1" noChangeArrowheads="1"/>
          </p:cNvSpPr>
          <p:nvPr>
            <p:ph sz="quarter" idx="10"/>
          </p:nvPr>
        </p:nvSpPr>
        <p:spPr bwMode="auto">
          <a:xfrm>
            <a:off x="539750" y="258763"/>
            <a:ext cx="8135938" cy="4545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100">
                <a:solidFill>
                  <a:schemeClr val="bg1"/>
                </a:solidFill>
              </a:rPr>
              <a:t>63      </a:t>
            </a:r>
            <a:r>
              <a:rPr lang="en-CA" altLang="en-US" sz="2100" i="1">
                <a:solidFill>
                  <a:schemeClr val="bg1"/>
                </a:solidFill>
              </a:rPr>
              <a:t>Many of the detailed similarities, in my view</a:t>
            </a:r>
            <a:r>
              <a:rPr lang="en-CA" altLang="en-US" sz="2100" i="1">
                <a:solidFill>
                  <a:srgbClr val="FFFF00"/>
                </a:solidFill>
              </a:rPr>
              <a:t>, can be traced to the common store of folklore about primitive species with human characteristics upon which Lucas was as free to draw as were Preston and Hurry</a:t>
            </a:r>
            <a:r>
              <a:rPr lang="en-CA" altLang="en-US" sz="2100" i="1">
                <a:solidFill>
                  <a:schemeClr val="bg1"/>
                </a:solidFill>
              </a:rPr>
              <a:t>. Yet drawing upon a common store of information does not in itself answer to the claim of infringement. It is the expression of ideas, not the ideas themselves, that is the subject of copyright. </a:t>
            </a:r>
            <a:r>
              <a:rPr lang="en-CA" altLang="en-US" sz="2100" i="1">
                <a:solidFill>
                  <a:srgbClr val="FFFF00"/>
                </a:solidFill>
              </a:rPr>
              <a:t>It is entirely possible that two or more authors, composers, dramatists or other artists may draw upon a common store of information for ideas and each may have copyright in his or her expression of those ideas</a:t>
            </a:r>
            <a:r>
              <a:rPr lang="en-CA" altLang="en-US" sz="2100" i="1">
                <a:solidFill>
                  <a:schemeClr val="bg1"/>
                </a:solidFill>
              </a:rPr>
              <a:t>. But if while drawing upon the common information base, one should copy the expression in literary or dramatic form of another author copyright may be infringed.</a:t>
            </a:r>
            <a:endParaRPr lang="en-US" altLang="en-US" sz="2100" i="1">
              <a:solidFill>
                <a:schemeClr val="bg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Content Placeholder 2">
            <a:extLst>
              <a:ext uri="{FF2B5EF4-FFF2-40B4-BE49-F238E27FC236}">
                <a16:creationId xmlns:a16="http://schemas.microsoft.com/office/drawing/2014/main" id="{4D478F20-2834-3EBF-0106-1988D3A6048E}"/>
              </a:ext>
            </a:extLst>
          </p:cNvPr>
          <p:cNvSpPr>
            <a:spLocks noGrp="1" noChangeArrowheads="1"/>
          </p:cNvSpPr>
          <p:nvPr>
            <p:ph sz="quarter" idx="10"/>
          </p:nvPr>
        </p:nvSpPr>
        <p:spPr bwMode="auto">
          <a:xfrm>
            <a:off x="215516" y="411510"/>
            <a:ext cx="8712968" cy="39287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CA" altLang="en-US" sz="5400" dirty="0">
                <a:solidFill>
                  <a:srgbClr val="FFFF00"/>
                </a:solidFill>
              </a:rPr>
              <a:t>“</a:t>
            </a:r>
            <a:r>
              <a:rPr lang="en-CA" altLang="en-US" sz="5400" dirty="0">
                <a:solidFill>
                  <a:schemeClr val="bg1"/>
                </a:solidFill>
              </a:rPr>
              <a:t>Rights of </a:t>
            </a:r>
            <a:r>
              <a:rPr lang="en-CA" altLang="en-US" sz="5400" dirty="0">
                <a:solidFill>
                  <a:srgbClr val="FFFF00"/>
                </a:solidFill>
              </a:rPr>
              <a:t>Non</a:t>
            </a:r>
            <a:r>
              <a:rPr lang="en-CA" altLang="en-US" sz="5400" dirty="0">
                <a:solidFill>
                  <a:schemeClr val="bg1"/>
                </a:solidFill>
              </a:rPr>
              <a:t>-Copyright Owners</a:t>
            </a:r>
            <a:r>
              <a:rPr lang="en-CA" altLang="en-US" sz="5400" dirty="0">
                <a:solidFill>
                  <a:srgbClr val="FF0000"/>
                </a:solidFill>
              </a:rPr>
              <a:t>:</a:t>
            </a:r>
            <a:r>
              <a:rPr lang="en-CA" altLang="en-US" sz="5400" dirty="0">
                <a:solidFill>
                  <a:schemeClr val="bg1"/>
                </a:solidFill>
              </a:rPr>
              <a:t> Fair Dealing etc</a:t>
            </a:r>
            <a:r>
              <a:rPr lang="en-CA" altLang="en-US" sz="5400" dirty="0">
                <a:solidFill>
                  <a:srgbClr val="FF0000"/>
                </a:solidFill>
              </a:rPr>
              <a:t>.</a:t>
            </a:r>
            <a:r>
              <a:rPr lang="en-CA" altLang="en-US" sz="5400" dirty="0">
                <a:solidFill>
                  <a:srgbClr val="FFFF00"/>
                </a:solidFill>
              </a:rPr>
              <a:t>”</a:t>
            </a:r>
          </a:p>
          <a:p>
            <a:pPr marL="0" indent="0" algn="ctr">
              <a:buFont typeface="Arial" panose="020B0604020202020204" pitchFamily="34" charset="0"/>
              <a:buNone/>
            </a:pPr>
            <a:endParaRPr lang="en-US" altLang="en-US" sz="4500" dirty="0">
              <a:solidFill>
                <a:schemeClr val="bg1"/>
              </a:solidFill>
            </a:endParaRPr>
          </a:p>
        </p:txBody>
      </p:sp>
      <p:pic>
        <p:nvPicPr>
          <p:cNvPr id="313347" name="Picture 3">
            <a:extLst>
              <a:ext uri="{FF2B5EF4-FFF2-40B4-BE49-F238E27FC236}">
                <a16:creationId xmlns:a16="http://schemas.microsoft.com/office/drawing/2014/main" id="{1EB7EB28-EC2B-9279-E81D-58E6D34BA85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87491" y="2357536"/>
            <a:ext cx="3169018" cy="237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5">
            <a:extLst>
              <a:ext uri="{FF2B5EF4-FFF2-40B4-BE49-F238E27FC236}">
                <a16:creationId xmlns:a16="http://schemas.microsoft.com/office/drawing/2014/main" id="{11850F31-9E8E-35B6-4F86-FB1995D45201}"/>
              </a:ext>
            </a:extLst>
          </p:cNvPr>
          <p:cNvSpPr>
            <a:spLocks noGrp="1" noChangeArrowheads="1"/>
          </p:cNvSpPr>
          <p:nvPr>
            <p:ph type="title"/>
          </p:nvPr>
        </p:nvSpPr>
        <p:spPr bwMode="auto">
          <a:xfrm>
            <a:off x="1485900" y="106363"/>
            <a:ext cx="6172200" cy="725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4967CF1C-85CA-66AB-168A-E2CF84973621}"/>
              </a:ext>
            </a:extLst>
          </p:cNvPr>
          <p:cNvSpPr>
            <a:spLocks noGrp="1"/>
          </p:cNvSpPr>
          <p:nvPr>
            <p:ph idx="1"/>
          </p:nvPr>
        </p:nvSpPr>
        <p:spPr>
          <a:xfrm>
            <a:off x="395288" y="944563"/>
            <a:ext cx="8208962" cy="3787775"/>
          </a:xfrm>
        </p:spPr>
        <p:txBody>
          <a:bodyPr>
            <a:normAutofit lnSpcReduction="10000"/>
          </a:bodyPr>
          <a:lstStyle/>
          <a:p>
            <a:pPr marL="0" indent="0">
              <a:lnSpc>
                <a:spcPct val="110000"/>
              </a:lnSpc>
              <a:buFont typeface="Arial" panose="020B0604020202020204" pitchFamily="34" charset="0"/>
              <a:buNone/>
              <a:defRPr/>
            </a:pPr>
            <a:r>
              <a:rPr lang="en-US" sz="2400" b="1" dirty="0">
                <a:solidFill>
                  <a:schemeClr val="bg1"/>
                </a:solidFill>
              </a:rPr>
              <a:t>Sequence of events in a copyright lawsuit</a:t>
            </a:r>
          </a:p>
          <a:p>
            <a:pPr>
              <a:lnSpc>
                <a:spcPct val="110000"/>
              </a:lnSpc>
              <a:defRPr/>
            </a:pPr>
            <a:r>
              <a:rPr lang="en-US" sz="2400" dirty="0">
                <a:solidFill>
                  <a:schemeClr val="bg1"/>
                </a:solidFill>
              </a:rPr>
              <a:t>1) </a:t>
            </a:r>
            <a:r>
              <a:rPr lang="en-US" sz="2400" dirty="0">
                <a:solidFill>
                  <a:srgbClr val="FFFF00"/>
                </a:solidFill>
              </a:rPr>
              <a:t>Unauthorized act </a:t>
            </a:r>
            <a:r>
              <a:rPr lang="en-US" sz="2400" dirty="0">
                <a:solidFill>
                  <a:schemeClr val="bg1"/>
                </a:solidFill>
              </a:rPr>
              <a:t>occurs. Has an infringement prima facie occurred?</a:t>
            </a:r>
          </a:p>
          <a:p>
            <a:pPr lvl="1">
              <a:lnSpc>
                <a:spcPct val="110000"/>
              </a:lnSpc>
              <a:buFont typeface="Courier New" panose="02070309020205020404" pitchFamily="49" charset="0"/>
              <a:buChar char="o"/>
              <a:defRPr/>
            </a:pPr>
            <a:r>
              <a:rPr lang="en-US" sz="2400" b="1" i="1" dirty="0">
                <a:solidFill>
                  <a:srgbClr val="FFFF00"/>
                </a:solidFill>
              </a:rPr>
              <a:t>27.</a:t>
            </a:r>
            <a:r>
              <a:rPr lang="en-US" sz="2400" i="1" dirty="0">
                <a:solidFill>
                  <a:srgbClr val="FFFF00"/>
                </a:solidFill>
              </a:rPr>
              <a:t> (1) </a:t>
            </a:r>
            <a:r>
              <a:rPr lang="en-US" sz="2400" i="1" dirty="0">
                <a:solidFill>
                  <a:schemeClr val="bg1"/>
                </a:solidFill>
              </a:rPr>
              <a:t>It is an </a:t>
            </a:r>
            <a:r>
              <a:rPr lang="en-US" sz="2400" i="1" dirty="0">
                <a:solidFill>
                  <a:srgbClr val="FF0000"/>
                </a:solidFill>
              </a:rPr>
              <a:t>infringement </a:t>
            </a:r>
            <a:r>
              <a:rPr lang="en-US" sz="2400" i="1" dirty="0">
                <a:solidFill>
                  <a:schemeClr val="bg1"/>
                </a:solidFill>
              </a:rPr>
              <a:t>of copyright for any person </a:t>
            </a:r>
            <a:r>
              <a:rPr lang="en-US" sz="2400" i="1" dirty="0">
                <a:solidFill>
                  <a:srgbClr val="FFFF00"/>
                </a:solidFill>
              </a:rPr>
              <a:t>to do</a:t>
            </a:r>
            <a:r>
              <a:rPr lang="en-US" sz="2400" i="1" dirty="0">
                <a:solidFill>
                  <a:schemeClr val="bg1"/>
                </a:solidFill>
              </a:rPr>
              <a:t>, without the consent of the owner of the copyright, </a:t>
            </a:r>
            <a:r>
              <a:rPr lang="en-US" sz="2400" i="1" dirty="0">
                <a:solidFill>
                  <a:srgbClr val="FFFF00"/>
                </a:solidFill>
              </a:rPr>
              <a:t>anything</a:t>
            </a:r>
            <a:r>
              <a:rPr lang="en-US" sz="2400" i="1" dirty="0">
                <a:solidFill>
                  <a:schemeClr val="bg1"/>
                </a:solidFill>
              </a:rPr>
              <a:t> that by this Act </a:t>
            </a:r>
            <a:r>
              <a:rPr lang="en-US" sz="2400" i="1" dirty="0">
                <a:solidFill>
                  <a:srgbClr val="FF0000"/>
                </a:solidFill>
              </a:rPr>
              <a:t>only the owner</a:t>
            </a:r>
            <a:r>
              <a:rPr lang="en-US" sz="2400" i="1" dirty="0">
                <a:solidFill>
                  <a:srgbClr val="FFFF00"/>
                </a:solidFill>
              </a:rPr>
              <a:t> of the copyright </a:t>
            </a:r>
            <a:r>
              <a:rPr lang="en-US" sz="2400" i="1" dirty="0">
                <a:solidFill>
                  <a:srgbClr val="FF0000"/>
                </a:solidFill>
              </a:rPr>
              <a:t>has the right to do</a:t>
            </a:r>
            <a:r>
              <a:rPr lang="en-US" sz="2400" i="1" dirty="0">
                <a:solidFill>
                  <a:schemeClr val="bg1"/>
                </a:solidFill>
              </a:rPr>
              <a:t>.</a:t>
            </a:r>
            <a:endParaRPr lang="en-CA" sz="2400" i="1" dirty="0">
              <a:solidFill>
                <a:schemeClr val="bg1"/>
              </a:solidFill>
            </a:endParaRPr>
          </a:p>
          <a:p>
            <a:pPr>
              <a:lnSpc>
                <a:spcPct val="110000"/>
              </a:lnSpc>
              <a:defRPr/>
            </a:pPr>
            <a:r>
              <a:rPr lang="en-US" sz="2400" dirty="0">
                <a:solidFill>
                  <a:schemeClr val="bg1"/>
                </a:solidFill>
              </a:rPr>
              <a:t>2) </a:t>
            </a:r>
            <a:r>
              <a:rPr lang="en-US" sz="2400" dirty="0">
                <a:solidFill>
                  <a:srgbClr val="FFFF00"/>
                </a:solidFill>
              </a:rPr>
              <a:t>Burden shifts</a:t>
            </a:r>
            <a:r>
              <a:rPr lang="en-US" sz="2400" dirty="0">
                <a:solidFill>
                  <a:schemeClr val="bg1"/>
                </a:solidFill>
              </a:rPr>
              <a:t> to the Defense </a:t>
            </a:r>
            <a:r>
              <a:rPr lang="en-US" sz="2400" dirty="0">
                <a:solidFill>
                  <a:srgbClr val="FFFF00"/>
                </a:solidFill>
              </a:rPr>
              <a:t>to establish a defense </a:t>
            </a:r>
            <a:r>
              <a:rPr lang="en-US" sz="2400" dirty="0">
                <a:solidFill>
                  <a:schemeClr val="bg1"/>
                </a:solidFill>
              </a:rPr>
              <a:t>to copyright infringement</a:t>
            </a:r>
            <a:r>
              <a:rPr lang="en-US" dirty="0">
                <a:solidFill>
                  <a:schemeClr val="bg1"/>
                </a:solidFill>
              </a:rPr>
              <a:t>.</a:t>
            </a:r>
          </a:p>
          <a:p>
            <a:pPr lvl="2">
              <a:defRPr/>
            </a:pPr>
            <a:endParaRPr lang="en-US" dirty="0"/>
          </a:p>
        </p:txBody>
      </p:sp>
      <p:sp>
        <p:nvSpPr>
          <p:cNvPr id="4" name="Slide Number Placeholder 3">
            <a:extLst>
              <a:ext uri="{FF2B5EF4-FFF2-40B4-BE49-F238E27FC236}">
                <a16:creationId xmlns:a16="http://schemas.microsoft.com/office/drawing/2014/main" id="{3536D2A9-CB3A-FFF3-D489-A8990AA179A9}"/>
              </a:ext>
            </a:extLst>
          </p:cNvPr>
          <p:cNvSpPr>
            <a:spLocks noGrp="1"/>
          </p:cNvSpPr>
          <p:nvPr>
            <p:ph type="sldNum" sz="quarter" idx="12"/>
          </p:nvPr>
        </p:nvSpPr>
        <p:spPr/>
        <p:txBody>
          <a:bodyPr/>
          <a:lstStyle/>
          <a:p>
            <a:pPr defTabSz="342900" eaLnBrk="1" fontAlgn="auto" hangingPunct="1">
              <a:spcBef>
                <a:spcPts val="0"/>
              </a:spcBef>
              <a:spcAft>
                <a:spcPts val="0"/>
              </a:spcAft>
              <a:defRPr/>
            </a:pPr>
            <a:fld id="{D86834C1-1538-3C4C-889E-012EDC7AE857}" type="slidenum">
              <a:rPr lang="en-US" sz="1350">
                <a:solidFill>
                  <a:prstClr val="black"/>
                </a:solidFill>
                <a:latin typeface="Arial"/>
              </a:rPr>
              <a:pPr defTabSz="342900" eaLnBrk="1" fontAlgn="auto" hangingPunct="1">
                <a:spcBef>
                  <a:spcPts val="0"/>
                </a:spcBef>
                <a:spcAft>
                  <a:spcPts val="0"/>
                </a:spcAft>
                <a:defRPr/>
              </a:pPr>
              <a:t>113</a:t>
            </a:fld>
            <a:endParaRPr lang="en-US" sz="1350">
              <a:solidFill>
                <a:prstClr val="black"/>
              </a:solidFill>
              <a:latin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7E834-3799-6B05-C9FF-32F932A5E179}"/>
              </a:ext>
            </a:extLst>
          </p:cNvPr>
          <p:cNvSpPr>
            <a:spLocks noGrp="1"/>
          </p:cNvSpPr>
          <p:nvPr>
            <p:ph sz="quarter" idx="10"/>
          </p:nvPr>
        </p:nvSpPr>
        <p:spPr>
          <a:xfrm>
            <a:off x="576263" y="487363"/>
            <a:ext cx="7991475" cy="4168775"/>
          </a:xfrm>
        </p:spPr>
        <p:txBody>
          <a:bodyPr/>
          <a:lstStyle/>
          <a:p>
            <a:pPr marL="0" indent="0">
              <a:buFont typeface="Arial" panose="020B0604020202020204" pitchFamily="34" charset="0"/>
              <a:buNone/>
              <a:defRPr/>
            </a:pPr>
            <a:r>
              <a:rPr lang="en-US" sz="3000" dirty="0">
                <a:solidFill>
                  <a:srgbClr val="FFFF00"/>
                </a:solidFill>
              </a:rPr>
              <a:t>Court needs to determine</a:t>
            </a:r>
            <a:r>
              <a:rPr lang="en-US" sz="3000" dirty="0">
                <a:solidFill>
                  <a:srgbClr val="FF0000"/>
                </a:solidFill>
              </a:rPr>
              <a:t>: </a:t>
            </a:r>
            <a:r>
              <a:rPr lang="en-US" sz="3000" dirty="0">
                <a:solidFill>
                  <a:schemeClr val="bg1"/>
                </a:solidFill>
              </a:rPr>
              <a:t>Was something done that only the copyright owner has the right to do</a:t>
            </a:r>
            <a:r>
              <a:rPr lang="en-US" sz="3000" dirty="0">
                <a:solidFill>
                  <a:srgbClr val="FF0000"/>
                </a:solidFill>
              </a:rPr>
              <a:t>?</a:t>
            </a:r>
            <a:r>
              <a:rPr lang="en-US" sz="3000" dirty="0">
                <a:solidFill>
                  <a:schemeClr val="bg1"/>
                </a:solidFill>
              </a:rPr>
              <a:t> </a:t>
            </a:r>
            <a:endParaRPr lang="en-CA" sz="3000" dirty="0">
              <a:solidFill>
                <a:schemeClr val="bg1"/>
              </a:solidFill>
            </a:endParaRPr>
          </a:p>
          <a:p>
            <a:pPr>
              <a:defRPr/>
            </a:pPr>
            <a:r>
              <a:rPr lang="en-US" sz="3000" dirty="0">
                <a:solidFill>
                  <a:srgbClr val="FFFF00"/>
                </a:solidFill>
              </a:rPr>
              <a:t>Reproduced</a:t>
            </a:r>
            <a:r>
              <a:rPr lang="en-US" sz="3000" dirty="0">
                <a:solidFill>
                  <a:schemeClr val="bg1"/>
                </a:solidFill>
              </a:rPr>
              <a:t> a work in whole or </a:t>
            </a:r>
            <a:r>
              <a:rPr lang="en-US" sz="3000" dirty="0">
                <a:solidFill>
                  <a:srgbClr val="FF0000"/>
                </a:solidFill>
              </a:rPr>
              <a:t>in substantial part</a:t>
            </a:r>
            <a:endParaRPr lang="en-CA" sz="3000" dirty="0">
              <a:solidFill>
                <a:srgbClr val="FF0000"/>
              </a:solidFill>
            </a:endParaRPr>
          </a:p>
          <a:p>
            <a:pPr>
              <a:defRPr/>
            </a:pPr>
            <a:r>
              <a:rPr lang="en-US" sz="3000" dirty="0">
                <a:solidFill>
                  <a:srgbClr val="FFFF00"/>
                </a:solidFill>
              </a:rPr>
              <a:t>Performed</a:t>
            </a:r>
            <a:r>
              <a:rPr lang="en-US" sz="3000" dirty="0">
                <a:solidFill>
                  <a:schemeClr val="bg1"/>
                </a:solidFill>
              </a:rPr>
              <a:t> a work </a:t>
            </a:r>
            <a:r>
              <a:rPr lang="en-US" sz="3000" dirty="0">
                <a:solidFill>
                  <a:srgbClr val="FF0000"/>
                </a:solidFill>
              </a:rPr>
              <a:t>in public</a:t>
            </a:r>
            <a:endParaRPr lang="en-CA" sz="3000" dirty="0">
              <a:solidFill>
                <a:srgbClr val="FF0000"/>
              </a:solidFill>
            </a:endParaRPr>
          </a:p>
          <a:p>
            <a:pPr>
              <a:defRPr/>
            </a:pPr>
            <a:r>
              <a:rPr lang="en-US" sz="3000" dirty="0">
                <a:solidFill>
                  <a:srgbClr val="FFFF00"/>
                </a:solidFill>
              </a:rPr>
              <a:t>Communicated</a:t>
            </a:r>
            <a:r>
              <a:rPr lang="en-US" sz="3000" dirty="0">
                <a:solidFill>
                  <a:schemeClr val="bg1"/>
                </a:solidFill>
              </a:rPr>
              <a:t> a work </a:t>
            </a:r>
            <a:r>
              <a:rPr lang="en-US" sz="3000" dirty="0">
                <a:solidFill>
                  <a:srgbClr val="FF0000"/>
                </a:solidFill>
              </a:rPr>
              <a:t>to the public </a:t>
            </a:r>
            <a:r>
              <a:rPr lang="en-US" sz="3000" dirty="0">
                <a:solidFill>
                  <a:srgbClr val="FFFF00"/>
                </a:solidFill>
              </a:rPr>
              <a:t>by telecommunication</a:t>
            </a:r>
            <a:endParaRPr lang="en-CA" sz="3000" dirty="0">
              <a:solidFill>
                <a:srgbClr val="FFFF00"/>
              </a:solidFill>
            </a:endParaRPr>
          </a:p>
          <a:p>
            <a:pPr marL="0" indent="0">
              <a:buFont typeface="Arial" panose="020B0604020202020204" pitchFamily="34" charset="0"/>
              <a:buNone/>
              <a:defRPr/>
            </a:pP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a:extLst>
              <a:ext uri="{FF2B5EF4-FFF2-40B4-BE49-F238E27FC236}">
                <a16:creationId xmlns:a16="http://schemas.microsoft.com/office/drawing/2014/main" id="{741BAFC9-57D4-DF2C-13CD-53DA09497421}"/>
              </a:ext>
            </a:extLst>
          </p:cNvPr>
          <p:cNvSpPr>
            <a:spLocks noGrp="1" noChangeArrowheads="1"/>
          </p:cNvSpPr>
          <p:nvPr>
            <p:ph type="title"/>
          </p:nvPr>
        </p:nvSpPr>
        <p:spPr bwMode="auto">
          <a:xfrm>
            <a:off x="53975" y="268288"/>
            <a:ext cx="90360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Today</a:t>
            </a:r>
            <a:r>
              <a:rPr lang="en-US" altLang="en-US" sz="3200" b="1">
                <a:solidFill>
                  <a:srgbClr val="FF0000"/>
                </a:solidFill>
              </a:rPr>
              <a:t>:</a:t>
            </a:r>
            <a:r>
              <a:rPr lang="en-US" altLang="en-US" sz="3200" b="1">
                <a:solidFill>
                  <a:schemeClr val="bg1"/>
                </a:solidFill>
              </a:rPr>
              <a:t> </a:t>
            </a:r>
            <a:r>
              <a:rPr lang="en-US" altLang="en-US" sz="3200">
                <a:solidFill>
                  <a:schemeClr val="bg1"/>
                </a:solidFill>
              </a:rPr>
              <a:t>Two Defences to copyright infringement</a:t>
            </a:r>
          </a:p>
        </p:txBody>
      </p:sp>
      <p:sp>
        <p:nvSpPr>
          <p:cNvPr id="3" name="Content Placeholder 2">
            <a:extLst>
              <a:ext uri="{FF2B5EF4-FFF2-40B4-BE49-F238E27FC236}">
                <a16:creationId xmlns:a16="http://schemas.microsoft.com/office/drawing/2014/main" id="{D75BAF24-C371-A063-07A4-27583936AA06}"/>
              </a:ext>
            </a:extLst>
          </p:cNvPr>
          <p:cNvSpPr>
            <a:spLocks noGrp="1"/>
          </p:cNvSpPr>
          <p:nvPr>
            <p:ph sz="quarter" idx="10"/>
          </p:nvPr>
        </p:nvSpPr>
        <p:spPr>
          <a:xfrm>
            <a:off x="1485900" y="1611313"/>
            <a:ext cx="6172200" cy="2682875"/>
          </a:xfrm>
        </p:spPr>
        <p:txBody>
          <a:bodyPr/>
          <a:lstStyle/>
          <a:p>
            <a:pPr marL="857250" indent="-857250">
              <a:buFont typeface="+mj-lt"/>
              <a:buAutoNum type="arabicPeriod"/>
              <a:defRPr/>
            </a:pPr>
            <a:r>
              <a:rPr lang="en-CA" sz="4500" dirty="0">
                <a:solidFill>
                  <a:srgbClr val="FFFF00"/>
                </a:solidFill>
              </a:rPr>
              <a:t>Defence of public interest</a:t>
            </a:r>
          </a:p>
          <a:p>
            <a:pPr marL="857250" indent="-857250">
              <a:buFont typeface="+mj-lt"/>
              <a:buAutoNum type="arabicPeriod"/>
              <a:defRPr/>
            </a:pPr>
            <a:r>
              <a:rPr lang="en-CA" sz="4500" dirty="0">
                <a:solidFill>
                  <a:srgbClr val="FFFF00"/>
                </a:solidFill>
              </a:rPr>
              <a:t>Fair dealing</a:t>
            </a:r>
          </a:p>
          <a:p>
            <a:pPr>
              <a:buFont typeface="+mj-lt"/>
              <a:buAutoNum type="arabicPeriod"/>
              <a:defRPr/>
            </a:pP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F55FE-4251-6665-4381-2DE7C2B8CF91}"/>
              </a:ext>
            </a:extLst>
          </p:cNvPr>
          <p:cNvSpPr>
            <a:spLocks noGrp="1"/>
          </p:cNvSpPr>
          <p:nvPr>
            <p:ph type="title"/>
          </p:nvPr>
        </p:nvSpPr>
        <p:spPr>
          <a:xfrm>
            <a:off x="107950" y="150813"/>
            <a:ext cx="8928100" cy="595312"/>
          </a:xfrm>
        </p:spPr>
        <p:txBody>
          <a:bodyPr>
            <a:normAutofit fontScale="90000"/>
          </a:bodyPr>
          <a:lstStyle/>
          <a:p>
            <a:pPr>
              <a:defRPr/>
            </a:pPr>
            <a:r>
              <a:rPr lang="en-US" b="1" dirty="0">
                <a:solidFill>
                  <a:srgbClr val="FFFF00"/>
                </a:solidFill>
              </a:rPr>
              <a:t>User rights</a:t>
            </a:r>
            <a:r>
              <a:rPr lang="en-US" b="1" dirty="0">
                <a:solidFill>
                  <a:srgbClr val="FF0000"/>
                </a:solidFill>
              </a:rPr>
              <a:t>:</a:t>
            </a:r>
            <a:r>
              <a:rPr lang="en-US" b="1" dirty="0">
                <a:solidFill>
                  <a:srgbClr val="FFFF00"/>
                </a:solidFill>
              </a:rPr>
              <a:t> </a:t>
            </a:r>
            <a:r>
              <a:rPr lang="en-US" b="1" dirty="0">
                <a:solidFill>
                  <a:schemeClr val="bg1"/>
                </a:solidFill>
              </a:rPr>
              <a:t>Public Interest Defence</a:t>
            </a:r>
          </a:p>
        </p:txBody>
      </p:sp>
      <p:sp>
        <p:nvSpPr>
          <p:cNvPr id="2" name="Content Placeholder 1">
            <a:extLst>
              <a:ext uri="{FF2B5EF4-FFF2-40B4-BE49-F238E27FC236}">
                <a16:creationId xmlns:a16="http://schemas.microsoft.com/office/drawing/2014/main" id="{4DBC2ECD-8236-DA09-D0B6-7E0DB5475283}"/>
              </a:ext>
            </a:extLst>
          </p:cNvPr>
          <p:cNvSpPr>
            <a:spLocks noGrp="1"/>
          </p:cNvSpPr>
          <p:nvPr>
            <p:ph idx="1"/>
          </p:nvPr>
        </p:nvSpPr>
        <p:spPr>
          <a:xfrm>
            <a:off x="323850" y="1058863"/>
            <a:ext cx="8424863" cy="3905250"/>
          </a:xfrm>
        </p:spPr>
        <p:txBody>
          <a:bodyPr>
            <a:normAutofit fontScale="92500"/>
          </a:bodyPr>
          <a:lstStyle/>
          <a:p>
            <a:pPr marL="0" indent="0">
              <a:buFont typeface="Arial" panose="020B0604020202020204" pitchFamily="34" charset="0"/>
              <a:buNone/>
              <a:defRPr/>
            </a:pPr>
            <a:r>
              <a:rPr lang="en-US" sz="1950" b="1" dirty="0">
                <a:solidFill>
                  <a:schemeClr val="bg1"/>
                </a:solidFill>
              </a:rPr>
              <a:t>Defence of public interest</a:t>
            </a:r>
          </a:p>
          <a:p>
            <a:pPr marL="0" indent="0">
              <a:buFont typeface="Arial" panose="020B0604020202020204" pitchFamily="34" charset="0"/>
              <a:buNone/>
              <a:defRPr/>
            </a:pPr>
            <a:r>
              <a:rPr lang="en-US" sz="1950" i="1" dirty="0">
                <a:solidFill>
                  <a:srgbClr val="00B0F0"/>
                </a:solidFill>
              </a:rPr>
              <a:t>R. v. </a:t>
            </a:r>
            <a:r>
              <a:rPr lang="en-US" sz="1950" i="1" dirty="0" err="1">
                <a:solidFill>
                  <a:srgbClr val="00B0F0"/>
                </a:solidFill>
              </a:rPr>
              <a:t>Lorimer</a:t>
            </a:r>
            <a:r>
              <a:rPr lang="en-US" sz="1950" i="1" dirty="0">
                <a:solidFill>
                  <a:srgbClr val="00B0F0"/>
                </a:solidFill>
              </a:rPr>
              <a:t> &amp; Co. Ltd., </a:t>
            </a:r>
            <a:r>
              <a:rPr lang="en-US" sz="1950" dirty="0">
                <a:solidFill>
                  <a:schemeClr val="bg1"/>
                </a:solidFill>
              </a:rPr>
              <a:t>[1984] 1 FC 1065</a:t>
            </a:r>
          </a:p>
          <a:p>
            <a:pPr>
              <a:defRPr/>
            </a:pPr>
            <a:r>
              <a:rPr lang="en-US" sz="1950" dirty="0">
                <a:solidFill>
                  <a:schemeClr val="bg1"/>
                </a:solidFill>
              </a:rPr>
              <a:t>Defence of public interest argued </a:t>
            </a:r>
            <a:r>
              <a:rPr lang="en-US" sz="1950" dirty="0">
                <a:solidFill>
                  <a:srgbClr val="FF0000"/>
                </a:solidFill>
              </a:rPr>
              <a:t>–</a:t>
            </a:r>
            <a:r>
              <a:rPr lang="en-US" sz="1950" dirty="0">
                <a:solidFill>
                  <a:schemeClr val="bg1"/>
                </a:solidFill>
              </a:rPr>
              <a:t> </a:t>
            </a:r>
            <a:r>
              <a:rPr lang="en-US" sz="1950" dirty="0">
                <a:solidFill>
                  <a:srgbClr val="FFFF00"/>
                </a:solidFill>
              </a:rPr>
              <a:t>In the public interest that this information be disseminated as broadly as possible.</a:t>
            </a:r>
          </a:p>
          <a:p>
            <a:pPr>
              <a:defRPr/>
            </a:pPr>
            <a:r>
              <a:rPr lang="en-CA" sz="1950" dirty="0">
                <a:solidFill>
                  <a:schemeClr val="bg1"/>
                </a:solidFill>
              </a:rPr>
              <a:t>Court indicated that it has </a:t>
            </a:r>
            <a:r>
              <a:rPr lang="en-CA" sz="1950" dirty="0">
                <a:solidFill>
                  <a:srgbClr val="FFFF00"/>
                </a:solidFill>
              </a:rPr>
              <a:t>no doubt that a defence of public interest</a:t>
            </a:r>
            <a:r>
              <a:rPr lang="en-CA" sz="1950" dirty="0">
                <a:solidFill>
                  <a:schemeClr val="bg1"/>
                </a:solidFill>
              </a:rPr>
              <a:t> – as set out in the UK cases on which the Lorimer’s counsel relied – </a:t>
            </a:r>
            <a:r>
              <a:rPr lang="en-CA" sz="1950" dirty="0">
                <a:solidFill>
                  <a:srgbClr val="FFFF00"/>
                </a:solidFill>
              </a:rPr>
              <a:t>is available in proper circumstances</a:t>
            </a:r>
            <a:r>
              <a:rPr lang="en-CA" sz="1950" dirty="0">
                <a:solidFill>
                  <a:schemeClr val="bg1"/>
                </a:solidFill>
              </a:rPr>
              <a:t> against an assertion of Crown copyright.</a:t>
            </a:r>
          </a:p>
          <a:p>
            <a:pPr>
              <a:defRPr/>
            </a:pPr>
            <a:r>
              <a:rPr lang="en-CA" sz="1950" b="1" dirty="0">
                <a:solidFill>
                  <a:srgbClr val="FF0000"/>
                </a:solidFill>
              </a:rPr>
              <a:t>But the facts don’t support the public interest defence here </a:t>
            </a:r>
          </a:p>
          <a:p>
            <a:pPr lvl="1">
              <a:buFont typeface="Courier New" panose="02070309020205020404" pitchFamily="49" charset="0"/>
              <a:buChar char="o"/>
              <a:defRPr/>
            </a:pPr>
            <a:r>
              <a:rPr lang="en-CA" sz="1950" dirty="0">
                <a:solidFill>
                  <a:srgbClr val="FFFF00"/>
                </a:solidFill>
              </a:rPr>
              <a:t>Great disclosure </a:t>
            </a:r>
            <a:r>
              <a:rPr lang="en-CA" sz="1950" dirty="0">
                <a:solidFill>
                  <a:schemeClr val="bg1"/>
                </a:solidFill>
              </a:rPr>
              <a:t>in report</a:t>
            </a:r>
          </a:p>
          <a:p>
            <a:pPr lvl="1">
              <a:buFont typeface="Courier New" panose="02070309020205020404" pitchFamily="49" charset="0"/>
              <a:buChar char="o"/>
              <a:defRPr/>
            </a:pPr>
            <a:r>
              <a:rPr lang="en-CA" sz="1950" dirty="0">
                <a:solidFill>
                  <a:srgbClr val="FFFF00"/>
                </a:solidFill>
              </a:rPr>
              <a:t>Free copies </a:t>
            </a:r>
            <a:r>
              <a:rPr lang="en-CA" sz="1950" dirty="0">
                <a:solidFill>
                  <a:schemeClr val="bg1"/>
                </a:solidFill>
              </a:rPr>
              <a:t>given out, put in libraries across the country</a:t>
            </a:r>
          </a:p>
          <a:p>
            <a:pPr lvl="1">
              <a:buFont typeface="Courier New" panose="02070309020205020404" pitchFamily="49" charset="0"/>
              <a:buChar char="o"/>
              <a:defRPr/>
            </a:pPr>
            <a:r>
              <a:rPr lang="en-CA" sz="1950" dirty="0">
                <a:solidFill>
                  <a:srgbClr val="FFFF00"/>
                </a:solidFill>
              </a:rPr>
              <a:t>No concern about the public not being informed</a:t>
            </a:r>
          </a:p>
          <a:p>
            <a:pPr>
              <a:defRPr/>
            </a:pPr>
            <a:r>
              <a:rPr lang="en-CA" sz="1950" b="1" dirty="0">
                <a:solidFill>
                  <a:schemeClr val="bg1"/>
                </a:solidFill>
              </a:rPr>
              <a:t>N.B. Act doesn’t mention “public interest”</a:t>
            </a:r>
          </a:p>
          <a:p>
            <a:pPr lvl="2">
              <a:defRPr/>
            </a:pPr>
            <a:endParaRPr lang="en-US" dirty="0"/>
          </a:p>
        </p:txBody>
      </p:sp>
      <p:sp>
        <p:nvSpPr>
          <p:cNvPr id="4" name="Slide Number Placeholder 3">
            <a:extLst>
              <a:ext uri="{FF2B5EF4-FFF2-40B4-BE49-F238E27FC236}">
                <a16:creationId xmlns:a16="http://schemas.microsoft.com/office/drawing/2014/main" id="{C3B2825E-8701-B3FB-8930-09B0345D5267}"/>
              </a:ext>
            </a:extLst>
          </p:cNvPr>
          <p:cNvSpPr>
            <a:spLocks noGrp="1"/>
          </p:cNvSpPr>
          <p:nvPr>
            <p:ph type="sldNum" sz="quarter" idx="12"/>
          </p:nvPr>
        </p:nvSpPr>
        <p:spPr/>
        <p:txBody>
          <a:bodyPr/>
          <a:lstStyle/>
          <a:p>
            <a:pPr defTabSz="342900" eaLnBrk="1" fontAlgn="auto" hangingPunct="1">
              <a:spcBef>
                <a:spcPts val="0"/>
              </a:spcBef>
              <a:spcAft>
                <a:spcPts val="0"/>
              </a:spcAft>
              <a:defRPr/>
            </a:pPr>
            <a:fld id="{90840ACC-72E6-CE45-B2E2-FBD1295F2702}" type="slidenum">
              <a:rPr lang="en-US" sz="1350" smtClean="0">
                <a:solidFill>
                  <a:prstClr val="black"/>
                </a:solidFill>
                <a:latin typeface="Arial"/>
              </a:rPr>
              <a:pPr defTabSz="342900" eaLnBrk="1" fontAlgn="auto" hangingPunct="1">
                <a:spcBef>
                  <a:spcPts val="0"/>
                </a:spcBef>
                <a:spcAft>
                  <a:spcPts val="0"/>
                </a:spcAft>
                <a:defRPr/>
              </a:pPr>
              <a:t>116</a:t>
            </a:fld>
            <a:endParaRPr lang="en-US" sz="1350" dirty="0">
              <a:solidFill>
                <a:prstClr val="black"/>
              </a:solidFill>
              <a:latin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5">
            <a:extLst>
              <a:ext uri="{FF2B5EF4-FFF2-40B4-BE49-F238E27FC236}">
                <a16:creationId xmlns:a16="http://schemas.microsoft.com/office/drawing/2014/main" id="{63848090-E274-986E-1733-5592563CB4FF}"/>
              </a:ext>
            </a:extLst>
          </p:cNvPr>
          <p:cNvSpPr>
            <a:spLocks noGrp="1" noChangeArrowheads="1"/>
          </p:cNvSpPr>
          <p:nvPr>
            <p:ph type="title"/>
          </p:nvPr>
        </p:nvSpPr>
        <p:spPr bwMode="auto">
          <a:xfrm>
            <a:off x="179388" y="195263"/>
            <a:ext cx="8569325"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 rights</a:t>
            </a:r>
            <a:r>
              <a:rPr lang="en-US" altLang="en-US" sz="3600" b="1">
                <a:solidFill>
                  <a:srgbClr val="FF0000"/>
                </a:solidFill>
              </a:rPr>
              <a:t>:</a:t>
            </a:r>
            <a:r>
              <a:rPr lang="en-US" altLang="en-US" sz="3600" b="1">
                <a:solidFill>
                  <a:srgbClr val="FFFF00"/>
                </a:solidFill>
              </a:rPr>
              <a:t> </a:t>
            </a:r>
            <a:r>
              <a:rPr lang="en-US" altLang="en-US" sz="3600" b="1">
                <a:solidFill>
                  <a:schemeClr val="bg1"/>
                </a:solidFill>
              </a:rPr>
              <a:t>Public Interest Defence</a:t>
            </a:r>
          </a:p>
        </p:txBody>
      </p:sp>
      <p:sp>
        <p:nvSpPr>
          <p:cNvPr id="2" name="Content Placeholder 1">
            <a:extLst>
              <a:ext uri="{FF2B5EF4-FFF2-40B4-BE49-F238E27FC236}">
                <a16:creationId xmlns:a16="http://schemas.microsoft.com/office/drawing/2014/main" id="{B224DD98-B1AC-CBF4-481F-48B704229E33}"/>
              </a:ext>
            </a:extLst>
          </p:cNvPr>
          <p:cNvSpPr>
            <a:spLocks noGrp="1"/>
          </p:cNvSpPr>
          <p:nvPr>
            <p:ph idx="1"/>
          </p:nvPr>
        </p:nvSpPr>
        <p:spPr>
          <a:xfrm>
            <a:off x="395288" y="1131888"/>
            <a:ext cx="8353425" cy="3687762"/>
          </a:xfrm>
        </p:spPr>
        <p:txBody>
          <a:bodyPr>
            <a:noAutofit/>
          </a:bodyPr>
          <a:lstStyle/>
          <a:p>
            <a:pPr marL="0" indent="0">
              <a:buFont typeface="Arial" panose="020B0604020202020204" pitchFamily="34" charset="0"/>
              <a:buNone/>
              <a:defRPr/>
            </a:pPr>
            <a:r>
              <a:rPr lang="en-US" sz="1800" b="1" dirty="0">
                <a:solidFill>
                  <a:schemeClr val="bg1"/>
                </a:solidFill>
              </a:rPr>
              <a:t>Defence of public interest</a:t>
            </a:r>
          </a:p>
          <a:p>
            <a:pPr marL="0" indent="0">
              <a:buFont typeface="Arial" panose="020B0604020202020204" pitchFamily="34" charset="0"/>
              <a:buNone/>
              <a:defRPr/>
            </a:pPr>
            <a:r>
              <a:rPr lang="en-CA" sz="1800" i="1" dirty="0">
                <a:solidFill>
                  <a:srgbClr val="00B0F0"/>
                </a:solidFill>
              </a:rPr>
              <a:t>Lion Laboratories v Evans </a:t>
            </a:r>
            <a:r>
              <a:rPr lang="en-CA" sz="1800" dirty="0">
                <a:solidFill>
                  <a:schemeClr val="bg1"/>
                </a:solidFill>
              </a:rPr>
              <a:t>[1985] QB 526</a:t>
            </a:r>
          </a:p>
          <a:p>
            <a:pPr>
              <a:defRPr/>
            </a:pPr>
            <a:r>
              <a:rPr lang="en-CA" sz="1800" dirty="0">
                <a:solidFill>
                  <a:schemeClr val="bg1"/>
                </a:solidFill>
              </a:rPr>
              <a:t>Lion Laboratories manufactured and marketed the </a:t>
            </a:r>
            <a:r>
              <a:rPr lang="en-CA" sz="1800" dirty="0">
                <a:solidFill>
                  <a:srgbClr val="FFFF00"/>
                </a:solidFill>
              </a:rPr>
              <a:t>Lion Intoximeter which was used by the police for measuring blood alcohol levels </a:t>
            </a:r>
            <a:r>
              <a:rPr lang="en-CA" sz="1800" dirty="0">
                <a:solidFill>
                  <a:schemeClr val="bg1"/>
                </a:solidFill>
              </a:rPr>
              <a:t>of motorists.</a:t>
            </a:r>
          </a:p>
          <a:p>
            <a:pPr>
              <a:defRPr/>
            </a:pPr>
            <a:r>
              <a:rPr lang="en-CA" sz="1800" dirty="0">
                <a:solidFill>
                  <a:schemeClr val="bg1"/>
                </a:solidFill>
              </a:rPr>
              <a:t>Two ex-employees approached the Press with four documents taken from Lion. </a:t>
            </a:r>
          </a:p>
          <a:p>
            <a:pPr>
              <a:defRPr/>
            </a:pPr>
            <a:r>
              <a:rPr lang="en-CA" sz="1800" dirty="0">
                <a:solidFill>
                  <a:schemeClr val="bg1"/>
                </a:solidFill>
              </a:rPr>
              <a:t>Such </a:t>
            </a:r>
            <a:r>
              <a:rPr lang="en-CA" sz="1800" dirty="0">
                <a:solidFill>
                  <a:srgbClr val="FFFF00"/>
                </a:solidFill>
              </a:rPr>
              <a:t>reproduction was held to be justified, despite the nature of material, being confidential and protected by copyright</a:t>
            </a:r>
            <a:r>
              <a:rPr lang="en-CA" sz="1800" dirty="0">
                <a:solidFill>
                  <a:schemeClr val="bg1"/>
                </a:solidFill>
              </a:rPr>
              <a:t>. </a:t>
            </a:r>
          </a:p>
          <a:p>
            <a:pPr>
              <a:defRPr/>
            </a:pPr>
            <a:r>
              <a:rPr lang="en-CA" sz="1800" dirty="0">
                <a:solidFill>
                  <a:schemeClr val="bg1"/>
                </a:solidFill>
              </a:rPr>
              <a:t>Court agreed that </a:t>
            </a:r>
            <a:r>
              <a:rPr lang="en-CA" sz="1800" dirty="0">
                <a:solidFill>
                  <a:srgbClr val="FF0000"/>
                </a:solidFill>
              </a:rPr>
              <a:t>the defence of public interest applied </a:t>
            </a:r>
            <a:r>
              <a:rPr lang="en-CA" sz="1800" dirty="0">
                <a:solidFill>
                  <a:schemeClr val="bg1"/>
                </a:solidFill>
              </a:rPr>
              <a:t>to the investigations  regarding the accuracy of the equipment to avoid incorrect readings when used by the police on motorist. </a:t>
            </a:r>
          </a:p>
        </p:txBody>
      </p:sp>
      <p:sp>
        <p:nvSpPr>
          <p:cNvPr id="4" name="Slide Number Placeholder 3">
            <a:extLst>
              <a:ext uri="{FF2B5EF4-FFF2-40B4-BE49-F238E27FC236}">
                <a16:creationId xmlns:a16="http://schemas.microsoft.com/office/drawing/2014/main" id="{4BD872D8-5202-419B-92D4-2EC4599C9930}"/>
              </a:ext>
            </a:extLst>
          </p:cNvPr>
          <p:cNvSpPr>
            <a:spLocks noGrp="1"/>
          </p:cNvSpPr>
          <p:nvPr>
            <p:ph type="sldNum" sz="quarter" idx="12"/>
          </p:nvPr>
        </p:nvSpPr>
        <p:spPr/>
        <p:txBody>
          <a:bodyPr/>
          <a:lstStyle/>
          <a:p>
            <a:pPr defTabSz="342900" eaLnBrk="1" fontAlgn="auto" hangingPunct="1">
              <a:spcBef>
                <a:spcPts val="0"/>
              </a:spcBef>
              <a:spcAft>
                <a:spcPts val="0"/>
              </a:spcAft>
              <a:defRPr/>
            </a:pPr>
            <a:fld id="{C4478584-059C-2D44-81B5-39A441F216C2}" type="slidenum">
              <a:rPr lang="en-US" sz="1350">
                <a:solidFill>
                  <a:prstClr val="black"/>
                </a:solidFill>
                <a:latin typeface="Arial"/>
              </a:rPr>
              <a:pPr defTabSz="342900" eaLnBrk="1" fontAlgn="auto" hangingPunct="1">
                <a:spcBef>
                  <a:spcPts val="0"/>
                </a:spcBef>
                <a:spcAft>
                  <a:spcPts val="0"/>
                </a:spcAft>
                <a:defRPr/>
              </a:pPr>
              <a:t>117</a:t>
            </a:fld>
            <a:endParaRPr lang="en-US" sz="1350">
              <a:solidFill>
                <a:prstClr val="black"/>
              </a:solidFill>
              <a:latin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EF27-C1AD-0528-411E-F3E6F07457B6}"/>
              </a:ext>
            </a:extLst>
          </p:cNvPr>
          <p:cNvSpPr>
            <a:spLocks noGrp="1"/>
          </p:cNvSpPr>
          <p:nvPr>
            <p:ph type="title"/>
          </p:nvPr>
        </p:nvSpPr>
        <p:spPr>
          <a:xfrm>
            <a:off x="250825" y="0"/>
            <a:ext cx="8642350" cy="1203325"/>
          </a:xfrm>
        </p:spPr>
        <p:txBody>
          <a:bodyPr>
            <a:normAutofit fontScale="90000"/>
          </a:bodyPr>
          <a:lstStyle/>
          <a:p>
            <a:pPr>
              <a:defRPr/>
            </a:pPr>
            <a:r>
              <a:rPr lang="en-CA" sz="4000" b="1" dirty="0">
                <a:solidFill>
                  <a:srgbClr val="FFFF00"/>
                </a:solidFill>
              </a:rPr>
              <a:t>Wrongdoing </a:t>
            </a:r>
            <a:r>
              <a:rPr lang="en-CA" sz="4000" b="1" dirty="0">
                <a:solidFill>
                  <a:srgbClr val="FF0000"/>
                </a:solidFill>
              </a:rPr>
              <a:t>does not disqualify </a:t>
            </a:r>
            <a:br>
              <a:rPr lang="en-CA" sz="4000" b="1" dirty="0">
                <a:solidFill>
                  <a:srgbClr val="FFFF00"/>
                </a:solidFill>
              </a:rPr>
            </a:br>
            <a:r>
              <a:rPr lang="en-CA" sz="4000" b="1" dirty="0">
                <a:solidFill>
                  <a:srgbClr val="FFFF00"/>
                </a:solidFill>
              </a:rPr>
              <a:t>the </a:t>
            </a:r>
            <a:r>
              <a:rPr lang="en-CA" sz="4000" b="1" dirty="0">
                <a:solidFill>
                  <a:schemeClr val="bg1"/>
                </a:solidFill>
              </a:rPr>
              <a:t>public interest  defence</a:t>
            </a:r>
            <a:r>
              <a:rPr lang="en-CA" sz="4000" b="1" dirty="0">
                <a:solidFill>
                  <a:srgbClr val="FFFF00"/>
                </a:solidFill>
              </a:rPr>
              <a:t>.</a:t>
            </a:r>
            <a:br>
              <a:rPr lang="en-CA" dirty="0">
                <a:solidFill>
                  <a:srgbClr val="FFFF00"/>
                </a:solidFill>
              </a:rPr>
            </a:br>
            <a:endParaRPr lang="en-US" dirty="0"/>
          </a:p>
        </p:txBody>
      </p:sp>
      <p:sp>
        <p:nvSpPr>
          <p:cNvPr id="3" name="Content Placeholder 2">
            <a:extLst>
              <a:ext uri="{FF2B5EF4-FFF2-40B4-BE49-F238E27FC236}">
                <a16:creationId xmlns:a16="http://schemas.microsoft.com/office/drawing/2014/main" id="{09237822-A137-AA3E-6652-B2C8CC269D4A}"/>
              </a:ext>
            </a:extLst>
          </p:cNvPr>
          <p:cNvSpPr>
            <a:spLocks noGrp="1"/>
          </p:cNvSpPr>
          <p:nvPr>
            <p:ph sz="quarter" idx="10"/>
          </p:nvPr>
        </p:nvSpPr>
        <p:spPr>
          <a:xfrm>
            <a:off x="431800" y="1419225"/>
            <a:ext cx="8280400" cy="3600450"/>
          </a:xfrm>
        </p:spPr>
        <p:txBody>
          <a:bodyPr/>
          <a:lstStyle/>
          <a:p>
            <a:pPr marL="0" indent="0">
              <a:buFont typeface="Arial" panose="020B0604020202020204" pitchFamily="34" charset="0"/>
              <a:buNone/>
              <a:defRPr/>
            </a:pPr>
            <a:r>
              <a:rPr lang="en-CA" sz="2600" i="1" dirty="0">
                <a:solidFill>
                  <a:schemeClr val="bg1"/>
                </a:solidFill>
              </a:rPr>
              <a:t>“I can see </a:t>
            </a:r>
            <a:r>
              <a:rPr lang="en-CA" sz="2600" i="1" dirty="0">
                <a:solidFill>
                  <a:srgbClr val="FFFF00"/>
                </a:solidFill>
              </a:rPr>
              <a:t>no sensible reason why this defence should be limited to cases in which there has been wrongdoing</a:t>
            </a:r>
            <a:r>
              <a:rPr lang="en-CA" sz="2600" i="1" dirty="0">
                <a:solidFill>
                  <a:schemeClr val="bg1"/>
                </a:solidFill>
              </a:rPr>
              <a:t> on the part of the plaintiffs.... No doubt it is in such circumstances that the defence will usually arise, but it is not difficult to think of instances where, although there has been no wrongdoing on the part of the plaintiff, it may be vital in the public interest to publish a part of his confidential information”</a:t>
            </a:r>
            <a:endParaRPr lang="en-US" sz="2600" i="1" dirty="0">
              <a:solidFill>
                <a:schemeClr val="bg1"/>
              </a:solidFill>
            </a:endParaRPr>
          </a:p>
          <a:p>
            <a:pPr>
              <a:defRPr/>
            </a:pP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5">
            <a:extLst>
              <a:ext uri="{FF2B5EF4-FFF2-40B4-BE49-F238E27FC236}">
                <a16:creationId xmlns:a16="http://schemas.microsoft.com/office/drawing/2014/main" id="{3CDE56D1-826D-14ED-055D-6EBA321C0C25}"/>
              </a:ext>
            </a:extLst>
          </p:cNvPr>
          <p:cNvSpPr>
            <a:spLocks noGrp="1" noChangeArrowheads="1"/>
          </p:cNvSpPr>
          <p:nvPr>
            <p:ph type="title"/>
          </p:nvPr>
        </p:nvSpPr>
        <p:spPr bwMode="auto">
          <a:xfrm>
            <a:off x="250825" y="63500"/>
            <a:ext cx="8642350" cy="711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 rights</a:t>
            </a:r>
            <a:r>
              <a:rPr lang="en-US" altLang="en-US" b="1">
                <a:solidFill>
                  <a:srgbClr val="FF0000"/>
                </a:solidFill>
              </a:rPr>
              <a:t>:</a:t>
            </a:r>
            <a:r>
              <a:rPr lang="en-US" altLang="en-US" b="1">
                <a:solidFill>
                  <a:schemeClr val="bg1"/>
                </a:solidFill>
              </a:rPr>
              <a:t> Fair Dealing</a:t>
            </a:r>
          </a:p>
        </p:txBody>
      </p:sp>
      <p:sp>
        <p:nvSpPr>
          <p:cNvPr id="2" name="Content Placeholder 1">
            <a:extLst>
              <a:ext uri="{FF2B5EF4-FFF2-40B4-BE49-F238E27FC236}">
                <a16:creationId xmlns:a16="http://schemas.microsoft.com/office/drawing/2014/main" id="{96DC2E5B-A6E6-DF70-2218-1755CDFFF871}"/>
              </a:ext>
            </a:extLst>
          </p:cNvPr>
          <p:cNvSpPr>
            <a:spLocks noGrp="1"/>
          </p:cNvSpPr>
          <p:nvPr>
            <p:ph idx="1"/>
          </p:nvPr>
        </p:nvSpPr>
        <p:spPr>
          <a:xfrm>
            <a:off x="250825" y="915988"/>
            <a:ext cx="8642350" cy="4029075"/>
          </a:xfrm>
        </p:spPr>
        <p:txBody>
          <a:bodyPr>
            <a:noAutofit/>
          </a:bodyPr>
          <a:lstStyle/>
          <a:p>
            <a:pPr marL="0" indent="0">
              <a:buFont typeface="Arial" panose="020B0604020202020204" pitchFamily="34" charset="0"/>
              <a:buNone/>
              <a:defRPr/>
            </a:pPr>
            <a:r>
              <a:rPr lang="en-US" sz="1800" b="1" dirty="0">
                <a:solidFill>
                  <a:schemeClr val="bg1"/>
                </a:solidFill>
              </a:rPr>
              <a:t>Fair dealing</a:t>
            </a:r>
          </a:p>
          <a:p>
            <a:pPr>
              <a:defRPr/>
            </a:pPr>
            <a:r>
              <a:rPr lang="en-CA" sz="1800" dirty="0">
                <a:solidFill>
                  <a:schemeClr val="bg1"/>
                </a:solidFill>
              </a:rPr>
              <a:t>Under fair dealing, individuals have the </a:t>
            </a:r>
            <a:r>
              <a:rPr lang="en-CA" sz="1800" dirty="0">
                <a:solidFill>
                  <a:srgbClr val="FFFF00"/>
                </a:solidFill>
              </a:rPr>
              <a:t>right to use a substantial part of another’s copyright-protected expression without that person’s permission</a:t>
            </a:r>
            <a:r>
              <a:rPr lang="en-CA" sz="1800" dirty="0">
                <a:solidFill>
                  <a:schemeClr val="bg1"/>
                </a:solidFill>
              </a:rPr>
              <a:t>, provided that the individual acts </a:t>
            </a:r>
            <a:r>
              <a:rPr lang="en-CA" sz="1800" dirty="0">
                <a:solidFill>
                  <a:srgbClr val="FF0000"/>
                </a:solidFill>
              </a:rPr>
              <a:t>in furtherance of certain purposes</a:t>
            </a:r>
            <a:r>
              <a:rPr lang="en-CA" sz="1800" dirty="0">
                <a:solidFill>
                  <a:schemeClr val="bg1"/>
                </a:solidFill>
              </a:rPr>
              <a:t>, that the individual acts in a </a:t>
            </a:r>
            <a:r>
              <a:rPr lang="en-CA" sz="1800" dirty="0">
                <a:solidFill>
                  <a:srgbClr val="FF0000"/>
                </a:solidFill>
              </a:rPr>
              <a:t>fair manner</a:t>
            </a:r>
            <a:r>
              <a:rPr lang="en-CA" sz="1800" dirty="0">
                <a:solidFill>
                  <a:schemeClr val="bg1"/>
                </a:solidFill>
              </a:rPr>
              <a:t>, and that - in some cases - </a:t>
            </a:r>
            <a:r>
              <a:rPr lang="en-CA" sz="1800" dirty="0">
                <a:solidFill>
                  <a:srgbClr val="FFFF00"/>
                </a:solidFill>
              </a:rPr>
              <a:t>certain attribution requirements </a:t>
            </a:r>
            <a:r>
              <a:rPr lang="en-CA" sz="1800" dirty="0">
                <a:solidFill>
                  <a:schemeClr val="bg1"/>
                </a:solidFill>
              </a:rPr>
              <a:t>are satisfied. </a:t>
            </a:r>
          </a:p>
          <a:p>
            <a:pPr>
              <a:defRPr/>
            </a:pPr>
            <a:r>
              <a:rPr lang="en-CA" sz="1800" dirty="0">
                <a:solidFill>
                  <a:schemeClr val="bg1"/>
                </a:solidFill>
              </a:rPr>
              <a:t>Broadest defence to copyright infringement set out in the Copyright Act.</a:t>
            </a:r>
          </a:p>
          <a:p>
            <a:pPr>
              <a:defRPr/>
            </a:pPr>
            <a:r>
              <a:rPr lang="en-CA" sz="1800" dirty="0">
                <a:solidFill>
                  <a:schemeClr val="bg1"/>
                </a:solidFill>
              </a:rPr>
              <a:t>If fair dealing is made out, an individual will not be found to have infringed copyright.</a:t>
            </a:r>
          </a:p>
          <a:p>
            <a:pPr>
              <a:defRPr/>
            </a:pPr>
            <a:r>
              <a:rPr lang="en-CA" sz="1800" dirty="0">
                <a:solidFill>
                  <a:schemeClr val="bg1"/>
                </a:solidFill>
              </a:rPr>
              <a:t>This </a:t>
            </a:r>
            <a:r>
              <a:rPr lang="en-CA" sz="1800" dirty="0">
                <a:solidFill>
                  <a:srgbClr val="FFFF00"/>
                </a:solidFill>
              </a:rPr>
              <a:t>defence exists in various forms in several jurisdictions </a:t>
            </a:r>
            <a:r>
              <a:rPr lang="en-CA" sz="1800" dirty="0">
                <a:solidFill>
                  <a:schemeClr val="bg1"/>
                </a:solidFill>
              </a:rPr>
              <a:t>–  focus here is on the Canadian articulation of this defence.</a:t>
            </a:r>
          </a:p>
          <a:p>
            <a:pPr>
              <a:defRPr/>
            </a:pPr>
            <a:r>
              <a:rPr lang="en-CA" sz="1800" dirty="0">
                <a:solidFill>
                  <a:schemeClr val="bg1"/>
                </a:solidFill>
              </a:rPr>
              <a:t>We’ll start by looking at the language of the Copyright Act – and then we’ll look at how courts have interpreted these provisions. </a:t>
            </a:r>
            <a:endParaRPr lang="en-US" sz="1800" dirty="0"/>
          </a:p>
        </p:txBody>
      </p:sp>
      <p:sp>
        <p:nvSpPr>
          <p:cNvPr id="4" name="Slide Number Placeholder 3">
            <a:extLst>
              <a:ext uri="{FF2B5EF4-FFF2-40B4-BE49-F238E27FC236}">
                <a16:creationId xmlns:a16="http://schemas.microsoft.com/office/drawing/2014/main" id="{F682A177-7B22-B683-7D95-D850D6918D47}"/>
              </a:ext>
            </a:extLst>
          </p:cNvPr>
          <p:cNvSpPr>
            <a:spLocks noGrp="1"/>
          </p:cNvSpPr>
          <p:nvPr>
            <p:ph type="sldNum" sz="quarter" idx="12"/>
          </p:nvPr>
        </p:nvSpPr>
        <p:spPr/>
        <p:txBody>
          <a:bodyPr/>
          <a:lstStyle/>
          <a:p>
            <a:pPr defTabSz="342900" eaLnBrk="1" fontAlgn="auto" hangingPunct="1">
              <a:spcBef>
                <a:spcPts val="0"/>
              </a:spcBef>
              <a:spcAft>
                <a:spcPts val="0"/>
              </a:spcAft>
              <a:defRPr/>
            </a:pPr>
            <a:fld id="{217A08D5-E208-7E42-97C3-5C85DE64EA56}" type="slidenum">
              <a:rPr lang="en-US" sz="1350">
                <a:solidFill>
                  <a:prstClr val="black"/>
                </a:solidFill>
                <a:latin typeface="Arial"/>
              </a:rPr>
              <a:pPr defTabSz="342900" eaLnBrk="1" fontAlgn="auto" hangingPunct="1">
                <a:spcBef>
                  <a:spcPts val="0"/>
                </a:spcBef>
                <a:spcAft>
                  <a:spcPts val="0"/>
                </a:spcAft>
                <a:defRPr/>
              </a:pPr>
              <a:t>119</a:t>
            </a:fld>
            <a:endParaRPr lang="en-US" sz="1350">
              <a:solidFill>
                <a:prstClr val="black"/>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25BD1E8-D1FC-A938-FA06-DB49475AB8AD}"/>
              </a:ext>
            </a:extLst>
          </p:cNvPr>
          <p:cNvSpPr>
            <a:spLocks noGrp="1" noChangeArrowheads="1"/>
          </p:cNvSpPr>
          <p:nvPr>
            <p:ph type="title"/>
          </p:nvPr>
        </p:nvSpPr>
        <p:spPr bwMode="auto">
          <a:xfrm>
            <a:off x="1485900" y="0"/>
            <a:ext cx="6172200" cy="121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Anything </a:t>
            </a:r>
            <a:r>
              <a:rPr lang="en-US" altLang="en-US" sz="3300" b="1">
                <a:solidFill>
                  <a:schemeClr val="bg1"/>
                </a:solidFill>
              </a:rPr>
              <a:t>&amp;</a:t>
            </a:r>
            <a:r>
              <a:rPr lang="en-US" altLang="en-US" sz="3300" b="1">
                <a:solidFill>
                  <a:srgbClr val="FFFF00"/>
                </a:solidFill>
              </a:rPr>
              <a:t> everything </a:t>
            </a:r>
            <a:r>
              <a:rPr lang="en-US" altLang="en-US" sz="3300" b="1">
                <a:solidFill>
                  <a:srgbClr val="92D050"/>
                </a:solidFill>
              </a:rPr>
              <a:t>can be done via email</a:t>
            </a:r>
            <a:r>
              <a:rPr lang="en-US" altLang="en-US" sz="3300" b="1">
                <a:solidFill>
                  <a:srgbClr val="FFFF00"/>
                </a:solidFill>
              </a:rPr>
              <a:t> if you prefer</a:t>
            </a:r>
          </a:p>
        </p:txBody>
      </p:sp>
      <p:pic>
        <p:nvPicPr>
          <p:cNvPr id="6" name="Content Placeholder 5">
            <a:extLst>
              <a:ext uri="{FF2B5EF4-FFF2-40B4-BE49-F238E27FC236}">
                <a16:creationId xmlns:a16="http://schemas.microsoft.com/office/drawing/2014/main" id="{B423BF32-1885-46C5-B790-C19BA9C1CE72}"/>
              </a:ext>
            </a:extLst>
          </p:cNvPr>
          <p:cNvPicPr>
            <a:picLocks noGrp="1" noChangeAspect="1"/>
          </p:cNvPicPr>
          <p:nvPr>
            <p:ph sz="quarter" idx="10"/>
          </p:nvPr>
        </p:nvPicPr>
        <p:blipFill>
          <a:blip r:embed="rId2"/>
          <a:stretch>
            <a:fillRect/>
          </a:stretch>
        </p:blipFill>
        <p:spPr>
          <a:xfrm>
            <a:off x="2541588" y="1549400"/>
            <a:ext cx="4060825" cy="2538413"/>
          </a:xfrm>
        </p:spPr>
      </p:pic>
      <p:pic>
        <p:nvPicPr>
          <p:cNvPr id="77827" name="Content Placeholder 5">
            <a:extLst>
              <a:ext uri="{FF2B5EF4-FFF2-40B4-BE49-F238E27FC236}">
                <a16:creationId xmlns:a16="http://schemas.microsoft.com/office/drawing/2014/main" id="{F6288A0F-F636-61F2-B367-34782913F9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3725" y="1492250"/>
            <a:ext cx="5416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9505-4053-5553-B02B-8B5594F75143}"/>
              </a:ext>
            </a:extLst>
          </p:cNvPr>
          <p:cNvSpPr>
            <a:spLocks noGrp="1"/>
          </p:cNvSpPr>
          <p:nvPr>
            <p:ph type="title"/>
          </p:nvPr>
        </p:nvSpPr>
        <p:spPr>
          <a:xfrm>
            <a:off x="457200" y="244475"/>
            <a:ext cx="8229600" cy="762000"/>
          </a:xfrm>
        </p:spPr>
        <p:txBody>
          <a:bodyPr>
            <a:normAutofit fontScale="90000"/>
          </a:bodyPr>
          <a:lstStyle/>
          <a:p>
            <a:pPr>
              <a:defRPr/>
            </a:pPr>
            <a:br>
              <a:rPr lang="en-US" dirty="0">
                <a:solidFill>
                  <a:schemeClr val="bg1"/>
                </a:solidFill>
              </a:rPr>
            </a:br>
            <a:r>
              <a:rPr lang="en-US" sz="4500" dirty="0">
                <a:solidFill>
                  <a:srgbClr val="FF0000"/>
                </a:solidFill>
              </a:rPr>
              <a:t>Fai</a:t>
            </a:r>
            <a:r>
              <a:rPr lang="en-US" sz="4500" dirty="0">
                <a:solidFill>
                  <a:schemeClr val="bg1"/>
                </a:solidFill>
              </a:rPr>
              <a:t>r Deal</a:t>
            </a:r>
            <a:r>
              <a:rPr lang="en-US" sz="4500" dirty="0">
                <a:solidFill>
                  <a:srgbClr val="FF0000"/>
                </a:solidFill>
              </a:rPr>
              <a:t>ing</a:t>
            </a:r>
            <a:r>
              <a:rPr lang="en-US" sz="4500" dirty="0">
                <a:solidFill>
                  <a:schemeClr val="bg1"/>
                </a:solidFill>
              </a:rPr>
              <a:t> </a:t>
            </a:r>
            <a:r>
              <a:rPr lang="en-US" sz="4500" dirty="0">
                <a:solidFill>
                  <a:srgbClr val="FFFF00"/>
                </a:solidFill>
              </a:rPr>
              <a:t>v</a:t>
            </a:r>
            <a:r>
              <a:rPr lang="en-US" sz="4500" dirty="0">
                <a:solidFill>
                  <a:srgbClr val="00B050"/>
                </a:solidFill>
              </a:rPr>
              <a:t>.</a:t>
            </a:r>
            <a:r>
              <a:rPr lang="en-US" sz="4500" dirty="0">
                <a:solidFill>
                  <a:srgbClr val="FFFF00"/>
                </a:solidFill>
              </a:rPr>
              <a:t> </a:t>
            </a:r>
            <a:r>
              <a:rPr lang="en-US" sz="4500" dirty="0">
                <a:solidFill>
                  <a:schemeClr val="bg1"/>
                </a:solidFill>
              </a:rPr>
              <a:t>Fair </a:t>
            </a:r>
            <a:r>
              <a:rPr lang="en-US" sz="4500" dirty="0">
                <a:solidFill>
                  <a:srgbClr val="FF0000"/>
                </a:solidFill>
              </a:rPr>
              <a:t>U</a:t>
            </a:r>
            <a:r>
              <a:rPr lang="en-US" sz="4500" dirty="0">
                <a:solidFill>
                  <a:schemeClr val="bg1"/>
                </a:solidFill>
              </a:rPr>
              <a:t>s</a:t>
            </a:r>
            <a:r>
              <a:rPr lang="en-US" sz="4500" dirty="0">
                <a:solidFill>
                  <a:srgbClr val="00B0F0"/>
                </a:solidFill>
              </a:rPr>
              <a:t>e</a:t>
            </a:r>
            <a:br>
              <a:rPr lang="en-US" dirty="0">
                <a:solidFill>
                  <a:schemeClr val="bg1"/>
                </a:solidFill>
              </a:rPr>
            </a:br>
            <a:endParaRPr lang="en-US" dirty="0"/>
          </a:p>
        </p:txBody>
      </p:sp>
      <p:pic>
        <p:nvPicPr>
          <p:cNvPr id="237570" name="Picture 4">
            <a:extLst>
              <a:ext uri="{FF2B5EF4-FFF2-40B4-BE49-F238E27FC236}">
                <a16:creationId xmlns:a16="http://schemas.microsoft.com/office/drawing/2014/main" id="{11AAE7BD-DAC1-8895-61F4-277C9F66CA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4800" y="1903413"/>
            <a:ext cx="29972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5">
            <a:extLst>
              <a:ext uri="{FF2B5EF4-FFF2-40B4-BE49-F238E27FC236}">
                <a16:creationId xmlns:a16="http://schemas.microsoft.com/office/drawing/2014/main" id="{B5CBE058-17DC-7893-8D28-6FA48026CE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3450" y="1931988"/>
            <a:ext cx="28257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Box 1">
            <a:extLst>
              <a:ext uri="{FF2B5EF4-FFF2-40B4-BE49-F238E27FC236}">
                <a16:creationId xmlns:a16="http://schemas.microsoft.com/office/drawing/2014/main" id="{AC90C74D-9B27-67CD-ABD1-81B613ABBD1D}"/>
              </a:ext>
            </a:extLst>
          </p:cNvPr>
          <p:cNvSpPr txBox="1">
            <a:spLocks noChangeArrowheads="1"/>
          </p:cNvSpPr>
          <p:nvPr/>
        </p:nvSpPr>
        <p:spPr bwMode="auto">
          <a:xfrm>
            <a:off x="660400" y="292100"/>
            <a:ext cx="782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Users</a:t>
            </a:r>
            <a:r>
              <a:rPr lang="en-US" altLang="en-US" sz="4800" b="1">
                <a:solidFill>
                  <a:srgbClr val="FF0000"/>
                </a:solidFill>
              </a:rPr>
              <a:t>’</a:t>
            </a:r>
            <a:r>
              <a:rPr lang="en-US" altLang="en-US" sz="4800" b="1">
                <a:solidFill>
                  <a:srgbClr val="FFFF00"/>
                </a:solidFill>
              </a:rPr>
              <a:t> rights</a:t>
            </a:r>
            <a:r>
              <a:rPr lang="en-US" altLang="en-US" sz="4800" b="1">
                <a:solidFill>
                  <a:srgbClr val="FF0000"/>
                </a:solidFill>
              </a:rPr>
              <a:t>:</a:t>
            </a:r>
            <a:r>
              <a:rPr lang="en-US" altLang="en-US" sz="4800" b="1">
                <a:solidFill>
                  <a:srgbClr val="FFFFFF"/>
                </a:solidFill>
              </a:rPr>
              <a:t> Fair Dealing</a:t>
            </a:r>
            <a:endParaRPr lang="en-US" altLang="en-US" sz="4800">
              <a:solidFill>
                <a:srgbClr val="002040"/>
              </a:solidFill>
            </a:endParaRPr>
          </a:p>
        </p:txBody>
      </p:sp>
      <p:sp>
        <p:nvSpPr>
          <p:cNvPr id="239618" name="TextBox 3">
            <a:extLst>
              <a:ext uri="{FF2B5EF4-FFF2-40B4-BE49-F238E27FC236}">
                <a16:creationId xmlns:a16="http://schemas.microsoft.com/office/drawing/2014/main" id="{19D639C6-779E-1192-FB5B-027B88324084}"/>
              </a:ext>
            </a:extLst>
          </p:cNvPr>
          <p:cNvSpPr txBox="1">
            <a:spLocks noChangeArrowheads="1"/>
          </p:cNvSpPr>
          <p:nvPr/>
        </p:nvSpPr>
        <p:spPr bwMode="auto">
          <a:xfrm>
            <a:off x="468313" y="1635125"/>
            <a:ext cx="820737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4400" b="1">
                <a:solidFill>
                  <a:srgbClr val="FFFFFF"/>
                </a:solidFill>
              </a:rPr>
              <a:t>29.</a:t>
            </a:r>
            <a:r>
              <a:rPr lang="en-US" altLang="en-US" sz="4400">
                <a:solidFill>
                  <a:srgbClr val="FFFFFF"/>
                </a:solidFill>
              </a:rPr>
              <a:t> Fair dealing for the purpose of </a:t>
            </a:r>
            <a:r>
              <a:rPr lang="en-US" altLang="en-US" sz="4400">
                <a:solidFill>
                  <a:srgbClr val="FFFF00"/>
                </a:solidFill>
              </a:rPr>
              <a:t>research</a:t>
            </a:r>
            <a:r>
              <a:rPr lang="en-US" altLang="en-US" sz="4400">
                <a:solidFill>
                  <a:srgbClr val="FFFFFF"/>
                </a:solidFill>
              </a:rPr>
              <a:t>, </a:t>
            </a:r>
            <a:r>
              <a:rPr lang="en-US" altLang="en-US" sz="4400">
                <a:solidFill>
                  <a:srgbClr val="FFFF00"/>
                </a:solidFill>
              </a:rPr>
              <a:t>private study</a:t>
            </a:r>
            <a:r>
              <a:rPr lang="en-US" altLang="en-US" sz="4400">
                <a:solidFill>
                  <a:srgbClr val="FFFFFF"/>
                </a:solidFill>
              </a:rPr>
              <a:t>, </a:t>
            </a:r>
            <a:r>
              <a:rPr lang="en-US" altLang="en-US" sz="4400">
                <a:solidFill>
                  <a:srgbClr val="FFFF00"/>
                </a:solidFill>
              </a:rPr>
              <a:t>education</a:t>
            </a:r>
            <a:r>
              <a:rPr lang="en-US" altLang="en-US" sz="4400">
                <a:solidFill>
                  <a:srgbClr val="FFFFFF"/>
                </a:solidFill>
              </a:rPr>
              <a:t>, </a:t>
            </a:r>
            <a:r>
              <a:rPr lang="en-US" altLang="en-US" sz="4400">
                <a:solidFill>
                  <a:srgbClr val="FFFF00"/>
                </a:solidFill>
              </a:rPr>
              <a:t>parody</a:t>
            </a:r>
            <a:r>
              <a:rPr lang="en-US" altLang="en-US" sz="4400">
                <a:solidFill>
                  <a:srgbClr val="FFFFFF"/>
                </a:solidFill>
              </a:rPr>
              <a:t> </a:t>
            </a:r>
            <a:r>
              <a:rPr lang="en-US" altLang="en-US" sz="4400">
                <a:solidFill>
                  <a:srgbClr val="FF0000"/>
                </a:solidFill>
              </a:rPr>
              <a:t>or</a:t>
            </a:r>
            <a:r>
              <a:rPr lang="en-US" altLang="en-US" sz="4400">
                <a:solidFill>
                  <a:srgbClr val="FFFFFF"/>
                </a:solidFill>
              </a:rPr>
              <a:t> </a:t>
            </a:r>
            <a:r>
              <a:rPr lang="en-US" altLang="en-US" sz="4400">
                <a:solidFill>
                  <a:srgbClr val="FFFF00"/>
                </a:solidFill>
              </a:rPr>
              <a:t>satire</a:t>
            </a:r>
            <a:r>
              <a:rPr lang="en-US" altLang="en-US" sz="4400">
                <a:solidFill>
                  <a:srgbClr val="FFFFFF"/>
                </a:solidFill>
              </a:rPr>
              <a:t> </a:t>
            </a:r>
            <a:r>
              <a:rPr lang="en-US" altLang="en-US" sz="4400">
                <a:solidFill>
                  <a:srgbClr val="FF0000"/>
                </a:solidFill>
              </a:rPr>
              <a:t>does not infringe copyright</a:t>
            </a:r>
            <a:r>
              <a:rPr lang="en-US" altLang="en-US" sz="4400">
                <a:solidFill>
                  <a:srgbClr val="FFFFFF"/>
                </a:solidFill>
              </a:rPr>
              <a: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5">
            <a:extLst>
              <a:ext uri="{FF2B5EF4-FFF2-40B4-BE49-F238E27FC236}">
                <a16:creationId xmlns:a16="http://schemas.microsoft.com/office/drawing/2014/main" id="{28BF5DE9-EB67-724B-05FC-1F6937A75BB4}"/>
              </a:ext>
            </a:extLst>
          </p:cNvPr>
          <p:cNvSpPr>
            <a:spLocks noGrp="1" noChangeArrowheads="1"/>
          </p:cNvSpPr>
          <p:nvPr>
            <p:ph type="title"/>
          </p:nvPr>
        </p:nvSpPr>
        <p:spPr bwMode="auto">
          <a:xfrm>
            <a:off x="107950" y="206375"/>
            <a:ext cx="8856663"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Fair Dealing</a:t>
            </a:r>
            <a:r>
              <a:rPr lang="en-US" altLang="en-US" sz="4000" b="1">
                <a:solidFill>
                  <a:srgbClr val="FF0000"/>
                </a:solidFill>
              </a:rPr>
              <a:t>:</a:t>
            </a:r>
            <a:r>
              <a:rPr lang="en-US" altLang="en-US" sz="4000" b="1">
                <a:solidFill>
                  <a:srgbClr val="FFFF00"/>
                </a:solidFill>
              </a:rPr>
              <a:t> </a:t>
            </a:r>
            <a:r>
              <a:rPr lang="en-US" altLang="en-US" sz="4000" b="1">
                <a:solidFill>
                  <a:schemeClr val="bg1"/>
                </a:solidFill>
              </a:rPr>
              <a:t>Criticism or Review</a:t>
            </a:r>
            <a:endParaRPr lang="en-US" altLang="en-US" sz="4000" b="1"/>
          </a:p>
        </p:txBody>
      </p:sp>
      <p:sp>
        <p:nvSpPr>
          <p:cNvPr id="2" name="Content Placeholder 1">
            <a:extLst>
              <a:ext uri="{FF2B5EF4-FFF2-40B4-BE49-F238E27FC236}">
                <a16:creationId xmlns:a16="http://schemas.microsoft.com/office/drawing/2014/main" id="{DD917688-A020-1029-7431-CB9DD7286C23}"/>
              </a:ext>
            </a:extLst>
          </p:cNvPr>
          <p:cNvSpPr>
            <a:spLocks noGrp="1"/>
          </p:cNvSpPr>
          <p:nvPr>
            <p:ph idx="1"/>
          </p:nvPr>
        </p:nvSpPr>
        <p:spPr>
          <a:xfrm>
            <a:off x="358775" y="1276350"/>
            <a:ext cx="8426450" cy="3660775"/>
          </a:xfrm>
        </p:spPr>
        <p:txBody>
          <a:bodyPr>
            <a:normAutofit/>
          </a:bodyPr>
          <a:lstStyle/>
          <a:p>
            <a:pPr marL="0" indent="0">
              <a:lnSpc>
                <a:spcPct val="110000"/>
              </a:lnSpc>
              <a:buFont typeface="Arial" panose="020B0604020202020204" pitchFamily="34" charset="0"/>
              <a:buNone/>
              <a:defRPr/>
            </a:pPr>
            <a:r>
              <a:rPr lang="en-US" sz="2625" b="1" dirty="0">
                <a:solidFill>
                  <a:schemeClr val="bg1"/>
                </a:solidFill>
              </a:rPr>
              <a:t>29.1</a:t>
            </a:r>
            <a:r>
              <a:rPr lang="en-US" sz="2625" dirty="0">
                <a:solidFill>
                  <a:schemeClr val="bg1"/>
                </a:solidFill>
              </a:rPr>
              <a:t> </a:t>
            </a:r>
            <a:r>
              <a:rPr lang="en-US" sz="2625" dirty="0">
                <a:solidFill>
                  <a:srgbClr val="FFFF00"/>
                </a:solidFill>
              </a:rPr>
              <a:t>Fair dealing </a:t>
            </a:r>
            <a:r>
              <a:rPr lang="en-US" sz="2625" dirty="0">
                <a:solidFill>
                  <a:schemeClr val="bg1"/>
                </a:solidFill>
              </a:rPr>
              <a:t>for the purpose of </a:t>
            </a:r>
            <a:r>
              <a:rPr lang="en-US" sz="2625" dirty="0">
                <a:solidFill>
                  <a:srgbClr val="FFFF00"/>
                </a:solidFill>
              </a:rPr>
              <a:t>criticism or review</a:t>
            </a:r>
            <a:r>
              <a:rPr lang="en-US" sz="2625" dirty="0">
                <a:solidFill>
                  <a:schemeClr val="bg1"/>
                </a:solidFill>
              </a:rPr>
              <a:t> </a:t>
            </a:r>
            <a:r>
              <a:rPr lang="en-US" sz="2625" dirty="0">
                <a:solidFill>
                  <a:srgbClr val="FF0000"/>
                </a:solidFill>
              </a:rPr>
              <a:t>does not infringe </a:t>
            </a:r>
            <a:r>
              <a:rPr lang="en-US" sz="2625" dirty="0">
                <a:solidFill>
                  <a:schemeClr val="bg1"/>
                </a:solidFill>
              </a:rPr>
              <a:t>copyright</a:t>
            </a:r>
            <a:r>
              <a:rPr lang="en-US" sz="2625" dirty="0">
                <a:solidFill>
                  <a:srgbClr val="FF0000"/>
                </a:solidFill>
              </a:rPr>
              <a:t> if </a:t>
            </a:r>
            <a:r>
              <a:rPr lang="en-US" sz="2625" dirty="0">
                <a:solidFill>
                  <a:schemeClr val="bg1"/>
                </a:solidFill>
              </a:rPr>
              <a:t>the following are </a:t>
            </a:r>
            <a:r>
              <a:rPr lang="en-US" sz="2625" dirty="0">
                <a:solidFill>
                  <a:srgbClr val="FFFF00"/>
                </a:solidFill>
              </a:rPr>
              <a:t>mentioned:</a:t>
            </a:r>
            <a:endParaRPr lang="en-CA" sz="2625" dirty="0">
              <a:solidFill>
                <a:srgbClr val="FFFF00"/>
              </a:solidFill>
            </a:endParaRPr>
          </a:p>
          <a:p>
            <a:pPr marL="0"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a</a:t>
            </a:r>
            <a:r>
              <a:rPr lang="en-US" sz="2625" dirty="0">
                <a:solidFill>
                  <a:schemeClr val="bg1"/>
                </a:solidFill>
              </a:rPr>
              <a:t>) the </a:t>
            </a:r>
            <a:r>
              <a:rPr lang="en-US" sz="2625" dirty="0">
                <a:solidFill>
                  <a:srgbClr val="FFFF00"/>
                </a:solidFill>
              </a:rPr>
              <a:t>source</a:t>
            </a:r>
            <a:r>
              <a:rPr lang="en-US" sz="2625" dirty="0">
                <a:solidFill>
                  <a:schemeClr val="bg1"/>
                </a:solidFill>
              </a:rPr>
              <a:t>; and</a:t>
            </a:r>
            <a:endParaRPr lang="en-CA" sz="2625" dirty="0">
              <a:solidFill>
                <a:schemeClr val="bg1"/>
              </a:solidFill>
            </a:endParaRPr>
          </a:p>
          <a:p>
            <a:pPr marL="300038" lvl="1"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b</a:t>
            </a:r>
            <a:r>
              <a:rPr lang="en-US" sz="2625" dirty="0">
                <a:solidFill>
                  <a:schemeClr val="bg1"/>
                </a:solidFill>
              </a:rPr>
              <a:t>) if given in the source, the name of the            		(</a:t>
            </a:r>
            <a:r>
              <a:rPr lang="en-US" sz="2625" dirty="0" err="1">
                <a:solidFill>
                  <a:schemeClr val="bg1"/>
                </a:solidFill>
              </a:rPr>
              <a:t>i</a:t>
            </a:r>
            <a:r>
              <a:rPr lang="en-US" sz="2625" dirty="0">
                <a:solidFill>
                  <a:schemeClr val="bg1"/>
                </a:solidFill>
              </a:rPr>
              <a:t>) </a:t>
            </a:r>
            <a:r>
              <a:rPr lang="en-US" sz="2625" dirty="0">
                <a:solidFill>
                  <a:srgbClr val="FFFF00"/>
                </a:solidFill>
              </a:rPr>
              <a:t>author</a:t>
            </a:r>
            <a:r>
              <a:rPr lang="en-US" sz="2625" dirty="0">
                <a:solidFill>
                  <a:schemeClr val="bg1"/>
                </a:solidFill>
              </a:rPr>
              <a:t>, in the case of a work </a:t>
            </a:r>
            <a:endParaRPr lang="en-CA" sz="2625" dirty="0">
              <a:solidFill>
                <a:schemeClr val="bg1"/>
              </a:solidFill>
            </a:endParaRPr>
          </a:p>
          <a:p>
            <a:pPr marL="0" indent="0">
              <a:buFont typeface="Arial" panose="020B0604020202020204" pitchFamily="34" charset="0"/>
              <a:buNone/>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69CD0CEB-FC51-D9FF-22B3-3C9ACBC33EA7}"/>
              </a:ext>
            </a:extLst>
          </p:cNvPr>
          <p:cNvSpPr>
            <a:spLocks noGrp="1"/>
          </p:cNvSpPr>
          <p:nvPr>
            <p:ph type="sldNum" sz="quarter" idx="12"/>
          </p:nvPr>
        </p:nvSpPr>
        <p:spPr/>
        <p:txBody>
          <a:bodyPr/>
          <a:lstStyle/>
          <a:p>
            <a:pPr defTabSz="342900" eaLnBrk="1" fontAlgn="auto" hangingPunct="1">
              <a:spcBef>
                <a:spcPts val="0"/>
              </a:spcBef>
              <a:spcAft>
                <a:spcPts val="0"/>
              </a:spcAft>
              <a:defRPr/>
            </a:pPr>
            <a:fld id="{5CAE02AA-BA20-B348-8E38-2B05C17B1CB4}" type="slidenum">
              <a:rPr lang="en-US" sz="1350">
                <a:solidFill>
                  <a:prstClr val="black"/>
                </a:solidFill>
                <a:latin typeface="Arial"/>
              </a:rPr>
              <a:pPr defTabSz="342900" eaLnBrk="1" fontAlgn="auto" hangingPunct="1">
                <a:spcBef>
                  <a:spcPts val="0"/>
                </a:spcBef>
                <a:spcAft>
                  <a:spcPts val="0"/>
                </a:spcAft>
                <a:defRPr/>
              </a:pPr>
              <a:t>122</a:t>
            </a:fld>
            <a:endParaRPr lang="en-US" sz="1350">
              <a:solidFill>
                <a:prstClr val="black"/>
              </a:solidFill>
              <a:latin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5">
            <a:extLst>
              <a:ext uri="{FF2B5EF4-FFF2-40B4-BE49-F238E27FC236}">
                <a16:creationId xmlns:a16="http://schemas.microsoft.com/office/drawing/2014/main" id="{A8359646-B382-E976-84D9-5325E0AAD0CA}"/>
              </a:ext>
            </a:extLst>
          </p:cNvPr>
          <p:cNvSpPr>
            <a:spLocks noGrp="1" noChangeArrowheads="1"/>
          </p:cNvSpPr>
          <p:nvPr>
            <p:ph type="title"/>
          </p:nvPr>
        </p:nvSpPr>
        <p:spPr bwMode="auto">
          <a:xfrm>
            <a:off x="250825" y="230188"/>
            <a:ext cx="864235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Fair Dealing</a:t>
            </a:r>
            <a:r>
              <a:rPr lang="en-US" altLang="en-US" b="1">
                <a:solidFill>
                  <a:srgbClr val="FF0000"/>
                </a:solidFill>
              </a:rPr>
              <a:t>:</a:t>
            </a:r>
            <a:r>
              <a:rPr lang="en-US" altLang="en-US" b="1">
                <a:solidFill>
                  <a:srgbClr val="FFFF00"/>
                </a:solidFill>
              </a:rPr>
              <a:t> </a:t>
            </a:r>
            <a:r>
              <a:rPr lang="en-US" altLang="en-US" b="1">
                <a:solidFill>
                  <a:schemeClr val="bg1"/>
                </a:solidFill>
              </a:rPr>
              <a:t>News Reporting</a:t>
            </a:r>
            <a:endParaRPr lang="en-US" altLang="en-US" b="1"/>
          </a:p>
        </p:txBody>
      </p:sp>
      <p:sp>
        <p:nvSpPr>
          <p:cNvPr id="2" name="Content Placeholder 1">
            <a:extLst>
              <a:ext uri="{FF2B5EF4-FFF2-40B4-BE49-F238E27FC236}">
                <a16:creationId xmlns:a16="http://schemas.microsoft.com/office/drawing/2014/main" id="{0BD56A55-8DA8-A090-6C51-8AFD63589D64}"/>
              </a:ext>
            </a:extLst>
          </p:cNvPr>
          <p:cNvSpPr>
            <a:spLocks noGrp="1"/>
          </p:cNvSpPr>
          <p:nvPr>
            <p:ph idx="1"/>
          </p:nvPr>
        </p:nvSpPr>
        <p:spPr>
          <a:xfrm>
            <a:off x="179388" y="1674813"/>
            <a:ext cx="8785225" cy="3238500"/>
          </a:xfrm>
        </p:spPr>
        <p:txBody>
          <a:bodyPr>
            <a:normAutofit/>
          </a:bodyPr>
          <a:lstStyle/>
          <a:p>
            <a:pPr marL="0" indent="0">
              <a:lnSpc>
                <a:spcPct val="110000"/>
              </a:lnSpc>
              <a:buFont typeface="Arial" panose="020B0604020202020204" pitchFamily="34" charset="0"/>
              <a:buNone/>
              <a:defRPr/>
            </a:pPr>
            <a:r>
              <a:rPr lang="en-US" sz="2625" b="1" dirty="0">
                <a:solidFill>
                  <a:schemeClr val="bg1"/>
                </a:solidFill>
              </a:rPr>
              <a:t>29.2</a:t>
            </a:r>
            <a:r>
              <a:rPr lang="en-US" sz="2625" dirty="0">
                <a:solidFill>
                  <a:schemeClr val="bg1"/>
                </a:solidFill>
              </a:rPr>
              <a:t> </a:t>
            </a:r>
            <a:r>
              <a:rPr lang="en-US" sz="2625" dirty="0">
                <a:solidFill>
                  <a:srgbClr val="FFFF00"/>
                </a:solidFill>
              </a:rPr>
              <a:t>Fair dealing </a:t>
            </a:r>
            <a:r>
              <a:rPr lang="en-US" sz="2625" dirty="0">
                <a:solidFill>
                  <a:schemeClr val="bg1"/>
                </a:solidFill>
              </a:rPr>
              <a:t>for the purpose of </a:t>
            </a:r>
            <a:r>
              <a:rPr lang="en-US" sz="2625" dirty="0">
                <a:solidFill>
                  <a:srgbClr val="FFFF00"/>
                </a:solidFill>
              </a:rPr>
              <a:t>news reporting</a:t>
            </a:r>
            <a:r>
              <a:rPr lang="en-US" sz="2625" dirty="0">
                <a:solidFill>
                  <a:schemeClr val="bg1"/>
                </a:solidFill>
              </a:rPr>
              <a:t> </a:t>
            </a:r>
            <a:r>
              <a:rPr lang="en-US" sz="2625" dirty="0">
                <a:solidFill>
                  <a:srgbClr val="FF0000"/>
                </a:solidFill>
              </a:rPr>
              <a:t>does not infringe </a:t>
            </a:r>
            <a:r>
              <a:rPr lang="en-US" sz="2625" dirty="0">
                <a:solidFill>
                  <a:schemeClr val="bg1"/>
                </a:solidFill>
              </a:rPr>
              <a:t>copyright</a:t>
            </a:r>
            <a:r>
              <a:rPr lang="en-US" sz="2625" dirty="0">
                <a:solidFill>
                  <a:srgbClr val="FF0000"/>
                </a:solidFill>
              </a:rPr>
              <a:t> if </a:t>
            </a:r>
            <a:r>
              <a:rPr lang="en-US" sz="2625" dirty="0">
                <a:solidFill>
                  <a:schemeClr val="bg1"/>
                </a:solidFill>
              </a:rPr>
              <a:t>the following are </a:t>
            </a:r>
            <a:r>
              <a:rPr lang="en-US" sz="2625" dirty="0">
                <a:solidFill>
                  <a:srgbClr val="FFFF00"/>
                </a:solidFill>
              </a:rPr>
              <a:t>mentioned:</a:t>
            </a:r>
            <a:endParaRPr lang="en-CA" sz="2625" dirty="0">
              <a:solidFill>
                <a:srgbClr val="FFFF00"/>
              </a:solidFill>
            </a:endParaRPr>
          </a:p>
          <a:p>
            <a:pPr marL="0"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a</a:t>
            </a:r>
            <a:r>
              <a:rPr lang="en-US" sz="2625" dirty="0">
                <a:solidFill>
                  <a:schemeClr val="bg1"/>
                </a:solidFill>
              </a:rPr>
              <a:t>) the </a:t>
            </a:r>
            <a:r>
              <a:rPr lang="en-US" sz="2625" dirty="0">
                <a:solidFill>
                  <a:srgbClr val="FFFF00"/>
                </a:solidFill>
              </a:rPr>
              <a:t>source</a:t>
            </a:r>
            <a:r>
              <a:rPr lang="en-US" sz="2625" dirty="0">
                <a:solidFill>
                  <a:schemeClr val="bg1"/>
                </a:solidFill>
              </a:rPr>
              <a:t>; and</a:t>
            </a:r>
            <a:endParaRPr lang="en-CA" sz="2625" dirty="0">
              <a:solidFill>
                <a:schemeClr val="bg1"/>
              </a:solidFill>
            </a:endParaRPr>
          </a:p>
          <a:p>
            <a:pPr marL="300038" lvl="1"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b</a:t>
            </a:r>
            <a:r>
              <a:rPr lang="en-US" sz="2625" dirty="0">
                <a:solidFill>
                  <a:schemeClr val="bg1"/>
                </a:solidFill>
              </a:rPr>
              <a:t>) if given in the source, the name of the            		(</a:t>
            </a:r>
            <a:r>
              <a:rPr lang="en-US" sz="2625" dirty="0" err="1">
                <a:solidFill>
                  <a:schemeClr val="bg1"/>
                </a:solidFill>
              </a:rPr>
              <a:t>i</a:t>
            </a:r>
            <a:r>
              <a:rPr lang="en-US" sz="2625" dirty="0">
                <a:solidFill>
                  <a:schemeClr val="bg1"/>
                </a:solidFill>
              </a:rPr>
              <a:t>) </a:t>
            </a:r>
            <a:r>
              <a:rPr lang="en-US" sz="2625" dirty="0">
                <a:solidFill>
                  <a:srgbClr val="FFFF00"/>
                </a:solidFill>
              </a:rPr>
              <a:t>author</a:t>
            </a:r>
            <a:r>
              <a:rPr lang="en-US" sz="2625" dirty="0">
                <a:solidFill>
                  <a:schemeClr val="bg1"/>
                </a:solidFill>
              </a:rPr>
              <a:t>, in the case of a work </a:t>
            </a:r>
            <a:endParaRPr lang="en-CA" sz="2625" dirty="0">
              <a:solidFill>
                <a:schemeClr val="bg1"/>
              </a:solidFill>
            </a:endParaRPr>
          </a:p>
          <a:p>
            <a:pPr marL="0" indent="0">
              <a:buFont typeface="Arial" panose="020B0604020202020204" pitchFamily="34" charset="0"/>
              <a:buNone/>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786D58DC-9970-CFE0-56FA-C93B553751CB}"/>
              </a:ext>
            </a:extLst>
          </p:cNvPr>
          <p:cNvSpPr>
            <a:spLocks noGrp="1"/>
          </p:cNvSpPr>
          <p:nvPr>
            <p:ph type="sldNum" sz="quarter" idx="12"/>
          </p:nvPr>
        </p:nvSpPr>
        <p:spPr/>
        <p:txBody>
          <a:bodyPr/>
          <a:lstStyle/>
          <a:p>
            <a:pPr defTabSz="342900" eaLnBrk="1" fontAlgn="auto" hangingPunct="1">
              <a:spcBef>
                <a:spcPts val="0"/>
              </a:spcBef>
              <a:spcAft>
                <a:spcPts val="0"/>
              </a:spcAft>
              <a:defRPr/>
            </a:pPr>
            <a:fld id="{C67AADEF-D29F-7C49-9DC9-A83DD198D23C}" type="slidenum">
              <a:rPr lang="en-US" sz="1350">
                <a:solidFill>
                  <a:prstClr val="black"/>
                </a:solidFill>
                <a:latin typeface="Arial"/>
              </a:rPr>
              <a:pPr defTabSz="342900" eaLnBrk="1" fontAlgn="auto" hangingPunct="1">
                <a:spcBef>
                  <a:spcPts val="0"/>
                </a:spcBef>
                <a:spcAft>
                  <a:spcPts val="0"/>
                </a:spcAft>
                <a:defRPr/>
              </a:pPr>
              <a:t>123</a:t>
            </a:fld>
            <a:endParaRPr lang="en-US" sz="1350">
              <a:solidFill>
                <a:prstClr val="black"/>
              </a:solidFill>
              <a:latin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44F-50AC-C590-9C45-C3201967F3A2}"/>
              </a:ext>
            </a:extLst>
          </p:cNvPr>
          <p:cNvSpPr>
            <a:spLocks noGrp="1"/>
          </p:cNvSpPr>
          <p:nvPr>
            <p:ph type="title"/>
          </p:nvPr>
        </p:nvSpPr>
        <p:spPr>
          <a:xfrm>
            <a:off x="179388" y="119063"/>
            <a:ext cx="8785225" cy="762000"/>
          </a:xfrm>
        </p:spPr>
        <p:txBody>
          <a:bodyPr>
            <a:normAutofit fontScale="90000"/>
          </a:bodyPr>
          <a:lstStyle/>
          <a:p>
            <a:pPr>
              <a:defRPr/>
            </a:pPr>
            <a:r>
              <a:rPr lang="en-US" sz="3600" dirty="0">
                <a:solidFill>
                  <a:schemeClr val="bg1"/>
                </a:solidFill>
              </a:rPr>
              <a:t>Eight fair dealing categories (</a:t>
            </a:r>
            <a:r>
              <a:rPr lang="en-US" sz="3600" dirty="0">
                <a:solidFill>
                  <a:srgbClr val="FF0000"/>
                </a:solidFill>
              </a:rPr>
              <a:t>exhaustive list</a:t>
            </a:r>
            <a:r>
              <a:rPr lang="en-US" sz="3600" dirty="0">
                <a:solidFill>
                  <a:schemeClr val="bg1"/>
                </a:solidFill>
              </a:rPr>
              <a:t>)</a:t>
            </a:r>
            <a:br>
              <a:rPr lang="en-US" dirty="0">
                <a:solidFill>
                  <a:schemeClr val="bg1"/>
                </a:solidFill>
              </a:rPr>
            </a:br>
            <a:endParaRPr lang="en-US" dirty="0"/>
          </a:p>
        </p:txBody>
      </p:sp>
      <p:sp>
        <p:nvSpPr>
          <p:cNvPr id="248834" name="Content Placeholder 2">
            <a:extLst>
              <a:ext uri="{FF2B5EF4-FFF2-40B4-BE49-F238E27FC236}">
                <a16:creationId xmlns:a16="http://schemas.microsoft.com/office/drawing/2014/main" id="{8D618406-1B88-6DA2-F878-8D1B5417B768}"/>
              </a:ext>
            </a:extLst>
          </p:cNvPr>
          <p:cNvSpPr>
            <a:spLocks noGrp="1" noChangeArrowheads="1"/>
          </p:cNvSpPr>
          <p:nvPr>
            <p:ph sz="quarter" idx="10"/>
          </p:nvPr>
        </p:nvSpPr>
        <p:spPr bwMode="auto">
          <a:xfrm>
            <a:off x="457200" y="1055688"/>
            <a:ext cx="8229600" cy="396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AutoNum type="arabicPeriod"/>
            </a:pPr>
            <a:r>
              <a:rPr lang="en-US" altLang="en-US" sz="2600" b="1">
                <a:solidFill>
                  <a:srgbClr val="FFFF00"/>
                </a:solidFill>
              </a:rPr>
              <a:t>Research</a:t>
            </a:r>
          </a:p>
          <a:p>
            <a:pPr>
              <a:buFont typeface="Arial" panose="020B0604020202020204" pitchFamily="34" charset="0"/>
              <a:buAutoNum type="arabicPeriod"/>
            </a:pPr>
            <a:r>
              <a:rPr lang="en-US" altLang="en-US" sz="2600" b="1">
                <a:solidFill>
                  <a:srgbClr val="FFFF00"/>
                </a:solidFill>
              </a:rPr>
              <a:t>Private Study</a:t>
            </a:r>
            <a:r>
              <a:rPr lang="en-US" altLang="en-US" sz="2600" b="1">
                <a:solidFill>
                  <a:schemeClr val="bg1"/>
                </a:solidFill>
              </a:rPr>
              <a:t> </a:t>
            </a:r>
          </a:p>
          <a:p>
            <a:pPr>
              <a:buFont typeface="Arial" panose="020B0604020202020204" pitchFamily="34" charset="0"/>
              <a:buAutoNum type="arabicPeriod"/>
            </a:pPr>
            <a:r>
              <a:rPr lang="en-US" altLang="en-US" sz="2600" b="1">
                <a:solidFill>
                  <a:srgbClr val="FFFF00"/>
                </a:solidFill>
              </a:rPr>
              <a:t>Education</a:t>
            </a:r>
            <a:r>
              <a:rPr lang="en-US" altLang="en-US" sz="2600" b="1">
                <a:solidFill>
                  <a:schemeClr val="bg1"/>
                </a:solidFill>
              </a:rPr>
              <a:t> </a:t>
            </a:r>
          </a:p>
          <a:p>
            <a:pPr>
              <a:buFont typeface="Arial" panose="020B0604020202020204" pitchFamily="34" charset="0"/>
              <a:buAutoNum type="arabicPeriod"/>
            </a:pPr>
            <a:r>
              <a:rPr lang="en-US" altLang="en-US" sz="2600" b="1">
                <a:solidFill>
                  <a:srgbClr val="FFFF00"/>
                </a:solidFill>
              </a:rPr>
              <a:t>Parody</a:t>
            </a:r>
            <a:r>
              <a:rPr lang="en-US" altLang="en-US" sz="2600" b="1">
                <a:solidFill>
                  <a:schemeClr val="bg1"/>
                </a:solidFill>
              </a:rPr>
              <a:t> </a:t>
            </a:r>
            <a:endParaRPr lang="en-US" altLang="en-US" sz="2600" b="1">
              <a:solidFill>
                <a:srgbClr val="FF0000"/>
              </a:solidFill>
            </a:endParaRPr>
          </a:p>
          <a:p>
            <a:pPr>
              <a:buFont typeface="Arial" panose="020B0604020202020204" pitchFamily="34" charset="0"/>
              <a:buAutoNum type="arabicPeriod"/>
            </a:pPr>
            <a:r>
              <a:rPr lang="en-US" altLang="en-US" sz="2600" b="1">
                <a:solidFill>
                  <a:srgbClr val="FFFF00"/>
                </a:solidFill>
              </a:rPr>
              <a:t>Satire</a:t>
            </a:r>
          </a:p>
          <a:p>
            <a:pPr>
              <a:buFont typeface="Arial" panose="020B0604020202020204" pitchFamily="34" charset="0"/>
              <a:buAutoNum type="arabicPeriod"/>
            </a:pPr>
            <a:r>
              <a:rPr lang="en-US" altLang="en-US" sz="2600" b="1">
                <a:solidFill>
                  <a:srgbClr val="FFFF00"/>
                </a:solidFill>
              </a:rPr>
              <a:t>Criticism </a:t>
            </a:r>
          </a:p>
          <a:p>
            <a:pPr>
              <a:buFont typeface="Arial" panose="020B0604020202020204" pitchFamily="34" charset="0"/>
              <a:buAutoNum type="arabicPeriod"/>
            </a:pPr>
            <a:r>
              <a:rPr lang="en-US" altLang="en-US" sz="2600" b="1">
                <a:solidFill>
                  <a:srgbClr val="FFFF00"/>
                </a:solidFill>
              </a:rPr>
              <a:t>Review</a:t>
            </a:r>
          </a:p>
          <a:p>
            <a:pPr>
              <a:buFont typeface="Arial" panose="020B0604020202020204" pitchFamily="34" charset="0"/>
              <a:buAutoNum type="arabicPeriod"/>
            </a:pPr>
            <a:r>
              <a:rPr lang="en-US" altLang="en-US" sz="2600" b="1">
                <a:solidFill>
                  <a:srgbClr val="FFFF00"/>
                </a:solidFill>
              </a:rPr>
              <a:t>News reporting</a:t>
            </a:r>
          </a:p>
          <a:p>
            <a:pPr>
              <a:buFont typeface="Arial" panose="020B0604020202020204" pitchFamily="34" charset="0"/>
              <a:buAutoNum type="arabicPeriod"/>
            </a:pPr>
            <a:endParaRPr lang="en-US"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F605AAA0-065E-C060-A2C9-CB14B3866692}"/>
              </a:ext>
            </a:extLst>
          </p:cNvPr>
          <p:cNvSpPr>
            <a:spLocks noGrp="1" noChangeArrowheads="1"/>
          </p:cNvSpPr>
          <p:nvPr>
            <p:ph type="title"/>
          </p:nvPr>
        </p:nvSpPr>
        <p:spPr bwMode="auto">
          <a:xfrm>
            <a:off x="1485900" y="84138"/>
            <a:ext cx="6172200" cy="650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changed</a:t>
            </a:r>
            <a:r>
              <a:rPr lang="en-US" altLang="en-US" b="1">
                <a:solidFill>
                  <a:srgbClr val="FF0000"/>
                </a:solidFill>
              </a:rPr>
              <a:t>?</a:t>
            </a:r>
          </a:p>
        </p:txBody>
      </p:sp>
      <p:sp>
        <p:nvSpPr>
          <p:cNvPr id="3" name="Content Placeholder 2">
            <a:extLst>
              <a:ext uri="{FF2B5EF4-FFF2-40B4-BE49-F238E27FC236}">
                <a16:creationId xmlns:a16="http://schemas.microsoft.com/office/drawing/2014/main" id="{B42BD511-F999-DC52-6E33-7809A68C2A63}"/>
              </a:ext>
            </a:extLst>
          </p:cNvPr>
          <p:cNvSpPr>
            <a:spLocks noGrp="1"/>
          </p:cNvSpPr>
          <p:nvPr>
            <p:ph sz="quarter" idx="10"/>
          </p:nvPr>
        </p:nvSpPr>
        <p:spPr>
          <a:xfrm>
            <a:off x="250825" y="915988"/>
            <a:ext cx="8569325" cy="4032250"/>
          </a:xfrm>
        </p:spPr>
        <p:txBody>
          <a:bodyPr/>
          <a:lstStyle/>
          <a:p>
            <a:pPr>
              <a:defRPr/>
            </a:pPr>
            <a:r>
              <a:rPr lang="en-US" sz="2400" i="1" u="sng" dirty="0">
                <a:solidFill>
                  <a:srgbClr val="00B0F0"/>
                </a:solidFill>
              </a:rPr>
              <a:t>CCH v. LSUC </a:t>
            </a:r>
            <a:r>
              <a:rPr lang="en-US" sz="2400" dirty="0">
                <a:solidFill>
                  <a:schemeClr val="bg1"/>
                </a:solidFill>
              </a:rPr>
              <a:t>(SCC) endorsed </a:t>
            </a:r>
            <a:r>
              <a:rPr lang="en-US" sz="2400" dirty="0">
                <a:solidFill>
                  <a:srgbClr val="FF0000"/>
                </a:solidFill>
              </a:rPr>
              <a:t>“</a:t>
            </a:r>
            <a:r>
              <a:rPr lang="en-US" sz="2400" dirty="0">
                <a:solidFill>
                  <a:srgbClr val="FFFF00"/>
                </a:solidFill>
              </a:rPr>
              <a:t>users</a:t>
            </a:r>
            <a:r>
              <a:rPr lang="en-US" sz="2400" dirty="0">
                <a:solidFill>
                  <a:srgbClr val="FF0000"/>
                </a:solidFill>
              </a:rPr>
              <a:t>’</a:t>
            </a:r>
            <a:r>
              <a:rPr lang="en-US" sz="2400" dirty="0">
                <a:solidFill>
                  <a:srgbClr val="FFFF00"/>
                </a:solidFill>
              </a:rPr>
              <a:t> rights</a:t>
            </a:r>
            <a:r>
              <a:rPr lang="en-US" sz="2400" dirty="0">
                <a:solidFill>
                  <a:srgbClr val="FF0000"/>
                </a:solidFill>
              </a:rPr>
              <a:t>”</a:t>
            </a:r>
          </a:p>
          <a:p>
            <a:pPr>
              <a:defRPr/>
            </a:pPr>
            <a:r>
              <a:rPr lang="en-US" sz="2400" dirty="0">
                <a:solidFill>
                  <a:srgbClr val="FFFF00"/>
                </a:solidFill>
              </a:rPr>
              <a:t>Flows from </a:t>
            </a:r>
            <a:r>
              <a:rPr lang="en-US" sz="2400" i="1" dirty="0">
                <a:solidFill>
                  <a:srgbClr val="00B0F0"/>
                </a:solidFill>
              </a:rPr>
              <a:t>Théberge</a:t>
            </a:r>
            <a:r>
              <a:rPr lang="en-US" sz="2400" i="1" dirty="0">
                <a:solidFill>
                  <a:srgbClr val="FFFF00"/>
                </a:solidFill>
              </a:rPr>
              <a:t> </a:t>
            </a:r>
            <a:r>
              <a:rPr lang="en-CA" sz="2400" dirty="0">
                <a:solidFill>
                  <a:schemeClr val="bg1"/>
                </a:solidFill>
              </a:rPr>
              <a:t>, where copyright was found not to be only about about rewarding and protecting authors; but </a:t>
            </a:r>
            <a:r>
              <a:rPr lang="en-CA" sz="2400" dirty="0">
                <a:solidFill>
                  <a:srgbClr val="FFFF00"/>
                </a:solidFill>
              </a:rPr>
              <a:t>focussed on the balancing between the public interest</a:t>
            </a:r>
            <a:r>
              <a:rPr lang="en-CA" sz="2400" dirty="0">
                <a:solidFill>
                  <a:schemeClr val="bg1"/>
                </a:solidFill>
              </a:rPr>
              <a:t> </a:t>
            </a:r>
            <a:r>
              <a:rPr lang="en-CA" sz="2400" dirty="0">
                <a:solidFill>
                  <a:srgbClr val="FF0000"/>
                </a:solidFill>
              </a:rPr>
              <a:t>in encouraging and disseminating creative and intellectual works  </a:t>
            </a:r>
            <a:r>
              <a:rPr lang="en-CA" sz="2400" dirty="0">
                <a:solidFill>
                  <a:srgbClr val="FFFF00"/>
                </a:solidFill>
              </a:rPr>
              <a:t>and securing a just reward for the author</a:t>
            </a:r>
            <a:r>
              <a:rPr lang="en-CA" sz="2400" dirty="0">
                <a:solidFill>
                  <a:schemeClr val="bg1"/>
                </a:solidFill>
              </a:rPr>
              <a:t>. </a:t>
            </a:r>
          </a:p>
          <a:p>
            <a:pPr>
              <a:defRPr/>
            </a:pPr>
            <a:r>
              <a:rPr lang="en-CA" sz="2400" dirty="0">
                <a:solidFill>
                  <a:srgbClr val="FFFF00"/>
                </a:solidFill>
              </a:rPr>
              <a:t>Move from defence </a:t>
            </a:r>
            <a:r>
              <a:rPr lang="en-CA" sz="2400" dirty="0">
                <a:solidFill>
                  <a:schemeClr val="bg1"/>
                </a:solidFill>
              </a:rPr>
              <a:t>to copyright action </a:t>
            </a:r>
            <a:r>
              <a:rPr lang="en-CA" sz="2400" dirty="0">
                <a:solidFill>
                  <a:srgbClr val="FF0000"/>
                </a:solidFill>
              </a:rPr>
              <a:t>to a </a:t>
            </a:r>
            <a:r>
              <a:rPr lang="en-CA" sz="2400" dirty="0">
                <a:solidFill>
                  <a:schemeClr val="bg1"/>
                </a:solidFill>
              </a:rPr>
              <a:t>more positive articulated </a:t>
            </a:r>
            <a:r>
              <a:rPr lang="en-CA" sz="2400" dirty="0">
                <a:solidFill>
                  <a:srgbClr val="FF0000"/>
                </a:solidFill>
              </a:rPr>
              <a:t>User Right</a:t>
            </a:r>
            <a:r>
              <a:rPr lang="en-CA" sz="2400" dirty="0">
                <a:solidFill>
                  <a:schemeClr val="bg1"/>
                </a:solidFill>
              </a:rPr>
              <a:t>.</a:t>
            </a:r>
          </a:p>
          <a:p>
            <a:pPr>
              <a:defRPr/>
            </a:pPr>
            <a:r>
              <a:rPr lang="en-CA" sz="2400" dirty="0">
                <a:solidFill>
                  <a:schemeClr val="bg1"/>
                </a:solidFill>
              </a:rPr>
              <a:t>Means </a:t>
            </a:r>
            <a:r>
              <a:rPr lang="en-CA" sz="2400" dirty="0">
                <a:solidFill>
                  <a:srgbClr val="FFFF00"/>
                </a:solidFill>
              </a:rPr>
              <a:t>User Right’s can be a sword</a:t>
            </a:r>
            <a:r>
              <a:rPr lang="en-CA" sz="2400" dirty="0">
                <a:solidFill>
                  <a:srgbClr val="FF0000"/>
                </a:solidFill>
              </a:rPr>
              <a:t>?</a:t>
            </a:r>
            <a:r>
              <a:rPr lang="en-CA" sz="2400" dirty="0">
                <a:solidFill>
                  <a:schemeClr val="bg1"/>
                </a:solidFill>
              </a:rPr>
              <a:t> How would that work/what would that look like?</a:t>
            </a:r>
          </a:p>
          <a:p>
            <a:pPr>
              <a:defRPr/>
            </a:pPr>
            <a:endParaRPr lang="en-CA" dirty="0"/>
          </a:p>
          <a:p>
            <a:pPr marL="0" indent="0">
              <a:buFont typeface="Arial" panose="020B0604020202020204" pitchFamily="34" charset="0"/>
              <a:buNone/>
              <a:defRPr/>
            </a:pP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5">
            <a:extLst>
              <a:ext uri="{FF2B5EF4-FFF2-40B4-BE49-F238E27FC236}">
                <a16:creationId xmlns:a16="http://schemas.microsoft.com/office/drawing/2014/main" id="{F34DB654-5720-03B6-9815-DFBB74271C22}"/>
              </a:ext>
            </a:extLst>
          </p:cNvPr>
          <p:cNvSpPr>
            <a:spLocks noGrp="1" noChangeArrowheads="1"/>
          </p:cNvSpPr>
          <p:nvPr>
            <p:ph type="title"/>
          </p:nvPr>
        </p:nvSpPr>
        <p:spPr bwMode="auto">
          <a:xfrm>
            <a:off x="1485900" y="8096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053DA612-3749-9050-EC9A-9E72A13AE1E7}"/>
              </a:ext>
            </a:extLst>
          </p:cNvPr>
          <p:cNvSpPr>
            <a:spLocks noGrp="1"/>
          </p:cNvSpPr>
          <p:nvPr>
            <p:ph idx="1"/>
          </p:nvPr>
        </p:nvSpPr>
        <p:spPr>
          <a:xfrm>
            <a:off x="161925" y="915988"/>
            <a:ext cx="8820150" cy="4146550"/>
          </a:xfrm>
        </p:spPr>
        <p:txBody>
          <a:bodyPr>
            <a:normAutofit fontScale="92500" lnSpcReduction="20000"/>
          </a:bodyPr>
          <a:lstStyle/>
          <a:p>
            <a:pPr marL="0" indent="0">
              <a:lnSpc>
                <a:spcPct val="110000"/>
              </a:lnSpc>
              <a:buFont typeface="Arial" panose="020B0604020202020204" pitchFamily="34" charset="0"/>
              <a:buNone/>
              <a:defRPr/>
            </a:pPr>
            <a:r>
              <a:rPr lang="en-CA" sz="1800" b="1" dirty="0">
                <a:solidFill>
                  <a:srgbClr val="FFFF00"/>
                </a:solidFill>
              </a:rPr>
              <a:t>Fair dealing in </a:t>
            </a:r>
            <a:r>
              <a:rPr lang="en-CA" sz="1800" b="1" i="1" dirty="0">
                <a:solidFill>
                  <a:srgbClr val="00B0F0"/>
                </a:solidFill>
              </a:rPr>
              <a:t>CCH</a:t>
            </a:r>
            <a:r>
              <a:rPr lang="en-CA" sz="1800" b="1" i="1" dirty="0">
                <a:solidFill>
                  <a:schemeClr val="bg1"/>
                </a:solidFill>
              </a:rPr>
              <a:t>: </a:t>
            </a:r>
            <a:endParaRPr lang="en-CA" sz="1800" b="1" dirty="0">
              <a:solidFill>
                <a:schemeClr val="bg1"/>
              </a:solidFill>
            </a:endParaRPr>
          </a:p>
          <a:p>
            <a:pPr>
              <a:lnSpc>
                <a:spcPct val="110000"/>
              </a:lnSpc>
              <a:defRPr/>
            </a:pPr>
            <a:r>
              <a:rPr lang="en-CA" sz="1800" dirty="0">
                <a:solidFill>
                  <a:schemeClr val="bg1"/>
                </a:solidFill>
              </a:rPr>
              <a:t>An </a:t>
            </a:r>
            <a:r>
              <a:rPr lang="en-CA" sz="1800" dirty="0">
                <a:solidFill>
                  <a:srgbClr val="FFFF00"/>
                </a:solidFill>
              </a:rPr>
              <a:t>integral part of the Copyright Act </a:t>
            </a:r>
            <a:r>
              <a:rPr lang="en-CA" sz="1800" dirty="0">
                <a:solidFill>
                  <a:schemeClr val="bg1"/>
                </a:solidFill>
              </a:rPr>
              <a:t>- </a:t>
            </a:r>
            <a:r>
              <a:rPr lang="en-CA" sz="1800" dirty="0">
                <a:solidFill>
                  <a:srgbClr val="FF0000"/>
                </a:solidFill>
              </a:rPr>
              <a:t>not just a defence</a:t>
            </a:r>
          </a:p>
          <a:p>
            <a:pPr>
              <a:lnSpc>
                <a:spcPct val="110000"/>
              </a:lnSpc>
              <a:defRPr/>
            </a:pPr>
            <a:r>
              <a:rPr lang="en-CA" sz="1800" dirty="0">
                <a:solidFill>
                  <a:schemeClr val="bg1"/>
                </a:solidFill>
              </a:rPr>
              <a:t>The fair dealing “exception”, </a:t>
            </a:r>
            <a:r>
              <a:rPr lang="en-CA" sz="1800" dirty="0">
                <a:solidFill>
                  <a:srgbClr val="FFFF00"/>
                </a:solidFill>
              </a:rPr>
              <a:t>like other exceptions </a:t>
            </a:r>
            <a:r>
              <a:rPr lang="en-CA" sz="1800" dirty="0">
                <a:solidFill>
                  <a:schemeClr val="bg1"/>
                </a:solidFill>
              </a:rPr>
              <a:t>in the Copyright Act, </a:t>
            </a:r>
            <a:r>
              <a:rPr lang="en-CA" sz="1800" dirty="0">
                <a:solidFill>
                  <a:srgbClr val="FFFF00"/>
                </a:solidFill>
              </a:rPr>
              <a:t>is a users</a:t>
            </a:r>
            <a:r>
              <a:rPr lang="en-CA" sz="1800" dirty="0">
                <a:solidFill>
                  <a:srgbClr val="FF0000"/>
                </a:solidFill>
              </a:rPr>
              <a:t>’</a:t>
            </a:r>
            <a:r>
              <a:rPr lang="en-CA" sz="1800" dirty="0">
                <a:solidFill>
                  <a:srgbClr val="FFFF00"/>
                </a:solidFill>
              </a:rPr>
              <a:t> right</a:t>
            </a:r>
            <a:r>
              <a:rPr lang="en-CA" sz="1800" dirty="0">
                <a:solidFill>
                  <a:schemeClr val="bg1"/>
                </a:solidFill>
              </a:rPr>
              <a:t>. In order to </a:t>
            </a:r>
            <a:r>
              <a:rPr lang="en-CA" sz="1800" dirty="0">
                <a:solidFill>
                  <a:srgbClr val="FFFF00"/>
                </a:solidFill>
              </a:rPr>
              <a:t>maintain the proper balance </a:t>
            </a:r>
            <a:r>
              <a:rPr lang="en-CA" sz="1800" dirty="0">
                <a:solidFill>
                  <a:schemeClr val="bg1"/>
                </a:solidFill>
              </a:rPr>
              <a:t>between the rights of a copyright owner and users’ interests, </a:t>
            </a:r>
            <a:r>
              <a:rPr lang="en-CA" sz="1800" dirty="0">
                <a:solidFill>
                  <a:srgbClr val="FF0000"/>
                </a:solidFill>
              </a:rPr>
              <a:t>it must not be interpreted restrictively</a:t>
            </a:r>
            <a:r>
              <a:rPr lang="en-CA" sz="1800" dirty="0">
                <a:solidFill>
                  <a:schemeClr val="bg1"/>
                </a:solidFill>
              </a:rPr>
              <a:t>. </a:t>
            </a:r>
          </a:p>
          <a:p>
            <a:pPr>
              <a:lnSpc>
                <a:spcPct val="110000"/>
              </a:lnSpc>
              <a:defRPr/>
            </a:pPr>
            <a:r>
              <a:rPr lang="en-CA" sz="1800" dirty="0">
                <a:solidFill>
                  <a:srgbClr val="FFFF00"/>
                </a:solidFill>
              </a:rPr>
              <a:t>Always available</a:t>
            </a:r>
            <a:r>
              <a:rPr lang="en-CA" sz="1800" dirty="0">
                <a:solidFill>
                  <a:schemeClr val="bg1"/>
                </a:solidFill>
              </a:rPr>
              <a:t>. If other exceptions might also be available, argue fair dealing first, then turn to other exceptions and defences. </a:t>
            </a:r>
          </a:p>
          <a:p>
            <a:pPr>
              <a:lnSpc>
                <a:spcPct val="110000"/>
              </a:lnSpc>
              <a:defRPr/>
            </a:pPr>
            <a:r>
              <a:rPr lang="en-CA" sz="1800" dirty="0">
                <a:solidFill>
                  <a:srgbClr val="FFFF00"/>
                </a:solidFill>
              </a:rPr>
              <a:t>Two step process:</a:t>
            </a:r>
          </a:p>
          <a:p>
            <a:pPr marL="342900" lvl="1" indent="0">
              <a:lnSpc>
                <a:spcPct val="110000"/>
              </a:lnSpc>
              <a:buFont typeface="Arial" panose="020B0604020202020204" pitchFamily="34" charset="0"/>
              <a:buNone/>
              <a:defRPr/>
            </a:pPr>
            <a:r>
              <a:rPr lang="en-CA" sz="1800" dirty="0">
                <a:solidFill>
                  <a:schemeClr val="bg1"/>
                </a:solidFill>
              </a:rPr>
              <a:t>1) Defence establishes the </a:t>
            </a:r>
            <a:r>
              <a:rPr lang="en-CA" sz="1800" dirty="0">
                <a:solidFill>
                  <a:srgbClr val="FFFF00"/>
                </a:solidFill>
              </a:rPr>
              <a:t>dealing was for one of the listed purposes</a:t>
            </a:r>
            <a:r>
              <a:rPr lang="en-CA" sz="1800" dirty="0">
                <a:solidFill>
                  <a:schemeClr val="bg1"/>
                </a:solidFill>
              </a:rPr>
              <a:t>.</a:t>
            </a:r>
          </a:p>
          <a:p>
            <a:pPr marL="342900" lvl="1" indent="0">
              <a:lnSpc>
                <a:spcPct val="110000"/>
              </a:lnSpc>
              <a:buFont typeface="Arial" panose="020B0604020202020204" pitchFamily="34" charset="0"/>
              <a:buNone/>
              <a:defRPr/>
            </a:pPr>
            <a:r>
              <a:rPr lang="en-CA" sz="1800" dirty="0">
                <a:solidFill>
                  <a:schemeClr val="bg1"/>
                </a:solidFill>
              </a:rPr>
              <a:t>2) Defence establishes the </a:t>
            </a:r>
            <a:r>
              <a:rPr lang="en-CA" sz="1800" dirty="0">
                <a:solidFill>
                  <a:srgbClr val="FFFF00"/>
                </a:solidFill>
              </a:rPr>
              <a:t>dealing was fair</a:t>
            </a:r>
            <a:r>
              <a:rPr lang="en-CA" sz="1800" dirty="0">
                <a:solidFill>
                  <a:schemeClr val="bg1"/>
                </a:solidFill>
              </a:rPr>
              <a:t>.</a:t>
            </a:r>
          </a:p>
          <a:p>
            <a:pPr>
              <a:lnSpc>
                <a:spcPct val="110000"/>
              </a:lnSpc>
              <a:defRPr/>
            </a:pPr>
            <a:r>
              <a:rPr lang="en-CA" sz="1800" dirty="0">
                <a:solidFill>
                  <a:schemeClr val="bg1"/>
                </a:solidFill>
              </a:rPr>
              <a:t>Fair dealing category of research to be given a </a:t>
            </a:r>
            <a:r>
              <a:rPr lang="en-CA" sz="1800" dirty="0">
                <a:solidFill>
                  <a:srgbClr val="FF0000"/>
                </a:solidFill>
              </a:rPr>
              <a:t>large and liberal </a:t>
            </a:r>
            <a:r>
              <a:rPr lang="en-CA" sz="1800" dirty="0">
                <a:solidFill>
                  <a:srgbClr val="FFFF00"/>
                </a:solidFill>
              </a:rPr>
              <a:t>interpretation in order to ensure users’ rights  are not unduly constrained</a:t>
            </a:r>
          </a:p>
          <a:p>
            <a:pPr>
              <a:lnSpc>
                <a:spcPct val="110000"/>
              </a:lnSpc>
              <a:defRPr/>
            </a:pPr>
            <a:r>
              <a:rPr lang="en-CA" sz="1800" dirty="0">
                <a:solidFill>
                  <a:srgbClr val="FF0000"/>
                </a:solidFill>
              </a:rPr>
              <a:t>Research</a:t>
            </a:r>
            <a:r>
              <a:rPr lang="en-CA" sz="1800" dirty="0">
                <a:solidFill>
                  <a:schemeClr val="bg1"/>
                </a:solidFill>
              </a:rPr>
              <a:t> is </a:t>
            </a:r>
            <a:r>
              <a:rPr lang="en-CA" sz="1800" dirty="0">
                <a:solidFill>
                  <a:srgbClr val="FFFF00"/>
                </a:solidFill>
              </a:rPr>
              <a:t>not limited to non-commercial or private contexts</a:t>
            </a:r>
            <a:r>
              <a:rPr lang="en-CA" sz="1800" dirty="0">
                <a:solidFill>
                  <a:schemeClr val="bg1"/>
                </a:solidFill>
              </a:rPr>
              <a:t>. Lawyers carrying on the business of law for profit are conducting research within the meaning of s. 29 of the Copyright Act.</a:t>
            </a:r>
          </a:p>
          <a:p>
            <a:pPr>
              <a:defRPr/>
            </a:pPr>
            <a:endParaRPr lang="en-US" dirty="0">
              <a:solidFill>
                <a:schemeClr val="bg1"/>
              </a:solidFill>
            </a:endParaRPr>
          </a:p>
        </p:txBody>
      </p:sp>
      <p:sp>
        <p:nvSpPr>
          <p:cNvPr id="4" name="Slide Number Placeholder 3">
            <a:extLst>
              <a:ext uri="{FF2B5EF4-FFF2-40B4-BE49-F238E27FC236}">
                <a16:creationId xmlns:a16="http://schemas.microsoft.com/office/drawing/2014/main" id="{EEC88ACF-1702-4F36-5ACF-79414F15344B}"/>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ECBF332C-F82F-1641-BA0E-5255AF40ACE3}"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126</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5">
            <a:extLst>
              <a:ext uri="{FF2B5EF4-FFF2-40B4-BE49-F238E27FC236}">
                <a16:creationId xmlns:a16="http://schemas.microsoft.com/office/drawing/2014/main" id="{1538610D-BE7C-15C9-15F7-840DBF435742}"/>
              </a:ext>
            </a:extLst>
          </p:cNvPr>
          <p:cNvSpPr>
            <a:spLocks noGrp="1" noChangeArrowheads="1"/>
          </p:cNvSpPr>
          <p:nvPr>
            <p:ph type="title"/>
          </p:nvPr>
        </p:nvSpPr>
        <p:spPr bwMode="auto">
          <a:xfrm>
            <a:off x="250825" y="123825"/>
            <a:ext cx="85344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User rights</a:t>
            </a:r>
            <a:r>
              <a:rPr lang="en-US" altLang="en-US" sz="4000" b="1">
                <a:solidFill>
                  <a:srgbClr val="FF0000"/>
                </a:solidFill>
              </a:rPr>
              <a:t>:</a:t>
            </a:r>
            <a:r>
              <a:rPr lang="en-US" altLang="en-US" sz="4000" b="1">
                <a:solidFill>
                  <a:srgbClr val="FFFF00"/>
                </a:solidFill>
              </a:rPr>
              <a:t> </a:t>
            </a:r>
            <a:r>
              <a:rPr lang="en-US" altLang="en-US" sz="4000" b="1">
                <a:solidFill>
                  <a:srgbClr val="FF0000"/>
                </a:solidFill>
              </a:rPr>
              <a:t>“</a:t>
            </a:r>
            <a:r>
              <a:rPr lang="en-US" altLang="en-US" sz="4000" b="1">
                <a:solidFill>
                  <a:schemeClr val="bg1"/>
                </a:solidFill>
              </a:rPr>
              <a:t>Fair</a:t>
            </a:r>
            <a:r>
              <a:rPr lang="en-US" altLang="en-US" sz="4000" b="1">
                <a:solidFill>
                  <a:srgbClr val="FF0000"/>
                </a:solidFill>
              </a:rPr>
              <a:t>”</a:t>
            </a:r>
            <a:r>
              <a:rPr lang="en-US" altLang="en-US" sz="4000" b="1">
                <a:solidFill>
                  <a:srgbClr val="FFFF00"/>
                </a:solidFill>
              </a:rPr>
              <a:t> </a:t>
            </a:r>
            <a:r>
              <a:rPr lang="en-US" altLang="en-US" sz="4000" b="1">
                <a:solidFill>
                  <a:schemeClr val="bg1"/>
                </a:solidFill>
              </a:rPr>
              <a:t>in Fair Dealing</a:t>
            </a:r>
          </a:p>
        </p:txBody>
      </p:sp>
      <p:sp>
        <p:nvSpPr>
          <p:cNvPr id="2" name="Content Placeholder 1">
            <a:extLst>
              <a:ext uri="{FF2B5EF4-FFF2-40B4-BE49-F238E27FC236}">
                <a16:creationId xmlns:a16="http://schemas.microsoft.com/office/drawing/2014/main" id="{4923DCC9-B766-611F-BB7C-A004B6FCE474}"/>
              </a:ext>
            </a:extLst>
          </p:cNvPr>
          <p:cNvSpPr>
            <a:spLocks noGrp="1"/>
          </p:cNvSpPr>
          <p:nvPr>
            <p:ph idx="1"/>
          </p:nvPr>
        </p:nvSpPr>
        <p:spPr>
          <a:xfrm>
            <a:off x="358775" y="915988"/>
            <a:ext cx="8426450" cy="4021137"/>
          </a:xfrm>
        </p:spPr>
        <p:txBody>
          <a:bodyPr>
            <a:normAutofit/>
          </a:bodyPr>
          <a:lstStyle/>
          <a:p>
            <a:pPr marL="0" indent="0">
              <a:buFont typeface="Arial" panose="020B0604020202020204" pitchFamily="34" charset="0"/>
              <a:buNone/>
              <a:defRPr/>
            </a:pPr>
            <a:r>
              <a:rPr lang="en-US" sz="2000" b="1" i="1" dirty="0">
                <a:solidFill>
                  <a:schemeClr val="bg1"/>
                </a:solidFill>
              </a:rPr>
              <a:t>CCH Canadian et al v. LSUC </a:t>
            </a:r>
            <a:r>
              <a:rPr lang="en-US" sz="2000" b="1" dirty="0">
                <a:solidFill>
                  <a:schemeClr val="bg1"/>
                </a:solidFill>
              </a:rPr>
              <a:t>(2004)</a:t>
            </a:r>
          </a:p>
          <a:p>
            <a:pPr>
              <a:defRPr/>
            </a:pPr>
            <a:r>
              <a:rPr lang="en-CA" sz="2000" dirty="0">
                <a:solidFill>
                  <a:schemeClr val="bg1"/>
                </a:solidFill>
              </a:rPr>
              <a:t>Whether something is fair is a </a:t>
            </a:r>
            <a:r>
              <a:rPr lang="en-CA" sz="2000" dirty="0">
                <a:solidFill>
                  <a:srgbClr val="FF0000"/>
                </a:solidFill>
              </a:rPr>
              <a:t>question of fact </a:t>
            </a:r>
            <a:r>
              <a:rPr lang="en-CA" sz="2000" dirty="0">
                <a:solidFill>
                  <a:schemeClr val="bg1"/>
                </a:solidFill>
              </a:rPr>
              <a:t>and depends on the facts of each case.</a:t>
            </a:r>
          </a:p>
          <a:p>
            <a:pPr>
              <a:defRPr/>
            </a:pPr>
            <a:r>
              <a:rPr lang="en-CA" sz="2000" dirty="0">
                <a:solidFill>
                  <a:srgbClr val="FFFF00"/>
                </a:solidFill>
              </a:rPr>
              <a:t>Factors that can be considered to help assess </a:t>
            </a:r>
            <a:r>
              <a:rPr lang="en-CA" sz="2000" dirty="0">
                <a:solidFill>
                  <a:srgbClr val="FF0000"/>
                </a:solidFill>
              </a:rPr>
              <a:t>whether a dealing is</a:t>
            </a:r>
            <a:r>
              <a:rPr lang="en-CA" sz="2000" b="1" dirty="0">
                <a:solidFill>
                  <a:srgbClr val="FF0000"/>
                </a:solidFill>
              </a:rPr>
              <a:t> fair</a:t>
            </a:r>
            <a:r>
              <a:rPr lang="en-CA" sz="2000" dirty="0">
                <a:solidFill>
                  <a:schemeClr val="bg1"/>
                </a:solidFill>
              </a:rPr>
              <a:t>:</a:t>
            </a:r>
            <a:endParaRPr lang="en-US" sz="2000" dirty="0">
              <a:solidFill>
                <a:schemeClr val="bg1"/>
              </a:solidFill>
            </a:endParaRPr>
          </a:p>
          <a:p>
            <a:pPr marL="685800" lvl="1" indent="-342900">
              <a:buFont typeface="+mj-lt"/>
              <a:buAutoNum type="arabicPeriod"/>
              <a:defRPr/>
            </a:pPr>
            <a:r>
              <a:rPr lang="en-US" sz="2000" dirty="0">
                <a:solidFill>
                  <a:srgbClr val="FFFF00"/>
                </a:solidFill>
              </a:rPr>
              <a:t>Purpose</a:t>
            </a:r>
            <a:r>
              <a:rPr lang="en-US" sz="2000" dirty="0">
                <a:solidFill>
                  <a:schemeClr val="bg1"/>
                </a:solidFill>
              </a:rPr>
              <a:t> of the dealing</a:t>
            </a:r>
          </a:p>
          <a:p>
            <a:pPr marL="685800" lvl="1" indent="-342900">
              <a:buFont typeface="+mj-lt"/>
              <a:buAutoNum type="arabicPeriod"/>
              <a:defRPr/>
            </a:pPr>
            <a:r>
              <a:rPr lang="en-US" sz="2000" dirty="0">
                <a:solidFill>
                  <a:srgbClr val="FFFF00"/>
                </a:solidFill>
              </a:rPr>
              <a:t>Character</a:t>
            </a:r>
            <a:r>
              <a:rPr lang="en-US" sz="2000" dirty="0">
                <a:solidFill>
                  <a:schemeClr val="bg1"/>
                </a:solidFill>
              </a:rPr>
              <a:t> of the dealing</a:t>
            </a:r>
          </a:p>
          <a:p>
            <a:pPr marL="685800" lvl="1" indent="-342900">
              <a:buFont typeface="+mj-lt"/>
              <a:buAutoNum type="arabicPeriod"/>
              <a:defRPr/>
            </a:pPr>
            <a:r>
              <a:rPr lang="en-US" sz="2000" dirty="0">
                <a:solidFill>
                  <a:srgbClr val="FFFF00"/>
                </a:solidFill>
              </a:rPr>
              <a:t>Amount</a:t>
            </a:r>
            <a:r>
              <a:rPr lang="en-US" sz="2000" dirty="0">
                <a:solidFill>
                  <a:schemeClr val="bg1"/>
                </a:solidFill>
              </a:rPr>
              <a:t> of the dealing</a:t>
            </a:r>
          </a:p>
          <a:p>
            <a:pPr marL="685800" lvl="1" indent="-342900">
              <a:buFont typeface="+mj-lt"/>
              <a:buAutoNum type="arabicPeriod"/>
              <a:defRPr/>
            </a:pPr>
            <a:r>
              <a:rPr lang="en-US" sz="2000" dirty="0">
                <a:solidFill>
                  <a:schemeClr val="bg1"/>
                </a:solidFill>
              </a:rPr>
              <a:t>Were there</a:t>
            </a:r>
            <a:r>
              <a:rPr lang="en-US" sz="2000" dirty="0">
                <a:solidFill>
                  <a:srgbClr val="FFFF00"/>
                </a:solidFill>
              </a:rPr>
              <a:t> alternatives </a:t>
            </a:r>
            <a:r>
              <a:rPr lang="en-US" sz="2000" dirty="0">
                <a:solidFill>
                  <a:schemeClr val="bg1"/>
                </a:solidFill>
              </a:rPr>
              <a:t>to the dealing?</a:t>
            </a:r>
          </a:p>
          <a:p>
            <a:pPr marL="685800" lvl="1" indent="-342900">
              <a:buFont typeface="+mj-lt"/>
              <a:buAutoNum type="arabicPeriod"/>
              <a:defRPr/>
            </a:pPr>
            <a:r>
              <a:rPr lang="en-US" sz="2000" dirty="0">
                <a:solidFill>
                  <a:srgbClr val="FFFF00"/>
                </a:solidFill>
              </a:rPr>
              <a:t>Nature of the work</a:t>
            </a:r>
          </a:p>
          <a:p>
            <a:pPr marL="685800" lvl="1" indent="-342900">
              <a:buFont typeface="+mj-lt"/>
              <a:buAutoNum type="arabicPeriod"/>
              <a:defRPr/>
            </a:pPr>
            <a:r>
              <a:rPr lang="en-US" sz="2000" dirty="0">
                <a:solidFill>
                  <a:srgbClr val="FFFF00"/>
                </a:solidFill>
              </a:rPr>
              <a:t>Effect of the dealing on the work</a:t>
            </a:r>
          </a:p>
        </p:txBody>
      </p:sp>
      <p:sp>
        <p:nvSpPr>
          <p:cNvPr id="4" name="Slide Number Placeholder 3">
            <a:extLst>
              <a:ext uri="{FF2B5EF4-FFF2-40B4-BE49-F238E27FC236}">
                <a16:creationId xmlns:a16="http://schemas.microsoft.com/office/drawing/2014/main" id="{4017F78C-B7E1-C6C1-301F-9E566C302E9F}"/>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28CE5E9B-379F-7E44-AFFF-24502B1E5B57}"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127</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D79B6809-6830-13FF-B9DC-A096FA9A0757}"/>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chemeClr val="bg1"/>
                </a:solidFill>
              </a:rPr>
              <a:t>The </a:t>
            </a:r>
            <a:r>
              <a:rPr lang="en-US" altLang="en-US" sz="4000" b="1">
                <a:solidFill>
                  <a:srgbClr val="FF0000"/>
                </a:solidFill>
              </a:rPr>
              <a:t>fair</a:t>
            </a:r>
            <a:r>
              <a:rPr lang="en-US" altLang="en-US" sz="4000" b="1">
                <a:solidFill>
                  <a:schemeClr val="bg1"/>
                </a:solidFill>
              </a:rPr>
              <a:t>ness </a:t>
            </a:r>
            <a:r>
              <a:rPr lang="en-US" altLang="en-US" sz="4000" b="1">
                <a:solidFill>
                  <a:srgbClr val="FFFF00"/>
                </a:solidFill>
              </a:rPr>
              <a:t>stew</a:t>
            </a:r>
          </a:p>
        </p:txBody>
      </p:sp>
      <p:pic>
        <p:nvPicPr>
          <p:cNvPr id="175106" name="Picture 3">
            <a:extLst>
              <a:ext uri="{FF2B5EF4-FFF2-40B4-BE49-F238E27FC236}">
                <a16:creationId xmlns:a16="http://schemas.microsoft.com/office/drawing/2014/main" id="{3B4FB5DA-8803-EB64-AC87-96660E60087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55888" y="1209675"/>
            <a:ext cx="383222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C813-405E-CFE0-8F96-C6099BE7011A}"/>
              </a:ext>
            </a:extLst>
          </p:cNvPr>
          <p:cNvSpPr>
            <a:spLocks noGrp="1"/>
          </p:cNvSpPr>
          <p:nvPr>
            <p:ph type="title"/>
          </p:nvPr>
        </p:nvSpPr>
        <p:spPr>
          <a:xfrm>
            <a:off x="287338" y="123825"/>
            <a:ext cx="8569325" cy="792163"/>
          </a:xfrm>
        </p:spPr>
        <p:txBody>
          <a:bodyPr>
            <a:normAutofit fontScale="90000"/>
          </a:bodyPr>
          <a:lstStyle/>
          <a:p>
            <a:pPr>
              <a:defRPr/>
            </a:pPr>
            <a:r>
              <a:rPr lang="en-CA" sz="4400" b="1" dirty="0">
                <a:solidFill>
                  <a:srgbClr val="FF0000"/>
                </a:solidFill>
              </a:rPr>
              <a:t>1</a:t>
            </a:r>
            <a:r>
              <a:rPr lang="en-CA" sz="4400" b="1" dirty="0">
                <a:solidFill>
                  <a:schemeClr val="bg1"/>
                </a:solidFill>
              </a:rPr>
              <a:t>.</a:t>
            </a:r>
            <a:r>
              <a:rPr lang="en-CA" sz="4400" b="1" dirty="0">
                <a:solidFill>
                  <a:srgbClr val="FF0000"/>
                </a:solidFill>
              </a:rPr>
              <a:t> </a:t>
            </a:r>
            <a:r>
              <a:rPr lang="en-CA" sz="4400" b="1" dirty="0">
                <a:solidFill>
                  <a:srgbClr val="FFFF00"/>
                </a:solidFill>
              </a:rPr>
              <a:t>Purpose of the Dealing</a:t>
            </a:r>
            <a:br>
              <a:rPr lang="en-CA" dirty="0"/>
            </a:br>
            <a:endParaRPr lang="en-US" dirty="0"/>
          </a:p>
        </p:txBody>
      </p:sp>
      <p:sp>
        <p:nvSpPr>
          <p:cNvPr id="176130" name="Content Placeholder 2">
            <a:extLst>
              <a:ext uri="{FF2B5EF4-FFF2-40B4-BE49-F238E27FC236}">
                <a16:creationId xmlns:a16="http://schemas.microsoft.com/office/drawing/2014/main" id="{6D074FF0-E783-E82F-7C50-DF1133BC3F13}"/>
              </a:ext>
            </a:extLst>
          </p:cNvPr>
          <p:cNvSpPr>
            <a:spLocks noGrp="1" noChangeArrowheads="1"/>
          </p:cNvSpPr>
          <p:nvPr>
            <p:ph sz="quarter" idx="10"/>
          </p:nvPr>
        </p:nvSpPr>
        <p:spPr bwMode="auto">
          <a:xfrm>
            <a:off x="287338" y="1131888"/>
            <a:ext cx="8569325" cy="3887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400">
                <a:solidFill>
                  <a:srgbClr val="FFFF00"/>
                </a:solidFill>
              </a:rPr>
              <a:t>Fair if for one of the allowable purposes </a:t>
            </a:r>
            <a:r>
              <a:rPr lang="en-CA" altLang="en-US" sz="2400">
                <a:solidFill>
                  <a:schemeClr val="bg1"/>
                </a:solidFill>
              </a:rPr>
              <a:t>under the Copyright Act </a:t>
            </a:r>
          </a:p>
          <a:p>
            <a:pPr lvl="1">
              <a:buFont typeface="Courier New" panose="02070309020205020404" pitchFamily="49" charset="0"/>
              <a:buChar char="o"/>
            </a:pPr>
            <a:r>
              <a:rPr lang="en-CA" altLang="en-US" sz="2400">
                <a:solidFill>
                  <a:schemeClr val="bg1"/>
                </a:solidFill>
              </a:rPr>
              <a:t>S. 29 </a:t>
            </a:r>
            <a:r>
              <a:rPr lang="en-CA" altLang="en-US" sz="2400">
                <a:solidFill>
                  <a:srgbClr val="FF0000"/>
                </a:solidFill>
              </a:rPr>
              <a:t>= </a:t>
            </a:r>
            <a:r>
              <a:rPr lang="en-US" altLang="en-US" sz="2400">
                <a:solidFill>
                  <a:srgbClr val="FFFF00"/>
                </a:solidFill>
              </a:rPr>
              <a:t>research, private study, education, parody or satire </a:t>
            </a:r>
          </a:p>
          <a:p>
            <a:pPr lvl="1">
              <a:buFont typeface="Courier New" panose="02070309020205020404" pitchFamily="49" charset="0"/>
              <a:buChar char="o"/>
            </a:pPr>
            <a:r>
              <a:rPr lang="en-US" altLang="en-US" sz="2400">
                <a:solidFill>
                  <a:schemeClr val="bg1"/>
                </a:solidFill>
              </a:rPr>
              <a:t>S.29.1 </a:t>
            </a:r>
            <a:r>
              <a:rPr lang="en-US" altLang="en-US" sz="2400">
                <a:solidFill>
                  <a:srgbClr val="FF0000"/>
                </a:solidFill>
              </a:rPr>
              <a:t>=</a:t>
            </a:r>
            <a:r>
              <a:rPr lang="en-US" altLang="en-US" sz="2400">
                <a:solidFill>
                  <a:schemeClr val="bg1"/>
                </a:solidFill>
              </a:rPr>
              <a:t> </a:t>
            </a:r>
            <a:r>
              <a:rPr lang="en-US" altLang="en-US" sz="2400">
                <a:solidFill>
                  <a:srgbClr val="FFFF00"/>
                </a:solidFill>
              </a:rPr>
              <a:t>criticism or review </a:t>
            </a:r>
          </a:p>
          <a:p>
            <a:pPr lvl="1">
              <a:buFont typeface="Courier New" panose="02070309020205020404" pitchFamily="49" charset="0"/>
              <a:buChar char="o"/>
            </a:pPr>
            <a:r>
              <a:rPr lang="en-US" altLang="en-US" sz="2400">
                <a:solidFill>
                  <a:schemeClr val="bg1"/>
                </a:solidFill>
              </a:rPr>
              <a:t>S. 29.2 </a:t>
            </a:r>
            <a:r>
              <a:rPr lang="en-US" altLang="en-US" sz="2400">
                <a:solidFill>
                  <a:srgbClr val="FF0000"/>
                </a:solidFill>
              </a:rPr>
              <a:t>=</a:t>
            </a:r>
            <a:r>
              <a:rPr lang="en-US" altLang="en-US" sz="2400">
                <a:solidFill>
                  <a:schemeClr val="bg1"/>
                </a:solidFill>
              </a:rPr>
              <a:t> </a:t>
            </a:r>
            <a:r>
              <a:rPr lang="en-US" altLang="en-US" sz="2400">
                <a:solidFill>
                  <a:srgbClr val="FFFF00"/>
                </a:solidFill>
              </a:rPr>
              <a:t>news reporting</a:t>
            </a:r>
          </a:p>
          <a:p>
            <a:r>
              <a:rPr lang="en-CA" altLang="en-US" sz="2400">
                <a:solidFill>
                  <a:srgbClr val="FFFF00"/>
                </a:solidFill>
              </a:rPr>
              <a:t>Some</a:t>
            </a:r>
            <a:r>
              <a:rPr lang="en-CA" altLang="en-US" sz="2400">
                <a:solidFill>
                  <a:schemeClr val="bg1"/>
                </a:solidFill>
              </a:rPr>
              <a:t> dealings may be </a:t>
            </a:r>
            <a:r>
              <a:rPr lang="en-CA" altLang="en-US" sz="2400">
                <a:solidFill>
                  <a:srgbClr val="FFFF00"/>
                </a:solidFill>
              </a:rPr>
              <a:t>more</a:t>
            </a:r>
            <a:r>
              <a:rPr lang="en-CA" altLang="en-US" sz="2400">
                <a:solidFill>
                  <a:schemeClr val="bg1"/>
                </a:solidFill>
              </a:rPr>
              <a:t>, or less, fair, than others - i.e., </a:t>
            </a:r>
            <a:r>
              <a:rPr lang="en-CA" altLang="en-US" sz="2400">
                <a:solidFill>
                  <a:srgbClr val="FFFF00"/>
                </a:solidFill>
              </a:rPr>
              <a:t>research for commercial purposes may not be as fair</a:t>
            </a:r>
            <a:r>
              <a:rPr lang="en-CA" altLang="en-US" sz="2400">
                <a:solidFill>
                  <a:schemeClr val="bg1"/>
                </a:solidFill>
              </a:rPr>
              <a:t> as research for charitable purposes</a:t>
            </a:r>
          </a:p>
          <a:p>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C38A8D6-D0DA-C00A-64C9-406DD870FDA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326E74B-D43A-6658-5522-A7F125686DBA}"/>
              </a:ext>
            </a:extLst>
          </p:cNvPr>
          <p:cNvPicPr>
            <a:picLocks noGrp="1" noChangeAspect="1"/>
          </p:cNvPicPr>
          <p:nvPr>
            <p:ph idx="1"/>
          </p:nvPr>
        </p:nvPicPr>
        <p:blipFill>
          <a:blip r:embed="rId2"/>
          <a:stretch>
            <a:fillRect/>
          </a:stretch>
        </p:blipFill>
        <p:spPr/>
      </p:pic>
      <p:pic>
        <p:nvPicPr>
          <p:cNvPr id="47107" name="Picture 6" descr="Graphical user interface, text, application, email&#10;&#10;Description automatically generated">
            <a:extLst>
              <a:ext uri="{FF2B5EF4-FFF2-40B4-BE49-F238E27FC236}">
                <a16:creationId xmlns:a16="http://schemas.microsoft.com/office/drawing/2014/main" id="{1C41A3C7-A928-CD5B-1F81-47038BD71EB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33588" y="987425"/>
            <a:ext cx="5076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6971F89-D4D6-9FC9-2C98-BFBF05D7CCEA}"/>
                  </a:ext>
                </a:extLst>
              </p14:cNvPr>
              <p14:cNvContentPartPr/>
              <p14:nvPr/>
            </p14:nvContentPartPr>
            <p14:xfrm>
              <a:off x="2033571" y="1635646"/>
              <a:ext cx="927360" cy="565920"/>
            </p14:xfrm>
          </p:contentPart>
        </mc:Choice>
        <mc:Fallback xmlns="">
          <p:pic>
            <p:nvPicPr>
              <p:cNvPr id="8" name="Ink 7">
                <a:extLst>
                  <a:ext uri="{FF2B5EF4-FFF2-40B4-BE49-F238E27FC236}">
                    <a16:creationId xmlns:a16="http://schemas.microsoft.com/office/drawing/2014/main" id="{D6971F89-D4D6-9FC9-2C98-BFBF05D7CCEA}"/>
                  </a:ext>
                </a:extLst>
              </p:cNvPr>
              <p:cNvPicPr/>
              <p:nvPr/>
            </p:nvPicPr>
            <p:blipFill>
              <a:blip r:embed="rId4"/>
              <a:stretch>
                <a:fillRect/>
              </a:stretch>
            </p:blipFill>
            <p:spPr>
              <a:xfrm>
                <a:off x="2024571" y="1626646"/>
                <a:ext cx="945000" cy="583560"/>
              </a:xfrm>
              <a:prstGeom prst="rect">
                <a:avLst/>
              </a:prstGeom>
            </p:spPr>
          </p:pic>
        </mc:Fallback>
      </mc:AlternateContent>
      <p:sp>
        <p:nvSpPr>
          <p:cNvPr id="47109" name="TextBox 8">
            <a:extLst>
              <a:ext uri="{FF2B5EF4-FFF2-40B4-BE49-F238E27FC236}">
                <a16:creationId xmlns:a16="http://schemas.microsoft.com/office/drawing/2014/main" id="{3315B342-E043-C4D6-1E57-380DB6BAE4C4}"/>
              </a:ext>
            </a:extLst>
          </p:cNvPr>
          <p:cNvSpPr txBox="1">
            <a:spLocks noChangeArrowheads="1"/>
          </p:cNvSpPr>
          <p:nvPr/>
        </p:nvSpPr>
        <p:spPr bwMode="auto">
          <a:xfrm>
            <a:off x="2768600" y="77788"/>
            <a:ext cx="360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Images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527D-608E-3E65-A01D-F254786FD7AC}"/>
              </a:ext>
            </a:extLst>
          </p:cNvPr>
          <p:cNvSpPr>
            <a:spLocks noGrp="1"/>
          </p:cNvSpPr>
          <p:nvPr>
            <p:ph type="title"/>
          </p:nvPr>
        </p:nvSpPr>
        <p:spPr>
          <a:xfrm>
            <a:off x="250825" y="123825"/>
            <a:ext cx="8642350" cy="792163"/>
          </a:xfrm>
        </p:spPr>
        <p:txBody>
          <a:bodyPr>
            <a:normAutofit fontScale="90000"/>
          </a:bodyPr>
          <a:lstStyle/>
          <a:p>
            <a:pPr>
              <a:defRPr/>
            </a:pPr>
            <a:r>
              <a:rPr lang="en-CA" sz="4400" b="1" dirty="0">
                <a:solidFill>
                  <a:srgbClr val="FF0000"/>
                </a:solidFill>
              </a:rPr>
              <a:t>2</a:t>
            </a:r>
            <a:r>
              <a:rPr lang="en-CA" sz="4400" b="1" dirty="0">
                <a:solidFill>
                  <a:schemeClr val="bg1"/>
                </a:solidFill>
              </a:rPr>
              <a:t>.</a:t>
            </a:r>
            <a:r>
              <a:rPr lang="en-CA" sz="4400" b="1" dirty="0">
                <a:solidFill>
                  <a:srgbClr val="FF0000"/>
                </a:solidFill>
              </a:rPr>
              <a:t> </a:t>
            </a:r>
            <a:r>
              <a:rPr lang="en-CA" sz="4400" b="1" dirty="0">
                <a:solidFill>
                  <a:srgbClr val="FFFF00"/>
                </a:solidFill>
              </a:rPr>
              <a:t>Character of the Dealing</a:t>
            </a:r>
            <a:br>
              <a:rPr lang="en-CA" dirty="0"/>
            </a:br>
            <a:endParaRPr lang="en-US" dirty="0"/>
          </a:p>
        </p:txBody>
      </p:sp>
      <p:sp>
        <p:nvSpPr>
          <p:cNvPr id="3" name="Content Placeholder 2">
            <a:extLst>
              <a:ext uri="{FF2B5EF4-FFF2-40B4-BE49-F238E27FC236}">
                <a16:creationId xmlns:a16="http://schemas.microsoft.com/office/drawing/2014/main" id="{ECB35ECD-6C2B-1444-3A8F-F904D8A24DE3}"/>
              </a:ext>
            </a:extLst>
          </p:cNvPr>
          <p:cNvSpPr>
            <a:spLocks noGrp="1"/>
          </p:cNvSpPr>
          <p:nvPr>
            <p:ph sz="quarter" idx="10"/>
          </p:nvPr>
        </p:nvSpPr>
        <p:spPr>
          <a:xfrm>
            <a:off x="125413" y="1058863"/>
            <a:ext cx="8893175" cy="3960812"/>
          </a:xfrm>
        </p:spPr>
        <p:txBody>
          <a:bodyPr>
            <a:normAutofit fontScale="92500"/>
          </a:bodyPr>
          <a:lstStyle/>
          <a:p>
            <a:pPr>
              <a:lnSpc>
                <a:spcPct val="110000"/>
              </a:lnSpc>
              <a:defRPr/>
            </a:pPr>
            <a:r>
              <a:rPr lang="en-CA" sz="2400" dirty="0">
                <a:solidFill>
                  <a:schemeClr val="bg1"/>
                </a:solidFill>
              </a:rPr>
              <a:t>How was the work dealt with? </a:t>
            </a:r>
            <a:r>
              <a:rPr lang="en-CA" sz="2400" dirty="0">
                <a:solidFill>
                  <a:srgbClr val="FFFF00"/>
                </a:solidFill>
              </a:rPr>
              <a:t>Multiple copies </a:t>
            </a:r>
            <a:r>
              <a:rPr lang="en-CA" sz="2400" dirty="0">
                <a:solidFill>
                  <a:schemeClr val="bg1"/>
                </a:solidFill>
              </a:rPr>
              <a:t>distributed, will </a:t>
            </a:r>
            <a:r>
              <a:rPr lang="en-CA" sz="2400" dirty="0">
                <a:solidFill>
                  <a:srgbClr val="FFFF00"/>
                </a:solidFill>
              </a:rPr>
              <a:t>tend towards being unfair</a:t>
            </a:r>
            <a:r>
              <a:rPr lang="en-CA" sz="2400" dirty="0">
                <a:solidFill>
                  <a:schemeClr val="bg1"/>
                </a:solidFill>
              </a:rPr>
              <a:t>, especially if more copies than necessary or otherwise gratuitous.</a:t>
            </a:r>
          </a:p>
          <a:p>
            <a:pPr>
              <a:lnSpc>
                <a:spcPct val="110000"/>
              </a:lnSpc>
              <a:defRPr/>
            </a:pPr>
            <a:r>
              <a:rPr lang="en-CA" sz="2400" dirty="0">
                <a:solidFill>
                  <a:srgbClr val="FFFF00"/>
                </a:solidFill>
              </a:rPr>
              <a:t>Single copy used for single legit purpose </a:t>
            </a:r>
            <a:r>
              <a:rPr lang="en-CA" sz="2400" dirty="0">
                <a:solidFill>
                  <a:schemeClr val="bg1"/>
                </a:solidFill>
              </a:rPr>
              <a:t>– easier to conclude it is fair.</a:t>
            </a:r>
          </a:p>
          <a:p>
            <a:pPr>
              <a:lnSpc>
                <a:spcPct val="110000"/>
              </a:lnSpc>
              <a:defRPr/>
            </a:pPr>
            <a:r>
              <a:rPr lang="en-CA" sz="2400" dirty="0">
                <a:solidFill>
                  <a:schemeClr val="bg1"/>
                </a:solidFill>
              </a:rPr>
              <a:t>Copies destroyed after use may also favour a finding of fairness.</a:t>
            </a:r>
          </a:p>
          <a:p>
            <a:pPr>
              <a:lnSpc>
                <a:spcPct val="110000"/>
              </a:lnSpc>
              <a:defRPr/>
            </a:pPr>
            <a:r>
              <a:rPr lang="en-CA" sz="2400" dirty="0">
                <a:solidFill>
                  <a:schemeClr val="bg1"/>
                </a:solidFill>
              </a:rPr>
              <a:t>Do consider customs, practices </a:t>
            </a:r>
            <a:r>
              <a:rPr lang="en-CA" sz="2400" dirty="0">
                <a:solidFill>
                  <a:srgbClr val="FF0000"/>
                </a:solidFill>
              </a:rPr>
              <a:t>&amp;</a:t>
            </a:r>
            <a:r>
              <a:rPr lang="en-CA" sz="2400" dirty="0">
                <a:solidFill>
                  <a:schemeClr val="bg1"/>
                </a:solidFill>
              </a:rPr>
              <a:t> norms in a particular industry or trade </a:t>
            </a:r>
            <a:r>
              <a:rPr lang="en-CA" sz="2400" dirty="0">
                <a:solidFill>
                  <a:srgbClr val="FF0000"/>
                </a:solidFill>
                <a:sym typeface="Wingdings" pitchFamily="2" charset="2"/>
              </a:rPr>
              <a:t></a:t>
            </a:r>
            <a:r>
              <a:rPr lang="en-CA" sz="2400" dirty="0">
                <a:solidFill>
                  <a:schemeClr val="bg1"/>
                </a:solidFill>
                <a:sym typeface="Wingdings" pitchFamily="2" charset="2"/>
              </a:rPr>
              <a:t> However </a:t>
            </a:r>
            <a:r>
              <a:rPr lang="en-CA" sz="2400" i="1" dirty="0">
                <a:solidFill>
                  <a:srgbClr val="00B0F0"/>
                </a:solidFill>
                <a:sym typeface="Wingdings" pitchFamily="2" charset="2"/>
              </a:rPr>
              <a:t>CBC v. SODRAC </a:t>
            </a:r>
            <a:r>
              <a:rPr lang="en-CA" sz="2400" dirty="0">
                <a:solidFill>
                  <a:schemeClr val="bg1"/>
                </a:solidFill>
                <a:sym typeface="Wingdings" pitchFamily="2" charset="2"/>
              </a:rPr>
              <a:t>(SCC 2015) doesn’t </a:t>
            </a:r>
            <a:r>
              <a:rPr lang="en-CA" sz="2400" dirty="0">
                <a:solidFill>
                  <a:srgbClr val="FF0000"/>
                </a:solidFill>
                <a:sym typeface="Wingdings" pitchFamily="2" charset="2"/>
              </a:rPr>
              <a:t>–</a:t>
            </a:r>
            <a:r>
              <a:rPr lang="en-CA" sz="2400" dirty="0">
                <a:solidFill>
                  <a:schemeClr val="bg1"/>
                </a:solidFill>
                <a:sym typeface="Wingdings" pitchFamily="2" charset="2"/>
              </a:rPr>
              <a:t> why not? </a:t>
            </a:r>
            <a:r>
              <a:rPr lang="en-CA" sz="2400" dirty="0">
                <a:solidFill>
                  <a:srgbClr val="FF0000"/>
                </a:solidFill>
                <a:sym typeface="Wingdings" pitchFamily="2" charset="2"/>
              </a:rPr>
              <a:t>CATEGORIES EXHAUSTIVE</a:t>
            </a:r>
            <a:endParaRPr lang="en-US" sz="2400" dirty="0">
              <a:solidFill>
                <a:srgbClr val="FF0000"/>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E142-545F-2DFA-208F-AC703BA24EE8}"/>
              </a:ext>
            </a:extLst>
          </p:cNvPr>
          <p:cNvSpPr>
            <a:spLocks noGrp="1"/>
          </p:cNvSpPr>
          <p:nvPr>
            <p:ph type="title"/>
          </p:nvPr>
        </p:nvSpPr>
        <p:spPr>
          <a:xfrm>
            <a:off x="107950" y="120650"/>
            <a:ext cx="8640763" cy="795338"/>
          </a:xfrm>
        </p:spPr>
        <p:txBody>
          <a:bodyPr>
            <a:normAutofit fontScale="90000"/>
          </a:bodyPr>
          <a:lstStyle/>
          <a:p>
            <a:pPr>
              <a:defRPr/>
            </a:pPr>
            <a:r>
              <a:rPr lang="en-CA" sz="4400" b="1" dirty="0">
                <a:solidFill>
                  <a:srgbClr val="FF0000"/>
                </a:solidFill>
              </a:rPr>
              <a:t>3</a:t>
            </a:r>
            <a:r>
              <a:rPr lang="en-CA" sz="4400" b="1" dirty="0">
                <a:solidFill>
                  <a:schemeClr val="bg1"/>
                </a:solidFill>
              </a:rPr>
              <a:t>. </a:t>
            </a:r>
            <a:r>
              <a:rPr lang="en-CA" sz="4400" b="1" dirty="0">
                <a:solidFill>
                  <a:srgbClr val="FFFF00"/>
                </a:solidFill>
              </a:rPr>
              <a:t>Amount of the Dealing</a:t>
            </a:r>
            <a:br>
              <a:rPr lang="en-CA" dirty="0"/>
            </a:br>
            <a:endParaRPr lang="en-US" dirty="0"/>
          </a:p>
        </p:txBody>
      </p:sp>
      <p:sp>
        <p:nvSpPr>
          <p:cNvPr id="184322" name="Content Placeholder 2">
            <a:extLst>
              <a:ext uri="{FF2B5EF4-FFF2-40B4-BE49-F238E27FC236}">
                <a16:creationId xmlns:a16="http://schemas.microsoft.com/office/drawing/2014/main" id="{ADB7DA8B-DB23-FECA-7C51-2E73A5C34A6A}"/>
              </a:ext>
            </a:extLst>
          </p:cNvPr>
          <p:cNvSpPr>
            <a:spLocks noGrp="1" noChangeArrowheads="1"/>
          </p:cNvSpPr>
          <p:nvPr>
            <p:ph sz="quarter" idx="10"/>
          </p:nvPr>
        </p:nvSpPr>
        <p:spPr bwMode="auto">
          <a:xfrm>
            <a:off x="107950" y="1131888"/>
            <a:ext cx="8856663" cy="3890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4000">
                <a:solidFill>
                  <a:schemeClr val="bg1"/>
                </a:solidFill>
              </a:rPr>
              <a:t>You </a:t>
            </a:r>
            <a:r>
              <a:rPr lang="en-CA" altLang="en-US" sz="4000">
                <a:solidFill>
                  <a:srgbClr val="FFFF00"/>
                </a:solidFill>
              </a:rPr>
              <a:t>can deal fairly with a whole work </a:t>
            </a:r>
            <a:r>
              <a:rPr lang="en-CA" altLang="en-US" sz="4000">
                <a:solidFill>
                  <a:srgbClr val="FF0000"/>
                </a:solidFill>
              </a:rPr>
              <a:t>(</a:t>
            </a:r>
            <a:r>
              <a:rPr lang="en-CA" altLang="en-US" sz="4000">
                <a:solidFill>
                  <a:schemeClr val="bg1"/>
                </a:solidFill>
              </a:rPr>
              <a:t>i.e., photographs</a:t>
            </a:r>
            <a:r>
              <a:rPr lang="en-CA" altLang="en-US" sz="4000">
                <a:solidFill>
                  <a:srgbClr val="FF0000"/>
                </a:solidFill>
              </a:rPr>
              <a:t>)</a:t>
            </a:r>
          </a:p>
          <a:p>
            <a:r>
              <a:rPr lang="en-CA" altLang="en-US" sz="4000">
                <a:solidFill>
                  <a:srgbClr val="FFFF00"/>
                </a:solidFill>
              </a:rPr>
              <a:t>Amount</a:t>
            </a:r>
            <a:r>
              <a:rPr lang="en-CA" altLang="en-US" sz="4000">
                <a:solidFill>
                  <a:schemeClr val="bg1"/>
                </a:solidFill>
              </a:rPr>
              <a:t> taken </a:t>
            </a:r>
            <a:r>
              <a:rPr lang="en-CA" altLang="en-US" sz="4000">
                <a:solidFill>
                  <a:srgbClr val="FFFF00"/>
                </a:solidFill>
              </a:rPr>
              <a:t>may be more, or less, fair depending on the purpose </a:t>
            </a:r>
            <a:r>
              <a:rPr lang="en-CA" altLang="en-US" sz="4000">
                <a:solidFill>
                  <a:srgbClr val="FF0000"/>
                </a:solidFill>
              </a:rPr>
              <a:t>-</a:t>
            </a:r>
            <a:r>
              <a:rPr lang="en-CA" altLang="en-US" sz="4000">
                <a:solidFill>
                  <a:schemeClr val="bg1"/>
                </a:solidFill>
              </a:rPr>
              <a:t> i.e., research, may be essential to copy an entire academic article</a:t>
            </a:r>
          </a:p>
          <a:p>
            <a:pPr>
              <a:lnSpc>
                <a:spcPct val="110000"/>
              </a:lnSpc>
            </a:pPr>
            <a:endParaRPr lang="en-US" altLang="en-US" sz="2400">
              <a:solidFill>
                <a:srgbClr val="FF0000"/>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9430-E8B6-659B-F45D-16FEF3192964}"/>
              </a:ext>
            </a:extLst>
          </p:cNvPr>
          <p:cNvSpPr>
            <a:spLocks noGrp="1"/>
          </p:cNvSpPr>
          <p:nvPr>
            <p:ph type="title"/>
          </p:nvPr>
        </p:nvSpPr>
        <p:spPr>
          <a:xfrm>
            <a:off x="868363" y="123825"/>
            <a:ext cx="7407275" cy="650875"/>
          </a:xfrm>
        </p:spPr>
        <p:txBody>
          <a:bodyPr>
            <a:normAutofit fontScale="90000"/>
          </a:bodyPr>
          <a:lstStyle/>
          <a:p>
            <a:pPr>
              <a:defRPr/>
            </a:pPr>
            <a:r>
              <a:rPr lang="en-CA" sz="4400" b="1" dirty="0">
                <a:solidFill>
                  <a:srgbClr val="FF0000"/>
                </a:solidFill>
              </a:rPr>
              <a:t>4</a:t>
            </a:r>
            <a:r>
              <a:rPr lang="en-CA" sz="4400" b="1" dirty="0">
                <a:solidFill>
                  <a:schemeClr val="bg1"/>
                </a:solidFill>
              </a:rPr>
              <a:t>.</a:t>
            </a:r>
            <a:r>
              <a:rPr lang="en-CA" sz="4400" b="1" dirty="0">
                <a:solidFill>
                  <a:srgbClr val="FF0000"/>
                </a:solidFill>
              </a:rPr>
              <a:t> </a:t>
            </a:r>
            <a:r>
              <a:rPr lang="en-CA" sz="4400" b="1" dirty="0">
                <a:solidFill>
                  <a:srgbClr val="FFFF00"/>
                </a:solidFill>
              </a:rPr>
              <a:t>Alternatives to the Dealing</a:t>
            </a:r>
            <a:br>
              <a:rPr lang="en-CA" dirty="0"/>
            </a:br>
            <a:endParaRPr lang="en-US" dirty="0"/>
          </a:p>
        </p:txBody>
      </p:sp>
      <p:sp>
        <p:nvSpPr>
          <p:cNvPr id="185346" name="Content Placeholder 2">
            <a:extLst>
              <a:ext uri="{FF2B5EF4-FFF2-40B4-BE49-F238E27FC236}">
                <a16:creationId xmlns:a16="http://schemas.microsoft.com/office/drawing/2014/main" id="{EAD4709F-F247-3A5E-7B85-09B228CC04EB}"/>
              </a:ext>
            </a:extLst>
          </p:cNvPr>
          <p:cNvSpPr>
            <a:spLocks noGrp="1" noChangeArrowheads="1"/>
          </p:cNvSpPr>
          <p:nvPr>
            <p:ph sz="quarter" idx="10"/>
          </p:nvPr>
        </p:nvSpPr>
        <p:spPr bwMode="auto">
          <a:xfrm>
            <a:off x="250825" y="1058863"/>
            <a:ext cx="8642350" cy="3889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CA" altLang="en-US" sz="2400">
                <a:solidFill>
                  <a:schemeClr val="bg1"/>
                </a:solidFill>
              </a:rPr>
              <a:t>Was there a </a:t>
            </a:r>
            <a:r>
              <a:rPr lang="en-CA" altLang="en-US" sz="2400">
                <a:solidFill>
                  <a:srgbClr val="FFFF00"/>
                </a:solidFill>
              </a:rPr>
              <a:t>non-copyrighted equivalent </a:t>
            </a:r>
            <a:r>
              <a:rPr lang="en-CA" altLang="en-US" sz="2400">
                <a:solidFill>
                  <a:schemeClr val="bg1"/>
                </a:solidFill>
              </a:rPr>
              <a:t>of the work </a:t>
            </a:r>
            <a:r>
              <a:rPr lang="en-CA" altLang="en-US" sz="2400">
                <a:solidFill>
                  <a:srgbClr val="FFFF00"/>
                </a:solidFill>
              </a:rPr>
              <a:t>that could have been used </a:t>
            </a:r>
            <a:r>
              <a:rPr lang="en-CA" altLang="en-US" sz="2400">
                <a:solidFill>
                  <a:schemeClr val="bg1"/>
                </a:solidFill>
              </a:rPr>
              <a:t>instead of the copyrighted work? </a:t>
            </a:r>
          </a:p>
          <a:p>
            <a:pPr>
              <a:lnSpc>
                <a:spcPct val="110000"/>
              </a:lnSpc>
            </a:pPr>
            <a:r>
              <a:rPr lang="en-CA" altLang="en-US" sz="2400">
                <a:solidFill>
                  <a:schemeClr val="bg1"/>
                </a:solidFill>
              </a:rPr>
              <a:t>Was the dealing </a:t>
            </a:r>
            <a:r>
              <a:rPr lang="en-CA" altLang="en-US" sz="2400">
                <a:solidFill>
                  <a:srgbClr val="FFFF00"/>
                </a:solidFill>
              </a:rPr>
              <a:t>reasonably necessary to achieve</a:t>
            </a:r>
            <a:r>
              <a:rPr lang="en-CA" altLang="en-US" sz="2400">
                <a:solidFill>
                  <a:schemeClr val="bg1"/>
                </a:solidFill>
              </a:rPr>
              <a:t> the ultimate </a:t>
            </a:r>
            <a:r>
              <a:rPr lang="en-CA" altLang="en-US" sz="2400">
                <a:solidFill>
                  <a:srgbClr val="FFFF00"/>
                </a:solidFill>
              </a:rPr>
              <a:t>purpose</a:t>
            </a:r>
            <a:r>
              <a:rPr lang="en-CA" altLang="en-US" sz="2400">
                <a:solidFill>
                  <a:schemeClr val="bg1"/>
                </a:solidFill>
              </a:rPr>
              <a:t>? </a:t>
            </a:r>
          </a:p>
          <a:p>
            <a:pPr>
              <a:lnSpc>
                <a:spcPct val="110000"/>
              </a:lnSpc>
            </a:pPr>
            <a:r>
              <a:rPr lang="en-CA" altLang="en-US" sz="2400">
                <a:solidFill>
                  <a:schemeClr val="bg1"/>
                </a:solidFill>
              </a:rPr>
              <a:t>Meaning </a:t>
            </a:r>
            <a:r>
              <a:rPr lang="en-CA" altLang="en-US" sz="2400">
                <a:solidFill>
                  <a:srgbClr val="FFFF00"/>
                </a:solidFill>
              </a:rPr>
              <a:t>not gratuitous</a:t>
            </a:r>
            <a:r>
              <a:rPr lang="en-CA" altLang="en-US" sz="2400">
                <a:solidFill>
                  <a:schemeClr val="bg1"/>
                </a:solidFill>
              </a:rPr>
              <a:t>.</a:t>
            </a:r>
          </a:p>
          <a:p>
            <a:pPr>
              <a:lnSpc>
                <a:spcPct val="110000"/>
              </a:lnSpc>
            </a:pPr>
            <a:r>
              <a:rPr lang="en-CA" altLang="en-US" sz="2400">
                <a:solidFill>
                  <a:schemeClr val="bg1"/>
                </a:solidFill>
              </a:rPr>
              <a:t>I.e., Would a criticism have </a:t>
            </a:r>
            <a:r>
              <a:rPr lang="en-CA" altLang="en-US" sz="2400">
                <a:solidFill>
                  <a:srgbClr val="FFFF00"/>
                </a:solidFill>
              </a:rPr>
              <a:t>been equally effective if it did not actually reproduce the copyrighted work</a:t>
            </a:r>
            <a:r>
              <a:rPr lang="en-CA" altLang="en-US" sz="2400">
                <a:solidFill>
                  <a:schemeClr val="bg1"/>
                </a:solidFill>
              </a:rPr>
              <a:t> it was criticizing? If yes, that weighs against a finding of fairness.</a:t>
            </a:r>
          </a:p>
          <a:p>
            <a:pPr>
              <a:lnSpc>
                <a:spcPct val="110000"/>
              </a:lnSpc>
            </a:pPr>
            <a:endParaRPr lang="en-US" altLang="en-US" sz="2400">
              <a:solidFill>
                <a:srgbClr val="FF0000"/>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9862D5AF-39B1-31D3-72F8-CAB5233C8DDA}"/>
              </a:ext>
            </a:extLst>
          </p:cNvPr>
          <p:cNvSpPr>
            <a:spLocks noGrp="1" noChangeArrowheads="1"/>
          </p:cNvSpPr>
          <p:nvPr>
            <p:ph type="title"/>
          </p:nvPr>
        </p:nvSpPr>
        <p:spPr bwMode="auto">
          <a:xfrm>
            <a:off x="457200" y="195263"/>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0000"/>
                </a:solidFill>
              </a:rPr>
              <a:t>5</a:t>
            </a:r>
            <a:r>
              <a:rPr lang="en-US" altLang="en-US" sz="4400" b="1">
                <a:solidFill>
                  <a:schemeClr val="bg1"/>
                </a:solidFill>
              </a:rPr>
              <a:t>. </a:t>
            </a:r>
            <a:r>
              <a:rPr lang="en-US" altLang="en-US" sz="4400" b="1">
                <a:solidFill>
                  <a:srgbClr val="FFFF00"/>
                </a:solidFill>
              </a:rPr>
              <a:t>Nature of the Work</a:t>
            </a:r>
          </a:p>
        </p:txBody>
      </p:sp>
      <p:sp>
        <p:nvSpPr>
          <p:cNvPr id="186370" name="Content Placeholder 2">
            <a:extLst>
              <a:ext uri="{FF2B5EF4-FFF2-40B4-BE49-F238E27FC236}">
                <a16:creationId xmlns:a16="http://schemas.microsoft.com/office/drawing/2014/main" id="{1624B4D1-7064-57BE-08A8-3015D5A35B67}"/>
              </a:ext>
            </a:extLst>
          </p:cNvPr>
          <p:cNvSpPr>
            <a:spLocks noGrp="1" noChangeArrowheads="1"/>
          </p:cNvSpPr>
          <p:nvPr>
            <p:ph sz="quarter" idx="10"/>
          </p:nvPr>
        </p:nvSpPr>
        <p:spPr bwMode="auto">
          <a:xfrm>
            <a:off x="179388" y="1238250"/>
            <a:ext cx="8640762" cy="3709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600">
                <a:solidFill>
                  <a:srgbClr val="FFFF00"/>
                </a:solidFill>
              </a:rPr>
              <a:t>If</a:t>
            </a:r>
            <a:r>
              <a:rPr lang="en-CA" altLang="en-US" sz="3600">
                <a:solidFill>
                  <a:schemeClr val="bg1"/>
                </a:solidFill>
              </a:rPr>
              <a:t> a work is </a:t>
            </a:r>
            <a:r>
              <a:rPr lang="en-CA" altLang="en-US" sz="3600">
                <a:solidFill>
                  <a:srgbClr val="FF0000"/>
                </a:solidFill>
              </a:rPr>
              <a:t>unpublished</a:t>
            </a:r>
            <a:r>
              <a:rPr lang="en-CA" altLang="en-US" sz="3600">
                <a:solidFill>
                  <a:schemeClr val="bg1"/>
                </a:solidFill>
              </a:rPr>
              <a:t>, </a:t>
            </a:r>
            <a:r>
              <a:rPr lang="en-CA" altLang="en-US" sz="3600">
                <a:solidFill>
                  <a:srgbClr val="FFFF00"/>
                </a:solidFill>
              </a:rPr>
              <a:t>dealing might be </a:t>
            </a:r>
            <a:r>
              <a:rPr lang="en-CA" altLang="en-US" sz="3600">
                <a:solidFill>
                  <a:srgbClr val="FF0000"/>
                </a:solidFill>
              </a:rPr>
              <a:t>fairer </a:t>
            </a:r>
            <a:r>
              <a:rPr lang="en-CA" altLang="en-US" sz="3600">
                <a:solidFill>
                  <a:schemeClr val="bg1"/>
                </a:solidFill>
              </a:rPr>
              <a:t>because its reproduction could lead to </a:t>
            </a:r>
            <a:r>
              <a:rPr lang="en-CA" altLang="en-US" sz="3600">
                <a:solidFill>
                  <a:srgbClr val="FFFF00"/>
                </a:solidFill>
              </a:rPr>
              <a:t>a wider public dissemination</a:t>
            </a:r>
            <a:r>
              <a:rPr lang="en-CA" altLang="en-US" sz="3600">
                <a:solidFill>
                  <a:schemeClr val="bg1"/>
                </a:solidFill>
              </a:rPr>
              <a:t> for the work</a:t>
            </a:r>
          </a:p>
          <a:p>
            <a:r>
              <a:rPr lang="en-CA" altLang="en-US" sz="3600">
                <a:solidFill>
                  <a:srgbClr val="FFFF00"/>
                </a:solidFill>
              </a:rPr>
              <a:t>Confidential work</a:t>
            </a:r>
            <a:r>
              <a:rPr lang="en-CA" altLang="en-US" sz="3600">
                <a:solidFill>
                  <a:srgbClr val="FF0000"/>
                </a:solidFill>
              </a:rPr>
              <a:t>? </a:t>
            </a:r>
            <a:r>
              <a:rPr lang="en-CA" altLang="en-US" sz="3600">
                <a:solidFill>
                  <a:schemeClr val="bg1"/>
                </a:solidFill>
              </a:rPr>
              <a:t>May be </a:t>
            </a:r>
            <a:r>
              <a:rPr lang="en-CA" altLang="en-US" sz="3600">
                <a:solidFill>
                  <a:srgbClr val="FFFF00"/>
                </a:solidFill>
              </a:rPr>
              <a:t>unfair </a:t>
            </a:r>
            <a:r>
              <a:rPr lang="en-CA" altLang="en-US" sz="3600">
                <a:solidFill>
                  <a:schemeClr val="bg1"/>
                </a:solidFill>
              </a:rPr>
              <a:t>in the circumstances.</a:t>
            </a:r>
          </a:p>
          <a:p>
            <a:endParaRPr lang="en-US" alt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F09D-3813-4301-EFCE-39206060C60D}"/>
              </a:ext>
            </a:extLst>
          </p:cNvPr>
          <p:cNvSpPr>
            <a:spLocks noGrp="1"/>
          </p:cNvSpPr>
          <p:nvPr>
            <p:ph type="title"/>
          </p:nvPr>
        </p:nvSpPr>
        <p:spPr>
          <a:xfrm>
            <a:off x="195263" y="195263"/>
            <a:ext cx="8753475" cy="733425"/>
          </a:xfrm>
        </p:spPr>
        <p:txBody>
          <a:bodyPr>
            <a:normAutofit fontScale="90000"/>
          </a:bodyPr>
          <a:lstStyle/>
          <a:p>
            <a:pPr>
              <a:defRPr/>
            </a:pPr>
            <a:r>
              <a:rPr lang="en-CA" sz="4400" b="1" dirty="0">
                <a:solidFill>
                  <a:srgbClr val="FF0000"/>
                </a:solidFill>
              </a:rPr>
              <a:t>6</a:t>
            </a:r>
            <a:r>
              <a:rPr lang="en-CA" sz="4400" b="1" dirty="0">
                <a:solidFill>
                  <a:schemeClr val="bg1"/>
                </a:solidFill>
              </a:rPr>
              <a:t>.</a:t>
            </a:r>
            <a:r>
              <a:rPr lang="en-CA" sz="4400" b="1" dirty="0">
                <a:solidFill>
                  <a:srgbClr val="FF0000"/>
                </a:solidFill>
              </a:rPr>
              <a:t> </a:t>
            </a:r>
            <a:r>
              <a:rPr lang="en-CA" sz="4400" b="1" dirty="0">
                <a:solidFill>
                  <a:srgbClr val="FFFF00"/>
                </a:solidFill>
              </a:rPr>
              <a:t>Effect of the dealing on the work</a:t>
            </a:r>
            <a:br>
              <a:rPr lang="en-CA" dirty="0"/>
            </a:br>
            <a:endParaRPr lang="en-US" dirty="0"/>
          </a:p>
        </p:txBody>
      </p:sp>
      <p:sp>
        <p:nvSpPr>
          <p:cNvPr id="306178" name="Content Placeholder 2">
            <a:extLst>
              <a:ext uri="{FF2B5EF4-FFF2-40B4-BE49-F238E27FC236}">
                <a16:creationId xmlns:a16="http://schemas.microsoft.com/office/drawing/2014/main" id="{5464E85F-B032-A96A-521B-D479D1B29660}"/>
              </a:ext>
            </a:extLst>
          </p:cNvPr>
          <p:cNvSpPr>
            <a:spLocks noGrp="1" noChangeArrowheads="1"/>
          </p:cNvSpPr>
          <p:nvPr>
            <p:ph sz="quarter" idx="10"/>
          </p:nvPr>
        </p:nvSpPr>
        <p:spPr bwMode="auto">
          <a:xfrm>
            <a:off x="390525" y="1203325"/>
            <a:ext cx="8362950" cy="3821113"/>
          </a:xfrm>
          <a:prstGeom prst="rect">
            <a:avLst/>
          </a:prstGeom>
        </p:spPr>
        <p:txBody>
          <a:bodyPr vert="horz" wrap="square" lIns="91440" tIns="45720" rIns="91440" bIns="45720" numCol="1" anchor="t" anchorCtr="0" compatLnSpc="1">
            <a:prstTxWarp prst="textNoShape">
              <a:avLst/>
            </a:prstTxWarp>
            <a:normAutofit lnSpcReduction="10000"/>
          </a:bodyPr>
          <a:lstStyle/>
          <a:p>
            <a:pPr>
              <a:defRPr/>
            </a:pPr>
            <a:r>
              <a:rPr lang="en-CA" altLang="en-US" sz="3600" dirty="0">
                <a:solidFill>
                  <a:srgbClr val="FFFF00"/>
                </a:solidFill>
              </a:rPr>
              <a:t>Is the reproduced work likely to compete with the market of the original work</a:t>
            </a:r>
            <a:r>
              <a:rPr lang="en-CA" altLang="en-US" sz="3600" dirty="0">
                <a:solidFill>
                  <a:srgbClr val="FF0000"/>
                </a:solidFill>
              </a:rPr>
              <a:t>? </a:t>
            </a:r>
          </a:p>
          <a:p>
            <a:pPr>
              <a:defRPr/>
            </a:pPr>
            <a:r>
              <a:rPr lang="en-CA" altLang="en-US" sz="3600" dirty="0">
                <a:solidFill>
                  <a:srgbClr val="FF0000"/>
                </a:solidFill>
              </a:rPr>
              <a:t>Not</a:t>
            </a:r>
            <a:r>
              <a:rPr lang="en-CA" altLang="en-US" sz="3600" dirty="0">
                <a:solidFill>
                  <a:schemeClr val="bg1"/>
                </a:solidFill>
              </a:rPr>
              <a:t> the only factor - </a:t>
            </a:r>
            <a:r>
              <a:rPr lang="en-CA" altLang="en-US" sz="3600" dirty="0">
                <a:solidFill>
                  <a:srgbClr val="FF0000"/>
                </a:solidFill>
              </a:rPr>
              <a:t>not</a:t>
            </a:r>
            <a:r>
              <a:rPr lang="en-CA" altLang="en-US" sz="3600" dirty="0">
                <a:solidFill>
                  <a:schemeClr val="bg1"/>
                </a:solidFill>
              </a:rPr>
              <a:t> the most important factor - but </a:t>
            </a:r>
            <a:r>
              <a:rPr lang="en-CA" altLang="en-US" sz="3600" dirty="0">
                <a:solidFill>
                  <a:srgbClr val="FFFF00"/>
                </a:solidFill>
              </a:rPr>
              <a:t>can sometimes </a:t>
            </a:r>
            <a:r>
              <a:rPr lang="en-CA" altLang="en-US" sz="3600" dirty="0">
                <a:solidFill>
                  <a:srgbClr val="FF0000"/>
                </a:solidFill>
              </a:rPr>
              <a:t>seem like the most important </a:t>
            </a:r>
            <a:r>
              <a:rPr lang="en-CA" altLang="en-US" sz="3600" dirty="0">
                <a:solidFill>
                  <a:srgbClr val="FFFF00"/>
                </a:solidFill>
              </a:rPr>
              <a:t>factor </a:t>
            </a:r>
            <a:r>
              <a:rPr lang="en-CA" altLang="en-US" sz="3600" dirty="0">
                <a:solidFill>
                  <a:schemeClr val="bg1"/>
                </a:solidFill>
              </a:rPr>
              <a:t>in the cases</a:t>
            </a:r>
          </a:p>
          <a:p>
            <a:pPr>
              <a:defRPr/>
            </a:pPr>
            <a:endParaRPr lang="en-US" alt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5">
            <a:extLst>
              <a:ext uri="{FF2B5EF4-FFF2-40B4-BE49-F238E27FC236}">
                <a16:creationId xmlns:a16="http://schemas.microsoft.com/office/drawing/2014/main" id="{FCD7E42F-3F28-3A2C-C01B-1D089025D048}"/>
              </a:ext>
            </a:extLst>
          </p:cNvPr>
          <p:cNvSpPr>
            <a:spLocks noGrp="1" noChangeArrowheads="1"/>
          </p:cNvSpPr>
          <p:nvPr>
            <p:ph type="title"/>
          </p:nvPr>
        </p:nvSpPr>
        <p:spPr bwMode="auto">
          <a:xfrm>
            <a:off x="1485900" y="107950"/>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 </a:t>
            </a:r>
            <a:r>
              <a:rPr lang="en-US" altLang="en-US" sz="3600" b="1">
                <a:solidFill>
                  <a:srgbClr val="FFFF00"/>
                </a:solidFill>
              </a:rPr>
              <a:t>rights</a:t>
            </a:r>
          </a:p>
        </p:txBody>
      </p:sp>
      <p:sp>
        <p:nvSpPr>
          <p:cNvPr id="2" name="Content Placeholder 1">
            <a:extLst>
              <a:ext uri="{FF2B5EF4-FFF2-40B4-BE49-F238E27FC236}">
                <a16:creationId xmlns:a16="http://schemas.microsoft.com/office/drawing/2014/main" id="{B12695E3-5B58-0C68-E3CF-264153BCB70F}"/>
              </a:ext>
            </a:extLst>
          </p:cNvPr>
          <p:cNvSpPr>
            <a:spLocks noGrp="1"/>
          </p:cNvSpPr>
          <p:nvPr>
            <p:ph idx="1"/>
          </p:nvPr>
        </p:nvSpPr>
        <p:spPr>
          <a:xfrm>
            <a:off x="107950" y="915988"/>
            <a:ext cx="8785225" cy="4122737"/>
          </a:xfrm>
        </p:spPr>
        <p:txBody>
          <a:bodyPr>
            <a:normAutofit/>
          </a:bodyPr>
          <a:lstStyle/>
          <a:p>
            <a:pPr marL="0" indent="0">
              <a:lnSpc>
                <a:spcPct val="110000"/>
              </a:lnSpc>
              <a:buFont typeface="Arial" panose="020B0604020202020204" pitchFamily="34" charset="0"/>
              <a:buNone/>
              <a:defRPr/>
            </a:pPr>
            <a:r>
              <a:rPr lang="en-US" sz="2100" b="1" i="1" dirty="0">
                <a:solidFill>
                  <a:srgbClr val="00B0F0"/>
                </a:solidFill>
              </a:rPr>
              <a:t>SOCAN v. Bell </a:t>
            </a:r>
            <a:r>
              <a:rPr lang="en-US" sz="2100" dirty="0">
                <a:solidFill>
                  <a:schemeClr val="bg1"/>
                </a:solidFill>
              </a:rPr>
              <a:t>(2012) - years later – What Is A “User’s Right”</a:t>
            </a:r>
          </a:p>
          <a:p>
            <a:pPr>
              <a:lnSpc>
                <a:spcPct val="110000"/>
              </a:lnSpc>
              <a:defRPr/>
            </a:pPr>
            <a:r>
              <a:rPr lang="en-US" sz="2100" dirty="0">
                <a:solidFill>
                  <a:schemeClr val="bg1"/>
                </a:solidFill>
              </a:rPr>
              <a:t>Do </a:t>
            </a:r>
            <a:r>
              <a:rPr lang="en-US" sz="2100" dirty="0">
                <a:solidFill>
                  <a:srgbClr val="FFFF00"/>
                </a:solidFill>
              </a:rPr>
              <a:t>iTunes previews </a:t>
            </a:r>
            <a:r>
              <a:rPr lang="en-US" sz="2100" dirty="0">
                <a:solidFill>
                  <a:schemeClr val="bg1"/>
                </a:solidFill>
              </a:rPr>
              <a:t>constitute “fair dealing”?</a:t>
            </a:r>
          </a:p>
          <a:p>
            <a:pPr>
              <a:lnSpc>
                <a:spcPct val="110000"/>
              </a:lnSpc>
              <a:defRPr/>
            </a:pPr>
            <a:r>
              <a:rPr lang="en-US" sz="2100" dirty="0">
                <a:solidFill>
                  <a:schemeClr val="bg1"/>
                </a:solidFill>
              </a:rPr>
              <a:t>If answer is no, </a:t>
            </a:r>
            <a:r>
              <a:rPr lang="en-CA" sz="2100" dirty="0">
                <a:solidFill>
                  <a:schemeClr val="bg1"/>
                </a:solidFill>
              </a:rPr>
              <a:t>those providing previews would be have to pay tariffs for each preview played as communication to the public by telecommunication </a:t>
            </a:r>
          </a:p>
          <a:p>
            <a:pPr>
              <a:lnSpc>
                <a:spcPct val="110000"/>
              </a:lnSpc>
              <a:defRPr/>
            </a:pPr>
            <a:r>
              <a:rPr lang="en-US" sz="2100" dirty="0">
                <a:solidFill>
                  <a:schemeClr val="bg1"/>
                </a:solidFill>
              </a:rPr>
              <a:t>Note statements in paragraphs 8-10 regarding nature of copyright in Canada&amp; significance of </a:t>
            </a:r>
            <a:r>
              <a:rPr lang="en-US" sz="2100" i="1" dirty="0">
                <a:solidFill>
                  <a:srgbClr val="00B0F0"/>
                </a:solidFill>
              </a:rPr>
              <a:t>Théberge</a:t>
            </a:r>
            <a:r>
              <a:rPr lang="en-US" sz="2100" i="1" dirty="0">
                <a:solidFill>
                  <a:schemeClr val="bg1"/>
                </a:solidFill>
              </a:rPr>
              <a:t> </a:t>
            </a:r>
            <a:r>
              <a:rPr lang="en-US" sz="2100" dirty="0">
                <a:solidFill>
                  <a:schemeClr val="bg1"/>
                </a:solidFill>
              </a:rPr>
              <a:t>case</a:t>
            </a:r>
          </a:p>
          <a:p>
            <a:pPr lvl="1">
              <a:lnSpc>
                <a:spcPct val="110000"/>
              </a:lnSpc>
              <a:buFont typeface="Courier New" panose="02070309020205020404" pitchFamily="49" charset="0"/>
              <a:buChar char="o"/>
              <a:defRPr/>
            </a:pPr>
            <a:r>
              <a:rPr lang="en-US" sz="2100" i="1" dirty="0">
                <a:solidFill>
                  <a:srgbClr val="00B0F0"/>
                </a:solidFill>
              </a:rPr>
              <a:t>Théberge</a:t>
            </a:r>
            <a:r>
              <a:rPr lang="en-US" sz="2100" dirty="0">
                <a:solidFill>
                  <a:srgbClr val="FF0000"/>
                </a:solidFill>
              </a:rPr>
              <a:t>: </a:t>
            </a:r>
            <a:r>
              <a:rPr lang="en-US" sz="2100" dirty="0">
                <a:solidFill>
                  <a:srgbClr val="FFFF00"/>
                </a:solidFill>
              </a:rPr>
              <a:t>move away from author-centric </a:t>
            </a:r>
            <a:r>
              <a:rPr lang="en-US" sz="2100" dirty="0">
                <a:solidFill>
                  <a:schemeClr val="bg1"/>
                </a:solidFill>
              </a:rPr>
              <a:t>approach to copyright</a:t>
            </a:r>
          </a:p>
          <a:p>
            <a:pPr lvl="1">
              <a:lnSpc>
                <a:spcPct val="110000"/>
              </a:lnSpc>
              <a:buFont typeface="Courier New" panose="02070309020205020404" pitchFamily="49" charset="0"/>
              <a:buChar char="o"/>
              <a:defRPr/>
            </a:pPr>
            <a:r>
              <a:rPr lang="en-US" sz="2100" dirty="0">
                <a:solidFill>
                  <a:schemeClr val="bg1"/>
                </a:solidFill>
              </a:rPr>
              <a:t>Need to </a:t>
            </a:r>
            <a:r>
              <a:rPr lang="en-US" sz="2100" dirty="0">
                <a:solidFill>
                  <a:srgbClr val="FFFF00"/>
                </a:solidFill>
              </a:rPr>
              <a:t>sensitively balance protection and access</a:t>
            </a:r>
          </a:p>
          <a:p>
            <a:pPr lvl="1">
              <a:defRPr/>
            </a:pPr>
            <a:endParaRPr lang="en-US" dirty="0"/>
          </a:p>
        </p:txBody>
      </p:sp>
      <p:sp>
        <p:nvSpPr>
          <p:cNvPr id="4" name="Slide Number Placeholder 3">
            <a:extLst>
              <a:ext uri="{FF2B5EF4-FFF2-40B4-BE49-F238E27FC236}">
                <a16:creationId xmlns:a16="http://schemas.microsoft.com/office/drawing/2014/main" id="{71F4B92B-9E06-F58B-A321-6AACC74BB4BE}"/>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20DD900F-77D8-DF41-99E7-5BE32D9A2FED}"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135</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0A64A7-D56F-E31B-A6F9-E17D953F431F}"/>
              </a:ext>
            </a:extLst>
          </p:cNvPr>
          <p:cNvSpPr>
            <a:spLocks noGrp="1"/>
          </p:cNvSpPr>
          <p:nvPr>
            <p:ph type="title"/>
          </p:nvPr>
        </p:nvSpPr>
        <p:spPr>
          <a:xfrm>
            <a:off x="1485900" y="61913"/>
            <a:ext cx="6172200" cy="633412"/>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75F587D1-29C6-C380-B893-F5789177FF75}"/>
              </a:ext>
            </a:extLst>
          </p:cNvPr>
          <p:cNvSpPr>
            <a:spLocks noGrp="1"/>
          </p:cNvSpPr>
          <p:nvPr>
            <p:ph idx="1"/>
          </p:nvPr>
        </p:nvSpPr>
        <p:spPr>
          <a:xfrm>
            <a:off x="323850" y="987425"/>
            <a:ext cx="8496300" cy="4094163"/>
          </a:xfrm>
        </p:spPr>
        <p:txBody>
          <a:bodyPr>
            <a:normAutofit/>
          </a:bodyPr>
          <a:lstStyle/>
          <a:p>
            <a:pPr marL="0" indent="0">
              <a:buFont typeface="Arial" panose="020B0604020202020204" pitchFamily="34" charset="0"/>
              <a:buNone/>
              <a:defRPr/>
            </a:pPr>
            <a:r>
              <a:rPr lang="en-US" sz="2400" b="1" i="1" dirty="0">
                <a:solidFill>
                  <a:srgbClr val="00B0F0"/>
                </a:solidFill>
              </a:rPr>
              <a:t>SOCAN v. Bell </a:t>
            </a:r>
            <a:r>
              <a:rPr lang="en-US" sz="2400" b="1" dirty="0">
                <a:solidFill>
                  <a:schemeClr val="bg1"/>
                </a:solidFill>
              </a:rPr>
              <a:t>(2012) </a:t>
            </a:r>
            <a:r>
              <a:rPr lang="en-US" sz="2400" dirty="0">
                <a:solidFill>
                  <a:srgbClr val="FF0000"/>
                </a:solidFill>
              </a:rPr>
              <a:t>– </a:t>
            </a:r>
            <a:r>
              <a:rPr lang="en-US" sz="2400" dirty="0">
                <a:solidFill>
                  <a:schemeClr val="bg1"/>
                </a:solidFill>
              </a:rPr>
              <a:t>continued</a:t>
            </a:r>
          </a:p>
          <a:p>
            <a:pPr marL="385763" indent="-385763">
              <a:buFont typeface="+mj-lt"/>
              <a:buAutoNum type="arabicPeriod"/>
              <a:defRPr/>
            </a:pPr>
            <a:r>
              <a:rPr lang="en-US" sz="2400" dirty="0">
                <a:solidFill>
                  <a:srgbClr val="FFFF00"/>
                </a:solidFill>
              </a:rPr>
              <a:t>Users’ rights</a:t>
            </a:r>
            <a:r>
              <a:rPr lang="en-US" sz="2400" dirty="0">
                <a:solidFill>
                  <a:schemeClr val="bg1"/>
                </a:solidFill>
              </a:rPr>
              <a:t>:</a:t>
            </a:r>
          </a:p>
          <a:p>
            <a:pPr lvl="1">
              <a:buFont typeface="Arial" panose="020B0604020202020204" pitchFamily="34" charset="0"/>
              <a:buChar char="•"/>
              <a:defRPr/>
            </a:pPr>
            <a:r>
              <a:rPr lang="en-US" sz="2400" dirty="0">
                <a:solidFill>
                  <a:srgbClr val="FFFF00"/>
                </a:solidFill>
              </a:rPr>
              <a:t>Essential</a:t>
            </a:r>
            <a:r>
              <a:rPr lang="en-US" sz="2400" dirty="0">
                <a:solidFill>
                  <a:schemeClr val="bg1"/>
                </a:solidFill>
              </a:rPr>
              <a:t> part </a:t>
            </a:r>
            <a:r>
              <a:rPr lang="en-US" sz="2400" dirty="0">
                <a:solidFill>
                  <a:srgbClr val="FFFF00"/>
                </a:solidFill>
              </a:rPr>
              <a:t>of furthering public interest </a:t>
            </a:r>
            <a:r>
              <a:rPr lang="en-US" sz="2400" dirty="0">
                <a:solidFill>
                  <a:schemeClr val="bg1"/>
                </a:solidFill>
              </a:rPr>
              <a:t>objectives of the </a:t>
            </a:r>
            <a:r>
              <a:rPr lang="en-US" sz="2400" i="1" dirty="0">
                <a:solidFill>
                  <a:schemeClr val="bg1"/>
                </a:solidFill>
              </a:rPr>
              <a:t>Copyright Act</a:t>
            </a:r>
          </a:p>
          <a:p>
            <a:pPr lvl="1">
              <a:buFont typeface="Arial" panose="020B0604020202020204" pitchFamily="34" charset="0"/>
              <a:buChar char="•"/>
              <a:defRPr/>
            </a:pPr>
            <a:r>
              <a:rPr lang="en-US" sz="2400" dirty="0">
                <a:solidFill>
                  <a:schemeClr val="bg1"/>
                </a:solidFill>
              </a:rPr>
              <a:t>One of the </a:t>
            </a:r>
            <a:r>
              <a:rPr lang="en-US" sz="2400" dirty="0">
                <a:solidFill>
                  <a:srgbClr val="FFFF00"/>
                </a:solidFill>
              </a:rPr>
              <a:t>tools employed to achieve </a:t>
            </a:r>
            <a:r>
              <a:rPr lang="en-US" sz="2400" dirty="0">
                <a:solidFill>
                  <a:schemeClr val="bg1"/>
                </a:solidFill>
              </a:rPr>
              <a:t>the </a:t>
            </a:r>
            <a:r>
              <a:rPr lang="en-US" sz="2400" dirty="0">
                <a:solidFill>
                  <a:srgbClr val="FFFF00"/>
                </a:solidFill>
              </a:rPr>
              <a:t>proper balance </a:t>
            </a:r>
            <a:r>
              <a:rPr lang="en-US" sz="2400" dirty="0">
                <a:solidFill>
                  <a:schemeClr val="bg1"/>
                </a:solidFill>
              </a:rPr>
              <a:t>between protection and access</a:t>
            </a:r>
          </a:p>
          <a:p>
            <a:pPr lvl="1">
              <a:buFont typeface="Arial" panose="020B0604020202020204" pitchFamily="34" charset="0"/>
              <a:buChar char="•"/>
              <a:defRPr/>
            </a:pPr>
            <a:r>
              <a:rPr lang="en-US" sz="2400" dirty="0">
                <a:solidFill>
                  <a:srgbClr val="FF0000"/>
                </a:solidFill>
              </a:rPr>
              <a:t>Fairness analysis</a:t>
            </a:r>
            <a:r>
              <a:rPr lang="en-US" sz="2400" dirty="0">
                <a:solidFill>
                  <a:schemeClr val="bg1"/>
                </a:solidFill>
              </a:rPr>
              <a:t>: </a:t>
            </a:r>
            <a:r>
              <a:rPr lang="en-US" sz="2400" dirty="0">
                <a:solidFill>
                  <a:srgbClr val="FFFF00"/>
                </a:solidFill>
              </a:rPr>
              <a:t>Where much of the heavy lifting is one in fair dealing</a:t>
            </a:r>
          </a:p>
          <a:p>
            <a:pPr marL="385763" indent="-385763">
              <a:buFont typeface="+mj-lt"/>
              <a:buAutoNum type="arabicPeriod"/>
              <a:defRPr/>
            </a:pPr>
            <a:r>
              <a:rPr lang="en-US" sz="2400" dirty="0">
                <a:solidFill>
                  <a:srgbClr val="FFFF00"/>
                </a:solidFill>
              </a:rPr>
              <a:t>Fair dealing applied </a:t>
            </a:r>
            <a:r>
              <a:rPr lang="en-US" sz="2400" dirty="0">
                <a:solidFill>
                  <a:srgbClr val="FF0000"/>
                </a:solidFill>
                <a:sym typeface="Wingdings" pitchFamily="2" charset="2"/>
              </a:rPr>
              <a:t></a:t>
            </a:r>
            <a:r>
              <a:rPr lang="en-US" sz="2400" dirty="0">
                <a:solidFill>
                  <a:srgbClr val="FFFF00"/>
                </a:solidFill>
              </a:rPr>
              <a:t> iTunes previews</a:t>
            </a:r>
          </a:p>
          <a:p>
            <a:pPr lvl="1">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DA6533F4-EA00-8DF2-B812-095DE778C4C2}"/>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0D36FDD1-5F3E-884B-A8CC-23485625D053}"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136</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a:extLst>
              <a:ext uri="{FF2B5EF4-FFF2-40B4-BE49-F238E27FC236}">
                <a16:creationId xmlns:a16="http://schemas.microsoft.com/office/drawing/2014/main" id="{FC36D330-375F-BCBF-B627-214E5D30DB6E}"/>
              </a:ext>
            </a:extLst>
          </p:cNvPr>
          <p:cNvSpPr>
            <a:spLocks noGrp="1" noChangeArrowheads="1"/>
          </p:cNvSpPr>
          <p:nvPr>
            <p:ph type="title"/>
          </p:nvPr>
        </p:nvSpPr>
        <p:spPr bwMode="auto">
          <a:xfrm>
            <a:off x="1485900" y="84138"/>
            <a:ext cx="6172200" cy="747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6B352DFA-E408-3C1D-D79F-ED98748EB1ED}"/>
              </a:ext>
            </a:extLst>
          </p:cNvPr>
          <p:cNvSpPr>
            <a:spLocks noGrp="1"/>
          </p:cNvSpPr>
          <p:nvPr>
            <p:ph idx="1"/>
          </p:nvPr>
        </p:nvSpPr>
        <p:spPr>
          <a:xfrm>
            <a:off x="323850" y="1042988"/>
            <a:ext cx="8496300" cy="3968750"/>
          </a:xfrm>
        </p:spPr>
        <p:txBody>
          <a:bodyPr>
            <a:normAutofit fontScale="92500" lnSpcReduction="10000"/>
          </a:bodyPr>
          <a:lstStyle/>
          <a:p>
            <a:pPr marL="0" indent="0">
              <a:buFont typeface="Arial" panose="020B0604020202020204" pitchFamily="34" charset="0"/>
              <a:buNone/>
              <a:defRPr/>
            </a:pPr>
            <a:r>
              <a:rPr lang="en-CA" sz="2400" b="1" i="1" dirty="0">
                <a:solidFill>
                  <a:srgbClr val="00B0F0"/>
                </a:solidFill>
              </a:rPr>
              <a:t>Alberta (Education) v. Canadian Copyright Licensing Agency (Access Copyright) </a:t>
            </a:r>
            <a:r>
              <a:rPr lang="en-CA" sz="2400" b="1" dirty="0">
                <a:solidFill>
                  <a:schemeClr val="bg1"/>
                </a:solidFill>
              </a:rPr>
              <a:t>(2012)</a:t>
            </a:r>
          </a:p>
          <a:p>
            <a:pPr marL="0" indent="0">
              <a:buFont typeface="Arial" panose="020B0604020202020204" pitchFamily="34" charset="0"/>
              <a:buNone/>
              <a:defRPr/>
            </a:pPr>
            <a:r>
              <a:rPr lang="en-CA" sz="2400" b="1" dirty="0">
                <a:solidFill>
                  <a:srgbClr val="FF0000"/>
                </a:solidFill>
              </a:rPr>
              <a:t>Another “pentalogy” case</a:t>
            </a:r>
          </a:p>
          <a:p>
            <a:pPr>
              <a:defRPr/>
            </a:pPr>
            <a:r>
              <a:rPr lang="en-CA" sz="2400" dirty="0">
                <a:solidFill>
                  <a:srgbClr val="FFFF00"/>
                </a:solidFill>
              </a:rPr>
              <a:t>Main issue</a:t>
            </a:r>
            <a:r>
              <a:rPr lang="en-CA" sz="2400" dirty="0">
                <a:solidFill>
                  <a:schemeClr val="bg1"/>
                </a:solidFill>
              </a:rPr>
              <a:t>: Copies of works made at teachers’ initiatives with instructions to students that they read the material … </a:t>
            </a:r>
            <a:r>
              <a:rPr lang="en-CA" sz="2400" dirty="0">
                <a:solidFill>
                  <a:srgbClr val="FF0000"/>
                </a:solidFill>
              </a:rPr>
              <a:t>fair dealing</a:t>
            </a:r>
            <a:r>
              <a:rPr lang="en-CA" sz="2400" dirty="0">
                <a:solidFill>
                  <a:srgbClr val="FFFF00"/>
                </a:solidFill>
              </a:rPr>
              <a:t>?</a:t>
            </a:r>
            <a:r>
              <a:rPr lang="en-CA" sz="2400" dirty="0">
                <a:solidFill>
                  <a:schemeClr val="bg1"/>
                </a:solidFill>
              </a:rPr>
              <a:t> </a:t>
            </a:r>
          </a:p>
          <a:p>
            <a:pPr>
              <a:defRPr/>
            </a:pPr>
            <a:r>
              <a:rPr lang="en-CA" sz="2400" dirty="0">
                <a:solidFill>
                  <a:srgbClr val="FFFF00"/>
                </a:solidFill>
              </a:rPr>
              <a:t>Category 4 </a:t>
            </a:r>
            <a:r>
              <a:rPr lang="en-CA" sz="2400" dirty="0">
                <a:solidFill>
                  <a:schemeClr val="bg1"/>
                </a:solidFill>
              </a:rPr>
              <a:t>of the proposed tariff dealt with </a:t>
            </a:r>
            <a:r>
              <a:rPr lang="en-CA" sz="2400" dirty="0">
                <a:solidFill>
                  <a:srgbClr val="FFFF00"/>
                </a:solidFill>
              </a:rPr>
              <a:t>copies of works made at the teachers’ initiative with instructions to students that they read the material</a:t>
            </a:r>
            <a:r>
              <a:rPr lang="en-CA" sz="2400" dirty="0">
                <a:solidFill>
                  <a:schemeClr val="bg1"/>
                </a:solidFill>
              </a:rPr>
              <a:t>.  Teachers would photocopy </a:t>
            </a:r>
            <a:r>
              <a:rPr lang="en-CA" sz="2400" dirty="0">
                <a:solidFill>
                  <a:srgbClr val="92D050"/>
                </a:solidFill>
              </a:rPr>
              <a:t>short excerpts from textbooks</a:t>
            </a:r>
            <a:r>
              <a:rPr lang="en-CA" sz="2400" dirty="0">
                <a:solidFill>
                  <a:schemeClr val="bg1"/>
                </a:solidFill>
              </a:rPr>
              <a:t> and distribute those copies to  students </a:t>
            </a:r>
            <a:r>
              <a:rPr lang="en-CA" sz="2400" dirty="0">
                <a:solidFill>
                  <a:srgbClr val="92D050"/>
                </a:solidFill>
              </a:rPr>
              <a:t>as a complement to the main textbook </a:t>
            </a:r>
            <a:r>
              <a:rPr lang="en-CA" sz="2400" dirty="0">
                <a:solidFill>
                  <a:schemeClr val="bg1"/>
                </a:solidFill>
              </a:rPr>
              <a:t>the students used.</a:t>
            </a:r>
          </a:p>
          <a:p>
            <a:pPr lvl="1">
              <a:defRPr/>
            </a:pPr>
            <a:endParaRPr lang="en-US" dirty="0"/>
          </a:p>
        </p:txBody>
      </p:sp>
      <p:sp>
        <p:nvSpPr>
          <p:cNvPr id="4" name="Slide Number Placeholder 3">
            <a:extLst>
              <a:ext uri="{FF2B5EF4-FFF2-40B4-BE49-F238E27FC236}">
                <a16:creationId xmlns:a16="http://schemas.microsoft.com/office/drawing/2014/main" id="{9D7AC5CA-60FB-4146-E0DC-F3976FF21245}"/>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0A726939-D3ED-9A47-9A7F-067EEA842970}"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137</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74A576-D4F1-B380-B78B-85263F749DBB}"/>
              </a:ext>
            </a:extLst>
          </p:cNvPr>
          <p:cNvSpPr>
            <a:spLocks noGrp="1"/>
          </p:cNvSpPr>
          <p:nvPr>
            <p:ph type="title"/>
          </p:nvPr>
        </p:nvSpPr>
        <p:spPr>
          <a:xfrm>
            <a:off x="1485900" y="125413"/>
            <a:ext cx="6172200" cy="444500"/>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9E2814AD-AF3E-3425-02C0-0DA3AE908C06}"/>
              </a:ext>
            </a:extLst>
          </p:cNvPr>
          <p:cNvSpPr>
            <a:spLocks noGrp="1"/>
          </p:cNvSpPr>
          <p:nvPr>
            <p:ph idx="1"/>
          </p:nvPr>
        </p:nvSpPr>
        <p:spPr>
          <a:xfrm>
            <a:off x="179388" y="987425"/>
            <a:ext cx="8713787" cy="3887788"/>
          </a:xfrm>
        </p:spPr>
        <p:txBody>
          <a:bodyPr>
            <a:normAutofit/>
          </a:bodyPr>
          <a:lstStyle/>
          <a:p>
            <a:pPr marL="0" indent="0">
              <a:lnSpc>
                <a:spcPct val="110000"/>
              </a:lnSpc>
              <a:buFont typeface="Arial" panose="020B0604020202020204" pitchFamily="34" charset="0"/>
              <a:buNone/>
              <a:defRPr/>
            </a:pPr>
            <a:r>
              <a:rPr lang="en-CA" sz="2100" b="1" i="1" dirty="0">
                <a:solidFill>
                  <a:srgbClr val="00B0F0"/>
                </a:solidFill>
              </a:rPr>
              <a:t>Alberta (Education) v. Canadian Copyright Licensing Agency (Access Copyright) </a:t>
            </a:r>
            <a:r>
              <a:rPr lang="en-CA" sz="2100" b="1" dirty="0">
                <a:solidFill>
                  <a:schemeClr val="bg1"/>
                </a:solidFill>
              </a:rPr>
              <a:t>(2012)</a:t>
            </a:r>
          </a:p>
          <a:p>
            <a:pPr marL="0" indent="0">
              <a:lnSpc>
                <a:spcPct val="110000"/>
              </a:lnSpc>
              <a:buFont typeface="Arial" panose="020B0604020202020204" pitchFamily="34" charset="0"/>
              <a:buNone/>
              <a:defRPr/>
            </a:pPr>
            <a:r>
              <a:rPr lang="en-CA" sz="2100" b="1" dirty="0">
                <a:solidFill>
                  <a:srgbClr val="FFFF00"/>
                </a:solidFill>
              </a:rPr>
              <a:t>SCC’s judgment </a:t>
            </a:r>
            <a:r>
              <a:rPr lang="en-CA" sz="2100" b="1" dirty="0">
                <a:solidFill>
                  <a:srgbClr val="FF0000"/>
                </a:solidFill>
              </a:rPr>
              <a:t>–</a:t>
            </a:r>
            <a:r>
              <a:rPr lang="en-CA" sz="2100" b="1" dirty="0">
                <a:solidFill>
                  <a:srgbClr val="FFFF00"/>
                </a:solidFill>
              </a:rPr>
              <a:t> </a:t>
            </a:r>
            <a:r>
              <a:rPr lang="en-CA" sz="2100" dirty="0">
                <a:solidFill>
                  <a:schemeClr val="bg1"/>
                </a:solidFill>
              </a:rPr>
              <a:t>Copyright Board’s decision was unreasonable </a:t>
            </a:r>
            <a:r>
              <a:rPr lang="en-CA" sz="2100" dirty="0">
                <a:solidFill>
                  <a:srgbClr val="FF0000"/>
                </a:solidFill>
              </a:rPr>
              <a:t>– Category 4 dealings were fair dealings</a:t>
            </a:r>
          </a:p>
          <a:p>
            <a:pPr marL="0" indent="0">
              <a:lnSpc>
                <a:spcPct val="110000"/>
              </a:lnSpc>
              <a:buFont typeface="Arial" panose="020B0604020202020204" pitchFamily="34" charset="0"/>
              <a:buNone/>
              <a:defRPr/>
            </a:pPr>
            <a:r>
              <a:rPr lang="en-CA" sz="2100" dirty="0">
                <a:solidFill>
                  <a:schemeClr val="bg1"/>
                </a:solidFill>
              </a:rPr>
              <a:t>1) </a:t>
            </a:r>
            <a:r>
              <a:rPr lang="en-CA" sz="2100" dirty="0">
                <a:solidFill>
                  <a:srgbClr val="FFFF00"/>
                </a:solidFill>
              </a:rPr>
              <a:t>Purpose of the dealing</a:t>
            </a:r>
          </a:p>
          <a:p>
            <a:pPr>
              <a:lnSpc>
                <a:spcPct val="110000"/>
              </a:lnSpc>
              <a:defRPr/>
            </a:pPr>
            <a:r>
              <a:rPr lang="en-CA" sz="2100" dirty="0">
                <a:solidFill>
                  <a:srgbClr val="FFFF00"/>
                </a:solidFill>
              </a:rPr>
              <a:t>Research or </a:t>
            </a:r>
            <a:r>
              <a:rPr lang="en-CA" sz="2100" dirty="0">
                <a:solidFill>
                  <a:srgbClr val="FF0000"/>
                </a:solidFill>
              </a:rPr>
              <a:t>private</a:t>
            </a:r>
            <a:r>
              <a:rPr lang="en-CA" sz="2100" dirty="0">
                <a:solidFill>
                  <a:srgbClr val="FFFF00"/>
                </a:solidFill>
              </a:rPr>
              <a:t> study</a:t>
            </a:r>
          </a:p>
          <a:p>
            <a:pPr>
              <a:lnSpc>
                <a:spcPct val="110000"/>
              </a:lnSpc>
              <a:defRPr/>
            </a:pPr>
            <a:r>
              <a:rPr lang="en-CA" sz="2100" dirty="0">
                <a:solidFill>
                  <a:srgbClr val="FF0000"/>
                </a:solidFill>
              </a:rPr>
              <a:t>“Private” </a:t>
            </a:r>
            <a:r>
              <a:rPr lang="en-CA" sz="2100" dirty="0">
                <a:solidFill>
                  <a:schemeClr val="bg1"/>
                </a:solidFill>
              </a:rPr>
              <a:t>– What does this mean</a:t>
            </a:r>
            <a:r>
              <a:rPr lang="en-CA" sz="2100" dirty="0">
                <a:solidFill>
                  <a:srgbClr val="FF0000"/>
                </a:solidFill>
              </a:rPr>
              <a:t>?</a:t>
            </a:r>
            <a:r>
              <a:rPr lang="en-CA" sz="2100" dirty="0">
                <a:solidFill>
                  <a:schemeClr val="bg1"/>
                </a:solidFill>
              </a:rPr>
              <a:t> SCC – </a:t>
            </a:r>
            <a:r>
              <a:rPr lang="en-CA" sz="2100" dirty="0">
                <a:solidFill>
                  <a:srgbClr val="FFFF00"/>
                </a:solidFill>
              </a:rPr>
              <a:t>doesn’t require users to view works in “splendid isolation” </a:t>
            </a:r>
            <a:r>
              <a:rPr lang="en-CA" sz="2100" dirty="0">
                <a:solidFill>
                  <a:schemeClr val="bg1"/>
                </a:solidFill>
              </a:rPr>
              <a:t>– studying and learning are </a:t>
            </a:r>
            <a:r>
              <a:rPr lang="en-CA" sz="2100" dirty="0">
                <a:solidFill>
                  <a:srgbClr val="FFFF00"/>
                </a:solidFill>
              </a:rPr>
              <a:t>personal endeavours</a:t>
            </a:r>
            <a:r>
              <a:rPr lang="en-CA" sz="2100" dirty="0">
                <a:solidFill>
                  <a:schemeClr val="bg1"/>
                </a:solidFill>
              </a:rPr>
              <a:t>, whether engaged in with others or in solitude</a:t>
            </a:r>
          </a:p>
          <a:p>
            <a:pPr lvl="1">
              <a:defRPr/>
            </a:pPr>
            <a:endParaRPr lang="en-US" dirty="0"/>
          </a:p>
        </p:txBody>
      </p:sp>
      <p:sp>
        <p:nvSpPr>
          <p:cNvPr id="4" name="Slide Number Placeholder 3">
            <a:extLst>
              <a:ext uri="{FF2B5EF4-FFF2-40B4-BE49-F238E27FC236}">
                <a16:creationId xmlns:a16="http://schemas.microsoft.com/office/drawing/2014/main" id="{B68C5431-F4AD-A68C-2885-6972F9EB3350}"/>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6CDD9D3E-27D4-FE4B-AC5A-6CD0138D5E5F}"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138</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7CD145-D620-AA8F-EE3F-BD8CAA07C159}"/>
              </a:ext>
            </a:extLst>
          </p:cNvPr>
          <p:cNvSpPr>
            <a:spLocks noGrp="1"/>
          </p:cNvSpPr>
          <p:nvPr>
            <p:ph type="title"/>
          </p:nvPr>
        </p:nvSpPr>
        <p:spPr>
          <a:xfrm>
            <a:off x="1485900" y="0"/>
            <a:ext cx="6172200" cy="490538"/>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DCA9FBF5-3810-7255-6750-DBC345DBBD5E}"/>
              </a:ext>
            </a:extLst>
          </p:cNvPr>
          <p:cNvSpPr>
            <a:spLocks noGrp="1"/>
          </p:cNvSpPr>
          <p:nvPr>
            <p:ph idx="1"/>
          </p:nvPr>
        </p:nvSpPr>
        <p:spPr>
          <a:xfrm>
            <a:off x="198438" y="842963"/>
            <a:ext cx="8747125" cy="3935412"/>
          </a:xfrm>
        </p:spPr>
        <p:txBody>
          <a:bodyPr>
            <a:noAutofit/>
          </a:bodyPr>
          <a:lstStyle/>
          <a:p>
            <a:pPr marL="0" indent="0">
              <a:buFont typeface="Arial" panose="020B0604020202020204" pitchFamily="34" charset="0"/>
              <a:buNone/>
              <a:defRPr/>
            </a:pPr>
            <a:r>
              <a:rPr lang="en-CA" sz="1800" b="1" i="1" dirty="0">
                <a:solidFill>
                  <a:srgbClr val="00B0F0"/>
                </a:solidFill>
              </a:rPr>
              <a:t>Alberta (Education) v. Canadian Copyright Licensing Agency (Access Copyright) </a:t>
            </a:r>
            <a:r>
              <a:rPr lang="en-CA" sz="1800" b="1" dirty="0">
                <a:solidFill>
                  <a:schemeClr val="bg1"/>
                </a:solidFill>
              </a:rPr>
              <a:t>(2012)</a:t>
            </a:r>
          </a:p>
          <a:p>
            <a:pPr marL="0" indent="0">
              <a:buFont typeface="Arial" panose="020B0604020202020204" pitchFamily="34" charset="0"/>
              <a:buNone/>
              <a:defRPr/>
            </a:pPr>
            <a:r>
              <a:rPr lang="en-CA" sz="1800" b="1" dirty="0">
                <a:solidFill>
                  <a:srgbClr val="FFFF00"/>
                </a:solidFill>
              </a:rPr>
              <a:t>SCC’s judgment – </a:t>
            </a:r>
            <a:r>
              <a:rPr lang="en-CA" sz="1800" b="1" dirty="0">
                <a:solidFill>
                  <a:srgbClr val="FF0000"/>
                </a:solidFill>
              </a:rPr>
              <a:t>Category 4 dealings were fair dealings</a:t>
            </a:r>
          </a:p>
          <a:p>
            <a:pPr marL="0" indent="0">
              <a:buFont typeface="Arial" panose="020B0604020202020204" pitchFamily="34" charset="0"/>
              <a:buNone/>
              <a:defRPr/>
            </a:pPr>
            <a:r>
              <a:rPr lang="en-CA" sz="1800" dirty="0">
                <a:solidFill>
                  <a:schemeClr val="bg1"/>
                </a:solidFill>
              </a:rPr>
              <a:t>2) </a:t>
            </a:r>
            <a:r>
              <a:rPr lang="en-CA" sz="1800" b="1" dirty="0">
                <a:solidFill>
                  <a:srgbClr val="FF0000"/>
                </a:solidFill>
              </a:rPr>
              <a:t>Fair? </a:t>
            </a:r>
            <a:r>
              <a:rPr lang="en-CA" sz="1800" dirty="0">
                <a:solidFill>
                  <a:schemeClr val="bg1"/>
                </a:solidFill>
              </a:rPr>
              <a:t>(SCC looks specifically at certain factors)</a:t>
            </a:r>
          </a:p>
          <a:p>
            <a:pPr>
              <a:defRPr/>
            </a:pPr>
            <a:r>
              <a:rPr lang="en-CA" sz="1800" b="1" dirty="0">
                <a:solidFill>
                  <a:srgbClr val="FFFF00"/>
                </a:solidFill>
              </a:rPr>
              <a:t>Purpose of the dealing</a:t>
            </a:r>
          </a:p>
          <a:p>
            <a:pPr lvl="1">
              <a:buFont typeface="Courier New" panose="02070309020205020404" pitchFamily="49" charset="0"/>
              <a:buChar char="o"/>
              <a:defRPr/>
            </a:pPr>
            <a:r>
              <a:rPr lang="en-CA" sz="1800" dirty="0">
                <a:solidFill>
                  <a:srgbClr val="FFFF00"/>
                </a:solidFill>
              </a:rPr>
              <a:t>What perspective used </a:t>
            </a:r>
            <a:r>
              <a:rPr lang="en-CA" sz="1800" dirty="0">
                <a:solidFill>
                  <a:schemeClr val="bg1"/>
                </a:solidFill>
              </a:rPr>
              <a:t>to determine whether </a:t>
            </a:r>
            <a:r>
              <a:rPr lang="en-CA" sz="1800" dirty="0">
                <a:solidFill>
                  <a:srgbClr val="FFFF00"/>
                </a:solidFill>
              </a:rPr>
              <a:t>dealing is a fair dealing</a:t>
            </a:r>
            <a:r>
              <a:rPr lang="en-CA" sz="1800" b="1" dirty="0">
                <a:solidFill>
                  <a:schemeClr val="bg1"/>
                </a:solidFill>
              </a:rPr>
              <a:t> =</a:t>
            </a:r>
            <a:r>
              <a:rPr lang="en-CA" sz="1800" dirty="0">
                <a:solidFill>
                  <a:srgbClr val="FF0000"/>
                </a:solidFill>
              </a:rPr>
              <a:t>   </a:t>
            </a:r>
            <a:r>
              <a:rPr lang="en-CA" sz="1800" b="1" dirty="0">
                <a:solidFill>
                  <a:schemeClr val="bg1"/>
                </a:solidFill>
                <a:sym typeface="Wingdings" pitchFamily="2" charset="2"/>
              </a:rPr>
              <a:t></a:t>
            </a:r>
            <a:r>
              <a:rPr lang="en-CA" sz="1800" dirty="0">
                <a:solidFill>
                  <a:srgbClr val="FF0000"/>
                </a:solidFill>
                <a:sym typeface="Wingdings" pitchFamily="2" charset="2"/>
              </a:rPr>
              <a:t> </a:t>
            </a:r>
            <a:r>
              <a:rPr lang="en-CA" sz="1800" b="1" dirty="0">
                <a:solidFill>
                  <a:srgbClr val="FF0000"/>
                </a:solidFill>
                <a:sym typeface="Wingdings" pitchFamily="2" charset="2"/>
              </a:rPr>
              <a:t>THE USER</a:t>
            </a:r>
            <a:endParaRPr lang="en-CA" sz="1800" b="1" dirty="0">
              <a:solidFill>
                <a:srgbClr val="FF0000"/>
              </a:solidFill>
            </a:endParaRPr>
          </a:p>
          <a:p>
            <a:pPr lvl="1">
              <a:buFont typeface="Courier New" panose="02070309020205020404" pitchFamily="49" charset="0"/>
              <a:buChar char="o"/>
              <a:defRPr/>
            </a:pPr>
            <a:r>
              <a:rPr lang="en-CA" sz="1800" dirty="0">
                <a:solidFill>
                  <a:srgbClr val="FF0000"/>
                </a:solidFill>
              </a:rPr>
              <a:t>Exception</a:t>
            </a:r>
            <a:r>
              <a:rPr lang="en-CA" sz="1800" dirty="0">
                <a:solidFill>
                  <a:schemeClr val="bg1"/>
                </a:solidFill>
              </a:rPr>
              <a:t> – where the copier </a:t>
            </a:r>
            <a:r>
              <a:rPr lang="en-CA" sz="1800" dirty="0">
                <a:solidFill>
                  <a:srgbClr val="FFFF00"/>
                </a:solidFill>
              </a:rPr>
              <a:t>hides behind the shield of the user’s allowable purpose to engage in a separate purpose </a:t>
            </a:r>
            <a:r>
              <a:rPr lang="en-CA" sz="1800" dirty="0">
                <a:solidFill>
                  <a:schemeClr val="bg1"/>
                </a:solidFill>
              </a:rPr>
              <a:t>that tends to make the dealing unfair – here, separate purpose also relevant (“</a:t>
            </a:r>
            <a:r>
              <a:rPr lang="en-CA" sz="1800" dirty="0">
                <a:solidFill>
                  <a:srgbClr val="FFFF00"/>
                </a:solidFill>
              </a:rPr>
              <a:t>course pack cases</a:t>
            </a:r>
            <a:r>
              <a:rPr lang="en-CA" sz="1800" dirty="0">
                <a:solidFill>
                  <a:schemeClr val="bg1"/>
                </a:solidFill>
              </a:rPr>
              <a:t>”)</a:t>
            </a:r>
          </a:p>
          <a:p>
            <a:pPr lvl="1">
              <a:buFont typeface="Courier New" panose="02070309020205020404" pitchFamily="49" charset="0"/>
              <a:buChar char="o"/>
              <a:defRPr/>
            </a:pPr>
            <a:r>
              <a:rPr lang="en-CA" sz="1800" dirty="0">
                <a:solidFill>
                  <a:schemeClr val="bg1"/>
                </a:solidFill>
              </a:rPr>
              <a:t>Teachers – </a:t>
            </a:r>
            <a:r>
              <a:rPr lang="en-CA" sz="1800" dirty="0">
                <a:solidFill>
                  <a:srgbClr val="FFFF00"/>
                </a:solidFill>
              </a:rPr>
              <a:t>there to facilitate research and private study </a:t>
            </a:r>
            <a:r>
              <a:rPr lang="en-CA" sz="1800" dirty="0">
                <a:solidFill>
                  <a:srgbClr val="FF0000"/>
                </a:solidFill>
              </a:rPr>
              <a:t>of the students using the materials</a:t>
            </a:r>
            <a:endParaRPr lang="en-US" sz="1800" dirty="0"/>
          </a:p>
        </p:txBody>
      </p:sp>
      <p:sp>
        <p:nvSpPr>
          <p:cNvPr id="4" name="Slide Number Placeholder 3">
            <a:extLst>
              <a:ext uri="{FF2B5EF4-FFF2-40B4-BE49-F238E27FC236}">
                <a16:creationId xmlns:a16="http://schemas.microsoft.com/office/drawing/2014/main" id="{E55D98E7-B43E-50E3-A735-555E4BC5F8DF}"/>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3849D612-4423-F444-82C7-6E4D3B5718C8}"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139</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77017F6-A6FF-88D2-3F9C-41F07AF3FBBD}"/>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application&#10;&#10;Description automatically generated">
            <a:extLst>
              <a:ext uri="{FF2B5EF4-FFF2-40B4-BE49-F238E27FC236}">
                <a16:creationId xmlns:a16="http://schemas.microsoft.com/office/drawing/2014/main" id="{C9EC0406-F016-E2D0-9A6C-B7FEFE777E05}"/>
              </a:ext>
            </a:extLst>
          </p:cNvPr>
          <p:cNvPicPr>
            <a:picLocks noGrp="1" noChangeAspect="1"/>
          </p:cNvPicPr>
          <p:nvPr>
            <p:ph idx="1"/>
          </p:nvPr>
        </p:nvPicPr>
        <p:blipFill>
          <a:blip r:embed="rId2"/>
          <a:stretch>
            <a:fillRect/>
          </a:stretch>
        </p:blipFill>
        <p:spPr/>
      </p:pic>
      <p:pic>
        <p:nvPicPr>
          <p:cNvPr id="48131" name="Picture 6" descr="Graphical user interface, application&#10;&#10;Description automatically generated">
            <a:extLst>
              <a:ext uri="{FF2B5EF4-FFF2-40B4-BE49-F238E27FC236}">
                <a16:creationId xmlns:a16="http://schemas.microsoft.com/office/drawing/2014/main" id="{330DAF1D-2BF7-8B42-DC71-9E852A2A88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3" y="520700"/>
            <a:ext cx="50196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86E2EC0-A0B5-F9BF-68FC-B971140C672E}"/>
                  </a:ext>
                </a:extLst>
              </p14:cNvPr>
              <p14:cNvContentPartPr/>
              <p14:nvPr/>
            </p14:nvContentPartPr>
            <p14:xfrm>
              <a:off x="5053372" y="2922380"/>
              <a:ext cx="1798560" cy="1087920"/>
            </p14:xfrm>
          </p:contentPart>
        </mc:Choice>
        <mc:Fallback xmlns="">
          <p:pic>
            <p:nvPicPr>
              <p:cNvPr id="8" name="Ink 7">
                <a:extLst>
                  <a:ext uri="{FF2B5EF4-FFF2-40B4-BE49-F238E27FC236}">
                    <a16:creationId xmlns:a16="http://schemas.microsoft.com/office/drawing/2014/main" id="{D86E2EC0-A0B5-F9BF-68FC-B971140C672E}"/>
                  </a:ext>
                </a:extLst>
              </p:cNvPr>
              <p:cNvPicPr/>
              <p:nvPr/>
            </p:nvPicPr>
            <p:blipFill>
              <a:blip r:embed="rId4"/>
              <a:stretch>
                <a:fillRect/>
              </a:stretch>
            </p:blipFill>
            <p:spPr>
              <a:xfrm>
                <a:off x="5044370" y="2913380"/>
                <a:ext cx="1816204" cy="1105560"/>
              </a:xfrm>
              <a:prstGeom prst="rect">
                <a:avLst/>
              </a:prstGeom>
            </p:spPr>
          </p:pic>
        </mc:Fallback>
      </mc:AlternateContent>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23A3FC-A538-150E-C1E7-292951528870}"/>
              </a:ext>
            </a:extLst>
          </p:cNvPr>
          <p:cNvSpPr>
            <a:spLocks noGrp="1"/>
          </p:cNvSpPr>
          <p:nvPr>
            <p:ph type="title"/>
          </p:nvPr>
        </p:nvSpPr>
        <p:spPr>
          <a:xfrm>
            <a:off x="1485900" y="0"/>
            <a:ext cx="6172200" cy="646113"/>
          </a:xfrm>
        </p:spPr>
        <p:txBody>
          <a:bodyPr>
            <a:normAutofit fontScale="90000"/>
          </a:bodyPr>
          <a:lstStyle/>
          <a:p>
            <a:pPr>
              <a:defRPr/>
            </a:pPr>
            <a:r>
              <a:rPr lang="en-US" b="1" dirty="0">
                <a:solidFill>
                  <a:srgbClr val="FFFF00"/>
                </a:solidFill>
              </a:rPr>
              <a:t>Users</a:t>
            </a:r>
            <a:r>
              <a:rPr lang="en-US" b="1" dirty="0">
                <a:solidFill>
                  <a:srgbClr val="FF0000"/>
                </a:solidFill>
              </a:rPr>
              <a:t>’ </a:t>
            </a:r>
            <a:r>
              <a:rPr lang="en-US" b="1" dirty="0">
                <a:solidFill>
                  <a:srgbClr val="FFFF00"/>
                </a:solidFill>
              </a:rPr>
              <a:t>rights</a:t>
            </a:r>
          </a:p>
        </p:txBody>
      </p:sp>
      <p:sp>
        <p:nvSpPr>
          <p:cNvPr id="2" name="Content Placeholder 1">
            <a:extLst>
              <a:ext uri="{FF2B5EF4-FFF2-40B4-BE49-F238E27FC236}">
                <a16:creationId xmlns:a16="http://schemas.microsoft.com/office/drawing/2014/main" id="{D719E7A5-0DC3-6E62-330B-06696F37CB2D}"/>
              </a:ext>
            </a:extLst>
          </p:cNvPr>
          <p:cNvSpPr>
            <a:spLocks noGrp="1"/>
          </p:cNvSpPr>
          <p:nvPr>
            <p:ph idx="1"/>
          </p:nvPr>
        </p:nvSpPr>
        <p:spPr>
          <a:xfrm>
            <a:off x="323850" y="915988"/>
            <a:ext cx="8569325" cy="4102100"/>
          </a:xfrm>
        </p:spPr>
        <p:txBody>
          <a:bodyPr>
            <a:normAutofit fontScale="62500" lnSpcReduction="20000"/>
          </a:bodyPr>
          <a:lstStyle/>
          <a:p>
            <a:pPr marL="0" indent="0">
              <a:lnSpc>
                <a:spcPct val="120000"/>
              </a:lnSpc>
              <a:buFont typeface="Arial" panose="020B0604020202020204" pitchFamily="34" charset="0"/>
              <a:buNone/>
              <a:defRPr/>
            </a:pPr>
            <a:r>
              <a:rPr lang="en-CA" b="1" i="1" dirty="0">
                <a:solidFill>
                  <a:srgbClr val="00B0F0"/>
                </a:solidFill>
              </a:rPr>
              <a:t>Alberta (Education) v. Canadian Copyright Licensing Agency (Access Copyright</a:t>
            </a:r>
            <a:r>
              <a:rPr lang="en-CA" b="1" i="1" dirty="0">
                <a:solidFill>
                  <a:schemeClr val="bg1"/>
                </a:solidFill>
              </a:rPr>
              <a:t>) </a:t>
            </a:r>
            <a:r>
              <a:rPr lang="en-CA" b="1" dirty="0">
                <a:solidFill>
                  <a:schemeClr val="bg1"/>
                </a:solidFill>
              </a:rPr>
              <a:t>(2012)</a:t>
            </a:r>
          </a:p>
          <a:p>
            <a:pPr marL="0" indent="0">
              <a:lnSpc>
                <a:spcPct val="120000"/>
              </a:lnSpc>
              <a:buFont typeface="Arial" panose="020B0604020202020204" pitchFamily="34" charset="0"/>
              <a:buNone/>
              <a:defRPr/>
            </a:pPr>
            <a:r>
              <a:rPr lang="en-CA" b="1" dirty="0">
                <a:solidFill>
                  <a:schemeClr val="bg1"/>
                </a:solidFill>
              </a:rPr>
              <a:t>SCC’s judgment – Category 4 dealings were fair dealings</a:t>
            </a:r>
          </a:p>
          <a:p>
            <a:pPr marL="0" indent="0">
              <a:lnSpc>
                <a:spcPct val="120000"/>
              </a:lnSpc>
              <a:buFont typeface="Arial" panose="020B0604020202020204" pitchFamily="34" charset="0"/>
              <a:buNone/>
              <a:defRPr/>
            </a:pPr>
            <a:r>
              <a:rPr lang="en-CA" dirty="0">
                <a:solidFill>
                  <a:srgbClr val="FFFF00"/>
                </a:solidFill>
              </a:rPr>
              <a:t>2) </a:t>
            </a:r>
            <a:r>
              <a:rPr lang="en-CA" dirty="0">
                <a:solidFill>
                  <a:srgbClr val="FF0000"/>
                </a:solidFill>
              </a:rPr>
              <a:t>Fair</a:t>
            </a:r>
            <a:r>
              <a:rPr lang="en-CA" dirty="0">
                <a:solidFill>
                  <a:schemeClr val="bg1"/>
                </a:solidFill>
              </a:rPr>
              <a:t>?</a:t>
            </a:r>
            <a:r>
              <a:rPr lang="en-CA" dirty="0">
                <a:solidFill>
                  <a:srgbClr val="FF0000"/>
                </a:solidFill>
              </a:rPr>
              <a:t>  </a:t>
            </a:r>
            <a:r>
              <a:rPr lang="en-CA" dirty="0">
                <a:solidFill>
                  <a:srgbClr val="FFFF00"/>
                </a:solidFill>
              </a:rPr>
              <a:t>- continued</a:t>
            </a:r>
            <a:endParaRPr lang="en-CA" sz="1200" dirty="0">
              <a:solidFill>
                <a:srgbClr val="FFFF00"/>
              </a:solidFill>
            </a:endParaRPr>
          </a:p>
          <a:p>
            <a:pPr>
              <a:lnSpc>
                <a:spcPct val="120000"/>
              </a:lnSpc>
              <a:defRPr/>
            </a:pPr>
            <a:r>
              <a:rPr lang="en-CA" dirty="0">
                <a:solidFill>
                  <a:srgbClr val="FFFF00"/>
                </a:solidFill>
              </a:rPr>
              <a:t>Amount of the dealing</a:t>
            </a:r>
            <a:endParaRPr lang="en-CA" sz="1200" dirty="0">
              <a:solidFill>
                <a:srgbClr val="FFFF00"/>
              </a:solidFill>
            </a:endParaRPr>
          </a:p>
          <a:p>
            <a:pPr lvl="1">
              <a:lnSpc>
                <a:spcPct val="120000"/>
              </a:lnSpc>
              <a:buFont typeface="Courier New" panose="02070309020205020404" pitchFamily="49" charset="0"/>
              <a:buChar char="o"/>
              <a:defRPr/>
            </a:pPr>
            <a:r>
              <a:rPr lang="en-CA" dirty="0">
                <a:solidFill>
                  <a:schemeClr val="bg1"/>
                </a:solidFill>
              </a:rPr>
              <a:t>SCC – </a:t>
            </a:r>
            <a:r>
              <a:rPr lang="en-CA" dirty="0">
                <a:solidFill>
                  <a:srgbClr val="FFFF00"/>
                </a:solidFill>
              </a:rPr>
              <a:t>focus on the </a:t>
            </a:r>
            <a:r>
              <a:rPr lang="en-CA" dirty="0">
                <a:solidFill>
                  <a:srgbClr val="FF0000"/>
                </a:solidFill>
              </a:rPr>
              <a:t>proportion</a:t>
            </a:r>
            <a:r>
              <a:rPr lang="en-CA" dirty="0">
                <a:solidFill>
                  <a:srgbClr val="FFFF00"/>
                </a:solidFill>
              </a:rPr>
              <a:t> between the excerpted copy and the entire work </a:t>
            </a:r>
            <a:r>
              <a:rPr lang="en-CA" dirty="0">
                <a:solidFill>
                  <a:schemeClr val="bg1"/>
                </a:solidFill>
              </a:rPr>
              <a:t>(</a:t>
            </a:r>
            <a:r>
              <a:rPr lang="en-CA" dirty="0">
                <a:solidFill>
                  <a:srgbClr val="FF0000"/>
                </a:solidFill>
              </a:rPr>
              <a:t>not the overall quantity </a:t>
            </a:r>
            <a:r>
              <a:rPr lang="en-CA" dirty="0">
                <a:solidFill>
                  <a:schemeClr val="bg1"/>
                </a:solidFill>
              </a:rPr>
              <a:t>of what is disseminated)</a:t>
            </a:r>
            <a:endParaRPr lang="en-CA" sz="1200" dirty="0">
              <a:solidFill>
                <a:schemeClr val="bg1"/>
              </a:solidFill>
            </a:endParaRPr>
          </a:p>
          <a:p>
            <a:pPr>
              <a:lnSpc>
                <a:spcPct val="120000"/>
              </a:lnSpc>
              <a:defRPr/>
            </a:pPr>
            <a:r>
              <a:rPr lang="en-CA" dirty="0">
                <a:solidFill>
                  <a:srgbClr val="FFFF00"/>
                </a:solidFill>
              </a:rPr>
              <a:t>Alternatives to the dealing</a:t>
            </a:r>
            <a:endParaRPr lang="en-CA" sz="1200" dirty="0">
              <a:solidFill>
                <a:srgbClr val="FFFF00"/>
              </a:solidFill>
            </a:endParaRPr>
          </a:p>
          <a:p>
            <a:pPr lvl="1">
              <a:lnSpc>
                <a:spcPct val="120000"/>
              </a:lnSpc>
              <a:buFont typeface="Courier New" panose="02070309020205020404" pitchFamily="49" charset="0"/>
              <a:buChar char="o"/>
              <a:defRPr/>
            </a:pPr>
            <a:r>
              <a:rPr lang="en-CA" dirty="0">
                <a:solidFill>
                  <a:schemeClr val="bg1"/>
                </a:solidFill>
              </a:rPr>
              <a:t>SCC criticized as unrealistic the Board’s suggestion that an </a:t>
            </a:r>
            <a:r>
              <a:rPr lang="en-CA" dirty="0">
                <a:solidFill>
                  <a:srgbClr val="FFFF00"/>
                </a:solidFill>
              </a:rPr>
              <a:t>alternative to photocopying textbooks would be to buy original texts for each student</a:t>
            </a:r>
            <a:r>
              <a:rPr lang="en-CA" dirty="0">
                <a:solidFill>
                  <a:schemeClr val="bg1"/>
                </a:solidFill>
              </a:rPr>
              <a:t>.</a:t>
            </a:r>
            <a:endParaRPr lang="en-CA" sz="1200" dirty="0">
              <a:solidFill>
                <a:schemeClr val="bg1"/>
              </a:solidFill>
            </a:endParaRPr>
          </a:p>
          <a:p>
            <a:pPr lvl="1">
              <a:lnSpc>
                <a:spcPct val="120000"/>
              </a:lnSpc>
              <a:buFont typeface="Courier New" panose="02070309020205020404" pitchFamily="49" charset="0"/>
              <a:buChar char="o"/>
              <a:defRPr/>
            </a:pPr>
            <a:r>
              <a:rPr lang="en-CA" dirty="0">
                <a:solidFill>
                  <a:schemeClr val="bg1"/>
                </a:solidFill>
              </a:rPr>
              <a:t>Copying short excerpts is reasonably necessary to achieve the ultimate purpose of the students’ research and private study</a:t>
            </a:r>
            <a:endParaRPr lang="en-CA" sz="1200"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E3711A09-991D-CC0D-94CF-BDFC42280452}"/>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57C5FF59-B9F4-6446-AA27-0D76BF751F5C}"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140</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37FDE6-A188-F37F-A1C8-F016C685F881}"/>
              </a:ext>
            </a:extLst>
          </p:cNvPr>
          <p:cNvSpPr>
            <a:spLocks noGrp="1"/>
          </p:cNvSpPr>
          <p:nvPr>
            <p:ph type="title"/>
          </p:nvPr>
        </p:nvSpPr>
        <p:spPr>
          <a:xfrm>
            <a:off x="1485900" y="0"/>
            <a:ext cx="6172200" cy="646113"/>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FB8474E8-C113-184A-B4FD-6F8286C23B3E}"/>
              </a:ext>
            </a:extLst>
          </p:cNvPr>
          <p:cNvSpPr>
            <a:spLocks noGrp="1"/>
          </p:cNvSpPr>
          <p:nvPr>
            <p:ph idx="1"/>
          </p:nvPr>
        </p:nvSpPr>
        <p:spPr>
          <a:xfrm>
            <a:off x="323850" y="915988"/>
            <a:ext cx="8496300" cy="3959225"/>
          </a:xfrm>
        </p:spPr>
        <p:txBody>
          <a:bodyPr>
            <a:normAutofit/>
          </a:bodyPr>
          <a:lstStyle/>
          <a:p>
            <a:pPr marL="0" indent="0">
              <a:buFont typeface="Arial" panose="020B0604020202020204" pitchFamily="34" charset="0"/>
              <a:buNone/>
              <a:defRPr/>
            </a:pPr>
            <a:r>
              <a:rPr lang="en-CA" sz="2200" b="1" i="1" dirty="0">
                <a:solidFill>
                  <a:srgbClr val="00B0F0"/>
                </a:solidFill>
              </a:rPr>
              <a:t>Alberta (Education) v. Canadian Copyright Licensing Agency (Access Copyright) </a:t>
            </a:r>
            <a:r>
              <a:rPr lang="en-CA" sz="2200" b="1" dirty="0">
                <a:solidFill>
                  <a:schemeClr val="bg1"/>
                </a:solidFill>
              </a:rPr>
              <a:t>(2012)</a:t>
            </a:r>
          </a:p>
          <a:p>
            <a:pPr marL="0" indent="0">
              <a:buFont typeface="Arial" panose="020B0604020202020204" pitchFamily="34" charset="0"/>
              <a:buNone/>
              <a:defRPr/>
            </a:pPr>
            <a:r>
              <a:rPr lang="en-CA" sz="2200" b="1" dirty="0">
                <a:solidFill>
                  <a:srgbClr val="FFFF00"/>
                </a:solidFill>
              </a:rPr>
              <a:t>SCC’s judgment </a:t>
            </a:r>
            <a:r>
              <a:rPr lang="en-CA" sz="2200" b="1" dirty="0">
                <a:solidFill>
                  <a:schemeClr val="bg1"/>
                </a:solidFill>
              </a:rPr>
              <a:t>– </a:t>
            </a:r>
            <a:r>
              <a:rPr lang="en-CA" sz="2200" b="1" dirty="0">
                <a:solidFill>
                  <a:srgbClr val="FF0000"/>
                </a:solidFill>
              </a:rPr>
              <a:t>Category 4 dealings were fair dealings</a:t>
            </a:r>
          </a:p>
          <a:p>
            <a:pPr marL="0" indent="0">
              <a:buFont typeface="Arial" panose="020B0604020202020204" pitchFamily="34" charset="0"/>
              <a:buNone/>
              <a:defRPr/>
            </a:pPr>
            <a:r>
              <a:rPr lang="en-CA" sz="2200" dirty="0">
                <a:solidFill>
                  <a:srgbClr val="FFFF00"/>
                </a:solidFill>
              </a:rPr>
              <a:t>2) </a:t>
            </a:r>
            <a:r>
              <a:rPr lang="en-CA" sz="2200" dirty="0">
                <a:solidFill>
                  <a:srgbClr val="FF0000"/>
                </a:solidFill>
              </a:rPr>
              <a:t>Fair? </a:t>
            </a:r>
            <a:r>
              <a:rPr lang="en-CA" sz="2200" dirty="0">
                <a:solidFill>
                  <a:srgbClr val="FFFF00"/>
                </a:solidFill>
              </a:rPr>
              <a:t>- continued</a:t>
            </a:r>
          </a:p>
          <a:p>
            <a:pPr>
              <a:defRPr/>
            </a:pPr>
            <a:r>
              <a:rPr lang="en-CA" sz="2200" dirty="0">
                <a:solidFill>
                  <a:srgbClr val="FFFF00"/>
                </a:solidFill>
              </a:rPr>
              <a:t>Effect of the dealing on the work</a:t>
            </a:r>
          </a:p>
          <a:p>
            <a:pPr lvl="1">
              <a:buFont typeface="Courier New" panose="02070309020205020404" pitchFamily="49" charset="0"/>
              <a:buChar char="o"/>
              <a:defRPr/>
            </a:pPr>
            <a:r>
              <a:rPr lang="en-CA" sz="2200" dirty="0">
                <a:solidFill>
                  <a:srgbClr val="FF0000"/>
                </a:solidFill>
              </a:rPr>
              <a:t>No evidence </a:t>
            </a:r>
            <a:r>
              <a:rPr lang="en-CA" sz="2200" dirty="0">
                <a:solidFill>
                  <a:schemeClr val="bg1"/>
                </a:solidFill>
              </a:rPr>
              <a:t>offered to link decline in textbook sales to photocopying done by teachers</a:t>
            </a:r>
          </a:p>
          <a:p>
            <a:pPr lvl="1">
              <a:buFont typeface="Courier New" panose="02070309020205020404" pitchFamily="49" charset="0"/>
              <a:buChar char="o"/>
              <a:defRPr/>
            </a:pPr>
            <a:r>
              <a:rPr lang="en-CA" sz="2200" dirty="0">
                <a:solidFill>
                  <a:schemeClr val="bg1"/>
                </a:solidFill>
              </a:rPr>
              <a:t>SCC – </a:t>
            </a:r>
            <a:r>
              <a:rPr lang="en-CA" sz="2200" dirty="0">
                <a:solidFill>
                  <a:srgbClr val="FFFF00"/>
                </a:solidFill>
              </a:rPr>
              <a:t>hard to see how copying competes with the market for textbooks</a:t>
            </a:r>
            <a:r>
              <a:rPr lang="en-CA" sz="2200" dirty="0">
                <a:solidFill>
                  <a:schemeClr val="bg1"/>
                </a:solidFill>
              </a:rPr>
              <a:t>, given the finding that the copying was limited to short excerpts of complementary texts</a:t>
            </a:r>
          </a:p>
          <a:p>
            <a:pPr lvl="1">
              <a:defRPr/>
            </a:pPr>
            <a:endParaRPr lang="en-US" dirty="0"/>
          </a:p>
        </p:txBody>
      </p:sp>
      <p:sp>
        <p:nvSpPr>
          <p:cNvPr id="4" name="Slide Number Placeholder 3">
            <a:extLst>
              <a:ext uri="{FF2B5EF4-FFF2-40B4-BE49-F238E27FC236}">
                <a16:creationId xmlns:a16="http://schemas.microsoft.com/office/drawing/2014/main" id="{3C737D26-380C-5AA5-5DC4-C27563CC5022}"/>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03764098-8656-DC46-BE11-2F91D1C02A9E}"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141</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8242-A64C-9F23-143A-4C11C478C67E}"/>
              </a:ext>
            </a:extLst>
          </p:cNvPr>
          <p:cNvSpPr>
            <a:spLocks noGrp="1"/>
          </p:cNvSpPr>
          <p:nvPr>
            <p:ph type="title"/>
          </p:nvPr>
        </p:nvSpPr>
        <p:spPr>
          <a:xfrm>
            <a:off x="1485900" y="87313"/>
            <a:ext cx="6172200" cy="542925"/>
          </a:xfrm>
        </p:spPr>
        <p:txBody>
          <a:bodyPr>
            <a:normAutofit fontScale="90000"/>
          </a:bodyPr>
          <a:lstStyle/>
          <a:p>
            <a:pPr>
              <a:defRPr/>
            </a:pPr>
            <a:r>
              <a:rPr lang="en-CA" dirty="0"/>
              <a:t>   </a:t>
            </a:r>
            <a:r>
              <a:rPr lang="en-CA" dirty="0">
                <a:solidFill>
                  <a:srgbClr val="FFFF00"/>
                </a:solidFill>
              </a:rPr>
              <a:t> </a:t>
            </a:r>
            <a:r>
              <a:rPr lang="en-CA" cap="small" dirty="0" err="1">
                <a:solidFill>
                  <a:srgbClr val="FFFF00"/>
                </a:solidFill>
              </a:rPr>
              <a:t>Abella</a:t>
            </a:r>
            <a:r>
              <a:rPr lang="en-CA" cap="small" dirty="0">
                <a:solidFill>
                  <a:srgbClr val="FFFF00"/>
                </a:solidFill>
              </a:rPr>
              <a:t> J</a:t>
            </a:r>
            <a:r>
              <a:rPr lang="en-CA" cap="small" dirty="0">
                <a:solidFill>
                  <a:srgbClr val="FF0000"/>
                </a:solidFill>
              </a:rPr>
              <a:t>.</a:t>
            </a:r>
            <a:r>
              <a:rPr lang="en-CA" dirty="0">
                <a:solidFill>
                  <a:srgbClr val="FFFF00"/>
                </a:solidFill>
              </a:rPr>
              <a:t> </a:t>
            </a:r>
            <a:endParaRPr lang="en-US" dirty="0">
              <a:solidFill>
                <a:srgbClr val="FFFF00"/>
              </a:solidFill>
            </a:endParaRPr>
          </a:p>
        </p:txBody>
      </p:sp>
      <p:sp>
        <p:nvSpPr>
          <p:cNvPr id="225282" name="Content Placeholder 2">
            <a:extLst>
              <a:ext uri="{FF2B5EF4-FFF2-40B4-BE49-F238E27FC236}">
                <a16:creationId xmlns:a16="http://schemas.microsoft.com/office/drawing/2014/main" id="{E7F2225A-D337-3DFA-9653-CBFBB21978D5}"/>
              </a:ext>
            </a:extLst>
          </p:cNvPr>
          <p:cNvSpPr>
            <a:spLocks noGrp="1" noChangeArrowheads="1"/>
          </p:cNvSpPr>
          <p:nvPr>
            <p:ph sz="quarter" idx="10"/>
          </p:nvPr>
        </p:nvSpPr>
        <p:spPr bwMode="auto">
          <a:xfrm>
            <a:off x="395288" y="987425"/>
            <a:ext cx="8353425"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i="1">
                <a:solidFill>
                  <a:srgbClr val="FF0000"/>
                </a:solidFill>
              </a:rPr>
              <a:t>“</a:t>
            </a:r>
            <a:r>
              <a:rPr lang="en-CA" altLang="en-US" sz="2200" i="1">
                <a:solidFill>
                  <a:srgbClr val="FF0000"/>
                </a:solidFill>
              </a:rPr>
              <a:t> </a:t>
            </a:r>
            <a:r>
              <a:rPr lang="en-CA" altLang="en-US" sz="2200" i="1">
                <a:solidFill>
                  <a:srgbClr val="FFFF00"/>
                </a:solidFill>
              </a:rPr>
              <a:t>The test for fair dealing </a:t>
            </a:r>
            <a:r>
              <a:rPr lang="en-CA" altLang="en-US" sz="2200" i="1">
                <a:solidFill>
                  <a:schemeClr val="bg1"/>
                </a:solidFill>
              </a:rPr>
              <a:t>was articulated in CCH as involving </a:t>
            </a:r>
            <a:r>
              <a:rPr lang="en-CA" altLang="en-US" sz="2200" i="1">
                <a:solidFill>
                  <a:srgbClr val="FFFF00"/>
                </a:solidFill>
              </a:rPr>
              <a:t>two steps</a:t>
            </a:r>
            <a:r>
              <a:rPr lang="en-CA" altLang="en-US" sz="2200" i="1">
                <a:solidFill>
                  <a:schemeClr val="bg1"/>
                </a:solidFill>
              </a:rPr>
              <a:t>.  The </a:t>
            </a:r>
            <a:r>
              <a:rPr lang="en-CA" altLang="en-US" sz="2200" i="1">
                <a:solidFill>
                  <a:srgbClr val="FF0000"/>
                </a:solidFill>
              </a:rPr>
              <a:t>first </a:t>
            </a:r>
            <a:r>
              <a:rPr lang="en-CA" altLang="en-US" sz="2200" i="1">
                <a:solidFill>
                  <a:schemeClr val="bg1"/>
                </a:solidFill>
              </a:rPr>
              <a:t>is to determine </a:t>
            </a:r>
            <a:r>
              <a:rPr lang="en-CA" altLang="en-US" sz="2200" i="1">
                <a:solidFill>
                  <a:srgbClr val="FFFF00"/>
                </a:solidFill>
              </a:rPr>
              <a:t>whether the dealing is for the allowable purpose of </a:t>
            </a:r>
            <a:r>
              <a:rPr lang="en-CA" altLang="en-US" sz="2200" i="1">
                <a:solidFill>
                  <a:srgbClr val="FF0000"/>
                </a:solidFill>
              </a:rPr>
              <a:t>“</a:t>
            </a:r>
            <a:r>
              <a:rPr lang="en-CA" altLang="en-US" sz="2200" i="1">
                <a:solidFill>
                  <a:srgbClr val="FFFF00"/>
                </a:solidFill>
              </a:rPr>
              <a:t>research or private study</a:t>
            </a:r>
            <a:r>
              <a:rPr lang="en-CA" altLang="en-US" sz="2200" i="1">
                <a:solidFill>
                  <a:srgbClr val="FF0000"/>
                </a:solidFill>
              </a:rPr>
              <a:t>” </a:t>
            </a:r>
            <a:r>
              <a:rPr lang="en-CA" altLang="en-US" sz="2200" i="1">
                <a:solidFill>
                  <a:srgbClr val="FFFF00"/>
                </a:solidFill>
              </a:rPr>
              <a:t>under s. 29 , </a:t>
            </a:r>
            <a:r>
              <a:rPr lang="en-CA" altLang="en-US" sz="2200" i="1">
                <a:solidFill>
                  <a:srgbClr val="FF0000"/>
                </a:solidFill>
              </a:rPr>
              <a:t>“</a:t>
            </a:r>
            <a:r>
              <a:rPr lang="en-CA" altLang="en-US" sz="2200" i="1">
                <a:solidFill>
                  <a:srgbClr val="FFFF00"/>
                </a:solidFill>
              </a:rPr>
              <a:t>criticism or review</a:t>
            </a:r>
            <a:r>
              <a:rPr lang="en-CA" altLang="en-US" sz="2200" i="1">
                <a:solidFill>
                  <a:srgbClr val="FF0000"/>
                </a:solidFill>
              </a:rPr>
              <a:t>” </a:t>
            </a:r>
            <a:r>
              <a:rPr lang="en-CA" altLang="en-US" sz="2200" i="1">
                <a:solidFill>
                  <a:srgbClr val="FFFF00"/>
                </a:solidFill>
              </a:rPr>
              <a:t>under s. 29.1 , or </a:t>
            </a:r>
            <a:r>
              <a:rPr lang="en-CA" altLang="en-US" sz="2200" i="1">
                <a:solidFill>
                  <a:srgbClr val="FF0000"/>
                </a:solidFill>
              </a:rPr>
              <a:t>“</a:t>
            </a:r>
            <a:r>
              <a:rPr lang="en-CA" altLang="en-US" sz="2200" i="1">
                <a:solidFill>
                  <a:srgbClr val="FFFF00"/>
                </a:solidFill>
              </a:rPr>
              <a:t>news reporting</a:t>
            </a:r>
            <a:r>
              <a:rPr lang="en-CA" altLang="en-US" sz="2200" i="1">
                <a:solidFill>
                  <a:srgbClr val="FF0000"/>
                </a:solidFill>
              </a:rPr>
              <a:t>” </a:t>
            </a:r>
            <a:r>
              <a:rPr lang="en-CA" altLang="en-US" sz="2200" i="1">
                <a:solidFill>
                  <a:srgbClr val="FFFF00"/>
                </a:solidFill>
              </a:rPr>
              <a:t>under s. 29.2 of the Act</a:t>
            </a:r>
            <a:r>
              <a:rPr lang="en-CA" altLang="en-US" sz="2200" i="1">
                <a:solidFill>
                  <a:schemeClr val="bg1"/>
                </a:solidFill>
              </a:rPr>
              <a:t>.  The </a:t>
            </a:r>
            <a:r>
              <a:rPr lang="en-CA" altLang="en-US" sz="2200" i="1">
                <a:solidFill>
                  <a:srgbClr val="FF0000"/>
                </a:solidFill>
              </a:rPr>
              <a:t>second </a:t>
            </a:r>
            <a:r>
              <a:rPr lang="en-CA" altLang="en-US" sz="2200" i="1">
                <a:solidFill>
                  <a:schemeClr val="bg1"/>
                </a:solidFill>
              </a:rPr>
              <a:t>step of CCH </a:t>
            </a:r>
            <a:r>
              <a:rPr lang="en-CA" altLang="en-US" sz="2200" i="1">
                <a:solidFill>
                  <a:srgbClr val="FFFF00"/>
                </a:solidFill>
              </a:rPr>
              <a:t>assesses whether the dealing is </a:t>
            </a:r>
            <a:r>
              <a:rPr lang="en-CA" altLang="en-US" sz="2200" i="1">
                <a:solidFill>
                  <a:srgbClr val="FF0000"/>
                </a:solidFill>
              </a:rPr>
              <a:t>“</a:t>
            </a:r>
            <a:r>
              <a:rPr lang="en-CA" altLang="en-US" sz="2200" i="1">
                <a:solidFill>
                  <a:srgbClr val="FFFF00"/>
                </a:solidFill>
              </a:rPr>
              <a:t>fair</a:t>
            </a:r>
            <a:r>
              <a:rPr lang="en-CA" altLang="en-US" sz="2200" i="1">
                <a:solidFill>
                  <a:srgbClr val="FF0000"/>
                </a:solidFill>
              </a:rPr>
              <a:t>”</a:t>
            </a:r>
            <a:r>
              <a:rPr lang="en-CA" altLang="en-US" sz="2200" i="1">
                <a:solidFill>
                  <a:schemeClr val="bg1"/>
                </a:solidFill>
              </a:rPr>
              <a:t>.</a:t>
            </a:r>
            <a:r>
              <a:rPr lang="en-CA" altLang="en-US" sz="2200" i="1">
                <a:solidFill>
                  <a:srgbClr val="FFFF00"/>
                </a:solidFill>
              </a:rPr>
              <a:t> </a:t>
            </a:r>
            <a:r>
              <a:rPr lang="en-CA" altLang="en-US" sz="2200" i="1">
                <a:solidFill>
                  <a:schemeClr val="bg1"/>
                </a:solidFill>
              </a:rPr>
              <a:t>The onus is on the person invoking </a:t>
            </a:r>
            <a:r>
              <a:rPr lang="en-CA" altLang="en-US" sz="2200" i="1">
                <a:solidFill>
                  <a:srgbClr val="FF0000"/>
                </a:solidFill>
              </a:rPr>
              <a:t>“</a:t>
            </a:r>
            <a:r>
              <a:rPr lang="en-CA" altLang="en-US" sz="2200" i="1">
                <a:solidFill>
                  <a:schemeClr val="bg1"/>
                </a:solidFill>
              </a:rPr>
              <a:t>fair dealing</a:t>
            </a:r>
            <a:r>
              <a:rPr lang="en-CA" altLang="en-US" sz="2200" i="1">
                <a:solidFill>
                  <a:srgbClr val="FF0000"/>
                </a:solidFill>
              </a:rPr>
              <a:t>”</a:t>
            </a:r>
            <a:r>
              <a:rPr lang="en-CA" altLang="en-US" sz="2200" i="1">
                <a:solidFill>
                  <a:schemeClr val="bg1"/>
                </a:solidFill>
              </a:rPr>
              <a:t> to satisfy all aspects of the test.  To assist in determining whether the dealing is </a:t>
            </a:r>
            <a:r>
              <a:rPr lang="en-CA" altLang="en-US" sz="2200" i="1">
                <a:solidFill>
                  <a:srgbClr val="FF0000"/>
                </a:solidFill>
              </a:rPr>
              <a:t>“</a:t>
            </a:r>
            <a:r>
              <a:rPr lang="en-CA" altLang="en-US" sz="2200" i="1">
                <a:solidFill>
                  <a:schemeClr val="bg1"/>
                </a:solidFill>
              </a:rPr>
              <a:t>fair</a:t>
            </a:r>
            <a:r>
              <a:rPr lang="en-CA" altLang="en-US" sz="2200" i="1">
                <a:solidFill>
                  <a:srgbClr val="FF0000"/>
                </a:solidFill>
              </a:rPr>
              <a:t>”</a:t>
            </a:r>
            <a:r>
              <a:rPr lang="en-CA" altLang="en-US" sz="2200" i="1">
                <a:solidFill>
                  <a:schemeClr val="bg1"/>
                </a:solidFill>
              </a:rPr>
              <a:t>, this Court set out </a:t>
            </a:r>
            <a:r>
              <a:rPr lang="en-CA" altLang="en-US" sz="2200" i="1">
                <a:solidFill>
                  <a:srgbClr val="FF0000"/>
                </a:solidFill>
              </a:rPr>
              <a:t>a number of fairness factors</a:t>
            </a:r>
            <a:r>
              <a:rPr lang="en-CA" altLang="en-US" sz="2200" i="1">
                <a:solidFill>
                  <a:schemeClr val="bg1"/>
                </a:solidFill>
              </a:rPr>
              <a:t>: the </a:t>
            </a:r>
            <a:r>
              <a:rPr lang="en-CA" altLang="en-US" sz="2200" i="1">
                <a:solidFill>
                  <a:srgbClr val="FFFF00"/>
                </a:solidFill>
              </a:rPr>
              <a:t>purpose, character, and amount of the dealing</a:t>
            </a:r>
            <a:r>
              <a:rPr lang="en-CA" altLang="en-US" sz="2200" i="1">
                <a:solidFill>
                  <a:schemeClr val="bg1"/>
                </a:solidFill>
              </a:rPr>
              <a:t>; the existence of any </a:t>
            </a:r>
            <a:r>
              <a:rPr lang="en-CA" altLang="en-US" sz="2200" i="1">
                <a:solidFill>
                  <a:srgbClr val="FFFF00"/>
                </a:solidFill>
              </a:rPr>
              <a:t>alternatives to the dealing</a:t>
            </a:r>
            <a:r>
              <a:rPr lang="en-CA" altLang="en-US" sz="2200" i="1">
                <a:solidFill>
                  <a:schemeClr val="bg1"/>
                </a:solidFill>
              </a:rPr>
              <a:t>; the </a:t>
            </a:r>
            <a:r>
              <a:rPr lang="en-CA" altLang="en-US" sz="2200" i="1">
                <a:solidFill>
                  <a:srgbClr val="FFFF00"/>
                </a:solidFill>
              </a:rPr>
              <a:t>nature of the work</a:t>
            </a:r>
            <a:r>
              <a:rPr lang="en-CA" altLang="en-US" sz="2200" i="1">
                <a:solidFill>
                  <a:schemeClr val="bg1"/>
                </a:solidFill>
              </a:rPr>
              <a:t>; and the </a:t>
            </a:r>
            <a:r>
              <a:rPr lang="en-CA" altLang="en-US" sz="2200" i="1">
                <a:solidFill>
                  <a:srgbClr val="FFFF00"/>
                </a:solidFill>
              </a:rPr>
              <a:t>effect of the dealing on the work</a:t>
            </a:r>
            <a:r>
              <a:rPr lang="en-CA" altLang="en-US" sz="2200" i="1">
                <a:solidFill>
                  <a:schemeClr val="bg1"/>
                </a:solidFill>
              </a:rPr>
              <a:t>.</a:t>
            </a:r>
            <a:r>
              <a:rPr lang="en-CA" altLang="en-US" sz="2200" i="1">
                <a:solidFill>
                  <a:srgbClr val="FF0000"/>
                </a:solidFill>
              </a:rPr>
              <a:t>”</a:t>
            </a:r>
            <a:endParaRPr lang="en-US" altLang="en-US" sz="2200" i="1">
              <a:solidFill>
                <a:srgbClr val="FF0000"/>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Box 1">
            <a:extLst>
              <a:ext uri="{FF2B5EF4-FFF2-40B4-BE49-F238E27FC236}">
                <a16:creationId xmlns:a16="http://schemas.microsoft.com/office/drawing/2014/main" id="{760CFF8A-FD49-0FBE-F038-308339CB5AC0}"/>
              </a:ext>
            </a:extLst>
          </p:cNvPr>
          <p:cNvSpPr txBox="1">
            <a:spLocks noChangeArrowheads="1"/>
          </p:cNvSpPr>
          <p:nvPr/>
        </p:nvSpPr>
        <p:spPr bwMode="auto">
          <a:xfrm>
            <a:off x="477838" y="506413"/>
            <a:ext cx="8188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r>
              <a:rPr lang="en-US" altLang="en-US" sz="3600" b="1">
                <a:solidFill>
                  <a:srgbClr val="FF0000"/>
                </a:solidFill>
              </a:rPr>
              <a:t>: </a:t>
            </a:r>
            <a:r>
              <a:rPr lang="en-US" altLang="en-US" sz="3600">
                <a:solidFill>
                  <a:schemeClr val="bg1"/>
                </a:solidFill>
              </a:rPr>
              <a:t>Another </a:t>
            </a:r>
            <a:r>
              <a:rPr lang="en-US" altLang="en-US" sz="3600">
                <a:solidFill>
                  <a:srgbClr val="FFFF00"/>
                </a:solidFill>
              </a:rPr>
              <a:t>“</a:t>
            </a:r>
            <a:r>
              <a:rPr lang="en-US" altLang="en-US" sz="3600">
                <a:solidFill>
                  <a:schemeClr val="bg1"/>
                </a:solidFill>
              </a:rPr>
              <a:t>at odds</a:t>
            </a:r>
            <a:r>
              <a:rPr lang="en-US" altLang="en-US" sz="3600">
                <a:solidFill>
                  <a:srgbClr val="FFFF00"/>
                </a:solidFill>
              </a:rPr>
              <a:t>”</a:t>
            </a:r>
            <a:r>
              <a:rPr lang="en-US" altLang="en-US" sz="3600">
                <a:solidFill>
                  <a:schemeClr val="bg1"/>
                </a:solidFill>
              </a:rPr>
              <a:t> case</a:t>
            </a:r>
            <a:r>
              <a:rPr lang="en-US" altLang="en-US" sz="3600">
                <a:solidFill>
                  <a:srgbClr val="FF0000"/>
                </a:solidFill>
              </a:rPr>
              <a:t>?</a:t>
            </a:r>
            <a:endParaRPr lang="en-US" altLang="en-US" sz="3600"/>
          </a:p>
        </p:txBody>
      </p:sp>
      <p:sp>
        <p:nvSpPr>
          <p:cNvPr id="3" name="TextBox 2">
            <a:extLst>
              <a:ext uri="{FF2B5EF4-FFF2-40B4-BE49-F238E27FC236}">
                <a16:creationId xmlns:a16="http://schemas.microsoft.com/office/drawing/2014/main" id="{001545A2-A2EB-6E78-393D-5D8994663B17}"/>
              </a:ext>
            </a:extLst>
          </p:cNvPr>
          <p:cNvSpPr txBox="1"/>
          <p:nvPr/>
        </p:nvSpPr>
        <p:spPr>
          <a:xfrm>
            <a:off x="195263" y="1635125"/>
            <a:ext cx="8753475" cy="2678113"/>
          </a:xfrm>
          <a:prstGeom prst="rect">
            <a:avLst/>
          </a:prstGeom>
          <a:noFill/>
        </p:spPr>
        <p:txBody>
          <a:bodyPr wrap="none">
            <a:spAutoFit/>
          </a:bodyPr>
          <a:lstStyle/>
          <a:p>
            <a:pPr>
              <a:defRPr/>
            </a:pPr>
            <a:r>
              <a:rPr lang="en-CA" sz="2800" b="1" i="1" dirty="0">
                <a:solidFill>
                  <a:srgbClr val="00B0F0"/>
                </a:solidFill>
              </a:rPr>
              <a:t>The Canadian Copyright Licensing Agency</a:t>
            </a:r>
          </a:p>
          <a:p>
            <a:pPr>
              <a:defRPr/>
            </a:pPr>
            <a:r>
              <a:rPr lang="en-CA" sz="2800" b="1" i="1" dirty="0">
                <a:solidFill>
                  <a:srgbClr val="00B0F0"/>
                </a:solidFill>
              </a:rPr>
              <a:t>v. York University</a:t>
            </a:r>
            <a:r>
              <a:rPr lang="en-CA" sz="2800" b="1" i="1" dirty="0">
                <a:solidFill>
                  <a:schemeClr val="bg1"/>
                </a:solidFill>
              </a:rPr>
              <a:t>, </a:t>
            </a:r>
            <a:r>
              <a:rPr lang="en-CA" sz="2800" b="1" dirty="0">
                <a:solidFill>
                  <a:schemeClr val="bg1"/>
                </a:solidFill>
              </a:rPr>
              <a:t>2017 FC 669</a:t>
            </a:r>
          </a:p>
          <a:p>
            <a:pPr marL="342900" indent="-342900">
              <a:buFont typeface="Arial" panose="020B0604020202020204" pitchFamily="34" charset="0"/>
              <a:buChar char="•"/>
              <a:defRPr/>
            </a:pPr>
            <a:r>
              <a:rPr lang="en-CA" sz="2800" dirty="0">
                <a:solidFill>
                  <a:schemeClr val="bg1"/>
                </a:solidFill>
              </a:rPr>
              <a:t>Were </a:t>
            </a:r>
            <a:r>
              <a:rPr lang="en-CA" sz="2800" dirty="0">
                <a:solidFill>
                  <a:srgbClr val="FFFF00"/>
                </a:solidFill>
              </a:rPr>
              <a:t>York University’s Fair Dealing Guidelines </a:t>
            </a:r>
            <a:r>
              <a:rPr lang="en-CA" sz="2800" dirty="0">
                <a:solidFill>
                  <a:srgbClr val="FF0000"/>
                </a:solidFill>
              </a:rPr>
              <a:t>fair</a:t>
            </a:r>
            <a:r>
              <a:rPr lang="en-CA" sz="2800" dirty="0">
                <a:solidFill>
                  <a:schemeClr val="bg1"/>
                </a:solidFill>
              </a:rPr>
              <a:t>?</a:t>
            </a:r>
          </a:p>
          <a:p>
            <a:pPr marL="342900" indent="-342900">
              <a:buFont typeface="Arial" panose="020B0604020202020204" pitchFamily="34" charset="0"/>
              <a:buChar char="•"/>
              <a:defRPr/>
            </a:pPr>
            <a:r>
              <a:rPr lang="en-CA" sz="2800" dirty="0">
                <a:solidFill>
                  <a:srgbClr val="FFFF00"/>
                </a:solidFill>
              </a:rPr>
              <a:t>Phelan J. </a:t>
            </a:r>
            <a:r>
              <a:rPr lang="en-CA" sz="2800" dirty="0">
                <a:solidFill>
                  <a:schemeClr val="bg1"/>
                </a:solidFill>
              </a:rPr>
              <a:t>concludes </a:t>
            </a:r>
            <a:r>
              <a:rPr lang="en-CA" sz="2800" dirty="0">
                <a:solidFill>
                  <a:srgbClr val="FF0000"/>
                </a:solidFill>
              </a:rPr>
              <a:t>not</a:t>
            </a:r>
          </a:p>
          <a:p>
            <a:pPr marL="342900" indent="-342900">
              <a:buFont typeface="Arial" panose="020B0604020202020204" pitchFamily="34" charset="0"/>
              <a:buChar char="•"/>
              <a:defRPr/>
            </a:pPr>
            <a:r>
              <a:rPr lang="en-CA" sz="2800" dirty="0">
                <a:solidFill>
                  <a:schemeClr val="bg1"/>
                </a:solidFill>
              </a:rPr>
              <a:t>Is </a:t>
            </a:r>
            <a:r>
              <a:rPr lang="en-CA" sz="2800" dirty="0">
                <a:solidFill>
                  <a:srgbClr val="FFFF00"/>
                </a:solidFill>
              </a:rPr>
              <a:t>Phelan J.’s ruling consistent with </a:t>
            </a:r>
            <a:r>
              <a:rPr lang="en-CA" sz="2800" dirty="0">
                <a:solidFill>
                  <a:schemeClr val="bg1"/>
                </a:solidFill>
              </a:rPr>
              <a:t>the</a:t>
            </a:r>
            <a:r>
              <a:rPr lang="en-CA" sz="2800" dirty="0">
                <a:solidFill>
                  <a:srgbClr val="FFFF00"/>
                </a:solidFill>
              </a:rPr>
              <a:t> </a:t>
            </a:r>
          </a:p>
          <a:p>
            <a:pPr>
              <a:defRPr/>
            </a:pPr>
            <a:r>
              <a:rPr lang="en-CA" sz="2800" dirty="0">
                <a:solidFill>
                  <a:srgbClr val="FFFF00"/>
                </a:solidFill>
              </a:rPr>
              <a:t>    SCC</a:t>
            </a:r>
            <a:r>
              <a:rPr lang="en-CA" sz="2800" dirty="0">
                <a:solidFill>
                  <a:schemeClr val="bg1"/>
                </a:solidFill>
              </a:rPr>
              <a:t>’s</a:t>
            </a:r>
            <a:r>
              <a:rPr lang="en-CA" sz="2800" dirty="0">
                <a:solidFill>
                  <a:srgbClr val="FFFF00"/>
                </a:solidFill>
              </a:rPr>
              <a:t> </a:t>
            </a:r>
            <a:r>
              <a:rPr lang="en-CA" sz="2800" dirty="0">
                <a:solidFill>
                  <a:schemeClr val="bg1"/>
                </a:solidFill>
              </a:rPr>
              <a:t>fair dealing </a:t>
            </a:r>
            <a:r>
              <a:rPr lang="en-CA" sz="2800" dirty="0">
                <a:solidFill>
                  <a:srgbClr val="FFFF00"/>
                </a:solidFill>
              </a:rPr>
              <a:t>jurisprudence</a:t>
            </a:r>
            <a:r>
              <a:rPr lang="en-CA" sz="2800" dirty="0">
                <a:solidFill>
                  <a:schemeClr val="bg1"/>
                </a:solidFill>
              </a:rPr>
              <a:t>?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a:extLst>
              <a:ext uri="{FF2B5EF4-FFF2-40B4-BE49-F238E27FC236}">
                <a16:creationId xmlns:a16="http://schemas.microsoft.com/office/drawing/2014/main" id="{E0FA9ECB-CA64-7DAD-2A77-C506B5A92673}"/>
              </a:ext>
            </a:extLst>
          </p:cNvPr>
          <p:cNvSpPr>
            <a:spLocks noGrp="1" noChangeArrowheads="1"/>
          </p:cNvSpPr>
          <p:nvPr>
            <p:ph type="title"/>
          </p:nvPr>
        </p:nvSpPr>
        <p:spPr bwMode="auto">
          <a:xfrm>
            <a:off x="1485900" y="133350"/>
            <a:ext cx="6172200" cy="638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Not Phelan It </a:t>
            </a:r>
            <a:r>
              <a:rPr lang="en-US" altLang="en-US" sz="3200">
                <a:solidFill>
                  <a:srgbClr val="FF0000"/>
                </a:solidFill>
              </a:rPr>
              <a:t>J</a:t>
            </a:r>
            <a:r>
              <a:rPr lang="en-US" altLang="en-US" sz="3200">
                <a:solidFill>
                  <a:srgbClr val="FFFF00"/>
                </a:solidFill>
              </a:rPr>
              <a:t>.</a:t>
            </a:r>
          </a:p>
        </p:txBody>
      </p:sp>
      <p:sp>
        <p:nvSpPr>
          <p:cNvPr id="3" name="Content Placeholder 2">
            <a:extLst>
              <a:ext uri="{FF2B5EF4-FFF2-40B4-BE49-F238E27FC236}">
                <a16:creationId xmlns:a16="http://schemas.microsoft.com/office/drawing/2014/main" id="{6EF77653-D7A6-36C4-3DAF-F85272EEB1DC}"/>
              </a:ext>
            </a:extLst>
          </p:cNvPr>
          <p:cNvSpPr>
            <a:spLocks noGrp="1"/>
          </p:cNvSpPr>
          <p:nvPr>
            <p:ph sz="quarter" idx="10"/>
          </p:nvPr>
        </p:nvSpPr>
        <p:spPr>
          <a:xfrm>
            <a:off x="431800" y="915988"/>
            <a:ext cx="8280400" cy="3863975"/>
          </a:xfrm>
        </p:spPr>
        <p:txBody>
          <a:bodyPr>
            <a:normAutofit fontScale="92500"/>
          </a:bodyPr>
          <a:lstStyle/>
          <a:p>
            <a:pPr marL="0" indent="0">
              <a:lnSpc>
                <a:spcPct val="120000"/>
              </a:lnSpc>
              <a:buFont typeface="Arial" panose="020B0604020202020204" pitchFamily="34" charset="0"/>
              <a:buNone/>
              <a:defRPr/>
            </a:pPr>
            <a:r>
              <a:rPr lang="en-US" sz="2400" i="1" dirty="0">
                <a:solidFill>
                  <a:schemeClr val="bg1"/>
                </a:solidFill>
              </a:rPr>
              <a:t>[28]    A further and final factor of the fairness of the Guidelines is that </a:t>
            </a:r>
            <a:r>
              <a:rPr lang="en-US" sz="2400" i="1" dirty="0">
                <a:solidFill>
                  <a:srgbClr val="FFFF00"/>
                </a:solidFill>
              </a:rPr>
              <a:t>York has made no real effort to review, audit, or enforce its own Guidelines</a:t>
            </a:r>
            <a:r>
              <a:rPr lang="en-US" sz="2400" i="1" dirty="0">
                <a:solidFill>
                  <a:schemeClr val="bg1"/>
                </a:solidFill>
              </a:rPr>
              <a:t>. As became evident, educational efforts on setting their copyright rules are insufficient because there was </a:t>
            </a:r>
            <a:r>
              <a:rPr lang="en-US" sz="2400" i="1" dirty="0">
                <a:solidFill>
                  <a:srgbClr val="FFFF00"/>
                </a:solidFill>
              </a:rPr>
              <a:t>no effective compliance mechanism</a:t>
            </a:r>
            <a:r>
              <a:rPr lang="en-US" sz="2400" i="1" dirty="0">
                <a:solidFill>
                  <a:schemeClr val="bg1"/>
                </a:solidFill>
              </a:rPr>
              <a:t>. Even professors operating outside of the Guidelines are not held accountable. The complete abrogation of any meaningful effort to ensure compliance with the Guidelines – as if the Guidelines put copyright compliance on autopilot – underscores the unfairness of York’s Guidelines.</a:t>
            </a:r>
            <a:endParaRPr lang="en-CA" sz="2400" dirty="0">
              <a:solidFill>
                <a:schemeClr val="bg1"/>
              </a:solidFill>
            </a:endParaRPr>
          </a:p>
          <a:p>
            <a:pPr>
              <a:defRPr/>
            </a:pPr>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a:extLst>
              <a:ext uri="{FF2B5EF4-FFF2-40B4-BE49-F238E27FC236}">
                <a16:creationId xmlns:a16="http://schemas.microsoft.com/office/drawing/2014/main" id="{A327F801-E349-BF4F-49DF-CF671D4E51B9}"/>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a:t>
            </a:r>
            <a:r>
              <a:rPr lang="en-US" altLang="en-US">
                <a:solidFill>
                  <a:srgbClr val="FFFF00"/>
                </a:solidFill>
              </a:rPr>
              <a:t>Ignored </a:t>
            </a:r>
            <a:r>
              <a:rPr lang="en-US" altLang="en-US">
                <a:solidFill>
                  <a:srgbClr val="FF0000"/>
                </a:solidFill>
              </a:rPr>
              <a:t>(</a:t>
            </a:r>
            <a:r>
              <a:rPr lang="en-US" altLang="en-US">
                <a:solidFill>
                  <a:schemeClr val="bg1"/>
                </a:solidFill>
              </a:rPr>
              <a:t>sort of</a:t>
            </a:r>
            <a:r>
              <a:rPr lang="en-US" altLang="en-US">
                <a:solidFill>
                  <a:srgbClr val="FF0000"/>
                </a:solidFill>
              </a:rPr>
              <a:t>)</a:t>
            </a:r>
            <a:r>
              <a:rPr lang="en-US" altLang="en-US">
                <a:solidFill>
                  <a:srgbClr val="FFFF00"/>
                </a:solidFill>
              </a:rPr>
              <a:t> by</a:t>
            </a:r>
            <a:r>
              <a:rPr lang="en-US" altLang="en-US">
                <a:solidFill>
                  <a:schemeClr val="bg1"/>
                </a:solidFill>
              </a:rPr>
              <a:t>…</a:t>
            </a:r>
            <a:r>
              <a:rPr lang="en-US" altLang="en-US">
                <a:solidFill>
                  <a:srgbClr val="FFFF00"/>
                </a:solidFill>
              </a:rPr>
              <a:t>FCA</a:t>
            </a:r>
          </a:p>
        </p:txBody>
      </p:sp>
      <p:pic>
        <p:nvPicPr>
          <p:cNvPr id="269314" name="Picture 3" descr="Graphical user interface, text, application, email&#10;&#10;Description automatically generated">
            <a:extLst>
              <a:ext uri="{FF2B5EF4-FFF2-40B4-BE49-F238E27FC236}">
                <a16:creationId xmlns:a16="http://schemas.microsoft.com/office/drawing/2014/main" id="{5DBC4928-7A92-92CD-F930-C10F801606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1138" y="823913"/>
            <a:ext cx="36417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253077E-4205-1F72-EA2E-FE13E954DD1B}"/>
              </a:ext>
            </a:extLst>
          </p:cNvPr>
          <p:cNvSpPr txBox="1"/>
          <p:nvPr/>
        </p:nvSpPr>
        <p:spPr>
          <a:xfrm>
            <a:off x="1354138" y="4587875"/>
            <a:ext cx="6435725" cy="338138"/>
          </a:xfrm>
          <a:prstGeom prst="rect">
            <a:avLst/>
          </a:prstGeom>
          <a:noFill/>
        </p:spPr>
        <p:txBody>
          <a:bodyPr wrap="none">
            <a:spAutoFit/>
          </a:bodyPr>
          <a:lstStyle/>
          <a:p>
            <a:pPr defTabSz="342900" eaLnBrk="1" fontAlgn="auto" hangingPunct="1">
              <a:spcBef>
                <a:spcPts val="0"/>
              </a:spcBef>
              <a:spcAft>
                <a:spcPts val="0"/>
              </a:spcAft>
              <a:defRPr/>
            </a:pPr>
            <a:r>
              <a:rPr lang="en-US" sz="1600" dirty="0">
                <a:solidFill>
                  <a:prstClr val="black"/>
                </a:solidFill>
                <a:latin typeface="Arial"/>
                <a:ea typeface="+mn-ea"/>
                <a:hlinkClick r:id="rId3"/>
              </a:rPr>
              <a:t>https://www.canlii.org/en/ca/fca/doc/2020/2020fca77/2020fca77.html</a:t>
            </a:r>
            <a:r>
              <a:rPr lang="en-US" sz="1600" dirty="0">
                <a:solidFill>
                  <a:prstClr val="black"/>
                </a:solidFill>
                <a:latin typeface="Arial"/>
                <a:ea typeface="+mn-ea"/>
              </a:rPr>
              <a:t> </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a:extLst>
              <a:ext uri="{FF2B5EF4-FFF2-40B4-BE49-F238E27FC236}">
                <a16:creationId xmlns:a16="http://schemas.microsoft.com/office/drawing/2014/main" id="{4FA60908-06A1-0A59-4DD2-8B3A35B9A78A}"/>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S</a:t>
            </a:r>
            <a:r>
              <a:rPr lang="en-US" altLang="en-US">
                <a:solidFill>
                  <a:srgbClr val="FFFF00"/>
                </a:solidFill>
              </a:rPr>
              <a:t>.</a:t>
            </a:r>
            <a:r>
              <a:rPr lang="en-US" altLang="en-US">
                <a:solidFill>
                  <a:schemeClr val="bg1"/>
                </a:solidFill>
              </a:rPr>
              <a:t>C</a:t>
            </a:r>
            <a:r>
              <a:rPr lang="en-US" altLang="en-US">
                <a:solidFill>
                  <a:srgbClr val="FFFF00"/>
                </a:solidFill>
              </a:rPr>
              <a:t>.</a:t>
            </a:r>
            <a:r>
              <a:rPr lang="en-US" altLang="en-US">
                <a:solidFill>
                  <a:schemeClr val="bg1"/>
                </a:solidFill>
              </a:rPr>
              <a:t>C</a:t>
            </a:r>
            <a:r>
              <a:rPr lang="en-US" altLang="en-US">
                <a:solidFill>
                  <a:srgbClr val="FFFF00"/>
                </a:solidFill>
              </a:rPr>
              <a:t>. Decision</a:t>
            </a:r>
          </a:p>
        </p:txBody>
      </p:sp>
      <p:pic>
        <p:nvPicPr>
          <p:cNvPr id="280578" name="Picture 3">
            <a:extLst>
              <a:ext uri="{FF2B5EF4-FFF2-40B4-BE49-F238E27FC236}">
                <a16:creationId xmlns:a16="http://schemas.microsoft.com/office/drawing/2014/main" id="{F395649F-7C2E-FA2A-433E-1F932CD056C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1175" y="1347788"/>
            <a:ext cx="5581650"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Diagram, text&#10;&#10;Description automatically generated">
            <a:extLst>
              <a:ext uri="{FF2B5EF4-FFF2-40B4-BE49-F238E27FC236}">
                <a16:creationId xmlns:a16="http://schemas.microsoft.com/office/drawing/2014/main" id="{65BAA71B-EAA1-326A-1F92-02739B90ED0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49563" y="265113"/>
            <a:ext cx="344487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Content Placeholder 2">
            <a:extLst>
              <a:ext uri="{FF2B5EF4-FFF2-40B4-BE49-F238E27FC236}">
                <a16:creationId xmlns:a16="http://schemas.microsoft.com/office/drawing/2014/main" id="{2B5B4349-F793-9C25-8ED0-D5130A2FB7EF}"/>
              </a:ext>
            </a:extLst>
          </p:cNvPr>
          <p:cNvSpPr>
            <a:spLocks noGrp="1" noChangeArrowheads="1"/>
          </p:cNvSpPr>
          <p:nvPr>
            <p:ph sz="quarter" idx="10"/>
          </p:nvPr>
        </p:nvSpPr>
        <p:spPr bwMode="auto">
          <a:xfrm>
            <a:off x="503238" y="381000"/>
            <a:ext cx="8137525" cy="438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a:solidFill>
                  <a:srgbClr val="FFFF00"/>
                </a:solidFill>
              </a:rPr>
              <a:t>Abella J. </a:t>
            </a:r>
            <a:r>
              <a:rPr lang="en-US" altLang="en-US">
                <a:solidFill>
                  <a:schemeClr val="bg1"/>
                </a:solidFill>
              </a:rPr>
              <a:t>“</a:t>
            </a:r>
            <a:r>
              <a:rPr lang="en-CA" altLang="en-US">
                <a:solidFill>
                  <a:schemeClr val="bg1"/>
                </a:solidFill>
              </a:rPr>
              <a:t>[20] The question on Access Copyright’s appeal is whether s. 68.2(1) of the </a:t>
            </a:r>
            <a:r>
              <a:rPr lang="en-CA" altLang="en-US" i="1">
                <a:solidFill>
                  <a:schemeClr val="bg1"/>
                </a:solidFill>
              </a:rPr>
              <a:t>Copyright Act </a:t>
            </a:r>
            <a:r>
              <a:rPr lang="en-CA" altLang="en-US">
                <a:solidFill>
                  <a:schemeClr val="bg1"/>
                </a:solidFill>
              </a:rPr>
              <a:t>empowers Access Copyright to enforce royalty payments set out in a Copyright Board approved tariff against a user who chooses not to be bound by a licence on the approved terms. More specifically, </a:t>
            </a:r>
            <a:r>
              <a:rPr lang="en-CA" altLang="en-US">
                <a:solidFill>
                  <a:srgbClr val="FFFF00"/>
                </a:solidFill>
              </a:rPr>
              <a:t>the issue is</a:t>
            </a:r>
            <a:r>
              <a:rPr lang="en-CA" altLang="en-US" i="1">
                <a:solidFill>
                  <a:srgbClr val="FFFF00"/>
                </a:solidFill>
              </a:rPr>
              <a:t> </a:t>
            </a:r>
            <a:r>
              <a:rPr lang="en-CA" altLang="en-US">
                <a:solidFill>
                  <a:srgbClr val="FFFF00"/>
                </a:solidFill>
              </a:rPr>
              <a:t>whether Access Copyright can extract from York the royalties set out in the interim tariff despite the fact that York chose not to be bound by a licence</a:t>
            </a:r>
            <a:r>
              <a:rPr lang="en-CA" altLang="en-US">
                <a:solidFill>
                  <a:schemeClr val="bg1"/>
                </a:solidFill>
              </a:rPr>
              <a:t>. </a:t>
            </a:r>
          </a:p>
          <a:p>
            <a:pPr marL="0" indent="0">
              <a:buFont typeface="Arial" panose="020B0604020202020204" pitchFamily="34" charset="0"/>
              <a:buNone/>
            </a:pPr>
            <a:r>
              <a:rPr lang="en-CA" altLang="en-US">
                <a:solidFill>
                  <a:schemeClr val="bg1"/>
                </a:solidFill>
              </a:rPr>
              <a:t>[28] The </a:t>
            </a:r>
            <a:r>
              <a:rPr lang="en-CA" altLang="en-US">
                <a:solidFill>
                  <a:srgbClr val="FFFF00"/>
                </a:solidFill>
              </a:rPr>
              <a:t>issue in this case is one of statutory interpretation</a:t>
            </a:r>
            <a:r>
              <a:rPr lang="en-CA" altLang="en-US">
                <a:solidFill>
                  <a:schemeClr val="bg1"/>
                </a:solidFill>
              </a:rPr>
              <a:t>, which, as this Court has repeatedly said, is an exercise in discerning legislative intent by looking at the grammatical and ordinary meaning of the text in the context of the statute’s scheme and objectives.</a:t>
            </a:r>
          </a:p>
          <a:p>
            <a:pPr marL="0" indent="0">
              <a:buFont typeface="Arial" panose="020B0604020202020204" pitchFamily="34" charset="0"/>
              <a:buNone/>
            </a:pPr>
            <a:r>
              <a:rPr lang="en-CA" altLang="en-US">
                <a:solidFill>
                  <a:schemeClr val="bg1"/>
                </a:solidFill>
              </a:rPr>
              <a:t>[39] As matter of legislative coherence, it would be incongruous if royalties fixed in the context of licence negotiations between a collective society and a specific user were voluntary, but those set in a general tariff were mandatory.</a:t>
            </a:r>
            <a:endParaRPr lang="en-US" altLang="en-US">
              <a:solidFill>
                <a:schemeClr val="bg1"/>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Content Placeholder 2">
            <a:extLst>
              <a:ext uri="{FF2B5EF4-FFF2-40B4-BE49-F238E27FC236}">
                <a16:creationId xmlns:a16="http://schemas.microsoft.com/office/drawing/2014/main" id="{4A562916-E3E8-F088-A7D9-1F3ADAFFDC3D}"/>
              </a:ext>
            </a:extLst>
          </p:cNvPr>
          <p:cNvSpPr>
            <a:spLocks noGrp="1" noChangeArrowheads="1"/>
          </p:cNvSpPr>
          <p:nvPr>
            <p:ph sz="quarter" idx="10"/>
          </p:nvPr>
        </p:nvSpPr>
        <p:spPr bwMode="auto">
          <a:xfrm>
            <a:off x="358775" y="339725"/>
            <a:ext cx="8426450" cy="4464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buFont typeface="Arial" panose="020B0604020202020204" pitchFamily="34" charset="0"/>
              <a:buNone/>
            </a:pPr>
            <a:r>
              <a:rPr lang="en-CA" altLang="en-US" sz="2000">
                <a:solidFill>
                  <a:schemeClr val="bg1"/>
                </a:solidFill>
              </a:rPr>
              <a:t>[71] …Instead of operating as a part of a scheme designed to control collective societies’ potentially unfair market power, </a:t>
            </a:r>
            <a:r>
              <a:rPr lang="en-CA" altLang="en-US" sz="2000">
                <a:solidFill>
                  <a:srgbClr val="FFFF00"/>
                </a:solidFill>
              </a:rPr>
              <a:t>Access Copyright’s interpretation would turn tariffs into a plainly </a:t>
            </a:r>
            <a:r>
              <a:rPr lang="en-CA" altLang="en-US" sz="2000" i="1">
                <a:solidFill>
                  <a:srgbClr val="FFFF00"/>
                </a:solidFill>
              </a:rPr>
              <a:t>anti</a:t>
            </a:r>
            <a:r>
              <a:rPr lang="en-CA" altLang="en-US" sz="2000">
                <a:solidFill>
                  <a:srgbClr val="FFFF00"/>
                </a:solidFill>
              </a:rPr>
              <a:t>‑competitive tool</a:t>
            </a:r>
            <a:r>
              <a:rPr lang="en-CA" altLang="en-US" sz="2000">
                <a:solidFill>
                  <a:schemeClr val="bg1"/>
                </a:solidFill>
              </a:rPr>
              <a:t>, boosting collective societies’ power to the detriment of users.</a:t>
            </a:r>
          </a:p>
          <a:p>
            <a:pPr marL="0" indent="0">
              <a:lnSpc>
                <a:spcPct val="110000"/>
              </a:lnSpc>
              <a:buFont typeface="Arial" panose="020B0604020202020204" pitchFamily="34" charset="0"/>
              <a:buNone/>
            </a:pPr>
            <a:r>
              <a:rPr lang="en-CA" altLang="en-US" sz="2000">
                <a:solidFill>
                  <a:schemeClr val="bg1"/>
                </a:solidFill>
              </a:rPr>
              <a:t>[83] …</a:t>
            </a:r>
            <a:r>
              <a:rPr lang="en-CA" altLang="en-US" sz="2000">
                <a:solidFill>
                  <a:srgbClr val="FFFF00"/>
                </a:solidFill>
              </a:rPr>
              <a:t>there is no live dispute between the parties</a:t>
            </a:r>
            <a:r>
              <a:rPr lang="en-CA" altLang="en-US" sz="2000">
                <a:solidFill>
                  <a:schemeClr val="bg1"/>
                </a:solidFill>
              </a:rPr>
              <a:t>. This is not an action for infringement, since Access Copyright has no standing to bring such an action. And the copyright owners who do have standing to bring an infringement action in respect of York’s copying activities are not parties to these proceedings and, as a result, have not had the opportunity to advance arguments or adduce evidence about how York’s Guidelines interact with and affect their copyrighted works...</a:t>
            </a:r>
            <a:r>
              <a:rPr lang="en-CA" altLang="en-US" sz="2000">
                <a:solidFill>
                  <a:srgbClr val="FFFF00"/>
                </a:solidFill>
              </a:rPr>
              <a:t>All of this makes consideration of the Guidelines in this case inappropriate</a:t>
            </a:r>
            <a:r>
              <a:rPr lang="en-CA" altLang="en-US" sz="2000">
                <a:solidFill>
                  <a:schemeClr val="bg1"/>
                </a:solidFill>
              </a:rPr>
              <a:t>.</a:t>
            </a:r>
            <a:endParaRPr lang="en-US" altLang="en-US" sz="20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2BDA8716-0CF3-3928-9540-F03D4BAA22E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0B73629D-49EC-A8E2-7787-D8E9F747C888}"/>
              </a:ext>
            </a:extLst>
          </p:cNvPr>
          <p:cNvPicPr>
            <a:picLocks noGrp="1" noChangeAspect="1"/>
          </p:cNvPicPr>
          <p:nvPr>
            <p:ph idx="1"/>
          </p:nvPr>
        </p:nvPicPr>
        <p:blipFill>
          <a:blip r:embed="rId2"/>
          <a:stretch>
            <a:fillRect/>
          </a:stretch>
        </p:blipFill>
        <p:spPr/>
      </p:pic>
      <p:pic>
        <p:nvPicPr>
          <p:cNvPr id="49155" name="Picture 6" descr="Graphical user interface, text, application, email&#10;&#10;Description automatically generated">
            <a:extLst>
              <a:ext uri="{FF2B5EF4-FFF2-40B4-BE49-F238E27FC236}">
                <a16:creationId xmlns:a16="http://schemas.microsoft.com/office/drawing/2014/main" id="{8A0214D4-9C02-857E-D164-2507985A282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12938" y="1063625"/>
            <a:ext cx="53181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99C9363-B0BD-2944-689D-3B28AB243E31}"/>
                  </a:ext>
                </a:extLst>
              </p14:cNvPr>
              <p14:cNvContentPartPr/>
              <p14:nvPr/>
            </p14:nvContentPartPr>
            <p14:xfrm>
              <a:off x="4307016" y="2067694"/>
              <a:ext cx="326880" cy="387360"/>
            </p14:xfrm>
          </p:contentPart>
        </mc:Choice>
        <mc:Fallback xmlns="">
          <p:pic>
            <p:nvPicPr>
              <p:cNvPr id="8" name="Ink 7">
                <a:extLst>
                  <a:ext uri="{FF2B5EF4-FFF2-40B4-BE49-F238E27FC236}">
                    <a16:creationId xmlns:a16="http://schemas.microsoft.com/office/drawing/2014/main" id="{499C9363-B0BD-2944-689D-3B28AB243E31}"/>
                  </a:ext>
                </a:extLst>
              </p:cNvPr>
              <p:cNvPicPr/>
              <p:nvPr/>
            </p:nvPicPr>
            <p:blipFill>
              <a:blip r:embed="rId4"/>
              <a:stretch>
                <a:fillRect/>
              </a:stretch>
            </p:blipFill>
            <p:spPr>
              <a:xfrm>
                <a:off x="4298016" y="2058694"/>
                <a:ext cx="344520" cy="405000"/>
              </a:xfrm>
              <a:prstGeom prst="rect">
                <a:avLst/>
              </a:prstGeom>
            </p:spPr>
          </p:pic>
        </mc:Fallback>
      </mc:AlternateContent>
      <p:sp>
        <p:nvSpPr>
          <p:cNvPr id="49157" name="TextBox 8">
            <a:extLst>
              <a:ext uri="{FF2B5EF4-FFF2-40B4-BE49-F238E27FC236}">
                <a16:creationId xmlns:a16="http://schemas.microsoft.com/office/drawing/2014/main" id="{D5D4C5A8-E93C-5350-66DD-3892924D1299}"/>
              </a:ext>
            </a:extLst>
          </p:cNvPr>
          <p:cNvSpPr txBox="1">
            <a:spLocks noChangeArrowheads="1"/>
          </p:cNvSpPr>
          <p:nvPr/>
        </p:nvSpPr>
        <p:spPr bwMode="auto">
          <a:xfrm>
            <a:off x="2743200" y="163513"/>
            <a:ext cx="3121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Links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4B3A84-54E9-7221-4565-49AD4A9F1F91}"/>
              </a:ext>
            </a:extLst>
          </p:cNvPr>
          <p:cNvSpPr>
            <a:spLocks noGrp="1"/>
          </p:cNvSpPr>
          <p:nvPr>
            <p:ph sz="quarter" idx="10"/>
          </p:nvPr>
        </p:nvSpPr>
        <p:spPr>
          <a:xfrm>
            <a:off x="142875" y="257175"/>
            <a:ext cx="8858250" cy="4629150"/>
          </a:xfrm>
        </p:spPr>
        <p:txBody>
          <a:bodyPr>
            <a:normAutofit fontScale="47500" lnSpcReduction="20000"/>
          </a:bodyPr>
          <a:lstStyle/>
          <a:p>
            <a:pPr marL="0" indent="0">
              <a:lnSpc>
                <a:spcPct val="120000"/>
              </a:lnSpc>
              <a:buFont typeface="Arial" panose="020B0604020202020204" pitchFamily="34" charset="0"/>
              <a:buNone/>
              <a:defRPr/>
            </a:pPr>
            <a:r>
              <a:rPr lang="en-CA" sz="3800" dirty="0">
                <a:solidFill>
                  <a:schemeClr val="bg1"/>
                </a:solidFill>
              </a:rPr>
              <a:t>[87] While I therefore agree that the requested Declaration should not be granted, </a:t>
            </a:r>
            <a:r>
              <a:rPr lang="en-CA" sz="3800" dirty="0">
                <a:solidFill>
                  <a:srgbClr val="FF0000"/>
                </a:solidFill>
              </a:rPr>
              <a:t>this should not be construed as endorsing the reasoning of the Federal Court and Federal Court of Appeal on the fair dealing issue. There are some significant jurisprudential problems with those aspects of their judgments that warrant comment</a:t>
            </a:r>
            <a:r>
              <a:rPr lang="en-CA" sz="3800" dirty="0">
                <a:solidFill>
                  <a:schemeClr val="bg1"/>
                </a:solidFill>
              </a:rPr>
              <a:t>.</a:t>
            </a:r>
          </a:p>
          <a:p>
            <a:pPr marL="0" indent="0">
              <a:lnSpc>
                <a:spcPct val="120000"/>
              </a:lnSpc>
              <a:buFont typeface="Arial" panose="020B0604020202020204" pitchFamily="34" charset="0"/>
              <a:buNone/>
              <a:defRPr/>
            </a:pPr>
            <a:r>
              <a:rPr lang="en-CA" sz="3800" dirty="0">
                <a:solidFill>
                  <a:schemeClr val="bg1"/>
                </a:solidFill>
              </a:rPr>
              <a:t>[88] In commenting on those errors, it is important to emphasize that our reasons do not decide the issue of fair dealing…While correcting the errors committed by the Federal Court and Court of Appeal favours the position argued before this Court by York, these reasons address only some of the factors that make up the fair dealing analysis, an analysis that requires consideration of facts and factors not addressed here.</a:t>
            </a:r>
          </a:p>
          <a:p>
            <a:pPr marL="0" indent="0">
              <a:lnSpc>
                <a:spcPct val="120000"/>
              </a:lnSpc>
              <a:buFont typeface="Arial" panose="020B0604020202020204" pitchFamily="34" charset="0"/>
              <a:buNone/>
              <a:defRPr/>
            </a:pPr>
            <a:r>
              <a:rPr lang="en-CA" sz="3800" dirty="0">
                <a:solidFill>
                  <a:schemeClr val="bg1"/>
                </a:solidFill>
              </a:rPr>
              <a:t>[89] </a:t>
            </a:r>
            <a:r>
              <a:rPr lang="en-CA" sz="3800" dirty="0">
                <a:solidFill>
                  <a:srgbClr val="FFFF00"/>
                </a:solidFill>
              </a:rPr>
              <a:t>The main problem with their analysis was that they approached the fairness analysis exclusively from the institutional perspective</a:t>
            </a:r>
            <a:r>
              <a:rPr lang="en-CA" sz="3800" dirty="0">
                <a:solidFill>
                  <a:schemeClr val="bg1"/>
                </a:solidFill>
              </a:rPr>
              <a:t>. This error tainted their analysis of several fairness factors. </a:t>
            </a:r>
            <a:r>
              <a:rPr lang="en-CA" sz="3800" dirty="0">
                <a:solidFill>
                  <a:srgbClr val="FFFF00"/>
                </a:solidFill>
              </a:rPr>
              <a:t>By anchoring the analysis in the institutional nature of the copying and York’s purported commercial purpose, </a:t>
            </a:r>
            <a:r>
              <a:rPr lang="en-CA" sz="3800" dirty="0">
                <a:solidFill>
                  <a:srgbClr val="FF0000"/>
                </a:solidFill>
              </a:rPr>
              <a:t>the nature of fair dealing as a user’s right was overlooked and the fairness assessment was over before it began</a:t>
            </a:r>
            <a:r>
              <a:rPr lang="en-CA" sz="3800" dirty="0">
                <a:solidFill>
                  <a:schemeClr val="bg1"/>
                </a:solidFill>
              </a:rPr>
              <a:t>.</a:t>
            </a:r>
          </a:p>
          <a:p>
            <a:pPr marL="0" indent="0">
              <a:buFont typeface="Arial" panose="020B0604020202020204" pitchFamily="34" charset="0"/>
              <a:buNone/>
              <a:defRPr/>
            </a:pPr>
            <a:br>
              <a:rPr lang="en-CA" dirty="0"/>
            </a:br>
            <a:endParaRPr lang="en-CA" dirty="0"/>
          </a:p>
          <a:p>
            <a:pPr marL="0" indent="0">
              <a:buFont typeface="Arial" panose="020B0604020202020204" pitchFamily="34" charset="0"/>
              <a:buNone/>
              <a:defRPr/>
            </a:pPr>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B3A80-2DC7-50DF-18C8-564168B9CCD1}"/>
              </a:ext>
            </a:extLst>
          </p:cNvPr>
          <p:cNvSpPr>
            <a:spLocks noGrp="1"/>
          </p:cNvSpPr>
          <p:nvPr>
            <p:ph sz="quarter" idx="10"/>
          </p:nvPr>
        </p:nvSpPr>
        <p:spPr>
          <a:xfrm>
            <a:off x="323850" y="268288"/>
            <a:ext cx="8496300" cy="4724400"/>
          </a:xfrm>
        </p:spPr>
        <p:txBody>
          <a:bodyPr/>
          <a:lstStyle/>
          <a:p>
            <a:pPr marL="0" indent="0">
              <a:buFont typeface="Arial" panose="020B0604020202020204" pitchFamily="34" charset="0"/>
              <a:buNone/>
              <a:defRPr/>
            </a:pPr>
            <a:r>
              <a:rPr lang="en-CA" sz="2000" dirty="0">
                <a:solidFill>
                  <a:schemeClr val="bg1"/>
                </a:solidFill>
              </a:rPr>
              <a:t>[91]  Accordingly, </a:t>
            </a:r>
            <a:r>
              <a:rPr lang="en-CA" sz="2000" dirty="0">
                <a:solidFill>
                  <a:srgbClr val="FFFF00"/>
                </a:solidFill>
              </a:rPr>
              <a:t>to understand and apply fair dealing doctrine requires first understanding the copyright balance</a:t>
            </a:r>
            <a:r>
              <a:rPr lang="en-CA" sz="2000" dirty="0">
                <a:solidFill>
                  <a:schemeClr val="bg1"/>
                </a:solidFill>
              </a:rPr>
              <a:t>. Copyright law has public interest goals. The relationship between members of the public and copyrighted works is not merely the “consequence of the author-work relationship”… </a:t>
            </a:r>
          </a:p>
          <a:p>
            <a:pPr marL="0" indent="0">
              <a:buFont typeface="Arial" panose="020B0604020202020204" pitchFamily="34" charset="0"/>
              <a:buNone/>
              <a:defRPr/>
            </a:pPr>
            <a:r>
              <a:rPr lang="en-CA" sz="2000" dirty="0">
                <a:solidFill>
                  <a:schemeClr val="bg1"/>
                </a:solidFill>
              </a:rPr>
              <a:t>[92] </a:t>
            </a:r>
            <a:r>
              <a:rPr lang="en-CA" sz="2000" dirty="0">
                <a:solidFill>
                  <a:srgbClr val="FFFF00"/>
                </a:solidFill>
              </a:rPr>
              <a:t>Instead, increasing public access to and dissemination of artistic and intellectual works, which enrich society and often provide users with the tools and inspiration to generate works of their own, is a primary goal of copyright. </a:t>
            </a:r>
            <a:r>
              <a:rPr lang="en-CA" sz="2000" dirty="0">
                <a:solidFill>
                  <a:schemeClr val="bg1"/>
                </a:solidFill>
              </a:rPr>
              <a:t>“Excessive control by holders of copyrights and other forms of intellectual property may unduly limit the ability of the public domain to incorporate and embellish creative innovation in the long-term interests of society as a whole” (</a:t>
            </a:r>
            <a:r>
              <a:rPr lang="en-CA" sz="2000" i="1" dirty="0" err="1">
                <a:solidFill>
                  <a:schemeClr val="bg1"/>
                </a:solidFill>
              </a:rPr>
              <a:t>Théberge</a:t>
            </a:r>
            <a:r>
              <a:rPr lang="en-CA" sz="2000" i="1" dirty="0">
                <a:solidFill>
                  <a:schemeClr val="bg1"/>
                </a:solidFill>
              </a:rPr>
              <a:t> v. Galerie </a:t>
            </a:r>
            <a:r>
              <a:rPr lang="en-CA" sz="2000" i="1" dirty="0" err="1">
                <a:solidFill>
                  <a:schemeClr val="bg1"/>
                </a:solidFill>
              </a:rPr>
              <a:t>d’Art</a:t>
            </a:r>
            <a:r>
              <a:rPr lang="en-CA" sz="2000" i="1" dirty="0">
                <a:solidFill>
                  <a:schemeClr val="bg1"/>
                </a:solidFill>
              </a:rPr>
              <a:t> du Petit Champlain inc.</a:t>
            </a:r>
            <a:r>
              <a:rPr lang="en-CA" sz="2000" dirty="0">
                <a:solidFill>
                  <a:schemeClr val="bg1"/>
                </a:solidFill>
              </a:rPr>
              <a:t>, 2002 SCC 34 (CanLII), [2002] 2 S.C.R. 336, at para. 32, per Binnie J.).</a:t>
            </a:r>
          </a:p>
          <a:p>
            <a:pPr>
              <a:defRPr/>
            </a:pPr>
            <a:endParaRPr 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Content Placeholder 2">
            <a:extLst>
              <a:ext uri="{FF2B5EF4-FFF2-40B4-BE49-F238E27FC236}">
                <a16:creationId xmlns:a16="http://schemas.microsoft.com/office/drawing/2014/main" id="{2C6BF030-2951-5557-9A59-AD97892677D5}"/>
              </a:ext>
            </a:extLst>
          </p:cNvPr>
          <p:cNvSpPr>
            <a:spLocks noGrp="1" noChangeArrowheads="1"/>
          </p:cNvSpPr>
          <p:nvPr>
            <p:ph sz="quarter" idx="10"/>
          </p:nvPr>
        </p:nvSpPr>
        <p:spPr bwMode="auto">
          <a:xfrm>
            <a:off x="179388" y="104775"/>
            <a:ext cx="8569325" cy="4843463"/>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buFont typeface="Arial" panose="020B0604020202020204" pitchFamily="34" charset="0"/>
              <a:buNone/>
              <a:defRPr/>
            </a:pPr>
            <a:r>
              <a:rPr lang="en-CA" altLang="en-US" sz="2200">
                <a:solidFill>
                  <a:schemeClr val="bg1"/>
                </a:solidFill>
              </a:rPr>
              <a:t>[102] </a:t>
            </a:r>
            <a:r>
              <a:rPr lang="en-CA" altLang="en-US" sz="2200">
                <a:solidFill>
                  <a:srgbClr val="FFFF00"/>
                </a:solidFill>
              </a:rPr>
              <a:t>In other words, contrary to the Federal Court of Appeal’s view, in the educational context it is not only the institutional perspective that matters</a:t>
            </a:r>
            <a:r>
              <a:rPr lang="en-CA" altLang="en-US" sz="2200">
                <a:solidFill>
                  <a:schemeClr val="bg1"/>
                </a:solidFill>
              </a:rPr>
              <a:t>. </a:t>
            </a:r>
            <a:r>
              <a:rPr lang="en-CA" altLang="en-US" sz="2200">
                <a:solidFill>
                  <a:srgbClr val="FF0000"/>
                </a:solidFill>
              </a:rPr>
              <a:t>When teaching staff at a university make copies for their students’ education, they are not “hid[ing] behind the shield of the user’s allowable purpose in order to engage in a separate purpose that tends to make the dealing unfair”</a:t>
            </a:r>
            <a:r>
              <a:rPr lang="en-CA" altLang="en-US" sz="2200">
                <a:solidFill>
                  <a:schemeClr val="bg1"/>
                </a:solidFill>
              </a:rPr>
              <a:t>.</a:t>
            </a:r>
          </a:p>
          <a:p>
            <a:pPr marL="0" indent="0">
              <a:buFont typeface="Arial" panose="020B0604020202020204" pitchFamily="34" charset="0"/>
              <a:buNone/>
              <a:defRPr/>
            </a:pPr>
            <a:r>
              <a:rPr lang="en-CA" altLang="en-US" sz="2200">
                <a:solidFill>
                  <a:schemeClr val="bg1"/>
                </a:solidFill>
              </a:rPr>
              <a:t>[103]</a:t>
            </a:r>
            <a:r>
              <a:rPr lang="en-CA" altLang="en-US" sz="2200">
                <a:solidFill>
                  <a:srgbClr val="FF0000"/>
                </a:solidFill>
              </a:rPr>
              <a:t> It was therefore an error for the Court of Appeal, in addressing the purpose of the dealing, to hold that it is only the “institution’s perspective that matters” </a:t>
            </a:r>
            <a:r>
              <a:rPr lang="en-CA" altLang="en-US" sz="2200">
                <a:solidFill>
                  <a:schemeClr val="bg1"/>
                </a:solidFill>
              </a:rPr>
              <a:t>and that York’s financial purpose was a “clear indication of unfairness”…Funds “saved” by proper exercise of the fair dealing right go to the University’s core objective of education, not to some ulterior commercial purpose... The purpose of copying conducted by university teachers for student use is for the student’s education…</a:t>
            </a:r>
            <a:endParaRPr lang="en-US" altLang="en-US" sz="220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Content Placeholder 2">
            <a:extLst>
              <a:ext uri="{FF2B5EF4-FFF2-40B4-BE49-F238E27FC236}">
                <a16:creationId xmlns:a16="http://schemas.microsoft.com/office/drawing/2014/main" id="{A42FBC27-D78E-0E45-00DB-D727DE1064F0}"/>
              </a:ext>
            </a:extLst>
          </p:cNvPr>
          <p:cNvSpPr>
            <a:spLocks noGrp="1" noChangeArrowheads="1"/>
          </p:cNvSpPr>
          <p:nvPr>
            <p:ph sz="quarter" idx="10"/>
          </p:nvPr>
        </p:nvSpPr>
        <p:spPr bwMode="auto">
          <a:xfrm>
            <a:off x="1485900" y="1692275"/>
            <a:ext cx="6172200" cy="2601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a:solidFill>
                  <a:schemeClr val="bg1"/>
                </a:solidFill>
                <a:latin typeface="Comic Sans MS" panose="030F0902030302020204" pitchFamily="66" charset="0"/>
              </a:rPr>
              <a:t>PAR</a:t>
            </a:r>
            <a:r>
              <a:rPr lang="en-US" altLang="en-US" sz="7200">
                <a:solidFill>
                  <a:srgbClr val="FFFF00"/>
                </a:solidFill>
                <a:latin typeface="Comic Sans MS" panose="030F0902030302020204" pitchFamily="66" charset="0"/>
              </a:rPr>
              <a:t>O</a:t>
            </a:r>
            <a:r>
              <a:rPr lang="en-US" altLang="en-US" sz="7200">
                <a:solidFill>
                  <a:schemeClr val="bg1"/>
                </a:solidFill>
                <a:latin typeface="Comic Sans MS" panose="030F0902030302020204" pitchFamily="66" charset="0"/>
              </a:rPr>
              <a:t>DY</a:t>
            </a:r>
          </a:p>
        </p:txBody>
      </p:sp>
    </p:spTree>
    <p:extLst>
      <p:ext uri="{BB962C8B-B14F-4D97-AF65-F5344CB8AC3E}">
        <p14:creationId xmlns:p14="http://schemas.microsoft.com/office/powerpoint/2010/main" val="42673565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CF843B-56BB-B8CE-186B-84A4A5B5F20A}"/>
              </a:ext>
            </a:extLst>
          </p:cNvPr>
          <p:cNvSpPr>
            <a:spLocks noGrp="1"/>
          </p:cNvSpPr>
          <p:nvPr>
            <p:ph type="title"/>
          </p:nvPr>
        </p:nvSpPr>
        <p:spPr>
          <a:xfrm>
            <a:off x="1227138" y="98425"/>
            <a:ext cx="6667500" cy="508000"/>
          </a:xfrm>
        </p:spPr>
        <p:txBody>
          <a:bodyPr>
            <a:noAutofit/>
          </a:bodyPr>
          <a:lstStyle/>
          <a:p>
            <a:pPr>
              <a:defRPr/>
            </a:pPr>
            <a:r>
              <a:rPr lang="en-US" sz="2700" b="1" dirty="0">
                <a:solidFill>
                  <a:srgbClr val="FFFF00"/>
                </a:solidFill>
              </a:rPr>
              <a:t>Users</a:t>
            </a:r>
            <a:r>
              <a:rPr lang="en-US" sz="2700" b="1" dirty="0">
                <a:solidFill>
                  <a:srgbClr val="FF0000"/>
                </a:solidFill>
              </a:rPr>
              <a:t>’</a:t>
            </a:r>
            <a:r>
              <a:rPr lang="en-US" sz="2700" b="1" dirty="0">
                <a:solidFill>
                  <a:srgbClr val="FFFF00"/>
                </a:solidFill>
              </a:rPr>
              <a:t> rights</a:t>
            </a:r>
            <a:r>
              <a:rPr lang="en-US" sz="2700" b="1" dirty="0">
                <a:solidFill>
                  <a:srgbClr val="FF0000"/>
                </a:solidFill>
              </a:rPr>
              <a:t>:</a:t>
            </a:r>
            <a:r>
              <a:rPr lang="en-US" sz="2700" dirty="0">
                <a:solidFill>
                  <a:srgbClr val="FFFF00"/>
                </a:solidFill>
                <a:latin typeface="+mn-lt"/>
              </a:rPr>
              <a:t> </a:t>
            </a:r>
            <a:r>
              <a:rPr lang="en-US" sz="2700" dirty="0">
                <a:solidFill>
                  <a:schemeClr val="bg1"/>
                </a:solidFill>
                <a:latin typeface="+mn-lt"/>
              </a:rPr>
              <a:t>later decisions create doubt</a:t>
            </a:r>
          </a:p>
        </p:txBody>
      </p:sp>
      <p:sp>
        <p:nvSpPr>
          <p:cNvPr id="2" name="Content Placeholder 1">
            <a:extLst>
              <a:ext uri="{FF2B5EF4-FFF2-40B4-BE49-F238E27FC236}">
                <a16:creationId xmlns:a16="http://schemas.microsoft.com/office/drawing/2014/main" id="{105DFC38-1ABF-F7FA-440E-6F8BBF0DF46E}"/>
              </a:ext>
            </a:extLst>
          </p:cNvPr>
          <p:cNvSpPr>
            <a:spLocks noGrp="1"/>
          </p:cNvSpPr>
          <p:nvPr>
            <p:ph idx="1"/>
          </p:nvPr>
        </p:nvSpPr>
        <p:spPr>
          <a:xfrm>
            <a:off x="395288" y="739775"/>
            <a:ext cx="8280400" cy="4208463"/>
          </a:xfrm>
        </p:spPr>
        <p:txBody>
          <a:bodyPr>
            <a:normAutofit fontScale="62500" lnSpcReduction="20000"/>
          </a:bodyPr>
          <a:lstStyle/>
          <a:p>
            <a:pPr marL="0" indent="0">
              <a:buFont typeface="Arial" panose="020B0604020202020204" pitchFamily="34" charset="0"/>
              <a:buNone/>
              <a:defRPr/>
            </a:pPr>
            <a:r>
              <a:rPr lang="en-CA" i="1" dirty="0">
                <a:solidFill>
                  <a:srgbClr val="00B0F0"/>
                </a:solidFill>
              </a:rPr>
              <a:t>United Airlines, Inc. v. </a:t>
            </a:r>
            <a:r>
              <a:rPr lang="en-CA" i="1" dirty="0" err="1">
                <a:solidFill>
                  <a:srgbClr val="00B0F0"/>
                </a:solidFill>
              </a:rPr>
              <a:t>Cooperstock</a:t>
            </a:r>
            <a:r>
              <a:rPr lang="en-CA" i="1" dirty="0">
                <a:solidFill>
                  <a:schemeClr val="bg1"/>
                </a:solidFill>
              </a:rPr>
              <a:t>, </a:t>
            </a:r>
            <a:r>
              <a:rPr lang="en-CA" dirty="0">
                <a:solidFill>
                  <a:schemeClr val="bg1"/>
                </a:solidFill>
              </a:rPr>
              <a:t>2017 FC 616</a:t>
            </a:r>
            <a:r>
              <a:rPr lang="en-CA" dirty="0"/>
              <a:t> </a:t>
            </a:r>
          </a:p>
          <a:p>
            <a:pPr>
              <a:defRPr/>
            </a:pPr>
            <a:r>
              <a:rPr lang="en-CA" dirty="0">
                <a:solidFill>
                  <a:schemeClr val="bg1"/>
                </a:solidFill>
              </a:rPr>
              <a:t>United Airlines is a commercial airline that operates in and out of Canada. United has used several trademarks in association with its services &amp;  </a:t>
            </a:r>
            <a:r>
              <a:rPr lang="en-CA" dirty="0">
                <a:solidFill>
                  <a:srgbClr val="FFFF00"/>
                </a:solidFill>
              </a:rPr>
              <a:t>also claims copyright in several logos and designs</a:t>
            </a:r>
            <a:r>
              <a:rPr lang="en-CA" dirty="0">
                <a:solidFill>
                  <a:schemeClr val="bg1"/>
                </a:solidFill>
              </a:rPr>
              <a:t>. </a:t>
            </a:r>
          </a:p>
          <a:p>
            <a:pPr>
              <a:defRPr/>
            </a:pPr>
            <a:r>
              <a:rPr lang="en-CA" dirty="0">
                <a:solidFill>
                  <a:srgbClr val="FFFF00"/>
                </a:solidFill>
              </a:rPr>
              <a:t>Dr. Jeremy </a:t>
            </a:r>
            <a:r>
              <a:rPr lang="en-CA" dirty="0" err="1">
                <a:solidFill>
                  <a:srgbClr val="FFFF00"/>
                </a:solidFill>
              </a:rPr>
              <a:t>Cooperstock</a:t>
            </a:r>
            <a:r>
              <a:rPr lang="en-CA" dirty="0">
                <a:solidFill>
                  <a:srgbClr val="FFFF00"/>
                </a:solidFill>
              </a:rPr>
              <a:t> had a negative experience with United</a:t>
            </a:r>
            <a:r>
              <a:rPr lang="en-CA" dirty="0">
                <a:solidFill>
                  <a:schemeClr val="bg1"/>
                </a:solidFill>
              </a:rPr>
              <a:t>. He was vocal about his complaints and disappointed with what he felt were inadequate responses. </a:t>
            </a:r>
          </a:p>
          <a:p>
            <a:pPr>
              <a:defRPr/>
            </a:pPr>
            <a:r>
              <a:rPr lang="en-CA" dirty="0" err="1">
                <a:solidFill>
                  <a:schemeClr val="bg1"/>
                </a:solidFill>
              </a:rPr>
              <a:t>Cooperstock</a:t>
            </a:r>
            <a:r>
              <a:rPr lang="en-CA" dirty="0">
                <a:solidFill>
                  <a:schemeClr val="bg1"/>
                </a:solidFill>
              </a:rPr>
              <a:t> launched a website called “Poor Show” that set out information about his experience and United’s responses.</a:t>
            </a:r>
          </a:p>
          <a:p>
            <a:pPr>
              <a:defRPr/>
            </a:pPr>
            <a:r>
              <a:rPr lang="en-CA" dirty="0">
                <a:solidFill>
                  <a:schemeClr val="bg1"/>
                </a:solidFill>
              </a:rPr>
              <a:t>This website resonated with many who provided information regarding their negative experiences with United. </a:t>
            </a:r>
          </a:p>
          <a:p>
            <a:pPr>
              <a:defRPr/>
            </a:pPr>
            <a:r>
              <a:rPr lang="en-CA" dirty="0" err="1">
                <a:solidFill>
                  <a:schemeClr val="bg1"/>
                </a:solidFill>
              </a:rPr>
              <a:t>Cooperstock</a:t>
            </a:r>
            <a:r>
              <a:rPr lang="en-CA" dirty="0">
                <a:solidFill>
                  <a:schemeClr val="bg1"/>
                </a:solidFill>
              </a:rPr>
              <a:t> posted this correspondence on his “Poor Show” website. </a:t>
            </a:r>
          </a:p>
          <a:p>
            <a:pPr>
              <a:defRPr/>
            </a:pPr>
            <a:r>
              <a:rPr lang="en-CA" dirty="0">
                <a:solidFill>
                  <a:schemeClr val="bg1"/>
                </a:solidFill>
              </a:rPr>
              <a:t> In 1997, he shifted this content to the website </a:t>
            </a:r>
            <a:r>
              <a:rPr lang="en-CA" dirty="0" err="1">
                <a:solidFill>
                  <a:srgbClr val="FFFF00"/>
                </a:solidFill>
              </a:rPr>
              <a:t>UNTIED.com</a:t>
            </a:r>
            <a:r>
              <a:rPr lang="en-CA" dirty="0">
                <a:solidFill>
                  <a:schemeClr val="bg1"/>
                </a:solidFill>
              </a:rPr>
              <a:t>.</a:t>
            </a:r>
          </a:p>
          <a:p>
            <a:pPr lvl="1">
              <a:defRPr/>
            </a:pPr>
            <a:endParaRPr lang="en-US" dirty="0"/>
          </a:p>
        </p:txBody>
      </p:sp>
      <p:sp>
        <p:nvSpPr>
          <p:cNvPr id="4" name="Slide Number Placeholder 3">
            <a:extLst>
              <a:ext uri="{FF2B5EF4-FFF2-40B4-BE49-F238E27FC236}">
                <a16:creationId xmlns:a16="http://schemas.microsoft.com/office/drawing/2014/main" id="{FEB05BF5-E0DE-C90A-8047-95646097102B}"/>
              </a:ext>
            </a:extLst>
          </p:cNvPr>
          <p:cNvSpPr>
            <a:spLocks noGrp="1"/>
          </p:cNvSpPr>
          <p:nvPr>
            <p:ph type="sldNum" sz="quarter" idx="12"/>
          </p:nvPr>
        </p:nvSpPr>
        <p:spPr/>
        <p:txBody>
          <a:bodyPr/>
          <a:lstStyle/>
          <a:p>
            <a:pPr defTabSz="342900" eaLnBrk="1" fontAlgn="auto" hangingPunct="1">
              <a:spcBef>
                <a:spcPts val="0"/>
              </a:spcBef>
              <a:spcAft>
                <a:spcPts val="0"/>
              </a:spcAft>
              <a:defRPr/>
            </a:pPr>
            <a:fld id="{8AF4E22E-A6D8-324B-BCF4-DB6A3D9BB52F}" type="slidenum">
              <a:rPr lang="en-US" sz="1350">
                <a:solidFill>
                  <a:prstClr val="black"/>
                </a:solidFill>
                <a:latin typeface="Arial"/>
                <a:ea typeface="+mn-ea"/>
              </a:rPr>
              <a:pPr defTabSz="342900" eaLnBrk="1" fontAlgn="auto" hangingPunct="1">
                <a:spcBef>
                  <a:spcPts val="0"/>
                </a:spcBef>
                <a:spcAft>
                  <a:spcPts val="0"/>
                </a:spcAft>
                <a:defRPr/>
              </a:pPr>
              <a:t>154</a:t>
            </a:fld>
            <a:endParaRPr lang="en-US" sz="1350">
              <a:solidFill>
                <a:prstClr val="black"/>
              </a:solidFill>
              <a:latin typeface="Arial"/>
              <a:ea typeface="+mn-ea"/>
            </a:endParaRPr>
          </a:p>
        </p:txBody>
      </p:sp>
    </p:spTree>
    <p:extLst>
      <p:ext uri="{BB962C8B-B14F-4D97-AF65-F5344CB8AC3E}">
        <p14:creationId xmlns:p14="http://schemas.microsoft.com/office/powerpoint/2010/main" val="12526498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CE0E9D-9FA4-A692-A9DA-B5F837A64CE4}"/>
              </a:ext>
            </a:extLst>
          </p:cNvPr>
          <p:cNvSpPr>
            <a:spLocks noGrp="1"/>
          </p:cNvSpPr>
          <p:nvPr>
            <p:ph type="title"/>
          </p:nvPr>
        </p:nvSpPr>
        <p:spPr>
          <a:xfrm>
            <a:off x="1485900" y="98425"/>
            <a:ext cx="6172200" cy="508000"/>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872F9AD1-4960-A32E-09B0-362EC5454C3D}"/>
              </a:ext>
            </a:extLst>
          </p:cNvPr>
          <p:cNvSpPr>
            <a:spLocks noGrp="1"/>
          </p:cNvSpPr>
          <p:nvPr>
            <p:ph idx="1"/>
          </p:nvPr>
        </p:nvSpPr>
        <p:spPr>
          <a:xfrm>
            <a:off x="395288" y="987425"/>
            <a:ext cx="8280400" cy="3960813"/>
          </a:xfrm>
        </p:spPr>
        <p:txBody>
          <a:bodyPr>
            <a:normAutofit/>
          </a:bodyPr>
          <a:lstStyle/>
          <a:p>
            <a:pPr marL="0" indent="0">
              <a:buFont typeface="Arial" panose="020B0604020202020204" pitchFamily="34" charset="0"/>
              <a:buNone/>
              <a:defRPr/>
            </a:pPr>
            <a:r>
              <a:rPr lang="en-CA" sz="2400" i="1" dirty="0">
                <a:solidFill>
                  <a:srgbClr val="00B0F0"/>
                </a:solidFill>
              </a:rPr>
              <a:t>United Airlines, Inc. v. </a:t>
            </a:r>
            <a:r>
              <a:rPr lang="en-CA" sz="2400" i="1" dirty="0" err="1">
                <a:solidFill>
                  <a:srgbClr val="00B0F0"/>
                </a:solidFill>
              </a:rPr>
              <a:t>Cooperstock</a:t>
            </a:r>
            <a:r>
              <a:rPr lang="en-CA" sz="2400" i="1" dirty="0">
                <a:solidFill>
                  <a:schemeClr val="bg1"/>
                </a:solidFill>
              </a:rPr>
              <a:t>, </a:t>
            </a:r>
            <a:r>
              <a:rPr lang="en-CA" sz="2400" dirty="0">
                <a:solidFill>
                  <a:schemeClr val="bg1"/>
                </a:solidFill>
              </a:rPr>
              <a:t>2017 FC 616</a:t>
            </a:r>
          </a:p>
          <a:p>
            <a:pPr>
              <a:defRPr/>
            </a:pPr>
            <a:r>
              <a:rPr lang="en-CA" sz="2400" dirty="0">
                <a:solidFill>
                  <a:srgbClr val="FFFF00"/>
                </a:solidFill>
              </a:rPr>
              <a:t>First case to define the fair dealing category of parody</a:t>
            </a:r>
            <a:r>
              <a:rPr lang="en-CA" sz="2400" dirty="0">
                <a:solidFill>
                  <a:schemeClr val="bg1"/>
                </a:solidFill>
              </a:rPr>
              <a:t>:</a:t>
            </a:r>
          </a:p>
          <a:p>
            <a:pPr lvl="1">
              <a:buFont typeface="Courier New" panose="02070309020205020404" pitchFamily="49" charset="0"/>
              <a:buChar char="o"/>
              <a:defRPr/>
            </a:pPr>
            <a:r>
              <a:rPr lang="en-CA" sz="2400" dirty="0">
                <a:solidFill>
                  <a:schemeClr val="bg1"/>
                </a:solidFill>
              </a:rPr>
              <a:t>Two basic elements to parody: the </a:t>
            </a:r>
            <a:r>
              <a:rPr lang="en-CA" sz="2400" dirty="0">
                <a:solidFill>
                  <a:srgbClr val="FFFF00"/>
                </a:solidFill>
              </a:rPr>
              <a:t>evocation of an existing work </a:t>
            </a:r>
            <a:r>
              <a:rPr lang="en-CA" sz="2400" dirty="0">
                <a:solidFill>
                  <a:schemeClr val="bg1"/>
                </a:solidFill>
              </a:rPr>
              <a:t>while exhibiting noticeable differences and </a:t>
            </a:r>
            <a:r>
              <a:rPr lang="en-CA" sz="2400" dirty="0">
                <a:solidFill>
                  <a:srgbClr val="FFFF00"/>
                </a:solidFill>
              </a:rPr>
              <a:t>the expression of mockery or humour</a:t>
            </a:r>
            <a:r>
              <a:rPr lang="en-US" sz="2400" dirty="0">
                <a:solidFill>
                  <a:schemeClr val="bg1"/>
                </a:solidFill>
              </a:rPr>
              <a:t> </a:t>
            </a:r>
          </a:p>
          <a:p>
            <a:pPr lvl="1">
              <a:buFont typeface="Courier New" panose="02070309020205020404" pitchFamily="49" charset="0"/>
              <a:buChar char="o"/>
              <a:defRPr/>
            </a:pPr>
            <a:r>
              <a:rPr lang="en-US" sz="2400" dirty="0">
                <a:solidFill>
                  <a:srgbClr val="FFFF00"/>
                </a:solidFill>
              </a:rPr>
              <a:t>Not required to identify source of work </a:t>
            </a:r>
            <a:r>
              <a:rPr lang="en-US" sz="2400" dirty="0">
                <a:solidFill>
                  <a:schemeClr val="bg1"/>
                </a:solidFill>
              </a:rPr>
              <a:t>being parodied</a:t>
            </a:r>
          </a:p>
          <a:p>
            <a:pPr lvl="1">
              <a:buFont typeface="Courier New" panose="02070309020205020404" pitchFamily="49" charset="0"/>
              <a:buChar char="o"/>
              <a:defRPr/>
            </a:pPr>
            <a:r>
              <a:rPr lang="en-CA" sz="2400" dirty="0">
                <a:solidFill>
                  <a:srgbClr val="FFFF00"/>
                </a:solidFill>
              </a:rPr>
              <a:t>Parody does not require that the expression of mockery or humour</a:t>
            </a:r>
            <a:r>
              <a:rPr lang="en-CA" sz="2400" dirty="0">
                <a:solidFill>
                  <a:schemeClr val="bg1"/>
                </a:solidFill>
              </a:rPr>
              <a:t> to be directed </a:t>
            </a:r>
            <a:r>
              <a:rPr lang="en-CA" sz="2400" dirty="0">
                <a:solidFill>
                  <a:srgbClr val="FFFF00"/>
                </a:solidFill>
              </a:rPr>
              <a:t>at the exact thing being parodied</a:t>
            </a:r>
            <a:r>
              <a:rPr lang="en-US" sz="2400" dirty="0">
                <a:solidFill>
                  <a:srgbClr val="FFFF00"/>
                </a:solidFill>
              </a:rPr>
              <a:t> </a:t>
            </a:r>
          </a:p>
          <a:p>
            <a:pPr lvl="1">
              <a:defRPr/>
            </a:pPr>
            <a:endParaRPr lang="en-US" dirty="0"/>
          </a:p>
        </p:txBody>
      </p:sp>
      <p:sp>
        <p:nvSpPr>
          <p:cNvPr id="4" name="Slide Number Placeholder 3">
            <a:extLst>
              <a:ext uri="{FF2B5EF4-FFF2-40B4-BE49-F238E27FC236}">
                <a16:creationId xmlns:a16="http://schemas.microsoft.com/office/drawing/2014/main" id="{2975D4BF-606E-9645-1BAD-6250BDD37857}"/>
              </a:ext>
            </a:extLst>
          </p:cNvPr>
          <p:cNvSpPr>
            <a:spLocks noGrp="1"/>
          </p:cNvSpPr>
          <p:nvPr>
            <p:ph type="sldNum" sz="quarter" idx="12"/>
          </p:nvPr>
        </p:nvSpPr>
        <p:spPr/>
        <p:txBody>
          <a:bodyPr/>
          <a:lstStyle/>
          <a:p>
            <a:pPr defTabSz="342900" eaLnBrk="1" fontAlgn="auto" hangingPunct="1">
              <a:spcBef>
                <a:spcPts val="0"/>
              </a:spcBef>
              <a:spcAft>
                <a:spcPts val="0"/>
              </a:spcAft>
              <a:defRPr/>
            </a:pPr>
            <a:fld id="{B69ED61A-8D38-3C41-A2CD-1997E369DC7F}" type="slidenum">
              <a:rPr lang="en-US" sz="1350">
                <a:solidFill>
                  <a:prstClr val="black"/>
                </a:solidFill>
                <a:latin typeface="Arial"/>
                <a:ea typeface="+mn-ea"/>
              </a:rPr>
              <a:pPr defTabSz="342900" eaLnBrk="1" fontAlgn="auto" hangingPunct="1">
                <a:spcBef>
                  <a:spcPts val="0"/>
                </a:spcBef>
                <a:spcAft>
                  <a:spcPts val="0"/>
                </a:spcAft>
                <a:defRPr/>
              </a:pPr>
              <a:t>155</a:t>
            </a:fld>
            <a:endParaRPr lang="en-US" sz="1350">
              <a:solidFill>
                <a:prstClr val="black"/>
              </a:solidFill>
              <a:latin typeface="Arial"/>
              <a:ea typeface="+mn-ea"/>
            </a:endParaRPr>
          </a:p>
        </p:txBody>
      </p:sp>
    </p:spTree>
    <p:extLst>
      <p:ext uri="{BB962C8B-B14F-4D97-AF65-F5344CB8AC3E}">
        <p14:creationId xmlns:p14="http://schemas.microsoft.com/office/powerpoint/2010/main" val="5739439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5">
            <a:extLst>
              <a:ext uri="{FF2B5EF4-FFF2-40B4-BE49-F238E27FC236}">
                <a16:creationId xmlns:a16="http://schemas.microsoft.com/office/drawing/2014/main" id="{186B796B-A7C0-2B70-562B-91BBAC787A52}"/>
              </a:ext>
            </a:extLst>
          </p:cNvPr>
          <p:cNvSpPr>
            <a:spLocks noGrp="1" noChangeArrowheads="1"/>
          </p:cNvSpPr>
          <p:nvPr>
            <p:ph type="title"/>
          </p:nvPr>
        </p:nvSpPr>
        <p:spPr bwMode="auto">
          <a:xfrm>
            <a:off x="468313" y="123825"/>
            <a:ext cx="8207375"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r>
              <a:rPr lang="en-US" altLang="en-US" sz="3600" b="1">
                <a:solidFill>
                  <a:srgbClr val="FF0000"/>
                </a:solidFill>
              </a:rPr>
              <a:t>:</a:t>
            </a:r>
            <a:r>
              <a:rPr lang="en-US" altLang="en-US" sz="3600" b="1">
                <a:solidFill>
                  <a:srgbClr val="FFFF00"/>
                </a:solidFill>
              </a:rPr>
              <a:t> </a:t>
            </a:r>
            <a:r>
              <a:rPr lang="en-US" altLang="en-US" sz="3600">
                <a:solidFill>
                  <a:schemeClr val="bg1"/>
                </a:solidFill>
                <a:latin typeface="Comic Sans MS" panose="030F0902030302020204" pitchFamily="66" charset="0"/>
              </a:rPr>
              <a:t>Parody found</a:t>
            </a:r>
          </a:p>
        </p:txBody>
      </p:sp>
      <p:sp>
        <p:nvSpPr>
          <p:cNvPr id="2" name="Content Placeholder 1">
            <a:extLst>
              <a:ext uri="{FF2B5EF4-FFF2-40B4-BE49-F238E27FC236}">
                <a16:creationId xmlns:a16="http://schemas.microsoft.com/office/drawing/2014/main" id="{8490FC3E-C1AC-858E-5C92-2030EA2D30DF}"/>
              </a:ext>
            </a:extLst>
          </p:cNvPr>
          <p:cNvSpPr>
            <a:spLocks noGrp="1"/>
          </p:cNvSpPr>
          <p:nvPr>
            <p:ph idx="1"/>
          </p:nvPr>
        </p:nvSpPr>
        <p:spPr>
          <a:xfrm>
            <a:off x="250825" y="987425"/>
            <a:ext cx="8642350" cy="4032250"/>
          </a:xfrm>
        </p:spPr>
        <p:txBody>
          <a:bodyPr>
            <a:normAutofit fontScale="55000" lnSpcReduction="20000"/>
          </a:bodyPr>
          <a:lstStyle/>
          <a:p>
            <a:pPr marL="0" indent="0">
              <a:lnSpc>
                <a:spcPct val="120000"/>
              </a:lnSpc>
              <a:buFont typeface="Arial" panose="020B0604020202020204" pitchFamily="34" charset="0"/>
              <a:buNone/>
              <a:defRPr/>
            </a:pPr>
            <a:r>
              <a:rPr lang="en-CA" sz="3300" i="1" dirty="0">
                <a:solidFill>
                  <a:srgbClr val="00B0F0"/>
                </a:solidFill>
              </a:rPr>
              <a:t>United Airlines, Inc. v. </a:t>
            </a:r>
            <a:r>
              <a:rPr lang="en-CA" sz="3300" i="1" dirty="0" err="1">
                <a:solidFill>
                  <a:srgbClr val="00B0F0"/>
                </a:solidFill>
              </a:rPr>
              <a:t>Cooperstock</a:t>
            </a:r>
            <a:r>
              <a:rPr lang="en-CA" sz="3300" i="1" dirty="0">
                <a:solidFill>
                  <a:schemeClr val="bg1"/>
                </a:solidFill>
              </a:rPr>
              <a:t>, </a:t>
            </a:r>
            <a:r>
              <a:rPr lang="en-CA" sz="3300" dirty="0">
                <a:solidFill>
                  <a:schemeClr val="bg1"/>
                </a:solidFill>
              </a:rPr>
              <a:t>2017 FC 616</a:t>
            </a:r>
          </a:p>
          <a:p>
            <a:pPr marL="0" indent="0">
              <a:lnSpc>
                <a:spcPct val="120000"/>
              </a:lnSpc>
              <a:buFont typeface="Arial" panose="020B0604020202020204" pitchFamily="34" charset="0"/>
              <a:buNone/>
              <a:defRPr/>
            </a:pPr>
            <a:r>
              <a:rPr lang="en-CA" dirty="0">
                <a:solidFill>
                  <a:schemeClr val="bg1"/>
                </a:solidFill>
              </a:rPr>
              <a:t>Phelan J. relied on </a:t>
            </a:r>
            <a:r>
              <a:rPr lang="en-CA" i="1" dirty="0" err="1">
                <a:solidFill>
                  <a:schemeClr val="bg1"/>
                </a:solidFill>
              </a:rPr>
              <a:t>Deckmyn</a:t>
            </a:r>
            <a:r>
              <a:rPr lang="en-CA" i="1" dirty="0">
                <a:solidFill>
                  <a:schemeClr val="bg1"/>
                </a:solidFill>
              </a:rPr>
              <a:t> v. </a:t>
            </a:r>
            <a:r>
              <a:rPr lang="en-CA" i="1" dirty="0" err="1">
                <a:solidFill>
                  <a:schemeClr val="bg1"/>
                </a:solidFill>
              </a:rPr>
              <a:t>Vandersteen</a:t>
            </a:r>
            <a:r>
              <a:rPr lang="en-CA" i="1" dirty="0">
                <a:solidFill>
                  <a:schemeClr val="bg1"/>
                </a:solidFill>
              </a:rPr>
              <a:t>, </a:t>
            </a:r>
            <a:r>
              <a:rPr lang="en-CA" dirty="0">
                <a:solidFill>
                  <a:schemeClr val="bg1"/>
                </a:solidFill>
              </a:rPr>
              <a:t>a decision of the European Court of Justice, in defining parody for the purposes of the Canadian Copyright Act: </a:t>
            </a:r>
            <a:endParaRPr lang="en-CA" sz="1200" dirty="0">
              <a:solidFill>
                <a:schemeClr val="bg1"/>
              </a:solidFill>
            </a:endParaRPr>
          </a:p>
          <a:p>
            <a:pPr marL="300038" lvl="1" indent="0">
              <a:lnSpc>
                <a:spcPct val="120000"/>
              </a:lnSpc>
              <a:buFont typeface="Arial" panose="020B0604020202020204" pitchFamily="34" charset="0"/>
              <a:buNone/>
              <a:defRPr/>
            </a:pPr>
            <a:r>
              <a:rPr lang="en-US" i="1" dirty="0">
                <a:solidFill>
                  <a:schemeClr val="bg1"/>
                </a:solidFill>
              </a:rPr>
              <a:t>[119] …  Parody should be understood as having two basic elements: the evocation of an existing work while exhibiting noticeable differences and the expression of mockery or </a:t>
            </a:r>
            <a:r>
              <a:rPr lang="en-US" i="1" dirty="0" err="1">
                <a:solidFill>
                  <a:schemeClr val="bg1"/>
                </a:solidFill>
              </a:rPr>
              <a:t>humour</a:t>
            </a:r>
            <a:r>
              <a:rPr lang="en-US" i="1" dirty="0">
                <a:solidFill>
                  <a:schemeClr val="bg1"/>
                </a:solidFill>
              </a:rPr>
              <a:t>. I would also note that the fair dealing exception for the purpose of parody in s 29 of the </a:t>
            </a:r>
            <a:r>
              <a:rPr lang="en-US" i="1" dirty="0">
                <a:solidFill>
                  <a:schemeClr val="bg1"/>
                </a:solidFill>
                <a:hlinkClick r:id="rId3"/>
              </a:rPr>
              <a:t>Copyright </a:t>
            </a:r>
            <a:r>
              <a:rPr lang="en-US" i="1" u="sng" dirty="0">
                <a:solidFill>
                  <a:schemeClr val="bg1"/>
                </a:solidFill>
                <a:hlinkClick r:id="rId3"/>
              </a:rPr>
              <a:t>Act</a:t>
            </a:r>
            <a:r>
              <a:rPr lang="en-US" i="1" dirty="0">
                <a:solidFill>
                  <a:schemeClr val="bg1"/>
                </a:solidFill>
              </a:rPr>
              <a:t> does not require a user to identify the source of the work being parodied.</a:t>
            </a:r>
            <a:r>
              <a:rPr lang="en-US" i="1" dirty="0">
                <a:solidFill>
                  <a:srgbClr val="FFFF00"/>
                </a:solidFill>
              </a:rPr>
              <a:t> In addition, in my view, parody does not require that the expression of mockery or </a:t>
            </a:r>
            <a:r>
              <a:rPr lang="en-US" i="1" dirty="0" err="1">
                <a:solidFill>
                  <a:srgbClr val="FFFF00"/>
                </a:solidFill>
              </a:rPr>
              <a:t>humour</a:t>
            </a:r>
            <a:r>
              <a:rPr lang="en-US" i="1" dirty="0">
                <a:solidFill>
                  <a:srgbClr val="FFFF00"/>
                </a:solidFill>
              </a:rPr>
              <a:t> to be directed at the exact thing being parodied. </a:t>
            </a:r>
            <a:r>
              <a:rPr lang="en-US" i="1" dirty="0">
                <a:solidFill>
                  <a:schemeClr val="bg1"/>
                </a:solidFill>
              </a:rPr>
              <a:t>It is possible, for example, for a parody to evoke a work such as a logo while expressing mockery of the source company, or to evoke a well-known song while expressing mockery of another entity entirely.</a:t>
            </a:r>
            <a:endParaRPr lang="en-CA" sz="1200" i="1" dirty="0">
              <a:solidFill>
                <a:schemeClr val="bg1"/>
              </a:solidFill>
            </a:endParaRPr>
          </a:p>
          <a:p>
            <a:pPr marL="300038" lvl="1" indent="0">
              <a:lnSpc>
                <a:spcPct val="120000"/>
              </a:lnSpc>
              <a:buFont typeface="Arial" panose="020B0604020202020204" pitchFamily="34" charset="0"/>
              <a:buNone/>
              <a:defRPr/>
            </a:pPr>
            <a:r>
              <a:rPr lang="en-US" i="1" dirty="0">
                <a:solidFill>
                  <a:schemeClr val="bg1"/>
                </a:solidFill>
              </a:rPr>
              <a:t>[</a:t>
            </a:r>
            <a:r>
              <a:rPr lang="en-US" i="1" u="sng" dirty="0">
                <a:solidFill>
                  <a:schemeClr val="bg1"/>
                </a:solidFill>
              </a:rPr>
              <a:t>120</a:t>
            </a:r>
            <a:r>
              <a:rPr lang="en-US" i="1" dirty="0">
                <a:solidFill>
                  <a:schemeClr val="bg1"/>
                </a:solidFill>
              </a:rPr>
              <a:t>]       </a:t>
            </a:r>
            <a:r>
              <a:rPr lang="en-US" i="1" dirty="0">
                <a:solidFill>
                  <a:srgbClr val="FFFF00"/>
                </a:solidFill>
              </a:rPr>
              <a:t>In my view, </a:t>
            </a:r>
            <a:r>
              <a:rPr lang="en-US" i="1" dirty="0" err="1">
                <a:solidFill>
                  <a:srgbClr val="FFFF00"/>
                </a:solidFill>
              </a:rPr>
              <a:t>UNTIED.com</a:t>
            </a:r>
            <a:r>
              <a:rPr lang="en-US" i="1" dirty="0">
                <a:solidFill>
                  <a:srgbClr val="FFFF00"/>
                </a:solidFill>
              </a:rPr>
              <a:t> falls within the definition of parody described above</a:t>
            </a:r>
            <a:r>
              <a:rPr lang="en-US" i="1" dirty="0">
                <a:solidFill>
                  <a:schemeClr val="bg1"/>
                </a:solidFill>
              </a:rPr>
              <a:t>: it evokes existing works (the United Website, the United Logo, and the Globe Design) while showing some differences (such as content and disclaimers), and it expresses mockery (and criticism) of the Plaintiff. Therefore, the first stage of the CCH test has been met in this case.</a:t>
            </a:r>
            <a:endParaRPr lang="en-CA" sz="1200" i="1"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46F76E74-4A77-555A-3C43-9C4A5258D2CD}"/>
              </a:ext>
            </a:extLst>
          </p:cNvPr>
          <p:cNvSpPr>
            <a:spLocks noGrp="1"/>
          </p:cNvSpPr>
          <p:nvPr>
            <p:ph type="sldNum" sz="quarter" idx="12"/>
          </p:nvPr>
        </p:nvSpPr>
        <p:spPr/>
        <p:txBody>
          <a:bodyPr/>
          <a:lstStyle/>
          <a:p>
            <a:pPr defTabSz="342900" eaLnBrk="1" fontAlgn="auto" hangingPunct="1">
              <a:spcBef>
                <a:spcPts val="0"/>
              </a:spcBef>
              <a:spcAft>
                <a:spcPts val="0"/>
              </a:spcAft>
              <a:defRPr/>
            </a:pPr>
            <a:fld id="{D25ECA70-F33D-434C-8A2A-56AE4D422431}" type="slidenum">
              <a:rPr lang="en-US" sz="1350">
                <a:solidFill>
                  <a:prstClr val="black"/>
                </a:solidFill>
                <a:latin typeface="Arial"/>
                <a:ea typeface="+mn-ea"/>
              </a:rPr>
              <a:pPr defTabSz="342900" eaLnBrk="1" fontAlgn="auto" hangingPunct="1">
                <a:spcBef>
                  <a:spcPts val="0"/>
                </a:spcBef>
                <a:spcAft>
                  <a:spcPts val="0"/>
                </a:spcAft>
                <a:defRPr/>
              </a:pPr>
              <a:t>156</a:t>
            </a:fld>
            <a:endParaRPr lang="en-US" sz="1350">
              <a:solidFill>
                <a:prstClr val="black"/>
              </a:solidFill>
              <a:latin typeface="Arial"/>
              <a:ea typeface="+mn-ea"/>
            </a:endParaRPr>
          </a:p>
        </p:txBody>
      </p:sp>
    </p:spTree>
    <p:extLst>
      <p:ext uri="{BB962C8B-B14F-4D97-AF65-F5344CB8AC3E}">
        <p14:creationId xmlns:p14="http://schemas.microsoft.com/office/powerpoint/2010/main" val="36485733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5">
            <a:extLst>
              <a:ext uri="{FF2B5EF4-FFF2-40B4-BE49-F238E27FC236}">
                <a16:creationId xmlns:a16="http://schemas.microsoft.com/office/drawing/2014/main" id="{30923467-5078-B313-4D5F-5A18E9E1BAC9}"/>
              </a:ext>
            </a:extLst>
          </p:cNvPr>
          <p:cNvSpPr>
            <a:spLocks noGrp="1" noChangeArrowheads="1"/>
          </p:cNvSpPr>
          <p:nvPr>
            <p:ph type="title"/>
          </p:nvPr>
        </p:nvSpPr>
        <p:spPr bwMode="auto">
          <a:xfrm>
            <a:off x="250825" y="74613"/>
            <a:ext cx="8642350" cy="744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r>
              <a:rPr lang="en-US" altLang="en-US" sz="3600" b="1">
                <a:solidFill>
                  <a:srgbClr val="FF0000"/>
                </a:solidFill>
              </a:rPr>
              <a:t>:</a:t>
            </a:r>
            <a:r>
              <a:rPr lang="en-US" altLang="en-US" sz="3600" b="1">
                <a:solidFill>
                  <a:srgbClr val="FFFF00"/>
                </a:solidFill>
              </a:rPr>
              <a:t> </a:t>
            </a:r>
            <a:r>
              <a:rPr lang="en-US" altLang="en-US" sz="3600">
                <a:solidFill>
                  <a:schemeClr val="bg1"/>
                </a:solidFill>
                <a:latin typeface="Comic Sans MS" panose="030F0902030302020204" pitchFamily="66" charset="0"/>
              </a:rPr>
              <a:t>Parody found </a:t>
            </a:r>
            <a:r>
              <a:rPr lang="en-US" altLang="en-US" sz="3600">
                <a:solidFill>
                  <a:srgbClr val="FF0000"/>
                </a:solidFill>
                <a:latin typeface="Comic Sans MS" panose="030F0902030302020204" pitchFamily="66" charset="0"/>
              </a:rPr>
              <a:t>BUT</a:t>
            </a:r>
          </a:p>
        </p:txBody>
      </p:sp>
      <p:sp>
        <p:nvSpPr>
          <p:cNvPr id="237570" name="Content Placeholder 1">
            <a:extLst>
              <a:ext uri="{FF2B5EF4-FFF2-40B4-BE49-F238E27FC236}">
                <a16:creationId xmlns:a16="http://schemas.microsoft.com/office/drawing/2014/main" id="{91F2C17D-7088-51BB-19F7-2FA059065D80}"/>
              </a:ext>
            </a:extLst>
          </p:cNvPr>
          <p:cNvSpPr>
            <a:spLocks noGrp="1" noChangeArrowheads="1"/>
          </p:cNvSpPr>
          <p:nvPr>
            <p:ph idx="1"/>
          </p:nvPr>
        </p:nvSpPr>
        <p:spPr bwMode="auto">
          <a:xfrm>
            <a:off x="249238" y="914400"/>
            <a:ext cx="8640762" cy="415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300" i="1">
                <a:solidFill>
                  <a:srgbClr val="00B0F0"/>
                </a:solidFill>
              </a:rPr>
              <a:t>United Airlines, Inc. v. Cooperstock</a:t>
            </a:r>
            <a:r>
              <a:rPr lang="en-CA" altLang="en-US" sz="2300" i="1">
                <a:solidFill>
                  <a:schemeClr val="bg1"/>
                </a:solidFill>
              </a:rPr>
              <a:t>, </a:t>
            </a:r>
            <a:r>
              <a:rPr lang="en-CA" altLang="en-US" sz="2300">
                <a:solidFill>
                  <a:schemeClr val="bg1"/>
                </a:solidFill>
              </a:rPr>
              <a:t>2017 FC 616</a:t>
            </a:r>
          </a:p>
          <a:p>
            <a:pPr marL="0" indent="0">
              <a:buFont typeface="Arial" panose="020B0604020202020204" pitchFamily="34" charset="0"/>
              <a:buNone/>
            </a:pPr>
            <a:r>
              <a:rPr lang="en-CA" altLang="en-US" sz="2300">
                <a:solidFill>
                  <a:schemeClr val="bg1"/>
                </a:solidFill>
              </a:rPr>
              <a:t>Phelan J…</a:t>
            </a:r>
            <a:endParaRPr lang="en-CA" altLang="en-US" sz="2300"/>
          </a:p>
          <a:p>
            <a:pPr marL="0" indent="0">
              <a:buFont typeface="Arial" panose="020B0604020202020204" pitchFamily="34" charset="0"/>
              <a:buNone/>
            </a:pPr>
            <a:r>
              <a:rPr lang="en-CA" altLang="en-US" sz="2300" i="1">
                <a:solidFill>
                  <a:srgbClr val="FFFF00"/>
                </a:solidFill>
              </a:rPr>
              <a:t>(3) Conclusion on Copyright Infringement </a:t>
            </a:r>
          </a:p>
          <a:p>
            <a:pPr marL="0" indent="0">
              <a:buFont typeface="Arial" panose="020B0604020202020204" pitchFamily="34" charset="0"/>
              <a:buNone/>
            </a:pPr>
            <a:r>
              <a:rPr lang="en-CA" altLang="en-US" sz="2300" i="1">
                <a:solidFill>
                  <a:schemeClr val="bg1"/>
                </a:solidFill>
              </a:rPr>
              <a:t>[141] Parody is not simply a defence to copyright infringement – it is also an aspect of free speech. However, like all free speech, it is not unrestricted. The Defendant’s website meets the first step of the CCH test, as it is for the allowable purpose of parody, </a:t>
            </a:r>
            <a:r>
              <a:rPr lang="en-CA" altLang="en-US" sz="2300" i="1">
                <a:solidFill>
                  <a:srgbClr val="FF0000"/>
                </a:solidFill>
              </a:rPr>
              <a:t>but it does not meet the second step of the test</a:t>
            </a:r>
            <a:r>
              <a:rPr lang="en-CA" altLang="en-US" sz="2300" i="1">
                <a:solidFill>
                  <a:srgbClr val="FFFF00"/>
                </a:solidFill>
              </a:rPr>
              <a:t>. The questionable purpose of the dealing, amount of the dealing, and effect of the dealing all weigh in favour of the </a:t>
            </a:r>
            <a:r>
              <a:rPr lang="en-CA" altLang="en-US" sz="2300" i="1">
                <a:solidFill>
                  <a:srgbClr val="FF0000"/>
                </a:solidFill>
              </a:rPr>
              <a:t>conclusion that this dealing is not fair</a:t>
            </a:r>
            <a:r>
              <a:rPr lang="en-CA" altLang="en-US" sz="2300" i="1">
                <a:solidFill>
                  <a:srgbClr val="FFFF00"/>
                </a:solidFill>
              </a:rPr>
              <a:t>.</a:t>
            </a:r>
            <a:endParaRPr lang="en-US" altLang="en-US" sz="2300" i="1">
              <a:solidFill>
                <a:srgbClr val="FFFF00"/>
              </a:solidFill>
            </a:endParaRPr>
          </a:p>
        </p:txBody>
      </p:sp>
      <p:sp>
        <p:nvSpPr>
          <p:cNvPr id="4" name="Slide Number Placeholder 3">
            <a:extLst>
              <a:ext uri="{FF2B5EF4-FFF2-40B4-BE49-F238E27FC236}">
                <a16:creationId xmlns:a16="http://schemas.microsoft.com/office/drawing/2014/main" id="{882819EB-C180-E1F1-FE04-187BCFA14211}"/>
              </a:ext>
            </a:extLst>
          </p:cNvPr>
          <p:cNvSpPr>
            <a:spLocks noGrp="1"/>
          </p:cNvSpPr>
          <p:nvPr>
            <p:ph type="sldNum" sz="quarter" idx="12"/>
          </p:nvPr>
        </p:nvSpPr>
        <p:spPr/>
        <p:txBody>
          <a:bodyPr/>
          <a:lstStyle/>
          <a:p>
            <a:pPr defTabSz="342900" eaLnBrk="1" fontAlgn="auto" hangingPunct="1">
              <a:spcBef>
                <a:spcPts val="0"/>
              </a:spcBef>
              <a:spcAft>
                <a:spcPts val="0"/>
              </a:spcAft>
              <a:defRPr/>
            </a:pPr>
            <a:fld id="{EFC7BA83-7C62-2B41-A881-100B2939F098}" type="slidenum">
              <a:rPr lang="en-US" sz="1350">
                <a:solidFill>
                  <a:prstClr val="black"/>
                </a:solidFill>
                <a:latin typeface="Arial"/>
                <a:ea typeface="+mn-ea"/>
              </a:rPr>
              <a:pPr defTabSz="342900" eaLnBrk="1" fontAlgn="auto" hangingPunct="1">
                <a:spcBef>
                  <a:spcPts val="0"/>
                </a:spcBef>
                <a:spcAft>
                  <a:spcPts val="0"/>
                </a:spcAft>
                <a:defRPr/>
              </a:pPr>
              <a:t>157</a:t>
            </a:fld>
            <a:endParaRPr lang="en-US" sz="1350">
              <a:solidFill>
                <a:prstClr val="black"/>
              </a:solidFill>
              <a:latin typeface="Arial"/>
              <a:ea typeface="+mn-ea"/>
            </a:endParaRPr>
          </a:p>
        </p:txBody>
      </p:sp>
    </p:spTree>
    <p:extLst>
      <p:ext uri="{BB962C8B-B14F-4D97-AF65-F5344CB8AC3E}">
        <p14:creationId xmlns:p14="http://schemas.microsoft.com/office/powerpoint/2010/main" val="42280153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7164-0989-E2AD-B8A6-3DBD5A2FE7F8}"/>
              </a:ext>
            </a:extLst>
          </p:cNvPr>
          <p:cNvSpPr>
            <a:spLocks noGrp="1"/>
          </p:cNvSpPr>
          <p:nvPr>
            <p:ph type="title"/>
          </p:nvPr>
        </p:nvSpPr>
        <p:spPr>
          <a:xfrm>
            <a:off x="976313" y="123825"/>
            <a:ext cx="7191375" cy="1241425"/>
          </a:xfrm>
        </p:spPr>
        <p:txBody>
          <a:bodyPr>
            <a:normAutofit fontScale="90000"/>
          </a:bodyPr>
          <a:lstStyle/>
          <a:p>
            <a:pPr>
              <a:defRPr/>
            </a:pPr>
            <a:r>
              <a:rPr lang="en-US" sz="3600" dirty="0">
                <a:solidFill>
                  <a:srgbClr val="FF0000"/>
                </a:solidFill>
              </a:rPr>
              <a:t>Site considered to be a parody</a:t>
            </a:r>
            <a:r>
              <a:rPr lang="en-US" sz="3600" dirty="0">
                <a:solidFill>
                  <a:srgbClr val="FFFF00"/>
                </a:solidFill>
              </a:rPr>
              <a:t>, </a:t>
            </a:r>
            <a:r>
              <a:rPr lang="en-US" sz="3600" dirty="0">
                <a:solidFill>
                  <a:srgbClr val="FF0000"/>
                </a:solidFill>
              </a:rPr>
              <a:t>but not to be fair</a:t>
            </a:r>
            <a:r>
              <a:rPr lang="en-US" sz="3600" dirty="0">
                <a:solidFill>
                  <a:srgbClr val="FFFF00"/>
                </a:solidFill>
              </a:rPr>
              <a:t> (</a:t>
            </a:r>
            <a:r>
              <a:rPr lang="en-US" sz="3600" dirty="0">
                <a:solidFill>
                  <a:schemeClr val="bg1"/>
                </a:solidFill>
              </a:rPr>
              <a:t>fair dealing not made out</a:t>
            </a:r>
            <a:r>
              <a:rPr lang="en-US" sz="3600" dirty="0">
                <a:solidFill>
                  <a:srgbClr val="FFFF00"/>
                </a:solidFill>
              </a:rPr>
              <a:t>)</a:t>
            </a:r>
            <a:r>
              <a:rPr lang="en-CA" sz="3600" dirty="0">
                <a:solidFill>
                  <a:schemeClr val="bg1"/>
                </a:solidFill>
              </a:rPr>
              <a:t> </a:t>
            </a:r>
            <a:br>
              <a:rPr lang="en-US" dirty="0">
                <a:solidFill>
                  <a:schemeClr val="bg1"/>
                </a:solidFill>
              </a:rPr>
            </a:br>
            <a:endParaRPr lang="en-US" dirty="0"/>
          </a:p>
        </p:txBody>
      </p:sp>
      <p:pic>
        <p:nvPicPr>
          <p:cNvPr id="240642" name="Content Placeholder 3" descr="A screenshot of a social media post&#10;&#10;Description automatically generated">
            <a:extLst>
              <a:ext uri="{FF2B5EF4-FFF2-40B4-BE49-F238E27FC236}">
                <a16:creationId xmlns:a16="http://schemas.microsoft.com/office/drawing/2014/main" id="{5A8FFA66-D2FC-B6CE-A0E9-DE7372019399}"/>
              </a:ext>
            </a:extLst>
          </p:cNvPr>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bwMode="auto">
          <a:xfrm>
            <a:off x="2894013" y="1563688"/>
            <a:ext cx="3355975" cy="3308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6582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5">
            <a:extLst>
              <a:ext uri="{FF2B5EF4-FFF2-40B4-BE49-F238E27FC236}">
                <a16:creationId xmlns:a16="http://schemas.microsoft.com/office/drawing/2014/main" id="{01CCD31F-9BC7-1C85-BCDA-EF08655DC3E0}"/>
              </a:ext>
            </a:extLst>
          </p:cNvPr>
          <p:cNvSpPr>
            <a:spLocks noGrp="1" noChangeArrowheads="1"/>
          </p:cNvSpPr>
          <p:nvPr>
            <p:ph type="title"/>
          </p:nvPr>
        </p:nvSpPr>
        <p:spPr bwMode="auto">
          <a:xfrm>
            <a:off x="1485900" y="10001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3E9F4F34-BF8B-B5FF-E678-73C1617D98F0}"/>
              </a:ext>
            </a:extLst>
          </p:cNvPr>
          <p:cNvSpPr>
            <a:spLocks noGrp="1"/>
          </p:cNvSpPr>
          <p:nvPr>
            <p:ph idx="1"/>
          </p:nvPr>
        </p:nvSpPr>
        <p:spPr>
          <a:xfrm>
            <a:off x="358775" y="1131888"/>
            <a:ext cx="8426450" cy="3589337"/>
          </a:xfrm>
        </p:spPr>
        <p:txBody>
          <a:bodyPr>
            <a:noAutofit/>
          </a:bodyPr>
          <a:lstStyle/>
          <a:p>
            <a:pPr marL="0" indent="0">
              <a:buFont typeface="Arial" panose="020B0604020202020204" pitchFamily="34" charset="0"/>
              <a:buNone/>
              <a:defRPr/>
            </a:pPr>
            <a:r>
              <a:rPr lang="en-US" sz="1875" b="1" dirty="0">
                <a:solidFill>
                  <a:srgbClr val="FFFF00"/>
                </a:solidFill>
              </a:rPr>
              <a:t>Common carrier exception </a:t>
            </a:r>
            <a:r>
              <a:rPr lang="en-US" sz="1875" b="1" dirty="0">
                <a:solidFill>
                  <a:srgbClr val="FF0000"/>
                </a:solidFill>
              </a:rPr>
              <a:t>(</a:t>
            </a:r>
            <a:r>
              <a:rPr lang="en-US" sz="1875" b="1" dirty="0">
                <a:solidFill>
                  <a:srgbClr val="FFFF00"/>
                </a:solidFill>
              </a:rPr>
              <a:t>s</a:t>
            </a:r>
            <a:r>
              <a:rPr lang="en-US" sz="1875" b="1" dirty="0">
                <a:solidFill>
                  <a:srgbClr val="FF0000"/>
                </a:solidFill>
              </a:rPr>
              <a:t>.</a:t>
            </a:r>
            <a:r>
              <a:rPr lang="en-US" sz="1875" b="1" dirty="0">
                <a:solidFill>
                  <a:srgbClr val="FFFF00"/>
                </a:solidFill>
              </a:rPr>
              <a:t> </a:t>
            </a:r>
            <a:r>
              <a:rPr lang="en-US" sz="1875" b="1" dirty="0">
                <a:solidFill>
                  <a:schemeClr val="bg1"/>
                </a:solidFill>
              </a:rPr>
              <a:t>2</a:t>
            </a:r>
            <a:r>
              <a:rPr lang="en-US" sz="1875" b="1" dirty="0">
                <a:solidFill>
                  <a:srgbClr val="FF0000"/>
                </a:solidFill>
              </a:rPr>
              <a:t>.</a:t>
            </a:r>
            <a:r>
              <a:rPr lang="en-US" sz="1875" b="1" dirty="0">
                <a:solidFill>
                  <a:schemeClr val="bg1"/>
                </a:solidFill>
              </a:rPr>
              <a:t>4</a:t>
            </a:r>
            <a:r>
              <a:rPr lang="en-US" sz="1875" b="1" dirty="0">
                <a:solidFill>
                  <a:srgbClr val="FFFF00"/>
                </a:solidFill>
              </a:rPr>
              <a:t>(</a:t>
            </a:r>
            <a:r>
              <a:rPr lang="en-US" sz="1875" b="1" dirty="0">
                <a:solidFill>
                  <a:schemeClr val="bg1"/>
                </a:solidFill>
              </a:rPr>
              <a:t>1</a:t>
            </a:r>
            <a:r>
              <a:rPr lang="en-US" sz="1875" b="1" dirty="0">
                <a:solidFill>
                  <a:srgbClr val="FFFF00"/>
                </a:solidFill>
              </a:rPr>
              <a:t>)(</a:t>
            </a:r>
            <a:r>
              <a:rPr lang="en-US" sz="1875" b="1" dirty="0">
                <a:solidFill>
                  <a:schemeClr val="bg1"/>
                </a:solidFill>
              </a:rPr>
              <a:t>b</a:t>
            </a:r>
            <a:r>
              <a:rPr lang="en-US" sz="1875" b="1" dirty="0">
                <a:solidFill>
                  <a:srgbClr val="FFFF00"/>
                </a:solidFill>
              </a:rPr>
              <a:t>)</a:t>
            </a:r>
            <a:r>
              <a:rPr lang="en-US" sz="1875" b="1" dirty="0">
                <a:solidFill>
                  <a:srgbClr val="FF0000"/>
                </a:solidFill>
              </a:rPr>
              <a:t>)</a:t>
            </a:r>
            <a:r>
              <a:rPr lang="en-US" sz="1875" b="1" dirty="0">
                <a:solidFill>
                  <a:srgbClr val="FFFF00"/>
                </a:solidFill>
              </a:rPr>
              <a:t> similar but not the same as</a:t>
            </a:r>
            <a:r>
              <a:rPr lang="en-US" sz="1875" b="1" dirty="0">
                <a:solidFill>
                  <a:srgbClr val="FF0000"/>
                </a:solidFill>
              </a:rPr>
              <a:t>…</a:t>
            </a:r>
          </a:p>
          <a:p>
            <a:pPr>
              <a:defRPr/>
            </a:pPr>
            <a:r>
              <a:rPr lang="en-US" sz="1875" dirty="0">
                <a:solidFill>
                  <a:schemeClr val="bg1"/>
                </a:solidFill>
              </a:rPr>
              <a:t>Applicable in the context of communication to the public by telecommunication</a:t>
            </a:r>
          </a:p>
          <a:p>
            <a:pPr marL="0" indent="0">
              <a:buFont typeface="Arial" panose="020B0604020202020204" pitchFamily="34" charset="0"/>
              <a:buNone/>
              <a:defRPr/>
            </a:pPr>
            <a:r>
              <a:rPr lang="en-CA" sz="1875" b="1" i="1" dirty="0">
                <a:solidFill>
                  <a:schemeClr val="bg1"/>
                </a:solidFill>
              </a:rPr>
              <a:t>“</a:t>
            </a:r>
            <a:r>
              <a:rPr lang="en-CA" sz="1875" b="1" i="1" dirty="0">
                <a:solidFill>
                  <a:srgbClr val="FFFF00"/>
                </a:solidFill>
              </a:rPr>
              <a:t>Communication to the public by telecommunication</a:t>
            </a:r>
          </a:p>
          <a:p>
            <a:pPr marL="0" indent="0">
              <a:buFont typeface="Arial" panose="020B0604020202020204" pitchFamily="34" charset="0"/>
              <a:buNone/>
              <a:defRPr/>
            </a:pPr>
            <a:r>
              <a:rPr lang="en-CA" sz="1875" b="1" i="1" dirty="0">
                <a:solidFill>
                  <a:schemeClr val="bg1"/>
                </a:solidFill>
              </a:rPr>
              <a:t>2.4</a:t>
            </a:r>
            <a:r>
              <a:rPr lang="en-CA" sz="1875" i="1" dirty="0">
                <a:solidFill>
                  <a:schemeClr val="bg1"/>
                </a:solidFill>
              </a:rPr>
              <a:t> </a:t>
            </a:r>
            <a:r>
              <a:rPr lang="en-CA" sz="1875" b="1" i="1" dirty="0">
                <a:solidFill>
                  <a:schemeClr val="bg1"/>
                </a:solidFill>
              </a:rPr>
              <a:t>(1)</a:t>
            </a:r>
            <a:r>
              <a:rPr lang="en-CA" sz="1875" i="1" dirty="0">
                <a:solidFill>
                  <a:schemeClr val="bg1"/>
                </a:solidFill>
              </a:rPr>
              <a:t> For the purposes of communication to the public by telecommunication,</a:t>
            </a:r>
          </a:p>
          <a:p>
            <a:pPr marL="0" indent="0">
              <a:buFont typeface="Arial" panose="020B0604020202020204" pitchFamily="34" charset="0"/>
              <a:buNone/>
              <a:defRPr/>
            </a:pPr>
            <a:r>
              <a:rPr lang="en-CA" sz="1875" b="1" i="1" dirty="0">
                <a:solidFill>
                  <a:schemeClr val="bg1"/>
                </a:solidFill>
              </a:rPr>
              <a:t>b)</a:t>
            </a:r>
            <a:r>
              <a:rPr lang="en-CA" sz="1875" i="1" dirty="0">
                <a:solidFill>
                  <a:schemeClr val="bg1"/>
                </a:solidFill>
              </a:rPr>
              <a:t> a </a:t>
            </a:r>
            <a:r>
              <a:rPr lang="en-CA" sz="1875" i="1" dirty="0">
                <a:solidFill>
                  <a:srgbClr val="FFFF00"/>
                </a:solidFill>
              </a:rPr>
              <a:t>person whose only act </a:t>
            </a:r>
            <a:r>
              <a:rPr lang="en-CA" sz="1875" i="1" dirty="0">
                <a:solidFill>
                  <a:schemeClr val="bg1"/>
                </a:solidFill>
              </a:rPr>
              <a:t>in respect of the communication of a work or other subject-matter to the public </a:t>
            </a:r>
            <a:r>
              <a:rPr lang="en-CA" sz="1875" i="1" dirty="0">
                <a:solidFill>
                  <a:srgbClr val="FFFF00"/>
                </a:solidFill>
              </a:rPr>
              <a:t>consists of providing the means of telecommunication </a:t>
            </a:r>
            <a:r>
              <a:rPr lang="en-CA" sz="1875" b="1" i="1" dirty="0">
                <a:solidFill>
                  <a:srgbClr val="FF0000"/>
                </a:solidFill>
              </a:rPr>
              <a:t>necessary </a:t>
            </a:r>
            <a:r>
              <a:rPr lang="en-CA" sz="1875" i="1" dirty="0">
                <a:solidFill>
                  <a:srgbClr val="FFFF00"/>
                </a:solidFill>
              </a:rPr>
              <a:t>for another person to so communicate the work</a:t>
            </a:r>
            <a:r>
              <a:rPr lang="en-CA" sz="1875" i="1" dirty="0">
                <a:solidFill>
                  <a:schemeClr val="bg1"/>
                </a:solidFill>
              </a:rPr>
              <a:t> or other subject-matter </a:t>
            </a:r>
            <a:r>
              <a:rPr lang="en-CA" sz="1875" i="1" dirty="0">
                <a:solidFill>
                  <a:srgbClr val="FF0000"/>
                </a:solidFill>
              </a:rPr>
              <a:t>does not communicate that work</a:t>
            </a:r>
            <a:r>
              <a:rPr lang="en-CA" sz="1875" i="1" dirty="0">
                <a:solidFill>
                  <a:schemeClr val="bg1"/>
                </a:solidFill>
              </a:rPr>
              <a:t> or other subject-matter </a:t>
            </a:r>
            <a:r>
              <a:rPr lang="en-CA" sz="1875" i="1" dirty="0">
                <a:solidFill>
                  <a:srgbClr val="FF0000"/>
                </a:solidFill>
              </a:rPr>
              <a:t>to the public</a:t>
            </a:r>
            <a:r>
              <a:rPr lang="en-CA" sz="1875" i="1" dirty="0">
                <a:solidFill>
                  <a:schemeClr val="bg1"/>
                </a:solidFill>
              </a:rPr>
              <a:t>;…”</a:t>
            </a:r>
          </a:p>
          <a:p>
            <a:pPr>
              <a:defRPr/>
            </a:pPr>
            <a:endParaRPr lang="en-US" sz="2250" dirty="0">
              <a:solidFill>
                <a:schemeClr val="bg1"/>
              </a:solidFill>
            </a:endParaRPr>
          </a:p>
        </p:txBody>
      </p:sp>
      <p:sp>
        <p:nvSpPr>
          <p:cNvPr id="4" name="Slide Number Placeholder 3">
            <a:extLst>
              <a:ext uri="{FF2B5EF4-FFF2-40B4-BE49-F238E27FC236}">
                <a16:creationId xmlns:a16="http://schemas.microsoft.com/office/drawing/2014/main" id="{37BF6CAE-9349-6810-6308-3A0E9986205D}"/>
              </a:ext>
            </a:extLst>
          </p:cNvPr>
          <p:cNvSpPr>
            <a:spLocks noGrp="1"/>
          </p:cNvSpPr>
          <p:nvPr>
            <p:ph type="sldNum" sz="quarter" idx="12"/>
          </p:nvPr>
        </p:nvSpPr>
        <p:spPr/>
        <p:txBody>
          <a:bodyPr/>
          <a:lstStyle/>
          <a:p>
            <a:pPr defTabSz="342900" eaLnBrk="1" fontAlgn="auto" hangingPunct="1">
              <a:spcBef>
                <a:spcPts val="0"/>
              </a:spcBef>
              <a:spcAft>
                <a:spcPts val="0"/>
              </a:spcAft>
              <a:defRPr/>
            </a:pPr>
            <a:fld id="{FB375A90-5AB7-E34A-AA81-F2F5FE806882}" type="slidenum">
              <a:rPr lang="en-US" sz="1350">
                <a:solidFill>
                  <a:prstClr val="black"/>
                </a:solidFill>
                <a:latin typeface="Arial"/>
                <a:ea typeface="+mn-ea"/>
              </a:rPr>
              <a:pPr defTabSz="342900" eaLnBrk="1" fontAlgn="auto" hangingPunct="1">
                <a:spcBef>
                  <a:spcPts val="0"/>
                </a:spcBef>
                <a:spcAft>
                  <a:spcPts val="0"/>
                </a:spcAft>
                <a:defRPr/>
              </a:pPr>
              <a:t>159</a:t>
            </a:fld>
            <a:endParaRPr lang="en-US" sz="1350">
              <a:solidFill>
                <a:prstClr val="black"/>
              </a:solidFill>
              <a:latin typeface="Arial"/>
              <a:ea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E247774B-C3BF-67BA-3208-AFDC9B0A2AFC}"/>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36CAB712-C55F-7C40-4B1B-6F4FDFB6C81B}"/>
              </a:ext>
            </a:extLst>
          </p:cNvPr>
          <p:cNvPicPr>
            <a:picLocks noGrp="1" noChangeAspect="1"/>
          </p:cNvPicPr>
          <p:nvPr>
            <p:ph idx="1"/>
          </p:nvPr>
        </p:nvPicPr>
        <p:blipFill>
          <a:blip r:embed="rId2"/>
          <a:stretch>
            <a:fillRect/>
          </a:stretch>
        </p:blipFill>
        <p:spPr/>
      </p:pic>
      <p:pic>
        <p:nvPicPr>
          <p:cNvPr id="50179" name="Picture 6" descr="Graphical user interface, text, application, email&#10;&#10;Description automatically generated">
            <a:extLst>
              <a:ext uri="{FF2B5EF4-FFF2-40B4-BE49-F238E27FC236}">
                <a16:creationId xmlns:a16="http://schemas.microsoft.com/office/drawing/2014/main" id="{E3C9D9C5-C76F-5639-265A-066C3F4090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6550" y="609600"/>
            <a:ext cx="5930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BAFE7DC-8B7D-920D-9725-CB819FF57E34}"/>
                  </a:ext>
                </a:extLst>
              </p14:cNvPr>
              <p14:cNvContentPartPr/>
              <p14:nvPr/>
            </p14:nvContentPartPr>
            <p14:xfrm>
              <a:off x="4876252" y="3198500"/>
              <a:ext cx="438840" cy="758520"/>
            </p14:xfrm>
          </p:contentPart>
        </mc:Choice>
        <mc:Fallback xmlns="">
          <p:pic>
            <p:nvPicPr>
              <p:cNvPr id="8" name="Ink 7">
                <a:extLst>
                  <a:ext uri="{FF2B5EF4-FFF2-40B4-BE49-F238E27FC236}">
                    <a16:creationId xmlns:a16="http://schemas.microsoft.com/office/drawing/2014/main" id="{FBAFE7DC-8B7D-920D-9725-CB819FF57E34}"/>
                  </a:ext>
                </a:extLst>
              </p:cNvPr>
              <p:cNvPicPr/>
              <p:nvPr/>
            </p:nvPicPr>
            <p:blipFill>
              <a:blip r:embed="rId4"/>
              <a:stretch>
                <a:fillRect/>
              </a:stretch>
            </p:blipFill>
            <p:spPr>
              <a:xfrm>
                <a:off x="4867259" y="3189500"/>
                <a:ext cx="456466" cy="776160"/>
              </a:xfrm>
              <a:prstGeom prst="rect">
                <a:avLst/>
              </a:prstGeom>
            </p:spPr>
          </p:pic>
        </mc:Fallback>
      </mc:AlternateContent>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6251-D231-41BA-43CF-87C497751E16}"/>
              </a:ext>
            </a:extLst>
          </p:cNvPr>
          <p:cNvSpPr>
            <a:spLocks noGrp="1"/>
          </p:cNvSpPr>
          <p:nvPr>
            <p:ph type="title"/>
          </p:nvPr>
        </p:nvSpPr>
        <p:spPr>
          <a:xfrm>
            <a:off x="1485900" y="87313"/>
            <a:ext cx="6172200" cy="393700"/>
          </a:xfrm>
        </p:spPr>
        <p:txBody>
          <a:bodyPr>
            <a:normAutofit fontScale="90000"/>
          </a:bodyPr>
          <a:lstStyle/>
          <a:p>
            <a:pPr>
              <a:defRPr/>
            </a:pPr>
            <a:r>
              <a:rPr lang="en-US" b="1" dirty="0">
                <a:solidFill>
                  <a:srgbClr val="FFFF00"/>
                </a:solidFill>
              </a:rPr>
              <a:t>Policy behind s. 2.4(1)(b))</a:t>
            </a:r>
          </a:p>
        </p:txBody>
      </p:sp>
      <p:sp>
        <p:nvSpPr>
          <p:cNvPr id="291842" name="Content Placeholder 2">
            <a:extLst>
              <a:ext uri="{FF2B5EF4-FFF2-40B4-BE49-F238E27FC236}">
                <a16:creationId xmlns:a16="http://schemas.microsoft.com/office/drawing/2014/main" id="{A7CE8F5E-EA82-BED4-A251-EB1FF25E4C64}"/>
              </a:ext>
            </a:extLst>
          </p:cNvPr>
          <p:cNvSpPr>
            <a:spLocks noGrp="1" noChangeArrowheads="1"/>
          </p:cNvSpPr>
          <p:nvPr>
            <p:ph sz="quarter" idx="10"/>
          </p:nvPr>
        </p:nvSpPr>
        <p:spPr bwMode="auto">
          <a:xfrm>
            <a:off x="287338" y="915988"/>
            <a:ext cx="8569325" cy="403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400">
                <a:solidFill>
                  <a:schemeClr val="bg1"/>
                </a:solidFill>
              </a:rPr>
              <a:t>Historical question of </a:t>
            </a:r>
            <a:r>
              <a:rPr lang="en-CA" altLang="en-US" sz="2400">
                <a:solidFill>
                  <a:srgbClr val="FFFF00"/>
                </a:solidFill>
              </a:rPr>
              <a:t>whether internet service providers</a:t>
            </a:r>
            <a:r>
              <a:rPr lang="en-CA" altLang="en-US" sz="2400">
                <a:solidFill>
                  <a:schemeClr val="bg1"/>
                </a:solidFill>
              </a:rPr>
              <a:t>, as intermediaries, are participants in </a:t>
            </a:r>
            <a:r>
              <a:rPr lang="en-CA" altLang="en-US" sz="2400">
                <a:solidFill>
                  <a:srgbClr val="FFFF00"/>
                </a:solidFill>
              </a:rPr>
              <a:t>communicating </a:t>
            </a:r>
            <a:r>
              <a:rPr lang="en-CA" altLang="en-US" sz="2400">
                <a:solidFill>
                  <a:schemeClr val="bg1"/>
                </a:solidFill>
              </a:rPr>
              <a:t>some  </a:t>
            </a:r>
            <a:r>
              <a:rPr lang="en-CA" altLang="en-US" sz="2400">
                <a:solidFill>
                  <a:srgbClr val="FFFF00"/>
                </a:solidFill>
              </a:rPr>
              <a:t>works to the public</a:t>
            </a:r>
            <a:r>
              <a:rPr lang="en-CA" altLang="en-US" sz="2400">
                <a:solidFill>
                  <a:schemeClr val="bg1"/>
                </a:solidFill>
              </a:rPr>
              <a:t>.</a:t>
            </a:r>
          </a:p>
          <a:p>
            <a:r>
              <a:rPr lang="en-CA" altLang="en-US" sz="2400">
                <a:solidFill>
                  <a:srgbClr val="FFFF00"/>
                </a:solidFill>
              </a:rPr>
              <a:t>1988</a:t>
            </a:r>
            <a:r>
              <a:rPr lang="en-CA" altLang="en-US" sz="2400">
                <a:solidFill>
                  <a:schemeClr val="bg1"/>
                </a:solidFill>
              </a:rPr>
              <a:t> amendments to the Copyright Act t</a:t>
            </a:r>
            <a:r>
              <a:rPr lang="en-CA" altLang="en-US" sz="2400">
                <a:solidFill>
                  <a:srgbClr val="FFFF00"/>
                </a:solidFill>
              </a:rPr>
              <a:t>rying to clarify </a:t>
            </a:r>
            <a:r>
              <a:rPr lang="en-CA" altLang="en-US" sz="2400">
                <a:solidFill>
                  <a:schemeClr val="bg1"/>
                </a:solidFill>
              </a:rPr>
              <a:t>this point</a:t>
            </a:r>
          </a:p>
          <a:p>
            <a:r>
              <a:rPr lang="en-CA" altLang="en-US" sz="2400">
                <a:solidFill>
                  <a:schemeClr val="bg1"/>
                </a:solidFill>
              </a:rPr>
              <a:t>The 1988 amendments specify participants in a telecommunication who provide “</a:t>
            </a:r>
            <a:r>
              <a:rPr lang="en-CA" altLang="en-US" sz="2400">
                <a:solidFill>
                  <a:srgbClr val="FFFF00"/>
                </a:solidFill>
              </a:rPr>
              <a:t>the means of telecommunication</a:t>
            </a:r>
            <a:r>
              <a:rPr lang="en-CA" altLang="en-US" sz="2400">
                <a:solidFill>
                  <a:srgbClr val="FF0000"/>
                </a:solidFill>
              </a:rPr>
              <a:t> necessary</a:t>
            </a:r>
            <a:r>
              <a:rPr lang="en-CA" altLang="en-US" sz="2400">
                <a:solidFill>
                  <a:schemeClr val="bg1"/>
                </a:solidFill>
              </a:rPr>
              <a:t>” </a:t>
            </a:r>
          </a:p>
          <a:p>
            <a:r>
              <a:rPr lang="en-CA" altLang="en-US" sz="2400">
                <a:solidFill>
                  <a:schemeClr val="bg1"/>
                </a:solidFill>
              </a:rPr>
              <a:t>Thus  </a:t>
            </a:r>
            <a:r>
              <a:rPr lang="en-CA" altLang="en-US" sz="2400">
                <a:solidFill>
                  <a:srgbClr val="FFFF00"/>
                </a:solidFill>
              </a:rPr>
              <a:t>Intermediaries are </a:t>
            </a:r>
            <a:r>
              <a:rPr lang="en-CA" altLang="en-US" sz="2400">
                <a:solidFill>
                  <a:srgbClr val="FF0000"/>
                </a:solidFill>
              </a:rPr>
              <a:t>deemed</a:t>
            </a:r>
            <a:r>
              <a:rPr lang="en-CA" altLang="en-US" sz="2400">
                <a:solidFill>
                  <a:srgbClr val="FFFF00"/>
                </a:solidFill>
              </a:rPr>
              <a:t> not to be communicators</a:t>
            </a:r>
            <a:r>
              <a:rPr lang="en-CA" altLang="en-US" sz="2400">
                <a:solidFill>
                  <a:schemeClr val="bg1"/>
                </a:solidFill>
              </a:rPr>
              <a:t>.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353B78-B82E-F6C6-86D9-952174A027E9}"/>
              </a:ext>
            </a:extLst>
          </p:cNvPr>
          <p:cNvSpPr>
            <a:spLocks noGrp="1"/>
          </p:cNvSpPr>
          <p:nvPr>
            <p:ph type="title"/>
          </p:nvPr>
        </p:nvSpPr>
        <p:spPr>
          <a:xfrm>
            <a:off x="1374775" y="61913"/>
            <a:ext cx="6283325" cy="498475"/>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90A63797-C397-F4E7-E95B-94BF34AF70F1}"/>
              </a:ext>
            </a:extLst>
          </p:cNvPr>
          <p:cNvSpPr>
            <a:spLocks noGrp="1"/>
          </p:cNvSpPr>
          <p:nvPr>
            <p:ph idx="1"/>
          </p:nvPr>
        </p:nvSpPr>
        <p:spPr>
          <a:xfrm>
            <a:off x="233363" y="1058863"/>
            <a:ext cx="8677275" cy="3821112"/>
          </a:xfrm>
        </p:spPr>
        <p:txBody>
          <a:bodyPr>
            <a:noAutofit/>
          </a:bodyPr>
          <a:lstStyle/>
          <a:p>
            <a:pPr marL="0" indent="0">
              <a:buFont typeface="Arial" panose="020B0604020202020204" pitchFamily="34" charset="0"/>
              <a:buNone/>
              <a:defRPr/>
            </a:pPr>
            <a:r>
              <a:rPr lang="en-US" sz="2400" b="1" dirty="0">
                <a:solidFill>
                  <a:srgbClr val="FFFF00"/>
                </a:solidFill>
              </a:rPr>
              <a:t>Common carrier exception (s. 2.4(1)(b))</a:t>
            </a:r>
          </a:p>
          <a:p>
            <a:pPr>
              <a:defRPr/>
            </a:pPr>
            <a:r>
              <a:rPr lang="en-US" sz="2400" dirty="0">
                <a:solidFill>
                  <a:schemeClr val="bg1"/>
                </a:solidFill>
              </a:rPr>
              <a:t>Applicable in the context of communication to the public by telecommunication</a:t>
            </a:r>
          </a:p>
          <a:p>
            <a:pPr>
              <a:defRPr/>
            </a:pPr>
            <a:r>
              <a:rPr lang="en-US" sz="2400" b="1" dirty="0">
                <a:solidFill>
                  <a:schemeClr val="bg1"/>
                </a:solidFill>
              </a:rPr>
              <a:t>Main case interpreting this provision: </a:t>
            </a:r>
            <a:r>
              <a:rPr lang="en-US" sz="2400" b="1" i="1" dirty="0">
                <a:solidFill>
                  <a:srgbClr val="00B0F0"/>
                </a:solidFill>
              </a:rPr>
              <a:t>SOCAN v. CAIP</a:t>
            </a:r>
            <a:r>
              <a:rPr lang="en-US" sz="2400" b="1" dirty="0">
                <a:solidFill>
                  <a:srgbClr val="00B0F0"/>
                </a:solidFill>
              </a:rPr>
              <a:t> </a:t>
            </a:r>
            <a:r>
              <a:rPr lang="en-US" sz="2400" b="1" dirty="0">
                <a:solidFill>
                  <a:schemeClr val="bg1"/>
                </a:solidFill>
              </a:rPr>
              <a:t>(2004 SCC – “Tariff 22”) re </a:t>
            </a:r>
            <a:r>
              <a:rPr lang="en-US" sz="2400" b="1" dirty="0">
                <a:solidFill>
                  <a:srgbClr val="FF0000"/>
                </a:solidFill>
              </a:rPr>
              <a:t>ISP LIABILITY</a:t>
            </a:r>
          </a:p>
          <a:p>
            <a:pPr marL="300038" lvl="1" indent="0">
              <a:buFont typeface="Arial" panose="020B0604020202020204" pitchFamily="34" charset="0"/>
              <a:buNone/>
              <a:defRPr/>
            </a:pPr>
            <a:r>
              <a:rPr lang="en-US" sz="2400" dirty="0">
                <a:solidFill>
                  <a:schemeClr val="bg1"/>
                </a:solidFill>
              </a:rPr>
              <a:t>1) </a:t>
            </a:r>
            <a:r>
              <a:rPr lang="en-US" sz="2400" dirty="0">
                <a:solidFill>
                  <a:srgbClr val="FFFF00"/>
                </a:solidFill>
              </a:rPr>
              <a:t>Intermediaries are </a:t>
            </a:r>
            <a:r>
              <a:rPr lang="en-US" sz="2400" dirty="0">
                <a:solidFill>
                  <a:srgbClr val="FF0000"/>
                </a:solidFill>
              </a:rPr>
              <a:t>deemed by parliament </a:t>
            </a:r>
            <a:r>
              <a:rPr lang="en-US" sz="2400" b="1" dirty="0">
                <a:solidFill>
                  <a:srgbClr val="FF0000"/>
                </a:solidFill>
              </a:rPr>
              <a:t>NOT</a:t>
            </a:r>
            <a:r>
              <a:rPr lang="en-US" sz="2400" dirty="0">
                <a:solidFill>
                  <a:srgbClr val="FF0000"/>
                </a:solidFill>
              </a:rPr>
              <a:t> </a:t>
            </a:r>
            <a:r>
              <a:rPr lang="en-US" sz="2400" b="1" dirty="0">
                <a:solidFill>
                  <a:srgbClr val="FF0000"/>
                </a:solidFill>
              </a:rPr>
              <a:t>TO BE COMMUNICATING </a:t>
            </a:r>
            <a:r>
              <a:rPr lang="en-US" sz="2400" dirty="0">
                <a:solidFill>
                  <a:srgbClr val="FF0000"/>
                </a:solidFill>
              </a:rPr>
              <a:t>to the PUBLIC. </a:t>
            </a:r>
            <a:r>
              <a:rPr lang="en-US" sz="2400" dirty="0">
                <a:solidFill>
                  <a:srgbClr val="FFFF00"/>
                </a:solidFill>
              </a:rPr>
              <a:t>This is </a:t>
            </a:r>
            <a:r>
              <a:rPr lang="en-US" sz="2400" b="1" dirty="0">
                <a:solidFill>
                  <a:srgbClr val="FFFF00"/>
                </a:solidFill>
              </a:rPr>
              <a:t>not</a:t>
            </a:r>
            <a:r>
              <a:rPr lang="en-US" sz="2400" dirty="0">
                <a:solidFill>
                  <a:schemeClr val="bg1"/>
                </a:solidFill>
              </a:rPr>
              <a:t> an “</a:t>
            </a:r>
            <a:r>
              <a:rPr lang="en-US" sz="2400" dirty="0">
                <a:solidFill>
                  <a:srgbClr val="FFFF00"/>
                </a:solidFill>
              </a:rPr>
              <a:t>immunity</a:t>
            </a:r>
            <a:r>
              <a:rPr lang="en-US" sz="2400" dirty="0">
                <a:solidFill>
                  <a:schemeClr val="bg1"/>
                </a:solidFill>
              </a:rPr>
              <a:t>” or “</a:t>
            </a:r>
            <a:r>
              <a:rPr lang="en-US" sz="2400" dirty="0">
                <a:solidFill>
                  <a:srgbClr val="FFFF00"/>
                </a:solidFill>
              </a:rPr>
              <a:t>loophole</a:t>
            </a:r>
            <a:r>
              <a:rPr lang="en-US" sz="2400" dirty="0">
                <a:solidFill>
                  <a:schemeClr val="bg1"/>
                </a:solidFill>
              </a:rPr>
              <a:t>”. IT IS AN </a:t>
            </a:r>
            <a:r>
              <a:rPr lang="en-US" sz="2400" b="1" dirty="0">
                <a:solidFill>
                  <a:srgbClr val="FF0000"/>
                </a:solidFill>
              </a:rPr>
              <a:t>EXEMPTION</a:t>
            </a:r>
            <a:r>
              <a:rPr lang="en-US" sz="2400" dirty="0">
                <a:solidFill>
                  <a:schemeClr val="bg1"/>
                </a:solidFill>
              </a:rPr>
              <a:t> </a:t>
            </a:r>
            <a:r>
              <a:rPr lang="en-US" sz="2400" dirty="0">
                <a:solidFill>
                  <a:srgbClr val="FFFF00"/>
                </a:solidFill>
              </a:rPr>
              <a:t>NOT AN EXCEPTION</a:t>
            </a:r>
            <a:r>
              <a:rPr lang="en-US" sz="2400" dirty="0">
                <a:solidFill>
                  <a:schemeClr val="bg1"/>
                </a:solidFill>
              </a:rPr>
              <a:t>.</a:t>
            </a:r>
          </a:p>
        </p:txBody>
      </p:sp>
      <p:sp>
        <p:nvSpPr>
          <p:cNvPr id="4" name="Slide Number Placeholder 3">
            <a:extLst>
              <a:ext uri="{FF2B5EF4-FFF2-40B4-BE49-F238E27FC236}">
                <a16:creationId xmlns:a16="http://schemas.microsoft.com/office/drawing/2014/main" id="{7C76061F-F4A7-1E97-3482-4684BC854F0C}"/>
              </a:ext>
            </a:extLst>
          </p:cNvPr>
          <p:cNvSpPr>
            <a:spLocks noGrp="1"/>
          </p:cNvSpPr>
          <p:nvPr>
            <p:ph type="sldNum" sz="quarter" idx="12"/>
          </p:nvPr>
        </p:nvSpPr>
        <p:spPr/>
        <p:txBody>
          <a:bodyPr/>
          <a:lstStyle/>
          <a:p>
            <a:pPr defTabSz="342900" eaLnBrk="1" fontAlgn="auto" hangingPunct="1">
              <a:spcBef>
                <a:spcPts val="0"/>
              </a:spcBef>
              <a:spcAft>
                <a:spcPts val="0"/>
              </a:spcAft>
              <a:defRPr/>
            </a:pPr>
            <a:fld id="{49556578-52A5-4A4C-ADF7-A1D3C2CAD033}" type="slidenum">
              <a:rPr lang="en-US" sz="1350">
                <a:solidFill>
                  <a:prstClr val="black"/>
                </a:solidFill>
                <a:latin typeface="Arial"/>
                <a:ea typeface="+mn-ea"/>
              </a:rPr>
              <a:pPr defTabSz="342900" eaLnBrk="1" fontAlgn="auto" hangingPunct="1">
                <a:spcBef>
                  <a:spcPts val="0"/>
                </a:spcBef>
                <a:spcAft>
                  <a:spcPts val="0"/>
                </a:spcAft>
                <a:defRPr/>
              </a:pPr>
              <a:t>161</a:t>
            </a:fld>
            <a:endParaRPr lang="en-US" sz="1350">
              <a:solidFill>
                <a:prstClr val="black"/>
              </a:solidFill>
              <a:latin typeface="Arial"/>
              <a:ea typeface="+mn-ea"/>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B884F-6135-6F5A-B3C5-3BA33EC79316}"/>
              </a:ext>
            </a:extLst>
          </p:cNvPr>
          <p:cNvSpPr>
            <a:spLocks noGrp="1"/>
          </p:cNvSpPr>
          <p:nvPr>
            <p:ph type="title"/>
          </p:nvPr>
        </p:nvSpPr>
        <p:spPr>
          <a:xfrm>
            <a:off x="1485900" y="88900"/>
            <a:ext cx="6172200" cy="676275"/>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97986" name="Content Placeholder 1">
            <a:extLst>
              <a:ext uri="{FF2B5EF4-FFF2-40B4-BE49-F238E27FC236}">
                <a16:creationId xmlns:a16="http://schemas.microsoft.com/office/drawing/2014/main" id="{27975237-8A87-CEBE-4AC5-9B5D89FD3765}"/>
              </a:ext>
            </a:extLst>
          </p:cNvPr>
          <p:cNvSpPr>
            <a:spLocks noGrp="1" noChangeArrowheads="1"/>
          </p:cNvSpPr>
          <p:nvPr>
            <p:ph idx="1"/>
          </p:nvPr>
        </p:nvSpPr>
        <p:spPr bwMode="auto">
          <a:xfrm>
            <a:off x="250825" y="915988"/>
            <a:ext cx="8642350" cy="413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b="1">
                <a:solidFill>
                  <a:srgbClr val="FFFF00"/>
                </a:solidFill>
              </a:rPr>
              <a:t>Common carrier exception (s. 2.4(1)(b))</a:t>
            </a:r>
          </a:p>
          <a:p>
            <a:pPr marL="0" indent="0">
              <a:buFont typeface="Arial" panose="020B0604020202020204" pitchFamily="34" charset="0"/>
              <a:buNone/>
            </a:pPr>
            <a:r>
              <a:rPr lang="en-US" altLang="en-US" sz="2800" b="1" i="1">
                <a:solidFill>
                  <a:srgbClr val="00B0F0"/>
                </a:solidFill>
              </a:rPr>
              <a:t>SOCAN v. CAIP </a:t>
            </a:r>
            <a:r>
              <a:rPr lang="en-US" altLang="en-US" sz="2800" b="1">
                <a:solidFill>
                  <a:schemeClr val="bg1"/>
                </a:solidFill>
              </a:rPr>
              <a:t>(2004 SCC – “Tariff 22”) re </a:t>
            </a:r>
            <a:r>
              <a:rPr lang="en-US" altLang="en-US" sz="2800" b="1">
                <a:solidFill>
                  <a:srgbClr val="FF0000"/>
                </a:solidFill>
              </a:rPr>
              <a:t>ISP LIABILITY</a:t>
            </a:r>
          </a:p>
          <a:p>
            <a:pPr marL="0" indent="0">
              <a:buFont typeface="Arial" panose="020B0604020202020204" pitchFamily="34" charset="0"/>
              <a:buNone/>
            </a:pPr>
            <a:r>
              <a:rPr lang="en-US" altLang="en-US" sz="2800">
                <a:solidFill>
                  <a:schemeClr val="bg1"/>
                </a:solidFill>
              </a:rPr>
              <a:t>2) As an </a:t>
            </a:r>
            <a:r>
              <a:rPr lang="en-US" altLang="en-US" sz="2800" b="1">
                <a:solidFill>
                  <a:srgbClr val="FF0000"/>
                </a:solidFill>
              </a:rPr>
              <a:t>EXEMPTION</a:t>
            </a:r>
            <a:r>
              <a:rPr lang="en-US" altLang="en-US" sz="2800">
                <a:solidFill>
                  <a:schemeClr val="bg1"/>
                </a:solidFill>
              </a:rPr>
              <a:t> </a:t>
            </a:r>
            <a:r>
              <a:rPr lang="en-US" altLang="en-US" sz="2800">
                <a:solidFill>
                  <a:srgbClr val="FFFF00"/>
                </a:solidFill>
              </a:rPr>
              <a:t>NOT AN EXCEPTION</a:t>
            </a:r>
            <a:r>
              <a:rPr lang="en-US" altLang="en-US" sz="2800">
                <a:solidFill>
                  <a:schemeClr val="bg1"/>
                </a:solidFill>
              </a:rPr>
              <a:t> </a:t>
            </a:r>
            <a:r>
              <a:rPr lang="en-US" altLang="en-US" sz="2800">
                <a:solidFill>
                  <a:srgbClr val="FFFF00"/>
                </a:solidFill>
              </a:rPr>
              <a:t>s.2.4(1)(b) </a:t>
            </a:r>
            <a:r>
              <a:rPr lang="en-US" altLang="en-US" sz="2800" b="1">
                <a:solidFill>
                  <a:srgbClr val="FF0000"/>
                </a:solidFill>
              </a:rPr>
              <a:t>SHOULD NOT BE </a:t>
            </a:r>
            <a:r>
              <a:rPr lang="en-US" altLang="en-US" sz="2800" b="1">
                <a:solidFill>
                  <a:srgbClr val="FFFF00"/>
                </a:solidFill>
              </a:rPr>
              <a:t>READ</a:t>
            </a:r>
            <a:r>
              <a:rPr lang="en-US" altLang="en-US" sz="2800">
                <a:solidFill>
                  <a:srgbClr val="FFFF00"/>
                </a:solidFill>
              </a:rPr>
              <a:t> </a:t>
            </a:r>
            <a:r>
              <a:rPr lang="en-US" altLang="en-US" sz="2800" b="1">
                <a:solidFill>
                  <a:srgbClr val="FFFF00"/>
                </a:solidFill>
              </a:rPr>
              <a:t>NARROWLY.</a:t>
            </a:r>
            <a:r>
              <a:rPr lang="en-US" altLang="en-US" sz="2800">
                <a:solidFill>
                  <a:schemeClr val="bg1"/>
                </a:solidFill>
              </a:rPr>
              <a:t> It is an important and integral element of the </a:t>
            </a:r>
            <a:r>
              <a:rPr lang="en-US" altLang="en-US" sz="2800">
                <a:solidFill>
                  <a:srgbClr val="FFFF00"/>
                </a:solidFill>
              </a:rPr>
              <a:t>balancing of interests </a:t>
            </a:r>
            <a:r>
              <a:rPr lang="en-US" altLang="en-US" sz="2800">
                <a:solidFill>
                  <a:schemeClr val="bg1"/>
                </a:solidFill>
              </a:rPr>
              <a:t>under the </a:t>
            </a:r>
            <a:r>
              <a:rPr lang="en-US" altLang="en-US" sz="2800" i="1" u="sng">
                <a:solidFill>
                  <a:schemeClr val="bg1"/>
                </a:solidFill>
              </a:rPr>
              <a:t>Copyright Act</a:t>
            </a:r>
            <a:r>
              <a:rPr lang="en-US" altLang="en-US" sz="2800" i="1">
                <a:solidFill>
                  <a:schemeClr val="bg1"/>
                </a:solidFill>
              </a:rPr>
              <a:t>’s </a:t>
            </a:r>
            <a:r>
              <a:rPr lang="en-US" altLang="en-US" sz="2800">
                <a:solidFill>
                  <a:schemeClr val="bg1"/>
                </a:solidFill>
              </a:rPr>
              <a:t>statutory scheme. In other words, it should read broadly as should “fair dealing” as well.</a:t>
            </a:r>
          </a:p>
          <a:p>
            <a:pPr marL="0" indent="0">
              <a:buFont typeface="Arial" panose="020B0604020202020204" pitchFamily="34" charset="0"/>
              <a:buNone/>
            </a:pPr>
            <a:endParaRPr lang="en-US" altLang="en-US" sz="2100">
              <a:solidFill>
                <a:srgbClr val="FFFF00"/>
              </a:solidFill>
            </a:endParaRPr>
          </a:p>
        </p:txBody>
      </p:sp>
      <p:sp>
        <p:nvSpPr>
          <p:cNvPr id="4" name="Slide Number Placeholder 3">
            <a:extLst>
              <a:ext uri="{FF2B5EF4-FFF2-40B4-BE49-F238E27FC236}">
                <a16:creationId xmlns:a16="http://schemas.microsoft.com/office/drawing/2014/main" id="{9555A452-9EB7-6E39-5663-AAFD563B16B1}"/>
              </a:ext>
            </a:extLst>
          </p:cNvPr>
          <p:cNvSpPr>
            <a:spLocks noGrp="1"/>
          </p:cNvSpPr>
          <p:nvPr>
            <p:ph type="sldNum" sz="quarter" idx="12"/>
          </p:nvPr>
        </p:nvSpPr>
        <p:spPr/>
        <p:txBody>
          <a:bodyPr/>
          <a:lstStyle/>
          <a:p>
            <a:pPr defTabSz="342900" eaLnBrk="1" fontAlgn="auto" hangingPunct="1">
              <a:spcBef>
                <a:spcPts val="0"/>
              </a:spcBef>
              <a:spcAft>
                <a:spcPts val="0"/>
              </a:spcAft>
              <a:defRPr/>
            </a:pPr>
            <a:fld id="{E1651C54-F5F4-8947-889C-C34BF95B6108}" type="slidenum">
              <a:rPr lang="en-US" sz="1350">
                <a:solidFill>
                  <a:prstClr val="black"/>
                </a:solidFill>
                <a:latin typeface="Arial"/>
                <a:ea typeface="+mn-ea"/>
              </a:rPr>
              <a:pPr defTabSz="342900" eaLnBrk="1" fontAlgn="auto" hangingPunct="1">
                <a:spcBef>
                  <a:spcPts val="0"/>
                </a:spcBef>
                <a:spcAft>
                  <a:spcPts val="0"/>
                </a:spcAft>
                <a:defRPr/>
              </a:pPr>
              <a:t>162</a:t>
            </a:fld>
            <a:endParaRPr lang="en-US" sz="1350">
              <a:solidFill>
                <a:prstClr val="black"/>
              </a:solidFill>
              <a:latin typeface="Arial"/>
              <a:ea typeface="+mn-ea"/>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Title 5">
            <a:extLst>
              <a:ext uri="{FF2B5EF4-FFF2-40B4-BE49-F238E27FC236}">
                <a16:creationId xmlns:a16="http://schemas.microsoft.com/office/drawing/2014/main" id="{3704CB0C-8855-3B10-F654-F93B51517F75}"/>
              </a:ext>
            </a:extLst>
          </p:cNvPr>
          <p:cNvSpPr>
            <a:spLocks noGrp="1" noChangeArrowheads="1"/>
          </p:cNvSpPr>
          <p:nvPr>
            <p:ph type="title"/>
          </p:nvPr>
        </p:nvSpPr>
        <p:spPr bwMode="auto">
          <a:xfrm>
            <a:off x="1374775" y="88900"/>
            <a:ext cx="6283325" cy="611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 rights</a:t>
            </a:r>
          </a:p>
        </p:txBody>
      </p:sp>
      <p:sp>
        <p:nvSpPr>
          <p:cNvPr id="2" name="Content Placeholder 1">
            <a:extLst>
              <a:ext uri="{FF2B5EF4-FFF2-40B4-BE49-F238E27FC236}">
                <a16:creationId xmlns:a16="http://schemas.microsoft.com/office/drawing/2014/main" id="{CFCA8242-3D92-3F19-7832-288A788D10B1}"/>
              </a:ext>
            </a:extLst>
          </p:cNvPr>
          <p:cNvSpPr>
            <a:spLocks noGrp="1"/>
          </p:cNvSpPr>
          <p:nvPr>
            <p:ph idx="1"/>
          </p:nvPr>
        </p:nvSpPr>
        <p:spPr>
          <a:xfrm>
            <a:off x="215900" y="915988"/>
            <a:ext cx="8712200" cy="4083050"/>
          </a:xfrm>
        </p:spPr>
        <p:txBody>
          <a:bodyPr>
            <a:noAutofit/>
          </a:bodyPr>
          <a:lstStyle/>
          <a:p>
            <a:pPr marL="0" indent="0">
              <a:buFont typeface="Arial" panose="020B0604020202020204" pitchFamily="34" charset="0"/>
              <a:buNone/>
              <a:defRPr/>
            </a:pPr>
            <a:r>
              <a:rPr lang="en-US" sz="1800" b="1" dirty="0">
                <a:solidFill>
                  <a:srgbClr val="FFFF00"/>
                </a:solidFill>
              </a:rPr>
              <a:t>Common carrier exception (s. 2.4(1)(b)) </a:t>
            </a:r>
            <a:r>
              <a:rPr lang="en-US" sz="1800" b="1" i="1" dirty="0">
                <a:solidFill>
                  <a:srgbClr val="00B0F0"/>
                </a:solidFill>
              </a:rPr>
              <a:t>SOCAN v. CAIP </a:t>
            </a:r>
            <a:r>
              <a:rPr lang="en-US" sz="1800" b="1" dirty="0">
                <a:solidFill>
                  <a:schemeClr val="bg1"/>
                </a:solidFill>
              </a:rPr>
              <a:t>(2004 SCC – “Tariff 22”) re </a:t>
            </a:r>
            <a:r>
              <a:rPr lang="en-US" sz="1800" b="1" dirty="0">
                <a:solidFill>
                  <a:srgbClr val="FF0000"/>
                </a:solidFill>
              </a:rPr>
              <a:t>ISP LIABILITY</a:t>
            </a:r>
          </a:p>
          <a:p>
            <a:pPr marL="0" indent="0">
              <a:buFont typeface="Arial" panose="020B0604020202020204" pitchFamily="34" charset="0"/>
              <a:buNone/>
              <a:defRPr/>
            </a:pPr>
            <a:r>
              <a:rPr lang="en-US" sz="1800" dirty="0">
                <a:solidFill>
                  <a:schemeClr val="bg1"/>
                </a:solidFill>
              </a:rPr>
              <a:t>3) What is </a:t>
            </a:r>
            <a:r>
              <a:rPr lang="en-US" sz="1800" b="1" dirty="0">
                <a:solidFill>
                  <a:srgbClr val="FF0000"/>
                </a:solidFill>
              </a:rPr>
              <a:t>NECESSARY</a:t>
            </a:r>
            <a:r>
              <a:rPr lang="en-US" sz="1800" dirty="0">
                <a:solidFill>
                  <a:srgbClr val="FFFF00"/>
                </a:solidFill>
              </a:rPr>
              <a:t>? </a:t>
            </a:r>
            <a:r>
              <a:rPr lang="en-US" sz="1800" dirty="0">
                <a:solidFill>
                  <a:schemeClr val="bg1"/>
                </a:solidFill>
              </a:rPr>
              <a:t>If means are </a:t>
            </a:r>
            <a:r>
              <a:rPr lang="en-US" sz="1800" dirty="0">
                <a:solidFill>
                  <a:srgbClr val="FFFF00"/>
                </a:solidFill>
              </a:rPr>
              <a:t>“</a:t>
            </a:r>
            <a:r>
              <a:rPr lang="en-US" sz="1800" i="1" dirty="0">
                <a:solidFill>
                  <a:srgbClr val="FFFF00"/>
                </a:solidFill>
              </a:rPr>
              <a:t>reasonably useful and proper to achieve the benefits of enhanced economy and efficiency</a:t>
            </a:r>
            <a:r>
              <a:rPr lang="en-US" sz="1800" dirty="0">
                <a:solidFill>
                  <a:srgbClr val="FFFF00"/>
                </a:solidFill>
              </a:rPr>
              <a:t>”</a:t>
            </a:r>
            <a:r>
              <a:rPr lang="en-US" sz="1800" dirty="0">
                <a:solidFill>
                  <a:schemeClr val="bg1"/>
                </a:solidFill>
              </a:rPr>
              <a:t>. For example</a:t>
            </a:r>
            <a:r>
              <a:rPr lang="en-US" sz="1800" dirty="0">
                <a:solidFill>
                  <a:srgbClr val="FFFF00"/>
                </a:solidFill>
              </a:rPr>
              <a:t>:</a:t>
            </a:r>
          </a:p>
          <a:p>
            <a:pPr>
              <a:defRPr/>
            </a:pPr>
            <a:r>
              <a:rPr lang="en-CA" sz="1800" dirty="0">
                <a:solidFill>
                  <a:schemeClr val="bg1"/>
                </a:solidFill>
              </a:rPr>
              <a:t>Routers, other hardware</a:t>
            </a:r>
          </a:p>
          <a:p>
            <a:pPr>
              <a:defRPr/>
            </a:pPr>
            <a:r>
              <a:rPr lang="en-CA" sz="1800" dirty="0">
                <a:solidFill>
                  <a:schemeClr val="bg1"/>
                </a:solidFill>
              </a:rPr>
              <a:t>Software connection equipment</a:t>
            </a:r>
          </a:p>
          <a:p>
            <a:pPr>
              <a:defRPr/>
            </a:pPr>
            <a:r>
              <a:rPr lang="en-CA" sz="1800" dirty="0">
                <a:solidFill>
                  <a:schemeClr val="bg1"/>
                </a:solidFill>
              </a:rPr>
              <a:t>Connectivity services</a:t>
            </a:r>
          </a:p>
          <a:p>
            <a:pPr>
              <a:defRPr/>
            </a:pPr>
            <a:r>
              <a:rPr lang="en-CA" sz="1800" dirty="0">
                <a:solidFill>
                  <a:schemeClr val="bg1"/>
                </a:solidFill>
              </a:rPr>
              <a:t>Hosting and other facilities</a:t>
            </a:r>
          </a:p>
          <a:p>
            <a:pPr>
              <a:defRPr/>
            </a:pPr>
            <a:r>
              <a:rPr lang="en-CA" sz="1800" dirty="0">
                <a:solidFill>
                  <a:schemeClr val="bg1"/>
                </a:solidFill>
              </a:rPr>
              <a:t>Services without which such communications would not occur</a:t>
            </a:r>
          </a:p>
          <a:p>
            <a:pPr>
              <a:defRPr/>
            </a:pPr>
            <a:r>
              <a:rPr lang="en-CA" sz="1800" b="1" dirty="0">
                <a:solidFill>
                  <a:srgbClr val="FFFF00"/>
                </a:solidFill>
              </a:rPr>
              <a:t>Caching</a:t>
            </a:r>
            <a:r>
              <a:rPr lang="en-CA" sz="1800" dirty="0">
                <a:solidFill>
                  <a:schemeClr val="bg1"/>
                </a:solidFill>
              </a:rPr>
              <a:t> (dictated by the need to deliver faster, less expensive, &amp; more efficient  services, &amp; </a:t>
            </a:r>
            <a:r>
              <a:rPr lang="en-CA" sz="1800" b="1" dirty="0">
                <a:solidFill>
                  <a:srgbClr val="FFFF00"/>
                </a:solidFill>
              </a:rPr>
              <a:t>should not</a:t>
            </a:r>
            <a:r>
              <a:rPr lang="en-CA" sz="1800" dirty="0">
                <a:solidFill>
                  <a:schemeClr val="bg1"/>
                </a:solidFill>
              </a:rPr>
              <a:t>, when undertaken only for such technical reasons, </a:t>
            </a:r>
            <a:r>
              <a:rPr lang="en-CA" sz="1800" b="1" dirty="0">
                <a:solidFill>
                  <a:srgbClr val="FFFF00"/>
                </a:solidFill>
              </a:rPr>
              <a:t>attract copyright liability</a:t>
            </a:r>
            <a:r>
              <a:rPr lang="en-CA" sz="1800" dirty="0">
                <a:solidFill>
                  <a:schemeClr val="bg1"/>
                </a:solidFill>
              </a:rPr>
              <a:t>)</a:t>
            </a:r>
          </a:p>
          <a:p>
            <a:pPr marL="0" indent="0">
              <a:buFont typeface="Arial" panose="020B0604020202020204" pitchFamily="34" charset="0"/>
              <a:buNone/>
              <a:defRPr/>
            </a:pPr>
            <a:endParaRPr lang="en-US" sz="2100" dirty="0">
              <a:solidFill>
                <a:schemeClr val="bg1"/>
              </a:solidFill>
            </a:endParaRPr>
          </a:p>
        </p:txBody>
      </p:sp>
      <p:sp>
        <p:nvSpPr>
          <p:cNvPr id="4" name="Slide Number Placeholder 3">
            <a:extLst>
              <a:ext uri="{FF2B5EF4-FFF2-40B4-BE49-F238E27FC236}">
                <a16:creationId xmlns:a16="http://schemas.microsoft.com/office/drawing/2014/main" id="{A9D0D088-AE88-9DA7-949B-6289328CF3C6}"/>
              </a:ext>
            </a:extLst>
          </p:cNvPr>
          <p:cNvSpPr>
            <a:spLocks noGrp="1"/>
          </p:cNvSpPr>
          <p:nvPr>
            <p:ph type="sldNum" sz="quarter" idx="12"/>
          </p:nvPr>
        </p:nvSpPr>
        <p:spPr/>
        <p:txBody>
          <a:bodyPr/>
          <a:lstStyle/>
          <a:p>
            <a:pPr defTabSz="342900" eaLnBrk="1" fontAlgn="auto" hangingPunct="1">
              <a:spcBef>
                <a:spcPts val="0"/>
              </a:spcBef>
              <a:spcAft>
                <a:spcPts val="0"/>
              </a:spcAft>
              <a:defRPr/>
            </a:pPr>
            <a:fld id="{829BDD2A-9904-F64B-853D-148C2A7EB291}" type="slidenum">
              <a:rPr lang="en-US" sz="1350">
                <a:solidFill>
                  <a:prstClr val="black"/>
                </a:solidFill>
                <a:latin typeface="Arial"/>
                <a:ea typeface="+mn-ea"/>
              </a:rPr>
              <a:pPr defTabSz="342900" eaLnBrk="1" fontAlgn="auto" hangingPunct="1">
                <a:spcBef>
                  <a:spcPts val="0"/>
                </a:spcBef>
                <a:spcAft>
                  <a:spcPts val="0"/>
                </a:spcAft>
                <a:defRPr/>
              </a:pPr>
              <a:t>163</a:t>
            </a:fld>
            <a:endParaRPr lang="en-US" sz="1350">
              <a:solidFill>
                <a:prstClr val="black"/>
              </a:solidFill>
              <a:latin typeface="Arial"/>
              <a:ea typeface="+mn-ea"/>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5">
            <a:extLst>
              <a:ext uri="{FF2B5EF4-FFF2-40B4-BE49-F238E27FC236}">
                <a16:creationId xmlns:a16="http://schemas.microsoft.com/office/drawing/2014/main" id="{9C8ABE2C-1551-DDD0-4C94-BF01E7AAB211}"/>
              </a:ext>
            </a:extLst>
          </p:cNvPr>
          <p:cNvSpPr>
            <a:spLocks noGrp="1" noChangeArrowheads="1"/>
          </p:cNvSpPr>
          <p:nvPr>
            <p:ph type="title"/>
          </p:nvPr>
        </p:nvSpPr>
        <p:spPr bwMode="auto">
          <a:xfrm>
            <a:off x="1406525" y="0"/>
            <a:ext cx="6172200" cy="534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 rights</a:t>
            </a:r>
          </a:p>
        </p:txBody>
      </p:sp>
      <p:sp>
        <p:nvSpPr>
          <p:cNvPr id="2" name="Content Placeholder 1">
            <a:extLst>
              <a:ext uri="{FF2B5EF4-FFF2-40B4-BE49-F238E27FC236}">
                <a16:creationId xmlns:a16="http://schemas.microsoft.com/office/drawing/2014/main" id="{4A4E184E-C98E-3572-F682-5B003B37256A}"/>
              </a:ext>
            </a:extLst>
          </p:cNvPr>
          <p:cNvSpPr>
            <a:spLocks noGrp="1"/>
          </p:cNvSpPr>
          <p:nvPr>
            <p:ph idx="1"/>
          </p:nvPr>
        </p:nvSpPr>
        <p:spPr>
          <a:xfrm>
            <a:off x="179388" y="700088"/>
            <a:ext cx="8785225" cy="4175125"/>
          </a:xfrm>
        </p:spPr>
        <p:txBody>
          <a:bodyPr>
            <a:normAutofit lnSpcReduction="10000"/>
          </a:bodyPr>
          <a:lstStyle/>
          <a:p>
            <a:pPr marL="0" indent="0">
              <a:buFont typeface="Arial" panose="020B0604020202020204" pitchFamily="34" charset="0"/>
              <a:buNone/>
              <a:defRPr/>
            </a:pPr>
            <a:r>
              <a:rPr lang="en-US" sz="2400" b="1" dirty="0">
                <a:solidFill>
                  <a:srgbClr val="FFFF00"/>
                </a:solidFill>
              </a:rPr>
              <a:t>Common carrier exception (s. 2.4(1)(b))</a:t>
            </a:r>
          </a:p>
          <a:p>
            <a:pPr marL="0" indent="0">
              <a:buFont typeface="Arial" panose="020B0604020202020204" pitchFamily="34" charset="0"/>
              <a:buNone/>
              <a:defRPr/>
            </a:pPr>
            <a:r>
              <a:rPr lang="en-US" sz="2400" b="1" i="1" dirty="0">
                <a:solidFill>
                  <a:srgbClr val="00B0F0"/>
                </a:solidFill>
              </a:rPr>
              <a:t>SOCAN v. CAIP </a:t>
            </a:r>
            <a:r>
              <a:rPr lang="en-US" sz="2400" b="1" dirty="0">
                <a:solidFill>
                  <a:schemeClr val="bg1"/>
                </a:solidFill>
              </a:rPr>
              <a:t>(2004 SCC – “Tariff 22”) re </a:t>
            </a:r>
            <a:r>
              <a:rPr lang="en-US" sz="2400" b="1" dirty="0">
                <a:solidFill>
                  <a:srgbClr val="FF0000"/>
                </a:solidFill>
              </a:rPr>
              <a:t>ISP LIABILITY</a:t>
            </a:r>
          </a:p>
          <a:p>
            <a:pPr marL="0" indent="0">
              <a:buFont typeface="Arial" panose="020B0604020202020204" pitchFamily="34" charset="0"/>
              <a:buNone/>
              <a:defRPr/>
            </a:pPr>
            <a:r>
              <a:rPr lang="en-US" sz="2400" dirty="0">
                <a:solidFill>
                  <a:schemeClr val="bg1"/>
                </a:solidFill>
              </a:rPr>
              <a:t>4) </a:t>
            </a:r>
            <a:r>
              <a:rPr lang="en-US" sz="2400" b="1" dirty="0">
                <a:solidFill>
                  <a:srgbClr val="FF0000"/>
                </a:solidFill>
              </a:rPr>
              <a:t>Key is content neutrality</a:t>
            </a:r>
            <a:r>
              <a:rPr lang="en-US" sz="2400" b="1" dirty="0">
                <a:solidFill>
                  <a:schemeClr val="bg1"/>
                </a:solidFill>
              </a:rPr>
              <a:t>: </a:t>
            </a:r>
            <a:r>
              <a:rPr lang="en-US" sz="2400" dirty="0">
                <a:solidFill>
                  <a:schemeClr val="bg1"/>
                </a:solidFill>
              </a:rPr>
              <a:t>So long as the intermediary is simply a </a:t>
            </a:r>
            <a:r>
              <a:rPr lang="en-US" sz="2400" dirty="0">
                <a:solidFill>
                  <a:srgbClr val="FF0000"/>
                </a:solidFill>
              </a:rPr>
              <a:t>conduit</a:t>
            </a:r>
            <a:r>
              <a:rPr lang="en-US" sz="2400" dirty="0">
                <a:solidFill>
                  <a:schemeClr val="bg1"/>
                </a:solidFill>
              </a:rPr>
              <a:t> “</a:t>
            </a:r>
            <a:r>
              <a:rPr lang="en-US" sz="2400" b="1" dirty="0">
                <a:solidFill>
                  <a:srgbClr val="FFFF00"/>
                </a:solidFill>
              </a:rPr>
              <a:t>Don’t shoot the messenger</a:t>
            </a:r>
            <a:r>
              <a:rPr lang="en-US" sz="2400" dirty="0">
                <a:solidFill>
                  <a:schemeClr val="bg1"/>
                </a:solidFill>
              </a:rPr>
              <a:t>” –  See SCC Para [92])</a:t>
            </a:r>
          </a:p>
          <a:p>
            <a:pPr>
              <a:defRPr/>
            </a:pPr>
            <a:r>
              <a:rPr lang="en-US" sz="2400" dirty="0">
                <a:solidFill>
                  <a:srgbClr val="FF0000"/>
                </a:solidFill>
              </a:rPr>
              <a:t>What is a </a:t>
            </a:r>
            <a:r>
              <a:rPr lang="en-US" sz="2400" b="1" dirty="0">
                <a:solidFill>
                  <a:schemeClr val="bg1"/>
                </a:solidFill>
              </a:rPr>
              <a:t>“</a:t>
            </a:r>
            <a:r>
              <a:rPr lang="en-US" sz="2400" b="1" dirty="0">
                <a:solidFill>
                  <a:srgbClr val="FF0000"/>
                </a:solidFill>
              </a:rPr>
              <a:t>CONDUIT</a:t>
            </a:r>
            <a:r>
              <a:rPr lang="en-US" sz="2400" b="1" dirty="0">
                <a:solidFill>
                  <a:schemeClr val="bg1"/>
                </a:solidFill>
              </a:rPr>
              <a:t>”</a:t>
            </a:r>
            <a:r>
              <a:rPr lang="en-US" sz="2400" dirty="0">
                <a:solidFill>
                  <a:srgbClr val="FFFF00"/>
                </a:solidFill>
              </a:rPr>
              <a:t>?</a:t>
            </a:r>
            <a:r>
              <a:rPr lang="en-US" sz="2400" dirty="0">
                <a:solidFill>
                  <a:schemeClr val="bg1"/>
                </a:solidFill>
              </a:rPr>
              <a:t>: </a:t>
            </a:r>
          </a:p>
          <a:p>
            <a:pPr marL="385763" indent="-385763">
              <a:buFont typeface="Arial" panose="020B0604020202020204" pitchFamily="34" charset="0"/>
              <a:buAutoNum type="arabicPeriod"/>
              <a:defRPr/>
            </a:pPr>
            <a:r>
              <a:rPr lang="en-US" sz="2400" dirty="0">
                <a:solidFill>
                  <a:schemeClr val="bg1"/>
                </a:solidFill>
              </a:rPr>
              <a:t>Means </a:t>
            </a:r>
            <a:r>
              <a:rPr lang="en-US" sz="2400" dirty="0">
                <a:solidFill>
                  <a:srgbClr val="FFFF00"/>
                </a:solidFill>
              </a:rPr>
              <a:t>NO actual knowledge of infringing content</a:t>
            </a:r>
            <a:r>
              <a:rPr lang="en-US" sz="2400" dirty="0">
                <a:solidFill>
                  <a:schemeClr val="bg1"/>
                </a:solidFill>
              </a:rPr>
              <a:t>; </a:t>
            </a:r>
          </a:p>
          <a:p>
            <a:pPr marL="385763" indent="-385763">
              <a:buFont typeface="Arial" panose="020B0604020202020204" pitchFamily="34" charset="0"/>
              <a:buAutoNum type="arabicPeriod"/>
              <a:defRPr/>
            </a:pPr>
            <a:r>
              <a:rPr lang="en-US" sz="2400" dirty="0">
                <a:solidFill>
                  <a:schemeClr val="bg1"/>
                </a:solidFill>
              </a:rPr>
              <a:t>Given the impracticality of monitoring the vast amount of material </a:t>
            </a:r>
          </a:p>
          <a:p>
            <a:pPr marL="0" indent="0">
              <a:buFont typeface="Arial" panose="020B0604020202020204" pitchFamily="34" charset="0"/>
              <a:buNone/>
              <a:defRPr/>
            </a:pPr>
            <a:r>
              <a:rPr lang="en-US" sz="2400" dirty="0">
                <a:solidFill>
                  <a:srgbClr val="FF0000"/>
                </a:solidFill>
                <a:sym typeface="Wingdings" pitchFamily="2" charset="2"/>
              </a:rPr>
              <a:t> </a:t>
            </a:r>
            <a:r>
              <a:rPr lang="en-US" sz="2400" dirty="0">
                <a:solidFill>
                  <a:schemeClr val="bg1"/>
                </a:solidFill>
                <a:sym typeface="Wingdings" pitchFamily="2" charset="2"/>
              </a:rPr>
              <a:t>vested interest in “</a:t>
            </a:r>
            <a:r>
              <a:rPr lang="en-US" sz="2400" dirty="0">
                <a:solidFill>
                  <a:srgbClr val="FFFF00"/>
                </a:solidFill>
                <a:sym typeface="Wingdings" pitchFamily="2" charset="2"/>
              </a:rPr>
              <a:t>see no evil</a:t>
            </a:r>
            <a:r>
              <a:rPr lang="en-US" sz="2400" dirty="0">
                <a:solidFill>
                  <a:schemeClr val="bg1"/>
                </a:solidFill>
                <a:sym typeface="Wingdings" pitchFamily="2" charset="2"/>
              </a:rPr>
              <a:t>” </a:t>
            </a:r>
            <a:r>
              <a:rPr lang="en-US" sz="2400" dirty="0">
                <a:solidFill>
                  <a:srgbClr val="FF0000"/>
                </a:solidFill>
                <a:sym typeface="Wingdings" pitchFamily="2" charset="2"/>
              </a:rPr>
              <a:t></a:t>
            </a:r>
            <a:r>
              <a:rPr lang="en-US" sz="2400" dirty="0">
                <a:solidFill>
                  <a:schemeClr val="bg1"/>
                </a:solidFill>
                <a:sym typeface="Wingdings" pitchFamily="2" charset="2"/>
              </a:rPr>
              <a:t> Cambridge Analytica </a:t>
            </a:r>
            <a:r>
              <a:rPr lang="en-US" sz="2400" dirty="0">
                <a:solidFill>
                  <a:srgbClr val="FF0000"/>
                </a:solidFill>
                <a:sym typeface="Wingdings" pitchFamily="2" charset="2"/>
              </a:rPr>
              <a:t> </a:t>
            </a:r>
            <a:r>
              <a:rPr lang="en-US" sz="2400" dirty="0">
                <a:solidFill>
                  <a:srgbClr val="FFFF00"/>
                </a:solidFill>
                <a:sym typeface="Wingdings" pitchFamily="2" charset="2"/>
              </a:rPr>
              <a:t>who knew what, when</a:t>
            </a:r>
            <a:r>
              <a:rPr lang="en-US" sz="2400" dirty="0">
                <a:solidFill>
                  <a:srgbClr val="FF0000"/>
                </a:solidFill>
                <a:sym typeface="Wingdings" pitchFamily="2" charset="2"/>
              </a:rPr>
              <a:t>?</a:t>
            </a:r>
            <a:endParaRPr lang="en-US" sz="2400" dirty="0">
              <a:solidFill>
                <a:srgbClr val="FF0000"/>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A75E30F8-EFB6-9ECD-33D4-F935644F6688}"/>
              </a:ext>
            </a:extLst>
          </p:cNvPr>
          <p:cNvSpPr>
            <a:spLocks noGrp="1"/>
          </p:cNvSpPr>
          <p:nvPr>
            <p:ph type="sldNum" sz="quarter" idx="12"/>
          </p:nvPr>
        </p:nvSpPr>
        <p:spPr/>
        <p:txBody>
          <a:bodyPr/>
          <a:lstStyle/>
          <a:p>
            <a:pPr defTabSz="342900" eaLnBrk="1" fontAlgn="auto" hangingPunct="1">
              <a:spcBef>
                <a:spcPts val="0"/>
              </a:spcBef>
              <a:spcAft>
                <a:spcPts val="0"/>
              </a:spcAft>
              <a:defRPr/>
            </a:pPr>
            <a:fld id="{137B44B7-3E40-654F-99F7-020E15AF91FA}" type="slidenum">
              <a:rPr lang="en-US" sz="1350">
                <a:solidFill>
                  <a:prstClr val="black"/>
                </a:solidFill>
                <a:latin typeface="Arial"/>
                <a:ea typeface="+mn-ea"/>
              </a:rPr>
              <a:pPr defTabSz="342900" eaLnBrk="1" fontAlgn="auto" hangingPunct="1">
                <a:spcBef>
                  <a:spcPts val="0"/>
                </a:spcBef>
                <a:spcAft>
                  <a:spcPts val="0"/>
                </a:spcAft>
                <a:defRPr/>
              </a:pPr>
              <a:t>164</a:t>
            </a:fld>
            <a:endParaRPr lang="en-US" sz="1350">
              <a:solidFill>
                <a:prstClr val="black"/>
              </a:solidFill>
              <a:latin typeface="Arial"/>
              <a:ea typeface="+mn-ea"/>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itle 5">
            <a:extLst>
              <a:ext uri="{FF2B5EF4-FFF2-40B4-BE49-F238E27FC236}">
                <a16:creationId xmlns:a16="http://schemas.microsoft.com/office/drawing/2014/main" id="{624BA5E9-771F-25EF-06D5-A27030597C89}"/>
              </a:ext>
            </a:extLst>
          </p:cNvPr>
          <p:cNvSpPr>
            <a:spLocks noGrp="1" noChangeArrowheads="1"/>
          </p:cNvSpPr>
          <p:nvPr>
            <p:ph type="title"/>
          </p:nvPr>
        </p:nvSpPr>
        <p:spPr bwMode="auto">
          <a:xfrm>
            <a:off x="1406525" y="0"/>
            <a:ext cx="6172200" cy="623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b="1">
                <a:solidFill>
                  <a:srgbClr val="FFFF00"/>
                </a:solidFill>
              </a:rPr>
              <a:t>User rights</a:t>
            </a:r>
          </a:p>
        </p:txBody>
      </p:sp>
      <p:sp>
        <p:nvSpPr>
          <p:cNvPr id="2" name="Content Placeholder 1">
            <a:extLst>
              <a:ext uri="{FF2B5EF4-FFF2-40B4-BE49-F238E27FC236}">
                <a16:creationId xmlns:a16="http://schemas.microsoft.com/office/drawing/2014/main" id="{58ED3DA2-3E81-081E-5BA3-D081CF01DD6D}"/>
              </a:ext>
            </a:extLst>
          </p:cNvPr>
          <p:cNvSpPr>
            <a:spLocks noGrp="1"/>
          </p:cNvSpPr>
          <p:nvPr>
            <p:ph idx="1"/>
          </p:nvPr>
        </p:nvSpPr>
        <p:spPr>
          <a:xfrm>
            <a:off x="179388" y="915988"/>
            <a:ext cx="8785225" cy="3686175"/>
          </a:xfrm>
        </p:spPr>
        <p:txBody>
          <a:bodyPr>
            <a:normAutofit lnSpcReduction="10000"/>
          </a:bodyPr>
          <a:lstStyle/>
          <a:p>
            <a:pPr marL="0" indent="0">
              <a:buFont typeface="Arial" panose="020B0604020202020204" pitchFamily="34" charset="0"/>
              <a:buNone/>
              <a:defRPr/>
            </a:pPr>
            <a:r>
              <a:rPr lang="en-US" sz="2100" b="1" dirty="0">
                <a:solidFill>
                  <a:srgbClr val="FFFF00"/>
                </a:solidFill>
              </a:rPr>
              <a:t>Common carrier exception (s. 2.4(1)(b))</a:t>
            </a:r>
          </a:p>
          <a:p>
            <a:pPr marL="0" indent="0">
              <a:buFont typeface="Arial" panose="020B0604020202020204" pitchFamily="34" charset="0"/>
              <a:buNone/>
              <a:defRPr/>
            </a:pPr>
            <a:r>
              <a:rPr lang="en-US" sz="2100" b="1" i="1" dirty="0">
                <a:solidFill>
                  <a:srgbClr val="00B0F0"/>
                </a:solidFill>
              </a:rPr>
              <a:t>SOCAN v. CAIP </a:t>
            </a:r>
            <a:r>
              <a:rPr lang="en-US" sz="2100" b="1" dirty="0">
                <a:solidFill>
                  <a:schemeClr val="bg1"/>
                </a:solidFill>
              </a:rPr>
              <a:t>(2004 SCC – “Tariff 22”) re </a:t>
            </a:r>
            <a:r>
              <a:rPr lang="en-US" sz="2100" b="1" dirty="0">
                <a:solidFill>
                  <a:srgbClr val="FF0000"/>
                </a:solidFill>
              </a:rPr>
              <a:t>ISP LIABILITY</a:t>
            </a:r>
          </a:p>
          <a:p>
            <a:pPr marL="0" indent="0">
              <a:buFont typeface="Arial" panose="020B0604020202020204" pitchFamily="34" charset="0"/>
              <a:buNone/>
              <a:defRPr/>
            </a:pPr>
            <a:r>
              <a:rPr lang="en-US" sz="2100" dirty="0">
                <a:solidFill>
                  <a:schemeClr val="bg1"/>
                </a:solidFill>
              </a:rPr>
              <a:t>5)</a:t>
            </a:r>
            <a:r>
              <a:rPr lang="en-US" sz="2100" dirty="0">
                <a:solidFill>
                  <a:srgbClr val="FF0000"/>
                </a:solidFill>
              </a:rPr>
              <a:t> Copyright liability attaches </a:t>
            </a:r>
            <a:r>
              <a:rPr lang="en-US" sz="2100" dirty="0">
                <a:solidFill>
                  <a:srgbClr val="FFFF00"/>
                </a:solidFill>
              </a:rPr>
              <a:t>when intermediary</a:t>
            </a:r>
            <a:r>
              <a:rPr lang="en-US" sz="2100" dirty="0">
                <a:solidFill>
                  <a:srgbClr val="FF0000"/>
                </a:solidFill>
              </a:rPr>
              <a:t>:</a:t>
            </a:r>
          </a:p>
          <a:p>
            <a:pPr>
              <a:defRPr/>
            </a:pPr>
            <a:r>
              <a:rPr lang="en-US" sz="2100" dirty="0">
                <a:solidFill>
                  <a:srgbClr val="FFFF00"/>
                </a:solidFill>
              </a:rPr>
              <a:t>Is</a:t>
            </a:r>
            <a:r>
              <a:rPr lang="en-US" sz="2100" dirty="0">
                <a:solidFill>
                  <a:schemeClr val="bg1"/>
                </a:solidFill>
              </a:rPr>
              <a:t> </a:t>
            </a:r>
            <a:r>
              <a:rPr lang="en-US" sz="2100" dirty="0">
                <a:solidFill>
                  <a:srgbClr val="FFFF00"/>
                </a:solidFill>
              </a:rPr>
              <a:t>not providing a means </a:t>
            </a:r>
            <a:r>
              <a:rPr lang="en-US" sz="2100" dirty="0">
                <a:solidFill>
                  <a:schemeClr val="bg1"/>
                </a:solidFill>
              </a:rPr>
              <a:t>‘</a:t>
            </a:r>
            <a:r>
              <a:rPr lang="en-US" sz="2100" dirty="0">
                <a:solidFill>
                  <a:srgbClr val="FF0000"/>
                </a:solidFill>
              </a:rPr>
              <a:t>necessary</a:t>
            </a:r>
            <a:r>
              <a:rPr lang="en-US" sz="2100" dirty="0">
                <a:solidFill>
                  <a:schemeClr val="bg1"/>
                </a:solidFill>
              </a:rPr>
              <a:t>’</a:t>
            </a:r>
            <a:r>
              <a:rPr lang="en-CA" sz="2100" dirty="0">
                <a:solidFill>
                  <a:schemeClr val="bg1"/>
                </a:solidFill>
              </a:rPr>
              <a:t> for another person to communicate the work </a:t>
            </a:r>
            <a:endParaRPr lang="en-US" sz="2100" dirty="0">
              <a:solidFill>
                <a:schemeClr val="bg1"/>
              </a:solidFill>
            </a:endParaRPr>
          </a:p>
          <a:p>
            <a:pPr>
              <a:defRPr/>
            </a:pPr>
            <a:r>
              <a:rPr lang="en-US" sz="2100" dirty="0">
                <a:solidFill>
                  <a:srgbClr val="FFFF00"/>
                </a:solidFill>
              </a:rPr>
              <a:t>Ceases to be content neutral </a:t>
            </a:r>
            <a:r>
              <a:rPr lang="en-US" sz="2100" dirty="0">
                <a:solidFill>
                  <a:srgbClr val="FF0000"/>
                </a:solidFill>
                <a:sym typeface="Wingdings" pitchFamily="2" charset="2"/>
              </a:rPr>
              <a:t></a:t>
            </a:r>
            <a:r>
              <a:rPr lang="en-US" sz="2100" dirty="0">
                <a:solidFill>
                  <a:srgbClr val="FFFF00"/>
                </a:solidFill>
                <a:sym typeface="Wingdings" pitchFamily="2" charset="2"/>
              </a:rPr>
              <a:t> </a:t>
            </a:r>
            <a:r>
              <a:rPr lang="en-US" sz="2100" dirty="0">
                <a:solidFill>
                  <a:schemeClr val="bg1"/>
                </a:solidFill>
                <a:sym typeface="Wingdings" pitchFamily="2" charset="2"/>
              </a:rPr>
              <a:t>If ISP provides content or creates links which triggers the telecommunication of copyright material from another resource </a:t>
            </a:r>
            <a:r>
              <a:rPr lang="en-US" sz="2100" dirty="0">
                <a:solidFill>
                  <a:srgbClr val="FF0000"/>
                </a:solidFill>
                <a:sym typeface="Wingdings" pitchFamily="2" charset="2"/>
              </a:rPr>
              <a:t> </a:t>
            </a:r>
            <a:r>
              <a:rPr lang="en-US" sz="2100" dirty="0">
                <a:solidFill>
                  <a:srgbClr val="FFFF00"/>
                </a:solidFill>
                <a:sym typeface="Wingdings" pitchFamily="2" charset="2"/>
              </a:rPr>
              <a:t>but liability only lost for</a:t>
            </a:r>
            <a:r>
              <a:rPr lang="en-US" sz="2100" dirty="0">
                <a:solidFill>
                  <a:schemeClr val="bg1"/>
                </a:solidFill>
                <a:sym typeface="Wingdings" pitchFamily="2" charset="2"/>
              </a:rPr>
              <a:t> that </a:t>
            </a:r>
            <a:r>
              <a:rPr lang="en-US" sz="2100" dirty="0">
                <a:solidFill>
                  <a:srgbClr val="FFFF00"/>
                </a:solidFill>
                <a:sym typeface="Wingdings" pitchFamily="2" charset="2"/>
              </a:rPr>
              <a:t>additional part, </a:t>
            </a:r>
            <a:r>
              <a:rPr lang="en-US" sz="2100" dirty="0">
                <a:solidFill>
                  <a:schemeClr val="bg1"/>
                </a:solidFill>
                <a:sym typeface="Wingdings" pitchFamily="2" charset="2"/>
              </a:rPr>
              <a:t>not everything</a:t>
            </a:r>
          </a:p>
          <a:p>
            <a:pPr marL="0" indent="0">
              <a:buFont typeface="Arial" panose="020B0604020202020204" pitchFamily="34" charset="0"/>
              <a:buNone/>
              <a:defRPr/>
            </a:pPr>
            <a:r>
              <a:rPr lang="en-US" sz="2100" dirty="0">
                <a:solidFill>
                  <a:srgbClr val="FFFF00"/>
                </a:solidFill>
                <a:sym typeface="Wingdings" pitchFamily="2" charset="2"/>
              </a:rPr>
              <a:t>Does moderation change things</a:t>
            </a:r>
            <a:r>
              <a:rPr lang="en-US" sz="2100" dirty="0">
                <a:solidFill>
                  <a:srgbClr val="FF0000"/>
                </a:solidFill>
                <a:sym typeface="Wingdings" pitchFamily="2" charset="2"/>
              </a:rPr>
              <a:t>? </a:t>
            </a:r>
            <a:r>
              <a:rPr lang="en-US" sz="2100" dirty="0">
                <a:solidFill>
                  <a:srgbClr val="FFFF00"/>
                </a:solidFill>
                <a:sym typeface="Wingdings" pitchFamily="2" charset="2"/>
              </a:rPr>
              <a:t>Curation</a:t>
            </a:r>
            <a:r>
              <a:rPr lang="en-US" sz="2100" dirty="0">
                <a:solidFill>
                  <a:srgbClr val="FF0000"/>
                </a:solidFill>
                <a:sym typeface="Wingdings" pitchFamily="2" charset="2"/>
              </a:rPr>
              <a:t>? </a:t>
            </a:r>
            <a:r>
              <a:rPr lang="en-US" sz="2100" dirty="0">
                <a:solidFill>
                  <a:srgbClr val="FFFF00"/>
                </a:solidFill>
                <a:sym typeface="Wingdings" pitchFamily="2" charset="2"/>
              </a:rPr>
              <a:t>Promotion</a:t>
            </a:r>
            <a:r>
              <a:rPr lang="en-US" sz="2100" dirty="0">
                <a:solidFill>
                  <a:srgbClr val="FF0000"/>
                </a:solidFill>
                <a:sym typeface="Wingdings" pitchFamily="2" charset="2"/>
              </a:rPr>
              <a:t>?</a:t>
            </a:r>
            <a:r>
              <a:rPr lang="en-US" sz="2100" dirty="0">
                <a:solidFill>
                  <a:schemeClr val="bg1"/>
                </a:solidFill>
                <a:sym typeface="Wingdings" pitchFamily="2" charset="2"/>
              </a:rPr>
              <a:t>...</a:t>
            </a:r>
            <a:r>
              <a:rPr lang="en-US" sz="2100" dirty="0">
                <a:solidFill>
                  <a:srgbClr val="FFFF00"/>
                </a:solidFill>
                <a:sym typeface="Wingdings" pitchFamily="2" charset="2"/>
              </a:rPr>
              <a:t>Or just “evidence of”</a:t>
            </a:r>
            <a:r>
              <a:rPr lang="en-US" sz="2100" dirty="0">
                <a:solidFill>
                  <a:schemeClr val="bg1"/>
                </a:solidFill>
                <a:sym typeface="Wingdings" pitchFamily="2" charset="2"/>
              </a:rPr>
              <a:t>…</a:t>
            </a:r>
            <a:endParaRPr lang="en-US" sz="21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3F4B6A4D-445B-E040-FF0B-EDB2AD300CA3}"/>
              </a:ext>
            </a:extLst>
          </p:cNvPr>
          <p:cNvSpPr>
            <a:spLocks noGrp="1"/>
          </p:cNvSpPr>
          <p:nvPr>
            <p:ph type="sldNum" sz="quarter" idx="12"/>
          </p:nvPr>
        </p:nvSpPr>
        <p:spPr/>
        <p:txBody>
          <a:bodyPr/>
          <a:lstStyle/>
          <a:p>
            <a:pPr defTabSz="342900" eaLnBrk="1" fontAlgn="auto" hangingPunct="1">
              <a:spcBef>
                <a:spcPts val="0"/>
              </a:spcBef>
              <a:spcAft>
                <a:spcPts val="0"/>
              </a:spcAft>
              <a:defRPr/>
            </a:pPr>
            <a:fld id="{EA2172F5-751C-0342-A742-5DF2244CC894}" type="slidenum">
              <a:rPr lang="en-US" sz="1350">
                <a:solidFill>
                  <a:prstClr val="black"/>
                </a:solidFill>
                <a:latin typeface="Arial"/>
                <a:ea typeface="+mn-ea"/>
              </a:rPr>
              <a:pPr defTabSz="342900" eaLnBrk="1" fontAlgn="auto" hangingPunct="1">
                <a:spcBef>
                  <a:spcPts val="0"/>
                </a:spcBef>
                <a:spcAft>
                  <a:spcPts val="0"/>
                </a:spcAft>
                <a:defRPr/>
              </a:pPr>
              <a:t>165</a:t>
            </a:fld>
            <a:endParaRPr lang="en-US" sz="1350">
              <a:solidFill>
                <a:prstClr val="black"/>
              </a:solidFill>
              <a:latin typeface="Arial"/>
              <a:ea typeface="+mn-ea"/>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B7DC51-EC7A-AA27-1500-4592E929A938}"/>
              </a:ext>
            </a:extLst>
          </p:cNvPr>
          <p:cNvSpPr>
            <a:spLocks noGrp="1"/>
          </p:cNvSpPr>
          <p:nvPr>
            <p:ph type="title"/>
          </p:nvPr>
        </p:nvSpPr>
        <p:spPr>
          <a:xfrm>
            <a:off x="1406525" y="0"/>
            <a:ext cx="6172200" cy="542925"/>
          </a:xfrm>
        </p:spPr>
        <p:txBody>
          <a:bodyPr>
            <a:normAutofit fontScale="90000"/>
          </a:bodyPr>
          <a:lstStyle/>
          <a:p>
            <a:pPr>
              <a:defRPr/>
            </a:pPr>
            <a:r>
              <a:rPr lang="en-US" b="1" dirty="0">
                <a:solidFill>
                  <a:srgbClr val="FFFF00"/>
                </a:solidFill>
              </a:rPr>
              <a:t>User rights</a:t>
            </a:r>
          </a:p>
        </p:txBody>
      </p:sp>
      <p:sp>
        <p:nvSpPr>
          <p:cNvPr id="2" name="Content Placeholder 1">
            <a:extLst>
              <a:ext uri="{FF2B5EF4-FFF2-40B4-BE49-F238E27FC236}">
                <a16:creationId xmlns:a16="http://schemas.microsoft.com/office/drawing/2014/main" id="{5B9D5445-9321-77C4-6B89-239965B3F1AA}"/>
              </a:ext>
            </a:extLst>
          </p:cNvPr>
          <p:cNvSpPr>
            <a:spLocks noGrp="1"/>
          </p:cNvSpPr>
          <p:nvPr>
            <p:ph idx="1"/>
          </p:nvPr>
        </p:nvSpPr>
        <p:spPr>
          <a:xfrm>
            <a:off x="287338" y="1058863"/>
            <a:ext cx="8569325" cy="3776662"/>
          </a:xfrm>
        </p:spPr>
        <p:txBody>
          <a:bodyPr>
            <a:normAutofit/>
          </a:bodyPr>
          <a:lstStyle/>
          <a:p>
            <a:pPr marL="0" indent="0">
              <a:buFont typeface="Arial" panose="020B0604020202020204" pitchFamily="34" charset="0"/>
              <a:buNone/>
              <a:defRPr/>
            </a:pPr>
            <a:r>
              <a:rPr lang="en-US" sz="2400" b="1" dirty="0">
                <a:solidFill>
                  <a:srgbClr val="FFFF00"/>
                </a:solidFill>
              </a:rPr>
              <a:t>Common carrier exception (s. 2.4(1)(b))</a:t>
            </a:r>
          </a:p>
          <a:p>
            <a:pPr marL="0" indent="0">
              <a:buFont typeface="Arial" panose="020B0604020202020204" pitchFamily="34" charset="0"/>
              <a:buNone/>
              <a:defRPr/>
            </a:pPr>
            <a:r>
              <a:rPr lang="en-US" sz="2400" b="1" i="1" dirty="0">
                <a:solidFill>
                  <a:srgbClr val="00B0F0"/>
                </a:solidFill>
              </a:rPr>
              <a:t>SOCAN v. CAIP </a:t>
            </a:r>
            <a:r>
              <a:rPr lang="en-US" sz="2400" b="1" dirty="0">
                <a:solidFill>
                  <a:schemeClr val="bg1"/>
                </a:solidFill>
              </a:rPr>
              <a:t>(2004 SCC – “Tariff 22”) re </a:t>
            </a:r>
            <a:r>
              <a:rPr lang="en-US" sz="2400" b="1" dirty="0">
                <a:solidFill>
                  <a:srgbClr val="FF0000"/>
                </a:solidFill>
              </a:rPr>
              <a:t>ISP LIABILITY</a:t>
            </a:r>
          </a:p>
          <a:p>
            <a:pPr>
              <a:defRPr/>
            </a:pPr>
            <a:r>
              <a:rPr lang="en-US" sz="2400" dirty="0">
                <a:solidFill>
                  <a:schemeClr val="bg1"/>
                </a:solidFill>
              </a:rPr>
              <a:t>5)</a:t>
            </a:r>
            <a:r>
              <a:rPr lang="en-US" sz="2400" dirty="0">
                <a:solidFill>
                  <a:srgbClr val="FF0000"/>
                </a:solidFill>
              </a:rPr>
              <a:t> Liability reattaches </a:t>
            </a:r>
            <a:r>
              <a:rPr lang="en-US" sz="2400" dirty="0">
                <a:solidFill>
                  <a:srgbClr val="FFFF00"/>
                </a:solidFill>
              </a:rPr>
              <a:t>when intermediary ceases to be content neutral </a:t>
            </a:r>
          </a:p>
          <a:p>
            <a:pPr>
              <a:defRPr/>
            </a:pPr>
            <a:r>
              <a:rPr lang="en-US" sz="2400" dirty="0">
                <a:solidFill>
                  <a:schemeClr val="bg1"/>
                </a:solidFill>
                <a:sym typeface="Wingdings" pitchFamily="2" charset="2"/>
              </a:rPr>
              <a:t>What if </a:t>
            </a:r>
            <a:r>
              <a:rPr lang="en-US" sz="2400" dirty="0">
                <a:solidFill>
                  <a:srgbClr val="FFFF00"/>
                </a:solidFill>
                <a:sym typeface="Wingdings" pitchFamily="2" charset="2"/>
              </a:rPr>
              <a:t>ISP provides content</a:t>
            </a:r>
            <a:r>
              <a:rPr lang="en-US" sz="2400" dirty="0">
                <a:solidFill>
                  <a:srgbClr val="FF0000"/>
                </a:solidFill>
                <a:sym typeface="Wingdings" pitchFamily="2" charset="2"/>
              </a:rPr>
              <a:t>?</a:t>
            </a:r>
            <a:r>
              <a:rPr lang="en-US" sz="2400" dirty="0">
                <a:solidFill>
                  <a:srgbClr val="FFFF00"/>
                </a:solidFill>
                <a:sym typeface="Wingdings" pitchFamily="2" charset="2"/>
              </a:rPr>
              <a:t> </a:t>
            </a:r>
            <a:r>
              <a:rPr lang="en-US" sz="2400" dirty="0">
                <a:solidFill>
                  <a:srgbClr val="FF0000"/>
                </a:solidFill>
                <a:sym typeface="Wingdings" pitchFamily="2" charset="2"/>
              </a:rPr>
              <a:t>Yes</a:t>
            </a:r>
            <a:r>
              <a:rPr lang="en-US" sz="2400" dirty="0">
                <a:solidFill>
                  <a:srgbClr val="FFFF00"/>
                </a:solidFill>
                <a:sym typeface="Wingdings" pitchFamily="2" charset="2"/>
              </a:rPr>
              <a:t>, </a:t>
            </a:r>
            <a:r>
              <a:rPr lang="en-US" sz="2400" dirty="0">
                <a:solidFill>
                  <a:schemeClr val="bg1"/>
                </a:solidFill>
                <a:sym typeface="Wingdings" pitchFamily="2" charset="2"/>
              </a:rPr>
              <a:t>but almost certainly only for that content</a:t>
            </a:r>
            <a:r>
              <a:rPr lang="en-US" sz="2400" dirty="0">
                <a:solidFill>
                  <a:srgbClr val="FFFF00"/>
                </a:solidFill>
                <a:sym typeface="Wingdings" pitchFamily="2" charset="2"/>
              </a:rPr>
              <a:t>, not total loss</a:t>
            </a:r>
            <a:r>
              <a:rPr lang="en-CA" sz="2400" dirty="0"/>
              <a:t> </a:t>
            </a:r>
            <a:r>
              <a:rPr lang="en-CA" sz="2400" dirty="0">
                <a:solidFill>
                  <a:schemeClr val="bg1"/>
                </a:solidFill>
              </a:rPr>
              <a:t>of s. 2.4(1)(b) </a:t>
            </a:r>
            <a:endParaRPr lang="en-US" sz="2400" dirty="0">
              <a:solidFill>
                <a:schemeClr val="bg1"/>
              </a:solidFill>
              <a:sym typeface="Wingdings" pitchFamily="2" charset="2"/>
            </a:endParaRPr>
          </a:p>
          <a:p>
            <a:pPr>
              <a:defRPr/>
            </a:pPr>
            <a:r>
              <a:rPr lang="en-US" sz="2400" dirty="0">
                <a:solidFill>
                  <a:schemeClr val="bg1"/>
                </a:solidFill>
                <a:sym typeface="Wingdings" pitchFamily="2" charset="2"/>
              </a:rPr>
              <a:t>Does </a:t>
            </a:r>
            <a:r>
              <a:rPr lang="en-US" sz="2400" dirty="0">
                <a:solidFill>
                  <a:srgbClr val="FFFF00"/>
                </a:solidFill>
                <a:sym typeface="Wingdings" pitchFamily="2" charset="2"/>
              </a:rPr>
              <a:t>moderation change things</a:t>
            </a:r>
            <a:r>
              <a:rPr lang="en-US" sz="2400" dirty="0">
                <a:solidFill>
                  <a:srgbClr val="FF0000"/>
                </a:solidFill>
                <a:sym typeface="Wingdings" pitchFamily="2" charset="2"/>
              </a:rPr>
              <a:t>? </a:t>
            </a:r>
            <a:r>
              <a:rPr lang="en-US" sz="2400" dirty="0">
                <a:solidFill>
                  <a:srgbClr val="FFFF00"/>
                </a:solidFill>
                <a:sym typeface="Wingdings" pitchFamily="2" charset="2"/>
              </a:rPr>
              <a:t>Curation</a:t>
            </a:r>
            <a:r>
              <a:rPr lang="en-US" sz="2400" dirty="0">
                <a:solidFill>
                  <a:srgbClr val="FF0000"/>
                </a:solidFill>
                <a:sym typeface="Wingdings" pitchFamily="2" charset="2"/>
              </a:rPr>
              <a:t>? </a:t>
            </a:r>
            <a:r>
              <a:rPr lang="en-US" sz="2400" dirty="0">
                <a:solidFill>
                  <a:srgbClr val="FFFF00"/>
                </a:solidFill>
                <a:sym typeface="Wingdings" pitchFamily="2" charset="2"/>
              </a:rPr>
              <a:t>Promotion</a:t>
            </a:r>
            <a:r>
              <a:rPr lang="en-US" sz="2400" dirty="0">
                <a:solidFill>
                  <a:srgbClr val="FF0000"/>
                </a:solidFill>
                <a:sym typeface="Wingdings" pitchFamily="2" charset="2"/>
              </a:rPr>
              <a:t>?</a:t>
            </a:r>
            <a:r>
              <a:rPr lang="en-US" sz="2400" dirty="0">
                <a:solidFill>
                  <a:schemeClr val="bg1"/>
                </a:solidFill>
                <a:sym typeface="Wingdings" pitchFamily="2" charset="2"/>
              </a:rPr>
              <a:t>...</a:t>
            </a:r>
            <a:r>
              <a:rPr lang="en-US" sz="2400" dirty="0">
                <a:solidFill>
                  <a:srgbClr val="FFFF00"/>
                </a:solidFill>
                <a:sym typeface="Wingdings" pitchFamily="2" charset="2"/>
              </a:rPr>
              <a:t>Or just “</a:t>
            </a:r>
            <a:r>
              <a:rPr lang="en-US" sz="2400" dirty="0">
                <a:solidFill>
                  <a:schemeClr val="bg1"/>
                </a:solidFill>
                <a:sym typeface="Wingdings" pitchFamily="2" charset="2"/>
              </a:rPr>
              <a:t>evidence of</a:t>
            </a:r>
            <a:r>
              <a:rPr lang="en-US" sz="2400" dirty="0">
                <a:solidFill>
                  <a:srgbClr val="FFFF00"/>
                </a:solidFill>
                <a:sym typeface="Wingdings" pitchFamily="2" charset="2"/>
              </a:rPr>
              <a:t>”</a:t>
            </a:r>
            <a:r>
              <a:rPr lang="en-US" sz="2400" dirty="0">
                <a:solidFill>
                  <a:schemeClr val="bg1"/>
                </a:solidFill>
                <a:sym typeface="Wingdings" pitchFamily="2" charset="2"/>
              </a:rPr>
              <a:t>…</a:t>
            </a:r>
            <a:endParaRPr lang="en-US" sz="24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68C586E0-E597-C046-CDDB-9CA84458A53C}"/>
              </a:ext>
            </a:extLst>
          </p:cNvPr>
          <p:cNvSpPr>
            <a:spLocks noGrp="1"/>
          </p:cNvSpPr>
          <p:nvPr>
            <p:ph type="sldNum" sz="quarter" idx="12"/>
          </p:nvPr>
        </p:nvSpPr>
        <p:spPr/>
        <p:txBody>
          <a:bodyPr/>
          <a:lstStyle/>
          <a:p>
            <a:pPr defTabSz="342900" eaLnBrk="1" fontAlgn="auto" hangingPunct="1">
              <a:spcBef>
                <a:spcPts val="0"/>
              </a:spcBef>
              <a:spcAft>
                <a:spcPts val="0"/>
              </a:spcAft>
              <a:defRPr/>
            </a:pPr>
            <a:fld id="{3D9835C3-B7DF-8345-9BAA-022F645D8E1F}" type="slidenum">
              <a:rPr lang="en-US" sz="1350">
                <a:solidFill>
                  <a:prstClr val="black"/>
                </a:solidFill>
                <a:latin typeface="Arial"/>
                <a:ea typeface="+mn-ea"/>
              </a:rPr>
              <a:pPr defTabSz="342900" eaLnBrk="1" fontAlgn="auto" hangingPunct="1">
                <a:spcBef>
                  <a:spcPts val="0"/>
                </a:spcBef>
                <a:spcAft>
                  <a:spcPts val="0"/>
                </a:spcAft>
                <a:defRPr/>
              </a:pPr>
              <a:t>166</a:t>
            </a:fld>
            <a:endParaRPr lang="en-US" sz="1350">
              <a:solidFill>
                <a:prstClr val="black"/>
              </a:solidFill>
              <a:latin typeface="Arial"/>
              <a:ea typeface="+mn-ea"/>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5">
            <a:extLst>
              <a:ext uri="{FF2B5EF4-FFF2-40B4-BE49-F238E27FC236}">
                <a16:creationId xmlns:a16="http://schemas.microsoft.com/office/drawing/2014/main" id="{E1C5DCD5-007D-2E78-2E2E-12A5C477E4E8}"/>
              </a:ext>
            </a:extLst>
          </p:cNvPr>
          <p:cNvSpPr>
            <a:spLocks noGrp="1" noChangeArrowheads="1"/>
          </p:cNvSpPr>
          <p:nvPr>
            <p:ph type="title"/>
          </p:nvPr>
        </p:nvSpPr>
        <p:spPr bwMode="auto">
          <a:xfrm>
            <a:off x="1485900" y="106363"/>
            <a:ext cx="6172200" cy="593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2A9DB1C5-CE44-8BAB-28E0-E4528DB7A84D}"/>
              </a:ext>
            </a:extLst>
          </p:cNvPr>
          <p:cNvSpPr>
            <a:spLocks noGrp="1"/>
          </p:cNvSpPr>
          <p:nvPr>
            <p:ph idx="1"/>
          </p:nvPr>
        </p:nvSpPr>
        <p:spPr>
          <a:xfrm>
            <a:off x="323850" y="987425"/>
            <a:ext cx="8569325" cy="3856038"/>
          </a:xfrm>
        </p:spPr>
        <p:txBody>
          <a:bodyPr>
            <a:normAutofit fontScale="92500" lnSpcReduction="10000"/>
          </a:bodyPr>
          <a:lstStyle/>
          <a:p>
            <a:pPr marL="0" indent="0">
              <a:lnSpc>
                <a:spcPct val="110000"/>
              </a:lnSpc>
              <a:buFont typeface="Arial" panose="020B0604020202020204" pitchFamily="34" charset="0"/>
              <a:buNone/>
              <a:defRPr/>
            </a:pPr>
            <a:r>
              <a:rPr lang="en-US" sz="1800" b="1" dirty="0">
                <a:solidFill>
                  <a:srgbClr val="FFFF00"/>
                </a:solidFill>
              </a:rPr>
              <a:t>Common carrier exception (s. 2.4(1)(b))</a:t>
            </a:r>
          </a:p>
          <a:p>
            <a:pPr marL="0" indent="0">
              <a:lnSpc>
                <a:spcPct val="110000"/>
              </a:lnSpc>
              <a:buFont typeface="Arial" panose="020B0604020202020204" pitchFamily="34" charset="0"/>
              <a:buNone/>
              <a:defRPr/>
            </a:pPr>
            <a:r>
              <a:rPr lang="en-US" sz="1800" i="1" dirty="0">
                <a:solidFill>
                  <a:srgbClr val="00B0F0"/>
                </a:solidFill>
              </a:rPr>
              <a:t>Bell Canada v. 1326030 Ontario Inc. </a:t>
            </a:r>
            <a:r>
              <a:rPr lang="en-US" sz="1800" i="1" dirty="0">
                <a:solidFill>
                  <a:schemeClr val="bg1"/>
                </a:solidFill>
              </a:rPr>
              <a:t>(</a:t>
            </a:r>
            <a:r>
              <a:rPr lang="en-US" sz="1800" i="1" dirty="0" err="1">
                <a:solidFill>
                  <a:schemeClr val="bg1"/>
                </a:solidFill>
              </a:rPr>
              <a:t>iTVBox.net</a:t>
            </a:r>
            <a:r>
              <a:rPr lang="en-US" sz="1800" i="1" dirty="0">
                <a:solidFill>
                  <a:schemeClr val="bg1"/>
                </a:solidFill>
              </a:rPr>
              <a:t>)</a:t>
            </a:r>
          </a:p>
          <a:p>
            <a:pPr marL="0" indent="0">
              <a:lnSpc>
                <a:spcPct val="110000"/>
              </a:lnSpc>
              <a:buFont typeface="Arial" panose="020B0604020202020204" pitchFamily="34" charset="0"/>
              <a:buNone/>
              <a:defRPr/>
            </a:pPr>
            <a:r>
              <a:rPr lang="en-CA" sz="1800" dirty="0">
                <a:solidFill>
                  <a:schemeClr val="bg1"/>
                </a:solidFill>
              </a:rPr>
              <a:t>2016 FC 612 affirmed 2017 FCA 55</a:t>
            </a:r>
          </a:p>
          <a:p>
            <a:pPr>
              <a:lnSpc>
                <a:spcPct val="110000"/>
              </a:lnSpc>
              <a:defRPr/>
            </a:pPr>
            <a:r>
              <a:rPr lang="en-CA" sz="1800" dirty="0">
                <a:solidFill>
                  <a:schemeClr val="bg1"/>
                </a:solidFill>
              </a:rPr>
              <a:t>Interlocutory Injunction application</a:t>
            </a:r>
          </a:p>
          <a:p>
            <a:pPr marL="0" indent="0">
              <a:lnSpc>
                <a:spcPct val="110000"/>
              </a:lnSpc>
              <a:buFont typeface="Arial" panose="020B0604020202020204" pitchFamily="34" charset="0"/>
              <a:buNone/>
              <a:defRPr/>
            </a:pPr>
            <a:r>
              <a:rPr lang="en-CA" sz="1800" i="1" dirty="0">
                <a:solidFill>
                  <a:schemeClr val="bg1"/>
                </a:solidFill>
              </a:rPr>
              <a:t>“[8]   The Plaintiffs specifically </a:t>
            </a:r>
            <a:r>
              <a:rPr lang="en-CA" sz="1800" i="1" dirty="0">
                <a:solidFill>
                  <a:srgbClr val="FFFF00"/>
                </a:solidFill>
              </a:rPr>
              <a:t>identified three types of pre-installed applications which they submit could be used to access copyrighted content</a:t>
            </a:r>
            <a:r>
              <a:rPr lang="en-CA" sz="1800" i="1" dirty="0">
                <a:solidFill>
                  <a:schemeClr val="bg1"/>
                </a:solidFill>
              </a:rPr>
              <a:t>:</a:t>
            </a:r>
          </a:p>
          <a:p>
            <a:pPr marL="0" indent="0">
              <a:lnSpc>
                <a:spcPct val="110000"/>
              </a:lnSpc>
              <a:buFont typeface="Arial" panose="020B0604020202020204" pitchFamily="34" charset="0"/>
              <a:buNone/>
              <a:defRPr/>
            </a:pPr>
            <a:r>
              <a:rPr lang="en-CA" sz="1800" i="1" dirty="0">
                <a:solidFill>
                  <a:schemeClr val="bg1"/>
                </a:solidFill>
              </a:rPr>
              <a:t>A.   </a:t>
            </a:r>
            <a:r>
              <a:rPr lang="en-CA" sz="1800" i="1" dirty="0">
                <a:solidFill>
                  <a:srgbClr val="FFFF00"/>
                </a:solidFill>
              </a:rPr>
              <a:t>KODI</a:t>
            </a:r>
            <a:r>
              <a:rPr lang="en-CA" sz="1800" i="1" dirty="0">
                <a:solidFill>
                  <a:srgbClr val="FF0000"/>
                </a:solidFill>
              </a:rPr>
              <a:t>: </a:t>
            </a:r>
            <a:r>
              <a:rPr lang="en-CA" sz="1800" i="1" dirty="0">
                <a:solidFill>
                  <a:srgbClr val="FFFF00"/>
                </a:solidFill>
              </a:rPr>
              <a:t>with the proper add-on(s), </a:t>
            </a:r>
            <a:r>
              <a:rPr lang="en-CA" sz="1800" i="1" dirty="0">
                <a:solidFill>
                  <a:schemeClr val="bg1"/>
                </a:solidFill>
              </a:rPr>
              <a:t>the </a:t>
            </a:r>
            <a:r>
              <a:rPr lang="en-CA" sz="1800" i="1" dirty="0">
                <a:solidFill>
                  <a:srgbClr val="FFFF00"/>
                </a:solidFill>
              </a:rPr>
              <a:t>open-source media player </a:t>
            </a:r>
            <a:r>
              <a:rPr lang="en-CA" sz="1800" i="1" dirty="0">
                <a:solidFill>
                  <a:schemeClr val="bg1"/>
                </a:solidFill>
              </a:rPr>
              <a:t>KODI could be used to </a:t>
            </a:r>
            <a:r>
              <a:rPr lang="en-CA" sz="1800" i="1" dirty="0">
                <a:solidFill>
                  <a:srgbClr val="FFFF00"/>
                </a:solidFill>
              </a:rPr>
              <a:t>access online streaming we</a:t>
            </a:r>
            <a:r>
              <a:rPr lang="en-CA" sz="1800" i="1" dirty="0">
                <a:solidFill>
                  <a:schemeClr val="bg1"/>
                </a:solidFill>
              </a:rPr>
              <a:t>bsites;</a:t>
            </a:r>
          </a:p>
          <a:p>
            <a:pPr marL="0" indent="0">
              <a:lnSpc>
                <a:spcPct val="110000"/>
              </a:lnSpc>
              <a:buFont typeface="Arial" panose="020B0604020202020204" pitchFamily="34" charset="0"/>
              <a:buNone/>
              <a:defRPr/>
            </a:pPr>
            <a:r>
              <a:rPr lang="en-CA" sz="1800" i="1" dirty="0">
                <a:solidFill>
                  <a:schemeClr val="bg1"/>
                </a:solidFill>
              </a:rPr>
              <a:t>B.     </a:t>
            </a:r>
            <a:r>
              <a:rPr lang="en-CA" sz="1800" i="1" dirty="0" err="1">
                <a:solidFill>
                  <a:srgbClr val="FFFF00"/>
                </a:solidFill>
              </a:rPr>
              <a:t>Showbox</a:t>
            </a:r>
            <a:r>
              <a:rPr lang="en-CA" sz="1800" i="1" dirty="0">
                <a:solidFill>
                  <a:srgbClr val="FFFF00"/>
                </a:solidFill>
              </a:rPr>
              <a:t>: </a:t>
            </a:r>
            <a:r>
              <a:rPr lang="en-CA" sz="1800" i="1" dirty="0">
                <a:solidFill>
                  <a:schemeClr val="bg1"/>
                </a:solidFill>
              </a:rPr>
              <a:t>the media player software </a:t>
            </a:r>
            <a:r>
              <a:rPr lang="en-CA" sz="1800" i="1" dirty="0" err="1">
                <a:solidFill>
                  <a:schemeClr val="bg1"/>
                </a:solidFill>
              </a:rPr>
              <a:t>Showbox</a:t>
            </a:r>
            <a:r>
              <a:rPr lang="en-CA" sz="1800" i="1" dirty="0">
                <a:solidFill>
                  <a:schemeClr val="bg1"/>
                </a:solidFill>
              </a:rPr>
              <a:t> could be used to access </a:t>
            </a:r>
            <a:r>
              <a:rPr lang="en-CA" sz="1800" i="1" dirty="0">
                <a:solidFill>
                  <a:srgbClr val="FF0000"/>
                </a:solidFill>
              </a:rPr>
              <a:t>online streaming websites and permanently download content </a:t>
            </a:r>
            <a:r>
              <a:rPr lang="en-CA" sz="1800" i="1" dirty="0">
                <a:solidFill>
                  <a:schemeClr val="bg1"/>
                </a:solidFill>
              </a:rPr>
              <a:t>such as television programming or motion pictures; and</a:t>
            </a:r>
          </a:p>
          <a:p>
            <a:pPr marL="0" indent="0">
              <a:lnSpc>
                <a:spcPct val="110000"/>
              </a:lnSpc>
              <a:buFont typeface="Arial" panose="020B0604020202020204" pitchFamily="34" charset="0"/>
              <a:buNone/>
              <a:defRPr/>
            </a:pPr>
            <a:r>
              <a:rPr lang="en-CA" sz="1800" i="1" dirty="0">
                <a:solidFill>
                  <a:schemeClr val="bg1"/>
                </a:solidFill>
              </a:rPr>
              <a:t>C.     </a:t>
            </a:r>
            <a:r>
              <a:rPr lang="en-CA" sz="1800" i="1" dirty="0">
                <a:solidFill>
                  <a:srgbClr val="FFFF00"/>
                </a:solidFill>
              </a:rPr>
              <a:t>Private IPTV Services</a:t>
            </a:r>
            <a:r>
              <a:rPr lang="en-CA" sz="1800" i="1" dirty="0">
                <a:solidFill>
                  <a:schemeClr val="bg1"/>
                </a:solidFill>
              </a:rPr>
              <a:t>: these are private Internet servers which re-transmit television broadcasts over the Internet, usually for a monthly fee.”</a:t>
            </a:r>
          </a:p>
          <a:p>
            <a:pPr marL="685800" lvl="2" indent="0">
              <a:buFont typeface="Arial" panose="020B0604020202020204" pitchFamily="34" charset="0"/>
              <a:buNone/>
              <a:defRPr/>
            </a:pPr>
            <a:endParaRPr lang="en-US" sz="27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895B0495-7E3C-C129-196C-9E94D9905617}"/>
              </a:ext>
            </a:extLst>
          </p:cNvPr>
          <p:cNvSpPr>
            <a:spLocks noGrp="1"/>
          </p:cNvSpPr>
          <p:nvPr>
            <p:ph type="sldNum" sz="quarter" idx="12"/>
          </p:nvPr>
        </p:nvSpPr>
        <p:spPr/>
        <p:txBody>
          <a:bodyPr/>
          <a:lstStyle/>
          <a:p>
            <a:pPr defTabSz="342900" eaLnBrk="1" fontAlgn="auto" hangingPunct="1">
              <a:spcBef>
                <a:spcPts val="0"/>
              </a:spcBef>
              <a:spcAft>
                <a:spcPts val="0"/>
              </a:spcAft>
              <a:defRPr/>
            </a:pPr>
            <a:fld id="{C31BA6C4-22C2-0241-9BC6-68DD23721018}" type="slidenum">
              <a:rPr lang="en-US" sz="1350">
                <a:solidFill>
                  <a:prstClr val="black"/>
                </a:solidFill>
                <a:latin typeface="Arial"/>
                <a:ea typeface="+mn-ea"/>
              </a:rPr>
              <a:pPr defTabSz="342900" eaLnBrk="1" fontAlgn="auto" hangingPunct="1">
                <a:spcBef>
                  <a:spcPts val="0"/>
                </a:spcBef>
                <a:spcAft>
                  <a:spcPts val="0"/>
                </a:spcAft>
                <a:defRPr/>
              </a:pPr>
              <a:t>167</a:t>
            </a:fld>
            <a:endParaRPr lang="en-US" sz="1350">
              <a:solidFill>
                <a:prstClr val="black"/>
              </a:solidFill>
              <a:latin typeface="Arial"/>
              <a:ea typeface="+mn-ea"/>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itle 5">
            <a:extLst>
              <a:ext uri="{FF2B5EF4-FFF2-40B4-BE49-F238E27FC236}">
                <a16:creationId xmlns:a16="http://schemas.microsoft.com/office/drawing/2014/main" id="{B3C69050-3E05-44DF-EA9A-ECFB8A527BD9}"/>
              </a:ext>
            </a:extLst>
          </p:cNvPr>
          <p:cNvSpPr>
            <a:spLocks noGrp="1" noChangeArrowheads="1"/>
          </p:cNvSpPr>
          <p:nvPr>
            <p:ph type="title"/>
          </p:nvPr>
        </p:nvSpPr>
        <p:spPr bwMode="auto">
          <a:xfrm>
            <a:off x="1485900" y="106363"/>
            <a:ext cx="6172200" cy="809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FF00"/>
                </a:solidFill>
              </a:rPr>
              <a:t>User rights</a:t>
            </a:r>
          </a:p>
        </p:txBody>
      </p:sp>
      <p:sp>
        <p:nvSpPr>
          <p:cNvPr id="2" name="Content Placeholder 1">
            <a:extLst>
              <a:ext uri="{FF2B5EF4-FFF2-40B4-BE49-F238E27FC236}">
                <a16:creationId xmlns:a16="http://schemas.microsoft.com/office/drawing/2014/main" id="{3DA43D3D-509D-B656-B539-B746A5670E72}"/>
              </a:ext>
            </a:extLst>
          </p:cNvPr>
          <p:cNvSpPr>
            <a:spLocks noGrp="1"/>
          </p:cNvSpPr>
          <p:nvPr>
            <p:ph idx="1"/>
          </p:nvPr>
        </p:nvSpPr>
        <p:spPr>
          <a:xfrm>
            <a:off x="358775" y="1131888"/>
            <a:ext cx="8426450" cy="3732212"/>
          </a:xfrm>
        </p:spPr>
        <p:txBody>
          <a:bodyPr>
            <a:normAutofit/>
          </a:bodyPr>
          <a:lstStyle/>
          <a:p>
            <a:pPr marL="0" indent="0">
              <a:buFont typeface="Arial" panose="020B0604020202020204" pitchFamily="34" charset="0"/>
              <a:buNone/>
              <a:defRPr/>
            </a:pPr>
            <a:r>
              <a:rPr lang="en-US" sz="2175" b="1" dirty="0">
                <a:solidFill>
                  <a:srgbClr val="FFFF00"/>
                </a:solidFill>
              </a:rPr>
              <a:t>Common carrier exception (s. 2.4(1)(b))</a:t>
            </a:r>
          </a:p>
          <a:p>
            <a:pPr>
              <a:defRPr/>
            </a:pPr>
            <a:r>
              <a:rPr lang="en-US" sz="2175" i="1" dirty="0">
                <a:solidFill>
                  <a:srgbClr val="00B0F0"/>
                </a:solidFill>
              </a:rPr>
              <a:t>Bell Canada v. 1326030 Ontario Inc. </a:t>
            </a:r>
            <a:r>
              <a:rPr lang="en-US" sz="2175" i="1" dirty="0">
                <a:solidFill>
                  <a:schemeClr val="bg1"/>
                </a:solidFill>
              </a:rPr>
              <a:t>(</a:t>
            </a:r>
            <a:r>
              <a:rPr lang="en-US" sz="2175" i="1" dirty="0" err="1">
                <a:solidFill>
                  <a:schemeClr val="bg1"/>
                </a:solidFill>
              </a:rPr>
              <a:t>iTVBox.net</a:t>
            </a:r>
            <a:r>
              <a:rPr lang="en-US" sz="2175" i="1" dirty="0">
                <a:solidFill>
                  <a:schemeClr val="bg1"/>
                </a:solidFill>
              </a:rPr>
              <a:t>)</a:t>
            </a:r>
          </a:p>
          <a:p>
            <a:pPr lvl="1">
              <a:buFont typeface="Courier New" panose="02070309020205020404" pitchFamily="49" charset="0"/>
              <a:buChar char="o"/>
              <a:defRPr/>
            </a:pPr>
            <a:r>
              <a:rPr lang="en-US" sz="2175" dirty="0">
                <a:solidFill>
                  <a:schemeClr val="bg1"/>
                </a:solidFill>
              </a:rPr>
              <a:t>Should the defendants in this case benefit from the common carrier exception</a:t>
            </a:r>
            <a:r>
              <a:rPr lang="en-US" sz="2175" dirty="0">
                <a:solidFill>
                  <a:srgbClr val="FF0000"/>
                </a:solidFill>
              </a:rPr>
              <a:t>?</a:t>
            </a:r>
            <a:r>
              <a:rPr lang="en-US" sz="2175" dirty="0">
                <a:solidFill>
                  <a:schemeClr val="bg1"/>
                </a:solidFill>
              </a:rPr>
              <a:t> </a:t>
            </a:r>
          </a:p>
          <a:p>
            <a:pPr>
              <a:defRPr/>
            </a:pPr>
            <a:r>
              <a:rPr lang="en-CA" sz="2175" dirty="0">
                <a:solidFill>
                  <a:schemeClr val="bg1"/>
                </a:solidFill>
              </a:rPr>
              <a:t>…</a:t>
            </a:r>
            <a:r>
              <a:rPr lang="en-CA" sz="2175" dirty="0">
                <a:solidFill>
                  <a:srgbClr val="FFFF00"/>
                </a:solidFill>
              </a:rPr>
              <a:t>pre-loaded </a:t>
            </a:r>
            <a:r>
              <a:rPr lang="en-CA" sz="2175" dirty="0">
                <a:solidFill>
                  <a:srgbClr val="FF0000"/>
                </a:solidFill>
              </a:rPr>
              <a:t>“</a:t>
            </a:r>
            <a:r>
              <a:rPr lang="en-CA" sz="2175" dirty="0">
                <a:solidFill>
                  <a:schemeClr val="bg1"/>
                </a:solidFill>
              </a:rPr>
              <a:t>plug and play</a:t>
            </a:r>
            <a:r>
              <a:rPr lang="en-CA" sz="2175" dirty="0">
                <a:solidFill>
                  <a:srgbClr val="FF0000"/>
                </a:solidFill>
              </a:rPr>
              <a:t>”</a:t>
            </a:r>
            <a:r>
              <a:rPr lang="en-CA" sz="2175" dirty="0">
                <a:solidFill>
                  <a:srgbClr val="FFFF00"/>
                </a:solidFill>
              </a:rPr>
              <a:t> set-top boxes. </a:t>
            </a:r>
          </a:p>
          <a:p>
            <a:pPr marL="0" indent="0">
              <a:buFont typeface="Arial" panose="020B0604020202020204" pitchFamily="34" charset="0"/>
              <a:buNone/>
              <a:defRPr/>
            </a:pPr>
            <a:r>
              <a:rPr lang="en-CA" sz="2175" i="1" dirty="0">
                <a:solidFill>
                  <a:srgbClr val="FF0000"/>
                </a:solidFill>
              </a:rPr>
              <a:t>“</a:t>
            </a:r>
            <a:r>
              <a:rPr lang="en-CA" sz="2175" i="1" dirty="0">
                <a:solidFill>
                  <a:schemeClr val="bg1"/>
                </a:solidFill>
              </a:rPr>
              <a:t>[5] … electronic devices that can be connected to any standard television set in order to provide additional functionalities to that television, on which they have previously installed and configured a set of applications.</a:t>
            </a:r>
            <a:r>
              <a:rPr lang="en-CA" sz="2175" i="1" dirty="0">
                <a:solidFill>
                  <a:srgbClr val="FF0000"/>
                </a:solidFill>
              </a:rPr>
              <a:t>”</a:t>
            </a:r>
          </a:p>
          <a:p>
            <a:pPr lvl="2">
              <a:defRPr/>
            </a:pPr>
            <a:endParaRPr lang="en-US" sz="27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A0BC30BD-B011-BA2E-3FC7-AF38F41E164A}"/>
              </a:ext>
            </a:extLst>
          </p:cNvPr>
          <p:cNvSpPr>
            <a:spLocks noGrp="1"/>
          </p:cNvSpPr>
          <p:nvPr>
            <p:ph type="sldNum" sz="quarter" idx="12"/>
          </p:nvPr>
        </p:nvSpPr>
        <p:spPr/>
        <p:txBody>
          <a:bodyPr/>
          <a:lstStyle/>
          <a:p>
            <a:pPr defTabSz="342900" eaLnBrk="1" fontAlgn="auto" hangingPunct="1">
              <a:spcBef>
                <a:spcPts val="0"/>
              </a:spcBef>
              <a:spcAft>
                <a:spcPts val="0"/>
              </a:spcAft>
              <a:defRPr/>
            </a:pPr>
            <a:fld id="{AC900BE0-72ED-9042-8B30-D4C516565713}" type="slidenum">
              <a:rPr lang="en-US" sz="1350">
                <a:solidFill>
                  <a:prstClr val="black"/>
                </a:solidFill>
                <a:latin typeface="Arial"/>
                <a:ea typeface="+mn-ea"/>
              </a:rPr>
              <a:pPr defTabSz="342900" eaLnBrk="1" fontAlgn="auto" hangingPunct="1">
                <a:spcBef>
                  <a:spcPts val="0"/>
                </a:spcBef>
                <a:spcAft>
                  <a:spcPts val="0"/>
                </a:spcAft>
                <a:defRPr/>
              </a:pPr>
              <a:t>168</a:t>
            </a:fld>
            <a:endParaRPr lang="en-US" sz="1350">
              <a:solidFill>
                <a:prstClr val="black"/>
              </a:solidFill>
              <a:latin typeface="Arial"/>
              <a:ea typeface="+mn-ea"/>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70F0-689B-0621-58B1-DC0869EC7D0C}"/>
              </a:ext>
            </a:extLst>
          </p:cNvPr>
          <p:cNvSpPr>
            <a:spLocks noGrp="1"/>
          </p:cNvSpPr>
          <p:nvPr>
            <p:ph type="title"/>
          </p:nvPr>
        </p:nvSpPr>
        <p:spPr>
          <a:xfrm>
            <a:off x="179388" y="87313"/>
            <a:ext cx="8713787" cy="527050"/>
          </a:xfrm>
        </p:spPr>
        <p:txBody>
          <a:bodyPr>
            <a:normAutofit fontScale="90000"/>
          </a:bodyPr>
          <a:lstStyle/>
          <a:p>
            <a:pPr>
              <a:defRPr/>
            </a:pPr>
            <a:r>
              <a:rPr lang="en-US" sz="2700" dirty="0">
                <a:solidFill>
                  <a:schemeClr val="bg1"/>
                </a:solidFill>
              </a:rPr>
              <a:t>Should the </a:t>
            </a:r>
            <a:r>
              <a:rPr lang="en-US" sz="2700" dirty="0">
                <a:solidFill>
                  <a:srgbClr val="FFFF00"/>
                </a:solidFill>
              </a:rPr>
              <a:t>common carrier exception </a:t>
            </a:r>
            <a:r>
              <a:rPr lang="en-US" sz="2700" dirty="0">
                <a:solidFill>
                  <a:schemeClr val="bg1"/>
                </a:solidFill>
              </a:rPr>
              <a:t>(s. 2.4(1)(b)) apply</a:t>
            </a:r>
            <a:r>
              <a:rPr lang="en-US" sz="2700" dirty="0">
                <a:solidFill>
                  <a:srgbClr val="FF0000"/>
                </a:solidFill>
              </a:rPr>
              <a:t>?</a:t>
            </a:r>
            <a:br>
              <a:rPr lang="en-US" b="1" dirty="0">
                <a:solidFill>
                  <a:srgbClr val="FFFF00"/>
                </a:solidFill>
              </a:rPr>
            </a:br>
            <a:endParaRPr lang="en-US" dirty="0"/>
          </a:p>
        </p:txBody>
      </p:sp>
      <p:sp>
        <p:nvSpPr>
          <p:cNvPr id="328706" name="Content Placeholder 2">
            <a:extLst>
              <a:ext uri="{FF2B5EF4-FFF2-40B4-BE49-F238E27FC236}">
                <a16:creationId xmlns:a16="http://schemas.microsoft.com/office/drawing/2014/main" id="{3CF15FD9-FCDB-6F3E-D795-91233A19AF21}"/>
              </a:ext>
            </a:extLst>
          </p:cNvPr>
          <p:cNvSpPr>
            <a:spLocks noGrp="1" noChangeArrowheads="1"/>
          </p:cNvSpPr>
          <p:nvPr>
            <p:ph sz="quarter" idx="10"/>
          </p:nvPr>
        </p:nvSpPr>
        <p:spPr bwMode="auto">
          <a:xfrm>
            <a:off x="395288" y="915988"/>
            <a:ext cx="8497887" cy="3960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buFont typeface="Arial" panose="020B0604020202020204" pitchFamily="34" charset="0"/>
              <a:buNone/>
            </a:pPr>
            <a:r>
              <a:rPr lang="en-CA" altLang="en-US" sz="1600" i="1">
                <a:solidFill>
                  <a:schemeClr val="bg1"/>
                </a:solidFill>
              </a:rPr>
              <a:t>“[22] …</a:t>
            </a:r>
            <a:r>
              <a:rPr lang="en-CA" altLang="en-US" sz="1600" i="1">
                <a:solidFill>
                  <a:srgbClr val="FFFF00"/>
                </a:solidFill>
              </a:rPr>
              <a:t>This is not a case where the Defendants merely serve as the conduit</a:t>
            </a:r>
            <a:r>
              <a:rPr lang="en-CA" altLang="en-US" sz="1600" i="1">
                <a:solidFill>
                  <a:schemeClr val="bg1"/>
                </a:solidFill>
              </a:rPr>
              <a:t>, as was argued by Mr. Wesley. </a:t>
            </a:r>
            <a:r>
              <a:rPr lang="en-CA" altLang="en-US" sz="1600" i="1">
                <a:solidFill>
                  <a:srgbClr val="FFFF00"/>
                </a:solidFill>
              </a:rPr>
              <a:t>Rather, </a:t>
            </a:r>
            <a:r>
              <a:rPr lang="en-CA" altLang="en-US" sz="1600" i="1">
                <a:solidFill>
                  <a:srgbClr val="FF0000"/>
                </a:solidFill>
              </a:rPr>
              <a:t>they deliberately encourage consumers </a:t>
            </a:r>
            <a:r>
              <a:rPr lang="en-CA" altLang="en-US" sz="1600" i="1">
                <a:solidFill>
                  <a:srgbClr val="FFFF00"/>
                </a:solidFill>
              </a:rPr>
              <a:t>and potential clients </a:t>
            </a:r>
            <a:r>
              <a:rPr lang="en-CA" altLang="en-US" sz="1600" i="1">
                <a:solidFill>
                  <a:srgbClr val="FF0000"/>
                </a:solidFill>
              </a:rPr>
              <a:t>to circumvent authorized ways of accessing content </a:t>
            </a:r>
            <a:r>
              <a:rPr lang="en-CA" altLang="en-US" sz="1600" i="1">
                <a:solidFill>
                  <a:schemeClr val="bg1"/>
                </a:solidFill>
              </a:rPr>
              <a:t>– say, by a cable subscription or by streaming content from the </a:t>
            </a:r>
            <a:r>
              <a:rPr lang="en-CA" altLang="en-US" i="1">
                <a:solidFill>
                  <a:schemeClr val="bg1"/>
                </a:solidFill>
              </a:rPr>
              <a:t>Plaintiffs</a:t>
            </a:r>
            <a:r>
              <a:rPr lang="en-CA" altLang="en-US" sz="1600" i="1">
                <a:solidFill>
                  <a:schemeClr val="bg1"/>
                </a:solidFill>
              </a:rPr>
              <a:t>’ websites – both in the manner in which they promote their business, and by offering tutorials in how to add and use applications which rely on illegally obtained content. </a:t>
            </a:r>
            <a:r>
              <a:rPr lang="en-CA" altLang="en-US" sz="1600" i="1">
                <a:solidFill>
                  <a:srgbClr val="FFFF00"/>
                </a:solidFill>
              </a:rPr>
              <a:t>The statutory defence provided in paragraph 2.4(1)(b) of the Copyright Act does not apply to the Defendants who go above and beyond selling a simple “means of telecommunication”. </a:t>
            </a:r>
            <a:r>
              <a:rPr lang="en-CA" altLang="en-US" sz="1600" i="1">
                <a:solidFill>
                  <a:schemeClr val="bg1"/>
                </a:solidFill>
              </a:rPr>
              <a:t>They also engage in acts related to the content of the infringed communications (Society of Composers, Authors and Music Publishers of Canada v Canadian Assn of Internet Providers, 2004 SCC 45 at para 92). Consumers can consequently stream or download the Plaintiffs’ programs and store them on their device without authorization from the Plaintiffs. This constitutes prima facie copyright infringement pursuant to section 27 of the Copyright Act.”</a:t>
            </a:r>
            <a:endParaRPr lang="en-US" altLang="en-US" sz="1600" i="1">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4E5E1AA1-9BAC-AFFB-681F-5E11FBF2958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B6D103D3-D60F-9A84-D38C-A6B2FCDCAE1C}"/>
              </a:ext>
            </a:extLst>
          </p:cNvPr>
          <p:cNvPicPr>
            <a:picLocks noGrp="1" noChangeAspect="1"/>
          </p:cNvPicPr>
          <p:nvPr>
            <p:ph idx="1"/>
          </p:nvPr>
        </p:nvPicPr>
        <p:blipFill>
          <a:blip r:embed="rId2"/>
          <a:stretch>
            <a:fillRect/>
          </a:stretch>
        </p:blipFill>
        <p:spPr/>
      </p:pic>
      <p:sp>
        <p:nvSpPr>
          <p:cNvPr id="51203" name="TextBox 3">
            <a:extLst>
              <a:ext uri="{FF2B5EF4-FFF2-40B4-BE49-F238E27FC236}">
                <a16:creationId xmlns:a16="http://schemas.microsoft.com/office/drawing/2014/main" id="{62363111-52F0-4457-BBD0-A6840DB30688}"/>
              </a:ext>
            </a:extLst>
          </p:cNvPr>
          <p:cNvSpPr txBox="1">
            <a:spLocks noChangeArrowheads="1"/>
          </p:cNvSpPr>
          <p:nvPr/>
        </p:nvSpPr>
        <p:spPr bwMode="auto">
          <a:xfrm>
            <a:off x="1412875" y="0"/>
            <a:ext cx="631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a </a:t>
            </a:r>
            <a:r>
              <a:rPr lang="en-US" altLang="en-US" sz="4000">
                <a:solidFill>
                  <a:srgbClr val="FF0000"/>
                </a:solidFill>
              </a:rPr>
              <a:t>“</a:t>
            </a:r>
            <a:r>
              <a:rPr lang="en-US" altLang="en-US" sz="4000">
                <a:solidFill>
                  <a:schemeClr val="bg1"/>
                </a:solidFill>
              </a:rPr>
              <a:t>Featured Image</a:t>
            </a:r>
            <a:r>
              <a:rPr lang="en-US" altLang="en-US" sz="4000">
                <a:solidFill>
                  <a:srgbClr val="FF0000"/>
                </a:solidFill>
              </a:rPr>
              <a:t>”</a:t>
            </a:r>
            <a:endParaRPr lang="en-US" altLang="en-US" sz="4000">
              <a:solidFill>
                <a:srgbClr val="FFFF00"/>
              </a:solidFill>
            </a:endParaRPr>
          </a:p>
        </p:txBody>
      </p:sp>
      <p:pic>
        <p:nvPicPr>
          <p:cNvPr id="51204" name="Picture 7" descr="Graphical user interface, text, application&#10;&#10;Description automatically generated">
            <a:extLst>
              <a:ext uri="{FF2B5EF4-FFF2-40B4-BE49-F238E27FC236}">
                <a16:creationId xmlns:a16="http://schemas.microsoft.com/office/drawing/2014/main" id="{B3709E10-E0B4-700E-6180-17B8B7DE19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6513" y="708025"/>
            <a:ext cx="1450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D3F0030-5AD4-C79B-EBE9-3629999A0441}"/>
                  </a:ext>
                </a:extLst>
              </p14:cNvPr>
              <p14:cNvContentPartPr/>
              <p14:nvPr/>
            </p14:nvContentPartPr>
            <p14:xfrm>
              <a:off x="3802372" y="4372460"/>
              <a:ext cx="1469520" cy="639000"/>
            </p14:xfrm>
          </p:contentPart>
        </mc:Choice>
        <mc:Fallback xmlns="">
          <p:pic>
            <p:nvPicPr>
              <p:cNvPr id="9" name="Ink 8">
                <a:extLst>
                  <a:ext uri="{FF2B5EF4-FFF2-40B4-BE49-F238E27FC236}">
                    <a16:creationId xmlns:a16="http://schemas.microsoft.com/office/drawing/2014/main" id="{7D3F0030-5AD4-C79B-EBE9-3629999A0441}"/>
                  </a:ext>
                </a:extLst>
              </p:cNvPr>
              <p:cNvPicPr/>
              <p:nvPr/>
            </p:nvPicPr>
            <p:blipFill>
              <a:blip r:embed="rId5"/>
              <a:stretch>
                <a:fillRect/>
              </a:stretch>
            </p:blipFill>
            <p:spPr>
              <a:xfrm>
                <a:off x="3793374" y="4363460"/>
                <a:ext cx="1487156" cy="656640"/>
              </a:xfrm>
              <a:prstGeom prst="rect">
                <a:avLst/>
              </a:prstGeom>
            </p:spPr>
          </p:pic>
        </mc:Fallback>
      </mc:AlternateContent>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itle 1">
            <a:extLst>
              <a:ext uri="{FF2B5EF4-FFF2-40B4-BE49-F238E27FC236}">
                <a16:creationId xmlns:a16="http://schemas.microsoft.com/office/drawing/2014/main" id="{66BBA507-78D5-1F72-B4AA-BCA1AE1D259E}"/>
              </a:ext>
            </a:extLst>
          </p:cNvPr>
          <p:cNvSpPr>
            <a:spLocks noGrp="1" noChangeArrowheads="1"/>
          </p:cNvSpPr>
          <p:nvPr>
            <p:ph type="title"/>
          </p:nvPr>
        </p:nvSpPr>
        <p:spPr bwMode="auto">
          <a:xfrm>
            <a:off x="468313" y="79375"/>
            <a:ext cx="8207375" cy="1550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N.B.</a:t>
            </a:r>
            <a:r>
              <a:rPr lang="en-US" altLang="en-US">
                <a:solidFill>
                  <a:srgbClr val="FF0000"/>
                </a:solidFill>
              </a:rPr>
              <a:t>:</a:t>
            </a:r>
            <a:r>
              <a:rPr lang="en-US" altLang="en-US">
                <a:solidFill>
                  <a:srgbClr val="FFFF00"/>
                </a:solidFill>
              </a:rPr>
              <a:t> </a:t>
            </a:r>
            <a:r>
              <a:rPr lang="en-US" altLang="en-US">
                <a:solidFill>
                  <a:schemeClr val="bg1"/>
                </a:solidFill>
              </a:rPr>
              <a:t>S. 31.1 Copyright Act (added to the </a:t>
            </a:r>
            <a:r>
              <a:rPr lang="en-US" altLang="en-US" i="1" u="sng">
                <a:solidFill>
                  <a:schemeClr val="bg1"/>
                </a:solidFill>
              </a:rPr>
              <a:t>Copyright Act</a:t>
            </a:r>
            <a:r>
              <a:rPr lang="en-US" altLang="en-US">
                <a:solidFill>
                  <a:schemeClr val="bg1"/>
                </a:solidFill>
              </a:rPr>
              <a:t>, 2012 – complimentary to &amp; broader than S. </a:t>
            </a:r>
            <a:r>
              <a:rPr lang="en-CA" altLang="en-US">
                <a:solidFill>
                  <a:schemeClr val="bg1"/>
                </a:solidFill>
              </a:rPr>
              <a:t>2.4(1)(b) </a:t>
            </a:r>
            <a:endParaRPr lang="en-US" altLang="en-US">
              <a:solidFill>
                <a:schemeClr val="bg1"/>
              </a:solidFill>
            </a:endParaRPr>
          </a:p>
        </p:txBody>
      </p:sp>
      <p:sp>
        <p:nvSpPr>
          <p:cNvPr id="332802" name="Content Placeholder 2">
            <a:extLst>
              <a:ext uri="{FF2B5EF4-FFF2-40B4-BE49-F238E27FC236}">
                <a16:creationId xmlns:a16="http://schemas.microsoft.com/office/drawing/2014/main" id="{65637B54-C167-5377-F0E3-AF432BC2F681}"/>
              </a:ext>
            </a:extLst>
          </p:cNvPr>
          <p:cNvSpPr>
            <a:spLocks noGrp="1" noChangeArrowheads="1"/>
          </p:cNvSpPr>
          <p:nvPr>
            <p:ph sz="quarter" idx="10"/>
          </p:nvPr>
        </p:nvSpPr>
        <p:spPr bwMode="auto">
          <a:xfrm>
            <a:off x="684213" y="1779588"/>
            <a:ext cx="8459787" cy="3095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3600">
                <a:solidFill>
                  <a:schemeClr val="bg1"/>
                </a:solidFill>
              </a:rPr>
              <a:t>While s. 2.4(1)(b) applies </a:t>
            </a:r>
            <a:r>
              <a:rPr lang="en-CA" altLang="en-US" sz="3600">
                <a:solidFill>
                  <a:srgbClr val="FFFF00"/>
                </a:solidFill>
              </a:rPr>
              <a:t>only to the right to communicate a work to the public</a:t>
            </a:r>
            <a:r>
              <a:rPr lang="en-CA" altLang="en-US" sz="3600">
                <a:solidFill>
                  <a:schemeClr val="bg1"/>
                </a:solidFill>
              </a:rPr>
              <a:t>, s. 31(2) right applies more broadly – </a:t>
            </a:r>
            <a:r>
              <a:rPr lang="en-CA" altLang="en-US" sz="3600">
                <a:solidFill>
                  <a:srgbClr val="FF0000"/>
                </a:solidFill>
              </a:rPr>
              <a:t>to any rights </a:t>
            </a:r>
            <a:r>
              <a:rPr lang="en-CA" altLang="en-US" sz="3600">
                <a:solidFill>
                  <a:schemeClr val="bg1"/>
                </a:solidFill>
              </a:rPr>
              <a:t>that might have otherwise been infringed. </a:t>
            </a:r>
          </a:p>
          <a:p>
            <a:pPr marL="0" indent="0">
              <a:buFont typeface="Arial" panose="020B0604020202020204" pitchFamily="34" charset="0"/>
              <a:buNone/>
            </a:pPr>
            <a:endParaRPr lang="en-US" alt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itle 1">
            <a:extLst>
              <a:ext uri="{FF2B5EF4-FFF2-40B4-BE49-F238E27FC236}">
                <a16:creationId xmlns:a16="http://schemas.microsoft.com/office/drawing/2014/main" id="{91F069C5-DDFA-CD52-45A9-5EA9AB9089D7}"/>
              </a:ext>
            </a:extLst>
          </p:cNvPr>
          <p:cNvSpPr>
            <a:spLocks noGrp="1" noChangeArrowheads="1"/>
          </p:cNvSpPr>
          <p:nvPr>
            <p:ph type="title"/>
          </p:nvPr>
        </p:nvSpPr>
        <p:spPr bwMode="auto">
          <a:xfrm>
            <a:off x="1485900" y="92075"/>
            <a:ext cx="6172200" cy="574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Now</a:t>
            </a:r>
            <a:r>
              <a:rPr lang="en-US" altLang="en-US">
                <a:solidFill>
                  <a:srgbClr val="FF0000"/>
                </a:solidFill>
              </a:rPr>
              <a:t>…</a:t>
            </a:r>
            <a:r>
              <a:rPr lang="en-US" altLang="en-US">
                <a:solidFill>
                  <a:schemeClr val="bg1"/>
                </a:solidFill>
              </a:rPr>
              <a:t>A few more things</a:t>
            </a:r>
          </a:p>
        </p:txBody>
      </p:sp>
      <p:sp>
        <p:nvSpPr>
          <p:cNvPr id="3" name="Content Placeholder 2">
            <a:extLst>
              <a:ext uri="{FF2B5EF4-FFF2-40B4-BE49-F238E27FC236}">
                <a16:creationId xmlns:a16="http://schemas.microsoft.com/office/drawing/2014/main" id="{8B7D7517-DEA8-1C6E-0B73-FF49035168CD}"/>
              </a:ext>
            </a:extLst>
          </p:cNvPr>
          <p:cNvSpPr>
            <a:spLocks noGrp="1"/>
          </p:cNvSpPr>
          <p:nvPr>
            <p:ph sz="quarter" idx="10"/>
          </p:nvPr>
        </p:nvSpPr>
        <p:spPr>
          <a:xfrm>
            <a:off x="468313" y="915988"/>
            <a:ext cx="8496300" cy="3771900"/>
          </a:xfrm>
        </p:spPr>
        <p:txBody>
          <a:bodyPr/>
          <a:lstStyle/>
          <a:p>
            <a:pPr marL="0" indent="0">
              <a:buFont typeface="Arial" panose="020B0604020202020204" pitchFamily="34" charset="0"/>
              <a:buNone/>
              <a:defRPr/>
            </a:pPr>
            <a:r>
              <a:rPr lang="en-CA" b="1" dirty="0">
                <a:solidFill>
                  <a:srgbClr val="FFFF00"/>
                </a:solidFill>
              </a:rPr>
              <a:t>1. Non-commercial User-generated Content </a:t>
            </a:r>
            <a:r>
              <a:rPr lang="en-CA" b="1" dirty="0">
                <a:solidFill>
                  <a:srgbClr val="FF0000"/>
                </a:solidFill>
              </a:rPr>
              <a:t>&amp;</a:t>
            </a:r>
            <a:r>
              <a:rPr lang="en-CA" b="1" dirty="0">
                <a:solidFill>
                  <a:srgbClr val="FFFF00"/>
                </a:solidFill>
              </a:rPr>
              <a:t> Reproduction for Private purposes</a:t>
            </a:r>
          </a:p>
          <a:p>
            <a:pPr marL="0" indent="0">
              <a:buFont typeface="Arial" panose="020B0604020202020204" pitchFamily="34" charset="0"/>
              <a:buNone/>
              <a:defRPr/>
            </a:pPr>
            <a:r>
              <a:rPr lang="en-CA" b="1" dirty="0">
                <a:solidFill>
                  <a:srgbClr val="FFFF00"/>
                </a:solidFill>
              </a:rPr>
              <a:t>2. Intersections of copyright and contract</a:t>
            </a:r>
            <a:endParaRPr lang="en-CA" sz="1350" b="1" dirty="0">
              <a:solidFill>
                <a:srgbClr val="FFFF00"/>
              </a:solidFill>
            </a:endParaRPr>
          </a:p>
          <a:p>
            <a:pPr marL="0" indent="0">
              <a:buFont typeface="Arial" panose="020B0604020202020204" pitchFamily="34" charset="0"/>
              <a:buNone/>
              <a:defRPr/>
            </a:pPr>
            <a:r>
              <a:rPr lang="en-CA" b="1" dirty="0">
                <a:solidFill>
                  <a:srgbClr val="FFFF00"/>
                </a:solidFill>
              </a:rPr>
              <a:t>3. TPMs</a:t>
            </a:r>
            <a:endParaRPr lang="en-CA" sz="1350" b="1" dirty="0">
              <a:solidFill>
                <a:srgbClr val="FFFF00"/>
              </a:solidFill>
            </a:endParaRPr>
          </a:p>
          <a:p>
            <a:pPr>
              <a:defRPr/>
            </a:pPr>
            <a:r>
              <a:rPr lang="en-CA" dirty="0">
                <a:solidFill>
                  <a:schemeClr val="bg1"/>
                </a:solidFill>
              </a:rPr>
              <a:t>What are they? </a:t>
            </a:r>
            <a:endParaRPr lang="en-CA" sz="1350" dirty="0">
              <a:solidFill>
                <a:schemeClr val="bg1"/>
              </a:solidFill>
            </a:endParaRPr>
          </a:p>
          <a:p>
            <a:pPr>
              <a:defRPr/>
            </a:pPr>
            <a:r>
              <a:rPr lang="en-CA" dirty="0">
                <a:solidFill>
                  <a:schemeClr val="bg1"/>
                </a:solidFill>
              </a:rPr>
              <a:t>Provisions dealing with TPMs</a:t>
            </a:r>
            <a:endParaRPr lang="en-CA" sz="1350" dirty="0">
              <a:solidFill>
                <a:schemeClr val="bg1"/>
              </a:solidFill>
            </a:endParaRPr>
          </a:p>
          <a:p>
            <a:pPr>
              <a:defRPr/>
            </a:pPr>
            <a:r>
              <a:rPr lang="en-CA" dirty="0">
                <a:solidFill>
                  <a:schemeClr val="bg1"/>
                </a:solidFill>
              </a:rPr>
              <a:t>Exceptions to the TPM infringement provisions</a:t>
            </a:r>
            <a:endParaRPr lang="en-CA" sz="1350" dirty="0">
              <a:solidFill>
                <a:schemeClr val="bg1"/>
              </a:solidFill>
            </a:endParaRPr>
          </a:p>
          <a:p>
            <a:pPr>
              <a:defRPr/>
            </a:pPr>
            <a:r>
              <a:rPr lang="en-CA" dirty="0">
                <a:solidFill>
                  <a:schemeClr val="bg1"/>
                </a:solidFill>
              </a:rPr>
              <a:t>Enforcement of TPMs</a:t>
            </a:r>
            <a:endParaRPr lang="en-CA" sz="1350" dirty="0">
              <a:solidFill>
                <a:schemeClr val="bg1"/>
              </a:solidFill>
            </a:endParaRPr>
          </a:p>
          <a:p>
            <a:pPr marL="0" indent="0">
              <a:buFont typeface="Arial" panose="020B0604020202020204" pitchFamily="34" charset="0"/>
              <a:buNone/>
              <a:defRPr/>
            </a:pPr>
            <a:r>
              <a:rPr lang="en-CA" b="1" dirty="0">
                <a:solidFill>
                  <a:srgbClr val="FFFF00"/>
                </a:solidFill>
              </a:rPr>
              <a:t>4. Rights management information</a:t>
            </a:r>
          </a:p>
          <a:p>
            <a:pPr marL="0" indent="0">
              <a:buFont typeface="Arial" panose="020B0604020202020204" pitchFamily="34" charset="0"/>
              <a:buNone/>
              <a:defRPr/>
            </a:pPr>
            <a:r>
              <a:rPr lang="en-CA" b="1" dirty="0">
                <a:solidFill>
                  <a:srgbClr val="FFFF00"/>
                </a:solidFill>
              </a:rPr>
              <a:t>5. Notification letters</a:t>
            </a:r>
          </a:p>
          <a:p>
            <a:pPr marL="0" indent="0">
              <a:buFont typeface="Arial" panose="020B0604020202020204" pitchFamily="34" charset="0"/>
              <a:buNone/>
              <a:defRPr/>
            </a:pPr>
            <a:r>
              <a:rPr lang="en-CA" b="1" dirty="0">
                <a:solidFill>
                  <a:srgbClr val="FFFF00"/>
                </a:solidFill>
              </a:rPr>
              <a:t>6. Remedies and procedures.</a:t>
            </a:r>
          </a:p>
          <a:p>
            <a:pPr>
              <a:defRPr/>
            </a:pPr>
            <a:endParaRPr lang="en-US" dirty="0"/>
          </a:p>
        </p:txBody>
      </p:sp>
    </p:spTree>
    <p:extLst>
      <p:ext uri="{BB962C8B-B14F-4D97-AF65-F5344CB8AC3E}">
        <p14:creationId xmlns:p14="http://schemas.microsoft.com/office/powerpoint/2010/main" val="6055541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extBox 1">
            <a:extLst>
              <a:ext uri="{FF2B5EF4-FFF2-40B4-BE49-F238E27FC236}">
                <a16:creationId xmlns:a16="http://schemas.microsoft.com/office/drawing/2014/main" id="{E828D4B2-40E1-5C7B-9266-CB4477DF2FB0}"/>
              </a:ext>
            </a:extLst>
          </p:cNvPr>
          <p:cNvSpPr txBox="1">
            <a:spLocks noChangeArrowheads="1"/>
          </p:cNvSpPr>
          <p:nvPr/>
        </p:nvSpPr>
        <p:spPr bwMode="auto">
          <a:xfrm>
            <a:off x="482600" y="268288"/>
            <a:ext cx="817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3200" b="1">
                <a:solidFill>
                  <a:srgbClr val="FFFF00"/>
                </a:solidFill>
              </a:rPr>
              <a:t>Non</a:t>
            </a:r>
            <a:r>
              <a:rPr lang="en-CA" altLang="en-US" sz="3200" b="1">
                <a:solidFill>
                  <a:srgbClr val="FF0000"/>
                </a:solidFill>
              </a:rPr>
              <a:t>-</a:t>
            </a:r>
            <a:r>
              <a:rPr lang="en-CA" altLang="en-US" sz="3200" b="1">
                <a:solidFill>
                  <a:srgbClr val="FFFF00"/>
                </a:solidFill>
              </a:rPr>
              <a:t>commercial User-generated Content</a:t>
            </a:r>
            <a:endParaRPr lang="en-US" altLang="en-US" sz="3200"/>
          </a:p>
        </p:txBody>
      </p:sp>
      <p:pic>
        <p:nvPicPr>
          <p:cNvPr id="354306" name="Content Placeholder 4" descr="Text, letter&#10;&#10;Description automatically generated">
            <a:extLst>
              <a:ext uri="{FF2B5EF4-FFF2-40B4-BE49-F238E27FC236}">
                <a16:creationId xmlns:a16="http://schemas.microsoft.com/office/drawing/2014/main" id="{6AB0BBF6-9663-728C-BAB3-FA033B72C5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11375" y="1131888"/>
            <a:ext cx="492125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23BD361-5641-54D8-F6C6-375F5A2B2555}"/>
                  </a:ext>
                </a:extLst>
              </p14:cNvPr>
              <p14:cNvContentPartPr/>
              <p14:nvPr/>
            </p14:nvContentPartPr>
            <p14:xfrm>
              <a:off x="2227050" y="2998530"/>
              <a:ext cx="390600" cy="693360"/>
            </p14:xfrm>
          </p:contentPart>
        </mc:Choice>
        <mc:Fallback xmlns="">
          <p:pic>
            <p:nvPicPr>
              <p:cNvPr id="4" name="Ink 3">
                <a:extLst>
                  <a:ext uri="{FF2B5EF4-FFF2-40B4-BE49-F238E27FC236}">
                    <a16:creationId xmlns:a16="http://schemas.microsoft.com/office/drawing/2014/main" id="{523BD361-5641-54D8-F6C6-375F5A2B2555}"/>
                  </a:ext>
                </a:extLst>
              </p:cNvPr>
              <p:cNvPicPr/>
              <p:nvPr/>
            </p:nvPicPr>
            <p:blipFill>
              <a:blip r:embed="rId4"/>
              <a:stretch>
                <a:fillRect/>
              </a:stretch>
            </p:blipFill>
            <p:spPr>
              <a:xfrm>
                <a:off x="2209050" y="2980530"/>
                <a:ext cx="426240" cy="729000"/>
              </a:xfrm>
              <a:prstGeom prst="rect">
                <a:avLst/>
              </a:prstGeom>
            </p:spPr>
          </p:pic>
        </mc:Fallback>
      </mc:AlternateContent>
    </p:spTree>
    <p:extLst>
      <p:ext uri="{BB962C8B-B14F-4D97-AF65-F5344CB8AC3E}">
        <p14:creationId xmlns:p14="http://schemas.microsoft.com/office/powerpoint/2010/main" val="298564277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extBox 1">
            <a:extLst>
              <a:ext uri="{FF2B5EF4-FFF2-40B4-BE49-F238E27FC236}">
                <a16:creationId xmlns:a16="http://schemas.microsoft.com/office/drawing/2014/main" id="{A94CA94C-C4AD-F8B7-67DD-43334C27C418}"/>
              </a:ext>
            </a:extLst>
          </p:cNvPr>
          <p:cNvSpPr txBox="1">
            <a:spLocks noChangeArrowheads="1"/>
          </p:cNvSpPr>
          <p:nvPr/>
        </p:nvSpPr>
        <p:spPr bwMode="auto">
          <a:xfrm>
            <a:off x="1087438" y="268288"/>
            <a:ext cx="6969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3200" b="1">
                <a:solidFill>
                  <a:srgbClr val="FFFF00"/>
                </a:solidFill>
              </a:rPr>
              <a:t>Reproduction for Private Purposes</a:t>
            </a:r>
            <a:endParaRPr lang="en-US" altLang="en-US" sz="3200"/>
          </a:p>
        </p:txBody>
      </p:sp>
      <p:pic>
        <p:nvPicPr>
          <p:cNvPr id="355330" name="Content Placeholder 4" descr="Text, letter&#10;&#10;Description automatically generated">
            <a:extLst>
              <a:ext uri="{FF2B5EF4-FFF2-40B4-BE49-F238E27FC236}">
                <a16:creationId xmlns:a16="http://schemas.microsoft.com/office/drawing/2014/main" id="{1ABDDD32-20C7-24E7-30EE-986603225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5375" y="1103313"/>
            <a:ext cx="44132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6544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extBox 2">
            <a:extLst>
              <a:ext uri="{FF2B5EF4-FFF2-40B4-BE49-F238E27FC236}">
                <a16:creationId xmlns:a16="http://schemas.microsoft.com/office/drawing/2014/main" id="{5BE269B1-0C52-EE7F-FF69-48367C59F6C0}"/>
              </a:ext>
            </a:extLst>
          </p:cNvPr>
          <p:cNvSpPr txBox="1">
            <a:spLocks noChangeArrowheads="1"/>
          </p:cNvSpPr>
          <p:nvPr/>
        </p:nvSpPr>
        <p:spPr bwMode="auto">
          <a:xfrm>
            <a:off x="323850" y="195263"/>
            <a:ext cx="81359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a:solidFill>
                  <a:srgbClr val="FFFF00"/>
                </a:solidFill>
              </a:rPr>
              <a:t>Courts Prioritize </a:t>
            </a:r>
            <a:r>
              <a:rPr lang="en-US" altLang="en-US" sz="3200">
                <a:solidFill>
                  <a:srgbClr val="FF0000"/>
                </a:solidFill>
              </a:rPr>
              <a:t>Contract</a:t>
            </a:r>
            <a:r>
              <a:rPr lang="en-US" altLang="en-US" sz="3200">
                <a:solidFill>
                  <a:srgbClr val="FFFF00"/>
                </a:solidFill>
              </a:rPr>
              <a:t> </a:t>
            </a:r>
          </a:p>
          <a:p>
            <a:pPr algn="ctr"/>
            <a:r>
              <a:rPr lang="en-US" altLang="en-US" sz="3200">
                <a:solidFill>
                  <a:srgbClr val="FFFF00"/>
                </a:solidFill>
              </a:rPr>
              <a:t>Over </a:t>
            </a:r>
            <a:r>
              <a:rPr lang="en-US" altLang="en-US" sz="3200">
                <a:solidFill>
                  <a:srgbClr val="00B0F0"/>
                </a:solidFill>
              </a:rPr>
              <a:t>Copyright</a:t>
            </a:r>
            <a:r>
              <a:rPr lang="en-US" altLang="en-US" sz="3200">
                <a:solidFill>
                  <a:srgbClr val="FFFF00"/>
                </a:solidFill>
              </a:rPr>
              <a:t> </a:t>
            </a:r>
            <a:r>
              <a:rPr lang="en-US" altLang="en-US" sz="3200">
                <a:solidFill>
                  <a:schemeClr val="bg1"/>
                </a:solidFill>
              </a:rPr>
              <a:t>?!</a:t>
            </a:r>
          </a:p>
        </p:txBody>
      </p:sp>
      <p:pic>
        <p:nvPicPr>
          <p:cNvPr id="360450" name="Content Placeholder 3">
            <a:extLst>
              <a:ext uri="{FF2B5EF4-FFF2-40B4-BE49-F238E27FC236}">
                <a16:creationId xmlns:a16="http://schemas.microsoft.com/office/drawing/2014/main" id="{0FBA34B4-0210-ECB0-00C8-D72CBF9CE0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68613" y="1516063"/>
            <a:ext cx="34067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3366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1" descr="Screen Shot 2017-02-13 at 4.06.03 PM.png">
            <a:extLst>
              <a:ext uri="{FF2B5EF4-FFF2-40B4-BE49-F238E27FC236}">
                <a16:creationId xmlns:a16="http://schemas.microsoft.com/office/drawing/2014/main" id="{42AA8105-EB5A-C838-14B9-BF62087AE0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7950" y="582613"/>
            <a:ext cx="40005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4" name="TextBox 2">
            <a:extLst>
              <a:ext uri="{FF2B5EF4-FFF2-40B4-BE49-F238E27FC236}">
                <a16:creationId xmlns:a16="http://schemas.microsoft.com/office/drawing/2014/main" id="{0B37F34B-AEE0-A292-5C3B-26E35DD3294F}"/>
              </a:ext>
            </a:extLst>
          </p:cNvPr>
          <p:cNvSpPr txBox="1">
            <a:spLocks noChangeArrowheads="1"/>
          </p:cNvSpPr>
          <p:nvPr/>
        </p:nvSpPr>
        <p:spPr bwMode="auto">
          <a:xfrm>
            <a:off x="6124575" y="39560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FFFF"/>
                </a:solidFill>
              </a:rPr>
              <a:t>2005</a:t>
            </a:r>
          </a:p>
        </p:txBody>
      </p:sp>
    </p:spTree>
    <p:extLst>
      <p:ext uri="{BB962C8B-B14F-4D97-AF65-F5344CB8AC3E}">
        <p14:creationId xmlns:p14="http://schemas.microsoft.com/office/powerpoint/2010/main" val="96935893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3">
            <a:extLst>
              <a:ext uri="{FF2B5EF4-FFF2-40B4-BE49-F238E27FC236}">
                <a16:creationId xmlns:a16="http://schemas.microsoft.com/office/drawing/2014/main" id="{C719441A-D3DF-4FE2-633A-6066540331B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24475" y="1114425"/>
            <a:ext cx="17938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2" name="Picture 4">
            <a:extLst>
              <a:ext uri="{FF2B5EF4-FFF2-40B4-BE49-F238E27FC236}">
                <a16:creationId xmlns:a16="http://schemas.microsoft.com/office/drawing/2014/main" id="{6448847B-356A-9B04-61CF-3F1D5B3F9FE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4138" y="2860675"/>
            <a:ext cx="15748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3" name="Picture 5">
            <a:extLst>
              <a:ext uri="{FF2B5EF4-FFF2-40B4-BE49-F238E27FC236}">
                <a16:creationId xmlns:a16="http://schemas.microsoft.com/office/drawing/2014/main" id="{64E67B1D-B558-6EDD-6548-5A3F3D02A3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3713" y="1577975"/>
            <a:ext cx="31591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Title 1">
            <a:extLst>
              <a:ext uri="{FF2B5EF4-FFF2-40B4-BE49-F238E27FC236}">
                <a16:creationId xmlns:a16="http://schemas.microsoft.com/office/drawing/2014/main" id="{6C83E956-CD9C-6FCF-1EEE-B3143A911384}"/>
              </a:ext>
            </a:extLst>
          </p:cNvPr>
          <p:cNvSpPr>
            <a:spLocks noGrp="1" noChangeArrowheads="1"/>
          </p:cNvSpPr>
          <p:nvPr>
            <p:ph type="title"/>
          </p:nvPr>
        </p:nvSpPr>
        <p:spPr bwMode="auto">
          <a:xfrm>
            <a:off x="1485900" y="587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Real world context</a:t>
            </a:r>
            <a:r>
              <a:rPr lang="en-US" altLang="en-US">
                <a:solidFill>
                  <a:schemeClr val="bg1"/>
                </a:solidFill>
              </a:rPr>
              <a:t>:</a:t>
            </a:r>
            <a:r>
              <a:rPr lang="en-US" altLang="en-US"/>
              <a:t> </a:t>
            </a:r>
            <a:r>
              <a:rPr lang="en-US" altLang="en-US" b="1">
                <a:solidFill>
                  <a:srgbClr val="FF0000"/>
                </a:solidFill>
              </a:rPr>
              <a:t>Law of</a:t>
            </a:r>
            <a:r>
              <a:rPr lang="en-US" altLang="en-US" b="1">
                <a:solidFill>
                  <a:schemeClr val="bg1"/>
                </a:solidFill>
              </a:rPr>
              <a:t>…</a:t>
            </a:r>
          </a:p>
        </p:txBody>
      </p:sp>
    </p:spTree>
    <p:extLst>
      <p:ext uri="{BB962C8B-B14F-4D97-AF65-F5344CB8AC3E}">
        <p14:creationId xmlns:p14="http://schemas.microsoft.com/office/powerpoint/2010/main" val="333078212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4E962-413A-A3A6-8C1A-651E83FA5449}"/>
              </a:ext>
            </a:extLst>
          </p:cNvPr>
          <p:cNvSpPr>
            <a:spLocks noGrp="1"/>
          </p:cNvSpPr>
          <p:nvPr>
            <p:ph type="title"/>
          </p:nvPr>
        </p:nvSpPr>
        <p:spPr>
          <a:xfrm>
            <a:off x="683568" y="375506"/>
            <a:ext cx="7776864" cy="4392488"/>
          </a:xfrm>
        </p:spPr>
        <p:txBody>
          <a:bodyPr>
            <a:normAutofit/>
          </a:bodyPr>
          <a:lstStyle/>
          <a:p>
            <a:pPr>
              <a:defRPr/>
            </a:pPr>
            <a:r>
              <a:rPr lang="en-US" sz="6000" dirty="0">
                <a:solidFill>
                  <a:srgbClr val="FFFF00"/>
                </a:solidFill>
              </a:rPr>
              <a:t>Query</a:t>
            </a:r>
            <a:r>
              <a:rPr lang="en-US" sz="6000" dirty="0">
                <a:solidFill>
                  <a:srgbClr val="FF0000"/>
                </a:solidFill>
              </a:rPr>
              <a:t>:</a:t>
            </a:r>
            <a:r>
              <a:rPr lang="en-US" sz="6000" dirty="0">
                <a:solidFill>
                  <a:schemeClr val="bg1"/>
                </a:solidFill>
              </a:rPr>
              <a:t> Can you contract out of your fair dealing </a:t>
            </a:r>
            <a:r>
              <a:rPr lang="en-US" sz="6000" dirty="0">
                <a:solidFill>
                  <a:srgbClr val="FFFF00"/>
                </a:solidFill>
              </a:rPr>
              <a:t>“</a:t>
            </a:r>
            <a:r>
              <a:rPr lang="en-US" sz="6000" dirty="0">
                <a:solidFill>
                  <a:schemeClr val="bg1"/>
                </a:solidFill>
              </a:rPr>
              <a:t>User’s Right</a:t>
            </a:r>
            <a:r>
              <a:rPr lang="en-US" sz="6000" dirty="0">
                <a:solidFill>
                  <a:srgbClr val="FFFF00"/>
                </a:solidFill>
              </a:rPr>
              <a:t>”</a:t>
            </a:r>
            <a:r>
              <a:rPr lang="en-US" sz="6000" dirty="0">
                <a:solidFill>
                  <a:srgbClr val="FF0000"/>
                </a:solidFill>
              </a:rPr>
              <a:t>?</a:t>
            </a:r>
            <a:br>
              <a:rPr lang="en-US" sz="3300" dirty="0">
                <a:solidFill>
                  <a:srgbClr val="FF0000"/>
                </a:solidFill>
              </a:rPr>
            </a:br>
            <a:endParaRPr lang="en-US" sz="3300" dirty="0">
              <a:solidFill>
                <a:srgbClr val="FF0000"/>
              </a:solidFill>
            </a:endParaRPr>
          </a:p>
        </p:txBody>
      </p:sp>
    </p:spTree>
    <p:extLst>
      <p:ext uri="{BB962C8B-B14F-4D97-AF65-F5344CB8AC3E}">
        <p14:creationId xmlns:p14="http://schemas.microsoft.com/office/powerpoint/2010/main" val="31023465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a:extLst>
              <a:ext uri="{FF2B5EF4-FFF2-40B4-BE49-F238E27FC236}">
                <a16:creationId xmlns:a16="http://schemas.microsoft.com/office/drawing/2014/main" id="{5F8DAC8E-DFBF-8752-CCA3-39FBED368308}"/>
              </a:ext>
            </a:extLst>
          </p:cNvPr>
          <p:cNvSpPr>
            <a:spLocks noGrp="1" noChangeArrowheads="1"/>
          </p:cNvSpPr>
          <p:nvPr>
            <p:ph type="title"/>
          </p:nvPr>
        </p:nvSpPr>
        <p:spPr bwMode="auto">
          <a:xfrm>
            <a:off x="1485900" y="873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Does this help</a:t>
            </a:r>
            <a:r>
              <a:rPr lang="en-US" altLang="en-US" b="1">
                <a:solidFill>
                  <a:srgbClr val="FF0000"/>
                </a:solidFill>
              </a:rPr>
              <a:t>?</a:t>
            </a:r>
          </a:p>
        </p:txBody>
      </p:sp>
      <p:sp>
        <p:nvSpPr>
          <p:cNvPr id="388098" name="Content Placeholder 2">
            <a:extLst>
              <a:ext uri="{FF2B5EF4-FFF2-40B4-BE49-F238E27FC236}">
                <a16:creationId xmlns:a16="http://schemas.microsoft.com/office/drawing/2014/main" id="{BF529EA2-FA68-4330-0DEF-5C12CF55B513}"/>
              </a:ext>
            </a:extLst>
          </p:cNvPr>
          <p:cNvSpPr>
            <a:spLocks noGrp="1" noChangeArrowheads="1"/>
          </p:cNvSpPr>
          <p:nvPr>
            <p:ph sz="quarter" idx="10"/>
          </p:nvPr>
        </p:nvSpPr>
        <p:spPr bwMode="auto">
          <a:xfrm>
            <a:off x="485775" y="854075"/>
            <a:ext cx="8172450" cy="3940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400" dirty="0">
                <a:solidFill>
                  <a:schemeClr val="bg1"/>
                </a:solidFill>
              </a:rPr>
              <a:t>From </a:t>
            </a:r>
            <a:r>
              <a:rPr lang="en-CA" altLang="en-US" sz="2400" i="1" dirty="0">
                <a:solidFill>
                  <a:srgbClr val="00B0F0"/>
                </a:solidFill>
              </a:rPr>
              <a:t>CCH Canadian Ltd. v. Law Society of Upper Canada</a:t>
            </a:r>
            <a:r>
              <a:rPr lang="en-CA" altLang="en-US" sz="2400" dirty="0">
                <a:solidFill>
                  <a:schemeClr val="bg1"/>
                </a:solidFill>
              </a:rPr>
              <a:t>, [2004] 1 SCR 339</a:t>
            </a:r>
          </a:p>
          <a:p>
            <a:pPr marL="0" indent="0">
              <a:buFont typeface="Arial" panose="020B0604020202020204" pitchFamily="34" charset="0"/>
              <a:buNone/>
            </a:pPr>
            <a:r>
              <a:rPr lang="en-CA" altLang="en-US" sz="2400" dirty="0">
                <a:solidFill>
                  <a:srgbClr val="FF0000"/>
                </a:solidFill>
              </a:rPr>
              <a:t>“</a:t>
            </a:r>
            <a:r>
              <a:rPr lang="en-CA" altLang="en-US" sz="2400" dirty="0">
                <a:solidFill>
                  <a:schemeClr val="bg1"/>
                </a:solidFill>
              </a:rPr>
              <a:t>49  </a:t>
            </a:r>
            <a:r>
              <a:rPr lang="en-CA" altLang="en-US" sz="2400" i="1" dirty="0">
                <a:solidFill>
                  <a:srgbClr val="FFFF00"/>
                </a:solidFill>
              </a:rPr>
              <a:t>As an integral part of the scheme of copyright law, the s. 29 fair dealing exception is </a:t>
            </a:r>
            <a:r>
              <a:rPr lang="en-CA" altLang="en-US" sz="2400" i="1" dirty="0">
                <a:solidFill>
                  <a:srgbClr val="00B0F0"/>
                </a:solidFill>
              </a:rPr>
              <a:t>always available</a:t>
            </a:r>
            <a:r>
              <a:rPr lang="en-CA" altLang="en-US" sz="2400" i="1" dirty="0">
                <a:solidFill>
                  <a:schemeClr val="bg1"/>
                </a:solidFill>
              </a:rPr>
              <a:t>.  Simply put, a library can always attempt to prove that its dealings with a copyrighted work are fair under s. 29 of the Copyright Act.  It is only if a library were unable to make out the fair dealing exception under s.29 that it would need to turn to s. 30.2 of the Copyright Act to prove that it qualified for the library exemption.</a:t>
            </a:r>
            <a:r>
              <a:rPr lang="en-CA" altLang="en-US" sz="2400" i="1" dirty="0">
                <a:solidFill>
                  <a:srgbClr val="FF0000"/>
                </a:solidFill>
              </a:rPr>
              <a:t>”</a:t>
            </a:r>
            <a:endParaRPr lang="en-US" altLang="en-US" sz="2400" i="1" dirty="0">
              <a:solidFill>
                <a:srgbClr val="FF0000"/>
              </a:solidFill>
            </a:endParaRPr>
          </a:p>
        </p:txBody>
      </p:sp>
    </p:spTree>
    <p:extLst>
      <p:ext uri="{BB962C8B-B14F-4D97-AF65-F5344CB8AC3E}">
        <p14:creationId xmlns:p14="http://schemas.microsoft.com/office/powerpoint/2010/main" val="35786401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DBEA2B-7588-2E73-12D5-2447BE2B69B5}"/>
              </a:ext>
            </a:extLst>
          </p:cNvPr>
          <p:cNvSpPr>
            <a:spLocks noGrp="1"/>
          </p:cNvSpPr>
          <p:nvPr>
            <p:ph type="title"/>
          </p:nvPr>
        </p:nvSpPr>
        <p:spPr>
          <a:xfrm>
            <a:off x="1206500" y="50800"/>
            <a:ext cx="6731000" cy="709613"/>
          </a:xfrm>
        </p:spPr>
        <p:txBody>
          <a:bodyPr>
            <a:normAutofit fontScale="90000"/>
          </a:bodyPr>
          <a:lstStyle/>
          <a:p>
            <a:pPr>
              <a:defRPr/>
            </a:pPr>
            <a:r>
              <a:rPr lang="en-US" b="1" dirty="0">
                <a:solidFill>
                  <a:srgbClr val="FFFF00"/>
                </a:solidFill>
              </a:rPr>
              <a:t>Enforcement </a:t>
            </a:r>
            <a:r>
              <a:rPr lang="en-US" b="1" dirty="0">
                <a:solidFill>
                  <a:srgbClr val="FF0000"/>
                </a:solidFill>
              </a:rPr>
              <a:t>&amp; </a:t>
            </a:r>
            <a:r>
              <a:rPr lang="en-US" b="1" dirty="0">
                <a:solidFill>
                  <a:srgbClr val="FFFF00"/>
                </a:solidFill>
              </a:rPr>
              <a:t>Remedies</a:t>
            </a:r>
          </a:p>
        </p:txBody>
      </p:sp>
      <p:sp>
        <p:nvSpPr>
          <p:cNvPr id="2" name="Content Placeholder 1">
            <a:extLst>
              <a:ext uri="{FF2B5EF4-FFF2-40B4-BE49-F238E27FC236}">
                <a16:creationId xmlns:a16="http://schemas.microsoft.com/office/drawing/2014/main" id="{6DDBE379-8CE3-4612-373D-3007D2073890}"/>
              </a:ext>
            </a:extLst>
          </p:cNvPr>
          <p:cNvSpPr>
            <a:spLocks noGrp="1"/>
          </p:cNvSpPr>
          <p:nvPr>
            <p:ph idx="1"/>
          </p:nvPr>
        </p:nvSpPr>
        <p:spPr>
          <a:xfrm>
            <a:off x="358775" y="987425"/>
            <a:ext cx="8426450" cy="3868738"/>
          </a:xfrm>
        </p:spPr>
        <p:txBody>
          <a:bodyPr>
            <a:normAutofit/>
          </a:bodyPr>
          <a:lstStyle/>
          <a:p>
            <a:pPr marL="0" indent="0">
              <a:buFont typeface="Arial" panose="020B0604020202020204" pitchFamily="34" charset="0"/>
              <a:buNone/>
              <a:defRPr/>
            </a:pPr>
            <a:r>
              <a:rPr lang="en-US" sz="2800" dirty="0">
                <a:solidFill>
                  <a:srgbClr val="FFFF00"/>
                </a:solidFill>
              </a:rPr>
              <a:t>P</a:t>
            </a:r>
            <a:r>
              <a:rPr lang="en-US" sz="2800" b="1" dirty="0">
                <a:solidFill>
                  <a:srgbClr val="FFFF00"/>
                </a:solidFill>
              </a:rPr>
              <a:t>rimary remedies provision, Copyright Act</a:t>
            </a:r>
          </a:p>
          <a:p>
            <a:pPr marL="0" indent="0">
              <a:buFont typeface="Arial" panose="020B0604020202020204" pitchFamily="34" charset="0"/>
              <a:buNone/>
              <a:defRPr/>
            </a:pPr>
            <a:r>
              <a:rPr lang="en-US" sz="2800" dirty="0">
                <a:solidFill>
                  <a:schemeClr val="bg1"/>
                </a:solidFill>
              </a:rPr>
              <a:t>34</a:t>
            </a:r>
            <a:r>
              <a:rPr lang="en-US" sz="2800" b="1" dirty="0">
                <a:solidFill>
                  <a:schemeClr val="bg1"/>
                </a:solidFill>
              </a:rPr>
              <a:t>.</a:t>
            </a:r>
            <a:r>
              <a:rPr lang="en-US" sz="2800" dirty="0">
                <a:solidFill>
                  <a:schemeClr val="bg1"/>
                </a:solidFill>
              </a:rPr>
              <a:t> (1) Where copyright has been infringed, the </a:t>
            </a:r>
            <a:r>
              <a:rPr lang="en-US" sz="2800" dirty="0">
                <a:solidFill>
                  <a:srgbClr val="FFFF00"/>
                </a:solidFill>
              </a:rPr>
              <a:t>owner of the copyright is</a:t>
            </a:r>
            <a:r>
              <a:rPr lang="en-US" sz="2800" dirty="0">
                <a:solidFill>
                  <a:schemeClr val="bg1"/>
                </a:solidFill>
              </a:rPr>
              <a:t>, subject to this Act, </a:t>
            </a:r>
            <a:r>
              <a:rPr lang="en-US" sz="2800" dirty="0">
                <a:solidFill>
                  <a:srgbClr val="FFFF00"/>
                </a:solidFill>
              </a:rPr>
              <a:t>entitled to all remedies by way of injunction, damages, accounts, delivery up and other</a:t>
            </a:r>
            <a:r>
              <a:rPr lang="en-US" sz="2800" dirty="0">
                <a:solidFill>
                  <a:schemeClr val="bg1"/>
                </a:solidFill>
              </a:rPr>
              <a:t>wise that are or may be conferred by law for the infringement of a right.</a:t>
            </a:r>
            <a:r>
              <a:rPr lang="en-CA" sz="2800" dirty="0"/>
              <a:t> </a:t>
            </a:r>
          </a:p>
          <a:p>
            <a:pPr marL="0" indent="0">
              <a:buFont typeface="Arial" panose="020B0604020202020204" pitchFamily="34" charset="0"/>
              <a:buNone/>
              <a:defRPr/>
            </a:pPr>
            <a:r>
              <a:rPr lang="en-CA" sz="2800" b="1" dirty="0">
                <a:solidFill>
                  <a:srgbClr val="FFFF00"/>
                </a:solidFill>
              </a:rPr>
              <a:t>NB. </a:t>
            </a:r>
            <a:r>
              <a:rPr lang="en-CA" sz="2800" dirty="0">
                <a:solidFill>
                  <a:schemeClr val="bg1"/>
                </a:solidFill>
              </a:rPr>
              <a:t>These same remedies are available for infringements of </a:t>
            </a:r>
            <a:r>
              <a:rPr lang="en-CA" sz="2800" dirty="0">
                <a:solidFill>
                  <a:srgbClr val="FFFF00"/>
                </a:solidFill>
              </a:rPr>
              <a:t>moral rights</a:t>
            </a:r>
            <a:r>
              <a:rPr lang="en-CA" sz="2800" dirty="0">
                <a:solidFill>
                  <a:schemeClr val="bg1"/>
                </a:solidFill>
              </a:rPr>
              <a:t>. (34(2))</a:t>
            </a:r>
          </a:p>
          <a:p>
            <a:pPr>
              <a:defRPr/>
            </a:pPr>
            <a:endParaRPr lang="en-CA" sz="2700" dirty="0">
              <a:solidFill>
                <a:schemeClr val="bg1"/>
              </a:solidFill>
            </a:endParaRPr>
          </a:p>
        </p:txBody>
      </p:sp>
      <p:sp>
        <p:nvSpPr>
          <p:cNvPr id="465923" name="Slide Number Placeholder 3">
            <a:extLst>
              <a:ext uri="{FF2B5EF4-FFF2-40B4-BE49-F238E27FC236}">
                <a16:creationId xmlns:a16="http://schemas.microsoft.com/office/drawing/2014/main" id="{FF927C3A-A492-FD1D-1F2C-6DE7AC911AB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4BCA7AF-A771-4648-9592-4E0554EB2E85}" type="slidenum">
              <a:rPr lang="en-US" altLang="en-US" smtClean="0"/>
              <a:pPr/>
              <a:t>179</a:t>
            </a:fld>
            <a:endParaRPr lang="en-US" altLang="en-US"/>
          </a:p>
        </p:txBody>
      </p:sp>
    </p:spTree>
    <p:extLst>
      <p:ext uri="{BB962C8B-B14F-4D97-AF65-F5344CB8AC3E}">
        <p14:creationId xmlns:p14="http://schemas.microsoft.com/office/powerpoint/2010/main" val="2534299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10ED5E2C-9659-0100-7481-EA9FE55B94CE}"/>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70E4592D-C4D2-D7D0-F184-56E1FEF1D485}"/>
              </a:ext>
            </a:extLst>
          </p:cNvPr>
          <p:cNvPicPr>
            <a:picLocks noGrp="1" noChangeAspect="1"/>
          </p:cNvPicPr>
          <p:nvPr>
            <p:ph idx="1"/>
          </p:nvPr>
        </p:nvPicPr>
        <p:blipFill>
          <a:blip r:embed="rId2"/>
          <a:stretch>
            <a:fillRect/>
          </a:stretch>
        </p:blipFill>
        <p:spPr/>
      </p:pic>
      <p:pic>
        <p:nvPicPr>
          <p:cNvPr id="52227" name="Picture 6" descr="Graphical user interface, text, application, email&#10;&#10;Description automatically generated">
            <a:extLst>
              <a:ext uri="{FF2B5EF4-FFF2-40B4-BE49-F238E27FC236}">
                <a16:creationId xmlns:a16="http://schemas.microsoft.com/office/drawing/2014/main" id="{7DCC2619-BADF-46EE-C27B-0905FCD254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6850" y="273050"/>
            <a:ext cx="62103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itle 5">
            <a:extLst>
              <a:ext uri="{FF2B5EF4-FFF2-40B4-BE49-F238E27FC236}">
                <a16:creationId xmlns:a16="http://schemas.microsoft.com/office/drawing/2014/main" id="{1EB031AB-BF84-80A7-A82C-4FE4C0FFDEC7}"/>
              </a:ext>
            </a:extLst>
          </p:cNvPr>
          <p:cNvSpPr>
            <a:spLocks noGrp="1" noChangeArrowheads="1"/>
          </p:cNvSpPr>
          <p:nvPr>
            <p:ph type="title"/>
          </p:nvPr>
        </p:nvSpPr>
        <p:spPr bwMode="auto">
          <a:xfrm>
            <a:off x="323850" y="146050"/>
            <a:ext cx="8496300" cy="790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3EA4E5BB-DD03-3607-22A5-0E7A06B08368}"/>
              </a:ext>
            </a:extLst>
          </p:cNvPr>
          <p:cNvSpPr>
            <a:spLocks noGrp="1"/>
          </p:cNvSpPr>
          <p:nvPr>
            <p:ph idx="1"/>
          </p:nvPr>
        </p:nvSpPr>
        <p:spPr>
          <a:xfrm>
            <a:off x="358775" y="1131888"/>
            <a:ext cx="8426450" cy="3957637"/>
          </a:xfrm>
        </p:spPr>
        <p:txBody>
          <a:bodyPr>
            <a:normAutofit lnSpcReduction="10000"/>
          </a:bodyPr>
          <a:lstStyle/>
          <a:p>
            <a:pPr marL="0" indent="0">
              <a:buFont typeface="Arial" panose="020B0604020202020204" pitchFamily="34" charset="0"/>
              <a:buNone/>
              <a:defRPr/>
            </a:pPr>
            <a:r>
              <a:rPr lang="en-US" sz="2400" dirty="0">
                <a:solidFill>
                  <a:srgbClr val="FFFF00"/>
                </a:solidFill>
              </a:rPr>
              <a:t>P</a:t>
            </a:r>
            <a:r>
              <a:rPr lang="en-US" sz="2400" b="1" dirty="0">
                <a:solidFill>
                  <a:srgbClr val="FFFF00"/>
                </a:solidFill>
              </a:rPr>
              <a:t>rimary remedies provision, Copyright Act</a:t>
            </a:r>
          </a:p>
          <a:p>
            <a:pPr marL="0" indent="0">
              <a:buFont typeface="Arial" panose="020B0604020202020204" pitchFamily="34" charset="0"/>
              <a:buNone/>
              <a:defRPr/>
            </a:pPr>
            <a:r>
              <a:rPr lang="en-CA" sz="2400" dirty="0">
                <a:solidFill>
                  <a:schemeClr val="bg1"/>
                </a:solidFill>
              </a:rPr>
              <a:t>S. 35(1) Copyright Act clarifies that </a:t>
            </a:r>
            <a:r>
              <a:rPr lang="en-CA" sz="2400" dirty="0">
                <a:solidFill>
                  <a:srgbClr val="FFFF00"/>
                </a:solidFill>
              </a:rPr>
              <a:t>where a person has infringed copyright</a:t>
            </a:r>
            <a:r>
              <a:rPr lang="en-CA" sz="2400" dirty="0">
                <a:solidFill>
                  <a:schemeClr val="bg1"/>
                </a:solidFill>
              </a:rPr>
              <a:t>, they are </a:t>
            </a:r>
            <a:r>
              <a:rPr lang="en-CA" sz="2400" dirty="0">
                <a:solidFill>
                  <a:srgbClr val="FFFF00"/>
                </a:solidFill>
              </a:rPr>
              <a:t>liable to pay both</a:t>
            </a:r>
            <a:r>
              <a:rPr lang="en-CA" sz="2400" dirty="0">
                <a:solidFill>
                  <a:schemeClr val="bg1"/>
                </a:solidFill>
              </a:rPr>
              <a:t>:</a:t>
            </a:r>
          </a:p>
          <a:p>
            <a:pPr>
              <a:buFont typeface="+mj-lt"/>
              <a:buAutoNum type="arabicPeriod"/>
              <a:defRPr/>
            </a:pPr>
            <a:r>
              <a:rPr lang="en-CA" sz="2400" dirty="0">
                <a:solidFill>
                  <a:srgbClr val="FF0000"/>
                </a:solidFill>
              </a:rPr>
              <a:t>Damages </a:t>
            </a:r>
            <a:r>
              <a:rPr lang="en-CA" sz="2400" dirty="0">
                <a:solidFill>
                  <a:schemeClr val="bg1"/>
                </a:solidFill>
              </a:rPr>
              <a:t>suffered by the copyright owner due to the infringement</a:t>
            </a:r>
            <a:r>
              <a:rPr lang="en-CA" sz="2400" dirty="0">
                <a:solidFill>
                  <a:srgbClr val="FF0000"/>
                </a:solidFill>
              </a:rPr>
              <a:t> &amp;</a:t>
            </a:r>
          </a:p>
          <a:p>
            <a:pPr>
              <a:buFont typeface="+mj-lt"/>
              <a:buAutoNum type="arabicPeriod"/>
              <a:defRPr/>
            </a:pPr>
            <a:r>
              <a:rPr lang="en-CA" sz="2400" dirty="0">
                <a:solidFill>
                  <a:srgbClr val="FF0000"/>
                </a:solidFill>
              </a:rPr>
              <a:t>Any profits made from the infringement </a:t>
            </a:r>
            <a:r>
              <a:rPr lang="en-CA" sz="2400" dirty="0">
                <a:solidFill>
                  <a:schemeClr val="bg1"/>
                </a:solidFill>
              </a:rPr>
              <a:t>not previously accounted for when calculating damages</a:t>
            </a:r>
          </a:p>
          <a:p>
            <a:pPr marL="0" indent="0">
              <a:buFont typeface="Arial" panose="020B0604020202020204" pitchFamily="34" charset="0"/>
              <a:buNone/>
              <a:defRPr/>
            </a:pPr>
            <a:r>
              <a:rPr lang="en-CA" sz="2400" dirty="0">
                <a:solidFill>
                  <a:srgbClr val="FFFF00"/>
                </a:solidFill>
              </a:rPr>
              <a:t>Copyright owners also have the </a:t>
            </a:r>
            <a:r>
              <a:rPr lang="en-CA" sz="2400" dirty="0">
                <a:solidFill>
                  <a:srgbClr val="FF0000"/>
                </a:solidFill>
              </a:rPr>
              <a:t>choice </a:t>
            </a:r>
            <a:r>
              <a:rPr lang="en-CA" sz="2400" dirty="0">
                <a:solidFill>
                  <a:srgbClr val="FFFF00"/>
                </a:solidFill>
              </a:rPr>
              <a:t>of</a:t>
            </a:r>
            <a:r>
              <a:rPr lang="en-CA" sz="2400" dirty="0">
                <a:solidFill>
                  <a:schemeClr val="bg1"/>
                </a:solidFill>
              </a:rPr>
              <a:t>, rather than recovering damages and profits, of </a:t>
            </a:r>
            <a:r>
              <a:rPr lang="en-CA" sz="2400" dirty="0">
                <a:solidFill>
                  <a:srgbClr val="FF0000"/>
                </a:solidFill>
              </a:rPr>
              <a:t>recovering statutory damages</a:t>
            </a:r>
            <a:r>
              <a:rPr lang="en-CA" sz="2400" dirty="0">
                <a:solidFill>
                  <a:schemeClr val="bg1"/>
                </a:solidFill>
              </a:rPr>
              <a:t>. </a:t>
            </a:r>
          </a:p>
          <a:p>
            <a:pPr marL="0" indent="0">
              <a:buFont typeface="Arial" panose="020B0604020202020204" pitchFamily="34" charset="0"/>
              <a:buNone/>
              <a:defRPr/>
            </a:pPr>
            <a:endParaRPr lang="en-CA" sz="2700" dirty="0">
              <a:solidFill>
                <a:schemeClr val="bg1"/>
              </a:solidFill>
            </a:endParaRPr>
          </a:p>
        </p:txBody>
      </p:sp>
      <p:sp>
        <p:nvSpPr>
          <p:cNvPr id="467971" name="Slide Number Placeholder 3">
            <a:extLst>
              <a:ext uri="{FF2B5EF4-FFF2-40B4-BE49-F238E27FC236}">
                <a16:creationId xmlns:a16="http://schemas.microsoft.com/office/drawing/2014/main" id="{7834171E-DC9D-B307-B803-9DFBC17EB9B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301D8FB-66C8-9E49-9095-E07F20AE7E34}" type="slidenum">
              <a:rPr lang="en-US" altLang="en-US" smtClean="0"/>
              <a:pPr/>
              <a:t>180</a:t>
            </a:fld>
            <a:endParaRPr lang="en-US" altLang="en-US"/>
          </a:p>
        </p:txBody>
      </p:sp>
    </p:spTree>
    <p:extLst>
      <p:ext uri="{BB962C8B-B14F-4D97-AF65-F5344CB8AC3E}">
        <p14:creationId xmlns:p14="http://schemas.microsoft.com/office/powerpoint/2010/main" val="230862116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itle 5">
            <a:extLst>
              <a:ext uri="{FF2B5EF4-FFF2-40B4-BE49-F238E27FC236}">
                <a16:creationId xmlns:a16="http://schemas.microsoft.com/office/drawing/2014/main" id="{17ED900F-BD95-029A-EF09-04A14D80537D}"/>
              </a:ext>
            </a:extLst>
          </p:cNvPr>
          <p:cNvSpPr>
            <a:spLocks noGrp="1" noChangeArrowheads="1"/>
          </p:cNvSpPr>
          <p:nvPr>
            <p:ph type="title"/>
          </p:nvPr>
        </p:nvSpPr>
        <p:spPr bwMode="auto">
          <a:xfrm>
            <a:off x="922338" y="123825"/>
            <a:ext cx="7299325"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A41FF36B-3A95-E696-B223-B62DF83DF745}"/>
              </a:ext>
            </a:extLst>
          </p:cNvPr>
          <p:cNvSpPr>
            <a:spLocks noGrp="1"/>
          </p:cNvSpPr>
          <p:nvPr>
            <p:ph idx="1"/>
          </p:nvPr>
        </p:nvSpPr>
        <p:spPr>
          <a:xfrm>
            <a:off x="358775" y="1058863"/>
            <a:ext cx="8426450" cy="3960812"/>
          </a:xfrm>
        </p:spPr>
        <p:txBody>
          <a:bodyPr>
            <a:noAutofit/>
          </a:bodyPr>
          <a:lstStyle/>
          <a:p>
            <a:pPr marL="0" indent="0">
              <a:buFont typeface="Arial" panose="020B0604020202020204" pitchFamily="34" charset="0"/>
              <a:buNone/>
              <a:defRPr/>
            </a:pPr>
            <a:r>
              <a:rPr lang="en-US" sz="2500" b="1" dirty="0">
                <a:solidFill>
                  <a:srgbClr val="FFFF00"/>
                </a:solidFill>
              </a:rPr>
              <a:t> Statutory damages </a:t>
            </a:r>
            <a:r>
              <a:rPr lang="en-US" sz="2500" dirty="0">
                <a:solidFill>
                  <a:schemeClr val="bg1"/>
                </a:solidFill>
              </a:rPr>
              <a:t>S. 38.1 Copyright Act</a:t>
            </a:r>
          </a:p>
          <a:p>
            <a:pPr>
              <a:defRPr/>
            </a:pPr>
            <a:r>
              <a:rPr lang="en-US" sz="2500" dirty="0">
                <a:solidFill>
                  <a:srgbClr val="FFFF00"/>
                </a:solidFill>
              </a:rPr>
              <a:t>Note </a:t>
            </a:r>
            <a:r>
              <a:rPr lang="en-US" sz="2500" dirty="0">
                <a:solidFill>
                  <a:srgbClr val="FF0000"/>
                </a:solidFill>
              </a:rPr>
              <a:t>critical distinction </a:t>
            </a:r>
            <a:r>
              <a:rPr lang="en-US" sz="2500" dirty="0">
                <a:solidFill>
                  <a:schemeClr val="bg1"/>
                </a:solidFill>
              </a:rPr>
              <a:t>between </a:t>
            </a:r>
            <a:r>
              <a:rPr lang="en-US" sz="2500" dirty="0">
                <a:solidFill>
                  <a:srgbClr val="FFFF00"/>
                </a:solidFill>
              </a:rPr>
              <a:t>statutory damages for infringements for </a:t>
            </a:r>
            <a:r>
              <a:rPr lang="en-US" sz="2500" dirty="0">
                <a:solidFill>
                  <a:srgbClr val="FF0000"/>
                </a:solidFill>
              </a:rPr>
              <a:t>commercial</a:t>
            </a:r>
            <a:r>
              <a:rPr lang="en-US" sz="2500" dirty="0">
                <a:solidFill>
                  <a:srgbClr val="FFFF00"/>
                </a:solidFill>
              </a:rPr>
              <a:t> purposes, </a:t>
            </a:r>
            <a:r>
              <a:rPr lang="en-US" sz="2500" dirty="0">
                <a:solidFill>
                  <a:schemeClr val="bg1"/>
                </a:solidFill>
              </a:rPr>
              <a:t>and</a:t>
            </a:r>
            <a:r>
              <a:rPr lang="en-US" sz="2500" dirty="0">
                <a:solidFill>
                  <a:srgbClr val="FFFF00"/>
                </a:solidFill>
              </a:rPr>
              <a:t> statutory damages for infringements for </a:t>
            </a:r>
            <a:r>
              <a:rPr lang="en-US" sz="2500" dirty="0">
                <a:solidFill>
                  <a:srgbClr val="FF0000"/>
                </a:solidFill>
              </a:rPr>
              <a:t>non-commercial</a:t>
            </a:r>
            <a:r>
              <a:rPr lang="en-US" sz="2500" dirty="0">
                <a:solidFill>
                  <a:srgbClr val="FFFF00"/>
                </a:solidFill>
              </a:rPr>
              <a:t> purposes</a:t>
            </a:r>
          </a:p>
          <a:p>
            <a:pPr lvl="1">
              <a:buFont typeface="Courier New" panose="02070309020205020404" pitchFamily="49" charset="0"/>
              <a:buChar char="o"/>
              <a:defRPr/>
            </a:pPr>
            <a:r>
              <a:rPr lang="en-US" sz="2500" dirty="0">
                <a:solidFill>
                  <a:srgbClr val="FFFF00"/>
                </a:solidFill>
              </a:rPr>
              <a:t>Commercial: $500-$20,000 </a:t>
            </a:r>
            <a:r>
              <a:rPr lang="en-US" sz="2500" dirty="0">
                <a:solidFill>
                  <a:schemeClr val="bg1"/>
                </a:solidFill>
              </a:rPr>
              <a:t>per work infringed (s. 38.1(1)(a))</a:t>
            </a:r>
          </a:p>
          <a:p>
            <a:pPr lvl="1">
              <a:buFont typeface="Courier New" panose="02070309020205020404" pitchFamily="49" charset="0"/>
              <a:buChar char="o"/>
              <a:defRPr/>
            </a:pPr>
            <a:r>
              <a:rPr lang="en-US" sz="2500" dirty="0">
                <a:solidFill>
                  <a:srgbClr val="FFFF00"/>
                </a:solidFill>
              </a:rPr>
              <a:t>Non-commercial: $100-$5,000 for all works infringed </a:t>
            </a:r>
            <a:r>
              <a:rPr lang="en-US" sz="2500" dirty="0">
                <a:solidFill>
                  <a:schemeClr val="bg1"/>
                </a:solidFill>
              </a:rPr>
              <a:t>(s. 38.1(1)(b))</a:t>
            </a:r>
            <a:endParaRPr lang="en-US" sz="2500" dirty="0">
              <a:solidFill>
                <a:srgbClr val="FFFF00"/>
              </a:solidFill>
            </a:endParaRPr>
          </a:p>
        </p:txBody>
      </p:sp>
      <p:sp>
        <p:nvSpPr>
          <p:cNvPr id="470019" name="Slide Number Placeholder 3">
            <a:extLst>
              <a:ext uri="{FF2B5EF4-FFF2-40B4-BE49-F238E27FC236}">
                <a16:creationId xmlns:a16="http://schemas.microsoft.com/office/drawing/2014/main" id="{E45A02F3-D694-D83E-76E9-FB7209BC2AF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98FCD35-3E99-B843-BF2A-F6BB721E2240}" type="slidenum">
              <a:rPr lang="en-US" altLang="en-US" smtClean="0"/>
              <a:pPr/>
              <a:t>181</a:t>
            </a:fld>
            <a:endParaRPr lang="en-US" altLang="en-US"/>
          </a:p>
        </p:txBody>
      </p:sp>
    </p:spTree>
    <p:extLst>
      <p:ext uri="{BB962C8B-B14F-4D97-AF65-F5344CB8AC3E}">
        <p14:creationId xmlns:p14="http://schemas.microsoft.com/office/powerpoint/2010/main" val="23563661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Title 1">
            <a:extLst>
              <a:ext uri="{FF2B5EF4-FFF2-40B4-BE49-F238E27FC236}">
                <a16:creationId xmlns:a16="http://schemas.microsoft.com/office/drawing/2014/main" id="{F1A1DD99-947B-EA1F-F482-8164E3B7D956}"/>
              </a:ext>
            </a:extLst>
          </p:cNvPr>
          <p:cNvSpPr>
            <a:spLocks noGrp="1" noChangeArrowheads="1"/>
          </p:cNvSpPr>
          <p:nvPr>
            <p:ph type="title"/>
          </p:nvPr>
        </p:nvSpPr>
        <p:spPr bwMode="auto">
          <a:xfrm>
            <a:off x="358775" y="87313"/>
            <a:ext cx="84264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200" b="1">
                <a:solidFill>
                  <a:srgbClr val="FFFF00"/>
                </a:solidFill>
              </a:rPr>
              <a:t>Statutory damages </a:t>
            </a:r>
            <a:r>
              <a:rPr lang="en-CA" altLang="en-US" sz="3200" b="1">
                <a:solidFill>
                  <a:schemeClr val="bg1"/>
                </a:solidFill>
              </a:rPr>
              <a:t>s. 38.1</a:t>
            </a:r>
            <a:r>
              <a:rPr lang="en-CA" altLang="en-US" sz="3200">
                <a:solidFill>
                  <a:schemeClr val="bg1"/>
                </a:solidFill>
              </a:rPr>
              <a:t> </a:t>
            </a:r>
            <a:r>
              <a:rPr lang="en-CA" altLang="en-US" sz="3200" b="1">
                <a:solidFill>
                  <a:schemeClr val="bg1"/>
                </a:solidFill>
              </a:rPr>
              <a:t>(1)</a:t>
            </a:r>
            <a:r>
              <a:rPr lang="en-CA" altLang="en-US" sz="3200">
                <a:solidFill>
                  <a:schemeClr val="bg1"/>
                </a:solidFill>
              </a:rPr>
              <a:t> Copyright Act</a:t>
            </a:r>
            <a:endParaRPr lang="en-US" altLang="en-US" sz="3200">
              <a:solidFill>
                <a:schemeClr val="bg1"/>
              </a:solidFill>
            </a:endParaRPr>
          </a:p>
        </p:txBody>
      </p:sp>
      <p:sp>
        <p:nvSpPr>
          <p:cNvPr id="3" name="Content Placeholder 2">
            <a:extLst>
              <a:ext uri="{FF2B5EF4-FFF2-40B4-BE49-F238E27FC236}">
                <a16:creationId xmlns:a16="http://schemas.microsoft.com/office/drawing/2014/main" id="{80485049-1ACA-28CD-4D40-80A3F4EFDF98}"/>
              </a:ext>
            </a:extLst>
          </p:cNvPr>
          <p:cNvSpPr>
            <a:spLocks noGrp="1"/>
          </p:cNvSpPr>
          <p:nvPr>
            <p:ph sz="quarter" idx="10"/>
          </p:nvPr>
        </p:nvSpPr>
        <p:spPr>
          <a:xfrm>
            <a:off x="179388" y="854075"/>
            <a:ext cx="8785225" cy="4206875"/>
          </a:xfrm>
        </p:spPr>
        <p:txBody>
          <a:bodyPr>
            <a:normAutofit fontScale="85000" lnSpcReduction="20000"/>
          </a:bodyPr>
          <a:lstStyle/>
          <a:p>
            <a:pPr marL="0" indent="0">
              <a:lnSpc>
                <a:spcPct val="110000"/>
              </a:lnSpc>
              <a:buFont typeface="Arial" panose="020B0604020202020204" pitchFamily="34" charset="0"/>
              <a:buNone/>
              <a:defRPr/>
            </a:pPr>
            <a:r>
              <a:rPr lang="en-CA" sz="2200" b="1" i="1" dirty="0">
                <a:solidFill>
                  <a:schemeClr val="bg1"/>
                </a:solidFill>
              </a:rPr>
              <a:t>Statutory damages</a:t>
            </a:r>
          </a:p>
          <a:p>
            <a:pPr marL="0" indent="0">
              <a:lnSpc>
                <a:spcPct val="110000"/>
              </a:lnSpc>
              <a:buFont typeface="Arial" panose="020B0604020202020204" pitchFamily="34" charset="0"/>
              <a:buNone/>
              <a:defRPr/>
            </a:pPr>
            <a:r>
              <a:rPr lang="en-CA" sz="2200" b="1" i="1" dirty="0">
                <a:solidFill>
                  <a:schemeClr val="bg1"/>
                </a:solidFill>
              </a:rPr>
              <a:t>38.1</a:t>
            </a:r>
            <a:r>
              <a:rPr lang="en-CA" sz="2200" i="1" dirty="0">
                <a:solidFill>
                  <a:schemeClr val="bg1"/>
                </a:solidFill>
              </a:rPr>
              <a:t> </a:t>
            </a:r>
            <a:r>
              <a:rPr lang="en-CA" sz="2200" b="1" i="1" dirty="0">
                <a:solidFill>
                  <a:schemeClr val="bg1"/>
                </a:solidFill>
              </a:rPr>
              <a:t>(1)</a:t>
            </a:r>
            <a:r>
              <a:rPr lang="en-CA" sz="2200" i="1" dirty="0">
                <a:solidFill>
                  <a:schemeClr val="bg1"/>
                </a:solidFill>
              </a:rPr>
              <a:t> Subject to this section, </a:t>
            </a:r>
            <a:r>
              <a:rPr lang="en-CA" sz="2200" i="1" dirty="0">
                <a:solidFill>
                  <a:srgbClr val="FFFF00"/>
                </a:solidFill>
              </a:rPr>
              <a:t>a copyright owner may elect</a:t>
            </a:r>
            <a:r>
              <a:rPr lang="en-CA" sz="2200" i="1" dirty="0">
                <a:solidFill>
                  <a:schemeClr val="bg1"/>
                </a:solidFill>
              </a:rPr>
              <a:t>, at any time before final judgment is rendered, </a:t>
            </a:r>
            <a:r>
              <a:rPr lang="en-CA" sz="2200" i="1" dirty="0">
                <a:solidFill>
                  <a:srgbClr val="FFFF00"/>
                </a:solidFill>
              </a:rPr>
              <a:t>to recover</a:t>
            </a:r>
            <a:r>
              <a:rPr lang="en-CA" sz="2200" i="1" dirty="0">
                <a:solidFill>
                  <a:schemeClr val="bg1"/>
                </a:solidFill>
              </a:rPr>
              <a:t>, instead of damages and profits referred to in subsection 35(1), </a:t>
            </a:r>
            <a:r>
              <a:rPr lang="en-CA" sz="2200" i="1" dirty="0">
                <a:solidFill>
                  <a:srgbClr val="FFFF00"/>
                </a:solidFill>
              </a:rPr>
              <a:t>an award of statutory damages </a:t>
            </a:r>
            <a:r>
              <a:rPr lang="en-CA" sz="2200" i="1" dirty="0">
                <a:solidFill>
                  <a:schemeClr val="bg1"/>
                </a:solidFill>
              </a:rPr>
              <a:t>for which any one infringer is liable individually, or for which any two or more infringers are liable jointly and severally,</a:t>
            </a:r>
          </a:p>
          <a:p>
            <a:pPr marL="342900" lvl="1" indent="0">
              <a:lnSpc>
                <a:spcPct val="110000"/>
              </a:lnSpc>
              <a:buFont typeface="Arial" panose="020B0604020202020204" pitchFamily="34" charset="0"/>
              <a:buNone/>
              <a:defRPr/>
            </a:pPr>
            <a:r>
              <a:rPr lang="en-CA" sz="2200" b="1" i="1" dirty="0">
                <a:solidFill>
                  <a:schemeClr val="bg1"/>
                </a:solidFill>
              </a:rPr>
              <a:t>(a)</a:t>
            </a:r>
            <a:r>
              <a:rPr lang="en-CA" sz="2200" i="1" dirty="0">
                <a:solidFill>
                  <a:schemeClr val="bg1"/>
                </a:solidFill>
              </a:rPr>
              <a:t> in a sum of not less than </a:t>
            </a:r>
            <a:r>
              <a:rPr lang="en-CA" sz="2200" i="1" dirty="0">
                <a:solidFill>
                  <a:srgbClr val="FF0000"/>
                </a:solidFill>
              </a:rPr>
              <a:t>$500 and not more than $20,000 </a:t>
            </a:r>
            <a:r>
              <a:rPr lang="en-CA" sz="2200" i="1" dirty="0">
                <a:solidFill>
                  <a:schemeClr val="bg1"/>
                </a:solidFill>
              </a:rPr>
              <a:t>that the court considers just, with respect to all infringements involved in the proceedings for each work or other subject-matter</a:t>
            </a:r>
            <a:r>
              <a:rPr lang="en-CA" sz="2200" i="1" dirty="0">
                <a:solidFill>
                  <a:srgbClr val="FF0000"/>
                </a:solidFill>
              </a:rPr>
              <a:t>, if the infringements are for commercial purposes</a:t>
            </a:r>
            <a:r>
              <a:rPr lang="en-CA" sz="2200" i="1" dirty="0">
                <a:solidFill>
                  <a:schemeClr val="bg1"/>
                </a:solidFill>
              </a:rPr>
              <a:t>; and</a:t>
            </a:r>
          </a:p>
          <a:p>
            <a:pPr marL="342900" lvl="1" indent="0">
              <a:lnSpc>
                <a:spcPct val="110000"/>
              </a:lnSpc>
              <a:buFont typeface="Arial" panose="020B0604020202020204" pitchFamily="34" charset="0"/>
              <a:buNone/>
              <a:defRPr/>
            </a:pPr>
            <a:r>
              <a:rPr lang="en-CA" sz="2200" b="1" i="1" dirty="0">
                <a:solidFill>
                  <a:schemeClr val="bg1"/>
                </a:solidFill>
              </a:rPr>
              <a:t>(b)</a:t>
            </a:r>
            <a:r>
              <a:rPr lang="en-CA" sz="2200" i="1" dirty="0">
                <a:solidFill>
                  <a:schemeClr val="bg1"/>
                </a:solidFill>
              </a:rPr>
              <a:t> in a sum of not less than </a:t>
            </a:r>
            <a:r>
              <a:rPr lang="en-CA" sz="2200" i="1" dirty="0">
                <a:solidFill>
                  <a:srgbClr val="FF0000"/>
                </a:solidFill>
              </a:rPr>
              <a:t>$100 and not more than $5,000 </a:t>
            </a:r>
            <a:r>
              <a:rPr lang="en-CA" sz="2200" i="1" dirty="0">
                <a:solidFill>
                  <a:schemeClr val="bg1"/>
                </a:solidFill>
              </a:rPr>
              <a:t>that the court considers just, with respect to all infringements involved in the proceedings for all works or other subject-matter, </a:t>
            </a:r>
            <a:r>
              <a:rPr lang="en-CA" sz="2200" i="1" dirty="0">
                <a:solidFill>
                  <a:srgbClr val="FF0000"/>
                </a:solidFill>
              </a:rPr>
              <a:t>if the infringements are for non-commercial purposes</a:t>
            </a:r>
            <a:r>
              <a:rPr lang="en-CA" sz="2200" i="1" dirty="0">
                <a:solidFill>
                  <a:schemeClr val="bg1"/>
                </a:solidFill>
              </a:rPr>
              <a:t>.</a:t>
            </a:r>
          </a:p>
          <a:p>
            <a:pPr>
              <a:defRPr/>
            </a:pPr>
            <a:endParaRPr lang="en-US" dirty="0"/>
          </a:p>
        </p:txBody>
      </p:sp>
    </p:spTree>
    <p:extLst>
      <p:ext uri="{BB962C8B-B14F-4D97-AF65-F5344CB8AC3E}">
        <p14:creationId xmlns:p14="http://schemas.microsoft.com/office/powerpoint/2010/main" val="11005492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a:extLst>
              <a:ext uri="{FF2B5EF4-FFF2-40B4-BE49-F238E27FC236}">
                <a16:creationId xmlns:a16="http://schemas.microsoft.com/office/drawing/2014/main" id="{01863342-B891-E08B-7AFE-EAECCEC2345E}"/>
              </a:ext>
            </a:extLst>
          </p:cNvPr>
          <p:cNvSpPr>
            <a:spLocks noGrp="1" noChangeArrowheads="1"/>
          </p:cNvSpPr>
          <p:nvPr>
            <p:ph type="title"/>
          </p:nvPr>
        </p:nvSpPr>
        <p:spPr bwMode="auto">
          <a:xfrm>
            <a:off x="215900" y="87313"/>
            <a:ext cx="871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600" b="1">
                <a:solidFill>
                  <a:srgbClr val="FFFF00"/>
                </a:solidFill>
              </a:rPr>
              <a:t>Statutory damages </a:t>
            </a:r>
            <a:r>
              <a:rPr lang="en-CA" altLang="en-US" sz="3600" b="1">
                <a:solidFill>
                  <a:schemeClr val="bg1"/>
                </a:solidFill>
              </a:rPr>
              <a:t>s. 38.1</a:t>
            </a:r>
            <a:r>
              <a:rPr lang="en-CA" altLang="en-US" sz="3600">
                <a:solidFill>
                  <a:schemeClr val="bg1"/>
                </a:solidFill>
              </a:rPr>
              <a:t> Copyright Act</a:t>
            </a:r>
            <a:endParaRPr lang="en-US" altLang="en-US" sz="3600">
              <a:solidFill>
                <a:schemeClr val="bg1"/>
              </a:solidFill>
            </a:endParaRPr>
          </a:p>
        </p:txBody>
      </p:sp>
      <p:sp>
        <p:nvSpPr>
          <p:cNvPr id="3" name="Content Placeholder 2">
            <a:extLst>
              <a:ext uri="{FF2B5EF4-FFF2-40B4-BE49-F238E27FC236}">
                <a16:creationId xmlns:a16="http://schemas.microsoft.com/office/drawing/2014/main" id="{3C6F8A46-64BF-C8E3-10D1-CA342EF2E4F9}"/>
              </a:ext>
            </a:extLst>
          </p:cNvPr>
          <p:cNvSpPr>
            <a:spLocks noGrp="1"/>
          </p:cNvSpPr>
          <p:nvPr>
            <p:ph sz="quarter" idx="10"/>
          </p:nvPr>
        </p:nvSpPr>
        <p:spPr>
          <a:xfrm>
            <a:off x="215900" y="915988"/>
            <a:ext cx="8712200" cy="4141787"/>
          </a:xfrm>
        </p:spPr>
        <p:txBody>
          <a:bodyPr/>
          <a:lstStyle/>
          <a:p>
            <a:pPr marL="0" indent="0">
              <a:buFont typeface="Arial" panose="020B0604020202020204" pitchFamily="34" charset="0"/>
              <a:buNone/>
              <a:defRPr/>
            </a:pPr>
            <a:r>
              <a:rPr lang="en-CA" sz="2800" dirty="0">
                <a:solidFill>
                  <a:schemeClr val="bg1"/>
                </a:solidFill>
              </a:rPr>
              <a:t>In exercising its discretion, the court is required to consider the factors set out in 38.1(5) of the Copyright Act including…</a:t>
            </a:r>
          </a:p>
          <a:p>
            <a:pPr marL="0" indent="0">
              <a:buFont typeface="Arial" panose="020B0604020202020204" pitchFamily="34" charset="0"/>
              <a:buNone/>
              <a:defRPr/>
            </a:pPr>
            <a:r>
              <a:rPr lang="en-CA" sz="2800" i="1" dirty="0">
                <a:solidFill>
                  <a:schemeClr val="bg1"/>
                </a:solidFill>
              </a:rPr>
              <a:t>(d) </a:t>
            </a:r>
            <a:r>
              <a:rPr lang="en-CA" sz="2800" i="1" dirty="0">
                <a:solidFill>
                  <a:srgbClr val="FFFF00"/>
                </a:solidFill>
              </a:rPr>
              <a:t>in the case of infringements for non-commercial purposes, the need for an award to be proportionate to the infringements</a:t>
            </a:r>
            <a:r>
              <a:rPr lang="en-CA" sz="2800" i="1" dirty="0">
                <a:solidFill>
                  <a:schemeClr val="bg1"/>
                </a:solidFill>
              </a:rPr>
              <a:t>, in </a:t>
            </a:r>
            <a:r>
              <a:rPr lang="en-CA" sz="2800" i="1" dirty="0">
                <a:solidFill>
                  <a:srgbClr val="FF0000"/>
                </a:solidFill>
              </a:rPr>
              <a:t>consideration of the hardship </a:t>
            </a:r>
            <a:r>
              <a:rPr lang="en-CA" sz="2800" i="1" dirty="0">
                <a:solidFill>
                  <a:schemeClr val="bg1"/>
                </a:solidFill>
              </a:rPr>
              <a:t>the award may cause </a:t>
            </a:r>
            <a:r>
              <a:rPr lang="en-CA" sz="2800" i="1" dirty="0">
                <a:solidFill>
                  <a:srgbClr val="FF0000"/>
                </a:solidFill>
              </a:rPr>
              <a:t>to the defendant</a:t>
            </a:r>
            <a:r>
              <a:rPr lang="en-CA" sz="2800" i="1" dirty="0">
                <a:solidFill>
                  <a:schemeClr val="bg1"/>
                </a:solidFill>
              </a:rPr>
              <a:t>, </a:t>
            </a:r>
            <a:r>
              <a:rPr lang="en-CA" sz="2800" i="1" dirty="0">
                <a:solidFill>
                  <a:srgbClr val="FFFF00"/>
                </a:solidFill>
              </a:rPr>
              <a:t>whether the infringement was for private purposes</a:t>
            </a:r>
            <a:r>
              <a:rPr lang="en-CA" sz="2800" i="1" dirty="0">
                <a:solidFill>
                  <a:schemeClr val="bg1"/>
                </a:solidFill>
              </a:rPr>
              <a:t> or not, and the impact of the infringements on the plaintiff.</a:t>
            </a:r>
          </a:p>
          <a:p>
            <a:pPr>
              <a:defRPr/>
            </a:pPr>
            <a:endParaRPr lang="en-US" dirty="0"/>
          </a:p>
        </p:txBody>
      </p:sp>
    </p:spTree>
    <p:extLst>
      <p:ext uri="{BB962C8B-B14F-4D97-AF65-F5344CB8AC3E}">
        <p14:creationId xmlns:p14="http://schemas.microsoft.com/office/powerpoint/2010/main" val="26796282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DCECE32F-F7C6-BC81-EBB5-3F11752F72BE}"/>
              </a:ext>
            </a:extLst>
          </p:cNvPr>
          <p:cNvSpPr>
            <a:spLocks noGrp="1" noChangeArrowheads="1"/>
          </p:cNvSpPr>
          <p:nvPr>
            <p:ph type="title"/>
          </p:nvPr>
        </p:nvSpPr>
        <p:spPr bwMode="auto">
          <a:xfrm>
            <a:off x="1485900" y="123825"/>
            <a:ext cx="6172200" cy="503238"/>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200">
                <a:solidFill>
                  <a:srgbClr val="FFFF00"/>
                </a:solidFill>
              </a:rPr>
              <a:t>Notice</a:t>
            </a:r>
            <a:r>
              <a:rPr lang="en-US" altLang="en-US" sz="3200">
                <a:solidFill>
                  <a:srgbClr val="FF0000"/>
                </a:solidFill>
              </a:rPr>
              <a:t> &amp; </a:t>
            </a:r>
            <a:r>
              <a:rPr lang="en-US" altLang="en-US" sz="3200">
                <a:solidFill>
                  <a:srgbClr val="FFFF00"/>
                </a:solidFill>
              </a:rPr>
              <a:t>Notice </a:t>
            </a:r>
          </a:p>
        </p:txBody>
      </p:sp>
      <p:sp>
        <p:nvSpPr>
          <p:cNvPr id="3" name="Content Placeholder 2">
            <a:extLst>
              <a:ext uri="{FF2B5EF4-FFF2-40B4-BE49-F238E27FC236}">
                <a16:creationId xmlns:a16="http://schemas.microsoft.com/office/drawing/2014/main" id="{E3FF2036-A986-659B-8E6C-BCDB81BD8FED}"/>
              </a:ext>
            </a:extLst>
          </p:cNvPr>
          <p:cNvSpPr>
            <a:spLocks noGrp="1"/>
          </p:cNvSpPr>
          <p:nvPr>
            <p:ph sz="quarter" idx="10"/>
          </p:nvPr>
        </p:nvSpPr>
        <p:spPr>
          <a:xfrm>
            <a:off x="250825" y="842963"/>
            <a:ext cx="8642350" cy="4105275"/>
          </a:xfrm>
        </p:spPr>
        <p:txBody>
          <a:bodyPr>
            <a:normAutofit fontScale="85000" lnSpcReduction="10000"/>
          </a:bodyPr>
          <a:lstStyle/>
          <a:p>
            <a:pPr>
              <a:lnSpc>
                <a:spcPct val="120000"/>
              </a:lnSpc>
              <a:defRPr/>
            </a:pPr>
            <a:r>
              <a:rPr lang="en-CA" dirty="0">
                <a:solidFill>
                  <a:schemeClr val="bg1"/>
                </a:solidFill>
              </a:rPr>
              <a:t>Under the </a:t>
            </a:r>
            <a:r>
              <a:rPr lang="en-CA" dirty="0">
                <a:solidFill>
                  <a:srgbClr val="FF0000"/>
                </a:solidFill>
              </a:rPr>
              <a:t>notice-and-notice system</a:t>
            </a:r>
            <a:r>
              <a:rPr lang="en-CA" dirty="0">
                <a:solidFill>
                  <a:schemeClr val="bg1"/>
                </a:solidFill>
              </a:rPr>
              <a:t>, </a:t>
            </a:r>
            <a:r>
              <a:rPr lang="en-CA" dirty="0">
                <a:solidFill>
                  <a:srgbClr val="FFFF00"/>
                </a:solidFill>
              </a:rPr>
              <a:t>copyright owners are entitled to send infringement notices to Internet providers, who are legally required to forward the notifications to their subscribers</a:t>
            </a:r>
            <a:r>
              <a:rPr lang="en-CA" dirty="0">
                <a:solidFill>
                  <a:schemeClr val="bg1"/>
                </a:solidFill>
              </a:rPr>
              <a:t>. </a:t>
            </a:r>
            <a:r>
              <a:rPr lang="en-CA" b="1" dirty="0">
                <a:solidFill>
                  <a:schemeClr val="bg1"/>
                </a:solidFill>
              </a:rPr>
              <a:t>The notices must include</a:t>
            </a:r>
            <a:r>
              <a:rPr lang="en-CA" dirty="0">
                <a:solidFill>
                  <a:schemeClr val="bg1"/>
                </a:solidFill>
              </a:rPr>
              <a:t> details on the sender, the copyright works and the alleged infringement. If the Internet provider fails to forward the notification, it must explain why or face the prospect of damages that run as high as $10,000. Internet providers must also retain information on the subscriber for six months (or 12 months if court proceedings are launched).</a:t>
            </a:r>
          </a:p>
          <a:p>
            <a:pPr>
              <a:lnSpc>
                <a:spcPct val="120000"/>
              </a:lnSpc>
              <a:defRPr/>
            </a:pPr>
            <a:r>
              <a:rPr lang="en-CA" dirty="0">
                <a:solidFill>
                  <a:schemeClr val="bg1"/>
                </a:solidFill>
              </a:rPr>
              <a:t>Benefit for ISPs is safe harbour from liability </a:t>
            </a:r>
          </a:p>
          <a:p>
            <a:pPr>
              <a:lnSpc>
                <a:spcPct val="120000"/>
              </a:lnSpc>
              <a:defRPr/>
            </a:pPr>
            <a:r>
              <a:rPr lang="en-CA" dirty="0">
                <a:solidFill>
                  <a:schemeClr val="bg1"/>
                </a:solidFill>
              </a:rPr>
              <a:t>Cost  to ISPs is processing and forwarding notices</a:t>
            </a:r>
          </a:p>
          <a:p>
            <a:pPr>
              <a:lnSpc>
                <a:spcPct val="120000"/>
              </a:lnSpc>
              <a:defRPr/>
            </a:pPr>
            <a:r>
              <a:rPr lang="en-CA" dirty="0">
                <a:solidFill>
                  <a:schemeClr val="bg1"/>
                </a:solidFill>
              </a:rPr>
              <a:t>The benefit for users is</a:t>
            </a:r>
            <a:r>
              <a:rPr lang="en-CA" dirty="0">
                <a:solidFill>
                  <a:srgbClr val="FFFF00"/>
                </a:solidFill>
              </a:rPr>
              <a:t> no legal penalties</a:t>
            </a:r>
            <a:r>
              <a:rPr lang="en-CA" dirty="0">
                <a:solidFill>
                  <a:schemeClr val="bg1"/>
                </a:solidFill>
              </a:rPr>
              <a:t>. Primarily designed as an educational tool. </a:t>
            </a:r>
            <a:r>
              <a:rPr lang="en-CA" dirty="0">
                <a:solidFill>
                  <a:srgbClr val="FFFF00"/>
                </a:solidFill>
              </a:rPr>
              <a:t>User’s personal information not disclosed </a:t>
            </a:r>
            <a:r>
              <a:rPr lang="en-CA" dirty="0">
                <a:solidFill>
                  <a:schemeClr val="bg1"/>
                </a:solidFill>
              </a:rPr>
              <a:t>to copyright owner</a:t>
            </a:r>
          </a:p>
          <a:p>
            <a:pPr>
              <a:lnSpc>
                <a:spcPct val="120000"/>
              </a:lnSpc>
              <a:defRPr/>
            </a:pPr>
            <a:r>
              <a:rPr lang="en-CA" dirty="0">
                <a:solidFill>
                  <a:schemeClr val="bg1"/>
                </a:solidFill>
              </a:rPr>
              <a:t>Should copyright owner wish to take legal action for copyright breach, they must go to court to obtain an order requiring the ISP to reveal the user’s identity. Canadian courts have been pretty strict regarding rules/limitations around these disclosures.</a:t>
            </a:r>
          </a:p>
          <a:p>
            <a:pPr>
              <a:lnSpc>
                <a:spcPct val="120000"/>
              </a:lnSpc>
              <a:defRPr/>
            </a:pPr>
            <a:r>
              <a:rPr lang="en-CA" dirty="0">
                <a:solidFill>
                  <a:schemeClr val="bg1"/>
                </a:solidFill>
              </a:rPr>
              <a:t>Law reform in 2012: </a:t>
            </a:r>
            <a:r>
              <a:rPr lang="en-CA" dirty="0">
                <a:solidFill>
                  <a:srgbClr val="FFFF00"/>
                </a:solidFill>
              </a:rPr>
              <a:t>liability for internet users for non-commercial infringement was capped at $5,000 </a:t>
            </a:r>
            <a:r>
              <a:rPr lang="en-CA" dirty="0">
                <a:solidFill>
                  <a:srgbClr val="FF0000"/>
                </a:solidFill>
              </a:rPr>
              <a:t>for all infringements </a:t>
            </a:r>
            <a:r>
              <a:rPr lang="en-CA" dirty="0">
                <a:solidFill>
                  <a:schemeClr val="bg1"/>
                </a:solidFill>
              </a:rPr>
              <a:t>prior to the bringing of the action.</a:t>
            </a:r>
          </a:p>
          <a:p>
            <a:pPr marL="0" indent="0">
              <a:buFont typeface="Arial" panose="020B0604020202020204" pitchFamily="34" charset="0"/>
              <a:buNone/>
              <a:defRPr/>
            </a:pPr>
            <a:endParaRPr lang="en-CA" dirty="0"/>
          </a:p>
        </p:txBody>
      </p:sp>
    </p:spTree>
    <p:extLst>
      <p:ext uri="{BB962C8B-B14F-4D97-AF65-F5344CB8AC3E}">
        <p14:creationId xmlns:p14="http://schemas.microsoft.com/office/powerpoint/2010/main" val="18936942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le 1">
            <a:extLst>
              <a:ext uri="{FF2B5EF4-FFF2-40B4-BE49-F238E27FC236}">
                <a16:creationId xmlns:a16="http://schemas.microsoft.com/office/drawing/2014/main" id="{6DF4D9A8-BBEE-90F5-4B1F-5651371C7EEE}"/>
              </a:ext>
            </a:extLst>
          </p:cNvPr>
          <p:cNvSpPr>
            <a:spLocks noGrp="1" noChangeArrowheads="1"/>
          </p:cNvSpPr>
          <p:nvPr>
            <p:ph type="title"/>
          </p:nvPr>
        </p:nvSpPr>
        <p:spPr bwMode="auto">
          <a:xfrm>
            <a:off x="1012825" y="134938"/>
            <a:ext cx="71183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Notice</a:t>
            </a:r>
            <a:r>
              <a:rPr lang="en-US" altLang="en-US" sz="4000">
                <a:solidFill>
                  <a:srgbClr val="FF0000"/>
                </a:solidFill>
              </a:rPr>
              <a:t> &amp; </a:t>
            </a:r>
            <a:r>
              <a:rPr lang="en-US" altLang="en-US" sz="4000">
                <a:solidFill>
                  <a:srgbClr val="FFFF00"/>
                </a:solidFill>
              </a:rPr>
              <a:t>Notice </a:t>
            </a:r>
            <a:r>
              <a:rPr lang="en-US" altLang="en-US" sz="4000">
                <a:solidFill>
                  <a:schemeClr val="bg1"/>
                </a:solidFill>
              </a:rPr>
              <a:t>Made Simple</a:t>
            </a:r>
          </a:p>
        </p:txBody>
      </p:sp>
      <p:sp>
        <p:nvSpPr>
          <p:cNvPr id="3" name="Content Placeholder 2">
            <a:extLst>
              <a:ext uri="{FF2B5EF4-FFF2-40B4-BE49-F238E27FC236}">
                <a16:creationId xmlns:a16="http://schemas.microsoft.com/office/drawing/2014/main" id="{5ACF5805-DDA2-2D7F-E1D0-26843DCB4594}"/>
              </a:ext>
            </a:extLst>
          </p:cNvPr>
          <p:cNvSpPr>
            <a:spLocks noGrp="1"/>
          </p:cNvSpPr>
          <p:nvPr>
            <p:ph sz="quarter" idx="10"/>
          </p:nvPr>
        </p:nvSpPr>
        <p:spPr>
          <a:xfrm>
            <a:off x="358775" y="1077913"/>
            <a:ext cx="8426450" cy="3905250"/>
          </a:xfrm>
        </p:spPr>
        <p:txBody>
          <a:bodyPr>
            <a:normAutofit fontScale="92500" lnSpcReduction="10000"/>
          </a:bodyPr>
          <a:lstStyle/>
          <a:p>
            <a:pPr>
              <a:lnSpc>
                <a:spcPct val="110000"/>
              </a:lnSpc>
              <a:buFont typeface="+mj-lt"/>
              <a:buAutoNum type="arabicPeriod"/>
              <a:defRPr/>
            </a:pPr>
            <a:r>
              <a:rPr lang="en-CA" sz="3000" dirty="0">
                <a:solidFill>
                  <a:schemeClr val="bg1"/>
                </a:solidFill>
              </a:rPr>
              <a:t>The copyright owner’s representative identifies alleged unauthorized use or sharing of one of their works;</a:t>
            </a:r>
          </a:p>
          <a:p>
            <a:pPr>
              <a:lnSpc>
                <a:spcPct val="110000"/>
              </a:lnSpc>
              <a:buFont typeface="+mj-lt"/>
              <a:buAutoNum type="arabicPeriod"/>
              <a:defRPr/>
            </a:pPr>
            <a:r>
              <a:rPr lang="en-CA" sz="3000" dirty="0">
                <a:solidFill>
                  <a:schemeClr val="bg1"/>
                </a:solidFill>
              </a:rPr>
              <a:t>That representative sends a notice detailing this unauthorized activity to the associated ISP; and</a:t>
            </a:r>
          </a:p>
          <a:p>
            <a:pPr>
              <a:lnSpc>
                <a:spcPct val="110000"/>
              </a:lnSpc>
              <a:buFont typeface="+mj-lt"/>
              <a:buAutoNum type="arabicPeriod"/>
              <a:defRPr/>
            </a:pPr>
            <a:r>
              <a:rPr lang="en-CA" sz="3000" dirty="0">
                <a:solidFill>
                  <a:schemeClr val="bg1"/>
                </a:solidFill>
              </a:rPr>
              <a:t>The ISP must forward that notice to the user, in cases where a specific user account can be identified.</a:t>
            </a:r>
          </a:p>
          <a:p>
            <a:pPr>
              <a:defRPr/>
            </a:pPr>
            <a:endParaRPr lang="en-US" dirty="0"/>
          </a:p>
        </p:txBody>
      </p:sp>
    </p:spTree>
    <p:extLst>
      <p:ext uri="{BB962C8B-B14F-4D97-AF65-F5344CB8AC3E}">
        <p14:creationId xmlns:p14="http://schemas.microsoft.com/office/powerpoint/2010/main" val="351448892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Title 1">
            <a:extLst>
              <a:ext uri="{FF2B5EF4-FFF2-40B4-BE49-F238E27FC236}">
                <a16:creationId xmlns:a16="http://schemas.microsoft.com/office/drawing/2014/main" id="{55584DE7-D5A0-B272-55B5-A0588A9E6FB8}"/>
              </a:ext>
            </a:extLst>
          </p:cNvPr>
          <p:cNvSpPr>
            <a:spLocks noGrp="1" noChangeArrowheads="1"/>
          </p:cNvSpPr>
          <p:nvPr>
            <p:ph type="title"/>
          </p:nvPr>
        </p:nvSpPr>
        <p:spPr bwMode="auto">
          <a:xfrm>
            <a:off x="1143000" y="115888"/>
            <a:ext cx="6858000" cy="890587"/>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CA" altLang="en-US" sz="2400" dirty="0">
                <a:solidFill>
                  <a:srgbClr val="FFFF00"/>
                </a:solidFill>
              </a:rPr>
              <a:t>REFORMS</a:t>
            </a:r>
            <a:r>
              <a:rPr lang="en-CA" altLang="en-US" sz="2400" dirty="0">
                <a:solidFill>
                  <a:srgbClr val="FF0000"/>
                </a:solidFill>
              </a:rPr>
              <a:t>: </a:t>
            </a:r>
            <a:r>
              <a:rPr lang="en-CA" altLang="en-US" sz="2400" dirty="0">
                <a:solidFill>
                  <a:schemeClr val="bg1"/>
                </a:solidFill>
              </a:rPr>
              <a:t>Addition of a </a:t>
            </a:r>
            <a:r>
              <a:rPr lang="en-CA" altLang="en-US" sz="2400" dirty="0">
                <a:solidFill>
                  <a:srgbClr val="FFFF00"/>
                </a:solidFill>
              </a:rPr>
              <a:t>provision regarding prohibited content </a:t>
            </a:r>
            <a:r>
              <a:rPr lang="en-CA" altLang="en-US" sz="2400" dirty="0">
                <a:solidFill>
                  <a:schemeClr val="bg1"/>
                </a:solidFill>
              </a:rPr>
              <a:t>in the </a:t>
            </a:r>
            <a:r>
              <a:rPr lang="en-CA" altLang="en-US" sz="2400" i="1" dirty="0">
                <a:solidFill>
                  <a:schemeClr val="bg1"/>
                </a:solidFill>
              </a:rPr>
              <a:t>Copyright Act</a:t>
            </a:r>
            <a:br>
              <a:rPr lang="en-CA" altLang="en-US" sz="2400" dirty="0"/>
            </a:br>
            <a:endParaRPr lang="en-US" altLang="en-US" sz="2400" dirty="0"/>
          </a:p>
        </p:txBody>
      </p:sp>
      <p:sp>
        <p:nvSpPr>
          <p:cNvPr id="3" name="Content Placeholder 2">
            <a:extLst>
              <a:ext uri="{FF2B5EF4-FFF2-40B4-BE49-F238E27FC236}">
                <a16:creationId xmlns:a16="http://schemas.microsoft.com/office/drawing/2014/main" id="{55C449D0-6D0E-34EF-4651-CFCD8E2357F4}"/>
              </a:ext>
            </a:extLst>
          </p:cNvPr>
          <p:cNvSpPr>
            <a:spLocks noGrp="1"/>
          </p:cNvSpPr>
          <p:nvPr>
            <p:ph sz="quarter" idx="10"/>
          </p:nvPr>
        </p:nvSpPr>
        <p:spPr>
          <a:xfrm>
            <a:off x="414338" y="1157288"/>
            <a:ext cx="8315325" cy="3895725"/>
          </a:xfrm>
        </p:spPr>
        <p:txBody>
          <a:bodyPr/>
          <a:lstStyle/>
          <a:p>
            <a:pPr marL="0" indent="0">
              <a:lnSpc>
                <a:spcPct val="110000"/>
              </a:lnSpc>
              <a:buFont typeface="Arial" panose="020B0604020202020204" pitchFamily="34" charset="0"/>
              <a:buNone/>
              <a:defRPr/>
            </a:pPr>
            <a:r>
              <a:rPr lang="en-CA" sz="2100" b="1" dirty="0">
                <a:solidFill>
                  <a:schemeClr val="bg1"/>
                </a:solidFill>
              </a:rPr>
              <a:t>s. 41.25(3)</a:t>
            </a:r>
            <a:endParaRPr lang="en-CA" sz="2100" dirty="0">
              <a:solidFill>
                <a:schemeClr val="bg1"/>
              </a:solidFill>
            </a:endParaRPr>
          </a:p>
          <a:p>
            <a:pPr marL="0" indent="0">
              <a:lnSpc>
                <a:spcPct val="110000"/>
              </a:lnSpc>
              <a:buFont typeface="Arial" panose="020B0604020202020204" pitchFamily="34" charset="0"/>
              <a:buNone/>
              <a:defRPr/>
            </a:pPr>
            <a:r>
              <a:rPr lang="en-CA" sz="2100" b="1" dirty="0">
                <a:solidFill>
                  <a:srgbClr val="FF0000"/>
                </a:solidFill>
              </a:rPr>
              <a:t>Prohibited content</a:t>
            </a:r>
            <a:endParaRPr lang="en-CA" sz="2100" dirty="0">
              <a:solidFill>
                <a:srgbClr val="FF0000"/>
              </a:solidFill>
            </a:endParaRPr>
          </a:p>
          <a:p>
            <a:pPr marL="0" indent="0">
              <a:lnSpc>
                <a:spcPct val="110000"/>
              </a:lnSpc>
              <a:buFont typeface="Arial" panose="020B0604020202020204" pitchFamily="34" charset="0"/>
              <a:buNone/>
              <a:defRPr/>
            </a:pPr>
            <a:r>
              <a:rPr lang="en-CA" sz="2100" b="1" dirty="0">
                <a:solidFill>
                  <a:schemeClr val="bg1"/>
                </a:solidFill>
              </a:rPr>
              <a:t>(3)</a:t>
            </a:r>
            <a:r>
              <a:rPr lang="en-CA" sz="2100" dirty="0">
                <a:solidFill>
                  <a:schemeClr val="bg1"/>
                </a:solidFill>
              </a:rPr>
              <a:t> </a:t>
            </a:r>
            <a:r>
              <a:rPr lang="en-CA" sz="2100" dirty="0">
                <a:solidFill>
                  <a:srgbClr val="FFFF00"/>
                </a:solidFill>
              </a:rPr>
              <a:t>A notice of claimed infringement </a:t>
            </a:r>
            <a:r>
              <a:rPr lang="en-CA" sz="2100" dirty="0">
                <a:solidFill>
                  <a:srgbClr val="FF0000"/>
                </a:solidFill>
              </a:rPr>
              <a:t>shall not contain</a:t>
            </a:r>
          </a:p>
          <a:p>
            <a:pPr marL="0" indent="0">
              <a:lnSpc>
                <a:spcPct val="110000"/>
              </a:lnSpc>
              <a:buFont typeface="Arial" panose="020B0604020202020204" pitchFamily="34" charset="0"/>
              <a:buNone/>
              <a:defRPr/>
            </a:pPr>
            <a:r>
              <a:rPr lang="en-CA" sz="2100" b="1" dirty="0">
                <a:solidFill>
                  <a:schemeClr val="bg1"/>
                </a:solidFill>
              </a:rPr>
              <a:t>(a)</a:t>
            </a:r>
            <a:r>
              <a:rPr lang="en-CA" sz="2100" dirty="0">
                <a:solidFill>
                  <a:schemeClr val="bg1"/>
                </a:solidFill>
              </a:rPr>
              <a:t> </a:t>
            </a:r>
            <a:r>
              <a:rPr lang="en-CA" sz="2100" dirty="0">
                <a:solidFill>
                  <a:srgbClr val="FFFF00"/>
                </a:solidFill>
              </a:rPr>
              <a:t>an offer to settle the claimed infringement</a:t>
            </a:r>
            <a:r>
              <a:rPr lang="en-CA" sz="2100" dirty="0">
                <a:solidFill>
                  <a:schemeClr val="bg1"/>
                </a:solidFill>
              </a:rPr>
              <a:t>;</a:t>
            </a:r>
          </a:p>
          <a:p>
            <a:pPr marL="0" indent="0">
              <a:lnSpc>
                <a:spcPct val="110000"/>
              </a:lnSpc>
              <a:buFont typeface="Arial" panose="020B0604020202020204" pitchFamily="34" charset="0"/>
              <a:buNone/>
              <a:defRPr/>
            </a:pPr>
            <a:r>
              <a:rPr lang="en-CA" sz="2100" b="1" dirty="0">
                <a:solidFill>
                  <a:schemeClr val="bg1"/>
                </a:solidFill>
              </a:rPr>
              <a:t>(b)</a:t>
            </a:r>
            <a:r>
              <a:rPr lang="en-CA" sz="2100" dirty="0">
                <a:solidFill>
                  <a:schemeClr val="bg1"/>
                </a:solidFill>
              </a:rPr>
              <a:t> </a:t>
            </a:r>
            <a:r>
              <a:rPr lang="en-CA" sz="2100" dirty="0">
                <a:solidFill>
                  <a:srgbClr val="FFFF00"/>
                </a:solidFill>
              </a:rPr>
              <a:t>a </a:t>
            </a:r>
            <a:r>
              <a:rPr lang="en-CA" sz="2100" dirty="0">
                <a:solidFill>
                  <a:schemeClr val="bg1"/>
                </a:solidFill>
              </a:rPr>
              <a:t>request or </a:t>
            </a:r>
            <a:r>
              <a:rPr lang="en-CA" sz="2100" dirty="0">
                <a:solidFill>
                  <a:srgbClr val="FFFF00"/>
                </a:solidFill>
              </a:rPr>
              <a:t>demand</a:t>
            </a:r>
            <a:r>
              <a:rPr lang="en-CA" sz="2100" dirty="0">
                <a:solidFill>
                  <a:schemeClr val="bg1"/>
                </a:solidFill>
              </a:rPr>
              <a:t>, made in relation to the claimed infringement, </a:t>
            </a:r>
            <a:r>
              <a:rPr lang="en-CA" sz="2100" dirty="0">
                <a:solidFill>
                  <a:srgbClr val="FFFF00"/>
                </a:solidFill>
              </a:rPr>
              <a:t>for payment </a:t>
            </a:r>
            <a:r>
              <a:rPr lang="en-CA" sz="2100" dirty="0">
                <a:solidFill>
                  <a:schemeClr val="bg1"/>
                </a:solidFill>
              </a:rPr>
              <a:t>or for personal information;</a:t>
            </a:r>
          </a:p>
          <a:p>
            <a:pPr marL="0" indent="0">
              <a:lnSpc>
                <a:spcPct val="110000"/>
              </a:lnSpc>
              <a:buFont typeface="Arial" panose="020B0604020202020204" pitchFamily="34" charset="0"/>
              <a:buNone/>
              <a:defRPr/>
            </a:pPr>
            <a:r>
              <a:rPr lang="en-CA" sz="2100" b="1" dirty="0">
                <a:solidFill>
                  <a:schemeClr val="bg1"/>
                </a:solidFill>
              </a:rPr>
              <a:t>(c)</a:t>
            </a:r>
            <a:r>
              <a:rPr lang="en-CA" sz="2100" dirty="0">
                <a:solidFill>
                  <a:schemeClr val="bg1"/>
                </a:solidFill>
              </a:rPr>
              <a:t> a reference, including by way of hyperlink, to such an offer, request or demand; and</a:t>
            </a:r>
          </a:p>
          <a:p>
            <a:pPr marL="0" indent="0">
              <a:lnSpc>
                <a:spcPct val="110000"/>
              </a:lnSpc>
              <a:buFont typeface="Arial" panose="020B0604020202020204" pitchFamily="34" charset="0"/>
              <a:buNone/>
              <a:defRPr/>
            </a:pPr>
            <a:r>
              <a:rPr lang="en-CA" sz="2100" b="1" dirty="0">
                <a:solidFill>
                  <a:schemeClr val="bg1"/>
                </a:solidFill>
              </a:rPr>
              <a:t>(d)</a:t>
            </a:r>
            <a:r>
              <a:rPr lang="en-CA" sz="2100" dirty="0">
                <a:solidFill>
                  <a:schemeClr val="bg1"/>
                </a:solidFill>
              </a:rPr>
              <a:t> any other information that may be prescribed by regulation. </a:t>
            </a:r>
          </a:p>
          <a:p>
            <a:pPr>
              <a:defRPr/>
            </a:pPr>
            <a:endParaRPr lang="en-US" dirty="0"/>
          </a:p>
        </p:txBody>
      </p:sp>
    </p:spTree>
    <p:extLst>
      <p:ext uri="{BB962C8B-B14F-4D97-AF65-F5344CB8AC3E}">
        <p14:creationId xmlns:p14="http://schemas.microsoft.com/office/powerpoint/2010/main" val="353599720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7773FC-72E0-83B4-25C4-73048DC9CC66}"/>
              </a:ext>
            </a:extLst>
          </p:cNvPr>
          <p:cNvSpPr>
            <a:spLocks noGrp="1"/>
          </p:cNvSpPr>
          <p:nvPr>
            <p:ph type="title"/>
          </p:nvPr>
        </p:nvSpPr>
        <p:spPr>
          <a:xfrm>
            <a:off x="1485900" y="26988"/>
            <a:ext cx="6172200" cy="577850"/>
          </a:xfrm>
        </p:spPr>
        <p:txBody>
          <a:bodyPr>
            <a:normAutofit fontScale="90000"/>
          </a:bodyPr>
          <a:lstStyle/>
          <a:p>
            <a:pPr>
              <a:defRPr/>
            </a:pPr>
            <a:r>
              <a:rPr lang="en-US" b="1" dirty="0">
                <a:solidFill>
                  <a:srgbClr val="FFFF00"/>
                </a:solidFill>
              </a:rPr>
              <a:t>Criminal enforcement</a:t>
            </a:r>
          </a:p>
        </p:txBody>
      </p:sp>
      <p:sp>
        <p:nvSpPr>
          <p:cNvPr id="461826" name="Content Placeholder 1">
            <a:extLst>
              <a:ext uri="{FF2B5EF4-FFF2-40B4-BE49-F238E27FC236}">
                <a16:creationId xmlns:a16="http://schemas.microsoft.com/office/drawing/2014/main" id="{8330692B-B2C0-0DA7-2872-4BFE441B33BE}"/>
              </a:ext>
            </a:extLst>
          </p:cNvPr>
          <p:cNvSpPr>
            <a:spLocks noGrp="1" noChangeArrowheads="1"/>
          </p:cNvSpPr>
          <p:nvPr>
            <p:ph idx="1"/>
          </p:nvPr>
        </p:nvSpPr>
        <p:spPr bwMode="auto">
          <a:xfrm>
            <a:off x="395288" y="828675"/>
            <a:ext cx="8353425" cy="4119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000" b="1">
                <a:solidFill>
                  <a:srgbClr val="FFFF00"/>
                </a:solidFill>
              </a:rPr>
              <a:t>See ss. 42, 43 of the </a:t>
            </a:r>
            <a:r>
              <a:rPr lang="en-US" altLang="en-US" sz="2000" b="1" i="1">
                <a:solidFill>
                  <a:srgbClr val="FFFF00"/>
                </a:solidFill>
              </a:rPr>
              <a:t>Copyright Act </a:t>
            </a:r>
            <a:r>
              <a:rPr lang="en-US" altLang="en-US" sz="2000" b="1">
                <a:solidFill>
                  <a:srgbClr val="FFFF00"/>
                </a:solidFill>
              </a:rPr>
              <a:t>for criminal sanctions</a:t>
            </a:r>
          </a:p>
          <a:p>
            <a:pPr marL="0" indent="0">
              <a:buFont typeface="Arial" panose="020B0604020202020204" pitchFamily="34" charset="0"/>
              <a:buNone/>
            </a:pPr>
            <a:r>
              <a:rPr lang="en-US" altLang="en-US" sz="2000">
                <a:solidFill>
                  <a:srgbClr val="FFFF00"/>
                </a:solidFill>
              </a:rPr>
              <a:t>For instance, s. 42(1):</a:t>
            </a:r>
          </a:p>
          <a:p>
            <a:pPr marL="0" indent="0">
              <a:buFont typeface="Arial" panose="020B0604020202020204" pitchFamily="34" charset="0"/>
              <a:buNone/>
            </a:pPr>
            <a:r>
              <a:rPr lang="en-US" altLang="en-US" sz="2000" i="1">
                <a:solidFill>
                  <a:schemeClr val="bg1"/>
                </a:solidFill>
              </a:rPr>
              <a:t>42 (1) Every person </a:t>
            </a:r>
            <a:r>
              <a:rPr lang="en-US" altLang="en-US" sz="2000" i="1">
                <a:solidFill>
                  <a:srgbClr val="FF0000"/>
                </a:solidFill>
              </a:rPr>
              <a:t>commits an offence </a:t>
            </a:r>
            <a:r>
              <a:rPr lang="en-US" altLang="en-US" sz="2000" i="1">
                <a:solidFill>
                  <a:schemeClr val="bg1"/>
                </a:solidFill>
              </a:rPr>
              <a:t>who knowingly</a:t>
            </a:r>
          </a:p>
          <a:p>
            <a:pPr marL="342900" lvl="1" indent="0">
              <a:buFont typeface="Arial" panose="020B0604020202020204" pitchFamily="34" charset="0"/>
              <a:buNone/>
            </a:pPr>
            <a:r>
              <a:rPr lang="en-US" altLang="en-US" sz="2000" i="1">
                <a:solidFill>
                  <a:schemeClr val="bg1"/>
                </a:solidFill>
              </a:rPr>
              <a:t>(a) </a:t>
            </a:r>
            <a:r>
              <a:rPr lang="en-US" altLang="en-US" sz="2000" i="1">
                <a:solidFill>
                  <a:srgbClr val="FF0000"/>
                </a:solidFill>
              </a:rPr>
              <a:t>makes for sale or rental an infringing copy </a:t>
            </a:r>
            <a:r>
              <a:rPr lang="en-US" altLang="en-US" sz="2000" i="1">
                <a:solidFill>
                  <a:schemeClr val="bg1"/>
                </a:solidFill>
              </a:rPr>
              <a:t>of a work or other subject-matter in which copyright subsists;</a:t>
            </a:r>
          </a:p>
          <a:p>
            <a:pPr marL="342900" lvl="1" indent="0">
              <a:buFont typeface="Arial" panose="020B0604020202020204" pitchFamily="34" charset="0"/>
              <a:buNone/>
            </a:pPr>
            <a:r>
              <a:rPr lang="en-US" altLang="en-US" sz="2000" i="1">
                <a:solidFill>
                  <a:schemeClr val="bg1"/>
                </a:solidFill>
              </a:rPr>
              <a:t>(b) sells or rents out, or by way of trade exposes or offers for sale or rental, an infringing copy of a work or other subject-matter in which copyright subsists;</a:t>
            </a:r>
          </a:p>
          <a:p>
            <a:pPr marL="342900" lvl="1" indent="0">
              <a:buFont typeface="Arial" panose="020B0604020202020204" pitchFamily="34" charset="0"/>
              <a:buNone/>
            </a:pPr>
            <a:r>
              <a:rPr lang="en-US" altLang="en-US" sz="2000" i="1">
                <a:solidFill>
                  <a:schemeClr val="bg1"/>
                </a:solidFill>
              </a:rPr>
              <a:t>(c) </a:t>
            </a:r>
            <a:r>
              <a:rPr lang="en-US" altLang="en-US" sz="2000" i="1">
                <a:solidFill>
                  <a:srgbClr val="FFFF00"/>
                </a:solidFill>
              </a:rPr>
              <a:t>distributes infringing copies </a:t>
            </a:r>
            <a:r>
              <a:rPr lang="en-US" altLang="en-US" sz="2000" i="1">
                <a:solidFill>
                  <a:schemeClr val="bg1"/>
                </a:solidFill>
              </a:rPr>
              <a:t>of a work or other subject-matter in which copyright subsists, either for the purpose of trade or to such an extent as to affect prejudicially the owner of the copyright</a:t>
            </a:r>
            <a:r>
              <a:rPr lang="en-US" altLang="en-US" sz="2000" i="1">
                <a:solidFill>
                  <a:srgbClr val="FFFF00"/>
                </a:solidFill>
              </a:rPr>
              <a:t>;</a:t>
            </a:r>
            <a:r>
              <a:rPr lang="en-US" altLang="en-US" sz="2000" i="1">
                <a:solidFill>
                  <a:srgbClr val="FF0000"/>
                </a:solidFill>
              </a:rPr>
              <a:t>...</a:t>
            </a:r>
          </a:p>
        </p:txBody>
      </p:sp>
      <p:sp>
        <p:nvSpPr>
          <p:cNvPr id="461827" name="Slide Number Placeholder 3">
            <a:extLst>
              <a:ext uri="{FF2B5EF4-FFF2-40B4-BE49-F238E27FC236}">
                <a16:creationId xmlns:a16="http://schemas.microsoft.com/office/drawing/2014/main" id="{B7A7FF37-99B4-F727-69FE-3F41F952589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AEF8BB-C1EE-F44C-AC50-B1A277427C75}" type="slidenum">
              <a:rPr lang="en-US" altLang="en-US" smtClean="0"/>
              <a:pPr/>
              <a:t>187</a:t>
            </a:fld>
            <a:endParaRPr lang="en-US" altLang="en-US"/>
          </a:p>
        </p:txBody>
      </p:sp>
    </p:spTree>
    <p:extLst>
      <p:ext uri="{BB962C8B-B14F-4D97-AF65-F5344CB8AC3E}">
        <p14:creationId xmlns:p14="http://schemas.microsoft.com/office/powerpoint/2010/main" val="259270079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372C20-D4DA-2022-B78F-7279FA9289EC}"/>
              </a:ext>
            </a:extLst>
          </p:cNvPr>
          <p:cNvSpPr>
            <a:spLocks noGrp="1"/>
          </p:cNvSpPr>
          <p:nvPr>
            <p:ph type="title"/>
          </p:nvPr>
        </p:nvSpPr>
        <p:spPr>
          <a:xfrm>
            <a:off x="468313" y="98425"/>
            <a:ext cx="8207375" cy="744538"/>
          </a:xfrm>
        </p:spPr>
        <p:txBody>
          <a:bodyPr>
            <a:normAutofit fontScale="90000"/>
          </a:bodyPr>
          <a:lstStyle/>
          <a:p>
            <a:pPr>
              <a:defRPr/>
            </a:pPr>
            <a:r>
              <a:rPr lang="en-US" b="1" dirty="0">
                <a:solidFill>
                  <a:srgbClr val="FFFF00"/>
                </a:solidFill>
              </a:rPr>
              <a:t>Criminal enforcement </a:t>
            </a:r>
            <a:r>
              <a:rPr lang="en-US" b="1" dirty="0">
                <a:solidFill>
                  <a:srgbClr val="FF0000"/>
                </a:solidFill>
              </a:rPr>
              <a:t>(</a:t>
            </a:r>
            <a:r>
              <a:rPr lang="en-US" b="1" dirty="0" err="1">
                <a:solidFill>
                  <a:schemeClr val="bg1"/>
                </a:solidFill>
              </a:rPr>
              <a:t>con</a:t>
            </a:r>
            <a:r>
              <a:rPr lang="en-US" b="1" dirty="0" err="1">
                <a:solidFill>
                  <a:srgbClr val="FF0000"/>
                </a:solidFill>
              </a:rPr>
              <a:t>’</a:t>
            </a:r>
            <a:r>
              <a:rPr lang="en-US" b="1" dirty="0" err="1">
                <a:solidFill>
                  <a:schemeClr val="bg1"/>
                </a:solidFill>
              </a:rPr>
              <a:t>d</a:t>
            </a:r>
            <a:r>
              <a:rPr lang="en-US" b="1" dirty="0">
                <a:solidFill>
                  <a:srgbClr val="FF0000"/>
                </a:solidFill>
              </a:rPr>
              <a:t>)</a:t>
            </a:r>
          </a:p>
        </p:txBody>
      </p:sp>
      <p:sp>
        <p:nvSpPr>
          <p:cNvPr id="2" name="Content Placeholder 1">
            <a:extLst>
              <a:ext uri="{FF2B5EF4-FFF2-40B4-BE49-F238E27FC236}">
                <a16:creationId xmlns:a16="http://schemas.microsoft.com/office/drawing/2014/main" id="{7572A384-BAF6-BC93-920F-6B499A858BDF}"/>
              </a:ext>
            </a:extLst>
          </p:cNvPr>
          <p:cNvSpPr>
            <a:spLocks noGrp="1"/>
          </p:cNvSpPr>
          <p:nvPr>
            <p:ph idx="1"/>
          </p:nvPr>
        </p:nvSpPr>
        <p:spPr>
          <a:xfrm>
            <a:off x="250825" y="987425"/>
            <a:ext cx="8785225" cy="4054475"/>
          </a:xfrm>
        </p:spPr>
        <p:txBody>
          <a:bodyPr>
            <a:normAutofit fontScale="55000" lnSpcReduction="20000"/>
          </a:bodyPr>
          <a:lstStyle/>
          <a:p>
            <a:pPr marL="0" indent="0">
              <a:lnSpc>
                <a:spcPct val="120000"/>
              </a:lnSpc>
              <a:buFont typeface="Arial" panose="020B0604020202020204" pitchFamily="34" charset="0"/>
              <a:buNone/>
              <a:defRPr/>
            </a:pPr>
            <a:r>
              <a:rPr lang="en-US" dirty="0">
                <a:solidFill>
                  <a:schemeClr val="bg1"/>
                </a:solidFill>
              </a:rPr>
              <a:t>See ss. 42, 43 of the </a:t>
            </a:r>
            <a:r>
              <a:rPr lang="en-US" i="1" dirty="0">
                <a:solidFill>
                  <a:schemeClr val="bg1"/>
                </a:solidFill>
              </a:rPr>
              <a:t>Copyright Act </a:t>
            </a:r>
            <a:r>
              <a:rPr lang="en-US" dirty="0">
                <a:solidFill>
                  <a:schemeClr val="bg1"/>
                </a:solidFill>
              </a:rPr>
              <a:t>for criminal sanctions</a:t>
            </a:r>
          </a:p>
          <a:p>
            <a:pPr marL="0" indent="0">
              <a:lnSpc>
                <a:spcPct val="120000"/>
              </a:lnSpc>
              <a:buFont typeface="Arial" panose="020B0604020202020204" pitchFamily="34" charset="0"/>
              <a:buNone/>
              <a:defRPr/>
            </a:pPr>
            <a:r>
              <a:rPr lang="en-US" dirty="0">
                <a:solidFill>
                  <a:schemeClr val="bg1"/>
                </a:solidFill>
              </a:rPr>
              <a:t>For instance, s. 42(1):</a:t>
            </a:r>
          </a:p>
          <a:p>
            <a:pPr marL="0" indent="0">
              <a:lnSpc>
                <a:spcPct val="120000"/>
              </a:lnSpc>
              <a:buFont typeface="Arial" panose="020B0604020202020204" pitchFamily="34" charset="0"/>
              <a:buNone/>
              <a:defRPr/>
            </a:pPr>
            <a:r>
              <a:rPr lang="en-US" i="1" dirty="0">
                <a:solidFill>
                  <a:schemeClr val="bg1"/>
                </a:solidFill>
              </a:rPr>
              <a:t>42 (1) Every person </a:t>
            </a:r>
            <a:r>
              <a:rPr lang="en-US" i="1" dirty="0">
                <a:solidFill>
                  <a:srgbClr val="FF0000"/>
                </a:solidFill>
              </a:rPr>
              <a:t>commits an offence </a:t>
            </a:r>
            <a:r>
              <a:rPr lang="en-US" i="1" dirty="0">
                <a:solidFill>
                  <a:schemeClr val="bg1"/>
                </a:solidFill>
              </a:rPr>
              <a:t>who knowingly</a:t>
            </a:r>
            <a:endParaRPr lang="en-US" dirty="0">
              <a:solidFill>
                <a:srgbClr val="FFFF00"/>
              </a:solidFill>
            </a:endParaRPr>
          </a:p>
          <a:p>
            <a:pPr marL="300038" lvl="1" indent="0">
              <a:lnSpc>
                <a:spcPct val="120000"/>
              </a:lnSpc>
              <a:buFont typeface="Arial" panose="020B0604020202020204" pitchFamily="34" charset="0"/>
              <a:buNone/>
              <a:defRPr/>
            </a:pPr>
            <a:r>
              <a:rPr lang="en-CA" i="1" dirty="0">
                <a:solidFill>
                  <a:srgbClr val="FF0000"/>
                </a:solidFill>
              </a:rPr>
              <a:t>…</a:t>
            </a:r>
            <a:r>
              <a:rPr lang="en-CA" i="1" dirty="0">
                <a:solidFill>
                  <a:schemeClr val="bg1"/>
                </a:solidFill>
              </a:rPr>
              <a:t>(d) by way of trade </a:t>
            </a:r>
            <a:r>
              <a:rPr lang="en-CA" i="1" dirty="0">
                <a:solidFill>
                  <a:srgbClr val="FFFF00"/>
                </a:solidFill>
              </a:rPr>
              <a:t>exhibits in public an infringing copy of a work </a:t>
            </a:r>
            <a:r>
              <a:rPr lang="en-CA" i="1" dirty="0">
                <a:solidFill>
                  <a:schemeClr val="bg1"/>
                </a:solidFill>
              </a:rPr>
              <a:t>or other subject-matter in which copyright subsists;</a:t>
            </a:r>
          </a:p>
          <a:p>
            <a:pPr marL="342900" lvl="1" indent="0">
              <a:lnSpc>
                <a:spcPct val="120000"/>
              </a:lnSpc>
              <a:buFont typeface="Arial" panose="020B0604020202020204" pitchFamily="34" charset="0"/>
              <a:buNone/>
              <a:defRPr/>
            </a:pPr>
            <a:r>
              <a:rPr lang="en-CA" i="1" dirty="0">
                <a:solidFill>
                  <a:schemeClr val="bg1"/>
                </a:solidFill>
              </a:rPr>
              <a:t>(e) </a:t>
            </a:r>
            <a:r>
              <a:rPr lang="en-CA" i="1" dirty="0">
                <a:solidFill>
                  <a:srgbClr val="FFFF00"/>
                </a:solidFill>
              </a:rPr>
              <a:t>possesses</a:t>
            </a:r>
            <a:r>
              <a:rPr lang="en-CA" i="1" dirty="0">
                <a:solidFill>
                  <a:schemeClr val="bg1"/>
                </a:solidFill>
              </a:rPr>
              <a:t>, for sale, rental, distribution for the purpose of trade or exhibition in public by way of trade, an infringing copy of a work or other subject-matter in which copyright subsists;</a:t>
            </a:r>
          </a:p>
          <a:p>
            <a:pPr marL="342900" lvl="1" indent="0">
              <a:lnSpc>
                <a:spcPct val="120000"/>
              </a:lnSpc>
              <a:buFont typeface="Arial" panose="020B0604020202020204" pitchFamily="34" charset="0"/>
              <a:buNone/>
              <a:defRPr/>
            </a:pPr>
            <a:r>
              <a:rPr lang="en-CA" i="1" dirty="0">
                <a:solidFill>
                  <a:schemeClr val="bg1"/>
                </a:solidFill>
              </a:rPr>
              <a:t>(f) </a:t>
            </a:r>
            <a:r>
              <a:rPr lang="en-CA" i="1" dirty="0">
                <a:solidFill>
                  <a:srgbClr val="FFFF00"/>
                </a:solidFill>
              </a:rPr>
              <a:t>imports, for sale or rental, into Canada any infringing copy of a work </a:t>
            </a:r>
            <a:r>
              <a:rPr lang="en-CA" i="1" dirty="0">
                <a:solidFill>
                  <a:schemeClr val="bg1"/>
                </a:solidFill>
              </a:rPr>
              <a:t>or other subject-matter in which copyright subsists; or</a:t>
            </a:r>
          </a:p>
          <a:p>
            <a:pPr marL="342900" lvl="1" indent="0">
              <a:lnSpc>
                <a:spcPct val="120000"/>
              </a:lnSpc>
              <a:buFont typeface="Arial" panose="020B0604020202020204" pitchFamily="34" charset="0"/>
              <a:buNone/>
              <a:defRPr/>
            </a:pPr>
            <a:r>
              <a:rPr lang="en-CA" i="1" dirty="0">
                <a:solidFill>
                  <a:schemeClr val="bg1"/>
                </a:solidFill>
              </a:rPr>
              <a:t>(g) </a:t>
            </a:r>
            <a:r>
              <a:rPr lang="en-CA" i="1" dirty="0">
                <a:solidFill>
                  <a:srgbClr val="FFFF00"/>
                </a:solidFill>
              </a:rPr>
              <a:t>exports or attempts to export</a:t>
            </a:r>
            <a:r>
              <a:rPr lang="en-CA" i="1" dirty="0">
                <a:solidFill>
                  <a:schemeClr val="bg1"/>
                </a:solidFill>
              </a:rPr>
              <a:t>, for sale or rental, an infringing copy of a work or other subject-matter in which copyright subsists.</a:t>
            </a:r>
          </a:p>
          <a:p>
            <a:pPr marL="0" indent="0">
              <a:lnSpc>
                <a:spcPct val="120000"/>
              </a:lnSpc>
              <a:buFont typeface="Arial" panose="020B0604020202020204" pitchFamily="34" charset="0"/>
              <a:buNone/>
              <a:defRPr/>
            </a:pPr>
            <a:r>
              <a:rPr lang="en-US" dirty="0">
                <a:solidFill>
                  <a:srgbClr val="FFFF00"/>
                </a:solidFill>
              </a:rPr>
              <a:t>Summary conviction</a:t>
            </a:r>
            <a:r>
              <a:rPr lang="en-US" dirty="0">
                <a:solidFill>
                  <a:srgbClr val="FF0000"/>
                </a:solidFill>
              </a:rPr>
              <a:t>:</a:t>
            </a:r>
            <a:r>
              <a:rPr lang="en-US" dirty="0">
                <a:solidFill>
                  <a:srgbClr val="FFFF00"/>
                </a:solidFill>
              </a:rPr>
              <a:t> $25,000 fine; 6 months imprisonment; or both</a:t>
            </a:r>
          </a:p>
          <a:p>
            <a:pPr marL="0" indent="0">
              <a:lnSpc>
                <a:spcPct val="120000"/>
              </a:lnSpc>
              <a:buFont typeface="Arial" panose="020B0604020202020204" pitchFamily="34" charset="0"/>
              <a:buNone/>
              <a:defRPr/>
            </a:pPr>
            <a:r>
              <a:rPr lang="en-US" dirty="0">
                <a:solidFill>
                  <a:srgbClr val="FFFF00"/>
                </a:solidFill>
              </a:rPr>
              <a:t>Indictment: $1,000,000 fine; 5 years imprisonment or both</a:t>
            </a:r>
          </a:p>
          <a:p>
            <a:pPr>
              <a:defRPr/>
            </a:pPr>
            <a:endParaRPr lang="en-US" dirty="0"/>
          </a:p>
        </p:txBody>
      </p:sp>
      <p:sp>
        <p:nvSpPr>
          <p:cNvPr id="463875" name="Slide Number Placeholder 3">
            <a:extLst>
              <a:ext uri="{FF2B5EF4-FFF2-40B4-BE49-F238E27FC236}">
                <a16:creationId xmlns:a16="http://schemas.microsoft.com/office/drawing/2014/main" id="{340B13B2-57A9-FEEB-212E-E7632136D51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A5F6A2-D76F-CF4A-B9F8-D787D677C475}" type="slidenum">
              <a:rPr lang="en-US" altLang="en-US" smtClean="0"/>
              <a:pPr/>
              <a:t>188</a:t>
            </a:fld>
            <a:endParaRPr lang="en-US" altLang="en-US"/>
          </a:p>
        </p:txBody>
      </p:sp>
    </p:spTree>
    <p:extLst>
      <p:ext uri="{BB962C8B-B14F-4D97-AF65-F5344CB8AC3E}">
        <p14:creationId xmlns:p14="http://schemas.microsoft.com/office/powerpoint/2010/main" val="370735428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Title 1">
            <a:extLst>
              <a:ext uri="{FF2B5EF4-FFF2-40B4-BE49-F238E27FC236}">
                <a16:creationId xmlns:a16="http://schemas.microsoft.com/office/drawing/2014/main" id="{3A0ADB80-2901-2AA2-EE2B-D2D4D539F89C}"/>
              </a:ext>
            </a:extLst>
          </p:cNvPr>
          <p:cNvSpPr>
            <a:spLocks noGrp="1" noChangeArrowheads="1"/>
          </p:cNvSpPr>
          <p:nvPr>
            <p:ph type="title"/>
          </p:nvPr>
        </p:nvSpPr>
        <p:spPr bwMode="auto">
          <a:xfrm>
            <a:off x="323850" y="87313"/>
            <a:ext cx="84963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Copyright Trolling</a:t>
            </a:r>
            <a:r>
              <a:rPr lang="en-US" altLang="en-US" sz="3600" b="1">
                <a:solidFill>
                  <a:srgbClr val="FF0000"/>
                </a:solidFill>
              </a:rPr>
              <a:t>/</a:t>
            </a:r>
            <a:r>
              <a:rPr lang="en-US" altLang="en-US" sz="3600" b="1">
                <a:solidFill>
                  <a:srgbClr val="FFFF00"/>
                </a:solidFill>
              </a:rPr>
              <a:t>Lying in Wait</a:t>
            </a:r>
          </a:p>
        </p:txBody>
      </p:sp>
      <p:sp>
        <p:nvSpPr>
          <p:cNvPr id="480258" name="Content Placeholder 2">
            <a:extLst>
              <a:ext uri="{FF2B5EF4-FFF2-40B4-BE49-F238E27FC236}">
                <a16:creationId xmlns:a16="http://schemas.microsoft.com/office/drawing/2014/main" id="{5D983083-CD0D-ABE8-146E-ED62A3FF5247}"/>
              </a:ext>
            </a:extLst>
          </p:cNvPr>
          <p:cNvSpPr>
            <a:spLocks noGrp="1" noChangeArrowheads="1"/>
          </p:cNvSpPr>
          <p:nvPr>
            <p:ph sz="quarter" idx="10"/>
          </p:nvPr>
        </p:nvSpPr>
        <p:spPr bwMode="auto">
          <a:xfrm>
            <a:off x="323850" y="1058863"/>
            <a:ext cx="8496300" cy="3889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solidFill>
                  <a:srgbClr val="FFFF00"/>
                </a:solidFill>
              </a:rPr>
              <a:t>Section 35 never mentions good faith</a:t>
            </a:r>
            <a:r>
              <a:rPr lang="en-US" altLang="en-US" sz="2000" dirty="0">
                <a:solidFill>
                  <a:srgbClr val="FF0000"/>
                </a:solidFill>
              </a:rPr>
              <a:t>/</a:t>
            </a:r>
            <a:r>
              <a:rPr lang="en-US" altLang="en-US" sz="2000" dirty="0">
                <a:solidFill>
                  <a:srgbClr val="FFFF00"/>
                </a:solidFill>
              </a:rPr>
              <a:t>bad faith </a:t>
            </a:r>
            <a:r>
              <a:rPr lang="en-US" altLang="en-US" sz="2000" dirty="0">
                <a:solidFill>
                  <a:schemeClr val="bg1"/>
                </a:solidFill>
              </a:rPr>
              <a:t>but does mention “</a:t>
            </a:r>
            <a:r>
              <a:rPr lang="en-US" altLang="en-US" sz="2000" dirty="0">
                <a:solidFill>
                  <a:srgbClr val="00B0F0"/>
                </a:solidFill>
              </a:rPr>
              <a:t>calculating the damages the court deems just</a:t>
            </a:r>
            <a:r>
              <a:rPr lang="en-US" altLang="en-US" sz="2000" dirty="0">
                <a:solidFill>
                  <a:schemeClr val="bg1"/>
                </a:solidFill>
              </a:rPr>
              <a:t>”</a:t>
            </a:r>
            <a:r>
              <a:rPr lang="en-US" altLang="en-US" sz="2000" dirty="0">
                <a:solidFill>
                  <a:srgbClr val="FF0000"/>
                </a:solidFill>
              </a:rPr>
              <a:t>.</a:t>
            </a:r>
          </a:p>
          <a:p>
            <a:pPr marL="300038" lvl="1" indent="0">
              <a:buFont typeface="Arial" panose="020B0604020202020204" pitchFamily="34" charset="0"/>
              <a:buNone/>
            </a:pPr>
            <a:r>
              <a:rPr lang="en-CA" altLang="en-US" sz="2000" b="1" i="1" dirty="0">
                <a:solidFill>
                  <a:schemeClr val="bg1"/>
                </a:solidFill>
              </a:rPr>
              <a:t>35</a:t>
            </a:r>
            <a:r>
              <a:rPr lang="en-CA" altLang="en-US" sz="2000" i="1" dirty="0">
                <a:solidFill>
                  <a:schemeClr val="bg1"/>
                </a:solidFill>
              </a:rPr>
              <a:t> </a:t>
            </a:r>
            <a:r>
              <a:rPr lang="en-CA" altLang="en-US" sz="2000" b="1" i="1" dirty="0">
                <a:solidFill>
                  <a:schemeClr val="bg1"/>
                </a:solidFill>
              </a:rPr>
              <a:t>(1)</a:t>
            </a:r>
            <a:r>
              <a:rPr lang="en-CA" altLang="en-US" sz="2000" i="1" dirty="0">
                <a:solidFill>
                  <a:schemeClr val="bg1"/>
                </a:solidFill>
              </a:rPr>
              <a:t> Where a person infringes copyright, the person is liable to pay such damages to the owner of the copyright as the owner has suffered due to the infringement and, </a:t>
            </a:r>
            <a:r>
              <a:rPr lang="en-CA" altLang="en-US" sz="2000" i="1" dirty="0">
                <a:solidFill>
                  <a:srgbClr val="FFFF00"/>
                </a:solidFill>
              </a:rPr>
              <a:t>in addition to those damages, such part of the profits that the infringer has made from the infringement and that were not taken into account in calculating the damages as the court considers just</a:t>
            </a:r>
            <a:r>
              <a:rPr lang="en-CA" altLang="en-US" sz="2000" i="1" dirty="0">
                <a:solidFill>
                  <a:srgbClr val="FF0000"/>
                </a:solidFill>
              </a:rPr>
              <a:t>.</a:t>
            </a:r>
            <a:endParaRPr lang="en-US" altLang="en-US" sz="2000" i="1" dirty="0">
              <a:solidFill>
                <a:srgbClr val="FF0000"/>
              </a:solidFill>
            </a:endParaRPr>
          </a:p>
          <a:p>
            <a:r>
              <a:rPr lang="en-US" altLang="en-US" sz="2000" dirty="0">
                <a:solidFill>
                  <a:schemeClr val="bg1"/>
                </a:solidFill>
              </a:rPr>
              <a:t>Section 38.1(5) dealing with statutory damages provides more leeway including among its factors </a:t>
            </a:r>
            <a:r>
              <a:rPr lang="en-CA" altLang="en-US" sz="2000" b="1" dirty="0">
                <a:solidFill>
                  <a:schemeClr val="bg1"/>
                </a:solidFill>
              </a:rPr>
              <a:t>(a)</a:t>
            </a:r>
            <a:r>
              <a:rPr lang="en-CA" altLang="en-US" sz="2000" dirty="0">
                <a:solidFill>
                  <a:srgbClr val="FFFF00"/>
                </a:solidFill>
              </a:rPr>
              <a:t> the good faith or bad faith of the defendant</a:t>
            </a:r>
            <a:r>
              <a:rPr lang="en-CA" altLang="en-US" sz="2000" dirty="0">
                <a:solidFill>
                  <a:schemeClr val="bg1"/>
                </a:solidFill>
              </a:rPr>
              <a:t>; </a:t>
            </a:r>
            <a:r>
              <a:rPr lang="en-CA" altLang="en-US" sz="2000" b="1" dirty="0">
                <a:solidFill>
                  <a:schemeClr val="bg1"/>
                </a:solidFill>
              </a:rPr>
              <a:t>(b)</a:t>
            </a:r>
            <a:r>
              <a:rPr lang="en-CA" altLang="en-US" sz="2000" dirty="0">
                <a:solidFill>
                  <a:schemeClr val="bg1"/>
                </a:solidFill>
              </a:rPr>
              <a:t> the </a:t>
            </a:r>
            <a:r>
              <a:rPr lang="en-CA" altLang="en-US" sz="2000" dirty="0">
                <a:solidFill>
                  <a:srgbClr val="FFFF00"/>
                </a:solidFill>
              </a:rPr>
              <a:t>conduct of the parties </a:t>
            </a:r>
            <a:r>
              <a:rPr lang="en-CA" altLang="en-US" sz="2000" dirty="0">
                <a:solidFill>
                  <a:schemeClr val="bg1"/>
                </a:solidFill>
              </a:rPr>
              <a:t>before and during the proceedings</a:t>
            </a:r>
            <a:r>
              <a:rPr lang="en-CA" altLang="en-US" sz="2000" dirty="0">
                <a:solidFill>
                  <a:srgbClr val="FF0000"/>
                </a:solidFill>
              </a:rPr>
              <a:t>;</a:t>
            </a:r>
          </a:p>
        </p:txBody>
      </p:sp>
    </p:spTree>
    <p:extLst>
      <p:ext uri="{BB962C8B-B14F-4D97-AF65-F5344CB8AC3E}">
        <p14:creationId xmlns:p14="http://schemas.microsoft.com/office/powerpoint/2010/main" val="117132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74A7AB4-FEAB-39AF-8596-EE2090B9D879}"/>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FD01AC69-9E39-B15C-2D8F-C992E593BA00}"/>
              </a:ext>
            </a:extLst>
          </p:cNvPr>
          <p:cNvPicPr>
            <a:picLocks noGrp="1" noChangeAspect="1"/>
          </p:cNvPicPr>
          <p:nvPr>
            <p:ph idx="1"/>
          </p:nvPr>
        </p:nvPicPr>
        <p:blipFill>
          <a:blip r:embed="rId2"/>
          <a:stretch>
            <a:fillRect/>
          </a:stretch>
        </p:blipFill>
        <p:spPr/>
      </p:pic>
      <p:sp>
        <p:nvSpPr>
          <p:cNvPr id="53251" name="TextBox 3">
            <a:extLst>
              <a:ext uri="{FF2B5EF4-FFF2-40B4-BE49-F238E27FC236}">
                <a16:creationId xmlns:a16="http://schemas.microsoft.com/office/drawing/2014/main" id="{C0BB79AE-9574-A6C6-7ED4-DF2147B2D7AC}"/>
              </a:ext>
            </a:extLst>
          </p:cNvPr>
          <p:cNvSpPr txBox="1">
            <a:spLocks noChangeArrowheads="1"/>
          </p:cNvSpPr>
          <p:nvPr/>
        </p:nvSpPr>
        <p:spPr bwMode="auto">
          <a:xfrm>
            <a:off x="2368550" y="268288"/>
            <a:ext cx="440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Setting Categories</a:t>
            </a:r>
          </a:p>
        </p:txBody>
      </p:sp>
      <p:pic>
        <p:nvPicPr>
          <p:cNvPr id="53252" name="Picture 9" descr="Graphical user interface, application&#10;&#10;Description automatically generated">
            <a:extLst>
              <a:ext uri="{FF2B5EF4-FFF2-40B4-BE49-F238E27FC236}">
                <a16:creationId xmlns:a16="http://schemas.microsoft.com/office/drawing/2014/main" id="{FE39062A-A56A-0FA6-68CA-05F687390D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1492250"/>
            <a:ext cx="3048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85890020-BC2C-92F5-D65A-78DDED5A7FE3}"/>
                  </a:ext>
                </a:extLst>
              </p14:cNvPr>
              <p14:cNvContentPartPr/>
              <p14:nvPr/>
            </p14:nvContentPartPr>
            <p14:xfrm>
              <a:off x="3238972" y="2459060"/>
              <a:ext cx="1778400" cy="534600"/>
            </p14:xfrm>
          </p:contentPart>
        </mc:Choice>
        <mc:Fallback xmlns="">
          <p:pic>
            <p:nvPicPr>
              <p:cNvPr id="11" name="Ink 10">
                <a:extLst>
                  <a:ext uri="{FF2B5EF4-FFF2-40B4-BE49-F238E27FC236}">
                    <a16:creationId xmlns:a16="http://schemas.microsoft.com/office/drawing/2014/main" id="{85890020-BC2C-92F5-D65A-78DDED5A7FE3}"/>
                  </a:ext>
                </a:extLst>
              </p:cNvPr>
              <p:cNvPicPr/>
              <p:nvPr/>
            </p:nvPicPr>
            <p:blipFill>
              <a:blip r:embed="rId5"/>
              <a:stretch>
                <a:fillRect/>
              </a:stretch>
            </p:blipFill>
            <p:spPr>
              <a:xfrm>
                <a:off x="3229972" y="2450060"/>
                <a:ext cx="1796040" cy="552240"/>
              </a:xfrm>
              <a:prstGeom prst="rect">
                <a:avLst/>
              </a:prstGeom>
            </p:spPr>
          </p:pic>
        </mc:Fallback>
      </mc:AlternateContent>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F13A92-9437-EF87-E207-936EFE6B8E9E}"/>
              </a:ext>
            </a:extLst>
          </p:cNvPr>
          <p:cNvSpPr>
            <a:spLocks noGrp="1"/>
          </p:cNvSpPr>
          <p:nvPr>
            <p:ph type="title"/>
          </p:nvPr>
        </p:nvSpPr>
        <p:spPr>
          <a:xfrm>
            <a:off x="0" y="107950"/>
            <a:ext cx="8893175" cy="723900"/>
          </a:xfrm>
        </p:spPr>
        <p:txBody>
          <a:bodyPr>
            <a:normAutofit fontScale="90000"/>
          </a:bodyPr>
          <a:lstStyle/>
          <a:p>
            <a:pPr>
              <a:defRPr/>
            </a:pPr>
            <a:r>
              <a:rPr lang="en-US" b="1" dirty="0">
                <a:solidFill>
                  <a:srgbClr val="FFFF00"/>
                </a:solidFill>
              </a:rPr>
              <a:t>Enforcement </a:t>
            </a:r>
            <a:r>
              <a:rPr lang="en-US" b="1" dirty="0">
                <a:solidFill>
                  <a:srgbClr val="FF0000"/>
                </a:solidFill>
              </a:rPr>
              <a:t>&amp;</a:t>
            </a:r>
            <a:r>
              <a:rPr lang="en-US" b="1" dirty="0">
                <a:solidFill>
                  <a:srgbClr val="FFFF00"/>
                </a:solidFill>
              </a:rPr>
              <a:t> Remedies</a:t>
            </a:r>
          </a:p>
        </p:txBody>
      </p:sp>
      <p:sp>
        <p:nvSpPr>
          <p:cNvPr id="2" name="Content Placeholder 1">
            <a:extLst>
              <a:ext uri="{FF2B5EF4-FFF2-40B4-BE49-F238E27FC236}">
                <a16:creationId xmlns:a16="http://schemas.microsoft.com/office/drawing/2014/main" id="{AA4AB6A7-115A-AB88-6ECA-82600984C9A2}"/>
              </a:ext>
            </a:extLst>
          </p:cNvPr>
          <p:cNvSpPr>
            <a:spLocks noGrp="1"/>
          </p:cNvSpPr>
          <p:nvPr>
            <p:ph idx="1"/>
          </p:nvPr>
        </p:nvSpPr>
        <p:spPr>
          <a:xfrm>
            <a:off x="179388" y="1065213"/>
            <a:ext cx="8785225" cy="3976687"/>
          </a:xfrm>
        </p:spPr>
        <p:txBody>
          <a:bodyPr>
            <a:noAutofit/>
          </a:bodyPr>
          <a:lstStyle/>
          <a:p>
            <a:pPr marL="0" indent="0">
              <a:buFont typeface="Arial" panose="020B0604020202020204" pitchFamily="34" charset="0"/>
              <a:buNone/>
              <a:defRPr/>
            </a:pPr>
            <a:r>
              <a:rPr lang="en-US" sz="2400" b="1" dirty="0">
                <a:solidFill>
                  <a:srgbClr val="FFFF00"/>
                </a:solidFill>
              </a:rPr>
              <a:t>Punitive and exemplary damages</a:t>
            </a:r>
          </a:p>
          <a:p>
            <a:pPr marL="0" indent="0">
              <a:buFont typeface="Arial" panose="020B0604020202020204" pitchFamily="34" charset="0"/>
              <a:buNone/>
              <a:defRPr/>
            </a:pPr>
            <a:r>
              <a:rPr lang="en-US" sz="2400" i="1" dirty="0">
                <a:solidFill>
                  <a:srgbClr val="00B0F0"/>
                </a:solidFill>
              </a:rPr>
              <a:t>Boudreau v. Lin</a:t>
            </a:r>
          </a:p>
          <a:p>
            <a:pPr>
              <a:defRPr/>
            </a:pPr>
            <a:r>
              <a:rPr lang="en-US" sz="2400" dirty="0">
                <a:solidFill>
                  <a:schemeClr val="bg1"/>
                </a:solidFill>
              </a:rPr>
              <a:t>Standard for punitive/exemplary damages said to be flagrant behavior and callous disregard for the Plaintiff’s rights</a:t>
            </a:r>
          </a:p>
          <a:p>
            <a:pPr marL="0" indent="0">
              <a:buFont typeface="Arial" panose="020B0604020202020204" pitchFamily="34" charset="0"/>
              <a:buNone/>
              <a:defRPr/>
            </a:pPr>
            <a:r>
              <a:rPr lang="en-US" sz="2400" i="1" dirty="0" err="1">
                <a:solidFill>
                  <a:srgbClr val="00B0F0"/>
                </a:solidFill>
              </a:rPr>
              <a:t>Cinar</a:t>
            </a:r>
            <a:r>
              <a:rPr lang="en-US" sz="2400" i="1" dirty="0">
                <a:solidFill>
                  <a:srgbClr val="00B0F0"/>
                </a:solidFill>
              </a:rPr>
              <a:t> Corporation v. Robinson</a:t>
            </a:r>
          </a:p>
          <a:p>
            <a:pPr>
              <a:defRPr/>
            </a:pPr>
            <a:r>
              <a:rPr lang="en-CA" sz="2400" dirty="0">
                <a:solidFill>
                  <a:schemeClr val="bg1"/>
                </a:solidFill>
              </a:rPr>
              <a:t>S. 49 of the Quebec Charter – “punitive damages may be awarded if there is an </a:t>
            </a:r>
            <a:r>
              <a:rPr lang="en-CA" sz="2400" dirty="0">
                <a:solidFill>
                  <a:srgbClr val="FFFF00"/>
                </a:solidFill>
              </a:rPr>
              <a:t>unlawful and intentional interference with any of the rights </a:t>
            </a:r>
            <a:r>
              <a:rPr lang="en-CA" sz="2400" dirty="0">
                <a:solidFill>
                  <a:schemeClr val="bg1"/>
                </a:solidFill>
              </a:rPr>
              <a:t>and freedoms that the Charter recognizes”.</a:t>
            </a:r>
          </a:p>
        </p:txBody>
      </p:sp>
      <p:sp>
        <p:nvSpPr>
          <p:cNvPr id="481283" name="Slide Number Placeholder 3">
            <a:extLst>
              <a:ext uri="{FF2B5EF4-FFF2-40B4-BE49-F238E27FC236}">
                <a16:creationId xmlns:a16="http://schemas.microsoft.com/office/drawing/2014/main" id="{C1DFE0AB-2B19-BC09-3A2F-38EE5AE6B38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8DBE2-F35D-C547-94CF-407401126F69}" type="slidenum">
              <a:rPr lang="en-US" altLang="en-US" smtClean="0"/>
              <a:pPr/>
              <a:t>190</a:t>
            </a:fld>
            <a:endParaRPr lang="en-US" altLang="en-US"/>
          </a:p>
        </p:txBody>
      </p:sp>
    </p:spTree>
    <p:extLst>
      <p:ext uri="{BB962C8B-B14F-4D97-AF65-F5344CB8AC3E}">
        <p14:creationId xmlns:p14="http://schemas.microsoft.com/office/powerpoint/2010/main" val="306576678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Title 5">
            <a:extLst>
              <a:ext uri="{FF2B5EF4-FFF2-40B4-BE49-F238E27FC236}">
                <a16:creationId xmlns:a16="http://schemas.microsoft.com/office/drawing/2014/main" id="{088F0AFC-D290-1C69-CE8B-464D5D71B49C}"/>
              </a:ext>
            </a:extLst>
          </p:cNvPr>
          <p:cNvSpPr>
            <a:spLocks noGrp="1" noChangeArrowheads="1"/>
          </p:cNvSpPr>
          <p:nvPr>
            <p:ph type="title"/>
          </p:nvPr>
        </p:nvSpPr>
        <p:spPr bwMode="auto">
          <a:xfrm>
            <a:off x="688975" y="123825"/>
            <a:ext cx="7621588"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485378" name="Content Placeholder 1">
            <a:extLst>
              <a:ext uri="{FF2B5EF4-FFF2-40B4-BE49-F238E27FC236}">
                <a16:creationId xmlns:a16="http://schemas.microsoft.com/office/drawing/2014/main" id="{2CAD4AC8-0B51-9C7C-8994-25E224917E25}"/>
              </a:ext>
            </a:extLst>
          </p:cNvPr>
          <p:cNvSpPr>
            <a:spLocks noGrp="1" noChangeArrowheads="1"/>
          </p:cNvSpPr>
          <p:nvPr>
            <p:ph idx="1"/>
          </p:nvPr>
        </p:nvSpPr>
        <p:spPr bwMode="auto">
          <a:xfrm>
            <a:off x="179388" y="1131888"/>
            <a:ext cx="8640762" cy="3811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b="1">
                <a:solidFill>
                  <a:schemeClr val="bg1"/>
                </a:solidFill>
              </a:rPr>
              <a:t>Limitation period for civil remedies: s. 43.1(1)</a:t>
            </a:r>
          </a:p>
          <a:p>
            <a:pPr lvl="1">
              <a:buFont typeface="Arial" panose="020B0604020202020204" pitchFamily="34" charset="0"/>
              <a:buChar char="•"/>
            </a:pPr>
            <a:r>
              <a:rPr lang="en-US" altLang="en-US">
                <a:solidFill>
                  <a:srgbClr val="FFFF00"/>
                </a:solidFill>
              </a:rPr>
              <a:t>Three years</a:t>
            </a:r>
            <a:r>
              <a:rPr lang="en-US" altLang="en-US">
                <a:solidFill>
                  <a:schemeClr val="bg1"/>
                </a:solidFill>
              </a:rPr>
              <a:t>:</a:t>
            </a:r>
          </a:p>
          <a:p>
            <a:pPr lvl="2">
              <a:buFont typeface="Courier New" panose="02070309020205020404" pitchFamily="49" charset="0"/>
              <a:buChar char="o"/>
            </a:pPr>
            <a:r>
              <a:rPr lang="en-US" altLang="en-US" sz="2800">
                <a:solidFill>
                  <a:schemeClr val="bg1"/>
                </a:solidFill>
              </a:rPr>
              <a:t>From the time the </a:t>
            </a:r>
            <a:r>
              <a:rPr lang="en-US" altLang="en-US" sz="2800">
                <a:solidFill>
                  <a:srgbClr val="FFFF00"/>
                </a:solidFill>
              </a:rPr>
              <a:t>act occurred </a:t>
            </a:r>
            <a:r>
              <a:rPr lang="en-US" altLang="en-US" sz="2800">
                <a:solidFill>
                  <a:srgbClr val="FF0000"/>
                </a:solidFill>
              </a:rPr>
              <a:t>(or)</a:t>
            </a:r>
          </a:p>
          <a:p>
            <a:pPr lvl="2">
              <a:buFont typeface="Courier New" panose="02070309020205020404" pitchFamily="49" charset="0"/>
              <a:buChar char="o"/>
            </a:pPr>
            <a:r>
              <a:rPr lang="en-US" altLang="en-US" sz="2800">
                <a:solidFill>
                  <a:schemeClr val="bg1"/>
                </a:solidFill>
              </a:rPr>
              <a:t>After the time when the Plaintiff knew </a:t>
            </a:r>
            <a:r>
              <a:rPr lang="en-US" altLang="en-US" sz="2800">
                <a:solidFill>
                  <a:srgbClr val="FFFF00"/>
                </a:solidFill>
              </a:rPr>
              <a:t>or could reasonably have been expected to know </a:t>
            </a:r>
            <a:r>
              <a:rPr lang="en-US" altLang="en-US" sz="2800">
                <a:solidFill>
                  <a:schemeClr val="bg1"/>
                </a:solidFill>
              </a:rPr>
              <a:t>of the act</a:t>
            </a:r>
          </a:p>
          <a:p>
            <a:pPr lvl="1">
              <a:buFont typeface="Arial" panose="020B0604020202020204" pitchFamily="34" charset="0"/>
              <a:buChar char="•"/>
            </a:pPr>
            <a:r>
              <a:rPr lang="en-US" altLang="en-US">
                <a:solidFill>
                  <a:schemeClr val="bg1"/>
                </a:solidFill>
              </a:rPr>
              <a:t>Does the limitation period apply to injunctive relief? </a:t>
            </a:r>
            <a:r>
              <a:rPr lang="en-US" altLang="en-US">
                <a:solidFill>
                  <a:srgbClr val="FF0000"/>
                </a:solidFill>
                <a:sym typeface="Wingdings" pitchFamily="2" charset="2"/>
              </a:rPr>
              <a:t> </a:t>
            </a:r>
            <a:r>
              <a:rPr lang="en-US" altLang="en-US">
                <a:solidFill>
                  <a:srgbClr val="FFFF00"/>
                </a:solidFill>
                <a:sym typeface="Wingdings" pitchFamily="2" charset="2"/>
              </a:rPr>
              <a:t>not decided in </a:t>
            </a:r>
            <a:r>
              <a:rPr lang="en-US" altLang="en-US" i="1" u="sng">
                <a:solidFill>
                  <a:schemeClr val="bg1"/>
                </a:solidFill>
                <a:sym typeface="Wingdings" pitchFamily="2" charset="2"/>
              </a:rPr>
              <a:t>Warman v. Fournier</a:t>
            </a:r>
            <a:endParaRPr lang="en-US" altLang="en-US" i="1" u="sng">
              <a:solidFill>
                <a:schemeClr val="bg1"/>
              </a:solidFill>
            </a:endParaRPr>
          </a:p>
        </p:txBody>
      </p:sp>
      <p:sp>
        <p:nvSpPr>
          <p:cNvPr id="485379" name="Slide Number Placeholder 3">
            <a:extLst>
              <a:ext uri="{FF2B5EF4-FFF2-40B4-BE49-F238E27FC236}">
                <a16:creationId xmlns:a16="http://schemas.microsoft.com/office/drawing/2014/main" id="{BFC82F8D-21D5-9264-3C09-4A6F315A3EA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4DD81D8-00CA-EC40-9A41-6ADBA4649985}" type="slidenum">
              <a:rPr lang="en-US" altLang="en-US" smtClean="0"/>
              <a:pPr/>
              <a:t>191</a:t>
            </a:fld>
            <a:endParaRPr lang="en-US" altLang="en-US"/>
          </a:p>
        </p:txBody>
      </p:sp>
    </p:spTree>
    <p:extLst>
      <p:ext uri="{BB962C8B-B14F-4D97-AF65-F5344CB8AC3E}">
        <p14:creationId xmlns:p14="http://schemas.microsoft.com/office/powerpoint/2010/main" val="4600291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83BCA-1843-6D95-B3E6-71877C82E106}"/>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1">
            <a:extLst>
              <a:ext uri="{FF2B5EF4-FFF2-40B4-BE49-F238E27FC236}">
                <a16:creationId xmlns:a16="http://schemas.microsoft.com/office/drawing/2014/main" id="{A598560B-84E0-4DAD-5259-921F5FE6A900}"/>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A1136D4B-281C-E672-5DB4-4B87C8B45566}"/>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352259" name="Content Placeholder 3" descr="Crystal_Project_pause-queue.png">
            <a:extLst>
              <a:ext uri="{FF2B5EF4-FFF2-40B4-BE49-F238E27FC236}">
                <a16:creationId xmlns:a16="http://schemas.microsoft.com/office/drawing/2014/main" id="{25CB486F-BDEF-096D-BBD5-2A899C87529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2429E-6B7C-9C54-B0DA-0DBD715C72C7}"/>
            </a:ext>
          </a:extLst>
        </p:cNvPr>
        <p:cNvGrpSpPr/>
        <p:nvPr/>
      </p:nvGrpSpPr>
      <p:grpSpPr>
        <a:xfrm>
          <a:off x="0" y="0"/>
          <a:ext cx="0" cy="0"/>
          <a:chOff x="0" y="0"/>
          <a:chExt cx="0" cy="0"/>
        </a:xfrm>
      </p:grpSpPr>
      <p:sp>
        <p:nvSpPr>
          <p:cNvPr id="94209" name="Content Placeholder 2">
            <a:extLst>
              <a:ext uri="{FF2B5EF4-FFF2-40B4-BE49-F238E27FC236}">
                <a16:creationId xmlns:a16="http://schemas.microsoft.com/office/drawing/2014/main" id="{D0C16F4B-E10A-29AF-BF49-E46CE2163B3D}"/>
              </a:ext>
            </a:extLst>
          </p:cNvPr>
          <p:cNvSpPr>
            <a:spLocks noGrp="1" noChangeArrowheads="1"/>
          </p:cNvSpPr>
          <p:nvPr>
            <p:ph sz="quarter" idx="10"/>
          </p:nvPr>
        </p:nvSpPr>
        <p:spPr bwMode="auto">
          <a:xfrm>
            <a:off x="1444625" y="336550"/>
            <a:ext cx="6232525" cy="414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Now</a:t>
            </a:r>
            <a:r>
              <a:rPr lang="en-US" altLang="en-US" sz="3300">
                <a:solidFill>
                  <a:srgbClr val="FF0000"/>
                </a:solidFill>
                <a:latin typeface="P22 Typewriter"/>
                <a:ea typeface="P22 Typewriter"/>
                <a:cs typeface="P22 Typewriter"/>
              </a:rPr>
              <a:t>,</a:t>
            </a:r>
            <a:r>
              <a:rPr lang="en-US" altLang="en-US" sz="3300">
                <a:solidFill>
                  <a:srgbClr val="FFFF00"/>
                </a:solidFill>
                <a:latin typeface="P22 Typewriter"/>
                <a:ea typeface="P22 Typewriter"/>
                <a:cs typeface="P22 Typewriter"/>
              </a:rPr>
              <a:t> to our regularly </a:t>
            </a:r>
          </a:p>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scheduled programming</a:t>
            </a:r>
            <a:r>
              <a:rPr lang="en-US" altLang="en-US" sz="3300">
                <a:solidFill>
                  <a:srgbClr val="FF0000"/>
                </a:solidFill>
                <a:latin typeface="P22 Typewriter"/>
                <a:ea typeface="P22 Typewriter"/>
                <a:cs typeface="P22 Typewriter"/>
              </a:rPr>
              <a:t>…</a:t>
            </a:r>
          </a:p>
        </p:txBody>
      </p:sp>
      <p:pic>
        <p:nvPicPr>
          <p:cNvPr id="94210" name="Content Placeholder 3" descr="file7991274103168.jpg">
            <a:extLst>
              <a:ext uri="{FF2B5EF4-FFF2-40B4-BE49-F238E27FC236}">
                <a16:creationId xmlns:a16="http://schemas.microsoft.com/office/drawing/2014/main" id="{7B7E7C30-041D-DE4A-C1F8-518A86C4EC6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243" r="-124"/>
          <a:stretch>
            <a:fillRect/>
          </a:stretch>
        </p:blipFill>
        <p:spPr bwMode="auto">
          <a:xfrm>
            <a:off x="2638425" y="1612900"/>
            <a:ext cx="38671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66305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itle 1">
            <a:extLst>
              <a:ext uri="{FF2B5EF4-FFF2-40B4-BE49-F238E27FC236}">
                <a16:creationId xmlns:a16="http://schemas.microsoft.com/office/drawing/2014/main" id="{91F069C5-DDFA-CD52-45A9-5EA9AB9089D7}"/>
              </a:ext>
            </a:extLst>
          </p:cNvPr>
          <p:cNvSpPr>
            <a:spLocks noGrp="1" noChangeArrowheads="1"/>
          </p:cNvSpPr>
          <p:nvPr>
            <p:ph type="title"/>
          </p:nvPr>
        </p:nvSpPr>
        <p:spPr bwMode="auto">
          <a:xfrm>
            <a:off x="1485900" y="92075"/>
            <a:ext cx="6172200" cy="574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Now</a:t>
            </a:r>
            <a:r>
              <a:rPr lang="en-US" altLang="en-US">
                <a:solidFill>
                  <a:srgbClr val="FF0000"/>
                </a:solidFill>
              </a:rPr>
              <a:t>…</a:t>
            </a:r>
            <a:r>
              <a:rPr lang="en-US" altLang="en-US">
                <a:solidFill>
                  <a:schemeClr val="bg1"/>
                </a:solidFill>
              </a:rPr>
              <a:t>A few more things</a:t>
            </a:r>
          </a:p>
        </p:txBody>
      </p:sp>
      <p:sp>
        <p:nvSpPr>
          <p:cNvPr id="3" name="Content Placeholder 2">
            <a:extLst>
              <a:ext uri="{FF2B5EF4-FFF2-40B4-BE49-F238E27FC236}">
                <a16:creationId xmlns:a16="http://schemas.microsoft.com/office/drawing/2014/main" id="{8B7D7517-DEA8-1C6E-0B73-FF49035168CD}"/>
              </a:ext>
            </a:extLst>
          </p:cNvPr>
          <p:cNvSpPr>
            <a:spLocks noGrp="1"/>
          </p:cNvSpPr>
          <p:nvPr>
            <p:ph sz="quarter" idx="10"/>
          </p:nvPr>
        </p:nvSpPr>
        <p:spPr>
          <a:xfrm>
            <a:off x="468313" y="915988"/>
            <a:ext cx="8496300" cy="3771900"/>
          </a:xfrm>
        </p:spPr>
        <p:txBody>
          <a:bodyPr/>
          <a:lstStyle/>
          <a:p>
            <a:pPr marL="0" indent="0">
              <a:buFont typeface="Arial" panose="020B0604020202020204" pitchFamily="34" charset="0"/>
              <a:buNone/>
              <a:defRPr/>
            </a:pPr>
            <a:r>
              <a:rPr lang="en-CA" b="1" dirty="0">
                <a:solidFill>
                  <a:srgbClr val="FFFF00"/>
                </a:solidFill>
              </a:rPr>
              <a:t>1. Non-commercial User-generated Content </a:t>
            </a:r>
            <a:r>
              <a:rPr lang="en-CA" b="1" dirty="0">
                <a:solidFill>
                  <a:srgbClr val="FF0000"/>
                </a:solidFill>
              </a:rPr>
              <a:t>&amp;</a:t>
            </a:r>
            <a:r>
              <a:rPr lang="en-CA" b="1" dirty="0">
                <a:solidFill>
                  <a:srgbClr val="FFFF00"/>
                </a:solidFill>
              </a:rPr>
              <a:t> Reproduction for Private purposes</a:t>
            </a:r>
          </a:p>
          <a:p>
            <a:pPr marL="0" indent="0">
              <a:buFont typeface="Arial" panose="020B0604020202020204" pitchFamily="34" charset="0"/>
              <a:buNone/>
              <a:defRPr/>
            </a:pPr>
            <a:r>
              <a:rPr lang="en-CA" b="1" dirty="0">
                <a:solidFill>
                  <a:srgbClr val="FFFF00"/>
                </a:solidFill>
              </a:rPr>
              <a:t>2. Intersections of copyright and contract</a:t>
            </a:r>
            <a:endParaRPr lang="en-CA" sz="1350" b="1" dirty="0">
              <a:solidFill>
                <a:srgbClr val="FFFF00"/>
              </a:solidFill>
            </a:endParaRPr>
          </a:p>
          <a:p>
            <a:pPr marL="0" indent="0">
              <a:buFont typeface="Arial" panose="020B0604020202020204" pitchFamily="34" charset="0"/>
              <a:buNone/>
              <a:defRPr/>
            </a:pPr>
            <a:r>
              <a:rPr lang="en-CA" b="1" dirty="0">
                <a:solidFill>
                  <a:srgbClr val="FFFF00"/>
                </a:solidFill>
              </a:rPr>
              <a:t>3. TPMs</a:t>
            </a:r>
            <a:endParaRPr lang="en-CA" sz="1350" b="1" dirty="0">
              <a:solidFill>
                <a:srgbClr val="FFFF00"/>
              </a:solidFill>
            </a:endParaRPr>
          </a:p>
          <a:p>
            <a:pPr>
              <a:defRPr/>
            </a:pPr>
            <a:r>
              <a:rPr lang="en-CA" dirty="0">
                <a:solidFill>
                  <a:schemeClr val="bg1"/>
                </a:solidFill>
              </a:rPr>
              <a:t>What are they? </a:t>
            </a:r>
            <a:endParaRPr lang="en-CA" sz="1350" dirty="0">
              <a:solidFill>
                <a:schemeClr val="bg1"/>
              </a:solidFill>
            </a:endParaRPr>
          </a:p>
          <a:p>
            <a:pPr>
              <a:defRPr/>
            </a:pPr>
            <a:r>
              <a:rPr lang="en-CA" dirty="0">
                <a:solidFill>
                  <a:schemeClr val="bg1"/>
                </a:solidFill>
              </a:rPr>
              <a:t>Provisions dealing with TPMs</a:t>
            </a:r>
            <a:endParaRPr lang="en-CA" sz="1350" dirty="0">
              <a:solidFill>
                <a:schemeClr val="bg1"/>
              </a:solidFill>
            </a:endParaRPr>
          </a:p>
          <a:p>
            <a:pPr>
              <a:defRPr/>
            </a:pPr>
            <a:r>
              <a:rPr lang="en-CA" dirty="0">
                <a:solidFill>
                  <a:schemeClr val="bg1"/>
                </a:solidFill>
              </a:rPr>
              <a:t>Exceptions to the TPM infringement provisions</a:t>
            </a:r>
            <a:endParaRPr lang="en-CA" sz="1350" dirty="0">
              <a:solidFill>
                <a:schemeClr val="bg1"/>
              </a:solidFill>
            </a:endParaRPr>
          </a:p>
          <a:p>
            <a:pPr>
              <a:defRPr/>
            </a:pPr>
            <a:r>
              <a:rPr lang="en-CA" dirty="0">
                <a:solidFill>
                  <a:schemeClr val="bg1"/>
                </a:solidFill>
              </a:rPr>
              <a:t>Enforcement of TPMs</a:t>
            </a:r>
            <a:endParaRPr lang="en-CA" sz="1350" dirty="0">
              <a:solidFill>
                <a:schemeClr val="bg1"/>
              </a:solidFill>
            </a:endParaRPr>
          </a:p>
          <a:p>
            <a:pPr marL="0" indent="0">
              <a:buFont typeface="Arial" panose="020B0604020202020204" pitchFamily="34" charset="0"/>
              <a:buNone/>
              <a:defRPr/>
            </a:pPr>
            <a:r>
              <a:rPr lang="en-CA" b="1" dirty="0">
                <a:solidFill>
                  <a:srgbClr val="FFFF00"/>
                </a:solidFill>
              </a:rPr>
              <a:t>4. Rights management information</a:t>
            </a:r>
          </a:p>
          <a:p>
            <a:pPr marL="0" indent="0">
              <a:buFont typeface="Arial" panose="020B0604020202020204" pitchFamily="34" charset="0"/>
              <a:buNone/>
              <a:defRPr/>
            </a:pPr>
            <a:r>
              <a:rPr lang="en-CA" b="1" dirty="0">
                <a:solidFill>
                  <a:srgbClr val="FFFF00"/>
                </a:solidFill>
              </a:rPr>
              <a:t>5. Notification letters</a:t>
            </a:r>
          </a:p>
          <a:p>
            <a:pPr marL="0" indent="0">
              <a:buFont typeface="Arial" panose="020B0604020202020204" pitchFamily="34" charset="0"/>
              <a:buNone/>
              <a:defRPr/>
            </a:pPr>
            <a:r>
              <a:rPr lang="en-CA" b="1" dirty="0">
                <a:solidFill>
                  <a:srgbClr val="FFFF00"/>
                </a:solidFill>
              </a:rPr>
              <a:t>6. Remedies and procedures.</a:t>
            </a:r>
          </a:p>
          <a:p>
            <a:pPr>
              <a:defRPr/>
            </a:pPr>
            <a:endParaRPr lang="en-US"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extBox 1">
            <a:extLst>
              <a:ext uri="{FF2B5EF4-FFF2-40B4-BE49-F238E27FC236}">
                <a16:creationId xmlns:a16="http://schemas.microsoft.com/office/drawing/2014/main" id="{E828D4B2-40E1-5C7B-9266-CB4477DF2FB0}"/>
              </a:ext>
            </a:extLst>
          </p:cNvPr>
          <p:cNvSpPr txBox="1">
            <a:spLocks noChangeArrowheads="1"/>
          </p:cNvSpPr>
          <p:nvPr/>
        </p:nvSpPr>
        <p:spPr bwMode="auto">
          <a:xfrm>
            <a:off x="482600" y="268288"/>
            <a:ext cx="817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3200" b="1">
                <a:solidFill>
                  <a:srgbClr val="FFFF00"/>
                </a:solidFill>
              </a:rPr>
              <a:t>Non</a:t>
            </a:r>
            <a:r>
              <a:rPr lang="en-CA" altLang="en-US" sz="3200" b="1">
                <a:solidFill>
                  <a:srgbClr val="FF0000"/>
                </a:solidFill>
              </a:rPr>
              <a:t>-</a:t>
            </a:r>
            <a:r>
              <a:rPr lang="en-CA" altLang="en-US" sz="3200" b="1">
                <a:solidFill>
                  <a:srgbClr val="FFFF00"/>
                </a:solidFill>
              </a:rPr>
              <a:t>commercial User-generated Content</a:t>
            </a:r>
            <a:endParaRPr lang="en-US" altLang="en-US" sz="3200"/>
          </a:p>
        </p:txBody>
      </p:sp>
      <p:pic>
        <p:nvPicPr>
          <p:cNvPr id="354306" name="Content Placeholder 4" descr="Text, letter&#10;&#10;Description automatically generated">
            <a:extLst>
              <a:ext uri="{FF2B5EF4-FFF2-40B4-BE49-F238E27FC236}">
                <a16:creationId xmlns:a16="http://schemas.microsoft.com/office/drawing/2014/main" id="{6AB0BBF6-9663-728C-BAB3-FA033B72C5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11375" y="1131888"/>
            <a:ext cx="492125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23BD361-5641-54D8-F6C6-375F5A2B2555}"/>
                  </a:ext>
                </a:extLst>
              </p14:cNvPr>
              <p14:cNvContentPartPr/>
              <p14:nvPr/>
            </p14:nvContentPartPr>
            <p14:xfrm>
              <a:off x="2227050" y="2998530"/>
              <a:ext cx="390600" cy="693360"/>
            </p14:xfrm>
          </p:contentPart>
        </mc:Choice>
        <mc:Fallback xmlns="">
          <p:pic>
            <p:nvPicPr>
              <p:cNvPr id="4" name="Ink 3">
                <a:extLst>
                  <a:ext uri="{FF2B5EF4-FFF2-40B4-BE49-F238E27FC236}">
                    <a16:creationId xmlns:a16="http://schemas.microsoft.com/office/drawing/2014/main" id="{523BD361-5641-54D8-F6C6-375F5A2B2555}"/>
                  </a:ext>
                </a:extLst>
              </p:cNvPr>
              <p:cNvPicPr/>
              <p:nvPr/>
            </p:nvPicPr>
            <p:blipFill>
              <a:blip r:embed="rId4"/>
              <a:stretch>
                <a:fillRect/>
              </a:stretch>
            </p:blipFill>
            <p:spPr>
              <a:xfrm>
                <a:off x="2209050" y="2980530"/>
                <a:ext cx="426240" cy="729000"/>
              </a:xfrm>
              <a:prstGeom prst="rect">
                <a:avLst/>
              </a:prstGeom>
            </p:spPr>
          </p:pic>
        </mc:Fallback>
      </mc:AlternateContent>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extBox 1">
            <a:extLst>
              <a:ext uri="{FF2B5EF4-FFF2-40B4-BE49-F238E27FC236}">
                <a16:creationId xmlns:a16="http://schemas.microsoft.com/office/drawing/2014/main" id="{A94CA94C-C4AD-F8B7-67DD-43334C27C418}"/>
              </a:ext>
            </a:extLst>
          </p:cNvPr>
          <p:cNvSpPr txBox="1">
            <a:spLocks noChangeArrowheads="1"/>
          </p:cNvSpPr>
          <p:nvPr/>
        </p:nvSpPr>
        <p:spPr bwMode="auto">
          <a:xfrm>
            <a:off x="1087438" y="268288"/>
            <a:ext cx="6969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3200" b="1">
                <a:solidFill>
                  <a:srgbClr val="FFFF00"/>
                </a:solidFill>
              </a:rPr>
              <a:t>Reproduction for Private Purposes</a:t>
            </a:r>
            <a:endParaRPr lang="en-US" altLang="en-US" sz="3200"/>
          </a:p>
        </p:txBody>
      </p:sp>
      <p:pic>
        <p:nvPicPr>
          <p:cNvPr id="355330" name="Content Placeholder 4" descr="Text, letter&#10;&#10;Description automatically generated">
            <a:extLst>
              <a:ext uri="{FF2B5EF4-FFF2-40B4-BE49-F238E27FC236}">
                <a16:creationId xmlns:a16="http://schemas.microsoft.com/office/drawing/2014/main" id="{1ABDDD32-20C7-24E7-30EE-986603225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5375" y="1103313"/>
            <a:ext cx="44132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3EFC-5E72-797F-F032-A6BD75704E08}"/>
              </a:ext>
            </a:extLst>
          </p:cNvPr>
          <p:cNvSpPr>
            <a:spLocks noGrp="1"/>
          </p:cNvSpPr>
          <p:nvPr>
            <p:ph type="title"/>
          </p:nvPr>
        </p:nvSpPr>
        <p:spPr>
          <a:xfrm>
            <a:off x="1485900" y="244475"/>
            <a:ext cx="6172200" cy="985838"/>
          </a:xfrm>
        </p:spPr>
        <p:txBody>
          <a:bodyPr>
            <a:normAutofit fontScale="90000"/>
          </a:bodyPr>
          <a:lstStyle/>
          <a:p>
            <a:pPr>
              <a:defRPr/>
            </a:pPr>
            <a:r>
              <a:rPr lang="en-US" dirty="0">
                <a:solidFill>
                  <a:schemeClr val="bg1"/>
                </a:solidFill>
              </a:rPr>
              <a:t>Contracts as the </a:t>
            </a:r>
            <a:r>
              <a:rPr lang="en-US" dirty="0">
                <a:solidFill>
                  <a:srgbClr val="FFFF00"/>
                </a:solidFill>
              </a:rPr>
              <a:t>Real</a:t>
            </a:r>
            <a:r>
              <a:rPr lang="en-US" dirty="0">
                <a:solidFill>
                  <a:srgbClr val="FF0000"/>
                </a:solidFill>
              </a:rPr>
              <a:t>-</a:t>
            </a:r>
            <a:r>
              <a:rPr lang="en-US" dirty="0">
                <a:solidFill>
                  <a:srgbClr val="FFFF00"/>
                </a:solidFill>
              </a:rPr>
              <a:t>World </a:t>
            </a:r>
            <a:r>
              <a:rPr lang="en-US" dirty="0">
                <a:solidFill>
                  <a:schemeClr val="bg1"/>
                </a:solidFill>
              </a:rPr>
              <a:t> </a:t>
            </a:r>
            <a:br>
              <a:rPr lang="en-US" dirty="0">
                <a:solidFill>
                  <a:schemeClr val="bg1"/>
                </a:solidFill>
              </a:rPr>
            </a:br>
            <a:r>
              <a:rPr lang="en-US" dirty="0">
                <a:solidFill>
                  <a:srgbClr val="FFFF00"/>
                </a:solidFill>
              </a:rPr>
              <a:t>Problems</a:t>
            </a:r>
            <a:r>
              <a:rPr lang="en-US" dirty="0">
                <a:solidFill>
                  <a:schemeClr val="bg1"/>
                </a:solidFill>
              </a:rPr>
              <a:t> with Copyright</a:t>
            </a:r>
          </a:p>
        </p:txBody>
      </p:sp>
      <p:pic>
        <p:nvPicPr>
          <p:cNvPr id="356354" name="Picture 3" descr="imgres.jpg">
            <a:extLst>
              <a:ext uri="{FF2B5EF4-FFF2-40B4-BE49-F238E27FC236}">
                <a16:creationId xmlns:a16="http://schemas.microsoft.com/office/drawing/2014/main" id="{A724E7BE-2A97-1E65-E521-3DFAA02975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95688" y="1646238"/>
            <a:ext cx="19526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Box 1">
            <a:extLst>
              <a:ext uri="{FF2B5EF4-FFF2-40B4-BE49-F238E27FC236}">
                <a16:creationId xmlns:a16="http://schemas.microsoft.com/office/drawing/2014/main" id="{C585641C-C453-D7EF-383C-824F0343C55E}"/>
              </a:ext>
            </a:extLst>
          </p:cNvPr>
          <p:cNvSpPr txBox="1">
            <a:spLocks noChangeArrowheads="1"/>
          </p:cNvSpPr>
          <p:nvPr/>
        </p:nvSpPr>
        <p:spPr bwMode="auto">
          <a:xfrm>
            <a:off x="2174875" y="595313"/>
            <a:ext cx="459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700">
                <a:solidFill>
                  <a:srgbClr val="FF0000"/>
                </a:solidFill>
              </a:rPr>
              <a:t>BECAUSE</a:t>
            </a:r>
            <a:r>
              <a:rPr lang="en-US" altLang="en-US" sz="2700">
                <a:solidFill>
                  <a:srgbClr val="FFFF00"/>
                </a:solidFill>
              </a:rPr>
              <a:t>:</a:t>
            </a:r>
            <a:r>
              <a:rPr lang="en-US" altLang="en-US" sz="2700">
                <a:solidFill>
                  <a:srgbClr val="FFFFFF"/>
                </a:solidFill>
              </a:rPr>
              <a:t> </a:t>
            </a:r>
          </a:p>
          <a:p>
            <a:pPr algn="ctr"/>
            <a:r>
              <a:rPr lang="en-US" altLang="en-US" sz="2700">
                <a:solidFill>
                  <a:srgbClr val="FFFFFF"/>
                </a:solidFill>
              </a:rPr>
              <a:t>SLICE </a:t>
            </a:r>
            <a:r>
              <a:rPr lang="en-US" altLang="en-US" sz="2700">
                <a:solidFill>
                  <a:srgbClr val="FF0000"/>
                </a:solidFill>
              </a:rPr>
              <a:t>&amp;</a:t>
            </a:r>
            <a:r>
              <a:rPr lang="en-US" altLang="en-US" sz="2700">
                <a:solidFill>
                  <a:srgbClr val="FFFFFF"/>
                </a:solidFill>
              </a:rPr>
              <a:t> DICE COPYRIGHT</a:t>
            </a:r>
          </a:p>
        </p:txBody>
      </p:sp>
      <p:pic>
        <p:nvPicPr>
          <p:cNvPr id="357378" name="Picture 2" descr="Santoku_knife.jpg">
            <a:extLst>
              <a:ext uri="{FF2B5EF4-FFF2-40B4-BE49-F238E27FC236}">
                <a16:creationId xmlns:a16="http://schemas.microsoft.com/office/drawing/2014/main" id="{00D82862-4295-E379-DAF2-9692E4A5D1E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48063" y="2087563"/>
            <a:ext cx="184467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1240972" y="1459851"/>
            <a:ext cx="6656423" cy="2834749"/>
          </a:xfrm>
        </p:spPr>
        <p:txBody>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087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3">
            <a:extLst>
              <a:ext uri="{FF2B5EF4-FFF2-40B4-BE49-F238E27FC236}">
                <a16:creationId xmlns:a16="http://schemas.microsoft.com/office/drawing/2014/main" id="{7D381E1F-5903-B8F6-0BB4-329B72A4B33E}"/>
              </a:ext>
            </a:extLst>
          </p:cNvPr>
          <p:cNvSpPr txBox="1">
            <a:spLocks noChangeArrowheads="1"/>
          </p:cNvSpPr>
          <p:nvPr/>
        </p:nvSpPr>
        <p:spPr bwMode="auto">
          <a:xfrm>
            <a:off x="1645558" y="134848"/>
            <a:ext cx="5852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dirty="0">
                <a:solidFill>
                  <a:srgbClr val="FFFF00"/>
                </a:solidFill>
              </a:rPr>
              <a:t>Creative Commons License</a:t>
            </a:r>
          </a:p>
        </p:txBody>
      </p:sp>
      <p:pic>
        <p:nvPicPr>
          <p:cNvPr id="5" name="Picture 4" descr="A screenshot of a website&#10;&#10;Description automatically generated">
            <a:extLst>
              <a:ext uri="{FF2B5EF4-FFF2-40B4-BE49-F238E27FC236}">
                <a16:creationId xmlns:a16="http://schemas.microsoft.com/office/drawing/2014/main" id="{64F1839C-B052-AE66-315D-172A292340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4757" y="875741"/>
            <a:ext cx="4094485" cy="413291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7CE886F-7E75-43C4-E940-F438C0BB273D}"/>
                  </a:ext>
                </a:extLst>
              </p14:cNvPr>
              <p14:cNvContentPartPr/>
              <p14:nvPr/>
            </p14:nvContentPartPr>
            <p14:xfrm>
              <a:off x="5267091" y="3803006"/>
              <a:ext cx="541080" cy="326880"/>
            </p14:xfrm>
          </p:contentPart>
        </mc:Choice>
        <mc:Fallback xmlns="">
          <p:pic>
            <p:nvPicPr>
              <p:cNvPr id="6" name="Ink 5">
                <a:extLst>
                  <a:ext uri="{FF2B5EF4-FFF2-40B4-BE49-F238E27FC236}">
                    <a16:creationId xmlns:a16="http://schemas.microsoft.com/office/drawing/2014/main" id="{47CE886F-7E75-43C4-E940-F438C0BB273D}"/>
                  </a:ext>
                </a:extLst>
              </p:cNvPr>
              <p:cNvPicPr/>
              <p:nvPr/>
            </p:nvPicPr>
            <p:blipFill>
              <a:blip r:embed="rId4"/>
              <a:stretch>
                <a:fillRect/>
              </a:stretch>
            </p:blipFill>
            <p:spPr>
              <a:xfrm>
                <a:off x="5260971" y="3796886"/>
                <a:ext cx="553320" cy="339120"/>
              </a:xfrm>
              <a:prstGeom prst="rect">
                <a:avLst/>
              </a:prstGeom>
            </p:spPr>
          </p:pic>
        </mc:Fallback>
      </mc:AlternateContent>
    </p:spTree>
    <p:extLst>
      <p:ext uri="{BB962C8B-B14F-4D97-AF65-F5344CB8AC3E}">
        <p14:creationId xmlns:p14="http://schemas.microsoft.com/office/powerpoint/2010/main" val="102392856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extBox 2">
            <a:extLst>
              <a:ext uri="{FF2B5EF4-FFF2-40B4-BE49-F238E27FC236}">
                <a16:creationId xmlns:a16="http://schemas.microsoft.com/office/drawing/2014/main" id="{F7047F80-7363-020A-E506-3CE2DE66A312}"/>
              </a:ext>
            </a:extLst>
          </p:cNvPr>
          <p:cNvSpPr txBox="1">
            <a:spLocks noChangeArrowheads="1"/>
          </p:cNvSpPr>
          <p:nvPr/>
        </p:nvSpPr>
        <p:spPr bwMode="auto">
          <a:xfrm>
            <a:off x="2519363" y="1903413"/>
            <a:ext cx="4100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600">
                <a:solidFill>
                  <a:srgbClr val="FF0000"/>
                </a:solidFill>
              </a:rPr>
              <a:t>Because </a:t>
            </a:r>
            <a:r>
              <a:rPr lang="en-US" altLang="en-US" sz="3600">
                <a:solidFill>
                  <a:srgbClr val="FFFF00"/>
                </a:solidFill>
              </a:rPr>
              <a:t>(</a:t>
            </a:r>
            <a:r>
              <a:rPr lang="en-US" altLang="en-US" sz="3600">
                <a:solidFill>
                  <a:schemeClr val="bg1"/>
                </a:solidFill>
              </a:rPr>
              <a:t>2</a:t>
            </a:r>
            <a:r>
              <a:rPr lang="en-US" altLang="en-US" sz="3600">
                <a:solidFill>
                  <a:srgbClr val="FFFF00"/>
                </a:solidFill>
              </a:rPr>
              <a:t>):</a:t>
            </a:r>
            <a:r>
              <a:rPr lang="en-US" altLang="en-US" sz="3600">
                <a:solidFill>
                  <a:srgbClr val="FFFFFF"/>
                </a:solidFill>
              </a:rPr>
              <a:t> </a:t>
            </a:r>
          </a:p>
          <a:p>
            <a:pPr algn="ctr"/>
            <a:r>
              <a:rPr lang="en-US" altLang="en-US" sz="3600">
                <a:solidFill>
                  <a:srgbClr val="FFFF00"/>
                </a:solidFill>
              </a:rPr>
              <a:t>Licensing</a:t>
            </a:r>
            <a:r>
              <a:rPr lang="en-US" altLang="en-US" sz="3600">
                <a:solidFill>
                  <a:srgbClr val="FFFFFF"/>
                </a:solidFill>
              </a:rPr>
              <a:t> </a:t>
            </a:r>
            <a:r>
              <a:rPr lang="en-US" altLang="en-US" sz="3600">
                <a:solidFill>
                  <a:srgbClr val="FF0000"/>
                </a:solidFill>
              </a:rPr>
              <a:t>v. </a:t>
            </a:r>
            <a:r>
              <a:rPr lang="en-US" altLang="en-US" sz="3600">
                <a:solidFill>
                  <a:srgbClr val="FFFFFF"/>
                </a:solidFill>
              </a:rPr>
              <a:t>Selling</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extBox 1">
            <a:extLst>
              <a:ext uri="{FF2B5EF4-FFF2-40B4-BE49-F238E27FC236}">
                <a16:creationId xmlns:a16="http://schemas.microsoft.com/office/drawing/2014/main" id="{402DD441-899A-2897-9B87-AB0DFE8BC77A}"/>
              </a:ext>
            </a:extLst>
          </p:cNvPr>
          <p:cNvSpPr txBox="1">
            <a:spLocks noChangeArrowheads="1"/>
          </p:cNvSpPr>
          <p:nvPr/>
        </p:nvSpPr>
        <p:spPr bwMode="auto">
          <a:xfrm>
            <a:off x="1631950" y="1173163"/>
            <a:ext cx="5757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300">
                <a:solidFill>
                  <a:srgbClr val="FFFFFF"/>
                </a:solidFill>
              </a:rPr>
              <a:t>CONTRACTS CAN CHANGE</a:t>
            </a:r>
          </a:p>
          <a:p>
            <a:pPr algn="ctr"/>
            <a:r>
              <a:rPr lang="en-US" altLang="en-US" sz="3300">
                <a:solidFill>
                  <a:srgbClr val="FF0000"/>
                </a:solidFill>
              </a:rPr>
              <a:t>{</a:t>
            </a:r>
            <a:r>
              <a:rPr lang="en-US" altLang="en-US" sz="3300">
                <a:solidFill>
                  <a:srgbClr val="CCFFCC"/>
                </a:solidFill>
              </a:rPr>
              <a:t>almost</a:t>
            </a:r>
            <a:r>
              <a:rPr lang="en-US" altLang="en-US" sz="3300">
                <a:solidFill>
                  <a:srgbClr val="FF0000"/>
                </a:solidFill>
              </a:rPr>
              <a:t>}</a:t>
            </a:r>
            <a:r>
              <a:rPr lang="en-US" altLang="en-US" sz="3300">
                <a:solidFill>
                  <a:srgbClr val="CCFFCC"/>
                </a:solidFill>
              </a:rPr>
              <a:t> </a:t>
            </a:r>
            <a:r>
              <a:rPr lang="en-US" altLang="en-US" sz="3300">
                <a:solidFill>
                  <a:srgbClr val="FFFF00"/>
                </a:solidFill>
              </a:rPr>
              <a:t>EVERYTHING</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extBox 2">
            <a:extLst>
              <a:ext uri="{FF2B5EF4-FFF2-40B4-BE49-F238E27FC236}">
                <a16:creationId xmlns:a16="http://schemas.microsoft.com/office/drawing/2014/main" id="{5BE269B1-0C52-EE7F-FF69-48367C59F6C0}"/>
              </a:ext>
            </a:extLst>
          </p:cNvPr>
          <p:cNvSpPr txBox="1">
            <a:spLocks noChangeArrowheads="1"/>
          </p:cNvSpPr>
          <p:nvPr/>
        </p:nvSpPr>
        <p:spPr bwMode="auto">
          <a:xfrm>
            <a:off x="323850" y="195263"/>
            <a:ext cx="81359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a:solidFill>
                  <a:srgbClr val="FFFF00"/>
                </a:solidFill>
              </a:rPr>
              <a:t>Courts Prioritize </a:t>
            </a:r>
            <a:r>
              <a:rPr lang="en-US" altLang="en-US" sz="3200">
                <a:solidFill>
                  <a:srgbClr val="FF0000"/>
                </a:solidFill>
              </a:rPr>
              <a:t>Contract</a:t>
            </a:r>
            <a:r>
              <a:rPr lang="en-US" altLang="en-US" sz="3200">
                <a:solidFill>
                  <a:srgbClr val="FFFF00"/>
                </a:solidFill>
              </a:rPr>
              <a:t> </a:t>
            </a:r>
          </a:p>
          <a:p>
            <a:pPr algn="ctr"/>
            <a:r>
              <a:rPr lang="en-US" altLang="en-US" sz="3200">
                <a:solidFill>
                  <a:srgbClr val="FFFF00"/>
                </a:solidFill>
              </a:rPr>
              <a:t>Over </a:t>
            </a:r>
            <a:r>
              <a:rPr lang="en-US" altLang="en-US" sz="3200">
                <a:solidFill>
                  <a:srgbClr val="00B0F0"/>
                </a:solidFill>
              </a:rPr>
              <a:t>Copyright</a:t>
            </a:r>
            <a:r>
              <a:rPr lang="en-US" altLang="en-US" sz="3200">
                <a:solidFill>
                  <a:srgbClr val="FFFF00"/>
                </a:solidFill>
              </a:rPr>
              <a:t> </a:t>
            </a:r>
            <a:r>
              <a:rPr lang="en-US" altLang="en-US" sz="3200">
                <a:solidFill>
                  <a:schemeClr val="bg1"/>
                </a:solidFill>
              </a:rPr>
              <a:t>?!</a:t>
            </a:r>
          </a:p>
        </p:txBody>
      </p:sp>
      <p:pic>
        <p:nvPicPr>
          <p:cNvPr id="360450" name="Content Placeholder 3">
            <a:extLst>
              <a:ext uri="{FF2B5EF4-FFF2-40B4-BE49-F238E27FC236}">
                <a16:creationId xmlns:a16="http://schemas.microsoft.com/office/drawing/2014/main" id="{0FBA34B4-0210-ECB0-00C8-D72CBF9CE0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68613" y="1516063"/>
            <a:ext cx="34067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1" descr="Screen Shot 2017-02-13 at 4.06.03 PM.png">
            <a:extLst>
              <a:ext uri="{FF2B5EF4-FFF2-40B4-BE49-F238E27FC236}">
                <a16:creationId xmlns:a16="http://schemas.microsoft.com/office/drawing/2014/main" id="{42AA8105-EB5A-C838-14B9-BF62087AE0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7950" y="582613"/>
            <a:ext cx="40005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4" name="TextBox 2">
            <a:extLst>
              <a:ext uri="{FF2B5EF4-FFF2-40B4-BE49-F238E27FC236}">
                <a16:creationId xmlns:a16="http://schemas.microsoft.com/office/drawing/2014/main" id="{0B37F34B-AEE0-A292-5C3B-26E35DD3294F}"/>
              </a:ext>
            </a:extLst>
          </p:cNvPr>
          <p:cNvSpPr txBox="1">
            <a:spLocks noChangeArrowheads="1"/>
          </p:cNvSpPr>
          <p:nvPr/>
        </p:nvSpPr>
        <p:spPr bwMode="auto">
          <a:xfrm>
            <a:off x="6124575" y="39560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FFFF"/>
                </a:solidFill>
              </a:rPr>
              <a:t>2005</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descr="Screen Shot 2017-02-13 at 4.03.10 PM.png">
            <a:extLst>
              <a:ext uri="{FF2B5EF4-FFF2-40B4-BE49-F238E27FC236}">
                <a16:creationId xmlns:a16="http://schemas.microsoft.com/office/drawing/2014/main" id="{E3442BE3-E679-C8D1-80E5-1A6048959D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16250" y="755650"/>
            <a:ext cx="29495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Title 1">
            <a:extLst>
              <a:ext uri="{FF2B5EF4-FFF2-40B4-BE49-F238E27FC236}">
                <a16:creationId xmlns:a16="http://schemas.microsoft.com/office/drawing/2014/main" id="{996E4509-214F-5879-D9E2-C491ABD69FBB}"/>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a:solidFill>
                  <a:schemeClr val="bg1"/>
                </a:solidFill>
              </a:rPr>
              <a:t>Apple</a:t>
            </a:r>
            <a:r>
              <a:rPr lang="en-US" altLang="en-US" sz="3300">
                <a:solidFill>
                  <a:srgbClr val="FF0000"/>
                </a:solidFill>
              </a:rPr>
              <a:t>’</a:t>
            </a:r>
            <a:r>
              <a:rPr lang="en-US" altLang="en-US" sz="3300">
                <a:solidFill>
                  <a:schemeClr val="bg1"/>
                </a:solidFill>
              </a:rPr>
              <a:t>s </a:t>
            </a:r>
            <a:r>
              <a:rPr lang="en-US" altLang="en-US" sz="3300">
                <a:solidFill>
                  <a:srgbClr val="FFFF00"/>
                </a:solidFill>
              </a:rPr>
              <a:t>2012</a:t>
            </a:r>
            <a:r>
              <a:rPr lang="en-US" altLang="en-US" sz="3300">
                <a:solidFill>
                  <a:schemeClr val="bg1"/>
                </a:solidFill>
              </a:rPr>
              <a:t> mis</a:t>
            </a:r>
            <a:r>
              <a:rPr lang="en-US" altLang="en-US" sz="3300">
                <a:solidFill>
                  <a:srgbClr val="FF0000"/>
                </a:solidFill>
              </a:rPr>
              <a:t>-</a:t>
            </a:r>
            <a:r>
              <a:rPr lang="en-US" altLang="en-US" sz="3300">
                <a:solidFill>
                  <a:schemeClr val="bg1"/>
                </a:solidFill>
              </a:rPr>
              <a:t>adventure</a:t>
            </a:r>
          </a:p>
        </p:txBody>
      </p:sp>
      <p:pic>
        <p:nvPicPr>
          <p:cNvPr id="363522" name="Picture 3" descr="Graphical user interface, text, application&#10;&#10;Description automatically generated">
            <a:extLst>
              <a:ext uri="{FF2B5EF4-FFF2-40B4-BE49-F238E27FC236}">
                <a16:creationId xmlns:a16="http://schemas.microsoft.com/office/drawing/2014/main" id="{B1400BB2-8C93-0800-E617-A1BC7A7733B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62288" y="1203325"/>
            <a:ext cx="301942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Text, letter&#10;&#10;Description automatically generated">
            <a:extLst>
              <a:ext uri="{FF2B5EF4-FFF2-40B4-BE49-F238E27FC236}">
                <a16:creationId xmlns:a16="http://schemas.microsoft.com/office/drawing/2014/main" id="{9C6E80DC-88F5-D04A-D58A-FE445786FA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4325" y="444500"/>
            <a:ext cx="343535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descr="Text, letter&#10;&#10;Description automatically generated">
            <a:extLst>
              <a:ext uri="{FF2B5EF4-FFF2-40B4-BE49-F238E27FC236}">
                <a16:creationId xmlns:a16="http://schemas.microsoft.com/office/drawing/2014/main" id="{FF4A90CA-15A1-D064-944A-8413218663E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875" y="415925"/>
            <a:ext cx="352425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Text, letter&#10;&#10;Description automatically generated">
            <a:extLst>
              <a:ext uri="{FF2B5EF4-FFF2-40B4-BE49-F238E27FC236}">
                <a16:creationId xmlns:a16="http://schemas.microsoft.com/office/drawing/2014/main" id="{A086C16A-7B11-9614-F335-BD424B4852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0788" y="469900"/>
            <a:ext cx="4162425"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descr="Graphical user interface, text&#10;&#10;Description automatically generated with medium confidence">
            <a:extLst>
              <a:ext uri="{FF2B5EF4-FFF2-40B4-BE49-F238E27FC236}">
                <a16:creationId xmlns:a16="http://schemas.microsoft.com/office/drawing/2014/main" id="{89CCB602-7F6D-4B2F-AD54-54DEAE311CF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71763" y="473075"/>
            <a:ext cx="38004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18" name="Picture 4" descr="Graphical user interface, text, application, email&#10;&#10;Description automatically generated">
            <a:extLst>
              <a:ext uri="{FF2B5EF4-FFF2-40B4-BE49-F238E27FC236}">
                <a16:creationId xmlns:a16="http://schemas.microsoft.com/office/drawing/2014/main" id="{7A5395ED-5BCB-250C-6CE9-01583EEE8B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1763" y="1252538"/>
            <a:ext cx="38004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E6A0A-C3E6-6CBD-4B18-B3A0916DB148}"/>
              </a:ext>
            </a:extLst>
          </p:cNvPr>
          <p:cNvSpPr txBox="1"/>
          <p:nvPr/>
        </p:nvSpPr>
        <p:spPr>
          <a:xfrm>
            <a:off x="2359342" y="111190"/>
            <a:ext cx="4374018" cy="646331"/>
          </a:xfrm>
          <a:prstGeom prst="rect">
            <a:avLst/>
          </a:prstGeom>
          <a:noFill/>
        </p:spPr>
        <p:txBody>
          <a:bodyPr wrap="none" rtlCol="0">
            <a:spAutoFit/>
          </a:bodyPr>
          <a:lstStyle/>
          <a:p>
            <a:r>
              <a:rPr lang="en-US" sz="3600" dirty="0">
                <a:solidFill>
                  <a:schemeClr val="bg1"/>
                </a:solidFill>
              </a:rPr>
              <a:t>What CTLT will do</a:t>
            </a:r>
            <a:r>
              <a:rPr lang="en-US" sz="3600" dirty="0">
                <a:solidFill>
                  <a:srgbClr val="FF0000"/>
                </a:solidFill>
              </a:rPr>
              <a:t>…</a:t>
            </a:r>
          </a:p>
        </p:txBody>
      </p:sp>
      <p:pic>
        <p:nvPicPr>
          <p:cNvPr id="4" name="Picture 3" descr="A screenshot of a document&#10;&#10;Description automatically generated">
            <a:extLst>
              <a:ext uri="{FF2B5EF4-FFF2-40B4-BE49-F238E27FC236}">
                <a16:creationId xmlns:a16="http://schemas.microsoft.com/office/drawing/2014/main" id="{FBEA02D8-E220-507B-C7DF-E9646CBD23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9700" y="876384"/>
            <a:ext cx="2664599" cy="4155926"/>
          </a:xfrm>
          <a:prstGeom prst="rect">
            <a:avLst/>
          </a:prstGeom>
        </p:spPr>
      </p:pic>
    </p:spTree>
    <p:extLst>
      <p:ext uri="{BB962C8B-B14F-4D97-AF65-F5344CB8AC3E}">
        <p14:creationId xmlns:p14="http://schemas.microsoft.com/office/powerpoint/2010/main" val="12964738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Text, letter&#10;&#10;Description automatically generated">
            <a:extLst>
              <a:ext uri="{FF2B5EF4-FFF2-40B4-BE49-F238E27FC236}">
                <a16:creationId xmlns:a16="http://schemas.microsoft.com/office/drawing/2014/main" id="{87A0BC44-AFD7-8DD1-2DFA-CFCC79BDF0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4963" y="938213"/>
            <a:ext cx="59340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2" descr="Text, letter&#10;&#10;Description automatically generated">
            <a:extLst>
              <a:ext uri="{FF2B5EF4-FFF2-40B4-BE49-F238E27FC236}">
                <a16:creationId xmlns:a16="http://schemas.microsoft.com/office/drawing/2014/main" id="{6F6BFD1E-AC2A-C52E-0476-97706BF16D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49488" y="512763"/>
            <a:ext cx="4645025"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2" descr="Text, letter&#10;&#10;Description automatically generated">
            <a:extLst>
              <a:ext uri="{FF2B5EF4-FFF2-40B4-BE49-F238E27FC236}">
                <a16:creationId xmlns:a16="http://schemas.microsoft.com/office/drawing/2014/main" id="{9425B29D-ACA1-4DF3-5C5D-7C371DD129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6588" y="546100"/>
            <a:ext cx="53308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2" descr="Graphical user interface, text, application&#10;&#10;Description automatically generated">
            <a:extLst>
              <a:ext uri="{FF2B5EF4-FFF2-40B4-BE49-F238E27FC236}">
                <a16:creationId xmlns:a16="http://schemas.microsoft.com/office/drawing/2014/main" id="{DE2982C3-0C47-ED32-3C43-902FAA0474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8088" y="550863"/>
            <a:ext cx="418782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descr="Text, letter&#10;&#10;Description automatically generated">
            <a:extLst>
              <a:ext uri="{FF2B5EF4-FFF2-40B4-BE49-F238E27FC236}">
                <a16:creationId xmlns:a16="http://schemas.microsoft.com/office/drawing/2014/main" id="{E8CFF837-E7FE-1B5A-AE09-D5A8F2893C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875" y="555625"/>
            <a:ext cx="352425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descr="Text, letter&#10;&#10;Description automatically generated">
            <a:extLst>
              <a:ext uri="{FF2B5EF4-FFF2-40B4-BE49-F238E27FC236}">
                <a16:creationId xmlns:a16="http://schemas.microsoft.com/office/drawing/2014/main" id="{DC214F92-0288-6243-8867-C59FEE836A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3675" y="477838"/>
            <a:ext cx="36766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Text, letter&#10;&#10;Description automatically generated">
            <a:extLst>
              <a:ext uri="{FF2B5EF4-FFF2-40B4-BE49-F238E27FC236}">
                <a16:creationId xmlns:a16="http://schemas.microsoft.com/office/drawing/2014/main" id="{66ACAF23-2DC8-C6C6-AC1B-283BD2AD74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5338" y="444500"/>
            <a:ext cx="5013325"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2" descr="Text, letter&#10;&#10;Description automatically generated">
            <a:extLst>
              <a:ext uri="{FF2B5EF4-FFF2-40B4-BE49-F238E27FC236}">
                <a16:creationId xmlns:a16="http://schemas.microsoft.com/office/drawing/2014/main" id="{235BEEA7-95AC-D5DA-D96F-04D6EB4FB30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9788" y="477838"/>
            <a:ext cx="492442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Text, letter&#10;&#10;Description automatically generated">
            <a:extLst>
              <a:ext uri="{FF2B5EF4-FFF2-40B4-BE49-F238E27FC236}">
                <a16:creationId xmlns:a16="http://schemas.microsoft.com/office/drawing/2014/main" id="{CCEB9C76-E86A-C1DF-FA94-DB7FF7EF24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11450" y="458788"/>
            <a:ext cx="37211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descr="Graphical user interface&#10;&#10;Description automatically generated">
            <a:extLst>
              <a:ext uri="{FF2B5EF4-FFF2-40B4-BE49-F238E27FC236}">
                <a16:creationId xmlns:a16="http://schemas.microsoft.com/office/drawing/2014/main" id="{85360EAB-63CE-CA35-E705-6306B315ED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9763" y="417513"/>
            <a:ext cx="278447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1">
            <a:extLst>
              <a:ext uri="{FF2B5EF4-FFF2-40B4-BE49-F238E27FC236}">
                <a16:creationId xmlns:a16="http://schemas.microsoft.com/office/drawing/2014/main" id="{658884F5-A4EA-E6BB-86A4-AC2F93120ED0}"/>
              </a:ext>
            </a:extLst>
          </p:cNvPr>
          <p:cNvSpPr txBox="1">
            <a:spLocks noChangeArrowheads="1"/>
          </p:cNvSpPr>
          <p:nvPr/>
        </p:nvSpPr>
        <p:spPr bwMode="auto">
          <a:xfrm>
            <a:off x="2825750" y="123825"/>
            <a:ext cx="349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00"/>
                </a:solidFill>
              </a:rPr>
              <a:t>Lecture Capture</a:t>
            </a:r>
          </a:p>
        </p:txBody>
      </p:sp>
      <p:pic>
        <p:nvPicPr>
          <p:cNvPr id="4" name="Picture 3" descr="A screenshot of a video conference&#10;&#10;Description automatically generated">
            <a:extLst>
              <a:ext uri="{FF2B5EF4-FFF2-40B4-BE49-F238E27FC236}">
                <a16:creationId xmlns:a16="http://schemas.microsoft.com/office/drawing/2014/main" id="{87E45916-7F79-6A21-973E-190A2A8414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85154" y="915566"/>
            <a:ext cx="4373692" cy="3930787"/>
          </a:xfrm>
          <a:prstGeom prst="rect">
            <a:avLst/>
          </a:prstGeom>
        </p:spPr>
      </p:pic>
    </p:spTree>
    <p:extLst>
      <p:ext uri="{BB962C8B-B14F-4D97-AF65-F5344CB8AC3E}">
        <p14:creationId xmlns:p14="http://schemas.microsoft.com/office/powerpoint/2010/main" val="137195753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descr="Text&#10;&#10;Description automatically generated">
            <a:extLst>
              <a:ext uri="{FF2B5EF4-FFF2-40B4-BE49-F238E27FC236}">
                <a16:creationId xmlns:a16="http://schemas.microsoft.com/office/drawing/2014/main" id="{E1695DF0-0D87-12B1-E661-5BAD6C43BB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27388" y="536575"/>
            <a:ext cx="2689225"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Text, letter&#10;&#10;Description automatically generated">
            <a:extLst>
              <a:ext uri="{FF2B5EF4-FFF2-40B4-BE49-F238E27FC236}">
                <a16:creationId xmlns:a16="http://schemas.microsoft.com/office/drawing/2014/main" id="{62DA358C-4912-6CA7-72BA-802AF74AA61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52763" y="444500"/>
            <a:ext cx="3038475"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extBox 1">
            <a:extLst>
              <a:ext uri="{FF2B5EF4-FFF2-40B4-BE49-F238E27FC236}">
                <a16:creationId xmlns:a16="http://schemas.microsoft.com/office/drawing/2014/main" id="{915A8751-A7DD-A054-C226-93065CD567CC}"/>
              </a:ext>
            </a:extLst>
          </p:cNvPr>
          <p:cNvSpPr txBox="1">
            <a:spLocks noChangeArrowheads="1"/>
          </p:cNvSpPr>
          <p:nvPr/>
        </p:nvSpPr>
        <p:spPr bwMode="auto">
          <a:xfrm>
            <a:off x="1314450" y="268288"/>
            <a:ext cx="651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chemeClr val="bg1"/>
                </a:solidFill>
              </a:rPr>
              <a:t>Before on-line </a:t>
            </a:r>
            <a:r>
              <a:rPr lang="en-US" altLang="en-US" sz="3200" b="1">
                <a:solidFill>
                  <a:srgbClr val="FFFF00"/>
                </a:solidFill>
              </a:rPr>
              <a:t>NO</a:t>
            </a:r>
            <a:r>
              <a:rPr lang="en-US" altLang="en-US" sz="3200" b="1">
                <a:solidFill>
                  <a:schemeClr val="bg1"/>
                </a:solidFill>
              </a:rPr>
              <a:t> </a:t>
            </a:r>
            <a:r>
              <a:rPr lang="en-US" altLang="en-US" sz="3200" b="1">
                <a:solidFill>
                  <a:srgbClr val="FFFF00"/>
                </a:solidFill>
              </a:rPr>
              <a:t>EULA </a:t>
            </a:r>
            <a:r>
              <a:rPr lang="en-US" altLang="en-US" sz="3200" b="1">
                <a:solidFill>
                  <a:srgbClr val="FF0000"/>
                </a:solidFill>
              </a:rPr>
              <a:t>or</a:t>
            </a:r>
            <a:r>
              <a:rPr lang="en-US" altLang="en-US" sz="3200" b="1">
                <a:solidFill>
                  <a:srgbClr val="FFFF00"/>
                </a:solidFill>
              </a:rPr>
              <a:t> </a:t>
            </a:r>
            <a:r>
              <a:rPr lang="en-US" altLang="en-US" sz="3200" b="1">
                <a:solidFill>
                  <a:schemeClr val="bg1"/>
                </a:solidFill>
              </a:rPr>
              <a:t>ToS</a:t>
            </a:r>
            <a:r>
              <a:rPr lang="en-US" altLang="en-US" sz="3200" b="1">
                <a:solidFill>
                  <a:srgbClr val="FFFF00"/>
                </a:solidFill>
              </a:rPr>
              <a:t> </a:t>
            </a:r>
            <a:r>
              <a:rPr lang="en-US" altLang="en-US" sz="3200" b="1">
                <a:solidFill>
                  <a:srgbClr val="FF0000"/>
                </a:solidFill>
              </a:rPr>
              <a:t>!</a:t>
            </a:r>
            <a:endParaRPr lang="en-US" altLang="en-US" sz="3200"/>
          </a:p>
        </p:txBody>
      </p:sp>
      <p:pic>
        <p:nvPicPr>
          <p:cNvPr id="380930" name="Content Placeholder 3">
            <a:extLst>
              <a:ext uri="{FF2B5EF4-FFF2-40B4-BE49-F238E27FC236}">
                <a16:creationId xmlns:a16="http://schemas.microsoft.com/office/drawing/2014/main" id="{76C4AB75-E45B-45B5-0567-6391C60B36C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1650" y="1169988"/>
            <a:ext cx="3060700"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itle 1">
            <a:extLst>
              <a:ext uri="{FF2B5EF4-FFF2-40B4-BE49-F238E27FC236}">
                <a16:creationId xmlns:a16="http://schemas.microsoft.com/office/drawing/2014/main" id="{6AC59789-2678-DAC3-9195-28E78F8852C1}"/>
              </a:ext>
            </a:extLst>
          </p:cNvPr>
          <p:cNvSpPr>
            <a:spLocks noGrp="1" noChangeArrowheads="1"/>
          </p:cNvSpPr>
          <p:nvPr>
            <p:ph type="title"/>
          </p:nvPr>
        </p:nvSpPr>
        <p:spPr bwMode="auto">
          <a:xfrm>
            <a:off x="1485900" y="873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These days however</a:t>
            </a:r>
            <a:r>
              <a:rPr lang="en-US" altLang="en-US" b="1">
                <a:solidFill>
                  <a:srgbClr val="FF0000"/>
                </a:solidFill>
              </a:rPr>
              <a:t>…</a:t>
            </a:r>
          </a:p>
        </p:txBody>
      </p:sp>
      <p:pic>
        <p:nvPicPr>
          <p:cNvPr id="381954" name="Content Placeholder 3" descr="A screenshot of a cell phone&#10;&#10;Description automatically generated">
            <a:extLst>
              <a:ext uri="{FF2B5EF4-FFF2-40B4-BE49-F238E27FC236}">
                <a16:creationId xmlns:a16="http://schemas.microsoft.com/office/drawing/2014/main" id="{ED4CF144-8E6A-B959-D43B-5DF78AB1FA14}"/>
              </a:ext>
            </a:extLst>
          </p:cNvPr>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bwMode="auto">
          <a:xfrm>
            <a:off x="1911350" y="869950"/>
            <a:ext cx="5321300" cy="3940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2E7E92-4660-84D0-59A3-579F53B0FFD6}"/>
              </a:ext>
            </a:extLst>
          </p:cNvPr>
          <p:cNvSpPr txBox="1"/>
          <p:nvPr/>
        </p:nvSpPr>
        <p:spPr>
          <a:xfrm>
            <a:off x="935038" y="411163"/>
            <a:ext cx="7273925" cy="585787"/>
          </a:xfrm>
          <a:prstGeom prst="rect">
            <a:avLst/>
          </a:prstGeom>
          <a:noFill/>
        </p:spPr>
        <p:txBody>
          <a:bodyPr>
            <a:spAutoFit/>
          </a:bodyPr>
          <a:lstStyle/>
          <a:p>
            <a:pPr>
              <a:defRPr/>
            </a:pPr>
            <a:r>
              <a:rPr lang="en-US" sz="3200" b="1" dirty="0">
                <a:solidFill>
                  <a:srgbClr val="FFFF00"/>
                </a:solidFill>
              </a:rPr>
              <a:t>Can you tell it</a:t>
            </a:r>
            <a:r>
              <a:rPr lang="en-US" sz="3200" b="1" dirty="0">
                <a:solidFill>
                  <a:srgbClr val="FF0000"/>
                </a:solidFill>
              </a:rPr>
              <a:t>’</a:t>
            </a:r>
            <a:r>
              <a:rPr lang="en-US" sz="3200" b="1" dirty="0">
                <a:solidFill>
                  <a:srgbClr val="FFFF00"/>
                </a:solidFill>
              </a:rPr>
              <a:t>s </a:t>
            </a:r>
            <a:r>
              <a:rPr lang="en-US" sz="3200" b="1" dirty="0">
                <a:solidFill>
                  <a:srgbClr val="FF0000"/>
                </a:solidFill>
              </a:rPr>
              <a:t>(</a:t>
            </a:r>
            <a:r>
              <a:rPr lang="en-US" sz="3200" b="1" dirty="0">
                <a:solidFill>
                  <a:schemeClr val="bg1"/>
                </a:solidFill>
              </a:rPr>
              <a:t>perhaps</a:t>
            </a:r>
            <a:r>
              <a:rPr lang="en-US" sz="3200" b="1" dirty="0">
                <a:solidFill>
                  <a:srgbClr val="FF0000"/>
                </a:solidFill>
              </a:rPr>
              <a:t>)</a:t>
            </a:r>
            <a:r>
              <a:rPr lang="en-US" sz="3200" b="1" dirty="0">
                <a:solidFill>
                  <a:srgbClr val="FFFF00"/>
                </a:solidFill>
              </a:rPr>
              <a:t> a </a:t>
            </a:r>
            <a:r>
              <a:rPr lang="en-US" sz="3200" b="1" dirty="0">
                <a:solidFill>
                  <a:schemeClr val="accent5"/>
                </a:solidFill>
              </a:rPr>
              <a:t>license</a:t>
            </a:r>
            <a:r>
              <a:rPr lang="en-US" sz="3200" b="1" dirty="0">
                <a:solidFill>
                  <a:srgbClr val="FF0000"/>
                </a:solidFill>
              </a:rPr>
              <a:t>?</a:t>
            </a:r>
            <a:endParaRPr lang="en-US" sz="3200" dirty="0"/>
          </a:p>
        </p:txBody>
      </p:sp>
      <p:pic>
        <p:nvPicPr>
          <p:cNvPr id="382978" name="Content Placeholder 3">
            <a:extLst>
              <a:ext uri="{FF2B5EF4-FFF2-40B4-BE49-F238E27FC236}">
                <a16:creationId xmlns:a16="http://schemas.microsoft.com/office/drawing/2014/main" id="{008F463F-AA44-2752-D701-DCB9B79E0C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2775" y="1924050"/>
            <a:ext cx="791845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extBox 1">
            <a:extLst>
              <a:ext uri="{FF2B5EF4-FFF2-40B4-BE49-F238E27FC236}">
                <a16:creationId xmlns:a16="http://schemas.microsoft.com/office/drawing/2014/main" id="{4A8D531B-E2B4-C8B1-6EFE-1F2F3C889EC2}"/>
              </a:ext>
            </a:extLst>
          </p:cNvPr>
          <p:cNvSpPr txBox="1">
            <a:spLocks noChangeArrowheads="1"/>
          </p:cNvSpPr>
          <p:nvPr/>
        </p:nvSpPr>
        <p:spPr bwMode="auto">
          <a:xfrm>
            <a:off x="795338" y="195263"/>
            <a:ext cx="7553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FFFF00"/>
                </a:solidFill>
              </a:rPr>
              <a:t>Reverse engineering </a:t>
            </a:r>
            <a:r>
              <a:rPr lang="en-US" altLang="en-US" sz="3200" b="1">
                <a:solidFill>
                  <a:schemeClr val="bg1"/>
                </a:solidFill>
              </a:rPr>
              <a:t>OK in IP law but </a:t>
            </a:r>
          </a:p>
          <a:p>
            <a:pPr algn="ctr"/>
            <a:r>
              <a:rPr lang="en-US" altLang="en-US" sz="3200" b="1">
                <a:solidFill>
                  <a:schemeClr val="bg1"/>
                </a:solidFill>
              </a:rPr>
              <a:t>not ok per this contract</a:t>
            </a:r>
            <a:endParaRPr lang="en-US" altLang="en-US" sz="3200"/>
          </a:p>
        </p:txBody>
      </p:sp>
      <p:pic>
        <p:nvPicPr>
          <p:cNvPr id="384002" name="Content Placeholder 3">
            <a:extLst>
              <a:ext uri="{FF2B5EF4-FFF2-40B4-BE49-F238E27FC236}">
                <a16:creationId xmlns:a16="http://schemas.microsoft.com/office/drawing/2014/main" id="{799130B0-2CF0-01C6-C871-95097D37F3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20850" y="1419225"/>
            <a:ext cx="57023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TextBox 1">
            <a:extLst>
              <a:ext uri="{FF2B5EF4-FFF2-40B4-BE49-F238E27FC236}">
                <a16:creationId xmlns:a16="http://schemas.microsoft.com/office/drawing/2014/main" id="{3C98D626-7D97-9806-4DDD-6BE8CDFFF2D9}"/>
              </a:ext>
            </a:extLst>
          </p:cNvPr>
          <p:cNvSpPr txBox="1">
            <a:spLocks noChangeArrowheads="1"/>
          </p:cNvSpPr>
          <p:nvPr/>
        </p:nvSpPr>
        <p:spPr bwMode="auto">
          <a:xfrm>
            <a:off x="915988" y="268288"/>
            <a:ext cx="731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a:solidFill>
                  <a:schemeClr val="bg1"/>
                </a:solidFill>
              </a:rPr>
              <a:t>Modifying Copyright through Contract </a:t>
            </a:r>
            <a:r>
              <a:rPr lang="en-US" altLang="en-US" sz="3200">
                <a:solidFill>
                  <a:srgbClr val="FF0000"/>
                </a:solidFill>
              </a:rPr>
              <a:t>1</a:t>
            </a:r>
            <a:endParaRPr lang="en-US" altLang="en-US" sz="3200"/>
          </a:p>
        </p:txBody>
      </p:sp>
      <p:pic>
        <p:nvPicPr>
          <p:cNvPr id="385026" name="Content Placeholder 3">
            <a:extLst>
              <a:ext uri="{FF2B5EF4-FFF2-40B4-BE49-F238E27FC236}">
                <a16:creationId xmlns:a16="http://schemas.microsoft.com/office/drawing/2014/main" id="{E518DA4A-B9E7-B107-0A7E-EE191FECDD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4238" y="1058863"/>
            <a:ext cx="4835525"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TextBox 1">
            <a:extLst>
              <a:ext uri="{FF2B5EF4-FFF2-40B4-BE49-F238E27FC236}">
                <a16:creationId xmlns:a16="http://schemas.microsoft.com/office/drawing/2014/main" id="{8639C887-9CDF-DB7A-A6BD-EF8259CBE937}"/>
              </a:ext>
            </a:extLst>
          </p:cNvPr>
          <p:cNvSpPr txBox="1">
            <a:spLocks noChangeArrowheads="1"/>
          </p:cNvSpPr>
          <p:nvPr/>
        </p:nvSpPr>
        <p:spPr bwMode="auto">
          <a:xfrm>
            <a:off x="915988" y="268288"/>
            <a:ext cx="731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a:solidFill>
                  <a:schemeClr val="bg1"/>
                </a:solidFill>
              </a:rPr>
              <a:t>Modifying Copyright through Contract </a:t>
            </a:r>
            <a:r>
              <a:rPr lang="en-US" altLang="en-US" sz="3200">
                <a:solidFill>
                  <a:srgbClr val="FF0000"/>
                </a:solidFill>
              </a:rPr>
              <a:t>2</a:t>
            </a:r>
            <a:endParaRPr lang="en-US" altLang="en-US" sz="3200"/>
          </a:p>
        </p:txBody>
      </p:sp>
      <p:pic>
        <p:nvPicPr>
          <p:cNvPr id="386050" name="Content Placeholder 3">
            <a:extLst>
              <a:ext uri="{FF2B5EF4-FFF2-40B4-BE49-F238E27FC236}">
                <a16:creationId xmlns:a16="http://schemas.microsoft.com/office/drawing/2014/main" id="{2E0E2506-35B5-1279-DC69-A6B0AD7BC4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4300" y="1141413"/>
            <a:ext cx="6375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4E962-413A-A3A6-8C1A-651E83FA5449}"/>
              </a:ext>
            </a:extLst>
          </p:cNvPr>
          <p:cNvSpPr>
            <a:spLocks noGrp="1"/>
          </p:cNvSpPr>
          <p:nvPr>
            <p:ph type="title"/>
          </p:nvPr>
        </p:nvSpPr>
        <p:spPr>
          <a:xfrm>
            <a:off x="683568" y="375506"/>
            <a:ext cx="7776864" cy="4392488"/>
          </a:xfrm>
        </p:spPr>
        <p:txBody>
          <a:bodyPr>
            <a:normAutofit/>
          </a:bodyPr>
          <a:lstStyle/>
          <a:p>
            <a:pPr>
              <a:defRPr/>
            </a:pPr>
            <a:r>
              <a:rPr lang="en-US" sz="6000" dirty="0">
                <a:solidFill>
                  <a:srgbClr val="FFFF00"/>
                </a:solidFill>
              </a:rPr>
              <a:t>Query</a:t>
            </a:r>
            <a:r>
              <a:rPr lang="en-US" sz="6000" dirty="0">
                <a:solidFill>
                  <a:srgbClr val="FF0000"/>
                </a:solidFill>
              </a:rPr>
              <a:t>:</a:t>
            </a:r>
            <a:r>
              <a:rPr lang="en-US" sz="6000" dirty="0">
                <a:solidFill>
                  <a:schemeClr val="bg1"/>
                </a:solidFill>
              </a:rPr>
              <a:t> Can you contract out of your fair dealing </a:t>
            </a:r>
            <a:r>
              <a:rPr lang="en-US" sz="6000" dirty="0">
                <a:solidFill>
                  <a:srgbClr val="FFFF00"/>
                </a:solidFill>
              </a:rPr>
              <a:t>“</a:t>
            </a:r>
            <a:r>
              <a:rPr lang="en-US" sz="6000" dirty="0">
                <a:solidFill>
                  <a:schemeClr val="bg1"/>
                </a:solidFill>
              </a:rPr>
              <a:t>User’s Right</a:t>
            </a:r>
            <a:r>
              <a:rPr lang="en-US" sz="6000" dirty="0">
                <a:solidFill>
                  <a:srgbClr val="FFFF00"/>
                </a:solidFill>
              </a:rPr>
              <a:t>”</a:t>
            </a:r>
            <a:r>
              <a:rPr lang="en-US" sz="6000" dirty="0">
                <a:solidFill>
                  <a:srgbClr val="FF0000"/>
                </a:solidFill>
              </a:rPr>
              <a:t>?</a:t>
            </a:r>
            <a:br>
              <a:rPr lang="en-US" sz="3300" dirty="0">
                <a:solidFill>
                  <a:srgbClr val="FF0000"/>
                </a:solidFill>
              </a:rPr>
            </a:br>
            <a:endParaRPr lang="en-US" sz="3300" dirty="0">
              <a:solidFill>
                <a:srgbClr val="FF0000"/>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a:extLst>
              <a:ext uri="{FF2B5EF4-FFF2-40B4-BE49-F238E27FC236}">
                <a16:creationId xmlns:a16="http://schemas.microsoft.com/office/drawing/2014/main" id="{5F8DAC8E-DFBF-8752-CCA3-39FBED368308}"/>
              </a:ext>
            </a:extLst>
          </p:cNvPr>
          <p:cNvSpPr>
            <a:spLocks noGrp="1" noChangeArrowheads="1"/>
          </p:cNvSpPr>
          <p:nvPr>
            <p:ph type="title"/>
          </p:nvPr>
        </p:nvSpPr>
        <p:spPr bwMode="auto">
          <a:xfrm>
            <a:off x="1485900" y="873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Does this help</a:t>
            </a:r>
            <a:r>
              <a:rPr lang="en-US" altLang="en-US" b="1">
                <a:solidFill>
                  <a:srgbClr val="FF0000"/>
                </a:solidFill>
              </a:rPr>
              <a:t>?</a:t>
            </a:r>
          </a:p>
        </p:txBody>
      </p:sp>
      <p:sp>
        <p:nvSpPr>
          <p:cNvPr id="388098" name="Content Placeholder 2">
            <a:extLst>
              <a:ext uri="{FF2B5EF4-FFF2-40B4-BE49-F238E27FC236}">
                <a16:creationId xmlns:a16="http://schemas.microsoft.com/office/drawing/2014/main" id="{BF529EA2-FA68-4330-0DEF-5C12CF55B513}"/>
              </a:ext>
            </a:extLst>
          </p:cNvPr>
          <p:cNvSpPr>
            <a:spLocks noGrp="1" noChangeArrowheads="1"/>
          </p:cNvSpPr>
          <p:nvPr>
            <p:ph sz="quarter" idx="10"/>
          </p:nvPr>
        </p:nvSpPr>
        <p:spPr bwMode="auto">
          <a:xfrm>
            <a:off x="485775" y="854075"/>
            <a:ext cx="8172450" cy="3940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400" dirty="0">
                <a:solidFill>
                  <a:schemeClr val="bg1"/>
                </a:solidFill>
              </a:rPr>
              <a:t>From </a:t>
            </a:r>
            <a:r>
              <a:rPr lang="en-CA" altLang="en-US" sz="2400" i="1" dirty="0">
                <a:solidFill>
                  <a:srgbClr val="00B0F0"/>
                </a:solidFill>
              </a:rPr>
              <a:t>CCH Canadian Ltd. v. Law Society of Upper Canada</a:t>
            </a:r>
            <a:r>
              <a:rPr lang="en-CA" altLang="en-US" sz="2400" dirty="0">
                <a:solidFill>
                  <a:schemeClr val="bg1"/>
                </a:solidFill>
              </a:rPr>
              <a:t>, [2004] 1 SCR 339</a:t>
            </a:r>
          </a:p>
          <a:p>
            <a:pPr marL="0" indent="0">
              <a:buFont typeface="Arial" panose="020B0604020202020204" pitchFamily="34" charset="0"/>
              <a:buNone/>
            </a:pPr>
            <a:r>
              <a:rPr lang="en-CA" altLang="en-US" sz="2400" dirty="0">
                <a:solidFill>
                  <a:srgbClr val="FF0000"/>
                </a:solidFill>
              </a:rPr>
              <a:t>“</a:t>
            </a:r>
            <a:r>
              <a:rPr lang="en-CA" altLang="en-US" sz="2400" dirty="0">
                <a:solidFill>
                  <a:schemeClr val="bg1"/>
                </a:solidFill>
              </a:rPr>
              <a:t>49  </a:t>
            </a:r>
            <a:r>
              <a:rPr lang="en-CA" altLang="en-US" sz="2400" i="1" dirty="0">
                <a:solidFill>
                  <a:srgbClr val="FFFF00"/>
                </a:solidFill>
              </a:rPr>
              <a:t>As an integral part of the scheme of copyright law, the s. 29 fair dealing exception is </a:t>
            </a:r>
            <a:r>
              <a:rPr lang="en-CA" altLang="en-US" sz="2400" i="1" dirty="0">
                <a:solidFill>
                  <a:srgbClr val="00B0F0"/>
                </a:solidFill>
              </a:rPr>
              <a:t>always available</a:t>
            </a:r>
            <a:r>
              <a:rPr lang="en-CA" altLang="en-US" sz="2400" i="1" dirty="0">
                <a:solidFill>
                  <a:schemeClr val="bg1"/>
                </a:solidFill>
              </a:rPr>
              <a:t>.  Simply put, a library can always attempt to prove that its dealings with a copyrighted work are fair under s. 29 of the Copyright Act.  It is only if a library were unable to make out the fair dealing exception under s.29 that it would need to turn to s. 30.2 of the Copyright Act to prove that it qualified for the library exemption.</a:t>
            </a:r>
            <a:r>
              <a:rPr lang="en-CA" altLang="en-US" sz="2400" i="1" dirty="0">
                <a:solidFill>
                  <a:srgbClr val="FF0000"/>
                </a:solidFill>
              </a:rPr>
              <a:t>”</a:t>
            </a:r>
            <a:endParaRPr lang="en-US" altLang="en-US" sz="2400" i="1"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243806" y="1347614"/>
            <a:ext cx="6656388" cy="2833688"/>
          </a:xfrm>
          <a:prstGeom prst="rect">
            <a:avLst/>
          </a:prstGeom>
        </p:spPr>
        <p:txBody>
          <a:bodyPr>
            <a:normAutofit/>
          </a:bodyPr>
          <a:lstStyle/>
          <a:p>
            <a:pPr marL="0" indent="0" algn="ctr">
              <a:buNone/>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Syllabus</a:t>
            </a:r>
            <a:endParaRPr lang="en-US" sz="10875" dirty="0"/>
          </a:p>
        </p:txBody>
      </p:sp>
    </p:spTree>
    <p:extLst>
      <p:ext uri="{BB962C8B-B14F-4D97-AF65-F5344CB8AC3E}">
        <p14:creationId xmlns:p14="http://schemas.microsoft.com/office/powerpoint/2010/main" val="306186969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3">
            <a:extLst>
              <a:ext uri="{FF2B5EF4-FFF2-40B4-BE49-F238E27FC236}">
                <a16:creationId xmlns:a16="http://schemas.microsoft.com/office/drawing/2014/main" id="{C719441A-D3DF-4FE2-633A-6066540331B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24475" y="1114425"/>
            <a:ext cx="17938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2" name="Picture 4">
            <a:extLst>
              <a:ext uri="{FF2B5EF4-FFF2-40B4-BE49-F238E27FC236}">
                <a16:creationId xmlns:a16="http://schemas.microsoft.com/office/drawing/2014/main" id="{6448847B-356A-9B04-61CF-3F1D5B3F9FE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4138" y="2860675"/>
            <a:ext cx="15748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3" name="Picture 5">
            <a:extLst>
              <a:ext uri="{FF2B5EF4-FFF2-40B4-BE49-F238E27FC236}">
                <a16:creationId xmlns:a16="http://schemas.microsoft.com/office/drawing/2014/main" id="{64E67B1D-B558-6EDD-6548-5A3F3D02A3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3713" y="1577975"/>
            <a:ext cx="31591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Title 1">
            <a:extLst>
              <a:ext uri="{FF2B5EF4-FFF2-40B4-BE49-F238E27FC236}">
                <a16:creationId xmlns:a16="http://schemas.microsoft.com/office/drawing/2014/main" id="{6C83E956-CD9C-6FCF-1EEE-B3143A911384}"/>
              </a:ext>
            </a:extLst>
          </p:cNvPr>
          <p:cNvSpPr>
            <a:spLocks noGrp="1" noChangeArrowheads="1"/>
          </p:cNvSpPr>
          <p:nvPr>
            <p:ph type="title"/>
          </p:nvPr>
        </p:nvSpPr>
        <p:spPr bwMode="auto">
          <a:xfrm>
            <a:off x="1485900" y="587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Real world context</a:t>
            </a:r>
            <a:r>
              <a:rPr lang="en-US" altLang="en-US">
                <a:solidFill>
                  <a:schemeClr val="bg1"/>
                </a:solidFill>
              </a:rPr>
              <a:t>:</a:t>
            </a:r>
            <a:r>
              <a:rPr lang="en-US" altLang="en-US"/>
              <a:t> </a:t>
            </a:r>
            <a:r>
              <a:rPr lang="en-US" altLang="en-US" b="1">
                <a:solidFill>
                  <a:srgbClr val="FF0000"/>
                </a:solidFill>
              </a:rPr>
              <a:t>Law of</a:t>
            </a:r>
            <a:r>
              <a:rPr lang="en-US" altLang="en-US" b="1">
                <a:solidFill>
                  <a:schemeClr val="bg1"/>
                </a:solidFill>
              </a:rPr>
              <a:t>…</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Title 5">
            <a:extLst>
              <a:ext uri="{FF2B5EF4-FFF2-40B4-BE49-F238E27FC236}">
                <a16:creationId xmlns:a16="http://schemas.microsoft.com/office/drawing/2014/main" id="{5921C4AB-6E28-EE94-C202-C7A8CCD833FC}"/>
              </a:ext>
            </a:extLst>
          </p:cNvPr>
          <p:cNvSpPr>
            <a:spLocks noGrp="1" noChangeArrowheads="1"/>
          </p:cNvSpPr>
          <p:nvPr>
            <p:ph type="title"/>
          </p:nvPr>
        </p:nvSpPr>
        <p:spPr bwMode="auto">
          <a:xfrm>
            <a:off x="976313" y="128588"/>
            <a:ext cx="7191375" cy="703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a:t>
            </a:r>
            <a:r>
              <a:rPr lang="en-US" altLang="en-US" b="1">
                <a:solidFill>
                  <a:srgbClr val="FFFF00"/>
                </a:solidFill>
              </a:rPr>
              <a:t> Remedies</a:t>
            </a:r>
          </a:p>
        </p:txBody>
      </p:sp>
      <p:sp>
        <p:nvSpPr>
          <p:cNvPr id="2" name="Content Placeholder 1">
            <a:extLst>
              <a:ext uri="{FF2B5EF4-FFF2-40B4-BE49-F238E27FC236}">
                <a16:creationId xmlns:a16="http://schemas.microsoft.com/office/drawing/2014/main" id="{06EA8BDB-7B8C-77A7-3ED4-03CE29EEAE71}"/>
              </a:ext>
            </a:extLst>
          </p:cNvPr>
          <p:cNvSpPr>
            <a:spLocks noGrp="1"/>
          </p:cNvSpPr>
          <p:nvPr>
            <p:ph idx="1"/>
          </p:nvPr>
        </p:nvSpPr>
        <p:spPr>
          <a:xfrm>
            <a:off x="323850" y="1203325"/>
            <a:ext cx="8496300" cy="3811588"/>
          </a:xfrm>
        </p:spPr>
        <p:txBody>
          <a:bodyPr>
            <a:noAutofit/>
          </a:bodyPr>
          <a:lstStyle/>
          <a:p>
            <a:pPr marL="0" indent="0">
              <a:buFont typeface="Arial" panose="020B0604020202020204" pitchFamily="34" charset="0"/>
              <a:buNone/>
              <a:defRPr/>
            </a:pPr>
            <a:r>
              <a:rPr lang="en-US" sz="2400" b="1" dirty="0">
                <a:solidFill>
                  <a:srgbClr val="FFFF00"/>
                </a:solidFill>
              </a:rPr>
              <a:t>Which courts</a:t>
            </a:r>
            <a:r>
              <a:rPr lang="en-US" sz="2400" b="1" dirty="0">
                <a:solidFill>
                  <a:srgbClr val="FF0000"/>
                </a:solidFill>
              </a:rPr>
              <a:t>?</a:t>
            </a:r>
          </a:p>
          <a:p>
            <a:pPr>
              <a:defRPr/>
            </a:pPr>
            <a:r>
              <a:rPr lang="en-US" sz="2400" dirty="0">
                <a:solidFill>
                  <a:schemeClr val="bg1"/>
                </a:solidFill>
              </a:rPr>
              <a:t>Conflicting application for </a:t>
            </a:r>
            <a:r>
              <a:rPr lang="en-US" sz="2400" dirty="0">
                <a:solidFill>
                  <a:srgbClr val="FFFF00"/>
                </a:solidFill>
              </a:rPr>
              <a:t>copyright registration</a:t>
            </a:r>
            <a:r>
              <a:rPr lang="en-US" sz="2400" dirty="0">
                <a:solidFill>
                  <a:srgbClr val="FF0000"/>
                </a:solidFill>
              </a:rPr>
              <a:t>?</a:t>
            </a:r>
            <a:r>
              <a:rPr lang="en-US" sz="2400" dirty="0">
                <a:solidFill>
                  <a:schemeClr val="bg1"/>
                </a:solidFill>
              </a:rPr>
              <a:t> </a:t>
            </a:r>
            <a:r>
              <a:rPr lang="en-US" sz="2400" dirty="0">
                <a:solidFill>
                  <a:srgbClr val="00B0F0"/>
                </a:solidFill>
              </a:rPr>
              <a:t>Must go </a:t>
            </a:r>
            <a:r>
              <a:rPr lang="en-US" sz="2400" dirty="0">
                <a:solidFill>
                  <a:schemeClr val="bg1"/>
                </a:solidFill>
              </a:rPr>
              <a:t>to Federal Court </a:t>
            </a:r>
            <a:r>
              <a:rPr lang="en-US" sz="2400" dirty="0">
                <a:solidFill>
                  <a:srgbClr val="FF0000"/>
                </a:solidFill>
              </a:rPr>
              <a:t>(</a:t>
            </a:r>
            <a:r>
              <a:rPr lang="en-US" sz="2400" dirty="0">
                <a:solidFill>
                  <a:schemeClr val="bg1"/>
                </a:solidFill>
              </a:rPr>
              <a:t>per S. 20, Federal Courts Act</a:t>
            </a:r>
            <a:r>
              <a:rPr lang="en-US" sz="2400" dirty="0">
                <a:solidFill>
                  <a:srgbClr val="FF0000"/>
                </a:solidFill>
              </a:rPr>
              <a:t>)</a:t>
            </a:r>
          </a:p>
          <a:p>
            <a:pPr>
              <a:defRPr/>
            </a:pPr>
            <a:r>
              <a:rPr lang="en-US" sz="2400" dirty="0">
                <a:solidFill>
                  <a:schemeClr val="bg1"/>
                </a:solidFill>
              </a:rPr>
              <a:t>Dispute turns on </a:t>
            </a:r>
            <a:r>
              <a:rPr lang="en-US" sz="2400" dirty="0">
                <a:solidFill>
                  <a:srgbClr val="FFFF00"/>
                </a:solidFill>
              </a:rPr>
              <a:t>common law principles </a:t>
            </a:r>
            <a:r>
              <a:rPr lang="en-US" sz="2400" dirty="0">
                <a:solidFill>
                  <a:schemeClr val="bg1"/>
                </a:solidFill>
              </a:rPr>
              <a:t>like </a:t>
            </a:r>
            <a:r>
              <a:rPr lang="en-US" sz="2400" dirty="0">
                <a:solidFill>
                  <a:srgbClr val="FFFF00"/>
                </a:solidFill>
              </a:rPr>
              <a:t>contract</a:t>
            </a:r>
            <a:r>
              <a:rPr lang="en-US" sz="2400" dirty="0">
                <a:solidFill>
                  <a:srgbClr val="FF0000"/>
                </a:solidFill>
              </a:rPr>
              <a:t>?</a:t>
            </a:r>
            <a:r>
              <a:rPr lang="en-US" sz="2400" dirty="0">
                <a:solidFill>
                  <a:schemeClr val="bg1"/>
                </a:solidFill>
              </a:rPr>
              <a:t> Looking for </a:t>
            </a:r>
            <a:r>
              <a:rPr lang="en-US" sz="2400" dirty="0">
                <a:solidFill>
                  <a:srgbClr val="FFFF00"/>
                </a:solidFill>
              </a:rPr>
              <a:t>criminal remedies</a:t>
            </a:r>
            <a:r>
              <a:rPr lang="en-US" sz="2400" dirty="0">
                <a:solidFill>
                  <a:srgbClr val="FF0000"/>
                </a:solidFill>
              </a:rPr>
              <a:t>?</a:t>
            </a:r>
            <a:r>
              <a:rPr lang="en-US" sz="2400" dirty="0">
                <a:solidFill>
                  <a:schemeClr val="bg1"/>
                </a:solidFill>
              </a:rPr>
              <a:t> Must go to the </a:t>
            </a:r>
            <a:r>
              <a:rPr lang="en-US" sz="2400" dirty="0">
                <a:solidFill>
                  <a:srgbClr val="FF0000"/>
                </a:solidFill>
              </a:rPr>
              <a:t>provincial courts</a:t>
            </a:r>
            <a:r>
              <a:rPr lang="en-US" sz="2400" dirty="0">
                <a:solidFill>
                  <a:schemeClr val="bg1"/>
                </a:solidFill>
              </a:rPr>
              <a:t>.</a:t>
            </a:r>
          </a:p>
          <a:p>
            <a:pPr>
              <a:defRPr/>
            </a:pPr>
            <a:r>
              <a:rPr lang="en-US" sz="2400" dirty="0">
                <a:solidFill>
                  <a:schemeClr val="bg1"/>
                </a:solidFill>
              </a:rPr>
              <a:t>Federal Court has </a:t>
            </a:r>
            <a:r>
              <a:rPr lang="en-US" sz="2400" dirty="0">
                <a:solidFill>
                  <a:srgbClr val="FFFF00"/>
                </a:solidFill>
              </a:rPr>
              <a:t>concurrent jurisdiction </a:t>
            </a:r>
            <a:r>
              <a:rPr lang="en-US" sz="2400" dirty="0">
                <a:solidFill>
                  <a:schemeClr val="bg1"/>
                </a:solidFill>
              </a:rPr>
              <a:t>where a </a:t>
            </a:r>
            <a:r>
              <a:rPr lang="en-US" sz="2400" dirty="0">
                <a:solidFill>
                  <a:srgbClr val="FFFF00"/>
                </a:solidFill>
              </a:rPr>
              <a:t>remedy</a:t>
            </a:r>
            <a:r>
              <a:rPr lang="en-US" sz="2400" dirty="0">
                <a:solidFill>
                  <a:schemeClr val="bg1"/>
                </a:solidFill>
              </a:rPr>
              <a:t> is sought respecting </a:t>
            </a:r>
            <a:r>
              <a:rPr lang="en-US" sz="2400" dirty="0">
                <a:solidFill>
                  <a:srgbClr val="FFFF00"/>
                </a:solidFill>
              </a:rPr>
              <a:t>copyright</a:t>
            </a:r>
            <a:r>
              <a:rPr lang="en-US" sz="2400" dirty="0">
                <a:solidFill>
                  <a:schemeClr val="bg1"/>
                </a:solidFill>
              </a:rPr>
              <a:t> (per s. 41.24, Copyright Act)</a:t>
            </a:r>
          </a:p>
        </p:txBody>
      </p:sp>
      <p:sp>
        <p:nvSpPr>
          <p:cNvPr id="394243" name="Slide Number Placeholder 3">
            <a:extLst>
              <a:ext uri="{FF2B5EF4-FFF2-40B4-BE49-F238E27FC236}">
                <a16:creationId xmlns:a16="http://schemas.microsoft.com/office/drawing/2014/main" id="{0A098FE4-5FF3-37A5-F7DB-E9FC6851F15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F2652E7-1B83-6040-ACC1-178114DC695C}" type="slidenum">
              <a:rPr lang="en-US" altLang="en-US" smtClean="0"/>
              <a:pPr/>
              <a:t>231</a:t>
            </a:fld>
            <a:endParaRPr lang="en-US" altLang="en-US"/>
          </a:p>
        </p:txBody>
      </p:sp>
    </p:spTree>
    <p:extLst>
      <p:ext uri="{BB962C8B-B14F-4D97-AF65-F5344CB8AC3E}">
        <p14:creationId xmlns:p14="http://schemas.microsoft.com/office/powerpoint/2010/main" val="16205279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A screenshot of a cell phone&#10;&#10;Description automatically generated">
            <a:extLst>
              <a:ext uri="{FF2B5EF4-FFF2-40B4-BE49-F238E27FC236}">
                <a16:creationId xmlns:a16="http://schemas.microsoft.com/office/drawing/2014/main" id="{0EFB14A1-FF75-890C-34F6-3C3FD6B469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3288" y="701675"/>
            <a:ext cx="73374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92222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le 1">
            <a:extLst>
              <a:ext uri="{FF2B5EF4-FFF2-40B4-BE49-F238E27FC236}">
                <a16:creationId xmlns:a16="http://schemas.microsoft.com/office/drawing/2014/main" id="{327F9501-B1CE-A5CC-5FD5-6E2C60B11DF2}"/>
              </a:ext>
            </a:extLst>
          </p:cNvPr>
          <p:cNvSpPr>
            <a:spLocks noGrp="1" noChangeArrowheads="1"/>
          </p:cNvSpPr>
          <p:nvPr>
            <p:ph type="title"/>
          </p:nvPr>
        </p:nvSpPr>
        <p:spPr bwMode="auto">
          <a:xfrm>
            <a:off x="1357313" y="244475"/>
            <a:ext cx="6300787" cy="604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In other words</a:t>
            </a:r>
            <a:r>
              <a:rPr lang="en-US" altLang="en-US" sz="3300" b="1">
                <a:solidFill>
                  <a:srgbClr val="FF0000"/>
                </a:solidFill>
              </a:rPr>
              <a:t>,</a:t>
            </a:r>
            <a:r>
              <a:rPr lang="en-US" altLang="en-US" sz="3300" b="1">
                <a:solidFill>
                  <a:schemeClr val="bg1"/>
                </a:solidFill>
              </a:rPr>
              <a:t>…</a:t>
            </a:r>
          </a:p>
        </p:txBody>
      </p:sp>
      <p:sp>
        <p:nvSpPr>
          <p:cNvPr id="397314" name="Content Placeholder 2">
            <a:extLst>
              <a:ext uri="{FF2B5EF4-FFF2-40B4-BE49-F238E27FC236}">
                <a16:creationId xmlns:a16="http://schemas.microsoft.com/office/drawing/2014/main" id="{231338FD-74F4-04B3-DDD3-F71F52CB90D4}"/>
              </a:ext>
            </a:extLst>
          </p:cNvPr>
          <p:cNvSpPr>
            <a:spLocks noGrp="1" noChangeArrowheads="1"/>
          </p:cNvSpPr>
          <p:nvPr>
            <p:ph sz="quarter" idx="10"/>
          </p:nvPr>
        </p:nvSpPr>
        <p:spPr bwMode="auto">
          <a:xfrm>
            <a:off x="250825" y="1103313"/>
            <a:ext cx="8281988" cy="3797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dirty="0">
                <a:solidFill>
                  <a:srgbClr val="FF0000"/>
                </a:solidFill>
              </a:rPr>
              <a:t>Generally,</a:t>
            </a:r>
            <a:r>
              <a:rPr lang="en-CA" altLang="en-US" sz="2800" dirty="0">
                <a:solidFill>
                  <a:schemeClr val="bg1"/>
                </a:solidFill>
              </a:rPr>
              <a:t> </a:t>
            </a:r>
            <a:r>
              <a:rPr lang="en-CA" altLang="en-US" sz="2800" dirty="0">
                <a:solidFill>
                  <a:srgbClr val="FFFF00"/>
                </a:solidFill>
              </a:rPr>
              <a:t>you can choose to enforce your copyright </a:t>
            </a:r>
            <a:r>
              <a:rPr lang="en-CA" altLang="en-US" sz="2800" dirty="0">
                <a:solidFill>
                  <a:srgbClr val="FF0000"/>
                </a:solidFill>
              </a:rPr>
              <a:t>either </a:t>
            </a:r>
            <a:r>
              <a:rPr lang="en-CA" altLang="en-US" sz="2800" dirty="0">
                <a:solidFill>
                  <a:srgbClr val="FFFF00"/>
                </a:solidFill>
              </a:rPr>
              <a:t>in the Federal Court or the provincial courts </a:t>
            </a:r>
            <a:r>
              <a:rPr lang="en-CA" altLang="en-US" sz="2800" dirty="0">
                <a:solidFill>
                  <a:srgbClr val="FF0000"/>
                </a:solidFill>
              </a:rPr>
              <a:t>(</a:t>
            </a:r>
            <a:r>
              <a:rPr lang="en-CA" altLang="en-US" sz="2800" dirty="0">
                <a:solidFill>
                  <a:schemeClr val="bg1"/>
                </a:solidFill>
              </a:rPr>
              <a:t>like the BC Supreme Court</a:t>
            </a:r>
            <a:r>
              <a:rPr lang="en-CA" altLang="en-US" sz="2800" dirty="0">
                <a:solidFill>
                  <a:srgbClr val="FF0000"/>
                </a:solidFill>
              </a:rPr>
              <a:t>) </a:t>
            </a:r>
            <a:r>
              <a:rPr lang="en-CA" altLang="en-US" sz="2800" dirty="0">
                <a:solidFill>
                  <a:schemeClr val="bg1"/>
                </a:solidFill>
              </a:rPr>
              <a:t>per both in the Federal Courts Act, and s. 41.24 of the Copyright Act</a:t>
            </a:r>
            <a:r>
              <a:rPr lang="en-CA" altLang="en-US" sz="2800" dirty="0">
                <a:solidFill>
                  <a:srgbClr val="FFFF00"/>
                </a:solidFill>
              </a:rPr>
              <a:t>, </a:t>
            </a:r>
            <a:r>
              <a:rPr lang="en-CA" altLang="en-US" sz="2800" dirty="0">
                <a:solidFill>
                  <a:srgbClr val="FF0000"/>
                </a:solidFill>
              </a:rPr>
              <a:t>provided </a:t>
            </a:r>
            <a:r>
              <a:rPr lang="en-CA" altLang="en-US" sz="2800" dirty="0">
                <a:solidFill>
                  <a:srgbClr val="FFFF00"/>
                </a:solidFill>
              </a:rPr>
              <a:t>you are not </a:t>
            </a:r>
            <a:r>
              <a:rPr lang="en-CA" altLang="en-US" sz="2800" dirty="0">
                <a:solidFill>
                  <a:schemeClr val="bg1"/>
                </a:solidFill>
              </a:rPr>
              <a:t>trying to resolve a </a:t>
            </a:r>
            <a:r>
              <a:rPr lang="en-CA" altLang="en-US" sz="2800" dirty="0">
                <a:solidFill>
                  <a:srgbClr val="FFFF00"/>
                </a:solidFill>
              </a:rPr>
              <a:t>conflicting application for registration of copyright</a:t>
            </a:r>
            <a:r>
              <a:rPr lang="en-CA" altLang="en-US" sz="2800" dirty="0">
                <a:solidFill>
                  <a:schemeClr val="bg1"/>
                </a:solidFill>
              </a:rPr>
              <a:t>, </a:t>
            </a:r>
            <a:r>
              <a:rPr lang="en-CA" altLang="en-US" sz="2800" dirty="0">
                <a:solidFill>
                  <a:srgbClr val="FF0000"/>
                </a:solidFill>
              </a:rPr>
              <a:t>and</a:t>
            </a:r>
            <a:r>
              <a:rPr lang="en-CA" altLang="en-US" sz="2800" dirty="0">
                <a:solidFill>
                  <a:schemeClr val="bg1"/>
                </a:solidFill>
              </a:rPr>
              <a:t> so long as </a:t>
            </a:r>
            <a:r>
              <a:rPr lang="en-CA" altLang="en-US" sz="2800" dirty="0">
                <a:solidFill>
                  <a:srgbClr val="FFFF00"/>
                </a:solidFill>
              </a:rPr>
              <a:t>the dispute doesn’t turn on common law principles </a:t>
            </a:r>
            <a:r>
              <a:rPr lang="en-CA" altLang="en-US" sz="2800" dirty="0">
                <a:solidFill>
                  <a:srgbClr val="FF0000"/>
                </a:solidFill>
              </a:rPr>
              <a:t>(</a:t>
            </a:r>
            <a:r>
              <a:rPr lang="en-CA" altLang="en-US" sz="2800" dirty="0">
                <a:solidFill>
                  <a:srgbClr val="FFFF00"/>
                </a:solidFill>
              </a:rPr>
              <a:t>but</a:t>
            </a:r>
            <a:r>
              <a:rPr lang="en-CA" altLang="en-US" sz="2800" dirty="0">
                <a:solidFill>
                  <a:schemeClr val="bg1"/>
                </a:solidFill>
              </a:rPr>
              <a:t>?</a:t>
            </a:r>
            <a:r>
              <a:rPr lang="en-CA" altLang="en-US" sz="2800" dirty="0">
                <a:solidFill>
                  <a:srgbClr val="FF0000"/>
                </a:solidFill>
              </a:rPr>
              <a:t>)</a:t>
            </a:r>
            <a:r>
              <a:rPr lang="en-CA" altLang="en-US" sz="2800" dirty="0">
                <a:solidFill>
                  <a:schemeClr val="bg1"/>
                </a:solidFill>
              </a:rPr>
              <a:t>…</a:t>
            </a:r>
            <a:endParaRPr lang="en-US" altLang="en-US" sz="2800" dirty="0"/>
          </a:p>
        </p:txBody>
      </p:sp>
    </p:spTree>
    <p:extLst>
      <p:ext uri="{BB962C8B-B14F-4D97-AF65-F5344CB8AC3E}">
        <p14:creationId xmlns:p14="http://schemas.microsoft.com/office/powerpoint/2010/main" val="317966817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5">
            <a:extLst>
              <a:ext uri="{FF2B5EF4-FFF2-40B4-BE49-F238E27FC236}">
                <a16:creationId xmlns:a16="http://schemas.microsoft.com/office/drawing/2014/main" id="{94CF5DE4-B122-A41E-623D-E64755497E17}"/>
              </a:ext>
            </a:extLst>
          </p:cNvPr>
          <p:cNvSpPr>
            <a:spLocks noGrp="1" noChangeArrowheads="1"/>
          </p:cNvSpPr>
          <p:nvPr>
            <p:ph type="title"/>
          </p:nvPr>
        </p:nvSpPr>
        <p:spPr bwMode="auto">
          <a:xfrm>
            <a:off x="833438" y="206375"/>
            <a:ext cx="733425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064C91A4-F8DD-ECF5-38B0-C6B52AAD5BE8}"/>
              </a:ext>
            </a:extLst>
          </p:cNvPr>
          <p:cNvSpPr>
            <a:spLocks noGrp="1"/>
          </p:cNvSpPr>
          <p:nvPr>
            <p:ph idx="1"/>
          </p:nvPr>
        </p:nvSpPr>
        <p:spPr>
          <a:xfrm>
            <a:off x="250825" y="1203325"/>
            <a:ext cx="8497888" cy="3733800"/>
          </a:xfrm>
        </p:spPr>
        <p:txBody>
          <a:bodyPr>
            <a:normAutofit/>
          </a:bodyPr>
          <a:lstStyle/>
          <a:p>
            <a:pPr marL="0" indent="0">
              <a:buFont typeface="Arial" panose="020B0604020202020204" pitchFamily="34" charset="0"/>
              <a:buNone/>
              <a:defRPr/>
            </a:pPr>
            <a:r>
              <a:rPr lang="en-US" b="1" dirty="0">
                <a:solidFill>
                  <a:srgbClr val="FFFF00"/>
                </a:solidFill>
              </a:rPr>
              <a:t>Primary infringement section in Copyright Act</a:t>
            </a:r>
            <a:r>
              <a:rPr lang="en-US" b="1" dirty="0">
                <a:solidFill>
                  <a:srgbClr val="FF0000"/>
                </a:solidFill>
              </a:rPr>
              <a:t>:</a:t>
            </a:r>
          </a:p>
          <a:p>
            <a:pPr>
              <a:defRPr/>
            </a:pPr>
            <a:r>
              <a:rPr lang="en-CA" dirty="0">
                <a:solidFill>
                  <a:schemeClr val="bg1"/>
                </a:solidFill>
              </a:rPr>
              <a:t>27. (1) It is an </a:t>
            </a:r>
            <a:r>
              <a:rPr lang="en-CA" dirty="0">
                <a:solidFill>
                  <a:srgbClr val="FFFF00"/>
                </a:solidFill>
              </a:rPr>
              <a:t>infringement of copyright for any person to do, without the consent of the owner of the copyright</a:t>
            </a:r>
            <a:r>
              <a:rPr lang="en-CA" dirty="0">
                <a:solidFill>
                  <a:schemeClr val="bg1"/>
                </a:solidFill>
              </a:rPr>
              <a:t>, anything that by this Act only the owner of the copyright has the right to do.</a:t>
            </a:r>
          </a:p>
          <a:p>
            <a:pPr lvl="1">
              <a:defRPr/>
            </a:pPr>
            <a:endParaRPr lang="en-US" dirty="0"/>
          </a:p>
        </p:txBody>
      </p:sp>
      <p:sp>
        <p:nvSpPr>
          <p:cNvPr id="398339" name="Slide Number Placeholder 3">
            <a:extLst>
              <a:ext uri="{FF2B5EF4-FFF2-40B4-BE49-F238E27FC236}">
                <a16:creationId xmlns:a16="http://schemas.microsoft.com/office/drawing/2014/main" id="{FE02D8C8-0511-8AF4-829C-46C96523892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E9EA734-4C44-D746-A1EE-7E5272EE57F9}" type="slidenum">
              <a:rPr lang="en-US" altLang="en-US" smtClean="0"/>
              <a:pPr/>
              <a:t>234</a:t>
            </a:fld>
            <a:endParaRPr lang="en-US" altLang="en-US"/>
          </a:p>
        </p:txBody>
      </p:sp>
    </p:spTree>
    <p:extLst>
      <p:ext uri="{BB962C8B-B14F-4D97-AF65-F5344CB8AC3E}">
        <p14:creationId xmlns:p14="http://schemas.microsoft.com/office/powerpoint/2010/main" val="291371217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itle 5">
            <a:extLst>
              <a:ext uri="{FF2B5EF4-FFF2-40B4-BE49-F238E27FC236}">
                <a16:creationId xmlns:a16="http://schemas.microsoft.com/office/drawing/2014/main" id="{B407F488-A48C-22AD-2993-A41E2E0D4F11}"/>
              </a:ext>
            </a:extLst>
          </p:cNvPr>
          <p:cNvSpPr>
            <a:spLocks noGrp="1" noChangeArrowheads="1"/>
          </p:cNvSpPr>
          <p:nvPr>
            <p:ph type="title"/>
          </p:nvPr>
        </p:nvSpPr>
        <p:spPr bwMode="auto">
          <a:xfrm>
            <a:off x="833438" y="0"/>
            <a:ext cx="7405687"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B62A0FE5-B1E5-D2C9-25B3-DC4AF0FF6188}"/>
              </a:ext>
            </a:extLst>
          </p:cNvPr>
          <p:cNvSpPr>
            <a:spLocks noGrp="1"/>
          </p:cNvSpPr>
          <p:nvPr>
            <p:ph idx="1"/>
          </p:nvPr>
        </p:nvSpPr>
        <p:spPr>
          <a:xfrm>
            <a:off x="179388" y="987425"/>
            <a:ext cx="8713787" cy="3960813"/>
          </a:xfrm>
        </p:spPr>
        <p:txBody>
          <a:bodyPr>
            <a:normAutofit fontScale="77500" lnSpcReduction="20000"/>
          </a:bodyPr>
          <a:lstStyle/>
          <a:p>
            <a:pPr marL="0" indent="0">
              <a:lnSpc>
                <a:spcPct val="120000"/>
              </a:lnSpc>
              <a:buFont typeface="Arial" panose="020B0604020202020204" pitchFamily="34" charset="0"/>
              <a:buNone/>
              <a:defRPr/>
            </a:pPr>
            <a:r>
              <a:rPr lang="en-US" sz="2700" b="1" dirty="0">
                <a:solidFill>
                  <a:srgbClr val="FFFF00"/>
                </a:solidFill>
              </a:rPr>
              <a:t>Secondary infringement section in Copyright Act</a:t>
            </a:r>
            <a:r>
              <a:rPr lang="en-US" sz="2700" b="1" dirty="0">
                <a:solidFill>
                  <a:srgbClr val="FF0000"/>
                </a:solidFill>
              </a:rPr>
              <a:t>:</a:t>
            </a:r>
          </a:p>
          <a:p>
            <a:pPr marL="0" indent="0">
              <a:lnSpc>
                <a:spcPct val="120000"/>
              </a:lnSpc>
              <a:buFont typeface="Arial" panose="020B0604020202020204" pitchFamily="34" charset="0"/>
              <a:buNone/>
              <a:defRPr/>
            </a:pPr>
            <a:r>
              <a:rPr lang="en-CA" sz="2700" dirty="0">
                <a:solidFill>
                  <a:schemeClr val="bg1"/>
                </a:solidFill>
              </a:rPr>
              <a:t>27. (2) It is an infringement of copyright for any person to</a:t>
            </a:r>
          </a:p>
          <a:p>
            <a:pPr marL="300038" lvl="1" indent="0">
              <a:lnSpc>
                <a:spcPct val="120000"/>
              </a:lnSpc>
              <a:buFont typeface="Arial" panose="020B0604020202020204" pitchFamily="34" charset="0"/>
              <a:buNone/>
              <a:defRPr/>
            </a:pPr>
            <a:r>
              <a:rPr lang="en-CA" sz="2700" b="1" dirty="0">
                <a:solidFill>
                  <a:schemeClr val="bg1"/>
                </a:solidFill>
              </a:rPr>
              <a:t>(a)</a:t>
            </a:r>
            <a:r>
              <a:rPr lang="en-CA" sz="2700" dirty="0">
                <a:solidFill>
                  <a:schemeClr val="bg1"/>
                </a:solidFill>
              </a:rPr>
              <a:t> </a:t>
            </a:r>
            <a:r>
              <a:rPr lang="en-CA" sz="2700" dirty="0">
                <a:solidFill>
                  <a:srgbClr val="FF0000"/>
                </a:solidFill>
              </a:rPr>
              <a:t>sell </a:t>
            </a:r>
            <a:r>
              <a:rPr lang="en-CA" sz="2700" dirty="0">
                <a:solidFill>
                  <a:schemeClr val="bg1"/>
                </a:solidFill>
              </a:rPr>
              <a:t>or</a:t>
            </a:r>
            <a:r>
              <a:rPr lang="en-CA" sz="2700" dirty="0">
                <a:solidFill>
                  <a:srgbClr val="FF0000"/>
                </a:solidFill>
              </a:rPr>
              <a:t> rent </a:t>
            </a:r>
            <a:r>
              <a:rPr lang="en-CA" sz="2700" dirty="0">
                <a:solidFill>
                  <a:schemeClr val="bg1"/>
                </a:solidFill>
              </a:rPr>
              <a:t>out, </a:t>
            </a:r>
            <a:r>
              <a:rPr lang="en-CA" sz="2700" b="1" dirty="0">
                <a:solidFill>
                  <a:schemeClr val="bg1"/>
                </a:solidFill>
              </a:rPr>
              <a:t>(b)</a:t>
            </a:r>
            <a:r>
              <a:rPr lang="en-CA" sz="2700" dirty="0">
                <a:solidFill>
                  <a:schemeClr val="bg1"/>
                </a:solidFill>
              </a:rPr>
              <a:t> </a:t>
            </a:r>
            <a:r>
              <a:rPr lang="en-CA" sz="2700" dirty="0">
                <a:solidFill>
                  <a:srgbClr val="FF0000"/>
                </a:solidFill>
              </a:rPr>
              <a:t>distribute</a:t>
            </a:r>
            <a:r>
              <a:rPr lang="en-CA" sz="2700" dirty="0">
                <a:solidFill>
                  <a:schemeClr val="bg1"/>
                </a:solidFill>
              </a:rPr>
              <a:t> to such an extent as to affect prejudicially the owner of the copyright, </a:t>
            </a:r>
            <a:r>
              <a:rPr lang="en-CA" sz="2700" b="1" dirty="0">
                <a:solidFill>
                  <a:schemeClr val="bg1"/>
                </a:solidFill>
              </a:rPr>
              <a:t>(c)</a:t>
            </a:r>
            <a:r>
              <a:rPr lang="en-CA" sz="2700" dirty="0">
                <a:solidFill>
                  <a:schemeClr val="bg1"/>
                </a:solidFill>
              </a:rPr>
              <a:t> by way of trade distribute, expose or offer for sale or rental, or exhibit in public,…or </a:t>
            </a:r>
            <a:r>
              <a:rPr lang="en-CA" sz="2700" b="1" dirty="0">
                <a:solidFill>
                  <a:schemeClr val="bg1"/>
                </a:solidFill>
              </a:rPr>
              <a:t>(e)</a:t>
            </a:r>
            <a:r>
              <a:rPr lang="en-CA" sz="2700" dirty="0">
                <a:solidFill>
                  <a:srgbClr val="FF0000"/>
                </a:solidFill>
              </a:rPr>
              <a:t> import </a:t>
            </a:r>
            <a:r>
              <a:rPr lang="en-CA" sz="2700" dirty="0">
                <a:solidFill>
                  <a:schemeClr val="bg1"/>
                </a:solidFill>
              </a:rPr>
              <a:t>into Canada for the purpose of doing anything referred to in paragraphs (a) to (c),</a:t>
            </a:r>
          </a:p>
          <a:p>
            <a:pPr marL="0" indent="0">
              <a:lnSpc>
                <a:spcPct val="120000"/>
              </a:lnSpc>
              <a:buFont typeface="Arial" panose="020B0604020202020204" pitchFamily="34" charset="0"/>
              <a:buNone/>
              <a:defRPr/>
            </a:pPr>
            <a:r>
              <a:rPr lang="en-CA" sz="2700" dirty="0">
                <a:solidFill>
                  <a:srgbClr val="FF0000"/>
                </a:solidFill>
              </a:rPr>
              <a:t>a copy of a work</a:t>
            </a:r>
            <a:r>
              <a:rPr lang="en-CA" sz="2700" dirty="0">
                <a:solidFill>
                  <a:schemeClr val="bg1"/>
                </a:solidFill>
              </a:rPr>
              <a:t>, sound recording or fixation of a performer’s performance or of a communication signal </a:t>
            </a:r>
            <a:r>
              <a:rPr lang="en-CA" sz="2700" dirty="0">
                <a:solidFill>
                  <a:srgbClr val="FF0000"/>
                </a:solidFill>
              </a:rPr>
              <a:t>that the person knows or should have known infringes copyright </a:t>
            </a:r>
            <a:r>
              <a:rPr lang="en-CA" sz="2700" dirty="0">
                <a:solidFill>
                  <a:schemeClr val="bg1"/>
                </a:solidFill>
              </a:rPr>
              <a:t>or would infringe copyright if it had been made in Canada by the person who made it.</a:t>
            </a:r>
          </a:p>
          <a:p>
            <a:pPr>
              <a:defRPr/>
            </a:pPr>
            <a:endParaRPr lang="en-US" sz="1800" dirty="0"/>
          </a:p>
        </p:txBody>
      </p:sp>
      <p:sp>
        <p:nvSpPr>
          <p:cNvPr id="400387" name="Slide Number Placeholder 3">
            <a:extLst>
              <a:ext uri="{FF2B5EF4-FFF2-40B4-BE49-F238E27FC236}">
                <a16:creationId xmlns:a16="http://schemas.microsoft.com/office/drawing/2014/main" id="{9EF23ED1-0858-1DBE-F449-B787000726C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115406A-54AD-8349-985E-2A4C71656D19}" type="slidenum">
              <a:rPr lang="en-US" altLang="en-US" smtClean="0"/>
              <a:pPr/>
              <a:t>235</a:t>
            </a:fld>
            <a:endParaRPr lang="en-US" altLang="en-US"/>
          </a:p>
        </p:txBody>
      </p:sp>
    </p:spTree>
    <p:extLst>
      <p:ext uri="{BB962C8B-B14F-4D97-AF65-F5344CB8AC3E}">
        <p14:creationId xmlns:p14="http://schemas.microsoft.com/office/powerpoint/2010/main" val="392924400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C33881-749C-EACA-DB3B-55631A893CFB}"/>
              </a:ext>
            </a:extLst>
          </p:cNvPr>
          <p:cNvSpPr txBox="1"/>
          <p:nvPr/>
        </p:nvSpPr>
        <p:spPr>
          <a:xfrm>
            <a:off x="655638" y="1131888"/>
            <a:ext cx="7832725" cy="3538537"/>
          </a:xfrm>
          <a:prstGeom prst="rect">
            <a:avLst/>
          </a:prstGeom>
          <a:noFill/>
        </p:spPr>
        <p:txBody>
          <a:bodyPr wrap="none">
            <a:spAutoFit/>
          </a:bodyPr>
          <a:lstStyle/>
          <a:p>
            <a:pPr>
              <a:buFont typeface="Arial" panose="020B0604020202020204" pitchFamily="34" charset="0"/>
              <a:buNone/>
              <a:defRPr/>
            </a:pPr>
            <a:r>
              <a:rPr lang="en-US" sz="3200" dirty="0">
                <a:solidFill>
                  <a:srgbClr val="FFFF00"/>
                </a:solidFill>
              </a:rPr>
              <a:t>Other ways </a:t>
            </a:r>
            <a:r>
              <a:rPr lang="en-US" sz="3200" dirty="0">
                <a:solidFill>
                  <a:schemeClr val="bg1"/>
                </a:solidFill>
              </a:rPr>
              <a:t>through which copyright </a:t>
            </a:r>
          </a:p>
          <a:p>
            <a:pPr>
              <a:buFont typeface="Arial" panose="020B0604020202020204" pitchFamily="34" charset="0"/>
              <a:buNone/>
              <a:defRPr/>
            </a:pPr>
            <a:r>
              <a:rPr lang="en-US" sz="3200" dirty="0">
                <a:solidFill>
                  <a:schemeClr val="bg1"/>
                </a:solidFill>
              </a:rPr>
              <a:t>owners can enforce</a:t>
            </a:r>
            <a:r>
              <a:rPr lang="en-US" sz="3200" dirty="0">
                <a:solidFill>
                  <a:srgbClr val="FF0000"/>
                </a:solidFill>
              </a:rPr>
              <a:t>/</a:t>
            </a:r>
            <a:r>
              <a:rPr lang="en-US" sz="3200" dirty="0">
                <a:solidFill>
                  <a:schemeClr val="bg1"/>
                </a:solidFill>
              </a:rPr>
              <a:t>protect</a:t>
            </a:r>
            <a:r>
              <a:rPr lang="en-US" sz="3200" dirty="0">
                <a:solidFill>
                  <a:srgbClr val="FF0000"/>
                </a:solidFill>
              </a:rPr>
              <a:t>/</a:t>
            </a:r>
            <a:r>
              <a:rPr lang="en-US" sz="3200" dirty="0">
                <a:solidFill>
                  <a:schemeClr val="bg1"/>
                </a:solidFill>
              </a:rPr>
              <a:t>guard against </a:t>
            </a:r>
          </a:p>
          <a:p>
            <a:pPr>
              <a:buFont typeface="Arial" panose="020B0604020202020204" pitchFamily="34" charset="0"/>
              <a:buNone/>
              <a:defRPr/>
            </a:pPr>
            <a:r>
              <a:rPr lang="en-US" sz="3200" dirty="0">
                <a:solidFill>
                  <a:schemeClr val="bg1"/>
                </a:solidFill>
              </a:rPr>
              <a:t>copyright infringement:</a:t>
            </a:r>
          </a:p>
          <a:p>
            <a:pPr marL="557213" indent="-557213">
              <a:buFont typeface="+mj-lt"/>
              <a:buAutoNum type="arabicPeriod"/>
              <a:defRPr/>
            </a:pPr>
            <a:r>
              <a:rPr lang="en-US" sz="3200" dirty="0">
                <a:solidFill>
                  <a:srgbClr val="FFFF00"/>
                </a:solidFill>
              </a:rPr>
              <a:t>Contracts</a:t>
            </a:r>
          </a:p>
          <a:p>
            <a:pPr marL="557213" indent="-557213">
              <a:buFont typeface="+mj-lt"/>
              <a:buAutoNum type="arabicPeriod"/>
              <a:defRPr/>
            </a:pPr>
            <a:r>
              <a:rPr lang="en-US" sz="3200" dirty="0">
                <a:solidFill>
                  <a:srgbClr val="FFFF00"/>
                </a:solidFill>
              </a:rPr>
              <a:t>Technological protection measures</a:t>
            </a:r>
          </a:p>
          <a:p>
            <a:pPr marL="557213" indent="-557213">
              <a:buFont typeface="+mj-lt"/>
              <a:buAutoNum type="arabicPeriod"/>
              <a:defRPr/>
            </a:pPr>
            <a:r>
              <a:rPr lang="en-US" sz="3200" dirty="0">
                <a:solidFill>
                  <a:srgbClr val="FFFF00"/>
                </a:solidFill>
              </a:rPr>
              <a:t>Rights management information</a:t>
            </a:r>
          </a:p>
          <a:p>
            <a:pPr marL="557213" indent="-557213">
              <a:buFont typeface="+mj-lt"/>
              <a:buAutoNum type="arabicPeriod"/>
              <a:defRPr/>
            </a:pPr>
            <a:r>
              <a:rPr lang="en-US" sz="3200" dirty="0">
                <a:solidFill>
                  <a:srgbClr val="FFFF00"/>
                </a:solidFill>
              </a:rPr>
              <a:t>Notification letters</a:t>
            </a:r>
          </a:p>
        </p:txBody>
      </p:sp>
      <p:sp>
        <p:nvSpPr>
          <p:cNvPr id="402434" name="TextBox 2">
            <a:extLst>
              <a:ext uri="{FF2B5EF4-FFF2-40B4-BE49-F238E27FC236}">
                <a16:creationId xmlns:a16="http://schemas.microsoft.com/office/drawing/2014/main" id="{47A96DF6-A5FB-D1D4-9CF8-00CD3E81F239}"/>
              </a:ext>
            </a:extLst>
          </p:cNvPr>
          <p:cNvSpPr txBox="1">
            <a:spLocks noChangeArrowheads="1"/>
          </p:cNvSpPr>
          <p:nvPr/>
        </p:nvSpPr>
        <p:spPr bwMode="auto">
          <a:xfrm>
            <a:off x="1371600" y="193675"/>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Enforcement </a:t>
            </a:r>
            <a:r>
              <a:rPr lang="en-US" altLang="en-US" sz="4000" b="1">
                <a:solidFill>
                  <a:srgbClr val="FF0000"/>
                </a:solidFill>
              </a:rPr>
              <a:t>&amp;</a:t>
            </a:r>
            <a:r>
              <a:rPr lang="en-US" altLang="en-US" sz="4000" b="1">
                <a:solidFill>
                  <a:srgbClr val="FFFF00"/>
                </a:solidFill>
              </a:rPr>
              <a:t> Remedies</a:t>
            </a:r>
            <a:endParaRPr lang="en-US" altLang="en-US" sz="4000"/>
          </a:p>
        </p:txBody>
      </p:sp>
    </p:spTree>
    <p:extLst>
      <p:ext uri="{BB962C8B-B14F-4D97-AF65-F5344CB8AC3E}">
        <p14:creationId xmlns:p14="http://schemas.microsoft.com/office/powerpoint/2010/main" val="27554777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DCECE32F-F7C6-BC81-EBB5-3F11752F72BE}"/>
              </a:ext>
            </a:extLst>
          </p:cNvPr>
          <p:cNvSpPr>
            <a:spLocks noGrp="1" noChangeArrowheads="1"/>
          </p:cNvSpPr>
          <p:nvPr>
            <p:ph type="title"/>
          </p:nvPr>
        </p:nvSpPr>
        <p:spPr bwMode="auto">
          <a:xfrm>
            <a:off x="1485900" y="123825"/>
            <a:ext cx="6172200" cy="503238"/>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200">
                <a:solidFill>
                  <a:srgbClr val="FFFF00"/>
                </a:solidFill>
              </a:rPr>
              <a:t>Notice</a:t>
            </a:r>
            <a:r>
              <a:rPr lang="en-US" altLang="en-US" sz="3200">
                <a:solidFill>
                  <a:srgbClr val="FF0000"/>
                </a:solidFill>
              </a:rPr>
              <a:t> &amp; </a:t>
            </a:r>
            <a:r>
              <a:rPr lang="en-US" altLang="en-US" sz="3200">
                <a:solidFill>
                  <a:srgbClr val="FFFF00"/>
                </a:solidFill>
              </a:rPr>
              <a:t>Notice </a:t>
            </a:r>
          </a:p>
        </p:txBody>
      </p:sp>
      <p:sp>
        <p:nvSpPr>
          <p:cNvPr id="3" name="Content Placeholder 2">
            <a:extLst>
              <a:ext uri="{FF2B5EF4-FFF2-40B4-BE49-F238E27FC236}">
                <a16:creationId xmlns:a16="http://schemas.microsoft.com/office/drawing/2014/main" id="{E3FF2036-A986-659B-8E6C-BCDB81BD8FED}"/>
              </a:ext>
            </a:extLst>
          </p:cNvPr>
          <p:cNvSpPr>
            <a:spLocks noGrp="1"/>
          </p:cNvSpPr>
          <p:nvPr>
            <p:ph sz="quarter" idx="10"/>
          </p:nvPr>
        </p:nvSpPr>
        <p:spPr>
          <a:xfrm>
            <a:off x="250825" y="842963"/>
            <a:ext cx="8642350" cy="4105275"/>
          </a:xfrm>
        </p:spPr>
        <p:txBody>
          <a:bodyPr>
            <a:normAutofit fontScale="85000" lnSpcReduction="10000"/>
          </a:bodyPr>
          <a:lstStyle/>
          <a:p>
            <a:pPr>
              <a:lnSpc>
                <a:spcPct val="120000"/>
              </a:lnSpc>
              <a:defRPr/>
            </a:pPr>
            <a:r>
              <a:rPr lang="en-CA" dirty="0">
                <a:solidFill>
                  <a:schemeClr val="bg1"/>
                </a:solidFill>
              </a:rPr>
              <a:t>Under the </a:t>
            </a:r>
            <a:r>
              <a:rPr lang="en-CA" dirty="0">
                <a:solidFill>
                  <a:srgbClr val="FF0000"/>
                </a:solidFill>
              </a:rPr>
              <a:t>notice-and-notice system</a:t>
            </a:r>
            <a:r>
              <a:rPr lang="en-CA" dirty="0">
                <a:solidFill>
                  <a:schemeClr val="bg1"/>
                </a:solidFill>
              </a:rPr>
              <a:t>, </a:t>
            </a:r>
            <a:r>
              <a:rPr lang="en-CA" dirty="0">
                <a:solidFill>
                  <a:srgbClr val="FFFF00"/>
                </a:solidFill>
              </a:rPr>
              <a:t>copyright owners are entitled to send infringement notices to Internet providers, who are legally required to forward the notifications to their subscribers</a:t>
            </a:r>
            <a:r>
              <a:rPr lang="en-CA" dirty="0">
                <a:solidFill>
                  <a:schemeClr val="bg1"/>
                </a:solidFill>
              </a:rPr>
              <a:t>. </a:t>
            </a:r>
            <a:r>
              <a:rPr lang="en-CA" b="1" dirty="0">
                <a:solidFill>
                  <a:schemeClr val="bg1"/>
                </a:solidFill>
              </a:rPr>
              <a:t>The notices must include</a:t>
            </a:r>
            <a:r>
              <a:rPr lang="en-CA" dirty="0">
                <a:solidFill>
                  <a:schemeClr val="bg1"/>
                </a:solidFill>
              </a:rPr>
              <a:t> details on the sender, the copyright works and the alleged infringement. If the Internet provider fails to forward the notification, it must explain why or face the prospect of damages that run as high as $10,000. Internet providers must also retain information on the subscriber for six months (or 12 months if court proceedings are launched).</a:t>
            </a:r>
          </a:p>
          <a:p>
            <a:pPr>
              <a:lnSpc>
                <a:spcPct val="120000"/>
              </a:lnSpc>
              <a:defRPr/>
            </a:pPr>
            <a:r>
              <a:rPr lang="en-CA" dirty="0">
                <a:solidFill>
                  <a:schemeClr val="bg1"/>
                </a:solidFill>
              </a:rPr>
              <a:t>Benefit for ISPs is safe harbour from liability </a:t>
            </a:r>
          </a:p>
          <a:p>
            <a:pPr>
              <a:lnSpc>
                <a:spcPct val="120000"/>
              </a:lnSpc>
              <a:defRPr/>
            </a:pPr>
            <a:r>
              <a:rPr lang="en-CA" dirty="0">
                <a:solidFill>
                  <a:schemeClr val="bg1"/>
                </a:solidFill>
              </a:rPr>
              <a:t>Cost  to ISPs is processing and forwarding notices</a:t>
            </a:r>
          </a:p>
          <a:p>
            <a:pPr>
              <a:lnSpc>
                <a:spcPct val="120000"/>
              </a:lnSpc>
              <a:defRPr/>
            </a:pPr>
            <a:r>
              <a:rPr lang="en-CA" dirty="0">
                <a:solidFill>
                  <a:schemeClr val="bg1"/>
                </a:solidFill>
              </a:rPr>
              <a:t>The benefit for users is</a:t>
            </a:r>
            <a:r>
              <a:rPr lang="en-CA" dirty="0">
                <a:solidFill>
                  <a:srgbClr val="FFFF00"/>
                </a:solidFill>
              </a:rPr>
              <a:t> no legal penalties</a:t>
            </a:r>
            <a:r>
              <a:rPr lang="en-CA" dirty="0">
                <a:solidFill>
                  <a:schemeClr val="bg1"/>
                </a:solidFill>
              </a:rPr>
              <a:t>. Primarily designed as an educational tool. </a:t>
            </a:r>
            <a:r>
              <a:rPr lang="en-CA" dirty="0">
                <a:solidFill>
                  <a:srgbClr val="FFFF00"/>
                </a:solidFill>
              </a:rPr>
              <a:t>User’s personal information not disclosed </a:t>
            </a:r>
            <a:r>
              <a:rPr lang="en-CA" dirty="0">
                <a:solidFill>
                  <a:schemeClr val="bg1"/>
                </a:solidFill>
              </a:rPr>
              <a:t>to copyright owner</a:t>
            </a:r>
          </a:p>
          <a:p>
            <a:pPr>
              <a:lnSpc>
                <a:spcPct val="120000"/>
              </a:lnSpc>
              <a:defRPr/>
            </a:pPr>
            <a:r>
              <a:rPr lang="en-CA" dirty="0">
                <a:solidFill>
                  <a:schemeClr val="bg1"/>
                </a:solidFill>
              </a:rPr>
              <a:t>Should copyright owner wish to take legal action for copyright breach, they must go to court to obtain an order requiring the ISP to reveal the user’s identity. Canadian courts have been pretty strict regarding rules/limitations around these disclosures.</a:t>
            </a:r>
          </a:p>
          <a:p>
            <a:pPr>
              <a:lnSpc>
                <a:spcPct val="120000"/>
              </a:lnSpc>
              <a:defRPr/>
            </a:pPr>
            <a:r>
              <a:rPr lang="en-CA" dirty="0">
                <a:solidFill>
                  <a:schemeClr val="bg1"/>
                </a:solidFill>
              </a:rPr>
              <a:t>Law reform in 2012: </a:t>
            </a:r>
            <a:r>
              <a:rPr lang="en-CA" dirty="0">
                <a:solidFill>
                  <a:srgbClr val="FFFF00"/>
                </a:solidFill>
              </a:rPr>
              <a:t>liability for internet users for non-commercial infringement was capped at $5,000 </a:t>
            </a:r>
            <a:r>
              <a:rPr lang="en-CA" dirty="0">
                <a:solidFill>
                  <a:srgbClr val="FF0000"/>
                </a:solidFill>
              </a:rPr>
              <a:t>for all infringements </a:t>
            </a:r>
            <a:r>
              <a:rPr lang="en-CA" dirty="0">
                <a:solidFill>
                  <a:schemeClr val="bg1"/>
                </a:solidFill>
              </a:rPr>
              <a:t>prior to the bringing of the action.</a:t>
            </a:r>
          </a:p>
          <a:p>
            <a:pPr marL="0" indent="0">
              <a:buFont typeface="Arial" panose="020B0604020202020204" pitchFamily="34" charset="0"/>
              <a:buNone/>
              <a:defRPr/>
            </a:pPr>
            <a:endParaRPr lang="en-CA" dirty="0"/>
          </a:p>
        </p:txBody>
      </p:sp>
    </p:spTree>
    <p:extLst>
      <p:ext uri="{BB962C8B-B14F-4D97-AF65-F5344CB8AC3E}">
        <p14:creationId xmlns:p14="http://schemas.microsoft.com/office/powerpoint/2010/main" val="53583346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le 1">
            <a:extLst>
              <a:ext uri="{FF2B5EF4-FFF2-40B4-BE49-F238E27FC236}">
                <a16:creationId xmlns:a16="http://schemas.microsoft.com/office/drawing/2014/main" id="{6DF4D9A8-BBEE-90F5-4B1F-5651371C7EEE}"/>
              </a:ext>
            </a:extLst>
          </p:cNvPr>
          <p:cNvSpPr>
            <a:spLocks noGrp="1" noChangeArrowheads="1"/>
          </p:cNvSpPr>
          <p:nvPr>
            <p:ph type="title"/>
          </p:nvPr>
        </p:nvSpPr>
        <p:spPr bwMode="auto">
          <a:xfrm>
            <a:off x="1012825" y="134938"/>
            <a:ext cx="71183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Notice</a:t>
            </a:r>
            <a:r>
              <a:rPr lang="en-US" altLang="en-US" sz="4000">
                <a:solidFill>
                  <a:srgbClr val="FF0000"/>
                </a:solidFill>
              </a:rPr>
              <a:t> &amp; </a:t>
            </a:r>
            <a:r>
              <a:rPr lang="en-US" altLang="en-US" sz="4000">
                <a:solidFill>
                  <a:srgbClr val="FFFF00"/>
                </a:solidFill>
              </a:rPr>
              <a:t>Notice </a:t>
            </a:r>
            <a:r>
              <a:rPr lang="en-US" altLang="en-US" sz="4000">
                <a:solidFill>
                  <a:schemeClr val="bg1"/>
                </a:solidFill>
              </a:rPr>
              <a:t>Made Simple</a:t>
            </a:r>
          </a:p>
        </p:txBody>
      </p:sp>
      <p:sp>
        <p:nvSpPr>
          <p:cNvPr id="3" name="Content Placeholder 2">
            <a:extLst>
              <a:ext uri="{FF2B5EF4-FFF2-40B4-BE49-F238E27FC236}">
                <a16:creationId xmlns:a16="http://schemas.microsoft.com/office/drawing/2014/main" id="{5ACF5805-DDA2-2D7F-E1D0-26843DCB4594}"/>
              </a:ext>
            </a:extLst>
          </p:cNvPr>
          <p:cNvSpPr>
            <a:spLocks noGrp="1"/>
          </p:cNvSpPr>
          <p:nvPr>
            <p:ph sz="quarter" idx="10"/>
          </p:nvPr>
        </p:nvSpPr>
        <p:spPr>
          <a:xfrm>
            <a:off x="358775" y="1077913"/>
            <a:ext cx="8426450" cy="3905250"/>
          </a:xfrm>
        </p:spPr>
        <p:txBody>
          <a:bodyPr>
            <a:normAutofit fontScale="92500" lnSpcReduction="10000"/>
          </a:bodyPr>
          <a:lstStyle/>
          <a:p>
            <a:pPr>
              <a:lnSpc>
                <a:spcPct val="110000"/>
              </a:lnSpc>
              <a:buFont typeface="+mj-lt"/>
              <a:buAutoNum type="arabicPeriod"/>
              <a:defRPr/>
            </a:pPr>
            <a:r>
              <a:rPr lang="en-CA" sz="3000" dirty="0">
                <a:solidFill>
                  <a:schemeClr val="bg1"/>
                </a:solidFill>
              </a:rPr>
              <a:t>The copyright owner’s representative identifies alleged unauthorized use or sharing of one of their works;</a:t>
            </a:r>
          </a:p>
          <a:p>
            <a:pPr>
              <a:lnSpc>
                <a:spcPct val="110000"/>
              </a:lnSpc>
              <a:buFont typeface="+mj-lt"/>
              <a:buAutoNum type="arabicPeriod"/>
              <a:defRPr/>
            </a:pPr>
            <a:r>
              <a:rPr lang="en-CA" sz="3000" dirty="0">
                <a:solidFill>
                  <a:schemeClr val="bg1"/>
                </a:solidFill>
              </a:rPr>
              <a:t>That representative sends a notice detailing this unauthorized activity to the associated ISP; and</a:t>
            </a:r>
          </a:p>
          <a:p>
            <a:pPr>
              <a:lnSpc>
                <a:spcPct val="110000"/>
              </a:lnSpc>
              <a:buFont typeface="+mj-lt"/>
              <a:buAutoNum type="arabicPeriod"/>
              <a:defRPr/>
            </a:pPr>
            <a:r>
              <a:rPr lang="en-CA" sz="3000" dirty="0">
                <a:solidFill>
                  <a:schemeClr val="bg1"/>
                </a:solidFill>
              </a:rPr>
              <a:t>The ISP must forward that notice to the user, in cases where a specific user account can be identified.</a:t>
            </a:r>
          </a:p>
          <a:p>
            <a:pPr>
              <a:defRPr/>
            </a:pPr>
            <a:endParaRPr lang="en-US" dirty="0"/>
          </a:p>
        </p:txBody>
      </p:sp>
    </p:spTree>
    <p:extLst>
      <p:ext uri="{BB962C8B-B14F-4D97-AF65-F5344CB8AC3E}">
        <p14:creationId xmlns:p14="http://schemas.microsoft.com/office/powerpoint/2010/main" val="46685184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67EF0A-FD90-23AD-501A-975B44566615}"/>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DAB919C-6CEB-764F-A411-44FD131F6B22}"/>
                  </a:ext>
                </a:extLst>
              </p14:cNvPr>
              <p14:cNvContentPartPr/>
              <p14:nvPr/>
            </p14:nvContentPartPr>
            <p14:xfrm>
              <a:off x="3219741" y="834364"/>
              <a:ext cx="338760" cy="720720"/>
            </p14:xfrm>
          </p:contentPart>
        </mc:Choice>
        <mc:Fallback xmlns="">
          <p:pic>
            <p:nvPicPr>
              <p:cNvPr id="6" name="Ink 5">
                <a:extLst>
                  <a:ext uri="{FF2B5EF4-FFF2-40B4-BE49-F238E27FC236}">
                    <a16:creationId xmlns:a16="http://schemas.microsoft.com/office/drawing/2014/main" id="{EDAB919C-6CEB-764F-A411-44FD131F6B22}"/>
                  </a:ext>
                </a:extLst>
              </p:cNvPr>
              <p:cNvPicPr/>
              <p:nvPr/>
            </p:nvPicPr>
            <p:blipFill>
              <a:blip r:embed="rId3"/>
              <a:stretch>
                <a:fillRect/>
              </a:stretch>
            </p:blipFill>
            <p:spPr>
              <a:xfrm>
                <a:off x="3183779" y="798382"/>
                <a:ext cx="410324" cy="79232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333601F-32F0-CACB-16A9-5CE7BE234746}"/>
                  </a:ext>
                </a:extLst>
              </p14:cNvPr>
              <p14:cNvContentPartPr/>
              <p14:nvPr/>
            </p14:nvContentPartPr>
            <p14:xfrm>
              <a:off x="3019941" y="1220644"/>
              <a:ext cx="713160" cy="376920"/>
            </p14:xfrm>
          </p:contentPart>
        </mc:Choice>
        <mc:Fallback xmlns="">
          <p:pic>
            <p:nvPicPr>
              <p:cNvPr id="7" name="Ink 6">
                <a:extLst>
                  <a:ext uri="{FF2B5EF4-FFF2-40B4-BE49-F238E27FC236}">
                    <a16:creationId xmlns:a16="http://schemas.microsoft.com/office/drawing/2014/main" id="{4333601F-32F0-CACB-16A9-5CE7BE234746}"/>
                  </a:ext>
                </a:extLst>
              </p:cNvPr>
              <p:cNvPicPr/>
              <p:nvPr/>
            </p:nvPicPr>
            <p:blipFill>
              <a:blip r:embed="rId5"/>
              <a:stretch>
                <a:fillRect/>
              </a:stretch>
            </p:blipFill>
            <p:spPr>
              <a:xfrm>
                <a:off x="2983941" y="1184644"/>
                <a:ext cx="784800" cy="448560"/>
              </a:xfrm>
              <a:prstGeom prst="rect">
                <a:avLst/>
              </a:prstGeom>
            </p:spPr>
          </p:pic>
        </mc:Fallback>
      </mc:AlternateContent>
      <p:pic>
        <p:nvPicPr>
          <p:cNvPr id="4" name="Picture 3" descr="A blue background with white text&#10;&#10;Description automatically generated">
            <a:extLst>
              <a:ext uri="{FF2B5EF4-FFF2-40B4-BE49-F238E27FC236}">
                <a16:creationId xmlns:a16="http://schemas.microsoft.com/office/drawing/2014/main" id="{28D6BB16-BD1D-2FCA-36F1-F628BBABB38E}"/>
              </a:ext>
            </a:extLst>
          </p:cNvPr>
          <p:cNvPicPr>
            <a:picLocks noChangeAspect="1"/>
          </p:cNvPicPr>
          <p:nvPr/>
        </p:nvPicPr>
        <p:blipFill>
          <a:blip r:embed="rId6"/>
          <a:stretch>
            <a:fillRect/>
          </a:stretch>
        </p:blipFill>
        <p:spPr>
          <a:xfrm>
            <a:off x="1124604" y="1992835"/>
            <a:ext cx="3870457" cy="1157829"/>
          </a:xfrm>
          <a:prstGeom prst="rect">
            <a:avLst/>
          </a:prstGeom>
        </p:spPr>
      </p:pic>
      <p:pic>
        <p:nvPicPr>
          <p:cNvPr id="9" name="Picture 8" descr="A screenshot of a phone&#10;&#10;Description automatically generated">
            <a:extLst>
              <a:ext uri="{FF2B5EF4-FFF2-40B4-BE49-F238E27FC236}">
                <a16:creationId xmlns:a16="http://schemas.microsoft.com/office/drawing/2014/main" id="{484435FC-B541-CEBC-0564-601B4FC97B0E}"/>
              </a:ext>
            </a:extLst>
          </p:cNvPr>
          <p:cNvPicPr>
            <a:picLocks noChangeAspect="1"/>
          </p:cNvPicPr>
          <p:nvPr/>
        </p:nvPicPr>
        <p:blipFill>
          <a:blip r:embed="rId7"/>
          <a:stretch>
            <a:fillRect/>
          </a:stretch>
        </p:blipFill>
        <p:spPr>
          <a:xfrm>
            <a:off x="6084168" y="1264437"/>
            <a:ext cx="2200276" cy="2982596"/>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Title 1">
            <a:extLst>
              <a:ext uri="{FF2B5EF4-FFF2-40B4-BE49-F238E27FC236}">
                <a16:creationId xmlns:a16="http://schemas.microsoft.com/office/drawing/2014/main" id="{90197F86-B323-BC8F-EFC7-8B206EF866A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692E94D5-56F9-ED65-E4D4-E0A75C651D6B}"/>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391171" name="Content Placeholder 3" descr="Crystal_Project_pause-queue.png">
            <a:extLst>
              <a:ext uri="{FF2B5EF4-FFF2-40B4-BE49-F238E27FC236}">
                <a16:creationId xmlns:a16="http://schemas.microsoft.com/office/drawing/2014/main" id="{858995EE-13D9-4512-8E82-E0C55E951D9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a:extLst>
              <a:ext uri="{FF2B5EF4-FFF2-40B4-BE49-F238E27FC236}">
                <a16:creationId xmlns:a16="http://schemas.microsoft.com/office/drawing/2014/main" id="{FF16E1FB-ED40-C576-315D-0B3180F0FA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0750" y="762000"/>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47CA-7D76-F536-3B4B-E9CFC9AA44D0}"/>
              </a:ext>
            </a:extLst>
          </p:cNvPr>
          <p:cNvSpPr>
            <a:spLocks noGrp="1"/>
          </p:cNvSpPr>
          <p:nvPr>
            <p:ph type="title"/>
          </p:nvPr>
        </p:nvSpPr>
        <p:spPr>
          <a:xfrm>
            <a:off x="1485900" y="86602"/>
            <a:ext cx="6172200" cy="762299"/>
          </a:xfrm>
        </p:spPr>
        <p:txBody>
          <a:bodyPr>
            <a:no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Now…</a:t>
            </a:r>
          </a:p>
        </p:txBody>
      </p:sp>
      <p:sp>
        <p:nvSpPr>
          <p:cNvPr id="393218" name="Content Placeholder 2">
            <a:extLst>
              <a:ext uri="{FF2B5EF4-FFF2-40B4-BE49-F238E27FC236}">
                <a16:creationId xmlns:a16="http://schemas.microsoft.com/office/drawing/2014/main" id="{D09C073F-C748-757D-EB3A-CB55B2A34B60}"/>
              </a:ext>
            </a:extLst>
          </p:cNvPr>
          <p:cNvSpPr>
            <a:spLocks noGrp="1" noChangeArrowheads="1"/>
          </p:cNvSpPr>
          <p:nvPr>
            <p:ph sz="quarter" idx="10"/>
          </p:nvPr>
        </p:nvSpPr>
        <p:spPr bwMode="auto">
          <a:xfrm>
            <a:off x="1263650" y="996950"/>
            <a:ext cx="6634163" cy="3297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CA" altLang="en-US" sz="4500">
                <a:solidFill>
                  <a:srgbClr val="FF0000"/>
                </a:solidFill>
              </a:rPr>
              <a:t>“</a:t>
            </a:r>
            <a:r>
              <a:rPr lang="en-CA" altLang="en-US" sz="4500">
                <a:solidFill>
                  <a:schemeClr val="bg1"/>
                </a:solidFill>
              </a:rPr>
              <a:t>Remedies </a:t>
            </a:r>
            <a:r>
              <a:rPr lang="en-CA" altLang="en-US" sz="4500">
                <a:solidFill>
                  <a:srgbClr val="FFFF00"/>
                </a:solidFill>
              </a:rPr>
              <a:t>+</a:t>
            </a:r>
            <a:r>
              <a:rPr lang="en-CA" altLang="en-US" sz="4500">
                <a:solidFill>
                  <a:srgbClr val="FF0000"/>
                </a:solidFill>
              </a:rPr>
              <a:t>”</a:t>
            </a:r>
          </a:p>
          <a:p>
            <a:pPr marL="0" indent="0" algn="ctr">
              <a:buFont typeface="Arial" panose="020B0604020202020204" pitchFamily="34" charset="0"/>
              <a:buNone/>
            </a:pPr>
            <a:endParaRPr lang="en-US" altLang="en-US" sz="4500">
              <a:solidFill>
                <a:schemeClr val="bg1"/>
              </a:solidFill>
            </a:endParaRPr>
          </a:p>
        </p:txBody>
      </p:sp>
      <p:pic>
        <p:nvPicPr>
          <p:cNvPr id="393219" name="Picture 6">
            <a:extLst>
              <a:ext uri="{FF2B5EF4-FFF2-40B4-BE49-F238E27FC236}">
                <a16:creationId xmlns:a16="http://schemas.microsoft.com/office/drawing/2014/main" id="{0162F4EC-622D-DFFA-CC5F-0D1522CBB0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4250" y="2278063"/>
            <a:ext cx="20955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Title 5">
            <a:extLst>
              <a:ext uri="{FF2B5EF4-FFF2-40B4-BE49-F238E27FC236}">
                <a16:creationId xmlns:a16="http://schemas.microsoft.com/office/drawing/2014/main" id="{5921C4AB-6E28-EE94-C202-C7A8CCD833FC}"/>
              </a:ext>
            </a:extLst>
          </p:cNvPr>
          <p:cNvSpPr>
            <a:spLocks noGrp="1" noChangeArrowheads="1"/>
          </p:cNvSpPr>
          <p:nvPr>
            <p:ph type="title"/>
          </p:nvPr>
        </p:nvSpPr>
        <p:spPr bwMode="auto">
          <a:xfrm>
            <a:off x="976313" y="128588"/>
            <a:ext cx="7191375" cy="703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a:t>
            </a:r>
            <a:r>
              <a:rPr lang="en-US" altLang="en-US" b="1">
                <a:solidFill>
                  <a:srgbClr val="FFFF00"/>
                </a:solidFill>
              </a:rPr>
              <a:t> Remedies</a:t>
            </a:r>
          </a:p>
        </p:txBody>
      </p:sp>
      <p:sp>
        <p:nvSpPr>
          <p:cNvPr id="2" name="Content Placeholder 1">
            <a:extLst>
              <a:ext uri="{FF2B5EF4-FFF2-40B4-BE49-F238E27FC236}">
                <a16:creationId xmlns:a16="http://schemas.microsoft.com/office/drawing/2014/main" id="{06EA8BDB-7B8C-77A7-3ED4-03CE29EEAE71}"/>
              </a:ext>
            </a:extLst>
          </p:cNvPr>
          <p:cNvSpPr>
            <a:spLocks noGrp="1"/>
          </p:cNvSpPr>
          <p:nvPr>
            <p:ph idx="1"/>
          </p:nvPr>
        </p:nvSpPr>
        <p:spPr>
          <a:xfrm>
            <a:off x="323850" y="1203325"/>
            <a:ext cx="8496300" cy="3811588"/>
          </a:xfrm>
        </p:spPr>
        <p:txBody>
          <a:bodyPr>
            <a:noAutofit/>
          </a:bodyPr>
          <a:lstStyle/>
          <a:p>
            <a:pPr marL="0" indent="0">
              <a:buFont typeface="Arial" panose="020B0604020202020204" pitchFamily="34" charset="0"/>
              <a:buNone/>
              <a:defRPr/>
            </a:pPr>
            <a:r>
              <a:rPr lang="en-US" sz="2400" b="1" dirty="0">
                <a:solidFill>
                  <a:srgbClr val="FFFF00"/>
                </a:solidFill>
              </a:rPr>
              <a:t>Which courts</a:t>
            </a:r>
            <a:r>
              <a:rPr lang="en-US" sz="2400" b="1" dirty="0">
                <a:solidFill>
                  <a:srgbClr val="FF0000"/>
                </a:solidFill>
              </a:rPr>
              <a:t>?</a:t>
            </a:r>
          </a:p>
          <a:p>
            <a:pPr>
              <a:defRPr/>
            </a:pPr>
            <a:r>
              <a:rPr lang="en-US" sz="2400" dirty="0">
                <a:solidFill>
                  <a:schemeClr val="bg1"/>
                </a:solidFill>
              </a:rPr>
              <a:t>Conflicting application for </a:t>
            </a:r>
            <a:r>
              <a:rPr lang="en-US" sz="2400" dirty="0">
                <a:solidFill>
                  <a:srgbClr val="FFFF00"/>
                </a:solidFill>
              </a:rPr>
              <a:t>copyright registration</a:t>
            </a:r>
            <a:r>
              <a:rPr lang="en-US" sz="2400" dirty="0">
                <a:solidFill>
                  <a:srgbClr val="FF0000"/>
                </a:solidFill>
              </a:rPr>
              <a:t>?</a:t>
            </a:r>
            <a:r>
              <a:rPr lang="en-US" sz="2400" dirty="0">
                <a:solidFill>
                  <a:schemeClr val="bg1"/>
                </a:solidFill>
              </a:rPr>
              <a:t> </a:t>
            </a:r>
            <a:r>
              <a:rPr lang="en-US" sz="2400" dirty="0">
                <a:solidFill>
                  <a:srgbClr val="00B0F0"/>
                </a:solidFill>
              </a:rPr>
              <a:t>Must go </a:t>
            </a:r>
            <a:r>
              <a:rPr lang="en-US" sz="2400" dirty="0">
                <a:solidFill>
                  <a:schemeClr val="bg1"/>
                </a:solidFill>
              </a:rPr>
              <a:t>to Federal Court </a:t>
            </a:r>
            <a:r>
              <a:rPr lang="en-US" sz="2400" dirty="0">
                <a:solidFill>
                  <a:srgbClr val="FF0000"/>
                </a:solidFill>
              </a:rPr>
              <a:t>(</a:t>
            </a:r>
            <a:r>
              <a:rPr lang="en-US" sz="2400" dirty="0">
                <a:solidFill>
                  <a:schemeClr val="bg1"/>
                </a:solidFill>
              </a:rPr>
              <a:t>per S. 20, Federal Courts Act</a:t>
            </a:r>
            <a:r>
              <a:rPr lang="en-US" sz="2400" dirty="0">
                <a:solidFill>
                  <a:srgbClr val="FF0000"/>
                </a:solidFill>
              </a:rPr>
              <a:t>)</a:t>
            </a:r>
          </a:p>
          <a:p>
            <a:pPr>
              <a:defRPr/>
            </a:pPr>
            <a:r>
              <a:rPr lang="en-US" sz="2400" dirty="0">
                <a:solidFill>
                  <a:schemeClr val="bg1"/>
                </a:solidFill>
              </a:rPr>
              <a:t>Dispute turns on </a:t>
            </a:r>
            <a:r>
              <a:rPr lang="en-US" sz="2400" dirty="0">
                <a:solidFill>
                  <a:srgbClr val="FFFF00"/>
                </a:solidFill>
              </a:rPr>
              <a:t>common law principles </a:t>
            </a:r>
            <a:r>
              <a:rPr lang="en-US" sz="2400" dirty="0">
                <a:solidFill>
                  <a:schemeClr val="bg1"/>
                </a:solidFill>
              </a:rPr>
              <a:t>like </a:t>
            </a:r>
            <a:r>
              <a:rPr lang="en-US" sz="2400" dirty="0">
                <a:solidFill>
                  <a:srgbClr val="FFFF00"/>
                </a:solidFill>
              </a:rPr>
              <a:t>contract</a:t>
            </a:r>
            <a:r>
              <a:rPr lang="en-US" sz="2400" dirty="0">
                <a:solidFill>
                  <a:srgbClr val="FF0000"/>
                </a:solidFill>
              </a:rPr>
              <a:t>?</a:t>
            </a:r>
            <a:r>
              <a:rPr lang="en-US" sz="2400" dirty="0">
                <a:solidFill>
                  <a:schemeClr val="bg1"/>
                </a:solidFill>
              </a:rPr>
              <a:t> Looking for </a:t>
            </a:r>
            <a:r>
              <a:rPr lang="en-US" sz="2400" dirty="0">
                <a:solidFill>
                  <a:srgbClr val="FFFF00"/>
                </a:solidFill>
              </a:rPr>
              <a:t>criminal remedies</a:t>
            </a:r>
            <a:r>
              <a:rPr lang="en-US" sz="2400" dirty="0">
                <a:solidFill>
                  <a:srgbClr val="FF0000"/>
                </a:solidFill>
              </a:rPr>
              <a:t>?</a:t>
            </a:r>
            <a:r>
              <a:rPr lang="en-US" sz="2400" dirty="0">
                <a:solidFill>
                  <a:schemeClr val="bg1"/>
                </a:solidFill>
              </a:rPr>
              <a:t> Must go to the </a:t>
            </a:r>
            <a:r>
              <a:rPr lang="en-US" sz="2400" dirty="0">
                <a:solidFill>
                  <a:srgbClr val="FF0000"/>
                </a:solidFill>
              </a:rPr>
              <a:t>provincial courts</a:t>
            </a:r>
            <a:r>
              <a:rPr lang="en-US" sz="2400" dirty="0">
                <a:solidFill>
                  <a:schemeClr val="bg1"/>
                </a:solidFill>
              </a:rPr>
              <a:t>.</a:t>
            </a:r>
          </a:p>
          <a:p>
            <a:pPr>
              <a:defRPr/>
            </a:pPr>
            <a:r>
              <a:rPr lang="en-US" sz="2400" dirty="0">
                <a:solidFill>
                  <a:schemeClr val="bg1"/>
                </a:solidFill>
              </a:rPr>
              <a:t>Federal Court has </a:t>
            </a:r>
            <a:r>
              <a:rPr lang="en-US" sz="2400" dirty="0">
                <a:solidFill>
                  <a:srgbClr val="FFFF00"/>
                </a:solidFill>
              </a:rPr>
              <a:t>concurrent jurisdiction </a:t>
            </a:r>
            <a:r>
              <a:rPr lang="en-US" sz="2400" dirty="0">
                <a:solidFill>
                  <a:schemeClr val="bg1"/>
                </a:solidFill>
              </a:rPr>
              <a:t>where a </a:t>
            </a:r>
            <a:r>
              <a:rPr lang="en-US" sz="2400" dirty="0">
                <a:solidFill>
                  <a:srgbClr val="FFFF00"/>
                </a:solidFill>
              </a:rPr>
              <a:t>remedy</a:t>
            </a:r>
            <a:r>
              <a:rPr lang="en-US" sz="2400" dirty="0">
                <a:solidFill>
                  <a:schemeClr val="bg1"/>
                </a:solidFill>
              </a:rPr>
              <a:t> is sought respecting </a:t>
            </a:r>
            <a:r>
              <a:rPr lang="en-US" sz="2400" dirty="0">
                <a:solidFill>
                  <a:srgbClr val="FFFF00"/>
                </a:solidFill>
              </a:rPr>
              <a:t>copyright</a:t>
            </a:r>
            <a:r>
              <a:rPr lang="en-US" sz="2400" dirty="0">
                <a:solidFill>
                  <a:schemeClr val="bg1"/>
                </a:solidFill>
              </a:rPr>
              <a:t> (per s. 41.24, Copyright Act)</a:t>
            </a:r>
          </a:p>
        </p:txBody>
      </p:sp>
      <p:sp>
        <p:nvSpPr>
          <p:cNvPr id="394243" name="Slide Number Placeholder 3">
            <a:extLst>
              <a:ext uri="{FF2B5EF4-FFF2-40B4-BE49-F238E27FC236}">
                <a16:creationId xmlns:a16="http://schemas.microsoft.com/office/drawing/2014/main" id="{0A098FE4-5FF3-37A5-F7DB-E9FC6851F15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F2652E7-1B83-6040-ACC1-178114DC695C}" type="slidenum">
              <a:rPr lang="en-US" altLang="en-US" smtClean="0"/>
              <a:pPr/>
              <a:t>243</a:t>
            </a:fld>
            <a:endParaRPr lang="en-US" altLang="en-US"/>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A screenshot of a cell phone&#10;&#10;Description automatically generated">
            <a:extLst>
              <a:ext uri="{FF2B5EF4-FFF2-40B4-BE49-F238E27FC236}">
                <a16:creationId xmlns:a16="http://schemas.microsoft.com/office/drawing/2014/main" id="{0EFB14A1-FF75-890C-34F6-3C3FD6B469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3288" y="701675"/>
            <a:ext cx="73374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le 1">
            <a:extLst>
              <a:ext uri="{FF2B5EF4-FFF2-40B4-BE49-F238E27FC236}">
                <a16:creationId xmlns:a16="http://schemas.microsoft.com/office/drawing/2014/main" id="{327F9501-B1CE-A5CC-5FD5-6E2C60B11DF2}"/>
              </a:ext>
            </a:extLst>
          </p:cNvPr>
          <p:cNvSpPr>
            <a:spLocks noGrp="1" noChangeArrowheads="1"/>
          </p:cNvSpPr>
          <p:nvPr>
            <p:ph type="title"/>
          </p:nvPr>
        </p:nvSpPr>
        <p:spPr bwMode="auto">
          <a:xfrm>
            <a:off x="1357313" y="244475"/>
            <a:ext cx="6300787" cy="604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In other words</a:t>
            </a:r>
            <a:r>
              <a:rPr lang="en-US" altLang="en-US" sz="3300" b="1">
                <a:solidFill>
                  <a:srgbClr val="FF0000"/>
                </a:solidFill>
              </a:rPr>
              <a:t>,</a:t>
            </a:r>
            <a:r>
              <a:rPr lang="en-US" altLang="en-US" sz="3300" b="1">
                <a:solidFill>
                  <a:schemeClr val="bg1"/>
                </a:solidFill>
              </a:rPr>
              <a:t>…</a:t>
            </a:r>
          </a:p>
        </p:txBody>
      </p:sp>
      <p:sp>
        <p:nvSpPr>
          <p:cNvPr id="397314" name="Content Placeholder 2">
            <a:extLst>
              <a:ext uri="{FF2B5EF4-FFF2-40B4-BE49-F238E27FC236}">
                <a16:creationId xmlns:a16="http://schemas.microsoft.com/office/drawing/2014/main" id="{231338FD-74F4-04B3-DDD3-F71F52CB90D4}"/>
              </a:ext>
            </a:extLst>
          </p:cNvPr>
          <p:cNvSpPr>
            <a:spLocks noGrp="1" noChangeArrowheads="1"/>
          </p:cNvSpPr>
          <p:nvPr>
            <p:ph sz="quarter" idx="10"/>
          </p:nvPr>
        </p:nvSpPr>
        <p:spPr bwMode="auto">
          <a:xfrm>
            <a:off x="250825" y="1103313"/>
            <a:ext cx="8281988" cy="3797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dirty="0">
                <a:solidFill>
                  <a:srgbClr val="FF0000"/>
                </a:solidFill>
              </a:rPr>
              <a:t>Generally,</a:t>
            </a:r>
            <a:r>
              <a:rPr lang="en-CA" altLang="en-US" sz="2800" dirty="0">
                <a:solidFill>
                  <a:schemeClr val="bg1"/>
                </a:solidFill>
              </a:rPr>
              <a:t> </a:t>
            </a:r>
            <a:r>
              <a:rPr lang="en-CA" altLang="en-US" sz="2800" dirty="0">
                <a:solidFill>
                  <a:srgbClr val="FFFF00"/>
                </a:solidFill>
              </a:rPr>
              <a:t>you can choose to enforce your copyright </a:t>
            </a:r>
            <a:r>
              <a:rPr lang="en-CA" altLang="en-US" sz="2800" dirty="0">
                <a:solidFill>
                  <a:srgbClr val="FF0000"/>
                </a:solidFill>
              </a:rPr>
              <a:t>either </a:t>
            </a:r>
            <a:r>
              <a:rPr lang="en-CA" altLang="en-US" sz="2800" dirty="0">
                <a:solidFill>
                  <a:srgbClr val="FFFF00"/>
                </a:solidFill>
              </a:rPr>
              <a:t>in the Federal Court or the provincial courts </a:t>
            </a:r>
            <a:r>
              <a:rPr lang="en-CA" altLang="en-US" sz="2800" dirty="0">
                <a:solidFill>
                  <a:srgbClr val="FF0000"/>
                </a:solidFill>
              </a:rPr>
              <a:t>(</a:t>
            </a:r>
            <a:r>
              <a:rPr lang="en-CA" altLang="en-US" sz="2800" dirty="0">
                <a:solidFill>
                  <a:schemeClr val="bg1"/>
                </a:solidFill>
              </a:rPr>
              <a:t>like the BC Supreme Court</a:t>
            </a:r>
            <a:r>
              <a:rPr lang="en-CA" altLang="en-US" sz="2800" dirty="0">
                <a:solidFill>
                  <a:srgbClr val="FF0000"/>
                </a:solidFill>
              </a:rPr>
              <a:t>) </a:t>
            </a:r>
            <a:r>
              <a:rPr lang="en-CA" altLang="en-US" sz="2800" dirty="0">
                <a:solidFill>
                  <a:schemeClr val="bg1"/>
                </a:solidFill>
              </a:rPr>
              <a:t>per both in the Federal Courts Act, and s. 41.24 of the Copyright Act</a:t>
            </a:r>
            <a:r>
              <a:rPr lang="en-CA" altLang="en-US" sz="2800" dirty="0">
                <a:solidFill>
                  <a:srgbClr val="FFFF00"/>
                </a:solidFill>
              </a:rPr>
              <a:t>, </a:t>
            </a:r>
            <a:r>
              <a:rPr lang="en-CA" altLang="en-US" sz="2800" dirty="0">
                <a:solidFill>
                  <a:srgbClr val="FF0000"/>
                </a:solidFill>
              </a:rPr>
              <a:t>provided </a:t>
            </a:r>
            <a:r>
              <a:rPr lang="en-CA" altLang="en-US" sz="2800" dirty="0">
                <a:solidFill>
                  <a:srgbClr val="FFFF00"/>
                </a:solidFill>
              </a:rPr>
              <a:t>you are not </a:t>
            </a:r>
            <a:r>
              <a:rPr lang="en-CA" altLang="en-US" sz="2800" dirty="0">
                <a:solidFill>
                  <a:schemeClr val="bg1"/>
                </a:solidFill>
              </a:rPr>
              <a:t>trying to resolve a </a:t>
            </a:r>
            <a:r>
              <a:rPr lang="en-CA" altLang="en-US" sz="2800" dirty="0">
                <a:solidFill>
                  <a:srgbClr val="FFFF00"/>
                </a:solidFill>
              </a:rPr>
              <a:t>conflicting application for registration of copyright</a:t>
            </a:r>
            <a:r>
              <a:rPr lang="en-CA" altLang="en-US" sz="2800" dirty="0">
                <a:solidFill>
                  <a:schemeClr val="bg1"/>
                </a:solidFill>
              </a:rPr>
              <a:t>, </a:t>
            </a:r>
            <a:r>
              <a:rPr lang="en-CA" altLang="en-US" sz="2800" dirty="0">
                <a:solidFill>
                  <a:srgbClr val="FF0000"/>
                </a:solidFill>
              </a:rPr>
              <a:t>and</a:t>
            </a:r>
            <a:r>
              <a:rPr lang="en-CA" altLang="en-US" sz="2800" dirty="0">
                <a:solidFill>
                  <a:schemeClr val="bg1"/>
                </a:solidFill>
              </a:rPr>
              <a:t> so long as </a:t>
            </a:r>
            <a:r>
              <a:rPr lang="en-CA" altLang="en-US" sz="2800" dirty="0">
                <a:solidFill>
                  <a:srgbClr val="FFFF00"/>
                </a:solidFill>
              </a:rPr>
              <a:t>the dispute doesn’t turn on common law principles </a:t>
            </a:r>
            <a:r>
              <a:rPr lang="en-CA" altLang="en-US" sz="2800" dirty="0">
                <a:solidFill>
                  <a:srgbClr val="FF0000"/>
                </a:solidFill>
              </a:rPr>
              <a:t>(</a:t>
            </a:r>
            <a:r>
              <a:rPr lang="en-CA" altLang="en-US" sz="2800" dirty="0">
                <a:solidFill>
                  <a:srgbClr val="FFFF00"/>
                </a:solidFill>
              </a:rPr>
              <a:t>but</a:t>
            </a:r>
            <a:r>
              <a:rPr lang="en-CA" altLang="en-US" sz="2800" dirty="0">
                <a:solidFill>
                  <a:schemeClr val="bg1"/>
                </a:solidFill>
              </a:rPr>
              <a:t>?</a:t>
            </a:r>
            <a:r>
              <a:rPr lang="en-CA" altLang="en-US" sz="2800" dirty="0">
                <a:solidFill>
                  <a:srgbClr val="FF0000"/>
                </a:solidFill>
              </a:rPr>
              <a:t>)</a:t>
            </a:r>
            <a:r>
              <a:rPr lang="en-CA" altLang="en-US" sz="2800" dirty="0">
                <a:solidFill>
                  <a:schemeClr val="bg1"/>
                </a:solidFill>
              </a:rPr>
              <a:t>…</a:t>
            </a:r>
            <a:endParaRPr lang="en-US" altLang="en-US" sz="2800"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5">
            <a:extLst>
              <a:ext uri="{FF2B5EF4-FFF2-40B4-BE49-F238E27FC236}">
                <a16:creationId xmlns:a16="http://schemas.microsoft.com/office/drawing/2014/main" id="{94CF5DE4-B122-A41E-623D-E64755497E17}"/>
              </a:ext>
            </a:extLst>
          </p:cNvPr>
          <p:cNvSpPr>
            <a:spLocks noGrp="1" noChangeArrowheads="1"/>
          </p:cNvSpPr>
          <p:nvPr>
            <p:ph type="title"/>
          </p:nvPr>
        </p:nvSpPr>
        <p:spPr bwMode="auto">
          <a:xfrm>
            <a:off x="833438" y="206375"/>
            <a:ext cx="733425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064C91A4-F8DD-ECF5-38B0-C6B52AAD5BE8}"/>
              </a:ext>
            </a:extLst>
          </p:cNvPr>
          <p:cNvSpPr>
            <a:spLocks noGrp="1"/>
          </p:cNvSpPr>
          <p:nvPr>
            <p:ph idx="1"/>
          </p:nvPr>
        </p:nvSpPr>
        <p:spPr>
          <a:xfrm>
            <a:off x="250825" y="1203325"/>
            <a:ext cx="8497888" cy="3733800"/>
          </a:xfrm>
        </p:spPr>
        <p:txBody>
          <a:bodyPr>
            <a:normAutofit/>
          </a:bodyPr>
          <a:lstStyle/>
          <a:p>
            <a:pPr marL="0" indent="0">
              <a:buFont typeface="Arial" panose="020B0604020202020204" pitchFamily="34" charset="0"/>
              <a:buNone/>
              <a:defRPr/>
            </a:pPr>
            <a:r>
              <a:rPr lang="en-US" b="1" dirty="0">
                <a:solidFill>
                  <a:srgbClr val="FFFF00"/>
                </a:solidFill>
              </a:rPr>
              <a:t>Primary infringement section in Copyright Act</a:t>
            </a:r>
            <a:r>
              <a:rPr lang="en-US" b="1" dirty="0">
                <a:solidFill>
                  <a:srgbClr val="FF0000"/>
                </a:solidFill>
              </a:rPr>
              <a:t>:</a:t>
            </a:r>
          </a:p>
          <a:p>
            <a:pPr>
              <a:defRPr/>
            </a:pPr>
            <a:r>
              <a:rPr lang="en-CA" dirty="0">
                <a:solidFill>
                  <a:schemeClr val="bg1"/>
                </a:solidFill>
              </a:rPr>
              <a:t>27. (1) It is an </a:t>
            </a:r>
            <a:r>
              <a:rPr lang="en-CA" dirty="0">
                <a:solidFill>
                  <a:srgbClr val="FFFF00"/>
                </a:solidFill>
              </a:rPr>
              <a:t>infringement of copyright for any person to do, without the consent of the owner of the copyright</a:t>
            </a:r>
            <a:r>
              <a:rPr lang="en-CA" dirty="0">
                <a:solidFill>
                  <a:schemeClr val="bg1"/>
                </a:solidFill>
              </a:rPr>
              <a:t>, anything that by this Act only the owner of the copyright has the right to do.</a:t>
            </a:r>
          </a:p>
          <a:p>
            <a:pPr lvl="1">
              <a:defRPr/>
            </a:pPr>
            <a:endParaRPr lang="en-US" dirty="0"/>
          </a:p>
        </p:txBody>
      </p:sp>
      <p:sp>
        <p:nvSpPr>
          <p:cNvPr id="398339" name="Slide Number Placeholder 3">
            <a:extLst>
              <a:ext uri="{FF2B5EF4-FFF2-40B4-BE49-F238E27FC236}">
                <a16:creationId xmlns:a16="http://schemas.microsoft.com/office/drawing/2014/main" id="{FE02D8C8-0511-8AF4-829C-46C96523892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E9EA734-4C44-D746-A1EE-7E5272EE57F9}" type="slidenum">
              <a:rPr lang="en-US" altLang="en-US" smtClean="0"/>
              <a:pPr/>
              <a:t>246</a:t>
            </a:fld>
            <a:endParaRPr lang="en-US" altLang="en-US"/>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itle 5">
            <a:extLst>
              <a:ext uri="{FF2B5EF4-FFF2-40B4-BE49-F238E27FC236}">
                <a16:creationId xmlns:a16="http://schemas.microsoft.com/office/drawing/2014/main" id="{B407F488-A48C-22AD-2993-A41E2E0D4F11}"/>
              </a:ext>
            </a:extLst>
          </p:cNvPr>
          <p:cNvSpPr>
            <a:spLocks noGrp="1" noChangeArrowheads="1"/>
          </p:cNvSpPr>
          <p:nvPr>
            <p:ph type="title"/>
          </p:nvPr>
        </p:nvSpPr>
        <p:spPr bwMode="auto">
          <a:xfrm>
            <a:off x="833438" y="0"/>
            <a:ext cx="7405687"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B62A0FE5-B1E5-D2C9-25B3-DC4AF0FF6188}"/>
              </a:ext>
            </a:extLst>
          </p:cNvPr>
          <p:cNvSpPr>
            <a:spLocks noGrp="1"/>
          </p:cNvSpPr>
          <p:nvPr>
            <p:ph idx="1"/>
          </p:nvPr>
        </p:nvSpPr>
        <p:spPr>
          <a:xfrm>
            <a:off x="179388" y="987425"/>
            <a:ext cx="8713787" cy="3960813"/>
          </a:xfrm>
        </p:spPr>
        <p:txBody>
          <a:bodyPr>
            <a:normAutofit fontScale="77500" lnSpcReduction="20000"/>
          </a:bodyPr>
          <a:lstStyle/>
          <a:p>
            <a:pPr marL="0" indent="0">
              <a:lnSpc>
                <a:spcPct val="120000"/>
              </a:lnSpc>
              <a:buFont typeface="Arial" panose="020B0604020202020204" pitchFamily="34" charset="0"/>
              <a:buNone/>
              <a:defRPr/>
            </a:pPr>
            <a:r>
              <a:rPr lang="en-US" sz="2700" b="1" dirty="0">
                <a:solidFill>
                  <a:srgbClr val="FFFF00"/>
                </a:solidFill>
              </a:rPr>
              <a:t>Secondary infringement section in Copyright Act</a:t>
            </a:r>
            <a:r>
              <a:rPr lang="en-US" sz="2700" b="1" dirty="0">
                <a:solidFill>
                  <a:srgbClr val="FF0000"/>
                </a:solidFill>
              </a:rPr>
              <a:t>:</a:t>
            </a:r>
          </a:p>
          <a:p>
            <a:pPr marL="0" indent="0">
              <a:lnSpc>
                <a:spcPct val="120000"/>
              </a:lnSpc>
              <a:buFont typeface="Arial" panose="020B0604020202020204" pitchFamily="34" charset="0"/>
              <a:buNone/>
              <a:defRPr/>
            </a:pPr>
            <a:r>
              <a:rPr lang="en-CA" sz="2700" dirty="0">
                <a:solidFill>
                  <a:schemeClr val="bg1"/>
                </a:solidFill>
              </a:rPr>
              <a:t>27. (2) It is an infringement of copyright for any person to</a:t>
            </a:r>
          </a:p>
          <a:p>
            <a:pPr marL="300038" lvl="1" indent="0">
              <a:lnSpc>
                <a:spcPct val="120000"/>
              </a:lnSpc>
              <a:buFont typeface="Arial" panose="020B0604020202020204" pitchFamily="34" charset="0"/>
              <a:buNone/>
              <a:defRPr/>
            </a:pPr>
            <a:r>
              <a:rPr lang="en-CA" sz="2700" b="1" dirty="0">
                <a:solidFill>
                  <a:schemeClr val="bg1"/>
                </a:solidFill>
              </a:rPr>
              <a:t>(a)</a:t>
            </a:r>
            <a:r>
              <a:rPr lang="en-CA" sz="2700" dirty="0">
                <a:solidFill>
                  <a:schemeClr val="bg1"/>
                </a:solidFill>
              </a:rPr>
              <a:t> </a:t>
            </a:r>
            <a:r>
              <a:rPr lang="en-CA" sz="2700" dirty="0">
                <a:solidFill>
                  <a:srgbClr val="FF0000"/>
                </a:solidFill>
              </a:rPr>
              <a:t>sell </a:t>
            </a:r>
            <a:r>
              <a:rPr lang="en-CA" sz="2700" dirty="0">
                <a:solidFill>
                  <a:schemeClr val="bg1"/>
                </a:solidFill>
              </a:rPr>
              <a:t>or</a:t>
            </a:r>
            <a:r>
              <a:rPr lang="en-CA" sz="2700" dirty="0">
                <a:solidFill>
                  <a:srgbClr val="FF0000"/>
                </a:solidFill>
              </a:rPr>
              <a:t> rent </a:t>
            </a:r>
            <a:r>
              <a:rPr lang="en-CA" sz="2700" dirty="0">
                <a:solidFill>
                  <a:schemeClr val="bg1"/>
                </a:solidFill>
              </a:rPr>
              <a:t>out, </a:t>
            </a:r>
            <a:r>
              <a:rPr lang="en-CA" sz="2700" b="1" dirty="0">
                <a:solidFill>
                  <a:schemeClr val="bg1"/>
                </a:solidFill>
              </a:rPr>
              <a:t>(b)</a:t>
            </a:r>
            <a:r>
              <a:rPr lang="en-CA" sz="2700" dirty="0">
                <a:solidFill>
                  <a:schemeClr val="bg1"/>
                </a:solidFill>
              </a:rPr>
              <a:t> </a:t>
            </a:r>
            <a:r>
              <a:rPr lang="en-CA" sz="2700" dirty="0">
                <a:solidFill>
                  <a:srgbClr val="FF0000"/>
                </a:solidFill>
              </a:rPr>
              <a:t>distribute</a:t>
            </a:r>
            <a:r>
              <a:rPr lang="en-CA" sz="2700" dirty="0">
                <a:solidFill>
                  <a:schemeClr val="bg1"/>
                </a:solidFill>
              </a:rPr>
              <a:t> to such an extent as to affect prejudicially the owner of the copyright, </a:t>
            </a:r>
            <a:r>
              <a:rPr lang="en-CA" sz="2700" b="1" dirty="0">
                <a:solidFill>
                  <a:schemeClr val="bg1"/>
                </a:solidFill>
              </a:rPr>
              <a:t>(c)</a:t>
            </a:r>
            <a:r>
              <a:rPr lang="en-CA" sz="2700" dirty="0">
                <a:solidFill>
                  <a:schemeClr val="bg1"/>
                </a:solidFill>
              </a:rPr>
              <a:t> by way of trade distribute, expose or offer for sale or rental, or exhibit in public,…or </a:t>
            </a:r>
            <a:r>
              <a:rPr lang="en-CA" sz="2700" b="1" dirty="0">
                <a:solidFill>
                  <a:schemeClr val="bg1"/>
                </a:solidFill>
              </a:rPr>
              <a:t>(e)</a:t>
            </a:r>
            <a:r>
              <a:rPr lang="en-CA" sz="2700" dirty="0">
                <a:solidFill>
                  <a:srgbClr val="FF0000"/>
                </a:solidFill>
              </a:rPr>
              <a:t> import </a:t>
            </a:r>
            <a:r>
              <a:rPr lang="en-CA" sz="2700" dirty="0">
                <a:solidFill>
                  <a:schemeClr val="bg1"/>
                </a:solidFill>
              </a:rPr>
              <a:t>into Canada for the purpose of doing anything referred to in paragraphs (a) to (c),</a:t>
            </a:r>
          </a:p>
          <a:p>
            <a:pPr marL="0" indent="0">
              <a:lnSpc>
                <a:spcPct val="120000"/>
              </a:lnSpc>
              <a:buFont typeface="Arial" panose="020B0604020202020204" pitchFamily="34" charset="0"/>
              <a:buNone/>
              <a:defRPr/>
            </a:pPr>
            <a:r>
              <a:rPr lang="en-CA" sz="2700" dirty="0">
                <a:solidFill>
                  <a:srgbClr val="FF0000"/>
                </a:solidFill>
              </a:rPr>
              <a:t>a copy of a work</a:t>
            </a:r>
            <a:r>
              <a:rPr lang="en-CA" sz="2700" dirty="0">
                <a:solidFill>
                  <a:schemeClr val="bg1"/>
                </a:solidFill>
              </a:rPr>
              <a:t>, sound recording or fixation of a performer’s performance or of a communication signal </a:t>
            </a:r>
            <a:r>
              <a:rPr lang="en-CA" sz="2700" dirty="0">
                <a:solidFill>
                  <a:srgbClr val="FF0000"/>
                </a:solidFill>
              </a:rPr>
              <a:t>that the person knows or should have known infringes copyright </a:t>
            </a:r>
            <a:r>
              <a:rPr lang="en-CA" sz="2700" dirty="0">
                <a:solidFill>
                  <a:schemeClr val="bg1"/>
                </a:solidFill>
              </a:rPr>
              <a:t>or would infringe copyright if it had been made in Canada by the person who made it.</a:t>
            </a:r>
          </a:p>
          <a:p>
            <a:pPr>
              <a:defRPr/>
            </a:pPr>
            <a:endParaRPr lang="en-US" sz="1800" dirty="0"/>
          </a:p>
        </p:txBody>
      </p:sp>
      <p:sp>
        <p:nvSpPr>
          <p:cNvPr id="400387" name="Slide Number Placeholder 3">
            <a:extLst>
              <a:ext uri="{FF2B5EF4-FFF2-40B4-BE49-F238E27FC236}">
                <a16:creationId xmlns:a16="http://schemas.microsoft.com/office/drawing/2014/main" id="{9EF23ED1-0858-1DBE-F449-B787000726C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115406A-54AD-8349-985E-2A4C71656D19}" type="slidenum">
              <a:rPr lang="en-US" altLang="en-US" smtClean="0"/>
              <a:pPr/>
              <a:t>247</a:t>
            </a:fld>
            <a:endParaRPr lang="en-US" altLang="en-US"/>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C33881-749C-EACA-DB3B-55631A893CFB}"/>
              </a:ext>
            </a:extLst>
          </p:cNvPr>
          <p:cNvSpPr txBox="1"/>
          <p:nvPr/>
        </p:nvSpPr>
        <p:spPr>
          <a:xfrm>
            <a:off x="655638" y="1131888"/>
            <a:ext cx="7832725" cy="3538537"/>
          </a:xfrm>
          <a:prstGeom prst="rect">
            <a:avLst/>
          </a:prstGeom>
          <a:noFill/>
        </p:spPr>
        <p:txBody>
          <a:bodyPr wrap="none">
            <a:spAutoFit/>
          </a:bodyPr>
          <a:lstStyle/>
          <a:p>
            <a:pPr>
              <a:buFont typeface="Arial" panose="020B0604020202020204" pitchFamily="34" charset="0"/>
              <a:buNone/>
              <a:defRPr/>
            </a:pPr>
            <a:r>
              <a:rPr lang="en-US" sz="3200" dirty="0">
                <a:solidFill>
                  <a:srgbClr val="FFFF00"/>
                </a:solidFill>
              </a:rPr>
              <a:t>Other ways </a:t>
            </a:r>
            <a:r>
              <a:rPr lang="en-US" sz="3200" dirty="0">
                <a:solidFill>
                  <a:schemeClr val="bg1"/>
                </a:solidFill>
              </a:rPr>
              <a:t>through which copyright </a:t>
            </a:r>
          </a:p>
          <a:p>
            <a:pPr>
              <a:buFont typeface="Arial" panose="020B0604020202020204" pitchFamily="34" charset="0"/>
              <a:buNone/>
              <a:defRPr/>
            </a:pPr>
            <a:r>
              <a:rPr lang="en-US" sz="3200" dirty="0">
                <a:solidFill>
                  <a:schemeClr val="bg1"/>
                </a:solidFill>
              </a:rPr>
              <a:t>owners can enforce</a:t>
            </a:r>
            <a:r>
              <a:rPr lang="en-US" sz="3200" dirty="0">
                <a:solidFill>
                  <a:srgbClr val="FF0000"/>
                </a:solidFill>
              </a:rPr>
              <a:t>/</a:t>
            </a:r>
            <a:r>
              <a:rPr lang="en-US" sz="3200" dirty="0">
                <a:solidFill>
                  <a:schemeClr val="bg1"/>
                </a:solidFill>
              </a:rPr>
              <a:t>protect</a:t>
            </a:r>
            <a:r>
              <a:rPr lang="en-US" sz="3200" dirty="0">
                <a:solidFill>
                  <a:srgbClr val="FF0000"/>
                </a:solidFill>
              </a:rPr>
              <a:t>/</a:t>
            </a:r>
            <a:r>
              <a:rPr lang="en-US" sz="3200" dirty="0">
                <a:solidFill>
                  <a:schemeClr val="bg1"/>
                </a:solidFill>
              </a:rPr>
              <a:t>guard against </a:t>
            </a:r>
          </a:p>
          <a:p>
            <a:pPr>
              <a:buFont typeface="Arial" panose="020B0604020202020204" pitchFamily="34" charset="0"/>
              <a:buNone/>
              <a:defRPr/>
            </a:pPr>
            <a:r>
              <a:rPr lang="en-US" sz="3200" dirty="0">
                <a:solidFill>
                  <a:schemeClr val="bg1"/>
                </a:solidFill>
              </a:rPr>
              <a:t>copyright infringement:</a:t>
            </a:r>
          </a:p>
          <a:p>
            <a:pPr marL="557213" indent="-557213">
              <a:buFont typeface="+mj-lt"/>
              <a:buAutoNum type="arabicPeriod"/>
              <a:defRPr/>
            </a:pPr>
            <a:r>
              <a:rPr lang="en-US" sz="3200" dirty="0">
                <a:solidFill>
                  <a:srgbClr val="FFFF00"/>
                </a:solidFill>
              </a:rPr>
              <a:t>Contracts</a:t>
            </a:r>
          </a:p>
          <a:p>
            <a:pPr marL="557213" indent="-557213">
              <a:buFont typeface="+mj-lt"/>
              <a:buAutoNum type="arabicPeriod"/>
              <a:defRPr/>
            </a:pPr>
            <a:r>
              <a:rPr lang="en-US" sz="3200" dirty="0">
                <a:solidFill>
                  <a:srgbClr val="FFFF00"/>
                </a:solidFill>
              </a:rPr>
              <a:t>Technological protection measures</a:t>
            </a:r>
          </a:p>
          <a:p>
            <a:pPr marL="557213" indent="-557213">
              <a:buFont typeface="+mj-lt"/>
              <a:buAutoNum type="arabicPeriod"/>
              <a:defRPr/>
            </a:pPr>
            <a:r>
              <a:rPr lang="en-US" sz="3200" dirty="0">
                <a:solidFill>
                  <a:srgbClr val="FFFF00"/>
                </a:solidFill>
              </a:rPr>
              <a:t>Rights management information</a:t>
            </a:r>
          </a:p>
          <a:p>
            <a:pPr marL="557213" indent="-557213">
              <a:buFont typeface="+mj-lt"/>
              <a:buAutoNum type="arabicPeriod"/>
              <a:defRPr/>
            </a:pPr>
            <a:r>
              <a:rPr lang="en-US" sz="3200" dirty="0">
                <a:solidFill>
                  <a:srgbClr val="FFFF00"/>
                </a:solidFill>
              </a:rPr>
              <a:t>Notification letters</a:t>
            </a:r>
          </a:p>
        </p:txBody>
      </p:sp>
      <p:sp>
        <p:nvSpPr>
          <p:cNvPr id="402434" name="TextBox 2">
            <a:extLst>
              <a:ext uri="{FF2B5EF4-FFF2-40B4-BE49-F238E27FC236}">
                <a16:creationId xmlns:a16="http://schemas.microsoft.com/office/drawing/2014/main" id="{47A96DF6-A5FB-D1D4-9CF8-00CD3E81F239}"/>
              </a:ext>
            </a:extLst>
          </p:cNvPr>
          <p:cNvSpPr txBox="1">
            <a:spLocks noChangeArrowheads="1"/>
          </p:cNvSpPr>
          <p:nvPr/>
        </p:nvSpPr>
        <p:spPr bwMode="auto">
          <a:xfrm>
            <a:off x="1371600" y="193675"/>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Enforcement </a:t>
            </a:r>
            <a:r>
              <a:rPr lang="en-US" altLang="en-US" sz="4000" b="1">
                <a:solidFill>
                  <a:srgbClr val="FF0000"/>
                </a:solidFill>
              </a:rPr>
              <a:t>&amp;</a:t>
            </a:r>
            <a:r>
              <a:rPr lang="en-US" altLang="en-US" sz="4000" b="1">
                <a:solidFill>
                  <a:srgbClr val="FFFF00"/>
                </a:solidFill>
              </a:rPr>
              <a:t> Remedies</a:t>
            </a:r>
            <a:endParaRPr lang="en-US" altLang="en-US" sz="400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itle 5">
            <a:extLst>
              <a:ext uri="{FF2B5EF4-FFF2-40B4-BE49-F238E27FC236}">
                <a16:creationId xmlns:a16="http://schemas.microsoft.com/office/drawing/2014/main" id="{24923A28-663C-DB09-46F7-CB2FC125EFFA}"/>
              </a:ext>
            </a:extLst>
          </p:cNvPr>
          <p:cNvSpPr>
            <a:spLocks noGrp="1" noChangeArrowheads="1"/>
          </p:cNvSpPr>
          <p:nvPr>
            <p:ph type="title"/>
          </p:nvPr>
        </p:nvSpPr>
        <p:spPr bwMode="auto">
          <a:xfrm>
            <a:off x="904875" y="123825"/>
            <a:ext cx="7334250" cy="644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E9ECDF76-D102-57FD-D3E1-04AF4D091D03}"/>
              </a:ext>
            </a:extLst>
          </p:cNvPr>
          <p:cNvSpPr>
            <a:spLocks noGrp="1"/>
          </p:cNvSpPr>
          <p:nvPr>
            <p:ph idx="1"/>
          </p:nvPr>
        </p:nvSpPr>
        <p:spPr>
          <a:xfrm>
            <a:off x="323850" y="987425"/>
            <a:ext cx="8496300" cy="4032250"/>
          </a:xfrm>
        </p:spPr>
        <p:txBody>
          <a:bodyPr>
            <a:normAutofit/>
          </a:bodyPr>
          <a:lstStyle/>
          <a:p>
            <a:pPr>
              <a:defRPr/>
            </a:pPr>
            <a:r>
              <a:rPr lang="en-CA" sz="2100" dirty="0">
                <a:solidFill>
                  <a:schemeClr val="bg1"/>
                </a:solidFill>
              </a:rPr>
              <a:t>Should users be able to bargain away through contract their fair dealing rights, or should these always be available</a:t>
            </a:r>
            <a:r>
              <a:rPr lang="en-CA" sz="2100" dirty="0">
                <a:solidFill>
                  <a:srgbClr val="FF0000"/>
                </a:solidFill>
              </a:rPr>
              <a:t>?</a:t>
            </a:r>
          </a:p>
          <a:p>
            <a:pPr>
              <a:defRPr/>
            </a:pPr>
            <a:r>
              <a:rPr lang="en-CA" sz="2100" dirty="0">
                <a:solidFill>
                  <a:schemeClr val="bg1"/>
                </a:solidFill>
              </a:rPr>
              <a:t>Or asked another way </a:t>
            </a:r>
            <a:r>
              <a:rPr lang="en-CA" sz="2100" dirty="0">
                <a:solidFill>
                  <a:srgbClr val="FF0000"/>
                </a:solidFill>
              </a:rPr>
              <a:t>- </a:t>
            </a:r>
            <a:r>
              <a:rPr lang="en-CA" sz="2100" dirty="0">
                <a:solidFill>
                  <a:schemeClr val="bg1"/>
                </a:solidFill>
              </a:rPr>
              <a:t>Should the law allow us to bargain away our “fair dealing/users rights”  via mostly digital contracts </a:t>
            </a:r>
            <a:r>
              <a:rPr lang="en-CA" sz="2100" dirty="0">
                <a:solidFill>
                  <a:srgbClr val="FF0000"/>
                </a:solidFill>
              </a:rPr>
              <a:t>(</a:t>
            </a:r>
            <a:r>
              <a:rPr lang="en-CA" sz="2100" dirty="0">
                <a:solidFill>
                  <a:schemeClr val="bg1"/>
                </a:solidFill>
              </a:rPr>
              <a:t>End User License Agreements etc.</a:t>
            </a:r>
            <a:r>
              <a:rPr lang="en-CA" sz="2100" dirty="0">
                <a:solidFill>
                  <a:srgbClr val="FF0000"/>
                </a:solidFill>
              </a:rPr>
              <a:t>)</a:t>
            </a:r>
            <a:r>
              <a:rPr lang="en-CA" sz="2100" dirty="0">
                <a:solidFill>
                  <a:schemeClr val="bg1"/>
                </a:solidFill>
              </a:rPr>
              <a:t> that hardly ever, if ever, is actually read</a:t>
            </a:r>
            <a:r>
              <a:rPr lang="en-CA" sz="2100" dirty="0">
                <a:solidFill>
                  <a:srgbClr val="FF0000"/>
                </a:solidFill>
              </a:rPr>
              <a:t>?</a:t>
            </a:r>
            <a:r>
              <a:rPr lang="en-CA" sz="2100" dirty="0">
                <a:solidFill>
                  <a:schemeClr val="bg1"/>
                </a:solidFill>
              </a:rPr>
              <a:t> </a:t>
            </a:r>
          </a:p>
          <a:p>
            <a:pPr>
              <a:defRPr/>
            </a:pPr>
            <a:r>
              <a:rPr lang="en-CA" sz="2100" dirty="0">
                <a:solidFill>
                  <a:schemeClr val="bg1"/>
                </a:solidFill>
              </a:rPr>
              <a:t>Note that in many ways it’s easier to sue pursuant to a contract than using the Copyright Act</a:t>
            </a:r>
          </a:p>
          <a:p>
            <a:pPr>
              <a:defRPr/>
            </a:pPr>
            <a:r>
              <a:rPr lang="en-CA" sz="2100" b="1" dirty="0">
                <a:solidFill>
                  <a:srgbClr val="FF0000"/>
                </a:solidFill>
              </a:rPr>
              <a:t>OR </a:t>
            </a:r>
            <a:r>
              <a:rPr lang="en-CA" sz="2100" b="1" dirty="0">
                <a:solidFill>
                  <a:srgbClr val="FFFF00"/>
                </a:solidFill>
              </a:rPr>
              <a:t>SHOULD</a:t>
            </a:r>
            <a:r>
              <a:rPr lang="en-CA" sz="2100" dirty="0">
                <a:solidFill>
                  <a:srgbClr val="FFFF00"/>
                </a:solidFill>
              </a:rPr>
              <a:t> </a:t>
            </a:r>
            <a:r>
              <a:rPr lang="en-CA" sz="2100" b="1" dirty="0">
                <a:solidFill>
                  <a:srgbClr val="FFFF00"/>
                </a:solidFill>
              </a:rPr>
              <a:t>OUR </a:t>
            </a:r>
            <a:r>
              <a:rPr lang="en-CA" sz="2100" b="1" dirty="0">
                <a:solidFill>
                  <a:srgbClr val="FF0000"/>
                </a:solidFill>
              </a:rPr>
              <a:t>“</a:t>
            </a:r>
            <a:r>
              <a:rPr lang="en-CA" sz="2100" b="1" dirty="0">
                <a:solidFill>
                  <a:srgbClr val="FFFF00"/>
                </a:solidFill>
              </a:rPr>
              <a:t>FAIR DEALING</a:t>
            </a:r>
            <a:r>
              <a:rPr lang="en-CA" sz="2100" b="1" dirty="0">
                <a:solidFill>
                  <a:srgbClr val="FF0000"/>
                </a:solidFill>
              </a:rPr>
              <a:t>/</a:t>
            </a:r>
            <a:r>
              <a:rPr lang="en-CA" sz="2100" b="1" dirty="0">
                <a:solidFill>
                  <a:srgbClr val="FFFF00"/>
                </a:solidFill>
              </a:rPr>
              <a:t>USERS RIGHTS</a:t>
            </a:r>
            <a:r>
              <a:rPr lang="en-CA" sz="2100" b="1" dirty="0">
                <a:solidFill>
                  <a:srgbClr val="FF0000"/>
                </a:solidFill>
              </a:rPr>
              <a:t>”</a:t>
            </a:r>
            <a:r>
              <a:rPr lang="en-CA" sz="2100" b="1" dirty="0">
                <a:solidFill>
                  <a:srgbClr val="FFFF00"/>
                </a:solidFill>
              </a:rPr>
              <a:t> ALWAYS BE AVAILABLE TO US</a:t>
            </a:r>
            <a:r>
              <a:rPr lang="en-CA" sz="2100" b="1" dirty="0">
                <a:solidFill>
                  <a:srgbClr val="FF0000"/>
                </a:solidFill>
              </a:rPr>
              <a:t>?</a:t>
            </a:r>
            <a:r>
              <a:rPr lang="en-CA" sz="2100" b="1" dirty="0">
                <a:solidFill>
                  <a:schemeClr val="bg1"/>
                </a:solidFill>
              </a:rPr>
              <a:t> </a:t>
            </a:r>
            <a:r>
              <a:rPr lang="en-CA" sz="2100" b="1" dirty="0">
                <a:solidFill>
                  <a:srgbClr val="FFFF00"/>
                </a:solidFill>
              </a:rPr>
              <a:t>COULD THAT ONE DAY BECOME THE ADDITIONAL MEANING OF </a:t>
            </a:r>
            <a:r>
              <a:rPr lang="en-CA" sz="2100" b="1" dirty="0">
                <a:solidFill>
                  <a:srgbClr val="FF0000"/>
                </a:solidFill>
              </a:rPr>
              <a:t>‘</a:t>
            </a:r>
            <a:r>
              <a:rPr lang="en-CA" sz="2100" b="1" dirty="0">
                <a:solidFill>
                  <a:srgbClr val="FFFF00"/>
                </a:solidFill>
              </a:rPr>
              <a:t>USER RIGHTS</a:t>
            </a:r>
            <a:r>
              <a:rPr lang="en-CA" sz="2100" b="1" dirty="0">
                <a:solidFill>
                  <a:srgbClr val="FF0000"/>
                </a:solidFill>
              </a:rPr>
              <a:t>’</a:t>
            </a:r>
            <a:r>
              <a:rPr lang="en-CA" sz="2100" b="1" dirty="0">
                <a:solidFill>
                  <a:srgbClr val="FFFF00"/>
                </a:solidFill>
              </a:rPr>
              <a:t> OVER AND ABOVE FAIR DEALING</a:t>
            </a:r>
            <a:r>
              <a:rPr lang="en-CA" sz="2100" b="1" dirty="0">
                <a:solidFill>
                  <a:srgbClr val="FF0000"/>
                </a:solidFill>
              </a:rPr>
              <a:t>?</a:t>
            </a:r>
          </a:p>
          <a:p>
            <a:pPr marL="0" indent="0">
              <a:buFont typeface="Arial" panose="020B0604020202020204" pitchFamily="34" charset="0"/>
              <a:buNone/>
              <a:defRPr/>
            </a:pPr>
            <a:endParaRPr lang="en-US" sz="2700" dirty="0">
              <a:solidFill>
                <a:schemeClr val="bg1"/>
              </a:solidFill>
            </a:endParaRPr>
          </a:p>
        </p:txBody>
      </p:sp>
      <p:sp>
        <p:nvSpPr>
          <p:cNvPr id="403459" name="Slide Number Placeholder 3">
            <a:extLst>
              <a:ext uri="{FF2B5EF4-FFF2-40B4-BE49-F238E27FC236}">
                <a16:creationId xmlns:a16="http://schemas.microsoft.com/office/drawing/2014/main" id="{AC5F69A7-AE5F-FB31-768B-BF3E2C87479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2DE77A-BBA6-DC41-A40E-E484B52B5876}" type="slidenum">
              <a:rPr lang="en-US" altLang="en-US" smtClean="0"/>
              <a:pPr/>
              <a:t>249</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02FB9958-5266-071D-E280-B0E86C396281}"/>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Features of this Course</a:t>
            </a:r>
          </a:p>
        </p:txBody>
      </p:sp>
      <p:sp>
        <p:nvSpPr>
          <p:cNvPr id="3" name="Content Placeholder 2">
            <a:extLst>
              <a:ext uri="{FF2B5EF4-FFF2-40B4-BE49-F238E27FC236}">
                <a16:creationId xmlns:a16="http://schemas.microsoft.com/office/drawing/2014/main" id="{7B672CA1-FC7A-ACA9-5D4A-00EE3FCFBD8F}"/>
              </a:ext>
            </a:extLst>
          </p:cNvPr>
          <p:cNvSpPr>
            <a:spLocks noGrp="1"/>
          </p:cNvSpPr>
          <p:nvPr>
            <p:ph sz="quarter" idx="10"/>
          </p:nvPr>
        </p:nvSpPr>
        <p:spPr>
          <a:xfrm>
            <a:off x="1485900" y="1779588"/>
            <a:ext cx="6172200" cy="2638425"/>
          </a:xfrm>
        </p:spPr>
        <p:txBody>
          <a:bodyPr/>
          <a:lstStyle/>
          <a:p>
            <a:pPr algn="ctr">
              <a:defRPr/>
            </a:pPr>
            <a:r>
              <a:rPr lang="en-US" sz="3600" dirty="0">
                <a:solidFill>
                  <a:schemeClr val="bg1"/>
                </a:solidFill>
              </a:rPr>
              <a:t>70% Exam not 100%</a:t>
            </a:r>
          </a:p>
          <a:p>
            <a:pPr algn="ctr">
              <a:defRPr/>
            </a:pPr>
            <a:r>
              <a:rPr lang="en-US" sz="3600" dirty="0">
                <a:solidFill>
                  <a:schemeClr val="bg1"/>
                </a:solidFill>
              </a:rPr>
              <a:t>IP Law </a:t>
            </a:r>
            <a:r>
              <a:rPr lang="en-US" sz="3600" dirty="0">
                <a:solidFill>
                  <a:srgbClr val="FF0000"/>
                </a:solidFill>
              </a:rPr>
              <a:t>“</a:t>
            </a:r>
            <a:r>
              <a:rPr lang="en-US" sz="3600" dirty="0">
                <a:solidFill>
                  <a:schemeClr val="bg1"/>
                </a:solidFill>
              </a:rPr>
              <a:t>In Context</a:t>
            </a:r>
            <a:r>
              <a:rPr lang="en-US" sz="3600" dirty="0">
                <a:solidFill>
                  <a:srgbClr val="FF0000"/>
                </a:solidFill>
              </a:rPr>
              <a:t>”</a:t>
            </a:r>
          </a:p>
          <a:p>
            <a:pPr algn="ctr">
              <a:defRPr/>
            </a:pPr>
            <a:r>
              <a:rPr lang="en-US" sz="3600" dirty="0">
                <a:solidFill>
                  <a:schemeClr val="bg1"/>
                </a:solidFill>
              </a:rPr>
              <a:t>Website </a:t>
            </a:r>
          </a:p>
          <a:p>
            <a:pPr marL="0" indent="0">
              <a:buFont typeface="Arial" panose="020B0604020202020204" pitchFamily="34" charset="0"/>
              <a:buNone/>
              <a:defRPr/>
            </a:pPr>
            <a:endParaRPr lang="en-US" sz="3300" dirty="0">
              <a:solidFill>
                <a:schemeClr val="bg1"/>
              </a:solidFill>
            </a:endParaRPr>
          </a:p>
        </p:txBody>
      </p:sp>
    </p:spTree>
    <p:extLst>
      <p:ext uri="{BB962C8B-B14F-4D97-AF65-F5344CB8AC3E}">
        <p14:creationId xmlns:p14="http://schemas.microsoft.com/office/powerpoint/2010/main" val="1402776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A screenshot of a cell phone&#10;&#10;Description automatically generated">
            <a:extLst>
              <a:ext uri="{FF2B5EF4-FFF2-40B4-BE49-F238E27FC236}">
                <a16:creationId xmlns:a16="http://schemas.microsoft.com/office/drawing/2014/main" id="{5ACCA798-C83C-7511-BC87-7AE970C64B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65275" y="987425"/>
            <a:ext cx="6008688"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4025C80-10CD-A198-C4C7-767B3DE3C06C}"/>
              </a:ext>
            </a:extLst>
          </p:cNvPr>
          <p:cNvSpPr>
            <a:spLocks noGrp="1"/>
          </p:cNvSpPr>
          <p:nvPr>
            <p:ph type="title"/>
          </p:nvPr>
        </p:nvSpPr>
        <p:spPr>
          <a:xfrm>
            <a:off x="1481138" y="103188"/>
            <a:ext cx="6176962" cy="762000"/>
          </a:xfrm>
        </p:spPr>
        <p:txBody>
          <a:bodyPr>
            <a:normAutofit fontScale="90000"/>
          </a:bodyPr>
          <a:lstStyle/>
          <a:p>
            <a:pPr>
              <a:defRPr/>
            </a:pPr>
            <a:r>
              <a:rPr lang="en-US" sz="2700" b="1" dirty="0">
                <a:solidFill>
                  <a:srgbClr val="FFFF00"/>
                </a:solidFill>
              </a:rPr>
              <a:t>Enforcement </a:t>
            </a:r>
            <a:r>
              <a:rPr lang="en-US" sz="2700" b="1" dirty="0">
                <a:solidFill>
                  <a:srgbClr val="FF0000"/>
                </a:solidFill>
              </a:rPr>
              <a:t>&amp;</a:t>
            </a:r>
            <a:r>
              <a:rPr lang="en-US" sz="2700" b="1" dirty="0">
                <a:solidFill>
                  <a:srgbClr val="FFFF00"/>
                </a:solidFill>
              </a:rPr>
              <a:t> Remedies</a:t>
            </a:r>
            <a:r>
              <a:rPr lang="en-US" sz="2700" b="1" dirty="0">
                <a:solidFill>
                  <a:srgbClr val="FF0000"/>
                </a:solidFill>
              </a:rPr>
              <a:t> – </a:t>
            </a:r>
            <a:r>
              <a:rPr lang="en-US" sz="2700" dirty="0">
                <a:solidFill>
                  <a:schemeClr val="bg1"/>
                </a:solidFill>
              </a:rPr>
              <a:t>TPMs </a:t>
            </a:r>
            <a:r>
              <a:rPr lang="en-US" sz="2700" dirty="0">
                <a:solidFill>
                  <a:srgbClr val="FF0000"/>
                </a:solidFill>
              </a:rPr>
              <a:t>&amp; </a:t>
            </a:r>
            <a:r>
              <a:rPr lang="en-US" sz="2700" dirty="0">
                <a:solidFill>
                  <a:schemeClr val="bg1"/>
                </a:solidFill>
              </a:rPr>
              <a:t>RMI</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A screenshot of a social media post&#10;&#10;Description automatically generated">
            <a:extLst>
              <a:ext uri="{FF2B5EF4-FFF2-40B4-BE49-F238E27FC236}">
                <a16:creationId xmlns:a16="http://schemas.microsoft.com/office/drawing/2014/main" id="{5D68E18E-8473-44A6-EE80-449530ACC0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1000" y="511175"/>
            <a:ext cx="58420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A screenshot of a cell phone&#10;&#10;Description automatically generated">
            <a:extLst>
              <a:ext uri="{FF2B5EF4-FFF2-40B4-BE49-F238E27FC236}">
                <a16:creationId xmlns:a16="http://schemas.microsoft.com/office/drawing/2014/main" id="{671A3B08-53F0-9C07-7EF5-3129335459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450" y="635000"/>
            <a:ext cx="702627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F88-8E9A-E4BD-F70A-D502BDA14252}"/>
              </a:ext>
            </a:extLst>
          </p:cNvPr>
          <p:cNvSpPr>
            <a:spLocks noGrp="1"/>
          </p:cNvSpPr>
          <p:nvPr>
            <p:ph type="title"/>
          </p:nvPr>
        </p:nvSpPr>
        <p:spPr>
          <a:xfrm>
            <a:off x="1084263" y="123825"/>
            <a:ext cx="6975475" cy="762000"/>
          </a:xfrm>
        </p:spPr>
        <p:txBody>
          <a:bodyPr>
            <a:normAutofit fontScale="90000"/>
          </a:bodyPr>
          <a:lstStyle/>
          <a:p>
            <a:pPr>
              <a:defRPr/>
            </a:pPr>
            <a:r>
              <a:rPr lang="en-US" b="1" dirty="0">
                <a:solidFill>
                  <a:srgbClr val="FFFF00"/>
                </a:solidFill>
              </a:rPr>
              <a:t>TPM</a:t>
            </a:r>
            <a:r>
              <a:rPr lang="en-US" b="1" dirty="0">
                <a:solidFill>
                  <a:srgbClr val="FF0000"/>
                </a:solidFill>
              </a:rPr>
              <a:t>’</a:t>
            </a:r>
            <a:r>
              <a:rPr lang="en-US" b="1" dirty="0">
                <a:solidFill>
                  <a:srgbClr val="FFFF00"/>
                </a:solidFill>
              </a:rPr>
              <a:t>s</a:t>
            </a:r>
            <a:r>
              <a:rPr lang="en-US" b="1" dirty="0">
                <a:solidFill>
                  <a:srgbClr val="FF0000"/>
                </a:solidFill>
              </a:rPr>
              <a:t>: </a:t>
            </a:r>
            <a:r>
              <a:rPr lang="en-US" dirty="0">
                <a:solidFill>
                  <a:schemeClr val="bg1"/>
                </a:solidFill>
              </a:rPr>
              <a:t>Technological Protection Measures</a:t>
            </a:r>
          </a:p>
        </p:txBody>
      </p:sp>
      <p:sp>
        <p:nvSpPr>
          <p:cNvPr id="408578" name="Content Placeholder 2">
            <a:extLst>
              <a:ext uri="{FF2B5EF4-FFF2-40B4-BE49-F238E27FC236}">
                <a16:creationId xmlns:a16="http://schemas.microsoft.com/office/drawing/2014/main" id="{A7A8EF59-BAA1-1D8E-00E7-73193114E0EC}"/>
              </a:ext>
            </a:extLst>
          </p:cNvPr>
          <p:cNvSpPr>
            <a:spLocks noGrp="1" noChangeArrowheads="1"/>
          </p:cNvSpPr>
          <p:nvPr>
            <p:ph sz="quarter" idx="10"/>
          </p:nvPr>
        </p:nvSpPr>
        <p:spPr bwMode="auto">
          <a:xfrm>
            <a:off x="287338" y="900113"/>
            <a:ext cx="8569325" cy="3892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100">
                <a:solidFill>
                  <a:schemeClr val="bg1"/>
                </a:solidFill>
              </a:rPr>
              <a:t>S. 41 of the Copyright Act defines technological protection measure as</a:t>
            </a:r>
            <a:r>
              <a:rPr lang="en-CA" altLang="en-US" sz="2100">
                <a:solidFill>
                  <a:srgbClr val="FFFF00"/>
                </a:solidFill>
              </a:rPr>
              <a:t>:</a:t>
            </a:r>
            <a:r>
              <a:rPr lang="en-CA" altLang="en-US" sz="2100">
                <a:solidFill>
                  <a:schemeClr val="bg1"/>
                </a:solidFill>
              </a:rPr>
              <a:t> </a:t>
            </a:r>
          </a:p>
          <a:p>
            <a:pPr marL="0" indent="0">
              <a:buFont typeface="Arial" panose="020B0604020202020204" pitchFamily="34" charset="0"/>
              <a:buNone/>
            </a:pPr>
            <a:r>
              <a:rPr lang="en-CA" altLang="en-US" sz="2100" i="1">
                <a:solidFill>
                  <a:srgbClr val="FFFF00"/>
                </a:solidFill>
              </a:rPr>
              <a:t>“</a:t>
            </a:r>
            <a:r>
              <a:rPr lang="en-CA" altLang="en-US" sz="2100" i="1">
                <a:solidFill>
                  <a:schemeClr val="bg1"/>
                </a:solidFill>
              </a:rPr>
              <a:t>any effective technology, device or component that, in the ordinary course of its operation,</a:t>
            </a:r>
          </a:p>
          <a:p>
            <a:pPr marL="0" indent="0">
              <a:buFont typeface="Arial" panose="020B0604020202020204" pitchFamily="34" charset="0"/>
              <a:buNone/>
            </a:pPr>
            <a:r>
              <a:rPr lang="en-CA" altLang="en-US" sz="2100" i="1">
                <a:solidFill>
                  <a:schemeClr val="bg1"/>
                </a:solidFill>
              </a:rPr>
              <a:t>	(a) controls access to a work, to a performer’s performance fixed in a sound recording or to a sound recording and whose use is authorized by the copyright owner;</a:t>
            </a:r>
            <a:r>
              <a:rPr lang="en-CA" altLang="en-US" sz="2100" i="1">
                <a:solidFill>
                  <a:srgbClr val="FFFF00"/>
                </a:solidFill>
              </a:rPr>
              <a:t>”</a:t>
            </a:r>
            <a:r>
              <a:rPr lang="en-CA" altLang="en-US" sz="2100" i="1">
                <a:solidFill>
                  <a:schemeClr val="bg1"/>
                </a:solidFill>
              </a:rPr>
              <a:t> </a:t>
            </a:r>
            <a:r>
              <a:rPr lang="en-CA" altLang="en-US" sz="2100" b="1">
                <a:solidFill>
                  <a:schemeClr val="bg1"/>
                </a:solidFill>
              </a:rPr>
              <a:t>[</a:t>
            </a:r>
            <a:r>
              <a:rPr lang="en-CA" altLang="en-US" sz="2100" b="1">
                <a:solidFill>
                  <a:srgbClr val="FFFF00"/>
                </a:solidFill>
              </a:rPr>
              <a:t>AKA an ACCESS control TPM</a:t>
            </a:r>
            <a:r>
              <a:rPr lang="en-CA" altLang="en-US" sz="2100" b="1">
                <a:solidFill>
                  <a:schemeClr val="bg1"/>
                </a:solidFill>
              </a:rPr>
              <a:t>] </a:t>
            </a:r>
          </a:p>
          <a:p>
            <a:pPr marL="0" indent="0">
              <a:buFont typeface="Arial" panose="020B0604020202020204" pitchFamily="34" charset="0"/>
              <a:buNone/>
            </a:pPr>
            <a:r>
              <a:rPr lang="en-CA" altLang="en-US" sz="2100" i="1">
                <a:solidFill>
                  <a:srgbClr val="FF0000"/>
                </a:solidFill>
              </a:rPr>
              <a:t>  </a:t>
            </a:r>
            <a:r>
              <a:rPr lang="en-CA" altLang="en-US" sz="2100" i="1">
                <a:solidFill>
                  <a:srgbClr val="FFFF00"/>
                </a:solidFill>
              </a:rPr>
              <a:t>“</a:t>
            </a:r>
            <a:r>
              <a:rPr lang="en-CA" altLang="en-US" sz="2100" i="1">
                <a:solidFill>
                  <a:srgbClr val="FF0000"/>
                </a:solidFill>
              </a:rPr>
              <a:t>or </a:t>
            </a:r>
            <a:r>
              <a:rPr lang="en-CA" altLang="en-US" sz="2100" i="1">
                <a:solidFill>
                  <a:schemeClr val="bg1"/>
                </a:solidFill>
              </a:rPr>
              <a:t>(b) restricts the doing — with respect to a work, to a performer’s performance fixed in a sound recording or to a sound recording — of any act referred to in section 3, 15 or 18 and any act for which remuneration is payable under section 19.</a:t>
            </a:r>
            <a:r>
              <a:rPr lang="en-CA" altLang="en-US" sz="2100" i="1">
                <a:solidFill>
                  <a:srgbClr val="FFFF00"/>
                </a:solidFill>
              </a:rPr>
              <a:t>” </a:t>
            </a:r>
            <a:r>
              <a:rPr lang="en-CA" altLang="en-US" sz="2100" b="1">
                <a:solidFill>
                  <a:schemeClr val="bg1"/>
                </a:solidFill>
              </a:rPr>
              <a:t>[</a:t>
            </a:r>
            <a:r>
              <a:rPr lang="en-CA" altLang="en-US" sz="2100" b="1">
                <a:solidFill>
                  <a:srgbClr val="FFFF00"/>
                </a:solidFill>
              </a:rPr>
              <a:t>AKA a COPY control TPM</a:t>
            </a:r>
            <a:r>
              <a:rPr lang="en-CA" altLang="en-US" sz="2100" b="1">
                <a:solidFill>
                  <a:schemeClr val="bg1"/>
                </a:solidFill>
              </a:rPr>
              <a:t>]</a:t>
            </a:r>
            <a:endParaRPr lang="en-US" altLang="en-US" sz="2100" b="1">
              <a:solidFill>
                <a:schemeClr val="bg1"/>
              </a:solidFill>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5">
            <a:extLst>
              <a:ext uri="{FF2B5EF4-FFF2-40B4-BE49-F238E27FC236}">
                <a16:creationId xmlns:a16="http://schemas.microsoft.com/office/drawing/2014/main" id="{28674425-3AB3-7ACB-04F2-8AA7FF9F642A}"/>
              </a:ext>
            </a:extLst>
          </p:cNvPr>
          <p:cNvSpPr>
            <a:spLocks noGrp="1" noChangeArrowheads="1"/>
          </p:cNvSpPr>
          <p:nvPr>
            <p:ph type="title"/>
          </p:nvPr>
        </p:nvSpPr>
        <p:spPr bwMode="auto">
          <a:xfrm>
            <a:off x="950913" y="195263"/>
            <a:ext cx="7478712"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a:t>
            </a:r>
            <a:r>
              <a:rPr lang="en-US" altLang="en-US" b="1">
                <a:solidFill>
                  <a:srgbClr val="FFFF00"/>
                </a:solidFill>
              </a:rPr>
              <a:t> Remedies</a:t>
            </a:r>
          </a:p>
        </p:txBody>
      </p:sp>
      <p:sp>
        <p:nvSpPr>
          <p:cNvPr id="2" name="Content Placeholder 1">
            <a:extLst>
              <a:ext uri="{FF2B5EF4-FFF2-40B4-BE49-F238E27FC236}">
                <a16:creationId xmlns:a16="http://schemas.microsoft.com/office/drawing/2014/main" id="{4B06BA93-203E-B17D-71D7-736C5DE30C6D}"/>
              </a:ext>
            </a:extLst>
          </p:cNvPr>
          <p:cNvSpPr>
            <a:spLocks noGrp="1"/>
          </p:cNvSpPr>
          <p:nvPr>
            <p:ph idx="1"/>
          </p:nvPr>
        </p:nvSpPr>
        <p:spPr>
          <a:xfrm>
            <a:off x="539750" y="1203325"/>
            <a:ext cx="8208963" cy="3671888"/>
          </a:xfrm>
        </p:spPr>
        <p:txBody>
          <a:bodyPr>
            <a:noAutofit/>
          </a:bodyPr>
          <a:lstStyle/>
          <a:p>
            <a:pPr marL="0" indent="0">
              <a:buFont typeface="Arial" panose="020B0604020202020204" pitchFamily="34" charset="0"/>
              <a:buNone/>
              <a:defRPr/>
            </a:pPr>
            <a:r>
              <a:rPr lang="en-US" sz="2400" b="1" dirty="0">
                <a:solidFill>
                  <a:srgbClr val="FFFF00"/>
                </a:solidFill>
              </a:rPr>
              <a:t>Technological Protection Measures</a:t>
            </a:r>
          </a:p>
          <a:p>
            <a:pPr>
              <a:defRPr/>
            </a:pPr>
            <a:r>
              <a:rPr lang="en-US" sz="2400" dirty="0">
                <a:solidFill>
                  <a:schemeClr val="bg1"/>
                </a:solidFill>
              </a:rPr>
              <a:t>See ss. 41 for </a:t>
            </a:r>
            <a:r>
              <a:rPr lang="en-US" sz="2400" dirty="0">
                <a:solidFill>
                  <a:srgbClr val="FFFF00"/>
                </a:solidFill>
              </a:rPr>
              <a:t>definitions</a:t>
            </a:r>
          </a:p>
          <a:p>
            <a:pPr lvl="1">
              <a:buFont typeface="Courier New" panose="02070309020205020404" pitchFamily="49" charset="0"/>
              <a:buChar char="o"/>
              <a:defRPr/>
            </a:pPr>
            <a:r>
              <a:rPr lang="en-US" sz="2400" dirty="0">
                <a:solidFill>
                  <a:srgbClr val="FF0000"/>
                </a:solidFill>
              </a:rPr>
              <a:t>Access control TPMs </a:t>
            </a:r>
            <a:r>
              <a:rPr lang="en-US" sz="2400" dirty="0">
                <a:solidFill>
                  <a:schemeClr val="bg1"/>
                </a:solidFill>
              </a:rPr>
              <a:t>– I.e.: software </a:t>
            </a:r>
            <a:r>
              <a:rPr lang="en-US" sz="2400" dirty="0">
                <a:solidFill>
                  <a:srgbClr val="FFFF00"/>
                </a:solidFill>
              </a:rPr>
              <a:t>requiring a password </a:t>
            </a:r>
            <a:r>
              <a:rPr lang="en-US" sz="2400" dirty="0">
                <a:solidFill>
                  <a:schemeClr val="bg1"/>
                </a:solidFill>
              </a:rPr>
              <a:t>to be given to access a website; paywalls; time limits (24 hour movie rental)</a:t>
            </a:r>
          </a:p>
          <a:p>
            <a:pPr lvl="1">
              <a:buFont typeface="Courier New" panose="02070309020205020404" pitchFamily="49" charset="0"/>
              <a:buChar char="o"/>
              <a:defRPr/>
            </a:pPr>
            <a:r>
              <a:rPr lang="en-US" sz="2400" dirty="0">
                <a:solidFill>
                  <a:srgbClr val="FF0000"/>
                </a:solidFill>
              </a:rPr>
              <a:t>Copy control TPMs </a:t>
            </a:r>
            <a:r>
              <a:rPr lang="en-US" sz="2400" dirty="0">
                <a:solidFill>
                  <a:schemeClr val="bg1"/>
                </a:solidFill>
              </a:rPr>
              <a:t>– </a:t>
            </a:r>
            <a:r>
              <a:rPr lang="en-CA" sz="2400" dirty="0">
                <a:solidFill>
                  <a:schemeClr val="bg1"/>
                </a:solidFill>
              </a:rPr>
              <a:t>I.e. </a:t>
            </a:r>
            <a:r>
              <a:rPr lang="en-CA" sz="2400" dirty="0">
                <a:solidFill>
                  <a:srgbClr val="FFFF00"/>
                </a:solidFill>
              </a:rPr>
              <a:t>Read only works </a:t>
            </a:r>
            <a:r>
              <a:rPr lang="en-CA" sz="2400" dirty="0">
                <a:solidFill>
                  <a:schemeClr val="bg1"/>
                </a:solidFill>
              </a:rPr>
              <a:t>(eBooks); download blocking (streaming content); copy blocking (digital music/movies); print blocking; labeling; watermarks.</a:t>
            </a:r>
          </a:p>
          <a:p>
            <a:pPr marL="342900" lvl="1" indent="0">
              <a:buFont typeface="Arial" panose="020B0604020202020204" pitchFamily="34" charset="0"/>
              <a:buNone/>
              <a:defRPr/>
            </a:pPr>
            <a:endParaRPr lang="en-US" dirty="0">
              <a:solidFill>
                <a:schemeClr val="bg1"/>
              </a:solidFill>
            </a:endParaRPr>
          </a:p>
        </p:txBody>
      </p:sp>
      <p:sp>
        <p:nvSpPr>
          <p:cNvPr id="409603" name="Slide Number Placeholder 3">
            <a:extLst>
              <a:ext uri="{FF2B5EF4-FFF2-40B4-BE49-F238E27FC236}">
                <a16:creationId xmlns:a16="http://schemas.microsoft.com/office/drawing/2014/main" id="{2A97CE47-0394-8250-1ECF-6C1D44EDFDC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968E1F8-CD18-6D48-B214-DD118E3862C7}" type="slidenum">
              <a:rPr lang="en-US" altLang="en-US" smtClean="0"/>
              <a:pPr/>
              <a:t>254</a:t>
            </a:fld>
            <a:endParaRPr lang="en-US" altLang="en-US"/>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Title 1">
            <a:extLst>
              <a:ext uri="{FF2B5EF4-FFF2-40B4-BE49-F238E27FC236}">
                <a16:creationId xmlns:a16="http://schemas.microsoft.com/office/drawing/2014/main" id="{4B9034C1-2ADF-844E-6F9A-9FA020EF7E14}"/>
              </a:ext>
            </a:extLst>
          </p:cNvPr>
          <p:cNvSpPr>
            <a:spLocks noGrp="1" noChangeArrowheads="1"/>
          </p:cNvSpPr>
          <p:nvPr>
            <p:ph type="title"/>
          </p:nvPr>
        </p:nvSpPr>
        <p:spPr bwMode="auto">
          <a:xfrm>
            <a:off x="503238" y="188913"/>
            <a:ext cx="8137525"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TPM</a:t>
            </a:r>
            <a:r>
              <a:rPr lang="en-US" altLang="en-US" sz="3200" b="1">
                <a:solidFill>
                  <a:srgbClr val="FF0000"/>
                </a:solidFill>
              </a:rPr>
              <a:t>’</a:t>
            </a:r>
            <a:r>
              <a:rPr lang="en-US" altLang="en-US" sz="3200" b="1">
                <a:solidFill>
                  <a:srgbClr val="FFFF00"/>
                </a:solidFill>
              </a:rPr>
              <a:t>s</a:t>
            </a:r>
            <a:r>
              <a:rPr lang="en-US" altLang="en-US" sz="3200" b="1">
                <a:solidFill>
                  <a:srgbClr val="FF0000"/>
                </a:solidFill>
              </a:rPr>
              <a:t>: </a:t>
            </a:r>
            <a:r>
              <a:rPr lang="en-US" altLang="en-US" sz="3200">
                <a:solidFill>
                  <a:schemeClr val="bg1"/>
                </a:solidFill>
              </a:rPr>
              <a:t>Technological Protection Measures</a:t>
            </a:r>
          </a:p>
        </p:txBody>
      </p:sp>
      <p:sp>
        <p:nvSpPr>
          <p:cNvPr id="3" name="Content Placeholder 2">
            <a:extLst>
              <a:ext uri="{FF2B5EF4-FFF2-40B4-BE49-F238E27FC236}">
                <a16:creationId xmlns:a16="http://schemas.microsoft.com/office/drawing/2014/main" id="{54F5212A-6D31-593C-51A0-8162DEFC7CAC}"/>
              </a:ext>
            </a:extLst>
          </p:cNvPr>
          <p:cNvSpPr>
            <a:spLocks noGrp="1"/>
          </p:cNvSpPr>
          <p:nvPr>
            <p:ph sz="quarter" idx="10"/>
          </p:nvPr>
        </p:nvSpPr>
        <p:spPr>
          <a:xfrm>
            <a:off x="323850" y="971550"/>
            <a:ext cx="8496300" cy="3976688"/>
          </a:xfrm>
        </p:spPr>
        <p:txBody>
          <a:bodyPr/>
          <a:lstStyle/>
          <a:p>
            <a:pPr>
              <a:lnSpc>
                <a:spcPct val="110000"/>
              </a:lnSpc>
              <a:defRPr/>
            </a:pPr>
            <a:r>
              <a:rPr lang="en-CA" sz="2400" dirty="0">
                <a:solidFill>
                  <a:schemeClr val="bg1"/>
                </a:solidFill>
              </a:rPr>
              <a:t>S. 41 of the Copyright Act defines </a:t>
            </a:r>
            <a:r>
              <a:rPr lang="en-CA" sz="2400" dirty="0">
                <a:solidFill>
                  <a:srgbClr val="FF0000"/>
                </a:solidFill>
              </a:rPr>
              <a:t>“</a:t>
            </a:r>
            <a:r>
              <a:rPr lang="en-CA" sz="2400" dirty="0">
                <a:solidFill>
                  <a:srgbClr val="FFFF00"/>
                </a:solidFill>
              </a:rPr>
              <a:t>circumvent</a:t>
            </a:r>
            <a:r>
              <a:rPr lang="en-CA" sz="2400" dirty="0">
                <a:solidFill>
                  <a:srgbClr val="FF0000"/>
                </a:solidFill>
              </a:rPr>
              <a:t>” </a:t>
            </a:r>
          </a:p>
          <a:p>
            <a:pPr>
              <a:lnSpc>
                <a:spcPct val="110000"/>
              </a:lnSpc>
              <a:defRPr/>
            </a:pPr>
            <a:r>
              <a:rPr lang="en-CA" sz="2400" dirty="0">
                <a:solidFill>
                  <a:srgbClr val="FFFF00"/>
                </a:solidFill>
              </a:rPr>
              <a:t>Access Control TPM’s </a:t>
            </a:r>
            <a:r>
              <a:rPr lang="en-CA" sz="2400" dirty="0">
                <a:solidFill>
                  <a:schemeClr val="bg1"/>
                </a:solidFill>
              </a:rPr>
              <a:t>are </a:t>
            </a:r>
            <a:r>
              <a:rPr lang="en-CA" sz="2400" dirty="0">
                <a:solidFill>
                  <a:srgbClr val="FFFF00"/>
                </a:solidFill>
              </a:rPr>
              <a:t>circumvented by</a:t>
            </a:r>
            <a:r>
              <a:rPr lang="en-CA" sz="2400" dirty="0">
                <a:solidFill>
                  <a:srgbClr val="FF0000"/>
                </a:solidFill>
              </a:rPr>
              <a:t>…</a:t>
            </a:r>
            <a:r>
              <a:rPr lang="en-CA" sz="2400" dirty="0">
                <a:solidFill>
                  <a:srgbClr val="FFFF00"/>
                </a:solidFill>
              </a:rPr>
              <a:t> </a:t>
            </a:r>
            <a:r>
              <a:rPr lang="en-CA" sz="2400" dirty="0">
                <a:solidFill>
                  <a:schemeClr val="bg1"/>
                </a:solidFill>
              </a:rPr>
              <a:t>descrambling a scrambled work; decrypting an encrypted work; otherwise avoiding, bypassing, removing, deactivating, or impairing the TPM (unless you’re doing so with the authority of the copyright owner).</a:t>
            </a:r>
          </a:p>
          <a:p>
            <a:pPr>
              <a:lnSpc>
                <a:spcPct val="110000"/>
              </a:lnSpc>
              <a:defRPr/>
            </a:pPr>
            <a:r>
              <a:rPr lang="en-CA" sz="2400" dirty="0">
                <a:solidFill>
                  <a:srgbClr val="FFFF00"/>
                </a:solidFill>
              </a:rPr>
              <a:t>Copy control TPM’s </a:t>
            </a:r>
            <a:r>
              <a:rPr lang="en-CA" sz="2400" dirty="0">
                <a:solidFill>
                  <a:schemeClr val="bg1"/>
                </a:solidFill>
              </a:rPr>
              <a:t>are </a:t>
            </a:r>
            <a:r>
              <a:rPr lang="en-CA" sz="2400" dirty="0">
                <a:solidFill>
                  <a:srgbClr val="FFFF00"/>
                </a:solidFill>
              </a:rPr>
              <a:t>circumvented by</a:t>
            </a:r>
            <a:r>
              <a:rPr lang="en-CA" sz="2400" dirty="0">
                <a:solidFill>
                  <a:srgbClr val="FF0000"/>
                </a:solidFill>
              </a:rPr>
              <a:t>…</a:t>
            </a:r>
            <a:r>
              <a:rPr lang="en-CA" sz="2400" dirty="0">
                <a:solidFill>
                  <a:schemeClr val="bg1"/>
                </a:solidFill>
              </a:rPr>
              <a:t>avoiding, bypassing, removing, deactivating, or impairing the TPM.</a:t>
            </a:r>
          </a:p>
          <a:p>
            <a:pPr marL="0" indent="0">
              <a:buFont typeface="Arial" panose="020B0604020202020204" pitchFamily="34" charset="0"/>
              <a:buNone/>
              <a:defRPr/>
            </a:pPr>
            <a:r>
              <a:rPr lang="en-CA" dirty="0"/>
              <a:t> </a:t>
            </a:r>
          </a:p>
          <a:p>
            <a:pPr marL="0" indent="0">
              <a:buFont typeface="Arial" panose="020B0604020202020204" pitchFamily="34" charset="0"/>
              <a:buNone/>
              <a:defRPr/>
            </a:pPr>
            <a:endParaRPr lang="en-US" b="1" dirty="0">
              <a:solidFill>
                <a:schemeClr val="bg1"/>
              </a:solidFill>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Title 1">
            <a:extLst>
              <a:ext uri="{FF2B5EF4-FFF2-40B4-BE49-F238E27FC236}">
                <a16:creationId xmlns:a16="http://schemas.microsoft.com/office/drawing/2014/main" id="{FD22E2D2-7775-ACAF-22F5-D580CB8EFFB8}"/>
              </a:ext>
            </a:extLst>
          </p:cNvPr>
          <p:cNvSpPr>
            <a:spLocks noGrp="1" noChangeArrowheads="1"/>
          </p:cNvSpPr>
          <p:nvPr>
            <p:ph type="title"/>
          </p:nvPr>
        </p:nvSpPr>
        <p:spPr bwMode="auto">
          <a:xfrm>
            <a:off x="611188" y="195263"/>
            <a:ext cx="7921625" cy="579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TPM</a:t>
            </a:r>
            <a:r>
              <a:rPr lang="en-US" altLang="en-US" sz="3200" b="1">
                <a:solidFill>
                  <a:srgbClr val="FF0000"/>
                </a:solidFill>
              </a:rPr>
              <a:t>’</a:t>
            </a:r>
            <a:r>
              <a:rPr lang="en-US" altLang="en-US" sz="3200" b="1">
                <a:solidFill>
                  <a:srgbClr val="FFFF00"/>
                </a:solidFill>
              </a:rPr>
              <a:t>s</a:t>
            </a:r>
            <a:r>
              <a:rPr lang="en-US" altLang="en-US" sz="3200" b="1">
                <a:solidFill>
                  <a:srgbClr val="FF0000"/>
                </a:solidFill>
              </a:rPr>
              <a:t>: </a:t>
            </a:r>
            <a:r>
              <a:rPr lang="en-US" altLang="en-US" sz="3200">
                <a:solidFill>
                  <a:schemeClr val="bg1"/>
                </a:solidFill>
              </a:rPr>
              <a:t>Technological Protection Measures</a:t>
            </a:r>
          </a:p>
        </p:txBody>
      </p:sp>
      <p:sp>
        <p:nvSpPr>
          <p:cNvPr id="3" name="Content Placeholder 2">
            <a:extLst>
              <a:ext uri="{FF2B5EF4-FFF2-40B4-BE49-F238E27FC236}">
                <a16:creationId xmlns:a16="http://schemas.microsoft.com/office/drawing/2014/main" id="{1252F87C-0E30-6B1D-47F3-0CDE72A6DF73}"/>
              </a:ext>
            </a:extLst>
          </p:cNvPr>
          <p:cNvSpPr>
            <a:spLocks noGrp="1"/>
          </p:cNvSpPr>
          <p:nvPr>
            <p:ph sz="quarter" idx="10"/>
          </p:nvPr>
        </p:nvSpPr>
        <p:spPr>
          <a:xfrm>
            <a:off x="323850" y="1131888"/>
            <a:ext cx="8569325" cy="3709987"/>
          </a:xfrm>
        </p:spPr>
        <p:txBody>
          <a:bodyPr/>
          <a:lstStyle/>
          <a:p>
            <a:pPr marL="0" indent="0">
              <a:lnSpc>
                <a:spcPct val="110000"/>
              </a:lnSpc>
              <a:buFont typeface="Arial" panose="020B0604020202020204" pitchFamily="34" charset="0"/>
              <a:buNone/>
              <a:defRPr/>
            </a:pPr>
            <a:r>
              <a:rPr lang="en-CA" sz="2100" dirty="0">
                <a:solidFill>
                  <a:srgbClr val="FFFF00"/>
                </a:solidFill>
              </a:rPr>
              <a:t>EXAMPLES OF ACCESS CONTROL MEASURES INCLUDE</a:t>
            </a:r>
            <a:r>
              <a:rPr lang="en-CA" sz="2100" dirty="0">
                <a:solidFill>
                  <a:srgbClr val="FF0000"/>
                </a:solidFill>
              </a:rPr>
              <a:t>: </a:t>
            </a:r>
          </a:p>
          <a:p>
            <a:pPr>
              <a:lnSpc>
                <a:spcPct val="110000"/>
              </a:lnSpc>
              <a:defRPr/>
            </a:pPr>
            <a:r>
              <a:rPr lang="en-CA" sz="2100" dirty="0">
                <a:solidFill>
                  <a:schemeClr val="bg1"/>
                </a:solidFill>
              </a:rPr>
              <a:t>Software requiring a password to access a website; </a:t>
            </a:r>
          </a:p>
          <a:p>
            <a:pPr>
              <a:lnSpc>
                <a:spcPct val="110000"/>
              </a:lnSpc>
              <a:defRPr/>
            </a:pPr>
            <a:r>
              <a:rPr lang="en-CA" sz="2100" dirty="0">
                <a:solidFill>
                  <a:schemeClr val="bg1"/>
                </a:solidFill>
              </a:rPr>
              <a:t>Paywalls or subscriptions; </a:t>
            </a:r>
          </a:p>
          <a:p>
            <a:pPr>
              <a:lnSpc>
                <a:spcPct val="110000"/>
              </a:lnSpc>
              <a:defRPr/>
            </a:pPr>
            <a:r>
              <a:rPr lang="en-CA" sz="2100" dirty="0">
                <a:solidFill>
                  <a:schemeClr val="bg1"/>
                </a:solidFill>
              </a:rPr>
              <a:t>Time limits (e.g. 48 hour movie rental on iTunes); </a:t>
            </a:r>
          </a:p>
          <a:p>
            <a:pPr>
              <a:lnSpc>
                <a:spcPct val="110000"/>
              </a:lnSpc>
              <a:defRPr/>
            </a:pPr>
            <a:r>
              <a:rPr lang="en-CA" sz="2100" dirty="0">
                <a:solidFill>
                  <a:schemeClr val="bg1"/>
                </a:solidFill>
              </a:rPr>
              <a:t>Limits on number of simultaneous users (library eBooks'); </a:t>
            </a:r>
          </a:p>
          <a:p>
            <a:pPr>
              <a:lnSpc>
                <a:spcPct val="110000"/>
              </a:lnSpc>
              <a:defRPr/>
            </a:pPr>
            <a:r>
              <a:rPr lang="en-CA" sz="2100" dirty="0">
                <a:solidFill>
                  <a:schemeClr val="bg1"/>
                </a:solidFill>
              </a:rPr>
              <a:t>Encryption/scrambling (regional encoding on DVDs, blocking based on location); </a:t>
            </a:r>
          </a:p>
          <a:p>
            <a:pPr>
              <a:lnSpc>
                <a:spcPct val="110000"/>
              </a:lnSpc>
              <a:defRPr/>
            </a:pPr>
            <a:r>
              <a:rPr lang="en-CA" sz="2100" dirty="0">
                <a:solidFill>
                  <a:schemeClr val="bg1"/>
                </a:solidFill>
              </a:rPr>
              <a:t>Selective incompatibility (CD’s that will read in a standard CD player, but not in a computer CD drive).</a:t>
            </a:r>
          </a:p>
          <a:p>
            <a:pPr marL="0" indent="0">
              <a:buFont typeface="Arial" panose="020B0604020202020204" pitchFamily="34" charset="0"/>
              <a:buNone/>
              <a:defRPr/>
            </a:pPr>
            <a:endParaRPr lang="en-US" b="1" dirty="0">
              <a:solidFill>
                <a:schemeClr val="bg1"/>
              </a:solidFil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a:extLst>
              <a:ext uri="{FF2B5EF4-FFF2-40B4-BE49-F238E27FC236}">
                <a16:creationId xmlns:a16="http://schemas.microsoft.com/office/drawing/2014/main" id="{0AAD0069-6411-130F-CFA7-FC7C0BA38CE1}"/>
              </a:ext>
            </a:extLst>
          </p:cNvPr>
          <p:cNvSpPr>
            <a:spLocks noGrp="1" noChangeArrowheads="1"/>
          </p:cNvSpPr>
          <p:nvPr>
            <p:ph type="title"/>
          </p:nvPr>
        </p:nvSpPr>
        <p:spPr bwMode="auto">
          <a:xfrm>
            <a:off x="250825" y="123825"/>
            <a:ext cx="8642350" cy="579438"/>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400" b="1">
                <a:solidFill>
                  <a:srgbClr val="FFFF00"/>
                </a:solidFill>
              </a:rPr>
              <a:t>TPM</a:t>
            </a:r>
            <a:r>
              <a:rPr lang="en-US" altLang="en-US" sz="3400" b="1">
                <a:solidFill>
                  <a:srgbClr val="FF0000"/>
                </a:solidFill>
              </a:rPr>
              <a:t>’</a:t>
            </a:r>
            <a:r>
              <a:rPr lang="en-US" altLang="en-US" sz="3400" b="1">
                <a:solidFill>
                  <a:srgbClr val="FFFF00"/>
                </a:solidFill>
              </a:rPr>
              <a:t>s</a:t>
            </a:r>
            <a:r>
              <a:rPr lang="en-US" altLang="en-US" sz="3400" b="1">
                <a:solidFill>
                  <a:srgbClr val="FF0000"/>
                </a:solidFill>
              </a:rPr>
              <a:t>: </a:t>
            </a:r>
            <a:r>
              <a:rPr lang="en-US" altLang="en-US" sz="3400">
                <a:solidFill>
                  <a:schemeClr val="bg1"/>
                </a:solidFill>
              </a:rPr>
              <a:t>Technological Protection Measures</a:t>
            </a:r>
          </a:p>
        </p:txBody>
      </p:sp>
      <p:sp>
        <p:nvSpPr>
          <p:cNvPr id="3" name="Content Placeholder 2">
            <a:extLst>
              <a:ext uri="{FF2B5EF4-FFF2-40B4-BE49-F238E27FC236}">
                <a16:creationId xmlns:a16="http://schemas.microsoft.com/office/drawing/2014/main" id="{0ADAEA17-6FEB-7B96-C00D-BD79CF644210}"/>
              </a:ext>
            </a:extLst>
          </p:cNvPr>
          <p:cNvSpPr>
            <a:spLocks noGrp="1"/>
          </p:cNvSpPr>
          <p:nvPr>
            <p:ph sz="quarter" idx="10"/>
          </p:nvPr>
        </p:nvSpPr>
        <p:spPr>
          <a:xfrm>
            <a:off x="431800" y="915988"/>
            <a:ext cx="8280400" cy="3959225"/>
          </a:xfrm>
        </p:spPr>
        <p:txBody>
          <a:bodyPr/>
          <a:lstStyle/>
          <a:p>
            <a:pPr marL="0" indent="0">
              <a:lnSpc>
                <a:spcPct val="110000"/>
              </a:lnSpc>
              <a:buFont typeface="Arial" panose="020B0604020202020204" pitchFamily="34" charset="0"/>
              <a:buNone/>
              <a:defRPr/>
            </a:pPr>
            <a:r>
              <a:rPr lang="en-CA" sz="2100" dirty="0">
                <a:solidFill>
                  <a:srgbClr val="FFFF00"/>
                </a:solidFill>
              </a:rPr>
              <a:t>EXAMPLES OF COPY CONTROL TPMS INCLUDE</a:t>
            </a:r>
            <a:r>
              <a:rPr lang="en-CA" sz="2100" dirty="0">
                <a:solidFill>
                  <a:srgbClr val="FF0000"/>
                </a:solidFill>
              </a:rPr>
              <a:t>:</a:t>
            </a:r>
          </a:p>
          <a:p>
            <a:pPr>
              <a:lnSpc>
                <a:spcPct val="110000"/>
              </a:lnSpc>
              <a:defRPr/>
            </a:pPr>
            <a:r>
              <a:rPr lang="en-CA" sz="2100" dirty="0">
                <a:solidFill>
                  <a:schemeClr val="bg1"/>
                </a:solidFill>
              </a:rPr>
              <a:t>Read only works (eBooks’); </a:t>
            </a:r>
          </a:p>
          <a:p>
            <a:pPr>
              <a:lnSpc>
                <a:spcPct val="110000"/>
              </a:lnSpc>
              <a:defRPr/>
            </a:pPr>
            <a:r>
              <a:rPr lang="en-CA" sz="2100" dirty="0">
                <a:solidFill>
                  <a:schemeClr val="bg1"/>
                </a:solidFill>
              </a:rPr>
              <a:t>Download blocking (streaming content); </a:t>
            </a:r>
          </a:p>
          <a:p>
            <a:pPr>
              <a:lnSpc>
                <a:spcPct val="110000"/>
              </a:lnSpc>
              <a:defRPr/>
            </a:pPr>
            <a:r>
              <a:rPr lang="en-CA" sz="2100" dirty="0">
                <a:solidFill>
                  <a:schemeClr val="bg1"/>
                </a:solidFill>
              </a:rPr>
              <a:t>Copy blocking (digital music/movies); </a:t>
            </a:r>
          </a:p>
          <a:p>
            <a:pPr>
              <a:lnSpc>
                <a:spcPct val="110000"/>
              </a:lnSpc>
              <a:defRPr/>
            </a:pPr>
            <a:r>
              <a:rPr lang="en-CA" sz="2100" dirty="0">
                <a:solidFill>
                  <a:schemeClr val="bg1"/>
                </a:solidFill>
              </a:rPr>
              <a:t>Print blocking; </a:t>
            </a:r>
          </a:p>
          <a:p>
            <a:pPr>
              <a:lnSpc>
                <a:spcPct val="110000"/>
              </a:lnSpc>
              <a:defRPr/>
            </a:pPr>
            <a:r>
              <a:rPr lang="en-CA" sz="2100" dirty="0">
                <a:solidFill>
                  <a:schemeClr val="bg1"/>
                </a:solidFill>
              </a:rPr>
              <a:t>Labeling; </a:t>
            </a:r>
          </a:p>
          <a:p>
            <a:pPr>
              <a:lnSpc>
                <a:spcPct val="110000"/>
              </a:lnSpc>
              <a:defRPr/>
            </a:pPr>
            <a:r>
              <a:rPr lang="en-CA" sz="2100" dirty="0">
                <a:solidFill>
                  <a:schemeClr val="bg1"/>
                </a:solidFill>
              </a:rPr>
              <a:t>Watermarks.</a:t>
            </a:r>
          </a:p>
          <a:p>
            <a:pPr marL="0" indent="0">
              <a:lnSpc>
                <a:spcPct val="110000"/>
              </a:lnSpc>
              <a:buFont typeface="Arial" panose="020B0604020202020204" pitchFamily="34" charset="0"/>
              <a:buNone/>
              <a:defRPr/>
            </a:pPr>
            <a:r>
              <a:rPr lang="en-CA" sz="2100" dirty="0">
                <a:solidFill>
                  <a:schemeClr val="bg1"/>
                </a:solidFill>
              </a:rPr>
              <a:t>Other prohibitions are targeted at those who make and distribute services and devices aimed at circumventing TPMs. </a:t>
            </a:r>
          </a:p>
          <a:p>
            <a:pPr marL="0" indent="0">
              <a:buFont typeface="Arial" panose="020B0604020202020204" pitchFamily="34" charset="0"/>
              <a:buNone/>
              <a:defRPr/>
            </a:pPr>
            <a:endParaRPr lang="en-US" b="1" dirty="0">
              <a:solidFill>
                <a:schemeClr val="bg1"/>
              </a:solidFill>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Title 1">
            <a:extLst>
              <a:ext uri="{FF2B5EF4-FFF2-40B4-BE49-F238E27FC236}">
                <a16:creationId xmlns:a16="http://schemas.microsoft.com/office/drawing/2014/main" id="{11DF2289-400E-3838-88DB-7FEFD22BCDCA}"/>
              </a:ext>
            </a:extLst>
          </p:cNvPr>
          <p:cNvSpPr>
            <a:spLocks noGrp="1" noChangeArrowheads="1"/>
          </p:cNvSpPr>
          <p:nvPr>
            <p:ph type="title"/>
          </p:nvPr>
        </p:nvSpPr>
        <p:spPr bwMode="auto">
          <a:xfrm>
            <a:off x="293688" y="192088"/>
            <a:ext cx="8599487"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a:solidFill>
                  <a:srgbClr val="FFFF00"/>
                </a:solidFill>
              </a:rPr>
              <a:t>TPM</a:t>
            </a:r>
            <a:r>
              <a:rPr lang="en-US" altLang="en-US" sz="2500" b="1">
                <a:solidFill>
                  <a:srgbClr val="FF0000"/>
                </a:solidFill>
              </a:rPr>
              <a:t>’</a:t>
            </a:r>
            <a:r>
              <a:rPr lang="en-US" altLang="en-US" sz="2500" b="1">
                <a:solidFill>
                  <a:srgbClr val="FFFF00"/>
                </a:solidFill>
              </a:rPr>
              <a:t>s</a:t>
            </a:r>
            <a:r>
              <a:rPr lang="en-US" altLang="en-US" sz="2500" b="1">
                <a:solidFill>
                  <a:srgbClr val="FF0000"/>
                </a:solidFill>
              </a:rPr>
              <a:t>: </a:t>
            </a:r>
            <a:r>
              <a:rPr lang="en-US" altLang="en-US" sz="2500">
                <a:solidFill>
                  <a:schemeClr val="bg1"/>
                </a:solidFill>
              </a:rPr>
              <a:t>Technological Protection Measures </a:t>
            </a:r>
            <a:r>
              <a:rPr lang="en-US" altLang="en-US" sz="2500">
                <a:solidFill>
                  <a:srgbClr val="FF0000"/>
                </a:solidFill>
              </a:rPr>
              <a:t>– </a:t>
            </a:r>
            <a:r>
              <a:rPr lang="en-US" altLang="en-US" sz="2500">
                <a:solidFill>
                  <a:schemeClr val="bg1"/>
                </a:solidFill>
              </a:rPr>
              <a:t>S. 41.1(1)(c)</a:t>
            </a:r>
          </a:p>
        </p:txBody>
      </p:sp>
      <p:sp>
        <p:nvSpPr>
          <p:cNvPr id="414722" name="Content Placeholder 2">
            <a:extLst>
              <a:ext uri="{FF2B5EF4-FFF2-40B4-BE49-F238E27FC236}">
                <a16:creationId xmlns:a16="http://schemas.microsoft.com/office/drawing/2014/main" id="{D8F71EE7-6F62-0E02-3617-73B768D58E72}"/>
              </a:ext>
            </a:extLst>
          </p:cNvPr>
          <p:cNvSpPr>
            <a:spLocks noGrp="1" noChangeArrowheads="1"/>
          </p:cNvSpPr>
          <p:nvPr>
            <p:ph sz="quarter" idx="10"/>
          </p:nvPr>
        </p:nvSpPr>
        <p:spPr bwMode="auto">
          <a:xfrm>
            <a:off x="293688" y="954088"/>
            <a:ext cx="8556625" cy="4065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buFont typeface="Arial" panose="020B0604020202020204" pitchFamily="34" charset="0"/>
              <a:buNone/>
            </a:pPr>
            <a:r>
              <a:rPr lang="en-CA" altLang="en-US" b="1" i="1">
                <a:solidFill>
                  <a:schemeClr val="bg1"/>
                </a:solidFill>
              </a:rPr>
              <a:t>41.1</a:t>
            </a:r>
            <a:r>
              <a:rPr lang="en-CA" altLang="en-US" i="1">
                <a:solidFill>
                  <a:schemeClr val="bg1"/>
                </a:solidFill>
              </a:rPr>
              <a:t> </a:t>
            </a:r>
            <a:r>
              <a:rPr lang="en-CA" altLang="en-US" b="1" i="1">
                <a:solidFill>
                  <a:schemeClr val="bg1"/>
                </a:solidFill>
              </a:rPr>
              <a:t>(1)</a:t>
            </a:r>
            <a:r>
              <a:rPr lang="en-CA" altLang="en-US" i="1">
                <a:solidFill>
                  <a:schemeClr val="bg1"/>
                </a:solidFill>
              </a:rPr>
              <a:t> </a:t>
            </a:r>
            <a:r>
              <a:rPr lang="en-CA" altLang="en-US" i="1">
                <a:solidFill>
                  <a:srgbClr val="FFFF00"/>
                </a:solidFill>
              </a:rPr>
              <a:t>No person shall</a:t>
            </a:r>
            <a:r>
              <a:rPr lang="en-CA" altLang="en-US" i="1">
                <a:solidFill>
                  <a:schemeClr val="bg1"/>
                </a:solidFill>
              </a:rPr>
              <a:t>…</a:t>
            </a:r>
          </a:p>
          <a:p>
            <a:pPr marL="0" indent="0">
              <a:lnSpc>
                <a:spcPct val="110000"/>
              </a:lnSpc>
              <a:buFont typeface="Arial" panose="020B0604020202020204" pitchFamily="34" charset="0"/>
              <a:buNone/>
            </a:pPr>
            <a:r>
              <a:rPr lang="en-US" altLang="en-US" b="1" i="1">
                <a:solidFill>
                  <a:schemeClr val="bg1"/>
                </a:solidFill>
              </a:rPr>
              <a:t>(c)</a:t>
            </a:r>
            <a:r>
              <a:rPr lang="en-US" altLang="en-US" i="1">
                <a:solidFill>
                  <a:schemeClr val="bg1"/>
                </a:solidFill>
              </a:rPr>
              <a:t> </a:t>
            </a:r>
            <a:r>
              <a:rPr lang="en-US" altLang="en-US" i="1">
                <a:solidFill>
                  <a:srgbClr val="FF0000"/>
                </a:solidFill>
              </a:rPr>
              <a:t>manufacture, import, distribute, offer for sale or rental or provide — including by selling or renting — </a:t>
            </a:r>
            <a:r>
              <a:rPr lang="en-US" altLang="en-US" i="1">
                <a:solidFill>
                  <a:srgbClr val="FFFF00"/>
                </a:solidFill>
              </a:rPr>
              <a:t>any technology</a:t>
            </a:r>
            <a:r>
              <a:rPr lang="en-US" altLang="en-US" i="1">
                <a:solidFill>
                  <a:schemeClr val="bg1"/>
                </a:solidFill>
              </a:rPr>
              <a:t>, </a:t>
            </a:r>
            <a:r>
              <a:rPr lang="en-US" altLang="en-US" i="1">
                <a:solidFill>
                  <a:srgbClr val="FF0000"/>
                </a:solidFill>
              </a:rPr>
              <a:t>device or component </a:t>
            </a:r>
            <a:r>
              <a:rPr lang="en-US" altLang="en-US" i="1">
                <a:solidFill>
                  <a:srgbClr val="FFFF00"/>
                </a:solidFill>
              </a:rPr>
              <a:t>if</a:t>
            </a:r>
            <a:endParaRPr lang="en-CA" altLang="en-US" i="1">
              <a:solidFill>
                <a:srgbClr val="FFFF00"/>
              </a:solidFill>
            </a:endParaRPr>
          </a:p>
          <a:p>
            <a:pPr marL="0" indent="0">
              <a:lnSpc>
                <a:spcPct val="110000"/>
              </a:lnSpc>
              <a:buFont typeface="Arial" panose="020B0604020202020204" pitchFamily="34" charset="0"/>
              <a:buNone/>
            </a:pPr>
            <a:r>
              <a:rPr lang="en-US" altLang="en-US" b="1" i="1">
                <a:solidFill>
                  <a:schemeClr val="bg1"/>
                </a:solidFill>
              </a:rPr>
              <a:t>(i)</a:t>
            </a:r>
            <a:r>
              <a:rPr lang="en-US" altLang="en-US" i="1">
                <a:solidFill>
                  <a:schemeClr val="bg1"/>
                </a:solidFill>
              </a:rPr>
              <a:t> the technology, device or component is </a:t>
            </a:r>
            <a:r>
              <a:rPr lang="en-US" altLang="en-US" i="1">
                <a:solidFill>
                  <a:srgbClr val="FFFF00"/>
                </a:solidFill>
              </a:rPr>
              <a:t>designed or produced primarily for the purposes of circumventing a technological protection measure</a:t>
            </a:r>
            <a:r>
              <a:rPr lang="en-US" altLang="en-US" i="1">
                <a:solidFill>
                  <a:schemeClr val="bg1"/>
                </a:solidFill>
              </a:rPr>
              <a:t>,</a:t>
            </a:r>
            <a:endParaRPr lang="en-CA" altLang="en-US" i="1">
              <a:solidFill>
                <a:schemeClr val="bg1"/>
              </a:solidFill>
            </a:endParaRPr>
          </a:p>
          <a:p>
            <a:pPr marL="0" indent="0">
              <a:lnSpc>
                <a:spcPct val="110000"/>
              </a:lnSpc>
              <a:buFont typeface="Arial" panose="020B0604020202020204" pitchFamily="34" charset="0"/>
              <a:buNone/>
            </a:pPr>
            <a:r>
              <a:rPr lang="en-US" altLang="en-US" b="1" i="1">
                <a:solidFill>
                  <a:schemeClr val="bg1"/>
                </a:solidFill>
              </a:rPr>
              <a:t>(ii)</a:t>
            </a:r>
            <a:r>
              <a:rPr lang="en-US" altLang="en-US" i="1">
                <a:solidFill>
                  <a:schemeClr val="bg1"/>
                </a:solidFill>
              </a:rPr>
              <a:t> the uses or purposes of the technology, device or component are not commercially significant other than when it is used for the purposes of circumventing a technological protection measure, or</a:t>
            </a:r>
            <a:endParaRPr lang="en-CA" altLang="en-US" i="1">
              <a:solidFill>
                <a:schemeClr val="bg1"/>
              </a:solidFill>
            </a:endParaRPr>
          </a:p>
          <a:p>
            <a:pPr marL="0" indent="0">
              <a:lnSpc>
                <a:spcPct val="110000"/>
              </a:lnSpc>
              <a:buFont typeface="Arial" panose="020B0604020202020204" pitchFamily="34" charset="0"/>
              <a:buNone/>
            </a:pPr>
            <a:r>
              <a:rPr lang="en-US" altLang="en-US" b="1" i="1">
                <a:solidFill>
                  <a:schemeClr val="bg1"/>
                </a:solidFill>
              </a:rPr>
              <a:t>(iii)</a:t>
            </a:r>
            <a:r>
              <a:rPr lang="en-US" altLang="en-US" i="1">
                <a:solidFill>
                  <a:schemeClr val="bg1"/>
                </a:solidFill>
              </a:rPr>
              <a:t> the person markets the technology, device or component as being for the purposes of circumventing a technological protection measure or acts in concert with another person in order to market the technology, device or component as being for those purposes.</a:t>
            </a:r>
            <a:endParaRPr lang="en-CA" altLang="en-US" i="1">
              <a:solidFill>
                <a:schemeClr val="bg1"/>
              </a:solidFill>
            </a:endParaRPr>
          </a:p>
          <a:p>
            <a:pPr marL="0" indent="0">
              <a:buFont typeface="Arial" panose="020B0604020202020204" pitchFamily="34" charset="0"/>
              <a:buNone/>
            </a:pPr>
            <a:endParaRPr lang="en-US" altLang="en-US" b="1">
              <a:solidFill>
                <a:schemeClr val="bg1"/>
              </a:solidFill>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488D-8B44-FA24-9BBD-D3FA12DECCF1}"/>
              </a:ext>
            </a:extLst>
          </p:cNvPr>
          <p:cNvSpPr>
            <a:spLocks noGrp="1"/>
          </p:cNvSpPr>
          <p:nvPr>
            <p:ph type="title"/>
          </p:nvPr>
        </p:nvSpPr>
        <p:spPr>
          <a:xfrm>
            <a:off x="142875" y="195263"/>
            <a:ext cx="8858250" cy="762000"/>
          </a:xfrm>
        </p:spPr>
        <p:txBody>
          <a:bodyPr>
            <a:normAutofit fontScale="90000"/>
          </a:bodyPr>
          <a:lstStyle/>
          <a:p>
            <a:pPr>
              <a:defRPr/>
            </a:pPr>
            <a:r>
              <a:rPr lang="en-US" b="1" dirty="0">
                <a:solidFill>
                  <a:srgbClr val="FFFF00"/>
                </a:solidFill>
              </a:rPr>
              <a:t>TPM</a:t>
            </a:r>
            <a:r>
              <a:rPr lang="en-US" b="1" dirty="0">
                <a:solidFill>
                  <a:srgbClr val="FF0000"/>
                </a:solidFill>
              </a:rPr>
              <a:t>’</a:t>
            </a:r>
            <a:r>
              <a:rPr lang="en-US" b="1" dirty="0">
                <a:solidFill>
                  <a:srgbClr val="FFFF00"/>
                </a:solidFill>
              </a:rPr>
              <a:t>s</a:t>
            </a:r>
            <a:r>
              <a:rPr lang="en-US" b="1" dirty="0">
                <a:solidFill>
                  <a:srgbClr val="FF0000"/>
                </a:solidFill>
              </a:rPr>
              <a:t>: </a:t>
            </a:r>
            <a:r>
              <a:rPr lang="en-US" dirty="0">
                <a:solidFill>
                  <a:schemeClr val="bg1"/>
                </a:solidFill>
              </a:rPr>
              <a:t>Technological Protection Measures</a:t>
            </a:r>
            <a:r>
              <a:rPr lang="en-US" dirty="0">
                <a:solidFill>
                  <a:srgbClr val="FF0000"/>
                </a:solidFill>
              </a:rPr>
              <a:t> - </a:t>
            </a:r>
            <a:r>
              <a:rPr lang="en-US" b="1" dirty="0">
                <a:solidFill>
                  <a:srgbClr val="FFFF00"/>
                </a:solidFill>
              </a:rPr>
              <a:t>Exceptions</a:t>
            </a:r>
          </a:p>
        </p:txBody>
      </p:sp>
      <p:sp>
        <p:nvSpPr>
          <p:cNvPr id="3" name="Content Placeholder 2">
            <a:extLst>
              <a:ext uri="{FF2B5EF4-FFF2-40B4-BE49-F238E27FC236}">
                <a16:creationId xmlns:a16="http://schemas.microsoft.com/office/drawing/2014/main" id="{AA42C364-C049-14DF-8680-AD420F02C67F}"/>
              </a:ext>
            </a:extLst>
          </p:cNvPr>
          <p:cNvSpPr>
            <a:spLocks noGrp="1"/>
          </p:cNvSpPr>
          <p:nvPr>
            <p:ph sz="quarter" idx="10"/>
          </p:nvPr>
        </p:nvSpPr>
        <p:spPr>
          <a:xfrm>
            <a:off x="196850" y="842963"/>
            <a:ext cx="8750300" cy="4105275"/>
          </a:xfrm>
        </p:spPr>
        <p:txBody>
          <a:bodyPr>
            <a:normAutofit fontScale="85000" lnSpcReduction="10000"/>
          </a:bodyPr>
          <a:lstStyle/>
          <a:p>
            <a:pPr marL="0" indent="0">
              <a:lnSpc>
                <a:spcPct val="120000"/>
              </a:lnSpc>
              <a:buFont typeface="Arial" panose="020B0604020202020204" pitchFamily="34" charset="0"/>
              <a:buNone/>
              <a:defRPr/>
            </a:pPr>
            <a:r>
              <a:rPr lang="en-CA" dirty="0">
                <a:solidFill>
                  <a:srgbClr val="FFFF00"/>
                </a:solidFill>
              </a:rPr>
              <a:t>Eight exceptions to the anti-circumvention measures are set out in the Copyright Act, relating to</a:t>
            </a:r>
            <a:r>
              <a:rPr lang="en-CA" dirty="0">
                <a:solidFill>
                  <a:srgbClr val="FF0000"/>
                </a:solidFill>
              </a:rPr>
              <a:t>:</a:t>
            </a:r>
          </a:p>
          <a:p>
            <a:pPr lvl="1">
              <a:lnSpc>
                <a:spcPct val="120000"/>
              </a:lnSpc>
              <a:buFont typeface="Arial" panose="020B0604020202020204" pitchFamily="34" charset="0"/>
              <a:buChar char="•"/>
              <a:defRPr/>
            </a:pPr>
            <a:r>
              <a:rPr lang="en-CA" dirty="0">
                <a:solidFill>
                  <a:schemeClr val="bg1"/>
                </a:solidFill>
              </a:rPr>
              <a:t>Law enforcement and national security</a:t>
            </a:r>
          </a:p>
          <a:p>
            <a:pPr lvl="1">
              <a:lnSpc>
                <a:spcPct val="120000"/>
              </a:lnSpc>
              <a:buFont typeface="Arial" panose="020B0604020202020204" pitchFamily="34" charset="0"/>
              <a:buChar char="•"/>
              <a:defRPr/>
            </a:pPr>
            <a:r>
              <a:rPr lang="en-CA" dirty="0">
                <a:solidFill>
                  <a:srgbClr val="FF0000"/>
                </a:solidFill>
              </a:rPr>
              <a:t>Interoperability of computer programs</a:t>
            </a:r>
          </a:p>
          <a:p>
            <a:pPr lvl="1">
              <a:lnSpc>
                <a:spcPct val="120000"/>
              </a:lnSpc>
              <a:buFont typeface="Arial" panose="020B0604020202020204" pitchFamily="34" charset="0"/>
              <a:buChar char="•"/>
              <a:defRPr/>
            </a:pPr>
            <a:r>
              <a:rPr lang="en-CA" dirty="0">
                <a:solidFill>
                  <a:schemeClr val="bg1"/>
                </a:solidFill>
              </a:rPr>
              <a:t>Encryption research</a:t>
            </a:r>
          </a:p>
          <a:p>
            <a:pPr lvl="1">
              <a:lnSpc>
                <a:spcPct val="120000"/>
              </a:lnSpc>
              <a:buFont typeface="Arial" panose="020B0604020202020204" pitchFamily="34" charset="0"/>
              <a:buChar char="•"/>
              <a:defRPr/>
            </a:pPr>
            <a:r>
              <a:rPr lang="en-CA" dirty="0">
                <a:solidFill>
                  <a:schemeClr val="bg1"/>
                </a:solidFill>
              </a:rPr>
              <a:t>Protection of privacy</a:t>
            </a:r>
          </a:p>
          <a:p>
            <a:pPr lvl="1">
              <a:lnSpc>
                <a:spcPct val="120000"/>
              </a:lnSpc>
              <a:buFont typeface="Arial" panose="020B0604020202020204" pitchFamily="34" charset="0"/>
              <a:buChar char="•"/>
              <a:defRPr/>
            </a:pPr>
            <a:r>
              <a:rPr lang="en-CA" dirty="0">
                <a:solidFill>
                  <a:schemeClr val="bg1"/>
                </a:solidFill>
              </a:rPr>
              <a:t>Computer or network security</a:t>
            </a:r>
          </a:p>
          <a:p>
            <a:pPr lvl="1">
              <a:lnSpc>
                <a:spcPct val="120000"/>
              </a:lnSpc>
              <a:buFont typeface="Arial" panose="020B0604020202020204" pitchFamily="34" charset="0"/>
              <a:buChar char="•"/>
              <a:defRPr/>
            </a:pPr>
            <a:r>
              <a:rPr lang="en-CA" dirty="0">
                <a:solidFill>
                  <a:schemeClr val="bg1"/>
                </a:solidFill>
              </a:rPr>
              <a:t>Accommodation of persons with perceptual disabilities </a:t>
            </a:r>
          </a:p>
          <a:p>
            <a:pPr lvl="1">
              <a:lnSpc>
                <a:spcPct val="120000"/>
              </a:lnSpc>
              <a:buFont typeface="Arial" panose="020B0604020202020204" pitchFamily="34" charset="0"/>
              <a:buChar char="•"/>
              <a:defRPr/>
            </a:pPr>
            <a:r>
              <a:rPr lang="en-CA" dirty="0">
                <a:solidFill>
                  <a:schemeClr val="bg1"/>
                </a:solidFill>
              </a:rPr>
              <a:t>Broadcasting undertakings</a:t>
            </a:r>
          </a:p>
          <a:p>
            <a:pPr lvl="1">
              <a:lnSpc>
                <a:spcPct val="120000"/>
              </a:lnSpc>
              <a:buFont typeface="Arial" panose="020B0604020202020204" pitchFamily="34" charset="0"/>
              <a:buChar char="•"/>
              <a:defRPr/>
            </a:pPr>
            <a:r>
              <a:rPr lang="en-CA" dirty="0">
                <a:solidFill>
                  <a:schemeClr val="bg1"/>
                </a:solidFill>
              </a:rPr>
              <a:t>Radio apparatus</a:t>
            </a:r>
          </a:p>
          <a:p>
            <a:pPr>
              <a:lnSpc>
                <a:spcPct val="120000"/>
              </a:lnSpc>
              <a:buFont typeface="+mj-lt"/>
              <a:buAutoNum type="arabicPeriod"/>
              <a:defRPr/>
            </a:pPr>
            <a:r>
              <a:rPr lang="en-CA" dirty="0">
                <a:solidFill>
                  <a:srgbClr val="FFFF00"/>
                </a:solidFill>
              </a:rPr>
              <a:t>Should anything be added to the list</a:t>
            </a:r>
            <a:r>
              <a:rPr lang="en-CA" dirty="0">
                <a:solidFill>
                  <a:srgbClr val="FF0000"/>
                </a:solidFill>
              </a:rPr>
              <a:t>?</a:t>
            </a:r>
            <a:r>
              <a:rPr lang="en-CA" dirty="0">
                <a:solidFill>
                  <a:srgbClr val="FFFF00"/>
                </a:solidFill>
              </a:rPr>
              <a:t> </a:t>
            </a:r>
          </a:p>
          <a:p>
            <a:pPr>
              <a:lnSpc>
                <a:spcPct val="120000"/>
              </a:lnSpc>
              <a:buFont typeface="+mj-lt"/>
              <a:buAutoNum type="arabicPeriod"/>
              <a:defRPr/>
            </a:pPr>
            <a:r>
              <a:rPr lang="en-CA" dirty="0">
                <a:solidFill>
                  <a:srgbClr val="FFFF00"/>
                </a:solidFill>
              </a:rPr>
              <a:t>What if you circumvent a TPM in order to do something that is covered by </a:t>
            </a:r>
            <a:r>
              <a:rPr lang="en-CA" dirty="0">
                <a:solidFill>
                  <a:srgbClr val="FF0000"/>
                </a:solidFill>
              </a:rPr>
              <a:t>fair dealing</a:t>
            </a:r>
            <a:r>
              <a:rPr lang="en-CA" dirty="0">
                <a:solidFill>
                  <a:schemeClr val="bg1"/>
                </a:solidFill>
              </a:rPr>
              <a:t>?</a:t>
            </a:r>
          </a:p>
          <a:p>
            <a:pPr>
              <a:lnSpc>
                <a:spcPct val="120000"/>
              </a:lnSpc>
              <a:buFont typeface="+mj-lt"/>
              <a:buAutoNum type="arabicPeriod"/>
              <a:defRPr/>
            </a:pPr>
            <a:r>
              <a:rPr lang="en-CA" dirty="0">
                <a:solidFill>
                  <a:srgbClr val="FFFF00"/>
                </a:solidFill>
              </a:rPr>
              <a:t>What if you circumvent a TPM in order to do something that is covered by </a:t>
            </a:r>
            <a:r>
              <a:rPr lang="en-CA" dirty="0">
                <a:solidFill>
                  <a:srgbClr val="FF0000"/>
                </a:solidFill>
              </a:rPr>
              <a:t>technological neutrality</a:t>
            </a:r>
            <a:r>
              <a:rPr lang="en-CA" dirty="0">
                <a:solidFill>
                  <a:schemeClr val="bg1"/>
                </a:solidFill>
              </a:rPr>
              <a:t>?</a:t>
            </a:r>
          </a:p>
          <a:p>
            <a:pPr marL="0" indent="0">
              <a:buFont typeface="Arial" panose="020B0604020202020204" pitchFamily="34" charset="0"/>
              <a:buNone/>
              <a:defRPr/>
            </a:pPr>
            <a:endParaRPr lang="en-US" b="1"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9C88D6B4-48B1-1F9B-DCD0-E8658064AE0F}"/>
              </a:ext>
            </a:extLst>
          </p:cNvPr>
          <p:cNvSpPr>
            <a:spLocks noGrp="1" noChangeArrowheads="1"/>
          </p:cNvSpPr>
          <p:nvPr>
            <p:ph type="title"/>
          </p:nvPr>
        </p:nvSpPr>
        <p:spPr bwMode="auto">
          <a:xfrm>
            <a:off x="1485900" y="1762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Let’s talk about</a:t>
            </a:r>
            <a:r>
              <a:rPr lang="en-US" altLang="en-US">
                <a:solidFill>
                  <a:srgbClr val="FF0000"/>
                </a:solidFill>
              </a:rPr>
              <a:t>…</a:t>
            </a:r>
          </a:p>
        </p:txBody>
      </p:sp>
      <p:sp>
        <p:nvSpPr>
          <p:cNvPr id="3" name="TextBox 2">
            <a:extLst>
              <a:ext uri="{FF2B5EF4-FFF2-40B4-BE49-F238E27FC236}">
                <a16:creationId xmlns:a16="http://schemas.microsoft.com/office/drawing/2014/main" id="{0A0A81FE-3B64-2B37-2108-A838D73AD70A}"/>
              </a:ext>
            </a:extLst>
          </p:cNvPr>
          <p:cNvSpPr txBox="1"/>
          <p:nvPr/>
        </p:nvSpPr>
        <p:spPr>
          <a:xfrm>
            <a:off x="3633952" y="1237594"/>
            <a:ext cx="3034862" cy="2308324"/>
          </a:xfrm>
          <a:prstGeom prst="rect">
            <a:avLst/>
          </a:prstGeom>
          <a:noFill/>
        </p:spPr>
        <p:txBody>
          <a:bodyPr>
            <a:spAutoFit/>
          </a:bodyPr>
          <a:lstStyle/>
          <a:p>
            <a:pPr>
              <a:defRPr/>
            </a:pPr>
            <a:r>
              <a:rPr lang="en-US" sz="7200" dirty="0">
                <a:highlight>
                  <a:srgbClr val="FFFF00"/>
                </a:highlight>
              </a:rPr>
              <a:t>The 30%</a:t>
            </a:r>
          </a:p>
        </p:txBody>
      </p:sp>
    </p:spTree>
    <p:extLst>
      <p:ext uri="{BB962C8B-B14F-4D97-AF65-F5344CB8AC3E}">
        <p14:creationId xmlns:p14="http://schemas.microsoft.com/office/powerpoint/2010/main" val="141249343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Title 5">
            <a:extLst>
              <a:ext uri="{FF2B5EF4-FFF2-40B4-BE49-F238E27FC236}">
                <a16:creationId xmlns:a16="http://schemas.microsoft.com/office/drawing/2014/main" id="{93601CB5-8883-AAD5-6B17-FC055F9F3128}"/>
              </a:ext>
            </a:extLst>
          </p:cNvPr>
          <p:cNvSpPr>
            <a:spLocks noGrp="1" noChangeArrowheads="1"/>
          </p:cNvSpPr>
          <p:nvPr>
            <p:ph type="title"/>
          </p:nvPr>
        </p:nvSpPr>
        <p:spPr bwMode="auto">
          <a:xfrm>
            <a:off x="833438" y="95250"/>
            <a:ext cx="7477125" cy="711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 </a:t>
            </a:r>
            <a:r>
              <a:rPr lang="en-US" altLang="en-US" b="1">
                <a:solidFill>
                  <a:srgbClr val="FFFF00"/>
                </a:solidFill>
              </a:rPr>
              <a:t>Remedies</a:t>
            </a:r>
          </a:p>
        </p:txBody>
      </p:sp>
      <p:sp>
        <p:nvSpPr>
          <p:cNvPr id="418818" name="Slide Number Placeholder 3">
            <a:extLst>
              <a:ext uri="{FF2B5EF4-FFF2-40B4-BE49-F238E27FC236}">
                <a16:creationId xmlns:a16="http://schemas.microsoft.com/office/drawing/2014/main" id="{98BF2C5C-ACCA-9413-892F-DF416755104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6FDAA4-4AE6-0B4B-9D86-5334E1D06CD4}" type="slidenum">
              <a:rPr lang="en-US" altLang="en-US" smtClean="0"/>
              <a:pPr/>
              <a:t>260</a:t>
            </a:fld>
            <a:endParaRPr lang="en-US" altLang="en-US"/>
          </a:p>
        </p:txBody>
      </p:sp>
      <p:pic>
        <p:nvPicPr>
          <p:cNvPr id="418819" name="Picture 4" descr="A screenshot of a cell phone&#10;&#10;Description automatically generated">
            <a:extLst>
              <a:ext uri="{FF2B5EF4-FFF2-40B4-BE49-F238E27FC236}">
                <a16:creationId xmlns:a16="http://schemas.microsoft.com/office/drawing/2014/main" id="{0292927C-5565-82B8-E24A-E4E14C6DDC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95513" y="917575"/>
            <a:ext cx="432752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0" name="TextBox 6">
            <a:extLst>
              <a:ext uri="{FF2B5EF4-FFF2-40B4-BE49-F238E27FC236}">
                <a16:creationId xmlns:a16="http://schemas.microsoft.com/office/drawing/2014/main" id="{6321F8BA-82C8-1F7C-A44C-8AE8D1485B3E}"/>
              </a:ext>
            </a:extLst>
          </p:cNvPr>
          <p:cNvSpPr txBox="1">
            <a:spLocks noChangeArrowheads="1"/>
          </p:cNvSpPr>
          <p:nvPr/>
        </p:nvSpPr>
        <p:spPr bwMode="auto">
          <a:xfrm>
            <a:off x="1087438" y="4587875"/>
            <a:ext cx="696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1800">
                <a:hlinkClick r:id="rId4"/>
              </a:rPr>
              <a:t>https://www.canlii.org/en/ca/fct/doc/2017/2017fc246/2017fc246.pdf</a:t>
            </a:r>
            <a:endParaRPr lang="en-US" altLang="en-US" sz="1800"/>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TextBox 2">
            <a:extLst>
              <a:ext uri="{FF2B5EF4-FFF2-40B4-BE49-F238E27FC236}">
                <a16:creationId xmlns:a16="http://schemas.microsoft.com/office/drawing/2014/main" id="{57384563-A532-5CF4-2AEC-33F8722F94F5}"/>
              </a:ext>
            </a:extLst>
          </p:cNvPr>
          <p:cNvSpPr txBox="1">
            <a:spLocks noChangeArrowheads="1"/>
          </p:cNvSpPr>
          <p:nvPr/>
        </p:nvSpPr>
        <p:spPr bwMode="auto">
          <a:xfrm>
            <a:off x="490538" y="1276350"/>
            <a:ext cx="81629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914400" indent="-4572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600" i="1">
                <a:solidFill>
                  <a:srgbClr val="00B0F0"/>
                </a:solidFill>
              </a:rPr>
              <a:t>Nintendo of America Inc. v. King</a:t>
            </a:r>
            <a:r>
              <a:rPr lang="en-US" altLang="en-US" sz="3600">
                <a:solidFill>
                  <a:srgbClr val="00B0F0"/>
                </a:solidFill>
              </a:rPr>
              <a:t> </a:t>
            </a:r>
            <a:r>
              <a:rPr lang="en-US" altLang="en-US" sz="3600">
                <a:solidFill>
                  <a:schemeClr val="bg1"/>
                </a:solidFill>
              </a:rPr>
              <a:t>(2017)</a:t>
            </a:r>
          </a:p>
          <a:p>
            <a:pPr lvl="1">
              <a:buFont typeface="Arial" panose="020B0604020202020204" pitchFamily="34" charset="0"/>
              <a:buChar char="•"/>
            </a:pPr>
            <a:r>
              <a:rPr lang="en-US" altLang="en-US" sz="3600">
                <a:solidFill>
                  <a:schemeClr val="bg1"/>
                </a:solidFill>
              </a:rPr>
              <a:t>Explores the interoperability exception </a:t>
            </a:r>
          </a:p>
          <a:p>
            <a:pPr lvl="1">
              <a:buFont typeface="Arial" panose="020B0604020202020204" pitchFamily="34" charset="0"/>
              <a:buChar char="•"/>
            </a:pPr>
            <a:r>
              <a:rPr lang="en-US" altLang="en-US" sz="3600">
                <a:solidFill>
                  <a:schemeClr val="bg1"/>
                </a:solidFill>
              </a:rPr>
              <a:t>See, in particular, 41.12(3)</a:t>
            </a:r>
          </a:p>
          <a:p>
            <a:pPr lvl="1">
              <a:buFont typeface="Arial" panose="020B0604020202020204" pitchFamily="34" charset="0"/>
              <a:buChar char="•"/>
            </a:pPr>
            <a:r>
              <a:rPr lang="en-US" altLang="en-US" sz="3600">
                <a:solidFill>
                  <a:schemeClr val="bg1"/>
                </a:solidFill>
              </a:rPr>
              <a:t>Decision is wholesale adoption of Statement of Claim</a:t>
            </a:r>
          </a:p>
        </p:txBody>
      </p:sp>
      <p:sp>
        <p:nvSpPr>
          <p:cNvPr id="420866" name="TextBox 4">
            <a:extLst>
              <a:ext uri="{FF2B5EF4-FFF2-40B4-BE49-F238E27FC236}">
                <a16:creationId xmlns:a16="http://schemas.microsoft.com/office/drawing/2014/main" id="{97F44FFB-C1BF-5CF5-83EF-CD26424B66C1}"/>
              </a:ext>
            </a:extLst>
          </p:cNvPr>
          <p:cNvSpPr txBox="1">
            <a:spLocks noChangeArrowheads="1"/>
          </p:cNvSpPr>
          <p:nvPr/>
        </p:nvSpPr>
        <p:spPr bwMode="auto">
          <a:xfrm>
            <a:off x="1073150" y="185738"/>
            <a:ext cx="69977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Enforcement </a:t>
            </a:r>
            <a:r>
              <a:rPr lang="en-US" altLang="en-US" sz="4400" b="1">
                <a:solidFill>
                  <a:srgbClr val="FF0000"/>
                </a:solidFill>
              </a:rPr>
              <a:t>&amp; </a:t>
            </a:r>
            <a:r>
              <a:rPr lang="en-US" altLang="en-US" sz="4400" b="1">
                <a:solidFill>
                  <a:srgbClr val="FFFF00"/>
                </a:solidFill>
              </a:rPr>
              <a:t>Remedies</a:t>
            </a:r>
            <a:endParaRPr lang="en-US" altLang="en-US" sz="440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a:extLst>
              <a:ext uri="{FF2B5EF4-FFF2-40B4-BE49-F238E27FC236}">
                <a16:creationId xmlns:a16="http://schemas.microsoft.com/office/drawing/2014/main" id="{591010C9-D155-CBB2-C373-BEB1108494A7}"/>
              </a:ext>
            </a:extLst>
          </p:cNvPr>
          <p:cNvSpPr>
            <a:spLocks noGrp="1" noChangeArrowheads="1"/>
          </p:cNvSpPr>
          <p:nvPr>
            <p:ph type="title"/>
          </p:nvPr>
        </p:nvSpPr>
        <p:spPr bwMode="auto">
          <a:xfrm>
            <a:off x="1485900" y="1603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solidFill>
                  <a:srgbClr val="FFFF00"/>
                </a:solidFill>
              </a:rPr>
              <a:t>Say what</a:t>
            </a:r>
            <a:r>
              <a:rPr lang="en-US" altLang="en-US" sz="3600">
                <a:solidFill>
                  <a:srgbClr val="FF0000"/>
                </a:solidFill>
              </a:rPr>
              <a:t>? </a:t>
            </a:r>
            <a:r>
              <a:rPr lang="en-US" altLang="en-US" sz="3600">
                <a:solidFill>
                  <a:schemeClr val="bg1"/>
                </a:solidFill>
              </a:rPr>
              <a:t>[</a:t>
            </a:r>
            <a:r>
              <a:rPr lang="en-US" altLang="en-US" sz="3600">
                <a:solidFill>
                  <a:srgbClr val="FF0000"/>
                </a:solidFill>
              </a:rPr>
              <a:t>not in casebook</a:t>
            </a:r>
            <a:r>
              <a:rPr lang="en-US" altLang="en-US" sz="3600">
                <a:solidFill>
                  <a:schemeClr val="bg1"/>
                </a:solidFill>
              </a:rPr>
              <a:t>]</a:t>
            </a:r>
          </a:p>
        </p:txBody>
      </p:sp>
      <p:sp>
        <p:nvSpPr>
          <p:cNvPr id="421890" name="Content Placeholder 2">
            <a:extLst>
              <a:ext uri="{FF2B5EF4-FFF2-40B4-BE49-F238E27FC236}">
                <a16:creationId xmlns:a16="http://schemas.microsoft.com/office/drawing/2014/main" id="{BDB0C686-9617-65F7-152C-04014A79C91A}"/>
              </a:ext>
            </a:extLst>
          </p:cNvPr>
          <p:cNvSpPr>
            <a:spLocks noGrp="1" noChangeArrowheads="1"/>
          </p:cNvSpPr>
          <p:nvPr>
            <p:ph sz="quarter" idx="10"/>
          </p:nvPr>
        </p:nvSpPr>
        <p:spPr bwMode="auto">
          <a:xfrm>
            <a:off x="457200" y="1276350"/>
            <a:ext cx="8229600" cy="3671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i="1">
                <a:solidFill>
                  <a:schemeClr val="bg1"/>
                </a:solidFill>
              </a:rPr>
              <a:t>[13] In the result, to fairly and appropriately acknowledge the precise, clear, well supported, and effectively uncontested final argument prepared by Counsel for the Applicant, with which I fully agree, </a:t>
            </a:r>
            <a:r>
              <a:rPr lang="en-CA" altLang="en-US" sz="2800" i="1">
                <a:solidFill>
                  <a:srgbClr val="FFFF00"/>
                </a:solidFill>
              </a:rPr>
              <a:t>I find that the Applicant is entitled to have the final argument</a:t>
            </a:r>
            <a:r>
              <a:rPr lang="en-CA" altLang="en-US" sz="2800" i="1">
                <a:solidFill>
                  <a:schemeClr val="bg1"/>
                </a:solidFill>
              </a:rPr>
              <a:t>, as stated below, </a:t>
            </a:r>
            <a:r>
              <a:rPr lang="en-CA" altLang="en-US" sz="2800" i="1">
                <a:solidFill>
                  <a:srgbClr val="FFFF00"/>
                </a:solidFill>
              </a:rPr>
              <a:t>as my reasons for decision in the present litigation</a:t>
            </a:r>
            <a:r>
              <a:rPr lang="en-CA" altLang="en-US" sz="2800" i="1">
                <a:solidFill>
                  <a:schemeClr val="bg1"/>
                </a:solidFill>
              </a:rPr>
              <a:t>.</a:t>
            </a:r>
            <a:endParaRPr lang="en-US" altLang="en-US" sz="2800" i="1">
              <a:solidFill>
                <a:schemeClr val="bg1"/>
              </a:solidFil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7A2-CC7C-AC0B-90E7-8FFFC486C38A}"/>
              </a:ext>
            </a:extLst>
          </p:cNvPr>
          <p:cNvSpPr>
            <a:spLocks noGrp="1"/>
          </p:cNvSpPr>
          <p:nvPr>
            <p:ph type="title"/>
          </p:nvPr>
        </p:nvSpPr>
        <p:spPr>
          <a:xfrm>
            <a:off x="684213" y="155575"/>
            <a:ext cx="8064500" cy="762000"/>
          </a:xfrm>
        </p:spPr>
        <p:txBody>
          <a:bodyPr>
            <a:normAutofit fontScale="90000"/>
          </a:bodyPr>
          <a:lstStyle/>
          <a:p>
            <a:pPr>
              <a:defRPr/>
            </a:pPr>
            <a:r>
              <a:rPr lang="en-US" sz="3600" i="1" dirty="0">
                <a:solidFill>
                  <a:srgbClr val="00B0F0"/>
                </a:solidFill>
              </a:rPr>
              <a:t>Nintendo of America Inc. v. King</a:t>
            </a:r>
            <a:r>
              <a:rPr lang="en-US" sz="3600" dirty="0">
                <a:solidFill>
                  <a:srgbClr val="00B0F0"/>
                </a:solidFill>
              </a:rPr>
              <a:t> </a:t>
            </a:r>
            <a:r>
              <a:rPr lang="en-US" sz="3600" dirty="0">
                <a:solidFill>
                  <a:schemeClr val="bg1"/>
                </a:solidFill>
              </a:rPr>
              <a:t>(2017)</a:t>
            </a:r>
            <a:br>
              <a:rPr lang="en-US" dirty="0">
                <a:solidFill>
                  <a:schemeClr val="bg1"/>
                </a:solidFill>
              </a:rPr>
            </a:br>
            <a:endParaRPr lang="en-US" dirty="0"/>
          </a:p>
        </p:txBody>
      </p:sp>
      <p:sp>
        <p:nvSpPr>
          <p:cNvPr id="387074" name="Content Placeholder 2">
            <a:extLst>
              <a:ext uri="{FF2B5EF4-FFF2-40B4-BE49-F238E27FC236}">
                <a16:creationId xmlns:a16="http://schemas.microsoft.com/office/drawing/2014/main" id="{1EF098E1-D3D4-A3D9-6DC8-61F78FDAE0D1}"/>
              </a:ext>
            </a:extLst>
          </p:cNvPr>
          <p:cNvSpPr>
            <a:spLocks noGrp="1" noChangeArrowheads="1"/>
          </p:cNvSpPr>
          <p:nvPr>
            <p:ph sz="quarter" idx="10"/>
          </p:nvPr>
        </p:nvSpPr>
        <p:spPr bwMode="auto">
          <a:xfrm>
            <a:off x="233363" y="1030288"/>
            <a:ext cx="8677275" cy="3957637"/>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buFont typeface="Arial" panose="020B0604020202020204" pitchFamily="34" charset="0"/>
              <a:buNone/>
              <a:defRPr/>
            </a:pPr>
            <a:r>
              <a:rPr lang="en-CA" altLang="en-US" sz="2400" dirty="0">
                <a:solidFill>
                  <a:schemeClr val="bg1"/>
                </a:solidFill>
              </a:rPr>
              <a:t>41.12(3)</a:t>
            </a:r>
            <a:r>
              <a:rPr lang="en-CA" altLang="en-US" sz="2400" dirty="0">
                <a:solidFill>
                  <a:srgbClr val="FF0000"/>
                </a:solidFill>
              </a:rPr>
              <a:t>…</a:t>
            </a:r>
            <a:r>
              <a:rPr lang="en-CA" altLang="en-US" sz="2400" dirty="0">
                <a:solidFill>
                  <a:schemeClr val="bg1"/>
                </a:solidFill>
              </a:rPr>
              <a:t> </a:t>
            </a:r>
          </a:p>
          <a:p>
            <a:pPr marL="0" indent="0">
              <a:buFont typeface="Arial" panose="020B0604020202020204" pitchFamily="34" charset="0"/>
              <a:buNone/>
              <a:defRPr/>
            </a:pPr>
            <a:r>
              <a:rPr lang="en-US" altLang="en-US" sz="2400" dirty="0">
                <a:solidFill>
                  <a:schemeClr val="bg1"/>
                </a:solidFill>
              </a:rPr>
              <a:t>(3) Paragraph </a:t>
            </a:r>
            <a:r>
              <a:rPr lang="en-US" altLang="en-US" sz="2400" dirty="0">
                <a:solidFill>
                  <a:srgbClr val="FFFF00"/>
                </a:solidFill>
              </a:rPr>
              <a:t>41.1(1)(c) does not apply </a:t>
            </a:r>
            <a:r>
              <a:rPr lang="en-US" altLang="en-US" sz="2400" dirty="0">
                <a:solidFill>
                  <a:schemeClr val="bg1"/>
                </a:solidFill>
              </a:rPr>
              <a:t>to a person who manufactures, imports or provides a technology, device or component for the purposes of circumventing a technological protection </a:t>
            </a:r>
            <a:r>
              <a:rPr lang="en-US" altLang="en-US" sz="2400" dirty="0">
                <a:solidFill>
                  <a:srgbClr val="FFFF00"/>
                </a:solidFill>
              </a:rPr>
              <a:t>measure if the person does so for the purpose of making the computer program </a:t>
            </a:r>
            <a:r>
              <a:rPr lang="en-US" altLang="en-US" sz="2400" dirty="0">
                <a:solidFill>
                  <a:schemeClr val="bg1"/>
                </a:solidFill>
              </a:rPr>
              <a:t>and any other computer program interoperable and</a:t>
            </a:r>
            <a:endParaRPr lang="en-CA" altLang="en-US" sz="2400" dirty="0">
              <a:solidFill>
                <a:schemeClr val="bg1"/>
              </a:solidFill>
            </a:endParaRPr>
          </a:p>
          <a:p>
            <a:pPr marL="300038" lvl="1" indent="0">
              <a:buFont typeface="Arial" panose="020B0604020202020204" pitchFamily="34" charset="0"/>
              <a:buNone/>
              <a:defRPr/>
            </a:pPr>
            <a:r>
              <a:rPr lang="en-US" altLang="en-US" sz="2400" dirty="0">
                <a:solidFill>
                  <a:schemeClr val="bg1"/>
                </a:solidFill>
              </a:rPr>
              <a:t>(a) </a:t>
            </a:r>
            <a:r>
              <a:rPr lang="en-US" altLang="en-US" sz="2400" dirty="0">
                <a:solidFill>
                  <a:srgbClr val="FFFF00"/>
                </a:solidFill>
              </a:rPr>
              <a:t>uses that technology, device or component only for that purpose</a:t>
            </a:r>
            <a:r>
              <a:rPr lang="en-US" altLang="en-US" sz="2400" dirty="0">
                <a:solidFill>
                  <a:schemeClr val="bg1"/>
                </a:solidFill>
              </a:rPr>
              <a:t>; or</a:t>
            </a:r>
            <a:endParaRPr lang="en-CA" altLang="en-US" sz="2400" dirty="0">
              <a:solidFill>
                <a:schemeClr val="bg1"/>
              </a:solidFill>
            </a:endParaRPr>
          </a:p>
          <a:p>
            <a:pPr marL="300038" lvl="1" indent="0">
              <a:buFont typeface="Arial" panose="020B0604020202020204" pitchFamily="34" charset="0"/>
              <a:buNone/>
              <a:defRPr/>
            </a:pPr>
            <a:r>
              <a:rPr lang="en-US" altLang="en-US" sz="2400" dirty="0">
                <a:solidFill>
                  <a:schemeClr val="bg1"/>
                </a:solidFill>
              </a:rPr>
              <a:t>(b) provides that technology, device or component to another person only for that purpose.</a:t>
            </a:r>
            <a:endParaRPr lang="en-CA" altLang="en-US" sz="2400" dirty="0">
              <a:solidFill>
                <a:schemeClr val="bg1"/>
              </a:solidFill>
            </a:endParaRPr>
          </a:p>
          <a:p>
            <a:pPr marL="0" indent="0">
              <a:buFont typeface="Arial" panose="020B0604020202020204" pitchFamily="34" charset="0"/>
              <a:buNone/>
              <a:defRPr/>
            </a:pPr>
            <a:endParaRPr lang="en-US" altLang="en-US" dirty="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7FEC-EDC9-3B65-639B-F15EC312DA93}"/>
              </a:ext>
            </a:extLst>
          </p:cNvPr>
          <p:cNvSpPr>
            <a:spLocks noGrp="1"/>
          </p:cNvSpPr>
          <p:nvPr>
            <p:ph type="title"/>
          </p:nvPr>
        </p:nvSpPr>
        <p:spPr>
          <a:xfrm>
            <a:off x="395288" y="155575"/>
            <a:ext cx="8353425" cy="525463"/>
          </a:xfrm>
        </p:spPr>
        <p:txBody>
          <a:bodyPr>
            <a:normAutofit fontScale="90000"/>
          </a:bodyPr>
          <a:lstStyle/>
          <a:p>
            <a:pPr>
              <a:defRPr/>
            </a:pPr>
            <a:r>
              <a:rPr lang="en-US" sz="3600" i="1" dirty="0">
                <a:solidFill>
                  <a:srgbClr val="00B0F0"/>
                </a:solidFill>
              </a:rPr>
              <a:t>Nintendo of America Inc. v. King</a:t>
            </a:r>
            <a:r>
              <a:rPr lang="en-US" sz="3600" dirty="0">
                <a:solidFill>
                  <a:srgbClr val="00B0F0"/>
                </a:solidFill>
              </a:rPr>
              <a:t> </a:t>
            </a:r>
            <a:r>
              <a:rPr lang="en-US" sz="3600" dirty="0">
                <a:solidFill>
                  <a:schemeClr val="bg1"/>
                </a:solidFill>
              </a:rPr>
              <a:t>(2017)</a:t>
            </a:r>
            <a:br>
              <a:rPr lang="en-US" dirty="0">
                <a:solidFill>
                  <a:schemeClr val="bg1"/>
                </a:solidFill>
              </a:rPr>
            </a:br>
            <a:endParaRPr lang="en-US" dirty="0"/>
          </a:p>
        </p:txBody>
      </p:sp>
      <p:sp>
        <p:nvSpPr>
          <p:cNvPr id="3" name="Content Placeholder 2">
            <a:extLst>
              <a:ext uri="{FF2B5EF4-FFF2-40B4-BE49-F238E27FC236}">
                <a16:creationId xmlns:a16="http://schemas.microsoft.com/office/drawing/2014/main" id="{9C30E3DD-B668-F7B9-03CD-D3D4828784B2}"/>
              </a:ext>
            </a:extLst>
          </p:cNvPr>
          <p:cNvSpPr>
            <a:spLocks noGrp="1"/>
          </p:cNvSpPr>
          <p:nvPr>
            <p:ph sz="quarter" idx="10"/>
          </p:nvPr>
        </p:nvSpPr>
        <p:spPr>
          <a:xfrm>
            <a:off x="395288" y="987425"/>
            <a:ext cx="8640762" cy="4000500"/>
          </a:xfrm>
        </p:spPr>
        <p:txBody>
          <a:bodyPr/>
          <a:lstStyle/>
          <a:p>
            <a:pPr marL="0" indent="0">
              <a:buFont typeface="Arial" panose="020B0604020202020204" pitchFamily="34" charset="0"/>
              <a:buNone/>
              <a:defRPr/>
            </a:pPr>
            <a:r>
              <a:rPr lang="en-CA" dirty="0">
                <a:solidFill>
                  <a:srgbClr val="FFFF00"/>
                </a:solidFill>
              </a:rPr>
              <a:t>Court</a:t>
            </a:r>
            <a:r>
              <a:rPr lang="en-CA" dirty="0">
                <a:solidFill>
                  <a:schemeClr val="bg1"/>
                </a:solidFill>
              </a:rPr>
              <a:t> (or should we say Nintendo’s counsel) </a:t>
            </a:r>
            <a:r>
              <a:rPr lang="en-CA" dirty="0">
                <a:solidFill>
                  <a:srgbClr val="FFFF00"/>
                </a:solidFill>
              </a:rPr>
              <a:t>held that the  interoperability exception did not apply</a:t>
            </a:r>
            <a:r>
              <a:rPr lang="en-CA" dirty="0">
                <a:solidFill>
                  <a:schemeClr val="bg1"/>
                </a:solidFill>
              </a:rPr>
              <a:t>. Reasoning (in part)</a:t>
            </a:r>
            <a:r>
              <a:rPr lang="en-CA" dirty="0">
                <a:solidFill>
                  <a:srgbClr val="FF0000"/>
                </a:solidFill>
              </a:rPr>
              <a:t>:</a:t>
            </a:r>
          </a:p>
          <a:p>
            <a:pPr>
              <a:defRPr/>
            </a:pPr>
            <a:r>
              <a:rPr lang="en-CA" dirty="0">
                <a:solidFill>
                  <a:schemeClr val="bg1"/>
                </a:solidFill>
              </a:rPr>
              <a:t>Primary purpose of King’s devices was to enable users to play pirated copies of Nintendo Games</a:t>
            </a:r>
          </a:p>
          <a:p>
            <a:pPr>
              <a:defRPr/>
            </a:pPr>
            <a:r>
              <a:rPr lang="en-CA" dirty="0">
                <a:solidFill>
                  <a:schemeClr val="bg1"/>
                </a:solidFill>
              </a:rPr>
              <a:t>Although Respondent’s devices could be used for </a:t>
            </a:r>
            <a:r>
              <a:rPr lang="en-CA" dirty="0">
                <a:solidFill>
                  <a:srgbClr val="FFFF00"/>
                </a:solidFill>
              </a:rPr>
              <a:t>non-infringing activities </a:t>
            </a:r>
            <a:r>
              <a:rPr lang="en-CA" dirty="0">
                <a:solidFill>
                  <a:schemeClr val="bg1"/>
                </a:solidFill>
              </a:rPr>
              <a:t>(i.e. homebrew - third party software designed for use on Nintendo consoles but not necessarily owned or licensed by Nintendo) – the court  noted that </a:t>
            </a:r>
            <a:r>
              <a:rPr lang="en-CA" i="1" dirty="0">
                <a:solidFill>
                  <a:schemeClr val="bg1"/>
                </a:solidFill>
              </a:rPr>
              <a:t>“</a:t>
            </a:r>
            <a:r>
              <a:rPr lang="en-CA" i="1" dirty="0">
                <a:solidFill>
                  <a:srgbClr val="FFFF00"/>
                </a:solidFill>
              </a:rPr>
              <a:t>the scale of such activities is dwarfed by the market for illicit and infringing activities</a:t>
            </a:r>
            <a:r>
              <a:rPr lang="en-CA" i="1" dirty="0">
                <a:solidFill>
                  <a:schemeClr val="bg1"/>
                </a:solidFill>
              </a:rPr>
              <a:t>”</a:t>
            </a:r>
          </a:p>
          <a:p>
            <a:pPr>
              <a:defRPr/>
            </a:pPr>
            <a:r>
              <a:rPr lang="en-CA" dirty="0">
                <a:solidFill>
                  <a:schemeClr val="bg1"/>
                </a:solidFill>
              </a:rPr>
              <a:t>There wasn’t any need for TPM circumvention to achieve interoperability since there </a:t>
            </a:r>
            <a:r>
              <a:rPr lang="en-CA" dirty="0">
                <a:solidFill>
                  <a:srgbClr val="FFFF00"/>
                </a:solidFill>
              </a:rPr>
              <a:t>are legitimate ways for developers to develop software without circumventing Nintendo’s TPMs</a:t>
            </a:r>
          </a:p>
          <a:p>
            <a:pPr>
              <a:defRPr/>
            </a:pPr>
            <a:r>
              <a:rPr lang="en-CA" dirty="0">
                <a:solidFill>
                  <a:schemeClr val="bg1"/>
                </a:solidFill>
              </a:rPr>
              <a:t>No evidence presented by King that their users tried making Nintendo’s consoles interoperable with homebrew software.</a:t>
            </a:r>
          </a:p>
          <a:p>
            <a:pPr marL="0" indent="0">
              <a:buFont typeface="Arial" panose="020B0604020202020204" pitchFamily="34" charset="0"/>
              <a:buNone/>
              <a:defRPr/>
            </a:pPr>
            <a:endParaRPr lang="en-CA" dirty="0"/>
          </a:p>
          <a:p>
            <a:pPr marL="0" indent="0">
              <a:buFont typeface="Arial" panose="020B0604020202020204" pitchFamily="34" charset="0"/>
              <a:buNone/>
              <a:defRPr/>
            </a:pPr>
            <a:endParaRPr lang="en-US"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TextBox 1">
            <a:extLst>
              <a:ext uri="{FF2B5EF4-FFF2-40B4-BE49-F238E27FC236}">
                <a16:creationId xmlns:a16="http://schemas.microsoft.com/office/drawing/2014/main" id="{8653D35C-1F6D-87F9-872B-3E5999058347}"/>
              </a:ext>
            </a:extLst>
          </p:cNvPr>
          <p:cNvSpPr txBox="1">
            <a:spLocks noChangeArrowheads="1"/>
          </p:cNvSpPr>
          <p:nvPr/>
        </p:nvSpPr>
        <p:spPr bwMode="auto">
          <a:xfrm>
            <a:off x="1684338" y="39688"/>
            <a:ext cx="5775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Enforcement</a:t>
            </a:r>
            <a:r>
              <a:rPr lang="en-US" altLang="en-US" sz="3600" b="1">
                <a:solidFill>
                  <a:srgbClr val="FF0000"/>
                </a:solidFill>
              </a:rPr>
              <a:t> &amp; </a:t>
            </a:r>
            <a:r>
              <a:rPr lang="en-US" altLang="en-US" sz="3600" b="1">
                <a:solidFill>
                  <a:srgbClr val="FFFF00"/>
                </a:solidFill>
              </a:rPr>
              <a:t>Remedies</a:t>
            </a:r>
            <a:endParaRPr lang="en-US" altLang="en-US" sz="3600"/>
          </a:p>
        </p:txBody>
      </p:sp>
      <p:sp>
        <p:nvSpPr>
          <p:cNvPr id="424962" name="TextBox 2">
            <a:extLst>
              <a:ext uri="{FF2B5EF4-FFF2-40B4-BE49-F238E27FC236}">
                <a16:creationId xmlns:a16="http://schemas.microsoft.com/office/drawing/2014/main" id="{C77C468B-A984-710C-395F-F03CAEE62E5D}"/>
              </a:ext>
            </a:extLst>
          </p:cNvPr>
          <p:cNvSpPr txBox="1">
            <a:spLocks noChangeArrowheads="1"/>
          </p:cNvSpPr>
          <p:nvPr/>
        </p:nvSpPr>
        <p:spPr bwMode="auto">
          <a:xfrm>
            <a:off x="295275" y="915988"/>
            <a:ext cx="855345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600" b="1">
                <a:solidFill>
                  <a:srgbClr val="FFFF00"/>
                </a:solidFill>
              </a:rPr>
              <a:t>Rights management information</a:t>
            </a:r>
          </a:p>
          <a:p>
            <a:pPr lvl="1"/>
            <a:r>
              <a:rPr lang="en-US" altLang="en-US" sz="2600" b="1">
                <a:solidFill>
                  <a:schemeClr val="bg1"/>
                </a:solidFill>
              </a:rPr>
              <a:t>41.22</a:t>
            </a:r>
            <a:r>
              <a:rPr lang="en-US" altLang="en-US" sz="2600">
                <a:solidFill>
                  <a:schemeClr val="bg1"/>
                </a:solidFill>
              </a:rPr>
              <a:t> </a:t>
            </a:r>
            <a:r>
              <a:rPr lang="en-US" altLang="en-US" sz="2600" b="1">
                <a:solidFill>
                  <a:schemeClr val="bg1"/>
                </a:solidFill>
              </a:rPr>
              <a:t>(1)</a:t>
            </a:r>
            <a:r>
              <a:rPr lang="en-US" altLang="en-US" sz="2600">
                <a:solidFill>
                  <a:schemeClr val="bg1"/>
                </a:solidFill>
              </a:rPr>
              <a:t> No person shall knowingly </a:t>
            </a:r>
            <a:r>
              <a:rPr lang="en-US" altLang="en-US" sz="2600">
                <a:solidFill>
                  <a:srgbClr val="FFFF00"/>
                </a:solidFill>
              </a:rPr>
              <a:t>remove</a:t>
            </a:r>
          </a:p>
          <a:p>
            <a:pPr lvl="1"/>
            <a:r>
              <a:rPr lang="en-US" altLang="en-US" sz="2600">
                <a:solidFill>
                  <a:srgbClr val="FFFF00"/>
                </a:solidFill>
              </a:rPr>
              <a:t>or alter any </a:t>
            </a:r>
            <a:r>
              <a:rPr lang="en-US" altLang="en-US" sz="2600">
                <a:solidFill>
                  <a:srgbClr val="FF0000"/>
                </a:solidFill>
              </a:rPr>
              <a:t>rights management information </a:t>
            </a:r>
          </a:p>
          <a:p>
            <a:pPr lvl="1"/>
            <a:r>
              <a:rPr lang="en-US" altLang="en-US" sz="2600">
                <a:solidFill>
                  <a:srgbClr val="FFFF00"/>
                </a:solidFill>
              </a:rPr>
              <a:t>in electronic form without the consent of the </a:t>
            </a:r>
          </a:p>
          <a:p>
            <a:pPr lvl="1"/>
            <a:r>
              <a:rPr lang="en-US" altLang="en-US" sz="2600">
                <a:solidFill>
                  <a:srgbClr val="FFFF00"/>
                </a:solidFill>
              </a:rPr>
              <a:t>owner of the copyright</a:t>
            </a:r>
            <a:r>
              <a:rPr lang="en-US" altLang="en-US" sz="2600">
                <a:solidFill>
                  <a:schemeClr val="bg1"/>
                </a:solidFill>
              </a:rPr>
              <a:t> in the work </a:t>
            </a:r>
            <a:r>
              <a:rPr lang="is-IS" altLang="en-US" sz="2600">
                <a:solidFill>
                  <a:srgbClr val="FF0000"/>
                </a:solidFill>
              </a:rPr>
              <a:t>…</a:t>
            </a:r>
            <a:r>
              <a:rPr lang="is-IS" altLang="en-US" sz="2600">
                <a:solidFill>
                  <a:schemeClr val="bg1"/>
                </a:solidFill>
              </a:rPr>
              <a:t> </a:t>
            </a:r>
            <a:r>
              <a:rPr lang="en-US" altLang="en-US" sz="2600">
                <a:solidFill>
                  <a:schemeClr val="bg1"/>
                </a:solidFill>
              </a:rPr>
              <a:t>if the </a:t>
            </a:r>
          </a:p>
          <a:p>
            <a:pPr lvl="1"/>
            <a:r>
              <a:rPr lang="en-US" altLang="en-US" sz="2600">
                <a:solidFill>
                  <a:schemeClr val="bg1"/>
                </a:solidFill>
              </a:rPr>
              <a:t>person knows or should have known that the </a:t>
            </a:r>
          </a:p>
          <a:p>
            <a:pPr lvl="1"/>
            <a:r>
              <a:rPr lang="en-US" altLang="en-US" sz="2600">
                <a:solidFill>
                  <a:schemeClr val="bg1"/>
                </a:solidFill>
              </a:rPr>
              <a:t>removal or alteration will facilitate or conceal </a:t>
            </a:r>
          </a:p>
          <a:p>
            <a:pPr lvl="1"/>
            <a:r>
              <a:rPr lang="en-US" altLang="en-US" sz="2600">
                <a:solidFill>
                  <a:schemeClr val="bg1"/>
                </a:solidFill>
              </a:rPr>
              <a:t>any infringement of the owner’s copyright or </a:t>
            </a:r>
          </a:p>
          <a:p>
            <a:pPr lvl="1"/>
            <a:r>
              <a:rPr lang="en-US" altLang="en-US" sz="2600">
                <a:solidFill>
                  <a:schemeClr val="bg1"/>
                </a:solidFill>
              </a:rPr>
              <a:t>adversely affect the owner’s right to remuneration </a:t>
            </a:r>
          </a:p>
          <a:p>
            <a:pPr lvl="1"/>
            <a:r>
              <a:rPr lang="en-US" altLang="en-US" sz="2600">
                <a:solidFill>
                  <a:schemeClr val="bg1"/>
                </a:solidFill>
              </a:rPr>
              <a:t>under section 19.</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215F2F-B27F-138D-2007-D000566629E7}"/>
              </a:ext>
            </a:extLst>
          </p:cNvPr>
          <p:cNvSpPr>
            <a:spLocks noGrp="1"/>
          </p:cNvSpPr>
          <p:nvPr>
            <p:ph type="title"/>
          </p:nvPr>
        </p:nvSpPr>
        <p:spPr>
          <a:xfrm>
            <a:off x="358775" y="117475"/>
            <a:ext cx="8426450" cy="725488"/>
          </a:xfrm>
        </p:spPr>
        <p:txBody>
          <a:bodyPr>
            <a:normAutofit fontScale="90000"/>
          </a:bodyPr>
          <a:lstStyle/>
          <a:p>
            <a:pPr>
              <a:defRPr/>
            </a:pPr>
            <a:r>
              <a:rPr lang="en-US" b="1" dirty="0">
                <a:solidFill>
                  <a:srgbClr val="FFFF00"/>
                </a:solidFill>
              </a:rPr>
              <a:t>Enforcement</a:t>
            </a:r>
            <a:r>
              <a:rPr lang="en-US" b="1" dirty="0">
                <a:solidFill>
                  <a:srgbClr val="FF0000"/>
                </a:solidFill>
              </a:rPr>
              <a:t> &amp; </a:t>
            </a:r>
            <a:r>
              <a:rPr lang="en-US" b="1" dirty="0">
                <a:solidFill>
                  <a:srgbClr val="FFFF00"/>
                </a:solidFill>
              </a:rPr>
              <a:t>Remedies</a:t>
            </a:r>
            <a:r>
              <a:rPr lang="en-US" b="1" dirty="0">
                <a:solidFill>
                  <a:srgbClr val="FF0000"/>
                </a:solidFill>
              </a:rPr>
              <a:t>:</a:t>
            </a:r>
            <a:r>
              <a:rPr lang="en-US" b="1" dirty="0">
                <a:solidFill>
                  <a:srgbClr val="FFFF00"/>
                </a:solidFill>
              </a:rPr>
              <a:t> </a:t>
            </a:r>
            <a:r>
              <a:rPr lang="en-US" dirty="0">
                <a:solidFill>
                  <a:schemeClr val="bg1"/>
                </a:solidFill>
              </a:rPr>
              <a:t>RMI</a:t>
            </a:r>
          </a:p>
        </p:txBody>
      </p:sp>
      <p:sp>
        <p:nvSpPr>
          <p:cNvPr id="425986" name="Content Placeholder 1">
            <a:extLst>
              <a:ext uri="{FF2B5EF4-FFF2-40B4-BE49-F238E27FC236}">
                <a16:creationId xmlns:a16="http://schemas.microsoft.com/office/drawing/2014/main" id="{DCA4F5BE-955B-BDD4-0AC2-2E38C778F3A7}"/>
              </a:ext>
            </a:extLst>
          </p:cNvPr>
          <p:cNvSpPr>
            <a:spLocks noGrp="1" noChangeArrowheads="1"/>
          </p:cNvSpPr>
          <p:nvPr>
            <p:ph idx="1"/>
          </p:nvPr>
        </p:nvSpPr>
        <p:spPr bwMode="auto">
          <a:xfrm>
            <a:off x="215900" y="987425"/>
            <a:ext cx="8712200" cy="403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1900">
                <a:solidFill>
                  <a:srgbClr val="FFFF00"/>
                </a:solidFill>
              </a:rPr>
              <a:t>Rights management information is defined in </a:t>
            </a:r>
            <a:r>
              <a:rPr lang="en-US" altLang="en-US" sz="1900">
                <a:solidFill>
                  <a:schemeClr val="bg1"/>
                </a:solidFill>
              </a:rPr>
              <a:t>41.22 (4)</a:t>
            </a:r>
            <a:r>
              <a:rPr lang="en-US" altLang="en-US" sz="1900">
                <a:solidFill>
                  <a:srgbClr val="FF0000"/>
                </a:solidFill>
              </a:rPr>
              <a:t>:</a:t>
            </a:r>
          </a:p>
          <a:p>
            <a:pPr marL="0" indent="0">
              <a:buFont typeface="Arial" panose="020B0604020202020204" pitchFamily="34" charset="0"/>
              <a:buNone/>
            </a:pPr>
            <a:r>
              <a:rPr lang="en-US" altLang="en-US" sz="1900" i="1">
                <a:solidFill>
                  <a:schemeClr val="bg1"/>
                </a:solidFill>
              </a:rPr>
              <a:t>(4) In this section, </a:t>
            </a:r>
            <a:r>
              <a:rPr lang="en-US" altLang="en-US" sz="1900" i="1">
                <a:solidFill>
                  <a:srgbClr val="FF0000"/>
                </a:solidFill>
              </a:rPr>
              <a:t>rights management information means</a:t>
            </a:r>
            <a:r>
              <a:rPr lang="en-US" altLang="en-US" sz="1900" i="1">
                <a:solidFill>
                  <a:schemeClr val="bg1"/>
                </a:solidFill>
              </a:rPr>
              <a:t> information that</a:t>
            </a:r>
            <a:endParaRPr lang="en-CA" altLang="en-US" sz="1900" i="1">
              <a:solidFill>
                <a:schemeClr val="bg1"/>
              </a:solidFill>
            </a:endParaRPr>
          </a:p>
          <a:p>
            <a:pPr marL="300038" lvl="1" indent="0">
              <a:buFont typeface="Arial" panose="020B0604020202020204" pitchFamily="34" charset="0"/>
              <a:buNone/>
            </a:pPr>
            <a:r>
              <a:rPr lang="en-US" altLang="en-US" sz="1900" i="1">
                <a:solidFill>
                  <a:schemeClr val="bg1"/>
                </a:solidFill>
              </a:rPr>
              <a:t>(a) is </a:t>
            </a:r>
            <a:r>
              <a:rPr lang="en-US" altLang="en-US" sz="1900" i="1">
                <a:solidFill>
                  <a:srgbClr val="FFFF00"/>
                </a:solidFill>
              </a:rPr>
              <a:t>attached to or embodied in a copy of a work</a:t>
            </a:r>
            <a:r>
              <a:rPr lang="en-US" altLang="en-US" sz="1900" i="1">
                <a:solidFill>
                  <a:schemeClr val="bg1"/>
                </a:solidFill>
              </a:rPr>
              <a:t>, a performer’s performance fixed in a sound recording or a sound recording, or appears in connection with its communication to the public by telecommunication; </a:t>
            </a:r>
            <a:r>
              <a:rPr lang="en-US" altLang="en-US" sz="1900" i="1">
                <a:solidFill>
                  <a:srgbClr val="FFFF00"/>
                </a:solidFill>
              </a:rPr>
              <a:t>and</a:t>
            </a:r>
            <a:endParaRPr lang="en-CA" altLang="en-US" sz="1900" i="1">
              <a:solidFill>
                <a:srgbClr val="FFFF00"/>
              </a:solidFill>
            </a:endParaRPr>
          </a:p>
          <a:p>
            <a:pPr marL="300038" lvl="1" indent="0">
              <a:buFont typeface="Arial" panose="020B0604020202020204" pitchFamily="34" charset="0"/>
              <a:buNone/>
            </a:pPr>
            <a:r>
              <a:rPr lang="en-US" altLang="en-US" sz="1900" i="1">
                <a:solidFill>
                  <a:schemeClr val="bg1"/>
                </a:solidFill>
              </a:rPr>
              <a:t>(b) </a:t>
            </a:r>
            <a:r>
              <a:rPr lang="en-US" altLang="en-US" sz="1900" i="1">
                <a:solidFill>
                  <a:srgbClr val="FFFF00"/>
                </a:solidFill>
              </a:rPr>
              <a:t>identifies or permits the identification of the work or its author</a:t>
            </a:r>
            <a:r>
              <a:rPr lang="en-US" altLang="en-US" sz="1900" i="1">
                <a:solidFill>
                  <a:schemeClr val="bg1"/>
                </a:solidFill>
              </a:rPr>
              <a:t>, the performance or its performer, the sound recording or its maker or the holder of any rights in the work, the performance or the sound recording, or concerns the terms or conditions of the work’s, performance’s or sound recording’s use</a:t>
            </a:r>
            <a:endParaRPr lang="en-CA" altLang="en-US" sz="1900" i="1">
              <a:solidFill>
                <a:schemeClr val="bg1"/>
              </a:solidFill>
            </a:endParaRPr>
          </a:p>
          <a:p>
            <a:pPr marL="0" indent="0">
              <a:buFont typeface="Arial" panose="020B0604020202020204" pitchFamily="34" charset="0"/>
              <a:buNone/>
            </a:pPr>
            <a:r>
              <a:rPr lang="en-CA" altLang="en-US" sz="1900" b="1">
                <a:solidFill>
                  <a:srgbClr val="FFFF00"/>
                </a:solidFill>
              </a:rPr>
              <a:t>RMI infringement entitles the plaintiff to the same range of remedies available for copyright infringement, including damages, injunctions etc. </a:t>
            </a:r>
            <a:endParaRPr lang="en-US" altLang="en-US" sz="1900" b="1">
              <a:solidFill>
                <a:srgbClr val="FFFF00"/>
              </a:solidFill>
            </a:endParaRPr>
          </a:p>
        </p:txBody>
      </p:sp>
      <p:sp>
        <p:nvSpPr>
          <p:cNvPr id="425987" name="Slide Number Placeholder 3">
            <a:extLst>
              <a:ext uri="{FF2B5EF4-FFF2-40B4-BE49-F238E27FC236}">
                <a16:creationId xmlns:a16="http://schemas.microsoft.com/office/drawing/2014/main" id="{38C9EBAA-4EE9-4B09-9B28-E455697BAE9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08894-B7DD-714B-9D4B-678FE4164DE9}" type="slidenum">
              <a:rPr lang="en-US" altLang="en-US" smtClean="0"/>
              <a:pPr/>
              <a:t>266</a:t>
            </a:fld>
            <a:endParaRPr lang="en-US" altLang="en-US"/>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33B7C-228D-E8C9-ACE5-7A6E5E78AE1B}"/>
              </a:ext>
            </a:extLst>
          </p:cNvPr>
          <p:cNvSpPr txBox="1"/>
          <p:nvPr/>
        </p:nvSpPr>
        <p:spPr>
          <a:xfrm>
            <a:off x="330200" y="1347788"/>
            <a:ext cx="8483600" cy="3108325"/>
          </a:xfrm>
          <a:prstGeom prst="rect">
            <a:avLst/>
          </a:prstGeom>
          <a:noFill/>
        </p:spPr>
        <p:txBody>
          <a:bodyPr wrap="none">
            <a:spAutoFit/>
          </a:bodyPr>
          <a:lstStyle/>
          <a:p>
            <a:pPr>
              <a:buFont typeface="Arial" panose="020B0604020202020204" pitchFamily="34" charset="0"/>
              <a:buNone/>
              <a:defRPr/>
            </a:pPr>
            <a:r>
              <a:rPr lang="en-US" sz="2800" b="1" dirty="0">
                <a:solidFill>
                  <a:srgbClr val="FFFF00"/>
                </a:solidFill>
              </a:rPr>
              <a:t>Notification letters</a:t>
            </a:r>
          </a:p>
          <a:p>
            <a:pPr>
              <a:buFont typeface="Arial" panose="020B0604020202020204" pitchFamily="34" charset="0"/>
              <a:buNone/>
              <a:defRPr/>
            </a:pPr>
            <a:r>
              <a:rPr lang="en-US" sz="2800" dirty="0">
                <a:solidFill>
                  <a:schemeClr val="bg1"/>
                </a:solidFill>
              </a:rPr>
              <a:t>Notice and notice system: ss. 41.25-41.27, </a:t>
            </a:r>
          </a:p>
          <a:p>
            <a:pPr>
              <a:buFont typeface="Arial" panose="020B0604020202020204" pitchFamily="34" charset="0"/>
              <a:buNone/>
              <a:defRPr/>
            </a:pPr>
            <a:r>
              <a:rPr lang="en-US" sz="2800" dirty="0">
                <a:solidFill>
                  <a:schemeClr val="bg1"/>
                </a:solidFill>
              </a:rPr>
              <a:t>Copyright Act</a:t>
            </a:r>
          </a:p>
          <a:p>
            <a:pPr marL="800100" lvl="1" indent="-342900">
              <a:buFont typeface="Arial" panose="020B0604020202020204" pitchFamily="34" charset="0"/>
              <a:buChar char="•"/>
              <a:defRPr/>
            </a:pPr>
            <a:r>
              <a:rPr lang="en-CA" sz="2800" dirty="0">
                <a:solidFill>
                  <a:srgbClr val="FFFF00"/>
                </a:solidFill>
              </a:rPr>
              <a:t>Recent reforms</a:t>
            </a:r>
            <a:r>
              <a:rPr lang="en-CA" sz="2800" dirty="0">
                <a:solidFill>
                  <a:srgbClr val="FF0000"/>
                </a:solidFill>
              </a:rPr>
              <a:t>:</a:t>
            </a:r>
            <a:r>
              <a:rPr lang="en-CA" sz="2800" dirty="0">
                <a:solidFill>
                  <a:schemeClr val="bg1"/>
                </a:solidFill>
              </a:rPr>
              <a:t> addition of provision outlining </a:t>
            </a:r>
          </a:p>
          <a:p>
            <a:pPr lvl="1">
              <a:defRPr/>
            </a:pPr>
            <a:r>
              <a:rPr lang="en-CA" sz="2800" dirty="0">
                <a:solidFill>
                  <a:schemeClr val="bg1"/>
                </a:solidFill>
              </a:rPr>
              <a:t>prohibited content</a:t>
            </a:r>
          </a:p>
          <a:p>
            <a:pPr marL="800100" lvl="1" indent="-342900">
              <a:buFont typeface="Arial" panose="020B0604020202020204" pitchFamily="34" charset="0"/>
              <a:buChar char="•"/>
              <a:defRPr/>
            </a:pPr>
            <a:r>
              <a:rPr lang="en-CA" sz="2800" dirty="0">
                <a:solidFill>
                  <a:schemeClr val="bg1"/>
                </a:solidFill>
              </a:rPr>
              <a:t>See: </a:t>
            </a:r>
            <a:r>
              <a:rPr lang="en-CA" sz="2800" dirty="0">
                <a:solidFill>
                  <a:srgbClr val="00B0F0"/>
                </a:solidFill>
                <a:hlinkClick r:id="" action="ppaction://noaction"/>
              </a:rPr>
              <a:t>http://www.ic.gc.ca/eic/site/oca-bc.nsf/eng</a:t>
            </a:r>
          </a:p>
          <a:p>
            <a:pPr lvl="1">
              <a:defRPr/>
            </a:pPr>
            <a:r>
              <a:rPr lang="en-CA" sz="2800" dirty="0">
                <a:solidFill>
                  <a:srgbClr val="00B0F0"/>
                </a:solidFill>
                <a:hlinkClick r:id="" action="ppaction://noaction"/>
              </a:rPr>
              <a:t>/ca02920.html</a:t>
            </a:r>
            <a:r>
              <a:rPr lang="en-CA" sz="2800" dirty="0">
                <a:solidFill>
                  <a:srgbClr val="00B0F0"/>
                </a:solidFill>
              </a:rPr>
              <a:t> </a:t>
            </a:r>
            <a:r>
              <a:rPr lang="en-CA" sz="2800" dirty="0">
                <a:solidFill>
                  <a:schemeClr val="bg1"/>
                </a:solidFill>
              </a:rPr>
              <a:t>for primer on notice and notice</a:t>
            </a:r>
          </a:p>
        </p:txBody>
      </p:sp>
      <p:sp>
        <p:nvSpPr>
          <p:cNvPr id="428034" name="TextBox 2">
            <a:extLst>
              <a:ext uri="{FF2B5EF4-FFF2-40B4-BE49-F238E27FC236}">
                <a16:creationId xmlns:a16="http://schemas.microsoft.com/office/drawing/2014/main" id="{2E7FF141-6BDC-5159-1D95-DDA9853EF424}"/>
              </a:ext>
            </a:extLst>
          </p:cNvPr>
          <p:cNvSpPr txBox="1">
            <a:spLocks noChangeArrowheads="1"/>
          </p:cNvSpPr>
          <p:nvPr/>
        </p:nvSpPr>
        <p:spPr bwMode="auto">
          <a:xfrm>
            <a:off x="1060450" y="195263"/>
            <a:ext cx="70231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Enforcement </a:t>
            </a:r>
            <a:r>
              <a:rPr lang="en-US" altLang="en-US" sz="4400" b="1">
                <a:solidFill>
                  <a:srgbClr val="FF0000"/>
                </a:solidFill>
              </a:rPr>
              <a:t>&amp;</a:t>
            </a:r>
            <a:r>
              <a:rPr lang="en-US" altLang="en-US" sz="4400" b="1">
                <a:solidFill>
                  <a:srgbClr val="FFFF00"/>
                </a:solidFill>
              </a:rPr>
              <a:t> Remedies</a:t>
            </a:r>
            <a:endParaRPr lang="en-US" altLang="en-US" sz="4400"/>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extBox 2">
            <a:extLst>
              <a:ext uri="{FF2B5EF4-FFF2-40B4-BE49-F238E27FC236}">
                <a16:creationId xmlns:a16="http://schemas.microsoft.com/office/drawing/2014/main" id="{A2DB9600-3A1C-1FBD-4E24-0872B51ED5AB}"/>
              </a:ext>
            </a:extLst>
          </p:cNvPr>
          <p:cNvSpPr txBox="1">
            <a:spLocks noChangeArrowheads="1"/>
          </p:cNvSpPr>
          <p:nvPr/>
        </p:nvSpPr>
        <p:spPr bwMode="auto">
          <a:xfrm>
            <a:off x="179388" y="1058863"/>
            <a:ext cx="87852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800100" indent="-3429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b="1">
                <a:solidFill>
                  <a:srgbClr val="FFFF00"/>
                </a:solidFill>
              </a:rPr>
              <a:t>Notification letters</a:t>
            </a:r>
          </a:p>
          <a:p>
            <a:pPr lvl="1">
              <a:buFont typeface="Arial" panose="020B0604020202020204" pitchFamily="34" charset="0"/>
              <a:buChar char="•"/>
            </a:pPr>
            <a:r>
              <a:rPr lang="en-CA" altLang="en-US">
                <a:solidFill>
                  <a:schemeClr val="bg1"/>
                </a:solidFill>
              </a:rPr>
              <a:t>Another way copyright owners can deal with copyright infringement is by </a:t>
            </a:r>
            <a:r>
              <a:rPr lang="en-CA" altLang="en-US">
                <a:solidFill>
                  <a:srgbClr val="FFFF00"/>
                </a:solidFill>
              </a:rPr>
              <a:t>sending cease and desist letters </a:t>
            </a:r>
            <a:r>
              <a:rPr lang="en-CA" altLang="en-US">
                <a:solidFill>
                  <a:schemeClr val="bg1"/>
                </a:solidFill>
              </a:rPr>
              <a:t>to individuals that they have identified as having engaged in the unauthorized use of copyrighted expression. </a:t>
            </a:r>
          </a:p>
          <a:p>
            <a:pPr lvl="1">
              <a:buFont typeface="Arial" panose="020B0604020202020204" pitchFamily="34" charset="0"/>
              <a:buChar char="•"/>
            </a:pPr>
            <a:r>
              <a:rPr lang="en-CA" altLang="en-US">
                <a:solidFill>
                  <a:schemeClr val="bg1"/>
                </a:solidFill>
              </a:rPr>
              <a:t>In 2012, </a:t>
            </a:r>
            <a:r>
              <a:rPr lang="en-CA" altLang="en-US">
                <a:solidFill>
                  <a:srgbClr val="FFFF00"/>
                </a:solidFill>
              </a:rPr>
              <a:t>Parliament formally instituted a notice and notice system</a:t>
            </a:r>
            <a:r>
              <a:rPr lang="en-CA" altLang="en-US">
                <a:solidFill>
                  <a:schemeClr val="bg1"/>
                </a:solidFill>
              </a:rPr>
              <a:t>. This system </a:t>
            </a:r>
            <a:r>
              <a:rPr lang="en-CA" altLang="en-US">
                <a:solidFill>
                  <a:srgbClr val="FFFF00"/>
                </a:solidFill>
              </a:rPr>
              <a:t>took effect in early 2015 </a:t>
            </a:r>
            <a:r>
              <a:rPr lang="en-CA" altLang="en-US">
                <a:solidFill>
                  <a:schemeClr val="bg1"/>
                </a:solidFill>
              </a:rPr>
              <a:t>(although it had been used for years previously).</a:t>
            </a:r>
          </a:p>
          <a:p>
            <a:pPr lvl="1">
              <a:buFont typeface="Arial" panose="020B0604020202020204" pitchFamily="34" charset="0"/>
              <a:buChar char="•"/>
            </a:pPr>
            <a:r>
              <a:rPr lang="en-CA" altLang="en-US">
                <a:solidFill>
                  <a:schemeClr val="bg1"/>
                </a:solidFill>
              </a:rPr>
              <a:t>These statutory provisions are set out in </a:t>
            </a:r>
            <a:r>
              <a:rPr lang="en-CA" altLang="en-US">
                <a:solidFill>
                  <a:srgbClr val="FFFF00"/>
                </a:solidFill>
              </a:rPr>
              <a:t>ss. 41.25-41.27 </a:t>
            </a:r>
            <a:r>
              <a:rPr lang="en-CA" altLang="en-US">
                <a:solidFill>
                  <a:schemeClr val="bg1"/>
                </a:solidFill>
              </a:rPr>
              <a:t>of the Copyright Act.</a:t>
            </a:r>
          </a:p>
        </p:txBody>
      </p:sp>
      <p:sp>
        <p:nvSpPr>
          <p:cNvPr id="429058" name="TextBox 3">
            <a:extLst>
              <a:ext uri="{FF2B5EF4-FFF2-40B4-BE49-F238E27FC236}">
                <a16:creationId xmlns:a16="http://schemas.microsoft.com/office/drawing/2014/main" id="{734C1B81-BDB1-B48B-77C0-307D0B9E0F8C}"/>
              </a:ext>
            </a:extLst>
          </p:cNvPr>
          <p:cNvSpPr txBox="1">
            <a:spLocks noChangeArrowheads="1"/>
          </p:cNvSpPr>
          <p:nvPr/>
        </p:nvSpPr>
        <p:spPr bwMode="auto">
          <a:xfrm>
            <a:off x="1371600" y="73025"/>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Enforcement </a:t>
            </a:r>
            <a:r>
              <a:rPr lang="en-US" altLang="en-US" sz="4000" b="1">
                <a:solidFill>
                  <a:srgbClr val="FF0000"/>
                </a:solidFill>
              </a:rPr>
              <a:t>&amp;</a:t>
            </a:r>
            <a:r>
              <a:rPr lang="en-US" altLang="en-US" sz="4000" b="1">
                <a:solidFill>
                  <a:srgbClr val="FFFF00"/>
                </a:solidFill>
              </a:rPr>
              <a:t> Remedies</a:t>
            </a:r>
            <a:endParaRPr lang="en-US" altLang="en-US" sz="400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A screenshot of a social media post&#10;&#10;Description automatically generated">
            <a:extLst>
              <a:ext uri="{FF2B5EF4-FFF2-40B4-BE49-F238E27FC236}">
                <a16:creationId xmlns:a16="http://schemas.microsoft.com/office/drawing/2014/main" id="{3D6923B2-BEDB-8C67-CFB3-9DF4342908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93938" y="317500"/>
            <a:ext cx="45561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a:extLst>
              <a:ext uri="{FF2B5EF4-FFF2-40B4-BE49-F238E27FC236}">
                <a16:creationId xmlns:a16="http://schemas.microsoft.com/office/drawing/2014/main" id="{062B64EC-AAD9-2EB1-8C76-F19359102BAA}"/>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00B0F0"/>
                </a:solidFill>
              </a:rPr>
              <a:t>A modest proposal</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CD443C03-496C-3453-9BA2-711A193EE3D5}"/>
              </a:ext>
            </a:extLst>
          </p:cNvPr>
          <p:cNvSpPr>
            <a:spLocks noGrp="1"/>
          </p:cNvSpPr>
          <p:nvPr>
            <p:ph sz="quarter" idx="10"/>
          </p:nvPr>
        </p:nvSpPr>
        <p:spPr>
          <a:xfrm>
            <a:off x="457200" y="1055688"/>
            <a:ext cx="8229600" cy="3676650"/>
          </a:xfrm>
        </p:spPr>
        <p:txBody>
          <a:bodyPr>
            <a:normAutofit fontScale="92500" lnSpcReduction="10000"/>
          </a:bodyPr>
          <a:lstStyle/>
          <a:p>
            <a:pPr marL="0" indent="0">
              <a:buFont typeface="Arial" panose="020B0604020202020204" pitchFamily="34" charset="0"/>
              <a:buNone/>
              <a:defRPr/>
            </a:pPr>
            <a:endParaRPr lang="en-US" dirty="0"/>
          </a:p>
          <a:p>
            <a:pPr>
              <a:defRPr/>
            </a:pPr>
            <a:r>
              <a:rPr lang="en-US" sz="3225" dirty="0">
                <a:solidFill>
                  <a:schemeClr val="bg1"/>
                </a:solidFill>
              </a:rPr>
              <a:t>Approximately 1000 words </a:t>
            </a:r>
            <a:r>
              <a:rPr lang="en-US" sz="3225" dirty="0">
                <a:solidFill>
                  <a:srgbClr val="00B0F0"/>
                </a:solidFill>
              </a:rPr>
              <a:t>(</a:t>
            </a:r>
            <a:r>
              <a:rPr lang="en-US" sz="3225" dirty="0">
                <a:solidFill>
                  <a:schemeClr val="bg1"/>
                </a:solidFill>
              </a:rPr>
              <a:t>or equivalent</a:t>
            </a:r>
            <a:r>
              <a:rPr lang="en-US" sz="3225" dirty="0">
                <a:solidFill>
                  <a:srgbClr val="00B0F0"/>
                </a:solidFill>
              </a:rPr>
              <a:t>)</a:t>
            </a:r>
            <a:r>
              <a:rPr lang="en-US" sz="3225" dirty="0">
                <a:solidFill>
                  <a:schemeClr val="bg1"/>
                </a:solidFill>
              </a:rPr>
              <a:t> per person </a:t>
            </a:r>
          </a:p>
          <a:p>
            <a:pPr>
              <a:defRPr/>
            </a:pPr>
            <a:r>
              <a:rPr lang="en-US" sz="3225" dirty="0">
                <a:solidFill>
                  <a:schemeClr val="bg1"/>
                </a:solidFill>
              </a:rPr>
              <a:t>written</a:t>
            </a:r>
            <a:r>
              <a:rPr lang="en-US" sz="3225" dirty="0">
                <a:solidFill>
                  <a:srgbClr val="00B0F0"/>
                </a:solidFill>
              </a:rPr>
              <a:t>,</a:t>
            </a:r>
            <a:r>
              <a:rPr lang="en-US" sz="3225" dirty="0">
                <a:solidFill>
                  <a:schemeClr val="bg1"/>
                </a:solidFill>
              </a:rPr>
              <a:t> video</a:t>
            </a:r>
            <a:r>
              <a:rPr lang="en-US" sz="3225" dirty="0">
                <a:solidFill>
                  <a:srgbClr val="00B0F0"/>
                </a:solidFill>
              </a:rPr>
              <a:t>, </a:t>
            </a:r>
            <a:r>
              <a:rPr lang="en-US" sz="3225" dirty="0">
                <a:solidFill>
                  <a:schemeClr val="bg1"/>
                </a:solidFill>
              </a:rPr>
              <a:t>podcast</a:t>
            </a:r>
            <a:r>
              <a:rPr lang="en-US" sz="3225" dirty="0">
                <a:solidFill>
                  <a:srgbClr val="00B0F0"/>
                </a:solidFill>
              </a:rPr>
              <a:t>,</a:t>
            </a:r>
            <a:r>
              <a:rPr lang="en-US" sz="3225" dirty="0">
                <a:solidFill>
                  <a:schemeClr val="bg1"/>
                </a:solidFill>
              </a:rPr>
              <a:t> in-class presentation </a:t>
            </a:r>
            <a:r>
              <a:rPr lang="en-US" sz="3225" dirty="0">
                <a:solidFill>
                  <a:srgbClr val="FFFF00"/>
                </a:solidFill>
              </a:rPr>
              <a:t>(</a:t>
            </a:r>
            <a:r>
              <a:rPr lang="en-US" sz="3225" dirty="0">
                <a:solidFill>
                  <a:srgbClr val="00B0F0"/>
                </a:solidFill>
              </a:rPr>
              <a:t>?</a:t>
            </a:r>
            <a:r>
              <a:rPr lang="en-US" sz="3225" dirty="0">
                <a:solidFill>
                  <a:srgbClr val="FFFF00"/>
                </a:solidFill>
              </a:rPr>
              <a:t>)</a:t>
            </a:r>
            <a:r>
              <a:rPr lang="en-US" sz="3225" dirty="0">
                <a:solidFill>
                  <a:srgbClr val="00B0F0"/>
                </a:solidFill>
              </a:rPr>
              <a:t>,</a:t>
            </a:r>
            <a:r>
              <a:rPr lang="en-US" sz="3225" dirty="0">
                <a:solidFill>
                  <a:schemeClr val="bg1"/>
                </a:solidFill>
              </a:rPr>
              <a:t> </a:t>
            </a:r>
            <a:r>
              <a:rPr lang="en-US" sz="3225" i="1" dirty="0">
                <a:solidFill>
                  <a:schemeClr val="bg1"/>
                </a:solidFill>
              </a:rPr>
              <a:t>interpretive dance</a:t>
            </a:r>
          </a:p>
          <a:p>
            <a:pPr>
              <a:defRPr/>
            </a:pPr>
            <a:r>
              <a:rPr lang="en-US" sz="3225" dirty="0">
                <a:solidFill>
                  <a:schemeClr val="bg1"/>
                </a:solidFill>
              </a:rPr>
              <a:t>Website or not</a:t>
            </a:r>
          </a:p>
          <a:p>
            <a:pPr>
              <a:defRPr/>
            </a:pPr>
            <a:r>
              <a:rPr lang="en-US" sz="3225" dirty="0">
                <a:solidFill>
                  <a:schemeClr val="bg1"/>
                </a:solidFill>
              </a:rPr>
              <a:t>Groups </a:t>
            </a:r>
            <a:r>
              <a:rPr lang="en-US" sz="3225" dirty="0">
                <a:solidFill>
                  <a:srgbClr val="FFFF00"/>
                </a:solidFill>
              </a:rPr>
              <a:t>or</a:t>
            </a:r>
            <a:r>
              <a:rPr lang="en-US" sz="3225" dirty="0">
                <a:solidFill>
                  <a:schemeClr val="bg1"/>
                </a:solidFill>
              </a:rPr>
              <a:t> individually</a:t>
            </a:r>
          </a:p>
          <a:p>
            <a:pPr>
              <a:defRPr/>
            </a:pPr>
            <a:r>
              <a:rPr lang="en-US" sz="3225" dirty="0">
                <a:solidFill>
                  <a:srgbClr val="FFFF00"/>
                </a:solidFill>
              </a:rPr>
              <a:t>LLM Students </a:t>
            </a:r>
            <a:r>
              <a:rPr lang="en-US" sz="3225" dirty="0">
                <a:solidFill>
                  <a:srgbClr val="00B0F0"/>
                </a:solidFill>
              </a:rPr>
              <a:t>–</a:t>
            </a:r>
            <a:r>
              <a:rPr lang="en-US" sz="3225" dirty="0">
                <a:solidFill>
                  <a:schemeClr val="bg1"/>
                </a:solidFill>
              </a:rPr>
              <a:t> one extra post</a:t>
            </a:r>
          </a:p>
        </p:txBody>
      </p:sp>
    </p:spTree>
    <p:extLst>
      <p:ext uri="{BB962C8B-B14F-4D97-AF65-F5344CB8AC3E}">
        <p14:creationId xmlns:p14="http://schemas.microsoft.com/office/powerpoint/2010/main" val="129376630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 descr="A screenshot of a social media post&#10;&#10;Description automatically generated">
            <a:extLst>
              <a:ext uri="{FF2B5EF4-FFF2-40B4-BE49-F238E27FC236}">
                <a16:creationId xmlns:a16="http://schemas.microsoft.com/office/drawing/2014/main" id="{6196E420-F7B1-7A94-5CED-42E156C40C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22438" y="339725"/>
            <a:ext cx="56991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A screenshot of a cell phone&#10;&#10;Description automatically generated">
            <a:extLst>
              <a:ext uri="{FF2B5EF4-FFF2-40B4-BE49-F238E27FC236}">
                <a16:creationId xmlns:a16="http://schemas.microsoft.com/office/drawing/2014/main" id="{C7992F01-A9AE-2B29-FA9C-385CED75EF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9175" y="433388"/>
            <a:ext cx="456565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A screenshot of a social media post&#10;&#10;Description automatically generated">
            <a:extLst>
              <a:ext uri="{FF2B5EF4-FFF2-40B4-BE49-F238E27FC236}">
                <a16:creationId xmlns:a16="http://schemas.microsoft.com/office/drawing/2014/main" id="{249469E5-504C-CD45-918F-FC559D966F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2113" y="519113"/>
            <a:ext cx="58197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A screenshot of a cell phone&#10;&#10;Description automatically generated">
            <a:extLst>
              <a:ext uri="{FF2B5EF4-FFF2-40B4-BE49-F238E27FC236}">
                <a16:creationId xmlns:a16="http://schemas.microsoft.com/office/drawing/2014/main" id="{CF02BB39-D4CD-EF2A-D716-6380D82E9C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9000" y="455613"/>
            <a:ext cx="22860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2" descr="A screenshot of a cell phone&#10;&#10;Description automatically generated">
            <a:extLst>
              <a:ext uri="{FF2B5EF4-FFF2-40B4-BE49-F238E27FC236}">
                <a16:creationId xmlns:a16="http://schemas.microsoft.com/office/drawing/2014/main" id="{3E0D63E5-4F8A-9F3C-363D-4A4681F441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17863" y="477838"/>
            <a:ext cx="27082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DCECE32F-F7C6-BC81-EBB5-3F11752F72BE}"/>
              </a:ext>
            </a:extLst>
          </p:cNvPr>
          <p:cNvSpPr>
            <a:spLocks noGrp="1" noChangeArrowheads="1"/>
          </p:cNvSpPr>
          <p:nvPr>
            <p:ph type="title"/>
          </p:nvPr>
        </p:nvSpPr>
        <p:spPr bwMode="auto">
          <a:xfrm>
            <a:off x="1485900" y="123825"/>
            <a:ext cx="6172200" cy="503238"/>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200">
                <a:solidFill>
                  <a:srgbClr val="FFFF00"/>
                </a:solidFill>
              </a:rPr>
              <a:t>Notice</a:t>
            </a:r>
            <a:r>
              <a:rPr lang="en-US" altLang="en-US" sz="3200">
                <a:solidFill>
                  <a:srgbClr val="FF0000"/>
                </a:solidFill>
              </a:rPr>
              <a:t> &amp; </a:t>
            </a:r>
            <a:r>
              <a:rPr lang="en-US" altLang="en-US" sz="3200">
                <a:solidFill>
                  <a:srgbClr val="FFFF00"/>
                </a:solidFill>
              </a:rPr>
              <a:t>Notice </a:t>
            </a:r>
          </a:p>
        </p:txBody>
      </p:sp>
      <p:sp>
        <p:nvSpPr>
          <p:cNvPr id="3" name="Content Placeholder 2">
            <a:extLst>
              <a:ext uri="{FF2B5EF4-FFF2-40B4-BE49-F238E27FC236}">
                <a16:creationId xmlns:a16="http://schemas.microsoft.com/office/drawing/2014/main" id="{E3FF2036-A986-659B-8E6C-BCDB81BD8FED}"/>
              </a:ext>
            </a:extLst>
          </p:cNvPr>
          <p:cNvSpPr>
            <a:spLocks noGrp="1"/>
          </p:cNvSpPr>
          <p:nvPr>
            <p:ph sz="quarter" idx="10"/>
          </p:nvPr>
        </p:nvSpPr>
        <p:spPr>
          <a:xfrm>
            <a:off x="250825" y="842963"/>
            <a:ext cx="8642350" cy="4105275"/>
          </a:xfrm>
        </p:spPr>
        <p:txBody>
          <a:bodyPr>
            <a:normAutofit fontScale="85000" lnSpcReduction="10000"/>
          </a:bodyPr>
          <a:lstStyle/>
          <a:p>
            <a:pPr>
              <a:lnSpc>
                <a:spcPct val="120000"/>
              </a:lnSpc>
              <a:defRPr/>
            </a:pPr>
            <a:r>
              <a:rPr lang="en-CA" dirty="0">
                <a:solidFill>
                  <a:schemeClr val="bg1"/>
                </a:solidFill>
              </a:rPr>
              <a:t>Under the </a:t>
            </a:r>
            <a:r>
              <a:rPr lang="en-CA" dirty="0">
                <a:solidFill>
                  <a:srgbClr val="FF0000"/>
                </a:solidFill>
              </a:rPr>
              <a:t>notice-and-notice system</a:t>
            </a:r>
            <a:r>
              <a:rPr lang="en-CA" dirty="0">
                <a:solidFill>
                  <a:schemeClr val="bg1"/>
                </a:solidFill>
              </a:rPr>
              <a:t>, </a:t>
            </a:r>
            <a:r>
              <a:rPr lang="en-CA" dirty="0">
                <a:solidFill>
                  <a:srgbClr val="FFFF00"/>
                </a:solidFill>
              </a:rPr>
              <a:t>copyright owners are entitled to send infringement notices to Internet providers, who are legally required to forward the notifications to their subscribers</a:t>
            </a:r>
            <a:r>
              <a:rPr lang="en-CA" dirty="0">
                <a:solidFill>
                  <a:schemeClr val="bg1"/>
                </a:solidFill>
              </a:rPr>
              <a:t>. </a:t>
            </a:r>
            <a:r>
              <a:rPr lang="en-CA" b="1" dirty="0">
                <a:solidFill>
                  <a:schemeClr val="bg1"/>
                </a:solidFill>
              </a:rPr>
              <a:t>The notices must include</a:t>
            </a:r>
            <a:r>
              <a:rPr lang="en-CA" dirty="0">
                <a:solidFill>
                  <a:schemeClr val="bg1"/>
                </a:solidFill>
              </a:rPr>
              <a:t> details on the sender, the copyright works and the alleged infringement. If the Internet provider fails to forward the notification, it must explain why or face the prospect of damages that run as high as $10,000. Internet providers must also retain information on the subscriber for six months (or 12 months if court proceedings are launched).</a:t>
            </a:r>
          </a:p>
          <a:p>
            <a:pPr>
              <a:lnSpc>
                <a:spcPct val="120000"/>
              </a:lnSpc>
              <a:defRPr/>
            </a:pPr>
            <a:r>
              <a:rPr lang="en-CA" dirty="0">
                <a:solidFill>
                  <a:schemeClr val="bg1"/>
                </a:solidFill>
              </a:rPr>
              <a:t>Benefit for ISPs is safe harbour from liability </a:t>
            </a:r>
          </a:p>
          <a:p>
            <a:pPr>
              <a:lnSpc>
                <a:spcPct val="120000"/>
              </a:lnSpc>
              <a:defRPr/>
            </a:pPr>
            <a:r>
              <a:rPr lang="en-CA" dirty="0">
                <a:solidFill>
                  <a:schemeClr val="bg1"/>
                </a:solidFill>
              </a:rPr>
              <a:t>Cost  to ISPs is processing and forwarding notices</a:t>
            </a:r>
          </a:p>
          <a:p>
            <a:pPr>
              <a:lnSpc>
                <a:spcPct val="120000"/>
              </a:lnSpc>
              <a:defRPr/>
            </a:pPr>
            <a:r>
              <a:rPr lang="en-CA" dirty="0">
                <a:solidFill>
                  <a:schemeClr val="bg1"/>
                </a:solidFill>
              </a:rPr>
              <a:t>The benefit for users is</a:t>
            </a:r>
            <a:r>
              <a:rPr lang="en-CA" dirty="0">
                <a:solidFill>
                  <a:srgbClr val="FFFF00"/>
                </a:solidFill>
              </a:rPr>
              <a:t> no legal penalties</a:t>
            </a:r>
            <a:r>
              <a:rPr lang="en-CA" dirty="0">
                <a:solidFill>
                  <a:schemeClr val="bg1"/>
                </a:solidFill>
              </a:rPr>
              <a:t>. Primarily designed as an educational tool. </a:t>
            </a:r>
            <a:r>
              <a:rPr lang="en-CA" dirty="0">
                <a:solidFill>
                  <a:srgbClr val="FFFF00"/>
                </a:solidFill>
              </a:rPr>
              <a:t>User’s personal information not disclosed </a:t>
            </a:r>
            <a:r>
              <a:rPr lang="en-CA" dirty="0">
                <a:solidFill>
                  <a:schemeClr val="bg1"/>
                </a:solidFill>
              </a:rPr>
              <a:t>to copyright owner</a:t>
            </a:r>
          </a:p>
          <a:p>
            <a:pPr>
              <a:lnSpc>
                <a:spcPct val="120000"/>
              </a:lnSpc>
              <a:defRPr/>
            </a:pPr>
            <a:r>
              <a:rPr lang="en-CA" dirty="0">
                <a:solidFill>
                  <a:schemeClr val="bg1"/>
                </a:solidFill>
              </a:rPr>
              <a:t>Should copyright owner wish to take legal action for copyright breach, they must go to court to obtain an order requiring the ISP to reveal the user’s identity. Canadian courts have been pretty strict regarding rules/limitations around these disclosures.</a:t>
            </a:r>
          </a:p>
          <a:p>
            <a:pPr>
              <a:lnSpc>
                <a:spcPct val="120000"/>
              </a:lnSpc>
              <a:defRPr/>
            </a:pPr>
            <a:r>
              <a:rPr lang="en-CA" dirty="0">
                <a:solidFill>
                  <a:schemeClr val="bg1"/>
                </a:solidFill>
              </a:rPr>
              <a:t>Law reform in 2012: </a:t>
            </a:r>
            <a:r>
              <a:rPr lang="en-CA" dirty="0">
                <a:solidFill>
                  <a:srgbClr val="FFFF00"/>
                </a:solidFill>
              </a:rPr>
              <a:t>liability for internet users for non-commercial infringement was capped at $5,000 </a:t>
            </a:r>
            <a:r>
              <a:rPr lang="en-CA" dirty="0">
                <a:solidFill>
                  <a:srgbClr val="FF0000"/>
                </a:solidFill>
              </a:rPr>
              <a:t>for all infringements </a:t>
            </a:r>
            <a:r>
              <a:rPr lang="en-CA" dirty="0">
                <a:solidFill>
                  <a:schemeClr val="bg1"/>
                </a:solidFill>
              </a:rPr>
              <a:t>prior to the bringing of the action.</a:t>
            </a:r>
          </a:p>
          <a:p>
            <a:pPr marL="0" indent="0">
              <a:buFont typeface="Arial" panose="020B0604020202020204" pitchFamily="34" charset="0"/>
              <a:buNone/>
              <a:defRPr/>
            </a:pPr>
            <a:endParaRPr lang="en-CA" dirty="0"/>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le 1">
            <a:extLst>
              <a:ext uri="{FF2B5EF4-FFF2-40B4-BE49-F238E27FC236}">
                <a16:creationId xmlns:a16="http://schemas.microsoft.com/office/drawing/2014/main" id="{6DF4D9A8-BBEE-90F5-4B1F-5651371C7EEE}"/>
              </a:ext>
            </a:extLst>
          </p:cNvPr>
          <p:cNvSpPr>
            <a:spLocks noGrp="1" noChangeArrowheads="1"/>
          </p:cNvSpPr>
          <p:nvPr>
            <p:ph type="title"/>
          </p:nvPr>
        </p:nvSpPr>
        <p:spPr bwMode="auto">
          <a:xfrm>
            <a:off x="1012825" y="134938"/>
            <a:ext cx="71183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Notice</a:t>
            </a:r>
            <a:r>
              <a:rPr lang="en-US" altLang="en-US" sz="4000">
                <a:solidFill>
                  <a:srgbClr val="FF0000"/>
                </a:solidFill>
              </a:rPr>
              <a:t> &amp; </a:t>
            </a:r>
            <a:r>
              <a:rPr lang="en-US" altLang="en-US" sz="4000">
                <a:solidFill>
                  <a:srgbClr val="FFFF00"/>
                </a:solidFill>
              </a:rPr>
              <a:t>Notice </a:t>
            </a:r>
            <a:r>
              <a:rPr lang="en-US" altLang="en-US" sz="4000">
                <a:solidFill>
                  <a:schemeClr val="bg1"/>
                </a:solidFill>
              </a:rPr>
              <a:t>Made Simple</a:t>
            </a:r>
          </a:p>
        </p:txBody>
      </p:sp>
      <p:sp>
        <p:nvSpPr>
          <p:cNvPr id="3" name="Content Placeholder 2">
            <a:extLst>
              <a:ext uri="{FF2B5EF4-FFF2-40B4-BE49-F238E27FC236}">
                <a16:creationId xmlns:a16="http://schemas.microsoft.com/office/drawing/2014/main" id="{5ACF5805-DDA2-2D7F-E1D0-26843DCB4594}"/>
              </a:ext>
            </a:extLst>
          </p:cNvPr>
          <p:cNvSpPr>
            <a:spLocks noGrp="1"/>
          </p:cNvSpPr>
          <p:nvPr>
            <p:ph sz="quarter" idx="10"/>
          </p:nvPr>
        </p:nvSpPr>
        <p:spPr>
          <a:xfrm>
            <a:off x="358775" y="1077913"/>
            <a:ext cx="8426450" cy="3905250"/>
          </a:xfrm>
        </p:spPr>
        <p:txBody>
          <a:bodyPr>
            <a:normAutofit fontScale="92500" lnSpcReduction="10000"/>
          </a:bodyPr>
          <a:lstStyle/>
          <a:p>
            <a:pPr>
              <a:lnSpc>
                <a:spcPct val="110000"/>
              </a:lnSpc>
              <a:buFont typeface="+mj-lt"/>
              <a:buAutoNum type="arabicPeriod"/>
              <a:defRPr/>
            </a:pPr>
            <a:r>
              <a:rPr lang="en-CA" sz="3000" dirty="0">
                <a:solidFill>
                  <a:schemeClr val="bg1"/>
                </a:solidFill>
              </a:rPr>
              <a:t>The copyright owner’s representative identifies alleged unauthorized use or sharing of one of their works;</a:t>
            </a:r>
          </a:p>
          <a:p>
            <a:pPr>
              <a:lnSpc>
                <a:spcPct val="110000"/>
              </a:lnSpc>
              <a:buFont typeface="+mj-lt"/>
              <a:buAutoNum type="arabicPeriod"/>
              <a:defRPr/>
            </a:pPr>
            <a:r>
              <a:rPr lang="en-CA" sz="3000" dirty="0">
                <a:solidFill>
                  <a:schemeClr val="bg1"/>
                </a:solidFill>
              </a:rPr>
              <a:t>That representative sends a notice detailing this unauthorized activity to the associated ISP; and</a:t>
            </a:r>
          </a:p>
          <a:p>
            <a:pPr>
              <a:lnSpc>
                <a:spcPct val="110000"/>
              </a:lnSpc>
              <a:buFont typeface="+mj-lt"/>
              <a:buAutoNum type="arabicPeriod"/>
              <a:defRPr/>
            </a:pPr>
            <a:r>
              <a:rPr lang="en-CA" sz="3000" dirty="0">
                <a:solidFill>
                  <a:schemeClr val="bg1"/>
                </a:solidFill>
              </a:rPr>
              <a:t>The ISP must forward that notice to the user, in cases where a specific user account can be identified.</a:t>
            </a:r>
          </a:p>
          <a:p>
            <a:pPr>
              <a:defRPr/>
            </a:pPr>
            <a:endParaRPr lang="en-US"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Graphical user interface, text, application, email&#10;&#10;Description automatically generated">
            <a:extLst>
              <a:ext uri="{FF2B5EF4-FFF2-40B4-BE49-F238E27FC236}">
                <a16:creationId xmlns:a16="http://schemas.microsoft.com/office/drawing/2014/main" id="{5E3D4BC6-C912-27EA-244B-4BBCC3CF8A6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82900" y="307975"/>
            <a:ext cx="33782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descr="Text, letter&#10;&#10;Description automatically generated">
            <a:extLst>
              <a:ext uri="{FF2B5EF4-FFF2-40B4-BE49-F238E27FC236}">
                <a16:creationId xmlns:a16="http://schemas.microsoft.com/office/drawing/2014/main" id="{7C6E8C77-9429-889A-B0DD-E44FE6237F8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44750" y="244475"/>
            <a:ext cx="42545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Text, letter&#10;&#10;Description automatically generated">
            <a:extLst>
              <a:ext uri="{FF2B5EF4-FFF2-40B4-BE49-F238E27FC236}">
                <a16:creationId xmlns:a16="http://schemas.microsoft.com/office/drawing/2014/main" id="{3B83F00E-4854-71C1-A9D1-895F965CB51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30463" y="290513"/>
            <a:ext cx="4283075"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2">
            <a:extLst>
              <a:ext uri="{FF2B5EF4-FFF2-40B4-BE49-F238E27FC236}">
                <a16:creationId xmlns:a16="http://schemas.microsoft.com/office/drawing/2014/main" id="{FC965560-84B7-4048-828B-E976E3F1B659}"/>
              </a:ext>
            </a:extLst>
          </p:cNvPr>
          <p:cNvSpPr txBox="1">
            <a:spLocks noChangeArrowheads="1"/>
          </p:cNvSpPr>
          <p:nvPr/>
        </p:nvSpPr>
        <p:spPr bwMode="auto">
          <a:xfrm>
            <a:off x="1619250" y="1509713"/>
            <a:ext cx="6391275" cy="212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dirty="0">
                <a:solidFill>
                  <a:srgbClr val="FFFF00"/>
                </a:solidFill>
              </a:rPr>
              <a:t>Past Presentations</a:t>
            </a:r>
            <a:r>
              <a:rPr lang="en-US" altLang="en-US" sz="4400" b="1">
                <a:solidFill>
                  <a:srgbClr val="FF0000"/>
                </a:solidFill>
              </a:rPr>
              <a:t>:</a:t>
            </a:r>
            <a:r>
              <a:rPr lang="en-US" altLang="en-US" sz="4400" b="1">
                <a:solidFill>
                  <a:srgbClr val="FFFF00"/>
                </a:solidFill>
              </a:rPr>
              <a:t> Most </a:t>
            </a:r>
            <a:r>
              <a:rPr lang="en-US" altLang="en-US" sz="4400" b="1" dirty="0">
                <a:solidFill>
                  <a:srgbClr val="FFFF00"/>
                </a:solidFill>
              </a:rPr>
              <a:t>are on the course website</a:t>
            </a:r>
            <a:r>
              <a:rPr lang="en-US" altLang="en-US" sz="4400" b="1" dirty="0">
                <a:solidFill>
                  <a:srgbClr val="FF0000"/>
                </a:solidFill>
              </a:rPr>
              <a:t>…</a:t>
            </a:r>
          </a:p>
        </p:txBody>
      </p:sp>
    </p:spTree>
    <p:extLst>
      <p:ext uri="{BB962C8B-B14F-4D97-AF65-F5344CB8AC3E}">
        <p14:creationId xmlns:p14="http://schemas.microsoft.com/office/powerpoint/2010/main" val="234496563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descr="Text, letter&#10;&#10;Description automatically generated">
            <a:extLst>
              <a:ext uri="{FF2B5EF4-FFF2-40B4-BE49-F238E27FC236}">
                <a16:creationId xmlns:a16="http://schemas.microsoft.com/office/drawing/2014/main" id="{685695E3-A00C-06A2-9117-A0B8AB6159F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43213" y="161925"/>
            <a:ext cx="369252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2" descr="Text, letter&#10;&#10;Description automatically generated">
            <a:extLst>
              <a:ext uri="{FF2B5EF4-FFF2-40B4-BE49-F238E27FC236}">
                <a16:creationId xmlns:a16="http://schemas.microsoft.com/office/drawing/2014/main" id="{F30C29CC-536C-40D6-D3E2-8C461192DCB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03500" y="214313"/>
            <a:ext cx="3937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descr="Text, letter&#10;&#10;Description automatically generated">
            <a:extLst>
              <a:ext uri="{FF2B5EF4-FFF2-40B4-BE49-F238E27FC236}">
                <a16:creationId xmlns:a16="http://schemas.microsoft.com/office/drawing/2014/main" id="{A4681785-D5BC-91B4-D42B-DB49EEE70BF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78100" y="279400"/>
            <a:ext cx="39878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39862385-35F7-5AD3-4439-836BA32D7F56}"/>
              </a:ext>
            </a:extLst>
          </p:cNvPr>
          <p:cNvSpPr>
            <a:spLocks noGrp="1" noChangeArrowheads="1"/>
          </p:cNvSpPr>
          <p:nvPr>
            <p:ph type="title"/>
          </p:nvPr>
        </p:nvSpPr>
        <p:spPr bwMode="auto">
          <a:xfrm>
            <a:off x="539750" y="123825"/>
            <a:ext cx="8064500" cy="576263"/>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600">
                <a:solidFill>
                  <a:srgbClr val="FF0000"/>
                </a:solidFill>
              </a:rPr>
              <a:t>Concerns </a:t>
            </a:r>
            <a:r>
              <a:rPr lang="en-US" altLang="en-US" sz="3600">
                <a:solidFill>
                  <a:schemeClr val="bg1"/>
                </a:solidFill>
              </a:rPr>
              <a:t>with</a:t>
            </a:r>
            <a:r>
              <a:rPr lang="en-US" altLang="en-US" sz="3600">
                <a:solidFill>
                  <a:srgbClr val="FF0000"/>
                </a:solidFill>
              </a:rPr>
              <a:t> </a:t>
            </a:r>
            <a:r>
              <a:rPr lang="en-US" altLang="en-US" sz="3600">
                <a:solidFill>
                  <a:srgbClr val="FFFF00"/>
                </a:solidFill>
              </a:rPr>
              <a:t>Notice</a:t>
            </a:r>
            <a:r>
              <a:rPr lang="en-US" altLang="en-US" sz="3600">
                <a:solidFill>
                  <a:srgbClr val="FF0000"/>
                </a:solidFill>
              </a:rPr>
              <a:t> &amp; </a:t>
            </a:r>
            <a:r>
              <a:rPr lang="en-US" altLang="en-US" sz="3600">
                <a:solidFill>
                  <a:srgbClr val="FFFF00"/>
                </a:solidFill>
              </a:rPr>
              <a:t>Notice </a:t>
            </a:r>
            <a:endParaRPr lang="en-US" altLang="en-US" sz="3600">
              <a:solidFill>
                <a:srgbClr val="FF0000"/>
              </a:solidFill>
            </a:endParaRPr>
          </a:p>
        </p:txBody>
      </p:sp>
      <p:sp>
        <p:nvSpPr>
          <p:cNvPr id="444418" name="Content Placeholder 2">
            <a:extLst>
              <a:ext uri="{FF2B5EF4-FFF2-40B4-BE49-F238E27FC236}">
                <a16:creationId xmlns:a16="http://schemas.microsoft.com/office/drawing/2014/main" id="{4079B007-1B49-C4D2-FBFC-133AE5A67D17}"/>
              </a:ext>
            </a:extLst>
          </p:cNvPr>
          <p:cNvSpPr>
            <a:spLocks noGrp="1" noChangeArrowheads="1"/>
          </p:cNvSpPr>
          <p:nvPr>
            <p:ph sz="quarter" idx="10"/>
          </p:nvPr>
        </p:nvSpPr>
        <p:spPr bwMode="auto">
          <a:xfrm>
            <a:off x="287338" y="915988"/>
            <a:ext cx="8569325" cy="4103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400">
                <a:solidFill>
                  <a:schemeClr val="bg1"/>
                </a:solidFill>
              </a:rPr>
              <a:t>Since the system’s formal implementation there has been a </a:t>
            </a:r>
            <a:r>
              <a:rPr lang="en-CA" altLang="en-US" sz="2400">
                <a:solidFill>
                  <a:srgbClr val="FFFF00"/>
                </a:solidFill>
              </a:rPr>
              <a:t>“Flood” of copyright notices </a:t>
            </a:r>
            <a:r>
              <a:rPr lang="en-CA" altLang="en-US" sz="2400">
                <a:solidFill>
                  <a:schemeClr val="bg1"/>
                </a:solidFill>
              </a:rPr>
              <a:t>in Canada </a:t>
            </a:r>
          </a:p>
          <a:p>
            <a:r>
              <a:rPr lang="en-CA" altLang="en-US" sz="2400">
                <a:solidFill>
                  <a:schemeClr val="bg1"/>
                </a:solidFill>
              </a:rPr>
              <a:t>Specific concern arose regarding inclusion of settlement demands within copyright notices </a:t>
            </a:r>
            <a:r>
              <a:rPr lang="en-CA" altLang="en-US" sz="2400">
                <a:solidFill>
                  <a:srgbClr val="FFFF00"/>
                </a:solidFill>
              </a:rPr>
              <a:t>{</a:t>
            </a:r>
            <a:r>
              <a:rPr lang="en-CA" altLang="en-US" sz="2400">
                <a:solidFill>
                  <a:schemeClr val="bg1"/>
                </a:solidFill>
              </a:rPr>
              <a:t>now dealt with  by s. 41.25(3) Copyright Act </a:t>
            </a:r>
            <a:r>
              <a:rPr lang="en-CA" altLang="en-US" sz="2400">
                <a:solidFill>
                  <a:srgbClr val="FFFF00"/>
                </a:solidFill>
              </a:rPr>
              <a:t>–</a:t>
            </a:r>
            <a:r>
              <a:rPr lang="en-CA" altLang="en-US" sz="2400">
                <a:solidFill>
                  <a:schemeClr val="bg1"/>
                </a:solidFill>
              </a:rPr>
              <a:t> See next slide</a:t>
            </a:r>
            <a:r>
              <a:rPr lang="en-CA" altLang="en-US" sz="2400">
                <a:solidFill>
                  <a:srgbClr val="FFFF00"/>
                </a:solidFill>
              </a:rPr>
              <a:t>}</a:t>
            </a:r>
            <a:endParaRPr lang="en-CA" altLang="en-US" sz="2400">
              <a:solidFill>
                <a:schemeClr val="bg1"/>
              </a:solidFill>
            </a:endParaRPr>
          </a:p>
          <a:p>
            <a:r>
              <a:rPr lang="en-CA" altLang="en-US" sz="2400">
                <a:solidFill>
                  <a:schemeClr val="bg1"/>
                </a:solidFill>
              </a:rPr>
              <a:t>Some, including Geist, called for the government to prohibit the inclusion of such demands within copyright notices. </a:t>
            </a:r>
          </a:p>
          <a:p>
            <a:r>
              <a:rPr lang="en-CA" altLang="en-US" sz="2400">
                <a:solidFill>
                  <a:schemeClr val="bg1"/>
                </a:solidFill>
              </a:rPr>
              <a:t>The Government clarified  in 2015 that </a:t>
            </a:r>
            <a:r>
              <a:rPr lang="en-CA" altLang="en-US" sz="2400" i="1">
                <a:solidFill>
                  <a:schemeClr val="bg1"/>
                </a:solidFill>
              </a:rPr>
              <a:t>“there is no obligation for Canadians to pay these settlements” </a:t>
            </a:r>
            <a:r>
              <a:rPr lang="en-CA" altLang="en-US" sz="2400">
                <a:solidFill>
                  <a:schemeClr val="bg1"/>
                </a:solidFill>
              </a:rPr>
              <a:t>and that </a:t>
            </a:r>
            <a:r>
              <a:rPr lang="en-CA" altLang="en-US" sz="2400">
                <a:solidFill>
                  <a:srgbClr val="FFFF00"/>
                </a:solidFill>
              </a:rPr>
              <a:t>the current system is </a:t>
            </a:r>
            <a:r>
              <a:rPr lang="en-CA" altLang="en-US" sz="2400" i="1">
                <a:solidFill>
                  <a:srgbClr val="FF0000"/>
                </a:solidFill>
              </a:rPr>
              <a:t>“not a notice-and-settlement regime.”</a:t>
            </a:r>
          </a:p>
          <a:p>
            <a:endParaRPr lang="en-US" altLang="en-US"/>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Title 1">
            <a:extLst>
              <a:ext uri="{FF2B5EF4-FFF2-40B4-BE49-F238E27FC236}">
                <a16:creationId xmlns:a16="http://schemas.microsoft.com/office/drawing/2014/main" id="{55584DE7-D5A0-B272-55B5-A0588A9E6FB8}"/>
              </a:ext>
            </a:extLst>
          </p:cNvPr>
          <p:cNvSpPr>
            <a:spLocks noGrp="1" noChangeArrowheads="1"/>
          </p:cNvSpPr>
          <p:nvPr>
            <p:ph type="title"/>
          </p:nvPr>
        </p:nvSpPr>
        <p:spPr bwMode="auto">
          <a:xfrm>
            <a:off x="1143000" y="115888"/>
            <a:ext cx="6858000" cy="890587"/>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CA" altLang="en-US" sz="2400" dirty="0">
                <a:solidFill>
                  <a:srgbClr val="FFFF00"/>
                </a:solidFill>
              </a:rPr>
              <a:t>REFORMS</a:t>
            </a:r>
            <a:r>
              <a:rPr lang="en-CA" altLang="en-US" sz="2400" dirty="0">
                <a:solidFill>
                  <a:srgbClr val="FF0000"/>
                </a:solidFill>
              </a:rPr>
              <a:t>: </a:t>
            </a:r>
            <a:r>
              <a:rPr lang="en-CA" altLang="en-US" sz="2400" dirty="0">
                <a:solidFill>
                  <a:schemeClr val="bg1"/>
                </a:solidFill>
              </a:rPr>
              <a:t>Addition of a </a:t>
            </a:r>
            <a:r>
              <a:rPr lang="en-CA" altLang="en-US" sz="2400" dirty="0">
                <a:solidFill>
                  <a:srgbClr val="FFFF00"/>
                </a:solidFill>
              </a:rPr>
              <a:t>provision regarding prohibited content </a:t>
            </a:r>
            <a:r>
              <a:rPr lang="en-CA" altLang="en-US" sz="2400" dirty="0">
                <a:solidFill>
                  <a:schemeClr val="bg1"/>
                </a:solidFill>
              </a:rPr>
              <a:t>in the </a:t>
            </a:r>
            <a:r>
              <a:rPr lang="en-CA" altLang="en-US" sz="2400" i="1" dirty="0">
                <a:solidFill>
                  <a:schemeClr val="bg1"/>
                </a:solidFill>
              </a:rPr>
              <a:t>Copyright Act</a:t>
            </a:r>
            <a:br>
              <a:rPr lang="en-CA" altLang="en-US" sz="2400" dirty="0"/>
            </a:br>
            <a:endParaRPr lang="en-US" altLang="en-US" sz="2400" dirty="0"/>
          </a:p>
        </p:txBody>
      </p:sp>
      <p:sp>
        <p:nvSpPr>
          <p:cNvPr id="3" name="Content Placeholder 2">
            <a:extLst>
              <a:ext uri="{FF2B5EF4-FFF2-40B4-BE49-F238E27FC236}">
                <a16:creationId xmlns:a16="http://schemas.microsoft.com/office/drawing/2014/main" id="{55C449D0-6D0E-34EF-4651-CFCD8E2357F4}"/>
              </a:ext>
            </a:extLst>
          </p:cNvPr>
          <p:cNvSpPr>
            <a:spLocks noGrp="1"/>
          </p:cNvSpPr>
          <p:nvPr>
            <p:ph sz="quarter" idx="10"/>
          </p:nvPr>
        </p:nvSpPr>
        <p:spPr>
          <a:xfrm>
            <a:off x="414338" y="1157288"/>
            <a:ext cx="8315325" cy="3895725"/>
          </a:xfrm>
        </p:spPr>
        <p:txBody>
          <a:bodyPr/>
          <a:lstStyle/>
          <a:p>
            <a:pPr marL="0" indent="0">
              <a:lnSpc>
                <a:spcPct val="110000"/>
              </a:lnSpc>
              <a:buFont typeface="Arial" panose="020B0604020202020204" pitchFamily="34" charset="0"/>
              <a:buNone/>
              <a:defRPr/>
            </a:pPr>
            <a:r>
              <a:rPr lang="en-CA" sz="2100" b="1" dirty="0">
                <a:solidFill>
                  <a:schemeClr val="bg1"/>
                </a:solidFill>
              </a:rPr>
              <a:t>s. 41.25(3)</a:t>
            </a:r>
            <a:endParaRPr lang="en-CA" sz="2100" dirty="0">
              <a:solidFill>
                <a:schemeClr val="bg1"/>
              </a:solidFill>
            </a:endParaRPr>
          </a:p>
          <a:p>
            <a:pPr marL="0" indent="0">
              <a:lnSpc>
                <a:spcPct val="110000"/>
              </a:lnSpc>
              <a:buFont typeface="Arial" panose="020B0604020202020204" pitchFamily="34" charset="0"/>
              <a:buNone/>
              <a:defRPr/>
            </a:pPr>
            <a:r>
              <a:rPr lang="en-CA" sz="2100" b="1" dirty="0">
                <a:solidFill>
                  <a:srgbClr val="FF0000"/>
                </a:solidFill>
              </a:rPr>
              <a:t>Prohibited content</a:t>
            </a:r>
            <a:endParaRPr lang="en-CA" sz="2100" dirty="0">
              <a:solidFill>
                <a:srgbClr val="FF0000"/>
              </a:solidFill>
            </a:endParaRPr>
          </a:p>
          <a:p>
            <a:pPr marL="0" indent="0">
              <a:lnSpc>
                <a:spcPct val="110000"/>
              </a:lnSpc>
              <a:buFont typeface="Arial" panose="020B0604020202020204" pitchFamily="34" charset="0"/>
              <a:buNone/>
              <a:defRPr/>
            </a:pPr>
            <a:r>
              <a:rPr lang="en-CA" sz="2100" b="1" dirty="0">
                <a:solidFill>
                  <a:schemeClr val="bg1"/>
                </a:solidFill>
              </a:rPr>
              <a:t>(3)</a:t>
            </a:r>
            <a:r>
              <a:rPr lang="en-CA" sz="2100" dirty="0">
                <a:solidFill>
                  <a:schemeClr val="bg1"/>
                </a:solidFill>
              </a:rPr>
              <a:t> </a:t>
            </a:r>
            <a:r>
              <a:rPr lang="en-CA" sz="2100" dirty="0">
                <a:solidFill>
                  <a:srgbClr val="FFFF00"/>
                </a:solidFill>
              </a:rPr>
              <a:t>A notice of claimed infringement </a:t>
            </a:r>
            <a:r>
              <a:rPr lang="en-CA" sz="2100" dirty="0">
                <a:solidFill>
                  <a:srgbClr val="FF0000"/>
                </a:solidFill>
              </a:rPr>
              <a:t>shall not contain</a:t>
            </a:r>
          </a:p>
          <a:p>
            <a:pPr marL="0" indent="0">
              <a:lnSpc>
                <a:spcPct val="110000"/>
              </a:lnSpc>
              <a:buFont typeface="Arial" panose="020B0604020202020204" pitchFamily="34" charset="0"/>
              <a:buNone/>
              <a:defRPr/>
            </a:pPr>
            <a:r>
              <a:rPr lang="en-CA" sz="2100" b="1" dirty="0">
                <a:solidFill>
                  <a:schemeClr val="bg1"/>
                </a:solidFill>
              </a:rPr>
              <a:t>(a)</a:t>
            </a:r>
            <a:r>
              <a:rPr lang="en-CA" sz="2100" dirty="0">
                <a:solidFill>
                  <a:schemeClr val="bg1"/>
                </a:solidFill>
              </a:rPr>
              <a:t> </a:t>
            </a:r>
            <a:r>
              <a:rPr lang="en-CA" sz="2100" dirty="0">
                <a:solidFill>
                  <a:srgbClr val="FFFF00"/>
                </a:solidFill>
              </a:rPr>
              <a:t>an offer to settle the claimed infringement</a:t>
            </a:r>
            <a:r>
              <a:rPr lang="en-CA" sz="2100" dirty="0">
                <a:solidFill>
                  <a:schemeClr val="bg1"/>
                </a:solidFill>
              </a:rPr>
              <a:t>;</a:t>
            </a:r>
          </a:p>
          <a:p>
            <a:pPr marL="0" indent="0">
              <a:lnSpc>
                <a:spcPct val="110000"/>
              </a:lnSpc>
              <a:buFont typeface="Arial" panose="020B0604020202020204" pitchFamily="34" charset="0"/>
              <a:buNone/>
              <a:defRPr/>
            </a:pPr>
            <a:r>
              <a:rPr lang="en-CA" sz="2100" b="1" dirty="0">
                <a:solidFill>
                  <a:schemeClr val="bg1"/>
                </a:solidFill>
              </a:rPr>
              <a:t>(b)</a:t>
            </a:r>
            <a:r>
              <a:rPr lang="en-CA" sz="2100" dirty="0">
                <a:solidFill>
                  <a:schemeClr val="bg1"/>
                </a:solidFill>
              </a:rPr>
              <a:t> </a:t>
            </a:r>
            <a:r>
              <a:rPr lang="en-CA" sz="2100" dirty="0">
                <a:solidFill>
                  <a:srgbClr val="FFFF00"/>
                </a:solidFill>
              </a:rPr>
              <a:t>a </a:t>
            </a:r>
            <a:r>
              <a:rPr lang="en-CA" sz="2100" dirty="0">
                <a:solidFill>
                  <a:schemeClr val="bg1"/>
                </a:solidFill>
              </a:rPr>
              <a:t>request or </a:t>
            </a:r>
            <a:r>
              <a:rPr lang="en-CA" sz="2100" dirty="0">
                <a:solidFill>
                  <a:srgbClr val="FFFF00"/>
                </a:solidFill>
              </a:rPr>
              <a:t>demand</a:t>
            </a:r>
            <a:r>
              <a:rPr lang="en-CA" sz="2100" dirty="0">
                <a:solidFill>
                  <a:schemeClr val="bg1"/>
                </a:solidFill>
              </a:rPr>
              <a:t>, made in relation to the claimed infringement, </a:t>
            </a:r>
            <a:r>
              <a:rPr lang="en-CA" sz="2100" dirty="0">
                <a:solidFill>
                  <a:srgbClr val="FFFF00"/>
                </a:solidFill>
              </a:rPr>
              <a:t>for payment </a:t>
            </a:r>
            <a:r>
              <a:rPr lang="en-CA" sz="2100" dirty="0">
                <a:solidFill>
                  <a:schemeClr val="bg1"/>
                </a:solidFill>
              </a:rPr>
              <a:t>or for personal information;</a:t>
            </a:r>
          </a:p>
          <a:p>
            <a:pPr marL="0" indent="0">
              <a:lnSpc>
                <a:spcPct val="110000"/>
              </a:lnSpc>
              <a:buFont typeface="Arial" panose="020B0604020202020204" pitchFamily="34" charset="0"/>
              <a:buNone/>
              <a:defRPr/>
            </a:pPr>
            <a:r>
              <a:rPr lang="en-CA" sz="2100" b="1" dirty="0">
                <a:solidFill>
                  <a:schemeClr val="bg1"/>
                </a:solidFill>
              </a:rPr>
              <a:t>(c)</a:t>
            </a:r>
            <a:r>
              <a:rPr lang="en-CA" sz="2100" dirty="0">
                <a:solidFill>
                  <a:schemeClr val="bg1"/>
                </a:solidFill>
              </a:rPr>
              <a:t> a reference, including by way of hyperlink, to such an offer, request or demand; and</a:t>
            </a:r>
          </a:p>
          <a:p>
            <a:pPr marL="0" indent="0">
              <a:lnSpc>
                <a:spcPct val="110000"/>
              </a:lnSpc>
              <a:buFont typeface="Arial" panose="020B0604020202020204" pitchFamily="34" charset="0"/>
              <a:buNone/>
              <a:defRPr/>
            </a:pPr>
            <a:r>
              <a:rPr lang="en-CA" sz="2100" b="1" dirty="0">
                <a:solidFill>
                  <a:schemeClr val="bg1"/>
                </a:solidFill>
              </a:rPr>
              <a:t>(d)</a:t>
            </a:r>
            <a:r>
              <a:rPr lang="en-CA" sz="2100" dirty="0">
                <a:solidFill>
                  <a:schemeClr val="bg1"/>
                </a:solidFill>
              </a:rPr>
              <a:t> any other information that may be prescribed by regulation. </a:t>
            </a:r>
          </a:p>
          <a:p>
            <a:pPr>
              <a:defRPr/>
            </a:pPr>
            <a:endParaRPr lang="en-US"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TextBox 1">
            <a:extLst>
              <a:ext uri="{FF2B5EF4-FFF2-40B4-BE49-F238E27FC236}">
                <a16:creationId xmlns:a16="http://schemas.microsoft.com/office/drawing/2014/main" id="{D6826DB8-0BC3-2E46-6234-A8ED3CCF6F96}"/>
              </a:ext>
            </a:extLst>
          </p:cNvPr>
          <p:cNvSpPr txBox="1">
            <a:spLocks noChangeArrowheads="1"/>
          </p:cNvSpPr>
          <p:nvPr/>
        </p:nvSpPr>
        <p:spPr bwMode="auto">
          <a:xfrm>
            <a:off x="2968625" y="19050"/>
            <a:ext cx="3206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Better than</a:t>
            </a:r>
            <a:r>
              <a:rPr lang="en-US" altLang="en-US" sz="4000">
                <a:solidFill>
                  <a:srgbClr val="FF0000"/>
                </a:solidFill>
              </a:rPr>
              <a:t>…</a:t>
            </a:r>
          </a:p>
        </p:txBody>
      </p:sp>
      <p:pic>
        <p:nvPicPr>
          <p:cNvPr id="446466" name="Picture 3">
            <a:extLst>
              <a:ext uri="{FF2B5EF4-FFF2-40B4-BE49-F238E27FC236}">
                <a16:creationId xmlns:a16="http://schemas.microsoft.com/office/drawing/2014/main" id="{9310BE06-732A-75FB-1F6A-A0751E96A27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28938" y="842963"/>
            <a:ext cx="3227387" cy="40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a:extLst>
              <a:ext uri="{FF2B5EF4-FFF2-40B4-BE49-F238E27FC236}">
                <a16:creationId xmlns:a16="http://schemas.microsoft.com/office/drawing/2014/main" id="{C225C5C5-5BE8-5E7A-25BB-AA6CD92DA5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47988" y="457200"/>
            <a:ext cx="324802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AFD60-D314-A08B-BEF5-CF9D83B21570}"/>
              </a:ext>
            </a:extLst>
          </p:cNvPr>
          <p:cNvSpPr>
            <a:spLocks noGrp="1"/>
          </p:cNvSpPr>
          <p:nvPr>
            <p:ph type="title"/>
          </p:nvPr>
        </p:nvSpPr>
        <p:spPr>
          <a:xfrm>
            <a:off x="625475" y="123825"/>
            <a:ext cx="7893050" cy="762000"/>
          </a:xfrm>
        </p:spPr>
        <p:txBody>
          <a:bodyPr>
            <a:noAutofit/>
          </a:bodyPr>
          <a:lstStyle/>
          <a:p>
            <a:pPr>
              <a:defRPr/>
            </a:pPr>
            <a:r>
              <a:rPr lang="en-US" sz="2550" dirty="0" err="1">
                <a:solidFill>
                  <a:srgbClr val="FFFF00"/>
                </a:solidFill>
              </a:rPr>
              <a:t>TekSavvy</a:t>
            </a:r>
            <a:r>
              <a:rPr lang="en-US" sz="2550" dirty="0">
                <a:solidFill>
                  <a:srgbClr val="FF0000"/>
                </a:solidFill>
              </a:rPr>
              <a:t>,</a:t>
            </a:r>
            <a:r>
              <a:rPr lang="en-US" sz="2550" dirty="0">
                <a:solidFill>
                  <a:srgbClr val="FFFF00"/>
                </a:solidFill>
              </a:rPr>
              <a:t> Voltage</a:t>
            </a:r>
            <a:r>
              <a:rPr lang="en-US" sz="2550" dirty="0">
                <a:solidFill>
                  <a:srgbClr val="FF0000"/>
                </a:solidFill>
              </a:rPr>
              <a:t>,</a:t>
            </a:r>
            <a:r>
              <a:rPr lang="en-US" sz="2550" dirty="0">
                <a:solidFill>
                  <a:srgbClr val="FFFF00"/>
                </a:solidFill>
              </a:rPr>
              <a:t> Rogers </a:t>
            </a:r>
            <a:r>
              <a:rPr lang="en-US" sz="2550" dirty="0">
                <a:solidFill>
                  <a:srgbClr val="FF0000"/>
                </a:solidFill>
              </a:rPr>
              <a:t>&amp;</a:t>
            </a:r>
            <a:r>
              <a:rPr lang="en-US" sz="2550" dirty="0">
                <a:solidFill>
                  <a:srgbClr val="FFFF00"/>
                </a:solidFill>
              </a:rPr>
              <a:t> </a:t>
            </a:r>
            <a:r>
              <a:rPr lang="en-US" sz="2550" dirty="0">
                <a:solidFill>
                  <a:schemeClr val="bg1"/>
                </a:solidFill>
              </a:rPr>
              <a:t>downloaders </a:t>
            </a:r>
            <a:r>
              <a:rPr lang="en-US" sz="2550" dirty="0">
                <a:solidFill>
                  <a:srgbClr val="FFFF00"/>
                </a:solidFill>
              </a:rPr>
              <a:t>(</a:t>
            </a:r>
            <a:r>
              <a:rPr lang="en-US" sz="2550" dirty="0">
                <a:solidFill>
                  <a:schemeClr val="bg1"/>
                </a:solidFill>
              </a:rPr>
              <a:t>redux</a:t>
            </a:r>
            <a:r>
              <a:rPr lang="en-US" sz="2550" dirty="0">
                <a:solidFill>
                  <a:srgbClr val="FFFF00"/>
                </a:solidFill>
              </a:rPr>
              <a:t>)</a:t>
            </a:r>
            <a:r>
              <a:rPr lang="en-US" sz="2550" dirty="0">
                <a:solidFill>
                  <a:srgbClr val="FF0000"/>
                </a:solidFill>
              </a:rPr>
              <a:t>…</a:t>
            </a:r>
          </a:p>
        </p:txBody>
      </p:sp>
      <p:pic>
        <p:nvPicPr>
          <p:cNvPr id="448514" name="Picture 3" descr="Graphical user interface, website&#10;&#10;Description automatically generated">
            <a:extLst>
              <a:ext uri="{FF2B5EF4-FFF2-40B4-BE49-F238E27FC236}">
                <a16:creationId xmlns:a16="http://schemas.microsoft.com/office/drawing/2014/main" id="{DECE5D60-977F-EBD5-D3AE-9D6CB6001D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4614" y="885825"/>
            <a:ext cx="3054772" cy="400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Graphical user interface, text&#10;&#10;Description automatically generated">
            <a:extLst>
              <a:ext uri="{FF2B5EF4-FFF2-40B4-BE49-F238E27FC236}">
                <a16:creationId xmlns:a16="http://schemas.microsoft.com/office/drawing/2014/main" id="{ACB233A1-7957-F640-00A4-A2C0F408CDB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95588" y="503238"/>
            <a:ext cx="355282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2" descr="Text, letter&#10;&#10;Description automatically generated">
            <a:extLst>
              <a:ext uri="{FF2B5EF4-FFF2-40B4-BE49-F238E27FC236}">
                <a16:creationId xmlns:a16="http://schemas.microsoft.com/office/drawing/2014/main" id="{EDC40A1F-DCAD-2BA8-2914-DADAFCF42C4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74975" y="468313"/>
            <a:ext cx="31940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a:extLst>
              <a:ext uri="{FF2B5EF4-FFF2-40B4-BE49-F238E27FC236}">
                <a16:creationId xmlns:a16="http://schemas.microsoft.com/office/drawing/2014/main" id="{CB157263-3EA7-CD02-1C82-36B1523F4FC1}"/>
              </a:ext>
            </a:extLst>
          </p:cNvPr>
          <p:cNvSpPr>
            <a:spLocks noGrp="1" noChangeArrowheads="1"/>
          </p:cNvSpPr>
          <p:nvPr>
            <p:ph sz="quarter" idx="10"/>
          </p:nvPr>
        </p:nvSpPr>
        <p:spPr bwMode="auto">
          <a:xfrm>
            <a:off x="1485900" y="1296988"/>
            <a:ext cx="6172200" cy="3138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a:solidFill>
                  <a:schemeClr val="bg1"/>
                </a:solidFill>
                <a:latin typeface="American Typewriter" panose="02090604020004020304" pitchFamily="18" charset="77"/>
              </a:rPr>
              <a:t>News of </a:t>
            </a:r>
          </a:p>
          <a:p>
            <a:pPr marL="0" indent="0" algn="ctr">
              <a:buFont typeface="Arial" panose="020B0604020202020204" pitchFamily="34" charset="0"/>
              <a:buNone/>
            </a:pPr>
            <a:r>
              <a:rPr lang="en-US" altLang="en-US" sz="7200">
                <a:solidFill>
                  <a:schemeClr val="bg1"/>
                </a:solidFill>
                <a:latin typeface="American Typewriter" panose="02090604020004020304" pitchFamily="18" charset="77"/>
              </a:rPr>
              <a:t>the Week</a:t>
            </a:r>
            <a:endParaRPr lang="en-US" altLang="en-US"/>
          </a:p>
        </p:txBody>
      </p:sp>
    </p:spTree>
    <p:extLst>
      <p:ext uri="{BB962C8B-B14F-4D97-AF65-F5344CB8AC3E}">
        <p14:creationId xmlns:p14="http://schemas.microsoft.com/office/powerpoint/2010/main" val="403795898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Text&#10;&#10;Description automatically generated with medium confidence">
            <a:extLst>
              <a:ext uri="{FF2B5EF4-FFF2-40B4-BE49-F238E27FC236}">
                <a16:creationId xmlns:a16="http://schemas.microsoft.com/office/drawing/2014/main" id="{6A5D5243-2977-F6B9-465C-D007CC0E1C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4638" y="454025"/>
            <a:ext cx="3514725"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Text, letter&#10;&#10;Description automatically generated">
            <a:extLst>
              <a:ext uri="{FF2B5EF4-FFF2-40B4-BE49-F238E27FC236}">
                <a16:creationId xmlns:a16="http://schemas.microsoft.com/office/drawing/2014/main" id="{94621149-7FA6-B4E8-2420-1DA9E9A84B2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60650" y="528638"/>
            <a:ext cx="38227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Text&#10;&#10;Description automatically generated">
            <a:extLst>
              <a:ext uri="{FF2B5EF4-FFF2-40B4-BE49-F238E27FC236}">
                <a16:creationId xmlns:a16="http://schemas.microsoft.com/office/drawing/2014/main" id="{9C5822AE-55EF-845B-5066-3A0F0319E53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97163" y="460375"/>
            <a:ext cx="374967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A black and white document&#10;&#10;Description automatically generated with low confidence">
            <a:extLst>
              <a:ext uri="{FF2B5EF4-FFF2-40B4-BE49-F238E27FC236}">
                <a16:creationId xmlns:a16="http://schemas.microsoft.com/office/drawing/2014/main" id="{DB232685-FB09-E6B8-E1FF-1A657D3F8D8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87725" y="198438"/>
            <a:ext cx="236855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descr="Graphical user interface, text, application&#10;&#10;Description automatically generated">
            <a:extLst>
              <a:ext uri="{FF2B5EF4-FFF2-40B4-BE49-F238E27FC236}">
                <a16:creationId xmlns:a16="http://schemas.microsoft.com/office/drawing/2014/main" id="{B7426756-2F05-C875-0987-CF4288757A6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84550" y="231775"/>
            <a:ext cx="23749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Graphical user interface, text&#10;&#10;Description automatically generated">
            <a:extLst>
              <a:ext uri="{FF2B5EF4-FFF2-40B4-BE49-F238E27FC236}">
                <a16:creationId xmlns:a16="http://schemas.microsoft.com/office/drawing/2014/main" id="{4EB07CCA-7920-5406-B3BC-6045D7CBBE3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75013" y="33338"/>
            <a:ext cx="2593975"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6" name="TextBox 3">
            <a:extLst>
              <a:ext uri="{FF2B5EF4-FFF2-40B4-BE49-F238E27FC236}">
                <a16:creationId xmlns:a16="http://schemas.microsoft.com/office/drawing/2014/main" id="{64A1B8EB-B2B2-445E-3B4B-8135EE14450A}"/>
              </a:ext>
            </a:extLst>
          </p:cNvPr>
          <p:cNvSpPr txBox="1">
            <a:spLocks noChangeArrowheads="1"/>
          </p:cNvSpPr>
          <p:nvPr/>
        </p:nvSpPr>
        <p:spPr bwMode="auto">
          <a:xfrm>
            <a:off x="3055938" y="4587875"/>
            <a:ext cx="303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FF00"/>
                </a:solidFill>
              </a:rPr>
              <a:t>Leave to Appeal to SCC</a:t>
            </a:r>
            <a:r>
              <a:rPr lang="en-US" altLang="en-US" sz="1800">
                <a:solidFill>
                  <a:srgbClr val="FF0000"/>
                </a:solidFill>
              </a:rPr>
              <a:t>???</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a:extLst>
              <a:ext uri="{FF2B5EF4-FFF2-40B4-BE49-F238E27FC236}">
                <a16:creationId xmlns:a16="http://schemas.microsoft.com/office/drawing/2014/main" id="{91BA450F-ED58-F672-B74F-3577651059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588" y="241300"/>
            <a:ext cx="48228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4">
            <a:extLst>
              <a:ext uri="{FF2B5EF4-FFF2-40B4-BE49-F238E27FC236}">
                <a16:creationId xmlns:a16="http://schemas.microsoft.com/office/drawing/2014/main" id="{B6922077-F4F3-46AE-C634-5AAABB21E8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075" y="396875"/>
            <a:ext cx="489585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225302-E3FE-5596-E723-65AE721B04C3}"/>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itle 1">
            <a:extLst>
              <a:ext uri="{FF2B5EF4-FFF2-40B4-BE49-F238E27FC236}">
                <a16:creationId xmlns:a16="http://schemas.microsoft.com/office/drawing/2014/main" id="{8E0D7F2B-56EC-06F4-718A-EBA22086C7F7}"/>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413CDD59-831E-F19D-B3CA-830D9A5319EE}"/>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460803" name="Content Placeholder 3" descr="Crystal_Project_pause-queue.png">
            <a:extLst>
              <a:ext uri="{FF2B5EF4-FFF2-40B4-BE49-F238E27FC236}">
                <a16:creationId xmlns:a16="http://schemas.microsoft.com/office/drawing/2014/main" id="{6CE4CB6D-8FA2-D96E-C87A-EBBB0FCAD6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D5D6697-4E12-B689-66E3-9DFF2EACE18B}"/>
              </a:ext>
            </a:extLst>
          </p:cNvPr>
          <p:cNvSpPr>
            <a:spLocks noGrp="1" noChangeArrowheads="1"/>
          </p:cNvSpPr>
          <p:nvPr>
            <p:ph type="title"/>
          </p:nvPr>
        </p:nvSpPr>
        <p:spPr bwMode="auto">
          <a:xfrm>
            <a:off x="323528" y="22225"/>
            <a:ext cx="8496944"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b="1" dirty="0">
                <a:solidFill>
                  <a:srgbClr val="FFFF00"/>
                </a:solidFill>
              </a:rPr>
              <a:t>Text</a:t>
            </a:r>
            <a:r>
              <a:rPr lang="en-US" altLang="en-US" b="1" dirty="0">
                <a:solidFill>
                  <a:srgbClr val="FF0000"/>
                </a:solidFill>
              </a:rPr>
              <a:t>:</a:t>
            </a:r>
            <a:r>
              <a:rPr lang="en-US" altLang="en-US" b="1" dirty="0">
                <a:solidFill>
                  <a:schemeClr val="bg1"/>
                </a:solidFill>
              </a:rPr>
              <a:t> Let me know if any issues </a:t>
            </a:r>
            <a:r>
              <a:rPr lang="en-US" altLang="en-US" b="1" dirty="0">
                <a:solidFill>
                  <a:srgbClr val="FF0000"/>
                </a:solidFill>
              </a:rPr>
              <a:t>@</a:t>
            </a:r>
            <a:r>
              <a:rPr lang="en-US" altLang="en-US" b="1" dirty="0">
                <a:solidFill>
                  <a:schemeClr val="bg1"/>
                </a:solidFill>
              </a:rPr>
              <a:t> Bookstore</a:t>
            </a:r>
            <a:endParaRPr lang="en-US" altLang="en-US" b="1" dirty="0">
              <a:solidFill>
                <a:srgbClr val="00B0F0"/>
              </a:solidFill>
            </a:endParaRPr>
          </a:p>
        </p:txBody>
      </p:sp>
      <p:pic>
        <p:nvPicPr>
          <p:cNvPr id="79874" name="Picture 2" descr="A picture containing text&#10;&#10;Description automatically generated">
            <a:extLst>
              <a:ext uri="{FF2B5EF4-FFF2-40B4-BE49-F238E27FC236}">
                <a16:creationId xmlns:a16="http://schemas.microsoft.com/office/drawing/2014/main" id="{1A75BD03-C966-38CE-EA80-3FA74C882BD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2483643" y="1459707"/>
            <a:ext cx="41767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92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C844DA-0D1B-5E79-A919-68D07B893165}"/>
              </a:ext>
            </a:extLst>
          </p:cNvPr>
          <p:cNvSpPr txBox="1"/>
          <p:nvPr/>
        </p:nvSpPr>
        <p:spPr>
          <a:xfrm>
            <a:off x="2816391" y="123478"/>
            <a:ext cx="3511218" cy="707886"/>
          </a:xfrm>
          <a:prstGeom prst="rect">
            <a:avLst/>
          </a:prstGeom>
          <a:noFill/>
        </p:spPr>
        <p:txBody>
          <a:bodyPr wrap="none" rtlCol="0">
            <a:spAutoFit/>
          </a:bodyPr>
          <a:lstStyle/>
          <a:p>
            <a:r>
              <a:rPr lang="en-US" sz="4000" b="1" dirty="0">
                <a:solidFill>
                  <a:srgbClr val="FFFF00"/>
                </a:solidFill>
              </a:rPr>
              <a:t>On Website</a:t>
            </a:r>
            <a:r>
              <a:rPr lang="en-US" sz="4000" b="1" dirty="0">
                <a:solidFill>
                  <a:srgbClr val="FF0000"/>
                </a:solidFill>
              </a:rPr>
              <a:t>!!!</a:t>
            </a:r>
          </a:p>
        </p:txBody>
      </p:sp>
      <p:pic>
        <p:nvPicPr>
          <p:cNvPr id="5" name="Picture 4" descr="A blue background with text and a cartoon character&#10;&#10;Description automatically generated">
            <a:extLst>
              <a:ext uri="{FF2B5EF4-FFF2-40B4-BE49-F238E27FC236}">
                <a16:creationId xmlns:a16="http://schemas.microsoft.com/office/drawing/2014/main" id="{DA2C6A12-B569-29F8-2D65-C04D9532F1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5596" y="987574"/>
            <a:ext cx="6872808" cy="3865955"/>
          </a:xfrm>
          <a:prstGeom prst="rect">
            <a:avLst/>
          </a:prstGeom>
        </p:spPr>
      </p:pic>
    </p:spTree>
    <p:extLst>
      <p:ext uri="{BB962C8B-B14F-4D97-AF65-F5344CB8AC3E}">
        <p14:creationId xmlns:p14="http://schemas.microsoft.com/office/powerpoint/2010/main" val="149641006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7773FC-72E0-83B4-25C4-73048DC9CC66}"/>
              </a:ext>
            </a:extLst>
          </p:cNvPr>
          <p:cNvSpPr>
            <a:spLocks noGrp="1"/>
          </p:cNvSpPr>
          <p:nvPr>
            <p:ph type="title"/>
          </p:nvPr>
        </p:nvSpPr>
        <p:spPr>
          <a:xfrm>
            <a:off x="1485900" y="26988"/>
            <a:ext cx="6172200" cy="577850"/>
          </a:xfrm>
        </p:spPr>
        <p:txBody>
          <a:bodyPr>
            <a:normAutofit fontScale="90000"/>
          </a:bodyPr>
          <a:lstStyle/>
          <a:p>
            <a:pPr>
              <a:defRPr/>
            </a:pPr>
            <a:r>
              <a:rPr lang="en-US" b="1" dirty="0">
                <a:solidFill>
                  <a:srgbClr val="FFFF00"/>
                </a:solidFill>
              </a:rPr>
              <a:t>Criminal enforcement</a:t>
            </a:r>
          </a:p>
        </p:txBody>
      </p:sp>
      <p:sp>
        <p:nvSpPr>
          <p:cNvPr id="461826" name="Content Placeholder 1">
            <a:extLst>
              <a:ext uri="{FF2B5EF4-FFF2-40B4-BE49-F238E27FC236}">
                <a16:creationId xmlns:a16="http://schemas.microsoft.com/office/drawing/2014/main" id="{8330692B-B2C0-0DA7-2872-4BFE441B33BE}"/>
              </a:ext>
            </a:extLst>
          </p:cNvPr>
          <p:cNvSpPr>
            <a:spLocks noGrp="1" noChangeArrowheads="1"/>
          </p:cNvSpPr>
          <p:nvPr>
            <p:ph idx="1"/>
          </p:nvPr>
        </p:nvSpPr>
        <p:spPr bwMode="auto">
          <a:xfrm>
            <a:off x="395288" y="828675"/>
            <a:ext cx="8353425" cy="4119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000" b="1">
                <a:solidFill>
                  <a:srgbClr val="FFFF00"/>
                </a:solidFill>
              </a:rPr>
              <a:t>See ss. 42, 43 of the </a:t>
            </a:r>
            <a:r>
              <a:rPr lang="en-US" altLang="en-US" sz="2000" b="1" i="1">
                <a:solidFill>
                  <a:srgbClr val="FFFF00"/>
                </a:solidFill>
              </a:rPr>
              <a:t>Copyright Act </a:t>
            </a:r>
            <a:r>
              <a:rPr lang="en-US" altLang="en-US" sz="2000" b="1">
                <a:solidFill>
                  <a:srgbClr val="FFFF00"/>
                </a:solidFill>
              </a:rPr>
              <a:t>for criminal sanctions</a:t>
            </a:r>
          </a:p>
          <a:p>
            <a:pPr marL="0" indent="0">
              <a:buFont typeface="Arial" panose="020B0604020202020204" pitchFamily="34" charset="0"/>
              <a:buNone/>
            </a:pPr>
            <a:r>
              <a:rPr lang="en-US" altLang="en-US" sz="2000">
                <a:solidFill>
                  <a:srgbClr val="FFFF00"/>
                </a:solidFill>
              </a:rPr>
              <a:t>For instance, s. 42(1):</a:t>
            </a:r>
          </a:p>
          <a:p>
            <a:pPr marL="0" indent="0">
              <a:buFont typeface="Arial" panose="020B0604020202020204" pitchFamily="34" charset="0"/>
              <a:buNone/>
            </a:pPr>
            <a:r>
              <a:rPr lang="en-US" altLang="en-US" sz="2000" i="1">
                <a:solidFill>
                  <a:schemeClr val="bg1"/>
                </a:solidFill>
              </a:rPr>
              <a:t>42 (1) Every person </a:t>
            </a:r>
            <a:r>
              <a:rPr lang="en-US" altLang="en-US" sz="2000" i="1">
                <a:solidFill>
                  <a:srgbClr val="FF0000"/>
                </a:solidFill>
              </a:rPr>
              <a:t>commits an offence </a:t>
            </a:r>
            <a:r>
              <a:rPr lang="en-US" altLang="en-US" sz="2000" i="1">
                <a:solidFill>
                  <a:schemeClr val="bg1"/>
                </a:solidFill>
              </a:rPr>
              <a:t>who knowingly</a:t>
            </a:r>
          </a:p>
          <a:p>
            <a:pPr marL="342900" lvl="1" indent="0">
              <a:buFont typeface="Arial" panose="020B0604020202020204" pitchFamily="34" charset="0"/>
              <a:buNone/>
            </a:pPr>
            <a:r>
              <a:rPr lang="en-US" altLang="en-US" sz="2000" i="1">
                <a:solidFill>
                  <a:schemeClr val="bg1"/>
                </a:solidFill>
              </a:rPr>
              <a:t>(a) </a:t>
            </a:r>
            <a:r>
              <a:rPr lang="en-US" altLang="en-US" sz="2000" i="1">
                <a:solidFill>
                  <a:srgbClr val="FF0000"/>
                </a:solidFill>
              </a:rPr>
              <a:t>makes for sale or rental an infringing copy </a:t>
            </a:r>
            <a:r>
              <a:rPr lang="en-US" altLang="en-US" sz="2000" i="1">
                <a:solidFill>
                  <a:schemeClr val="bg1"/>
                </a:solidFill>
              </a:rPr>
              <a:t>of a work or other subject-matter in which copyright subsists;</a:t>
            </a:r>
          </a:p>
          <a:p>
            <a:pPr marL="342900" lvl="1" indent="0">
              <a:buFont typeface="Arial" panose="020B0604020202020204" pitchFamily="34" charset="0"/>
              <a:buNone/>
            </a:pPr>
            <a:r>
              <a:rPr lang="en-US" altLang="en-US" sz="2000" i="1">
                <a:solidFill>
                  <a:schemeClr val="bg1"/>
                </a:solidFill>
              </a:rPr>
              <a:t>(b) sells or rents out, or by way of trade exposes or offers for sale or rental, an infringing copy of a work or other subject-matter in which copyright subsists;</a:t>
            </a:r>
          </a:p>
          <a:p>
            <a:pPr marL="342900" lvl="1" indent="0">
              <a:buFont typeface="Arial" panose="020B0604020202020204" pitchFamily="34" charset="0"/>
              <a:buNone/>
            </a:pPr>
            <a:r>
              <a:rPr lang="en-US" altLang="en-US" sz="2000" i="1">
                <a:solidFill>
                  <a:schemeClr val="bg1"/>
                </a:solidFill>
              </a:rPr>
              <a:t>(c) </a:t>
            </a:r>
            <a:r>
              <a:rPr lang="en-US" altLang="en-US" sz="2000" i="1">
                <a:solidFill>
                  <a:srgbClr val="FFFF00"/>
                </a:solidFill>
              </a:rPr>
              <a:t>distributes infringing copies </a:t>
            </a:r>
            <a:r>
              <a:rPr lang="en-US" altLang="en-US" sz="2000" i="1">
                <a:solidFill>
                  <a:schemeClr val="bg1"/>
                </a:solidFill>
              </a:rPr>
              <a:t>of a work or other subject-matter in which copyright subsists, either for the purpose of trade or to such an extent as to affect prejudicially the owner of the copyright</a:t>
            </a:r>
            <a:r>
              <a:rPr lang="en-US" altLang="en-US" sz="2000" i="1">
                <a:solidFill>
                  <a:srgbClr val="FFFF00"/>
                </a:solidFill>
              </a:rPr>
              <a:t>;</a:t>
            </a:r>
            <a:r>
              <a:rPr lang="en-US" altLang="en-US" sz="2000" i="1">
                <a:solidFill>
                  <a:srgbClr val="FF0000"/>
                </a:solidFill>
              </a:rPr>
              <a:t>...</a:t>
            </a:r>
          </a:p>
        </p:txBody>
      </p:sp>
      <p:sp>
        <p:nvSpPr>
          <p:cNvPr id="461827" name="Slide Number Placeholder 3">
            <a:extLst>
              <a:ext uri="{FF2B5EF4-FFF2-40B4-BE49-F238E27FC236}">
                <a16:creationId xmlns:a16="http://schemas.microsoft.com/office/drawing/2014/main" id="{B7A7FF37-99B4-F727-69FE-3F41F952589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AEF8BB-C1EE-F44C-AC50-B1A277427C75}" type="slidenum">
              <a:rPr lang="en-US" altLang="en-US" smtClean="0"/>
              <a:pPr/>
              <a:t>300</a:t>
            </a:fld>
            <a:endParaRPr lang="en-US" altLang="en-US"/>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372C20-D4DA-2022-B78F-7279FA9289EC}"/>
              </a:ext>
            </a:extLst>
          </p:cNvPr>
          <p:cNvSpPr>
            <a:spLocks noGrp="1"/>
          </p:cNvSpPr>
          <p:nvPr>
            <p:ph type="title"/>
          </p:nvPr>
        </p:nvSpPr>
        <p:spPr>
          <a:xfrm>
            <a:off x="468313" y="98425"/>
            <a:ext cx="8207375" cy="744538"/>
          </a:xfrm>
        </p:spPr>
        <p:txBody>
          <a:bodyPr>
            <a:normAutofit fontScale="90000"/>
          </a:bodyPr>
          <a:lstStyle/>
          <a:p>
            <a:pPr>
              <a:defRPr/>
            </a:pPr>
            <a:r>
              <a:rPr lang="en-US" b="1" dirty="0">
                <a:solidFill>
                  <a:srgbClr val="FFFF00"/>
                </a:solidFill>
              </a:rPr>
              <a:t>Criminal enforcement </a:t>
            </a:r>
            <a:r>
              <a:rPr lang="en-US" b="1" dirty="0">
                <a:solidFill>
                  <a:srgbClr val="FF0000"/>
                </a:solidFill>
              </a:rPr>
              <a:t>(</a:t>
            </a:r>
            <a:r>
              <a:rPr lang="en-US" b="1" dirty="0" err="1">
                <a:solidFill>
                  <a:schemeClr val="bg1"/>
                </a:solidFill>
              </a:rPr>
              <a:t>con</a:t>
            </a:r>
            <a:r>
              <a:rPr lang="en-US" b="1" dirty="0" err="1">
                <a:solidFill>
                  <a:srgbClr val="FF0000"/>
                </a:solidFill>
              </a:rPr>
              <a:t>’</a:t>
            </a:r>
            <a:r>
              <a:rPr lang="en-US" b="1" dirty="0" err="1">
                <a:solidFill>
                  <a:schemeClr val="bg1"/>
                </a:solidFill>
              </a:rPr>
              <a:t>d</a:t>
            </a:r>
            <a:r>
              <a:rPr lang="en-US" b="1" dirty="0">
                <a:solidFill>
                  <a:srgbClr val="FF0000"/>
                </a:solidFill>
              </a:rPr>
              <a:t>)</a:t>
            </a:r>
          </a:p>
        </p:txBody>
      </p:sp>
      <p:sp>
        <p:nvSpPr>
          <p:cNvPr id="2" name="Content Placeholder 1">
            <a:extLst>
              <a:ext uri="{FF2B5EF4-FFF2-40B4-BE49-F238E27FC236}">
                <a16:creationId xmlns:a16="http://schemas.microsoft.com/office/drawing/2014/main" id="{7572A384-BAF6-BC93-920F-6B499A858BDF}"/>
              </a:ext>
            </a:extLst>
          </p:cNvPr>
          <p:cNvSpPr>
            <a:spLocks noGrp="1"/>
          </p:cNvSpPr>
          <p:nvPr>
            <p:ph idx="1"/>
          </p:nvPr>
        </p:nvSpPr>
        <p:spPr>
          <a:xfrm>
            <a:off x="250825" y="987425"/>
            <a:ext cx="8785225" cy="4054475"/>
          </a:xfrm>
        </p:spPr>
        <p:txBody>
          <a:bodyPr>
            <a:normAutofit fontScale="55000" lnSpcReduction="20000"/>
          </a:bodyPr>
          <a:lstStyle/>
          <a:p>
            <a:pPr marL="0" indent="0">
              <a:lnSpc>
                <a:spcPct val="120000"/>
              </a:lnSpc>
              <a:buFont typeface="Arial" panose="020B0604020202020204" pitchFamily="34" charset="0"/>
              <a:buNone/>
              <a:defRPr/>
            </a:pPr>
            <a:r>
              <a:rPr lang="en-US" dirty="0">
                <a:solidFill>
                  <a:schemeClr val="bg1"/>
                </a:solidFill>
              </a:rPr>
              <a:t>See ss. 42, 43 of the </a:t>
            </a:r>
            <a:r>
              <a:rPr lang="en-US" i="1" dirty="0">
                <a:solidFill>
                  <a:schemeClr val="bg1"/>
                </a:solidFill>
              </a:rPr>
              <a:t>Copyright Act </a:t>
            </a:r>
            <a:r>
              <a:rPr lang="en-US" dirty="0">
                <a:solidFill>
                  <a:schemeClr val="bg1"/>
                </a:solidFill>
              </a:rPr>
              <a:t>for criminal sanctions</a:t>
            </a:r>
          </a:p>
          <a:p>
            <a:pPr marL="0" indent="0">
              <a:lnSpc>
                <a:spcPct val="120000"/>
              </a:lnSpc>
              <a:buFont typeface="Arial" panose="020B0604020202020204" pitchFamily="34" charset="0"/>
              <a:buNone/>
              <a:defRPr/>
            </a:pPr>
            <a:r>
              <a:rPr lang="en-US" dirty="0">
                <a:solidFill>
                  <a:schemeClr val="bg1"/>
                </a:solidFill>
              </a:rPr>
              <a:t>For instance, s. 42(1):</a:t>
            </a:r>
          </a:p>
          <a:p>
            <a:pPr marL="0" indent="0">
              <a:lnSpc>
                <a:spcPct val="120000"/>
              </a:lnSpc>
              <a:buFont typeface="Arial" panose="020B0604020202020204" pitchFamily="34" charset="0"/>
              <a:buNone/>
              <a:defRPr/>
            </a:pPr>
            <a:r>
              <a:rPr lang="en-US" i="1" dirty="0">
                <a:solidFill>
                  <a:schemeClr val="bg1"/>
                </a:solidFill>
              </a:rPr>
              <a:t>42 (1) Every person </a:t>
            </a:r>
            <a:r>
              <a:rPr lang="en-US" i="1" dirty="0">
                <a:solidFill>
                  <a:srgbClr val="FF0000"/>
                </a:solidFill>
              </a:rPr>
              <a:t>commits an offence </a:t>
            </a:r>
            <a:r>
              <a:rPr lang="en-US" i="1" dirty="0">
                <a:solidFill>
                  <a:schemeClr val="bg1"/>
                </a:solidFill>
              </a:rPr>
              <a:t>who knowingly</a:t>
            </a:r>
            <a:endParaRPr lang="en-US" dirty="0">
              <a:solidFill>
                <a:srgbClr val="FFFF00"/>
              </a:solidFill>
            </a:endParaRPr>
          </a:p>
          <a:p>
            <a:pPr marL="300038" lvl="1" indent="0">
              <a:lnSpc>
                <a:spcPct val="120000"/>
              </a:lnSpc>
              <a:buFont typeface="Arial" panose="020B0604020202020204" pitchFamily="34" charset="0"/>
              <a:buNone/>
              <a:defRPr/>
            </a:pPr>
            <a:r>
              <a:rPr lang="en-CA" i="1" dirty="0">
                <a:solidFill>
                  <a:srgbClr val="FF0000"/>
                </a:solidFill>
              </a:rPr>
              <a:t>…</a:t>
            </a:r>
            <a:r>
              <a:rPr lang="en-CA" i="1" dirty="0">
                <a:solidFill>
                  <a:schemeClr val="bg1"/>
                </a:solidFill>
              </a:rPr>
              <a:t>(d) by way of trade </a:t>
            </a:r>
            <a:r>
              <a:rPr lang="en-CA" i="1" dirty="0">
                <a:solidFill>
                  <a:srgbClr val="FFFF00"/>
                </a:solidFill>
              </a:rPr>
              <a:t>exhibits in public an infringing copy of a work </a:t>
            </a:r>
            <a:r>
              <a:rPr lang="en-CA" i="1" dirty="0">
                <a:solidFill>
                  <a:schemeClr val="bg1"/>
                </a:solidFill>
              </a:rPr>
              <a:t>or other subject-matter in which copyright subsists;</a:t>
            </a:r>
          </a:p>
          <a:p>
            <a:pPr marL="342900" lvl="1" indent="0">
              <a:lnSpc>
                <a:spcPct val="120000"/>
              </a:lnSpc>
              <a:buFont typeface="Arial" panose="020B0604020202020204" pitchFamily="34" charset="0"/>
              <a:buNone/>
              <a:defRPr/>
            </a:pPr>
            <a:r>
              <a:rPr lang="en-CA" i="1" dirty="0">
                <a:solidFill>
                  <a:schemeClr val="bg1"/>
                </a:solidFill>
              </a:rPr>
              <a:t>(e) </a:t>
            </a:r>
            <a:r>
              <a:rPr lang="en-CA" i="1" dirty="0">
                <a:solidFill>
                  <a:srgbClr val="FFFF00"/>
                </a:solidFill>
              </a:rPr>
              <a:t>possesses</a:t>
            </a:r>
            <a:r>
              <a:rPr lang="en-CA" i="1" dirty="0">
                <a:solidFill>
                  <a:schemeClr val="bg1"/>
                </a:solidFill>
              </a:rPr>
              <a:t>, for sale, rental, distribution for the purpose of trade or exhibition in public by way of trade, an infringing copy of a work or other subject-matter in which copyright subsists;</a:t>
            </a:r>
          </a:p>
          <a:p>
            <a:pPr marL="342900" lvl="1" indent="0">
              <a:lnSpc>
                <a:spcPct val="120000"/>
              </a:lnSpc>
              <a:buFont typeface="Arial" panose="020B0604020202020204" pitchFamily="34" charset="0"/>
              <a:buNone/>
              <a:defRPr/>
            </a:pPr>
            <a:r>
              <a:rPr lang="en-CA" i="1" dirty="0">
                <a:solidFill>
                  <a:schemeClr val="bg1"/>
                </a:solidFill>
              </a:rPr>
              <a:t>(f) </a:t>
            </a:r>
            <a:r>
              <a:rPr lang="en-CA" i="1" dirty="0">
                <a:solidFill>
                  <a:srgbClr val="FFFF00"/>
                </a:solidFill>
              </a:rPr>
              <a:t>imports, for sale or rental, into Canada any infringing copy of a work </a:t>
            </a:r>
            <a:r>
              <a:rPr lang="en-CA" i="1" dirty="0">
                <a:solidFill>
                  <a:schemeClr val="bg1"/>
                </a:solidFill>
              </a:rPr>
              <a:t>or other subject-matter in which copyright subsists; or</a:t>
            </a:r>
          </a:p>
          <a:p>
            <a:pPr marL="342900" lvl="1" indent="0">
              <a:lnSpc>
                <a:spcPct val="120000"/>
              </a:lnSpc>
              <a:buFont typeface="Arial" panose="020B0604020202020204" pitchFamily="34" charset="0"/>
              <a:buNone/>
              <a:defRPr/>
            </a:pPr>
            <a:r>
              <a:rPr lang="en-CA" i="1" dirty="0">
                <a:solidFill>
                  <a:schemeClr val="bg1"/>
                </a:solidFill>
              </a:rPr>
              <a:t>(g) </a:t>
            </a:r>
            <a:r>
              <a:rPr lang="en-CA" i="1" dirty="0">
                <a:solidFill>
                  <a:srgbClr val="FFFF00"/>
                </a:solidFill>
              </a:rPr>
              <a:t>exports or attempts to export</a:t>
            </a:r>
            <a:r>
              <a:rPr lang="en-CA" i="1" dirty="0">
                <a:solidFill>
                  <a:schemeClr val="bg1"/>
                </a:solidFill>
              </a:rPr>
              <a:t>, for sale or rental, an infringing copy of a work or other subject-matter in which copyright subsists.</a:t>
            </a:r>
          </a:p>
          <a:p>
            <a:pPr marL="0" indent="0">
              <a:lnSpc>
                <a:spcPct val="120000"/>
              </a:lnSpc>
              <a:buFont typeface="Arial" panose="020B0604020202020204" pitchFamily="34" charset="0"/>
              <a:buNone/>
              <a:defRPr/>
            </a:pPr>
            <a:r>
              <a:rPr lang="en-US" dirty="0">
                <a:solidFill>
                  <a:srgbClr val="FFFF00"/>
                </a:solidFill>
              </a:rPr>
              <a:t>Summary conviction</a:t>
            </a:r>
            <a:r>
              <a:rPr lang="en-US" dirty="0">
                <a:solidFill>
                  <a:srgbClr val="FF0000"/>
                </a:solidFill>
              </a:rPr>
              <a:t>:</a:t>
            </a:r>
            <a:r>
              <a:rPr lang="en-US" dirty="0">
                <a:solidFill>
                  <a:srgbClr val="FFFF00"/>
                </a:solidFill>
              </a:rPr>
              <a:t> $25,000 fine; 6 months imprisonment; or both</a:t>
            </a:r>
          </a:p>
          <a:p>
            <a:pPr marL="0" indent="0">
              <a:lnSpc>
                <a:spcPct val="120000"/>
              </a:lnSpc>
              <a:buFont typeface="Arial" panose="020B0604020202020204" pitchFamily="34" charset="0"/>
              <a:buNone/>
              <a:defRPr/>
            </a:pPr>
            <a:r>
              <a:rPr lang="en-US" dirty="0">
                <a:solidFill>
                  <a:srgbClr val="FFFF00"/>
                </a:solidFill>
              </a:rPr>
              <a:t>Indictment: $1,000,000 fine; 5 years imprisonment or both</a:t>
            </a:r>
          </a:p>
          <a:p>
            <a:pPr>
              <a:defRPr/>
            </a:pPr>
            <a:endParaRPr lang="en-US" dirty="0"/>
          </a:p>
        </p:txBody>
      </p:sp>
      <p:sp>
        <p:nvSpPr>
          <p:cNvPr id="463875" name="Slide Number Placeholder 3">
            <a:extLst>
              <a:ext uri="{FF2B5EF4-FFF2-40B4-BE49-F238E27FC236}">
                <a16:creationId xmlns:a16="http://schemas.microsoft.com/office/drawing/2014/main" id="{340B13B2-57A9-FEEB-212E-E7632136D51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A5F6A2-D76F-CF4A-B9F8-D787D677C475}" type="slidenum">
              <a:rPr lang="en-US" altLang="en-US" smtClean="0"/>
              <a:pPr/>
              <a:t>301</a:t>
            </a:fld>
            <a:endParaRPr lang="en-US" altLang="en-US"/>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DBEA2B-7588-2E73-12D5-2447BE2B69B5}"/>
              </a:ext>
            </a:extLst>
          </p:cNvPr>
          <p:cNvSpPr>
            <a:spLocks noGrp="1"/>
          </p:cNvSpPr>
          <p:nvPr>
            <p:ph type="title"/>
          </p:nvPr>
        </p:nvSpPr>
        <p:spPr>
          <a:xfrm>
            <a:off x="1206500" y="50800"/>
            <a:ext cx="6731000" cy="709613"/>
          </a:xfrm>
        </p:spPr>
        <p:txBody>
          <a:bodyPr>
            <a:normAutofit fontScale="90000"/>
          </a:bodyPr>
          <a:lstStyle/>
          <a:p>
            <a:pPr>
              <a:defRPr/>
            </a:pPr>
            <a:r>
              <a:rPr lang="en-US" b="1" dirty="0">
                <a:solidFill>
                  <a:srgbClr val="FFFF00"/>
                </a:solidFill>
              </a:rPr>
              <a:t>Enforcement </a:t>
            </a:r>
            <a:r>
              <a:rPr lang="en-US" b="1" dirty="0">
                <a:solidFill>
                  <a:srgbClr val="FF0000"/>
                </a:solidFill>
              </a:rPr>
              <a:t>&amp; </a:t>
            </a:r>
            <a:r>
              <a:rPr lang="en-US" b="1" dirty="0">
                <a:solidFill>
                  <a:srgbClr val="FFFF00"/>
                </a:solidFill>
              </a:rPr>
              <a:t>Remedies</a:t>
            </a:r>
          </a:p>
        </p:txBody>
      </p:sp>
      <p:sp>
        <p:nvSpPr>
          <p:cNvPr id="2" name="Content Placeholder 1">
            <a:extLst>
              <a:ext uri="{FF2B5EF4-FFF2-40B4-BE49-F238E27FC236}">
                <a16:creationId xmlns:a16="http://schemas.microsoft.com/office/drawing/2014/main" id="{6DDBE379-8CE3-4612-373D-3007D2073890}"/>
              </a:ext>
            </a:extLst>
          </p:cNvPr>
          <p:cNvSpPr>
            <a:spLocks noGrp="1"/>
          </p:cNvSpPr>
          <p:nvPr>
            <p:ph idx="1"/>
          </p:nvPr>
        </p:nvSpPr>
        <p:spPr>
          <a:xfrm>
            <a:off x="358775" y="987425"/>
            <a:ext cx="8426450" cy="3868738"/>
          </a:xfrm>
        </p:spPr>
        <p:txBody>
          <a:bodyPr>
            <a:normAutofit/>
          </a:bodyPr>
          <a:lstStyle/>
          <a:p>
            <a:pPr marL="0" indent="0">
              <a:buFont typeface="Arial" panose="020B0604020202020204" pitchFamily="34" charset="0"/>
              <a:buNone/>
              <a:defRPr/>
            </a:pPr>
            <a:r>
              <a:rPr lang="en-US" sz="2800" dirty="0">
                <a:solidFill>
                  <a:srgbClr val="FFFF00"/>
                </a:solidFill>
              </a:rPr>
              <a:t>P</a:t>
            </a:r>
            <a:r>
              <a:rPr lang="en-US" sz="2800" b="1" dirty="0">
                <a:solidFill>
                  <a:srgbClr val="FFFF00"/>
                </a:solidFill>
              </a:rPr>
              <a:t>rimary remedies provision, Copyright Act</a:t>
            </a:r>
          </a:p>
          <a:p>
            <a:pPr marL="0" indent="0">
              <a:buFont typeface="Arial" panose="020B0604020202020204" pitchFamily="34" charset="0"/>
              <a:buNone/>
              <a:defRPr/>
            </a:pPr>
            <a:r>
              <a:rPr lang="en-US" sz="2800" dirty="0">
                <a:solidFill>
                  <a:schemeClr val="bg1"/>
                </a:solidFill>
              </a:rPr>
              <a:t>34</a:t>
            </a:r>
            <a:r>
              <a:rPr lang="en-US" sz="2800" b="1" dirty="0">
                <a:solidFill>
                  <a:schemeClr val="bg1"/>
                </a:solidFill>
              </a:rPr>
              <a:t>.</a:t>
            </a:r>
            <a:r>
              <a:rPr lang="en-US" sz="2800" dirty="0">
                <a:solidFill>
                  <a:schemeClr val="bg1"/>
                </a:solidFill>
              </a:rPr>
              <a:t> (1) Where copyright has been infringed, the </a:t>
            </a:r>
            <a:r>
              <a:rPr lang="en-US" sz="2800" dirty="0">
                <a:solidFill>
                  <a:srgbClr val="FFFF00"/>
                </a:solidFill>
              </a:rPr>
              <a:t>owner of the copyright is</a:t>
            </a:r>
            <a:r>
              <a:rPr lang="en-US" sz="2800" dirty="0">
                <a:solidFill>
                  <a:schemeClr val="bg1"/>
                </a:solidFill>
              </a:rPr>
              <a:t>, subject to this Act, </a:t>
            </a:r>
            <a:r>
              <a:rPr lang="en-US" sz="2800" dirty="0">
                <a:solidFill>
                  <a:srgbClr val="FFFF00"/>
                </a:solidFill>
              </a:rPr>
              <a:t>entitled to all remedies by way of injunction, damages, accounts, delivery up and other</a:t>
            </a:r>
            <a:r>
              <a:rPr lang="en-US" sz="2800" dirty="0">
                <a:solidFill>
                  <a:schemeClr val="bg1"/>
                </a:solidFill>
              </a:rPr>
              <a:t>wise that are or may be conferred by law for the infringement of a right.</a:t>
            </a:r>
            <a:r>
              <a:rPr lang="en-CA" sz="2800" dirty="0"/>
              <a:t> </a:t>
            </a:r>
          </a:p>
          <a:p>
            <a:pPr marL="0" indent="0">
              <a:buFont typeface="Arial" panose="020B0604020202020204" pitchFamily="34" charset="0"/>
              <a:buNone/>
              <a:defRPr/>
            </a:pPr>
            <a:r>
              <a:rPr lang="en-CA" sz="2800" b="1" dirty="0">
                <a:solidFill>
                  <a:srgbClr val="FFFF00"/>
                </a:solidFill>
              </a:rPr>
              <a:t>NB. </a:t>
            </a:r>
            <a:r>
              <a:rPr lang="en-CA" sz="2800" dirty="0">
                <a:solidFill>
                  <a:schemeClr val="bg1"/>
                </a:solidFill>
              </a:rPr>
              <a:t>These same remedies are available for infringements of </a:t>
            </a:r>
            <a:r>
              <a:rPr lang="en-CA" sz="2800" dirty="0">
                <a:solidFill>
                  <a:srgbClr val="FFFF00"/>
                </a:solidFill>
              </a:rPr>
              <a:t>moral rights</a:t>
            </a:r>
            <a:r>
              <a:rPr lang="en-CA" sz="2800" dirty="0">
                <a:solidFill>
                  <a:schemeClr val="bg1"/>
                </a:solidFill>
              </a:rPr>
              <a:t>. (34(2))</a:t>
            </a:r>
          </a:p>
          <a:p>
            <a:pPr>
              <a:defRPr/>
            </a:pPr>
            <a:endParaRPr lang="en-CA" sz="2700" dirty="0">
              <a:solidFill>
                <a:schemeClr val="bg1"/>
              </a:solidFill>
            </a:endParaRPr>
          </a:p>
        </p:txBody>
      </p:sp>
      <p:sp>
        <p:nvSpPr>
          <p:cNvPr id="465923" name="Slide Number Placeholder 3">
            <a:extLst>
              <a:ext uri="{FF2B5EF4-FFF2-40B4-BE49-F238E27FC236}">
                <a16:creationId xmlns:a16="http://schemas.microsoft.com/office/drawing/2014/main" id="{FF927C3A-A492-FD1D-1F2C-6DE7AC911AB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4BCA7AF-A771-4648-9592-4E0554EB2E85}" type="slidenum">
              <a:rPr lang="en-US" altLang="en-US" smtClean="0"/>
              <a:pPr/>
              <a:t>302</a:t>
            </a:fld>
            <a:endParaRPr lang="en-US" altLang="en-US"/>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itle 5">
            <a:extLst>
              <a:ext uri="{FF2B5EF4-FFF2-40B4-BE49-F238E27FC236}">
                <a16:creationId xmlns:a16="http://schemas.microsoft.com/office/drawing/2014/main" id="{1EB031AB-BF84-80A7-A82C-4FE4C0FFDEC7}"/>
              </a:ext>
            </a:extLst>
          </p:cNvPr>
          <p:cNvSpPr>
            <a:spLocks noGrp="1" noChangeArrowheads="1"/>
          </p:cNvSpPr>
          <p:nvPr>
            <p:ph type="title"/>
          </p:nvPr>
        </p:nvSpPr>
        <p:spPr bwMode="auto">
          <a:xfrm>
            <a:off x="323850" y="146050"/>
            <a:ext cx="8496300" cy="790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3EA4E5BB-DD03-3607-22A5-0E7A06B08368}"/>
              </a:ext>
            </a:extLst>
          </p:cNvPr>
          <p:cNvSpPr>
            <a:spLocks noGrp="1"/>
          </p:cNvSpPr>
          <p:nvPr>
            <p:ph idx="1"/>
          </p:nvPr>
        </p:nvSpPr>
        <p:spPr>
          <a:xfrm>
            <a:off x="358775" y="1131888"/>
            <a:ext cx="8426450" cy="3957637"/>
          </a:xfrm>
        </p:spPr>
        <p:txBody>
          <a:bodyPr>
            <a:normAutofit lnSpcReduction="10000"/>
          </a:bodyPr>
          <a:lstStyle/>
          <a:p>
            <a:pPr marL="0" indent="0">
              <a:buFont typeface="Arial" panose="020B0604020202020204" pitchFamily="34" charset="0"/>
              <a:buNone/>
              <a:defRPr/>
            </a:pPr>
            <a:r>
              <a:rPr lang="en-US" sz="2400" dirty="0">
                <a:solidFill>
                  <a:srgbClr val="FFFF00"/>
                </a:solidFill>
              </a:rPr>
              <a:t>P</a:t>
            </a:r>
            <a:r>
              <a:rPr lang="en-US" sz="2400" b="1" dirty="0">
                <a:solidFill>
                  <a:srgbClr val="FFFF00"/>
                </a:solidFill>
              </a:rPr>
              <a:t>rimary remedies provision, Copyright Act</a:t>
            </a:r>
          </a:p>
          <a:p>
            <a:pPr marL="0" indent="0">
              <a:buFont typeface="Arial" panose="020B0604020202020204" pitchFamily="34" charset="0"/>
              <a:buNone/>
              <a:defRPr/>
            </a:pPr>
            <a:r>
              <a:rPr lang="en-CA" sz="2400" dirty="0">
                <a:solidFill>
                  <a:schemeClr val="bg1"/>
                </a:solidFill>
              </a:rPr>
              <a:t>S. 35(1) Copyright Act clarifies that </a:t>
            </a:r>
            <a:r>
              <a:rPr lang="en-CA" sz="2400" dirty="0">
                <a:solidFill>
                  <a:srgbClr val="FFFF00"/>
                </a:solidFill>
              </a:rPr>
              <a:t>where a person has infringed copyright</a:t>
            </a:r>
            <a:r>
              <a:rPr lang="en-CA" sz="2400" dirty="0">
                <a:solidFill>
                  <a:schemeClr val="bg1"/>
                </a:solidFill>
              </a:rPr>
              <a:t>, they are </a:t>
            </a:r>
            <a:r>
              <a:rPr lang="en-CA" sz="2400" dirty="0">
                <a:solidFill>
                  <a:srgbClr val="FFFF00"/>
                </a:solidFill>
              </a:rPr>
              <a:t>liable to pay both</a:t>
            </a:r>
            <a:r>
              <a:rPr lang="en-CA" sz="2400" dirty="0">
                <a:solidFill>
                  <a:schemeClr val="bg1"/>
                </a:solidFill>
              </a:rPr>
              <a:t>:</a:t>
            </a:r>
          </a:p>
          <a:p>
            <a:pPr>
              <a:buFont typeface="+mj-lt"/>
              <a:buAutoNum type="arabicPeriod"/>
              <a:defRPr/>
            </a:pPr>
            <a:r>
              <a:rPr lang="en-CA" sz="2400" dirty="0">
                <a:solidFill>
                  <a:srgbClr val="FF0000"/>
                </a:solidFill>
              </a:rPr>
              <a:t>Damages </a:t>
            </a:r>
            <a:r>
              <a:rPr lang="en-CA" sz="2400" dirty="0">
                <a:solidFill>
                  <a:schemeClr val="bg1"/>
                </a:solidFill>
              </a:rPr>
              <a:t>suffered by the copyright owner due to the infringement</a:t>
            </a:r>
            <a:r>
              <a:rPr lang="en-CA" sz="2400" dirty="0">
                <a:solidFill>
                  <a:srgbClr val="FF0000"/>
                </a:solidFill>
              </a:rPr>
              <a:t> &amp;</a:t>
            </a:r>
          </a:p>
          <a:p>
            <a:pPr>
              <a:buFont typeface="+mj-lt"/>
              <a:buAutoNum type="arabicPeriod"/>
              <a:defRPr/>
            </a:pPr>
            <a:r>
              <a:rPr lang="en-CA" sz="2400" dirty="0">
                <a:solidFill>
                  <a:srgbClr val="FF0000"/>
                </a:solidFill>
              </a:rPr>
              <a:t>Any profits made from the infringement </a:t>
            </a:r>
            <a:r>
              <a:rPr lang="en-CA" sz="2400" dirty="0">
                <a:solidFill>
                  <a:schemeClr val="bg1"/>
                </a:solidFill>
              </a:rPr>
              <a:t>not previously accounted for when calculating damages</a:t>
            </a:r>
          </a:p>
          <a:p>
            <a:pPr marL="0" indent="0">
              <a:buFont typeface="Arial" panose="020B0604020202020204" pitchFamily="34" charset="0"/>
              <a:buNone/>
              <a:defRPr/>
            </a:pPr>
            <a:r>
              <a:rPr lang="en-CA" sz="2400" dirty="0">
                <a:solidFill>
                  <a:srgbClr val="FFFF00"/>
                </a:solidFill>
              </a:rPr>
              <a:t>Copyright owners also have the </a:t>
            </a:r>
            <a:r>
              <a:rPr lang="en-CA" sz="2400" dirty="0">
                <a:solidFill>
                  <a:srgbClr val="FF0000"/>
                </a:solidFill>
              </a:rPr>
              <a:t>choice </a:t>
            </a:r>
            <a:r>
              <a:rPr lang="en-CA" sz="2400" dirty="0">
                <a:solidFill>
                  <a:srgbClr val="FFFF00"/>
                </a:solidFill>
              </a:rPr>
              <a:t>of</a:t>
            </a:r>
            <a:r>
              <a:rPr lang="en-CA" sz="2400" dirty="0">
                <a:solidFill>
                  <a:schemeClr val="bg1"/>
                </a:solidFill>
              </a:rPr>
              <a:t>, rather than recovering damages and profits, of </a:t>
            </a:r>
            <a:r>
              <a:rPr lang="en-CA" sz="2400" dirty="0">
                <a:solidFill>
                  <a:srgbClr val="FF0000"/>
                </a:solidFill>
              </a:rPr>
              <a:t>recovering statutory damages</a:t>
            </a:r>
            <a:r>
              <a:rPr lang="en-CA" sz="2400" dirty="0">
                <a:solidFill>
                  <a:schemeClr val="bg1"/>
                </a:solidFill>
              </a:rPr>
              <a:t>. </a:t>
            </a:r>
          </a:p>
          <a:p>
            <a:pPr marL="0" indent="0">
              <a:buFont typeface="Arial" panose="020B0604020202020204" pitchFamily="34" charset="0"/>
              <a:buNone/>
              <a:defRPr/>
            </a:pPr>
            <a:endParaRPr lang="en-CA" sz="2700" dirty="0">
              <a:solidFill>
                <a:schemeClr val="bg1"/>
              </a:solidFill>
            </a:endParaRPr>
          </a:p>
        </p:txBody>
      </p:sp>
      <p:sp>
        <p:nvSpPr>
          <p:cNvPr id="467971" name="Slide Number Placeholder 3">
            <a:extLst>
              <a:ext uri="{FF2B5EF4-FFF2-40B4-BE49-F238E27FC236}">
                <a16:creationId xmlns:a16="http://schemas.microsoft.com/office/drawing/2014/main" id="{7834171E-DC9D-B307-B803-9DFBC17EB9B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301D8FB-66C8-9E49-9095-E07F20AE7E34}" type="slidenum">
              <a:rPr lang="en-US" altLang="en-US" smtClean="0"/>
              <a:pPr/>
              <a:t>303</a:t>
            </a:fld>
            <a:endParaRPr lang="en-US" altLang="en-US"/>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itle 5">
            <a:extLst>
              <a:ext uri="{FF2B5EF4-FFF2-40B4-BE49-F238E27FC236}">
                <a16:creationId xmlns:a16="http://schemas.microsoft.com/office/drawing/2014/main" id="{17ED900F-BD95-029A-EF09-04A14D80537D}"/>
              </a:ext>
            </a:extLst>
          </p:cNvPr>
          <p:cNvSpPr>
            <a:spLocks noGrp="1" noChangeArrowheads="1"/>
          </p:cNvSpPr>
          <p:nvPr>
            <p:ph type="title"/>
          </p:nvPr>
        </p:nvSpPr>
        <p:spPr bwMode="auto">
          <a:xfrm>
            <a:off x="922338" y="123825"/>
            <a:ext cx="7299325"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A41FF36B-3A95-E696-B223-B62DF83DF745}"/>
              </a:ext>
            </a:extLst>
          </p:cNvPr>
          <p:cNvSpPr>
            <a:spLocks noGrp="1"/>
          </p:cNvSpPr>
          <p:nvPr>
            <p:ph idx="1"/>
          </p:nvPr>
        </p:nvSpPr>
        <p:spPr>
          <a:xfrm>
            <a:off x="358775" y="1058863"/>
            <a:ext cx="8426450" cy="3960812"/>
          </a:xfrm>
        </p:spPr>
        <p:txBody>
          <a:bodyPr>
            <a:noAutofit/>
          </a:bodyPr>
          <a:lstStyle/>
          <a:p>
            <a:pPr marL="0" indent="0">
              <a:buFont typeface="Arial" panose="020B0604020202020204" pitchFamily="34" charset="0"/>
              <a:buNone/>
              <a:defRPr/>
            </a:pPr>
            <a:r>
              <a:rPr lang="en-US" sz="2500" b="1" dirty="0">
                <a:solidFill>
                  <a:srgbClr val="FFFF00"/>
                </a:solidFill>
              </a:rPr>
              <a:t> Statutory damages </a:t>
            </a:r>
            <a:r>
              <a:rPr lang="en-US" sz="2500" dirty="0">
                <a:solidFill>
                  <a:schemeClr val="bg1"/>
                </a:solidFill>
              </a:rPr>
              <a:t>S. 38.1 Copyright Act</a:t>
            </a:r>
          </a:p>
          <a:p>
            <a:pPr>
              <a:defRPr/>
            </a:pPr>
            <a:r>
              <a:rPr lang="en-US" sz="2500" dirty="0">
                <a:solidFill>
                  <a:srgbClr val="FFFF00"/>
                </a:solidFill>
              </a:rPr>
              <a:t>Note </a:t>
            </a:r>
            <a:r>
              <a:rPr lang="en-US" sz="2500" dirty="0">
                <a:solidFill>
                  <a:srgbClr val="FF0000"/>
                </a:solidFill>
              </a:rPr>
              <a:t>critical distinction </a:t>
            </a:r>
            <a:r>
              <a:rPr lang="en-US" sz="2500" dirty="0">
                <a:solidFill>
                  <a:schemeClr val="bg1"/>
                </a:solidFill>
              </a:rPr>
              <a:t>between </a:t>
            </a:r>
            <a:r>
              <a:rPr lang="en-US" sz="2500" dirty="0">
                <a:solidFill>
                  <a:srgbClr val="FFFF00"/>
                </a:solidFill>
              </a:rPr>
              <a:t>statutory damages for infringements for </a:t>
            </a:r>
            <a:r>
              <a:rPr lang="en-US" sz="2500" dirty="0">
                <a:solidFill>
                  <a:srgbClr val="FF0000"/>
                </a:solidFill>
              </a:rPr>
              <a:t>commercial</a:t>
            </a:r>
            <a:r>
              <a:rPr lang="en-US" sz="2500" dirty="0">
                <a:solidFill>
                  <a:srgbClr val="FFFF00"/>
                </a:solidFill>
              </a:rPr>
              <a:t> purposes, </a:t>
            </a:r>
            <a:r>
              <a:rPr lang="en-US" sz="2500" dirty="0">
                <a:solidFill>
                  <a:schemeClr val="bg1"/>
                </a:solidFill>
              </a:rPr>
              <a:t>and</a:t>
            </a:r>
            <a:r>
              <a:rPr lang="en-US" sz="2500" dirty="0">
                <a:solidFill>
                  <a:srgbClr val="FFFF00"/>
                </a:solidFill>
              </a:rPr>
              <a:t> statutory damages for infringements for </a:t>
            </a:r>
            <a:r>
              <a:rPr lang="en-US" sz="2500" dirty="0">
                <a:solidFill>
                  <a:srgbClr val="FF0000"/>
                </a:solidFill>
              </a:rPr>
              <a:t>non-commercial</a:t>
            </a:r>
            <a:r>
              <a:rPr lang="en-US" sz="2500" dirty="0">
                <a:solidFill>
                  <a:srgbClr val="FFFF00"/>
                </a:solidFill>
              </a:rPr>
              <a:t> purposes</a:t>
            </a:r>
          </a:p>
          <a:p>
            <a:pPr lvl="1">
              <a:buFont typeface="Courier New" panose="02070309020205020404" pitchFamily="49" charset="0"/>
              <a:buChar char="o"/>
              <a:defRPr/>
            </a:pPr>
            <a:r>
              <a:rPr lang="en-US" sz="2500" dirty="0">
                <a:solidFill>
                  <a:srgbClr val="FFFF00"/>
                </a:solidFill>
              </a:rPr>
              <a:t>Commercial: $500-$20,000 </a:t>
            </a:r>
            <a:r>
              <a:rPr lang="en-US" sz="2500" dirty="0">
                <a:solidFill>
                  <a:schemeClr val="bg1"/>
                </a:solidFill>
              </a:rPr>
              <a:t>per work infringed (s. 38.1(1)(a))</a:t>
            </a:r>
          </a:p>
          <a:p>
            <a:pPr lvl="1">
              <a:buFont typeface="Courier New" panose="02070309020205020404" pitchFamily="49" charset="0"/>
              <a:buChar char="o"/>
              <a:defRPr/>
            </a:pPr>
            <a:r>
              <a:rPr lang="en-US" sz="2500" dirty="0">
                <a:solidFill>
                  <a:srgbClr val="FFFF00"/>
                </a:solidFill>
              </a:rPr>
              <a:t>Non-commercial: $100-$5,000 for all works infringed </a:t>
            </a:r>
            <a:r>
              <a:rPr lang="en-US" sz="2500" dirty="0">
                <a:solidFill>
                  <a:schemeClr val="bg1"/>
                </a:solidFill>
              </a:rPr>
              <a:t>(s. 38.1(1)(b))</a:t>
            </a:r>
            <a:endParaRPr lang="en-US" sz="2500" dirty="0">
              <a:solidFill>
                <a:srgbClr val="FFFF00"/>
              </a:solidFill>
            </a:endParaRPr>
          </a:p>
        </p:txBody>
      </p:sp>
      <p:sp>
        <p:nvSpPr>
          <p:cNvPr id="470019" name="Slide Number Placeholder 3">
            <a:extLst>
              <a:ext uri="{FF2B5EF4-FFF2-40B4-BE49-F238E27FC236}">
                <a16:creationId xmlns:a16="http://schemas.microsoft.com/office/drawing/2014/main" id="{E45A02F3-D694-D83E-76E9-FB7209BC2AF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98FCD35-3E99-B843-BF2A-F6BB721E2240}" type="slidenum">
              <a:rPr lang="en-US" altLang="en-US" smtClean="0"/>
              <a:pPr/>
              <a:t>304</a:t>
            </a:fld>
            <a:endParaRPr lang="en-US" altLang="en-US"/>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Title 1">
            <a:extLst>
              <a:ext uri="{FF2B5EF4-FFF2-40B4-BE49-F238E27FC236}">
                <a16:creationId xmlns:a16="http://schemas.microsoft.com/office/drawing/2014/main" id="{F1A1DD99-947B-EA1F-F482-8164E3B7D956}"/>
              </a:ext>
            </a:extLst>
          </p:cNvPr>
          <p:cNvSpPr>
            <a:spLocks noGrp="1" noChangeArrowheads="1"/>
          </p:cNvSpPr>
          <p:nvPr>
            <p:ph type="title"/>
          </p:nvPr>
        </p:nvSpPr>
        <p:spPr bwMode="auto">
          <a:xfrm>
            <a:off x="358775" y="87313"/>
            <a:ext cx="84264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200" b="1">
                <a:solidFill>
                  <a:srgbClr val="FFFF00"/>
                </a:solidFill>
              </a:rPr>
              <a:t>Statutory damages </a:t>
            </a:r>
            <a:r>
              <a:rPr lang="en-CA" altLang="en-US" sz="3200" b="1">
                <a:solidFill>
                  <a:schemeClr val="bg1"/>
                </a:solidFill>
              </a:rPr>
              <a:t>s. 38.1</a:t>
            </a:r>
            <a:r>
              <a:rPr lang="en-CA" altLang="en-US" sz="3200">
                <a:solidFill>
                  <a:schemeClr val="bg1"/>
                </a:solidFill>
              </a:rPr>
              <a:t> </a:t>
            </a:r>
            <a:r>
              <a:rPr lang="en-CA" altLang="en-US" sz="3200" b="1">
                <a:solidFill>
                  <a:schemeClr val="bg1"/>
                </a:solidFill>
              </a:rPr>
              <a:t>(1)</a:t>
            </a:r>
            <a:r>
              <a:rPr lang="en-CA" altLang="en-US" sz="3200">
                <a:solidFill>
                  <a:schemeClr val="bg1"/>
                </a:solidFill>
              </a:rPr>
              <a:t> Copyright Act</a:t>
            </a:r>
            <a:endParaRPr lang="en-US" altLang="en-US" sz="3200">
              <a:solidFill>
                <a:schemeClr val="bg1"/>
              </a:solidFill>
            </a:endParaRPr>
          </a:p>
        </p:txBody>
      </p:sp>
      <p:sp>
        <p:nvSpPr>
          <p:cNvPr id="3" name="Content Placeholder 2">
            <a:extLst>
              <a:ext uri="{FF2B5EF4-FFF2-40B4-BE49-F238E27FC236}">
                <a16:creationId xmlns:a16="http://schemas.microsoft.com/office/drawing/2014/main" id="{80485049-1ACA-28CD-4D40-80A3F4EFDF98}"/>
              </a:ext>
            </a:extLst>
          </p:cNvPr>
          <p:cNvSpPr>
            <a:spLocks noGrp="1"/>
          </p:cNvSpPr>
          <p:nvPr>
            <p:ph sz="quarter" idx="10"/>
          </p:nvPr>
        </p:nvSpPr>
        <p:spPr>
          <a:xfrm>
            <a:off x="179388" y="854075"/>
            <a:ext cx="8785225" cy="4206875"/>
          </a:xfrm>
        </p:spPr>
        <p:txBody>
          <a:bodyPr>
            <a:normAutofit fontScale="85000" lnSpcReduction="20000"/>
          </a:bodyPr>
          <a:lstStyle/>
          <a:p>
            <a:pPr marL="0" indent="0">
              <a:lnSpc>
                <a:spcPct val="110000"/>
              </a:lnSpc>
              <a:buFont typeface="Arial" panose="020B0604020202020204" pitchFamily="34" charset="0"/>
              <a:buNone/>
              <a:defRPr/>
            </a:pPr>
            <a:r>
              <a:rPr lang="en-CA" sz="2200" b="1" i="1" dirty="0">
                <a:solidFill>
                  <a:schemeClr val="bg1"/>
                </a:solidFill>
              </a:rPr>
              <a:t>Statutory damages</a:t>
            </a:r>
          </a:p>
          <a:p>
            <a:pPr marL="0" indent="0">
              <a:lnSpc>
                <a:spcPct val="110000"/>
              </a:lnSpc>
              <a:buFont typeface="Arial" panose="020B0604020202020204" pitchFamily="34" charset="0"/>
              <a:buNone/>
              <a:defRPr/>
            </a:pPr>
            <a:r>
              <a:rPr lang="en-CA" sz="2200" b="1" i="1" dirty="0">
                <a:solidFill>
                  <a:schemeClr val="bg1"/>
                </a:solidFill>
              </a:rPr>
              <a:t>38.1</a:t>
            </a:r>
            <a:r>
              <a:rPr lang="en-CA" sz="2200" i="1" dirty="0">
                <a:solidFill>
                  <a:schemeClr val="bg1"/>
                </a:solidFill>
              </a:rPr>
              <a:t> </a:t>
            </a:r>
            <a:r>
              <a:rPr lang="en-CA" sz="2200" b="1" i="1" dirty="0">
                <a:solidFill>
                  <a:schemeClr val="bg1"/>
                </a:solidFill>
              </a:rPr>
              <a:t>(1)</a:t>
            </a:r>
            <a:r>
              <a:rPr lang="en-CA" sz="2200" i="1" dirty="0">
                <a:solidFill>
                  <a:schemeClr val="bg1"/>
                </a:solidFill>
              </a:rPr>
              <a:t> Subject to this section, </a:t>
            </a:r>
            <a:r>
              <a:rPr lang="en-CA" sz="2200" i="1" dirty="0">
                <a:solidFill>
                  <a:srgbClr val="FFFF00"/>
                </a:solidFill>
              </a:rPr>
              <a:t>a copyright owner may elect</a:t>
            </a:r>
            <a:r>
              <a:rPr lang="en-CA" sz="2200" i="1" dirty="0">
                <a:solidFill>
                  <a:schemeClr val="bg1"/>
                </a:solidFill>
              </a:rPr>
              <a:t>, at any time before final judgment is rendered, </a:t>
            </a:r>
            <a:r>
              <a:rPr lang="en-CA" sz="2200" i="1" dirty="0">
                <a:solidFill>
                  <a:srgbClr val="FFFF00"/>
                </a:solidFill>
              </a:rPr>
              <a:t>to recover</a:t>
            </a:r>
            <a:r>
              <a:rPr lang="en-CA" sz="2200" i="1" dirty="0">
                <a:solidFill>
                  <a:schemeClr val="bg1"/>
                </a:solidFill>
              </a:rPr>
              <a:t>, instead of damages and profits referred to in subsection 35(1), </a:t>
            </a:r>
            <a:r>
              <a:rPr lang="en-CA" sz="2200" i="1" dirty="0">
                <a:solidFill>
                  <a:srgbClr val="FFFF00"/>
                </a:solidFill>
              </a:rPr>
              <a:t>an award of statutory damages </a:t>
            </a:r>
            <a:r>
              <a:rPr lang="en-CA" sz="2200" i="1" dirty="0">
                <a:solidFill>
                  <a:schemeClr val="bg1"/>
                </a:solidFill>
              </a:rPr>
              <a:t>for which any one infringer is liable individually, or for which any two or more infringers are liable jointly and severally,</a:t>
            </a:r>
          </a:p>
          <a:p>
            <a:pPr marL="342900" lvl="1" indent="0">
              <a:lnSpc>
                <a:spcPct val="110000"/>
              </a:lnSpc>
              <a:buFont typeface="Arial" panose="020B0604020202020204" pitchFamily="34" charset="0"/>
              <a:buNone/>
              <a:defRPr/>
            </a:pPr>
            <a:r>
              <a:rPr lang="en-CA" sz="2200" b="1" i="1" dirty="0">
                <a:solidFill>
                  <a:schemeClr val="bg1"/>
                </a:solidFill>
              </a:rPr>
              <a:t>(a)</a:t>
            </a:r>
            <a:r>
              <a:rPr lang="en-CA" sz="2200" i="1" dirty="0">
                <a:solidFill>
                  <a:schemeClr val="bg1"/>
                </a:solidFill>
              </a:rPr>
              <a:t> in a sum of not less than </a:t>
            </a:r>
            <a:r>
              <a:rPr lang="en-CA" sz="2200" i="1" dirty="0">
                <a:solidFill>
                  <a:srgbClr val="FF0000"/>
                </a:solidFill>
              </a:rPr>
              <a:t>$500 and not more than $20,000 </a:t>
            </a:r>
            <a:r>
              <a:rPr lang="en-CA" sz="2200" i="1" dirty="0">
                <a:solidFill>
                  <a:schemeClr val="bg1"/>
                </a:solidFill>
              </a:rPr>
              <a:t>that the court considers just, with respect to all infringements involved in the proceedings for each work or other subject-matter</a:t>
            </a:r>
            <a:r>
              <a:rPr lang="en-CA" sz="2200" i="1" dirty="0">
                <a:solidFill>
                  <a:srgbClr val="FF0000"/>
                </a:solidFill>
              </a:rPr>
              <a:t>, if the infringements are for commercial purposes</a:t>
            </a:r>
            <a:r>
              <a:rPr lang="en-CA" sz="2200" i="1" dirty="0">
                <a:solidFill>
                  <a:schemeClr val="bg1"/>
                </a:solidFill>
              </a:rPr>
              <a:t>; and</a:t>
            </a:r>
          </a:p>
          <a:p>
            <a:pPr marL="342900" lvl="1" indent="0">
              <a:lnSpc>
                <a:spcPct val="110000"/>
              </a:lnSpc>
              <a:buFont typeface="Arial" panose="020B0604020202020204" pitchFamily="34" charset="0"/>
              <a:buNone/>
              <a:defRPr/>
            </a:pPr>
            <a:r>
              <a:rPr lang="en-CA" sz="2200" b="1" i="1" dirty="0">
                <a:solidFill>
                  <a:schemeClr val="bg1"/>
                </a:solidFill>
              </a:rPr>
              <a:t>(b)</a:t>
            </a:r>
            <a:r>
              <a:rPr lang="en-CA" sz="2200" i="1" dirty="0">
                <a:solidFill>
                  <a:schemeClr val="bg1"/>
                </a:solidFill>
              </a:rPr>
              <a:t> in a sum of not less than </a:t>
            </a:r>
            <a:r>
              <a:rPr lang="en-CA" sz="2200" i="1" dirty="0">
                <a:solidFill>
                  <a:srgbClr val="FF0000"/>
                </a:solidFill>
              </a:rPr>
              <a:t>$100 and not more than $5,000 </a:t>
            </a:r>
            <a:r>
              <a:rPr lang="en-CA" sz="2200" i="1" dirty="0">
                <a:solidFill>
                  <a:schemeClr val="bg1"/>
                </a:solidFill>
              </a:rPr>
              <a:t>that the court considers just, with respect to all infringements involved in the proceedings for all works or other subject-matter, </a:t>
            </a:r>
            <a:r>
              <a:rPr lang="en-CA" sz="2200" i="1" dirty="0">
                <a:solidFill>
                  <a:srgbClr val="FF0000"/>
                </a:solidFill>
              </a:rPr>
              <a:t>if the infringements are for non-commercial purposes</a:t>
            </a:r>
            <a:r>
              <a:rPr lang="en-CA" sz="2200" i="1" dirty="0">
                <a:solidFill>
                  <a:schemeClr val="bg1"/>
                </a:solidFill>
              </a:rPr>
              <a:t>.</a:t>
            </a:r>
          </a:p>
          <a:p>
            <a:pPr>
              <a:defRPr/>
            </a:pPr>
            <a:endParaRPr lang="en-US"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a:extLst>
              <a:ext uri="{FF2B5EF4-FFF2-40B4-BE49-F238E27FC236}">
                <a16:creationId xmlns:a16="http://schemas.microsoft.com/office/drawing/2014/main" id="{01863342-B891-E08B-7AFE-EAECCEC2345E}"/>
              </a:ext>
            </a:extLst>
          </p:cNvPr>
          <p:cNvSpPr>
            <a:spLocks noGrp="1" noChangeArrowheads="1"/>
          </p:cNvSpPr>
          <p:nvPr>
            <p:ph type="title"/>
          </p:nvPr>
        </p:nvSpPr>
        <p:spPr bwMode="auto">
          <a:xfrm>
            <a:off x="215900" y="87313"/>
            <a:ext cx="871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600" b="1">
                <a:solidFill>
                  <a:srgbClr val="FFFF00"/>
                </a:solidFill>
              </a:rPr>
              <a:t>Statutory damages </a:t>
            </a:r>
            <a:r>
              <a:rPr lang="en-CA" altLang="en-US" sz="3600" b="1">
                <a:solidFill>
                  <a:schemeClr val="bg1"/>
                </a:solidFill>
              </a:rPr>
              <a:t>s. 38.1</a:t>
            </a:r>
            <a:r>
              <a:rPr lang="en-CA" altLang="en-US" sz="3600">
                <a:solidFill>
                  <a:schemeClr val="bg1"/>
                </a:solidFill>
              </a:rPr>
              <a:t> Copyright Act</a:t>
            </a:r>
            <a:endParaRPr lang="en-US" altLang="en-US" sz="3600">
              <a:solidFill>
                <a:schemeClr val="bg1"/>
              </a:solidFill>
            </a:endParaRPr>
          </a:p>
        </p:txBody>
      </p:sp>
      <p:sp>
        <p:nvSpPr>
          <p:cNvPr id="3" name="Content Placeholder 2">
            <a:extLst>
              <a:ext uri="{FF2B5EF4-FFF2-40B4-BE49-F238E27FC236}">
                <a16:creationId xmlns:a16="http://schemas.microsoft.com/office/drawing/2014/main" id="{3C6F8A46-64BF-C8E3-10D1-CA342EF2E4F9}"/>
              </a:ext>
            </a:extLst>
          </p:cNvPr>
          <p:cNvSpPr>
            <a:spLocks noGrp="1"/>
          </p:cNvSpPr>
          <p:nvPr>
            <p:ph sz="quarter" idx="10"/>
          </p:nvPr>
        </p:nvSpPr>
        <p:spPr>
          <a:xfrm>
            <a:off x="215900" y="915988"/>
            <a:ext cx="8712200" cy="4141787"/>
          </a:xfrm>
        </p:spPr>
        <p:txBody>
          <a:bodyPr/>
          <a:lstStyle/>
          <a:p>
            <a:pPr marL="0" indent="0">
              <a:buFont typeface="Arial" panose="020B0604020202020204" pitchFamily="34" charset="0"/>
              <a:buNone/>
              <a:defRPr/>
            </a:pPr>
            <a:r>
              <a:rPr lang="en-CA" sz="2800" dirty="0">
                <a:solidFill>
                  <a:schemeClr val="bg1"/>
                </a:solidFill>
              </a:rPr>
              <a:t>In exercising its discretion, the court is required to consider the factors set out in 38.1(5) of the Copyright Act including…</a:t>
            </a:r>
          </a:p>
          <a:p>
            <a:pPr marL="0" indent="0">
              <a:buFont typeface="Arial" panose="020B0604020202020204" pitchFamily="34" charset="0"/>
              <a:buNone/>
              <a:defRPr/>
            </a:pPr>
            <a:r>
              <a:rPr lang="en-CA" sz="2800" i="1" dirty="0">
                <a:solidFill>
                  <a:schemeClr val="bg1"/>
                </a:solidFill>
              </a:rPr>
              <a:t>(d) </a:t>
            </a:r>
            <a:r>
              <a:rPr lang="en-CA" sz="2800" i="1" dirty="0">
                <a:solidFill>
                  <a:srgbClr val="FFFF00"/>
                </a:solidFill>
              </a:rPr>
              <a:t>in the case of infringements for non-commercial purposes, the need for an award to be proportionate to the infringements</a:t>
            </a:r>
            <a:r>
              <a:rPr lang="en-CA" sz="2800" i="1" dirty="0">
                <a:solidFill>
                  <a:schemeClr val="bg1"/>
                </a:solidFill>
              </a:rPr>
              <a:t>, in </a:t>
            </a:r>
            <a:r>
              <a:rPr lang="en-CA" sz="2800" i="1" dirty="0">
                <a:solidFill>
                  <a:srgbClr val="FF0000"/>
                </a:solidFill>
              </a:rPr>
              <a:t>consideration of the hardship </a:t>
            </a:r>
            <a:r>
              <a:rPr lang="en-CA" sz="2800" i="1" dirty="0">
                <a:solidFill>
                  <a:schemeClr val="bg1"/>
                </a:solidFill>
              </a:rPr>
              <a:t>the award may cause </a:t>
            </a:r>
            <a:r>
              <a:rPr lang="en-CA" sz="2800" i="1" dirty="0">
                <a:solidFill>
                  <a:srgbClr val="FF0000"/>
                </a:solidFill>
              </a:rPr>
              <a:t>to the defendant</a:t>
            </a:r>
            <a:r>
              <a:rPr lang="en-CA" sz="2800" i="1" dirty="0">
                <a:solidFill>
                  <a:schemeClr val="bg1"/>
                </a:solidFill>
              </a:rPr>
              <a:t>, </a:t>
            </a:r>
            <a:r>
              <a:rPr lang="en-CA" sz="2800" i="1" dirty="0">
                <a:solidFill>
                  <a:srgbClr val="FFFF00"/>
                </a:solidFill>
              </a:rPr>
              <a:t>whether the infringement was for private purposes</a:t>
            </a:r>
            <a:r>
              <a:rPr lang="en-CA" sz="2800" i="1" dirty="0">
                <a:solidFill>
                  <a:schemeClr val="bg1"/>
                </a:solidFill>
              </a:rPr>
              <a:t> or not, and the impact of the infringements on the plaintiff.</a:t>
            </a:r>
          </a:p>
          <a:p>
            <a:pPr>
              <a:defRPr/>
            </a:pPr>
            <a:endParaRPr 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1" name="Picture 2" descr="Graphical user interface, application, Teams&#10;&#10;Description automatically generated">
            <a:extLst>
              <a:ext uri="{FF2B5EF4-FFF2-40B4-BE49-F238E27FC236}">
                <a16:creationId xmlns:a16="http://schemas.microsoft.com/office/drawing/2014/main" id="{380C00FC-E266-156A-7194-369706EE46F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08263" y="265113"/>
            <a:ext cx="392747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descr="Text, letter&#10;&#10;Description automatically generated">
            <a:extLst>
              <a:ext uri="{FF2B5EF4-FFF2-40B4-BE49-F238E27FC236}">
                <a16:creationId xmlns:a16="http://schemas.microsoft.com/office/drawing/2014/main" id="{EB20965E-D599-9F8F-44DA-65063C08744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21000" y="222250"/>
            <a:ext cx="3302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descr="Table&#10;&#10;Description automatically generated">
            <a:extLst>
              <a:ext uri="{FF2B5EF4-FFF2-40B4-BE49-F238E27FC236}">
                <a16:creationId xmlns:a16="http://schemas.microsoft.com/office/drawing/2014/main" id="{7FAC8396-152B-6DEE-6AAE-4D01BEE6FBE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36875" y="273050"/>
            <a:ext cx="32702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895F96-81D5-304C-E890-29851333B49A}"/>
              </a:ext>
            </a:extLst>
          </p:cNvPr>
          <p:cNvSpPr txBox="1"/>
          <p:nvPr/>
        </p:nvSpPr>
        <p:spPr>
          <a:xfrm>
            <a:off x="143508" y="267494"/>
            <a:ext cx="8856984" cy="1015663"/>
          </a:xfrm>
          <a:prstGeom prst="rect">
            <a:avLst/>
          </a:prstGeom>
          <a:noFill/>
        </p:spPr>
        <p:txBody>
          <a:bodyPr wrap="square" rtlCol="0">
            <a:spAutoFit/>
          </a:bodyPr>
          <a:lstStyle/>
          <a:p>
            <a:pPr algn="ctr"/>
            <a:r>
              <a:rPr lang="en-US" sz="6000" dirty="0">
                <a:solidFill>
                  <a:srgbClr val="FFFF00"/>
                </a:solidFill>
              </a:rPr>
              <a:t>Generative A</a:t>
            </a:r>
            <a:r>
              <a:rPr lang="en-US" sz="6000" dirty="0">
                <a:solidFill>
                  <a:srgbClr val="FF0000"/>
                </a:solidFill>
              </a:rPr>
              <a:t>.</a:t>
            </a:r>
            <a:r>
              <a:rPr lang="en-US" sz="6000" dirty="0">
                <a:solidFill>
                  <a:srgbClr val="FFFF00"/>
                </a:solidFill>
              </a:rPr>
              <a:t>I</a:t>
            </a:r>
            <a:r>
              <a:rPr lang="en-US" sz="6000" dirty="0">
                <a:solidFill>
                  <a:srgbClr val="FF0000"/>
                </a:solidFill>
              </a:rPr>
              <a:t>.</a:t>
            </a:r>
            <a:r>
              <a:rPr lang="en-US" sz="6000" dirty="0">
                <a:solidFill>
                  <a:srgbClr val="FFFF00"/>
                </a:solidFill>
              </a:rPr>
              <a:t> Policy</a:t>
            </a:r>
            <a:endParaRPr lang="en-US" sz="6000" dirty="0">
              <a:solidFill>
                <a:srgbClr val="FF0000"/>
              </a:solidFill>
            </a:endParaRPr>
          </a:p>
        </p:txBody>
      </p:sp>
      <p:sp>
        <p:nvSpPr>
          <p:cNvPr id="3" name="TextBox 2">
            <a:extLst>
              <a:ext uri="{FF2B5EF4-FFF2-40B4-BE49-F238E27FC236}">
                <a16:creationId xmlns:a16="http://schemas.microsoft.com/office/drawing/2014/main" id="{4A856C38-E7AA-8F1F-EAEE-01498388B53D}"/>
              </a:ext>
            </a:extLst>
          </p:cNvPr>
          <p:cNvSpPr txBox="1"/>
          <p:nvPr/>
        </p:nvSpPr>
        <p:spPr>
          <a:xfrm>
            <a:off x="539552" y="1635646"/>
            <a:ext cx="7777065" cy="3416320"/>
          </a:xfrm>
          <a:prstGeom prst="rect">
            <a:avLst/>
          </a:prstGeom>
          <a:noFill/>
        </p:spPr>
        <p:txBody>
          <a:bodyPr wrap="none" rtlCol="0">
            <a:spAutoFit/>
          </a:bodyPr>
          <a:lstStyle/>
          <a:p>
            <a:r>
              <a:rPr lang="en-US" sz="3600" dirty="0">
                <a:solidFill>
                  <a:srgbClr val="FF0000"/>
                </a:solidFill>
              </a:rPr>
              <a:t>1. </a:t>
            </a:r>
            <a:r>
              <a:rPr lang="en-US" sz="3600" dirty="0">
                <a:solidFill>
                  <a:schemeClr val="bg1"/>
                </a:solidFill>
              </a:rPr>
              <a:t>It is </a:t>
            </a:r>
            <a:r>
              <a:rPr lang="en-US" sz="3600" dirty="0">
                <a:solidFill>
                  <a:srgbClr val="FFFF00"/>
                </a:solidFill>
              </a:rPr>
              <a:t>source material</a:t>
            </a:r>
            <a:r>
              <a:rPr lang="en-US" sz="3600" dirty="0">
                <a:solidFill>
                  <a:srgbClr val="FF0000"/>
                </a:solidFill>
              </a:rPr>
              <a:t>,</a:t>
            </a:r>
            <a:r>
              <a:rPr lang="en-US" sz="3600" dirty="0">
                <a:solidFill>
                  <a:schemeClr val="bg1"/>
                </a:solidFill>
              </a:rPr>
              <a:t> therefore </a:t>
            </a:r>
          </a:p>
          <a:p>
            <a:r>
              <a:rPr lang="en-US" sz="3600" dirty="0">
                <a:solidFill>
                  <a:schemeClr val="bg1"/>
                </a:solidFill>
              </a:rPr>
              <a:t>must be </a:t>
            </a:r>
            <a:r>
              <a:rPr lang="en-US" sz="3600" dirty="0">
                <a:solidFill>
                  <a:srgbClr val="FFFF00"/>
                </a:solidFill>
              </a:rPr>
              <a:t>cited</a:t>
            </a:r>
          </a:p>
          <a:p>
            <a:r>
              <a:rPr lang="en-US" sz="3600" dirty="0">
                <a:solidFill>
                  <a:srgbClr val="FF0000"/>
                </a:solidFill>
              </a:rPr>
              <a:t>2. </a:t>
            </a:r>
            <a:r>
              <a:rPr lang="en-US" sz="3600" dirty="0">
                <a:solidFill>
                  <a:schemeClr val="bg1"/>
                </a:solidFill>
              </a:rPr>
              <a:t>You are </a:t>
            </a:r>
            <a:r>
              <a:rPr lang="en-US" sz="3600" dirty="0">
                <a:solidFill>
                  <a:srgbClr val="FFFF00"/>
                </a:solidFill>
              </a:rPr>
              <a:t>responsible for the quality </a:t>
            </a:r>
          </a:p>
          <a:p>
            <a:r>
              <a:rPr lang="en-US" sz="3600" dirty="0">
                <a:solidFill>
                  <a:srgbClr val="FFFF00"/>
                </a:solidFill>
              </a:rPr>
              <a:t>of  your source material</a:t>
            </a:r>
            <a:r>
              <a:rPr lang="en-US" sz="3600" dirty="0">
                <a:solidFill>
                  <a:srgbClr val="FF0000"/>
                </a:solidFill>
              </a:rPr>
              <a:t>,</a:t>
            </a:r>
            <a:r>
              <a:rPr lang="en-US" sz="3600" dirty="0">
                <a:solidFill>
                  <a:schemeClr val="bg1"/>
                </a:solidFill>
              </a:rPr>
              <a:t> so check</a:t>
            </a:r>
            <a:r>
              <a:rPr lang="en-US" sz="3600" dirty="0">
                <a:solidFill>
                  <a:srgbClr val="FF0000"/>
                </a:solidFill>
              </a:rPr>
              <a:t>…</a:t>
            </a:r>
          </a:p>
          <a:p>
            <a:pPr marL="342900" indent="-342900">
              <a:buFont typeface="Arial" panose="020B0604020202020204" pitchFamily="34" charset="0"/>
              <a:buChar char="•"/>
            </a:pPr>
            <a:r>
              <a:rPr lang="en-US" sz="3600" dirty="0">
                <a:solidFill>
                  <a:schemeClr val="bg1"/>
                </a:solidFill>
              </a:rPr>
              <a:t>If it is wrong</a:t>
            </a:r>
            <a:r>
              <a:rPr lang="en-US" sz="3600" dirty="0">
                <a:solidFill>
                  <a:srgbClr val="FF0000"/>
                </a:solidFill>
              </a:rPr>
              <a:t>,</a:t>
            </a:r>
            <a:r>
              <a:rPr lang="en-US" sz="3600" dirty="0">
                <a:solidFill>
                  <a:schemeClr val="bg1"/>
                </a:solidFill>
              </a:rPr>
              <a:t> you are wrong</a:t>
            </a:r>
          </a:p>
          <a:p>
            <a:pPr marL="342900" indent="-342900">
              <a:buFont typeface="Arial" panose="020B0604020202020204" pitchFamily="34" charset="0"/>
              <a:buChar char="•"/>
            </a:pPr>
            <a:r>
              <a:rPr lang="en-US" sz="3600" dirty="0">
                <a:solidFill>
                  <a:schemeClr val="bg1"/>
                </a:solidFill>
              </a:rPr>
              <a:t>If it plagiarized</a:t>
            </a:r>
            <a:r>
              <a:rPr lang="en-US" sz="3600" dirty="0">
                <a:solidFill>
                  <a:srgbClr val="FF0000"/>
                </a:solidFill>
              </a:rPr>
              <a:t>,</a:t>
            </a:r>
            <a:r>
              <a:rPr lang="en-US" sz="3600" dirty="0">
                <a:solidFill>
                  <a:schemeClr val="bg1"/>
                </a:solidFill>
              </a:rPr>
              <a:t> you</a:t>
            </a:r>
            <a:r>
              <a:rPr lang="en-US" sz="3600" dirty="0">
                <a:solidFill>
                  <a:srgbClr val="FF0000"/>
                </a:solidFill>
              </a:rPr>
              <a:t>’</a:t>
            </a:r>
            <a:r>
              <a:rPr lang="en-US" sz="3600" dirty="0">
                <a:solidFill>
                  <a:schemeClr val="bg1"/>
                </a:solidFill>
              </a:rPr>
              <a:t>ve plagiarized</a:t>
            </a:r>
          </a:p>
        </p:txBody>
      </p:sp>
    </p:spTree>
    <p:extLst>
      <p:ext uri="{BB962C8B-B14F-4D97-AF65-F5344CB8AC3E}">
        <p14:creationId xmlns:p14="http://schemas.microsoft.com/office/powerpoint/2010/main" val="90516154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2" descr="Text, letter&#10;&#10;Description automatically generated">
            <a:extLst>
              <a:ext uri="{FF2B5EF4-FFF2-40B4-BE49-F238E27FC236}">
                <a16:creationId xmlns:a16="http://schemas.microsoft.com/office/drawing/2014/main" id="{998E65B7-F260-3D0D-64FE-85AA98B1E5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7300" y="360363"/>
            <a:ext cx="662940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163588713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03536-D3FD-6BCD-A0A1-276D7D5E6682}"/>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Title 1">
            <a:extLst>
              <a:ext uri="{FF2B5EF4-FFF2-40B4-BE49-F238E27FC236}">
                <a16:creationId xmlns:a16="http://schemas.microsoft.com/office/drawing/2014/main" id="{AAEFCCD3-C9CA-DC8C-05C7-7CD94EB29391}"/>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02BD40BD-36E8-7EC4-862D-93E68A6B9D91}"/>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490499" name="Content Placeholder 3" descr="Crystal_Project_pause-queue.png">
            <a:extLst>
              <a:ext uri="{FF2B5EF4-FFF2-40B4-BE49-F238E27FC236}">
                <a16:creationId xmlns:a16="http://schemas.microsoft.com/office/drawing/2014/main" id="{BACDE55B-40CC-EA7A-50E8-FE74CCF2BF3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CF20-1F16-CACA-756F-8DE4BA480BE4}"/>
            </a:ext>
          </a:extLst>
        </p:cNvPr>
        <p:cNvGrpSpPr/>
        <p:nvPr/>
      </p:nvGrpSpPr>
      <p:grpSpPr>
        <a:xfrm>
          <a:off x="0" y="0"/>
          <a:ext cx="0" cy="0"/>
          <a:chOff x="0" y="0"/>
          <a:chExt cx="0" cy="0"/>
        </a:xfrm>
      </p:grpSpPr>
      <p:pic>
        <p:nvPicPr>
          <p:cNvPr id="249857" name="Picture 2">
            <a:extLst>
              <a:ext uri="{FF2B5EF4-FFF2-40B4-BE49-F238E27FC236}">
                <a16:creationId xmlns:a16="http://schemas.microsoft.com/office/drawing/2014/main" id="{58DA73D6-1DE0-911E-E44B-A785E7F88A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24150" y="838200"/>
            <a:ext cx="3695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97818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Title 1">
            <a:extLst>
              <a:ext uri="{FF2B5EF4-FFF2-40B4-BE49-F238E27FC236}">
                <a16:creationId xmlns:a16="http://schemas.microsoft.com/office/drawing/2014/main" id="{3A0ADB80-2901-2AA2-EE2B-D2D4D539F89C}"/>
              </a:ext>
            </a:extLst>
          </p:cNvPr>
          <p:cNvSpPr>
            <a:spLocks noGrp="1" noChangeArrowheads="1"/>
          </p:cNvSpPr>
          <p:nvPr>
            <p:ph type="title"/>
          </p:nvPr>
        </p:nvSpPr>
        <p:spPr bwMode="auto">
          <a:xfrm>
            <a:off x="323850" y="87313"/>
            <a:ext cx="84963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Copyright Trolling</a:t>
            </a:r>
            <a:r>
              <a:rPr lang="en-US" altLang="en-US" sz="3600" b="1">
                <a:solidFill>
                  <a:srgbClr val="FF0000"/>
                </a:solidFill>
              </a:rPr>
              <a:t>/</a:t>
            </a:r>
            <a:r>
              <a:rPr lang="en-US" altLang="en-US" sz="3600" b="1">
                <a:solidFill>
                  <a:srgbClr val="FFFF00"/>
                </a:solidFill>
              </a:rPr>
              <a:t>Lying in Wait</a:t>
            </a:r>
          </a:p>
        </p:txBody>
      </p:sp>
      <p:sp>
        <p:nvSpPr>
          <p:cNvPr id="480258" name="Content Placeholder 2">
            <a:extLst>
              <a:ext uri="{FF2B5EF4-FFF2-40B4-BE49-F238E27FC236}">
                <a16:creationId xmlns:a16="http://schemas.microsoft.com/office/drawing/2014/main" id="{5D983083-CD0D-ABE8-146E-ED62A3FF5247}"/>
              </a:ext>
            </a:extLst>
          </p:cNvPr>
          <p:cNvSpPr>
            <a:spLocks noGrp="1" noChangeArrowheads="1"/>
          </p:cNvSpPr>
          <p:nvPr>
            <p:ph sz="quarter" idx="10"/>
          </p:nvPr>
        </p:nvSpPr>
        <p:spPr bwMode="auto">
          <a:xfrm>
            <a:off x="323850" y="1058863"/>
            <a:ext cx="8496300" cy="3889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solidFill>
                  <a:srgbClr val="FFFF00"/>
                </a:solidFill>
              </a:rPr>
              <a:t>Section 35 never mentions good faith</a:t>
            </a:r>
            <a:r>
              <a:rPr lang="en-US" altLang="en-US" sz="2000" dirty="0">
                <a:solidFill>
                  <a:srgbClr val="FF0000"/>
                </a:solidFill>
              </a:rPr>
              <a:t>/</a:t>
            </a:r>
            <a:r>
              <a:rPr lang="en-US" altLang="en-US" sz="2000" dirty="0">
                <a:solidFill>
                  <a:srgbClr val="FFFF00"/>
                </a:solidFill>
              </a:rPr>
              <a:t>bad faith </a:t>
            </a:r>
            <a:r>
              <a:rPr lang="en-US" altLang="en-US" sz="2000" dirty="0">
                <a:solidFill>
                  <a:schemeClr val="bg1"/>
                </a:solidFill>
              </a:rPr>
              <a:t>but does mention “</a:t>
            </a:r>
            <a:r>
              <a:rPr lang="en-US" altLang="en-US" sz="2000" dirty="0">
                <a:solidFill>
                  <a:srgbClr val="00B0F0"/>
                </a:solidFill>
              </a:rPr>
              <a:t>calculating the damages the court deems just</a:t>
            </a:r>
            <a:r>
              <a:rPr lang="en-US" altLang="en-US" sz="2000" dirty="0">
                <a:solidFill>
                  <a:schemeClr val="bg1"/>
                </a:solidFill>
              </a:rPr>
              <a:t>”</a:t>
            </a:r>
            <a:r>
              <a:rPr lang="en-US" altLang="en-US" sz="2000" dirty="0">
                <a:solidFill>
                  <a:srgbClr val="FF0000"/>
                </a:solidFill>
              </a:rPr>
              <a:t>.</a:t>
            </a:r>
          </a:p>
          <a:p>
            <a:pPr marL="300038" lvl="1" indent="0">
              <a:buFont typeface="Arial" panose="020B0604020202020204" pitchFamily="34" charset="0"/>
              <a:buNone/>
            </a:pPr>
            <a:r>
              <a:rPr lang="en-CA" altLang="en-US" sz="2000" b="1" i="1" dirty="0">
                <a:solidFill>
                  <a:schemeClr val="bg1"/>
                </a:solidFill>
              </a:rPr>
              <a:t>35</a:t>
            </a:r>
            <a:r>
              <a:rPr lang="en-CA" altLang="en-US" sz="2000" i="1" dirty="0">
                <a:solidFill>
                  <a:schemeClr val="bg1"/>
                </a:solidFill>
              </a:rPr>
              <a:t> </a:t>
            </a:r>
            <a:r>
              <a:rPr lang="en-CA" altLang="en-US" sz="2000" b="1" i="1" dirty="0">
                <a:solidFill>
                  <a:schemeClr val="bg1"/>
                </a:solidFill>
              </a:rPr>
              <a:t>(1)</a:t>
            </a:r>
            <a:r>
              <a:rPr lang="en-CA" altLang="en-US" sz="2000" i="1" dirty="0">
                <a:solidFill>
                  <a:schemeClr val="bg1"/>
                </a:solidFill>
              </a:rPr>
              <a:t> Where a person infringes copyright, the person is liable to pay such damages to the owner of the copyright as the owner has suffered due to the infringement and, </a:t>
            </a:r>
            <a:r>
              <a:rPr lang="en-CA" altLang="en-US" sz="2000" i="1" dirty="0">
                <a:solidFill>
                  <a:srgbClr val="FFFF00"/>
                </a:solidFill>
              </a:rPr>
              <a:t>in addition to those damages, such part of the profits that the infringer has made from the infringement and that were not taken into account in calculating the damages as the court considers just</a:t>
            </a:r>
            <a:r>
              <a:rPr lang="en-CA" altLang="en-US" sz="2000" i="1" dirty="0">
                <a:solidFill>
                  <a:srgbClr val="FF0000"/>
                </a:solidFill>
              </a:rPr>
              <a:t>.</a:t>
            </a:r>
            <a:endParaRPr lang="en-US" altLang="en-US" sz="2000" i="1" dirty="0">
              <a:solidFill>
                <a:srgbClr val="FF0000"/>
              </a:solidFill>
            </a:endParaRPr>
          </a:p>
          <a:p>
            <a:r>
              <a:rPr lang="en-US" altLang="en-US" sz="2000" dirty="0">
                <a:solidFill>
                  <a:schemeClr val="bg1"/>
                </a:solidFill>
              </a:rPr>
              <a:t>Section 38.1(5) dealing with statutory damages provides more leeway including among its factors </a:t>
            </a:r>
            <a:r>
              <a:rPr lang="en-CA" altLang="en-US" sz="2000" b="1" dirty="0">
                <a:solidFill>
                  <a:schemeClr val="bg1"/>
                </a:solidFill>
              </a:rPr>
              <a:t>(a)</a:t>
            </a:r>
            <a:r>
              <a:rPr lang="en-CA" altLang="en-US" sz="2000" dirty="0">
                <a:solidFill>
                  <a:srgbClr val="FFFF00"/>
                </a:solidFill>
              </a:rPr>
              <a:t> the good faith or bad faith of the defendant</a:t>
            </a:r>
            <a:r>
              <a:rPr lang="en-CA" altLang="en-US" sz="2000" dirty="0">
                <a:solidFill>
                  <a:schemeClr val="bg1"/>
                </a:solidFill>
              </a:rPr>
              <a:t>; </a:t>
            </a:r>
            <a:r>
              <a:rPr lang="en-CA" altLang="en-US" sz="2000" b="1" dirty="0">
                <a:solidFill>
                  <a:schemeClr val="bg1"/>
                </a:solidFill>
              </a:rPr>
              <a:t>(b)</a:t>
            </a:r>
            <a:r>
              <a:rPr lang="en-CA" altLang="en-US" sz="2000" dirty="0">
                <a:solidFill>
                  <a:schemeClr val="bg1"/>
                </a:solidFill>
              </a:rPr>
              <a:t> the </a:t>
            </a:r>
            <a:r>
              <a:rPr lang="en-CA" altLang="en-US" sz="2000" dirty="0">
                <a:solidFill>
                  <a:srgbClr val="FFFF00"/>
                </a:solidFill>
              </a:rPr>
              <a:t>conduct of the parties </a:t>
            </a:r>
            <a:r>
              <a:rPr lang="en-CA" altLang="en-US" sz="2000" dirty="0">
                <a:solidFill>
                  <a:schemeClr val="bg1"/>
                </a:solidFill>
              </a:rPr>
              <a:t>before and during the proceedings</a:t>
            </a:r>
            <a:r>
              <a:rPr lang="en-CA" altLang="en-US" sz="2000" dirty="0">
                <a:solidFill>
                  <a:srgbClr val="FF0000"/>
                </a:solidFill>
              </a:rPr>
              <a:t>;</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F13A92-9437-EF87-E207-936EFE6B8E9E}"/>
              </a:ext>
            </a:extLst>
          </p:cNvPr>
          <p:cNvSpPr>
            <a:spLocks noGrp="1"/>
          </p:cNvSpPr>
          <p:nvPr>
            <p:ph type="title"/>
          </p:nvPr>
        </p:nvSpPr>
        <p:spPr>
          <a:xfrm>
            <a:off x="0" y="107950"/>
            <a:ext cx="8893175" cy="723900"/>
          </a:xfrm>
        </p:spPr>
        <p:txBody>
          <a:bodyPr>
            <a:normAutofit fontScale="90000"/>
          </a:bodyPr>
          <a:lstStyle/>
          <a:p>
            <a:pPr>
              <a:defRPr/>
            </a:pPr>
            <a:r>
              <a:rPr lang="en-US" b="1" dirty="0">
                <a:solidFill>
                  <a:srgbClr val="FFFF00"/>
                </a:solidFill>
              </a:rPr>
              <a:t>Enforcement </a:t>
            </a:r>
            <a:r>
              <a:rPr lang="en-US" b="1" dirty="0">
                <a:solidFill>
                  <a:srgbClr val="FF0000"/>
                </a:solidFill>
              </a:rPr>
              <a:t>&amp;</a:t>
            </a:r>
            <a:r>
              <a:rPr lang="en-US" b="1" dirty="0">
                <a:solidFill>
                  <a:srgbClr val="FFFF00"/>
                </a:solidFill>
              </a:rPr>
              <a:t> Remedies</a:t>
            </a:r>
          </a:p>
        </p:txBody>
      </p:sp>
      <p:sp>
        <p:nvSpPr>
          <p:cNvPr id="2" name="Content Placeholder 1">
            <a:extLst>
              <a:ext uri="{FF2B5EF4-FFF2-40B4-BE49-F238E27FC236}">
                <a16:creationId xmlns:a16="http://schemas.microsoft.com/office/drawing/2014/main" id="{AA4AB6A7-115A-AB88-6ECA-82600984C9A2}"/>
              </a:ext>
            </a:extLst>
          </p:cNvPr>
          <p:cNvSpPr>
            <a:spLocks noGrp="1"/>
          </p:cNvSpPr>
          <p:nvPr>
            <p:ph idx="1"/>
          </p:nvPr>
        </p:nvSpPr>
        <p:spPr>
          <a:xfrm>
            <a:off x="179388" y="1065213"/>
            <a:ext cx="8785225" cy="3976687"/>
          </a:xfrm>
        </p:spPr>
        <p:txBody>
          <a:bodyPr>
            <a:noAutofit/>
          </a:bodyPr>
          <a:lstStyle/>
          <a:p>
            <a:pPr marL="0" indent="0">
              <a:buFont typeface="Arial" panose="020B0604020202020204" pitchFamily="34" charset="0"/>
              <a:buNone/>
              <a:defRPr/>
            </a:pPr>
            <a:r>
              <a:rPr lang="en-US" sz="2400" b="1" dirty="0">
                <a:solidFill>
                  <a:srgbClr val="FFFF00"/>
                </a:solidFill>
              </a:rPr>
              <a:t>Punitive and exemplary damages</a:t>
            </a:r>
          </a:p>
          <a:p>
            <a:pPr marL="0" indent="0">
              <a:buFont typeface="Arial" panose="020B0604020202020204" pitchFamily="34" charset="0"/>
              <a:buNone/>
              <a:defRPr/>
            </a:pPr>
            <a:r>
              <a:rPr lang="en-US" sz="2400" i="1" dirty="0">
                <a:solidFill>
                  <a:srgbClr val="00B0F0"/>
                </a:solidFill>
              </a:rPr>
              <a:t>Boudreau v. Lin</a:t>
            </a:r>
          </a:p>
          <a:p>
            <a:pPr>
              <a:defRPr/>
            </a:pPr>
            <a:r>
              <a:rPr lang="en-US" sz="2400" dirty="0">
                <a:solidFill>
                  <a:schemeClr val="bg1"/>
                </a:solidFill>
              </a:rPr>
              <a:t>Standard for punitive/exemplary damages said to be flagrant behavior and callous disregard for the Plaintiff’s rights</a:t>
            </a:r>
          </a:p>
          <a:p>
            <a:pPr marL="0" indent="0">
              <a:buFont typeface="Arial" panose="020B0604020202020204" pitchFamily="34" charset="0"/>
              <a:buNone/>
              <a:defRPr/>
            </a:pPr>
            <a:r>
              <a:rPr lang="en-US" sz="2400" i="1" dirty="0" err="1">
                <a:solidFill>
                  <a:srgbClr val="00B0F0"/>
                </a:solidFill>
              </a:rPr>
              <a:t>Cinar</a:t>
            </a:r>
            <a:r>
              <a:rPr lang="en-US" sz="2400" i="1" dirty="0">
                <a:solidFill>
                  <a:srgbClr val="00B0F0"/>
                </a:solidFill>
              </a:rPr>
              <a:t> Corporation v. Robinson</a:t>
            </a:r>
          </a:p>
          <a:p>
            <a:pPr>
              <a:defRPr/>
            </a:pPr>
            <a:r>
              <a:rPr lang="en-CA" sz="2400" dirty="0">
                <a:solidFill>
                  <a:schemeClr val="bg1"/>
                </a:solidFill>
              </a:rPr>
              <a:t>S. 49 of the Quebec Charter – “punitive damages may be awarded if there is an </a:t>
            </a:r>
            <a:r>
              <a:rPr lang="en-CA" sz="2400" dirty="0">
                <a:solidFill>
                  <a:srgbClr val="FFFF00"/>
                </a:solidFill>
              </a:rPr>
              <a:t>unlawful and intentional interference with any of the rights </a:t>
            </a:r>
            <a:r>
              <a:rPr lang="en-CA" sz="2400" dirty="0">
                <a:solidFill>
                  <a:schemeClr val="bg1"/>
                </a:solidFill>
              </a:rPr>
              <a:t>and freedoms that the Charter recognizes”.</a:t>
            </a:r>
          </a:p>
        </p:txBody>
      </p:sp>
      <p:sp>
        <p:nvSpPr>
          <p:cNvPr id="481283" name="Slide Number Placeholder 3">
            <a:extLst>
              <a:ext uri="{FF2B5EF4-FFF2-40B4-BE49-F238E27FC236}">
                <a16:creationId xmlns:a16="http://schemas.microsoft.com/office/drawing/2014/main" id="{C1DFE0AB-2B19-BC09-3A2F-38EE5AE6B38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8DBE2-F35D-C547-94CF-407401126F69}" type="slidenum">
              <a:rPr lang="en-US" altLang="en-US" smtClean="0"/>
              <a:pPr/>
              <a:t>316</a:t>
            </a:fld>
            <a:endParaRPr lang="en-US" altLang="en-US"/>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Title 5">
            <a:extLst>
              <a:ext uri="{FF2B5EF4-FFF2-40B4-BE49-F238E27FC236}">
                <a16:creationId xmlns:a16="http://schemas.microsoft.com/office/drawing/2014/main" id="{A742CEE7-45D1-3872-2FCB-4796F0003969}"/>
              </a:ext>
            </a:extLst>
          </p:cNvPr>
          <p:cNvSpPr>
            <a:spLocks noGrp="1" noChangeArrowheads="1"/>
          </p:cNvSpPr>
          <p:nvPr>
            <p:ph type="title"/>
          </p:nvPr>
        </p:nvSpPr>
        <p:spPr bwMode="auto">
          <a:xfrm>
            <a:off x="179388" y="107950"/>
            <a:ext cx="8713787"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a:t>
            </a:r>
            <a:r>
              <a:rPr lang="en-US" altLang="en-US" b="1">
                <a:solidFill>
                  <a:srgbClr val="FFFF00"/>
                </a:solidFill>
              </a:rPr>
              <a:t> Remedies</a:t>
            </a:r>
          </a:p>
        </p:txBody>
      </p:sp>
      <p:sp>
        <p:nvSpPr>
          <p:cNvPr id="2" name="Content Placeholder 1">
            <a:extLst>
              <a:ext uri="{FF2B5EF4-FFF2-40B4-BE49-F238E27FC236}">
                <a16:creationId xmlns:a16="http://schemas.microsoft.com/office/drawing/2014/main" id="{1EF9800D-0AE7-C14A-A391-5E1B74292B7B}"/>
              </a:ext>
            </a:extLst>
          </p:cNvPr>
          <p:cNvSpPr>
            <a:spLocks noGrp="1"/>
          </p:cNvSpPr>
          <p:nvPr>
            <p:ph idx="1"/>
          </p:nvPr>
        </p:nvSpPr>
        <p:spPr>
          <a:xfrm>
            <a:off x="166688" y="1077913"/>
            <a:ext cx="8785225" cy="3957637"/>
          </a:xfrm>
        </p:spPr>
        <p:txBody>
          <a:bodyPr>
            <a:noAutofit/>
          </a:bodyPr>
          <a:lstStyle/>
          <a:p>
            <a:pPr marL="0" indent="0">
              <a:buFont typeface="Arial" panose="020B0604020202020204" pitchFamily="34" charset="0"/>
              <a:buNone/>
              <a:defRPr/>
            </a:pPr>
            <a:r>
              <a:rPr lang="en-US" sz="2000" b="1" dirty="0">
                <a:solidFill>
                  <a:srgbClr val="FFFF00"/>
                </a:solidFill>
              </a:rPr>
              <a:t>Punitive and exemplary damages</a:t>
            </a:r>
          </a:p>
          <a:p>
            <a:pPr marL="0" indent="0">
              <a:buFont typeface="Arial" panose="020B0604020202020204" pitchFamily="34" charset="0"/>
              <a:buNone/>
              <a:defRPr/>
            </a:pPr>
            <a:r>
              <a:rPr lang="en-US" sz="2000" i="1" dirty="0" err="1">
                <a:solidFill>
                  <a:srgbClr val="00B0F0"/>
                </a:solidFill>
              </a:rPr>
              <a:t>Cinar</a:t>
            </a:r>
            <a:r>
              <a:rPr lang="en-US" sz="2000" i="1" dirty="0">
                <a:solidFill>
                  <a:srgbClr val="00B0F0"/>
                </a:solidFill>
              </a:rPr>
              <a:t> Corporation v. Robinson </a:t>
            </a:r>
            <a:r>
              <a:rPr lang="en-US" sz="2000" dirty="0">
                <a:solidFill>
                  <a:schemeClr val="bg1"/>
                </a:solidFill>
              </a:rPr>
              <a:t>(continued)</a:t>
            </a:r>
            <a:endParaRPr lang="en-US" sz="2000" i="1" u="sng" dirty="0">
              <a:solidFill>
                <a:schemeClr val="bg1"/>
              </a:solidFill>
            </a:endParaRPr>
          </a:p>
          <a:p>
            <a:pPr>
              <a:defRPr/>
            </a:pPr>
            <a:r>
              <a:rPr lang="en-US" sz="2000" dirty="0">
                <a:solidFill>
                  <a:schemeClr val="bg1"/>
                </a:solidFill>
              </a:rPr>
              <a:t>In</a:t>
            </a:r>
            <a:r>
              <a:rPr lang="en-US" sz="2000" dirty="0">
                <a:solidFill>
                  <a:srgbClr val="FFFF00"/>
                </a:solidFill>
              </a:rPr>
              <a:t> </a:t>
            </a:r>
            <a:r>
              <a:rPr lang="en-US" sz="2000" i="1" dirty="0" err="1">
                <a:solidFill>
                  <a:srgbClr val="00B0F0"/>
                </a:solidFill>
              </a:rPr>
              <a:t>Cinar</a:t>
            </a:r>
            <a:r>
              <a:rPr lang="en-US" sz="2000" dirty="0">
                <a:solidFill>
                  <a:schemeClr val="bg1"/>
                </a:solidFill>
              </a:rPr>
              <a:t>: </a:t>
            </a:r>
            <a:r>
              <a:rPr lang="en-US" sz="2000" dirty="0">
                <a:solidFill>
                  <a:srgbClr val="FFFF00"/>
                </a:solidFill>
              </a:rPr>
              <a:t>Rights to property, inviolability, dignity </a:t>
            </a:r>
            <a:r>
              <a:rPr lang="en-US" sz="2000" dirty="0">
                <a:solidFill>
                  <a:schemeClr val="bg1"/>
                </a:solidFill>
              </a:rPr>
              <a:t>were at stake</a:t>
            </a:r>
          </a:p>
          <a:p>
            <a:pPr>
              <a:defRPr/>
            </a:pPr>
            <a:r>
              <a:rPr lang="en-CA" sz="2000" dirty="0">
                <a:solidFill>
                  <a:schemeClr val="bg1"/>
                </a:solidFill>
              </a:rPr>
              <a:t>Right to dignity (s. 4). In this case </a:t>
            </a:r>
            <a:r>
              <a:rPr lang="en-CA" sz="2000" i="1" dirty="0">
                <a:solidFill>
                  <a:schemeClr val="bg1"/>
                </a:solidFill>
              </a:rPr>
              <a:t>“Cinar, Weinberg, Charest and Izard consistently and </a:t>
            </a:r>
            <a:r>
              <a:rPr lang="en-CA" sz="2000" i="1" dirty="0">
                <a:solidFill>
                  <a:srgbClr val="FFFF00"/>
                </a:solidFill>
              </a:rPr>
              <a:t>contemptuously denied having access to Robinson’s work, and disparaged Robinson’s claims that they had copied his work</a:t>
            </a:r>
            <a:r>
              <a:rPr lang="en-CA" sz="2000" i="1" dirty="0">
                <a:solidFill>
                  <a:schemeClr val="bg1"/>
                </a:solidFill>
              </a:rPr>
              <a:t>”</a:t>
            </a:r>
          </a:p>
          <a:p>
            <a:pPr>
              <a:defRPr/>
            </a:pPr>
            <a:r>
              <a:rPr lang="en-CA" sz="2000" i="1" dirty="0">
                <a:solidFill>
                  <a:schemeClr val="bg1"/>
                </a:solidFill>
              </a:rPr>
              <a:t>Cinar, Weinberg, Charest and Izard </a:t>
            </a:r>
            <a:r>
              <a:rPr lang="en-CA" sz="2000" dirty="0">
                <a:solidFill>
                  <a:schemeClr val="bg1"/>
                </a:solidFill>
              </a:rPr>
              <a:t>found liable for punitive damages.</a:t>
            </a:r>
          </a:p>
          <a:p>
            <a:pPr>
              <a:defRPr/>
            </a:pPr>
            <a:r>
              <a:rPr lang="en-CA" sz="2000" dirty="0">
                <a:solidFill>
                  <a:schemeClr val="bg1"/>
                </a:solidFill>
              </a:rPr>
              <a:t>Had been intentional interference with protected rights under Charter </a:t>
            </a:r>
          </a:p>
          <a:p>
            <a:pPr>
              <a:defRPr/>
            </a:pPr>
            <a:r>
              <a:rPr lang="en-CA" sz="2000" dirty="0">
                <a:solidFill>
                  <a:schemeClr val="bg1"/>
                </a:solidFill>
              </a:rPr>
              <a:t>Amount of punitive/exemplary damages was $500,000, apportioned amongst the parties.</a:t>
            </a:r>
          </a:p>
          <a:p>
            <a:pPr>
              <a:defRPr/>
            </a:pPr>
            <a:endParaRPr lang="en-US" sz="1800" dirty="0">
              <a:solidFill>
                <a:schemeClr val="bg1"/>
              </a:solidFill>
            </a:endParaRPr>
          </a:p>
        </p:txBody>
      </p:sp>
      <p:sp>
        <p:nvSpPr>
          <p:cNvPr id="483331" name="Slide Number Placeholder 3">
            <a:extLst>
              <a:ext uri="{FF2B5EF4-FFF2-40B4-BE49-F238E27FC236}">
                <a16:creationId xmlns:a16="http://schemas.microsoft.com/office/drawing/2014/main" id="{294B4FFB-AE30-EE5B-D2D8-83D3B7B4F3D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484FC95-66BE-D546-AFAC-47130BAD6C08}" type="slidenum">
              <a:rPr lang="en-US" altLang="en-US" smtClean="0"/>
              <a:pPr/>
              <a:t>317</a:t>
            </a:fld>
            <a:endParaRPr lang="en-US" altLang="en-US"/>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Title 5">
            <a:extLst>
              <a:ext uri="{FF2B5EF4-FFF2-40B4-BE49-F238E27FC236}">
                <a16:creationId xmlns:a16="http://schemas.microsoft.com/office/drawing/2014/main" id="{088F0AFC-D290-1C69-CE8B-464D5D71B49C}"/>
              </a:ext>
            </a:extLst>
          </p:cNvPr>
          <p:cNvSpPr>
            <a:spLocks noGrp="1" noChangeArrowheads="1"/>
          </p:cNvSpPr>
          <p:nvPr>
            <p:ph type="title"/>
          </p:nvPr>
        </p:nvSpPr>
        <p:spPr bwMode="auto">
          <a:xfrm>
            <a:off x="688975" y="123825"/>
            <a:ext cx="7621588"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485378" name="Content Placeholder 1">
            <a:extLst>
              <a:ext uri="{FF2B5EF4-FFF2-40B4-BE49-F238E27FC236}">
                <a16:creationId xmlns:a16="http://schemas.microsoft.com/office/drawing/2014/main" id="{2CAD4AC8-0B51-9C7C-8994-25E224917E25}"/>
              </a:ext>
            </a:extLst>
          </p:cNvPr>
          <p:cNvSpPr>
            <a:spLocks noGrp="1" noChangeArrowheads="1"/>
          </p:cNvSpPr>
          <p:nvPr>
            <p:ph idx="1"/>
          </p:nvPr>
        </p:nvSpPr>
        <p:spPr bwMode="auto">
          <a:xfrm>
            <a:off x="179388" y="1131888"/>
            <a:ext cx="8640762" cy="3811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b="1">
                <a:solidFill>
                  <a:schemeClr val="bg1"/>
                </a:solidFill>
              </a:rPr>
              <a:t>Limitation period for civil remedies: s. 43.1(1)</a:t>
            </a:r>
          </a:p>
          <a:p>
            <a:pPr lvl="1">
              <a:buFont typeface="Arial" panose="020B0604020202020204" pitchFamily="34" charset="0"/>
              <a:buChar char="•"/>
            </a:pPr>
            <a:r>
              <a:rPr lang="en-US" altLang="en-US">
                <a:solidFill>
                  <a:srgbClr val="FFFF00"/>
                </a:solidFill>
              </a:rPr>
              <a:t>Three years</a:t>
            </a:r>
            <a:r>
              <a:rPr lang="en-US" altLang="en-US">
                <a:solidFill>
                  <a:schemeClr val="bg1"/>
                </a:solidFill>
              </a:rPr>
              <a:t>:</a:t>
            </a:r>
          </a:p>
          <a:p>
            <a:pPr lvl="2">
              <a:buFont typeface="Courier New" panose="02070309020205020404" pitchFamily="49" charset="0"/>
              <a:buChar char="o"/>
            </a:pPr>
            <a:r>
              <a:rPr lang="en-US" altLang="en-US" sz="2800">
                <a:solidFill>
                  <a:schemeClr val="bg1"/>
                </a:solidFill>
              </a:rPr>
              <a:t>From the time the </a:t>
            </a:r>
            <a:r>
              <a:rPr lang="en-US" altLang="en-US" sz="2800">
                <a:solidFill>
                  <a:srgbClr val="FFFF00"/>
                </a:solidFill>
              </a:rPr>
              <a:t>act occurred </a:t>
            </a:r>
            <a:r>
              <a:rPr lang="en-US" altLang="en-US" sz="2800">
                <a:solidFill>
                  <a:srgbClr val="FF0000"/>
                </a:solidFill>
              </a:rPr>
              <a:t>(or)</a:t>
            </a:r>
          </a:p>
          <a:p>
            <a:pPr lvl="2">
              <a:buFont typeface="Courier New" panose="02070309020205020404" pitchFamily="49" charset="0"/>
              <a:buChar char="o"/>
            </a:pPr>
            <a:r>
              <a:rPr lang="en-US" altLang="en-US" sz="2800">
                <a:solidFill>
                  <a:schemeClr val="bg1"/>
                </a:solidFill>
              </a:rPr>
              <a:t>After the time when the Plaintiff knew </a:t>
            </a:r>
            <a:r>
              <a:rPr lang="en-US" altLang="en-US" sz="2800">
                <a:solidFill>
                  <a:srgbClr val="FFFF00"/>
                </a:solidFill>
              </a:rPr>
              <a:t>or could reasonably have been expected to know </a:t>
            </a:r>
            <a:r>
              <a:rPr lang="en-US" altLang="en-US" sz="2800">
                <a:solidFill>
                  <a:schemeClr val="bg1"/>
                </a:solidFill>
              </a:rPr>
              <a:t>of the act</a:t>
            </a:r>
          </a:p>
          <a:p>
            <a:pPr lvl="1">
              <a:buFont typeface="Arial" panose="020B0604020202020204" pitchFamily="34" charset="0"/>
              <a:buChar char="•"/>
            </a:pPr>
            <a:r>
              <a:rPr lang="en-US" altLang="en-US">
                <a:solidFill>
                  <a:schemeClr val="bg1"/>
                </a:solidFill>
              </a:rPr>
              <a:t>Does the limitation period apply to injunctive relief? </a:t>
            </a:r>
            <a:r>
              <a:rPr lang="en-US" altLang="en-US">
                <a:solidFill>
                  <a:srgbClr val="FF0000"/>
                </a:solidFill>
                <a:sym typeface="Wingdings" pitchFamily="2" charset="2"/>
              </a:rPr>
              <a:t> </a:t>
            </a:r>
            <a:r>
              <a:rPr lang="en-US" altLang="en-US">
                <a:solidFill>
                  <a:srgbClr val="FFFF00"/>
                </a:solidFill>
                <a:sym typeface="Wingdings" pitchFamily="2" charset="2"/>
              </a:rPr>
              <a:t>not decided in </a:t>
            </a:r>
            <a:r>
              <a:rPr lang="en-US" altLang="en-US" i="1" u="sng">
                <a:solidFill>
                  <a:schemeClr val="bg1"/>
                </a:solidFill>
                <a:sym typeface="Wingdings" pitchFamily="2" charset="2"/>
              </a:rPr>
              <a:t>Warman v. Fournier</a:t>
            </a:r>
            <a:endParaRPr lang="en-US" altLang="en-US" i="1" u="sng">
              <a:solidFill>
                <a:schemeClr val="bg1"/>
              </a:solidFill>
            </a:endParaRPr>
          </a:p>
        </p:txBody>
      </p:sp>
      <p:sp>
        <p:nvSpPr>
          <p:cNvPr id="485379" name="Slide Number Placeholder 3">
            <a:extLst>
              <a:ext uri="{FF2B5EF4-FFF2-40B4-BE49-F238E27FC236}">
                <a16:creationId xmlns:a16="http://schemas.microsoft.com/office/drawing/2014/main" id="{BFC82F8D-21D5-9264-3C09-4A6F315A3EA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4DD81D8-00CA-EC40-9A41-6ADBA4649985}" type="slidenum">
              <a:rPr lang="en-US" altLang="en-US" smtClean="0"/>
              <a:pPr/>
              <a:t>318</a:t>
            </a:fld>
            <a:endParaRPr lang="en-US" altLang="en-US"/>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a:extLst>
              <a:ext uri="{FF2B5EF4-FFF2-40B4-BE49-F238E27FC236}">
                <a16:creationId xmlns:a16="http://schemas.microsoft.com/office/drawing/2014/main" id="{9128D240-3D99-9202-EAEF-2EC84326B099}"/>
              </a:ext>
            </a:extLst>
          </p:cNvPr>
          <p:cNvSpPr>
            <a:spLocks noGrp="1" noChangeArrowheads="1"/>
          </p:cNvSpPr>
          <p:nvPr>
            <p:ph type="title"/>
          </p:nvPr>
        </p:nvSpPr>
        <p:spPr bwMode="auto">
          <a:xfrm>
            <a:off x="1485900" y="0"/>
            <a:ext cx="6172200" cy="560388"/>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200" b="1" i="1">
                <a:solidFill>
                  <a:srgbClr val="00B0F0"/>
                </a:solidFill>
                <a:sym typeface="Wingdings" pitchFamily="2" charset="2"/>
              </a:rPr>
              <a:t>Warman v. Fournier</a:t>
            </a:r>
            <a:endParaRPr lang="en-US" altLang="en-US" sz="3200" b="1">
              <a:solidFill>
                <a:srgbClr val="00B0F0"/>
              </a:solidFill>
            </a:endParaRPr>
          </a:p>
        </p:txBody>
      </p:sp>
      <p:sp>
        <p:nvSpPr>
          <p:cNvPr id="3" name="Content Placeholder 2">
            <a:extLst>
              <a:ext uri="{FF2B5EF4-FFF2-40B4-BE49-F238E27FC236}">
                <a16:creationId xmlns:a16="http://schemas.microsoft.com/office/drawing/2014/main" id="{4178F44C-5271-34D0-8679-A36B49DE28C8}"/>
              </a:ext>
            </a:extLst>
          </p:cNvPr>
          <p:cNvSpPr>
            <a:spLocks noGrp="1"/>
          </p:cNvSpPr>
          <p:nvPr>
            <p:ph sz="quarter" idx="10"/>
          </p:nvPr>
        </p:nvSpPr>
        <p:spPr>
          <a:xfrm>
            <a:off x="395288" y="695325"/>
            <a:ext cx="8569325" cy="4300538"/>
          </a:xfrm>
        </p:spPr>
        <p:txBody>
          <a:bodyPr>
            <a:normAutofit lnSpcReduction="10000"/>
          </a:bodyPr>
          <a:lstStyle/>
          <a:p>
            <a:pPr marL="0" indent="0">
              <a:buFont typeface="Arial" panose="020B0604020202020204" pitchFamily="34" charset="0"/>
              <a:buNone/>
              <a:defRPr/>
            </a:pPr>
            <a:r>
              <a:rPr lang="en-CA" sz="2000" dirty="0">
                <a:solidFill>
                  <a:schemeClr val="bg1"/>
                </a:solidFill>
              </a:rPr>
              <a:t>Warman authored a speech which was reproduced on the Defendant’s website.</a:t>
            </a:r>
          </a:p>
          <a:p>
            <a:pPr marL="0" indent="0">
              <a:buFont typeface="Arial" panose="020B0604020202020204" pitchFamily="34" charset="0"/>
              <a:buNone/>
              <a:defRPr/>
            </a:pPr>
            <a:r>
              <a:rPr lang="en-CA" sz="2000" b="1" i="1" dirty="0">
                <a:solidFill>
                  <a:srgbClr val="FFFF00"/>
                </a:solidFill>
              </a:rPr>
              <a:t>A few points about limitation periods from this case</a:t>
            </a:r>
            <a:r>
              <a:rPr lang="en-CA" sz="2000" b="1" i="1" dirty="0">
                <a:solidFill>
                  <a:srgbClr val="FF0000"/>
                </a:solidFill>
              </a:rPr>
              <a:t>:</a:t>
            </a:r>
            <a:endParaRPr lang="en-CA" sz="2000" b="1" dirty="0">
              <a:solidFill>
                <a:srgbClr val="FF0000"/>
              </a:solidFill>
            </a:endParaRPr>
          </a:p>
          <a:p>
            <a:pPr>
              <a:defRPr/>
            </a:pPr>
            <a:r>
              <a:rPr lang="en-CA" sz="2000" dirty="0">
                <a:solidFill>
                  <a:schemeClr val="bg1"/>
                </a:solidFill>
              </a:rPr>
              <a:t>Warman knew about the infringement since Sept 2007. Case was heard in 2012. Claim was outside limitation period. Time barred from bringing the claim. </a:t>
            </a:r>
          </a:p>
          <a:p>
            <a:pPr>
              <a:defRPr/>
            </a:pPr>
            <a:r>
              <a:rPr lang="en-CA" sz="2000" dirty="0">
                <a:solidFill>
                  <a:srgbClr val="FFFF00"/>
                </a:solidFill>
              </a:rPr>
              <a:t>Argued that the limitation period doesn’t apply to injunctive relief. </a:t>
            </a:r>
            <a:r>
              <a:rPr lang="en-CA" sz="2000" dirty="0">
                <a:solidFill>
                  <a:srgbClr val="FF0000"/>
                </a:solidFill>
              </a:rPr>
              <a:t>Court didn’t reach a decision on this issue </a:t>
            </a:r>
            <a:r>
              <a:rPr lang="en-CA" sz="2000" dirty="0">
                <a:solidFill>
                  <a:schemeClr val="bg1"/>
                </a:solidFill>
              </a:rPr>
              <a:t> but did note recent cases in which injunctions were sought, limitation periods were applied and the remedy was denied. Court said that at the very least, the limitation period should inform the exercise of the Court’s discretion to grant an injunction for copyright infringement. </a:t>
            </a:r>
          </a:p>
          <a:p>
            <a:pPr>
              <a:defRPr/>
            </a:pPr>
            <a:r>
              <a:rPr lang="en-CA" sz="2000" dirty="0">
                <a:solidFill>
                  <a:schemeClr val="bg1"/>
                </a:solidFill>
              </a:rPr>
              <a:t>In this case the court declined to exercise discretion to grant an injunction.</a:t>
            </a:r>
          </a:p>
          <a:p>
            <a:pPr>
              <a:defRPr/>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FBC5-8BE8-0AED-0F30-F9A26DF3CCBE}"/>
              </a:ext>
            </a:extLst>
          </p:cNvPr>
          <p:cNvSpPr>
            <a:spLocks noGrp="1"/>
          </p:cNvSpPr>
          <p:nvPr>
            <p:ph type="title"/>
          </p:nvPr>
        </p:nvSpPr>
        <p:spPr>
          <a:xfrm>
            <a:off x="357374" y="227806"/>
            <a:ext cx="8568952" cy="1263824"/>
          </a:xfrm>
        </p:spPr>
        <p:txBody>
          <a:bodyPr>
            <a:noAutofit/>
          </a:bodyPr>
          <a:lstStyle/>
          <a:p>
            <a:pPr>
              <a:defRPr/>
            </a:pPr>
            <a:r>
              <a:rPr lang="en-US" sz="3600" b="1" dirty="0">
                <a:solidFill>
                  <a:srgbClr val="FFFF00"/>
                </a:solidFill>
              </a:rPr>
              <a:t>Office </a:t>
            </a:r>
            <a:r>
              <a:rPr lang="en-US" sz="3600" b="1" dirty="0">
                <a:solidFill>
                  <a:schemeClr val="bg1"/>
                </a:solidFill>
              </a:rPr>
              <a:t>“</a:t>
            </a:r>
            <a:r>
              <a:rPr lang="en-US" sz="3600" b="1" dirty="0">
                <a:solidFill>
                  <a:srgbClr val="FFFF00"/>
                </a:solidFill>
              </a:rPr>
              <a:t>Hours</a:t>
            </a:r>
            <a:r>
              <a:rPr lang="en-US" sz="3600" b="1" dirty="0">
                <a:solidFill>
                  <a:schemeClr val="bg1"/>
                </a:solidFill>
              </a:rPr>
              <a:t>”</a:t>
            </a:r>
            <a:r>
              <a:rPr lang="en-US" sz="3600" b="1" dirty="0">
                <a:solidFill>
                  <a:srgbClr val="FF0000"/>
                </a:solidFill>
              </a:rPr>
              <a:t>:</a:t>
            </a:r>
            <a:r>
              <a:rPr lang="en-US" sz="3600" b="1" dirty="0">
                <a:solidFill>
                  <a:srgbClr val="FFFF00"/>
                </a:solidFill>
              </a:rPr>
              <a:t> </a:t>
            </a:r>
            <a:r>
              <a:rPr lang="en-US" sz="3600" b="1" dirty="0">
                <a:solidFill>
                  <a:schemeClr val="bg1"/>
                </a:solidFill>
              </a:rPr>
              <a:t>Ideally Tuesdays </a:t>
            </a:r>
            <a:br>
              <a:rPr lang="en-US" sz="3600" b="1" dirty="0">
                <a:solidFill>
                  <a:schemeClr val="bg1"/>
                </a:solidFill>
              </a:rPr>
            </a:br>
            <a:r>
              <a:rPr lang="en-US" sz="3600" b="1" dirty="0">
                <a:solidFill>
                  <a:schemeClr val="bg1"/>
                </a:solidFill>
              </a:rPr>
              <a:t>just after class but </a:t>
            </a:r>
            <a:r>
              <a:rPr lang="en-US" sz="3600" b="1" dirty="0">
                <a:solidFill>
                  <a:srgbClr val="FFFF00"/>
                </a:solidFill>
              </a:rPr>
              <a:t>am flexible</a:t>
            </a:r>
            <a:r>
              <a:rPr lang="mr-IN" sz="3600" b="1" dirty="0">
                <a:solidFill>
                  <a:srgbClr val="FF0000"/>
                </a:solidFill>
              </a:rPr>
              <a:t>…</a:t>
            </a:r>
            <a:endParaRPr lang="en-US" sz="3600" b="1" dirty="0">
              <a:solidFill>
                <a:srgbClr val="FF0000"/>
              </a:solidFill>
            </a:endParaRPr>
          </a:p>
        </p:txBody>
      </p:sp>
      <p:sp>
        <p:nvSpPr>
          <p:cNvPr id="84994" name="Content Placeholder 2">
            <a:extLst>
              <a:ext uri="{FF2B5EF4-FFF2-40B4-BE49-F238E27FC236}">
                <a16:creationId xmlns:a16="http://schemas.microsoft.com/office/drawing/2014/main" id="{31CDF2B7-DCF9-4998-A6D2-2B569E22C608}"/>
              </a:ext>
            </a:extLst>
          </p:cNvPr>
          <p:cNvSpPr>
            <a:spLocks noGrp="1" noChangeArrowheads="1"/>
          </p:cNvSpPr>
          <p:nvPr>
            <p:ph sz="quarter" idx="10"/>
          </p:nvPr>
        </p:nvSpPr>
        <p:spPr bwMode="auto">
          <a:xfrm>
            <a:off x="674012" y="1783756"/>
            <a:ext cx="7795976" cy="3131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dirty="0">
                <a:solidFill>
                  <a:srgbClr val="CCFFCC"/>
                </a:solidFill>
              </a:rPr>
              <a:t>Email</a:t>
            </a:r>
            <a:r>
              <a:rPr lang="en-US" altLang="en-US" sz="2700" dirty="0">
                <a:solidFill>
                  <a:srgbClr val="FF0000"/>
                </a:solidFill>
              </a:rPr>
              <a:t>:</a:t>
            </a:r>
            <a:r>
              <a:rPr lang="en-US" altLang="en-US" sz="2700" dirty="0">
                <a:solidFill>
                  <a:schemeClr val="bg1"/>
                </a:solidFill>
              </a:rPr>
              <a:t> </a:t>
            </a:r>
            <a:r>
              <a:rPr lang="en-US" altLang="en-US" sz="2700" dirty="0">
                <a:solidFill>
                  <a:schemeClr val="bg1"/>
                </a:solidFill>
                <a:hlinkClick r:id="rId3"/>
              </a:rPr>
              <a:t>jon.festinger@ubc.ca</a:t>
            </a:r>
            <a:r>
              <a:rPr lang="en-US" altLang="en-US" sz="2700" dirty="0">
                <a:solidFill>
                  <a:schemeClr val="bg1"/>
                </a:solidFill>
              </a:rPr>
              <a:t>; </a:t>
            </a:r>
            <a:r>
              <a:rPr lang="en-US" altLang="en-US" sz="2700" dirty="0">
                <a:solidFill>
                  <a:schemeClr val="bg1"/>
                </a:solidFill>
                <a:hlinkClick r:id="rId4"/>
              </a:rPr>
              <a:t>jfestinger@telus.net</a:t>
            </a:r>
            <a:r>
              <a:rPr lang="en-US" altLang="en-US" sz="2700" dirty="0">
                <a:solidFill>
                  <a:schemeClr val="bg1"/>
                </a:solidFill>
              </a:rPr>
              <a:t> </a:t>
            </a:r>
          </a:p>
          <a:p>
            <a:pPr marL="0" indent="0">
              <a:buFont typeface="Arial" panose="020B0604020202020204" pitchFamily="34" charset="0"/>
              <a:buNone/>
            </a:pPr>
            <a:r>
              <a:rPr lang="en-US" altLang="en-US" sz="2700" dirty="0">
                <a:solidFill>
                  <a:srgbClr val="CCFFCC"/>
                </a:solidFill>
              </a:rPr>
              <a:t>Office</a:t>
            </a:r>
            <a:r>
              <a:rPr lang="en-US" altLang="en-US" sz="2700" dirty="0">
                <a:solidFill>
                  <a:srgbClr val="FF0000"/>
                </a:solidFill>
              </a:rPr>
              <a:t>:</a:t>
            </a:r>
            <a:r>
              <a:rPr lang="en-US" altLang="en-US" sz="2700" dirty="0">
                <a:solidFill>
                  <a:schemeClr val="bg1"/>
                </a:solidFill>
              </a:rPr>
              <a:t> 449</a:t>
            </a:r>
          </a:p>
          <a:p>
            <a:pPr marL="0" indent="0">
              <a:buFont typeface="Arial" panose="020B0604020202020204" pitchFamily="34" charset="0"/>
              <a:buNone/>
            </a:pPr>
            <a:r>
              <a:rPr lang="en-US" altLang="en-US" sz="2700" dirty="0">
                <a:solidFill>
                  <a:srgbClr val="CCFFCC"/>
                </a:solidFill>
              </a:rPr>
              <a:t>Phone</a:t>
            </a:r>
            <a:r>
              <a:rPr lang="en-US" altLang="en-US" sz="2700" dirty="0">
                <a:solidFill>
                  <a:srgbClr val="FF0000"/>
                </a:solidFill>
              </a:rPr>
              <a:t>:</a:t>
            </a:r>
            <a:r>
              <a:rPr lang="en-US" altLang="en-US" sz="2700" dirty="0">
                <a:solidFill>
                  <a:schemeClr val="bg1"/>
                </a:solidFill>
              </a:rPr>
              <a:t> </a:t>
            </a:r>
          </a:p>
          <a:p>
            <a:pPr marL="0" indent="0">
              <a:buFont typeface="Arial" panose="020B0604020202020204" pitchFamily="34" charset="0"/>
              <a:buNone/>
            </a:pPr>
            <a:r>
              <a:rPr lang="en-US" altLang="en-US" sz="2700" dirty="0">
                <a:solidFill>
                  <a:schemeClr val="bg1"/>
                </a:solidFill>
              </a:rPr>
              <a:t>c</a:t>
            </a:r>
            <a:r>
              <a:rPr lang="en-US" altLang="en-US" sz="2700" dirty="0">
                <a:solidFill>
                  <a:srgbClr val="FF0000"/>
                </a:solidFill>
              </a:rPr>
              <a:t>.</a:t>
            </a:r>
            <a:r>
              <a:rPr lang="en-US" altLang="en-US" sz="2700" dirty="0">
                <a:solidFill>
                  <a:schemeClr val="bg1"/>
                </a:solidFill>
              </a:rPr>
              <a:t> 604-837-6426</a:t>
            </a:r>
          </a:p>
          <a:p>
            <a:pPr marL="0" indent="0">
              <a:buFont typeface="Arial" panose="020B0604020202020204" pitchFamily="34" charset="0"/>
              <a:buNone/>
            </a:pPr>
            <a:r>
              <a:rPr lang="en-US" altLang="en-US" sz="2700" dirty="0">
                <a:solidFill>
                  <a:srgbClr val="FF0000"/>
                </a:solidFill>
              </a:rPr>
              <a:t>(</a:t>
            </a:r>
            <a:r>
              <a:rPr lang="en-US" altLang="en-US" sz="2700" dirty="0">
                <a:solidFill>
                  <a:schemeClr val="bg1"/>
                </a:solidFill>
              </a:rPr>
              <a:t>please text if urgent</a:t>
            </a:r>
            <a:r>
              <a:rPr lang="en-US" altLang="en-US" sz="2700" dirty="0">
                <a:solidFill>
                  <a:srgbClr val="FF0000"/>
                </a:solidFill>
              </a:rPr>
              <a:t>)</a:t>
            </a:r>
          </a:p>
          <a:p>
            <a:pPr marL="0" indent="0">
              <a:buFont typeface="Arial" panose="020B0604020202020204" pitchFamily="34" charset="0"/>
              <a:buNone/>
            </a:pPr>
            <a:endParaRPr lang="en-US" altLang="en-US" sz="3000" dirty="0">
              <a:solidFill>
                <a:schemeClr val="bg1"/>
              </a:solidFill>
            </a:endParaRPr>
          </a:p>
        </p:txBody>
      </p:sp>
      <p:pic>
        <p:nvPicPr>
          <p:cNvPr id="84995" name="Picture 5">
            <a:extLst>
              <a:ext uri="{FF2B5EF4-FFF2-40B4-BE49-F238E27FC236}">
                <a16:creationId xmlns:a16="http://schemas.microsoft.com/office/drawing/2014/main" id="{7EBA2DC7-CD2C-7072-4F03-125792FC5F2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41850" y="3214688"/>
            <a:ext cx="30162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90152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TextBox 1">
            <a:extLst>
              <a:ext uri="{FF2B5EF4-FFF2-40B4-BE49-F238E27FC236}">
                <a16:creationId xmlns:a16="http://schemas.microsoft.com/office/drawing/2014/main" id="{0418D90D-2932-3D96-30E5-1FC496E612F7}"/>
              </a:ext>
            </a:extLst>
          </p:cNvPr>
          <p:cNvSpPr txBox="1">
            <a:spLocks noChangeArrowheads="1"/>
          </p:cNvSpPr>
          <p:nvPr/>
        </p:nvSpPr>
        <p:spPr bwMode="auto">
          <a:xfrm>
            <a:off x="1371600" y="123825"/>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Enforcement </a:t>
            </a:r>
            <a:r>
              <a:rPr lang="en-US" altLang="en-US" sz="4000" b="1">
                <a:solidFill>
                  <a:srgbClr val="FF0000"/>
                </a:solidFill>
              </a:rPr>
              <a:t>&amp;</a:t>
            </a:r>
            <a:r>
              <a:rPr lang="en-US" altLang="en-US" sz="4000" b="1">
                <a:solidFill>
                  <a:srgbClr val="FFFF00"/>
                </a:solidFill>
              </a:rPr>
              <a:t> Remedies</a:t>
            </a:r>
            <a:endParaRPr lang="en-US" altLang="en-US" sz="4000"/>
          </a:p>
        </p:txBody>
      </p:sp>
      <p:sp>
        <p:nvSpPr>
          <p:cNvPr id="488450" name="TextBox 3">
            <a:extLst>
              <a:ext uri="{FF2B5EF4-FFF2-40B4-BE49-F238E27FC236}">
                <a16:creationId xmlns:a16="http://schemas.microsoft.com/office/drawing/2014/main" id="{501F573D-FBD4-785E-D464-598F34C951B5}"/>
              </a:ext>
            </a:extLst>
          </p:cNvPr>
          <p:cNvSpPr txBox="1">
            <a:spLocks noChangeArrowheads="1"/>
          </p:cNvSpPr>
          <p:nvPr/>
        </p:nvSpPr>
        <p:spPr bwMode="auto">
          <a:xfrm>
            <a:off x="431800" y="1058863"/>
            <a:ext cx="8280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3200">
                <a:solidFill>
                  <a:schemeClr val="bg1"/>
                </a:solidFill>
              </a:rPr>
              <a:t>Are the suite of remedies available to copyright owners under the Copyright Act sufficient</a:t>
            </a:r>
            <a:r>
              <a:rPr lang="en-US" altLang="en-US" sz="3200">
                <a:solidFill>
                  <a:srgbClr val="FF0000"/>
                </a:solidFill>
              </a:rPr>
              <a:t>? </a:t>
            </a:r>
          </a:p>
          <a:p>
            <a:pPr>
              <a:buFont typeface="Arial" panose="020B0604020202020204" pitchFamily="34" charset="0"/>
              <a:buChar char="•"/>
            </a:pPr>
            <a:r>
              <a:rPr lang="en-US" altLang="en-US" sz="3200">
                <a:solidFill>
                  <a:schemeClr val="bg1"/>
                </a:solidFill>
              </a:rPr>
              <a:t>Should copyright owners be able to restrict the Internet access of those who have either infringed their copyrights online or who they allege have done so</a:t>
            </a:r>
            <a:r>
              <a:rPr lang="en-US" altLang="en-US" sz="3200">
                <a:solidFill>
                  <a:srgbClr val="FF0000"/>
                </a:solidFill>
              </a:rPr>
              <a:t>?</a:t>
            </a:r>
            <a:r>
              <a:rPr lang="en-US" altLang="en-US" sz="3200">
                <a:solidFill>
                  <a:schemeClr val="bg1"/>
                </a:solidFill>
              </a:rPr>
              <a:t>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03536-D3FD-6BCD-A0A1-276D7D5E6682}"/>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Title 1">
            <a:extLst>
              <a:ext uri="{FF2B5EF4-FFF2-40B4-BE49-F238E27FC236}">
                <a16:creationId xmlns:a16="http://schemas.microsoft.com/office/drawing/2014/main" id="{AAEFCCD3-C9CA-DC8C-05C7-7CD94EB29391}"/>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02BD40BD-36E8-7EC4-862D-93E68A6B9D91}"/>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490499" name="Content Placeholder 3" descr="Crystal_Project_pause-queue.png">
            <a:extLst>
              <a:ext uri="{FF2B5EF4-FFF2-40B4-BE49-F238E27FC236}">
                <a16:creationId xmlns:a16="http://schemas.microsoft.com/office/drawing/2014/main" id="{BACDE55B-40CC-EA7A-50E8-FE74CCF2BF3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259D0-C2D6-AB2D-E46E-DFCD04E61025}"/>
            </a:ext>
          </a:extLst>
        </p:cNvPr>
        <p:cNvGrpSpPr/>
        <p:nvPr/>
      </p:nvGrpSpPr>
      <p:grpSpPr>
        <a:xfrm>
          <a:off x="0" y="0"/>
          <a:ext cx="0" cy="0"/>
          <a:chOff x="0" y="0"/>
          <a:chExt cx="0" cy="0"/>
        </a:xfrm>
      </p:grpSpPr>
      <p:sp>
        <p:nvSpPr>
          <p:cNvPr id="86017" name="TextBox 1">
            <a:extLst>
              <a:ext uri="{FF2B5EF4-FFF2-40B4-BE49-F238E27FC236}">
                <a16:creationId xmlns:a16="http://schemas.microsoft.com/office/drawing/2014/main" id="{85610812-3233-E34A-31EB-C66D3BFEBD78}"/>
              </a:ext>
            </a:extLst>
          </p:cNvPr>
          <p:cNvSpPr txBox="1">
            <a:spLocks noChangeArrowheads="1"/>
          </p:cNvSpPr>
          <p:nvPr/>
        </p:nvSpPr>
        <p:spPr bwMode="auto">
          <a:xfrm>
            <a:off x="1199923" y="339502"/>
            <a:ext cx="674415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000" dirty="0">
                <a:solidFill>
                  <a:schemeClr val="bg1"/>
                </a:solidFill>
                <a:latin typeface="Times New Roman" panose="02020603050405020304" pitchFamily="18" charset="0"/>
                <a:cs typeface="Times New Roman" panose="02020603050405020304" pitchFamily="18" charset="0"/>
              </a:rPr>
              <a:t>Random Final Notes</a:t>
            </a:r>
          </a:p>
        </p:txBody>
      </p:sp>
      <p:pic>
        <p:nvPicPr>
          <p:cNvPr id="86018" name="Picture 4">
            <a:extLst>
              <a:ext uri="{FF2B5EF4-FFF2-40B4-BE49-F238E27FC236}">
                <a16:creationId xmlns:a16="http://schemas.microsoft.com/office/drawing/2014/main" id="{282DF72A-A34B-6DDC-5172-9D7B2F5EBA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15973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55309-6642-5FAB-11CC-51A0B01623AA}"/>
            </a:ext>
          </a:extLst>
        </p:cNvPr>
        <p:cNvGrpSpPr/>
        <p:nvPr/>
      </p:nvGrpSpPr>
      <p:grpSpPr>
        <a:xfrm>
          <a:off x="0" y="0"/>
          <a:ext cx="0" cy="0"/>
          <a:chOff x="0" y="0"/>
          <a:chExt cx="0" cy="0"/>
        </a:xfrm>
      </p:grpSpPr>
      <p:pic>
        <p:nvPicPr>
          <p:cNvPr id="87041" name="Picture 2" descr="Graphical user interface, website&#10;&#10;Description automatically generated">
            <a:extLst>
              <a:ext uri="{FF2B5EF4-FFF2-40B4-BE49-F238E27FC236}">
                <a16:creationId xmlns:a16="http://schemas.microsoft.com/office/drawing/2014/main" id="{595109FD-2A3D-9612-A8CE-C796A73E94C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01813" y="266700"/>
            <a:ext cx="55403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9137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4C87C-138C-C79C-38AA-059E540FAE8D}"/>
            </a:ext>
          </a:extLst>
        </p:cNvPr>
        <p:cNvGrpSpPr/>
        <p:nvPr/>
      </p:nvGrpSpPr>
      <p:grpSpPr>
        <a:xfrm>
          <a:off x="0" y="0"/>
          <a:ext cx="0" cy="0"/>
          <a:chOff x="0" y="0"/>
          <a:chExt cx="0" cy="0"/>
        </a:xfrm>
      </p:grpSpPr>
      <p:pic>
        <p:nvPicPr>
          <p:cNvPr id="88065" name="Picture 2" descr="Graphical user interface, text, application, email&#10;&#10;Description automatically generated">
            <a:extLst>
              <a:ext uri="{FF2B5EF4-FFF2-40B4-BE49-F238E27FC236}">
                <a16:creationId xmlns:a16="http://schemas.microsoft.com/office/drawing/2014/main" id="{2C4E442B-F0B6-7DF8-5858-B5FF24732F0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87463" y="236538"/>
            <a:ext cx="656907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7643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5B670-82D6-43D1-A730-A2978E642D7A}"/>
            </a:ext>
          </a:extLst>
        </p:cNvPr>
        <p:cNvGrpSpPr/>
        <p:nvPr/>
      </p:nvGrpSpPr>
      <p:grpSpPr>
        <a:xfrm>
          <a:off x="0" y="0"/>
          <a:ext cx="0" cy="0"/>
          <a:chOff x="0" y="0"/>
          <a:chExt cx="0" cy="0"/>
        </a:xfrm>
      </p:grpSpPr>
      <p:pic>
        <p:nvPicPr>
          <p:cNvPr id="89089" name="Picture 2" descr="Graphical user interface, application, table&#10;&#10;Description automatically generated with medium confidence">
            <a:extLst>
              <a:ext uri="{FF2B5EF4-FFF2-40B4-BE49-F238E27FC236}">
                <a16:creationId xmlns:a16="http://schemas.microsoft.com/office/drawing/2014/main" id="{7BB94C76-BD9F-6892-631F-D1DC6FA640A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17800" y="206375"/>
            <a:ext cx="37084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93257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9FEDE-9B2E-1244-4729-1244BBD9BEFA}"/>
            </a:ext>
          </a:extLst>
        </p:cNvPr>
        <p:cNvGrpSpPr/>
        <p:nvPr/>
      </p:nvGrpSpPr>
      <p:grpSpPr>
        <a:xfrm>
          <a:off x="0" y="0"/>
          <a:ext cx="0" cy="0"/>
          <a:chOff x="0" y="0"/>
          <a:chExt cx="0" cy="0"/>
        </a:xfrm>
      </p:grpSpPr>
      <p:pic>
        <p:nvPicPr>
          <p:cNvPr id="90113" name="Picture 2" descr="Graphical user interface, text, application, email&#10;&#10;Description automatically generated">
            <a:extLst>
              <a:ext uri="{FF2B5EF4-FFF2-40B4-BE49-F238E27FC236}">
                <a16:creationId xmlns:a16="http://schemas.microsoft.com/office/drawing/2014/main" id="{BE98E2BB-7B18-2367-EFAE-F4187B89365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40025" y="225425"/>
            <a:ext cx="36639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69620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814F9-2539-1920-C17E-ABA69DCF6DEA}"/>
            </a:ext>
          </a:extLst>
        </p:cNvPr>
        <p:cNvGrpSpPr/>
        <p:nvPr/>
      </p:nvGrpSpPr>
      <p:grpSpPr>
        <a:xfrm>
          <a:off x="0" y="0"/>
          <a:ext cx="0" cy="0"/>
          <a:chOff x="0" y="0"/>
          <a:chExt cx="0" cy="0"/>
        </a:xfrm>
      </p:grpSpPr>
      <p:pic>
        <p:nvPicPr>
          <p:cNvPr id="91137" name="Picture 2" descr="Text&#10;&#10;Description automatically generated with low confidence">
            <a:extLst>
              <a:ext uri="{FF2B5EF4-FFF2-40B4-BE49-F238E27FC236}">
                <a16:creationId xmlns:a16="http://schemas.microsoft.com/office/drawing/2014/main" id="{CA82931A-CFA1-019D-6A76-7E73EB7B85D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43200" y="206375"/>
            <a:ext cx="36576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59976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C9126-362B-8061-7553-D9AFB9DD760F}"/>
            </a:ext>
          </a:extLst>
        </p:cNvPr>
        <p:cNvGrpSpPr/>
        <p:nvPr/>
      </p:nvGrpSpPr>
      <p:grpSpPr>
        <a:xfrm>
          <a:off x="0" y="0"/>
          <a:ext cx="0" cy="0"/>
          <a:chOff x="0" y="0"/>
          <a:chExt cx="0" cy="0"/>
        </a:xfrm>
      </p:grpSpPr>
      <p:pic>
        <p:nvPicPr>
          <p:cNvPr id="92161" name="Picture 2" descr="A black and white photo of a document&#10;&#10;Description automatically generated with low confidence">
            <a:extLst>
              <a:ext uri="{FF2B5EF4-FFF2-40B4-BE49-F238E27FC236}">
                <a16:creationId xmlns:a16="http://schemas.microsoft.com/office/drawing/2014/main" id="{1D244153-28CC-2DAC-8AF3-E407E3565B5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44800" y="349250"/>
            <a:ext cx="34544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140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5B11F7C-BC4B-8898-6093-0DA3E4426DF3}"/>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Entirely optional but please</a:t>
            </a:r>
            <a:r>
              <a:rPr lang="en-US" altLang="en-US">
                <a:solidFill>
                  <a:schemeClr val="bg1"/>
                </a:solidFill>
              </a:rPr>
              <a:t>…</a:t>
            </a:r>
          </a:p>
        </p:txBody>
      </p:sp>
      <p:sp>
        <p:nvSpPr>
          <p:cNvPr id="3" name="Content Placeholder 2">
            <a:extLst>
              <a:ext uri="{FF2B5EF4-FFF2-40B4-BE49-F238E27FC236}">
                <a16:creationId xmlns:a16="http://schemas.microsoft.com/office/drawing/2014/main" id="{953DEDD7-93F1-7D18-FF16-129EFAA6AA4F}"/>
              </a:ext>
            </a:extLst>
          </p:cNvPr>
          <p:cNvSpPr>
            <a:spLocks noGrp="1"/>
          </p:cNvSpPr>
          <p:nvPr>
            <p:ph sz="quarter" idx="10"/>
          </p:nvPr>
        </p:nvSpPr>
        <p:spPr>
          <a:xfrm>
            <a:off x="1485900" y="762000"/>
            <a:ext cx="6172200" cy="3684588"/>
          </a:xfrm>
        </p:spPr>
        <p:txBody>
          <a:bodyPr>
            <a:normAutofit fontScale="85000" lnSpcReduction="10000"/>
          </a:bodyPr>
          <a:lstStyle/>
          <a:p>
            <a:pPr marL="0" indent="0">
              <a:lnSpc>
                <a:spcPct val="110000"/>
              </a:lnSpc>
              <a:buFont typeface="Arial" panose="020B0604020202020204" pitchFamily="34" charset="0"/>
              <a:buNone/>
              <a:defRPr/>
            </a:pPr>
            <a:r>
              <a:rPr lang="en-US" sz="2700" dirty="0">
                <a:solidFill>
                  <a:srgbClr val="FFFF00"/>
                </a:solidFill>
              </a:rPr>
              <a:t>…</a:t>
            </a:r>
            <a:r>
              <a:rPr lang="en-US" sz="2700" dirty="0">
                <a:solidFill>
                  <a:schemeClr val="bg1"/>
                </a:solidFill>
              </a:rPr>
              <a:t>email me a short bio of yourself referencing:</a:t>
            </a:r>
          </a:p>
          <a:p>
            <a:pPr marL="385763" indent="-385763">
              <a:lnSpc>
                <a:spcPct val="110000"/>
              </a:lnSpc>
              <a:buFont typeface="+mj-lt"/>
              <a:buAutoNum type="arabicPeriod"/>
              <a:defRPr/>
            </a:pPr>
            <a:r>
              <a:rPr lang="en-US" sz="2700" dirty="0">
                <a:solidFill>
                  <a:schemeClr val="bg1"/>
                </a:solidFill>
              </a:rPr>
              <a:t>Anything at all you want to say about yourself</a:t>
            </a:r>
          </a:p>
          <a:p>
            <a:pPr marL="385763" indent="-385763">
              <a:lnSpc>
                <a:spcPct val="110000"/>
              </a:lnSpc>
              <a:buFont typeface="+mj-lt"/>
              <a:buAutoNum type="arabicPeriod"/>
              <a:defRPr/>
            </a:pPr>
            <a:r>
              <a:rPr lang="en-US" sz="2700" dirty="0">
                <a:solidFill>
                  <a:schemeClr val="bg1"/>
                </a:solidFill>
              </a:rPr>
              <a:t>Your academic interests</a:t>
            </a:r>
          </a:p>
          <a:p>
            <a:pPr marL="385763" indent="-385763">
              <a:lnSpc>
                <a:spcPct val="110000"/>
              </a:lnSpc>
              <a:buFont typeface="+mj-lt"/>
              <a:buAutoNum type="arabicPeriod"/>
              <a:defRPr/>
            </a:pPr>
            <a:r>
              <a:rPr lang="en-US" sz="2700" dirty="0">
                <a:solidFill>
                  <a:schemeClr val="bg1"/>
                </a:solidFill>
              </a:rPr>
              <a:t>What you might like to get out of this course   (I.E., interest in a type of patent, or a copyright issue etc.) </a:t>
            </a:r>
          </a:p>
          <a:p>
            <a:pPr marL="385763" indent="-385763">
              <a:lnSpc>
                <a:spcPct val="110000"/>
              </a:lnSpc>
              <a:buFont typeface="+mj-lt"/>
              <a:buAutoNum type="arabicPeriod"/>
              <a:defRPr/>
            </a:pPr>
            <a:r>
              <a:rPr lang="en-US" sz="2700" b="1" dirty="0">
                <a:solidFill>
                  <a:srgbClr val="FFFF00"/>
                </a:solidFill>
              </a:rPr>
              <a:t>Favorite Intellectual Property </a:t>
            </a:r>
            <a:r>
              <a:rPr lang="en-US" sz="2700" b="1" dirty="0">
                <a:solidFill>
                  <a:schemeClr val="bg1"/>
                </a:solidFill>
              </a:rPr>
              <a:t>(</a:t>
            </a:r>
            <a:r>
              <a:rPr lang="en-US" sz="2700" b="1" dirty="0" err="1">
                <a:solidFill>
                  <a:srgbClr val="FFFF00"/>
                </a:solidFill>
              </a:rPr>
              <a:t>ies</a:t>
            </a:r>
            <a:r>
              <a:rPr lang="en-US" sz="2700" b="1" dirty="0">
                <a:solidFill>
                  <a:schemeClr val="bg1"/>
                </a:solidFill>
              </a:rPr>
              <a:t>)</a:t>
            </a:r>
            <a:r>
              <a:rPr lang="en-US" sz="2700" b="1" dirty="0">
                <a:solidFill>
                  <a:srgbClr val="FFFF00"/>
                </a:solidFill>
              </a:rPr>
              <a:t> </a:t>
            </a:r>
            <a:r>
              <a:rPr lang="en-US" sz="2700" dirty="0">
                <a:solidFill>
                  <a:srgbClr val="FF0000"/>
                </a:solidFill>
              </a:rPr>
              <a:t>-</a:t>
            </a:r>
            <a:r>
              <a:rPr lang="en-US" sz="2700" dirty="0">
                <a:solidFill>
                  <a:srgbClr val="FFFF00"/>
                </a:solidFill>
              </a:rPr>
              <a:t> </a:t>
            </a:r>
            <a:r>
              <a:rPr lang="en-US" sz="2700" dirty="0">
                <a:solidFill>
                  <a:schemeClr val="bg1"/>
                </a:solidFill>
              </a:rPr>
              <a:t>current or all-time</a:t>
            </a:r>
          </a:p>
          <a:p>
            <a:pPr marL="0" indent="0">
              <a:buFont typeface="Arial" panose="020B0604020202020204" pitchFamily="34" charset="0"/>
              <a:buNone/>
              <a:defRPr/>
            </a:pPr>
            <a:endParaRPr lang="en-US" sz="2400" dirty="0">
              <a:solidFill>
                <a:schemeClr val="bg1"/>
              </a:solidFill>
            </a:endParaRPr>
          </a:p>
          <a:p>
            <a:pPr marL="385763" indent="-385763">
              <a:buFont typeface="+mj-lt"/>
              <a:buAutoNum type="arabicPeriod"/>
              <a:defRPr/>
            </a:pPr>
            <a:endParaRPr lang="en-US" sz="2400" dirty="0">
              <a:solidFill>
                <a:schemeClr val="bg1"/>
              </a:solidFill>
            </a:endParaRPr>
          </a:p>
        </p:txBody>
      </p:sp>
    </p:spTree>
    <p:extLst>
      <p:ext uri="{BB962C8B-B14F-4D97-AF65-F5344CB8AC3E}">
        <p14:creationId xmlns:p14="http://schemas.microsoft.com/office/powerpoint/2010/main" val="123853526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D8C67-F5D1-F90E-6539-4A62EDA24E70}"/>
            </a:ext>
          </a:extLst>
        </p:cNvPr>
        <p:cNvGrpSpPr/>
        <p:nvPr/>
      </p:nvGrpSpPr>
      <p:grpSpPr>
        <a:xfrm>
          <a:off x="0" y="0"/>
          <a:ext cx="0" cy="0"/>
          <a:chOff x="0" y="0"/>
          <a:chExt cx="0" cy="0"/>
        </a:xfrm>
      </p:grpSpPr>
      <p:pic>
        <p:nvPicPr>
          <p:cNvPr id="93185" name="Picture 2" descr="A black and white photo of a document&#10;&#10;Description automatically generated with low confidence">
            <a:extLst>
              <a:ext uri="{FF2B5EF4-FFF2-40B4-BE49-F238E27FC236}">
                <a16:creationId xmlns:a16="http://schemas.microsoft.com/office/drawing/2014/main" id="{8B6094D3-7CC4-DD65-8E10-51ADD906A4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97175" y="206375"/>
            <a:ext cx="354965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58952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B5392-7DA7-7680-5989-F45BE01CB2AF}"/>
            </a:ext>
          </a:extLst>
        </p:cNvPr>
        <p:cNvGrpSpPr/>
        <p:nvPr/>
      </p:nvGrpSpPr>
      <p:grpSpPr>
        <a:xfrm>
          <a:off x="0" y="0"/>
          <a:ext cx="0" cy="0"/>
          <a:chOff x="0" y="0"/>
          <a:chExt cx="0" cy="0"/>
        </a:xfrm>
      </p:grpSpPr>
      <p:pic>
        <p:nvPicPr>
          <p:cNvPr id="94209" name="Picture 2" descr="A screenshot of a computer&#10;&#10;Description automatically generated with low confidence">
            <a:extLst>
              <a:ext uri="{FF2B5EF4-FFF2-40B4-BE49-F238E27FC236}">
                <a16:creationId xmlns:a16="http://schemas.microsoft.com/office/drawing/2014/main" id="{FE653B40-DB19-DB32-236F-7E73916A354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20975" y="169863"/>
            <a:ext cx="37020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71176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9DD54-E5F0-1C80-AD5B-95E2470277B6}"/>
            </a:ext>
          </a:extLst>
        </p:cNvPr>
        <p:cNvGrpSpPr/>
        <p:nvPr/>
      </p:nvGrpSpPr>
      <p:grpSpPr>
        <a:xfrm>
          <a:off x="0" y="0"/>
          <a:ext cx="0" cy="0"/>
          <a:chOff x="0" y="0"/>
          <a:chExt cx="0" cy="0"/>
        </a:xfrm>
      </p:grpSpPr>
      <p:pic>
        <p:nvPicPr>
          <p:cNvPr id="95233" name="Picture 2" descr="A black and white photo of a document&#10;&#10;Description automatically generated with low confidence">
            <a:extLst>
              <a:ext uri="{FF2B5EF4-FFF2-40B4-BE49-F238E27FC236}">
                <a16:creationId xmlns:a16="http://schemas.microsoft.com/office/drawing/2014/main" id="{005BCDA5-F04A-6CC2-8CD6-35277F19385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25725" y="277813"/>
            <a:ext cx="389255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51062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E92DF-BE2A-57BF-B59D-91B754E9D68D}"/>
            </a:ext>
          </a:extLst>
        </p:cNvPr>
        <p:cNvGrpSpPr/>
        <p:nvPr/>
      </p:nvGrpSpPr>
      <p:grpSpPr>
        <a:xfrm>
          <a:off x="0" y="0"/>
          <a:ext cx="0" cy="0"/>
          <a:chOff x="0" y="0"/>
          <a:chExt cx="0" cy="0"/>
        </a:xfrm>
      </p:grpSpPr>
      <p:pic>
        <p:nvPicPr>
          <p:cNvPr id="96257" name="Picture 2" descr="A black and white photo of a document&#10;&#10;Description automatically generated with low confidence">
            <a:extLst>
              <a:ext uri="{FF2B5EF4-FFF2-40B4-BE49-F238E27FC236}">
                <a16:creationId xmlns:a16="http://schemas.microsoft.com/office/drawing/2014/main" id="{ADFEBECB-A09B-6433-28DB-E062EEA1C23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68600" y="241300"/>
            <a:ext cx="36068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9936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58F51-B632-8D00-ED24-A6B71CB064BC}"/>
            </a:ext>
          </a:extLst>
        </p:cNvPr>
        <p:cNvGrpSpPr/>
        <p:nvPr/>
      </p:nvGrpSpPr>
      <p:grpSpPr>
        <a:xfrm>
          <a:off x="0" y="0"/>
          <a:ext cx="0" cy="0"/>
          <a:chOff x="0" y="0"/>
          <a:chExt cx="0" cy="0"/>
        </a:xfrm>
      </p:grpSpPr>
      <p:pic>
        <p:nvPicPr>
          <p:cNvPr id="97281" name="Picture 2" descr="Text&#10;&#10;Description automatically generated">
            <a:extLst>
              <a:ext uri="{FF2B5EF4-FFF2-40B4-BE49-F238E27FC236}">
                <a16:creationId xmlns:a16="http://schemas.microsoft.com/office/drawing/2014/main" id="{261A7EDF-799D-272C-1AA9-95D1A48AA49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25750" y="304800"/>
            <a:ext cx="34925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71704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DA9CC-7319-5429-F05D-CD835E4896C7}"/>
            </a:ext>
          </a:extLst>
        </p:cNvPr>
        <p:cNvGrpSpPr/>
        <p:nvPr/>
      </p:nvGrpSpPr>
      <p:grpSpPr>
        <a:xfrm>
          <a:off x="0" y="0"/>
          <a:ext cx="0" cy="0"/>
          <a:chOff x="0" y="0"/>
          <a:chExt cx="0" cy="0"/>
        </a:xfrm>
      </p:grpSpPr>
      <p:pic>
        <p:nvPicPr>
          <p:cNvPr id="98305" name="Picture 2" descr="A screenshot of a computer&#10;&#10;Description automatically generated with low confidence">
            <a:extLst>
              <a:ext uri="{FF2B5EF4-FFF2-40B4-BE49-F238E27FC236}">
                <a16:creationId xmlns:a16="http://schemas.microsoft.com/office/drawing/2014/main" id="{0D29D8BF-9C08-3641-10F6-A30BA97E833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40038" y="314325"/>
            <a:ext cx="34639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0371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F29D0-D18B-FAEE-6608-7777EC40C046}"/>
            </a:ext>
          </a:extLst>
        </p:cNvPr>
        <p:cNvGrpSpPr/>
        <p:nvPr/>
      </p:nvGrpSpPr>
      <p:grpSpPr>
        <a:xfrm>
          <a:off x="0" y="0"/>
          <a:ext cx="0" cy="0"/>
          <a:chOff x="0" y="0"/>
          <a:chExt cx="0" cy="0"/>
        </a:xfrm>
      </p:grpSpPr>
      <p:pic>
        <p:nvPicPr>
          <p:cNvPr id="99329" name="Picture 2" descr="Table&#10;&#10;Description automatically generated">
            <a:extLst>
              <a:ext uri="{FF2B5EF4-FFF2-40B4-BE49-F238E27FC236}">
                <a16:creationId xmlns:a16="http://schemas.microsoft.com/office/drawing/2014/main" id="{38120D12-B910-8EE9-0DAD-7D6E80DB372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92413" y="254000"/>
            <a:ext cx="355917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18466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E4AB-F47E-C745-DA6C-0658E6BF4DE7}"/>
            </a:ext>
          </a:extLst>
        </p:cNvPr>
        <p:cNvGrpSpPr/>
        <p:nvPr/>
      </p:nvGrpSpPr>
      <p:grpSpPr>
        <a:xfrm>
          <a:off x="0" y="0"/>
          <a:ext cx="0" cy="0"/>
          <a:chOff x="0" y="0"/>
          <a:chExt cx="0" cy="0"/>
        </a:xfrm>
      </p:grpSpPr>
      <p:pic>
        <p:nvPicPr>
          <p:cNvPr id="100353" name="Picture 2" descr="A screenshot of a list&#10;&#10;Description automatically generated with low confidence">
            <a:extLst>
              <a:ext uri="{FF2B5EF4-FFF2-40B4-BE49-F238E27FC236}">
                <a16:creationId xmlns:a16="http://schemas.microsoft.com/office/drawing/2014/main" id="{FC214377-F7FE-BAC9-37CB-C5297B859F4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57488" y="241300"/>
            <a:ext cx="36290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36435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7EFC-2709-54AB-010E-2B61BF352D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9CA63D-8143-C2CD-686D-0390BB689F22}"/>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1925005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2BBDA-0D86-F966-F2CB-79033E847245}"/>
            </a:ext>
          </a:extLst>
        </p:cNvPr>
        <p:cNvGrpSpPr/>
        <p:nvPr/>
      </p:nvGrpSpPr>
      <p:grpSpPr>
        <a:xfrm>
          <a:off x="0" y="0"/>
          <a:ext cx="0" cy="0"/>
          <a:chOff x="0" y="0"/>
          <a:chExt cx="0" cy="0"/>
        </a:xfrm>
      </p:grpSpPr>
      <p:sp>
        <p:nvSpPr>
          <p:cNvPr id="490497" name="Title 1">
            <a:extLst>
              <a:ext uri="{FF2B5EF4-FFF2-40B4-BE49-F238E27FC236}">
                <a16:creationId xmlns:a16="http://schemas.microsoft.com/office/drawing/2014/main" id="{25DF34FE-4BF0-CC10-51F3-C76059AE178E}"/>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7D9F7349-0C29-3F18-6BB5-16FA17EDFB05}"/>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490499" name="Content Placeholder 3" descr="Crystal_Project_pause-queue.png">
            <a:extLst>
              <a:ext uri="{FF2B5EF4-FFF2-40B4-BE49-F238E27FC236}">
                <a16:creationId xmlns:a16="http://schemas.microsoft.com/office/drawing/2014/main" id="{238A8FDB-D33A-3D50-6DA1-C2B66C19D45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69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1">
            <a:extLst>
              <a:ext uri="{FF2B5EF4-FFF2-40B4-BE49-F238E27FC236}">
                <a16:creationId xmlns:a16="http://schemas.microsoft.com/office/drawing/2014/main" id="{E4523C31-C4EE-C031-0C36-A81E8F3B7A4D}"/>
              </a:ext>
            </a:extLst>
          </p:cNvPr>
          <p:cNvSpPr txBox="1">
            <a:spLocks noChangeArrowheads="1"/>
          </p:cNvSpPr>
          <p:nvPr/>
        </p:nvSpPr>
        <p:spPr bwMode="auto">
          <a:xfrm>
            <a:off x="344488" y="1909763"/>
            <a:ext cx="8455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a:solidFill>
                  <a:srgbClr val="FFFF00"/>
                </a:solidFill>
              </a:rPr>
              <a:t>Zoom </a:t>
            </a:r>
            <a:r>
              <a:rPr lang="en-US" altLang="en-US" sz="4000">
                <a:solidFill>
                  <a:srgbClr val="FF0000"/>
                </a:solidFill>
              </a:rPr>
              <a:t>Q&amp;A </a:t>
            </a:r>
            <a:r>
              <a:rPr lang="en-US" altLang="en-US" sz="4000">
                <a:solidFill>
                  <a:srgbClr val="FFFF00"/>
                </a:solidFill>
              </a:rPr>
              <a:t>Sessions</a:t>
            </a:r>
          </a:p>
          <a:p>
            <a:pPr algn="ctr"/>
            <a:r>
              <a:rPr lang="en-US" altLang="en-US" sz="4000">
                <a:solidFill>
                  <a:srgbClr val="FF0000"/>
                </a:solidFill>
              </a:rPr>
              <a:t>(</a:t>
            </a:r>
            <a:r>
              <a:rPr lang="en-US" altLang="en-US" sz="4000">
                <a:solidFill>
                  <a:schemeClr val="bg1"/>
                </a:solidFill>
              </a:rPr>
              <a:t>Study Groups Preferred If Possible</a:t>
            </a:r>
            <a:r>
              <a:rPr lang="en-US" altLang="en-US" sz="4000">
                <a:solidFill>
                  <a:srgbClr val="FF0000"/>
                </a:solidFill>
              </a:rPr>
              <a:t>)</a:t>
            </a:r>
          </a:p>
        </p:txBody>
      </p:sp>
    </p:spTree>
    <p:extLst>
      <p:ext uri="{BB962C8B-B14F-4D97-AF65-F5344CB8AC3E}">
        <p14:creationId xmlns:p14="http://schemas.microsoft.com/office/powerpoint/2010/main" val="382857820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F0A5-E76D-57CB-AB36-AD877EBA98A6}"/>
            </a:ext>
          </a:extLst>
        </p:cNvPr>
        <p:cNvGrpSpPr/>
        <p:nvPr/>
      </p:nvGrpSpPr>
      <p:grpSpPr>
        <a:xfrm>
          <a:off x="0" y="0"/>
          <a:ext cx="0" cy="0"/>
          <a:chOff x="0" y="0"/>
          <a:chExt cx="0" cy="0"/>
        </a:xfrm>
      </p:grpSpPr>
      <p:pic>
        <p:nvPicPr>
          <p:cNvPr id="107521" name="Picture 1">
            <a:extLst>
              <a:ext uri="{FF2B5EF4-FFF2-40B4-BE49-F238E27FC236}">
                <a16:creationId xmlns:a16="http://schemas.microsoft.com/office/drawing/2014/main" id="{618974D7-3C87-5416-43A1-D16D3B675F2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9925" y="688975"/>
            <a:ext cx="27241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93718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278A-EDD0-30E2-86BC-DC0D52F6A6FA}"/>
            </a:ext>
          </a:extLst>
        </p:cNvPr>
        <p:cNvGrpSpPr/>
        <p:nvPr/>
      </p:nvGrpSpPr>
      <p:grpSpPr>
        <a:xfrm>
          <a:off x="0" y="0"/>
          <a:ext cx="0" cy="0"/>
          <a:chOff x="0" y="0"/>
          <a:chExt cx="0" cy="0"/>
        </a:xfrm>
      </p:grpSpPr>
      <p:sp>
        <p:nvSpPr>
          <p:cNvPr id="108545" name="TextBox 1">
            <a:extLst>
              <a:ext uri="{FF2B5EF4-FFF2-40B4-BE49-F238E27FC236}">
                <a16:creationId xmlns:a16="http://schemas.microsoft.com/office/drawing/2014/main" id="{146DF18F-99A1-188C-4BBB-F615903B030C}"/>
              </a:ext>
            </a:extLst>
          </p:cNvPr>
          <p:cNvSpPr txBox="1">
            <a:spLocks noChangeArrowheads="1"/>
          </p:cNvSpPr>
          <p:nvPr/>
        </p:nvSpPr>
        <p:spPr bwMode="auto">
          <a:xfrm>
            <a:off x="1860550" y="4371975"/>
            <a:ext cx="542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a:hlinkClick r:id="rId2"/>
              </a:rPr>
              <a:t>https://youtu.be/Zlvgil4zNQk</a:t>
            </a:r>
            <a:endParaRPr lang="en-US" altLang="en-US" sz="3200"/>
          </a:p>
        </p:txBody>
      </p:sp>
      <p:pic>
        <p:nvPicPr>
          <p:cNvPr id="108546" name="Picture 3" descr="A group of people sitting in chairs&#10;&#10;Description automatically generated with low confidence">
            <a:extLst>
              <a:ext uri="{FF2B5EF4-FFF2-40B4-BE49-F238E27FC236}">
                <a16:creationId xmlns:a16="http://schemas.microsoft.com/office/drawing/2014/main" id="{1426699D-42E8-8D25-B9F8-C840603B6AF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63750" y="268288"/>
            <a:ext cx="5016500"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57464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C6B0C-A7BD-FE9F-4C2E-89B5D444F8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4EEFA9-F842-3392-EAD1-D159510EEC96}"/>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183213555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0D60F-BB92-BD63-51C2-6A0D7BDA465C}"/>
            </a:ext>
          </a:extLst>
        </p:cNvPr>
        <p:cNvGrpSpPr/>
        <p:nvPr/>
      </p:nvGrpSpPr>
      <p:grpSpPr>
        <a:xfrm>
          <a:off x="0" y="0"/>
          <a:ext cx="0" cy="0"/>
          <a:chOff x="0" y="0"/>
          <a:chExt cx="0" cy="0"/>
        </a:xfrm>
      </p:grpSpPr>
      <p:sp>
        <p:nvSpPr>
          <p:cNvPr id="490497" name="Title 1">
            <a:extLst>
              <a:ext uri="{FF2B5EF4-FFF2-40B4-BE49-F238E27FC236}">
                <a16:creationId xmlns:a16="http://schemas.microsoft.com/office/drawing/2014/main" id="{8367C423-87FF-E72E-28A2-171363E143E1}"/>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EAD0FFA5-09A0-3777-B062-FC5F716D8970}"/>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490499" name="Content Placeholder 3" descr="Crystal_Project_pause-queue.png">
            <a:extLst>
              <a:ext uri="{FF2B5EF4-FFF2-40B4-BE49-F238E27FC236}">
                <a16:creationId xmlns:a16="http://schemas.microsoft.com/office/drawing/2014/main" id="{4BDCBC4A-97D2-6C9A-35F4-32495022EBF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56500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BA157-04C9-9733-4646-A8B31742D4CC}"/>
            </a:ext>
          </a:extLst>
        </p:cNvPr>
        <p:cNvGrpSpPr/>
        <p:nvPr/>
      </p:nvGrpSpPr>
      <p:grpSpPr>
        <a:xfrm>
          <a:off x="0" y="0"/>
          <a:ext cx="0" cy="0"/>
          <a:chOff x="0" y="0"/>
          <a:chExt cx="0" cy="0"/>
        </a:xfrm>
      </p:grpSpPr>
      <p:sp>
        <p:nvSpPr>
          <p:cNvPr id="115713" name="Title 1">
            <a:extLst>
              <a:ext uri="{FF2B5EF4-FFF2-40B4-BE49-F238E27FC236}">
                <a16:creationId xmlns:a16="http://schemas.microsoft.com/office/drawing/2014/main" id="{E8157282-2C46-C9D4-34B6-C4EE5AF27068}"/>
              </a:ext>
            </a:extLst>
          </p:cNvPr>
          <p:cNvSpPr>
            <a:spLocks noGrp="1" noChangeArrowheads="1"/>
          </p:cNvSpPr>
          <p:nvPr>
            <p:ph type="title"/>
          </p:nvPr>
        </p:nvSpPr>
        <p:spPr bwMode="auto">
          <a:xfrm>
            <a:off x="1485900" y="26828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latin typeface="Comic Sans MS" panose="030F0902030302020204" pitchFamily="66" charset="0"/>
              </a:rPr>
              <a:t>Novel </a:t>
            </a:r>
            <a:r>
              <a:rPr lang="en-US" altLang="en-US" sz="3600" b="1">
                <a:solidFill>
                  <a:schemeClr val="bg1"/>
                </a:solidFill>
                <a:latin typeface="Comic Sans MS" panose="030F0902030302020204" pitchFamily="66" charset="0"/>
              </a:rPr>
              <a:t>(</a:t>
            </a:r>
            <a:r>
              <a:rPr lang="en-US" altLang="en-US" sz="3600" b="1">
                <a:solidFill>
                  <a:srgbClr val="FF0000"/>
                </a:solidFill>
                <a:latin typeface="Comic Sans MS" panose="030F0902030302020204" pitchFamily="66" charset="0"/>
              </a:rPr>
              <a:t>?</a:t>
            </a:r>
            <a:r>
              <a:rPr lang="en-US" altLang="en-US" sz="3600" b="1">
                <a:solidFill>
                  <a:schemeClr val="bg1"/>
                </a:solidFill>
                <a:latin typeface="Comic Sans MS" panose="030F0902030302020204" pitchFamily="66" charset="0"/>
              </a:rPr>
              <a:t>)</a:t>
            </a:r>
            <a:r>
              <a:rPr lang="en-US" altLang="en-US" sz="3600" b="1">
                <a:solidFill>
                  <a:srgbClr val="FFFF00"/>
                </a:solidFill>
                <a:latin typeface="Comic Sans MS" panose="030F0902030302020204" pitchFamily="66" charset="0"/>
              </a:rPr>
              <a:t> uses of copyright</a:t>
            </a:r>
          </a:p>
        </p:txBody>
      </p:sp>
      <p:pic>
        <p:nvPicPr>
          <p:cNvPr id="115714" name="Picture 1">
            <a:extLst>
              <a:ext uri="{FF2B5EF4-FFF2-40B4-BE49-F238E27FC236}">
                <a16:creationId xmlns:a16="http://schemas.microsoft.com/office/drawing/2014/main" id="{1E320665-4D12-B962-AFEF-E8E48187231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5788" y="1419225"/>
            <a:ext cx="543242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78990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39FA-9E75-FD90-00BC-8B11D79C9C4F}"/>
            </a:ext>
          </a:extLst>
        </p:cNvPr>
        <p:cNvGrpSpPr/>
        <p:nvPr/>
      </p:nvGrpSpPr>
      <p:grpSpPr>
        <a:xfrm>
          <a:off x="0" y="0"/>
          <a:ext cx="0" cy="0"/>
          <a:chOff x="0" y="0"/>
          <a:chExt cx="0" cy="0"/>
        </a:xfrm>
      </p:grpSpPr>
      <p:pic>
        <p:nvPicPr>
          <p:cNvPr id="116737" name="Picture 2" descr="Graphical user interface, text, application&#10;&#10;Description automatically generated">
            <a:extLst>
              <a:ext uri="{FF2B5EF4-FFF2-40B4-BE49-F238E27FC236}">
                <a16:creationId xmlns:a16="http://schemas.microsoft.com/office/drawing/2014/main" id="{002D5466-9340-4228-0767-808C30455C5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79775" y="273050"/>
            <a:ext cx="25844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83298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8A2E9-101D-75DA-CE9E-FED1F0359E24}"/>
            </a:ext>
          </a:extLst>
        </p:cNvPr>
        <p:cNvGrpSpPr/>
        <p:nvPr/>
      </p:nvGrpSpPr>
      <p:grpSpPr>
        <a:xfrm>
          <a:off x="0" y="0"/>
          <a:ext cx="0" cy="0"/>
          <a:chOff x="0" y="0"/>
          <a:chExt cx="0" cy="0"/>
        </a:xfrm>
      </p:grpSpPr>
      <p:pic>
        <p:nvPicPr>
          <p:cNvPr id="117761" name="Picture 2" descr="Text, letter&#10;&#10;Description automatically generated">
            <a:extLst>
              <a:ext uri="{FF2B5EF4-FFF2-40B4-BE49-F238E27FC236}">
                <a16:creationId xmlns:a16="http://schemas.microsoft.com/office/drawing/2014/main" id="{6479CF34-DF7C-364F-C5EB-1345C281625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81350" y="195263"/>
            <a:ext cx="27813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919562"/>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B8A85-3081-89C8-B22C-D46CAB521535}"/>
            </a:ext>
          </a:extLst>
        </p:cNvPr>
        <p:cNvGrpSpPr/>
        <p:nvPr/>
      </p:nvGrpSpPr>
      <p:grpSpPr>
        <a:xfrm>
          <a:off x="0" y="0"/>
          <a:ext cx="0" cy="0"/>
          <a:chOff x="0" y="0"/>
          <a:chExt cx="0" cy="0"/>
        </a:xfrm>
      </p:grpSpPr>
      <p:pic>
        <p:nvPicPr>
          <p:cNvPr id="118785" name="Picture 2" descr="Text&#10;&#10;Description automatically generated">
            <a:extLst>
              <a:ext uri="{FF2B5EF4-FFF2-40B4-BE49-F238E27FC236}">
                <a16:creationId xmlns:a16="http://schemas.microsoft.com/office/drawing/2014/main" id="{7B5C6236-2759-9EA5-D8F9-0E210BDB311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51150" y="268288"/>
            <a:ext cx="34417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17239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0E87E-CC3F-B3BD-6804-BD2ADABC99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F3D0A4-B8C2-5BE7-76AA-FE753D18DB35}"/>
              </a:ext>
            </a:extLst>
          </p:cNvPr>
          <p:cNvSpPr>
            <a:spLocks noGrp="1"/>
          </p:cNvSpPr>
          <p:nvPr>
            <p:ph sz="quarter" idx="10"/>
          </p:nvPr>
        </p:nvSpPr>
        <p:spPr>
          <a:xfrm>
            <a:off x="684213" y="268288"/>
            <a:ext cx="7775575" cy="4708525"/>
          </a:xfrm>
        </p:spPr>
        <p:txBody>
          <a:bodyPr>
            <a:normAutofit lnSpcReduction="10000"/>
          </a:bodyPr>
          <a:lstStyle/>
          <a:p>
            <a:pPr marL="0" indent="0">
              <a:buFont typeface="Arial" panose="020B0604020202020204" pitchFamily="34" charset="0"/>
              <a:buNone/>
              <a:defRPr/>
            </a:pPr>
            <a:r>
              <a:rPr lang="en-CA" sz="2250" dirty="0">
                <a:solidFill>
                  <a:schemeClr val="bg1"/>
                </a:solidFill>
              </a:rPr>
              <a:t>“1. The central question in these appeals is whether the judge (</a:t>
            </a:r>
            <a:r>
              <a:rPr lang="en-CA" sz="2250" dirty="0" err="1">
                <a:solidFill>
                  <a:schemeClr val="bg1"/>
                </a:solidFill>
              </a:rPr>
              <a:t>Mr</a:t>
            </a:r>
            <a:r>
              <a:rPr lang="en-CA" sz="2250" dirty="0">
                <a:solidFill>
                  <a:schemeClr val="bg1"/>
                </a:solidFill>
              </a:rPr>
              <a:t> – now Lord - Justice </a:t>
            </a:r>
            <a:r>
              <a:rPr lang="en-CA" sz="2250" dirty="0" err="1">
                <a:solidFill>
                  <a:schemeClr val="bg1"/>
                </a:solidFill>
              </a:rPr>
              <a:t>Warby</a:t>
            </a:r>
            <a:r>
              <a:rPr lang="en-CA" sz="2250" dirty="0">
                <a:solidFill>
                  <a:schemeClr val="bg1"/>
                </a:solidFill>
              </a:rPr>
              <a:t>) was right to make orders for summary judgment in favour of the claimant, Meghan, Duchess of Sussex (the Duchess or the claimant) against the publishers of the Mail on Sunday newspaper and the </a:t>
            </a:r>
            <a:r>
              <a:rPr lang="en-CA" sz="2250" dirty="0" err="1">
                <a:solidFill>
                  <a:schemeClr val="bg1"/>
                </a:solidFill>
              </a:rPr>
              <a:t>MailOnline</a:t>
            </a:r>
            <a:r>
              <a:rPr lang="en-CA" sz="2250" dirty="0">
                <a:solidFill>
                  <a:schemeClr val="bg1"/>
                </a:solidFill>
              </a:rPr>
              <a:t>, Associated Newspapers Limited (Associated Newspapers or the defendant). </a:t>
            </a:r>
            <a:r>
              <a:rPr lang="en-CA" sz="2250" dirty="0">
                <a:solidFill>
                  <a:srgbClr val="FFFF00"/>
                </a:solidFill>
              </a:rPr>
              <a:t>Summary judgment was granted in respect of the Duchess’s claims </a:t>
            </a:r>
            <a:r>
              <a:rPr lang="en-CA" sz="2250" dirty="0">
                <a:solidFill>
                  <a:srgbClr val="FF0000"/>
                </a:solidFill>
              </a:rPr>
              <a:t>for misuse of private information and infringement of copyright</a:t>
            </a:r>
            <a:r>
              <a:rPr lang="en-CA" sz="2250" dirty="0">
                <a:solidFill>
                  <a:schemeClr val="bg1"/>
                </a:solidFill>
              </a:rPr>
              <a:t>. The claims relate to the publication in a number of Mail articles (the Articles) of about half the contents of a 5-page handwritten letter (the Letter) which the Duchess had sent on 27 August 2018 to her father, </a:t>
            </a:r>
            <a:r>
              <a:rPr lang="en-CA" sz="2250" dirty="0" err="1">
                <a:solidFill>
                  <a:schemeClr val="bg1"/>
                </a:solidFill>
              </a:rPr>
              <a:t>Mr</a:t>
            </a:r>
            <a:r>
              <a:rPr lang="en-CA" sz="2250" dirty="0">
                <a:solidFill>
                  <a:schemeClr val="bg1"/>
                </a:solidFill>
              </a:rPr>
              <a:t> Thomas Markle (</a:t>
            </a:r>
            <a:r>
              <a:rPr lang="en-CA" sz="2250" dirty="0" err="1">
                <a:solidFill>
                  <a:schemeClr val="bg1"/>
                </a:solidFill>
              </a:rPr>
              <a:t>Mr</a:t>
            </a:r>
            <a:r>
              <a:rPr lang="en-CA" sz="2250" dirty="0">
                <a:solidFill>
                  <a:schemeClr val="bg1"/>
                </a:solidFill>
              </a:rPr>
              <a:t> Markle)… </a:t>
            </a:r>
            <a:endParaRPr lang="en-US" sz="2250" dirty="0">
              <a:solidFill>
                <a:schemeClr val="bg1"/>
              </a:solidFill>
            </a:endParaRPr>
          </a:p>
        </p:txBody>
      </p:sp>
    </p:spTree>
    <p:extLst>
      <p:ext uri="{BB962C8B-B14F-4D97-AF65-F5344CB8AC3E}">
        <p14:creationId xmlns:p14="http://schemas.microsoft.com/office/powerpoint/2010/main" val="233343492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74094-0ABC-8C9F-FFC1-63596E1A14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C6A54C-F825-C2E9-F9C6-839318BF1956}"/>
              </a:ext>
            </a:extLst>
          </p:cNvPr>
          <p:cNvSpPr>
            <a:spLocks noGrp="1"/>
          </p:cNvSpPr>
          <p:nvPr>
            <p:ph sz="quarter" idx="10"/>
          </p:nvPr>
        </p:nvSpPr>
        <p:spPr>
          <a:xfrm>
            <a:off x="647700" y="268288"/>
            <a:ext cx="7848600" cy="4660900"/>
          </a:xfrm>
        </p:spPr>
        <p:txBody>
          <a:bodyPr>
            <a:normAutofit fontScale="92500" lnSpcReduction="10000"/>
          </a:bodyPr>
          <a:lstStyle/>
          <a:p>
            <a:pPr marL="0" indent="0">
              <a:buFont typeface="Arial" panose="020B0604020202020204" pitchFamily="34" charset="0"/>
              <a:buNone/>
              <a:defRPr/>
            </a:pPr>
            <a:r>
              <a:rPr lang="en-CA" sz="2100" dirty="0">
                <a:solidFill>
                  <a:schemeClr val="bg1"/>
                </a:solidFill>
              </a:rPr>
              <a:t>3. In his judgment of 11 February 2021, the judge also held that the Duchess was entitled to summary judgment on the issues of subsistence and infringement of copyright in the Letter, but that the issue remained of whether a </a:t>
            </a:r>
            <a:r>
              <a:rPr lang="en-CA" sz="2100" dirty="0" err="1">
                <a:solidFill>
                  <a:schemeClr val="bg1"/>
                </a:solidFill>
              </a:rPr>
              <a:t>Mr</a:t>
            </a:r>
            <a:r>
              <a:rPr lang="en-CA" sz="2100" dirty="0">
                <a:solidFill>
                  <a:schemeClr val="bg1"/>
                </a:solidFill>
              </a:rPr>
              <a:t> Jason Knauf (</a:t>
            </a:r>
            <a:r>
              <a:rPr lang="en-CA" sz="2100" dirty="0" err="1">
                <a:solidFill>
                  <a:schemeClr val="bg1"/>
                </a:solidFill>
              </a:rPr>
              <a:t>Mr</a:t>
            </a:r>
            <a:r>
              <a:rPr lang="en-CA" sz="2100" dirty="0">
                <a:solidFill>
                  <a:schemeClr val="bg1"/>
                </a:solidFill>
              </a:rPr>
              <a:t> Knauf), a former member of the Kensington Palace Communications Team, was a co-author. After the judgment, it became clear that </a:t>
            </a:r>
            <a:r>
              <a:rPr lang="en-CA" sz="2100" dirty="0" err="1">
                <a:solidFill>
                  <a:schemeClr val="bg1"/>
                </a:solidFill>
              </a:rPr>
              <a:t>Mr</a:t>
            </a:r>
            <a:r>
              <a:rPr lang="en-CA" sz="2100" dirty="0">
                <a:solidFill>
                  <a:schemeClr val="bg1"/>
                </a:solidFill>
              </a:rPr>
              <a:t> Knauf had not co-authored the Letter and claimed no copyright in it, and the judge gave final summary judgment on the copyright claim in a further judgment of 12 May 2021… </a:t>
            </a:r>
          </a:p>
          <a:p>
            <a:pPr marL="0" indent="0">
              <a:buFont typeface="Arial" panose="020B0604020202020204" pitchFamily="34" charset="0"/>
              <a:buNone/>
              <a:defRPr/>
            </a:pPr>
            <a:r>
              <a:rPr lang="en-CA" sz="2100" dirty="0">
                <a:solidFill>
                  <a:schemeClr val="bg1"/>
                </a:solidFill>
              </a:rPr>
              <a:t>9. As to copyright, Associated Newspapers’ two main grounds of appeal are that (</a:t>
            </a:r>
            <a:r>
              <a:rPr lang="en-CA" sz="2100" dirty="0" err="1">
                <a:solidFill>
                  <a:schemeClr val="bg1"/>
                </a:solidFill>
              </a:rPr>
              <a:t>i</a:t>
            </a:r>
            <a:r>
              <a:rPr lang="en-CA" sz="2100" dirty="0">
                <a:solidFill>
                  <a:schemeClr val="bg1"/>
                </a:solidFill>
              </a:rPr>
              <a:t>) the judge failed properly to evaluate the interference with article 10, saying that this was not one of the rare cases in which freedom of expression would outweigh copyright in the absence of a fair dealing defence, and (ii) the judge failed properly to evaluate the fair dealing defence, bearing in mind the limited scope of the copyright in the Letter and the wide scope of the concept of reporting current events. </a:t>
            </a:r>
            <a:endParaRPr lang="en-US" sz="2100" dirty="0">
              <a:solidFill>
                <a:schemeClr val="bg1"/>
              </a:solidFill>
            </a:endParaRPr>
          </a:p>
          <a:p>
            <a:pPr marL="0" indent="0">
              <a:buFont typeface="Arial" panose="020B0604020202020204" pitchFamily="34" charset="0"/>
              <a:buNone/>
              <a:defRPr/>
            </a:pPr>
            <a:endParaRPr lang="en-US" sz="2100" dirty="0">
              <a:solidFill>
                <a:schemeClr val="bg1"/>
              </a:solidFill>
            </a:endParaRPr>
          </a:p>
        </p:txBody>
      </p:sp>
    </p:spTree>
    <p:extLst>
      <p:ext uri="{BB962C8B-B14F-4D97-AF65-F5344CB8AC3E}">
        <p14:creationId xmlns:p14="http://schemas.microsoft.com/office/powerpoint/2010/main" val="1897585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0044007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C1034-1DCE-F3C6-EA5C-8865D17E347C}"/>
            </a:ext>
          </a:extLst>
        </p:cNvPr>
        <p:cNvGrpSpPr/>
        <p:nvPr/>
      </p:nvGrpSpPr>
      <p:grpSpPr>
        <a:xfrm>
          <a:off x="0" y="0"/>
          <a:ext cx="0" cy="0"/>
          <a:chOff x="0" y="0"/>
          <a:chExt cx="0" cy="0"/>
        </a:xfrm>
      </p:grpSpPr>
      <p:sp>
        <p:nvSpPr>
          <p:cNvPr id="121857" name="Content Placeholder 2">
            <a:extLst>
              <a:ext uri="{FF2B5EF4-FFF2-40B4-BE49-F238E27FC236}">
                <a16:creationId xmlns:a16="http://schemas.microsoft.com/office/drawing/2014/main" id="{92862248-2BD4-CDEF-B02F-074DA52859F2}"/>
              </a:ext>
            </a:extLst>
          </p:cNvPr>
          <p:cNvSpPr>
            <a:spLocks noGrp="1" noChangeArrowheads="1"/>
          </p:cNvSpPr>
          <p:nvPr>
            <p:ph sz="quarter" idx="10"/>
          </p:nvPr>
        </p:nvSpPr>
        <p:spPr bwMode="auto">
          <a:xfrm>
            <a:off x="142875" y="165100"/>
            <a:ext cx="8858250" cy="4813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indent="0">
              <a:buFont typeface="Arial" panose="020B0604020202020204" pitchFamily="34" charset="0"/>
              <a:buNone/>
            </a:pPr>
            <a:r>
              <a:rPr lang="en-CA" altLang="en-US" sz="900" i="1">
                <a:solidFill>
                  <a:schemeClr val="bg1"/>
                </a:solidFill>
                <a:latin typeface="Apple Chancery" panose="03020702040506060504" pitchFamily="66" charset="-79"/>
                <a:cs typeface="Apple Chancery" panose="03020702040506060504" pitchFamily="66" charset="-79"/>
              </a:rPr>
              <a:t>Daddy, [1] It is with a heavy heart that I write this, not understanding why you have chosen to take this path, turning a blind eye to the pain you’re causing. The last time we spoke was 7 days before our wedding when Harry and I called you. This was followed by a turbulent and confusing week where we called you multiple times a day to try to understand what was happening. [2] From my phone alone, I called you over 20 times and you ignored my calls, opting instead to solely speak to tabloids - leaving me in the days before our wedding worried, confused, shocked, and absolutely blindsided. [3] Post wedding you then made a choice to begin an onslaught of media interviews, which are still ongoing. Your actions have broken mv heart into a million pieces - not simply because you have manufactured such unnecessary and unwarranted pain, but by making the choice to not tell the truth as you are puppeteered in this. Something I will never understand. [4] You’ve told the press that you called me to say you weren’t coming to the wedding - that didn’t happen because you never called. You’ve said I’ve never helped you financially and you’ve never asked me for help which is also untrue; you sent me an email last October that said, “if I’ve depended too much on you for financial help then I’m sorry but please if you could help me more, not as a bargaining chip for mv loyalty. You already have that whether you realize it or not.” [5] And while I still refuse to read any press, it was shared with me what you said about … [Here, the claimant complained that her father had been unjust in what he wrote about a relative, and the claimant’s behaviour towards that relative. She provided a detailed rebuttal]. [6] I have only ever loved, protected, and defended you, offering whatever financial support I could, worrying about your health be it your … [Here, the claimant referred to a number of health problems encountered by her father] …, and always asking how I could help. [7] So the week of the wedding to hear about you having a heart attack through a tabloid was horrifying. I called and texted you and desperately tried to find out about the medical treatment you would need and where you would be. I begged you to accept help - we sent someone to your home, tried to have them drive you to the hospital, to get the best care and protection for you, and instead of speaking to me to accept this or any help, you stopped answering your phone and chose to only speak to tabloids. I will never understand why especially with you knowing I have always looked out for your health. … [Here, the claimant wrote about the nature and content of conversations with her father over the past 10 years] [8] … in the last two years your obsession with tabloid media only exacerbated my worry for you, which is why I pleaded with you to stop reading the tabloids. On a daily basis you fixated and clicked on the lies they were writing about me, especially those manufactured by your other daughter, who I barely know. … [9] [The claimant wrote about her upbringing, her half-sister and their relationship] … Though you feel you did your best to stop her while you watched me silently suffer at the hand of her vicious lies, I crumbled inside. … [… The claimant described her feelings about her father’s health …] … [10] I … urged you day after day to stop reading the tabloids. But you couldn’t ­ and your fascination grew into paranoia (and then rage) of how you were being portrayed. You know how much anguish tabloid press has caused – lies simply for click bait. So to suffer through this media circus created by you is all the more devastating. You continue to be manipulated by the press, who are likely promising you the world to keep churning out these fictitious stories, yet still ridiculing you. The lies you have been paid to share about me, about our help for you, … [Reference was made to support the claimant says her father received] … - is staggering and confusing. [… Reference was made to the contents of correspondence sent by Mr Markle …] [11] We all rallied around to support and protect you from day one and this you know. So to hear about the attacks you’ve made at Harry in press, who was nothing but patient, kind, and understanding with you is perhaps the most painful of all. I will truly never understand it. [12] For some reason you choose to continue fabricating these stories, manufacturing this fictitious narrative, and entrenching yourself deeper into this web you’ve spun. The only thing that helps me sleep at night is the faith and knowing that a lie can’t live forever. [13] My hope is that you can take a moment to reflect on this. To remember our conversation seven days before the wedding when we asked you if the claims of you working with the paparazzi and press were true and told you if we tried to protect you from the story running (something we've never attempted to do for anyone - ourselves included) that we wouldn't be able to use that strength to protect our own children one day. Even knowing that, you said it wasn’t true. [14] I believed you, trusted you, and told you I loved vou. The next morning the CCTV footage came out. You haven’t reached out to me since the week of our wedding, and while you claim you have no way of contacting me, my number has remained the same. This you know. No texts, no missed calls, no outreach from you – just more global interviews you’re being paid to do to say harmful and hurtful things that are untrue. [15] If you love me, as you tell the press you do, please stop. Please allow us to live our lives in peace. Please stop lying, please stop creating so much pain, please stop exploiting mv relationship with mv husband, and please stop taking the bait from the press. I realize you are so far down this rabbit hole that you feel (or may feel) there is no way out, but if you take a moment to pause I think you’ll see that being able to live with a clear conscience is more valuable than any payment in the world. I ask for nothing other than peace, and I wish the same for you. Meg </a:t>
            </a:r>
            <a:endParaRPr lang="en-US" altLang="en-US" sz="900" i="1">
              <a:solidFill>
                <a:schemeClr val="bg1"/>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387229854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9F542-E280-382A-A42E-01555FA2EA2B}"/>
            </a:ext>
          </a:extLst>
        </p:cNvPr>
        <p:cNvGrpSpPr/>
        <p:nvPr/>
      </p:nvGrpSpPr>
      <p:grpSpPr>
        <a:xfrm>
          <a:off x="0" y="0"/>
          <a:ext cx="0" cy="0"/>
          <a:chOff x="0" y="0"/>
          <a:chExt cx="0" cy="0"/>
        </a:xfrm>
      </p:grpSpPr>
      <p:sp>
        <p:nvSpPr>
          <p:cNvPr id="122881" name="Content Placeholder 2">
            <a:extLst>
              <a:ext uri="{FF2B5EF4-FFF2-40B4-BE49-F238E27FC236}">
                <a16:creationId xmlns:a16="http://schemas.microsoft.com/office/drawing/2014/main" id="{5BBF0C9E-5605-C910-86B9-3E789FFCC2C7}"/>
              </a:ext>
            </a:extLst>
          </p:cNvPr>
          <p:cNvSpPr>
            <a:spLocks noGrp="1" noChangeArrowheads="1"/>
          </p:cNvSpPr>
          <p:nvPr>
            <p:ph sz="quarter" idx="10"/>
          </p:nvPr>
        </p:nvSpPr>
        <p:spPr bwMode="auto">
          <a:xfrm>
            <a:off x="395288" y="133350"/>
            <a:ext cx="8280400" cy="487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1200" i="1">
                <a:solidFill>
                  <a:schemeClr val="bg1"/>
                </a:solidFill>
              </a:rPr>
              <a:t>The copyright claim </a:t>
            </a:r>
          </a:p>
          <a:p>
            <a:pPr marL="0" indent="0">
              <a:buFont typeface="Arial" panose="020B0604020202020204" pitchFamily="34" charset="0"/>
              <a:buNone/>
            </a:pPr>
            <a:r>
              <a:rPr lang="en-CA" altLang="en-US" sz="1200">
                <a:solidFill>
                  <a:schemeClr val="bg1"/>
                </a:solidFill>
              </a:rPr>
              <a:t>59. At [130]-[152] the judge dealt with the essential legal principles, the issues, originality and infringement, before turning to the fair dealing for the purpose of reporting current events and the public interest defences at [153]-[158], which are the subject of this appeal. </a:t>
            </a:r>
          </a:p>
          <a:p>
            <a:pPr marL="0" indent="0">
              <a:buFont typeface="Arial" panose="020B0604020202020204" pitchFamily="34" charset="0"/>
              <a:buNone/>
            </a:pPr>
            <a:r>
              <a:rPr lang="en-CA" altLang="en-US" sz="1200">
                <a:solidFill>
                  <a:schemeClr val="bg1"/>
                </a:solidFill>
              </a:rPr>
              <a:t>60. On fair dealing, the judge said that his previous analysis led “ineluctably to the conclusion that this defence could not succeed”. The defendant’s case identified 5 current events, broadly summarised, as: (i) the claimant’s relationship with her father, (ii) the People Article disclosing the existence of the Letter, (iii) Mr Markle’s reaction to the People Article, (iv) Mr Markle’s dispute with the version put into the public domain, and (v) his dispute with the version of the claimant’s conduct towards him. (ii)-(v) arguably qualified as public events. The only requirement of the defence which was satisfied was the acknowledgment of the author. Summary judgment dismissing fair dealing defences had been given in Hyde Park Residence Ltd v. Yelland [2001] Ch 143 (Hyde Park), Ashdown v. Telegraph Group Ltd [2001] EWCA Civ 1142 (Ashdown), and HRH Prince of Wales v. Associated Newspapers Ltd [2008] Ch 57. Guidance was to be found in Ashdown at [70] (approving an extract from Laddie, Prescott and Vitoria, The Modern Law of Copyright and Designs): </a:t>
            </a:r>
          </a:p>
          <a:p>
            <a:pPr marL="300038" lvl="1" indent="0">
              <a:buFont typeface="Arial" panose="020B0604020202020204" pitchFamily="34" charset="0"/>
              <a:buNone/>
            </a:pPr>
            <a:r>
              <a:rPr lang="en-CA" altLang="en-US" sz="1200">
                <a:solidFill>
                  <a:schemeClr val="bg1"/>
                </a:solidFill>
              </a:rPr>
              <a:t>… by far the most important factor is whether the alleged fair dealing is in fact commercially competing with the proprietor’s exploitation of the copyright work, a substitute for the probable purchase of authorised copies, and the like. If it is, the fair dealing defence will almost certainly fail. If it is not and there is a moderate taking and there are no special adverse factors, the defence is likely to succeed, especially if the defendant’s additional purpose is to right a wrong, to ventilate an honest grievance, to engage in political controversy, and so on. The second most important factor is whether the work has already been published or otherwise exposed to the public. If it has not, and especially if the material has been obtained by a breach of confidence or other mean or underhand dealing, the courts will be reluctant to say this is fair. However this is by no means conclusive, for sometimes it is necessary for the purposes of legitimate public controversy to make use of ‘leaked’ information. The third most important factor is the amount and importance of the work that has been taken. For, although it is permissible to take a substantial part of the work (if not, there could be no question of infringement in the first place), in some circumstances the taking of an excessive amount, or the taking of even a small amount if on a regular basis, would negative fair dealing. </a:t>
            </a:r>
            <a:endParaRPr lang="en-US" altLang="en-US" sz="1200">
              <a:solidFill>
                <a:schemeClr val="bg1"/>
              </a:solidFill>
            </a:endParaRPr>
          </a:p>
        </p:txBody>
      </p:sp>
    </p:spTree>
    <p:extLst>
      <p:ext uri="{BB962C8B-B14F-4D97-AF65-F5344CB8AC3E}">
        <p14:creationId xmlns:p14="http://schemas.microsoft.com/office/powerpoint/2010/main" val="85444271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8C79-7A9E-5DC8-2108-EFCE1E567BC2}"/>
            </a:ext>
          </a:extLst>
        </p:cNvPr>
        <p:cNvGrpSpPr/>
        <p:nvPr/>
      </p:nvGrpSpPr>
      <p:grpSpPr>
        <a:xfrm>
          <a:off x="0" y="0"/>
          <a:ext cx="0" cy="0"/>
          <a:chOff x="0" y="0"/>
          <a:chExt cx="0" cy="0"/>
        </a:xfrm>
      </p:grpSpPr>
      <p:sp>
        <p:nvSpPr>
          <p:cNvPr id="305153" name="Content Placeholder 2">
            <a:extLst>
              <a:ext uri="{FF2B5EF4-FFF2-40B4-BE49-F238E27FC236}">
                <a16:creationId xmlns:a16="http://schemas.microsoft.com/office/drawing/2014/main" id="{36336E27-B326-0F1B-9C7C-391C4F716B35}"/>
              </a:ext>
            </a:extLst>
          </p:cNvPr>
          <p:cNvSpPr>
            <a:spLocks noGrp="1" noChangeArrowheads="1"/>
          </p:cNvSpPr>
          <p:nvPr>
            <p:ph sz="quarter" idx="10"/>
          </p:nvPr>
        </p:nvSpPr>
        <p:spPr bwMode="auto">
          <a:xfrm>
            <a:off x="107950" y="111125"/>
            <a:ext cx="8928100" cy="4908550"/>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lnSpc>
                <a:spcPct val="120000"/>
              </a:lnSpc>
              <a:buFont typeface="Arial" panose="020B0604020202020204" pitchFamily="34" charset="0"/>
              <a:buNone/>
              <a:defRPr/>
            </a:pPr>
            <a:r>
              <a:rPr lang="en-CA" altLang="en-US" sz="1400">
                <a:solidFill>
                  <a:schemeClr val="bg1"/>
                </a:solidFill>
              </a:rPr>
              <a:t>61. The judge said that the Letter was not intended for commercial exploitation, but the defendant knew it was unpublished. Communicating the Letter to the defendant here may have been unlawful. The copying of large parts of the original literary content of Judgment the Letter infringed the claimant’s privacy rights and was irrelevant and disproportionate to any legitimate reporting purpose. The reproduction was essentially for the purpose of reporting the contents of the Letter, which was not a current event. The use made was not fair. </a:t>
            </a:r>
          </a:p>
          <a:p>
            <a:pPr marL="0" indent="0">
              <a:lnSpc>
                <a:spcPct val="120000"/>
              </a:lnSpc>
              <a:buFont typeface="Arial" panose="020B0604020202020204" pitchFamily="34" charset="0"/>
              <a:buNone/>
              <a:defRPr/>
            </a:pPr>
            <a:r>
              <a:rPr lang="en-CA" altLang="en-US" sz="1400">
                <a:solidFill>
                  <a:schemeClr val="bg1"/>
                </a:solidFill>
              </a:rPr>
              <a:t>62. On public interest and article 10, section 171(3) of the Copyright Designs and Patents Act 1988 (CDPA) preserved the common law defence. The court refuses to allow its process to be used for purposes that are contrary to the public interest (see Hyde Park at [43]). The protection of freedom of speech under article 10 was one aspect of the public interest: “[f]reedom of expression would prevail, in the public interest, in “those rare cases where this right trumps” those conferred by the CDPA: Ashdown [58]”. The judge said that such cases will be few because: (i) copyright was itself a right protected by article 1 of the First Protocol to the ECHR, (ii) the protection of copyright was a legitimate aim capable of justifying an interference with freedom of expression, and the court had to strike a fair balance, (iii) it would be very rare for the public interest to justify the copying of the form of a work to which copyright attaches: Ashdown [59], and (iv) the fair dealing defence will normally itself properly reflect the public interest in freedom of expression: Ashdown [66]. </a:t>
            </a:r>
          </a:p>
          <a:p>
            <a:pPr marL="0" indent="0">
              <a:lnSpc>
                <a:spcPct val="120000"/>
              </a:lnSpc>
              <a:buFont typeface="Arial" panose="020B0604020202020204" pitchFamily="34" charset="0"/>
              <a:buNone/>
              <a:defRPr/>
            </a:pPr>
            <a:r>
              <a:rPr lang="en-CA" altLang="en-US" sz="1400">
                <a:solidFill>
                  <a:schemeClr val="bg1"/>
                </a:solidFill>
              </a:rPr>
              <a:t>63. The judge thought that this was not one of the rare cases referred to in Ashdown. There was “no basis on which the court could conclude that, although the copying of the work was not fair dealing for news reporting purposes, the public interest [required] the copyright to be overridden” for the reasons given under the heading of fair dealing. </a:t>
            </a:r>
            <a:endParaRPr lang="en-US" altLang="en-US" sz="1400">
              <a:solidFill>
                <a:schemeClr val="bg1"/>
              </a:solidFill>
            </a:endParaRPr>
          </a:p>
        </p:txBody>
      </p:sp>
    </p:spTree>
    <p:extLst>
      <p:ext uri="{BB962C8B-B14F-4D97-AF65-F5344CB8AC3E}">
        <p14:creationId xmlns:p14="http://schemas.microsoft.com/office/powerpoint/2010/main" val="407236617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15C11-E963-2343-83DC-169A7A625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226AA4-906F-F251-CC3C-0F53EA6EED47}"/>
              </a:ext>
            </a:extLst>
          </p:cNvPr>
          <p:cNvSpPr>
            <a:spLocks noGrp="1"/>
          </p:cNvSpPr>
          <p:nvPr>
            <p:ph type="title"/>
          </p:nvPr>
        </p:nvSpPr>
        <p:spPr>
          <a:xfrm>
            <a:off x="1485900" y="7938"/>
            <a:ext cx="6172200" cy="307975"/>
          </a:xfrm>
        </p:spPr>
        <p:txBody>
          <a:bodyPr>
            <a:normAutofit fontScale="90000"/>
          </a:bodyPr>
          <a:lstStyle/>
          <a:p>
            <a:pPr>
              <a:defRPr/>
            </a:pPr>
            <a:r>
              <a:rPr lang="en-US" sz="2400" dirty="0">
                <a:solidFill>
                  <a:srgbClr val="FFFF00"/>
                </a:solidFill>
              </a:rPr>
              <a:t>Dealing with the issues</a:t>
            </a:r>
          </a:p>
        </p:txBody>
      </p:sp>
      <p:sp>
        <p:nvSpPr>
          <p:cNvPr id="306178" name="Content Placeholder 2">
            <a:extLst>
              <a:ext uri="{FF2B5EF4-FFF2-40B4-BE49-F238E27FC236}">
                <a16:creationId xmlns:a16="http://schemas.microsoft.com/office/drawing/2014/main" id="{B975EF0B-07E5-1A64-DF76-0F2BC40AC18C}"/>
              </a:ext>
            </a:extLst>
          </p:cNvPr>
          <p:cNvSpPr>
            <a:spLocks noGrp="1" noChangeArrowheads="1"/>
          </p:cNvSpPr>
          <p:nvPr>
            <p:ph sz="quarter" idx="10"/>
          </p:nvPr>
        </p:nvSpPr>
        <p:spPr bwMode="auto">
          <a:xfrm>
            <a:off x="215900" y="627063"/>
            <a:ext cx="8712200" cy="4146550"/>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lnSpc>
                <a:spcPct val="120000"/>
              </a:lnSpc>
              <a:buFont typeface="Arial" panose="020B0604020202020204" pitchFamily="34" charset="0"/>
              <a:buNone/>
              <a:defRPr/>
            </a:pPr>
            <a:r>
              <a:rPr lang="en-CA" altLang="en-US" sz="1300">
                <a:solidFill>
                  <a:schemeClr val="bg1"/>
                </a:solidFill>
              </a:rPr>
              <a:t>96. The public interest/article 10 copyright issue: Did the judge fail properly to evaluate the interference with article 10? 96. I am taking the article 10 defence first, because Mr Adrian Speck QC, who argued this part of the case for Associated Newspapers, put it first. Mr Speck criticised the judge for relying on Ashdown without mentioning the key differences between that case and this: there the justification for quoting from Mr Ashdown’s memorandum was to establish authenticity and to prove that the journalist actually had it in his possession, whereas there was no such issue here. Moreover, the Letter was not obtained improperly as it had been in Ashdown, so that the defendant did not need to show this to be a rare case as the judge had thought at [157]. </a:t>
            </a:r>
            <a:r>
              <a:rPr lang="en-CA" altLang="en-US" sz="1300">
                <a:solidFill>
                  <a:srgbClr val="FFFF00"/>
                </a:solidFill>
              </a:rPr>
              <a:t>The judge lumped freedom of speech together with fair dealing, and used his arguments on privacy to reject both, without even considering Mr Markle’s own right to free speech. The judge had also failed to evaluate the extent or weight of the copyright, in the sense of the intellectual creativity in the Letter. Had he done so, he would have realised that the Letter had a low level of copyright protection to put in the balance against the article 10 rights. It was wrong also to assume that using large parts of the Letter was more objectionable than using less, since using more allows fairer evaluation. </a:t>
            </a:r>
          </a:p>
          <a:p>
            <a:pPr marL="0" indent="0">
              <a:lnSpc>
                <a:spcPct val="120000"/>
              </a:lnSpc>
              <a:buFont typeface="Arial" panose="020B0604020202020204" pitchFamily="34" charset="0"/>
              <a:buNone/>
              <a:defRPr/>
            </a:pPr>
            <a:r>
              <a:rPr lang="en-CA" altLang="en-US" sz="1300">
                <a:solidFill>
                  <a:schemeClr val="bg1"/>
                </a:solidFill>
              </a:rPr>
              <a:t>97. It is true that the judge dealt with the article 10 defence shortly at [157]-[158], having rejected the fair dealing defence broadly for the reasons that he rejected the defences to the privacy claim. </a:t>
            </a:r>
            <a:r>
              <a:rPr lang="en-CA" altLang="en-US" sz="1300">
                <a:solidFill>
                  <a:srgbClr val="FFFF00"/>
                </a:solidFill>
              </a:rPr>
              <a:t>It is true also that the balancing exercise between a copyright, which is a property right, on the one hand and freedom of speech on the other hand is not identical to the balancing exercise that the judge had undertaken </a:t>
            </a:r>
            <a:r>
              <a:rPr lang="en-CA" altLang="en-US" sz="1300">
                <a:solidFill>
                  <a:schemeClr val="bg1"/>
                </a:solidFill>
              </a:rPr>
              <a:t>between article 8 and article 10 rights. It is also true that the Letter contained some pre-existing facts which were not themselves protected by copyright. </a:t>
            </a:r>
            <a:endParaRPr lang="en-US" altLang="en-US" sz="1300">
              <a:solidFill>
                <a:schemeClr val="bg1"/>
              </a:solidFill>
            </a:endParaRPr>
          </a:p>
        </p:txBody>
      </p:sp>
    </p:spTree>
    <p:extLst>
      <p:ext uri="{BB962C8B-B14F-4D97-AF65-F5344CB8AC3E}">
        <p14:creationId xmlns:p14="http://schemas.microsoft.com/office/powerpoint/2010/main" val="3758949602"/>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9094A-AB1F-5543-2474-65480E059107}"/>
            </a:ext>
          </a:extLst>
        </p:cNvPr>
        <p:cNvGrpSpPr/>
        <p:nvPr/>
      </p:nvGrpSpPr>
      <p:grpSpPr>
        <a:xfrm>
          <a:off x="0" y="0"/>
          <a:ext cx="0" cy="0"/>
          <a:chOff x="0" y="0"/>
          <a:chExt cx="0" cy="0"/>
        </a:xfrm>
      </p:grpSpPr>
      <p:sp>
        <p:nvSpPr>
          <p:cNvPr id="125953" name="Content Placeholder 2">
            <a:extLst>
              <a:ext uri="{FF2B5EF4-FFF2-40B4-BE49-F238E27FC236}">
                <a16:creationId xmlns:a16="http://schemas.microsoft.com/office/drawing/2014/main" id="{AA95318F-04DD-ADA2-9DA1-88492F155E3B}"/>
              </a:ext>
            </a:extLst>
          </p:cNvPr>
          <p:cNvSpPr>
            <a:spLocks noGrp="1" noChangeArrowheads="1"/>
          </p:cNvSpPr>
          <p:nvPr>
            <p:ph sz="quarter" idx="10"/>
          </p:nvPr>
        </p:nvSpPr>
        <p:spPr bwMode="auto">
          <a:xfrm>
            <a:off x="250825" y="63500"/>
            <a:ext cx="8642350" cy="4884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20000"/>
              </a:lnSpc>
              <a:buFont typeface="Arial" panose="020B0604020202020204" pitchFamily="34" charset="0"/>
              <a:buNone/>
            </a:pPr>
            <a:r>
              <a:rPr lang="en-CA" altLang="en-US" sz="1300">
                <a:solidFill>
                  <a:schemeClr val="bg1"/>
                </a:solidFill>
              </a:rPr>
              <a:t>98. In my judgment, however, the judge understood that “the nature and degree of the originality involved in a work can affect the availability of defences such as fair dealing, public interest, and … freedom of expression” [139]. Secondly, nothing advanced by Mr Speck suggested that there was any triable issue that would look different after a trial. </a:t>
            </a:r>
            <a:r>
              <a:rPr lang="en-CA" altLang="en-US" sz="1300">
                <a:solidFill>
                  <a:srgbClr val="FFFF00"/>
                </a:solidFill>
              </a:rPr>
              <a:t>The balancing exercise that had to be undertaken was between the claimant’s copyright in the Letter on the one hand and the article 10 rights of Mr Markle and Associated Newspapers</a:t>
            </a:r>
            <a:r>
              <a:rPr lang="en-CA" altLang="en-US" sz="1300">
                <a:solidFill>
                  <a:schemeClr val="bg1"/>
                </a:solidFill>
              </a:rPr>
              <a:t>. Whilst it is true that the judge did not expressly mention Mr Markle’s article 10 rights, that was the context to the exercise he was undertaking. Thirdly, I think that Mr Speck’s criticisms of the judge’s references to Ashdown were overstated. Indeed, at [39], Lord Phillips CJ said in Ashdown that: “in most circumstances, the principle of freedom of expression will be sufficiently protected if there is a right to publish information and ideas set out in another’s literary work, without copying the very words which that person has employed to convey the information or express the ideas. In such circumstances it will normally be necessary in a democratic society that the author of the work should have his property in his own creation protected”. At [58], Lord Phillips said “[w]e prefer the conclusion of Mance LJ [in Hyde Park at [82]] that the circumstances in which public interest may override copyright are not capable of precise categorisation or definition. Now that the Human Rights Act 1998 is in force, there is the clearest public interest in giving effect to the right of freedom of expression in those rare cases where this right trumps the rights conferred by the [CDPA]”. These dicta were relevant to what the judge had to decide, even bearing in mind the different factual context in Ashdown. Fourthly, I cannot see that the defendant has seriously impugned the balancing exercise that the judge carried out in what was a careful and detailed decision. I do not think it is a valid criticism to suggest that he did not set out all the arguments again under this heading, when he correctly explained the exercise he had to undertake and reached a clear conclusion. In the result, I also agree with the conclusion he reached.</a:t>
            </a:r>
            <a:endParaRPr lang="en-US" altLang="en-US" sz="1300">
              <a:solidFill>
                <a:schemeClr val="bg1"/>
              </a:solidFill>
            </a:endParaRPr>
          </a:p>
        </p:txBody>
      </p:sp>
    </p:spTree>
    <p:extLst>
      <p:ext uri="{BB962C8B-B14F-4D97-AF65-F5344CB8AC3E}">
        <p14:creationId xmlns:p14="http://schemas.microsoft.com/office/powerpoint/2010/main" val="166427514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A6BAB-CE54-C01A-3A08-BA8CD430F7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C8870A-0D47-6E11-2D8C-D183057C64A2}"/>
              </a:ext>
            </a:extLst>
          </p:cNvPr>
          <p:cNvSpPr>
            <a:spLocks noGrp="1"/>
          </p:cNvSpPr>
          <p:nvPr>
            <p:ph sz="quarter" idx="10"/>
          </p:nvPr>
        </p:nvSpPr>
        <p:spPr>
          <a:xfrm>
            <a:off x="250825" y="123825"/>
            <a:ext cx="8642350" cy="4805363"/>
          </a:xfrm>
        </p:spPr>
        <p:txBody>
          <a:bodyPr>
            <a:normAutofit fontScale="85000" lnSpcReduction="20000"/>
          </a:bodyPr>
          <a:lstStyle/>
          <a:p>
            <a:pPr marL="0" indent="0">
              <a:lnSpc>
                <a:spcPct val="110000"/>
              </a:lnSpc>
              <a:buFont typeface="Arial" panose="020B0604020202020204" pitchFamily="34" charset="0"/>
              <a:buNone/>
              <a:defRPr/>
            </a:pPr>
            <a:r>
              <a:rPr lang="en-CA" b="1" dirty="0">
                <a:solidFill>
                  <a:schemeClr val="bg1"/>
                </a:solidFill>
              </a:rPr>
              <a:t>7. The fair dealing copyright issue: </a:t>
            </a:r>
            <a:r>
              <a:rPr lang="en-CA" dirty="0">
                <a:solidFill>
                  <a:schemeClr val="bg1"/>
                </a:solidFill>
              </a:rPr>
              <a:t>Did the judge wrongly rely on his privacy analysis to reject the fair dealing defence? </a:t>
            </a:r>
          </a:p>
          <a:p>
            <a:pPr marL="300038" lvl="1" indent="0">
              <a:lnSpc>
                <a:spcPct val="110000"/>
              </a:lnSpc>
              <a:buFont typeface="Arial" panose="020B0604020202020204" pitchFamily="34" charset="0"/>
              <a:buNone/>
              <a:defRPr/>
            </a:pPr>
            <a:r>
              <a:rPr lang="en-CA" dirty="0">
                <a:solidFill>
                  <a:schemeClr val="bg1"/>
                </a:solidFill>
              </a:rPr>
              <a:t>99. Associated Newspapers adopted similar arguments on the fair dealing defence to those advanced under article 10. As I said at [61] above, the judge’s main reason for rejecting the fair dealing defence was that the reproduction of the Letter was essentially for the purpose of reporting its contents, which were not a current event, and that the use made of the Letter was not fair. </a:t>
            </a:r>
          </a:p>
          <a:p>
            <a:pPr marL="300038" lvl="1" indent="0">
              <a:lnSpc>
                <a:spcPct val="110000"/>
              </a:lnSpc>
              <a:buFont typeface="Arial" panose="020B0604020202020204" pitchFamily="34" charset="0"/>
              <a:buNone/>
              <a:defRPr/>
            </a:pPr>
            <a:r>
              <a:rPr lang="en-CA" dirty="0">
                <a:solidFill>
                  <a:schemeClr val="bg1"/>
                </a:solidFill>
              </a:rPr>
              <a:t>100. In Pro Sieben Media v. Carlton UK Television [1999] 1 WLR 605 (Pro Sieben), Robert Walker LJ explained at page 614 that: “Criticism or review” and “reporting current events” are expressions of wide and indefinite scope. Any attempt to plot their precise boundaries [was] doomed to failure. They [were] expressions which should be interpreted liberally…”. The judge identified 4 topics at [153] that he considered current events (the People Article’s description of the Letter, </a:t>
            </a:r>
            <a:r>
              <a:rPr lang="en-CA" dirty="0" err="1">
                <a:solidFill>
                  <a:schemeClr val="bg1"/>
                </a:solidFill>
              </a:rPr>
              <a:t>Mr</a:t>
            </a:r>
            <a:r>
              <a:rPr lang="en-CA" dirty="0">
                <a:solidFill>
                  <a:schemeClr val="bg1"/>
                </a:solidFill>
              </a:rPr>
              <a:t> Markle’s reaction to the People Article and his dispute with it and with the claimant’s view of her conduct towards him), and accepted that some other events might also arguably qualify. But the judge did not comment on the defendant’s pleading that the Letter and the claimant’s Judgment views had entered the public domain by wide reporting. It was, the defendant argued, impossible to evaluate the fairness of the publication summarily. Moreover, the judge failed to understand how liberally the concept of fair dealing was to be interpreted and elided the question of fairness with the question of what was, in the context, reporting current events. According to </a:t>
            </a:r>
            <a:r>
              <a:rPr lang="en-CA" dirty="0" err="1">
                <a:solidFill>
                  <a:schemeClr val="bg1"/>
                </a:solidFill>
              </a:rPr>
              <a:t>Mr</a:t>
            </a:r>
            <a:r>
              <a:rPr lang="en-CA" dirty="0">
                <a:solidFill>
                  <a:schemeClr val="bg1"/>
                </a:solidFill>
              </a:rPr>
              <a:t> Speck, the judge simply took too narrow a view of the public interest in the current events surrounding the estrangement of the claimant and </a:t>
            </a:r>
            <a:r>
              <a:rPr lang="en-CA" dirty="0" err="1">
                <a:solidFill>
                  <a:schemeClr val="bg1"/>
                </a:solidFill>
              </a:rPr>
              <a:t>Mr</a:t>
            </a:r>
            <a:r>
              <a:rPr lang="en-CA" dirty="0">
                <a:solidFill>
                  <a:schemeClr val="bg1"/>
                </a:solidFill>
              </a:rPr>
              <a:t> Markle. And the Articles did report some of the events that the judge had himself accepted were current events. </a:t>
            </a:r>
            <a:endParaRPr lang="en-US" dirty="0">
              <a:solidFill>
                <a:schemeClr val="bg1"/>
              </a:solidFill>
            </a:endParaRPr>
          </a:p>
        </p:txBody>
      </p:sp>
    </p:spTree>
    <p:extLst>
      <p:ext uri="{BB962C8B-B14F-4D97-AF65-F5344CB8AC3E}">
        <p14:creationId xmlns:p14="http://schemas.microsoft.com/office/powerpoint/2010/main" val="805802339"/>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65FBC-3B4F-E46F-00A5-21255C2E9A50}"/>
            </a:ext>
          </a:extLst>
        </p:cNvPr>
        <p:cNvGrpSpPr/>
        <p:nvPr/>
      </p:nvGrpSpPr>
      <p:grpSpPr>
        <a:xfrm>
          <a:off x="0" y="0"/>
          <a:ext cx="0" cy="0"/>
          <a:chOff x="0" y="0"/>
          <a:chExt cx="0" cy="0"/>
        </a:xfrm>
      </p:grpSpPr>
      <p:sp>
        <p:nvSpPr>
          <p:cNvPr id="128001" name="Content Placeholder 2">
            <a:extLst>
              <a:ext uri="{FF2B5EF4-FFF2-40B4-BE49-F238E27FC236}">
                <a16:creationId xmlns:a16="http://schemas.microsoft.com/office/drawing/2014/main" id="{75AF7E4E-D5CD-2047-1166-9951E4C53870}"/>
              </a:ext>
            </a:extLst>
          </p:cNvPr>
          <p:cNvSpPr>
            <a:spLocks noGrp="1" noChangeArrowheads="1"/>
          </p:cNvSpPr>
          <p:nvPr>
            <p:ph sz="quarter" idx="10"/>
          </p:nvPr>
        </p:nvSpPr>
        <p:spPr bwMode="auto">
          <a:xfrm>
            <a:off x="142875" y="158750"/>
            <a:ext cx="8858250" cy="482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20000"/>
              </a:lnSpc>
              <a:buFont typeface="Arial" panose="020B0604020202020204" pitchFamily="34" charset="0"/>
              <a:buNone/>
            </a:pPr>
            <a:r>
              <a:rPr lang="en-CA" altLang="en-US" sz="1200">
                <a:solidFill>
                  <a:schemeClr val="bg1"/>
                </a:solidFill>
              </a:rPr>
              <a:t>101. </a:t>
            </a:r>
            <a:r>
              <a:rPr lang="en-CA" altLang="en-US" sz="1200">
                <a:solidFill>
                  <a:srgbClr val="FFFF00"/>
                </a:solidFill>
              </a:rPr>
              <a:t>My reasons for rejecting this ground of appeal are similar to those expressed above in relation to the public interest defence. The judge did understand the nature and degree of the originality involved in the Letter, and that it could affect the fair dealing defence. </a:t>
            </a:r>
          </a:p>
          <a:p>
            <a:pPr marL="0" indent="0">
              <a:lnSpc>
                <a:spcPct val="120000"/>
              </a:lnSpc>
              <a:buFont typeface="Arial" panose="020B0604020202020204" pitchFamily="34" charset="0"/>
              <a:buNone/>
            </a:pPr>
            <a:r>
              <a:rPr lang="en-CA" altLang="en-US" sz="1200">
                <a:solidFill>
                  <a:schemeClr val="bg1"/>
                </a:solidFill>
              </a:rPr>
              <a:t>102. Secondly, once again, Mr Speck did not point to a triable issue in relation to fair dealing, save to say that the evaluation of fairness should be done after a trial. I cannot see why. The judge could evaluate the copyright in the letter and balance it with what the People Article had made into current events, so as to take a view about what those current events were and the fairness of allowing publication of what was reproduced in the Articles. The judge accepted the existence of the Letter and its description of its contents had been put into the public domain by the People Article. The extract he cited at [154] from Laddie, Prescott and Vitoria made clear that that the defence would often succeed if the defendant’s purpose was to right a wrong or to ventilate an honest grievance. The liberal reporting of current events adumbrated by Pro Sieben might, for completeness, have been mentioned by the judge, but does not really impact his reasoning at [155] and [156] to the effect that the defendant knew it was dealing with an unpublished work, it copied a large and important proportion of the work’s original literary content, most of which infringed the claimant’s privacy rights and was disproportionate to any legitimate reporting purpose. The fairness of the reproduction was, therefore, very limited. Most importantly, perhaps, the use made of the Letter was unfair, because it was not about reporting current events, but reporting the actual contents of the Letter to make the splash of publication already referred to. </a:t>
            </a:r>
          </a:p>
          <a:p>
            <a:pPr marL="0" indent="0">
              <a:lnSpc>
                <a:spcPct val="120000"/>
              </a:lnSpc>
              <a:buFont typeface="Arial" panose="020B0604020202020204" pitchFamily="34" charset="0"/>
              <a:buNone/>
            </a:pPr>
            <a:r>
              <a:rPr lang="en-CA" altLang="en-US" sz="1200">
                <a:solidFill>
                  <a:schemeClr val="bg1"/>
                </a:solidFill>
              </a:rPr>
              <a:t>103. Thirdly, I cannot see that the defendant has been able here, any more than under article 10, seriously to impugn the balancing exercise that the judge carried out between the copyright protection on the one hand and the fairness of publication on the other hand in the context of his determinations as to what were current events. In essence all that could be, and was, properly undertaken by reference to the People Article, the Letter and the Articles. I repeat that the judge’s decision, looked at as a whole, was careful and detailed.”</a:t>
            </a:r>
            <a:endParaRPr lang="en-US" altLang="en-US" sz="1200">
              <a:solidFill>
                <a:schemeClr val="bg1"/>
              </a:solidFill>
            </a:endParaRPr>
          </a:p>
        </p:txBody>
      </p:sp>
    </p:spTree>
    <p:extLst>
      <p:ext uri="{BB962C8B-B14F-4D97-AF65-F5344CB8AC3E}">
        <p14:creationId xmlns:p14="http://schemas.microsoft.com/office/powerpoint/2010/main" val="372988530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C8BE0-FE08-6207-3B46-BD36294975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C27D16-C604-5BCA-22F6-5C10DD6218B0}"/>
              </a:ext>
            </a:extLst>
          </p:cNvPr>
          <p:cNvSpPr>
            <a:spLocks noGrp="1"/>
          </p:cNvSpPr>
          <p:nvPr>
            <p:ph sz="quarter" idx="10"/>
          </p:nvPr>
        </p:nvSpPr>
        <p:spPr>
          <a:xfrm>
            <a:off x="468313" y="385763"/>
            <a:ext cx="8424862" cy="4489450"/>
          </a:xfrm>
        </p:spPr>
        <p:txBody>
          <a:bodyPr>
            <a:normAutofit fontScale="77500" lnSpcReduction="20000"/>
          </a:bodyPr>
          <a:lstStyle/>
          <a:p>
            <a:pPr marL="0" indent="0">
              <a:lnSpc>
                <a:spcPct val="120000"/>
              </a:lnSpc>
              <a:buFont typeface="Arial" panose="020B0604020202020204" pitchFamily="34" charset="0"/>
              <a:buNone/>
              <a:defRPr/>
            </a:pPr>
            <a:r>
              <a:rPr lang="en-CA" u="sng" dirty="0">
                <a:solidFill>
                  <a:schemeClr val="bg1"/>
                </a:solidFill>
              </a:rPr>
              <a:t>Conclusions </a:t>
            </a:r>
          </a:p>
          <a:p>
            <a:pPr marL="0" indent="0">
              <a:lnSpc>
                <a:spcPct val="120000"/>
              </a:lnSpc>
              <a:buFont typeface="Arial" panose="020B0604020202020204" pitchFamily="34" charset="0"/>
              <a:buNone/>
              <a:defRPr/>
            </a:pPr>
            <a:r>
              <a:rPr lang="en-CA" dirty="0">
                <a:solidFill>
                  <a:schemeClr val="bg1"/>
                </a:solidFill>
              </a:rPr>
              <a:t>104. For the reasons I have given, I would admit the new evidence filed by both parties, and dismiss Associated Newspapers’ appeal on all the grounds for which permission was given. </a:t>
            </a:r>
          </a:p>
          <a:p>
            <a:pPr marL="0" indent="0">
              <a:lnSpc>
                <a:spcPct val="120000"/>
              </a:lnSpc>
              <a:buFont typeface="Arial" panose="020B0604020202020204" pitchFamily="34" charset="0"/>
              <a:buNone/>
              <a:defRPr/>
            </a:pPr>
            <a:r>
              <a:rPr lang="en-CA" dirty="0">
                <a:solidFill>
                  <a:schemeClr val="bg1"/>
                </a:solidFill>
              </a:rPr>
              <a:t>105. I should not leave this case without reiterating the narrowness of the issues we have had to decide. The appeal was against the judge’s decision that it could be seen mainly on the basis of the central documents in the case (viz the People Article, the Letter, and the Articles themselves) that the claimant’s reasonable expectation of privacy and copyright in the Letter had been infringed. After careful consideration of his judgment, I agree with the views the judge expressed on these very confined, mostly factual, questions. </a:t>
            </a:r>
          </a:p>
          <a:p>
            <a:pPr marL="0" indent="0">
              <a:lnSpc>
                <a:spcPct val="120000"/>
              </a:lnSpc>
              <a:buFont typeface="Arial" panose="020B0604020202020204" pitchFamily="34" charset="0"/>
              <a:buNone/>
              <a:defRPr/>
            </a:pPr>
            <a:r>
              <a:rPr lang="en-CA" dirty="0">
                <a:solidFill>
                  <a:schemeClr val="bg1"/>
                </a:solidFill>
              </a:rPr>
              <a:t>106. Essentially, whilst it might have been proportionate to disclose and publish a very small part of the Letter to rebut inaccuracies in the People Article, it was not necessary to deploy half the contents of the Letter as Associated Newspapers did. As the Articles themselves demonstrate, and as the judge found, the primary purpose of the Articles was not to publish </a:t>
            </a:r>
            <a:r>
              <a:rPr lang="en-CA" dirty="0" err="1">
                <a:solidFill>
                  <a:schemeClr val="bg1"/>
                </a:solidFill>
              </a:rPr>
              <a:t>Mr</a:t>
            </a:r>
            <a:r>
              <a:rPr lang="en-CA" dirty="0">
                <a:solidFill>
                  <a:schemeClr val="bg1"/>
                </a:solidFill>
              </a:rPr>
              <a:t> Markle’s responses to the inaccurate allegations against him in the People Article. The true purpose of the publication was, as the first 4 lines of the Articles said: to reveal for the first time [to the world] the “[t]he full content of a sensational letter written by [the Duchess] to her estranged father shortly after her wedding”. The contents of the Letter were private when it was written and when it was published, even if the claimant, it now appears, realised that her father might leak its contents to the media. </a:t>
            </a:r>
            <a:endParaRPr lang="en-US" dirty="0">
              <a:solidFill>
                <a:schemeClr val="bg1"/>
              </a:solidFill>
            </a:endParaRPr>
          </a:p>
        </p:txBody>
      </p:sp>
    </p:spTree>
    <p:extLst>
      <p:ext uri="{BB962C8B-B14F-4D97-AF65-F5344CB8AC3E}">
        <p14:creationId xmlns:p14="http://schemas.microsoft.com/office/powerpoint/2010/main" val="478944843"/>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4BCE-D758-39BF-CB3C-892C0768B351}"/>
            </a:ext>
          </a:extLst>
        </p:cNvPr>
        <p:cNvGrpSpPr/>
        <p:nvPr/>
      </p:nvGrpSpPr>
      <p:grpSpPr>
        <a:xfrm>
          <a:off x="0" y="0"/>
          <a:ext cx="0" cy="0"/>
          <a:chOff x="0" y="0"/>
          <a:chExt cx="0" cy="0"/>
        </a:xfrm>
      </p:grpSpPr>
      <p:pic>
        <p:nvPicPr>
          <p:cNvPr id="130049" name="Picture 2" descr="A screenshot of a website&#10;&#10;Description automatically generated with low confidence">
            <a:extLst>
              <a:ext uri="{FF2B5EF4-FFF2-40B4-BE49-F238E27FC236}">
                <a16:creationId xmlns:a16="http://schemas.microsoft.com/office/drawing/2014/main" id="{5807118E-945B-09E6-E6C4-67B91E58CF3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33775" y="123825"/>
            <a:ext cx="207645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131537"/>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107B1-458C-636B-A9CB-5D127FB2E148}"/>
            </a:ext>
          </a:extLst>
        </p:cNvPr>
        <p:cNvGrpSpPr/>
        <p:nvPr/>
      </p:nvGrpSpPr>
      <p:grpSpPr>
        <a:xfrm>
          <a:off x="0" y="0"/>
          <a:ext cx="0" cy="0"/>
          <a:chOff x="0" y="0"/>
          <a:chExt cx="0" cy="0"/>
        </a:xfrm>
      </p:grpSpPr>
      <p:pic>
        <p:nvPicPr>
          <p:cNvPr id="131073" name="Picture 2" descr="Text, letter&#10;&#10;Description automatically generated">
            <a:extLst>
              <a:ext uri="{FF2B5EF4-FFF2-40B4-BE49-F238E27FC236}">
                <a16:creationId xmlns:a16="http://schemas.microsoft.com/office/drawing/2014/main" id="{D52C1468-C8A5-0F52-CA8E-A2E84925E5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9775" y="195263"/>
            <a:ext cx="512445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145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4221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0F303-0A72-F3EB-C854-24DAC2500467}"/>
            </a:ext>
          </a:extLst>
        </p:cNvPr>
        <p:cNvGrpSpPr/>
        <p:nvPr/>
      </p:nvGrpSpPr>
      <p:grpSpPr>
        <a:xfrm>
          <a:off x="0" y="0"/>
          <a:ext cx="0" cy="0"/>
          <a:chOff x="0" y="0"/>
          <a:chExt cx="0" cy="0"/>
        </a:xfrm>
      </p:grpSpPr>
      <p:pic>
        <p:nvPicPr>
          <p:cNvPr id="132097" name="Picture 2" descr="Text, letter&#10;&#10;Description automatically generated">
            <a:extLst>
              <a:ext uri="{FF2B5EF4-FFF2-40B4-BE49-F238E27FC236}">
                <a16:creationId xmlns:a16="http://schemas.microsoft.com/office/drawing/2014/main" id="{0109455E-F7DD-BC17-F7D8-B939FB07D50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25725" y="195263"/>
            <a:ext cx="3892550"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93970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A8E04-900A-C0E1-F374-009D0A844DC8}"/>
            </a:ext>
          </a:extLst>
        </p:cNvPr>
        <p:cNvGrpSpPr/>
        <p:nvPr/>
      </p:nvGrpSpPr>
      <p:grpSpPr>
        <a:xfrm>
          <a:off x="0" y="0"/>
          <a:ext cx="0" cy="0"/>
          <a:chOff x="0" y="0"/>
          <a:chExt cx="0" cy="0"/>
        </a:xfrm>
      </p:grpSpPr>
      <p:pic>
        <p:nvPicPr>
          <p:cNvPr id="133121" name="Picture 2" descr="Text, letter&#10;&#10;Description automatically generated">
            <a:extLst>
              <a:ext uri="{FF2B5EF4-FFF2-40B4-BE49-F238E27FC236}">
                <a16:creationId xmlns:a16="http://schemas.microsoft.com/office/drawing/2014/main" id="{8F37C592-CA22-77F8-2C72-0D47C9F0556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17813" y="206375"/>
            <a:ext cx="3508375"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328483"/>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55118-A0C8-D90A-B56A-BE8F539BF3B6}"/>
            </a:ext>
          </a:extLst>
        </p:cNvPr>
        <p:cNvGrpSpPr/>
        <p:nvPr/>
      </p:nvGrpSpPr>
      <p:grpSpPr>
        <a:xfrm>
          <a:off x="0" y="0"/>
          <a:ext cx="0" cy="0"/>
          <a:chOff x="0" y="0"/>
          <a:chExt cx="0" cy="0"/>
        </a:xfrm>
      </p:grpSpPr>
      <p:pic>
        <p:nvPicPr>
          <p:cNvPr id="134145" name="Picture 2" descr="Text&#10;&#10;Description automatically generated">
            <a:extLst>
              <a:ext uri="{FF2B5EF4-FFF2-40B4-BE49-F238E27FC236}">
                <a16:creationId xmlns:a16="http://schemas.microsoft.com/office/drawing/2014/main" id="{76148FA1-905F-37C4-38AD-D204D2152F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3788" y="395288"/>
            <a:ext cx="69564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24719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318CA-66FE-F88F-1E6D-DC983BE7D34F}"/>
            </a:ext>
          </a:extLst>
        </p:cNvPr>
        <p:cNvGrpSpPr/>
        <p:nvPr/>
      </p:nvGrpSpPr>
      <p:grpSpPr>
        <a:xfrm>
          <a:off x="0" y="0"/>
          <a:ext cx="0" cy="0"/>
          <a:chOff x="0" y="0"/>
          <a:chExt cx="0" cy="0"/>
        </a:xfrm>
      </p:grpSpPr>
      <p:pic>
        <p:nvPicPr>
          <p:cNvPr id="135169" name="Picture 2">
            <a:extLst>
              <a:ext uri="{FF2B5EF4-FFF2-40B4-BE49-F238E27FC236}">
                <a16:creationId xmlns:a16="http://schemas.microsoft.com/office/drawing/2014/main" id="{6B3EAEB5-ACA8-C971-F4DB-3057DB3F74C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79638" y="161925"/>
            <a:ext cx="478472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436203"/>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ECC8C-7A68-D6D2-42FC-AF0C3F325A4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58671-90D3-497E-C591-ACB5032130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804894177"/>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E08FC-655D-B306-38DF-8EFE03234F56}"/>
            </a:ext>
          </a:extLst>
        </p:cNvPr>
        <p:cNvGrpSpPr/>
        <p:nvPr/>
      </p:nvGrpSpPr>
      <p:grpSpPr>
        <a:xfrm>
          <a:off x="0" y="0"/>
          <a:ext cx="0" cy="0"/>
          <a:chOff x="0" y="0"/>
          <a:chExt cx="0" cy="0"/>
        </a:xfrm>
      </p:grpSpPr>
      <p:sp>
        <p:nvSpPr>
          <p:cNvPr id="490497" name="Title 1">
            <a:extLst>
              <a:ext uri="{FF2B5EF4-FFF2-40B4-BE49-F238E27FC236}">
                <a16:creationId xmlns:a16="http://schemas.microsoft.com/office/drawing/2014/main" id="{D220C9EB-94BC-34D2-FE9D-8EE054132D72}"/>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0DD45B81-0C09-4DED-7EE1-58D643DD324C}"/>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490499" name="Content Placeholder 3" descr="Crystal_Project_pause-queue.png">
            <a:extLst>
              <a:ext uri="{FF2B5EF4-FFF2-40B4-BE49-F238E27FC236}">
                <a16:creationId xmlns:a16="http://schemas.microsoft.com/office/drawing/2014/main" id="{789C0B39-4036-4649-CBF3-68E7DE4AE4E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618171"/>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E77B07-D7A0-0DFA-9C15-72951153024B}"/>
              </a:ext>
            </a:extLst>
          </p:cNvPr>
          <p:cNvSpPr txBox="1"/>
          <p:nvPr/>
        </p:nvSpPr>
        <p:spPr>
          <a:xfrm>
            <a:off x="331608" y="483518"/>
            <a:ext cx="8480783" cy="707886"/>
          </a:xfrm>
          <a:prstGeom prst="rect">
            <a:avLst/>
          </a:prstGeom>
          <a:noFill/>
        </p:spPr>
        <p:txBody>
          <a:bodyPr wrap="none" rtlCol="0">
            <a:spAutoFit/>
          </a:bodyPr>
          <a:lstStyle/>
          <a:p>
            <a:r>
              <a:rPr lang="en-US" sz="4000" b="1" dirty="0">
                <a:solidFill>
                  <a:srgbClr val="FFFF00"/>
                </a:solidFill>
              </a:rPr>
              <a:t>Bridge to </a:t>
            </a:r>
            <a:r>
              <a:rPr lang="en-US" sz="4000" b="1" dirty="0">
                <a:solidFill>
                  <a:schemeClr val="bg1"/>
                </a:solidFill>
              </a:rPr>
              <a:t>Passing</a:t>
            </a:r>
            <a:r>
              <a:rPr lang="en-US" sz="4000" b="1" dirty="0">
                <a:solidFill>
                  <a:srgbClr val="FF0000"/>
                </a:solidFill>
              </a:rPr>
              <a:t>-</a:t>
            </a:r>
            <a:r>
              <a:rPr lang="en-US" sz="4000" b="1" dirty="0">
                <a:solidFill>
                  <a:schemeClr val="bg1"/>
                </a:solidFill>
              </a:rPr>
              <a:t>Off</a:t>
            </a:r>
            <a:r>
              <a:rPr lang="en-US" sz="4000" b="1" dirty="0">
                <a:solidFill>
                  <a:srgbClr val="FF0000"/>
                </a:solidFill>
              </a:rPr>
              <a:t>/</a:t>
            </a:r>
            <a:r>
              <a:rPr lang="en-US" sz="4000" b="1" dirty="0">
                <a:solidFill>
                  <a:schemeClr val="bg1"/>
                </a:solidFill>
              </a:rPr>
              <a:t>Trademarks</a:t>
            </a:r>
          </a:p>
        </p:txBody>
      </p:sp>
      <p:pic>
        <p:nvPicPr>
          <p:cNvPr id="3" name="Picture 2">
            <a:extLst>
              <a:ext uri="{FF2B5EF4-FFF2-40B4-BE49-F238E27FC236}">
                <a16:creationId xmlns:a16="http://schemas.microsoft.com/office/drawing/2014/main" id="{7578C5EE-9CD1-AE0D-86DB-656B93CADAB7}"/>
              </a:ext>
            </a:extLst>
          </p:cNvPr>
          <p:cNvPicPr>
            <a:picLocks noChangeAspect="1"/>
          </p:cNvPicPr>
          <p:nvPr/>
        </p:nvPicPr>
        <p:blipFill>
          <a:blip r:embed="rId2"/>
          <a:stretch>
            <a:fillRect/>
          </a:stretch>
        </p:blipFill>
        <p:spPr>
          <a:xfrm>
            <a:off x="1374869" y="1851670"/>
            <a:ext cx="6394262" cy="2295376"/>
          </a:xfrm>
          <a:prstGeom prst="rect">
            <a:avLst/>
          </a:prstGeom>
        </p:spPr>
      </p:pic>
    </p:spTree>
    <p:extLst>
      <p:ext uri="{BB962C8B-B14F-4D97-AF65-F5344CB8AC3E}">
        <p14:creationId xmlns:p14="http://schemas.microsoft.com/office/powerpoint/2010/main" val="213516685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7950F-47B6-7BB0-B434-73810757808F}"/>
            </a:ext>
          </a:extLst>
        </p:cNvPr>
        <p:cNvGrpSpPr/>
        <p:nvPr/>
      </p:nvGrpSpPr>
      <p:grpSpPr>
        <a:xfrm>
          <a:off x="0" y="0"/>
          <a:ext cx="0" cy="0"/>
          <a:chOff x="0" y="0"/>
          <a:chExt cx="0" cy="0"/>
        </a:xfrm>
      </p:grpSpPr>
      <p:sp>
        <p:nvSpPr>
          <p:cNvPr id="169985" name="TextBox 1">
            <a:extLst>
              <a:ext uri="{FF2B5EF4-FFF2-40B4-BE49-F238E27FC236}">
                <a16:creationId xmlns:a16="http://schemas.microsoft.com/office/drawing/2014/main" id="{EAD36C90-E734-3D5A-05C9-5EF0DB4A3563}"/>
              </a:ext>
            </a:extLst>
          </p:cNvPr>
          <p:cNvSpPr txBox="1">
            <a:spLocks noChangeArrowheads="1"/>
          </p:cNvSpPr>
          <p:nvPr/>
        </p:nvSpPr>
        <p:spPr bwMode="auto">
          <a:xfrm>
            <a:off x="1844329" y="315748"/>
            <a:ext cx="54553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5400" dirty="0">
                <a:solidFill>
                  <a:schemeClr val="bg1"/>
                </a:solidFill>
              </a:rPr>
              <a:t>Cars</a:t>
            </a:r>
            <a:r>
              <a:rPr lang="en-US" altLang="en-US" sz="5400" dirty="0">
                <a:solidFill>
                  <a:srgbClr val="FFFF00"/>
                </a:solidFill>
              </a:rPr>
              <a:t> </a:t>
            </a:r>
            <a:r>
              <a:rPr lang="en-US" altLang="en-US" sz="5400" dirty="0">
                <a:solidFill>
                  <a:srgbClr val="FF0000"/>
                </a:solidFill>
              </a:rPr>
              <a:t>&amp;</a:t>
            </a:r>
            <a:r>
              <a:rPr lang="en-US" altLang="en-US" sz="5400" dirty="0">
                <a:solidFill>
                  <a:srgbClr val="FFFF00"/>
                </a:solidFill>
              </a:rPr>
              <a:t> </a:t>
            </a:r>
            <a:r>
              <a:rPr lang="en-US" altLang="en-US" sz="5400" dirty="0">
                <a:solidFill>
                  <a:schemeClr val="bg1"/>
                </a:solidFill>
              </a:rPr>
              <a:t>Copyright</a:t>
            </a:r>
          </a:p>
        </p:txBody>
      </p:sp>
      <p:pic>
        <p:nvPicPr>
          <p:cNvPr id="169986" name="Picture 3" descr="A video game cover with a red race car&#10;&#10;Description automatically generated">
            <a:extLst>
              <a:ext uri="{FF2B5EF4-FFF2-40B4-BE49-F238E27FC236}">
                <a16:creationId xmlns:a16="http://schemas.microsoft.com/office/drawing/2014/main" id="{5B2972CD-9924-10A2-517F-ADD8C821E4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7824" y="1597483"/>
            <a:ext cx="2796456" cy="323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6D65FE8-E601-96AF-F414-C566E3B66A38}"/>
              </a:ext>
            </a:extLst>
          </p:cNvPr>
          <p:cNvSpPr txBox="1"/>
          <p:nvPr/>
        </p:nvSpPr>
        <p:spPr>
          <a:xfrm>
            <a:off x="5909739" y="3465751"/>
            <a:ext cx="2598788" cy="461665"/>
          </a:xfrm>
          <a:prstGeom prst="rect">
            <a:avLst/>
          </a:prstGeom>
          <a:noFill/>
        </p:spPr>
        <p:txBody>
          <a:bodyPr wrap="none">
            <a:spAutoFit/>
          </a:bodyPr>
          <a:lstStyle/>
          <a:p>
            <a:pPr>
              <a:defRPr/>
            </a:pPr>
            <a:r>
              <a:rPr lang="en-US" dirty="0">
                <a:solidFill>
                  <a:srgbClr val="FF0000"/>
                </a:solidFill>
                <a:highlight>
                  <a:srgbClr val="FFFF00"/>
                </a:highlight>
              </a:rPr>
              <a:t>Note Ferrari Logo</a:t>
            </a:r>
          </a:p>
        </p:txBody>
      </p:sp>
    </p:spTree>
    <p:extLst>
      <p:ext uri="{BB962C8B-B14F-4D97-AF65-F5344CB8AC3E}">
        <p14:creationId xmlns:p14="http://schemas.microsoft.com/office/powerpoint/2010/main" val="2982448544"/>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9B42-5D71-9F04-834E-1B166F379DAC}"/>
            </a:ext>
          </a:extLst>
        </p:cNvPr>
        <p:cNvGrpSpPr/>
        <p:nvPr/>
      </p:nvGrpSpPr>
      <p:grpSpPr>
        <a:xfrm>
          <a:off x="0" y="0"/>
          <a:ext cx="0" cy="0"/>
          <a:chOff x="0" y="0"/>
          <a:chExt cx="0" cy="0"/>
        </a:xfrm>
      </p:grpSpPr>
      <p:pic>
        <p:nvPicPr>
          <p:cNvPr id="171009" name="Picture 2" descr="A screenshot of a video game&#10;&#10;Description automatically generated">
            <a:extLst>
              <a:ext uri="{FF2B5EF4-FFF2-40B4-BE49-F238E27FC236}">
                <a16:creationId xmlns:a16="http://schemas.microsoft.com/office/drawing/2014/main" id="{D6C68677-2676-0A07-F5AE-4962B51FA7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43063" y="123825"/>
            <a:ext cx="58578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0" name="TextBox 3">
            <a:extLst>
              <a:ext uri="{FF2B5EF4-FFF2-40B4-BE49-F238E27FC236}">
                <a16:creationId xmlns:a16="http://schemas.microsoft.com/office/drawing/2014/main" id="{61739281-EDD9-3F9D-C007-01ED8B3F9DCC}"/>
              </a:ext>
            </a:extLst>
          </p:cNvPr>
          <p:cNvSpPr txBox="1">
            <a:spLocks noChangeArrowheads="1"/>
          </p:cNvSpPr>
          <p:nvPr/>
        </p:nvSpPr>
        <p:spPr bwMode="auto">
          <a:xfrm>
            <a:off x="2771775" y="4664075"/>
            <a:ext cx="381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solidFill>
                  <a:srgbClr val="00B050"/>
                </a:solidFill>
              </a:rPr>
              <a:t>Doesn</a:t>
            </a:r>
            <a:r>
              <a:rPr lang="en-US" altLang="en-US">
                <a:solidFill>
                  <a:srgbClr val="FF0000"/>
                </a:solidFill>
              </a:rPr>
              <a:t>’</a:t>
            </a:r>
            <a:r>
              <a:rPr lang="en-US" altLang="en-US">
                <a:solidFill>
                  <a:srgbClr val="00B050"/>
                </a:solidFill>
              </a:rPr>
              <a:t>t Use Cooper name</a:t>
            </a:r>
          </a:p>
        </p:txBody>
      </p:sp>
    </p:spTree>
    <p:extLst>
      <p:ext uri="{BB962C8B-B14F-4D97-AF65-F5344CB8AC3E}">
        <p14:creationId xmlns:p14="http://schemas.microsoft.com/office/powerpoint/2010/main" val="1724132354"/>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86870-3DB5-F0E5-3F40-879C8175D28A}"/>
            </a:ext>
          </a:extLst>
        </p:cNvPr>
        <p:cNvGrpSpPr/>
        <p:nvPr/>
      </p:nvGrpSpPr>
      <p:grpSpPr>
        <a:xfrm>
          <a:off x="0" y="0"/>
          <a:ext cx="0" cy="0"/>
          <a:chOff x="0" y="0"/>
          <a:chExt cx="0" cy="0"/>
        </a:xfrm>
      </p:grpSpPr>
      <p:pic>
        <p:nvPicPr>
          <p:cNvPr id="172033" name="Picture 4" descr="A screenshot of a computer&#10;&#10;Description automatically generated">
            <a:extLst>
              <a:ext uri="{FF2B5EF4-FFF2-40B4-BE49-F238E27FC236}">
                <a16:creationId xmlns:a16="http://schemas.microsoft.com/office/drawing/2014/main" id="{FB09B2BF-1334-0568-71C4-D5F1A2CF96F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60513" y="215900"/>
            <a:ext cx="602297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62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A2FAF-397B-262D-C518-30BD1EBFF25B}"/>
              </a:ext>
            </a:extLst>
          </p:cNvPr>
          <p:cNvSpPr>
            <a:spLocks noGrp="1"/>
          </p:cNvSpPr>
          <p:nvPr>
            <p:ph type="title"/>
          </p:nvPr>
        </p:nvSpPr>
        <p:spPr>
          <a:xfrm>
            <a:off x="457200" y="128303"/>
            <a:ext cx="8229600" cy="762000"/>
          </a:xfrm>
        </p:spPr>
        <p:txBody>
          <a:bodyPr>
            <a:normAutofit/>
          </a:bodyPr>
          <a:lstStyle/>
          <a:p>
            <a:r>
              <a:rPr lang="en-US" sz="4400" dirty="0">
                <a:solidFill>
                  <a:srgbClr val="FFFF00"/>
                </a:solidFill>
              </a:rPr>
              <a:t>Favorite </a:t>
            </a:r>
            <a:r>
              <a:rPr lang="en-US" sz="4400" dirty="0">
                <a:solidFill>
                  <a:schemeClr val="bg1"/>
                </a:solidFill>
              </a:rPr>
              <a:t>I</a:t>
            </a:r>
            <a:r>
              <a:rPr lang="en-US" sz="4400" dirty="0">
                <a:solidFill>
                  <a:srgbClr val="FF0000"/>
                </a:solidFill>
              </a:rPr>
              <a:t>.</a:t>
            </a:r>
            <a:r>
              <a:rPr lang="en-US" sz="4400" dirty="0">
                <a:solidFill>
                  <a:schemeClr val="bg1"/>
                </a:solidFill>
              </a:rPr>
              <a:t>P</a:t>
            </a:r>
            <a:r>
              <a:rPr lang="en-US" sz="4400" dirty="0">
                <a:solidFill>
                  <a:srgbClr val="FF0000"/>
                </a:solidFill>
              </a:rPr>
              <a:t>.</a:t>
            </a:r>
            <a:r>
              <a:rPr lang="en-US" sz="4400" dirty="0">
                <a:solidFill>
                  <a:srgbClr val="FFFF00"/>
                </a:solidFill>
              </a:rPr>
              <a:t> Update</a:t>
            </a:r>
          </a:p>
        </p:txBody>
      </p:sp>
      <p:pic>
        <p:nvPicPr>
          <p:cNvPr id="4" name="Picture 3" descr="A group of people on a stage&#10;&#10;Description automatically generated">
            <a:extLst>
              <a:ext uri="{FF2B5EF4-FFF2-40B4-BE49-F238E27FC236}">
                <a16:creationId xmlns:a16="http://schemas.microsoft.com/office/drawing/2014/main" id="{9ED42C6C-E4B9-E81D-3986-78E6C94FAC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4503" y="1059582"/>
            <a:ext cx="5854994" cy="3922501"/>
          </a:xfrm>
          <a:prstGeom prst="rect">
            <a:avLst/>
          </a:prstGeom>
        </p:spPr>
      </p:pic>
    </p:spTree>
    <p:extLst>
      <p:ext uri="{BB962C8B-B14F-4D97-AF65-F5344CB8AC3E}">
        <p14:creationId xmlns:p14="http://schemas.microsoft.com/office/powerpoint/2010/main" val="416097830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39B09-D301-EBAE-5D3E-1A33AC637FB4}"/>
            </a:ext>
          </a:extLst>
        </p:cNvPr>
        <p:cNvGrpSpPr/>
        <p:nvPr/>
      </p:nvGrpSpPr>
      <p:grpSpPr>
        <a:xfrm>
          <a:off x="0" y="0"/>
          <a:ext cx="0" cy="0"/>
          <a:chOff x="0" y="0"/>
          <a:chExt cx="0" cy="0"/>
        </a:xfrm>
      </p:grpSpPr>
      <p:pic>
        <p:nvPicPr>
          <p:cNvPr id="173057" name="Picture 2" descr="A screenshot of a website&#10;&#10;Description automatically generated">
            <a:extLst>
              <a:ext uri="{FF2B5EF4-FFF2-40B4-BE49-F238E27FC236}">
                <a16:creationId xmlns:a16="http://schemas.microsoft.com/office/drawing/2014/main" id="{435C62F8-3761-8310-AC5D-C63861B2C09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7575" y="174625"/>
            <a:ext cx="730885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625283"/>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D95B-025C-5C3C-78F2-A2727F4B84BD}"/>
            </a:ext>
          </a:extLst>
        </p:cNvPr>
        <p:cNvGrpSpPr/>
        <p:nvPr/>
      </p:nvGrpSpPr>
      <p:grpSpPr>
        <a:xfrm>
          <a:off x="0" y="0"/>
          <a:ext cx="0" cy="0"/>
          <a:chOff x="0" y="0"/>
          <a:chExt cx="0" cy="0"/>
        </a:xfrm>
      </p:grpSpPr>
      <p:pic>
        <p:nvPicPr>
          <p:cNvPr id="174081" name="Picture 2" descr="A screenshot of a news article&#10;&#10;Description automatically generated">
            <a:extLst>
              <a:ext uri="{FF2B5EF4-FFF2-40B4-BE49-F238E27FC236}">
                <a16:creationId xmlns:a16="http://schemas.microsoft.com/office/drawing/2014/main" id="{0C88D6A6-BFDE-5602-469D-74CF093BF9D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56885" y="133747"/>
            <a:ext cx="4030230" cy="487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69642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C1787-134A-FFF6-3092-3B184575582F}"/>
            </a:ext>
          </a:extLst>
        </p:cNvPr>
        <p:cNvGrpSpPr/>
        <p:nvPr/>
      </p:nvGrpSpPr>
      <p:grpSpPr>
        <a:xfrm>
          <a:off x="0" y="0"/>
          <a:ext cx="0" cy="0"/>
          <a:chOff x="0" y="0"/>
          <a:chExt cx="0" cy="0"/>
        </a:xfrm>
      </p:grpSpPr>
      <p:pic>
        <p:nvPicPr>
          <p:cNvPr id="175105" name="Picture 2" descr="A screenshot of a car&#10;&#10;Description automatically generated">
            <a:extLst>
              <a:ext uri="{FF2B5EF4-FFF2-40B4-BE49-F238E27FC236}">
                <a16:creationId xmlns:a16="http://schemas.microsoft.com/office/drawing/2014/main" id="{ED1D6705-2902-A15E-72D7-FA5F391DDFB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77023" y="97743"/>
            <a:ext cx="2189954" cy="494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07736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CA132-68A3-8311-35C3-3AC9DB32ABF8}"/>
            </a:ext>
          </a:extLst>
        </p:cNvPr>
        <p:cNvGrpSpPr/>
        <p:nvPr/>
      </p:nvGrpSpPr>
      <p:grpSpPr>
        <a:xfrm>
          <a:off x="0" y="0"/>
          <a:ext cx="0" cy="0"/>
          <a:chOff x="0" y="0"/>
          <a:chExt cx="0" cy="0"/>
        </a:xfrm>
      </p:grpSpPr>
      <p:pic>
        <p:nvPicPr>
          <p:cNvPr id="176129" name="Picture 2" descr="A screenshot of a website&#10;&#10;Description automatically generated">
            <a:extLst>
              <a:ext uri="{FF2B5EF4-FFF2-40B4-BE49-F238E27FC236}">
                <a16:creationId xmlns:a16="http://schemas.microsoft.com/office/drawing/2014/main" id="{D28599AA-3FAA-E09B-93CE-72F3674335F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77740" y="118540"/>
            <a:ext cx="4388520" cy="490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28152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5A35F-AC07-33F7-E44A-E1BBCF546F97}"/>
            </a:ext>
          </a:extLst>
        </p:cNvPr>
        <p:cNvGrpSpPr/>
        <p:nvPr/>
      </p:nvGrpSpPr>
      <p:grpSpPr>
        <a:xfrm>
          <a:off x="0" y="0"/>
          <a:ext cx="0" cy="0"/>
          <a:chOff x="0" y="0"/>
          <a:chExt cx="0" cy="0"/>
        </a:xfrm>
      </p:grpSpPr>
      <p:pic>
        <p:nvPicPr>
          <p:cNvPr id="177153" name="Picture 2" descr="A screenshot of a text&#10;&#10;Description automatically generated">
            <a:extLst>
              <a:ext uri="{FF2B5EF4-FFF2-40B4-BE49-F238E27FC236}">
                <a16:creationId xmlns:a16="http://schemas.microsoft.com/office/drawing/2014/main" id="{9546AB9C-500F-3424-B532-669CB5D4C96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57919" y="133747"/>
            <a:ext cx="5228162" cy="487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68446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CA756-48EC-C72D-E69D-6850C3D32A08}"/>
            </a:ext>
          </a:extLst>
        </p:cNvPr>
        <p:cNvGrpSpPr/>
        <p:nvPr/>
      </p:nvGrpSpPr>
      <p:grpSpPr>
        <a:xfrm>
          <a:off x="0" y="0"/>
          <a:ext cx="0" cy="0"/>
          <a:chOff x="0" y="0"/>
          <a:chExt cx="0" cy="0"/>
        </a:xfrm>
      </p:grpSpPr>
      <p:pic>
        <p:nvPicPr>
          <p:cNvPr id="178177" name="Picture 2" descr="A close-up of a document&#10;&#10;Description automatically generated">
            <a:extLst>
              <a:ext uri="{FF2B5EF4-FFF2-40B4-BE49-F238E27FC236}">
                <a16:creationId xmlns:a16="http://schemas.microsoft.com/office/drawing/2014/main" id="{AF8527F1-9025-F947-4CD1-E96E563EF1A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98576" y="144384"/>
            <a:ext cx="4746848" cy="485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33720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978C5-3323-1FD6-BB4A-AD8A8AD3BB66}"/>
            </a:ext>
          </a:extLst>
        </p:cNvPr>
        <p:cNvGrpSpPr/>
        <p:nvPr/>
      </p:nvGrpSpPr>
      <p:grpSpPr>
        <a:xfrm>
          <a:off x="0" y="0"/>
          <a:ext cx="0" cy="0"/>
          <a:chOff x="0" y="0"/>
          <a:chExt cx="0" cy="0"/>
        </a:xfrm>
      </p:grpSpPr>
      <p:pic>
        <p:nvPicPr>
          <p:cNvPr id="179201" name="Picture 2" descr="A document with text and images&#10;&#10;Description automatically generated">
            <a:extLst>
              <a:ext uri="{FF2B5EF4-FFF2-40B4-BE49-F238E27FC236}">
                <a16:creationId xmlns:a16="http://schemas.microsoft.com/office/drawing/2014/main" id="{4E4CD3CA-76EE-B37B-8C42-DFA6DBE5D76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44171" y="133747"/>
            <a:ext cx="3855657" cy="487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238534"/>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9641-05EB-E81E-FAA6-609CB6ED70B0}"/>
            </a:ext>
          </a:extLst>
        </p:cNvPr>
        <p:cNvGrpSpPr/>
        <p:nvPr/>
      </p:nvGrpSpPr>
      <p:grpSpPr>
        <a:xfrm>
          <a:off x="0" y="0"/>
          <a:ext cx="0" cy="0"/>
          <a:chOff x="0" y="0"/>
          <a:chExt cx="0" cy="0"/>
        </a:xfrm>
      </p:grpSpPr>
      <p:pic>
        <p:nvPicPr>
          <p:cNvPr id="180225" name="Picture 2" descr="A person sitting in a grass field&#10;&#10;Description automatically generated">
            <a:extLst>
              <a:ext uri="{FF2B5EF4-FFF2-40B4-BE49-F238E27FC236}">
                <a16:creationId xmlns:a16="http://schemas.microsoft.com/office/drawing/2014/main" id="{C05E98A5-8791-735F-F8F0-8FA3A12CDDD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85558" y="205755"/>
            <a:ext cx="4772884" cy="473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54176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94C0B-9960-2204-8F50-4E9AAA2F0915}"/>
            </a:ext>
          </a:extLst>
        </p:cNvPr>
        <p:cNvGrpSpPr/>
        <p:nvPr/>
      </p:nvGrpSpPr>
      <p:grpSpPr>
        <a:xfrm>
          <a:off x="0" y="0"/>
          <a:ext cx="0" cy="0"/>
          <a:chOff x="0" y="0"/>
          <a:chExt cx="0" cy="0"/>
        </a:xfrm>
      </p:grpSpPr>
      <p:pic>
        <p:nvPicPr>
          <p:cNvPr id="181249" name="Picture 2" descr="A screenshot of a website&#10;&#10;Description automatically generated">
            <a:extLst>
              <a:ext uri="{FF2B5EF4-FFF2-40B4-BE49-F238E27FC236}">
                <a16:creationId xmlns:a16="http://schemas.microsoft.com/office/drawing/2014/main" id="{4E6137DA-BB04-4ADB-BF74-F6EC267FB87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5789" y="130222"/>
            <a:ext cx="5172422" cy="488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06394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23838-5874-67E4-5D32-54578FE03962}"/>
            </a:ext>
          </a:extLst>
        </p:cNvPr>
        <p:cNvGrpSpPr/>
        <p:nvPr/>
      </p:nvGrpSpPr>
      <p:grpSpPr>
        <a:xfrm>
          <a:off x="0" y="0"/>
          <a:ext cx="0" cy="0"/>
          <a:chOff x="0" y="0"/>
          <a:chExt cx="0" cy="0"/>
        </a:xfrm>
      </p:grpSpPr>
      <p:pic>
        <p:nvPicPr>
          <p:cNvPr id="182273" name="Picture 2" descr="A white background with black text&#10;&#10;Description automatically generated">
            <a:extLst>
              <a:ext uri="{FF2B5EF4-FFF2-40B4-BE49-F238E27FC236}">
                <a16:creationId xmlns:a16="http://schemas.microsoft.com/office/drawing/2014/main" id="{772C4BF4-EA2F-9A9E-BB3B-FBB388D1D65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47963" y="123825"/>
            <a:ext cx="36480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4" name="Picture 4" descr="A screenshot of a document&#10;&#10;Description automatically generated">
            <a:extLst>
              <a:ext uri="{FF2B5EF4-FFF2-40B4-BE49-F238E27FC236}">
                <a16:creationId xmlns:a16="http://schemas.microsoft.com/office/drawing/2014/main" id="{0AB10866-3548-535D-4AC1-2E9E82888B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7963" y="938213"/>
            <a:ext cx="364807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100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6175-106A-0967-9DD3-6B70CAEC5CBC}"/>
            </a:ext>
          </a:extLst>
        </p:cNvPr>
        <p:cNvGrpSpPr/>
        <p:nvPr/>
      </p:nvGrpSpPr>
      <p:grpSpPr>
        <a:xfrm>
          <a:off x="0" y="0"/>
          <a:ext cx="0" cy="0"/>
          <a:chOff x="0" y="0"/>
          <a:chExt cx="0" cy="0"/>
        </a:xfrm>
      </p:grpSpPr>
      <p:pic>
        <p:nvPicPr>
          <p:cNvPr id="86017" name="Picture 1">
            <a:extLst>
              <a:ext uri="{FF2B5EF4-FFF2-40B4-BE49-F238E27FC236}">
                <a16:creationId xmlns:a16="http://schemas.microsoft.com/office/drawing/2014/main" id="{19F23C17-B760-4C57-8AB2-4AA808DC39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0813" y="1347788"/>
            <a:ext cx="630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a:extLst>
              <a:ext uri="{FF2B5EF4-FFF2-40B4-BE49-F238E27FC236}">
                <a16:creationId xmlns:a16="http://schemas.microsoft.com/office/drawing/2014/main" id="{A9CA7DE2-6758-5691-29B2-18154546D951}"/>
              </a:ext>
            </a:extLst>
          </p:cNvPr>
          <p:cNvSpPr txBox="1">
            <a:spLocks noChangeArrowheads="1"/>
          </p:cNvSpPr>
          <p:nvPr/>
        </p:nvSpPr>
        <p:spPr bwMode="auto">
          <a:xfrm>
            <a:off x="1798644" y="267494"/>
            <a:ext cx="5546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dirty="0">
                <a:solidFill>
                  <a:srgbClr val="00B0F0"/>
                </a:solidFill>
              </a:rPr>
              <a:t>Where we have been</a:t>
            </a:r>
            <a:r>
              <a:rPr lang="en-US" altLang="en-US" sz="4000" dirty="0">
                <a:solidFill>
                  <a:srgbClr val="FF0000"/>
                </a:solidFill>
              </a:rPr>
              <a:t>…</a:t>
            </a:r>
          </a:p>
        </p:txBody>
      </p:sp>
    </p:spTree>
    <p:extLst>
      <p:ext uri="{BB962C8B-B14F-4D97-AF65-F5344CB8AC3E}">
        <p14:creationId xmlns:p14="http://schemas.microsoft.com/office/powerpoint/2010/main" val="348677781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A4F2-A055-CEDA-AC1B-C31CDAAA336E}"/>
            </a:ext>
          </a:extLst>
        </p:cNvPr>
        <p:cNvGrpSpPr/>
        <p:nvPr/>
      </p:nvGrpSpPr>
      <p:grpSpPr>
        <a:xfrm>
          <a:off x="0" y="0"/>
          <a:ext cx="0" cy="0"/>
          <a:chOff x="0" y="0"/>
          <a:chExt cx="0" cy="0"/>
        </a:xfrm>
      </p:grpSpPr>
      <p:pic>
        <p:nvPicPr>
          <p:cNvPr id="3" name="Picture 2" descr="A screenshot of a video&#10;&#10;Description automatically generated">
            <a:extLst>
              <a:ext uri="{FF2B5EF4-FFF2-40B4-BE49-F238E27FC236}">
                <a16:creationId xmlns:a16="http://schemas.microsoft.com/office/drawing/2014/main" id="{E4AF5AE7-B221-4415-FF60-7F021EB3E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37042" y="141407"/>
            <a:ext cx="3669915" cy="4860685"/>
          </a:xfrm>
          <a:prstGeom prst="rect">
            <a:avLst/>
          </a:prstGeom>
        </p:spPr>
      </p:pic>
    </p:spTree>
    <p:extLst>
      <p:ext uri="{BB962C8B-B14F-4D97-AF65-F5344CB8AC3E}">
        <p14:creationId xmlns:p14="http://schemas.microsoft.com/office/powerpoint/2010/main" val="3635574146"/>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96252-3354-C772-C908-56527A0A96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42D52C-D8EC-D8CA-5970-0DF7E4F29270}"/>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56778721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3085E-89D2-AD55-CBB0-117987CD877F}"/>
            </a:ext>
          </a:extLst>
        </p:cNvPr>
        <p:cNvGrpSpPr/>
        <p:nvPr/>
      </p:nvGrpSpPr>
      <p:grpSpPr>
        <a:xfrm>
          <a:off x="0" y="0"/>
          <a:ext cx="0" cy="0"/>
          <a:chOff x="0" y="0"/>
          <a:chExt cx="0" cy="0"/>
        </a:xfrm>
      </p:grpSpPr>
      <p:sp>
        <p:nvSpPr>
          <p:cNvPr id="490497" name="Title 1">
            <a:extLst>
              <a:ext uri="{FF2B5EF4-FFF2-40B4-BE49-F238E27FC236}">
                <a16:creationId xmlns:a16="http://schemas.microsoft.com/office/drawing/2014/main" id="{3B9FFA3E-7B0F-12E1-35A0-3888249B898B}"/>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5AFB548D-172B-3591-9C81-9631D616DFB1}"/>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490499" name="Content Placeholder 3" descr="Crystal_Project_pause-queue.png">
            <a:extLst>
              <a:ext uri="{FF2B5EF4-FFF2-40B4-BE49-F238E27FC236}">
                <a16:creationId xmlns:a16="http://schemas.microsoft.com/office/drawing/2014/main" id="{10ED99DB-DC8F-4717-E03B-C22B39AB3B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16265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31376-D035-1094-F159-7685D2C3DE70}"/>
              </a:ext>
            </a:extLst>
          </p:cNvPr>
          <p:cNvSpPr>
            <a:spLocks noGrp="1"/>
          </p:cNvSpPr>
          <p:nvPr>
            <p:ph sz="quarter" idx="10"/>
          </p:nvPr>
        </p:nvSpPr>
        <p:spPr>
          <a:xfrm>
            <a:off x="1071690" y="891573"/>
            <a:ext cx="7000619" cy="3360353"/>
          </a:xfrm>
        </p:spPr>
        <p:txBody>
          <a:bodyPr>
            <a:normAutofit fontScale="92500" lnSpcReduction="10000"/>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Copyright</a:t>
            </a:r>
          </a:p>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Review</a:t>
            </a:r>
            <a:endParaRPr lang="en-US" sz="10875" dirty="0"/>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TextBox 2">
            <a:extLst>
              <a:ext uri="{FF2B5EF4-FFF2-40B4-BE49-F238E27FC236}">
                <a16:creationId xmlns:a16="http://schemas.microsoft.com/office/drawing/2014/main" id="{A123BEA4-99EF-01A3-D23C-DC29DEA7218C}"/>
              </a:ext>
            </a:extLst>
          </p:cNvPr>
          <p:cNvSpPr txBox="1">
            <a:spLocks noChangeArrowheads="1"/>
          </p:cNvSpPr>
          <p:nvPr/>
        </p:nvSpPr>
        <p:spPr bwMode="auto">
          <a:xfrm>
            <a:off x="2286000" y="195263"/>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Copyright Review</a:t>
            </a:r>
            <a:endParaRPr lang="en-US" altLang="en-US" sz="4000"/>
          </a:p>
        </p:txBody>
      </p:sp>
      <p:sp>
        <p:nvSpPr>
          <p:cNvPr id="492546" name="TextBox 3">
            <a:extLst>
              <a:ext uri="{FF2B5EF4-FFF2-40B4-BE49-F238E27FC236}">
                <a16:creationId xmlns:a16="http://schemas.microsoft.com/office/drawing/2014/main" id="{BEEB5EEA-7170-BEA1-806D-8193D5C53607}"/>
              </a:ext>
            </a:extLst>
          </p:cNvPr>
          <p:cNvSpPr txBox="1">
            <a:spLocks noChangeArrowheads="1"/>
          </p:cNvSpPr>
          <p:nvPr/>
        </p:nvSpPr>
        <p:spPr bwMode="auto">
          <a:xfrm>
            <a:off x="644525" y="1563688"/>
            <a:ext cx="7854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chemeClr val="bg1"/>
                </a:solidFill>
              </a:rPr>
              <a:t>Who owns the copyright in a painting </a:t>
            </a:r>
          </a:p>
          <a:p>
            <a:r>
              <a:rPr lang="en-US" altLang="en-US" sz="3600">
                <a:solidFill>
                  <a:schemeClr val="bg1"/>
                </a:solidFill>
              </a:rPr>
              <a:t>created by an inmate as part of a </a:t>
            </a:r>
          </a:p>
          <a:p>
            <a:r>
              <a:rPr lang="en-US" altLang="en-US" sz="3600">
                <a:solidFill>
                  <a:schemeClr val="bg1"/>
                </a:solidFill>
              </a:rPr>
              <a:t>prison employment program</a:t>
            </a:r>
            <a:r>
              <a:rPr lang="en-US" altLang="en-US" sz="3600">
                <a:solidFill>
                  <a:srgbClr val="FF0000"/>
                </a:solidFill>
              </a:rPr>
              <a:t>?</a:t>
            </a:r>
            <a:r>
              <a:rPr lang="en-US" altLang="en-US" sz="3600">
                <a:solidFill>
                  <a:schemeClr val="bg1"/>
                </a:solidFill>
              </a:rPr>
              <a:t> </a:t>
            </a:r>
          </a:p>
          <a:p>
            <a:r>
              <a:rPr lang="en-US" altLang="en-US" sz="3600">
                <a:solidFill>
                  <a:schemeClr val="bg1"/>
                </a:solidFill>
              </a:rPr>
              <a:t>Discuss</a:t>
            </a:r>
            <a:r>
              <a:rPr lang="en-US" altLang="en-US" sz="3600">
                <a:solidFill>
                  <a:srgbClr val="FF0000"/>
                </a:solidFill>
              </a:rPr>
              <a:t>.</a:t>
            </a:r>
            <a:r>
              <a:rPr lang="en-US" altLang="en-US" sz="3600">
                <a:solidFill>
                  <a:schemeClr val="bg1"/>
                </a:solidFill>
              </a:rPr>
              <a:t> </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790B1D-64F4-5044-5628-8888AFAF197F}"/>
              </a:ext>
            </a:extLst>
          </p:cNvPr>
          <p:cNvSpPr txBox="1"/>
          <p:nvPr/>
        </p:nvSpPr>
        <p:spPr>
          <a:xfrm>
            <a:off x="107504" y="1347614"/>
            <a:ext cx="6408712" cy="3416320"/>
          </a:xfrm>
          <a:prstGeom prst="rect">
            <a:avLst/>
          </a:prstGeom>
          <a:noFill/>
        </p:spPr>
        <p:txBody>
          <a:bodyPr wrap="square" rtlCol="0">
            <a:spAutoFit/>
          </a:bodyPr>
          <a:lstStyle/>
          <a:p>
            <a:pPr algn="l"/>
            <a:r>
              <a:rPr lang="en-CA" dirty="0">
                <a:solidFill>
                  <a:srgbClr val="FF0000"/>
                </a:solidFill>
                <a:latin typeface="Helvetica" pitchFamily="2" charset="0"/>
              </a:rPr>
              <a:t>1. </a:t>
            </a:r>
            <a:r>
              <a:rPr lang="en-CA" dirty="0">
                <a:solidFill>
                  <a:schemeClr val="bg1"/>
                </a:solidFill>
                <a:latin typeface="Helvetica" pitchFamily="2" charset="0"/>
              </a:rPr>
              <a:t>W</a:t>
            </a:r>
            <a:r>
              <a:rPr lang="en-CA" b="0" i="0" u="none" strike="noStrike" dirty="0">
                <a:solidFill>
                  <a:schemeClr val="bg1"/>
                </a:solidFill>
                <a:effectLst/>
                <a:latin typeface="Helvetica" pitchFamily="2" charset="0"/>
              </a:rPr>
              <a:t>hen Festinger stops teaching, Allard decides to continue offering the IP Law course by re-using the Zoom recordings of the lectures; </a:t>
            </a:r>
            <a:r>
              <a:rPr lang="en-CA" b="0" i="0" u="none" strike="noStrike" dirty="0">
                <a:solidFill>
                  <a:srgbClr val="FF0000"/>
                </a:solidFill>
                <a:effectLst/>
                <a:latin typeface="Helvetica" pitchFamily="2" charset="0"/>
              </a:rPr>
              <a:t>or</a:t>
            </a:r>
          </a:p>
          <a:p>
            <a:pPr algn="l"/>
            <a:r>
              <a:rPr lang="en-CA" dirty="0">
                <a:solidFill>
                  <a:srgbClr val="FF0000"/>
                </a:solidFill>
                <a:latin typeface="Helvetica" pitchFamily="2" charset="0"/>
              </a:rPr>
              <a:t>2. </a:t>
            </a:r>
            <a:r>
              <a:rPr lang="en-CA" dirty="0">
                <a:solidFill>
                  <a:schemeClr val="bg1"/>
                </a:solidFill>
                <a:latin typeface="Helvetica" pitchFamily="2" charset="0"/>
              </a:rPr>
              <a:t>Allard feeds Festinger’s</a:t>
            </a:r>
            <a:r>
              <a:rPr lang="en-CA" dirty="0">
                <a:solidFill>
                  <a:srgbClr val="FF0000"/>
                </a:solidFill>
                <a:latin typeface="Helvetica" pitchFamily="2" charset="0"/>
              </a:rPr>
              <a:t> &gt;</a:t>
            </a:r>
            <a:r>
              <a:rPr lang="en-CA" dirty="0">
                <a:solidFill>
                  <a:schemeClr val="bg1"/>
                </a:solidFill>
                <a:latin typeface="Helvetica" pitchFamily="2" charset="0"/>
              </a:rPr>
              <a:t>1000 hours of video </a:t>
            </a:r>
            <a:r>
              <a:rPr lang="en-CA" dirty="0" err="1">
                <a:solidFill>
                  <a:schemeClr val="bg1"/>
                </a:solidFill>
                <a:latin typeface="Helvetica" pitchFamily="2" charset="0"/>
              </a:rPr>
              <a:t>teachingi</a:t>
            </a:r>
            <a:r>
              <a:rPr lang="en-CA" b="0" i="0" u="none" strike="noStrike" dirty="0" err="1">
                <a:solidFill>
                  <a:schemeClr val="bg1"/>
                </a:solidFill>
                <a:effectLst/>
                <a:latin typeface="Helvetica" pitchFamily="2" charset="0"/>
              </a:rPr>
              <a:t>nto</a:t>
            </a:r>
            <a:r>
              <a:rPr lang="en-CA" b="0" i="0" u="none" strike="noStrike" dirty="0">
                <a:solidFill>
                  <a:schemeClr val="bg1"/>
                </a:solidFill>
                <a:effectLst/>
                <a:latin typeface="Helvetica" pitchFamily="2" charset="0"/>
              </a:rPr>
              <a:t> a generative A.I. &amp; creates an aging, balding, somewhat overweight, digital </a:t>
            </a:r>
            <a:r>
              <a:rPr lang="en-CA" dirty="0">
                <a:solidFill>
                  <a:schemeClr val="bg1"/>
                </a:solidFill>
                <a:latin typeface="Helvetica" pitchFamily="2" charset="0"/>
              </a:rPr>
              <a:t>teaching </a:t>
            </a:r>
            <a:r>
              <a:rPr lang="en-CA" b="0" i="0" u="none" strike="noStrike" dirty="0">
                <a:solidFill>
                  <a:schemeClr val="bg1"/>
                </a:solidFill>
                <a:effectLst/>
                <a:latin typeface="Helvetica" pitchFamily="2" charset="0"/>
              </a:rPr>
              <a:t>avatar named </a:t>
            </a:r>
            <a:r>
              <a:rPr lang="en-CA" b="0" i="0" u="none" strike="noStrike" dirty="0" err="1">
                <a:solidFill>
                  <a:schemeClr val="bg1"/>
                </a:solidFill>
                <a:effectLst/>
                <a:latin typeface="Helvetica" pitchFamily="2" charset="0"/>
              </a:rPr>
              <a:t>Fon</a:t>
            </a:r>
            <a:r>
              <a:rPr lang="en-CA" b="0" i="0" u="none" strike="noStrike" dirty="0">
                <a:solidFill>
                  <a:schemeClr val="bg1"/>
                </a:solidFill>
                <a:effectLst/>
                <a:latin typeface="Helvetica" pitchFamily="2" charset="0"/>
              </a:rPr>
              <a:t> </a:t>
            </a:r>
            <a:r>
              <a:rPr lang="en-CA" b="0" i="0" u="none" strike="noStrike" dirty="0" err="1">
                <a:solidFill>
                  <a:schemeClr val="bg1"/>
                </a:solidFill>
                <a:effectLst/>
                <a:latin typeface="Helvetica" pitchFamily="2" charset="0"/>
              </a:rPr>
              <a:t>Jestinger</a:t>
            </a:r>
            <a:endParaRPr lang="en-CA" b="0" i="0" u="none" strike="noStrike" dirty="0">
              <a:solidFill>
                <a:schemeClr val="bg1"/>
              </a:solidFill>
              <a:effectLst/>
              <a:latin typeface="Helvetica" pitchFamily="2" charset="0"/>
            </a:endParaRPr>
          </a:p>
          <a:p>
            <a:endParaRPr lang="en-US" dirty="0"/>
          </a:p>
        </p:txBody>
      </p:sp>
      <p:sp>
        <p:nvSpPr>
          <p:cNvPr id="3" name="TextBox 2">
            <a:extLst>
              <a:ext uri="{FF2B5EF4-FFF2-40B4-BE49-F238E27FC236}">
                <a16:creationId xmlns:a16="http://schemas.microsoft.com/office/drawing/2014/main" id="{FC4F7DB4-D67D-2EA7-6BE2-ED0182C85321}"/>
              </a:ext>
            </a:extLst>
          </p:cNvPr>
          <p:cNvSpPr txBox="1"/>
          <p:nvPr/>
        </p:nvSpPr>
        <p:spPr>
          <a:xfrm>
            <a:off x="1251680" y="294129"/>
            <a:ext cx="6620723" cy="707886"/>
          </a:xfrm>
          <a:prstGeom prst="rect">
            <a:avLst/>
          </a:prstGeom>
          <a:noFill/>
        </p:spPr>
        <p:txBody>
          <a:bodyPr wrap="none" rtlCol="0">
            <a:spAutoFit/>
          </a:bodyPr>
          <a:lstStyle/>
          <a:p>
            <a:r>
              <a:rPr lang="en-US" sz="4000" b="1" dirty="0">
                <a:solidFill>
                  <a:srgbClr val="FFFF00"/>
                </a:solidFill>
              </a:rPr>
              <a:t>Copyright consequences</a:t>
            </a:r>
            <a:r>
              <a:rPr lang="en-US" sz="4000" b="1" dirty="0">
                <a:solidFill>
                  <a:srgbClr val="FF0000"/>
                </a:solidFill>
              </a:rPr>
              <a:t>?</a:t>
            </a:r>
          </a:p>
        </p:txBody>
      </p:sp>
      <p:pic>
        <p:nvPicPr>
          <p:cNvPr id="5" name="Picture 4" descr="A screenshot of a video game&#10;&#10;Description automatically generated">
            <a:extLst>
              <a:ext uri="{FF2B5EF4-FFF2-40B4-BE49-F238E27FC236}">
                <a16:creationId xmlns:a16="http://schemas.microsoft.com/office/drawing/2014/main" id="{432420B9-1672-6301-16D5-A1FC2840DD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8434" y="1203598"/>
            <a:ext cx="2328062" cy="3291830"/>
          </a:xfrm>
          <a:prstGeom prst="rect">
            <a:avLst/>
          </a:prstGeom>
        </p:spPr>
      </p:pic>
    </p:spTree>
    <p:extLst>
      <p:ext uri="{BB962C8B-B14F-4D97-AF65-F5344CB8AC3E}">
        <p14:creationId xmlns:p14="http://schemas.microsoft.com/office/powerpoint/2010/main" val="187882365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TextBox 1">
            <a:extLst>
              <a:ext uri="{FF2B5EF4-FFF2-40B4-BE49-F238E27FC236}">
                <a16:creationId xmlns:a16="http://schemas.microsoft.com/office/drawing/2014/main" id="{C568589D-D600-7FAE-9E43-CD676CD97665}"/>
              </a:ext>
            </a:extLst>
          </p:cNvPr>
          <p:cNvSpPr txBox="1">
            <a:spLocks noChangeArrowheads="1"/>
          </p:cNvSpPr>
          <p:nvPr/>
        </p:nvSpPr>
        <p:spPr bwMode="auto">
          <a:xfrm>
            <a:off x="2068513" y="123825"/>
            <a:ext cx="50069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Copyright Review</a:t>
            </a:r>
            <a:br>
              <a:rPr lang="en-US" altLang="en-US" b="1"/>
            </a:br>
            <a:r>
              <a:rPr lang="en-US" altLang="en-US" b="1">
                <a:solidFill>
                  <a:schemeClr val="bg1"/>
                </a:solidFill>
              </a:rPr>
              <a:t>Roy Lichtenstein, Whaam! (1963)</a:t>
            </a:r>
            <a:endParaRPr lang="en-US" altLang="en-US"/>
          </a:p>
        </p:txBody>
      </p:sp>
      <p:pic>
        <p:nvPicPr>
          <p:cNvPr id="493570" name="Content Placeholder 4">
            <a:extLst>
              <a:ext uri="{FF2B5EF4-FFF2-40B4-BE49-F238E27FC236}">
                <a16:creationId xmlns:a16="http://schemas.microsoft.com/office/drawing/2014/main" id="{3B4ABB98-FFE6-3BA0-CEF3-F96454D4FA2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14708" b="-14708"/>
          <a:stretch>
            <a:fillRect/>
          </a:stretch>
        </p:blipFill>
        <p:spPr bwMode="auto">
          <a:xfrm>
            <a:off x="930275" y="1322388"/>
            <a:ext cx="7283450"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extBox 1">
            <a:extLst>
              <a:ext uri="{FF2B5EF4-FFF2-40B4-BE49-F238E27FC236}">
                <a16:creationId xmlns:a16="http://schemas.microsoft.com/office/drawing/2014/main" id="{E7B5C8D3-1415-4121-7219-98A4CD4A8FA2}"/>
              </a:ext>
            </a:extLst>
          </p:cNvPr>
          <p:cNvSpPr txBox="1">
            <a:spLocks noChangeArrowheads="1"/>
          </p:cNvSpPr>
          <p:nvPr/>
        </p:nvSpPr>
        <p:spPr bwMode="auto">
          <a:xfrm>
            <a:off x="2314575" y="195263"/>
            <a:ext cx="45148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b="1">
                <a:solidFill>
                  <a:srgbClr val="FFFF00"/>
                </a:solidFill>
              </a:rPr>
              <a:t>Copyright Review</a:t>
            </a:r>
            <a:br>
              <a:rPr lang="en-US" altLang="en-US" b="1"/>
            </a:br>
            <a:r>
              <a:rPr lang="en-US" altLang="en-US" b="1">
                <a:solidFill>
                  <a:schemeClr val="bg1"/>
                </a:solidFill>
              </a:rPr>
              <a:t>Photo credit to AP</a:t>
            </a:r>
            <a:endParaRPr lang="en-US" altLang="en-US"/>
          </a:p>
        </p:txBody>
      </p:sp>
      <p:pic>
        <p:nvPicPr>
          <p:cNvPr id="494594" name="Picture 2">
            <a:extLst>
              <a:ext uri="{FF2B5EF4-FFF2-40B4-BE49-F238E27FC236}">
                <a16:creationId xmlns:a16="http://schemas.microsoft.com/office/drawing/2014/main" id="{DAC7B6F2-05FB-FA58-1E1D-AC7F38F29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7988" y="1563688"/>
            <a:ext cx="578802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Title 5">
            <a:extLst>
              <a:ext uri="{FF2B5EF4-FFF2-40B4-BE49-F238E27FC236}">
                <a16:creationId xmlns:a16="http://schemas.microsoft.com/office/drawing/2014/main" id="{10BA1BC0-C9A8-7E37-7C1F-459B66AC65A4}"/>
              </a:ext>
            </a:extLst>
          </p:cNvPr>
          <p:cNvSpPr>
            <a:spLocks noGrp="1" noChangeArrowheads="1"/>
          </p:cNvSpPr>
          <p:nvPr>
            <p:ph type="title"/>
          </p:nvPr>
        </p:nvSpPr>
        <p:spPr bwMode="auto">
          <a:xfrm>
            <a:off x="1662113" y="206375"/>
            <a:ext cx="5995987"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Copyright Review</a:t>
            </a:r>
          </a:p>
        </p:txBody>
      </p:sp>
      <p:sp>
        <p:nvSpPr>
          <p:cNvPr id="2" name="Content Placeholder 1">
            <a:extLst>
              <a:ext uri="{FF2B5EF4-FFF2-40B4-BE49-F238E27FC236}">
                <a16:creationId xmlns:a16="http://schemas.microsoft.com/office/drawing/2014/main" id="{B1319A58-97DD-FF79-024B-DDC77A6320E6}"/>
              </a:ext>
            </a:extLst>
          </p:cNvPr>
          <p:cNvSpPr>
            <a:spLocks noGrp="1"/>
          </p:cNvSpPr>
          <p:nvPr>
            <p:ph idx="1"/>
          </p:nvPr>
        </p:nvSpPr>
        <p:spPr/>
        <p:txBody>
          <a:bodyPr>
            <a:normAutofit fontScale="25000" lnSpcReduction="20000"/>
          </a:bodyPr>
          <a:lstStyle/>
          <a:p>
            <a:pPr marL="0" indent="0">
              <a:buFont typeface="Arial" panose="020B0604020202020204" pitchFamily="34" charset="0"/>
              <a:buNone/>
              <a:defRPr/>
            </a:pPr>
            <a:r>
              <a:rPr lang="en-US" dirty="0"/>
              <a:t> </a:t>
            </a:r>
          </a:p>
        </p:txBody>
      </p:sp>
      <p:sp>
        <p:nvSpPr>
          <p:cNvPr id="495619" name="Slide Number Placeholder 3">
            <a:extLst>
              <a:ext uri="{FF2B5EF4-FFF2-40B4-BE49-F238E27FC236}">
                <a16:creationId xmlns:a16="http://schemas.microsoft.com/office/drawing/2014/main" id="{953BBCC4-CFD8-7D9E-255A-0D55CE05886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C9B27D7-A022-944D-A4CF-5E5128D1FA76}" type="slidenum">
              <a:rPr lang="en-US" altLang="en-US" smtClean="0"/>
              <a:pPr/>
              <a:t>388</a:t>
            </a:fld>
            <a:endParaRPr lang="en-US" altLang="en-US"/>
          </a:p>
        </p:txBody>
      </p:sp>
      <p:pic>
        <p:nvPicPr>
          <p:cNvPr id="495620" name="Picture 4">
            <a:extLst>
              <a:ext uri="{FF2B5EF4-FFF2-40B4-BE49-F238E27FC236}">
                <a16:creationId xmlns:a16="http://schemas.microsoft.com/office/drawing/2014/main" id="{C22BA527-BAAB-B7AB-865A-D4EED545C8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088" y="1563688"/>
            <a:ext cx="7616825"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TextBox 2">
            <a:extLst>
              <a:ext uri="{FF2B5EF4-FFF2-40B4-BE49-F238E27FC236}">
                <a16:creationId xmlns:a16="http://schemas.microsoft.com/office/drawing/2014/main" id="{B5FBFDB7-2400-AE45-5444-1BA2097BF7BD}"/>
              </a:ext>
            </a:extLst>
          </p:cNvPr>
          <p:cNvSpPr txBox="1">
            <a:spLocks noChangeArrowheads="1"/>
          </p:cNvSpPr>
          <p:nvPr/>
        </p:nvSpPr>
        <p:spPr bwMode="auto">
          <a:xfrm>
            <a:off x="1341438" y="195263"/>
            <a:ext cx="646112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a:solidFill>
                  <a:srgbClr val="FFFF00"/>
                </a:solidFill>
              </a:rPr>
              <a:t>Copyright Review</a:t>
            </a:r>
            <a:br>
              <a:rPr lang="en-US" altLang="en-US" b="1"/>
            </a:br>
            <a:r>
              <a:rPr lang="en-US" altLang="en-US" b="1">
                <a:solidFill>
                  <a:schemeClr val="bg1"/>
                </a:solidFill>
              </a:rPr>
              <a:t>Photo credit Ángel Franco/New York Times</a:t>
            </a:r>
            <a:endParaRPr lang="en-US" altLang="en-US"/>
          </a:p>
        </p:txBody>
      </p:sp>
      <p:pic>
        <p:nvPicPr>
          <p:cNvPr id="497666" name="Content Placeholder 2">
            <a:extLst>
              <a:ext uri="{FF2B5EF4-FFF2-40B4-BE49-F238E27FC236}">
                <a16:creationId xmlns:a16="http://schemas.microsoft.com/office/drawing/2014/main" id="{64BB5691-90C1-C307-7D05-8703C8CBAC1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0609" r="-10609"/>
          <a:stretch>
            <a:fillRect/>
          </a:stretch>
        </p:blipFill>
        <p:spPr bwMode="auto">
          <a:xfrm>
            <a:off x="1651000" y="1563688"/>
            <a:ext cx="5842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68C8-ED76-916C-0C82-3AAED130E7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2A1E8-A248-BAAA-6DA4-0642A6369C58}"/>
              </a:ext>
            </a:extLst>
          </p:cNvPr>
          <p:cNvSpPr>
            <a:spLocks noGrp="1"/>
          </p:cNvSpPr>
          <p:nvPr>
            <p:ph sz="quarter" idx="10"/>
          </p:nvPr>
        </p:nvSpPr>
        <p:spPr>
          <a:xfrm>
            <a:off x="457200" y="1055688"/>
            <a:ext cx="8229600" cy="3238500"/>
          </a:xfrm>
        </p:spPr>
        <p:txBody>
          <a:bodyPr/>
          <a:lstStyle/>
          <a:p>
            <a:pPr marL="0" indent="0">
              <a:buFont typeface="Arial" panose="020B0604020202020204" pitchFamily="34" charset="0"/>
              <a:buNone/>
              <a:defRPr/>
            </a:pPr>
            <a:r>
              <a:rPr lang="en-CA" sz="2400" dirty="0">
                <a:solidFill>
                  <a:srgbClr val="FFFF00"/>
                </a:solidFill>
              </a:rPr>
              <a:t>Intellectual Property Law </a:t>
            </a:r>
            <a:r>
              <a:rPr lang="en-CA" sz="2400" dirty="0">
                <a:solidFill>
                  <a:schemeClr val="bg1"/>
                </a:solidFill>
              </a:rPr>
              <a:t>is about</a:t>
            </a:r>
            <a:r>
              <a:rPr lang="en-CA" sz="2400" dirty="0">
                <a:solidFill>
                  <a:srgbClr val="FF0000"/>
                </a:solidFill>
              </a:rPr>
              <a:t>:</a:t>
            </a:r>
          </a:p>
          <a:p>
            <a:pPr>
              <a:buFont typeface="+mj-lt"/>
              <a:buAutoNum type="arabicPeriod"/>
              <a:defRPr/>
            </a:pPr>
            <a:r>
              <a:rPr lang="en-CA" sz="2400" dirty="0">
                <a:solidFill>
                  <a:schemeClr val="bg1"/>
                </a:solidFill>
              </a:rPr>
              <a:t>What kinds of </a:t>
            </a:r>
            <a:r>
              <a:rPr lang="en-CA" sz="2400" dirty="0">
                <a:solidFill>
                  <a:srgbClr val="FFFF00"/>
                </a:solidFill>
              </a:rPr>
              <a:t>creations of the mind </a:t>
            </a:r>
            <a:r>
              <a:rPr lang="en-CA" sz="2400" dirty="0">
                <a:solidFill>
                  <a:schemeClr val="bg1"/>
                </a:solidFill>
              </a:rPr>
              <a:t>can one have rights in</a:t>
            </a:r>
            <a:r>
              <a:rPr lang="en-CA" sz="2400" dirty="0">
                <a:solidFill>
                  <a:srgbClr val="FF0000"/>
                </a:solidFill>
              </a:rPr>
              <a:t>?</a:t>
            </a:r>
          </a:p>
          <a:p>
            <a:pPr>
              <a:buFont typeface="+mj-lt"/>
              <a:buAutoNum type="arabicPeriod"/>
              <a:defRPr/>
            </a:pPr>
            <a:r>
              <a:rPr lang="en-CA" sz="2400" dirty="0">
                <a:solidFill>
                  <a:schemeClr val="bg1"/>
                </a:solidFill>
              </a:rPr>
              <a:t>Who can have those rights</a:t>
            </a:r>
            <a:r>
              <a:rPr lang="en-CA" sz="2400" dirty="0">
                <a:solidFill>
                  <a:srgbClr val="FF0000"/>
                </a:solidFill>
              </a:rPr>
              <a:t>?</a:t>
            </a:r>
          </a:p>
          <a:p>
            <a:pPr>
              <a:buFont typeface="+mj-lt"/>
              <a:buAutoNum type="arabicPeriod"/>
              <a:defRPr/>
            </a:pPr>
            <a:r>
              <a:rPr lang="en-CA" sz="2400" dirty="0">
                <a:solidFill>
                  <a:schemeClr val="bg1"/>
                </a:solidFill>
              </a:rPr>
              <a:t>What kinds of rights are there</a:t>
            </a:r>
            <a:r>
              <a:rPr lang="en-CA" sz="2400" dirty="0">
                <a:solidFill>
                  <a:srgbClr val="FF0000"/>
                </a:solidFill>
              </a:rPr>
              <a:t>;</a:t>
            </a:r>
            <a:r>
              <a:rPr lang="en-CA" sz="2400" dirty="0">
                <a:solidFill>
                  <a:schemeClr val="bg1"/>
                </a:solidFill>
              </a:rPr>
              <a:t> and how are those rights enforced</a:t>
            </a:r>
            <a:r>
              <a:rPr lang="en-CA" sz="2400" dirty="0">
                <a:solidFill>
                  <a:srgbClr val="FF0000"/>
                </a:solidFill>
              </a:rPr>
              <a:t>?</a:t>
            </a:r>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3400647880"/>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TextBox 1">
            <a:extLst>
              <a:ext uri="{FF2B5EF4-FFF2-40B4-BE49-F238E27FC236}">
                <a16:creationId xmlns:a16="http://schemas.microsoft.com/office/drawing/2014/main" id="{17767A9C-6C44-28C5-B38B-37BAFC360764}"/>
              </a:ext>
            </a:extLst>
          </p:cNvPr>
          <p:cNvSpPr txBox="1">
            <a:spLocks noChangeArrowheads="1"/>
          </p:cNvSpPr>
          <p:nvPr/>
        </p:nvSpPr>
        <p:spPr bwMode="auto">
          <a:xfrm>
            <a:off x="255588" y="268288"/>
            <a:ext cx="87169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b="1">
                <a:solidFill>
                  <a:srgbClr val="FFFF00"/>
                </a:solidFill>
              </a:rPr>
              <a:t>Copyright Review</a:t>
            </a:r>
            <a:br>
              <a:rPr lang="en-US" altLang="en-US" b="1"/>
            </a:br>
            <a:r>
              <a:rPr lang="en-US" altLang="en-US" sz="2000" b="1">
                <a:solidFill>
                  <a:schemeClr val="bg1"/>
                </a:solidFill>
              </a:rPr>
              <a:t>L: Art Rogers, Puppies (1985) / R: Jeff Koons, String of Puppies (1988)</a:t>
            </a:r>
            <a:endParaRPr lang="en-US" altLang="en-US" sz="2000"/>
          </a:p>
        </p:txBody>
      </p:sp>
      <p:pic>
        <p:nvPicPr>
          <p:cNvPr id="498690" name="Picture 2">
            <a:extLst>
              <a:ext uri="{FF2B5EF4-FFF2-40B4-BE49-F238E27FC236}">
                <a16:creationId xmlns:a16="http://schemas.microsoft.com/office/drawing/2014/main" id="{60978188-B3C3-75D6-047B-52C5957D87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 y="1708150"/>
            <a:ext cx="83058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TextBox 2">
            <a:extLst>
              <a:ext uri="{FF2B5EF4-FFF2-40B4-BE49-F238E27FC236}">
                <a16:creationId xmlns:a16="http://schemas.microsoft.com/office/drawing/2014/main" id="{C2FDC6D6-FED0-D067-1F26-D7BCF8FD5AAC}"/>
              </a:ext>
            </a:extLst>
          </p:cNvPr>
          <p:cNvSpPr txBox="1">
            <a:spLocks noChangeArrowheads="1"/>
          </p:cNvSpPr>
          <p:nvPr/>
        </p:nvSpPr>
        <p:spPr bwMode="auto">
          <a:xfrm>
            <a:off x="1484313" y="195263"/>
            <a:ext cx="58864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a:solidFill>
                  <a:srgbClr val="FFFF00"/>
                </a:solidFill>
              </a:rPr>
              <a:t>Copyright Review</a:t>
            </a:r>
            <a:endParaRPr lang="en-US" altLang="en-US" sz="4400"/>
          </a:p>
        </p:txBody>
      </p:sp>
      <p:sp>
        <p:nvSpPr>
          <p:cNvPr id="499714" name="TextBox 4">
            <a:extLst>
              <a:ext uri="{FF2B5EF4-FFF2-40B4-BE49-F238E27FC236}">
                <a16:creationId xmlns:a16="http://schemas.microsoft.com/office/drawing/2014/main" id="{386B8D0D-1E38-C7FA-C61B-045073D1F57B}"/>
              </a:ext>
            </a:extLst>
          </p:cNvPr>
          <p:cNvSpPr txBox="1">
            <a:spLocks noChangeArrowheads="1"/>
          </p:cNvSpPr>
          <p:nvPr/>
        </p:nvSpPr>
        <p:spPr bwMode="auto">
          <a:xfrm>
            <a:off x="468313" y="1347788"/>
            <a:ext cx="79200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CA" altLang="en-US" sz="3600">
                <a:solidFill>
                  <a:schemeClr val="bg1"/>
                </a:solidFill>
              </a:rPr>
              <a:t>In taking a picture of your partner at the Vancouver Art Gallery, you accidentally include, in the background of the picture, a work of art still under copyright. Is this infringement of copyright</a:t>
            </a:r>
            <a:r>
              <a:rPr lang="en-CA" altLang="en-US" sz="3600">
                <a:solidFill>
                  <a:srgbClr val="FF0000"/>
                </a:solidFill>
              </a:rPr>
              <a:t>?</a:t>
            </a:r>
            <a:r>
              <a:rPr lang="en-CA" altLang="en-US" sz="3600">
                <a:solidFill>
                  <a:schemeClr val="bg1"/>
                </a:solidFill>
              </a:rPr>
              <a:t> </a:t>
            </a:r>
            <a:endParaRPr lang="en-US" altLang="en-US" sz="3600">
              <a:solidFill>
                <a:schemeClr val="bg1"/>
              </a:solidFill>
            </a:endParaRP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TextBox 1">
            <a:extLst>
              <a:ext uri="{FF2B5EF4-FFF2-40B4-BE49-F238E27FC236}">
                <a16:creationId xmlns:a16="http://schemas.microsoft.com/office/drawing/2014/main" id="{0679A59E-CF91-A2E5-F0E4-57DA5284B4D5}"/>
              </a:ext>
            </a:extLst>
          </p:cNvPr>
          <p:cNvSpPr txBox="1">
            <a:spLocks noChangeArrowheads="1"/>
          </p:cNvSpPr>
          <p:nvPr/>
        </p:nvSpPr>
        <p:spPr bwMode="auto">
          <a:xfrm>
            <a:off x="2314575" y="123825"/>
            <a:ext cx="4514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Copyright Review</a:t>
            </a:r>
            <a:endParaRPr lang="en-US" altLang="en-US" sz="4000"/>
          </a:p>
        </p:txBody>
      </p:sp>
      <p:sp>
        <p:nvSpPr>
          <p:cNvPr id="500738" name="TextBox 3">
            <a:extLst>
              <a:ext uri="{FF2B5EF4-FFF2-40B4-BE49-F238E27FC236}">
                <a16:creationId xmlns:a16="http://schemas.microsoft.com/office/drawing/2014/main" id="{D4F2742A-B532-DF10-054A-7A72E8006EDB}"/>
              </a:ext>
            </a:extLst>
          </p:cNvPr>
          <p:cNvSpPr txBox="1">
            <a:spLocks noChangeArrowheads="1"/>
          </p:cNvSpPr>
          <p:nvPr/>
        </p:nvSpPr>
        <p:spPr bwMode="auto">
          <a:xfrm>
            <a:off x="431800" y="1347788"/>
            <a:ext cx="8280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4000">
                <a:solidFill>
                  <a:schemeClr val="bg1"/>
                </a:solidFill>
              </a:rPr>
              <a:t>Does Canadian copyright law adequately balance the rights of authors</a:t>
            </a:r>
            <a:r>
              <a:rPr lang="en-US" altLang="en-US" sz="4000">
                <a:solidFill>
                  <a:srgbClr val="FF0000"/>
                </a:solidFill>
              </a:rPr>
              <a:t>,</a:t>
            </a:r>
            <a:r>
              <a:rPr lang="en-US" altLang="en-US" sz="4000">
                <a:solidFill>
                  <a:schemeClr val="bg1"/>
                </a:solidFill>
              </a:rPr>
              <a:t> the rights of copyright owners</a:t>
            </a:r>
            <a:r>
              <a:rPr lang="en-US" altLang="en-US" sz="4000">
                <a:solidFill>
                  <a:srgbClr val="FF0000"/>
                </a:solidFill>
              </a:rPr>
              <a:t>,</a:t>
            </a:r>
            <a:r>
              <a:rPr lang="en-US" altLang="en-US" sz="4000">
                <a:solidFill>
                  <a:schemeClr val="bg1"/>
                </a:solidFill>
              </a:rPr>
              <a:t> and the rights of users</a:t>
            </a:r>
            <a:r>
              <a:rPr lang="en-US" altLang="en-US" sz="4000">
                <a:solidFill>
                  <a:srgbClr val="FF0000"/>
                </a:solidFill>
              </a:rPr>
              <a:t>?</a:t>
            </a:r>
            <a:r>
              <a:rPr lang="en-US" altLang="en-US" sz="4000">
                <a:solidFill>
                  <a:schemeClr val="bg1"/>
                </a:solidFill>
              </a:rPr>
              <a:t> Discuss</a:t>
            </a:r>
            <a:r>
              <a:rPr lang="en-US" altLang="en-US" sz="4000">
                <a:solidFill>
                  <a:srgbClr val="FF0000"/>
                </a:solidFill>
              </a:rPr>
              <a:t>.</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TextBox 2">
            <a:extLst>
              <a:ext uri="{FF2B5EF4-FFF2-40B4-BE49-F238E27FC236}">
                <a16:creationId xmlns:a16="http://schemas.microsoft.com/office/drawing/2014/main" id="{F6A9715C-D5D8-E170-7366-190D5CF3DA27}"/>
              </a:ext>
            </a:extLst>
          </p:cNvPr>
          <p:cNvSpPr txBox="1">
            <a:spLocks noChangeArrowheads="1"/>
          </p:cNvSpPr>
          <p:nvPr/>
        </p:nvSpPr>
        <p:spPr bwMode="auto">
          <a:xfrm>
            <a:off x="1520825" y="268288"/>
            <a:ext cx="6102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800" b="1">
                <a:solidFill>
                  <a:srgbClr val="FFFF00"/>
                </a:solidFill>
              </a:rPr>
              <a:t>Copyright Review</a:t>
            </a:r>
            <a:endParaRPr lang="en-US" altLang="en-US" sz="4800"/>
          </a:p>
        </p:txBody>
      </p:sp>
      <p:sp>
        <p:nvSpPr>
          <p:cNvPr id="501762" name="TextBox 4">
            <a:extLst>
              <a:ext uri="{FF2B5EF4-FFF2-40B4-BE49-F238E27FC236}">
                <a16:creationId xmlns:a16="http://schemas.microsoft.com/office/drawing/2014/main" id="{2DAE31FB-2E3B-AB33-CCAA-61D57AA22DC9}"/>
              </a:ext>
            </a:extLst>
          </p:cNvPr>
          <p:cNvSpPr txBox="1">
            <a:spLocks noChangeArrowheads="1"/>
          </p:cNvSpPr>
          <p:nvPr/>
        </p:nvSpPr>
        <p:spPr bwMode="auto">
          <a:xfrm>
            <a:off x="539750" y="1563688"/>
            <a:ext cx="8064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4000">
                <a:solidFill>
                  <a:schemeClr val="bg1"/>
                </a:solidFill>
              </a:rPr>
              <a:t>The fair dealing defence should always be available</a:t>
            </a:r>
            <a:r>
              <a:rPr lang="en-US" altLang="en-US" sz="4000">
                <a:solidFill>
                  <a:srgbClr val="FF0000"/>
                </a:solidFill>
              </a:rPr>
              <a:t>.</a:t>
            </a:r>
            <a:r>
              <a:rPr lang="en-US" altLang="en-US" sz="4000">
                <a:solidFill>
                  <a:schemeClr val="bg1"/>
                </a:solidFill>
              </a:rPr>
              <a:t> Do you agree or disagree with this statement</a:t>
            </a:r>
            <a:r>
              <a:rPr lang="en-US" altLang="en-US" sz="4000">
                <a:solidFill>
                  <a:srgbClr val="FF0000"/>
                </a:solidFill>
              </a:rPr>
              <a:t>?</a:t>
            </a:r>
            <a:r>
              <a:rPr lang="en-US" altLang="en-US" sz="4000">
                <a:solidFill>
                  <a:schemeClr val="bg1"/>
                </a:solidFill>
              </a:rPr>
              <a:t> On what basis</a:t>
            </a:r>
            <a:r>
              <a:rPr lang="en-US" altLang="en-US" sz="4000">
                <a:solidFill>
                  <a:srgbClr val="FF0000"/>
                </a:solidFill>
              </a:rPr>
              <a:t>?</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TextBox 2">
            <a:extLst>
              <a:ext uri="{FF2B5EF4-FFF2-40B4-BE49-F238E27FC236}">
                <a16:creationId xmlns:a16="http://schemas.microsoft.com/office/drawing/2014/main" id="{A1C10400-BB52-EA57-846A-E78E7FFDCA63}"/>
              </a:ext>
            </a:extLst>
          </p:cNvPr>
          <p:cNvSpPr txBox="1">
            <a:spLocks noChangeArrowheads="1"/>
          </p:cNvSpPr>
          <p:nvPr/>
        </p:nvSpPr>
        <p:spPr bwMode="auto">
          <a:xfrm>
            <a:off x="2024063" y="123825"/>
            <a:ext cx="50958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a:solidFill>
                  <a:srgbClr val="FFFF00"/>
                </a:solidFill>
              </a:rPr>
              <a:t>Copyright Review</a:t>
            </a:r>
            <a:endParaRPr lang="en-US" altLang="en-US" sz="4400"/>
          </a:p>
        </p:txBody>
      </p:sp>
      <p:sp>
        <p:nvSpPr>
          <p:cNvPr id="502786" name="TextBox 4">
            <a:extLst>
              <a:ext uri="{FF2B5EF4-FFF2-40B4-BE49-F238E27FC236}">
                <a16:creationId xmlns:a16="http://schemas.microsoft.com/office/drawing/2014/main" id="{30392B40-1BCF-F795-5B59-BBEF2C2A1FEB}"/>
              </a:ext>
            </a:extLst>
          </p:cNvPr>
          <p:cNvSpPr txBox="1">
            <a:spLocks noChangeArrowheads="1"/>
          </p:cNvSpPr>
          <p:nvPr/>
        </p:nvSpPr>
        <p:spPr bwMode="auto">
          <a:xfrm>
            <a:off x="358775" y="1276350"/>
            <a:ext cx="84264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4000">
                <a:solidFill>
                  <a:schemeClr val="bg1"/>
                </a:solidFill>
              </a:rPr>
              <a:t>Should copyright owners be able to restrict the Internet access of those who have either infringed their copyrights online or who they allege have done so</a:t>
            </a:r>
            <a:r>
              <a:rPr lang="en-US" altLang="en-US" sz="4000">
                <a:solidFill>
                  <a:srgbClr val="FF0000"/>
                </a:solidFill>
              </a:rPr>
              <a:t>?</a:t>
            </a:r>
            <a:r>
              <a:rPr lang="en-US" altLang="en-US" sz="4000">
                <a:solidFill>
                  <a:schemeClr val="bg1"/>
                </a:solidFill>
              </a:rPr>
              <a:t>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4" descr="A picture containing text&#10;&#10;Description automatically generated">
            <a:extLst>
              <a:ext uri="{FF2B5EF4-FFF2-40B4-BE49-F238E27FC236}">
                <a16:creationId xmlns:a16="http://schemas.microsoft.com/office/drawing/2014/main" id="{0622B85C-EEB3-2CE1-D212-51FE61FFDFB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85900" y="1722438"/>
            <a:ext cx="41370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0" name="Picture 3" descr="Graphical user interface&#10;&#10;Description automatically generated">
            <a:extLst>
              <a:ext uri="{FF2B5EF4-FFF2-40B4-BE49-F238E27FC236}">
                <a16:creationId xmlns:a16="http://schemas.microsoft.com/office/drawing/2014/main" id="{C5E9612D-9C52-1CC6-9CDC-06BCD0BBB8F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78488" y="1722438"/>
            <a:ext cx="1979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1" name="Title 1">
            <a:extLst>
              <a:ext uri="{FF2B5EF4-FFF2-40B4-BE49-F238E27FC236}">
                <a16:creationId xmlns:a16="http://schemas.microsoft.com/office/drawing/2014/main" id="{C6D02E59-7AFC-8C77-CFFA-EFD49BC6C9C0}"/>
              </a:ext>
            </a:extLst>
          </p:cNvPr>
          <p:cNvSpPr>
            <a:spLocks noGrp="1" noChangeArrowheads="1"/>
          </p:cNvSpPr>
          <p:nvPr>
            <p:ph type="title"/>
          </p:nvPr>
        </p:nvSpPr>
        <p:spPr bwMode="auto">
          <a:xfrm>
            <a:off x="1485900" y="24447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400" b="1">
                <a:solidFill>
                  <a:srgbClr val="FFFF00"/>
                </a:solidFill>
              </a:rPr>
              <a:t>Copyright Review</a:t>
            </a:r>
            <a:endParaRPr lang="en-US" altLang="en-US" sz="4400">
              <a:solidFill>
                <a:srgbClr val="FFFF00"/>
              </a:solidFill>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Title 1">
            <a:extLst>
              <a:ext uri="{FF2B5EF4-FFF2-40B4-BE49-F238E27FC236}">
                <a16:creationId xmlns:a16="http://schemas.microsoft.com/office/drawing/2014/main" id="{3B5CD2D1-9A84-2D44-7C5F-12D61A261A40}"/>
              </a:ext>
            </a:extLst>
          </p:cNvPr>
          <p:cNvSpPr>
            <a:spLocks noGrp="1" noChangeArrowheads="1"/>
          </p:cNvSpPr>
          <p:nvPr>
            <p:ph type="title"/>
          </p:nvPr>
        </p:nvSpPr>
        <p:spPr bwMode="auto">
          <a:xfrm>
            <a:off x="457200" y="171450"/>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400" b="1">
                <a:solidFill>
                  <a:srgbClr val="FFFF00"/>
                </a:solidFill>
              </a:rPr>
              <a:t>Copyright Review</a:t>
            </a:r>
            <a:endParaRPr lang="en-US" altLang="en-US" sz="4400">
              <a:solidFill>
                <a:srgbClr val="FFFF00"/>
              </a:solidFill>
            </a:endParaRPr>
          </a:p>
        </p:txBody>
      </p:sp>
      <p:sp>
        <p:nvSpPr>
          <p:cNvPr id="504834" name="Content Placeholder 2">
            <a:extLst>
              <a:ext uri="{FF2B5EF4-FFF2-40B4-BE49-F238E27FC236}">
                <a16:creationId xmlns:a16="http://schemas.microsoft.com/office/drawing/2014/main" id="{52EF0A58-9F24-FE85-5414-4B3E65C0A297}"/>
              </a:ext>
            </a:extLst>
          </p:cNvPr>
          <p:cNvSpPr>
            <a:spLocks noGrp="1" noChangeArrowheads="1"/>
          </p:cNvSpPr>
          <p:nvPr>
            <p:ph sz="quarter" idx="10"/>
          </p:nvPr>
        </p:nvSpPr>
        <p:spPr bwMode="auto">
          <a:xfrm>
            <a:off x="179388" y="1055688"/>
            <a:ext cx="8785225" cy="3819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chemeClr val="bg1"/>
                </a:solidFill>
              </a:rPr>
              <a:t>Can there be a secondary infringement pursuant to s. 27. (2) if there was no primary infringement pursuant to s. 27. (1)</a:t>
            </a:r>
            <a:r>
              <a:rPr lang="en-US" altLang="en-US" sz="3600" b="1">
                <a:solidFill>
                  <a:srgbClr val="FF0000"/>
                </a:solidFill>
              </a:rPr>
              <a:t>???</a:t>
            </a:r>
          </a:p>
        </p:txBody>
      </p:sp>
      <p:pic>
        <p:nvPicPr>
          <p:cNvPr id="504835" name="Picture 5">
            <a:extLst>
              <a:ext uri="{FF2B5EF4-FFF2-40B4-BE49-F238E27FC236}">
                <a16:creationId xmlns:a16="http://schemas.microsoft.com/office/drawing/2014/main" id="{3D9E1A41-13F5-CA22-E389-079BFE32A3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45238" y="2965450"/>
            <a:ext cx="1909762"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714A2-D9A5-4C30-FBD8-C38FD07ED74C}"/>
              </a:ext>
            </a:extLst>
          </p:cNvPr>
          <p:cNvPicPr>
            <a:picLocks noChangeAspect="1"/>
          </p:cNvPicPr>
          <p:nvPr/>
        </p:nvPicPr>
        <p:blipFill>
          <a:blip r:embed="rId2"/>
          <a:stretch>
            <a:fillRect/>
          </a:stretch>
        </p:blipFill>
        <p:spPr>
          <a:xfrm>
            <a:off x="310926" y="1707654"/>
            <a:ext cx="8522148" cy="2160240"/>
          </a:xfrm>
          <a:prstGeom prst="rect">
            <a:avLst/>
          </a:prstGeom>
        </p:spPr>
      </p:pic>
      <p:sp>
        <p:nvSpPr>
          <p:cNvPr id="4" name="TextBox 3">
            <a:extLst>
              <a:ext uri="{FF2B5EF4-FFF2-40B4-BE49-F238E27FC236}">
                <a16:creationId xmlns:a16="http://schemas.microsoft.com/office/drawing/2014/main" id="{0DEC5712-B0D9-BA69-9B7F-0712DBC14CFE}"/>
              </a:ext>
            </a:extLst>
          </p:cNvPr>
          <p:cNvSpPr txBox="1"/>
          <p:nvPr/>
        </p:nvSpPr>
        <p:spPr>
          <a:xfrm>
            <a:off x="1614299" y="339502"/>
            <a:ext cx="5915402" cy="707886"/>
          </a:xfrm>
          <a:prstGeom prst="rect">
            <a:avLst/>
          </a:prstGeom>
          <a:noFill/>
        </p:spPr>
        <p:txBody>
          <a:bodyPr wrap="none" rtlCol="0">
            <a:spAutoFit/>
          </a:bodyPr>
          <a:lstStyle/>
          <a:p>
            <a:r>
              <a:rPr lang="en-US" sz="4000" dirty="0">
                <a:solidFill>
                  <a:schemeClr val="bg1"/>
                </a:solidFill>
              </a:rPr>
              <a:t>A</a:t>
            </a:r>
            <a:r>
              <a:rPr lang="en-US" sz="4000" dirty="0">
                <a:solidFill>
                  <a:srgbClr val="FF0000"/>
                </a:solidFill>
              </a:rPr>
              <a:t>.</a:t>
            </a:r>
            <a:r>
              <a:rPr lang="en-US" sz="4000" dirty="0">
                <a:solidFill>
                  <a:schemeClr val="bg1"/>
                </a:solidFill>
              </a:rPr>
              <a:t>I</a:t>
            </a:r>
            <a:r>
              <a:rPr lang="en-US" sz="4000" dirty="0">
                <a:solidFill>
                  <a:srgbClr val="FF0000"/>
                </a:solidFill>
              </a:rPr>
              <a:t>.</a:t>
            </a:r>
            <a:r>
              <a:rPr lang="en-US" sz="4000" dirty="0">
                <a:solidFill>
                  <a:srgbClr val="FFFF00"/>
                </a:solidFill>
              </a:rPr>
              <a:t> Copyright Flowchart</a:t>
            </a:r>
            <a:r>
              <a:rPr lang="en-US" sz="4000" dirty="0">
                <a:solidFill>
                  <a:srgbClr val="FF0000"/>
                </a:solidFill>
              </a:rPr>
              <a:t>s</a:t>
            </a:r>
          </a:p>
        </p:txBody>
      </p:sp>
    </p:spTree>
    <p:extLst>
      <p:ext uri="{BB962C8B-B14F-4D97-AF65-F5344CB8AC3E}">
        <p14:creationId xmlns:p14="http://schemas.microsoft.com/office/powerpoint/2010/main" val="607481140"/>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10;&#10;Description automatically generated">
            <a:extLst>
              <a:ext uri="{FF2B5EF4-FFF2-40B4-BE49-F238E27FC236}">
                <a16:creationId xmlns:a16="http://schemas.microsoft.com/office/drawing/2014/main" id="{C57CBC82-C4C3-19F7-9D2F-C72EFA66C5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5444" y="114560"/>
            <a:ext cx="7513112" cy="4914379"/>
          </a:xfrm>
          <a:prstGeom prst="rect">
            <a:avLst/>
          </a:prstGeom>
        </p:spPr>
      </p:pic>
    </p:spTree>
    <p:extLst>
      <p:ext uri="{BB962C8B-B14F-4D97-AF65-F5344CB8AC3E}">
        <p14:creationId xmlns:p14="http://schemas.microsoft.com/office/powerpoint/2010/main" val="117055320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10;&#10;Description automatically generated with medium confidence">
            <a:extLst>
              <a:ext uri="{FF2B5EF4-FFF2-40B4-BE49-F238E27FC236}">
                <a16:creationId xmlns:a16="http://schemas.microsoft.com/office/drawing/2014/main" id="{A3795168-ECF1-7547-6000-8A692F7688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347" y="850156"/>
            <a:ext cx="8809306" cy="3443188"/>
          </a:xfrm>
          <a:prstGeom prst="rect">
            <a:avLst/>
          </a:prstGeom>
        </p:spPr>
      </p:pic>
    </p:spTree>
    <p:extLst>
      <p:ext uri="{BB962C8B-B14F-4D97-AF65-F5344CB8AC3E}">
        <p14:creationId xmlns:p14="http://schemas.microsoft.com/office/powerpoint/2010/main" val="166351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4839F3DE-3D51-E8E4-BDFB-03D91585B3B7}"/>
              </a:ext>
            </a:extLst>
          </p:cNvPr>
          <p:cNvSpPr>
            <a:spLocks noGrp="1" noChangeArrowheads="1"/>
          </p:cNvSpPr>
          <p:nvPr>
            <p:ph type="title"/>
          </p:nvPr>
        </p:nvSpPr>
        <p:spPr bwMode="auto">
          <a:xfrm>
            <a:off x="1485900" y="9525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Former</a:t>
            </a:r>
            <a:r>
              <a:rPr lang="en-US" altLang="en-US" b="1">
                <a:solidFill>
                  <a:schemeClr val="bg1"/>
                </a:solidFill>
              </a:rPr>
              <a:t> Text</a:t>
            </a:r>
          </a:p>
        </p:txBody>
      </p:sp>
      <p:pic>
        <p:nvPicPr>
          <p:cNvPr id="80898" name="Picture 3" descr="Text&#10;&#10;Description automatically generated">
            <a:extLst>
              <a:ext uri="{FF2B5EF4-FFF2-40B4-BE49-F238E27FC236}">
                <a16:creationId xmlns:a16="http://schemas.microsoft.com/office/drawing/2014/main" id="{DF410328-F8C7-EF42-4E9A-DF2E9BA4023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54363" y="987425"/>
            <a:ext cx="2835275"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044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5369-FAC6-8351-FC04-29EF7ACAE549}"/>
            </a:ext>
          </a:extLst>
        </p:cNvPr>
        <p:cNvGrpSpPr/>
        <p:nvPr/>
      </p:nvGrpSpPr>
      <p:grpSpPr>
        <a:xfrm>
          <a:off x="0" y="0"/>
          <a:ext cx="0" cy="0"/>
          <a:chOff x="0" y="0"/>
          <a:chExt cx="0" cy="0"/>
        </a:xfrm>
      </p:grpSpPr>
      <p:sp>
        <p:nvSpPr>
          <p:cNvPr id="110594" name="Content Placeholder 2">
            <a:extLst>
              <a:ext uri="{FF2B5EF4-FFF2-40B4-BE49-F238E27FC236}">
                <a16:creationId xmlns:a16="http://schemas.microsoft.com/office/drawing/2014/main" id="{7EA6C133-D6D6-14F2-FC7B-7345FF425137}"/>
              </a:ext>
            </a:extLst>
          </p:cNvPr>
          <p:cNvSpPr>
            <a:spLocks noGrp="1" noChangeArrowheads="1"/>
          </p:cNvSpPr>
          <p:nvPr>
            <p:ph sz="quarter" idx="10"/>
          </p:nvPr>
        </p:nvSpPr>
        <p:spPr bwMode="auto">
          <a:xfrm>
            <a:off x="1263650" y="627534"/>
            <a:ext cx="6634163" cy="40324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Font typeface="Arial" panose="020B0604020202020204" pitchFamily="34" charset="0"/>
              <a:buNone/>
            </a:pPr>
            <a:r>
              <a:rPr lang="en-CA" altLang="en-US" sz="6000" i="1" dirty="0">
                <a:solidFill>
                  <a:srgbClr val="FF0000"/>
                </a:solidFill>
              </a:rPr>
              <a:t>“</a:t>
            </a:r>
            <a:r>
              <a:rPr lang="en-CA" altLang="en-US" sz="6000" i="1" dirty="0">
                <a:solidFill>
                  <a:schemeClr val="bg1"/>
                </a:solidFill>
              </a:rPr>
              <a:t>Copyright Law </a:t>
            </a:r>
            <a:r>
              <a:rPr lang="en-CA" altLang="en-US" sz="6000" b="1" i="1" dirty="0">
                <a:solidFill>
                  <a:srgbClr val="FF0000"/>
                </a:solidFill>
              </a:rPr>
              <a:t>Complete</a:t>
            </a:r>
            <a:r>
              <a:rPr lang="en-CA" altLang="en-US" sz="6000" i="1" dirty="0">
                <a:solidFill>
                  <a:schemeClr val="bg1"/>
                </a:solidFill>
              </a:rPr>
              <a:t> </a:t>
            </a:r>
            <a:r>
              <a:rPr lang="en-CA" altLang="en-US" sz="6000" i="1" dirty="0">
                <a:solidFill>
                  <a:srgbClr val="FFFF00"/>
                </a:solidFill>
              </a:rPr>
              <a:t>Review </a:t>
            </a:r>
            <a:r>
              <a:rPr lang="en-CA" altLang="en-US" sz="6000" i="1" dirty="0">
                <a:solidFill>
                  <a:srgbClr val="FF0000"/>
                </a:solidFill>
              </a:rPr>
              <a:t>”</a:t>
            </a:r>
            <a:endParaRPr lang="en-US" altLang="en-US" sz="6000" dirty="0">
              <a:solidFill>
                <a:srgbClr val="FF0000"/>
              </a:solidFill>
            </a:endParaRPr>
          </a:p>
        </p:txBody>
      </p:sp>
      <p:pic>
        <p:nvPicPr>
          <p:cNvPr id="110595" name="Picture 3">
            <a:extLst>
              <a:ext uri="{FF2B5EF4-FFF2-40B4-BE49-F238E27FC236}">
                <a16:creationId xmlns:a16="http://schemas.microsoft.com/office/drawing/2014/main" id="{3D18DECC-5657-A14E-500A-51DB135275A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40162" y="2660516"/>
            <a:ext cx="14636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562954"/>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10;&#10;Description automatically generated with medium confidence">
            <a:extLst>
              <a:ext uri="{FF2B5EF4-FFF2-40B4-BE49-F238E27FC236}">
                <a16:creationId xmlns:a16="http://schemas.microsoft.com/office/drawing/2014/main" id="{46BA1D9A-B5DD-59C3-FAFC-75FC2E61F04B}"/>
              </a:ext>
            </a:extLst>
          </p:cNvPr>
          <p:cNvPicPr>
            <a:picLocks noChangeAspect="1"/>
          </p:cNvPicPr>
          <p:nvPr/>
        </p:nvPicPr>
        <p:blipFill>
          <a:blip r:embed="rId2"/>
          <a:stretch>
            <a:fillRect/>
          </a:stretch>
        </p:blipFill>
        <p:spPr>
          <a:xfrm>
            <a:off x="137358" y="565389"/>
            <a:ext cx="8869283" cy="4012722"/>
          </a:xfrm>
          <a:prstGeom prst="rect">
            <a:avLst/>
          </a:prstGeom>
        </p:spPr>
      </p:pic>
    </p:spTree>
    <p:extLst>
      <p:ext uri="{BB962C8B-B14F-4D97-AF65-F5344CB8AC3E}">
        <p14:creationId xmlns:p14="http://schemas.microsoft.com/office/powerpoint/2010/main" val="51766400"/>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10;&#10;Description automatically generated">
            <a:extLst>
              <a:ext uri="{FF2B5EF4-FFF2-40B4-BE49-F238E27FC236}">
                <a16:creationId xmlns:a16="http://schemas.microsoft.com/office/drawing/2014/main" id="{5DFA4275-5086-9521-B2FE-979A2521EC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5022" y="267831"/>
            <a:ext cx="8633955" cy="4607838"/>
          </a:xfrm>
          <a:prstGeom prst="rect">
            <a:avLst/>
          </a:prstGeom>
        </p:spPr>
      </p:pic>
    </p:spTree>
    <p:extLst>
      <p:ext uri="{BB962C8B-B14F-4D97-AF65-F5344CB8AC3E}">
        <p14:creationId xmlns:p14="http://schemas.microsoft.com/office/powerpoint/2010/main" val="2587984674"/>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work flow&#10;&#10;Description automatically generated">
            <a:extLst>
              <a:ext uri="{FF2B5EF4-FFF2-40B4-BE49-F238E27FC236}">
                <a16:creationId xmlns:a16="http://schemas.microsoft.com/office/drawing/2014/main" id="{10742932-E326-9E34-B121-00F8D45FAB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5800" y="304237"/>
            <a:ext cx="7772400" cy="4535026"/>
          </a:xfrm>
          <a:prstGeom prst="rect">
            <a:avLst/>
          </a:prstGeom>
        </p:spPr>
      </p:pic>
    </p:spTree>
    <p:extLst>
      <p:ext uri="{BB962C8B-B14F-4D97-AF65-F5344CB8AC3E}">
        <p14:creationId xmlns:p14="http://schemas.microsoft.com/office/powerpoint/2010/main" val="405385324"/>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work dealing&#10;&#10;Description automatically generated with medium confidence">
            <a:extLst>
              <a:ext uri="{FF2B5EF4-FFF2-40B4-BE49-F238E27FC236}">
                <a16:creationId xmlns:a16="http://schemas.microsoft.com/office/drawing/2014/main" id="{F1B33785-C4BD-CF05-C663-4F2F5076C0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5800" y="368658"/>
            <a:ext cx="7772400" cy="4406184"/>
          </a:xfrm>
          <a:prstGeom prst="rect">
            <a:avLst/>
          </a:prstGeom>
        </p:spPr>
      </p:pic>
    </p:spTree>
    <p:extLst>
      <p:ext uri="{BB962C8B-B14F-4D97-AF65-F5344CB8AC3E}">
        <p14:creationId xmlns:p14="http://schemas.microsoft.com/office/powerpoint/2010/main" val="443950388"/>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4E092A-C5AE-5480-106A-51F759D4918B}"/>
              </a:ext>
            </a:extLst>
          </p:cNvPr>
          <p:cNvSpPr txBox="1"/>
          <p:nvPr/>
        </p:nvSpPr>
        <p:spPr>
          <a:xfrm>
            <a:off x="2472706" y="466382"/>
            <a:ext cx="4198585" cy="769441"/>
          </a:xfrm>
          <a:prstGeom prst="rect">
            <a:avLst/>
          </a:prstGeom>
          <a:noFill/>
        </p:spPr>
        <p:txBody>
          <a:bodyPr wrap="none" rtlCol="0">
            <a:spAutoFit/>
          </a:bodyPr>
          <a:lstStyle/>
          <a:p>
            <a:r>
              <a:rPr lang="en-US" sz="4400" dirty="0">
                <a:solidFill>
                  <a:srgbClr val="FFFF00"/>
                </a:solidFill>
              </a:rPr>
              <a:t>Flowcharts</a:t>
            </a:r>
            <a:r>
              <a:rPr lang="en-US" sz="4400" dirty="0">
                <a:solidFill>
                  <a:schemeClr val="bg1"/>
                </a:solidFill>
              </a:rPr>
              <a:t> PDF</a:t>
            </a:r>
          </a:p>
        </p:txBody>
      </p:sp>
      <p:sp>
        <p:nvSpPr>
          <p:cNvPr id="4" name="TextBox 3">
            <a:extLst>
              <a:ext uri="{FF2B5EF4-FFF2-40B4-BE49-F238E27FC236}">
                <a16:creationId xmlns:a16="http://schemas.microsoft.com/office/drawing/2014/main" id="{9F8DBA63-A1A2-4B77-C5DC-D2F817880D6E}"/>
              </a:ext>
            </a:extLst>
          </p:cNvPr>
          <p:cNvSpPr txBox="1"/>
          <p:nvPr/>
        </p:nvSpPr>
        <p:spPr>
          <a:xfrm>
            <a:off x="2024843" y="1491630"/>
            <a:ext cx="5094312" cy="2800767"/>
          </a:xfrm>
          <a:prstGeom prst="rect">
            <a:avLst/>
          </a:prstGeom>
          <a:noFill/>
        </p:spPr>
        <p:txBody>
          <a:bodyPr wrap="square">
            <a:spAutoFit/>
          </a:bodyPr>
          <a:lstStyle/>
          <a:p>
            <a:r>
              <a:rPr lang="en-US" sz="4400" dirty="0">
                <a:hlinkClick r:id="rId2"/>
              </a:rPr>
              <a:t>https://socialmedialaw.allard.ubc.ca/2024/02/26/week-5-spring-2024/</a:t>
            </a:r>
            <a:r>
              <a:rPr lang="en-US" sz="4400" dirty="0"/>
              <a:t> </a:t>
            </a:r>
          </a:p>
        </p:txBody>
      </p:sp>
    </p:spTree>
    <p:extLst>
      <p:ext uri="{BB962C8B-B14F-4D97-AF65-F5344CB8AC3E}">
        <p14:creationId xmlns:p14="http://schemas.microsoft.com/office/powerpoint/2010/main" val="4129072703"/>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091DD7-AB06-B639-154C-767755316A4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Title 1">
            <a:extLst>
              <a:ext uri="{FF2B5EF4-FFF2-40B4-BE49-F238E27FC236}">
                <a16:creationId xmlns:a16="http://schemas.microsoft.com/office/drawing/2014/main" id="{C4FC72AB-4D43-6704-7B16-DF67785F38BC}"/>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F8CF80D5-E569-A028-7E5F-48D13C978D5C}"/>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506883" name="Content Placeholder 3" descr="Crystal_Project_pause-queue.png">
            <a:extLst>
              <a:ext uri="{FF2B5EF4-FFF2-40B4-BE49-F238E27FC236}">
                <a16:creationId xmlns:a16="http://schemas.microsoft.com/office/drawing/2014/main" id="{4A19B0DC-F20D-4010-9D4C-E2399F7767E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3B73-38EB-89B9-40FA-2C5431B411B6}"/>
              </a:ext>
            </a:extLst>
          </p:cNvPr>
          <p:cNvSpPr>
            <a:spLocks noGrp="1"/>
          </p:cNvSpPr>
          <p:nvPr>
            <p:ph type="title"/>
          </p:nvPr>
        </p:nvSpPr>
        <p:spPr>
          <a:xfrm>
            <a:off x="1485899" y="114286"/>
            <a:ext cx="6172200" cy="959074"/>
          </a:xfrm>
        </p:spPr>
        <p:txBody>
          <a:bodyPr>
            <a:no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“Passing Off”</a:t>
            </a:r>
          </a:p>
        </p:txBody>
      </p:sp>
      <p:pic>
        <p:nvPicPr>
          <p:cNvPr id="508931" name="Picture 4" descr="A hockey game in the snow&#10;&#10;Description automatically generated">
            <a:extLst>
              <a:ext uri="{FF2B5EF4-FFF2-40B4-BE49-F238E27FC236}">
                <a16:creationId xmlns:a16="http://schemas.microsoft.com/office/drawing/2014/main" id="{A06EC49A-C091-40FF-7B77-E7E7EF1F78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7429" y="1275606"/>
            <a:ext cx="5989141" cy="290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8932" name="TextBox 5">
            <a:extLst>
              <a:ext uri="{FF2B5EF4-FFF2-40B4-BE49-F238E27FC236}">
                <a16:creationId xmlns:a16="http://schemas.microsoft.com/office/drawing/2014/main" id="{E1C4F838-4B01-8320-C556-4281452F845D}"/>
              </a:ext>
            </a:extLst>
          </p:cNvPr>
          <p:cNvSpPr txBox="1">
            <a:spLocks noChangeArrowheads="1"/>
          </p:cNvSpPr>
          <p:nvPr/>
        </p:nvSpPr>
        <p:spPr bwMode="auto">
          <a:xfrm>
            <a:off x="4572000" y="4357688"/>
            <a:ext cx="2487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a:solidFill>
                  <a:srgbClr val="FFFF00"/>
                </a:solidFill>
              </a:rPr>
              <a:t>The Golden Goal </a:t>
            </a:r>
            <a:r>
              <a:rPr lang="en-US" altLang="en-US" sz="1200">
                <a:solidFill>
                  <a:srgbClr val="FF0000"/>
                </a:solidFill>
              </a:rPr>
              <a:t>– </a:t>
            </a:r>
            <a:r>
              <a:rPr lang="en-US" altLang="en-US" sz="1200">
                <a:solidFill>
                  <a:srgbClr val="FFFF00"/>
                </a:solidFill>
              </a:rPr>
              <a:t>Jerome Iginla </a:t>
            </a:r>
          </a:p>
          <a:p>
            <a:pPr algn="ctr"/>
            <a:r>
              <a:rPr lang="en-US" altLang="en-US" sz="1200">
                <a:solidFill>
                  <a:srgbClr val="FFFF00"/>
                </a:solidFill>
              </a:rPr>
              <a:t>passing off to Sidney Crosby</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a:extLst>
              <a:ext uri="{FF2B5EF4-FFF2-40B4-BE49-F238E27FC236}">
                <a16:creationId xmlns:a16="http://schemas.microsoft.com/office/drawing/2014/main" id="{C9336331-6E00-ED27-112E-F8DC4A783C6B}"/>
              </a:ext>
            </a:extLst>
          </p:cNvPr>
          <p:cNvSpPr>
            <a:spLocks noGrp="1" noChangeArrowheads="1"/>
          </p:cNvSpPr>
          <p:nvPr>
            <p:ph type="ctrTitle"/>
          </p:nvPr>
        </p:nvSpPr>
        <p:spPr bwMode="auto">
          <a:xfrm>
            <a:off x="827088" y="1998663"/>
            <a:ext cx="7489825"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800">
                <a:solidFill>
                  <a:schemeClr val="bg1"/>
                </a:solidFill>
              </a:rPr>
              <a:t>From</a:t>
            </a:r>
            <a:r>
              <a:rPr lang="en-US" altLang="en-US" sz="2800">
                <a:solidFill>
                  <a:srgbClr val="FFFF00"/>
                </a:solidFill>
              </a:rPr>
              <a:t> Copyright </a:t>
            </a:r>
            <a:r>
              <a:rPr lang="en-US" altLang="en-US" sz="2800">
                <a:solidFill>
                  <a:schemeClr val="bg1"/>
                </a:solidFill>
              </a:rPr>
              <a:t>to </a:t>
            </a:r>
            <a:r>
              <a:rPr lang="en-US" altLang="en-US" sz="2800">
                <a:solidFill>
                  <a:srgbClr val="92D050"/>
                </a:solidFill>
              </a:rPr>
              <a:t>Passing Off</a:t>
            </a:r>
            <a:r>
              <a:rPr lang="en-US" altLang="en-US" sz="2800">
                <a:solidFill>
                  <a:srgbClr val="FF0000"/>
                </a:solidFill>
              </a:rPr>
              <a:t>/</a:t>
            </a:r>
            <a:r>
              <a:rPr lang="en-US" altLang="en-US" sz="2800">
                <a:solidFill>
                  <a:srgbClr val="92D050"/>
                </a:solidFill>
              </a:rPr>
              <a:t>Trademarks</a:t>
            </a:r>
          </a:p>
        </p:txBody>
      </p:sp>
      <p:sp>
        <p:nvSpPr>
          <p:cNvPr id="323586" name="Subtitle 2">
            <a:extLst>
              <a:ext uri="{FF2B5EF4-FFF2-40B4-BE49-F238E27FC236}">
                <a16:creationId xmlns:a16="http://schemas.microsoft.com/office/drawing/2014/main" id="{EBB83511-5673-776B-E61A-468C2341C3A4}"/>
              </a:ext>
            </a:extLst>
          </p:cNvPr>
          <p:cNvSpPr>
            <a:spLocks noGrp="1" noChangeArrowheads="1"/>
          </p:cNvSpPr>
          <p:nvPr>
            <p:ph type="subTitle" idx="1"/>
          </p:nvPr>
        </p:nvSpPr>
        <p:spPr bwMode="auto">
          <a:xfrm>
            <a:off x="719138" y="3021013"/>
            <a:ext cx="7705725" cy="896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altLang="en-US" sz="2800">
                <a:solidFill>
                  <a:schemeClr val="bg1"/>
                </a:solidFill>
              </a:rPr>
              <a:t>From </a:t>
            </a:r>
            <a:r>
              <a:rPr lang="en-US" altLang="en-US" sz="2800">
                <a:solidFill>
                  <a:srgbClr val="FFFF00"/>
                </a:solidFill>
              </a:rPr>
              <a:t>Protecting Creativity </a:t>
            </a:r>
            <a:r>
              <a:rPr lang="en-US" altLang="en-US" sz="2800">
                <a:solidFill>
                  <a:schemeClr val="bg1"/>
                </a:solidFill>
              </a:rPr>
              <a:t>to </a:t>
            </a:r>
            <a:r>
              <a:rPr lang="en-US" altLang="en-US" sz="2800">
                <a:solidFill>
                  <a:srgbClr val="92D050"/>
                </a:solidFill>
              </a:rPr>
              <a:t>Protecting Use</a:t>
            </a:r>
          </a:p>
        </p:txBody>
      </p:sp>
      <p:sp>
        <p:nvSpPr>
          <p:cNvPr id="323587" name="TextBox 3">
            <a:extLst>
              <a:ext uri="{FF2B5EF4-FFF2-40B4-BE49-F238E27FC236}">
                <a16:creationId xmlns:a16="http://schemas.microsoft.com/office/drawing/2014/main" id="{EFC17E22-C0D1-2F2B-E441-28414135D2CC}"/>
              </a:ext>
            </a:extLst>
          </p:cNvPr>
          <p:cNvSpPr txBox="1">
            <a:spLocks noChangeArrowheads="1"/>
          </p:cNvSpPr>
          <p:nvPr/>
        </p:nvSpPr>
        <p:spPr bwMode="auto">
          <a:xfrm>
            <a:off x="2771775" y="711200"/>
            <a:ext cx="569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000">
                <a:solidFill>
                  <a:srgbClr val="FFFF00"/>
                </a:solidFill>
              </a:rPr>
              <a:t>©</a:t>
            </a:r>
          </a:p>
        </p:txBody>
      </p:sp>
      <p:sp>
        <p:nvSpPr>
          <p:cNvPr id="323588" name="TextBox 4">
            <a:extLst>
              <a:ext uri="{FF2B5EF4-FFF2-40B4-BE49-F238E27FC236}">
                <a16:creationId xmlns:a16="http://schemas.microsoft.com/office/drawing/2014/main" id="{AE13533E-C3F6-BB21-2D69-23C5C280E5AA}"/>
              </a:ext>
            </a:extLst>
          </p:cNvPr>
          <p:cNvSpPr txBox="1">
            <a:spLocks noChangeArrowheads="1"/>
          </p:cNvSpPr>
          <p:nvPr/>
        </p:nvSpPr>
        <p:spPr bwMode="auto">
          <a:xfrm>
            <a:off x="5345113" y="711200"/>
            <a:ext cx="91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000">
                <a:solidFill>
                  <a:srgbClr val="92D050"/>
                </a:solidFill>
              </a:rPr>
              <a:t>™</a:t>
            </a:r>
            <a:r>
              <a:rPr lang="en-US" altLang="en-US" sz="6000">
                <a:solidFill>
                  <a:srgbClr val="FF0000"/>
                </a:solidFill>
              </a:rPr>
              <a:t>*</a:t>
            </a:r>
          </a:p>
        </p:txBody>
      </p:sp>
      <p:sp>
        <p:nvSpPr>
          <p:cNvPr id="323589" name="TextBox 5">
            <a:extLst>
              <a:ext uri="{FF2B5EF4-FFF2-40B4-BE49-F238E27FC236}">
                <a16:creationId xmlns:a16="http://schemas.microsoft.com/office/drawing/2014/main" id="{FC76E6B5-FCF3-0A9A-13B5-595FDE27A9D0}"/>
              </a:ext>
            </a:extLst>
          </p:cNvPr>
          <p:cNvSpPr txBox="1">
            <a:spLocks noChangeArrowheads="1"/>
          </p:cNvSpPr>
          <p:nvPr/>
        </p:nvSpPr>
        <p:spPr bwMode="auto">
          <a:xfrm>
            <a:off x="5003800" y="4300538"/>
            <a:ext cx="3106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a:t>
            </a:r>
            <a:r>
              <a:rPr lang="en-US" altLang="en-US">
                <a:solidFill>
                  <a:srgbClr val="92D050"/>
                </a:solidFill>
              </a:rPr>
              <a:t>not official but useful</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extBox 3">
            <a:extLst>
              <a:ext uri="{FF2B5EF4-FFF2-40B4-BE49-F238E27FC236}">
                <a16:creationId xmlns:a16="http://schemas.microsoft.com/office/drawing/2014/main" id="{476F4BDE-F69B-74DA-A630-6BB159E1277A}"/>
              </a:ext>
            </a:extLst>
          </p:cNvPr>
          <p:cNvSpPr txBox="1">
            <a:spLocks noChangeArrowheads="1"/>
          </p:cNvSpPr>
          <p:nvPr/>
        </p:nvSpPr>
        <p:spPr bwMode="auto">
          <a:xfrm>
            <a:off x="2249488" y="12382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800" b="1">
                <a:solidFill>
                  <a:srgbClr val="FFFF00"/>
                </a:solidFill>
              </a:rPr>
              <a:t>Passing off</a:t>
            </a:r>
            <a:endParaRPr lang="en-US" altLang="en-US" sz="4800"/>
          </a:p>
        </p:txBody>
      </p:sp>
      <p:sp>
        <p:nvSpPr>
          <p:cNvPr id="324610" name="TextBox 5">
            <a:extLst>
              <a:ext uri="{FF2B5EF4-FFF2-40B4-BE49-F238E27FC236}">
                <a16:creationId xmlns:a16="http://schemas.microsoft.com/office/drawing/2014/main" id="{60BE41E7-2246-4BC7-4C71-EED8078341E2}"/>
              </a:ext>
            </a:extLst>
          </p:cNvPr>
          <p:cNvSpPr txBox="1">
            <a:spLocks noChangeArrowheads="1"/>
          </p:cNvSpPr>
          <p:nvPr/>
        </p:nvSpPr>
        <p:spPr bwMode="auto">
          <a:xfrm>
            <a:off x="323850" y="987425"/>
            <a:ext cx="84248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chemeClr val="bg1"/>
                </a:solidFill>
              </a:rPr>
              <a:t>Three (</a:t>
            </a:r>
            <a:r>
              <a:rPr lang="en-US" altLang="en-US" sz="3600" b="1">
                <a:solidFill>
                  <a:srgbClr val="FF0000"/>
                </a:solidFill>
              </a:rPr>
              <a:t>3</a:t>
            </a:r>
            <a:r>
              <a:rPr lang="en-US" altLang="en-US" sz="3600" b="1">
                <a:solidFill>
                  <a:schemeClr val="bg1"/>
                </a:solidFill>
              </a:rPr>
              <a:t>) necessary components of </a:t>
            </a:r>
          </a:p>
          <a:p>
            <a:r>
              <a:rPr lang="en-US" altLang="en-US" sz="3600" b="1">
                <a:solidFill>
                  <a:schemeClr val="bg1"/>
                </a:solidFill>
              </a:rPr>
              <a:t>a passing-off action</a:t>
            </a:r>
            <a:r>
              <a:rPr lang="en-US" altLang="en-US" sz="3600" b="1">
                <a:solidFill>
                  <a:srgbClr val="FF0000"/>
                </a:solidFill>
              </a:rPr>
              <a:t>:</a:t>
            </a:r>
          </a:p>
          <a:p>
            <a:pPr lvl="1"/>
            <a:r>
              <a:rPr lang="en-US" altLang="en-US" sz="3600">
                <a:solidFill>
                  <a:schemeClr val="bg1"/>
                </a:solidFill>
              </a:rPr>
              <a:t>1. The existence of </a:t>
            </a:r>
            <a:r>
              <a:rPr lang="en-US" altLang="en-US" sz="3600">
                <a:solidFill>
                  <a:srgbClr val="FFFF00"/>
                </a:solidFill>
              </a:rPr>
              <a:t>goodwill </a:t>
            </a:r>
            <a:r>
              <a:rPr lang="en-US" altLang="en-US" sz="3600">
                <a:solidFill>
                  <a:srgbClr val="FF0000"/>
                </a:solidFill>
              </a:rPr>
              <a:t>+</a:t>
            </a:r>
          </a:p>
          <a:p>
            <a:pPr lvl="1"/>
            <a:r>
              <a:rPr lang="en-US" altLang="en-US" sz="3600">
                <a:solidFill>
                  <a:schemeClr val="bg1"/>
                </a:solidFill>
              </a:rPr>
              <a:t>2. </a:t>
            </a:r>
            <a:r>
              <a:rPr lang="en-US" altLang="en-US" sz="3600">
                <a:solidFill>
                  <a:srgbClr val="FFFF00"/>
                </a:solidFill>
              </a:rPr>
              <a:t>Deception</a:t>
            </a:r>
            <a:r>
              <a:rPr lang="en-US" altLang="en-US" sz="3600">
                <a:solidFill>
                  <a:schemeClr val="bg1"/>
                </a:solidFill>
              </a:rPr>
              <a:t> of the public due to a </a:t>
            </a:r>
          </a:p>
          <a:p>
            <a:pPr lvl="1"/>
            <a:r>
              <a:rPr lang="en-US" altLang="en-US" sz="3600">
                <a:solidFill>
                  <a:schemeClr val="bg1"/>
                </a:solidFill>
              </a:rPr>
              <a:t>misrepresentation </a:t>
            </a:r>
            <a:r>
              <a:rPr lang="en-US" altLang="en-US" sz="3600">
                <a:solidFill>
                  <a:srgbClr val="FF0000"/>
                </a:solidFill>
              </a:rPr>
              <a:t>+</a:t>
            </a:r>
          </a:p>
          <a:p>
            <a:pPr lvl="1"/>
            <a:r>
              <a:rPr lang="en-US" altLang="en-US" sz="3600">
                <a:solidFill>
                  <a:schemeClr val="bg1"/>
                </a:solidFill>
              </a:rPr>
              <a:t>3. Actual or potential </a:t>
            </a:r>
            <a:r>
              <a:rPr lang="en-US" altLang="en-US" sz="3600">
                <a:solidFill>
                  <a:srgbClr val="FFFF00"/>
                </a:solidFill>
              </a:rPr>
              <a:t>damage</a:t>
            </a:r>
            <a:r>
              <a:rPr lang="en-US" altLang="en-US" sz="3600">
                <a:solidFill>
                  <a:schemeClr val="bg1"/>
                </a:solidFill>
              </a:rPr>
              <a:t> to the </a:t>
            </a:r>
          </a:p>
          <a:p>
            <a:pPr lvl="1"/>
            <a:r>
              <a:rPr lang="en-US" altLang="en-US" sz="3600">
                <a:solidFill>
                  <a:schemeClr val="bg1"/>
                </a:solidFill>
              </a:rPr>
              <a:t>plaintiff</a:t>
            </a:r>
          </a:p>
          <a:p>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BDB43A9B-D508-E9D1-EE8C-1AEB34F067D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94400" y="3024188"/>
            <a:ext cx="24511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Box 3">
            <a:extLst>
              <a:ext uri="{FF2B5EF4-FFF2-40B4-BE49-F238E27FC236}">
                <a16:creationId xmlns:a16="http://schemas.microsoft.com/office/drawing/2014/main" id="{343773CD-9990-BECE-383D-D7FDF03B4F0D}"/>
              </a:ext>
            </a:extLst>
          </p:cNvPr>
          <p:cNvSpPr txBox="1">
            <a:spLocks noChangeArrowheads="1"/>
          </p:cNvSpPr>
          <p:nvPr/>
        </p:nvSpPr>
        <p:spPr bwMode="auto">
          <a:xfrm>
            <a:off x="5597525" y="4516438"/>
            <a:ext cx="342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CA" altLang="en-US" sz="1400">
                <a:solidFill>
                  <a:schemeClr val="bg1"/>
                </a:solidFill>
              </a:rPr>
              <a:t>The Clash, Chateau Neuf, Oslo, Norway </a:t>
            </a:r>
          </a:p>
          <a:p>
            <a:pPr algn="ctr"/>
            <a:r>
              <a:rPr lang="en-CA" altLang="en-US" sz="1400">
                <a:solidFill>
                  <a:schemeClr val="bg1"/>
                </a:solidFill>
              </a:rPr>
              <a:t>21 May 1980  Helge Øverås </a:t>
            </a:r>
            <a:endParaRPr lang="en-US" altLang="en-US" sz="1400">
              <a:solidFill>
                <a:schemeClr val="bg1"/>
              </a:solidFill>
            </a:endParaRPr>
          </a:p>
        </p:txBody>
      </p:sp>
      <p:sp>
        <p:nvSpPr>
          <p:cNvPr id="100355" name="TextBox 4">
            <a:extLst>
              <a:ext uri="{FF2B5EF4-FFF2-40B4-BE49-F238E27FC236}">
                <a16:creationId xmlns:a16="http://schemas.microsoft.com/office/drawing/2014/main" id="{7C39E09A-44E0-DDD4-FC42-B6705E7AF155}"/>
              </a:ext>
            </a:extLst>
          </p:cNvPr>
          <p:cNvSpPr txBox="1">
            <a:spLocks noChangeArrowheads="1"/>
          </p:cNvSpPr>
          <p:nvPr/>
        </p:nvSpPr>
        <p:spPr bwMode="auto">
          <a:xfrm>
            <a:off x="1514475" y="125413"/>
            <a:ext cx="6115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Overview of copyright</a:t>
            </a:r>
            <a:endParaRPr lang="en-US" altLang="en-US" sz="4400"/>
          </a:p>
        </p:txBody>
      </p:sp>
      <p:sp>
        <p:nvSpPr>
          <p:cNvPr id="100356" name="TextBox 5">
            <a:extLst>
              <a:ext uri="{FF2B5EF4-FFF2-40B4-BE49-F238E27FC236}">
                <a16:creationId xmlns:a16="http://schemas.microsoft.com/office/drawing/2014/main" id="{23093842-3B1A-5714-06D3-5EEA9EC56084}"/>
              </a:ext>
            </a:extLst>
          </p:cNvPr>
          <p:cNvSpPr txBox="1">
            <a:spLocks noChangeArrowheads="1"/>
          </p:cNvSpPr>
          <p:nvPr/>
        </p:nvSpPr>
        <p:spPr bwMode="auto">
          <a:xfrm>
            <a:off x="250825" y="1333500"/>
            <a:ext cx="82788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00B0F0"/>
                </a:solidFill>
              </a:rPr>
              <a:t>Definition of copyright</a:t>
            </a:r>
            <a:r>
              <a:rPr lang="en-US" altLang="en-US" b="1">
                <a:solidFill>
                  <a:srgbClr val="FF0000"/>
                </a:solidFill>
              </a:rPr>
              <a:t>:</a:t>
            </a:r>
          </a:p>
          <a:p>
            <a:pPr lvl="1"/>
            <a:r>
              <a:rPr lang="en-CA" altLang="en-US">
                <a:solidFill>
                  <a:schemeClr val="bg1"/>
                </a:solidFill>
              </a:rPr>
              <a:t>Set of </a:t>
            </a:r>
            <a:r>
              <a:rPr lang="en-CA" altLang="en-US">
                <a:solidFill>
                  <a:srgbClr val="FF0000"/>
                </a:solidFill>
              </a:rPr>
              <a:t>exclusive </a:t>
            </a:r>
            <a:r>
              <a:rPr lang="en-CA" altLang="en-US">
                <a:solidFill>
                  <a:schemeClr val="bg1"/>
                </a:solidFill>
              </a:rPr>
              <a:t>rights in works of </a:t>
            </a:r>
            <a:r>
              <a:rPr lang="en-CA" altLang="en-US" i="1">
                <a:solidFill>
                  <a:srgbClr val="FFFF00"/>
                </a:solidFill>
              </a:rPr>
              <a:t>expression</a:t>
            </a:r>
            <a:r>
              <a:rPr lang="en-CA" altLang="en-US">
                <a:solidFill>
                  <a:schemeClr val="bg1"/>
                </a:solidFill>
              </a:rPr>
              <a:t>; performers’ </a:t>
            </a:r>
            <a:r>
              <a:rPr lang="en-CA" altLang="en-US" i="1">
                <a:solidFill>
                  <a:srgbClr val="FFFF00"/>
                </a:solidFill>
              </a:rPr>
              <a:t>performances</a:t>
            </a:r>
            <a:r>
              <a:rPr lang="en-CA" altLang="en-US">
                <a:solidFill>
                  <a:schemeClr val="bg1"/>
                </a:solidFill>
              </a:rPr>
              <a:t>; sound </a:t>
            </a:r>
            <a:r>
              <a:rPr lang="en-CA" altLang="en-US" i="1">
                <a:solidFill>
                  <a:srgbClr val="FFFF00"/>
                </a:solidFill>
              </a:rPr>
              <a:t>recordings</a:t>
            </a:r>
            <a:r>
              <a:rPr lang="en-CA" altLang="en-US">
                <a:solidFill>
                  <a:schemeClr val="bg1"/>
                </a:solidFill>
              </a:rPr>
              <a:t>; and communication </a:t>
            </a:r>
            <a:r>
              <a:rPr lang="en-CA" altLang="en-US" i="1">
                <a:solidFill>
                  <a:srgbClr val="FFFF00"/>
                </a:solidFill>
              </a:rPr>
              <a:t>signals</a:t>
            </a:r>
            <a:r>
              <a:rPr lang="en-CA" altLang="en-US">
                <a:solidFill>
                  <a:schemeClr val="bg1"/>
                </a:solidFill>
              </a:rPr>
              <a:t>. </a:t>
            </a:r>
            <a:endParaRPr lang="en-US" altLang="en-US">
              <a:solidFill>
                <a:schemeClr val="bg1"/>
              </a:solidFill>
            </a:endParaRP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itle 1">
            <a:extLst>
              <a:ext uri="{FF2B5EF4-FFF2-40B4-BE49-F238E27FC236}">
                <a16:creationId xmlns:a16="http://schemas.microsoft.com/office/drawing/2014/main" id="{6CD5C2EC-310C-38F3-7D19-0B8B83C13554}"/>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Paul André Crépeau </a:t>
            </a:r>
            <a:r>
              <a:rPr lang="en-US" altLang="en-US">
                <a:solidFill>
                  <a:srgbClr val="FF0000"/>
                </a:solidFill>
              </a:rPr>
              <a:t>(</a:t>
            </a:r>
            <a:r>
              <a:rPr lang="en-US" altLang="en-US">
                <a:solidFill>
                  <a:schemeClr val="bg1"/>
                </a:solidFill>
              </a:rPr>
              <a:t>1926</a:t>
            </a:r>
            <a:r>
              <a:rPr lang="en-US" altLang="en-US">
                <a:solidFill>
                  <a:srgbClr val="FF0000"/>
                </a:solidFill>
              </a:rPr>
              <a:t>-</a:t>
            </a:r>
            <a:r>
              <a:rPr lang="en-US" altLang="en-US">
                <a:solidFill>
                  <a:schemeClr val="bg1"/>
                </a:solidFill>
              </a:rPr>
              <a:t>2011</a:t>
            </a:r>
            <a:r>
              <a:rPr lang="en-US" altLang="en-US">
                <a:solidFill>
                  <a:srgbClr val="FF0000"/>
                </a:solidFill>
              </a:rPr>
              <a:t>)</a:t>
            </a:r>
          </a:p>
        </p:txBody>
      </p:sp>
      <p:pic>
        <p:nvPicPr>
          <p:cNvPr id="325634" name="Picture 2">
            <a:extLst>
              <a:ext uri="{FF2B5EF4-FFF2-40B4-BE49-F238E27FC236}">
                <a16:creationId xmlns:a16="http://schemas.microsoft.com/office/drawing/2014/main" id="{D2DB8230-B731-F680-C982-2D1CBFDB07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7138" y="1203325"/>
            <a:ext cx="41497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TextBox 3">
            <a:extLst>
              <a:ext uri="{FF2B5EF4-FFF2-40B4-BE49-F238E27FC236}">
                <a16:creationId xmlns:a16="http://schemas.microsoft.com/office/drawing/2014/main" id="{B4E24401-98F8-E61D-99E6-68FC3C899983}"/>
              </a:ext>
            </a:extLst>
          </p:cNvPr>
          <p:cNvSpPr txBox="1">
            <a:spLocks noChangeArrowheads="1"/>
          </p:cNvSpPr>
          <p:nvPr/>
        </p:nvSpPr>
        <p:spPr bwMode="auto">
          <a:xfrm>
            <a:off x="1901825" y="4300538"/>
            <a:ext cx="5340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a:solidFill>
                  <a:srgbClr val="FF0000"/>
                </a:solidFill>
              </a:rPr>
              <a:t>“</a:t>
            </a:r>
            <a:r>
              <a:rPr lang="en-US" altLang="en-US" sz="2800">
                <a:solidFill>
                  <a:srgbClr val="FFFF00"/>
                </a:solidFill>
              </a:rPr>
              <a:t>…</a:t>
            </a:r>
            <a:r>
              <a:rPr lang="en-US" altLang="en-US" sz="2800">
                <a:solidFill>
                  <a:schemeClr val="bg1"/>
                </a:solidFill>
              </a:rPr>
              <a:t>the law of the </a:t>
            </a:r>
            <a:r>
              <a:rPr lang="en-US" altLang="en-US" sz="2800">
                <a:solidFill>
                  <a:srgbClr val="FF0000"/>
                </a:solidFill>
              </a:rPr>
              <a:t>marketplace</a:t>
            </a:r>
            <a:r>
              <a:rPr lang="en-US" altLang="en-US" sz="2800">
                <a:solidFill>
                  <a:srgbClr val="FFFF00"/>
                </a:solidFill>
              </a:rPr>
              <a:t>…</a:t>
            </a:r>
            <a:r>
              <a:rPr lang="en-US" altLang="en-US" sz="2800">
                <a:solidFill>
                  <a:srgbClr val="FF0000"/>
                </a:solidFill>
              </a:rPr>
              <a:t>”</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Title 5">
            <a:extLst>
              <a:ext uri="{FF2B5EF4-FFF2-40B4-BE49-F238E27FC236}">
                <a16:creationId xmlns:a16="http://schemas.microsoft.com/office/drawing/2014/main" id="{D5854586-E9A2-EAF1-EDAC-8B0312210DF9}"/>
              </a:ext>
            </a:extLst>
          </p:cNvPr>
          <p:cNvSpPr>
            <a:spLocks noGrp="1" noChangeArrowheads="1"/>
          </p:cNvSpPr>
          <p:nvPr>
            <p:ph type="title"/>
          </p:nvPr>
        </p:nvSpPr>
        <p:spPr bwMode="auto">
          <a:xfrm>
            <a:off x="904875" y="123825"/>
            <a:ext cx="7334250" cy="1425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 </a:t>
            </a:r>
            <a:r>
              <a:rPr lang="en-US" altLang="en-US" b="1">
                <a:solidFill>
                  <a:srgbClr val="FF0000"/>
                </a:solidFill>
              </a:rPr>
              <a:t>in contrast </a:t>
            </a:r>
            <a:br>
              <a:rPr lang="en-US" altLang="en-US" b="1">
                <a:solidFill>
                  <a:srgbClr val="FF0000"/>
                </a:solidFill>
              </a:rPr>
            </a:br>
            <a:r>
              <a:rPr lang="en-US" altLang="en-US" b="1">
                <a:solidFill>
                  <a:srgbClr val="FF0000"/>
                </a:solidFill>
              </a:rPr>
              <a:t>to </a:t>
            </a:r>
            <a:r>
              <a:rPr lang="en-US" altLang="en-US" b="1">
                <a:solidFill>
                  <a:schemeClr val="bg1"/>
                </a:solidFill>
              </a:rPr>
              <a:t>Trademarks</a:t>
            </a:r>
            <a:r>
              <a:rPr lang="en-US" altLang="en-US" b="1">
                <a:solidFill>
                  <a:srgbClr val="FF0000"/>
                </a:solidFill>
              </a:rPr>
              <a:t>:</a:t>
            </a:r>
            <a:r>
              <a:rPr lang="en-US" altLang="en-US" b="1">
                <a:solidFill>
                  <a:schemeClr val="bg1"/>
                </a:solidFill>
              </a:rPr>
              <a:t> </a:t>
            </a:r>
            <a:r>
              <a:rPr lang="en-US" altLang="en-US" b="1">
                <a:solidFill>
                  <a:srgbClr val="FFFF00"/>
                </a:solidFill>
              </a:rPr>
              <a:t>Think</a:t>
            </a:r>
            <a:r>
              <a:rPr lang="en-US" altLang="en-US" b="1">
                <a:solidFill>
                  <a:srgbClr val="FF0000"/>
                </a:solidFill>
              </a:rPr>
              <a:t>…</a:t>
            </a:r>
          </a:p>
        </p:txBody>
      </p:sp>
      <p:sp>
        <p:nvSpPr>
          <p:cNvPr id="326658" name="Content Placeholder 1">
            <a:extLst>
              <a:ext uri="{FF2B5EF4-FFF2-40B4-BE49-F238E27FC236}">
                <a16:creationId xmlns:a16="http://schemas.microsoft.com/office/drawing/2014/main" id="{BF4B8204-CD9B-2C0E-DF7D-3CA0734A6939}"/>
              </a:ext>
            </a:extLst>
          </p:cNvPr>
          <p:cNvSpPr>
            <a:spLocks noGrp="1" noChangeArrowheads="1"/>
          </p:cNvSpPr>
          <p:nvPr>
            <p:ph idx="1"/>
          </p:nvPr>
        </p:nvSpPr>
        <p:spPr bwMode="auto">
          <a:xfrm>
            <a:off x="576263" y="1851025"/>
            <a:ext cx="7991475" cy="2760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solidFill>
                  <a:schemeClr val="bg1"/>
                </a:solidFill>
              </a:rPr>
              <a:t>LOCATION, LOCATION, LOCATION</a:t>
            </a:r>
          </a:p>
          <a:p>
            <a:r>
              <a:rPr lang="en-US" altLang="en-US" sz="3600">
                <a:solidFill>
                  <a:schemeClr val="bg1"/>
                </a:solidFill>
              </a:rPr>
              <a:t>LOCAL, LOCAL, LOCAL</a:t>
            </a:r>
          </a:p>
          <a:p>
            <a:r>
              <a:rPr lang="en-US" altLang="en-US" sz="3600">
                <a:solidFill>
                  <a:schemeClr val="bg1"/>
                </a:solidFill>
              </a:rPr>
              <a:t>WHERE ARE THE GOODS KNOWN +/or SOLD</a:t>
            </a:r>
          </a:p>
        </p:txBody>
      </p:sp>
      <p:sp>
        <p:nvSpPr>
          <p:cNvPr id="326659" name="Slide Number Placeholder 3">
            <a:extLst>
              <a:ext uri="{FF2B5EF4-FFF2-40B4-BE49-F238E27FC236}">
                <a16:creationId xmlns:a16="http://schemas.microsoft.com/office/drawing/2014/main" id="{55B4F2BD-4086-61FB-7F23-D9EFCAF672F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1F1C704-8D76-2C44-A287-FC818A49D836}" type="slidenum">
              <a:rPr lang="en-US" altLang="en-US" smtClean="0"/>
              <a:pPr/>
              <a:t>411</a:t>
            </a:fld>
            <a:endParaRPr lang="en-US" altLang="en-US"/>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69340E-DB35-1365-3A6B-5988DAD2B307}"/>
              </a:ext>
            </a:extLst>
          </p:cNvPr>
          <p:cNvSpPr>
            <a:spLocks noGrp="1"/>
          </p:cNvSpPr>
          <p:nvPr>
            <p:ph type="title"/>
          </p:nvPr>
        </p:nvSpPr>
        <p:spPr>
          <a:xfrm>
            <a:off x="684213" y="71438"/>
            <a:ext cx="7775575" cy="1292225"/>
          </a:xfrm>
        </p:spPr>
        <p:txBody>
          <a:bodyPr>
            <a:noAutofit/>
          </a:bodyPr>
          <a:lstStyle/>
          <a:p>
            <a:pPr>
              <a:defRPr/>
            </a:pPr>
            <a:r>
              <a:rPr lang="en-US" sz="4050" b="1" dirty="0">
                <a:solidFill>
                  <a:srgbClr val="FFFF00"/>
                </a:solidFill>
              </a:rPr>
              <a:t>Passing off </a:t>
            </a:r>
            <a:r>
              <a:rPr lang="en-US" sz="4050" b="1" dirty="0">
                <a:solidFill>
                  <a:srgbClr val="FF0000"/>
                </a:solidFill>
              </a:rPr>
              <a:t>in contrast </a:t>
            </a:r>
            <a:br>
              <a:rPr lang="en-US" sz="4050" b="1" dirty="0">
                <a:solidFill>
                  <a:srgbClr val="FF0000"/>
                </a:solidFill>
              </a:rPr>
            </a:br>
            <a:r>
              <a:rPr lang="en-US" sz="4050" b="1" dirty="0">
                <a:solidFill>
                  <a:srgbClr val="FF0000"/>
                </a:solidFill>
              </a:rPr>
              <a:t>to </a:t>
            </a:r>
            <a:r>
              <a:rPr lang="en-US" sz="4050" b="1" dirty="0">
                <a:solidFill>
                  <a:schemeClr val="bg1"/>
                </a:solidFill>
              </a:rPr>
              <a:t>Trademarks</a:t>
            </a:r>
            <a:r>
              <a:rPr lang="en-US" sz="4050" b="1" dirty="0">
                <a:solidFill>
                  <a:srgbClr val="FF0000"/>
                </a:solidFill>
              </a:rPr>
              <a:t>:</a:t>
            </a:r>
            <a:r>
              <a:rPr lang="en-US" sz="4050" b="1" dirty="0">
                <a:solidFill>
                  <a:schemeClr val="bg1"/>
                </a:solidFill>
              </a:rPr>
              <a:t> </a:t>
            </a:r>
            <a:r>
              <a:rPr lang="en-US" sz="4050" b="1" dirty="0">
                <a:solidFill>
                  <a:srgbClr val="FFFF00"/>
                </a:solidFill>
              </a:rPr>
              <a:t>Think</a:t>
            </a:r>
            <a:r>
              <a:rPr lang="en-US" sz="4050" b="1" dirty="0">
                <a:solidFill>
                  <a:srgbClr val="FF0000"/>
                </a:solidFill>
              </a:rPr>
              <a:t>…</a:t>
            </a:r>
          </a:p>
        </p:txBody>
      </p:sp>
      <p:sp>
        <p:nvSpPr>
          <p:cNvPr id="328706" name="Content Placeholder 1">
            <a:extLst>
              <a:ext uri="{FF2B5EF4-FFF2-40B4-BE49-F238E27FC236}">
                <a16:creationId xmlns:a16="http://schemas.microsoft.com/office/drawing/2014/main" id="{7306B2DE-5CCE-FE97-5840-0210728D4DDB}"/>
              </a:ext>
            </a:extLst>
          </p:cNvPr>
          <p:cNvSpPr>
            <a:spLocks noGrp="1" noChangeArrowheads="1"/>
          </p:cNvSpPr>
          <p:nvPr>
            <p:ph idx="1"/>
          </p:nvPr>
        </p:nvSpPr>
        <p:spPr bwMode="auto">
          <a:xfrm>
            <a:off x="431800" y="1635125"/>
            <a:ext cx="8280400" cy="3313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solidFill>
                  <a:schemeClr val="bg1"/>
                </a:solidFill>
              </a:rPr>
              <a:t>Temporal dimension</a:t>
            </a:r>
          </a:p>
          <a:p>
            <a:r>
              <a:rPr lang="en-US" altLang="en-US" sz="3000">
                <a:solidFill>
                  <a:schemeClr val="bg1"/>
                </a:solidFill>
              </a:rPr>
              <a:t>How much time should the protection last beyond closing</a:t>
            </a:r>
            <a:r>
              <a:rPr lang="en-US" altLang="en-US" sz="3000">
                <a:solidFill>
                  <a:srgbClr val="FF0000"/>
                </a:solidFill>
              </a:rPr>
              <a:t>/</a:t>
            </a:r>
            <a:r>
              <a:rPr lang="en-US" altLang="en-US" sz="3000">
                <a:solidFill>
                  <a:schemeClr val="bg1"/>
                </a:solidFill>
              </a:rPr>
              <a:t>unavailability if it can be recovered</a:t>
            </a:r>
            <a:r>
              <a:rPr lang="en-US" altLang="en-US" sz="3000">
                <a:solidFill>
                  <a:srgbClr val="FF0000"/>
                </a:solidFill>
              </a:rPr>
              <a:t>?</a:t>
            </a:r>
          </a:p>
          <a:p>
            <a:r>
              <a:rPr lang="en-US" altLang="en-US" sz="3000">
                <a:solidFill>
                  <a:schemeClr val="bg1"/>
                </a:solidFill>
              </a:rPr>
              <a:t>Fun brand cases</a:t>
            </a:r>
          </a:p>
          <a:p>
            <a:r>
              <a:rPr lang="en-US" altLang="en-US" sz="3000">
                <a:solidFill>
                  <a:schemeClr val="bg1"/>
                </a:solidFill>
              </a:rPr>
              <a:t>Genericization</a:t>
            </a:r>
          </a:p>
        </p:txBody>
      </p:sp>
      <p:sp>
        <p:nvSpPr>
          <p:cNvPr id="328707" name="Slide Number Placeholder 3">
            <a:extLst>
              <a:ext uri="{FF2B5EF4-FFF2-40B4-BE49-F238E27FC236}">
                <a16:creationId xmlns:a16="http://schemas.microsoft.com/office/drawing/2014/main" id="{71D72DDF-49CB-9AA6-61E4-727B7B63457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7EEB39E-A629-CE49-A3BF-CB19FFB82AF1}" type="slidenum">
              <a:rPr lang="en-US" altLang="en-US" smtClean="0"/>
              <a:pPr/>
              <a:t>412</a:t>
            </a:fld>
            <a:endParaRPr lang="en-US" altLang="en-US"/>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a:extLst>
              <a:ext uri="{FF2B5EF4-FFF2-40B4-BE49-F238E27FC236}">
                <a16:creationId xmlns:a16="http://schemas.microsoft.com/office/drawing/2014/main" id="{C3DB8D54-9451-5CAA-DE07-EF26278DAF13}"/>
              </a:ext>
            </a:extLst>
          </p:cNvPr>
          <p:cNvSpPr>
            <a:spLocks noGrp="1" noChangeArrowheads="1"/>
          </p:cNvSpPr>
          <p:nvPr>
            <p:ph type="title"/>
          </p:nvPr>
        </p:nvSpPr>
        <p:spPr bwMode="auto">
          <a:xfrm>
            <a:off x="1157288" y="90488"/>
            <a:ext cx="6829425" cy="828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92D050"/>
                </a:solidFill>
              </a:rPr>
              <a:t>Conceptual Framework</a:t>
            </a:r>
            <a:r>
              <a:rPr lang="en-US" altLang="en-US" sz="4000" b="1">
                <a:solidFill>
                  <a:srgbClr val="FFFF00"/>
                </a:solidFill>
              </a:rPr>
              <a:t>s</a:t>
            </a:r>
          </a:p>
        </p:txBody>
      </p:sp>
      <p:sp>
        <p:nvSpPr>
          <p:cNvPr id="330754" name="Content Placeholder 2">
            <a:extLst>
              <a:ext uri="{FF2B5EF4-FFF2-40B4-BE49-F238E27FC236}">
                <a16:creationId xmlns:a16="http://schemas.microsoft.com/office/drawing/2014/main" id="{C3D68513-998B-3152-5ED6-2CD59A679786}"/>
              </a:ext>
            </a:extLst>
          </p:cNvPr>
          <p:cNvSpPr>
            <a:spLocks noGrp="1" noChangeArrowheads="1"/>
          </p:cNvSpPr>
          <p:nvPr>
            <p:ph sz="quarter" idx="10"/>
          </p:nvPr>
        </p:nvSpPr>
        <p:spPr bwMode="auto">
          <a:xfrm>
            <a:off x="395288" y="1058863"/>
            <a:ext cx="8353425" cy="399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chemeClr val="bg1"/>
                </a:solidFill>
              </a:rPr>
              <a:t>Think </a:t>
            </a:r>
            <a:r>
              <a:rPr lang="en-US" altLang="en-US" sz="2400">
                <a:solidFill>
                  <a:srgbClr val="FFFF00"/>
                </a:solidFill>
              </a:rPr>
              <a:t>“</a:t>
            </a:r>
            <a:r>
              <a:rPr lang="en-US" altLang="en-US" sz="2400">
                <a:solidFill>
                  <a:srgbClr val="FF0000"/>
                </a:solidFill>
              </a:rPr>
              <a:t>the marketplace</a:t>
            </a:r>
            <a:r>
              <a:rPr lang="en-US" altLang="en-US" sz="2400">
                <a:solidFill>
                  <a:srgbClr val="FFFF00"/>
                </a:solidFill>
              </a:rPr>
              <a:t>” </a:t>
            </a:r>
          </a:p>
          <a:p>
            <a:r>
              <a:rPr lang="en-US" altLang="en-US" sz="2400">
                <a:solidFill>
                  <a:schemeClr val="bg1"/>
                </a:solidFill>
              </a:rPr>
              <a:t>Think </a:t>
            </a:r>
            <a:r>
              <a:rPr lang="en-US" altLang="en-US" sz="2400">
                <a:solidFill>
                  <a:srgbClr val="FFFF00"/>
                </a:solidFill>
              </a:rPr>
              <a:t>BRANDS</a:t>
            </a:r>
          </a:p>
          <a:p>
            <a:r>
              <a:rPr lang="en-US" altLang="en-US" sz="2400">
                <a:solidFill>
                  <a:schemeClr val="bg1"/>
                </a:solidFill>
              </a:rPr>
              <a:t>Associate </a:t>
            </a:r>
            <a:r>
              <a:rPr lang="en-US" altLang="en-US" sz="2400">
                <a:solidFill>
                  <a:srgbClr val="FFFF00"/>
                </a:solidFill>
              </a:rPr>
              <a:t>BRANDS</a:t>
            </a:r>
            <a:r>
              <a:rPr lang="en-US" altLang="en-US" sz="2400">
                <a:solidFill>
                  <a:schemeClr val="bg1"/>
                </a:solidFill>
              </a:rPr>
              <a:t> with </a:t>
            </a:r>
            <a:r>
              <a:rPr lang="en-US" altLang="en-US" sz="2400">
                <a:solidFill>
                  <a:srgbClr val="FFFF00"/>
                </a:solidFill>
              </a:rPr>
              <a:t>REPUTATION </a:t>
            </a:r>
            <a:r>
              <a:rPr lang="en-US" altLang="en-US" sz="2400">
                <a:solidFill>
                  <a:schemeClr val="bg1"/>
                </a:solidFill>
              </a:rPr>
              <a:t>(“goodwill”)</a:t>
            </a:r>
          </a:p>
          <a:p>
            <a:r>
              <a:rPr lang="en-US" altLang="en-US" sz="2400">
                <a:solidFill>
                  <a:srgbClr val="FFFF00"/>
                </a:solidFill>
              </a:rPr>
              <a:t>“</a:t>
            </a:r>
            <a:r>
              <a:rPr lang="en-US" altLang="en-US" sz="2400">
                <a:solidFill>
                  <a:srgbClr val="92D050"/>
                </a:solidFill>
              </a:rPr>
              <a:t>USE</a:t>
            </a:r>
            <a:r>
              <a:rPr lang="en-US" altLang="en-US" sz="2400">
                <a:solidFill>
                  <a:srgbClr val="FFFF00"/>
                </a:solidFill>
              </a:rPr>
              <a:t>” </a:t>
            </a:r>
            <a:r>
              <a:rPr lang="en-US" altLang="en-US" sz="2400">
                <a:solidFill>
                  <a:schemeClr val="bg1"/>
                </a:solidFill>
              </a:rPr>
              <a:t>is the </a:t>
            </a:r>
            <a:r>
              <a:rPr lang="en-US" altLang="en-US" sz="2400">
                <a:solidFill>
                  <a:srgbClr val="FFFF00"/>
                </a:solidFill>
              </a:rPr>
              <a:t>key concept </a:t>
            </a:r>
            <a:r>
              <a:rPr lang="en-US" altLang="en-US" sz="2400">
                <a:solidFill>
                  <a:schemeClr val="bg1"/>
                </a:solidFill>
              </a:rPr>
              <a:t>in both passing off &amp; trademarks</a:t>
            </a:r>
          </a:p>
          <a:p>
            <a:r>
              <a:rPr lang="en-US" altLang="en-US" sz="2400">
                <a:solidFill>
                  <a:srgbClr val="FFFF00"/>
                </a:solidFill>
              </a:rPr>
              <a:t>“</a:t>
            </a:r>
            <a:r>
              <a:rPr lang="en-US" altLang="en-US" sz="2400">
                <a:solidFill>
                  <a:srgbClr val="92D050"/>
                </a:solidFill>
              </a:rPr>
              <a:t>Use It or </a:t>
            </a:r>
            <a:r>
              <a:rPr lang="en-US" altLang="en-US" sz="2400" i="1">
                <a:solidFill>
                  <a:srgbClr val="92D050"/>
                </a:solidFill>
              </a:rPr>
              <a:t>Lose It</a:t>
            </a:r>
            <a:r>
              <a:rPr lang="en-US" altLang="en-US" sz="2400">
                <a:solidFill>
                  <a:srgbClr val="FFFF00"/>
                </a:solidFill>
              </a:rPr>
              <a:t>”</a:t>
            </a:r>
            <a:r>
              <a:rPr lang="en-US" altLang="en-US" sz="2400">
                <a:solidFill>
                  <a:schemeClr val="bg1"/>
                </a:solidFill>
              </a:rPr>
              <a:t> </a:t>
            </a:r>
            <a:r>
              <a:rPr lang="en-US" altLang="en-US" sz="2400">
                <a:solidFill>
                  <a:srgbClr val="FF0000"/>
                </a:solidFill>
              </a:rPr>
              <a:t>=</a:t>
            </a:r>
            <a:r>
              <a:rPr lang="en-US" altLang="en-US" sz="2400">
                <a:solidFill>
                  <a:schemeClr val="bg1"/>
                </a:solidFill>
              </a:rPr>
              <a:t> historical, </a:t>
            </a:r>
            <a:r>
              <a:rPr lang="en-US" altLang="en-US" sz="2400">
                <a:solidFill>
                  <a:srgbClr val="FFFF00"/>
                </a:solidFill>
              </a:rPr>
              <a:t>underlying concept</a:t>
            </a:r>
            <a:r>
              <a:rPr lang="en-US" altLang="en-US" sz="2400">
                <a:solidFill>
                  <a:schemeClr val="bg1"/>
                </a:solidFill>
              </a:rPr>
              <a:t>  (not quite as literal anymore in Canada per recent Trademark reform)</a:t>
            </a:r>
          </a:p>
          <a:p>
            <a:r>
              <a:rPr lang="en-US" altLang="en-US" sz="2400">
                <a:solidFill>
                  <a:srgbClr val="FFFF00"/>
                </a:solidFill>
              </a:rPr>
              <a:t>Not</a:t>
            </a:r>
            <a:r>
              <a:rPr lang="en-US" altLang="en-US" sz="2400">
                <a:solidFill>
                  <a:schemeClr val="bg1"/>
                </a:solidFill>
              </a:rPr>
              <a:t> as </a:t>
            </a:r>
            <a:r>
              <a:rPr lang="en-US" altLang="en-US" sz="2400">
                <a:solidFill>
                  <a:srgbClr val="FFFF00"/>
                </a:solidFill>
              </a:rPr>
              <a:t>overtly</a:t>
            </a:r>
            <a:r>
              <a:rPr lang="en-US" altLang="en-US" sz="2400">
                <a:solidFill>
                  <a:schemeClr val="bg1"/>
                </a:solidFill>
              </a:rPr>
              <a:t> about “</a:t>
            </a:r>
            <a:r>
              <a:rPr lang="en-US" altLang="en-US" sz="2400">
                <a:solidFill>
                  <a:srgbClr val="FFFF00"/>
                </a:solidFill>
              </a:rPr>
              <a:t>intellectual effort</a:t>
            </a:r>
            <a:r>
              <a:rPr lang="en-US" altLang="en-US" sz="2400">
                <a:solidFill>
                  <a:schemeClr val="bg1"/>
                </a:solidFill>
              </a:rPr>
              <a:t>” as copyright</a:t>
            </a:r>
          </a:p>
          <a:p>
            <a:r>
              <a:rPr lang="en-US" altLang="en-US" sz="2400">
                <a:solidFill>
                  <a:srgbClr val="FF0000"/>
                </a:solidFill>
              </a:rPr>
              <a:t>No</a:t>
            </a:r>
            <a:r>
              <a:rPr lang="en-US" altLang="en-US" sz="2400">
                <a:solidFill>
                  <a:schemeClr val="bg1"/>
                </a:solidFill>
              </a:rPr>
              <a:t> “</a:t>
            </a:r>
            <a:r>
              <a:rPr lang="en-US" altLang="en-US" sz="2400">
                <a:solidFill>
                  <a:srgbClr val="FFFF00"/>
                </a:solidFill>
              </a:rPr>
              <a:t>Public Domain</a:t>
            </a:r>
            <a:r>
              <a:rPr lang="en-US" altLang="en-US" sz="2400">
                <a:solidFill>
                  <a:schemeClr val="bg1"/>
                </a:solidFill>
              </a:rPr>
              <a:t>” per se</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27AFDF-BA30-905D-EC43-680E7624230A}"/>
              </a:ext>
            </a:extLst>
          </p:cNvPr>
          <p:cNvSpPr>
            <a:spLocks noGrp="1"/>
          </p:cNvSpPr>
          <p:nvPr>
            <p:ph type="title"/>
          </p:nvPr>
        </p:nvSpPr>
        <p:spPr>
          <a:xfrm>
            <a:off x="1485900" y="71438"/>
            <a:ext cx="6172200" cy="581025"/>
          </a:xfrm>
        </p:spPr>
        <p:txBody>
          <a:bodyPr>
            <a:normAutofit fontScale="90000"/>
          </a:bodyPr>
          <a:lstStyle/>
          <a:p>
            <a:pPr>
              <a:defRPr/>
            </a:pPr>
            <a:r>
              <a:rPr lang="en-US" b="1" dirty="0">
                <a:solidFill>
                  <a:srgbClr val="FFFF00"/>
                </a:solidFill>
              </a:rPr>
              <a:t>Passing off</a:t>
            </a:r>
          </a:p>
        </p:txBody>
      </p:sp>
      <p:sp>
        <p:nvSpPr>
          <p:cNvPr id="2" name="Content Placeholder 1">
            <a:extLst>
              <a:ext uri="{FF2B5EF4-FFF2-40B4-BE49-F238E27FC236}">
                <a16:creationId xmlns:a16="http://schemas.microsoft.com/office/drawing/2014/main" id="{ED09BB25-E972-9451-1AE1-EA463F973261}"/>
              </a:ext>
            </a:extLst>
          </p:cNvPr>
          <p:cNvSpPr>
            <a:spLocks noGrp="1"/>
          </p:cNvSpPr>
          <p:nvPr>
            <p:ph idx="1"/>
          </p:nvPr>
        </p:nvSpPr>
        <p:spPr>
          <a:xfrm>
            <a:off x="233363" y="949325"/>
            <a:ext cx="8677275" cy="4105275"/>
          </a:xfrm>
        </p:spPr>
        <p:txBody>
          <a:bodyPr>
            <a:normAutofit fontScale="92500"/>
          </a:bodyPr>
          <a:lstStyle/>
          <a:p>
            <a:pPr>
              <a:lnSpc>
                <a:spcPct val="110000"/>
              </a:lnSpc>
              <a:defRPr/>
            </a:pPr>
            <a:r>
              <a:rPr lang="en-US" sz="2000" dirty="0">
                <a:solidFill>
                  <a:srgbClr val="FFFF00"/>
                </a:solidFill>
              </a:rPr>
              <a:t>Tort action </a:t>
            </a:r>
            <a:r>
              <a:rPr lang="en-US" sz="2000" dirty="0">
                <a:solidFill>
                  <a:schemeClr val="bg1"/>
                </a:solidFill>
              </a:rPr>
              <a:t>available in certain circumstances of unfair competition</a:t>
            </a:r>
          </a:p>
          <a:p>
            <a:pPr>
              <a:lnSpc>
                <a:spcPct val="110000"/>
              </a:lnSpc>
              <a:defRPr/>
            </a:pPr>
            <a:r>
              <a:rPr lang="en-CA" sz="2000" b="1" dirty="0">
                <a:solidFill>
                  <a:srgbClr val="FF0000"/>
                </a:solidFill>
              </a:rPr>
              <a:t>Common Law </a:t>
            </a:r>
            <a:r>
              <a:rPr lang="en-CA" sz="2000" dirty="0">
                <a:solidFill>
                  <a:srgbClr val="FFFF00"/>
                </a:solidFill>
              </a:rPr>
              <a:t>(</a:t>
            </a:r>
            <a:r>
              <a:rPr lang="en-CA" sz="2000" dirty="0">
                <a:solidFill>
                  <a:schemeClr val="bg1"/>
                </a:solidFill>
              </a:rPr>
              <a:t>where no statute</a:t>
            </a:r>
            <a:r>
              <a:rPr lang="en-CA" sz="2000" dirty="0">
                <a:solidFill>
                  <a:srgbClr val="FFFF00"/>
                </a:solidFill>
              </a:rPr>
              <a:t>)</a:t>
            </a:r>
          </a:p>
          <a:p>
            <a:pPr>
              <a:lnSpc>
                <a:spcPct val="110000"/>
              </a:lnSpc>
              <a:defRPr/>
            </a:pPr>
            <a:r>
              <a:rPr lang="en-CA" sz="2000" dirty="0">
                <a:solidFill>
                  <a:srgbClr val="FF0000"/>
                </a:solidFill>
              </a:rPr>
              <a:t>Both</a:t>
            </a:r>
            <a:r>
              <a:rPr lang="en-CA" sz="2000" dirty="0">
                <a:solidFill>
                  <a:schemeClr val="bg1"/>
                </a:solidFill>
              </a:rPr>
              <a:t> a </a:t>
            </a:r>
            <a:r>
              <a:rPr lang="en-CA" sz="2000" dirty="0">
                <a:solidFill>
                  <a:srgbClr val="FFFF00"/>
                </a:solidFill>
              </a:rPr>
              <a:t>common law tort </a:t>
            </a:r>
            <a:r>
              <a:rPr lang="en-CA" sz="2000" dirty="0">
                <a:solidFill>
                  <a:schemeClr val="bg1"/>
                </a:solidFill>
              </a:rPr>
              <a:t>and a </a:t>
            </a:r>
            <a:r>
              <a:rPr lang="en-CA" sz="2000" dirty="0">
                <a:solidFill>
                  <a:srgbClr val="FFFF00"/>
                </a:solidFill>
              </a:rPr>
              <a:t>statutory cause of action under the Canadian Trade-marks Act</a:t>
            </a:r>
            <a:r>
              <a:rPr lang="en-CA" sz="2000" dirty="0">
                <a:solidFill>
                  <a:schemeClr val="bg1"/>
                </a:solidFill>
              </a:rPr>
              <a:t>  </a:t>
            </a:r>
          </a:p>
          <a:p>
            <a:pPr>
              <a:lnSpc>
                <a:spcPct val="110000"/>
              </a:lnSpc>
              <a:defRPr/>
            </a:pPr>
            <a:r>
              <a:rPr lang="en-US" sz="2000" dirty="0">
                <a:solidFill>
                  <a:srgbClr val="FFFF00"/>
                </a:solidFill>
              </a:rPr>
              <a:t>No one may pass off their </a:t>
            </a:r>
            <a:r>
              <a:rPr lang="en-US" sz="2000" dirty="0">
                <a:solidFill>
                  <a:srgbClr val="FF0000"/>
                </a:solidFill>
              </a:rPr>
              <a:t>goods</a:t>
            </a:r>
            <a:r>
              <a:rPr lang="en-US" sz="2000" dirty="0">
                <a:solidFill>
                  <a:srgbClr val="FFFF00"/>
                </a:solidFill>
              </a:rPr>
              <a:t> as those of another</a:t>
            </a:r>
          </a:p>
          <a:p>
            <a:pPr>
              <a:lnSpc>
                <a:spcPct val="110000"/>
              </a:lnSpc>
              <a:defRPr/>
            </a:pPr>
            <a:r>
              <a:rPr lang="en-US" sz="2000" dirty="0">
                <a:solidFill>
                  <a:schemeClr val="bg1"/>
                </a:solidFill>
              </a:rPr>
              <a:t>General remedy for two categories of deception in the commercial context:</a:t>
            </a:r>
          </a:p>
          <a:p>
            <a:pPr marL="685800" lvl="1" indent="-342900">
              <a:lnSpc>
                <a:spcPct val="110000"/>
              </a:lnSpc>
              <a:buFont typeface="+mj-lt"/>
              <a:buAutoNum type="arabicPeriod"/>
              <a:defRPr/>
            </a:pPr>
            <a:r>
              <a:rPr lang="en-US" sz="2000" dirty="0">
                <a:solidFill>
                  <a:schemeClr val="bg1"/>
                </a:solidFill>
              </a:rPr>
              <a:t>Company B </a:t>
            </a:r>
            <a:r>
              <a:rPr lang="en-US" sz="2000" dirty="0">
                <a:solidFill>
                  <a:srgbClr val="FFFF00"/>
                </a:solidFill>
              </a:rPr>
              <a:t>represents products as being </a:t>
            </a:r>
            <a:r>
              <a:rPr lang="en-US" sz="2000" dirty="0">
                <a:solidFill>
                  <a:schemeClr val="bg1"/>
                </a:solidFill>
              </a:rPr>
              <a:t>those of Company A </a:t>
            </a:r>
            <a:r>
              <a:rPr lang="en-US" sz="2000" dirty="0">
                <a:solidFill>
                  <a:srgbClr val="FFFF00"/>
                </a:solidFill>
              </a:rPr>
              <a:t>to take advantage of </a:t>
            </a:r>
            <a:r>
              <a:rPr lang="en-US" sz="2000" dirty="0">
                <a:solidFill>
                  <a:schemeClr val="bg1"/>
                </a:solidFill>
              </a:rPr>
              <a:t>Company A</a:t>
            </a:r>
            <a:r>
              <a:rPr lang="ja-JP" altLang="en-US" sz="2000" dirty="0">
                <a:solidFill>
                  <a:schemeClr val="bg1"/>
                </a:solidFill>
              </a:rPr>
              <a:t>’</a:t>
            </a:r>
            <a:r>
              <a:rPr lang="en-US" sz="2000" dirty="0">
                <a:solidFill>
                  <a:schemeClr val="bg1"/>
                </a:solidFill>
              </a:rPr>
              <a:t>s </a:t>
            </a:r>
            <a:r>
              <a:rPr lang="en-US" sz="2000" dirty="0">
                <a:solidFill>
                  <a:srgbClr val="FFFF00"/>
                </a:solidFill>
              </a:rPr>
              <a:t>goodwill and reputation </a:t>
            </a:r>
            <a:r>
              <a:rPr lang="en-US" sz="2000" dirty="0">
                <a:solidFill>
                  <a:schemeClr val="bg1"/>
                </a:solidFill>
              </a:rPr>
              <a:t>e.g. </a:t>
            </a:r>
            <a:r>
              <a:rPr lang="en-US" sz="2000" dirty="0">
                <a:solidFill>
                  <a:srgbClr val="FF0000"/>
                </a:solidFill>
              </a:rPr>
              <a:t>Coke v. Cola Joe</a:t>
            </a:r>
          </a:p>
          <a:p>
            <a:pPr marL="685800" lvl="1" indent="-342900">
              <a:lnSpc>
                <a:spcPct val="110000"/>
              </a:lnSpc>
              <a:buFont typeface="+mj-lt"/>
              <a:buAutoNum type="arabicPeriod"/>
              <a:defRPr/>
            </a:pPr>
            <a:r>
              <a:rPr lang="en-US" sz="2000" dirty="0">
                <a:solidFill>
                  <a:srgbClr val="FFFF00"/>
                </a:solidFill>
              </a:rPr>
              <a:t>Goods of Trader A supplied </a:t>
            </a:r>
            <a:r>
              <a:rPr lang="en-US" sz="2000" dirty="0">
                <a:solidFill>
                  <a:schemeClr val="bg1"/>
                </a:solidFill>
              </a:rPr>
              <a:t>to party who has </a:t>
            </a:r>
            <a:r>
              <a:rPr lang="en-US" sz="2000" dirty="0">
                <a:solidFill>
                  <a:srgbClr val="FFFF00"/>
                </a:solidFill>
              </a:rPr>
              <a:t>ordered goods of Trader B</a:t>
            </a:r>
            <a:r>
              <a:rPr lang="en-US" sz="2000" dirty="0">
                <a:solidFill>
                  <a:schemeClr val="bg1"/>
                </a:solidFill>
              </a:rPr>
              <a:t>. Purchasing party led to believe they have received goods of Trader B.</a:t>
            </a:r>
          </a:p>
          <a:p>
            <a:pPr>
              <a:defRPr/>
            </a:pPr>
            <a:endParaRPr lang="en-US" dirty="0"/>
          </a:p>
        </p:txBody>
      </p:sp>
      <p:sp>
        <p:nvSpPr>
          <p:cNvPr id="331779" name="Slide Number Placeholder 3">
            <a:extLst>
              <a:ext uri="{FF2B5EF4-FFF2-40B4-BE49-F238E27FC236}">
                <a16:creationId xmlns:a16="http://schemas.microsoft.com/office/drawing/2014/main" id="{8C788456-F1FD-0C2A-72BC-A63D50D39B1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A17EA08-11E2-334E-8A20-6A8A9A541948}" type="slidenum">
              <a:rPr lang="en-US" altLang="en-US" smtClean="0"/>
              <a:pPr/>
              <a:t>414</a:t>
            </a:fld>
            <a:endParaRPr lang="en-US" altLang="en-US"/>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a:extLst>
              <a:ext uri="{FF2B5EF4-FFF2-40B4-BE49-F238E27FC236}">
                <a16:creationId xmlns:a16="http://schemas.microsoft.com/office/drawing/2014/main" id="{E0704861-4145-8136-3E1C-B97341817688}"/>
              </a:ext>
            </a:extLst>
          </p:cNvPr>
          <p:cNvSpPr>
            <a:spLocks noGrp="1" noChangeArrowheads="1"/>
          </p:cNvSpPr>
          <p:nvPr>
            <p:ph type="title"/>
          </p:nvPr>
        </p:nvSpPr>
        <p:spPr bwMode="auto">
          <a:xfrm>
            <a:off x="1485900" y="76200"/>
            <a:ext cx="6172200" cy="766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Category </a:t>
            </a:r>
            <a:r>
              <a:rPr lang="en-US" altLang="en-US" sz="4000">
                <a:solidFill>
                  <a:schemeClr val="bg1"/>
                </a:solidFill>
              </a:rPr>
              <a:t>1</a:t>
            </a:r>
          </a:p>
        </p:txBody>
      </p:sp>
      <p:pic>
        <p:nvPicPr>
          <p:cNvPr id="333826" name="Picture 2">
            <a:extLst>
              <a:ext uri="{FF2B5EF4-FFF2-40B4-BE49-F238E27FC236}">
                <a16:creationId xmlns:a16="http://schemas.microsoft.com/office/drawing/2014/main" id="{3030CF34-712C-7C9B-0D7C-E4EFAE03C8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9875" y="915988"/>
            <a:ext cx="6064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le 1">
            <a:extLst>
              <a:ext uri="{FF2B5EF4-FFF2-40B4-BE49-F238E27FC236}">
                <a16:creationId xmlns:a16="http://schemas.microsoft.com/office/drawing/2014/main" id="{EB66E0FC-C1E6-6E22-DF96-0AEDC5EB05FA}"/>
              </a:ext>
            </a:extLst>
          </p:cNvPr>
          <p:cNvSpPr>
            <a:spLocks noGrp="1" noChangeArrowheads="1"/>
          </p:cNvSpPr>
          <p:nvPr>
            <p:ph type="title"/>
          </p:nvPr>
        </p:nvSpPr>
        <p:spPr bwMode="auto">
          <a:xfrm>
            <a:off x="1485900" y="76200"/>
            <a:ext cx="6172200" cy="766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Category </a:t>
            </a:r>
            <a:r>
              <a:rPr lang="en-US" altLang="en-US" sz="4000">
                <a:solidFill>
                  <a:schemeClr val="bg1"/>
                </a:solidFill>
              </a:rPr>
              <a:t>2</a:t>
            </a:r>
          </a:p>
        </p:txBody>
      </p:sp>
      <p:pic>
        <p:nvPicPr>
          <p:cNvPr id="334850" name="Picture 3">
            <a:extLst>
              <a:ext uri="{FF2B5EF4-FFF2-40B4-BE49-F238E27FC236}">
                <a16:creationId xmlns:a16="http://schemas.microsoft.com/office/drawing/2014/main" id="{9ED7E3EE-C84B-3BC1-5C32-9578956D45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650" y="1924050"/>
            <a:ext cx="35893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1" name="Picture 4">
            <a:extLst>
              <a:ext uri="{FF2B5EF4-FFF2-40B4-BE49-F238E27FC236}">
                <a16:creationId xmlns:a16="http://schemas.microsoft.com/office/drawing/2014/main" id="{D22CEC2C-090D-ACA5-A8AB-32A016634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0950" y="1265238"/>
            <a:ext cx="33274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5F44-AD85-323B-9AA2-385D42EBFAA1}"/>
              </a:ext>
            </a:extLst>
          </p:cNvPr>
          <p:cNvSpPr>
            <a:spLocks noGrp="1"/>
          </p:cNvSpPr>
          <p:nvPr>
            <p:ph type="title"/>
          </p:nvPr>
        </p:nvSpPr>
        <p:spPr>
          <a:xfrm>
            <a:off x="179388" y="244475"/>
            <a:ext cx="8507412" cy="762000"/>
          </a:xfrm>
        </p:spPr>
        <p:txBody>
          <a:bodyPr>
            <a:normAutofit fontScale="90000"/>
          </a:bodyPr>
          <a:lstStyle/>
          <a:p>
            <a:pPr>
              <a:defRPr/>
            </a:pPr>
            <a:r>
              <a:rPr lang="en-US" sz="3600" i="1" dirty="0">
                <a:solidFill>
                  <a:srgbClr val="00B0F0"/>
                </a:solidFill>
              </a:rPr>
              <a:t>Orkin Exterminating v. </a:t>
            </a:r>
            <a:r>
              <a:rPr lang="en-US" sz="3600" i="1" dirty="0" err="1">
                <a:solidFill>
                  <a:srgbClr val="00B0F0"/>
                </a:solidFill>
              </a:rPr>
              <a:t>Pestco</a:t>
            </a:r>
            <a:r>
              <a:rPr lang="en-US" sz="3600" i="1" dirty="0">
                <a:solidFill>
                  <a:srgbClr val="00B0F0"/>
                </a:solidFill>
              </a:rPr>
              <a:t> </a:t>
            </a:r>
            <a:r>
              <a:rPr lang="en-US" sz="3600" dirty="0">
                <a:solidFill>
                  <a:srgbClr val="FFFF00"/>
                </a:solidFill>
              </a:rPr>
              <a:t>(</a:t>
            </a:r>
            <a:r>
              <a:rPr lang="en-US" sz="3600" dirty="0">
                <a:solidFill>
                  <a:schemeClr val="bg1"/>
                </a:solidFill>
              </a:rPr>
              <a:t>1985 Ont. CA</a:t>
            </a:r>
            <a:r>
              <a:rPr lang="en-US" sz="4000" dirty="0">
                <a:solidFill>
                  <a:srgbClr val="FFFF00"/>
                </a:solidFill>
              </a:rPr>
              <a:t>)</a:t>
            </a:r>
          </a:p>
        </p:txBody>
      </p:sp>
      <p:sp>
        <p:nvSpPr>
          <p:cNvPr id="335874" name="Content Placeholder 2">
            <a:extLst>
              <a:ext uri="{FF2B5EF4-FFF2-40B4-BE49-F238E27FC236}">
                <a16:creationId xmlns:a16="http://schemas.microsoft.com/office/drawing/2014/main" id="{6965B506-F8AB-3D91-4347-B355457EED38}"/>
              </a:ext>
            </a:extLst>
          </p:cNvPr>
          <p:cNvSpPr>
            <a:spLocks noGrp="1" noChangeArrowheads="1"/>
          </p:cNvSpPr>
          <p:nvPr>
            <p:ph sz="quarter" idx="10"/>
          </p:nvPr>
        </p:nvSpPr>
        <p:spPr bwMode="auto">
          <a:xfrm>
            <a:off x="457200" y="1055688"/>
            <a:ext cx="8229600" cy="323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3200">
                <a:solidFill>
                  <a:schemeClr val="bg1"/>
                </a:solidFill>
              </a:rPr>
              <a:t>People called what they thought was the ORKIN phone number, but then were </a:t>
            </a:r>
            <a:r>
              <a:rPr lang="en-US" altLang="en-US" sz="3200">
                <a:solidFill>
                  <a:srgbClr val="FFFF00"/>
                </a:solidFill>
              </a:rPr>
              <a:t>actually connected with Pestco</a:t>
            </a:r>
            <a:r>
              <a:rPr lang="en-US" altLang="en-US" sz="3200">
                <a:solidFill>
                  <a:schemeClr val="bg1"/>
                </a:solidFill>
              </a:rPr>
              <a:t>, and led or allowed to believe that ORKIN has taken care of their pest problem.</a:t>
            </a:r>
            <a:r>
              <a:rPr lang="en-CA" altLang="en-US" sz="3200">
                <a:solidFill>
                  <a:schemeClr val="bg1"/>
                </a:solidFill>
              </a:rPr>
              <a:t> </a:t>
            </a:r>
            <a:endParaRPr lang="en-US" altLang="en-US" sz="3200">
              <a:solidFill>
                <a:schemeClr val="bg1"/>
              </a:solidFill>
            </a:endParaRPr>
          </a:p>
        </p:txBody>
      </p:sp>
      <p:pic>
        <p:nvPicPr>
          <p:cNvPr id="335875" name="Picture 3">
            <a:extLst>
              <a:ext uri="{FF2B5EF4-FFF2-40B4-BE49-F238E27FC236}">
                <a16:creationId xmlns:a16="http://schemas.microsoft.com/office/drawing/2014/main" id="{77ED5F68-78C5-D3D3-5B20-DA62B572B4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27763" y="3222625"/>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A screenshot of a cell phone&#10;&#10;Description automatically generated">
            <a:extLst>
              <a:ext uri="{FF2B5EF4-FFF2-40B4-BE49-F238E27FC236}">
                <a16:creationId xmlns:a16="http://schemas.microsoft.com/office/drawing/2014/main" id="{25150B29-D5A7-3A3C-06A4-B48C8AEDC3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938" y="384175"/>
            <a:ext cx="557212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extBox 3">
            <a:extLst>
              <a:ext uri="{FF2B5EF4-FFF2-40B4-BE49-F238E27FC236}">
                <a16:creationId xmlns:a16="http://schemas.microsoft.com/office/drawing/2014/main" id="{0D496052-6DB3-12B3-F82F-3D462F36FC34}"/>
              </a:ext>
            </a:extLst>
          </p:cNvPr>
          <p:cNvSpPr txBox="1">
            <a:spLocks noChangeArrowheads="1"/>
          </p:cNvSpPr>
          <p:nvPr/>
        </p:nvSpPr>
        <p:spPr bwMode="auto">
          <a:xfrm>
            <a:off x="2249488" y="12382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800" b="1">
                <a:solidFill>
                  <a:srgbClr val="FFFF00"/>
                </a:solidFill>
              </a:rPr>
              <a:t>Passing off</a:t>
            </a:r>
            <a:endParaRPr lang="en-US" altLang="en-US" sz="4800"/>
          </a:p>
        </p:txBody>
      </p:sp>
      <p:sp>
        <p:nvSpPr>
          <p:cNvPr id="337922" name="TextBox 5">
            <a:extLst>
              <a:ext uri="{FF2B5EF4-FFF2-40B4-BE49-F238E27FC236}">
                <a16:creationId xmlns:a16="http://schemas.microsoft.com/office/drawing/2014/main" id="{6E984CFE-DD50-55BC-8208-B4A3DB098DDE}"/>
              </a:ext>
            </a:extLst>
          </p:cNvPr>
          <p:cNvSpPr txBox="1">
            <a:spLocks noChangeArrowheads="1"/>
          </p:cNvSpPr>
          <p:nvPr/>
        </p:nvSpPr>
        <p:spPr bwMode="auto">
          <a:xfrm>
            <a:off x="323850" y="987425"/>
            <a:ext cx="84248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chemeClr val="bg1"/>
                </a:solidFill>
              </a:rPr>
              <a:t>Three (</a:t>
            </a:r>
            <a:r>
              <a:rPr lang="en-US" altLang="en-US" sz="3600" b="1">
                <a:solidFill>
                  <a:srgbClr val="FF0000"/>
                </a:solidFill>
              </a:rPr>
              <a:t>3</a:t>
            </a:r>
            <a:r>
              <a:rPr lang="en-US" altLang="en-US" sz="3600" b="1">
                <a:solidFill>
                  <a:schemeClr val="bg1"/>
                </a:solidFill>
              </a:rPr>
              <a:t>) necessary components of </a:t>
            </a:r>
          </a:p>
          <a:p>
            <a:r>
              <a:rPr lang="en-US" altLang="en-US" sz="3600" b="1">
                <a:solidFill>
                  <a:schemeClr val="bg1"/>
                </a:solidFill>
              </a:rPr>
              <a:t>a passing-off action</a:t>
            </a:r>
            <a:r>
              <a:rPr lang="en-US" altLang="en-US" sz="3600" b="1">
                <a:solidFill>
                  <a:srgbClr val="FF0000"/>
                </a:solidFill>
              </a:rPr>
              <a:t>:</a:t>
            </a:r>
          </a:p>
          <a:p>
            <a:pPr lvl="1"/>
            <a:r>
              <a:rPr lang="en-US" altLang="en-US" sz="3600">
                <a:solidFill>
                  <a:schemeClr val="bg1"/>
                </a:solidFill>
              </a:rPr>
              <a:t>1. The existence of </a:t>
            </a:r>
            <a:r>
              <a:rPr lang="en-US" altLang="en-US" sz="3600">
                <a:solidFill>
                  <a:srgbClr val="FFFF00"/>
                </a:solidFill>
              </a:rPr>
              <a:t>goodwill </a:t>
            </a:r>
            <a:r>
              <a:rPr lang="en-US" altLang="en-US" sz="3600">
                <a:solidFill>
                  <a:srgbClr val="FF0000"/>
                </a:solidFill>
              </a:rPr>
              <a:t>+</a:t>
            </a:r>
          </a:p>
          <a:p>
            <a:pPr lvl="1"/>
            <a:r>
              <a:rPr lang="en-US" altLang="en-US" sz="3600">
                <a:solidFill>
                  <a:schemeClr val="bg1"/>
                </a:solidFill>
              </a:rPr>
              <a:t>2. </a:t>
            </a:r>
            <a:r>
              <a:rPr lang="en-US" altLang="en-US" sz="3600">
                <a:solidFill>
                  <a:srgbClr val="FFFF00"/>
                </a:solidFill>
              </a:rPr>
              <a:t>Deception</a:t>
            </a:r>
            <a:r>
              <a:rPr lang="en-US" altLang="en-US" sz="3600">
                <a:solidFill>
                  <a:schemeClr val="bg1"/>
                </a:solidFill>
              </a:rPr>
              <a:t> of the public due to a </a:t>
            </a:r>
          </a:p>
          <a:p>
            <a:pPr lvl="1"/>
            <a:r>
              <a:rPr lang="en-US" altLang="en-US" sz="3600">
                <a:solidFill>
                  <a:schemeClr val="bg1"/>
                </a:solidFill>
              </a:rPr>
              <a:t>misrepresentation </a:t>
            </a:r>
            <a:r>
              <a:rPr lang="en-US" altLang="en-US" sz="3600">
                <a:solidFill>
                  <a:srgbClr val="FF0000"/>
                </a:solidFill>
              </a:rPr>
              <a:t>+</a:t>
            </a:r>
          </a:p>
          <a:p>
            <a:pPr lvl="1"/>
            <a:r>
              <a:rPr lang="en-US" altLang="en-US" sz="3600">
                <a:solidFill>
                  <a:schemeClr val="bg1"/>
                </a:solidFill>
              </a:rPr>
              <a:t>3. Actual or potential </a:t>
            </a:r>
            <a:r>
              <a:rPr lang="en-US" altLang="en-US" sz="3600">
                <a:solidFill>
                  <a:srgbClr val="FFFF00"/>
                </a:solidFill>
              </a:rPr>
              <a:t>damage</a:t>
            </a:r>
            <a:r>
              <a:rPr lang="en-US" altLang="en-US" sz="3600">
                <a:solidFill>
                  <a:schemeClr val="bg1"/>
                </a:solidFill>
              </a:rPr>
              <a:t> to the </a:t>
            </a:r>
          </a:p>
          <a:p>
            <a:pPr lvl="1"/>
            <a:r>
              <a:rPr lang="en-US" altLang="en-US" sz="3600">
                <a:solidFill>
                  <a:schemeClr val="bg1"/>
                </a:solidFill>
              </a:rPr>
              <a:t>plaintiff</a:t>
            </a:r>
          </a:p>
          <a:p>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DF1DBE8E-854C-7DD3-2837-141FEC3925F5}"/>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endParaRPr lang="en-US" altLang="en-US"/>
          </a:p>
        </p:txBody>
      </p:sp>
      <p:sp>
        <p:nvSpPr>
          <p:cNvPr id="3" name="Content Placeholder 2">
            <a:extLst>
              <a:ext uri="{FF2B5EF4-FFF2-40B4-BE49-F238E27FC236}">
                <a16:creationId xmlns:a16="http://schemas.microsoft.com/office/drawing/2014/main" id="{926AD8C2-6B32-C1A2-F5BE-1E06F4227C00}"/>
              </a:ext>
            </a:extLst>
          </p:cNvPr>
          <p:cNvSpPr>
            <a:spLocks noGrp="1"/>
          </p:cNvSpPr>
          <p:nvPr>
            <p:ph sz="quarter" idx="10"/>
          </p:nvPr>
        </p:nvSpPr>
        <p:spPr>
          <a:xfrm>
            <a:off x="719138" y="1276350"/>
            <a:ext cx="7705725" cy="3238500"/>
          </a:xfrm>
        </p:spPr>
        <p:txBody>
          <a:bodyPr>
            <a:normAutofit lnSpcReduction="10000"/>
          </a:bodyPr>
          <a:lstStyle/>
          <a:p>
            <a:pPr marL="0" indent="0">
              <a:buFont typeface="Arial" panose="020B0604020202020204" pitchFamily="34" charset="0"/>
              <a:buNone/>
              <a:defRPr/>
            </a:pPr>
            <a:r>
              <a:rPr lang="en-US" sz="2700" b="1" dirty="0">
                <a:solidFill>
                  <a:srgbClr val="00B0F0"/>
                </a:solidFill>
              </a:rPr>
              <a:t>Justifications</a:t>
            </a:r>
          </a:p>
          <a:p>
            <a:pPr>
              <a:defRPr/>
            </a:pPr>
            <a:r>
              <a:rPr lang="en-US" sz="2700" dirty="0">
                <a:solidFill>
                  <a:schemeClr val="bg1"/>
                </a:solidFill>
              </a:rPr>
              <a:t>Economic incentive for creation (</a:t>
            </a:r>
            <a:r>
              <a:rPr lang="en-US" sz="2700" dirty="0">
                <a:solidFill>
                  <a:srgbClr val="FFFF00"/>
                </a:solidFill>
              </a:rPr>
              <a:t>then why does copyright continue after death</a:t>
            </a:r>
            <a:r>
              <a:rPr lang="en-US" sz="2700" dirty="0">
                <a:solidFill>
                  <a:schemeClr val="bg1"/>
                </a:solidFill>
              </a:rPr>
              <a:t>)?</a:t>
            </a:r>
          </a:p>
          <a:p>
            <a:pPr>
              <a:defRPr/>
            </a:pPr>
            <a:r>
              <a:rPr lang="en-US" sz="2700" dirty="0">
                <a:solidFill>
                  <a:schemeClr val="bg1"/>
                </a:solidFill>
              </a:rPr>
              <a:t>Societal </a:t>
            </a:r>
            <a:r>
              <a:rPr lang="en-US" sz="2700" dirty="0">
                <a:solidFill>
                  <a:srgbClr val="FFFF00"/>
                </a:solidFill>
              </a:rPr>
              <a:t>“</a:t>
            </a:r>
            <a:r>
              <a:rPr lang="en-US" sz="2700" dirty="0">
                <a:solidFill>
                  <a:srgbClr val="00B0F0"/>
                </a:solidFill>
              </a:rPr>
              <a:t>progress in the arts &amp; sciences</a:t>
            </a:r>
            <a:r>
              <a:rPr lang="en-US" sz="2700" dirty="0">
                <a:solidFill>
                  <a:srgbClr val="FFFF00"/>
                </a:solidFill>
              </a:rPr>
              <a:t>”</a:t>
            </a:r>
          </a:p>
          <a:p>
            <a:pPr>
              <a:defRPr/>
            </a:pPr>
            <a:r>
              <a:rPr lang="en-US" sz="2700" dirty="0">
                <a:solidFill>
                  <a:schemeClr val="bg1"/>
                </a:solidFill>
              </a:rPr>
              <a:t>Natural </a:t>
            </a:r>
            <a:r>
              <a:rPr lang="en-US" sz="2700" dirty="0">
                <a:solidFill>
                  <a:srgbClr val="FFFF00"/>
                </a:solidFill>
              </a:rPr>
              <a:t>rights to </a:t>
            </a:r>
            <a:r>
              <a:rPr lang="en-US" sz="2700" dirty="0">
                <a:solidFill>
                  <a:schemeClr val="bg1"/>
                </a:solidFill>
              </a:rPr>
              <a:t>one’s own </a:t>
            </a:r>
            <a:r>
              <a:rPr lang="en-US" sz="2700" dirty="0">
                <a:solidFill>
                  <a:srgbClr val="FFFF00"/>
                </a:solidFill>
              </a:rPr>
              <a:t>labour </a:t>
            </a:r>
            <a:r>
              <a:rPr lang="en-US" sz="2700" dirty="0">
                <a:solidFill>
                  <a:srgbClr val="FF0000"/>
                </a:solidFill>
              </a:rPr>
              <a:t>&amp;</a:t>
            </a:r>
            <a:r>
              <a:rPr lang="en-US" sz="2700" dirty="0">
                <a:solidFill>
                  <a:srgbClr val="FFFF00"/>
                </a:solidFill>
              </a:rPr>
              <a:t> </a:t>
            </a:r>
            <a:r>
              <a:rPr lang="en-US" sz="2700" dirty="0">
                <a:solidFill>
                  <a:srgbClr val="00B0F0"/>
                </a:solidFill>
              </a:rPr>
              <a:t>personality </a:t>
            </a:r>
            <a:r>
              <a:rPr lang="en-US" sz="2700" dirty="0">
                <a:solidFill>
                  <a:srgbClr val="FFFF00"/>
                </a:solidFill>
              </a:rPr>
              <a:t>(</a:t>
            </a:r>
            <a:r>
              <a:rPr lang="en-US" sz="2700" dirty="0">
                <a:solidFill>
                  <a:srgbClr val="FF0000"/>
                </a:solidFill>
                <a:sym typeface="Wingdings" pitchFamily="2" charset="2"/>
              </a:rPr>
              <a:t></a:t>
            </a:r>
            <a:r>
              <a:rPr lang="en-US" sz="2700" dirty="0">
                <a:solidFill>
                  <a:schemeClr val="bg1"/>
                </a:solidFill>
                <a:sym typeface="Wingdings" pitchFamily="2" charset="2"/>
              </a:rPr>
              <a:t> personality </a:t>
            </a:r>
            <a:r>
              <a:rPr lang="en-US" sz="2700" dirty="0">
                <a:solidFill>
                  <a:srgbClr val="FF0000"/>
                </a:solidFill>
                <a:sym typeface="Wingdings" pitchFamily="2" charset="2"/>
              </a:rPr>
              <a:t>=</a:t>
            </a:r>
            <a:r>
              <a:rPr lang="en-US" sz="2700" dirty="0">
                <a:solidFill>
                  <a:schemeClr val="bg1"/>
                </a:solidFill>
                <a:sym typeface="Wingdings" pitchFamily="2" charset="2"/>
              </a:rPr>
              <a:t> privacy </a:t>
            </a:r>
            <a:r>
              <a:rPr lang="en-US" sz="2700" dirty="0">
                <a:solidFill>
                  <a:srgbClr val="FF0000"/>
                </a:solidFill>
                <a:sym typeface="Wingdings" pitchFamily="2" charset="2"/>
              </a:rPr>
              <a:t>or</a:t>
            </a:r>
            <a:r>
              <a:rPr lang="en-US" sz="2700" dirty="0">
                <a:solidFill>
                  <a:schemeClr val="bg1"/>
                </a:solidFill>
                <a:sym typeface="Wingdings" pitchFamily="2" charset="2"/>
              </a:rPr>
              <a:t> IP</a:t>
            </a:r>
            <a:r>
              <a:rPr lang="en-US" sz="2700" dirty="0">
                <a:solidFill>
                  <a:srgbClr val="FFFF00"/>
                </a:solidFill>
                <a:sym typeface="Wingdings" pitchFamily="2" charset="2"/>
              </a:rPr>
              <a:t>)</a:t>
            </a:r>
            <a:endParaRPr lang="en-US" sz="2700" dirty="0">
              <a:solidFill>
                <a:srgbClr val="FFFF00"/>
              </a:solidFill>
            </a:endParaRPr>
          </a:p>
          <a:p>
            <a:pPr>
              <a:defRPr/>
            </a:pPr>
            <a:r>
              <a:rPr lang="en-US" sz="2700" dirty="0">
                <a:solidFill>
                  <a:schemeClr val="bg1"/>
                </a:solidFill>
              </a:rPr>
              <a:t>Reinforces </a:t>
            </a:r>
            <a:r>
              <a:rPr lang="en-US" sz="2700" dirty="0">
                <a:solidFill>
                  <a:srgbClr val="FFFF00"/>
                </a:solidFill>
              </a:rPr>
              <a:t>free expression</a:t>
            </a:r>
            <a:r>
              <a:rPr lang="en-US" sz="2700" dirty="0">
                <a:solidFill>
                  <a:srgbClr val="FF0000"/>
                </a:solidFill>
              </a:rPr>
              <a:t>?</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Box 1">
            <a:extLst>
              <a:ext uri="{FF2B5EF4-FFF2-40B4-BE49-F238E27FC236}">
                <a16:creationId xmlns:a16="http://schemas.microsoft.com/office/drawing/2014/main" id="{AB34F9DD-65FD-16CD-6C99-2360094EC714}"/>
              </a:ext>
            </a:extLst>
          </p:cNvPr>
          <p:cNvSpPr txBox="1">
            <a:spLocks noChangeArrowheads="1"/>
          </p:cNvSpPr>
          <p:nvPr/>
        </p:nvSpPr>
        <p:spPr bwMode="auto">
          <a:xfrm>
            <a:off x="1858963" y="123825"/>
            <a:ext cx="5426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Passing off</a:t>
            </a:r>
            <a:r>
              <a:rPr lang="en-US" altLang="en-US" sz="4000" b="1">
                <a:solidFill>
                  <a:srgbClr val="FF0000"/>
                </a:solidFill>
              </a:rPr>
              <a:t>:</a:t>
            </a:r>
            <a:r>
              <a:rPr lang="en-US" altLang="en-US" sz="4000" b="1">
                <a:solidFill>
                  <a:schemeClr val="bg1"/>
                </a:solidFill>
              </a:rPr>
              <a:t> Goodwill</a:t>
            </a:r>
            <a:endParaRPr lang="en-US" altLang="en-US" sz="4000"/>
          </a:p>
        </p:txBody>
      </p:sp>
      <p:sp>
        <p:nvSpPr>
          <p:cNvPr id="4" name="TextBox 3">
            <a:extLst>
              <a:ext uri="{FF2B5EF4-FFF2-40B4-BE49-F238E27FC236}">
                <a16:creationId xmlns:a16="http://schemas.microsoft.com/office/drawing/2014/main" id="{0AE2EE15-D642-2558-96F8-0F66CE006A97}"/>
              </a:ext>
            </a:extLst>
          </p:cNvPr>
          <p:cNvSpPr txBox="1"/>
          <p:nvPr/>
        </p:nvSpPr>
        <p:spPr>
          <a:xfrm>
            <a:off x="142875" y="1131888"/>
            <a:ext cx="8858250" cy="3784600"/>
          </a:xfrm>
          <a:prstGeom prst="rect">
            <a:avLst/>
          </a:prstGeom>
          <a:noFill/>
        </p:spPr>
        <p:txBody>
          <a:bodyPr>
            <a:spAutoFit/>
          </a:bodyPr>
          <a:lstStyle/>
          <a:p>
            <a:pPr>
              <a:defRPr/>
            </a:pPr>
            <a:r>
              <a:rPr lang="en-US" sz="3000" b="1" dirty="0">
                <a:solidFill>
                  <a:srgbClr val="FFFF00"/>
                </a:solidFill>
                <a:latin typeface="Arial" charset="0"/>
              </a:rPr>
              <a:t>Goodwill</a:t>
            </a:r>
          </a:p>
          <a:p>
            <a:pPr marL="342900" indent="-342900">
              <a:buFont typeface="Arial" panose="020B0604020202020204" pitchFamily="34" charset="0"/>
              <a:buChar char="•"/>
              <a:defRPr/>
            </a:pPr>
            <a:r>
              <a:rPr lang="en-US" sz="3000" dirty="0">
                <a:solidFill>
                  <a:schemeClr val="bg1"/>
                </a:solidFill>
                <a:latin typeface="Arial" charset="0"/>
              </a:rPr>
              <a:t>The </a:t>
            </a:r>
            <a:r>
              <a:rPr lang="en-US" sz="3000" dirty="0">
                <a:solidFill>
                  <a:srgbClr val="FFFF00"/>
                </a:solidFill>
                <a:latin typeface="Arial" charset="0"/>
              </a:rPr>
              <a:t>benefit and advantage of the good name, reputation, and connection of a business</a:t>
            </a:r>
          </a:p>
          <a:p>
            <a:pPr marL="342900" indent="-342900">
              <a:buFont typeface="Arial" panose="020B0604020202020204" pitchFamily="34" charset="0"/>
              <a:buChar char="•"/>
              <a:defRPr/>
            </a:pPr>
            <a:r>
              <a:rPr lang="en-US" sz="3000" dirty="0">
                <a:solidFill>
                  <a:schemeClr val="bg1"/>
                </a:solidFill>
                <a:latin typeface="Arial" charset="0"/>
              </a:rPr>
              <a:t>Where the trade-mark or get-up is associated in the mind of the purchasing public with the plaintiff's goods, or with one trade source. </a:t>
            </a:r>
          </a:p>
          <a:p>
            <a:pPr marL="342900" indent="-342900">
              <a:buFont typeface="Arial" panose="020B0604020202020204" pitchFamily="34" charset="0"/>
              <a:buChar char="•"/>
              <a:defRPr/>
            </a:pPr>
            <a:r>
              <a:rPr lang="en-US" sz="3000" dirty="0">
                <a:solidFill>
                  <a:schemeClr val="bg1"/>
                </a:solidFill>
                <a:latin typeface="Arial" charset="0"/>
              </a:rPr>
              <a:t>Get-up: The whole visible external appearance of goods</a:t>
            </a:r>
            <a:endParaRPr lang="en-US" sz="3000" dirty="0">
              <a:solidFill>
                <a:schemeClr val="bg1"/>
              </a:solidFill>
            </a:endParaRP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982784-8982-99CA-2AA3-FBB287B60F5E}"/>
              </a:ext>
            </a:extLst>
          </p:cNvPr>
          <p:cNvSpPr>
            <a:spLocks noGrp="1"/>
          </p:cNvSpPr>
          <p:nvPr>
            <p:ph type="title"/>
          </p:nvPr>
        </p:nvSpPr>
        <p:spPr>
          <a:xfrm>
            <a:off x="1485900" y="79375"/>
            <a:ext cx="6172200" cy="650875"/>
          </a:xfrm>
        </p:spPr>
        <p:txBody>
          <a:bodyPr>
            <a:normAutofit fontScale="90000"/>
          </a:bodyPr>
          <a:lstStyle/>
          <a:p>
            <a:pPr>
              <a:defRPr/>
            </a:pPr>
            <a:r>
              <a:rPr lang="en-US" b="1" dirty="0">
                <a:solidFill>
                  <a:srgbClr val="FFFF00"/>
                </a:solidFill>
              </a:rPr>
              <a:t>Passing off</a:t>
            </a:r>
          </a:p>
        </p:txBody>
      </p:sp>
      <p:sp>
        <p:nvSpPr>
          <p:cNvPr id="339970" name="Content Placeholder 1">
            <a:extLst>
              <a:ext uri="{FF2B5EF4-FFF2-40B4-BE49-F238E27FC236}">
                <a16:creationId xmlns:a16="http://schemas.microsoft.com/office/drawing/2014/main" id="{7D5DA6AE-A22E-7B7E-0C80-6A839EB16AFC}"/>
              </a:ext>
            </a:extLst>
          </p:cNvPr>
          <p:cNvSpPr>
            <a:spLocks noGrp="1" noChangeArrowheads="1"/>
          </p:cNvSpPr>
          <p:nvPr>
            <p:ph idx="1"/>
          </p:nvPr>
        </p:nvSpPr>
        <p:spPr bwMode="auto">
          <a:xfrm>
            <a:off x="250825" y="1058863"/>
            <a:ext cx="8497888" cy="4005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a:solidFill>
                  <a:schemeClr val="bg1"/>
                </a:solidFill>
              </a:rPr>
              <a:t>Note is that </a:t>
            </a:r>
            <a:r>
              <a:rPr lang="en-US" altLang="en-US" sz="2000">
                <a:solidFill>
                  <a:srgbClr val="FFFF00"/>
                </a:solidFill>
              </a:rPr>
              <a:t>passing off </a:t>
            </a:r>
            <a:r>
              <a:rPr lang="en-US" altLang="en-US" sz="2000">
                <a:solidFill>
                  <a:schemeClr val="bg1"/>
                </a:solidFill>
              </a:rPr>
              <a:t>is </a:t>
            </a:r>
            <a:r>
              <a:rPr lang="en-US" altLang="en-US" sz="2000">
                <a:solidFill>
                  <a:srgbClr val="FF0000"/>
                </a:solidFill>
              </a:rPr>
              <a:t>generally </a:t>
            </a:r>
            <a:r>
              <a:rPr lang="en-US" altLang="en-US" sz="2000">
                <a:solidFill>
                  <a:schemeClr val="bg1"/>
                </a:solidFill>
              </a:rPr>
              <a:t>seen as an </a:t>
            </a:r>
            <a:r>
              <a:rPr lang="en-US" altLang="en-US" sz="2000">
                <a:solidFill>
                  <a:srgbClr val="FFFF00"/>
                </a:solidFill>
              </a:rPr>
              <a:t>action available between commercial competitors</a:t>
            </a:r>
            <a:r>
              <a:rPr lang="en-US" altLang="en-US" sz="2000">
                <a:solidFill>
                  <a:schemeClr val="bg1"/>
                </a:solidFill>
              </a:rPr>
              <a:t>. </a:t>
            </a:r>
            <a:endParaRPr lang="en-CA" altLang="en-US" sz="2000">
              <a:solidFill>
                <a:schemeClr val="bg1"/>
              </a:solidFill>
            </a:endParaRPr>
          </a:p>
          <a:p>
            <a:r>
              <a:rPr lang="en-US" altLang="en-US" sz="2000">
                <a:solidFill>
                  <a:schemeClr val="bg1"/>
                </a:solidFill>
              </a:rPr>
              <a:t>The Supreme Court of Canada, however, in</a:t>
            </a:r>
            <a:r>
              <a:rPr lang="en-CA" altLang="en-US" sz="2000">
                <a:solidFill>
                  <a:schemeClr val="bg1"/>
                </a:solidFill>
              </a:rPr>
              <a:t> </a:t>
            </a:r>
            <a:r>
              <a:rPr lang="en-CA" altLang="en-US" sz="2000" i="1">
                <a:solidFill>
                  <a:srgbClr val="00B0F0"/>
                </a:solidFill>
              </a:rPr>
              <a:t>Ciba‑Geigy Canada Ltd. v. Apotex Inc</a:t>
            </a:r>
            <a:r>
              <a:rPr lang="en-CA" altLang="en-US" sz="2000">
                <a:solidFill>
                  <a:srgbClr val="00B0F0"/>
                </a:solidFill>
              </a:rPr>
              <a:t>., </a:t>
            </a:r>
            <a:r>
              <a:rPr lang="en-CA" altLang="en-US" sz="2000">
                <a:solidFill>
                  <a:schemeClr val="bg1"/>
                </a:solidFill>
              </a:rPr>
              <a:t>[1992] 3 S.C.R. 12</a:t>
            </a:r>
            <a:r>
              <a:rPr lang="en-US" altLang="en-US" sz="2000">
                <a:solidFill>
                  <a:schemeClr val="bg1"/>
                </a:solidFill>
              </a:rPr>
              <a:t> </a:t>
            </a:r>
            <a:r>
              <a:rPr lang="en-US" altLang="en-US" sz="2000">
                <a:solidFill>
                  <a:srgbClr val="FFFF00"/>
                </a:solidFill>
              </a:rPr>
              <a:t>emphasized that there is a consumer protection dimension to the tort</a:t>
            </a:r>
            <a:r>
              <a:rPr lang="en-US" altLang="en-US" sz="2000">
                <a:solidFill>
                  <a:schemeClr val="bg1"/>
                </a:solidFill>
              </a:rPr>
              <a:t>. Gonthier J. notes that </a:t>
            </a:r>
            <a:r>
              <a:rPr lang="en-US" altLang="en-US" sz="2000">
                <a:solidFill>
                  <a:srgbClr val="FFFF00"/>
                </a:solidFill>
              </a:rPr>
              <a:t>however one looks at the passing-off action, its purpose is clearly to protect </a:t>
            </a:r>
            <a:r>
              <a:rPr lang="en-US" altLang="en-US" sz="2000" u="sng">
                <a:solidFill>
                  <a:srgbClr val="FF0000"/>
                </a:solidFill>
              </a:rPr>
              <a:t>all persons</a:t>
            </a:r>
            <a:r>
              <a:rPr lang="en-US" altLang="en-US" sz="2000">
                <a:solidFill>
                  <a:srgbClr val="FF0000"/>
                </a:solidFill>
              </a:rPr>
              <a:t> </a:t>
            </a:r>
            <a:r>
              <a:rPr lang="en-US" altLang="en-US" sz="2000">
                <a:solidFill>
                  <a:srgbClr val="FFFF00"/>
                </a:solidFill>
              </a:rPr>
              <a:t>affected by the product</a:t>
            </a:r>
            <a:r>
              <a:rPr lang="en-US" altLang="en-US" sz="2000">
                <a:solidFill>
                  <a:schemeClr val="bg1"/>
                </a:solidFill>
              </a:rPr>
              <a:t>.</a:t>
            </a:r>
            <a:endParaRPr lang="en-CA" altLang="en-US" sz="2000">
              <a:solidFill>
                <a:schemeClr val="bg1"/>
              </a:solidFill>
            </a:endParaRPr>
          </a:p>
          <a:p>
            <a:r>
              <a:rPr lang="en-US" altLang="en-US" sz="2000">
                <a:solidFill>
                  <a:schemeClr val="bg1"/>
                </a:solidFill>
              </a:rPr>
              <a:t>“All persons” being the competitor and the </a:t>
            </a:r>
            <a:r>
              <a:rPr lang="en-US" altLang="en-US" sz="2000">
                <a:solidFill>
                  <a:srgbClr val="FFFF00"/>
                </a:solidFill>
              </a:rPr>
              <a:t>people who buy the product </a:t>
            </a:r>
            <a:endParaRPr lang="en-CA" altLang="en-US" sz="2000">
              <a:solidFill>
                <a:srgbClr val="FFFF00"/>
              </a:solidFill>
            </a:endParaRPr>
          </a:p>
          <a:p>
            <a:r>
              <a:rPr lang="en-US" altLang="en-US" sz="2000">
                <a:solidFill>
                  <a:srgbClr val="FFFF00"/>
                </a:solidFill>
              </a:rPr>
              <a:t>“People” </a:t>
            </a:r>
            <a:r>
              <a:rPr lang="en-US" altLang="en-US" sz="2000">
                <a:solidFill>
                  <a:schemeClr val="bg1"/>
                </a:solidFill>
              </a:rPr>
              <a:t>who buy the product includes the </a:t>
            </a:r>
            <a:r>
              <a:rPr lang="en-US" altLang="en-US" sz="2000">
                <a:solidFill>
                  <a:srgbClr val="FFFF00"/>
                </a:solidFill>
              </a:rPr>
              <a:t>first person </a:t>
            </a:r>
            <a:r>
              <a:rPr lang="en-US" altLang="en-US" sz="2000">
                <a:solidFill>
                  <a:schemeClr val="bg1"/>
                </a:solidFill>
              </a:rPr>
              <a:t>who buys the product [who may be a wholesaler], all other </a:t>
            </a:r>
            <a:r>
              <a:rPr lang="en-US" altLang="en-US" sz="2000">
                <a:solidFill>
                  <a:srgbClr val="FFFF00"/>
                </a:solidFill>
              </a:rPr>
              <a:t>intermediate purchasers</a:t>
            </a:r>
            <a:r>
              <a:rPr lang="en-US" altLang="en-US" sz="2000">
                <a:solidFill>
                  <a:schemeClr val="bg1"/>
                </a:solidFill>
              </a:rPr>
              <a:t>, and the </a:t>
            </a:r>
            <a:r>
              <a:rPr lang="en-US" altLang="en-US" sz="2000">
                <a:solidFill>
                  <a:srgbClr val="FFFF00"/>
                </a:solidFill>
              </a:rPr>
              <a:t>ultimate consumer</a:t>
            </a:r>
            <a:r>
              <a:rPr lang="en-US" altLang="en-US" sz="2000">
                <a:solidFill>
                  <a:schemeClr val="bg1"/>
                </a:solidFill>
              </a:rPr>
              <a:t>. </a:t>
            </a:r>
            <a:endParaRPr lang="en-CA" altLang="en-US" sz="2000">
              <a:solidFill>
                <a:schemeClr val="bg1"/>
              </a:solidFill>
            </a:endParaRPr>
          </a:p>
          <a:p>
            <a:endParaRPr lang="en-US" altLang="en-US"/>
          </a:p>
        </p:txBody>
      </p:sp>
      <p:sp>
        <p:nvSpPr>
          <p:cNvPr id="339971" name="Slide Number Placeholder 3">
            <a:extLst>
              <a:ext uri="{FF2B5EF4-FFF2-40B4-BE49-F238E27FC236}">
                <a16:creationId xmlns:a16="http://schemas.microsoft.com/office/drawing/2014/main" id="{06C40D14-EEA6-0E51-B4D8-1F0662174F5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6013E6-EE09-E540-8888-51E5A38F66F9}" type="slidenum">
              <a:rPr lang="en-US" altLang="en-US" smtClean="0"/>
              <a:pPr/>
              <a:t>421</a:t>
            </a:fld>
            <a:endParaRPr lang="en-US" altLang="en-US"/>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le 1">
            <a:extLst>
              <a:ext uri="{FF2B5EF4-FFF2-40B4-BE49-F238E27FC236}">
                <a16:creationId xmlns:a16="http://schemas.microsoft.com/office/drawing/2014/main" id="{9A61438D-A703-8445-A1BE-B30AEC5F79B7}"/>
              </a:ext>
            </a:extLst>
          </p:cNvPr>
          <p:cNvSpPr>
            <a:spLocks noGrp="1" noChangeArrowheads="1"/>
          </p:cNvSpPr>
          <p:nvPr>
            <p:ph type="title"/>
          </p:nvPr>
        </p:nvSpPr>
        <p:spPr bwMode="auto">
          <a:xfrm>
            <a:off x="958850" y="123825"/>
            <a:ext cx="7226300" cy="53975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CA" altLang="en-US" sz="3200" i="1">
                <a:solidFill>
                  <a:srgbClr val="00B0F0"/>
                </a:solidFill>
              </a:rPr>
              <a:t>Ciba‑Geigy Canada Ltd. v. Apotex Inc</a:t>
            </a:r>
            <a:r>
              <a:rPr lang="en-CA" altLang="en-US" sz="3200">
                <a:solidFill>
                  <a:schemeClr val="bg1"/>
                </a:solidFill>
              </a:rPr>
              <a:t>.</a:t>
            </a:r>
            <a:endParaRPr lang="en-US" altLang="en-US" sz="3200"/>
          </a:p>
        </p:txBody>
      </p:sp>
      <p:sp>
        <p:nvSpPr>
          <p:cNvPr id="342018" name="Content Placeholder 2">
            <a:extLst>
              <a:ext uri="{FF2B5EF4-FFF2-40B4-BE49-F238E27FC236}">
                <a16:creationId xmlns:a16="http://schemas.microsoft.com/office/drawing/2014/main" id="{F1C0274B-463F-7AB5-9FE5-C271F3F9AE04}"/>
              </a:ext>
            </a:extLst>
          </p:cNvPr>
          <p:cNvSpPr>
            <a:spLocks noGrp="1" noChangeArrowheads="1"/>
          </p:cNvSpPr>
          <p:nvPr>
            <p:ph sz="quarter" idx="10"/>
          </p:nvPr>
        </p:nvSpPr>
        <p:spPr bwMode="auto">
          <a:xfrm>
            <a:off x="431800" y="987425"/>
            <a:ext cx="8280400" cy="3929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i="1">
                <a:solidFill>
                  <a:schemeClr val="bg1"/>
                </a:solidFill>
              </a:rPr>
              <a:t>“The plaintiff Ciba‑Geigy Canada Ltd. ("Ciba‑Geigy") is a pharmaceutical laboratory which since 1977 has manufactured and sold metoprolol tartrate ("</a:t>
            </a:r>
            <a:r>
              <a:rPr lang="en-CA" altLang="en-US" i="1">
                <a:solidFill>
                  <a:srgbClr val="FFFF00"/>
                </a:solidFill>
              </a:rPr>
              <a:t>metoprolol</a:t>
            </a:r>
            <a:r>
              <a:rPr lang="en-CA" altLang="en-US" i="1">
                <a:solidFill>
                  <a:schemeClr val="bg1"/>
                </a:solidFill>
              </a:rPr>
              <a:t>") in Canada under a licence from AB Hässle of Sweden.  Metoprolol is included in the list contained in Schedule F of the Food and Drug Regulations of drugs which can only be sold on prescription.  </a:t>
            </a:r>
            <a:r>
              <a:rPr lang="en-CA" altLang="en-US" i="1">
                <a:solidFill>
                  <a:srgbClr val="FFFF00"/>
                </a:solidFill>
              </a:rPr>
              <a:t>Since 1977 this beta-blocker product, the trade name of which is “Lopresor”, has been prescribed by doctors in Ontario and Canada for low or moderate hypertension; since 1981 it has been prescribed in Ontario for patients suffering from angina</a:t>
            </a:r>
            <a:r>
              <a:rPr lang="en-CA" altLang="en-US" i="1">
                <a:solidFill>
                  <a:schemeClr val="bg1"/>
                </a:solidFill>
              </a:rPr>
              <a:t>…</a:t>
            </a:r>
          </a:p>
          <a:p>
            <a:pPr marL="0" indent="0">
              <a:buFont typeface="Arial" panose="020B0604020202020204" pitchFamily="34" charset="0"/>
              <a:buNone/>
            </a:pPr>
            <a:r>
              <a:rPr lang="en-CA" altLang="en-US" i="1">
                <a:solidFill>
                  <a:schemeClr val="bg1"/>
                </a:solidFill>
              </a:rPr>
              <a:t>The respondents, Apotex Inc. (“Apotex”) and Novopharm Limited (“Novopharm”), obtained licences under the </a:t>
            </a:r>
            <a:r>
              <a:rPr lang="en-CA" altLang="en-US" i="1" u="sng">
                <a:solidFill>
                  <a:schemeClr val="bg1"/>
                </a:solidFill>
              </a:rPr>
              <a:t>Patent Act, R.S.C., 1985, c. P-4</a:t>
            </a:r>
            <a:r>
              <a:rPr lang="en-CA" altLang="en-US" i="1">
                <a:solidFill>
                  <a:schemeClr val="bg1"/>
                </a:solidFill>
              </a:rPr>
              <a:t>  (formerly R.S.C. 1970, c. P-4), to manufacture and sell metoprolol in Canada.”</a:t>
            </a:r>
            <a:endParaRPr lang="en-US" altLang="en-US" i="1">
              <a:solidFill>
                <a:schemeClr val="bg1"/>
              </a:solidFill>
            </a:endParaRP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a:extLst>
              <a:ext uri="{FF2B5EF4-FFF2-40B4-BE49-F238E27FC236}">
                <a16:creationId xmlns:a16="http://schemas.microsoft.com/office/drawing/2014/main" id="{F154BB07-6D7D-BEEE-49E3-0EC634E53617}"/>
              </a:ext>
            </a:extLst>
          </p:cNvPr>
          <p:cNvSpPr>
            <a:spLocks noGrp="1" noChangeArrowheads="1"/>
          </p:cNvSpPr>
          <p:nvPr>
            <p:ph type="title"/>
          </p:nvPr>
        </p:nvSpPr>
        <p:spPr bwMode="auto">
          <a:xfrm>
            <a:off x="611188" y="173038"/>
            <a:ext cx="7705725" cy="74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200" i="1">
                <a:solidFill>
                  <a:srgbClr val="00B0F0"/>
                </a:solidFill>
              </a:rPr>
              <a:t>Ciba‑Geigy Canada Ltd. v. Apotex Inc</a:t>
            </a:r>
            <a:r>
              <a:rPr lang="en-CA" altLang="en-US" sz="3200">
                <a:solidFill>
                  <a:srgbClr val="FFFF00"/>
                </a:solidFill>
              </a:rPr>
              <a:t>.</a:t>
            </a:r>
            <a:endParaRPr lang="en-US" altLang="en-US" sz="3200">
              <a:solidFill>
                <a:srgbClr val="FFFF00"/>
              </a:solidFill>
            </a:endParaRPr>
          </a:p>
        </p:txBody>
      </p:sp>
      <p:sp>
        <p:nvSpPr>
          <p:cNvPr id="343042" name="Content Placeholder 2">
            <a:extLst>
              <a:ext uri="{FF2B5EF4-FFF2-40B4-BE49-F238E27FC236}">
                <a16:creationId xmlns:a16="http://schemas.microsoft.com/office/drawing/2014/main" id="{9FBA921E-866F-8DC8-A596-19AF47C62CE4}"/>
              </a:ext>
            </a:extLst>
          </p:cNvPr>
          <p:cNvSpPr>
            <a:spLocks noGrp="1" noChangeArrowheads="1"/>
          </p:cNvSpPr>
          <p:nvPr>
            <p:ph sz="quarter" idx="10"/>
          </p:nvPr>
        </p:nvSpPr>
        <p:spPr bwMode="auto">
          <a:xfrm>
            <a:off x="503238" y="1058863"/>
            <a:ext cx="8137525" cy="3679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a:solidFill>
                  <a:srgbClr val="FFFF00"/>
                </a:solidFill>
              </a:rPr>
              <a:t>Core Issue</a:t>
            </a:r>
            <a:r>
              <a:rPr lang="en-US" altLang="en-US" sz="2400">
                <a:solidFill>
                  <a:srgbClr val="FF0000"/>
                </a:solidFill>
              </a:rPr>
              <a:t>: </a:t>
            </a:r>
            <a:r>
              <a:rPr lang="en-US" altLang="en-US" sz="2400">
                <a:solidFill>
                  <a:schemeClr val="bg1"/>
                </a:solidFill>
              </a:rPr>
              <a:t>W</a:t>
            </a:r>
            <a:r>
              <a:rPr lang="en-CA" altLang="en-US" sz="2400">
                <a:solidFill>
                  <a:schemeClr val="bg1"/>
                </a:solidFill>
              </a:rPr>
              <a:t>hether, in a passing‑off action dealing with the get‑up of a prescription drug, </a:t>
            </a:r>
            <a:r>
              <a:rPr lang="en-CA" altLang="en-US" sz="2400">
                <a:solidFill>
                  <a:srgbClr val="FF0000"/>
                </a:solidFill>
              </a:rPr>
              <a:t>the public affected by the risk of confusion </a:t>
            </a:r>
            <a:r>
              <a:rPr lang="en-CA" altLang="en-US" sz="2400">
                <a:solidFill>
                  <a:srgbClr val="FFFF00"/>
                </a:solidFill>
              </a:rPr>
              <a:t>includes not only health care professionals but also </a:t>
            </a:r>
            <a:r>
              <a:rPr lang="en-CA" altLang="en-US" sz="2400">
                <a:solidFill>
                  <a:srgbClr val="FF0000"/>
                </a:solidFill>
              </a:rPr>
              <a:t>the patients </a:t>
            </a:r>
            <a:r>
              <a:rPr lang="en-CA" altLang="en-US" sz="2400">
                <a:solidFill>
                  <a:schemeClr val="bg1"/>
                </a:solidFill>
              </a:rPr>
              <a:t>who consume the drugs? </a:t>
            </a:r>
          </a:p>
          <a:p>
            <a:pPr marL="0" indent="0">
              <a:buFont typeface="Arial" panose="020B0604020202020204" pitchFamily="34" charset="0"/>
              <a:buNone/>
            </a:pPr>
            <a:r>
              <a:rPr lang="en-CA" altLang="en-US" sz="2400">
                <a:solidFill>
                  <a:srgbClr val="FFFF00"/>
                </a:solidFill>
              </a:rPr>
              <a:t>If so</a:t>
            </a:r>
            <a:r>
              <a:rPr lang="en-CA" altLang="en-US" sz="2400">
                <a:solidFill>
                  <a:srgbClr val="FF0000"/>
                </a:solidFill>
              </a:rPr>
              <a:t>:</a:t>
            </a:r>
            <a:r>
              <a:rPr lang="en-CA" altLang="en-US" sz="2400">
                <a:solidFill>
                  <a:schemeClr val="bg1"/>
                </a:solidFill>
              </a:rPr>
              <a:t> Appellants Ciba-Geigy Canada Ltd. who brought the original passing off action would succeed in appeal.</a:t>
            </a:r>
          </a:p>
          <a:p>
            <a:pPr marL="0" indent="0">
              <a:buFont typeface="Arial" panose="020B0604020202020204" pitchFamily="34" charset="0"/>
              <a:buNone/>
            </a:pPr>
            <a:r>
              <a:rPr lang="en-CA" altLang="en-US" sz="2400">
                <a:solidFill>
                  <a:srgbClr val="FFFF00"/>
                </a:solidFill>
              </a:rPr>
              <a:t>Finding</a:t>
            </a:r>
            <a:r>
              <a:rPr lang="en-CA" altLang="en-US" sz="2400">
                <a:solidFill>
                  <a:srgbClr val="FF0000"/>
                </a:solidFill>
              </a:rPr>
              <a:t>: </a:t>
            </a:r>
            <a:r>
              <a:rPr lang="en-CA" altLang="en-US" sz="2400">
                <a:solidFill>
                  <a:srgbClr val="FFFF00"/>
                </a:solidFill>
              </a:rPr>
              <a:t>The </a:t>
            </a:r>
            <a:r>
              <a:rPr lang="en-CA" altLang="en-US" sz="2400">
                <a:solidFill>
                  <a:srgbClr val="FF0000"/>
                </a:solidFill>
              </a:rPr>
              <a:t>patient</a:t>
            </a:r>
            <a:r>
              <a:rPr lang="en-CA" altLang="en-US" sz="2400">
                <a:solidFill>
                  <a:srgbClr val="FFFF00"/>
                </a:solidFill>
              </a:rPr>
              <a:t> who uses the product is also </a:t>
            </a:r>
            <a:r>
              <a:rPr lang="en-CA" altLang="en-US" sz="2400">
                <a:solidFill>
                  <a:srgbClr val="FF0000"/>
                </a:solidFill>
              </a:rPr>
              <a:t>included</a:t>
            </a:r>
            <a:r>
              <a:rPr lang="en-CA" altLang="en-US" sz="2400">
                <a:solidFill>
                  <a:srgbClr val="FFFF00"/>
                </a:solidFill>
              </a:rPr>
              <a:t> in </a:t>
            </a:r>
            <a:r>
              <a:rPr lang="en-CA" altLang="en-US" sz="2400">
                <a:solidFill>
                  <a:schemeClr val="bg1"/>
                </a:solidFill>
              </a:rPr>
              <a:t>“</a:t>
            </a:r>
            <a:r>
              <a:rPr lang="en-CA" altLang="en-US" sz="2400">
                <a:solidFill>
                  <a:srgbClr val="FF0000"/>
                </a:solidFill>
              </a:rPr>
              <a:t>the public affected by risk of confusion</a:t>
            </a:r>
            <a:r>
              <a:rPr lang="en-CA" altLang="en-US" sz="2400">
                <a:solidFill>
                  <a:schemeClr val="bg1"/>
                </a:solidFill>
              </a:rPr>
              <a:t>”.</a:t>
            </a:r>
            <a:endParaRPr lang="en-US" altLang="en-US" sz="2400">
              <a:solidFill>
                <a:schemeClr val="bg1"/>
              </a:solidFill>
            </a:endParaRP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CBE9-B042-DE71-F5FD-F6F09F8E62D7}"/>
              </a:ext>
            </a:extLst>
          </p:cNvPr>
          <p:cNvSpPr>
            <a:spLocks noGrp="1"/>
          </p:cNvSpPr>
          <p:nvPr>
            <p:ph type="title"/>
          </p:nvPr>
        </p:nvSpPr>
        <p:spPr>
          <a:xfrm>
            <a:off x="1485900" y="87313"/>
            <a:ext cx="6172200" cy="465137"/>
          </a:xfrm>
        </p:spPr>
        <p:txBody>
          <a:bodyPr>
            <a:normAutofit fontScale="90000"/>
          </a:bodyPr>
          <a:lstStyle/>
          <a:p>
            <a:pPr>
              <a:defRPr/>
            </a:pPr>
            <a:r>
              <a:rPr lang="en-CA" i="1" dirty="0">
                <a:solidFill>
                  <a:srgbClr val="00B0F0"/>
                </a:solidFill>
              </a:rPr>
              <a:t>Ciba‑Geigy Canada Ltd. v. Apotex Inc</a:t>
            </a:r>
            <a:r>
              <a:rPr lang="en-CA" dirty="0">
                <a:solidFill>
                  <a:srgbClr val="00B0F0"/>
                </a:solidFill>
              </a:rPr>
              <a:t>.</a:t>
            </a:r>
            <a:endParaRPr lang="en-US" dirty="0">
              <a:solidFill>
                <a:srgbClr val="00B0F0"/>
              </a:solidFill>
            </a:endParaRPr>
          </a:p>
        </p:txBody>
      </p:sp>
      <p:sp>
        <p:nvSpPr>
          <p:cNvPr id="3" name="Content Placeholder 2">
            <a:extLst>
              <a:ext uri="{FF2B5EF4-FFF2-40B4-BE49-F238E27FC236}">
                <a16:creationId xmlns:a16="http://schemas.microsoft.com/office/drawing/2014/main" id="{4007EF74-FC73-9D06-E20D-96229F47AF6D}"/>
              </a:ext>
            </a:extLst>
          </p:cNvPr>
          <p:cNvSpPr>
            <a:spLocks noGrp="1"/>
          </p:cNvSpPr>
          <p:nvPr>
            <p:ph sz="quarter" idx="10"/>
          </p:nvPr>
        </p:nvSpPr>
        <p:spPr>
          <a:xfrm>
            <a:off x="179388" y="730250"/>
            <a:ext cx="8713787" cy="4144963"/>
          </a:xfrm>
        </p:spPr>
        <p:txBody>
          <a:bodyPr>
            <a:normAutofit fontScale="92500" lnSpcReduction="10000"/>
          </a:bodyPr>
          <a:lstStyle/>
          <a:p>
            <a:pPr marL="0" indent="0">
              <a:lnSpc>
                <a:spcPct val="110000"/>
              </a:lnSpc>
              <a:buFont typeface="Arial" panose="020B0604020202020204" pitchFamily="34" charset="0"/>
              <a:buNone/>
              <a:defRPr/>
            </a:pPr>
            <a:r>
              <a:rPr lang="en-CA" sz="1900" i="1" dirty="0">
                <a:solidFill>
                  <a:schemeClr val="bg1"/>
                </a:solidFill>
              </a:rPr>
              <a:t>“</a:t>
            </a:r>
            <a:r>
              <a:rPr lang="en-GB" sz="1900" i="1" dirty="0">
                <a:solidFill>
                  <a:schemeClr val="bg1"/>
                </a:solidFill>
              </a:rPr>
              <a:t>(b) Protection of Customers</a:t>
            </a:r>
            <a:endParaRPr lang="en-GB" sz="1900" dirty="0">
              <a:solidFill>
                <a:schemeClr val="bg1"/>
              </a:solidFill>
            </a:endParaRPr>
          </a:p>
          <a:p>
            <a:pPr marL="0" indent="0">
              <a:lnSpc>
                <a:spcPct val="110000"/>
              </a:lnSpc>
              <a:buFont typeface="Arial" panose="020B0604020202020204" pitchFamily="34" charset="0"/>
              <a:buNone/>
              <a:defRPr/>
            </a:pPr>
            <a:r>
              <a:rPr lang="en-GB" sz="1900" i="1" dirty="0">
                <a:solidFill>
                  <a:schemeClr val="bg1"/>
                </a:solidFill>
              </a:rPr>
              <a:t>In the Anglo‑Saxon legal systems, "</a:t>
            </a:r>
            <a:r>
              <a:rPr lang="en-GB" sz="1900" i="1" dirty="0">
                <a:solidFill>
                  <a:srgbClr val="FFFF00"/>
                </a:solidFill>
              </a:rPr>
              <a:t>the person chiefly concerned is the competitor </a:t>
            </a:r>
            <a:r>
              <a:rPr lang="en-GB" sz="1900" i="1" dirty="0">
                <a:solidFill>
                  <a:schemeClr val="bg1"/>
                </a:solidFill>
              </a:rPr>
              <a:t>affected by the unfair act”…He is frequently in fact the first party affected by the practice or aware of it.</a:t>
            </a:r>
          </a:p>
          <a:p>
            <a:pPr marL="0" indent="0">
              <a:lnSpc>
                <a:spcPct val="110000"/>
              </a:lnSpc>
              <a:buFont typeface="Arial" panose="020B0604020202020204" pitchFamily="34" charset="0"/>
              <a:buNone/>
              <a:defRPr/>
            </a:pPr>
            <a:r>
              <a:rPr lang="en-GB" sz="1900" i="1" dirty="0">
                <a:solidFill>
                  <a:schemeClr val="bg1"/>
                </a:solidFill>
              </a:rPr>
              <a:t>However, </a:t>
            </a:r>
            <a:r>
              <a:rPr lang="en-GB" sz="1900" i="1" dirty="0">
                <a:solidFill>
                  <a:srgbClr val="FFFF00"/>
                </a:solidFill>
              </a:rPr>
              <a:t>"[</a:t>
            </a:r>
            <a:r>
              <a:rPr lang="en-GB" sz="1900" i="1" dirty="0" err="1">
                <a:solidFill>
                  <a:srgbClr val="FFFF00"/>
                </a:solidFill>
              </a:rPr>
              <a:t>i</a:t>
            </a:r>
            <a:r>
              <a:rPr lang="en-GB" sz="1900" i="1" dirty="0">
                <a:solidFill>
                  <a:srgbClr val="FFFF00"/>
                </a:solidFill>
              </a:rPr>
              <a:t>]t should never be overlooked that . . . unfair competition cases are affected with a public interest</a:t>
            </a:r>
            <a:r>
              <a:rPr lang="en-GB" sz="1900" i="1" dirty="0">
                <a:solidFill>
                  <a:schemeClr val="bg1"/>
                </a:solidFill>
              </a:rPr>
              <a:t>. </a:t>
            </a:r>
            <a:r>
              <a:rPr lang="en-GB" sz="1900" i="1" dirty="0">
                <a:solidFill>
                  <a:srgbClr val="FF0000"/>
                </a:solidFill>
              </a:rPr>
              <a:t>A dealer's good will is protected, not merely for his profit, but in order that the purchasing public may not be enticed into buying A's product when it wants B's product</a:t>
            </a:r>
            <a:r>
              <a:rPr lang="en-GB" sz="1900" i="1" dirty="0">
                <a:solidFill>
                  <a:schemeClr val="bg1"/>
                </a:solidFill>
              </a:rPr>
              <a:t>" (General Baking Co. v. Gorman, 3 F.2d 891 (1st Cir. 1925), at p. 893). Accordingly, "the power of the court in such cases is exercised, not only to do individual justice, but to safeguard the interests of the public" (Scandinavia Belting Co. v. Asbestos &amp; Rubber Works of America, Inc., 257 F. 937 (2d Cir. 1919), at p. 941). </a:t>
            </a:r>
            <a:r>
              <a:rPr lang="en-GB" sz="1900" i="1" dirty="0">
                <a:solidFill>
                  <a:srgbClr val="FFFF00"/>
                </a:solidFill>
              </a:rPr>
              <a:t>The ordinary customer, the consumer, is at the heart of the matter here</a:t>
            </a:r>
            <a:r>
              <a:rPr lang="en-GB" sz="1900" i="1" dirty="0">
                <a:solidFill>
                  <a:schemeClr val="bg1"/>
                </a:solidFill>
              </a:rPr>
              <a:t>. According to the civilian lawyer </a:t>
            </a:r>
            <a:r>
              <a:rPr lang="en-GB" sz="1900" i="1" dirty="0" err="1">
                <a:solidFill>
                  <a:schemeClr val="bg1"/>
                </a:solidFill>
              </a:rPr>
              <a:t>Chenevard</a:t>
            </a:r>
            <a:r>
              <a:rPr lang="en-GB" sz="1900" i="1" dirty="0">
                <a:solidFill>
                  <a:schemeClr val="bg1"/>
                </a:solidFill>
              </a:rPr>
              <a:t>, supra, at p. 20, in a case of unfair competition it is "the buyer who is the first to be injured".</a:t>
            </a:r>
          </a:p>
          <a:p>
            <a:pPr marL="0" indent="0">
              <a:buFont typeface="Arial" panose="020B0604020202020204" pitchFamily="34" charset="0"/>
              <a:buNone/>
              <a:defRPr/>
            </a:pPr>
            <a:endParaRPr lang="en-US" i="1" dirty="0">
              <a:solidFill>
                <a:schemeClr val="bg1"/>
              </a:solidFill>
            </a:endParaRP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1">
            <a:extLst>
              <a:ext uri="{FF2B5EF4-FFF2-40B4-BE49-F238E27FC236}">
                <a16:creationId xmlns:a16="http://schemas.microsoft.com/office/drawing/2014/main" id="{E99DBF23-6BC6-781D-8D0C-93081ACAA1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423863"/>
            <a:ext cx="3348038"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14" name="Picture 2">
            <a:extLst>
              <a:ext uri="{FF2B5EF4-FFF2-40B4-BE49-F238E27FC236}">
                <a16:creationId xmlns:a16="http://schemas.microsoft.com/office/drawing/2014/main" id="{56093155-6A9F-BD69-7433-3E7924E5A6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131888"/>
            <a:ext cx="4011613"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Title 5">
            <a:extLst>
              <a:ext uri="{FF2B5EF4-FFF2-40B4-BE49-F238E27FC236}">
                <a16:creationId xmlns:a16="http://schemas.microsoft.com/office/drawing/2014/main" id="{E63F780B-99C5-1E56-6B9F-8CCF6F44CBBD}"/>
              </a:ext>
            </a:extLst>
          </p:cNvPr>
          <p:cNvSpPr>
            <a:spLocks noGrp="1" noChangeArrowheads="1"/>
          </p:cNvSpPr>
          <p:nvPr>
            <p:ph type="title"/>
          </p:nvPr>
        </p:nvSpPr>
        <p:spPr bwMode="auto">
          <a:xfrm>
            <a:off x="323850" y="166688"/>
            <a:ext cx="8496300" cy="657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Passing off</a:t>
            </a:r>
            <a:r>
              <a:rPr lang="en-US" altLang="en-US" sz="3200">
                <a:solidFill>
                  <a:srgbClr val="FF0000"/>
                </a:solidFill>
              </a:rPr>
              <a:t>: </a:t>
            </a:r>
            <a:r>
              <a:rPr lang="en-US" altLang="en-US" sz="3200">
                <a:solidFill>
                  <a:schemeClr val="bg1"/>
                </a:solidFill>
              </a:rPr>
              <a:t>Where does goodwill come from</a:t>
            </a:r>
            <a:r>
              <a:rPr lang="en-US" altLang="en-US" sz="3200">
                <a:solidFill>
                  <a:srgbClr val="FF0000"/>
                </a:solidFill>
              </a:rPr>
              <a:t>?</a:t>
            </a:r>
          </a:p>
        </p:txBody>
      </p:sp>
      <p:sp>
        <p:nvSpPr>
          <p:cNvPr id="347138" name="Content Placeholder 1">
            <a:extLst>
              <a:ext uri="{FF2B5EF4-FFF2-40B4-BE49-F238E27FC236}">
                <a16:creationId xmlns:a16="http://schemas.microsoft.com/office/drawing/2014/main" id="{38A82148-6570-AB63-3DD8-840B1485A282}"/>
              </a:ext>
            </a:extLst>
          </p:cNvPr>
          <p:cNvSpPr>
            <a:spLocks noGrp="1" noChangeArrowheads="1"/>
          </p:cNvSpPr>
          <p:nvPr>
            <p:ph idx="1"/>
          </p:nvPr>
        </p:nvSpPr>
        <p:spPr bwMode="auto">
          <a:xfrm>
            <a:off x="179388" y="1131888"/>
            <a:ext cx="8496300" cy="3868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pPr>
            <a:r>
              <a:rPr lang="en-US" altLang="en-US" sz="1800">
                <a:solidFill>
                  <a:srgbClr val="FFFF00"/>
                </a:solidFill>
              </a:rPr>
              <a:t>Goodwill</a:t>
            </a:r>
            <a:r>
              <a:rPr lang="en-US" altLang="en-US" sz="1800">
                <a:solidFill>
                  <a:schemeClr val="bg1"/>
                </a:solidFill>
              </a:rPr>
              <a:t> has said to come from the fact that the </a:t>
            </a:r>
            <a:r>
              <a:rPr lang="en-US" altLang="en-US" sz="1800">
                <a:solidFill>
                  <a:srgbClr val="FFFF00"/>
                </a:solidFill>
              </a:rPr>
              <a:t>trade-mark or get-up is associated in the mind of the purchasing public with the plaintiff’s goods, or with one trade source</a:t>
            </a:r>
            <a:r>
              <a:rPr lang="en-US" altLang="en-US" sz="1800">
                <a:solidFill>
                  <a:schemeClr val="bg1"/>
                </a:solidFill>
              </a:rPr>
              <a:t>, whether or not the public can identify that source.</a:t>
            </a:r>
            <a:endParaRPr lang="en-CA" altLang="en-US" sz="1800">
              <a:solidFill>
                <a:schemeClr val="bg1"/>
              </a:solidFill>
            </a:endParaRPr>
          </a:p>
          <a:p>
            <a:pPr>
              <a:lnSpc>
                <a:spcPct val="120000"/>
              </a:lnSpc>
            </a:pPr>
            <a:r>
              <a:rPr lang="en-US" altLang="en-US" sz="1800">
                <a:solidFill>
                  <a:schemeClr val="bg1"/>
                </a:solidFill>
              </a:rPr>
              <a:t>A </a:t>
            </a:r>
            <a:r>
              <a:rPr lang="en-US" altLang="en-US" sz="1800">
                <a:solidFill>
                  <a:srgbClr val="FF0000"/>
                </a:solidFill>
              </a:rPr>
              <a:t>GET-UP </a:t>
            </a:r>
            <a:r>
              <a:rPr lang="en-US" altLang="en-US" sz="1800">
                <a:solidFill>
                  <a:schemeClr val="bg1"/>
                </a:solidFill>
              </a:rPr>
              <a:t>can be defined as: </a:t>
            </a:r>
            <a:r>
              <a:rPr lang="en-US" altLang="en-US" sz="1800" i="1">
                <a:solidFill>
                  <a:srgbClr val="FFFF00"/>
                </a:solidFill>
              </a:rPr>
              <a:t>The whole visible external appearance of goods/ specifically … in the form in which they are likely to be seen by the public before purchase.</a:t>
            </a:r>
            <a:endParaRPr lang="en-CA" altLang="en-US" sz="1800" i="1">
              <a:solidFill>
                <a:srgbClr val="FFFF00"/>
              </a:solidFill>
            </a:endParaRPr>
          </a:p>
          <a:p>
            <a:pPr>
              <a:lnSpc>
                <a:spcPct val="120000"/>
              </a:lnSpc>
            </a:pPr>
            <a:r>
              <a:rPr lang="en-US" altLang="en-US" sz="1800">
                <a:solidFill>
                  <a:schemeClr val="bg1"/>
                </a:solidFill>
              </a:rPr>
              <a:t>If the goods are </a:t>
            </a:r>
            <a:r>
              <a:rPr lang="en-US" altLang="en-US" sz="1800">
                <a:solidFill>
                  <a:srgbClr val="FFFF00"/>
                </a:solidFill>
              </a:rPr>
              <a:t>sold in packages</a:t>
            </a:r>
            <a:r>
              <a:rPr lang="en-US" altLang="en-US" sz="1800">
                <a:solidFill>
                  <a:schemeClr val="bg1"/>
                </a:solidFill>
              </a:rPr>
              <a:t>, then the get-up is the way the package looks – the appearance of the package taken as a whole.</a:t>
            </a:r>
            <a:endParaRPr lang="en-CA" altLang="en-US" sz="1800">
              <a:solidFill>
                <a:schemeClr val="bg1"/>
              </a:solidFill>
            </a:endParaRPr>
          </a:p>
          <a:p>
            <a:pPr>
              <a:lnSpc>
                <a:spcPct val="120000"/>
              </a:lnSpc>
            </a:pPr>
            <a:r>
              <a:rPr lang="en-US" altLang="en-US" sz="1800">
                <a:solidFill>
                  <a:schemeClr val="bg1"/>
                </a:solidFill>
              </a:rPr>
              <a:t>If the goods are </a:t>
            </a:r>
            <a:r>
              <a:rPr lang="en-US" altLang="en-US" sz="1800">
                <a:solidFill>
                  <a:srgbClr val="FFFF00"/>
                </a:solidFill>
              </a:rPr>
              <a:t>not sold in packaging </a:t>
            </a:r>
            <a:r>
              <a:rPr lang="en-US" altLang="en-US" sz="1800">
                <a:solidFill>
                  <a:schemeClr val="bg1"/>
                </a:solidFill>
              </a:rPr>
              <a:t>– the get-up is the way the good looks - the visible external appearance of the goods themselves.</a:t>
            </a:r>
            <a:r>
              <a:rPr lang="en-US" altLang="en-US" sz="1800"/>
              <a:t> </a:t>
            </a:r>
            <a:endParaRPr lang="en-CA" altLang="en-US" sz="1800"/>
          </a:p>
          <a:p>
            <a:endParaRPr lang="en-US" altLang="en-US"/>
          </a:p>
        </p:txBody>
      </p:sp>
      <p:sp>
        <p:nvSpPr>
          <p:cNvPr id="347139" name="Slide Number Placeholder 3">
            <a:extLst>
              <a:ext uri="{FF2B5EF4-FFF2-40B4-BE49-F238E27FC236}">
                <a16:creationId xmlns:a16="http://schemas.microsoft.com/office/drawing/2014/main" id="{13810A40-661C-5491-F824-0A4FFF9E3B8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3691C7-4DD5-AD49-BD0D-607E32B0B0ED}" type="slidenum">
              <a:rPr lang="en-US" altLang="en-US" smtClean="0"/>
              <a:pPr/>
              <a:t>426</a:t>
            </a:fld>
            <a:endParaRPr lang="en-US" altLang="en-US"/>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itle 5">
            <a:extLst>
              <a:ext uri="{FF2B5EF4-FFF2-40B4-BE49-F238E27FC236}">
                <a16:creationId xmlns:a16="http://schemas.microsoft.com/office/drawing/2014/main" id="{F2988F58-A58F-C738-F6F9-1B3398B767E1}"/>
              </a:ext>
            </a:extLst>
          </p:cNvPr>
          <p:cNvSpPr>
            <a:spLocks noGrp="1" noChangeArrowheads="1"/>
          </p:cNvSpPr>
          <p:nvPr>
            <p:ph type="title"/>
          </p:nvPr>
        </p:nvSpPr>
        <p:spPr bwMode="auto">
          <a:xfrm>
            <a:off x="215900" y="115888"/>
            <a:ext cx="8712200" cy="657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Passing off</a:t>
            </a:r>
            <a:r>
              <a:rPr lang="en-US" altLang="en-US" sz="3200">
                <a:solidFill>
                  <a:srgbClr val="FF0000"/>
                </a:solidFill>
              </a:rPr>
              <a:t>: </a:t>
            </a:r>
            <a:r>
              <a:rPr lang="en-US" altLang="en-US" sz="3200">
                <a:solidFill>
                  <a:schemeClr val="bg1"/>
                </a:solidFill>
              </a:rPr>
              <a:t>Where does goodwill come from</a:t>
            </a:r>
            <a:r>
              <a:rPr lang="en-US" altLang="en-US" sz="3200">
                <a:solidFill>
                  <a:srgbClr val="FF0000"/>
                </a:solidFill>
              </a:rPr>
              <a:t>?</a:t>
            </a:r>
          </a:p>
        </p:txBody>
      </p:sp>
      <p:sp>
        <p:nvSpPr>
          <p:cNvPr id="2" name="Content Placeholder 1">
            <a:extLst>
              <a:ext uri="{FF2B5EF4-FFF2-40B4-BE49-F238E27FC236}">
                <a16:creationId xmlns:a16="http://schemas.microsoft.com/office/drawing/2014/main" id="{997C28F3-8061-3054-6B80-2FB086E0636A}"/>
              </a:ext>
            </a:extLst>
          </p:cNvPr>
          <p:cNvSpPr>
            <a:spLocks noGrp="1"/>
          </p:cNvSpPr>
          <p:nvPr>
            <p:ph idx="1"/>
          </p:nvPr>
        </p:nvSpPr>
        <p:spPr>
          <a:xfrm>
            <a:off x="358775" y="1084263"/>
            <a:ext cx="8426450" cy="3941762"/>
          </a:xfrm>
        </p:spPr>
        <p:txBody>
          <a:bodyPr>
            <a:normAutofit fontScale="85000" lnSpcReduction="20000"/>
          </a:bodyPr>
          <a:lstStyle/>
          <a:p>
            <a:pPr marL="0" indent="0">
              <a:lnSpc>
                <a:spcPct val="120000"/>
              </a:lnSpc>
              <a:buFont typeface="Arial" panose="020B0604020202020204" pitchFamily="34" charset="0"/>
              <a:buNone/>
              <a:defRPr/>
            </a:pPr>
            <a:r>
              <a:rPr lang="en-US" sz="3300" b="1" dirty="0">
                <a:solidFill>
                  <a:schemeClr val="bg1"/>
                </a:solidFill>
              </a:rPr>
              <a:t>How would you go about establishing the existence of goodwill</a:t>
            </a:r>
            <a:r>
              <a:rPr lang="en-US" sz="3300" b="1" dirty="0">
                <a:solidFill>
                  <a:srgbClr val="FF0000"/>
                </a:solidFill>
              </a:rPr>
              <a:t>?</a:t>
            </a:r>
            <a:r>
              <a:rPr lang="en-US" sz="3300" b="1" dirty="0">
                <a:solidFill>
                  <a:schemeClr val="bg1"/>
                </a:solidFill>
              </a:rPr>
              <a:t> What sorts of information would you want to have</a:t>
            </a:r>
            <a:r>
              <a:rPr lang="en-US" sz="3300" b="1" dirty="0">
                <a:solidFill>
                  <a:srgbClr val="FF0000"/>
                </a:solidFill>
              </a:rPr>
              <a:t>?</a:t>
            </a:r>
            <a:endParaRPr lang="en-CA" sz="3300" dirty="0">
              <a:solidFill>
                <a:srgbClr val="FF0000"/>
              </a:solidFill>
            </a:endParaRPr>
          </a:p>
          <a:p>
            <a:pPr>
              <a:lnSpc>
                <a:spcPct val="120000"/>
              </a:lnSpc>
              <a:buFont typeface="+mj-lt"/>
              <a:buAutoNum type="arabicPeriod"/>
              <a:defRPr/>
            </a:pPr>
            <a:r>
              <a:rPr lang="en-US" sz="3300" dirty="0">
                <a:solidFill>
                  <a:schemeClr val="bg1"/>
                </a:solidFill>
              </a:rPr>
              <a:t>Evidence of </a:t>
            </a:r>
            <a:r>
              <a:rPr lang="en-US" sz="3300" dirty="0">
                <a:solidFill>
                  <a:srgbClr val="FFFF00"/>
                </a:solidFill>
              </a:rPr>
              <a:t>length of time in business</a:t>
            </a:r>
            <a:endParaRPr lang="en-CA" sz="3300" dirty="0">
              <a:solidFill>
                <a:srgbClr val="FFFF00"/>
              </a:solidFill>
            </a:endParaRPr>
          </a:p>
          <a:p>
            <a:pPr>
              <a:lnSpc>
                <a:spcPct val="120000"/>
              </a:lnSpc>
              <a:buFont typeface="+mj-lt"/>
              <a:buAutoNum type="arabicPeriod"/>
              <a:defRPr/>
            </a:pPr>
            <a:r>
              <a:rPr lang="en-US" sz="3300" dirty="0">
                <a:solidFill>
                  <a:srgbClr val="FFFF00"/>
                </a:solidFill>
              </a:rPr>
              <a:t>Strength of market </a:t>
            </a:r>
            <a:r>
              <a:rPr lang="en-US" sz="3300" dirty="0">
                <a:solidFill>
                  <a:schemeClr val="bg1"/>
                </a:solidFill>
              </a:rPr>
              <a:t>for product/service</a:t>
            </a:r>
            <a:endParaRPr lang="en-CA" sz="3300" dirty="0">
              <a:solidFill>
                <a:schemeClr val="bg1"/>
              </a:solidFill>
            </a:endParaRPr>
          </a:p>
          <a:p>
            <a:pPr>
              <a:lnSpc>
                <a:spcPct val="120000"/>
              </a:lnSpc>
              <a:buFont typeface="+mj-lt"/>
              <a:buAutoNum type="arabicPeriod"/>
              <a:defRPr/>
            </a:pPr>
            <a:r>
              <a:rPr lang="en-US" sz="3300" dirty="0">
                <a:solidFill>
                  <a:srgbClr val="FFFF00"/>
                </a:solidFill>
              </a:rPr>
              <a:t>Strength of association </a:t>
            </a:r>
            <a:r>
              <a:rPr lang="en-US" sz="3300" dirty="0">
                <a:solidFill>
                  <a:schemeClr val="bg1"/>
                </a:solidFill>
              </a:rPr>
              <a:t>between name/mark/product and company as source.</a:t>
            </a:r>
            <a:endParaRPr lang="en-CA" sz="3300" dirty="0">
              <a:solidFill>
                <a:schemeClr val="bg1"/>
              </a:solidFill>
            </a:endParaRPr>
          </a:p>
          <a:p>
            <a:pPr>
              <a:defRPr/>
            </a:pPr>
            <a:r>
              <a:rPr lang="en-US" dirty="0"/>
              <a:t> </a:t>
            </a:r>
            <a:endParaRPr lang="en-CA" dirty="0"/>
          </a:p>
          <a:p>
            <a:pPr>
              <a:defRPr/>
            </a:pPr>
            <a:endParaRPr lang="en-US" dirty="0"/>
          </a:p>
        </p:txBody>
      </p:sp>
      <p:sp>
        <p:nvSpPr>
          <p:cNvPr id="349187" name="Slide Number Placeholder 3">
            <a:extLst>
              <a:ext uri="{FF2B5EF4-FFF2-40B4-BE49-F238E27FC236}">
                <a16:creationId xmlns:a16="http://schemas.microsoft.com/office/drawing/2014/main" id="{D245A275-C60D-F455-08A6-AD1BB0BF221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A person standing in front of a mirror posing for the camera&#10;&#10;Description automatically generated">
            <a:extLst>
              <a:ext uri="{FF2B5EF4-FFF2-40B4-BE49-F238E27FC236}">
                <a16:creationId xmlns:a16="http://schemas.microsoft.com/office/drawing/2014/main" id="{6580DC78-4423-102E-CD47-A95C6E6A38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411163"/>
            <a:ext cx="3379787"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4" name="Picture 4" descr="A screenshot of a cell phone&#10;&#10;Description automatically generated">
            <a:extLst>
              <a:ext uri="{FF2B5EF4-FFF2-40B4-BE49-F238E27FC236}">
                <a16:creationId xmlns:a16="http://schemas.microsoft.com/office/drawing/2014/main" id="{1593813A-BF7C-4EA0-E0A0-018FAF09F2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37075" y="1604963"/>
            <a:ext cx="37766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A377E2-A175-60C2-25C5-D096EFDA9818}"/>
              </a:ext>
            </a:extLst>
          </p:cNvPr>
          <p:cNvSpPr txBox="1"/>
          <p:nvPr/>
        </p:nvSpPr>
        <p:spPr>
          <a:xfrm>
            <a:off x="1530141" y="1171366"/>
            <a:ext cx="6083717" cy="2800767"/>
          </a:xfrm>
          <a:prstGeom prst="rect">
            <a:avLst/>
          </a:prstGeom>
          <a:noFill/>
        </p:spPr>
        <p:txBody>
          <a:bodyPr wrap="none" rtlCol="0">
            <a:spAutoFit/>
          </a:bodyPr>
          <a:lstStyle/>
          <a:p>
            <a:pPr algn="ctr"/>
            <a:r>
              <a:rPr lang="en-US" sz="4400" dirty="0">
                <a:solidFill>
                  <a:srgbClr val="FF0000"/>
                </a:solidFill>
              </a:rPr>
              <a:t>Got To Here </a:t>
            </a:r>
          </a:p>
          <a:p>
            <a:pPr algn="ctr"/>
            <a:endParaRPr lang="en-US" sz="4400" dirty="0">
              <a:solidFill>
                <a:schemeClr val="bg1"/>
              </a:solidFill>
            </a:endParaRPr>
          </a:p>
          <a:p>
            <a:pPr algn="ctr"/>
            <a:r>
              <a:rPr lang="en-US" sz="4400" dirty="0">
                <a:solidFill>
                  <a:schemeClr val="bg1"/>
                </a:solidFill>
              </a:rPr>
              <a:t>Add fill copyright slides </a:t>
            </a:r>
          </a:p>
          <a:p>
            <a:pPr algn="ctr"/>
            <a:r>
              <a:rPr lang="en-US" sz="4400" dirty="0">
                <a:solidFill>
                  <a:schemeClr val="bg1"/>
                </a:solidFill>
              </a:rPr>
              <a:t>into summary</a:t>
            </a:r>
          </a:p>
        </p:txBody>
      </p:sp>
    </p:spTree>
    <p:extLst>
      <p:ext uri="{BB962C8B-B14F-4D97-AF65-F5344CB8AC3E}">
        <p14:creationId xmlns:p14="http://schemas.microsoft.com/office/powerpoint/2010/main" val="4176877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BB811F-EC86-EE12-3268-49E1ACC5ABCD}"/>
              </a:ext>
            </a:extLst>
          </p:cNvPr>
          <p:cNvSpPr>
            <a:spLocks noGrp="1"/>
          </p:cNvSpPr>
          <p:nvPr>
            <p:ph type="title"/>
          </p:nvPr>
        </p:nvSpPr>
        <p:spPr>
          <a:xfrm>
            <a:off x="449263" y="123825"/>
            <a:ext cx="8353425" cy="828675"/>
          </a:xfrm>
        </p:spPr>
        <p:txBody>
          <a:bodyPr>
            <a:normAutofit fontScale="90000"/>
          </a:bodyPr>
          <a:lstStyle/>
          <a:p>
            <a:pPr>
              <a:defRPr/>
            </a:pPr>
            <a:r>
              <a:rPr lang="en-US" b="1" dirty="0">
                <a:solidFill>
                  <a:srgbClr val="FFFF00"/>
                </a:solidFill>
              </a:rPr>
              <a:t>Purpose of copyright in Canada</a:t>
            </a:r>
            <a:r>
              <a:rPr lang="en-US" b="1" dirty="0">
                <a:solidFill>
                  <a:srgbClr val="FF0000"/>
                </a:solidFill>
              </a:rPr>
              <a:t>?</a:t>
            </a:r>
            <a:br>
              <a:rPr lang="en-US" b="1" dirty="0">
                <a:solidFill>
                  <a:srgbClr val="FF0000"/>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A3F3B0F9-7D4E-D4E9-57CC-4ABFDF5A3FD3}"/>
              </a:ext>
            </a:extLst>
          </p:cNvPr>
          <p:cNvSpPr>
            <a:spLocks noGrp="1"/>
          </p:cNvSpPr>
          <p:nvPr>
            <p:ph idx="1"/>
          </p:nvPr>
        </p:nvSpPr>
        <p:spPr>
          <a:xfrm>
            <a:off x="512763" y="1058863"/>
            <a:ext cx="8118475" cy="3816350"/>
          </a:xfrm>
        </p:spPr>
        <p:txBody>
          <a:bodyPr>
            <a:noAutofit/>
          </a:bodyPr>
          <a:lstStyle/>
          <a:p>
            <a:pPr>
              <a:defRPr/>
            </a:pPr>
            <a:r>
              <a:rPr lang="en-US" sz="1950" i="1" u="sng" dirty="0" err="1">
                <a:solidFill>
                  <a:srgbClr val="00B0F0"/>
                </a:solidFill>
              </a:rPr>
              <a:t>Théberge</a:t>
            </a:r>
            <a:r>
              <a:rPr lang="en-US" sz="1950" i="1" dirty="0">
                <a:solidFill>
                  <a:srgbClr val="FF0000"/>
                </a:solidFill>
              </a:rPr>
              <a:t>: </a:t>
            </a:r>
          </a:p>
          <a:p>
            <a:pPr lvl="1">
              <a:buFont typeface="Courier New" panose="02070309020205020404" pitchFamily="49" charset="0"/>
              <a:buChar char="o"/>
              <a:defRPr/>
            </a:pPr>
            <a:r>
              <a:rPr lang="en-CA" sz="1950" i="1" dirty="0">
                <a:solidFill>
                  <a:schemeClr val="bg1"/>
                </a:solidFill>
              </a:rPr>
              <a:t>“[12] Generally speaking, </a:t>
            </a:r>
            <a:r>
              <a:rPr lang="en-CA" sz="1950" i="1" dirty="0">
                <a:solidFill>
                  <a:srgbClr val="FFFF00"/>
                </a:solidFill>
              </a:rPr>
              <a:t>Canadian copyright law has traditionally been more concerned with economic than moral rights</a:t>
            </a:r>
            <a:r>
              <a:rPr lang="en-CA" sz="1950" i="1" dirty="0">
                <a:solidFill>
                  <a:schemeClr val="bg1"/>
                </a:solidFill>
              </a:rPr>
              <a:t>.… The economic rights are based on a conception of artistic and literary works essentially as articles of commerce.” </a:t>
            </a:r>
            <a:r>
              <a:rPr lang="en-CA" sz="1950" dirty="0">
                <a:solidFill>
                  <a:schemeClr val="bg1"/>
                </a:solidFill>
              </a:rPr>
              <a:t>(Binnie J.)</a:t>
            </a:r>
          </a:p>
          <a:p>
            <a:pPr>
              <a:defRPr/>
            </a:pPr>
            <a:r>
              <a:rPr lang="en-US" sz="1950" dirty="0">
                <a:solidFill>
                  <a:schemeClr val="bg1"/>
                </a:solidFill>
              </a:rPr>
              <a:t>But </a:t>
            </a:r>
            <a:r>
              <a:rPr lang="en-US" sz="1950" i="1" u="sng" dirty="0" err="1">
                <a:solidFill>
                  <a:srgbClr val="00B0F0"/>
                </a:solidFill>
              </a:rPr>
              <a:t>Cinar</a:t>
            </a:r>
            <a:r>
              <a:rPr lang="en-US" sz="1950" i="1" u="sng" dirty="0">
                <a:solidFill>
                  <a:srgbClr val="00B0F0"/>
                </a:solidFill>
              </a:rPr>
              <a:t> Corp. v. Robinson</a:t>
            </a:r>
            <a:r>
              <a:rPr lang="en-US" sz="1950" i="1" dirty="0">
                <a:solidFill>
                  <a:srgbClr val="FF0000"/>
                </a:solidFill>
              </a:rPr>
              <a:t>? </a:t>
            </a:r>
            <a:endParaRPr lang="en-US" sz="1950" dirty="0">
              <a:solidFill>
                <a:srgbClr val="FF0000"/>
              </a:solidFill>
            </a:endParaRPr>
          </a:p>
          <a:p>
            <a:pPr lvl="1">
              <a:buFont typeface="Courier New" panose="02070309020205020404" pitchFamily="49" charset="0"/>
              <a:buChar char="o"/>
              <a:defRPr/>
            </a:pPr>
            <a:r>
              <a:rPr lang="en-US" sz="1950" i="1" dirty="0">
                <a:solidFill>
                  <a:schemeClr val="bg1"/>
                </a:solidFill>
              </a:rPr>
              <a:t>[114] … </a:t>
            </a:r>
            <a:r>
              <a:rPr lang="en-CA" sz="1950" i="1" dirty="0">
                <a:solidFill>
                  <a:schemeClr val="bg1"/>
                </a:solidFill>
              </a:rPr>
              <a:t>the infringement of copyright in this case interfered with </a:t>
            </a:r>
            <a:r>
              <a:rPr lang="en-CA" sz="1950" i="1" dirty="0">
                <a:solidFill>
                  <a:srgbClr val="FFFF00"/>
                </a:solidFill>
              </a:rPr>
              <a:t>Robinson’s personal rights to inviolability and to dignity</a:t>
            </a:r>
            <a:r>
              <a:rPr lang="en-CA" sz="1950" i="1" dirty="0">
                <a:solidFill>
                  <a:schemeClr val="bg1"/>
                </a:solidFill>
              </a:rPr>
              <a:t>, recognized by ss. 1 and 4 of the [Quebec] Charter.  </a:t>
            </a:r>
            <a:r>
              <a:rPr lang="en-CA" sz="1950" dirty="0">
                <a:solidFill>
                  <a:schemeClr val="bg1"/>
                </a:solidFill>
              </a:rPr>
              <a:t>(McLachlin CJ)</a:t>
            </a:r>
            <a:endParaRPr lang="en-US" sz="1950" dirty="0">
              <a:solidFill>
                <a:schemeClr val="bg1"/>
              </a:solidFill>
            </a:endParaRPr>
          </a:p>
        </p:txBody>
      </p:sp>
      <p:sp>
        <p:nvSpPr>
          <p:cNvPr id="129027" name="Slide Number Placeholder 3">
            <a:extLst>
              <a:ext uri="{FF2B5EF4-FFF2-40B4-BE49-F238E27FC236}">
                <a16:creationId xmlns:a16="http://schemas.microsoft.com/office/drawing/2014/main" id="{E65D2492-FDE1-2F19-2093-34514325F12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D1E7E2E-15A0-E34C-84A0-8593AD811D4D}" type="slidenum">
              <a:rPr lang="en-US" altLang="en-US" smtClean="0"/>
              <a:pPr/>
              <a:t>43</a:t>
            </a:fld>
            <a:endParaRPr lang="en-US" altLang="en-US"/>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58EB5-7274-BB68-A105-3F31498CAB9C}"/>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a:extLst>
              <a:ext uri="{FF2B5EF4-FFF2-40B4-BE49-F238E27FC236}">
                <a16:creationId xmlns:a16="http://schemas.microsoft.com/office/drawing/2014/main" id="{C7337956-F131-CB3E-40A3-1DAAD2C37950}"/>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82978" name="Content Placeholder 3" descr="Crystal_Project_pause-queue.png">
            <a:extLst>
              <a:ext uri="{FF2B5EF4-FFF2-40B4-BE49-F238E27FC236}">
                <a16:creationId xmlns:a16="http://schemas.microsoft.com/office/drawing/2014/main" id="{F2988203-9FCE-6B8F-EDBE-97FCD802E7C8}"/>
              </a:ext>
            </a:extLst>
          </p:cNvPr>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79" name="Content Placeholder 3" descr="Crystal_Project_pause-queue.png">
            <a:extLst>
              <a:ext uri="{FF2B5EF4-FFF2-40B4-BE49-F238E27FC236}">
                <a16:creationId xmlns:a16="http://schemas.microsoft.com/office/drawing/2014/main" id="{4ECFE288-6762-077F-EF1A-70823465E0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4160020161"/>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Title 1">
            <a:extLst>
              <a:ext uri="{FF2B5EF4-FFF2-40B4-BE49-F238E27FC236}">
                <a16:creationId xmlns:a16="http://schemas.microsoft.com/office/drawing/2014/main" id="{4D49BF7C-68CA-C7DC-DD34-829E65837487}"/>
              </a:ext>
            </a:extLst>
          </p:cNvPr>
          <p:cNvPicPr>
            <a:picLocks noGrp="1" noChangeArrowheads="1"/>
          </p:cNvPicPr>
          <p:nvPr>
            <p:ph type="title"/>
          </p:nvPr>
        </p:nvPicPr>
        <p:blipFill>
          <a:blip r:embed="rId2">
            <a:extLst>
              <a:ext uri="{28A0092B-C50C-407E-A947-70E740481C1C}">
                <a14:useLocalDpi xmlns:a14="http://schemas.microsoft.com/office/drawing/2010/main"/>
              </a:ext>
            </a:extLst>
          </a:blip>
          <a:srcRect/>
          <a:stretch>
            <a:fillRect/>
          </a:stretch>
        </p:blipFill>
        <p:spPr bwMode="auto">
          <a:xfrm>
            <a:off x="2305050" y="133350"/>
            <a:ext cx="4533900" cy="849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0" name="Picture 7">
            <a:extLst>
              <a:ext uri="{FF2B5EF4-FFF2-40B4-BE49-F238E27FC236}">
                <a16:creationId xmlns:a16="http://schemas.microsoft.com/office/drawing/2014/main" id="{DFF92643-C037-06AD-FEB2-111AA4F33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2600" y="1203325"/>
            <a:ext cx="30988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1" name="TextBox 3">
            <a:extLst>
              <a:ext uri="{FF2B5EF4-FFF2-40B4-BE49-F238E27FC236}">
                <a16:creationId xmlns:a16="http://schemas.microsoft.com/office/drawing/2014/main" id="{A8245843-5FFA-39CD-44BF-18B4653DABEA}"/>
              </a:ext>
            </a:extLst>
          </p:cNvPr>
          <p:cNvSpPr txBox="1">
            <a:spLocks noChangeArrowheads="1"/>
          </p:cNvSpPr>
          <p:nvPr/>
        </p:nvSpPr>
        <p:spPr bwMode="auto">
          <a:xfrm>
            <a:off x="3311525" y="4424363"/>
            <a:ext cx="2520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Trademarks</a:t>
            </a:r>
            <a:endParaRPr lang="en-US" altLang="en-US" sz="3200">
              <a:solidFill>
                <a:srgbClr val="002040"/>
              </a:solidFill>
            </a:endParaRP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a:extLst>
              <a:ext uri="{FF2B5EF4-FFF2-40B4-BE49-F238E27FC236}">
                <a16:creationId xmlns:a16="http://schemas.microsoft.com/office/drawing/2014/main" id="{EE370076-9638-A05B-EABB-D3B81D3AE3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24150" y="838200"/>
            <a:ext cx="3695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Content Placeholder 2">
            <a:extLst>
              <a:ext uri="{FF2B5EF4-FFF2-40B4-BE49-F238E27FC236}">
                <a16:creationId xmlns:a16="http://schemas.microsoft.com/office/drawing/2014/main" id="{BB8BC7D8-D660-2BB4-8502-F2703174475A}"/>
              </a:ext>
            </a:extLst>
          </p:cNvPr>
          <p:cNvSpPr>
            <a:spLocks noGrp="1" noChangeArrowheads="1"/>
          </p:cNvSpPr>
          <p:nvPr>
            <p:ph sz="quarter" idx="10"/>
          </p:nvPr>
        </p:nvSpPr>
        <p:spPr bwMode="auto">
          <a:xfrm>
            <a:off x="1495425" y="446088"/>
            <a:ext cx="6172200" cy="399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defTabSz="685800">
              <a:spcBef>
                <a:spcPct val="0"/>
              </a:spcBef>
              <a:buFont typeface="Arial" panose="020B0604020202020204" pitchFamily="34" charset="0"/>
              <a:buNone/>
            </a:pPr>
            <a:r>
              <a:rPr lang="en-US" altLang="en-US" sz="7800" dirty="0">
                <a:solidFill>
                  <a:srgbClr val="FFFF00"/>
                </a:solidFill>
                <a:latin typeface="Apple Chancery" panose="03020702040506060504" pitchFamily="66" charset="-79"/>
                <a:cs typeface="Apple Chancery" panose="03020702040506060504" pitchFamily="66" charset="-79"/>
              </a:rPr>
              <a:t>SEE YOU NEXT WEEK</a:t>
            </a:r>
            <a:r>
              <a:rPr lang="en-US" altLang="en-US" sz="7800" dirty="0">
                <a:solidFill>
                  <a:srgbClr val="FF0000"/>
                </a:solidFill>
                <a:latin typeface="Apple Chancery" panose="03020702040506060504" pitchFamily="66" charset="-79"/>
                <a:cs typeface="Apple Chancery" panose="03020702040506060504" pitchFamily="66" charset="-79"/>
              </a:rPr>
              <a: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DE12-C7AB-DBDF-4A24-EC7CC38E93DA}"/>
              </a:ext>
            </a:extLst>
          </p:cNvPr>
          <p:cNvSpPr>
            <a:spLocks noGrp="1"/>
          </p:cNvSpPr>
          <p:nvPr>
            <p:ph type="title"/>
          </p:nvPr>
        </p:nvSpPr>
        <p:spPr>
          <a:xfrm>
            <a:off x="1143000" y="4763"/>
            <a:ext cx="6858000" cy="938212"/>
          </a:xfrm>
        </p:spPr>
        <p:txBody>
          <a:bodyPr>
            <a:noAutofit/>
          </a:bodyPr>
          <a:lstStyle/>
          <a:p>
            <a:pPr>
              <a:defRPr/>
            </a:pPr>
            <a:r>
              <a:rPr lang="en-US" sz="36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19490" name="Content Placeholder 2">
            <a:extLst>
              <a:ext uri="{FF2B5EF4-FFF2-40B4-BE49-F238E27FC236}">
                <a16:creationId xmlns:a16="http://schemas.microsoft.com/office/drawing/2014/main" id="{389E4392-E3D4-6891-8F5C-3277E530A17A}"/>
              </a:ext>
            </a:extLst>
          </p:cNvPr>
          <p:cNvSpPr>
            <a:spLocks noGrp="1" noChangeArrowheads="1"/>
          </p:cNvSpPr>
          <p:nvPr>
            <p:ph sz="quarter" idx="10"/>
          </p:nvPr>
        </p:nvSpPr>
        <p:spPr bwMode="auto">
          <a:xfrm>
            <a:off x="1485900" y="942975"/>
            <a:ext cx="6172200" cy="335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cs typeface="Times New Roman" panose="02020603050405020304" pitchFamily="18" charset="0"/>
              </a:rPr>
              <a:t>          </a:t>
            </a:r>
            <a:endParaRPr lang="en-US" altLang="en-US" sz="2400">
              <a:solidFill>
                <a:schemeClr val="bg1"/>
              </a:solidFill>
              <a:cs typeface="Times New Roman" panose="02020603050405020304" pitchFamily="18" charset="0"/>
            </a:endParaRPr>
          </a:p>
          <a:p>
            <a:pPr marL="0" indent="0">
              <a:buFont typeface="Arial" panose="020B0604020202020204" pitchFamily="34" charset="0"/>
              <a:buNone/>
            </a:pPr>
            <a:r>
              <a:rPr lang="en-US" altLang="en-US"/>
              <a:t> </a:t>
            </a:r>
          </a:p>
        </p:txBody>
      </p:sp>
      <p:pic>
        <p:nvPicPr>
          <p:cNvPr id="319491" name="Content Placeholder 3" descr="cat-1382015906Wuw.jpg">
            <a:extLst>
              <a:ext uri="{FF2B5EF4-FFF2-40B4-BE49-F238E27FC236}">
                <a16:creationId xmlns:a16="http://schemas.microsoft.com/office/drawing/2014/main" id="{7E82CE1C-87F4-EDA2-1CD4-3A906BC6CF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99" r="-270"/>
          <a:stretch>
            <a:fillRect/>
          </a:stretch>
        </p:blipFill>
        <p:spPr bwMode="auto">
          <a:xfrm>
            <a:off x="2120900" y="1055688"/>
            <a:ext cx="491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C10AD-B80C-FFA3-BC00-B05188113EB3}"/>
              </a:ext>
            </a:extLst>
          </p:cNvPr>
          <p:cNvSpPr>
            <a:spLocks noGrp="1"/>
          </p:cNvSpPr>
          <p:nvPr>
            <p:ph sz="quarter" idx="10"/>
          </p:nvPr>
        </p:nvSpPr>
        <p:spPr>
          <a:xfrm>
            <a:off x="1485900" y="1651000"/>
            <a:ext cx="6172200" cy="2643188"/>
          </a:xfrm>
        </p:spPr>
        <p:txBody>
          <a:bodyPr/>
          <a:lstStyle/>
          <a:p>
            <a:pPr marL="0" indent="0" algn="ctr">
              <a:buFont typeface="Arial" panose="020B0604020202020204" pitchFamily="34" charset="0"/>
              <a:buNone/>
              <a:defRPr/>
            </a:pPr>
            <a:r>
              <a:rPr lang="en-CA" i="1" dirty="0">
                <a:solidFill>
                  <a:schemeClr val="bg1"/>
                </a:solidFill>
              </a:rPr>
              <a:t>In learning you will teach</a:t>
            </a:r>
          </a:p>
          <a:p>
            <a:pPr marL="0" indent="0" algn="ctr">
              <a:buFont typeface="Arial" panose="020B0604020202020204" pitchFamily="34" charset="0"/>
              <a:buNone/>
              <a:defRPr/>
            </a:pPr>
            <a:r>
              <a:rPr lang="en-CA" i="1" dirty="0">
                <a:solidFill>
                  <a:schemeClr val="bg1"/>
                </a:solidFill>
              </a:rPr>
              <a:t>And in teaching you will learn</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5">
            <a:extLst>
              <a:ext uri="{FF2B5EF4-FFF2-40B4-BE49-F238E27FC236}">
                <a16:creationId xmlns:a16="http://schemas.microsoft.com/office/drawing/2014/main" id="{4E4A042B-22E8-0CC5-EBEA-852DF07129E1}"/>
              </a:ext>
            </a:extLst>
          </p:cNvPr>
          <p:cNvSpPr>
            <a:spLocks noGrp="1" noChangeArrowheads="1"/>
          </p:cNvSpPr>
          <p:nvPr>
            <p:ph type="title"/>
          </p:nvPr>
        </p:nvSpPr>
        <p:spPr bwMode="auto">
          <a:xfrm>
            <a:off x="1403350" y="5556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p>
        </p:txBody>
      </p:sp>
      <p:sp>
        <p:nvSpPr>
          <p:cNvPr id="131074" name="Content Placeholder 1">
            <a:extLst>
              <a:ext uri="{FF2B5EF4-FFF2-40B4-BE49-F238E27FC236}">
                <a16:creationId xmlns:a16="http://schemas.microsoft.com/office/drawing/2014/main" id="{368E2ED8-0F80-8A20-6380-F13A42B96AA0}"/>
              </a:ext>
            </a:extLst>
          </p:cNvPr>
          <p:cNvSpPr>
            <a:spLocks noGrp="1" noChangeArrowheads="1"/>
          </p:cNvSpPr>
          <p:nvPr>
            <p:ph idx="1"/>
          </p:nvPr>
        </p:nvSpPr>
        <p:spPr bwMode="auto">
          <a:xfrm>
            <a:off x="179388" y="987425"/>
            <a:ext cx="8785225"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100" b="1">
                <a:solidFill>
                  <a:schemeClr val="bg1"/>
                </a:solidFill>
              </a:rPr>
              <a:t>Purpose of copyright as articulated by the SCC</a:t>
            </a:r>
          </a:p>
          <a:p>
            <a:pPr lvl="1"/>
            <a:r>
              <a:rPr lang="en-US" altLang="en-US" sz="2100">
                <a:solidFill>
                  <a:schemeClr val="bg1"/>
                </a:solidFill>
              </a:rPr>
              <a:t>Former approach: “</a:t>
            </a:r>
            <a:r>
              <a:rPr lang="en-US" altLang="en-US" sz="2100">
                <a:solidFill>
                  <a:srgbClr val="FFFF00"/>
                </a:solidFill>
              </a:rPr>
              <a:t>author-centric</a:t>
            </a:r>
            <a:r>
              <a:rPr lang="en-US" altLang="en-US" sz="2100">
                <a:solidFill>
                  <a:schemeClr val="bg1"/>
                </a:solidFill>
              </a:rPr>
              <a:t>”</a:t>
            </a:r>
          </a:p>
          <a:p>
            <a:pPr lvl="1"/>
            <a:r>
              <a:rPr lang="en-US" altLang="en-US" sz="2100">
                <a:solidFill>
                  <a:schemeClr val="bg1"/>
                </a:solidFill>
              </a:rPr>
              <a:t>Shift in </a:t>
            </a:r>
            <a:r>
              <a:rPr lang="en-US" altLang="en-US" sz="2100" i="1" u="sng">
                <a:solidFill>
                  <a:srgbClr val="00B0F0"/>
                </a:solidFill>
              </a:rPr>
              <a:t>Théberge</a:t>
            </a:r>
            <a:endParaRPr lang="en-US" altLang="en-US" sz="2100" u="sng">
              <a:solidFill>
                <a:srgbClr val="00B0F0"/>
              </a:solidFill>
            </a:endParaRPr>
          </a:p>
          <a:p>
            <a:pPr lvl="2"/>
            <a:r>
              <a:rPr lang="en-US" altLang="en-US" sz="2100">
                <a:solidFill>
                  <a:schemeClr val="bg1"/>
                </a:solidFill>
              </a:rPr>
              <a:t>“</a:t>
            </a:r>
            <a:r>
              <a:rPr lang="en-US" altLang="en-US" sz="2100">
                <a:solidFill>
                  <a:srgbClr val="FFFF00"/>
                </a:solidFill>
              </a:rPr>
              <a:t>balance</a:t>
            </a:r>
            <a:r>
              <a:rPr lang="en-US" altLang="en-US" sz="2100">
                <a:solidFill>
                  <a:schemeClr val="bg1"/>
                </a:solidFill>
              </a:rPr>
              <a:t> between promoting </a:t>
            </a:r>
            <a:r>
              <a:rPr lang="en-US" altLang="en-US" sz="2100">
                <a:solidFill>
                  <a:srgbClr val="FFFF00"/>
                </a:solidFill>
              </a:rPr>
              <a:t>the public interest </a:t>
            </a:r>
            <a:r>
              <a:rPr lang="en-US" altLang="en-US" sz="2100">
                <a:solidFill>
                  <a:schemeClr val="bg1"/>
                </a:solidFill>
              </a:rPr>
              <a:t>in the encouragement and dissemination of works of the arts and intellect </a:t>
            </a:r>
            <a:r>
              <a:rPr lang="en-US" altLang="en-US" sz="2100">
                <a:solidFill>
                  <a:srgbClr val="FF0000"/>
                </a:solidFill>
              </a:rPr>
              <a:t>and </a:t>
            </a:r>
            <a:r>
              <a:rPr lang="en-US" altLang="en-US" sz="2100">
                <a:solidFill>
                  <a:schemeClr val="bg1"/>
                </a:solidFill>
              </a:rPr>
              <a:t>obtaining a </a:t>
            </a:r>
            <a:r>
              <a:rPr lang="en-US" altLang="en-US" sz="2100">
                <a:solidFill>
                  <a:srgbClr val="FFFF00"/>
                </a:solidFill>
              </a:rPr>
              <a:t>just reward </a:t>
            </a:r>
            <a:r>
              <a:rPr lang="en-US" altLang="en-US" sz="2100">
                <a:solidFill>
                  <a:schemeClr val="bg1"/>
                </a:solidFill>
              </a:rPr>
              <a:t>for the creator</a:t>
            </a:r>
            <a:r>
              <a:rPr lang="en-CA" altLang="en-US" sz="2100">
                <a:solidFill>
                  <a:schemeClr val="bg1"/>
                </a:solidFill>
              </a:rPr>
              <a:t>“ (para. 30)</a:t>
            </a:r>
          </a:p>
          <a:p>
            <a:pPr lvl="1"/>
            <a:r>
              <a:rPr lang="en-CA" altLang="en-US" sz="2100">
                <a:solidFill>
                  <a:schemeClr val="bg1"/>
                </a:solidFill>
              </a:rPr>
              <a:t>Refined in </a:t>
            </a:r>
            <a:r>
              <a:rPr lang="en-CA" altLang="en-US" sz="2100" i="1" u="sng">
                <a:solidFill>
                  <a:srgbClr val="00B0F0"/>
                </a:solidFill>
              </a:rPr>
              <a:t>Cinar Corporation v. Robinson</a:t>
            </a:r>
            <a:r>
              <a:rPr lang="en-CA" altLang="en-US" sz="2100" i="1">
                <a:solidFill>
                  <a:schemeClr val="bg1"/>
                </a:solidFill>
              </a:rPr>
              <a:t>, </a:t>
            </a:r>
            <a:r>
              <a:rPr lang="en-CA" altLang="en-US" sz="2100">
                <a:solidFill>
                  <a:schemeClr val="bg1"/>
                </a:solidFill>
              </a:rPr>
              <a:t>2013 SCC 73</a:t>
            </a:r>
          </a:p>
          <a:p>
            <a:pPr lvl="2"/>
            <a:r>
              <a:rPr lang="en-US" altLang="en-US" sz="2100" i="1">
                <a:solidFill>
                  <a:schemeClr val="bg1"/>
                </a:solidFill>
              </a:rPr>
              <a:t>Copyright Act </a:t>
            </a:r>
            <a:r>
              <a:rPr lang="en-US" altLang="en-US" sz="2100">
                <a:solidFill>
                  <a:schemeClr val="bg1"/>
                </a:solidFill>
              </a:rPr>
              <a:t>“seeks to ensure that an author will reap the benefits of his efforts, in order to incentivize the creation of new works” (para. 23)</a:t>
            </a:r>
            <a:endParaRPr lang="en-US" altLang="en-US" sz="2100" i="1">
              <a:solidFill>
                <a:schemeClr val="bg1"/>
              </a:solidFill>
            </a:endParaRPr>
          </a:p>
        </p:txBody>
      </p:sp>
      <p:sp>
        <p:nvSpPr>
          <p:cNvPr id="131075" name="Slide Number Placeholder 3">
            <a:extLst>
              <a:ext uri="{FF2B5EF4-FFF2-40B4-BE49-F238E27FC236}">
                <a16:creationId xmlns:a16="http://schemas.microsoft.com/office/drawing/2014/main" id="{6415D022-7FCA-2FB4-8040-369968021AF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498545-CF22-6547-BF0A-DEAEB18336F6}" type="slidenum">
              <a:rPr lang="en-US" altLang="en-US" smtClean="0"/>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349C-7DF0-D674-8B91-42A8C761550E}"/>
              </a:ext>
            </a:extLst>
          </p:cNvPr>
          <p:cNvSpPr>
            <a:spLocks noGrp="1"/>
          </p:cNvSpPr>
          <p:nvPr>
            <p:ph type="title"/>
          </p:nvPr>
        </p:nvSpPr>
        <p:spPr>
          <a:xfrm>
            <a:off x="611188" y="79375"/>
            <a:ext cx="8137525" cy="2420938"/>
          </a:xfrm>
        </p:spPr>
        <p:txBody>
          <a:bodyPr>
            <a:normAutofit fontScale="90000"/>
          </a:bodyPr>
          <a:lstStyle/>
          <a:p>
            <a:pPr>
              <a:defRPr/>
            </a:pPr>
            <a:br>
              <a:rPr lang="en-US" sz="4000" i="1" dirty="0">
                <a:solidFill>
                  <a:schemeClr val="bg1"/>
                </a:solidFill>
              </a:rPr>
            </a:br>
            <a:r>
              <a:rPr lang="en-US" sz="4000" i="1" u="sng" dirty="0">
                <a:solidFill>
                  <a:schemeClr val="bg1"/>
                </a:solidFill>
              </a:rPr>
              <a:t>Théberge</a:t>
            </a:r>
            <a:r>
              <a:rPr lang="en-US" sz="4000" i="1" dirty="0">
                <a:solidFill>
                  <a:schemeClr val="bg1"/>
                </a:solidFill>
              </a:rPr>
              <a:t> promotes “</a:t>
            </a:r>
            <a:r>
              <a:rPr lang="en-US" sz="4000" i="1" dirty="0">
                <a:solidFill>
                  <a:srgbClr val="FFFF00"/>
                </a:solidFill>
              </a:rPr>
              <a:t>balance</a:t>
            </a:r>
            <a:r>
              <a:rPr lang="en-US" sz="4000" i="1" dirty="0">
                <a:solidFill>
                  <a:schemeClr val="bg1"/>
                </a:solidFill>
              </a:rPr>
              <a:t>” between the </a:t>
            </a:r>
            <a:r>
              <a:rPr lang="en-US" sz="4000" i="1" dirty="0">
                <a:solidFill>
                  <a:srgbClr val="FFFF00"/>
                </a:solidFill>
              </a:rPr>
              <a:t>public interest </a:t>
            </a:r>
            <a:r>
              <a:rPr lang="en-US" sz="4000" i="1" dirty="0">
                <a:solidFill>
                  <a:schemeClr val="bg1"/>
                </a:solidFill>
              </a:rPr>
              <a:t>in connecting </a:t>
            </a:r>
            <a:r>
              <a:rPr lang="en-US" sz="4000" i="1" dirty="0">
                <a:solidFill>
                  <a:srgbClr val="FF0000"/>
                </a:solidFill>
              </a:rPr>
              <a:t>&amp;</a:t>
            </a:r>
            <a:r>
              <a:rPr lang="en-US" sz="4000" i="1" dirty="0">
                <a:solidFill>
                  <a:schemeClr val="bg1"/>
                </a:solidFill>
              </a:rPr>
              <a:t> </a:t>
            </a:r>
            <a:r>
              <a:rPr lang="en-US" sz="4000" i="1" dirty="0">
                <a:solidFill>
                  <a:srgbClr val="FFFF00"/>
                </a:solidFill>
              </a:rPr>
              <a:t>just</a:t>
            </a:r>
            <a:r>
              <a:rPr lang="en-US" sz="4000" i="1" dirty="0">
                <a:solidFill>
                  <a:schemeClr val="bg1"/>
                </a:solidFill>
              </a:rPr>
              <a:t>  </a:t>
            </a:r>
            <a:r>
              <a:rPr lang="en-US" sz="4000" i="1" dirty="0">
                <a:solidFill>
                  <a:srgbClr val="FFFF00"/>
                </a:solidFill>
              </a:rPr>
              <a:t>reward</a:t>
            </a:r>
            <a:r>
              <a:rPr lang="en-US" sz="4000" i="1" dirty="0">
                <a:solidFill>
                  <a:schemeClr val="bg1"/>
                </a:solidFill>
              </a:rPr>
              <a:t> for the author</a:t>
            </a:r>
            <a:br>
              <a:rPr lang="en-US" dirty="0">
                <a:solidFill>
                  <a:schemeClr val="bg1"/>
                </a:solidFill>
              </a:rPr>
            </a:br>
            <a:endParaRPr lang="en-US" dirty="0"/>
          </a:p>
        </p:txBody>
      </p:sp>
      <p:pic>
        <p:nvPicPr>
          <p:cNvPr id="136194" name="Picture 3">
            <a:extLst>
              <a:ext uri="{FF2B5EF4-FFF2-40B4-BE49-F238E27FC236}">
                <a16:creationId xmlns:a16="http://schemas.microsoft.com/office/drawing/2014/main" id="{1696DF28-2398-D682-97D9-2C05444D345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6413" y="2787650"/>
            <a:ext cx="30511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5">
            <a:extLst>
              <a:ext uri="{FF2B5EF4-FFF2-40B4-BE49-F238E27FC236}">
                <a16:creationId xmlns:a16="http://schemas.microsoft.com/office/drawing/2014/main" id="{F201EDB3-C866-1A9E-492A-96EFDDEBB0FA}"/>
              </a:ext>
            </a:extLst>
          </p:cNvPr>
          <p:cNvSpPr>
            <a:spLocks noGrp="1" noChangeArrowheads="1"/>
          </p:cNvSpPr>
          <p:nvPr>
            <p:ph type="title"/>
          </p:nvPr>
        </p:nvSpPr>
        <p:spPr bwMode="auto">
          <a:xfrm>
            <a:off x="1485900" y="19526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p>
        </p:txBody>
      </p:sp>
      <p:sp>
        <p:nvSpPr>
          <p:cNvPr id="139266" name="Content Placeholder 1">
            <a:extLst>
              <a:ext uri="{FF2B5EF4-FFF2-40B4-BE49-F238E27FC236}">
                <a16:creationId xmlns:a16="http://schemas.microsoft.com/office/drawing/2014/main" id="{DE75DC49-E149-18D4-3384-B5E53909EF92}"/>
              </a:ext>
            </a:extLst>
          </p:cNvPr>
          <p:cNvSpPr>
            <a:spLocks noGrp="1" noChangeArrowheads="1"/>
          </p:cNvSpPr>
          <p:nvPr>
            <p:ph idx="1"/>
          </p:nvPr>
        </p:nvSpPr>
        <p:spPr bwMode="auto">
          <a:xfrm>
            <a:off x="215900" y="1203325"/>
            <a:ext cx="8712200" cy="3940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rPr>
              <a:t>Legislative authority over copyright in Canada</a:t>
            </a:r>
          </a:p>
          <a:p>
            <a:pPr lvl="1"/>
            <a:r>
              <a:rPr lang="en-US" altLang="en-US" sz="2400">
                <a:solidFill>
                  <a:srgbClr val="FFFF00"/>
                </a:solidFill>
              </a:rPr>
              <a:t>Federal Government </a:t>
            </a:r>
            <a:r>
              <a:rPr lang="en-US" altLang="en-US" sz="2400">
                <a:solidFill>
                  <a:schemeClr val="bg1"/>
                </a:solidFill>
              </a:rPr>
              <a:t>(</a:t>
            </a:r>
            <a:r>
              <a:rPr lang="en-US" altLang="en-US" sz="2400">
                <a:solidFill>
                  <a:srgbClr val="FF0000"/>
                </a:solidFill>
              </a:rPr>
              <a:t>s. 91(23) </a:t>
            </a:r>
            <a:r>
              <a:rPr lang="en-US" altLang="en-US" sz="2400">
                <a:solidFill>
                  <a:schemeClr val="bg1"/>
                </a:solidFill>
              </a:rPr>
              <a:t>Constitution Act, 1867)</a:t>
            </a:r>
          </a:p>
          <a:p>
            <a:pPr lvl="1"/>
            <a:r>
              <a:rPr lang="en-US" altLang="en-US" sz="2400">
                <a:solidFill>
                  <a:schemeClr val="bg1"/>
                </a:solidFill>
              </a:rPr>
              <a:t>First Copyright Act (1921, Came Into Force 1924) largely a copy of the UK Copyright Act of 1911</a:t>
            </a:r>
          </a:p>
          <a:p>
            <a:pPr lvl="1"/>
            <a:r>
              <a:rPr lang="en-US" altLang="en-US" sz="2400">
                <a:solidFill>
                  <a:srgbClr val="FFFF00"/>
                </a:solidFill>
              </a:rPr>
              <a:t>Modernization of Canadian copyright law</a:t>
            </a:r>
            <a:r>
              <a:rPr lang="en-US" altLang="en-US" sz="2400">
                <a:solidFill>
                  <a:srgbClr val="FF0000"/>
                </a:solidFill>
              </a:rPr>
              <a:t>:</a:t>
            </a:r>
            <a:r>
              <a:rPr lang="en-US" altLang="en-US" sz="2400">
                <a:solidFill>
                  <a:schemeClr val="bg1"/>
                </a:solidFill>
              </a:rPr>
              <a:t> a work constantly in progress</a:t>
            </a:r>
          </a:p>
          <a:p>
            <a:pPr lvl="1"/>
            <a:r>
              <a:rPr lang="en-US" altLang="en-US" sz="2400">
                <a:solidFill>
                  <a:schemeClr val="bg1"/>
                </a:solidFill>
              </a:rPr>
              <a:t>Bill C-11: Copyright Modernization Act (CIF 2012)</a:t>
            </a:r>
          </a:p>
          <a:p>
            <a:pPr lvl="1"/>
            <a:r>
              <a:rPr lang="en-US" altLang="en-US" sz="2400">
                <a:solidFill>
                  <a:srgbClr val="FFFF00"/>
                </a:solidFill>
              </a:rPr>
              <a:t>Relatively recent copyright extension for sound recordings</a:t>
            </a:r>
          </a:p>
        </p:txBody>
      </p:sp>
      <p:sp>
        <p:nvSpPr>
          <p:cNvPr id="139267" name="Slide Number Placeholder 3">
            <a:extLst>
              <a:ext uri="{FF2B5EF4-FFF2-40B4-BE49-F238E27FC236}">
                <a16:creationId xmlns:a16="http://schemas.microsoft.com/office/drawing/2014/main" id="{BBE3B2B9-D443-47B8-8516-E906E988A2C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FDA707-F59E-F246-918B-4D72FEA7F0F5}" type="slidenum">
              <a:rPr lang="en-US" altLang="en-US" smtClean="0"/>
              <a:pPr/>
              <a:t>46</a:t>
            </a:fld>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Box 1">
            <a:extLst>
              <a:ext uri="{FF2B5EF4-FFF2-40B4-BE49-F238E27FC236}">
                <a16:creationId xmlns:a16="http://schemas.microsoft.com/office/drawing/2014/main" id="{778417E7-F085-7379-7FD2-8AF247305121}"/>
              </a:ext>
            </a:extLst>
          </p:cNvPr>
          <p:cNvSpPr txBox="1">
            <a:spLocks noChangeArrowheads="1"/>
          </p:cNvSpPr>
          <p:nvPr/>
        </p:nvSpPr>
        <p:spPr bwMode="auto">
          <a:xfrm>
            <a:off x="1374775" y="123825"/>
            <a:ext cx="6394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r>
              <a:rPr lang="en-US" altLang="en-US" sz="4400" b="1">
                <a:solidFill>
                  <a:srgbClr val="FF0000"/>
                </a:solidFill>
              </a:rPr>
              <a:t>?</a:t>
            </a:r>
            <a:endParaRPr lang="en-US" altLang="en-US" sz="4400">
              <a:solidFill>
                <a:srgbClr val="FF0000"/>
              </a:solidFill>
            </a:endParaRPr>
          </a:p>
        </p:txBody>
      </p:sp>
      <p:sp>
        <p:nvSpPr>
          <p:cNvPr id="4" name="TextBox 3">
            <a:extLst>
              <a:ext uri="{FF2B5EF4-FFF2-40B4-BE49-F238E27FC236}">
                <a16:creationId xmlns:a16="http://schemas.microsoft.com/office/drawing/2014/main" id="{CEE6CDB9-CADD-9584-6FA5-59F72352CD4A}"/>
              </a:ext>
            </a:extLst>
          </p:cNvPr>
          <p:cNvSpPr txBox="1"/>
          <p:nvPr/>
        </p:nvSpPr>
        <p:spPr>
          <a:xfrm>
            <a:off x="431800" y="1276350"/>
            <a:ext cx="8280400" cy="3554413"/>
          </a:xfrm>
          <a:prstGeom prst="rect">
            <a:avLst/>
          </a:prstGeom>
          <a:noFill/>
        </p:spPr>
        <p:txBody>
          <a:bodyPr>
            <a:spAutoFit/>
          </a:bodyPr>
          <a:lstStyle/>
          <a:p>
            <a:pPr>
              <a:buFont typeface="Arial" panose="020B0604020202020204" pitchFamily="34" charset="0"/>
              <a:buNone/>
              <a:defRPr/>
            </a:pPr>
            <a:r>
              <a:rPr lang="en-US" sz="2250" b="1" dirty="0">
                <a:solidFill>
                  <a:srgbClr val="00B0F0"/>
                </a:solidFill>
              </a:rPr>
              <a:t>Subsistence of copyright</a:t>
            </a:r>
          </a:p>
          <a:p>
            <a:pPr>
              <a:defRPr/>
            </a:pPr>
            <a:r>
              <a:rPr lang="en-US" sz="2250" b="1" dirty="0">
                <a:solidFill>
                  <a:schemeClr val="bg1"/>
                </a:solidFill>
              </a:rPr>
              <a:t>5.</a:t>
            </a:r>
            <a:r>
              <a:rPr lang="en-US" sz="2250" dirty="0">
                <a:solidFill>
                  <a:schemeClr val="bg1"/>
                </a:solidFill>
              </a:rPr>
              <a:t> (1) Subject to this Act, </a:t>
            </a:r>
            <a:r>
              <a:rPr lang="en-US" sz="2250" dirty="0">
                <a:solidFill>
                  <a:srgbClr val="FFFF00"/>
                </a:solidFill>
              </a:rPr>
              <a:t>copyright shall subsist in Canada</a:t>
            </a:r>
            <a:r>
              <a:rPr lang="en-US" sz="2250" dirty="0">
                <a:solidFill>
                  <a:schemeClr val="bg1"/>
                </a:solidFill>
              </a:rPr>
              <a:t>, for the term hereinafter mentioned, in </a:t>
            </a:r>
            <a:r>
              <a:rPr lang="en-US" sz="2250" dirty="0">
                <a:solidFill>
                  <a:srgbClr val="FFFF00"/>
                </a:solidFill>
              </a:rPr>
              <a:t>every original literary, dramatic, musical and artistic work</a:t>
            </a:r>
            <a:r>
              <a:rPr lang="en-US" sz="2250" dirty="0">
                <a:solidFill>
                  <a:schemeClr val="bg1"/>
                </a:solidFill>
              </a:rPr>
              <a:t> </a:t>
            </a:r>
            <a:r>
              <a:rPr lang="en-US" sz="2250" dirty="0">
                <a:solidFill>
                  <a:srgbClr val="FF0000"/>
                </a:solidFill>
              </a:rPr>
              <a:t>if </a:t>
            </a:r>
            <a:r>
              <a:rPr lang="en-US" sz="2250" dirty="0">
                <a:solidFill>
                  <a:schemeClr val="bg1"/>
                </a:solidFill>
              </a:rPr>
              <a:t>any </a:t>
            </a:r>
            <a:r>
              <a:rPr lang="en-US" sz="2250" dirty="0">
                <a:solidFill>
                  <a:srgbClr val="FFFF00"/>
                </a:solidFill>
              </a:rPr>
              <a:t>one</a:t>
            </a:r>
            <a:r>
              <a:rPr lang="en-US" sz="2250" dirty="0">
                <a:solidFill>
                  <a:schemeClr val="bg1"/>
                </a:solidFill>
              </a:rPr>
              <a:t> of the following </a:t>
            </a:r>
            <a:r>
              <a:rPr lang="en-US" sz="2250" dirty="0">
                <a:solidFill>
                  <a:srgbClr val="FFFF00"/>
                </a:solidFill>
              </a:rPr>
              <a:t>conditions</a:t>
            </a:r>
            <a:r>
              <a:rPr lang="en-US" sz="2250" dirty="0">
                <a:solidFill>
                  <a:schemeClr val="bg1"/>
                </a:solidFill>
              </a:rPr>
              <a:t> is met:</a:t>
            </a:r>
            <a:endParaRPr lang="en-CA" sz="2250" dirty="0">
              <a:solidFill>
                <a:schemeClr val="bg1"/>
              </a:solidFill>
            </a:endParaRPr>
          </a:p>
          <a:p>
            <a:pPr lvl="1">
              <a:defRPr/>
            </a:pPr>
            <a:r>
              <a:rPr lang="en-US" sz="2250" dirty="0">
                <a:solidFill>
                  <a:schemeClr val="bg1"/>
                </a:solidFill>
              </a:rPr>
              <a:t>(</a:t>
            </a:r>
            <a:r>
              <a:rPr lang="en-US" sz="2250" i="1" dirty="0">
                <a:solidFill>
                  <a:schemeClr val="bg1"/>
                </a:solidFill>
              </a:rPr>
              <a:t>a</a:t>
            </a:r>
            <a:r>
              <a:rPr lang="en-US" sz="2250" dirty="0">
                <a:solidFill>
                  <a:schemeClr val="bg1"/>
                </a:solidFill>
              </a:rPr>
              <a:t>) in the case of any work, whether published or unpublished, including a cinematographic work, the </a:t>
            </a:r>
            <a:r>
              <a:rPr lang="en-US" sz="2250" dirty="0">
                <a:solidFill>
                  <a:srgbClr val="FF0000"/>
                </a:solidFill>
              </a:rPr>
              <a:t>author</a:t>
            </a:r>
            <a:r>
              <a:rPr lang="en-US" sz="2250" dirty="0">
                <a:solidFill>
                  <a:schemeClr val="bg1"/>
                </a:solidFill>
              </a:rPr>
              <a:t> </a:t>
            </a:r>
            <a:r>
              <a:rPr lang="en-US" sz="2250" dirty="0">
                <a:solidFill>
                  <a:srgbClr val="FFFF00"/>
                </a:solidFill>
              </a:rPr>
              <a:t>was</a:t>
            </a:r>
            <a:r>
              <a:rPr lang="en-US" sz="2250" dirty="0">
                <a:solidFill>
                  <a:schemeClr val="bg1"/>
                </a:solidFill>
              </a:rPr>
              <a:t>, at the </a:t>
            </a:r>
            <a:r>
              <a:rPr lang="en-US" sz="2250" dirty="0">
                <a:solidFill>
                  <a:srgbClr val="FFFF00"/>
                </a:solidFill>
              </a:rPr>
              <a:t>date</a:t>
            </a:r>
            <a:r>
              <a:rPr lang="en-US" sz="2250" dirty="0">
                <a:solidFill>
                  <a:schemeClr val="bg1"/>
                </a:solidFill>
              </a:rPr>
              <a:t> </a:t>
            </a:r>
            <a:r>
              <a:rPr lang="en-US" sz="2250" dirty="0">
                <a:solidFill>
                  <a:srgbClr val="FFFF00"/>
                </a:solidFill>
              </a:rPr>
              <a:t>of the </a:t>
            </a:r>
            <a:r>
              <a:rPr lang="en-US" sz="2250" dirty="0">
                <a:solidFill>
                  <a:schemeClr val="bg1"/>
                </a:solidFill>
              </a:rPr>
              <a:t>making of the </a:t>
            </a:r>
            <a:r>
              <a:rPr lang="en-US" sz="2250" dirty="0">
                <a:solidFill>
                  <a:srgbClr val="FFFF00"/>
                </a:solidFill>
              </a:rPr>
              <a:t>work</a:t>
            </a:r>
            <a:r>
              <a:rPr lang="en-US" sz="2250" dirty="0">
                <a:solidFill>
                  <a:schemeClr val="bg1"/>
                </a:solidFill>
              </a:rPr>
              <a:t>, a</a:t>
            </a:r>
            <a:r>
              <a:rPr lang="en-US" sz="2250" dirty="0">
                <a:solidFill>
                  <a:srgbClr val="FFFF00"/>
                </a:solidFill>
              </a:rPr>
              <a:t> </a:t>
            </a:r>
            <a:r>
              <a:rPr lang="en-US" sz="2250" dirty="0">
                <a:solidFill>
                  <a:srgbClr val="FF0000"/>
                </a:solidFill>
              </a:rPr>
              <a:t>citizen or subject of</a:t>
            </a:r>
            <a:r>
              <a:rPr lang="en-US" sz="2250" dirty="0">
                <a:solidFill>
                  <a:schemeClr val="bg1"/>
                </a:solidFill>
              </a:rPr>
              <a:t>, or a person ordinarily resident in, </a:t>
            </a:r>
            <a:r>
              <a:rPr lang="en-US" sz="2250" dirty="0">
                <a:solidFill>
                  <a:srgbClr val="FF0000"/>
                </a:solidFill>
              </a:rPr>
              <a:t>a treaty country</a:t>
            </a:r>
            <a:r>
              <a:rPr lang="en-US" sz="2250" dirty="0">
                <a:solidFill>
                  <a:schemeClr val="bg1"/>
                </a:solidFill>
              </a:rPr>
              <a:t>;</a:t>
            </a:r>
            <a:endParaRPr lang="en-CA" sz="225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5">
            <a:extLst>
              <a:ext uri="{FF2B5EF4-FFF2-40B4-BE49-F238E27FC236}">
                <a16:creationId xmlns:a16="http://schemas.microsoft.com/office/drawing/2014/main" id="{E1B7FEED-60E3-E45D-D731-81FC43141403}"/>
              </a:ext>
            </a:extLst>
          </p:cNvPr>
          <p:cNvSpPr>
            <a:spLocks noGrp="1" noChangeArrowheads="1"/>
          </p:cNvSpPr>
          <p:nvPr>
            <p:ph type="title"/>
          </p:nvPr>
        </p:nvSpPr>
        <p:spPr bwMode="auto">
          <a:xfrm>
            <a:off x="1485900" y="133350"/>
            <a:ext cx="6172200" cy="69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988E3D17-B938-C759-0346-ED1D8801DEA2}"/>
              </a:ext>
            </a:extLst>
          </p:cNvPr>
          <p:cNvSpPr>
            <a:spLocks noGrp="1"/>
          </p:cNvSpPr>
          <p:nvPr>
            <p:ph idx="1"/>
          </p:nvPr>
        </p:nvSpPr>
        <p:spPr>
          <a:xfrm>
            <a:off x="611188" y="1419225"/>
            <a:ext cx="8137525" cy="3479800"/>
          </a:xfrm>
        </p:spPr>
        <p:txBody>
          <a:bodyPr>
            <a:noAutofit/>
          </a:bodyPr>
          <a:lstStyle/>
          <a:p>
            <a:pPr marL="0" indent="0">
              <a:buFont typeface="Arial" panose="020B0604020202020204" pitchFamily="34" charset="0"/>
              <a:buNone/>
              <a:defRPr/>
            </a:pPr>
            <a:r>
              <a:rPr lang="en-US" sz="2100" b="1" dirty="0">
                <a:solidFill>
                  <a:srgbClr val="00B0F0"/>
                </a:solidFill>
              </a:rPr>
              <a:t>Fixation</a:t>
            </a:r>
          </a:p>
          <a:p>
            <a:pPr>
              <a:defRPr/>
            </a:pPr>
            <a:r>
              <a:rPr lang="en-US" sz="2100" dirty="0">
                <a:solidFill>
                  <a:schemeClr val="bg1"/>
                </a:solidFill>
              </a:rPr>
              <a:t>A requirement for the subsistence of copyright </a:t>
            </a:r>
            <a:r>
              <a:rPr lang="en-US" sz="2100" dirty="0">
                <a:solidFill>
                  <a:srgbClr val="FFFF00"/>
                </a:solidFill>
              </a:rPr>
              <a:t>imposed by judicial interpretation </a:t>
            </a:r>
          </a:p>
          <a:p>
            <a:pPr lvl="1">
              <a:defRPr/>
            </a:pPr>
            <a:r>
              <a:rPr lang="en-US" sz="2100" i="1" dirty="0">
                <a:solidFill>
                  <a:schemeClr val="bg1"/>
                </a:solidFill>
              </a:rPr>
              <a:t>“The work, to be capable of copyright protection, </a:t>
            </a:r>
            <a:r>
              <a:rPr lang="en-US" sz="2100" i="1" dirty="0">
                <a:solidFill>
                  <a:srgbClr val="FF0000"/>
                </a:solidFill>
              </a:rPr>
              <a:t>must be fixed in a tangible form</a:t>
            </a:r>
            <a:r>
              <a:rPr lang="en-US" sz="2100" i="1" dirty="0">
                <a:solidFill>
                  <a:schemeClr val="bg1"/>
                </a:solidFill>
              </a:rPr>
              <a:t>” </a:t>
            </a:r>
            <a:r>
              <a:rPr lang="en-US" sz="2100" dirty="0">
                <a:solidFill>
                  <a:schemeClr val="bg1"/>
                </a:solidFill>
              </a:rPr>
              <a:t>(</a:t>
            </a:r>
            <a:r>
              <a:rPr lang="en-CA" sz="2100" i="1" u="sng" dirty="0">
                <a:solidFill>
                  <a:srgbClr val="00B0F0"/>
                </a:solidFill>
              </a:rPr>
              <a:t>Canadian Admiral Corp. v. </a:t>
            </a:r>
            <a:r>
              <a:rPr lang="en-CA" sz="2100" i="1" u="sng" dirty="0" err="1">
                <a:solidFill>
                  <a:srgbClr val="00B0F0"/>
                </a:solidFill>
              </a:rPr>
              <a:t>Rediffusion</a:t>
            </a:r>
            <a:r>
              <a:rPr lang="en-CA" sz="2100" i="1" u="sng" dirty="0">
                <a:solidFill>
                  <a:srgbClr val="00B0F0"/>
                </a:solidFill>
              </a:rPr>
              <a:t> Inc</a:t>
            </a:r>
            <a:r>
              <a:rPr lang="en-CA" sz="2100" i="1" dirty="0">
                <a:solidFill>
                  <a:srgbClr val="00B0F0"/>
                </a:solidFill>
              </a:rPr>
              <a:t>.</a:t>
            </a:r>
            <a:r>
              <a:rPr lang="en-CA" sz="2100" dirty="0">
                <a:solidFill>
                  <a:srgbClr val="00B0F0"/>
                </a:solidFill>
              </a:rPr>
              <a:t>, </a:t>
            </a:r>
            <a:r>
              <a:rPr lang="en-CA" sz="2100" dirty="0">
                <a:solidFill>
                  <a:schemeClr val="bg1"/>
                </a:solidFill>
              </a:rPr>
              <a:t>[1954] Ex. CR 382, 20 CPR 75</a:t>
            </a:r>
          </a:p>
          <a:p>
            <a:pPr>
              <a:defRPr/>
            </a:pPr>
            <a:r>
              <a:rPr lang="en-CA" sz="2100" dirty="0">
                <a:solidFill>
                  <a:srgbClr val="FFFF00"/>
                </a:solidFill>
              </a:rPr>
              <a:t>Is the fixation requirement beneficial</a:t>
            </a:r>
            <a:r>
              <a:rPr lang="en-CA" sz="2100" dirty="0">
                <a:solidFill>
                  <a:srgbClr val="FF0000"/>
                </a:solidFill>
              </a:rPr>
              <a:t>?</a:t>
            </a:r>
            <a:r>
              <a:rPr lang="en-CA" sz="2100" dirty="0">
                <a:solidFill>
                  <a:srgbClr val="FFFF00"/>
                </a:solidFill>
              </a:rPr>
              <a:t> </a:t>
            </a:r>
          </a:p>
          <a:p>
            <a:pPr>
              <a:defRPr/>
            </a:pPr>
            <a:r>
              <a:rPr lang="en-CA" sz="2100" dirty="0">
                <a:solidFill>
                  <a:schemeClr val="bg1"/>
                </a:solidFill>
              </a:rPr>
              <a:t>Does add some certainty + more works in public domain</a:t>
            </a:r>
          </a:p>
        </p:txBody>
      </p:sp>
      <p:sp>
        <p:nvSpPr>
          <p:cNvPr id="149507" name="Slide Number Placeholder 3">
            <a:extLst>
              <a:ext uri="{FF2B5EF4-FFF2-40B4-BE49-F238E27FC236}">
                <a16:creationId xmlns:a16="http://schemas.microsoft.com/office/drawing/2014/main" id="{B33B7494-8993-A8F3-E1E6-DEC53A9B45A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46C7D1-C130-7446-B59B-E025B28D8F7F}" type="slidenum">
              <a:rPr lang="en-US" altLang="en-US" smtClean="0"/>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343F8ABF-8F5C-BFD5-8D35-9A5E6C68EBD8}"/>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Result of </a:t>
            </a:r>
            <a:r>
              <a:rPr lang="en-US" altLang="en-US" b="1">
                <a:solidFill>
                  <a:schemeClr val="bg1"/>
                </a:solidFill>
              </a:rPr>
              <a:t>Fixation</a:t>
            </a:r>
            <a:r>
              <a:rPr lang="en-US" altLang="en-US" b="1">
                <a:solidFill>
                  <a:srgbClr val="FFFF00"/>
                </a:solidFill>
              </a:rPr>
              <a:t> Requirement</a:t>
            </a:r>
          </a:p>
        </p:txBody>
      </p:sp>
      <p:sp>
        <p:nvSpPr>
          <p:cNvPr id="151554" name="Content Placeholder 2">
            <a:extLst>
              <a:ext uri="{FF2B5EF4-FFF2-40B4-BE49-F238E27FC236}">
                <a16:creationId xmlns:a16="http://schemas.microsoft.com/office/drawing/2014/main" id="{AB43FC3B-FE05-35D6-05D3-7BAB64EDD18E}"/>
              </a:ext>
            </a:extLst>
          </p:cNvPr>
          <p:cNvSpPr>
            <a:spLocks noGrp="1" noChangeArrowheads="1"/>
          </p:cNvSpPr>
          <p:nvPr>
            <p:ph sz="quarter" idx="10"/>
          </p:nvPr>
        </p:nvSpPr>
        <p:spPr bwMode="auto">
          <a:xfrm>
            <a:off x="215900" y="1055688"/>
            <a:ext cx="8712200" cy="3843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rgbClr val="00B0F0"/>
                </a:solidFill>
              </a:rPr>
              <a:t>Improvisational, performance art, kinetic pieces, open world massively multiplayer video game scenarios, </a:t>
            </a:r>
            <a:r>
              <a:rPr lang="en-US" altLang="en-US" sz="2800" dirty="0">
                <a:solidFill>
                  <a:srgbClr val="FF0000"/>
                </a:solidFill>
              </a:rPr>
              <a:t>are more at risk of not having copyright protection</a:t>
            </a:r>
            <a:r>
              <a:rPr lang="en-US" altLang="en-US" sz="2800" dirty="0">
                <a:solidFill>
                  <a:schemeClr val="bg1"/>
                </a:solidFill>
              </a:rPr>
              <a:t>. </a:t>
            </a:r>
            <a:r>
              <a:rPr lang="en-US" altLang="en-US" sz="2800" dirty="0">
                <a:solidFill>
                  <a:srgbClr val="FFFF00"/>
                </a:solidFill>
              </a:rPr>
              <a:t>See for example </a:t>
            </a:r>
            <a:r>
              <a:rPr lang="en-CA" altLang="en-US" sz="2800" dirty="0">
                <a:solidFill>
                  <a:srgbClr val="FFFF00"/>
                </a:solidFill>
              </a:rPr>
              <a:t> </a:t>
            </a:r>
            <a:r>
              <a:rPr lang="en-CA" altLang="en-US" sz="2800" i="1" u="sng" dirty="0" err="1">
                <a:solidFill>
                  <a:schemeClr val="bg1"/>
                </a:solidFill>
              </a:rPr>
              <a:t>Komesaroff</a:t>
            </a:r>
            <a:r>
              <a:rPr lang="en-CA" altLang="en-US" sz="2800" i="1" u="sng" dirty="0">
                <a:solidFill>
                  <a:schemeClr val="bg1"/>
                </a:solidFill>
              </a:rPr>
              <a:t> v. Mickle</a:t>
            </a:r>
            <a:r>
              <a:rPr lang="en-CA" altLang="en-US" sz="2800" b="1" dirty="0">
                <a:solidFill>
                  <a:srgbClr val="FFFF00"/>
                </a:solidFill>
              </a:rPr>
              <a:t>, [1988] R.P.C. 204 at 210 (</a:t>
            </a:r>
            <a:r>
              <a:rPr lang="en-CA" altLang="en-US" sz="2800" b="1" dirty="0" err="1">
                <a:solidFill>
                  <a:srgbClr val="FFFF00"/>
                </a:solidFill>
              </a:rPr>
              <a:t>Vict</a:t>
            </a:r>
            <a:r>
              <a:rPr lang="en-CA" altLang="en-US" sz="2800" b="1" dirty="0">
                <a:solidFill>
                  <a:srgbClr val="FFFF00"/>
                </a:solidFill>
              </a:rPr>
              <a:t>. S.C.</a:t>
            </a:r>
            <a:r>
              <a:rPr lang="en-CA" altLang="en-US" sz="2800" dirty="0">
                <a:solidFill>
                  <a:srgbClr val="FFFF00"/>
                </a:solidFill>
              </a:rPr>
              <a:t>), </a:t>
            </a:r>
            <a:r>
              <a:rPr lang="en-CA" altLang="en-US" sz="2800" dirty="0">
                <a:solidFill>
                  <a:schemeClr val="bg1"/>
                </a:solidFill>
              </a:rPr>
              <a:t>refusing protection to a moving sand sculpture. </a:t>
            </a:r>
          </a:p>
          <a:p>
            <a:r>
              <a:rPr lang="en-CA" altLang="en-US" sz="2800" dirty="0">
                <a:solidFill>
                  <a:schemeClr val="bg1"/>
                </a:solidFill>
              </a:rPr>
              <a:t>Content in RAM computer memory?</a:t>
            </a:r>
          </a:p>
          <a:p>
            <a:r>
              <a:rPr lang="en-CA" altLang="en-US" sz="2800" dirty="0">
                <a:solidFill>
                  <a:srgbClr val="00B0F0"/>
                </a:solidFill>
              </a:rPr>
              <a:t>Indigenous oral story-telling </a:t>
            </a:r>
            <a:endParaRPr lang="en-US" altLang="en-US" sz="2800" dirty="0">
              <a:solidFill>
                <a:srgbClr val="00B0F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9FE97EC-0ECD-A4FD-81B1-2EF48651AAD3}"/>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Course Website </a:t>
            </a:r>
            <a:endParaRPr lang="en-US" altLang="en-US" sz="3300">
              <a:solidFill>
                <a:srgbClr val="FF0000"/>
              </a:solidFill>
            </a:endParaRPr>
          </a:p>
        </p:txBody>
      </p:sp>
      <p:sp>
        <p:nvSpPr>
          <p:cNvPr id="69634" name="TextBox 2">
            <a:extLst>
              <a:ext uri="{FF2B5EF4-FFF2-40B4-BE49-F238E27FC236}">
                <a16:creationId xmlns:a16="http://schemas.microsoft.com/office/drawing/2014/main" id="{3DE864D1-5559-BB8F-8CCF-17CBEBBAF78F}"/>
              </a:ext>
            </a:extLst>
          </p:cNvPr>
          <p:cNvSpPr txBox="1">
            <a:spLocks noChangeArrowheads="1"/>
          </p:cNvSpPr>
          <p:nvPr/>
        </p:nvSpPr>
        <p:spPr bwMode="auto">
          <a:xfrm>
            <a:off x="2673350" y="4443413"/>
            <a:ext cx="379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hlinkClick r:id="rId2"/>
              </a:rPr>
              <a:t>https://iplaw.allard.ubc.ca/</a:t>
            </a:r>
            <a:r>
              <a:rPr lang="en-US" altLang="en-US"/>
              <a:t> </a:t>
            </a:r>
          </a:p>
        </p:txBody>
      </p:sp>
      <p:pic>
        <p:nvPicPr>
          <p:cNvPr id="8" name="Content Placeholder 7" descr="Graphical user interface, text&#10;&#10;Description automatically generated">
            <a:extLst>
              <a:ext uri="{FF2B5EF4-FFF2-40B4-BE49-F238E27FC236}">
                <a16:creationId xmlns:a16="http://schemas.microsoft.com/office/drawing/2014/main" id="{A2E04DCA-8BF1-73AD-9A85-C49C668813B2}"/>
              </a:ext>
            </a:extLst>
          </p:cNvPr>
          <p:cNvPicPr>
            <a:picLocks noGrp="1" noChangeAspect="1"/>
          </p:cNvPicPr>
          <p:nvPr>
            <p:ph sz="quarter" idx="10"/>
          </p:nvPr>
        </p:nvPicPr>
        <p:blipFill>
          <a:blip r:embed="rId3" cstate="print">
            <a:extLst>
              <a:ext uri="{28A0092B-C50C-407E-A947-70E740481C1C}">
                <a14:useLocalDpi xmlns:a14="http://schemas.microsoft.com/office/drawing/2010/main"/>
              </a:ext>
            </a:extLst>
          </a:blip>
          <a:stretch>
            <a:fillRect/>
          </a:stretch>
        </p:blipFill>
        <p:spPr>
          <a:xfrm>
            <a:off x="3232150" y="823913"/>
            <a:ext cx="2679700" cy="3365500"/>
          </a:xfrm>
        </p:spPr>
      </p:pic>
      <p:pic>
        <p:nvPicPr>
          <p:cNvPr id="69636" name="Picture 2" descr="Graphical user interface, website&#10;&#10;Description automatically generated">
            <a:extLst>
              <a:ext uri="{FF2B5EF4-FFF2-40B4-BE49-F238E27FC236}">
                <a16:creationId xmlns:a16="http://schemas.microsoft.com/office/drawing/2014/main" id="{4B5A0462-BC94-A578-0577-3A921A2FA05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90800" y="1030288"/>
            <a:ext cx="39608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2653AE-49AD-BB33-13E6-2AFAC02FE1BF}"/>
              </a:ext>
            </a:extLst>
          </p:cNvPr>
          <p:cNvSpPr txBox="1"/>
          <p:nvPr/>
        </p:nvSpPr>
        <p:spPr>
          <a:xfrm>
            <a:off x="233772" y="267494"/>
            <a:ext cx="8676456" cy="1938992"/>
          </a:xfrm>
          <a:prstGeom prst="rect">
            <a:avLst/>
          </a:prstGeom>
          <a:noFill/>
        </p:spPr>
        <p:txBody>
          <a:bodyPr wrap="square">
            <a:spAutoFit/>
          </a:bodyPr>
          <a:lstStyle/>
          <a:p>
            <a:pPr algn="ctr"/>
            <a:r>
              <a:rPr lang="en-US" sz="4000" dirty="0">
                <a:solidFill>
                  <a:srgbClr val="FF0000"/>
                </a:solidFill>
              </a:rPr>
              <a:t>Note</a:t>
            </a:r>
            <a:r>
              <a:rPr lang="en-US" sz="4000" dirty="0">
                <a:solidFill>
                  <a:schemeClr val="bg1"/>
                </a:solidFill>
              </a:rPr>
              <a:t> </a:t>
            </a:r>
            <a:r>
              <a:rPr lang="en-US" sz="4000" i="1" dirty="0" err="1">
                <a:solidFill>
                  <a:schemeClr val="bg1"/>
                </a:solidFill>
              </a:rPr>
              <a:t>Komesaroff</a:t>
            </a:r>
            <a:r>
              <a:rPr lang="en-US" sz="4000" i="1" dirty="0">
                <a:solidFill>
                  <a:schemeClr val="bg1"/>
                </a:solidFill>
              </a:rPr>
              <a:t> v. Mickle </a:t>
            </a:r>
            <a:endParaRPr lang="en-US" sz="4000" dirty="0">
              <a:solidFill>
                <a:srgbClr val="FFFF00"/>
              </a:solidFill>
            </a:endParaRPr>
          </a:p>
          <a:p>
            <a:pPr algn="ctr"/>
            <a:r>
              <a:rPr lang="en-US" sz="4000" dirty="0">
                <a:solidFill>
                  <a:srgbClr val="FFFF00"/>
                </a:solidFill>
              </a:rPr>
              <a:t>though cited often</a:t>
            </a:r>
            <a:r>
              <a:rPr lang="en-US" sz="4000" dirty="0">
                <a:solidFill>
                  <a:srgbClr val="FF0000"/>
                </a:solidFill>
              </a:rPr>
              <a:t>,</a:t>
            </a:r>
            <a:r>
              <a:rPr lang="en-US" sz="4000" dirty="0">
                <a:solidFill>
                  <a:srgbClr val="FFFF00"/>
                </a:solidFill>
              </a:rPr>
              <a:t> </a:t>
            </a:r>
          </a:p>
          <a:p>
            <a:pPr algn="ctr"/>
            <a:r>
              <a:rPr lang="en-US" sz="4000" dirty="0">
                <a:solidFill>
                  <a:srgbClr val="FF0000"/>
                </a:solidFill>
              </a:rPr>
              <a:t>is not </a:t>
            </a:r>
            <a:r>
              <a:rPr lang="en-US" sz="4000" dirty="0">
                <a:solidFill>
                  <a:srgbClr val="FFFF00"/>
                </a:solidFill>
              </a:rPr>
              <a:t>the world’s strongest precedent</a:t>
            </a:r>
          </a:p>
        </p:txBody>
      </p:sp>
      <p:pic>
        <p:nvPicPr>
          <p:cNvPr id="4" name="Picture 3">
            <a:extLst>
              <a:ext uri="{FF2B5EF4-FFF2-40B4-BE49-F238E27FC236}">
                <a16:creationId xmlns:a16="http://schemas.microsoft.com/office/drawing/2014/main" id="{E06493B7-766D-014C-9C69-D7417AF13469}"/>
              </a:ext>
            </a:extLst>
          </p:cNvPr>
          <p:cNvPicPr>
            <a:picLocks noChangeAspect="1"/>
          </p:cNvPicPr>
          <p:nvPr/>
        </p:nvPicPr>
        <p:blipFill>
          <a:blip r:embed="rId2"/>
          <a:stretch>
            <a:fillRect/>
          </a:stretch>
        </p:blipFill>
        <p:spPr>
          <a:xfrm>
            <a:off x="3619500" y="2569509"/>
            <a:ext cx="1905000" cy="1905000"/>
          </a:xfrm>
          <a:prstGeom prst="rect">
            <a:avLst/>
          </a:prstGeom>
        </p:spPr>
      </p:pic>
    </p:spTree>
    <p:extLst>
      <p:ext uri="{BB962C8B-B14F-4D97-AF65-F5344CB8AC3E}">
        <p14:creationId xmlns:p14="http://schemas.microsoft.com/office/powerpoint/2010/main" val="1178492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2">
            <a:extLst>
              <a:ext uri="{FF2B5EF4-FFF2-40B4-BE49-F238E27FC236}">
                <a16:creationId xmlns:a16="http://schemas.microsoft.com/office/drawing/2014/main" id="{8A2283FA-D7D5-88F9-2D7E-618632C46399}"/>
              </a:ext>
            </a:extLst>
          </p:cNvPr>
          <p:cNvSpPr txBox="1">
            <a:spLocks noChangeArrowheads="1"/>
          </p:cNvSpPr>
          <p:nvPr/>
        </p:nvSpPr>
        <p:spPr bwMode="auto">
          <a:xfrm>
            <a:off x="358775" y="1492250"/>
            <a:ext cx="84264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2700" b="1" i="1" u="sng">
                <a:solidFill>
                  <a:srgbClr val="00B0F0"/>
                </a:solidFill>
              </a:rPr>
              <a:t>Gould Estate et al v. Stoddart Publishing Co. Ltd et al</a:t>
            </a:r>
            <a:r>
              <a:rPr lang="en-US" altLang="en-US" sz="2700" b="1" i="1">
                <a:solidFill>
                  <a:srgbClr val="00B0F0"/>
                </a:solidFill>
              </a:rPr>
              <a:t> </a:t>
            </a:r>
            <a:r>
              <a:rPr lang="en-US" altLang="en-US" sz="2700" b="1">
                <a:solidFill>
                  <a:schemeClr val="bg1"/>
                </a:solidFill>
              </a:rPr>
              <a:t>(1996)</a:t>
            </a:r>
            <a:endParaRPr lang="en-US" altLang="en-US" sz="2700" b="1" i="1">
              <a:solidFill>
                <a:schemeClr val="bg1"/>
              </a:solidFill>
            </a:endParaRPr>
          </a:p>
          <a:p>
            <a:pPr lvl="1"/>
            <a:r>
              <a:rPr lang="en-US" altLang="en-US" sz="2700">
                <a:solidFill>
                  <a:srgbClr val="FFFF00"/>
                </a:solidFill>
              </a:rPr>
              <a:t>Can copyright subsist in spoken words?</a:t>
            </a:r>
          </a:p>
          <a:p>
            <a:pPr lvl="2">
              <a:buFont typeface="Courier New" panose="02070309020205020404" pitchFamily="49" charset="0"/>
              <a:buChar char="o"/>
            </a:pPr>
            <a:r>
              <a:rPr lang="en-US" altLang="en-US" sz="2700">
                <a:solidFill>
                  <a:srgbClr val="FF0000"/>
                </a:solidFill>
              </a:rPr>
              <a:t>Not necessarily</a:t>
            </a:r>
            <a:r>
              <a:rPr lang="en-US" altLang="en-US" sz="2700">
                <a:solidFill>
                  <a:schemeClr val="bg1"/>
                </a:solidFill>
              </a:rPr>
              <a:t> </a:t>
            </a:r>
            <a:r>
              <a:rPr lang="en-US" altLang="en-US" sz="2700">
                <a:solidFill>
                  <a:srgbClr val="FFFF00"/>
                </a:solidFill>
              </a:rPr>
              <a:t>–</a:t>
            </a:r>
            <a:r>
              <a:rPr lang="en-US" altLang="en-US" sz="2700">
                <a:solidFill>
                  <a:schemeClr val="bg1"/>
                </a:solidFill>
              </a:rPr>
              <a:t> not every utterance made by individuals is a “valuable property right” </a:t>
            </a:r>
          </a:p>
          <a:p>
            <a:pPr lvl="1"/>
            <a:r>
              <a:rPr lang="en-US" altLang="en-US" sz="2700">
                <a:solidFill>
                  <a:schemeClr val="bg1"/>
                </a:solidFill>
              </a:rPr>
              <a:t>A person’s </a:t>
            </a:r>
            <a:r>
              <a:rPr lang="en-US" altLang="en-US" sz="2700">
                <a:solidFill>
                  <a:srgbClr val="FFFF00"/>
                </a:solidFill>
              </a:rPr>
              <a:t>oral statements are not literary creations</a:t>
            </a:r>
            <a:r>
              <a:rPr lang="en-US" altLang="en-US" sz="2700">
                <a:solidFill>
                  <a:schemeClr val="bg1"/>
                </a:solidFill>
              </a:rPr>
              <a:t> and </a:t>
            </a:r>
            <a:r>
              <a:rPr lang="en-US" altLang="en-US" sz="2700">
                <a:solidFill>
                  <a:srgbClr val="FF0000"/>
                </a:solidFill>
              </a:rPr>
              <a:t>do not </a:t>
            </a:r>
            <a:r>
              <a:rPr lang="en-US" altLang="en-US" sz="2700">
                <a:solidFill>
                  <a:schemeClr val="bg1"/>
                </a:solidFill>
              </a:rPr>
              <a:t>attract </a:t>
            </a:r>
            <a:r>
              <a:rPr lang="en-US" altLang="en-US" sz="2700">
                <a:solidFill>
                  <a:srgbClr val="FF0000"/>
                </a:solidFill>
              </a:rPr>
              <a:t>copyright protection</a:t>
            </a:r>
          </a:p>
        </p:txBody>
      </p:sp>
      <p:sp>
        <p:nvSpPr>
          <p:cNvPr id="152578" name="TextBox 3">
            <a:extLst>
              <a:ext uri="{FF2B5EF4-FFF2-40B4-BE49-F238E27FC236}">
                <a16:creationId xmlns:a16="http://schemas.microsoft.com/office/drawing/2014/main" id="{8996D383-7D41-5B1B-3DCB-CA9FC2D3721C}"/>
              </a:ext>
            </a:extLst>
          </p:cNvPr>
          <p:cNvSpPr txBox="1">
            <a:spLocks noChangeArrowheads="1"/>
          </p:cNvSpPr>
          <p:nvPr/>
        </p:nvSpPr>
        <p:spPr bwMode="auto">
          <a:xfrm>
            <a:off x="198438" y="339725"/>
            <a:ext cx="8747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 </a:t>
            </a:r>
            <a:r>
              <a:rPr lang="en-US" altLang="en-US" sz="4400" b="1">
                <a:solidFill>
                  <a:srgbClr val="FF0000"/>
                </a:solidFill>
              </a:rPr>
              <a:t>(</a:t>
            </a:r>
            <a:r>
              <a:rPr lang="en-US" altLang="en-US" sz="4400" b="1">
                <a:solidFill>
                  <a:schemeClr val="bg1"/>
                </a:solidFill>
              </a:rPr>
              <a:t>Fixation</a:t>
            </a:r>
            <a:r>
              <a:rPr lang="en-US" altLang="en-US" sz="4400" b="1">
                <a:solidFill>
                  <a:srgbClr val="FF0000"/>
                </a:solidFill>
              </a:rPr>
              <a:t>)</a:t>
            </a:r>
            <a:endParaRPr lang="en-US" altLang="en-US" sz="440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2">
            <a:extLst>
              <a:ext uri="{FF2B5EF4-FFF2-40B4-BE49-F238E27FC236}">
                <a16:creationId xmlns:a16="http://schemas.microsoft.com/office/drawing/2014/main" id="{B0FC7989-2437-48A4-9785-4DB5D0834B6E}"/>
              </a:ext>
            </a:extLst>
          </p:cNvPr>
          <p:cNvSpPr txBox="1">
            <a:spLocks noChangeArrowheads="1"/>
          </p:cNvSpPr>
          <p:nvPr/>
        </p:nvSpPr>
        <p:spPr bwMode="auto">
          <a:xfrm>
            <a:off x="323850" y="1419225"/>
            <a:ext cx="84963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800" b="1">
                <a:solidFill>
                  <a:schemeClr val="bg1"/>
                </a:solidFill>
              </a:rPr>
              <a:t>5.</a:t>
            </a:r>
            <a:r>
              <a:rPr lang="en-US" altLang="en-US" sz="3800">
                <a:solidFill>
                  <a:schemeClr val="bg1"/>
                </a:solidFill>
              </a:rPr>
              <a:t> (1) Subject to this Act, copyright shall subsist in Canada, for the term hereinafter mentioned, in every </a:t>
            </a:r>
            <a:r>
              <a:rPr lang="en-US" altLang="en-US" sz="3800">
                <a:solidFill>
                  <a:srgbClr val="FF0000"/>
                </a:solidFill>
              </a:rPr>
              <a:t>original</a:t>
            </a:r>
            <a:r>
              <a:rPr lang="en-US" altLang="en-US" sz="3800">
                <a:solidFill>
                  <a:schemeClr val="bg1"/>
                </a:solidFill>
              </a:rPr>
              <a:t> literary, dramatic, musical and artistic </a:t>
            </a:r>
            <a:r>
              <a:rPr lang="en-US" altLang="en-US" sz="3800">
                <a:solidFill>
                  <a:srgbClr val="FF0000"/>
                </a:solidFill>
              </a:rPr>
              <a:t>work</a:t>
            </a:r>
            <a:r>
              <a:rPr lang="en-US" altLang="en-US" sz="3800">
                <a:solidFill>
                  <a:schemeClr val="bg1"/>
                </a:solidFill>
              </a:rPr>
              <a:t> if</a:t>
            </a:r>
            <a:r>
              <a:rPr lang="en-US" altLang="en-US" sz="3800">
                <a:solidFill>
                  <a:srgbClr val="FF0000"/>
                </a:solidFill>
              </a:rPr>
              <a:t>…</a:t>
            </a:r>
            <a:endParaRPr lang="en-CA" altLang="en-US" sz="3800">
              <a:solidFill>
                <a:srgbClr val="FF0000"/>
              </a:solidFill>
            </a:endParaRPr>
          </a:p>
        </p:txBody>
      </p:sp>
      <p:sp>
        <p:nvSpPr>
          <p:cNvPr id="121858" name="TextBox 3">
            <a:extLst>
              <a:ext uri="{FF2B5EF4-FFF2-40B4-BE49-F238E27FC236}">
                <a16:creationId xmlns:a16="http://schemas.microsoft.com/office/drawing/2014/main" id="{11A1A714-EF48-D14F-F73E-346C528E778E}"/>
              </a:ext>
            </a:extLst>
          </p:cNvPr>
          <p:cNvSpPr txBox="1">
            <a:spLocks noChangeArrowheads="1"/>
          </p:cNvSpPr>
          <p:nvPr/>
        </p:nvSpPr>
        <p:spPr bwMode="auto">
          <a:xfrm>
            <a:off x="-15875" y="268288"/>
            <a:ext cx="91868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r>
              <a:rPr lang="en-US" altLang="en-US" sz="4400" b="1">
                <a:solidFill>
                  <a:srgbClr val="00B0F0"/>
                </a:solidFill>
              </a:rPr>
              <a:t>:</a:t>
            </a:r>
            <a:r>
              <a:rPr lang="en-US" altLang="en-US" sz="4400" b="1">
                <a:solidFill>
                  <a:srgbClr val="FFFF00"/>
                </a:solidFill>
              </a:rPr>
              <a:t> </a:t>
            </a:r>
            <a:r>
              <a:rPr lang="en-US" altLang="en-US" sz="4400" b="1">
                <a:solidFill>
                  <a:srgbClr val="FF0000"/>
                </a:solidFill>
              </a:rPr>
              <a:t>Originality</a:t>
            </a:r>
            <a:endParaRPr lang="en-US" altLang="en-US" sz="4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5">
            <a:extLst>
              <a:ext uri="{FF2B5EF4-FFF2-40B4-BE49-F238E27FC236}">
                <a16:creationId xmlns:a16="http://schemas.microsoft.com/office/drawing/2014/main" id="{EA067A67-C2DB-A1C2-7B55-93E46D636F48}"/>
              </a:ext>
            </a:extLst>
          </p:cNvPr>
          <p:cNvSpPr>
            <a:spLocks noGrp="1" noChangeArrowheads="1"/>
          </p:cNvSpPr>
          <p:nvPr>
            <p:ph type="title"/>
          </p:nvPr>
        </p:nvSpPr>
        <p:spPr bwMode="auto">
          <a:xfrm>
            <a:off x="1485900" y="206375"/>
            <a:ext cx="6172200" cy="684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61D2ADC2-81F2-0D01-486E-DA48B5F8C6E7}"/>
              </a:ext>
            </a:extLst>
          </p:cNvPr>
          <p:cNvSpPr>
            <a:spLocks noGrp="1"/>
          </p:cNvSpPr>
          <p:nvPr>
            <p:ph idx="1"/>
          </p:nvPr>
        </p:nvSpPr>
        <p:spPr>
          <a:xfrm>
            <a:off x="250825" y="1347788"/>
            <a:ext cx="8208963" cy="3490912"/>
          </a:xfrm>
        </p:spPr>
        <p:txBody>
          <a:bodyPr>
            <a:normAutofit fontScale="92500" lnSpcReduction="10000"/>
          </a:bodyPr>
          <a:lstStyle/>
          <a:p>
            <a:pPr marL="0" indent="0">
              <a:buFont typeface="Arial" panose="020B0604020202020204" pitchFamily="34" charset="0"/>
              <a:buNone/>
              <a:defRPr/>
            </a:pPr>
            <a:r>
              <a:rPr lang="en-US" sz="2400" b="1" dirty="0">
                <a:solidFill>
                  <a:srgbClr val="00B0F0"/>
                </a:solidFill>
              </a:rPr>
              <a:t>Originality in </a:t>
            </a:r>
            <a:r>
              <a:rPr lang="en-US" sz="2400" b="1" dirty="0">
                <a:solidFill>
                  <a:srgbClr val="FF0000"/>
                </a:solidFill>
              </a:rPr>
              <a:t>Ca</a:t>
            </a:r>
            <a:r>
              <a:rPr lang="en-US" sz="2400" b="1" dirty="0">
                <a:solidFill>
                  <a:schemeClr val="bg1"/>
                </a:solidFill>
              </a:rPr>
              <a:t>na</a:t>
            </a:r>
            <a:r>
              <a:rPr lang="en-US" sz="2400" b="1" dirty="0">
                <a:solidFill>
                  <a:srgbClr val="FF0000"/>
                </a:solidFill>
              </a:rPr>
              <a:t>da</a:t>
            </a:r>
          </a:p>
          <a:p>
            <a:pPr>
              <a:lnSpc>
                <a:spcPct val="110000"/>
              </a:lnSpc>
              <a:defRPr/>
            </a:pPr>
            <a:r>
              <a:rPr lang="en-US" sz="2625" dirty="0">
                <a:solidFill>
                  <a:srgbClr val="FF0000"/>
                </a:solidFill>
              </a:rPr>
              <a:t>Pre-2004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Sweat of the brow</a:t>
            </a:r>
            <a:r>
              <a:rPr lang="en-US" sz="2625" dirty="0">
                <a:solidFill>
                  <a:srgbClr val="FF0000"/>
                </a:solidFill>
              </a:rPr>
              <a:t>”</a:t>
            </a:r>
            <a:r>
              <a:rPr lang="en-US" sz="2625" dirty="0">
                <a:solidFill>
                  <a:schemeClr val="bg1"/>
                </a:solidFill>
              </a:rPr>
              <a:t>: </a:t>
            </a:r>
          </a:p>
          <a:p>
            <a:pPr lvl="2">
              <a:lnSpc>
                <a:spcPct val="110000"/>
              </a:lnSpc>
              <a:buFont typeface="Wingdings" pitchFamily="2" charset="2"/>
              <a:buChar char="§"/>
              <a:defRPr/>
            </a:pPr>
            <a:r>
              <a:rPr lang="en-US" sz="2625" dirty="0">
                <a:solidFill>
                  <a:schemeClr val="bg1"/>
                </a:solidFill>
              </a:rPr>
              <a:t>Work receives copyright protection if it originates from an author and is more than a mere copy.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Creativity</a:t>
            </a:r>
            <a:r>
              <a:rPr lang="en-US" sz="2625" dirty="0">
                <a:solidFill>
                  <a:srgbClr val="FF0000"/>
                </a:solidFill>
              </a:rPr>
              <a:t>”</a:t>
            </a:r>
          </a:p>
          <a:p>
            <a:pPr lvl="2">
              <a:lnSpc>
                <a:spcPct val="110000"/>
              </a:lnSpc>
              <a:buFont typeface="Wingdings" pitchFamily="2" charset="2"/>
              <a:buChar char="§"/>
              <a:defRPr/>
            </a:pPr>
            <a:r>
              <a:rPr lang="en-US" sz="2625" dirty="0">
                <a:solidFill>
                  <a:schemeClr val="bg1"/>
                </a:solidFill>
              </a:rPr>
              <a:t>A work must be the product of creativity in order to be original</a:t>
            </a:r>
          </a:p>
        </p:txBody>
      </p:sp>
      <p:sp>
        <p:nvSpPr>
          <p:cNvPr id="123907" name="Slide Number Placeholder 3">
            <a:extLst>
              <a:ext uri="{FF2B5EF4-FFF2-40B4-BE49-F238E27FC236}">
                <a16:creationId xmlns:a16="http://schemas.microsoft.com/office/drawing/2014/main" id="{57D762F2-9DEE-C246-798B-D8E55A912A7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924850-6281-F04A-8DFF-74D92E9ABF4A}" type="slidenum">
              <a:rPr lang="en-US" altLang="en-US" smtClean="0"/>
              <a:pPr/>
              <a:t>53</a:t>
            </a:fld>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
            <a:extLst>
              <a:ext uri="{FF2B5EF4-FFF2-40B4-BE49-F238E27FC236}">
                <a16:creationId xmlns:a16="http://schemas.microsoft.com/office/drawing/2014/main" id="{57D88C58-2906-BBE7-B9AA-78B703D55156}"/>
              </a:ext>
            </a:extLst>
          </p:cNvPr>
          <p:cNvSpPr txBox="1">
            <a:spLocks noChangeArrowheads="1"/>
          </p:cNvSpPr>
          <p:nvPr/>
        </p:nvSpPr>
        <p:spPr bwMode="auto">
          <a:xfrm>
            <a:off x="701675" y="1276350"/>
            <a:ext cx="774065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2100" b="1">
                <a:solidFill>
                  <a:schemeClr val="bg1"/>
                </a:solidFill>
              </a:rPr>
              <a:t>Originality</a:t>
            </a:r>
          </a:p>
          <a:p>
            <a:pPr>
              <a:buFont typeface="Arial" panose="020B0604020202020204" pitchFamily="34" charset="0"/>
              <a:buNone/>
            </a:pPr>
            <a:r>
              <a:rPr lang="en-US" altLang="en-US" sz="2100" i="1" u="sng">
                <a:solidFill>
                  <a:srgbClr val="00B0F0"/>
                </a:solidFill>
              </a:rPr>
              <a:t>CCH Canadian Ltd. v. Law Society of Upper Canada</a:t>
            </a:r>
            <a:r>
              <a:rPr lang="en-US" altLang="en-US" sz="2100" i="1">
                <a:solidFill>
                  <a:srgbClr val="00B0F0"/>
                </a:solidFill>
              </a:rPr>
              <a:t>, </a:t>
            </a:r>
            <a:r>
              <a:rPr lang="en-US" altLang="en-US" sz="2100">
                <a:solidFill>
                  <a:schemeClr val="bg1"/>
                </a:solidFill>
              </a:rPr>
              <a:t>2004 SCC 13</a:t>
            </a:r>
          </a:p>
          <a:p>
            <a:pPr lvl="1">
              <a:buFont typeface="Courier New" panose="02070309020205020404" pitchFamily="49" charset="0"/>
              <a:buChar char="o"/>
            </a:pPr>
            <a:r>
              <a:rPr lang="en-US" altLang="en-US" sz="2100">
                <a:solidFill>
                  <a:schemeClr val="bg1"/>
                </a:solidFill>
              </a:rPr>
              <a:t>For a work to be original, you need an </a:t>
            </a:r>
            <a:r>
              <a:rPr lang="en-US" altLang="en-US" sz="2100">
                <a:solidFill>
                  <a:srgbClr val="FFFF00"/>
                </a:solidFill>
              </a:rPr>
              <a:t>exercise of skill and judgment</a:t>
            </a:r>
            <a:r>
              <a:rPr lang="en-US" altLang="en-US" sz="2100">
                <a:solidFill>
                  <a:schemeClr val="bg1"/>
                </a:solidFill>
              </a:rPr>
              <a:t> that is </a:t>
            </a:r>
            <a:r>
              <a:rPr lang="en-US" altLang="en-US" sz="2100">
                <a:solidFill>
                  <a:srgbClr val="FFFF00"/>
                </a:solidFill>
              </a:rPr>
              <a:t>more than </a:t>
            </a:r>
            <a:r>
              <a:rPr lang="en-US" altLang="en-US" sz="2100">
                <a:solidFill>
                  <a:schemeClr val="bg1"/>
                </a:solidFill>
              </a:rPr>
              <a:t>a purely </a:t>
            </a:r>
            <a:r>
              <a:rPr lang="en-US" altLang="en-US" sz="2100">
                <a:solidFill>
                  <a:srgbClr val="FFFF00"/>
                </a:solidFill>
              </a:rPr>
              <a:t>mechanical exercise</a:t>
            </a:r>
          </a:p>
          <a:p>
            <a:pPr lvl="1">
              <a:buFont typeface="Courier New" panose="02070309020205020404" pitchFamily="49" charset="0"/>
              <a:buChar char="o"/>
            </a:pPr>
            <a:r>
              <a:rPr lang="en-US" altLang="en-US" sz="2100">
                <a:solidFill>
                  <a:srgbClr val="FFFF00"/>
                </a:solidFill>
              </a:rPr>
              <a:t>Skill </a:t>
            </a:r>
            <a:r>
              <a:rPr lang="en-US" altLang="en-US" sz="2100">
                <a:solidFill>
                  <a:srgbClr val="FF0000"/>
                </a:solidFill>
              </a:rPr>
              <a:t>=</a:t>
            </a:r>
            <a:r>
              <a:rPr lang="en-US" altLang="en-US" sz="2100">
                <a:solidFill>
                  <a:srgbClr val="FFFF00"/>
                </a:solidFill>
              </a:rPr>
              <a:t> </a:t>
            </a:r>
            <a:r>
              <a:rPr lang="en-US" altLang="en-US" sz="2100">
                <a:solidFill>
                  <a:schemeClr val="bg1"/>
                </a:solidFill>
              </a:rPr>
              <a:t>use of one’s knowledge, developed aptitude or practiced ability in producing the work</a:t>
            </a:r>
          </a:p>
          <a:p>
            <a:pPr lvl="1">
              <a:buFont typeface="Courier New" panose="02070309020205020404" pitchFamily="49" charset="0"/>
              <a:buChar char="o"/>
            </a:pPr>
            <a:r>
              <a:rPr lang="en-US" altLang="en-US" sz="2100">
                <a:solidFill>
                  <a:srgbClr val="FFFF00"/>
                </a:solidFill>
              </a:rPr>
              <a:t>Judgment </a:t>
            </a:r>
            <a:r>
              <a:rPr lang="en-US" altLang="en-US" sz="2100">
                <a:solidFill>
                  <a:srgbClr val="FF0000"/>
                </a:solidFill>
              </a:rPr>
              <a:t>=</a:t>
            </a:r>
            <a:r>
              <a:rPr lang="en-US" altLang="en-US" sz="2100">
                <a:solidFill>
                  <a:srgbClr val="FFFF00"/>
                </a:solidFill>
              </a:rPr>
              <a:t> </a:t>
            </a:r>
            <a:r>
              <a:rPr lang="en-US" altLang="en-US" sz="2100">
                <a:solidFill>
                  <a:schemeClr val="bg1"/>
                </a:solidFill>
              </a:rPr>
              <a:t>use of one’s capacity for discernment or ability to form an opinion or evaluation by comparing different possible options in producing the work</a:t>
            </a:r>
          </a:p>
        </p:txBody>
      </p:sp>
      <p:sp>
        <p:nvSpPr>
          <p:cNvPr id="126978" name="TextBox 2">
            <a:extLst>
              <a:ext uri="{FF2B5EF4-FFF2-40B4-BE49-F238E27FC236}">
                <a16:creationId xmlns:a16="http://schemas.microsoft.com/office/drawing/2014/main" id="{F2729418-A17F-07EC-A8AE-E36922634ADC}"/>
              </a:ext>
            </a:extLst>
          </p:cNvPr>
          <p:cNvSpPr txBox="1">
            <a:spLocks noChangeArrowheads="1"/>
          </p:cNvSpPr>
          <p:nvPr/>
        </p:nvSpPr>
        <p:spPr bwMode="auto">
          <a:xfrm>
            <a:off x="1546225" y="20161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EF94075F-6832-162D-20AD-1F400BC57F8D}"/>
              </a:ext>
            </a:extLst>
          </p:cNvPr>
          <p:cNvSpPr>
            <a:spLocks noGrp="1" noChangeArrowheads="1"/>
          </p:cNvSpPr>
          <p:nvPr>
            <p:ph type="title"/>
          </p:nvPr>
        </p:nvSpPr>
        <p:spPr bwMode="auto">
          <a:xfrm>
            <a:off x="1485900" y="15557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Meaning that</a:t>
            </a:r>
            <a:r>
              <a:rPr lang="en-US" altLang="en-US" b="1">
                <a:solidFill>
                  <a:schemeClr val="bg1"/>
                </a:solidFill>
              </a:rPr>
              <a:t>…</a:t>
            </a:r>
          </a:p>
        </p:txBody>
      </p:sp>
      <p:sp>
        <p:nvSpPr>
          <p:cNvPr id="3" name="Content Placeholder 2">
            <a:extLst>
              <a:ext uri="{FF2B5EF4-FFF2-40B4-BE49-F238E27FC236}">
                <a16:creationId xmlns:a16="http://schemas.microsoft.com/office/drawing/2014/main" id="{C296270F-C0CF-3BA5-B825-97B9C1366E37}"/>
              </a:ext>
            </a:extLst>
          </p:cNvPr>
          <p:cNvSpPr>
            <a:spLocks noGrp="1"/>
          </p:cNvSpPr>
          <p:nvPr>
            <p:ph sz="quarter" idx="10"/>
          </p:nvPr>
        </p:nvSpPr>
        <p:spPr>
          <a:xfrm>
            <a:off x="1419225" y="917575"/>
            <a:ext cx="6448425" cy="3376613"/>
          </a:xfrm>
        </p:spPr>
        <p:txBody>
          <a:bodyPr>
            <a:noAutofit/>
          </a:bodyPr>
          <a:lstStyle/>
          <a:p>
            <a:pPr>
              <a:defRPr/>
            </a:pPr>
            <a:r>
              <a:rPr lang="en-CA" sz="2325" dirty="0">
                <a:solidFill>
                  <a:srgbClr val="FFFF00"/>
                </a:solidFill>
              </a:rPr>
              <a:t>Headnotes</a:t>
            </a:r>
            <a:r>
              <a:rPr lang="en-CA" sz="2325" dirty="0">
                <a:solidFill>
                  <a:schemeClr val="bg1"/>
                </a:solidFill>
              </a:rPr>
              <a:t>, </a:t>
            </a:r>
            <a:r>
              <a:rPr lang="en-CA" sz="2325" dirty="0">
                <a:solidFill>
                  <a:srgbClr val="FFFF00"/>
                </a:solidFill>
              </a:rPr>
              <a:t>case summaries</a:t>
            </a:r>
            <a:r>
              <a:rPr lang="en-CA" sz="2325" dirty="0">
                <a:solidFill>
                  <a:schemeClr val="bg1"/>
                </a:solidFill>
              </a:rPr>
              <a:t>, topical indexes &amp; compilations of reported judicial decisions originating from their authors and </a:t>
            </a:r>
            <a:r>
              <a:rPr lang="en-CA" sz="2325" dirty="0">
                <a:solidFill>
                  <a:srgbClr val="FFFF00"/>
                </a:solidFill>
              </a:rPr>
              <a:t>are not simply copies</a:t>
            </a:r>
            <a:r>
              <a:rPr lang="en-CA" sz="2325" dirty="0">
                <a:solidFill>
                  <a:schemeClr val="bg1"/>
                </a:solidFill>
              </a:rPr>
              <a:t>. There is more than trivial skill &amp; judgment in their creation (as every law student knows)</a:t>
            </a:r>
          </a:p>
          <a:p>
            <a:pPr>
              <a:defRPr/>
            </a:pPr>
            <a:r>
              <a:rPr lang="en-CA" sz="2325" dirty="0">
                <a:solidFill>
                  <a:schemeClr val="bg1"/>
                </a:solidFill>
              </a:rPr>
              <a:t>However, </a:t>
            </a:r>
            <a:r>
              <a:rPr lang="en-CA" sz="2325" dirty="0">
                <a:solidFill>
                  <a:srgbClr val="FFFF00"/>
                </a:solidFill>
              </a:rPr>
              <a:t>reported judicial decisions, by themselves, are not original works </a:t>
            </a:r>
            <a:r>
              <a:rPr lang="en-CA" sz="2325" dirty="0">
                <a:solidFill>
                  <a:srgbClr val="00B0F0"/>
                </a:solidFill>
              </a:rPr>
              <a:t>in which the publishers could claim copyright</a:t>
            </a:r>
            <a:r>
              <a:rPr lang="en-CA" sz="2325" dirty="0">
                <a:solidFill>
                  <a:schemeClr val="bg1"/>
                </a:solidFill>
              </a:rPr>
              <a:t>, even where typos and minor errors are fixed.</a:t>
            </a:r>
            <a:endParaRPr lang="en-US" sz="2325"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8DA0B0-02AB-0A4E-FB37-7F1BECC9DDC7}"/>
              </a:ext>
            </a:extLst>
          </p:cNvPr>
          <p:cNvSpPr>
            <a:spLocks noGrp="1"/>
          </p:cNvSpPr>
          <p:nvPr>
            <p:ph type="title"/>
          </p:nvPr>
        </p:nvSpPr>
        <p:spPr>
          <a:xfrm>
            <a:off x="347663" y="195263"/>
            <a:ext cx="8650287" cy="762000"/>
          </a:xfrm>
        </p:spPr>
        <p:txBody>
          <a:bodyPr>
            <a:normAutofit fontScale="90000"/>
          </a:bodyPr>
          <a:lstStyle/>
          <a:p>
            <a:pPr>
              <a:defRPr/>
            </a:pPr>
            <a:r>
              <a:rPr lang="en-US" sz="4000" b="1" dirty="0">
                <a:solidFill>
                  <a:srgbClr val="FFFF00"/>
                </a:solidFill>
              </a:rPr>
              <a:t>Can an </a:t>
            </a:r>
            <a:r>
              <a:rPr lang="en-US" sz="4000" b="1" dirty="0">
                <a:solidFill>
                  <a:srgbClr val="FF0000"/>
                </a:solidFill>
              </a:rPr>
              <a:t>A</a:t>
            </a:r>
            <a:r>
              <a:rPr lang="en-US" sz="4000" b="1" dirty="0">
                <a:solidFill>
                  <a:schemeClr val="bg1"/>
                </a:solidFill>
              </a:rPr>
              <a:t>.</a:t>
            </a:r>
            <a:r>
              <a:rPr lang="en-US" sz="4000" b="1" dirty="0">
                <a:solidFill>
                  <a:srgbClr val="FF0000"/>
                </a:solidFill>
              </a:rPr>
              <a:t>I</a:t>
            </a:r>
            <a:r>
              <a:rPr lang="en-US" sz="4000" b="1" dirty="0">
                <a:solidFill>
                  <a:schemeClr val="bg1"/>
                </a:solidFill>
              </a:rPr>
              <a:t>.</a:t>
            </a:r>
            <a:r>
              <a:rPr lang="en-US" sz="4000" b="1" dirty="0">
                <a:solidFill>
                  <a:srgbClr val="FFFF00"/>
                </a:solidFill>
              </a:rPr>
              <a:t> pass the </a:t>
            </a:r>
            <a:r>
              <a:rPr lang="en-US" sz="4000" b="1" dirty="0">
                <a:solidFill>
                  <a:srgbClr val="FF0000"/>
                </a:solidFill>
              </a:rPr>
              <a:t>“</a:t>
            </a:r>
            <a:r>
              <a:rPr lang="en-US" sz="4000" b="1" dirty="0">
                <a:solidFill>
                  <a:schemeClr val="bg1"/>
                </a:solidFill>
              </a:rPr>
              <a:t>McLachlin Test</a:t>
            </a:r>
            <a:r>
              <a:rPr lang="en-US" sz="4000" b="1" dirty="0">
                <a:solidFill>
                  <a:srgbClr val="FF0000"/>
                </a:solidFill>
              </a:rPr>
              <a:t>”</a:t>
            </a:r>
            <a:r>
              <a:rPr lang="en-US" sz="4000" b="1" dirty="0">
                <a:solidFill>
                  <a:srgbClr val="FFFF00"/>
                </a:solidFill>
              </a:rPr>
              <a:t>?</a:t>
            </a:r>
            <a:br>
              <a:rPr lang="en-US" dirty="0"/>
            </a:br>
            <a:endParaRPr lang="en-US" dirty="0"/>
          </a:p>
        </p:txBody>
      </p:sp>
      <p:sp>
        <p:nvSpPr>
          <p:cNvPr id="134146" name="Content Placeholder 2">
            <a:extLst>
              <a:ext uri="{FF2B5EF4-FFF2-40B4-BE49-F238E27FC236}">
                <a16:creationId xmlns:a16="http://schemas.microsoft.com/office/drawing/2014/main" id="{42A78E9E-E4A4-D030-8DDE-5D12C03E06DA}"/>
              </a:ext>
            </a:extLst>
          </p:cNvPr>
          <p:cNvSpPr>
            <a:spLocks noGrp="1" noChangeArrowheads="1"/>
          </p:cNvSpPr>
          <p:nvPr>
            <p:ph sz="quarter" idx="10"/>
          </p:nvPr>
        </p:nvSpPr>
        <p:spPr bwMode="auto">
          <a:xfrm>
            <a:off x="107950" y="1055688"/>
            <a:ext cx="9083675" cy="3892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i="1">
                <a:solidFill>
                  <a:schemeClr val="bg1"/>
                </a:solidFill>
              </a:rPr>
              <a:t>Can an A.I. exercise “</a:t>
            </a:r>
            <a:r>
              <a:rPr lang="en-US" altLang="en-US" sz="2800" i="1">
                <a:solidFill>
                  <a:srgbClr val="FFFF00"/>
                </a:solidFill>
              </a:rPr>
              <a:t>skill and judgment</a:t>
            </a:r>
            <a:r>
              <a:rPr lang="en-US" altLang="en-US" sz="2800" i="1">
                <a:solidFill>
                  <a:schemeClr val="bg1"/>
                </a:solidFill>
              </a:rPr>
              <a:t>”</a:t>
            </a:r>
            <a:r>
              <a:rPr lang="en-US" altLang="en-US" sz="2800" i="1">
                <a:solidFill>
                  <a:srgbClr val="FF0000"/>
                </a:solidFill>
              </a:rPr>
              <a:t>?</a:t>
            </a:r>
          </a:p>
          <a:p>
            <a:r>
              <a:rPr lang="en-US" altLang="en-US" sz="2800" i="1">
                <a:solidFill>
                  <a:schemeClr val="bg1"/>
                </a:solidFill>
              </a:rPr>
              <a:t>Perhaps yes, if test is “</a:t>
            </a:r>
            <a:r>
              <a:rPr lang="en-US" altLang="en-US" sz="2800" i="1">
                <a:solidFill>
                  <a:srgbClr val="FFFF00"/>
                </a:solidFill>
              </a:rPr>
              <a:t>ability to form an evaluation by comparing different possible options</a:t>
            </a:r>
            <a:r>
              <a:rPr lang="en-US" altLang="en-US" sz="2800" i="1">
                <a:solidFill>
                  <a:schemeClr val="bg1"/>
                </a:solidFill>
              </a:rPr>
              <a:t>”</a:t>
            </a:r>
            <a:r>
              <a:rPr lang="en-US" altLang="en-US" sz="2800" i="1">
                <a:solidFill>
                  <a:srgbClr val="FF0000"/>
                </a:solidFill>
              </a:rPr>
              <a:t>…</a:t>
            </a:r>
          </a:p>
          <a:p>
            <a:r>
              <a:rPr lang="en-US" altLang="en-US" sz="2800" i="1">
                <a:solidFill>
                  <a:schemeClr val="bg1"/>
                </a:solidFill>
              </a:rPr>
              <a:t>But does this skill and judgment “</a:t>
            </a:r>
            <a:r>
              <a:rPr lang="en-US" altLang="en-US" sz="2800" i="1">
                <a:solidFill>
                  <a:srgbClr val="FFFF00"/>
                </a:solidFill>
              </a:rPr>
              <a:t>necessarily involve </a:t>
            </a:r>
            <a:r>
              <a:rPr lang="en-US" altLang="en-US" sz="2800" i="1">
                <a:solidFill>
                  <a:srgbClr val="FF0000"/>
                </a:solidFill>
              </a:rPr>
              <a:t>intellectual </a:t>
            </a:r>
            <a:r>
              <a:rPr lang="en-US" altLang="en-US" sz="2800" i="1">
                <a:solidFill>
                  <a:srgbClr val="FFFF00"/>
                </a:solidFill>
              </a:rPr>
              <a:t>effort</a:t>
            </a:r>
            <a:r>
              <a:rPr lang="en-US" altLang="en-US" sz="2800" i="1">
                <a:solidFill>
                  <a:schemeClr val="bg1"/>
                </a:solidFill>
              </a:rPr>
              <a:t>”</a:t>
            </a:r>
            <a:r>
              <a:rPr lang="en-US" altLang="en-US" sz="2800" i="1">
                <a:solidFill>
                  <a:srgbClr val="FF0000"/>
                </a:solidFill>
              </a:rPr>
              <a:t>?</a:t>
            </a:r>
          </a:p>
          <a:p>
            <a:r>
              <a:rPr lang="en-US" altLang="en-US" sz="2800" i="1">
                <a:solidFill>
                  <a:schemeClr val="bg1"/>
                </a:solidFill>
              </a:rPr>
              <a:t>And more weirdly is what an A.I. does</a:t>
            </a:r>
            <a:r>
              <a:rPr lang="en-CA" altLang="en-US" sz="2800" i="1">
                <a:solidFill>
                  <a:schemeClr val="bg1"/>
                </a:solidFill>
              </a:rPr>
              <a:t> “</a:t>
            </a:r>
            <a:r>
              <a:rPr lang="en-CA" altLang="en-US" sz="2800" i="1">
                <a:solidFill>
                  <a:srgbClr val="FF0000"/>
                </a:solidFill>
              </a:rPr>
              <a:t>so trivial </a:t>
            </a:r>
            <a:r>
              <a:rPr lang="en-CA" altLang="en-US" sz="2800" i="1">
                <a:solidFill>
                  <a:schemeClr val="bg1"/>
                </a:solidFill>
              </a:rPr>
              <a:t>that it could be </a:t>
            </a:r>
            <a:r>
              <a:rPr lang="en-CA" altLang="en-US" sz="2800" i="1">
                <a:solidFill>
                  <a:srgbClr val="FFFF00"/>
                </a:solidFill>
              </a:rPr>
              <a:t>characterized as a purely mechanical exercise</a:t>
            </a:r>
            <a:r>
              <a:rPr lang="en-CA" altLang="en-US" sz="2800" i="1">
                <a:solidFill>
                  <a:schemeClr val="bg1"/>
                </a:solidFill>
              </a:rPr>
              <a:t>”</a:t>
            </a:r>
            <a:r>
              <a:rPr lang="en-CA" altLang="en-US" sz="2800" i="1">
                <a:solidFill>
                  <a:srgbClr val="FF0000"/>
                </a:solidFill>
              </a:rPr>
              <a:t>?</a:t>
            </a:r>
            <a:endParaRPr lang="en-US" altLang="en-US" sz="2800" i="1">
              <a:solidFill>
                <a:srgbClr val="FF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Box 1">
            <a:extLst>
              <a:ext uri="{FF2B5EF4-FFF2-40B4-BE49-F238E27FC236}">
                <a16:creationId xmlns:a16="http://schemas.microsoft.com/office/drawing/2014/main" id="{5B6A5D56-5A72-B011-8A09-24D6CBBF4BA4}"/>
              </a:ext>
            </a:extLst>
          </p:cNvPr>
          <p:cNvSpPr txBox="1">
            <a:spLocks noChangeArrowheads="1"/>
          </p:cNvSpPr>
          <p:nvPr/>
        </p:nvSpPr>
        <p:spPr bwMode="auto">
          <a:xfrm>
            <a:off x="1546225" y="4111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138242" name="TextBox 2">
            <a:extLst>
              <a:ext uri="{FF2B5EF4-FFF2-40B4-BE49-F238E27FC236}">
                <a16:creationId xmlns:a16="http://schemas.microsoft.com/office/drawing/2014/main" id="{47739738-8D3A-75D8-F493-4CC00D52073D}"/>
              </a:ext>
            </a:extLst>
          </p:cNvPr>
          <p:cNvSpPr txBox="1">
            <a:spLocks noChangeArrowheads="1"/>
          </p:cNvSpPr>
          <p:nvPr/>
        </p:nvSpPr>
        <p:spPr bwMode="auto">
          <a:xfrm>
            <a:off x="468313" y="1779588"/>
            <a:ext cx="8064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Facts </a:t>
            </a:r>
            <a:r>
              <a:rPr lang="en-US" altLang="en-US" sz="3200" b="1">
                <a:solidFill>
                  <a:schemeClr val="bg1"/>
                </a:solidFill>
              </a:rPr>
              <a:t>and </a:t>
            </a:r>
            <a:r>
              <a:rPr lang="en-US" altLang="en-US" sz="3200" b="1">
                <a:solidFill>
                  <a:srgbClr val="FFFF00"/>
                </a:solidFill>
              </a:rPr>
              <a:t>ideas</a:t>
            </a:r>
          </a:p>
          <a:p>
            <a:pPr lvl="1"/>
            <a:r>
              <a:rPr lang="en-US" altLang="en-US" sz="3200">
                <a:solidFill>
                  <a:srgbClr val="FF0000"/>
                </a:solidFill>
              </a:rPr>
              <a:t>Not entitled to copyright protection</a:t>
            </a:r>
          </a:p>
          <a:p>
            <a:pPr lvl="1"/>
            <a:r>
              <a:rPr lang="en-US" altLang="en-US" sz="3200" i="1" u="sng">
                <a:solidFill>
                  <a:srgbClr val="00B0F0"/>
                </a:solidFill>
              </a:rPr>
              <a:t>Kenrick &amp; Co. v. Lawrence &amp; Co.</a:t>
            </a:r>
            <a:r>
              <a:rPr lang="en-US" altLang="en-US" sz="3200" i="1">
                <a:solidFill>
                  <a:srgbClr val="00B0F0"/>
                </a:solidFill>
              </a:rPr>
              <a:t> </a:t>
            </a:r>
            <a:r>
              <a:rPr lang="en-US" altLang="en-US" sz="3200">
                <a:solidFill>
                  <a:schemeClr val="bg1"/>
                </a:solidFill>
              </a:rPr>
              <a:t>(1890)</a:t>
            </a:r>
          </a:p>
          <a:p>
            <a:pPr lvl="2">
              <a:buFont typeface="Courier New" panose="02070309020205020404" pitchFamily="49" charset="0"/>
              <a:buChar char="o"/>
            </a:pPr>
            <a:r>
              <a:rPr lang="en-US" altLang="en-US" sz="3200">
                <a:solidFill>
                  <a:schemeClr val="bg1"/>
                </a:solidFill>
              </a:rPr>
              <a:t>How is idea separated from expression in this decision?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E42422CF-0A8F-F7F8-D382-20F235711AC2}"/>
              </a:ext>
            </a:extLst>
          </p:cNvPr>
          <p:cNvSpPr>
            <a:spLocks noGrp="1" noChangeArrowheads="1"/>
          </p:cNvSpPr>
          <p:nvPr>
            <p:ph type="title"/>
          </p:nvPr>
        </p:nvSpPr>
        <p:spPr bwMode="auto">
          <a:xfrm>
            <a:off x="1485900" y="12700"/>
            <a:ext cx="6172200" cy="71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endParaRPr lang="en-US" altLang="en-US"/>
          </a:p>
        </p:txBody>
      </p:sp>
      <p:sp>
        <p:nvSpPr>
          <p:cNvPr id="139266" name="Content Placeholder 2">
            <a:extLst>
              <a:ext uri="{FF2B5EF4-FFF2-40B4-BE49-F238E27FC236}">
                <a16:creationId xmlns:a16="http://schemas.microsoft.com/office/drawing/2014/main" id="{5F665175-EA5A-428F-F07F-9999CA16CF56}"/>
              </a:ext>
            </a:extLst>
          </p:cNvPr>
          <p:cNvSpPr>
            <a:spLocks noGrp="1" noChangeArrowheads="1"/>
          </p:cNvSpPr>
          <p:nvPr>
            <p:ph idx="1"/>
          </p:nvPr>
        </p:nvSpPr>
        <p:spPr bwMode="auto">
          <a:xfrm>
            <a:off x="142875" y="842963"/>
            <a:ext cx="8858250" cy="3960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chemeClr val="bg1"/>
                </a:solidFill>
              </a:rPr>
              <a:t>Plaintiff printers drew a </a:t>
            </a:r>
            <a:r>
              <a:rPr lang="en-US" altLang="en-US" sz="2400">
                <a:solidFill>
                  <a:srgbClr val="00B0F0"/>
                </a:solidFill>
              </a:rPr>
              <a:t>representation of hand holding a pencil completing a cross in a box as a method to instruct voters </a:t>
            </a:r>
            <a:r>
              <a:rPr lang="en-US" altLang="en-US" sz="2400">
                <a:solidFill>
                  <a:schemeClr val="bg1"/>
                </a:solidFill>
              </a:rPr>
              <a:t>who couldn’t  read  on how to exercise their democratic franchise.</a:t>
            </a:r>
          </a:p>
          <a:p>
            <a:r>
              <a:rPr lang="en-US" altLang="en-US" sz="2400">
                <a:solidFill>
                  <a:schemeClr val="bg1"/>
                </a:solidFill>
              </a:rPr>
              <a:t>Plaintiffs duly registered their drawing under the copyright laws of the time.</a:t>
            </a:r>
          </a:p>
          <a:p>
            <a:r>
              <a:rPr lang="en-US" altLang="en-US" sz="2400">
                <a:solidFill>
                  <a:schemeClr val="bg1"/>
                </a:solidFill>
              </a:rPr>
              <a:t>Defendants created a </a:t>
            </a:r>
            <a:r>
              <a:rPr lang="en-US" altLang="en-US" sz="2400">
                <a:solidFill>
                  <a:srgbClr val="FFFF00"/>
                </a:solidFill>
              </a:rPr>
              <a:t>similar but not identical drawing </a:t>
            </a:r>
            <a:r>
              <a:rPr lang="en-US" altLang="en-US" sz="2400">
                <a:solidFill>
                  <a:schemeClr val="bg1"/>
                </a:solidFill>
              </a:rPr>
              <a:t>for the same purpose and were sued by the plaintiffs for infringement.</a:t>
            </a:r>
          </a:p>
          <a:p>
            <a:r>
              <a:rPr lang="en-US" altLang="en-US" sz="2400">
                <a:solidFill>
                  <a:schemeClr val="bg1"/>
                </a:solidFill>
              </a:rPr>
              <a:t>The plaintiffs action failed.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Content Placeholder 2">
            <a:extLst>
              <a:ext uri="{FF2B5EF4-FFF2-40B4-BE49-F238E27FC236}">
                <a16:creationId xmlns:a16="http://schemas.microsoft.com/office/drawing/2014/main" id="{D2F02597-E540-8D4B-2EBE-A089E1C78367}"/>
              </a:ext>
            </a:extLst>
          </p:cNvPr>
          <p:cNvSpPr>
            <a:spLocks noGrp="1" noChangeArrowheads="1"/>
          </p:cNvSpPr>
          <p:nvPr>
            <p:ph sz="quarter" idx="10"/>
          </p:nvPr>
        </p:nvSpPr>
        <p:spPr bwMode="auto">
          <a:xfrm>
            <a:off x="179512" y="466725"/>
            <a:ext cx="8640960" cy="4210050"/>
          </a:xfrm>
          <a:prstGeom prst="rect">
            <a:avLst/>
          </a:prstGeom>
        </p:spPr>
        <p:txBody>
          <a:bodyPr vert="horz" wrap="square" lIns="91440" tIns="45720" rIns="91440" bIns="45720" numCol="1" anchor="t" anchorCtr="0" compatLnSpc="1">
            <a:prstTxWarp prst="textNoShape">
              <a:avLst/>
            </a:prstTxWarp>
            <a:normAutofit/>
          </a:bodyPr>
          <a:lstStyle/>
          <a:p>
            <a:pPr marL="0" indent="0">
              <a:buFont typeface="Arial" panose="020B0604020202020204" pitchFamily="34" charset="0"/>
              <a:buNone/>
              <a:defRPr/>
            </a:pPr>
            <a:r>
              <a:rPr lang="en-US" altLang="en-US" sz="2400" i="1" dirty="0">
                <a:solidFill>
                  <a:schemeClr val="bg1"/>
                </a:solidFill>
              </a:rPr>
              <a:t>“</a:t>
            </a:r>
            <a:r>
              <a:rPr lang="en-CA" altLang="en-US" sz="2400" i="1" dirty="0">
                <a:solidFill>
                  <a:schemeClr val="bg1"/>
                </a:solidFill>
              </a:rPr>
              <a:t>It seems to me, therefore, that although every drawing of whatever kind may be entitled to registration</a:t>
            </a:r>
            <a:r>
              <a:rPr lang="en-CA" altLang="en-US" sz="2400" i="1" dirty="0">
                <a:solidFill>
                  <a:srgbClr val="FFFF00"/>
                </a:solidFill>
              </a:rPr>
              <a:t>, the degree and kind of protection given must vary greatly with the character of the drawing</a:t>
            </a:r>
            <a:r>
              <a:rPr lang="en-CA" altLang="en-US" sz="2400" i="1" dirty="0">
                <a:solidFill>
                  <a:schemeClr val="bg1"/>
                </a:solidFill>
              </a:rPr>
              <a:t>, and that with such a drawing as we are dealing </a:t>
            </a:r>
            <a:r>
              <a:rPr lang="en-CA" altLang="en-US" sz="2400" i="1" dirty="0">
                <a:solidFill>
                  <a:srgbClr val="FFFF00"/>
                </a:solidFill>
              </a:rPr>
              <a:t>with the copyright must be confined to that which is special to the individual drawing over and above the idea</a:t>
            </a:r>
            <a:r>
              <a:rPr lang="en-CA" altLang="en-US" sz="2400" i="1" dirty="0">
                <a:solidFill>
                  <a:schemeClr val="bg1"/>
                </a:solidFill>
              </a:rPr>
              <a:t>...</a:t>
            </a:r>
            <a:r>
              <a:rPr lang="en-CA" altLang="en-US" sz="2400" i="1" dirty="0">
                <a:solidFill>
                  <a:srgbClr val="FF0000"/>
                </a:solidFill>
              </a:rPr>
              <a:t>there are scarcely more ways that one of drawing a pencil or the hand that holds it</a:t>
            </a:r>
            <a:r>
              <a:rPr lang="en-CA" altLang="en-US" sz="2400" i="1" dirty="0">
                <a:solidFill>
                  <a:schemeClr val="bg1"/>
                </a:solidFill>
              </a:rPr>
              <a:t>. If the particular arrangement of square, cross, hand, or pencil be relied upon </a:t>
            </a:r>
            <a:r>
              <a:rPr lang="en-CA" altLang="en-US" sz="2400" i="1" dirty="0">
                <a:solidFill>
                  <a:srgbClr val="FFFF00"/>
                </a:solidFill>
              </a:rPr>
              <a:t>it is nothing more than a claim of copyright for the subject, which in my opinion cannot possibly be supported</a:t>
            </a:r>
            <a:r>
              <a:rPr lang="en-CA" altLang="en-US" sz="2400" i="1" dirty="0">
                <a:solidFill>
                  <a:schemeClr val="bg1"/>
                </a:solidFill>
              </a:rPr>
              <a:t>.”</a:t>
            </a:r>
            <a:endParaRPr lang="en-US" altLang="en-US" sz="2400" i="1"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F128D-532A-871F-42EE-1A12C648EA68}"/>
              </a:ext>
            </a:extLst>
          </p:cNvPr>
          <p:cNvSpPr>
            <a:spLocks noGrp="1"/>
          </p:cNvSpPr>
          <p:nvPr>
            <p:ph sz="quarter" idx="10"/>
          </p:nvPr>
        </p:nvSpPr>
        <p:spPr>
          <a:xfrm>
            <a:off x="1485900" y="1075434"/>
            <a:ext cx="6172200" cy="2825029"/>
          </a:xfrm>
        </p:spPr>
        <p:txBody>
          <a:bodyPr/>
          <a:lstStyle/>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extLst>
      <p:ext uri="{BB962C8B-B14F-4D97-AF65-F5344CB8AC3E}">
        <p14:creationId xmlns:p14="http://schemas.microsoft.com/office/powerpoint/2010/main" val="3871659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Box 1">
            <a:extLst>
              <a:ext uri="{FF2B5EF4-FFF2-40B4-BE49-F238E27FC236}">
                <a16:creationId xmlns:a16="http://schemas.microsoft.com/office/drawing/2014/main" id="{721CB71A-3EE0-AF58-DF3A-DB39A3737E45}"/>
              </a:ext>
            </a:extLst>
          </p:cNvPr>
          <p:cNvSpPr txBox="1">
            <a:spLocks noChangeArrowheads="1"/>
          </p:cNvSpPr>
          <p:nvPr/>
        </p:nvSpPr>
        <p:spPr bwMode="auto">
          <a:xfrm>
            <a:off x="1512888" y="300038"/>
            <a:ext cx="6118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300">
                <a:solidFill>
                  <a:srgbClr val="FFFFFF"/>
                </a:solidFill>
              </a:rPr>
              <a:t>IDEA</a:t>
            </a:r>
            <a:r>
              <a:rPr lang="en-US" altLang="en-US" sz="3300">
                <a:solidFill>
                  <a:srgbClr val="FF0000"/>
                </a:solidFill>
              </a:rPr>
              <a:t>/</a:t>
            </a:r>
            <a:r>
              <a:rPr lang="en-US" altLang="en-US" sz="3300">
                <a:solidFill>
                  <a:srgbClr val="FFFFFF"/>
                </a:solidFill>
              </a:rPr>
              <a:t>EPRESSION</a:t>
            </a:r>
          </a:p>
          <a:p>
            <a:pPr algn="ctr"/>
            <a:r>
              <a:rPr lang="en-US" altLang="en-US" sz="3300">
                <a:solidFill>
                  <a:srgbClr val="FFFF00"/>
                </a:solidFill>
              </a:rPr>
              <a:t>DICHOTOMY</a:t>
            </a:r>
          </a:p>
        </p:txBody>
      </p:sp>
      <p:sp>
        <p:nvSpPr>
          <p:cNvPr id="141314" name="Content Placeholder 3">
            <a:extLst>
              <a:ext uri="{FF2B5EF4-FFF2-40B4-BE49-F238E27FC236}">
                <a16:creationId xmlns:a16="http://schemas.microsoft.com/office/drawing/2014/main" id="{967C1CBF-A811-8768-7BD3-4FE331285BF0}"/>
              </a:ext>
            </a:extLst>
          </p:cNvPr>
          <p:cNvSpPr>
            <a:spLocks noGrp="1" noChangeArrowheads="1"/>
          </p:cNvSpPr>
          <p:nvPr>
            <p:ph sz="quarter" idx="10"/>
          </p:nvPr>
        </p:nvSpPr>
        <p:spPr bwMode="auto">
          <a:xfrm>
            <a:off x="576263" y="1851025"/>
            <a:ext cx="7991475" cy="2598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3000" i="1">
                <a:solidFill>
                  <a:srgbClr val="00B0F0"/>
                </a:solidFill>
              </a:rPr>
              <a:t>Donoghue v. Allied Newspapers Limited </a:t>
            </a:r>
            <a:r>
              <a:rPr lang="en-CA" altLang="en-US" sz="3000">
                <a:solidFill>
                  <a:schemeClr val="bg1"/>
                </a:solidFill>
              </a:rPr>
              <a:t>(1938) Ch 106</a:t>
            </a:r>
          </a:p>
          <a:p>
            <a:pPr marL="0" indent="0">
              <a:buFont typeface="Arial" panose="020B0604020202020204" pitchFamily="34" charset="0"/>
              <a:buNone/>
            </a:pPr>
            <a:r>
              <a:rPr lang="en-CA" altLang="en-US" sz="3000">
                <a:solidFill>
                  <a:schemeClr val="bg1"/>
                </a:solidFill>
              </a:rPr>
              <a:t>Copyright owner is</a:t>
            </a:r>
            <a:r>
              <a:rPr lang="en-CA" altLang="en-US" sz="3000">
                <a:solidFill>
                  <a:srgbClr val="FF0000"/>
                </a:solidFill>
              </a:rPr>
              <a:t>…</a:t>
            </a:r>
            <a:r>
              <a:rPr lang="en-CA" altLang="en-US" sz="3000" i="1">
                <a:solidFill>
                  <a:schemeClr val="bg1"/>
                </a:solidFill>
              </a:rPr>
              <a:t>"</a:t>
            </a:r>
            <a:r>
              <a:rPr lang="en-CA" altLang="en-US" sz="3000" i="1">
                <a:solidFill>
                  <a:srgbClr val="FFFF00"/>
                </a:solidFill>
              </a:rPr>
              <a:t>the person who has clothed the idea in form</a:t>
            </a:r>
            <a:r>
              <a:rPr lang="en-CA" altLang="en-US" sz="3000" i="1">
                <a:solidFill>
                  <a:schemeClr val="bg1"/>
                </a:solidFill>
              </a:rPr>
              <a:t>, whether by means of a picture, a play or a book"</a:t>
            </a:r>
            <a:endParaRPr lang="en-US" altLang="en-US" sz="3000" i="1">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B86EB831-F962-C44A-1100-F0671CD1180E}"/>
              </a:ext>
            </a:extLst>
          </p:cNvPr>
          <p:cNvSpPr>
            <a:spLocks noGrp="1" noChangeArrowheads="1"/>
          </p:cNvSpPr>
          <p:nvPr>
            <p:ph type="title"/>
          </p:nvPr>
        </p:nvSpPr>
        <p:spPr bwMode="auto">
          <a:xfrm>
            <a:off x="1485900" y="873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Footnote</a:t>
            </a:r>
            <a:r>
              <a:rPr lang="en-US" altLang="en-US">
                <a:solidFill>
                  <a:srgbClr val="FF0000"/>
                </a:solidFill>
              </a:rPr>
              <a:t>:</a:t>
            </a:r>
            <a:r>
              <a:rPr lang="en-US" altLang="en-US"/>
              <a:t> </a:t>
            </a:r>
            <a:r>
              <a:rPr lang="en-US" altLang="en-US">
                <a:solidFill>
                  <a:srgbClr val="FFFF00"/>
                </a:solidFill>
              </a:rPr>
              <a:t>No Copyright in Facts</a:t>
            </a:r>
          </a:p>
        </p:txBody>
      </p:sp>
      <p:pic>
        <p:nvPicPr>
          <p:cNvPr id="144386" name="Picture 5" descr="Text, letter&#10;&#10;Description automatically generated">
            <a:extLst>
              <a:ext uri="{FF2B5EF4-FFF2-40B4-BE49-F238E27FC236}">
                <a16:creationId xmlns:a16="http://schemas.microsoft.com/office/drawing/2014/main" id="{FDBE8A16-C62A-653F-608B-BFC94AD267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2388" y="933450"/>
            <a:ext cx="3959225"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Content Placeholder 2">
            <a:extLst>
              <a:ext uri="{FF2B5EF4-FFF2-40B4-BE49-F238E27FC236}">
                <a16:creationId xmlns:a16="http://schemas.microsoft.com/office/drawing/2014/main" id="{CBE097B6-6ABA-05DE-2C23-5BF71816ADA1}"/>
              </a:ext>
            </a:extLst>
          </p:cNvPr>
          <p:cNvSpPr>
            <a:spLocks noGrp="1" noChangeArrowheads="1"/>
          </p:cNvSpPr>
          <p:nvPr>
            <p:ph sz="quarter" idx="10"/>
          </p:nvPr>
        </p:nvSpPr>
        <p:spPr bwMode="auto">
          <a:xfrm>
            <a:off x="395288" y="158750"/>
            <a:ext cx="8353425" cy="482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i="1">
                <a:solidFill>
                  <a:srgbClr val="FF0000"/>
                </a:solidFill>
              </a:rPr>
              <a:t>“</a:t>
            </a:r>
            <a:r>
              <a:rPr lang="en-CA" altLang="en-US" sz="2800" i="1">
                <a:solidFill>
                  <a:schemeClr val="bg1"/>
                </a:solidFill>
              </a:rPr>
              <a:t>[47]           Although the Documentary and the Book each recount some of the same facts of Francizska Halamajowa’s story, </a:t>
            </a:r>
            <a:r>
              <a:rPr lang="en-CA" altLang="en-US" sz="2800" i="1">
                <a:solidFill>
                  <a:srgbClr val="FFFF00"/>
                </a:solidFill>
              </a:rPr>
              <a:t>there is no substantial taking or use by the Respondents of anything owned by the Applicants because the use of common historical facts is not copyright infringement</a:t>
            </a:r>
            <a:r>
              <a:rPr lang="en-CA" altLang="en-US" sz="2800" i="1">
                <a:solidFill>
                  <a:schemeClr val="bg1"/>
                </a:solidFill>
              </a:rPr>
              <a:t>. The Respondents have not appropriated or taken a substantial portion of the Documentary’s originality. It is difficult to identify a single element taken that is not either something generic or merely a fact.</a:t>
            </a:r>
            <a:r>
              <a:rPr lang="en-CA" altLang="en-US" sz="2800" i="1">
                <a:solidFill>
                  <a:srgbClr val="FF0000"/>
                </a:solidFill>
              </a:rPr>
              <a:t>”</a:t>
            </a:r>
            <a:endParaRPr lang="en-US" altLang="en-US" sz="2800" i="1">
              <a:solidFill>
                <a:srgbClr val="FF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Box 1">
            <a:extLst>
              <a:ext uri="{FF2B5EF4-FFF2-40B4-BE49-F238E27FC236}">
                <a16:creationId xmlns:a16="http://schemas.microsoft.com/office/drawing/2014/main" id="{2EB64AC7-8B2A-D203-11C1-6725761CA58A}"/>
              </a:ext>
            </a:extLst>
          </p:cNvPr>
          <p:cNvSpPr txBox="1">
            <a:spLocks noChangeArrowheads="1"/>
          </p:cNvSpPr>
          <p:nvPr/>
        </p:nvSpPr>
        <p:spPr bwMode="auto">
          <a:xfrm>
            <a:off x="163513" y="339725"/>
            <a:ext cx="8816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800" b="1">
                <a:solidFill>
                  <a:srgbClr val="FFFF00"/>
                </a:solidFill>
              </a:rPr>
              <a:t>What is copyrightable</a:t>
            </a:r>
            <a:r>
              <a:rPr lang="en-US" altLang="en-US" sz="3800" b="1">
                <a:solidFill>
                  <a:schemeClr val="bg1"/>
                </a:solidFill>
              </a:rPr>
              <a:t>:</a:t>
            </a:r>
            <a:r>
              <a:rPr lang="en-US" altLang="en-US" sz="3800" b="1">
                <a:solidFill>
                  <a:srgbClr val="FFFF00"/>
                </a:solidFill>
              </a:rPr>
              <a:t> </a:t>
            </a:r>
            <a:r>
              <a:rPr lang="en-US" altLang="en-US" sz="3800" b="1">
                <a:solidFill>
                  <a:srgbClr val="FF0000"/>
                </a:solidFill>
              </a:rPr>
              <a:t>Artistic Works</a:t>
            </a:r>
            <a:endParaRPr lang="en-US" altLang="en-US" sz="3800"/>
          </a:p>
        </p:txBody>
      </p:sp>
      <p:sp>
        <p:nvSpPr>
          <p:cNvPr id="150530" name="TextBox 3">
            <a:extLst>
              <a:ext uri="{FF2B5EF4-FFF2-40B4-BE49-F238E27FC236}">
                <a16:creationId xmlns:a16="http://schemas.microsoft.com/office/drawing/2014/main" id="{218920D7-4724-FD64-5FF7-5E5F25A8F05A}"/>
              </a:ext>
            </a:extLst>
          </p:cNvPr>
          <p:cNvSpPr txBox="1">
            <a:spLocks noChangeArrowheads="1"/>
          </p:cNvSpPr>
          <p:nvPr/>
        </p:nvSpPr>
        <p:spPr bwMode="auto">
          <a:xfrm>
            <a:off x="503238" y="1492250"/>
            <a:ext cx="8137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800" b="1">
                <a:solidFill>
                  <a:schemeClr val="bg1"/>
                </a:solidFill>
              </a:rPr>
              <a:t>5.</a:t>
            </a:r>
            <a:r>
              <a:rPr lang="en-US" altLang="en-US" sz="3800">
                <a:solidFill>
                  <a:schemeClr val="bg1"/>
                </a:solidFill>
              </a:rPr>
              <a:t> (1) Subject to this Act, copyright shall subsist in Canada, for the term hereinafter mentioned, </a:t>
            </a:r>
            <a:r>
              <a:rPr lang="en-US" altLang="en-US" sz="3800">
                <a:solidFill>
                  <a:srgbClr val="FF0000"/>
                </a:solidFill>
              </a:rPr>
              <a:t>in</a:t>
            </a:r>
            <a:r>
              <a:rPr lang="en-US" altLang="en-US" sz="3800">
                <a:solidFill>
                  <a:schemeClr val="bg1"/>
                </a:solidFill>
              </a:rPr>
              <a:t> every original </a:t>
            </a:r>
            <a:r>
              <a:rPr lang="en-US" altLang="en-US" sz="3800">
                <a:solidFill>
                  <a:srgbClr val="FF0000"/>
                </a:solidFill>
              </a:rPr>
              <a:t>literary, dramatic, musical and artistic work </a:t>
            </a:r>
            <a:r>
              <a:rPr lang="en-US" altLang="en-US" sz="3800">
                <a:solidFill>
                  <a:schemeClr val="bg1"/>
                </a:solidFill>
              </a:rPr>
              <a:t>if</a:t>
            </a:r>
            <a:r>
              <a:rPr lang="en-US" altLang="en-US" sz="3800">
                <a:solidFill>
                  <a:srgbClr val="FFFF00"/>
                </a:solidFill>
              </a:rPr>
              <a:t>…</a:t>
            </a:r>
            <a:endParaRPr lang="en-CA" altLang="en-US" sz="3800">
              <a:solidFill>
                <a:srgbClr val="FFFF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EE70F648-6517-C8C0-9127-912E8F9F7C2A}"/>
              </a:ext>
            </a:extLst>
          </p:cNvPr>
          <p:cNvSpPr>
            <a:spLocks noGrp="1" noChangeArrowheads="1"/>
          </p:cNvSpPr>
          <p:nvPr>
            <p:ph type="title"/>
          </p:nvPr>
        </p:nvSpPr>
        <p:spPr bwMode="auto">
          <a:xfrm>
            <a:off x="611188" y="14288"/>
            <a:ext cx="7046912" cy="769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FF00"/>
                </a:solidFill>
              </a:rPr>
              <a:t>S. 2 Definitions</a:t>
            </a:r>
          </a:p>
        </p:txBody>
      </p:sp>
      <p:sp>
        <p:nvSpPr>
          <p:cNvPr id="3" name="Content Placeholder 2">
            <a:extLst>
              <a:ext uri="{FF2B5EF4-FFF2-40B4-BE49-F238E27FC236}">
                <a16:creationId xmlns:a16="http://schemas.microsoft.com/office/drawing/2014/main" id="{DF51B6F4-CC6B-7E05-7D54-8889CD527518}"/>
              </a:ext>
            </a:extLst>
          </p:cNvPr>
          <p:cNvSpPr>
            <a:spLocks noGrp="1"/>
          </p:cNvSpPr>
          <p:nvPr>
            <p:ph sz="quarter" idx="10"/>
          </p:nvPr>
        </p:nvSpPr>
        <p:spPr>
          <a:xfrm>
            <a:off x="468313" y="917575"/>
            <a:ext cx="8351837" cy="4078288"/>
          </a:xfrm>
        </p:spPr>
        <p:txBody>
          <a:bodyPr/>
          <a:lstStyle/>
          <a:p>
            <a:pPr marL="0" indent="0">
              <a:lnSpc>
                <a:spcPct val="110000"/>
              </a:lnSpc>
              <a:buFont typeface="Arial" panose="020B0604020202020204" pitchFamily="34" charset="0"/>
              <a:buNone/>
              <a:defRPr/>
            </a:pPr>
            <a:r>
              <a:rPr lang="en-CA" b="1" i="1" dirty="0">
                <a:solidFill>
                  <a:srgbClr val="FFFF00"/>
                </a:solidFill>
              </a:rPr>
              <a:t>literary work</a:t>
            </a:r>
            <a:r>
              <a:rPr lang="en-CA" dirty="0">
                <a:solidFill>
                  <a:srgbClr val="FFFF00"/>
                </a:solidFill>
              </a:rPr>
              <a:t> </a:t>
            </a:r>
            <a:r>
              <a:rPr lang="en-CA" dirty="0">
                <a:solidFill>
                  <a:schemeClr val="bg1"/>
                </a:solidFill>
              </a:rPr>
              <a:t>includes tables, </a:t>
            </a:r>
            <a:r>
              <a:rPr lang="en-CA" dirty="0">
                <a:solidFill>
                  <a:srgbClr val="FFFF00"/>
                </a:solidFill>
              </a:rPr>
              <a:t>computer programs</a:t>
            </a:r>
            <a:r>
              <a:rPr lang="en-CA" dirty="0">
                <a:solidFill>
                  <a:schemeClr val="bg1"/>
                </a:solidFill>
              </a:rPr>
              <a:t>, and </a:t>
            </a:r>
            <a:r>
              <a:rPr lang="en-CA" dirty="0">
                <a:solidFill>
                  <a:srgbClr val="FFFF00"/>
                </a:solidFill>
              </a:rPr>
              <a:t>compilations</a:t>
            </a:r>
            <a:r>
              <a:rPr lang="en-CA" dirty="0">
                <a:solidFill>
                  <a:schemeClr val="bg1"/>
                </a:solidFill>
              </a:rPr>
              <a:t> of literary works; (</a:t>
            </a:r>
            <a:r>
              <a:rPr lang="en-CA" i="1" dirty="0">
                <a:solidFill>
                  <a:schemeClr val="bg1"/>
                </a:solidFill>
              </a:rPr>
              <a:t>oeuvre </a:t>
            </a:r>
            <a:r>
              <a:rPr lang="en-CA" i="1" dirty="0" err="1">
                <a:solidFill>
                  <a:schemeClr val="bg1"/>
                </a:solidFill>
              </a:rPr>
              <a:t>littéraire</a:t>
            </a:r>
            <a:r>
              <a:rPr lang="en-CA" dirty="0">
                <a:solidFill>
                  <a:schemeClr val="bg1"/>
                </a:solidFill>
              </a:rPr>
              <a:t>)</a:t>
            </a:r>
            <a:endParaRPr lang="en-CA" b="1" i="1" dirty="0">
              <a:solidFill>
                <a:schemeClr val="bg1"/>
              </a:solidFill>
            </a:endParaRPr>
          </a:p>
          <a:p>
            <a:pPr marL="0" indent="0">
              <a:lnSpc>
                <a:spcPct val="110000"/>
              </a:lnSpc>
              <a:buFont typeface="Arial" panose="020B0604020202020204" pitchFamily="34" charset="0"/>
              <a:buNone/>
              <a:defRPr/>
            </a:pPr>
            <a:r>
              <a:rPr lang="en-CA" b="1" i="1" dirty="0">
                <a:solidFill>
                  <a:srgbClr val="FFFF00"/>
                </a:solidFill>
              </a:rPr>
              <a:t>dramatic work</a:t>
            </a:r>
            <a:r>
              <a:rPr lang="en-CA" dirty="0">
                <a:solidFill>
                  <a:srgbClr val="FFFF00"/>
                </a:solidFill>
              </a:rPr>
              <a:t> </a:t>
            </a:r>
            <a:r>
              <a:rPr lang="en-CA" dirty="0">
                <a:solidFill>
                  <a:schemeClr val="bg1"/>
                </a:solidFill>
              </a:rPr>
              <a:t>includes</a:t>
            </a:r>
          </a:p>
          <a:p>
            <a:pPr>
              <a:lnSpc>
                <a:spcPct val="110000"/>
              </a:lnSpc>
              <a:defRPr/>
            </a:pPr>
            <a:r>
              <a:rPr lang="en-CA" b="1" dirty="0">
                <a:solidFill>
                  <a:schemeClr val="bg1"/>
                </a:solidFill>
              </a:rPr>
              <a:t>(a)</a:t>
            </a:r>
            <a:r>
              <a:rPr lang="en-CA" dirty="0">
                <a:solidFill>
                  <a:schemeClr val="bg1"/>
                </a:solidFill>
              </a:rPr>
              <a:t> any </a:t>
            </a:r>
            <a:r>
              <a:rPr lang="en-CA" dirty="0">
                <a:solidFill>
                  <a:srgbClr val="FFFF00"/>
                </a:solidFill>
              </a:rPr>
              <a:t>piece for </a:t>
            </a:r>
            <a:r>
              <a:rPr lang="en-CA" dirty="0">
                <a:solidFill>
                  <a:schemeClr val="bg1"/>
                </a:solidFill>
              </a:rPr>
              <a:t>recitation, choreographic work or </a:t>
            </a:r>
            <a:r>
              <a:rPr lang="en-CA" dirty="0">
                <a:solidFill>
                  <a:srgbClr val="FFFF00"/>
                </a:solidFill>
              </a:rPr>
              <a:t>mime</a:t>
            </a:r>
            <a:r>
              <a:rPr lang="en-CA" dirty="0">
                <a:solidFill>
                  <a:schemeClr val="bg1"/>
                </a:solidFill>
              </a:rPr>
              <a:t>, the </a:t>
            </a:r>
            <a:r>
              <a:rPr lang="en-CA" dirty="0">
                <a:solidFill>
                  <a:srgbClr val="FFFF00"/>
                </a:solidFill>
              </a:rPr>
              <a:t>scenic arrangement </a:t>
            </a:r>
            <a:r>
              <a:rPr lang="en-CA" dirty="0">
                <a:solidFill>
                  <a:schemeClr val="bg1"/>
                </a:solidFill>
              </a:rPr>
              <a:t>or acting form of which is fixed in writing or otherwise,</a:t>
            </a:r>
          </a:p>
          <a:p>
            <a:pPr>
              <a:lnSpc>
                <a:spcPct val="110000"/>
              </a:lnSpc>
              <a:defRPr/>
            </a:pPr>
            <a:r>
              <a:rPr lang="en-CA" b="1" dirty="0">
                <a:solidFill>
                  <a:schemeClr val="bg1"/>
                </a:solidFill>
              </a:rPr>
              <a:t>(b)</a:t>
            </a:r>
            <a:r>
              <a:rPr lang="en-CA" dirty="0">
                <a:solidFill>
                  <a:schemeClr val="bg1"/>
                </a:solidFill>
              </a:rPr>
              <a:t> any cinematographic work, and</a:t>
            </a:r>
          </a:p>
          <a:p>
            <a:pPr>
              <a:lnSpc>
                <a:spcPct val="110000"/>
              </a:lnSpc>
              <a:defRPr/>
            </a:pPr>
            <a:r>
              <a:rPr lang="en-CA" b="1" dirty="0">
                <a:solidFill>
                  <a:schemeClr val="bg1"/>
                </a:solidFill>
              </a:rPr>
              <a:t>(c)</a:t>
            </a:r>
            <a:r>
              <a:rPr lang="en-CA" dirty="0">
                <a:solidFill>
                  <a:schemeClr val="bg1"/>
                </a:solidFill>
              </a:rPr>
              <a:t> any compilation of dramatic works; (</a:t>
            </a:r>
            <a:r>
              <a:rPr lang="en-CA" i="1" dirty="0">
                <a:solidFill>
                  <a:schemeClr val="bg1"/>
                </a:solidFill>
              </a:rPr>
              <a:t>oeuvre </a:t>
            </a:r>
            <a:r>
              <a:rPr lang="en-CA" i="1" dirty="0" err="1">
                <a:solidFill>
                  <a:schemeClr val="bg1"/>
                </a:solidFill>
              </a:rPr>
              <a:t>dramatique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musical work</a:t>
            </a:r>
            <a:r>
              <a:rPr lang="en-CA" dirty="0">
                <a:solidFill>
                  <a:srgbClr val="FFFF00"/>
                </a:solidFill>
              </a:rPr>
              <a:t> </a:t>
            </a:r>
            <a:r>
              <a:rPr lang="en-CA" dirty="0">
                <a:solidFill>
                  <a:schemeClr val="bg1"/>
                </a:solidFill>
              </a:rPr>
              <a:t>means any work of music or musical composition, with or without words, and includes any compilation thereof; (</a:t>
            </a:r>
            <a:r>
              <a:rPr lang="en-CA" i="1" dirty="0">
                <a:solidFill>
                  <a:schemeClr val="bg1"/>
                </a:solidFill>
              </a:rPr>
              <a:t>oeuvre musicale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artistic work</a:t>
            </a:r>
            <a:r>
              <a:rPr lang="en-CA" dirty="0">
                <a:solidFill>
                  <a:srgbClr val="FFFF00"/>
                </a:solidFill>
              </a:rPr>
              <a:t> </a:t>
            </a:r>
            <a:r>
              <a:rPr lang="en-CA" dirty="0">
                <a:solidFill>
                  <a:schemeClr val="bg1"/>
                </a:solidFill>
              </a:rPr>
              <a:t>includes paintings, drawings, maps, charts, plans, photographs, engravings, sculptures, works of artistic craftsmanship, </a:t>
            </a:r>
            <a:r>
              <a:rPr lang="en-CA" dirty="0">
                <a:solidFill>
                  <a:srgbClr val="FFFF00"/>
                </a:solidFill>
              </a:rPr>
              <a:t>architectural works</a:t>
            </a:r>
            <a:r>
              <a:rPr lang="en-CA" dirty="0">
                <a:solidFill>
                  <a:schemeClr val="bg1"/>
                </a:solidFill>
              </a:rPr>
              <a:t>, and compilations of artistic works; (</a:t>
            </a:r>
            <a:r>
              <a:rPr lang="en-CA" i="1" dirty="0">
                <a:solidFill>
                  <a:schemeClr val="bg1"/>
                </a:solidFill>
              </a:rPr>
              <a:t>oeuvre </a:t>
            </a:r>
            <a:r>
              <a:rPr lang="en-CA" i="1" dirty="0" err="1">
                <a:solidFill>
                  <a:schemeClr val="bg1"/>
                </a:solidFill>
              </a:rPr>
              <a:t>artistique</a:t>
            </a:r>
            <a:r>
              <a:rPr lang="en-CA" dirty="0">
                <a:solidFill>
                  <a:schemeClr val="bg1"/>
                </a:solidFill>
              </a:rPr>
              <a:t>)</a:t>
            </a:r>
            <a:endParaRPr lang="en-US"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Box 1">
            <a:extLst>
              <a:ext uri="{FF2B5EF4-FFF2-40B4-BE49-F238E27FC236}">
                <a16:creationId xmlns:a16="http://schemas.microsoft.com/office/drawing/2014/main" id="{77E5CE61-FF00-F5BF-6A3A-C05582BAB792}"/>
              </a:ext>
            </a:extLst>
          </p:cNvPr>
          <p:cNvSpPr txBox="1">
            <a:spLocks noChangeArrowheads="1"/>
          </p:cNvSpPr>
          <p:nvPr/>
        </p:nvSpPr>
        <p:spPr bwMode="auto">
          <a:xfrm>
            <a:off x="1546225" y="555625"/>
            <a:ext cx="6051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3" name="TextBox 2">
            <a:extLst>
              <a:ext uri="{FF2B5EF4-FFF2-40B4-BE49-F238E27FC236}">
                <a16:creationId xmlns:a16="http://schemas.microsoft.com/office/drawing/2014/main" id="{51C36CFF-166F-BFC5-386A-E663571E0BFC}"/>
              </a:ext>
            </a:extLst>
          </p:cNvPr>
          <p:cNvSpPr txBox="1"/>
          <p:nvPr/>
        </p:nvSpPr>
        <p:spPr>
          <a:xfrm>
            <a:off x="279400" y="1779588"/>
            <a:ext cx="8585200" cy="1816100"/>
          </a:xfrm>
          <a:prstGeom prst="rect">
            <a:avLst/>
          </a:prstGeom>
          <a:noFill/>
        </p:spPr>
        <p:txBody>
          <a:bodyPr wrap="none">
            <a:spAutoFit/>
          </a:bodyPr>
          <a:lstStyle/>
          <a:p>
            <a:pPr marL="0" lvl="1">
              <a:defRPr/>
            </a:pPr>
            <a:r>
              <a:rPr lang="en-US" sz="2800" i="1" u="sng" dirty="0">
                <a:solidFill>
                  <a:srgbClr val="00B0F0"/>
                </a:solidFill>
                <a:latin typeface="Arial" charset="0"/>
              </a:rPr>
              <a:t>University of London Press, Ltd. v. University Tutorial</a:t>
            </a:r>
          </a:p>
          <a:p>
            <a:pPr marL="0" lvl="1">
              <a:defRPr/>
            </a:pPr>
            <a:r>
              <a:rPr lang="en-US" sz="2800" i="1" u="sng" dirty="0">
                <a:solidFill>
                  <a:srgbClr val="00B0F0"/>
                </a:solidFill>
                <a:latin typeface="Arial" charset="0"/>
              </a:rPr>
              <a:t> Press, Ltd</a:t>
            </a:r>
            <a:r>
              <a:rPr lang="en-US" sz="2800" i="1" dirty="0">
                <a:solidFill>
                  <a:srgbClr val="00B0F0"/>
                </a:solidFill>
                <a:latin typeface="Arial" charset="0"/>
              </a:rPr>
              <a:t>. </a:t>
            </a:r>
            <a:r>
              <a:rPr lang="en-US" sz="2800" dirty="0">
                <a:solidFill>
                  <a:schemeClr val="bg1"/>
                </a:solidFill>
                <a:latin typeface="Arial" charset="0"/>
              </a:rPr>
              <a:t>[1916] 2 Ch. 601</a:t>
            </a:r>
            <a:endParaRPr lang="en-US" sz="2800" i="1" dirty="0">
              <a:solidFill>
                <a:schemeClr val="bg1"/>
              </a:solidFill>
              <a:latin typeface="Arial" charset="0"/>
            </a:endParaRPr>
          </a:p>
          <a:p>
            <a:pPr lvl="1">
              <a:defRPr/>
            </a:pPr>
            <a:r>
              <a:rPr lang="en-US" sz="2800" dirty="0">
                <a:solidFill>
                  <a:srgbClr val="FFFF00"/>
                </a:solidFill>
                <a:latin typeface="Arial" charset="0"/>
              </a:rPr>
              <a:t>Literary merit and quality </a:t>
            </a:r>
            <a:r>
              <a:rPr lang="en-US" sz="2800" dirty="0">
                <a:solidFill>
                  <a:srgbClr val="FF0000"/>
                </a:solidFill>
                <a:latin typeface="Arial" charset="0"/>
              </a:rPr>
              <a:t>are not factors</a:t>
            </a:r>
            <a:r>
              <a:rPr lang="en-US" sz="2800" dirty="0">
                <a:solidFill>
                  <a:schemeClr val="bg1"/>
                </a:solidFill>
                <a:latin typeface="Arial" charset="0"/>
              </a:rPr>
              <a:t> </a:t>
            </a:r>
          </a:p>
          <a:p>
            <a:pPr lvl="1">
              <a:defRPr/>
            </a:pPr>
            <a:r>
              <a:rPr lang="en-US" sz="2800" dirty="0">
                <a:solidFill>
                  <a:schemeClr val="bg1"/>
                </a:solidFill>
                <a:latin typeface="Arial" charset="0"/>
              </a:rPr>
              <a:t>when assessing if something is a literary work</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Content Placeholder 2">
            <a:extLst>
              <a:ext uri="{FF2B5EF4-FFF2-40B4-BE49-F238E27FC236}">
                <a16:creationId xmlns:a16="http://schemas.microsoft.com/office/drawing/2014/main" id="{7165A45C-70BE-0F26-65D0-F86174C41217}"/>
              </a:ext>
            </a:extLst>
          </p:cNvPr>
          <p:cNvSpPr>
            <a:spLocks noGrp="1" noChangeArrowheads="1"/>
          </p:cNvSpPr>
          <p:nvPr>
            <p:ph sz="quarter" idx="10"/>
          </p:nvPr>
        </p:nvSpPr>
        <p:spPr bwMode="auto">
          <a:xfrm>
            <a:off x="287338" y="411163"/>
            <a:ext cx="8569325" cy="4545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000" b="1">
                <a:solidFill>
                  <a:srgbClr val="FFFF00"/>
                </a:solidFill>
              </a:rPr>
              <a:t>Peterson J. </a:t>
            </a:r>
            <a:r>
              <a:rPr lang="en-CA" altLang="en-US" sz="2000" i="1">
                <a:solidFill>
                  <a:schemeClr val="bg1"/>
                </a:solidFill>
              </a:rPr>
              <a:t>“Assuming that they are ``literary work'’, the question then is whether they are original…Copyright Acts are not concerned with the originality of ideas, but with the expression of thought, and, in the case of ``literary work'’, with the expression of thought in print or writing…In the present case it was not suggested that any of the papers were copied…  If an author, for purposes of copyright, must not draw on the stock of knowledge which is common to himself and others who are students of the same branch of learning, only those historians who discovered fresh historical facts could acquire copyright for their works…The objections with which I have dealt do not appear to me to have any substance, and, after all, there remains the rough practical test that what is worth copying is prima facie worth protecting. </a:t>
            </a:r>
            <a:r>
              <a:rPr lang="en-CA" altLang="en-US" sz="2000" i="1">
                <a:solidFill>
                  <a:srgbClr val="FFFF00"/>
                </a:solidFill>
              </a:rPr>
              <a:t>In my judgment, then, the papers set by Professor Lodge and Mr. Jackson are "original literary work"</a:t>
            </a:r>
            <a:r>
              <a:rPr lang="en-CA" altLang="en-US" sz="2000" i="1">
                <a:solidFill>
                  <a:schemeClr val="bg1"/>
                </a:solidFill>
              </a:rPr>
              <a:t> and proper subject for copyright under the Act of 1911.”</a:t>
            </a:r>
            <a:endParaRPr lang="en-US" altLang="en-US" sz="2000" i="1">
              <a:solidFill>
                <a:schemeClr val="bg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3">
            <a:extLst>
              <a:ext uri="{FF2B5EF4-FFF2-40B4-BE49-F238E27FC236}">
                <a16:creationId xmlns:a16="http://schemas.microsoft.com/office/drawing/2014/main" id="{0193DB81-95DB-8891-E7C3-A4ADD71D21AF}"/>
              </a:ext>
            </a:extLst>
          </p:cNvPr>
          <p:cNvSpPr txBox="1">
            <a:spLocks noChangeArrowheads="1"/>
          </p:cNvSpPr>
          <p:nvPr/>
        </p:nvSpPr>
        <p:spPr bwMode="auto">
          <a:xfrm>
            <a:off x="1520825" y="123825"/>
            <a:ext cx="6102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6" name="TextBox 5">
            <a:extLst>
              <a:ext uri="{FF2B5EF4-FFF2-40B4-BE49-F238E27FC236}">
                <a16:creationId xmlns:a16="http://schemas.microsoft.com/office/drawing/2014/main" id="{B653A610-529C-0271-6247-3860DAE3D728}"/>
              </a:ext>
            </a:extLst>
          </p:cNvPr>
          <p:cNvSpPr txBox="1"/>
          <p:nvPr/>
        </p:nvSpPr>
        <p:spPr>
          <a:xfrm>
            <a:off x="358775" y="1160463"/>
            <a:ext cx="8426450" cy="3694112"/>
          </a:xfrm>
          <a:prstGeom prst="rect">
            <a:avLst/>
          </a:prstGeom>
          <a:noFill/>
        </p:spPr>
        <p:txBody>
          <a:bodyPr>
            <a:spAutoFit/>
          </a:bodyPr>
          <a:lstStyle/>
          <a:p>
            <a:pPr marL="0" lvl="1">
              <a:buFont typeface="Arial" panose="020B0604020202020204" pitchFamily="34" charset="0"/>
              <a:buNone/>
              <a:defRPr/>
            </a:pPr>
            <a:r>
              <a:rPr lang="en-US" sz="2600" i="1" u="sng" dirty="0">
                <a:solidFill>
                  <a:srgbClr val="00B0F0"/>
                </a:solidFill>
              </a:rPr>
              <a:t>Exxon Corp v. Exxon Insurance Consultants International Ltd., </a:t>
            </a:r>
            <a:r>
              <a:rPr lang="en-US" sz="2600" dirty="0">
                <a:solidFill>
                  <a:schemeClr val="bg1"/>
                </a:solidFill>
              </a:rPr>
              <a:t>[1981] 3 All E.R. 241 (</a:t>
            </a:r>
            <a:r>
              <a:rPr lang="en-US" sz="2600" dirty="0" err="1">
                <a:solidFill>
                  <a:schemeClr val="bg1"/>
                </a:solidFill>
              </a:rPr>
              <a:t>Ch.D</a:t>
            </a:r>
            <a:r>
              <a:rPr lang="en-US" sz="2600" dirty="0">
                <a:solidFill>
                  <a:schemeClr val="bg1"/>
                </a:solidFill>
              </a:rPr>
              <a:t>)</a:t>
            </a:r>
            <a:r>
              <a:rPr lang="en-US" sz="2600" i="1" dirty="0">
                <a:solidFill>
                  <a:schemeClr val="bg1"/>
                </a:solidFill>
              </a:rPr>
              <a:t> </a:t>
            </a:r>
          </a:p>
          <a:p>
            <a:pPr marL="257175" lvl="1" indent="-257175">
              <a:defRPr/>
            </a:pPr>
            <a:r>
              <a:rPr lang="en-CA" sz="2600" dirty="0">
                <a:solidFill>
                  <a:schemeClr val="bg1"/>
                </a:solidFill>
              </a:rPr>
              <a:t>Plaintiff, Exxon Corp, had claimed the copyright of the word and went on to file an injunction to stop the defendant company from using the word 'Exxon'</a:t>
            </a:r>
            <a:endParaRPr lang="en-US" sz="2600" i="1" dirty="0">
              <a:solidFill>
                <a:schemeClr val="bg1"/>
              </a:solidFill>
            </a:endParaRPr>
          </a:p>
          <a:p>
            <a:pPr lvl="1">
              <a:buFont typeface="Courier New" panose="02070309020205020404" pitchFamily="49" charset="0"/>
              <a:buChar char="o"/>
              <a:defRPr/>
            </a:pPr>
            <a:r>
              <a:rPr lang="en-US" sz="2600" dirty="0">
                <a:solidFill>
                  <a:srgbClr val="FFFF00"/>
                </a:solidFill>
              </a:rPr>
              <a:t>Some expression </a:t>
            </a:r>
            <a:r>
              <a:rPr lang="en-US" sz="2600" dirty="0">
                <a:solidFill>
                  <a:schemeClr val="bg1"/>
                </a:solidFill>
              </a:rPr>
              <a:t>is </a:t>
            </a:r>
            <a:r>
              <a:rPr lang="en-US" sz="2600" dirty="0">
                <a:solidFill>
                  <a:srgbClr val="FFFF00"/>
                </a:solidFill>
              </a:rPr>
              <a:t>not eligible </a:t>
            </a:r>
            <a:r>
              <a:rPr lang="en-US" sz="2600" dirty="0">
                <a:solidFill>
                  <a:schemeClr val="bg1"/>
                </a:solidFill>
              </a:rPr>
              <a:t>for copyright protection because it is </a:t>
            </a:r>
            <a:r>
              <a:rPr lang="en-US" sz="2600" dirty="0">
                <a:solidFill>
                  <a:srgbClr val="FF0000"/>
                </a:solidFill>
              </a:rPr>
              <a:t>too minimal to satisfy </a:t>
            </a:r>
            <a:r>
              <a:rPr lang="en-US" sz="2600" dirty="0">
                <a:solidFill>
                  <a:schemeClr val="bg1"/>
                </a:solidFill>
              </a:rPr>
              <a:t>the requirements of an </a:t>
            </a:r>
            <a:r>
              <a:rPr lang="ja-JP" altLang="en-US" sz="2600">
                <a:solidFill>
                  <a:schemeClr val="bg1"/>
                </a:solidFill>
              </a:rPr>
              <a:t>“</a:t>
            </a:r>
            <a:r>
              <a:rPr lang="en-US" sz="2600" dirty="0">
                <a:solidFill>
                  <a:schemeClr val="bg1"/>
                </a:solidFill>
              </a:rPr>
              <a:t>original literary work</a:t>
            </a:r>
            <a:r>
              <a:rPr lang="ja-JP" altLang="en-US" sz="2600">
                <a:solidFill>
                  <a:schemeClr val="bg1"/>
                </a:solidFill>
              </a:rPr>
              <a:t>”</a:t>
            </a:r>
            <a:r>
              <a:rPr lang="en-US" sz="2600" dirty="0">
                <a:solidFill>
                  <a:schemeClr val="bg1"/>
                </a:solidFill>
              </a:rPr>
              <a:t> under s. 2. </a:t>
            </a:r>
          </a:p>
          <a:p>
            <a:pPr>
              <a:defRPr/>
            </a:pPr>
            <a:r>
              <a:rPr lang="en-US" sz="2600" dirty="0">
                <a:solidFill>
                  <a:srgbClr val="FFFF00"/>
                </a:solidFill>
              </a:rPr>
              <a:t>What about </a:t>
            </a:r>
            <a:r>
              <a:rPr lang="en-US" sz="2600" dirty="0">
                <a:solidFill>
                  <a:srgbClr val="00B0F0"/>
                </a:solidFill>
              </a:rPr>
              <a:t>Twitter       messages</a:t>
            </a:r>
            <a:r>
              <a:rPr lang="en-US" sz="2600" dirty="0">
                <a:solidFill>
                  <a:srgbClr val="FF0000"/>
                </a:solidFill>
              </a:rPr>
              <a:t>?</a:t>
            </a:r>
          </a:p>
        </p:txBody>
      </p:sp>
      <p:pic>
        <p:nvPicPr>
          <p:cNvPr id="158723" name="Picture 6">
            <a:extLst>
              <a:ext uri="{FF2B5EF4-FFF2-40B4-BE49-F238E27FC236}">
                <a16:creationId xmlns:a16="http://schemas.microsoft.com/office/drawing/2014/main" id="{C4D3E99E-CFBD-8086-472D-7ABF4BE79A4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48038" y="4414838"/>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Box 2">
            <a:extLst>
              <a:ext uri="{FF2B5EF4-FFF2-40B4-BE49-F238E27FC236}">
                <a16:creationId xmlns:a16="http://schemas.microsoft.com/office/drawing/2014/main" id="{277B49AB-F44D-720F-2110-C7FEFD9C08E5}"/>
              </a:ext>
            </a:extLst>
          </p:cNvPr>
          <p:cNvSpPr txBox="1">
            <a:spLocks noChangeArrowheads="1"/>
          </p:cNvSpPr>
          <p:nvPr/>
        </p:nvSpPr>
        <p:spPr bwMode="auto">
          <a:xfrm>
            <a:off x="684213" y="1201738"/>
            <a:ext cx="77755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CA" altLang="en-US" sz="4000" i="1" u="sng" dirty="0">
                <a:solidFill>
                  <a:srgbClr val="00B0F0"/>
                </a:solidFill>
              </a:rPr>
              <a:t>Francis Day and Hunter v. 20</a:t>
            </a:r>
            <a:r>
              <a:rPr lang="en-CA" altLang="en-US" sz="4000" i="1" u="sng" baseline="30000" dirty="0">
                <a:solidFill>
                  <a:srgbClr val="00B0F0"/>
                </a:solidFill>
              </a:rPr>
              <a:t>th</a:t>
            </a:r>
            <a:r>
              <a:rPr lang="en-CA" altLang="en-US" sz="4000" i="1" u="sng" dirty="0">
                <a:solidFill>
                  <a:srgbClr val="00B0F0"/>
                </a:solidFill>
              </a:rPr>
              <a:t> Century Fox Corp, Ltd.</a:t>
            </a:r>
          </a:p>
          <a:p>
            <a:pPr lvl="1"/>
            <a:r>
              <a:rPr lang="en-US" altLang="en-US" sz="4000" dirty="0">
                <a:solidFill>
                  <a:srgbClr val="FFFF00"/>
                </a:solidFill>
              </a:rPr>
              <a:t>NOTE</a:t>
            </a:r>
            <a:r>
              <a:rPr lang="en-US" altLang="en-US" sz="4000" dirty="0">
                <a:solidFill>
                  <a:srgbClr val="FF0000"/>
                </a:solidFill>
              </a:rPr>
              <a:t>:</a:t>
            </a:r>
            <a:r>
              <a:rPr lang="en-US" altLang="en-US" sz="4000" dirty="0">
                <a:solidFill>
                  <a:schemeClr val="bg1"/>
                </a:solidFill>
              </a:rPr>
              <a:t> definition of a “</a:t>
            </a:r>
            <a:r>
              <a:rPr lang="en-US" altLang="en-US" sz="4000" dirty="0">
                <a:solidFill>
                  <a:srgbClr val="FFFF00"/>
                </a:solidFill>
              </a:rPr>
              <a:t>work</a:t>
            </a:r>
            <a:r>
              <a:rPr lang="en-US" altLang="en-US" sz="4000" dirty="0">
                <a:solidFill>
                  <a:schemeClr val="bg1"/>
                </a:solidFill>
              </a:rPr>
              <a:t>” in the Copyright Act - </a:t>
            </a:r>
            <a:r>
              <a:rPr lang="en-US" altLang="en-US" sz="4000" dirty="0">
                <a:solidFill>
                  <a:srgbClr val="FFFF00"/>
                </a:solidFill>
              </a:rPr>
              <a:t>includes</a:t>
            </a:r>
            <a:r>
              <a:rPr lang="en-US" altLang="en-US" sz="4000" dirty="0">
                <a:solidFill>
                  <a:schemeClr val="bg1"/>
                </a:solidFill>
              </a:rPr>
              <a:t> “the </a:t>
            </a:r>
            <a:r>
              <a:rPr lang="en-US" altLang="en-US" sz="4000" dirty="0">
                <a:solidFill>
                  <a:srgbClr val="FFFF00"/>
                </a:solidFill>
              </a:rPr>
              <a:t>title</a:t>
            </a:r>
            <a:r>
              <a:rPr lang="en-US" altLang="en-US" sz="4000" dirty="0">
                <a:solidFill>
                  <a:schemeClr val="bg1"/>
                </a:solidFill>
              </a:rPr>
              <a:t> thereof </a:t>
            </a:r>
            <a:r>
              <a:rPr lang="en-US" altLang="en-US" sz="4000" dirty="0">
                <a:solidFill>
                  <a:srgbClr val="FF0000"/>
                </a:solidFill>
              </a:rPr>
              <a:t>when such title is original and distinctive</a:t>
            </a:r>
            <a:r>
              <a:rPr lang="en-US" altLang="en-US" sz="4000" dirty="0">
                <a:solidFill>
                  <a:schemeClr val="bg1"/>
                </a:solidFill>
              </a:rPr>
              <a:t>”</a:t>
            </a:r>
          </a:p>
        </p:txBody>
      </p:sp>
      <p:sp>
        <p:nvSpPr>
          <p:cNvPr id="171010" name="TextBox 3">
            <a:extLst>
              <a:ext uri="{FF2B5EF4-FFF2-40B4-BE49-F238E27FC236}">
                <a16:creationId xmlns:a16="http://schemas.microsoft.com/office/drawing/2014/main" id="{866D4D94-1B79-0F40-A604-733316BC2488}"/>
              </a:ext>
            </a:extLst>
          </p:cNvPr>
          <p:cNvSpPr txBox="1">
            <a:spLocks noChangeArrowheads="1"/>
          </p:cNvSpPr>
          <p:nvPr/>
        </p:nvSpPr>
        <p:spPr bwMode="auto">
          <a:xfrm>
            <a:off x="3130550" y="146050"/>
            <a:ext cx="28829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0000"/>
                </a:solidFill>
              </a:rPr>
              <a:t>Exception</a:t>
            </a:r>
            <a:endParaRPr lang="en-US" altLang="en-US" sz="44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Box 1">
            <a:extLst>
              <a:ext uri="{FF2B5EF4-FFF2-40B4-BE49-F238E27FC236}">
                <a16:creationId xmlns:a16="http://schemas.microsoft.com/office/drawing/2014/main" id="{26D53CAB-6E06-9214-7846-84C2AFAC2C9A}"/>
              </a:ext>
            </a:extLst>
          </p:cNvPr>
          <p:cNvSpPr txBox="1">
            <a:spLocks noChangeArrowheads="1"/>
          </p:cNvSpPr>
          <p:nvPr/>
        </p:nvSpPr>
        <p:spPr bwMode="auto">
          <a:xfrm>
            <a:off x="315913" y="411163"/>
            <a:ext cx="8512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What is copyrightable</a:t>
            </a:r>
            <a:r>
              <a:rPr lang="en-US" altLang="en-US" sz="3600" b="1">
                <a:solidFill>
                  <a:schemeClr val="bg1"/>
                </a:solidFill>
              </a:rPr>
              <a:t>:</a:t>
            </a:r>
            <a:r>
              <a:rPr lang="en-US" altLang="en-US" sz="3600" b="1">
                <a:solidFill>
                  <a:srgbClr val="FFFF00"/>
                </a:solidFill>
              </a:rPr>
              <a:t> </a:t>
            </a:r>
            <a:r>
              <a:rPr lang="en-US" altLang="en-US" sz="3600" b="1">
                <a:solidFill>
                  <a:srgbClr val="FF0000"/>
                </a:solidFill>
              </a:rPr>
              <a:t>Dramatic Work</a:t>
            </a:r>
            <a:endParaRPr lang="en-US" altLang="en-US" sz="3600"/>
          </a:p>
        </p:txBody>
      </p:sp>
      <p:sp>
        <p:nvSpPr>
          <p:cNvPr id="174082" name="TextBox 3">
            <a:extLst>
              <a:ext uri="{FF2B5EF4-FFF2-40B4-BE49-F238E27FC236}">
                <a16:creationId xmlns:a16="http://schemas.microsoft.com/office/drawing/2014/main" id="{8634165D-04C6-3990-FABB-913BEA99A1F4}"/>
              </a:ext>
            </a:extLst>
          </p:cNvPr>
          <p:cNvSpPr txBox="1">
            <a:spLocks noChangeArrowheads="1"/>
          </p:cNvSpPr>
          <p:nvPr/>
        </p:nvSpPr>
        <p:spPr bwMode="auto">
          <a:xfrm>
            <a:off x="392113" y="1562100"/>
            <a:ext cx="83597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4000" b="1">
                <a:solidFill>
                  <a:schemeClr val="bg1"/>
                </a:solidFill>
              </a:rPr>
              <a:t>5.</a:t>
            </a:r>
            <a:r>
              <a:rPr lang="en-US" altLang="en-US" sz="4000">
                <a:solidFill>
                  <a:schemeClr val="bg1"/>
                </a:solidFill>
              </a:rPr>
              <a:t> (1) Subject to this Act, copyright shall subsist in Canada, for the term hereinafter mentioned, in every original literary, </a:t>
            </a:r>
            <a:r>
              <a:rPr lang="en-US" altLang="en-US" sz="4000">
                <a:solidFill>
                  <a:srgbClr val="FF0000"/>
                </a:solidFill>
              </a:rPr>
              <a:t>dramatic</a:t>
            </a:r>
            <a:r>
              <a:rPr lang="en-US" altLang="en-US" sz="4000">
                <a:solidFill>
                  <a:schemeClr val="bg1"/>
                </a:solidFill>
              </a:rPr>
              <a:t>, musical and artistic </a:t>
            </a:r>
            <a:r>
              <a:rPr lang="en-US" altLang="en-US" sz="4000">
                <a:solidFill>
                  <a:srgbClr val="FF0000"/>
                </a:solidFill>
              </a:rPr>
              <a:t>work</a:t>
            </a:r>
            <a:r>
              <a:rPr lang="en-US" altLang="en-US" sz="4000">
                <a:solidFill>
                  <a:schemeClr val="bg1"/>
                </a:solidFill>
              </a:rPr>
              <a:t> </a:t>
            </a:r>
            <a:r>
              <a:rPr lang="en-US" altLang="en-US" sz="4000">
                <a:solidFill>
                  <a:srgbClr val="FFFF00"/>
                </a:solidFill>
              </a:rPr>
              <a:t>if</a:t>
            </a:r>
            <a:r>
              <a:rPr lang="en-US" altLang="en-US" sz="4000">
                <a:solidFill>
                  <a:schemeClr val="bg1"/>
                </a:solidFill>
              </a:rPr>
              <a:t>…</a:t>
            </a:r>
            <a:endParaRPr lang="en-CA" altLang="en-US" sz="400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739-AE9A-3FF9-8572-2DD90A4BB603}"/>
              </a:ext>
            </a:extLst>
          </p:cNvPr>
          <p:cNvSpPr>
            <a:spLocks noGrp="1"/>
          </p:cNvSpPr>
          <p:nvPr>
            <p:ph type="title"/>
          </p:nvPr>
        </p:nvSpPr>
        <p:spPr>
          <a:xfrm>
            <a:off x="1314450" y="0"/>
            <a:ext cx="6686550" cy="746125"/>
          </a:xfrm>
        </p:spPr>
        <p:txBody>
          <a:bodyPr>
            <a:noAutofit/>
          </a:bodyPr>
          <a:lstStyle/>
          <a:p>
            <a:pPr>
              <a:defRPr/>
            </a:pPr>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954E53EE-88AF-DD75-C39D-92B4AB73C907}"/>
              </a:ext>
            </a:extLst>
          </p:cNvPr>
          <p:cNvSpPr>
            <a:spLocks noGrp="1"/>
          </p:cNvSpPr>
          <p:nvPr>
            <p:ph sz="quarter" idx="10"/>
          </p:nvPr>
        </p:nvSpPr>
        <p:spPr>
          <a:xfrm>
            <a:off x="1314450" y="850900"/>
            <a:ext cx="6515100" cy="3846513"/>
          </a:xfrm>
        </p:spPr>
        <p:txBody>
          <a:bodyPr>
            <a:normAutofit fontScale="85000" lnSpcReduction="10000"/>
          </a:bodyPr>
          <a:lstStyle/>
          <a:p>
            <a:pPr marL="0" indent="0">
              <a:lnSpc>
                <a:spcPct val="110000"/>
              </a:lnSpc>
              <a:buFont typeface="Arial" panose="020B0604020202020204" pitchFamily="34" charset="0"/>
              <a:buNone/>
              <a:defRPr/>
            </a:pPr>
            <a:r>
              <a:rPr lang="en-CA" sz="2400" dirty="0">
                <a:solidFill>
                  <a:schemeClr val="bg1"/>
                </a:solidFill>
              </a:rPr>
              <a:t>1. Please create an account at </a:t>
            </a:r>
            <a:r>
              <a:rPr lang="en-CA" sz="2400" dirty="0">
                <a:solidFill>
                  <a:schemeClr val="bg1"/>
                </a:solidFill>
                <a:hlinkClick r:id="rId2"/>
              </a:rPr>
              <a:t>http://cms.ubc.ca/</a:t>
            </a:r>
            <a:r>
              <a:rPr lang="en-CA" sz="2400" dirty="0">
                <a:solidFill>
                  <a:schemeClr val="bg1"/>
                </a:solidFill>
              </a:rPr>
              <a:t> using your CWL.</a:t>
            </a:r>
          </a:p>
          <a:p>
            <a:pPr marL="0" indent="0">
              <a:lnSpc>
                <a:spcPct val="110000"/>
              </a:lnSpc>
              <a:buFont typeface="Arial" panose="020B0604020202020204" pitchFamily="34" charset="0"/>
              <a:buNone/>
              <a:defRPr/>
            </a:pPr>
            <a:r>
              <a:rPr lang="en-CA" sz="2400" dirty="0">
                <a:solidFill>
                  <a:schemeClr val="bg1"/>
                </a:solidFill>
              </a:rPr>
              <a:t>2. Once you create an account and sign in at </a:t>
            </a:r>
            <a:r>
              <a:rPr lang="en-CA" sz="2400" dirty="0">
                <a:solidFill>
                  <a:schemeClr val="bg1"/>
                </a:solidFill>
                <a:hlinkClick r:id="rId2"/>
              </a:rPr>
              <a:t>http://cms.ubc.ca/</a:t>
            </a:r>
            <a:r>
              <a:rPr lang="en-CA" sz="2400" dirty="0">
                <a:solidFill>
                  <a:schemeClr val="bg1"/>
                </a:solidFill>
              </a:rPr>
              <a:t> you can click your name in the top right. Halfway down the following page will be your WordPress email address.</a:t>
            </a:r>
          </a:p>
          <a:p>
            <a:pPr marL="0" indent="0">
              <a:lnSpc>
                <a:spcPct val="110000"/>
              </a:lnSpc>
              <a:buFont typeface="Arial" panose="020B0604020202020204" pitchFamily="34" charset="0"/>
              <a:buNone/>
              <a:defRPr/>
            </a:pPr>
            <a:r>
              <a:rPr lang="en-CA" sz="2400" dirty="0">
                <a:solidFill>
                  <a:schemeClr val="bg1"/>
                </a:solidFill>
              </a:rPr>
              <a:t>3. Send me your WordPress email address at </a:t>
            </a:r>
            <a:r>
              <a:rPr lang="en-CA" sz="2400" dirty="0">
                <a:solidFill>
                  <a:schemeClr val="bg1"/>
                </a:solidFill>
                <a:hlinkClick r:id="rId3"/>
              </a:rPr>
              <a:t>jon.festinger@ubc.ca</a:t>
            </a:r>
            <a:r>
              <a:rPr lang="en-CA" sz="2400" dirty="0">
                <a:solidFill>
                  <a:schemeClr val="bg1"/>
                </a:solidFill>
              </a:rPr>
              <a:t>  or at </a:t>
            </a:r>
            <a:r>
              <a:rPr lang="en-CA" sz="2400" dirty="0">
                <a:solidFill>
                  <a:schemeClr val="bg1"/>
                </a:solidFill>
                <a:hlinkClick r:id="rId4"/>
              </a:rPr>
              <a:t>jon_festinger@thecdm.ca</a:t>
            </a:r>
            <a:r>
              <a:rPr lang="en-CA" sz="2400" dirty="0">
                <a:solidFill>
                  <a:schemeClr val="bg1"/>
                </a:solidFill>
              </a:rPr>
              <a:t> </a:t>
            </a:r>
          </a:p>
          <a:p>
            <a:pPr marL="0" indent="0">
              <a:lnSpc>
                <a:spcPct val="110000"/>
              </a:lnSpc>
              <a:buFont typeface="Arial" panose="020B0604020202020204" pitchFamily="34" charset="0"/>
              <a:buNone/>
              <a:defRPr/>
            </a:pPr>
            <a:r>
              <a:rPr lang="en-CA" sz="2400" dirty="0">
                <a:solidFill>
                  <a:schemeClr val="bg1"/>
                </a:solidFill>
              </a:rPr>
              <a:t>4. Then, I will invite you to participate with authoring privileges via your WordPress email address.</a:t>
            </a:r>
          </a:p>
          <a:p>
            <a:pPr marL="0" indent="0">
              <a:buFont typeface="Arial" panose="020B0604020202020204" pitchFamily="34" charset="0"/>
              <a:buNone/>
              <a:defRPr/>
            </a:pP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27F81F-EB8C-6AC9-84FF-FC5AD56F173D}"/>
                  </a:ext>
                </a:extLst>
              </p14:cNvPr>
              <p14:cNvContentPartPr/>
              <p14:nvPr/>
            </p14:nvContentPartPr>
            <p14:xfrm>
              <a:off x="1304595" y="3652987"/>
              <a:ext cx="6215040" cy="144360"/>
            </p14:xfrm>
          </p:contentPart>
        </mc:Choice>
        <mc:Fallback xmlns="">
          <p:pic>
            <p:nvPicPr>
              <p:cNvPr id="5" name="Ink 4">
                <a:extLst>
                  <a:ext uri="{FF2B5EF4-FFF2-40B4-BE49-F238E27FC236}">
                    <a16:creationId xmlns:a16="http://schemas.microsoft.com/office/drawing/2014/main" id="{E527F81F-EB8C-6AC9-84FF-FC5AD56F173D}"/>
                  </a:ext>
                </a:extLst>
              </p:cNvPr>
              <p:cNvPicPr/>
              <p:nvPr/>
            </p:nvPicPr>
            <p:blipFill>
              <a:blip r:embed="rId6"/>
              <a:stretch>
                <a:fillRect/>
              </a:stretch>
            </p:blipFill>
            <p:spPr>
              <a:xfrm>
                <a:off x="1286955" y="3634987"/>
                <a:ext cx="625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595C1C2-8D43-61A2-19F0-D2841D7C714F}"/>
                  </a:ext>
                </a:extLst>
              </p14:cNvPr>
              <p14:cNvContentPartPr/>
              <p14:nvPr/>
            </p14:nvContentPartPr>
            <p14:xfrm>
              <a:off x="1218195" y="3888427"/>
              <a:ext cx="5393160" cy="158400"/>
            </p14:xfrm>
          </p:contentPart>
        </mc:Choice>
        <mc:Fallback xmlns="">
          <p:pic>
            <p:nvPicPr>
              <p:cNvPr id="6" name="Ink 5">
                <a:extLst>
                  <a:ext uri="{FF2B5EF4-FFF2-40B4-BE49-F238E27FC236}">
                    <a16:creationId xmlns:a16="http://schemas.microsoft.com/office/drawing/2014/main" id="{6595C1C2-8D43-61A2-19F0-D2841D7C714F}"/>
                  </a:ext>
                </a:extLst>
              </p:cNvPr>
              <p:cNvPicPr/>
              <p:nvPr/>
            </p:nvPicPr>
            <p:blipFill>
              <a:blip r:embed="rId8"/>
              <a:stretch>
                <a:fillRect/>
              </a:stretch>
            </p:blipFill>
            <p:spPr>
              <a:xfrm>
                <a:off x="1200195" y="3870787"/>
                <a:ext cx="5428800" cy="194040"/>
              </a:xfrm>
              <a:prstGeom prst="rect">
                <a:avLst/>
              </a:prstGeom>
            </p:spPr>
          </p:pic>
        </mc:Fallback>
      </mc:AlternateContent>
    </p:spTree>
    <p:extLst>
      <p:ext uri="{BB962C8B-B14F-4D97-AF65-F5344CB8AC3E}">
        <p14:creationId xmlns:p14="http://schemas.microsoft.com/office/powerpoint/2010/main" val="2209449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5">
            <a:extLst>
              <a:ext uri="{FF2B5EF4-FFF2-40B4-BE49-F238E27FC236}">
                <a16:creationId xmlns:a16="http://schemas.microsoft.com/office/drawing/2014/main" id="{BF26B694-77D3-B9CF-73CA-4E93F846BBEA}"/>
              </a:ext>
            </a:extLst>
          </p:cNvPr>
          <p:cNvSpPr>
            <a:spLocks noGrp="1" noChangeArrowheads="1"/>
          </p:cNvSpPr>
          <p:nvPr>
            <p:ph type="title"/>
          </p:nvPr>
        </p:nvSpPr>
        <p:spPr bwMode="auto">
          <a:xfrm>
            <a:off x="1485900" y="12541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2F1796DD-E844-E43B-F64B-1992F8AAB6AA}"/>
              </a:ext>
            </a:extLst>
          </p:cNvPr>
          <p:cNvSpPr>
            <a:spLocks noGrp="1"/>
          </p:cNvSpPr>
          <p:nvPr>
            <p:ph idx="1"/>
          </p:nvPr>
        </p:nvSpPr>
        <p:spPr>
          <a:xfrm>
            <a:off x="539750" y="982663"/>
            <a:ext cx="8280400" cy="3965575"/>
          </a:xfrm>
        </p:spPr>
        <p:txBody>
          <a:bodyPr>
            <a:normAutofit fontScale="85000" lnSpcReduction="20000"/>
          </a:bodyPr>
          <a:lstStyle/>
          <a:p>
            <a:pPr marL="0" indent="0">
              <a:lnSpc>
                <a:spcPct val="120000"/>
              </a:lnSpc>
              <a:buFont typeface="Arial" panose="020B0604020202020204" pitchFamily="34" charset="0"/>
              <a:buNone/>
              <a:defRPr/>
            </a:pPr>
            <a:r>
              <a:rPr lang="en-US" sz="2700" b="1" dirty="0">
                <a:solidFill>
                  <a:srgbClr val="FF0000"/>
                </a:solidFill>
              </a:rPr>
              <a:t>Dramatic work</a:t>
            </a:r>
          </a:p>
          <a:p>
            <a:pPr lvl="1">
              <a:lnSpc>
                <a:spcPct val="120000"/>
              </a:lnSpc>
              <a:buFont typeface="Arial" panose="020B0604020202020204" pitchFamily="34" charset="0"/>
              <a:buChar char="•"/>
              <a:defRPr/>
            </a:pPr>
            <a:r>
              <a:rPr lang="en-US" sz="2700" dirty="0">
                <a:solidFill>
                  <a:srgbClr val="FFFF00"/>
                </a:solidFill>
              </a:rPr>
              <a:t>Must have a story, a thread of consecutively based events </a:t>
            </a:r>
            <a:r>
              <a:rPr lang="en-US" sz="2700" dirty="0">
                <a:solidFill>
                  <a:schemeClr val="bg1"/>
                </a:solidFill>
              </a:rPr>
              <a:t>either narrated or presented by dialogue or action or both </a:t>
            </a:r>
            <a:r>
              <a:rPr lang="en-US" sz="2700" dirty="0">
                <a:solidFill>
                  <a:srgbClr val="FFFF00"/>
                </a:solidFill>
              </a:rPr>
              <a:t>(</a:t>
            </a:r>
            <a:r>
              <a:rPr lang="en-US" sz="2700" i="1" u="sng" dirty="0">
                <a:solidFill>
                  <a:srgbClr val="00B0F0"/>
                </a:solidFill>
              </a:rPr>
              <a:t>Hutton v. CBC</a:t>
            </a:r>
            <a:r>
              <a:rPr lang="en-US" sz="2700" i="1" dirty="0">
                <a:solidFill>
                  <a:srgbClr val="00B0F0"/>
                </a:solidFill>
              </a:rPr>
              <a:t> </a:t>
            </a:r>
            <a:r>
              <a:rPr lang="en-US" sz="2700" dirty="0">
                <a:solidFill>
                  <a:srgbClr val="FFFF00"/>
                </a:solidFill>
              </a:rPr>
              <a:t>(1989))</a:t>
            </a:r>
          </a:p>
          <a:p>
            <a:pPr lvl="1">
              <a:lnSpc>
                <a:spcPct val="120000"/>
              </a:lnSpc>
              <a:buFont typeface="Arial" panose="020B0604020202020204" pitchFamily="34" charset="0"/>
              <a:buChar char="•"/>
              <a:defRPr/>
            </a:pPr>
            <a:r>
              <a:rPr lang="en-US" sz="2700" dirty="0">
                <a:solidFill>
                  <a:schemeClr val="bg1"/>
                </a:solidFill>
              </a:rPr>
              <a:t>Or (based on s. 2):</a:t>
            </a:r>
          </a:p>
          <a:p>
            <a:pPr lvl="2">
              <a:lnSpc>
                <a:spcPct val="120000"/>
              </a:lnSpc>
              <a:buFont typeface="Courier New" panose="02070309020205020404" pitchFamily="49" charset="0"/>
              <a:buChar char="o"/>
              <a:defRPr/>
            </a:pPr>
            <a:r>
              <a:rPr lang="en-US" sz="2700" dirty="0">
                <a:solidFill>
                  <a:schemeClr val="bg1"/>
                </a:solidFill>
              </a:rPr>
              <a:t>Choreography, </a:t>
            </a:r>
            <a:r>
              <a:rPr lang="en-US" sz="2700" dirty="0">
                <a:solidFill>
                  <a:srgbClr val="FFFF00"/>
                </a:solidFill>
              </a:rPr>
              <a:t>mime</a:t>
            </a:r>
            <a:r>
              <a:rPr lang="en-US" sz="2700" dirty="0">
                <a:solidFill>
                  <a:schemeClr val="bg1"/>
                </a:solidFill>
              </a:rPr>
              <a:t> and recitation piece with </a:t>
            </a:r>
            <a:r>
              <a:rPr lang="en-US" sz="2700" dirty="0">
                <a:solidFill>
                  <a:srgbClr val="FFFF00"/>
                </a:solidFill>
              </a:rPr>
              <a:t>scenic arrangement </a:t>
            </a:r>
            <a:r>
              <a:rPr lang="en-US" sz="2700" dirty="0">
                <a:solidFill>
                  <a:schemeClr val="bg1"/>
                </a:solidFill>
              </a:rPr>
              <a:t>or acting form fixed in writing or otherwise</a:t>
            </a:r>
          </a:p>
          <a:p>
            <a:pPr lvl="2">
              <a:lnSpc>
                <a:spcPct val="120000"/>
              </a:lnSpc>
              <a:buFont typeface="Courier New" panose="02070309020205020404" pitchFamily="49" charset="0"/>
              <a:buChar char="o"/>
              <a:defRPr/>
            </a:pPr>
            <a:r>
              <a:rPr lang="en-US" sz="2700" dirty="0">
                <a:solidFill>
                  <a:schemeClr val="bg1"/>
                </a:solidFill>
              </a:rPr>
              <a:t>Cinematographic work</a:t>
            </a:r>
          </a:p>
          <a:p>
            <a:pPr lvl="2">
              <a:lnSpc>
                <a:spcPct val="120000"/>
              </a:lnSpc>
              <a:buFont typeface="Courier New" panose="02070309020205020404" pitchFamily="49" charset="0"/>
              <a:buChar char="o"/>
              <a:defRPr/>
            </a:pPr>
            <a:r>
              <a:rPr lang="en-US" sz="2700" dirty="0">
                <a:solidFill>
                  <a:schemeClr val="bg1"/>
                </a:solidFill>
              </a:rPr>
              <a:t>Compilation of dramatic works</a:t>
            </a:r>
          </a:p>
          <a:p>
            <a:pPr lvl="1">
              <a:defRPr/>
            </a:pPr>
            <a:endParaRPr lang="en-US" dirty="0"/>
          </a:p>
        </p:txBody>
      </p:sp>
      <p:sp>
        <p:nvSpPr>
          <p:cNvPr id="175107" name="Slide Number Placeholder 3">
            <a:extLst>
              <a:ext uri="{FF2B5EF4-FFF2-40B4-BE49-F238E27FC236}">
                <a16:creationId xmlns:a16="http://schemas.microsoft.com/office/drawing/2014/main" id="{BF713466-422D-21D8-7264-D5B55E07F2A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94E69DB-6F2A-C04A-A6D7-337F9398502A}" type="slidenum">
              <a:rPr lang="en-US" altLang="en-US" smtClean="0"/>
              <a:pPr/>
              <a:t>70</a:t>
            </a:fld>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038E1907-2FF5-7A49-580F-17CC86713DCE}"/>
              </a:ext>
            </a:extLst>
          </p:cNvPr>
          <p:cNvSpPr>
            <a:spLocks noGrp="1" noChangeArrowheads="1"/>
          </p:cNvSpPr>
          <p:nvPr>
            <p:ph type="title"/>
          </p:nvPr>
        </p:nvSpPr>
        <p:spPr bwMode="auto">
          <a:xfrm>
            <a:off x="581025" y="165100"/>
            <a:ext cx="79819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1994</a:t>
            </a:r>
          </a:p>
        </p:txBody>
      </p:sp>
      <p:sp>
        <p:nvSpPr>
          <p:cNvPr id="177154" name="Content Placeholder 2">
            <a:extLst>
              <a:ext uri="{FF2B5EF4-FFF2-40B4-BE49-F238E27FC236}">
                <a16:creationId xmlns:a16="http://schemas.microsoft.com/office/drawing/2014/main" id="{E22E0ACC-82F0-48AC-A987-DCB3E2D9168B}"/>
              </a:ext>
            </a:extLst>
          </p:cNvPr>
          <p:cNvSpPr>
            <a:spLocks noGrp="1" noChangeArrowheads="1"/>
          </p:cNvSpPr>
          <p:nvPr>
            <p:ph sz="quarter" idx="10"/>
          </p:nvPr>
        </p:nvSpPr>
        <p:spPr bwMode="auto">
          <a:xfrm>
            <a:off x="431800" y="927100"/>
            <a:ext cx="8280400" cy="3868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US" altLang="en-US" i="1" dirty="0">
                <a:solidFill>
                  <a:schemeClr val="bg1"/>
                </a:solidFill>
              </a:rPr>
              <a:t>Copyright Act </a:t>
            </a:r>
            <a:r>
              <a:rPr lang="en-US" altLang="en-US" dirty="0">
                <a:solidFill>
                  <a:schemeClr val="bg1"/>
                </a:solidFill>
              </a:rPr>
              <a:t>was </a:t>
            </a:r>
            <a:r>
              <a:rPr lang="en-US" altLang="en-US" dirty="0">
                <a:solidFill>
                  <a:srgbClr val="FFFF00"/>
                </a:solidFill>
              </a:rPr>
              <a:t>amended</a:t>
            </a:r>
            <a:r>
              <a:rPr lang="en-US" altLang="en-US" dirty="0">
                <a:solidFill>
                  <a:schemeClr val="bg1"/>
                </a:solidFill>
              </a:rPr>
              <a:t> to provide:</a:t>
            </a:r>
          </a:p>
          <a:p>
            <a:pPr lvl="1">
              <a:lnSpc>
                <a:spcPct val="110000"/>
              </a:lnSpc>
            </a:pPr>
            <a:r>
              <a:rPr lang="en-US" altLang="en-US" dirty="0">
                <a:solidFill>
                  <a:schemeClr val="bg1"/>
                </a:solidFill>
              </a:rPr>
              <a:t>"dramatic work" includes</a:t>
            </a:r>
            <a:r>
              <a:rPr lang="en-CA" altLang="en-US" dirty="0">
                <a:solidFill>
                  <a:schemeClr val="bg1"/>
                </a:solidFill>
              </a:rPr>
              <a:t> </a:t>
            </a:r>
          </a:p>
          <a:p>
            <a:pPr marL="685800" lvl="2" indent="0">
              <a:lnSpc>
                <a:spcPct val="110000"/>
              </a:lnSpc>
              <a:buFont typeface="Arial" panose="020B0604020202020204" pitchFamily="34" charset="0"/>
              <a:buNone/>
            </a:pPr>
            <a:r>
              <a:rPr lang="en-US" altLang="en-US" dirty="0">
                <a:solidFill>
                  <a:schemeClr val="bg1"/>
                </a:solidFill>
              </a:rPr>
              <a:t>(</a:t>
            </a:r>
            <a:r>
              <a:rPr lang="en-US" altLang="en-US" i="1" dirty="0">
                <a:solidFill>
                  <a:schemeClr val="bg1"/>
                </a:solidFill>
              </a:rPr>
              <a:t>a</a:t>
            </a:r>
            <a:r>
              <a:rPr lang="en-US" altLang="en-US" dirty="0">
                <a:solidFill>
                  <a:schemeClr val="bg1"/>
                </a:solidFill>
              </a:rPr>
              <a:t>) </a:t>
            </a:r>
            <a:r>
              <a:rPr lang="en-US" altLang="en-US" dirty="0">
                <a:solidFill>
                  <a:srgbClr val="FFFF00"/>
                </a:solidFill>
              </a:rPr>
              <a:t>any piece for recitation, choreographic work or mime</a:t>
            </a:r>
            <a:r>
              <a:rPr lang="en-US" altLang="en-US" dirty="0">
                <a:solidFill>
                  <a:schemeClr val="bg1"/>
                </a:solidFill>
              </a:rPr>
              <a:t>, the scenic arrangement or acting form of which is fixed in writing or otherwise,</a:t>
            </a:r>
            <a:endParaRPr lang="en-CA" altLang="en-US" dirty="0">
              <a:solidFill>
                <a:schemeClr val="bg1"/>
              </a:solidFill>
            </a:endParaRPr>
          </a:p>
          <a:p>
            <a:pPr marL="685800" lvl="2" indent="0">
              <a:lnSpc>
                <a:spcPct val="110000"/>
              </a:lnSpc>
              <a:buFont typeface="Arial" panose="020B0604020202020204" pitchFamily="34" charset="0"/>
              <a:buNone/>
            </a:pPr>
            <a:r>
              <a:rPr lang="en-US" altLang="en-US" dirty="0">
                <a:solidFill>
                  <a:schemeClr val="bg1"/>
                </a:solidFill>
              </a:rPr>
              <a:t>(</a:t>
            </a:r>
            <a:r>
              <a:rPr lang="en-US" altLang="en-US" i="1" dirty="0">
                <a:solidFill>
                  <a:schemeClr val="bg1"/>
                </a:solidFill>
              </a:rPr>
              <a:t>b</a:t>
            </a:r>
            <a:r>
              <a:rPr lang="en-US" altLang="en-US" dirty="0">
                <a:solidFill>
                  <a:schemeClr val="bg1"/>
                </a:solidFill>
              </a:rPr>
              <a:t>) any cinematographic work, and</a:t>
            </a:r>
            <a:endParaRPr lang="en-CA" altLang="en-US" dirty="0">
              <a:solidFill>
                <a:schemeClr val="bg1"/>
              </a:solidFill>
            </a:endParaRPr>
          </a:p>
          <a:p>
            <a:pPr marL="685800" lvl="2" indent="0">
              <a:lnSpc>
                <a:spcPct val="110000"/>
              </a:lnSpc>
              <a:buFont typeface="Arial" panose="020B0604020202020204" pitchFamily="34" charset="0"/>
              <a:buNone/>
            </a:pPr>
            <a:r>
              <a:rPr lang="en-CA" altLang="en-US" dirty="0">
                <a:solidFill>
                  <a:schemeClr val="bg1"/>
                </a:solidFill>
              </a:rPr>
              <a:t>(</a:t>
            </a:r>
            <a:r>
              <a:rPr lang="en-CA" altLang="en-US" i="1" dirty="0">
                <a:solidFill>
                  <a:schemeClr val="bg1"/>
                </a:solidFill>
              </a:rPr>
              <a:t>c</a:t>
            </a:r>
            <a:r>
              <a:rPr lang="en-CA" altLang="en-US" dirty="0">
                <a:solidFill>
                  <a:schemeClr val="bg1"/>
                </a:solidFill>
              </a:rPr>
              <a:t>) any compilation of dramatic works;</a:t>
            </a:r>
          </a:p>
          <a:p>
            <a:pPr>
              <a:lnSpc>
                <a:spcPct val="110000"/>
              </a:lnSpc>
            </a:pPr>
            <a:r>
              <a:rPr lang="en-CA" altLang="en-US" dirty="0">
                <a:solidFill>
                  <a:schemeClr val="bg1"/>
                </a:solidFill>
              </a:rPr>
              <a:t>[Cinematographic work – defined as </a:t>
            </a:r>
            <a:r>
              <a:rPr lang="en-CA" altLang="en-US" dirty="0">
                <a:solidFill>
                  <a:srgbClr val="FFFF00"/>
                </a:solidFill>
              </a:rPr>
              <a:t>“</a:t>
            </a:r>
            <a:r>
              <a:rPr lang="en-US" altLang="en-US" dirty="0" err="1">
                <a:solidFill>
                  <a:srgbClr val="FFFF00"/>
                </a:solidFill>
              </a:rPr>
              <a:t>includ</a:t>
            </a:r>
            <a:r>
              <a:rPr lang="en-US" altLang="en-US" dirty="0">
                <a:solidFill>
                  <a:srgbClr val="FFFF00"/>
                </a:solidFill>
              </a:rPr>
              <a:t>[</a:t>
            </a:r>
            <a:r>
              <a:rPr lang="en-US" altLang="en-US" dirty="0" err="1">
                <a:solidFill>
                  <a:srgbClr val="FFFF00"/>
                </a:solidFill>
              </a:rPr>
              <a:t>ing</a:t>
            </a:r>
            <a:r>
              <a:rPr lang="en-US" altLang="en-US" dirty="0">
                <a:solidFill>
                  <a:srgbClr val="FFFF00"/>
                </a:solidFill>
              </a:rPr>
              <a:t>] any work expressed by any process analogous to cinematography</a:t>
            </a:r>
            <a:r>
              <a:rPr lang="en-US" altLang="en-US" dirty="0">
                <a:solidFill>
                  <a:schemeClr val="bg1"/>
                </a:solidFill>
              </a:rPr>
              <a:t> (motion-picture photography – tv, video, film, etc.), whether or not accompanied by a soundtrack” </a:t>
            </a:r>
            <a:r>
              <a:rPr lang="en-CA" altLang="en-US" dirty="0">
                <a:solidFill>
                  <a:schemeClr val="bg1"/>
                </a:solidFill>
              </a:rPr>
              <a:t>]</a:t>
            </a:r>
          </a:p>
          <a:p>
            <a:pPr>
              <a:lnSpc>
                <a:spcPct val="110000"/>
              </a:lnSpc>
            </a:pPr>
            <a:r>
              <a:rPr lang="en-US" altLang="en-US" dirty="0">
                <a:solidFill>
                  <a:schemeClr val="bg1"/>
                </a:solidFill>
              </a:rPr>
              <a:t>[Choreographic work</a:t>
            </a:r>
            <a:r>
              <a:rPr lang="en-US" altLang="en-US" i="1" dirty="0">
                <a:solidFill>
                  <a:schemeClr val="bg1"/>
                </a:solidFill>
              </a:rPr>
              <a:t> –</a:t>
            </a:r>
            <a:r>
              <a:rPr lang="en-US" altLang="en-US" dirty="0">
                <a:solidFill>
                  <a:schemeClr val="bg1"/>
                </a:solidFill>
              </a:rPr>
              <a:t>defined as “</a:t>
            </a:r>
            <a:r>
              <a:rPr lang="en-US" altLang="en-US" dirty="0" err="1">
                <a:solidFill>
                  <a:schemeClr val="bg1"/>
                </a:solidFill>
              </a:rPr>
              <a:t>includ</a:t>
            </a:r>
            <a:r>
              <a:rPr lang="en-US" altLang="en-US" dirty="0">
                <a:solidFill>
                  <a:schemeClr val="bg1"/>
                </a:solidFill>
              </a:rPr>
              <a:t>[</a:t>
            </a:r>
            <a:r>
              <a:rPr lang="en-US" altLang="en-US" dirty="0" err="1">
                <a:solidFill>
                  <a:schemeClr val="bg1"/>
                </a:solidFill>
              </a:rPr>
              <a:t>ing</a:t>
            </a:r>
            <a:r>
              <a:rPr lang="en-US" altLang="en-US" dirty="0">
                <a:solidFill>
                  <a:schemeClr val="bg1"/>
                </a:solidFill>
              </a:rPr>
              <a:t>] </a:t>
            </a:r>
            <a:r>
              <a:rPr lang="en-US" altLang="en-US" dirty="0">
                <a:solidFill>
                  <a:srgbClr val="FFFF00"/>
                </a:solidFill>
              </a:rPr>
              <a:t>any work of choreography</a:t>
            </a:r>
            <a:r>
              <a:rPr lang="en-US" altLang="en-US" dirty="0">
                <a:solidFill>
                  <a:schemeClr val="bg1"/>
                </a:solidFill>
              </a:rPr>
              <a:t>, whether or not it has any story line;]</a:t>
            </a:r>
            <a:endParaRPr lang="en-CA" altLang="en-US" dirty="0">
              <a:solidFill>
                <a:schemeClr val="bg1"/>
              </a:solidFill>
            </a:endParaRPr>
          </a:p>
          <a:p>
            <a:endParaRPr lang="en-US" altLang="en-US" dirty="0"/>
          </a:p>
          <a:p>
            <a:endParaRPr lang="en-US"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1">
            <a:extLst>
              <a:ext uri="{FF2B5EF4-FFF2-40B4-BE49-F238E27FC236}">
                <a16:creationId xmlns:a16="http://schemas.microsoft.com/office/drawing/2014/main" id="{982EBEB7-5401-AA0B-2619-E9514EC58C32}"/>
              </a:ext>
            </a:extLst>
          </p:cNvPr>
          <p:cNvSpPr txBox="1">
            <a:spLocks noChangeArrowheads="1"/>
          </p:cNvSpPr>
          <p:nvPr/>
        </p:nvSpPr>
        <p:spPr bwMode="auto">
          <a:xfrm>
            <a:off x="1546225" y="1317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4" name="TextBox 3">
            <a:extLst>
              <a:ext uri="{FF2B5EF4-FFF2-40B4-BE49-F238E27FC236}">
                <a16:creationId xmlns:a16="http://schemas.microsoft.com/office/drawing/2014/main" id="{18D8903F-C942-3A8E-CF6F-E709146C360E}"/>
              </a:ext>
            </a:extLst>
          </p:cNvPr>
          <p:cNvSpPr txBox="1"/>
          <p:nvPr/>
        </p:nvSpPr>
        <p:spPr>
          <a:xfrm>
            <a:off x="215900" y="1017588"/>
            <a:ext cx="8712200" cy="3108325"/>
          </a:xfrm>
          <a:prstGeom prst="rect">
            <a:avLst/>
          </a:prstGeom>
          <a:noFill/>
        </p:spPr>
        <p:txBody>
          <a:bodyPr>
            <a:spAutoFit/>
          </a:bodyPr>
          <a:lstStyle/>
          <a:p>
            <a:pPr>
              <a:buFont typeface="Arial" panose="020B0604020202020204" pitchFamily="34" charset="0"/>
              <a:buNone/>
              <a:defRPr/>
            </a:pPr>
            <a:r>
              <a:rPr lang="en-US" sz="2800" i="1" u="sng" dirty="0">
                <a:solidFill>
                  <a:srgbClr val="00B0F0"/>
                </a:solidFill>
              </a:rPr>
              <a:t>FWS Joint Sports Claimants v. Canada </a:t>
            </a:r>
            <a:r>
              <a:rPr lang="en-US" sz="2800" i="1" dirty="0">
                <a:solidFill>
                  <a:schemeClr val="bg1"/>
                </a:solidFill>
              </a:rPr>
              <a:t>1991 FCA (CB)</a:t>
            </a:r>
          </a:p>
          <a:p>
            <a:pPr marL="342900" indent="-342900">
              <a:buFont typeface="Arial" panose="020B0604020202020204" pitchFamily="34" charset="0"/>
              <a:buChar char="•"/>
              <a:defRPr/>
            </a:pPr>
            <a:r>
              <a:rPr lang="en-US" sz="2800" dirty="0">
                <a:solidFill>
                  <a:srgbClr val="FFFF00"/>
                </a:solidFill>
              </a:rPr>
              <a:t>No copyright in a sporting event per se </a:t>
            </a:r>
            <a:r>
              <a:rPr lang="en-US" sz="2800" dirty="0">
                <a:solidFill>
                  <a:schemeClr val="bg1"/>
                </a:solidFill>
              </a:rPr>
              <a:t>though television production of a sporting event is copyrightable</a:t>
            </a:r>
          </a:p>
          <a:p>
            <a:pPr marL="342900" indent="-342900">
              <a:buFont typeface="Arial" panose="020B0604020202020204" pitchFamily="34" charset="0"/>
              <a:buChar char="•"/>
              <a:defRPr/>
            </a:pPr>
            <a:r>
              <a:rPr lang="en-US" sz="2800" dirty="0">
                <a:solidFill>
                  <a:schemeClr val="bg1"/>
                </a:solidFill>
              </a:rPr>
              <a:t>Unpredictable and incompatible with the notion of a choreographic piece of art</a:t>
            </a:r>
            <a:r>
              <a:rPr lang="en-US" sz="2800" dirty="0">
                <a:solidFill>
                  <a:srgbClr val="FFFF00"/>
                </a:solidFill>
              </a:rPr>
              <a:t>?</a:t>
            </a:r>
          </a:p>
        </p:txBody>
      </p:sp>
      <p:pic>
        <p:nvPicPr>
          <p:cNvPr id="178179" name="Picture 4">
            <a:extLst>
              <a:ext uri="{FF2B5EF4-FFF2-40B4-BE49-F238E27FC236}">
                <a16:creationId xmlns:a16="http://schemas.microsoft.com/office/drawing/2014/main" id="{C5A266B6-A200-7FAA-E3B0-85A9E66249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18200" y="3925888"/>
            <a:ext cx="16795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5">
            <a:extLst>
              <a:ext uri="{FF2B5EF4-FFF2-40B4-BE49-F238E27FC236}">
                <a16:creationId xmlns:a16="http://schemas.microsoft.com/office/drawing/2014/main" id="{20FA79E3-7718-86B9-49DA-09D6BC9F05E8}"/>
              </a:ext>
            </a:extLst>
          </p:cNvPr>
          <p:cNvSpPr>
            <a:spLocks noGrp="1" noChangeArrowheads="1"/>
          </p:cNvSpPr>
          <p:nvPr>
            <p:ph type="title"/>
          </p:nvPr>
        </p:nvSpPr>
        <p:spPr bwMode="auto">
          <a:xfrm>
            <a:off x="1485900" y="20637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193538" name="Content Placeholder 1">
            <a:extLst>
              <a:ext uri="{FF2B5EF4-FFF2-40B4-BE49-F238E27FC236}">
                <a16:creationId xmlns:a16="http://schemas.microsoft.com/office/drawing/2014/main" id="{9501D00D-799D-072E-E461-5C774BDA2C07}"/>
              </a:ext>
            </a:extLst>
          </p:cNvPr>
          <p:cNvSpPr>
            <a:spLocks noGrp="1" noChangeArrowheads="1"/>
          </p:cNvSpPr>
          <p:nvPr>
            <p:ph idx="1"/>
          </p:nvPr>
        </p:nvSpPr>
        <p:spPr bwMode="auto">
          <a:xfrm>
            <a:off x="468313" y="1557338"/>
            <a:ext cx="8207375" cy="3359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a:solidFill>
                  <a:srgbClr val="00B0F0"/>
                </a:solidFill>
              </a:rPr>
              <a:t>Artistic works</a:t>
            </a:r>
          </a:p>
          <a:p>
            <a:pPr lvl="1">
              <a:buFont typeface="Arial" panose="020B0604020202020204" pitchFamily="34" charset="0"/>
              <a:buChar char="•"/>
            </a:pPr>
            <a:r>
              <a:rPr lang="en-US" altLang="en-US" sz="2700">
                <a:solidFill>
                  <a:schemeClr val="bg1"/>
                </a:solidFill>
              </a:rPr>
              <a:t>“</a:t>
            </a:r>
            <a:r>
              <a:rPr lang="en-US" altLang="en-US" sz="2700">
                <a:solidFill>
                  <a:srgbClr val="FFFF00"/>
                </a:solidFill>
              </a:rPr>
              <a:t>artistic work</a:t>
            </a:r>
            <a:r>
              <a:rPr lang="en-US" altLang="en-US" sz="2700">
                <a:solidFill>
                  <a:schemeClr val="bg1"/>
                </a:solidFill>
              </a:rPr>
              <a:t>” defined in s. 2 as including:</a:t>
            </a:r>
          </a:p>
          <a:p>
            <a:pPr lvl="2">
              <a:buFont typeface="Courier New" panose="02070309020205020404" pitchFamily="49" charset="0"/>
              <a:buChar char="o"/>
            </a:pPr>
            <a:r>
              <a:rPr lang="en-CA" altLang="en-US" sz="2700">
                <a:solidFill>
                  <a:schemeClr val="bg1"/>
                </a:solidFill>
              </a:rPr>
              <a:t>paintings, drawings, maps, charts, plans, photographs, engravings, sculptures, </a:t>
            </a:r>
            <a:r>
              <a:rPr lang="en-CA" altLang="en-US" sz="2700">
                <a:solidFill>
                  <a:srgbClr val="FFFF00"/>
                </a:solidFill>
              </a:rPr>
              <a:t>works of artistic craftsmanship</a:t>
            </a:r>
            <a:r>
              <a:rPr lang="en-CA" altLang="en-US" sz="2700">
                <a:solidFill>
                  <a:schemeClr val="bg1"/>
                </a:solidFill>
              </a:rPr>
              <a:t>, architectural works, and compilations of artistic works.</a:t>
            </a:r>
          </a:p>
        </p:txBody>
      </p:sp>
      <p:sp>
        <p:nvSpPr>
          <p:cNvPr id="193539" name="Slide Number Placeholder 3">
            <a:extLst>
              <a:ext uri="{FF2B5EF4-FFF2-40B4-BE49-F238E27FC236}">
                <a16:creationId xmlns:a16="http://schemas.microsoft.com/office/drawing/2014/main" id="{A5786769-8B61-F493-C377-2C622BC88CF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890E95-A93C-6149-B22D-47729B77D84B}" type="slidenum">
              <a:rPr lang="en-US" altLang="en-US" smtClean="0"/>
              <a:pPr/>
              <a:t>73</a:t>
            </a:fld>
            <a:endParaRPr lang="en-US"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5">
            <a:extLst>
              <a:ext uri="{FF2B5EF4-FFF2-40B4-BE49-F238E27FC236}">
                <a16:creationId xmlns:a16="http://schemas.microsoft.com/office/drawing/2014/main" id="{915F22D7-518E-BF71-0B8F-6683DCDC5405}"/>
              </a:ext>
            </a:extLst>
          </p:cNvPr>
          <p:cNvSpPr>
            <a:spLocks noGrp="1" noChangeArrowheads="1"/>
          </p:cNvSpPr>
          <p:nvPr>
            <p:ph type="title"/>
          </p:nvPr>
        </p:nvSpPr>
        <p:spPr bwMode="auto">
          <a:xfrm>
            <a:off x="1485900" y="111125"/>
            <a:ext cx="6172200" cy="628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F1F7C8D3-AAAC-8769-1725-BBE4A9FE67BA}"/>
              </a:ext>
            </a:extLst>
          </p:cNvPr>
          <p:cNvSpPr>
            <a:spLocks noGrp="1"/>
          </p:cNvSpPr>
          <p:nvPr>
            <p:ph idx="1"/>
          </p:nvPr>
        </p:nvSpPr>
        <p:spPr>
          <a:xfrm>
            <a:off x="576263" y="1203325"/>
            <a:ext cx="7991475" cy="3570288"/>
          </a:xfrm>
        </p:spPr>
        <p:txBody>
          <a:bodyPr>
            <a:noAutofit/>
          </a:bodyPr>
          <a:lstStyle/>
          <a:p>
            <a:pPr marL="0" indent="0">
              <a:buFont typeface="Arial" panose="020B0604020202020204" pitchFamily="34" charset="0"/>
              <a:buNone/>
              <a:defRPr/>
            </a:pPr>
            <a:r>
              <a:rPr lang="en-US" sz="2325" b="1" dirty="0">
                <a:solidFill>
                  <a:srgbClr val="FF0000"/>
                </a:solidFill>
              </a:rPr>
              <a:t>Artistic works</a:t>
            </a:r>
          </a:p>
          <a:p>
            <a:pPr>
              <a:defRPr/>
            </a:pPr>
            <a:r>
              <a:rPr lang="en-US" sz="2325" i="1" u="sng" dirty="0">
                <a:solidFill>
                  <a:srgbClr val="00B0F0"/>
                </a:solidFill>
              </a:rPr>
              <a:t>DRG Inc. v. </a:t>
            </a:r>
            <a:r>
              <a:rPr lang="en-US" sz="2325" i="1" u="sng" dirty="0" err="1">
                <a:solidFill>
                  <a:srgbClr val="00B0F0"/>
                </a:solidFill>
              </a:rPr>
              <a:t>Datfile</a:t>
            </a:r>
            <a:r>
              <a:rPr lang="en-US" sz="2325" i="1" u="sng" dirty="0">
                <a:solidFill>
                  <a:srgbClr val="00B0F0"/>
                </a:solidFill>
              </a:rPr>
              <a:t> Ltd. </a:t>
            </a:r>
            <a:r>
              <a:rPr lang="en-CA" sz="2325" dirty="0">
                <a:solidFill>
                  <a:schemeClr val="bg1"/>
                </a:solidFill>
              </a:rPr>
              <a:t>[1988] 2 F.C. 243</a:t>
            </a:r>
            <a:endParaRPr lang="en-US" sz="2325" i="1" u="sng" dirty="0">
              <a:solidFill>
                <a:schemeClr val="bg1"/>
              </a:solidFill>
            </a:endParaRPr>
          </a:p>
          <a:p>
            <a:pPr lvl="1">
              <a:buFont typeface="Courier New" panose="02070309020205020404" pitchFamily="49" charset="0"/>
              <a:buChar char="o"/>
              <a:defRPr/>
            </a:pPr>
            <a:r>
              <a:rPr lang="en-CA" sz="1800" dirty="0">
                <a:solidFill>
                  <a:schemeClr val="bg1"/>
                </a:solidFill>
              </a:rPr>
              <a:t>Two series of </a:t>
            </a:r>
            <a:r>
              <a:rPr lang="en-CA" sz="1800" dirty="0">
                <a:solidFill>
                  <a:srgbClr val="FFFF00"/>
                </a:solidFill>
              </a:rPr>
              <a:t>colour coded labels </a:t>
            </a:r>
            <a:r>
              <a:rPr lang="en-CA" sz="1800" dirty="0">
                <a:solidFill>
                  <a:schemeClr val="bg1"/>
                </a:solidFill>
              </a:rPr>
              <a:t>were registered under the </a:t>
            </a:r>
            <a:r>
              <a:rPr lang="en-CA" sz="1800" i="1" dirty="0">
                <a:solidFill>
                  <a:schemeClr val="bg1"/>
                </a:solidFill>
              </a:rPr>
              <a:t>Copyright Act</a:t>
            </a:r>
            <a:r>
              <a:rPr lang="en-CA" sz="1800" dirty="0">
                <a:solidFill>
                  <a:schemeClr val="bg1"/>
                </a:solidFill>
              </a:rPr>
              <a:t>. It was </a:t>
            </a:r>
            <a:r>
              <a:rPr lang="en-CA" sz="1800" dirty="0">
                <a:solidFill>
                  <a:srgbClr val="FF0000"/>
                </a:solidFill>
              </a:rPr>
              <a:t>unsuccessfully argued </a:t>
            </a:r>
            <a:r>
              <a:rPr lang="en-CA" sz="1800" dirty="0">
                <a:solidFill>
                  <a:srgbClr val="FFFF00"/>
                </a:solidFill>
              </a:rPr>
              <a:t>that the registrations were not properly the subject of copyright</a:t>
            </a:r>
            <a:r>
              <a:rPr lang="en-CA" sz="1800" dirty="0">
                <a:solidFill>
                  <a:schemeClr val="bg1"/>
                </a:solidFill>
              </a:rPr>
              <a:t>.</a:t>
            </a:r>
          </a:p>
          <a:p>
            <a:pPr lvl="1">
              <a:buFont typeface="Courier New" panose="02070309020205020404" pitchFamily="49" charset="0"/>
              <a:buChar char="o"/>
              <a:defRPr/>
            </a:pPr>
            <a:r>
              <a:rPr lang="en-US" sz="1800" dirty="0">
                <a:solidFill>
                  <a:srgbClr val="FFFF00"/>
                </a:solidFill>
              </a:rPr>
              <a:t>Court found that an artistic work is a work that finds expression in a visual medium</a:t>
            </a:r>
            <a:r>
              <a:rPr lang="en-US" sz="1800" dirty="0">
                <a:solidFill>
                  <a:schemeClr val="bg1"/>
                </a:solidFill>
              </a:rPr>
              <a:t>.</a:t>
            </a:r>
          </a:p>
          <a:p>
            <a:pPr lvl="1">
              <a:buFont typeface="Courier New" panose="02070309020205020404" pitchFamily="49" charset="0"/>
              <a:buChar char="o"/>
              <a:defRPr/>
            </a:pPr>
            <a:r>
              <a:rPr lang="en-US" sz="1800" dirty="0">
                <a:solidFill>
                  <a:srgbClr val="FF0000"/>
                </a:solidFill>
              </a:rPr>
              <a:t>Artistic merit, artist</a:t>
            </a:r>
            <a:r>
              <a:rPr lang="ja-JP" altLang="en-US" sz="1800" dirty="0">
                <a:solidFill>
                  <a:srgbClr val="FF0000"/>
                </a:solidFill>
              </a:rPr>
              <a:t>’</a:t>
            </a:r>
            <a:r>
              <a:rPr lang="en-US" sz="1800" dirty="0">
                <a:solidFill>
                  <a:srgbClr val="FF0000"/>
                </a:solidFill>
              </a:rPr>
              <a:t>s intention to create </a:t>
            </a:r>
            <a:r>
              <a:rPr lang="ja-JP" altLang="en-US" sz="1800" dirty="0">
                <a:solidFill>
                  <a:schemeClr val="bg1"/>
                </a:solidFill>
              </a:rPr>
              <a:t>“</a:t>
            </a:r>
            <a:r>
              <a:rPr lang="en-US" sz="1800" dirty="0">
                <a:solidFill>
                  <a:srgbClr val="FF0000"/>
                </a:solidFill>
              </a:rPr>
              <a:t>art</a:t>
            </a:r>
            <a:r>
              <a:rPr lang="ja-JP" altLang="en-US" sz="1800" dirty="0">
                <a:solidFill>
                  <a:schemeClr val="bg1"/>
                </a:solidFill>
              </a:rPr>
              <a:t>”</a:t>
            </a:r>
            <a:r>
              <a:rPr lang="en-US" sz="1800" dirty="0">
                <a:solidFill>
                  <a:schemeClr val="bg1"/>
                </a:solidFill>
              </a:rPr>
              <a:t> </a:t>
            </a:r>
            <a:r>
              <a:rPr lang="en-US" sz="1800" dirty="0">
                <a:solidFill>
                  <a:srgbClr val="FF0000"/>
                </a:solidFill>
              </a:rPr>
              <a:t>and the actual aesthetic value of the work are not pertinent to the question of whether a work meets the classification of </a:t>
            </a:r>
            <a:r>
              <a:rPr lang="ja-JP" altLang="en-US" sz="1800" dirty="0">
                <a:solidFill>
                  <a:schemeClr val="bg1"/>
                </a:solidFill>
              </a:rPr>
              <a:t>“</a:t>
            </a:r>
            <a:r>
              <a:rPr lang="en-US" sz="1800" dirty="0">
                <a:solidFill>
                  <a:srgbClr val="FF0000"/>
                </a:solidFill>
              </a:rPr>
              <a:t>artistic work</a:t>
            </a:r>
            <a:r>
              <a:rPr lang="ja-JP" altLang="en-US" sz="1800" dirty="0">
                <a:solidFill>
                  <a:schemeClr val="bg1"/>
                </a:solidFill>
              </a:rPr>
              <a:t>”</a:t>
            </a:r>
            <a:r>
              <a:rPr lang="en-US" sz="1800" dirty="0">
                <a:solidFill>
                  <a:schemeClr val="bg1"/>
                </a:solidFill>
              </a:rPr>
              <a:t> </a:t>
            </a:r>
          </a:p>
        </p:txBody>
      </p:sp>
      <p:sp>
        <p:nvSpPr>
          <p:cNvPr id="198659" name="Slide Number Placeholder 3">
            <a:extLst>
              <a:ext uri="{FF2B5EF4-FFF2-40B4-BE49-F238E27FC236}">
                <a16:creationId xmlns:a16="http://schemas.microsoft.com/office/drawing/2014/main" id="{36E8A401-9733-91F8-9618-342D1C97206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6FC4B5-FEB9-1348-9CBB-B4CD0E496BB0}" type="slidenum">
              <a:rPr lang="en-US" altLang="en-US" smtClean="0"/>
              <a:pPr/>
              <a:t>74</a:t>
            </a:fld>
            <a:endParaRPr lang="en-US"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91AAF13D-6A41-C1A8-0FC5-06FE4B2F9E5C}"/>
              </a:ext>
            </a:extLst>
          </p:cNvPr>
          <p:cNvSpPr>
            <a:spLocks noGrp="1" noChangeArrowheads="1"/>
          </p:cNvSpPr>
          <p:nvPr>
            <p:ph type="title"/>
          </p:nvPr>
        </p:nvSpPr>
        <p:spPr bwMode="auto">
          <a:xfrm>
            <a:off x="1328738" y="165100"/>
            <a:ext cx="6329362"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latin typeface="Andale Mono" panose="020B0509000000000004" pitchFamily="49" charset="0"/>
              </a:rPr>
              <a:t>Copyrighting Data</a:t>
            </a:r>
            <a:r>
              <a:rPr lang="en-US" altLang="en-US">
                <a:solidFill>
                  <a:srgbClr val="FF0000"/>
                </a:solidFill>
                <a:latin typeface="Andale Mono" panose="020B0509000000000004" pitchFamily="49" charset="0"/>
              </a:rPr>
              <a:t>?</a:t>
            </a:r>
          </a:p>
        </p:txBody>
      </p:sp>
      <p:sp>
        <p:nvSpPr>
          <p:cNvPr id="203778" name="Content Placeholder 2">
            <a:extLst>
              <a:ext uri="{FF2B5EF4-FFF2-40B4-BE49-F238E27FC236}">
                <a16:creationId xmlns:a16="http://schemas.microsoft.com/office/drawing/2014/main" id="{EF6C2922-45CA-713C-94F5-A60FB387A4C3}"/>
              </a:ext>
            </a:extLst>
          </p:cNvPr>
          <p:cNvSpPr>
            <a:spLocks noGrp="1" noChangeArrowheads="1"/>
          </p:cNvSpPr>
          <p:nvPr>
            <p:ph sz="quarter" idx="10"/>
          </p:nvPr>
        </p:nvSpPr>
        <p:spPr bwMode="auto">
          <a:xfrm>
            <a:off x="215900" y="1136650"/>
            <a:ext cx="8712200" cy="3846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i="1">
                <a:solidFill>
                  <a:srgbClr val="00B0F0"/>
                </a:solidFill>
              </a:rPr>
              <a:t>Geophysical Service Incorporated v. Encana Corporation</a:t>
            </a:r>
            <a:r>
              <a:rPr lang="en-US" altLang="en-US" sz="2200" i="1">
                <a:solidFill>
                  <a:schemeClr val="bg1"/>
                </a:solidFill>
              </a:rPr>
              <a:t>, </a:t>
            </a:r>
            <a:r>
              <a:rPr lang="en-US" altLang="en-US" sz="2200">
                <a:solidFill>
                  <a:schemeClr val="bg1"/>
                </a:solidFill>
              </a:rPr>
              <a:t>2016 ABQB 230 </a:t>
            </a:r>
          </a:p>
          <a:p>
            <a:pPr marL="0" indent="0">
              <a:buFont typeface="Arial" panose="020B0604020202020204" pitchFamily="34" charset="0"/>
              <a:buNone/>
            </a:pPr>
            <a:r>
              <a:rPr lang="en-US" altLang="en-US" sz="2200">
                <a:solidFill>
                  <a:schemeClr val="bg1"/>
                </a:solidFill>
              </a:rPr>
              <a:t>It appears from the case that is </a:t>
            </a:r>
            <a:r>
              <a:rPr lang="en-US" altLang="en-US" sz="2200">
                <a:solidFill>
                  <a:srgbClr val="FFFF00"/>
                </a:solidFill>
              </a:rPr>
              <a:t>not the raw data that is copyrightable</a:t>
            </a:r>
            <a:r>
              <a:rPr lang="en-US" altLang="en-US" sz="2200">
                <a:solidFill>
                  <a:schemeClr val="bg1"/>
                </a:solidFill>
              </a:rPr>
              <a:t> as those would simply be facts, </a:t>
            </a:r>
            <a:r>
              <a:rPr lang="en-US" altLang="en-US" sz="2200">
                <a:solidFill>
                  <a:srgbClr val="FF0000"/>
                </a:solidFill>
              </a:rPr>
              <a:t>but how the data is presented</a:t>
            </a:r>
            <a:r>
              <a:rPr lang="en-US" altLang="en-US" sz="2200">
                <a:solidFill>
                  <a:schemeClr val="bg1"/>
                </a:solidFill>
              </a:rPr>
              <a:t>.</a:t>
            </a:r>
          </a:p>
          <a:p>
            <a:pPr marL="300038" lvl="1" indent="0">
              <a:buFont typeface="Arial" panose="020B0604020202020204" pitchFamily="34" charset="0"/>
              <a:buNone/>
            </a:pPr>
            <a:r>
              <a:rPr lang="en-US" altLang="en-US" sz="2200" i="1">
                <a:solidFill>
                  <a:schemeClr val="bg1"/>
                </a:solidFill>
              </a:rPr>
              <a:t>“[76] I find the seismic sections, i.e. </a:t>
            </a:r>
            <a:r>
              <a:rPr lang="en-US" altLang="en-US" sz="2200" i="1">
                <a:solidFill>
                  <a:srgbClr val="FFFF00"/>
                </a:solidFill>
              </a:rPr>
              <a:t>the squiggly or zebra lines, fit within the definition of an artistic work, similar to a map, plan or chart, or a compilation of an artistic work, since the product is the result of selection or arrangement of the data, or sound </a:t>
            </a:r>
            <a:r>
              <a:rPr lang="en-US" altLang="en-US" sz="2200" i="1">
                <a:solidFill>
                  <a:schemeClr val="bg1"/>
                </a:solidFill>
              </a:rPr>
              <a:t>recordings, from the geology of the subsurface.”</a:t>
            </a:r>
          </a:p>
          <a:p>
            <a:pPr marL="0" indent="0">
              <a:buFont typeface="Arial" panose="020B0604020202020204" pitchFamily="34" charset="0"/>
              <a:buNone/>
            </a:pPr>
            <a:r>
              <a:rPr lang="en-US" altLang="en-US" sz="2200">
                <a:solidFill>
                  <a:schemeClr val="bg1"/>
                </a:solidFill>
              </a:rPr>
              <a:t>Do you agree</a:t>
            </a:r>
            <a:r>
              <a:rPr lang="en-US" altLang="en-US" sz="2200">
                <a:solidFill>
                  <a:srgbClr val="FF0000"/>
                </a:solidFill>
              </a:rPr>
              <a:t>?</a:t>
            </a:r>
            <a:r>
              <a:rPr lang="en-US" altLang="en-US" sz="2200">
                <a:solidFill>
                  <a:schemeClr val="bg1"/>
                </a:solidFill>
              </a:rPr>
              <a:t> Alta. C.A. confirmed &amp; SCC denied leave.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5">
            <a:extLst>
              <a:ext uri="{FF2B5EF4-FFF2-40B4-BE49-F238E27FC236}">
                <a16:creationId xmlns:a16="http://schemas.microsoft.com/office/drawing/2014/main" id="{F5026DC1-FC8C-2370-CAC3-81DBF08C85FD}"/>
              </a:ext>
            </a:extLst>
          </p:cNvPr>
          <p:cNvSpPr>
            <a:spLocks noGrp="1" noChangeArrowheads="1"/>
          </p:cNvSpPr>
          <p:nvPr>
            <p:ph type="title"/>
          </p:nvPr>
        </p:nvSpPr>
        <p:spPr bwMode="auto">
          <a:xfrm>
            <a:off x="0" y="117475"/>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EC51A294-0300-5BD5-B7F6-B2B79A16A75F}"/>
              </a:ext>
            </a:extLst>
          </p:cNvPr>
          <p:cNvSpPr>
            <a:spLocks noGrp="1"/>
          </p:cNvSpPr>
          <p:nvPr>
            <p:ph idx="1"/>
          </p:nvPr>
        </p:nvSpPr>
        <p:spPr/>
        <p:txBody>
          <a:bodyPr>
            <a:normAutofit fontScale="25000" lnSpcReduction="20000"/>
          </a:bodyPr>
          <a:lstStyle/>
          <a:p>
            <a:pPr>
              <a:defRPr/>
            </a:pPr>
            <a:endParaRPr lang="en-US" dirty="0"/>
          </a:p>
          <a:p>
            <a:pPr lvl="1">
              <a:defRPr/>
            </a:pPr>
            <a:endParaRPr lang="en-US" dirty="0"/>
          </a:p>
        </p:txBody>
      </p:sp>
      <p:sp>
        <p:nvSpPr>
          <p:cNvPr id="154627" name="Slide Number Placeholder 3">
            <a:extLst>
              <a:ext uri="{FF2B5EF4-FFF2-40B4-BE49-F238E27FC236}">
                <a16:creationId xmlns:a16="http://schemas.microsoft.com/office/drawing/2014/main" id="{DE0593D6-F9D0-2835-59F1-069EF290087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90C09C-F16E-4548-A910-0B49BB4A546C}" type="slidenum">
              <a:rPr lang="en-US" altLang="en-US" smtClean="0"/>
              <a:pPr/>
              <a:t>76</a:t>
            </a:fld>
            <a:endParaRPr lang="en-US" altLang="en-US"/>
          </a:p>
        </p:txBody>
      </p:sp>
      <p:sp>
        <p:nvSpPr>
          <p:cNvPr id="3" name="TextBox 2">
            <a:extLst>
              <a:ext uri="{FF2B5EF4-FFF2-40B4-BE49-F238E27FC236}">
                <a16:creationId xmlns:a16="http://schemas.microsoft.com/office/drawing/2014/main" id="{D4C4C07A-D5A8-7300-AA99-27182CDD5CAA}"/>
              </a:ext>
            </a:extLst>
          </p:cNvPr>
          <p:cNvSpPr txBox="1"/>
          <p:nvPr/>
        </p:nvSpPr>
        <p:spPr>
          <a:xfrm>
            <a:off x="358775" y="1492250"/>
            <a:ext cx="8426450" cy="3046413"/>
          </a:xfrm>
          <a:prstGeom prst="rect">
            <a:avLst/>
          </a:prstGeom>
          <a:noFill/>
        </p:spPr>
        <p:txBody>
          <a:bodyPr>
            <a:spAutoFit/>
          </a:bodyPr>
          <a:lstStyle/>
          <a:p>
            <a:pPr>
              <a:buFont typeface="Arial" panose="020B0604020202020204" pitchFamily="34" charset="0"/>
              <a:buNone/>
              <a:defRPr/>
            </a:pPr>
            <a:r>
              <a:rPr lang="en-US" sz="3200" dirty="0">
                <a:solidFill>
                  <a:schemeClr val="bg1"/>
                </a:solidFill>
              </a:rPr>
              <a:t>Three </a:t>
            </a:r>
            <a:r>
              <a:rPr lang="en-US" sz="3200" dirty="0">
                <a:solidFill>
                  <a:srgbClr val="FF0000"/>
                </a:solidFill>
              </a:rPr>
              <a:t>fundamental rights</a:t>
            </a:r>
            <a:r>
              <a:rPr lang="en-US" sz="3200" dirty="0">
                <a:solidFill>
                  <a:schemeClr val="bg1"/>
                </a:solidFill>
              </a:rPr>
              <a:t>:</a:t>
            </a:r>
          </a:p>
          <a:p>
            <a:pPr marL="342900" indent="-342900">
              <a:buFont typeface="Arial" panose="020B0604020202020204" pitchFamily="34" charset="0"/>
              <a:buChar char="•"/>
              <a:defRPr/>
            </a:pPr>
            <a:r>
              <a:rPr lang="en-US" sz="3200" dirty="0">
                <a:solidFill>
                  <a:srgbClr val="FFFF00"/>
                </a:solidFill>
              </a:rPr>
              <a:t>Produce</a:t>
            </a:r>
            <a:r>
              <a:rPr lang="en-US" sz="3200" dirty="0">
                <a:solidFill>
                  <a:schemeClr val="bg1"/>
                </a:solidFill>
              </a:rPr>
              <a:t> or reproduce </a:t>
            </a:r>
          </a:p>
          <a:p>
            <a:pPr>
              <a:defRPr/>
            </a:pPr>
            <a:r>
              <a:rPr lang="en-US" sz="3200" dirty="0">
                <a:solidFill>
                  <a:schemeClr val="bg1"/>
                </a:solidFill>
              </a:rPr>
              <a:t>the work (3(1))</a:t>
            </a:r>
          </a:p>
          <a:p>
            <a:pPr marL="342900" indent="-342900">
              <a:buFont typeface="Arial" panose="020B0604020202020204" pitchFamily="34" charset="0"/>
              <a:buChar char="•"/>
              <a:defRPr/>
            </a:pPr>
            <a:r>
              <a:rPr lang="en-US" sz="3200" dirty="0">
                <a:solidFill>
                  <a:srgbClr val="FFFF00"/>
                </a:solidFill>
              </a:rPr>
              <a:t>Perform </a:t>
            </a:r>
            <a:r>
              <a:rPr lang="en-US" sz="3200" dirty="0">
                <a:solidFill>
                  <a:schemeClr val="bg1"/>
                </a:solidFill>
              </a:rPr>
              <a:t>the work </a:t>
            </a:r>
          </a:p>
          <a:p>
            <a:pPr>
              <a:defRPr/>
            </a:pPr>
            <a:r>
              <a:rPr lang="en-US" sz="3200" dirty="0">
                <a:solidFill>
                  <a:schemeClr val="bg1"/>
                </a:solidFill>
              </a:rPr>
              <a:t>(including broadcasting rights) (3(1))</a:t>
            </a:r>
          </a:p>
          <a:p>
            <a:pPr marL="342900" indent="-342900">
              <a:buFont typeface="Arial" panose="020B0604020202020204" pitchFamily="34" charset="0"/>
              <a:buChar char="•"/>
              <a:defRPr/>
            </a:pPr>
            <a:r>
              <a:rPr lang="en-US" sz="3200" dirty="0">
                <a:solidFill>
                  <a:schemeClr val="bg1"/>
                </a:solidFill>
              </a:rPr>
              <a:t>The right to </a:t>
            </a:r>
            <a:r>
              <a:rPr lang="en-US" sz="3200" dirty="0">
                <a:solidFill>
                  <a:srgbClr val="FFFF00"/>
                </a:solidFill>
              </a:rPr>
              <a:t>publish</a:t>
            </a:r>
            <a:r>
              <a:rPr lang="en-US" sz="3200" dirty="0">
                <a:solidFill>
                  <a:schemeClr val="bg1"/>
                </a:solidFill>
              </a:rPr>
              <a:t> (3(1))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Box 1">
            <a:extLst>
              <a:ext uri="{FF2B5EF4-FFF2-40B4-BE49-F238E27FC236}">
                <a16:creationId xmlns:a16="http://schemas.microsoft.com/office/drawing/2014/main" id="{A659089D-C352-C6FB-3943-D2461F485271}"/>
              </a:ext>
            </a:extLst>
          </p:cNvPr>
          <p:cNvSpPr txBox="1">
            <a:spLocks noChangeArrowheads="1"/>
          </p:cNvSpPr>
          <p:nvPr/>
        </p:nvSpPr>
        <p:spPr bwMode="auto">
          <a:xfrm>
            <a:off x="971550" y="241300"/>
            <a:ext cx="5988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Rights of the copyright owner</a:t>
            </a:r>
            <a:endParaRPr lang="en-US" altLang="en-US" sz="3200"/>
          </a:p>
        </p:txBody>
      </p:sp>
      <p:sp>
        <p:nvSpPr>
          <p:cNvPr id="157698" name="TextBox 2">
            <a:extLst>
              <a:ext uri="{FF2B5EF4-FFF2-40B4-BE49-F238E27FC236}">
                <a16:creationId xmlns:a16="http://schemas.microsoft.com/office/drawing/2014/main" id="{BC685E31-505B-E940-6294-E0C796E2136D}"/>
              </a:ext>
            </a:extLst>
          </p:cNvPr>
          <p:cNvSpPr txBox="1">
            <a:spLocks noChangeArrowheads="1"/>
          </p:cNvSpPr>
          <p:nvPr/>
        </p:nvSpPr>
        <p:spPr bwMode="auto">
          <a:xfrm>
            <a:off x="411163" y="1131888"/>
            <a:ext cx="86677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2000">
                <a:solidFill>
                  <a:schemeClr val="bg1"/>
                </a:solidFill>
              </a:rPr>
              <a:t>Produce … any </a:t>
            </a:r>
            <a:r>
              <a:rPr lang="en-US" altLang="en-US" sz="2000">
                <a:solidFill>
                  <a:srgbClr val="FFFF00"/>
                </a:solidFill>
              </a:rPr>
              <a:t>translation</a:t>
            </a:r>
            <a:r>
              <a:rPr lang="en-US" altLang="en-US" sz="2000">
                <a:solidFill>
                  <a:schemeClr val="bg1"/>
                </a:solidFill>
              </a:rPr>
              <a:t> (3(1)(a))</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dramatic work into non-dramatic work (3(1)(b)</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non-dramatic work into dramatic work (3(1)(c))</a:t>
            </a:r>
          </a:p>
          <a:p>
            <a:pPr>
              <a:buFont typeface="Arial" panose="020B0604020202020204" pitchFamily="34" charset="0"/>
              <a:buChar char="•"/>
            </a:pPr>
            <a:r>
              <a:rPr lang="en-US" altLang="en-US" sz="2000">
                <a:solidFill>
                  <a:schemeClr val="bg1"/>
                </a:solidFill>
              </a:rPr>
              <a:t>To make a </a:t>
            </a:r>
            <a:r>
              <a:rPr lang="en-US" altLang="en-US" sz="2000">
                <a:solidFill>
                  <a:srgbClr val="FFFF00"/>
                </a:solidFill>
              </a:rPr>
              <a:t>sound recording</a:t>
            </a:r>
            <a:r>
              <a:rPr lang="en-US" altLang="en-US" sz="2000">
                <a:solidFill>
                  <a:schemeClr val="bg1"/>
                </a:solidFill>
              </a:rPr>
              <a:t>, etc. of a literary, etc. work (3(1)(d))</a:t>
            </a:r>
          </a:p>
          <a:p>
            <a:pPr>
              <a:buFont typeface="Arial" panose="020B0604020202020204" pitchFamily="34" charset="0"/>
              <a:buChar char="•"/>
            </a:pPr>
            <a:r>
              <a:rPr lang="en-US" altLang="en-US" sz="2000">
                <a:solidFill>
                  <a:srgbClr val="FFFF00"/>
                </a:solidFill>
              </a:rPr>
              <a:t>Reproduce</a:t>
            </a:r>
            <a:r>
              <a:rPr lang="en-US" altLang="en-US" sz="2000">
                <a:solidFill>
                  <a:schemeClr val="bg1"/>
                </a:solidFill>
              </a:rPr>
              <a:t>, etc. a literary, etc. work </a:t>
            </a:r>
            <a:r>
              <a:rPr lang="en-US" altLang="en-US" sz="2000">
                <a:solidFill>
                  <a:srgbClr val="FFFF00"/>
                </a:solidFill>
              </a:rPr>
              <a:t>as a cinematographic work </a:t>
            </a:r>
            <a:r>
              <a:rPr lang="en-US" altLang="en-US" sz="2000">
                <a:solidFill>
                  <a:schemeClr val="bg1"/>
                </a:solidFill>
              </a:rPr>
              <a:t>(3(1)(e))</a:t>
            </a:r>
          </a:p>
          <a:p>
            <a:pPr>
              <a:buFont typeface="Arial" panose="020B0604020202020204" pitchFamily="34" charset="0"/>
              <a:buChar char="•"/>
            </a:pPr>
            <a:r>
              <a:rPr lang="en-US" altLang="en-US" sz="2000">
                <a:solidFill>
                  <a:schemeClr val="bg1"/>
                </a:solidFill>
              </a:rPr>
              <a:t>Communicate a work to the public by </a:t>
            </a:r>
            <a:r>
              <a:rPr lang="en-US" altLang="en-US" sz="2000">
                <a:solidFill>
                  <a:srgbClr val="FFFF00"/>
                </a:solidFill>
              </a:rPr>
              <a:t>telecommunication</a:t>
            </a:r>
            <a:r>
              <a:rPr lang="en-US" altLang="en-US" sz="2000">
                <a:solidFill>
                  <a:schemeClr val="bg1"/>
                </a:solidFill>
              </a:rPr>
              <a:t> (3(1)(f))</a:t>
            </a:r>
          </a:p>
          <a:p>
            <a:pPr>
              <a:buFont typeface="Arial" panose="020B0604020202020204" pitchFamily="34" charset="0"/>
              <a:buChar char="•"/>
            </a:pPr>
            <a:r>
              <a:rPr lang="en-US" altLang="en-US" sz="2000">
                <a:solidFill>
                  <a:schemeClr val="bg1"/>
                </a:solidFill>
              </a:rPr>
              <a:t>Present an artistic work at a </a:t>
            </a:r>
            <a:r>
              <a:rPr lang="en-US" altLang="en-US" sz="2000">
                <a:solidFill>
                  <a:srgbClr val="FFFF00"/>
                </a:solidFill>
              </a:rPr>
              <a:t>public exhibition</a:t>
            </a:r>
            <a:r>
              <a:rPr lang="en-US" altLang="en-US" sz="2000">
                <a:solidFill>
                  <a:schemeClr val="bg1"/>
                </a:solidFill>
              </a:rPr>
              <a:t>…. (3(1)(g))</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computer program, etc. (3(1)(h))</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sound recording of a musical work … (3(1)(i))</a:t>
            </a:r>
          </a:p>
          <a:p>
            <a:pPr>
              <a:buFont typeface="Arial" panose="020B0604020202020204" pitchFamily="34" charset="0"/>
              <a:buChar char="•"/>
            </a:pPr>
            <a:r>
              <a:rPr lang="en-US" altLang="en-US" sz="2000">
                <a:solidFill>
                  <a:srgbClr val="FFFF00"/>
                </a:solidFill>
              </a:rPr>
              <a:t>Sell or transfer </a:t>
            </a:r>
            <a:r>
              <a:rPr lang="en-US" altLang="en-US" sz="2000">
                <a:solidFill>
                  <a:schemeClr val="bg1"/>
                </a:solidFill>
              </a:rPr>
              <a:t>ownership of tangible object … (3(1)(j)</a:t>
            </a:r>
          </a:p>
          <a:p>
            <a:pPr>
              <a:buFont typeface="Arial" panose="020B0604020202020204" pitchFamily="34" charset="0"/>
              <a:buChar char="•"/>
            </a:pPr>
            <a:r>
              <a:rPr lang="en-US" altLang="en-US" sz="2000">
                <a:solidFill>
                  <a:srgbClr val="FFFF00"/>
                </a:solidFill>
              </a:rPr>
              <a:t>Authorize any of above acts </a:t>
            </a:r>
            <a:r>
              <a:rPr lang="en-US" altLang="en-US" sz="2000">
                <a:solidFill>
                  <a:schemeClr val="bg1"/>
                </a:solidFill>
              </a:rPr>
              <a:t>(3(1))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5">
            <a:extLst>
              <a:ext uri="{FF2B5EF4-FFF2-40B4-BE49-F238E27FC236}">
                <a16:creationId xmlns:a16="http://schemas.microsoft.com/office/drawing/2014/main" id="{C0142A05-94CF-88A1-44CB-6DDA0DEC7271}"/>
              </a:ext>
            </a:extLst>
          </p:cNvPr>
          <p:cNvSpPr>
            <a:spLocks noGrp="1" noChangeArrowheads="1"/>
          </p:cNvSpPr>
          <p:nvPr>
            <p:ph type="title"/>
          </p:nvPr>
        </p:nvSpPr>
        <p:spPr bwMode="auto">
          <a:xfrm>
            <a:off x="107950" y="125413"/>
            <a:ext cx="89281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Rights of the copyright owner</a:t>
            </a:r>
          </a:p>
        </p:txBody>
      </p:sp>
      <p:sp>
        <p:nvSpPr>
          <p:cNvPr id="2" name="Content Placeholder 1">
            <a:extLst>
              <a:ext uri="{FF2B5EF4-FFF2-40B4-BE49-F238E27FC236}">
                <a16:creationId xmlns:a16="http://schemas.microsoft.com/office/drawing/2014/main" id="{7452601D-A679-0BDF-FBF1-5F5D8EF4C1D8}"/>
              </a:ext>
            </a:extLst>
          </p:cNvPr>
          <p:cNvSpPr>
            <a:spLocks noGrp="1"/>
          </p:cNvSpPr>
          <p:nvPr>
            <p:ph idx="1"/>
          </p:nvPr>
        </p:nvSpPr>
        <p:spPr>
          <a:xfrm>
            <a:off x="107950" y="1058863"/>
            <a:ext cx="8928100" cy="3636962"/>
          </a:xfrm>
        </p:spPr>
        <p:txBody>
          <a:bodyPr>
            <a:noAutofit/>
          </a:bodyPr>
          <a:lstStyle/>
          <a:p>
            <a:pPr marL="0" indent="0">
              <a:buFont typeface="Arial" panose="020B0604020202020204" pitchFamily="34" charset="0"/>
              <a:buNone/>
              <a:defRPr/>
            </a:pPr>
            <a:r>
              <a:rPr lang="en-US" sz="2600" dirty="0">
                <a:solidFill>
                  <a:schemeClr val="bg1"/>
                </a:solidFill>
              </a:rPr>
              <a:t>Term of copyright in Canada (ss. 6-12)</a:t>
            </a:r>
          </a:p>
          <a:p>
            <a:pPr>
              <a:defRPr/>
            </a:pPr>
            <a:r>
              <a:rPr lang="en-US" sz="2600" dirty="0">
                <a:solidFill>
                  <a:srgbClr val="92D050"/>
                </a:solidFill>
              </a:rPr>
              <a:t>Anonymous or pseudonymous works</a:t>
            </a:r>
          </a:p>
          <a:p>
            <a:pPr lvl="1">
              <a:buFont typeface="Courier New" panose="02070309020205020404" pitchFamily="49" charset="0"/>
              <a:buChar char="o"/>
              <a:defRPr/>
            </a:pPr>
            <a:r>
              <a:rPr lang="en-US" sz="2600" dirty="0">
                <a:solidFill>
                  <a:schemeClr val="bg1"/>
                </a:solidFill>
              </a:rPr>
              <a:t>70 years from end of the year in which the work was published; </a:t>
            </a:r>
            <a:r>
              <a:rPr lang="en-US" sz="2600" dirty="0">
                <a:solidFill>
                  <a:srgbClr val="FF0000"/>
                </a:solidFill>
              </a:rPr>
              <a:t>or </a:t>
            </a:r>
            <a:r>
              <a:rPr lang="en-US" sz="2600" dirty="0">
                <a:solidFill>
                  <a:schemeClr val="bg1"/>
                </a:solidFill>
              </a:rPr>
              <a:t>75 years from the end of the year in which it was made (</a:t>
            </a:r>
            <a:r>
              <a:rPr lang="en-US" sz="2600" dirty="0">
                <a:solidFill>
                  <a:srgbClr val="FFFF00"/>
                </a:solidFill>
              </a:rPr>
              <a:t>whichever ends earlier</a:t>
            </a:r>
            <a:r>
              <a:rPr lang="en-US" sz="2600" dirty="0">
                <a:solidFill>
                  <a:schemeClr val="bg1"/>
                </a:solidFill>
              </a:rPr>
              <a:t>) (s. 6.1)</a:t>
            </a:r>
          </a:p>
          <a:p>
            <a:pPr>
              <a:defRPr/>
            </a:pPr>
            <a:r>
              <a:rPr lang="en-US" sz="2600" dirty="0">
                <a:solidFill>
                  <a:srgbClr val="92D050"/>
                </a:solidFill>
              </a:rPr>
              <a:t>Crown </a:t>
            </a:r>
          </a:p>
          <a:p>
            <a:pPr lvl="1">
              <a:buFont typeface="Courier New" panose="02070309020205020404" pitchFamily="49" charset="0"/>
              <a:buChar char="o"/>
              <a:defRPr/>
            </a:pPr>
            <a:r>
              <a:rPr lang="en-US" sz="2600" dirty="0">
                <a:solidFill>
                  <a:schemeClr val="bg1"/>
                </a:solidFill>
              </a:rPr>
              <a:t>70 years from end of the calendar year in which the work is first published (s. 12)</a:t>
            </a:r>
          </a:p>
        </p:txBody>
      </p:sp>
      <p:sp>
        <p:nvSpPr>
          <p:cNvPr id="172035" name="Slide Number Placeholder 3">
            <a:extLst>
              <a:ext uri="{FF2B5EF4-FFF2-40B4-BE49-F238E27FC236}">
                <a16:creationId xmlns:a16="http://schemas.microsoft.com/office/drawing/2014/main" id="{1AA0E473-5879-E326-195F-ED5B4D890F3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C508D9-E260-E745-9A1E-DCF65003F436}" type="slidenum">
              <a:rPr lang="en-US" altLang="en-US" smtClean="0"/>
              <a:pPr/>
              <a:t>78</a:t>
            </a:fld>
            <a:endParaRPr lang="en-US"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5">
            <a:extLst>
              <a:ext uri="{FF2B5EF4-FFF2-40B4-BE49-F238E27FC236}">
                <a16:creationId xmlns:a16="http://schemas.microsoft.com/office/drawing/2014/main" id="{0E7CBAAA-6ECC-37C9-2FB0-B2D4FBD14A82}"/>
              </a:ext>
            </a:extLst>
          </p:cNvPr>
          <p:cNvSpPr>
            <a:spLocks noGrp="1" noChangeArrowheads="1"/>
          </p:cNvSpPr>
          <p:nvPr>
            <p:ph type="title"/>
          </p:nvPr>
        </p:nvSpPr>
        <p:spPr bwMode="auto">
          <a:xfrm>
            <a:off x="107950" y="133350"/>
            <a:ext cx="8928100" cy="69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3F8DB723-65BE-2EFB-1DAE-0D4A83DFE5D0}"/>
              </a:ext>
            </a:extLst>
          </p:cNvPr>
          <p:cNvSpPr>
            <a:spLocks noGrp="1"/>
          </p:cNvSpPr>
          <p:nvPr>
            <p:ph idx="1"/>
          </p:nvPr>
        </p:nvSpPr>
        <p:spPr>
          <a:xfrm>
            <a:off x="323850" y="1058863"/>
            <a:ext cx="8424863" cy="3951287"/>
          </a:xfrm>
        </p:spPr>
        <p:txBody>
          <a:bodyPr>
            <a:normAutofit lnSpcReduction="10000"/>
          </a:bodyPr>
          <a:lstStyle/>
          <a:p>
            <a:pPr marL="0" indent="0">
              <a:lnSpc>
                <a:spcPct val="110000"/>
              </a:lnSpc>
              <a:buFont typeface="Arial" panose="020B0604020202020204" pitchFamily="34" charset="0"/>
              <a:buNone/>
              <a:defRPr/>
            </a:pPr>
            <a:r>
              <a:rPr lang="en-US" sz="2100" dirty="0">
                <a:solidFill>
                  <a:schemeClr val="bg1"/>
                </a:solidFill>
              </a:rPr>
              <a:t>Who owns the rights? (ss. 13, 14)</a:t>
            </a:r>
          </a:p>
          <a:p>
            <a:pPr>
              <a:lnSpc>
                <a:spcPct val="110000"/>
              </a:lnSpc>
              <a:defRPr/>
            </a:pPr>
            <a:r>
              <a:rPr lang="en-US" sz="2100" dirty="0">
                <a:solidFill>
                  <a:schemeClr val="bg1"/>
                </a:solidFill>
              </a:rPr>
              <a:t>s. 13(1): </a:t>
            </a:r>
            <a:r>
              <a:rPr lang="en-US" sz="2100" dirty="0">
                <a:solidFill>
                  <a:srgbClr val="FFFF00"/>
                </a:solidFill>
              </a:rPr>
              <a:t>the author is the first owner of copyright</a:t>
            </a:r>
          </a:p>
          <a:p>
            <a:pPr>
              <a:lnSpc>
                <a:spcPct val="110000"/>
              </a:lnSpc>
              <a:defRPr/>
            </a:pPr>
            <a:r>
              <a:rPr lang="en-US" sz="2100" dirty="0">
                <a:solidFill>
                  <a:schemeClr val="bg1"/>
                </a:solidFill>
              </a:rPr>
              <a:t>s. 13(3): </a:t>
            </a:r>
            <a:r>
              <a:rPr lang="en-US" sz="2100" dirty="0">
                <a:solidFill>
                  <a:srgbClr val="FFFF00"/>
                </a:solidFill>
              </a:rPr>
              <a:t>employment exception</a:t>
            </a:r>
          </a:p>
          <a:p>
            <a:pPr marL="0" indent="0">
              <a:lnSpc>
                <a:spcPct val="110000"/>
              </a:lnSpc>
              <a:buFont typeface="Arial" panose="020B0604020202020204" pitchFamily="34" charset="0"/>
              <a:buNone/>
              <a:defRPr/>
            </a:pPr>
            <a:r>
              <a:rPr lang="en-US" sz="1800" i="1" dirty="0">
                <a:solidFill>
                  <a:schemeClr val="bg1"/>
                </a:solidFill>
              </a:rPr>
              <a:t>“13</a:t>
            </a:r>
            <a:r>
              <a:rPr lang="en-CA" sz="1800" b="1" i="1" dirty="0">
                <a:solidFill>
                  <a:schemeClr val="bg1"/>
                </a:solidFill>
              </a:rPr>
              <a:t>(3)</a:t>
            </a:r>
            <a:r>
              <a:rPr lang="en-CA" sz="1800" i="1" dirty="0">
                <a:solidFill>
                  <a:schemeClr val="bg1"/>
                </a:solidFill>
              </a:rPr>
              <a:t> </a:t>
            </a:r>
            <a:r>
              <a:rPr lang="en-CA" sz="1800" i="1" dirty="0">
                <a:solidFill>
                  <a:srgbClr val="FF0000"/>
                </a:solidFill>
              </a:rPr>
              <a:t>Where the author of a work was in the employment </a:t>
            </a:r>
            <a:r>
              <a:rPr lang="en-CA" sz="1800" i="1" dirty="0">
                <a:solidFill>
                  <a:schemeClr val="bg1"/>
                </a:solidFill>
              </a:rPr>
              <a:t>of some other person under a contract of service or apprenticeship and the work was made in the course of his employment by that person, </a:t>
            </a:r>
            <a:r>
              <a:rPr lang="en-CA" sz="1800" i="1" dirty="0">
                <a:solidFill>
                  <a:srgbClr val="92D050"/>
                </a:solidFill>
              </a:rPr>
              <a:t>the person by whom the author was employed shall</a:t>
            </a:r>
            <a:r>
              <a:rPr lang="en-CA" sz="1800" i="1" dirty="0">
                <a:solidFill>
                  <a:schemeClr val="bg1"/>
                </a:solidFill>
              </a:rPr>
              <a:t>, </a:t>
            </a:r>
            <a:r>
              <a:rPr lang="en-CA" sz="1800" i="1" dirty="0">
                <a:solidFill>
                  <a:srgbClr val="FFFF00"/>
                </a:solidFill>
              </a:rPr>
              <a:t>in the absence of any agreement to the contrary</a:t>
            </a:r>
            <a:r>
              <a:rPr lang="en-CA" sz="1800" i="1" dirty="0">
                <a:solidFill>
                  <a:schemeClr val="bg1"/>
                </a:solidFill>
              </a:rPr>
              <a:t>, </a:t>
            </a:r>
            <a:r>
              <a:rPr lang="en-CA" sz="1800" i="1" dirty="0">
                <a:solidFill>
                  <a:srgbClr val="92D050"/>
                </a:solidFill>
              </a:rPr>
              <a:t>be the first owner of the copyright</a:t>
            </a:r>
            <a:r>
              <a:rPr lang="en-CA" sz="1800" i="1" dirty="0">
                <a:solidFill>
                  <a:schemeClr val="bg1"/>
                </a:solidFill>
              </a:rPr>
              <a:t>, but where the work is an article or other contribution to a newspaper, magazine or similar periodical, there shall, in the absence of any agreement to the contrary, be deemed to be reserved to the author a right to restrain the publication of the work, otherwise than as part of a newspaper, magazine or similar periodical”</a:t>
            </a:r>
            <a:endParaRPr lang="en-US" sz="1800" i="1" dirty="0">
              <a:solidFill>
                <a:schemeClr val="bg1"/>
              </a:solidFill>
            </a:endParaRPr>
          </a:p>
          <a:p>
            <a:pPr>
              <a:defRPr/>
            </a:pPr>
            <a:endParaRPr lang="en-US" dirty="0"/>
          </a:p>
        </p:txBody>
      </p:sp>
      <p:sp>
        <p:nvSpPr>
          <p:cNvPr id="175107" name="Slide Number Placeholder 3">
            <a:extLst>
              <a:ext uri="{FF2B5EF4-FFF2-40B4-BE49-F238E27FC236}">
                <a16:creationId xmlns:a16="http://schemas.microsoft.com/office/drawing/2014/main" id="{F481DB92-8B4C-2B52-500B-293B636280E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1FE51F6-5E12-8F4B-A84E-C4A48BE954EA}" type="slidenum">
              <a:rPr lang="en-US" altLang="en-US" smtClean="0"/>
              <a:pPr/>
              <a:t>79</a:t>
            </a:fld>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01162-DE4E-8737-78FE-4B5350B919E7}"/>
              </a:ext>
            </a:extLst>
          </p:cNvPr>
          <p:cNvSpPr txBox="1"/>
          <p:nvPr/>
        </p:nvSpPr>
        <p:spPr>
          <a:xfrm>
            <a:off x="746749" y="267494"/>
            <a:ext cx="7202613" cy="1938992"/>
          </a:xfrm>
          <a:prstGeom prst="rect">
            <a:avLst/>
          </a:prstGeom>
          <a:noFill/>
        </p:spPr>
        <p:txBody>
          <a:bodyPr wrap="none" rtlCol="0">
            <a:spAutoFit/>
          </a:bodyPr>
          <a:lstStyle/>
          <a:p>
            <a:pPr algn="ctr"/>
            <a:r>
              <a:rPr lang="en-US" sz="4000" dirty="0">
                <a:solidFill>
                  <a:schemeClr val="bg1"/>
                </a:solidFill>
              </a:rPr>
              <a:t>Have responded to everyone</a:t>
            </a:r>
            <a:r>
              <a:rPr lang="en-US" sz="4000" dirty="0">
                <a:solidFill>
                  <a:srgbClr val="FF0000"/>
                </a:solidFill>
              </a:rPr>
              <a:t>? </a:t>
            </a:r>
          </a:p>
          <a:p>
            <a:pPr algn="ctr"/>
            <a:r>
              <a:rPr lang="en-US" sz="4000" b="1" dirty="0">
                <a:solidFill>
                  <a:srgbClr val="FF0000"/>
                </a:solidFill>
              </a:rPr>
              <a:t>+ </a:t>
            </a:r>
          </a:p>
          <a:p>
            <a:pPr algn="ctr"/>
            <a:r>
              <a:rPr lang="en-US" sz="4000" dirty="0">
                <a:solidFill>
                  <a:srgbClr val="FF0000"/>
                </a:solidFill>
              </a:rPr>
              <a:t>…</a:t>
            </a:r>
            <a:r>
              <a:rPr lang="en-US" sz="4000" dirty="0">
                <a:solidFill>
                  <a:schemeClr val="bg1"/>
                </a:solidFill>
              </a:rPr>
              <a:t>to some who didn</a:t>
            </a:r>
            <a:r>
              <a:rPr lang="en-US" sz="4000" dirty="0">
                <a:solidFill>
                  <a:srgbClr val="FF0000"/>
                </a:solidFill>
              </a:rPr>
              <a:t>’</a:t>
            </a:r>
            <a:r>
              <a:rPr lang="en-US" sz="4000" dirty="0">
                <a:solidFill>
                  <a:schemeClr val="bg1"/>
                </a:solidFill>
              </a:rPr>
              <a:t>t ask</a:t>
            </a:r>
            <a:r>
              <a:rPr lang="en-US" sz="4000" dirty="0">
                <a:solidFill>
                  <a:srgbClr val="FF0000"/>
                </a:solidFill>
              </a:rPr>
              <a:t>?</a:t>
            </a:r>
          </a:p>
        </p:txBody>
      </p:sp>
      <p:pic>
        <p:nvPicPr>
          <p:cNvPr id="4" name="Picture 3">
            <a:extLst>
              <a:ext uri="{FF2B5EF4-FFF2-40B4-BE49-F238E27FC236}">
                <a16:creationId xmlns:a16="http://schemas.microsoft.com/office/drawing/2014/main" id="{1B97C450-D8A1-4AB9-F8C2-948F0FBF74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0567" y="2355726"/>
            <a:ext cx="2742865" cy="2643758"/>
          </a:xfrm>
          <a:prstGeom prst="rect">
            <a:avLst/>
          </a:prstGeom>
        </p:spPr>
      </p:pic>
    </p:spTree>
    <p:extLst>
      <p:ext uri="{BB962C8B-B14F-4D97-AF65-F5344CB8AC3E}">
        <p14:creationId xmlns:p14="http://schemas.microsoft.com/office/powerpoint/2010/main" val="11297903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5">
            <a:extLst>
              <a:ext uri="{FF2B5EF4-FFF2-40B4-BE49-F238E27FC236}">
                <a16:creationId xmlns:a16="http://schemas.microsoft.com/office/drawing/2014/main" id="{605F372D-F20E-5328-E88A-0E2723FB9DF6}"/>
              </a:ext>
            </a:extLst>
          </p:cNvPr>
          <p:cNvSpPr>
            <a:spLocks noGrp="1" noChangeArrowheads="1"/>
          </p:cNvSpPr>
          <p:nvPr>
            <p:ph type="title"/>
          </p:nvPr>
        </p:nvSpPr>
        <p:spPr bwMode="auto">
          <a:xfrm>
            <a:off x="179388" y="133350"/>
            <a:ext cx="8785225" cy="69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B587BE0-CE19-94D9-D8EF-B01A260A78B1}"/>
              </a:ext>
            </a:extLst>
          </p:cNvPr>
          <p:cNvSpPr>
            <a:spLocks noGrp="1"/>
          </p:cNvSpPr>
          <p:nvPr>
            <p:ph idx="1"/>
          </p:nvPr>
        </p:nvSpPr>
        <p:spPr>
          <a:xfrm>
            <a:off x="431800" y="987425"/>
            <a:ext cx="8280400" cy="4022725"/>
          </a:xfrm>
        </p:spPr>
        <p:txBody>
          <a:bodyPr>
            <a:normAutofit/>
          </a:bodyPr>
          <a:lstStyle/>
          <a:p>
            <a:pPr marL="42863" indent="0">
              <a:lnSpc>
                <a:spcPct val="110000"/>
              </a:lnSpc>
              <a:buFont typeface="Arial" panose="020B0604020202020204" pitchFamily="34" charset="0"/>
              <a:buNone/>
              <a:defRPr/>
            </a:pPr>
            <a:r>
              <a:rPr lang="en-US" sz="2400" b="1" dirty="0">
                <a:solidFill>
                  <a:srgbClr val="FF0000"/>
                </a:solidFill>
              </a:rPr>
              <a:t>Employee </a:t>
            </a:r>
            <a:r>
              <a:rPr lang="en-US" sz="2400" b="1" dirty="0">
                <a:solidFill>
                  <a:srgbClr val="FFFF00"/>
                </a:solidFill>
              </a:rPr>
              <a:t>or</a:t>
            </a:r>
            <a:r>
              <a:rPr lang="en-US" sz="2400" b="1" dirty="0">
                <a:solidFill>
                  <a:srgbClr val="FF0000"/>
                </a:solidFill>
              </a:rPr>
              <a:t> contractor</a:t>
            </a:r>
            <a:r>
              <a:rPr lang="en-US" sz="2400" b="1" dirty="0">
                <a:solidFill>
                  <a:schemeClr val="bg1"/>
                </a:solidFill>
              </a:rPr>
              <a:t>? </a:t>
            </a:r>
          </a:p>
          <a:p>
            <a:pPr>
              <a:lnSpc>
                <a:spcPct val="110000"/>
              </a:lnSpc>
              <a:defRPr/>
            </a:pPr>
            <a:r>
              <a:rPr lang="en-US" sz="2400" dirty="0">
                <a:solidFill>
                  <a:schemeClr val="bg1"/>
                </a:solidFill>
              </a:rPr>
              <a:t>Factors to consider</a:t>
            </a:r>
            <a:r>
              <a:rPr lang="en-US" sz="2400" dirty="0">
                <a:solidFill>
                  <a:srgbClr val="FF0000"/>
                </a:solidFill>
              </a:rPr>
              <a:t>:</a:t>
            </a:r>
            <a:r>
              <a:rPr lang="en-US" sz="2400" dirty="0">
                <a:solidFill>
                  <a:schemeClr val="bg1"/>
                </a:solidFill>
              </a:rPr>
              <a:t> Who owns the tools; control or direction (</a:t>
            </a:r>
            <a:r>
              <a:rPr lang="en-US" sz="2400" dirty="0">
                <a:solidFill>
                  <a:srgbClr val="FFFF00"/>
                </a:solidFill>
              </a:rPr>
              <a:t>relationship of subordination</a:t>
            </a:r>
            <a:r>
              <a:rPr lang="en-US" sz="2400" dirty="0">
                <a:solidFill>
                  <a:schemeClr val="bg1"/>
                </a:solidFill>
              </a:rPr>
              <a:t>); whether the author assumes all or part of the business risk; degree of integration of the author into the business of the employer (</a:t>
            </a:r>
            <a:r>
              <a:rPr lang="en-US" sz="2400" i="1" dirty="0">
                <a:solidFill>
                  <a:srgbClr val="00B0F0"/>
                </a:solidFill>
              </a:rPr>
              <a:t>Amusements </a:t>
            </a:r>
            <a:r>
              <a:rPr lang="en-US" sz="2400" i="1" dirty="0" err="1">
                <a:solidFill>
                  <a:srgbClr val="00B0F0"/>
                </a:solidFill>
              </a:rPr>
              <a:t>Wiltron</a:t>
            </a:r>
            <a:r>
              <a:rPr lang="en-US" sz="2400" i="1" dirty="0">
                <a:solidFill>
                  <a:srgbClr val="00B0F0"/>
                </a:solidFill>
              </a:rPr>
              <a:t> Inc. v. </a:t>
            </a:r>
            <a:r>
              <a:rPr lang="en-US" sz="2400" i="1" dirty="0" err="1">
                <a:solidFill>
                  <a:srgbClr val="00B0F0"/>
                </a:solidFill>
              </a:rPr>
              <a:t>Mainville</a:t>
            </a:r>
            <a:r>
              <a:rPr lang="en-US" sz="2400" i="1" dirty="0">
                <a:solidFill>
                  <a:srgbClr val="00B0F0"/>
                </a:solidFill>
              </a:rPr>
              <a:t> </a:t>
            </a:r>
            <a:r>
              <a:rPr lang="en-US" sz="2400" dirty="0">
                <a:solidFill>
                  <a:schemeClr val="bg1"/>
                </a:solidFill>
              </a:rPr>
              <a:t>(1991) RJQ 1930, 40 CPR 3d 521 (Que SC))</a:t>
            </a:r>
          </a:p>
          <a:p>
            <a:pPr marL="42863" indent="0">
              <a:lnSpc>
                <a:spcPct val="110000"/>
              </a:lnSpc>
              <a:buFont typeface="Arial" panose="020B0604020202020204" pitchFamily="34" charset="0"/>
              <a:buNone/>
              <a:defRPr/>
            </a:pPr>
            <a:r>
              <a:rPr lang="en-US" sz="2400" dirty="0">
                <a:solidFill>
                  <a:srgbClr val="FFFF00"/>
                </a:solidFill>
              </a:rPr>
              <a:t>Work performed in the course of employment</a:t>
            </a:r>
            <a:r>
              <a:rPr lang="en-US" sz="2400" dirty="0">
                <a:solidFill>
                  <a:srgbClr val="FF0000"/>
                </a:solidFill>
              </a:rPr>
              <a:t>?</a:t>
            </a:r>
            <a:r>
              <a:rPr lang="en-US" sz="2400" dirty="0">
                <a:solidFill>
                  <a:srgbClr val="FFFF00"/>
                </a:solidFill>
              </a:rPr>
              <a:t> </a:t>
            </a: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p:txBody>
      </p:sp>
      <p:sp>
        <p:nvSpPr>
          <p:cNvPr id="177155" name="Slide Number Placeholder 3">
            <a:extLst>
              <a:ext uri="{FF2B5EF4-FFF2-40B4-BE49-F238E27FC236}">
                <a16:creationId xmlns:a16="http://schemas.microsoft.com/office/drawing/2014/main" id="{27AEC595-EC57-38E3-CDD3-F10E8DC2860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A41DBA-C24C-9349-9ACF-7A12A2EFAB7A}" type="slidenum">
              <a:rPr lang="en-US" altLang="en-US" smtClean="0"/>
              <a:pPr/>
              <a:t>80</a:t>
            </a:fld>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7E018EFC-0867-70C1-3B8C-9DBB96643812}"/>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600" b="1" dirty="0">
                <a:solidFill>
                  <a:srgbClr val="FFFF00"/>
                </a:solidFill>
              </a:rPr>
              <a:t>Consultant</a:t>
            </a:r>
            <a:r>
              <a:rPr lang="en-CA" altLang="en-US" sz="3600" b="1" dirty="0">
                <a:solidFill>
                  <a:srgbClr val="FF0000"/>
                </a:solidFill>
              </a:rPr>
              <a:t>/</a:t>
            </a:r>
            <a:r>
              <a:rPr lang="en-CA" altLang="en-US" sz="3600" b="1" dirty="0">
                <a:solidFill>
                  <a:srgbClr val="FFFF00"/>
                </a:solidFill>
              </a:rPr>
              <a:t>Independent Contracto</a:t>
            </a:r>
            <a:r>
              <a:rPr lang="en-CA" altLang="en-US" sz="3600" dirty="0">
                <a:solidFill>
                  <a:srgbClr val="FFFF00"/>
                </a:solidFill>
              </a:rPr>
              <a:t>r</a:t>
            </a:r>
            <a:endParaRPr lang="en-US" altLang="en-US" sz="3600" dirty="0">
              <a:solidFill>
                <a:srgbClr val="FFFF00"/>
              </a:solidFill>
            </a:endParaRPr>
          </a:p>
        </p:txBody>
      </p:sp>
      <p:sp>
        <p:nvSpPr>
          <p:cNvPr id="3" name="Content Placeholder 2">
            <a:extLst>
              <a:ext uri="{FF2B5EF4-FFF2-40B4-BE49-F238E27FC236}">
                <a16:creationId xmlns:a16="http://schemas.microsoft.com/office/drawing/2014/main" id="{4F582070-A9A9-6EDE-6168-5E2C3ED7B987}"/>
              </a:ext>
            </a:extLst>
          </p:cNvPr>
          <p:cNvSpPr>
            <a:spLocks noGrp="1"/>
          </p:cNvSpPr>
          <p:nvPr>
            <p:ph sz="quarter" idx="10"/>
          </p:nvPr>
        </p:nvSpPr>
        <p:spPr>
          <a:xfrm>
            <a:off x="261938" y="1131888"/>
            <a:ext cx="8424862" cy="3384550"/>
          </a:xfrm>
        </p:spPr>
        <p:txBody>
          <a:bodyPr/>
          <a:lstStyle/>
          <a:p>
            <a:pPr>
              <a:defRPr/>
            </a:pPr>
            <a:r>
              <a:rPr lang="en-CA" sz="2800" dirty="0">
                <a:solidFill>
                  <a:schemeClr val="bg1"/>
                </a:solidFill>
              </a:rPr>
              <a:t>If as an independent contractor you are paid to develop a product, you as </a:t>
            </a:r>
            <a:r>
              <a:rPr lang="en-CA" sz="2800" dirty="0">
                <a:solidFill>
                  <a:srgbClr val="FFFF00"/>
                </a:solidFill>
              </a:rPr>
              <a:t>independent contractor remain the proprietor of the copyright </a:t>
            </a:r>
            <a:r>
              <a:rPr lang="en-CA" sz="2800" dirty="0">
                <a:solidFill>
                  <a:schemeClr val="bg1"/>
                </a:solidFill>
              </a:rPr>
              <a:t>on that work.</a:t>
            </a:r>
          </a:p>
          <a:p>
            <a:pPr marL="300038">
              <a:defRPr/>
            </a:pPr>
            <a:r>
              <a:rPr lang="en-CA" sz="2800" dirty="0">
                <a:solidFill>
                  <a:schemeClr val="bg1"/>
                </a:solidFill>
              </a:rPr>
              <a:t>The person paying for the service </a:t>
            </a:r>
            <a:r>
              <a:rPr lang="en-CA" sz="2800" dirty="0">
                <a:solidFill>
                  <a:srgbClr val="FF0000"/>
                </a:solidFill>
              </a:rPr>
              <a:t>(</a:t>
            </a:r>
            <a:r>
              <a:rPr lang="en-CA" sz="2800" i="1" dirty="0">
                <a:solidFill>
                  <a:srgbClr val="FFFF00"/>
                </a:solidFill>
              </a:rPr>
              <a:t>client</a:t>
            </a:r>
            <a:r>
              <a:rPr lang="en-CA" sz="2800" dirty="0">
                <a:solidFill>
                  <a:srgbClr val="FF0000"/>
                </a:solidFill>
              </a:rPr>
              <a:t>)</a:t>
            </a:r>
            <a:r>
              <a:rPr lang="en-CA" sz="2800" dirty="0">
                <a:solidFill>
                  <a:srgbClr val="FFFF00"/>
                </a:solidFill>
              </a:rPr>
              <a:t> obtains a license</a:t>
            </a:r>
            <a:r>
              <a:rPr lang="en-CA" sz="2800" dirty="0">
                <a:solidFill>
                  <a:schemeClr val="bg1"/>
                </a:solidFill>
              </a:rPr>
              <a:t> to use the copyrighted work, </a:t>
            </a:r>
            <a:r>
              <a:rPr lang="en-CA" sz="2800" dirty="0">
                <a:solidFill>
                  <a:srgbClr val="FF0000"/>
                </a:solidFill>
              </a:rPr>
              <a:t>unless the first copyright owner transfers her rights in writing</a:t>
            </a:r>
            <a:r>
              <a:rPr lang="en-CA" sz="2800" dirty="0">
                <a:solidFill>
                  <a:schemeClr val="bg1"/>
                </a:solidFill>
              </a:rPr>
              <a:t>. </a:t>
            </a:r>
          </a:p>
          <a:p>
            <a:pPr>
              <a:defRPr/>
            </a:pP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5">
            <a:extLst>
              <a:ext uri="{FF2B5EF4-FFF2-40B4-BE49-F238E27FC236}">
                <a16:creationId xmlns:a16="http://schemas.microsoft.com/office/drawing/2014/main" id="{5F9F8F24-0266-DB0B-5752-46FAF467D077}"/>
              </a:ext>
            </a:extLst>
          </p:cNvPr>
          <p:cNvSpPr>
            <a:spLocks noGrp="1" noChangeArrowheads="1"/>
          </p:cNvSpPr>
          <p:nvPr>
            <p:ph type="title"/>
          </p:nvPr>
        </p:nvSpPr>
        <p:spPr bwMode="auto">
          <a:xfrm>
            <a:off x="179388" y="206375"/>
            <a:ext cx="8785225"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FAFFFDDA-BD7C-843E-A6C1-668A0F73E4DD}"/>
              </a:ext>
            </a:extLst>
          </p:cNvPr>
          <p:cNvSpPr>
            <a:spLocks noGrp="1"/>
          </p:cNvSpPr>
          <p:nvPr>
            <p:ph idx="1"/>
          </p:nvPr>
        </p:nvSpPr>
        <p:spPr>
          <a:xfrm>
            <a:off x="179388" y="1276350"/>
            <a:ext cx="8785225" cy="3516313"/>
          </a:xfrm>
        </p:spPr>
        <p:txBody>
          <a:bodyPr>
            <a:normAutofit fontScale="92500" lnSpcReduction="10000"/>
          </a:bodyPr>
          <a:lstStyle/>
          <a:p>
            <a:pPr marL="0" indent="0">
              <a:buFont typeface="Arial" panose="020B0604020202020204" pitchFamily="34" charset="0"/>
              <a:buNone/>
              <a:defRPr/>
            </a:pPr>
            <a:r>
              <a:rPr lang="en-US" sz="2100" b="1" dirty="0">
                <a:solidFill>
                  <a:schemeClr val="bg1"/>
                </a:solidFill>
              </a:rPr>
              <a:t>Who owns the rights? (ss. 13, 14)</a:t>
            </a:r>
          </a:p>
          <a:p>
            <a:pPr>
              <a:lnSpc>
                <a:spcPct val="120000"/>
              </a:lnSpc>
              <a:defRPr/>
            </a:pPr>
            <a:r>
              <a:rPr lang="en-US" sz="2100" dirty="0">
                <a:solidFill>
                  <a:schemeClr val="bg1"/>
                </a:solidFill>
              </a:rPr>
              <a:t>ss. 13(4), 13(7): </a:t>
            </a:r>
            <a:r>
              <a:rPr lang="en-US" sz="2100" dirty="0">
                <a:solidFill>
                  <a:srgbClr val="FF0000"/>
                </a:solidFill>
              </a:rPr>
              <a:t>assignments, exclusive licences need to be in writing</a:t>
            </a:r>
            <a:r>
              <a:rPr lang="en-US" sz="2100" dirty="0">
                <a:solidFill>
                  <a:schemeClr val="bg1"/>
                </a:solidFill>
              </a:rPr>
              <a:t>; </a:t>
            </a:r>
            <a:r>
              <a:rPr lang="en-US" sz="2100" dirty="0">
                <a:solidFill>
                  <a:srgbClr val="00B0F0"/>
                </a:solidFill>
              </a:rPr>
              <a:t>non-exclusive licences don’t need to be in writing </a:t>
            </a:r>
            <a:r>
              <a:rPr lang="en-US" sz="2100" dirty="0">
                <a:solidFill>
                  <a:schemeClr val="bg1"/>
                </a:solidFill>
              </a:rPr>
              <a:t>(</a:t>
            </a:r>
            <a:r>
              <a:rPr lang="en-US" sz="2100" i="1" dirty="0">
                <a:solidFill>
                  <a:schemeClr val="bg1"/>
                </a:solidFill>
              </a:rPr>
              <a:t>Robertson v. Thomson)</a:t>
            </a:r>
            <a:endParaRPr lang="en-US" sz="2100" dirty="0">
              <a:solidFill>
                <a:schemeClr val="bg1"/>
              </a:solidFill>
            </a:endParaRPr>
          </a:p>
          <a:p>
            <a:pPr>
              <a:lnSpc>
                <a:spcPct val="120000"/>
              </a:lnSpc>
              <a:defRPr/>
            </a:pPr>
            <a:r>
              <a:rPr lang="en-US" sz="2100" b="1" dirty="0">
                <a:solidFill>
                  <a:srgbClr val="FFFF00"/>
                </a:solidFill>
              </a:rPr>
              <a:t>Benefit of copyright registration</a:t>
            </a:r>
            <a:r>
              <a:rPr lang="en-US" sz="2100" b="1" dirty="0">
                <a:solidFill>
                  <a:srgbClr val="FF0000"/>
                </a:solidFill>
              </a:rPr>
              <a:t>:</a:t>
            </a:r>
            <a:r>
              <a:rPr lang="en-US" sz="2100" b="1" dirty="0">
                <a:solidFill>
                  <a:srgbClr val="FFFF00"/>
                </a:solidFill>
              </a:rPr>
              <a:t> </a:t>
            </a:r>
            <a:r>
              <a:rPr lang="en-CA" sz="2100" dirty="0">
                <a:solidFill>
                  <a:schemeClr val="bg1"/>
                </a:solidFill>
              </a:rPr>
              <a:t>If an assignment or licence not registered, and the assignor or licensor </a:t>
            </a:r>
            <a:r>
              <a:rPr lang="en-CA" sz="2100" dirty="0">
                <a:solidFill>
                  <a:srgbClr val="FFFF00"/>
                </a:solidFill>
              </a:rPr>
              <a:t>subsequently</a:t>
            </a:r>
            <a:r>
              <a:rPr lang="en-CA" sz="2100" dirty="0">
                <a:solidFill>
                  <a:schemeClr val="bg1"/>
                </a:solidFill>
              </a:rPr>
              <a:t> assigns or licences the copyright interest – </a:t>
            </a:r>
            <a:r>
              <a:rPr lang="en-CA" sz="2100" dirty="0">
                <a:solidFill>
                  <a:srgbClr val="FFFF00"/>
                </a:solidFill>
              </a:rPr>
              <a:t>for valuable consideration </a:t>
            </a:r>
            <a:r>
              <a:rPr lang="en-CA" sz="2100" dirty="0">
                <a:solidFill>
                  <a:schemeClr val="bg1"/>
                </a:solidFill>
              </a:rPr>
              <a:t>– to a different assignee or licensee </a:t>
            </a:r>
            <a:r>
              <a:rPr lang="en-CA" sz="2100" dirty="0">
                <a:solidFill>
                  <a:srgbClr val="FF0000"/>
                </a:solidFill>
              </a:rPr>
              <a:t>who </a:t>
            </a:r>
            <a:r>
              <a:rPr lang="en-CA" sz="2100" b="1" dirty="0">
                <a:solidFill>
                  <a:srgbClr val="FF0000"/>
                </a:solidFill>
              </a:rPr>
              <a:t>didn’t have ACTUAL NOTICE</a:t>
            </a:r>
            <a:r>
              <a:rPr lang="en-CA" sz="2100" dirty="0">
                <a:solidFill>
                  <a:srgbClr val="FF0000"/>
                </a:solidFill>
              </a:rPr>
              <a:t> </a:t>
            </a:r>
            <a:r>
              <a:rPr lang="en-CA" sz="2100" dirty="0">
                <a:solidFill>
                  <a:schemeClr val="bg1"/>
                </a:solidFill>
              </a:rPr>
              <a:t>of the prior assignment – </a:t>
            </a:r>
            <a:r>
              <a:rPr lang="en-CA" sz="2100" dirty="0">
                <a:solidFill>
                  <a:srgbClr val="FFFF00"/>
                </a:solidFill>
              </a:rPr>
              <a:t>the prior assignment</a:t>
            </a:r>
            <a:r>
              <a:rPr lang="en-CA" sz="2100" dirty="0">
                <a:solidFill>
                  <a:srgbClr val="FF0000"/>
                </a:solidFill>
              </a:rPr>
              <a:t>/</a:t>
            </a:r>
            <a:r>
              <a:rPr lang="en-CA" sz="2100" dirty="0">
                <a:solidFill>
                  <a:srgbClr val="FFFF00"/>
                </a:solidFill>
              </a:rPr>
              <a:t>licence can be declared void </a:t>
            </a:r>
            <a:r>
              <a:rPr lang="en-CA" sz="2100" dirty="0">
                <a:solidFill>
                  <a:schemeClr val="bg1"/>
                </a:solidFill>
              </a:rPr>
              <a:t>(57(3)). </a:t>
            </a:r>
            <a:r>
              <a:rPr lang="en-CA" sz="2100" dirty="0">
                <a:solidFill>
                  <a:srgbClr val="FFFF00"/>
                </a:solidFill>
              </a:rPr>
              <a:t>So, if you’re an assignee, licensee – </a:t>
            </a:r>
            <a:r>
              <a:rPr lang="en-CA" sz="2100" dirty="0">
                <a:solidFill>
                  <a:srgbClr val="FF0000"/>
                </a:solidFill>
              </a:rPr>
              <a:t>it is to your benefit to register the assignment of copyright </a:t>
            </a:r>
            <a:r>
              <a:rPr lang="en-CA" sz="2100" dirty="0">
                <a:solidFill>
                  <a:srgbClr val="FFFF00"/>
                </a:solidFill>
              </a:rPr>
              <a:t>or the licence </a:t>
            </a:r>
            <a:r>
              <a:rPr lang="en-CA" sz="2100" dirty="0">
                <a:solidFill>
                  <a:schemeClr val="bg1"/>
                </a:solidFill>
              </a:rPr>
              <a:t>granting you an interest (57(1)).</a:t>
            </a:r>
          </a:p>
          <a:p>
            <a:pPr>
              <a:defRPr/>
            </a:pPr>
            <a:endParaRPr lang="en-US" dirty="0"/>
          </a:p>
        </p:txBody>
      </p:sp>
      <p:sp>
        <p:nvSpPr>
          <p:cNvPr id="188419" name="Slide Number Placeholder 3">
            <a:extLst>
              <a:ext uri="{FF2B5EF4-FFF2-40B4-BE49-F238E27FC236}">
                <a16:creationId xmlns:a16="http://schemas.microsoft.com/office/drawing/2014/main" id="{B351015A-4967-6935-1443-E1212D49A4E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878B81-6168-F74B-8320-FB2975A924E5}" type="slidenum">
              <a:rPr lang="en-US" altLang="en-US" smtClean="0"/>
              <a:pPr/>
              <a:t>82</a:t>
            </a:fld>
            <a:endParaRPr lang="en-US"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5">
            <a:extLst>
              <a:ext uri="{FF2B5EF4-FFF2-40B4-BE49-F238E27FC236}">
                <a16:creationId xmlns:a16="http://schemas.microsoft.com/office/drawing/2014/main" id="{8BE775D1-B863-0B13-222B-652DD489A681}"/>
              </a:ext>
            </a:extLst>
          </p:cNvPr>
          <p:cNvSpPr>
            <a:spLocks noGrp="1" noChangeArrowheads="1"/>
          </p:cNvSpPr>
          <p:nvPr>
            <p:ph type="title"/>
          </p:nvPr>
        </p:nvSpPr>
        <p:spPr bwMode="auto">
          <a:xfrm>
            <a:off x="250825" y="195263"/>
            <a:ext cx="8858250" cy="782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C2D58251-157E-ACC1-CB8D-E331A9E96EC3}"/>
              </a:ext>
            </a:extLst>
          </p:cNvPr>
          <p:cNvSpPr>
            <a:spLocks noGrp="1"/>
          </p:cNvSpPr>
          <p:nvPr>
            <p:ph idx="1"/>
          </p:nvPr>
        </p:nvSpPr>
        <p:spPr>
          <a:xfrm>
            <a:off x="431800" y="1347788"/>
            <a:ext cx="8280400" cy="3600450"/>
          </a:xfrm>
        </p:spPr>
        <p:txBody>
          <a:bodyPr>
            <a:normAutofit lnSpcReduction="10000"/>
          </a:bodyPr>
          <a:lstStyle/>
          <a:p>
            <a:pPr marL="0" indent="0">
              <a:lnSpc>
                <a:spcPct val="120000"/>
              </a:lnSpc>
              <a:buFont typeface="Arial" panose="020B0604020202020204" pitchFamily="34" charset="0"/>
              <a:buNone/>
              <a:defRPr/>
            </a:pPr>
            <a:r>
              <a:rPr lang="en-US" sz="2800" b="1" dirty="0">
                <a:solidFill>
                  <a:schemeClr val="bg1"/>
                </a:solidFill>
              </a:rPr>
              <a:t>Who owns the rights? (ss. 13, 14)</a:t>
            </a:r>
          </a:p>
          <a:p>
            <a:pPr>
              <a:lnSpc>
                <a:spcPct val="120000"/>
              </a:lnSpc>
              <a:defRPr/>
            </a:pPr>
            <a:r>
              <a:rPr lang="en-US" sz="2800" dirty="0">
                <a:solidFill>
                  <a:schemeClr val="bg1"/>
                </a:solidFill>
              </a:rPr>
              <a:t>s. 14: </a:t>
            </a:r>
            <a:r>
              <a:rPr lang="en-US" sz="2800" dirty="0">
                <a:solidFill>
                  <a:srgbClr val="FF0000"/>
                </a:solidFill>
              </a:rPr>
              <a:t>reversionary interest </a:t>
            </a:r>
            <a:r>
              <a:rPr lang="en-US" sz="2800" dirty="0">
                <a:solidFill>
                  <a:schemeClr val="bg1"/>
                </a:solidFill>
              </a:rPr>
              <a:t>- </a:t>
            </a:r>
            <a:r>
              <a:rPr lang="en-CA" sz="2800" dirty="0">
                <a:solidFill>
                  <a:schemeClr val="bg1"/>
                </a:solidFill>
              </a:rPr>
              <a:t>where an </a:t>
            </a:r>
            <a:r>
              <a:rPr lang="en-CA" sz="2800" dirty="0">
                <a:solidFill>
                  <a:srgbClr val="FFFF00"/>
                </a:solidFill>
              </a:rPr>
              <a:t>author has been the first owner of copyright in a work</a:t>
            </a:r>
            <a:r>
              <a:rPr lang="en-CA" sz="2800" dirty="0">
                <a:solidFill>
                  <a:schemeClr val="bg1"/>
                </a:solidFill>
              </a:rPr>
              <a:t>, even though they’ve transferred that interest during their lifetime, the </a:t>
            </a:r>
            <a:r>
              <a:rPr lang="en-CA" sz="2800" dirty="0">
                <a:solidFill>
                  <a:srgbClr val="FF0000"/>
                </a:solidFill>
              </a:rPr>
              <a:t>copyright interest will revert to the author’s estate 25 years after the death of the author</a:t>
            </a:r>
            <a:r>
              <a:rPr lang="en-CA" sz="2800" dirty="0">
                <a:solidFill>
                  <a:schemeClr val="bg1"/>
                </a:solidFill>
              </a:rPr>
              <a:t>. </a:t>
            </a:r>
          </a:p>
          <a:p>
            <a:pPr>
              <a:defRPr/>
            </a:pPr>
            <a:endParaRPr lang="en-US" sz="2400" dirty="0">
              <a:solidFill>
                <a:schemeClr val="bg1"/>
              </a:solidFill>
            </a:endParaRPr>
          </a:p>
          <a:p>
            <a:pPr>
              <a:defRPr/>
            </a:pPr>
            <a:endParaRPr lang="en-US" dirty="0"/>
          </a:p>
        </p:txBody>
      </p:sp>
      <p:sp>
        <p:nvSpPr>
          <p:cNvPr id="190467" name="Slide Number Placeholder 3">
            <a:extLst>
              <a:ext uri="{FF2B5EF4-FFF2-40B4-BE49-F238E27FC236}">
                <a16:creationId xmlns:a16="http://schemas.microsoft.com/office/drawing/2014/main" id="{A6B77409-8763-DE91-A5DB-552951D9AB0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EBEFCEE-AFE1-C749-9BC0-C07F71D64F1A}" type="slidenum">
              <a:rPr lang="en-US" altLang="en-US" smtClean="0"/>
              <a:pPr/>
              <a:t>83</a:t>
            </a:fld>
            <a:endParaRPr lang="en-US"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17F57F-D86B-8ACD-173C-F603BE593F04}"/>
              </a:ext>
            </a:extLst>
          </p:cNvPr>
          <p:cNvSpPr>
            <a:spLocks noGrp="1"/>
          </p:cNvSpPr>
          <p:nvPr>
            <p:ph sz="quarter" idx="10"/>
          </p:nvPr>
        </p:nvSpPr>
        <p:spPr>
          <a:xfrm>
            <a:off x="539750" y="196850"/>
            <a:ext cx="8280400" cy="4749800"/>
          </a:xfrm>
        </p:spPr>
        <p:txBody>
          <a:bodyPr>
            <a:normAutofit lnSpcReduction="10000"/>
          </a:bodyPr>
          <a:lstStyle/>
          <a:p>
            <a:pPr marL="0" indent="0">
              <a:lnSpc>
                <a:spcPct val="110000"/>
              </a:lnSpc>
              <a:buFont typeface="Arial" panose="020B0604020202020204" pitchFamily="34" charset="0"/>
              <a:buNone/>
              <a:defRPr/>
            </a:pPr>
            <a:r>
              <a:rPr lang="en-CA" sz="2800" b="1" dirty="0">
                <a:solidFill>
                  <a:srgbClr val="FFFF00"/>
                </a:solidFill>
              </a:rPr>
              <a:t>Copyright in works</a:t>
            </a:r>
          </a:p>
          <a:p>
            <a:pPr marL="0" indent="0">
              <a:lnSpc>
                <a:spcPct val="110000"/>
              </a:lnSpc>
              <a:buFont typeface="Arial" panose="020B0604020202020204" pitchFamily="34" charset="0"/>
              <a:buNone/>
              <a:defRPr/>
            </a:pPr>
            <a:r>
              <a:rPr lang="en-CA" sz="2800" b="1" dirty="0">
                <a:solidFill>
                  <a:schemeClr val="bg1"/>
                </a:solidFill>
              </a:rPr>
              <a:t>3</a:t>
            </a:r>
            <a:r>
              <a:rPr lang="en-CA" sz="2800" dirty="0">
                <a:solidFill>
                  <a:schemeClr val="bg1"/>
                </a:solidFill>
              </a:rPr>
              <a:t> </a:t>
            </a:r>
            <a:r>
              <a:rPr lang="en-CA" sz="2800" b="1" dirty="0">
                <a:solidFill>
                  <a:schemeClr val="bg1"/>
                </a:solidFill>
              </a:rPr>
              <a:t>(1)</a:t>
            </a:r>
            <a:r>
              <a:rPr lang="en-CA" sz="2800" dirty="0">
                <a:solidFill>
                  <a:schemeClr val="bg1"/>
                </a:solidFill>
              </a:rPr>
              <a:t> For the purposes of this Act, </a:t>
            </a:r>
            <a:r>
              <a:rPr lang="en-CA" sz="2800" b="1" i="1" dirty="0">
                <a:solidFill>
                  <a:schemeClr val="bg1"/>
                </a:solidFill>
              </a:rPr>
              <a:t>copyright</a:t>
            </a:r>
            <a:r>
              <a:rPr lang="en-CA" sz="2800" dirty="0">
                <a:solidFill>
                  <a:schemeClr val="bg1"/>
                </a:solidFill>
              </a:rPr>
              <a:t>, in relation to a work, means the sole right to produce or reproduce the work or any substantial part thereof </a:t>
            </a:r>
            <a:r>
              <a:rPr lang="en-CA" sz="2800" dirty="0">
                <a:solidFill>
                  <a:srgbClr val="FF0000"/>
                </a:solidFill>
              </a:rPr>
              <a:t>in any material form whatever</a:t>
            </a:r>
            <a:r>
              <a:rPr lang="en-CA" sz="2800" dirty="0">
                <a:solidFill>
                  <a:schemeClr val="bg1"/>
                </a:solidFill>
              </a:rPr>
              <a:t>, to perform the work or any </a:t>
            </a:r>
            <a:r>
              <a:rPr lang="en-CA" sz="3200" dirty="0">
                <a:solidFill>
                  <a:schemeClr val="bg1"/>
                </a:solidFill>
              </a:rPr>
              <a:t>substantial</a:t>
            </a:r>
            <a:r>
              <a:rPr lang="en-CA" sz="2800" dirty="0">
                <a:solidFill>
                  <a:schemeClr val="bg1"/>
                </a:solidFill>
              </a:rPr>
              <a:t> part thereof in public or, if the work is unpublished, to publish the work or any substantial part thereof, and includes the sole right (to)…</a:t>
            </a:r>
          </a:p>
          <a:p>
            <a:pPr marL="342900" lvl="1" indent="0">
              <a:buFont typeface="Arial" panose="020B0604020202020204" pitchFamily="34" charset="0"/>
              <a:buNone/>
              <a:defRPr/>
            </a:pPr>
            <a:br>
              <a:rPr lang="en-CA" dirty="0"/>
            </a:br>
            <a:endParaRPr lang="en-CA" dirty="0"/>
          </a:p>
          <a:p>
            <a:pPr>
              <a:defRPr/>
            </a:pP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Box 1">
            <a:extLst>
              <a:ext uri="{FF2B5EF4-FFF2-40B4-BE49-F238E27FC236}">
                <a16:creationId xmlns:a16="http://schemas.microsoft.com/office/drawing/2014/main" id="{DB0B2A3D-E267-7E90-4A82-50807F182155}"/>
              </a:ext>
            </a:extLst>
          </p:cNvPr>
          <p:cNvSpPr txBox="1">
            <a:spLocks noChangeArrowheads="1"/>
          </p:cNvSpPr>
          <p:nvPr/>
        </p:nvSpPr>
        <p:spPr bwMode="auto">
          <a:xfrm>
            <a:off x="847725" y="28575"/>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201730" name="TextBox 2">
            <a:extLst>
              <a:ext uri="{FF2B5EF4-FFF2-40B4-BE49-F238E27FC236}">
                <a16:creationId xmlns:a16="http://schemas.microsoft.com/office/drawing/2014/main" id="{9608C9B5-BB47-AD5D-7BFE-C37A027C79F1}"/>
              </a:ext>
            </a:extLst>
          </p:cNvPr>
          <p:cNvSpPr txBox="1">
            <a:spLocks noChangeArrowheads="1"/>
          </p:cNvSpPr>
          <p:nvPr/>
        </p:nvSpPr>
        <p:spPr bwMode="auto">
          <a:xfrm>
            <a:off x="107950" y="915988"/>
            <a:ext cx="9217025"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10000"/>
              </a:lnSpc>
            </a:pPr>
            <a:r>
              <a:rPr lang="en-US" altLang="en-US" b="1" dirty="0">
                <a:solidFill>
                  <a:schemeClr val="bg1"/>
                </a:solidFill>
              </a:rPr>
              <a:t>Reproduction</a:t>
            </a:r>
          </a:p>
          <a:p>
            <a:pPr>
              <a:lnSpc>
                <a:spcPct val="110000"/>
              </a:lnSpc>
            </a:pPr>
            <a:r>
              <a:rPr lang="en-US" altLang="en-US" i="1" dirty="0">
                <a:solidFill>
                  <a:srgbClr val="00B0F0"/>
                </a:solidFill>
              </a:rPr>
              <a:t>Apple Computer Inc</a:t>
            </a:r>
            <a:r>
              <a:rPr lang="en-US" altLang="en-US" i="1" dirty="0">
                <a:solidFill>
                  <a:srgbClr val="FF0000"/>
                </a:solidFill>
              </a:rPr>
              <a:t>.</a:t>
            </a:r>
            <a:r>
              <a:rPr lang="en-US" altLang="en-US" i="1" dirty="0">
                <a:solidFill>
                  <a:srgbClr val="00B0F0"/>
                </a:solidFill>
              </a:rPr>
              <a:t> </a:t>
            </a:r>
            <a:r>
              <a:rPr lang="en-US" altLang="en-US" i="1" dirty="0">
                <a:solidFill>
                  <a:srgbClr val="FFFF00"/>
                </a:solidFill>
              </a:rPr>
              <a:t>v</a:t>
            </a:r>
            <a:r>
              <a:rPr lang="en-US" altLang="en-US" i="1" dirty="0">
                <a:solidFill>
                  <a:srgbClr val="FF0000"/>
                </a:solidFill>
              </a:rPr>
              <a:t>.</a:t>
            </a:r>
            <a:r>
              <a:rPr lang="en-US" altLang="en-US" i="1" dirty="0">
                <a:solidFill>
                  <a:srgbClr val="00B0F0"/>
                </a:solidFill>
              </a:rPr>
              <a:t> Mackintosh Computers Ltd. </a:t>
            </a:r>
            <a:r>
              <a:rPr lang="en-US" altLang="en-US" dirty="0">
                <a:solidFill>
                  <a:srgbClr val="FF0000"/>
                </a:solidFill>
              </a:rPr>
              <a:t>(</a:t>
            </a:r>
            <a:r>
              <a:rPr lang="en-US" altLang="en-US" dirty="0">
                <a:solidFill>
                  <a:schemeClr val="bg1"/>
                </a:solidFill>
              </a:rPr>
              <a:t>Found in</a:t>
            </a:r>
            <a:r>
              <a:rPr lang="en-US" altLang="en-US" dirty="0">
                <a:solidFill>
                  <a:srgbClr val="00B0F0"/>
                </a:solidFill>
              </a:rPr>
              <a:t> </a:t>
            </a:r>
          </a:p>
          <a:p>
            <a:pPr>
              <a:lnSpc>
                <a:spcPct val="110000"/>
              </a:lnSpc>
            </a:pPr>
            <a:r>
              <a:rPr lang="en-US" altLang="en-US" i="1" dirty="0" err="1">
                <a:solidFill>
                  <a:schemeClr val="bg1"/>
                </a:solidFill>
              </a:rPr>
              <a:t>Théberge</a:t>
            </a:r>
            <a:r>
              <a:rPr lang="en-US" altLang="en-US" dirty="0">
                <a:solidFill>
                  <a:srgbClr val="FF0000"/>
                </a:solidFill>
              </a:rPr>
              <a:t>)</a:t>
            </a:r>
          </a:p>
          <a:p>
            <a:pPr lvl="1">
              <a:lnSpc>
                <a:spcPct val="110000"/>
              </a:lnSpc>
              <a:buFont typeface="Courier New" panose="02070309020205020404" pitchFamily="49" charset="0"/>
              <a:buChar char="o"/>
            </a:pPr>
            <a:r>
              <a:rPr lang="en-US" altLang="en-US" dirty="0">
                <a:solidFill>
                  <a:schemeClr val="bg1"/>
                </a:solidFill>
              </a:rPr>
              <a:t>Opening words in s. 3 purposely drafted broadly enough </a:t>
            </a:r>
          </a:p>
          <a:p>
            <a:pPr lvl="1">
              <a:lnSpc>
                <a:spcPct val="110000"/>
              </a:lnSpc>
            </a:pPr>
            <a:r>
              <a:rPr lang="en-US" altLang="en-US" dirty="0">
                <a:solidFill>
                  <a:schemeClr val="bg1"/>
                </a:solidFill>
              </a:rPr>
              <a:t>to encompass </a:t>
            </a:r>
            <a:r>
              <a:rPr lang="en-US" altLang="en-US" dirty="0">
                <a:solidFill>
                  <a:srgbClr val="FFFF00"/>
                </a:solidFill>
              </a:rPr>
              <a:t>new technologies </a:t>
            </a:r>
            <a:r>
              <a:rPr lang="en-US" altLang="en-US" dirty="0">
                <a:solidFill>
                  <a:schemeClr val="bg1"/>
                </a:solidFill>
              </a:rPr>
              <a:t>which had not been </a:t>
            </a:r>
          </a:p>
          <a:p>
            <a:pPr lvl="1">
              <a:lnSpc>
                <a:spcPct val="110000"/>
              </a:lnSpc>
            </a:pPr>
            <a:r>
              <a:rPr lang="en-US" altLang="en-US" dirty="0">
                <a:solidFill>
                  <a:schemeClr val="bg1"/>
                </a:solidFill>
              </a:rPr>
              <a:t>thought of when the act was drafted</a:t>
            </a:r>
          </a:p>
          <a:p>
            <a:pPr lvl="1">
              <a:lnSpc>
                <a:spcPct val="110000"/>
              </a:lnSpc>
              <a:buFont typeface="Courier New" panose="02070309020205020404" pitchFamily="49" charset="0"/>
              <a:buChar char="o"/>
            </a:pPr>
            <a:r>
              <a:rPr lang="en-US" altLang="en-US" dirty="0">
                <a:solidFill>
                  <a:srgbClr val="FFFF00"/>
                </a:solidFill>
              </a:rPr>
              <a:t>Copy does not need to be in human readable form </a:t>
            </a:r>
          </a:p>
          <a:p>
            <a:pPr lvl="1">
              <a:lnSpc>
                <a:spcPct val="110000"/>
              </a:lnSpc>
            </a:pPr>
            <a:r>
              <a:rPr lang="en-US" altLang="en-US" dirty="0">
                <a:solidFill>
                  <a:srgbClr val="FFFF00"/>
                </a:solidFill>
              </a:rPr>
              <a:t>in order to be covered by copyright (must have </a:t>
            </a:r>
          </a:p>
          <a:p>
            <a:pPr lvl="1">
              <a:lnSpc>
                <a:spcPct val="110000"/>
              </a:lnSpc>
            </a:pPr>
            <a:r>
              <a:rPr lang="en-US" altLang="en-US" dirty="0">
                <a:solidFill>
                  <a:srgbClr val="FFFF00"/>
                </a:solidFill>
              </a:rPr>
              <a:t>readability)</a:t>
            </a:r>
          </a:p>
          <a:p>
            <a:pPr lvl="1">
              <a:lnSpc>
                <a:spcPct val="110000"/>
              </a:lnSpc>
              <a:buFont typeface="Courier New" panose="02070309020205020404" pitchFamily="49" charset="0"/>
              <a:buChar char="o"/>
            </a:pPr>
            <a:r>
              <a:rPr lang="en-US" altLang="en-US" dirty="0">
                <a:solidFill>
                  <a:srgbClr val="FF0000"/>
                </a:solidFill>
              </a:rPr>
              <a:t>Copy of a copy is still a copy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5">
            <a:extLst>
              <a:ext uri="{FF2B5EF4-FFF2-40B4-BE49-F238E27FC236}">
                <a16:creationId xmlns:a16="http://schemas.microsoft.com/office/drawing/2014/main" id="{552003D6-3177-129B-0562-B162353FC4C0}"/>
              </a:ext>
            </a:extLst>
          </p:cNvPr>
          <p:cNvSpPr>
            <a:spLocks noGrp="1" noChangeArrowheads="1"/>
          </p:cNvSpPr>
          <p:nvPr>
            <p:ph type="title"/>
          </p:nvPr>
        </p:nvSpPr>
        <p:spPr bwMode="auto">
          <a:xfrm>
            <a:off x="463550" y="204788"/>
            <a:ext cx="8424863"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5984A79-80CA-0B9E-A384-E7470867EEF8}"/>
              </a:ext>
            </a:extLst>
          </p:cNvPr>
          <p:cNvSpPr>
            <a:spLocks noGrp="1"/>
          </p:cNvSpPr>
          <p:nvPr>
            <p:ph idx="1"/>
          </p:nvPr>
        </p:nvSpPr>
        <p:spPr>
          <a:xfrm>
            <a:off x="433388" y="1131888"/>
            <a:ext cx="8277225" cy="3633787"/>
          </a:xfrm>
        </p:spPr>
        <p:txBody>
          <a:bodyPr>
            <a:normAutofit fontScale="92500" lnSpcReduction="20000"/>
          </a:bodyPr>
          <a:lstStyle/>
          <a:p>
            <a:pPr marL="0" indent="0">
              <a:lnSpc>
                <a:spcPct val="120000"/>
              </a:lnSpc>
              <a:buFont typeface="Arial" panose="020B0604020202020204" pitchFamily="34" charset="0"/>
              <a:buNone/>
              <a:defRPr/>
            </a:pPr>
            <a:r>
              <a:rPr lang="en-US" sz="2700" b="1" dirty="0">
                <a:solidFill>
                  <a:schemeClr val="bg1"/>
                </a:solidFill>
              </a:rPr>
              <a:t>Reproduction</a:t>
            </a:r>
          </a:p>
          <a:p>
            <a:pPr>
              <a:lnSpc>
                <a:spcPct val="120000"/>
              </a:lnSpc>
              <a:defRPr/>
            </a:pPr>
            <a:r>
              <a:rPr lang="en-US" sz="2700" i="1" dirty="0">
                <a:solidFill>
                  <a:srgbClr val="00B0F0"/>
                </a:solidFill>
              </a:rPr>
              <a:t>Théberge v. Galerie </a:t>
            </a:r>
            <a:r>
              <a:rPr lang="en-US" sz="2700" i="1" dirty="0" err="1">
                <a:solidFill>
                  <a:srgbClr val="00B0F0"/>
                </a:solidFill>
              </a:rPr>
              <a:t>d’Art</a:t>
            </a:r>
            <a:r>
              <a:rPr lang="en-US" sz="2700" i="1" dirty="0">
                <a:solidFill>
                  <a:srgbClr val="00B0F0"/>
                </a:solidFill>
              </a:rPr>
              <a:t> du Petit Champlain</a:t>
            </a:r>
            <a:endParaRPr lang="en-US" sz="2700" b="1" i="1" dirty="0">
              <a:solidFill>
                <a:srgbClr val="00B0F0"/>
              </a:solidFill>
            </a:endParaRPr>
          </a:p>
          <a:p>
            <a:pPr>
              <a:lnSpc>
                <a:spcPct val="120000"/>
              </a:lnSpc>
              <a:defRPr/>
            </a:pPr>
            <a:r>
              <a:rPr lang="en-CA" sz="2700" dirty="0">
                <a:solidFill>
                  <a:srgbClr val="FFFF00"/>
                </a:solidFill>
              </a:rPr>
              <a:t>Galerie </a:t>
            </a:r>
            <a:r>
              <a:rPr lang="en-CA" sz="2700" dirty="0" err="1">
                <a:solidFill>
                  <a:srgbClr val="FFFF00"/>
                </a:solidFill>
              </a:rPr>
              <a:t>d’Art</a:t>
            </a:r>
            <a:r>
              <a:rPr lang="en-CA" sz="2700" dirty="0">
                <a:solidFill>
                  <a:srgbClr val="FFFF00"/>
                </a:solidFill>
              </a:rPr>
              <a:t> </a:t>
            </a:r>
            <a:r>
              <a:rPr lang="en-CA" sz="2700" dirty="0">
                <a:solidFill>
                  <a:schemeClr val="bg1"/>
                </a:solidFill>
              </a:rPr>
              <a:t>purchased lawfully reproduced posters of Theberge’s paintings and </a:t>
            </a:r>
            <a:r>
              <a:rPr lang="en-CA" sz="2700" dirty="0">
                <a:solidFill>
                  <a:srgbClr val="FFFF00"/>
                </a:solidFill>
              </a:rPr>
              <a:t>used a chemical process that allowed them to lift the ink layer from the paper (leaving it blank) </a:t>
            </a:r>
            <a:r>
              <a:rPr lang="en-CA" sz="2700" dirty="0">
                <a:solidFill>
                  <a:schemeClr val="bg1"/>
                </a:solidFill>
              </a:rPr>
              <a:t>and to display it on canvas. </a:t>
            </a:r>
          </a:p>
          <a:p>
            <a:pPr>
              <a:lnSpc>
                <a:spcPct val="120000"/>
              </a:lnSpc>
              <a:defRPr/>
            </a:pPr>
            <a:r>
              <a:rPr lang="en-CA" sz="2700" dirty="0">
                <a:solidFill>
                  <a:srgbClr val="FF0000"/>
                </a:solidFill>
              </a:rPr>
              <a:t>No additional copies yielded</a:t>
            </a:r>
          </a:p>
          <a:p>
            <a:pPr>
              <a:lnSpc>
                <a:spcPct val="120000"/>
              </a:lnSpc>
              <a:defRPr/>
            </a:pPr>
            <a:r>
              <a:rPr lang="en-CA" sz="2700" dirty="0">
                <a:solidFill>
                  <a:srgbClr val="FFFF00"/>
                </a:solidFill>
              </a:rPr>
              <a:t>Canvas painting more valuable than on paper</a:t>
            </a:r>
          </a:p>
          <a:p>
            <a:pPr lvl="1">
              <a:defRPr/>
            </a:pPr>
            <a:endParaRPr lang="en-US" dirty="0"/>
          </a:p>
        </p:txBody>
      </p:sp>
      <p:sp>
        <p:nvSpPr>
          <p:cNvPr id="4" name="Slide Number Placeholder 3">
            <a:extLst>
              <a:ext uri="{FF2B5EF4-FFF2-40B4-BE49-F238E27FC236}">
                <a16:creationId xmlns:a16="http://schemas.microsoft.com/office/drawing/2014/main" id="{7D7C9CF3-974D-B65F-3F1C-FCA21469FAE7}"/>
              </a:ext>
            </a:extLst>
          </p:cNvPr>
          <p:cNvSpPr>
            <a:spLocks noGrp="1"/>
          </p:cNvSpPr>
          <p:nvPr>
            <p:ph type="sldNum" sz="quarter" idx="12"/>
          </p:nvPr>
        </p:nvSpPr>
        <p:spPr/>
        <p:txBody>
          <a:bodyPr/>
          <a:lstStyle/>
          <a:p>
            <a:pPr defTabSz="342900" eaLnBrk="1" fontAlgn="auto" hangingPunct="1">
              <a:spcBef>
                <a:spcPts val="0"/>
              </a:spcBef>
              <a:spcAft>
                <a:spcPts val="0"/>
              </a:spcAft>
              <a:defRPr/>
            </a:pPr>
            <a:fld id="{75725E05-D236-E249-B5A7-FB01332F42DC}" type="slidenum">
              <a:rPr lang="en-US" sz="1350">
                <a:solidFill>
                  <a:prstClr val="black"/>
                </a:solidFill>
                <a:latin typeface="Arial"/>
                <a:ea typeface="+mn-ea"/>
              </a:rPr>
              <a:pPr defTabSz="342900" eaLnBrk="1" fontAlgn="auto" hangingPunct="1">
                <a:spcBef>
                  <a:spcPts val="0"/>
                </a:spcBef>
                <a:spcAft>
                  <a:spcPts val="0"/>
                </a:spcAft>
                <a:defRPr/>
              </a:pPr>
              <a:t>86</a:t>
            </a:fld>
            <a:endParaRPr lang="en-US" sz="1350">
              <a:solidFill>
                <a:prstClr val="black"/>
              </a:solidFill>
              <a:latin typeface="Arial"/>
              <a:ea typeface="+mn-e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5">
            <a:extLst>
              <a:ext uri="{FF2B5EF4-FFF2-40B4-BE49-F238E27FC236}">
                <a16:creationId xmlns:a16="http://schemas.microsoft.com/office/drawing/2014/main" id="{AF9376E7-91B9-7458-551D-D75206B9D776}"/>
              </a:ext>
            </a:extLst>
          </p:cNvPr>
          <p:cNvSpPr>
            <a:spLocks noGrp="1" noChangeArrowheads="1"/>
          </p:cNvSpPr>
          <p:nvPr>
            <p:ph type="title"/>
          </p:nvPr>
        </p:nvSpPr>
        <p:spPr bwMode="auto">
          <a:xfrm>
            <a:off x="215900" y="80963"/>
            <a:ext cx="8712200" cy="671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EBE6B6C0-9D9B-2E12-E19F-38EE48CE0947}"/>
              </a:ext>
            </a:extLst>
          </p:cNvPr>
          <p:cNvSpPr>
            <a:spLocks noGrp="1"/>
          </p:cNvSpPr>
          <p:nvPr>
            <p:ph idx="1"/>
          </p:nvPr>
        </p:nvSpPr>
        <p:spPr>
          <a:xfrm>
            <a:off x="215900" y="987425"/>
            <a:ext cx="8928100" cy="4075113"/>
          </a:xfrm>
        </p:spPr>
        <p:txBody>
          <a:bodyPr>
            <a:normAutofit/>
          </a:bodyPr>
          <a:lstStyle/>
          <a:p>
            <a:pPr marL="0" indent="0">
              <a:lnSpc>
                <a:spcPct val="120000"/>
              </a:lnSpc>
              <a:buFont typeface="Arial" panose="020B0604020202020204" pitchFamily="34" charset="0"/>
              <a:buNone/>
              <a:defRPr/>
            </a:pPr>
            <a:r>
              <a:rPr lang="en-US" sz="2400" b="1" dirty="0">
                <a:solidFill>
                  <a:schemeClr val="bg1"/>
                </a:solidFill>
              </a:rPr>
              <a:t>Reproduction	</a:t>
            </a:r>
          </a:p>
          <a:p>
            <a:pPr>
              <a:lnSpc>
                <a:spcPct val="120000"/>
              </a:lnSpc>
              <a:defRPr/>
            </a:pPr>
            <a:r>
              <a:rPr lang="en-US" sz="2400" i="1" dirty="0">
                <a:solidFill>
                  <a:srgbClr val="00B0F0"/>
                </a:solidFill>
              </a:rPr>
              <a:t>Théberge v. </a:t>
            </a:r>
            <a:r>
              <a:rPr lang="en-US" sz="2400" i="1" dirty="0" err="1">
                <a:solidFill>
                  <a:srgbClr val="00B0F0"/>
                </a:solidFill>
              </a:rPr>
              <a:t>Galerie</a:t>
            </a:r>
            <a:r>
              <a:rPr lang="en-US" sz="2400" i="1" dirty="0">
                <a:solidFill>
                  <a:srgbClr val="00B0F0"/>
                </a:solidFill>
              </a:rPr>
              <a:t> </a:t>
            </a:r>
            <a:r>
              <a:rPr lang="en-US" sz="2400" i="1" dirty="0" err="1">
                <a:solidFill>
                  <a:srgbClr val="00B0F0"/>
                </a:solidFill>
              </a:rPr>
              <a:t>d’Art</a:t>
            </a:r>
            <a:r>
              <a:rPr lang="en-US" sz="2400" i="1" dirty="0">
                <a:solidFill>
                  <a:srgbClr val="00B0F0"/>
                </a:solidFill>
              </a:rPr>
              <a:t> du Petit Champlain</a:t>
            </a:r>
          </a:p>
          <a:p>
            <a:pPr lvl="1">
              <a:lnSpc>
                <a:spcPct val="120000"/>
              </a:lnSpc>
              <a:buFont typeface="Courier New" panose="02070309020205020404" pitchFamily="49" charset="0"/>
              <a:buChar char="o"/>
              <a:defRPr/>
            </a:pPr>
            <a:r>
              <a:rPr lang="en-US" sz="2400" dirty="0">
                <a:solidFill>
                  <a:schemeClr val="bg1"/>
                </a:solidFill>
              </a:rPr>
              <a:t>Majority (Binnie J.): </a:t>
            </a:r>
            <a:r>
              <a:rPr lang="en-US" sz="2400" dirty="0">
                <a:solidFill>
                  <a:srgbClr val="FFFF00"/>
                </a:solidFill>
              </a:rPr>
              <a:t>to have a reproduction, you need an increase in the number of copies. </a:t>
            </a:r>
            <a:r>
              <a:rPr lang="en-US" sz="2400" dirty="0">
                <a:solidFill>
                  <a:schemeClr val="bg1"/>
                </a:solidFill>
              </a:rPr>
              <a:t>Could have prevented by contract. Moral rights remedy is not economic/financial.</a:t>
            </a:r>
          </a:p>
          <a:p>
            <a:pPr lvl="1">
              <a:lnSpc>
                <a:spcPct val="120000"/>
              </a:lnSpc>
              <a:buFont typeface="Courier New" panose="02070309020205020404" pitchFamily="49" charset="0"/>
              <a:buChar char="o"/>
              <a:defRPr/>
            </a:pPr>
            <a:r>
              <a:rPr lang="en-US" sz="2400" dirty="0">
                <a:solidFill>
                  <a:srgbClr val="FF0000"/>
                </a:solidFill>
              </a:rPr>
              <a:t>Dissent</a:t>
            </a:r>
            <a:r>
              <a:rPr lang="en-US" sz="2400" dirty="0">
                <a:solidFill>
                  <a:schemeClr val="bg1"/>
                </a:solidFill>
              </a:rPr>
              <a:t> (</a:t>
            </a:r>
            <a:r>
              <a:rPr lang="en-US" sz="2400" dirty="0" err="1">
                <a:solidFill>
                  <a:schemeClr val="bg1"/>
                </a:solidFill>
              </a:rPr>
              <a:t>Gonthier</a:t>
            </a:r>
            <a:r>
              <a:rPr lang="en-US" sz="2400" dirty="0">
                <a:solidFill>
                  <a:schemeClr val="bg1"/>
                </a:solidFill>
              </a:rPr>
              <a:t> J.): </a:t>
            </a:r>
            <a:r>
              <a:rPr lang="en-US" sz="2400" dirty="0">
                <a:solidFill>
                  <a:srgbClr val="FFFF00"/>
                </a:solidFill>
              </a:rPr>
              <a:t>all reproduction requires is re-fixation</a:t>
            </a:r>
          </a:p>
          <a:p>
            <a:pPr lvl="1">
              <a:lnSpc>
                <a:spcPct val="120000"/>
              </a:lnSpc>
              <a:buFont typeface="Courier New" panose="02070309020205020404" pitchFamily="49" charset="0"/>
              <a:buChar char="o"/>
              <a:defRPr/>
            </a:pPr>
            <a:r>
              <a:rPr lang="en-US" sz="2400" dirty="0">
                <a:solidFill>
                  <a:schemeClr val="bg1"/>
                </a:solidFill>
              </a:rPr>
              <a:t>Whose reasoning is more persuasive? How would you have decided this case?</a:t>
            </a:r>
          </a:p>
          <a:p>
            <a:pPr lvl="1">
              <a:defRPr/>
            </a:pPr>
            <a:endParaRPr lang="en-US" dirty="0"/>
          </a:p>
        </p:txBody>
      </p:sp>
      <p:sp>
        <p:nvSpPr>
          <p:cNvPr id="4" name="Slide Number Placeholder 3">
            <a:extLst>
              <a:ext uri="{FF2B5EF4-FFF2-40B4-BE49-F238E27FC236}">
                <a16:creationId xmlns:a16="http://schemas.microsoft.com/office/drawing/2014/main" id="{14CC2C9D-2393-AFD5-6C29-BD21781B8E5D}"/>
              </a:ext>
            </a:extLst>
          </p:cNvPr>
          <p:cNvSpPr>
            <a:spLocks noGrp="1"/>
          </p:cNvSpPr>
          <p:nvPr>
            <p:ph type="sldNum" sz="quarter" idx="12"/>
          </p:nvPr>
        </p:nvSpPr>
        <p:spPr/>
        <p:txBody>
          <a:bodyPr/>
          <a:lstStyle/>
          <a:p>
            <a:pPr defTabSz="342900" eaLnBrk="1" fontAlgn="auto" hangingPunct="1">
              <a:spcBef>
                <a:spcPts val="0"/>
              </a:spcBef>
              <a:spcAft>
                <a:spcPts val="0"/>
              </a:spcAft>
              <a:defRPr/>
            </a:pPr>
            <a:fld id="{9E0E69A1-2A88-954D-BB8A-7F3F4B319D80}" type="slidenum">
              <a:rPr lang="en-US" sz="1350">
                <a:solidFill>
                  <a:prstClr val="black"/>
                </a:solidFill>
                <a:latin typeface="Arial"/>
                <a:ea typeface="+mn-ea"/>
              </a:rPr>
              <a:pPr defTabSz="342900" eaLnBrk="1" fontAlgn="auto" hangingPunct="1">
                <a:spcBef>
                  <a:spcPts val="0"/>
                </a:spcBef>
                <a:spcAft>
                  <a:spcPts val="0"/>
                </a:spcAft>
                <a:defRPr/>
              </a:pPr>
              <a:t>87</a:t>
            </a:fld>
            <a:endParaRPr lang="en-US" sz="1350">
              <a:solidFill>
                <a:prstClr val="black"/>
              </a:solidFill>
              <a:latin typeface="Arial"/>
              <a:ea typeface="+mn-ea"/>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5">
            <a:extLst>
              <a:ext uri="{FF2B5EF4-FFF2-40B4-BE49-F238E27FC236}">
                <a16:creationId xmlns:a16="http://schemas.microsoft.com/office/drawing/2014/main" id="{6B98895B-EA68-F5FF-31B1-E3499D202858}"/>
              </a:ext>
            </a:extLst>
          </p:cNvPr>
          <p:cNvSpPr>
            <a:spLocks noGrp="1" noChangeArrowheads="1"/>
          </p:cNvSpPr>
          <p:nvPr>
            <p:ph type="title"/>
          </p:nvPr>
        </p:nvSpPr>
        <p:spPr bwMode="auto">
          <a:xfrm>
            <a:off x="215106" y="0"/>
            <a:ext cx="8713787" cy="622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8B947166-CDB1-BFAB-F644-86B478989C96}"/>
              </a:ext>
            </a:extLst>
          </p:cNvPr>
          <p:cNvSpPr>
            <a:spLocks noGrp="1"/>
          </p:cNvSpPr>
          <p:nvPr>
            <p:ph idx="1"/>
          </p:nvPr>
        </p:nvSpPr>
        <p:spPr>
          <a:xfrm>
            <a:off x="107504" y="771550"/>
            <a:ext cx="8928992" cy="4371949"/>
          </a:xfrm>
        </p:spPr>
        <p:txBody>
          <a:bodyPr>
            <a:noAutofit/>
          </a:bodyPr>
          <a:lstStyle/>
          <a:p>
            <a:pPr marL="0" indent="0">
              <a:lnSpc>
                <a:spcPct val="110000"/>
              </a:lnSpc>
              <a:buFont typeface="Arial" panose="020B0604020202020204" pitchFamily="34" charset="0"/>
              <a:buNone/>
              <a:defRPr/>
            </a:pPr>
            <a:r>
              <a:rPr lang="en-US" sz="1800" b="1" dirty="0">
                <a:solidFill>
                  <a:schemeClr val="bg1"/>
                </a:solidFill>
              </a:rPr>
              <a:t>Reproduction of </a:t>
            </a:r>
            <a:r>
              <a:rPr lang="en-US" sz="1800" b="1" dirty="0">
                <a:solidFill>
                  <a:srgbClr val="FF0000"/>
                </a:solidFill>
              </a:rPr>
              <a:t>“</a:t>
            </a:r>
            <a:r>
              <a:rPr lang="en-US" sz="1800" b="1" dirty="0">
                <a:solidFill>
                  <a:schemeClr val="bg1"/>
                </a:solidFill>
              </a:rPr>
              <a:t>broadcast incidental copies</a:t>
            </a:r>
            <a:r>
              <a:rPr lang="en-US" sz="1800" b="1" dirty="0">
                <a:solidFill>
                  <a:srgbClr val="FF0000"/>
                </a:solidFill>
              </a:rPr>
              <a:t>”</a:t>
            </a:r>
            <a:r>
              <a:rPr lang="en-US" sz="1800" dirty="0">
                <a:solidFill>
                  <a:schemeClr val="bg1"/>
                </a:solidFill>
              </a:rPr>
              <a:t>	</a:t>
            </a:r>
          </a:p>
          <a:p>
            <a:pPr marL="0" indent="0">
              <a:lnSpc>
                <a:spcPct val="110000"/>
              </a:lnSpc>
              <a:buNone/>
              <a:defRPr/>
            </a:pPr>
            <a:r>
              <a:rPr lang="en-US" sz="1800" i="1" dirty="0">
                <a:solidFill>
                  <a:srgbClr val="00B0F0"/>
                </a:solidFill>
              </a:rPr>
              <a:t>CBC v. SODRAC 2003 Inc. </a:t>
            </a:r>
            <a:r>
              <a:rPr lang="en-CA" sz="1800" b="0" i="0" dirty="0">
                <a:solidFill>
                  <a:schemeClr val="bg1"/>
                </a:solidFill>
                <a:effectLst/>
              </a:rPr>
              <a:t>[2015] 3 SCR 615</a:t>
            </a:r>
            <a:endParaRPr lang="en-US" sz="1800" i="1" dirty="0">
              <a:solidFill>
                <a:schemeClr val="bg1"/>
              </a:solidFill>
            </a:endParaRPr>
          </a:p>
          <a:p>
            <a:pPr>
              <a:lnSpc>
                <a:spcPct val="110000"/>
              </a:lnSpc>
              <a:defRPr/>
            </a:pPr>
            <a:r>
              <a:rPr lang="en-US" sz="1800" dirty="0">
                <a:solidFill>
                  <a:schemeClr val="bg1"/>
                </a:solidFill>
              </a:rPr>
              <a:t>Should every instance of copying be considered to infringe the “reproduction” right? </a:t>
            </a:r>
          </a:p>
          <a:p>
            <a:pPr>
              <a:lnSpc>
                <a:spcPct val="110000"/>
              </a:lnSpc>
              <a:defRPr/>
            </a:pPr>
            <a:r>
              <a:rPr lang="en-US" sz="1800" dirty="0">
                <a:solidFill>
                  <a:schemeClr val="bg1"/>
                </a:solidFill>
              </a:rPr>
              <a:t>Rothstein J. (majority):</a:t>
            </a:r>
          </a:p>
          <a:p>
            <a:pPr lvl="1">
              <a:lnSpc>
                <a:spcPct val="110000"/>
              </a:lnSpc>
              <a:buFont typeface="Courier New" panose="02070309020205020404" pitchFamily="49" charset="0"/>
              <a:buChar char="o"/>
              <a:defRPr/>
            </a:pPr>
            <a:r>
              <a:rPr lang="en-US" sz="1800" dirty="0">
                <a:solidFill>
                  <a:schemeClr val="bg1"/>
                </a:solidFill>
              </a:rPr>
              <a:t>SCC’s understanding of the purpose of copyright has evolved; principle of </a:t>
            </a:r>
            <a:r>
              <a:rPr lang="en-US" sz="1800" dirty="0">
                <a:solidFill>
                  <a:srgbClr val="FFFF00"/>
                </a:solidFill>
              </a:rPr>
              <a:t>technological neutrality now recognized to be a core copyright principle </a:t>
            </a:r>
            <a:r>
              <a:rPr lang="is-IS" sz="1800" dirty="0">
                <a:solidFill>
                  <a:schemeClr val="bg1"/>
                </a:solidFill>
              </a:rPr>
              <a:t>…</a:t>
            </a:r>
          </a:p>
          <a:p>
            <a:pPr lvl="1">
              <a:lnSpc>
                <a:spcPct val="110000"/>
              </a:lnSpc>
              <a:buFont typeface="Courier New" panose="02070309020205020404" pitchFamily="49" charset="0"/>
              <a:buChar char="o"/>
              <a:defRPr/>
            </a:pPr>
            <a:r>
              <a:rPr lang="is-IS" sz="1800" dirty="0">
                <a:solidFill>
                  <a:schemeClr val="bg1"/>
                </a:solidFill>
              </a:rPr>
              <a:t>But these principles don’t override express statutory terms.</a:t>
            </a:r>
          </a:p>
          <a:p>
            <a:pPr lvl="1">
              <a:lnSpc>
                <a:spcPct val="110000"/>
              </a:lnSpc>
              <a:buFont typeface="Courier New" panose="02070309020205020404" pitchFamily="49" charset="0"/>
              <a:buChar char="o"/>
              <a:defRPr/>
            </a:pPr>
            <a:r>
              <a:rPr lang="en-CA" sz="1800" dirty="0">
                <a:solidFill>
                  <a:srgbClr val="FFFF00"/>
                </a:solidFill>
              </a:rPr>
              <a:t>Broadcast-incidental copying activities engage the reproduction right</a:t>
            </a:r>
          </a:p>
          <a:p>
            <a:pPr>
              <a:lnSpc>
                <a:spcPct val="110000"/>
              </a:lnSpc>
              <a:defRPr/>
            </a:pPr>
            <a:r>
              <a:rPr lang="en-CA" sz="1800" dirty="0" err="1">
                <a:solidFill>
                  <a:srgbClr val="00B0F0"/>
                </a:solidFill>
              </a:rPr>
              <a:t>Abella</a:t>
            </a:r>
            <a:r>
              <a:rPr lang="en-CA" sz="1800" dirty="0">
                <a:solidFill>
                  <a:srgbClr val="00B0F0"/>
                </a:solidFill>
              </a:rPr>
              <a:t> J.’s dissent </a:t>
            </a:r>
            <a:r>
              <a:rPr lang="en-CA" sz="1800" dirty="0">
                <a:solidFill>
                  <a:schemeClr val="bg1"/>
                </a:solidFill>
              </a:rPr>
              <a:t>suggested </a:t>
            </a:r>
            <a:r>
              <a:rPr lang="en-US" sz="1800" dirty="0">
                <a:solidFill>
                  <a:schemeClr val="bg1"/>
                </a:solidFill>
              </a:rPr>
              <a:t>Rothstein J. </a:t>
            </a:r>
            <a:r>
              <a:rPr lang="en-US" sz="1800" dirty="0">
                <a:solidFill>
                  <a:srgbClr val="FFFF00"/>
                </a:solidFill>
              </a:rPr>
              <a:t>inappropriately </a:t>
            </a:r>
            <a:r>
              <a:rPr lang="en-US" sz="1800" i="1" dirty="0">
                <a:solidFill>
                  <a:srgbClr val="FFFF00"/>
                </a:solidFill>
              </a:rPr>
              <a:t>“employs a literal approach to the interpretation of s. 3(1)(d</a:t>
            </a:r>
            <a:r>
              <a:rPr lang="en-US" sz="1800" i="1" dirty="0">
                <a:solidFill>
                  <a:schemeClr val="bg1"/>
                </a:solidFill>
              </a:rPr>
              <a:t>), reading the words of the provision without the benefit of the purpose and context of the Act to ascertain its true meaning.” </a:t>
            </a:r>
          </a:p>
          <a:p>
            <a:pPr lvl="1">
              <a:defRPr/>
            </a:pPr>
            <a:endParaRPr lang="en-US" sz="1800" dirty="0"/>
          </a:p>
        </p:txBody>
      </p:sp>
      <p:sp>
        <p:nvSpPr>
          <p:cNvPr id="4" name="Slide Number Placeholder 3">
            <a:extLst>
              <a:ext uri="{FF2B5EF4-FFF2-40B4-BE49-F238E27FC236}">
                <a16:creationId xmlns:a16="http://schemas.microsoft.com/office/drawing/2014/main" id="{A90185C5-2832-4AA2-1F51-7D60520B17CB}"/>
              </a:ext>
            </a:extLst>
          </p:cNvPr>
          <p:cNvSpPr>
            <a:spLocks noGrp="1"/>
          </p:cNvSpPr>
          <p:nvPr>
            <p:ph type="sldNum" sz="quarter" idx="12"/>
          </p:nvPr>
        </p:nvSpPr>
        <p:spPr/>
        <p:txBody>
          <a:bodyPr/>
          <a:lstStyle/>
          <a:p>
            <a:pPr defTabSz="342900" eaLnBrk="1" fontAlgn="auto" hangingPunct="1">
              <a:spcBef>
                <a:spcPts val="0"/>
              </a:spcBef>
              <a:spcAft>
                <a:spcPts val="0"/>
              </a:spcAft>
              <a:defRPr/>
            </a:pPr>
            <a:fld id="{08E6869C-4906-D745-8A4A-47164D3B6DA1}" type="slidenum">
              <a:rPr lang="en-US" sz="1350">
                <a:solidFill>
                  <a:prstClr val="black"/>
                </a:solidFill>
                <a:latin typeface="Arial"/>
                <a:ea typeface="+mn-ea"/>
              </a:rPr>
              <a:pPr defTabSz="342900" eaLnBrk="1" fontAlgn="auto" hangingPunct="1">
                <a:spcBef>
                  <a:spcPts val="0"/>
                </a:spcBef>
                <a:spcAft>
                  <a:spcPts val="0"/>
                </a:spcAft>
                <a:defRPr/>
              </a:pPr>
              <a:t>88</a:t>
            </a:fld>
            <a:endParaRPr lang="en-US" sz="1350">
              <a:solidFill>
                <a:prstClr val="black"/>
              </a:solidFill>
              <a:latin typeface="Arial"/>
              <a:ea typeface="+mn-e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B249DD-8B96-6F23-714E-D7EE11F8CB31}"/>
              </a:ext>
            </a:extLst>
          </p:cNvPr>
          <p:cNvSpPr>
            <a:spLocks noGrp="1"/>
          </p:cNvSpPr>
          <p:nvPr>
            <p:ph sz="quarter" idx="10"/>
          </p:nvPr>
        </p:nvSpPr>
        <p:spPr>
          <a:xfrm>
            <a:off x="179388" y="158750"/>
            <a:ext cx="8785225" cy="4860925"/>
          </a:xfrm>
        </p:spPr>
        <p:txBody>
          <a:bodyPr>
            <a:normAutofit fontScale="47500" lnSpcReduction="20000"/>
          </a:bodyPr>
          <a:lstStyle/>
          <a:p>
            <a:pPr marL="0" indent="0">
              <a:lnSpc>
                <a:spcPct val="110000"/>
              </a:lnSpc>
              <a:buFont typeface="Arial" panose="020B0604020202020204" pitchFamily="34" charset="0"/>
              <a:buNone/>
              <a:defRPr/>
            </a:pPr>
            <a:r>
              <a:rPr lang="en-CA" sz="6700" b="1" dirty="0">
                <a:solidFill>
                  <a:schemeClr val="bg1"/>
                </a:solidFill>
              </a:rPr>
              <a:t>Copyright in works</a:t>
            </a:r>
          </a:p>
          <a:p>
            <a:pPr>
              <a:lnSpc>
                <a:spcPct val="110000"/>
              </a:lnSpc>
              <a:defRPr/>
            </a:pPr>
            <a:r>
              <a:rPr lang="en-CA" sz="6700" b="1" dirty="0">
                <a:solidFill>
                  <a:schemeClr val="bg1"/>
                </a:solidFill>
              </a:rPr>
              <a:t>3</a:t>
            </a:r>
            <a:r>
              <a:rPr lang="en-CA" sz="6700" dirty="0">
                <a:solidFill>
                  <a:schemeClr val="bg1"/>
                </a:solidFill>
              </a:rPr>
              <a:t> </a:t>
            </a:r>
            <a:r>
              <a:rPr lang="en-CA" sz="6700" b="1" dirty="0">
                <a:solidFill>
                  <a:schemeClr val="bg1"/>
                </a:solidFill>
              </a:rPr>
              <a:t>(1)</a:t>
            </a:r>
            <a:r>
              <a:rPr lang="en-CA" sz="6700" dirty="0">
                <a:solidFill>
                  <a:schemeClr val="bg1"/>
                </a:solidFill>
              </a:rPr>
              <a:t> For the purposes of this Act, </a:t>
            </a:r>
            <a:r>
              <a:rPr lang="en-CA" sz="6700" b="1" i="1" dirty="0">
                <a:solidFill>
                  <a:schemeClr val="bg1"/>
                </a:solidFill>
              </a:rPr>
              <a:t>copyright</a:t>
            </a:r>
            <a:r>
              <a:rPr lang="en-CA" sz="6700" dirty="0">
                <a:solidFill>
                  <a:schemeClr val="bg1"/>
                </a:solidFill>
              </a:rPr>
              <a:t>, in relation to a work, means the sole right to produce or reproduce the work or </a:t>
            </a:r>
            <a:r>
              <a:rPr lang="en-CA" sz="6700" dirty="0">
                <a:solidFill>
                  <a:srgbClr val="FFFF00"/>
                </a:solidFill>
              </a:rPr>
              <a:t>any substantial part</a:t>
            </a:r>
            <a:r>
              <a:rPr lang="en-CA" sz="6700" dirty="0">
                <a:solidFill>
                  <a:schemeClr val="bg1"/>
                </a:solidFill>
              </a:rPr>
              <a:t> thereof in any material form whatever, to perform the work or any substantial part thereof in public or, if the work is unpublished, to publish the work or any substantial part thereof, and includes the sole right…</a:t>
            </a:r>
          </a:p>
          <a:p>
            <a:pPr lvl="1">
              <a:defRPr/>
            </a:pPr>
            <a:br>
              <a:rPr lang="en-CA" dirty="0"/>
            </a:br>
            <a:endParaRPr lang="en-CA" dirty="0"/>
          </a:p>
          <a:p>
            <a:pPr marL="0" indent="0">
              <a:buFont typeface="Arial" panose="020B0604020202020204" pitchFamily="34" charset="0"/>
              <a:buNone/>
              <a:defRPr/>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B087-575E-6BEC-61A4-117B75E801E8}"/>
              </a:ext>
            </a:extLst>
          </p:cNvPr>
          <p:cNvSpPr>
            <a:spLocks noGrp="1"/>
          </p:cNvSpPr>
          <p:nvPr>
            <p:ph type="title"/>
          </p:nvPr>
        </p:nvSpPr>
        <p:spPr>
          <a:xfrm>
            <a:off x="1811338" y="14288"/>
            <a:ext cx="5846762" cy="720725"/>
          </a:xfrm>
        </p:spPr>
        <p:txBody>
          <a:bodyPr>
            <a:noAutofit/>
          </a:bodyPr>
          <a:lstStyle/>
          <a:p>
            <a:pPr>
              <a:defRPr/>
            </a:pPr>
            <a:r>
              <a:rPr lang="en-US" sz="4500" b="1" dirty="0">
                <a:solidFill>
                  <a:srgbClr val="FFFF00"/>
                </a:solidFill>
                <a:latin typeface="+mn-lt"/>
              </a:rPr>
              <a:t>Why post?</a:t>
            </a:r>
          </a:p>
        </p:txBody>
      </p:sp>
      <p:sp>
        <p:nvSpPr>
          <p:cNvPr id="3" name="Content Placeholder 2">
            <a:extLst>
              <a:ext uri="{FF2B5EF4-FFF2-40B4-BE49-F238E27FC236}">
                <a16:creationId xmlns:a16="http://schemas.microsoft.com/office/drawing/2014/main" id="{BF0E8926-96B7-8263-066A-BB7A6AC40DC2}"/>
              </a:ext>
            </a:extLst>
          </p:cNvPr>
          <p:cNvSpPr>
            <a:spLocks noGrp="1"/>
          </p:cNvSpPr>
          <p:nvPr>
            <p:ph sz="quarter" idx="10"/>
          </p:nvPr>
        </p:nvSpPr>
        <p:spPr>
          <a:xfrm>
            <a:off x="1485900" y="885825"/>
            <a:ext cx="6515100" cy="3552825"/>
          </a:xfrm>
        </p:spPr>
        <p:txBody>
          <a:bodyPr>
            <a:normAutofit fontScale="25000" lnSpcReduction="20000"/>
          </a:bodyPr>
          <a:lstStyle/>
          <a:p>
            <a:pPr>
              <a:lnSpc>
                <a:spcPct val="120000"/>
              </a:lnSpc>
              <a:buFont typeface="Arial" panose="020B0604020202020204" pitchFamily="34" charset="0"/>
              <a:buAutoNum type="arabicPeriod"/>
              <a:defRPr/>
            </a:pPr>
            <a:r>
              <a:rPr lang="en-US" sz="10800" dirty="0">
                <a:solidFill>
                  <a:schemeClr val="bg1"/>
                </a:solidFill>
                <a:cs typeface="Lucida Console"/>
              </a:rPr>
              <a:t>Engaging and engaging others is the key.</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don’t love speaking up in class.</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just saw or realized something, and you’ll never remember it unless you post it now.</a:t>
            </a:r>
            <a:endParaRPr lang="en-US" sz="3000" dirty="0">
              <a:solidFill>
                <a:schemeClr val="bg1"/>
              </a:solidFill>
              <a:cs typeface="Lucida Console"/>
            </a:endParaRPr>
          </a:p>
          <a:p>
            <a:pPr marL="0" indent="0">
              <a:buFont typeface="Arial" panose="020B0604020202020204" pitchFamily="34" charset="0"/>
              <a:buNone/>
              <a:defRPr/>
            </a:pPr>
            <a:r>
              <a:rPr lang="en-US" sz="3000" dirty="0">
                <a:solidFill>
                  <a:schemeClr val="bg1"/>
                </a:solidFill>
                <a:cs typeface="Lucida Console"/>
              </a:rPr>
              <a:t>    </a:t>
            </a:r>
            <a:endParaRPr lang="en-US" sz="3000" dirty="0">
              <a:solidFill>
                <a:srgbClr val="FFFF00"/>
              </a:solidFill>
              <a:cs typeface="Lucida Console"/>
            </a:endParaRPr>
          </a:p>
        </p:txBody>
      </p:sp>
    </p:spTree>
    <p:extLst>
      <p:ext uri="{BB962C8B-B14F-4D97-AF65-F5344CB8AC3E}">
        <p14:creationId xmlns:p14="http://schemas.microsoft.com/office/powerpoint/2010/main" val="31852270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extBox 1">
            <a:extLst>
              <a:ext uri="{FF2B5EF4-FFF2-40B4-BE49-F238E27FC236}">
                <a16:creationId xmlns:a16="http://schemas.microsoft.com/office/drawing/2014/main" id="{76D42D49-04F3-EB53-3A52-59626290EA7A}"/>
              </a:ext>
            </a:extLst>
          </p:cNvPr>
          <p:cNvSpPr txBox="1">
            <a:spLocks noChangeArrowheads="1"/>
          </p:cNvSpPr>
          <p:nvPr/>
        </p:nvSpPr>
        <p:spPr bwMode="auto">
          <a:xfrm>
            <a:off x="847725" y="123825"/>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3" name="TextBox 2">
            <a:extLst>
              <a:ext uri="{FF2B5EF4-FFF2-40B4-BE49-F238E27FC236}">
                <a16:creationId xmlns:a16="http://schemas.microsoft.com/office/drawing/2014/main" id="{BEC0C8D7-6223-1AF9-BBD4-F47A0490AC3E}"/>
              </a:ext>
            </a:extLst>
          </p:cNvPr>
          <p:cNvSpPr txBox="1"/>
          <p:nvPr/>
        </p:nvSpPr>
        <p:spPr>
          <a:xfrm>
            <a:off x="254000" y="1203325"/>
            <a:ext cx="8636000" cy="3554413"/>
          </a:xfrm>
          <a:prstGeom prst="rect">
            <a:avLst/>
          </a:prstGeom>
          <a:noFill/>
        </p:spPr>
        <p:txBody>
          <a:bodyPr wrap="none">
            <a:spAutoFit/>
          </a:bodyPr>
          <a:lstStyle/>
          <a:p>
            <a:pPr>
              <a:defRPr/>
            </a:pPr>
            <a:r>
              <a:rPr lang="en-US" sz="2500" b="1" dirty="0">
                <a:solidFill>
                  <a:srgbClr val="FFFF00"/>
                </a:solidFill>
              </a:rPr>
              <a:t>What is a substantial part of a work</a:t>
            </a:r>
            <a:r>
              <a:rPr lang="en-US" sz="2500" b="1" dirty="0">
                <a:solidFill>
                  <a:srgbClr val="FF0000"/>
                </a:solidFill>
              </a:rPr>
              <a:t>?</a:t>
            </a:r>
            <a:r>
              <a:rPr lang="en-US" sz="2500" dirty="0">
                <a:solidFill>
                  <a:srgbClr val="FF0000"/>
                </a:solidFill>
              </a:rPr>
              <a:t> </a:t>
            </a:r>
          </a:p>
          <a:p>
            <a:pPr>
              <a:defRPr/>
            </a:pPr>
            <a:r>
              <a:rPr lang="en-US" sz="2500" i="1" dirty="0" err="1">
                <a:solidFill>
                  <a:srgbClr val="00B0F0"/>
                </a:solidFill>
              </a:rPr>
              <a:t>Cinar</a:t>
            </a:r>
            <a:r>
              <a:rPr lang="en-US" sz="2500" i="1" dirty="0">
                <a:solidFill>
                  <a:srgbClr val="00B0F0"/>
                </a:solidFill>
              </a:rPr>
              <a:t> Corp. v. Robinson </a:t>
            </a:r>
            <a:r>
              <a:rPr lang="en-US" sz="2500" dirty="0">
                <a:solidFill>
                  <a:srgbClr val="FF0000"/>
                </a:solidFill>
              </a:rPr>
              <a:t>(</a:t>
            </a:r>
            <a:r>
              <a:rPr lang="en-US" sz="2500" dirty="0">
                <a:solidFill>
                  <a:schemeClr val="bg1"/>
                </a:solidFill>
              </a:rPr>
              <a:t>2013</a:t>
            </a:r>
            <a:r>
              <a:rPr lang="en-US" sz="2500" dirty="0">
                <a:solidFill>
                  <a:srgbClr val="FF0000"/>
                </a:solidFill>
              </a:rPr>
              <a:t>,</a:t>
            </a:r>
            <a:r>
              <a:rPr lang="en-US" sz="2500" dirty="0">
                <a:solidFill>
                  <a:schemeClr val="bg1"/>
                </a:solidFill>
              </a:rPr>
              <a:t> SCC</a:t>
            </a:r>
            <a:r>
              <a:rPr lang="en-US" sz="2500" dirty="0">
                <a:solidFill>
                  <a:srgbClr val="FF0000"/>
                </a:solidFill>
              </a:rPr>
              <a:t>)</a:t>
            </a:r>
            <a:endParaRPr lang="en-US" sz="2500" i="1" dirty="0">
              <a:solidFill>
                <a:srgbClr val="FF0000"/>
              </a:solidFill>
            </a:endParaRPr>
          </a:p>
          <a:p>
            <a:pPr marL="342900" indent="-342900">
              <a:buFont typeface="Arial" panose="020B0604020202020204" pitchFamily="34" charset="0"/>
              <a:buChar char="•"/>
              <a:defRPr/>
            </a:pPr>
            <a:r>
              <a:rPr lang="en-US" sz="2500" dirty="0">
                <a:solidFill>
                  <a:srgbClr val="FF0000"/>
                </a:solidFill>
              </a:rPr>
              <a:t>Consider </a:t>
            </a:r>
            <a:r>
              <a:rPr lang="en-US" sz="2500" dirty="0">
                <a:solidFill>
                  <a:schemeClr val="bg1"/>
                </a:solidFill>
              </a:rPr>
              <a:t>“</a:t>
            </a:r>
            <a:r>
              <a:rPr lang="en-US" sz="2500" dirty="0">
                <a:solidFill>
                  <a:srgbClr val="FFFF00"/>
                </a:solidFill>
              </a:rPr>
              <a:t>cumulative effect of the features copied from </a:t>
            </a:r>
          </a:p>
          <a:p>
            <a:pPr>
              <a:defRPr/>
            </a:pPr>
            <a:r>
              <a:rPr lang="en-US" sz="2500" dirty="0">
                <a:solidFill>
                  <a:srgbClr val="FFFF00"/>
                </a:solidFill>
              </a:rPr>
              <a:t>the work</a:t>
            </a:r>
            <a:r>
              <a:rPr lang="en-US" sz="2500" dirty="0">
                <a:solidFill>
                  <a:schemeClr val="bg1"/>
                </a:solidFill>
              </a:rPr>
              <a:t>”</a:t>
            </a:r>
            <a:r>
              <a:rPr lang="en-US" sz="2500" dirty="0">
                <a:solidFill>
                  <a:srgbClr val="FF0000"/>
                </a:solidFill>
              </a:rPr>
              <a:t>. </a:t>
            </a:r>
          </a:p>
          <a:p>
            <a:pPr marL="342900" indent="-342900">
              <a:buFont typeface="Arial" panose="020B0604020202020204" pitchFamily="34" charset="0"/>
              <a:buChar char="•"/>
              <a:defRPr/>
            </a:pPr>
            <a:r>
              <a:rPr lang="en-US" sz="2500" dirty="0">
                <a:solidFill>
                  <a:schemeClr val="bg1"/>
                </a:solidFill>
              </a:rPr>
              <a:t>Not limited to words on page or brushstrokes on the </a:t>
            </a:r>
          </a:p>
          <a:p>
            <a:pPr>
              <a:defRPr/>
            </a:pPr>
            <a:r>
              <a:rPr lang="en-US" sz="2500" dirty="0">
                <a:solidFill>
                  <a:schemeClr val="bg1"/>
                </a:solidFill>
              </a:rPr>
              <a:t>canvas; determined in relation to originality of the work that </a:t>
            </a:r>
          </a:p>
          <a:p>
            <a:pPr>
              <a:defRPr/>
            </a:pPr>
            <a:r>
              <a:rPr lang="en-US" sz="2500" dirty="0">
                <a:solidFill>
                  <a:schemeClr val="bg1"/>
                </a:solidFill>
              </a:rPr>
              <a:t>warrants protection</a:t>
            </a:r>
          </a:p>
          <a:p>
            <a:pPr marL="342900" indent="-342900">
              <a:buFont typeface="Arial" panose="020B0604020202020204" pitchFamily="34" charset="0"/>
              <a:buChar char="•"/>
              <a:defRPr/>
            </a:pPr>
            <a:r>
              <a:rPr lang="en-US" sz="2500" dirty="0">
                <a:solidFill>
                  <a:srgbClr val="FFFF00"/>
                </a:solidFill>
              </a:rPr>
              <a:t>Need to balance between protecting authors and leaving </a:t>
            </a:r>
          </a:p>
          <a:p>
            <a:pPr>
              <a:defRPr/>
            </a:pPr>
            <a:r>
              <a:rPr lang="en-US" sz="2500" dirty="0">
                <a:solidFill>
                  <a:srgbClr val="FFFF00"/>
                </a:solidFill>
              </a:rPr>
              <a:t>ideas</a:t>
            </a:r>
            <a:r>
              <a:rPr lang="en-US" sz="2500" dirty="0">
                <a:solidFill>
                  <a:srgbClr val="FF0000"/>
                </a:solidFill>
              </a:rPr>
              <a:t>/</a:t>
            </a:r>
            <a:r>
              <a:rPr lang="en-US" sz="2500" dirty="0">
                <a:solidFill>
                  <a:srgbClr val="FFFF00"/>
                </a:solidFill>
              </a:rPr>
              <a:t>elements free for all to draw upon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a:extLst>
              <a:ext uri="{FF2B5EF4-FFF2-40B4-BE49-F238E27FC236}">
                <a16:creationId xmlns:a16="http://schemas.microsoft.com/office/drawing/2014/main" id="{DBEA3AD3-9D4C-8C68-1893-D917EA55166C}"/>
              </a:ext>
            </a:extLst>
          </p:cNvPr>
          <p:cNvSpPr>
            <a:spLocks noGrp="1" noChangeArrowheads="1"/>
          </p:cNvSpPr>
          <p:nvPr>
            <p:ph type="title"/>
          </p:nvPr>
        </p:nvSpPr>
        <p:spPr bwMode="auto">
          <a:xfrm>
            <a:off x="1485900" y="44450"/>
            <a:ext cx="6172200" cy="59055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600">
                <a:solidFill>
                  <a:srgbClr val="FFFF00"/>
                </a:solidFill>
              </a:rPr>
              <a:t>Summary of </a:t>
            </a:r>
            <a:r>
              <a:rPr lang="en-US" altLang="en-US" sz="3600" i="1">
                <a:solidFill>
                  <a:srgbClr val="00B0F0"/>
                </a:solidFill>
              </a:rPr>
              <a:t>Cinar</a:t>
            </a:r>
          </a:p>
        </p:txBody>
      </p:sp>
      <p:sp>
        <p:nvSpPr>
          <p:cNvPr id="3" name="Content Placeholder 2">
            <a:extLst>
              <a:ext uri="{FF2B5EF4-FFF2-40B4-BE49-F238E27FC236}">
                <a16:creationId xmlns:a16="http://schemas.microsoft.com/office/drawing/2014/main" id="{A920A08E-9CA6-76D3-AFEC-50548E2E227B}"/>
              </a:ext>
            </a:extLst>
          </p:cNvPr>
          <p:cNvSpPr>
            <a:spLocks noGrp="1"/>
          </p:cNvSpPr>
          <p:nvPr>
            <p:ph sz="quarter" idx="10"/>
          </p:nvPr>
        </p:nvSpPr>
        <p:spPr>
          <a:xfrm>
            <a:off x="250825" y="774700"/>
            <a:ext cx="8642350" cy="4281488"/>
          </a:xfrm>
        </p:spPr>
        <p:txBody>
          <a:bodyPr>
            <a:normAutofit fontScale="62500" lnSpcReduction="20000"/>
          </a:bodyPr>
          <a:lstStyle/>
          <a:p>
            <a:pPr>
              <a:lnSpc>
                <a:spcPct val="120000"/>
              </a:lnSpc>
              <a:buFont typeface="+mj-lt"/>
              <a:buAutoNum type="arabicPeriod"/>
              <a:defRPr/>
            </a:pPr>
            <a:r>
              <a:rPr lang="en-CA" sz="3000" dirty="0">
                <a:solidFill>
                  <a:schemeClr val="bg1"/>
                </a:solidFill>
              </a:rPr>
              <a:t>A </a:t>
            </a:r>
            <a:r>
              <a:rPr lang="en-CA" sz="3000" dirty="0">
                <a:solidFill>
                  <a:srgbClr val="FFFF00"/>
                </a:solidFill>
              </a:rPr>
              <a:t>substantial part of a work </a:t>
            </a:r>
            <a:r>
              <a:rPr lang="en-CA" sz="3000" dirty="0">
                <a:solidFill>
                  <a:schemeClr val="bg1"/>
                </a:solidFill>
              </a:rPr>
              <a:t>is a </a:t>
            </a:r>
            <a:r>
              <a:rPr lang="en-CA" sz="3000" dirty="0">
                <a:solidFill>
                  <a:srgbClr val="FF0000"/>
                </a:solidFill>
              </a:rPr>
              <a:t>flexible notion</a:t>
            </a:r>
            <a:r>
              <a:rPr lang="en-CA" sz="3000" dirty="0">
                <a:solidFill>
                  <a:schemeClr val="bg1"/>
                </a:solidFill>
              </a:rPr>
              <a:t>. It is a matter of fact and degree.</a:t>
            </a:r>
          </a:p>
          <a:p>
            <a:pPr>
              <a:lnSpc>
                <a:spcPct val="120000"/>
              </a:lnSpc>
              <a:buFont typeface="+mj-lt"/>
              <a:buAutoNum type="arabicPeriod"/>
              <a:defRPr/>
            </a:pPr>
            <a:r>
              <a:rPr lang="en-CA" sz="3000" dirty="0">
                <a:solidFill>
                  <a:schemeClr val="bg1"/>
                </a:solidFill>
              </a:rPr>
              <a:t>Whether a part is substantial must be </a:t>
            </a:r>
            <a:r>
              <a:rPr lang="en-CA" sz="3000" dirty="0">
                <a:solidFill>
                  <a:srgbClr val="FFFF00"/>
                </a:solidFill>
              </a:rPr>
              <a:t>decided by its quality rather than its quantity</a:t>
            </a:r>
            <a:r>
              <a:rPr lang="en-CA" sz="3000" dirty="0">
                <a:solidFill>
                  <a:schemeClr val="bg1"/>
                </a:solidFill>
              </a:rPr>
              <a:t>: </a:t>
            </a:r>
            <a:r>
              <a:rPr lang="en-CA" sz="3000" i="1" dirty="0">
                <a:solidFill>
                  <a:schemeClr val="bg1"/>
                </a:solidFill>
              </a:rPr>
              <a:t>Ladbroke (Football), Ltd. v. William Hill (Football), Ltd.</a:t>
            </a:r>
            <a:r>
              <a:rPr lang="en-CA" sz="3000" dirty="0">
                <a:solidFill>
                  <a:schemeClr val="bg1"/>
                </a:solidFill>
              </a:rPr>
              <a:t>, [1964] 1 All E.R. 465 (H.L.), at p. 481, </a:t>
            </a:r>
            <a:r>
              <a:rPr lang="en-CA" sz="3000" i="1" dirty="0">
                <a:solidFill>
                  <a:schemeClr val="bg1"/>
                </a:solidFill>
              </a:rPr>
              <a:t>per </a:t>
            </a:r>
            <a:r>
              <a:rPr lang="en-CA" sz="3000" dirty="0">
                <a:solidFill>
                  <a:schemeClr val="bg1"/>
                </a:solidFill>
              </a:rPr>
              <a:t>Lord Pearce. </a:t>
            </a:r>
          </a:p>
          <a:p>
            <a:pPr>
              <a:lnSpc>
                <a:spcPct val="120000"/>
              </a:lnSpc>
              <a:buFont typeface="+mj-lt"/>
              <a:buAutoNum type="arabicPeriod"/>
              <a:defRPr/>
            </a:pPr>
            <a:r>
              <a:rPr lang="en-CA" sz="3000" dirty="0">
                <a:solidFill>
                  <a:schemeClr val="bg1"/>
                </a:solidFill>
              </a:rPr>
              <a:t> “The question of whether there has been substantial copying focuses on </a:t>
            </a:r>
            <a:r>
              <a:rPr lang="en-CA" sz="3000" dirty="0">
                <a:solidFill>
                  <a:srgbClr val="FFFF00"/>
                </a:solidFill>
              </a:rPr>
              <a:t>whether the copied features constitute a substantial part </a:t>
            </a:r>
            <a:r>
              <a:rPr lang="en-CA" sz="3000" i="1" dirty="0">
                <a:solidFill>
                  <a:srgbClr val="FFFF00"/>
                </a:solidFill>
              </a:rPr>
              <a:t>of the plaintiff’s work</a:t>
            </a:r>
            <a:r>
              <a:rPr lang="en-CA" sz="3000" i="1" dirty="0">
                <a:solidFill>
                  <a:schemeClr val="bg1"/>
                </a:solidFill>
              </a:rPr>
              <a:t> -</a:t>
            </a:r>
            <a:r>
              <a:rPr lang="en-CA" sz="3000" dirty="0">
                <a:solidFill>
                  <a:schemeClr val="bg1"/>
                </a:solidFill>
              </a:rPr>
              <a:t> </a:t>
            </a:r>
            <a:r>
              <a:rPr lang="en-CA" sz="3000" dirty="0">
                <a:solidFill>
                  <a:srgbClr val="FF0000"/>
                </a:solidFill>
              </a:rPr>
              <a:t>not </a:t>
            </a:r>
            <a:r>
              <a:rPr lang="en-CA" sz="3000" dirty="0">
                <a:solidFill>
                  <a:schemeClr val="bg1"/>
                </a:solidFill>
              </a:rPr>
              <a:t>whether they amount to a substantial part </a:t>
            </a:r>
            <a:r>
              <a:rPr lang="en-CA" sz="3000" i="1" dirty="0">
                <a:solidFill>
                  <a:schemeClr val="bg1"/>
                </a:solidFill>
              </a:rPr>
              <a:t>of </a:t>
            </a:r>
            <a:r>
              <a:rPr lang="en-CA" sz="3000" i="1" dirty="0">
                <a:solidFill>
                  <a:srgbClr val="FF0000"/>
                </a:solidFill>
              </a:rPr>
              <a:t>the defendant’s work</a:t>
            </a:r>
            <a:r>
              <a:rPr lang="en-CA" sz="3000" i="1" dirty="0">
                <a:solidFill>
                  <a:schemeClr val="bg1"/>
                </a:solidFill>
              </a:rPr>
              <a:t>”</a:t>
            </a:r>
            <a:endParaRPr lang="en-CA" sz="3000" dirty="0">
              <a:solidFill>
                <a:schemeClr val="bg1"/>
              </a:solidFill>
            </a:endParaRPr>
          </a:p>
          <a:p>
            <a:pPr>
              <a:lnSpc>
                <a:spcPct val="120000"/>
              </a:lnSpc>
              <a:buFont typeface="+mj-lt"/>
              <a:buAutoNum type="arabicPeriod"/>
              <a:defRPr/>
            </a:pPr>
            <a:r>
              <a:rPr lang="en-CA" sz="3000" dirty="0">
                <a:solidFill>
                  <a:schemeClr val="bg1"/>
                </a:solidFill>
              </a:rPr>
              <a:t>“the </a:t>
            </a:r>
            <a:r>
              <a:rPr lang="en-CA" sz="3000" dirty="0">
                <a:solidFill>
                  <a:srgbClr val="FFFF00"/>
                </a:solidFill>
              </a:rPr>
              <a:t>cumulative effect of the features copied </a:t>
            </a:r>
            <a:r>
              <a:rPr lang="en-CA" sz="3000" dirty="0">
                <a:solidFill>
                  <a:schemeClr val="bg1"/>
                </a:solidFill>
              </a:rPr>
              <a:t>from the work must be considered, to </a:t>
            </a:r>
            <a:r>
              <a:rPr lang="en-CA" sz="3000" dirty="0">
                <a:solidFill>
                  <a:srgbClr val="FFFF00"/>
                </a:solidFill>
              </a:rPr>
              <a:t>determine </a:t>
            </a:r>
            <a:r>
              <a:rPr lang="en-CA" sz="3000" dirty="0">
                <a:solidFill>
                  <a:schemeClr val="bg1"/>
                </a:solidFill>
              </a:rPr>
              <a:t>whether those features</a:t>
            </a:r>
            <a:r>
              <a:rPr lang="en-CA" sz="3000" i="1" dirty="0">
                <a:solidFill>
                  <a:schemeClr val="bg1"/>
                </a:solidFill>
              </a:rPr>
              <a:t> </a:t>
            </a:r>
            <a:r>
              <a:rPr lang="en-CA" sz="3000" dirty="0">
                <a:solidFill>
                  <a:srgbClr val="FFFF00"/>
                </a:solidFill>
              </a:rPr>
              <a:t>amount to a substantial part </a:t>
            </a:r>
            <a:r>
              <a:rPr lang="en-CA" sz="3000" dirty="0">
                <a:solidFill>
                  <a:schemeClr val="bg1"/>
                </a:solidFill>
              </a:rPr>
              <a:t>of [the Plaintiff’s] skill and judgment expressed in [their] work as a whole.”</a:t>
            </a:r>
          </a:p>
          <a:p>
            <a:pPr>
              <a:defRPr/>
            </a:pP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a:extLst>
              <a:ext uri="{FF2B5EF4-FFF2-40B4-BE49-F238E27FC236}">
                <a16:creationId xmlns:a16="http://schemas.microsoft.com/office/drawing/2014/main" id="{5DA86ECD-89BB-4B99-1667-73D3AFA99CA7}"/>
              </a:ext>
            </a:extLst>
          </p:cNvPr>
          <p:cNvSpPr>
            <a:spLocks noGrp="1" noChangeArrowheads="1"/>
          </p:cNvSpPr>
          <p:nvPr>
            <p:ph type="title"/>
          </p:nvPr>
        </p:nvSpPr>
        <p:spPr bwMode="auto">
          <a:xfrm>
            <a:off x="1485900" y="87313"/>
            <a:ext cx="6172200" cy="588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Summary of </a:t>
            </a:r>
            <a:r>
              <a:rPr lang="en-US" altLang="en-US" i="1">
                <a:solidFill>
                  <a:srgbClr val="00B0F0"/>
                </a:solidFill>
              </a:rPr>
              <a:t>Cinar</a:t>
            </a:r>
          </a:p>
        </p:txBody>
      </p:sp>
      <p:sp>
        <p:nvSpPr>
          <p:cNvPr id="3" name="Content Placeholder 2">
            <a:extLst>
              <a:ext uri="{FF2B5EF4-FFF2-40B4-BE49-F238E27FC236}">
                <a16:creationId xmlns:a16="http://schemas.microsoft.com/office/drawing/2014/main" id="{0FBAE4EB-CBC2-6566-F659-F4E2E7E1D9DC}"/>
              </a:ext>
            </a:extLst>
          </p:cNvPr>
          <p:cNvSpPr>
            <a:spLocks noGrp="1"/>
          </p:cNvSpPr>
          <p:nvPr>
            <p:ph sz="quarter" idx="10"/>
          </p:nvPr>
        </p:nvSpPr>
        <p:spPr>
          <a:xfrm>
            <a:off x="107950" y="774700"/>
            <a:ext cx="8712200" cy="4281488"/>
          </a:xfrm>
        </p:spPr>
        <p:txBody>
          <a:bodyPr>
            <a:normAutofit fontScale="47500" lnSpcReduction="20000"/>
          </a:bodyPr>
          <a:lstStyle/>
          <a:p>
            <a:pPr marL="557213" indent="-557213">
              <a:lnSpc>
                <a:spcPct val="120000"/>
              </a:lnSpc>
              <a:buFont typeface="+mj-lt"/>
              <a:buAutoNum type="arabicPeriod" startAt="5"/>
              <a:defRPr/>
            </a:pPr>
            <a:r>
              <a:rPr lang="en-CA" sz="3800" dirty="0">
                <a:solidFill>
                  <a:schemeClr val="bg1"/>
                </a:solidFill>
              </a:rPr>
              <a:t>“A substantial part of a work is </a:t>
            </a:r>
            <a:r>
              <a:rPr lang="en-CA" sz="3800" dirty="0">
                <a:solidFill>
                  <a:srgbClr val="FFFF00"/>
                </a:solidFill>
              </a:rPr>
              <a:t>not limited to the words on the page or the brushstrokes on the canvas</a:t>
            </a:r>
            <a:r>
              <a:rPr lang="en-CA" sz="3800" dirty="0">
                <a:solidFill>
                  <a:schemeClr val="bg1"/>
                </a:solidFill>
              </a:rPr>
              <a:t>. The Act</a:t>
            </a:r>
            <a:r>
              <a:rPr lang="en-CA" sz="3800" i="1" dirty="0">
                <a:solidFill>
                  <a:schemeClr val="bg1"/>
                </a:solidFill>
              </a:rPr>
              <a:t> </a:t>
            </a:r>
            <a:r>
              <a:rPr lang="en-CA" sz="3800" dirty="0">
                <a:solidFill>
                  <a:schemeClr val="bg1"/>
                </a:solidFill>
              </a:rPr>
              <a:t>protects authors against both literal and non-literal copying, so long as the copied material forms a substantial part of the infringed work. “</a:t>
            </a:r>
          </a:p>
          <a:p>
            <a:pPr marL="557213" indent="-557213">
              <a:lnSpc>
                <a:spcPct val="120000"/>
              </a:lnSpc>
              <a:buFont typeface="+mj-lt"/>
              <a:buAutoNum type="arabicPeriod" startAt="5"/>
              <a:defRPr/>
            </a:pPr>
            <a:r>
              <a:rPr lang="en-CA" sz="3800" dirty="0">
                <a:solidFill>
                  <a:schemeClr val="bg1"/>
                </a:solidFill>
              </a:rPr>
              <a:t>“The need to strike an </a:t>
            </a:r>
            <a:r>
              <a:rPr lang="en-CA" sz="3800" dirty="0">
                <a:solidFill>
                  <a:srgbClr val="FF0000"/>
                </a:solidFill>
              </a:rPr>
              <a:t>appropriate balance </a:t>
            </a:r>
            <a:r>
              <a:rPr lang="en-CA" sz="3800" dirty="0">
                <a:solidFill>
                  <a:schemeClr val="bg1"/>
                </a:solidFill>
              </a:rPr>
              <a:t>between giving </a:t>
            </a:r>
            <a:r>
              <a:rPr lang="en-CA" sz="3800" dirty="0">
                <a:solidFill>
                  <a:srgbClr val="FFFF00"/>
                </a:solidFill>
              </a:rPr>
              <a:t>protection</a:t>
            </a:r>
            <a:r>
              <a:rPr lang="en-CA" sz="3800" dirty="0">
                <a:solidFill>
                  <a:schemeClr val="bg1"/>
                </a:solidFill>
              </a:rPr>
              <a:t> </a:t>
            </a:r>
            <a:r>
              <a:rPr lang="en-CA" sz="3800" dirty="0">
                <a:solidFill>
                  <a:srgbClr val="FFFF00"/>
                </a:solidFill>
              </a:rPr>
              <a:t>to the skill and judgment</a:t>
            </a:r>
            <a:r>
              <a:rPr lang="en-CA" sz="3800" dirty="0">
                <a:solidFill>
                  <a:schemeClr val="bg1"/>
                </a:solidFill>
              </a:rPr>
              <a:t> exercised by authors in the expression of their ideas, on the one hand</a:t>
            </a:r>
            <a:r>
              <a:rPr lang="en-CA" sz="3800" dirty="0">
                <a:solidFill>
                  <a:srgbClr val="FF0000"/>
                </a:solidFill>
              </a:rPr>
              <a:t>, and leaving ideas and elements from the public domain free for all to draw upon</a:t>
            </a:r>
            <a:r>
              <a:rPr lang="en-CA" sz="3800" dirty="0">
                <a:solidFill>
                  <a:schemeClr val="bg1"/>
                </a:solidFill>
              </a:rPr>
              <a:t>, on the other, forms the background against which the arguments of the parties must be considered.”</a:t>
            </a:r>
          </a:p>
          <a:p>
            <a:pPr marL="557213" indent="-557213">
              <a:lnSpc>
                <a:spcPct val="120000"/>
              </a:lnSpc>
              <a:buFont typeface="+mj-lt"/>
              <a:buAutoNum type="arabicPeriod" startAt="5"/>
              <a:defRPr/>
            </a:pPr>
            <a:r>
              <a:rPr lang="en-CA" sz="3800" dirty="0">
                <a:solidFill>
                  <a:schemeClr val="bg1"/>
                </a:solidFill>
              </a:rPr>
              <a:t>Might be appropriate to use </a:t>
            </a:r>
            <a:r>
              <a:rPr lang="en-CA" sz="3800" dirty="0">
                <a:solidFill>
                  <a:srgbClr val="FFFF00"/>
                </a:solidFill>
              </a:rPr>
              <a:t>expert evidence </a:t>
            </a:r>
            <a:r>
              <a:rPr lang="en-CA" sz="3800" dirty="0">
                <a:solidFill>
                  <a:schemeClr val="bg1"/>
                </a:solidFill>
              </a:rPr>
              <a:t>to assist the court with questions of substantiality. Here:  “Expert evidence was necessary to assist the trial judge in distilling and comparing the “intelligible” aspects of the works at issue [atmosphere, dynamics, motifs, and structure], which he would not otherwise appreciate.”</a:t>
            </a:r>
          </a:p>
          <a:p>
            <a:pPr>
              <a:defRPr/>
            </a:pP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a:extLst>
              <a:ext uri="{FF2B5EF4-FFF2-40B4-BE49-F238E27FC236}">
                <a16:creationId xmlns:a16="http://schemas.microsoft.com/office/drawing/2014/main" id="{915155C7-BDCA-6D11-536E-99BCFD71A1CE}"/>
              </a:ext>
            </a:extLst>
          </p:cNvPr>
          <p:cNvSpPr>
            <a:spLocks noGrp="1" noChangeArrowheads="1"/>
          </p:cNvSpPr>
          <p:nvPr>
            <p:ph type="title"/>
          </p:nvPr>
        </p:nvSpPr>
        <p:spPr bwMode="auto">
          <a:xfrm>
            <a:off x="1485900" y="115888"/>
            <a:ext cx="6172200" cy="733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S</a:t>
            </a:r>
            <a:r>
              <a:rPr lang="en-US" altLang="en-US" sz="4000" b="1">
                <a:solidFill>
                  <a:srgbClr val="FF0000"/>
                </a:solidFill>
              </a:rPr>
              <a:t>.</a:t>
            </a:r>
            <a:r>
              <a:rPr lang="en-US" altLang="en-US" sz="4000" b="1">
                <a:solidFill>
                  <a:srgbClr val="FFFF00"/>
                </a:solidFill>
              </a:rPr>
              <a:t>3 Copyright Act</a:t>
            </a:r>
          </a:p>
        </p:txBody>
      </p:sp>
      <p:sp>
        <p:nvSpPr>
          <p:cNvPr id="3" name="Content Placeholder 2">
            <a:extLst>
              <a:ext uri="{FF2B5EF4-FFF2-40B4-BE49-F238E27FC236}">
                <a16:creationId xmlns:a16="http://schemas.microsoft.com/office/drawing/2014/main" id="{14BBE3BF-2375-8346-AE54-D8E6642938D5}"/>
              </a:ext>
            </a:extLst>
          </p:cNvPr>
          <p:cNvSpPr>
            <a:spLocks noGrp="1"/>
          </p:cNvSpPr>
          <p:nvPr>
            <p:ph sz="quarter" idx="10"/>
          </p:nvPr>
        </p:nvSpPr>
        <p:spPr>
          <a:xfrm>
            <a:off x="539750" y="1058863"/>
            <a:ext cx="8064500" cy="3605212"/>
          </a:xfrm>
        </p:spPr>
        <p:txBody>
          <a:bodyPr>
            <a:normAutofit lnSpcReduction="10000"/>
          </a:bodyPr>
          <a:lstStyle/>
          <a:p>
            <a:pPr marL="0" indent="0">
              <a:lnSpc>
                <a:spcPct val="110000"/>
              </a:lnSpc>
              <a:buFont typeface="Arial" panose="020B0604020202020204" pitchFamily="34" charset="0"/>
              <a:buNone/>
              <a:defRPr/>
            </a:pPr>
            <a:r>
              <a:rPr lang="en-CA" sz="2400" b="1" i="1" dirty="0">
                <a:solidFill>
                  <a:schemeClr val="bg1"/>
                </a:solidFill>
              </a:rPr>
              <a:t>3</a:t>
            </a:r>
            <a:r>
              <a:rPr lang="en-CA" sz="2400" i="1" dirty="0">
                <a:solidFill>
                  <a:schemeClr val="bg1"/>
                </a:solidFill>
              </a:rPr>
              <a:t> </a:t>
            </a:r>
            <a:r>
              <a:rPr lang="en-CA" sz="2400" b="1" i="1" dirty="0">
                <a:solidFill>
                  <a:schemeClr val="bg1"/>
                </a:solidFill>
              </a:rPr>
              <a:t>(1)</a:t>
            </a:r>
            <a:r>
              <a:rPr lang="en-CA" sz="2400" i="1" dirty="0">
                <a:solidFill>
                  <a:schemeClr val="bg1"/>
                </a:solidFill>
              </a:rPr>
              <a:t> For the purposes of this Act, </a:t>
            </a:r>
            <a:r>
              <a:rPr lang="en-CA" sz="2400" b="1" i="1" dirty="0">
                <a:solidFill>
                  <a:srgbClr val="FFFF00"/>
                </a:solidFill>
              </a:rPr>
              <a:t>copyright</a:t>
            </a:r>
            <a:r>
              <a:rPr lang="en-CA" sz="2400" i="1" dirty="0">
                <a:solidFill>
                  <a:schemeClr val="bg1"/>
                </a:solidFill>
              </a:rPr>
              <a:t>, in relation to a work, </a:t>
            </a:r>
            <a:r>
              <a:rPr lang="en-CA" sz="2400" i="1" dirty="0">
                <a:solidFill>
                  <a:srgbClr val="FFFF00"/>
                </a:solidFill>
              </a:rPr>
              <a:t>means the sole right </a:t>
            </a:r>
            <a:r>
              <a:rPr lang="en-CA" sz="2400" i="1" dirty="0">
                <a:solidFill>
                  <a:schemeClr val="bg1"/>
                </a:solidFill>
              </a:rPr>
              <a:t>to produce or reproduce the work or any substantial part thereof in any material form whatever, </a:t>
            </a:r>
            <a:r>
              <a:rPr lang="en-CA" sz="2400" i="1" dirty="0">
                <a:solidFill>
                  <a:srgbClr val="FFFF00"/>
                </a:solidFill>
              </a:rPr>
              <a:t>to perform the work </a:t>
            </a:r>
            <a:r>
              <a:rPr lang="en-CA" sz="2400" i="1" dirty="0">
                <a:solidFill>
                  <a:schemeClr val="bg1"/>
                </a:solidFill>
              </a:rPr>
              <a:t>or any substantial part thereof </a:t>
            </a:r>
            <a:r>
              <a:rPr lang="en-CA" sz="2400" i="1" dirty="0">
                <a:solidFill>
                  <a:srgbClr val="FF0000"/>
                </a:solidFill>
              </a:rPr>
              <a:t>in public </a:t>
            </a:r>
            <a:r>
              <a:rPr lang="en-CA" sz="2400" i="1" dirty="0">
                <a:solidFill>
                  <a:schemeClr val="bg1"/>
                </a:solidFill>
              </a:rPr>
              <a:t>or, if the work is unpublished, to publish the work or any substantial part thereof, and includes the sole right</a:t>
            </a:r>
          </a:p>
          <a:p>
            <a:pPr marL="300038" lvl="1" indent="0">
              <a:lnSpc>
                <a:spcPct val="110000"/>
              </a:lnSpc>
              <a:buFont typeface="Arial" panose="020B0604020202020204" pitchFamily="34" charset="0"/>
              <a:buNone/>
              <a:defRPr/>
            </a:pPr>
            <a:r>
              <a:rPr lang="en-CA" sz="2400" b="1" i="1" dirty="0">
                <a:solidFill>
                  <a:schemeClr val="bg1"/>
                </a:solidFill>
              </a:rPr>
              <a:t>(a)</a:t>
            </a:r>
            <a:r>
              <a:rPr lang="en-CA" sz="2400" i="1" dirty="0">
                <a:solidFill>
                  <a:schemeClr val="bg1"/>
                </a:solidFill>
              </a:rPr>
              <a:t> to produce, reproduce, perform or publish any translation of the work,…</a:t>
            </a:r>
          </a:p>
          <a:p>
            <a:pPr marL="0" indent="0">
              <a:buFont typeface="Arial" panose="020B0604020202020204" pitchFamily="34" charset="0"/>
              <a:buNone/>
              <a:defRPr/>
            </a:pP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5">
            <a:extLst>
              <a:ext uri="{FF2B5EF4-FFF2-40B4-BE49-F238E27FC236}">
                <a16:creationId xmlns:a16="http://schemas.microsoft.com/office/drawing/2014/main" id="{91ADA288-F7DE-81D8-4928-6D1769355A28}"/>
              </a:ext>
            </a:extLst>
          </p:cNvPr>
          <p:cNvSpPr>
            <a:spLocks noGrp="1" noChangeArrowheads="1"/>
          </p:cNvSpPr>
          <p:nvPr>
            <p:ph type="title"/>
          </p:nvPr>
        </p:nvSpPr>
        <p:spPr bwMode="auto">
          <a:xfrm>
            <a:off x="358775" y="123478"/>
            <a:ext cx="8426450" cy="85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B004A3FC-1F4D-ED2D-552C-852288359E96}"/>
              </a:ext>
            </a:extLst>
          </p:cNvPr>
          <p:cNvSpPr>
            <a:spLocks noGrp="1"/>
          </p:cNvSpPr>
          <p:nvPr>
            <p:ph idx="1"/>
          </p:nvPr>
        </p:nvSpPr>
        <p:spPr>
          <a:xfrm>
            <a:off x="107504" y="977554"/>
            <a:ext cx="8928992" cy="4165946"/>
          </a:xfrm>
        </p:spPr>
        <p:txBody>
          <a:bodyPr>
            <a:normAutofit lnSpcReduction="10000"/>
          </a:bodyPr>
          <a:lstStyle/>
          <a:p>
            <a:pPr marL="0" indent="0">
              <a:lnSpc>
                <a:spcPct val="120000"/>
              </a:lnSpc>
              <a:buFont typeface="Arial" panose="020B0604020202020204" pitchFamily="34" charset="0"/>
              <a:buNone/>
              <a:defRPr/>
            </a:pPr>
            <a:r>
              <a:rPr lang="en-US" sz="2000" b="1" dirty="0">
                <a:solidFill>
                  <a:schemeClr val="bg1"/>
                </a:solidFill>
              </a:rPr>
              <a:t>Right to perform a work </a:t>
            </a:r>
            <a:r>
              <a:rPr lang="en-US" sz="2000" b="1" dirty="0">
                <a:solidFill>
                  <a:srgbClr val="FF0000"/>
                </a:solidFill>
              </a:rPr>
              <a:t>in public</a:t>
            </a:r>
          </a:p>
          <a:p>
            <a:pPr>
              <a:lnSpc>
                <a:spcPct val="120000"/>
              </a:lnSpc>
              <a:defRPr/>
            </a:pPr>
            <a:r>
              <a:rPr lang="en-US" sz="2000" i="1" dirty="0">
                <a:solidFill>
                  <a:srgbClr val="00B0F0"/>
                </a:solidFill>
              </a:rPr>
              <a:t>Canadian Admiral Corp. v. </a:t>
            </a:r>
            <a:r>
              <a:rPr lang="en-US" sz="2000" i="1" dirty="0" err="1">
                <a:solidFill>
                  <a:srgbClr val="00B0F0"/>
                </a:solidFill>
              </a:rPr>
              <a:t>Rediffusion</a:t>
            </a:r>
            <a:r>
              <a:rPr lang="en-US" sz="2000" i="1" dirty="0">
                <a:solidFill>
                  <a:srgbClr val="00B0F0"/>
                </a:solidFill>
              </a:rPr>
              <a:t> Inc., </a:t>
            </a:r>
            <a:r>
              <a:rPr lang="en-US" sz="2000" dirty="0">
                <a:solidFill>
                  <a:schemeClr val="bg1"/>
                </a:solidFill>
              </a:rPr>
              <a:t>[1954] Ex. C.R. 382</a:t>
            </a:r>
          </a:p>
          <a:p>
            <a:pPr lvl="1">
              <a:lnSpc>
                <a:spcPct val="120000"/>
              </a:lnSpc>
              <a:buFont typeface="Courier New" panose="02070309020205020404" pitchFamily="49" charset="0"/>
              <a:buChar char="o"/>
              <a:defRPr/>
            </a:pPr>
            <a:r>
              <a:rPr lang="en-US" sz="2000" dirty="0">
                <a:solidFill>
                  <a:schemeClr val="bg1"/>
                </a:solidFill>
              </a:rPr>
              <a:t>Exception given where audience is not part of author’s public</a:t>
            </a:r>
          </a:p>
          <a:p>
            <a:pPr lvl="1">
              <a:lnSpc>
                <a:spcPct val="120000"/>
              </a:lnSpc>
              <a:buFont typeface="Courier New" panose="02070309020205020404" pitchFamily="49" charset="0"/>
              <a:buChar char="o"/>
              <a:defRPr/>
            </a:pPr>
            <a:r>
              <a:rPr lang="en-US" sz="2000" dirty="0">
                <a:solidFill>
                  <a:schemeClr val="bg1"/>
                </a:solidFill>
              </a:rPr>
              <a:t>Main case is </a:t>
            </a:r>
            <a:r>
              <a:rPr lang="en-US" sz="2000" i="1" dirty="0">
                <a:solidFill>
                  <a:srgbClr val="00B0F0"/>
                </a:solidFill>
              </a:rPr>
              <a:t>Jennings v. Stephens</a:t>
            </a:r>
            <a:r>
              <a:rPr lang="en-US" sz="2000" dirty="0">
                <a:solidFill>
                  <a:srgbClr val="00B0F0"/>
                </a:solidFill>
              </a:rPr>
              <a:t> </a:t>
            </a:r>
            <a:r>
              <a:rPr lang="en-US" sz="2000" dirty="0">
                <a:solidFill>
                  <a:schemeClr val="bg1"/>
                </a:solidFill>
              </a:rPr>
              <a:t>[1936] 1 All E.R. 228 &amp; 413 where 600 workers listened to broadcast music in a factory. </a:t>
            </a:r>
            <a:r>
              <a:rPr lang="en-US" sz="2000" dirty="0">
                <a:solidFill>
                  <a:srgbClr val="FFFF00"/>
                </a:solidFill>
              </a:rPr>
              <a:t> </a:t>
            </a:r>
            <a:r>
              <a:rPr lang="en-US" sz="2000" dirty="0">
                <a:solidFill>
                  <a:schemeClr val="bg1"/>
                </a:solidFill>
              </a:rPr>
              <a:t>Held that </a:t>
            </a:r>
            <a:r>
              <a:rPr lang="en-CA" sz="2000" dirty="0">
                <a:solidFill>
                  <a:schemeClr val="bg1"/>
                </a:solidFill>
              </a:rPr>
              <a:t>everything depends on the </a:t>
            </a:r>
            <a:r>
              <a:rPr lang="en-CA" sz="2000" dirty="0">
                <a:solidFill>
                  <a:srgbClr val="FF0000"/>
                </a:solidFill>
              </a:rPr>
              <a:t>character of the audience </a:t>
            </a:r>
            <a:r>
              <a:rPr lang="en-CA" sz="2000" dirty="0">
                <a:solidFill>
                  <a:schemeClr val="bg1"/>
                </a:solidFill>
              </a:rPr>
              <a:t>– </a:t>
            </a:r>
            <a:r>
              <a:rPr lang="en-CA" sz="2000" dirty="0">
                <a:solidFill>
                  <a:srgbClr val="FFFF00"/>
                </a:solidFill>
              </a:rPr>
              <a:t>Is the audience part of the copyright owner’s public</a:t>
            </a:r>
            <a:r>
              <a:rPr lang="en-CA" sz="2000" dirty="0">
                <a:solidFill>
                  <a:srgbClr val="FF0000"/>
                </a:solidFill>
              </a:rPr>
              <a:t>? </a:t>
            </a:r>
            <a:r>
              <a:rPr lang="en-CA" sz="2000" dirty="0">
                <a:solidFill>
                  <a:schemeClr val="bg1"/>
                </a:solidFill>
              </a:rPr>
              <a:t>If the audience considered in relation to the owner of the copyright can properly be described as the owner's "public" or part of his "public," </a:t>
            </a:r>
            <a:r>
              <a:rPr lang="en-CA" sz="2000" dirty="0">
                <a:solidFill>
                  <a:srgbClr val="FFFF00"/>
                </a:solidFill>
              </a:rPr>
              <a:t>then anyone who performs the work before that audience without the consent of the author would be infringing his copyright</a:t>
            </a:r>
            <a:r>
              <a:rPr lang="en-CA" sz="2000" dirty="0">
                <a:solidFill>
                  <a:schemeClr val="bg1"/>
                </a:solidFill>
              </a:rPr>
              <a:t>.</a:t>
            </a:r>
          </a:p>
          <a:p>
            <a:pPr lvl="1">
              <a:lnSpc>
                <a:spcPct val="120000"/>
              </a:lnSpc>
              <a:defRPr/>
            </a:pPr>
            <a:endParaRPr lang="en-US" sz="2100" i="1" u="sng" dirty="0">
              <a:solidFill>
                <a:schemeClr val="bg1"/>
              </a:solidFill>
            </a:endParaRPr>
          </a:p>
        </p:txBody>
      </p:sp>
      <p:sp>
        <p:nvSpPr>
          <p:cNvPr id="4" name="Slide Number Placeholder 3">
            <a:extLst>
              <a:ext uri="{FF2B5EF4-FFF2-40B4-BE49-F238E27FC236}">
                <a16:creationId xmlns:a16="http://schemas.microsoft.com/office/drawing/2014/main" id="{2F49610E-3C85-0C85-38CE-95FF56FE4AE7}"/>
              </a:ext>
            </a:extLst>
          </p:cNvPr>
          <p:cNvSpPr>
            <a:spLocks noGrp="1"/>
          </p:cNvSpPr>
          <p:nvPr>
            <p:ph type="sldNum" sz="quarter" idx="12"/>
          </p:nvPr>
        </p:nvSpPr>
        <p:spPr/>
        <p:txBody>
          <a:bodyPr/>
          <a:lstStyle/>
          <a:p>
            <a:pPr defTabSz="342900" eaLnBrk="1" fontAlgn="auto" hangingPunct="1">
              <a:spcBef>
                <a:spcPts val="0"/>
              </a:spcBef>
              <a:spcAft>
                <a:spcPts val="0"/>
              </a:spcAft>
              <a:defRPr/>
            </a:pPr>
            <a:fld id="{7820D419-4D32-4E4F-BB3F-819738CC9BD9}" type="slidenum">
              <a:rPr lang="en-US" sz="1350">
                <a:solidFill>
                  <a:prstClr val="black"/>
                </a:solidFill>
                <a:latin typeface="Arial"/>
                <a:ea typeface="+mn-ea"/>
              </a:rPr>
              <a:pPr defTabSz="342900" eaLnBrk="1" fontAlgn="auto" hangingPunct="1">
                <a:spcBef>
                  <a:spcPts val="0"/>
                </a:spcBef>
                <a:spcAft>
                  <a:spcPts val="0"/>
                </a:spcAft>
                <a:defRPr/>
              </a:pPr>
              <a:t>94</a:t>
            </a:fld>
            <a:endParaRPr lang="en-US" sz="1350">
              <a:solidFill>
                <a:prstClr val="black"/>
              </a:solidFill>
              <a:latin typeface="Arial"/>
              <a:ea typeface="+mn-ea"/>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5">
            <a:extLst>
              <a:ext uri="{FF2B5EF4-FFF2-40B4-BE49-F238E27FC236}">
                <a16:creationId xmlns:a16="http://schemas.microsoft.com/office/drawing/2014/main" id="{2A6847C7-DED5-5105-DA90-F4085AF71CDC}"/>
              </a:ext>
            </a:extLst>
          </p:cNvPr>
          <p:cNvSpPr>
            <a:spLocks noGrp="1" noChangeArrowheads="1"/>
          </p:cNvSpPr>
          <p:nvPr>
            <p:ph type="title"/>
          </p:nvPr>
        </p:nvSpPr>
        <p:spPr bwMode="auto">
          <a:xfrm>
            <a:off x="468313" y="85725"/>
            <a:ext cx="8424862" cy="619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1857B230-270F-1C83-9E6A-FB108D311252}"/>
              </a:ext>
            </a:extLst>
          </p:cNvPr>
          <p:cNvSpPr>
            <a:spLocks noGrp="1"/>
          </p:cNvSpPr>
          <p:nvPr>
            <p:ph idx="1"/>
          </p:nvPr>
        </p:nvSpPr>
        <p:spPr>
          <a:xfrm>
            <a:off x="468313" y="993775"/>
            <a:ext cx="7991475" cy="3543300"/>
          </a:xfrm>
        </p:spPr>
        <p:txBody>
          <a:bodyPr>
            <a:normAutofit/>
          </a:bodyPr>
          <a:lstStyle/>
          <a:p>
            <a:pPr marL="0" indent="0">
              <a:buFont typeface="Arial" panose="020B0604020202020204" pitchFamily="34" charset="0"/>
              <a:buNone/>
              <a:defRPr/>
            </a:pPr>
            <a:r>
              <a:rPr lang="en-US" sz="2100" b="1" dirty="0">
                <a:solidFill>
                  <a:schemeClr val="bg1"/>
                </a:solidFill>
              </a:rPr>
              <a:t>Right to perform a work in public</a:t>
            </a:r>
          </a:p>
          <a:p>
            <a:pPr>
              <a:defRPr/>
            </a:pPr>
            <a:r>
              <a:rPr lang="en-US" sz="2100" i="1" dirty="0">
                <a:solidFill>
                  <a:srgbClr val="00B0F0"/>
                </a:solidFill>
              </a:rPr>
              <a:t>Canadian Cable Television Association v. Canada (Copyright Board), </a:t>
            </a:r>
            <a:r>
              <a:rPr lang="en-US" sz="2100" dirty="0">
                <a:solidFill>
                  <a:schemeClr val="bg1"/>
                </a:solidFill>
              </a:rPr>
              <a:t>[1993] 2 F.C. 138</a:t>
            </a:r>
          </a:p>
          <a:p>
            <a:pPr lvl="1">
              <a:buFont typeface="Courier New" panose="02070309020205020404" pitchFamily="49" charset="0"/>
              <a:buChar char="o"/>
              <a:defRPr/>
            </a:pPr>
            <a:r>
              <a:rPr lang="en-US" sz="2100" dirty="0">
                <a:solidFill>
                  <a:schemeClr val="bg1"/>
                </a:solidFill>
              </a:rPr>
              <a:t>Held that a </a:t>
            </a:r>
            <a:r>
              <a:rPr lang="en-US" sz="2100" dirty="0">
                <a:solidFill>
                  <a:srgbClr val="FF0000"/>
                </a:solidFill>
              </a:rPr>
              <a:t>radio or television broadcast does amount to a performance of the work in public</a:t>
            </a:r>
          </a:p>
          <a:p>
            <a:pPr lvl="1">
              <a:buFont typeface="Courier New" panose="02070309020205020404" pitchFamily="49" charset="0"/>
              <a:buChar char="o"/>
              <a:defRPr/>
            </a:pPr>
            <a:r>
              <a:rPr lang="en-US" sz="2100" dirty="0">
                <a:solidFill>
                  <a:schemeClr val="bg1"/>
                </a:solidFill>
              </a:rPr>
              <a:t>In public </a:t>
            </a:r>
            <a:r>
              <a:rPr lang="en-US" sz="2100" dirty="0">
                <a:solidFill>
                  <a:srgbClr val="FF0000"/>
                </a:solidFill>
              </a:rPr>
              <a:t>=</a:t>
            </a:r>
            <a:r>
              <a:rPr lang="en-US" sz="2100" dirty="0">
                <a:solidFill>
                  <a:schemeClr val="bg1"/>
                </a:solidFill>
              </a:rPr>
              <a:t> openly, without concealment, and to the knowledge of all</a:t>
            </a:r>
          </a:p>
          <a:p>
            <a:pPr lvl="1">
              <a:buFont typeface="Courier New" panose="02070309020205020404" pitchFamily="49" charset="0"/>
              <a:buChar char="o"/>
              <a:defRPr/>
            </a:pPr>
            <a:r>
              <a:rPr lang="en-US" sz="2100" dirty="0">
                <a:solidFill>
                  <a:srgbClr val="FFFF00"/>
                </a:solidFill>
              </a:rPr>
              <a:t>But consistent w. s. 2.3 of the Copyright Act</a:t>
            </a:r>
            <a:r>
              <a:rPr lang="en-US" sz="2100" dirty="0">
                <a:solidFill>
                  <a:srgbClr val="FF0000"/>
                </a:solidFill>
              </a:rPr>
              <a:t>?</a:t>
            </a:r>
          </a:p>
          <a:p>
            <a:pPr lvl="3">
              <a:defRPr/>
            </a:pPr>
            <a:endParaRPr lang="en-US" i="1" dirty="0"/>
          </a:p>
        </p:txBody>
      </p:sp>
      <p:sp>
        <p:nvSpPr>
          <p:cNvPr id="4" name="Slide Number Placeholder 3">
            <a:extLst>
              <a:ext uri="{FF2B5EF4-FFF2-40B4-BE49-F238E27FC236}">
                <a16:creationId xmlns:a16="http://schemas.microsoft.com/office/drawing/2014/main" id="{6B7DED65-0E07-522C-7CB4-E428521F5900}"/>
              </a:ext>
            </a:extLst>
          </p:cNvPr>
          <p:cNvSpPr>
            <a:spLocks noGrp="1"/>
          </p:cNvSpPr>
          <p:nvPr>
            <p:ph type="sldNum" sz="quarter" idx="12"/>
          </p:nvPr>
        </p:nvSpPr>
        <p:spPr/>
        <p:txBody>
          <a:bodyPr/>
          <a:lstStyle/>
          <a:p>
            <a:pPr defTabSz="342900" eaLnBrk="1" fontAlgn="auto" hangingPunct="1">
              <a:spcBef>
                <a:spcPts val="0"/>
              </a:spcBef>
              <a:spcAft>
                <a:spcPts val="0"/>
              </a:spcAft>
              <a:defRPr/>
            </a:pPr>
            <a:fld id="{7E7861B5-3EB5-344F-950B-101A1712D0B5}" type="slidenum">
              <a:rPr lang="en-US" sz="1350">
                <a:solidFill>
                  <a:prstClr val="black"/>
                </a:solidFill>
                <a:latin typeface="Arial"/>
                <a:ea typeface="+mn-ea"/>
              </a:rPr>
              <a:pPr defTabSz="342900" eaLnBrk="1" fontAlgn="auto" hangingPunct="1">
                <a:spcBef>
                  <a:spcPts val="0"/>
                </a:spcBef>
                <a:spcAft>
                  <a:spcPts val="0"/>
                </a:spcAft>
                <a:defRPr/>
              </a:pPr>
              <a:t>95</a:t>
            </a:fld>
            <a:endParaRPr lang="en-US" sz="1350">
              <a:solidFill>
                <a:prstClr val="black"/>
              </a:solidFill>
              <a:latin typeface="Arial"/>
              <a:ea typeface="+mn-ea"/>
            </a:endParaRPr>
          </a:p>
        </p:txBody>
      </p:sp>
      <p:pic>
        <p:nvPicPr>
          <p:cNvPr id="250884" name="Picture 4" descr="A picture containing knife&#10;&#10;Description automatically generated">
            <a:extLst>
              <a:ext uri="{FF2B5EF4-FFF2-40B4-BE49-F238E27FC236}">
                <a16:creationId xmlns:a16="http://schemas.microsoft.com/office/drawing/2014/main" id="{52640EF9-4EE0-FEBF-5F98-286B18FF8D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5950" y="4156075"/>
            <a:ext cx="5372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5">
            <a:extLst>
              <a:ext uri="{FF2B5EF4-FFF2-40B4-BE49-F238E27FC236}">
                <a16:creationId xmlns:a16="http://schemas.microsoft.com/office/drawing/2014/main" id="{8A5AC3CC-F2CB-6194-870E-BC11BEBE2D76}"/>
              </a:ext>
            </a:extLst>
          </p:cNvPr>
          <p:cNvSpPr>
            <a:spLocks noGrp="1" noChangeArrowheads="1"/>
          </p:cNvSpPr>
          <p:nvPr>
            <p:ph type="title"/>
          </p:nvPr>
        </p:nvSpPr>
        <p:spPr bwMode="auto">
          <a:xfrm>
            <a:off x="107950" y="63500"/>
            <a:ext cx="8928100" cy="693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D344C42-ECD9-2E11-1938-8F244D396C70}"/>
              </a:ext>
            </a:extLst>
          </p:cNvPr>
          <p:cNvSpPr>
            <a:spLocks noGrp="1"/>
          </p:cNvSpPr>
          <p:nvPr>
            <p:ph idx="1"/>
          </p:nvPr>
        </p:nvSpPr>
        <p:spPr>
          <a:xfrm>
            <a:off x="539750" y="915988"/>
            <a:ext cx="8353425" cy="3959225"/>
          </a:xfrm>
        </p:spPr>
        <p:txBody>
          <a:bodyPr>
            <a:normAutofit lnSpcReduction="10000"/>
          </a:bodyPr>
          <a:lstStyle/>
          <a:p>
            <a:pPr marL="0" indent="0">
              <a:lnSpc>
                <a:spcPct val="110000"/>
              </a:lnSpc>
              <a:buFont typeface="Arial" panose="020B0604020202020204" pitchFamily="34" charset="0"/>
              <a:buNone/>
              <a:defRPr/>
            </a:pPr>
            <a:r>
              <a:rPr lang="en-US" sz="2100" b="1" dirty="0">
                <a:solidFill>
                  <a:srgbClr val="FF0000"/>
                </a:solidFill>
              </a:rPr>
              <a:t>Right to perform a work in public</a:t>
            </a:r>
          </a:p>
          <a:p>
            <a:pPr>
              <a:lnSpc>
                <a:spcPct val="110000"/>
              </a:lnSpc>
              <a:defRPr/>
            </a:pPr>
            <a:r>
              <a:rPr lang="en-US" sz="2100" i="1" dirty="0">
                <a:solidFill>
                  <a:srgbClr val="00B0F0"/>
                </a:solidFill>
              </a:rPr>
              <a:t>Canadian Cable Television Association v. Canada (Copyright Board), </a:t>
            </a:r>
            <a:r>
              <a:rPr lang="en-US" sz="2100" dirty="0">
                <a:solidFill>
                  <a:schemeClr val="bg1"/>
                </a:solidFill>
              </a:rPr>
              <a:t>[1993] 2 F.C. 138</a:t>
            </a:r>
          </a:p>
          <a:p>
            <a:pPr lvl="1">
              <a:lnSpc>
                <a:spcPct val="110000"/>
              </a:lnSpc>
              <a:buFont typeface="Courier New" panose="02070309020205020404" pitchFamily="49" charset="0"/>
              <a:buChar char="o"/>
              <a:defRPr/>
            </a:pPr>
            <a:r>
              <a:rPr lang="en-US" sz="2100" dirty="0">
                <a:solidFill>
                  <a:schemeClr val="bg1"/>
                </a:solidFill>
              </a:rPr>
              <a:t>Reference to “early conflicting decision” (</a:t>
            </a:r>
            <a:r>
              <a:rPr lang="en-US" sz="2100" i="1" dirty="0" err="1">
                <a:solidFill>
                  <a:srgbClr val="00B0F0"/>
                </a:solidFill>
              </a:rPr>
              <a:t>Rediffusion</a:t>
            </a:r>
            <a:r>
              <a:rPr lang="en-US" sz="2100" dirty="0">
                <a:solidFill>
                  <a:schemeClr val="bg1"/>
                </a:solidFill>
              </a:rPr>
              <a:t>)</a:t>
            </a:r>
          </a:p>
          <a:p>
            <a:pPr lvl="1">
              <a:lnSpc>
                <a:spcPct val="110000"/>
              </a:lnSpc>
              <a:buFont typeface="Courier New" panose="02070309020205020404" pitchFamily="49" charset="0"/>
              <a:buChar char="o"/>
              <a:defRPr/>
            </a:pPr>
            <a:r>
              <a:rPr lang="en-CA" sz="2100" dirty="0">
                <a:solidFill>
                  <a:schemeClr val="bg1"/>
                </a:solidFill>
              </a:rPr>
              <a:t> Letourneau J.: </a:t>
            </a:r>
            <a:r>
              <a:rPr lang="en-CA" sz="2100" i="1" dirty="0">
                <a:solidFill>
                  <a:srgbClr val="FF0000"/>
                </a:solidFill>
              </a:rPr>
              <a:t>“</a:t>
            </a:r>
            <a:r>
              <a:rPr lang="en-CA" sz="2100" i="1" dirty="0">
                <a:solidFill>
                  <a:schemeClr val="bg1"/>
                </a:solidFill>
              </a:rPr>
              <a:t>I would have thought on a mere common sense basis that when the </a:t>
            </a:r>
            <a:r>
              <a:rPr lang="en-CA" sz="2100" i="1" dirty="0">
                <a:solidFill>
                  <a:srgbClr val="FFFF00"/>
                </a:solidFill>
              </a:rPr>
              <a:t>Prime Minister of Canada addresses the nation</a:t>
            </a:r>
            <a:r>
              <a:rPr lang="en-CA" sz="2100" i="1" dirty="0">
                <a:solidFill>
                  <a:srgbClr val="FF0000"/>
                </a:solidFill>
              </a:rPr>
              <a:t>,</a:t>
            </a:r>
            <a:r>
              <a:rPr lang="en-CA" sz="2100" i="1" dirty="0">
                <a:solidFill>
                  <a:schemeClr val="bg1"/>
                </a:solidFill>
              </a:rPr>
              <a:t> either from his home or his private office, and reaches the citizens in their homes by means of radio and television</a:t>
            </a:r>
            <a:r>
              <a:rPr lang="en-CA" sz="2100" i="1" dirty="0">
                <a:solidFill>
                  <a:srgbClr val="FF0000"/>
                </a:solidFill>
              </a:rPr>
              <a:t>,</a:t>
            </a:r>
            <a:r>
              <a:rPr lang="en-CA" sz="2100" i="1" dirty="0">
                <a:solidFill>
                  <a:srgbClr val="FFFF00"/>
                </a:solidFill>
              </a:rPr>
              <a:t> he appears in public </a:t>
            </a:r>
            <a:r>
              <a:rPr lang="en-CA" sz="2100" i="1" dirty="0">
                <a:solidFill>
                  <a:schemeClr val="bg1"/>
                </a:solidFill>
              </a:rPr>
              <a:t>and performs in public</a:t>
            </a:r>
            <a:r>
              <a:rPr lang="en-CA" sz="2100" i="1" dirty="0">
                <a:solidFill>
                  <a:srgbClr val="FF0000"/>
                </a:solidFill>
              </a:rPr>
              <a:t>.</a:t>
            </a:r>
            <a:r>
              <a:rPr lang="en-CA" sz="2100" i="1" dirty="0">
                <a:solidFill>
                  <a:schemeClr val="bg1"/>
                </a:solidFill>
              </a:rPr>
              <a:t> I would have been content to leave it at that had it not been for early conflicting decisions on this issue.</a:t>
            </a:r>
            <a:r>
              <a:rPr lang="en-CA" sz="2100" i="1" dirty="0">
                <a:solidFill>
                  <a:srgbClr val="FF0000"/>
                </a:solidFill>
              </a:rPr>
              <a:t>”</a:t>
            </a:r>
            <a:endParaRPr lang="en-CA" sz="2100" dirty="0">
              <a:solidFill>
                <a:srgbClr val="FF0000"/>
              </a:solidFill>
            </a:endParaRPr>
          </a:p>
          <a:p>
            <a:pPr lvl="3">
              <a:defRPr/>
            </a:pPr>
            <a:endParaRPr lang="en-US" i="1" dirty="0"/>
          </a:p>
        </p:txBody>
      </p:sp>
      <p:sp>
        <p:nvSpPr>
          <p:cNvPr id="4" name="Slide Number Placeholder 3">
            <a:extLst>
              <a:ext uri="{FF2B5EF4-FFF2-40B4-BE49-F238E27FC236}">
                <a16:creationId xmlns:a16="http://schemas.microsoft.com/office/drawing/2014/main" id="{BC25A1BE-36B1-9FEA-B397-CEDCBBD32501}"/>
              </a:ext>
            </a:extLst>
          </p:cNvPr>
          <p:cNvSpPr>
            <a:spLocks noGrp="1"/>
          </p:cNvSpPr>
          <p:nvPr>
            <p:ph type="sldNum" sz="quarter" idx="12"/>
          </p:nvPr>
        </p:nvSpPr>
        <p:spPr/>
        <p:txBody>
          <a:bodyPr/>
          <a:lstStyle/>
          <a:p>
            <a:pPr defTabSz="342900" eaLnBrk="1" fontAlgn="auto" hangingPunct="1">
              <a:spcBef>
                <a:spcPts val="0"/>
              </a:spcBef>
              <a:spcAft>
                <a:spcPts val="0"/>
              </a:spcAft>
              <a:defRPr/>
            </a:pPr>
            <a:fld id="{DA96F4B7-C518-5C45-96B3-152C627FC689}" type="slidenum">
              <a:rPr lang="en-US" sz="1350">
                <a:solidFill>
                  <a:prstClr val="black"/>
                </a:solidFill>
                <a:latin typeface="Arial"/>
                <a:ea typeface="+mn-ea"/>
              </a:rPr>
              <a:pPr defTabSz="342900" eaLnBrk="1" fontAlgn="auto" hangingPunct="1">
                <a:spcBef>
                  <a:spcPts val="0"/>
                </a:spcBef>
                <a:spcAft>
                  <a:spcPts val="0"/>
                </a:spcAft>
                <a:defRPr/>
              </a:pPr>
              <a:t>96</a:t>
            </a:fld>
            <a:endParaRPr lang="en-US" sz="1350">
              <a:solidFill>
                <a:prstClr val="black"/>
              </a:solidFill>
              <a:latin typeface="Arial"/>
              <a:ea typeface="+mn-ea"/>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5">
            <a:extLst>
              <a:ext uri="{FF2B5EF4-FFF2-40B4-BE49-F238E27FC236}">
                <a16:creationId xmlns:a16="http://schemas.microsoft.com/office/drawing/2014/main" id="{7DC391A5-A426-AF6D-E059-3FF875DEC8C5}"/>
              </a:ext>
            </a:extLst>
          </p:cNvPr>
          <p:cNvSpPr>
            <a:spLocks noGrp="1" noChangeArrowheads="1"/>
          </p:cNvSpPr>
          <p:nvPr>
            <p:ph type="title"/>
          </p:nvPr>
        </p:nvSpPr>
        <p:spPr bwMode="auto">
          <a:xfrm>
            <a:off x="323850" y="268288"/>
            <a:ext cx="8496300" cy="728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5DC563F-A4DC-7BCE-B197-6ACB21E68ED3}"/>
              </a:ext>
            </a:extLst>
          </p:cNvPr>
          <p:cNvSpPr>
            <a:spLocks noGrp="1"/>
          </p:cNvSpPr>
          <p:nvPr>
            <p:ph idx="1"/>
          </p:nvPr>
        </p:nvSpPr>
        <p:spPr>
          <a:xfrm>
            <a:off x="323850" y="1295400"/>
            <a:ext cx="8496300" cy="3579813"/>
          </a:xfrm>
        </p:spPr>
        <p:txBody>
          <a:bodyPr>
            <a:normAutofit fontScale="77500" lnSpcReduction="20000"/>
          </a:bodyPr>
          <a:lstStyle/>
          <a:p>
            <a:pPr marL="0" indent="0">
              <a:lnSpc>
                <a:spcPct val="110000"/>
              </a:lnSpc>
              <a:buFont typeface="Arial" panose="020B0604020202020204" pitchFamily="34" charset="0"/>
              <a:buNone/>
              <a:defRPr/>
            </a:pPr>
            <a:r>
              <a:rPr lang="en-US" sz="2475" b="1" dirty="0">
                <a:solidFill>
                  <a:srgbClr val="FF0000"/>
                </a:solidFill>
              </a:rPr>
              <a:t>Right to communicate a work to the public by telecommunication (s. 3(1)(f))</a:t>
            </a:r>
          </a:p>
          <a:p>
            <a:pPr>
              <a:lnSpc>
                <a:spcPct val="110000"/>
              </a:lnSpc>
              <a:defRPr/>
            </a:pPr>
            <a:r>
              <a:rPr lang="en-US" sz="2475" dirty="0">
                <a:solidFill>
                  <a:srgbClr val="FFFF00"/>
                </a:solidFill>
              </a:rPr>
              <a:t>TV</a:t>
            </a:r>
          </a:p>
          <a:p>
            <a:pPr>
              <a:lnSpc>
                <a:spcPct val="110000"/>
              </a:lnSpc>
              <a:defRPr/>
            </a:pPr>
            <a:r>
              <a:rPr lang="en-US" sz="2475" dirty="0">
                <a:solidFill>
                  <a:srgbClr val="FFFF00"/>
                </a:solidFill>
              </a:rPr>
              <a:t>Radio</a:t>
            </a:r>
          </a:p>
          <a:p>
            <a:pPr>
              <a:lnSpc>
                <a:spcPct val="110000"/>
              </a:lnSpc>
              <a:defRPr/>
            </a:pPr>
            <a:r>
              <a:rPr lang="en-US" sz="2475" dirty="0">
                <a:solidFill>
                  <a:srgbClr val="FFFF00"/>
                </a:solidFill>
              </a:rPr>
              <a:t>Online</a:t>
            </a:r>
          </a:p>
          <a:p>
            <a:pPr marL="0" indent="0">
              <a:lnSpc>
                <a:spcPct val="110000"/>
              </a:lnSpc>
              <a:buFont typeface="Arial" panose="020B0604020202020204" pitchFamily="34" charset="0"/>
              <a:buNone/>
              <a:defRPr/>
            </a:pPr>
            <a:r>
              <a:rPr lang="en-CA" sz="2475" b="1" i="1" dirty="0">
                <a:solidFill>
                  <a:schemeClr val="bg1"/>
                </a:solidFill>
              </a:rPr>
              <a:t>“3</a:t>
            </a:r>
            <a:r>
              <a:rPr lang="en-CA" sz="2475" i="1" dirty="0">
                <a:solidFill>
                  <a:schemeClr val="bg1"/>
                </a:solidFill>
              </a:rPr>
              <a:t> </a:t>
            </a:r>
            <a:r>
              <a:rPr lang="en-CA" sz="2475" b="1" i="1" dirty="0">
                <a:solidFill>
                  <a:schemeClr val="bg1"/>
                </a:solidFill>
              </a:rPr>
              <a:t>(1)</a:t>
            </a:r>
            <a:r>
              <a:rPr lang="en-CA" sz="2475" i="1" dirty="0">
                <a:solidFill>
                  <a:schemeClr val="bg1"/>
                </a:solidFill>
              </a:rPr>
              <a:t> For the purposes of this Act, </a:t>
            </a:r>
            <a:r>
              <a:rPr lang="en-CA" sz="2475" b="1" i="1" dirty="0">
                <a:solidFill>
                  <a:schemeClr val="bg1"/>
                </a:solidFill>
              </a:rPr>
              <a:t>copyright</a:t>
            </a:r>
            <a:r>
              <a:rPr lang="en-CA" sz="2475" i="1" dirty="0">
                <a:solidFill>
                  <a:schemeClr val="bg1"/>
                </a:solidFill>
              </a:rPr>
              <a:t>, in relation to a work, means the </a:t>
            </a:r>
            <a:r>
              <a:rPr lang="en-CA" sz="2475" i="1" dirty="0">
                <a:solidFill>
                  <a:srgbClr val="FFFF00"/>
                </a:solidFill>
              </a:rPr>
              <a:t>sole right to produce or reproduce </a:t>
            </a:r>
            <a:r>
              <a:rPr lang="en-CA" sz="2475" i="1" dirty="0">
                <a:solidFill>
                  <a:schemeClr val="bg1"/>
                </a:solidFill>
              </a:rPr>
              <a:t>the work or any substantial part thereof in any material form whatever, to perform the work or any substantial part thereof in public or, if the work is unpublished, to publish the work or any substantial part thereof, and includes the sole right</a:t>
            </a:r>
          </a:p>
          <a:p>
            <a:pPr marL="0" indent="0">
              <a:lnSpc>
                <a:spcPct val="110000"/>
              </a:lnSpc>
              <a:buFont typeface="Arial" panose="020B0604020202020204" pitchFamily="34" charset="0"/>
              <a:buNone/>
              <a:defRPr/>
            </a:pPr>
            <a:r>
              <a:rPr lang="en-CA" sz="2475" b="1" i="1" dirty="0">
                <a:solidFill>
                  <a:schemeClr val="bg1"/>
                </a:solidFill>
              </a:rPr>
              <a:t>(f)</a:t>
            </a:r>
            <a:r>
              <a:rPr lang="en-CA" sz="2475" i="1" dirty="0">
                <a:solidFill>
                  <a:srgbClr val="FFFF00"/>
                </a:solidFill>
              </a:rPr>
              <a:t> in the case of any literary, dramatic, musical or artistic work, to communicate the work to the public by telecommunication</a:t>
            </a:r>
            <a:r>
              <a:rPr lang="en-CA" sz="2475" i="1" dirty="0">
                <a:solidFill>
                  <a:schemeClr val="bg1"/>
                </a:solidFill>
              </a:rPr>
              <a:t>,…”</a:t>
            </a:r>
          </a:p>
          <a:p>
            <a:pPr>
              <a:defRPr/>
            </a:pPr>
            <a:endParaRPr lang="en-US" sz="2700" dirty="0">
              <a:solidFill>
                <a:schemeClr val="bg1"/>
              </a:solidFill>
            </a:endParaRPr>
          </a:p>
          <a:p>
            <a:pPr lvl="3">
              <a:defRPr/>
            </a:pPr>
            <a:endParaRPr lang="en-US" i="1" dirty="0"/>
          </a:p>
          <a:p>
            <a:pPr lvl="3">
              <a:defRPr/>
            </a:pPr>
            <a:endParaRPr lang="en-US" i="1" dirty="0"/>
          </a:p>
          <a:p>
            <a:pPr lvl="3">
              <a:defRPr/>
            </a:pPr>
            <a:endParaRPr lang="en-US" i="1" dirty="0"/>
          </a:p>
        </p:txBody>
      </p:sp>
      <p:sp>
        <p:nvSpPr>
          <p:cNvPr id="4" name="Slide Number Placeholder 3">
            <a:extLst>
              <a:ext uri="{FF2B5EF4-FFF2-40B4-BE49-F238E27FC236}">
                <a16:creationId xmlns:a16="http://schemas.microsoft.com/office/drawing/2014/main" id="{EA259D28-86E3-4F3C-2B74-41192D1A1661}"/>
              </a:ext>
            </a:extLst>
          </p:cNvPr>
          <p:cNvSpPr>
            <a:spLocks noGrp="1"/>
          </p:cNvSpPr>
          <p:nvPr>
            <p:ph type="sldNum" sz="quarter" idx="12"/>
          </p:nvPr>
        </p:nvSpPr>
        <p:spPr/>
        <p:txBody>
          <a:bodyPr/>
          <a:lstStyle/>
          <a:p>
            <a:pPr defTabSz="342900" eaLnBrk="1" fontAlgn="auto" hangingPunct="1">
              <a:spcBef>
                <a:spcPts val="0"/>
              </a:spcBef>
              <a:spcAft>
                <a:spcPts val="0"/>
              </a:spcAft>
              <a:defRPr/>
            </a:pPr>
            <a:fld id="{85BB38F5-57EC-A440-ABA0-927B362A3F64}" type="slidenum">
              <a:rPr lang="en-US" sz="1350">
                <a:solidFill>
                  <a:prstClr val="black"/>
                </a:solidFill>
                <a:latin typeface="Arial"/>
                <a:ea typeface="+mn-ea"/>
              </a:rPr>
              <a:pPr defTabSz="342900" eaLnBrk="1" fontAlgn="auto" hangingPunct="1">
                <a:spcBef>
                  <a:spcPts val="0"/>
                </a:spcBef>
                <a:spcAft>
                  <a:spcPts val="0"/>
                </a:spcAft>
                <a:defRPr/>
              </a:pPr>
              <a:t>97</a:t>
            </a:fld>
            <a:endParaRPr lang="en-US" sz="1350">
              <a:solidFill>
                <a:prstClr val="black"/>
              </a:solidFill>
              <a:latin typeface="Arial"/>
              <a:ea typeface="+mn-ea"/>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extBox 1">
            <a:extLst>
              <a:ext uri="{FF2B5EF4-FFF2-40B4-BE49-F238E27FC236}">
                <a16:creationId xmlns:a16="http://schemas.microsoft.com/office/drawing/2014/main" id="{A1EC76C2-F03C-CAA5-450F-815E97F33DF4}"/>
              </a:ext>
            </a:extLst>
          </p:cNvPr>
          <p:cNvSpPr txBox="1">
            <a:spLocks noChangeArrowheads="1"/>
          </p:cNvSpPr>
          <p:nvPr/>
        </p:nvSpPr>
        <p:spPr bwMode="auto">
          <a:xfrm>
            <a:off x="847725" y="123825"/>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257026" name="TextBox 2">
            <a:extLst>
              <a:ext uri="{FF2B5EF4-FFF2-40B4-BE49-F238E27FC236}">
                <a16:creationId xmlns:a16="http://schemas.microsoft.com/office/drawing/2014/main" id="{BF2D7C7F-3D61-9612-9D80-B4F90D6FB7BB}"/>
              </a:ext>
            </a:extLst>
          </p:cNvPr>
          <p:cNvSpPr txBox="1">
            <a:spLocks noChangeArrowheads="1"/>
          </p:cNvSpPr>
          <p:nvPr/>
        </p:nvSpPr>
        <p:spPr bwMode="auto">
          <a:xfrm>
            <a:off x="179388" y="1131888"/>
            <a:ext cx="87852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700" b="1">
                <a:solidFill>
                  <a:schemeClr val="bg1"/>
                </a:solidFill>
              </a:rPr>
              <a:t>Right to communicate a work to the </a:t>
            </a:r>
          </a:p>
          <a:p>
            <a:r>
              <a:rPr lang="en-US" altLang="en-US" sz="2700" b="1">
                <a:solidFill>
                  <a:schemeClr val="bg1"/>
                </a:solidFill>
              </a:rPr>
              <a:t>public by telecommunication (s. 3(1)(f))</a:t>
            </a:r>
          </a:p>
          <a:p>
            <a:r>
              <a:rPr lang="en-US" altLang="en-US" sz="2700" i="1">
                <a:solidFill>
                  <a:srgbClr val="00B0F0"/>
                </a:solidFill>
              </a:rPr>
              <a:t>CCH Canadian v. LSUC </a:t>
            </a:r>
            <a:r>
              <a:rPr lang="en-US" altLang="en-US" sz="2700">
                <a:solidFill>
                  <a:schemeClr val="bg1"/>
                </a:solidFill>
              </a:rPr>
              <a:t>(2004)</a:t>
            </a:r>
            <a:endParaRPr lang="en-US" altLang="en-US" sz="2700" i="1">
              <a:solidFill>
                <a:schemeClr val="bg1"/>
              </a:solidFill>
            </a:endParaRPr>
          </a:p>
          <a:p>
            <a:pPr lvl="1">
              <a:buFont typeface="Courier New" panose="02070309020205020404" pitchFamily="49" charset="0"/>
              <a:buChar char="o"/>
            </a:pPr>
            <a:r>
              <a:rPr lang="en-US" altLang="en-US" sz="2700">
                <a:solidFill>
                  <a:srgbClr val="FF0000"/>
                </a:solidFill>
              </a:rPr>
              <a:t>Faxed transmissions </a:t>
            </a:r>
            <a:r>
              <a:rPr lang="en-US" altLang="en-US" sz="2700">
                <a:solidFill>
                  <a:srgbClr val="FFFF00"/>
                </a:solidFill>
              </a:rPr>
              <a:t>of a single copy </a:t>
            </a:r>
          </a:p>
          <a:p>
            <a:pPr lvl="1"/>
            <a:r>
              <a:rPr lang="en-US" altLang="en-US" sz="2700">
                <a:solidFill>
                  <a:srgbClr val="FFFF00"/>
                </a:solidFill>
              </a:rPr>
              <a:t>of a work to a single individual </a:t>
            </a:r>
            <a:r>
              <a:rPr lang="en-US" altLang="en-US" sz="2700">
                <a:solidFill>
                  <a:srgbClr val="FF0000"/>
                </a:solidFill>
              </a:rPr>
              <a:t>is not a </a:t>
            </a:r>
          </a:p>
          <a:p>
            <a:pPr lvl="1"/>
            <a:r>
              <a:rPr lang="en-US" altLang="en-US" sz="2700">
                <a:solidFill>
                  <a:srgbClr val="FF0000"/>
                </a:solidFill>
              </a:rPr>
              <a:t>communication to the public</a:t>
            </a:r>
          </a:p>
          <a:p>
            <a:pPr lvl="1">
              <a:buFont typeface="Courier New" panose="02070309020205020404" pitchFamily="49" charset="0"/>
              <a:buChar char="o"/>
            </a:pPr>
            <a:r>
              <a:rPr lang="en-US" altLang="en-US" sz="2700">
                <a:solidFill>
                  <a:schemeClr val="bg1"/>
                </a:solidFill>
              </a:rPr>
              <a:t>Emanated</a:t>
            </a:r>
            <a:r>
              <a:rPr lang="en-US" altLang="en-US" sz="2700">
                <a:solidFill>
                  <a:srgbClr val="FFFF00"/>
                </a:solidFill>
              </a:rPr>
              <a:t> from a single point</a:t>
            </a:r>
            <a:r>
              <a:rPr lang="en-US" altLang="en-US" sz="2700">
                <a:solidFill>
                  <a:srgbClr val="FF0000"/>
                </a:solidFill>
              </a:rPr>
              <a:t>; </a:t>
            </a:r>
          </a:p>
          <a:p>
            <a:pPr lvl="1"/>
            <a:r>
              <a:rPr lang="en-US" altLang="en-US" sz="2700">
                <a:solidFill>
                  <a:srgbClr val="FFFF00"/>
                </a:solidFill>
              </a:rPr>
              <a:t>&amp; </a:t>
            </a:r>
            <a:r>
              <a:rPr lang="en-US" altLang="en-US" sz="2700">
                <a:solidFill>
                  <a:schemeClr val="bg1"/>
                </a:solidFill>
              </a:rPr>
              <a:t>intended to be </a:t>
            </a:r>
            <a:r>
              <a:rPr lang="en-US" altLang="en-US" sz="2700">
                <a:solidFill>
                  <a:srgbClr val="FFFF00"/>
                </a:solidFill>
              </a:rPr>
              <a:t>received at a single point </a:t>
            </a:r>
          </a:p>
          <a:p>
            <a:endParaRPr lang="en-US" alt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extBox 1">
            <a:extLst>
              <a:ext uri="{FF2B5EF4-FFF2-40B4-BE49-F238E27FC236}">
                <a16:creationId xmlns:a16="http://schemas.microsoft.com/office/drawing/2014/main" id="{B7CDE166-EFF2-1B8E-FFD9-759C3D77425E}"/>
              </a:ext>
            </a:extLst>
          </p:cNvPr>
          <p:cNvSpPr txBox="1">
            <a:spLocks noChangeArrowheads="1"/>
          </p:cNvSpPr>
          <p:nvPr/>
        </p:nvSpPr>
        <p:spPr bwMode="auto">
          <a:xfrm>
            <a:off x="458788" y="339725"/>
            <a:ext cx="81803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Rights of the copyright owner</a:t>
            </a:r>
            <a:endParaRPr lang="en-US" altLang="en-US" sz="4400"/>
          </a:p>
        </p:txBody>
      </p:sp>
      <p:sp>
        <p:nvSpPr>
          <p:cNvPr id="4" name="TextBox 3">
            <a:extLst>
              <a:ext uri="{FF2B5EF4-FFF2-40B4-BE49-F238E27FC236}">
                <a16:creationId xmlns:a16="http://schemas.microsoft.com/office/drawing/2014/main" id="{A4327471-4404-2CDD-DBD3-F5FC795D5FC4}"/>
              </a:ext>
            </a:extLst>
          </p:cNvPr>
          <p:cNvSpPr txBox="1"/>
          <p:nvPr/>
        </p:nvSpPr>
        <p:spPr>
          <a:xfrm>
            <a:off x="481013" y="1492250"/>
            <a:ext cx="8483600" cy="3046413"/>
          </a:xfrm>
          <a:prstGeom prst="rect">
            <a:avLst/>
          </a:prstGeom>
          <a:noFill/>
        </p:spPr>
        <p:txBody>
          <a:bodyPr>
            <a:spAutoFit/>
          </a:bodyPr>
          <a:lstStyle/>
          <a:p>
            <a:pPr>
              <a:defRPr/>
            </a:pPr>
            <a:r>
              <a:rPr lang="en-US" sz="3200" b="1" dirty="0">
                <a:solidFill>
                  <a:schemeClr val="bg1"/>
                </a:solidFill>
              </a:rPr>
              <a:t>Right to communicate a work to the public by telecommunication (s. 3(1)(f))</a:t>
            </a:r>
          </a:p>
          <a:p>
            <a:pPr marL="457200" indent="-457200">
              <a:buFont typeface="Arial" panose="020B0604020202020204" pitchFamily="34" charset="0"/>
              <a:buChar char="•"/>
              <a:defRPr/>
            </a:pPr>
            <a:r>
              <a:rPr lang="en-US" sz="3200" i="1" dirty="0">
                <a:solidFill>
                  <a:srgbClr val="00B0F0"/>
                </a:solidFill>
              </a:rPr>
              <a:t>CWTA v. SOCAN </a:t>
            </a:r>
            <a:r>
              <a:rPr lang="en-US" sz="3200" dirty="0">
                <a:solidFill>
                  <a:schemeClr val="bg1"/>
                </a:solidFill>
              </a:rPr>
              <a:t>(2008)</a:t>
            </a:r>
          </a:p>
          <a:p>
            <a:pPr lvl="1">
              <a:buFont typeface="Courier New" panose="02070309020205020404" pitchFamily="49" charset="0"/>
              <a:buChar char="o"/>
              <a:defRPr/>
            </a:pPr>
            <a:r>
              <a:rPr lang="en-US" sz="3200" dirty="0">
                <a:solidFill>
                  <a:srgbClr val="FFFF00"/>
                </a:solidFill>
              </a:rPr>
              <a:t>Is the transmission of a musical ringtone to a cellphone a </a:t>
            </a:r>
            <a:r>
              <a:rPr lang="en-US" sz="3200" dirty="0">
                <a:solidFill>
                  <a:schemeClr val="bg1"/>
                </a:solidFill>
              </a:rPr>
              <a:t>‘</a:t>
            </a:r>
            <a:r>
              <a:rPr lang="en-US" sz="3200" dirty="0">
                <a:solidFill>
                  <a:srgbClr val="FFFF00"/>
                </a:solidFill>
              </a:rPr>
              <a:t>communication to the public by telecommunication</a:t>
            </a:r>
            <a:r>
              <a:rPr lang="en-US" sz="3200" dirty="0">
                <a:solidFill>
                  <a:schemeClr val="bg1"/>
                </a:solidFill>
              </a:rPr>
              <a:t>’</a:t>
            </a:r>
            <a:r>
              <a:rPr lang="en-US" sz="3200" dirty="0">
                <a:solidFill>
                  <a:srgbClr val="FF0000"/>
                </a:solidFill>
              </a:rPr>
              <a:t>?</a:t>
            </a:r>
          </a:p>
        </p:txBody>
      </p:sp>
    </p:spTree>
  </p:cSld>
  <p:clrMapOvr>
    <a:masterClrMapping/>
  </p:clrMapOvr>
</p:sld>
</file>

<file path=ppt/theme/theme1.xml><?xml version="1.0" encoding="utf-8"?>
<a:theme xmlns:a="http://schemas.openxmlformats.org/drawingml/2006/main" name="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11128</TotalTime>
  <Words>24514</Words>
  <Application>Microsoft Macintosh PowerPoint</Application>
  <PresentationFormat>On-screen Show (16:9)</PresentationFormat>
  <Paragraphs>1510</Paragraphs>
  <Slides>438</Slides>
  <Notes>97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438</vt:i4>
      </vt:variant>
    </vt:vector>
  </HeadingPairs>
  <TitlesOfParts>
    <vt:vector size="455" baseType="lpstr">
      <vt:lpstr>ＭＳ Ｐゴシック</vt:lpstr>
      <vt:lpstr>American Typewriter</vt:lpstr>
      <vt:lpstr>Andale Mono</vt:lpstr>
      <vt:lpstr>Apple Chancery</vt:lpstr>
      <vt:lpstr>Arial</vt:lpstr>
      <vt:lpstr>Calibri</vt:lpstr>
      <vt:lpstr>Comic Sans MS</vt:lpstr>
      <vt:lpstr>Courier New</vt:lpstr>
      <vt:lpstr>Helvetica</vt:lpstr>
      <vt:lpstr>Lucida Console</vt:lpstr>
      <vt:lpstr>P22 Typewriter</vt:lpstr>
      <vt:lpstr>Times New Roman</vt:lpstr>
      <vt:lpstr>Verdana</vt:lpstr>
      <vt:lpstr>Whitney Book</vt:lpstr>
      <vt:lpstr>WhitneyHTF-Bold</vt:lpstr>
      <vt:lpstr>Wingdings</vt:lpstr>
      <vt:lpstr>Office Theme</vt:lpstr>
      <vt:lpstr>PowerPoint Presentation</vt:lpstr>
      <vt:lpstr>PowerPoint Presentation</vt:lpstr>
      <vt:lpstr>Text: Let me know if any issues @ Bookstore</vt:lpstr>
      <vt:lpstr>Former Text</vt:lpstr>
      <vt:lpstr>Course Website </vt:lpstr>
      <vt:lpstr>PowerPoint Presentation</vt:lpstr>
      <vt:lpstr> For full privileges on the website  </vt:lpstr>
      <vt:lpstr>PowerPoint Presentation</vt:lpstr>
      <vt:lpstr>Why post?</vt:lpstr>
      <vt:lpstr>Tips:</vt:lpstr>
      <vt:lpstr>PowerPoint Presentation</vt:lpstr>
      <vt:lpstr>Anything &amp; everything can be done via email if you prefer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of this Course</vt:lpstr>
      <vt:lpstr>Let’s talk about…</vt:lpstr>
      <vt:lpstr>A modest proposal…</vt:lpstr>
      <vt:lpstr>PowerPoint Presentation</vt:lpstr>
      <vt:lpstr>PowerPoint Presentation</vt:lpstr>
      <vt:lpstr>PowerPoint Presentation</vt:lpstr>
      <vt:lpstr>PowerPoint Presentation</vt:lpstr>
      <vt:lpstr>Office “Hours”: Ideally Tuesdays  just after class but am flexible…</vt:lpstr>
      <vt:lpstr>Entirely optional but please…</vt:lpstr>
      <vt:lpstr>PowerPoint Presentation</vt:lpstr>
      <vt:lpstr>PowerPoint Presentation</vt:lpstr>
      <vt:lpstr>Pause</vt:lpstr>
      <vt:lpstr>Favorite I.P. Update</vt:lpstr>
      <vt:lpstr>PowerPoint Presentation</vt:lpstr>
      <vt:lpstr>PowerPoint Presentation</vt:lpstr>
      <vt:lpstr>PowerPoint Presentation</vt:lpstr>
      <vt:lpstr>PowerPoint Presentation</vt:lpstr>
      <vt:lpstr>Overview of copyright</vt:lpstr>
      <vt:lpstr>Purpose of copyright in Canada? </vt:lpstr>
      <vt:lpstr>Overview of copyright</vt:lpstr>
      <vt:lpstr> Théberge promotes “balance” between the public interest in connecting &amp; just  reward for the author </vt:lpstr>
      <vt:lpstr>Overview of copyright</vt:lpstr>
      <vt:lpstr>PowerPoint Presentation</vt:lpstr>
      <vt:lpstr>What is copyrightable</vt:lpstr>
      <vt:lpstr>Result of Fixation Requirement</vt:lpstr>
      <vt:lpstr>PowerPoint Presentation</vt:lpstr>
      <vt:lpstr>PowerPoint Presentation</vt:lpstr>
      <vt:lpstr>PowerPoint Presentation</vt:lpstr>
      <vt:lpstr>What is copyrightable</vt:lpstr>
      <vt:lpstr>PowerPoint Presentation</vt:lpstr>
      <vt:lpstr>Meaning that…</vt:lpstr>
      <vt:lpstr>Can an A.I. pass the “McLachlin Test”? </vt:lpstr>
      <vt:lpstr>PowerPoint Presentation</vt:lpstr>
      <vt:lpstr>What is copyrightable</vt:lpstr>
      <vt:lpstr>PowerPoint Presentation</vt:lpstr>
      <vt:lpstr>PowerPoint Presentation</vt:lpstr>
      <vt:lpstr>Footnote: No Copyright in Facts</vt:lpstr>
      <vt:lpstr>PowerPoint Presentation</vt:lpstr>
      <vt:lpstr>PowerPoint Presentation</vt:lpstr>
      <vt:lpstr>S. 2 Definitions</vt:lpstr>
      <vt:lpstr>PowerPoint Presentation</vt:lpstr>
      <vt:lpstr>PowerPoint Presentation</vt:lpstr>
      <vt:lpstr>PowerPoint Presentation</vt:lpstr>
      <vt:lpstr>PowerPoint Presentation</vt:lpstr>
      <vt:lpstr>PowerPoint Presentation</vt:lpstr>
      <vt:lpstr>What is copyrightable</vt:lpstr>
      <vt:lpstr>1994</vt:lpstr>
      <vt:lpstr>PowerPoint Presentation</vt:lpstr>
      <vt:lpstr>What is copyrightable</vt:lpstr>
      <vt:lpstr>What is copyrightable</vt:lpstr>
      <vt:lpstr>Copyrighting Data?</vt:lpstr>
      <vt:lpstr>Rights of the copyright owner</vt:lpstr>
      <vt:lpstr>PowerPoint Presentation</vt:lpstr>
      <vt:lpstr>Rights of the copyright owner</vt:lpstr>
      <vt:lpstr>Rights of the copyright owner</vt:lpstr>
      <vt:lpstr>Rights of the copyright owner</vt:lpstr>
      <vt:lpstr>Consultant/Independent Contractor</vt:lpstr>
      <vt:lpstr>Rights of the copyright owner</vt:lpstr>
      <vt:lpstr>Rights of the copyright owner</vt:lpstr>
      <vt:lpstr>PowerPoint Presentation</vt:lpstr>
      <vt:lpstr>PowerPoint Presentation</vt:lpstr>
      <vt:lpstr>Rights of the copyright owner</vt:lpstr>
      <vt:lpstr>Rights of the copyright owner</vt:lpstr>
      <vt:lpstr>Rights of the copyright owner</vt:lpstr>
      <vt:lpstr>PowerPoint Presentation</vt:lpstr>
      <vt:lpstr>PowerPoint Presentation</vt:lpstr>
      <vt:lpstr>Summary of Cinar</vt:lpstr>
      <vt:lpstr>Summary of Cinar</vt:lpstr>
      <vt:lpstr>S.3 Copyright Act</vt:lpstr>
      <vt:lpstr>Rights of the copyright owner</vt:lpstr>
      <vt:lpstr>Rights of the copyright owner</vt:lpstr>
      <vt:lpstr>Rights of the copyright owner</vt:lpstr>
      <vt:lpstr>Rights of the copyright owner</vt:lpstr>
      <vt:lpstr>PowerPoint Presentation</vt:lpstr>
      <vt:lpstr>PowerPoint Presentation</vt:lpstr>
      <vt:lpstr>Rights of the copyright owner</vt:lpstr>
      <vt:lpstr>PowerPoint Presentation</vt:lpstr>
      <vt:lpstr>PowerPoint Presentation</vt:lpstr>
      <vt:lpstr>PowerPoint Presentation</vt:lpstr>
      <vt:lpstr>Rights of the copyright owner</vt:lpstr>
      <vt:lpstr>Rights of the copyright owner</vt:lpstr>
      <vt:lpstr>Cutting edge of issues argued over a year ago… Does “on demand” streaming attract a copyright fee if never transmitted? </vt:lpstr>
      <vt:lpstr>PowerPoint Presentation</vt:lpstr>
      <vt:lpstr>PowerPoint Presentation</vt:lpstr>
      <vt:lpstr>Orphan Works </vt:lpstr>
      <vt:lpstr>Independent Creation Doctrine - Canada</vt:lpstr>
      <vt:lpstr>PowerPoint Presentation</vt:lpstr>
      <vt:lpstr>PowerPoint Presentation</vt:lpstr>
      <vt:lpstr>Users’ rights</vt:lpstr>
      <vt:lpstr>PowerPoint Presentation</vt:lpstr>
      <vt:lpstr>Today: Two Defences to copyright infringement</vt:lpstr>
      <vt:lpstr>User rights: Public Interest Defence</vt:lpstr>
      <vt:lpstr>User rights: Public Interest Defence</vt:lpstr>
      <vt:lpstr>Wrongdoing does not disqualify  the public interest  defence. </vt:lpstr>
      <vt:lpstr>User rights: Fair Dealing</vt:lpstr>
      <vt:lpstr> Fair Dealing v. Fair Use </vt:lpstr>
      <vt:lpstr>PowerPoint Presentation</vt:lpstr>
      <vt:lpstr>Fair Dealing: Criticism or Review</vt:lpstr>
      <vt:lpstr>Fair Dealing: News Reporting</vt:lpstr>
      <vt:lpstr>Eight fair dealing categories (exhaustive list) </vt:lpstr>
      <vt:lpstr>What changed?</vt:lpstr>
      <vt:lpstr>Users’ rights</vt:lpstr>
      <vt:lpstr>User rights: “Fair” in Fair Dealing</vt:lpstr>
      <vt:lpstr>The fairness stew</vt:lpstr>
      <vt:lpstr>1. Purpose of the Dealing </vt:lpstr>
      <vt:lpstr>2. Character of the Dealing </vt:lpstr>
      <vt:lpstr>3. Amount of the Dealing </vt:lpstr>
      <vt:lpstr>4. Alternatives to the Dealing </vt:lpstr>
      <vt:lpstr>5. Nature of the Work</vt:lpstr>
      <vt:lpstr>6. Effect of the dealing on the work </vt:lpstr>
      <vt:lpstr>Users’ rights</vt:lpstr>
      <vt:lpstr>Users’ rights</vt:lpstr>
      <vt:lpstr>Users’ rights</vt:lpstr>
      <vt:lpstr>Users’ rights</vt:lpstr>
      <vt:lpstr>Users’ rights</vt:lpstr>
      <vt:lpstr>Users’ rights</vt:lpstr>
      <vt:lpstr>Users’ rights</vt:lpstr>
      <vt:lpstr>    Abella J. </vt:lpstr>
      <vt:lpstr>PowerPoint Presentation</vt:lpstr>
      <vt:lpstr>Not Phelan It J.</vt:lpstr>
      <vt:lpstr>…Ignored (sort of) by…FCA</vt:lpstr>
      <vt:lpstr>S.C.C. Decision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Users’ rights: later decisions create doubt</vt:lpstr>
      <vt:lpstr>Users’ rights</vt:lpstr>
      <vt:lpstr>Users’ rights: Parody found</vt:lpstr>
      <vt:lpstr>Users’ rights: Parody found BUT</vt:lpstr>
      <vt:lpstr>Site considered to be a parody, but not to be fair (fair dealing not made out)  </vt:lpstr>
      <vt:lpstr>Users’ rights</vt:lpstr>
      <vt:lpstr>Policy behind s. 2.4(1)(b))</vt:lpstr>
      <vt:lpstr>Users’ rights</vt:lpstr>
      <vt:lpstr>Users’ rights</vt:lpstr>
      <vt:lpstr>User rights</vt:lpstr>
      <vt:lpstr>User rights</vt:lpstr>
      <vt:lpstr>User rights</vt:lpstr>
      <vt:lpstr>User rights</vt:lpstr>
      <vt:lpstr>Users’ rights</vt:lpstr>
      <vt:lpstr>User rights</vt:lpstr>
      <vt:lpstr>Should the common carrier exception (s. 2.4(1)(b)) apply? </vt:lpstr>
      <vt:lpstr>N.B.: S. 31.1 Copyright Act (added to the Copyright Act, 2012 – complimentary to &amp; broader than S. 2.4(1)(b) </vt:lpstr>
      <vt:lpstr>Now…A few more things</vt:lpstr>
      <vt:lpstr>PowerPoint Presentation</vt:lpstr>
      <vt:lpstr>PowerPoint Presentation</vt:lpstr>
      <vt:lpstr>PowerPoint Presentation</vt:lpstr>
      <vt:lpstr>PowerPoint Presentation</vt:lpstr>
      <vt:lpstr>Real world context: Law of…</vt:lpstr>
      <vt:lpstr>Query: Can you contract out of your fair dealing “User’s Right”? </vt:lpstr>
      <vt:lpstr>Does this help?</vt:lpstr>
      <vt:lpstr>Enforcement &amp; Remedies</vt:lpstr>
      <vt:lpstr>Enforcement &amp; Remedies</vt:lpstr>
      <vt:lpstr>Enforcement &amp; Remedies</vt:lpstr>
      <vt:lpstr>Statutory damages s. 38.1 (1) Copyright Act</vt:lpstr>
      <vt:lpstr>Statutory damages s. 38.1 Copyright Act</vt:lpstr>
      <vt:lpstr>Notice &amp; Notice </vt:lpstr>
      <vt:lpstr>Notice &amp; Notice Made Simple</vt:lpstr>
      <vt:lpstr>REFORMS: Addition of a provision regarding prohibited content in the Copyright Act </vt:lpstr>
      <vt:lpstr>Criminal enforcement</vt:lpstr>
      <vt:lpstr>Criminal enforcement (con’d)</vt:lpstr>
      <vt:lpstr>Copyright Trolling/Lying in Wait</vt:lpstr>
      <vt:lpstr>Enforcement &amp; Remedies</vt:lpstr>
      <vt:lpstr>Enforcement &amp; Remedies</vt:lpstr>
      <vt:lpstr>PowerPoint Presentation</vt:lpstr>
      <vt:lpstr>Pause</vt:lpstr>
      <vt:lpstr>PowerPoint Presentation</vt:lpstr>
      <vt:lpstr>Now…A few more things</vt:lpstr>
      <vt:lpstr>PowerPoint Presentation</vt:lpstr>
      <vt:lpstr>PowerPoint Presentation</vt:lpstr>
      <vt:lpstr>Contracts as the Real-World   Problems with Copyright</vt:lpstr>
      <vt:lpstr>PowerPoint Presentation</vt:lpstr>
      <vt:lpstr>PowerPoint Presentation</vt:lpstr>
      <vt:lpstr>PowerPoint Presentation</vt:lpstr>
      <vt:lpstr>PowerPoint Presentation</vt:lpstr>
      <vt:lpstr>PowerPoint Presentation</vt:lpstr>
      <vt:lpstr>PowerPoint Presentation</vt:lpstr>
      <vt:lpstr>Apple’s 2012 mis-adventure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These days however…</vt:lpstr>
      <vt:lpstr>PowerPoint Presentation</vt:lpstr>
      <vt:lpstr>PowerPoint Presentation</vt:lpstr>
      <vt:lpstr>PowerPoint Presentation</vt:lpstr>
      <vt:lpstr>PowerPoint Presentation</vt:lpstr>
      <vt:lpstr>Query: Can you contract out of your fair dealing “User’s Right”? </vt:lpstr>
      <vt:lpstr>Does this help?</vt:lpstr>
      <vt:lpstr>Real world context: Law of…</vt:lpstr>
      <vt:lpstr>Enforcement &amp; Remedies</vt:lpstr>
      <vt:lpstr>PowerPoint Presentation</vt:lpstr>
      <vt:lpstr>In other words,…</vt:lpstr>
      <vt:lpstr>Enforcement &amp; Remedies</vt:lpstr>
      <vt:lpstr>Enforcement &amp; Remedies</vt:lpstr>
      <vt:lpstr>PowerPoint Presentation</vt:lpstr>
      <vt:lpstr>Notice &amp; Notice </vt:lpstr>
      <vt:lpstr>Notice &amp; Notice Made Simple</vt:lpstr>
      <vt:lpstr>PowerPoint Presentation</vt:lpstr>
      <vt:lpstr>Pause</vt:lpstr>
      <vt:lpstr>PowerPoint Presentation</vt:lpstr>
      <vt:lpstr>Now…</vt:lpstr>
      <vt:lpstr>Enforcement &amp; Remedies</vt:lpstr>
      <vt:lpstr>PowerPoint Presentation</vt:lpstr>
      <vt:lpstr>In other words,…</vt:lpstr>
      <vt:lpstr>Enforcement &amp; Remedies</vt:lpstr>
      <vt:lpstr>Enforcement &amp; Remedies</vt:lpstr>
      <vt:lpstr>PowerPoint Presentation</vt:lpstr>
      <vt:lpstr>Enforcement &amp; Remedies</vt:lpstr>
      <vt:lpstr>Enforcement &amp; Remedies – TPMs &amp; RMI</vt:lpstr>
      <vt:lpstr>PowerPoint Presentation</vt:lpstr>
      <vt:lpstr>PowerPoint Presentation</vt:lpstr>
      <vt:lpstr>TPM’s: Technological Protection Measures</vt:lpstr>
      <vt:lpstr>Enforcement &amp; Remedies</vt:lpstr>
      <vt:lpstr>TPM’s: Technological Protection Measures</vt:lpstr>
      <vt:lpstr>TPM’s: Technological Protection Measures</vt:lpstr>
      <vt:lpstr>TPM’s: Technological Protection Measures</vt:lpstr>
      <vt:lpstr>TPM’s: Technological Protection Measures – S. 41.1(1)(c)</vt:lpstr>
      <vt:lpstr>TPM’s: Technological Protection Measures - Exceptions</vt:lpstr>
      <vt:lpstr>Enforcement &amp; Remedies</vt:lpstr>
      <vt:lpstr>PowerPoint Presentation</vt:lpstr>
      <vt:lpstr>Say what? [not in casebook]</vt:lpstr>
      <vt:lpstr>Nintendo of America Inc. v. King (2017) </vt:lpstr>
      <vt:lpstr>Nintendo of America Inc. v. King (2017) </vt:lpstr>
      <vt:lpstr>PowerPoint Presentation</vt:lpstr>
      <vt:lpstr>Enforcement &amp; Remedies: RMI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Notice &amp; Notice </vt:lpstr>
      <vt:lpstr>Notice &amp; Notice Made Simple</vt:lpstr>
      <vt:lpstr>PowerPoint Presentation</vt:lpstr>
      <vt:lpstr>PowerPoint Presentation</vt:lpstr>
      <vt:lpstr>PowerPoint Presentation</vt:lpstr>
      <vt:lpstr>PowerPoint Presentation</vt:lpstr>
      <vt:lpstr>PowerPoint Presentation</vt:lpstr>
      <vt:lpstr>PowerPoint Presentation</vt:lpstr>
      <vt:lpstr>Concerns with Notice &amp; Notice </vt:lpstr>
      <vt:lpstr>REFORMS: Addition of a provision regarding prohibited content in the Copyright Act </vt:lpstr>
      <vt:lpstr>PowerPoint Presentation</vt:lpstr>
      <vt:lpstr>PowerPoint Presentation</vt:lpstr>
      <vt:lpstr>TekSavvy, Voltage, Rogers &amp; downloaders (redux)…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Criminal enforcement</vt:lpstr>
      <vt:lpstr>Criminal enforcement (con’d)</vt:lpstr>
      <vt:lpstr>Enforcement &amp; Remedies</vt:lpstr>
      <vt:lpstr>Enforcement &amp; Remedies</vt:lpstr>
      <vt:lpstr>Enforcement &amp; Remedies</vt:lpstr>
      <vt:lpstr>Statutory damages s. 38.1 (1) Copyright Act</vt:lpstr>
      <vt:lpstr>Statutory damages s. 38.1 Copyright Act</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Copyright Trolling/Lying in Wait</vt:lpstr>
      <vt:lpstr>Enforcement &amp; Remedies</vt:lpstr>
      <vt:lpstr>Enforcement &amp; Remedies</vt:lpstr>
      <vt:lpstr>Enforcement &amp; Remedies</vt:lpstr>
      <vt:lpstr>Warman v. Fournier</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Pause</vt:lpstr>
      <vt:lpstr>Novel (?) uses of copyright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Dealing with the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Copyright Review</vt:lpstr>
      <vt:lpstr>PowerPoint Presentation</vt:lpstr>
      <vt:lpstr>PowerPoint Presentation</vt:lpstr>
      <vt:lpstr>PowerPoint Presentation</vt:lpstr>
      <vt:lpstr>PowerPoint Presentation</vt:lpstr>
      <vt:lpstr>PowerPoint Presentation</vt:lpstr>
      <vt:lpstr>PowerPoint Presentation</vt:lpstr>
      <vt:lpstr>Copyright Review</vt:lpstr>
      <vt:lpstr>Copyright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“Passing Off”</vt:lpstr>
      <vt:lpstr>From Copyright to Passing Off/Trademarks</vt:lpstr>
      <vt:lpstr>PowerPoint Presentation</vt:lpstr>
      <vt:lpstr>Paul André Crépeau (1926-2011)</vt:lpstr>
      <vt:lpstr>Passing off in contrast  to Trademarks: Think…</vt:lpstr>
      <vt:lpstr>Passing off in contrast  to Trademarks: Think…</vt:lpstr>
      <vt:lpstr>Conceptual Frameworks</vt:lpstr>
      <vt:lpstr>Passing off</vt:lpstr>
      <vt:lpstr>Category 1</vt:lpstr>
      <vt:lpstr>Category 2</vt:lpstr>
      <vt:lpstr>Orkin Exterminating v. Pestco (1985 Ont. CA)</vt:lpstr>
      <vt:lpstr>PowerPoint Presentation</vt:lpstr>
      <vt:lpstr>PowerPoint Presentation</vt:lpstr>
      <vt:lpstr>PowerPoint Presentation</vt:lpstr>
      <vt:lpstr>Passing off</vt:lpstr>
      <vt:lpstr>Ciba‑Geigy Canada Ltd. v. Apotex Inc.</vt:lpstr>
      <vt:lpstr>Ciba‑Geigy Canada Ltd. v. Apotex Inc.</vt:lpstr>
      <vt:lpstr>Ciba‑Geigy Canada Ltd. v. Apotex Inc.</vt:lpstr>
      <vt:lpstr>PowerPoint Presentation</vt:lpstr>
      <vt:lpstr>Passing off: Where does goodwill come from?</vt:lpstr>
      <vt:lpstr>Passing off: Where does goodwill come from?</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  Always include a cat picture</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Jon Festinger</cp:lastModifiedBy>
  <cp:revision>363</cp:revision>
  <cp:lastPrinted>2016-07-11T18:15:24Z</cp:lastPrinted>
  <dcterms:created xsi:type="dcterms:W3CDTF">2010-06-15T20:07:28Z</dcterms:created>
  <dcterms:modified xsi:type="dcterms:W3CDTF">2024-02-29T06:33:31Z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13937169</vt:lpwstr>
  </property>
  <property fmtid="{D5CDD505-2E9C-101B-9397-08002B2CF9AE}" name="NXPowerLiteSettings" pid="3">
    <vt:lpwstr>C700052003A000</vt:lpwstr>
  </property>
  <property fmtid="{D5CDD505-2E9C-101B-9397-08002B2CF9AE}" name="NXPowerLiteVersion" pid="4">
    <vt:lpwstr>D8.0.8</vt:lpwstr>
  </property>
</Properties>
</file>