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slide+xml" PartName="/ppt/slides/slide250.xml"/>
  <Override ContentType="application/vnd.openxmlformats-officedocument.presentationml.slide+xml" PartName="/ppt/slides/slide251.xml"/>
  <Override ContentType="application/vnd.openxmlformats-officedocument.presentationml.slide+xml" PartName="/ppt/slides/slide252.xml"/>
  <Override ContentType="application/vnd.openxmlformats-officedocument.presentationml.slide+xml" PartName="/ppt/slides/slide253.xml"/>
  <Override ContentType="application/vnd.openxmlformats-officedocument.presentationml.slide+xml" PartName="/ppt/slides/slide254.xml"/>
  <Override ContentType="application/vnd.openxmlformats-officedocument.presentationml.slide+xml" PartName="/ppt/slides/slide255.xml"/>
  <Override ContentType="application/vnd.openxmlformats-officedocument.presentationml.slide+xml" PartName="/ppt/slides/slide256.xml"/>
  <Override ContentType="application/vnd.openxmlformats-officedocument.presentationml.slide+xml" PartName="/ppt/slides/slide257.xml"/>
  <Override ContentType="application/vnd.openxmlformats-officedocument.presentationml.slide+xml" PartName="/ppt/slides/slide258.xml"/>
  <Override ContentType="application/vnd.openxmlformats-officedocument.presentationml.slide+xml" PartName="/ppt/slides/slide259.xml"/>
  <Override ContentType="application/vnd.openxmlformats-officedocument.presentationml.slide+xml" PartName="/ppt/slides/slide260.xml"/>
  <Override ContentType="application/vnd.openxmlformats-officedocument.presentationml.slide+xml" PartName="/ppt/slides/slide261.xml"/>
  <Override ContentType="application/vnd.openxmlformats-officedocument.presentationml.slide+xml" PartName="/ppt/slides/slide262.xml"/>
  <Override ContentType="application/vnd.openxmlformats-officedocument.presentationml.slide+xml" PartName="/ppt/slides/slide263.xml"/>
  <Override ContentType="application/vnd.openxmlformats-officedocument.presentationml.slide+xml" PartName="/ppt/slides/slide264.xml"/>
  <Override ContentType="application/vnd.openxmlformats-officedocument.presentationml.slide+xml" PartName="/ppt/slides/slide265.xml"/>
  <Override ContentType="application/vnd.openxmlformats-officedocument.presentationml.slide+xml" PartName="/ppt/slides/slide266.xml"/>
  <Override ContentType="application/vnd.openxmlformats-officedocument.presentationml.slide+xml" PartName="/ppt/slides/slide267.xml"/>
  <Override ContentType="application/vnd.openxmlformats-officedocument.presentationml.slide+xml" PartName="/ppt/slides/slide268.xml"/>
  <Override ContentType="application/vnd.openxmlformats-officedocument.presentationml.slide+xml" PartName="/ppt/slides/slide269.xml"/>
  <Override ContentType="application/vnd.openxmlformats-officedocument.presentationml.slide+xml" PartName="/ppt/slides/slide270.xml"/>
  <Override ContentType="application/vnd.openxmlformats-officedocument.presentationml.slide+xml" PartName="/ppt/slides/slide271.xml"/>
  <Override ContentType="application/vnd.openxmlformats-officedocument.presentationml.slide+xml" PartName="/ppt/slides/slide272.xml"/>
  <Override ContentType="application/vnd.openxmlformats-officedocument.presentationml.slide+xml" PartName="/ppt/slides/slide273.xml"/>
  <Override ContentType="application/vnd.openxmlformats-officedocument.presentationml.slide+xml" PartName="/ppt/slides/slide274.xml"/>
  <Override ContentType="application/vnd.openxmlformats-officedocument.presentationml.slide+xml" PartName="/ppt/slides/slide275.xml"/>
  <Override ContentType="application/vnd.openxmlformats-officedocument.presentationml.slide+xml" PartName="/ppt/slides/slide276.xml"/>
  <Override ContentType="application/vnd.openxmlformats-officedocument.presentationml.slide+xml" PartName="/ppt/slides/slide277.xml"/>
  <Override ContentType="application/vnd.openxmlformats-officedocument.presentationml.slide+xml" PartName="/ppt/slides/slide278.xml"/>
  <Override ContentType="application/vnd.openxmlformats-officedocument.presentationml.slide+xml" PartName="/ppt/slides/slide279.xml"/>
  <Override ContentType="application/vnd.openxmlformats-officedocument.presentationml.slide+xml" PartName="/ppt/slides/slide280.xml"/>
  <Override ContentType="application/vnd.openxmlformats-officedocument.presentationml.slide+xml" PartName="/ppt/slides/slide281.xml"/>
  <Override ContentType="application/vnd.openxmlformats-officedocument.presentationml.slide+xml" PartName="/ppt/slides/slide282.xml"/>
  <Override ContentType="application/vnd.openxmlformats-officedocument.presentationml.slide+xml" PartName="/ppt/slides/slide283.xml"/>
  <Override ContentType="application/vnd.openxmlformats-officedocument.presentationml.slide+xml" PartName="/ppt/slides/slide284.xml"/>
  <Override ContentType="application/vnd.openxmlformats-officedocument.presentationml.slide+xml" PartName="/ppt/slides/slide285.xml"/>
  <Override ContentType="application/vnd.openxmlformats-officedocument.presentationml.slide+xml" PartName="/ppt/slides/slide286.xml"/>
  <Override ContentType="application/vnd.openxmlformats-officedocument.presentationml.slide+xml" PartName="/ppt/slides/slide287.xml"/>
  <Override ContentType="application/vnd.openxmlformats-officedocument.presentationml.slide+xml" PartName="/ppt/slides/slide288.xml"/>
  <Override ContentType="application/vnd.openxmlformats-officedocument.presentationml.slide+xml" PartName="/ppt/slides/slide289.xml"/>
  <Override ContentType="application/vnd.openxmlformats-officedocument.presentationml.slide+xml" PartName="/ppt/slides/slide290.xml"/>
  <Override ContentType="application/vnd.openxmlformats-officedocument.presentationml.slide+xml" PartName="/ppt/slides/slide291.xml"/>
  <Override ContentType="application/vnd.openxmlformats-officedocument.presentationml.slide+xml" PartName="/ppt/slides/slide292.xml"/>
  <Override ContentType="application/vnd.openxmlformats-officedocument.presentationml.slide+xml" PartName="/ppt/slides/slide293.xml"/>
  <Override ContentType="application/vnd.openxmlformats-officedocument.presentationml.slide+xml" PartName="/ppt/slides/slide294.xml"/>
  <Override ContentType="application/vnd.openxmlformats-officedocument.presentationml.slide+xml" PartName="/ppt/slides/slide295.xml"/>
  <Override ContentType="application/vnd.openxmlformats-officedocument.presentationml.slide+xml" PartName="/ppt/slides/slide296.xml"/>
  <Override ContentType="application/vnd.openxmlformats-officedocument.presentationml.slide+xml" PartName="/ppt/slides/slide297.xml"/>
  <Override ContentType="application/vnd.openxmlformats-officedocument.presentationml.slide+xml" PartName="/ppt/slides/slide298.xml"/>
  <Override ContentType="application/vnd.openxmlformats-officedocument.presentationml.slide+xml" PartName="/ppt/slides/slide299.xml"/>
  <Override ContentType="application/vnd.openxmlformats-officedocument.presentationml.slide+xml" PartName="/ppt/slides/slide300.xml"/>
  <Override ContentType="application/vnd.openxmlformats-officedocument.presentationml.slide+xml" PartName="/ppt/slides/slide301.xml"/>
  <Override ContentType="application/vnd.openxmlformats-officedocument.presentationml.slide+xml" PartName="/ppt/slides/slide302.xml"/>
  <Override ContentType="application/vnd.openxmlformats-officedocument.presentationml.slide+xml" PartName="/ppt/slides/slide303.xml"/>
  <Override ContentType="application/vnd.openxmlformats-officedocument.presentationml.slide+xml" PartName="/ppt/slides/slide304.xml"/>
  <Override ContentType="application/vnd.openxmlformats-officedocument.presentationml.slide+xml" PartName="/ppt/slides/slide305.xml"/>
  <Override ContentType="application/vnd.openxmlformats-officedocument.presentationml.slide+xml" PartName="/ppt/slides/slide306.xml"/>
  <Override ContentType="application/vnd.openxmlformats-officedocument.presentationml.slide+xml" PartName="/ppt/slides/slide307.xml"/>
  <Override ContentType="application/vnd.openxmlformats-officedocument.presentationml.slide+xml" PartName="/ppt/slides/slide308.xml"/>
  <Override ContentType="application/vnd.openxmlformats-officedocument.presentationml.slide+xml" PartName="/ppt/slides/slide309.xml"/>
  <Override ContentType="application/vnd.openxmlformats-officedocument.presentationml.slide+xml" PartName="/ppt/slides/slide310.xml"/>
  <Override ContentType="application/vnd.openxmlformats-officedocument.presentationml.slide+xml" PartName="/ppt/slides/slide311.xml"/>
  <Override ContentType="application/vnd.openxmlformats-officedocument.presentationml.slide+xml" PartName="/ppt/slides/slide312.xml"/>
  <Override ContentType="application/vnd.openxmlformats-officedocument.presentationml.slide+xml" PartName="/ppt/slides/slide313.xml"/>
  <Override ContentType="application/vnd.openxmlformats-officedocument.presentationml.slide+xml" PartName="/ppt/slides/slide314.xml"/>
  <Override ContentType="application/vnd.openxmlformats-officedocument.presentationml.slide+xml" PartName="/ppt/slides/slide315.xml"/>
  <Override ContentType="application/vnd.openxmlformats-officedocument.presentationml.slide+xml" PartName="/ppt/slides/slide316.xml"/>
  <Override ContentType="application/vnd.openxmlformats-officedocument.presentationml.slide+xml" PartName="/ppt/slides/slide317.xml"/>
  <Override ContentType="application/vnd.openxmlformats-officedocument.presentationml.slide+xml" PartName="/ppt/slides/slide318.xml"/>
  <Override ContentType="application/vnd.openxmlformats-officedocument.presentationml.slide+xml" PartName="/ppt/slides/slide319.xml"/>
  <Override ContentType="application/vnd.openxmlformats-officedocument.presentationml.slide+xml" PartName="/ppt/slides/slide320.xml"/>
  <Override ContentType="application/vnd.openxmlformats-officedocument.presentationml.slide+xml" PartName="/ppt/slides/slide321.xml"/>
  <Override ContentType="application/vnd.openxmlformats-officedocument.presentationml.slide+xml" PartName="/ppt/slides/slide322.xml"/>
  <Override ContentType="application/vnd.openxmlformats-officedocument.presentationml.slide+xml" PartName="/ppt/slides/slide323.xml"/>
  <Override ContentType="application/vnd.openxmlformats-officedocument.presentationml.slide+xml" PartName="/ppt/slides/slide324.xml"/>
  <Override ContentType="application/vnd.openxmlformats-officedocument.presentationml.slide+xml" PartName="/ppt/slides/slide325.xml"/>
  <Override ContentType="application/vnd.openxmlformats-officedocument.presentationml.slide+xml" PartName="/ppt/slides/slide326.xml"/>
  <Override ContentType="application/vnd.openxmlformats-officedocument.presentationml.slide+xml" PartName="/ppt/slides/slide327.xml"/>
  <Override ContentType="application/vnd.openxmlformats-officedocument.presentationml.slide+xml" PartName="/ppt/slides/slide328.xml"/>
  <Override ContentType="application/vnd.openxmlformats-officedocument.presentationml.slide+xml" PartName="/ppt/slides/slide329.xml"/>
  <Override ContentType="application/vnd.openxmlformats-officedocument.presentationml.slide+xml" PartName="/ppt/slides/slide330.xml"/>
  <Override ContentType="application/vnd.openxmlformats-officedocument.presentationml.slide+xml" PartName="/ppt/slides/slide331.xml"/>
  <Override ContentType="application/vnd.openxmlformats-officedocument.presentationml.slide+xml" PartName="/ppt/slides/slide332.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inkml+xml" PartName="/ppt/ink/ink1.xml"/>
  <Override ContentType="application/inkml+xml" PartName="/ppt/ink/ink2.xml"/>
  <Override ContentType="application/inkml+xml" PartName="/ppt/ink/ink3.xml"/>
  <Override ContentType="application/inkml+xml" PartName="/ppt/ink/ink4.xml"/>
  <Override ContentType="application/inkml+xml" PartName="/ppt/ink/ink5.xml"/>
  <Override ContentType="application/inkml+xml" PartName="/ppt/ink/ink6.xml"/>
  <Override ContentType="application/inkml+xml" PartName="/ppt/ink/ink7.xml"/>
  <Override ContentType="application/inkml+xml" PartName="/ppt/ink/ink8.xml"/>
  <Override ContentType="application/inkml+xml" PartName="/ppt/ink/ink9.xml"/>
  <Override ContentType="application/inkml+xml" PartName="/ppt/ink/ink10.xml"/>
  <Override ContentType="application/inkml+xml" PartName="/ppt/ink/ink11.xml"/>
  <Override ContentType="application/inkml+xml" PartName="/ppt/ink/ink12.xml"/>
  <Override ContentType="application/inkml+xml" PartName="/ppt/ink/ink13.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inkml+xml" PartName="/ppt/ink/ink14.xml"/>
  <Override ContentType="application/inkml+xml" PartName="/ppt/ink/ink15.xml"/>
  <Override ContentType="application/inkml+xml" PartName="/ppt/ink/ink16.xml"/>
  <Override ContentType="application/inkml+xml" PartName="/ppt/ink/ink17.xml"/>
  <Override ContentType="application/inkml+xml" PartName="/ppt/ink/ink18.xml"/>
  <Override ContentType="application/inkml+xml" PartName="/ppt/ink/ink19.xml"/>
  <Override ContentType="application/inkml+xml" PartName="/ppt/ink/ink20.xml"/>
  <Override ContentType="application/inkml+xml" PartName="/ppt/ink/ink21.xml"/>
  <Override ContentType="application/inkml+xml" PartName="/ppt/ink/ink22.xml"/>
  <Override ContentType="application/inkml+xml" PartName="/ppt/ink/ink23.xml"/>
  <Override ContentType="application/inkml+xml" PartName="/ppt/ink/ink24.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inkml+xml" PartName="/ppt/ink/ink25.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inkml+xml" PartName="/ppt/ink/ink26.xml"/>
  <Override ContentType="application/inkml+xml" PartName="/ppt/ink/ink27.xml"/>
  <Override ContentType="application/inkml+xml" PartName="/ppt/ink/ink28.xml"/>
  <Override ContentType="application/inkml+xml" PartName="/ppt/ink/ink29.xml"/>
  <Override ContentType="application/inkml+xml" PartName="/ppt/ink/ink30.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4"/>
  </p:notesMasterIdLst>
  <p:handoutMasterIdLst>
    <p:handoutMasterId r:id="rId335"/>
  </p:handoutMasterIdLst>
  <p:sldIdLst>
    <p:sldId id="298" r:id="rId2"/>
    <p:sldId id="7697" r:id="rId3"/>
    <p:sldId id="7698" r:id="rId4"/>
    <p:sldId id="7699" r:id="rId5"/>
    <p:sldId id="7700" r:id="rId6"/>
    <p:sldId id="3625" r:id="rId7"/>
    <p:sldId id="1087" r:id="rId8"/>
    <p:sldId id="7751" r:id="rId9"/>
    <p:sldId id="1155" r:id="rId10"/>
    <p:sldId id="1088" r:id="rId11"/>
    <p:sldId id="5447" r:id="rId12"/>
    <p:sldId id="7701" r:id="rId13"/>
    <p:sldId id="5631" r:id="rId14"/>
    <p:sldId id="5624" r:id="rId15"/>
    <p:sldId id="5625" r:id="rId16"/>
    <p:sldId id="5626" r:id="rId17"/>
    <p:sldId id="5627" r:id="rId18"/>
    <p:sldId id="5628" r:id="rId19"/>
    <p:sldId id="5629" r:id="rId20"/>
    <p:sldId id="6348" r:id="rId21"/>
    <p:sldId id="7703" r:id="rId22"/>
    <p:sldId id="5429" r:id="rId23"/>
    <p:sldId id="7636" r:id="rId24"/>
    <p:sldId id="5432" r:id="rId25"/>
    <p:sldId id="3561" r:id="rId26"/>
    <p:sldId id="3550" r:id="rId27"/>
    <p:sldId id="3565" r:id="rId28"/>
    <p:sldId id="5448" r:id="rId29"/>
    <p:sldId id="3541" r:id="rId30"/>
    <p:sldId id="5433" r:id="rId31"/>
    <p:sldId id="7706" r:id="rId32"/>
    <p:sldId id="1080" r:id="rId33"/>
    <p:sldId id="3549" r:id="rId34"/>
    <p:sldId id="7704" r:id="rId35"/>
    <p:sldId id="7705" r:id="rId36"/>
    <p:sldId id="7724" r:id="rId37"/>
    <p:sldId id="3572" r:id="rId38"/>
    <p:sldId id="8255" r:id="rId39"/>
    <p:sldId id="5550" r:id="rId40"/>
    <p:sldId id="5471" r:id="rId41"/>
    <p:sldId id="299" r:id="rId42"/>
    <p:sldId id="5474" r:id="rId43"/>
    <p:sldId id="3571" r:id="rId44"/>
    <p:sldId id="300" r:id="rId45"/>
    <p:sldId id="5563" r:id="rId46"/>
    <p:sldId id="3636" r:id="rId47"/>
    <p:sldId id="3607" r:id="rId48"/>
    <p:sldId id="8252" r:id="rId49"/>
    <p:sldId id="5565" r:id="rId50"/>
    <p:sldId id="5566" r:id="rId51"/>
    <p:sldId id="308" r:id="rId52"/>
    <p:sldId id="5568" r:id="rId53"/>
    <p:sldId id="3613" r:id="rId54"/>
    <p:sldId id="3953" r:id="rId55"/>
    <p:sldId id="5571" r:id="rId56"/>
    <p:sldId id="3603" r:id="rId57"/>
    <p:sldId id="5479" r:id="rId58"/>
    <p:sldId id="3640" r:id="rId59"/>
    <p:sldId id="3942" r:id="rId60"/>
    <p:sldId id="3944" r:id="rId61"/>
    <p:sldId id="5589" r:id="rId62"/>
    <p:sldId id="7737" r:id="rId63"/>
    <p:sldId id="5599" r:id="rId64"/>
    <p:sldId id="3615" r:id="rId65"/>
    <p:sldId id="5600" r:id="rId66"/>
    <p:sldId id="5603" r:id="rId67"/>
    <p:sldId id="5604" r:id="rId68"/>
    <p:sldId id="272" r:id="rId69"/>
    <p:sldId id="3619" r:id="rId70"/>
    <p:sldId id="5605" r:id="rId71"/>
    <p:sldId id="5606" r:id="rId72"/>
    <p:sldId id="277" r:id="rId73"/>
    <p:sldId id="4115" r:id="rId74"/>
    <p:sldId id="318" r:id="rId75"/>
    <p:sldId id="5670" r:id="rId76"/>
    <p:sldId id="3633" r:id="rId77"/>
    <p:sldId id="5580" r:id="rId78"/>
    <p:sldId id="4094" r:id="rId79"/>
    <p:sldId id="4095" r:id="rId80"/>
    <p:sldId id="3708" r:id="rId81"/>
    <p:sldId id="3710" r:id="rId82"/>
    <p:sldId id="4145" r:id="rId83"/>
    <p:sldId id="5675" r:id="rId84"/>
    <p:sldId id="4011" r:id="rId85"/>
    <p:sldId id="4098" r:id="rId86"/>
    <p:sldId id="4016" r:id="rId87"/>
    <p:sldId id="3954" r:id="rId88"/>
    <p:sldId id="4018" r:id="rId89"/>
    <p:sldId id="5738" r:id="rId90"/>
    <p:sldId id="3974" r:id="rId91"/>
    <p:sldId id="3975" r:id="rId92"/>
    <p:sldId id="4100" r:id="rId93"/>
    <p:sldId id="4102" r:id="rId94"/>
    <p:sldId id="4106" r:id="rId95"/>
    <p:sldId id="4030" r:id="rId96"/>
    <p:sldId id="4033" r:id="rId97"/>
    <p:sldId id="5740" r:id="rId98"/>
    <p:sldId id="5741" r:id="rId99"/>
    <p:sldId id="4110" r:id="rId100"/>
    <p:sldId id="4111" r:id="rId101"/>
    <p:sldId id="5743" r:id="rId102"/>
    <p:sldId id="4047" r:id="rId103"/>
    <p:sldId id="4049" r:id="rId104"/>
    <p:sldId id="4112" r:id="rId105"/>
    <p:sldId id="5541" r:id="rId106"/>
    <p:sldId id="5684" r:id="rId107"/>
    <p:sldId id="5727" r:id="rId108"/>
    <p:sldId id="5728" r:id="rId109"/>
    <p:sldId id="5729" r:id="rId110"/>
    <p:sldId id="5731" r:id="rId111"/>
    <p:sldId id="5732" r:id="rId112"/>
    <p:sldId id="5733" r:id="rId113"/>
    <p:sldId id="5734" r:id="rId114"/>
    <p:sldId id="5735" r:id="rId115"/>
    <p:sldId id="7771" r:id="rId116"/>
    <p:sldId id="3970" r:id="rId117"/>
    <p:sldId id="3976" r:id="rId118"/>
    <p:sldId id="3990" r:id="rId119"/>
    <p:sldId id="3977" r:id="rId120"/>
    <p:sldId id="4273" r:id="rId121"/>
    <p:sldId id="4274" r:id="rId122"/>
    <p:sldId id="3972" r:id="rId123"/>
    <p:sldId id="3981" r:id="rId124"/>
    <p:sldId id="5772" r:id="rId125"/>
    <p:sldId id="325" r:id="rId126"/>
    <p:sldId id="3991" r:id="rId127"/>
    <p:sldId id="4292" r:id="rId128"/>
    <p:sldId id="5752" r:id="rId129"/>
    <p:sldId id="9064" r:id="rId130"/>
    <p:sldId id="9065" r:id="rId131"/>
    <p:sldId id="9017" r:id="rId132"/>
    <p:sldId id="9018" r:id="rId133"/>
    <p:sldId id="8140" r:id="rId134"/>
    <p:sldId id="4278" r:id="rId135"/>
    <p:sldId id="9019" r:id="rId136"/>
    <p:sldId id="9042" r:id="rId137"/>
    <p:sldId id="9043" r:id="rId138"/>
    <p:sldId id="9044" r:id="rId139"/>
    <p:sldId id="9045" r:id="rId140"/>
    <p:sldId id="9046" r:id="rId141"/>
    <p:sldId id="9047" r:id="rId142"/>
    <p:sldId id="9026" r:id="rId143"/>
    <p:sldId id="9020" r:id="rId144"/>
    <p:sldId id="9021" r:id="rId145"/>
    <p:sldId id="9022" r:id="rId146"/>
    <p:sldId id="9023" r:id="rId147"/>
    <p:sldId id="9024" r:id="rId148"/>
    <p:sldId id="9025" r:id="rId149"/>
    <p:sldId id="9028" r:id="rId150"/>
    <p:sldId id="9029" r:id="rId151"/>
    <p:sldId id="9030" r:id="rId152"/>
    <p:sldId id="9031" r:id="rId153"/>
    <p:sldId id="9032" r:id="rId154"/>
    <p:sldId id="9034" r:id="rId155"/>
    <p:sldId id="9035" r:id="rId156"/>
    <p:sldId id="9036" r:id="rId157"/>
    <p:sldId id="9048" r:id="rId158"/>
    <p:sldId id="9049" r:id="rId159"/>
    <p:sldId id="9050" r:id="rId160"/>
    <p:sldId id="9051" r:id="rId161"/>
    <p:sldId id="9052" r:id="rId162"/>
    <p:sldId id="9053" r:id="rId163"/>
    <p:sldId id="9054" r:id="rId164"/>
    <p:sldId id="9055" r:id="rId165"/>
    <p:sldId id="9056" r:id="rId166"/>
    <p:sldId id="9057" r:id="rId167"/>
    <p:sldId id="9058" r:id="rId168"/>
    <p:sldId id="9060" r:id="rId169"/>
    <p:sldId id="9061" r:id="rId170"/>
    <p:sldId id="9027" r:id="rId171"/>
    <p:sldId id="9062" r:id="rId172"/>
    <p:sldId id="9063" r:id="rId173"/>
    <p:sldId id="9037" r:id="rId174"/>
    <p:sldId id="9068" r:id="rId175"/>
    <p:sldId id="9069" r:id="rId176"/>
    <p:sldId id="9066" r:id="rId177"/>
    <p:sldId id="9067" r:id="rId178"/>
    <p:sldId id="9070" r:id="rId179"/>
    <p:sldId id="9071" r:id="rId180"/>
    <p:sldId id="5773" r:id="rId181"/>
    <p:sldId id="336" r:id="rId182"/>
    <p:sldId id="5774" r:id="rId183"/>
    <p:sldId id="3997" r:id="rId184"/>
    <p:sldId id="4302" r:id="rId185"/>
    <p:sldId id="3998" r:id="rId186"/>
    <p:sldId id="3999" r:id="rId187"/>
    <p:sldId id="4000" r:id="rId188"/>
    <p:sldId id="4001" r:id="rId189"/>
    <p:sldId id="4002" r:id="rId190"/>
    <p:sldId id="4003" r:id="rId191"/>
    <p:sldId id="4061" r:id="rId192"/>
    <p:sldId id="4062" r:id="rId193"/>
    <p:sldId id="4005" r:id="rId194"/>
    <p:sldId id="5595" r:id="rId195"/>
    <p:sldId id="5596" r:id="rId196"/>
    <p:sldId id="5597" r:id="rId197"/>
    <p:sldId id="335" r:id="rId198"/>
    <p:sldId id="5598" r:id="rId199"/>
    <p:sldId id="4279" r:id="rId200"/>
    <p:sldId id="4298" r:id="rId201"/>
    <p:sldId id="4299" r:id="rId202"/>
    <p:sldId id="4300" r:id="rId203"/>
    <p:sldId id="8128" r:id="rId204"/>
    <p:sldId id="8141" r:id="rId205"/>
    <p:sldId id="337" r:id="rId206"/>
    <p:sldId id="344" r:id="rId207"/>
    <p:sldId id="4196" r:id="rId208"/>
    <p:sldId id="4253" r:id="rId209"/>
    <p:sldId id="4197" r:id="rId210"/>
    <p:sldId id="4254" r:id="rId211"/>
    <p:sldId id="4117" r:id="rId212"/>
    <p:sldId id="4118" r:id="rId213"/>
    <p:sldId id="4119" r:id="rId214"/>
    <p:sldId id="4120" r:id="rId215"/>
    <p:sldId id="6445" r:id="rId216"/>
    <p:sldId id="6446" r:id="rId217"/>
    <p:sldId id="5601" r:id="rId218"/>
    <p:sldId id="4280" r:id="rId219"/>
    <p:sldId id="4281" r:id="rId220"/>
    <p:sldId id="4282" r:id="rId221"/>
    <p:sldId id="8126" r:id="rId222"/>
    <p:sldId id="5594" r:id="rId223"/>
    <p:sldId id="5782" r:id="rId224"/>
    <p:sldId id="4134" r:id="rId225"/>
    <p:sldId id="4135" r:id="rId226"/>
    <p:sldId id="4136" r:id="rId227"/>
    <p:sldId id="5783" r:id="rId228"/>
    <p:sldId id="5784" r:id="rId229"/>
    <p:sldId id="5785" r:id="rId230"/>
    <p:sldId id="5786" r:id="rId231"/>
    <p:sldId id="5787" r:id="rId232"/>
    <p:sldId id="5788" r:id="rId233"/>
    <p:sldId id="5789" r:id="rId234"/>
    <p:sldId id="4284" r:id="rId235"/>
    <p:sldId id="4257" r:id="rId236"/>
    <p:sldId id="4258" r:id="rId237"/>
    <p:sldId id="4259" r:id="rId238"/>
    <p:sldId id="4260" r:id="rId239"/>
    <p:sldId id="4263" r:id="rId240"/>
    <p:sldId id="4261" r:id="rId241"/>
    <p:sldId id="4262" r:id="rId242"/>
    <p:sldId id="4264" r:id="rId243"/>
    <p:sldId id="4265" r:id="rId244"/>
    <p:sldId id="4285" r:id="rId245"/>
    <p:sldId id="4266" r:id="rId246"/>
    <p:sldId id="4361" r:id="rId247"/>
    <p:sldId id="4362" r:id="rId248"/>
    <p:sldId id="4363" r:id="rId249"/>
    <p:sldId id="4364" r:id="rId250"/>
    <p:sldId id="4365" r:id="rId251"/>
    <p:sldId id="4366" r:id="rId252"/>
    <p:sldId id="6983" r:id="rId253"/>
    <p:sldId id="6984" r:id="rId254"/>
    <p:sldId id="4255" r:id="rId255"/>
    <p:sldId id="6447" r:id="rId256"/>
    <p:sldId id="6448" r:id="rId257"/>
    <p:sldId id="4126" r:id="rId258"/>
    <p:sldId id="4192" r:id="rId259"/>
    <p:sldId id="8228" r:id="rId260"/>
    <p:sldId id="8226" r:id="rId261"/>
    <p:sldId id="8227" r:id="rId262"/>
    <p:sldId id="4127" r:id="rId263"/>
    <p:sldId id="4128" r:id="rId264"/>
    <p:sldId id="4129" r:id="rId265"/>
    <p:sldId id="4071" r:id="rId266"/>
    <p:sldId id="4130" r:id="rId267"/>
    <p:sldId id="5781" r:id="rId268"/>
    <p:sldId id="4132" r:id="rId269"/>
    <p:sldId id="6995" r:id="rId270"/>
    <p:sldId id="8138" r:id="rId271"/>
    <p:sldId id="8139" r:id="rId272"/>
    <p:sldId id="8229" r:id="rId273"/>
    <p:sldId id="4146" r:id="rId274"/>
    <p:sldId id="4198" r:id="rId275"/>
    <p:sldId id="4147" r:id="rId276"/>
    <p:sldId id="4199" r:id="rId277"/>
    <p:sldId id="4200" r:id="rId278"/>
    <p:sldId id="4149" r:id="rId279"/>
    <p:sldId id="4201" r:id="rId280"/>
    <p:sldId id="4150" r:id="rId281"/>
    <p:sldId id="4151" r:id="rId282"/>
    <p:sldId id="4287" r:id="rId283"/>
    <p:sldId id="4288" r:id="rId284"/>
    <p:sldId id="4289" r:id="rId285"/>
    <p:sldId id="4290" r:id="rId286"/>
    <p:sldId id="4291" r:id="rId287"/>
    <p:sldId id="4153" r:id="rId288"/>
    <p:sldId id="8230" r:id="rId289"/>
    <p:sldId id="8231" r:id="rId290"/>
    <p:sldId id="4157" r:id="rId291"/>
    <p:sldId id="5790" r:id="rId292"/>
    <p:sldId id="6768" r:id="rId293"/>
    <p:sldId id="6727" r:id="rId294"/>
    <p:sldId id="6767" r:id="rId295"/>
    <p:sldId id="4158" r:id="rId296"/>
    <p:sldId id="8233" r:id="rId297"/>
    <p:sldId id="8234" r:id="rId298"/>
    <p:sldId id="8235" r:id="rId299"/>
    <p:sldId id="8236" r:id="rId300"/>
    <p:sldId id="8237" r:id="rId301"/>
    <p:sldId id="8238" r:id="rId302"/>
    <p:sldId id="8239" r:id="rId303"/>
    <p:sldId id="4203" r:id="rId304"/>
    <p:sldId id="4202" r:id="rId305"/>
    <p:sldId id="4160" r:id="rId306"/>
    <p:sldId id="4204" r:id="rId307"/>
    <p:sldId id="4205" r:id="rId308"/>
    <p:sldId id="4303" r:id="rId309"/>
    <p:sldId id="4304" r:id="rId310"/>
    <p:sldId id="4309" r:id="rId311"/>
    <p:sldId id="4305" r:id="rId312"/>
    <p:sldId id="4306" r:id="rId313"/>
    <p:sldId id="4307" r:id="rId314"/>
    <p:sldId id="4336" r:id="rId315"/>
    <p:sldId id="4337" r:id="rId316"/>
    <p:sldId id="4330" r:id="rId317"/>
    <p:sldId id="4331" r:id="rId318"/>
    <p:sldId id="4332" r:id="rId319"/>
    <p:sldId id="4333" r:id="rId320"/>
    <p:sldId id="4334" r:id="rId321"/>
    <p:sldId id="4335" r:id="rId322"/>
    <p:sldId id="6726" r:id="rId323"/>
    <p:sldId id="6982" r:id="rId324"/>
    <p:sldId id="5791" r:id="rId325"/>
    <p:sldId id="6987" r:id="rId326"/>
    <p:sldId id="5644" r:id="rId327"/>
    <p:sldId id="8142" r:id="rId328"/>
    <p:sldId id="4267" r:id="rId329"/>
    <p:sldId id="6397" r:id="rId330"/>
    <p:sldId id="6398" r:id="rId331"/>
    <p:sldId id="6399" r:id="rId332"/>
    <p:sldId id="6400" r:id="rId333"/>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p:restoredTop sz="94816"/>
  </p:normalViewPr>
  <p:slideViewPr>
    <p:cSldViewPr snapToObjects="1">
      <p:cViewPr varScale="1">
        <p:scale>
          <a:sx n="224" d="100"/>
          <a:sy n="224" d="100"/>
        </p:scale>
        <p:origin x="784" y="176"/>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handoutMaster" Target="handoutMasters/handoutMaster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viewProps" Target="viewProps.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notesMaster" Target="notesMasters/notesMaster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presProps" Target="presProps.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2/23/24</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6T07:12:27.923"/>
    </inkml:context>
    <inkml:brush xml:id="br0">
      <inkml:brushProperty name="width" value="0.035" units="cm"/>
      <inkml:brushProperty name="height" value="0.035" units="cm"/>
      <inkml:brushProperty name="color" value="#E71224"/>
    </inkml:brush>
  </inkml:definitions>
  <inkml:trace contextRef="#ctx0" brushRef="#br0">444 17 24575,'-15'0'0,"-9"0"0,-12 0 0,-3 0 0,3 2 0,6 1 0,5 3 0,-1 2 0,2 1 0,4-2 0,4-1 0,6-1 0,1 0 0,-1 2 0,-3 3 0,-2 3 0,-3 2 0,-3 3 0,1 2 0,2 0 0,6-2 0,7-1 0,4-1 0,1 2 0,0 3 0,0 3 0,0 4 0,0 1 0,0 1 0,0-2 0,0-2 0,0 0 0,0-3 0,0-1 0,1-3 0,1 0 0,0 1 0,1 2 0,3 2 0,4 3 0,5 1 0,7 3 0,9 2 0,6-1 0,6 1 0,2-4 0,2-3 0,1-5 0,1-4 0,1-4 0,4-4 0,8-4 0,9-3 0,1-2 0,9 0 0,4-4 0,3-10 0,3-8 0,-12-5 0,-8 0 0,-7 5 0,-6 6 0,-5 2 0,-7 2 0,-10-1 0,-6 0 0,-9-1 0,-6-7 0,-5-10 0,-6-11 0,-5-5 0,-7-4 0,-7 3 0,-6 3 0,-3 2 0,-2 2 0,3 3 0,3 5 0,2 7 0,4 7 0,0 5 0,-2 3 0,-4-1 0,-3 0 0,-6-1 0,-7-2 0,-6 3 0,-4-1 0,0 5 0,3 2 0,2 3 0,3 1 0,2 0 0,1-4 0,2-2 0,-2-3 0,-2 0 0,0 1 0,2 2 0,3 0 0,4 1 0,2 3 0,1 1 0,2 1 0,0 2 0,2-1 0,4-1 0,16-7 0,-2 6 0,12-4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27.690"/>
    </inkml:context>
    <inkml:brush xml:id="br0">
      <inkml:brushProperty name="width" value="0.2" units="cm"/>
      <inkml:brushProperty name="height" value="0.2" units="cm"/>
      <inkml:brushProperty name="color" value="#E71224"/>
    </inkml:brush>
  </inkml:definitions>
  <inkml:trace contextRef="#ctx0" brushRef="#br0">941 0 24575,'-6'31'0,"-19"26"0,0-10 0,-5 4 0,-7 13 0,-3 2 0,-3 5 0,0-2 0,6-9 0,3-2 0,7-9 0,1-3 0,-20 41 0,2-3 0,-2 0 0,4-10 0,7-14 0,6-8 0,4-5 0,1 6 0,-3 13 0,-1 8 0,1 4 0,6-11 0,-1-5 0,-4 2 0,-4 3 0,-1 0 0,9-12 0,8-13 0,6-12 0,3-7 0,-1-2 0,2-2 0,0-3 0,2-3 0,2 2 0,0-10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32.922"/>
    </inkml:context>
    <inkml:brush xml:id="br0">
      <inkml:brushProperty name="width" value="0.2" units="cm"/>
      <inkml:brushProperty name="height" value="0.2" units="cm"/>
      <inkml:brushProperty name="color" value="#E71224"/>
    </inkml:brush>
  </inkml:definitions>
  <inkml:trace contextRef="#ctx0" brushRef="#br0">1 0 24575,'21'68'0,"3"0"0,6 5 0,-1-8 0,-3-5 0,-1-1 0,0 4 0,-2 4 0,-3-4 0,-4-10 0,-2-12 0,-1-11 0,0-5 0,5-1 0,1-3 0,1 0 0,-1 0 0,-5 1 0,-3 1 0,-3-1 0,-2-3 0,0-2 0,0-4 0,0-2 0,0-3 0,1 0 0,-1 2 0,-1-5 0,0 3 0,-2-3 0,1-1 0,1 0 0,1 2 0,-1 2 0,-1 1 0,0-2 0,-2-1 0,0-2 0,3-1 0,-1-1 0,4-2 0,-1-1 0,-1-2 0,2 1 0,-1 0 0,2 1 0,0-2 0,2-3 0,3-3 0,2-2 0,4-4 0,3 0 0,6-2 0,7 0 0,27-2 0,30-2 0,-35 9 0,3 0 0,3-1 0,-1 1 0,-11 1 0,-4 0 0,22-6 0,-27 2 0,-12 3 0,21-6 0,30-8 0,-26 11 0,2 0 0,5-2 0,-1 1 0,-9 4 0,-4 1 0,22-5 0,-27 3 0,-18 6 0,-7 0 0,-9 4 0,-9 3 0,-21 4 0,8 0 0,-8 0 0,15-1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5:50.445"/>
    </inkml:context>
    <inkml:brush xml:id="br0">
      <inkml:brushProperty name="width" value="0.2" units="cm"/>
      <inkml:brushProperty name="height" value="0.2" units="cm"/>
      <inkml:brushProperty name="color" value="#E71224"/>
    </inkml:brush>
  </inkml:definitions>
  <inkml:trace contextRef="#ctx0" brushRef="#br0">1 383 24575,'12'57'0,"4"-3"0,5 10 0,-1-3 0,2 6 0,2 3 0,6 15 0,1 5 0,1 1 0,-7-16 0,1 1 0,0 1 0,-1-1 0,-1-1 0,0 0 0,-1 0 0,-1-1 0,5 16 0,-1-1 0,-2-4 0,-4-14 0,-1-2 0,-2-3 0,4 14 0,-3-4 0,-2-16 0,-2-3 0,11 36 0,-3-14 0,-6-25 0,-5-13 0,-3-14 0,-1-11 0,-3-14 0,-1-21 0,-1 1 0,0-26 0,8-39 0,-1 21 0,3-5 0,4-19 0,3-3 0,1-2 0,0 2 0,0 8 0,1 4 0,-4 7 0,1 4 0,-4 8 0,0 2 0,0-2 0,1 1 0,-2 6 0,-1 2 0,12-39 0,0 18 0,-1 19 0,-2 12 0,-4 6 0,-7 6 0,-6 9 0,-2 13 0,-1 28 0,7 14 0,15 44 0,-1-27 0,4 5 0,8 18 0,3 5 0,-8-19 0,1 2 0,0 0 0,0-1 0,-1 1 0,0-1 0,-1-1 0,0-1 0,-2-1 0,9 21 0,-1-3 0,-8-13 0,-1-4 0,-4-7 0,-2-5 0,8 18 0,-6-21 0,-5-16 0,-3-11 0,-2-7 0,-4-5 0,-3-2 0,-1 1 0,-3 5 0,0 8 0,2 2 0,3 2 0,1-6 0,2-8 0,-2-13 0,0-16 0,-1-16 0,5-46 0,5 10 0,7-10 0,0 3 0,5-7 0,1-4 0,-1 8 0,3-5 0,0 0 0,1-1 0,2-1 0,1-1 0,1 1 0,-1 1 0,-1 3 0,-1 2 0,0 1 0,0 2 0,4-10 0,0 4 0,-2 3 0,-6 15 0,-1 2 0,-1 3 0,5-15 0,-3 6 0,-6 15 0,-1 2 0,0 3 0,0 1 0,2-2 0,1 1 0,1-5 0,0 1 0,-3 5 0,-2 5 0,3-14 0,-14 34 0,-7 24 0,-2 5 0,0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5:55.478"/>
    </inkml:context>
    <inkml:brush xml:id="br0">
      <inkml:brushProperty name="width" value="0.2" units="cm"/>
      <inkml:brushProperty name="height" value="0.2" units="cm"/>
      <inkml:brushProperty name="color" value="#E71224"/>
    </inkml:brush>
  </inkml:definitions>
  <inkml:trace contextRef="#ctx0" brushRef="#br0">63 203 24575,'0'85'0,"3"-23"0,3 11 0,0 7 0,0 3 0,1 7 0,1 5 0,-1 3 0,1-6 0,0 5 0,0 2 0,0 1 0,0-1-138,-1-14 0,0 1 1,0 1-1,0-1 1,0-1-1,-1-2 138,0 7 0,0-2 0,-1-1 0,0-3 0,0-3 67,0 4 1,-1-3 0,1-3 0,-2-3-68,1 10 0,0-5 0,-1-3 69,2 19 0,-1-7-69,0-15 0,-1-5 0,0-11 0,0-5 0,0 8 417,-1-31-417,-1-25 0,-1-41 0,-16-61 0,0 17 0,-3-8 0,3 15 0,-2-4 0,-1-1 0,-2-5 0,0-3 0,1 1 0,1-1 0,2 0 0,2 0 0,2 0 0,2 1 0,3-1 0,1 2 0,2-1 0,1 2 0,2 3 0,1 1 0,0 0 0,1 6 0,0 0 0,0 3 0,1-22 0,0 5 0,0 11 0,0 2 0,0 4 0,0 2 0,0 5 0,0 1 0,-1 1 0,0 1 0,0-1 0,0 1 0,2 2 0,1 1 0,2 3 0,1 1 0,11-37 0,6 22 0,7 14 0,6 4 0,5 3 0,-5 8 0,-10 10 0,-8 14 0,9 8 0,36 21 0,-13 4 0,5 6 0,16 8 0,2 5 0,4 5 0,-2 3 0,-9-3 0,-5-1 0,-10-3 0,-7 0 0,16 34 0,-23 7 0,-11 12 0,-14-39 0,-2 1 0,0 3 0,-1 1 0,-1 0 0,-1 0 0,-1-3 0,-3 0 0,-6-2 0,-7-1 0,-12 1 0,-9-1 0,-15 4 0,-9-1 0,-15 4 0,-6-2 0,-6-1 0,0-2 0,7-4 0,4-3 0,12-7 0,3-3 0,12-8 0,3-1 0,-29 16 0,7-9 0,11-12 0,18-11 0,25-13 0,29-13 0,2 4 0,15-3 0,14 14 0,-5 7 0,7 5 0,28 12 0,8 5 0,-13-1 0,4 3 0,2 3 0,-15-5 0,2 2 0,0 1 0,0 1 0,19 10 0,0 1 0,-4-2 0,-13-6 0,-4-1 0,-5-3 0,5 4 0,-11-6 0,0 2 0,-37-19 0,-10-2 0,1 2 0,-1-3 0,2 0 0,1-3 0,0-1 0,2 0 0,-2 0 0,-1 2 0,2 1 0,0 2 0,4 3 0,3 2 0,2 2 0,2 0 0,-2-2 0,-3-2 0,-1-3 0,-3-1 0,0 1 0,-2 0 0,-2-3 0,-4-3 0,-4-3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5:59.511"/>
    </inkml:context>
    <inkml:brush xml:id="br0">
      <inkml:brushProperty name="width" value="0.2" units="cm"/>
      <inkml:brushProperty name="height" value="0.2" units="cm"/>
      <inkml:brushProperty name="color" value="#E71224"/>
    </inkml:brush>
  </inkml:definitions>
  <inkml:trace contextRef="#ctx0" brushRef="#br0">1566 391 24575,'-40'-42'0,"1"-1"0,-10 3 0,-5 2 0,-16 0 0,-6 5 0,-1 6 0,-3 7 0,2 9 0,-1 7 0,4 8 0,2 7 0,7 6 0,2 4 0,3 2 0,3 2 0,10-1 0,4-2 0,-22 13 0,20-9 0,14 2 0,2 11 0,-2 20 0,-5 29 0,16-31 0,1 4 0,-1 7 0,0 2 0,-1 7 0,2 2 0,2 1 0,2 0 0,4-3 0,2-1 0,3-3 0,4-1 0,2-6 0,5-1 0,3-3 0,4-1 0,3-3 0,4-1 0,3-1 0,3-1 0,2 2 0,1-1 0,0 3 0,-1 0 0,0 2 0,1-1 0,-1-4 0,1-1 0,-1-6 0,2-2 0,29 29 0,8-9 0,4-5 0,4 1 0,-1 1 0,-6-7 0,-3-8 0,12-8 0,-30-22 0,4-3 0,7 0 0,3-1 0,5-1 0,0-1 0,-1-1 0,0-2 0,-2 1 0,-1-2 0,-1 1 0,-2-2 0,-1-1 0,-1 0 0,-2-1 0,-1 0 0,48 1 0,-7-3 0,4-8 0,-41-10 0,1-8 0,8-12 0,-2-12 0,6-18 0,-6-14 0,-22 11 0,-3-6 0,-5-4 0,-3-11 0,-5-5 0,-4-1 0,-7 17 0,-3-1 0,-2 0 0,-1-1 0,-2 0 0,-2 1 0,-1-1 0,0 2 0,-2-19 0,-2 2 0,0 2 0,-2 9 0,-1 2 0,0 3 0,1 9 0,0 2 0,-1 3 0,-3-21 0,-2 3 0,-1 10 0,-2 2 0,-3 7 0,-3 3 0,-4 3 0,-2 2 0,0 5 0,-1 2 0,-2 4 0,-1 1 0,-32-33 0,1 17 0,3 15 0,2 17 0,1 9 0,-1 4 0,-3 3 0,-5 3 0,-8 3 0,-7 4 0,-11 7 0,-2 7 0,2 5 0,-2-1 0,6-3 0,4 0 0,36-8 0,10 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04.478"/>
    </inkml:context>
    <inkml:brush xml:id="br0">
      <inkml:brushProperty name="width" value="0.2" units="cm"/>
      <inkml:brushProperty name="height" value="0.2" units="cm"/>
      <inkml:brushProperty name="color" value="#E71224"/>
    </inkml:brush>
  </inkml:definitions>
  <inkml:trace contextRef="#ctx0" brushRef="#br0">161 158 24575,'-3'62'0,"0"20"0,0 20 0,1-24 0,0 9 0,-1 6 0,0 2 0,0-2 0,0 4 0,-1 3 0,0 1 0,0 1-244,1-11 1,-1 1 0,-1 2 0,1-1-1,0 0 1,0-2 243,0-5 0,1-1 0,-1 0 0,0-1 0,1-1 0,0-3 0,0 5 0,0-1 0,0-3 0,0-1 0,2-1 118,0 9 1,0-2 0,2-2 0,1-3-119,2 12 0,2-3 0,1-4 80,1-10 1,1-3-1,1-2-80,6 21 0,0-6 0,-4-20 0,-1-5 0,-4-8 0,-2-5 744,-1 16-744,-4-21 0,0-20 0,-1-24 0,-5-26 0,-7-33 0,-8-32 0,11 36 0,0-3 0,-1-11 0,0-2 0,-1-8 0,0-2 0,-1-3 0,0-2 0,0-3 0,2-2 0,4 26 0,2-1 0,0-1 0,2-1 0,1-1 0,0-1 0,1-5 0,1-2 0,1 0 0,0-3 0,1 0 0,1 2 0,0 7 0,0 0 0,1 1 0,1 0 0,0 0 0,1 2 0,2-29 0,0 2 0,-1 7 0,-1 2 0,-1 6 0,-1 4 0,-1 13 0,-2 4 0,0-38 0,1 0 0,1 46 0,1 0 0,1-1 0,1-1 0,2 1 0,0 0 0,12-41 0,-3 0 0,-3 5 0,-5 7 0,-5 14 0,-1 15 0,0 7 0,4 4 0,-1 5 0,1 9 0,0 11 0,-1 15 0,8 29 0,23 37 0,-1-6 0,6 10 0,-2-6 0,5 5 0,1 3 0,-6-9 0,3 1 0,0 3 0,0 2 0,8 13 0,1 3 0,0 3 0,0 2-108,-8-11 1,1 3 0,-1 1 0,0 0 0,-1 0 107,-1 0 0,-1 0 0,-1 1 0,-1-1 0,0-1 0,-3-5 0,-1 1 0,-1-1 0,0-2 0,-2-3 0,2 5 0,-1-2 0,-2-3 0,0-2 0,2 4 0,-1-3 0,1-3 0,1-2 0,1-2 0,2-2 0,1-3 0,0-1 0,2-2 0,17 20 0,1-6 0,-8-11 0,-4-7 536,11 12-536,-26-19 0,-18-2 0,3 9 0,2 3 0,-3-7 0,-5-2 0,-6 0 0,-3 2 0,-1-7 0,0-18 0,0-18 0,0-37 0,0-13 0,0-12 0,0-1 0,0-9 0,0-3 0,1 0 0,1-3 0,-1-4 0,1-1 0,-1-10 0,1-3 0,-1-1 0,1 0 0,1-4 0,-1 0 0,2 1 0,-1 1 0,0 6 0,1 1 0,0 2 0,-1 1 0,0 9 0,-1 1 0,1 2 0,-1 1 0,1-14 0,1 2 0,-2 4 0,-1 9 0,0 3 0,0 1 0,0-28 0,1 3 0,1 9 0,1 3 0,2 7 0,2 3 0,1 7 0,1 2 0,0 10 0,0 2 0,10-28 0,-4 16 0,-3 8 0,-3 4 0,-3 6 0,-4 14 0,-2 15 0,-1 10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09.111"/>
    </inkml:context>
    <inkml:brush xml:id="br0">
      <inkml:brushProperty name="width" value="0.2" units="cm"/>
      <inkml:brushProperty name="height" value="0.2" units="cm"/>
      <inkml:brushProperty name="color" value="#E71224"/>
    </inkml:brush>
  </inkml:definitions>
  <inkml:trace contextRef="#ctx0" brushRef="#br0">3333 543 24575,'-50'-52'0,"11"18"0,-5-2 0,-11-5 0,-5-1 0,-8-1 0,-5 2 0,-9-1 0,-2 6 0,2 9 0,-3 4 0,-11 2 0,-2 3 0,3 2 0,1 2 0,6 1 0,3 0 0,12 3 0,5 1 0,16 1 0,3 4 0,-47 19 0,32 12 0,-5 10 0,5 0 0,-4 5 0,-2 3 0,-10 8 0,-2 4 0,0 1 0,20-14 0,1 0 0,0 1 0,3 0 0,-11 11 0,3-1 0,6 1 0,-8 13 0,7 1 0,12-3 0,5 1 0,4 6 0,3 4 0,-1 9 0,0 4 0,10-24 0,1 3 0,0 0 0,-1 2 0,0 0 0,1 0 0,1 0 0,1 0 0,2-1 0,3-3 0,2 0 0,2-1 0,-2 29 0,6-2 0,10-7 0,9-3 0,13-7 0,9-5 0,6-7 0,5-4 0,5-4 0,2-2 0,-4-5 0,-1-1 0,-3 1 0,-1 1 0,0 2 0,3 0 0,4 1 0,5-4 0,11 2 0,8-7 0,13-9 0,7-10 0,-15-15 0,5-6 0,0-5 0,5-4 0,1-6 0,-1-3 0,0-3 0,-2-4 0,-2-3 0,-8-2 0,-2-1 0,-3-3 0,17-14 0,-4-3 0,3-7 0,-1-3 0,-29 15 0,-1-1 0,-2-1 0,1-3 0,-2-2 0,-3 0 0,16-23 0,-8-1 0,-16 10 0,-8 0 0,-10 8 0,-8 1 0,-17-35 0,-31 10 0,-18 9 0,-26 10 0,-2 15 0,5 18 0,8 12 0,19 14 0,5 6 0,4 4 0,2 1 0,3-2 0,5-3 0,10-6 0,20-12 0,46-22 0,6 6 0,11-1 0,-2 4 0,5 0 0,3 1 0,9-3 0,2 1 0,1 2 0,1 1 0,1 2 0,-2 1 0,-8 3 0,-2 1 0,-3 2 0,16-2 0,-5 2 0,-16 3 0,-6 2 0,16-4 0,-31 8 0,-28 6 0,-11 7 0,-5 10 0,0 31 0,1 6 0,1 9 0,0 26 0,0 6 0,1-23 0,0 2 0,0-2 0,0-3 0,0-2 0,0-3 0,0 12 0,-1-6 0,0-14 0,-2-4 0,-5 35 0,-1-12 0,1-18 0,5-30 0,2-16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14.711"/>
    </inkml:context>
    <inkml:brush xml:id="br0">
      <inkml:brushProperty name="width" value="0.2" units="cm"/>
      <inkml:brushProperty name="height" value="0.2" units="cm"/>
      <inkml:brushProperty name="color" value="#E71224"/>
    </inkml:brush>
  </inkml:definitions>
  <inkml:trace contextRef="#ctx0" brushRef="#br0">1 1 24575,'2'96'0,"0"-1"0,0 1 0,2-18 0,1 4 0,1 2 0,0 4 0,1 1 0,1 2 0,0 3 0,1 3 0,1 1 0,0 1 0,1-1-296,-1-10 0,0 1 0,1 1 0,0 0 1,1-1-1,0-1 0,0 0 296,3 7 0,0 0 0,0-2 0,1 0 0,-1-2 0,0-2 0,2 7 0,-1-2 0,0-2 0,0-3 0,-1-2 166,1 5 1,0-2-1,-1-4 1,-1-3-167,1 8 0,0-5 0,-1-6 171,0 3 0,-2-9-171,-2-22 0,-2-5 0,5 19 0,-5-15 1063,-2-10-1063,-1-5 0,-1-13 0,-2-12 0,-1-7 0,2-4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16.644"/>
    </inkml:context>
    <inkml:brush xml:id="br0">
      <inkml:brushProperty name="width" value="0.2" units="cm"/>
      <inkml:brushProperty name="height" value="0.2" units="cm"/>
      <inkml:brushProperty name="color" value="#E71224"/>
    </inkml:brush>
  </inkml:definitions>
  <inkml:trace contextRef="#ctx0" brushRef="#br0">0 329 24575,'83'-13'0,"-1"-1"0,1 1 0,-8 0 0,2-1 0,2 0 0,2-1 0,9-1 0,4 0 0,0-1 0,-2 1 0,-3 1 0,-1 0 0,-1 0 0,-4 2 0,7 1 0,-5 1 0,-6 1 0,10 2 0,-10 0 0,-20 4 0,-6-1 0,17-3 0,-25-1 0,-15-2 0,-5 0 0,-5 4 0,-7 3 0,-6 2 0,-4 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18.144"/>
    </inkml:context>
    <inkml:brush xml:id="br0">
      <inkml:brushProperty name="width" value="0.2" units="cm"/>
      <inkml:brushProperty name="height" value="0.2" units="cm"/>
      <inkml:brushProperty name="color" value="#E71224"/>
    </inkml:brush>
  </inkml:definitions>
  <inkml:trace contextRef="#ctx0" brushRef="#br0">1 426 24575,'89'-29'0,"-22"10"0,12-3 0,6-2 0,4 1 0,7-1 0,4-1 0,1 0 0,-13 4 0,2 0 0,2-1 0,-2 2 0,-1 0 0,-7 3 0,1 0 0,-2 0 0,-3 2 0,-5 2 0,14-2 0,-7 2 0,-10 3 0,-13 2 0,-11 4 0,-12 2 0,-25 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21.411"/>
    </inkml:context>
    <inkml:brush xml:id="br0">
      <inkml:brushProperty name="width" value="0.2" units="cm"/>
      <inkml:brushProperty name="height" value="0.2" units="cm"/>
      <inkml:brushProperty name="color" value="#E71224"/>
    </inkml:brush>
  </inkml:definitions>
  <inkml:trace contextRef="#ctx0" brushRef="#br0">1 763 24575,'92'-4'0,"-28"-1"0,10-1 0,8-2 0,-5 1 0,7-2 0,5 0 0,5-1 0,2-1-469,-9 1 1,4 0 0,4-1 0,1 0 0,2 0 0,1-1 0,-1 1 403,-5 0 1,2 0 0,1-1 0,1 1 0,0 0-1,0-1 1,0 0 0,-2 0 64,0 1 0,0-1 0,0 0 0,0 0 0,-1 0 0,-1 0 0,-2-1 0,-1 1 120,14-2 1,-2-1-1,-1 0 1,-3 0-1,-3 1 1,-4-1-121,-4 0 0,-4 0 0,-2 0 0,-4 0 0,-4-1 240,20-6 0,-5-1 1,-8 0-241,5-6 0,-5 2 0,-5 1 0,1 3 0,3 2 0,4 2 977,11 3 0,3 3-977,-3 3 0,-3 3 196,-19 4 1,-6 1-197,21 1 0,-60 3 0,-21 0 0,-6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25.745"/>
    </inkml:context>
    <inkml:brush xml:id="br0">
      <inkml:brushProperty name="width" value="0.2" units="cm"/>
      <inkml:brushProperty name="height" value="0.2" units="cm"/>
      <inkml:brushProperty name="color" value="#E71224"/>
    </inkml:brush>
  </inkml:definitions>
  <inkml:trace contextRef="#ctx0" brushRef="#br0">3560 1 24575,'-56'2'0,"0"0"0,-33 8 0,-10 4 0,14-2 0,-5 2 0,-3 1 0,17-2 0,-2 1 0,-1 1 0,1 0 0,3 1 0,1 0 0,0 0 0,3 0 0,-13 2 0,2-1 0,4 0 0,-21 7 0,5-2 0,16-3 0,4-2 0,13-2 0,3-1 0,-34 12 0,18-1 0,14 1 0,9-1 0,6-3 0,5-4 0,2-4 0,-3-4 0,-5 0 0,-11-2 0,-11 3 0,-27-1 0,37-4 0,-3 0 0,-7 0 0,-2-1 0,-1 1 0,0-1 0,8 0 0,2 0 0,8-1 0,3 0 0,-26 4 0,17 1 0,13-1 0,7 0 0,4-2 0,5-3 0,4-2 0,7-1 0,6-1 0,11 0 0,4-2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23:16:29.711"/>
    </inkml:context>
    <inkml:brush xml:id="br0">
      <inkml:brushProperty name="width" value="0.2" units="cm"/>
      <inkml:brushProperty name="height" value="0.2" units="cm"/>
      <inkml:brushProperty name="color" value="#E71224"/>
    </inkml:brush>
  </inkml:definitions>
  <inkml:trace contextRef="#ctx0" brushRef="#br0">0 239 24575,'89'-14'0,"-1"0"0,-14 2 0,5-2 0,3 0 0,-9 2 0,3-1 0,1 0 0,0 1 0,2 1 0,0-1 0,0 1 0,-3 2 0,10 0 0,-3 1 0,-5 1 0,16 2 0,-9 1 0,-22 3 0,-5 1 0,25-4 0,-19-3 0,-16-2 0,-18 0 0,-13 2 0,-11 3 0,-6 1 0,-4 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3T09:05:58.051"/>
    </inkml:context>
    <inkml:brush xml:id="br0">
      <inkml:brushProperty name="width" value="0.05" units="cm"/>
      <inkml:brushProperty name="height" value="0.05" units="cm"/>
      <inkml:brushProperty name="color" value="#E71224"/>
    </inkml:brush>
  </inkml:definitions>
  <inkml:trace contextRef="#ctx0" brushRef="#br0">1 169 24575,'41'0'0,"3"0"0,3 0 0,-3 0 0,-2 0 0,5 0 0,5 0 0,2 0 0,0 0 0,-1 0 0,-2 0 0,-5 0 0,-1 0 0,3 0 0,2-2 0,0-3 0,-4-3 0,4-4 0,10 0 0,13 2 0,2 3 0,-2 5 0,-4 2 0,0 0 0,3 0 0,5 0 0,5 0 0,6 0 0,4 0 0,4-2 0,0-2 0,-1-4 0,-3-2 0,-1-1 0,-4 3 0,-9 3 0,-12 3 0,-14 2 0,-10 0 0,-1 0 0,8 0 0,14-2 0,4-3 0,-2-1 0,11 1 0,1 1 0,14 0 0,-39 2 0,1-1 0,0 0 0,1-1 0,2 1 0,2 0 0,-1 0 0,0 0 0,-5 0 0,-1 0 0,42 1 0,-13-1 0,-11 3 0,-7 0 0,-9 0 0,-6 2 0,-3 2 0,1 3 0,3 6 0,0 2 0,-5 2 0,-9 0 0,-6-2 0,-1 3 0,-6 0 0,-6-2 0,-7-4 0,-5-4 0,0-2 0,2-3 0,-2-1 0,-1-1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14.199"/>
    </inkml:context>
    <inkml:brush xml:id="br0">
      <inkml:brushProperty name="width" value="0.05" units="cm"/>
      <inkml:brushProperty name="height" value="0.05" units="cm"/>
      <inkml:brushProperty name="color" value="#E71224"/>
    </inkml:brush>
  </inkml:definitions>
  <inkml:trace contextRef="#ctx0" brushRef="#br0">0 1 24575,'18'0'0,"19"1"0,26 4 0,21 7 0,8 5 0,-6 3 0,-9-5 0,-9-5 0,-4-5 0,-1-2 0,-2 0 0,-1 3 0,-3 2 0,3-1 0,11-1 0,13-3 0,13-6 0,-46 1 0,1 0 0,1-1 0,0 0 0,-1-1 0,0 0 0,-2 2 0,1 0 0,44-1 0,-10 2 0,-13 1 0,-13 0 0,-12 0 0,-6 0 0,-3 0 0,0 0 0,12 1 0,24 3 0,-20-2 0,4 0 0,17 0 0,5 0 0,12-1 0,3 0 0,5-2 0,0 0 0,-3-1 0,-1 0 0,-7-1 0,-3-1 0,-8 1 0,-3 0 0,-7 0 0,-3 2 0,-6 0 0,-3 1 0,-5 2 0,-1 1 0,45 5 0,-2 2 0,2 1 0,-1-3 0,-5-3 0,-11-2 0,-7-1 0,-3 0 0,3 0 0,4-1 0,-5-1 0,-8 0 0,-13 0 0,-10 0 0,-3 0 0,-2-2 0,-2 0 0,-3-1 0,0 0 0,-2 1 0,-3 0 0,-2 2 0,-5-1 0,-5-1 0,-4 0 0,-5 1 0,-2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16.899"/>
    </inkml:context>
    <inkml:brush xml:id="br0">
      <inkml:brushProperty name="width" value="0.05" units="cm"/>
      <inkml:brushProperty name="height" value="0.05" units="cm"/>
      <inkml:brushProperty name="color" value="#E71224"/>
    </inkml:brush>
  </inkml:definitions>
  <inkml:trace contextRef="#ctx0" brushRef="#br0">0 41 24575,'32'0'0,"28"0"0,-6 0 0,6 0 0,18 0 0,5 0 0,6 0 0,2 0 0,1 0 0,-2 0 0,-10 0 0,-3 1 0,-11 0 0,-3 0 0,-10 1 0,-3-2 0,34-1 0,-17-8 0,-17-3 0,-15-1 0,-17 5 0,-10 5 0,-5 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27.066"/>
    </inkml:context>
    <inkml:brush xml:id="br0">
      <inkml:brushProperty name="width" value="0.05" units="cm"/>
      <inkml:brushProperty name="height" value="0.05" units="cm"/>
      <inkml:brushProperty name="color" value="#E71224"/>
    </inkml:brush>
  </inkml:definitions>
  <inkml:trace contextRef="#ctx0" brushRef="#br0">1 224 24575,'33'0'0,"33"0"0,-5 0 0,11 2 0,-4 1 0,6 1 0,3 0 0,16 3 0,5 0 0,3 1 0,-14-2 0,2 0 0,1 0 0,2-1 0,4 0 0,2 0 0,0-1 0,0-1 0,0-2 0,1 0 0,-1-2 0,-2-1 0,-8-1 0,0-1 0,-2 0 0,-3-1 0,15 0 0,-3-1 0,-5 0 0,-19 1 0,-4 0 0,-4 1 0,6 1 0,-7 1 0,25 4 0,-34 2 0,-23 2 0,-16 1 0,-8-1 0,2-2 0,20-2 0,34-1 0,-8 0 0,8 0 0,20 4 0,6 2 0,-19 0 0,3 1 0,2 2 0,6 3 0,2 1 0,0 2 0,3 1 0,0 2 0,0 0 0,1 1 0,0-1 0,-2 0 0,-3-1 0,-1-1 0,-1 0 0,-8-3 0,-1 1 0,-2-2 0,16 4 0,-5-2 0,-21-3 0,-6-2 0,16 4 0,-34-9 0,-18-6 0,-8-1 0,-1-1 0,13-4 0,16-4 0,19-4 0,16-1 0,12 0 0,7 2 0,5 3 0,-4 4 0,-8 4 0,-12 3 0,-15 0 0,-13 0 0,-9-1 0,-1-2 0,7-4 0,16-2 0,13 0 0,6 0 0,-4 2 0,-11 1 0,-8 1 0,-4-3 0,4-3 0,3-5 0,0-2 0,-4 2 0,-13 4 0,-11 6 0,-10 3 0,31 3 0,15-1 0,15 0 0,3 0 0,10 0 0,6 0 0,-5 0 0,6 1 0,3-1 0,0 0 0,-14 1 0,2-1 0,0 0 0,-1 1 0,0 0 0,-5-1 0,0 1 0,0 0 0,-2 0 0,-2 0 0,11 0 0,-2 0 0,-2 0 0,-2 0 0,15 0 0,-2 0 0,-2-1 0,-8-2 0,-2-1 0,-1-1 0,-4-1 0,-1-2 0,-1-2 0,-4-1 0,0-1 0,-1-1 0,-3-1 0,-1-1 0,0 0 0,0 0 0,0-2 0,0 1 0,-2 0 0,-1 0 0,0 0 0,25-9 0,-3 1 0,-9 1 0,-4 1 0,-11 5 0,-4 1 0,-8 5 0,-2 1 0,38 0 0,-13 8 0,-9 2 0,-7 2 0,-8 1 0,-9 3 0,-10 0 0,-3-1 0,37-2 0,-9-2 0,8 0 0,0-1 0,6 0 0,3 0 0,18 0 0,4 0 0,2 0 0,-22 0 0,2 0 0,-1 0 0,1 1 0,-2-1 0,0 1 0,0 1 0,-2-1 0,16 2 0,-1 0 0,-3 1 0,-5-1 0,-1 1 0,-1 0 0,0-1 0,1 1 0,0-1 0,3-1 0,1-1 0,0 1 0,-2-2 0,1 1 0,-3-1 0,-4 0 0,-2 0 0,-2-1 0,19 1 0,-7-1 0,-22 0 0,-6 0 0,20-1 0,-33-1 0,-15 1 0,-6 0 0,-3 1 0,1 1 0,-1 0 0,2 0 0,2-2 0,0-1 0,-1-3 0,-1-1 0,-3 0 0,-2 1 0,-2 2 0,-3 1 0,-1 1 0,-4 1 0,-1-3 0,-3-1 0,5 0 0,23 2 0,52 4 0,-16 1 0,6 0 0,13 1 0,4 2 0,-2 0 0,-3 1 0,-12 1 0,-5 1 0,-13 1 0,-4 0 0,26 8 0,-11-3 0,-9-6 0,-6-4 0,-8-5 0,-13-5 0,-13-1 0,-11 1 0,-6 2 0,-1 3 0,-1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33.666"/>
    </inkml:context>
    <inkml:brush xml:id="br0">
      <inkml:brushProperty name="width" value="0.05" units="cm"/>
      <inkml:brushProperty name="height" value="0.05" units="cm"/>
      <inkml:brushProperty name="color" value="#E71224"/>
    </inkml:brush>
  </inkml:definitions>
  <inkml:trace contextRef="#ctx0" brushRef="#br0">1 257 24575,'70'0'0,"-3"0"0,9 0 0,-7 0 0,4 0 0,4 0 0,13 0 0,5 0 0,0 0 0,3 0 0,1 0 0,-2 0 0,-6 1 0,-2-1 0,0 1 0,-5 0 0,0 0 0,-2 1 0,-6 0 0,-1 1 0,-2 0 0,-4 0 0,-2 0 0,-1 1 0,25 1 0,-3 0 0,-4-1 0,-2 0 0,-5-1 0,-2-1 0,-1-1 0,-2-1 0,-6-1 0,-1-1 0,-10 0 0,-2-2 0,27-5 0,-21-2 0,-18 2 0,-9 1 0,1 2 0,1 1 0,4 1 0,7 3 0,17 1 0,34 0 0,-30-1 0,6 0 0,16-2 0,4 0 0,3-1 0,-1-1 0,-5 1 0,-4-1 0,-16 2 0,-7 0 0,18 1 0,-35 2 0,10 0 0,32-4 0,-21 2 0,8 0 0,17 0 0,4 0 0,4 0 0,1 0 0,-30 2 0,1 1 0,-1 0 0,-2 0 0,-1 1 0,1-1 0,30 2 0,0 1 0,-1 0 0,-3 0 0,-7 0 0,-3-1 0,-7 0 0,-2 0 0,-11-1 0,-2 0 0,-11 0 0,-2 0 0,35 3 0,-14 0 0,-5 0 0,11-2 0,-26-1 0,4-2 0,16 0 0,4-2 0,8-1 0,2-2 0,2-1 0,-3 0 0,-13-1 0,-4 1 0,28-4 0,-32 5 0,-25 3 0,-7 0 0,-5 2 0,-2 0 0,-1 0 0,-3 0 0,-2 0 0,-5 0 0,7 0 0,42-6 0,-5-2 0,8-1 0,22-4 0,6 0 0,-22 3 0,1 0 0,-1 1 0,30-4 0,-4 2 0,-14 4 0,-5 0 0,-14 3 0,-3 1 0,-9 2 0,-2-1 0,47 0 0,-36-1 0,3-1 0,0-1 0,1 0 0,-1-1 0,-1 1 0,-3 0 0,-2 1 0,26 0 0,-8 2 0,-11 2 0,-9 0 0,-1 0 0,2 0 0,2 0 0,5 0 0,17 0 0,19-3 0,-45 0 0,1 0 0,-2-1 0,-2 0 0,26-4 0,-30 5 0,-27 1 0,-12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5.495"/>
    </inkml:context>
    <inkml:brush xml:id="br0">
      <inkml:brushProperty name="width" value="0.035" units="cm"/>
      <inkml:brushProperty name="height" value="0.035" units="cm"/>
      <inkml:brushProperty name="color" value="#E71224"/>
    </inkml:brush>
  </inkml:definitions>
  <inkml:trace contextRef="#ctx0" brushRef="#br0">1 128 24575,'16'0'0,"20"-5"0,20-7 0,10-5 0,-1-1 0,-8 5 0,-10 3 0,0 3 0,-5 3 0,-4 2 0,6 2 0,-1-2 0,3 0 0,4-2 0,-9 0 0,2 2 0,-2-2 0,-4 2 0,6-2 0,-5-2 0,3 2 0,2 0 0,-4 2 0,-4 2 0,-10 0 0,-10 0 0,1 0 0,2 0 0,11 0 0,5 0 0,-3 0 0,-11 0 0,-9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0T00:47:55.466"/>
    </inkml:context>
    <inkml:brush xml:id="br0">
      <inkml:brushProperty name="width" value="0.05" units="cm"/>
      <inkml:brushProperty name="height" value="0.05" units="cm"/>
      <inkml:brushProperty name="color" value="#E71224"/>
    </inkml:brush>
  </inkml:definitions>
  <inkml:trace contextRef="#ctx0" brushRef="#br0">88 46 24575,'-18'21'0,"3"-2"0,3-6 0,5-11 0,12-14 0,11-8 0,9 1 0,6 3 0,-3 7 0,-6 5 0,-7 5 0,-6 5 0,-3 3 0,-3 0 0,-1 2 0,0 2 0,-2 5 0,0 4 0,-6-3 0,-5-4 0,-6-7 0,0-5 0,7-6 0,13-4 0,19-6 0,26-5 0,27-1 0,23 1 0,-47 12 0,-1 0 0,31 0 0,-27 4 0,-29 6 0,-17 3 0,-5 1 0,-3 1 0,4-2 0,5-3 0,6 3 0,4-2 0,-4 0 0,-6 0 0,-18-3 0,-20-1 0,-41-10 0,20 1 0,-4-2 0,-6-1 0,-2-2 0,2 0 0,3 1 0,-24-3 0,32 8 0,24 5 0,14 2 0,6-2 0,-1-1 0,-3-2 0,-7 0 0,-6 1 0,-2 3 0,5 1 0,9 0 0,18 0 0,15 4 0,17-1 0,17 1 0,23-1 0,-30-3 0,3 0 0,7 0 0,2 0 0,4-1 0,0 0 0,-6 0 0,-3 0 0,39-1 0,-27 0 0,-22 2 0,-8 0 0,-1 0 0,1 0 0,10 0 0,16 0 0,24 0 0,-34 0 0,3 0 0,9 0 0,1 0 0,3 0 0,0 0 0,-1 0 0,-2 0 0,-8 0 0,-3 0 0,30 0 0,-28 0 0,-22 0 0,-11 3 0,-4 2 0,1 2 0,3-1 0,8-3 0,7-1 0,8-2 0,3 0 0,0 0 0,-3 0 0,0 0 0,-1 0 0,-1 0 0,-3 0 0,-2 0 0,-2 0 0,-1 0 0,-2 0 0,-2 0 0,-3 0 0,-3 0 0,-6 1 0,-7 1 0,-7 1 0,-5 0 0,-3 0 0,-3 3 0,-4 9 0,-4 5 0,-2 3 0,-1-1 0,3-8 0,-1-4 0,-8-3 0,-15-2 0,-28-2 0,-30 1 0,34-3 0,-4 0 0,-6 0 0,-1 0 0,3-1 0,1 1 0,-1-2 0,1 0 0,3 0 0,2 0 0,3 0 0,2 0 0,2 0 0,2 0 0,-33 1 0,18 0 0,17 0 0,13 0 0,6 0 0,-6 0 0,-14 0 0,-14 0 0,-7 0 0,6 0 0,15 0 0,16 0 0,9 0 0,5 0 0,-4 0 0,-12 0 0,-12 0 0,-6 0 0,1 0 0,3 0 0,1 0 0,-1 0 0,3 0 0,9 0 0,11 0 0,10 0 0,3 0 0,1 0 0,-1 0 0,-5 0 0,-5 0 0,-2 0 0,-2 0 0,2 0 0,3 0 0,2 0 0,1 0 0,1 0 0,0 0 0,5 0 0,2 0 0,1 0 0,-5 0 0,-8 0 0,1 0 0,3 0 0,19 0 0,45 0 0,50 0 0,-31 0 0,4 0 0,1 0 0,-2 0 0,-13 0 0,-4 0 0,13 0 0,-27 2 0,-11 1 0,0 1 0,10-1 0,15-2 0,15-1 0,10 0 0,0-2 0,-9-1 0,-14-1 0,-5-1 0,-6 2 0,-7 0 0,-8-1 0,-15 3 0,-14-2 0,-18-3 0,-22-6 0,-23-5 0,-16 2 0,-3 5 0,12 6 0,19 4 0,20 0 0,13 0 0,9 0 0,3 0 0,2-4 0,3-3 0,4 0 0,8 0 0,11 5 0,16 2 0,24 0 0,31 0 0,-32 0 0,1 0 0,4 0 0,-1 0 0,-5 0 0,-4 0 0,22 0 0,-33 0 0,-20 0 0,-11 0 0,-2 0 0,0 0 0,-1 0 0,4 0 0,2 0 0,-1 0 0,-2 0 0,10 0 0,23 5 0,31 10 0,23 6 0,-47-7 0,1-1 0,42 8 0,-16-8 0,-17-6 0,-14-5 0,-13-2 0,-10 0 0,-10 2 0,-7 3 0,-10 3 0,-10 2 0,-15 0 0,-20-3 0,-16-4 0,-12-3 0,8 0 0,18 0 0,25 0 0,24 0 0,11-3 0,6-3 0,6-3 0,3-4 0,6-2 0,7 1 0,5 5 0,6 5 0,5 4 0,-5 0 0,-8 0 0,-16 0 0,-15 0 0,-13-2 0,-29-6 0,-48-4 0,22 5 0,-4 1 0,-9 1 0,0 1 0,5 3 0,5 0 0,-24 1 0,34 0 0,27 0 0,12 0 0,2 0 0,4 0 0,-1 0 0,-5 0 0,-9 0 0,-10 0 0,-10 0 0,-3 0 0,-5 0 0,-5 0 0,-5 0 0,0 0 0,8 0 0,10 0 0,9 0 0,2 0 0,2 0 0,-1 0 0,-7 0 0,-9 0 0,-10 0 0,-1 0 0,13 0 0,12 0 0,13 0 0,6 0 0,1 0 0,5 0 0,-4 0 0,-4 0 0,-2 0 0,0 0 0,7 0 0,8 0 0,11 0 0,6 0 0,-1 0 0,0 0 0,-3 0 0,1 0 0,-1 0 0,-1 0 0,0 0 0,2 0 0,2 0 0,3 0 0,-1 0 0,0 0 0,-3 0 0,1 0 0,1 0 0,3 0 0,1 0 0,-15 0 0,-17 0 0,-26 0 0,-19-3 0,2-3 0,10 0 0,23 1 0,18 4 0,14 1 0,10 0 0,3 0 0,0 0 0,-6 0 0,-5 0 0,-3 0 0,0 0 0,2 0 0,1 0 0,1 0 0,-2 0 0,3 0 0,11 0 0,6 0 0,4 0 0,-8 0 0,-15 0 0,-9 0 0,-10 0 0,-7 0 0,-7 0 0,-11 0 0,-2 0 0,0 0 0,-1 0 0,-1 0 0,-8 0 0,-12 0 0,-5 0 0,2 0 0,10 0 0,11 0 0,5 0 0,1 0 0,1 0 0,4 0 0,-3 0 0,-3 0 0,-1 0 0,5 0 0,12 0 0,8 0 0,8 0 0,12 0 0,17 0 0,42 0 0,-10 0 0,7 0 0,17 0 0,4 0 0,12 0 0,-1 0 0,-8 0 0,-5 0 0,-18 0 0,-6 0 0,30 0 0,-21 0 0,4 0 0,11 0 0,4 0 0,-2 0 0,-11 0 0,-10 0 0,-8 0 0,-2 0 0,7 0 0,17 0 0,18 0 0,-46 0 0,-1 0 0,49 0 0,-13 0 0,-10 0 0,-5 0 0,-7 0 0,-5 0 0,-9 0 0,-3 0 0,-3 0 0,-3 0 0,-8 0 0,-11 0 0,-11 0 0,-9 0 0,-15 0 0,-6 0 0,-29 0 0,-19 0 0,-17 0 0,2 0 0,23 0 0,25 0 0,16 0 0,6 0 0,-5 0 0,-11 0 0,-6 0 0,-3 0 0,8 0 0,12 0 0,9 0 0,13 0 0,9 0 0,22 0 0,25 0 0,14 0 0,7 0 0,-5 0 0,-7 0 0,-7 0 0,-12 0 0,-15 0 0,-12 0 0,-7 0 0,-6 0 0,-1 0 0,1 0 0,5 0 0,3 0 0,-2 0 0,-5 3 0,-8 2 0,-8 2 0,-6 1 0,-6-2 0,-7-2 0,-4-1 0,-15-1 0,-19-1 0,-11-1 0,-5 0 0,11 0 0,10 0 0,8 0 0,7 0 0,7 0 0,11 0 0,4 0 0,5 0 0,0 0 0,-1 0 0,0 0 0,1 0 0,7 0 0,7 0 0,11 0 0,3 0 0,-4 0 0,-9 0 0,-9 0 0,0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9.694"/>
    </inkml:context>
    <inkml:brush xml:id="br0">
      <inkml:brushProperty name="width" value="0.035" units="cm"/>
      <inkml:brushProperty name="height" value="0.035" units="cm"/>
      <inkml:brushProperty name="color" value="#E71224"/>
    </inkml:brush>
  </inkml:definitions>
  <inkml:trace contextRef="#ctx0" brushRef="#br0">1 47 24575,'3'-4'0,"19"2"0,27 1 0,27 1 0,13 0 0,-12 0 0,-15 0 0,-9 0 0,-3 0 0,2 0 0,-5 0 0,-10 0 0,-8 0 0,-2 0 0,-1 0 0,1 0 0,-3 0 0,-8 0 0,-8-3 0,-3 0 0,-1-1 0,2 0 0,5 1 0,2 1 0,9-3 0,4 0 0,1 0 0,-1 2 0,-9 1 0,1 2 0,0 0 0,7 0 0,6 0 0,-2 0 0,-4 0 0,-6 0 0,-2 0 0,1 0 0,0 0 0,-5 0 0,-3 0 0,-3 0 0,-5 0 0,2 0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2/23/24</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87695FBD-318E-784A-B9C3-5D1AD2DDD8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a:extLst>
              <a:ext uri="{FF2B5EF4-FFF2-40B4-BE49-F238E27FC236}">
                <a16:creationId xmlns:a16="http://schemas.microsoft.com/office/drawing/2014/main" id="{046E2641-3537-933A-4DC2-60527C7AC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7699" name="Slide Number Placeholder 3">
            <a:extLst>
              <a:ext uri="{FF2B5EF4-FFF2-40B4-BE49-F238E27FC236}">
                <a16:creationId xmlns:a16="http://schemas.microsoft.com/office/drawing/2014/main" id="{99E88A7E-45C5-6760-CF4C-4561156E3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F8E4AD-0A92-784A-AC70-A3ADEABB0B6E}" type="slidenum">
              <a:rPr lang="en-US" altLang="en-US" sz="1200" smtClean="0">
                <a:latin typeface="Calibri" panose="020F0502020204030204" pitchFamily="34" charset="0"/>
              </a:rPr>
              <a:pPr/>
              <a:t>64</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B05C03FC-4DB6-E34A-6B09-DC14665EDF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E6637925-622E-48E2-40B6-BF475E4998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1" name="Slide Number Placeholder 3">
            <a:extLst>
              <a:ext uri="{FF2B5EF4-FFF2-40B4-BE49-F238E27FC236}">
                <a16:creationId xmlns:a16="http://schemas.microsoft.com/office/drawing/2014/main" id="{90BA5622-BBBB-9C67-D3E3-CA84BA9A11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8D26C0D-4331-9346-BF1F-3679CFF29E33}" type="slidenum">
              <a:rPr lang="en-US" altLang="en-US" sz="1200" smtClean="0">
                <a:latin typeface="Calibri" panose="020F0502020204030204" pitchFamily="34" charset="0"/>
              </a:rPr>
              <a:pPr/>
              <a:t>68</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B15831E3-6DC6-4A88-91A4-4158252EF6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a:extLst>
              <a:ext uri="{FF2B5EF4-FFF2-40B4-BE49-F238E27FC236}">
                <a16:creationId xmlns:a16="http://schemas.microsoft.com/office/drawing/2014/main" id="{644BB58B-52AE-FFB2-2192-2C1434022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563" name="Slide Number Placeholder 3">
            <a:extLst>
              <a:ext uri="{FF2B5EF4-FFF2-40B4-BE49-F238E27FC236}">
                <a16:creationId xmlns:a16="http://schemas.microsoft.com/office/drawing/2014/main" id="{0DF29D28-085A-3DB1-CD92-EAB569516B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B53A05A-3B48-444E-B9A5-BAB3D9242A03}" type="slidenum">
              <a:rPr lang="en-US" altLang="en-US" sz="1200" smtClean="0">
                <a:latin typeface="Calibri" panose="020F0502020204030204" pitchFamily="34" charset="0"/>
              </a:rPr>
              <a:pPr/>
              <a:t>71</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a:extLst>
              <a:ext uri="{FF2B5EF4-FFF2-40B4-BE49-F238E27FC236}">
                <a16:creationId xmlns:a16="http://schemas.microsoft.com/office/drawing/2014/main" id="{F6C9D024-E491-EFD3-379A-CB733C3D01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a:extLst>
              <a:ext uri="{FF2B5EF4-FFF2-40B4-BE49-F238E27FC236}">
                <a16:creationId xmlns:a16="http://schemas.microsoft.com/office/drawing/2014/main" id="{673D8F86-68AB-CB6D-AB04-4AA855FF0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9683" name="Slide Number Placeholder 3">
            <a:extLst>
              <a:ext uri="{FF2B5EF4-FFF2-40B4-BE49-F238E27FC236}">
                <a16:creationId xmlns:a16="http://schemas.microsoft.com/office/drawing/2014/main" id="{E901DF14-D4FB-171B-E2C2-F98D1350A8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9911EF-053C-CE4D-8070-6C02CBF971C0}" type="slidenum">
              <a:rPr lang="en-US" altLang="en-US" sz="1200" smtClean="0">
                <a:latin typeface="Calibri" panose="020F0502020204030204" pitchFamily="34" charset="0"/>
              </a:rPr>
              <a:pPr/>
              <a:t>72</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a:extLst>
              <a:ext uri="{FF2B5EF4-FFF2-40B4-BE49-F238E27FC236}">
                <a16:creationId xmlns:a16="http://schemas.microsoft.com/office/drawing/2014/main" id="{2A91E331-BF93-56B4-4478-1BAC100BB2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es Placeholder 2">
            <a:extLst>
              <a:ext uri="{FF2B5EF4-FFF2-40B4-BE49-F238E27FC236}">
                <a16:creationId xmlns:a16="http://schemas.microsoft.com/office/drawing/2014/main" id="{4092113A-8529-ED50-97EA-8576A51A09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1" name="Slide Number Placeholder 3">
            <a:extLst>
              <a:ext uri="{FF2B5EF4-FFF2-40B4-BE49-F238E27FC236}">
                <a16:creationId xmlns:a16="http://schemas.microsoft.com/office/drawing/2014/main" id="{48F2598C-6993-9E51-9CE0-A6107A5A42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24D6EE-9021-D04D-84C0-4390BD1C5D2F}" type="slidenum">
              <a:rPr lang="en-US" altLang="en-US" sz="1200" smtClean="0">
                <a:latin typeface="Calibri" panose="020F0502020204030204" pitchFamily="34" charset="0"/>
              </a:rPr>
              <a:pPr/>
              <a:t>74</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a:extLst>
              <a:ext uri="{FF2B5EF4-FFF2-40B4-BE49-F238E27FC236}">
                <a16:creationId xmlns:a16="http://schemas.microsoft.com/office/drawing/2014/main" id="{8D9FE216-2AB1-C419-85BF-E6ED8C6B6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Notes Placeholder 2">
            <a:extLst>
              <a:ext uri="{FF2B5EF4-FFF2-40B4-BE49-F238E27FC236}">
                <a16:creationId xmlns:a16="http://schemas.microsoft.com/office/drawing/2014/main" id="{F6EB4BC0-84E8-1557-A200-72E3F87FA5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3059" name="Slide Number Placeholder 3">
            <a:extLst>
              <a:ext uri="{FF2B5EF4-FFF2-40B4-BE49-F238E27FC236}">
                <a16:creationId xmlns:a16="http://schemas.microsoft.com/office/drawing/2014/main" id="{2B29FBE3-531D-FE6E-C0FC-1ECA118515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7B27AF-59FC-3247-9723-07EB310648E3}" type="slidenum">
              <a:rPr lang="en-US" altLang="en-US" sz="1200" smtClean="0">
                <a:latin typeface="Calibri" panose="020F0502020204030204" pitchFamily="34" charset="0"/>
              </a:rPr>
              <a:pPr/>
              <a:t>76</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D7029764-832E-3FF2-4895-7131860C81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15FD8531-C7EE-6652-415C-5687754EA1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1" name="Slide Number Placeholder 3">
            <a:extLst>
              <a:ext uri="{FF2B5EF4-FFF2-40B4-BE49-F238E27FC236}">
                <a16:creationId xmlns:a16="http://schemas.microsoft.com/office/drawing/2014/main" id="{653F0DF8-5FBA-D6A5-37EE-526295A2FB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87382D-27F6-1B4E-9147-7E2120EBA62A}" type="slidenum">
              <a:rPr lang="en-US" altLang="en-US" sz="1200" smtClean="0">
                <a:latin typeface="Calibri" panose="020F0502020204030204" pitchFamily="34" charset="0"/>
              </a:rPr>
              <a:pPr/>
              <a:t>77</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F0318F3A-89E5-C46A-8BE7-99A016FD69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a:extLst>
              <a:ext uri="{FF2B5EF4-FFF2-40B4-BE49-F238E27FC236}">
                <a16:creationId xmlns:a16="http://schemas.microsoft.com/office/drawing/2014/main" id="{89B98BAD-C3CF-0981-76A8-DACB00FF9D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79" name="Slide Number Placeholder 3">
            <a:extLst>
              <a:ext uri="{FF2B5EF4-FFF2-40B4-BE49-F238E27FC236}">
                <a16:creationId xmlns:a16="http://schemas.microsoft.com/office/drawing/2014/main" id="{FAF47905-C2E9-1A77-5300-1320A985C0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9244CD-8C4A-5D4E-A987-89712B02EC09}" type="slidenum">
              <a:rPr lang="en-US" altLang="en-US" sz="1200" smtClean="0">
                <a:latin typeface="Calibri" panose="020F0502020204030204" pitchFamily="34" charset="0"/>
              </a:rPr>
              <a:pPr/>
              <a:t>78</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841F112-1687-E4D7-97AE-0ED91ECB6F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4F073C19-DD43-71A8-3A0F-3213184B8D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C706964D-5109-C791-060A-4AF2A22CF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0FF188-3624-7D41-B055-41C178FCC462}" type="slidenum">
              <a:rPr lang="en-US" altLang="en-US" sz="1200" smtClean="0">
                <a:latin typeface="Calibri" panose="020F0502020204030204" pitchFamily="34" charset="0"/>
              </a:rPr>
              <a:pPr/>
              <a:t>80</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D3237F65-CF4A-21DD-700A-7B983006A1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9B6A2D9E-FF20-E59D-C0CC-EF9CCE2553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1" name="Slide Number Placeholder 3">
            <a:extLst>
              <a:ext uri="{FF2B5EF4-FFF2-40B4-BE49-F238E27FC236}">
                <a16:creationId xmlns:a16="http://schemas.microsoft.com/office/drawing/2014/main" id="{37441C61-D30B-36CC-4A1A-883F46D8D1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7CDB3E8-7CD9-9C44-965A-C2AF889CF958}" type="slidenum">
              <a:rPr lang="en-US" altLang="en-US" sz="1200" smtClean="0">
                <a:latin typeface="Calibri" panose="020F0502020204030204" pitchFamily="34" charset="0"/>
              </a:rPr>
              <a:pPr/>
              <a:t>81</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AC8E7D1-9747-6CA5-BD02-CE0304F76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E6E708EA-8AC6-A361-8F1A-394F0031B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3" name="Slide Number Placeholder 3">
            <a:extLst>
              <a:ext uri="{FF2B5EF4-FFF2-40B4-BE49-F238E27FC236}">
                <a16:creationId xmlns:a16="http://schemas.microsoft.com/office/drawing/2014/main" id="{06D05A87-5375-C5C6-B1C9-07BEB7968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200CE7-6EE3-B543-AD8A-DE7CB43AF0E4}" type="slidenum">
              <a:rPr lang="en-US" altLang="en-US" sz="1200" smtClean="0">
                <a:latin typeface="Calibri" panose="020F0502020204030204" pitchFamily="34" charset="0"/>
              </a:rPr>
              <a:pPr/>
              <a:t>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2452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F1CBFCB1-1B47-7A00-11BF-F04D5220EB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6" name="Notes Placeholder 2">
            <a:extLst>
              <a:ext uri="{FF2B5EF4-FFF2-40B4-BE49-F238E27FC236}">
                <a16:creationId xmlns:a16="http://schemas.microsoft.com/office/drawing/2014/main" id="{5E7B3491-39AE-C3E0-D290-41D51461DC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CBD28ED-175F-2064-D662-D8E817C1FB99}"/>
              </a:ext>
            </a:extLst>
          </p:cNvPr>
          <p:cNvSpPr>
            <a:spLocks noGrp="1"/>
          </p:cNvSpPr>
          <p:nvPr>
            <p:ph type="sldNum" sz="quarter" idx="5"/>
          </p:nvPr>
        </p:nvSpPr>
        <p:spPr/>
        <p:txBody>
          <a:bodyPr/>
          <a:lstStyle/>
          <a:p>
            <a:pPr fontAlgn="auto">
              <a:spcBef>
                <a:spcPts val="0"/>
              </a:spcBef>
              <a:spcAft>
                <a:spcPts val="0"/>
              </a:spcAft>
              <a:defRPr/>
            </a:pPr>
            <a:fld id="{E6E349F0-FC58-5F43-8123-ABEE4D85CED6}" type="slidenum">
              <a:rPr lang="en-US" smtClean="0">
                <a:solidFill>
                  <a:prstClr val="black"/>
                </a:solidFill>
                <a:latin typeface="Calibri"/>
                <a:ea typeface="+mn-ea"/>
              </a:rPr>
              <a:pPr fontAlgn="auto">
                <a:spcBef>
                  <a:spcPts val="0"/>
                </a:spcBef>
                <a:spcAft>
                  <a:spcPts val="0"/>
                </a:spcAft>
                <a:defRPr/>
              </a:pPr>
              <a:t>84</a:t>
            </a:fld>
            <a:endParaRPr lang="en-US">
              <a:solidFill>
                <a:prstClr val="black"/>
              </a:solidFill>
              <a:latin typeface="Calibri"/>
              <a:ea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a:extLst>
              <a:ext uri="{FF2B5EF4-FFF2-40B4-BE49-F238E27FC236}">
                <a16:creationId xmlns:a16="http://schemas.microsoft.com/office/drawing/2014/main" id="{DC52AF77-05DD-BB6E-0371-328FD5B92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4" name="Notes Placeholder 2">
            <a:extLst>
              <a:ext uri="{FF2B5EF4-FFF2-40B4-BE49-F238E27FC236}">
                <a16:creationId xmlns:a16="http://schemas.microsoft.com/office/drawing/2014/main" id="{BC13F864-564B-A166-E155-F804DA2183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44543F39-957A-4931-A933-3DACD9526D34}"/>
              </a:ext>
            </a:extLst>
          </p:cNvPr>
          <p:cNvSpPr>
            <a:spLocks noGrp="1"/>
          </p:cNvSpPr>
          <p:nvPr>
            <p:ph type="sldNum" sz="quarter" idx="5"/>
          </p:nvPr>
        </p:nvSpPr>
        <p:spPr/>
        <p:txBody>
          <a:bodyPr/>
          <a:lstStyle/>
          <a:p>
            <a:pPr fontAlgn="auto">
              <a:spcBef>
                <a:spcPts val="0"/>
              </a:spcBef>
              <a:spcAft>
                <a:spcPts val="0"/>
              </a:spcAft>
              <a:defRPr/>
            </a:pPr>
            <a:fld id="{02CDCFA6-E179-9E42-B15D-C1ED17356DB4}" type="slidenum">
              <a:rPr lang="en-US" smtClean="0">
                <a:solidFill>
                  <a:prstClr val="black"/>
                </a:solidFill>
                <a:latin typeface="Calibri"/>
                <a:ea typeface="+mn-ea"/>
              </a:rPr>
              <a:pPr fontAlgn="auto">
                <a:spcBef>
                  <a:spcPts val="0"/>
                </a:spcBef>
                <a:spcAft>
                  <a:spcPts val="0"/>
                </a:spcAft>
                <a:defRPr/>
              </a:pPr>
              <a:t>85</a:t>
            </a:fld>
            <a:endParaRPr lang="en-US">
              <a:solidFill>
                <a:prstClr val="black"/>
              </a:solidFill>
              <a:latin typeface="Calibri"/>
              <a:ea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a:extLst>
              <a:ext uri="{FF2B5EF4-FFF2-40B4-BE49-F238E27FC236}">
                <a16:creationId xmlns:a16="http://schemas.microsoft.com/office/drawing/2014/main" id="{8105401D-945D-4E7D-016E-E9DCE1B364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8" name="Notes Placeholder 2">
            <a:extLst>
              <a:ext uri="{FF2B5EF4-FFF2-40B4-BE49-F238E27FC236}">
                <a16:creationId xmlns:a16="http://schemas.microsoft.com/office/drawing/2014/main" id="{F60E6C07-C157-E6BF-FE30-C678DC245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DDC3FC1-A5A1-6124-B963-697F8A3D5F5C}"/>
              </a:ext>
            </a:extLst>
          </p:cNvPr>
          <p:cNvSpPr>
            <a:spLocks noGrp="1"/>
          </p:cNvSpPr>
          <p:nvPr>
            <p:ph type="sldNum" sz="quarter" idx="5"/>
          </p:nvPr>
        </p:nvSpPr>
        <p:spPr/>
        <p:txBody>
          <a:bodyPr/>
          <a:lstStyle/>
          <a:p>
            <a:pPr fontAlgn="auto">
              <a:spcBef>
                <a:spcPts val="0"/>
              </a:spcBef>
              <a:spcAft>
                <a:spcPts val="0"/>
              </a:spcAft>
              <a:defRPr/>
            </a:pPr>
            <a:fld id="{3F70E1E3-B8E0-E84E-A35A-646DD0F75753}" type="slidenum">
              <a:rPr lang="en-US" smtClean="0">
                <a:solidFill>
                  <a:prstClr val="black"/>
                </a:solidFill>
                <a:latin typeface="Calibri"/>
                <a:ea typeface="+mn-ea"/>
              </a:rPr>
              <a:pPr fontAlgn="auto">
                <a:spcBef>
                  <a:spcPts val="0"/>
                </a:spcBef>
                <a:spcAft>
                  <a:spcPts val="0"/>
                </a:spcAft>
                <a:defRPr/>
              </a:pPr>
              <a:t>86</a:t>
            </a:fld>
            <a:endParaRPr lang="en-US">
              <a:solidFill>
                <a:prstClr val="black"/>
              </a:solidFill>
              <a:latin typeface="Calibri"/>
              <a:ea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36C94977-98D9-A6A4-0D61-87BD3C095E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D9B8F5E3-D4BB-AF38-9C72-3611362D6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Slide Number Placeholder 3">
            <a:extLst>
              <a:ext uri="{FF2B5EF4-FFF2-40B4-BE49-F238E27FC236}">
                <a16:creationId xmlns:a16="http://schemas.microsoft.com/office/drawing/2014/main" id="{FF4F1AF7-2CC2-3054-6D81-386DE139EB1B}"/>
              </a:ext>
            </a:extLst>
          </p:cNvPr>
          <p:cNvSpPr>
            <a:spLocks noGrp="1"/>
          </p:cNvSpPr>
          <p:nvPr>
            <p:ph type="sldNum" sz="quarter" idx="5"/>
          </p:nvPr>
        </p:nvSpPr>
        <p:spPr/>
        <p:txBody>
          <a:bodyPr/>
          <a:lstStyle/>
          <a:p>
            <a:pPr fontAlgn="auto">
              <a:spcBef>
                <a:spcPts val="0"/>
              </a:spcBef>
              <a:spcAft>
                <a:spcPts val="0"/>
              </a:spcAft>
              <a:defRPr/>
            </a:pPr>
            <a:fld id="{FFB05570-5F7D-EA41-B35A-842CFCA36DD9}" type="slidenum">
              <a:rPr lang="en-US" smtClean="0">
                <a:solidFill>
                  <a:prstClr val="black"/>
                </a:solidFill>
                <a:latin typeface="Calibri"/>
                <a:ea typeface="+mn-ea"/>
              </a:rPr>
              <a:pPr fontAlgn="auto">
                <a:spcBef>
                  <a:spcPts val="0"/>
                </a:spcBef>
                <a:spcAft>
                  <a:spcPts val="0"/>
                </a:spcAft>
                <a:defRPr/>
              </a:pPr>
              <a:t>87</a:t>
            </a:fld>
            <a:endParaRPr lang="en-US">
              <a:solidFill>
                <a:prstClr val="black"/>
              </a:solidFill>
              <a:latin typeface="Calibri"/>
              <a:ea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43230D7D-0CEE-2F51-BE6D-BC11EFCC3D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F4DDD283-0A42-9892-5A71-FB78FB22ED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C651248-60B4-ADB0-D1EF-2E0FB4458534}"/>
              </a:ext>
            </a:extLst>
          </p:cNvPr>
          <p:cNvSpPr>
            <a:spLocks noGrp="1"/>
          </p:cNvSpPr>
          <p:nvPr>
            <p:ph type="sldNum" sz="quarter" idx="5"/>
          </p:nvPr>
        </p:nvSpPr>
        <p:spPr/>
        <p:txBody>
          <a:bodyPr/>
          <a:lstStyle/>
          <a:p>
            <a:pPr fontAlgn="auto">
              <a:spcBef>
                <a:spcPts val="0"/>
              </a:spcBef>
              <a:spcAft>
                <a:spcPts val="0"/>
              </a:spcAft>
              <a:defRPr/>
            </a:pPr>
            <a:fld id="{E66C2EF3-9C37-C549-846C-CED3446DD99A}" type="slidenum">
              <a:rPr lang="en-US" smtClean="0">
                <a:solidFill>
                  <a:prstClr val="black"/>
                </a:solidFill>
                <a:latin typeface="Calibri"/>
                <a:ea typeface="+mn-ea"/>
              </a:rPr>
              <a:pPr fontAlgn="auto">
                <a:spcBef>
                  <a:spcPts val="0"/>
                </a:spcBef>
                <a:spcAft>
                  <a:spcPts val="0"/>
                </a:spcAft>
                <a:defRPr/>
              </a:pPr>
              <a:t>93</a:t>
            </a:fld>
            <a:endParaRPr lang="en-US">
              <a:solidFill>
                <a:prstClr val="black"/>
              </a:solidFill>
              <a:latin typeface="Calibri"/>
              <a:ea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a:extLst>
              <a:ext uri="{FF2B5EF4-FFF2-40B4-BE49-F238E27FC236}">
                <a16:creationId xmlns:a16="http://schemas.microsoft.com/office/drawing/2014/main" id="{F9DB8A43-3F5A-4C87-4385-63FB03CB14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6" name="Notes Placeholder 2">
            <a:extLst>
              <a:ext uri="{FF2B5EF4-FFF2-40B4-BE49-F238E27FC236}">
                <a16:creationId xmlns:a16="http://schemas.microsoft.com/office/drawing/2014/main" id="{65EE6168-5F8E-C3B8-8804-FC3967EB5E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68594CF-BBBA-B6D4-06E8-03A6ED304A89}"/>
              </a:ext>
            </a:extLst>
          </p:cNvPr>
          <p:cNvSpPr>
            <a:spLocks noGrp="1"/>
          </p:cNvSpPr>
          <p:nvPr>
            <p:ph type="sldNum" sz="quarter" idx="5"/>
          </p:nvPr>
        </p:nvSpPr>
        <p:spPr/>
        <p:txBody>
          <a:bodyPr/>
          <a:lstStyle/>
          <a:p>
            <a:pPr fontAlgn="auto">
              <a:spcBef>
                <a:spcPts val="0"/>
              </a:spcBef>
              <a:spcAft>
                <a:spcPts val="0"/>
              </a:spcAft>
              <a:defRPr/>
            </a:pPr>
            <a:fld id="{8E86B280-75DC-F24E-A8AD-CA26A3D5874D}" type="slidenum">
              <a:rPr lang="en-US" smtClean="0">
                <a:solidFill>
                  <a:prstClr val="black"/>
                </a:solidFill>
                <a:latin typeface="Calibri"/>
                <a:ea typeface="+mn-ea"/>
              </a:rPr>
              <a:pPr fontAlgn="auto">
                <a:spcBef>
                  <a:spcPts val="0"/>
                </a:spcBef>
                <a:spcAft>
                  <a:spcPts val="0"/>
                </a:spcAft>
                <a:defRPr/>
              </a:pPr>
              <a:t>94</a:t>
            </a:fld>
            <a:endParaRPr lang="en-US">
              <a:solidFill>
                <a:prstClr val="black"/>
              </a:solidFill>
              <a:latin typeface="Calibri"/>
              <a:ea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a:extLst>
              <a:ext uri="{FF2B5EF4-FFF2-40B4-BE49-F238E27FC236}">
                <a16:creationId xmlns:a16="http://schemas.microsoft.com/office/drawing/2014/main" id="{E756D8E7-7C68-73FB-2503-10BB97D84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4" name="Notes Placeholder 2">
            <a:extLst>
              <a:ext uri="{FF2B5EF4-FFF2-40B4-BE49-F238E27FC236}">
                <a16:creationId xmlns:a16="http://schemas.microsoft.com/office/drawing/2014/main" id="{35249560-AD04-79C1-1D1F-133E4F8D07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6CB44A0-0528-82E7-E798-733C35CD56FB}"/>
              </a:ext>
            </a:extLst>
          </p:cNvPr>
          <p:cNvSpPr>
            <a:spLocks noGrp="1"/>
          </p:cNvSpPr>
          <p:nvPr>
            <p:ph type="sldNum" sz="quarter" idx="5"/>
          </p:nvPr>
        </p:nvSpPr>
        <p:spPr/>
        <p:txBody>
          <a:bodyPr/>
          <a:lstStyle/>
          <a:p>
            <a:pPr fontAlgn="auto">
              <a:spcBef>
                <a:spcPts val="0"/>
              </a:spcBef>
              <a:spcAft>
                <a:spcPts val="0"/>
              </a:spcAft>
              <a:defRPr/>
            </a:pPr>
            <a:fld id="{85EF96F6-6E8B-8F41-9595-0D09AEE0AEA0}" type="slidenum">
              <a:rPr lang="en-US" smtClean="0">
                <a:solidFill>
                  <a:prstClr val="black"/>
                </a:solidFill>
                <a:latin typeface="Calibri"/>
                <a:ea typeface="+mn-ea"/>
              </a:rPr>
              <a:pPr fontAlgn="auto">
                <a:spcBef>
                  <a:spcPts val="0"/>
                </a:spcBef>
                <a:spcAft>
                  <a:spcPts val="0"/>
                </a:spcAft>
                <a:defRPr/>
              </a:pPr>
              <a:t>95</a:t>
            </a:fld>
            <a:endParaRPr lang="en-US">
              <a:solidFill>
                <a:prstClr val="black"/>
              </a:solidFill>
              <a:latin typeface="Calibri"/>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a:extLst>
              <a:ext uri="{FF2B5EF4-FFF2-40B4-BE49-F238E27FC236}">
                <a16:creationId xmlns:a16="http://schemas.microsoft.com/office/drawing/2014/main" id="{7E65A34A-6EE9-62F8-9783-E0F51AE25E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2" name="Notes Placeholder 2">
            <a:extLst>
              <a:ext uri="{FF2B5EF4-FFF2-40B4-BE49-F238E27FC236}">
                <a16:creationId xmlns:a16="http://schemas.microsoft.com/office/drawing/2014/main" id="{39D42882-D47C-2AD6-5F8E-909E3637B5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0BDC105-305A-B717-4401-D52DAA1D381D}"/>
              </a:ext>
            </a:extLst>
          </p:cNvPr>
          <p:cNvSpPr>
            <a:spLocks noGrp="1"/>
          </p:cNvSpPr>
          <p:nvPr>
            <p:ph type="sldNum" sz="quarter" idx="5"/>
          </p:nvPr>
        </p:nvSpPr>
        <p:spPr/>
        <p:txBody>
          <a:bodyPr/>
          <a:lstStyle/>
          <a:p>
            <a:pPr fontAlgn="auto">
              <a:spcBef>
                <a:spcPts val="0"/>
              </a:spcBef>
              <a:spcAft>
                <a:spcPts val="0"/>
              </a:spcAft>
              <a:defRPr/>
            </a:pPr>
            <a:fld id="{8153B1C2-F041-4B4D-9F0A-7B1A0D7C0E5D}" type="slidenum">
              <a:rPr lang="en-US" smtClean="0">
                <a:solidFill>
                  <a:prstClr val="black"/>
                </a:solidFill>
                <a:latin typeface="Calibri"/>
                <a:ea typeface="+mn-ea"/>
              </a:rPr>
              <a:pPr fontAlgn="auto">
                <a:spcBef>
                  <a:spcPts val="0"/>
                </a:spcBef>
                <a:spcAft>
                  <a:spcPts val="0"/>
                </a:spcAft>
                <a:defRPr/>
              </a:pPr>
              <a:t>96</a:t>
            </a:fld>
            <a:endParaRPr lang="en-US">
              <a:solidFill>
                <a:prstClr val="black"/>
              </a:solidFill>
              <a:latin typeface="Calibri"/>
              <a:ea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a:extLst>
              <a:ext uri="{FF2B5EF4-FFF2-40B4-BE49-F238E27FC236}">
                <a16:creationId xmlns:a16="http://schemas.microsoft.com/office/drawing/2014/main" id="{DED48B60-F1BA-42D0-9ED3-93AA1E330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a:extLst>
              <a:ext uri="{FF2B5EF4-FFF2-40B4-BE49-F238E27FC236}">
                <a16:creationId xmlns:a16="http://schemas.microsoft.com/office/drawing/2014/main" id="{883CA0F5-BFDE-2A21-6CCA-54CF63FFC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46DE8E3-03E3-78E1-5E93-176A9C378517}"/>
              </a:ext>
            </a:extLst>
          </p:cNvPr>
          <p:cNvSpPr>
            <a:spLocks noGrp="1"/>
          </p:cNvSpPr>
          <p:nvPr>
            <p:ph type="sldNum" sz="quarter" idx="5"/>
          </p:nvPr>
        </p:nvSpPr>
        <p:spPr/>
        <p:txBody>
          <a:bodyPr/>
          <a:lstStyle/>
          <a:p>
            <a:pPr fontAlgn="auto">
              <a:spcBef>
                <a:spcPts val="0"/>
              </a:spcBef>
              <a:spcAft>
                <a:spcPts val="0"/>
              </a:spcAft>
              <a:defRPr/>
            </a:pPr>
            <a:fld id="{661F4E4F-2A9F-7046-8A98-3BDEF86D0ECD}" type="slidenum">
              <a:rPr lang="en-US" smtClean="0">
                <a:solidFill>
                  <a:prstClr val="black"/>
                </a:solidFill>
                <a:latin typeface="Calibri"/>
                <a:ea typeface="+mn-ea"/>
              </a:rPr>
              <a:pPr fontAlgn="auto">
                <a:spcBef>
                  <a:spcPts val="0"/>
                </a:spcBef>
                <a:spcAft>
                  <a:spcPts val="0"/>
                </a:spcAft>
                <a:defRPr/>
              </a:pPr>
              <a:t>99</a:t>
            </a:fld>
            <a:endParaRPr lang="en-US">
              <a:solidFill>
                <a:prstClr val="black"/>
              </a:solidFill>
              <a:latin typeface="Calibri"/>
              <a:ea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a:extLst>
              <a:ext uri="{FF2B5EF4-FFF2-40B4-BE49-F238E27FC236}">
                <a16:creationId xmlns:a16="http://schemas.microsoft.com/office/drawing/2014/main" id="{C6F29917-282C-91CA-EFEF-FA6CA13F22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Notes Placeholder 2">
            <a:extLst>
              <a:ext uri="{FF2B5EF4-FFF2-40B4-BE49-F238E27FC236}">
                <a16:creationId xmlns:a16="http://schemas.microsoft.com/office/drawing/2014/main" id="{EAB8A026-089E-1C6C-F02A-62CD373D6C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4873BD9-8AB9-C395-8EC0-7D09476DEDAF}"/>
              </a:ext>
            </a:extLst>
          </p:cNvPr>
          <p:cNvSpPr>
            <a:spLocks noGrp="1"/>
          </p:cNvSpPr>
          <p:nvPr>
            <p:ph type="sldNum" sz="quarter" idx="5"/>
          </p:nvPr>
        </p:nvSpPr>
        <p:spPr/>
        <p:txBody>
          <a:bodyPr/>
          <a:lstStyle/>
          <a:p>
            <a:pPr fontAlgn="auto">
              <a:spcBef>
                <a:spcPts val="0"/>
              </a:spcBef>
              <a:spcAft>
                <a:spcPts val="0"/>
              </a:spcAft>
              <a:defRPr/>
            </a:pPr>
            <a:fld id="{055FF0D1-4867-A946-9C72-B5DA2280B701}" type="slidenum">
              <a:rPr lang="en-US" smtClean="0">
                <a:solidFill>
                  <a:prstClr val="black"/>
                </a:solidFill>
                <a:latin typeface="Calibri"/>
                <a:ea typeface="+mn-ea"/>
              </a:rPr>
              <a:pPr fontAlgn="auto">
                <a:spcBef>
                  <a:spcPts val="0"/>
                </a:spcBef>
                <a:spcAft>
                  <a:spcPts val="0"/>
                </a:spcAft>
                <a:defRPr/>
              </a:pPr>
              <a:t>103</a:t>
            </a:fld>
            <a:endParaRPr lang="en-US">
              <a:solidFill>
                <a:prstClr val="black"/>
              </a:solidFill>
              <a:latin typeface="Calibri"/>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FDFEABF-7951-F10E-3BD6-E6AFE3B061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076453-08A6-C724-6155-339AA8623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19" name="Slide Number Placeholder 3">
            <a:extLst>
              <a:ext uri="{FF2B5EF4-FFF2-40B4-BE49-F238E27FC236}">
                <a16:creationId xmlns:a16="http://schemas.microsoft.com/office/drawing/2014/main" id="{CFA2B239-5CB3-FEF8-6558-B71FC3C82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990101-DEF9-9548-8793-A44863775B2D}" type="slidenum">
              <a:rPr lang="en-US" altLang="en-US" sz="1200" smtClean="0">
                <a:latin typeface="Calibri" panose="020F0502020204030204" pitchFamily="34" charset="0"/>
              </a:rPr>
              <a:pPr/>
              <a:t>32</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509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a:extLst>
              <a:ext uri="{FF2B5EF4-FFF2-40B4-BE49-F238E27FC236}">
                <a16:creationId xmlns:a16="http://schemas.microsoft.com/office/drawing/2014/main" id="{8036D1FF-B614-24E5-921C-FF76743811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Notes Placeholder 2">
            <a:extLst>
              <a:ext uri="{FF2B5EF4-FFF2-40B4-BE49-F238E27FC236}">
                <a16:creationId xmlns:a16="http://schemas.microsoft.com/office/drawing/2014/main" id="{47E82B9B-73A5-16D4-DFE6-2262B2A077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7BC8C71A-D7CA-4DF2-F706-4A1D50AAA2C3}"/>
              </a:ext>
            </a:extLst>
          </p:cNvPr>
          <p:cNvSpPr>
            <a:spLocks noGrp="1"/>
          </p:cNvSpPr>
          <p:nvPr>
            <p:ph type="sldNum" sz="quarter" idx="5"/>
          </p:nvPr>
        </p:nvSpPr>
        <p:spPr/>
        <p:txBody>
          <a:bodyPr/>
          <a:lstStyle/>
          <a:p>
            <a:pPr fontAlgn="auto">
              <a:spcBef>
                <a:spcPts val="0"/>
              </a:spcBef>
              <a:spcAft>
                <a:spcPts val="0"/>
              </a:spcAft>
              <a:defRPr/>
            </a:pPr>
            <a:fld id="{E6E169D1-56FD-D146-A20F-83DD996B50D3}" type="slidenum">
              <a:rPr lang="en-US" smtClean="0">
                <a:solidFill>
                  <a:prstClr val="black"/>
                </a:solidFill>
                <a:latin typeface="Calibri"/>
                <a:ea typeface="+mn-ea"/>
              </a:rPr>
              <a:pPr fontAlgn="auto">
                <a:spcBef>
                  <a:spcPts val="0"/>
                </a:spcBef>
                <a:spcAft>
                  <a:spcPts val="0"/>
                </a:spcAft>
                <a:defRPr/>
              </a:pPr>
              <a:t>104</a:t>
            </a:fld>
            <a:endParaRPr lang="en-US">
              <a:solidFill>
                <a:prstClr val="black"/>
              </a:solidFill>
              <a:latin typeface="Calibri"/>
              <a:ea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a:extLst>
              <a:ext uri="{FF2B5EF4-FFF2-40B4-BE49-F238E27FC236}">
                <a16:creationId xmlns:a16="http://schemas.microsoft.com/office/drawing/2014/main" id="{D0BC116F-A293-6DA7-339C-1A73FDA280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2" name="Notes Placeholder 2">
            <a:extLst>
              <a:ext uri="{FF2B5EF4-FFF2-40B4-BE49-F238E27FC236}">
                <a16:creationId xmlns:a16="http://schemas.microsoft.com/office/drawing/2014/main" id="{337E0EE5-E4AC-13FF-ACAA-83CEF44D52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283" name="Slide Number Placeholder 3">
            <a:extLst>
              <a:ext uri="{FF2B5EF4-FFF2-40B4-BE49-F238E27FC236}">
                <a16:creationId xmlns:a16="http://schemas.microsoft.com/office/drawing/2014/main" id="{B6F81F08-7891-1F53-672F-CF129B778B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69C697D-9C10-A44B-B693-A1CA90EB3059}" type="slidenum">
              <a:rPr lang="en-US" altLang="en-US" sz="1200" smtClean="0">
                <a:solidFill>
                  <a:srgbClr val="000000"/>
                </a:solidFill>
                <a:latin typeface="Calibri" panose="020F0502020204030204" pitchFamily="34" charset="0"/>
              </a:rPr>
              <a:pPr/>
              <a:t>116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a:extLst>
              <a:ext uri="{FF2B5EF4-FFF2-40B4-BE49-F238E27FC236}">
                <a16:creationId xmlns:a16="http://schemas.microsoft.com/office/drawing/2014/main" id="{037934B4-B600-8260-9E9A-A85FCBD384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a:extLst>
              <a:ext uri="{FF2B5EF4-FFF2-40B4-BE49-F238E27FC236}">
                <a16:creationId xmlns:a16="http://schemas.microsoft.com/office/drawing/2014/main" id="{52DA575D-5F5C-553C-2063-9C411F83BF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7" name="Slide Number Placeholder 3">
            <a:extLst>
              <a:ext uri="{FF2B5EF4-FFF2-40B4-BE49-F238E27FC236}">
                <a16:creationId xmlns:a16="http://schemas.microsoft.com/office/drawing/2014/main" id="{29FFD808-DBC0-E82C-BE6A-FD307B8023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F593A8-3E40-9749-9775-E719C43D2719}" type="slidenum">
              <a:rPr lang="en-US" altLang="en-US" sz="1200" smtClean="0">
                <a:solidFill>
                  <a:srgbClr val="000000"/>
                </a:solidFill>
                <a:latin typeface="Calibri" panose="020F0502020204030204" pitchFamily="34" charset="0"/>
              </a:rPr>
              <a:pPr/>
              <a:t>119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0B79AA09-1A63-34FD-60B4-53D576162A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4" name="Notes Placeholder 2">
            <a:extLst>
              <a:ext uri="{FF2B5EF4-FFF2-40B4-BE49-F238E27FC236}">
                <a16:creationId xmlns:a16="http://schemas.microsoft.com/office/drawing/2014/main" id="{2AD8F20F-4B33-D6C2-58CD-CA6D20CFED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3475" name="Slide Number Placeholder 3">
            <a:extLst>
              <a:ext uri="{FF2B5EF4-FFF2-40B4-BE49-F238E27FC236}">
                <a16:creationId xmlns:a16="http://schemas.microsoft.com/office/drawing/2014/main" id="{40346DC6-C8B4-3C93-730B-12F54DD07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B46B2A-8E92-7842-9B5D-AB899E11A80B}" type="slidenum">
              <a:rPr lang="en-US" altLang="en-US" sz="1200" smtClean="0">
                <a:solidFill>
                  <a:srgbClr val="000000"/>
                </a:solidFill>
                <a:latin typeface="Calibri" panose="020F0502020204030204" pitchFamily="34" charset="0"/>
              </a:rPr>
              <a:pPr/>
              <a:t>120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61A59A2A-3B39-6542-AB14-47F73BD0C2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a:extLst>
              <a:ext uri="{FF2B5EF4-FFF2-40B4-BE49-F238E27FC236}">
                <a16:creationId xmlns:a16="http://schemas.microsoft.com/office/drawing/2014/main" id="{CD536E68-BE79-82A3-5842-3AF9EFE938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6547" name="Slide Number Placeholder 3">
            <a:extLst>
              <a:ext uri="{FF2B5EF4-FFF2-40B4-BE49-F238E27FC236}">
                <a16:creationId xmlns:a16="http://schemas.microsoft.com/office/drawing/2014/main" id="{AFCA8F41-4EFD-217A-0A78-CE602921B0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2DB58C2-E876-3B41-8821-9D20A5FA35D6}" type="slidenum">
              <a:rPr lang="en-US" altLang="en-US" sz="1200" smtClean="0">
                <a:solidFill>
                  <a:srgbClr val="000000"/>
                </a:solidFill>
                <a:latin typeface="Calibri" panose="020F0502020204030204" pitchFamily="34" charset="0"/>
              </a:rPr>
              <a:pPr/>
              <a:t>122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D2EBE219-5FED-7E94-D388-5CC47F7930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CD58059A-633C-7E3F-1C5F-5AEB1E7CBD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1667" name="Slide Number Placeholder 3">
            <a:extLst>
              <a:ext uri="{FF2B5EF4-FFF2-40B4-BE49-F238E27FC236}">
                <a16:creationId xmlns:a16="http://schemas.microsoft.com/office/drawing/2014/main" id="{67299563-ADB3-C657-05B8-ABFF1EDACC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417602-2DDF-8F4E-887C-B5A0EA324199}" type="slidenum">
              <a:rPr lang="en-US" altLang="en-US" sz="1200" smtClean="0">
                <a:solidFill>
                  <a:srgbClr val="000000"/>
                </a:solidFill>
                <a:latin typeface="Calibri" panose="020F0502020204030204" pitchFamily="34" charset="0"/>
              </a:rPr>
              <a:pPr/>
              <a:t>125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128E20CB-F3B5-9A85-A2CE-D865F18E0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4" name="Notes Placeholder 2">
            <a:extLst>
              <a:ext uri="{FF2B5EF4-FFF2-40B4-BE49-F238E27FC236}">
                <a16:creationId xmlns:a16="http://schemas.microsoft.com/office/drawing/2014/main" id="{9A2904A0-BD59-5360-476A-D1D228E2D2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3715" name="Slide Number Placeholder 3">
            <a:extLst>
              <a:ext uri="{FF2B5EF4-FFF2-40B4-BE49-F238E27FC236}">
                <a16:creationId xmlns:a16="http://schemas.microsoft.com/office/drawing/2014/main" id="{CF73ACF7-A610-8D58-4C52-7F9535F22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3A578E-046C-8746-B9A2-A7AE94DE047E}" type="slidenum">
              <a:rPr lang="en-US" altLang="en-US" sz="1200" smtClean="0">
                <a:solidFill>
                  <a:srgbClr val="000000"/>
                </a:solidFill>
                <a:latin typeface="Calibri" panose="020F0502020204030204" pitchFamily="34" charset="0"/>
              </a:rPr>
              <a:pPr/>
              <a:t>126</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D93C5C9D-6D7A-EB89-BF72-2D1E4FE1D0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DF8DA5C6-561D-3BC5-13FC-2692C735B8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1" name="Slide Number Placeholder 3">
            <a:extLst>
              <a:ext uri="{FF2B5EF4-FFF2-40B4-BE49-F238E27FC236}">
                <a16:creationId xmlns:a16="http://schemas.microsoft.com/office/drawing/2014/main" id="{C0166B07-70BA-06EA-6A95-77EF4F5E7E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0C42840-D850-1E44-971E-455E3C68D3E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71487B16-205B-7C14-C425-DF4A44BC0D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7DF0A6F0-F38E-CD74-3BAD-8819A2BD18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083" name="Slide Number Placeholder 3">
            <a:extLst>
              <a:ext uri="{FF2B5EF4-FFF2-40B4-BE49-F238E27FC236}">
                <a16:creationId xmlns:a16="http://schemas.microsoft.com/office/drawing/2014/main" id="{95D039D2-2805-B89C-057B-9D450B1F1C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AB1D0F5-CB72-774D-8A03-DC42548C099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297B6A5-4C90-D872-067D-B5C91E5C4A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D1B71329-3708-74D8-FD51-810F48AB22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8EDF1A35-F4A9-CBC0-070C-1DDC50D622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B48B839-6A01-4C4D-8F05-92C9F0DE0D9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55E8A4EF-F2BE-EE99-1A0F-55A42942A4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66EB756F-B849-4599-2EE4-AC8CEDCF43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1" name="Slide Number Placeholder 3">
            <a:extLst>
              <a:ext uri="{FF2B5EF4-FFF2-40B4-BE49-F238E27FC236}">
                <a16:creationId xmlns:a16="http://schemas.microsoft.com/office/drawing/2014/main" id="{293A2295-697E-309C-12A5-6989B7A10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C6F3FD-F684-1346-A68C-958DCC6AD968}" type="slidenum">
              <a:rPr lang="en-US" altLang="en-US" sz="1200" smtClean="0">
                <a:latin typeface="Calibri" panose="020F0502020204030204" pitchFamily="34" charset="0"/>
              </a:rPr>
              <a:pPr/>
              <a:t>41</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730DF016-CB75-4850-7260-0E2B399F1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D36B0654-5840-B683-C194-6D634CF0EF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1" name="Slide Number Placeholder 3">
            <a:extLst>
              <a:ext uri="{FF2B5EF4-FFF2-40B4-BE49-F238E27FC236}">
                <a16:creationId xmlns:a16="http://schemas.microsoft.com/office/drawing/2014/main" id="{47B23BF6-589E-75BF-8472-C31C8864DA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E95B4FE-4CD7-8B4C-8AE0-1A80ED3666D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E7D96EAF-2211-9ACB-8A0E-80448BC6BB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a:extLst>
              <a:ext uri="{FF2B5EF4-FFF2-40B4-BE49-F238E27FC236}">
                <a16:creationId xmlns:a16="http://schemas.microsoft.com/office/drawing/2014/main" id="{601D377B-E03E-6F3F-CDE3-681700B661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3539" name="Slide Number Placeholder 3">
            <a:extLst>
              <a:ext uri="{FF2B5EF4-FFF2-40B4-BE49-F238E27FC236}">
                <a16:creationId xmlns:a16="http://schemas.microsoft.com/office/drawing/2014/main" id="{055C4213-9706-D67A-5437-0B9E12895E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2BB9E6-E92B-E949-AA5D-E62B3465653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a:extLst>
              <a:ext uri="{FF2B5EF4-FFF2-40B4-BE49-F238E27FC236}">
                <a16:creationId xmlns:a16="http://schemas.microsoft.com/office/drawing/2014/main" id="{94C52BB6-F491-0D98-BBBB-B8946DDE7C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6" name="Notes Placeholder 2">
            <a:extLst>
              <a:ext uri="{FF2B5EF4-FFF2-40B4-BE49-F238E27FC236}">
                <a16:creationId xmlns:a16="http://schemas.microsoft.com/office/drawing/2014/main" id="{D9670E39-31D8-31FA-F7DB-39F8805F34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0707" name="Slide Number Placeholder 3">
            <a:extLst>
              <a:ext uri="{FF2B5EF4-FFF2-40B4-BE49-F238E27FC236}">
                <a16:creationId xmlns:a16="http://schemas.microsoft.com/office/drawing/2014/main" id="{53A89E17-74DE-F780-1839-371753F388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F1BA3A2-E77C-3946-B129-B5A4A993731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7054C501-1736-9D2D-EEF4-FD289A3D8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4" name="Notes Placeholder 2">
            <a:extLst>
              <a:ext uri="{FF2B5EF4-FFF2-40B4-BE49-F238E27FC236}">
                <a16:creationId xmlns:a16="http://schemas.microsoft.com/office/drawing/2014/main" id="{076A3D5B-1932-F062-7ADF-1E89F81CA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2755" name="Slide Number Placeholder 3">
            <a:extLst>
              <a:ext uri="{FF2B5EF4-FFF2-40B4-BE49-F238E27FC236}">
                <a16:creationId xmlns:a16="http://schemas.microsoft.com/office/drawing/2014/main" id="{D12D597C-6E80-DFAB-D9C2-D0C619720A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500E629-6FFD-574B-875B-B0E4B324DE2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a:extLst>
              <a:ext uri="{FF2B5EF4-FFF2-40B4-BE49-F238E27FC236}">
                <a16:creationId xmlns:a16="http://schemas.microsoft.com/office/drawing/2014/main" id="{EE34E514-9B18-31EA-1BA3-6E70924228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2" name="Notes Placeholder 2">
            <a:extLst>
              <a:ext uri="{FF2B5EF4-FFF2-40B4-BE49-F238E27FC236}">
                <a16:creationId xmlns:a16="http://schemas.microsoft.com/office/drawing/2014/main" id="{BC23433F-C829-3764-6069-C312B5C07B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03" name="Slide Number Placeholder 3">
            <a:extLst>
              <a:ext uri="{FF2B5EF4-FFF2-40B4-BE49-F238E27FC236}">
                <a16:creationId xmlns:a16="http://schemas.microsoft.com/office/drawing/2014/main" id="{676AF50F-6188-83A7-D8E1-C954D999E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95F264-7E53-0340-8EF7-502E97CAD3D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5393FD07-A8C8-F78F-CF2F-41C3BC951E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0" name="Notes Placeholder 2">
            <a:extLst>
              <a:ext uri="{FF2B5EF4-FFF2-40B4-BE49-F238E27FC236}">
                <a16:creationId xmlns:a16="http://schemas.microsoft.com/office/drawing/2014/main" id="{517DBC8A-7435-91BA-D2D6-2C83CAAD6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1" name="Slide Number Placeholder 3">
            <a:extLst>
              <a:ext uri="{FF2B5EF4-FFF2-40B4-BE49-F238E27FC236}">
                <a16:creationId xmlns:a16="http://schemas.microsoft.com/office/drawing/2014/main" id="{10718F26-F1AA-E5FF-87C1-0729B62EAC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8289E9B-D282-E443-BC1E-64154E3A1D8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F99DF5DD-7DF1-48E3-8E2D-D86EBFB72A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8" name="Notes Placeholder 2">
            <a:extLst>
              <a:ext uri="{FF2B5EF4-FFF2-40B4-BE49-F238E27FC236}">
                <a16:creationId xmlns:a16="http://schemas.microsoft.com/office/drawing/2014/main" id="{F0003B9C-7F17-BD55-FB7B-50BE3E98FE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8899" name="Slide Number Placeholder 3">
            <a:extLst>
              <a:ext uri="{FF2B5EF4-FFF2-40B4-BE49-F238E27FC236}">
                <a16:creationId xmlns:a16="http://schemas.microsoft.com/office/drawing/2014/main" id="{B777AA35-7F42-BA55-B549-D65212BF2F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3F0A8E3-6DBB-AB49-9990-6FA8B486FD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E4EF5A9F-3FE5-21A0-8127-41CA681F9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6" name="Notes Placeholder 2">
            <a:extLst>
              <a:ext uri="{FF2B5EF4-FFF2-40B4-BE49-F238E27FC236}">
                <a16:creationId xmlns:a16="http://schemas.microsoft.com/office/drawing/2014/main" id="{E5F37A4B-F546-C057-FEBD-63F4189300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0947" name="Slide Number Placeholder 3">
            <a:extLst>
              <a:ext uri="{FF2B5EF4-FFF2-40B4-BE49-F238E27FC236}">
                <a16:creationId xmlns:a16="http://schemas.microsoft.com/office/drawing/2014/main" id="{2E9D162F-2164-38F4-CFDA-72CA563C96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7C7EE36-68DC-4D4F-9CB7-4674316EA9B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F786C41C-E338-ADBF-E196-3C0316F448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A52867B8-4DB7-F7B3-F886-7D4932A024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D07F013-B8A1-39FD-1F1A-8493C299F6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BB56D3-1B05-6145-AA10-82DE8F998933}"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CA649E48-4BE7-BA30-AD83-64F6E863D5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Notes Placeholder 2">
            <a:extLst>
              <a:ext uri="{FF2B5EF4-FFF2-40B4-BE49-F238E27FC236}">
                <a16:creationId xmlns:a16="http://schemas.microsoft.com/office/drawing/2014/main" id="{D9BEBE7E-F8F8-BA4B-D83E-BAFE660B90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706D554-2034-4E23-A8AD-D8592BA23F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5C484-8775-5C4E-A7EB-CF0C565FD560}"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94DB28D5-DE39-1AB8-B2AE-3E065BA5D4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C7F041F3-FA2E-DE2C-955A-8D545F6DAE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2099" name="Slide Number Placeholder 3">
            <a:extLst>
              <a:ext uri="{FF2B5EF4-FFF2-40B4-BE49-F238E27FC236}">
                <a16:creationId xmlns:a16="http://schemas.microsoft.com/office/drawing/2014/main" id="{1CC002DF-A1EC-A717-1764-BFCD3091F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AECCE5-574E-B642-B913-9C124DE74EEC}" type="slidenum">
              <a:rPr lang="en-US" altLang="en-US" sz="1200" smtClean="0">
                <a:latin typeface="Calibri" panose="020F0502020204030204" pitchFamily="34" charset="0"/>
              </a:rPr>
              <a:pPr/>
              <a:t>42</a:t>
            </a:fld>
            <a:endParaRPr lang="en-US" altLang="en-US" sz="120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a:extLst>
              <a:ext uri="{FF2B5EF4-FFF2-40B4-BE49-F238E27FC236}">
                <a16:creationId xmlns:a16="http://schemas.microsoft.com/office/drawing/2014/main" id="{D63E0277-EAA9-FF94-319E-EABAE1A5A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Notes Placeholder 2">
            <a:extLst>
              <a:ext uri="{FF2B5EF4-FFF2-40B4-BE49-F238E27FC236}">
                <a16:creationId xmlns:a16="http://schemas.microsoft.com/office/drawing/2014/main" id="{B76258A2-2EFB-DCF8-0DE6-5DE9334DCA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E9C6268C-7C46-86E6-AED0-1D655EFAE2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9D8AE1-433D-C84A-A7F8-8908B067827C}"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2FA86D71-DDC3-E3E1-DD46-D8238FBD9C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a:extLst>
              <a:ext uri="{FF2B5EF4-FFF2-40B4-BE49-F238E27FC236}">
                <a16:creationId xmlns:a16="http://schemas.microsoft.com/office/drawing/2014/main" id="{C05C54FB-03B8-D792-A2A0-E7A51DA686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47F8974-A102-6204-A610-77B89DE61D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1515E7-0BE7-3F4C-A81E-E86B117BB9BC}"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8547C16C-CEF9-72A4-B270-9B88DB6ABA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a:extLst>
              <a:ext uri="{FF2B5EF4-FFF2-40B4-BE49-F238E27FC236}">
                <a16:creationId xmlns:a16="http://schemas.microsoft.com/office/drawing/2014/main" id="{A5BF763F-AABD-238C-1F02-CFF3323099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6833C24-5AF0-D41D-D9F8-EEFFABB243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37D93A-03F5-4548-BC32-1EE454E9D4E9}"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0EA1495E-46D3-0E64-4923-8EED50E62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7139C881-90BE-557E-D87D-327A80E7C6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8F8117F-8236-72A1-2526-671E71B290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4F6CE-356D-CB45-84E8-61DDC8FF6D6C}"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a:extLst>
              <a:ext uri="{FF2B5EF4-FFF2-40B4-BE49-F238E27FC236}">
                <a16:creationId xmlns:a16="http://schemas.microsoft.com/office/drawing/2014/main" id="{8A113956-6226-21F8-65F9-5B605F1E0B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6" name="Notes Placeholder 2">
            <a:extLst>
              <a:ext uri="{FF2B5EF4-FFF2-40B4-BE49-F238E27FC236}">
                <a16:creationId xmlns:a16="http://schemas.microsoft.com/office/drawing/2014/main" id="{D6AD88F4-D925-3416-D82B-D363D4CC14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131FA3D-0AAA-CDA0-FDBE-959AC822DA05}"/>
              </a:ext>
            </a:extLst>
          </p:cNvPr>
          <p:cNvSpPr>
            <a:spLocks noGrp="1"/>
          </p:cNvSpPr>
          <p:nvPr>
            <p:ph type="sldNum" sz="quarter" idx="5"/>
          </p:nvPr>
        </p:nvSpPr>
        <p:spPr/>
        <p:txBody>
          <a:bodyPr/>
          <a:lstStyle/>
          <a:p>
            <a:pPr fontAlgn="auto">
              <a:spcBef>
                <a:spcPts val="0"/>
              </a:spcBef>
              <a:spcAft>
                <a:spcPts val="0"/>
              </a:spcAft>
              <a:defRPr/>
            </a:pPr>
            <a:fld id="{1ADB7BF0-A017-4D4C-B141-701CD767F044}" type="slidenum">
              <a:rPr lang="en-US" smtClean="0">
                <a:solidFill>
                  <a:prstClr val="black"/>
                </a:solidFill>
                <a:latin typeface="Calibri"/>
                <a:ea typeface="+mn-ea"/>
              </a:rPr>
              <a:pPr fontAlgn="auto">
                <a:spcBef>
                  <a:spcPts val="0"/>
                </a:spcBef>
                <a:spcAft>
                  <a:spcPts val="0"/>
                </a:spcAft>
                <a:defRPr/>
              </a:pPr>
              <a:t>256</a:t>
            </a:fld>
            <a:endParaRPr lang="en-US">
              <a:solidFill>
                <a:prstClr val="black"/>
              </a:solidFill>
              <a:latin typeface="Calibri"/>
              <a:ea typeface="+mn-ea"/>
            </a:endParaRPr>
          </a:p>
        </p:txBody>
      </p:sp>
    </p:spTree>
    <p:extLst>
      <p:ext uri="{BB962C8B-B14F-4D97-AF65-F5344CB8AC3E}">
        <p14:creationId xmlns:p14="http://schemas.microsoft.com/office/powerpoint/2010/main" val="2690787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69EB6454-A492-CC85-BC5A-97D5DA1D5A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4" name="Notes Placeholder 2">
            <a:extLst>
              <a:ext uri="{FF2B5EF4-FFF2-40B4-BE49-F238E27FC236}">
                <a16:creationId xmlns:a16="http://schemas.microsoft.com/office/drawing/2014/main" id="{A1DD4F4E-5507-918B-0986-B67A33D8F0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43A3FC8-6FC0-6C6D-B324-D1C8ECDF4BE2}"/>
              </a:ext>
            </a:extLst>
          </p:cNvPr>
          <p:cNvSpPr>
            <a:spLocks noGrp="1"/>
          </p:cNvSpPr>
          <p:nvPr>
            <p:ph type="sldNum" sz="quarter" idx="5"/>
          </p:nvPr>
        </p:nvSpPr>
        <p:spPr/>
        <p:txBody>
          <a:bodyPr/>
          <a:lstStyle/>
          <a:p>
            <a:pPr fontAlgn="auto">
              <a:spcBef>
                <a:spcPts val="0"/>
              </a:spcBef>
              <a:spcAft>
                <a:spcPts val="0"/>
              </a:spcAft>
              <a:defRPr/>
            </a:pPr>
            <a:fld id="{7AA6F169-3CF1-B142-AB28-68533AE1313E}" type="slidenum">
              <a:rPr lang="en-US" smtClean="0">
                <a:solidFill>
                  <a:prstClr val="black"/>
                </a:solidFill>
                <a:latin typeface="Calibri"/>
                <a:ea typeface="+mn-ea"/>
              </a:rPr>
              <a:pPr fontAlgn="auto">
                <a:spcBef>
                  <a:spcPts val="0"/>
                </a:spcBef>
                <a:spcAft>
                  <a:spcPts val="0"/>
                </a:spcAft>
                <a:defRPr/>
              </a:pPr>
              <a:t>257</a:t>
            </a:fld>
            <a:endParaRPr lang="en-US">
              <a:solidFill>
                <a:prstClr val="black"/>
              </a:solidFill>
              <a:latin typeface="Calibri"/>
              <a:ea typeface="+mn-ea"/>
            </a:endParaRPr>
          </a:p>
        </p:txBody>
      </p:sp>
    </p:spTree>
    <p:extLst>
      <p:ext uri="{BB962C8B-B14F-4D97-AF65-F5344CB8AC3E}">
        <p14:creationId xmlns:p14="http://schemas.microsoft.com/office/powerpoint/2010/main" val="17176348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6786DAFF-F262-A84A-957A-D6D086BBE7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a:extLst>
              <a:ext uri="{FF2B5EF4-FFF2-40B4-BE49-F238E27FC236}">
                <a16:creationId xmlns:a16="http://schemas.microsoft.com/office/drawing/2014/main" id="{FC2ABEEA-9E32-E404-977D-DDB88CEC65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A6F9BE8-1DFC-8512-5390-4A086B98D703}"/>
              </a:ext>
            </a:extLst>
          </p:cNvPr>
          <p:cNvSpPr>
            <a:spLocks noGrp="1"/>
          </p:cNvSpPr>
          <p:nvPr>
            <p:ph type="sldNum" sz="quarter" idx="5"/>
          </p:nvPr>
        </p:nvSpPr>
        <p:spPr/>
        <p:txBody>
          <a:bodyPr/>
          <a:lstStyle/>
          <a:p>
            <a:pPr fontAlgn="auto">
              <a:spcBef>
                <a:spcPts val="0"/>
              </a:spcBef>
              <a:spcAft>
                <a:spcPts val="0"/>
              </a:spcAft>
              <a:defRPr/>
            </a:pPr>
            <a:fld id="{F9032C40-0944-874B-8D14-4E65157EE363}" type="slidenum">
              <a:rPr lang="en-US" smtClean="0">
                <a:solidFill>
                  <a:prstClr val="black"/>
                </a:solidFill>
                <a:latin typeface="Calibri"/>
                <a:ea typeface="+mn-ea"/>
              </a:rPr>
              <a:pPr fontAlgn="auto">
                <a:spcBef>
                  <a:spcPts val="0"/>
                </a:spcBef>
                <a:spcAft>
                  <a:spcPts val="0"/>
                </a:spcAft>
                <a:defRPr/>
              </a:pPr>
              <a:t>262</a:t>
            </a:fld>
            <a:endParaRPr lang="en-US">
              <a:solidFill>
                <a:prstClr val="black"/>
              </a:solidFill>
              <a:latin typeface="Calibri"/>
              <a:ea typeface="+mn-ea"/>
            </a:endParaRPr>
          </a:p>
        </p:txBody>
      </p:sp>
    </p:spTree>
    <p:extLst>
      <p:ext uri="{BB962C8B-B14F-4D97-AF65-F5344CB8AC3E}">
        <p14:creationId xmlns:p14="http://schemas.microsoft.com/office/powerpoint/2010/main" val="34897458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a:extLst>
              <a:ext uri="{FF2B5EF4-FFF2-40B4-BE49-F238E27FC236}">
                <a16:creationId xmlns:a16="http://schemas.microsoft.com/office/drawing/2014/main" id="{AD125B18-0F3C-8FB8-0338-1AF78B0DE9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Notes Placeholder 2">
            <a:extLst>
              <a:ext uri="{FF2B5EF4-FFF2-40B4-BE49-F238E27FC236}">
                <a16:creationId xmlns:a16="http://schemas.microsoft.com/office/drawing/2014/main" id="{BD1EFD47-3B56-034B-1F6A-5350E189D9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AF420A0-B64F-1CB6-2C63-536F0E513D87}"/>
              </a:ext>
            </a:extLst>
          </p:cNvPr>
          <p:cNvSpPr>
            <a:spLocks noGrp="1"/>
          </p:cNvSpPr>
          <p:nvPr>
            <p:ph type="sldNum" sz="quarter" idx="5"/>
          </p:nvPr>
        </p:nvSpPr>
        <p:spPr/>
        <p:txBody>
          <a:bodyPr/>
          <a:lstStyle/>
          <a:p>
            <a:pPr fontAlgn="auto">
              <a:spcBef>
                <a:spcPts val="0"/>
              </a:spcBef>
              <a:spcAft>
                <a:spcPts val="0"/>
              </a:spcAft>
              <a:defRPr/>
            </a:pPr>
            <a:fld id="{63F3AED2-242D-1841-9ED9-E3D4A68E41C6}" type="slidenum">
              <a:rPr lang="en-US" smtClean="0">
                <a:solidFill>
                  <a:prstClr val="black"/>
                </a:solidFill>
                <a:latin typeface="Calibri"/>
                <a:ea typeface="+mn-ea"/>
              </a:rPr>
              <a:pPr fontAlgn="auto">
                <a:spcBef>
                  <a:spcPts val="0"/>
                </a:spcBef>
                <a:spcAft>
                  <a:spcPts val="0"/>
                </a:spcAft>
                <a:defRPr/>
              </a:pPr>
              <a:t>263</a:t>
            </a:fld>
            <a:endParaRPr lang="en-US">
              <a:solidFill>
                <a:prstClr val="black"/>
              </a:solidFill>
              <a:latin typeface="Calibri"/>
              <a:ea typeface="+mn-ea"/>
            </a:endParaRPr>
          </a:p>
        </p:txBody>
      </p:sp>
    </p:spTree>
    <p:extLst>
      <p:ext uri="{BB962C8B-B14F-4D97-AF65-F5344CB8AC3E}">
        <p14:creationId xmlns:p14="http://schemas.microsoft.com/office/powerpoint/2010/main" val="3114895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a:extLst>
              <a:ext uri="{FF2B5EF4-FFF2-40B4-BE49-F238E27FC236}">
                <a16:creationId xmlns:a16="http://schemas.microsoft.com/office/drawing/2014/main" id="{AA275C5D-DD97-2E3D-A399-D0486E6E6E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8" name="Notes Placeholder 2">
            <a:extLst>
              <a:ext uri="{FF2B5EF4-FFF2-40B4-BE49-F238E27FC236}">
                <a16:creationId xmlns:a16="http://schemas.microsoft.com/office/drawing/2014/main" id="{85B42269-7DEB-6907-5972-0D1506102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BED8548-A0EB-CD01-B8E7-DDFE05AF3EA2}"/>
              </a:ext>
            </a:extLst>
          </p:cNvPr>
          <p:cNvSpPr>
            <a:spLocks noGrp="1"/>
          </p:cNvSpPr>
          <p:nvPr>
            <p:ph type="sldNum" sz="quarter" idx="5"/>
          </p:nvPr>
        </p:nvSpPr>
        <p:spPr/>
        <p:txBody>
          <a:bodyPr/>
          <a:lstStyle/>
          <a:p>
            <a:pPr fontAlgn="auto">
              <a:spcBef>
                <a:spcPts val="0"/>
              </a:spcBef>
              <a:spcAft>
                <a:spcPts val="0"/>
              </a:spcAft>
              <a:defRPr/>
            </a:pPr>
            <a:fld id="{1B70DBCC-7A7C-6340-9E4C-41C4B3B27C57}" type="slidenum">
              <a:rPr lang="en-US" smtClean="0">
                <a:solidFill>
                  <a:prstClr val="black"/>
                </a:solidFill>
                <a:latin typeface="Calibri"/>
                <a:ea typeface="+mn-ea"/>
              </a:rPr>
              <a:pPr fontAlgn="auto">
                <a:spcBef>
                  <a:spcPts val="0"/>
                </a:spcBef>
                <a:spcAft>
                  <a:spcPts val="0"/>
                </a:spcAft>
                <a:defRPr/>
              </a:pPr>
              <a:t>272</a:t>
            </a:fld>
            <a:endParaRPr lang="en-US">
              <a:solidFill>
                <a:prstClr val="black"/>
              </a:solidFill>
              <a:latin typeface="Calibri"/>
              <a:ea typeface="+mn-ea"/>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a:extLst>
              <a:ext uri="{FF2B5EF4-FFF2-40B4-BE49-F238E27FC236}">
                <a16:creationId xmlns:a16="http://schemas.microsoft.com/office/drawing/2014/main" id="{FFAAC670-9832-AC28-1817-CA2B093BDD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6" name="Notes Placeholder 2">
            <a:extLst>
              <a:ext uri="{FF2B5EF4-FFF2-40B4-BE49-F238E27FC236}">
                <a16:creationId xmlns:a16="http://schemas.microsoft.com/office/drawing/2014/main" id="{1B597DA6-CCFC-D5A5-D9B0-BBD189296A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B8034BE4-EE50-8B7F-AD09-71CD48539873}"/>
              </a:ext>
            </a:extLst>
          </p:cNvPr>
          <p:cNvSpPr>
            <a:spLocks noGrp="1"/>
          </p:cNvSpPr>
          <p:nvPr>
            <p:ph type="sldNum" sz="quarter" idx="5"/>
          </p:nvPr>
        </p:nvSpPr>
        <p:spPr/>
        <p:txBody>
          <a:bodyPr/>
          <a:lstStyle/>
          <a:p>
            <a:pPr fontAlgn="auto">
              <a:spcBef>
                <a:spcPts val="0"/>
              </a:spcBef>
              <a:spcAft>
                <a:spcPts val="0"/>
              </a:spcAft>
              <a:defRPr/>
            </a:pPr>
            <a:fld id="{0B031806-7773-614F-A58D-82380136DD3B}" type="slidenum">
              <a:rPr lang="en-US" smtClean="0">
                <a:solidFill>
                  <a:prstClr val="black"/>
                </a:solidFill>
                <a:latin typeface="Calibri"/>
                <a:ea typeface="+mn-ea"/>
              </a:rPr>
              <a:pPr fontAlgn="auto">
                <a:spcBef>
                  <a:spcPts val="0"/>
                </a:spcBef>
                <a:spcAft>
                  <a:spcPts val="0"/>
                </a:spcAft>
                <a:defRPr/>
              </a:pPr>
              <a:t>273</a:t>
            </a:fld>
            <a:endParaRPr lang="en-US">
              <a:solidFill>
                <a:prstClr val="black"/>
              </a:solidFill>
              <a:latin typeface="Calibri"/>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B5E85387-092C-EB89-4F22-F6E59D855E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a:extLst>
              <a:ext uri="{FF2B5EF4-FFF2-40B4-BE49-F238E27FC236}">
                <a16:creationId xmlns:a16="http://schemas.microsoft.com/office/drawing/2014/main" id="{81959155-3D0C-F861-26BD-855E6C363B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0291" name="Slide Number Placeholder 3">
            <a:extLst>
              <a:ext uri="{FF2B5EF4-FFF2-40B4-BE49-F238E27FC236}">
                <a16:creationId xmlns:a16="http://schemas.microsoft.com/office/drawing/2014/main" id="{B5F2678D-8B13-642B-A43C-DD9FA0631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2A88FF-BC52-DC4E-9D73-6A6EEB3A011E}" type="slidenum">
              <a:rPr lang="en-US" altLang="en-US" sz="1200" smtClean="0">
                <a:latin typeface="Calibri" panose="020F0502020204030204" pitchFamily="34" charset="0"/>
              </a:rPr>
              <a:pPr/>
              <a:t>44</a:t>
            </a:fld>
            <a:endParaRPr lang="en-US" altLang="en-US" sz="120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a:extLst>
              <a:ext uri="{FF2B5EF4-FFF2-40B4-BE49-F238E27FC236}">
                <a16:creationId xmlns:a16="http://schemas.microsoft.com/office/drawing/2014/main" id="{B4472CDD-D481-8680-B73D-F8FBC3573C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4" name="Notes Placeholder 2">
            <a:extLst>
              <a:ext uri="{FF2B5EF4-FFF2-40B4-BE49-F238E27FC236}">
                <a16:creationId xmlns:a16="http://schemas.microsoft.com/office/drawing/2014/main" id="{9FEA45BC-D83F-0DA5-FB52-C218074994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11059BD-6409-5DB5-DCA6-A9083CBE04A2}"/>
              </a:ext>
            </a:extLst>
          </p:cNvPr>
          <p:cNvSpPr>
            <a:spLocks noGrp="1"/>
          </p:cNvSpPr>
          <p:nvPr>
            <p:ph type="sldNum" sz="quarter" idx="5"/>
          </p:nvPr>
        </p:nvSpPr>
        <p:spPr/>
        <p:txBody>
          <a:bodyPr/>
          <a:lstStyle/>
          <a:p>
            <a:pPr fontAlgn="auto">
              <a:spcBef>
                <a:spcPts val="0"/>
              </a:spcBef>
              <a:spcAft>
                <a:spcPts val="0"/>
              </a:spcAft>
              <a:defRPr/>
            </a:pPr>
            <a:fld id="{B8150CB9-963E-9148-B776-740FB75378F9}" type="slidenum">
              <a:rPr lang="en-US" smtClean="0">
                <a:solidFill>
                  <a:prstClr val="black"/>
                </a:solidFill>
                <a:latin typeface="Calibri"/>
                <a:ea typeface="+mn-ea"/>
              </a:rPr>
              <a:pPr fontAlgn="auto">
                <a:spcBef>
                  <a:spcPts val="0"/>
                </a:spcBef>
                <a:spcAft>
                  <a:spcPts val="0"/>
                </a:spcAft>
                <a:defRPr/>
              </a:pPr>
              <a:t>274</a:t>
            </a:fld>
            <a:endParaRPr lang="en-US">
              <a:solidFill>
                <a:prstClr val="black"/>
              </a:solidFill>
              <a:latin typeface="Calibri"/>
              <a:ea typeface="+mn-e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a:extLst>
              <a:ext uri="{FF2B5EF4-FFF2-40B4-BE49-F238E27FC236}">
                <a16:creationId xmlns:a16="http://schemas.microsoft.com/office/drawing/2014/main" id="{576915FF-0E99-B372-E784-70B9ECB9A8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2" name="Notes Placeholder 2">
            <a:extLst>
              <a:ext uri="{FF2B5EF4-FFF2-40B4-BE49-F238E27FC236}">
                <a16:creationId xmlns:a16="http://schemas.microsoft.com/office/drawing/2014/main" id="{764DA4F7-F215-9265-19DD-EC5F7E49AA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99FE574-30B6-B4FB-A626-E5D4F15BBDE9}"/>
              </a:ext>
            </a:extLst>
          </p:cNvPr>
          <p:cNvSpPr>
            <a:spLocks noGrp="1"/>
          </p:cNvSpPr>
          <p:nvPr>
            <p:ph type="sldNum" sz="quarter" idx="5"/>
          </p:nvPr>
        </p:nvSpPr>
        <p:spPr/>
        <p:txBody>
          <a:bodyPr/>
          <a:lstStyle/>
          <a:p>
            <a:pPr fontAlgn="auto">
              <a:spcBef>
                <a:spcPts val="0"/>
              </a:spcBef>
              <a:spcAft>
                <a:spcPts val="0"/>
              </a:spcAft>
              <a:defRPr/>
            </a:pPr>
            <a:fld id="{36321F19-C8C7-D547-9028-152073263598}" type="slidenum">
              <a:rPr lang="en-US" smtClean="0">
                <a:solidFill>
                  <a:prstClr val="black"/>
                </a:solidFill>
                <a:latin typeface="Calibri"/>
                <a:ea typeface="+mn-ea"/>
              </a:rPr>
              <a:pPr fontAlgn="auto">
                <a:spcBef>
                  <a:spcPts val="0"/>
                </a:spcBef>
                <a:spcAft>
                  <a:spcPts val="0"/>
                </a:spcAft>
                <a:defRPr/>
              </a:pPr>
              <a:t>275</a:t>
            </a:fld>
            <a:endParaRPr lang="en-US">
              <a:solidFill>
                <a:prstClr val="black"/>
              </a:solidFill>
              <a:latin typeface="Calibri"/>
              <a:ea typeface="+mn-ea"/>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a:extLst>
              <a:ext uri="{FF2B5EF4-FFF2-40B4-BE49-F238E27FC236}">
                <a16:creationId xmlns:a16="http://schemas.microsoft.com/office/drawing/2014/main" id="{0ED70CC1-8CAD-FA5D-A899-E7FC325DC2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0" name="Notes Placeholder 2">
            <a:extLst>
              <a:ext uri="{FF2B5EF4-FFF2-40B4-BE49-F238E27FC236}">
                <a16:creationId xmlns:a16="http://schemas.microsoft.com/office/drawing/2014/main" id="{0D4A8D3F-D71A-B447-1FD4-4AC4D99F88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A7154786-C61A-16DC-7F9F-EFA159CDD685}"/>
              </a:ext>
            </a:extLst>
          </p:cNvPr>
          <p:cNvSpPr>
            <a:spLocks noGrp="1"/>
          </p:cNvSpPr>
          <p:nvPr>
            <p:ph type="sldNum" sz="quarter" idx="5"/>
          </p:nvPr>
        </p:nvSpPr>
        <p:spPr/>
        <p:txBody>
          <a:bodyPr/>
          <a:lstStyle/>
          <a:p>
            <a:pPr fontAlgn="auto">
              <a:spcBef>
                <a:spcPts val="0"/>
              </a:spcBef>
              <a:spcAft>
                <a:spcPts val="0"/>
              </a:spcAft>
              <a:defRPr/>
            </a:pPr>
            <a:fld id="{F44C249B-A9DA-1549-83B8-CC2DF0A89498}" type="slidenum">
              <a:rPr lang="en-US" smtClean="0">
                <a:solidFill>
                  <a:prstClr val="black"/>
                </a:solidFill>
                <a:latin typeface="Calibri"/>
                <a:ea typeface="+mn-ea"/>
              </a:rPr>
              <a:pPr fontAlgn="auto">
                <a:spcBef>
                  <a:spcPts val="0"/>
                </a:spcBef>
                <a:spcAft>
                  <a:spcPts val="0"/>
                </a:spcAft>
                <a:defRPr/>
              </a:pPr>
              <a:t>276</a:t>
            </a:fld>
            <a:endParaRPr lang="en-US">
              <a:solidFill>
                <a:prstClr val="black"/>
              </a:solidFill>
              <a:latin typeface="Calibri"/>
              <a:ea typeface="+mn-ea"/>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Image Placeholder 1">
            <a:extLst>
              <a:ext uri="{FF2B5EF4-FFF2-40B4-BE49-F238E27FC236}">
                <a16:creationId xmlns:a16="http://schemas.microsoft.com/office/drawing/2014/main" id="{06E57D01-3DE7-45F9-05D5-798334BC7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8" name="Notes Placeholder 2">
            <a:extLst>
              <a:ext uri="{FF2B5EF4-FFF2-40B4-BE49-F238E27FC236}">
                <a16:creationId xmlns:a16="http://schemas.microsoft.com/office/drawing/2014/main" id="{617A75EC-E72B-1262-F517-2DD0E53DB4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43D50B1-E8B5-F1B7-A00B-817B1B0A115C}"/>
              </a:ext>
            </a:extLst>
          </p:cNvPr>
          <p:cNvSpPr>
            <a:spLocks noGrp="1"/>
          </p:cNvSpPr>
          <p:nvPr>
            <p:ph type="sldNum" sz="quarter" idx="5"/>
          </p:nvPr>
        </p:nvSpPr>
        <p:spPr/>
        <p:txBody>
          <a:bodyPr/>
          <a:lstStyle/>
          <a:p>
            <a:pPr fontAlgn="auto">
              <a:spcBef>
                <a:spcPts val="0"/>
              </a:spcBef>
              <a:spcAft>
                <a:spcPts val="0"/>
              </a:spcAft>
              <a:defRPr/>
            </a:pPr>
            <a:fld id="{76F46F82-35EC-2747-8136-16E3B81CE358}" type="slidenum">
              <a:rPr lang="en-US" smtClean="0">
                <a:solidFill>
                  <a:prstClr val="black"/>
                </a:solidFill>
                <a:latin typeface="Calibri"/>
                <a:ea typeface="+mn-ea"/>
              </a:rPr>
              <a:pPr fontAlgn="auto">
                <a:spcBef>
                  <a:spcPts val="0"/>
                </a:spcBef>
                <a:spcAft>
                  <a:spcPts val="0"/>
                </a:spcAft>
                <a:defRPr/>
              </a:pPr>
              <a:t>277</a:t>
            </a:fld>
            <a:endParaRPr lang="en-US">
              <a:solidFill>
                <a:prstClr val="black"/>
              </a:solidFill>
              <a:latin typeface="Calibri"/>
              <a:ea typeface="+mn-ea"/>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Image Placeholder 1">
            <a:extLst>
              <a:ext uri="{FF2B5EF4-FFF2-40B4-BE49-F238E27FC236}">
                <a16:creationId xmlns:a16="http://schemas.microsoft.com/office/drawing/2014/main" id="{5482AE1F-039F-2912-8C1C-3EC46F0203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6" name="Notes Placeholder 2">
            <a:extLst>
              <a:ext uri="{FF2B5EF4-FFF2-40B4-BE49-F238E27FC236}">
                <a16:creationId xmlns:a16="http://schemas.microsoft.com/office/drawing/2014/main" id="{8D530627-A313-F726-B996-847CAAE427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FDF561FB-B0CD-CC74-AB8A-7EB9A4E99C34}"/>
              </a:ext>
            </a:extLst>
          </p:cNvPr>
          <p:cNvSpPr>
            <a:spLocks noGrp="1"/>
          </p:cNvSpPr>
          <p:nvPr>
            <p:ph type="sldNum" sz="quarter" idx="5"/>
          </p:nvPr>
        </p:nvSpPr>
        <p:spPr/>
        <p:txBody>
          <a:bodyPr/>
          <a:lstStyle/>
          <a:p>
            <a:pPr fontAlgn="auto">
              <a:spcBef>
                <a:spcPts val="0"/>
              </a:spcBef>
              <a:spcAft>
                <a:spcPts val="0"/>
              </a:spcAft>
              <a:defRPr/>
            </a:pPr>
            <a:fld id="{0CBC1408-5733-6246-B1C2-F0DECEDE6DD9}" type="slidenum">
              <a:rPr lang="en-US" smtClean="0">
                <a:solidFill>
                  <a:prstClr val="black"/>
                </a:solidFill>
                <a:latin typeface="Calibri"/>
                <a:ea typeface="+mn-ea"/>
              </a:rPr>
              <a:pPr fontAlgn="auto">
                <a:spcBef>
                  <a:spcPts val="0"/>
                </a:spcBef>
                <a:spcAft>
                  <a:spcPts val="0"/>
                </a:spcAft>
                <a:defRPr/>
              </a:pPr>
              <a:t>278</a:t>
            </a:fld>
            <a:endParaRPr lang="en-US">
              <a:solidFill>
                <a:prstClr val="black"/>
              </a:solidFill>
              <a:latin typeface="Calibri"/>
              <a:ea typeface="+mn-ea"/>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a:extLst>
              <a:ext uri="{FF2B5EF4-FFF2-40B4-BE49-F238E27FC236}">
                <a16:creationId xmlns:a16="http://schemas.microsoft.com/office/drawing/2014/main" id="{1D9BD654-C5F3-21ED-D24D-9680EC11F7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4" name="Notes Placeholder 2">
            <a:extLst>
              <a:ext uri="{FF2B5EF4-FFF2-40B4-BE49-F238E27FC236}">
                <a16:creationId xmlns:a16="http://schemas.microsoft.com/office/drawing/2014/main" id="{D81CD596-D52F-8F82-9B60-AE769B129C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1B3AEF18-379B-2F3D-B8D7-BA1A09F11C42}"/>
              </a:ext>
            </a:extLst>
          </p:cNvPr>
          <p:cNvSpPr>
            <a:spLocks noGrp="1"/>
          </p:cNvSpPr>
          <p:nvPr>
            <p:ph type="sldNum" sz="quarter" idx="5"/>
          </p:nvPr>
        </p:nvSpPr>
        <p:spPr/>
        <p:txBody>
          <a:bodyPr/>
          <a:lstStyle/>
          <a:p>
            <a:pPr fontAlgn="auto">
              <a:spcBef>
                <a:spcPts val="0"/>
              </a:spcBef>
              <a:spcAft>
                <a:spcPts val="0"/>
              </a:spcAft>
              <a:defRPr/>
            </a:pPr>
            <a:fld id="{83F292D2-D3D5-AE48-85A5-A4432CC8D072}" type="slidenum">
              <a:rPr lang="en-US" smtClean="0">
                <a:solidFill>
                  <a:prstClr val="black"/>
                </a:solidFill>
                <a:latin typeface="Calibri"/>
                <a:ea typeface="+mn-ea"/>
              </a:rPr>
              <a:pPr fontAlgn="auto">
                <a:spcBef>
                  <a:spcPts val="0"/>
                </a:spcBef>
                <a:spcAft>
                  <a:spcPts val="0"/>
                </a:spcAft>
                <a:defRPr/>
              </a:pPr>
              <a:t>279</a:t>
            </a:fld>
            <a:endParaRPr lang="en-US">
              <a:solidFill>
                <a:prstClr val="black"/>
              </a:solidFill>
              <a:latin typeface="Calibri"/>
              <a:ea typeface="+mn-ea"/>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a:extLst>
              <a:ext uri="{FF2B5EF4-FFF2-40B4-BE49-F238E27FC236}">
                <a16:creationId xmlns:a16="http://schemas.microsoft.com/office/drawing/2014/main" id="{97E55B76-26EE-EEF2-5337-E2B5544637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2" name="Notes Placeholder 2">
            <a:extLst>
              <a:ext uri="{FF2B5EF4-FFF2-40B4-BE49-F238E27FC236}">
                <a16:creationId xmlns:a16="http://schemas.microsoft.com/office/drawing/2014/main" id="{974CFAB7-1942-D2F0-A7D6-CB00A668AC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3D756CF-30AA-D202-17D8-694F9E5FCFC8}"/>
              </a:ext>
            </a:extLst>
          </p:cNvPr>
          <p:cNvSpPr>
            <a:spLocks noGrp="1"/>
          </p:cNvSpPr>
          <p:nvPr>
            <p:ph type="sldNum" sz="quarter" idx="5"/>
          </p:nvPr>
        </p:nvSpPr>
        <p:spPr/>
        <p:txBody>
          <a:bodyPr/>
          <a:lstStyle/>
          <a:p>
            <a:pPr fontAlgn="auto">
              <a:spcBef>
                <a:spcPts val="0"/>
              </a:spcBef>
              <a:spcAft>
                <a:spcPts val="0"/>
              </a:spcAft>
              <a:defRPr/>
            </a:pPr>
            <a:fld id="{28DFBF4B-2E2D-9D44-ADBC-B6E63E01872F}" type="slidenum">
              <a:rPr lang="en-US" smtClean="0">
                <a:solidFill>
                  <a:prstClr val="black"/>
                </a:solidFill>
                <a:latin typeface="Calibri"/>
                <a:ea typeface="+mn-ea"/>
              </a:rPr>
              <a:pPr fontAlgn="auto">
                <a:spcBef>
                  <a:spcPts val="0"/>
                </a:spcBef>
                <a:spcAft>
                  <a:spcPts val="0"/>
                </a:spcAft>
                <a:defRPr/>
              </a:pPr>
              <a:t>280</a:t>
            </a:fld>
            <a:endParaRPr lang="en-US">
              <a:solidFill>
                <a:prstClr val="black"/>
              </a:solidFill>
              <a:latin typeface="Calibri"/>
              <a:ea typeface="+mn-ea"/>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746343F5-0780-9E21-A448-BE8A5D2004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85ACAEB6-7FF2-7024-99AE-995B22076E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2FF3456B-4347-C4ED-84DC-364B503D63B7}"/>
              </a:ext>
            </a:extLst>
          </p:cNvPr>
          <p:cNvSpPr>
            <a:spLocks noGrp="1"/>
          </p:cNvSpPr>
          <p:nvPr>
            <p:ph type="sldNum" sz="quarter" idx="5"/>
          </p:nvPr>
        </p:nvSpPr>
        <p:spPr/>
        <p:txBody>
          <a:bodyPr/>
          <a:lstStyle/>
          <a:p>
            <a:pPr fontAlgn="auto">
              <a:spcBef>
                <a:spcPts val="0"/>
              </a:spcBef>
              <a:spcAft>
                <a:spcPts val="0"/>
              </a:spcAft>
              <a:defRPr/>
            </a:pPr>
            <a:fld id="{D733CCD9-9F1A-2949-8314-A08DD86B0717}" type="slidenum">
              <a:rPr lang="en-US" smtClean="0">
                <a:solidFill>
                  <a:prstClr val="black"/>
                </a:solidFill>
                <a:latin typeface="Calibri"/>
                <a:ea typeface="+mn-ea"/>
              </a:rPr>
              <a:pPr fontAlgn="auto">
                <a:spcBef>
                  <a:spcPts val="0"/>
                </a:spcBef>
                <a:spcAft>
                  <a:spcPts val="0"/>
                </a:spcAft>
                <a:defRPr/>
              </a:pPr>
              <a:t>290</a:t>
            </a:fld>
            <a:endParaRPr lang="en-US">
              <a:solidFill>
                <a:prstClr val="black"/>
              </a:solidFill>
              <a:latin typeface="Calibri"/>
              <a:ea typeface="+mn-ea"/>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a:extLst>
              <a:ext uri="{FF2B5EF4-FFF2-40B4-BE49-F238E27FC236}">
                <a16:creationId xmlns:a16="http://schemas.microsoft.com/office/drawing/2014/main" id="{C26FC8E5-91D8-FC3A-326D-7F6EBC988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4" name="Notes Placeholder 2">
            <a:extLst>
              <a:ext uri="{FF2B5EF4-FFF2-40B4-BE49-F238E27FC236}">
                <a16:creationId xmlns:a16="http://schemas.microsoft.com/office/drawing/2014/main" id="{4C7D9E89-BC0E-BB86-84C6-39654B999A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DA75A235-E0D7-7719-209B-D0FBA700FF8D}"/>
              </a:ext>
            </a:extLst>
          </p:cNvPr>
          <p:cNvSpPr>
            <a:spLocks noGrp="1"/>
          </p:cNvSpPr>
          <p:nvPr>
            <p:ph type="sldNum" sz="quarter" idx="5"/>
          </p:nvPr>
        </p:nvSpPr>
        <p:spPr/>
        <p:txBody>
          <a:bodyPr/>
          <a:lstStyle/>
          <a:p>
            <a:pPr fontAlgn="auto">
              <a:spcBef>
                <a:spcPts val="0"/>
              </a:spcBef>
              <a:spcAft>
                <a:spcPts val="0"/>
              </a:spcAft>
              <a:defRPr/>
            </a:pPr>
            <a:fld id="{DBD92D5B-ED30-8643-8774-CDE72A267E69}" type="slidenum">
              <a:rPr lang="en-US" smtClean="0">
                <a:solidFill>
                  <a:prstClr val="black"/>
                </a:solidFill>
                <a:latin typeface="Calibri"/>
                <a:ea typeface="+mn-ea"/>
              </a:rPr>
              <a:pPr fontAlgn="auto">
                <a:spcBef>
                  <a:spcPts val="0"/>
                </a:spcBef>
                <a:spcAft>
                  <a:spcPts val="0"/>
                </a:spcAft>
                <a:defRPr/>
              </a:pPr>
              <a:t>295</a:t>
            </a:fld>
            <a:endParaRPr lang="en-US">
              <a:solidFill>
                <a:prstClr val="black"/>
              </a:solidFill>
              <a:latin typeface="Calibri"/>
              <a:ea typeface="+mn-ea"/>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E2507-DBF4-8336-F42F-1006C72A950F}"/>
            </a:ext>
          </a:extLst>
        </p:cNvPr>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70A6DDF8-B140-FB90-92F7-C9238AA5B6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10AE485-7AE3-ECC9-6E19-F5FF9BE5C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3E7923EA-7E01-AC87-7BA0-DC8CE307168E}"/>
              </a:ext>
            </a:extLst>
          </p:cNvPr>
          <p:cNvSpPr>
            <a:spLocks noGrp="1"/>
          </p:cNvSpPr>
          <p:nvPr>
            <p:ph type="sldNum" sz="quarter" idx="5"/>
          </p:nvPr>
        </p:nvSpPr>
        <p:spPr/>
        <p:txBody>
          <a:bodyPr/>
          <a:lstStyle/>
          <a:p>
            <a:pPr fontAlgn="auto">
              <a:spcBef>
                <a:spcPts val="0"/>
              </a:spcBef>
              <a:spcAft>
                <a:spcPts val="0"/>
              </a:spcAft>
              <a:defRPr/>
            </a:pPr>
            <a:fld id="{D733CCD9-9F1A-2949-8314-A08DD86B0717}" type="slidenum">
              <a:rPr lang="en-US" smtClean="0">
                <a:solidFill>
                  <a:prstClr val="black"/>
                </a:solidFill>
                <a:latin typeface="Calibri"/>
                <a:ea typeface="+mn-ea"/>
              </a:rPr>
              <a:pPr fontAlgn="auto">
                <a:spcBef>
                  <a:spcPts val="0"/>
                </a:spcBef>
                <a:spcAft>
                  <a:spcPts val="0"/>
                </a:spcAft>
                <a:defRPr/>
              </a:pPr>
              <a:t>297</a:t>
            </a:fld>
            <a:endParaRPr lang="en-US">
              <a:solidFill>
                <a:prstClr val="black"/>
              </a:solidFill>
              <a:latin typeface="Calibri"/>
              <a:ea typeface="+mn-ea"/>
            </a:endParaRPr>
          </a:p>
        </p:txBody>
      </p:sp>
    </p:spTree>
    <p:extLst>
      <p:ext uri="{BB962C8B-B14F-4D97-AF65-F5344CB8AC3E}">
        <p14:creationId xmlns:p14="http://schemas.microsoft.com/office/powerpoint/2010/main" val="422427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76D96E95-95F2-8235-BED0-DAC7C793A8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D7EDA39E-6C44-D7E8-9D7F-04A48B9A0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0531" name="Slide Number Placeholder 3">
            <a:extLst>
              <a:ext uri="{FF2B5EF4-FFF2-40B4-BE49-F238E27FC236}">
                <a16:creationId xmlns:a16="http://schemas.microsoft.com/office/drawing/2014/main" id="{6CCB2A71-7745-4400-7274-78D27CAAE1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93EA866-EFD9-3749-A6B0-22E526304BCB}" type="slidenum">
              <a:rPr lang="en-US" altLang="en-US" sz="1200" smtClean="0">
                <a:latin typeface="Calibri" panose="020F0502020204030204" pitchFamily="34" charset="0"/>
              </a:rPr>
              <a:pPr/>
              <a:t>46</a:t>
            </a:fld>
            <a:endParaRPr lang="en-US" altLang="en-US" sz="1200">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a:extLst>
              <a:ext uri="{FF2B5EF4-FFF2-40B4-BE49-F238E27FC236}">
                <a16:creationId xmlns:a16="http://schemas.microsoft.com/office/drawing/2014/main" id="{31F18E91-FD44-5995-FAF8-4C6889D1A7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2" name="Notes Placeholder 2">
            <a:extLst>
              <a:ext uri="{FF2B5EF4-FFF2-40B4-BE49-F238E27FC236}">
                <a16:creationId xmlns:a16="http://schemas.microsoft.com/office/drawing/2014/main" id="{2E7AD4E6-2487-552D-2798-1E933749A9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C1E32929-0414-F4DB-A09E-1DA5E0D0382B}"/>
              </a:ext>
            </a:extLst>
          </p:cNvPr>
          <p:cNvSpPr>
            <a:spLocks noGrp="1"/>
          </p:cNvSpPr>
          <p:nvPr>
            <p:ph type="sldNum" sz="quarter" idx="5"/>
          </p:nvPr>
        </p:nvSpPr>
        <p:spPr/>
        <p:txBody>
          <a:bodyPr/>
          <a:lstStyle/>
          <a:p>
            <a:pPr fontAlgn="auto">
              <a:spcBef>
                <a:spcPts val="0"/>
              </a:spcBef>
              <a:spcAft>
                <a:spcPts val="0"/>
              </a:spcAft>
              <a:defRPr/>
            </a:pPr>
            <a:fld id="{A3F160EC-EB5E-B141-8C61-776DB3FD4E41}" type="slidenum">
              <a:rPr lang="en-US" smtClean="0">
                <a:solidFill>
                  <a:prstClr val="black"/>
                </a:solidFill>
                <a:latin typeface="Calibri"/>
                <a:ea typeface="+mn-ea"/>
              </a:rPr>
              <a:pPr fontAlgn="auto">
                <a:spcBef>
                  <a:spcPts val="0"/>
                </a:spcBef>
                <a:spcAft>
                  <a:spcPts val="0"/>
                </a:spcAft>
                <a:defRPr/>
              </a:pPr>
              <a:t>303</a:t>
            </a:fld>
            <a:endParaRPr lang="en-US">
              <a:solidFill>
                <a:prstClr val="black"/>
              </a:solidFill>
              <a:latin typeface="Calibri"/>
              <a:ea typeface="+mn-ea"/>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a:extLst>
              <a:ext uri="{FF2B5EF4-FFF2-40B4-BE49-F238E27FC236}">
                <a16:creationId xmlns:a16="http://schemas.microsoft.com/office/drawing/2014/main" id="{E2380FE3-FEA4-8F1A-644F-D3A6F2CDA3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0" name="Notes Placeholder 2">
            <a:extLst>
              <a:ext uri="{FF2B5EF4-FFF2-40B4-BE49-F238E27FC236}">
                <a16:creationId xmlns:a16="http://schemas.microsoft.com/office/drawing/2014/main" id="{439D66DE-705A-D7C8-D080-74EC48E206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843337E7-EBA4-B2A8-B42D-251B87CFBB40}"/>
              </a:ext>
            </a:extLst>
          </p:cNvPr>
          <p:cNvSpPr>
            <a:spLocks noGrp="1"/>
          </p:cNvSpPr>
          <p:nvPr>
            <p:ph type="sldNum" sz="quarter" idx="5"/>
          </p:nvPr>
        </p:nvSpPr>
        <p:spPr/>
        <p:txBody>
          <a:bodyPr/>
          <a:lstStyle/>
          <a:p>
            <a:pPr fontAlgn="auto">
              <a:spcBef>
                <a:spcPts val="0"/>
              </a:spcBef>
              <a:spcAft>
                <a:spcPts val="0"/>
              </a:spcAft>
              <a:defRPr/>
            </a:pPr>
            <a:fld id="{B33786C5-DB7B-534A-8E83-C4F8AA6DC09F}" type="slidenum">
              <a:rPr lang="en-US" smtClean="0">
                <a:solidFill>
                  <a:prstClr val="black"/>
                </a:solidFill>
                <a:latin typeface="Calibri"/>
                <a:ea typeface="+mn-ea"/>
              </a:rPr>
              <a:pPr fontAlgn="auto">
                <a:spcBef>
                  <a:spcPts val="0"/>
                </a:spcBef>
                <a:spcAft>
                  <a:spcPts val="0"/>
                </a:spcAft>
                <a:defRPr/>
              </a:pPr>
              <a:t>304</a:t>
            </a:fld>
            <a:endParaRPr lang="en-US">
              <a:solidFill>
                <a:prstClr val="black"/>
              </a:solidFill>
              <a:latin typeface="Calibri"/>
              <a:ea typeface="+mn-ea"/>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329</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922D83F1-9A26-4F35-26F3-F407895D9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6944A4A3-2299-5A91-5A65-690D6932D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4931" name="Slide Number Placeholder 3">
            <a:extLst>
              <a:ext uri="{FF2B5EF4-FFF2-40B4-BE49-F238E27FC236}">
                <a16:creationId xmlns:a16="http://schemas.microsoft.com/office/drawing/2014/main" id="{F5CE7123-52A7-14BA-0E40-FA7A675F64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8AEB2C-894D-DD4A-A4FD-D6A81F4E3401}" type="slidenum">
              <a:rPr lang="en-US" altLang="en-US" sz="1200" smtClean="0">
                <a:latin typeface="Calibri" panose="020F0502020204030204" pitchFamily="34" charset="0"/>
              </a:rPr>
              <a:pPr/>
              <a:t>51</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F419D031-909A-D649-1643-930B5238BF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18DD8BE4-DF58-AE7B-07B9-E4494FBB4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79" name="Slide Number Placeholder 3">
            <a:extLst>
              <a:ext uri="{FF2B5EF4-FFF2-40B4-BE49-F238E27FC236}">
                <a16:creationId xmlns:a16="http://schemas.microsoft.com/office/drawing/2014/main" id="{F1EB8D46-1F51-C335-4412-3038393BC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862ADE-2CF7-0A4F-A9CC-3F79DB95F2B2}" type="slidenum">
              <a:rPr lang="en-US" altLang="en-US" sz="1200" smtClean="0">
                <a:latin typeface="Calibri" panose="020F0502020204030204" pitchFamily="34" charset="0"/>
              </a:rPr>
              <a:pPr/>
              <a:t>62</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2024-02-23</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119585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57200" y="1058776"/>
            <a:ext cx="4038600" cy="3238500"/>
          </a:xfrm>
        </p:spPr>
        <p:txBody>
          <a:bodyPr>
            <a:normAutofit/>
          </a:bodyPr>
          <a:lstStyle>
            <a:lvl1pPr marL="342900" indent="-342900">
              <a:buFont typeface="Arial"/>
              <a:buChar char="•"/>
              <a:defRPr sz="1800"/>
            </a:lvl1pPr>
            <a:lvl2pPr marL="685800" indent="-342900">
              <a:buFont typeface="Arial"/>
              <a:buChar char="•"/>
              <a:defRPr sz="1800"/>
            </a:lvl2pPr>
            <a:lvl3pPr marL="1028700" indent="-342900">
              <a:buFont typeface="Arial"/>
              <a:buChar char="•"/>
              <a:defRPr sz="1800"/>
            </a:lvl3pPr>
            <a:lvl4pPr marL="1371600" indent="-342900">
              <a:buFont typeface="Arial"/>
              <a:buChar char="•"/>
              <a:defRPr sz="1800"/>
            </a:lvl4pPr>
            <a:lvl5pPr marL="1714500" indent="-342900">
              <a:buFont typeface="Arial"/>
              <a:buChar cha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058776"/>
            <a:ext cx="4038600" cy="3238500"/>
          </a:xfrm>
        </p:spPr>
        <p:txBody>
          <a:bodyPr>
            <a:normAutofit/>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78310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a:srcRect l="242" t="21508" r="-242" b="9224"/>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 id="2147485916" r:id="rId2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arget="../ink/ink3.xml" Type="http://schemas.openxmlformats.org/officeDocument/2006/relationships/customXml"/><Relationship Id="rId2" Target="../media/image15.jpeg" Type="http://schemas.openxmlformats.org/officeDocument/2006/relationships/image"/><Relationship Id="rId1" Target="../slideLayouts/slideLayout25.xml" Type="http://schemas.openxmlformats.org/officeDocument/2006/relationships/slideLayout"/><Relationship Id="rId6" Target="../media/image46.png" Type="http://schemas.openxmlformats.org/officeDocument/2006/relationships/image"/><Relationship Id="rId5" Target="../ink/ink4.xml" Type="http://schemas.openxmlformats.org/officeDocument/2006/relationships/customXml"/><Relationship Id="rId4" Target="../media/image45.png" Type="http://schemas.openxmlformats.org/officeDocument/2006/relationships/image"/></Relationships>
</file>

<file path=ppt/slides/_rels/slide110.xml.rels><?xml version="1.0" encoding="UTF-8" standalone="yes" ?><Relationships xmlns="http://schemas.openxmlformats.org/package/2006/relationships"><Relationship Id="rId2" Target="../media/image50.jpeg" Type="http://schemas.openxmlformats.org/officeDocument/2006/relationships/image"/><Relationship Id="rId1" Target="../slideLayouts/slideLayout23.xml" Type="http://schemas.openxmlformats.org/officeDocument/2006/relationships/slideLayout"/></Relationships>
</file>

<file path=ppt/slides/_rels/slide111.xml.rels><?xml version="1.0" encoding="UTF-8" standalone="yes" ?><Relationships xmlns="http://schemas.openxmlformats.org/package/2006/relationships"><Relationship Id="rId2" Target="../media/image51.jpeg" Type="http://schemas.openxmlformats.org/officeDocument/2006/relationships/image"/><Relationship Id="rId1" Target="../slideLayouts/slideLayout25.xml" Type="http://schemas.openxmlformats.org/officeDocument/2006/relationships/slideLayout"/></Relationships>
</file>

<file path=ppt/slides/_rels/slide1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2" Target="../media/image53.jpeg" Type="http://schemas.openxmlformats.org/officeDocument/2006/relationships/image"/><Relationship Id="rId1" Target="../slideLayouts/slideLayout25.xml" Type="http://schemas.openxmlformats.org/officeDocument/2006/relationships/slideLayout"/></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arget="../media/image54.jpeg" Type="http://schemas.openxmlformats.org/officeDocument/2006/relationships/image"/><Relationship Id="rId1" Target="../slideLayouts/slideLayout23.xml" Type="http://schemas.openxmlformats.org/officeDocument/2006/relationships/slideLayout"/></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200.png"/></Relationships>
</file>

<file path=ppt/slides/_rels/slide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2" Target="../media/image54.jpeg" Type="http://schemas.openxmlformats.org/officeDocument/2006/relationships/image"/><Relationship Id="rId1" Target="../slideLayouts/slideLayout23.xml" Type="http://schemas.openxmlformats.org/officeDocument/2006/relationships/slideLayout"/></Relationships>
</file>

<file path=ppt/slides/_rels/slide133.xml.rels><?xml version="1.0" encoding="UTF-8" standalone="yes" ?><Relationships xmlns="http://schemas.openxmlformats.org/package/2006/relationships"><Relationship Id="rId3" Target="../media/image58.jpeg" Type="http://schemas.openxmlformats.org/officeDocument/2006/relationships/image"/><Relationship Id="rId2" Target="https://www.bing.com/videos/riverview/relatedvideo?&amp;q=bruce+springsteen+sxsw+keynote+speech&amp;&amp;mid=18E121326672065CCBC618E121326672065CCBC6&amp;&amp;FORM=VRDGAR" TargetMode="External" Type="http://schemas.openxmlformats.org/officeDocument/2006/relationships/hyperlink"/><Relationship Id="rId1" Target="../slideLayouts/slideLayout25.xml" Type="http://schemas.openxmlformats.org/officeDocument/2006/relationships/slideLayout"/></Relationships>
</file>

<file path=ppt/slides/_rels/slide134.xml.rels><?xml version="1.0" encoding="UTF-8" standalone="yes" ?><Relationships xmlns="http://schemas.openxmlformats.org/package/2006/relationships"><Relationship Id="rId3" Target="../media/image60.jpeg" Type="http://schemas.openxmlformats.org/officeDocument/2006/relationships/image"/><Relationship Id="rId2" Target="https://youtu.be/zL2FOrx41N0" TargetMode="External" Type="http://schemas.openxmlformats.org/officeDocument/2006/relationships/hyperlink"/><Relationship Id="rId1" Target="../slideLayouts/slideLayout25.xml" Type="http://schemas.openxmlformats.org/officeDocument/2006/relationships/slideLayout"/></Relationships>
</file>

<file path=ppt/slides/_rels/slide135.xml.rels><?xml version="1.0" encoding="UTF-8" standalone="yes" ?><Relationships xmlns="http://schemas.openxmlformats.org/package/2006/relationships"><Relationship Id="rId2" Target="../media/image61.jpeg" Type="http://schemas.openxmlformats.org/officeDocument/2006/relationships/image"/><Relationship Id="rId1" Target="../slideLayouts/slideLayout25.xml" Type="http://schemas.openxmlformats.org/officeDocument/2006/relationships/slideLayout"/></Relationships>
</file>

<file path=ppt/slides/_rels/slide136.xml.rels><?xml version="1.0" encoding="UTF-8" standalone="yes" ?><Relationships xmlns="http://schemas.openxmlformats.org/package/2006/relationships"><Relationship Id="rId2" Target="../media/image62.jpeg" Type="http://schemas.openxmlformats.org/officeDocument/2006/relationships/image"/><Relationship Id="rId1" Target="../slideLayouts/slideLayout25.xml" Type="http://schemas.openxmlformats.org/officeDocument/2006/relationships/slideLayout"/></Relationships>
</file>

<file path=ppt/slides/_rels/slide1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arget="../media/image66.jpeg" Type="http://schemas.openxmlformats.org/officeDocument/2006/relationships/image"/><Relationship Id="rId1" Target="../slideLayouts/slideLayout25.xml" Type="http://schemas.openxmlformats.org/officeDocument/2006/relationships/slideLayout"/></Relationships>
</file>

<file path=ppt/slides/_rels/slide139.xml.rels><?xml version="1.0" encoding="UTF-8" standalone="yes" ?><Relationships xmlns="http://schemas.openxmlformats.org/package/2006/relationships"><Relationship Id="rId2" Target="../media/image67.jpeg" Type="http://schemas.openxmlformats.org/officeDocument/2006/relationships/image"/><Relationship Id="rId1" Target="../slideLayouts/slideLayout25.xml" Type="http://schemas.openxmlformats.org/officeDocument/2006/relationships/slideLayout"/></Relationships>
</file>

<file path=ppt/slides/_rels/slide1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2" Target="../media/image68.jpeg" Type="http://schemas.openxmlformats.org/officeDocument/2006/relationships/image"/><Relationship Id="rId1" Target="../slideLayouts/slideLayout25.xml" Type="http://schemas.openxmlformats.org/officeDocument/2006/relationships/slideLayout"/></Relationships>
</file>

<file path=ppt/slides/_rels/slide141.xml.rels><?xml version="1.0" encoding="UTF-8" standalone="yes" ?><Relationships xmlns="http://schemas.openxmlformats.org/package/2006/relationships"><Relationship Id="rId2" Target="../media/image69.jpeg" Type="http://schemas.openxmlformats.org/officeDocument/2006/relationships/image"/><Relationship Id="rId1" Target="../slideLayouts/slideLayout25.xml" Type="http://schemas.openxmlformats.org/officeDocument/2006/relationships/slideLayout"/></Relationships>
</file>

<file path=ppt/slides/_rels/slide142.xml.rels><?xml version="1.0" encoding="UTF-8" standalone="yes" ?><Relationships xmlns="http://schemas.openxmlformats.org/package/2006/relationships"><Relationship Id="rId2" Target="../media/image70.jpeg" Type="http://schemas.openxmlformats.org/officeDocument/2006/relationships/image"/><Relationship Id="rId1" Target="../slideLayouts/slideLayout25.xml" Type="http://schemas.openxmlformats.org/officeDocument/2006/relationships/slideLayout"/></Relationships>
</file>

<file path=ppt/slides/_rels/slide143.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144.xml.rels><?xml version="1.0" encoding="UTF-8" standalone="yes" ?><Relationships xmlns="http://schemas.openxmlformats.org/package/2006/relationships"><Relationship Id="rId2" Target="../media/image72.jpeg" Type="http://schemas.openxmlformats.org/officeDocument/2006/relationships/image"/><Relationship Id="rId1" Target="../slideLayouts/slideLayout25.xml" Type="http://schemas.openxmlformats.org/officeDocument/2006/relationships/slideLayout"/></Relationships>
</file>

<file path=ppt/slides/_rels/slide145.xml.rels><?xml version="1.0" encoding="UTF-8" standalone="yes" ?><Relationships xmlns="http://schemas.openxmlformats.org/package/2006/relationships"><Relationship Id="rId2" Target="../media/image73.jpeg" Type="http://schemas.openxmlformats.org/officeDocument/2006/relationships/image"/><Relationship Id="rId1" Target="../slideLayouts/slideLayout25.xml" Type="http://schemas.openxmlformats.org/officeDocument/2006/relationships/slideLayout"/></Relationships>
</file>

<file path=ppt/slides/_rels/slide1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2" Target="../media/image82.jpeg" Type="http://schemas.openxmlformats.org/officeDocument/2006/relationships/image"/><Relationship Id="rId1" Target="../slideLayouts/slideLayout25.xml" Type="http://schemas.openxmlformats.org/officeDocument/2006/relationships/slideLayout"/></Relationships>
</file>

<file path=ppt/slides/_rels/slide1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8" Target="../media/image88.png" Type="http://schemas.openxmlformats.org/officeDocument/2006/relationships/image"/><Relationship Id="rId13" Target="../ink/ink19.xml" Type="http://schemas.openxmlformats.org/officeDocument/2006/relationships/customXml"/><Relationship Id="rId18" Target="../media/image93.png" Type="http://schemas.openxmlformats.org/officeDocument/2006/relationships/image"/><Relationship Id="rId3" Target="../ink/ink14.xml" Type="http://schemas.openxmlformats.org/officeDocument/2006/relationships/customXml"/><Relationship Id="rId21" Target="../ink/ink23.xml" Type="http://schemas.openxmlformats.org/officeDocument/2006/relationships/customXml"/><Relationship Id="rId7" Target="../ink/ink16.xml" Type="http://schemas.openxmlformats.org/officeDocument/2006/relationships/customXml"/><Relationship Id="rId12" Target="../media/image90.png" Type="http://schemas.openxmlformats.org/officeDocument/2006/relationships/image"/><Relationship Id="rId17" Target="../ink/ink21.xml" Type="http://schemas.openxmlformats.org/officeDocument/2006/relationships/customXml"/><Relationship Id="rId2" Target="../media/image85.jpeg" Type="http://schemas.openxmlformats.org/officeDocument/2006/relationships/image"/><Relationship Id="rId16" Target="../media/image92.png" Type="http://schemas.openxmlformats.org/officeDocument/2006/relationships/image"/><Relationship Id="rId20" Target="../media/image94.png" Type="http://schemas.openxmlformats.org/officeDocument/2006/relationships/image"/><Relationship Id="rId1" Target="../slideLayouts/slideLayout25.xml" Type="http://schemas.openxmlformats.org/officeDocument/2006/relationships/slideLayout"/><Relationship Id="rId6" Target="../media/image87.png" Type="http://schemas.openxmlformats.org/officeDocument/2006/relationships/image"/><Relationship Id="rId11" Target="../ink/ink18.xml" Type="http://schemas.openxmlformats.org/officeDocument/2006/relationships/customXml"/><Relationship Id="rId24" Target="../media/image96.png" Type="http://schemas.openxmlformats.org/officeDocument/2006/relationships/image"/><Relationship Id="rId5" Target="../ink/ink15.xml" Type="http://schemas.openxmlformats.org/officeDocument/2006/relationships/customXml"/><Relationship Id="rId15" Target="../ink/ink20.xml" Type="http://schemas.openxmlformats.org/officeDocument/2006/relationships/customXml"/><Relationship Id="rId23" Target="../ink/ink24.xml" Type="http://schemas.openxmlformats.org/officeDocument/2006/relationships/customXml"/><Relationship Id="rId10" Target="../media/image89.png" Type="http://schemas.openxmlformats.org/officeDocument/2006/relationships/image"/><Relationship Id="rId19" Target="../ink/ink22.xml" Type="http://schemas.openxmlformats.org/officeDocument/2006/relationships/customXml"/><Relationship Id="rId4" Target="../media/image86.png" Type="http://schemas.openxmlformats.org/officeDocument/2006/relationships/image"/><Relationship Id="rId9" Target="../ink/ink17.xml" Type="http://schemas.openxmlformats.org/officeDocument/2006/relationships/customXml"/><Relationship Id="rId14" Target="../media/image91.png" Type="http://schemas.openxmlformats.org/officeDocument/2006/relationships/image"/><Relationship Id="rId22" Target="../media/image95.png" Type="http://schemas.openxmlformats.org/officeDocument/2006/relationships/image"/></Relationships>
</file>

<file path=ppt/slides/_rels/slide1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2" Target="../media/image102.jpeg" Type="http://schemas.openxmlformats.org/officeDocument/2006/relationships/image"/><Relationship Id="rId1" Target="../slideLayouts/slideLayout25.xml" Type="http://schemas.openxmlformats.org/officeDocument/2006/relationships/slideLayout"/></Relationships>
</file>

<file path=ppt/slides/_rels/slide1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2" Target="../media/image106.jpeg" Type="http://schemas.openxmlformats.org/officeDocument/2006/relationships/image"/><Relationship Id="rId1" Target="../slideLayouts/slideLayout25.xml" Type="http://schemas.openxmlformats.org/officeDocument/2006/relationships/slideLayout"/></Relationships>
</file>

<file path=ppt/slides/_rels/slide1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1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2" Target="../media/image109.jpeg" Type="http://schemas.openxmlformats.org/officeDocument/2006/relationships/image"/><Relationship Id="rId1" Target="../slideLayouts/slideLayout25.xml" Type="http://schemas.openxmlformats.org/officeDocument/2006/relationships/slideLayout"/></Relationships>
</file>

<file path=ppt/slides/_rels/slide17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1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173.xml.rels><?xml version="1.0" encoding="UTF-8" standalone="yes" ?><Relationships xmlns="http://schemas.openxmlformats.org/package/2006/relationships"><Relationship Id="rId2" Target="../media/image112.jpeg" Type="http://schemas.openxmlformats.org/officeDocument/2006/relationships/image"/><Relationship Id="rId1" Target="../slideLayouts/slideLayout25.xml" Type="http://schemas.openxmlformats.org/officeDocument/2006/relationships/slideLayout"/></Relationships>
</file>

<file path=ppt/slides/_rels/slide174.xml.rels><?xml version="1.0" encoding="UTF-8" standalone="yes" ?><Relationships xmlns="http://schemas.openxmlformats.org/package/2006/relationships"><Relationship Id="rId2" Target="../media/image113.jpeg" Type="http://schemas.openxmlformats.org/officeDocument/2006/relationships/image"/><Relationship Id="rId1" Target="../slideLayouts/slideLayout25.xml" Type="http://schemas.openxmlformats.org/officeDocument/2006/relationships/slideLayout"/></Relationships>
</file>

<file path=ppt/slides/_rels/slide1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2" Target="../media/image117.jpeg" Type="http://schemas.openxmlformats.org/officeDocument/2006/relationships/image"/><Relationship Id="rId1" Target="../slideLayouts/slideLayout25.xml" Type="http://schemas.openxmlformats.org/officeDocument/2006/relationships/slideLayout"/></Relationships>
</file>

<file path=ppt/slides/_rels/slide189.xml.rels><?xml version="1.0" encoding="UTF-8" standalone="yes" ?><Relationships xmlns="http://schemas.openxmlformats.org/package/2006/relationships"><Relationship Id="rId2" Target="../media/image118.jpeg" Type="http://schemas.openxmlformats.org/officeDocument/2006/relationships/image"/><Relationship Id="rId1" Target="../slideLayouts/slideLayout25.xml" Type="http://schemas.openxmlformats.org/officeDocument/2006/relationships/slideLayout"/></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customXml" Target="../ink/ink10.xml"/></Relationships>
</file>

<file path=ppt/slides/_rels/slide190.xml.rels><?xml version="1.0" encoding="UTF-8" standalone="yes" ?><Relationships xmlns="http://schemas.openxmlformats.org/package/2006/relationships"><Relationship Id="rId2" Target="../media/image119.jpeg" Type="http://schemas.openxmlformats.org/officeDocument/2006/relationships/image"/><Relationship Id="rId1" Target="../slideLayouts/slideLayout25.xml" Type="http://schemas.openxmlformats.org/officeDocument/2006/relationships/slideLayout"/></Relationships>
</file>

<file path=ppt/slides/_rels/slide191.xml.rels><?xml version="1.0" encoding="UTF-8" standalone="yes" ?><Relationships xmlns="http://schemas.openxmlformats.org/package/2006/relationships"><Relationship Id="rId2" Target="../media/image120.jpeg" Type="http://schemas.openxmlformats.org/officeDocument/2006/relationships/image"/><Relationship Id="rId1" Target="../slideLayouts/slideLayout25.xml" Type="http://schemas.openxmlformats.org/officeDocument/2006/relationships/slideLayout"/></Relationships>
</file>

<file path=ppt/slides/_rels/slide192.xml.rels><?xml version="1.0" encoding="UTF-8" standalone="yes" ?><Relationships xmlns="http://schemas.openxmlformats.org/package/2006/relationships"><Relationship Id="rId2" Target="../media/image121.jpeg" Type="http://schemas.openxmlformats.org/officeDocument/2006/relationships/image"/><Relationship Id="rId1" Target="../slideLayouts/slideLayout25.xml" Type="http://schemas.openxmlformats.org/officeDocument/2006/relationships/slideLayout"/></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6.png"/><Relationship Id="rId1" Type="http://schemas.openxmlformats.org/officeDocument/2006/relationships/slideLayout" Target="../slideLayouts/slideLayout25.xml"/><Relationship Id="rId4" Type="http://schemas.openxmlformats.org/officeDocument/2006/relationships/image" Target="../media/image280.png"/></Relationships>
</file>

<file path=ppt/slides/_rels/slide200.xml.rels><?xml version="1.0" encoding="UTF-8" standalone="yes" ?><Relationships xmlns="http://schemas.openxmlformats.org/package/2006/relationships"><Relationship Id="rId2" Target="../media/image122.jpeg" Type="http://schemas.openxmlformats.org/officeDocument/2006/relationships/image"/><Relationship Id="rId1" Target="../slideLayouts/slideLayout24.xml" Type="http://schemas.openxmlformats.org/officeDocument/2006/relationships/slideLayout"/></Relationships>
</file>

<file path=ppt/slides/_rels/slide201.xml.rels><?xml version="1.0" encoding="UTF-8" standalone="yes" ?><Relationships xmlns="http://schemas.openxmlformats.org/package/2006/relationships"><Relationship Id="rId2" Target="../media/image123.jpeg" Type="http://schemas.openxmlformats.org/officeDocument/2006/relationships/image"/><Relationship Id="rId1" Target="../slideLayouts/slideLayout25.xml" Type="http://schemas.openxmlformats.org/officeDocument/2006/relationships/slideLayout"/></Relationships>
</file>

<file path=ppt/slides/_rels/slide202.xml.rels><?xml version="1.0" encoding="UTF-8" standalone="yes" ?><Relationships xmlns="http://schemas.openxmlformats.org/package/2006/relationships"><Relationship Id="rId2" Target="../media/image124.jpeg" Type="http://schemas.openxmlformats.org/officeDocument/2006/relationships/image"/><Relationship Id="rId1" Target="../slideLayouts/slideLayout25.xml" Type="http://schemas.openxmlformats.org/officeDocument/2006/relationships/slideLayout"/></Relationships>
</file>

<file path=ppt/slides/_rels/slide20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2" Target="../media/image126.jpeg" Type="http://schemas.openxmlformats.org/officeDocument/2006/relationships/image"/><Relationship Id="rId1" Target="../slideLayouts/slideLayout25.xml" Type="http://schemas.openxmlformats.org/officeDocument/2006/relationships/slideLayout"/></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211.xml.rels><?xml version="1.0" encoding="UTF-8" standalone="yes" ?><Relationships xmlns="http://schemas.openxmlformats.org/package/2006/relationships"><Relationship Id="rId2" Target="../media/image127.jpeg" Type="http://schemas.openxmlformats.org/officeDocument/2006/relationships/image"/><Relationship Id="rId1" Target="../slideLayouts/slideLayout24.xml" Type="http://schemas.openxmlformats.org/officeDocument/2006/relationships/slideLayout"/></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arget="../media/image29.jpeg" Type="http://schemas.openxmlformats.org/officeDocument/2006/relationships/image"/><Relationship Id="rId1" Target="../slideLayouts/slideLayout25.xml" Type="http://schemas.openxmlformats.org/officeDocument/2006/relationships/slideLayout"/></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7.xml.rels><?xml version="1.0" encoding="UTF-8" standalone="yes" ?><Relationships xmlns="http://schemas.openxmlformats.org/package/2006/relationships"><Relationship Id="rId2" Target="../media/image128.jpeg" Type="http://schemas.openxmlformats.org/officeDocument/2006/relationships/image"/><Relationship Id="rId1" Target="../slideLayouts/slideLayout25.xml" Type="http://schemas.openxmlformats.org/officeDocument/2006/relationships/slideLayout"/></Relationships>
</file>

<file path=ppt/slides/_rels/slide228.xml.rels><?xml version="1.0" encoding="UTF-8" standalone="yes" ?><Relationships xmlns="http://schemas.openxmlformats.org/package/2006/relationships"><Relationship Id="rId2" Target="../media/image129.jpeg" Type="http://schemas.openxmlformats.org/officeDocument/2006/relationships/image"/><Relationship Id="rId1" Target="../slideLayouts/slideLayout25.xml" Type="http://schemas.openxmlformats.org/officeDocument/2006/relationships/slideLayout"/></Relationships>
</file>

<file path=ppt/slides/_rels/slide229.xml.rels><?xml version="1.0" encoding="UTF-8" standalone="yes" ?><Relationships xmlns="http://schemas.openxmlformats.org/package/2006/relationships"><Relationship Id="rId2" Target="../media/image130.jpeg" Type="http://schemas.openxmlformats.org/officeDocument/2006/relationships/image"/><Relationship Id="rId1" Target="../slideLayouts/slideLayout25.xml" Type="http://schemas.openxmlformats.org/officeDocument/2006/relationships/slideLayout"/></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0.xml.rels><?xml version="1.0" encoding="UTF-8" standalone="yes" ?><Relationships xmlns="http://schemas.openxmlformats.org/package/2006/relationships"><Relationship Id="rId2" Target="../media/image131.jpeg" Type="http://schemas.openxmlformats.org/officeDocument/2006/relationships/image"/><Relationship Id="rId1" Target="../slideLayouts/slideLayout25.xml" Type="http://schemas.openxmlformats.org/officeDocument/2006/relationships/slideLayout"/></Relationships>
</file>

<file path=ppt/slides/_rels/slide231.xml.rels><?xml version="1.0" encoding="UTF-8" standalone="yes" ?><Relationships xmlns="http://schemas.openxmlformats.org/package/2006/relationships"><Relationship Id="rId2" Target="../media/image132.jpeg" Type="http://schemas.openxmlformats.org/officeDocument/2006/relationships/image"/><Relationship Id="rId1" Target="../slideLayouts/slideLayout25.xml" Type="http://schemas.openxmlformats.org/officeDocument/2006/relationships/slideLayout"/></Relationships>
</file>

<file path=ppt/slides/_rels/slide232.xml.rels><?xml version="1.0" encoding="UTF-8" standalone="yes" ?><Relationships xmlns="http://schemas.openxmlformats.org/package/2006/relationships"><Relationship Id="rId2" Target="../media/image133.jpeg" Type="http://schemas.openxmlformats.org/officeDocument/2006/relationships/image"/><Relationship Id="rId1" Target="../slideLayouts/slideLayout25.xml" Type="http://schemas.openxmlformats.org/officeDocument/2006/relationships/slideLayout"/></Relationships>
</file>

<file path=ppt/slides/_rels/slide233.xml.rels><?xml version="1.0" encoding="UTF-8" standalone="yes" ?><Relationships xmlns="http://schemas.openxmlformats.org/package/2006/relationships"><Relationship Id="rId2" Target="../media/image134.jpeg" Type="http://schemas.openxmlformats.org/officeDocument/2006/relationships/image"/><Relationship Id="rId1" Target="../slideLayouts/slideLayout25.xml" Type="http://schemas.openxmlformats.org/officeDocument/2006/relationships/slideLayout"/></Relationships>
</file>

<file path=ppt/slides/_rels/slide234.xml.rels><?xml version="1.0" encoding="UTF-8" standalone="yes"?>
<Relationships xmlns="http://schemas.openxmlformats.org/package/2006/relationships"><Relationship Id="rId3" Type="http://schemas.openxmlformats.org/officeDocument/2006/relationships/hyperlink" Target="https://www.canlii.org/en/ca/fca/doc/2020/2020fca77/2020fca77.html" TargetMode="External"/><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5.xml"/></Relationships>
</file>

<file path=ppt/slides/_rels/slide236.xml.rels><?xml version="1.0" encoding="UTF-8" standalone="yes" ?><Relationships xmlns="http://schemas.openxmlformats.org/package/2006/relationships"><Relationship Id="rId2" Target="../media/image137.jpeg" Type="http://schemas.openxmlformats.org/officeDocument/2006/relationships/image"/><Relationship Id="rId1" Target="../slideLayouts/slideLayout25.xml" Type="http://schemas.openxmlformats.org/officeDocument/2006/relationships/slideLayout"/></Relationships>
</file>

<file path=ppt/slides/_rels/slide237.xml.rels><?xml version="1.0" encoding="UTF-8" standalone="yes" ?><Relationships xmlns="http://schemas.openxmlformats.org/package/2006/relationships"><Relationship Id="rId2" Target="../media/image138.jpeg" Type="http://schemas.openxmlformats.org/officeDocument/2006/relationships/image"/><Relationship Id="rId1" Target="../slideLayouts/slideLayout25.xml" Type="http://schemas.openxmlformats.org/officeDocument/2006/relationships/slideLayout"/></Relationships>
</file>

<file path=ppt/slides/_rels/slide238.xml.rels><?xml version="1.0" encoding="UTF-8" standalone="yes" ?><Relationships xmlns="http://schemas.openxmlformats.org/package/2006/relationships"><Relationship Id="rId2" Target="../media/image139.jpeg" Type="http://schemas.openxmlformats.org/officeDocument/2006/relationships/image"/><Relationship Id="rId1" Target="../slideLayouts/slideLayout25.xml" Type="http://schemas.openxmlformats.org/officeDocument/2006/relationships/slideLayout"/></Relationships>
</file>

<file path=ppt/slides/_rels/slide23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arget="../media/image580.png" Type="http://schemas.openxmlformats.org/officeDocument/2006/relationships/image"/><Relationship Id="rId7" Target="../media/image32.jpeg" Type="http://schemas.openxmlformats.org/officeDocument/2006/relationships/image"/><Relationship Id="rId2" Target="../ink/ink12.xml" Type="http://schemas.openxmlformats.org/officeDocument/2006/relationships/customXml"/><Relationship Id="rId1" Target="../slideLayouts/slideLayout25.xml" Type="http://schemas.openxmlformats.org/officeDocument/2006/relationships/slideLayout"/><Relationship Id="rId6" Target="../media/image31.jpeg" Type="http://schemas.openxmlformats.org/officeDocument/2006/relationships/image"/><Relationship Id="rId5" Target="../media/image59.png" Type="http://schemas.openxmlformats.org/officeDocument/2006/relationships/image"/><Relationship Id="rId4" Target="../ink/ink13.xml" Type="http://schemas.openxmlformats.org/officeDocument/2006/relationships/customXml"/></Relationships>
</file>

<file path=ppt/slides/_rels/slide240.xml.rels><?xml version="1.0" encoding="UTF-8" standalone="yes" ?><Relationships xmlns="http://schemas.openxmlformats.org/package/2006/relationships"><Relationship Id="rId2" Target="../media/image141.jpeg" Type="http://schemas.openxmlformats.org/officeDocument/2006/relationships/image"/><Relationship Id="rId1" Target="../slideLayouts/slideLayout25.xml" Type="http://schemas.openxmlformats.org/officeDocument/2006/relationships/slideLayout"/></Relationships>
</file>

<file path=ppt/slides/_rels/slide241.xml.rels><?xml version="1.0" encoding="UTF-8" standalone="yes" ?><Relationships xmlns="http://schemas.openxmlformats.org/package/2006/relationships"><Relationship Id="rId2" Target="../media/image142.jpeg" Type="http://schemas.openxmlformats.org/officeDocument/2006/relationships/image"/><Relationship Id="rId1" Target="../slideLayouts/slideLayout25.xml" Type="http://schemas.openxmlformats.org/officeDocument/2006/relationships/slideLayout"/></Relationships>
</file>

<file path=ppt/slides/_rels/slide242.xml.rels><?xml version="1.0" encoding="UTF-8" standalone="yes" ?><Relationships xmlns="http://schemas.openxmlformats.org/package/2006/relationships"><Relationship Id="rId2" Target="../media/image143.jpeg" Type="http://schemas.openxmlformats.org/officeDocument/2006/relationships/image"/><Relationship Id="rId1" Target="../slideLayouts/slideLayout25.xml" Type="http://schemas.openxmlformats.org/officeDocument/2006/relationships/slideLayout"/></Relationships>
</file>

<file path=ppt/slides/_rels/slide243.xml.rels><?xml version="1.0" encoding="UTF-8" standalone="yes" ?><Relationships xmlns="http://schemas.openxmlformats.org/package/2006/relationships"><Relationship Id="rId2" Target="../media/image144.jpeg" Type="http://schemas.openxmlformats.org/officeDocument/2006/relationships/image"/><Relationship Id="rId1" Target="../slideLayouts/slideLayout25.xml" Type="http://schemas.openxmlformats.org/officeDocument/2006/relationships/slideLayout"/></Relationships>
</file>

<file path=ppt/slides/_rels/slide244.xml.rels><?xml version="1.0" encoding="UTF-8" standalone="yes" ?><Relationships xmlns="http://schemas.openxmlformats.org/package/2006/relationships"><Relationship Id="rId2" Target="../media/image145.jpeg" Type="http://schemas.openxmlformats.org/officeDocument/2006/relationships/image"/><Relationship Id="rId1" Target="../slideLayouts/slideLayout25.xml" Type="http://schemas.openxmlformats.org/officeDocument/2006/relationships/slideLayout"/></Relationships>
</file>

<file path=ppt/slides/_rels/slide245.xml.rels><?xml version="1.0" encoding="UTF-8" standalone="yes" ?><Relationships xmlns="http://schemas.openxmlformats.org/package/2006/relationships"><Relationship Id="rId2" Target="../media/image146.jpeg" Type="http://schemas.openxmlformats.org/officeDocument/2006/relationships/image"/><Relationship Id="rId1" Target="../slideLayouts/slideLayout23.xml" Type="http://schemas.openxmlformats.org/officeDocument/2006/relationships/slideLayout"/></Relationships>
</file>

<file path=ppt/slides/_rels/slide24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5.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5.xml.rels><?xml version="1.0" encoding="UTF-8" standalone="yes" ?><Relationships xmlns="http://schemas.openxmlformats.org/package/2006/relationships"><Relationship Id="rId2" Target="../media/image148.jpeg" Type="http://schemas.openxmlformats.org/officeDocument/2006/relationships/image"/><Relationship Id="rId1" Target="../slideLayouts/slideLayout25.xml" Type="http://schemas.openxmlformats.org/officeDocument/2006/relationships/slideLayout"/></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258.xml.rels><?xml version="1.0" encoding="UTF-8" standalone="yes" ?><Relationships xmlns="http://schemas.openxmlformats.org/package/2006/relationships"><Relationship Id="rId2" Target="../media/image149.jpeg" Type="http://schemas.openxmlformats.org/officeDocument/2006/relationships/image"/><Relationship Id="rId1" Target="../slideLayouts/slideLayout24.xml" Type="http://schemas.openxmlformats.org/officeDocument/2006/relationships/slideLayout"/></Relationships>
</file>

<file path=ppt/slides/_rels/slide25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5.xml"/></Relationships>
</file>

<file path=ppt/slides/_rels/slide261.xml.rels><?xml version="1.0" encoding="UTF-8" standalone="yes" ?><Relationships xmlns="http://schemas.openxmlformats.org/package/2006/relationships"><Relationship Id="rId3" Target="../media/image152.jpeg" Type="http://schemas.openxmlformats.org/officeDocument/2006/relationships/image"/><Relationship Id="rId2" Target="https://vimeo.com/61930750" TargetMode="External" Type="http://schemas.openxmlformats.org/officeDocument/2006/relationships/hyperlink"/><Relationship Id="rId1" Target="../slideLayouts/slideLayout25.xml" Type="http://schemas.openxmlformats.org/officeDocument/2006/relationships/slideLayout"/></Relationships>
</file>

<file path=ppt/slides/_rels/slide262.xml.rels><?xml version="1.0" encoding="UTF-8" standalone="yes"?>
<Relationships xmlns="http://schemas.openxmlformats.org/package/2006/relationships"><Relationship Id="rId3" Type="http://schemas.openxmlformats.org/officeDocument/2006/relationships/hyperlink" Target="https://www.canlii.org/en/ca/laws/stat/rsc-1985-c-c-42/latest/rsc-1985-c-c-42.html" TargetMode="External"/><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5.xml.rels><?xml version="1.0" encoding="UTF-8" standalone="yes" ?><Relationships xmlns="http://schemas.openxmlformats.org/package/2006/relationships"><Relationship Id="rId2" Target="../media/image153.jpeg" Type="http://schemas.openxmlformats.org/officeDocument/2006/relationships/image"/><Relationship Id="rId1" Target="../slideLayouts/slideLayout23.xml" Type="http://schemas.openxmlformats.org/officeDocument/2006/relationships/slideLayout"/></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xml"/></Relationships>
</file>

<file path=ppt/slides/_rels/slide268.xml.rels><?xml version="1.0" encoding="UTF-8" standalone="yes" ?><Relationships xmlns="http://schemas.openxmlformats.org/package/2006/relationships"><Relationship Id="rId3" Target="../ink/ink25.xml" Type="http://schemas.openxmlformats.org/officeDocument/2006/relationships/customXml"/><Relationship Id="rId2" Target="../media/image155.jpeg" Type="http://schemas.openxmlformats.org/officeDocument/2006/relationships/image"/><Relationship Id="rId1" Target="../slideLayouts/slideLayout24.xml" Type="http://schemas.openxmlformats.org/officeDocument/2006/relationships/slideLayout"/><Relationship Id="rId4" Target="NULL" Type="http://schemas.openxmlformats.org/officeDocument/2006/relationships/image"/></Relationships>
</file>

<file path=ppt/slides/_rels/slide26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7.xml.rels><?xml version="1.0" encoding="UTF-8" standalone="yes" ?><Relationships xmlns="http://schemas.openxmlformats.org/package/2006/relationships"><Relationship Id="rId2" Target="../media/image157.jpeg" Type="http://schemas.openxmlformats.org/officeDocument/2006/relationships/image"/><Relationship Id="rId1" Target="../slideLayouts/slideLayout25.xml" Type="http://schemas.openxmlformats.org/officeDocument/2006/relationships/slideLayout"/></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291.xml.rels><?xml version="1.0" encoding="UTF-8" standalone="yes" ?><Relationships xmlns="http://schemas.openxmlformats.org/package/2006/relationships"><Relationship Id="rId3" Target="../media/image159.jpeg" Type="http://schemas.openxmlformats.org/officeDocument/2006/relationships/image"/><Relationship Id="rId2" Target="../media/image158.png" Type="http://schemas.openxmlformats.org/officeDocument/2006/relationships/image"/><Relationship Id="rId1" Target="../slideLayouts/slideLayout25.xml" Type="http://schemas.openxmlformats.org/officeDocument/2006/relationships/slideLayout"/><Relationship Id="rId4" Target="../media/image160.jpeg" Type="http://schemas.openxmlformats.org/officeDocument/2006/relationships/image"/></Relationships>
</file>

<file path=ppt/slides/_rels/slide292.xml.rels><?xml version="1.0" encoding="UTF-8" standalone="yes" ?><Relationships xmlns="http://schemas.openxmlformats.org/package/2006/relationships"><Relationship Id="rId2" Target="../media/image161.jpeg" Type="http://schemas.openxmlformats.org/officeDocument/2006/relationships/image"/><Relationship Id="rId1" Target="../slideLayouts/slideLayout25.xml" Type="http://schemas.openxmlformats.org/officeDocument/2006/relationships/slideLayout"/></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5.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296.xml.rels><?xml version="1.0" encoding="UTF-8" standalone="yes" ?><Relationships xmlns="http://schemas.openxmlformats.org/package/2006/relationships"><Relationship Id="rId2" Target="../media/image163.jpeg" Type="http://schemas.openxmlformats.org/officeDocument/2006/relationships/image"/><Relationship Id="rId1" Target="../slideLayouts/slideLayout25.xml" Type="http://schemas.openxmlformats.org/officeDocument/2006/relationships/slideLayout"/></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9.xml.rels><?xml version="1.0" encoding="UTF-8" standalone="yes" ?><Relationships xmlns="http://schemas.openxmlformats.org/package/2006/relationships"><Relationship Id="rId2" Target="../media/image164.jpeg" Type="http://schemas.openxmlformats.org/officeDocument/2006/relationships/image"/><Relationship Id="rId1" Target="../slideLayouts/slideLayout25.xml" Type="http://schemas.openxmlformats.org/officeDocument/2006/relationships/slideLayout"/></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0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26.xml"/><Relationship Id="rId7" Type="http://schemas.openxmlformats.org/officeDocument/2006/relationships/customXml" Target="../ink/ink28.xml"/><Relationship Id="rId12" Type="http://schemas.openxmlformats.org/officeDocument/2006/relationships/image" Target="NULL"/><Relationship Id="rId2" Type="http://schemas.openxmlformats.org/officeDocument/2006/relationships/image" Target="../media/image165.png"/><Relationship Id="rId1" Type="http://schemas.openxmlformats.org/officeDocument/2006/relationships/slideLayout" Target="../slideLayouts/slideLayout25.xml"/><Relationship Id="rId6" Type="http://schemas.openxmlformats.org/officeDocument/2006/relationships/image" Target="NULL"/><Relationship Id="rId11" Type="http://schemas.openxmlformats.org/officeDocument/2006/relationships/customXml" Target="../ink/ink30.xml"/><Relationship Id="rId5" Type="http://schemas.openxmlformats.org/officeDocument/2006/relationships/customXml" Target="../ink/ink27.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29.xml"/></Relationships>
</file>

<file path=ppt/slides/_rels/slide30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5.xml"/></Relationships>
</file>

<file path=ppt/slides/_rels/slide30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5.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305.xml.rels><?xml version="1.0" encoding="UTF-8" standalone="yes"?>
<Relationships xmlns="http://schemas.openxmlformats.org/package/2006/relationships"><Relationship Id="rId2" Type="http://schemas.openxmlformats.org/officeDocument/2006/relationships/hyperlink" Target="https://laws-lois.justice.gc.ca/eng/acts/B-9.01" TargetMode="External"/><Relationship Id="rId1" Type="http://schemas.openxmlformats.org/officeDocument/2006/relationships/slideLayout" Target="../slideLayouts/slideLayout23.xml"/></Relationships>
</file>

<file path=ppt/slides/_rels/slide306.xml.rels><?xml version="1.0" encoding="UTF-8" standalone="yes"?>
<Relationships xmlns="http://schemas.openxmlformats.org/package/2006/relationships"><Relationship Id="rId2" Type="http://schemas.openxmlformats.org/officeDocument/2006/relationships/hyperlink" Target="https://laws-lois.justice.gc.ca/eng/acts/B-9.01" TargetMode="External"/><Relationship Id="rId1" Type="http://schemas.openxmlformats.org/officeDocument/2006/relationships/slideLayout" Target="../slideLayouts/slideLayout2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9.xml.rels><?xml version="1.0" encoding="UTF-8" standalone="yes"?>
<Relationships xmlns="http://schemas.openxmlformats.org/package/2006/relationships"><Relationship Id="rId3" Type="http://schemas.openxmlformats.org/officeDocument/2006/relationships/hyperlink" Target="https://www.oyez.org/cases/1982/81-1687" TargetMode="External"/><Relationship Id="rId2" Type="http://schemas.openxmlformats.org/officeDocument/2006/relationships/image" Target="../media/image16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0.xml.rels><?xml version="1.0" encoding="UTF-8" standalone="yes" ?><Relationships xmlns="http://schemas.openxmlformats.org/package/2006/relationships"><Relationship Id="rId2" Target="../media/image169.jpeg" Type="http://schemas.openxmlformats.org/officeDocument/2006/relationships/image"/><Relationship Id="rId1" Target="../slideLayouts/slideLayout25.xml" Type="http://schemas.openxmlformats.org/officeDocument/2006/relationships/slideLayout"/></Relationships>
</file>

<file path=ppt/slides/_rels/slide3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www.oyez.org/cases/2004/04-480" TargetMode="External"/><Relationship Id="rId1" Type="http://schemas.openxmlformats.org/officeDocument/2006/relationships/slideLayout" Target="../slideLayouts/slideLayout23.xml"/></Relationships>
</file>

<file path=ppt/slides/_rels/slide312.xml.rels><?xml version="1.0" encoding="UTF-8" standalone="yes" ?><Relationships xmlns="http://schemas.openxmlformats.org/package/2006/relationships"><Relationship Id="rId2" Target="../media/image171.jpeg" Type="http://schemas.openxmlformats.org/officeDocument/2006/relationships/image"/><Relationship Id="rId1" Target="../slideLayouts/slideLayout23.xml" Type="http://schemas.openxmlformats.org/officeDocument/2006/relationships/slideLayout"/></Relationships>
</file>

<file path=ppt/slides/_rels/slide31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www.oyez.org/cases/2013/13-461" TargetMode="External"/><Relationship Id="rId1" Type="http://schemas.openxmlformats.org/officeDocument/2006/relationships/slideLayout" Target="../slideLayouts/slideLayout24.xml"/></Relationships>
</file>

<file path=ppt/slides/_rels/slide314.xml.rels><?xml version="1.0" encoding="UTF-8" standalone="yes" ?><Relationships xmlns="http://schemas.openxmlformats.org/package/2006/relationships"><Relationship Id="rId3" Target="https://www.vox.com/2018/11/7/18073200/aereo" TargetMode="External" Type="http://schemas.openxmlformats.org/officeDocument/2006/relationships/hyperlink"/><Relationship Id="rId2" Target="../media/image173.jpeg" Type="http://schemas.openxmlformats.org/officeDocument/2006/relationships/image"/><Relationship Id="rId1" Target="../slideLayouts/slideLayout24.xml" Type="http://schemas.openxmlformats.org/officeDocument/2006/relationships/slideLayout"/></Relationships>
</file>

<file path=ppt/slides/_rels/slide315.xml.rels><?xml version="1.0" encoding="UTF-8" standalone="yes" ?><Relationships xmlns="http://schemas.openxmlformats.org/package/2006/relationships"><Relationship Id="rId2" Target="../media/image174.jpeg" Type="http://schemas.openxmlformats.org/officeDocument/2006/relationships/image"/><Relationship Id="rId1" Target="../slideLayouts/slideLayout25.xml" Type="http://schemas.openxmlformats.org/officeDocument/2006/relationships/slideLayout"/></Relationships>
</file>

<file path=ppt/slides/_rels/slide316.xml.rels><?xml version="1.0" encoding="UTF-8" standalone="yes" ?><Relationships xmlns="http://schemas.openxmlformats.org/package/2006/relationships"><Relationship Id="rId2" Target="../media/image175.jpeg" Type="http://schemas.openxmlformats.org/officeDocument/2006/relationships/image"/><Relationship Id="rId1" Target="../slideLayouts/slideLayout24.xml" Type="http://schemas.openxmlformats.org/officeDocument/2006/relationships/slideLayout"/></Relationships>
</file>

<file path=ppt/slides/_rels/slide317.xml.rels><?xml version="1.0" encoding="UTF-8" standalone="yes" ?><Relationships xmlns="http://schemas.openxmlformats.org/package/2006/relationships"><Relationship Id="rId2" Target="../media/image176.jpeg" Type="http://schemas.openxmlformats.org/officeDocument/2006/relationships/image"/><Relationship Id="rId1" Target="../slideLayouts/slideLayout25.xml" Type="http://schemas.openxmlformats.org/officeDocument/2006/relationships/slideLayout"/></Relationships>
</file>

<file path=ppt/slides/_rels/slide318.xml.rels><?xml version="1.0" encoding="UTF-8" standalone="yes" ?><Relationships xmlns="http://schemas.openxmlformats.org/package/2006/relationships"><Relationship Id="rId2" Target="../media/image177.jpeg" Type="http://schemas.openxmlformats.org/officeDocument/2006/relationships/image"/><Relationship Id="rId1" Target="../slideLayouts/slideLayout25.xml" Type="http://schemas.openxmlformats.org/officeDocument/2006/relationships/slideLayout"/></Relationships>
</file>

<file path=ppt/slides/_rels/slide319.xml.rels><?xml version="1.0" encoding="UTF-8" standalone="yes" ?><Relationships xmlns="http://schemas.openxmlformats.org/package/2006/relationships"><Relationship Id="rId2" Target="../media/image178.jpeg" Type="http://schemas.openxmlformats.org/officeDocument/2006/relationships/image"/><Relationship Id="rId1" Target="../slideLayouts/slideLayout25.xml" Type="http://schemas.openxmlformats.org/officeDocument/2006/relationships/slideLayout"/></Relationships>
</file>

<file path=ppt/slides/_rels/slide32.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hyperlink" Target="mailto:jfestinger@telus.net" TargetMode="External"/></Relationships>
</file>

<file path=ppt/slides/_rels/slide320.xml.rels><?xml version="1.0" encoding="UTF-8" standalone="yes" ?><Relationships xmlns="http://schemas.openxmlformats.org/package/2006/relationships"><Relationship Id="rId2" Target="../media/image179.jpeg" Type="http://schemas.openxmlformats.org/officeDocument/2006/relationships/image"/><Relationship Id="rId1" Target="../slideLayouts/slideLayout25.xml" Type="http://schemas.openxmlformats.org/officeDocument/2006/relationships/slideLayout"/></Relationships>
</file>

<file path=ppt/slides/_rels/slide321.xml.rels><?xml version="1.0" encoding="UTF-8" standalone="yes" ?><Relationships xmlns="http://schemas.openxmlformats.org/package/2006/relationships"><Relationship Id="rId2" Target="../media/image180.jpeg" Type="http://schemas.openxmlformats.org/officeDocument/2006/relationships/image"/><Relationship Id="rId1" Target="../slideLayouts/slideLayout25.xml" Type="http://schemas.openxmlformats.org/officeDocument/2006/relationships/slideLayout"/></Relationships>
</file>

<file path=ppt/slides/_rels/slide32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5.xml"/></Relationships>
</file>

<file path=ppt/slides/_rels/slide323.xml.rels><?xml version="1.0" encoding="UTF-8" standalone="yes" ?><Relationships xmlns="http://schemas.openxmlformats.org/package/2006/relationships"><Relationship Id="rId2" Target="../media/image182.jpeg" Type="http://schemas.openxmlformats.org/officeDocument/2006/relationships/image"/><Relationship Id="rId1" Target="../slideLayouts/slideLayout25.xml" Type="http://schemas.openxmlformats.org/officeDocument/2006/relationships/slideLayout"/></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5.xml"/></Relationships>
</file>

<file path=ppt/slides/_rels/slide327.xml.rels><?xml version="1.0" encoding="UTF-8" standalone="yes" ?><Relationships xmlns="http://schemas.openxmlformats.org/package/2006/relationships"><Relationship Id="rId2" Target="../media/image126.jpeg" Type="http://schemas.openxmlformats.org/officeDocument/2006/relationships/image"/><Relationship Id="rId1" Target="../slideLayouts/slideLayout25.xml" Type="http://schemas.openxmlformats.org/officeDocument/2006/relationships/slideLayout"/></Relationships>
</file>

<file path=ppt/slides/_rels/slide328.xml.rels><?xml version="1.0" encoding="UTF-8" standalone="yes" ?><Relationships xmlns="http://schemas.openxmlformats.org/package/2006/relationships"><Relationship Id="rId2" Target="../media/image184.jpeg" Type="http://schemas.openxmlformats.org/officeDocument/2006/relationships/image"/><Relationship Id="rId1" Target="../slideLayouts/slideLayout23.xml" Type="http://schemas.openxmlformats.org/officeDocument/2006/relationships/slideLayout"/></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arget="../media/image36.jpeg" Type="http://schemas.openxmlformats.org/officeDocument/2006/relationships/image"/><Relationship Id="rId1" Target="../slideLayouts/slideLayout25.xml" Type="http://schemas.openxmlformats.org/officeDocument/2006/relationships/slideLayout"/></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arget="../media/image37.jpeg" Type="http://schemas.openxmlformats.org/officeDocument/2006/relationships/image"/><Relationship Id="rId1" Target="../slideLayouts/slideLayout23.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38.jpeg" Type="http://schemas.openxmlformats.org/officeDocument/2006/relationships/image"/><Relationship Id="rId1" Target="../slideLayouts/slideLayout25.xml" Type="http://schemas.openxmlformats.org/officeDocument/2006/relationships/slideLayout"/></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arget="../media/image39.jpeg" Type="http://schemas.openxmlformats.org/officeDocument/2006/relationships/image"/><Relationship Id="rId1" Target="../slideLayouts/slideLayout23.xml" Type="http://schemas.openxmlformats.org/officeDocument/2006/relationships/slideLayout"/></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arget="../media/image40.jpeg" Type="http://schemas.openxmlformats.org/officeDocument/2006/relationships/image"/><Relationship Id="rId1" Target="../slideLayouts/slideLayout25.xml" Type="http://schemas.openxmlformats.org/officeDocument/2006/relationships/slideLayout"/></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arget="../media/image12.jpeg" Type="http://schemas.openxmlformats.org/officeDocument/2006/relationships/image"/><Relationship Id="rId2" Target="https://iplaw.allard.ubc.ca/" TargetMode="External" Type="http://schemas.openxmlformats.org/officeDocument/2006/relationships/hyperlink"/><Relationship Id="rId1" Target="../slideLayouts/slideLayout23.xml" Type="http://schemas.openxmlformats.org/officeDocument/2006/relationships/slideLayout"/><Relationship Id="rId4" Target="../media/image13.jpeg" Type="http://schemas.openxmlformats.org/officeDocument/2006/relationships/image"/></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70.xml.rels><?xml version="1.0" encoding="UTF-8" standalone="yes" ?><Relationships xmlns="http://schemas.openxmlformats.org/package/2006/relationships"><Relationship Id="rId2" Target="../media/image43.jpeg" Type="http://schemas.openxmlformats.org/officeDocument/2006/relationships/image"/><Relationship Id="rId1" Target="../slideLayouts/slideLayout25.xml" Type="http://schemas.openxmlformats.org/officeDocument/2006/relationships/slideLayout"/></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52388"/>
            <a:ext cx="8778875" cy="936402"/>
          </a:xfrm>
        </p:spPr>
        <p:txBody>
          <a:bodyPr/>
          <a:lstStyle/>
          <a:p>
            <a:pPr>
              <a:defRPr/>
            </a:pPr>
            <a:endParaRPr lang="en-US" sz="6000" spc="100" dirty="0">
              <a:ea typeface="ＭＳ Ｐゴシック" charset="-128"/>
            </a:endParaRPr>
          </a:p>
          <a:p>
            <a:pPr>
              <a:defRPr/>
            </a:pPr>
            <a:r>
              <a:rPr lang="en-US" sz="4800" spc="100" dirty="0">
                <a:ea typeface="ＭＳ Ｐゴシック" charset="-128"/>
              </a:rPr>
              <a:t>Completing Copyright</a:t>
            </a: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dirty="0">
                <a:solidFill>
                  <a:srgbClr val="FFFF00"/>
                </a:solidFill>
                <a:cs typeface="Lucida Console"/>
              </a:rPr>
              <a:t>Talk </a:t>
            </a:r>
            <a:r>
              <a:rPr lang="en-US" b="1" dirty="0">
                <a:solidFill>
                  <a:srgbClr val="FF0000"/>
                </a:solidFill>
                <a:cs typeface="Lucida Console"/>
              </a:rPr>
              <a:t>6</a:t>
            </a:r>
            <a:endParaRPr lang="en-US" b="1" dirty="0">
              <a:solidFill>
                <a:srgbClr val="FFFF00"/>
              </a:solidFill>
              <a:cs typeface="Lucida Console"/>
            </a:endParaRPr>
          </a:p>
          <a:p>
            <a:pPr>
              <a:defRPr/>
            </a:pPr>
            <a:r>
              <a:rPr lang="en-US" b="1" dirty="0">
                <a:solidFill>
                  <a:srgbClr val="FFFF00"/>
                </a:solidFill>
                <a:cs typeface="Lucida Console"/>
              </a:rPr>
              <a:t>LAW 422 002</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Spring</a:t>
            </a:r>
            <a:r>
              <a:rPr lang="en-US" b="1" dirty="0">
                <a:solidFill>
                  <a:srgbClr val="FF0000"/>
                </a:solidFill>
                <a:cs typeface="Lucida Console"/>
              </a:rPr>
              <a:t>,</a:t>
            </a:r>
            <a:r>
              <a:rPr lang="en-US" b="1" dirty="0">
                <a:solidFill>
                  <a:srgbClr val="FFFF00"/>
                </a:solidFill>
                <a:cs typeface="Lucida Console"/>
              </a:rPr>
              <a:t> 2024</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92475"/>
            <a:ext cx="5429250" cy="1079500"/>
          </a:xfrm>
        </p:spPr>
        <p:txBody>
          <a:bodyPr/>
          <a:lstStyle/>
          <a:p>
            <a:pPr>
              <a:defRPr/>
            </a:pPr>
            <a:r>
              <a:rPr lang="en-US" dirty="0">
                <a:cs typeface="Lucida Console"/>
              </a:rPr>
              <a:t>Jon Festinger K.C.</a:t>
            </a:r>
          </a:p>
          <a:p>
            <a:pPr>
              <a:defRPr/>
            </a:pPr>
            <a:r>
              <a:rPr lang="en-CA" dirty="0">
                <a:cs typeface="Lucida Console"/>
              </a:rPr>
              <a:t>Adjunct Professor, UBC Allard</a:t>
            </a:r>
          </a:p>
          <a:p>
            <a:pPr>
              <a:defRPr/>
            </a:pPr>
            <a:r>
              <a:rPr lang="en-CA" dirty="0">
                <a:cs typeface="Lucida Console"/>
              </a:rPr>
              <a:t>Of Counsel, Chandler Fogden Lyman</a:t>
            </a: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69" t="29807" r="941" b="27147"/>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5797-78F9-D092-E9C3-AD144087292D}"/>
              </a:ext>
            </a:extLst>
          </p:cNvPr>
          <p:cNvSpPr>
            <a:spLocks noGrp="1"/>
          </p:cNvSpPr>
          <p:nvPr>
            <p:ph type="title"/>
          </p:nvPr>
        </p:nvSpPr>
        <p:spPr>
          <a:xfrm>
            <a:off x="1811338" y="14288"/>
            <a:ext cx="5846762" cy="985837"/>
          </a:xfrm>
        </p:spPr>
        <p:txBody>
          <a:bodyPr>
            <a:noAutofit/>
          </a:bodyPr>
          <a:lstStyle/>
          <a:p>
            <a:pPr>
              <a:defRPr/>
            </a:pPr>
            <a:r>
              <a:rPr lang="en-US" sz="4500" b="1" dirty="0">
                <a:solidFill>
                  <a:srgbClr val="FFFF00"/>
                </a:solidFill>
                <a:latin typeface="+mn-lt"/>
              </a:rPr>
              <a:t>Tips</a:t>
            </a:r>
            <a:r>
              <a:rPr lang="en-US" sz="4500" b="1" dirty="0">
                <a:solidFill>
                  <a:schemeClr val="bg1"/>
                </a:solidFill>
                <a:latin typeface="+mn-lt"/>
              </a:rPr>
              <a:t>:</a:t>
            </a:r>
          </a:p>
        </p:txBody>
      </p:sp>
      <p:sp>
        <p:nvSpPr>
          <p:cNvPr id="75778" name="Content Placeholder 2">
            <a:extLst>
              <a:ext uri="{FF2B5EF4-FFF2-40B4-BE49-F238E27FC236}">
                <a16:creationId xmlns:a16="http://schemas.microsoft.com/office/drawing/2014/main" id="{6910D35D-6C89-AA07-3F98-7FC3D27FA1F3}"/>
              </a:ext>
            </a:extLst>
          </p:cNvPr>
          <p:cNvSpPr>
            <a:spLocks noGrp="1" noChangeArrowheads="1"/>
          </p:cNvSpPr>
          <p:nvPr>
            <p:ph sz="quarter" idx="10"/>
          </p:nvPr>
        </p:nvSpPr>
        <p:spPr bwMode="auto">
          <a:xfrm>
            <a:off x="1485900" y="1285875"/>
            <a:ext cx="6515100" cy="315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500">
                <a:solidFill>
                  <a:schemeClr val="bg1"/>
                </a:solidFill>
              </a:rPr>
              <a:t>Don’t feel your posts have to be perfect. </a:t>
            </a:r>
            <a:r>
              <a:rPr lang="en-US" altLang="en-US" sz="4500">
                <a:solidFill>
                  <a:srgbClr val="FFFF00"/>
                </a:solidFill>
              </a:rPr>
              <a:t>Engaging and engaging others is the key</a:t>
            </a:r>
            <a:r>
              <a:rPr lang="en-US" altLang="en-US" sz="4500">
                <a:solidFill>
                  <a:schemeClr val="bg1"/>
                </a:solidFill>
              </a:rPr>
              <a:t>.</a:t>
            </a:r>
          </a:p>
          <a:p>
            <a:pPr marL="0" indent="0">
              <a:buFont typeface="Arial" panose="020B0604020202020204" pitchFamily="34" charset="0"/>
              <a:buNone/>
            </a:pPr>
            <a:endParaRPr lang="en-US" altLang="en-US" sz="3600">
              <a:solidFill>
                <a:schemeClr val="bg1"/>
              </a:solidFill>
            </a:endParaRPr>
          </a:p>
        </p:txBody>
      </p:sp>
    </p:spTree>
    <p:extLst>
      <p:ext uri="{BB962C8B-B14F-4D97-AF65-F5344CB8AC3E}">
        <p14:creationId xmlns:p14="http://schemas.microsoft.com/office/powerpoint/2010/main" val="1659158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BF8AC-7F98-46BB-33F3-72665632F87E}"/>
              </a:ext>
            </a:extLst>
          </p:cNvPr>
          <p:cNvSpPr>
            <a:spLocks noGrp="1"/>
          </p:cNvSpPr>
          <p:nvPr>
            <p:ph sz="quarter" idx="10"/>
          </p:nvPr>
        </p:nvSpPr>
        <p:spPr>
          <a:xfrm>
            <a:off x="198438" y="182563"/>
            <a:ext cx="8747125" cy="4778375"/>
          </a:xfrm>
        </p:spPr>
        <p:txBody>
          <a:bodyPr>
            <a:normAutofit fontScale="40000" lnSpcReduction="20000"/>
          </a:bodyPr>
          <a:lstStyle/>
          <a:p>
            <a:pPr marL="0" indent="0">
              <a:lnSpc>
                <a:spcPct val="120000"/>
              </a:lnSpc>
              <a:buFont typeface="Arial" panose="020B0604020202020204" pitchFamily="34" charset="0"/>
              <a:buNone/>
              <a:defRPr/>
            </a:pPr>
            <a:r>
              <a:rPr lang="en-CA" sz="5550" b="1" i="1" dirty="0">
                <a:solidFill>
                  <a:srgbClr val="00B0F0"/>
                </a:solidFill>
              </a:rPr>
              <a:t>Entertainment Software Association v. Society of Composers, Authors and Music Publishers of Canada</a:t>
            </a:r>
            <a:r>
              <a:rPr lang="en-CA" sz="5550" dirty="0">
                <a:solidFill>
                  <a:srgbClr val="00B0F0"/>
                </a:solidFill>
              </a:rPr>
              <a:t> </a:t>
            </a:r>
            <a:r>
              <a:rPr lang="en-CA" sz="5550" dirty="0">
                <a:solidFill>
                  <a:schemeClr val="bg1"/>
                </a:solidFill>
              </a:rPr>
              <a:t>(Pentalogy  case)</a:t>
            </a:r>
          </a:p>
          <a:p>
            <a:pPr marL="985837" lvl="1" indent="-685800">
              <a:lnSpc>
                <a:spcPct val="120000"/>
              </a:lnSpc>
              <a:buFont typeface="Arial" panose="020B0604020202020204" pitchFamily="34" charset="0"/>
              <a:buChar char="•"/>
              <a:defRPr/>
            </a:pPr>
            <a:r>
              <a:rPr lang="en-CA" sz="5550" b="1" dirty="0">
                <a:solidFill>
                  <a:srgbClr val="FF0000"/>
                </a:solidFill>
              </a:rPr>
              <a:t>Issue </a:t>
            </a:r>
            <a:r>
              <a:rPr lang="en-CA" sz="5550" dirty="0">
                <a:solidFill>
                  <a:schemeClr val="bg1"/>
                </a:solidFill>
              </a:rPr>
              <a:t>is </a:t>
            </a:r>
            <a:r>
              <a:rPr lang="en-CA" sz="5550" dirty="0">
                <a:solidFill>
                  <a:srgbClr val="FFFF00"/>
                </a:solidFill>
              </a:rPr>
              <a:t>whether the Copyright Act requires a second royalty to be paid </a:t>
            </a:r>
            <a:r>
              <a:rPr lang="en-CA" sz="5550" dirty="0">
                <a:solidFill>
                  <a:schemeClr val="bg1"/>
                </a:solidFill>
              </a:rPr>
              <a:t>when games are downloaded as opposed to sold in store</a:t>
            </a:r>
            <a:r>
              <a:rPr lang="en-CA" sz="5550" dirty="0">
                <a:solidFill>
                  <a:srgbClr val="FF0000"/>
                </a:solidFill>
              </a:rPr>
              <a:t>? </a:t>
            </a:r>
            <a:r>
              <a:rPr lang="en-CA" sz="5550" dirty="0">
                <a:solidFill>
                  <a:schemeClr val="bg1"/>
                </a:solidFill>
              </a:rPr>
              <a:t>A royalty is already paid to account for the reproduction of the musical work. However </a:t>
            </a:r>
            <a:r>
              <a:rPr lang="en-CA" sz="5550" dirty="0">
                <a:solidFill>
                  <a:srgbClr val="FFFF00"/>
                </a:solidFill>
              </a:rPr>
              <a:t>if a download of a video game is found to constitute a communication to the public </a:t>
            </a:r>
            <a:r>
              <a:rPr lang="en-CA" sz="5550" dirty="0">
                <a:solidFill>
                  <a:schemeClr val="bg1"/>
                </a:solidFill>
              </a:rPr>
              <a:t>by telecommunication </a:t>
            </a:r>
            <a:r>
              <a:rPr lang="en-CA" sz="5550" dirty="0">
                <a:solidFill>
                  <a:srgbClr val="FF0000"/>
                </a:solidFill>
              </a:rPr>
              <a:t>IN ADDITION to a reproduction</a:t>
            </a:r>
            <a:r>
              <a:rPr lang="en-CA" sz="5550" dirty="0">
                <a:solidFill>
                  <a:schemeClr val="bg1"/>
                </a:solidFill>
              </a:rPr>
              <a:t>, then a second right would be engaged. </a:t>
            </a:r>
          </a:p>
          <a:p>
            <a:pPr marL="985837" lvl="1" indent="-685800">
              <a:lnSpc>
                <a:spcPct val="120000"/>
              </a:lnSpc>
              <a:buFont typeface="Arial" panose="020B0604020202020204" pitchFamily="34" charset="0"/>
              <a:buChar char="•"/>
              <a:defRPr/>
            </a:pPr>
            <a:r>
              <a:rPr lang="en-CA" sz="5550" dirty="0">
                <a:solidFill>
                  <a:srgbClr val="FF0000"/>
                </a:solidFill>
              </a:rPr>
              <a:t>Conclusion: </a:t>
            </a:r>
            <a:r>
              <a:rPr lang="en-CA" sz="5550" dirty="0">
                <a:solidFill>
                  <a:schemeClr val="bg1"/>
                </a:solidFill>
              </a:rPr>
              <a:t>SCC held that “</a:t>
            </a:r>
            <a:r>
              <a:rPr lang="en-CA" sz="5550" dirty="0">
                <a:solidFill>
                  <a:srgbClr val="FFFF00"/>
                </a:solidFill>
              </a:rPr>
              <a:t>the Internet delivery of copies of video games containing musical works” does not constitute a communication to the public</a:t>
            </a:r>
            <a:r>
              <a:rPr lang="en-CA" sz="5550" dirty="0">
                <a:solidFill>
                  <a:schemeClr val="bg1"/>
                </a:solidFill>
              </a:rPr>
              <a:t> – so doesn’t infringe s. 3(1)(f).  </a:t>
            </a:r>
          </a:p>
          <a:p>
            <a:pPr>
              <a:defRPr/>
            </a:pP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1">
            <a:extLst>
              <a:ext uri="{FF2B5EF4-FFF2-40B4-BE49-F238E27FC236}">
                <a16:creationId xmlns:a16="http://schemas.microsoft.com/office/drawing/2014/main" id="{01830F7D-60EA-938F-4DD1-AAD600F40A0B}"/>
              </a:ext>
            </a:extLst>
          </p:cNvPr>
          <p:cNvSpPr txBox="1">
            <a:spLocks noChangeArrowheads="1"/>
          </p:cNvSpPr>
          <p:nvPr/>
        </p:nvSpPr>
        <p:spPr bwMode="auto">
          <a:xfrm>
            <a:off x="847725" y="404813"/>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4" name="TextBox 3">
            <a:extLst>
              <a:ext uri="{FF2B5EF4-FFF2-40B4-BE49-F238E27FC236}">
                <a16:creationId xmlns:a16="http://schemas.microsoft.com/office/drawing/2014/main" id="{D363DB38-D158-6925-7B03-52168F55E8CC}"/>
              </a:ext>
            </a:extLst>
          </p:cNvPr>
          <p:cNvSpPr txBox="1"/>
          <p:nvPr/>
        </p:nvSpPr>
        <p:spPr>
          <a:xfrm>
            <a:off x="268288" y="1492250"/>
            <a:ext cx="8467725" cy="2892425"/>
          </a:xfrm>
          <a:prstGeom prst="rect">
            <a:avLst/>
          </a:prstGeom>
          <a:noFill/>
        </p:spPr>
        <p:txBody>
          <a:bodyPr wrap="none">
            <a:spAutoFit/>
          </a:bodyPr>
          <a:lstStyle/>
          <a:p>
            <a:pPr>
              <a:defRPr/>
            </a:pPr>
            <a:r>
              <a:rPr lang="en-US" sz="2600" b="1" dirty="0">
                <a:solidFill>
                  <a:schemeClr val="bg1"/>
                </a:solidFill>
              </a:rPr>
              <a:t>Right to communicate a work to the public by </a:t>
            </a:r>
          </a:p>
          <a:p>
            <a:pPr>
              <a:defRPr/>
            </a:pPr>
            <a:r>
              <a:rPr lang="en-US" sz="2600" b="1" dirty="0">
                <a:solidFill>
                  <a:schemeClr val="bg1"/>
                </a:solidFill>
              </a:rPr>
              <a:t>telecommunication (s. 3(1)(f))</a:t>
            </a:r>
          </a:p>
          <a:p>
            <a:pPr>
              <a:defRPr/>
            </a:pPr>
            <a:r>
              <a:rPr lang="en-US" sz="2600" i="1" dirty="0">
                <a:solidFill>
                  <a:srgbClr val="00B0F0"/>
                </a:solidFill>
              </a:rPr>
              <a:t>Rogers Communications Inc. v. SOCAN  </a:t>
            </a:r>
            <a:r>
              <a:rPr lang="en-US" sz="2600" dirty="0">
                <a:solidFill>
                  <a:schemeClr val="bg1"/>
                </a:solidFill>
              </a:rPr>
              <a:t>2012 SCC 35</a:t>
            </a:r>
          </a:p>
          <a:p>
            <a:pPr marL="914400" lvl="1" indent="-457200">
              <a:buFont typeface="Arial" panose="020B0604020202020204" pitchFamily="34" charset="0"/>
              <a:buChar char="•"/>
              <a:defRPr/>
            </a:pPr>
            <a:r>
              <a:rPr lang="en-US" sz="2600" b="1" dirty="0">
                <a:solidFill>
                  <a:srgbClr val="FFFF00"/>
                </a:solidFill>
              </a:rPr>
              <a:t>Does </a:t>
            </a:r>
            <a:r>
              <a:rPr lang="en-US" sz="2600" b="1" dirty="0">
                <a:solidFill>
                  <a:srgbClr val="FF0000"/>
                </a:solidFill>
              </a:rPr>
              <a:t>individual</a:t>
            </a:r>
            <a:r>
              <a:rPr lang="en-US" sz="2600" b="1" dirty="0">
                <a:solidFill>
                  <a:srgbClr val="FFFF00"/>
                </a:solidFill>
              </a:rPr>
              <a:t> streaming, triggered by the </a:t>
            </a:r>
          </a:p>
          <a:p>
            <a:pPr lvl="1">
              <a:defRPr/>
            </a:pPr>
            <a:r>
              <a:rPr lang="en-US" sz="2600" b="1" dirty="0">
                <a:solidFill>
                  <a:srgbClr val="FF0000"/>
                </a:solidFill>
              </a:rPr>
              <a:t>individual </a:t>
            </a:r>
            <a:r>
              <a:rPr lang="en-US" sz="2600" b="1" dirty="0">
                <a:solidFill>
                  <a:srgbClr val="FFFF00"/>
                </a:solidFill>
              </a:rPr>
              <a:t>actions of </a:t>
            </a:r>
            <a:r>
              <a:rPr lang="en-US" sz="2600" b="1" dirty="0">
                <a:solidFill>
                  <a:srgbClr val="FF0000"/>
                </a:solidFill>
              </a:rPr>
              <a:t>individual</a:t>
            </a:r>
            <a:r>
              <a:rPr lang="en-US" sz="2600" b="1" dirty="0">
                <a:solidFill>
                  <a:srgbClr val="FFFF00"/>
                </a:solidFill>
              </a:rPr>
              <a:t> users, </a:t>
            </a:r>
          </a:p>
          <a:p>
            <a:pPr lvl="1">
              <a:defRPr/>
            </a:pPr>
            <a:r>
              <a:rPr lang="en-US" sz="2600" b="1" dirty="0">
                <a:solidFill>
                  <a:srgbClr val="FFFF00"/>
                </a:solidFill>
              </a:rPr>
              <a:t>constitute “</a:t>
            </a:r>
            <a:r>
              <a:rPr lang="en-US" sz="2600" b="1" dirty="0">
                <a:solidFill>
                  <a:schemeClr val="bg1"/>
                </a:solidFill>
              </a:rPr>
              <a:t>communication to the public</a:t>
            </a:r>
            <a:r>
              <a:rPr lang="en-US" sz="2600" b="1" dirty="0">
                <a:solidFill>
                  <a:srgbClr val="FFFF00"/>
                </a:solidFill>
              </a:rPr>
              <a:t>” or a </a:t>
            </a:r>
          </a:p>
          <a:p>
            <a:pPr lvl="1">
              <a:defRPr/>
            </a:pPr>
            <a:r>
              <a:rPr lang="en-US" sz="2600" b="1" dirty="0">
                <a:solidFill>
                  <a:srgbClr val="FFFF00"/>
                </a:solidFill>
              </a:rPr>
              <a:t>“</a:t>
            </a:r>
            <a:r>
              <a:rPr lang="en-US" sz="2600" b="1" dirty="0">
                <a:solidFill>
                  <a:schemeClr val="bg1"/>
                </a:solidFill>
              </a:rPr>
              <a:t>private communication</a:t>
            </a:r>
            <a:r>
              <a:rPr lang="en-US" sz="2600" b="1" dirty="0">
                <a:solidFill>
                  <a:srgbClr val="FFFF00"/>
                </a:solidFill>
              </a:rPr>
              <a:t>” </a:t>
            </a:r>
            <a:r>
              <a:rPr lang="en-US" sz="2600" b="1" dirty="0">
                <a:solidFill>
                  <a:srgbClr val="FF0000"/>
                </a:solidFill>
              </a:rPr>
              <a:t>?</a:t>
            </a:r>
            <a:r>
              <a:rPr lang="en-US" sz="2600" b="1" dirty="0">
                <a:solidFill>
                  <a:srgbClr val="FFFF00"/>
                </a:solidFill>
              </a:rPr>
              <a:t>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Content Placeholder 2">
            <a:extLst>
              <a:ext uri="{FF2B5EF4-FFF2-40B4-BE49-F238E27FC236}">
                <a16:creationId xmlns:a16="http://schemas.microsoft.com/office/drawing/2014/main" id="{50DED082-091D-82FA-6DEE-731198CBF68B}"/>
              </a:ext>
            </a:extLst>
          </p:cNvPr>
          <p:cNvSpPr>
            <a:spLocks noGrp="1" noChangeArrowheads="1"/>
          </p:cNvSpPr>
          <p:nvPr>
            <p:ph sz="quarter" idx="10"/>
          </p:nvPr>
        </p:nvSpPr>
        <p:spPr bwMode="auto">
          <a:xfrm>
            <a:off x="395288" y="555625"/>
            <a:ext cx="8353425" cy="4213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b="1">
                <a:solidFill>
                  <a:srgbClr val="FF0000"/>
                </a:solidFill>
              </a:rPr>
              <a:t>YES</a:t>
            </a:r>
            <a:r>
              <a:rPr lang="en-US" altLang="en-US" sz="3300" b="1">
                <a:solidFill>
                  <a:schemeClr val="bg1"/>
                </a:solidFill>
              </a:rPr>
              <a:t>,</a:t>
            </a:r>
            <a:r>
              <a:rPr lang="en-US" altLang="en-US" sz="3300" b="1">
                <a:solidFill>
                  <a:srgbClr val="FFFF00"/>
                </a:solidFill>
              </a:rPr>
              <a:t> IT IS </a:t>
            </a:r>
          </a:p>
          <a:p>
            <a:pPr marL="0" indent="0" algn="ctr">
              <a:buFont typeface="Arial" panose="020B0604020202020204" pitchFamily="34" charset="0"/>
              <a:buNone/>
            </a:pPr>
            <a:r>
              <a:rPr lang="en-US" altLang="en-US" sz="3300" b="1">
                <a:solidFill>
                  <a:schemeClr val="bg1"/>
                </a:solidFill>
              </a:rPr>
              <a:t>‘</a:t>
            </a:r>
            <a:r>
              <a:rPr lang="en-US" altLang="en-US" sz="3300" b="1">
                <a:solidFill>
                  <a:srgbClr val="FFFF00"/>
                </a:solidFill>
              </a:rPr>
              <a:t>COMMUNICATION TO THE PUBLIC</a:t>
            </a:r>
            <a:r>
              <a:rPr lang="en-US" altLang="en-US" sz="3300" b="1">
                <a:solidFill>
                  <a:schemeClr val="bg1"/>
                </a:solidFill>
              </a:rPr>
              <a:t>’</a:t>
            </a:r>
            <a:r>
              <a:rPr lang="en-US" altLang="en-US" sz="3300" b="1">
                <a:solidFill>
                  <a:srgbClr val="FFFF00"/>
                </a:solidFill>
              </a:rPr>
              <a:t> </a:t>
            </a:r>
          </a:p>
          <a:p>
            <a:pPr marL="0" indent="0" algn="ctr">
              <a:buFont typeface="Arial" panose="020B0604020202020204" pitchFamily="34" charset="0"/>
              <a:buNone/>
            </a:pPr>
            <a:r>
              <a:rPr lang="en-US" altLang="en-US" sz="3000">
                <a:solidFill>
                  <a:srgbClr val="FF0000"/>
                </a:solidFill>
              </a:rPr>
              <a:t>(</a:t>
            </a:r>
            <a:r>
              <a:rPr lang="en-US" altLang="en-US" sz="3000">
                <a:solidFill>
                  <a:schemeClr val="bg1"/>
                </a:solidFill>
              </a:rPr>
              <a:t>despite what was said in </a:t>
            </a:r>
            <a:r>
              <a:rPr lang="en-US" altLang="en-US" sz="3000" i="1">
                <a:solidFill>
                  <a:srgbClr val="00B0F0"/>
                </a:solidFill>
              </a:rPr>
              <a:t>CCH v. LSUC </a:t>
            </a:r>
            <a:r>
              <a:rPr lang="en-CA" altLang="en-US" sz="3000">
                <a:solidFill>
                  <a:schemeClr val="bg1"/>
                </a:solidFill>
              </a:rPr>
              <a:t>that transmission of a single copy to a single person isn’t a communication to the public  </a:t>
            </a:r>
            <a:r>
              <a:rPr lang="en-CA" altLang="en-US" sz="3000">
                <a:solidFill>
                  <a:srgbClr val="FF0000"/>
                </a:solidFill>
              </a:rPr>
              <a:t>-</a:t>
            </a:r>
            <a:r>
              <a:rPr lang="en-CA" altLang="en-US" sz="3000">
                <a:solidFill>
                  <a:schemeClr val="bg1"/>
                </a:solidFill>
              </a:rPr>
              <a:t> also think about it </a:t>
            </a:r>
            <a:r>
              <a:rPr lang="en-CA" altLang="en-US" sz="3000">
                <a:solidFill>
                  <a:srgbClr val="FF0000"/>
                </a:solidFill>
                <a:sym typeface="Wingdings" pitchFamily="2" charset="2"/>
              </a:rPr>
              <a:t></a:t>
            </a:r>
            <a:r>
              <a:rPr lang="en-CA" altLang="en-US" sz="3000">
                <a:solidFill>
                  <a:schemeClr val="bg1"/>
                </a:solidFill>
              </a:rPr>
              <a:t> CCH photocopy and fax facts are reasonably distinguishable</a:t>
            </a:r>
            <a:r>
              <a:rPr lang="en-CA" altLang="en-US" sz="3000">
                <a:solidFill>
                  <a:srgbClr val="FF0000"/>
                </a:solidFill>
              </a:rPr>
              <a:t>)</a:t>
            </a:r>
            <a:endParaRPr lang="en-US" altLang="en-US" sz="3000" i="1" u="sng">
              <a:solidFill>
                <a:srgbClr val="FF000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317C76-410E-C87F-BE2A-A4F4FEDCCE8C}"/>
              </a:ext>
            </a:extLst>
          </p:cNvPr>
          <p:cNvSpPr>
            <a:spLocks noGrp="1"/>
          </p:cNvSpPr>
          <p:nvPr>
            <p:ph type="title"/>
          </p:nvPr>
        </p:nvSpPr>
        <p:spPr>
          <a:xfrm>
            <a:off x="250825" y="80963"/>
            <a:ext cx="8066088" cy="835025"/>
          </a:xfrm>
        </p:spPr>
        <p:txBody>
          <a:bodyPr>
            <a:normAutofit fontScale="90000"/>
          </a:bodyPr>
          <a:lstStyle/>
          <a:p>
            <a:pPr>
              <a:defRPr/>
            </a:pPr>
            <a:r>
              <a:rPr 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98BC6BE9-C128-7932-A64D-E0EF8F150EFF}"/>
              </a:ext>
            </a:extLst>
          </p:cNvPr>
          <p:cNvSpPr>
            <a:spLocks noGrp="1"/>
          </p:cNvSpPr>
          <p:nvPr>
            <p:ph idx="1"/>
          </p:nvPr>
        </p:nvSpPr>
        <p:spPr>
          <a:xfrm>
            <a:off x="431800" y="1058863"/>
            <a:ext cx="8280400" cy="3629025"/>
          </a:xfrm>
        </p:spPr>
        <p:txBody>
          <a:bodyPr>
            <a:normAutofit fontScale="92500" lnSpcReduction="10000"/>
          </a:bodyPr>
          <a:lstStyle/>
          <a:p>
            <a:pPr marL="0" indent="0">
              <a:lnSpc>
                <a:spcPct val="110000"/>
              </a:lnSpc>
              <a:buFont typeface="Arial" panose="020B0604020202020204" pitchFamily="34" charset="0"/>
              <a:buNone/>
              <a:defRPr/>
            </a:pPr>
            <a:r>
              <a:rPr lang="en-US" sz="2100" b="1" dirty="0">
                <a:solidFill>
                  <a:schemeClr val="bg1"/>
                </a:solidFill>
              </a:rPr>
              <a:t>Right to communicate a work to the public by telecommunication (s. 3(1)(f))</a:t>
            </a:r>
          </a:p>
          <a:p>
            <a:pPr>
              <a:lnSpc>
                <a:spcPct val="110000"/>
              </a:lnSpc>
              <a:defRPr/>
            </a:pPr>
            <a:r>
              <a:rPr lang="en-US" sz="2100" i="1" dirty="0">
                <a:solidFill>
                  <a:srgbClr val="00B0F0"/>
                </a:solidFill>
              </a:rPr>
              <a:t>Rogers Communications Inc. v. SOCAN </a:t>
            </a:r>
            <a:r>
              <a:rPr lang="en-US" sz="2100" dirty="0">
                <a:solidFill>
                  <a:schemeClr val="bg1"/>
                </a:solidFill>
              </a:rPr>
              <a:t>(2012)</a:t>
            </a:r>
          </a:p>
          <a:p>
            <a:pPr>
              <a:lnSpc>
                <a:spcPct val="110000"/>
              </a:lnSpc>
              <a:defRPr/>
            </a:pPr>
            <a:r>
              <a:rPr lang="en-US" sz="2100" dirty="0">
                <a:solidFill>
                  <a:srgbClr val="FFFF00"/>
                </a:solidFill>
              </a:rPr>
              <a:t>Reasoning</a:t>
            </a:r>
            <a:r>
              <a:rPr lang="en-US" sz="2100" dirty="0">
                <a:solidFill>
                  <a:srgbClr val="FF0000"/>
                </a:solidFill>
              </a:rPr>
              <a:t>/</a:t>
            </a:r>
            <a:r>
              <a:rPr lang="en-US" sz="2100" dirty="0">
                <a:solidFill>
                  <a:srgbClr val="FFFF00"/>
                </a:solidFill>
              </a:rPr>
              <a:t>arguments employed to reach conclusion</a:t>
            </a:r>
          </a:p>
          <a:p>
            <a:pPr lvl="1">
              <a:lnSpc>
                <a:spcPct val="110000"/>
              </a:lnSpc>
              <a:buFont typeface="Courier New" panose="02070309020205020404" pitchFamily="49" charset="0"/>
              <a:buChar char="o"/>
              <a:defRPr/>
            </a:pPr>
            <a:r>
              <a:rPr lang="en-US" sz="2100" dirty="0">
                <a:solidFill>
                  <a:schemeClr val="bg1"/>
                </a:solidFill>
              </a:rPr>
              <a:t>CCH distinguished; ruling limited to facts</a:t>
            </a:r>
          </a:p>
          <a:p>
            <a:pPr lvl="1">
              <a:lnSpc>
                <a:spcPct val="110000"/>
              </a:lnSpc>
              <a:buFont typeface="Courier New" panose="02070309020205020404" pitchFamily="49" charset="0"/>
              <a:buChar char="o"/>
              <a:defRPr/>
            </a:pPr>
            <a:r>
              <a:rPr lang="en-US" sz="2100" dirty="0">
                <a:solidFill>
                  <a:schemeClr val="bg1"/>
                </a:solidFill>
              </a:rPr>
              <a:t>Other conclusion would lead to arbitrary, inconsistent results.</a:t>
            </a:r>
          </a:p>
          <a:p>
            <a:pPr lvl="1">
              <a:lnSpc>
                <a:spcPct val="110000"/>
              </a:lnSpc>
              <a:buFont typeface="Courier New" panose="02070309020205020404" pitchFamily="49" charset="0"/>
              <a:buChar char="o"/>
              <a:defRPr/>
            </a:pPr>
            <a:r>
              <a:rPr lang="en-US" sz="2100" dirty="0">
                <a:solidFill>
                  <a:schemeClr val="bg1"/>
                </a:solidFill>
              </a:rPr>
              <a:t>Language of s. 3(1)(f)</a:t>
            </a:r>
          </a:p>
          <a:p>
            <a:pPr lvl="1">
              <a:lnSpc>
                <a:spcPct val="110000"/>
              </a:lnSpc>
              <a:buFont typeface="Courier New" panose="02070309020205020404" pitchFamily="49" charset="0"/>
              <a:buChar char="o"/>
              <a:defRPr/>
            </a:pPr>
            <a:r>
              <a:rPr lang="en-US" sz="2100" dirty="0">
                <a:solidFill>
                  <a:schemeClr val="bg1"/>
                </a:solidFill>
              </a:rPr>
              <a:t>Legislative history</a:t>
            </a:r>
          </a:p>
          <a:p>
            <a:pPr lvl="1">
              <a:lnSpc>
                <a:spcPct val="110000"/>
              </a:lnSpc>
              <a:buFont typeface="Courier New" panose="02070309020205020404" pitchFamily="49" charset="0"/>
              <a:buChar char="o"/>
              <a:defRPr/>
            </a:pPr>
            <a:r>
              <a:rPr lang="en-US" sz="2100" dirty="0">
                <a:solidFill>
                  <a:schemeClr val="bg1"/>
                </a:solidFill>
              </a:rPr>
              <a:t>Balance in copyright</a:t>
            </a:r>
          </a:p>
          <a:p>
            <a:pPr lvl="1">
              <a:lnSpc>
                <a:spcPct val="110000"/>
              </a:lnSpc>
              <a:buFont typeface="Courier New" panose="02070309020205020404" pitchFamily="49" charset="0"/>
              <a:buChar char="o"/>
              <a:defRPr/>
            </a:pPr>
            <a:r>
              <a:rPr lang="en-US" sz="2100" dirty="0">
                <a:solidFill>
                  <a:schemeClr val="bg1"/>
                </a:solidFill>
              </a:rPr>
              <a:t>Developments at international level</a:t>
            </a:r>
          </a:p>
          <a:p>
            <a:pPr lvl="2">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7F493091-50CB-706A-B765-00859D5F7D8B}"/>
              </a:ext>
            </a:extLst>
          </p:cNvPr>
          <p:cNvSpPr>
            <a:spLocks noGrp="1"/>
          </p:cNvSpPr>
          <p:nvPr>
            <p:ph type="sldNum" sz="quarter" idx="12"/>
          </p:nvPr>
        </p:nvSpPr>
        <p:spPr/>
        <p:txBody>
          <a:bodyPr/>
          <a:lstStyle/>
          <a:p>
            <a:pPr defTabSz="342900" eaLnBrk="1" fontAlgn="auto" hangingPunct="1">
              <a:spcBef>
                <a:spcPts val="0"/>
              </a:spcBef>
              <a:spcAft>
                <a:spcPts val="0"/>
              </a:spcAft>
              <a:defRPr/>
            </a:pPr>
            <a:fld id="{C3AF553E-E1AB-D34E-B9D5-455433FA5A5D}" type="slidenum">
              <a:rPr lang="en-US" sz="1350">
                <a:solidFill>
                  <a:prstClr val="black"/>
                </a:solidFill>
                <a:latin typeface="Arial"/>
                <a:ea typeface="+mn-ea"/>
              </a:rPr>
              <a:pPr defTabSz="342900" eaLnBrk="1" fontAlgn="auto" hangingPunct="1">
                <a:spcBef>
                  <a:spcPts val="0"/>
                </a:spcBef>
                <a:spcAft>
                  <a:spcPts val="0"/>
                </a:spcAft>
                <a:defRPr/>
              </a:pPr>
              <a:t>103</a:t>
            </a:fld>
            <a:endParaRPr lang="en-US" sz="1350">
              <a:solidFill>
                <a:prstClr val="black"/>
              </a:solidFill>
              <a:latin typeface="Arial"/>
              <a:ea typeface="+mn-e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EF32EF-9D7C-E04A-88D5-64200AF35A4F}"/>
              </a:ext>
            </a:extLst>
          </p:cNvPr>
          <p:cNvSpPr>
            <a:spLocks noGrp="1"/>
          </p:cNvSpPr>
          <p:nvPr>
            <p:ph type="title"/>
          </p:nvPr>
        </p:nvSpPr>
        <p:spPr>
          <a:xfrm>
            <a:off x="563563" y="222250"/>
            <a:ext cx="8208962" cy="712788"/>
          </a:xfrm>
        </p:spPr>
        <p:txBody>
          <a:bodyPr>
            <a:normAutofit fontScale="90000"/>
          </a:bodyPr>
          <a:lstStyle/>
          <a:p>
            <a:pPr>
              <a:defRPr/>
            </a:pPr>
            <a:r>
              <a:rPr 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38FD3EBB-F34D-223F-01FB-34A5A5B0B62C}"/>
              </a:ext>
            </a:extLst>
          </p:cNvPr>
          <p:cNvSpPr>
            <a:spLocks noGrp="1"/>
          </p:cNvSpPr>
          <p:nvPr>
            <p:ph idx="1"/>
          </p:nvPr>
        </p:nvSpPr>
        <p:spPr>
          <a:xfrm>
            <a:off x="468313" y="1087438"/>
            <a:ext cx="8207375" cy="3868737"/>
          </a:xfrm>
        </p:spPr>
        <p:txBody>
          <a:bodyPr>
            <a:normAutofit/>
          </a:bodyPr>
          <a:lstStyle/>
          <a:p>
            <a:pPr marL="0" indent="0">
              <a:buFont typeface="Arial" panose="020B0604020202020204" pitchFamily="34" charset="0"/>
              <a:buNone/>
              <a:defRPr/>
            </a:pPr>
            <a:r>
              <a:rPr lang="en-US" sz="2400" b="1" dirty="0">
                <a:solidFill>
                  <a:schemeClr val="bg1"/>
                </a:solidFill>
              </a:rPr>
              <a:t>Right to communicate a work to the public by telecommunication (s. 3(1)(f))</a:t>
            </a:r>
          </a:p>
          <a:p>
            <a:pPr>
              <a:defRPr/>
            </a:pPr>
            <a:r>
              <a:rPr lang="en-US" sz="2400" dirty="0">
                <a:solidFill>
                  <a:schemeClr val="bg1"/>
                </a:solidFill>
              </a:rPr>
              <a:t>S. </a:t>
            </a:r>
            <a:r>
              <a:rPr lang="en-US" sz="2400" dirty="0">
                <a:solidFill>
                  <a:srgbClr val="FFFF00"/>
                </a:solidFill>
              </a:rPr>
              <a:t>2.4(1.1) </a:t>
            </a:r>
            <a:r>
              <a:rPr lang="en-US" sz="2400" dirty="0">
                <a:solidFill>
                  <a:schemeClr val="bg1"/>
                </a:solidFill>
              </a:rPr>
              <a:t>(</a:t>
            </a:r>
            <a:r>
              <a:rPr lang="en-US" sz="2400" dirty="0">
                <a:solidFill>
                  <a:srgbClr val="FF0000"/>
                </a:solidFill>
              </a:rPr>
              <a:t>amended</a:t>
            </a:r>
            <a:r>
              <a:rPr lang="en-US" sz="2400" dirty="0">
                <a:solidFill>
                  <a:schemeClr val="bg1"/>
                </a:solidFill>
              </a:rPr>
              <a:t>)</a:t>
            </a:r>
          </a:p>
          <a:p>
            <a:pPr marL="342900" lvl="1" indent="0">
              <a:buFont typeface="Arial" panose="020B0604020202020204" pitchFamily="34" charset="0"/>
              <a:buNone/>
              <a:defRPr/>
            </a:pPr>
            <a:r>
              <a:rPr lang="en-US" sz="2400" i="1" dirty="0">
                <a:solidFill>
                  <a:schemeClr val="bg1"/>
                </a:solidFill>
              </a:rPr>
              <a:t>For the purposes of this Act, communication of a work or other subject-matter to the public by telecommunication </a:t>
            </a:r>
            <a:r>
              <a:rPr lang="en-US" sz="2400" i="1" dirty="0">
                <a:solidFill>
                  <a:srgbClr val="FF0000"/>
                </a:solidFill>
              </a:rPr>
              <a:t>includes</a:t>
            </a:r>
            <a:r>
              <a:rPr lang="en-US" sz="2400" i="1" dirty="0">
                <a:solidFill>
                  <a:srgbClr val="FFFF00"/>
                </a:solidFill>
              </a:rPr>
              <a:t> making it available to the public by telecommunication in a way that allows a member of the public to have access to it from a place and </a:t>
            </a:r>
            <a:r>
              <a:rPr lang="en-US" sz="2400" i="1" dirty="0">
                <a:solidFill>
                  <a:srgbClr val="FF0000"/>
                </a:solidFill>
              </a:rPr>
              <a:t>at a time individually chosen </a:t>
            </a:r>
            <a:r>
              <a:rPr lang="en-US" sz="2400" i="1" dirty="0">
                <a:solidFill>
                  <a:schemeClr val="bg1"/>
                </a:solidFill>
              </a:rPr>
              <a:t>by that member of the public.</a:t>
            </a:r>
          </a:p>
          <a:p>
            <a:pPr lvl="2">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90DB610C-E64A-41E1-FDDF-4DD0A017807E}"/>
              </a:ext>
            </a:extLst>
          </p:cNvPr>
          <p:cNvSpPr>
            <a:spLocks noGrp="1"/>
          </p:cNvSpPr>
          <p:nvPr>
            <p:ph type="sldNum" sz="quarter" idx="12"/>
          </p:nvPr>
        </p:nvSpPr>
        <p:spPr/>
        <p:txBody>
          <a:bodyPr/>
          <a:lstStyle/>
          <a:p>
            <a:pPr defTabSz="342900" eaLnBrk="1" fontAlgn="auto" hangingPunct="1">
              <a:spcBef>
                <a:spcPts val="0"/>
              </a:spcBef>
              <a:spcAft>
                <a:spcPts val="0"/>
              </a:spcAft>
              <a:defRPr/>
            </a:pPr>
            <a:fld id="{778AA772-E044-1C4F-8352-5FDFFC4DA6B0}" type="slidenum">
              <a:rPr lang="en-US" sz="1350">
                <a:solidFill>
                  <a:prstClr val="black"/>
                </a:solidFill>
                <a:latin typeface="Arial"/>
                <a:ea typeface="+mn-ea"/>
              </a:rPr>
              <a:pPr defTabSz="342900" eaLnBrk="1" fontAlgn="auto" hangingPunct="1">
                <a:spcBef>
                  <a:spcPts val="0"/>
                </a:spcBef>
                <a:spcAft>
                  <a:spcPts val="0"/>
                </a:spcAft>
                <a:defRPr/>
              </a:pPr>
              <a:t>104</a:t>
            </a:fld>
            <a:endParaRPr lang="en-US" sz="1350">
              <a:solidFill>
                <a:prstClr val="black"/>
              </a:solidFill>
              <a:latin typeface="Arial"/>
              <a:ea typeface="+mn-ea"/>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a:extLst>
              <a:ext uri="{FF2B5EF4-FFF2-40B4-BE49-F238E27FC236}">
                <a16:creationId xmlns:a16="http://schemas.microsoft.com/office/drawing/2014/main" id="{196FC5AA-6A59-921A-E2BF-76AD511BE7AA}"/>
              </a:ext>
            </a:extLst>
          </p:cNvPr>
          <p:cNvSpPr>
            <a:spLocks noGrp="1" noChangeArrowheads="1"/>
          </p:cNvSpPr>
          <p:nvPr>
            <p:ph type="title"/>
          </p:nvPr>
        </p:nvSpPr>
        <p:spPr bwMode="auto">
          <a:xfrm>
            <a:off x="468313" y="80963"/>
            <a:ext cx="8351837" cy="121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solidFill>
                  <a:srgbClr val="FFFF00"/>
                </a:solidFill>
              </a:rPr>
              <a:t>Cutting edge of issue</a:t>
            </a:r>
            <a:r>
              <a:rPr lang="en-US" altLang="en-US" sz="2400" dirty="0">
                <a:solidFill>
                  <a:srgbClr val="FF0000"/>
                </a:solidFill>
              </a:rPr>
              <a:t>s</a:t>
            </a:r>
            <a:r>
              <a:rPr lang="en-US" altLang="en-US" sz="2400" dirty="0">
                <a:solidFill>
                  <a:srgbClr val="FFFF00"/>
                </a:solidFill>
              </a:rPr>
              <a:t> argued over a year ago</a:t>
            </a:r>
            <a:r>
              <a:rPr lang="en-US" altLang="en-US" sz="2400" dirty="0">
                <a:solidFill>
                  <a:schemeClr val="bg1"/>
                </a:solidFill>
              </a:rPr>
              <a:t>…</a:t>
            </a:r>
            <a:br>
              <a:rPr lang="en-US" altLang="en-US" sz="2400" dirty="0">
                <a:solidFill>
                  <a:srgbClr val="FF0000"/>
                </a:solidFill>
              </a:rPr>
            </a:br>
            <a:r>
              <a:rPr lang="en-US" altLang="en-US" sz="2400" dirty="0">
                <a:solidFill>
                  <a:srgbClr val="FF0000"/>
                </a:solidFill>
              </a:rPr>
              <a:t>Does</a:t>
            </a:r>
            <a:r>
              <a:rPr lang="en-US" altLang="en-US" sz="2400" dirty="0">
                <a:solidFill>
                  <a:srgbClr val="FFFF00"/>
                </a:solidFill>
              </a:rPr>
              <a:t> </a:t>
            </a:r>
            <a:r>
              <a:rPr lang="en-US" altLang="en-US" sz="2400" dirty="0">
                <a:solidFill>
                  <a:schemeClr val="bg1"/>
                </a:solidFill>
              </a:rPr>
              <a:t>“</a:t>
            </a:r>
            <a:r>
              <a:rPr lang="en-US" altLang="en-US" sz="2400" dirty="0">
                <a:solidFill>
                  <a:srgbClr val="FF0000"/>
                </a:solidFill>
              </a:rPr>
              <a:t>on demand</a:t>
            </a:r>
            <a:r>
              <a:rPr lang="en-US" altLang="en-US" sz="2400" dirty="0">
                <a:solidFill>
                  <a:schemeClr val="bg1"/>
                </a:solidFill>
              </a:rPr>
              <a:t>” </a:t>
            </a:r>
            <a:r>
              <a:rPr lang="en-US" altLang="en-US" sz="2400" dirty="0">
                <a:solidFill>
                  <a:srgbClr val="FF0000"/>
                </a:solidFill>
              </a:rPr>
              <a:t>streaming attract a copyright fee if never transmitted</a:t>
            </a:r>
            <a:r>
              <a:rPr lang="en-US" altLang="en-US" sz="2400" dirty="0">
                <a:solidFill>
                  <a:srgbClr val="FFFF00"/>
                </a:solidFill>
              </a:rPr>
              <a:t>? </a:t>
            </a:r>
          </a:p>
        </p:txBody>
      </p:sp>
      <p:pic>
        <p:nvPicPr>
          <p:cNvPr id="286722" name="Picture 2" descr="Graphical user interface, text, application&#10;&#10;Description automatically generated">
            <a:extLst>
              <a:ext uri="{FF2B5EF4-FFF2-40B4-BE49-F238E27FC236}">
                <a16:creationId xmlns:a16="http://schemas.microsoft.com/office/drawing/2014/main" id="{263A2A8F-F74B-88E0-BF05-D43D86EDF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1490663"/>
            <a:ext cx="39862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1">
            <a:extLst>
              <a:ext uri="{FF2B5EF4-FFF2-40B4-BE49-F238E27FC236}">
                <a16:creationId xmlns:a16="http://schemas.microsoft.com/office/drawing/2014/main" id="{2D58025E-B9DA-2C2C-5C89-4A0D3BEAA788}"/>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In this context</a:t>
            </a:r>
            <a:r>
              <a:rPr lang="en-US" altLang="en-US" b="1">
                <a:solidFill>
                  <a:srgbClr val="FF0000"/>
                </a:solidFill>
              </a:rPr>
              <a:t>…</a:t>
            </a:r>
          </a:p>
        </p:txBody>
      </p:sp>
      <p:pic>
        <p:nvPicPr>
          <p:cNvPr id="287746" name="Picture 3" descr="Graphical user interface, website&#10;&#10;Description automatically generated">
            <a:extLst>
              <a:ext uri="{FF2B5EF4-FFF2-40B4-BE49-F238E27FC236}">
                <a16:creationId xmlns:a16="http://schemas.microsoft.com/office/drawing/2014/main" id="{7CB82987-B133-B55C-1316-9D134D99A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513" y="900113"/>
            <a:ext cx="424497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9B2481-EEC8-BBF7-30EB-E7566A63D77C}"/>
              </a:ext>
            </a:extLst>
          </p:cNvPr>
          <p:cNvSpPr txBox="1"/>
          <p:nvPr/>
        </p:nvSpPr>
        <p:spPr>
          <a:xfrm>
            <a:off x="2784475" y="328394"/>
            <a:ext cx="3681329" cy="646331"/>
          </a:xfrm>
          <a:prstGeom prst="rect">
            <a:avLst/>
          </a:prstGeom>
          <a:noFill/>
        </p:spPr>
        <p:txBody>
          <a:bodyPr wrap="none">
            <a:spAutoFit/>
          </a:bodyPr>
          <a:lstStyle/>
          <a:p>
            <a:pPr defTabSz="342900" eaLnBrk="1" fontAlgn="auto" hangingPunct="1">
              <a:spcBef>
                <a:spcPts val="0"/>
              </a:spcBef>
              <a:spcAft>
                <a:spcPts val="0"/>
              </a:spcAft>
              <a:defRPr/>
            </a:pPr>
            <a:r>
              <a:rPr lang="en-US" sz="3600" dirty="0">
                <a:solidFill>
                  <a:srgbClr val="FFFF00"/>
                </a:solidFill>
                <a:latin typeface="Arial"/>
                <a:ea typeface="+mn-ea"/>
              </a:rPr>
              <a:t>MORAL RIGHTS</a:t>
            </a:r>
          </a:p>
        </p:txBody>
      </p:sp>
      <p:pic>
        <p:nvPicPr>
          <p:cNvPr id="294914" name="Picture 2" descr="800px-Flight_stop.jpg">
            <a:extLst>
              <a:ext uri="{FF2B5EF4-FFF2-40B4-BE49-F238E27FC236}">
                <a16:creationId xmlns:a16="http://schemas.microsoft.com/office/drawing/2014/main" id="{3D9EF358-0EC1-3FB7-0961-7FD1C5D77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1522413"/>
            <a:ext cx="34194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9D77CC3-CDEA-8313-EEE8-927A4B8DC4E2}"/>
              </a:ext>
            </a:extLst>
          </p:cNvPr>
          <p:cNvSpPr txBox="1"/>
          <p:nvPr/>
        </p:nvSpPr>
        <p:spPr>
          <a:xfrm>
            <a:off x="4356100" y="4300538"/>
            <a:ext cx="1901825" cy="300037"/>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white"/>
                </a:solidFill>
                <a:latin typeface="Arial"/>
                <a:ea typeface="+mn-ea"/>
              </a:rPr>
              <a:t>Snow v. Eaton Centre </a:t>
            </a:r>
          </a:p>
        </p:txBody>
      </p:sp>
      <p:sp>
        <p:nvSpPr>
          <p:cNvPr id="5" name="TextBox 4">
            <a:extLst>
              <a:ext uri="{FF2B5EF4-FFF2-40B4-BE49-F238E27FC236}">
                <a16:creationId xmlns:a16="http://schemas.microsoft.com/office/drawing/2014/main" id="{B21BCD2A-830D-64EB-DC84-918864440332}"/>
              </a:ext>
            </a:extLst>
          </p:cNvPr>
          <p:cNvSpPr txBox="1"/>
          <p:nvPr/>
        </p:nvSpPr>
        <p:spPr>
          <a:xfrm>
            <a:off x="2784475" y="1057275"/>
            <a:ext cx="3621088" cy="300038"/>
          </a:xfrm>
          <a:prstGeom prst="rect">
            <a:avLst/>
          </a:prstGeom>
          <a:noFill/>
        </p:spPr>
        <p:txBody>
          <a:bodyPr wrap="none">
            <a:spAutoFit/>
          </a:bodyPr>
          <a:lstStyle/>
          <a:p>
            <a:pPr defTabSz="342900" eaLnBrk="1" fontAlgn="auto" hangingPunct="1">
              <a:spcBef>
                <a:spcPts val="0"/>
              </a:spcBef>
              <a:spcAft>
                <a:spcPts val="0"/>
              </a:spcAft>
              <a:defRPr/>
            </a:pPr>
            <a:r>
              <a:rPr lang="en-CA" sz="1350" dirty="0">
                <a:solidFill>
                  <a:prstClr val="white"/>
                </a:solidFill>
                <a:latin typeface="Arial"/>
                <a:ea typeface="+mn-ea"/>
              </a:rPr>
              <a:t>Sections 14.1 and 14.2 of the </a:t>
            </a:r>
            <a:r>
              <a:rPr lang="en-CA" sz="1350" b="1" dirty="0">
                <a:solidFill>
                  <a:prstClr val="white"/>
                </a:solidFill>
                <a:latin typeface="Arial"/>
                <a:ea typeface="+mn-ea"/>
              </a:rPr>
              <a:t>Copyright Act</a:t>
            </a:r>
            <a:endParaRPr lang="en-US" sz="1350" dirty="0">
              <a:solidFill>
                <a:prstClr val="white"/>
              </a:solidFill>
              <a:latin typeface="Arial"/>
              <a:ea typeface="+mn-e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7AD2D7-75C5-077A-A591-7086E382F8C1}"/>
              </a:ext>
            </a:extLst>
          </p:cNvPr>
          <p:cNvSpPr>
            <a:spLocks noGrp="1"/>
          </p:cNvSpPr>
          <p:nvPr>
            <p:ph sz="quarter" idx="10"/>
          </p:nvPr>
        </p:nvSpPr>
        <p:spPr>
          <a:xfrm>
            <a:off x="358775" y="449263"/>
            <a:ext cx="8426450" cy="4244975"/>
          </a:xfrm>
        </p:spPr>
        <p:txBody>
          <a:bodyPr>
            <a:normAutofit lnSpcReduction="10000"/>
          </a:bodyPr>
          <a:lstStyle/>
          <a:p>
            <a:pPr>
              <a:defRPr/>
            </a:pPr>
            <a:r>
              <a:rPr lang="en-CA" sz="1875" dirty="0">
                <a:solidFill>
                  <a:schemeClr val="bg1"/>
                </a:solidFill>
              </a:rPr>
              <a:t>Sections 14.1 and 14.2 of the </a:t>
            </a:r>
            <a:r>
              <a:rPr lang="en-CA" sz="1875" i="1" dirty="0">
                <a:solidFill>
                  <a:schemeClr val="bg1"/>
                </a:solidFill>
              </a:rPr>
              <a:t>Copyright Act</a:t>
            </a:r>
          </a:p>
          <a:p>
            <a:pPr lvl="1">
              <a:buFont typeface="Courier New" panose="02070309020205020404" pitchFamily="49" charset="0"/>
              <a:buChar char="o"/>
              <a:defRPr/>
            </a:pPr>
            <a:r>
              <a:rPr lang="en-CA" sz="1875" dirty="0">
                <a:solidFill>
                  <a:schemeClr val="bg1"/>
                </a:solidFill>
              </a:rPr>
              <a:t>the right to the </a:t>
            </a:r>
            <a:r>
              <a:rPr lang="en-CA" sz="1875" dirty="0">
                <a:solidFill>
                  <a:srgbClr val="FFFF00"/>
                </a:solidFill>
              </a:rPr>
              <a:t>integrity of the work</a:t>
            </a:r>
            <a:r>
              <a:rPr lang="en-CA" sz="1875" dirty="0">
                <a:solidFill>
                  <a:schemeClr val="bg1"/>
                </a:solidFill>
              </a:rPr>
              <a:t>; &amp;</a:t>
            </a:r>
          </a:p>
          <a:p>
            <a:pPr lvl="1">
              <a:buFont typeface="Courier New" panose="02070309020205020404" pitchFamily="49" charset="0"/>
              <a:buChar char="o"/>
              <a:defRPr/>
            </a:pPr>
            <a:r>
              <a:rPr lang="en-CA" sz="1875" dirty="0">
                <a:solidFill>
                  <a:schemeClr val="bg1"/>
                </a:solidFill>
              </a:rPr>
              <a:t>the </a:t>
            </a:r>
            <a:r>
              <a:rPr lang="en-CA" sz="1875" dirty="0">
                <a:solidFill>
                  <a:srgbClr val="FFFF00"/>
                </a:solidFill>
              </a:rPr>
              <a:t>right</a:t>
            </a:r>
            <a:r>
              <a:rPr lang="en-CA" sz="1875" dirty="0">
                <a:solidFill>
                  <a:schemeClr val="bg1"/>
                </a:solidFill>
              </a:rPr>
              <a:t>, where reasonable in the circumstances, </a:t>
            </a:r>
            <a:r>
              <a:rPr lang="en-CA" sz="1875" dirty="0">
                <a:solidFill>
                  <a:srgbClr val="FFFF00"/>
                </a:solidFill>
              </a:rPr>
              <a:t>to be associated</a:t>
            </a:r>
            <a:r>
              <a:rPr lang="en-CA" sz="1875" dirty="0">
                <a:solidFill>
                  <a:schemeClr val="bg1"/>
                </a:solidFill>
              </a:rPr>
              <a:t> with the work as its author by name or under a pseudonym </a:t>
            </a:r>
            <a:r>
              <a:rPr lang="en-CA" sz="1875" dirty="0">
                <a:solidFill>
                  <a:srgbClr val="FFFF00"/>
                </a:solidFill>
              </a:rPr>
              <a:t>and the right to remain anonymous</a:t>
            </a:r>
            <a:r>
              <a:rPr lang="en-CA" sz="1875" dirty="0">
                <a:solidFill>
                  <a:schemeClr val="bg1"/>
                </a:solidFill>
              </a:rPr>
              <a:t>.</a:t>
            </a:r>
          </a:p>
          <a:p>
            <a:pPr>
              <a:defRPr/>
            </a:pPr>
            <a:r>
              <a:rPr lang="en-CA" sz="1875" dirty="0">
                <a:solidFill>
                  <a:schemeClr val="bg1"/>
                </a:solidFill>
              </a:rPr>
              <a:t>Section 34.2 of the </a:t>
            </a:r>
            <a:r>
              <a:rPr lang="en-CA" sz="1875" i="1" dirty="0">
                <a:solidFill>
                  <a:schemeClr val="bg1"/>
                </a:solidFill>
              </a:rPr>
              <a:t>Copyright Act -</a:t>
            </a:r>
            <a:r>
              <a:rPr lang="en-CA" sz="1875" dirty="0">
                <a:solidFill>
                  <a:schemeClr val="bg1"/>
                </a:solidFill>
              </a:rPr>
              <a:t> </a:t>
            </a:r>
            <a:r>
              <a:rPr lang="en-CA" sz="1875" dirty="0">
                <a:solidFill>
                  <a:srgbClr val="FFFF00"/>
                </a:solidFill>
              </a:rPr>
              <a:t>remedies</a:t>
            </a:r>
            <a:r>
              <a:rPr lang="en-CA" sz="1875" dirty="0">
                <a:solidFill>
                  <a:schemeClr val="bg1"/>
                </a:solidFill>
              </a:rPr>
              <a:t> for infringement of moral rights include injunctions, </a:t>
            </a:r>
            <a:r>
              <a:rPr lang="en-CA" sz="1875" dirty="0">
                <a:solidFill>
                  <a:srgbClr val="FF0000"/>
                </a:solidFill>
              </a:rPr>
              <a:t>damages</a:t>
            </a:r>
            <a:r>
              <a:rPr lang="en-CA" sz="1875" dirty="0">
                <a:solidFill>
                  <a:schemeClr val="bg1"/>
                </a:solidFill>
              </a:rPr>
              <a:t>, and delivery up.</a:t>
            </a:r>
          </a:p>
          <a:p>
            <a:pPr>
              <a:defRPr/>
            </a:pPr>
            <a:r>
              <a:rPr lang="en-CA" sz="1875" dirty="0">
                <a:solidFill>
                  <a:schemeClr val="bg1"/>
                </a:solidFill>
              </a:rPr>
              <a:t>Moral rights </a:t>
            </a:r>
            <a:r>
              <a:rPr lang="en-CA" sz="1875" dirty="0">
                <a:solidFill>
                  <a:srgbClr val="FF0000"/>
                </a:solidFill>
              </a:rPr>
              <a:t>can be waived</a:t>
            </a:r>
            <a:r>
              <a:rPr lang="en-CA" sz="1875" dirty="0">
                <a:solidFill>
                  <a:schemeClr val="bg1"/>
                </a:solidFill>
              </a:rPr>
              <a:t>, </a:t>
            </a:r>
            <a:r>
              <a:rPr lang="en-CA" sz="1875" dirty="0">
                <a:solidFill>
                  <a:srgbClr val="FFFF00"/>
                </a:solidFill>
              </a:rPr>
              <a:t>but not transferred</a:t>
            </a:r>
            <a:r>
              <a:rPr lang="en-CA" sz="1875" dirty="0">
                <a:solidFill>
                  <a:schemeClr val="bg1"/>
                </a:solidFill>
              </a:rPr>
              <a:t>.</a:t>
            </a:r>
            <a:endParaRPr lang="en-CA" sz="1875" dirty="0">
              <a:solidFill>
                <a:srgbClr val="FFFF00"/>
              </a:solidFill>
            </a:endParaRPr>
          </a:p>
          <a:p>
            <a:pPr>
              <a:defRPr/>
            </a:pPr>
            <a:r>
              <a:rPr lang="en-CA" sz="1875" dirty="0">
                <a:solidFill>
                  <a:schemeClr val="bg1"/>
                </a:solidFill>
              </a:rPr>
              <a:t>Cases: </a:t>
            </a:r>
          </a:p>
          <a:p>
            <a:pPr>
              <a:buFont typeface="Courier New" panose="02070309020205020404" pitchFamily="49" charset="0"/>
              <a:buChar char="o"/>
              <a:defRPr/>
            </a:pPr>
            <a:r>
              <a:rPr lang="en-CA" sz="1875" i="1" dirty="0">
                <a:solidFill>
                  <a:schemeClr val="bg1"/>
                </a:solidFill>
              </a:rPr>
              <a:t>Snow v. Eaton Centre Ltd., (1982) 70 C.P.R. (2d) 105 (Ont. H.C.J.)</a:t>
            </a:r>
          </a:p>
          <a:p>
            <a:pPr>
              <a:buFont typeface="Courier New" panose="02070309020205020404" pitchFamily="49" charset="0"/>
              <a:buChar char="o"/>
              <a:defRPr/>
            </a:pPr>
            <a:r>
              <a:rPr lang="en-CA" sz="1875" i="1" dirty="0">
                <a:solidFill>
                  <a:schemeClr val="bg1"/>
                </a:solidFill>
              </a:rPr>
              <a:t>Ritchie v. Sawmill Creek Golf &amp; Country Club Ltd., </a:t>
            </a:r>
            <a:r>
              <a:rPr lang="en-CA" sz="1875" dirty="0">
                <a:solidFill>
                  <a:schemeClr val="bg1"/>
                </a:solidFill>
              </a:rPr>
              <a:t>(2004) 189 O.A.C. 282</a:t>
            </a:r>
            <a:endParaRPr lang="en-CA" sz="1875" i="1" dirty="0">
              <a:solidFill>
                <a:schemeClr val="bg1"/>
              </a:solidFill>
            </a:endParaRPr>
          </a:p>
          <a:p>
            <a:pPr>
              <a:buFont typeface="Courier New" panose="02070309020205020404" pitchFamily="49" charset="0"/>
              <a:buChar char="o"/>
              <a:defRPr/>
            </a:pPr>
            <a:r>
              <a:rPr lang="en-CA" sz="1875" i="1" dirty="0" err="1">
                <a:solidFill>
                  <a:schemeClr val="bg1"/>
                </a:solidFill>
              </a:rPr>
              <a:t>Wiseau</a:t>
            </a:r>
            <a:r>
              <a:rPr lang="en-CA" sz="1875" i="1" dirty="0">
                <a:solidFill>
                  <a:schemeClr val="bg1"/>
                </a:solidFill>
              </a:rPr>
              <a:t> Studio, LLC et al. v. Harper et al. </a:t>
            </a:r>
            <a:r>
              <a:rPr lang="en-CA" sz="1875" dirty="0">
                <a:solidFill>
                  <a:schemeClr val="bg1"/>
                </a:solidFill>
              </a:rPr>
              <a:t>2020 ONSC 2504</a:t>
            </a:r>
            <a:r>
              <a:rPr lang="en-CA" sz="1875" i="1" dirty="0">
                <a:solidFill>
                  <a:schemeClr val="bg1"/>
                </a:solidFill>
              </a:rPr>
              <a:t> </a:t>
            </a:r>
            <a:br>
              <a:rPr lang="en-CA" dirty="0"/>
            </a:b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a:extLst>
              <a:ext uri="{FF2B5EF4-FFF2-40B4-BE49-F238E27FC236}">
                <a16:creationId xmlns:a16="http://schemas.microsoft.com/office/drawing/2014/main" id="{C4E298C4-82F1-2C03-87E5-582C6A990A2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FFFF00"/>
                </a:solidFill>
              </a:rPr>
              <a:t>Orphan Works </a:t>
            </a:r>
          </a:p>
        </p:txBody>
      </p:sp>
      <p:sp>
        <p:nvSpPr>
          <p:cNvPr id="3" name="Content Placeholder 2">
            <a:extLst>
              <a:ext uri="{FF2B5EF4-FFF2-40B4-BE49-F238E27FC236}">
                <a16:creationId xmlns:a16="http://schemas.microsoft.com/office/drawing/2014/main" id="{05E8F1E3-C433-9F8F-1516-8E5A6ED44D4A}"/>
              </a:ext>
            </a:extLst>
          </p:cNvPr>
          <p:cNvSpPr>
            <a:spLocks noGrp="1"/>
          </p:cNvSpPr>
          <p:nvPr>
            <p:ph sz="quarter" idx="10"/>
          </p:nvPr>
        </p:nvSpPr>
        <p:spPr>
          <a:xfrm>
            <a:off x="323850" y="762000"/>
            <a:ext cx="8496300" cy="4186238"/>
          </a:xfrm>
        </p:spPr>
        <p:txBody>
          <a:bodyPr>
            <a:normAutofit fontScale="92500" lnSpcReduction="10000"/>
          </a:bodyPr>
          <a:lstStyle/>
          <a:p>
            <a:pPr marL="0" indent="0">
              <a:buFont typeface="Arial" panose="020B0604020202020204" pitchFamily="34" charset="0"/>
              <a:buNone/>
              <a:defRPr/>
            </a:pPr>
            <a:r>
              <a:rPr lang="en-CA" b="1" dirty="0">
                <a:solidFill>
                  <a:schemeClr val="bg1"/>
                </a:solidFill>
              </a:rPr>
              <a:t>Circumstances in which licence may be issued by Board</a:t>
            </a:r>
          </a:p>
          <a:p>
            <a:pPr marL="0" indent="0">
              <a:buFont typeface="Arial" panose="020B0604020202020204" pitchFamily="34" charset="0"/>
              <a:buNone/>
              <a:defRPr/>
            </a:pPr>
            <a:r>
              <a:rPr lang="en-CA" b="1" dirty="0">
                <a:solidFill>
                  <a:schemeClr val="bg1"/>
                </a:solidFill>
              </a:rPr>
              <a:t>77</a:t>
            </a:r>
            <a:r>
              <a:rPr lang="en-CA" dirty="0">
                <a:solidFill>
                  <a:schemeClr val="bg1"/>
                </a:solidFill>
              </a:rPr>
              <a:t> </a:t>
            </a:r>
            <a:r>
              <a:rPr lang="en-CA" b="1" dirty="0">
                <a:solidFill>
                  <a:schemeClr val="bg1"/>
                </a:solidFill>
              </a:rPr>
              <a:t>(1)</a:t>
            </a:r>
            <a:r>
              <a:rPr lang="en-CA" dirty="0">
                <a:solidFill>
                  <a:schemeClr val="bg1"/>
                </a:solidFill>
              </a:rPr>
              <a:t> Where, </a:t>
            </a:r>
            <a:r>
              <a:rPr lang="en-CA" dirty="0">
                <a:solidFill>
                  <a:srgbClr val="FFFF00"/>
                </a:solidFill>
              </a:rPr>
              <a:t>on application to the Board by a person who wishes to obtain a licence to use</a:t>
            </a:r>
          </a:p>
          <a:p>
            <a:pPr marL="342900" lvl="1" indent="0">
              <a:buFont typeface="Arial" panose="020B0604020202020204" pitchFamily="34" charset="0"/>
              <a:buNone/>
              <a:defRPr/>
            </a:pPr>
            <a:r>
              <a:rPr lang="en-CA" b="1" dirty="0">
                <a:solidFill>
                  <a:schemeClr val="bg1"/>
                </a:solidFill>
              </a:rPr>
              <a:t>(a)</a:t>
            </a:r>
            <a:r>
              <a:rPr lang="en-CA" dirty="0">
                <a:solidFill>
                  <a:schemeClr val="bg1"/>
                </a:solidFill>
              </a:rPr>
              <a:t> a published work, </a:t>
            </a:r>
            <a:r>
              <a:rPr lang="en-CA" b="1" dirty="0">
                <a:solidFill>
                  <a:schemeClr val="bg1"/>
                </a:solidFill>
              </a:rPr>
              <a:t>(b)</a:t>
            </a:r>
            <a:r>
              <a:rPr lang="en-CA" dirty="0">
                <a:solidFill>
                  <a:schemeClr val="bg1"/>
                </a:solidFill>
              </a:rPr>
              <a:t> a fixation of a performer’s performance, </a:t>
            </a:r>
            <a:r>
              <a:rPr lang="en-CA" b="1" dirty="0">
                <a:solidFill>
                  <a:schemeClr val="bg1"/>
                </a:solidFill>
              </a:rPr>
              <a:t>(c)</a:t>
            </a:r>
            <a:r>
              <a:rPr lang="en-CA" dirty="0">
                <a:solidFill>
                  <a:schemeClr val="bg1"/>
                </a:solidFill>
              </a:rPr>
              <a:t> a published sound recording, or </a:t>
            </a:r>
            <a:r>
              <a:rPr lang="en-CA" b="1" dirty="0">
                <a:solidFill>
                  <a:schemeClr val="bg1"/>
                </a:solidFill>
              </a:rPr>
              <a:t>(d)</a:t>
            </a:r>
            <a:r>
              <a:rPr lang="en-CA" dirty="0">
                <a:solidFill>
                  <a:schemeClr val="bg1"/>
                </a:solidFill>
              </a:rPr>
              <a:t> a fixation of a communication signal</a:t>
            </a:r>
          </a:p>
          <a:p>
            <a:pPr marL="0" indent="0">
              <a:buFont typeface="Arial" panose="020B0604020202020204" pitchFamily="34" charset="0"/>
              <a:buNone/>
              <a:defRPr/>
            </a:pPr>
            <a:r>
              <a:rPr lang="en-CA" dirty="0">
                <a:solidFill>
                  <a:schemeClr val="bg1"/>
                </a:solidFill>
              </a:rPr>
              <a:t>in which copyright subsists, </a:t>
            </a:r>
            <a:r>
              <a:rPr lang="en-CA" dirty="0">
                <a:solidFill>
                  <a:srgbClr val="FFFF00"/>
                </a:solidFill>
              </a:rPr>
              <a:t>the Board is satisfied that the applicant has made reasonable efforts to locate the owner of the copyright and that the owner cannot be located</a:t>
            </a:r>
            <a:r>
              <a:rPr lang="en-CA" dirty="0">
                <a:solidFill>
                  <a:schemeClr val="bg1"/>
                </a:solidFill>
              </a:rPr>
              <a:t>, </a:t>
            </a:r>
            <a:r>
              <a:rPr lang="en-CA" dirty="0">
                <a:solidFill>
                  <a:srgbClr val="FF0000"/>
                </a:solidFill>
              </a:rPr>
              <a:t>the Board may issue to the applicant a licence to do an act mentioned in section 3, 15, 18 or 21, as the case may be</a:t>
            </a:r>
            <a:r>
              <a:rPr lang="en-CA" dirty="0">
                <a:solidFill>
                  <a:schemeClr val="bg1"/>
                </a:solidFill>
              </a:rPr>
              <a:t>.</a:t>
            </a:r>
          </a:p>
          <a:p>
            <a:pPr marL="0" indent="0">
              <a:buFont typeface="Arial" panose="020B0604020202020204" pitchFamily="34" charset="0"/>
              <a:buNone/>
              <a:defRPr/>
            </a:pPr>
            <a:r>
              <a:rPr lang="en-CA" b="1" dirty="0">
                <a:solidFill>
                  <a:schemeClr val="bg1"/>
                </a:solidFill>
              </a:rPr>
              <a:t>(2)</a:t>
            </a:r>
            <a:r>
              <a:rPr lang="en-CA" dirty="0">
                <a:solidFill>
                  <a:schemeClr val="bg1"/>
                </a:solidFill>
              </a:rPr>
              <a:t> A licence issued…is </a:t>
            </a:r>
            <a:r>
              <a:rPr lang="en-CA" dirty="0">
                <a:solidFill>
                  <a:srgbClr val="FFFF00"/>
                </a:solidFill>
              </a:rPr>
              <a:t>non-exclusive </a:t>
            </a:r>
            <a:r>
              <a:rPr lang="en-CA" dirty="0">
                <a:solidFill>
                  <a:schemeClr val="bg1"/>
                </a:solidFill>
              </a:rPr>
              <a:t>and is subject to such terms and conditions as the Board may establish.</a:t>
            </a:r>
          </a:p>
          <a:p>
            <a:pPr marL="0" indent="0">
              <a:buFont typeface="Arial" panose="020B0604020202020204" pitchFamily="34" charset="0"/>
              <a:buNone/>
              <a:defRPr/>
            </a:pPr>
            <a:r>
              <a:rPr lang="en-CA" b="1" dirty="0">
                <a:solidFill>
                  <a:schemeClr val="bg1"/>
                </a:solidFill>
              </a:rPr>
              <a:t>(3)</a:t>
            </a:r>
            <a:r>
              <a:rPr lang="en-CA" dirty="0">
                <a:solidFill>
                  <a:schemeClr val="bg1"/>
                </a:solidFill>
              </a:rPr>
              <a:t> The </a:t>
            </a:r>
            <a:r>
              <a:rPr lang="en-CA" dirty="0">
                <a:solidFill>
                  <a:srgbClr val="FFFF00"/>
                </a:solidFill>
              </a:rPr>
              <a:t>owner of a copyright may, not later than five years after the expiration of a licence issued pursuant to subsection (1) in respect of the copyright, collect the royalties </a:t>
            </a:r>
            <a:r>
              <a:rPr lang="en-CA" dirty="0">
                <a:solidFill>
                  <a:schemeClr val="bg1"/>
                </a:solidFill>
              </a:rPr>
              <a:t>fixed in the licence or, in default of their payment, commence an action to recover them in a court of competent jurisdiction….</a:t>
            </a:r>
          </a:p>
          <a:p>
            <a:pPr>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915F915-0196-DE1F-5867-B678F46684B3}"/>
              </a:ext>
            </a:extLst>
          </p:cNvPr>
          <p:cNvPicPr>
            <a:picLocks noChangeAspect="1"/>
          </p:cNvPicPr>
          <p:nvPr/>
        </p:nvPicPr>
        <p:blipFill>
          <a:blip r:embed="rId2"/>
          <a:stretch>
            <a:fillRect/>
          </a:stretch>
        </p:blipFill>
        <p:spPr>
          <a:xfrm>
            <a:off x="3095065" y="133747"/>
            <a:ext cx="2953870" cy="487600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FC900B1-5AF0-6DE8-2D2F-13C9C5EA0B6D}"/>
                  </a:ext>
                </a:extLst>
              </p14:cNvPr>
              <p14:cNvContentPartPr/>
              <p14:nvPr/>
            </p14:nvContentPartPr>
            <p14:xfrm>
              <a:off x="4174969" y="3393562"/>
              <a:ext cx="451440" cy="46440"/>
            </p14:xfrm>
          </p:contentPart>
        </mc:Choice>
        <mc:Fallback xmlns="">
          <p:pic>
            <p:nvPicPr>
              <p:cNvPr id="5" name="Ink 4">
                <a:extLst>
                  <a:ext uri="{FF2B5EF4-FFF2-40B4-BE49-F238E27FC236}">
                    <a16:creationId xmlns:a16="http://schemas.microsoft.com/office/drawing/2014/main" id="{EFC900B1-5AF0-6DE8-2D2F-13C9C5EA0B6D}"/>
                  </a:ext>
                </a:extLst>
              </p:cNvPr>
              <p:cNvPicPr/>
              <p:nvPr/>
            </p:nvPicPr>
            <p:blipFill>
              <a:blip r:embed="rId4"/>
              <a:stretch>
                <a:fillRect/>
              </a:stretch>
            </p:blipFill>
            <p:spPr>
              <a:xfrm>
                <a:off x="4168849" y="3387442"/>
                <a:ext cx="4636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E8D9A9E-89DF-73F2-9E1F-FEE6C0B22A62}"/>
                  </a:ext>
                </a:extLst>
              </p14:cNvPr>
              <p14:cNvContentPartPr/>
              <p14:nvPr/>
            </p14:nvContentPartPr>
            <p14:xfrm>
              <a:off x="4565209" y="1989922"/>
              <a:ext cx="426960" cy="16920"/>
            </p14:xfrm>
          </p:contentPart>
        </mc:Choice>
        <mc:Fallback xmlns="">
          <p:pic>
            <p:nvPicPr>
              <p:cNvPr id="6" name="Ink 5">
                <a:extLst>
                  <a:ext uri="{FF2B5EF4-FFF2-40B4-BE49-F238E27FC236}">
                    <a16:creationId xmlns:a16="http://schemas.microsoft.com/office/drawing/2014/main" id="{EE8D9A9E-89DF-73F2-9E1F-FEE6C0B22A62}"/>
                  </a:ext>
                </a:extLst>
              </p:cNvPr>
              <p:cNvPicPr/>
              <p:nvPr/>
            </p:nvPicPr>
            <p:blipFill>
              <a:blip r:embed="rId6"/>
              <a:stretch>
                <a:fillRect/>
              </a:stretch>
            </p:blipFill>
            <p:spPr>
              <a:xfrm>
                <a:off x="4559089" y="1983802"/>
                <a:ext cx="439200" cy="29160"/>
              </a:xfrm>
              <a:prstGeom prst="rect">
                <a:avLst/>
              </a:prstGeom>
            </p:spPr>
          </p:pic>
        </mc:Fallback>
      </mc:AlternateContent>
    </p:spTree>
    <p:extLst>
      <p:ext uri="{BB962C8B-B14F-4D97-AF65-F5344CB8AC3E}">
        <p14:creationId xmlns:p14="http://schemas.microsoft.com/office/powerpoint/2010/main" val="1983215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AA41-20E6-1ECA-F1F9-884397198D7D}"/>
              </a:ext>
            </a:extLst>
          </p:cNvPr>
          <p:cNvSpPr>
            <a:spLocks noGrp="1"/>
          </p:cNvSpPr>
          <p:nvPr>
            <p:ph type="title"/>
          </p:nvPr>
        </p:nvSpPr>
        <p:spPr>
          <a:xfrm>
            <a:off x="904875" y="309563"/>
            <a:ext cx="7334250" cy="714375"/>
          </a:xfrm>
        </p:spPr>
        <p:txBody>
          <a:bodyPr>
            <a:normAutofit/>
          </a:bodyPr>
          <a:lstStyle/>
          <a:p>
            <a:pPr>
              <a:defRPr/>
            </a:pPr>
            <a:r>
              <a:rPr lang="en-US" dirty="0">
                <a:solidFill>
                  <a:schemeClr val="bg1"/>
                </a:solidFill>
              </a:rPr>
              <a:t>Independent Creation Doctrine</a:t>
            </a:r>
            <a:r>
              <a:rPr lang="en-US" dirty="0">
                <a:solidFill>
                  <a:srgbClr val="FFFF00"/>
                </a:solidFill>
              </a:rPr>
              <a:t> - </a:t>
            </a:r>
            <a:r>
              <a:rPr lang="en-US" dirty="0">
                <a:solidFill>
                  <a:srgbClr val="FF0000"/>
                </a:solidFill>
              </a:rPr>
              <a:t>Ca</a:t>
            </a:r>
            <a:r>
              <a:rPr lang="en-US" dirty="0">
                <a:solidFill>
                  <a:schemeClr val="bg1"/>
                </a:solidFill>
              </a:rPr>
              <a:t>na</a:t>
            </a:r>
            <a:r>
              <a:rPr lang="en-US" dirty="0">
                <a:solidFill>
                  <a:srgbClr val="FF0000"/>
                </a:solidFill>
              </a:rPr>
              <a:t>da</a:t>
            </a:r>
          </a:p>
        </p:txBody>
      </p:sp>
      <p:pic>
        <p:nvPicPr>
          <p:cNvPr id="299010" name="Picture 7">
            <a:extLst>
              <a:ext uri="{FF2B5EF4-FFF2-40B4-BE49-F238E27FC236}">
                <a16:creationId xmlns:a16="http://schemas.microsoft.com/office/drawing/2014/main" id="{73A7F410-F539-4860-C696-7899F27E6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5" y="1203325"/>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Content Placeholder 4" descr="A screenshot of a social media post&#10;&#10;Description automatically generated">
            <a:extLst>
              <a:ext uri="{FF2B5EF4-FFF2-40B4-BE49-F238E27FC236}">
                <a16:creationId xmlns:a16="http://schemas.microsoft.com/office/drawing/2014/main" id="{B73C74E2-82FE-55F7-3AF1-346264B00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384175"/>
            <a:ext cx="536575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A screenshot of a cell phone&#10;&#10;Description automatically generated">
            <a:extLst>
              <a:ext uri="{FF2B5EF4-FFF2-40B4-BE49-F238E27FC236}">
                <a16:creationId xmlns:a16="http://schemas.microsoft.com/office/drawing/2014/main" id="{C7D06C1D-0E97-93DD-EC0C-3B8C2ABE1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361950"/>
            <a:ext cx="54514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A screenshot of a social media post&#10;&#10;Description automatically generated">
            <a:extLst>
              <a:ext uri="{FF2B5EF4-FFF2-40B4-BE49-F238E27FC236}">
                <a16:creationId xmlns:a16="http://schemas.microsoft.com/office/drawing/2014/main" id="{DA914166-1199-1069-38D9-779E1CE61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257175"/>
            <a:ext cx="50006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Content Placeholder 2">
            <a:extLst>
              <a:ext uri="{FF2B5EF4-FFF2-40B4-BE49-F238E27FC236}">
                <a16:creationId xmlns:a16="http://schemas.microsoft.com/office/drawing/2014/main" id="{B35732F6-0E42-1F76-702C-E41993C3A165}"/>
              </a:ext>
            </a:extLst>
          </p:cNvPr>
          <p:cNvSpPr>
            <a:spLocks noGrp="1" noChangeArrowheads="1"/>
          </p:cNvSpPr>
          <p:nvPr>
            <p:ph sz="quarter" idx="10"/>
          </p:nvPr>
        </p:nvSpPr>
        <p:spPr bwMode="auto">
          <a:xfrm>
            <a:off x="539750" y="258763"/>
            <a:ext cx="8135938" cy="454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100">
                <a:solidFill>
                  <a:schemeClr val="bg1"/>
                </a:solidFill>
              </a:rPr>
              <a:t>63      </a:t>
            </a:r>
            <a:r>
              <a:rPr lang="en-CA" altLang="en-US" sz="2100" i="1">
                <a:solidFill>
                  <a:schemeClr val="bg1"/>
                </a:solidFill>
              </a:rPr>
              <a:t>Many of the detailed similarities, in my view</a:t>
            </a:r>
            <a:r>
              <a:rPr lang="en-CA" altLang="en-US" sz="2100" i="1">
                <a:solidFill>
                  <a:srgbClr val="FFFF00"/>
                </a:solidFill>
              </a:rPr>
              <a:t>, can be traced to the common store of folklore about primitive species with human characteristics upon which Lucas was as free to draw as were Preston and Hurry</a:t>
            </a:r>
            <a:r>
              <a:rPr lang="en-CA" altLang="en-US" sz="2100" i="1">
                <a:solidFill>
                  <a:schemeClr val="bg1"/>
                </a:solidFill>
              </a:rPr>
              <a:t>. Yet drawing upon a common store of information does not in itself answer to the claim of infringement. It is the expression of ideas, not the ideas themselves, that is the subject of copyright. </a:t>
            </a:r>
            <a:r>
              <a:rPr lang="en-CA" altLang="en-US" sz="2100" i="1">
                <a:solidFill>
                  <a:srgbClr val="FFFF00"/>
                </a:solidFill>
              </a:rPr>
              <a:t>It is entirely possible that two or more authors, composers, dramatists or other artists may draw upon a common store of information for ideas and each may have copyright in his or her expression of those ideas</a:t>
            </a:r>
            <a:r>
              <a:rPr lang="en-CA" altLang="en-US" sz="2100" i="1">
                <a:solidFill>
                  <a:schemeClr val="bg1"/>
                </a:solidFill>
              </a:rPr>
              <a:t>. But if while drawing upon the common information base, one should copy the expression in literary or dramatic form of another author copyright may be infringed.</a:t>
            </a:r>
            <a:endParaRPr lang="en-US" altLang="en-US" sz="2100" i="1">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Content Placeholder 2">
            <a:extLst>
              <a:ext uri="{FF2B5EF4-FFF2-40B4-BE49-F238E27FC236}">
                <a16:creationId xmlns:a16="http://schemas.microsoft.com/office/drawing/2014/main" id="{4D478F20-2834-3EBF-0106-1988D3A6048E}"/>
              </a:ext>
            </a:extLst>
          </p:cNvPr>
          <p:cNvSpPr>
            <a:spLocks noGrp="1" noChangeArrowheads="1"/>
          </p:cNvSpPr>
          <p:nvPr>
            <p:ph sz="quarter" idx="10"/>
          </p:nvPr>
        </p:nvSpPr>
        <p:spPr bwMode="auto">
          <a:xfrm>
            <a:off x="215516" y="411510"/>
            <a:ext cx="8712968" cy="39287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5400" dirty="0">
                <a:solidFill>
                  <a:srgbClr val="FFFF00"/>
                </a:solidFill>
              </a:rPr>
              <a:t>“</a:t>
            </a:r>
            <a:r>
              <a:rPr lang="en-CA" altLang="en-US" sz="5400" dirty="0">
                <a:solidFill>
                  <a:schemeClr val="bg1"/>
                </a:solidFill>
              </a:rPr>
              <a:t>Rights of </a:t>
            </a:r>
            <a:r>
              <a:rPr lang="en-CA" altLang="en-US" sz="5400" dirty="0">
                <a:solidFill>
                  <a:srgbClr val="FFFF00"/>
                </a:solidFill>
              </a:rPr>
              <a:t>Non</a:t>
            </a:r>
            <a:r>
              <a:rPr lang="en-CA" altLang="en-US" sz="5400" dirty="0">
                <a:solidFill>
                  <a:schemeClr val="bg1"/>
                </a:solidFill>
              </a:rPr>
              <a:t>-Copyright Owners</a:t>
            </a:r>
            <a:r>
              <a:rPr lang="en-CA" altLang="en-US" sz="5400" dirty="0">
                <a:solidFill>
                  <a:srgbClr val="FF0000"/>
                </a:solidFill>
              </a:rPr>
              <a:t>:</a:t>
            </a:r>
            <a:r>
              <a:rPr lang="en-CA" altLang="en-US" sz="5400" dirty="0">
                <a:solidFill>
                  <a:schemeClr val="bg1"/>
                </a:solidFill>
              </a:rPr>
              <a:t> Fair Dealing etc</a:t>
            </a:r>
            <a:r>
              <a:rPr lang="en-CA" altLang="en-US" sz="5400" dirty="0">
                <a:solidFill>
                  <a:srgbClr val="FF0000"/>
                </a:solidFill>
              </a:rPr>
              <a:t>.</a:t>
            </a:r>
            <a:r>
              <a:rPr lang="en-CA" altLang="en-US" sz="5400" dirty="0">
                <a:solidFill>
                  <a:srgbClr val="FFFF00"/>
                </a:solidFill>
              </a:rPr>
              <a:t>”</a:t>
            </a:r>
          </a:p>
          <a:p>
            <a:pPr marL="0" indent="0" algn="ctr">
              <a:buFont typeface="Arial" panose="020B0604020202020204" pitchFamily="34" charset="0"/>
              <a:buNone/>
            </a:pPr>
            <a:endParaRPr lang="en-US" altLang="en-US" sz="4500" dirty="0">
              <a:solidFill>
                <a:schemeClr val="bg1"/>
              </a:solidFill>
            </a:endParaRPr>
          </a:p>
        </p:txBody>
      </p:sp>
      <p:pic>
        <p:nvPicPr>
          <p:cNvPr id="313347" name="Picture 3">
            <a:extLst>
              <a:ext uri="{FF2B5EF4-FFF2-40B4-BE49-F238E27FC236}">
                <a16:creationId xmlns:a16="http://schemas.microsoft.com/office/drawing/2014/main" id="{1EB7EB28-EC2B-9279-E81D-58E6D34BA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491" y="2357536"/>
            <a:ext cx="3169018" cy="237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5">
            <a:extLst>
              <a:ext uri="{FF2B5EF4-FFF2-40B4-BE49-F238E27FC236}">
                <a16:creationId xmlns:a16="http://schemas.microsoft.com/office/drawing/2014/main" id="{11850F31-9E8E-35B6-4F86-FB1995D45201}"/>
              </a:ext>
            </a:extLst>
          </p:cNvPr>
          <p:cNvSpPr>
            <a:spLocks noGrp="1" noChangeArrowheads="1"/>
          </p:cNvSpPr>
          <p:nvPr>
            <p:ph type="title"/>
          </p:nvPr>
        </p:nvSpPr>
        <p:spPr bwMode="auto">
          <a:xfrm>
            <a:off x="1485900" y="106363"/>
            <a:ext cx="6172200" cy="725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4967CF1C-85CA-66AB-168A-E2CF84973621}"/>
              </a:ext>
            </a:extLst>
          </p:cNvPr>
          <p:cNvSpPr>
            <a:spLocks noGrp="1"/>
          </p:cNvSpPr>
          <p:nvPr>
            <p:ph idx="1"/>
          </p:nvPr>
        </p:nvSpPr>
        <p:spPr>
          <a:xfrm>
            <a:off x="395288" y="944563"/>
            <a:ext cx="8208962" cy="3787775"/>
          </a:xfrm>
        </p:spPr>
        <p:txBody>
          <a:bodyPr>
            <a:normAutofit lnSpcReduction="10000"/>
          </a:bodyPr>
          <a:lstStyle/>
          <a:p>
            <a:pPr marL="0" indent="0">
              <a:lnSpc>
                <a:spcPct val="110000"/>
              </a:lnSpc>
              <a:buFont typeface="Arial" panose="020B0604020202020204" pitchFamily="34" charset="0"/>
              <a:buNone/>
              <a:defRPr/>
            </a:pPr>
            <a:r>
              <a:rPr lang="en-US" sz="2400" b="1" dirty="0">
                <a:solidFill>
                  <a:schemeClr val="bg1"/>
                </a:solidFill>
              </a:rPr>
              <a:t>Sequence of events in a copyright lawsuit</a:t>
            </a:r>
          </a:p>
          <a:p>
            <a:pPr>
              <a:lnSpc>
                <a:spcPct val="110000"/>
              </a:lnSpc>
              <a:defRPr/>
            </a:pPr>
            <a:r>
              <a:rPr lang="en-US" sz="2400" dirty="0">
                <a:solidFill>
                  <a:schemeClr val="bg1"/>
                </a:solidFill>
              </a:rPr>
              <a:t>1) </a:t>
            </a:r>
            <a:r>
              <a:rPr lang="en-US" sz="2400" dirty="0">
                <a:solidFill>
                  <a:srgbClr val="FFFF00"/>
                </a:solidFill>
              </a:rPr>
              <a:t>Unauthorized act </a:t>
            </a:r>
            <a:r>
              <a:rPr lang="en-US" sz="2400" dirty="0">
                <a:solidFill>
                  <a:schemeClr val="bg1"/>
                </a:solidFill>
              </a:rPr>
              <a:t>occurs. Has an infringement prima facie occurred?</a:t>
            </a:r>
          </a:p>
          <a:p>
            <a:pPr lvl="1">
              <a:lnSpc>
                <a:spcPct val="110000"/>
              </a:lnSpc>
              <a:buFont typeface="Courier New" panose="02070309020205020404" pitchFamily="49" charset="0"/>
              <a:buChar char="o"/>
              <a:defRPr/>
            </a:pPr>
            <a:r>
              <a:rPr lang="en-US" sz="2400" b="1" i="1" dirty="0">
                <a:solidFill>
                  <a:srgbClr val="FFFF00"/>
                </a:solidFill>
              </a:rPr>
              <a:t>27.</a:t>
            </a:r>
            <a:r>
              <a:rPr lang="en-US" sz="2400" i="1" dirty="0">
                <a:solidFill>
                  <a:srgbClr val="FFFF00"/>
                </a:solidFill>
              </a:rPr>
              <a:t> (1) </a:t>
            </a:r>
            <a:r>
              <a:rPr lang="en-US" sz="2400" i="1" dirty="0">
                <a:solidFill>
                  <a:schemeClr val="bg1"/>
                </a:solidFill>
              </a:rPr>
              <a:t>It is an </a:t>
            </a:r>
            <a:r>
              <a:rPr lang="en-US" sz="2400" i="1" dirty="0">
                <a:solidFill>
                  <a:srgbClr val="FF0000"/>
                </a:solidFill>
              </a:rPr>
              <a:t>infringement </a:t>
            </a:r>
            <a:r>
              <a:rPr lang="en-US" sz="2400" i="1" dirty="0">
                <a:solidFill>
                  <a:schemeClr val="bg1"/>
                </a:solidFill>
              </a:rPr>
              <a:t>of copyright for any person </a:t>
            </a:r>
            <a:r>
              <a:rPr lang="en-US" sz="2400" i="1" dirty="0">
                <a:solidFill>
                  <a:srgbClr val="FFFF00"/>
                </a:solidFill>
              </a:rPr>
              <a:t>to do</a:t>
            </a:r>
            <a:r>
              <a:rPr lang="en-US" sz="2400" i="1" dirty="0">
                <a:solidFill>
                  <a:schemeClr val="bg1"/>
                </a:solidFill>
              </a:rPr>
              <a:t>, without the consent of the owner of the copyright, </a:t>
            </a:r>
            <a:r>
              <a:rPr lang="en-US" sz="2400" i="1" dirty="0">
                <a:solidFill>
                  <a:srgbClr val="FFFF00"/>
                </a:solidFill>
              </a:rPr>
              <a:t>anything</a:t>
            </a:r>
            <a:r>
              <a:rPr lang="en-US" sz="2400" i="1" dirty="0">
                <a:solidFill>
                  <a:schemeClr val="bg1"/>
                </a:solidFill>
              </a:rPr>
              <a:t> that by this Act </a:t>
            </a:r>
            <a:r>
              <a:rPr lang="en-US" sz="2400" i="1" dirty="0">
                <a:solidFill>
                  <a:srgbClr val="FF0000"/>
                </a:solidFill>
              </a:rPr>
              <a:t>only the owner</a:t>
            </a:r>
            <a:r>
              <a:rPr lang="en-US" sz="2400" i="1" dirty="0">
                <a:solidFill>
                  <a:srgbClr val="FFFF00"/>
                </a:solidFill>
              </a:rPr>
              <a:t> of the copyright </a:t>
            </a:r>
            <a:r>
              <a:rPr lang="en-US" sz="2400" i="1" dirty="0">
                <a:solidFill>
                  <a:srgbClr val="FF0000"/>
                </a:solidFill>
              </a:rPr>
              <a:t>has the right to do</a:t>
            </a:r>
            <a:r>
              <a:rPr lang="en-US" sz="2400" i="1" dirty="0">
                <a:solidFill>
                  <a:schemeClr val="bg1"/>
                </a:solidFill>
              </a:rPr>
              <a:t>.</a:t>
            </a:r>
            <a:endParaRPr lang="en-CA" sz="2400" i="1" dirty="0">
              <a:solidFill>
                <a:schemeClr val="bg1"/>
              </a:solidFill>
            </a:endParaRPr>
          </a:p>
          <a:p>
            <a:pPr>
              <a:lnSpc>
                <a:spcPct val="110000"/>
              </a:lnSpc>
              <a:defRPr/>
            </a:pPr>
            <a:r>
              <a:rPr lang="en-US" sz="2400" dirty="0">
                <a:solidFill>
                  <a:schemeClr val="bg1"/>
                </a:solidFill>
              </a:rPr>
              <a:t>2) </a:t>
            </a:r>
            <a:r>
              <a:rPr lang="en-US" sz="2400" dirty="0">
                <a:solidFill>
                  <a:srgbClr val="FFFF00"/>
                </a:solidFill>
              </a:rPr>
              <a:t>Burden shifts</a:t>
            </a:r>
            <a:r>
              <a:rPr lang="en-US" sz="2400" dirty="0">
                <a:solidFill>
                  <a:schemeClr val="bg1"/>
                </a:solidFill>
              </a:rPr>
              <a:t> to the Defense </a:t>
            </a:r>
            <a:r>
              <a:rPr lang="en-US" sz="2400" dirty="0">
                <a:solidFill>
                  <a:srgbClr val="FFFF00"/>
                </a:solidFill>
              </a:rPr>
              <a:t>to establish a defense </a:t>
            </a:r>
            <a:r>
              <a:rPr lang="en-US" sz="2400" dirty="0">
                <a:solidFill>
                  <a:schemeClr val="bg1"/>
                </a:solidFill>
              </a:rPr>
              <a:t>to copyright infringement</a:t>
            </a:r>
            <a:r>
              <a:rPr lang="en-US" dirty="0">
                <a:solidFill>
                  <a:schemeClr val="bg1"/>
                </a:solidFill>
              </a:rPr>
              <a:t>.</a:t>
            </a:r>
          </a:p>
          <a:p>
            <a:pPr lvl="2">
              <a:defRPr/>
            </a:pPr>
            <a:endParaRPr lang="en-US" dirty="0"/>
          </a:p>
        </p:txBody>
      </p:sp>
      <p:sp>
        <p:nvSpPr>
          <p:cNvPr id="4" name="Slide Number Placeholder 3">
            <a:extLst>
              <a:ext uri="{FF2B5EF4-FFF2-40B4-BE49-F238E27FC236}">
                <a16:creationId xmlns:a16="http://schemas.microsoft.com/office/drawing/2014/main" id="{3536D2A9-CB3A-FFF3-D489-A8990AA179A9}"/>
              </a:ext>
            </a:extLst>
          </p:cNvPr>
          <p:cNvSpPr>
            <a:spLocks noGrp="1"/>
          </p:cNvSpPr>
          <p:nvPr>
            <p:ph type="sldNum" sz="quarter" idx="12"/>
          </p:nvPr>
        </p:nvSpPr>
        <p:spPr/>
        <p:txBody>
          <a:bodyPr/>
          <a:lstStyle/>
          <a:p>
            <a:pPr defTabSz="342900" eaLnBrk="1" fontAlgn="auto" hangingPunct="1">
              <a:spcBef>
                <a:spcPts val="0"/>
              </a:spcBef>
              <a:spcAft>
                <a:spcPts val="0"/>
              </a:spcAft>
              <a:defRPr/>
            </a:pPr>
            <a:fld id="{D86834C1-1538-3C4C-889E-012EDC7AE857}" type="slidenum">
              <a:rPr lang="en-US" sz="1350">
                <a:solidFill>
                  <a:prstClr val="black"/>
                </a:solidFill>
                <a:latin typeface="Arial"/>
              </a:rPr>
              <a:pPr defTabSz="342900" eaLnBrk="1" fontAlgn="auto" hangingPunct="1">
                <a:spcBef>
                  <a:spcPts val="0"/>
                </a:spcBef>
                <a:spcAft>
                  <a:spcPts val="0"/>
                </a:spcAft>
                <a:defRPr/>
              </a:pPr>
              <a:t>116</a:t>
            </a:fld>
            <a:endParaRPr lang="en-US" sz="1350">
              <a:solidFill>
                <a:prstClr val="black"/>
              </a:solidFill>
              <a:latin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7E834-3799-6B05-C9FF-32F932A5E179}"/>
              </a:ext>
            </a:extLst>
          </p:cNvPr>
          <p:cNvSpPr>
            <a:spLocks noGrp="1"/>
          </p:cNvSpPr>
          <p:nvPr>
            <p:ph sz="quarter" idx="10"/>
          </p:nvPr>
        </p:nvSpPr>
        <p:spPr>
          <a:xfrm>
            <a:off x="576263" y="487363"/>
            <a:ext cx="7991475" cy="4168775"/>
          </a:xfrm>
        </p:spPr>
        <p:txBody>
          <a:bodyPr/>
          <a:lstStyle/>
          <a:p>
            <a:pPr marL="0" indent="0">
              <a:buFont typeface="Arial" panose="020B0604020202020204" pitchFamily="34" charset="0"/>
              <a:buNone/>
              <a:defRPr/>
            </a:pPr>
            <a:r>
              <a:rPr lang="en-US" sz="3000" dirty="0">
                <a:solidFill>
                  <a:srgbClr val="FFFF00"/>
                </a:solidFill>
              </a:rPr>
              <a:t>Court needs to determine</a:t>
            </a:r>
            <a:r>
              <a:rPr lang="en-US" sz="3000" dirty="0">
                <a:solidFill>
                  <a:srgbClr val="FF0000"/>
                </a:solidFill>
              </a:rPr>
              <a:t>: </a:t>
            </a:r>
            <a:r>
              <a:rPr lang="en-US" sz="3000" dirty="0">
                <a:solidFill>
                  <a:schemeClr val="bg1"/>
                </a:solidFill>
              </a:rPr>
              <a:t>Was something done that only the copyright owner has the right to do</a:t>
            </a:r>
            <a:r>
              <a:rPr lang="en-US" sz="3000" dirty="0">
                <a:solidFill>
                  <a:srgbClr val="FF0000"/>
                </a:solidFill>
              </a:rPr>
              <a:t>?</a:t>
            </a:r>
            <a:r>
              <a:rPr lang="en-US" sz="3000" dirty="0">
                <a:solidFill>
                  <a:schemeClr val="bg1"/>
                </a:solidFill>
              </a:rPr>
              <a:t> </a:t>
            </a:r>
            <a:endParaRPr lang="en-CA" sz="3000" dirty="0">
              <a:solidFill>
                <a:schemeClr val="bg1"/>
              </a:solidFill>
            </a:endParaRPr>
          </a:p>
          <a:p>
            <a:pPr>
              <a:defRPr/>
            </a:pPr>
            <a:r>
              <a:rPr lang="en-US" sz="3000" dirty="0">
                <a:solidFill>
                  <a:srgbClr val="FFFF00"/>
                </a:solidFill>
              </a:rPr>
              <a:t>Reproduced</a:t>
            </a:r>
            <a:r>
              <a:rPr lang="en-US" sz="3000" dirty="0">
                <a:solidFill>
                  <a:schemeClr val="bg1"/>
                </a:solidFill>
              </a:rPr>
              <a:t> a work in whole or </a:t>
            </a:r>
            <a:r>
              <a:rPr lang="en-US" sz="3000" dirty="0">
                <a:solidFill>
                  <a:srgbClr val="FF0000"/>
                </a:solidFill>
              </a:rPr>
              <a:t>in substantial part</a:t>
            </a:r>
            <a:endParaRPr lang="en-CA" sz="3000" dirty="0">
              <a:solidFill>
                <a:srgbClr val="FF0000"/>
              </a:solidFill>
            </a:endParaRPr>
          </a:p>
          <a:p>
            <a:pPr>
              <a:defRPr/>
            </a:pPr>
            <a:r>
              <a:rPr lang="en-US" sz="3000" dirty="0">
                <a:solidFill>
                  <a:srgbClr val="FFFF00"/>
                </a:solidFill>
              </a:rPr>
              <a:t>Performed</a:t>
            </a:r>
            <a:r>
              <a:rPr lang="en-US" sz="3000" dirty="0">
                <a:solidFill>
                  <a:schemeClr val="bg1"/>
                </a:solidFill>
              </a:rPr>
              <a:t> a work </a:t>
            </a:r>
            <a:r>
              <a:rPr lang="en-US" sz="3000" dirty="0">
                <a:solidFill>
                  <a:srgbClr val="FF0000"/>
                </a:solidFill>
              </a:rPr>
              <a:t>in public</a:t>
            </a:r>
            <a:endParaRPr lang="en-CA" sz="3000" dirty="0">
              <a:solidFill>
                <a:srgbClr val="FF0000"/>
              </a:solidFill>
            </a:endParaRPr>
          </a:p>
          <a:p>
            <a:pPr>
              <a:defRPr/>
            </a:pPr>
            <a:r>
              <a:rPr lang="en-US" sz="3000" dirty="0">
                <a:solidFill>
                  <a:srgbClr val="FFFF00"/>
                </a:solidFill>
              </a:rPr>
              <a:t>Communicated</a:t>
            </a:r>
            <a:r>
              <a:rPr lang="en-US" sz="3000" dirty="0">
                <a:solidFill>
                  <a:schemeClr val="bg1"/>
                </a:solidFill>
              </a:rPr>
              <a:t> a work </a:t>
            </a:r>
            <a:r>
              <a:rPr lang="en-US" sz="3000" dirty="0">
                <a:solidFill>
                  <a:srgbClr val="FF0000"/>
                </a:solidFill>
              </a:rPr>
              <a:t>to the public </a:t>
            </a:r>
            <a:r>
              <a:rPr lang="en-US" sz="3000" dirty="0">
                <a:solidFill>
                  <a:srgbClr val="FFFF00"/>
                </a:solidFill>
              </a:rPr>
              <a:t>by telecommunication</a:t>
            </a:r>
            <a:endParaRPr lang="en-CA" sz="3000" dirty="0">
              <a:solidFill>
                <a:srgbClr val="FFFF00"/>
              </a:solidFill>
            </a:endParaRPr>
          </a:p>
          <a:p>
            <a:pPr marL="0" indent="0">
              <a:buFont typeface="Arial" panose="020B0604020202020204" pitchFamily="34" charset="0"/>
              <a:buNone/>
              <a:defRPr/>
            </a:pP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a:extLst>
              <a:ext uri="{FF2B5EF4-FFF2-40B4-BE49-F238E27FC236}">
                <a16:creationId xmlns:a16="http://schemas.microsoft.com/office/drawing/2014/main" id="{741BAFC9-57D4-DF2C-13CD-53DA09497421}"/>
              </a:ext>
            </a:extLst>
          </p:cNvPr>
          <p:cNvSpPr>
            <a:spLocks noGrp="1" noChangeArrowheads="1"/>
          </p:cNvSpPr>
          <p:nvPr>
            <p:ph type="title"/>
          </p:nvPr>
        </p:nvSpPr>
        <p:spPr bwMode="auto">
          <a:xfrm>
            <a:off x="53975" y="268288"/>
            <a:ext cx="90360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Today</a:t>
            </a:r>
            <a:r>
              <a:rPr lang="en-US" altLang="en-US" sz="3200" b="1">
                <a:solidFill>
                  <a:srgbClr val="FF0000"/>
                </a:solidFill>
              </a:rPr>
              <a:t>:</a:t>
            </a:r>
            <a:r>
              <a:rPr lang="en-US" altLang="en-US" sz="3200" b="1">
                <a:solidFill>
                  <a:schemeClr val="bg1"/>
                </a:solidFill>
              </a:rPr>
              <a:t> </a:t>
            </a:r>
            <a:r>
              <a:rPr lang="en-US" altLang="en-US" sz="3200">
                <a:solidFill>
                  <a:schemeClr val="bg1"/>
                </a:solidFill>
              </a:rPr>
              <a:t>Two Defences to copyright infringement</a:t>
            </a:r>
          </a:p>
        </p:txBody>
      </p:sp>
      <p:sp>
        <p:nvSpPr>
          <p:cNvPr id="3" name="Content Placeholder 2">
            <a:extLst>
              <a:ext uri="{FF2B5EF4-FFF2-40B4-BE49-F238E27FC236}">
                <a16:creationId xmlns:a16="http://schemas.microsoft.com/office/drawing/2014/main" id="{D75BAF24-C371-A063-07A4-27583936AA06}"/>
              </a:ext>
            </a:extLst>
          </p:cNvPr>
          <p:cNvSpPr>
            <a:spLocks noGrp="1"/>
          </p:cNvSpPr>
          <p:nvPr>
            <p:ph sz="quarter" idx="10"/>
          </p:nvPr>
        </p:nvSpPr>
        <p:spPr>
          <a:xfrm>
            <a:off x="1485900" y="1611313"/>
            <a:ext cx="6172200" cy="2682875"/>
          </a:xfrm>
        </p:spPr>
        <p:txBody>
          <a:bodyPr/>
          <a:lstStyle/>
          <a:p>
            <a:pPr marL="857250" indent="-857250">
              <a:buFont typeface="+mj-lt"/>
              <a:buAutoNum type="arabicPeriod"/>
              <a:defRPr/>
            </a:pPr>
            <a:r>
              <a:rPr lang="en-CA" sz="4500" dirty="0">
                <a:solidFill>
                  <a:srgbClr val="FFFF00"/>
                </a:solidFill>
              </a:rPr>
              <a:t>Defence of public interest</a:t>
            </a:r>
          </a:p>
          <a:p>
            <a:pPr marL="857250" indent="-857250">
              <a:buFont typeface="+mj-lt"/>
              <a:buAutoNum type="arabicPeriod"/>
              <a:defRPr/>
            </a:pPr>
            <a:r>
              <a:rPr lang="en-CA" sz="4500" dirty="0">
                <a:solidFill>
                  <a:srgbClr val="FFFF00"/>
                </a:solidFill>
              </a:rPr>
              <a:t>Fair dealing</a:t>
            </a:r>
          </a:p>
          <a:p>
            <a:pPr>
              <a:buFont typeface="+mj-lt"/>
              <a:buAutoNum type="arabicPeriod"/>
              <a:defRPr/>
            </a:pP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9F55FE-4251-6665-4381-2DE7C2B8CF91}"/>
              </a:ext>
            </a:extLst>
          </p:cNvPr>
          <p:cNvSpPr>
            <a:spLocks noGrp="1"/>
          </p:cNvSpPr>
          <p:nvPr>
            <p:ph type="title"/>
          </p:nvPr>
        </p:nvSpPr>
        <p:spPr>
          <a:xfrm>
            <a:off x="107950" y="150813"/>
            <a:ext cx="8928100" cy="595312"/>
          </a:xfrm>
        </p:spPr>
        <p:txBody>
          <a:bodyPr>
            <a:normAutofit fontScale="90000"/>
          </a:bodyPr>
          <a:lstStyle/>
          <a:p>
            <a:pPr>
              <a:defRPr/>
            </a:pPr>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chemeClr val="bg1"/>
                </a:solidFill>
              </a:rPr>
              <a:t>Public Interest Defence</a:t>
            </a:r>
          </a:p>
        </p:txBody>
      </p:sp>
      <p:sp>
        <p:nvSpPr>
          <p:cNvPr id="2" name="Content Placeholder 1">
            <a:extLst>
              <a:ext uri="{FF2B5EF4-FFF2-40B4-BE49-F238E27FC236}">
                <a16:creationId xmlns:a16="http://schemas.microsoft.com/office/drawing/2014/main" id="{4DBC2ECD-8236-DA09-D0B6-7E0DB5475283}"/>
              </a:ext>
            </a:extLst>
          </p:cNvPr>
          <p:cNvSpPr>
            <a:spLocks noGrp="1"/>
          </p:cNvSpPr>
          <p:nvPr>
            <p:ph idx="1"/>
          </p:nvPr>
        </p:nvSpPr>
        <p:spPr>
          <a:xfrm>
            <a:off x="323850" y="1058863"/>
            <a:ext cx="8424863" cy="3905250"/>
          </a:xfrm>
        </p:spPr>
        <p:txBody>
          <a:bodyPr>
            <a:normAutofit fontScale="92500"/>
          </a:bodyPr>
          <a:lstStyle/>
          <a:p>
            <a:pPr marL="0" indent="0">
              <a:buFont typeface="Arial" panose="020B0604020202020204" pitchFamily="34" charset="0"/>
              <a:buNone/>
              <a:defRPr/>
            </a:pPr>
            <a:r>
              <a:rPr lang="en-US" sz="1950" b="1" dirty="0">
                <a:solidFill>
                  <a:schemeClr val="bg1"/>
                </a:solidFill>
              </a:rPr>
              <a:t>Defence of public interest</a:t>
            </a:r>
          </a:p>
          <a:p>
            <a:pPr marL="0" indent="0">
              <a:buFont typeface="Arial" panose="020B0604020202020204" pitchFamily="34" charset="0"/>
              <a:buNone/>
              <a:defRPr/>
            </a:pPr>
            <a:r>
              <a:rPr lang="en-US" sz="1950" i="1" dirty="0">
                <a:solidFill>
                  <a:srgbClr val="00B0F0"/>
                </a:solidFill>
              </a:rPr>
              <a:t>R. v. </a:t>
            </a:r>
            <a:r>
              <a:rPr lang="en-US" sz="1950" i="1" dirty="0" err="1">
                <a:solidFill>
                  <a:srgbClr val="00B0F0"/>
                </a:solidFill>
              </a:rPr>
              <a:t>Lorimer</a:t>
            </a:r>
            <a:r>
              <a:rPr lang="en-US" sz="1950" i="1" dirty="0">
                <a:solidFill>
                  <a:srgbClr val="00B0F0"/>
                </a:solidFill>
              </a:rPr>
              <a:t> &amp; Co. Ltd., </a:t>
            </a:r>
            <a:r>
              <a:rPr lang="en-US" sz="1950" dirty="0">
                <a:solidFill>
                  <a:schemeClr val="bg1"/>
                </a:solidFill>
              </a:rPr>
              <a:t>[1984] 1 FC 1065</a:t>
            </a:r>
          </a:p>
          <a:p>
            <a:pPr>
              <a:defRPr/>
            </a:pPr>
            <a:r>
              <a:rPr lang="en-US" sz="1950" dirty="0">
                <a:solidFill>
                  <a:schemeClr val="bg1"/>
                </a:solidFill>
              </a:rPr>
              <a:t>Defence of public interest argued </a:t>
            </a:r>
            <a:r>
              <a:rPr lang="en-US" sz="1950" dirty="0">
                <a:solidFill>
                  <a:srgbClr val="FF0000"/>
                </a:solidFill>
              </a:rPr>
              <a:t>–</a:t>
            </a:r>
            <a:r>
              <a:rPr lang="en-US" sz="1950" dirty="0">
                <a:solidFill>
                  <a:schemeClr val="bg1"/>
                </a:solidFill>
              </a:rPr>
              <a:t> </a:t>
            </a:r>
            <a:r>
              <a:rPr lang="en-US" sz="1950" dirty="0">
                <a:solidFill>
                  <a:srgbClr val="FFFF00"/>
                </a:solidFill>
              </a:rPr>
              <a:t>In the public interest that this information be disseminated as broadly as possible.</a:t>
            </a:r>
          </a:p>
          <a:p>
            <a:pPr>
              <a:defRPr/>
            </a:pPr>
            <a:r>
              <a:rPr lang="en-CA" sz="1950" dirty="0">
                <a:solidFill>
                  <a:schemeClr val="bg1"/>
                </a:solidFill>
              </a:rPr>
              <a:t>Court indicated that it has </a:t>
            </a:r>
            <a:r>
              <a:rPr lang="en-CA" sz="1950" dirty="0">
                <a:solidFill>
                  <a:srgbClr val="FFFF00"/>
                </a:solidFill>
              </a:rPr>
              <a:t>no doubt that a defence of public interest</a:t>
            </a:r>
            <a:r>
              <a:rPr lang="en-CA" sz="1950" dirty="0">
                <a:solidFill>
                  <a:schemeClr val="bg1"/>
                </a:solidFill>
              </a:rPr>
              <a:t> – as set out in the UK cases on which the Lorimer’s counsel relied – </a:t>
            </a:r>
            <a:r>
              <a:rPr lang="en-CA" sz="1950" dirty="0">
                <a:solidFill>
                  <a:srgbClr val="FFFF00"/>
                </a:solidFill>
              </a:rPr>
              <a:t>is available in proper circumstances</a:t>
            </a:r>
            <a:r>
              <a:rPr lang="en-CA" sz="1950" dirty="0">
                <a:solidFill>
                  <a:schemeClr val="bg1"/>
                </a:solidFill>
              </a:rPr>
              <a:t> against an assertion of Crown copyright.</a:t>
            </a:r>
          </a:p>
          <a:p>
            <a:pPr>
              <a:defRPr/>
            </a:pPr>
            <a:r>
              <a:rPr lang="en-CA" sz="1950" b="1" dirty="0">
                <a:solidFill>
                  <a:srgbClr val="FF0000"/>
                </a:solidFill>
              </a:rPr>
              <a:t>But the facts don’t support the public interest defence here </a:t>
            </a:r>
          </a:p>
          <a:p>
            <a:pPr lvl="1">
              <a:buFont typeface="Courier New" panose="02070309020205020404" pitchFamily="49" charset="0"/>
              <a:buChar char="o"/>
              <a:defRPr/>
            </a:pPr>
            <a:r>
              <a:rPr lang="en-CA" sz="1950" dirty="0">
                <a:solidFill>
                  <a:srgbClr val="FFFF00"/>
                </a:solidFill>
              </a:rPr>
              <a:t>Great disclosure </a:t>
            </a:r>
            <a:r>
              <a:rPr lang="en-CA" sz="1950" dirty="0">
                <a:solidFill>
                  <a:schemeClr val="bg1"/>
                </a:solidFill>
              </a:rPr>
              <a:t>in report</a:t>
            </a:r>
          </a:p>
          <a:p>
            <a:pPr lvl="1">
              <a:buFont typeface="Courier New" panose="02070309020205020404" pitchFamily="49" charset="0"/>
              <a:buChar char="o"/>
              <a:defRPr/>
            </a:pPr>
            <a:r>
              <a:rPr lang="en-CA" sz="1950" dirty="0">
                <a:solidFill>
                  <a:srgbClr val="FFFF00"/>
                </a:solidFill>
              </a:rPr>
              <a:t>Free copies </a:t>
            </a:r>
            <a:r>
              <a:rPr lang="en-CA" sz="1950" dirty="0">
                <a:solidFill>
                  <a:schemeClr val="bg1"/>
                </a:solidFill>
              </a:rPr>
              <a:t>given out, put in libraries across the country</a:t>
            </a:r>
          </a:p>
          <a:p>
            <a:pPr lvl="1">
              <a:buFont typeface="Courier New" panose="02070309020205020404" pitchFamily="49" charset="0"/>
              <a:buChar char="o"/>
              <a:defRPr/>
            </a:pPr>
            <a:r>
              <a:rPr lang="en-CA" sz="1950" dirty="0">
                <a:solidFill>
                  <a:srgbClr val="FFFF00"/>
                </a:solidFill>
              </a:rPr>
              <a:t>No concern about the public not being informed</a:t>
            </a:r>
          </a:p>
          <a:p>
            <a:pPr>
              <a:defRPr/>
            </a:pPr>
            <a:r>
              <a:rPr lang="en-CA" sz="1950" b="1" dirty="0">
                <a:solidFill>
                  <a:schemeClr val="bg1"/>
                </a:solidFill>
              </a:rPr>
              <a:t>N.B. Act doesn’t mention “public interest”</a:t>
            </a:r>
          </a:p>
          <a:p>
            <a:pPr lvl="2">
              <a:defRPr/>
            </a:pPr>
            <a:endParaRPr lang="en-US" dirty="0"/>
          </a:p>
        </p:txBody>
      </p:sp>
      <p:sp>
        <p:nvSpPr>
          <p:cNvPr id="4" name="Slide Number Placeholder 3">
            <a:extLst>
              <a:ext uri="{FF2B5EF4-FFF2-40B4-BE49-F238E27FC236}">
                <a16:creationId xmlns:a16="http://schemas.microsoft.com/office/drawing/2014/main" id="{C3B2825E-8701-B3FB-8930-09B0345D5267}"/>
              </a:ext>
            </a:extLst>
          </p:cNvPr>
          <p:cNvSpPr>
            <a:spLocks noGrp="1"/>
          </p:cNvSpPr>
          <p:nvPr>
            <p:ph type="sldNum" sz="quarter" idx="12"/>
          </p:nvPr>
        </p:nvSpPr>
        <p:spPr/>
        <p:txBody>
          <a:bodyPr/>
          <a:lstStyle/>
          <a:p>
            <a:pPr defTabSz="342900" eaLnBrk="1" fontAlgn="auto" hangingPunct="1">
              <a:spcBef>
                <a:spcPts val="0"/>
              </a:spcBef>
              <a:spcAft>
                <a:spcPts val="0"/>
              </a:spcAft>
              <a:defRPr/>
            </a:pPr>
            <a:fld id="{90840ACC-72E6-CE45-B2E2-FBD1295F2702}" type="slidenum">
              <a:rPr lang="en-US" sz="1350" smtClean="0">
                <a:solidFill>
                  <a:prstClr val="black"/>
                </a:solidFill>
                <a:latin typeface="Arial"/>
              </a:rPr>
              <a:pPr defTabSz="342900" eaLnBrk="1" fontAlgn="auto" hangingPunct="1">
                <a:spcBef>
                  <a:spcPts val="0"/>
                </a:spcBef>
                <a:spcAft>
                  <a:spcPts val="0"/>
                </a:spcAft>
                <a:defRPr/>
              </a:pPr>
              <a:t>119</a:t>
            </a:fld>
            <a:endParaRPr lang="en-US" sz="1350" dirty="0">
              <a:solidFill>
                <a:prstClr val="black"/>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25BD1E8-D1FC-A938-FA06-DB49475AB8AD}"/>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B423BF32-1885-46C5-B790-C19BA9C1CE72}"/>
              </a:ext>
            </a:extLst>
          </p:cNvPr>
          <p:cNvPicPr>
            <a:picLocks noGrp="1" noChangeAspect="1"/>
          </p:cNvPicPr>
          <p:nvPr>
            <p:ph sz="quarter" idx="10"/>
          </p:nvPr>
        </p:nvPicPr>
        <p:blipFill>
          <a:blip r:embed="rId2"/>
          <a:stretch>
            <a:fillRect/>
          </a:stretch>
        </p:blipFill>
        <p:spPr>
          <a:xfrm>
            <a:off x="2541588" y="1549400"/>
            <a:ext cx="4060825" cy="2538413"/>
          </a:xfrm>
        </p:spPr>
      </p:pic>
      <p:pic>
        <p:nvPicPr>
          <p:cNvPr id="77827" name="Content Placeholder 5">
            <a:extLst>
              <a:ext uri="{FF2B5EF4-FFF2-40B4-BE49-F238E27FC236}">
                <a16:creationId xmlns:a16="http://schemas.microsoft.com/office/drawing/2014/main" id="{F6288A0F-F636-61F2-B367-34782913F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5">
            <a:extLst>
              <a:ext uri="{FF2B5EF4-FFF2-40B4-BE49-F238E27FC236}">
                <a16:creationId xmlns:a16="http://schemas.microsoft.com/office/drawing/2014/main" id="{63848090-E274-986E-1733-5592563CB4FF}"/>
              </a:ext>
            </a:extLst>
          </p:cNvPr>
          <p:cNvSpPr>
            <a:spLocks noGrp="1" noChangeArrowheads="1"/>
          </p:cNvSpPr>
          <p:nvPr>
            <p:ph type="title"/>
          </p:nvPr>
        </p:nvSpPr>
        <p:spPr bwMode="auto">
          <a:xfrm>
            <a:off x="179388" y="195263"/>
            <a:ext cx="8569325"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r>
              <a:rPr lang="en-US" altLang="en-US" sz="3600" b="1">
                <a:solidFill>
                  <a:srgbClr val="FF0000"/>
                </a:solidFill>
              </a:rPr>
              <a:t>:</a:t>
            </a:r>
            <a:r>
              <a:rPr lang="en-US" altLang="en-US" sz="3600" b="1">
                <a:solidFill>
                  <a:srgbClr val="FFFF00"/>
                </a:solidFill>
              </a:rPr>
              <a:t> </a:t>
            </a:r>
            <a:r>
              <a:rPr lang="en-US" altLang="en-US" sz="3600" b="1">
                <a:solidFill>
                  <a:schemeClr val="bg1"/>
                </a:solidFill>
              </a:rPr>
              <a:t>Public Interest Defence</a:t>
            </a:r>
          </a:p>
        </p:txBody>
      </p:sp>
      <p:sp>
        <p:nvSpPr>
          <p:cNvPr id="2" name="Content Placeholder 1">
            <a:extLst>
              <a:ext uri="{FF2B5EF4-FFF2-40B4-BE49-F238E27FC236}">
                <a16:creationId xmlns:a16="http://schemas.microsoft.com/office/drawing/2014/main" id="{B224DD98-B1AC-CBF4-481F-48B704229E33}"/>
              </a:ext>
            </a:extLst>
          </p:cNvPr>
          <p:cNvSpPr>
            <a:spLocks noGrp="1"/>
          </p:cNvSpPr>
          <p:nvPr>
            <p:ph idx="1"/>
          </p:nvPr>
        </p:nvSpPr>
        <p:spPr>
          <a:xfrm>
            <a:off x="395288" y="1131888"/>
            <a:ext cx="8353425" cy="3687762"/>
          </a:xfrm>
        </p:spPr>
        <p:txBody>
          <a:bodyPr>
            <a:noAutofit/>
          </a:bodyPr>
          <a:lstStyle/>
          <a:p>
            <a:pPr marL="0" indent="0">
              <a:buFont typeface="Arial" panose="020B0604020202020204" pitchFamily="34" charset="0"/>
              <a:buNone/>
              <a:defRPr/>
            </a:pPr>
            <a:r>
              <a:rPr lang="en-US" sz="1800" b="1" dirty="0">
                <a:solidFill>
                  <a:schemeClr val="bg1"/>
                </a:solidFill>
              </a:rPr>
              <a:t>Defence of public interest</a:t>
            </a:r>
          </a:p>
          <a:p>
            <a:pPr marL="0" indent="0">
              <a:buFont typeface="Arial" panose="020B0604020202020204" pitchFamily="34" charset="0"/>
              <a:buNone/>
              <a:defRPr/>
            </a:pPr>
            <a:r>
              <a:rPr lang="en-CA" sz="1800" i="1" dirty="0">
                <a:solidFill>
                  <a:srgbClr val="00B0F0"/>
                </a:solidFill>
              </a:rPr>
              <a:t>Lion Laboratories v Evans </a:t>
            </a:r>
            <a:r>
              <a:rPr lang="en-CA" sz="1800" dirty="0">
                <a:solidFill>
                  <a:schemeClr val="bg1"/>
                </a:solidFill>
              </a:rPr>
              <a:t>[1985] QB 526</a:t>
            </a:r>
          </a:p>
          <a:p>
            <a:pPr>
              <a:defRPr/>
            </a:pPr>
            <a:r>
              <a:rPr lang="en-CA" sz="1800" dirty="0">
                <a:solidFill>
                  <a:schemeClr val="bg1"/>
                </a:solidFill>
              </a:rPr>
              <a:t>Lion Laboratories manufactured and marketed the </a:t>
            </a:r>
            <a:r>
              <a:rPr lang="en-CA" sz="1800" dirty="0">
                <a:solidFill>
                  <a:srgbClr val="FFFF00"/>
                </a:solidFill>
              </a:rPr>
              <a:t>Lion Intoximeter which was used by the police for measuring blood alcohol levels </a:t>
            </a:r>
            <a:r>
              <a:rPr lang="en-CA" sz="1800" dirty="0">
                <a:solidFill>
                  <a:schemeClr val="bg1"/>
                </a:solidFill>
              </a:rPr>
              <a:t>of motorists.</a:t>
            </a:r>
          </a:p>
          <a:p>
            <a:pPr>
              <a:defRPr/>
            </a:pPr>
            <a:r>
              <a:rPr lang="en-CA" sz="1800" dirty="0">
                <a:solidFill>
                  <a:schemeClr val="bg1"/>
                </a:solidFill>
              </a:rPr>
              <a:t>Two ex-employees approached the Press with four documents taken from Lion. </a:t>
            </a:r>
          </a:p>
          <a:p>
            <a:pPr>
              <a:defRPr/>
            </a:pPr>
            <a:r>
              <a:rPr lang="en-CA" sz="1800" dirty="0">
                <a:solidFill>
                  <a:schemeClr val="bg1"/>
                </a:solidFill>
              </a:rPr>
              <a:t>Such </a:t>
            </a:r>
            <a:r>
              <a:rPr lang="en-CA" sz="1800" dirty="0">
                <a:solidFill>
                  <a:srgbClr val="FFFF00"/>
                </a:solidFill>
              </a:rPr>
              <a:t>reproduction was held to be justified, despite the nature of material, being confidential and protected by copyright</a:t>
            </a:r>
            <a:r>
              <a:rPr lang="en-CA" sz="1800" dirty="0">
                <a:solidFill>
                  <a:schemeClr val="bg1"/>
                </a:solidFill>
              </a:rPr>
              <a:t>. </a:t>
            </a:r>
          </a:p>
          <a:p>
            <a:pPr>
              <a:defRPr/>
            </a:pPr>
            <a:r>
              <a:rPr lang="en-CA" sz="1800" dirty="0">
                <a:solidFill>
                  <a:schemeClr val="bg1"/>
                </a:solidFill>
              </a:rPr>
              <a:t>Court agreed that </a:t>
            </a:r>
            <a:r>
              <a:rPr lang="en-CA" sz="1800" dirty="0">
                <a:solidFill>
                  <a:srgbClr val="FF0000"/>
                </a:solidFill>
              </a:rPr>
              <a:t>the defence of public interest applied </a:t>
            </a:r>
            <a:r>
              <a:rPr lang="en-CA" sz="1800" dirty="0">
                <a:solidFill>
                  <a:schemeClr val="bg1"/>
                </a:solidFill>
              </a:rPr>
              <a:t>to the investigations  regarding the accuracy of the equipment to avoid incorrect readings when used by the police on motorist. </a:t>
            </a:r>
          </a:p>
        </p:txBody>
      </p:sp>
      <p:sp>
        <p:nvSpPr>
          <p:cNvPr id="4" name="Slide Number Placeholder 3">
            <a:extLst>
              <a:ext uri="{FF2B5EF4-FFF2-40B4-BE49-F238E27FC236}">
                <a16:creationId xmlns:a16="http://schemas.microsoft.com/office/drawing/2014/main" id="{4BD872D8-5202-419B-92D4-2EC4599C9930}"/>
              </a:ext>
            </a:extLst>
          </p:cNvPr>
          <p:cNvSpPr>
            <a:spLocks noGrp="1"/>
          </p:cNvSpPr>
          <p:nvPr>
            <p:ph type="sldNum" sz="quarter" idx="12"/>
          </p:nvPr>
        </p:nvSpPr>
        <p:spPr/>
        <p:txBody>
          <a:bodyPr/>
          <a:lstStyle/>
          <a:p>
            <a:pPr defTabSz="342900" eaLnBrk="1" fontAlgn="auto" hangingPunct="1">
              <a:spcBef>
                <a:spcPts val="0"/>
              </a:spcBef>
              <a:spcAft>
                <a:spcPts val="0"/>
              </a:spcAft>
              <a:defRPr/>
            </a:pPr>
            <a:fld id="{C4478584-059C-2D44-81B5-39A441F216C2}" type="slidenum">
              <a:rPr lang="en-US" sz="1350">
                <a:solidFill>
                  <a:prstClr val="black"/>
                </a:solidFill>
                <a:latin typeface="Arial"/>
              </a:rPr>
              <a:pPr defTabSz="342900" eaLnBrk="1" fontAlgn="auto" hangingPunct="1">
                <a:spcBef>
                  <a:spcPts val="0"/>
                </a:spcBef>
                <a:spcAft>
                  <a:spcPts val="0"/>
                </a:spcAft>
                <a:defRPr/>
              </a:pPr>
              <a:t>120</a:t>
            </a:fld>
            <a:endParaRPr lang="en-US" sz="1350">
              <a:solidFill>
                <a:prstClr val="black"/>
              </a:solidFill>
              <a:latin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EF27-C1AD-0528-411E-F3E6F07457B6}"/>
              </a:ext>
            </a:extLst>
          </p:cNvPr>
          <p:cNvSpPr>
            <a:spLocks noGrp="1"/>
          </p:cNvSpPr>
          <p:nvPr>
            <p:ph type="title"/>
          </p:nvPr>
        </p:nvSpPr>
        <p:spPr>
          <a:xfrm>
            <a:off x="250825" y="0"/>
            <a:ext cx="8642350" cy="1203325"/>
          </a:xfrm>
        </p:spPr>
        <p:txBody>
          <a:bodyPr>
            <a:normAutofit fontScale="90000"/>
          </a:bodyPr>
          <a:lstStyle/>
          <a:p>
            <a:pPr>
              <a:defRPr/>
            </a:pPr>
            <a:r>
              <a:rPr lang="en-CA" sz="4000" b="1" dirty="0">
                <a:solidFill>
                  <a:srgbClr val="FFFF00"/>
                </a:solidFill>
              </a:rPr>
              <a:t>Wrongdoing </a:t>
            </a:r>
            <a:r>
              <a:rPr lang="en-CA" sz="4000" b="1" dirty="0">
                <a:solidFill>
                  <a:srgbClr val="FF0000"/>
                </a:solidFill>
              </a:rPr>
              <a:t>does not disqualify </a:t>
            </a:r>
            <a:br>
              <a:rPr lang="en-CA" sz="4000" b="1" dirty="0">
                <a:solidFill>
                  <a:srgbClr val="FFFF00"/>
                </a:solidFill>
              </a:rPr>
            </a:br>
            <a:r>
              <a:rPr lang="en-CA" sz="4000" b="1" dirty="0">
                <a:solidFill>
                  <a:srgbClr val="FFFF00"/>
                </a:solidFill>
              </a:rPr>
              <a:t>the </a:t>
            </a:r>
            <a:r>
              <a:rPr lang="en-CA" sz="4000" b="1" dirty="0">
                <a:solidFill>
                  <a:schemeClr val="bg1"/>
                </a:solidFill>
              </a:rPr>
              <a:t>public interest  defence</a:t>
            </a:r>
            <a:r>
              <a:rPr lang="en-CA" sz="4000" b="1" dirty="0">
                <a:solidFill>
                  <a:srgbClr val="FFFF00"/>
                </a:solidFill>
              </a:rPr>
              <a:t>.</a:t>
            </a:r>
            <a:br>
              <a:rPr lang="en-CA" dirty="0">
                <a:solidFill>
                  <a:srgbClr val="FFFF00"/>
                </a:solidFill>
              </a:rPr>
            </a:br>
            <a:endParaRPr lang="en-US" dirty="0"/>
          </a:p>
        </p:txBody>
      </p:sp>
      <p:sp>
        <p:nvSpPr>
          <p:cNvPr id="3" name="Content Placeholder 2">
            <a:extLst>
              <a:ext uri="{FF2B5EF4-FFF2-40B4-BE49-F238E27FC236}">
                <a16:creationId xmlns:a16="http://schemas.microsoft.com/office/drawing/2014/main" id="{09237822-A137-AA3E-6652-B2C8CC269D4A}"/>
              </a:ext>
            </a:extLst>
          </p:cNvPr>
          <p:cNvSpPr>
            <a:spLocks noGrp="1"/>
          </p:cNvSpPr>
          <p:nvPr>
            <p:ph sz="quarter" idx="10"/>
          </p:nvPr>
        </p:nvSpPr>
        <p:spPr>
          <a:xfrm>
            <a:off x="431800" y="1419225"/>
            <a:ext cx="8280400" cy="3600450"/>
          </a:xfrm>
        </p:spPr>
        <p:txBody>
          <a:bodyPr/>
          <a:lstStyle/>
          <a:p>
            <a:pPr marL="0" indent="0">
              <a:buFont typeface="Arial" panose="020B0604020202020204" pitchFamily="34" charset="0"/>
              <a:buNone/>
              <a:defRPr/>
            </a:pPr>
            <a:r>
              <a:rPr lang="en-CA" sz="2600" i="1" dirty="0">
                <a:solidFill>
                  <a:schemeClr val="bg1"/>
                </a:solidFill>
              </a:rPr>
              <a:t>“I can see </a:t>
            </a:r>
            <a:r>
              <a:rPr lang="en-CA" sz="2600" i="1" dirty="0">
                <a:solidFill>
                  <a:srgbClr val="FFFF00"/>
                </a:solidFill>
              </a:rPr>
              <a:t>no sensible reason why this defence should be limited to cases in which there has been wrongdoing</a:t>
            </a:r>
            <a:r>
              <a:rPr lang="en-CA" sz="2600" i="1" dirty="0">
                <a:solidFill>
                  <a:schemeClr val="bg1"/>
                </a:solidFill>
              </a:rPr>
              <a:t> on the part of the plaintiffs.... No doubt it is in such circumstances that the defence will usually arise, but it is not difficult to think of instances where, although there has been no wrongdoing on the part of the plaintiff, it may be vital in the public interest to publish a part of his confidential information”</a:t>
            </a:r>
            <a:endParaRPr lang="en-US" sz="2600" i="1" dirty="0">
              <a:solidFill>
                <a:schemeClr val="bg1"/>
              </a:solidFill>
            </a:endParaRPr>
          </a:p>
          <a:p>
            <a:pPr>
              <a:defRPr/>
            </a:pP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5">
            <a:extLst>
              <a:ext uri="{FF2B5EF4-FFF2-40B4-BE49-F238E27FC236}">
                <a16:creationId xmlns:a16="http://schemas.microsoft.com/office/drawing/2014/main" id="{3CDE56D1-826D-14ED-055D-6EBA321C0C25}"/>
              </a:ext>
            </a:extLst>
          </p:cNvPr>
          <p:cNvSpPr>
            <a:spLocks noGrp="1" noChangeArrowheads="1"/>
          </p:cNvSpPr>
          <p:nvPr>
            <p:ph type="title"/>
          </p:nvPr>
        </p:nvSpPr>
        <p:spPr bwMode="auto">
          <a:xfrm>
            <a:off x="250825" y="63500"/>
            <a:ext cx="8642350" cy="711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 rights</a:t>
            </a:r>
            <a:r>
              <a:rPr lang="en-US" altLang="en-US" b="1">
                <a:solidFill>
                  <a:srgbClr val="FF0000"/>
                </a:solidFill>
              </a:rPr>
              <a:t>:</a:t>
            </a:r>
            <a:r>
              <a:rPr lang="en-US" altLang="en-US" b="1">
                <a:solidFill>
                  <a:schemeClr val="bg1"/>
                </a:solidFill>
              </a:rPr>
              <a:t> Fair Dealing</a:t>
            </a:r>
          </a:p>
        </p:txBody>
      </p:sp>
      <p:sp>
        <p:nvSpPr>
          <p:cNvPr id="2" name="Content Placeholder 1">
            <a:extLst>
              <a:ext uri="{FF2B5EF4-FFF2-40B4-BE49-F238E27FC236}">
                <a16:creationId xmlns:a16="http://schemas.microsoft.com/office/drawing/2014/main" id="{96DC2E5B-A6E6-DF70-2218-1755CDFFF871}"/>
              </a:ext>
            </a:extLst>
          </p:cNvPr>
          <p:cNvSpPr>
            <a:spLocks noGrp="1"/>
          </p:cNvSpPr>
          <p:nvPr>
            <p:ph idx="1"/>
          </p:nvPr>
        </p:nvSpPr>
        <p:spPr>
          <a:xfrm>
            <a:off x="250825" y="915988"/>
            <a:ext cx="8642350" cy="4029075"/>
          </a:xfrm>
        </p:spPr>
        <p:txBody>
          <a:bodyPr>
            <a:noAutofit/>
          </a:bodyPr>
          <a:lstStyle/>
          <a:p>
            <a:pPr marL="0" indent="0">
              <a:buFont typeface="Arial" panose="020B0604020202020204" pitchFamily="34" charset="0"/>
              <a:buNone/>
              <a:defRPr/>
            </a:pPr>
            <a:r>
              <a:rPr lang="en-US" sz="1800" b="1" dirty="0">
                <a:solidFill>
                  <a:schemeClr val="bg1"/>
                </a:solidFill>
              </a:rPr>
              <a:t>Fair dealing</a:t>
            </a:r>
          </a:p>
          <a:p>
            <a:pPr>
              <a:defRPr/>
            </a:pPr>
            <a:r>
              <a:rPr lang="en-CA" sz="1800" dirty="0">
                <a:solidFill>
                  <a:schemeClr val="bg1"/>
                </a:solidFill>
              </a:rPr>
              <a:t>Under fair dealing, individuals have the </a:t>
            </a:r>
            <a:r>
              <a:rPr lang="en-CA" sz="1800" dirty="0">
                <a:solidFill>
                  <a:srgbClr val="FFFF00"/>
                </a:solidFill>
              </a:rPr>
              <a:t>right to use a substantial part of another’s copyright-protected expression without that person’s permission</a:t>
            </a:r>
            <a:r>
              <a:rPr lang="en-CA" sz="1800" dirty="0">
                <a:solidFill>
                  <a:schemeClr val="bg1"/>
                </a:solidFill>
              </a:rPr>
              <a:t>, provided that the individual acts </a:t>
            </a:r>
            <a:r>
              <a:rPr lang="en-CA" sz="1800" dirty="0">
                <a:solidFill>
                  <a:srgbClr val="FF0000"/>
                </a:solidFill>
              </a:rPr>
              <a:t>in furtherance of certain purposes</a:t>
            </a:r>
            <a:r>
              <a:rPr lang="en-CA" sz="1800" dirty="0">
                <a:solidFill>
                  <a:schemeClr val="bg1"/>
                </a:solidFill>
              </a:rPr>
              <a:t>, that the individual acts in a </a:t>
            </a:r>
            <a:r>
              <a:rPr lang="en-CA" sz="1800" dirty="0">
                <a:solidFill>
                  <a:srgbClr val="FF0000"/>
                </a:solidFill>
              </a:rPr>
              <a:t>fair manner</a:t>
            </a:r>
            <a:r>
              <a:rPr lang="en-CA" sz="1800" dirty="0">
                <a:solidFill>
                  <a:schemeClr val="bg1"/>
                </a:solidFill>
              </a:rPr>
              <a:t>, and that - in some cases - </a:t>
            </a:r>
            <a:r>
              <a:rPr lang="en-CA" sz="1800" dirty="0">
                <a:solidFill>
                  <a:srgbClr val="FFFF00"/>
                </a:solidFill>
              </a:rPr>
              <a:t>certain attribution requirements </a:t>
            </a:r>
            <a:r>
              <a:rPr lang="en-CA" sz="1800" dirty="0">
                <a:solidFill>
                  <a:schemeClr val="bg1"/>
                </a:solidFill>
              </a:rPr>
              <a:t>are satisfied. </a:t>
            </a:r>
          </a:p>
          <a:p>
            <a:pPr>
              <a:defRPr/>
            </a:pPr>
            <a:r>
              <a:rPr lang="en-CA" sz="1800" dirty="0">
                <a:solidFill>
                  <a:schemeClr val="bg1"/>
                </a:solidFill>
              </a:rPr>
              <a:t>Broadest defence to copyright infringement set out in the Copyright Act.</a:t>
            </a:r>
          </a:p>
          <a:p>
            <a:pPr>
              <a:defRPr/>
            </a:pPr>
            <a:r>
              <a:rPr lang="en-CA" sz="1800" dirty="0">
                <a:solidFill>
                  <a:schemeClr val="bg1"/>
                </a:solidFill>
              </a:rPr>
              <a:t>If fair dealing is made out, an individual will not be found to have infringed copyright.</a:t>
            </a:r>
          </a:p>
          <a:p>
            <a:pPr>
              <a:defRPr/>
            </a:pPr>
            <a:r>
              <a:rPr lang="en-CA" sz="1800" dirty="0">
                <a:solidFill>
                  <a:schemeClr val="bg1"/>
                </a:solidFill>
              </a:rPr>
              <a:t>This </a:t>
            </a:r>
            <a:r>
              <a:rPr lang="en-CA" sz="1800" dirty="0">
                <a:solidFill>
                  <a:srgbClr val="FFFF00"/>
                </a:solidFill>
              </a:rPr>
              <a:t>defence exists in various forms in several jurisdictions </a:t>
            </a:r>
            <a:r>
              <a:rPr lang="en-CA" sz="1800" dirty="0">
                <a:solidFill>
                  <a:schemeClr val="bg1"/>
                </a:solidFill>
              </a:rPr>
              <a:t>–  focus here is on the Canadian articulation of this defence.</a:t>
            </a:r>
          </a:p>
          <a:p>
            <a:pPr>
              <a:defRPr/>
            </a:pPr>
            <a:r>
              <a:rPr lang="en-CA" sz="1800" dirty="0">
                <a:solidFill>
                  <a:schemeClr val="bg1"/>
                </a:solidFill>
              </a:rPr>
              <a:t>We’ll start by looking at the language of the Copyright Act – and then we’ll look at how courts have interpreted these provisions. </a:t>
            </a:r>
            <a:endParaRPr lang="en-US" sz="1800" dirty="0"/>
          </a:p>
        </p:txBody>
      </p:sp>
      <p:sp>
        <p:nvSpPr>
          <p:cNvPr id="4" name="Slide Number Placeholder 3">
            <a:extLst>
              <a:ext uri="{FF2B5EF4-FFF2-40B4-BE49-F238E27FC236}">
                <a16:creationId xmlns:a16="http://schemas.microsoft.com/office/drawing/2014/main" id="{F682A177-7B22-B683-7D95-D850D6918D47}"/>
              </a:ext>
            </a:extLst>
          </p:cNvPr>
          <p:cNvSpPr>
            <a:spLocks noGrp="1"/>
          </p:cNvSpPr>
          <p:nvPr>
            <p:ph type="sldNum" sz="quarter" idx="12"/>
          </p:nvPr>
        </p:nvSpPr>
        <p:spPr/>
        <p:txBody>
          <a:bodyPr/>
          <a:lstStyle/>
          <a:p>
            <a:pPr defTabSz="342900" eaLnBrk="1" fontAlgn="auto" hangingPunct="1">
              <a:spcBef>
                <a:spcPts val="0"/>
              </a:spcBef>
              <a:spcAft>
                <a:spcPts val="0"/>
              </a:spcAft>
              <a:defRPr/>
            </a:pPr>
            <a:fld id="{217A08D5-E208-7E42-97C3-5C85DE64EA56}" type="slidenum">
              <a:rPr lang="en-US" sz="1350">
                <a:solidFill>
                  <a:prstClr val="black"/>
                </a:solidFill>
                <a:latin typeface="Arial"/>
              </a:rPr>
              <a:pPr defTabSz="342900" eaLnBrk="1" fontAlgn="auto" hangingPunct="1">
                <a:spcBef>
                  <a:spcPts val="0"/>
                </a:spcBef>
                <a:spcAft>
                  <a:spcPts val="0"/>
                </a:spcAft>
                <a:defRPr/>
              </a:pPr>
              <a:t>122</a:t>
            </a:fld>
            <a:endParaRPr lang="en-US" sz="1350">
              <a:solidFill>
                <a:prstClr val="black"/>
              </a:solidFill>
              <a:latin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9505-4053-5553-B02B-8B5594F75143}"/>
              </a:ext>
            </a:extLst>
          </p:cNvPr>
          <p:cNvSpPr>
            <a:spLocks noGrp="1"/>
          </p:cNvSpPr>
          <p:nvPr>
            <p:ph type="title"/>
          </p:nvPr>
        </p:nvSpPr>
        <p:spPr>
          <a:xfrm>
            <a:off x="457200" y="244475"/>
            <a:ext cx="8229600" cy="762000"/>
          </a:xfrm>
        </p:spPr>
        <p:txBody>
          <a:bodyPr>
            <a:normAutofit fontScale="90000"/>
          </a:bodyPr>
          <a:lstStyle/>
          <a:p>
            <a:pPr>
              <a:defRPr/>
            </a:pPr>
            <a:br>
              <a:rPr lang="en-US" dirty="0">
                <a:solidFill>
                  <a:schemeClr val="bg1"/>
                </a:solidFill>
              </a:rPr>
            </a:br>
            <a:r>
              <a:rPr lang="en-US" sz="4500" dirty="0">
                <a:solidFill>
                  <a:srgbClr val="FF0000"/>
                </a:solidFill>
              </a:rPr>
              <a:t>Fai</a:t>
            </a:r>
            <a:r>
              <a:rPr lang="en-US" sz="4500" dirty="0">
                <a:solidFill>
                  <a:schemeClr val="bg1"/>
                </a:solidFill>
              </a:rPr>
              <a:t>r Deal</a:t>
            </a:r>
            <a:r>
              <a:rPr lang="en-US" sz="4500" dirty="0">
                <a:solidFill>
                  <a:srgbClr val="FF0000"/>
                </a:solidFill>
              </a:rPr>
              <a:t>ing</a:t>
            </a:r>
            <a:r>
              <a:rPr lang="en-US" sz="4500" dirty="0">
                <a:solidFill>
                  <a:schemeClr val="bg1"/>
                </a:solidFill>
              </a:rPr>
              <a:t> </a:t>
            </a:r>
            <a:r>
              <a:rPr lang="en-US" sz="4500" dirty="0">
                <a:solidFill>
                  <a:srgbClr val="FFFF00"/>
                </a:solidFill>
              </a:rPr>
              <a:t>v</a:t>
            </a:r>
            <a:r>
              <a:rPr lang="en-US" sz="4500" dirty="0">
                <a:solidFill>
                  <a:srgbClr val="00B050"/>
                </a:solidFill>
              </a:rPr>
              <a:t>.</a:t>
            </a:r>
            <a:r>
              <a:rPr lang="en-US" sz="4500" dirty="0">
                <a:solidFill>
                  <a:srgbClr val="FFFF00"/>
                </a:solidFill>
              </a:rPr>
              <a:t> </a:t>
            </a:r>
            <a:r>
              <a:rPr lang="en-US" sz="4500" dirty="0">
                <a:solidFill>
                  <a:schemeClr val="bg1"/>
                </a:solidFill>
              </a:rPr>
              <a:t>Fair </a:t>
            </a:r>
            <a:r>
              <a:rPr lang="en-US" sz="4500" dirty="0">
                <a:solidFill>
                  <a:srgbClr val="FF0000"/>
                </a:solidFill>
              </a:rPr>
              <a:t>U</a:t>
            </a:r>
            <a:r>
              <a:rPr lang="en-US" sz="4500" dirty="0">
                <a:solidFill>
                  <a:schemeClr val="bg1"/>
                </a:solidFill>
              </a:rPr>
              <a:t>s</a:t>
            </a:r>
            <a:r>
              <a:rPr lang="en-US" sz="4500" dirty="0">
                <a:solidFill>
                  <a:srgbClr val="00B0F0"/>
                </a:solidFill>
              </a:rPr>
              <a:t>e</a:t>
            </a:r>
            <a:br>
              <a:rPr lang="en-US" dirty="0">
                <a:solidFill>
                  <a:schemeClr val="bg1"/>
                </a:solidFill>
              </a:rPr>
            </a:br>
            <a:endParaRPr lang="en-US" dirty="0"/>
          </a:p>
        </p:txBody>
      </p:sp>
      <p:pic>
        <p:nvPicPr>
          <p:cNvPr id="237570" name="Picture 4">
            <a:extLst>
              <a:ext uri="{FF2B5EF4-FFF2-40B4-BE49-F238E27FC236}">
                <a16:creationId xmlns:a16="http://schemas.microsoft.com/office/drawing/2014/main" id="{11AAE7BD-DAC1-8895-61F4-277C9F66C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903413"/>
            <a:ext cx="2997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5">
            <a:extLst>
              <a:ext uri="{FF2B5EF4-FFF2-40B4-BE49-F238E27FC236}">
                <a16:creationId xmlns:a16="http://schemas.microsoft.com/office/drawing/2014/main" id="{B5CBE058-17DC-7893-8D28-6FA48026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1931988"/>
            <a:ext cx="28257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Box 1">
            <a:extLst>
              <a:ext uri="{FF2B5EF4-FFF2-40B4-BE49-F238E27FC236}">
                <a16:creationId xmlns:a16="http://schemas.microsoft.com/office/drawing/2014/main" id="{AC90C74D-9B27-67CD-ABD1-81B613ABBD1D}"/>
              </a:ext>
            </a:extLst>
          </p:cNvPr>
          <p:cNvSpPr txBox="1">
            <a:spLocks noChangeArrowheads="1"/>
          </p:cNvSpPr>
          <p:nvPr/>
        </p:nvSpPr>
        <p:spPr bwMode="auto">
          <a:xfrm>
            <a:off x="660400" y="292100"/>
            <a:ext cx="782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Users</a:t>
            </a:r>
            <a:r>
              <a:rPr lang="en-US" altLang="en-US" sz="4800" b="1">
                <a:solidFill>
                  <a:srgbClr val="FF0000"/>
                </a:solidFill>
              </a:rPr>
              <a:t>’</a:t>
            </a:r>
            <a:r>
              <a:rPr lang="en-US" altLang="en-US" sz="4800" b="1">
                <a:solidFill>
                  <a:srgbClr val="FFFF00"/>
                </a:solidFill>
              </a:rPr>
              <a:t> rights</a:t>
            </a:r>
            <a:r>
              <a:rPr lang="en-US" altLang="en-US" sz="4800" b="1">
                <a:solidFill>
                  <a:srgbClr val="FF0000"/>
                </a:solidFill>
              </a:rPr>
              <a:t>:</a:t>
            </a:r>
            <a:r>
              <a:rPr lang="en-US" altLang="en-US" sz="4800" b="1">
                <a:solidFill>
                  <a:srgbClr val="FFFFFF"/>
                </a:solidFill>
              </a:rPr>
              <a:t> Fair Dealing</a:t>
            </a:r>
            <a:endParaRPr lang="en-US" altLang="en-US" sz="4800">
              <a:solidFill>
                <a:srgbClr val="002040"/>
              </a:solidFill>
            </a:endParaRPr>
          </a:p>
        </p:txBody>
      </p:sp>
      <p:sp>
        <p:nvSpPr>
          <p:cNvPr id="239618" name="TextBox 3">
            <a:extLst>
              <a:ext uri="{FF2B5EF4-FFF2-40B4-BE49-F238E27FC236}">
                <a16:creationId xmlns:a16="http://schemas.microsoft.com/office/drawing/2014/main" id="{19D639C6-779E-1192-FB5B-027B88324084}"/>
              </a:ext>
            </a:extLst>
          </p:cNvPr>
          <p:cNvSpPr txBox="1">
            <a:spLocks noChangeArrowheads="1"/>
          </p:cNvSpPr>
          <p:nvPr/>
        </p:nvSpPr>
        <p:spPr bwMode="auto">
          <a:xfrm>
            <a:off x="468313" y="1635125"/>
            <a:ext cx="820737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400" b="1">
                <a:solidFill>
                  <a:srgbClr val="FFFFFF"/>
                </a:solidFill>
              </a:rPr>
              <a:t>29.</a:t>
            </a:r>
            <a:r>
              <a:rPr lang="en-US" altLang="en-US" sz="4400">
                <a:solidFill>
                  <a:srgbClr val="FFFFFF"/>
                </a:solidFill>
              </a:rPr>
              <a:t> Fair dealing for the purpose of </a:t>
            </a:r>
            <a:r>
              <a:rPr lang="en-US" altLang="en-US" sz="4400">
                <a:solidFill>
                  <a:srgbClr val="FFFF00"/>
                </a:solidFill>
              </a:rPr>
              <a:t>research</a:t>
            </a:r>
            <a:r>
              <a:rPr lang="en-US" altLang="en-US" sz="4400">
                <a:solidFill>
                  <a:srgbClr val="FFFFFF"/>
                </a:solidFill>
              </a:rPr>
              <a:t>, </a:t>
            </a:r>
            <a:r>
              <a:rPr lang="en-US" altLang="en-US" sz="4400">
                <a:solidFill>
                  <a:srgbClr val="FFFF00"/>
                </a:solidFill>
              </a:rPr>
              <a:t>private study</a:t>
            </a:r>
            <a:r>
              <a:rPr lang="en-US" altLang="en-US" sz="4400">
                <a:solidFill>
                  <a:srgbClr val="FFFFFF"/>
                </a:solidFill>
              </a:rPr>
              <a:t>, </a:t>
            </a:r>
            <a:r>
              <a:rPr lang="en-US" altLang="en-US" sz="4400">
                <a:solidFill>
                  <a:srgbClr val="FFFF00"/>
                </a:solidFill>
              </a:rPr>
              <a:t>education</a:t>
            </a:r>
            <a:r>
              <a:rPr lang="en-US" altLang="en-US" sz="4400">
                <a:solidFill>
                  <a:srgbClr val="FFFFFF"/>
                </a:solidFill>
              </a:rPr>
              <a:t>, </a:t>
            </a:r>
            <a:r>
              <a:rPr lang="en-US" altLang="en-US" sz="4400">
                <a:solidFill>
                  <a:srgbClr val="FFFF00"/>
                </a:solidFill>
              </a:rPr>
              <a:t>parody</a:t>
            </a:r>
            <a:r>
              <a:rPr lang="en-US" altLang="en-US" sz="4400">
                <a:solidFill>
                  <a:srgbClr val="FFFFFF"/>
                </a:solidFill>
              </a:rPr>
              <a:t> </a:t>
            </a:r>
            <a:r>
              <a:rPr lang="en-US" altLang="en-US" sz="4400">
                <a:solidFill>
                  <a:srgbClr val="FF0000"/>
                </a:solidFill>
              </a:rPr>
              <a:t>or</a:t>
            </a:r>
            <a:r>
              <a:rPr lang="en-US" altLang="en-US" sz="4400">
                <a:solidFill>
                  <a:srgbClr val="FFFFFF"/>
                </a:solidFill>
              </a:rPr>
              <a:t> </a:t>
            </a:r>
            <a:r>
              <a:rPr lang="en-US" altLang="en-US" sz="4400">
                <a:solidFill>
                  <a:srgbClr val="FFFF00"/>
                </a:solidFill>
              </a:rPr>
              <a:t>satire</a:t>
            </a:r>
            <a:r>
              <a:rPr lang="en-US" altLang="en-US" sz="4400">
                <a:solidFill>
                  <a:srgbClr val="FFFFFF"/>
                </a:solidFill>
              </a:rPr>
              <a:t> </a:t>
            </a:r>
            <a:r>
              <a:rPr lang="en-US" altLang="en-US" sz="4400">
                <a:solidFill>
                  <a:srgbClr val="FF0000"/>
                </a:solidFill>
              </a:rPr>
              <a:t>does not infringe copyright</a:t>
            </a:r>
            <a:r>
              <a:rPr lang="en-US" altLang="en-US" sz="4400">
                <a:solidFill>
                  <a:srgbClr val="FFFFFF"/>
                </a:solidFill>
              </a:rPr>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28BF5DE9-EB67-724B-05FC-1F6937A75BB4}"/>
              </a:ext>
            </a:extLst>
          </p:cNvPr>
          <p:cNvSpPr>
            <a:spLocks noGrp="1" noChangeArrowheads="1"/>
          </p:cNvSpPr>
          <p:nvPr>
            <p:ph type="title"/>
          </p:nvPr>
        </p:nvSpPr>
        <p:spPr bwMode="auto">
          <a:xfrm>
            <a:off x="107950" y="206375"/>
            <a:ext cx="8856663"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Fair Dealing</a:t>
            </a:r>
            <a:r>
              <a:rPr lang="en-US" altLang="en-US" sz="4000" b="1">
                <a:solidFill>
                  <a:srgbClr val="FF0000"/>
                </a:solidFill>
              </a:rPr>
              <a:t>:</a:t>
            </a:r>
            <a:r>
              <a:rPr lang="en-US" altLang="en-US" sz="4000" b="1">
                <a:solidFill>
                  <a:srgbClr val="FFFF00"/>
                </a:solidFill>
              </a:rPr>
              <a:t> </a:t>
            </a:r>
            <a:r>
              <a:rPr lang="en-US" altLang="en-US" sz="4000" b="1">
                <a:solidFill>
                  <a:schemeClr val="bg1"/>
                </a:solidFill>
              </a:rPr>
              <a:t>Criticism or Review</a:t>
            </a:r>
            <a:endParaRPr lang="en-US" altLang="en-US" sz="4000" b="1"/>
          </a:p>
        </p:txBody>
      </p:sp>
      <p:sp>
        <p:nvSpPr>
          <p:cNvPr id="2" name="Content Placeholder 1">
            <a:extLst>
              <a:ext uri="{FF2B5EF4-FFF2-40B4-BE49-F238E27FC236}">
                <a16:creationId xmlns:a16="http://schemas.microsoft.com/office/drawing/2014/main" id="{DD917688-A020-1029-7431-CB9DD7286C23}"/>
              </a:ext>
            </a:extLst>
          </p:cNvPr>
          <p:cNvSpPr>
            <a:spLocks noGrp="1"/>
          </p:cNvSpPr>
          <p:nvPr>
            <p:ph idx="1"/>
          </p:nvPr>
        </p:nvSpPr>
        <p:spPr>
          <a:xfrm>
            <a:off x="358775" y="1276350"/>
            <a:ext cx="8426450" cy="3660775"/>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29.1</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criticism or review</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69CD0CEB-FC51-D9FF-22B3-3C9ACBC33EA7}"/>
              </a:ext>
            </a:extLst>
          </p:cNvPr>
          <p:cNvSpPr>
            <a:spLocks noGrp="1"/>
          </p:cNvSpPr>
          <p:nvPr>
            <p:ph type="sldNum" sz="quarter" idx="12"/>
          </p:nvPr>
        </p:nvSpPr>
        <p:spPr/>
        <p:txBody>
          <a:bodyPr/>
          <a:lstStyle/>
          <a:p>
            <a:pPr defTabSz="342900" eaLnBrk="1" fontAlgn="auto" hangingPunct="1">
              <a:spcBef>
                <a:spcPts val="0"/>
              </a:spcBef>
              <a:spcAft>
                <a:spcPts val="0"/>
              </a:spcAft>
              <a:defRPr/>
            </a:pPr>
            <a:fld id="{5CAE02AA-BA20-B348-8E38-2B05C17B1CB4}" type="slidenum">
              <a:rPr lang="en-US" sz="1350">
                <a:solidFill>
                  <a:prstClr val="black"/>
                </a:solidFill>
                <a:latin typeface="Arial"/>
              </a:rPr>
              <a:pPr defTabSz="342900" eaLnBrk="1" fontAlgn="auto" hangingPunct="1">
                <a:spcBef>
                  <a:spcPts val="0"/>
                </a:spcBef>
                <a:spcAft>
                  <a:spcPts val="0"/>
                </a:spcAft>
                <a:defRPr/>
              </a:pPr>
              <a:t>125</a:t>
            </a:fld>
            <a:endParaRPr lang="en-US" sz="1350">
              <a:solidFill>
                <a:prstClr val="black"/>
              </a:solidFill>
              <a:latin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5">
            <a:extLst>
              <a:ext uri="{FF2B5EF4-FFF2-40B4-BE49-F238E27FC236}">
                <a16:creationId xmlns:a16="http://schemas.microsoft.com/office/drawing/2014/main" id="{A8359646-B382-E976-84D9-5325E0AAD0CA}"/>
              </a:ext>
            </a:extLst>
          </p:cNvPr>
          <p:cNvSpPr>
            <a:spLocks noGrp="1" noChangeArrowheads="1"/>
          </p:cNvSpPr>
          <p:nvPr>
            <p:ph type="title"/>
          </p:nvPr>
        </p:nvSpPr>
        <p:spPr bwMode="auto">
          <a:xfrm>
            <a:off x="250825" y="230188"/>
            <a:ext cx="864235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Fair Dealing</a:t>
            </a:r>
            <a:r>
              <a:rPr lang="en-US" altLang="en-US" b="1">
                <a:solidFill>
                  <a:srgbClr val="FF0000"/>
                </a:solidFill>
              </a:rPr>
              <a:t>:</a:t>
            </a:r>
            <a:r>
              <a:rPr lang="en-US" altLang="en-US" b="1">
                <a:solidFill>
                  <a:srgbClr val="FFFF00"/>
                </a:solidFill>
              </a:rPr>
              <a:t> </a:t>
            </a:r>
            <a:r>
              <a:rPr lang="en-US" altLang="en-US" b="1">
                <a:solidFill>
                  <a:schemeClr val="bg1"/>
                </a:solidFill>
              </a:rPr>
              <a:t>News Reporting</a:t>
            </a:r>
            <a:endParaRPr lang="en-US" altLang="en-US" b="1"/>
          </a:p>
        </p:txBody>
      </p:sp>
      <p:sp>
        <p:nvSpPr>
          <p:cNvPr id="2" name="Content Placeholder 1">
            <a:extLst>
              <a:ext uri="{FF2B5EF4-FFF2-40B4-BE49-F238E27FC236}">
                <a16:creationId xmlns:a16="http://schemas.microsoft.com/office/drawing/2014/main" id="{0BD56A55-8DA8-A090-6C51-8AFD63589D64}"/>
              </a:ext>
            </a:extLst>
          </p:cNvPr>
          <p:cNvSpPr>
            <a:spLocks noGrp="1"/>
          </p:cNvSpPr>
          <p:nvPr>
            <p:ph idx="1"/>
          </p:nvPr>
        </p:nvSpPr>
        <p:spPr>
          <a:xfrm>
            <a:off x="179388" y="1674813"/>
            <a:ext cx="8785225" cy="3238500"/>
          </a:xfrm>
        </p:spPr>
        <p:txBody>
          <a:bodyPr>
            <a:normAutofit/>
          </a:bodyPr>
          <a:lstStyle/>
          <a:p>
            <a:pPr marL="0" indent="0">
              <a:lnSpc>
                <a:spcPct val="110000"/>
              </a:lnSpc>
              <a:buFont typeface="Arial" panose="020B0604020202020204" pitchFamily="34" charset="0"/>
              <a:buNone/>
              <a:defRPr/>
            </a:pPr>
            <a:r>
              <a:rPr lang="en-US" sz="2625" b="1" dirty="0">
                <a:solidFill>
                  <a:schemeClr val="bg1"/>
                </a:solidFill>
              </a:rPr>
              <a:t>29.2</a:t>
            </a:r>
            <a:r>
              <a:rPr lang="en-US" sz="2625" dirty="0">
                <a:solidFill>
                  <a:schemeClr val="bg1"/>
                </a:solidFill>
              </a:rPr>
              <a:t> </a:t>
            </a:r>
            <a:r>
              <a:rPr lang="en-US" sz="2625" dirty="0">
                <a:solidFill>
                  <a:srgbClr val="FFFF00"/>
                </a:solidFill>
              </a:rPr>
              <a:t>Fair dealing </a:t>
            </a:r>
            <a:r>
              <a:rPr lang="en-US" sz="2625" dirty="0">
                <a:solidFill>
                  <a:schemeClr val="bg1"/>
                </a:solidFill>
              </a:rPr>
              <a:t>for the purpose of </a:t>
            </a:r>
            <a:r>
              <a:rPr lang="en-US" sz="2625" dirty="0">
                <a:solidFill>
                  <a:srgbClr val="FFFF00"/>
                </a:solidFill>
              </a:rPr>
              <a:t>news reporting</a:t>
            </a:r>
            <a:r>
              <a:rPr lang="en-US" sz="2625" dirty="0">
                <a:solidFill>
                  <a:schemeClr val="bg1"/>
                </a:solidFill>
              </a:rPr>
              <a:t> </a:t>
            </a:r>
            <a:r>
              <a:rPr lang="en-US" sz="2625" dirty="0">
                <a:solidFill>
                  <a:srgbClr val="FF0000"/>
                </a:solidFill>
              </a:rPr>
              <a:t>does not infringe </a:t>
            </a:r>
            <a:r>
              <a:rPr lang="en-US" sz="2625" dirty="0">
                <a:solidFill>
                  <a:schemeClr val="bg1"/>
                </a:solidFill>
              </a:rPr>
              <a:t>copyright</a:t>
            </a:r>
            <a:r>
              <a:rPr lang="en-US" sz="2625" dirty="0">
                <a:solidFill>
                  <a:srgbClr val="FF0000"/>
                </a:solidFill>
              </a:rPr>
              <a:t> if </a:t>
            </a:r>
            <a:r>
              <a:rPr lang="en-US" sz="2625" dirty="0">
                <a:solidFill>
                  <a:schemeClr val="bg1"/>
                </a:solidFill>
              </a:rPr>
              <a:t>the following are </a:t>
            </a:r>
            <a:r>
              <a:rPr lang="en-US" sz="2625" dirty="0">
                <a:solidFill>
                  <a:srgbClr val="FFFF00"/>
                </a:solidFill>
              </a:rPr>
              <a:t>mentioned:</a:t>
            </a:r>
            <a:endParaRPr lang="en-CA" sz="2625" dirty="0">
              <a:solidFill>
                <a:srgbClr val="FFFF00"/>
              </a:solidFill>
            </a:endParaRPr>
          </a:p>
          <a:p>
            <a:pPr marL="0"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a</a:t>
            </a:r>
            <a:r>
              <a:rPr lang="en-US" sz="2625" dirty="0">
                <a:solidFill>
                  <a:schemeClr val="bg1"/>
                </a:solidFill>
              </a:rPr>
              <a:t>) the </a:t>
            </a:r>
            <a:r>
              <a:rPr lang="en-US" sz="2625" dirty="0">
                <a:solidFill>
                  <a:srgbClr val="FFFF00"/>
                </a:solidFill>
              </a:rPr>
              <a:t>source</a:t>
            </a:r>
            <a:r>
              <a:rPr lang="en-US" sz="2625" dirty="0">
                <a:solidFill>
                  <a:schemeClr val="bg1"/>
                </a:solidFill>
              </a:rPr>
              <a:t>; and</a:t>
            </a:r>
            <a:endParaRPr lang="en-CA" sz="2625" dirty="0">
              <a:solidFill>
                <a:schemeClr val="bg1"/>
              </a:solidFill>
            </a:endParaRPr>
          </a:p>
          <a:p>
            <a:pPr marL="300038" lvl="1" indent="0">
              <a:lnSpc>
                <a:spcPct val="110000"/>
              </a:lnSpc>
              <a:buFont typeface="Arial" panose="020B0604020202020204" pitchFamily="34" charset="0"/>
              <a:buNone/>
              <a:defRPr/>
            </a:pPr>
            <a:r>
              <a:rPr lang="en-US" sz="2625" dirty="0">
                <a:solidFill>
                  <a:schemeClr val="bg1"/>
                </a:solidFill>
              </a:rPr>
              <a:t>		(</a:t>
            </a:r>
            <a:r>
              <a:rPr lang="en-US" sz="2625" i="1" dirty="0">
                <a:solidFill>
                  <a:schemeClr val="bg1"/>
                </a:solidFill>
              </a:rPr>
              <a:t>b</a:t>
            </a:r>
            <a:r>
              <a:rPr lang="en-US" sz="2625" dirty="0">
                <a:solidFill>
                  <a:schemeClr val="bg1"/>
                </a:solidFill>
              </a:rPr>
              <a:t>) if given in the source, the name of the            		(</a:t>
            </a:r>
            <a:r>
              <a:rPr lang="en-US" sz="2625" dirty="0" err="1">
                <a:solidFill>
                  <a:schemeClr val="bg1"/>
                </a:solidFill>
              </a:rPr>
              <a:t>i</a:t>
            </a:r>
            <a:r>
              <a:rPr lang="en-US" sz="2625" dirty="0">
                <a:solidFill>
                  <a:schemeClr val="bg1"/>
                </a:solidFill>
              </a:rPr>
              <a:t>) </a:t>
            </a:r>
            <a:r>
              <a:rPr lang="en-US" sz="2625" dirty="0">
                <a:solidFill>
                  <a:srgbClr val="FFFF00"/>
                </a:solidFill>
              </a:rPr>
              <a:t>author</a:t>
            </a:r>
            <a:r>
              <a:rPr lang="en-US" sz="2625" dirty="0">
                <a:solidFill>
                  <a:schemeClr val="bg1"/>
                </a:solidFill>
              </a:rPr>
              <a:t>, in the case of a work </a:t>
            </a:r>
            <a:endParaRPr lang="en-CA" sz="2625" dirty="0">
              <a:solidFill>
                <a:schemeClr val="bg1"/>
              </a:solidFill>
            </a:endParaRPr>
          </a:p>
          <a:p>
            <a:pPr marL="0" indent="0">
              <a:buFont typeface="Arial" panose="020B0604020202020204" pitchFamily="34" charset="0"/>
              <a:buNone/>
              <a:defRPr/>
            </a:pPr>
            <a:endParaRPr lang="en-US" dirty="0"/>
          </a:p>
          <a:p>
            <a:pPr lvl="2">
              <a:defRPr/>
            </a:pPr>
            <a:endParaRPr lang="en-US" dirty="0"/>
          </a:p>
        </p:txBody>
      </p:sp>
      <p:sp>
        <p:nvSpPr>
          <p:cNvPr id="4" name="Slide Number Placeholder 3">
            <a:extLst>
              <a:ext uri="{FF2B5EF4-FFF2-40B4-BE49-F238E27FC236}">
                <a16:creationId xmlns:a16="http://schemas.microsoft.com/office/drawing/2014/main" id="{786D58DC-9970-CFE0-56FA-C93B553751CB}"/>
              </a:ext>
            </a:extLst>
          </p:cNvPr>
          <p:cNvSpPr>
            <a:spLocks noGrp="1"/>
          </p:cNvSpPr>
          <p:nvPr>
            <p:ph type="sldNum" sz="quarter" idx="12"/>
          </p:nvPr>
        </p:nvSpPr>
        <p:spPr/>
        <p:txBody>
          <a:bodyPr/>
          <a:lstStyle/>
          <a:p>
            <a:pPr defTabSz="342900" eaLnBrk="1" fontAlgn="auto" hangingPunct="1">
              <a:spcBef>
                <a:spcPts val="0"/>
              </a:spcBef>
              <a:spcAft>
                <a:spcPts val="0"/>
              </a:spcAft>
              <a:defRPr/>
            </a:pPr>
            <a:fld id="{C67AADEF-D29F-7C49-9DC9-A83DD198D23C}" type="slidenum">
              <a:rPr lang="en-US" sz="1350">
                <a:solidFill>
                  <a:prstClr val="black"/>
                </a:solidFill>
                <a:latin typeface="Arial"/>
              </a:rPr>
              <a:pPr defTabSz="342900" eaLnBrk="1" fontAlgn="auto" hangingPunct="1">
                <a:spcBef>
                  <a:spcPts val="0"/>
                </a:spcBef>
                <a:spcAft>
                  <a:spcPts val="0"/>
                </a:spcAft>
                <a:defRPr/>
              </a:pPr>
              <a:t>126</a:t>
            </a:fld>
            <a:endParaRPr lang="en-US" sz="1350">
              <a:solidFill>
                <a:prstClr val="black"/>
              </a:solidFill>
              <a:latin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44F-50AC-C590-9C45-C3201967F3A2}"/>
              </a:ext>
            </a:extLst>
          </p:cNvPr>
          <p:cNvSpPr>
            <a:spLocks noGrp="1"/>
          </p:cNvSpPr>
          <p:nvPr>
            <p:ph type="title"/>
          </p:nvPr>
        </p:nvSpPr>
        <p:spPr>
          <a:xfrm>
            <a:off x="179388" y="119063"/>
            <a:ext cx="8785225" cy="762000"/>
          </a:xfrm>
        </p:spPr>
        <p:txBody>
          <a:bodyPr>
            <a:normAutofit fontScale="90000"/>
          </a:bodyPr>
          <a:lstStyle/>
          <a:p>
            <a:pPr>
              <a:defRPr/>
            </a:pPr>
            <a:r>
              <a:rPr lang="en-US" sz="3600" dirty="0">
                <a:solidFill>
                  <a:schemeClr val="bg1"/>
                </a:solidFill>
              </a:rPr>
              <a:t>Eight fair dealing categories (</a:t>
            </a:r>
            <a:r>
              <a:rPr lang="en-US" sz="3600" dirty="0">
                <a:solidFill>
                  <a:srgbClr val="FF0000"/>
                </a:solidFill>
              </a:rPr>
              <a:t>exhaustive list</a:t>
            </a:r>
            <a:r>
              <a:rPr lang="en-US" sz="3600" dirty="0">
                <a:solidFill>
                  <a:schemeClr val="bg1"/>
                </a:solidFill>
              </a:rPr>
              <a:t>)</a:t>
            </a:r>
            <a:br>
              <a:rPr lang="en-US" dirty="0">
                <a:solidFill>
                  <a:schemeClr val="bg1"/>
                </a:solidFill>
              </a:rPr>
            </a:br>
            <a:endParaRPr lang="en-US" dirty="0"/>
          </a:p>
        </p:txBody>
      </p:sp>
      <p:sp>
        <p:nvSpPr>
          <p:cNvPr id="248834" name="Content Placeholder 2">
            <a:extLst>
              <a:ext uri="{FF2B5EF4-FFF2-40B4-BE49-F238E27FC236}">
                <a16:creationId xmlns:a16="http://schemas.microsoft.com/office/drawing/2014/main" id="{8D618406-1B88-6DA2-F878-8D1B5417B768}"/>
              </a:ext>
            </a:extLst>
          </p:cNvPr>
          <p:cNvSpPr>
            <a:spLocks noGrp="1" noChangeArrowheads="1"/>
          </p:cNvSpPr>
          <p:nvPr>
            <p:ph sz="quarter" idx="10"/>
          </p:nvPr>
        </p:nvSpPr>
        <p:spPr bwMode="auto">
          <a:xfrm>
            <a:off x="457200" y="1055688"/>
            <a:ext cx="8229600" cy="396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panose="020B0604020202020204" pitchFamily="34" charset="0"/>
              <a:buAutoNum type="arabicPeriod"/>
            </a:pPr>
            <a:r>
              <a:rPr lang="en-US" altLang="en-US" sz="2600" b="1">
                <a:solidFill>
                  <a:srgbClr val="FFFF00"/>
                </a:solidFill>
              </a:rPr>
              <a:t>Research</a:t>
            </a:r>
          </a:p>
          <a:p>
            <a:pPr>
              <a:buFont typeface="Arial" panose="020B0604020202020204" pitchFamily="34" charset="0"/>
              <a:buAutoNum type="arabicPeriod"/>
            </a:pPr>
            <a:r>
              <a:rPr lang="en-US" altLang="en-US" sz="2600" b="1">
                <a:solidFill>
                  <a:srgbClr val="FFFF00"/>
                </a:solidFill>
              </a:rPr>
              <a:t>Private Study</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Education</a:t>
            </a:r>
            <a:r>
              <a:rPr lang="en-US" altLang="en-US" sz="2600" b="1">
                <a:solidFill>
                  <a:schemeClr val="bg1"/>
                </a:solidFill>
              </a:rPr>
              <a:t> </a:t>
            </a:r>
          </a:p>
          <a:p>
            <a:pPr>
              <a:buFont typeface="Arial" panose="020B0604020202020204" pitchFamily="34" charset="0"/>
              <a:buAutoNum type="arabicPeriod"/>
            </a:pPr>
            <a:r>
              <a:rPr lang="en-US" altLang="en-US" sz="2600" b="1">
                <a:solidFill>
                  <a:srgbClr val="FFFF00"/>
                </a:solidFill>
              </a:rPr>
              <a:t>Parody</a:t>
            </a:r>
            <a:r>
              <a:rPr lang="en-US" altLang="en-US" sz="2600" b="1">
                <a:solidFill>
                  <a:schemeClr val="bg1"/>
                </a:solidFill>
              </a:rPr>
              <a:t> </a:t>
            </a:r>
            <a:endParaRPr lang="en-US" altLang="en-US" sz="2600" b="1">
              <a:solidFill>
                <a:srgbClr val="FF0000"/>
              </a:solidFill>
            </a:endParaRPr>
          </a:p>
          <a:p>
            <a:pPr>
              <a:buFont typeface="Arial" panose="020B0604020202020204" pitchFamily="34" charset="0"/>
              <a:buAutoNum type="arabicPeriod"/>
            </a:pPr>
            <a:r>
              <a:rPr lang="en-US" altLang="en-US" sz="2600" b="1">
                <a:solidFill>
                  <a:srgbClr val="FFFF00"/>
                </a:solidFill>
              </a:rPr>
              <a:t>Satire</a:t>
            </a:r>
          </a:p>
          <a:p>
            <a:pPr>
              <a:buFont typeface="Arial" panose="020B0604020202020204" pitchFamily="34" charset="0"/>
              <a:buAutoNum type="arabicPeriod"/>
            </a:pPr>
            <a:r>
              <a:rPr lang="en-US" altLang="en-US" sz="2600" b="1">
                <a:solidFill>
                  <a:srgbClr val="FFFF00"/>
                </a:solidFill>
              </a:rPr>
              <a:t>Criticism </a:t>
            </a:r>
          </a:p>
          <a:p>
            <a:pPr>
              <a:buFont typeface="Arial" panose="020B0604020202020204" pitchFamily="34" charset="0"/>
              <a:buAutoNum type="arabicPeriod"/>
            </a:pPr>
            <a:r>
              <a:rPr lang="en-US" altLang="en-US" sz="2600" b="1">
                <a:solidFill>
                  <a:srgbClr val="FFFF00"/>
                </a:solidFill>
              </a:rPr>
              <a:t>Review</a:t>
            </a:r>
          </a:p>
          <a:p>
            <a:pPr>
              <a:buFont typeface="Arial" panose="020B0604020202020204" pitchFamily="34" charset="0"/>
              <a:buAutoNum type="arabicPeriod"/>
            </a:pPr>
            <a:r>
              <a:rPr lang="en-US" altLang="en-US" sz="2600" b="1">
                <a:solidFill>
                  <a:srgbClr val="FFFF00"/>
                </a:solidFill>
              </a:rPr>
              <a:t>News reporting</a:t>
            </a:r>
          </a:p>
          <a:p>
            <a:pPr>
              <a:buFont typeface="Arial" panose="020B0604020202020204" pitchFamily="34" charset="0"/>
              <a:buAutoNum type="arabicPeriod"/>
            </a:pPr>
            <a:endParaRPr lang="en-US" alt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F605AAA0-065E-C060-A2C9-CB14B3866692}"/>
              </a:ext>
            </a:extLst>
          </p:cNvPr>
          <p:cNvSpPr>
            <a:spLocks noGrp="1" noChangeArrowheads="1"/>
          </p:cNvSpPr>
          <p:nvPr>
            <p:ph type="title"/>
          </p:nvPr>
        </p:nvSpPr>
        <p:spPr bwMode="auto">
          <a:xfrm>
            <a:off x="1485900" y="84138"/>
            <a:ext cx="6172200" cy="650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changed</a:t>
            </a:r>
            <a:r>
              <a:rPr lang="en-US" altLang="en-US" b="1">
                <a:solidFill>
                  <a:srgbClr val="FF0000"/>
                </a:solidFill>
              </a:rPr>
              <a:t>?</a:t>
            </a:r>
          </a:p>
        </p:txBody>
      </p:sp>
      <p:sp>
        <p:nvSpPr>
          <p:cNvPr id="3" name="Content Placeholder 2">
            <a:extLst>
              <a:ext uri="{FF2B5EF4-FFF2-40B4-BE49-F238E27FC236}">
                <a16:creationId xmlns:a16="http://schemas.microsoft.com/office/drawing/2014/main" id="{B42BD511-F999-DC52-6E33-7809A68C2A63}"/>
              </a:ext>
            </a:extLst>
          </p:cNvPr>
          <p:cNvSpPr>
            <a:spLocks noGrp="1"/>
          </p:cNvSpPr>
          <p:nvPr>
            <p:ph sz="quarter" idx="10"/>
          </p:nvPr>
        </p:nvSpPr>
        <p:spPr>
          <a:xfrm>
            <a:off x="250825" y="915988"/>
            <a:ext cx="8569325" cy="4032250"/>
          </a:xfrm>
        </p:spPr>
        <p:txBody>
          <a:bodyPr/>
          <a:lstStyle/>
          <a:p>
            <a:pPr>
              <a:defRPr/>
            </a:pPr>
            <a:r>
              <a:rPr lang="en-US" sz="2400" i="1" u="sng" dirty="0">
                <a:solidFill>
                  <a:srgbClr val="00B0F0"/>
                </a:solidFill>
              </a:rPr>
              <a:t>CCH v. LSUC </a:t>
            </a:r>
            <a:r>
              <a:rPr lang="en-US" sz="2400" dirty="0">
                <a:solidFill>
                  <a:schemeClr val="bg1"/>
                </a:solidFill>
              </a:rPr>
              <a:t>(SCC) endorsed </a:t>
            </a:r>
            <a:r>
              <a:rPr lang="en-US" sz="2400" dirty="0">
                <a:solidFill>
                  <a:srgbClr val="FF0000"/>
                </a:solidFill>
              </a:rPr>
              <a:t>“</a:t>
            </a:r>
            <a:r>
              <a:rPr lang="en-US" sz="2400" dirty="0">
                <a:solidFill>
                  <a:srgbClr val="FFFF00"/>
                </a:solidFill>
              </a:rPr>
              <a:t>users</a:t>
            </a:r>
            <a:r>
              <a:rPr lang="en-US" sz="2400" dirty="0">
                <a:solidFill>
                  <a:srgbClr val="FF0000"/>
                </a:solidFill>
              </a:rPr>
              <a:t>’</a:t>
            </a:r>
            <a:r>
              <a:rPr lang="en-US" sz="2400" dirty="0">
                <a:solidFill>
                  <a:srgbClr val="FFFF00"/>
                </a:solidFill>
              </a:rPr>
              <a:t> rights</a:t>
            </a:r>
            <a:r>
              <a:rPr lang="en-US" sz="2400" dirty="0">
                <a:solidFill>
                  <a:srgbClr val="FF0000"/>
                </a:solidFill>
              </a:rPr>
              <a:t>”</a:t>
            </a:r>
          </a:p>
          <a:p>
            <a:pPr>
              <a:defRPr/>
            </a:pPr>
            <a:r>
              <a:rPr lang="en-US" sz="2400" dirty="0">
                <a:solidFill>
                  <a:srgbClr val="FFFF00"/>
                </a:solidFill>
              </a:rPr>
              <a:t>Flows from </a:t>
            </a:r>
            <a:r>
              <a:rPr lang="en-US" sz="2400" i="1" dirty="0">
                <a:solidFill>
                  <a:srgbClr val="00B0F0"/>
                </a:solidFill>
              </a:rPr>
              <a:t>Théberge</a:t>
            </a:r>
            <a:r>
              <a:rPr lang="en-US" sz="2400" i="1" dirty="0">
                <a:solidFill>
                  <a:srgbClr val="FFFF00"/>
                </a:solidFill>
              </a:rPr>
              <a:t> </a:t>
            </a:r>
            <a:r>
              <a:rPr lang="en-CA" sz="2400" dirty="0">
                <a:solidFill>
                  <a:schemeClr val="bg1"/>
                </a:solidFill>
              </a:rPr>
              <a:t>, where copyright was found not to be only about about rewarding and protecting authors; but </a:t>
            </a:r>
            <a:r>
              <a:rPr lang="en-CA" sz="2400" dirty="0">
                <a:solidFill>
                  <a:srgbClr val="FFFF00"/>
                </a:solidFill>
              </a:rPr>
              <a:t>focussed on the balancing between the public interest</a:t>
            </a:r>
            <a:r>
              <a:rPr lang="en-CA" sz="2400" dirty="0">
                <a:solidFill>
                  <a:schemeClr val="bg1"/>
                </a:solidFill>
              </a:rPr>
              <a:t> </a:t>
            </a:r>
            <a:r>
              <a:rPr lang="en-CA" sz="2400" dirty="0">
                <a:solidFill>
                  <a:srgbClr val="FF0000"/>
                </a:solidFill>
              </a:rPr>
              <a:t>in encouraging and disseminating creative and intellectual works  </a:t>
            </a:r>
            <a:r>
              <a:rPr lang="en-CA" sz="2400" dirty="0">
                <a:solidFill>
                  <a:srgbClr val="FFFF00"/>
                </a:solidFill>
              </a:rPr>
              <a:t>and securing a just reward for the author</a:t>
            </a:r>
            <a:r>
              <a:rPr lang="en-CA" sz="2400" dirty="0">
                <a:solidFill>
                  <a:schemeClr val="bg1"/>
                </a:solidFill>
              </a:rPr>
              <a:t>. </a:t>
            </a:r>
          </a:p>
          <a:p>
            <a:pPr>
              <a:defRPr/>
            </a:pPr>
            <a:r>
              <a:rPr lang="en-CA" sz="2400" dirty="0">
                <a:solidFill>
                  <a:srgbClr val="FFFF00"/>
                </a:solidFill>
              </a:rPr>
              <a:t>Move from defence </a:t>
            </a:r>
            <a:r>
              <a:rPr lang="en-CA" sz="2400" dirty="0">
                <a:solidFill>
                  <a:schemeClr val="bg1"/>
                </a:solidFill>
              </a:rPr>
              <a:t>to copyright action </a:t>
            </a:r>
            <a:r>
              <a:rPr lang="en-CA" sz="2400" dirty="0">
                <a:solidFill>
                  <a:srgbClr val="FF0000"/>
                </a:solidFill>
              </a:rPr>
              <a:t>to a </a:t>
            </a:r>
            <a:r>
              <a:rPr lang="en-CA" sz="2400" dirty="0">
                <a:solidFill>
                  <a:schemeClr val="bg1"/>
                </a:solidFill>
              </a:rPr>
              <a:t>more positive articulated </a:t>
            </a:r>
            <a:r>
              <a:rPr lang="en-CA" sz="2400" dirty="0">
                <a:solidFill>
                  <a:srgbClr val="FF0000"/>
                </a:solidFill>
              </a:rPr>
              <a:t>User Right</a:t>
            </a:r>
            <a:r>
              <a:rPr lang="en-CA" sz="2400" dirty="0">
                <a:solidFill>
                  <a:schemeClr val="bg1"/>
                </a:solidFill>
              </a:rPr>
              <a:t>.</a:t>
            </a:r>
          </a:p>
          <a:p>
            <a:pPr>
              <a:defRPr/>
            </a:pPr>
            <a:r>
              <a:rPr lang="en-CA" sz="2400" dirty="0">
                <a:solidFill>
                  <a:schemeClr val="bg1"/>
                </a:solidFill>
              </a:rPr>
              <a:t>Means </a:t>
            </a:r>
            <a:r>
              <a:rPr lang="en-CA" sz="2400" dirty="0">
                <a:solidFill>
                  <a:srgbClr val="FFFF00"/>
                </a:solidFill>
              </a:rPr>
              <a:t>User Right’s can be a sword</a:t>
            </a:r>
            <a:r>
              <a:rPr lang="en-CA" sz="2400" dirty="0">
                <a:solidFill>
                  <a:srgbClr val="FF0000"/>
                </a:solidFill>
              </a:rPr>
              <a:t>?</a:t>
            </a:r>
            <a:r>
              <a:rPr lang="en-CA" sz="2400" dirty="0">
                <a:solidFill>
                  <a:schemeClr val="bg1"/>
                </a:solidFill>
              </a:rPr>
              <a:t> How would that work/what would that look like?</a:t>
            </a:r>
          </a:p>
          <a:p>
            <a:pPr>
              <a:defRPr/>
            </a:pPr>
            <a:endParaRPr lang="en-CA" dirty="0"/>
          </a:p>
          <a:p>
            <a:pPr marL="0" indent="0">
              <a:buFont typeface="Arial" panose="020B0604020202020204" pitchFamily="34" charset="0"/>
              <a:buNone/>
              <a:defRPr/>
            </a:pP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0128B-ABC7-8D32-83B7-EFA347F6DF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90A09-36B1-7F62-3596-8C70C393391D}"/>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59468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C38A8D6-D0DA-C00A-64C9-406DD870FDA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26E74B-D43A-6658-5522-A7F125686DBA}"/>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1C41A3C7-A928-CD5B-1F81-47038BD71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6971F89-D4D6-9FC9-2C98-BFBF05D7CCEA}"/>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D6971F89-D4D6-9FC9-2C98-BFBF05D7CCEA}"/>
                  </a:ext>
                </a:extLst>
              </p:cNvPr>
              <p:cNvPicPr/>
              <p:nvPr/>
            </p:nvPicPr>
            <p:blipFill>
              <a:blip r:embed="rId4"/>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3315B342-E043-C4D6-1E57-380DB6BAE4C4}"/>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F30C-96DA-56E3-61F5-97C1B2A7B894}"/>
            </a:ext>
          </a:extLst>
        </p:cNvPr>
        <p:cNvGrpSpPr/>
        <p:nvPr/>
      </p:nvGrpSpPr>
      <p:grpSpPr>
        <a:xfrm>
          <a:off x="0" y="0"/>
          <a:ext cx="0" cy="0"/>
          <a:chOff x="0" y="0"/>
          <a:chExt cx="0" cy="0"/>
        </a:xfrm>
      </p:grpSpPr>
      <p:sp>
        <p:nvSpPr>
          <p:cNvPr id="243713" name="Title 1">
            <a:extLst>
              <a:ext uri="{FF2B5EF4-FFF2-40B4-BE49-F238E27FC236}">
                <a16:creationId xmlns:a16="http://schemas.microsoft.com/office/drawing/2014/main" id="{A72519C4-4DE0-E45B-F35C-5390AE73211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12B6FEB2-90A0-6BFD-D321-F468E9ACAF3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243715" name="Content Placeholder 3" descr="Crystal_Project_pause-queue.png">
            <a:extLst>
              <a:ext uri="{FF2B5EF4-FFF2-40B4-BE49-F238E27FC236}">
                <a16:creationId xmlns:a16="http://schemas.microsoft.com/office/drawing/2014/main" id="{9928C20C-3CAD-9D1F-606F-EFF00A2F0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9051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429E-6B7C-9C54-B0DA-0DBD715C72C7}"/>
            </a:ext>
          </a:extLst>
        </p:cNvPr>
        <p:cNvGrpSpPr/>
        <p:nvPr/>
      </p:nvGrpSpPr>
      <p:grpSpPr>
        <a:xfrm>
          <a:off x="0" y="0"/>
          <a:ext cx="0" cy="0"/>
          <a:chOff x="0" y="0"/>
          <a:chExt cx="0" cy="0"/>
        </a:xfrm>
      </p:grpSpPr>
      <p:sp>
        <p:nvSpPr>
          <p:cNvPr id="94209" name="Content Placeholder 2">
            <a:extLst>
              <a:ext uri="{FF2B5EF4-FFF2-40B4-BE49-F238E27FC236}">
                <a16:creationId xmlns:a16="http://schemas.microsoft.com/office/drawing/2014/main" id="{D0C16F4B-E10A-29AF-BF49-E46CE2163B3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Now</a:t>
            </a:r>
            <a:r>
              <a:rPr lang="en-US" altLang="en-US" sz="3300">
                <a:solidFill>
                  <a:srgbClr val="FF0000"/>
                </a:solidFill>
                <a:latin typeface="P22 Typewriter"/>
                <a:ea typeface="P22 Typewriter"/>
                <a:cs typeface="P22 Typewriter"/>
              </a:rPr>
              <a:t>,</a:t>
            </a:r>
            <a:r>
              <a:rPr lang="en-US" altLang="en-US" sz="3300">
                <a:solidFill>
                  <a:srgbClr val="FFFF00"/>
                </a:solidFill>
                <a:latin typeface="P22 Typewriter"/>
                <a:ea typeface="P22 Typewriter"/>
                <a:cs typeface="P22 Typewriter"/>
              </a:rPr>
              <a:t> to our regularly </a:t>
            </a:r>
          </a:p>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scheduled programming</a:t>
            </a:r>
            <a:r>
              <a:rPr lang="en-US" altLang="en-US" sz="3300">
                <a:solidFill>
                  <a:srgbClr val="FF0000"/>
                </a:solidFill>
                <a:latin typeface="P22 Typewriter"/>
                <a:ea typeface="P22 Typewriter"/>
                <a:cs typeface="P22 Typewriter"/>
              </a:rPr>
              <a:t>…</a:t>
            </a:r>
          </a:p>
        </p:txBody>
      </p:sp>
      <p:pic>
        <p:nvPicPr>
          <p:cNvPr id="94210" name="Content Placeholder 3" descr="file7991274103168.jpg">
            <a:extLst>
              <a:ext uri="{FF2B5EF4-FFF2-40B4-BE49-F238E27FC236}">
                <a16:creationId xmlns:a16="http://schemas.microsoft.com/office/drawing/2014/main" id="{7B7E7C30-041D-DE4A-C1F8-518A86C4E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3862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5B489-3530-9BD5-CBD5-E37144C562E5}"/>
            </a:ext>
          </a:extLst>
        </p:cNvPr>
        <p:cNvGrpSpPr/>
        <p:nvPr/>
      </p:nvGrpSpPr>
      <p:grpSpPr>
        <a:xfrm>
          <a:off x="0" y="0"/>
          <a:ext cx="0" cy="0"/>
          <a:chOff x="0" y="0"/>
          <a:chExt cx="0" cy="0"/>
        </a:xfrm>
      </p:grpSpPr>
      <p:sp>
        <p:nvSpPr>
          <p:cNvPr id="313346" name="Content Placeholder 2">
            <a:extLst>
              <a:ext uri="{FF2B5EF4-FFF2-40B4-BE49-F238E27FC236}">
                <a16:creationId xmlns:a16="http://schemas.microsoft.com/office/drawing/2014/main" id="{4A5924BF-2630-E9E9-7CD1-A55B673B126F}"/>
              </a:ext>
            </a:extLst>
          </p:cNvPr>
          <p:cNvSpPr>
            <a:spLocks noGrp="1" noChangeArrowheads="1"/>
          </p:cNvSpPr>
          <p:nvPr>
            <p:ph sz="quarter" idx="10"/>
          </p:nvPr>
        </p:nvSpPr>
        <p:spPr bwMode="auto">
          <a:xfrm>
            <a:off x="215516" y="771550"/>
            <a:ext cx="8712968" cy="356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4400" dirty="0">
                <a:solidFill>
                  <a:srgbClr val="FFFF00"/>
                </a:solidFill>
              </a:rPr>
              <a:t>“</a:t>
            </a:r>
            <a:r>
              <a:rPr lang="en-CA" altLang="en-US" sz="4400" dirty="0">
                <a:solidFill>
                  <a:schemeClr val="bg1"/>
                </a:solidFill>
              </a:rPr>
              <a:t>Rights of </a:t>
            </a:r>
            <a:r>
              <a:rPr lang="en-CA" altLang="en-US" sz="4400" dirty="0">
                <a:solidFill>
                  <a:srgbClr val="FFFF00"/>
                </a:solidFill>
              </a:rPr>
              <a:t>Non</a:t>
            </a:r>
            <a:r>
              <a:rPr lang="en-CA" altLang="en-US" sz="4400" dirty="0">
                <a:solidFill>
                  <a:srgbClr val="FF0000"/>
                </a:solidFill>
              </a:rPr>
              <a:t>-</a:t>
            </a:r>
            <a:r>
              <a:rPr lang="en-CA" altLang="en-US" sz="4400" dirty="0">
                <a:solidFill>
                  <a:schemeClr val="bg1"/>
                </a:solidFill>
              </a:rPr>
              <a:t>Copyright Owners</a:t>
            </a:r>
            <a:r>
              <a:rPr lang="en-CA" altLang="en-US" sz="4400" dirty="0">
                <a:solidFill>
                  <a:srgbClr val="FF0000"/>
                </a:solidFill>
              </a:rPr>
              <a:t>:</a:t>
            </a:r>
            <a:r>
              <a:rPr lang="en-CA" altLang="en-US" sz="4400" dirty="0">
                <a:solidFill>
                  <a:schemeClr val="bg1"/>
                </a:solidFill>
              </a:rPr>
              <a:t> Users Rights</a:t>
            </a:r>
            <a:r>
              <a:rPr lang="en-CA" altLang="en-US" sz="4400" dirty="0">
                <a:solidFill>
                  <a:srgbClr val="FF0000"/>
                </a:solidFill>
              </a:rPr>
              <a:t>/</a:t>
            </a:r>
            <a:r>
              <a:rPr lang="en-CA" altLang="en-US" sz="4400" dirty="0">
                <a:solidFill>
                  <a:schemeClr val="bg1"/>
                </a:solidFill>
              </a:rPr>
              <a:t>Fair Dealing</a:t>
            </a:r>
            <a:r>
              <a:rPr lang="en-CA" altLang="en-US" sz="4400" dirty="0">
                <a:solidFill>
                  <a:srgbClr val="FFFF00"/>
                </a:solidFill>
              </a:rPr>
              <a:t>”</a:t>
            </a:r>
          </a:p>
          <a:p>
            <a:pPr marL="0" indent="0" algn="ctr">
              <a:buFont typeface="Arial" panose="020B0604020202020204" pitchFamily="34" charset="0"/>
              <a:buNone/>
            </a:pPr>
            <a:endParaRPr lang="en-US" altLang="en-US" sz="4500" dirty="0">
              <a:solidFill>
                <a:schemeClr val="bg1"/>
              </a:solidFill>
            </a:endParaRPr>
          </a:p>
        </p:txBody>
      </p:sp>
      <p:pic>
        <p:nvPicPr>
          <p:cNvPr id="313347" name="Picture 3">
            <a:extLst>
              <a:ext uri="{FF2B5EF4-FFF2-40B4-BE49-F238E27FC236}">
                <a16:creationId xmlns:a16="http://schemas.microsoft.com/office/drawing/2014/main" id="{D05E639E-D89F-3B1E-9183-343C7B8F6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491" y="2499742"/>
            <a:ext cx="3169018" cy="237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55AEA7-74A6-0A17-C638-97262B8C8C30}"/>
              </a:ext>
            </a:extLst>
          </p:cNvPr>
          <p:cNvSpPr txBox="1"/>
          <p:nvPr/>
        </p:nvSpPr>
        <p:spPr>
          <a:xfrm>
            <a:off x="2877207" y="134007"/>
            <a:ext cx="2634054" cy="461665"/>
          </a:xfrm>
          <a:prstGeom prst="rect">
            <a:avLst/>
          </a:prstGeom>
          <a:noFill/>
        </p:spPr>
        <p:txBody>
          <a:bodyPr wrap="none" rtlCol="0">
            <a:spAutoFit/>
          </a:bodyPr>
          <a:lstStyle/>
          <a:p>
            <a:r>
              <a:rPr lang="en-US" dirty="0">
                <a:solidFill>
                  <a:schemeClr val="bg1"/>
                </a:solidFill>
                <a:latin typeface="Apple Chancery" panose="03020702040506060504" pitchFamily="66" charset="-79"/>
                <a:cs typeface="Apple Chancery" panose="03020702040506060504" pitchFamily="66" charset="-79"/>
              </a:rPr>
              <a:t>Continuing with</a:t>
            </a:r>
            <a:r>
              <a:rPr lang="en-US" dirty="0">
                <a:solidFill>
                  <a:srgbClr val="FF0000"/>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9509018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B1FA77-59C6-7827-8973-BB9A124F1090}"/>
              </a:ext>
            </a:extLst>
          </p:cNvPr>
          <p:cNvSpPr txBox="1"/>
          <p:nvPr/>
        </p:nvSpPr>
        <p:spPr>
          <a:xfrm>
            <a:off x="467544" y="4588554"/>
            <a:ext cx="8460971" cy="215444"/>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hlinkClick r:id="rId2"/>
              </a:rPr>
              <a:t>https://www.bing.com/videos/riverview/relatedvideo?&amp;q=bruce+springsteen+sxsw+keynote+speech&amp;&amp;mid=18E121326672065CCBC618E121326672065CCBC6&amp;&amp;FORM=VRDGAR</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p>
        </p:txBody>
      </p:sp>
      <p:pic>
        <p:nvPicPr>
          <p:cNvPr id="4" name="Picture 3" descr="A person sitting at a podium&#10;&#10;Description automatically generated">
            <a:extLst>
              <a:ext uri="{FF2B5EF4-FFF2-40B4-BE49-F238E27FC236}">
                <a16:creationId xmlns:a16="http://schemas.microsoft.com/office/drawing/2014/main" id="{EB2687DC-E8FC-7B0E-71A9-A3B05EAC3570}"/>
              </a:ext>
            </a:extLst>
          </p:cNvPr>
          <p:cNvPicPr>
            <a:picLocks noChangeAspect="1"/>
          </p:cNvPicPr>
          <p:nvPr/>
        </p:nvPicPr>
        <p:blipFill>
          <a:blip r:embed="rId3"/>
          <a:stretch>
            <a:fillRect/>
          </a:stretch>
        </p:blipFill>
        <p:spPr>
          <a:xfrm>
            <a:off x="1691680" y="339502"/>
            <a:ext cx="5760640" cy="4004347"/>
          </a:xfrm>
          <a:prstGeom prst="rect">
            <a:avLst/>
          </a:prstGeom>
        </p:spPr>
      </p:pic>
    </p:spTree>
    <p:extLst>
      <p:ext uri="{BB962C8B-B14F-4D97-AF65-F5344CB8AC3E}">
        <p14:creationId xmlns:p14="http://schemas.microsoft.com/office/powerpoint/2010/main" val="42100765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Box 1">
            <a:extLst>
              <a:ext uri="{FF2B5EF4-FFF2-40B4-BE49-F238E27FC236}">
                <a16:creationId xmlns:a16="http://schemas.microsoft.com/office/drawing/2014/main" id="{2625F9C1-1577-65AC-EA71-0D73CA423C58}"/>
              </a:ext>
            </a:extLst>
          </p:cNvPr>
          <p:cNvSpPr txBox="1">
            <a:spLocks noChangeArrowheads="1"/>
          </p:cNvSpPr>
          <p:nvPr/>
        </p:nvSpPr>
        <p:spPr bwMode="auto">
          <a:xfrm>
            <a:off x="2032000" y="4430713"/>
            <a:ext cx="508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Arial" panose="020B0604020202020204" pitchFamily="34" charset="0"/>
                <a:ea typeface="MS PGothic" panose="020B0600070205080204" pitchFamily="34" charset="-128"/>
              </a:defRPr>
            </a:lvl1pPr>
            <a:lvl2pPr marL="742950" indent="-285750" defTabSz="342900">
              <a:defRPr sz="2400">
                <a:solidFill>
                  <a:schemeClr val="tx1"/>
                </a:solidFill>
                <a:latin typeface="Arial" panose="020B0604020202020204" pitchFamily="34" charset="0"/>
                <a:ea typeface="MS PGothic" panose="020B0600070205080204" pitchFamily="34" charset="-128"/>
              </a:defRPr>
            </a:lvl2pPr>
            <a:lvl3pPr marL="1143000" indent="-228600" defTabSz="342900">
              <a:defRPr sz="2400">
                <a:solidFill>
                  <a:schemeClr val="tx1"/>
                </a:solidFill>
                <a:latin typeface="Arial" panose="020B0604020202020204" pitchFamily="34" charset="0"/>
                <a:ea typeface="MS PGothic" panose="020B0600070205080204" pitchFamily="34" charset="-128"/>
              </a:defRPr>
            </a:lvl3pPr>
            <a:lvl4pPr marL="1600200" indent="-228600" defTabSz="342900">
              <a:defRPr sz="2400">
                <a:solidFill>
                  <a:schemeClr val="tx1"/>
                </a:solidFill>
                <a:latin typeface="Arial" panose="020B0604020202020204" pitchFamily="34" charset="0"/>
                <a:ea typeface="MS PGothic" panose="020B0600070205080204" pitchFamily="34" charset="-128"/>
              </a:defRPr>
            </a:lvl4pPr>
            <a:lvl5pPr marL="2057400" indent="-228600" defTabSz="342900">
              <a:defRPr sz="2400">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hlinkClick r:id="rId2"/>
              </a:rPr>
              <a:t>https://youtu.be/zL2FOrx41N0</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a:t>
            </a:r>
          </a:p>
        </p:txBody>
      </p:sp>
      <p:pic>
        <p:nvPicPr>
          <p:cNvPr id="167938" name="Picture 3" descr="A person standing in front of a red curtain&#10;&#10;Description automatically generated with medium confidence">
            <a:extLst>
              <a:ext uri="{FF2B5EF4-FFF2-40B4-BE49-F238E27FC236}">
                <a16:creationId xmlns:a16="http://schemas.microsoft.com/office/drawing/2014/main" id="{1DEE3C96-22D0-CD95-EA05-ACF5B1625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188913"/>
            <a:ext cx="45339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E0EA58-33B1-F892-DBB4-332B54744CFF}"/>
              </a:ext>
            </a:extLst>
          </p:cNvPr>
          <p:cNvPicPr>
            <a:picLocks noChangeAspect="1"/>
          </p:cNvPicPr>
          <p:nvPr/>
        </p:nvPicPr>
        <p:blipFill>
          <a:blip r:embed="rId2"/>
          <a:stretch>
            <a:fillRect/>
          </a:stretch>
        </p:blipFill>
        <p:spPr>
          <a:xfrm>
            <a:off x="1333872" y="1203598"/>
            <a:ext cx="6476256" cy="3645206"/>
          </a:xfrm>
          <a:prstGeom prst="rect">
            <a:avLst/>
          </a:prstGeom>
        </p:spPr>
      </p:pic>
      <p:sp>
        <p:nvSpPr>
          <p:cNvPr id="3" name="TextBox 2">
            <a:extLst>
              <a:ext uri="{FF2B5EF4-FFF2-40B4-BE49-F238E27FC236}">
                <a16:creationId xmlns:a16="http://schemas.microsoft.com/office/drawing/2014/main" id="{EBD8FE29-828C-A0DB-AD92-22E9C6B41F57}"/>
              </a:ext>
            </a:extLst>
          </p:cNvPr>
          <p:cNvSpPr txBox="1"/>
          <p:nvPr/>
        </p:nvSpPr>
        <p:spPr>
          <a:xfrm>
            <a:off x="2216227" y="123478"/>
            <a:ext cx="4711546" cy="830997"/>
          </a:xfrm>
          <a:prstGeom prst="rect">
            <a:avLst/>
          </a:prstGeom>
          <a:noFill/>
        </p:spPr>
        <p:txBody>
          <a:bodyPr wrap="none" rtlCol="0">
            <a:spAutoFit/>
          </a:bodyPr>
          <a:lstStyle/>
          <a:p>
            <a:r>
              <a:rPr lang="en-US" sz="4800" dirty="0">
                <a:solidFill>
                  <a:schemeClr val="bg1"/>
                </a:solidFill>
                <a:latin typeface="Apple Chancery" panose="03020702040506060504" pitchFamily="66" charset="-79"/>
                <a:cs typeface="Apple Chancery" panose="03020702040506060504" pitchFamily="66" charset="-79"/>
              </a:rPr>
              <a:t>Moving Forward</a:t>
            </a:r>
          </a:p>
        </p:txBody>
      </p:sp>
    </p:spTree>
    <p:extLst>
      <p:ext uri="{BB962C8B-B14F-4D97-AF65-F5344CB8AC3E}">
        <p14:creationId xmlns:p14="http://schemas.microsoft.com/office/powerpoint/2010/main" val="9533998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women's clothing&#10;&#10;Description automatically generated">
            <a:extLst>
              <a:ext uri="{FF2B5EF4-FFF2-40B4-BE49-F238E27FC236}">
                <a16:creationId xmlns:a16="http://schemas.microsoft.com/office/drawing/2014/main" id="{B6EA09D4-D435-28D0-EFC6-6C9A8EC00E2C}"/>
              </a:ext>
            </a:extLst>
          </p:cNvPr>
          <p:cNvPicPr>
            <a:picLocks noChangeAspect="1"/>
          </p:cNvPicPr>
          <p:nvPr/>
        </p:nvPicPr>
        <p:blipFill>
          <a:blip r:embed="rId2"/>
          <a:stretch>
            <a:fillRect/>
          </a:stretch>
        </p:blipFill>
        <p:spPr>
          <a:xfrm>
            <a:off x="1508192" y="0"/>
            <a:ext cx="6127616" cy="5143500"/>
          </a:xfrm>
          <a:prstGeom prst="rect">
            <a:avLst/>
          </a:prstGeom>
        </p:spPr>
      </p:pic>
    </p:spTree>
    <p:extLst>
      <p:ext uri="{BB962C8B-B14F-4D97-AF65-F5344CB8AC3E}">
        <p14:creationId xmlns:p14="http://schemas.microsoft.com/office/powerpoint/2010/main" val="3093029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ellphone&#10;&#10;Description automatically generated">
            <a:extLst>
              <a:ext uri="{FF2B5EF4-FFF2-40B4-BE49-F238E27FC236}">
                <a16:creationId xmlns:a16="http://schemas.microsoft.com/office/drawing/2014/main" id="{19569AE8-F0F7-7FE6-DE3A-9986FA7FD493}"/>
              </a:ext>
            </a:extLst>
          </p:cNvPr>
          <p:cNvPicPr>
            <a:picLocks noChangeAspect="1"/>
          </p:cNvPicPr>
          <p:nvPr/>
        </p:nvPicPr>
        <p:blipFill>
          <a:blip r:embed="rId2"/>
          <a:stretch>
            <a:fillRect/>
          </a:stretch>
        </p:blipFill>
        <p:spPr>
          <a:xfrm>
            <a:off x="2919800" y="0"/>
            <a:ext cx="3304400" cy="5143500"/>
          </a:xfrm>
          <a:prstGeom prst="rect">
            <a:avLst/>
          </a:prstGeom>
        </p:spPr>
      </p:pic>
    </p:spTree>
    <p:extLst>
      <p:ext uri="{BB962C8B-B14F-4D97-AF65-F5344CB8AC3E}">
        <p14:creationId xmlns:p14="http://schemas.microsoft.com/office/powerpoint/2010/main" val="40457020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D2BC13E4-CFA6-80F1-450C-AD36C401A589}"/>
              </a:ext>
            </a:extLst>
          </p:cNvPr>
          <p:cNvPicPr>
            <a:picLocks noChangeAspect="1"/>
          </p:cNvPicPr>
          <p:nvPr/>
        </p:nvPicPr>
        <p:blipFill>
          <a:blip r:embed="rId2"/>
          <a:stretch>
            <a:fillRect/>
          </a:stretch>
        </p:blipFill>
        <p:spPr>
          <a:xfrm>
            <a:off x="2043023" y="0"/>
            <a:ext cx="5057953" cy="5143500"/>
          </a:xfrm>
          <a:prstGeom prst="rect">
            <a:avLst/>
          </a:prstGeom>
        </p:spPr>
      </p:pic>
    </p:spTree>
    <p:extLst>
      <p:ext uri="{BB962C8B-B14F-4D97-AF65-F5344CB8AC3E}">
        <p14:creationId xmlns:p14="http://schemas.microsoft.com/office/powerpoint/2010/main" val="4800588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A33A34B5-A9CD-BAB6-13E1-25989584A7F3}"/>
              </a:ext>
            </a:extLst>
          </p:cNvPr>
          <p:cNvPicPr>
            <a:picLocks noChangeAspect="1"/>
          </p:cNvPicPr>
          <p:nvPr/>
        </p:nvPicPr>
        <p:blipFill>
          <a:blip r:embed="rId2"/>
          <a:stretch>
            <a:fillRect/>
          </a:stretch>
        </p:blipFill>
        <p:spPr>
          <a:xfrm>
            <a:off x="2622134" y="0"/>
            <a:ext cx="3899732" cy="5143500"/>
          </a:xfrm>
          <a:prstGeom prst="rect">
            <a:avLst/>
          </a:prstGeom>
        </p:spPr>
      </p:pic>
    </p:spTree>
    <p:extLst>
      <p:ext uri="{BB962C8B-B14F-4D97-AF65-F5344CB8AC3E}">
        <p14:creationId xmlns:p14="http://schemas.microsoft.com/office/powerpoint/2010/main" val="85397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77017F6-A6FF-88D2-3F9C-41F07AF3FBBD}"/>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C9EC0406-F016-E2D0-9A6C-B7FEFE777E05}"/>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330DAF1D-2BF7-8B42-DC71-9E852A2A8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86E2EC0-A0B5-F9BF-68FC-B971140C672E}"/>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D86E2EC0-A0B5-F9BF-68FC-B971140C672E}"/>
                  </a:ext>
                </a:extLst>
              </p:cNvPr>
              <p:cNvPicPr/>
              <p:nvPr/>
            </p:nvPicPr>
            <p:blipFill>
              <a:blip r:embed="rId4"/>
              <a:stretch>
                <a:fillRect/>
              </a:stretch>
            </p:blipFill>
            <p:spPr>
              <a:xfrm>
                <a:off x="5044370" y="2913380"/>
                <a:ext cx="1816204" cy="1105560"/>
              </a:xfrm>
              <a:prstGeom prst="rect">
                <a:avLst/>
              </a:prstGeom>
            </p:spPr>
          </p:pic>
        </mc:Fallback>
      </mc:AlternateContent>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 sitting at a desk&#10;&#10;Description automatically generated">
            <a:extLst>
              <a:ext uri="{FF2B5EF4-FFF2-40B4-BE49-F238E27FC236}">
                <a16:creationId xmlns:a16="http://schemas.microsoft.com/office/drawing/2014/main" id="{6D619E07-494E-FAF3-65EF-247CD5B9447E}"/>
              </a:ext>
            </a:extLst>
          </p:cNvPr>
          <p:cNvPicPr>
            <a:picLocks noChangeAspect="1"/>
          </p:cNvPicPr>
          <p:nvPr/>
        </p:nvPicPr>
        <p:blipFill>
          <a:blip r:embed="rId2"/>
          <a:stretch>
            <a:fillRect/>
          </a:stretch>
        </p:blipFill>
        <p:spPr>
          <a:xfrm>
            <a:off x="3150393" y="0"/>
            <a:ext cx="2843213" cy="5143500"/>
          </a:xfrm>
          <a:prstGeom prst="rect">
            <a:avLst/>
          </a:prstGeom>
        </p:spPr>
      </p:pic>
    </p:spTree>
    <p:extLst>
      <p:ext uri="{BB962C8B-B14F-4D97-AF65-F5344CB8AC3E}">
        <p14:creationId xmlns:p14="http://schemas.microsoft.com/office/powerpoint/2010/main" val="39922190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flowers in her hands&#10;&#10;Description automatically generated">
            <a:extLst>
              <a:ext uri="{FF2B5EF4-FFF2-40B4-BE49-F238E27FC236}">
                <a16:creationId xmlns:a16="http://schemas.microsoft.com/office/drawing/2014/main" id="{655CC714-BAEB-B64A-ED87-C08DDC01048E}"/>
              </a:ext>
            </a:extLst>
          </p:cNvPr>
          <p:cNvPicPr>
            <a:picLocks noChangeAspect="1"/>
          </p:cNvPicPr>
          <p:nvPr/>
        </p:nvPicPr>
        <p:blipFill>
          <a:blip r:embed="rId2"/>
          <a:stretch>
            <a:fillRect/>
          </a:stretch>
        </p:blipFill>
        <p:spPr>
          <a:xfrm>
            <a:off x="3369474" y="195486"/>
            <a:ext cx="2405052" cy="4299942"/>
          </a:xfrm>
          <a:prstGeom prst="rect">
            <a:avLst/>
          </a:prstGeom>
        </p:spPr>
      </p:pic>
      <p:sp>
        <p:nvSpPr>
          <p:cNvPr id="4" name="TextBox 3">
            <a:extLst>
              <a:ext uri="{FF2B5EF4-FFF2-40B4-BE49-F238E27FC236}">
                <a16:creationId xmlns:a16="http://schemas.microsoft.com/office/drawing/2014/main" id="{B646E87A-4136-C023-961A-3AACAA9C359C}"/>
              </a:ext>
            </a:extLst>
          </p:cNvPr>
          <p:cNvSpPr txBox="1"/>
          <p:nvPr/>
        </p:nvSpPr>
        <p:spPr>
          <a:xfrm>
            <a:off x="1347399" y="4511402"/>
            <a:ext cx="6449201" cy="461665"/>
          </a:xfrm>
          <a:prstGeom prst="rect">
            <a:avLst/>
          </a:prstGeom>
          <a:noFill/>
        </p:spPr>
        <p:txBody>
          <a:bodyPr wrap="none" rtlCol="0">
            <a:spAutoFit/>
          </a:bodyPr>
          <a:lstStyle/>
          <a:p>
            <a:r>
              <a:rPr lang="en-US" dirty="0">
                <a:solidFill>
                  <a:schemeClr val="bg1"/>
                </a:solidFill>
              </a:rPr>
              <a:t>Emily Ratajkowski Instagram </a:t>
            </a:r>
            <a:r>
              <a:rPr lang="en-US" dirty="0">
                <a:solidFill>
                  <a:srgbClr val="FF0000"/>
                </a:solidFill>
              </a:rPr>
              <a:t>(</a:t>
            </a:r>
            <a:r>
              <a:rPr lang="en-US" dirty="0">
                <a:solidFill>
                  <a:schemeClr val="bg1"/>
                </a:solidFill>
              </a:rPr>
              <a:t>posted 9</a:t>
            </a:r>
            <a:r>
              <a:rPr lang="en-US" dirty="0">
                <a:solidFill>
                  <a:srgbClr val="FF0000"/>
                </a:solidFill>
              </a:rPr>
              <a:t>.</a:t>
            </a:r>
            <a:r>
              <a:rPr lang="en-US" dirty="0">
                <a:solidFill>
                  <a:schemeClr val="bg1"/>
                </a:solidFill>
              </a:rPr>
              <a:t>18</a:t>
            </a:r>
            <a:r>
              <a:rPr lang="en-US" dirty="0">
                <a:solidFill>
                  <a:srgbClr val="FF0000"/>
                </a:solidFill>
              </a:rPr>
              <a:t>.</a:t>
            </a:r>
            <a:r>
              <a:rPr lang="en-US" dirty="0">
                <a:solidFill>
                  <a:schemeClr val="bg1"/>
                </a:solidFill>
              </a:rPr>
              <a:t>19</a:t>
            </a:r>
            <a:r>
              <a:rPr lang="en-US" dirty="0">
                <a:solidFill>
                  <a:srgbClr val="FF0000"/>
                </a:solidFill>
              </a:rPr>
              <a:t>)</a:t>
            </a:r>
          </a:p>
        </p:txBody>
      </p:sp>
    </p:spTree>
    <p:extLst>
      <p:ext uri="{BB962C8B-B14F-4D97-AF65-F5344CB8AC3E}">
        <p14:creationId xmlns:p14="http://schemas.microsoft.com/office/powerpoint/2010/main" val="9825499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BE27D62-E8DB-ABEA-8CBE-9BD6E8052069}"/>
              </a:ext>
            </a:extLst>
          </p:cNvPr>
          <p:cNvPicPr>
            <a:picLocks noChangeAspect="1"/>
          </p:cNvPicPr>
          <p:nvPr/>
        </p:nvPicPr>
        <p:blipFill>
          <a:blip r:embed="rId2"/>
          <a:stretch>
            <a:fillRect/>
          </a:stretch>
        </p:blipFill>
        <p:spPr>
          <a:xfrm>
            <a:off x="2059695" y="132106"/>
            <a:ext cx="5024609" cy="4879287"/>
          </a:xfrm>
          <a:prstGeom prst="rect">
            <a:avLst/>
          </a:prstGeom>
        </p:spPr>
      </p:pic>
    </p:spTree>
    <p:extLst>
      <p:ext uri="{BB962C8B-B14F-4D97-AF65-F5344CB8AC3E}">
        <p14:creationId xmlns:p14="http://schemas.microsoft.com/office/powerpoint/2010/main" val="20823659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4AF78-DB19-7AF5-7920-25FB3897C99E}"/>
            </a:ext>
          </a:extLst>
        </p:cNvPr>
        <p:cNvGrpSpPr/>
        <p:nvPr/>
      </p:nvGrpSpPr>
      <p:grpSpPr>
        <a:xfrm>
          <a:off x="0" y="0"/>
          <a:ext cx="0" cy="0"/>
          <a:chOff x="0" y="0"/>
          <a:chExt cx="0" cy="0"/>
        </a:xfrm>
      </p:grpSpPr>
      <p:pic>
        <p:nvPicPr>
          <p:cNvPr id="3" name="Picture 2" descr="A person in a black shirt&#10;&#10;Description automatically generated">
            <a:extLst>
              <a:ext uri="{FF2B5EF4-FFF2-40B4-BE49-F238E27FC236}">
                <a16:creationId xmlns:a16="http://schemas.microsoft.com/office/drawing/2014/main" id="{8292DBA5-1F69-E98A-DABD-002FAEA04CD6}"/>
              </a:ext>
            </a:extLst>
          </p:cNvPr>
          <p:cNvPicPr>
            <a:picLocks noChangeAspect="1"/>
          </p:cNvPicPr>
          <p:nvPr/>
        </p:nvPicPr>
        <p:blipFill>
          <a:blip r:embed="rId2"/>
          <a:stretch>
            <a:fillRect/>
          </a:stretch>
        </p:blipFill>
        <p:spPr>
          <a:xfrm>
            <a:off x="3235255" y="169751"/>
            <a:ext cx="2673490" cy="4803998"/>
          </a:xfrm>
          <a:prstGeom prst="rect">
            <a:avLst/>
          </a:prstGeom>
        </p:spPr>
      </p:pic>
    </p:spTree>
    <p:extLst>
      <p:ext uri="{BB962C8B-B14F-4D97-AF65-F5344CB8AC3E}">
        <p14:creationId xmlns:p14="http://schemas.microsoft.com/office/powerpoint/2010/main" val="2554622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E034A-A4A2-29C8-5578-61F200D3FC26}"/>
            </a:ext>
          </a:extLst>
        </p:cNvPr>
        <p:cNvGrpSpPr/>
        <p:nvPr/>
      </p:nvGrpSpPr>
      <p:grpSpPr>
        <a:xfrm>
          <a:off x="0" y="0"/>
          <a:ext cx="0" cy="0"/>
          <a:chOff x="0" y="0"/>
          <a:chExt cx="0" cy="0"/>
        </a:xfrm>
      </p:grpSpPr>
      <p:pic>
        <p:nvPicPr>
          <p:cNvPr id="3" name="Picture 2" descr="A person holding flowers in front of her face&#10;&#10;Description automatically generated">
            <a:extLst>
              <a:ext uri="{FF2B5EF4-FFF2-40B4-BE49-F238E27FC236}">
                <a16:creationId xmlns:a16="http://schemas.microsoft.com/office/drawing/2014/main" id="{D97612D8-C4C7-009F-6C43-F4E0420974E1}"/>
              </a:ext>
            </a:extLst>
          </p:cNvPr>
          <p:cNvPicPr>
            <a:picLocks noChangeAspect="1"/>
          </p:cNvPicPr>
          <p:nvPr/>
        </p:nvPicPr>
        <p:blipFill>
          <a:blip r:embed="rId2"/>
          <a:stretch>
            <a:fillRect/>
          </a:stretch>
        </p:blipFill>
        <p:spPr>
          <a:xfrm>
            <a:off x="2686961" y="205755"/>
            <a:ext cx="3770077" cy="4731990"/>
          </a:xfrm>
          <a:prstGeom prst="rect">
            <a:avLst/>
          </a:prstGeom>
        </p:spPr>
      </p:pic>
    </p:spTree>
    <p:extLst>
      <p:ext uri="{BB962C8B-B14F-4D97-AF65-F5344CB8AC3E}">
        <p14:creationId xmlns:p14="http://schemas.microsoft.com/office/powerpoint/2010/main" val="8653412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442E-F76C-244D-8223-6697D32C11E8}"/>
            </a:ext>
          </a:extLst>
        </p:cNvPr>
        <p:cNvGrpSpPr/>
        <p:nvPr/>
      </p:nvGrpSpPr>
      <p:grpSpPr>
        <a:xfrm>
          <a:off x="0" y="0"/>
          <a:ext cx="0" cy="0"/>
          <a:chOff x="0" y="0"/>
          <a:chExt cx="0" cy="0"/>
        </a:xfrm>
      </p:grpSpPr>
      <p:pic>
        <p:nvPicPr>
          <p:cNvPr id="3" name="Picture 2" descr="A person taking a selfie&#10;&#10;Description automatically generated">
            <a:extLst>
              <a:ext uri="{FF2B5EF4-FFF2-40B4-BE49-F238E27FC236}">
                <a16:creationId xmlns:a16="http://schemas.microsoft.com/office/drawing/2014/main" id="{E941C071-44FB-27DD-EB49-621501F288B6}"/>
              </a:ext>
            </a:extLst>
          </p:cNvPr>
          <p:cNvPicPr>
            <a:picLocks noChangeAspect="1"/>
          </p:cNvPicPr>
          <p:nvPr/>
        </p:nvPicPr>
        <p:blipFill>
          <a:blip r:embed="rId2"/>
          <a:stretch>
            <a:fillRect/>
          </a:stretch>
        </p:blipFill>
        <p:spPr>
          <a:xfrm>
            <a:off x="3555785" y="133747"/>
            <a:ext cx="2032429" cy="4876006"/>
          </a:xfrm>
          <a:prstGeom prst="rect">
            <a:avLst/>
          </a:prstGeom>
        </p:spPr>
      </p:pic>
    </p:spTree>
    <p:extLst>
      <p:ext uri="{BB962C8B-B14F-4D97-AF65-F5344CB8AC3E}">
        <p14:creationId xmlns:p14="http://schemas.microsoft.com/office/powerpoint/2010/main" val="3730864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D474F-7638-7361-E497-300BAFCB7DDC}"/>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3C7F06AC-23F4-541A-354C-1AA7699B313A}"/>
              </a:ext>
            </a:extLst>
          </p:cNvPr>
          <p:cNvPicPr>
            <a:picLocks noChangeAspect="1"/>
          </p:cNvPicPr>
          <p:nvPr/>
        </p:nvPicPr>
        <p:blipFill>
          <a:blip r:embed="rId2"/>
          <a:stretch>
            <a:fillRect/>
          </a:stretch>
        </p:blipFill>
        <p:spPr>
          <a:xfrm>
            <a:off x="3380586" y="169751"/>
            <a:ext cx="2382827" cy="4803998"/>
          </a:xfrm>
          <a:prstGeom prst="rect">
            <a:avLst/>
          </a:prstGeom>
        </p:spPr>
      </p:pic>
    </p:spTree>
    <p:extLst>
      <p:ext uri="{BB962C8B-B14F-4D97-AF65-F5344CB8AC3E}">
        <p14:creationId xmlns:p14="http://schemas.microsoft.com/office/powerpoint/2010/main" val="1885397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2174-8757-B790-5AC7-863B1281F96F}"/>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95ED061F-1634-F193-B9AE-A911D254CAE5}"/>
              </a:ext>
            </a:extLst>
          </p:cNvPr>
          <p:cNvPicPr>
            <a:picLocks noChangeAspect="1"/>
          </p:cNvPicPr>
          <p:nvPr/>
        </p:nvPicPr>
        <p:blipFill>
          <a:blip r:embed="rId2"/>
          <a:stretch>
            <a:fillRect/>
          </a:stretch>
        </p:blipFill>
        <p:spPr>
          <a:xfrm>
            <a:off x="3400257" y="241759"/>
            <a:ext cx="2343485" cy="4659982"/>
          </a:xfrm>
          <a:prstGeom prst="rect">
            <a:avLst/>
          </a:prstGeom>
        </p:spPr>
      </p:pic>
    </p:spTree>
    <p:extLst>
      <p:ext uri="{BB962C8B-B14F-4D97-AF65-F5344CB8AC3E}">
        <p14:creationId xmlns:p14="http://schemas.microsoft.com/office/powerpoint/2010/main" val="32762464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5BF5-149A-9530-4734-F54048902B31}"/>
            </a:ext>
          </a:extLst>
        </p:cNvPr>
        <p:cNvGrpSpPr/>
        <p:nvPr/>
      </p:nvGrpSpPr>
      <p:grpSpPr>
        <a:xfrm>
          <a:off x="0" y="0"/>
          <a:ext cx="0" cy="0"/>
          <a:chOff x="0" y="0"/>
          <a:chExt cx="0" cy="0"/>
        </a:xfrm>
      </p:grpSpPr>
      <p:pic>
        <p:nvPicPr>
          <p:cNvPr id="3" name="Picture 2" descr="A paper with text on it&#10;&#10;Description automatically generated">
            <a:extLst>
              <a:ext uri="{FF2B5EF4-FFF2-40B4-BE49-F238E27FC236}">
                <a16:creationId xmlns:a16="http://schemas.microsoft.com/office/drawing/2014/main" id="{8017C5F9-6CCA-0FCC-550F-1E575B077F19}"/>
              </a:ext>
            </a:extLst>
          </p:cNvPr>
          <p:cNvPicPr>
            <a:picLocks noChangeAspect="1"/>
          </p:cNvPicPr>
          <p:nvPr/>
        </p:nvPicPr>
        <p:blipFill>
          <a:blip r:embed="rId2"/>
          <a:stretch>
            <a:fillRect/>
          </a:stretch>
        </p:blipFill>
        <p:spPr>
          <a:xfrm>
            <a:off x="3451165" y="97743"/>
            <a:ext cx="2241670" cy="4948014"/>
          </a:xfrm>
          <a:prstGeom prst="rect">
            <a:avLst/>
          </a:prstGeom>
        </p:spPr>
      </p:pic>
    </p:spTree>
    <p:extLst>
      <p:ext uri="{BB962C8B-B14F-4D97-AF65-F5344CB8AC3E}">
        <p14:creationId xmlns:p14="http://schemas.microsoft.com/office/powerpoint/2010/main" val="21475176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C888-D4FA-8B63-068F-C8EAD0D47C50}"/>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81AB338B-075E-889E-6072-34AD49405D79}"/>
              </a:ext>
            </a:extLst>
          </p:cNvPr>
          <p:cNvPicPr>
            <a:picLocks noChangeAspect="1"/>
          </p:cNvPicPr>
          <p:nvPr/>
        </p:nvPicPr>
        <p:blipFill>
          <a:blip r:embed="rId2"/>
          <a:stretch>
            <a:fillRect/>
          </a:stretch>
        </p:blipFill>
        <p:spPr>
          <a:xfrm>
            <a:off x="3365339" y="133747"/>
            <a:ext cx="2413321" cy="4876006"/>
          </a:xfrm>
          <a:prstGeom prst="rect">
            <a:avLst/>
          </a:prstGeom>
        </p:spPr>
      </p:pic>
    </p:spTree>
    <p:extLst>
      <p:ext uri="{BB962C8B-B14F-4D97-AF65-F5344CB8AC3E}">
        <p14:creationId xmlns:p14="http://schemas.microsoft.com/office/powerpoint/2010/main" val="227696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BDA8716-0CF3-3928-9540-F03D4BAA22E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B73629D-49EC-A8E2-7787-D8E9F747C888}"/>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8A0214D4-9C02-857E-D164-2507985A2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99C9363-B0BD-2944-689D-3B28AB243E31}"/>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499C9363-B0BD-2944-689D-3B28AB243E31}"/>
                  </a:ext>
                </a:extLst>
              </p:cNvPr>
              <p:cNvPicPr/>
              <p:nvPr/>
            </p:nvPicPr>
            <p:blipFill>
              <a:blip r:embed="rId4"/>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D5D4C5A8-E93C-5350-66DD-3892924D1299}"/>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50E0F-E7E1-3EBA-FBA1-B3DA8925F64E}"/>
            </a:ext>
          </a:extLst>
        </p:cNvPr>
        <p:cNvGrpSpPr/>
        <p:nvPr/>
      </p:nvGrpSpPr>
      <p:grpSpPr>
        <a:xfrm>
          <a:off x="0" y="0"/>
          <a:ext cx="0" cy="0"/>
          <a:chOff x="0" y="0"/>
          <a:chExt cx="0" cy="0"/>
        </a:xfrm>
      </p:grpSpPr>
      <p:pic>
        <p:nvPicPr>
          <p:cNvPr id="3" name="Picture 2" descr="A paper with text on it&#10;&#10;Description automatically generated">
            <a:extLst>
              <a:ext uri="{FF2B5EF4-FFF2-40B4-BE49-F238E27FC236}">
                <a16:creationId xmlns:a16="http://schemas.microsoft.com/office/drawing/2014/main" id="{815588FE-C4FB-1504-3854-F7ECF31A1D29}"/>
              </a:ext>
            </a:extLst>
          </p:cNvPr>
          <p:cNvPicPr>
            <a:picLocks noChangeAspect="1"/>
          </p:cNvPicPr>
          <p:nvPr/>
        </p:nvPicPr>
        <p:blipFill>
          <a:blip r:embed="rId2"/>
          <a:stretch>
            <a:fillRect/>
          </a:stretch>
        </p:blipFill>
        <p:spPr>
          <a:xfrm>
            <a:off x="3515493" y="97743"/>
            <a:ext cx="2113014" cy="4948014"/>
          </a:xfrm>
          <a:prstGeom prst="rect">
            <a:avLst/>
          </a:prstGeom>
        </p:spPr>
      </p:pic>
    </p:spTree>
    <p:extLst>
      <p:ext uri="{BB962C8B-B14F-4D97-AF65-F5344CB8AC3E}">
        <p14:creationId xmlns:p14="http://schemas.microsoft.com/office/powerpoint/2010/main" val="16018280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741D-AABF-3279-169F-8B952CE87782}"/>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06812662-D02C-B61A-B394-8C5E68A0827E}"/>
              </a:ext>
            </a:extLst>
          </p:cNvPr>
          <p:cNvPicPr>
            <a:picLocks noChangeAspect="1"/>
          </p:cNvPicPr>
          <p:nvPr/>
        </p:nvPicPr>
        <p:blipFill>
          <a:blip r:embed="rId2"/>
          <a:stretch>
            <a:fillRect/>
          </a:stretch>
        </p:blipFill>
        <p:spPr>
          <a:xfrm>
            <a:off x="3469276" y="169751"/>
            <a:ext cx="2205448" cy="4803998"/>
          </a:xfrm>
          <a:prstGeom prst="rect">
            <a:avLst/>
          </a:prstGeom>
        </p:spPr>
      </p:pic>
    </p:spTree>
    <p:extLst>
      <p:ext uri="{BB962C8B-B14F-4D97-AF65-F5344CB8AC3E}">
        <p14:creationId xmlns:p14="http://schemas.microsoft.com/office/powerpoint/2010/main" val="3754801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70B18-4339-B027-6098-A83A79D57914}"/>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3BF9F87E-D2C8-C740-4D54-021C10166234}"/>
              </a:ext>
            </a:extLst>
          </p:cNvPr>
          <p:cNvPicPr>
            <a:picLocks noChangeAspect="1"/>
          </p:cNvPicPr>
          <p:nvPr/>
        </p:nvPicPr>
        <p:blipFill>
          <a:blip r:embed="rId2"/>
          <a:stretch>
            <a:fillRect/>
          </a:stretch>
        </p:blipFill>
        <p:spPr>
          <a:xfrm>
            <a:off x="3307214" y="133747"/>
            <a:ext cx="2529572" cy="4876006"/>
          </a:xfrm>
          <a:prstGeom prst="rect">
            <a:avLst/>
          </a:prstGeom>
        </p:spPr>
      </p:pic>
    </p:spTree>
    <p:extLst>
      <p:ext uri="{BB962C8B-B14F-4D97-AF65-F5344CB8AC3E}">
        <p14:creationId xmlns:p14="http://schemas.microsoft.com/office/powerpoint/2010/main" val="1051492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6C8AF-5649-C437-C7E9-870EC03ED4E3}"/>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65DCD177-F4A2-6EA9-E214-5ECF52EA9FC7}"/>
              </a:ext>
            </a:extLst>
          </p:cNvPr>
          <p:cNvPicPr>
            <a:picLocks noChangeAspect="1"/>
          </p:cNvPicPr>
          <p:nvPr/>
        </p:nvPicPr>
        <p:blipFill>
          <a:blip r:embed="rId2"/>
          <a:stretch>
            <a:fillRect/>
          </a:stretch>
        </p:blipFill>
        <p:spPr>
          <a:xfrm>
            <a:off x="3379930" y="97743"/>
            <a:ext cx="2384139" cy="4948014"/>
          </a:xfrm>
          <a:prstGeom prst="rect">
            <a:avLst/>
          </a:prstGeom>
        </p:spPr>
      </p:pic>
    </p:spTree>
    <p:extLst>
      <p:ext uri="{BB962C8B-B14F-4D97-AF65-F5344CB8AC3E}">
        <p14:creationId xmlns:p14="http://schemas.microsoft.com/office/powerpoint/2010/main" val="38425824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86D12-4609-2693-C37E-A00B94C595F6}"/>
            </a:ext>
          </a:extLst>
        </p:cNvPr>
        <p:cNvGrpSpPr/>
        <p:nvPr/>
      </p:nvGrpSpPr>
      <p:grpSpPr>
        <a:xfrm>
          <a:off x="0" y="0"/>
          <a:ext cx="0" cy="0"/>
          <a:chOff x="0" y="0"/>
          <a:chExt cx="0" cy="0"/>
        </a:xfrm>
      </p:grpSpPr>
      <p:pic>
        <p:nvPicPr>
          <p:cNvPr id="3" name="Picture 2" descr="A person looking at a picture on a wall&#10;&#10;Description automatically generated">
            <a:extLst>
              <a:ext uri="{FF2B5EF4-FFF2-40B4-BE49-F238E27FC236}">
                <a16:creationId xmlns:a16="http://schemas.microsoft.com/office/drawing/2014/main" id="{F48BC035-57FD-FF9A-892D-2582C0F6B4E8}"/>
              </a:ext>
            </a:extLst>
          </p:cNvPr>
          <p:cNvPicPr>
            <a:picLocks noChangeAspect="1"/>
          </p:cNvPicPr>
          <p:nvPr/>
        </p:nvPicPr>
        <p:blipFill>
          <a:blip r:embed="rId2"/>
          <a:stretch>
            <a:fillRect/>
          </a:stretch>
        </p:blipFill>
        <p:spPr>
          <a:xfrm>
            <a:off x="3509339" y="133747"/>
            <a:ext cx="2125322" cy="4876006"/>
          </a:xfrm>
          <a:prstGeom prst="rect">
            <a:avLst/>
          </a:prstGeom>
        </p:spPr>
      </p:pic>
    </p:spTree>
    <p:extLst>
      <p:ext uri="{BB962C8B-B14F-4D97-AF65-F5344CB8AC3E}">
        <p14:creationId xmlns:p14="http://schemas.microsoft.com/office/powerpoint/2010/main" val="7131135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24311-36B0-6B19-3F96-DAEAC8CE0BEB}"/>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0F47E3D9-6655-5153-9EAB-FE3F3E276290}"/>
              </a:ext>
            </a:extLst>
          </p:cNvPr>
          <p:cNvPicPr>
            <a:picLocks noChangeAspect="1"/>
          </p:cNvPicPr>
          <p:nvPr/>
        </p:nvPicPr>
        <p:blipFill>
          <a:blip r:embed="rId2"/>
          <a:stretch>
            <a:fillRect/>
          </a:stretch>
        </p:blipFill>
        <p:spPr>
          <a:xfrm>
            <a:off x="3398675" y="97743"/>
            <a:ext cx="2346649" cy="4948014"/>
          </a:xfrm>
          <a:prstGeom prst="rect">
            <a:avLst/>
          </a:prstGeom>
        </p:spPr>
      </p:pic>
    </p:spTree>
    <p:extLst>
      <p:ext uri="{BB962C8B-B14F-4D97-AF65-F5344CB8AC3E}">
        <p14:creationId xmlns:p14="http://schemas.microsoft.com/office/powerpoint/2010/main" val="273788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5E06-041C-B43F-4BE8-BD87F7A545BB}"/>
            </a:ext>
          </a:extLst>
        </p:cNvPr>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481E3A76-0DD4-2EF8-D7D2-3A2D6CC89976}"/>
              </a:ext>
            </a:extLst>
          </p:cNvPr>
          <p:cNvPicPr>
            <a:picLocks noChangeAspect="1"/>
          </p:cNvPicPr>
          <p:nvPr/>
        </p:nvPicPr>
        <p:blipFill>
          <a:blip r:embed="rId2"/>
          <a:stretch>
            <a:fillRect/>
          </a:stretch>
        </p:blipFill>
        <p:spPr>
          <a:xfrm>
            <a:off x="2736393" y="169751"/>
            <a:ext cx="3671214" cy="4803998"/>
          </a:xfrm>
          <a:prstGeom prst="rect">
            <a:avLst/>
          </a:prstGeom>
        </p:spPr>
      </p:pic>
    </p:spTree>
    <p:extLst>
      <p:ext uri="{BB962C8B-B14F-4D97-AF65-F5344CB8AC3E}">
        <p14:creationId xmlns:p14="http://schemas.microsoft.com/office/powerpoint/2010/main" val="9110182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B109E-8507-F6AF-5A6A-B21C85255362}"/>
              </a:ext>
            </a:extLst>
          </p:cNvPr>
          <p:cNvPicPr>
            <a:picLocks noChangeAspect="1"/>
          </p:cNvPicPr>
          <p:nvPr/>
        </p:nvPicPr>
        <p:blipFill>
          <a:blip r:embed="rId2"/>
          <a:stretch>
            <a:fillRect/>
          </a:stretch>
        </p:blipFill>
        <p:spPr>
          <a:xfrm>
            <a:off x="2673489" y="241759"/>
            <a:ext cx="3797022" cy="465998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D71DD50-2558-6600-64D1-C0D556A65D52}"/>
                  </a:ext>
                </a:extLst>
              </p14:cNvPr>
              <p14:cNvContentPartPr/>
              <p14:nvPr/>
            </p14:nvContentPartPr>
            <p14:xfrm>
              <a:off x="891782" y="1581579"/>
              <a:ext cx="1014120" cy="995040"/>
            </p14:xfrm>
          </p:contentPart>
        </mc:Choice>
        <mc:Fallback xmlns="">
          <p:pic>
            <p:nvPicPr>
              <p:cNvPr id="4" name="Ink 3">
                <a:extLst>
                  <a:ext uri="{FF2B5EF4-FFF2-40B4-BE49-F238E27FC236}">
                    <a16:creationId xmlns:a16="http://schemas.microsoft.com/office/drawing/2014/main" id="{CD71DD50-2558-6600-64D1-C0D556A65D52}"/>
                  </a:ext>
                </a:extLst>
              </p:cNvPr>
              <p:cNvPicPr/>
              <p:nvPr/>
            </p:nvPicPr>
            <p:blipFill>
              <a:blip r:embed="rId4"/>
              <a:stretch>
                <a:fillRect/>
              </a:stretch>
            </p:blipFill>
            <p:spPr>
              <a:xfrm>
                <a:off x="856142" y="1545579"/>
                <a:ext cx="1085760" cy="1066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48D96A0-9E23-B792-BDD0-9071B99BA43B}"/>
                  </a:ext>
                </a:extLst>
              </p14:cNvPr>
              <p14:cNvContentPartPr/>
              <p14:nvPr/>
            </p14:nvContentPartPr>
            <p14:xfrm>
              <a:off x="2203622" y="1578339"/>
              <a:ext cx="721440" cy="1227600"/>
            </p14:xfrm>
          </p:contentPart>
        </mc:Choice>
        <mc:Fallback xmlns="">
          <p:pic>
            <p:nvPicPr>
              <p:cNvPr id="5" name="Ink 4">
                <a:extLst>
                  <a:ext uri="{FF2B5EF4-FFF2-40B4-BE49-F238E27FC236}">
                    <a16:creationId xmlns:a16="http://schemas.microsoft.com/office/drawing/2014/main" id="{D48D96A0-9E23-B792-BDD0-9071B99BA43B}"/>
                  </a:ext>
                </a:extLst>
              </p:cNvPr>
              <p:cNvPicPr/>
              <p:nvPr/>
            </p:nvPicPr>
            <p:blipFill>
              <a:blip r:embed="rId6"/>
              <a:stretch>
                <a:fillRect/>
              </a:stretch>
            </p:blipFill>
            <p:spPr>
              <a:xfrm>
                <a:off x="2167982" y="1542339"/>
                <a:ext cx="793080" cy="1299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236520E2-6770-88C7-F803-11BB998608C4}"/>
                  </a:ext>
                </a:extLst>
              </p14:cNvPr>
              <p14:cNvContentPartPr/>
              <p14:nvPr/>
            </p14:nvContentPartPr>
            <p14:xfrm>
              <a:off x="3240422" y="1435059"/>
              <a:ext cx="983520" cy="1114560"/>
            </p14:xfrm>
          </p:contentPart>
        </mc:Choice>
        <mc:Fallback xmlns="">
          <p:pic>
            <p:nvPicPr>
              <p:cNvPr id="6" name="Ink 5">
                <a:extLst>
                  <a:ext uri="{FF2B5EF4-FFF2-40B4-BE49-F238E27FC236}">
                    <a16:creationId xmlns:a16="http://schemas.microsoft.com/office/drawing/2014/main" id="{236520E2-6770-88C7-F803-11BB998608C4}"/>
                  </a:ext>
                </a:extLst>
              </p:cNvPr>
              <p:cNvPicPr/>
              <p:nvPr/>
            </p:nvPicPr>
            <p:blipFill>
              <a:blip r:embed="rId8"/>
              <a:stretch>
                <a:fillRect/>
              </a:stretch>
            </p:blipFill>
            <p:spPr>
              <a:xfrm>
                <a:off x="3204422" y="1399059"/>
                <a:ext cx="1055160" cy="1186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8DB69AC-677D-A09B-3305-F701BA383CC3}"/>
                  </a:ext>
                </a:extLst>
              </p14:cNvPr>
              <p14:cNvContentPartPr/>
              <p14:nvPr/>
            </p14:nvContentPartPr>
            <p14:xfrm>
              <a:off x="4611302" y="1391139"/>
              <a:ext cx="886320" cy="1469160"/>
            </p14:xfrm>
          </p:contentPart>
        </mc:Choice>
        <mc:Fallback xmlns="">
          <p:pic>
            <p:nvPicPr>
              <p:cNvPr id="7" name="Ink 6">
                <a:extLst>
                  <a:ext uri="{FF2B5EF4-FFF2-40B4-BE49-F238E27FC236}">
                    <a16:creationId xmlns:a16="http://schemas.microsoft.com/office/drawing/2014/main" id="{18DB69AC-677D-A09B-3305-F701BA383CC3}"/>
                  </a:ext>
                </a:extLst>
              </p:cNvPr>
              <p:cNvPicPr/>
              <p:nvPr/>
            </p:nvPicPr>
            <p:blipFill>
              <a:blip r:embed="rId10"/>
              <a:stretch>
                <a:fillRect/>
              </a:stretch>
            </p:blipFill>
            <p:spPr>
              <a:xfrm>
                <a:off x="4575302" y="1355139"/>
                <a:ext cx="957960" cy="1540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E4A9A67B-73E6-6B8C-9F6F-264D125C622D}"/>
                  </a:ext>
                </a:extLst>
              </p14:cNvPr>
              <p14:cNvContentPartPr/>
              <p14:nvPr/>
            </p14:nvContentPartPr>
            <p14:xfrm>
              <a:off x="5791382" y="1385739"/>
              <a:ext cx="1233360" cy="1258200"/>
            </p14:xfrm>
          </p:contentPart>
        </mc:Choice>
        <mc:Fallback xmlns="">
          <p:pic>
            <p:nvPicPr>
              <p:cNvPr id="8" name="Ink 7">
                <a:extLst>
                  <a:ext uri="{FF2B5EF4-FFF2-40B4-BE49-F238E27FC236}">
                    <a16:creationId xmlns:a16="http://schemas.microsoft.com/office/drawing/2014/main" id="{E4A9A67B-73E6-6B8C-9F6F-264D125C622D}"/>
                  </a:ext>
                </a:extLst>
              </p:cNvPr>
              <p:cNvPicPr/>
              <p:nvPr/>
            </p:nvPicPr>
            <p:blipFill>
              <a:blip r:embed="rId12"/>
              <a:stretch>
                <a:fillRect/>
              </a:stretch>
            </p:blipFill>
            <p:spPr>
              <a:xfrm>
                <a:off x="5755742" y="1349739"/>
                <a:ext cx="1305000" cy="1329840"/>
              </a:xfrm>
              <a:prstGeom prst="rect">
                <a:avLst/>
              </a:prstGeom>
            </p:spPr>
          </p:pic>
        </mc:Fallback>
      </mc:AlternateContent>
      <p:grpSp>
        <p:nvGrpSpPr>
          <p:cNvPr id="13" name="Group 12">
            <a:extLst>
              <a:ext uri="{FF2B5EF4-FFF2-40B4-BE49-F238E27FC236}">
                <a16:creationId xmlns:a16="http://schemas.microsoft.com/office/drawing/2014/main" id="{3CF3345C-011A-B602-1386-F636544F75FA}"/>
              </a:ext>
            </a:extLst>
          </p:cNvPr>
          <p:cNvGrpSpPr/>
          <p:nvPr/>
        </p:nvGrpSpPr>
        <p:grpSpPr>
          <a:xfrm>
            <a:off x="3221702" y="3288699"/>
            <a:ext cx="831240" cy="1560240"/>
            <a:chOff x="3221702" y="3288699"/>
            <a:chExt cx="831240" cy="1560240"/>
          </a:xfrm>
        </p:grpSpPr>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5C5432BA-EF6D-A692-59D1-0EE95AF89601}"/>
                    </a:ext>
                  </a:extLst>
                </p14:cNvPr>
                <p14:cNvContentPartPr/>
                <p14:nvPr/>
              </p14:nvContentPartPr>
              <p14:xfrm>
                <a:off x="3221702" y="3402099"/>
                <a:ext cx="191160" cy="1446840"/>
              </p14:xfrm>
            </p:contentPart>
          </mc:Choice>
          <mc:Fallback xmlns="">
            <p:pic>
              <p:nvPicPr>
                <p:cNvPr id="9" name="Ink 8">
                  <a:extLst>
                    <a:ext uri="{FF2B5EF4-FFF2-40B4-BE49-F238E27FC236}">
                      <a16:creationId xmlns:a16="http://schemas.microsoft.com/office/drawing/2014/main" id="{5C5432BA-EF6D-A692-59D1-0EE95AF89601}"/>
                    </a:ext>
                  </a:extLst>
                </p:cNvPr>
                <p:cNvPicPr/>
                <p:nvPr/>
              </p:nvPicPr>
              <p:blipFill>
                <a:blip r:embed="rId14"/>
                <a:stretch>
                  <a:fillRect/>
                </a:stretch>
              </p:blipFill>
              <p:spPr>
                <a:xfrm>
                  <a:off x="3186062" y="3366459"/>
                  <a:ext cx="262800" cy="1518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303E457F-7BD2-D9B3-2B97-B86BE9303CB9}"/>
                    </a:ext>
                  </a:extLst>
                </p14:cNvPr>
                <p14:cNvContentPartPr/>
                <p14:nvPr/>
              </p14:nvContentPartPr>
              <p14:xfrm>
                <a:off x="3301622" y="3288699"/>
                <a:ext cx="729000" cy="118800"/>
              </p14:xfrm>
            </p:contentPart>
          </mc:Choice>
          <mc:Fallback xmlns="">
            <p:pic>
              <p:nvPicPr>
                <p:cNvPr id="10" name="Ink 9">
                  <a:extLst>
                    <a:ext uri="{FF2B5EF4-FFF2-40B4-BE49-F238E27FC236}">
                      <a16:creationId xmlns:a16="http://schemas.microsoft.com/office/drawing/2014/main" id="{303E457F-7BD2-D9B3-2B97-B86BE9303CB9}"/>
                    </a:ext>
                  </a:extLst>
                </p:cNvPr>
                <p:cNvPicPr/>
                <p:nvPr/>
              </p:nvPicPr>
              <p:blipFill>
                <a:blip r:embed="rId16"/>
                <a:stretch>
                  <a:fillRect/>
                </a:stretch>
              </p:blipFill>
              <p:spPr>
                <a:xfrm>
                  <a:off x="3265622" y="3252699"/>
                  <a:ext cx="80064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45FD9945-B711-2D90-48CB-6FDED2276F79}"/>
                    </a:ext>
                  </a:extLst>
                </p14:cNvPr>
                <p14:cNvContentPartPr/>
                <p14:nvPr/>
              </p14:nvContentPartPr>
              <p14:xfrm>
                <a:off x="3355982" y="3916539"/>
                <a:ext cx="696960" cy="153360"/>
              </p14:xfrm>
            </p:contentPart>
          </mc:Choice>
          <mc:Fallback xmlns="">
            <p:pic>
              <p:nvPicPr>
                <p:cNvPr id="12" name="Ink 11">
                  <a:extLst>
                    <a:ext uri="{FF2B5EF4-FFF2-40B4-BE49-F238E27FC236}">
                      <a16:creationId xmlns:a16="http://schemas.microsoft.com/office/drawing/2014/main" id="{45FD9945-B711-2D90-48CB-6FDED2276F79}"/>
                    </a:ext>
                  </a:extLst>
                </p:cNvPr>
                <p:cNvPicPr/>
                <p:nvPr/>
              </p:nvPicPr>
              <p:blipFill>
                <a:blip r:embed="rId18"/>
                <a:stretch>
                  <a:fillRect/>
                </a:stretch>
              </p:blipFill>
              <p:spPr>
                <a:xfrm>
                  <a:off x="3320342" y="3880539"/>
                  <a:ext cx="768600" cy="225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6B43E6F2-809E-F8B0-DF5A-6B4464A58A30}"/>
                  </a:ext>
                </a:extLst>
              </p14:cNvPr>
              <p14:cNvContentPartPr/>
              <p14:nvPr/>
            </p14:nvContentPartPr>
            <p14:xfrm>
              <a:off x="3234302" y="4751379"/>
              <a:ext cx="1907280" cy="275040"/>
            </p14:xfrm>
          </p:contentPart>
        </mc:Choice>
        <mc:Fallback xmlns="">
          <p:pic>
            <p:nvPicPr>
              <p:cNvPr id="14" name="Ink 13">
                <a:extLst>
                  <a:ext uri="{FF2B5EF4-FFF2-40B4-BE49-F238E27FC236}">
                    <a16:creationId xmlns:a16="http://schemas.microsoft.com/office/drawing/2014/main" id="{6B43E6F2-809E-F8B0-DF5A-6B4464A58A30}"/>
                  </a:ext>
                </a:extLst>
              </p:cNvPr>
              <p:cNvPicPr/>
              <p:nvPr/>
            </p:nvPicPr>
            <p:blipFill>
              <a:blip r:embed="rId20"/>
              <a:stretch>
                <a:fillRect/>
              </a:stretch>
            </p:blipFill>
            <p:spPr>
              <a:xfrm>
                <a:off x="3198662" y="4715739"/>
                <a:ext cx="197892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8F3B18EE-4261-63B8-E0FF-301CAF35758F}"/>
                  </a:ext>
                </a:extLst>
              </p14:cNvPr>
              <p14:cNvContentPartPr/>
              <p14:nvPr/>
            </p14:nvContentPartPr>
            <p14:xfrm>
              <a:off x="4161302" y="4892139"/>
              <a:ext cx="1281960" cy="235800"/>
            </p14:xfrm>
          </p:contentPart>
        </mc:Choice>
        <mc:Fallback xmlns="">
          <p:pic>
            <p:nvPicPr>
              <p:cNvPr id="15" name="Ink 14">
                <a:extLst>
                  <a:ext uri="{FF2B5EF4-FFF2-40B4-BE49-F238E27FC236}">
                    <a16:creationId xmlns:a16="http://schemas.microsoft.com/office/drawing/2014/main" id="{8F3B18EE-4261-63B8-E0FF-301CAF35758F}"/>
                  </a:ext>
                </a:extLst>
              </p:cNvPr>
              <p:cNvPicPr/>
              <p:nvPr/>
            </p:nvPicPr>
            <p:blipFill>
              <a:blip r:embed="rId22"/>
              <a:stretch>
                <a:fillRect/>
              </a:stretch>
            </p:blipFill>
            <p:spPr>
              <a:xfrm>
                <a:off x="4125662" y="4856499"/>
                <a:ext cx="135360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4CF55349-4F56-6B74-26CB-820C64974E18}"/>
                  </a:ext>
                </a:extLst>
              </p14:cNvPr>
              <p14:cNvContentPartPr/>
              <p14:nvPr/>
            </p14:nvContentPartPr>
            <p14:xfrm>
              <a:off x="4453262" y="3838779"/>
              <a:ext cx="656640" cy="86040"/>
            </p14:xfrm>
          </p:contentPart>
        </mc:Choice>
        <mc:Fallback xmlns="">
          <p:pic>
            <p:nvPicPr>
              <p:cNvPr id="16" name="Ink 15">
                <a:extLst>
                  <a:ext uri="{FF2B5EF4-FFF2-40B4-BE49-F238E27FC236}">
                    <a16:creationId xmlns:a16="http://schemas.microsoft.com/office/drawing/2014/main" id="{4CF55349-4F56-6B74-26CB-820C64974E18}"/>
                  </a:ext>
                </a:extLst>
              </p:cNvPr>
              <p:cNvPicPr/>
              <p:nvPr/>
            </p:nvPicPr>
            <p:blipFill>
              <a:blip r:embed="rId24"/>
              <a:stretch>
                <a:fillRect/>
              </a:stretch>
            </p:blipFill>
            <p:spPr>
              <a:xfrm>
                <a:off x="4417262" y="3803139"/>
                <a:ext cx="728280" cy="157680"/>
              </a:xfrm>
              <a:prstGeom prst="rect">
                <a:avLst/>
              </a:prstGeom>
            </p:spPr>
          </p:pic>
        </mc:Fallback>
      </mc:AlternateContent>
    </p:spTree>
    <p:extLst>
      <p:ext uri="{BB962C8B-B14F-4D97-AF65-F5344CB8AC3E}">
        <p14:creationId xmlns:p14="http://schemas.microsoft.com/office/powerpoint/2010/main" val="7364660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63F56773-C2E2-27F1-9FC3-5C8ED18106CE}"/>
              </a:ext>
            </a:extLst>
          </p:cNvPr>
          <p:cNvPicPr>
            <a:picLocks noChangeAspect="1"/>
          </p:cNvPicPr>
          <p:nvPr/>
        </p:nvPicPr>
        <p:blipFill>
          <a:blip r:embed="rId2"/>
          <a:stretch>
            <a:fillRect/>
          </a:stretch>
        </p:blipFill>
        <p:spPr>
          <a:xfrm>
            <a:off x="2679773" y="133747"/>
            <a:ext cx="3784453" cy="4876006"/>
          </a:xfrm>
          <a:prstGeom prst="rect">
            <a:avLst/>
          </a:prstGeom>
        </p:spPr>
      </p:pic>
    </p:spTree>
    <p:extLst>
      <p:ext uri="{BB962C8B-B14F-4D97-AF65-F5344CB8AC3E}">
        <p14:creationId xmlns:p14="http://schemas.microsoft.com/office/powerpoint/2010/main" val="1685223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E7686ED4-9AD4-1FCD-E971-1B316723F167}"/>
              </a:ext>
            </a:extLst>
          </p:cNvPr>
          <p:cNvPicPr>
            <a:picLocks noChangeAspect="1"/>
          </p:cNvPicPr>
          <p:nvPr/>
        </p:nvPicPr>
        <p:blipFill>
          <a:blip r:embed="rId2"/>
          <a:stretch>
            <a:fillRect/>
          </a:stretch>
        </p:blipFill>
        <p:spPr>
          <a:xfrm>
            <a:off x="3078493" y="169751"/>
            <a:ext cx="2987013" cy="4803998"/>
          </a:xfrm>
          <a:prstGeom prst="rect">
            <a:avLst/>
          </a:prstGeom>
        </p:spPr>
      </p:pic>
    </p:spTree>
    <p:extLst>
      <p:ext uri="{BB962C8B-B14F-4D97-AF65-F5344CB8AC3E}">
        <p14:creationId xmlns:p14="http://schemas.microsoft.com/office/powerpoint/2010/main" val="1864060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E247774B-C3BF-67BA-3208-AFDC9B0A2AFC}"/>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36CAB712-C55F-7C40-4B1B-6F4FDFB6C81B}"/>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E3C9D9C5-C76F-5639-265A-066C3F409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BAFE7DC-8B7D-920D-9725-CB819FF57E34}"/>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FBAFE7DC-8B7D-920D-9725-CB819FF57E34}"/>
                  </a:ext>
                </a:extLst>
              </p:cNvPr>
              <p:cNvPicPr/>
              <p:nvPr/>
            </p:nvPicPr>
            <p:blipFill>
              <a:blip r:embed="rId4"/>
              <a:stretch>
                <a:fillRect/>
              </a:stretch>
            </p:blipFill>
            <p:spPr>
              <a:xfrm>
                <a:off x="4867259" y="3189500"/>
                <a:ext cx="456466" cy="776160"/>
              </a:xfrm>
              <a:prstGeom prst="rect">
                <a:avLst/>
              </a:prstGeom>
            </p:spPr>
          </p:pic>
        </mc:Fallback>
      </mc:AlternateContent>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ument with text on it&#10;&#10;Description automatically generated">
            <a:extLst>
              <a:ext uri="{FF2B5EF4-FFF2-40B4-BE49-F238E27FC236}">
                <a16:creationId xmlns:a16="http://schemas.microsoft.com/office/drawing/2014/main" id="{50FB274E-07E7-DC8E-7D4E-AF93EA754FE9}"/>
              </a:ext>
            </a:extLst>
          </p:cNvPr>
          <p:cNvPicPr>
            <a:picLocks noChangeAspect="1"/>
          </p:cNvPicPr>
          <p:nvPr/>
        </p:nvPicPr>
        <p:blipFill>
          <a:blip r:embed="rId2"/>
          <a:stretch>
            <a:fillRect/>
          </a:stretch>
        </p:blipFill>
        <p:spPr>
          <a:xfrm>
            <a:off x="2660031" y="225517"/>
            <a:ext cx="3823937" cy="4692465"/>
          </a:xfrm>
          <a:prstGeom prst="rect">
            <a:avLst/>
          </a:prstGeom>
        </p:spPr>
      </p:pic>
    </p:spTree>
    <p:extLst>
      <p:ext uri="{BB962C8B-B14F-4D97-AF65-F5344CB8AC3E}">
        <p14:creationId xmlns:p14="http://schemas.microsoft.com/office/powerpoint/2010/main" val="631904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and images&#10;&#10;Description automatically generated">
            <a:extLst>
              <a:ext uri="{FF2B5EF4-FFF2-40B4-BE49-F238E27FC236}">
                <a16:creationId xmlns:a16="http://schemas.microsoft.com/office/drawing/2014/main" id="{C212394D-7BB6-F421-F962-C12CBAEA1A19}"/>
              </a:ext>
            </a:extLst>
          </p:cNvPr>
          <p:cNvPicPr>
            <a:picLocks noChangeAspect="1"/>
          </p:cNvPicPr>
          <p:nvPr/>
        </p:nvPicPr>
        <p:blipFill>
          <a:blip r:embed="rId2"/>
          <a:stretch>
            <a:fillRect/>
          </a:stretch>
        </p:blipFill>
        <p:spPr>
          <a:xfrm>
            <a:off x="3264596" y="217350"/>
            <a:ext cx="2614807" cy="4708800"/>
          </a:xfrm>
          <a:prstGeom prst="rect">
            <a:avLst/>
          </a:prstGeom>
        </p:spPr>
      </p:pic>
    </p:spTree>
    <p:extLst>
      <p:ext uri="{BB962C8B-B14F-4D97-AF65-F5344CB8AC3E}">
        <p14:creationId xmlns:p14="http://schemas.microsoft.com/office/powerpoint/2010/main" val="3012128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50188ADA-1396-E7F1-18E3-39F975582872}"/>
              </a:ext>
            </a:extLst>
          </p:cNvPr>
          <p:cNvPicPr>
            <a:picLocks noChangeAspect="1"/>
          </p:cNvPicPr>
          <p:nvPr/>
        </p:nvPicPr>
        <p:blipFill>
          <a:blip r:embed="rId2"/>
          <a:stretch>
            <a:fillRect/>
          </a:stretch>
        </p:blipFill>
        <p:spPr>
          <a:xfrm>
            <a:off x="3431030" y="180020"/>
            <a:ext cx="2281939" cy="4783460"/>
          </a:xfrm>
          <a:prstGeom prst="rect">
            <a:avLst/>
          </a:prstGeom>
        </p:spPr>
      </p:pic>
    </p:spTree>
    <p:extLst>
      <p:ext uri="{BB962C8B-B14F-4D97-AF65-F5344CB8AC3E}">
        <p14:creationId xmlns:p14="http://schemas.microsoft.com/office/powerpoint/2010/main" val="12359628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34F14A9C-100A-0DA3-34DB-2CCEF47B3A02}"/>
              </a:ext>
            </a:extLst>
          </p:cNvPr>
          <p:cNvPicPr>
            <a:picLocks noChangeAspect="1"/>
          </p:cNvPicPr>
          <p:nvPr/>
        </p:nvPicPr>
        <p:blipFill>
          <a:blip r:embed="rId2"/>
          <a:stretch>
            <a:fillRect/>
          </a:stretch>
        </p:blipFill>
        <p:spPr>
          <a:xfrm>
            <a:off x="3461262" y="217518"/>
            <a:ext cx="2221475" cy="4708464"/>
          </a:xfrm>
          <a:prstGeom prst="rect">
            <a:avLst/>
          </a:prstGeom>
        </p:spPr>
      </p:pic>
    </p:spTree>
    <p:extLst>
      <p:ext uri="{BB962C8B-B14F-4D97-AF65-F5344CB8AC3E}">
        <p14:creationId xmlns:p14="http://schemas.microsoft.com/office/powerpoint/2010/main" val="22571020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07C6B3A8-8460-0D7F-EBEA-B63A3074E8C3}"/>
              </a:ext>
            </a:extLst>
          </p:cNvPr>
          <p:cNvPicPr>
            <a:picLocks noChangeAspect="1"/>
          </p:cNvPicPr>
          <p:nvPr/>
        </p:nvPicPr>
        <p:blipFill>
          <a:blip r:embed="rId2"/>
          <a:stretch>
            <a:fillRect/>
          </a:stretch>
        </p:blipFill>
        <p:spPr>
          <a:xfrm>
            <a:off x="3322958" y="180020"/>
            <a:ext cx="2498084" cy="4783460"/>
          </a:xfrm>
          <a:prstGeom prst="rect">
            <a:avLst/>
          </a:prstGeom>
        </p:spPr>
      </p:pic>
    </p:spTree>
    <p:extLst>
      <p:ext uri="{BB962C8B-B14F-4D97-AF65-F5344CB8AC3E}">
        <p14:creationId xmlns:p14="http://schemas.microsoft.com/office/powerpoint/2010/main" val="31754932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C1A50C80-D079-A597-F7C2-5F136F52D55A}"/>
              </a:ext>
            </a:extLst>
          </p:cNvPr>
          <p:cNvPicPr>
            <a:picLocks noChangeAspect="1"/>
          </p:cNvPicPr>
          <p:nvPr/>
        </p:nvPicPr>
        <p:blipFill>
          <a:blip r:embed="rId2"/>
          <a:stretch>
            <a:fillRect/>
          </a:stretch>
        </p:blipFill>
        <p:spPr>
          <a:xfrm>
            <a:off x="3205020" y="126701"/>
            <a:ext cx="2733960" cy="4890097"/>
          </a:xfrm>
          <a:prstGeom prst="rect">
            <a:avLst/>
          </a:prstGeom>
        </p:spPr>
      </p:pic>
    </p:spTree>
    <p:extLst>
      <p:ext uri="{BB962C8B-B14F-4D97-AF65-F5344CB8AC3E}">
        <p14:creationId xmlns:p14="http://schemas.microsoft.com/office/powerpoint/2010/main" val="31798892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E76D6736-F32D-3BC5-D2E0-3FE3C82C1B60}"/>
              </a:ext>
            </a:extLst>
          </p:cNvPr>
          <p:cNvPicPr>
            <a:picLocks noChangeAspect="1"/>
          </p:cNvPicPr>
          <p:nvPr/>
        </p:nvPicPr>
        <p:blipFill>
          <a:blip r:embed="rId2"/>
          <a:stretch>
            <a:fillRect/>
          </a:stretch>
        </p:blipFill>
        <p:spPr>
          <a:xfrm>
            <a:off x="3071060" y="144016"/>
            <a:ext cx="3001880" cy="4855468"/>
          </a:xfrm>
          <a:prstGeom prst="rect">
            <a:avLst/>
          </a:prstGeom>
        </p:spPr>
      </p:pic>
    </p:spTree>
    <p:extLst>
      <p:ext uri="{BB962C8B-B14F-4D97-AF65-F5344CB8AC3E}">
        <p14:creationId xmlns:p14="http://schemas.microsoft.com/office/powerpoint/2010/main" val="270027561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87FCDF73-9887-9B13-E2C8-A3728B1DB88B}"/>
              </a:ext>
            </a:extLst>
          </p:cNvPr>
          <p:cNvPicPr>
            <a:picLocks noChangeAspect="1"/>
          </p:cNvPicPr>
          <p:nvPr/>
        </p:nvPicPr>
        <p:blipFill>
          <a:blip r:embed="rId2"/>
          <a:stretch>
            <a:fillRect/>
          </a:stretch>
        </p:blipFill>
        <p:spPr>
          <a:xfrm>
            <a:off x="3026249" y="108012"/>
            <a:ext cx="3091502" cy="4927476"/>
          </a:xfrm>
          <a:prstGeom prst="rect">
            <a:avLst/>
          </a:prstGeom>
        </p:spPr>
      </p:pic>
    </p:spTree>
    <p:extLst>
      <p:ext uri="{BB962C8B-B14F-4D97-AF65-F5344CB8AC3E}">
        <p14:creationId xmlns:p14="http://schemas.microsoft.com/office/powerpoint/2010/main" val="35205315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E241E61C-359C-233C-DBF1-73BAFE4F1C86}"/>
              </a:ext>
            </a:extLst>
          </p:cNvPr>
          <p:cNvPicPr>
            <a:picLocks noChangeAspect="1"/>
          </p:cNvPicPr>
          <p:nvPr/>
        </p:nvPicPr>
        <p:blipFill>
          <a:blip r:embed="rId2"/>
          <a:stretch>
            <a:fillRect/>
          </a:stretch>
        </p:blipFill>
        <p:spPr>
          <a:xfrm>
            <a:off x="2747915" y="128445"/>
            <a:ext cx="3648170" cy="4886609"/>
          </a:xfrm>
          <a:prstGeom prst="rect">
            <a:avLst/>
          </a:prstGeom>
        </p:spPr>
      </p:pic>
    </p:spTree>
    <p:extLst>
      <p:ext uri="{BB962C8B-B14F-4D97-AF65-F5344CB8AC3E}">
        <p14:creationId xmlns:p14="http://schemas.microsoft.com/office/powerpoint/2010/main" val="33182772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E46E7AF8-6F39-C3E6-3EE8-3D36D5D68739}"/>
              </a:ext>
            </a:extLst>
          </p:cNvPr>
          <p:cNvPicPr>
            <a:picLocks noChangeAspect="1"/>
          </p:cNvPicPr>
          <p:nvPr/>
        </p:nvPicPr>
        <p:blipFill>
          <a:blip r:embed="rId2"/>
          <a:stretch>
            <a:fillRect/>
          </a:stretch>
        </p:blipFill>
        <p:spPr>
          <a:xfrm>
            <a:off x="1473200" y="527050"/>
            <a:ext cx="6197600" cy="4089400"/>
          </a:xfrm>
          <a:prstGeom prst="rect">
            <a:avLst/>
          </a:prstGeom>
        </p:spPr>
      </p:pic>
    </p:spTree>
    <p:extLst>
      <p:ext uri="{BB962C8B-B14F-4D97-AF65-F5344CB8AC3E}">
        <p14:creationId xmlns:p14="http://schemas.microsoft.com/office/powerpoint/2010/main" val="4057316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E5E1AA1-9BAC-AFFB-681F-5E11FBF2958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B6D103D3-D60F-9A84-D38C-A6B2FCDCAE1C}"/>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2363111-52F0-4457-BBD0-A6840DB30688}"/>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B3709E10-E0B4-700E-6180-17B8B7DE1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D3F0030-5AD4-C79B-EBE9-3629999A0441}"/>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7D3F0030-5AD4-C79B-EBE9-3629999A0441}"/>
                  </a:ext>
                </a:extLst>
              </p:cNvPr>
              <p:cNvPicPr/>
              <p:nvPr/>
            </p:nvPicPr>
            <p:blipFill>
              <a:blip r:embed="rId4"/>
              <a:stretch>
                <a:fillRect/>
              </a:stretch>
            </p:blipFill>
            <p:spPr>
              <a:xfrm>
                <a:off x="3793374" y="4363460"/>
                <a:ext cx="1487156" cy="656640"/>
              </a:xfrm>
              <a:prstGeom prst="rect">
                <a:avLst/>
              </a:prstGeom>
            </p:spPr>
          </p:pic>
        </mc:Fallback>
      </mc:AlternateContent>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246755C4-539D-D73E-07D8-7757AE223774}"/>
              </a:ext>
            </a:extLst>
          </p:cNvPr>
          <p:cNvPicPr>
            <a:picLocks noChangeAspect="1"/>
          </p:cNvPicPr>
          <p:nvPr/>
        </p:nvPicPr>
        <p:blipFill>
          <a:blip r:embed="rId2"/>
          <a:stretch>
            <a:fillRect/>
          </a:stretch>
        </p:blipFill>
        <p:spPr>
          <a:xfrm>
            <a:off x="3161602" y="144016"/>
            <a:ext cx="2820796" cy="4855468"/>
          </a:xfrm>
          <a:prstGeom prst="rect">
            <a:avLst/>
          </a:prstGeom>
        </p:spPr>
      </p:pic>
    </p:spTree>
    <p:extLst>
      <p:ext uri="{BB962C8B-B14F-4D97-AF65-F5344CB8AC3E}">
        <p14:creationId xmlns:p14="http://schemas.microsoft.com/office/powerpoint/2010/main" val="3626903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13EB0-492D-2EB5-3CD7-9526DB04B125}"/>
            </a:ext>
          </a:extLst>
        </p:cNvPr>
        <p:cNvGrpSpPr/>
        <p:nvPr/>
      </p:nvGrpSpPr>
      <p:grpSpPr>
        <a:xfrm>
          <a:off x="0" y="0"/>
          <a:ext cx="0" cy="0"/>
          <a:chOff x="0" y="0"/>
          <a:chExt cx="0" cy="0"/>
        </a:xfrm>
      </p:grpSpPr>
      <p:pic>
        <p:nvPicPr>
          <p:cNvPr id="3" name="Picture 2" descr="A document with text and a black text&#10;&#10;Description automatically generated">
            <a:extLst>
              <a:ext uri="{FF2B5EF4-FFF2-40B4-BE49-F238E27FC236}">
                <a16:creationId xmlns:a16="http://schemas.microsoft.com/office/drawing/2014/main" id="{5AD3B40B-E9DE-0134-A896-C9AB6ED785E8}"/>
              </a:ext>
            </a:extLst>
          </p:cNvPr>
          <p:cNvPicPr>
            <a:picLocks noChangeAspect="1"/>
          </p:cNvPicPr>
          <p:nvPr/>
        </p:nvPicPr>
        <p:blipFill>
          <a:blip r:embed="rId2"/>
          <a:stretch>
            <a:fillRect/>
          </a:stretch>
        </p:blipFill>
        <p:spPr>
          <a:xfrm>
            <a:off x="2696480" y="216024"/>
            <a:ext cx="3751040" cy="4711452"/>
          </a:xfrm>
          <a:prstGeom prst="rect">
            <a:avLst/>
          </a:prstGeom>
        </p:spPr>
      </p:pic>
    </p:spTree>
    <p:extLst>
      <p:ext uri="{BB962C8B-B14F-4D97-AF65-F5344CB8AC3E}">
        <p14:creationId xmlns:p14="http://schemas.microsoft.com/office/powerpoint/2010/main" val="41047788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7AEAE-3FCF-FD30-9EE9-5AF60E61989B}"/>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758175A9-AC52-07CA-7FF5-6559FD9932E8}"/>
              </a:ext>
            </a:extLst>
          </p:cNvPr>
          <p:cNvPicPr>
            <a:picLocks noChangeAspect="1"/>
          </p:cNvPicPr>
          <p:nvPr/>
        </p:nvPicPr>
        <p:blipFill>
          <a:blip r:embed="rId2"/>
          <a:stretch>
            <a:fillRect/>
          </a:stretch>
        </p:blipFill>
        <p:spPr>
          <a:xfrm>
            <a:off x="2200303" y="216024"/>
            <a:ext cx="4743394" cy="4711452"/>
          </a:xfrm>
          <a:prstGeom prst="rect">
            <a:avLst/>
          </a:prstGeom>
        </p:spPr>
      </p:pic>
    </p:spTree>
    <p:extLst>
      <p:ext uri="{BB962C8B-B14F-4D97-AF65-F5344CB8AC3E}">
        <p14:creationId xmlns:p14="http://schemas.microsoft.com/office/powerpoint/2010/main" val="27132726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C2CD92BB-8046-436A-DF41-EBA00FB6F1DA}"/>
              </a:ext>
            </a:extLst>
          </p:cNvPr>
          <p:cNvPicPr>
            <a:picLocks noChangeAspect="1"/>
          </p:cNvPicPr>
          <p:nvPr/>
        </p:nvPicPr>
        <p:blipFill>
          <a:blip r:embed="rId2"/>
          <a:stretch>
            <a:fillRect/>
          </a:stretch>
        </p:blipFill>
        <p:spPr>
          <a:xfrm>
            <a:off x="2096982" y="133747"/>
            <a:ext cx="4950035" cy="4876006"/>
          </a:xfrm>
          <a:prstGeom prst="rect">
            <a:avLst/>
          </a:prstGeom>
        </p:spPr>
      </p:pic>
    </p:spTree>
    <p:extLst>
      <p:ext uri="{BB962C8B-B14F-4D97-AF65-F5344CB8AC3E}">
        <p14:creationId xmlns:p14="http://schemas.microsoft.com/office/powerpoint/2010/main" val="418773993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article&#10;&#10;Description automatically generated">
            <a:extLst>
              <a:ext uri="{FF2B5EF4-FFF2-40B4-BE49-F238E27FC236}">
                <a16:creationId xmlns:a16="http://schemas.microsoft.com/office/drawing/2014/main" id="{25786F33-47C4-0DA6-3C42-DA2F5FE528C7}"/>
              </a:ext>
            </a:extLst>
          </p:cNvPr>
          <p:cNvPicPr>
            <a:picLocks noChangeAspect="1"/>
          </p:cNvPicPr>
          <p:nvPr/>
        </p:nvPicPr>
        <p:blipFill>
          <a:blip r:embed="rId2"/>
          <a:stretch>
            <a:fillRect/>
          </a:stretch>
        </p:blipFill>
        <p:spPr>
          <a:xfrm>
            <a:off x="3411021" y="167452"/>
            <a:ext cx="2321958" cy="4808595"/>
          </a:xfrm>
          <a:prstGeom prst="rect">
            <a:avLst/>
          </a:prstGeom>
        </p:spPr>
      </p:pic>
    </p:spTree>
    <p:extLst>
      <p:ext uri="{BB962C8B-B14F-4D97-AF65-F5344CB8AC3E}">
        <p14:creationId xmlns:p14="http://schemas.microsoft.com/office/powerpoint/2010/main" val="25585855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age&#10;&#10;Description automatically generated">
            <a:extLst>
              <a:ext uri="{FF2B5EF4-FFF2-40B4-BE49-F238E27FC236}">
                <a16:creationId xmlns:a16="http://schemas.microsoft.com/office/drawing/2014/main" id="{67D95864-843F-C923-4955-F30566178703}"/>
              </a:ext>
            </a:extLst>
          </p:cNvPr>
          <p:cNvPicPr>
            <a:picLocks noChangeAspect="1"/>
          </p:cNvPicPr>
          <p:nvPr/>
        </p:nvPicPr>
        <p:blipFill>
          <a:blip r:embed="rId2"/>
          <a:stretch>
            <a:fillRect/>
          </a:stretch>
        </p:blipFill>
        <p:spPr>
          <a:xfrm>
            <a:off x="1866057" y="165126"/>
            <a:ext cx="5411886" cy="4813248"/>
          </a:xfrm>
          <a:prstGeom prst="rect">
            <a:avLst/>
          </a:prstGeom>
        </p:spPr>
      </p:pic>
    </p:spTree>
    <p:extLst>
      <p:ext uri="{BB962C8B-B14F-4D97-AF65-F5344CB8AC3E}">
        <p14:creationId xmlns:p14="http://schemas.microsoft.com/office/powerpoint/2010/main" val="433622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81333-F0FF-2BB4-4F7C-C7D141A68C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79693-5A98-097B-985C-01A5949EDA8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25258258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6DDDA-128D-A065-FDDE-70CAAC4C67C1}"/>
            </a:ext>
          </a:extLst>
        </p:cNvPr>
        <p:cNvGrpSpPr/>
        <p:nvPr/>
      </p:nvGrpSpPr>
      <p:grpSpPr>
        <a:xfrm>
          <a:off x="0" y="0"/>
          <a:ext cx="0" cy="0"/>
          <a:chOff x="0" y="0"/>
          <a:chExt cx="0" cy="0"/>
        </a:xfrm>
      </p:grpSpPr>
      <p:sp>
        <p:nvSpPr>
          <p:cNvPr id="243713" name="Title 1">
            <a:extLst>
              <a:ext uri="{FF2B5EF4-FFF2-40B4-BE49-F238E27FC236}">
                <a16:creationId xmlns:a16="http://schemas.microsoft.com/office/drawing/2014/main" id="{C64F6988-5EE8-3DA8-E0F2-03F990B4977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AFC67B6E-F984-F276-9884-C4DB506D6A43}"/>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243715" name="Content Placeholder 3" descr="Crystal_Project_pause-queue.png">
            <a:extLst>
              <a:ext uri="{FF2B5EF4-FFF2-40B4-BE49-F238E27FC236}">
                <a16:creationId xmlns:a16="http://schemas.microsoft.com/office/drawing/2014/main" id="{E1A7B218-F443-9D57-456F-65713800E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0761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59393-F30C-EF7E-2D17-264164DDE0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CF53B5-C9E0-FF4E-4267-0967A4310668}"/>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8524417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6E62-CA94-174F-2018-940E04BAD51A}"/>
            </a:ext>
          </a:extLst>
        </p:cNvPr>
        <p:cNvGrpSpPr/>
        <p:nvPr/>
      </p:nvGrpSpPr>
      <p:grpSpPr>
        <a:xfrm>
          <a:off x="0" y="0"/>
          <a:ext cx="0" cy="0"/>
          <a:chOff x="0" y="0"/>
          <a:chExt cx="0" cy="0"/>
        </a:xfrm>
      </p:grpSpPr>
      <p:sp>
        <p:nvSpPr>
          <p:cNvPr id="243713" name="Title 1">
            <a:extLst>
              <a:ext uri="{FF2B5EF4-FFF2-40B4-BE49-F238E27FC236}">
                <a16:creationId xmlns:a16="http://schemas.microsoft.com/office/drawing/2014/main" id="{0738917F-B307-D7A3-7AF6-0B9298C1D17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4A960280-38E6-DDD1-E6E9-9758E96F68D6}"/>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243715" name="Content Placeholder 3" descr="Crystal_Project_pause-queue.png">
            <a:extLst>
              <a:ext uri="{FF2B5EF4-FFF2-40B4-BE49-F238E27FC236}">
                <a16:creationId xmlns:a16="http://schemas.microsoft.com/office/drawing/2014/main" id="{C4AD4674-C6E2-35E9-7B97-1D6673BB1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405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10ED5E2C-9659-0100-7481-EA9FE55B94CE}"/>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70E4592D-C4D2-D7D0-F184-56E1FEF1D485}"/>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7DCC2619-BADF-46EE-C27B-0905FCD25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Box 1">
            <a:extLst>
              <a:ext uri="{FF2B5EF4-FFF2-40B4-BE49-F238E27FC236}">
                <a16:creationId xmlns:a16="http://schemas.microsoft.com/office/drawing/2014/main" id="{3603DC58-61DC-EBCD-F776-0F4A6FA0B375}"/>
              </a:ext>
            </a:extLst>
          </p:cNvPr>
          <p:cNvSpPr txBox="1">
            <a:spLocks noChangeArrowheads="1"/>
          </p:cNvSpPr>
          <p:nvPr/>
        </p:nvSpPr>
        <p:spPr bwMode="auto">
          <a:xfrm>
            <a:off x="492125" y="195263"/>
            <a:ext cx="8159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Back to </a:t>
            </a:r>
            <a:r>
              <a:rPr kumimoji="0" lang="en-US" altLang="en-US" sz="4000" b="1"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CCH</a:t>
            </a: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on USERS</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RIGHTS</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168962" name="TextBox 2">
            <a:extLst>
              <a:ext uri="{FF2B5EF4-FFF2-40B4-BE49-F238E27FC236}">
                <a16:creationId xmlns:a16="http://schemas.microsoft.com/office/drawing/2014/main" id="{762AD464-447A-F047-9B0C-3D01FA1AC55B}"/>
              </a:ext>
            </a:extLst>
          </p:cNvPr>
          <p:cNvSpPr txBox="1">
            <a:spLocks noChangeArrowheads="1"/>
          </p:cNvSpPr>
          <p:nvPr/>
        </p:nvSpPr>
        <p:spPr bwMode="auto">
          <a:xfrm>
            <a:off x="746125" y="1203325"/>
            <a:ext cx="76517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CCH Canadian et al v. LSUC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(2004)</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LSUC operates the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Great Library</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Within it is a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custom photocopy service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for lawyers who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can’t make it to the Library. There is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also a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photocopy machine</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that the public can use.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CCH Canadian  (legal publisher) and others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brought action against the LSUC for copyright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infringement</a:t>
            </a:r>
            <a:r>
              <a:rPr kumimoji="0" lang="en-CA"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5">
            <a:extLst>
              <a:ext uri="{FF2B5EF4-FFF2-40B4-BE49-F238E27FC236}">
                <a16:creationId xmlns:a16="http://schemas.microsoft.com/office/drawing/2014/main" id="{F34DB654-5720-03B6-9815-DFBB74271C22}"/>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053DA612-3749-9050-EC9A-9E72A13AE1E7}"/>
              </a:ext>
            </a:extLst>
          </p:cNvPr>
          <p:cNvSpPr>
            <a:spLocks noGrp="1"/>
          </p:cNvSpPr>
          <p:nvPr>
            <p:ph idx="1"/>
          </p:nvPr>
        </p:nvSpPr>
        <p:spPr>
          <a:xfrm>
            <a:off x="161925" y="915988"/>
            <a:ext cx="8820150" cy="4146550"/>
          </a:xfrm>
        </p:spPr>
        <p:txBody>
          <a:bodyPr>
            <a:normAutofit fontScale="92500" lnSpcReduction="20000"/>
          </a:bodyPr>
          <a:lstStyle/>
          <a:p>
            <a:pPr marL="0" indent="0">
              <a:lnSpc>
                <a:spcPct val="110000"/>
              </a:lnSpc>
              <a:buFont typeface="Arial" panose="020B0604020202020204" pitchFamily="34" charset="0"/>
              <a:buNone/>
              <a:defRPr/>
            </a:pPr>
            <a:r>
              <a:rPr lang="en-CA" sz="1800" b="1" dirty="0">
                <a:solidFill>
                  <a:srgbClr val="FFFF00"/>
                </a:solidFill>
              </a:rPr>
              <a:t>Fair dealing in </a:t>
            </a:r>
            <a:r>
              <a:rPr lang="en-CA" sz="1800" b="1" i="1" dirty="0">
                <a:solidFill>
                  <a:srgbClr val="00B0F0"/>
                </a:solidFill>
              </a:rPr>
              <a:t>CCH</a:t>
            </a:r>
            <a:r>
              <a:rPr lang="en-CA" sz="1800" b="1" i="1" dirty="0">
                <a:solidFill>
                  <a:schemeClr val="bg1"/>
                </a:solidFill>
              </a:rPr>
              <a:t>: </a:t>
            </a:r>
            <a:endParaRPr lang="en-CA" sz="1800" b="1" dirty="0">
              <a:solidFill>
                <a:schemeClr val="bg1"/>
              </a:solidFill>
            </a:endParaRPr>
          </a:p>
          <a:p>
            <a:pPr>
              <a:lnSpc>
                <a:spcPct val="110000"/>
              </a:lnSpc>
              <a:defRPr/>
            </a:pPr>
            <a:r>
              <a:rPr lang="en-CA" sz="1800" dirty="0">
                <a:solidFill>
                  <a:schemeClr val="bg1"/>
                </a:solidFill>
              </a:rPr>
              <a:t>An </a:t>
            </a:r>
            <a:r>
              <a:rPr lang="en-CA" sz="1800" dirty="0">
                <a:solidFill>
                  <a:srgbClr val="FFFF00"/>
                </a:solidFill>
              </a:rPr>
              <a:t>integral part of the Copyright Act </a:t>
            </a:r>
            <a:r>
              <a:rPr lang="en-CA" sz="1800" dirty="0">
                <a:solidFill>
                  <a:schemeClr val="bg1"/>
                </a:solidFill>
              </a:rPr>
              <a:t>- </a:t>
            </a:r>
            <a:r>
              <a:rPr lang="en-CA" sz="1800" dirty="0">
                <a:solidFill>
                  <a:srgbClr val="FF0000"/>
                </a:solidFill>
              </a:rPr>
              <a:t>not just a defence</a:t>
            </a:r>
          </a:p>
          <a:p>
            <a:pPr>
              <a:lnSpc>
                <a:spcPct val="110000"/>
              </a:lnSpc>
              <a:defRPr/>
            </a:pPr>
            <a:r>
              <a:rPr lang="en-CA" sz="1800" dirty="0">
                <a:solidFill>
                  <a:schemeClr val="bg1"/>
                </a:solidFill>
              </a:rPr>
              <a:t>The fair dealing “exception”, </a:t>
            </a:r>
            <a:r>
              <a:rPr lang="en-CA" sz="1800" dirty="0">
                <a:solidFill>
                  <a:srgbClr val="FFFF00"/>
                </a:solidFill>
              </a:rPr>
              <a:t>like other exceptions </a:t>
            </a:r>
            <a:r>
              <a:rPr lang="en-CA" sz="1800" dirty="0">
                <a:solidFill>
                  <a:schemeClr val="bg1"/>
                </a:solidFill>
              </a:rPr>
              <a:t>in the Copyright Act, </a:t>
            </a:r>
            <a:r>
              <a:rPr lang="en-CA" sz="1800" dirty="0">
                <a:solidFill>
                  <a:srgbClr val="FFFF00"/>
                </a:solidFill>
              </a:rPr>
              <a:t>is a users</a:t>
            </a:r>
            <a:r>
              <a:rPr lang="en-CA" sz="1800" dirty="0">
                <a:solidFill>
                  <a:srgbClr val="FF0000"/>
                </a:solidFill>
              </a:rPr>
              <a:t>’</a:t>
            </a:r>
            <a:r>
              <a:rPr lang="en-CA" sz="1800" dirty="0">
                <a:solidFill>
                  <a:srgbClr val="FFFF00"/>
                </a:solidFill>
              </a:rPr>
              <a:t> right</a:t>
            </a:r>
            <a:r>
              <a:rPr lang="en-CA" sz="1800" dirty="0">
                <a:solidFill>
                  <a:schemeClr val="bg1"/>
                </a:solidFill>
              </a:rPr>
              <a:t>. In order to </a:t>
            </a:r>
            <a:r>
              <a:rPr lang="en-CA" sz="1800" dirty="0">
                <a:solidFill>
                  <a:srgbClr val="FFFF00"/>
                </a:solidFill>
              </a:rPr>
              <a:t>maintain the proper balance </a:t>
            </a:r>
            <a:r>
              <a:rPr lang="en-CA" sz="1800" dirty="0">
                <a:solidFill>
                  <a:schemeClr val="bg1"/>
                </a:solidFill>
              </a:rPr>
              <a:t>between the rights of a copyright owner and users’ interests, </a:t>
            </a:r>
            <a:r>
              <a:rPr lang="en-CA" sz="1800" dirty="0">
                <a:solidFill>
                  <a:srgbClr val="FF0000"/>
                </a:solidFill>
              </a:rPr>
              <a:t>it must not be interpreted restrictively</a:t>
            </a:r>
            <a:r>
              <a:rPr lang="en-CA" sz="1800" dirty="0">
                <a:solidFill>
                  <a:schemeClr val="bg1"/>
                </a:solidFill>
              </a:rPr>
              <a:t>. </a:t>
            </a:r>
          </a:p>
          <a:p>
            <a:pPr>
              <a:lnSpc>
                <a:spcPct val="110000"/>
              </a:lnSpc>
              <a:defRPr/>
            </a:pPr>
            <a:r>
              <a:rPr lang="en-CA" sz="1800" dirty="0">
                <a:solidFill>
                  <a:srgbClr val="FFFF00"/>
                </a:solidFill>
              </a:rPr>
              <a:t>Always available</a:t>
            </a:r>
            <a:r>
              <a:rPr lang="en-CA" sz="1800" dirty="0">
                <a:solidFill>
                  <a:schemeClr val="bg1"/>
                </a:solidFill>
              </a:rPr>
              <a:t>. If other exceptions might also be available, argue fair dealing first, then turn to other exceptions and defences. </a:t>
            </a:r>
          </a:p>
          <a:p>
            <a:pPr>
              <a:lnSpc>
                <a:spcPct val="110000"/>
              </a:lnSpc>
              <a:defRPr/>
            </a:pPr>
            <a:r>
              <a:rPr lang="en-CA" sz="1800" dirty="0">
                <a:solidFill>
                  <a:srgbClr val="FFFF00"/>
                </a:solidFill>
              </a:rPr>
              <a:t>Two step process:</a:t>
            </a:r>
          </a:p>
          <a:p>
            <a:pPr marL="342900" lvl="1" indent="0">
              <a:lnSpc>
                <a:spcPct val="110000"/>
              </a:lnSpc>
              <a:buFont typeface="Arial" panose="020B0604020202020204" pitchFamily="34" charset="0"/>
              <a:buNone/>
              <a:defRPr/>
            </a:pPr>
            <a:r>
              <a:rPr lang="en-CA" sz="1800" dirty="0">
                <a:solidFill>
                  <a:schemeClr val="bg1"/>
                </a:solidFill>
              </a:rPr>
              <a:t>1) Defence establishes the </a:t>
            </a:r>
            <a:r>
              <a:rPr lang="en-CA" sz="1800" dirty="0">
                <a:solidFill>
                  <a:srgbClr val="FFFF00"/>
                </a:solidFill>
              </a:rPr>
              <a:t>dealing was for one of the listed purposes</a:t>
            </a:r>
            <a:r>
              <a:rPr lang="en-CA" sz="1800" dirty="0">
                <a:solidFill>
                  <a:schemeClr val="bg1"/>
                </a:solidFill>
              </a:rPr>
              <a:t>.</a:t>
            </a:r>
          </a:p>
          <a:p>
            <a:pPr marL="342900" lvl="1" indent="0">
              <a:lnSpc>
                <a:spcPct val="110000"/>
              </a:lnSpc>
              <a:buFont typeface="Arial" panose="020B0604020202020204" pitchFamily="34" charset="0"/>
              <a:buNone/>
              <a:defRPr/>
            </a:pPr>
            <a:r>
              <a:rPr lang="en-CA" sz="1800" dirty="0">
                <a:solidFill>
                  <a:schemeClr val="bg1"/>
                </a:solidFill>
              </a:rPr>
              <a:t>2) Defence establishes the </a:t>
            </a:r>
            <a:r>
              <a:rPr lang="en-CA" sz="1800" dirty="0">
                <a:solidFill>
                  <a:srgbClr val="FFFF00"/>
                </a:solidFill>
              </a:rPr>
              <a:t>dealing was fair</a:t>
            </a:r>
            <a:r>
              <a:rPr lang="en-CA" sz="1800" dirty="0">
                <a:solidFill>
                  <a:schemeClr val="bg1"/>
                </a:solidFill>
              </a:rPr>
              <a:t>.</a:t>
            </a:r>
          </a:p>
          <a:p>
            <a:pPr>
              <a:lnSpc>
                <a:spcPct val="110000"/>
              </a:lnSpc>
              <a:defRPr/>
            </a:pPr>
            <a:r>
              <a:rPr lang="en-CA" sz="1800" dirty="0">
                <a:solidFill>
                  <a:schemeClr val="bg1"/>
                </a:solidFill>
              </a:rPr>
              <a:t>Fair dealing category of research to be given a </a:t>
            </a:r>
            <a:r>
              <a:rPr lang="en-CA" sz="1800" dirty="0">
                <a:solidFill>
                  <a:srgbClr val="FF0000"/>
                </a:solidFill>
              </a:rPr>
              <a:t>large and liberal </a:t>
            </a:r>
            <a:r>
              <a:rPr lang="en-CA" sz="1800" dirty="0">
                <a:solidFill>
                  <a:srgbClr val="FFFF00"/>
                </a:solidFill>
              </a:rPr>
              <a:t>interpretation in order to ensure users’ rights  are not unduly constrained</a:t>
            </a:r>
          </a:p>
          <a:p>
            <a:pPr>
              <a:lnSpc>
                <a:spcPct val="110000"/>
              </a:lnSpc>
              <a:defRPr/>
            </a:pPr>
            <a:r>
              <a:rPr lang="en-CA" sz="1800" dirty="0">
                <a:solidFill>
                  <a:srgbClr val="FF0000"/>
                </a:solidFill>
              </a:rPr>
              <a:t>Research</a:t>
            </a:r>
            <a:r>
              <a:rPr lang="en-CA" sz="1800" dirty="0">
                <a:solidFill>
                  <a:schemeClr val="bg1"/>
                </a:solidFill>
              </a:rPr>
              <a:t> is </a:t>
            </a:r>
            <a:r>
              <a:rPr lang="en-CA" sz="1800" dirty="0">
                <a:solidFill>
                  <a:srgbClr val="FFFF00"/>
                </a:solidFill>
              </a:rPr>
              <a:t>not limited to non-commercial or private contexts</a:t>
            </a:r>
            <a:r>
              <a:rPr lang="en-CA" sz="1800" dirty="0">
                <a:solidFill>
                  <a:schemeClr val="bg1"/>
                </a:solidFill>
              </a:rPr>
              <a:t>. Lawyers carrying on the business of law for profit are conducting research within the meaning of s. 29 of the Copyright Act.</a:t>
            </a:r>
          </a:p>
          <a:p>
            <a:pPr>
              <a:defRPr/>
            </a:pPr>
            <a:endParaRPr lang="en-US" dirty="0">
              <a:solidFill>
                <a:schemeClr val="bg1"/>
              </a:solidFill>
            </a:endParaRPr>
          </a:p>
        </p:txBody>
      </p:sp>
      <p:sp>
        <p:nvSpPr>
          <p:cNvPr id="4" name="Slide Number Placeholder 3">
            <a:extLst>
              <a:ext uri="{FF2B5EF4-FFF2-40B4-BE49-F238E27FC236}">
                <a16:creationId xmlns:a16="http://schemas.microsoft.com/office/drawing/2014/main" id="{EEC88ACF-1702-4F36-5ACF-79414F15344B}"/>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ECBF332C-F82F-1641-BA0E-5255AF40ACE3}"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181</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Box 2">
            <a:extLst>
              <a:ext uri="{FF2B5EF4-FFF2-40B4-BE49-F238E27FC236}">
                <a16:creationId xmlns:a16="http://schemas.microsoft.com/office/drawing/2014/main" id="{46263C72-08A6-14C2-59B1-12A2A05D2181}"/>
              </a:ext>
            </a:extLst>
          </p:cNvPr>
          <p:cNvSpPr txBox="1">
            <a:spLocks noChangeArrowheads="1"/>
          </p:cNvSpPr>
          <p:nvPr/>
        </p:nvSpPr>
        <p:spPr bwMode="auto">
          <a:xfrm>
            <a:off x="398463" y="1322388"/>
            <a:ext cx="836771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800100" indent="-3429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CCH Canadian et al v. LSUC </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(SCC 2004)</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Fair dealing is an</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integral </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part of the </a:t>
            </a:r>
            <a:r>
              <a:rPr kumimoji="0" lang="en-US" altLang="en-US" sz="28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Copyright Act</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Fair dealing is a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users</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right</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must not be interpreted restrictively</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Two step </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process</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purpose</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fairneanalysis</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Categories</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must be given a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large and liberal interpretation</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(i.e., research</a:t>
            </a:r>
            <a:endParaRPr kumimoji="0" lang="en-US" altLang="en-US" sz="28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172034" name="TextBox 3">
            <a:extLst>
              <a:ext uri="{FF2B5EF4-FFF2-40B4-BE49-F238E27FC236}">
                <a16:creationId xmlns:a16="http://schemas.microsoft.com/office/drawing/2014/main" id="{5FD869C3-892E-5DBC-B76B-6E0DC5D28D5F}"/>
              </a:ext>
            </a:extLst>
          </p:cNvPr>
          <p:cNvSpPr txBox="1">
            <a:spLocks noChangeArrowheads="1"/>
          </p:cNvSpPr>
          <p:nvPr/>
        </p:nvSpPr>
        <p:spPr bwMode="auto">
          <a:xfrm>
            <a:off x="388938" y="268288"/>
            <a:ext cx="836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Summary of </a:t>
            </a:r>
            <a:r>
              <a:rPr kumimoji="0" lang="en-US" altLang="en-US" sz="3600" b="1"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CCH</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on USERS</a:t>
            </a:r>
            <a:r>
              <a:rPr kumimoji="0" lang="en-US" altLang="en-US" sz="36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RIGHTS</a:t>
            </a:r>
            <a:endParaRPr kumimoji="0" lang="en-US" altLang="en-US" sz="36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5">
            <a:extLst>
              <a:ext uri="{FF2B5EF4-FFF2-40B4-BE49-F238E27FC236}">
                <a16:creationId xmlns:a16="http://schemas.microsoft.com/office/drawing/2014/main" id="{1538610D-BE7C-15C9-15F7-840DBF435742}"/>
              </a:ext>
            </a:extLst>
          </p:cNvPr>
          <p:cNvSpPr>
            <a:spLocks noGrp="1" noChangeArrowheads="1"/>
          </p:cNvSpPr>
          <p:nvPr>
            <p:ph type="title"/>
          </p:nvPr>
        </p:nvSpPr>
        <p:spPr bwMode="auto">
          <a:xfrm>
            <a:off x="250825" y="123825"/>
            <a:ext cx="85344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User rights</a:t>
            </a:r>
            <a:r>
              <a:rPr lang="en-US" altLang="en-US" sz="4000" b="1">
                <a:solidFill>
                  <a:srgbClr val="FF0000"/>
                </a:solidFill>
              </a:rPr>
              <a:t>:</a:t>
            </a:r>
            <a:r>
              <a:rPr lang="en-US" altLang="en-US" sz="4000" b="1">
                <a:solidFill>
                  <a:srgbClr val="FFFF00"/>
                </a:solidFill>
              </a:rPr>
              <a:t> </a:t>
            </a:r>
            <a:r>
              <a:rPr lang="en-US" altLang="en-US" sz="4000" b="1">
                <a:solidFill>
                  <a:srgbClr val="FF0000"/>
                </a:solidFill>
              </a:rPr>
              <a:t>“</a:t>
            </a:r>
            <a:r>
              <a:rPr lang="en-US" altLang="en-US" sz="4000" b="1">
                <a:solidFill>
                  <a:schemeClr val="bg1"/>
                </a:solidFill>
              </a:rPr>
              <a:t>Fair</a:t>
            </a:r>
            <a:r>
              <a:rPr lang="en-US" altLang="en-US" sz="4000" b="1">
                <a:solidFill>
                  <a:srgbClr val="FF0000"/>
                </a:solidFill>
              </a:rPr>
              <a:t>”</a:t>
            </a:r>
            <a:r>
              <a:rPr lang="en-US" altLang="en-US" sz="4000" b="1">
                <a:solidFill>
                  <a:srgbClr val="FFFF00"/>
                </a:solidFill>
              </a:rPr>
              <a:t> </a:t>
            </a:r>
            <a:r>
              <a:rPr lang="en-US" altLang="en-US" sz="4000" b="1">
                <a:solidFill>
                  <a:schemeClr val="bg1"/>
                </a:solidFill>
              </a:rPr>
              <a:t>in Fair Dealing</a:t>
            </a:r>
          </a:p>
        </p:txBody>
      </p:sp>
      <p:sp>
        <p:nvSpPr>
          <p:cNvPr id="2" name="Content Placeholder 1">
            <a:extLst>
              <a:ext uri="{FF2B5EF4-FFF2-40B4-BE49-F238E27FC236}">
                <a16:creationId xmlns:a16="http://schemas.microsoft.com/office/drawing/2014/main" id="{4923DCC9-B766-611F-BB7C-A004B6FCE474}"/>
              </a:ext>
            </a:extLst>
          </p:cNvPr>
          <p:cNvSpPr>
            <a:spLocks noGrp="1"/>
          </p:cNvSpPr>
          <p:nvPr>
            <p:ph idx="1"/>
          </p:nvPr>
        </p:nvSpPr>
        <p:spPr>
          <a:xfrm>
            <a:off x="358775" y="915988"/>
            <a:ext cx="8426450" cy="4021137"/>
          </a:xfrm>
        </p:spPr>
        <p:txBody>
          <a:bodyPr>
            <a:normAutofit/>
          </a:bodyPr>
          <a:lstStyle/>
          <a:p>
            <a:pPr marL="0" indent="0">
              <a:buFont typeface="Arial" panose="020B0604020202020204" pitchFamily="34" charset="0"/>
              <a:buNone/>
              <a:defRPr/>
            </a:pPr>
            <a:r>
              <a:rPr lang="en-US" sz="2000" b="1" i="1" dirty="0">
                <a:solidFill>
                  <a:schemeClr val="bg1"/>
                </a:solidFill>
              </a:rPr>
              <a:t>CCH Canadian et al v. LSUC </a:t>
            </a:r>
            <a:r>
              <a:rPr lang="en-US" sz="2000" b="1" dirty="0">
                <a:solidFill>
                  <a:schemeClr val="bg1"/>
                </a:solidFill>
              </a:rPr>
              <a:t>(2004)</a:t>
            </a:r>
          </a:p>
          <a:p>
            <a:pPr>
              <a:defRPr/>
            </a:pPr>
            <a:r>
              <a:rPr lang="en-CA" sz="2000" dirty="0">
                <a:solidFill>
                  <a:schemeClr val="bg1"/>
                </a:solidFill>
              </a:rPr>
              <a:t>Whether something is fair is a </a:t>
            </a:r>
            <a:r>
              <a:rPr lang="en-CA" sz="2000" dirty="0">
                <a:solidFill>
                  <a:srgbClr val="FF0000"/>
                </a:solidFill>
              </a:rPr>
              <a:t>question of fact </a:t>
            </a:r>
            <a:r>
              <a:rPr lang="en-CA" sz="2000" dirty="0">
                <a:solidFill>
                  <a:schemeClr val="bg1"/>
                </a:solidFill>
              </a:rPr>
              <a:t>and depends on the facts of each case.</a:t>
            </a:r>
          </a:p>
          <a:p>
            <a:pPr>
              <a:defRPr/>
            </a:pPr>
            <a:r>
              <a:rPr lang="en-CA" sz="2000" dirty="0">
                <a:solidFill>
                  <a:srgbClr val="FFFF00"/>
                </a:solidFill>
              </a:rPr>
              <a:t>Factors that can be considered to help assess </a:t>
            </a:r>
            <a:r>
              <a:rPr lang="en-CA" sz="2000" dirty="0">
                <a:solidFill>
                  <a:srgbClr val="FF0000"/>
                </a:solidFill>
              </a:rPr>
              <a:t>whether a dealing is</a:t>
            </a:r>
            <a:r>
              <a:rPr lang="en-CA" sz="2000" b="1" dirty="0">
                <a:solidFill>
                  <a:srgbClr val="FF0000"/>
                </a:solidFill>
              </a:rPr>
              <a:t> fair</a:t>
            </a:r>
            <a:r>
              <a:rPr lang="en-CA" sz="2000" dirty="0">
                <a:solidFill>
                  <a:schemeClr val="bg1"/>
                </a:solidFill>
              </a:rPr>
              <a:t>:</a:t>
            </a:r>
            <a:endParaRPr lang="en-US" sz="2000" dirty="0">
              <a:solidFill>
                <a:schemeClr val="bg1"/>
              </a:solidFill>
            </a:endParaRPr>
          </a:p>
          <a:p>
            <a:pPr marL="685800" lvl="1" indent="-342900">
              <a:buFont typeface="+mj-lt"/>
              <a:buAutoNum type="arabicPeriod"/>
              <a:defRPr/>
            </a:pPr>
            <a:r>
              <a:rPr lang="en-US" sz="2000" dirty="0">
                <a:solidFill>
                  <a:srgbClr val="FFFF00"/>
                </a:solidFill>
              </a:rPr>
              <a:t>Purpose</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Character</a:t>
            </a:r>
            <a:r>
              <a:rPr lang="en-US" sz="2000" dirty="0">
                <a:solidFill>
                  <a:schemeClr val="bg1"/>
                </a:solidFill>
              </a:rPr>
              <a:t> of the dealing</a:t>
            </a:r>
          </a:p>
          <a:p>
            <a:pPr marL="685800" lvl="1" indent="-342900">
              <a:buFont typeface="+mj-lt"/>
              <a:buAutoNum type="arabicPeriod"/>
              <a:defRPr/>
            </a:pPr>
            <a:r>
              <a:rPr lang="en-US" sz="2000" dirty="0">
                <a:solidFill>
                  <a:srgbClr val="FFFF00"/>
                </a:solidFill>
              </a:rPr>
              <a:t>Amount</a:t>
            </a:r>
            <a:r>
              <a:rPr lang="en-US" sz="2000" dirty="0">
                <a:solidFill>
                  <a:schemeClr val="bg1"/>
                </a:solidFill>
              </a:rPr>
              <a:t> of the dealing</a:t>
            </a:r>
          </a:p>
          <a:p>
            <a:pPr marL="685800" lvl="1" indent="-342900">
              <a:buFont typeface="+mj-lt"/>
              <a:buAutoNum type="arabicPeriod"/>
              <a:defRPr/>
            </a:pPr>
            <a:r>
              <a:rPr lang="en-US" sz="2000" dirty="0">
                <a:solidFill>
                  <a:schemeClr val="bg1"/>
                </a:solidFill>
              </a:rPr>
              <a:t>Were there</a:t>
            </a:r>
            <a:r>
              <a:rPr lang="en-US" sz="2000" dirty="0">
                <a:solidFill>
                  <a:srgbClr val="FFFF00"/>
                </a:solidFill>
              </a:rPr>
              <a:t> alternatives </a:t>
            </a:r>
            <a:r>
              <a:rPr lang="en-US" sz="2000" dirty="0">
                <a:solidFill>
                  <a:schemeClr val="bg1"/>
                </a:solidFill>
              </a:rPr>
              <a:t>to the dealing?</a:t>
            </a:r>
          </a:p>
          <a:p>
            <a:pPr marL="685800" lvl="1" indent="-342900">
              <a:buFont typeface="+mj-lt"/>
              <a:buAutoNum type="arabicPeriod"/>
              <a:defRPr/>
            </a:pPr>
            <a:r>
              <a:rPr lang="en-US" sz="2000" dirty="0">
                <a:solidFill>
                  <a:srgbClr val="FFFF00"/>
                </a:solidFill>
              </a:rPr>
              <a:t>Nature of the work</a:t>
            </a:r>
          </a:p>
          <a:p>
            <a:pPr marL="685800" lvl="1" indent="-342900">
              <a:buFont typeface="+mj-lt"/>
              <a:buAutoNum type="arabicPeriod"/>
              <a:defRPr/>
            </a:pPr>
            <a:r>
              <a:rPr lang="en-US" sz="2000" dirty="0">
                <a:solidFill>
                  <a:srgbClr val="FFFF00"/>
                </a:solidFill>
              </a:rPr>
              <a:t>Effect of the dealing on the work</a:t>
            </a:r>
          </a:p>
        </p:txBody>
      </p:sp>
      <p:sp>
        <p:nvSpPr>
          <p:cNvPr id="4" name="Slide Number Placeholder 3">
            <a:extLst>
              <a:ext uri="{FF2B5EF4-FFF2-40B4-BE49-F238E27FC236}">
                <a16:creationId xmlns:a16="http://schemas.microsoft.com/office/drawing/2014/main" id="{4017F78C-B7E1-C6C1-301F-9E566C302E9F}"/>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28CE5E9B-379F-7E44-AFFF-24502B1E5B57}"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183</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D79B6809-6830-13FF-B9DC-A096FA9A0757}"/>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chemeClr val="bg1"/>
                </a:solidFill>
              </a:rPr>
              <a:t>The </a:t>
            </a:r>
            <a:r>
              <a:rPr lang="en-US" altLang="en-US" sz="4000" b="1">
                <a:solidFill>
                  <a:srgbClr val="FF0000"/>
                </a:solidFill>
              </a:rPr>
              <a:t>fair</a:t>
            </a:r>
            <a:r>
              <a:rPr lang="en-US" altLang="en-US" sz="4000" b="1">
                <a:solidFill>
                  <a:schemeClr val="bg1"/>
                </a:solidFill>
              </a:rPr>
              <a:t>ness </a:t>
            </a:r>
            <a:r>
              <a:rPr lang="en-US" altLang="en-US" sz="4000" b="1">
                <a:solidFill>
                  <a:srgbClr val="FFFF00"/>
                </a:solidFill>
              </a:rPr>
              <a:t>stew</a:t>
            </a:r>
          </a:p>
        </p:txBody>
      </p:sp>
      <p:pic>
        <p:nvPicPr>
          <p:cNvPr id="175106" name="Picture 3">
            <a:extLst>
              <a:ext uri="{FF2B5EF4-FFF2-40B4-BE49-F238E27FC236}">
                <a16:creationId xmlns:a16="http://schemas.microsoft.com/office/drawing/2014/main" id="{3B4FB5DA-8803-EB64-AC87-96660E600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888" y="1209675"/>
            <a:ext cx="383222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C813-405E-CFE0-8F96-C6099BE7011A}"/>
              </a:ext>
            </a:extLst>
          </p:cNvPr>
          <p:cNvSpPr>
            <a:spLocks noGrp="1"/>
          </p:cNvSpPr>
          <p:nvPr>
            <p:ph type="title"/>
          </p:nvPr>
        </p:nvSpPr>
        <p:spPr>
          <a:xfrm>
            <a:off x="287338" y="123825"/>
            <a:ext cx="8569325" cy="792163"/>
          </a:xfrm>
        </p:spPr>
        <p:txBody>
          <a:bodyPr>
            <a:normAutofit fontScale="90000"/>
          </a:bodyPr>
          <a:lstStyle/>
          <a:p>
            <a:pPr>
              <a:defRPr/>
            </a:pPr>
            <a:r>
              <a:rPr lang="en-CA" sz="4400" b="1" dirty="0">
                <a:solidFill>
                  <a:srgbClr val="FF0000"/>
                </a:solidFill>
              </a:rPr>
              <a:t>1</a:t>
            </a:r>
            <a:r>
              <a:rPr lang="en-CA" sz="4400" b="1" dirty="0">
                <a:solidFill>
                  <a:schemeClr val="bg1"/>
                </a:solidFill>
              </a:rPr>
              <a:t>.</a:t>
            </a:r>
            <a:r>
              <a:rPr lang="en-CA" sz="4400" b="1" dirty="0">
                <a:solidFill>
                  <a:srgbClr val="FF0000"/>
                </a:solidFill>
              </a:rPr>
              <a:t> </a:t>
            </a:r>
            <a:r>
              <a:rPr lang="en-CA" sz="4400" b="1" dirty="0">
                <a:solidFill>
                  <a:srgbClr val="FFFF00"/>
                </a:solidFill>
              </a:rPr>
              <a:t>Purpose of the Dealing</a:t>
            </a:r>
            <a:br>
              <a:rPr lang="en-CA" dirty="0"/>
            </a:br>
            <a:endParaRPr lang="en-US" dirty="0"/>
          </a:p>
        </p:txBody>
      </p:sp>
      <p:sp>
        <p:nvSpPr>
          <p:cNvPr id="176130" name="Content Placeholder 2">
            <a:extLst>
              <a:ext uri="{FF2B5EF4-FFF2-40B4-BE49-F238E27FC236}">
                <a16:creationId xmlns:a16="http://schemas.microsoft.com/office/drawing/2014/main" id="{6D074FF0-E783-E82F-7C50-DF1133BC3F13}"/>
              </a:ext>
            </a:extLst>
          </p:cNvPr>
          <p:cNvSpPr>
            <a:spLocks noGrp="1" noChangeArrowheads="1"/>
          </p:cNvSpPr>
          <p:nvPr>
            <p:ph sz="quarter" idx="10"/>
          </p:nvPr>
        </p:nvSpPr>
        <p:spPr bwMode="auto">
          <a:xfrm>
            <a:off x="287338" y="1131888"/>
            <a:ext cx="8569325" cy="3887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rgbClr val="FFFF00"/>
                </a:solidFill>
              </a:rPr>
              <a:t>Fair if for one of the allowable purposes </a:t>
            </a:r>
            <a:r>
              <a:rPr lang="en-CA" altLang="en-US" sz="2400">
                <a:solidFill>
                  <a:schemeClr val="bg1"/>
                </a:solidFill>
              </a:rPr>
              <a:t>under the Copyright Act </a:t>
            </a:r>
          </a:p>
          <a:p>
            <a:pPr lvl="1">
              <a:buFont typeface="Courier New" panose="02070309020205020404" pitchFamily="49" charset="0"/>
              <a:buChar char="o"/>
            </a:pPr>
            <a:r>
              <a:rPr lang="en-CA" altLang="en-US" sz="2400">
                <a:solidFill>
                  <a:schemeClr val="bg1"/>
                </a:solidFill>
              </a:rPr>
              <a:t>S. 29 </a:t>
            </a:r>
            <a:r>
              <a:rPr lang="en-CA" altLang="en-US" sz="2400">
                <a:solidFill>
                  <a:srgbClr val="FF0000"/>
                </a:solidFill>
              </a:rPr>
              <a:t>= </a:t>
            </a:r>
            <a:r>
              <a:rPr lang="en-US" altLang="en-US" sz="2400">
                <a:solidFill>
                  <a:srgbClr val="FFFF00"/>
                </a:solidFill>
              </a:rPr>
              <a:t>research, private study, education, parody or satire </a:t>
            </a:r>
          </a:p>
          <a:p>
            <a:pPr lvl="1">
              <a:buFont typeface="Courier New" panose="02070309020205020404" pitchFamily="49" charset="0"/>
              <a:buChar char="o"/>
            </a:pPr>
            <a:r>
              <a:rPr lang="en-US" altLang="en-US" sz="2400">
                <a:solidFill>
                  <a:schemeClr val="bg1"/>
                </a:solidFill>
              </a:rPr>
              <a:t>S.29.1 </a:t>
            </a:r>
            <a:r>
              <a:rPr lang="en-US" altLang="en-US" sz="2400">
                <a:solidFill>
                  <a:srgbClr val="FF0000"/>
                </a:solidFill>
              </a:rPr>
              <a:t>=</a:t>
            </a:r>
            <a:r>
              <a:rPr lang="en-US" altLang="en-US" sz="2400">
                <a:solidFill>
                  <a:schemeClr val="bg1"/>
                </a:solidFill>
              </a:rPr>
              <a:t> </a:t>
            </a:r>
            <a:r>
              <a:rPr lang="en-US" altLang="en-US" sz="2400">
                <a:solidFill>
                  <a:srgbClr val="FFFF00"/>
                </a:solidFill>
              </a:rPr>
              <a:t>criticism or review </a:t>
            </a:r>
          </a:p>
          <a:p>
            <a:pPr lvl="1">
              <a:buFont typeface="Courier New" panose="02070309020205020404" pitchFamily="49" charset="0"/>
              <a:buChar char="o"/>
            </a:pPr>
            <a:r>
              <a:rPr lang="en-US" altLang="en-US" sz="2400">
                <a:solidFill>
                  <a:schemeClr val="bg1"/>
                </a:solidFill>
              </a:rPr>
              <a:t>S. 29.2 </a:t>
            </a:r>
            <a:r>
              <a:rPr lang="en-US" altLang="en-US" sz="2400">
                <a:solidFill>
                  <a:srgbClr val="FF0000"/>
                </a:solidFill>
              </a:rPr>
              <a:t>=</a:t>
            </a:r>
            <a:r>
              <a:rPr lang="en-US" altLang="en-US" sz="2400">
                <a:solidFill>
                  <a:schemeClr val="bg1"/>
                </a:solidFill>
              </a:rPr>
              <a:t> </a:t>
            </a:r>
            <a:r>
              <a:rPr lang="en-US" altLang="en-US" sz="2400">
                <a:solidFill>
                  <a:srgbClr val="FFFF00"/>
                </a:solidFill>
              </a:rPr>
              <a:t>news reporting</a:t>
            </a:r>
          </a:p>
          <a:p>
            <a:r>
              <a:rPr lang="en-CA" altLang="en-US" sz="2400">
                <a:solidFill>
                  <a:srgbClr val="FFFF00"/>
                </a:solidFill>
              </a:rPr>
              <a:t>Some</a:t>
            </a:r>
            <a:r>
              <a:rPr lang="en-CA" altLang="en-US" sz="2400">
                <a:solidFill>
                  <a:schemeClr val="bg1"/>
                </a:solidFill>
              </a:rPr>
              <a:t> dealings may be </a:t>
            </a:r>
            <a:r>
              <a:rPr lang="en-CA" altLang="en-US" sz="2400">
                <a:solidFill>
                  <a:srgbClr val="FFFF00"/>
                </a:solidFill>
              </a:rPr>
              <a:t>more</a:t>
            </a:r>
            <a:r>
              <a:rPr lang="en-CA" altLang="en-US" sz="2400">
                <a:solidFill>
                  <a:schemeClr val="bg1"/>
                </a:solidFill>
              </a:rPr>
              <a:t>, or less, fair, than others - i.e., </a:t>
            </a:r>
            <a:r>
              <a:rPr lang="en-CA" altLang="en-US" sz="2400">
                <a:solidFill>
                  <a:srgbClr val="FFFF00"/>
                </a:solidFill>
              </a:rPr>
              <a:t>research for commercial purposes may not be as fair</a:t>
            </a:r>
            <a:r>
              <a:rPr lang="en-CA" altLang="en-US" sz="2400">
                <a:solidFill>
                  <a:schemeClr val="bg1"/>
                </a:solidFill>
              </a:rPr>
              <a:t> as research for charitable purposes</a:t>
            </a:r>
          </a:p>
          <a:p>
            <a:endParaRPr lang="en-US" alt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527D-608E-3E65-A01D-F254786FD7AC}"/>
              </a:ext>
            </a:extLst>
          </p:cNvPr>
          <p:cNvSpPr>
            <a:spLocks noGrp="1"/>
          </p:cNvSpPr>
          <p:nvPr>
            <p:ph type="title"/>
          </p:nvPr>
        </p:nvSpPr>
        <p:spPr>
          <a:xfrm>
            <a:off x="250825" y="123825"/>
            <a:ext cx="8642350" cy="792163"/>
          </a:xfrm>
        </p:spPr>
        <p:txBody>
          <a:bodyPr>
            <a:normAutofit fontScale="90000"/>
          </a:bodyPr>
          <a:lstStyle/>
          <a:p>
            <a:pPr>
              <a:defRPr/>
            </a:pPr>
            <a:r>
              <a:rPr lang="en-CA" sz="4400" b="1" dirty="0">
                <a:solidFill>
                  <a:srgbClr val="FF0000"/>
                </a:solidFill>
              </a:rPr>
              <a:t>2</a:t>
            </a:r>
            <a:r>
              <a:rPr lang="en-CA" sz="4400" b="1" dirty="0">
                <a:solidFill>
                  <a:schemeClr val="bg1"/>
                </a:solidFill>
              </a:rPr>
              <a:t>.</a:t>
            </a:r>
            <a:r>
              <a:rPr lang="en-CA" sz="4400" b="1" dirty="0">
                <a:solidFill>
                  <a:srgbClr val="FF0000"/>
                </a:solidFill>
              </a:rPr>
              <a:t> </a:t>
            </a:r>
            <a:r>
              <a:rPr lang="en-CA" sz="4400" b="1" dirty="0">
                <a:solidFill>
                  <a:srgbClr val="FFFF00"/>
                </a:solidFill>
              </a:rPr>
              <a:t>Character of the Dealing</a:t>
            </a:r>
            <a:br>
              <a:rPr lang="en-CA" dirty="0"/>
            </a:br>
            <a:endParaRPr lang="en-US" dirty="0"/>
          </a:p>
        </p:txBody>
      </p:sp>
      <p:sp>
        <p:nvSpPr>
          <p:cNvPr id="3" name="Content Placeholder 2">
            <a:extLst>
              <a:ext uri="{FF2B5EF4-FFF2-40B4-BE49-F238E27FC236}">
                <a16:creationId xmlns:a16="http://schemas.microsoft.com/office/drawing/2014/main" id="{ECB35ECD-6C2B-1444-3A8F-F904D8A24DE3}"/>
              </a:ext>
            </a:extLst>
          </p:cNvPr>
          <p:cNvSpPr>
            <a:spLocks noGrp="1"/>
          </p:cNvSpPr>
          <p:nvPr>
            <p:ph sz="quarter" idx="10"/>
          </p:nvPr>
        </p:nvSpPr>
        <p:spPr>
          <a:xfrm>
            <a:off x="125413" y="1058863"/>
            <a:ext cx="8893175" cy="3960812"/>
          </a:xfrm>
        </p:spPr>
        <p:txBody>
          <a:bodyPr>
            <a:normAutofit fontScale="92500"/>
          </a:bodyPr>
          <a:lstStyle/>
          <a:p>
            <a:pPr>
              <a:lnSpc>
                <a:spcPct val="110000"/>
              </a:lnSpc>
              <a:defRPr/>
            </a:pPr>
            <a:r>
              <a:rPr lang="en-CA" sz="2400" dirty="0">
                <a:solidFill>
                  <a:schemeClr val="bg1"/>
                </a:solidFill>
              </a:rPr>
              <a:t>How was the work dealt with? </a:t>
            </a:r>
            <a:r>
              <a:rPr lang="en-CA" sz="2400" dirty="0">
                <a:solidFill>
                  <a:srgbClr val="FFFF00"/>
                </a:solidFill>
              </a:rPr>
              <a:t>Multiple copies </a:t>
            </a:r>
            <a:r>
              <a:rPr lang="en-CA" sz="2400" dirty="0">
                <a:solidFill>
                  <a:schemeClr val="bg1"/>
                </a:solidFill>
              </a:rPr>
              <a:t>distributed, will </a:t>
            </a:r>
            <a:r>
              <a:rPr lang="en-CA" sz="2400" dirty="0">
                <a:solidFill>
                  <a:srgbClr val="FFFF00"/>
                </a:solidFill>
              </a:rPr>
              <a:t>tend towards being unfair</a:t>
            </a:r>
            <a:r>
              <a:rPr lang="en-CA" sz="2400" dirty="0">
                <a:solidFill>
                  <a:schemeClr val="bg1"/>
                </a:solidFill>
              </a:rPr>
              <a:t>, especially if more copies than necessary or otherwise gratuitous.</a:t>
            </a:r>
          </a:p>
          <a:p>
            <a:pPr>
              <a:lnSpc>
                <a:spcPct val="110000"/>
              </a:lnSpc>
              <a:defRPr/>
            </a:pPr>
            <a:r>
              <a:rPr lang="en-CA" sz="2400" dirty="0">
                <a:solidFill>
                  <a:srgbClr val="FFFF00"/>
                </a:solidFill>
              </a:rPr>
              <a:t>Single copy used for single legit purpose </a:t>
            </a:r>
            <a:r>
              <a:rPr lang="en-CA" sz="2400" dirty="0">
                <a:solidFill>
                  <a:schemeClr val="bg1"/>
                </a:solidFill>
              </a:rPr>
              <a:t>– easier to conclude it is fair.</a:t>
            </a:r>
          </a:p>
          <a:p>
            <a:pPr>
              <a:lnSpc>
                <a:spcPct val="110000"/>
              </a:lnSpc>
              <a:defRPr/>
            </a:pPr>
            <a:r>
              <a:rPr lang="en-CA" sz="2400" dirty="0">
                <a:solidFill>
                  <a:schemeClr val="bg1"/>
                </a:solidFill>
              </a:rPr>
              <a:t>Copies destroyed after use may also favour a finding of fairness.</a:t>
            </a:r>
          </a:p>
          <a:p>
            <a:pPr>
              <a:lnSpc>
                <a:spcPct val="110000"/>
              </a:lnSpc>
              <a:defRPr/>
            </a:pPr>
            <a:r>
              <a:rPr lang="en-CA" sz="2400" dirty="0">
                <a:solidFill>
                  <a:schemeClr val="bg1"/>
                </a:solidFill>
              </a:rPr>
              <a:t>Do consider customs, practices </a:t>
            </a:r>
            <a:r>
              <a:rPr lang="en-CA" sz="2400" dirty="0">
                <a:solidFill>
                  <a:srgbClr val="FF0000"/>
                </a:solidFill>
              </a:rPr>
              <a:t>&amp;</a:t>
            </a:r>
            <a:r>
              <a:rPr lang="en-CA" sz="2400" dirty="0">
                <a:solidFill>
                  <a:schemeClr val="bg1"/>
                </a:solidFill>
              </a:rPr>
              <a:t> norms in a particular industry or trade </a:t>
            </a:r>
            <a:r>
              <a:rPr lang="en-CA" sz="2400" dirty="0">
                <a:solidFill>
                  <a:srgbClr val="FF0000"/>
                </a:solidFill>
                <a:sym typeface="Wingdings" pitchFamily="2" charset="2"/>
              </a:rPr>
              <a:t></a:t>
            </a:r>
            <a:r>
              <a:rPr lang="en-CA" sz="2400" dirty="0">
                <a:solidFill>
                  <a:schemeClr val="bg1"/>
                </a:solidFill>
                <a:sym typeface="Wingdings" pitchFamily="2" charset="2"/>
              </a:rPr>
              <a:t> However </a:t>
            </a:r>
            <a:r>
              <a:rPr lang="en-CA" sz="2400" i="1" dirty="0">
                <a:solidFill>
                  <a:srgbClr val="00B0F0"/>
                </a:solidFill>
                <a:sym typeface="Wingdings" pitchFamily="2" charset="2"/>
              </a:rPr>
              <a:t>CBC v. SODRAC </a:t>
            </a:r>
            <a:r>
              <a:rPr lang="en-CA" sz="2400" dirty="0">
                <a:solidFill>
                  <a:schemeClr val="bg1"/>
                </a:solidFill>
                <a:sym typeface="Wingdings" pitchFamily="2" charset="2"/>
              </a:rPr>
              <a:t>(SCC 2015) doesn’t </a:t>
            </a:r>
            <a:r>
              <a:rPr lang="en-CA" sz="2400" dirty="0">
                <a:solidFill>
                  <a:srgbClr val="FF0000"/>
                </a:solidFill>
                <a:sym typeface="Wingdings" pitchFamily="2" charset="2"/>
              </a:rPr>
              <a:t>–</a:t>
            </a:r>
            <a:r>
              <a:rPr lang="en-CA" sz="2400" dirty="0">
                <a:solidFill>
                  <a:schemeClr val="bg1"/>
                </a:solidFill>
                <a:sym typeface="Wingdings" pitchFamily="2" charset="2"/>
              </a:rPr>
              <a:t> why not? </a:t>
            </a:r>
            <a:r>
              <a:rPr lang="en-CA" sz="2400" dirty="0">
                <a:solidFill>
                  <a:srgbClr val="FF0000"/>
                </a:solidFill>
                <a:sym typeface="Wingdings" pitchFamily="2" charset="2"/>
              </a:rPr>
              <a:t>CATEGORIES EXHAUSTIVE</a:t>
            </a:r>
            <a:endParaRPr lang="en-US" sz="2400" dirty="0">
              <a:solidFill>
                <a:srgbClr val="FF0000"/>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a:extLst>
              <a:ext uri="{FF2B5EF4-FFF2-40B4-BE49-F238E27FC236}">
                <a16:creationId xmlns:a16="http://schemas.microsoft.com/office/drawing/2014/main" id="{95DC4705-B1FB-249B-9632-CA00D1A3B0C7}"/>
              </a:ext>
            </a:extLst>
          </p:cNvPr>
          <p:cNvSpPr>
            <a:spLocks noGrp="1" noChangeArrowheads="1"/>
          </p:cNvSpPr>
          <p:nvPr>
            <p:ph type="title"/>
          </p:nvPr>
        </p:nvSpPr>
        <p:spPr bwMode="auto">
          <a:xfrm>
            <a:off x="287338" y="123825"/>
            <a:ext cx="8569325" cy="1033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0000"/>
                </a:solidFill>
              </a:rPr>
              <a:t>Footnote</a:t>
            </a:r>
            <a:r>
              <a:rPr lang="en-US" altLang="en-US">
                <a:solidFill>
                  <a:srgbClr val="FFFF00"/>
                </a:solidFill>
              </a:rPr>
              <a:t>:</a:t>
            </a:r>
            <a:r>
              <a:rPr lang="en-US" altLang="en-US">
                <a:solidFill>
                  <a:srgbClr val="FF0000"/>
                </a:solidFill>
              </a:rPr>
              <a:t> </a:t>
            </a:r>
            <a:r>
              <a:rPr lang="en-US" altLang="en-US">
                <a:solidFill>
                  <a:schemeClr val="bg1"/>
                </a:solidFill>
              </a:rPr>
              <a:t>Criticisms of Majority in </a:t>
            </a:r>
            <a:r>
              <a:rPr lang="en-US" altLang="en-US" i="1">
                <a:solidFill>
                  <a:srgbClr val="00B0F0"/>
                </a:solidFill>
              </a:rPr>
              <a:t>CBC v. SODRAC </a:t>
            </a:r>
            <a:r>
              <a:rPr lang="en-US" altLang="en-US">
                <a:solidFill>
                  <a:srgbClr val="FFFF00"/>
                </a:solidFill>
              </a:rPr>
              <a:t>not related to fair dealing</a:t>
            </a:r>
          </a:p>
        </p:txBody>
      </p:sp>
      <p:pic>
        <p:nvPicPr>
          <p:cNvPr id="178178" name="Picture 3" descr="A screenshot of a cell phone&#10;&#10;Description automatically generated">
            <a:extLst>
              <a:ext uri="{FF2B5EF4-FFF2-40B4-BE49-F238E27FC236}">
                <a16:creationId xmlns:a16="http://schemas.microsoft.com/office/drawing/2014/main" id="{62D6EA59-7C98-F23E-702F-0E5D39D23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1276350"/>
            <a:ext cx="5461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A screenshot of a cell phone&#10;&#10;Description automatically generated">
            <a:extLst>
              <a:ext uri="{FF2B5EF4-FFF2-40B4-BE49-F238E27FC236}">
                <a16:creationId xmlns:a16="http://schemas.microsoft.com/office/drawing/2014/main" id="{48ECCF18-A742-92F2-9942-C9DCB60BB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173038"/>
            <a:ext cx="37147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A screenshot of a cell phone&#10;&#10;Description automatically generated">
            <a:extLst>
              <a:ext uri="{FF2B5EF4-FFF2-40B4-BE49-F238E27FC236}">
                <a16:creationId xmlns:a16="http://schemas.microsoft.com/office/drawing/2014/main" id="{A6376219-6C4F-A973-B5AB-DC269B4CC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450" y="227013"/>
            <a:ext cx="39751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74A7AB4-FEAB-39AF-8596-EE2090B9D879}"/>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FD01AC69-9E39-B15C-2D8F-C992E593BA00}"/>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C0BB79AE-9574-A6C6-7ED4-DF2147B2D7AC}"/>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FE39062A-A56A-0FA6-68CA-05F687390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5890020-BC2C-92F5-D65A-78DDED5A7FE3}"/>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85890020-BC2C-92F5-D65A-78DDED5A7FE3}"/>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A screenshot of a cell phone&#10;&#10;Description automatically generated">
            <a:extLst>
              <a:ext uri="{FF2B5EF4-FFF2-40B4-BE49-F238E27FC236}">
                <a16:creationId xmlns:a16="http://schemas.microsoft.com/office/drawing/2014/main" id="{90BA8B86-8F8D-F14F-595B-DA965AABD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320675"/>
            <a:ext cx="626427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 screenshot of a cell phone&#10;&#10;Description automatically generated">
            <a:extLst>
              <a:ext uri="{FF2B5EF4-FFF2-40B4-BE49-F238E27FC236}">
                <a16:creationId xmlns:a16="http://schemas.microsoft.com/office/drawing/2014/main" id="{755FF342-E354-095A-C81F-B24453E96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198438"/>
            <a:ext cx="21717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A screenshot of a cell phone&#10;&#10;Description automatically generated">
            <a:extLst>
              <a:ext uri="{FF2B5EF4-FFF2-40B4-BE49-F238E27FC236}">
                <a16:creationId xmlns:a16="http://schemas.microsoft.com/office/drawing/2014/main" id="{9F372AC4-ECED-4ABA-67D2-0594BFE3F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92075"/>
            <a:ext cx="22479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E142-545F-2DFA-208F-AC703BA24EE8}"/>
              </a:ext>
            </a:extLst>
          </p:cNvPr>
          <p:cNvSpPr>
            <a:spLocks noGrp="1"/>
          </p:cNvSpPr>
          <p:nvPr>
            <p:ph type="title"/>
          </p:nvPr>
        </p:nvSpPr>
        <p:spPr>
          <a:xfrm>
            <a:off x="107950" y="120650"/>
            <a:ext cx="8640763" cy="795338"/>
          </a:xfrm>
        </p:spPr>
        <p:txBody>
          <a:bodyPr>
            <a:normAutofit fontScale="90000"/>
          </a:bodyPr>
          <a:lstStyle/>
          <a:p>
            <a:pPr>
              <a:defRPr/>
            </a:pPr>
            <a:r>
              <a:rPr lang="en-CA" sz="4400" b="1" dirty="0">
                <a:solidFill>
                  <a:srgbClr val="FF0000"/>
                </a:solidFill>
              </a:rPr>
              <a:t>3</a:t>
            </a:r>
            <a:r>
              <a:rPr lang="en-CA" sz="4400" b="1" dirty="0">
                <a:solidFill>
                  <a:schemeClr val="bg1"/>
                </a:solidFill>
              </a:rPr>
              <a:t>. </a:t>
            </a:r>
            <a:r>
              <a:rPr lang="en-CA" sz="4400" b="1" dirty="0">
                <a:solidFill>
                  <a:srgbClr val="FFFF00"/>
                </a:solidFill>
              </a:rPr>
              <a:t>Amount of the Dealing</a:t>
            </a:r>
            <a:br>
              <a:rPr lang="en-CA" dirty="0"/>
            </a:br>
            <a:endParaRPr lang="en-US" dirty="0"/>
          </a:p>
        </p:txBody>
      </p:sp>
      <p:sp>
        <p:nvSpPr>
          <p:cNvPr id="184322" name="Content Placeholder 2">
            <a:extLst>
              <a:ext uri="{FF2B5EF4-FFF2-40B4-BE49-F238E27FC236}">
                <a16:creationId xmlns:a16="http://schemas.microsoft.com/office/drawing/2014/main" id="{ADB7DA8B-DB23-FECA-7C51-2E73A5C34A6A}"/>
              </a:ext>
            </a:extLst>
          </p:cNvPr>
          <p:cNvSpPr>
            <a:spLocks noGrp="1" noChangeArrowheads="1"/>
          </p:cNvSpPr>
          <p:nvPr>
            <p:ph sz="quarter" idx="10"/>
          </p:nvPr>
        </p:nvSpPr>
        <p:spPr bwMode="auto">
          <a:xfrm>
            <a:off x="107950" y="1131888"/>
            <a:ext cx="8856663" cy="3890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4000">
                <a:solidFill>
                  <a:schemeClr val="bg1"/>
                </a:solidFill>
              </a:rPr>
              <a:t>You </a:t>
            </a:r>
            <a:r>
              <a:rPr lang="en-CA" altLang="en-US" sz="4000">
                <a:solidFill>
                  <a:srgbClr val="FFFF00"/>
                </a:solidFill>
              </a:rPr>
              <a:t>can deal fairly with a whole work </a:t>
            </a:r>
            <a:r>
              <a:rPr lang="en-CA" altLang="en-US" sz="4000">
                <a:solidFill>
                  <a:srgbClr val="FF0000"/>
                </a:solidFill>
              </a:rPr>
              <a:t>(</a:t>
            </a:r>
            <a:r>
              <a:rPr lang="en-CA" altLang="en-US" sz="4000">
                <a:solidFill>
                  <a:schemeClr val="bg1"/>
                </a:solidFill>
              </a:rPr>
              <a:t>i.e., photographs</a:t>
            </a:r>
            <a:r>
              <a:rPr lang="en-CA" altLang="en-US" sz="4000">
                <a:solidFill>
                  <a:srgbClr val="FF0000"/>
                </a:solidFill>
              </a:rPr>
              <a:t>)</a:t>
            </a:r>
          </a:p>
          <a:p>
            <a:r>
              <a:rPr lang="en-CA" altLang="en-US" sz="4000">
                <a:solidFill>
                  <a:srgbClr val="FFFF00"/>
                </a:solidFill>
              </a:rPr>
              <a:t>Amount</a:t>
            </a:r>
            <a:r>
              <a:rPr lang="en-CA" altLang="en-US" sz="4000">
                <a:solidFill>
                  <a:schemeClr val="bg1"/>
                </a:solidFill>
              </a:rPr>
              <a:t> taken </a:t>
            </a:r>
            <a:r>
              <a:rPr lang="en-CA" altLang="en-US" sz="4000">
                <a:solidFill>
                  <a:srgbClr val="FFFF00"/>
                </a:solidFill>
              </a:rPr>
              <a:t>may be more, or less, fair depending on the purpose </a:t>
            </a:r>
            <a:r>
              <a:rPr lang="en-CA" altLang="en-US" sz="4000">
                <a:solidFill>
                  <a:srgbClr val="FF0000"/>
                </a:solidFill>
              </a:rPr>
              <a:t>-</a:t>
            </a:r>
            <a:r>
              <a:rPr lang="en-CA" altLang="en-US" sz="4000">
                <a:solidFill>
                  <a:schemeClr val="bg1"/>
                </a:solidFill>
              </a:rPr>
              <a:t> i.e., research, may be essential to copy an entire academic article</a:t>
            </a:r>
          </a:p>
          <a:p>
            <a:pPr>
              <a:lnSpc>
                <a:spcPct val="110000"/>
              </a:lnSpc>
            </a:pPr>
            <a:endParaRPr lang="en-US" altLang="en-US" sz="2400">
              <a:solidFill>
                <a:srgbClr val="FF0000"/>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9430-E8B6-659B-F45D-16FEF3192964}"/>
              </a:ext>
            </a:extLst>
          </p:cNvPr>
          <p:cNvSpPr>
            <a:spLocks noGrp="1"/>
          </p:cNvSpPr>
          <p:nvPr>
            <p:ph type="title"/>
          </p:nvPr>
        </p:nvSpPr>
        <p:spPr>
          <a:xfrm>
            <a:off x="868363" y="123825"/>
            <a:ext cx="7407275" cy="650875"/>
          </a:xfrm>
        </p:spPr>
        <p:txBody>
          <a:bodyPr>
            <a:normAutofit fontScale="90000"/>
          </a:bodyPr>
          <a:lstStyle/>
          <a:p>
            <a:pPr>
              <a:defRPr/>
            </a:pPr>
            <a:r>
              <a:rPr lang="en-CA" sz="4400" b="1" dirty="0">
                <a:solidFill>
                  <a:srgbClr val="FF0000"/>
                </a:solidFill>
              </a:rPr>
              <a:t>4</a:t>
            </a:r>
            <a:r>
              <a:rPr lang="en-CA" sz="4400" b="1" dirty="0">
                <a:solidFill>
                  <a:schemeClr val="bg1"/>
                </a:solidFill>
              </a:rPr>
              <a:t>.</a:t>
            </a:r>
            <a:r>
              <a:rPr lang="en-CA" sz="4400" b="1" dirty="0">
                <a:solidFill>
                  <a:srgbClr val="FF0000"/>
                </a:solidFill>
              </a:rPr>
              <a:t> </a:t>
            </a:r>
            <a:r>
              <a:rPr lang="en-CA" sz="4400" b="1" dirty="0">
                <a:solidFill>
                  <a:srgbClr val="FFFF00"/>
                </a:solidFill>
              </a:rPr>
              <a:t>Alternatives to the Dealing</a:t>
            </a:r>
            <a:br>
              <a:rPr lang="en-CA" dirty="0"/>
            </a:br>
            <a:endParaRPr lang="en-US" dirty="0"/>
          </a:p>
        </p:txBody>
      </p:sp>
      <p:sp>
        <p:nvSpPr>
          <p:cNvPr id="185346" name="Content Placeholder 2">
            <a:extLst>
              <a:ext uri="{FF2B5EF4-FFF2-40B4-BE49-F238E27FC236}">
                <a16:creationId xmlns:a16="http://schemas.microsoft.com/office/drawing/2014/main" id="{EAD4709F-F247-3A5E-7B85-09B228CC04EB}"/>
              </a:ext>
            </a:extLst>
          </p:cNvPr>
          <p:cNvSpPr>
            <a:spLocks noGrp="1" noChangeArrowheads="1"/>
          </p:cNvSpPr>
          <p:nvPr>
            <p:ph sz="quarter" idx="10"/>
          </p:nvPr>
        </p:nvSpPr>
        <p:spPr bwMode="auto">
          <a:xfrm>
            <a:off x="250825" y="1058863"/>
            <a:ext cx="864235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CA" altLang="en-US" sz="2400">
                <a:solidFill>
                  <a:schemeClr val="bg1"/>
                </a:solidFill>
              </a:rPr>
              <a:t>Was there a </a:t>
            </a:r>
            <a:r>
              <a:rPr lang="en-CA" altLang="en-US" sz="2400">
                <a:solidFill>
                  <a:srgbClr val="FFFF00"/>
                </a:solidFill>
              </a:rPr>
              <a:t>non-copyrighted equivalent </a:t>
            </a:r>
            <a:r>
              <a:rPr lang="en-CA" altLang="en-US" sz="2400">
                <a:solidFill>
                  <a:schemeClr val="bg1"/>
                </a:solidFill>
              </a:rPr>
              <a:t>of the work </a:t>
            </a:r>
            <a:r>
              <a:rPr lang="en-CA" altLang="en-US" sz="2400">
                <a:solidFill>
                  <a:srgbClr val="FFFF00"/>
                </a:solidFill>
              </a:rPr>
              <a:t>that could have been used </a:t>
            </a:r>
            <a:r>
              <a:rPr lang="en-CA" altLang="en-US" sz="2400">
                <a:solidFill>
                  <a:schemeClr val="bg1"/>
                </a:solidFill>
              </a:rPr>
              <a:t>instead of the copyrighted work? </a:t>
            </a:r>
          </a:p>
          <a:p>
            <a:pPr>
              <a:lnSpc>
                <a:spcPct val="110000"/>
              </a:lnSpc>
            </a:pPr>
            <a:r>
              <a:rPr lang="en-CA" altLang="en-US" sz="2400">
                <a:solidFill>
                  <a:schemeClr val="bg1"/>
                </a:solidFill>
              </a:rPr>
              <a:t>Was the dealing </a:t>
            </a:r>
            <a:r>
              <a:rPr lang="en-CA" altLang="en-US" sz="2400">
                <a:solidFill>
                  <a:srgbClr val="FFFF00"/>
                </a:solidFill>
              </a:rPr>
              <a:t>reasonably necessary to achieve</a:t>
            </a:r>
            <a:r>
              <a:rPr lang="en-CA" altLang="en-US" sz="2400">
                <a:solidFill>
                  <a:schemeClr val="bg1"/>
                </a:solidFill>
              </a:rPr>
              <a:t> the ultimate </a:t>
            </a:r>
            <a:r>
              <a:rPr lang="en-CA" altLang="en-US" sz="2400">
                <a:solidFill>
                  <a:srgbClr val="FFFF00"/>
                </a:solidFill>
              </a:rPr>
              <a:t>purpose</a:t>
            </a:r>
            <a:r>
              <a:rPr lang="en-CA" altLang="en-US" sz="2400">
                <a:solidFill>
                  <a:schemeClr val="bg1"/>
                </a:solidFill>
              </a:rPr>
              <a:t>? </a:t>
            </a:r>
          </a:p>
          <a:p>
            <a:pPr>
              <a:lnSpc>
                <a:spcPct val="110000"/>
              </a:lnSpc>
            </a:pPr>
            <a:r>
              <a:rPr lang="en-CA" altLang="en-US" sz="2400">
                <a:solidFill>
                  <a:schemeClr val="bg1"/>
                </a:solidFill>
              </a:rPr>
              <a:t>Meaning </a:t>
            </a:r>
            <a:r>
              <a:rPr lang="en-CA" altLang="en-US" sz="2400">
                <a:solidFill>
                  <a:srgbClr val="FFFF00"/>
                </a:solidFill>
              </a:rPr>
              <a:t>not gratuitous</a:t>
            </a:r>
            <a:r>
              <a:rPr lang="en-CA" altLang="en-US" sz="2400">
                <a:solidFill>
                  <a:schemeClr val="bg1"/>
                </a:solidFill>
              </a:rPr>
              <a:t>.</a:t>
            </a:r>
          </a:p>
          <a:p>
            <a:pPr>
              <a:lnSpc>
                <a:spcPct val="110000"/>
              </a:lnSpc>
            </a:pPr>
            <a:r>
              <a:rPr lang="en-CA" altLang="en-US" sz="2400">
                <a:solidFill>
                  <a:schemeClr val="bg1"/>
                </a:solidFill>
              </a:rPr>
              <a:t>I.e., Would a criticism have </a:t>
            </a:r>
            <a:r>
              <a:rPr lang="en-CA" altLang="en-US" sz="2400">
                <a:solidFill>
                  <a:srgbClr val="FFFF00"/>
                </a:solidFill>
              </a:rPr>
              <a:t>been equally effective if it did not actually reproduce the copyrighted work</a:t>
            </a:r>
            <a:r>
              <a:rPr lang="en-CA" altLang="en-US" sz="2400">
                <a:solidFill>
                  <a:schemeClr val="bg1"/>
                </a:solidFill>
              </a:rPr>
              <a:t> it was criticizing? If yes, that weighs against a finding of fairness.</a:t>
            </a:r>
          </a:p>
          <a:p>
            <a:pPr>
              <a:lnSpc>
                <a:spcPct val="110000"/>
              </a:lnSpc>
            </a:pPr>
            <a:endParaRPr lang="en-US" altLang="en-US" sz="2400">
              <a:solidFill>
                <a:srgbClr val="FF0000"/>
              </a:solidFil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9862D5AF-39B1-31D3-72F8-CAB5233C8DDA}"/>
              </a:ext>
            </a:extLst>
          </p:cNvPr>
          <p:cNvSpPr>
            <a:spLocks noGrp="1" noChangeArrowheads="1"/>
          </p:cNvSpPr>
          <p:nvPr>
            <p:ph type="title"/>
          </p:nvPr>
        </p:nvSpPr>
        <p:spPr bwMode="auto">
          <a:xfrm>
            <a:off x="457200" y="195263"/>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0000"/>
                </a:solidFill>
              </a:rPr>
              <a:t>5</a:t>
            </a:r>
            <a:r>
              <a:rPr lang="en-US" altLang="en-US" sz="4400" b="1">
                <a:solidFill>
                  <a:schemeClr val="bg1"/>
                </a:solidFill>
              </a:rPr>
              <a:t>. </a:t>
            </a:r>
            <a:r>
              <a:rPr lang="en-US" altLang="en-US" sz="4400" b="1">
                <a:solidFill>
                  <a:srgbClr val="FFFF00"/>
                </a:solidFill>
              </a:rPr>
              <a:t>Nature of the Work</a:t>
            </a:r>
          </a:p>
        </p:txBody>
      </p:sp>
      <p:sp>
        <p:nvSpPr>
          <p:cNvPr id="186370" name="Content Placeholder 2">
            <a:extLst>
              <a:ext uri="{FF2B5EF4-FFF2-40B4-BE49-F238E27FC236}">
                <a16:creationId xmlns:a16="http://schemas.microsoft.com/office/drawing/2014/main" id="{1624B4D1-7064-57BE-08A8-3015D5A35B67}"/>
              </a:ext>
            </a:extLst>
          </p:cNvPr>
          <p:cNvSpPr>
            <a:spLocks noGrp="1" noChangeArrowheads="1"/>
          </p:cNvSpPr>
          <p:nvPr>
            <p:ph sz="quarter" idx="10"/>
          </p:nvPr>
        </p:nvSpPr>
        <p:spPr bwMode="auto">
          <a:xfrm>
            <a:off x="179388" y="1238250"/>
            <a:ext cx="8640762" cy="3709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a:solidFill>
                  <a:srgbClr val="FFFF00"/>
                </a:solidFill>
              </a:rPr>
              <a:t>If</a:t>
            </a:r>
            <a:r>
              <a:rPr lang="en-CA" altLang="en-US" sz="3600">
                <a:solidFill>
                  <a:schemeClr val="bg1"/>
                </a:solidFill>
              </a:rPr>
              <a:t> a work is </a:t>
            </a:r>
            <a:r>
              <a:rPr lang="en-CA" altLang="en-US" sz="3600">
                <a:solidFill>
                  <a:srgbClr val="FF0000"/>
                </a:solidFill>
              </a:rPr>
              <a:t>unpublished</a:t>
            </a:r>
            <a:r>
              <a:rPr lang="en-CA" altLang="en-US" sz="3600">
                <a:solidFill>
                  <a:schemeClr val="bg1"/>
                </a:solidFill>
              </a:rPr>
              <a:t>, </a:t>
            </a:r>
            <a:r>
              <a:rPr lang="en-CA" altLang="en-US" sz="3600">
                <a:solidFill>
                  <a:srgbClr val="FFFF00"/>
                </a:solidFill>
              </a:rPr>
              <a:t>dealing might be </a:t>
            </a:r>
            <a:r>
              <a:rPr lang="en-CA" altLang="en-US" sz="3600">
                <a:solidFill>
                  <a:srgbClr val="FF0000"/>
                </a:solidFill>
              </a:rPr>
              <a:t>fairer </a:t>
            </a:r>
            <a:r>
              <a:rPr lang="en-CA" altLang="en-US" sz="3600">
                <a:solidFill>
                  <a:schemeClr val="bg1"/>
                </a:solidFill>
              </a:rPr>
              <a:t>because its reproduction could lead to </a:t>
            </a:r>
            <a:r>
              <a:rPr lang="en-CA" altLang="en-US" sz="3600">
                <a:solidFill>
                  <a:srgbClr val="FFFF00"/>
                </a:solidFill>
              </a:rPr>
              <a:t>a wider public dissemination</a:t>
            </a:r>
            <a:r>
              <a:rPr lang="en-CA" altLang="en-US" sz="3600">
                <a:solidFill>
                  <a:schemeClr val="bg1"/>
                </a:solidFill>
              </a:rPr>
              <a:t> for the work</a:t>
            </a:r>
          </a:p>
          <a:p>
            <a:r>
              <a:rPr lang="en-CA" altLang="en-US" sz="3600">
                <a:solidFill>
                  <a:srgbClr val="FFFF00"/>
                </a:solidFill>
              </a:rPr>
              <a:t>Confidential work</a:t>
            </a:r>
            <a:r>
              <a:rPr lang="en-CA" altLang="en-US" sz="3600">
                <a:solidFill>
                  <a:srgbClr val="FF0000"/>
                </a:solidFill>
              </a:rPr>
              <a:t>? </a:t>
            </a:r>
            <a:r>
              <a:rPr lang="en-CA" altLang="en-US" sz="3600">
                <a:solidFill>
                  <a:schemeClr val="bg1"/>
                </a:solidFill>
              </a:rPr>
              <a:t>May be </a:t>
            </a:r>
            <a:r>
              <a:rPr lang="en-CA" altLang="en-US" sz="3600">
                <a:solidFill>
                  <a:srgbClr val="FFFF00"/>
                </a:solidFill>
              </a:rPr>
              <a:t>unfair </a:t>
            </a:r>
            <a:r>
              <a:rPr lang="en-CA" altLang="en-US" sz="3600">
                <a:solidFill>
                  <a:schemeClr val="bg1"/>
                </a:solidFill>
              </a:rPr>
              <a:t>in the circumstances.</a:t>
            </a:r>
          </a:p>
          <a:p>
            <a:endParaRPr lang="en-US" alt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F09D-3813-4301-EFCE-39206060C60D}"/>
              </a:ext>
            </a:extLst>
          </p:cNvPr>
          <p:cNvSpPr>
            <a:spLocks noGrp="1"/>
          </p:cNvSpPr>
          <p:nvPr>
            <p:ph type="title"/>
          </p:nvPr>
        </p:nvSpPr>
        <p:spPr>
          <a:xfrm>
            <a:off x="195263" y="195263"/>
            <a:ext cx="8753475" cy="733425"/>
          </a:xfrm>
        </p:spPr>
        <p:txBody>
          <a:bodyPr>
            <a:normAutofit fontScale="90000"/>
          </a:bodyPr>
          <a:lstStyle/>
          <a:p>
            <a:pPr>
              <a:defRPr/>
            </a:pPr>
            <a:r>
              <a:rPr lang="en-CA" sz="4400" b="1" dirty="0">
                <a:solidFill>
                  <a:srgbClr val="FF0000"/>
                </a:solidFill>
              </a:rPr>
              <a:t>6</a:t>
            </a:r>
            <a:r>
              <a:rPr lang="en-CA" sz="4400" b="1" dirty="0">
                <a:solidFill>
                  <a:schemeClr val="bg1"/>
                </a:solidFill>
              </a:rPr>
              <a:t>.</a:t>
            </a:r>
            <a:r>
              <a:rPr lang="en-CA" sz="4400" b="1" dirty="0">
                <a:solidFill>
                  <a:srgbClr val="FF0000"/>
                </a:solidFill>
              </a:rPr>
              <a:t> </a:t>
            </a:r>
            <a:r>
              <a:rPr lang="en-CA" sz="4400" b="1" dirty="0">
                <a:solidFill>
                  <a:srgbClr val="FFFF00"/>
                </a:solidFill>
              </a:rPr>
              <a:t>Effect of the dealing on the work</a:t>
            </a:r>
            <a:br>
              <a:rPr lang="en-CA" dirty="0"/>
            </a:br>
            <a:endParaRPr lang="en-US" dirty="0"/>
          </a:p>
        </p:txBody>
      </p:sp>
      <p:sp>
        <p:nvSpPr>
          <p:cNvPr id="306178" name="Content Placeholder 2">
            <a:extLst>
              <a:ext uri="{FF2B5EF4-FFF2-40B4-BE49-F238E27FC236}">
                <a16:creationId xmlns:a16="http://schemas.microsoft.com/office/drawing/2014/main" id="{5464E85F-B032-A96A-521B-D479D1B29660}"/>
              </a:ext>
            </a:extLst>
          </p:cNvPr>
          <p:cNvSpPr>
            <a:spLocks noGrp="1" noChangeArrowheads="1"/>
          </p:cNvSpPr>
          <p:nvPr>
            <p:ph sz="quarter" idx="10"/>
          </p:nvPr>
        </p:nvSpPr>
        <p:spPr bwMode="auto">
          <a:xfrm>
            <a:off x="390525" y="1203325"/>
            <a:ext cx="8362950" cy="3821113"/>
          </a:xfrm>
          <a:prstGeom prst="rect">
            <a:avLst/>
          </a:prstGeom>
        </p:spPr>
        <p:txBody>
          <a:bodyPr vert="horz" wrap="square" lIns="91440" tIns="45720" rIns="91440" bIns="45720" numCol="1" anchor="t" anchorCtr="0" compatLnSpc="1">
            <a:prstTxWarp prst="textNoShape">
              <a:avLst/>
            </a:prstTxWarp>
            <a:normAutofit lnSpcReduction="10000"/>
          </a:bodyPr>
          <a:lstStyle/>
          <a:p>
            <a:pPr>
              <a:defRPr/>
            </a:pPr>
            <a:r>
              <a:rPr lang="en-CA" altLang="en-US" sz="3600" dirty="0">
                <a:solidFill>
                  <a:srgbClr val="FFFF00"/>
                </a:solidFill>
              </a:rPr>
              <a:t>Is the reproduced work likely to compete with the market of the original work</a:t>
            </a:r>
            <a:r>
              <a:rPr lang="en-CA" altLang="en-US" sz="3600" dirty="0">
                <a:solidFill>
                  <a:srgbClr val="FF0000"/>
                </a:solidFill>
              </a:rPr>
              <a:t>? </a:t>
            </a:r>
          </a:p>
          <a:p>
            <a:pPr>
              <a:defRPr/>
            </a:pPr>
            <a:r>
              <a:rPr lang="en-CA" altLang="en-US" sz="3600" dirty="0">
                <a:solidFill>
                  <a:srgbClr val="FF0000"/>
                </a:solidFill>
              </a:rPr>
              <a:t>Not</a:t>
            </a:r>
            <a:r>
              <a:rPr lang="en-CA" altLang="en-US" sz="3600" dirty="0">
                <a:solidFill>
                  <a:schemeClr val="bg1"/>
                </a:solidFill>
              </a:rPr>
              <a:t> the only factor - </a:t>
            </a:r>
            <a:r>
              <a:rPr lang="en-CA" altLang="en-US" sz="3600" dirty="0">
                <a:solidFill>
                  <a:srgbClr val="FF0000"/>
                </a:solidFill>
              </a:rPr>
              <a:t>not</a:t>
            </a:r>
            <a:r>
              <a:rPr lang="en-CA" altLang="en-US" sz="3600" dirty="0">
                <a:solidFill>
                  <a:schemeClr val="bg1"/>
                </a:solidFill>
              </a:rPr>
              <a:t> the most important factor - but </a:t>
            </a:r>
            <a:r>
              <a:rPr lang="en-CA" altLang="en-US" sz="3600" dirty="0">
                <a:solidFill>
                  <a:srgbClr val="FFFF00"/>
                </a:solidFill>
              </a:rPr>
              <a:t>can sometimes </a:t>
            </a:r>
            <a:r>
              <a:rPr lang="en-CA" altLang="en-US" sz="3600" dirty="0">
                <a:solidFill>
                  <a:srgbClr val="FF0000"/>
                </a:solidFill>
              </a:rPr>
              <a:t>seem like the most important </a:t>
            </a:r>
            <a:r>
              <a:rPr lang="en-CA" altLang="en-US" sz="3600" dirty="0">
                <a:solidFill>
                  <a:srgbClr val="FFFF00"/>
                </a:solidFill>
              </a:rPr>
              <a:t>factor </a:t>
            </a:r>
            <a:r>
              <a:rPr lang="en-CA" altLang="en-US" sz="3600" dirty="0">
                <a:solidFill>
                  <a:schemeClr val="bg1"/>
                </a:solidFill>
              </a:rPr>
              <a:t>in the cases</a:t>
            </a:r>
          </a:p>
          <a:p>
            <a:pPr>
              <a:defRPr/>
            </a:pPr>
            <a:endParaRPr lang="en-US" altLang="en-US"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C2AD0233-68FF-F950-8CA9-E2014AA5DA07}"/>
              </a:ext>
            </a:extLst>
          </p:cNvPr>
          <p:cNvSpPr>
            <a:spLocks noGrp="1" noChangeArrowheads="1"/>
          </p:cNvSpPr>
          <p:nvPr>
            <p:ph type="title"/>
          </p:nvPr>
        </p:nvSpPr>
        <p:spPr bwMode="auto">
          <a:xfrm>
            <a:off x="1312863" y="80963"/>
            <a:ext cx="6345237"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 </a:t>
            </a:r>
            <a:r>
              <a:rPr lang="en-US" altLang="en-US" b="1">
                <a:solidFill>
                  <a:srgbClr val="FFFF00"/>
                </a:solidFill>
              </a:rPr>
              <a:t>rights</a:t>
            </a:r>
          </a:p>
        </p:txBody>
      </p:sp>
      <p:sp>
        <p:nvSpPr>
          <p:cNvPr id="2" name="Content Placeholder 1">
            <a:extLst>
              <a:ext uri="{FF2B5EF4-FFF2-40B4-BE49-F238E27FC236}">
                <a16:creationId xmlns:a16="http://schemas.microsoft.com/office/drawing/2014/main" id="{8BA73474-119F-6C7F-733C-9F99F0BA8656}"/>
              </a:ext>
            </a:extLst>
          </p:cNvPr>
          <p:cNvSpPr>
            <a:spLocks noGrp="1"/>
          </p:cNvSpPr>
          <p:nvPr>
            <p:ph idx="1"/>
          </p:nvPr>
        </p:nvSpPr>
        <p:spPr>
          <a:xfrm>
            <a:off x="250825" y="1058863"/>
            <a:ext cx="8642350" cy="3898900"/>
          </a:xfrm>
        </p:spPr>
        <p:txBody>
          <a:bodyPr>
            <a:normAutofit lnSpcReduction="10000"/>
          </a:bodyPr>
          <a:lstStyle/>
          <a:p>
            <a:pPr marL="0" indent="0">
              <a:lnSpc>
                <a:spcPct val="120000"/>
              </a:lnSpc>
              <a:buFont typeface="Arial" panose="020B0604020202020204" pitchFamily="34" charset="0"/>
              <a:buNone/>
              <a:defRPr/>
            </a:pPr>
            <a:r>
              <a:rPr lang="en-US" sz="2100" b="1" i="1" dirty="0">
                <a:solidFill>
                  <a:srgbClr val="00B0F0"/>
                </a:solidFill>
              </a:rPr>
              <a:t>CCH Canadian et al v. LSUC </a:t>
            </a:r>
            <a:r>
              <a:rPr lang="en-US" sz="2100" b="1" dirty="0">
                <a:solidFill>
                  <a:schemeClr val="bg1"/>
                </a:solidFill>
              </a:rPr>
              <a:t>(2004) Fair dealing applied: LSUC’s custom photocopying service</a:t>
            </a:r>
          </a:p>
          <a:p>
            <a:pPr>
              <a:lnSpc>
                <a:spcPct val="120000"/>
              </a:lnSpc>
              <a:buFont typeface="+mj-lt"/>
              <a:buAutoNum type="arabicPeriod"/>
              <a:defRPr/>
            </a:pPr>
            <a:r>
              <a:rPr lang="en-CA" sz="2100" dirty="0">
                <a:solidFill>
                  <a:schemeClr val="bg1"/>
                </a:solidFill>
              </a:rPr>
              <a:t>The law society can rely on its general practice to establish fair dealing; </a:t>
            </a:r>
            <a:r>
              <a:rPr lang="en-CA" sz="2100" dirty="0">
                <a:solidFill>
                  <a:srgbClr val="FFFF00"/>
                </a:solidFill>
              </a:rPr>
              <a:t>doesn’t have to provide evidence that every patron used the material provided for in a fair dealing manner </a:t>
            </a:r>
          </a:p>
          <a:p>
            <a:pPr>
              <a:lnSpc>
                <a:spcPct val="120000"/>
              </a:lnSpc>
              <a:buFont typeface="+mj-lt"/>
              <a:buAutoNum type="arabicPeriod"/>
              <a:defRPr/>
            </a:pPr>
            <a:r>
              <a:rPr lang="en-CA" sz="2100" dirty="0">
                <a:solidFill>
                  <a:srgbClr val="FFFF00"/>
                </a:solidFill>
              </a:rPr>
              <a:t>Purpose of the dealing</a:t>
            </a:r>
            <a:r>
              <a:rPr lang="en-CA" sz="2100" dirty="0">
                <a:solidFill>
                  <a:srgbClr val="FF0000"/>
                </a:solidFill>
              </a:rPr>
              <a:t>: </a:t>
            </a:r>
          </a:p>
          <a:p>
            <a:pPr marL="642938" lvl="1" indent="-342900">
              <a:lnSpc>
                <a:spcPct val="120000"/>
              </a:lnSpc>
              <a:buFont typeface="+mj-lt"/>
              <a:buAutoNum type="alphaLcParenR"/>
              <a:defRPr/>
            </a:pPr>
            <a:r>
              <a:rPr lang="en-CA" sz="2100" dirty="0">
                <a:solidFill>
                  <a:schemeClr val="bg1"/>
                </a:solidFill>
              </a:rPr>
              <a:t>Custom photocopying service </a:t>
            </a:r>
            <a:r>
              <a:rPr lang="en-CA" sz="2100" dirty="0">
                <a:solidFill>
                  <a:srgbClr val="FFFF00"/>
                </a:solidFill>
              </a:rPr>
              <a:t>clearly for purp</a:t>
            </a:r>
            <a:r>
              <a:rPr lang="en-CA" sz="2100" dirty="0">
                <a:solidFill>
                  <a:schemeClr val="bg1"/>
                </a:solidFill>
              </a:rPr>
              <a:t>oses of research, review, private study</a:t>
            </a:r>
          </a:p>
          <a:p>
            <a:pPr marL="642938" lvl="1" indent="-342900">
              <a:lnSpc>
                <a:spcPct val="120000"/>
              </a:lnSpc>
              <a:buFont typeface="+mj-lt"/>
              <a:buAutoNum type="alphaLcParenR"/>
              <a:defRPr/>
            </a:pPr>
            <a:r>
              <a:rPr lang="en-CA" sz="2100" dirty="0">
                <a:solidFill>
                  <a:schemeClr val="bg1"/>
                </a:solidFill>
              </a:rPr>
              <a:t>Retrieval, reproduction and photocopying of legal works are </a:t>
            </a:r>
            <a:r>
              <a:rPr lang="en-CA" sz="2100" dirty="0">
                <a:solidFill>
                  <a:srgbClr val="FFFF00"/>
                </a:solidFill>
              </a:rPr>
              <a:t>necessary and essential elements of the research process</a:t>
            </a:r>
          </a:p>
          <a:p>
            <a:pPr lvl="1">
              <a:defRPr/>
            </a:pPr>
            <a:endParaRPr lang="en-US" dirty="0"/>
          </a:p>
        </p:txBody>
      </p:sp>
      <p:sp>
        <p:nvSpPr>
          <p:cNvPr id="4" name="Slide Number Placeholder 3">
            <a:extLst>
              <a:ext uri="{FF2B5EF4-FFF2-40B4-BE49-F238E27FC236}">
                <a16:creationId xmlns:a16="http://schemas.microsoft.com/office/drawing/2014/main" id="{AE17D26C-9AE2-A90F-EF92-51AEA54792ED}"/>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DAACE5FA-48EB-B542-A428-2C351BA77A5D}"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197</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5">
            <a:extLst>
              <a:ext uri="{FF2B5EF4-FFF2-40B4-BE49-F238E27FC236}">
                <a16:creationId xmlns:a16="http://schemas.microsoft.com/office/drawing/2014/main" id="{56869475-2BA4-F28E-D751-0911CA97EAF0}"/>
              </a:ext>
            </a:extLst>
          </p:cNvPr>
          <p:cNvSpPr>
            <a:spLocks noGrp="1" noChangeArrowheads="1"/>
          </p:cNvSpPr>
          <p:nvPr>
            <p:ph type="title"/>
          </p:nvPr>
        </p:nvSpPr>
        <p:spPr bwMode="auto">
          <a:xfrm>
            <a:off x="1485900" y="8096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 </a:t>
            </a:r>
            <a:r>
              <a:rPr lang="en-US" altLang="en-US" b="1">
                <a:solidFill>
                  <a:srgbClr val="FFFF00"/>
                </a:solidFill>
              </a:rPr>
              <a:t>rights</a:t>
            </a:r>
          </a:p>
        </p:txBody>
      </p:sp>
      <p:sp>
        <p:nvSpPr>
          <p:cNvPr id="2" name="Content Placeholder 1">
            <a:extLst>
              <a:ext uri="{FF2B5EF4-FFF2-40B4-BE49-F238E27FC236}">
                <a16:creationId xmlns:a16="http://schemas.microsoft.com/office/drawing/2014/main" id="{651DC920-777E-E5AE-5E54-26047893CF37}"/>
              </a:ext>
            </a:extLst>
          </p:cNvPr>
          <p:cNvSpPr>
            <a:spLocks noGrp="1"/>
          </p:cNvSpPr>
          <p:nvPr>
            <p:ph idx="1"/>
          </p:nvPr>
        </p:nvSpPr>
        <p:spPr>
          <a:xfrm>
            <a:off x="287338" y="987425"/>
            <a:ext cx="8569325" cy="3741738"/>
          </a:xfrm>
        </p:spPr>
        <p:txBody>
          <a:bodyPr>
            <a:normAutofit lnSpcReduction="10000"/>
          </a:bodyPr>
          <a:lstStyle/>
          <a:p>
            <a:pPr marL="0" indent="0">
              <a:buFont typeface="Arial" panose="020B0604020202020204" pitchFamily="34" charset="0"/>
              <a:buNone/>
              <a:defRPr/>
            </a:pPr>
            <a:r>
              <a:rPr lang="en-US" sz="2100" b="1" dirty="0">
                <a:solidFill>
                  <a:srgbClr val="00B0F0"/>
                </a:solidFill>
              </a:rPr>
              <a:t>CCH Canadian et al v. LSUC </a:t>
            </a:r>
            <a:r>
              <a:rPr lang="en-US" sz="2100" b="1" dirty="0">
                <a:solidFill>
                  <a:schemeClr val="bg1"/>
                </a:solidFill>
              </a:rPr>
              <a:t>(2004) Fair dealing applied: LSUC’s custom photocopying service</a:t>
            </a:r>
          </a:p>
          <a:p>
            <a:pPr>
              <a:buFont typeface="+mj-lt"/>
              <a:buAutoNum type="arabicPeriod" startAt="3"/>
              <a:defRPr/>
            </a:pPr>
            <a:r>
              <a:rPr lang="en-CA" sz="2100" dirty="0">
                <a:solidFill>
                  <a:srgbClr val="FFFF00"/>
                </a:solidFill>
              </a:rPr>
              <a:t>Dealings were fair</a:t>
            </a:r>
            <a:endParaRPr lang="en-CA" sz="2100" dirty="0">
              <a:solidFill>
                <a:schemeClr val="bg1"/>
              </a:solidFill>
            </a:endParaRPr>
          </a:p>
          <a:p>
            <a:pPr marL="685800" lvl="1" indent="-342900">
              <a:buFont typeface="+mj-lt"/>
              <a:buAutoNum type="alphaLcParenR"/>
              <a:defRPr/>
            </a:pPr>
            <a:r>
              <a:rPr lang="en-CA" sz="2100" dirty="0">
                <a:solidFill>
                  <a:srgbClr val="FFFF00"/>
                </a:solidFill>
              </a:rPr>
              <a:t>Purpose of the dealing</a:t>
            </a:r>
            <a:r>
              <a:rPr lang="en-CA" sz="2100" dirty="0">
                <a:solidFill>
                  <a:schemeClr val="bg1"/>
                </a:solidFill>
              </a:rPr>
              <a:t>: </a:t>
            </a:r>
          </a:p>
          <a:p>
            <a:pPr lvl="2">
              <a:defRPr/>
            </a:pPr>
            <a:r>
              <a:rPr lang="en-CA" sz="2100" dirty="0">
                <a:solidFill>
                  <a:schemeClr val="bg1"/>
                </a:solidFill>
              </a:rPr>
              <a:t>Reasonable safeguards in Access Policy to ensure that materials are being used for research and private study</a:t>
            </a:r>
          </a:p>
          <a:p>
            <a:pPr marL="685800" lvl="1" indent="-342900">
              <a:buFont typeface="+mj-lt"/>
              <a:buAutoNum type="alphaLcParenR"/>
              <a:defRPr/>
            </a:pPr>
            <a:r>
              <a:rPr lang="en-CA" sz="2100" dirty="0">
                <a:solidFill>
                  <a:srgbClr val="FFFF00"/>
                </a:solidFill>
              </a:rPr>
              <a:t>Character of the dealing</a:t>
            </a:r>
            <a:r>
              <a:rPr lang="en-CA" sz="2100" dirty="0">
                <a:solidFill>
                  <a:schemeClr val="bg1"/>
                </a:solidFill>
              </a:rPr>
              <a:t>:</a:t>
            </a:r>
          </a:p>
          <a:p>
            <a:pPr lvl="2">
              <a:defRPr/>
            </a:pPr>
            <a:r>
              <a:rPr lang="en-CA" sz="2100" dirty="0">
                <a:solidFill>
                  <a:srgbClr val="FFFF00"/>
                </a:solidFill>
              </a:rPr>
              <a:t>Single copies </a:t>
            </a:r>
            <a:r>
              <a:rPr lang="en-CA" sz="2100" dirty="0">
                <a:solidFill>
                  <a:schemeClr val="bg1"/>
                </a:solidFill>
              </a:rPr>
              <a:t>of works provided; no evidence multiple copies provided to multiple members of public</a:t>
            </a:r>
          </a:p>
          <a:p>
            <a:pPr marL="685800" lvl="1" indent="-342900">
              <a:buFont typeface="+mj-lt"/>
              <a:buAutoNum type="alphaLcParenR"/>
              <a:defRPr/>
            </a:pPr>
            <a:r>
              <a:rPr lang="en-CA" sz="2100" dirty="0">
                <a:solidFill>
                  <a:srgbClr val="FFFF00"/>
                </a:solidFill>
              </a:rPr>
              <a:t>Amount of the dealing</a:t>
            </a:r>
            <a:r>
              <a:rPr lang="en-CA" sz="2100" dirty="0">
                <a:solidFill>
                  <a:schemeClr val="bg1"/>
                </a:solidFill>
              </a:rPr>
              <a:t>:</a:t>
            </a:r>
          </a:p>
          <a:p>
            <a:pPr lvl="2">
              <a:defRPr/>
            </a:pPr>
            <a:r>
              <a:rPr lang="en-CA" sz="2100" dirty="0">
                <a:solidFill>
                  <a:schemeClr val="bg1"/>
                </a:solidFill>
              </a:rPr>
              <a:t>Access Policy </a:t>
            </a:r>
            <a:r>
              <a:rPr lang="en-CA" sz="2100" dirty="0">
                <a:solidFill>
                  <a:srgbClr val="FFFF00"/>
                </a:solidFill>
              </a:rPr>
              <a:t>limits</a:t>
            </a:r>
            <a:r>
              <a:rPr lang="en-CA" sz="2100" dirty="0">
                <a:solidFill>
                  <a:schemeClr val="bg1"/>
                </a:solidFill>
              </a:rPr>
              <a:t> the </a:t>
            </a:r>
            <a:r>
              <a:rPr lang="en-CA" sz="2100" dirty="0">
                <a:solidFill>
                  <a:srgbClr val="FFFF00"/>
                </a:solidFill>
              </a:rPr>
              <a:t>amount </a:t>
            </a:r>
            <a:r>
              <a:rPr lang="en-CA" sz="2100" dirty="0">
                <a:solidFill>
                  <a:schemeClr val="bg1"/>
                </a:solidFill>
              </a:rPr>
              <a:t>to be </a:t>
            </a:r>
            <a:r>
              <a:rPr lang="en-CA" sz="2100" dirty="0">
                <a:solidFill>
                  <a:srgbClr val="FFFF00"/>
                </a:solidFill>
              </a:rPr>
              <a:t>copied</a:t>
            </a:r>
          </a:p>
          <a:p>
            <a:pPr marL="342900" lvl="1" indent="0">
              <a:buFont typeface="Arial" panose="020B0604020202020204" pitchFamily="34" charset="0"/>
              <a:buNone/>
              <a:defRPr/>
            </a:pPr>
            <a:endParaRPr lang="en-US"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ED40F538-5377-0F72-C649-25D04A110962}"/>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9A963F22-F6CE-F84C-8176-7B1C545B6884}"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198</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5">
            <a:extLst>
              <a:ext uri="{FF2B5EF4-FFF2-40B4-BE49-F238E27FC236}">
                <a16:creationId xmlns:a16="http://schemas.microsoft.com/office/drawing/2014/main" id="{6833FC73-F091-DEB8-23C1-027028F759BE}"/>
              </a:ext>
            </a:extLst>
          </p:cNvPr>
          <p:cNvSpPr>
            <a:spLocks noGrp="1" noChangeArrowheads="1"/>
          </p:cNvSpPr>
          <p:nvPr>
            <p:ph type="title"/>
          </p:nvPr>
        </p:nvSpPr>
        <p:spPr bwMode="auto">
          <a:xfrm>
            <a:off x="1038225" y="80963"/>
            <a:ext cx="7067550" cy="690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3A6BF48D-571D-C458-C152-2E677D8E335E}"/>
              </a:ext>
            </a:extLst>
          </p:cNvPr>
          <p:cNvSpPr>
            <a:spLocks noGrp="1"/>
          </p:cNvSpPr>
          <p:nvPr>
            <p:ph idx="1"/>
          </p:nvPr>
        </p:nvSpPr>
        <p:spPr>
          <a:xfrm>
            <a:off x="107950" y="771525"/>
            <a:ext cx="8928100" cy="4291013"/>
          </a:xfrm>
        </p:spPr>
        <p:txBody>
          <a:bodyPr>
            <a:normAutofit fontScale="62500" lnSpcReduction="20000"/>
          </a:bodyPr>
          <a:lstStyle/>
          <a:p>
            <a:pPr marL="0" indent="0">
              <a:lnSpc>
                <a:spcPct val="120000"/>
              </a:lnSpc>
              <a:buFont typeface="Arial" panose="020B0604020202020204" pitchFamily="34" charset="0"/>
              <a:buNone/>
              <a:defRPr/>
            </a:pPr>
            <a:r>
              <a:rPr lang="en-US" sz="2600" b="1" i="1" dirty="0">
                <a:solidFill>
                  <a:srgbClr val="00B0F0"/>
                </a:solidFill>
              </a:rPr>
              <a:t>CCH Canadian et al v. LSUC </a:t>
            </a:r>
            <a:r>
              <a:rPr lang="en-US" sz="2600" b="1" dirty="0">
                <a:solidFill>
                  <a:schemeClr val="bg1"/>
                </a:solidFill>
              </a:rPr>
              <a:t>(2004) Fair dealing applied: LSUC’s custom photocopying service</a:t>
            </a:r>
          </a:p>
          <a:p>
            <a:pPr>
              <a:lnSpc>
                <a:spcPct val="120000"/>
              </a:lnSpc>
              <a:buFont typeface="+mj-lt"/>
              <a:buAutoNum type="arabicPeriod" startAt="3"/>
              <a:defRPr/>
            </a:pPr>
            <a:r>
              <a:rPr lang="en-CA" sz="2600" dirty="0">
                <a:solidFill>
                  <a:srgbClr val="FFFF00"/>
                </a:solidFill>
              </a:rPr>
              <a:t>Dealings were fair</a:t>
            </a:r>
            <a:endParaRPr lang="en-CA" sz="2600" dirty="0">
              <a:solidFill>
                <a:schemeClr val="bg1"/>
              </a:solidFill>
            </a:endParaRPr>
          </a:p>
          <a:p>
            <a:pPr marL="685800" lvl="1" indent="-342900">
              <a:lnSpc>
                <a:spcPct val="120000"/>
              </a:lnSpc>
              <a:buFont typeface="+mj-lt"/>
              <a:buAutoNum type="alphaLcParenR" startAt="4"/>
              <a:defRPr/>
            </a:pPr>
            <a:r>
              <a:rPr lang="en-CA" sz="2600" dirty="0">
                <a:solidFill>
                  <a:srgbClr val="FFFF00"/>
                </a:solidFill>
              </a:rPr>
              <a:t>Alternatives of the dealing</a:t>
            </a:r>
            <a:r>
              <a:rPr lang="en-CA" sz="2600" dirty="0">
                <a:solidFill>
                  <a:schemeClr val="bg1"/>
                </a:solidFill>
              </a:rPr>
              <a:t>:</a:t>
            </a:r>
          </a:p>
          <a:p>
            <a:pPr lvl="2">
              <a:lnSpc>
                <a:spcPct val="120000"/>
              </a:lnSpc>
              <a:defRPr/>
            </a:pPr>
            <a:r>
              <a:rPr lang="en-CA" sz="2600" dirty="0">
                <a:solidFill>
                  <a:srgbClr val="FFFF00"/>
                </a:solidFill>
              </a:rPr>
              <a:t>No </a:t>
            </a:r>
            <a:r>
              <a:rPr lang="en-CA" sz="2600" dirty="0">
                <a:solidFill>
                  <a:schemeClr val="bg1"/>
                </a:solidFill>
              </a:rPr>
              <a:t>apparent alternatives </a:t>
            </a:r>
          </a:p>
          <a:p>
            <a:pPr lvl="2">
              <a:lnSpc>
                <a:spcPct val="120000"/>
              </a:lnSpc>
              <a:defRPr/>
            </a:pPr>
            <a:r>
              <a:rPr lang="en-CA" sz="2600" dirty="0">
                <a:solidFill>
                  <a:srgbClr val="FFFF00"/>
                </a:solidFill>
              </a:rPr>
              <a:t>Can’t reasonably expect</a:t>
            </a:r>
            <a:r>
              <a:rPr lang="en-CA" sz="2600" dirty="0">
                <a:solidFill>
                  <a:schemeClr val="bg1"/>
                </a:solidFill>
              </a:rPr>
              <a:t> </a:t>
            </a:r>
            <a:r>
              <a:rPr lang="en-CA" sz="2600" dirty="0">
                <a:solidFill>
                  <a:srgbClr val="FFFF00"/>
                </a:solidFill>
              </a:rPr>
              <a:t>constituency to research on-site </a:t>
            </a:r>
            <a:r>
              <a:rPr lang="en-CA" sz="2600" dirty="0">
                <a:solidFill>
                  <a:schemeClr val="bg1"/>
                </a:solidFill>
              </a:rPr>
              <a:t>at the Great Library</a:t>
            </a:r>
          </a:p>
          <a:p>
            <a:pPr lvl="2">
              <a:lnSpc>
                <a:spcPct val="120000"/>
              </a:lnSpc>
              <a:defRPr/>
            </a:pPr>
            <a:r>
              <a:rPr lang="en-CA" sz="2600" dirty="0">
                <a:solidFill>
                  <a:srgbClr val="FFFF00"/>
                </a:solidFill>
              </a:rPr>
              <a:t>Insufficient resources to </a:t>
            </a:r>
            <a:r>
              <a:rPr lang="en-CA" sz="2600" dirty="0">
                <a:solidFill>
                  <a:schemeClr val="bg1"/>
                </a:solidFill>
              </a:rPr>
              <a:t>satisfy demand if everyone were permitted to borrow materials </a:t>
            </a:r>
          </a:p>
          <a:p>
            <a:pPr lvl="2">
              <a:lnSpc>
                <a:spcPct val="120000"/>
              </a:lnSpc>
              <a:defRPr/>
            </a:pPr>
            <a:r>
              <a:rPr lang="en-CA" sz="2600" dirty="0">
                <a:solidFill>
                  <a:srgbClr val="FFFF00"/>
                </a:solidFill>
              </a:rPr>
              <a:t>Availability of licence irrelevant to deciding whether a dealing has been “fair”</a:t>
            </a:r>
          </a:p>
          <a:p>
            <a:pPr marL="685800" lvl="1" indent="-342900">
              <a:lnSpc>
                <a:spcPct val="120000"/>
              </a:lnSpc>
              <a:buFont typeface="+mj-lt"/>
              <a:buAutoNum type="alphaLcParenR" startAt="4"/>
              <a:defRPr/>
            </a:pPr>
            <a:r>
              <a:rPr lang="en-CA" sz="2600" dirty="0">
                <a:solidFill>
                  <a:srgbClr val="FFFF00"/>
                </a:solidFill>
              </a:rPr>
              <a:t>Nature of the work</a:t>
            </a:r>
            <a:r>
              <a:rPr lang="en-CA" sz="2600" dirty="0">
                <a:solidFill>
                  <a:schemeClr val="bg1"/>
                </a:solidFill>
              </a:rPr>
              <a:t>:</a:t>
            </a:r>
          </a:p>
          <a:p>
            <a:pPr lvl="2">
              <a:lnSpc>
                <a:spcPct val="120000"/>
              </a:lnSpc>
              <a:defRPr/>
            </a:pPr>
            <a:r>
              <a:rPr lang="en-CA" sz="2600" dirty="0">
                <a:solidFill>
                  <a:schemeClr val="bg1"/>
                </a:solidFill>
              </a:rPr>
              <a:t>In the </a:t>
            </a:r>
            <a:r>
              <a:rPr lang="en-CA" sz="2600" dirty="0">
                <a:solidFill>
                  <a:srgbClr val="FFFF00"/>
                </a:solidFill>
              </a:rPr>
              <a:t>public interest </a:t>
            </a:r>
            <a:r>
              <a:rPr lang="en-CA" sz="2600" dirty="0">
                <a:solidFill>
                  <a:schemeClr val="bg1"/>
                </a:solidFill>
              </a:rPr>
              <a:t>that access to judicial decisions and other legal resources not be unjustifiably restrained</a:t>
            </a:r>
          </a:p>
          <a:p>
            <a:pPr marL="685800" lvl="1" indent="-342900">
              <a:lnSpc>
                <a:spcPct val="120000"/>
              </a:lnSpc>
              <a:buFont typeface="+mj-lt"/>
              <a:buAutoNum type="alphaLcParenR" startAt="4"/>
              <a:defRPr/>
            </a:pPr>
            <a:r>
              <a:rPr lang="en-CA" sz="2600" dirty="0">
                <a:solidFill>
                  <a:srgbClr val="FFFF00"/>
                </a:solidFill>
              </a:rPr>
              <a:t>Effect of the dealing on the work</a:t>
            </a:r>
            <a:r>
              <a:rPr lang="en-CA" sz="2600" dirty="0">
                <a:solidFill>
                  <a:schemeClr val="bg1"/>
                </a:solidFill>
              </a:rPr>
              <a:t>:</a:t>
            </a:r>
          </a:p>
          <a:p>
            <a:pPr lvl="2">
              <a:lnSpc>
                <a:spcPct val="120000"/>
              </a:lnSpc>
              <a:defRPr/>
            </a:pPr>
            <a:r>
              <a:rPr lang="en-CA" sz="2600" dirty="0">
                <a:solidFill>
                  <a:srgbClr val="FFFF00"/>
                </a:solidFill>
              </a:rPr>
              <a:t>No evidence shown that the market for the publishers’ works had decreased </a:t>
            </a:r>
            <a:r>
              <a:rPr lang="en-CA" sz="2600" dirty="0">
                <a:solidFill>
                  <a:schemeClr val="bg1"/>
                </a:solidFill>
              </a:rPr>
              <a:t>as a result of copies being made under the custom photocopying service.</a:t>
            </a:r>
          </a:p>
          <a:p>
            <a:pPr lvl="1">
              <a:defRPr/>
            </a:pPr>
            <a:endParaRPr lang="en-US"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4F12563B-8B00-35DB-E050-8EB88DEE87B8}"/>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57F9525B-D140-3141-BBEB-651723F5B1C4}"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199</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3">
            <a:extLst>
              <a:ext uri="{FF2B5EF4-FFF2-40B4-BE49-F238E27FC236}">
                <a16:creationId xmlns:a16="http://schemas.microsoft.com/office/drawing/2014/main" id="{7D381E1F-5903-B8F6-0BB4-329B72A4B33E}"/>
              </a:ext>
            </a:extLst>
          </p:cNvPr>
          <p:cNvSpPr txBox="1">
            <a:spLocks noChangeArrowheads="1"/>
          </p:cNvSpPr>
          <p:nvPr/>
        </p:nvSpPr>
        <p:spPr bwMode="auto">
          <a:xfrm>
            <a:off x="1645558" y="134848"/>
            <a:ext cx="5852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dirty="0">
                <a:solidFill>
                  <a:srgbClr val="FFFF00"/>
                </a:solidFill>
              </a:rPr>
              <a:t>Creative Commons License</a:t>
            </a:r>
          </a:p>
        </p:txBody>
      </p:sp>
      <p:pic>
        <p:nvPicPr>
          <p:cNvPr id="5" name="Picture 4" descr="A screenshot of a website&#10;&#10;Description automatically generated">
            <a:extLst>
              <a:ext uri="{FF2B5EF4-FFF2-40B4-BE49-F238E27FC236}">
                <a16:creationId xmlns:a16="http://schemas.microsoft.com/office/drawing/2014/main" id="{64F1839C-B052-AE66-315D-172A29234033}"/>
              </a:ext>
            </a:extLst>
          </p:cNvPr>
          <p:cNvPicPr>
            <a:picLocks noChangeAspect="1"/>
          </p:cNvPicPr>
          <p:nvPr/>
        </p:nvPicPr>
        <p:blipFill>
          <a:blip r:embed="rId2"/>
          <a:stretch>
            <a:fillRect/>
          </a:stretch>
        </p:blipFill>
        <p:spPr>
          <a:xfrm>
            <a:off x="2524757" y="875741"/>
            <a:ext cx="4094485" cy="413291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7CE886F-7E75-43C4-E940-F438C0BB273D}"/>
                  </a:ext>
                </a:extLst>
              </p14:cNvPr>
              <p14:cNvContentPartPr/>
              <p14:nvPr/>
            </p14:nvContentPartPr>
            <p14:xfrm>
              <a:off x="5267091" y="3803006"/>
              <a:ext cx="541080" cy="326880"/>
            </p14:xfrm>
          </p:contentPart>
        </mc:Choice>
        <mc:Fallback xmlns="">
          <p:pic>
            <p:nvPicPr>
              <p:cNvPr id="6" name="Ink 5">
                <a:extLst>
                  <a:ext uri="{FF2B5EF4-FFF2-40B4-BE49-F238E27FC236}">
                    <a16:creationId xmlns:a16="http://schemas.microsoft.com/office/drawing/2014/main" id="{47CE886F-7E75-43C4-E940-F438C0BB273D}"/>
                  </a:ext>
                </a:extLst>
              </p:cNvPr>
              <p:cNvPicPr/>
              <p:nvPr/>
            </p:nvPicPr>
            <p:blipFill>
              <a:blip r:embed="rId4"/>
              <a:stretch>
                <a:fillRect/>
              </a:stretch>
            </p:blipFill>
            <p:spPr>
              <a:xfrm>
                <a:off x="5260971" y="3796886"/>
                <a:ext cx="553320" cy="339120"/>
              </a:xfrm>
              <a:prstGeom prst="rect">
                <a:avLst/>
              </a:prstGeom>
            </p:spPr>
          </p:pic>
        </mc:Fallback>
      </mc:AlternateContent>
    </p:spTree>
    <p:extLst>
      <p:ext uri="{BB962C8B-B14F-4D97-AF65-F5344CB8AC3E}">
        <p14:creationId xmlns:p14="http://schemas.microsoft.com/office/powerpoint/2010/main" val="102392856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a:extLst>
              <a:ext uri="{FF2B5EF4-FFF2-40B4-BE49-F238E27FC236}">
                <a16:creationId xmlns:a16="http://schemas.microsoft.com/office/drawing/2014/main" id="{0FE73F68-7D9C-35B8-D414-73A0FC504D76}"/>
              </a:ext>
            </a:extLst>
          </p:cNvPr>
          <p:cNvSpPr>
            <a:spLocks noGrp="1" noChangeArrowheads="1"/>
          </p:cNvSpPr>
          <p:nvPr>
            <p:ph type="title"/>
          </p:nvPr>
        </p:nvSpPr>
        <p:spPr bwMode="auto">
          <a:xfrm>
            <a:off x="1485900" y="6350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00B0F0"/>
                </a:solidFill>
              </a:rPr>
              <a:t>Carpet Cosplay</a:t>
            </a:r>
          </a:p>
        </p:txBody>
      </p:sp>
      <p:sp>
        <p:nvSpPr>
          <p:cNvPr id="194562" name="TextBox 2">
            <a:extLst>
              <a:ext uri="{FF2B5EF4-FFF2-40B4-BE49-F238E27FC236}">
                <a16:creationId xmlns:a16="http://schemas.microsoft.com/office/drawing/2014/main" id="{53ACC1F3-6A13-4F2A-9F4B-64214A213028}"/>
              </a:ext>
            </a:extLst>
          </p:cNvPr>
          <p:cNvSpPr txBox="1">
            <a:spLocks noChangeArrowheads="1"/>
          </p:cNvSpPr>
          <p:nvPr/>
        </p:nvSpPr>
        <p:spPr bwMode="auto">
          <a:xfrm>
            <a:off x="1908175" y="4495800"/>
            <a:ext cx="532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sz="2400">
                <a:solidFill>
                  <a:schemeClr val="tx1"/>
                </a:solidFill>
                <a:latin typeface="Arial" panose="020B0604020202020204" pitchFamily="34" charset="0"/>
                <a:ea typeface="MS PGothic" panose="020B0600070205080204" pitchFamily="34" charset="-128"/>
              </a:defRPr>
            </a:lvl1pPr>
            <a:lvl2pPr marL="742950" indent="-285750" defTabSz="342900">
              <a:defRPr sz="2400">
                <a:solidFill>
                  <a:schemeClr val="tx1"/>
                </a:solidFill>
                <a:latin typeface="Arial" panose="020B0604020202020204" pitchFamily="34" charset="0"/>
                <a:ea typeface="MS PGothic" panose="020B0600070205080204" pitchFamily="34" charset="-128"/>
              </a:defRPr>
            </a:lvl2pPr>
            <a:lvl3pPr marL="1143000" indent="-228600" defTabSz="342900">
              <a:defRPr sz="2400">
                <a:solidFill>
                  <a:schemeClr val="tx1"/>
                </a:solidFill>
                <a:latin typeface="Arial" panose="020B0604020202020204" pitchFamily="34" charset="0"/>
                <a:ea typeface="MS PGothic" panose="020B0600070205080204" pitchFamily="34" charset="-128"/>
              </a:defRPr>
            </a:lvl3pPr>
            <a:lvl4pPr marL="1600200" indent="-228600" defTabSz="342900">
              <a:defRPr sz="2400">
                <a:solidFill>
                  <a:schemeClr val="tx1"/>
                </a:solidFill>
                <a:latin typeface="Arial" panose="020B0604020202020204" pitchFamily="34" charset="0"/>
                <a:ea typeface="MS PGothic" panose="020B0600070205080204" pitchFamily="34" charset="-128"/>
              </a:defRPr>
            </a:lvl4pPr>
            <a:lvl5pPr marL="2057400" indent="-228600" defTabSz="342900">
              <a:defRPr sz="2400">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Dragon Con Marriott hotel carpet Copyright design </a:t>
            </a:r>
          </a:p>
        </p:txBody>
      </p:sp>
      <p:pic>
        <p:nvPicPr>
          <p:cNvPr id="194563" name="Picture 4" descr="Background pattern&#10;&#10;Description automatically generated">
            <a:extLst>
              <a:ext uri="{FF2B5EF4-FFF2-40B4-BE49-F238E27FC236}">
                <a16:creationId xmlns:a16="http://schemas.microsoft.com/office/drawing/2014/main" id="{1E74527D-623C-8454-CA72-AA1603C16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987425"/>
            <a:ext cx="67341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A picture containing indoor, floor&#10;&#10;Description automatically generated">
            <a:extLst>
              <a:ext uri="{FF2B5EF4-FFF2-40B4-BE49-F238E27FC236}">
                <a16:creationId xmlns:a16="http://schemas.microsoft.com/office/drawing/2014/main" id="{17B359F4-C041-D1FC-DFBA-0BF09B1D2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269875"/>
            <a:ext cx="61341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 picture containing tree, outdoor, road, car&#10;&#10;Description automatically generated">
            <a:extLst>
              <a:ext uri="{FF2B5EF4-FFF2-40B4-BE49-F238E27FC236}">
                <a16:creationId xmlns:a16="http://schemas.microsoft.com/office/drawing/2014/main" id="{9964E8EA-C891-E441-AAB6-35BA9B7AF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252413"/>
            <a:ext cx="70231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C6E0B273-E2F4-D947-9A6F-2412155DBF6F}"/>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002060"/>
                </a:solidFill>
              </a:rPr>
              <a:t>Reflection Exercise</a:t>
            </a:r>
          </a:p>
        </p:txBody>
      </p:sp>
      <p:sp>
        <p:nvSpPr>
          <p:cNvPr id="316418" name="Content Placeholder 2">
            <a:extLst>
              <a:ext uri="{FF2B5EF4-FFF2-40B4-BE49-F238E27FC236}">
                <a16:creationId xmlns:a16="http://schemas.microsoft.com/office/drawing/2014/main" id="{2AE0AD37-64D7-9B52-4FF7-94298FACF8F4}"/>
              </a:ext>
            </a:extLst>
          </p:cNvPr>
          <p:cNvSpPr>
            <a:spLocks noGrp="1" noChangeArrowheads="1"/>
          </p:cNvSpPr>
          <p:nvPr>
            <p:ph sz="quarter" idx="10"/>
          </p:nvPr>
        </p:nvSpPr>
        <p:spPr bwMode="auto">
          <a:xfrm>
            <a:off x="215900" y="1563688"/>
            <a:ext cx="8712200" cy="2432050"/>
          </a:xfrm>
          <a:prstGeom prst="rect">
            <a:avLst/>
          </a:prstGeom>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defRPr/>
            </a:pPr>
            <a:r>
              <a:rPr lang="en-US" altLang="en-US" sz="4000" dirty="0">
                <a:solidFill>
                  <a:schemeClr val="accent6">
                    <a:lumMod val="10000"/>
                  </a:schemeClr>
                </a:solidFill>
              </a:rPr>
              <a:t>In your view would carpet cosplay be considered fair dealing in Canada</a:t>
            </a:r>
            <a:r>
              <a:rPr lang="en-US" altLang="en-US" sz="4000" dirty="0">
                <a:solidFill>
                  <a:srgbClr val="FF0000"/>
                </a:solidFill>
              </a:rPr>
              <a:t>?</a:t>
            </a:r>
            <a:r>
              <a:rPr lang="en-US" altLang="en-US" sz="4000" dirty="0">
                <a:solidFill>
                  <a:srgbClr val="00B0F0"/>
                </a:solidFill>
              </a:rPr>
              <a:t> </a:t>
            </a:r>
            <a:r>
              <a:rPr lang="en-US" altLang="en-US" sz="4000" dirty="0">
                <a:solidFill>
                  <a:schemeClr val="accent6">
                    <a:lumMod val="10000"/>
                  </a:schemeClr>
                </a:solidFill>
              </a:rPr>
              <a:t>Why</a:t>
            </a:r>
            <a:r>
              <a:rPr lang="en-US" altLang="en-US" sz="4000" dirty="0">
                <a:solidFill>
                  <a:srgbClr val="FF0000"/>
                </a:solidFill>
              </a:rPr>
              <a:t>?</a:t>
            </a:r>
            <a:r>
              <a:rPr lang="en-US" altLang="en-US" sz="4000" dirty="0">
                <a:solidFill>
                  <a:srgbClr val="00B0F0"/>
                </a:solidFill>
              </a:rPr>
              <a:t> </a:t>
            </a:r>
            <a:r>
              <a:rPr lang="en-US" altLang="en-US" sz="4000" dirty="0">
                <a:solidFill>
                  <a:schemeClr val="accent6">
                    <a:lumMod val="10000"/>
                  </a:schemeClr>
                </a:solidFill>
              </a:rPr>
              <a:t>Or Why not</a:t>
            </a:r>
            <a:r>
              <a:rPr lang="en-US" altLang="en-US" sz="4000" dirty="0">
                <a:solidFill>
                  <a:srgbClr val="FF0000"/>
                </a:solidFill>
              </a:rPr>
              <a:t>?</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a:extLst>
              <a:ext uri="{FF2B5EF4-FFF2-40B4-BE49-F238E27FC236}">
                <a16:creationId xmlns:a16="http://schemas.microsoft.com/office/drawing/2014/main" id="{80B0D530-6B6E-3DD6-7856-4350AB32E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5">
            <a:extLst>
              <a:ext uri="{FF2B5EF4-FFF2-40B4-BE49-F238E27FC236}">
                <a16:creationId xmlns:a16="http://schemas.microsoft.com/office/drawing/2014/main" id="{FCD7E42F-3F28-3A2C-C01B-1D089025D048}"/>
              </a:ext>
            </a:extLst>
          </p:cNvPr>
          <p:cNvSpPr>
            <a:spLocks noGrp="1" noChangeArrowheads="1"/>
          </p:cNvSpPr>
          <p:nvPr>
            <p:ph type="title"/>
          </p:nvPr>
        </p:nvSpPr>
        <p:spPr bwMode="auto">
          <a:xfrm>
            <a:off x="1485900" y="107950"/>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 </a:t>
            </a:r>
            <a:r>
              <a:rPr lang="en-US" altLang="en-US" sz="3600" b="1">
                <a:solidFill>
                  <a:srgbClr val="FFFF00"/>
                </a:solidFill>
              </a:rPr>
              <a:t>rights</a:t>
            </a:r>
          </a:p>
        </p:txBody>
      </p:sp>
      <p:sp>
        <p:nvSpPr>
          <p:cNvPr id="2" name="Content Placeholder 1">
            <a:extLst>
              <a:ext uri="{FF2B5EF4-FFF2-40B4-BE49-F238E27FC236}">
                <a16:creationId xmlns:a16="http://schemas.microsoft.com/office/drawing/2014/main" id="{B12695E3-5B58-0C68-E3CF-264153BCB70F}"/>
              </a:ext>
            </a:extLst>
          </p:cNvPr>
          <p:cNvSpPr>
            <a:spLocks noGrp="1"/>
          </p:cNvSpPr>
          <p:nvPr>
            <p:ph idx="1"/>
          </p:nvPr>
        </p:nvSpPr>
        <p:spPr>
          <a:xfrm>
            <a:off x="107950" y="915988"/>
            <a:ext cx="8785225" cy="4122737"/>
          </a:xfrm>
        </p:spPr>
        <p:txBody>
          <a:bodyPr>
            <a:normAutofit/>
          </a:bodyPr>
          <a:lstStyle/>
          <a:p>
            <a:pPr marL="0" indent="0">
              <a:lnSpc>
                <a:spcPct val="110000"/>
              </a:lnSpc>
              <a:buFont typeface="Arial" panose="020B0604020202020204" pitchFamily="34" charset="0"/>
              <a:buNone/>
              <a:defRPr/>
            </a:pPr>
            <a:r>
              <a:rPr lang="en-US" sz="2100" b="1" i="1" dirty="0">
                <a:solidFill>
                  <a:srgbClr val="00B0F0"/>
                </a:solidFill>
              </a:rPr>
              <a:t>SOCAN v. Bell </a:t>
            </a:r>
            <a:r>
              <a:rPr lang="en-US" sz="2100" dirty="0">
                <a:solidFill>
                  <a:schemeClr val="bg1"/>
                </a:solidFill>
              </a:rPr>
              <a:t>(2012) - years later – What Is A “User’s Right”</a:t>
            </a:r>
          </a:p>
          <a:p>
            <a:pPr>
              <a:lnSpc>
                <a:spcPct val="110000"/>
              </a:lnSpc>
              <a:defRPr/>
            </a:pPr>
            <a:r>
              <a:rPr lang="en-US" sz="2100" dirty="0">
                <a:solidFill>
                  <a:schemeClr val="bg1"/>
                </a:solidFill>
              </a:rPr>
              <a:t>Do </a:t>
            </a:r>
            <a:r>
              <a:rPr lang="en-US" sz="2100" dirty="0">
                <a:solidFill>
                  <a:srgbClr val="FFFF00"/>
                </a:solidFill>
              </a:rPr>
              <a:t>iTunes previews </a:t>
            </a:r>
            <a:r>
              <a:rPr lang="en-US" sz="2100" dirty="0">
                <a:solidFill>
                  <a:schemeClr val="bg1"/>
                </a:solidFill>
              </a:rPr>
              <a:t>constitute “fair dealing”?</a:t>
            </a:r>
          </a:p>
          <a:p>
            <a:pPr>
              <a:lnSpc>
                <a:spcPct val="110000"/>
              </a:lnSpc>
              <a:defRPr/>
            </a:pPr>
            <a:r>
              <a:rPr lang="en-US" sz="2100" dirty="0">
                <a:solidFill>
                  <a:schemeClr val="bg1"/>
                </a:solidFill>
              </a:rPr>
              <a:t>If answer is no, </a:t>
            </a:r>
            <a:r>
              <a:rPr lang="en-CA" sz="2100" dirty="0">
                <a:solidFill>
                  <a:schemeClr val="bg1"/>
                </a:solidFill>
              </a:rPr>
              <a:t>those providing previews would be have to pay tariffs for each preview played as communication to the public by telecommunication </a:t>
            </a:r>
          </a:p>
          <a:p>
            <a:pPr>
              <a:lnSpc>
                <a:spcPct val="110000"/>
              </a:lnSpc>
              <a:defRPr/>
            </a:pPr>
            <a:r>
              <a:rPr lang="en-US" sz="2100" dirty="0">
                <a:solidFill>
                  <a:schemeClr val="bg1"/>
                </a:solidFill>
              </a:rPr>
              <a:t>Note statements in paragraphs 8-10 regarding nature of copyright in Canada&amp; significance of </a:t>
            </a:r>
            <a:r>
              <a:rPr lang="en-US" sz="2100" i="1" dirty="0">
                <a:solidFill>
                  <a:srgbClr val="00B0F0"/>
                </a:solidFill>
              </a:rPr>
              <a:t>Théberge</a:t>
            </a:r>
            <a:r>
              <a:rPr lang="en-US" sz="2100" i="1" dirty="0">
                <a:solidFill>
                  <a:schemeClr val="bg1"/>
                </a:solidFill>
              </a:rPr>
              <a:t> </a:t>
            </a:r>
            <a:r>
              <a:rPr lang="en-US" sz="2100" dirty="0">
                <a:solidFill>
                  <a:schemeClr val="bg1"/>
                </a:solidFill>
              </a:rPr>
              <a:t>case</a:t>
            </a:r>
          </a:p>
          <a:p>
            <a:pPr lvl="1">
              <a:lnSpc>
                <a:spcPct val="110000"/>
              </a:lnSpc>
              <a:buFont typeface="Courier New" panose="02070309020205020404" pitchFamily="49" charset="0"/>
              <a:buChar char="o"/>
              <a:defRPr/>
            </a:pPr>
            <a:r>
              <a:rPr lang="en-US" sz="2100" i="1" dirty="0">
                <a:solidFill>
                  <a:srgbClr val="00B0F0"/>
                </a:solidFill>
              </a:rPr>
              <a:t>Théberge</a:t>
            </a:r>
            <a:r>
              <a:rPr lang="en-US" sz="2100" dirty="0">
                <a:solidFill>
                  <a:srgbClr val="FF0000"/>
                </a:solidFill>
              </a:rPr>
              <a:t>: </a:t>
            </a:r>
            <a:r>
              <a:rPr lang="en-US" sz="2100" dirty="0">
                <a:solidFill>
                  <a:srgbClr val="FFFF00"/>
                </a:solidFill>
              </a:rPr>
              <a:t>move away from author-centric </a:t>
            </a:r>
            <a:r>
              <a:rPr lang="en-US" sz="2100" dirty="0">
                <a:solidFill>
                  <a:schemeClr val="bg1"/>
                </a:solidFill>
              </a:rPr>
              <a:t>approach to copyright</a:t>
            </a:r>
          </a:p>
          <a:p>
            <a:pPr lvl="1">
              <a:lnSpc>
                <a:spcPct val="110000"/>
              </a:lnSpc>
              <a:buFont typeface="Courier New" panose="02070309020205020404" pitchFamily="49" charset="0"/>
              <a:buChar char="o"/>
              <a:defRPr/>
            </a:pPr>
            <a:r>
              <a:rPr lang="en-US" sz="2100" dirty="0">
                <a:solidFill>
                  <a:schemeClr val="bg1"/>
                </a:solidFill>
              </a:rPr>
              <a:t>Need to </a:t>
            </a:r>
            <a:r>
              <a:rPr lang="en-US" sz="2100" dirty="0">
                <a:solidFill>
                  <a:srgbClr val="FFFF00"/>
                </a:solidFill>
              </a:rPr>
              <a:t>sensitively balance protection and access</a:t>
            </a:r>
          </a:p>
          <a:p>
            <a:pPr lvl="1">
              <a:defRPr/>
            </a:pPr>
            <a:endParaRPr lang="en-US" dirty="0"/>
          </a:p>
        </p:txBody>
      </p:sp>
      <p:sp>
        <p:nvSpPr>
          <p:cNvPr id="4" name="Slide Number Placeholder 3">
            <a:extLst>
              <a:ext uri="{FF2B5EF4-FFF2-40B4-BE49-F238E27FC236}">
                <a16:creationId xmlns:a16="http://schemas.microsoft.com/office/drawing/2014/main" id="{71F4B92B-9E06-F58B-A321-6AACC74BB4BE}"/>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20DD900F-77D8-DF41-99E7-5BE32D9A2FED}"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205</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0A64A7-D56F-E31B-A6F9-E17D953F431F}"/>
              </a:ext>
            </a:extLst>
          </p:cNvPr>
          <p:cNvSpPr>
            <a:spLocks noGrp="1"/>
          </p:cNvSpPr>
          <p:nvPr>
            <p:ph type="title"/>
          </p:nvPr>
        </p:nvSpPr>
        <p:spPr>
          <a:xfrm>
            <a:off x="1485900" y="61913"/>
            <a:ext cx="6172200" cy="633412"/>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75F587D1-29C6-C380-B893-F5789177FF75}"/>
              </a:ext>
            </a:extLst>
          </p:cNvPr>
          <p:cNvSpPr>
            <a:spLocks noGrp="1"/>
          </p:cNvSpPr>
          <p:nvPr>
            <p:ph idx="1"/>
          </p:nvPr>
        </p:nvSpPr>
        <p:spPr>
          <a:xfrm>
            <a:off x="323850" y="987425"/>
            <a:ext cx="8496300" cy="4094163"/>
          </a:xfrm>
        </p:spPr>
        <p:txBody>
          <a:bodyPr>
            <a:normAutofit/>
          </a:bodyPr>
          <a:lstStyle/>
          <a:p>
            <a:pPr marL="0" indent="0">
              <a:buFont typeface="Arial" panose="020B0604020202020204" pitchFamily="34" charset="0"/>
              <a:buNone/>
              <a:defRPr/>
            </a:pPr>
            <a:r>
              <a:rPr lang="en-US" sz="2400" b="1" i="1" dirty="0">
                <a:solidFill>
                  <a:srgbClr val="00B0F0"/>
                </a:solidFill>
              </a:rPr>
              <a:t>SOCAN v. Bell </a:t>
            </a:r>
            <a:r>
              <a:rPr lang="en-US" sz="2400" b="1" dirty="0">
                <a:solidFill>
                  <a:schemeClr val="bg1"/>
                </a:solidFill>
              </a:rPr>
              <a:t>(2012) </a:t>
            </a:r>
            <a:r>
              <a:rPr lang="en-US" sz="2400" dirty="0">
                <a:solidFill>
                  <a:srgbClr val="FF0000"/>
                </a:solidFill>
              </a:rPr>
              <a:t>– </a:t>
            </a:r>
            <a:r>
              <a:rPr lang="en-US" sz="2400" dirty="0">
                <a:solidFill>
                  <a:schemeClr val="bg1"/>
                </a:solidFill>
              </a:rPr>
              <a:t>continued</a:t>
            </a:r>
          </a:p>
          <a:p>
            <a:pPr marL="385763" indent="-385763">
              <a:buFont typeface="+mj-lt"/>
              <a:buAutoNum type="arabicPeriod"/>
              <a:defRPr/>
            </a:pPr>
            <a:r>
              <a:rPr lang="en-US" sz="2400" dirty="0">
                <a:solidFill>
                  <a:srgbClr val="FFFF00"/>
                </a:solidFill>
              </a:rPr>
              <a:t>Users’ rights</a:t>
            </a:r>
            <a:r>
              <a:rPr lang="en-US" sz="2400" dirty="0">
                <a:solidFill>
                  <a:schemeClr val="bg1"/>
                </a:solidFill>
              </a:rPr>
              <a:t>:</a:t>
            </a:r>
          </a:p>
          <a:p>
            <a:pPr lvl="1">
              <a:buFont typeface="Arial" panose="020B0604020202020204" pitchFamily="34" charset="0"/>
              <a:buChar char="•"/>
              <a:defRPr/>
            </a:pPr>
            <a:r>
              <a:rPr lang="en-US" sz="2400" dirty="0">
                <a:solidFill>
                  <a:srgbClr val="FFFF00"/>
                </a:solidFill>
              </a:rPr>
              <a:t>Essential</a:t>
            </a:r>
            <a:r>
              <a:rPr lang="en-US" sz="2400" dirty="0">
                <a:solidFill>
                  <a:schemeClr val="bg1"/>
                </a:solidFill>
              </a:rPr>
              <a:t> part </a:t>
            </a:r>
            <a:r>
              <a:rPr lang="en-US" sz="2400" dirty="0">
                <a:solidFill>
                  <a:srgbClr val="FFFF00"/>
                </a:solidFill>
              </a:rPr>
              <a:t>of furthering public interest </a:t>
            </a:r>
            <a:r>
              <a:rPr lang="en-US" sz="2400" dirty="0">
                <a:solidFill>
                  <a:schemeClr val="bg1"/>
                </a:solidFill>
              </a:rPr>
              <a:t>objectives of the </a:t>
            </a:r>
            <a:r>
              <a:rPr lang="en-US" sz="2400" i="1" dirty="0">
                <a:solidFill>
                  <a:schemeClr val="bg1"/>
                </a:solidFill>
              </a:rPr>
              <a:t>Copyright Act</a:t>
            </a:r>
          </a:p>
          <a:p>
            <a:pPr lvl="1">
              <a:buFont typeface="Arial" panose="020B0604020202020204" pitchFamily="34" charset="0"/>
              <a:buChar char="•"/>
              <a:defRPr/>
            </a:pPr>
            <a:r>
              <a:rPr lang="en-US" sz="2400" dirty="0">
                <a:solidFill>
                  <a:schemeClr val="bg1"/>
                </a:solidFill>
              </a:rPr>
              <a:t>One of the </a:t>
            </a:r>
            <a:r>
              <a:rPr lang="en-US" sz="2400" dirty="0">
                <a:solidFill>
                  <a:srgbClr val="FFFF00"/>
                </a:solidFill>
              </a:rPr>
              <a:t>tools employed to achieve </a:t>
            </a:r>
            <a:r>
              <a:rPr lang="en-US" sz="2400" dirty="0">
                <a:solidFill>
                  <a:schemeClr val="bg1"/>
                </a:solidFill>
              </a:rPr>
              <a:t>the </a:t>
            </a:r>
            <a:r>
              <a:rPr lang="en-US" sz="2400" dirty="0">
                <a:solidFill>
                  <a:srgbClr val="FFFF00"/>
                </a:solidFill>
              </a:rPr>
              <a:t>proper balance </a:t>
            </a:r>
            <a:r>
              <a:rPr lang="en-US" sz="2400" dirty="0">
                <a:solidFill>
                  <a:schemeClr val="bg1"/>
                </a:solidFill>
              </a:rPr>
              <a:t>between protection and access</a:t>
            </a:r>
          </a:p>
          <a:p>
            <a:pPr lvl="1">
              <a:buFont typeface="Arial" panose="020B0604020202020204" pitchFamily="34" charset="0"/>
              <a:buChar char="•"/>
              <a:defRPr/>
            </a:pPr>
            <a:r>
              <a:rPr lang="en-US" sz="2400" dirty="0">
                <a:solidFill>
                  <a:srgbClr val="FF0000"/>
                </a:solidFill>
              </a:rPr>
              <a:t>Fairness analysis</a:t>
            </a:r>
            <a:r>
              <a:rPr lang="en-US" sz="2400" dirty="0">
                <a:solidFill>
                  <a:schemeClr val="bg1"/>
                </a:solidFill>
              </a:rPr>
              <a:t>: </a:t>
            </a:r>
            <a:r>
              <a:rPr lang="en-US" sz="2400" dirty="0">
                <a:solidFill>
                  <a:srgbClr val="FFFF00"/>
                </a:solidFill>
              </a:rPr>
              <a:t>Where much of the heavy lifting is one in fair dealing</a:t>
            </a:r>
          </a:p>
          <a:p>
            <a:pPr marL="385763" indent="-385763">
              <a:buFont typeface="+mj-lt"/>
              <a:buAutoNum type="arabicPeriod"/>
              <a:defRPr/>
            </a:pPr>
            <a:r>
              <a:rPr lang="en-US" sz="2400" dirty="0">
                <a:solidFill>
                  <a:srgbClr val="FFFF00"/>
                </a:solidFill>
              </a:rPr>
              <a:t>Fair dealing applied </a:t>
            </a:r>
            <a:r>
              <a:rPr lang="en-US" sz="2400" dirty="0">
                <a:solidFill>
                  <a:srgbClr val="FF0000"/>
                </a:solidFill>
                <a:sym typeface="Wingdings" pitchFamily="2" charset="2"/>
              </a:rPr>
              <a:t></a:t>
            </a:r>
            <a:r>
              <a:rPr lang="en-US" sz="2400" dirty="0">
                <a:solidFill>
                  <a:srgbClr val="FFFF00"/>
                </a:solidFill>
              </a:rPr>
              <a:t> iTunes previews</a:t>
            </a:r>
          </a:p>
          <a:p>
            <a:pPr lvl="1">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DA6533F4-EA00-8DF2-B812-095DE778C4C2}"/>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0D36FDD1-5F3E-884B-A8CC-23485625D053}"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206</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5">
            <a:extLst>
              <a:ext uri="{FF2B5EF4-FFF2-40B4-BE49-F238E27FC236}">
                <a16:creationId xmlns:a16="http://schemas.microsoft.com/office/drawing/2014/main" id="{BCA9ADEA-34A1-608D-0A63-185EF7C6B138}"/>
              </a:ext>
            </a:extLst>
          </p:cNvPr>
          <p:cNvSpPr>
            <a:spLocks noGrp="1" noChangeArrowheads="1"/>
          </p:cNvSpPr>
          <p:nvPr>
            <p:ph type="title"/>
          </p:nvPr>
        </p:nvSpPr>
        <p:spPr bwMode="auto">
          <a:xfrm>
            <a:off x="1312863" y="61913"/>
            <a:ext cx="6345237" cy="638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6C066564-44FD-1A76-7737-FD5081961D26}"/>
              </a:ext>
            </a:extLst>
          </p:cNvPr>
          <p:cNvSpPr>
            <a:spLocks noGrp="1"/>
          </p:cNvSpPr>
          <p:nvPr>
            <p:ph idx="1"/>
          </p:nvPr>
        </p:nvSpPr>
        <p:spPr>
          <a:xfrm>
            <a:off x="161925" y="915988"/>
            <a:ext cx="8820150" cy="4165600"/>
          </a:xfrm>
        </p:spPr>
        <p:txBody>
          <a:bodyPr>
            <a:normAutofit fontScale="92500" lnSpcReduction="20000"/>
          </a:bodyPr>
          <a:lstStyle/>
          <a:p>
            <a:pPr marL="0" indent="0">
              <a:lnSpc>
                <a:spcPct val="120000"/>
              </a:lnSpc>
              <a:buFont typeface="Arial" panose="020B0604020202020204" pitchFamily="34" charset="0"/>
              <a:buNone/>
              <a:defRPr/>
            </a:pPr>
            <a:r>
              <a:rPr lang="en-US" sz="2025" b="1" i="1" dirty="0">
                <a:solidFill>
                  <a:srgbClr val="00B0F0"/>
                </a:solidFill>
              </a:rPr>
              <a:t>SOCAN v. Bell </a:t>
            </a:r>
            <a:r>
              <a:rPr lang="en-US" sz="2025" b="1" dirty="0">
                <a:solidFill>
                  <a:schemeClr val="bg1"/>
                </a:solidFill>
              </a:rPr>
              <a:t>(2012) </a:t>
            </a:r>
            <a:r>
              <a:rPr lang="en-US" sz="2025" dirty="0">
                <a:solidFill>
                  <a:srgbClr val="FF0000"/>
                </a:solidFill>
              </a:rPr>
              <a:t>–</a:t>
            </a:r>
            <a:r>
              <a:rPr lang="en-US" sz="2025" dirty="0">
                <a:solidFill>
                  <a:schemeClr val="bg1"/>
                </a:solidFill>
              </a:rPr>
              <a:t> continued</a:t>
            </a:r>
          </a:p>
          <a:p>
            <a:pPr marL="0" indent="0">
              <a:lnSpc>
                <a:spcPct val="120000"/>
              </a:lnSpc>
              <a:buFont typeface="Arial" panose="020B0604020202020204" pitchFamily="34" charset="0"/>
              <a:buNone/>
              <a:defRPr/>
            </a:pPr>
            <a:r>
              <a:rPr lang="en-US" sz="2025" b="1" dirty="0">
                <a:solidFill>
                  <a:srgbClr val="FFFF00"/>
                </a:solidFill>
              </a:rPr>
              <a:t>Fair dealing applied </a:t>
            </a:r>
            <a:r>
              <a:rPr lang="en-US" sz="2025" b="1" dirty="0">
                <a:solidFill>
                  <a:srgbClr val="FF0000"/>
                </a:solidFill>
                <a:sym typeface="Wingdings" pitchFamily="2" charset="2"/>
              </a:rPr>
              <a:t></a:t>
            </a:r>
            <a:r>
              <a:rPr lang="en-US" sz="2025" b="1" dirty="0">
                <a:solidFill>
                  <a:srgbClr val="FFFF00"/>
                </a:solidFill>
              </a:rPr>
              <a:t> iTunes previews</a:t>
            </a:r>
          </a:p>
          <a:p>
            <a:pPr marL="0" indent="0">
              <a:lnSpc>
                <a:spcPct val="120000"/>
              </a:lnSpc>
              <a:buFont typeface="Arial" panose="020B0604020202020204" pitchFamily="34" charset="0"/>
              <a:buNone/>
              <a:defRPr/>
            </a:pPr>
            <a:r>
              <a:rPr lang="en-CA" sz="2025" dirty="0">
                <a:solidFill>
                  <a:schemeClr val="bg1"/>
                </a:solidFill>
              </a:rPr>
              <a:t>1. </a:t>
            </a:r>
            <a:r>
              <a:rPr lang="en-CA" sz="2025" dirty="0">
                <a:solidFill>
                  <a:srgbClr val="FFFF00"/>
                </a:solidFill>
              </a:rPr>
              <a:t>Purpose of the dealing</a:t>
            </a:r>
          </a:p>
          <a:p>
            <a:pPr>
              <a:lnSpc>
                <a:spcPct val="120000"/>
              </a:lnSpc>
              <a:defRPr/>
            </a:pPr>
            <a:r>
              <a:rPr lang="en-CA" sz="2025" dirty="0">
                <a:solidFill>
                  <a:srgbClr val="FF0000"/>
                </a:solidFill>
              </a:rPr>
              <a:t>Whose purpose? </a:t>
            </a:r>
            <a:r>
              <a:rPr lang="en-CA" sz="2025" dirty="0">
                <a:solidFill>
                  <a:schemeClr val="bg1"/>
                </a:solidFill>
              </a:rPr>
              <a:t>Predominant perspective here </a:t>
            </a:r>
            <a:r>
              <a:rPr lang="en-CA" sz="2025" dirty="0">
                <a:solidFill>
                  <a:srgbClr val="FF0000"/>
                </a:solidFill>
                <a:sym typeface="Wingdings" pitchFamily="2" charset="2"/>
              </a:rPr>
              <a:t></a:t>
            </a:r>
            <a:r>
              <a:rPr lang="en-CA" sz="2025" dirty="0">
                <a:solidFill>
                  <a:schemeClr val="bg1"/>
                </a:solidFill>
              </a:rPr>
              <a:t> </a:t>
            </a:r>
            <a:r>
              <a:rPr lang="en-CA" sz="2025" dirty="0">
                <a:solidFill>
                  <a:srgbClr val="FFFF00"/>
                </a:solidFill>
              </a:rPr>
              <a:t>ultimate users of the previews</a:t>
            </a:r>
            <a:r>
              <a:rPr lang="en-CA" sz="2025" dirty="0">
                <a:solidFill>
                  <a:srgbClr val="FF0000"/>
                </a:solidFill>
              </a:rPr>
              <a:t>/</a:t>
            </a:r>
            <a:r>
              <a:rPr lang="en-CA" sz="2025" dirty="0">
                <a:solidFill>
                  <a:srgbClr val="FFFF00"/>
                </a:solidFill>
              </a:rPr>
              <a:t>purpose</a:t>
            </a:r>
            <a:r>
              <a:rPr lang="en-CA" sz="2025" dirty="0">
                <a:solidFill>
                  <a:srgbClr val="FF0000"/>
                </a:solidFill>
              </a:rPr>
              <a:t> </a:t>
            </a:r>
            <a:r>
              <a:rPr lang="en-CA" sz="2025" dirty="0">
                <a:solidFill>
                  <a:srgbClr val="FF0000"/>
                </a:solidFill>
                <a:sym typeface="Wingdings" pitchFamily="2" charset="2"/>
              </a:rPr>
              <a:t></a:t>
            </a:r>
            <a:r>
              <a:rPr lang="en-CA" sz="2025" dirty="0">
                <a:solidFill>
                  <a:srgbClr val="FF0000"/>
                </a:solidFill>
              </a:rPr>
              <a:t> </a:t>
            </a:r>
            <a:r>
              <a:rPr lang="en-CA" sz="2025" dirty="0">
                <a:solidFill>
                  <a:schemeClr val="bg1"/>
                </a:solidFill>
              </a:rPr>
              <a:t>help them research and identify musical works. Rejected alternative was service providers who sell downloads with a commercial motive.</a:t>
            </a:r>
          </a:p>
          <a:p>
            <a:pPr>
              <a:lnSpc>
                <a:spcPct val="120000"/>
              </a:lnSpc>
              <a:defRPr/>
            </a:pPr>
            <a:r>
              <a:rPr lang="en-CA" sz="2025" dirty="0">
                <a:solidFill>
                  <a:schemeClr val="bg1"/>
                </a:solidFill>
              </a:rPr>
              <a:t>There were </a:t>
            </a:r>
            <a:r>
              <a:rPr lang="en-CA" sz="2025" dirty="0">
                <a:solidFill>
                  <a:srgbClr val="FFFF00"/>
                </a:solidFill>
              </a:rPr>
              <a:t>reasonable safeguards </a:t>
            </a:r>
            <a:r>
              <a:rPr lang="en-CA" sz="2025" dirty="0">
                <a:solidFill>
                  <a:schemeClr val="bg1"/>
                </a:solidFill>
              </a:rPr>
              <a:t>to ensure dealing restricted to research purposes [</a:t>
            </a:r>
            <a:r>
              <a:rPr lang="en-CA" sz="2025" dirty="0">
                <a:solidFill>
                  <a:srgbClr val="FFFF00"/>
                </a:solidFill>
              </a:rPr>
              <a:t>lower quality, short clips</a:t>
            </a:r>
            <a:r>
              <a:rPr lang="en-CA" sz="2025" dirty="0">
                <a:solidFill>
                  <a:schemeClr val="bg1"/>
                </a:solidFill>
              </a:rPr>
              <a:t>]</a:t>
            </a:r>
          </a:p>
          <a:p>
            <a:pPr marL="0" indent="0">
              <a:lnSpc>
                <a:spcPct val="120000"/>
              </a:lnSpc>
              <a:buFont typeface="Arial" panose="020B0604020202020204" pitchFamily="34" charset="0"/>
              <a:buNone/>
              <a:defRPr/>
            </a:pPr>
            <a:r>
              <a:rPr lang="en-CA" sz="2025" dirty="0">
                <a:solidFill>
                  <a:schemeClr val="bg1"/>
                </a:solidFill>
              </a:rPr>
              <a:t>2. </a:t>
            </a:r>
            <a:r>
              <a:rPr lang="en-CA" sz="2025" dirty="0">
                <a:solidFill>
                  <a:srgbClr val="FFFF00"/>
                </a:solidFill>
              </a:rPr>
              <a:t>Character of the dealing</a:t>
            </a:r>
          </a:p>
          <a:p>
            <a:pPr>
              <a:lnSpc>
                <a:spcPct val="120000"/>
              </a:lnSpc>
              <a:defRPr/>
            </a:pPr>
            <a:r>
              <a:rPr lang="en-CA" sz="2025" dirty="0">
                <a:solidFill>
                  <a:srgbClr val="FFFF00"/>
                </a:solidFill>
              </a:rPr>
              <a:t>Streamed</a:t>
            </a:r>
            <a:r>
              <a:rPr lang="en-CA" sz="2025" dirty="0">
                <a:solidFill>
                  <a:schemeClr val="bg1"/>
                </a:solidFill>
              </a:rPr>
              <a:t>, not downloaded; no permanent copy from preview; </a:t>
            </a:r>
            <a:r>
              <a:rPr lang="en-CA" sz="2025" dirty="0">
                <a:solidFill>
                  <a:srgbClr val="FFFF00"/>
                </a:solidFill>
              </a:rPr>
              <a:t>once heard, file automatically deleted</a:t>
            </a:r>
            <a:r>
              <a:rPr lang="en-CA" sz="2025" dirty="0">
                <a:solidFill>
                  <a:schemeClr val="bg1"/>
                </a:solidFill>
              </a:rPr>
              <a:t> from the user’s computer.</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B3C39963-F4C8-2ACB-11A9-72FE0475A870}"/>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523D265C-B010-6A48-85BD-A331A4EF4B67}"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207</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5">
            <a:extLst>
              <a:ext uri="{FF2B5EF4-FFF2-40B4-BE49-F238E27FC236}">
                <a16:creationId xmlns:a16="http://schemas.microsoft.com/office/drawing/2014/main" id="{6EF07DE0-28FF-431E-5F66-10C9A7BC7238}"/>
              </a:ext>
            </a:extLst>
          </p:cNvPr>
          <p:cNvSpPr>
            <a:spLocks noGrp="1" noChangeArrowheads="1"/>
          </p:cNvSpPr>
          <p:nvPr>
            <p:ph type="title"/>
          </p:nvPr>
        </p:nvSpPr>
        <p:spPr bwMode="auto">
          <a:xfrm>
            <a:off x="1398588" y="231775"/>
            <a:ext cx="6345237"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4BA37D5D-420B-E6C8-D408-0C5E4CA6DDA7}"/>
              </a:ext>
            </a:extLst>
          </p:cNvPr>
          <p:cNvSpPr>
            <a:spLocks noGrp="1"/>
          </p:cNvSpPr>
          <p:nvPr>
            <p:ph idx="1"/>
          </p:nvPr>
        </p:nvSpPr>
        <p:spPr>
          <a:xfrm>
            <a:off x="215900" y="1058863"/>
            <a:ext cx="8712200" cy="3821112"/>
          </a:xfrm>
        </p:spPr>
        <p:txBody>
          <a:bodyPr>
            <a:normAutofit/>
          </a:bodyPr>
          <a:lstStyle/>
          <a:p>
            <a:pPr marL="0" indent="0">
              <a:lnSpc>
                <a:spcPct val="120000"/>
              </a:lnSpc>
              <a:buFont typeface="Arial" panose="020B0604020202020204" pitchFamily="34" charset="0"/>
              <a:buNone/>
              <a:defRPr/>
            </a:pPr>
            <a:r>
              <a:rPr lang="en-US" sz="2025" b="1" i="1" dirty="0">
                <a:solidFill>
                  <a:srgbClr val="00B0F0"/>
                </a:solidFill>
              </a:rPr>
              <a:t>SOCAN v. Bell </a:t>
            </a:r>
            <a:r>
              <a:rPr lang="en-US" sz="2025" b="1" dirty="0">
                <a:solidFill>
                  <a:schemeClr val="bg1"/>
                </a:solidFill>
              </a:rPr>
              <a:t>(2012)</a:t>
            </a:r>
            <a:r>
              <a:rPr lang="en-US" sz="2025" b="1" dirty="0">
                <a:solidFill>
                  <a:srgbClr val="FF0000"/>
                </a:solidFill>
              </a:rPr>
              <a:t> </a:t>
            </a:r>
            <a:r>
              <a:rPr lang="en-US" sz="2025" dirty="0">
                <a:solidFill>
                  <a:srgbClr val="FF0000"/>
                </a:solidFill>
              </a:rPr>
              <a:t>– </a:t>
            </a:r>
            <a:r>
              <a:rPr lang="en-US" sz="2025" dirty="0">
                <a:solidFill>
                  <a:schemeClr val="bg1"/>
                </a:solidFill>
              </a:rPr>
              <a:t>continued</a:t>
            </a:r>
          </a:p>
          <a:p>
            <a:pPr marL="0" indent="0">
              <a:lnSpc>
                <a:spcPct val="120000"/>
              </a:lnSpc>
              <a:buFont typeface="Arial" panose="020B0604020202020204" pitchFamily="34" charset="0"/>
              <a:buNone/>
              <a:defRPr/>
            </a:pPr>
            <a:r>
              <a:rPr lang="en-US" sz="2025" b="1" dirty="0">
                <a:solidFill>
                  <a:srgbClr val="FFFF00"/>
                </a:solidFill>
              </a:rPr>
              <a:t>Fair dealing applied </a:t>
            </a:r>
            <a:r>
              <a:rPr lang="en-US" sz="2025" b="1" dirty="0">
                <a:solidFill>
                  <a:srgbClr val="FF0000"/>
                </a:solidFill>
                <a:sym typeface="Wingdings" pitchFamily="2" charset="2"/>
              </a:rPr>
              <a:t></a:t>
            </a:r>
            <a:r>
              <a:rPr lang="en-US" sz="2025" b="1" dirty="0">
                <a:solidFill>
                  <a:srgbClr val="FFFF00"/>
                </a:solidFill>
              </a:rPr>
              <a:t> iTunes previews</a:t>
            </a:r>
          </a:p>
          <a:p>
            <a:pPr marL="0" indent="0">
              <a:lnSpc>
                <a:spcPct val="120000"/>
              </a:lnSpc>
              <a:buFont typeface="Arial" panose="020B0604020202020204" pitchFamily="34" charset="0"/>
              <a:buNone/>
              <a:defRPr/>
            </a:pPr>
            <a:r>
              <a:rPr lang="en-CA" sz="2025" dirty="0">
                <a:solidFill>
                  <a:schemeClr val="bg1"/>
                </a:solidFill>
              </a:rPr>
              <a:t>3. </a:t>
            </a:r>
            <a:r>
              <a:rPr lang="en-CA" sz="2025" dirty="0">
                <a:solidFill>
                  <a:srgbClr val="FFFF00"/>
                </a:solidFill>
              </a:rPr>
              <a:t>Amount of preview</a:t>
            </a:r>
          </a:p>
          <a:p>
            <a:pPr>
              <a:lnSpc>
                <a:spcPct val="120000"/>
              </a:lnSpc>
              <a:defRPr/>
            </a:pPr>
            <a:r>
              <a:rPr lang="en-CA" sz="2025" dirty="0">
                <a:solidFill>
                  <a:schemeClr val="bg1"/>
                </a:solidFill>
              </a:rPr>
              <a:t>Amount assessed </a:t>
            </a:r>
            <a:r>
              <a:rPr lang="en-CA" sz="2025" dirty="0">
                <a:solidFill>
                  <a:srgbClr val="FFFF00"/>
                </a:solidFill>
              </a:rPr>
              <a:t>based on individual use</a:t>
            </a:r>
            <a:r>
              <a:rPr lang="en-CA" sz="2025" dirty="0">
                <a:solidFill>
                  <a:schemeClr val="bg1"/>
                </a:solidFill>
              </a:rPr>
              <a:t>, </a:t>
            </a:r>
            <a:r>
              <a:rPr lang="en-CA" sz="2025" dirty="0">
                <a:solidFill>
                  <a:srgbClr val="FF0000"/>
                </a:solidFill>
              </a:rPr>
              <a:t>not </a:t>
            </a:r>
            <a:r>
              <a:rPr lang="en-CA" sz="2025" dirty="0">
                <a:solidFill>
                  <a:schemeClr val="bg1"/>
                </a:solidFill>
              </a:rPr>
              <a:t>the amount of the dealing in the </a:t>
            </a:r>
            <a:r>
              <a:rPr lang="en-CA" sz="2025" dirty="0">
                <a:solidFill>
                  <a:srgbClr val="FF0000"/>
                </a:solidFill>
              </a:rPr>
              <a:t>aggregate</a:t>
            </a:r>
            <a:r>
              <a:rPr lang="en-CA" sz="2025" dirty="0">
                <a:solidFill>
                  <a:schemeClr val="bg1"/>
                </a:solidFill>
              </a:rPr>
              <a:t>.</a:t>
            </a:r>
          </a:p>
          <a:p>
            <a:pPr>
              <a:lnSpc>
                <a:spcPct val="120000"/>
              </a:lnSpc>
              <a:defRPr/>
            </a:pPr>
            <a:r>
              <a:rPr lang="en-CA" sz="2025" dirty="0">
                <a:solidFill>
                  <a:srgbClr val="92D050"/>
                </a:solidFill>
              </a:rPr>
              <a:t>Why not aggregate? Because of ease and magnitude of online dissemination, could lead to disproportionate findings of unfairness when compared with non-digital works  </a:t>
            </a:r>
          </a:p>
          <a:p>
            <a:pPr>
              <a:lnSpc>
                <a:spcPct val="120000"/>
              </a:lnSpc>
              <a:defRPr/>
            </a:pPr>
            <a:r>
              <a:rPr lang="en-CA" sz="2025" dirty="0">
                <a:solidFill>
                  <a:schemeClr val="bg1"/>
                </a:solidFill>
              </a:rPr>
              <a:t>Small-</a:t>
            </a:r>
            <a:r>
              <a:rPr lang="en-CA" sz="2025" dirty="0" err="1">
                <a:solidFill>
                  <a:schemeClr val="bg1"/>
                </a:solidFill>
              </a:rPr>
              <a:t>ish</a:t>
            </a:r>
            <a:r>
              <a:rPr lang="en-CA" sz="2025" dirty="0">
                <a:solidFill>
                  <a:schemeClr val="bg1"/>
                </a:solidFill>
              </a:rPr>
              <a:t> proportion of whole song</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33A13A5F-2982-C7B6-4EAF-78A67AE5D7C6}"/>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63DC24C-7CC4-F845-9A11-0611D84BF8B9}"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208</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5">
            <a:extLst>
              <a:ext uri="{FF2B5EF4-FFF2-40B4-BE49-F238E27FC236}">
                <a16:creationId xmlns:a16="http://schemas.microsoft.com/office/drawing/2014/main" id="{18E8785C-F025-56CD-2CEB-447CA3018C21}"/>
              </a:ext>
            </a:extLst>
          </p:cNvPr>
          <p:cNvSpPr>
            <a:spLocks noGrp="1" noChangeArrowheads="1"/>
          </p:cNvSpPr>
          <p:nvPr>
            <p:ph type="title"/>
          </p:nvPr>
        </p:nvSpPr>
        <p:spPr bwMode="auto">
          <a:xfrm>
            <a:off x="1485900" y="61913"/>
            <a:ext cx="617220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 </a:t>
            </a:r>
            <a:r>
              <a:rPr lang="en-US" altLang="en-US" b="1">
                <a:solidFill>
                  <a:srgbClr val="FFFF00"/>
                </a:solidFill>
              </a:rPr>
              <a:t>rights</a:t>
            </a:r>
          </a:p>
        </p:txBody>
      </p:sp>
      <p:sp>
        <p:nvSpPr>
          <p:cNvPr id="2" name="Content Placeholder 1">
            <a:extLst>
              <a:ext uri="{FF2B5EF4-FFF2-40B4-BE49-F238E27FC236}">
                <a16:creationId xmlns:a16="http://schemas.microsoft.com/office/drawing/2014/main" id="{F1DB1650-39B7-3614-C0D3-7F42BF463861}"/>
              </a:ext>
            </a:extLst>
          </p:cNvPr>
          <p:cNvSpPr>
            <a:spLocks noGrp="1"/>
          </p:cNvSpPr>
          <p:nvPr>
            <p:ph idx="1"/>
          </p:nvPr>
        </p:nvSpPr>
        <p:spPr>
          <a:xfrm>
            <a:off x="215900" y="1058863"/>
            <a:ext cx="8712200" cy="3854450"/>
          </a:xfrm>
        </p:spPr>
        <p:txBody>
          <a:bodyPr>
            <a:normAutofit/>
          </a:bodyPr>
          <a:lstStyle/>
          <a:p>
            <a:pPr marL="0" indent="0">
              <a:buFont typeface="Arial" panose="020B0604020202020204" pitchFamily="34" charset="0"/>
              <a:buNone/>
              <a:defRPr/>
            </a:pPr>
            <a:r>
              <a:rPr lang="en-US" sz="1800" b="1" i="1" dirty="0">
                <a:solidFill>
                  <a:srgbClr val="00B0F0"/>
                </a:solidFill>
              </a:rPr>
              <a:t>SOCAN v. Bell </a:t>
            </a:r>
            <a:r>
              <a:rPr lang="en-US" sz="1800" b="1" dirty="0">
                <a:solidFill>
                  <a:schemeClr val="bg1"/>
                </a:solidFill>
              </a:rPr>
              <a:t>(2012)</a:t>
            </a:r>
            <a:r>
              <a:rPr lang="en-US" sz="1800" b="1" dirty="0">
                <a:solidFill>
                  <a:srgbClr val="FF0000"/>
                </a:solidFill>
              </a:rPr>
              <a:t> </a:t>
            </a:r>
            <a:r>
              <a:rPr lang="en-US" sz="1800" dirty="0">
                <a:solidFill>
                  <a:srgbClr val="FF0000"/>
                </a:solidFill>
              </a:rPr>
              <a:t>– </a:t>
            </a:r>
            <a:r>
              <a:rPr lang="en-US" sz="1800" dirty="0">
                <a:solidFill>
                  <a:schemeClr val="bg1"/>
                </a:solidFill>
              </a:rPr>
              <a:t>continued</a:t>
            </a:r>
          </a:p>
          <a:p>
            <a:pPr marL="0" indent="0">
              <a:buFont typeface="Arial" panose="020B0604020202020204" pitchFamily="34" charset="0"/>
              <a:buNone/>
              <a:defRPr/>
            </a:pPr>
            <a:r>
              <a:rPr lang="en-US" sz="1800" b="1" dirty="0">
                <a:solidFill>
                  <a:srgbClr val="FFFF00"/>
                </a:solidFill>
              </a:rPr>
              <a:t>Fair dealing applied </a:t>
            </a:r>
            <a:r>
              <a:rPr lang="en-US" sz="1800" b="1" dirty="0">
                <a:solidFill>
                  <a:srgbClr val="FF0000"/>
                </a:solidFill>
                <a:sym typeface="Wingdings" pitchFamily="2" charset="2"/>
              </a:rPr>
              <a:t></a:t>
            </a:r>
            <a:r>
              <a:rPr lang="en-US" sz="1800" b="1" dirty="0">
                <a:solidFill>
                  <a:srgbClr val="FFFF00"/>
                </a:solidFill>
              </a:rPr>
              <a:t> iTunes previews</a:t>
            </a:r>
          </a:p>
          <a:p>
            <a:pPr marL="0" indent="0">
              <a:buFont typeface="Arial" panose="020B0604020202020204" pitchFamily="34" charset="0"/>
              <a:buNone/>
              <a:defRPr/>
            </a:pPr>
            <a:r>
              <a:rPr lang="en-CA" sz="1800" dirty="0">
                <a:solidFill>
                  <a:schemeClr val="bg1"/>
                </a:solidFill>
              </a:rPr>
              <a:t>4. </a:t>
            </a:r>
            <a:r>
              <a:rPr lang="en-CA" sz="1800" dirty="0">
                <a:solidFill>
                  <a:srgbClr val="FFFF00"/>
                </a:solidFill>
              </a:rPr>
              <a:t>Alternatives to the dealing</a:t>
            </a:r>
          </a:p>
          <a:p>
            <a:pPr>
              <a:defRPr/>
            </a:pPr>
            <a:r>
              <a:rPr lang="en-CA" sz="1800" dirty="0">
                <a:solidFill>
                  <a:srgbClr val="FFFF00"/>
                </a:solidFill>
              </a:rPr>
              <a:t>No real alternatives </a:t>
            </a:r>
            <a:r>
              <a:rPr lang="en-CA" sz="1800" dirty="0">
                <a:solidFill>
                  <a:schemeClr val="bg1"/>
                </a:solidFill>
              </a:rPr>
              <a:t>to inform consumer what work sounds like; alternatives suggested are expensive, technologically complicated, and market inhibiting [Arguments rejected - could have used advertising, textual descriptions, album artwork, user-generated reviews, return policies]</a:t>
            </a:r>
          </a:p>
          <a:p>
            <a:pPr marL="0" indent="0">
              <a:buFont typeface="Arial" panose="020B0604020202020204" pitchFamily="34" charset="0"/>
              <a:buNone/>
              <a:defRPr/>
            </a:pPr>
            <a:r>
              <a:rPr lang="en-CA" sz="1800" dirty="0">
                <a:solidFill>
                  <a:schemeClr val="bg1"/>
                </a:solidFill>
              </a:rPr>
              <a:t>5. </a:t>
            </a:r>
            <a:r>
              <a:rPr lang="en-CA" sz="1800" dirty="0">
                <a:solidFill>
                  <a:srgbClr val="FFFF00"/>
                </a:solidFill>
              </a:rPr>
              <a:t>Nature of the work</a:t>
            </a:r>
          </a:p>
          <a:p>
            <a:pPr>
              <a:defRPr/>
            </a:pPr>
            <a:r>
              <a:rPr lang="en-CA" sz="1800" dirty="0">
                <a:solidFill>
                  <a:schemeClr val="bg1"/>
                </a:solidFill>
              </a:rPr>
              <a:t>Reframed - “is the work one which should be widely disseminated” / significance?</a:t>
            </a:r>
          </a:p>
          <a:p>
            <a:pPr>
              <a:defRPr/>
            </a:pPr>
            <a:r>
              <a:rPr lang="en-CA" sz="1800" dirty="0">
                <a:solidFill>
                  <a:srgbClr val="FFFF00"/>
                </a:solidFill>
              </a:rPr>
              <a:t>Previews will assist in work being widely disseminated.</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DFEA0C93-1637-6176-B086-52C20141118A}"/>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34565E1C-B47D-7F47-BE56-834B07F7BA19}"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209</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
        <p:nvSpPr>
          <p:cNvPr id="3" name="TextBox 2">
            <a:extLst>
              <a:ext uri="{FF2B5EF4-FFF2-40B4-BE49-F238E27FC236}">
                <a16:creationId xmlns:a16="http://schemas.microsoft.com/office/drawing/2014/main" id="{42A8E49A-CDFC-B9A3-F12B-8378EC43D5B1}"/>
              </a:ext>
            </a:extLst>
          </p:cNvPr>
          <p:cNvSpPr txBox="1"/>
          <p:nvPr/>
        </p:nvSpPr>
        <p:spPr>
          <a:xfrm>
            <a:off x="6059488" y="1460500"/>
            <a:ext cx="184150" cy="300038"/>
          </a:xfrm>
          <a:prstGeom prst="rect">
            <a:avLst/>
          </a:prstGeom>
          <a:noFill/>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E6A0A-C3E6-6CBD-4B18-B3A0916DB148}"/>
              </a:ext>
            </a:extLst>
          </p:cNvPr>
          <p:cNvSpPr txBox="1"/>
          <p:nvPr/>
        </p:nvSpPr>
        <p:spPr>
          <a:xfrm>
            <a:off x="2359342" y="111190"/>
            <a:ext cx="4374018" cy="646331"/>
          </a:xfrm>
          <a:prstGeom prst="rect">
            <a:avLst/>
          </a:prstGeom>
          <a:noFill/>
        </p:spPr>
        <p:txBody>
          <a:bodyPr wrap="none" rtlCol="0">
            <a:spAutoFit/>
          </a:bodyPr>
          <a:lstStyle/>
          <a:p>
            <a:r>
              <a:rPr lang="en-US" sz="3600" dirty="0">
                <a:solidFill>
                  <a:schemeClr val="bg1"/>
                </a:solidFill>
              </a:rPr>
              <a:t>What CTLT will do</a:t>
            </a:r>
            <a:r>
              <a:rPr lang="en-US" sz="3600" dirty="0">
                <a:solidFill>
                  <a:srgbClr val="FF0000"/>
                </a:solidFill>
              </a:rPr>
              <a:t>…</a:t>
            </a:r>
          </a:p>
        </p:txBody>
      </p:sp>
      <p:pic>
        <p:nvPicPr>
          <p:cNvPr id="4" name="Picture 3" descr="A screenshot of a document&#10;&#10;Description automatically generated">
            <a:extLst>
              <a:ext uri="{FF2B5EF4-FFF2-40B4-BE49-F238E27FC236}">
                <a16:creationId xmlns:a16="http://schemas.microsoft.com/office/drawing/2014/main" id="{FBEA02D8-E220-507B-C7DF-E9646CBD2398}"/>
              </a:ext>
            </a:extLst>
          </p:cNvPr>
          <p:cNvPicPr>
            <a:picLocks noChangeAspect="1"/>
          </p:cNvPicPr>
          <p:nvPr/>
        </p:nvPicPr>
        <p:blipFill>
          <a:blip r:embed="rId2"/>
          <a:stretch>
            <a:fillRect/>
          </a:stretch>
        </p:blipFill>
        <p:spPr>
          <a:xfrm>
            <a:off x="3239700" y="876384"/>
            <a:ext cx="2664599" cy="4155926"/>
          </a:xfrm>
          <a:prstGeom prst="rect">
            <a:avLst/>
          </a:prstGeom>
        </p:spPr>
      </p:pic>
    </p:spTree>
    <p:extLst>
      <p:ext uri="{BB962C8B-B14F-4D97-AF65-F5344CB8AC3E}">
        <p14:creationId xmlns:p14="http://schemas.microsoft.com/office/powerpoint/2010/main" val="12964738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8E8C2C-F594-1ABB-CB4E-BFBBFDD30424}"/>
              </a:ext>
            </a:extLst>
          </p:cNvPr>
          <p:cNvSpPr>
            <a:spLocks noGrp="1"/>
          </p:cNvSpPr>
          <p:nvPr>
            <p:ph type="title"/>
          </p:nvPr>
        </p:nvSpPr>
        <p:spPr>
          <a:xfrm>
            <a:off x="1485900" y="92075"/>
            <a:ext cx="6172200" cy="638175"/>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5F767CD5-6E88-90DC-D546-18C773ADB240}"/>
              </a:ext>
            </a:extLst>
          </p:cNvPr>
          <p:cNvSpPr>
            <a:spLocks noGrp="1"/>
          </p:cNvSpPr>
          <p:nvPr>
            <p:ph idx="1"/>
          </p:nvPr>
        </p:nvSpPr>
        <p:spPr>
          <a:xfrm>
            <a:off x="161925" y="1073150"/>
            <a:ext cx="8820150" cy="4000500"/>
          </a:xfrm>
        </p:spPr>
        <p:txBody>
          <a:bodyPr>
            <a:normAutofit fontScale="92500" lnSpcReduction="10000"/>
          </a:bodyPr>
          <a:lstStyle/>
          <a:p>
            <a:pPr marL="0" indent="0">
              <a:buFont typeface="Arial" panose="020B0604020202020204" pitchFamily="34" charset="0"/>
              <a:buNone/>
              <a:defRPr/>
            </a:pPr>
            <a:r>
              <a:rPr lang="en-US" sz="3000" b="1" i="1" dirty="0">
                <a:solidFill>
                  <a:srgbClr val="00B0F0"/>
                </a:solidFill>
              </a:rPr>
              <a:t>SOCAN v. Bell </a:t>
            </a:r>
            <a:r>
              <a:rPr lang="en-US" sz="3000" b="1" dirty="0">
                <a:solidFill>
                  <a:schemeClr val="bg1"/>
                </a:solidFill>
              </a:rPr>
              <a:t>(2012) </a:t>
            </a:r>
            <a:r>
              <a:rPr lang="en-US" sz="3000" dirty="0">
                <a:solidFill>
                  <a:schemeClr val="bg1"/>
                </a:solidFill>
              </a:rPr>
              <a:t>– continued</a:t>
            </a:r>
          </a:p>
          <a:p>
            <a:pPr marL="0" indent="0">
              <a:buFont typeface="Arial" panose="020B0604020202020204" pitchFamily="34" charset="0"/>
              <a:buNone/>
              <a:defRPr/>
            </a:pPr>
            <a:r>
              <a:rPr lang="en-CA" sz="3000" dirty="0">
                <a:solidFill>
                  <a:schemeClr val="bg1"/>
                </a:solidFill>
              </a:rPr>
              <a:t>6. </a:t>
            </a:r>
            <a:r>
              <a:rPr lang="en-CA" sz="3000" dirty="0">
                <a:solidFill>
                  <a:srgbClr val="FFFF00"/>
                </a:solidFill>
              </a:rPr>
              <a:t>Effect of the dealing on the work</a:t>
            </a:r>
          </a:p>
          <a:p>
            <a:pPr>
              <a:defRPr/>
            </a:pPr>
            <a:r>
              <a:rPr lang="en-CA" sz="3000" dirty="0">
                <a:solidFill>
                  <a:schemeClr val="bg1"/>
                </a:solidFill>
              </a:rPr>
              <a:t>Because of </a:t>
            </a:r>
            <a:r>
              <a:rPr lang="en-CA" sz="3000" dirty="0">
                <a:solidFill>
                  <a:srgbClr val="FFFF00"/>
                </a:solidFill>
              </a:rPr>
              <a:t>short duration, degraded quality</a:t>
            </a:r>
            <a:r>
              <a:rPr lang="en-CA" sz="3000" dirty="0">
                <a:solidFill>
                  <a:schemeClr val="bg1"/>
                </a:solidFill>
              </a:rPr>
              <a:t> previews </a:t>
            </a:r>
            <a:r>
              <a:rPr lang="en-CA" sz="3000" dirty="0">
                <a:solidFill>
                  <a:srgbClr val="FFFF00"/>
                </a:solidFill>
              </a:rPr>
              <a:t>do not compete </a:t>
            </a:r>
            <a:r>
              <a:rPr lang="en-CA" sz="3000" dirty="0">
                <a:solidFill>
                  <a:schemeClr val="bg1"/>
                </a:solidFill>
              </a:rPr>
              <a:t>with downloads of the works themselves. </a:t>
            </a:r>
          </a:p>
          <a:p>
            <a:pPr>
              <a:defRPr/>
            </a:pPr>
            <a:r>
              <a:rPr lang="en-CA" sz="3000" dirty="0">
                <a:solidFill>
                  <a:srgbClr val="FFFF00"/>
                </a:solidFill>
              </a:rPr>
              <a:t>Also increase sale and dissemination </a:t>
            </a:r>
            <a:r>
              <a:rPr lang="en-CA" sz="3000" dirty="0">
                <a:solidFill>
                  <a:schemeClr val="bg1"/>
                </a:solidFill>
              </a:rPr>
              <a:t>of copyrighted musical works (leading to more income from creators)</a:t>
            </a:r>
          </a:p>
          <a:p>
            <a:pPr marL="0" indent="0">
              <a:buFont typeface="Arial" panose="020B0604020202020204" pitchFamily="34" charset="0"/>
              <a:buNone/>
              <a:defRPr/>
            </a:pPr>
            <a:r>
              <a:rPr lang="en-CA" sz="3000" b="1" dirty="0">
                <a:solidFill>
                  <a:srgbClr val="FF0000"/>
                </a:solidFill>
              </a:rPr>
              <a:t>So…fair</a:t>
            </a:r>
          </a:p>
          <a:p>
            <a:pPr marL="342900" lvl="1" indent="0">
              <a:buFont typeface="Arial" panose="020B0604020202020204" pitchFamily="34" charset="0"/>
              <a:buNone/>
              <a:defRPr/>
            </a:pPr>
            <a:endParaRPr lang="en-US" dirty="0"/>
          </a:p>
          <a:p>
            <a:pPr lvl="1">
              <a:defRPr/>
            </a:pPr>
            <a:endParaRPr lang="en-US" dirty="0"/>
          </a:p>
        </p:txBody>
      </p:sp>
      <p:sp>
        <p:nvSpPr>
          <p:cNvPr id="4" name="Slide Number Placeholder 3">
            <a:extLst>
              <a:ext uri="{FF2B5EF4-FFF2-40B4-BE49-F238E27FC236}">
                <a16:creationId xmlns:a16="http://schemas.microsoft.com/office/drawing/2014/main" id="{75856A7B-5487-6A18-3A30-4CD8CD055FA3}"/>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5D599D3A-E515-AD4F-85D9-CB665824015A}"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210</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
        <p:nvSpPr>
          <p:cNvPr id="3" name="TextBox 2">
            <a:extLst>
              <a:ext uri="{FF2B5EF4-FFF2-40B4-BE49-F238E27FC236}">
                <a16:creationId xmlns:a16="http://schemas.microsoft.com/office/drawing/2014/main" id="{BC0267B0-E257-8458-A4A6-32E4102BAFA5}"/>
              </a:ext>
            </a:extLst>
          </p:cNvPr>
          <p:cNvSpPr txBox="1"/>
          <p:nvPr/>
        </p:nvSpPr>
        <p:spPr>
          <a:xfrm>
            <a:off x="6059488" y="1460500"/>
            <a:ext cx="184150" cy="300038"/>
          </a:xfrm>
          <a:prstGeom prst="rect">
            <a:avLst/>
          </a:prstGeom>
          <a:noFill/>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a:extLst>
              <a:ext uri="{FF2B5EF4-FFF2-40B4-BE49-F238E27FC236}">
                <a16:creationId xmlns:a16="http://schemas.microsoft.com/office/drawing/2014/main" id="{63EAEEAF-72C6-FB64-2A52-DECFF1CE9E9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Next case</a:t>
            </a:r>
            <a:r>
              <a:rPr lang="en-US" altLang="en-US">
                <a:solidFill>
                  <a:srgbClr val="FF0000"/>
                </a:solidFill>
              </a:rPr>
              <a:t>:</a:t>
            </a:r>
            <a:r>
              <a:rPr lang="en-US" altLang="en-US">
                <a:solidFill>
                  <a:srgbClr val="FFFF00"/>
                </a:solidFill>
              </a:rPr>
              <a:t> </a:t>
            </a:r>
            <a:r>
              <a:rPr lang="en-US" altLang="en-US">
                <a:solidFill>
                  <a:schemeClr val="bg1"/>
                </a:solidFill>
              </a:rPr>
              <a:t>Imagine a classroom selfie</a:t>
            </a:r>
          </a:p>
        </p:txBody>
      </p:sp>
      <p:pic>
        <p:nvPicPr>
          <p:cNvPr id="211970" name="Picture 2">
            <a:extLst>
              <a:ext uri="{FF2B5EF4-FFF2-40B4-BE49-F238E27FC236}">
                <a16:creationId xmlns:a16="http://schemas.microsoft.com/office/drawing/2014/main" id="{78492D96-1E0E-B68D-179B-238519A8F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88" y="1276350"/>
            <a:ext cx="48990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a:extLst>
              <a:ext uri="{FF2B5EF4-FFF2-40B4-BE49-F238E27FC236}">
                <a16:creationId xmlns:a16="http://schemas.microsoft.com/office/drawing/2014/main" id="{FC36D330-375F-BCBF-B627-214E5D30DB6E}"/>
              </a:ext>
            </a:extLst>
          </p:cNvPr>
          <p:cNvSpPr>
            <a:spLocks noGrp="1" noChangeArrowheads="1"/>
          </p:cNvSpPr>
          <p:nvPr>
            <p:ph type="title"/>
          </p:nvPr>
        </p:nvSpPr>
        <p:spPr bwMode="auto">
          <a:xfrm>
            <a:off x="1485900" y="84138"/>
            <a:ext cx="6172200" cy="747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6B352DFA-E408-3C1D-D79F-ED98748EB1ED}"/>
              </a:ext>
            </a:extLst>
          </p:cNvPr>
          <p:cNvSpPr>
            <a:spLocks noGrp="1"/>
          </p:cNvSpPr>
          <p:nvPr>
            <p:ph idx="1"/>
          </p:nvPr>
        </p:nvSpPr>
        <p:spPr>
          <a:xfrm>
            <a:off x="323850" y="1042988"/>
            <a:ext cx="8496300" cy="3968750"/>
          </a:xfrm>
        </p:spPr>
        <p:txBody>
          <a:bodyPr>
            <a:normAutofit fontScale="92500" lnSpcReduction="10000"/>
          </a:bodyPr>
          <a:lstStyle/>
          <a:p>
            <a:pPr marL="0" indent="0">
              <a:buFont typeface="Arial" panose="020B0604020202020204" pitchFamily="34" charset="0"/>
              <a:buNone/>
              <a:defRPr/>
            </a:pPr>
            <a:r>
              <a:rPr lang="en-CA" sz="2400" b="1" i="1" dirty="0">
                <a:solidFill>
                  <a:srgbClr val="00B0F0"/>
                </a:solidFill>
              </a:rPr>
              <a:t>Alberta (Education) v. Canadian Copyright Licensing Agency (Access Copyright) </a:t>
            </a:r>
            <a:r>
              <a:rPr lang="en-CA" sz="2400" b="1" dirty="0">
                <a:solidFill>
                  <a:schemeClr val="bg1"/>
                </a:solidFill>
              </a:rPr>
              <a:t>(2012)</a:t>
            </a:r>
          </a:p>
          <a:p>
            <a:pPr marL="0" indent="0">
              <a:buFont typeface="Arial" panose="020B0604020202020204" pitchFamily="34" charset="0"/>
              <a:buNone/>
              <a:defRPr/>
            </a:pPr>
            <a:r>
              <a:rPr lang="en-CA" sz="2400" b="1" dirty="0">
                <a:solidFill>
                  <a:srgbClr val="FF0000"/>
                </a:solidFill>
              </a:rPr>
              <a:t>Another “pentalogy” case</a:t>
            </a:r>
          </a:p>
          <a:p>
            <a:pPr>
              <a:defRPr/>
            </a:pPr>
            <a:r>
              <a:rPr lang="en-CA" sz="2400" dirty="0">
                <a:solidFill>
                  <a:srgbClr val="FFFF00"/>
                </a:solidFill>
              </a:rPr>
              <a:t>Main issue</a:t>
            </a:r>
            <a:r>
              <a:rPr lang="en-CA" sz="2400" dirty="0">
                <a:solidFill>
                  <a:schemeClr val="bg1"/>
                </a:solidFill>
              </a:rPr>
              <a:t>: Copies of works made at teachers’ initiatives with instructions to students that they read the material … </a:t>
            </a:r>
            <a:r>
              <a:rPr lang="en-CA" sz="2400" dirty="0">
                <a:solidFill>
                  <a:srgbClr val="FF0000"/>
                </a:solidFill>
              </a:rPr>
              <a:t>fair dealing</a:t>
            </a:r>
            <a:r>
              <a:rPr lang="en-CA" sz="2400" dirty="0">
                <a:solidFill>
                  <a:srgbClr val="FFFF00"/>
                </a:solidFill>
              </a:rPr>
              <a:t>?</a:t>
            </a:r>
            <a:r>
              <a:rPr lang="en-CA" sz="2400" dirty="0">
                <a:solidFill>
                  <a:schemeClr val="bg1"/>
                </a:solidFill>
              </a:rPr>
              <a:t> </a:t>
            </a:r>
          </a:p>
          <a:p>
            <a:pPr>
              <a:defRPr/>
            </a:pPr>
            <a:r>
              <a:rPr lang="en-CA" sz="2400" dirty="0">
                <a:solidFill>
                  <a:srgbClr val="FFFF00"/>
                </a:solidFill>
              </a:rPr>
              <a:t>Category 4 </a:t>
            </a:r>
            <a:r>
              <a:rPr lang="en-CA" sz="2400" dirty="0">
                <a:solidFill>
                  <a:schemeClr val="bg1"/>
                </a:solidFill>
              </a:rPr>
              <a:t>of the proposed tariff dealt with </a:t>
            </a:r>
            <a:r>
              <a:rPr lang="en-CA" sz="2400" dirty="0">
                <a:solidFill>
                  <a:srgbClr val="FFFF00"/>
                </a:solidFill>
              </a:rPr>
              <a:t>copies of works made at the teachers’ initiative with instructions to students that they read the material</a:t>
            </a:r>
            <a:r>
              <a:rPr lang="en-CA" sz="2400" dirty="0">
                <a:solidFill>
                  <a:schemeClr val="bg1"/>
                </a:solidFill>
              </a:rPr>
              <a:t>.  Teachers would photocopy </a:t>
            </a:r>
            <a:r>
              <a:rPr lang="en-CA" sz="2400" dirty="0">
                <a:solidFill>
                  <a:srgbClr val="92D050"/>
                </a:solidFill>
              </a:rPr>
              <a:t>short excerpts from textbooks</a:t>
            </a:r>
            <a:r>
              <a:rPr lang="en-CA" sz="2400" dirty="0">
                <a:solidFill>
                  <a:schemeClr val="bg1"/>
                </a:solidFill>
              </a:rPr>
              <a:t> and distribute those copies to  students </a:t>
            </a:r>
            <a:r>
              <a:rPr lang="en-CA" sz="2400" dirty="0">
                <a:solidFill>
                  <a:srgbClr val="92D050"/>
                </a:solidFill>
              </a:rPr>
              <a:t>as a complement to the main textbook </a:t>
            </a:r>
            <a:r>
              <a:rPr lang="en-CA" sz="2400" dirty="0">
                <a:solidFill>
                  <a:schemeClr val="bg1"/>
                </a:solidFill>
              </a:rPr>
              <a:t>the students used.</a:t>
            </a:r>
          </a:p>
          <a:p>
            <a:pPr lvl="1">
              <a:defRPr/>
            </a:pPr>
            <a:endParaRPr lang="en-US" dirty="0"/>
          </a:p>
        </p:txBody>
      </p:sp>
      <p:sp>
        <p:nvSpPr>
          <p:cNvPr id="4" name="Slide Number Placeholder 3">
            <a:extLst>
              <a:ext uri="{FF2B5EF4-FFF2-40B4-BE49-F238E27FC236}">
                <a16:creationId xmlns:a16="http://schemas.microsoft.com/office/drawing/2014/main" id="{9D7AC5CA-60FB-4146-E0DC-F3976FF21245}"/>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0A726939-D3ED-9A47-9A7F-067EEA842970}"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212</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a:extLst>
              <a:ext uri="{FF2B5EF4-FFF2-40B4-BE49-F238E27FC236}">
                <a16:creationId xmlns:a16="http://schemas.microsoft.com/office/drawing/2014/main" id="{2C33DF1F-A157-DD7C-96C3-480B3FA01A3E}"/>
              </a:ext>
            </a:extLst>
          </p:cNvPr>
          <p:cNvSpPr>
            <a:spLocks noGrp="1" noChangeArrowheads="1"/>
          </p:cNvSpPr>
          <p:nvPr>
            <p:ph type="title"/>
          </p:nvPr>
        </p:nvSpPr>
        <p:spPr bwMode="auto">
          <a:xfrm>
            <a:off x="1485900" y="84138"/>
            <a:ext cx="6172200" cy="831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748B9F17-A808-D609-EF7B-62257581B02E}"/>
              </a:ext>
            </a:extLst>
          </p:cNvPr>
          <p:cNvSpPr>
            <a:spLocks noGrp="1"/>
          </p:cNvSpPr>
          <p:nvPr>
            <p:ph idx="1"/>
          </p:nvPr>
        </p:nvSpPr>
        <p:spPr>
          <a:xfrm>
            <a:off x="250825" y="1058863"/>
            <a:ext cx="8497888" cy="4000500"/>
          </a:xfrm>
        </p:spPr>
        <p:txBody>
          <a:bodyPr>
            <a:normAutofit/>
          </a:bodyPr>
          <a:lstStyle/>
          <a:p>
            <a:pPr marL="0" indent="0">
              <a:buFont typeface="Arial" panose="020B0604020202020204" pitchFamily="34" charset="0"/>
              <a:buNone/>
              <a:defRPr/>
            </a:pPr>
            <a:r>
              <a:rPr lang="en-CA" sz="2800" b="1" i="1" dirty="0">
                <a:solidFill>
                  <a:srgbClr val="00B0F0"/>
                </a:solidFill>
              </a:rPr>
              <a:t>Alberta (Education) v. Canadian Copyright Licensing Agency (Access Copyright) </a:t>
            </a:r>
            <a:r>
              <a:rPr lang="en-CA" sz="2800" b="1" dirty="0">
                <a:solidFill>
                  <a:schemeClr val="bg1"/>
                </a:solidFill>
              </a:rPr>
              <a:t>(2012)</a:t>
            </a:r>
          </a:p>
          <a:p>
            <a:pPr>
              <a:defRPr/>
            </a:pPr>
            <a:r>
              <a:rPr lang="en-CA" sz="2800" dirty="0">
                <a:solidFill>
                  <a:srgbClr val="FFFF00"/>
                </a:solidFill>
              </a:rPr>
              <a:t>Copyright Board’s decision</a:t>
            </a:r>
            <a:r>
              <a:rPr lang="en-CA" sz="2800" dirty="0">
                <a:solidFill>
                  <a:srgbClr val="FF0000"/>
                </a:solidFill>
              </a:rPr>
              <a:t>?</a:t>
            </a:r>
          </a:p>
          <a:p>
            <a:pPr marL="300038" lvl="1" indent="0">
              <a:buFont typeface="Arial" panose="020B0604020202020204" pitchFamily="34" charset="0"/>
              <a:buNone/>
              <a:defRPr/>
            </a:pPr>
            <a:r>
              <a:rPr lang="en-CA" dirty="0">
                <a:solidFill>
                  <a:schemeClr val="bg1"/>
                </a:solidFill>
              </a:rPr>
              <a:t>1) Had purpose of research or private study</a:t>
            </a:r>
          </a:p>
          <a:p>
            <a:pPr marL="300038" lvl="1" indent="0">
              <a:buFont typeface="Arial" panose="020B0604020202020204" pitchFamily="34" charset="0"/>
              <a:buNone/>
              <a:defRPr/>
            </a:pPr>
            <a:r>
              <a:rPr lang="en-CA" dirty="0">
                <a:solidFill>
                  <a:schemeClr val="bg1"/>
                </a:solidFill>
              </a:rPr>
              <a:t>2) </a:t>
            </a:r>
            <a:r>
              <a:rPr lang="en-CA" dirty="0">
                <a:solidFill>
                  <a:srgbClr val="FF0000"/>
                </a:solidFill>
              </a:rPr>
              <a:t>But not fair dealing</a:t>
            </a:r>
          </a:p>
          <a:p>
            <a:pPr>
              <a:defRPr/>
            </a:pPr>
            <a:r>
              <a:rPr lang="en-CA" sz="2800" dirty="0">
                <a:solidFill>
                  <a:srgbClr val="FFFF00"/>
                </a:solidFill>
              </a:rPr>
              <a:t>FCA’s decision</a:t>
            </a:r>
            <a:r>
              <a:rPr lang="en-CA" sz="2800" dirty="0">
                <a:solidFill>
                  <a:srgbClr val="FF0000"/>
                </a:solidFill>
              </a:rPr>
              <a:t>? </a:t>
            </a:r>
            <a:endParaRPr lang="en-US" sz="2800" dirty="0">
              <a:solidFill>
                <a:srgbClr val="FF0000"/>
              </a:solidFill>
            </a:endParaRPr>
          </a:p>
          <a:p>
            <a:pPr marL="342900" lvl="1" indent="0">
              <a:buFont typeface="Arial" panose="020B0604020202020204" pitchFamily="34" charset="0"/>
              <a:buNone/>
              <a:defRPr/>
            </a:pPr>
            <a:r>
              <a:rPr lang="en-CA" dirty="0">
                <a:solidFill>
                  <a:schemeClr val="bg1"/>
                </a:solidFill>
              </a:rPr>
              <a:t>Conclusion that </a:t>
            </a:r>
            <a:r>
              <a:rPr lang="en-CA" dirty="0">
                <a:solidFill>
                  <a:srgbClr val="FFFF00"/>
                </a:solidFill>
              </a:rPr>
              <a:t>Category 4 copies</a:t>
            </a:r>
            <a:r>
              <a:rPr lang="en-CA" dirty="0">
                <a:solidFill>
                  <a:schemeClr val="bg1"/>
                </a:solidFill>
              </a:rPr>
              <a:t> were </a:t>
            </a:r>
            <a:r>
              <a:rPr lang="en-CA" dirty="0">
                <a:solidFill>
                  <a:srgbClr val="FFFF00"/>
                </a:solidFill>
              </a:rPr>
              <a:t>not fair dealing </a:t>
            </a:r>
            <a:r>
              <a:rPr lang="en-CA" dirty="0">
                <a:solidFill>
                  <a:srgbClr val="FF0000"/>
                </a:solidFill>
              </a:rPr>
              <a:t>was reasonable</a:t>
            </a:r>
          </a:p>
          <a:p>
            <a:pPr lvl="1">
              <a:defRPr/>
            </a:pPr>
            <a:endParaRPr lang="en-US" dirty="0"/>
          </a:p>
        </p:txBody>
      </p:sp>
      <p:sp>
        <p:nvSpPr>
          <p:cNvPr id="4" name="Slide Number Placeholder 3">
            <a:extLst>
              <a:ext uri="{FF2B5EF4-FFF2-40B4-BE49-F238E27FC236}">
                <a16:creationId xmlns:a16="http://schemas.microsoft.com/office/drawing/2014/main" id="{15CA2552-B404-C6F1-AD1B-47EB57A154A4}"/>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F9F19A3C-9890-AE4E-90A7-385272DA076A}"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213</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74A576-D4F1-B380-B78B-85263F749DBB}"/>
              </a:ext>
            </a:extLst>
          </p:cNvPr>
          <p:cNvSpPr>
            <a:spLocks noGrp="1"/>
          </p:cNvSpPr>
          <p:nvPr>
            <p:ph type="title"/>
          </p:nvPr>
        </p:nvSpPr>
        <p:spPr>
          <a:xfrm>
            <a:off x="1485900" y="125413"/>
            <a:ext cx="6172200" cy="444500"/>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9E2814AD-AF3E-3425-02C0-0DA3AE908C06}"/>
              </a:ext>
            </a:extLst>
          </p:cNvPr>
          <p:cNvSpPr>
            <a:spLocks noGrp="1"/>
          </p:cNvSpPr>
          <p:nvPr>
            <p:ph idx="1"/>
          </p:nvPr>
        </p:nvSpPr>
        <p:spPr>
          <a:xfrm>
            <a:off x="179388" y="987425"/>
            <a:ext cx="8713787" cy="3887788"/>
          </a:xfrm>
        </p:spPr>
        <p:txBody>
          <a:bodyPr>
            <a:normAutofit/>
          </a:bodyPr>
          <a:lstStyle/>
          <a:p>
            <a:pPr marL="0" indent="0">
              <a:lnSpc>
                <a:spcPct val="110000"/>
              </a:lnSpc>
              <a:buFont typeface="Arial" panose="020B0604020202020204" pitchFamily="34" charset="0"/>
              <a:buNone/>
              <a:defRPr/>
            </a:pPr>
            <a:r>
              <a:rPr lang="en-CA" sz="2100" b="1" i="1" dirty="0">
                <a:solidFill>
                  <a:srgbClr val="00B0F0"/>
                </a:solidFill>
              </a:rPr>
              <a:t>Alberta (Education) v. Canadian Copyright Licensing Agency (Access Copyright) </a:t>
            </a:r>
            <a:r>
              <a:rPr lang="en-CA" sz="2100" b="1" dirty="0">
                <a:solidFill>
                  <a:schemeClr val="bg1"/>
                </a:solidFill>
              </a:rPr>
              <a:t>(2012)</a:t>
            </a:r>
          </a:p>
          <a:p>
            <a:pPr marL="0" indent="0">
              <a:lnSpc>
                <a:spcPct val="110000"/>
              </a:lnSpc>
              <a:buFont typeface="Arial" panose="020B0604020202020204" pitchFamily="34" charset="0"/>
              <a:buNone/>
              <a:defRPr/>
            </a:pPr>
            <a:r>
              <a:rPr lang="en-CA" sz="2100" b="1" dirty="0">
                <a:solidFill>
                  <a:srgbClr val="FFFF00"/>
                </a:solidFill>
              </a:rPr>
              <a:t>SCC’s judgment </a:t>
            </a:r>
            <a:r>
              <a:rPr lang="en-CA" sz="2100" b="1" dirty="0">
                <a:solidFill>
                  <a:srgbClr val="FF0000"/>
                </a:solidFill>
              </a:rPr>
              <a:t>–</a:t>
            </a:r>
            <a:r>
              <a:rPr lang="en-CA" sz="2100" b="1" dirty="0">
                <a:solidFill>
                  <a:srgbClr val="FFFF00"/>
                </a:solidFill>
              </a:rPr>
              <a:t> </a:t>
            </a:r>
            <a:r>
              <a:rPr lang="en-CA" sz="2100" dirty="0">
                <a:solidFill>
                  <a:schemeClr val="bg1"/>
                </a:solidFill>
              </a:rPr>
              <a:t>Copyright Board’s decision was unreasonable </a:t>
            </a:r>
            <a:r>
              <a:rPr lang="en-CA" sz="2100" dirty="0">
                <a:solidFill>
                  <a:srgbClr val="FF0000"/>
                </a:solidFill>
              </a:rPr>
              <a:t>– Category 4 dealings were fair dealings</a:t>
            </a:r>
          </a:p>
          <a:p>
            <a:pPr marL="0" indent="0">
              <a:lnSpc>
                <a:spcPct val="110000"/>
              </a:lnSpc>
              <a:buFont typeface="Arial" panose="020B0604020202020204" pitchFamily="34" charset="0"/>
              <a:buNone/>
              <a:defRPr/>
            </a:pPr>
            <a:r>
              <a:rPr lang="en-CA" sz="2100" dirty="0">
                <a:solidFill>
                  <a:schemeClr val="bg1"/>
                </a:solidFill>
              </a:rPr>
              <a:t>1) </a:t>
            </a:r>
            <a:r>
              <a:rPr lang="en-CA" sz="2100" dirty="0">
                <a:solidFill>
                  <a:srgbClr val="FFFF00"/>
                </a:solidFill>
              </a:rPr>
              <a:t>Purpose of the dealing</a:t>
            </a:r>
          </a:p>
          <a:p>
            <a:pPr>
              <a:lnSpc>
                <a:spcPct val="110000"/>
              </a:lnSpc>
              <a:defRPr/>
            </a:pPr>
            <a:r>
              <a:rPr lang="en-CA" sz="2100" dirty="0">
                <a:solidFill>
                  <a:srgbClr val="FFFF00"/>
                </a:solidFill>
              </a:rPr>
              <a:t>Research or </a:t>
            </a:r>
            <a:r>
              <a:rPr lang="en-CA" sz="2100" dirty="0">
                <a:solidFill>
                  <a:srgbClr val="FF0000"/>
                </a:solidFill>
              </a:rPr>
              <a:t>private</a:t>
            </a:r>
            <a:r>
              <a:rPr lang="en-CA" sz="2100" dirty="0">
                <a:solidFill>
                  <a:srgbClr val="FFFF00"/>
                </a:solidFill>
              </a:rPr>
              <a:t> study</a:t>
            </a:r>
          </a:p>
          <a:p>
            <a:pPr>
              <a:lnSpc>
                <a:spcPct val="110000"/>
              </a:lnSpc>
              <a:defRPr/>
            </a:pPr>
            <a:r>
              <a:rPr lang="en-CA" sz="2100" dirty="0">
                <a:solidFill>
                  <a:srgbClr val="FF0000"/>
                </a:solidFill>
              </a:rPr>
              <a:t>“Private” </a:t>
            </a:r>
            <a:r>
              <a:rPr lang="en-CA" sz="2100" dirty="0">
                <a:solidFill>
                  <a:schemeClr val="bg1"/>
                </a:solidFill>
              </a:rPr>
              <a:t>– What does this mean</a:t>
            </a:r>
            <a:r>
              <a:rPr lang="en-CA" sz="2100" dirty="0">
                <a:solidFill>
                  <a:srgbClr val="FF0000"/>
                </a:solidFill>
              </a:rPr>
              <a:t>?</a:t>
            </a:r>
            <a:r>
              <a:rPr lang="en-CA" sz="2100" dirty="0">
                <a:solidFill>
                  <a:schemeClr val="bg1"/>
                </a:solidFill>
              </a:rPr>
              <a:t> SCC – </a:t>
            </a:r>
            <a:r>
              <a:rPr lang="en-CA" sz="2100" dirty="0">
                <a:solidFill>
                  <a:srgbClr val="FFFF00"/>
                </a:solidFill>
              </a:rPr>
              <a:t>doesn’t require users to view works in “splendid isolation” </a:t>
            </a:r>
            <a:r>
              <a:rPr lang="en-CA" sz="2100" dirty="0">
                <a:solidFill>
                  <a:schemeClr val="bg1"/>
                </a:solidFill>
              </a:rPr>
              <a:t>– studying and learning are </a:t>
            </a:r>
            <a:r>
              <a:rPr lang="en-CA" sz="2100" dirty="0">
                <a:solidFill>
                  <a:srgbClr val="FFFF00"/>
                </a:solidFill>
              </a:rPr>
              <a:t>personal endeavours</a:t>
            </a:r>
            <a:r>
              <a:rPr lang="en-CA" sz="2100" dirty="0">
                <a:solidFill>
                  <a:schemeClr val="bg1"/>
                </a:solidFill>
              </a:rPr>
              <a:t>, whether engaged in with others or in solitude</a:t>
            </a:r>
          </a:p>
          <a:p>
            <a:pPr lvl="1">
              <a:defRPr/>
            </a:pPr>
            <a:endParaRPr lang="en-US" dirty="0"/>
          </a:p>
        </p:txBody>
      </p:sp>
      <p:sp>
        <p:nvSpPr>
          <p:cNvPr id="4" name="Slide Number Placeholder 3">
            <a:extLst>
              <a:ext uri="{FF2B5EF4-FFF2-40B4-BE49-F238E27FC236}">
                <a16:creationId xmlns:a16="http://schemas.microsoft.com/office/drawing/2014/main" id="{B68C5431-F4AD-A68C-2885-6972F9EB3350}"/>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6CDD9D3E-27D4-FE4B-AC5A-6CD0138D5E5F}"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214</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7CD145-D620-AA8F-EE3F-BD8CAA07C159}"/>
              </a:ext>
            </a:extLst>
          </p:cNvPr>
          <p:cNvSpPr>
            <a:spLocks noGrp="1"/>
          </p:cNvSpPr>
          <p:nvPr>
            <p:ph type="title"/>
          </p:nvPr>
        </p:nvSpPr>
        <p:spPr>
          <a:xfrm>
            <a:off x="1485900" y="0"/>
            <a:ext cx="6172200" cy="490538"/>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DCA9FBF5-3810-7255-6750-DBC345DBBD5E}"/>
              </a:ext>
            </a:extLst>
          </p:cNvPr>
          <p:cNvSpPr>
            <a:spLocks noGrp="1"/>
          </p:cNvSpPr>
          <p:nvPr>
            <p:ph idx="1"/>
          </p:nvPr>
        </p:nvSpPr>
        <p:spPr>
          <a:xfrm>
            <a:off x="198438" y="842963"/>
            <a:ext cx="8747125" cy="3935412"/>
          </a:xfrm>
        </p:spPr>
        <p:txBody>
          <a:bodyPr>
            <a:noAutofit/>
          </a:bodyPr>
          <a:lstStyle/>
          <a:p>
            <a:pPr marL="0" indent="0">
              <a:buFont typeface="Arial" panose="020B0604020202020204" pitchFamily="34" charset="0"/>
              <a:buNone/>
              <a:defRPr/>
            </a:pPr>
            <a:r>
              <a:rPr lang="en-CA" sz="1800" b="1" i="1" dirty="0">
                <a:solidFill>
                  <a:srgbClr val="00B0F0"/>
                </a:solidFill>
              </a:rPr>
              <a:t>Alberta (Education) v. Canadian Copyright Licensing Agency (Access Copyright) </a:t>
            </a:r>
            <a:r>
              <a:rPr lang="en-CA" sz="1800" b="1" dirty="0">
                <a:solidFill>
                  <a:schemeClr val="bg1"/>
                </a:solidFill>
              </a:rPr>
              <a:t>(2012)</a:t>
            </a:r>
          </a:p>
          <a:p>
            <a:pPr marL="0" indent="0">
              <a:buFont typeface="Arial" panose="020B0604020202020204" pitchFamily="34" charset="0"/>
              <a:buNone/>
              <a:defRPr/>
            </a:pPr>
            <a:r>
              <a:rPr lang="en-CA" sz="1800" b="1" dirty="0">
                <a:solidFill>
                  <a:srgbClr val="FFFF00"/>
                </a:solidFill>
              </a:rPr>
              <a:t>SCC’s judgment – </a:t>
            </a:r>
            <a:r>
              <a:rPr lang="en-CA" sz="1800" b="1" dirty="0">
                <a:solidFill>
                  <a:srgbClr val="FF0000"/>
                </a:solidFill>
              </a:rPr>
              <a:t>Category 4 dealings were fair dealings</a:t>
            </a:r>
          </a:p>
          <a:p>
            <a:pPr marL="0" indent="0">
              <a:buFont typeface="Arial" panose="020B0604020202020204" pitchFamily="34" charset="0"/>
              <a:buNone/>
              <a:defRPr/>
            </a:pPr>
            <a:r>
              <a:rPr lang="en-CA" sz="1800" dirty="0">
                <a:solidFill>
                  <a:schemeClr val="bg1"/>
                </a:solidFill>
              </a:rPr>
              <a:t>2) </a:t>
            </a:r>
            <a:r>
              <a:rPr lang="en-CA" sz="1800" b="1" dirty="0">
                <a:solidFill>
                  <a:srgbClr val="FF0000"/>
                </a:solidFill>
              </a:rPr>
              <a:t>Fair? </a:t>
            </a:r>
            <a:r>
              <a:rPr lang="en-CA" sz="1800" dirty="0">
                <a:solidFill>
                  <a:schemeClr val="bg1"/>
                </a:solidFill>
              </a:rPr>
              <a:t>(SCC looks specifically at certain factors)</a:t>
            </a:r>
          </a:p>
          <a:p>
            <a:pPr>
              <a:defRPr/>
            </a:pPr>
            <a:r>
              <a:rPr lang="en-CA" sz="1800" b="1" dirty="0">
                <a:solidFill>
                  <a:srgbClr val="FFFF00"/>
                </a:solidFill>
              </a:rPr>
              <a:t>Purpose of the dealing</a:t>
            </a:r>
          </a:p>
          <a:p>
            <a:pPr lvl="1">
              <a:buFont typeface="Courier New" panose="02070309020205020404" pitchFamily="49" charset="0"/>
              <a:buChar char="o"/>
              <a:defRPr/>
            </a:pPr>
            <a:r>
              <a:rPr lang="en-CA" sz="1800" dirty="0">
                <a:solidFill>
                  <a:srgbClr val="FFFF00"/>
                </a:solidFill>
              </a:rPr>
              <a:t>What perspective used </a:t>
            </a:r>
            <a:r>
              <a:rPr lang="en-CA" sz="1800" dirty="0">
                <a:solidFill>
                  <a:schemeClr val="bg1"/>
                </a:solidFill>
              </a:rPr>
              <a:t>to determine whether </a:t>
            </a:r>
            <a:r>
              <a:rPr lang="en-CA" sz="1800" dirty="0">
                <a:solidFill>
                  <a:srgbClr val="FFFF00"/>
                </a:solidFill>
              </a:rPr>
              <a:t>dealing is a fair dealing</a:t>
            </a:r>
            <a:r>
              <a:rPr lang="en-CA" sz="1800" b="1" dirty="0">
                <a:solidFill>
                  <a:schemeClr val="bg1"/>
                </a:solidFill>
              </a:rPr>
              <a:t> =</a:t>
            </a:r>
            <a:r>
              <a:rPr lang="en-CA" sz="1800" dirty="0">
                <a:solidFill>
                  <a:srgbClr val="FF0000"/>
                </a:solidFill>
              </a:rPr>
              <a:t>   </a:t>
            </a:r>
            <a:r>
              <a:rPr lang="en-CA" sz="1800" b="1" dirty="0">
                <a:solidFill>
                  <a:schemeClr val="bg1"/>
                </a:solidFill>
                <a:sym typeface="Wingdings" pitchFamily="2" charset="2"/>
              </a:rPr>
              <a:t></a:t>
            </a:r>
            <a:r>
              <a:rPr lang="en-CA" sz="1800" dirty="0">
                <a:solidFill>
                  <a:srgbClr val="FF0000"/>
                </a:solidFill>
                <a:sym typeface="Wingdings" pitchFamily="2" charset="2"/>
              </a:rPr>
              <a:t> </a:t>
            </a:r>
            <a:r>
              <a:rPr lang="en-CA" sz="1800" b="1" dirty="0">
                <a:solidFill>
                  <a:srgbClr val="FF0000"/>
                </a:solidFill>
                <a:sym typeface="Wingdings" pitchFamily="2" charset="2"/>
              </a:rPr>
              <a:t>THE USER</a:t>
            </a:r>
            <a:endParaRPr lang="en-CA" sz="1800" b="1" dirty="0">
              <a:solidFill>
                <a:srgbClr val="FF0000"/>
              </a:solidFill>
            </a:endParaRPr>
          </a:p>
          <a:p>
            <a:pPr lvl="1">
              <a:buFont typeface="Courier New" panose="02070309020205020404" pitchFamily="49" charset="0"/>
              <a:buChar char="o"/>
              <a:defRPr/>
            </a:pPr>
            <a:r>
              <a:rPr lang="en-CA" sz="1800" dirty="0">
                <a:solidFill>
                  <a:srgbClr val="FF0000"/>
                </a:solidFill>
              </a:rPr>
              <a:t>Exception</a:t>
            </a:r>
            <a:r>
              <a:rPr lang="en-CA" sz="1800" dirty="0">
                <a:solidFill>
                  <a:schemeClr val="bg1"/>
                </a:solidFill>
              </a:rPr>
              <a:t> – where the copier </a:t>
            </a:r>
            <a:r>
              <a:rPr lang="en-CA" sz="1800" dirty="0">
                <a:solidFill>
                  <a:srgbClr val="FFFF00"/>
                </a:solidFill>
              </a:rPr>
              <a:t>hides behind the shield of the user’s allowable purpose to engage in a separate purpose </a:t>
            </a:r>
            <a:r>
              <a:rPr lang="en-CA" sz="1800" dirty="0">
                <a:solidFill>
                  <a:schemeClr val="bg1"/>
                </a:solidFill>
              </a:rPr>
              <a:t>that tends to make the dealing unfair – here, separate purpose also relevant (“</a:t>
            </a:r>
            <a:r>
              <a:rPr lang="en-CA" sz="1800" dirty="0">
                <a:solidFill>
                  <a:srgbClr val="FFFF00"/>
                </a:solidFill>
              </a:rPr>
              <a:t>course pack cases</a:t>
            </a:r>
            <a:r>
              <a:rPr lang="en-CA" sz="1800" dirty="0">
                <a:solidFill>
                  <a:schemeClr val="bg1"/>
                </a:solidFill>
              </a:rPr>
              <a:t>”)</a:t>
            </a:r>
          </a:p>
          <a:p>
            <a:pPr lvl="1">
              <a:buFont typeface="Courier New" panose="02070309020205020404" pitchFamily="49" charset="0"/>
              <a:buChar char="o"/>
              <a:defRPr/>
            </a:pPr>
            <a:r>
              <a:rPr lang="en-CA" sz="1800" dirty="0">
                <a:solidFill>
                  <a:schemeClr val="bg1"/>
                </a:solidFill>
              </a:rPr>
              <a:t>Teachers – </a:t>
            </a:r>
            <a:r>
              <a:rPr lang="en-CA" sz="1800" dirty="0">
                <a:solidFill>
                  <a:srgbClr val="FFFF00"/>
                </a:solidFill>
              </a:rPr>
              <a:t>there to facilitate research and private study </a:t>
            </a:r>
            <a:r>
              <a:rPr lang="en-CA" sz="1800" dirty="0">
                <a:solidFill>
                  <a:srgbClr val="FF0000"/>
                </a:solidFill>
              </a:rPr>
              <a:t>of the students using the materials</a:t>
            </a:r>
            <a:endParaRPr lang="en-US" sz="1800" dirty="0"/>
          </a:p>
        </p:txBody>
      </p:sp>
      <p:sp>
        <p:nvSpPr>
          <p:cNvPr id="4" name="Slide Number Placeholder 3">
            <a:extLst>
              <a:ext uri="{FF2B5EF4-FFF2-40B4-BE49-F238E27FC236}">
                <a16:creationId xmlns:a16="http://schemas.microsoft.com/office/drawing/2014/main" id="{E55D98E7-B43E-50E3-A735-555E4BC5F8DF}"/>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3849D612-4423-F444-82C7-6E4D3B5718C8}"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215</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23A3FC-A538-150E-C1E7-292951528870}"/>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a:extLst>
              <a:ext uri="{FF2B5EF4-FFF2-40B4-BE49-F238E27FC236}">
                <a16:creationId xmlns:a16="http://schemas.microsoft.com/office/drawing/2014/main" id="{D719E7A5-0DC3-6E62-330B-06696F37CB2D}"/>
              </a:ext>
            </a:extLst>
          </p:cNvPr>
          <p:cNvSpPr>
            <a:spLocks noGrp="1"/>
          </p:cNvSpPr>
          <p:nvPr>
            <p:ph idx="1"/>
          </p:nvPr>
        </p:nvSpPr>
        <p:spPr>
          <a:xfrm>
            <a:off x="323850" y="915988"/>
            <a:ext cx="8569325" cy="4102100"/>
          </a:xfrm>
        </p:spPr>
        <p:txBody>
          <a:bodyPr>
            <a:normAutofit fontScale="62500" lnSpcReduction="20000"/>
          </a:bodyPr>
          <a:lstStyle/>
          <a:p>
            <a:pPr marL="0" indent="0">
              <a:lnSpc>
                <a:spcPct val="120000"/>
              </a:lnSpc>
              <a:buFont typeface="Arial" panose="020B0604020202020204" pitchFamily="34" charset="0"/>
              <a:buNone/>
              <a:defRPr/>
            </a:pPr>
            <a:r>
              <a:rPr lang="en-CA" b="1" i="1" dirty="0">
                <a:solidFill>
                  <a:srgbClr val="00B0F0"/>
                </a:solidFill>
              </a:rPr>
              <a:t>Alberta (Education) v. Canadian Copyright Licensing Agency (Access Copyright</a:t>
            </a:r>
            <a:r>
              <a:rPr lang="en-CA" b="1" i="1" dirty="0">
                <a:solidFill>
                  <a:schemeClr val="bg1"/>
                </a:solidFill>
              </a:rPr>
              <a:t>) </a:t>
            </a:r>
            <a:r>
              <a:rPr lang="en-CA" b="1" dirty="0">
                <a:solidFill>
                  <a:schemeClr val="bg1"/>
                </a:solidFill>
              </a:rPr>
              <a:t>(2012)</a:t>
            </a:r>
          </a:p>
          <a:p>
            <a:pPr marL="0" indent="0">
              <a:lnSpc>
                <a:spcPct val="120000"/>
              </a:lnSpc>
              <a:buFont typeface="Arial" panose="020B0604020202020204" pitchFamily="34" charset="0"/>
              <a:buNone/>
              <a:defRPr/>
            </a:pPr>
            <a:r>
              <a:rPr lang="en-CA" b="1" dirty="0">
                <a:solidFill>
                  <a:schemeClr val="bg1"/>
                </a:solidFill>
              </a:rPr>
              <a:t>SCC’s judgment – Category 4 dealings were fair dealings</a:t>
            </a:r>
          </a:p>
          <a:p>
            <a:pPr marL="0" indent="0">
              <a:lnSpc>
                <a:spcPct val="120000"/>
              </a:lnSpc>
              <a:buFont typeface="Arial" panose="020B0604020202020204" pitchFamily="34" charset="0"/>
              <a:buNone/>
              <a:defRPr/>
            </a:pPr>
            <a:r>
              <a:rPr lang="en-CA" dirty="0">
                <a:solidFill>
                  <a:srgbClr val="FFFF00"/>
                </a:solidFill>
              </a:rPr>
              <a:t>2) </a:t>
            </a:r>
            <a:r>
              <a:rPr lang="en-CA" dirty="0">
                <a:solidFill>
                  <a:srgbClr val="FF0000"/>
                </a:solidFill>
              </a:rPr>
              <a:t>Fair</a:t>
            </a:r>
            <a:r>
              <a:rPr lang="en-CA" dirty="0">
                <a:solidFill>
                  <a:schemeClr val="bg1"/>
                </a:solidFill>
              </a:rPr>
              <a:t>?</a:t>
            </a:r>
            <a:r>
              <a:rPr lang="en-CA" dirty="0">
                <a:solidFill>
                  <a:srgbClr val="FF0000"/>
                </a:solidFill>
              </a:rPr>
              <a:t>  </a:t>
            </a:r>
            <a:r>
              <a:rPr lang="en-CA" dirty="0">
                <a:solidFill>
                  <a:srgbClr val="FFFF00"/>
                </a:solidFill>
              </a:rPr>
              <a:t>- continued</a:t>
            </a:r>
            <a:endParaRPr lang="en-CA" sz="1200" dirty="0">
              <a:solidFill>
                <a:srgbClr val="FFFF00"/>
              </a:solidFill>
            </a:endParaRPr>
          </a:p>
          <a:p>
            <a:pPr>
              <a:lnSpc>
                <a:spcPct val="120000"/>
              </a:lnSpc>
              <a:defRPr/>
            </a:pPr>
            <a:r>
              <a:rPr lang="en-CA" dirty="0">
                <a:solidFill>
                  <a:srgbClr val="FFFF00"/>
                </a:solidFill>
              </a:rPr>
              <a:t>Amount of the dealing</a:t>
            </a:r>
            <a:endParaRPr lang="en-CA" sz="1200" dirty="0">
              <a:solidFill>
                <a:srgbClr val="FFFF00"/>
              </a:solidFill>
            </a:endParaRPr>
          </a:p>
          <a:p>
            <a:pPr lvl="1">
              <a:lnSpc>
                <a:spcPct val="120000"/>
              </a:lnSpc>
              <a:buFont typeface="Courier New" panose="02070309020205020404" pitchFamily="49" charset="0"/>
              <a:buChar char="o"/>
              <a:defRPr/>
            </a:pPr>
            <a:r>
              <a:rPr lang="en-CA" dirty="0">
                <a:solidFill>
                  <a:schemeClr val="bg1"/>
                </a:solidFill>
              </a:rPr>
              <a:t>SCC – </a:t>
            </a:r>
            <a:r>
              <a:rPr lang="en-CA" dirty="0">
                <a:solidFill>
                  <a:srgbClr val="FFFF00"/>
                </a:solidFill>
              </a:rPr>
              <a:t>focus on the </a:t>
            </a:r>
            <a:r>
              <a:rPr lang="en-CA" dirty="0">
                <a:solidFill>
                  <a:srgbClr val="FF0000"/>
                </a:solidFill>
              </a:rPr>
              <a:t>proportion</a:t>
            </a:r>
            <a:r>
              <a:rPr lang="en-CA" dirty="0">
                <a:solidFill>
                  <a:srgbClr val="FFFF00"/>
                </a:solidFill>
              </a:rPr>
              <a:t> between the excerpted copy and the entire work </a:t>
            </a:r>
            <a:r>
              <a:rPr lang="en-CA" dirty="0">
                <a:solidFill>
                  <a:schemeClr val="bg1"/>
                </a:solidFill>
              </a:rPr>
              <a:t>(</a:t>
            </a:r>
            <a:r>
              <a:rPr lang="en-CA" dirty="0">
                <a:solidFill>
                  <a:srgbClr val="FF0000"/>
                </a:solidFill>
              </a:rPr>
              <a:t>not the overall quantity </a:t>
            </a:r>
            <a:r>
              <a:rPr lang="en-CA" dirty="0">
                <a:solidFill>
                  <a:schemeClr val="bg1"/>
                </a:solidFill>
              </a:rPr>
              <a:t>of what is disseminated)</a:t>
            </a:r>
            <a:endParaRPr lang="en-CA" sz="1200" dirty="0">
              <a:solidFill>
                <a:schemeClr val="bg1"/>
              </a:solidFill>
            </a:endParaRPr>
          </a:p>
          <a:p>
            <a:pPr>
              <a:lnSpc>
                <a:spcPct val="120000"/>
              </a:lnSpc>
              <a:defRPr/>
            </a:pPr>
            <a:r>
              <a:rPr lang="en-CA" dirty="0">
                <a:solidFill>
                  <a:srgbClr val="FFFF00"/>
                </a:solidFill>
              </a:rPr>
              <a:t>Alternatives to the dealing</a:t>
            </a:r>
            <a:endParaRPr lang="en-CA" sz="1200" dirty="0">
              <a:solidFill>
                <a:srgbClr val="FFFF00"/>
              </a:solidFill>
            </a:endParaRPr>
          </a:p>
          <a:p>
            <a:pPr lvl="1">
              <a:lnSpc>
                <a:spcPct val="120000"/>
              </a:lnSpc>
              <a:buFont typeface="Courier New" panose="02070309020205020404" pitchFamily="49" charset="0"/>
              <a:buChar char="o"/>
              <a:defRPr/>
            </a:pPr>
            <a:r>
              <a:rPr lang="en-CA" dirty="0">
                <a:solidFill>
                  <a:schemeClr val="bg1"/>
                </a:solidFill>
              </a:rPr>
              <a:t>SCC criticized as unrealistic the Board’s suggestion that an </a:t>
            </a:r>
            <a:r>
              <a:rPr lang="en-CA" dirty="0">
                <a:solidFill>
                  <a:srgbClr val="FFFF00"/>
                </a:solidFill>
              </a:rPr>
              <a:t>alternative to photocopying textbooks would be to buy original texts for each student</a:t>
            </a:r>
            <a:r>
              <a:rPr lang="en-CA" dirty="0">
                <a:solidFill>
                  <a:schemeClr val="bg1"/>
                </a:solidFill>
              </a:rPr>
              <a:t>.</a:t>
            </a:r>
            <a:endParaRPr lang="en-CA" sz="1200" dirty="0">
              <a:solidFill>
                <a:schemeClr val="bg1"/>
              </a:solidFill>
            </a:endParaRPr>
          </a:p>
          <a:p>
            <a:pPr lvl="1">
              <a:lnSpc>
                <a:spcPct val="120000"/>
              </a:lnSpc>
              <a:buFont typeface="Courier New" panose="02070309020205020404" pitchFamily="49" charset="0"/>
              <a:buChar char="o"/>
              <a:defRPr/>
            </a:pPr>
            <a:r>
              <a:rPr lang="en-CA" dirty="0">
                <a:solidFill>
                  <a:schemeClr val="bg1"/>
                </a:solidFill>
              </a:rPr>
              <a:t>Copying short excerpts is reasonably necessary to achieve the ultimate purpose of the students’ research and private study</a:t>
            </a:r>
            <a:endParaRPr lang="en-CA" sz="1200"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E3711A09-991D-CC0D-94CF-BDFC42280452}"/>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57C5FF59-B9F4-6446-AA27-0D76BF751F5C}"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216</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37FDE6-A188-F37F-A1C8-F016C685F881}"/>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FB8474E8-C113-184A-B4FD-6F8286C23B3E}"/>
              </a:ext>
            </a:extLst>
          </p:cNvPr>
          <p:cNvSpPr>
            <a:spLocks noGrp="1"/>
          </p:cNvSpPr>
          <p:nvPr>
            <p:ph idx="1"/>
          </p:nvPr>
        </p:nvSpPr>
        <p:spPr>
          <a:xfrm>
            <a:off x="323850" y="915988"/>
            <a:ext cx="8496300" cy="3959225"/>
          </a:xfrm>
        </p:spPr>
        <p:txBody>
          <a:bodyPr>
            <a:normAutofit/>
          </a:bodyPr>
          <a:lstStyle/>
          <a:p>
            <a:pPr marL="0" indent="0">
              <a:buFont typeface="Arial" panose="020B0604020202020204" pitchFamily="34" charset="0"/>
              <a:buNone/>
              <a:defRPr/>
            </a:pPr>
            <a:r>
              <a:rPr lang="en-CA" sz="2200" b="1" i="1" dirty="0">
                <a:solidFill>
                  <a:srgbClr val="00B0F0"/>
                </a:solidFill>
              </a:rPr>
              <a:t>Alberta (Education) v. Canadian Copyright Licensing Agency (Access Copyright) </a:t>
            </a:r>
            <a:r>
              <a:rPr lang="en-CA" sz="2200" b="1" dirty="0">
                <a:solidFill>
                  <a:schemeClr val="bg1"/>
                </a:solidFill>
              </a:rPr>
              <a:t>(2012)</a:t>
            </a:r>
          </a:p>
          <a:p>
            <a:pPr marL="0" indent="0">
              <a:buFont typeface="Arial" panose="020B0604020202020204" pitchFamily="34" charset="0"/>
              <a:buNone/>
              <a:defRPr/>
            </a:pPr>
            <a:r>
              <a:rPr lang="en-CA" sz="2200" b="1" dirty="0">
                <a:solidFill>
                  <a:srgbClr val="FFFF00"/>
                </a:solidFill>
              </a:rPr>
              <a:t>SCC’s judgment </a:t>
            </a:r>
            <a:r>
              <a:rPr lang="en-CA" sz="2200" b="1" dirty="0">
                <a:solidFill>
                  <a:schemeClr val="bg1"/>
                </a:solidFill>
              </a:rPr>
              <a:t>– </a:t>
            </a:r>
            <a:r>
              <a:rPr lang="en-CA" sz="2200" b="1" dirty="0">
                <a:solidFill>
                  <a:srgbClr val="FF0000"/>
                </a:solidFill>
              </a:rPr>
              <a:t>Category 4 dealings were fair dealings</a:t>
            </a:r>
          </a:p>
          <a:p>
            <a:pPr marL="0" indent="0">
              <a:buFont typeface="Arial" panose="020B0604020202020204" pitchFamily="34" charset="0"/>
              <a:buNone/>
              <a:defRPr/>
            </a:pPr>
            <a:r>
              <a:rPr lang="en-CA" sz="2200" dirty="0">
                <a:solidFill>
                  <a:srgbClr val="FFFF00"/>
                </a:solidFill>
              </a:rPr>
              <a:t>2) </a:t>
            </a:r>
            <a:r>
              <a:rPr lang="en-CA" sz="2200" dirty="0">
                <a:solidFill>
                  <a:srgbClr val="FF0000"/>
                </a:solidFill>
              </a:rPr>
              <a:t>Fair? </a:t>
            </a:r>
            <a:r>
              <a:rPr lang="en-CA" sz="2200" dirty="0">
                <a:solidFill>
                  <a:srgbClr val="FFFF00"/>
                </a:solidFill>
              </a:rPr>
              <a:t>- continued</a:t>
            </a:r>
          </a:p>
          <a:p>
            <a:pPr>
              <a:defRPr/>
            </a:pPr>
            <a:r>
              <a:rPr lang="en-CA" sz="2200" dirty="0">
                <a:solidFill>
                  <a:srgbClr val="FFFF00"/>
                </a:solidFill>
              </a:rPr>
              <a:t>Effect of the dealing on the work</a:t>
            </a:r>
          </a:p>
          <a:p>
            <a:pPr lvl="1">
              <a:buFont typeface="Courier New" panose="02070309020205020404" pitchFamily="49" charset="0"/>
              <a:buChar char="o"/>
              <a:defRPr/>
            </a:pPr>
            <a:r>
              <a:rPr lang="en-CA" sz="2200" dirty="0">
                <a:solidFill>
                  <a:srgbClr val="FF0000"/>
                </a:solidFill>
              </a:rPr>
              <a:t>No evidence </a:t>
            </a:r>
            <a:r>
              <a:rPr lang="en-CA" sz="2200" dirty="0">
                <a:solidFill>
                  <a:schemeClr val="bg1"/>
                </a:solidFill>
              </a:rPr>
              <a:t>offered to link decline in textbook sales to photocopying done by teachers</a:t>
            </a:r>
          </a:p>
          <a:p>
            <a:pPr lvl="1">
              <a:buFont typeface="Courier New" panose="02070309020205020404" pitchFamily="49" charset="0"/>
              <a:buChar char="o"/>
              <a:defRPr/>
            </a:pPr>
            <a:r>
              <a:rPr lang="en-CA" sz="2200" dirty="0">
                <a:solidFill>
                  <a:schemeClr val="bg1"/>
                </a:solidFill>
              </a:rPr>
              <a:t>SCC – </a:t>
            </a:r>
            <a:r>
              <a:rPr lang="en-CA" sz="2200" dirty="0">
                <a:solidFill>
                  <a:srgbClr val="FFFF00"/>
                </a:solidFill>
              </a:rPr>
              <a:t>hard to see how copying competes with the market for textbooks</a:t>
            </a:r>
            <a:r>
              <a:rPr lang="en-CA" sz="2200" dirty="0">
                <a:solidFill>
                  <a:schemeClr val="bg1"/>
                </a:solidFill>
              </a:rPr>
              <a:t>, given the finding that the copying was limited to short excerpts of complementary texts</a:t>
            </a:r>
          </a:p>
          <a:p>
            <a:pPr lvl="1">
              <a:defRPr/>
            </a:pPr>
            <a:endParaRPr lang="en-US" dirty="0"/>
          </a:p>
        </p:txBody>
      </p:sp>
      <p:sp>
        <p:nvSpPr>
          <p:cNvPr id="4" name="Slide Number Placeholder 3">
            <a:extLst>
              <a:ext uri="{FF2B5EF4-FFF2-40B4-BE49-F238E27FC236}">
                <a16:creationId xmlns:a16="http://schemas.microsoft.com/office/drawing/2014/main" id="{3C737D26-380C-5AA5-5DC4-C27563CC5022}"/>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03764098-8656-DC46-BE11-2F91D1C02A9E}" type="slidenum">
              <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pPr marL="0" marR="0" lvl="0" indent="0" algn="l" defTabSz="342900" rtl="0" eaLnBrk="1" fontAlgn="auto" latinLnBrk="0" hangingPunct="1">
                <a:lnSpc>
                  <a:spcPct val="100000"/>
                </a:lnSpc>
                <a:spcBef>
                  <a:spcPts val="0"/>
                </a:spcBef>
                <a:spcAft>
                  <a:spcPts val="0"/>
                </a:spcAft>
                <a:buClrTx/>
                <a:buSzTx/>
                <a:buFontTx/>
                <a:buNone/>
                <a:tabLst/>
                <a:defRPr/>
              </a:pPr>
              <a:t>217</a:t>
            </a:fld>
            <a:endParaRPr kumimoji="0" lang="en-US" sz="135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8242-A64C-9F23-143A-4C11C478C67E}"/>
              </a:ext>
            </a:extLst>
          </p:cNvPr>
          <p:cNvSpPr>
            <a:spLocks noGrp="1"/>
          </p:cNvSpPr>
          <p:nvPr>
            <p:ph type="title"/>
          </p:nvPr>
        </p:nvSpPr>
        <p:spPr>
          <a:xfrm>
            <a:off x="1485900" y="87313"/>
            <a:ext cx="6172200" cy="542925"/>
          </a:xfrm>
        </p:spPr>
        <p:txBody>
          <a:bodyPr>
            <a:normAutofit fontScale="90000"/>
          </a:bodyPr>
          <a:lstStyle/>
          <a:p>
            <a:pPr>
              <a:defRPr/>
            </a:pP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endParaRPr lang="en-US" dirty="0">
              <a:solidFill>
                <a:srgbClr val="FFFF00"/>
              </a:solidFill>
            </a:endParaRPr>
          </a:p>
        </p:txBody>
      </p:sp>
      <p:sp>
        <p:nvSpPr>
          <p:cNvPr id="225282" name="Content Placeholder 2">
            <a:extLst>
              <a:ext uri="{FF2B5EF4-FFF2-40B4-BE49-F238E27FC236}">
                <a16:creationId xmlns:a16="http://schemas.microsoft.com/office/drawing/2014/main" id="{E7F2225A-D337-3DFA-9653-CBFBB21978D5}"/>
              </a:ext>
            </a:extLst>
          </p:cNvPr>
          <p:cNvSpPr>
            <a:spLocks noGrp="1" noChangeArrowheads="1"/>
          </p:cNvSpPr>
          <p:nvPr>
            <p:ph sz="quarter" idx="10"/>
          </p:nvPr>
        </p:nvSpPr>
        <p:spPr bwMode="auto">
          <a:xfrm>
            <a:off x="395288" y="987425"/>
            <a:ext cx="83534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FF0000"/>
                </a:solidFill>
              </a:rPr>
              <a:t>“</a:t>
            </a:r>
            <a:r>
              <a:rPr lang="en-CA" altLang="en-US" sz="2200" i="1">
                <a:solidFill>
                  <a:srgbClr val="FF0000"/>
                </a:solidFill>
              </a:rPr>
              <a:t> </a:t>
            </a:r>
            <a:r>
              <a:rPr lang="en-CA" altLang="en-US" sz="2200" i="1">
                <a:solidFill>
                  <a:srgbClr val="FFFF00"/>
                </a:solidFill>
              </a:rPr>
              <a:t>The test for fair dealing </a:t>
            </a:r>
            <a:r>
              <a:rPr lang="en-CA" altLang="en-US" sz="2200" i="1">
                <a:solidFill>
                  <a:schemeClr val="bg1"/>
                </a:solidFill>
              </a:rPr>
              <a:t>was articulated in CCH as involving </a:t>
            </a:r>
            <a:r>
              <a:rPr lang="en-CA" altLang="en-US" sz="2200" i="1">
                <a:solidFill>
                  <a:srgbClr val="FFFF00"/>
                </a:solidFill>
              </a:rPr>
              <a:t>two steps</a:t>
            </a:r>
            <a:r>
              <a:rPr lang="en-CA" altLang="en-US" sz="2200" i="1">
                <a:solidFill>
                  <a:schemeClr val="bg1"/>
                </a:solidFill>
              </a:rPr>
              <a:t>.  The </a:t>
            </a:r>
            <a:r>
              <a:rPr lang="en-CA" altLang="en-US" sz="2200" i="1">
                <a:solidFill>
                  <a:srgbClr val="FF0000"/>
                </a:solidFill>
              </a:rPr>
              <a:t>first </a:t>
            </a:r>
            <a:r>
              <a:rPr lang="en-CA" altLang="en-US" sz="2200" i="1">
                <a:solidFill>
                  <a:schemeClr val="bg1"/>
                </a:solidFill>
              </a:rPr>
              <a:t>is to determine </a:t>
            </a:r>
            <a:r>
              <a:rPr lang="en-CA" altLang="en-US" sz="2200" i="1">
                <a:solidFill>
                  <a:srgbClr val="FFFF00"/>
                </a:solidFill>
              </a:rPr>
              <a:t>whether the dealing is for the allowable purpose of </a:t>
            </a:r>
            <a:r>
              <a:rPr lang="en-CA" altLang="en-US" sz="2200" i="1">
                <a:solidFill>
                  <a:srgbClr val="FF0000"/>
                </a:solidFill>
              </a:rPr>
              <a:t>“</a:t>
            </a:r>
            <a:r>
              <a:rPr lang="en-CA" altLang="en-US" sz="2200" i="1">
                <a:solidFill>
                  <a:srgbClr val="FFFF00"/>
                </a:solidFill>
              </a:rPr>
              <a:t>research or private study</a:t>
            </a:r>
            <a:r>
              <a:rPr lang="en-CA" altLang="en-US" sz="2200" i="1">
                <a:solidFill>
                  <a:srgbClr val="FF0000"/>
                </a:solidFill>
              </a:rPr>
              <a:t>” </a:t>
            </a:r>
            <a:r>
              <a:rPr lang="en-CA" altLang="en-US" sz="2200" i="1">
                <a:solidFill>
                  <a:srgbClr val="FFFF00"/>
                </a:solidFill>
              </a:rPr>
              <a:t>under s. 29 , </a:t>
            </a:r>
            <a:r>
              <a:rPr lang="en-CA" altLang="en-US" sz="2200" i="1">
                <a:solidFill>
                  <a:srgbClr val="FF0000"/>
                </a:solidFill>
              </a:rPr>
              <a:t>“</a:t>
            </a:r>
            <a:r>
              <a:rPr lang="en-CA" altLang="en-US" sz="2200" i="1">
                <a:solidFill>
                  <a:srgbClr val="FFFF00"/>
                </a:solidFill>
              </a:rPr>
              <a:t>criticism or review</a:t>
            </a:r>
            <a:r>
              <a:rPr lang="en-CA" altLang="en-US" sz="2200" i="1">
                <a:solidFill>
                  <a:srgbClr val="FF0000"/>
                </a:solidFill>
              </a:rPr>
              <a:t>” </a:t>
            </a:r>
            <a:r>
              <a:rPr lang="en-CA" altLang="en-US" sz="2200" i="1">
                <a:solidFill>
                  <a:srgbClr val="FFFF00"/>
                </a:solidFill>
              </a:rPr>
              <a:t>under s. 29.1 , or </a:t>
            </a:r>
            <a:r>
              <a:rPr lang="en-CA" altLang="en-US" sz="2200" i="1">
                <a:solidFill>
                  <a:srgbClr val="FF0000"/>
                </a:solidFill>
              </a:rPr>
              <a:t>“</a:t>
            </a:r>
            <a:r>
              <a:rPr lang="en-CA" altLang="en-US" sz="2200" i="1">
                <a:solidFill>
                  <a:srgbClr val="FFFF00"/>
                </a:solidFill>
              </a:rPr>
              <a:t>news reporting</a:t>
            </a:r>
            <a:r>
              <a:rPr lang="en-CA" altLang="en-US" sz="2200" i="1">
                <a:solidFill>
                  <a:srgbClr val="FF0000"/>
                </a:solidFill>
              </a:rPr>
              <a:t>” </a:t>
            </a:r>
            <a:r>
              <a:rPr lang="en-CA" altLang="en-US" sz="2200" i="1">
                <a:solidFill>
                  <a:srgbClr val="FFFF00"/>
                </a:solidFill>
              </a:rPr>
              <a:t>under s. 29.2 of the Act</a:t>
            </a:r>
            <a:r>
              <a:rPr lang="en-CA" altLang="en-US" sz="2200" i="1">
                <a:solidFill>
                  <a:schemeClr val="bg1"/>
                </a:solidFill>
              </a:rPr>
              <a:t>.  The </a:t>
            </a:r>
            <a:r>
              <a:rPr lang="en-CA" altLang="en-US" sz="2200" i="1">
                <a:solidFill>
                  <a:srgbClr val="FF0000"/>
                </a:solidFill>
              </a:rPr>
              <a:t>second </a:t>
            </a:r>
            <a:r>
              <a:rPr lang="en-CA" altLang="en-US" sz="2200" i="1">
                <a:solidFill>
                  <a:schemeClr val="bg1"/>
                </a:solidFill>
              </a:rPr>
              <a:t>step of CCH </a:t>
            </a:r>
            <a:r>
              <a:rPr lang="en-CA" altLang="en-US" sz="2200" i="1">
                <a:solidFill>
                  <a:srgbClr val="FFFF00"/>
                </a:solidFill>
              </a:rPr>
              <a:t>assesses whether the dealing is </a:t>
            </a:r>
            <a:r>
              <a:rPr lang="en-CA" altLang="en-US" sz="2200" i="1">
                <a:solidFill>
                  <a:srgbClr val="FF0000"/>
                </a:solidFill>
              </a:rPr>
              <a:t>“</a:t>
            </a:r>
            <a:r>
              <a:rPr lang="en-CA" altLang="en-US" sz="2200" i="1">
                <a:solidFill>
                  <a:srgbClr val="FFFF00"/>
                </a:solidFill>
              </a:rPr>
              <a:t>fair</a:t>
            </a:r>
            <a:r>
              <a:rPr lang="en-CA" altLang="en-US" sz="2200" i="1">
                <a:solidFill>
                  <a:srgbClr val="FF0000"/>
                </a:solidFill>
              </a:rPr>
              <a:t>”</a:t>
            </a:r>
            <a:r>
              <a:rPr lang="en-CA" altLang="en-US" sz="2200" i="1">
                <a:solidFill>
                  <a:schemeClr val="bg1"/>
                </a:solidFill>
              </a:rPr>
              <a:t>.</a:t>
            </a:r>
            <a:r>
              <a:rPr lang="en-CA" altLang="en-US" sz="2200" i="1">
                <a:solidFill>
                  <a:srgbClr val="FFFF00"/>
                </a:solidFill>
              </a:rPr>
              <a:t> </a:t>
            </a:r>
            <a:r>
              <a:rPr lang="en-CA" altLang="en-US" sz="2200" i="1">
                <a:solidFill>
                  <a:schemeClr val="bg1"/>
                </a:solidFill>
              </a:rPr>
              <a:t>The onus is on the person invoking </a:t>
            </a:r>
            <a:r>
              <a:rPr lang="en-CA" altLang="en-US" sz="2200" i="1">
                <a:solidFill>
                  <a:srgbClr val="FF0000"/>
                </a:solidFill>
              </a:rPr>
              <a:t>“</a:t>
            </a:r>
            <a:r>
              <a:rPr lang="en-CA" altLang="en-US" sz="2200" i="1">
                <a:solidFill>
                  <a:schemeClr val="bg1"/>
                </a:solidFill>
              </a:rPr>
              <a:t>fair dealing</a:t>
            </a:r>
            <a:r>
              <a:rPr lang="en-CA" altLang="en-US" sz="2200" i="1">
                <a:solidFill>
                  <a:srgbClr val="FF0000"/>
                </a:solidFill>
              </a:rPr>
              <a:t>”</a:t>
            </a:r>
            <a:r>
              <a:rPr lang="en-CA" altLang="en-US" sz="2200" i="1">
                <a:solidFill>
                  <a:schemeClr val="bg1"/>
                </a:solidFill>
              </a:rPr>
              <a:t> to satisfy all aspects of the test.  To assist in determining whether the dealing is </a:t>
            </a:r>
            <a:r>
              <a:rPr lang="en-CA" altLang="en-US" sz="2200" i="1">
                <a:solidFill>
                  <a:srgbClr val="FF0000"/>
                </a:solidFill>
              </a:rPr>
              <a:t>“</a:t>
            </a:r>
            <a:r>
              <a:rPr lang="en-CA" altLang="en-US" sz="2200" i="1">
                <a:solidFill>
                  <a:schemeClr val="bg1"/>
                </a:solidFill>
              </a:rPr>
              <a:t>fair</a:t>
            </a:r>
            <a:r>
              <a:rPr lang="en-CA" altLang="en-US" sz="2200" i="1">
                <a:solidFill>
                  <a:srgbClr val="FF0000"/>
                </a:solidFill>
              </a:rPr>
              <a:t>”</a:t>
            </a:r>
            <a:r>
              <a:rPr lang="en-CA" altLang="en-US" sz="2200" i="1">
                <a:solidFill>
                  <a:schemeClr val="bg1"/>
                </a:solidFill>
              </a:rPr>
              <a:t>, this Court set out </a:t>
            </a:r>
            <a:r>
              <a:rPr lang="en-CA" altLang="en-US" sz="2200" i="1">
                <a:solidFill>
                  <a:srgbClr val="FF0000"/>
                </a:solidFill>
              </a:rPr>
              <a:t>a number of fairness factors</a:t>
            </a:r>
            <a:r>
              <a:rPr lang="en-CA" altLang="en-US" sz="2200" i="1">
                <a:solidFill>
                  <a:schemeClr val="bg1"/>
                </a:solidFill>
              </a:rPr>
              <a:t>: the </a:t>
            </a:r>
            <a:r>
              <a:rPr lang="en-CA" altLang="en-US" sz="2200" i="1">
                <a:solidFill>
                  <a:srgbClr val="FFFF00"/>
                </a:solidFill>
              </a:rPr>
              <a:t>purpose, character, and amount of the dealing</a:t>
            </a:r>
            <a:r>
              <a:rPr lang="en-CA" altLang="en-US" sz="2200" i="1">
                <a:solidFill>
                  <a:schemeClr val="bg1"/>
                </a:solidFill>
              </a:rPr>
              <a:t>; the existence of any </a:t>
            </a:r>
            <a:r>
              <a:rPr lang="en-CA" altLang="en-US" sz="2200" i="1">
                <a:solidFill>
                  <a:srgbClr val="FFFF00"/>
                </a:solidFill>
              </a:rPr>
              <a:t>alternatives to the dealing</a:t>
            </a:r>
            <a:r>
              <a:rPr lang="en-CA" altLang="en-US" sz="2200" i="1">
                <a:solidFill>
                  <a:schemeClr val="bg1"/>
                </a:solidFill>
              </a:rPr>
              <a:t>; the </a:t>
            </a:r>
            <a:r>
              <a:rPr lang="en-CA" altLang="en-US" sz="2200" i="1">
                <a:solidFill>
                  <a:srgbClr val="FFFF00"/>
                </a:solidFill>
              </a:rPr>
              <a:t>nature of the work</a:t>
            </a:r>
            <a:r>
              <a:rPr lang="en-CA" altLang="en-US" sz="2200" i="1">
                <a:solidFill>
                  <a:schemeClr val="bg1"/>
                </a:solidFill>
              </a:rPr>
              <a:t>; and the </a:t>
            </a:r>
            <a:r>
              <a:rPr lang="en-CA" altLang="en-US" sz="2200" i="1">
                <a:solidFill>
                  <a:srgbClr val="FFFF00"/>
                </a:solidFill>
              </a:rPr>
              <a:t>effect of the dealing on the work</a:t>
            </a:r>
            <a:r>
              <a:rPr lang="en-CA" altLang="en-US" sz="2200" i="1">
                <a:solidFill>
                  <a:schemeClr val="bg1"/>
                </a:solidFill>
              </a:rPr>
              <a:t>.</a:t>
            </a:r>
            <a:r>
              <a:rPr lang="en-CA" altLang="en-US" sz="2200" i="1">
                <a:solidFill>
                  <a:srgbClr val="FF0000"/>
                </a:solidFill>
              </a:rPr>
              <a:t>”</a:t>
            </a:r>
            <a:endParaRPr lang="en-US" altLang="en-US" sz="2200" i="1">
              <a:solidFill>
                <a:srgbClr val="FF0000"/>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48CA-A4AE-3FE4-D28B-7A79F840EECC}"/>
              </a:ext>
            </a:extLst>
          </p:cNvPr>
          <p:cNvSpPr>
            <a:spLocks noGrp="1"/>
          </p:cNvSpPr>
          <p:nvPr>
            <p:ph type="title"/>
          </p:nvPr>
        </p:nvSpPr>
        <p:spPr>
          <a:xfrm>
            <a:off x="1485900" y="87313"/>
            <a:ext cx="6172200" cy="558800"/>
          </a:xfrm>
        </p:spPr>
        <p:txBody>
          <a:bodyPr/>
          <a:lstStyle/>
          <a:p>
            <a:pPr>
              <a:defRPr/>
            </a:pP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r>
              <a:rPr lang="en-CA" dirty="0">
                <a:solidFill>
                  <a:schemeClr val="bg1"/>
                </a:solidFill>
              </a:rPr>
              <a:t>understands pedagogy</a:t>
            </a:r>
            <a:endParaRPr lang="en-US" dirty="0">
              <a:solidFill>
                <a:schemeClr val="bg1"/>
              </a:solidFill>
            </a:endParaRPr>
          </a:p>
        </p:txBody>
      </p:sp>
      <p:sp>
        <p:nvSpPr>
          <p:cNvPr id="214018" name="Content Placeholder 2">
            <a:extLst>
              <a:ext uri="{FF2B5EF4-FFF2-40B4-BE49-F238E27FC236}">
                <a16:creationId xmlns:a16="http://schemas.microsoft.com/office/drawing/2014/main" id="{8C8089D4-E1DC-E515-17AF-6B929B5D3DB3}"/>
              </a:ext>
            </a:extLst>
          </p:cNvPr>
          <p:cNvSpPr>
            <a:spLocks noGrp="1" noChangeArrowheads="1"/>
          </p:cNvSpPr>
          <p:nvPr>
            <p:ph sz="quarter" idx="10"/>
          </p:nvPr>
        </p:nvSpPr>
        <p:spPr bwMode="auto">
          <a:xfrm>
            <a:off x="323850" y="771525"/>
            <a:ext cx="8496300" cy="4141788"/>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lnSpc>
                <a:spcPct val="120000"/>
              </a:lnSpc>
              <a:buFont typeface="Arial" panose="020B0604020202020204" pitchFamily="34" charset="0"/>
              <a:buNone/>
              <a:defRPr/>
            </a:pPr>
            <a:r>
              <a:rPr lang="en-CA" altLang="en-US" sz="1600" i="1">
                <a:solidFill>
                  <a:schemeClr val="bg1"/>
                </a:solidFill>
              </a:rPr>
              <a:t>[15]  In my view, the key problem is in the way the Board approached the “purpose of the dealing” factor.  The Board concluded that since the Category 4 copies were not made as a result of a student request, they were no longer for the purpose of research or private study at the second stage. </a:t>
            </a:r>
          </a:p>
          <a:p>
            <a:pPr marL="0" indent="0">
              <a:lnSpc>
                <a:spcPct val="120000"/>
              </a:lnSpc>
              <a:buFont typeface="Arial" panose="020B0604020202020204" pitchFamily="34" charset="0"/>
              <a:buNone/>
              <a:defRPr/>
            </a:pPr>
            <a:r>
              <a:rPr lang="en-CA" altLang="en-US" sz="1600" i="1">
                <a:solidFill>
                  <a:schemeClr val="bg1"/>
                </a:solidFill>
              </a:rPr>
              <a:t>[23]  In the case before us, however, there is no such separate purpose on the part of the teacher.  </a:t>
            </a:r>
            <a:r>
              <a:rPr lang="en-CA" altLang="en-US" sz="1600" i="1">
                <a:solidFill>
                  <a:srgbClr val="FFFF00"/>
                </a:solidFill>
              </a:rPr>
              <a:t>Teachers have no ulterior motive when providing copies to students.  Nor can teachers be characterized as having the completely separate purpose of “instruction”; they are there to facilitate the students’ research and private study</a:t>
            </a:r>
            <a:r>
              <a:rPr lang="en-CA" altLang="en-US" sz="1600" i="1">
                <a:solidFill>
                  <a:schemeClr val="bg1"/>
                </a:solidFill>
              </a:rPr>
              <a:t>.  It seems to me to be axiomatic that most students lack the expertise to find or request the materials required for their own research and private study, and rely on the guidance of their teachers.  They study what they are told to study, and </a:t>
            </a:r>
            <a:r>
              <a:rPr lang="en-CA" altLang="en-US" sz="1600" i="1">
                <a:solidFill>
                  <a:srgbClr val="FFFF00"/>
                </a:solidFill>
              </a:rPr>
              <a:t>the teacher’s purpose in providing copies is to enable the students to have the material they need for the purpose of studying</a:t>
            </a:r>
            <a:r>
              <a:rPr lang="en-CA" altLang="en-US" sz="1600" i="1">
                <a:solidFill>
                  <a:schemeClr val="bg1"/>
                </a:solidFill>
              </a:rPr>
              <a:t>.  </a:t>
            </a:r>
            <a:r>
              <a:rPr lang="en-CA" altLang="en-US" sz="1600" i="1">
                <a:solidFill>
                  <a:srgbClr val="FF0000"/>
                </a:solidFill>
              </a:rPr>
              <a:t>The teacher/copier therefore shares a symbiotic purpose with the student/user who is engaging in research or private study</a:t>
            </a:r>
            <a:r>
              <a:rPr lang="en-CA" altLang="en-US" sz="1600" i="1">
                <a:solidFill>
                  <a:schemeClr val="bg1"/>
                </a:solidFill>
              </a:rPr>
              <a:t>.  Instruction and research/private study are, in the school context, tautological. </a:t>
            </a:r>
            <a:endParaRPr lang="en-US" altLang="en-US" sz="1600" i="1">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1">
            <a:extLst>
              <a:ext uri="{FF2B5EF4-FFF2-40B4-BE49-F238E27FC236}">
                <a16:creationId xmlns:a16="http://schemas.microsoft.com/office/drawing/2014/main" id="{658884F5-A4EA-E6BB-86A4-AC2F93120ED0}"/>
              </a:ext>
            </a:extLst>
          </p:cNvPr>
          <p:cNvSpPr txBox="1">
            <a:spLocks noChangeArrowheads="1"/>
          </p:cNvSpPr>
          <p:nvPr/>
        </p:nvSpPr>
        <p:spPr bwMode="auto">
          <a:xfrm>
            <a:off x="2825750" y="123825"/>
            <a:ext cx="349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00"/>
                </a:solidFill>
              </a:rPr>
              <a:t>Lecture Capture</a:t>
            </a:r>
          </a:p>
        </p:txBody>
      </p:sp>
      <p:pic>
        <p:nvPicPr>
          <p:cNvPr id="4" name="Picture 3" descr="A screenshot of a video conference&#10;&#10;Description automatically generated">
            <a:extLst>
              <a:ext uri="{FF2B5EF4-FFF2-40B4-BE49-F238E27FC236}">
                <a16:creationId xmlns:a16="http://schemas.microsoft.com/office/drawing/2014/main" id="{87E45916-7F79-6A21-973E-190A2A841446}"/>
              </a:ext>
            </a:extLst>
          </p:cNvPr>
          <p:cNvPicPr>
            <a:picLocks noChangeAspect="1"/>
          </p:cNvPicPr>
          <p:nvPr/>
        </p:nvPicPr>
        <p:blipFill>
          <a:blip r:embed="rId2"/>
          <a:stretch>
            <a:fillRect/>
          </a:stretch>
        </p:blipFill>
        <p:spPr>
          <a:xfrm>
            <a:off x="2385154" y="915566"/>
            <a:ext cx="4373692" cy="3930787"/>
          </a:xfrm>
          <a:prstGeom prst="rect">
            <a:avLst/>
          </a:prstGeom>
        </p:spPr>
      </p:pic>
    </p:spTree>
    <p:extLst>
      <p:ext uri="{BB962C8B-B14F-4D97-AF65-F5344CB8AC3E}">
        <p14:creationId xmlns:p14="http://schemas.microsoft.com/office/powerpoint/2010/main" val="137195753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25A295-C706-ED6E-8533-20CDED76D6F7}"/>
              </a:ext>
            </a:extLst>
          </p:cNvPr>
          <p:cNvSpPr>
            <a:spLocks noGrp="1"/>
          </p:cNvSpPr>
          <p:nvPr>
            <p:ph sz="quarter" idx="10"/>
          </p:nvPr>
        </p:nvSpPr>
        <p:spPr>
          <a:xfrm>
            <a:off x="323850" y="192088"/>
            <a:ext cx="8496300" cy="4759325"/>
          </a:xfrm>
        </p:spPr>
        <p:txBody>
          <a:bodyPr>
            <a:normAutofit fontScale="85000" lnSpcReduction="10000"/>
          </a:bodyPr>
          <a:lstStyle/>
          <a:p>
            <a:pPr marL="0" indent="0">
              <a:lnSpc>
                <a:spcPct val="120000"/>
              </a:lnSpc>
              <a:buFont typeface="Arial" panose="020B0604020202020204" pitchFamily="34" charset="0"/>
              <a:buNone/>
              <a:defRPr/>
            </a:pPr>
            <a:r>
              <a:rPr lang="en-CA" sz="1900" i="1" dirty="0">
                <a:solidFill>
                  <a:schemeClr val="bg1"/>
                </a:solidFill>
              </a:rPr>
              <a:t>[27]  With respect, </a:t>
            </a:r>
            <a:r>
              <a:rPr lang="en-CA" sz="1900" i="1" dirty="0">
                <a:solidFill>
                  <a:srgbClr val="FFFF00"/>
                </a:solidFill>
              </a:rPr>
              <a:t>the word “private” in “private study” should not be understood as requiring users to view copyrighted works in splendid isolation</a:t>
            </a:r>
            <a:r>
              <a:rPr lang="en-CA" sz="1900" i="1" dirty="0">
                <a:solidFill>
                  <a:schemeClr val="bg1"/>
                </a:solidFill>
              </a:rPr>
              <a:t>.  Studying and learning are essentially personal endeavours, whether they are engaged in with others or in solitude.  </a:t>
            </a:r>
            <a:r>
              <a:rPr lang="en-CA" sz="1900" i="1" dirty="0">
                <a:solidFill>
                  <a:srgbClr val="FF0000"/>
                </a:solidFill>
              </a:rPr>
              <a:t>By focusing on the geography of classroom instruction rather than on the concept of studying, the Board again artificially separated the teachers’ instruction from the students’ studying</a:t>
            </a:r>
            <a:r>
              <a:rPr lang="en-CA" sz="1900" i="1" dirty="0">
                <a:solidFill>
                  <a:schemeClr val="bg1"/>
                </a:solidFill>
              </a:rPr>
              <a:t>.</a:t>
            </a:r>
          </a:p>
          <a:p>
            <a:pPr marL="0" indent="0">
              <a:lnSpc>
                <a:spcPct val="120000"/>
              </a:lnSpc>
              <a:buFont typeface="Arial" panose="020B0604020202020204" pitchFamily="34" charset="0"/>
              <a:buNone/>
              <a:defRPr/>
            </a:pPr>
            <a:r>
              <a:rPr lang="en-CA" sz="1900" i="1" dirty="0">
                <a:solidFill>
                  <a:schemeClr val="bg1"/>
                </a:solidFill>
              </a:rPr>
              <a:t>[32]  In my view, buying books for each student is not a realistic alternative to teachers copying short excerpts to supplement student textbooks.  First, the schools have already purchased originals that are kept in the class or library, from which the teachers make copies.  The teacher merely facilitates wider access to this limited number of texts by making copies available to all students who need them.  In addition, purchasing a greater number of original textbooks to distribute to students is unreasonable in light of the Board’s finding that teachers only photocopy short excerpts to complement existing textbooks.  Under the Board’s approach, schools would be required to buy sufficient copies for every student of every text, magazine and newspaper in Access Copyright’s repertoire that is relied on by a teacher.  This is a demonstrably unrealistic outcome.  </a:t>
            </a:r>
            <a:r>
              <a:rPr lang="en-CA" sz="1900" i="1" dirty="0">
                <a:solidFill>
                  <a:srgbClr val="FFFF00"/>
                </a:solidFill>
              </a:rPr>
              <a:t>Copying short excerpts, as a result, is reasonably necessary to achieve the ultimate purpose of the students’ research and private study</a:t>
            </a:r>
            <a:r>
              <a:rPr lang="en-CA" sz="1900" i="1" dirty="0">
                <a:solidFill>
                  <a:schemeClr val="bg1"/>
                </a:solidFill>
              </a:rPr>
              <a:t>. </a:t>
            </a:r>
            <a:r>
              <a:rPr lang="en-CA" dirty="0">
                <a:solidFill>
                  <a:schemeClr val="bg1"/>
                </a:solidFill>
              </a:rPr>
              <a:t>  </a:t>
            </a:r>
            <a:r>
              <a:rPr lang="en-CA" dirty="0"/>
              <a:t>  </a:t>
            </a:r>
            <a:endParaRPr 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58AC1-14D9-7EA9-B442-72889D1062F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a:extLst>
              <a:ext uri="{FF2B5EF4-FFF2-40B4-BE49-F238E27FC236}">
                <a16:creationId xmlns:a16="http://schemas.microsoft.com/office/drawing/2014/main" id="{6B823517-8FFD-DFA1-B04F-EFB726AA32E2}"/>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FDE3B6DF-89A5-B14A-D199-211B0F6FF35D}"/>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243715" name="Content Placeholder 3" descr="Crystal_Project_pause-queue.png">
            <a:extLst>
              <a:ext uri="{FF2B5EF4-FFF2-40B4-BE49-F238E27FC236}">
                <a16:creationId xmlns:a16="http://schemas.microsoft.com/office/drawing/2014/main" id="{DE7375F7-3103-E340-36DA-1D362C2DD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Box 1">
            <a:extLst>
              <a:ext uri="{FF2B5EF4-FFF2-40B4-BE49-F238E27FC236}">
                <a16:creationId xmlns:a16="http://schemas.microsoft.com/office/drawing/2014/main" id="{760CFF8A-FD49-0FBE-F038-308339CB5AC0}"/>
              </a:ext>
            </a:extLst>
          </p:cNvPr>
          <p:cNvSpPr txBox="1">
            <a:spLocks noChangeArrowheads="1"/>
          </p:cNvSpPr>
          <p:nvPr/>
        </p:nvSpPr>
        <p:spPr bwMode="auto">
          <a:xfrm>
            <a:off x="477838" y="506413"/>
            <a:ext cx="8188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 </a:t>
            </a:r>
            <a:r>
              <a:rPr lang="en-US" altLang="en-US" sz="3600">
                <a:solidFill>
                  <a:schemeClr val="bg1"/>
                </a:solidFill>
              </a:rPr>
              <a:t>Another </a:t>
            </a:r>
            <a:r>
              <a:rPr lang="en-US" altLang="en-US" sz="3600">
                <a:solidFill>
                  <a:srgbClr val="FFFF00"/>
                </a:solidFill>
              </a:rPr>
              <a:t>“</a:t>
            </a:r>
            <a:r>
              <a:rPr lang="en-US" altLang="en-US" sz="3600">
                <a:solidFill>
                  <a:schemeClr val="bg1"/>
                </a:solidFill>
              </a:rPr>
              <a:t>at odds</a:t>
            </a:r>
            <a:r>
              <a:rPr lang="en-US" altLang="en-US" sz="3600">
                <a:solidFill>
                  <a:srgbClr val="FFFF00"/>
                </a:solidFill>
              </a:rPr>
              <a:t>”</a:t>
            </a:r>
            <a:r>
              <a:rPr lang="en-US" altLang="en-US" sz="3600">
                <a:solidFill>
                  <a:schemeClr val="bg1"/>
                </a:solidFill>
              </a:rPr>
              <a:t> case</a:t>
            </a:r>
            <a:r>
              <a:rPr lang="en-US" altLang="en-US" sz="3600">
                <a:solidFill>
                  <a:srgbClr val="FF0000"/>
                </a:solidFill>
              </a:rPr>
              <a:t>?</a:t>
            </a:r>
            <a:endParaRPr lang="en-US" altLang="en-US" sz="3600"/>
          </a:p>
        </p:txBody>
      </p:sp>
      <p:sp>
        <p:nvSpPr>
          <p:cNvPr id="3" name="TextBox 2">
            <a:extLst>
              <a:ext uri="{FF2B5EF4-FFF2-40B4-BE49-F238E27FC236}">
                <a16:creationId xmlns:a16="http://schemas.microsoft.com/office/drawing/2014/main" id="{001545A2-A2EB-6E78-393D-5D8994663B17}"/>
              </a:ext>
            </a:extLst>
          </p:cNvPr>
          <p:cNvSpPr txBox="1"/>
          <p:nvPr/>
        </p:nvSpPr>
        <p:spPr>
          <a:xfrm>
            <a:off x="195263" y="1635125"/>
            <a:ext cx="8753475" cy="2678113"/>
          </a:xfrm>
          <a:prstGeom prst="rect">
            <a:avLst/>
          </a:prstGeom>
          <a:noFill/>
        </p:spPr>
        <p:txBody>
          <a:bodyPr wrap="none">
            <a:spAutoFit/>
          </a:bodyPr>
          <a:lstStyle/>
          <a:p>
            <a:pPr>
              <a:defRPr/>
            </a:pPr>
            <a:r>
              <a:rPr lang="en-CA" sz="2800" b="1" i="1" dirty="0">
                <a:solidFill>
                  <a:srgbClr val="00B0F0"/>
                </a:solidFill>
              </a:rPr>
              <a:t>The Canadian Copyright Licensing Agency</a:t>
            </a:r>
          </a:p>
          <a:p>
            <a:pPr>
              <a:defRPr/>
            </a:pPr>
            <a:r>
              <a:rPr lang="en-CA" sz="2800" b="1" i="1" dirty="0">
                <a:solidFill>
                  <a:srgbClr val="00B0F0"/>
                </a:solidFill>
              </a:rPr>
              <a:t>v. York University</a:t>
            </a:r>
            <a:r>
              <a:rPr lang="en-CA" sz="2800" b="1" i="1" dirty="0">
                <a:solidFill>
                  <a:schemeClr val="bg1"/>
                </a:solidFill>
              </a:rPr>
              <a:t>, </a:t>
            </a:r>
            <a:r>
              <a:rPr lang="en-CA" sz="2800" b="1" dirty="0">
                <a:solidFill>
                  <a:schemeClr val="bg1"/>
                </a:solidFill>
              </a:rPr>
              <a:t>2017 FC 669</a:t>
            </a:r>
          </a:p>
          <a:p>
            <a:pPr marL="342900" indent="-342900">
              <a:buFont typeface="Arial" panose="020B0604020202020204" pitchFamily="34" charset="0"/>
              <a:buChar char="•"/>
              <a:defRPr/>
            </a:pPr>
            <a:r>
              <a:rPr lang="en-CA" sz="2800" dirty="0">
                <a:solidFill>
                  <a:schemeClr val="bg1"/>
                </a:solidFill>
              </a:rPr>
              <a:t>Were </a:t>
            </a:r>
            <a:r>
              <a:rPr lang="en-CA" sz="2800" dirty="0">
                <a:solidFill>
                  <a:srgbClr val="FFFF00"/>
                </a:solidFill>
              </a:rPr>
              <a:t>York University’s Fair Dealing Guidelines </a:t>
            </a:r>
            <a:r>
              <a:rPr lang="en-CA" sz="2800" dirty="0">
                <a:solidFill>
                  <a:srgbClr val="FF0000"/>
                </a:solidFill>
              </a:rPr>
              <a:t>fair</a:t>
            </a:r>
            <a:r>
              <a:rPr lang="en-CA" sz="2800" dirty="0">
                <a:solidFill>
                  <a:schemeClr val="bg1"/>
                </a:solidFill>
              </a:rPr>
              <a:t>?</a:t>
            </a:r>
          </a:p>
          <a:p>
            <a:pPr marL="342900" indent="-342900">
              <a:buFont typeface="Arial" panose="020B0604020202020204" pitchFamily="34" charset="0"/>
              <a:buChar char="•"/>
              <a:defRPr/>
            </a:pPr>
            <a:r>
              <a:rPr lang="en-CA" sz="2800" dirty="0">
                <a:solidFill>
                  <a:srgbClr val="FFFF00"/>
                </a:solidFill>
              </a:rPr>
              <a:t>Phelan J. </a:t>
            </a:r>
            <a:r>
              <a:rPr lang="en-CA" sz="2800" dirty="0">
                <a:solidFill>
                  <a:schemeClr val="bg1"/>
                </a:solidFill>
              </a:rPr>
              <a:t>concludes </a:t>
            </a:r>
            <a:r>
              <a:rPr lang="en-CA" sz="2800" dirty="0">
                <a:solidFill>
                  <a:srgbClr val="FF0000"/>
                </a:solidFill>
              </a:rPr>
              <a:t>not</a:t>
            </a:r>
          </a:p>
          <a:p>
            <a:pPr marL="342900" indent="-342900">
              <a:buFont typeface="Arial" panose="020B0604020202020204" pitchFamily="34" charset="0"/>
              <a:buChar char="•"/>
              <a:defRPr/>
            </a:pPr>
            <a:r>
              <a:rPr lang="en-CA" sz="2800" dirty="0">
                <a:solidFill>
                  <a:schemeClr val="bg1"/>
                </a:solidFill>
              </a:rPr>
              <a:t>Is </a:t>
            </a:r>
            <a:r>
              <a:rPr lang="en-CA" sz="2800" dirty="0">
                <a:solidFill>
                  <a:srgbClr val="FFFF00"/>
                </a:solidFill>
              </a:rPr>
              <a:t>Phelan J.’s ruling consistent with </a:t>
            </a:r>
            <a:r>
              <a:rPr lang="en-CA" sz="2800" dirty="0">
                <a:solidFill>
                  <a:schemeClr val="bg1"/>
                </a:solidFill>
              </a:rPr>
              <a:t>the</a:t>
            </a:r>
            <a:r>
              <a:rPr lang="en-CA" sz="2800" dirty="0">
                <a:solidFill>
                  <a:srgbClr val="FFFF00"/>
                </a:solidFill>
              </a:rPr>
              <a:t> </a:t>
            </a:r>
          </a:p>
          <a:p>
            <a:pPr>
              <a:defRPr/>
            </a:pPr>
            <a:r>
              <a:rPr lang="en-CA" sz="2800" dirty="0">
                <a:solidFill>
                  <a:srgbClr val="FFFF00"/>
                </a:solidFill>
              </a:rPr>
              <a:t>    SCC</a:t>
            </a:r>
            <a:r>
              <a:rPr lang="en-CA" sz="2800" dirty="0">
                <a:solidFill>
                  <a:schemeClr val="bg1"/>
                </a:solidFill>
              </a:rPr>
              <a:t>’s</a:t>
            </a:r>
            <a:r>
              <a:rPr lang="en-CA" sz="2800" dirty="0">
                <a:solidFill>
                  <a:srgbClr val="FFFF00"/>
                </a:solidFill>
              </a:rPr>
              <a:t> </a:t>
            </a:r>
            <a:r>
              <a:rPr lang="en-CA" sz="2800" dirty="0">
                <a:solidFill>
                  <a:schemeClr val="bg1"/>
                </a:solidFill>
              </a:rPr>
              <a:t>fair dealing </a:t>
            </a:r>
            <a:r>
              <a:rPr lang="en-CA" sz="2800" dirty="0">
                <a:solidFill>
                  <a:srgbClr val="FFFF00"/>
                </a:solidFill>
              </a:rPr>
              <a:t>jurisprudence</a:t>
            </a:r>
            <a:r>
              <a:rPr lang="en-CA" sz="2800" dirty="0">
                <a:solidFill>
                  <a:schemeClr val="bg1"/>
                </a:solidFill>
              </a:rPr>
              <a:t>?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719F-3057-A0D0-506C-8D28D2D31B44}"/>
              </a:ext>
            </a:extLst>
          </p:cNvPr>
          <p:cNvSpPr>
            <a:spLocks noGrp="1"/>
          </p:cNvSpPr>
          <p:nvPr>
            <p:ph type="title"/>
          </p:nvPr>
        </p:nvSpPr>
        <p:spPr>
          <a:xfrm>
            <a:off x="1235075" y="87313"/>
            <a:ext cx="6423025" cy="458787"/>
          </a:xfrm>
        </p:spPr>
        <p:txBody>
          <a:bodyPr>
            <a:normAutofit fontScale="90000"/>
          </a:bodyPr>
          <a:lstStyle/>
          <a:p>
            <a:pPr>
              <a:defRPr/>
            </a:pPr>
            <a:r>
              <a:rPr lang="en-US" dirty="0">
                <a:solidFill>
                  <a:srgbClr val="FFFF00"/>
                </a:solidFill>
              </a:rPr>
              <a:t>THE FAIR DEALING GUIDELINES</a:t>
            </a:r>
            <a:br>
              <a:rPr lang="en-CA" dirty="0"/>
            </a:br>
            <a:endParaRPr lang="en-US" dirty="0"/>
          </a:p>
        </p:txBody>
      </p:sp>
      <p:sp>
        <p:nvSpPr>
          <p:cNvPr id="3" name="Content Placeholder 2">
            <a:extLst>
              <a:ext uri="{FF2B5EF4-FFF2-40B4-BE49-F238E27FC236}">
                <a16:creationId xmlns:a16="http://schemas.microsoft.com/office/drawing/2014/main" id="{F508ED53-323F-52AA-E09B-182E16765B9F}"/>
              </a:ext>
            </a:extLst>
          </p:cNvPr>
          <p:cNvSpPr>
            <a:spLocks noGrp="1"/>
          </p:cNvSpPr>
          <p:nvPr>
            <p:ph sz="quarter" idx="10"/>
          </p:nvPr>
        </p:nvSpPr>
        <p:spPr>
          <a:xfrm>
            <a:off x="142875" y="742950"/>
            <a:ext cx="8858250" cy="4313238"/>
          </a:xfrm>
        </p:spPr>
        <p:txBody>
          <a:bodyPr>
            <a:normAutofit fontScale="25000" lnSpcReduction="20000"/>
          </a:bodyPr>
          <a:lstStyle/>
          <a:p>
            <a:pPr marL="0" indent="0">
              <a:lnSpc>
                <a:spcPct val="120000"/>
              </a:lnSpc>
              <a:buFont typeface="Arial" panose="020B0604020202020204" pitchFamily="34" charset="0"/>
              <a:buNone/>
              <a:defRPr/>
            </a:pPr>
            <a:r>
              <a:rPr lang="en-US" sz="6400" dirty="0">
                <a:solidFill>
                  <a:schemeClr val="bg1"/>
                </a:solidFill>
              </a:rPr>
              <a:t>1.         Teaching Staff* and Other Staff** may copy, in paper or electronic form, </a:t>
            </a:r>
            <a:r>
              <a:rPr lang="en-US" sz="6400" dirty="0">
                <a:solidFill>
                  <a:srgbClr val="FFFF00"/>
                </a:solidFill>
              </a:rPr>
              <a:t>Short Excerpts (defined below) </a:t>
            </a:r>
            <a:r>
              <a:rPr lang="en-US" sz="6400" dirty="0">
                <a:solidFill>
                  <a:schemeClr val="bg1"/>
                </a:solidFill>
              </a:rPr>
              <a:t>from a copyright protected work, which includes literary works, musical scores, sound recordings, and audiovisual works (collectively, a “</a:t>
            </a:r>
            <a:r>
              <a:rPr lang="en-US" sz="6400" b="1" dirty="0">
                <a:solidFill>
                  <a:schemeClr val="bg1"/>
                </a:solidFill>
              </a:rPr>
              <a:t>Work</a:t>
            </a:r>
            <a:r>
              <a:rPr lang="en-US" sz="6400" dirty="0">
                <a:solidFill>
                  <a:schemeClr val="bg1"/>
                </a:solidFill>
              </a:rPr>
              <a:t>” within the university environment for the purposes of research, private study, criticism, review, news reporting, education, satire or parody in accordance with these Guidelines. [Definitions omitted]</a:t>
            </a:r>
            <a:endParaRPr lang="en-CA" sz="6400" dirty="0">
              <a:solidFill>
                <a:schemeClr val="bg1"/>
              </a:solidFill>
            </a:endParaRPr>
          </a:p>
          <a:p>
            <a:pPr marL="0" indent="0">
              <a:lnSpc>
                <a:spcPct val="120000"/>
              </a:lnSpc>
              <a:buFont typeface="Arial" panose="020B0604020202020204" pitchFamily="34" charset="0"/>
              <a:buNone/>
              <a:defRPr/>
            </a:pPr>
            <a:r>
              <a:rPr lang="en-US" sz="6400" dirty="0">
                <a:solidFill>
                  <a:schemeClr val="bg1"/>
                </a:solidFill>
              </a:rPr>
              <a:t>2.         The copy must be a </a:t>
            </a:r>
            <a:r>
              <a:rPr lang="en-US" sz="6400" dirty="0">
                <a:solidFill>
                  <a:srgbClr val="FFFF00"/>
                </a:solidFill>
              </a:rPr>
              <a:t>“</a:t>
            </a:r>
            <a:r>
              <a:rPr lang="en-US" sz="6400" b="1" dirty="0">
                <a:solidFill>
                  <a:srgbClr val="FFFF00"/>
                </a:solidFill>
              </a:rPr>
              <a:t>Short Excerpt</a:t>
            </a:r>
            <a:r>
              <a:rPr lang="en-US" sz="6400" dirty="0">
                <a:solidFill>
                  <a:srgbClr val="FFFF00"/>
                </a:solidFill>
              </a:rPr>
              <a:t>”, which means that it is either:</a:t>
            </a:r>
            <a:endParaRPr lang="en-CA" sz="6400" dirty="0">
              <a:solidFill>
                <a:srgbClr val="FFFF00"/>
              </a:solidFill>
            </a:endParaRPr>
          </a:p>
          <a:p>
            <a:pPr marL="0" indent="0">
              <a:lnSpc>
                <a:spcPct val="120000"/>
              </a:lnSpc>
              <a:buFont typeface="Arial" panose="020B0604020202020204" pitchFamily="34" charset="0"/>
              <a:buNone/>
              <a:defRPr/>
            </a:pPr>
            <a:r>
              <a:rPr lang="en-US" sz="6400" dirty="0">
                <a:solidFill>
                  <a:srgbClr val="FFFF00"/>
                </a:solidFill>
              </a:rPr>
              <a:t>10% or less of a Work, </a:t>
            </a:r>
            <a:r>
              <a:rPr lang="en-US" sz="6400" i="1" dirty="0">
                <a:solidFill>
                  <a:srgbClr val="FFFF00"/>
                </a:solidFill>
              </a:rPr>
              <a:t>or</a:t>
            </a:r>
            <a:endParaRPr lang="en-CA" sz="6400" dirty="0">
              <a:solidFill>
                <a:srgbClr val="FFFF00"/>
              </a:solidFill>
            </a:endParaRPr>
          </a:p>
          <a:p>
            <a:pPr marL="0" indent="0">
              <a:lnSpc>
                <a:spcPct val="120000"/>
              </a:lnSpc>
              <a:buFont typeface="Arial" panose="020B0604020202020204" pitchFamily="34" charset="0"/>
              <a:buNone/>
              <a:defRPr/>
            </a:pPr>
            <a:r>
              <a:rPr lang="en-US" sz="6400" dirty="0">
                <a:solidFill>
                  <a:srgbClr val="FFFF00"/>
                </a:solidFill>
              </a:rPr>
              <a:t>No more than:</a:t>
            </a:r>
            <a:endParaRPr lang="en-CA" sz="6400" dirty="0">
              <a:solidFill>
                <a:srgbClr val="FFFF00"/>
              </a:solidFill>
            </a:endParaRPr>
          </a:p>
          <a:p>
            <a:pPr marL="0" indent="0">
              <a:lnSpc>
                <a:spcPct val="120000"/>
              </a:lnSpc>
              <a:buFont typeface="Arial" panose="020B0604020202020204" pitchFamily="34" charset="0"/>
              <a:buNone/>
              <a:defRPr/>
            </a:pPr>
            <a:r>
              <a:rPr lang="en-US" sz="6400" dirty="0">
                <a:solidFill>
                  <a:schemeClr val="bg1"/>
                </a:solidFill>
              </a:rPr>
              <a:t>a)         one chapter from a book;</a:t>
            </a:r>
            <a:endParaRPr lang="en-CA" sz="6400" dirty="0">
              <a:solidFill>
                <a:schemeClr val="bg1"/>
              </a:solidFill>
            </a:endParaRPr>
          </a:p>
          <a:p>
            <a:pPr marL="0" indent="0">
              <a:lnSpc>
                <a:spcPct val="120000"/>
              </a:lnSpc>
              <a:buFont typeface="Arial" panose="020B0604020202020204" pitchFamily="34" charset="0"/>
              <a:buNone/>
              <a:defRPr/>
            </a:pPr>
            <a:r>
              <a:rPr lang="en-US" sz="6400" dirty="0">
                <a:solidFill>
                  <a:schemeClr val="bg1"/>
                </a:solidFill>
              </a:rPr>
              <a:t>b)         a single article from a periodical;</a:t>
            </a:r>
            <a:endParaRPr lang="en-CA" sz="6400" dirty="0">
              <a:solidFill>
                <a:schemeClr val="bg1"/>
              </a:solidFill>
            </a:endParaRPr>
          </a:p>
          <a:p>
            <a:pPr marL="0" indent="0">
              <a:lnSpc>
                <a:spcPct val="120000"/>
              </a:lnSpc>
              <a:buFont typeface="Arial" panose="020B0604020202020204" pitchFamily="34" charset="0"/>
              <a:buNone/>
              <a:defRPr/>
            </a:pPr>
            <a:r>
              <a:rPr lang="en-US" sz="6400" dirty="0">
                <a:solidFill>
                  <a:schemeClr val="bg1"/>
                </a:solidFill>
              </a:rPr>
              <a:t>c)         an entire artistic work (including a painting, photograph, diagram, drawing, map, chart and plan) from a Work containing other artistic works;</a:t>
            </a:r>
            <a:endParaRPr lang="en-CA" sz="6400" dirty="0">
              <a:solidFill>
                <a:schemeClr val="bg1"/>
              </a:solidFill>
            </a:endParaRPr>
          </a:p>
          <a:p>
            <a:pPr marL="0" indent="0">
              <a:lnSpc>
                <a:spcPct val="120000"/>
              </a:lnSpc>
              <a:buFont typeface="Arial" panose="020B0604020202020204" pitchFamily="34" charset="0"/>
              <a:buNone/>
              <a:defRPr/>
            </a:pPr>
            <a:r>
              <a:rPr lang="en-US" sz="6400" dirty="0">
                <a:solidFill>
                  <a:schemeClr val="bg1"/>
                </a:solidFill>
              </a:rPr>
              <a:t>d)         an entire single poem or musical score from a Work containing other poems or musical scores; or</a:t>
            </a:r>
            <a:endParaRPr lang="en-CA" sz="6400" dirty="0">
              <a:solidFill>
                <a:schemeClr val="bg1"/>
              </a:solidFill>
            </a:endParaRPr>
          </a:p>
          <a:p>
            <a:pPr marL="0" indent="0">
              <a:lnSpc>
                <a:spcPct val="120000"/>
              </a:lnSpc>
              <a:buFont typeface="Arial" panose="020B0604020202020204" pitchFamily="34" charset="0"/>
              <a:buNone/>
              <a:defRPr/>
            </a:pPr>
            <a:r>
              <a:rPr lang="en-US" sz="6400" dirty="0">
                <a:solidFill>
                  <a:schemeClr val="bg1"/>
                </a:solidFill>
              </a:rPr>
              <a:t>e)         an entire entry from an encyclopedia, annotated bibliography, dictionary or similar reference work,</a:t>
            </a:r>
            <a:r>
              <a:rPr lang="en-CA" sz="6400" dirty="0">
                <a:solidFill>
                  <a:schemeClr val="bg1"/>
                </a:solidFill>
              </a:rPr>
              <a:t> </a:t>
            </a:r>
            <a:r>
              <a:rPr lang="en-US" sz="6400" dirty="0">
                <a:solidFill>
                  <a:schemeClr val="bg1"/>
                </a:solidFill>
              </a:rPr>
              <a:t>whichever is greater.</a:t>
            </a:r>
            <a:endParaRPr lang="en-CA" sz="6400" dirty="0">
              <a:solidFill>
                <a:schemeClr val="bg1"/>
              </a:solidFill>
            </a:endParaRPr>
          </a:p>
          <a:p>
            <a:pPr>
              <a:defRPr/>
            </a:pPr>
            <a:endParaRPr 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60DE-CC5C-9F2C-934F-82C491A55E73}"/>
              </a:ext>
            </a:extLst>
          </p:cNvPr>
          <p:cNvSpPr>
            <a:spLocks noGrp="1"/>
          </p:cNvSpPr>
          <p:nvPr>
            <p:ph type="title"/>
          </p:nvPr>
        </p:nvSpPr>
        <p:spPr>
          <a:xfrm>
            <a:off x="1235075" y="87313"/>
            <a:ext cx="6423025" cy="458787"/>
          </a:xfrm>
        </p:spPr>
        <p:txBody>
          <a:bodyPr>
            <a:normAutofit fontScale="90000"/>
          </a:bodyPr>
          <a:lstStyle/>
          <a:p>
            <a:pPr>
              <a:defRPr/>
            </a:pPr>
            <a:r>
              <a:rPr lang="en-US" b="1" dirty="0">
                <a:solidFill>
                  <a:srgbClr val="FFFF00"/>
                </a:solidFill>
              </a:rPr>
              <a:t>THE FAIR DEALING GUIDELINES</a:t>
            </a:r>
            <a:br>
              <a:rPr lang="en-CA" dirty="0"/>
            </a:br>
            <a:endParaRPr lang="en-US" dirty="0"/>
          </a:p>
        </p:txBody>
      </p:sp>
      <p:sp>
        <p:nvSpPr>
          <p:cNvPr id="3" name="Content Placeholder 2">
            <a:extLst>
              <a:ext uri="{FF2B5EF4-FFF2-40B4-BE49-F238E27FC236}">
                <a16:creationId xmlns:a16="http://schemas.microsoft.com/office/drawing/2014/main" id="{EF9D4FEA-F5CD-D959-AE38-FDBEADC5AE35}"/>
              </a:ext>
            </a:extLst>
          </p:cNvPr>
          <p:cNvSpPr>
            <a:spLocks noGrp="1"/>
          </p:cNvSpPr>
          <p:nvPr>
            <p:ph sz="quarter" idx="10"/>
          </p:nvPr>
        </p:nvSpPr>
        <p:spPr>
          <a:xfrm>
            <a:off x="287338" y="915988"/>
            <a:ext cx="8569325" cy="4017962"/>
          </a:xfrm>
        </p:spPr>
        <p:txBody>
          <a:bodyPr/>
          <a:lstStyle/>
          <a:p>
            <a:pPr marL="0" indent="0">
              <a:buFont typeface="Arial" panose="020B0604020202020204" pitchFamily="34" charset="0"/>
              <a:buNone/>
              <a:defRPr/>
            </a:pPr>
            <a:r>
              <a:rPr lang="en-US" sz="2100" i="1" dirty="0">
                <a:solidFill>
                  <a:schemeClr val="bg1"/>
                </a:solidFill>
              </a:rPr>
              <a:t>“3.         The </a:t>
            </a:r>
            <a:r>
              <a:rPr lang="en-US" sz="2100" i="1" dirty="0">
                <a:solidFill>
                  <a:srgbClr val="FFFF00"/>
                </a:solidFill>
              </a:rPr>
              <a:t>Short Excerpt in each case must contain no more of the work than is required </a:t>
            </a:r>
            <a:r>
              <a:rPr lang="en-US" sz="2100" i="1" dirty="0">
                <a:solidFill>
                  <a:schemeClr val="bg1"/>
                </a:solidFill>
              </a:rPr>
              <a:t>in order to achieve the fair dealing purpose;</a:t>
            </a:r>
            <a:endParaRPr lang="en-CA" sz="2100" i="1" dirty="0">
              <a:solidFill>
                <a:schemeClr val="bg1"/>
              </a:solidFill>
            </a:endParaRPr>
          </a:p>
          <a:p>
            <a:pPr marL="0" indent="0">
              <a:buFont typeface="Arial" panose="020B0604020202020204" pitchFamily="34" charset="0"/>
              <a:buNone/>
              <a:defRPr/>
            </a:pPr>
            <a:r>
              <a:rPr lang="en-US" sz="2100" i="1" dirty="0">
                <a:solidFill>
                  <a:schemeClr val="bg1"/>
                </a:solidFill>
              </a:rPr>
              <a:t>4.         A single copy of a short excerpt from a copyright-protected work may be provided or communicated to each student enrolled in a class or course:</a:t>
            </a:r>
            <a:endParaRPr lang="en-CA" sz="2100" i="1" dirty="0">
              <a:solidFill>
                <a:schemeClr val="bg1"/>
              </a:solidFill>
            </a:endParaRPr>
          </a:p>
          <a:p>
            <a:pPr marL="0" indent="0">
              <a:buFont typeface="Arial" panose="020B0604020202020204" pitchFamily="34" charset="0"/>
              <a:buNone/>
              <a:defRPr/>
            </a:pPr>
            <a:r>
              <a:rPr lang="en-US" sz="2100" i="1" dirty="0">
                <a:solidFill>
                  <a:schemeClr val="bg1"/>
                </a:solidFill>
              </a:rPr>
              <a:t>a)         as a class handout;</a:t>
            </a:r>
            <a:endParaRPr lang="en-CA" sz="2100" i="1" dirty="0">
              <a:solidFill>
                <a:schemeClr val="bg1"/>
              </a:solidFill>
            </a:endParaRPr>
          </a:p>
          <a:p>
            <a:pPr marL="0" indent="0">
              <a:buFont typeface="Arial" panose="020B0604020202020204" pitchFamily="34" charset="0"/>
              <a:buNone/>
              <a:defRPr/>
            </a:pPr>
            <a:r>
              <a:rPr lang="en-US" sz="2100" i="1" dirty="0">
                <a:solidFill>
                  <a:schemeClr val="bg1"/>
                </a:solidFill>
              </a:rPr>
              <a:t>b)         as a posting to a learning or course management system (e.g. Moodle or </a:t>
            </a:r>
            <a:r>
              <a:rPr lang="en-US" sz="2100" i="1" dirty="0" err="1">
                <a:solidFill>
                  <a:schemeClr val="bg1"/>
                </a:solidFill>
              </a:rPr>
              <a:t>Quickr</a:t>
            </a:r>
            <a:r>
              <a:rPr lang="en-US" sz="2100" i="1" dirty="0">
                <a:solidFill>
                  <a:schemeClr val="bg1"/>
                </a:solidFill>
              </a:rPr>
              <a:t>) that is password protected or otherwise restricted to students of the university; or</a:t>
            </a:r>
            <a:endParaRPr lang="en-CA" sz="2100" i="1" dirty="0">
              <a:solidFill>
                <a:schemeClr val="bg1"/>
              </a:solidFill>
            </a:endParaRPr>
          </a:p>
          <a:p>
            <a:pPr marL="0" indent="0">
              <a:buFont typeface="Arial" panose="020B0604020202020204" pitchFamily="34" charset="0"/>
              <a:buNone/>
              <a:defRPr/>
            </a:pPr>
            <a:r>
              <a:rPr lang="en-US" sz="2100" i="1" dirty="0">
                <a:solidFill>
                  <a:schemeClr val="bg1"/>
                </a:solidFill>
              </a:rPr>
              <a:t>c)         as part of a course pack.”</a:t>
            </a:r>
            <a:endParaRPr lang="en-CA" sz="2100" i="1" dirty="0">
              <a:solidFill>
                <a:schemeClr val="bg1"/>
              </a:solidFill>
            </a:endParaRPr>
          </a:p>
          <a:p>
            <a:pPr>
              <a:defRPr/>
            </a:pPr>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a:extLst>
              <a:ext uri="{FF2B5EF4-FFF2-40B4-BE49-F238E27FC236}">
                <a16:creationId xmlns:a16="http://schemas.microsoft.com/office/drawing/2014/main" id="{E0FA9ECB-CA64-7DAD-2A77-C506B5A92673}"/>
              </a:ext>
            </a:extLst>
          </p:cNvPr>
          <p:cNvSpPr>
            <a:spLocks noGrp="1" noChangeArrowheads="1"/>
          </p:cNvSpPr>
          <p:nvPr>
            <p:ph type="title"/>
          </p:nvPr>
        </p:nvSpPr>
        <p:spPr bwMode="auto">
          <a:xfrm>
            <a:off x="1485900" y="133350"/>
            <a:ext cx="6172200" cy="638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solidFill>
                  <a:srgbClr val="FFFF00"/>
                </a:solidFill>
              </a:rPr>
              <a:t>Not Phelan It </a:t>
            </a:r>
            <a:r>
              <a:rPr lang="en-US" altLang="en-US" sz="3200">
                <a:solidFill>
                  <a:srgbClr val="FF0000"/>
                </a:solidFill>
              </a:rPr>
              <a:t>J</a:t>
            </a:r>
            <a:r>
              <a:rPr lang="en-US" altLang="en-US" sz="3200">
                <a:solidFill>
                  <a:srgbClr val="FFFF00"/>
                </a:solidFill>
              </a:rPr>
              <a:t>.</a:t>
            </a:r>
          </a:p>
        </p:txBody>
      </p:sp>
      <p:sp>
        <p:nvSpPr>
          <p:cNvPr id="3" name="Content Placeholder 2">
            <a:extLst>
              <a:ext uri="{FF2B5EF4-FFF2-40B4-BE49-F238E27FC236}">
                <a16:creationId xmlns:a16="http://schemas.microsoft.com/office/drawing/2014/main" id="{6EF77653-D7A6-36C4-3DAF-F85272EEB1DC}"/>
              </a:ext>
            </a:extLst>
          </p:cNvPr>
          <p:cNvSpPr>
            <a:spLocks noGrp="1"/>
          </p:cNvSpPr>
          <p:nvPr>
            <p:ph sz="quarter" idx="10"/>
          </p:nvPr>
        </p:nvSpPr>
        <p:spPr>
          <a:xfrm>
            <a:off x="431800" y="915988"/>
            <a:ext cx="8280400" cy="3863975"/>
          </a:xfrm>
        </p:spPr>
        <p:txBody>
          <a:bodyPr>
            <a:normAutofit fontScale="92500"/>
          </a:bodyPr>
          <a:lstStyle/>
          <a:p>
            <a:pPr marL="0" indent="0">
              <a:lnSpc>
                <a:spcPct val="120000"/>
              </a:lnSpc>
              <a:buFont typeface="Arial" panose="020B0604020202020204" pitchFamily="34" charset="0"/>
              <a:buNone/>
              <a:defRPr/>
            </a:pPr>
            <a:r>
              <a:rPr lang="en-US" sz="2400" i="1" dirty="0">
                <a:solidFill>
                  <a:schemeClr val="bg1"/>
                </a:solidFill>
              </a:rPr>
              <a:t>[28]    A further and final factor of the fairness of the Guidelines is that </a:t>
            </a:r>
            <a:r>
              <a:rPr lang="en-US" sz="2400" i="1" dirty="0">
                <a:solidFill>
                  <a:srgbClr val="FFFF00"/>
                </a:solidFill>
              </a:rPr>
              <a:t>York has made no real effort to review, audit, or enforce its own Guidelines</a:t>
            </a:r>
            <a:r>
              <a:rPr lang="en-US" sz="2400" i="1" dirty="0">
                <a:solidFill>
                  <a:schemeClr val="bg1"/>
                </a:solidFill>
              </a:rPr>
              <a:t>. As became evident, educational efforts on setting their copyright rules are insufficient because there was </a:t>
            </a:r>
            <a:r>
              <a:rPr lang="en-US" sz="2400" i="1" dirty="0">
                <a:solidFill>
                  <a:srgbClr val="FFFF00"/>
                </a:solidFill>
              </a:rPr>
              <a:t>no effective compliance mechanism</a:t>
            </a:r>
            <a:r>
              <a:rPr lang="en-US" sz="2400" i="1" dirty="0">
                <a:solidFill>
                  <a:schemeClr val="bg1"/>
                </a:solidFill>
              </a:rPr>
              <a:t>. Even professors operating outside of the Guidelines are not held accountable. The complete abrogation of any meaningful effort to ensure compliance with the Guidelines – as if the Guidelines put copyright compliance on autopilot – underscores the unfairness of York’s Guidelines.</a:t>
            </a:r>
            <a:endParaRPr lang="en-CA" sz="2400" dirty="0">
              <a:solidFill>
                <a:schemeClr val="bg1"/>
              </a:solidFill>
            </a:endParaRPr>
          </a:p>
          <a:p>
            <a:pPr>
              <a:defRPr/>
            </a:pPr>
            <a:endParaRPr lang="en-US"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extBox 1">
            <a:extLst>
              <a:ext uri="{FF2B5EF4-FFF2-40B4-BE49-F238E27FC236}">
                <a16:creationId xmlns:a16="http://schemas.microsoft.com/office/drawing/2014/main" id="{3D90C616-B70C-6525-3921-FACC1BFF3022}"/>
              </a:ext>
            </a:extLst>
          </p:cNvPr>
          <p:cNvSpPr txBox="1">
            <a:spLocks noChangeArrowheads="1"/>
          </p:cNvSpPr>
          <p:nvPr/>
        </p:nvSpPr>
        <p:spPr bwMode="auto">
          <a:xfrm>
            <a:off x="2235200" y="123825"/>
            <a:ext cx="467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00"/>
                </a:solidFill>
              </a:rPr>
              <a:t>Significant Criticism</a:t>
            </a:r>
            <a:r>
              <a:rPr lang="en-US" altLang="en-US" sz="3600">
                <a:solidFill>
                  <a:schemeClr val="bg1"/>
                </a:solidFill>
              </a:rPr>
              <a:t>…</a:t>
            </a:r>
            <a:endParaRPr lang="en-US" altLang="en-US" sz="3600"/>
          </a:p>
        </p:txBody>
      </p:sp>
      <p:pic>
        <p:nvPicPr>
          <p:cNvPr id="262146" name="Content Placeholder 6" descr="A screenshot of a cell phone&#10;&#10;Description automatically generated">
            <a:extLst>
              <a:ext uri="{FF2B5EF4-FFF2-40B4-BE49-F238E27FC236}">
                <a16:creationId xmlns:a16="http://schemas.microsoft.com/office/drawing/2014/main" id="{545D03A3-4E94-BBAA-6A16-70B2F7657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313" y="842963"/>
            <a:ext cx="28733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Content Placeholder 3" descr="A screenshot of a social media post&#10;&#10;Description automatically generated">
            <a:extLst>
              <a:ext uri="{FF2B5EF4-FFF2-40B4-BE49-F238E27FC236}">
                <a16:creationId xmlns:a16="http://schemas.microsoft.com/office/drawing/2014/main" id="{175C24F2-B444-E192-EB15-0694E96A6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8" y="177800"/>
            <a:ext cx="42386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Content Placeholder 3" descr="A screenshot of a social media post&#10;&#10;Description automatically generated">
            <a:extLst>
              <a:ext uri="{FF2B5EF4-FFF2-40B4-BE49-F238E27FC236}">
                <a16:creationId xmlns:a16="http://schemas.microsoft.com/office/drawing/2014/main" id="{9D9E2582-6005-0E31-6B67-B8EFC9545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463" y="238125"/>
            <a:ext cx="37750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43806" y="1347614"/>
            <a:ext cx="6656388" cy="2833688"/>
          </a:xfrm>
          <a:prstGeom prst="rect">
            <a:avLst/>
          </a:prstGeom>
        </p:spPr>
        <p:txBody>
          <a:bodyPr>
            <a:normAutofit/>
          </a:bodyPr>
          <a:lstStyle/>
          <a:p>
            <a:pPr marL="0" indent="0" algn="ctr">
              <a:buNone/>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Syllabus</a:t>
            </a:r>
            <a:endParaRPr lang="en-US" sz="10875" dirty="0"/>
          </a:p>
        </p:txBody>
      </p:sp>
    </p:spTree>
    <p:extLst>
      <p:ext uri="{BB962C8B-B14F-4D97-AF65-F5344CB8AC3E}">
        <p14:creationId xmlns:p14="http://schemas.microsoft.com/office/powerpoint/2010/main" val="306186969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Content Placeholder 3" descr="A screenshot of a social media post&#10;&#10;Description automatically generated">
            <a:extLst>
              <a:ext uri="{FF2B5EF4-FFF2-40B4-BE49-F238E27FC236}">
                <a16:creationId xmlns:a16="http://schemas.microsoft.com/office/drawing/2014/main" id="{BF457D2A-013A-05BD-18D0-FFDD3DD77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663" y="231775"/>
            <a:ext cx="31146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Content Placeholder 3" descr="A screenshot of a social media post&#10;&#10;Description automatically generated">
            <a:extLst>
              <a:ext uri="{FF2B5EF4-FFF2-40B4-BE49-F238E27FC236}">
                <a16:creationId xmlns:a16="http://schemas.microsoft.com/office/drawing/2014/main" id="{D1019E73-ED1A-B1DF-A7DF-0F8EE3E22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738" y="195263"/>
            <a:ext cx="4200525"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Content Placeholder 3" descr="A screenshot of a social media post&#10;&#10;Description automatically generated">
            <a:extLst>
              <a:ext uri="{FF2B5EF4-FFF2-40B4-BE49-F238E27FC236}">
                <a16:creationId xmlns:a16="http://schemas.microsoft.com/office/drawing/2014/main" id="{F605B2D5-C715-9C6D-FD59-68F8B0C99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257175"/>
            <a:ext cx="33591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Content Placeholder 3" descr="A screenshot of a social media post&#10;&#10;Description automatically generated">
            <a:extLst>
              <a:ext uri="{FF2B5EF4-FFF2-40B4-BE49-F238E27FC236}">
                <a16:creationId xmlns:a16="http://schemas.microsoft.com/office/drawing/2014/main" id="{766D84C1-331E-5CC3-1110-EBB79A624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513" y="357188"/>
            <a:ext cx="34829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a:extLst>
              <a:ext uri="{FF2B5EF4-FFF2-40B4-BE49-F238E27FC236}">
                <a16:creationId xmlns:a16="http://schemas.microsoft.com/office/drawing/2014/main" id="{A327F801-E349-BF4F-49DF-CF671D4E51B9}"/>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a:t>
            </a:r>
            <a:r>
              <a:rPr lang="en-US" altLang="en-US">
                <a:solidFill>
                  <a:srgbClr val="FFFF00"/>
                </a:solidFill>
              </a:rPr>
              <a:t>Ignored </a:t>
            </a:r>
            <a:r>
              <a:rPr lang="en-US" altLang="en-US">
                <a:solidFill>
                  <a:srgbClr val="FF0000"/>
                </a:solidFill>
              </a:rPr>
              <a:t>(</a:t>
            </a:r>
            <a:r>
              <a:rPr lang="en-US" altLang="en-US">
                <a:solidFill>
                  <a:schemeClr val="bg1"/>
                </a:solidFill>
              </a:rPr>
              <a:t>sort of</a:t>
            </a:r>
            <a:r>
              <a:rPr lang="en-US" altLang="en-US">
                <a:solidFill>
                  <a:srgbClr val="FF0000"/>
                </a:solidFill>
              </a:rPr>
              <a:t>)</a:t>
            </a:r>
            <a:r>
              <a:rPr lang="en-US" altLang="en-US">
                <a:solidFill>
                  <a:srgbClr val="FFFF00"/>
                </a:solidFill>
              </a:rPr>
              <a:t> by</a:t>
            </a:r>
            <a:r>
              <a:rPr lang="en-US" altLang="en-US">
                <a:solidFill>
                  <a:schemeClr val="bg1"/>
                </a:solidFill>
              </a:rPr>
              <a:t>…</a:t>
            </a:r>
            <a:r>
              <a:rPr lang="en-US" altLang="en-US">
                <a:solidFill>
                  <a:srgbClr val="FFFF00"/>
                </a:solidFill>
              </a:rPr>
              <a:t>FCA</a:t>
            </a:r>
          </a:p>
        </p:txBody>
      </p:sp>
      <p:pic>
        <p:nvPicPr>
          <p:cNvPr id="269314" name="Picture 3" descr="Graphical user interface, text, application, email&#10;&#10;Description automatically generated">
            <a:extLst>
              <a:ext uri="{FF2B5EF4-FFF2-40B4-BE49-F238E27FC236}">
                <a16:creationId xmlns:a16="http://schemas.microsoft.com/office/drawing/2014/main" id="{5DBC4928-7A92-92CD-F930-C10F80160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38" y="823913"/>
            <a:ext cx="36417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253077E-4205-1F72-EA2E-FE13E954DD1B}"/>
              </a:ext>
            </a:extLst>
          </p:cNvPr>
          <p:cNvSpPr txBox="1"/>
          <p:nvPr/>
        </p:nvSpPr>
        <p:spPr>
          <a:xfrm>
            <a:off x="1354138" y="4587875"/>
            <a:ext cx="6435725" cy="338138"/>
          </a:xfrm>
          <a:prstGeom prst="rect">
            <a:avLst/>
          </a:prstGeom>
          <a:noFill/>
        </p:spPr>
        <p:txBody>
          <a:bodyPr wrap="none">
            <a:spAutoFit/>
          </a:bodyPr>
          <a:lstStyle/>
          <a:p>
            <a:pPr defTabSz="342900" eaLnBrk="1" fontAlgn="auto" hangingPunct="1">
              <a:spcBef>
                <a:spcPts val="0"/>
              </a:spcBef>
              <a:spcAft>
                <a:spcPts val="0"/>
              </a:spcAft>
              <a:defRPr/>
            </a:pPr>
            <a:r>
              <a:rPr lang="en-US" sz="1600" dirty="0">
                <a:solidFill>
                  <a:prstClr val="black"/>
                </a:solidFill>
                <a:latin typeface="Arial"/>
                <a:ea typeface="+mn-ea"/>
                <a:hlinkClick r:id="rId3"/>
              </a:rPr>
              <a:t>https://www.canlii.org/en/ca/fca/doc/2020/2020fca77/2020fca77.html</a:t>
            </a:r>
            <a:r>
              <a:rPr lang="en-US" sz="1600" dirty="0">
                <a:solidFill>
                  <a:prstClr val="black"/>
                </a:solidFill>
                <a:latin typeface="Arial"/>
                <a:ea typeface="+mn-ea"/>
              </a:rPr>
              <a:t>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Graphical user interface, text, application&#10;&#10;Description automatically generated">
            <a:extLst>
              <a:ext uri="{FF2B5EF4-FFF2-40B4-BE49-F238E27FC236}">
                <a16:creationId xmlns:a16="http://schemas.microsoft.com/office/drawing/2014/main" id="{9769084F-929B-E6EF-287D-62917E63A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254000"/>
            <a:ext cx="506095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Text, letter&#10;&#10;Description automatically generated">
            <a:extLst>
              <a:ext uri="{FF2B5EF4-FFF2-40B4-BE49-F238E27FC236}">
                <a16:creationId xmlns:a16="http://schemas.microsoft.com/office/drawing/2014/main" id="{6CAED56F-555E-9301-51D7-B988F901A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201613"/>
            <a:ext cx="55816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Text, letter&#10;&#10;Description automatically generated">
            <a:extLst>
              <a:ext uri="{FF2B5EF4-FFF2-40B4-BE49-F238E27FC236}">
                <a16:creationId xmlns:a16="http://schemas.microsoft.com/office/drawing/2014/main" id="{E7724229-9CC1-6E4D-C2B9-74D0E6CE1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38125"/>
            <a:ext cx="41529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Text, letter&#10;&#10;Description automatically generated">
            <a:extLst>
              <a:ext uri="{FF2B5EF4-FFF2-40B4-BE49-F238E27FC236}">
                <a16:creationId xmlns:a16="http://schemas.microsoft.com/office/drawing/2014/main" id="{562E9CF7-26A7-0FCE-EE58-C76E34C34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5" y="193675"/>
            <a:ext cx="45275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Text, letter&#10;&#10;Description automatically generated">
            <a:extLst>
              <a:ext uri="{FF2B5EF4-FFF2-40B4-BE49-F238E27FC236}">
                <a16:creationId xmlns:a16="http://schemas.microsoft.com/office/drawing/2014/main" id="{3B45A4FC-E651-98E4-1487-5F703E3AC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88" y="200025"/>
            <a:ext cx="42894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DAB919C-6CEB-764F-A411-44FD131F6B22}"/>
                  </a:ext>
                </a:extLst>
              </p14:cNvPr>
              <p14:cNvContentPartPr/>
              <p14:nvPr/>
            </p14:nvContentPartPr>
            <p14:xfrm>
              <a:off x="3219741" y="834364"/>
              <a:ext cx="338760" cy="720720"/>
            </p14:xfrm>
          </p:contentPart>
        </mc:Choice>
        <mc:Fallback xmlns="">
          <p:pic>
            <p:nvPicPr>
              <p:cNvPr id="6" name="Ink 5">
                <a:extLst>
                  <a:ext uri="{FF2B5EF4-FFF2-40B4-BE49-F238E27FC236}">
                    <a16:creationId xmlns:a16="http://schemas.microsoft.com/office/drawing/2014/main" id="{EDAB919C-6CEB-764F-A411-44FD131F6B22}"/>
                  </a:ext>
                </a:extLst>
              </p:cNvPr>
              <p:cNvPicPr/>
              <p:nvPr/>
            </p:nvPicPr>
            <p:blipFill>
              <a:blip r:embed="rId3"/>
              <a:stretch>
                <a:fillRect/>
              </a:stretch>
            </p:blipFill>
            <p:spPr>
              <a:xfrm>
                <a:off x="3183779" y="798382"/>
                <a:ext cx="410324" cy="7923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333601F-32F0-CACB-16A9-5CE7BE234746}"/>
                  </a:ext>
                </a:extLst>
              </p14:cNvPr>
              <p14:cNvContentPartPr/>
              <p14:nvPr/>
            </p14:nvContentPartPr>
            <p14:xfrm>
              <a:off x="3019941" y="1220644"/>
              <a:ext cx="713160" cy="376920"/>
            </p14:xfrm>
          </p:contentPart>
        </mc:Choice>
        <mc:Fallback xmlns="">
          <p:pic>
            <p:nvPicPr>
              <p:cNvPr id="7" name="Ink 6">
                <a:extLst>
                  <a:ext uri="{FF2B5EF4-FFF2-40B4-BE49-F238E27FC236}">
                    <a16:creationId xmlns:a16="http://schemas.microsoft.com/office/drawing/2014/main" id="{4333601F-32F0-CACB-16A9-5CE7BE234746}"/>
                  </a:ext>
                </a:extLst>
              </p:cNvPr>
              <p:cNvPicPr/>
              <p:nvPr/>
            </p:nvPicPr>
            <p:blipFill>
              <a:blip r:embed="rId5"/>
              <a:stretch>
                <a:fillRect/>
              </a:stretch>
            </p:blipFill>
            <p:spPr>
              <a:xfrm>
                <a:off x="2983941" y="1184644"/>
                <a:ext cx="784800" cy="448560"/>
              </a:xfrm>
              <a:prstGeom prst="rect">
                <a:avLst/>
              </a:prstGeom>
            </p:spPr>
          </p:pic>
        </mc:Fallback>
      </mc:AlternateContent>
      <p:pic>
        <p:nvPicPr>
          <p:cNvPr id="4" name="Picture 3" descr="A blue background with white text&#10;&#10;Description automatically generated">
            <a:extLst>
              <a:ext uri="{FF2B5EF4-FFF2-40B4-BE49-F238E27FC236}">
                <a16:creationId xmlns:a16="http://schemas.microsoft.com/office/drawing/2014/main" id="{28D6BB16-BD1D-2FCA-36F1-F628BBABB38E}"/>
              </a:ext>
            </a:extLst>
          </p:cNvPr>
          <p:cNvPicPr>
            <a:picLocks noChangeAspect="1"/>
          </p:cNvPicPr>
          <p:nvPr/>
        </p:nvPicPr>
        <p:blipFill>
          <a:blip r:embed="rId6"/>
          <a:stretch>
            <a:fillRect/>
          </a:stretch>
        </p:blipFill>
        <p:spPr>
          <a:xfrm>
            <a:off x="1124604" y="1992835"/>
            <a:ext cx="3870457" cy="1157829"/>
          </a:xfrm>
          <a:prstGeom prst="rect">
            <a:avLst/>
          </a:prstGeom>
        </p:spPr>
      </p:pic>
      <p:pic>
        <p:nvPicPr>
          <p:cNvPr id="9" name="Picture 8" descr="A screenshot of a phone&#10;&#10;Description automatically generated">
            <a:extLst>
              <a:ext uri="{FF2B5EF4-FFF2-40B4-BE49-F238E27FC236}">
                <a16:creationId xmlns:a16="http://schemas.microsoft.com/office/drawing/2014/main" id="{484435FC-B541-CEBC-0564-601B4FC97B0E}"/>
              </a:ext>
            </a:extLst>
          </p:cNvPr>
          <p:cNvPicPr>
            <a:picLocks noChangeAspect="1"/>
          </p:cNvPicPr>
          <p:nvPr/>
        </p:nvPicPr>
        <p:blipFill>
          <a:blip r:embed="rId7"/>
          <a:stretch>
            <a:fillRect/>
          </a:stretch>
        </p:blipFill>
        <p:spPr>
          <a:xfrm>
            <a:off x="6084168" y="1264437"/>
            <a:ext cx="2200276" cy="2982596"/>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Text, letter&#10;&#10;Description automatically generated">
            <a:extLst>
              <a:ext uri="{FF2B5EF4-FFF2-40B4-BE49-F238E27FC236}">
                <a16:creationId xmlns:a16="http://schemas.microsoft.com/office/drawing/2014/main" id="{1AF341BE-0698-A5DD-AABD-3AE0EB164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0" y="139700"/>
            <a:ext cx="45593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Graphical user interface, application, Word&#10;&#10;Description automatically generated">
            <a:extLst>
              <a:ext uri="{FF2B5EF4-FFF2-40B4-BE49-F238E27FC236}">
                <a16:creationId xmlns:a16="http://schemas.microsoft.com/office/drawing/2014/main" id="{18551AE8-378F-8566-A674-8DB52FB46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49238"/>
            <a:ext cx="518477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A picture containing text&#10;&#10;Description automatically generated">
            <a:extLst>
              <a:ext uri="{FF2B5EF4-FFF2-40B4-BE49-F238E27FC236}">
                <a16:creationId xmlns:a16="http://schemas.microsoft.com/office/drawing/2014/main" id="{B9B3D125-1DCE-CDB2-49D9-5B15CF1BB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157163"/>
            <a:ext cx="52197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A picture containing text&#10;&#10;Description automatically generated">
            <a:extLst>
              <a:ext uri="{FF2B5EF4-FFF2-40B4-BE49-F238E27FC236}">
                <a16:creationId xmlns:a16="http://schemas.microsoft.com/office/drawing/2014/main" id="{9A626BDE-D8EB-52EE-AF07-D570CBA2B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31750"/>
            <a:ext cx="517525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Graphical user interface, text, application&#10;&#10;Description automatically generated">
            <a:extLst>
              <a:ext uri="{FF2B5EF4-FFF2-40B4-BE49-F238E27FC236}">
                <a16:creationId xmlns:a16="http://schemas.microsoft.com/office/drawing/2014/main" id="{1DA53E89-9DB7-277A-DA6B-775AEF05A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9550"/>
            <a:ext cx="594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a:extLst>
              <a:ext uri="{FF2B5EF4-FFF2-40B4-BE49-F238E27FC236}">
                <a16:creationId xmlns:a16="http://schemas.microsoft.com/office/drawing/2014/main" id="{4FA60908-06A1-0A59-4DD2-8B3A35B9A78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S</a:t>
            </a:r>
            <a:r>
              <a:rPr lang="en-US" altLang="en-US">
                <a:solidFill>
                  <a:srgbClr val="FFFF00"/>
                </a:solidFill>
              </a:rPr>
              <a:t>.</a:t>
            </a:r>
            <a:r>
              <a:rPr lang="en-US" altLang="en-US">
                <a:solidFill>
                  <a:schemeClr val="bg1"/>
                </a:solidFill>
              </a:rPr>
              <a:t>C</a:t>
            </a:r>
            <a:r>
              <a:rPr lang="en-US" altLang="en-US">
                <a:solidFill>
                  <a:srgbClr val="FFFF00"/>
                </a:solidFill>
              </a:rPr>
              <a:t>.</a:t>
            </a:r>
            <a:r>
              <a:rPr lang="en-US" altLang="en-US">
                <a:solidFill>
                  <a:schemeClr val="bg1"/>
                </a:solidFill>
              </a:rPr>
              <a:t>C</a:t>
            </a:r>
            <a:r>
              <a:rPr lang="en-US" altLang="en-US">
                <a:solidFill>
                  <a:srgbClr val="FFFF00"/>
                </a:solidFill>
              </a:rPr>
              <a:t>. Decision</a:t>
            </a:r>
          </a:p>
        </p:txBody>
      </p:sp>
      <p:pic>
        <p:nvPicPr>
          <p:cNvPr id="280578" name="Picture 3">
            <a:extLst>
              <a:ext uri="{FF2B5EF4-FFF2-40B4-BE49-F238E27FC236}">
                <a16:creationId xmlns:a16="http://schemas.microsoft.com/office/drawing/2014/main" id="{F395649F-7C2E-FA2A-433E-1F932CD05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1347788"/>
            <a:ext cx="5581650"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Diagram, text&#10;&#10;Description automatically generated">
            <a:extLst>
              <a:ext uri="{FF2B5EF4-FFF2-40B4-BE49-F238E27FC236}">
                <a16:creationId xmlns:a16="http://schemas.microsoft.com/office/drawing/2014/main" id="{65BAA71B-EAA1-326A-1F92-02739B90E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563" y="265113"/>
            <a:ext cx="34448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Content Placeholder 2">
            <a:extLst>
              <a:ext uri="{FF2B5EF4-FFF2-40B4-BE49-F238E27FC236}">
                <a16:creationId xmlns:a16="http://schemas.microsoft.com/office/drawing/2014/main" id="{2B5B4349-F793-9C25-8ED0-D5130A2FB7EF}"/>
              </a:ext>
            </a:extLst>
          </p:cNvPr>
          <p:cNvSpPr>
            <a:spLocks noGrp="1" noChangeArrowheads="1"/>
          </p:cNvSpPr>
          <p:nvPr>
            <p:ph sz="quarter" idx="10"/>
          </p:nvPr>
        </p:nvSpPr>
        <p:spPr bwMode="auto">
          <a:xfrm>
            <a:off x="503238" y="381000"/>
            <a:ext cx="8137525" cy="438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a:solidFill>
                  <a:srgbClr val="FFFF00"/>
                </a:solidFill>
              </a:rPr>
              <a:t>Abella J. </a:t>
            </a:r>
            <a:r>
              <a:rPr lang="en-US" altLang="en-US">
                <a:solidFill>
                  <a:schemeClr val="bg1"/>
                </a:solidFill>
              </a:rPr>
              <a:t>“</a:t>
            </a:r>
            <a:r>
              <a:rPr lang="en-CA" altLang="en-US">
                <a:solidFill>
                  <a:schemeClr val="bg1"/>
                </a:solidFill>
              </a:rPr>
              <a:t>[20] The question on Access Copyright’s appeal is whether s. 68.2(1) of the </a:t>
            </a:r>
            <a:r>
              <a:rPr lang="en-CA" altLang="en-US" i="1">
                <a:solidFill>
                  <a:schemeClr val="bg1"/>
                </a:solidFill>
              </a:rPr>
              <a:t>Copyright Act </a:t>
            </a:r>
            <a:r>
              <a:rPr lang="en-CA" altLang="en-US">
                <a:solidFill>
                  <a:schemeClr val="bg1"/>
                </a:solidFill>
              </a:rPr>
              <a:t>empowers Access Copyright to enforce royalty payments set out in a Copyright Board approved tariff against a user who chooses not to be bound by a licence on the approved terms. More specifically, </a:t>
            </a:r>
            <a:r>
              <a:rPr lang="en-CA" altLang="en-US">
                <a:solidFill>
                  <a:srgbClr val="FFFF00"/>
                </a:solidFill>
              </a:rPr>
              <a:t>the issue is</a:t>
            </a:r>
            <a:r>
              <a:rPr lang="en-CA" altLang="en-US" i="1">
                <a:solidFill>
                  <a:srgbClr val="FFFF00"/>
                </a:solidFill>
              </a:rPr>
              <a:t> </a:t>
            </a:r>
            <a:r>
              <a:rPr lang="en-CA" altLang="en-US">
                <a:solidFill>
                  <a:srgbClr val="FFFF00"/>
                </a:solidFill>
              </a:rPr>
              <a:t>whether Access Copyright can extract from York the royalties set out in the interim tariff despite the fact that York chose not to be bound by a licence</a:t>
            </a:r>
            <a:r>
              <a:rPr lang="en-CA" altLang="en-US">
                <a:solidFill>
                  <a:schemeClr val="bg1"/>
                </a:solidFill>
              </a:rPr>
              <a:t>. </a:t>
            </a:r>
          </a:p>
          <a:p>
            <a:pPr marL="0" indent="0">
              <a:buFont typeface="Arial" panose="020B0604020202020204" pitchFamily="34" charset="0"/>
              <a:buNone/>
            </a:pPr>
            <a:r>
              <a:rPr lang="en-CA" altLang="en-US">
                <a:solidFill>
                  <a:schemeClr val="bg1"/>
                </a:solidFill>
              </a:rPr>
              <a:t>[28] The </a:t>
            </a:r>
            <a:r>
              <a:rPr lang="en-CA" altLang="en-US">
                <a:solidFill>
                  <a:srgbClr val="FFFF00"/>
                </a:solidFill>
              </a:rPr>
              <a:t>issue in this case is one of statutory interpretation</a:t>
            </a:r>
            <a:r>
              <a:rPr lang="en-CA" altLang="en-US">
                <a:solidFill>
                  <a:schemeClr val="bg1"/>
                </a:solidFill>
              </a:rPr>
              <a:t>, which, as this Court has repeatedly said, is an exercise in discerning legislative intent by looking at the grammatical and ordinary meaning of the text in the context of the statute’s scheme and objectives.</a:t>
            </a:r>
          </a:p>
          <a:p>
            <a:pPr marL="0" indent="0">
              <a:buFont typeface="Arial" panose="020B0604020202020204" pitchFamily="34" charset="0"/>
              <a:buNone/>
            </a:pPr>
            <a:r>
              <a:rPr lang="en-CA" altLang="en-US">
                <a:solidFill>
                  <a:schemeClr val="bg1"/>
                </a:solidFill>
              </a:rPr>
              <a:t>[39] As matter of legislative coherence, it would be incongruous if royalties fixed in the context of licence negotiations between a collective society and a specific user were voluntary, but those set in a general tariff were mandatory.</a:t>
            </a:r>
            <a:endParaRPr lang="en-US" altLang="en-US">
              <a:solidFill>
                <a:schemeClr val="bg1"/>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Content Placeholder 2">
            <a:extLst>
              <a:ext uri="{FF2B5EF4-FFF2-40B4-BE49-F238E27FC236}">
                <a16:creationId xmlns:a16="http://schemas.microsoft.com/office/drawing/2014/main" id="{4A562916-E3E8-F088-A7D9-1F3ADAFFDC3D}"/>
              </a:ext>
            </a:extLst>
          </p:cNvPr>
          <p:cNvSpPr>
            <a:spLocks noGrp="1" noChangeArrowheads="1"/>
          </p:cNvSpPr>
          <p:nvPr>
            <p:ph sz="quarter" idx="10"/>
          </p:nvPr>
        </p:nvSpPr>
        <p:spPr bwMode="auto">
          <a:xfrm>
            <a:off x="358775" y="339725"/>
            <a:ext cx="8426450" cy="4464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sz="2000">
                <a:solidFill>
                  <a:schemeClr val="bg1"/>
                </a:solidFill>
              </a:rPr>
              <a:t>[71] …Instead of operating as a part of a scheme designed to control collective societies’ potentially unfair market power, </a:t>
            </a:r>
            <a:r>
              <a:rPr lang="en-CA" altLang="en-US" sz="2000">
                <a:solidFill>
                  <a:srgbClr val="FFFF00"/>
                </a:solidFill>
              </a:rPr>
              <a:t>Access Copyright’s interpretation would turn tariffs into a plainly </a:t>
            </a:r>
            <a:r>
              <a:rPr lang="en-CA" altLang="en-US" sz="2000" i="1">
                <a:solidFill>
                  <a:srgbClr val="FFFF00"/>
                </a:solidFill>
              </a:rPr>
              <a:t>anti</a:t>
            </a:r>
            <a:r>
              <a:rPr lang="en-CA" altLang="en-US" sz="2000">
                <a:solidFill>
                  <a:srgbClr val="FFFF00"/>
                </a:solidFill>
              </a:rPr>
              <a:t>‑competitive tool</a:t>
            </a:r>
            <a:r>
              <a:rPr lang="en-CA" altLang="en-US" sz="2000">
                <a:solidFill>
                  <a:schemeClr val="bg1"/>
                </a:solidFill>
              </a:rPr>
              <a:t>, boosting collective societies’ power to the detriment of users.</a:t>
            </a:r>
          </a:p>
          <a:p>
            <a:pPr marL="0" indent="0">
              <a:lnSpc>
                <a:spcPct val="110000"/>
              </a:lnSpc>
              <a:buFont typeface="Arial" panose="020B0604020202020204" pitchFamily="34" charset="0"/>
              <a:buNone/>
            </a:pPr>
            <a:r>
              <a:rPr lang="en-CA" altLang="en-US" sz="2000">
                <a:solidFill>
                  <a:schemeClr val="bg1"/>
                </a:solidFill>
              </a:rPr>
              <a:t>[83] …</a:t>
            </a:r>
            <a:r>
              <a:rPr lang="en-CA" altLang="en-US" sz="2000">
                <a:solidFill>
                  <a:srgbClr val="FFFF00"/>
                </a:solidFill>
              </a:rPr>
              <a:t>there is no live dispute between the parties</a:t>
            </a:r>
            <a:r>
              <a:rPr lang="en-CA" altLang="en-US" sz="2000">
                <a:solidFill>
                  <a:schemeClr val="bg1"/>
                </a:solidFill>
              </a:rPr>
              <a:t>. This is not an action for infringement, since Access Copyright has no standing to bring such an action. And the copyright owners who do have standing to bring an infringement action in respect of York’s copying activities are not parties to these proceedings and, as a result, have not had the opportunity to advance arguments or adduce evidence about how York’s Guidelines interact with and affect their copyrighted works...</a:t>
            </a:r>
            <a:r>
              <a:rPr lang="en-CA" altLang="en-US" sz="2000">
                <a:solidFill>
                  <a:srgbClr val="FFFF00"/>
                </a:solidFill>
              </a:rPr>
              <a:t>All of this makes consideration of the Guidelines in this case inappropriate</a:t>
            </a:r>
            <a:r>
              <a:rPr lang="en-CA" altLang="en-US" sz="2000">
                <a:solidFill>
                  <a:schemeClr val="bg1"/>
                </a:solidFill>
              </a:rPr>
              <a:t>.</a:t>
            </a:r>
            <a:endParaRPr lang="en-US" altLang="en-US" sz="2000">
              <a:solidFill>
                <a:schemeClr val="bg1"/>
              </a:solidFill>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B3A84-54E9-7221-4565-49AD4A9F1F91}"/>
              </a:ext>
            </a:extLst>
          </p:cNvPr>
          <p:cNvSpPr>
            <a:spLocks noGrp="1"/>
          </p:cNvSpPr>
          <p:nvPr>
            <p:ph sz="quarter" idx="10"/>
          </p:nvPr>
        </p:nvSpPr>
        <p:spPr>
          <a:xfrm>
            <a:off x="142875" y="257175"/>
            <a:ext cx="8858250" cy="4629150"/>
          </a:xfrm>
        </p:spPr>
        <p:txBody>
          <a:bodyPr>
            <a:normAutofit fontScale="47500" lnSpcReduction="20000"/>
          </a:bodyPr>
          <a:lstStyle/>
          <a:p>
            <a:pPr marL="0" indent="0">
              <a:lnSpc>
                <a:spcPct val="120000"/>
              </a:lnSpc>
              <a:buFont typeface="Arial" panose="020B0604020202020204" pitchFamily="34" charset="0"/>
              <a:buNone/>
              <a:defRPr/>
            </a:pPr>
            <a:r>
              <a:rPr lang="en-CA" sz="3800" dirty="0">
                <a:solidFill>
                  <a:schemeClr val="bg1"/>
                </a:solidFill>
              </a:rPr>
              <a:t>[87] While I therefore agree that the requested Declaration should not be granted, </a:t>
            </a:r>
            <a:r>
              <a:rPr lang="en-CA" sz="3800" dirty="0">
                <a:solidFill>
                  <a:srgbClr val="FF0000"/>
                </a:solidFill>
              </a:rPr>
              <a:t>this should not be construed as endorsing the reasoning of the Federal Court and Federal Court of Appeal on the fair dealing issue. There are some significant jurisprudential problems with those aspects of their judgments that warrant comment</a:t>
            </a:r>
            <a:r>
              <a:rPr lang="en-CA" sz="3800" dirty="0">
                <a:solidFill>
                  <a:schemeClr val="bg1"/>
                </a:solidFill>
              </a:rPr>
              <a:t>.</a:t>
            </a:r>
          </a:p>
          <a:p>
            <a:pPr marL="0" indent="0">
              <a:lnSpc>
                <a:spcPct val="120000"/>
              </a:lnSpc>
              <a:buFont typeface="Arial" panose="020B0604020202020204" pitchFamily="34" charset="0"/>
              <a:buNone/>
              <a:defRPr/>
            </a:pPr>
            <a:r>
              <a:rPr lang="en-CA" sz="3800" dirty="0">
                <a:solidFill>
                  <a:schemeClr val="bg1"/>
                </a:solidFill>
              </a:rPr>
              <a:t>[88] In commenting on those errors, it is important to emphasize that our reasons do not decide the issue of fair dealing…While correcting the errors committed by the Federal Court and Court of Appeal favours the position argued before this Court by York, these reasons address only some of the factors that make up the fair dealing analysis, an analysis that requires consideration of facts and factors not addressed here.</a:t>
            </a:r>
          </a:p>
          <a:p>
            <a:pPr marL="0" indent="0">
              <a:lnSpc>
                <a:spcPct val="120000"/>
              </a:lnSpc>
              <a:buFont typeface="Arial" panose="020B0604020202020204" pitchFamily="34" charset="0"/>
              <a:buNone/>
              <a:defRPr/>
            </a:pPr>
            <a:r>
              <a:rPr lang="en-CA" sz="3800" dirty="0">
                <a:solidFill>
                  <a:schemeClr val="bg1"/>
                </a:solidFill>
              </a:rPr>
              <a:t>[89] </a:t>
            </a:r>
            <a:r>
              <a:rPr lang="en-CA" sz="3800" dirty="0">
                <a:solidFill>
                  <a:srgbClr val="FFFF00"/>
                </a:solidFill>
              </a:rPr>
              <a:t>The main problem with their analysis was that they approached the fairness analysis exclusively from the institutional perspective</a:t>
            </a:r>
            <a:r>
              <a:rPr lang="en-CA" sz="3800" dirty="0">
                <a:solidFill>
                  <a:schemeClr val="bg1"/>
                </a:solidFill>
              </a:rPr>
              <a:t>. This error tainted their analysis of several fairness factors. </a:t>
            </a:r>
            <a:r>
              <a:rPr lang="en-CA" sz="3800" dirty="0">
                <a:solidFill>
                  <a:srgbClr val="FFFF00"/>
                </a:solidFill>
              </a:rPr>
              <a:t>By anchoring the analysis in the institutional nature of the copying and York’s purported commercial purpose, </a:t>
            </a:r>
            <a:r>
              <a:rPr lang="en-CA" sz="3800" dirty="0">
                <a:solidFill>
                  <a:srgbClr val="FF0000"/>
                </a:solidFill>
              </a:rPr>
              <a:t>the nature of fair dealing as a user’s right was overlooked and the fairness assessment was over before it began</a:t>
            </a:r>
            <a:r>
              <a:rPr lang="en-CA" sz="3800" dirty="0">
                <a:solidFill>
                  <a:schemeClr val="bg1"/>
                </a:solidFill>
              </a:rPr>
              <a:t>.</a:t>
            </a:r>
          </a:p>
          <a:p>
            <a:pPr marL="0" indent="0">
              <a:buFont typeface="Arial" panose="020B0604020202020204" pitchFamily="34" charset="0"/>
              <a:buNone/>
              <a:defRPr/>
            </a:pPr>
            <a:br>
              <a:rPr lang="en-CA" dirty="0"/>
            </a:br>
            <a:endParaRPr lang="en-CA" dirty="0"/>
          </a:p>
          <a:p>
            <a:pPr marL="0" indent="0">
              <a:buFont typeface="Arial" panose="020B0604020202020204" pitchFamily="34" charset="0"/>
              <a:buNone/>
              <a:defRP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2FB9958-5266-071D-E280-B0E86C39628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Features of this Course</a:t>
            </a:r>
          </a:p>
        </p:txBody>
      </p:sp>
      <p:sp>
        <p:nvSpPr>
          <p:cNvPr id="3" name="Content Placeholder 2">
            <a:extLst>
              <a:ext uri="{FF2B5EF4-FFF2-40B4-BE49-F238E27FC236}">
                <a16:creationId xmlns:a16="http://schemas.microsoft.com/office/drawing/2014/main" id="{7B672CA1-FC7A-ACA9-5D4A-00EE3FCFBD8F}"/>
              </a:ext>
            </a:extLst>
          </p:cNvPr>
          <p:cNvSpPr>
            <a:spLocks noGrp="1"/>
          </p:cNvSpPr>
          <p:nvPr>
            <p:ph sz="quarter" idx="10"/>
          </p:nvPr>
        </p:nvSpPr>
        <p:spPr>
          <a:xfrm>
            <a:off x="1485900" y="1779588"/>
            <a:ext cx="6172200" cy="2638425"/>
          </a:xfrm>
        </p:spPr>
        <p:txBody>
          <a:bodyPr/>
          <a:lstStyle/>
          <a:p>
            <a:pPr algn="ctr">
              <a:defRPr/>
            </a:pPr>
            <a:r>
              <a:rPr lang="en-US" sz="3600" dirty="0">
                <a:solidFill>
                  <a:schemeClr val="bg1"/>
                </a:solidFill>
              </a:rPr>
              <a:t>70% Exam not 100%</a:t>
            </a:r>
          </a:p>
          <a:p>
            <a:pPr algn="ctr">
              <a:defRPr/>
            </a:pPr>
            <a:r>
              <a:rPr lang="en-US" sz="3600" dirty="0">
                <a:solidFill>
                  <a:schemeClr val="bg1"/>
                </a:solidFill>
              </a:rPr>
              <a:t>IP Law </a:t>
            </a:r>
            <a:r>
              <a:rPr lang="en-US" sz="3600" dirty="0">
                <a:solidFill>
                  <a:srgbClr val="FF0000"/>
                </a:solidFill>
              </a:rPr>
              <a:t>“</a:t>
            </a:r>
            <a:r>
              <a:rPr lang="en-US" sz="3600" dirty="0">
                <a:solidFill>
                  <a:schemeClr val="bg1"/>
                </a:solidFill>
              </a:rPr>
              <a:t>In Context</a:t>
            </a:r>
            <a:r>
              <a:rPr lang="en-US" sz="3600" dirty="0">
                <a:solidFill>
                  <a:srgbClr val="FF0000"/>
                </a:solidFill>
              </a:rPr>
              <a:t>”</a:t>
            </a:r>
          </a:p>
          <a:p>
            <a:pPr algn="ctr">
              <a:defRPr/>
            </a:pPr>
            <a:r>
              <a:rPr lang="en-US" sz="3600" dirty="0">
                <a:solidFill>
                  <a:schemeClr val="bg1"/>
                </a:solidFill>
              </a:rPr>
              <a:t>Website </a:t>
            </a:r>
          </a:p>
          <a:p>
            <a:pPr marL="0" indent="0">
              <a:buFont typeface="Arial" panose="020B0604020202020204" pitchFamily="34" charset="0"/>
              <a:buNone/>
              <a:defRPr/>
            </a:pPr>
            <a:endParaRPr lang="en-US" sz="3300" dirty="0">
              <a:solidFill>
                <a:schemeClr val="bg1"/>
              </a:solidFill>
            </a:endParaRPr>
          </a:p>
        </p:txBody>
      </p:sp>
    </p:spTree>
    <p:extLst>
      <p:ext uri="{BB962C8B-B14F-4D97-AF65-F5344CB8AC3E}">
        <p14:creationId xmlns:p14="http://schemas.microsoft.com/office/powerpoint/2010/main" val="1402776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5B3A80-2DC7-50DF-18C8-564168B9CCD1}"/>
              </a:ext>
            </a:extLst>
          </p:cNvPr>
          <p:cNvSpPr>
            <a:spLocks noGrp="1"/>
          </p:cNvSpPr>
          <p:nvPr>
            <p:ph sz="quarter" idx="10"/>
          </p:nvPr>
        </p:nvSpPr>
        <p:spPr>
          <a:xfrm>
            <a:off x="323850" y="268288"/>
            <a:ext cx="8496300" cy="4724400"/>
          </a:xfrm>
        </p:spPr>
        <p:txBody>
          <a:bodyPr/>
          <a:lstStyle/>
          <a:p>
            <a:pPr marL="0" indent="0">
              <a:buFont typeface="Arial" panose="020B0604020202020204" pitchFamily="34" charset="0"/>
              <a:buNone/>
              <a:defRPr/>
            </a:pPr>
            <a:r>
              <a:rPr lang="en-CA" sz="2000" dirty="0">
                <a:solidFill>
                  <a:schemeClr val="bg1"/>
                </a:solidFill>
              </a:rPr>
              <a:t>[91]  Accordingly, </a:t>
            </a:r>
            <a:r>
              <a:rPr lang="en-CA" sz="2000" dirty="0">
                <a:solidFill>
                  <a:srgbClr val="FFFF00"/>
                </a:solidFill>
              </a:rPr>
              <a:t>to understand and apply fair dealing doctrine requires first understanding the copyright balance</a:t>
            </a:r>
            <a:r>
              <a:rPr lang="en-CA" sz="2000" dirty="0">
                <a:solidFill>
                  <a:schemeClr val="bg1"/>
                </a:solidFill>
              </a:rPr>
              <a:t>. Copyright law has public interest goals. The relationship between members of the public and copyrighted works is not merely the “consequence of the author-work relationship”… </a:t>
            </a:r>
          </a:p>
          <a:p>
            <a:pPr marL="0" indent="0">
              <a:buFont typeface="Arial" panose="020B0604020202020204" pitchFamily="34" charset="0"/>
              <a:buNone/>
              <a:defRPr/>
            </a:pPr>
            <a:r>
              <a:rPr lang="en-CA" sz="2000" dirty="0">
                <a:solidFill>
                  <a:schemeClr val="bg1"/>
                </a:solidFill>
              </a:rPr>
              <a:t>[92] </a:t>
            </a:r>
            <a:r>
              <a:rPr lang="en-CA" sz="2000" dirty="0">
                <a:solidFill>
                  <a:srgbClr val="FFFF00"/>
                </a:solidFill>
              </a:rPr>
              <a:t>Instead, increasing public access to and dissemination of artistic and intellectual works, which enrich society and often provide users with the tools and inspiration to generate works of their own, is a primary goal of copyright. </a:t>
            </a:r>
            <a:r>
              <a:rPr lang="en-CA" sz="2000" dirty="0">
                <a:solidFill>
                  <a:schemeClr val="bg1"/>
                </a:solidFill>
              </a:rPr>
              <a:t>“Excessive control by holders of copyrights and other forms of intellectual property may unduly limit the ability of the public domain to incorporate and embellish creative innovation in the long-term interests of society as a whole” (</a:t>
            </a:r>
            <a:r>
              <a:rPr lang="en-CA" sz="2000" i="1" dirty="0" err="1">
                <a:solidFill>
                  <a:schemeClr val="bg1"/>
                </a:solidFill>
              </a:rPr>
              <a:t>Théberge</a:t>
            </a:r>
            <a:r>
              <a:rPr lang="en-CA" sz="2000" i="1" dirty="0">
                <a:solidFill>
                  <a:schemeClr val="bg1"/>
                </a:solidFill>
              </a:rPr>
              <a:t> v. Galerie </a:t>
            </a:r>
            <a:r>
              <a:rPr lang="en-CA" sz="2000" i="1" dirty="0" err="1">
                <a:solidFill>
                  <a:schemeClr val="bg1"/>
                </a:solidFill>
              </a:rPr>
              <a:t>d’Art</a:t>
            </a:r>
            <a:r>
              <a:rPr lang="en-CA" sz="2000" i="1" dirty="0">
                <a:solidFill>
                  <a:schemeClr val="bg1"/>
                </a:solidFill>
              </a:rPr>
              <a:t> du Petit Champlain inc.</a:t>
            </a:r>
            <a:r>
              <a:rPr lang="en-CA" sz="2000" dirty="0">
                <a:solidFill>
                  <a:schemeClr val="bg1"/>
                </a:solidFill>
              </a:rPr>
              <a:t>, 2002 SCC 34 (CanLII), [2002] 2 S.C.R. 336, at para. 32, per Binnie J.).</a:t>
            </a:r>
          </a:p>
          <a:p>
            <a:pPr>
              <a:defRPr/>
            </a:pPr>
            <a:endParaRPr 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Content Placeholder 2">
            <a:extLst>
              <a:ext uri="{FF2B5EF4-FFF2-40B4-BE49-F238E27FC236}">
                <a16:creationId xmlns:a16="http://schemas.microsoft.com/office/drawing/2014/main" id="{2C6BF030-2951-5557-9A59-AD97892677D5}"/>
              </a:ext>
            </a:extLst>
          </p:cNvPr>
          <p:cNvSpPr>
            <a:spLocks noGrp="1" noChangeArrowheads="1"/>
          </p:cNvSpPr>
          <p:nvPr>
            <p:ph sz="quarter" idx="10"/>
          </p:nvPr>
        </p:nvSpPr>
        <p:spPr bwMode="auto">
          <a:xfrm>
            <a:off x="179388" y="104775"/>
            <a:ext cx="8569325" cy="4843463"/>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buFont typeface="Arial" panose="020B0604020202020204" pitchFamily="34" charset="0"/>
              <a:buNone/>
              <a:defRPr/>
            </a:pPr>
            <a:r>
              <a:rPr lang="en-CA" altLang="en-US" sz="2200">
                <a:solidFill>
                  <a:schemeClr val="bg1"/>
                </a:solidFill>
              </a:rPr>
              <a:t>[102] </a:t>
            </a:r>
            <a:r>
              <a:rPr lang="en-CA" altLang="en-US" sz="2200">
                <a:solidFill>
                  <a:srgbClr val="FFFF00"/>
                </a:solidFill>
              </a:rPr>
              <a:t>In other words, contrary to the Federal Court of Appeal’s view, in the educational context it is not only the institutional perspective that matters</a:t>
            </a:r>
            <a:r>
              <a:rPr lang="en-CA" altLang="en-US" sz="2200">
                <a:solidFill>
                  <a:schemeClr val="bg1"/>
                </a:solidFill>
              </a:rPr>
              <a:t>. </a:t>
            </a:r>
            <a:r>
              <a:rPr lang="en-CA" altLang="en-US" sz="2200">
                <a:solidFill>
                  <a:srgbClr val="FF0000"/>
                </a:solidFill>
              </a:rPr>
              <a:t>When teaching staff at a university make copies for their students’ education, they are not “hid[ing] behind the shield of the user’s allowable purpose in order to engage in a separate purpose that tends to make the dealing unfair”</a:t>
            </a:r>
            <a:r>
              <a:rPr lang="en-CA" altLang="en-US" sz="2200">
                <a:solidFill>
                  <a:schemeClr val="bg1"/>
                </a:solidFill>
              </a:rPr>
              <a:t>.</a:t>
            </a:r>
          </a:p>
          <a:p>
            <a:pPr marL="0" indent="0">
              <a:buFont typeface="Arial" panose="020B0604020202020204" pitchFamily="34" charset="0"/>
              <a:buNone/>
              <a:defRPr/>
            </a:pPr>
            <a:r>
              <a:rPr lang="en-CA" altLang="en-US" sz="2200">
                <a:solidFill>
                  <a:schemeClr val="bg1"/>
                </a:solidFill>
              </a:rPr>
              <a:t>[103]</a:t>
            </a:r>
            <a:r>
              <a:rPr lang="en-CA" altLang="en-US" sz="2200">
                <a:solidFill>
                  <a:srgbClr val="FF0000"/>
                </a:solidFill>
              </a:rPr>
              <a:t> It was therefore an error for the Court of Appeal, in addressing the purpose of the dealing, to hold that it is only the “institution’s perspective that matters” </a:t>
            </a:r>
            <a:r>
              <a:rPr lang="en-CA" altLang="en-US" sz="2200">
                <a:solidFill>
                  <a:schemeClr val="bg1"/>
                </a:solidFill>
              </a:rPr>
              <a:t>and that York’s financial purpose was a “clear indication of unfairness”…Funds “saved” by proper exercise of the fair dealing right go to the University’s core objective of education, not to some ulterior commercial purpose... The purpose of copying conducted by university teachers for student use is for the student’s education…</a:t>
            </a:r>
            <a:endParaRPr lang="en-US" altLang="en-US" sz="220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4C1AC-59D0-EDCA-BF73-FA0A63293C5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a:extLst>
              <a:ext uri="{FF2B5EF4-FFF2-40B4-BE49-F238E27FC236}">
                <a16:creationId xmlns:a16="http://schemas.microsoft.com/office/drawing/2014/main" id="{6DFE93E1-6CC7-F009-B8CA-A24C3B1103E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5505714E-AC4A-6C43-D225-921CC7F53F18}"/>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288771" name="Content Placeholder 3" descr="Crystal_Project_pause-queue.png">
            <a:extLst>
              <a:ext uri="{FF2B5EF4-FFF2-40B4-BE49-F238E27FC236}">
                <a16:creationId xmlns:a16="http://schemas.microsoft.com/office/drawing/2014/main" id="{F08B4EFD-691D-6AD3-805F-1C7DD15DE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Content Placeholder 2">
            <a:extLst>
              <a:ext uri="{FF2B5EF4-FFF2-40B4-BE49-F238E27FC236}">
                <a16:creationId xmlns:a16="http://schemas.microsoft.com/office/drawing/2014/main" id="{A42FBC27-D78E-0E45-00DB-D727DE1064F0}"/>
              </a:ext>
            </a:extLst>
          </p:cNvPr>
          <p:cNvSpPr>
            <a:spLocks noGrp="1" noChangeArrowheads="1"/>
          </p:cNvSpPr>
          <p:nvPr>
            <p:ph sz="quarter" idx="10"/>
          </p:nvPr>
        </p:nvSpPr>
        <p:spPr bwMode="auto">
          <a:xfrm>
            <a:off x="1485900" y="1692275"/>
            <a:ext cx="6172200" cy="2601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latin typeface="Comic Sans MS" panose="030F0902030302020204" pitchFamily="66" charset="0"/>
              </a:rPr>
              <a:t>PAR</a:t>
            </a:r>
            <a:r>
              <a:rPr lang="en-US" altLang="en-US" sz="7200">
                <a:solidFill>
                  <a:srgbClr val="FFFF00"/>
                </a:solidFill>
                <a:latin typeface="Comic Sans MS" panose="030F0902030302020204" pitchFamily="66" charset="0"/>
              </a:rPr>
              <a:t>O</a:t>
            </a:r>
            <a:r>
              <a:rPr lang="en-US" altLang="en-US" sz="7200">
                <a:solidFill>
                  <a:schemeClr val="bg1"/>
                </a:solidFill>
                <a:latin typeface="Comic Sans MS" panose="030F0902030302020204" pitchFamily="66" charset="0"/>
              </a:rPr>
              <a:t>DY</a:t>
            </a:r>
          </a:p>
        </p:txBody>
      </p:sp>
    </p:spTree>
    <p:extLst>
      <p:ext uri="{BB962C8B-B14F-4D97-AF65-F5344CB8AC3E}">
        <p14:creationId xmlns:p14="http://schemas.microsoft.com/office/powerpoint/2010/main" val="426735653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A screenshot of a cell phone&#10;&#10;Description automatically generated">
            <a:extLst>
              <a:ext uri="{FF2B5EF4-FFF2-40B4-BE49-F238E27FC236}">
                <a16:creationId xmlns:a16="http://schemas.microsoft.com/office/drawing/2014/main" id="{1F77487C-C4A5-747E-1664-1C2A05602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363538"/>
            <a:ext cx="630555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91189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CF843B-56BB-B8CE-186B-84A4A5B5F20A}"/>
              </a:ext>
            </a:extLst>
          </p:cNvPr>
          <p:cNvSpPr>
            <a:spLocks noGrp="1"/>
          </p:cNvSpPr>
          <p:nvPr>
            <p:ph type="title"/>
          </p:nvPr>
        </p:nvSpPr>
        <p:spPr>
          <a:xfrm>
            <a:off x="1227138" y="98425"/>
            <a:ext cx="6667500" cy="508000"/>
          </a:xfrm>
        </p:spPr>
        <p:txBody>
          <a:bodyPr>
            <a:noAutofit/>
          </a:bodyPr>
          <a:lstStyle/>
          <a:p>
            <a:pPr>
              <a:defRPr/>
            </a:pPr>
            <a:r>
              <a:rPr lang="en-US" sz="2700" b="1" dirty="0">
                <a:solidFill>
                  <a:srgbClr val="FFFF00"/>
                </a:solidFill>
              </a:rPr>
              <a:t>Users</a:t>
            </a:r>
            <a:r>
              <a:rPr lang="en-US" sz="2700" b="1" dirty="0">
                <a:solidFill>
                  <a:srgbClr val="FF0000"/>
                </a:solidFill>
              </a:rPr>
              <a:t>’</a:t>
            </a:r>
            <a:r>
              <a:rPr lang="en-US" sz="2700" b="1" dirty="0">
                <a:solidFill>
                  <a:srgbClr val="FFFF00"/>
                </a:solidFill>
              </a:rPr>
              <a:t> rights</a:t>
            </a:r>
            <a:r>
              <a:rPr lang="en-US" sz="2700" b="1" dirty="0">
                <a:solidFill>
                  <a:srgbClr val="FF0000"/>
                </a:solidFill>
              </a:rPr>
              <a:t>:</a:t>
            </a:r>
            <a:r>
              <a:rPr lang="en-US" sz="2700" dirty="0">
                <a:solidFill>
                  <a:srgbClr val="FFFF00"/>
                </a:solidFill>
                <a:latin typeface="+mn-lt"/>
              </a:rPr>
              <a:t> </a:t>
            </a:r>
            <a:r>
              <a:rPr lang="en-US" sz="2700" dirty="0">
                <a:solidFill>
                  <a:schemeClr val="bg1"/>
                </a:solidFill>
                <a:latin typeface="+mn-lt"/>
              </a:rPr>
              <a:t>later decisions create doubt</a:t>
            </a:r>
          </a:p>
        </p:txBody>
      </p:sp>
      <p:sp>
        <p:nvSpPr>
          <p:cNvPr id="2" name="Content Placeholder 1">
            <a:extLst>
              <a:ext uri="{FF2B5EF4-FFF2-40B4-BE49-F238E27FC236}">
                <a16:creationId xmlns:a16="http://schemas.microsoft.com/office/drawing/2014/main" id="{105DFC38-1ABF-F7FA-440E-6F8BBF0DF46E}"/>
              </a:ext>
            </a:extLst>
          </p:cNvPr>
          <p:cNvSpPr>
            <a:spLocks noGrp="1"/>
          </p:cNvSpPr>
          <p:nvPr>
            <p:ph idx="1"/>
          </p:nvPr>
        </p:nvSpPr>
        <p:spPr>
          <a:xfrm>
            <a:off x="395288" y="739775"/>
            <a:ext cx="8280400" cy="4208463"/>
          </a:xfrm>
        </p:spPr>
        <p:txBody>
          <a:bodyPr>
            <a:normAutofit fontScale="62500" lnSpcReduction="20000"/>
          </a:bodyPr>
          <a:lstStyle/>
          <a:p>
            <a:pPr marL="0" indent="0">
              <a:buFont typeface="Arial" panose="020B0604020202020204" pitchFamily="34" charset="0"/>
              <a:buNone/>
              <a:defRPr/>
            </a:pPr>
            <a:r>
              <a:rPr lang="en-CA" i="1" dirty="0">
                <a:solidFill>
                  <a:srgbClr val="00B0F0"/>
                </a:solidFill>
              </a:rPr>
              <a:t>United Airlines, Inc. v. </a:t>
            </a:r>
            <a:r>
              <a:rPr lang="en-CA" i="1" dirty="0" err="1">
                <a:solidFill>
                  <a:srgbClr val="00B0F0"/>
                </a:solidFill>
              </a:rPr>
              <a:t>Cooperstock</a:t>
            </a:r>
            <a:r>
              <a:rPr lang="en-CA" i="1" dirty="0">
                <a:solidFill>
                  <a:schemeClr val="bg1"/>
                </a:solidFill>
              </a:rPr>
              <a:t>, </a:t>
            </a:r>
            <a:r>
              <a:rPr lang="en-CA" dirty="0">
                <a:solidFill>
                  <a:schemeClr val="bg1"/>
                </a:solidFill>
              </a:rPr>
              <a:t>2017 FC 616</a:t>
            </a:r>
            <a:r>
              <a:rPr lang="en-CA" dirty="0"/>
              <a:t> </a:t>
            </a:r>
          </a:p>
          <a:p>
            <a:pPr>
              <a:defRPr/>
            </a:pPr>
            <a:r>
              <a:rPr lang="en-CA" dirty="0">
                <a:solidFill>
                  <a:schemeClr val="bg1"/>
                </a:solidFill>
              </a:rPr>
              <a:t>United Airlines is a commercial airline that operates in and out of Canada. United has used several trademarks in association with its services &amp;  </a:t>
            </a:r>
            <a:r>
              <a:rPr lang="en-CA" dirty="0">
                <a:solidFill>
                  <a:srgbClr val="FFFF00"/>
                </a:solidFill>
              </a:rPr>
              <a:t>also claims copyright in several logos and designs</a:t>
            </a:r>
            <a:r>
              <a:rPr lang="en-CA" dirty="0">
                <a:solidFill>
                  <a:schemeClr val="bg1"/>
                </a:solidFill>
              </a:rPr>
              <a:t>. </a:t>
            </a:r>
          </a:p>
          <a:p>
            <a:pPr>
              <a:defRPr/>
            </a:pPr>
            <a:r>
              <a:rPr lang="en-CA" dirty="0">
                <a:solidFill>
                  <a:srgbClr val="FFFF00"/>
                </a:solidFill>
              </a:rPr>
              <a:t>Dr. Jeremy </a:t>
            </a:r>
            <a:r>
              <a:rPr lang="en-CA" dirty="0" err="1">
                <a:solidFill>
                  <a:srgbClr val="FFFF00"/>
                </a:solidFill>
              </a:rPr>
              <a:t>Cooperstock</a:t>
            </a:r>
            <a:r>
              <a:rPr lang="en-CA" dirty="0">
                <a:solidFill>
                  <a:srgbClr val="FFFF00"/>
                </a:solidFill>
              </a:rPr>
              <a:t> had a negative experience with United</a:t>
            </a:r>
            <a:r>
              <a:rPr lang="en-CA" dirty="0">
                <a:solidFill>
                  <a:schemeClr val="bg1"/>
                </a:solidFill>
              </a:rPr>
              <a:t>. He was vocal about his complaints and disappointed with what he felt were inadequate responses. </a:t>
            </a:r>
          </a:p>
          <a:p>
            <a:pPr>
              <a:defRPr/>
            </a:pPr>
            <a:r>
              <a:rPr lang="en-CA" dirty="0" err="1">
                <a:solidFill>
                  <a:schemeClr val="bg1"/>
                </a:solidFill>
              </a:rPr>
              <a:t>Cooperstock</a:t>
            </a:r>
            <a:r>
              <a:rPr lang="en-CA" dirty="0">
                <a:solidFill>
                  <a:schemeClr val="bg1"/>
                </a:solidFill>
              </a:rPr>
              <a:t> launched a website called “Poor Show” that set out information about his experience and United’s responses.</a:t>
            </a:r>
          </a:p>
          <a:p>
            <a:pPr>
              <a:defRPr/>
            </a:pPr>
            <a:r>
              <a:rPr lang="en-CA" dirty="0">
                <a:solidFill>
                  <a:schemeClr val="bg1"/>
                </a:solidFill>
              </a:rPr>
              <a:t>This website resonated with many who provided information regarding their negative experiences with United. </a:t>
            </a:r>
          </a:p>
          <a:p>
            <a:pPr>
              <a:defRPr/>
            </a:pPr>
            <a:r>
              <a:rPr lang="en-CA" dirty="0" err="1">
                <a:solidFill>
                  <a:schemeClr val="bg1"/>
                </a:solidFill>
              </a:rPr>
              <a:t>Cooperstock</a:t>
            </a:r>
            <a:r>
              <a:rPr lang="en-CA" dirty="0">
                <a:solidFill>
                  <a:schemeClr val="bg1"/>
                </a:solidFill>
              </a:rPr>
              <a:t> posted this correspondence on his “Poor Show” website. </a:t>
            </a:r>
          </a:p>
          <a:p>
            <a:pPr>
              <a:defRPr/>
            </a:pPr>
            <a:r>
              <a:rPr lang="en-CA" dirty="0">
                <a:solidFill>
                  <a:schemeClr val="bg1"/>
                </a:solidFill>
              </a:rPr>
              <a:t> In 1997, he shifted this content to the website </a:t>
            </a:r>
            <a:r>
              <a:rPr lang="en-CA" dirty="0" err="1">
                <a:solidFill>
                  <a:srgbClr val="FFFF00"/>
                </a:solidFill>
              </a:rPr>
              <a:t>UNTIED.com</a:t>
            </a:r>
            <a:r>
              <a:rPr lang="en-CA" dirty="0">
                <a:solidFill>
                  <a:schemeClr val="bg1"/>
                </a:solidFill>
              </a:rPr>
              <a:t>.</a:t>
            </a:r>
          </a:p>
          <a:p>
            <a:pPr lvl="1">
              <a:defRPr/>
            </a:pPr>
            <a:endParaRPr lang="en-US" dirty="0"/>
          </a:p>
        </p:txBody>
      </p:sp>
      <p:sp>
        <p:nvSpPr>
          <p:cNvPr id="4" name="Slide Number Placeholder 3">
            <a:extLst>
              <a:ext uri="{FF2B5EF4-FFF2-40B4-BE49-F238E27FC236}">
                <a16:creationId xmlns:a16="http://schemas.microsoft.com/office/drawing/2014/main" id="{FEB05BF5-E0DE-C90A-8047-95646097102B}"/>
              </a:ext>
            </a:extLst>
          </p:cNvPr>
          <p:cNvSpPr>
            <a:spLocks noGrp="1"/>
          </p:cNvSpPr>
          <p:nvPr>
            <p:ph type="sldNum" sz="quarter" idx="12"/>
          </p:nvPr>
        </p:nvSpPr>
        <p:spPr/>
        <p:txBody>
          <a:bodyPr/>
          <a:lstStyle/>
          <a:p>
            <a:pPr defTabSz="342900" eaLnBrk="1" fontAlgn="auto" hangingPunct="1">
              <a:spcBef>
                <a:spcPts val="0"/>
              </a:spcBef>
              <a:spcAft>
                <a:spcPts val="0"/>
              </a:spcAft>
              <a:defRPr/>
            </a:pPr>
            <a:fld id="{8AF4E22E-A6D8-324B-BCF4-DB6A3D9BB52F}" type="slidenum">
              <a:rPr lang="en-US" sz="1350">
                <a:solidFill>
                  <a:prstClr val="black"/>
                </a:solidFill>
                <a:latin typeface="Arial"/>
                <a:ea typeface="+mn-ea"/>
              </a:rPr>
              <a:pPr defTabSz="342900" eaLnBrk="1" fontAlgn="auto" hangingPunct="1">
                <a:spcBef>
                  <a:spcPts val="0"/>
                </a:spcBef>
                <a:spcAft>
                  <a:spcPts val="0"/>
                </a:spcAft>
                <a:defRPr/>
              </a:pPr>
              <a:t>256</a:t>
            </a:fld>
            <a:endParaRPr lang="en-US" sz="1350">
              <a:solidFill>
                <a:prstClr val="black"/>
              </a:solidFill>
              <a:latin typeface="Arial"/>
              <a:ea typeface="+mn-ea"/>
            </a:endParaRPr>
          </a:p>
        </p:txBody>
      </p:sp>
    </p:spTree>
    <p:extLst>
      <p:ext uri="{BB962C8B-B14F-4D97-AF65-F5344CB8AC3E}">
        <p14:creationId xmlns:p14="http://schemas.microsoft.com/office/powerpoint/2010/main" val="125264985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CE0E9D-9FA4-A692-A9DA-B5F837A64CE4}"/>
              </a:ext>
            </a:extLst>
          </p:cNvPr>
          <p:cNvSpPr>
            <a:spLocks noGrp="1"/>
          </p:cNvSpPr>
          <p:nvPr>
            <p:ph type="title"/>
          </p:nvPr>
        </p:nvSpPr>
        <p:spPr>
          <a:xfrm>
            <a:off x="1485900" y="98425"/>
            <a:ext cx="6172200" cy="508000"/>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872F9AD1-4960-A32E-09B0-362EC5454C3D}"/>
              </a:ext>
            </a:extLst>
          </p:cNvPr>
          <p:cNvSpPr>
            <a:spLocks noGrp="1"/>
          </p:cNvSpPr>
          <p:nvPr>
            <p:ph idx="1"/>
          </p:nvPr>
        </p:nvSpPr>
        <p:spPr>
          <a:xfrm>
            <a:off x="395288" y="987425"/>
            <a:ext cx="8280400" cy="3960813"/>
          </a:xfrm>
        </p:spPr>
        <p:txBody>
          <a:bodyPr>
            <a:normAutofit/>
          </a:bodyPr>
          <a:lstStyle/>
          <a:p>
            <a:pPr marL="0" indent="0">
              <a:buFont typeface="Arial" panose="020B0604020202020204" pitchFamily="34" charset="0"/>
              <a:buNone/>
              <a:defRPr/>
            </a:pPr>
            <a:r>
              <a:rPr lang="en-CA" sz="2400" i="1" dirty="0">
                <a:solidFill>
                  <a:srgbClr val="00B0F0"/>
                </a:solidFill>
              </a:rPr>
              <a:t>United Airlines, Inc. v. </a:t>
            </a:r>
            <a:r>
              <a:rPr lang="en-CA" sz="2400" i="1" dirty="0" err="1">
                <a:solidFill>
                  <a:srgbClr val="00B0F0"/>
                </a:solidFill>
              </a:rPr>
              <a:t>Cooperstock</a:t>
            </a:r>
            <a:r>
              <a:rPr lang="en-CA" sz="2400" i="1" dirty="0">
                <a:solidFill>
                  <a:schemeClr val="bg1"/>
                </a:solidFill>
              </a:rPr>
              <a:t>, </a:t>
            </a:r>
            <a:r>
              <a:rPr lang="en-CA" sz="2400" dirty="0">
                <a:solidFill>
                  <a:schemeClr val="bg1"/>
                </a:solidFill>
              </a:rPr>
              <a:t>2017 FC 616</a:t>
            </a:r>
          </a:p>
          <a:p>
            <a:pPr>
              <a:defRPr/>
            </a:pPr>
            <a:r>
              <a:rPr lang="en-CA" sz="2400" dirty="0">
                <a:solidFill>
                  <a:srgbClr val="FFFF00"/>
                </a:solidFill>
              </a:rPr>
              <a:t>First case to define the fair dealing category of parody</a:t>
            </a:r>
            <a:r>
              <a:rPr lang="en-CA" sz="2400" dirty="0">
                <a:solidFill>
                  <a:schemeClr val="bg1"/>
                </a:solidFill>
              </a:rPr>
              <a:t>:</a:t>
            </a:r>
          </a:p>
          <a:p>
            <a:pPr lvl="1">
              <a:buFont typeface="Courier New" panose="02070309020205020404" pitchFamily="49" charset="0"/>
              <a:buChar char="o"/>
              <a:defRPr/>
            </a:pPr>
            <a:r>
              <a:rPr lang="en-CA" sz="2400" dirty="0">
                <a:solidFill>
                  <a:schemeClr val="bg1"/>
                </a:solidFill>
              </a:rPr>
              <a:t>Two basic elements to parody: the </a:t>
            </a:r>
            <a:r>
              <a:rPr lang="en-CA" sz="2400" dirty="0">
                <a:solidFill>
                  <a:srgbClr val="FFFF00"/>
                </a:solidFill>
              </a:rPr>
              <a:t>evocation of an existing work </a:t>
            </a:r>
            <a:r>
              <a:rPr lang="en-CA" sz="2400" dirty="0">
                <a:solidFill>
                  <a:schemeClr val="bg1"/>
                </a:solidFill>
              </a:rPr>
              <a:t>while exhibiting noticeable differences and </a:t>
            </a:r>
            <a:r>
              <a:rPr lang="en-CA" sz="2400" dirty="0">
                <a:solidFill>
                  <a:srgbClr val="FFFF00"/>
                </a:solidFill>
              </a:rPr>
              <a:t>the expression of mockery or humour</a:t>
            </a:r>
            <a:r>
              <a:rPr lang="en-US" sz="2400" dirty="0">
                <a:solidFill>
                  <a:schemeClr val="bg1"/>
                </a:solidFill>
              </a:rPr>
              <a:t> </a:t>
            </a:r>
          </a:p>
          <a:p>
            <a:pPr lvl="1">
              <a:buFont typeface="Courier New" panose="02070309020205020404" pitchFamily="49" charset="0"/>
              <a:buChar char="o"/>
              <a:defRPr/>
            </a:pPr>
            <a:r>
              <a:rPr lang="en-US" sz="2400" dirty="0">
                <a:solidFill>
                  <a:srgbClr val="FFFF00"/>
                </a:solidFill>
              </a:rPr>
              <a:t>Not required to identify source of work </a:t>
            </a:r>
            <a:r>
              <a:rPr lang="en-US" sz="2400" dirty="0">
                <a:solidFill>
                  <a:schemeClr val="bg1"/>
                </a:solidFill>
              </a:rPr>
              <a:t>being parodied</a:t>
            </a:r>
          </a:p>
          <a:p>
            <a:pPr lvl="1">
              <a:buFont typeface="Courier New" panose="02070309020205020404" pitchFamily="49" charset="0"/>
              <a:buChar char="o"/>
              <a:defRPr/>
            </a:pPr>
            <a:r>
              <a:rPr lang="en-CA" sz="2400" dirty="0">
                <a:solidFill>
                  <a:srgbClr val="FFFF00"/>
                </a:solidFill>
              </a:rPr>
              <a:t>Parody does not require that the expression of mockery or humour</a:t>
            </a:r>
            <a:r>
              <a:rPr lang="en-CA" sz="2400" dirty="0">
                <a:solidFill>
                  <a:schemeClr val="bg1"/>
                </a:solidFill>
              </a:rPr>
              <a:t> to be directed </a:t>
            </a:r>
            <a:r>
              <a:rPr lang="en-CA" sz="2400" dirty="0">
                <a:solidFill>
                  <a:srgbClr val="FFFF00"/>
                </a:solidFill>
              </a:rPr>
              <a:t>at the exact thing being parodied</a:t>
            </a:r>
            <a:r>
              <a:rPr lang="en-US" sz="2400" dirty="0">
                <a:solidFill>
                  <a:srgbClr val="FFFF00"/>
                </a:solidFill>
              </a:rPr>
              <a:t> </a:t>
            </a:r>
          </a:p>
          <a:p>
            <a:pPr lvl="1">
              <a:defRPr/>
            </a:pPr>
            <a:endParaRPr lang="en-US" dirty="0"/>
          </a:p>
        </p:txBody>
      </p:sp>
      <p:sp>
        <p:nvSpPr>
          <p:cNvPr id="4" name="Slide Number Placeholder 3">
            <a:extLst>
              <a:ext uri="{FF2B5EF4-FFF2-40B4-BE49-F238E27FC236}">
                <a16:creationId xmlns:a16="http://schemas.microsoft.com/office/drawing/2014/main" id="{2975D4BF-606E-9645-1BAD-6250BDD37857}"/>
              </a:ext>
            </a:extLst>
          </p:cNvPr>
          <p:cNvSpPr>
            <a:spLocks noGrp="1"/>
          </p:cNvSpPr>
          <p:nvPr>
            <p:ph type="sldNum" sz="quarter" idx="12"/>
          </p:nvPr>
        </p:nvSpPr>
        <p:spPr/>
        <p:txBody>
          <a:bodyPr/>
          <a:lstStyle/>
          <a:p>
            <a:pPr defTabSz="342900" eaLnBrk="1" fontAlgn="auto" hangingPunct="1">
              <a:spcBef>
                <a:spcPts val="0"/>
              </a:spcBef>
              <a:spcAft>
                <a:spcPts val="0"/>
              </a:spcAft>
              <a:defRPr/>
            </a:pPr>
            <a:fld id="{B69ED61A-8D38-3C41-A2CD-1997E369DC7F}" type="slidenum">
              <a:rPr lang="en-US" sz="1350">
                <a:solidFill>
                  <a:prstClr val="black"/>
                </a:solidFill>
                <a:latin typeface="Arial"/>
                <a:ea typeface="+mn-ea"/>
              </a:rPr>
              <a:pPr defTabSz="342900" eaLnBrk="1" fontAlgn="auto" hangingPunct="1">
                <a:spcBef>
                  <a:spcPts val="0"/>
                </a:spcBef>
                <a:spcAft>
                  <a:spcPts val="0"/>
                </a:spcAft>
                <a:defRPr/>
              </a:pPr>
              <a:t>257</a:t>
            </a:fld>
            <a:endParaRPr lang="en-US" sz="1350">
              <a:solidFill>
                <a:prstClr val="black"/>
              </a:solidFill>
              <a:latin typeface="Arial"/>
              <a:ea typeface="+mn-ea"/>
            </a:endParaRPr>
          </a:p>
        </p:txBody>
      </p:sp>
    </p:spTree>
    <p:extLst>
      <p:ext uri="{BB962C8B-B14F-4D97-AF65-F5344CB8AC3E}">
        <p14:creationId xmlns:p14="http://schemas.microsoft.com/office/powerpoint/2010/main" val="57394399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272B-E7F7-9733-D954-383955C1020E}"/>
              </a:ext>
            </a:extLst>
          </p:cNvPr>
          <p:cNvSpPr>
            <a:spLocks noGrp="1"/>
          </p:cNvSpPr>
          <p:nvPr>
            <p:ph type="title"/>
          </p:nvPr>
        </p:nvSpPr>
        <p:spPr>
          <a:xfrm>
            <a:off x="611188" y="93663"/>
            <a:ext cx="8137525" cy="1304925"/>
          </a:xfrm>
        </p:spPr>
        <p:txBody>
          <a:bodyPr>
            <a:normAutofit fontScale="90000"/>
          </a:bodyPr>
          <a:lstStyle/>
          <a:p>
            <a:pPr>
              <a:defRPr/>
            </a:pPr>
            <a:r>
              <a:rPr lang="en-CA" sz="2700" dirty="0">
                <a:solidFill>
                  <a:schemeClr val="bg1"/>
                </a:solidFill>
              </a:rPr>
              <a:t>RE</a:t>
            </a:r>
            <a:r>
              <a:rPr lang="en-CA" sz="2700" dirty="0">
                <a:solidFill>
                  <a:srgbClr val="FF0000"/>
                </a:solidFill>
              </a:rPr>
              <a:t>:</a:t>
            </a:r>
            <a:r>
              <a:rPr lang="en-CA" sz="2700" dirty="0">
                <a:solidFill>
                  <a:srgbClr val="FFFF00"/>
                </a:solidFill>
              </a:rPr>
              <a:t> Parody does not require that the expression of mockery or humour to be directed at the exact thing being parodied </a:t>
            </a:r>
            <a:r>
              <a:rPr lang="en-CA" sz="2700" dirty="0">
                <a:solidFill>
                  <a:srgbClr val="FF0000"/>
                </a:solidFill>
              </a:rPr>
              <a:t>- </a:t>
            </a:r>
            <a:r>
              <a:rPr lang="en-CA" sz="2700" dirty="0">
                <a:solidFill>
                  <a:schemeClr val="bg1"/>
                </a:solidFill>
              </a:rPr>
              <a:t>CONSIDER</a:t>
            </a:r>
            <a:r>
              <a:rPr lang="en-CA" sz="2700" dirty="0">
                <a:solidFill>
                  <a:srgbClr val="FFFF00"/>
                </a:solidFill>
              </a:rPr>
              <a:t>…</a:t>
            </a:r>
            <a:r>
              <a:rPr lang="en-US" sz="2700" dirty="0">
                <a:solidFill>
                  <a:srgbClr val="FFFF00"/>
                </a:solidFill>
              </a:rPr>
              <a:t> </a:t>
            </a:r>
            <a:br>
              <a:rPr lang="en-US" dirty="0">
                <a:solidFill>
                  <a:srgbClr val="FFFF00"/>
                </a:solidFill>
              </a:rPr>
            </a:br>
            <a:endParaRPr lang="en-US" dirty="0"/>
          </a:p>
        </p:txBody>
      </p:sp>
      <p:pic>
        <p:nvPicPr>
          <p:cNvPr id="234498" name="Picture 3" descr="A screenshot of a cell phone&#10;&#10;Description automatically generated">
            <a:extLst>
              <a:ext uri="{FF2B5EF4-FFF2-40B4-BE49-F238E27FC236}">
                <a16:creationId xmlns:a16="http://schemas.microsoft.com/office/drawing/2014/main" id="{BFBD6702-C4FD-D316-EC31-C0CDE2527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2" y="1635646"/>
            <a:ext cx="3025775"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07248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B4D7EC2-7EF6-FCB8-470F-901584A0D8CB}"/>
              </a:ext>
            </a:extLst>
          </p:cNvPr>
          <p:cNvPicPr>
            <a:picLocks noChangeAspect="1"/>
          </p:cNvPicPr>
          <p:nvPr/>
        </p:nvPicPr>
        <p:blipFill>
          <a:blip r:embed="rId2"/>
          <a:stretch>
            <a:fillRect/>
          </a:stretch>
        </p:blipFill>
        <p:spPr>
          <a:xfrm>
            <a:off x="685800" y="205009"/>
            <a:ext cx="7772400" cy="4733481"/>
          </a:xfrm>
          <a:prstGeom prst="rect">
            <a:avLst/>
          </a:prstGeom>
        </p:spPr>
      </p:pic>
    </p:spTree>
    <p:extLst>
      <p:ext uri="{BB962C8B-B14F-4D97-AF65-F5344CB8AC3E}">
        <p14:creationId xmlns:p14="http://schemas.microsoft.com/office/powerpoint/2010/main" val="56290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9C88D6B4-48B1-1F9B-DCD0-E8658064AE0F}"/>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0A0A81FE-3B64-2B37-2108-A838D73AD70A}"/>
              </a:ext>
            </a:extLst>
          </p:cNvPr>
          <p:cNvSpPr txBox="1"/>
          <p:nvPr/>
        </p:nvSpPr>
        <p:spPr>
          <a:xfrm>
            <a:off x="3633952" y="1237594"/>
            <a:ext cx="3034862" cy="2308324"/>
          </a:xfrm>
          <a:prstGeom prst="rect">
            <a:avLst/>
          </a:prstGeom>
          <a:noFill/>
        </p:spPr>
        <p:txBody>
          <a:bodyPr>
            <a:spAutoFit/>
          </a:bodyPr>
          <a:lstStyle/>
          <a:p>
            <a:pPr>
              <a:defRPr/>
            </a:pPr>
            <a:r>
              <a:rPr lang="en-US" sz="7200" dirty="0">
                <a:highlight>
                  <a:srgbClr val="FFFF00"/>
                </a:highlight>
              </a:rPr>
              <a:t>The 30%</a:t>
            </a:r>
          </a:p>
        </p:txBody>
      </p:sp>
    </p:spTree>
    <p:extLst>
      <p:ext uri="{BB962C8B-B14F-4D97-AF65-F5344CB8AC3E}">
        <p14:creationId xmlns:p14="http://schemas.microsoft.com/office/powerpoint/2010/main" val="141249343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of a statue and a city&#10;&#10;Description automatically generated">
            <a:extLst>
              <a:ext uri="{FF2B5EF4-FFF2-40B4-BE49-F238E27FC236}">
                <a16:creationId xmlns:a16="http://schemas.microsoft.com/office/drawing/2014/main" id="{FAD0FE3C-0294-F201-1918-841D70BD2741}"/>
              </a:ext>
            </a:extLst>
          </p:cNvPr>
          <p:cNvPicPr>
            <a:picLocks noChangeAspect="1"/>
          </p:cNvPicPr>
          <p:nvPr/>
        </p:nvPicPr>
        <p:blipFill>
          <a:blip r:embed="rId2"/>
          <a:stretch>
            <a:fillRect/>
          </a:stretch>
        </p:blipFill>
        <p:spPr>
          <a:xfrm>
            <a:off x="1986884" y="241759"/>
            <a:ext cx="5170232" cy="4659982"/>
          </a:xfrm>
          <a:prstGeom prst="rect">
            <a:avLst/>
          </a:prstGeom>
        </p:spPr>
      </p:pic>
    </p:spTree>
    <p:extLst>
      <p:ext uri="{BB962C8B-B14F-4D97-AF65-F5344CB8AC3E}">
        <p14:creationId xmlns:p14="http://schemas.microsoft.com/office/powerpoint/2010/main" val="138950844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A20620-D3AA-966A-AAF2-41E4B0C40BB2}"/>
              </a:ext>
            </a:extLst>
          </p:cNvPr>
          <p:cNvSpPr txBox="1"/>
          <p:nvPr/>
        </p:nvSpPr>
        <p:spPr>
          <a:xfrm>
            <a:off x="2503164" y="4515966"/>
            <a:ext cx="4137671" cy="461665"/>
          </a:xfrm>
          <a:prstGeom prst="rect">
            <a:avLst/>
          </a:prstGeom>
          <a:noFill/>
        </p:spPr>
        <p:txBody>
          <a:bodyPr wrap="none" rtlCol="0">
            <a:spAutoFit/>
          </a:bodyPr>
          <a:lstStyle/>
          <a:p>
            <a:r>
              <a:rPr lang="en-US" dirty="0">
                <a:hlinkClick r:id="rId2"/>
              </a:rPr>
              <a:t>https://vimeo.com/61930750</a:t>
            </a:r>
            <a:r>
              <a:rPr lang="en-US" dirty="0"/>
              <a:t> </a:t>
            </a:r>
          </a:p>
        </p:txBody>
      </p:sp>
      <p:pic>
        <p:nvPicPr>
          <p:cNvPr id="4" name="Picture 3" descr="A screenshot of a computer screen&#10;&#10;Description automatically generated">
            <a:extLst>
              <a:ext uri="{FF2B5EF4-FFF2-40B4-BE49-F238E27FC236}">
                <a16:creationId xmlns:a16="http://schemas.microsoft.com/office/drawing/2014/main" id="{1244EDDC-0BB7-5A87-BD36-D39AC74C3415}"/>
              </a:ext>
            </a:extLst>
          </p:cNvPr>
          <p:cNvPicPr>
            <a:picLocks noChangeAspect="1"/>
          </p:cNvPicPr>
          <p:nvPr/>
        </p:nvPicPr>
        <p:blipFill>
          <a:blip r:embed="rId3"/>
          <a:stretch>
            <a:fillRect/>
          </a:stretch>
        </p:blipFill>
        <p:spPr>
          <a:xfrm>
            <a:off x="1754688" y="165869"/>
            <a:ext cx="5634624" cy="4170766"/>
          </a:xfrm>
          <a:prstGeom prst="rect">
            <a:avLst/>
          </a:prstGeom>
        </p:spPr>
      </p:pic>
    </p:spTree>
    <p:extLst>
      <p:ext uri="{BB962C8B-B14F-4D97-AF65-F5344CB8AC3E}">
        <p14:creationId xmlns:p14="http://schemas.microsoft.com/office/powerpoint/2010/main" val="27297797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5">
            <a:extLst>
              <a:ext uri="{FF2B5EF4-FFF2-40B4-BE49-F238E27FC236}">
                <a16:creationId xmlns:a16="http://schemas.microsoft.com/office/drawing/2014/main" id="{186B796B-A7C0-2B70-562B-91BBAC787A52}"/>
              </a:ext>
            </a:extLst>
          </p:cNvPr>
          <p:cNvSpPr>
            <a:spLocks noGrp="1" noChangeArrowheads="1"/>
          </p:cNvSpPr>
          <p:nvPr>
            <p:ph type="title"/>
          </p:nvPr>
        </p:nvSpPr>
        <p:spPr bwMode="auto">
          <a:xfrm>
            <a:off x="468313" y="123825"/>
            <a:ext cx="820737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a:t>
            </a:r>
            <a:r>
              <a:rPr lang="en-US" altLang="en-US" sz="3600" b="1">
                <a:solidFill>
                  <a:srgbClr val="FFFF00"/>
                </a:solidFill>
              </a:rPr>
              <a:t> </a:t>
            </a:r>
            <a:r>
              <a:rPr lang="en-US" altLang="en-US" sz="3600">
                <a:solidFill>
                  <a:schemeClr val="bg1"/>
                </a:solidFill>
                <a:latin typeface="Comic Sans MS" panose="030F0902030302020204" pitchFamily="66" charset="0"/>
              </a:rPr>
              <a:t>Parody found</a:t>
            </a:r>
          </a:p>
        </p:txBody>
      </p:sp>
      <p:sp>
        <p:nvSpPr>
          <p:cNvPr id="2" name="Content Placeholder 1">
            <a:extLst>
              <a:ext uri="{FF2B5EF4-FFF2-40B4-BE49-F238E27FC236}">
                <a16:creationId xmlns:a16="http://schemas.microsoft.com/office/drawing/2014/main" id="{8490FC3E-C1AC-858E-5C92-2030EA2D30DF}"/>
              </a:ext>
            </a:extLst>
          </p:cNvPr>
          <p:cNvSpPr>
            <a:spLocks noGrp="1"/>
          </p:cNvSpPr>
          <p:nvPr>
            <p:ph idx="1"/>
          </p:nvPr>
        </p:nvSpPr>
        <p:spPr>
          <a:xfrm>
            <a:off x="250825" y="987425"/>
            <a:ext cx="8642350" cy="4032250"/>
          </a:xfrm>
        </p:spPr>
        <p:txBody>
          <a:bodyPr>
            <a:normAutofit fontScale="55000" lnSpcReduction="20000"/>
          </a:bodyPr>
          <a:lstStyle/>
          <a:p>
            <a:pPr marL="0" indent="0">
              <a:lnSpc>
                <a:spcPct val="120000"/>
              </a:lnSpc>
              <a:buFont typeface="Arial" panose="020B0604020202020204" pitchFamily="34" charset="0"/>
              <a:buNone/>
              <a:defRPr/>
            </a:pPr>
            <a:r>
              <a:rPr lang="en-CA" sz="3300" i="1" dirty="0">
                <a:solidFill>
                  <a:srgbClr val="00B0F0"/>
                </a:solidFill>
              </a:rPr>
              <a:t>United Airlines, Inc. v. </a:t>
            </a:r>
            <a:r>
              <a:rPr lang="en-CA" sz="3300" i="1" dirty="0" err="1">
                <a:solidFill>
                  <a:srgbClr val="00B0F0"/>
                </a:solidFill>
              </a:rPr>
              <a:t>Cooperstock</a:t>
            </a:r>
            <a:r>
              <a:rPr lang="en-CA" sz="3300" i="1" dirty="0">
                <a:solidFill>
                  <a:schemeClr val="bg1"/>
                </a:solidFill>
              </a:rPr>
              <a:t>, </a:t>
            </a:r>
            <a:r>
              <a:rPr lang="en-CA" sz="3300" dirty="0">
                <a:solidFill>
                  <a:schemeClr val="bg1"/>
                </a:solidFill>
              </a:rPr>
              <a:t>2017 FC 616</a:t>
            </a:r>
          </a:p>
          <a:p>
            <a:pPr marL="0" indent="0">
              <a:lnSpc>
                <a:spcPct val="120000"/>
              </a:lnSpc>
              <a:buFont typeface="Arial" panose="020B0604020202020204" pitchFamily="34" charset="0"/>
              <a:buNone/>
              <a:defRPr/>
            </a:pPr>
            <a:r>
              <a:rPr lang="en-CA" dirty="0">
                <a:solidFill>
                  <a:schemeClr val="bg1"/>
                </a:solidFill>
              </a:rPr>
              <a:t>Phelan J. relied on </a:t>
            </a:r>
            <a:r>
              <a:rPr lang="en-CA" i="1" dirty="0" err="1">
                <a:solidFill>
                  <a:schemeClr val="bg1"/>
                </a:solidFill>
              </a:rPr>
              <a:t>Deckmyn</a:t>
            </a:r>
            <a:r>
              <a:rPr lang="en-CA" i="1" dirty="0">
                <a:solidFill>
                  <a:schemeClr val="bg1"/>
                </a:solidFill>
              </a:rPr>
              <a:t> v. </a:t>
            </a:r>
            <a:r>
              <a:rPr lang="en-CA" i="1" dirty="0" err="1">
                <a:solidFill>
                  <a:schemeClr val="bg1"/>
                </a:solidFill>
              </a:rPr>
              <a:t>Vandersteen</a:t>
            </a:r>
            <a:r>
              <a:rPr lang="en-CA" i="1" dirty="0">
                <a:solidFill>
                  <a:schemeClr val="bg1"/>
                </a:solidFill>
              </a:rPr>
              <a:t>, </a:t>
            </a:r>
            <a:r>
              <a:rPr lang="en-CA" dirty="0">
                <a:solidFill>
                  <a:schemeClr val="bg1"/>
                </a:solidFill>
              </a:rPr>
              <a:t>a decision of the European Court of Justice, in defining parody for the purposes of the Canadian Copyright Act: </a:t>
            </a:r>
            <a:endParaRPr lang="en-CA" sz="1200" dirty="0">
              <a:solidFill>
                <a:schemeClr val="bg1"/>
              </a:solidFill>
            </a:endParaRPr>
          </a:p>
          <a:p>
            <a:pPr marL="300038" lvl="1" indent="0">
              <a:lnSpc>
                <a:spcPct val="120000"/>
              </a:lnSpc>
              <a:buFont typeface="Arial" panose="020B0604020202020204" pitchFamily="34" charset="0"/>
              <a:buNone/>
              <a:defRPr/>
            </a:pPr>
            <a:r>
              <a:rPr lang="en-US" i="1" dirty="0">
                <a:solidFill>
                  <a:schemeClr val="bg1"/>
                </a:solidFill>
              </a:rPr>
              <a:t>[119] …  Parody should be understood as having two basic elements: the evocation of an existing work while exhibiting noticeable differences and the expression of mockery or </a:t>
            </a:r>
            <a:r>
              <a:rPr lang="en-US" i="1" dirty="0" err="1">
                <a:solidFill>
                  <a:schemeClr val="bg1"/>
                </a:solidFill>
              </a:rPr>
              <a:t>humour</a:t>
            </a:r>
            <a:r>
              <a:rPr lang="en-US" i="1" dirty="0">
                <a:solidFill>
                  <a:schemeClr val="bg1"/>
                </a:solidFill>
              </a:rPr>
              <a:t>. I would also note that the fair dealing exception for the purpose of parody in s 29 of the </a:t>
            </a:r>
            <a:r>
              <a:rPr lang="en-US" i="1" dirty="0">
                <a:solidFill>
                  <a:schemeClr val="bg1"/>
                </a:solidFill>
                <a:hlinkClick r:id="rId3"/>
              </a:rPr>
              <a:t>Copyright </a:t>
            </a:r>
            <a:r>
              <a:rPr lang="en-US" i="1" u="sng" dirty="0">
                <a:solidFill>
                  <a:schemeClr val="bg1"/>
                </a:solidFill>
                <a:hlinkClick r:id="rId3"/>
              </a:rPr>
              <a:t>Act</a:t>
            </a:r>
            <a:r>
              <a:rPr lang="en-US" i="1" dirty="0">
                <a:solidFill>
                  <a:schemeClr val="bg1"/>
                </a:solidFill>
              </a:rPr>
              <a:t> does not require a user to identify the source of the work being parodied.</a:t>
            </a:r>
            <a:r>
              <a:rPr lang="en-US" i="1" dirty="0">
                <a:solidFill>
                  <a:srgbClr val="FFFF00"/>
                </a:solidFill>
              </a:rPr>
              <a:t> In addition, in my view, parody does not require that the expression of mockery or </a:t>
            </a:r>
            <a:r>
              <a:rPr lang="en-US" i="1" dirty="0" err="1">
                <a:solidFill>
                  <a:srgbClr val="FFFF00"/>
                </a:solidFill>
              </a:rPr>
              <a:t>humour</a:t>
            </a:r>
            <a:r>
              <a:rPr lang="en-US" i="1" dirty="0">
                <a:solidFill>
                  <a:srgbClr val="FFFF00"/>
                </a:solidFill>
              </a:rPr>
              <a:t> to be directed at the exact thing being parodied. </a:t>
            </a:r>
            <a:r>
              <a:rPr lang="en-US" i="1" dirty="0">
                <a:solidFill>
                  <a:schemeClr val="bg1"/>
                </a:solidFill>
              </a:rPr>
              <a:t>It is possible, for example, for a parody to evoke a work such as a logo while expressing mockery of the source company, or to evoke a well-known song while expressing mockery of another entity entirely.</a:t>
            </a:r>
            <a:endParaRPr lang="en-CA" sz="1200" i="1" dirty="0">
              <a:solidFill>
                <a:schemeClr val="bg1"/>
              </a:solidFill>
            </a:endParaRPr>
          </a:p>
          <a:p>
            <a:pPr marL="300038" lvl="1" indent="0">
              <a:lnSpc>
                <a:spcPct val="120000"/>
              </a:lnSpc>
              <a:buFont typeface="Arial" panose="020B0604020202020204" pitchFamily="34" charset="0"/>
              <a:buNone/>
              <a:defRPr/>
            </a:pPr>
            <a:r>
              <a:rPr lang="en-US" i="1" dirty="0">
                <a:solidFill>
                  <a:schemeClr val="bg1"/>
                </a:solidFill>
              </a:rPr>
              <a:t>[</a:t>
            </a:r>
            <a:r>
              <a:rPr lang="en-US" i="1" u="sng" dirty="0">
                <a:solidFill>
                  <a:schemeClr val="bg1"/>
                </a:solidFill>
              </a:rPr>
              <a:t>120</a:t>
            </a:r>
            <a:r>
              <a:rPr lang="en-US" i="1" dirty="0">
                <a:solidFill>
                  <a:schemeClr val="bg1"/>
                </a:solidFill>
              </a:rPr>
              <a:t>]       </a:t>
            </a:r>
            <a:r>
              <a:rPr lang="en-US" i="1" dirty="0">
                <a:solidFill>
                  <a:srgbClr val="FFFF00"/>
                </a:solidFill>
              </a:rPr>
              <a:t>In my view, </a:t>
            </a:r>
            <a:r>
              <a:rPr lang="en-US" i="1" dirty="0" err="1">
                <a:solidFill>
                  <a:srgbClr val="FFFF00"/>
                </a:solidFill>
              </a:rPr>
              <a:t>UNTIED.com</a:t>
            </a:r>
            <a:r>
              <a:rPr lang="en-US" i="1" dirty="0">
                <a:solidFill>
                  <a:srgbClr val="FFFF00"/>
                </a:solidFill>
              </a:rPr>
              <a:t> falls within the definition of parody described above</a:t>
            </a:r>
            <a:r>
              <a:rPr lang="en-US" i="1" dirty="0">
                <a:solidFill>
                  <a:schemeClr val="bg1"/>
                </a:solidFill>
              </a:rPr>
              <a:t>: it evokes existing works (the United Website, the United Logo, and the Globe Design) while showing some differences (such as content and disclaimers), and it expresses mockery (and criticism) of the Plaintiff. Therefore, the first stage of the CCH test has been met in this case.</a:t>
            </a:r>
            <a:endParaRPr lang="en-CA" sz="1200" i="1"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46F76E74-4A77-555A-3C43-9C4A5258D2CD}"/>
              </a:ext>
            </a:extLst>
          </p:cNvPr>
          <p:cNvSpPr>
            <a:spLocks noGrp="1"/>
          </p:cNvSpPr>
          <p:nvPr>
            <p:ph type="sldNum" sz="quarter" idx="12"/>
          </p:nvPr>
        </p:nvSpPr>
        <p:spPr/>
        <p:txBody>
          <a:bodyPr/>
          <a:lstStyle/>
          <a:p>
            <a:pPr defTabSz="342900" eaLnBrk="1" fontAlgn="auto" hangingPunct="1">
              <a:spcBef>
                <a:spcPts val="0"/>
              </a:spcBef>
              <a:spcAft>
                <a:spcPts val="0"/>
              </a:spcAft>
              <a:defRPr/>
            </a:pPr>
            <a:fld id="{D25ECA70-F33D-434C-8A2A-56AE4D422431}" type="slidenum">
              <a:rPr lang="en-US" sz="1350">
                <a:solidFill>
                  <a:prstClr val="black"/>
                </a:solidFill>
                <a:latin typeface="Arial"/>
                <a:ea typeface="+mn-ea"/>
              </a:rPr>
              <a:pPr defTabSz="342900" eaLnBrk="1" fontAlgn="auto" hangingPunct="1">
                <a:spcBef>
                  <a:spcPts val="0"/>
                </a:spcBef>
                <a:spcAft>
                  <a:spcPts val="0"/>
                </a:spcAft>
                <a:defRPr/>
              </a:pPr>
              <a:t>262</a:t>
            </a:fld>
            <a:endParaRPr lang="en-US" sz="1350">
              <a:solidFill>
                <a:prstClr val="black"/>
              </a:solidFill>
              <a:latin typeface="Arial"/>
              <a:ea typeface="+mn-ea"/>
            </a:endParaRPr>
          </a:p>
        </p:txBody>
      </p:sp>
    </p:spTree>
    <p:extLst>
      <p:ext uri="{BB962C8B-B14F-4D97-AF65-F5344CB8AC3E}">
        <p14:creationId xmlns:p14="http://schemas.microsoft.com/office/powerpoint/2010/main" val="364857337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5">
            <a:extLst>
              <a:ext uri="{FF2B5EF4-FFF2-40B4-BE49-F238E27FC236}">
                <a16:creationId xmlns:a16="http://schemas.microsoft.com/office/drawing/2014/main" id="{30923467-5078-B313-4D5F-5A18E9E1BAC9}"/>
              </a:ext>
            </a:extLst>
          </p:cNvPr>
          <p:cNvSpPr>
            <a:spLocks noGrp="1" noChangeArrowheads="1"/>
          </p:cNvSpPr>
          <p:nvPr>
            <p:ph type="title"/>
          </p:nvPr>
        </p:nvSpPr>
        <p:spPr bwMode="auto">
          <a:xfrm>
            <a:off x="250825" y="74613"/>
            <a:ext cx="8642350" cy="744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r>
              <a:rPr lang="en-US" altLang="en-US" sz="3600" b="1">
                <a:solidFill>
                  <a:srgbClr val="FF0000"/>
                </a:solidFill>
              </a:rPr>
              <a:t>:</a:t>
            </a:r>
            <a:r>
              <a:rPr lang="en-US" altLang="en-US" sz="3600" b="1">
                <a:solidFill>
                  <a:srgbClr val="FFFF00"/>
                </a:solidFill>
              </a:rPr>
              <a:t> </a:t>
            </a:r>
            <a:r>
              <a:rPr lang="en-US" altLang="en-US" sz="3600">
                <a:solidFill>
                  <a:schemeClr val="bg1"/>
                </a:solidFill>
                <a:latin typeface="Comic Sans MS" panose="030F0902030302020204" pitchFamily="66" charset="0"/>
              </a:rPr>
              <a:t>Parody found </a:t>
            </a:r>
            <a:r>
              <a:rPr lang="en-US" altLang="en-US" sz="3600">
                <a:solidFill>
                  <a:srgbClr val="FF0000"/>
                </a:solidFill>
                <a:latin typeface="Comic Sans MS" panose="030F0902030302020204" pitchFamily="66" charset="0"/>
              </a:rPr>
              <a:t>BUT</a:t>
            </a:r>
          </a:p>
        </p:txBody>
      </p:sp>
      <p:sp>
        <p:nvSpPr>
          <p:cNvPr id="237570" name="Content Placeholder 1">
            <a:extLst>
              <a:ext uri="{FF2B5EF4-FFF2-40B4-BE49-F238E27FC236}">
                <a16:creationId xmlns:a16="http://schemas.microsoft.com/office/drawing/2014/main" id="{91F2C17D-7088-51BB-19F7-2FA059065D80}"/>
              </a:ext>
            </a:extLst>
          </p:cNvPr>
          <p:cNvSpPr>
            <a:spLocks noGrp="1" noChangeArrowheads="1"/>
          </p:cNvSpPr>
          <p:nvPr>
            <p:ph idx="1"/>
          </p:nvPr>
        </p:nvSpPr>
        <p:spPr bwMode="auto">
          <a:xfrm>
            <a:off x="249238" y="914400"/>
            <a:ext cx="8640762" cy="415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300" i="1">
                <a:solidFill>
                  <a:srgbClr val="00B0F0"/>
                </a:solidFill>
              </a:rPr>
              <a:t>United Airlines, Inc. v. Cooperstock</a:t>
            </a:r>
            <a:r>
              <a:rPr lang="en-CA" altLang="en-US" sz="2300" i="1">
                <a:solidFill>
                  <a:schemeClr val="bg1"/>
                </a:solidFill>
              </a:rPr>
              <a:t>, </a:t>
            </a:r>
            <a:r>
              <a:rPr lang="en-CA" altLang="en-US" sz="2300">
                <a:solidFill>
                  <a:schemeClr val="bg1"/>
                </a:solidFill>
              </a:rPr>
              <a:t>2017 FC 616</a:t>
            </a:r>
          </a:p>
          <a:p>
            <a:pPr marL="0" indent="0">
              <a:buFont typeface="Arial" panose="020B0604020202020204" pitchFamily="34" charset="0"/>
              <a:buNone/>
            </a:pPr>
            <a:r>
              <a:rPr lang="en-CA" altLang="en-US" sz="2300">
                <a:solidFill>
                  <a:schemeClr val="bg1"/>
                </a:solidFill>
              </a:rPr>
              <a:t>Phelan J…</a:t>
            </a:r>
            <a:endParaRPr lang="en-CA" altLang="en-US" sz="2300"/>
          </a:p>
          <a:p>
            <a:pPr marL="0" indent="0">
              <a:buFont typeface="Arial" panose="020B0604020202020204" pitchFamily="34" charset="0"/>
              <a:buNone/>
            </a:pPr>
            <a:r>
              <a:rPr lang="en-CA" altLang="en-US" sz="2300" i="1">
                <a:solidFill>
                  <a:srgbClr val="FFFF00"/>
                </a:solidFill>
              </a:rPr>
              <a:t>(3) Conclusion on Copyright Infringement </a:t>
            </a:r>
          </a:p>
          <a:p>
            <a:pPr marL="0" indent="0">
              <a:buFont typeface="Arial" panose="020B0604020202020204" pitchFamily="34" charset="0"/>
              <a:buNone/>
            </a:pPr>
            <a:r>
              <a:rPr lang="en-CA" altLang="en-US" sz="2300" i="1">
                <a:solidFill>
                  <a:schemeClr val="bg1"/>
                </a:solidFill>
              </a:rPr>
              <a:t>[141] Parody is not simply a defence to copyright infringement – it is also an aspect of free speech. However, like all free speech, it is not unrestricted. The Defendant’s website meets the first step of the CCH test, as it is for the allowable purpose of parody, </a:t>
            </a:r>
            <a:r>
              <a:rPr lang="en-CA" altLang="en-US" sz="2300" i="1">
                <a:solidFill>
                  <a:srgbClr val="FF0000"/>
                </a:solidFill>
              </a:rPr>
              <a:t>but it does not meet the second step of the test</a:t>
            </a:r>
            <a:r>
              <a:rPr lang="en-CA" altLang="en-US" sz="2300" i="1">
                <a:solidFill>
                  <a:srgbClr val="FFFF00"/>
                </a:solidFill>
              </a:rPr>
              <a:t>. The questionable purpose of the dealing, amount of the dealing, and effect of the dealing all weigh in favour of the </a:t>
            </a:r>
            <a:r>
              <a:rPr lang="en-CA" altLang="en-US" sz="2300" i="1">
                <a:solidFill>
                  <a:srgbClr val="FF0000"/>
                </a:solidFill>
              </a:rPr>
              <a:t>conclusion that this dealing is not fair</a:t>
            </a:r>
            <a:r>
              <a:rPr lang="en-CA" altLang="en-US" sz="2300" i="1">
                <a:solidFill>
                  <a:srgbClr val="FFFF00"/>
                </a:solidFill>
              </a:rPr>
              <a:t>.</a:t>
            </a:r>
            <a:endParaRPr lang="en-US" altLang="en-US" sz="2300" i="1">
              <a:solidFill>
                <a:srgbClr val="FFFF00"/>
              </a:solidFill>
            </a:endParaRPr>
          </a:p>
        </p:txBody>
      </p:sp>
      <p:sp>
        <p:nvSpPr>
          <p:cNvPr id="4" name="Slide Number Placeholder 3">
            <a:extLst>
              <a:ext uri="{FF2B5EF4-FFF2-40B4-BE49-F238E27FC236}">
                <a16:creationId xmlns:a16="http://schemas.microsoft.com/office/drawing/2014/main" id="{882819EB-C180-E1F1-FE04-187BCFA14211}"/>
              </a:ext>
            </a:extLst>
          </p:cNvPr>
          <p:cNvSpPr>
            <a:spLocks noGrp="1"/>
          </p:cNvSpPr>
          <p:nvPr>
            <p:ph type="sldNum" sz="quarter" idx="12"/>
          </p:nvPr>
        </p:nvSpPr>
        <p:spPr/>
        <p:txBody>
          <a:bodyPr/>
          <a:lstStyle/>
          <a:p>
            <a:pPr defTabSz="342900" eaLnBrk="1" fontAlgn="auto" hangingPunct="1">
              <a:spcBef>
                <a:spcPts val="0"/>
              </a:spcBef>
              <a:spcAft>
                <a:spcPts val="0"/>
              </a:spcAft>
              <a:defRPr/>
            </a:pPr>
            <a:fld id="{EFC7BA83-7C62-2B41-A881-100B2939F098}" type="slidenum">
              <a:rPr lang="en-US" sz="1350">
                <a:solidFill>
                  <a:prstClr val="black"/>
                </a:solidFill>
                <a:latin typeface="Arial"/>
                <a:ea typeface="+mn-ea"/>
              </a:rPr>
              <a:pPr defTabSz="342900" eaLnBrk="1" fontAlgn="auto" hangingPunct="1">
                <a:spcBef>
                  <a:spcPts val="0"/>
                </a:spcBef>
                <a:spcAft>
                  <a:spcPts val="0"/>
                </a:spcAft>
                <a:defRPr/>
              </a:pPr>
              <a:t>263</a:t>
            </a:fld>
            <a:endParaRPr lang="en-US" sz="1350">
              <a:solidFill>
                <a:prstClr val="black"/>
              </a:solidFill>
              <a:latin typeface="Arial"/>
              <a:ea typeface="+mn-ea"/>
            </a:endParaRPr>
          </a:p>
        </p:txBody>
      </p:sp>
    </p:spTree>
    <p:extLst>
      <p:ext uri="{BB962C8B-B14F-4D97-AF65-F5344CB8AC3E}">
        <p14:creationId xmlns:p14="http://schemas.microsoft.com/office/powerpoint/2010/main" val="422801539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5F3BF-A0DF-6CD9-408A-D9A37A9C10D4}"/>
              </a:ext>
            </a:extLst>
          </p:cNvPr>
          <p:cNvSpPr>
            <a:spLocks noGrp="1"/>
          </p:cNvSpPr>
          <p:nvPr>
            <p:ph sz="quarter" idx="10"/>
          </p:nvPr>
        </p:nvSpPr>
        <p:spPr>
          <a:xfrm>
            <a:off x="250825" y="277813"/>
            <a:ext cx="8642350" cy="4597400"/>
          </a:xfrm>
        </p:spPr>
        <p:txBody>
          <a:bodyPr/>
          <a:lstStyle/>
          <a:p>
            <a:pPr marL="0" indent="0">
              <a:buFont typeface="Arial" panose="020B0604020202020204" pitchFamily="34" charset="0"/>
              <a:buNone/>
              <a:defRPr/>
            </a:pPr>
            <a:r>
              <a:rPr lang="en-CA" sz="2400" b="1" dirty="0">
                <a:solidFill>
                  <a:srgbClr val="FFFF00"/>
                </a:solidFill>
              </a:rPr>
              <a:t>1. “Questionable” purpose of the dealing</a:t>
            </a:r>
          </a:p>
          <a:p>
            <a:pPr>
              <a:defRPr/>
            </a:pPr>
            <a:r>
              <a:rPr lang="en-CA" sz="2400" dirty="0">
                <a:solidFill>
                  <a:schemeClr val="bg1"/>
                </a:solidFill>
              </a:rPr>
              <a:t>Court suggests “real purpose” was to defame or punish the Plaintiff, not to engage in parody. Suggested no humour to the site.</a:t>
            </a:r>
          </a:p>
          <a:p>
            <a:pPr marL="0" indent="0">
              <a:buFont typeface="Arial" panose="020B0604020202020204" pitchFamily="34" charset="0"/>
              <a:buNone/>
              <a:defRPr/>
            </a:pPr>
            <a:r>
              <a:rPr lang="en-CA" sz="2400" b="1" dirty="0">
                <a:solidFill>
                  <a:srgbClr val="FFFF00"/>
                </a:solidFill>
              </a:rPr>
              <a:t>2. Amount of the dealing</a:t>
            </a:r>
          </a:p>
          <a:p>
            <a:pPr>
              <a:defRPr/>
            </a:pPr>
            <a:r>
              <a:rPr lang="en-CA" sz="2400" dirty="0">
                <a:solidFill>
                  <a:srgbClr val="FFFF00"/>
                </a:solidFill>
              </a:rPr>
              <a:t>Entirety of the home page </a:t>
            </a:r>
            <a:r>
              <a:rPr lang="en-CA" sz="2400" dirty="0">
                <a:solidFill>
                  <a:schemeClr val="bg1"/>
                </a:solidFill>
              </a:rPr>
              <a:t>of the United’s website was </a:t>
            </a:r>
            <a:r>
              <a:rPr lang="en-CA" sz="2400" dirty="0">
                <a:solidFill>
                  <a:srgbClr val="FF0000"/>
                </a:solidFill>
              </a:rPr>
              <a:t>copied</a:t>
            </a:r>
            <a:r>
              <a:rPr lang="en-CA" sz="2400" dirty="0">
                <a:solidFill>
                  <a:schemeClr val="bg1"/>
                </a:solidFill>
              </a:rPr>
              <a:t>. Noted as well that consumers will usually have several interactions with digital platforms</a:t>
            </a:r>
            <a:r>
              <a:rPr lang="en-CA" sz="2400" dirty="0"/>
              <a:t>. </a:t>
            </a:r>
          </a:p>
          <a:p>
            <a:pPr marL="0" indent="0">
              <a:buFont typeface="Arial" panose="020B0604020202020204" pitchFamily="34" charset="0"/>
              <a:buNone/>
              <a:defRPr/>
            </a:pPr>
            <a:r>
              <a:rPr lang="en-CA" sz="2400" b="1" dirty="0">
                <a:solidFill>
                  <a:srgbClr val="FFFF00"/>
                </a:solidFill>
              </a:rPr>
              <a:t>3. Effect of the dealing on the work</a:t>
            </a:r>
          </a:p>
          <a:p>
            <a:pPr>
              <a:defRPr/>
            </a:pPr>
            <a:r>
              <a:rPr lang="en-CA" sz="2400" dirty="0">
                <a:solidFill>
                  <a:schemeClr val="bg1"/>
                </a:solidFill>
              </a:rPr>
              <a:t>Suggested there was real </a:t>
            </a:r>
            <a:r>
              <a:rPr lang="en-CA" sz="2400" dirty="0">
                <a:solidFill>
                  <a:srgbClr val="FF0000"/>
                </a:solidFill>
              </a:rPr>
              <a:t>‘confusion’</a:t>
            </a:r>
            <a:r>
              <a:rPr lang="en-CA" sz="2400" dirty="0">
                <a:solidFill>
                  <a:schemeClr val="bg1"/>
                </a:solidFill>
              </a:rPr>
              <a:t> caused by similarity between </a:t>
            </a:r>
            <a:r>
              <a:rPr lang="en-CA" sz="2400" dirty="0" err="1">
                <a:solidFill>
                  <a:schemeClr val="bg1"/>
                </a:solidFill>
              </a:rPr>
              <a:t>UNTIED.com</a:t>
            </a:r>
            <a:r>
              <a:rPr lang="en-CA" sz="2400" dirty="0">
                <a:solidFill>
                  <a:schemeClr val="bg1"/>
                </a:solidFill>
              </a:rPr>
              <a:t> &amp; United Website</a:t>
            </a:r>
            <a:r>
              <a:rPr lang="en-CA" sz="2400" dirty="0">
                <a:solidFill>
                  <a:srgbClr val="FF0000"/>
                </a:solidFill>
              </a:rPr>
              <a:t>??</a:t>
            </a:r>
          </a:p>
          <a:p>
            <a:pPr>
              <a:defRPr/>
            </a:pPr>
            <a:endParaRPr lang="en-US" dirty="0"/>
          </a:p>
        </p:txBody>
      </p:sp>
    </p:spTree>
    <p:extLst>
      <p:ext uri="{BB962C8B-B14F-4D97-AF65-F5344CB8AC3E}">
        <p14:creationId xmlns:p14="http://schemas.microsoft.com/office/powerpoint/2010/main" val="345880412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7164-0989-E2AD-B8A6-3DBD5A2FE7F8}"/>
              </a:ext>
            </a:extLst>
          </p:cNvPr>
          <p:cNvSpPr>
            <a:spLocks noGrp="1"/>
          </p:cNvSpPr>
          <p:nvPr>
            <p:ph type="title"/>
          </p:nvPr>
        </p:nvSpPr>
        <p:spPr>
          <a:xfrm>
            <a:off x="976313" y="123825"/>
            <a:ext cx="7191375" cy="1241425"/>
          </a:xfrm>
        </p:spPr>
        <p:txBody>
          <a:bodyPr>
            <a:normAutofit fontScale="90000"/>
          </a:bodyPr>
          <a:lstStyle/>
          <a:p>
            <a:pPr>
              <a:defRPr/>
            </a:pPr>
            <a:r>
              <a:rPr lang="en-US" sz="3600" dirty="0">
                <a:solidFill>
                  <a:srgbClr val="FF0000"/>
                </a:solidFill>
              </a:rPr>
              <a:t>Site considered to be a parody</a:t>
            </a:r>
            <a:r>
              <a:rPr lang="en-US" sz="3600" dirty="0">
                <a:solidFill>
                  <a:srgbClr val="FFFF00"/>
                </a:solidFill>
              </a:rPr>
              <a:t>, </a:t>
            </a:r>
            <a:r>
              <a:rPr lang="en-US" sz="3600" dirty="0">
                <a:solidFill>
                  <a:srgbClr val="FF0000"/>
                </a:solidFill>
              </a:rPr>
              <a:t>but not to be fair</a:t>
            </a:r>
            <a:r>
              <a:rPr lang="en-US" sz="3600" dirty="0">
                <a:solidFill>
                  <a:srgbClr val="FFFF00"/>
                </a:solidFill>
              </a:rPr>
              <a:t> (</a:t>
            </a:r>
            <a:r>
              <a:rPr lang="en-US" sz="3600" dirty="0">
                <a:solidFill>
                  <a:schemeClr val="bg1"/>
                </a:solidFill>
              </a:rPr>
              <a:t>fair dealing not made out</a:t>
            </a:r>
            <a:r>
              <a:rPr lang="en-US" sz="3600" dirty="0">
                <a:solidFill>
                  <a:srgbClr val="FFFF00"/>
                </a:solidFill>
              </a:rPr>
              <a:t>)</a:t>
            </a:r>
            <a:r>
              <a:rPr lang="en-CA" sz="3600" dirty="0">
                <a:solidFill>
                  <a:schemeClr val="bg1"/>
                </a:solidFill>
              </a:rPr>
              <a:t> </a:t>
            </a:r>
            <a:br>
              <a:rPr lang="en-US" dirty="0">
                <a:solidFill>
                  <a:schemeClr val="bg1"/>
                </a:solidFill>
              </a:rPr>
            </a:br>
            <a:endParaRPr lang="en-US" dirty="0"/>
          </a:p>
        </p:txBody>
      </p:sp>
      <p:pic>
        <p:nvPicPr>
          <p:cNvPr id="240642" name="Content Placeholder 3" descr="A screenshot of a social media post&#10;&#10;Description automatically generated">
            <a:extLst>
              <a:ext uri="{FF2B5EF4-FFF2-40B4-BE49-F238E27FC236}">
                <a16:creationId xmlns:a16="http://schemas.microsoft.com/office/drawing/2014/main" id="{5A8FFA66-D2FC-B6CE-A0E9-DE7372019399}"/>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2894013" y="1563688"/>
            <a:ext cx="3355975" cy="3308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65820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a:extLst>
              <a:ext uri="{FF2B5EF4-FFF2-40B4-BE49-F238E27FC236}">
                <a16:creationId xmlns:a16="http://schemas.microsoft.com/office/drawing/2014/main" id="{ED39A975-8149-CECF-EFB9-E80B35E78EDF}"/>
              </a:ext>
            </a:extLst>
          </p:cNvPr>
          <p:cNvSpPr>
            <a:spLocks noGrp="1" noChangeArrowheads="1"/>
          </p:cNvSpPr>
          <p:nvPr>
            <p:ph type="title"/>
          </p:nvPr>
        </p:nvSpPr>
        <p:spPr bwMode="auto">
          <a:xfrm>
            <a:off x="1485900" y="87313"/>
            <a:ext cx="6172200" cy="598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Pause</a:t>
            </a:r>
            <a:r>
              <a:rPr lang="en-US" altLang="en-US" b="1">
                <a:solidFill>
                  <a:srgbClr val="FF0000"/>
                </a:solidFill>
              </a:rPr>
              <a:t>:</a:t>
            </a:r>
            <a:r>
              <a:rPr lang="en-US" altLang="en-US" b="1">
                <a:solidFill>
                  <a:srgbClr val="FFFF00"/>
                </a:solidFill>
              </a:rPr>
              <a:t> </a:t>
            </a:r>
            <a:r>
              <a:rPr lang="en-US" altLang="en-US" b="1">
                <a:solidFill>
                  <a:schemeClr val="bg1"/>
                </a:solidFill>
              </a:rPr>
              <a:t>Think about that</a:t>
            </a:r>
            <a:r>
              <a:rPr lang="en-US" altLang="en-US" b="1">
                <a:solidFill>
                  <a:srgbClr val="FF0000"/>
                </a:solidFill>
              </a:rPr>
              <a:t>….</a:t>
            </a:r>
          </a:p>
        </p:txBody>
      </p:sp>
      <p:sp>
        <p:nvSpPr>
          <p:cNvPr id="241666" name="Content Placeholder 2">
            <a:extLst>
              <a:ext uri="{FF2B5EF4-FFF2-40B4-BE49-F238E27FC236}">
                <a16:creationId xmlns:a16="http://schemas.microsoft.com/office/drawing/2014/main" id="{CA05BFF0-B7DC-2F2F-86F4-F4E4F2E59229}"/>
              </a:ext>
            </a:extLst>
          </p:cNvPr>
          <p:cNvSpPr>
            <a:spLocks noGrp="1" noChangeArrowheads="1"/>
          </p:cNvSpPr>
          <p:nvPr>
            <p:ph sz="quarter" idx="10"/>
          </p:nvPr>
        </p:nvSpPr>
        <p:spPr bwMode="auto">
          <a:xfrm>
            <a:off x="503238" y="842963"/>
            <a:ext cx="8137525"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100" dirty="0">
                <a:solidFill>
                  <a:srgbClr val="FFFF00"/>
                </a:solidFill>
              </a:rPr>
              <a:t>Parody must be fair</a:t>
            </a:r>
            <a:r>
              <a:rPr lang="en-US" altLang="en-US" sz="2100" dirty="0">
                <a:solidFill>
                  <a:srgbClr val="FF0000"/>
                </a:solidFill>
              </a:rPr>
              <a:t>?</a:t>
            </a:r>
          </a:p>
          <a:p>
            <a:r>
              <a:rPr lang="en-US" altLang="en-US" sz="2100" dirty="0">
                <a:solidFill>
                  <a:srgbClr val="FF0000"/>
                </a:solidFill>
              </a:rPr>
              <a:t>Conflating</a:t>
            </a:r>
            <a:r>
              <a:rPr lang="en-US" altLang="en-US" sz="2100" dirty="0">
                <a:solidFill>
                  <a:schemeClr val="bg1"/>
                </a:solidFill>
              </a:rPr>
              <a:t> the fair in </a:t>
            </a:r>
            <a:r>
              <a:rPr lang="en-US" altLang="en-US" sz="2100" dirty="0">
                <a:solidFill>
                  <a:srgbClr val="FF0000"/>
                </a:solidFill>
              </a:rPr>
              <a:t>“</a:t>
            </a:r>
            <a:r>
              <a:rPr lang="en-US" altLang="en-US" sz="2100" dirty="0">
                <a:solidFill>
                  <a:srgbClr val="FFFF00"/>
                </a:solidFill>
              </a:rPr>
              <a:t>fair dealing</a:t>
            </a:r>
            <a:r>
              <a:rPr lang="en-US" altLang="en-US" sz="2100" dirty="0">
                <a:solidFill>
                  <a:srgbClr val="FF0000"/>
                </a:solidFill>
              </a:rPr>
              <a:t>” </a:t>
            </a:r>
            <a:r>
              <a:rPr lang="en-US" altLang="en-US" sz="2100" dirty="0">
                <a:solidFill>
                  <a:schemeClr val="bg1"/>
                </a:solidFill>
              </a:rPr>
              <a:t>with the </a:t>
            </a:r>
            <a:r>
              <a:rPr lang="en-US" altLang="en-US" sz="2100" dirty="0">
                <a:solidFill>
                  <a:srgbClr val="FFFF00"/>
                </a:solidFill>
              </a:rPr>
              <a:t>category</a:t>
            </a:r>
            <a:r>
              <a:rPr lang="en-US" altLang="en-US" sz="2100" dirty="0">
                <a:solidFill>
                  <a:srgbClr val="FF0000"/>
                </a:solidFill>
              </a:rPr>
              <a:t>?</a:t>
            </a:r>
          </a:p>
          <a:p>
            <a:r>
              <a:rPr lang="en-US" altLang="en-US" sz="2100" dirty="0">
                <a:solidFill>
                  <a:schemeClr val="bg1"/>
                </a:solidFill>
              </a:rPr>
              <a:t>Does </a:t>
            </a:r>
            <a:r>
              <a:rPr lang="en-US" altLang="en-US" sz="2100" dirty="0">
                <a:solidFill>
                  <a:srgbClr val="FF0000"/>
                </a:solidFill>
              </a:rPr>
              <a:t>“</a:t>
            </a:r>
            <a:r>
              <a:rPr lang="en-US" altLang="en-US" sz="2100" dirty="0">
                <a:solidFill>
                  <a:schemeClr val="bg1"/>
                </a:solidFill>
              </a:rPr>
              <a:t>Fair Education</a:t>
            </a:r>
            <a:r>
              <a:rPr lang="en-US" altLang="en-US" sz="2100" dirty="0">
                <a:solidFill>
                  <a:srgbClr val="FF0000"/>
                </a:solidFill>
              </a:rPr>
              <a:t>”</a:t>
            </a:r>
            <a:r>
              <a:rPr lang="en-US" altLang="en-US" sz="2100" dirty="0">
                <a:solidFill>
                  <a:schemeClr val="bg1"/>
                </a:solidFill>
              </a:rPr>
              <a:t> make sense or </a:t>
            </a:r>
            <a:r>
              <a:rPr lang="en-US" altLang="en-US" sz="2100" dirty="0">
                <a:solidFill>
                  <a:srgbClr val="FF0000"/>
                </a:solidFill>
              </a:rPr>
              <a:t>“</a:t>
            </a:r>
            <a:r>
              <a:rPr lang="en-US" altLang="en-US" sz="2100" dirty="0">
                <a:solidFill>
                  <a:schemeClr val="bg1"/>
                </a:solidFill>
              </a:rPr>
              <a:t>Fair Research</a:t>
            </a:r>
            <a:r>
              <a:rPr lang="en-US" altLang="en-US" sz="2100" dirty="0">
                <a:solidFill>
                  <a:srgbClr val="FF0000"/>
                </a:solidFill>
              </a:rPr>
              <a:t>”</a:t>
            </a:r>
            <a:r>
              <a:rPr lang="en-US" altLang="en-US" sz="2100" dirty="0">
                <a:solidFill>
                  <a:srgbClr val="FFFF00"/>
                </a:solidFill>
              </a:rPr>
              <a:t>?</a:t>
            </a:r>
          </a:p>
          <a:p>
            <a:r>
              <a:rPr lang="en-US" altLang="en-US" sz="2100" dirty="0">
                <a:solidFill>
                  <a:schemeClr val="bg1"/>
                </a:solidFill>
              </a:rPr>
              <a:t>Thought Categories must be given a large and liberal interpretation per  </a:t>
            </a:r>
            <a:r>
              <a:rPr lang="en-US" altLang="en-US" sz="2100" i="1" dirty="0">
                <a:solidFill>
                  <a:srgbClr val="00B0F0"/>
                </a:solidFill>
              </a:rPr>
              <a:t>CCH v. LSUC </a:t>
            </a:r>
          </a:p>
          <a:p>
            <a:r>
              <a:rPr lang="en-US" altLang="en-US" sz="2100" dirty="0">
                <a:solidFill>
                  <a:srgbClr val="FF0000"/>
                </a:solidFill>
              </a:rPr>
              <a:t>Look to </a:t>
            </a:r>
            <a:r>
              <a:rPr lang="en-US" altLang="en-US" sz="2100" dirty="0">
                <a:solidFill>
                  <a:schemeClr val="bg1"/>
                </a:solidFill>
              </a:rPr>
              <a:t>“</a:t>
            </a:r>
            <a:r>
              <a:rPr lang="en-US" altLang="en-US" sz="2100" dirty="0">
                <a:solidFill>
                  <a:srgbClr val="FF0000"/>
                </a:solidFill>
              </a:rPr>
              <a:t>fair</a:t>
            </a:r>
            <a:r>
              <a:rPr lang="en-US" altLang="en-US" sz="2100" dirty="0">
                <a:solidFill>
                  <a:schemeClr val="bg1"/>
                </a:solidFill>
              </a:rPr>
              <a:t>”</a:t>
            </a:r>
            <a:r>
              <a:rPr lang="en-US" altLang="en-US" sz="2100" dirty="0">
                <a:solidFill>
                  <a:srgbClr val="FF0000"/>
                </a:solidFill>
              </a:rPr>
              <a:t> in </a:t>
            </a:r>
            <a:r>
              <a:rPr lang="en-US" altLang="en-US" sz="2100" dirty="0">
                <a:solidFill>
                  <a:srgbClr val="FFFF00"/>
                </a:solidFill>
              </a:rPr>
              <a:t>fair comment </a:t>
            </a:r>
            <a:r>
              <a:rPr lang="en-US" altLang="en-US" sz="2100" dirty="0">
                <a:solidFill>
                  <a:schemeClr val="bg1"/>
                </a:solidFill>
              </a:rPr>
              <a:t>defamation defense </a:t>
            </a:r>
            <a:r>
              <a:rPr lang="en-US" altLang="en-US" sz="2100" dirty="0">
                <a:solidFill>
                  <a:srgbClr val="FF0000"/>
                </a:solidFill>
                <a:sym typeface="Wingdings" pitchFamily="2" charset="2"/>
              </a:rPr>
              <a:t></a:t>
            </a:r>
            <a:r>
              <a:rPr lang="en-US" altLang="en-US" sz="2100" dirty="0">
                <a:solidFill>
                  <a:schemeClr val="bg1"/>
                </a:solidFill>
                <a:sym typeface="Wingdings" pitchFamily="2" charset="2"/>
              </a:rPr>
              <a:t> </a:t>
            </a:r>
            <a:r>
              <a:rPr lang="en-US" altLang="en-US" sz="2100" dirty="0">
                <a:solidFill>
                  <a:srgbClr val="FFFF00"/>
                </a:solidFill>
                <a:sym typeface="Wingdings" pitchFamily="2" charset="2"/>
              </a:rPr>
              <a:t>can’t be with malice, but otherwise fair</a:t>
            </a:r>
          </a:p>
          <a:p>
            <a:r>
              <a:rPr lang="en-US" altLang="en-US" sz="2100" dirty="0">
                <a:solidFill>
                  <a:srgbClr val="FFFF00"/>
                </a:solidFill>
                <a:sym typeface="Wingdings" pitchFamily="2" charset="2"/>
              </a:rPr>
              <a:t>Should the </a:t>
            </a:r>
            <a:r>
              <a:rPr lang="en-US" altLang="en-US" sz="2100" dirty="0">
                <a:solidFill>
                  <a:srgbClr val="FF0000"/>
                </a:solidFill>
                <a:sym typeface="Wingdings" pitchFamily="2" charset="2"/>
              </a:rPr>
              <a:t>motive matter </a:t>
            </a:r>
            <a:r>
              <a:rPr lang="en-US" altLang="en-US" sz="2100" dirty="0">
                <a:solidFill>
                  <a:srgbClr val="FFFF00"/>
                </a:solidFill>
                <a:sym typeface="Wingdings" pitchFamily="2" charset="2"/>
              </a:rPr>
              <a:t>to parody</a:t>
            </a:r>
            <a:r>
              <a:rPr lang="en-US" altLang="en-US" sz="2100" dirty="0">
                <a:solidFill>
                  <a:srgbClr val="FF0000"/>
                </a:solidFill>
                <a:sym typeface="Wingdings" pitchFamily="2" charset="2"/>
              </a:rPr>
              <a:t>?????</a:t>
            </a:r>
          </a:p>
          <a:p>
            <a:r>
              <a:rPr lang="en-US" altLang="en-US" sz="2100" dirty="0">
                <a:solidFill>
                  <a:srgbClr val="FFFF00"/>
                </a:solidFill>
                <a:sym typeface="Wingdings" pitchFamily="2" charset="2"/>
              </a:rPr>
              <a:t>Research with malice compared to the same research done the same way but without malice</a:t>
            </a:r>
            <a:r>
              <a:rPr lang="en-US" altLang="en-US" sz="2100" dirty="0">
                <a:solidFill>
                  <a:srgbClr val="FF0000"/>
                </a:solidFill>
                <a:sym typeface="Wingdings" pitchFamily="2" charset="2"/>
              </a:rPr>
              <a:t>?????</a:t>
            </a:r>
            <a:endParaRPr lang="en-US" altLang="en-US" sz="2100" dirty="0">
              <a:solidFill>
                <a:srgbClr val="FF0000"/>
              </a:solidFill>
            </a:endParaRPr>
          </a:p>
          <a:p>
            <a:endParaRPr lang="en-US" altLang="en-US" dirty="0"/>
          </a:p>
        </p:txBody>
      </p:sp>
    </p:spTree>
    <p:extLst>
      <p:ext uri="{BB962C8B-B14F-4D97-AF65-F5344CB8AC3E}">
        <p14:creationId xmlns:p14="http://schemas.microsoft.com/office/powerpoint/2010/main" val="6184371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Content Placeholder 5" descr="A screenshot of a cell phone&#10;&#10;Description automatically generated">
            <a:extLst>
              <a:ext uri="{FF2B5EF4-FFF2-40B4-BE49-F238E27FC236}">
                <a16:creationId xmlns:a16="http://schemas.microsoft.com/office/drawing/2014/main" id="{60C6A752-BA4F-5C73-5C3C-7A72B40F3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688" y="123825"/>
            <a:ext cx="37306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6C0911D-BBC6-E36F-6C69-EC3EA4BCCDA2}"/>
              </a:ext>
            </a:extLst>
          </p:cNvPr>
          <p:cNvSpPr txBox="1"/>
          <p:nvPr/>
        </p:nvSpPr>
        <p:spPr>
          <a:xfrm>
            <a:off x="952500" y="4373563"/>
            <a:ext cx="7239000" cy="646112"/>
          </a:xfrm>
          <a:prstGeom prst="rect">
            <a:avLst/>
          </a:prstGeom>
          <a:noFill/>
        </p:spPr>
        <p:txBody>
          <a:bodyPr wrap="none">
            <a:spAutoFit/>
          </a:bodyPr>
          <a:lstStyle/>
          <a:p>
            <a:pPr defTabSz="342900" eaLnBrk="1" fontAlgn="auto" hangingPunct="1">
              <a:spcBef>
                <a:spcPts val="0"/>
              </a:spcBef>
              <a:spcAft>
                <a:spcPts val="0"/>
              </a:spcAft>
              <a:defRPr/>
            </a:pPr>
            <a:r>
              <a:rPr lang="en-CA" sz="1800" dirty="0">
                <a:solidFill>
                  <a:schemeClr val="bg1"/>
                </a:solidFill>
                <a:latin typeface="Arial"/>
                <a:ea typeface="+mn-ea"/>
                <a:hlinkClick r:id="" action="ppaction://noaction"/>
              </a:rPr>
              <a:t>https://ccla.org/cclanewsite/wp-content/uploads/2018/07</a:t>
            </a:r>
          </a:p>
          <a:p>
            <a:pPr defTabSz="342900" eaLnBrk="1" fontAlgn="auto" hangingPunct="1">
              <a:spcBef>
                <a:spcPts val="0"/>
              </a:spcBef>
              <a:spcAft>
                <a:spcPts val="0"/>
              </a:spcAft>
              <a:defRPr/>
            </a:pPr>
            <a:r>
              <a:rPr lang="en-CA" sz="1800" dirty="0">
                <a:solidFill>
                  <a:schemeClr val="bg1"/>
                </a:solidFill>
                <a:latin typeface="Arial"/>
                <a:ea typeface="+mn-ea"/>
                <a:hlinkClick r:id="" action="ppaction://noaction"/>
              </a:rPr>
              <a:t>/UA-v-Cooperstock-CCLA-Memo-of-Fact-Law-FINAL-July-3-2018.pdf </a:t>
            </a:r>
            <a:endParaRPr lang="en-US" sz="1800" dirty="0">
              <a:solidFill>
                <a:schemeClr val="bg1"/>
              </a:solidFill>
              <a:latin typeface="Arial"/>
              <a:ea typeface="+mn-ea"/>
            </a:endParaRPr>
          </a:p>
        </p:txBody>
      </p:sp>
    </p:spTree>
    <p:extLst>
      <p:ext uri="{BB962C8B-B14F-4D97-AF65-F5344CB8AC3E}">
        <p14:creationId xmlns:p14="http://schemas.microsoft.com/office/powerpoint/2010/main" val="53334377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a:extLst>
              <a:ext uri="{FF2B5EF4-FFF2-40B4-BE49-F238E27FC236}">
                <a16:creationId xmlns:a16="http://schemas.microsoft.com/office/drawing/2014/main" id="{E53D276F-4EAC-0996-4FE5-0BFB295624E5}"/>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Anticipating Trademark Law</a:t>
            </a:r>
          </a:p>
        </p:txBody>
      </p:sp>
      <p:pic>
        <p:nvPicPr>
          <p:cNvPr id="252930" name="Picture 3" descr="A screenshot of a cell phone&#10;&#10;Description automatically generated">
            <a:extLst>
              <a:ext uri="{FF2B5EF4-FFF2-40B4-BE49-F238E27FC236}">
                <a16:creationId xmlns:a16="http://schemas.microsoft.com/office/drawing/2014/main" id="{84A82FDA-D599-57A1-FC34-91FED8397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213" y="915988"/>
            <a:ext cx="44735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F4099D3-E3C4-33DE-D855-E294B20423B0}"/>
                  </a:ext>
                </a:extLst>
              </p14:cNvPr>
              <p14:cNvContentPartPr/>
              <p14:nvPr/>
            </p14:nvContentPartPr>
            <p14:xfrm>
              <a:off x="2513688" y="2929584"/>
              <a:ext cx="1563480" cy="63000"/>
            </p14:xfrm>
          </p:contentPart>
        </mc:Choice>
        <mc:Fallback xmlns="">
          <p:pic>
            <p:nvPicPr>
              <p:cNvPr id="2" name="Ink 1">
                <a:extLst>
                  <a:ext uri="{FF2B5EF4-FFF2-40B4-BE49-F238E27FC236}">
                    <a16:creationId xmlns:a16="http://schemas.microsoft.com/office/drawing/2014/main" id="{2F4099D3-E3C4-33DE-D855-E294B20423B0}"/>
                  </a:ext>
                </a:extLst>
              </p:cNvPr>
              <p:cNvPicPr/>
              <p:nvPr/>
            </p:nvPicPr>
            <p:blipFill>
              <a:blip r:embed="rId4"/>
              <a:stretch>
                <a:fillRect/>
              </a:stretch>
            </p:blipFill>
            <p:spPr>
              <a:xfrm>
                <a:off x="2504688" y="2920584"/>
                <a:ext cx="1581120" cy="80640"/>
              </a:xfrm>
              <a:prstGeom prst="rect">
                <a:avLst/>
              </a:prstGeom>
            </p:spPr>
          </p:pic>
        </mc:Fallback>
      </mc:AlternateContent>
    </p:spTree>
    <p:extLst>
      <p:ext uri="{BB962C8B-B14F-4D97-AF65-F5344CB8AC3E}">
        <p14:creationId xmlns:p14="http://schemas.microsoft.com/office/powerpoint/2010/main" val="74962311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Text&#10;&#10;Description automatically generated">
            <a:extLst>
              <a:ext uri="{FF2B5EF4-FFF2-40B4-BE49-F238E27FC236}">
                <a16:creationId xmlns:a16="http://schemas.microsoft.com/office/drawing/2014/main" id="{87924B82-6869-D1C9-62F7-BCB560806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260350"/>
            <a:ext cx="470535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63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a:extLst>
              <a:ext uri="{FF2B5EF4-FFF2-40B4-BE49-F238E27FC236}">
                <a16:creationId xmlns:a16="http://schemas.microsoft.com/office/drawing/2014/main" id="{062B64EC-AAD9-2EB1-8C76-F19359102BA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00B0F0"/>
                </a:solidFill>
              </a:rPr>
              <a:t>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CD443C03-496C-3453-9BA2-711A193EE3D5}"/>
              </a:ext>
            </a:extLst>
          </p:cNvPr>
          <p:cNvSpPr>
            <a:spLocks noGrp="1"/>
          </p:cNvSpPr>
          <p:nvPr>
            <p:ph sz="quarter" idx="10"/>
          </p:nvPr>
        </p:nvSpPr>
        <p:spPr>
          <a:xfrm>
            <a:off x="457200" y="1055688"/>
            <a:ext cx="8229600" cy="3676650"/>
          </a:xfrm>
        </p:spPr>
        <p:txBody>
          <a:bodyPr>
            <a:normAutofit fontScale="92500" lnSpcReduction="10000"/>
          </a:bodyPr>
          <a:lstStyle/>
          <a:p>
            <a:pPr marL="0" indent="0">
              <a:buFont typeface="Arial" panose="020B0604020202020204" pitchFamily="34" charset="0"/>
              <a:buNone/>
              <a:defRPr/>
            </a:pPr>
            <a:endParaRPr lang="en-US" dirty="0"/>
          </a:p>
          <a:p>
            <a:pPr>
              <a:defRPr/>
            </a:pPr>
            <a:r>
              <a:rPr lang="en-US" sz="3225" dirty="0">
                <a:solidFill>
                  <a:schemeClr val="bg1"/>
                </a:solidFill>
              </a:rPr>
              <a:t>Approximately 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a:t>
            </a:r>
            <a:r>
              <a:rPr lang="en-US" sz="3225" dirty="0">
                <a:solidFill>
                  <a:srgbClr val="FFFF00"/>
                </a:solidFill>
              </a:rPr>
              <a:t>or</a:t>
            </a:r>
            <a:r>
              <a:rPr lang="en-US" sz="3225" dirty="0">
                <a:solidFill>
                  <a:schemeClr val="bg1"/>
                </a:solidFill>
              </a:rPr>
              <a:t>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one extra post</a:t>
            </a:r>
          </a:p>
        </p:txBody>
      </p:sp>
    </p:spTree>
    <p:extLst>
      <p:ext uri="{BB962C8B-B14F-4D97-AF65-F5344CB8AC3E}">
        <p14:creationId xmlns:p14="http://schemas.microsoft.com/office/powerpoint/2010/main" val="129376630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4C1AC-59D0-EDCA-BF73-FA0A63293C5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25673743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a:extLst>
              <a:ext uri="{FF2B5EF4-FFF2-40B4-BE49-F238E27FC236}">
                <a16:creationId xmlns:a16="http://schemas.microsoft.com/office/drawing/2014/main" id="{6DFE93E1-6CC7-F009-B8CA-A24C3B1103EF}"/>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5505714E-AC4A-6C43-D225-921CC7F53F18}"/>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288771" name="Content Placeholder 3" descr="Crystal_Project_pause-queue.png">
            <a:extLst>
              <a:ext uri="{FF2B5EF4-FFF2-40B4-BE49-F238E27FC236}">
                <a16:creationId xmlns:a16="http://schemas.microsoft.com/office/drawing/2014/main" id="{F08B4EFD-691D-6AD3-805F-1C7DD15DE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17816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5">
            <a:extLst>
              <a:ext uri="{FF2B5EF4-FFF2-40B4-BE49-F238E27FC236}">
                <a16:creationId xmlns:a16="http://schemas.microsoft.com/office/drawing/2014/main" id="{01CCD31F-9BC7-1C85-BCDA-EF08655DC3E0}"/>
              </a:ext>
            </a:extLst>
          </p:cNvPr>
          <p:cNvSpPr>
            <a:spLocks noGrp="1" noChangeArrowheads="1"/>
          </p:cNvSpPr>
          <p:nvPr>
            <p:ph type="title"/>
          </p:nvPr>
        </p:nvSpPr>
        <p:spPr bwMode="auto">
          <a:xfrm>
            <a:off x="1485900" y="10001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Users</a:t>
            </a:r>
            <a:r>
              <a:rPr lang="en-US" altLang="en-US" b="1">
                <a:solidFill>
                  <a:srgbClr val="FF0000"/>
                </a:solidFill>
              </a:rPr>
              <a:t>’</a:t>
            </a:r>
            <a:r>
              <a:rPr lang="en-US" altLang="en-US" b="1">
                <a:solidFill>
                  <a:srgbClr val="FFFF00"/>
                </a:solidFill>
              </a:rPr>
              <a:t> rights</a:t>
            </a:r>
          </a:p>
        </p:txBody>
      </p:sp>
      <p:sp>
        <p:nvSpPr>
          <p:cNvPr id="2" name="Content Placeholder 1">
            <a:extLst>
              <a:ext uri="{FF2B5EF4-FFF2-40B4-BE49-F238E27FC236}">
                <a16:creationId xmlns:a16="http://schemas.microsoft.com/office/drawing/2014/main" id="{3E9F4F34-BF8B-B5FF-E678-73C1617D98F0}"/>
              </a:ext>
            </a:extLst>
          </p:cNvPr>
          <p:cNvSpPr>
            <a:spLocks noGrp="1"/>
          </p:cNvSpPr>
          <p:nvPr>
            <p:ph idx="1"/>
          </p:nvPr>
        </p:nvSpPr>
        <p:spPr>
          <a:xfrm>
            <a:off x="358775" y="1131888"/>
            <a:ext cx="8426450" cy="3589337"/>
          </a:xfrm>
        </p:spPr>
        <p:txBody>
          <a:bodyPr>
            <a:noAutofit/>
          </a:bodyPr>
          <a:lstStyle/>
          <a:p>
            <a:pPr marL="0" indent="0">
              <a:buFont typeface="Arial" panose="020B0604020202020204" pitchFamily="34" charset="0"/>
              <a:buNone/>
              <a:defRPr/>
            </a:pPr>
            <a:r>
              <a:rPr lang="en-US" sz="1875" b="1" dirty="0">
                <a:solidFill>
                  <a:srgbClr val="FFFF00"/>
                </a:solidFill>
              </a:rPr>
              <a:t>Common carrier exception </a:t>
            </a:r>
            <a:r>
              <a:rPr lang="en-US" sz="1875" b="1" dirty="0">
                <a:solidFill>
                  <a:srgbClr val="FF0000"/>
                </a:solidFill>
              </a:rPr>
              <a:t>(</a:t>
            </a:r>
            <a:r>
              <a:rPr lang="en-US" sz="1875" b="1" dirty="0">
                <a:solidFill>
                  <a:srgbClr val="FFFF00"/>
                </a:solidFill>
              </a:rPr>
              <a:t>s</a:t>
            </a:r>
            <a:r>
              <a:rPr lang="en-US" sz="1875" b="1" dirty="0">
                <a:solidFill>
                  <a:srgbClr val="FF0000"/>
                </a:solidFill>
              </a:rPr>
              <a:t>.</a:t>
            </a:r>
            <a:r>
              <a:rPr lang="en-US" sz="1875" b="1" dirty="0">
                <a:solidFill>
                  <a:srgbClr val="FFFF00"/>
                </a:solidFill>
              </a:rPr>
              <a:t> </a:t>
            </a:r>
            <a:r>
              <a:rPr lang="en-US" sz="1875" b="1" dirty="0">
                <a:solidFill>
                  <a:schemeClr val="bg1"/>
                </a:solidFill>
              </a:rPr>
              <a:t>2</a:t>
            </a:r>
            <a:r>
              <a:rPr lang="en-US" sz="1875" b="1" dirty="0">
                <a:solidFill>
                  <a:srgbClr val="FF0000"/>
                </a:solidFill>
              </a:rPr>
              <a:t>.</a:t>
            </a:r>
            <a:r>
              <a:rPr lang="en-US" sz="1875" b="1" dirty="0">
                <a:solidFill>
                  <a:schemeClr val="bg1"/>
                </a:solidFill>
              </a:rPr>
              <a:t>4</a:t>
            </a:r>
            <a:r>
              <a:rPr lang="en-US" sz="1875" b="1" dirty="0">
                <a:solidFill>
                  <a:srgbClr val="FFFF00"/>
                </a:solidFill>
              </a:rPr>
              <a:t>(</a:t>
            </a:r>
            <a:r>
              <a:rPr lang="en-US" sz="1875" b="1" dirty="0">
                <a:solidFill>
                  <a:schemeClr val="bg1"/>
                </a:solidFill>
              </a:rPr>
              <a:t>1</a:t>
            </a:r>
            <a:r>
              <a:rPr lang="en-US" sz="1875" b="1" dirty="0">
                <a:solidFill>
                  <a:srgbClr val="FFFF00"/>
                </a:solidFill>
              </a:rPr>
              <a:t>)(</a:t>
            </a:r>
            <a:r>
              <a:rPr lang="en-US" sz="1875" b="1" dirty="0">
                <a:solidFill>
                  <a:schemeClr val="bg1"/>
                </a:solidFill>
              </a:rPr>
              <a:t>b</a:t>
            </a:r>
            <a:r>
              <a:rPr lang="en-US" sz="1875" b="1" dirty="0">
                <a:solidFill>
                  <a:srgbClr val="FFFF00"/>
                </a:solidFill>
              </a:rPr>
              <a:t>)</a:t>
            </a:r>
            <a:r>
              <a:rPr lang="en-US" sz="1875" b="1" dirty="0">
                <a:solidFill>
                  <a:srgbClr val="FF0000"/>
                </a:solidFill>
              </a:rPr>
              <a:t>)</a:t>
            </a:r>
            <a:r>
              <a:rPr lang="en-US" sz="1875" b="1" dirty="0">
                <a:solidFill>
                  <a:srgbClr val="FFFF00"/>
                </a:solidFill>
              </a:rPr>
              <a:t> similar but not the same as</a:t>
            </a:r>
            <a:r>
              <a:rPr lang="en-US" sz="1875" b="1" dirty="0">
                <a:solidFill>
                  <a:srgbClr val="FF0000"/>
                </a:solidFill>
              </a:rPr>
              <a:t>…</a:t>
            </a:r>
          </a:p>
          <a:p>
            <a:pPr>
              <a:defRPr/>
            </a:pPr>
            <a:r>
              <a:rPr lang="en-US" sz="1875" dirty="0">
                <a:solidFill>
                  <a:schemeClr val="bg1"/>
                </a:solidFill>
              </a:rPr>
              <a:t>Applicable in the context of communication to the public by telecommunication</a:t>
            </a:r>
          </a:p>
          <a:p>
            <a:pPr marL="0" indent="0">
              <a:buFont typeface="Arial" panose="020B0604020202020204" pitchFamily="34" charset="0"/>
              <a:buNone/>
              <a:defRPr/>
            </a:pPr>
            <a:r>
              <a:rPr lang="en-CA" sz="1875" b="1" i="1" dirty="0">
                <a:solidFill>
                  <a:schemeClr val="bg1"/>
                </a:solidFill>
              </a:rPr>
              <a:t>“</a:t>
            </a:r>
            <a:r>
              <a:rPr lang="en-CA" sz="1875" b="1" i="1" dirty="0">
                <a:solidFill>
                  <a:srgbClr val="FFFF00"/>
                </a:solidFill>
              </a:rPr>
              <a:t>Communication to the public by telecommunication</a:t>
            </a:r>
          </a:p>
          <a:p>
            <a:pPr marL="0" indent="0">
              <a:buFont typeface="Arial" panose="020B0604020202020204" pitchFamily="34" charset="0"/>
              <a:buNone/>
              <a:defRPr/>
            </a:pPr>
            <a:r>
              <a:rPr lang="en-CA" sz="1875" b="1" i="1" dirty="0">
                <a:solidFill>
                  <a:schemeClr val="bg1"/>
                </a:solidFill>
              </a:rPr>
              <a:t>2.4</a:t>
            </a:r>
            <a:r>
              <a:rPr lang="en-CA" sz="1875" i="1" dirty="0">
                <a:solidFill>
                  <a:schemeClr val="bg1"/>
                </a:solidFill>
              </a:rPr>
              <a:t> </a:t>
            </a:r>
            <a:r>
              <a:rPr lang="en-CA" sz="1875" b="1" i="1" dirty="0">
                <a:solidFill>
                  <a:schemeClr val="bg1"/>
                </a:solidFill>
              </a:rPr>
              <a:t>(1)</a:t>
            </a:r>
            <a:r>
              <a:rPr lang="en-CA" sz="1875" i="1" dirty="0">
                <a:solidFill>
                  <a:schemeClr val="bg1"/>
                </a:solidFill>
              </a:rPr>
              <a:t> For the purposes of communication to the public by telecommunication,</a:t>
            </a:r>
          </a:p>
          <a:p>
            <a:pPr marL="0" indent="0">
              <a:buFont typeface="Arial" panose="020B0604020202020204" pitchFamily="34" charset="0"/>
              <a:buNone/>
              <a:defRPr/>
            </a:pPr>
            <a:r>
              <a:rPr lang="en-CA" sz="1875" b="1" i="1" dirty="0">
                <a:solidFill>
                  <a:schemeClr val="bg1"/>
                </a:solidFill>
              </a:rPr>
              <a:t>b)</a:t>
            </a:r>
            <a:r>
              <a:rPr lang="en-CA" sz="1875" i="1" dirty="0">
                <a:solidFill>
                  <a:schemeClr val="bg1"/>
                </a:solidFill>
              </a:rPr>
              <a:t> a </a:t>
            </a:r>
            <a:r>
              <a:rPr lang="en-CA" sz="1875" i="1" dirty="0">
                <a:solidFill>
                  <a:srgbClr val="FFFF00"/>
                </a:solidFill>
              </a:rPr>
              <a:t>person whose only act </a:t>
            </a:r>
            <a:r>
              <a:rPr lang="en-CA" sz="1875" i="1" dirty="0">
                <a:solidFill>
                  <a:schemeClr val="bg1"/>
                </a:solidFill>
              </a:rPr>
              <a:t>in respect of the communication of a work or other subject-matter to the public </a:t>
            </a:r>
            <a:r>
              <a:rPr lang="en-CA" sz="1875" i="1" dirty="0">
                <a:solidFill>
                  <a:srgbClr val="FFFF00"/>
                </a:solidFill>
              </a:rPr>
              <a:t>consists of providing the means of telecommunication </a:t>
            </a:r>
            <a:r>
              <a:rPr lang="en-CA" sz="1875" b="1" i="1" dirty="0">
                <a:solidFill>
                  <a:srgbClr val="FF0000"/>
                </a:solidFill>
              </a:rPr>
              <a:t>necessary </a:t>
            </a:r>
            <a:r>
              <a:rPr lang="en-CA" sz="1875" i="1" dirty="0">
                <a:solidFill>
                  <a:srgbClr val="FFFF00"/>
                </a:solidFill>
              </a:rPr>
              <a:t>for another person to so communicate the work</a:t>
            </a:r>
            <a:r>
              <a:rPr lang="en-CA" sz="1875" i="1" dirty="0">
                <a:solidFill>
                  <a:schemeClr val="bg1"/>
                </a:solidFill>
              </a:rPr>
              <a:t> or other subject-matter </a:t>
            </a:r>
            <a:r>
              <a:rPr lang="en-CA" sz="1875" i="1" dirty="0">
                <a:solidFill>
                  <a:srgbClr val="FF0000"/>
                </a:solidFill>
              </a:rPr>
              <a:t>does not communicate that work</a:t>
            </a:r>
            <a:r>
              <a:rPr lang="en-CA" sz="1875" i="1" dirty="0">
                <a:solidFill>
                  <a:schemeClr val="bg1"/>
                </a:solidFill>
              </a:rPr>
              <a:t> or other subject-matter </a:t>
            </a:r>
            <a:r>
              <a:rPr lang="en-CA" sz="1875" i="1" dirty="0">
                <a:solidFill>
                  <a:srgbClr val="FF0000"/>
                </a:solidFill>
              </a:rPr>
              <a:t>to the public</a:t>
            </a:r>
            <a:r>
              <a:rPr lang="en-CA" sz="1875" i="1" dirty="0">
                <a:solidFill>
                  <a:schemeClr val="bg1"/>
                </a:solidFill>
              </a:rPr>
              <a:t>;…”</a:t>
            </a:r>
          </a:p>
          <a:p>
            <a:pPr>
              <a:defRPr/>
            </a:pPr>
            <a:endParaRPr lang="en-US" sz="2250" dirty="0">
              <a:solidFill>
                <a:schemeClr val="bg1"/>
              </a:solidFill>
            </a:endParaRPr>
          </a:p>
        </p:txBody>
      </p:sp>
      <p:sp>
        <p:nvSpPr>
          <p:cNvPr id="4" name="Slide Number Placeholder 3">
            <a:extLst>
              <a:ext uri="{FF2B5EF4-FFF2-40B4-BE49-F238E27FC236}">
                <a16:creationId xmlns:a16="http://schemas.microsoft.com/office/drawing/2014/main" id="{37BF6CAE-9349-6810-6308-3A0E9986205D}"/>
              </a:ext>
            </a:extLst>
          </p:cNvPr>
          <p:cNvSpPr>
            <a:spLocks noGrp="1"/>
          </p:cNvSpPr>
          <p:nvPr>
            <p:ph type="sldNum" sz="quarter" idx="12"/>
          </p:nvPr>
        </p:nvSpPr>
        <p:spPr/>
        <p:txBody>
          <a:bodyPr/>
          <a:lstStyle/>
          <a:p>
            <a:pPr defTabSz="342900" eaLnBrk="1" fontAlgn="auto" hangingPunct="1">
              <a:spcBef>
                <a:spcPts val="0"/>
              </a:spcBef>
              <a:spcAft>
                <a:spcPts val="0"/>
              </a:spcAft>
              <a:defRPr/>
            </a:pPr>
            <a:fld id="{FB375A90-5AB7-E34A-AA81-F2F5FE806882}" type="slidenum">
              <a:rPr lang="en-US" sz="1350">
                <a:solidFill>
                  <a:prstClr val="black"/>
                </a:solidFill>
                <a:latin typeface="Arial"/>
                <a:ea typeface="+mn-ea"/>
              </a:rPr>
              <a:pPr defTabSz="342900" eaLnBrk="1" fontAlgn="auto" hangingPunct="1">
                <a:spcBef>
                  <a:spcPts val="0"/>
                </a:spcBef>
                <a:spcAft>
                  <a:spcPts val="0"/>
                </a:spcAft>
                <a:defRPr/>
              </a:pPr>
              <a:t>272</a:t>
            </a:fld>
            <a:endParaRPr lang="en-US" sz="1350">
              <a:solidFill>
                <a:prstClr val="black"/>
              </a:solidFill>
              <a:latin typeface="Arial"/>
              <a:ea typeface="+mn-ea"/>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6251-D231-41BA-43CF-87C497751E16}"/>
              </a:ext>
            </a:extLst>
          </p:cNvPr>
          <p:cNvSpPr>
            <a:spLocks noGrp="1"/>
          </p:cNvSpPr>
          <p:nvPr>
            <p:ph type="title"/>
          </p:nvPr>
        </p:nvSpPr>
        <p:spPr>
          <a:xfrm>
            <a:off x="1485900" y="87313"/>
            <a:ext cx="6172200" cy="393700"/>
          </a:xfrm>
        </p:spPr>
        <p:txBody>
          <a:bodyPr>
            <a:normAutofit fontScale="90000"/>
          </a:bodyPr>
          <a:lstStyle/>
          <a:p>
            <a:pPr>
              <a:defRPr/>
            </a:pPr>
            <a:r>
              <a:rPr lang="en-US" b="1" dirty="0">
                <a:solidFill>
                  <a:srgbClr val="FFFF00"/>
                </a:solidFill>
              </a:rPr>
              <a:t>Policy behind s. 2.4(1)(b))</a:t>
            </a:r>
          </a:p>
        </p:txBody>
      </p:sp>
      <p:sp>
        <p:nvSpPr>
          <p:cNvPr id="291842" name="Content Placeholder 2">
            <a:extLst>
              <a:ext uri="{FF2B5EF4-FFF2-40B4-BE49-F238E27FC236}">
                <a16:creationId xmlns:a16="http://schemas.microsoft.com/office/drawing/2014/main" id="{A7CE8F5E-EA82-BED4-A251-EB1FF25E4C64}"/>
              </a:ext>
            </a:extLst>
          </p:cNvPr>
          <p:cNvSpPr>
            <a:spLocks noGrp="1" noChangeArrowheads="1"/>
          </p:cNvSpPr>
          <p:nvPr>
            <p:ph sz="quarter" idx="10"/>
          </p:nvPr>
        </p:nvSpPr>
        <p:spPr bwMode="auto">
          <a:xfrm>
            <a:off x="287338" y="915988"/>
            <a:ext cx="8569325"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chemeClr val="bg1"/>
                </a:solidFill>
              </a:rPr>
              <a:t>Historical question of </a:t>
            </a:r>
            <a:r>
              <a:rPr lang="en-CA" altLang="en-US" sz="2400">
                <a:solidFill>
                  <a:srgbClr val="FFFF00"/>
                </a:solidFill>
              </a:rPr>
              <a:t>whether internet service providers</a:t>
            </a:r>
            <a:r>
              <a:rPr lang="en-CA" altLang="en-US" sz="2400">
                <a:solidFill>
                  <a:schemeClr val="bg1"/>
                </a:solidFill>
              </a:rPr>
              <a:t>, as intermediaries, are participants in </a:t>
            </a:r>
            <a:r>
              <a:rPr lang="en-CA" altLang="en-US" sz="2400">
                <a:solidFill>
                  <a:srgbClr val="FFFF00"/>
                </a:solidFill>
              </a:rPr>
              <a:t>communicating </a:t>
            </a:r>
            <a:r>
              <a:rPr lang="en-CA" altLang="en-US" sz="2400">
                <a:solidFill>
                  <a:schemeClr val="bg1"/>
                </a:solidFill>
              </a:rPr>
              <a:t>some  </a:t>
            </a:r>
            <a:r>
              <a:rPr lang="en-CA" altLang="en-US" sz="2400">
                <a:solidFill>
                  <a:srgbClr val="FFFF00"/>
                </a:solidFill>
              </a:rPr>
              <a:t>works to the public</a:t>
            </a:r>
            <a:r>
              <a:rPr lang="en-CA" altLang="en-US" sz="2400">
                <a:solidFill>
                  <a:schemeClr val="bg1"/>
                </a:solidFill>
              </a:rPr>
              <a:t>.</a:t>
            </a:r>
          </a:p>
          <a:p>
            <a:r>
              <a:rPr lang="en-CA" altLang="en-US" sz="2400">
                <a:solidFill>
                  <a:srgbClr val="FFFF00"/>
                </a:solidFill>
              </a:rPr>
              <a:t>1988</a:t>
            </a:r>
            <a:r>
              <a:rPr lang="en-CA" altLang="en-US" sz="2400">
                <a:solidFill>
                  <a:schemeClr val="bg1"/>
                </a:solidFill>
              </a:rPr>
              <a:t> amendments to the Copyright Act t</a:t>
            </a:r>
            <a:r>
              <a:rPr lang="en-CA" altLang="en-US" sz="2400">
                <a:solidFill>
                  <a:srgbClr val="FFFF00"/>
                </a:solidFill>
              </a:rPr>
              <a:t>rying to clarify </a:t>
            </a:r>
            <a:r>
              <a:rPr lang="en-CA" altLang="en-US" sz="2400">
                <a:solidFill>
                  <a:schemeClr val="bg1"/>
                </a:solidFill>
              </a:rPr>
              <a:t>this point</a:t>
            </a:r>
          </a:p>
          <a:p>
            <a:r>
              <a:rPr lang="en-CA" altLang="en-US" sz="2400">
                <a:solidFill>
                  <a:schemeClr val="bg1"/>
                </a:solidFill>
              </a:rPr>
              <a:t>The 1988 amendments specify participants in a telecommunication who provide “</a:t>
            </a:r>
            <a:r>
              <a:rPr lang="en-CA" altLang="en-US" sz="2400">
                <a:solidFill>
                  <a:srgbClr val="FFFF00"/>
                </a:solidFill>
              </a:rPr>
              <a:t>the means of telecommunication</a:t>
            </a:r>
            <a:r>
              <a:rPr lang="en-CA" altLang="en-US" sz="2400">
                <a:solidFill>
                  <a:srgbClr val="FF0000"/>
                </a:solidFill>
              </a:rPr>
              <a:t> necessary</a:t>
            </a:r>
            <a:r>
              <a:rPr lang="en-CA" altLang="en-US" sz="2400">
                <a:solidFill>
                  <a:schemeClr val="bg1"/>
                </a:solidFill>
              </a:rPr>
              <a:t>” </a:t>
            </a:r>
          </a:p>
          <a:p>
            <a:r>
              <a:rPr lang="en-CA" altLang="en-US" sz="2400">
                <a:solidFill>
                  <a:schemeClr val="bg1"/>
                </a:solidFill>
              </a:rPr>
              <a:t>Thus  </a:t>
            </a:r>
            <a:r>
              <a:rPr lang="en-CA" altLang="en-US" sz="2400">
                <a:solidFill>
                  <a:srgbClr val="FFFF00"/>
                </a:solidFill>
              </a:rPr>
              <a:t>Intermediaries are </a:t>
            </a:r>
            <a:r>
              <a:rPr lang="en-CA" altLang="en-US" sz="2400">
                <a:solidFill>
                  <a:srgbClr val="FF0000"/>
                </a:solidFill>
              </a:rPr>
              <a:t>deemed</a:t>
            </a:r>
            <a:r>
              <a:rPr lang="en-CA" altLang="en-US" sz="2400">
                <a:solidFill>
                  <a:srgbClr val="FFFF00"/>
                </a:solidFill>
              </a:rPr>
              <a:t> not to be communicators</a:t>
            </a:r>
            <a:r>
              <a:rPr lang="en-CA" altLang="en-US" sz="2400">
                <a:solidFill>
                  <a:schemeClr val="bg1"/>
                </a:solidFill>
              </a:rPr>
              <a:t>.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8048-2705-56A5-11E5-AF0A3BA0A11E}"/>
              </a:ext>
            </a:extLst>
          </p:cNvPr>
          <p:cNvSpPr>
            <a:spLocks noGrp="1"/>
          </p:cNvSpPr>
          <p:nvPr>
            <p:ph type="title"/>
          </p:nvPr>
        </p:nvSpPr>
        <p:spPr>
          <a:xfrm>
            <a:off x="1485900" y="87313"/>
            <a:ext cx="6172200" cy="393700"/>
          </a:xfrm>
        </p:spPr>
        <p:txBody>
          <a:bodyPr>
            <a:normAutofit fontScale="90000"/>
          </a:bodyPr>
          <a:lstStyle/>
          <a:p>
            <a:pPr>
              <a:defRPr/>
            </a:pPr>
            <a:r>
              <a:rPr lang="en-US" b="1" dirty="0">
                <a:solidFill>
                  <a:srgbClr val="FFFF00"/>
                </a:solidFill>
              </a:rPr>
              <a:t>Policy behind s. 2.4(1)(b))</a:t>
            </a:r>
          </a:p>
        </p:txBody>
      </p:sp>
      <p:sp>
        <p:nvSpPr>
          <p:cNvPr id="293890" name="Content Placeholder 2">
            <a:extLst>
              <a:ext uri="{FF2B5EF4-FFF2-40B4-BE49-F238E27FC236}">
                <a16:creationId xmlns:a16="http://schemas.microsoft.com/office/drawing/2014/main" id="{C5F0FFAD-198E-4214-CBA5-4AF719391287}"/>
              </a:ext>
            </a:extLst>
          </p:cNvPr>
          <p:cNvSpPr>
            <a:spLocks noGrp="1" noChangeArrowheads="1"/>
          </p:cNvSpPr>
          <p:nvPr>
            <p:ph sz="quarter" idx="10"/>
          </p:nvPr>
        </p:nvSpPr>
        <p:spPr bwMode="auto">
          <a:xfrm>
            <a:off x="323850" y="842963"/>
            <a:ext cx="8496300" cy="4213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2400">
                <a:solidFill>
                  <a:schemeClr val="bg1"/>
                </a:solidFill>
              </a:rPr>
              <a:t>In part i</a:t>
            </a:r>
            <a:r>
              <a:rPr lang="en-CA" altLang="en-US" sz="2400">
                <a:solidFill>
                  <a:srgbClr val="FFFF00"/>
                </a:solidFill>
              </a:rPr>
              <a:t>ntermediaries are </a:t>
            </a:r>
            <a:r>
              <a:rPr lang="en-CA" altLang="en-US" sz="2400">
                <a:solidFill>
                  <a:srgbClr val="FF0000"/>
                </a:solidFill>
              </a:rPr>
              <a:t>deemed</a:t>
            </a:r>
            <a:r>
              <a:rPr lang="en-CA" altLang="en-US" sz="2400">
                <a:solidFill>
                  <a:srgbClr val="FFFF00"/>
                </a:solidFill>
              </a:rPr>
              <a:t> not to be communicators</a:t>
            </a:r>
            <a:r>
              <a:rPr lang="en-CA" altLang="en-US" sz="2400">
                <a:solidFill>
                  <a:schemeClr val="bg1"/>
                </a:solidFill>
              </a:rPr>
              <a:t> to </a:t>
            </a:r>
            <a:r>
              <a:rPr lang="en-CA" altLang="en-US" sz="2400">
                <a:solidFill>
                  <a:srgbClr val="FFFF00"/>
                </a:solidFill>
              </a:rPr>
              <a:t>avoid</a:t>
            </a:r>
            <a:r>
              <a:rPr lang="en-CA" altLang="en-US" sz="2400">
                <a:solidFill>
                  <a:schemeClr val="bg1"/>
                </a:solidFill>
              </a:rPr>
              <a:t> </a:t>
            </a:r>
            <a:r>
              <a:rPr lang="en-CA" altLang="en-US" sz="2400">
                <a:solidFill>
                  <a:srgbClr val="FFFF00"/>
                </a:solidFill>
              </a:rPr>
              <a:t>unnecessary layering </a:t>
            </a:r>
            <a:r>
              <a:rPr lang="en-CA" altLang="en-US" sz="2400">
                <a:solidFill>
                  <a:schemeClr val="bg1"/>
                </a:solidFill>
              </a:rPr>
              <a:t>and possible effective duplication of copyright liability that would result from intermediary sales layers (</a:t>
            </a:r>
            <a:r>
              <a:rPr lang="en-CA" altLang="en-US" sz="2400">
                <a:solidFill>
                  <a:srgbClr val="FF0000"/>
                </a:solidFill>
              </a:rPr>
              <a:t>“</a:t>
            </a:r>
            <a:r>
              <a:rPr lang="en-CA" altLang="en-US" sz="2400">
                <a:solidFill>
                  <a:srgbClr val="FFFF00"/>
                </a:solidFill>
              </a:rPr>
              <a:t>wholesalers</a:t>
            </a:r>
            <a:r>
              <a:rPr lang="en-CA" altLang="en-US" sz="2400">
                <a:solidFill>
                  <a:srgbClr val="FF0000"/>
                </a:solidFill>
              </a:rPr>
              <a:t>”</a:t>
            </a:r>
            <a:r>
              <a:rPr lang="en-CA" altLang="en-US" sz="2400">
                <a:solidFill>
                  <a:schemeClr val="bg1"/>
                </a:solidFill>
              </a:rPr>
              <a:t>) also being liable for infringements. </a:t>
            </a:r>
          </a:p>
          <a:p>
            <a:r>
              <a:rPr lang="en-CA" altLang="en-US" sz="2400">
                <a:solidFill>
                  <a:schemeClr val="bg1"/>
                </a:solidFill>
              </a:rPr>
              <a:t>Public policy decision to discourage lawsuits against intermediaries, encouraging them to expand and improve operations without the threat of infringement. Not doing so could chill growth in the communications sector where Canada (with some justification) has seen itself as a world leader.</a:t>
            </a:r>
            <a:endParaRPr lang="en-US" altLang="en-US" sz="2400">
              <a:solidFill>
                <a:schemeClr val="bg1"/>
              </a:solidFill>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353B78-B82E-F6C6-86D9-952174A027E9}"/>
              </a:ext>
            </a:extLst>
          </p:cNvPr>
          <p:cNvSpPr>
            <a:spLocks noGrp="1"/>
          </p:cNvSpPr>
          <p:nvPr>
            <p:ph type="title"/>
          </p:nvPr>
        </p:nvSpPr>
        <p:spPr>
          <a:xfrm>
            <a:off x="1374775" y="61913"/>
            <a:ext cx="6283325" cy="498475"/>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a:extLst>
              <a:ext uri="{FF2B5EF4-FFF2-40B4-BE49-F238E27FC236}">
                <a16:creationId xmlns:a16="http://schemas.microsoft.com/office/drawing/2014/main" id="{90A63797-C397-F4E7-E95B-94BF34AF70F1}"/>
              </a:ext>
            </a:extLst>
          </p:cNvPr>
          <p:cNvSpPr>
            <a:spLocks noGrp="1"/>
          </p:cNvSpPr>
          <p:nvPr>
            <p:ph idx="1"/>
          </p:nvPr>
        </p:nvSpPr>
        <p:spPr>
          <a:xfrm>
            <a:off x="233363" y="1058863"/>
            <a:ext cx="8677275" cy="3821112"/>
          </a:xfrm>
        </p:spPr>
        <p:txBody>
          <a:bodyPr>
            <a:noAutofit/>
          </a:bodyPr>
          <a:lstStyle/>
          <a:p>
            <a:pPr marL="0" indent="0">
              <a:buFont typeface="Arial" panose="020B0604020202020204" pitchFamily="34" charset="0"/>
              <a:buNone/>
              <a:defRPr/>
            </a:pPr>
            <a:r>
              <a:rPr lang="en-US" sz="2400" b="1" dirty="0">
                <a:solidFill>
                  <a:srgbClr val="FFFF00"/>
                </a:solidFill>
              </a:rPr>
              <a:t>Common carrier exception (s. 2.4(1)(b))</a:t>
            </a:r>
          </a:p>
          <a:p>
            <a:pPr>
              <a:defRPr/>
            </a:pPr>
            <a:r>
              <a:rPr lang="en-US" sz="2400" dirty="0">
                <a:solidFill>
                  <a:schemeClr val="bg1"/>
                </a:solidFill>
              </a:rPr>
              <a:t>Applicable in the context of communication to the public by telecommunication</a:t>
            </a:r>
          </a:p>
          <a:p>
            <a:pPr>
              <a:defRPr/>
            </a:pPr>
            <a:r>
              <a:rPr lang="en-US" sz="2400" b="1" dirty="0">
                <a:solidFill>
                  <a:schemeClr val="bg1"/>
                </a:solidFill>
              </a:rPr>
              <a:t>Main case interpreting this provision: </a:t>
            </a:r>
            <a:r>
              <a:rPr lang="en-US" sz="2400" b="1" i="1" dirty="0">
                <a:solidFill>
                  <a:srgbClr val="00B0F0"/>
                </a:solidFill>
              </a:rPr>
              <a:t>SOCAN v. CAIP</a:t>
            </a:r>
            <a:r>
              <a:rPr lang="en-US" sz="2400" b="1" dirty="0">
                <a:solidFill>
                  <a:srgbClr val="00B0F0"/>
                </a:solidFill>
              </a:rPr>
              <a:t> </a:t>
            </a:r>
            <a:r>
              <a:rPr lang="en-US" sz="2400" b="1" dirty="0">
                <a:solidFill>
                  <a:schemeClr val="bg1"/>
                </a:solidFill>
              </a:rPr>
              <a:t>(2004 SCC – “Tariff 22”) re </a:t>
            </a:r>
            <a:r>
              <a:rPr lang="en-US" sz="2400" b="1" dirty="0">
                <a:solidFill>
                  <a:srgbClr val="FF0000"/>
                </a:solidFill>
              </a:rPr>
              <a:t>ISP LIABILITY</a:t>
            </a:r>
          </a:p>
          <a:p>
            <a:pPr marL="300038" lvl="1" indent="0">
              <a:buFont typeface="Arial" panose="020B0604020202020204" pitchFamily="34" charset="0"/>
              <a:buNone/>
              <a:defRPr/>
            </a:pPr>
            <a:r>
              <a:rPr lang="en-US" sz="2400" dirty="0">
                <a:solidFill>
                  <a:schemeClr val="bg1"/>
                </a:solidFill>
              </a:rPr>
              <a:t>1) </a:t>
            </a:r>
            <a:r>
              <a:rPr lang="en-US" sz="2400" dirty="0">
                <a:solidFill>
                  <a:srgbClr val="FFFF00"/>
                </a:solidFill>
              </a:rPr>
              <a:t>Intermediaries are </a:t>
            </a:r>
            <a:r>
              <a:rPr lang="en-US" sz="2400" dirty="0">
                <a:solidFill>
                  <a:srgbClr val="FF0000"/>
                </a:solidFill>
              </a:rPr>
              <a:t>deemed by parliament </a:t>
            </a:r>
            <a:r>
              <a:rPr lang="en-US" sz="2400" b="1" dirty="0">
                <a:solidFill>
                  <a:srgbClr val="FF0000"/>
                </a:solidFill>
              </a:rPr>
              <a:t>NOT</a:t>
            </a:r>
            <a:r>
              <a:rPr lang="en-US" sz="2400" dirty="0">
                <a:solidFill>
                  <a:srgbClr val="FF0000"/>
                </a:solidFill>
              </a:rPr>
              <a:t> </a:t>
            </a:r>
            <a:r>
              <a:rPr lang="en-US" sz="2400" b="1" dirty="0">
                <a:solidFill>
                  <a:srgbClr val="FF0000"/>
                </a:solidFill>
              </a:rPr>
              <a:t>TO BE COMMUNICATING </a:t>
            </a:r>
            <a:r>
              <a:rPr lang="en-US" sz="2400" dirty="0">
                <a:solidFill>
                  <a:srgbClr val="FF0000"/>
                </a:solidFill>
              </a:rPr>
              <a:t>to the PUBLIC. </a:t>
            </a:r>
            <a:r>
              <a:rPr lang="en-US" sz="2400" dirty="0">
                <a:solidFill>
                  <a:srgbClr val="FFFF00"/>
                </a:solidFill>
              </a:rPr>
              <a:t>This is </a:t>
            </a:r>
            <a:r>
              <a:rPr lang="en-US" sz="2400" b="1" dirty="0">
                <a:solidFill>
                  <a:srgbClr val="FFFF00"/>
                </a:solidFill>
              </a:rPr>
              <a:t>not</a:t>
            </a:r>
            <a:r>
              <a:rPr lang="en-US" sz="2400" dirty="0">
                <a:solidFill>
                  <a:schemeClr val="bg1"/>
                </a:solidFill>
              </a:rPr>
              <a:t> an “</a:t>
            </a:r>
            <a:r>
              <a:rPr lang="en-US" sz="2400" dirty="0">
                <a:solidFill>
                  <a:srgbClr val="FFFF00"/>
                </a:solidFill>
              </a:rPr>
              <a:t>immunity</a:t>
            </a:r>
            <a:r>
              <a:rPr lang="en-US" sz="2400" dirty="0">
                <a:solidFill>
                  <a:schemeClr val="bg1"/>
                </a:solidFill>
              </a:rPr>
              <a:t>” or “</a:t>
            </a:r>
            <a:r>
              <a:rPr lang="en-US" sz="2400" dirty="0">
                <a:solidFill>
                  <a:srgbClr val="FFFF00"/>
                </a:solidFill>
              </a:rPr>
              <a:t>loophole</a:t>
            </a:r>
            <a:r>
              <a:rPr lang="en-US" sz="2400" dirty="0">
                <a:solidFill>
                  <a:schemeClr val="bg1"/>
                </a:solidFill>
              </a:rPr>
              <a:t>”. IT IS AN </a:t>
            </a:r>
            <a:r>
              <a:rPr lang="en-US" sz="2400" b="1" dirty="0">
                <a:solidFill>
                  <a:srgbClr val="FF0000"/>
                </a:solidFill>
              </a:rPr>
              <a:t>EXEMPTION</a:t>
            </a:r>
            <a:r>
              <a:rPr lang="en-US" sz="2400" dirty="0">
                <a:solidFill>
                  <a:schemeClr val="bg1"/>
                </a:solidFill>
              </a:rPr>
              <a:t> </a:t>
            </a:r>
            <a:r>
              <a:rPr lang="en-US" sz="2400" dirty="0">
                <a:solidFill>
                  <a:srgbClr val="FFFF00"/>
                </a:solidFill>
              </a:rPr>
              <a:t>NOT AN EXCEPTION</a:t>
            </a:r>
            <a:r>
              <a:rPr lang="en-US" sz="2400" dirty="0">
                <a:solidFill>
                  <a:schemeClr val="bg1"/>
                </a:solidFill>
              </a:rPr>
              <a:t>.</a:t>
            </a:r>
          </a:p>
        </p:txBody>
      </p:sp>
      <p:sp>
        <p:nvSpPr>
          <p:cNvPr id="4" name="Slide Number Placeholder 3">
            <a:extLst>
              <a:ext uri="{FF2B5EF4-FFF2-40B4-BE49-F238E27FC236}">
                <a16:creationId xmlns:a16="http://schemas.microsoft.com/office/drawing/2014/main" id="{7C76061F-F4A7-1E97-3482-4684BC854F0C}"/>
              </a:ext>
            </a:extLst>
          </p:cNvPr>
          <p:cNvSpPr>
            <a:spLocks noGrp="1"/>
          </p:cNvSpPr>
          <p:nvPr>
            <p:ph type="sldNum" sz="quarter" idx="12"/>
          </p:nvPr>
        </p:nvSpPr>
        <p:spPr/>
        <p:txBody>
          <a:bodyPr/>
          <a:lstStyle/>
          <a:p>
            <a:pPr defTabSz="342900" eaLnBrk="1" fontAlgn="auto" hangingPunct="1">
              <a:spcBef>
                <a:spcPts val="0"/>
              </a:spcBef>
              <a:spcAft>
                <a:spcPts val="0"/>
              </a:spcAft>
              <a:defRPr/>
            </a:pPr>
            <a:fld id="{49556578-52A5-4A4C-ADF7-A1D3C2CAD033}" type="slidenum">
              <a:rPr lang="en-US" sz="1350">
                <a:solidFill>
                  <a:prstClr val="black"/>
                </a:solidFill>
                <a:latin typeface="Arial"/>
                <a:ea typeface="+mn-ea"/>
              </a:rPr>
              <a:pPr defTabSz="342900" eaLnBrk="1" fontAlgn="auto" hangingPunct="1">
                <a:spcBef>
                  <a:spcPts val="0"/>
                </a:spcBef>
                <a:spcAft>
                  <a:spcPts val="0"/>
                </a:spcAft>
                <a:defRPr/>
              </a:pPr>
              <a:t>275</a:t>
            </a:fld>
            <a:endParaRPr lang="en-US" sz="1350">
              <a:solidFill>
                <a:prstClr val="black"/>
              </a:solidFill>
              <a:latin typeface="Arial"/>
              <a:ea typeface="+mn-ea"/>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BB884F-6135-6F5A-B3C5-3BA33EC79316}"/>
              </a:ext>
            </a:extLst>
          </p:cNvPr>
          <p:cNvSpPr>
            <a:spLocks noGrp="1"/>
          </p:cNvSpPr>
          <p:nvPr>
            <p:ph type="title"/>
          </p:nvPr>
        </p:nvSpPr>
        <p:spPr>
          <a:xfrm>
            <a:off x="1485900" y="88900"/>
            <a:ext cx="6172200" cy="676275"/>
          </a:xfrm>
        </p:spPr>
        <p:txBody>
          <a:bodyPr>
            <a:normAutofit fontScale="90000"/>
          </a:bodyPr>
          <a:lstStyle/>
          <a:p>
            <a:pPr>
              <a:defRPr/>
            </a:pPr>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97986" name="Content Placeholder 1">
            <a:extLst>
              <a:ext uri="{FF2B5EF4-FFF2-40B4-BE49-F238E27FC236}">
                <a16:creationId xmlns:a16="http://schemas.microsoft.com/office/drawing/2014/main" id="{27975237-8A87-CEBE-4AC5-9B5D89FD3765}"/>
              </a:ext>
            </a:extLst>
          </p:cNvPr>
          <p:cNvSpPr>
            <a:spLocks noGrp="1" noChangeArrowheads="1"/>
          </p:cNvSpPr>
          <p:nvPr>
            <p:ph idx="1"/>
          </p:nvPr>
        </p:nvSpPr>
        <p:spPr bwMode="auto">
          <a:xfrm>
            <a:off x="250825" y="915988"/>
            <a:ext cx="8642350" cy="413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solidFill>
                  <a:srgbClr val="FFFF00"/>
                </a:solidFill>
              </a:rPr>
              <a:t>Common carrier exception (s. 2.4(1)(b))</a:t>
            </a:r>
          </a:p>
          <a:p>
            <a:pPr marL="0" indent="0">
              <a:buFont typeface="Arial" panose="020B0604020202020204" pitchFamily="34" charset="0"/>
              <a:buNone/>
            </a:pPr>
            <a:r>
              <a:rPr lang="en-US" altLang="en-US" sz="2800" b="1" i="1">
                <a:solidFill>
                  <a:srgbClr val="00B0F0"/>
                </a:solidFill>
              </a:rPr>
              <a:t>SOCAN v. CAIP </a:t>
            </a:r>
            <a:r>
              <a:rPr lang="en-US" altLang="en-US" sz="2800" b="1">
                <a:solidFill>
                  <a:schemeClr val="bg1"/>
                </a:solidFill>
              </a:rPr>
              <a:t>(2004 SCC – “Tariff 22”) re </a:t>
            </a:r>
            <a:r>
              <a:rPr lang="en-US" altLang="en-US" sz="2800" b="1">
                <a:solidFill>
                  <a:srgbClr val="FF0000"/>
                </a:solidFill>
              </a:rPr>
              <a:t>ISP LIABILITY</a:t>
            </a:r>
          </a:p>
          <a:p>
            <a:pPr marL="0" indent="0">
              <a:buFont typeface="Arial" panose="020B0604020202020204" pitchFamily="34" charset="0"/>
              <a:buNone/>
            </a:pPr>
            <a:r>
              <a:rPr lang="en-US" altLang="en-US" sz="2800">
                <a:solidFill>
                  <a:schemeClr val="bg1"/>
                </a:solidFill>
              </a:rPr>
              <a:t>2) As an </a:t>
            </a:r>
            <a:r>
              <a:rPr lang="en-US" altLang="en-US" sz="2800" b="1">
                <a:solidFill>
                  <a:srgbClr val="FF0000"/>
                </a:solidFill>
              </a:rPr>
              <a:t>EXEMPTION</a:t>
            </a:r>
            <a:r>
              <a:rPr lang="en-US" altLang="en-US" sz="2800">
                <a:solidFill>
                  <a:schemeClr val="bg1"/>
                </a:solidFill>
              </a:rPr>
              <a:t> </a:t>
            </a:r>
            <a:r>
              <a:rPr lang="en-US" altLang="en-US" sz="2800">
                <a:solidFill>
                  <a:srgbClr val="FFFF00"/>
                </a:solidFill>
              </a:rPr>
              <a:t>NOT AN EXCEPTION</a:t>
            </a:r>
            <a:r>
              <a:rPr lang="en-US" altLang="en-US" sz="2800">
                <a:solidFill>
                  <a:schemeClr val="bg1"/>
                </a:solidFill>
              </a:rPr>
              <a:t> </a:t>
            </a:r>
            <a:r>
              <a:rPr lang="en-US" altLang="en-US" sz="2800">
                <a:solidFill>
                  <a:srgbClr val="FFFF00"/>
                </a:solidFill>
              </a:rPr>
              <a:t>s.2.4(1)(b) </a:t>
            </a:r>
            <a:r>
              <a:rPr lang="en-US" altLang="en-US" sz="2800" b="1">
                <a:solidFill>
                  <a:srgbClr val="FF0000"/>
                </a:solidFill>
              </a:rPr>
              <a:t>SHOULD NOT BE </a:t>
            </a:r>
            <a:r>
              <a:rPr lang="en-US" altLang="en-US" sz="2800" b="1">
                <a:solidFill>
                  <a:srgbClr val="FFFF00"/>
                </a:solidFill>
              </a:rPr>
              <a:t>READ</a:t>
            </a:r>
            <a:r>
              <a:rPr lang="en-US" altLang="en-US" sz="2800">
                <a:solidFill>
                  <a:srgbClr val="FFFF00"/>
                </a:solidFill>
              </a:rPr>
              <a:t> </a:t>
            </a:r>
            <a:r>
              <a:rPr lang="en-US" altLang="en-US" sz="2800" b="1">
                <a:solidFill>
                  <a:srgbClr val="FFFF00"/>
                </a:solidFill>
              </a:rPr>
              <a:t>NARROWLY.</a:t>
            </a:r>
            <a:r>
              <a:rPr lang="en-US" altLang="en-US" sz="2800">
                <a:solidFill>
                  <a:schemeClr val="bg1"/>
                </a:solidFill>
              </a:rPr>
              <a:t> It is an important and integral element of the </a:t>
            </a:r>
            <a:r>
              <a:rPr lang="en-US" altLang="en-US" sz="2800">
                <a:solidFill>
                  <a:srgbClr val="FFFF00"/>
                </a:solidFill>
              </a:rPr>
              <a:t>balancing of interests </a:t>
            </a:r>
            <a:r>
              <a:rPr lang="en-US" altLang="en-US" sz="2800">
                <a:solidFill>
                  <a:schemeClr val="bg1"/>
                </a:solidFill>
              </a:rPr>
              <a:t>under the </a:t>
            </a:r>
            <a:r>
              <a:rPr lang="en-US" altLang="en-US" sz="2800" i="1" u="sng">
                <a:solidFill>
                  <a:schemeClr val="bg1"/>
                </a:solidFill>
              </a:rPr>
              <a:t>Copyright Act</a:t>
            </a:r>
            <a:r>
              <a:rPr lang="en-US" altLang="en-US" sz="2800" i="1">
                <a:solidFill>
                  <a:schemeClr val="bg1"/>
                </a:solidFill>
              </a:rPr>
              <a:t>’s </a:t>
            </a:r>
            <a:r>
              <a:rPr lang="en-US" altLang="en-US" sz="2800">
                <a:solidFill>
                  <a:schemeClr val="bg1"/>
                </a:solidFill>
              </a:rPr>
              <a:t>statutory scheme. In other words, it should read broadly as should “fair dealing” as well.</a:t>
            </a:r>
          </a:p>
          <a:p>
            <a:pPr marL="0" indent="0">
              <a:buFont typeface="Arial" panose="020B0604020202020204" pitchFamily="34" charset="0"/>
              <a:buNone/>
            </a:pPr>
            <a:endParaRPr lang="en-US" altLang="en-US" sz="2100">
              <a:solidFill>
                <a:srgbClr val="FFFF00"/>
              </a:solidFill>
            </a:endParaRPr>
          </a:p>
        </p:txBody>
      </p:sp>
      <p:sp>
        <p:nvSpPr>
          <p:cNvPr id="4" name="Slide Number Placeholder 3">
            <a:extLst>
              <a:ext uri="{FF2B5EF4-FFF2-40B4-BE49-F238E27FC236}">
                <a16:creationId xmlns:a16="http://schemas.microsoft.com/office/drawing/2014/main" id="{9555A452-9EB7-6E39-5663-AAFD563B16B1}"/>
              </a:ext>
            </a:extLst>
          </p:cNvPr>
          <p:cNvSpPr>
            <a:spLocks noGrp="1"/>
          </p:cNvSpPr>
          <p:nvPr>
            <p:ph type="sldNum" sz="quarter" idx="12"/>
          </p:nvPr>
        </p:nvSpPr>
        <p:spPr/>
        <p:txBody>
          <a:bodyPr/>
          <a:lstStyle/>
          <a:p>
            <a:pPr defTabSz="342900" eaLnBrk="1" fontAlgn="auto" hangingPunct="1">
              <a:spcBef>
                <a:spcPts val="0"/>
              </a:spcBef>
              <a:spcAft>
                <a:spcPts val="0"/>
              </a:spcAft>
              <a:defRPr/>
            </a:pPr>
            <a:fld id="{E1651C54-F5F4-8947-889C-C34BF95B6108}" type="slidenum">
              <a:rPr lang="en-US" sz="1350">
                <a:solidFill>
                  <a:prstClr val="black"/>
                </a:solidFill>
                <a:latin typeface="Arial"/>
                <a:ea typeface="+mn-ea"/>
              </a:rPr>
              <a:pPr defTabSz="342900" eaLnBrk="1" fontAlgn="auto" hangingPunct="1">
                <a:spcBef>
                  <a:spcPts val="0"/>
                </a:spcBef>
                <a:spcAft>
                  <a:spcPts val="0"/>
                </a:spcAft>
                <a:defRPr/>
              </a:pPr>
              <a:t>276</a:t>
            </a:fld>
            <a:endParaRPr lang="en-US" sz="1350">
              <a:solidFill>
                <a:prstClr val="black"/>
              </a:solidFill>
              <a:latin typeface="Arial"/>
              <a:ea typeface="+mn-ea"/>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itle 5">
            <a:extLst>
              <a:ext uri="{FF2B5EF4-FFF2-40B4-BE49-F238E27FC236}">
                <a16:creationId xmlns:a16="http://schemas.microsoft.com/office/drawing/2014/main" id="{3704CB0C-8855-3B10-F654-F93B51517F75}"/>
              </a:ext>
            </a:extLst>
          </p:cNvPr>
          <p:cNvSpPr>
            <a:spLocks noGrp="1" noChangeArrowheads="1"/>
          </p:cNvSpPr>
          <p:nvPr>
            <p:ph type="title"/>
          </p:nvPr>
        </p:nvSpPr>
        <p:spPr bwMode="auto">
          <a:xfrm>
            <a:off x="1374775" y="88900"/>
            <a:ext cx="6283325" cy="611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p>
        </p:txBody>
      </p:sp>
      <p:sp>
        <p:nvSpPr>
          <p:cNvPr id="2" name="Content Placeholder 1">
            <a:extLst>
              <a:ext uri="{FF2B5EF4-FFF2-40B4-BE49-F238E27FC236}">
                <a16:creationId xmlns:a16="http://schemas.microsoft.com/office/drawing/2014/main" id="{CFCA8242-3D92-3F19-7832-288A788D10B1}"/>
              </a:ext>
            </a:extLst>
          </p:cNvPr>
          <p:cNvSpPr>
            <a:spLocks noGrp="1"/>
          </p:cNvSpPr>
          <p:nvPr>
            <p:ph idx="1"/>
          </p:nvPr>
        </p:nvSpPr>
        <p:spPr>
          <a:xfrm>
            <a:off x="215900" y="915988"/>
            <a:ext cx="8712200" cy="4083050"/>
          </a:xfrm>
        </p:spPr>
        <p:txBody>
          <a:bodyPr>
            <a:noAutofit/>
          </a:bodyPr>
          <a:lstStyle/>
          <a:p>
            <a:pPr marL="0" indent="0">
              <a:buFont typeface="Arial" panose="020B0604020202020204" pitchFamily="34" charset="0"/>
              <a:buNone/>
              <a:defRPr/>
            </a:pPr>
            <a:r>
              <a:rPr lang="en-US" sz="1800" b="1" dirty="0">
                <a:solidFill>
                  <a:srgbClr val="FFFF00"/>
                </a:solidFill>
              </a:rPr>
              <a:t>Common carrier exception (s. 2.4(1)(b)) </a:t>
            </a:r>
            <a:r>
              <a:rPr lang="en-US" sz="1800" b="1" i="1" dirty="0">
                <a:solidFill>
                  <a:srgbClr val="00B0F0"/>
                </a:solidFill>
              </a:rPr>
              <a:t>SOCAN v. CAIP </a:t>
            </a:r>
            <a:r>
              <a:rPr lang="en-US" sz="1800" b="1" dirty="0">
                <a:solidFill>
                  <a:schemeClr val="bg1"/>
                </a:solidFill>
              </a:rPr>
              <a:t>(2004 SCC – “Tariff 22”) re </a:t>
            </a:r>
            <a:r>
              <a:rPr lang="en-US" sz="1800" b="1" dirty="0">
                <a:solidFill>
                  <a:srgbClr val="FF0000"/>
                </a:solidFill>
              </a:rPr>
              <a:t>ISP LIABILITY</a:t>
            </a:r>
          </a:p>
          <a:p>
            <a:pPr marL="0" indent="0">
              <a:buFont typeface="Arial" panose="020B0604020202020204" pitchFamily="34" charset="0"/>
              <a:buNone/>
              <a:defRPr/>
            </a:pPr>
            <a:r>
              <a:rPr lang="en-US" sz="1800" dirty="0">
                <a:solidFill>
                  <a:schemeClr val="bg1"/>
                </a:solidFill>
              </a:rPr>
              <a:t>3) What is </a:t>
            </a:r>
            <a:r>
              <a:rPr lang="en-US" sz="1800" b="1" dirty="0">
                <a:solidFill>
                  <a:srgbClr val="FF0000"/>
                </a:solidFill>
              </a:rPr>
              <a:t>NECESSARY</a:t>
            </a:r>
            <a:r>
              <a:rPr lang="en-US" sz="1800" dirty="0">
                <a:solidFill>
                  <a:srgbClr val="FFFF00"/>
                </a:solidFill>
              </a:rPr>
              <a:t>? </a:t>
            </a:r>
            <a:r>
              <a:rPr lang="en-US" sz="1800" dirty="0">
                <a:solidFill>
                  <a:schemeClr val="bg1"/>
                </a:solidFill>
              </a:rPr>
              <a:t>If means are </a:t>
            </a:r>
            <a:r>
              <a:rPr lang="en-US" sz="1800" dirty="0">
                <a:solidFill>
                  <a:srgbClr val="FFFF00"/>
                </a:solidFill>
              </a:rPr>
              <a:t>“</a:t>
            </a:r>
            <a:r>
              <a:rPr lang="en-US" sz="1800" i="1" dirty="0">
                <a:solidFill>
                  <a:srgbClr val="FFFF00"/>
                </a:solidFill>
              </a:rPr>
              <a:t>reasonably useful and proper to achieve the benefits of enhanced economy and efficiency</a:t>
            </a:r>
            <a:r>
              <a:rPr lang="en-US" sz="1800" dirty="0">
                <a:solidFill>
                  <a:srgbClr val="FFFF00"/>
                </a:solidFill>
              </a:rPr>
              <a:t>”</a:t>
            </a:r>
            <a:r>
              <a:rPr lang="en-US" sz="1800" dirty="0">
                <a:solidFill>
                  <a:schemeClr val="bg1"/>
                </a:solidFill>
              </a:rPr>
              <a:t>. For example</a:t>
            </a:r>
            <a:r>
              <a:rPr lang="en-US" sz="1800" dirty="0">
                <a:solidFill>
                  <a:srgbClr val="FFFF00"/>
                </a:solidFill>
              </a:rPr>
              <a:t>:</a:t>
            </a:r>
          </a:p>
          <a:p>
            <a:pPr>
              <a:defRPr/>
            </a:pPr>
            <a:r>
              <a:rPr lang="en-CA" sz="1800" dirty="0">
                <a:solidFill>
                  <a:schemeClr val="bg1"/>
                </a:solidFill>
              </a:rPr>
              <a:t>Routers, other hardware</a:t>
            </a:r>
          </a:p>
          <a:p>
            <a:pPr>
              <a:defRPr/>
            </a:pPr>
            <a:r>
              <a:rPr lang="en-CA" sz="1800" dirty="0">
                <a:solidFill>
                  <a:schemeClr val="bg1"/>
                </a:solidFill>
              </a:rPr>
              <a:t>Software connection equipment</a:t>
            </a:r>
          </a:p>
          <a:p>
            <a:pPr>
              <a:defRPr/>
            </a:pPr>
            <a:r>
              <a:rPr lang="en-CA" sz="1800" dirty="0">
                <a:solidFill>
                  <a:schemeClr val="bg1"/>
                </a:solidFill>
              </a:rPr>
              <a:t>Connectivity services</a:t>
            </a:r>
          </a:p>
          <a:p>
            <a:pPr>
              <a:defRPr/>
            </a:pPr>
            <a:r>
              <a:rPr lang="en-CA" sz="1800" dirty="0">
                <a:solidFill>
                  <a:schemeClr val="bg1"/>
                </a:solidFill>
              </a:rPr>
              <a:t>Hosting and other facilities</a:t>
            </a:r>
          </a:p>
          <a:p>
            <a:pPr>
              <a:defRPr/>
            </a:pPr>
            <a:r>
              <a:rPr lang="en-CA" sz="1800" dirty="0">
                <a:solidFill>
                  <a:schemeClr val="bg1"/>
                </a:solidFill>
              </a:rPr>
              <a:t>Services without which such communications would not occur</a:t>
            </a:r>
          </a:p>
          <a:p>
            <a:pPr>
              <a:defRPr/>
            </a:pPr>
            <a:r>
              <a:rPr lang="en-CA" sz="1800" b="1" dirty="0">
                <a:solidFill>
                  <a:srgbClr val="FFFF00"/>
                </a:solidFill>
              </a:rPr>
              <a:t>Caching</a:t>
            </a:r>
            <a:r>
              <a:rPr lang="en-CA" sz="1800" dirty="0">
                <a:solidFill>
                  <a:schemeClr val="bg1"/>
                </a:solidFill>
              </a:rPr>
              <a:t> (dictated by the need to deliver faster, less expensive, &amp; more efficient  services, &amp; </a:t>
            </a:r>
            <a:r>
              <a:rPr lang="en-CA" sz="1800" b="1" dirty="0">
                <a:solidFill>
                  <a:srgbClr val="FFFF00"/>
                </a:solidFill>
              </a:rPr>
              <a:t>should not</a:t>
            </a:r>
            <a:r>
              <a:rPr lang="en-CA" sz="1800" dirty="0">
                <a:solidFill>
                  <a:schemeClr val="bg1"/>
                </a:solidFill>
              </a:rPr>
              <a:t>, when undertaken only for such technical reasons, </a:t>
            </a:r>
            <a:r>
              <a:rPr lang="en-CA" sz="1800" b="1" dirty="0">
                <a:solidFill>
                  <a:srgbClr val="FFFF00"/>
                </a:solidFill>
              </a:rPr>
              <a:t>attract copyright liability</a:t>
            </a:r>
            <a:r>
              <a:rPr lang="en-CA" sz="1800" dirty="0">
                <a:solidFill>
                  <a:schemeClr val="bg1"/>
                </a:solidFill>
              </a:rPr>
              <a:t>)</a:t>
            </a:r>
          </a:p>
          <a:p>
            <a:pPr marL="0" indent="0">
              <a:buFont typeface="Arial" panose="020B0604020202020204" pitchFamily="34" charset="0"/>
              <a:buNone/>
              <a:defRPr/>
            </a:pPr>
            <a:endParaRPr lang="en-US" sz="2100" dirty="0">
              <a:solidFill>
                <a:schemeClr val="bg1"/>
              </a:solidFill>
            </a:endParaRPr>
          </a:p>
        </p:txBody>
      </p:sp>
      <p:sp>
        <p:nvSpPr>
          <p:cNvPr id="4" name="Slide Number Placeholder 3">
            <a:extLst>
              <a:ext uri="{FF2B5EF4-FFF2-40B4-BE49-F238E27FC236}">
                <a16:creationId xmlns:a16="http://schemas.microsoft.com/office/drawing/2014/main" id="{A9D0D088-AE88-9DA7-949B-6289328CF3C6}"/>
              </a:ext>
            </a:extLst>
          </p:cNvPr>
          <p:cNvSpPr>
            <a:spLocks noGrp="1"/>
          </p:cNvSpPr>
          <p:nvPr>
            <p:ph type="sldNum" sz="quarter" idx="12"/>
          </p:nvPr>
        </p:nvSpPr>
        <p:spPr/>
        <p:txBody>
          <a:bodyPr/>
          <a:lstStyle/>
          <a:p>
            <a:pPr defTabSz="342900" eaLnBrk="1" fontAlgn="auto" hangingPunct="1">
              <a:spcBef>
                <a:spcPts val="0"/>
              </a:spcBef>
              <a:spcAft>
                <a:spcPts val="0"/>
              </a:spcAft>
              <a:defRPr/>
            </a:pPr>
            <a:fld id="{829BDD2A-9904-F64B-853D-148C2A7EB291}" type="slidenum">
              <a:rPr lang="en-US" sz="1350">
                <a:solidFill>
                  <a:prstClr val="black"/>
                </a:solidFill>
                <a:latin typeface="Arial"/>
                <a:ea typeface="+mn-ea"/>
              </a:rPr>
              <a:pPr defTabSz="342900" eaLnBrk="1" fontAlgn="auto" hangingPunct="1">
                <a:spcBef>
                  <a:spcPts val="0"/>
                </a:spcBef>
                <a:spcAft>
                  <a:spcPts val="0"/>
                </a:spcAft>
                <a:defRPr/>
              </a:pPr>
              <a:t>277</a:t>
            </a:fld>
            <a:endParaRPr lang="en-US" sz="1350">
              <a:solidFill>
                <a:prstClr val="black"/>
              </a:solidFill>
              <a:latin typeface="Arial"/>
              <a:ea typeface="+mn-ea"/>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5">
            <a:extLst>
              <a:ext uri="{FF2B5EF4-FFF2-40B4-BE49-F238E27FC236}">
                <a16:creationId xmlns:a16="http://schemas.microsoft.com/office/drawing/2014/main" id="{9C8ABE2C-1551-DDD0-4C94-BF01E7AAB211}"/>
              </a:ext>
            </a:extLst>
          </p:cNvPr>
          <p:cNvSpPr>
            <a:spLocks noGrp="1" noChangeArrowheads="1"/>
          </p:cNvSpPr>
          <p:nvPr>
            <p:ph type="title"/>
          </p:nvPr>
        </p:nvSpPr>
        <p:spPr bwMode="auto">
          <a:xfrm>
            <a:off x="1406525" y="0"/>
            <a:ext cx="6172200" cy="534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 rights</a:t>
            </a:r>
          </a:p>
        </p:txBody>
      </p:sp>
      <p:sp>
        <p:nvSpPr>
          <p:cNvPr id="2" name="Content Placeholder 1">
            <a:extLst>
              <a:ext uri="{FF2B5EF4-FFF2-40B4-BE49-F238E27FC236}">
                <a16:creationId xmlns:a16="http://schemas.microsoft.com/office/drawing/2014/main" id="{4A4E184E-C98E-3572-F682-5B003B37256A}"/>
              </a:ext>
            </a:extLst>
          </p:cNvPr>
          <p:cNvSpPr>
            <a:spLocks noGrp="1"/>
          </p:cNvSpPr>
          <p:nvPr>
            <p:ph idx="1"/>
          </p:nvPr>
        </p:nvSpPr>
        <p:spPr>
          <a:xfrm>
            <a:off x="179388" y="700088"/>
            <a:ext cx="8785225" cy="4175125"/>
          </a:xfrm>
        </p:spPr>
        <p:txBody>
          <a:bodyPr>
            <a:normAutofit lnSpcReduction="10000"/>
          </a:bodyPr>
          <a:lstStyle/>
          <a:p>
            <a:pPr marL="0" indent="0">
              <a:buFont typeface="Arial" panose="020B0604020202020204" pitchFamily="34" charset="0"/>
              <a:buNone/>
              <a:defRPr/>
            </a:pPr>
            <a:r>
              <a:rPr lang="en-US" sz="2400" b="1" dirty="0">
                <a:solidFill>
                  <a:srgbClr val="FFFF00"/>
                </a:solidFill>
              </a:rPr>
              <a:t>Common carrier exception (s. 2.4(1)(b))</a:t>
            </a:r>
          </a:p>
          <a:p>
            <a:pPr marL="0" indent="0">
              <a:buFont typeface="Arial" panose="020B0604020202020204" pitchFamily="34" charset="0"/>
              <a:buNone/>
              <a:defRPr/>
            </a:pPr>
            <a:r>
              <a:rPr lang="en-US" sz="2400" b="1" i="1" dirty="0">
                <a:solidFill>
                  <a:srgbClr val="00B0F0"/>
                </a:solidFill>
              </a:rPr>
              <a:t>SOCAN v. CAIP </a:t>
            </a:r>
            <a:r>
              <a:rPr lang="en-US" sz="2400" b="1" dirty="0">
                <a:solidFill>
                  <a:schemeClr val="bg1"/>
                </a:solidFill>
              </a:rPr>
              <a:t>(2004 SCC – “Tariff 22”) re </a:t>
            </a:r>
            <a:r>
              <a:rPr lang="en-US" sz="2400" b="1" dirty="0">
                <a:solidFill>
                  <a:srgbClr val="FF0000"/>
                </a:solidFill>
              </a:rPr>
              <a:t>ISP LIABILITY</a:t>
            </a:r>
          </a:p>
          <a:p>
            <a:pPr marL="0" indent="0">
              <a:buFont typeface="Arial" panose="020B0604020202020204" pitchFamily="34" charset="0"/>
              <a:buNone/>
              <a:defRPr/>
            </a:pPr>
            <a:r>
              <a:rPr lang="en-US" sz="2400" dirty="0">
                <a:solidFill>
                  <a:schemeClr val="bg1"/>
                </a:solidFill>
              </a:rPr>
              <a:t>4) </a:t>
            </a:r>
            <a:r>
              <a:rPr lang="en-US" sz="2400" b="1" dirty="0">
                <a:solidFill>
                  <a:srgbClr val="FF0000"/>
                </a:solidFill>
              </a:rPr>
              <a:t>Key is content neutrality</a:t>
            </a:r>
            <a:r>
              <a:rPr lang="en-US" sz="2400" b="1" dirty="0">
                <a:solidFill>
                  <a:schemeClr val="bg1"/>
                </a:solidFill>
              </a:rPr>
              <a:t>: </a:t>
            </a:r>
            <a:r>
              <a:rPr lang="en-US" sz="2400" dirty="0">
                <a:solidFill>
                  <a:schemeClr val="bg1"/>
                </a:solidFill>
              </a:rPr>
              <a:t>So long as the intermediary is simply a </a:t>
            </a:r>
            <a:r>
              <a:rPr lang="en-US" sz="2400" dirty="0">
                <a:solidFill>
                  <a:srgbClr val="FF0000"/>
                </a:solidFill>
              </a:rPr>
              <a:t>conduit</a:t>
            </a:r>
            <a:r>
              <a:rPr lang="en-US" sz="2400" dirty="0">
                <a:solidFill>
                  <a:schemeClr val="bg1"/>
                </a:solidFill>
              </a:rPr>
              <a:t> “</a:t>
            </a:r>
            <a:r>
              <a:rPr lang="en-US" sz="2400" b="1" dirty="0">
                <a:solidFill>
                  <a:srgbClr val="FFFF00"/>
                </a:solidFill>
              </a:rPr>
              <a:t>Don’t shoot the messenger</a:t>
            </a:r>
            <a:r>
              <a:rPr lang="en-US" sz="2400" dirty="0">
                <a:solidFill>
                  <a:schemeClr val="bg1"/>
                </a:solidFill>
              </a:rPr>
              <a:t>” –  See SCC Para [92])</a:t>
            </a:r>
          </a:p>
          <a:p>
            <a:pPr>
              <a:defRPr/>
            </a:pPr>
            <a:r>
              <a:rPr lang="en-US" sz="2400" dirty="0">
                <a:solidFill>
                  <a:srgbClr val="FF0000"/>
                </a:solidFill>
              </a:rPr>
              <a:t>What is a </a:t>
            </a:r>
            <a:r>
              <a:rPr lang="en-US" sz="2400" b="1" dirty="0">
                <a:solidFill>
                  <a:schemeClr val="bg1"/>
                </a:solidFill>
              </a:rPr>
              <a:t>“</a:t>
            </a:r>
            <a:r>
              <a:rPr lang="en-US" sz="2400" b="1" dirty="0">
                <a:solidFill>
                  <a:srgbClr val="FF0000"/>
                </a:solidFill>
              </a:rPr>
              <a:t>CONDUIT</a:t>
            </a:r>
            <a:r>
              <a:rPr lang="en-US" sz="2400" b="1" dirty="0">
                <a:solidFill>
                  <a:schemeClr val="bg1"/>
                </a:solidFill>
              </a:rPr>
              <a:t>”</a:t>
            </a:r>
            <a:r>
              <a:rPr lang="en-US" sz="2400" dirty="0">
                <a:solidFill>
                  <a:srgbClr val="FFFF00"/>
                </a:solidFill>
              </a:rPr>
              <a:t>?</a:t>
            </a:r>
            <a:r>
              <a:rPr lang="en-US" sz="2400" dirty="0">
                <a:solidFill>
                  <a:schemeClr val="bg1"/>
                </a:solidFill>
              </a:rPr>
              <a:t>: </a:t>
            </a:r>
          </a:p>
          <a:p>
            <a:pPr marL="385763" indent="-385763">
              <a:buFont typeface="Arial" panose="020B0604020202020204" pitchFamily="34" charset="0"/>
              <a:buAutoNum type="arabicPeriod"/>
              <a:defRPr/>
            </a:pPr>
            <a:r>
              <a:rPr lang="en-US" sz="2400" dirty="0">
                <a:solidFill>
                  <a:schemeClr val="bg1"/>
                </a:solidFill>
              </a:rPr>
              <a:t>Means </a:t>
            </a:r>
            <a:r>
              <a:rPr lang="en-US" sz="2400" dirty="0">
                <a:solidFill>
                  <a:srgbClr val="FFFF00"/>
                </a:solidFill>
              </a:rPr>
              <a:t>NO actual knowledge of infringing content</a:t>
            </a:r>
            <a:r>
              <a:rPr lang="en-US" sz="2400" dirty="0">
                <a:solidFill>
                  <a:schemeClr val="bg1"/>
                </a:solidFill>
              </a:rPr>
              <a:t>; </a:t>
            </a:r>
          </a:p>
          <a:p>
            <a:pPr marL="385763" indent="-385763">
              <a:buFont typeface="Arial" panose="020B0604020202020204" pitchFamily="34" charset="0"/>
              <a:buAutoNum type="arabicPeriod"/>
              <a:defRPr/>
            </a:pPr>
            <a:r>
              <a:rPr lang="en-US" sz="2400" dirty="0">
                <a:solidFill>
                  <a:schemeClr val="bg1"/>
                </a:solidFill>
              </a:rPr>
              <a:t>Given the impracticality of monitoring the vast amount of material </a:t>
            </a:r>
          </a:p>
          <a:p>
            <a:pPr marL="0" indent="0">
              <a:buFont typeface="Arial" panose="020B0604020202020204" pitchFamily="34" charset="0"/>
              <a:buNone/>
              <a:defRPr/>
            </a:pPr>
            <a:r>
              <a:rPr lang="en-US" sz="2400" dirty="0">
                <a:solidFill>
                  <a:srgbClr val="FF0000"/>
                </a:solidFill>
                <a:sym typeface="Wingdings" pitchFamily="2" charset="2"/>
              </a:rPr>
              <a:t> </a:t>
            </a:r>
            <a:r>
              <a:rPr lang="en-US" sz="2400" dirty="0">
                <a:solidFill>
                  <a:schemeClr val="bg1"/>
                </a:solidFill>
                <a:sym typeface="Wingdings" pitchFamily="2" charset="2"/>
              </a:rPr>
              <a:t>vested interest in “</a:t>
            </a:r>
            <a:r>
              <a:rPr lang="en-US" sz="2400" dirty="0">
                <a:solidFill>
                  <a:srgbClr val="FFFF00"/>
                </a:solidFill>
                <a:sym typeface="Wingdings" pitchFamily="2" charset="2"/>
              </a:rPr>
              <a:t>see no evil</a:t>
            </a:r>
            <a:r>
              <a:rPr lang="en-US" sz="2400" dirty="0">
                <a:solidFill>
                  <a:schemeClr val="bg1"/>
                </a:solidFill>
                <a:sym typeface="Wingdings" pitchFamily="2" charset="2"/>
              </a:rPr>
              <a:t>” </a:t>
            </a:r>
            <a:r>
              <a:rPr lang="en-US" sz="2400" dirty="0">
                <a:solidFill>
                  <a:srgbClr val="FF0000"/>
                </a:solidFill>
                <a:sym typeface="Wingdings" pitchFamily="2" charset="2"/>
              </a:rPr>
              <a:t></a:t>
            </a:r>
            <a:r>
              <a:rPr lang="en-US" sz="2400" dirty="0">
                <a:solidFill>
                  <a:schemeClr val="bg1"/>
                </a:solidFill>
                <a:sym typeface="Wingdings" pitchFamily="2" charset="2"/>
              </a:rPr>
              <a:t> Cambridge Analytica </a:t>
            </a:r>
            <a:r>
              <a:rPr lang="en-US" sz="2400" dirty="0">
                <a:solidFill>
                  <a:srgbClr val="FF0000"/>
                </a:solidFill>
                <a:sym typeface="Wingdings" pitchFamily="2" charset="2"/>
              </a:rPr>
              <a:t> </a:t>
            </a:r>
            <a:r>
              <a:rPr lang="en-US" sz="2400" dirty="0">
                <a:solidFill>
                  <a:srgbClr val="FFFF00"/>
                </a:solidFill>
                <a:sym typeface="Wingdings" pitchFamily="2" charset="2"/>
              </a:rPr>
              <a:t>who knew what, when</a:t>
            </a:r>
            <a:r>
              <a:rPr lang="en-US" sz="2400" dirty="0">
                <a:solidFill>
                  <a:srgbClr val="FF0000"/>
                </a:solidFill>
                <a:sym typeface="Wingdings" pitchFamily="2" charset="2"/>
              </a:rPr>
              <a:t>?</a:t>
            </a:r>
            <a:endParaRPr lang="en-US" sz="2400" dirty="0">
              <a:solidFill>
                <a:srgbClr val="FF0000"/>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A75E30F8-EFB6-9ECD-33D4-F935644F6688}"/>
              </a:ext>
            </a:extLst>
          </p:cNvPr>
          <p:cNvSpPr>
            <a:spLocks noGrp="1"/>
          </p:cNvSpPr>
          <p:nvPr>
            <p:ph type="sldNum" sz="quarter" idx="12"/>
          </p:nvPr>
        </p:nvSpPr>
        <p:spPr/>
        <p:txBody>
          <a:bodyPr/>
          <a:lstStyle/>
          <a:p>
            <a:pPr defTabSz="342900" eaLnBrk="1" fontAlgn="auto" hangingPunct="1">
              <a:spcBef>
                <a:spcPts val="0"/>
              </a:spcBef>
              <a:spcAft>
                <a:spcPts val="0"/>
              </a:spcAft>
              <a:defRPr/>
            </a:pPr>
            <a:fld id="{137B44B7-3E40-654F-99F7-020E15AF91FA}" type="slidenum">
              <a:rPr lang="en-US" sz="1350">
                <a:solidFill>
                  <a:prstClr val="black"/>
                </a:solidFill>
                <a:latin typeface="Arial"/>
                <a:ea typeface="+mn-ea"/>
              </a:rPr>
              <a:pPr defTabSz="342900" eaLnBrk="1" fontAlgn="auto" hangingPunct="1">
                <a:spcBef>
                  <a:spcPts val="0"/>
                </a:spcBef>
                <a:spcAft>
                  <a:spcPts val="0"/>
                </a:spcAft>
                <a:defRPr/>
              </a:pPr>
              <a:t>278</a:t>
            </a:fld>
            <a:endParaRPr lang="en-US" sz="1350">
              <a:solidFill>
                <a:prstClr val="black"/>
              </a:solidFill>
              <a:latin typeface="Arial"/>
              <a:ea typeface="+mn-ea"/>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5">
            <a:extLst>
              <a:ext uri="{FF2B5EF4-FFF2-40B4-BE49-F238E27FC236}">
                <a16:creationId xmlns:a16="http://schemas.microsoft.com/office/drawing/2014/main" id="{624BA5E9-771F-25EF-06D5-A27030597C89}"/>
              </a:ext>
            </a:extLst>
          </p:cNvPr>
          <p:cNvSpPr>
            <a:spLocks noGrp="1" noChangeArrowheads="1"/>
          </p:cNvSpPr>
          <p:nvPr>
            <p:ph type="title"/>
          </p:nvPr>
        </p:nvSpPr>
        <p:spPr bwMode="auto">
          <a:xfrm>
            <a:off x="1406525" y="0"/>
            <a:ext cx="6172200" cy="623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b="1">
                <a:solidFill>
                  <a:srgbClr val="FFFF00"/>
                </a:solidFill>
              </a:rPr>
              <a:t>User rights</a:t>
            </a:r>
          </a:p>
        </p:txBody>
      </p:sp>
      <p:sp>
        <p:nvSpPr>
          <p:cNvPr id="2" name="Content Placeholder 1">
            <a:extLst>
              <a:ext uri="{FF2B5EF4-FFF2-40B4-BE49-F238E27FC236}">
                <a16:creationId xmlns:a16="http://schemas.microsoft.com/office/drawing/2014/main" id="{58ED3DA2-3E81-081E-5BA3-D081CF01DD6D}"/>
              </a:ext>
            </a:extLst>
          </p:cNvPr>
          <p:cNvSpPr>
            <a:spLocks noGrp="1"/>
          </p:cNvSpPr>
          <p:nvPr>
            <p:ph idx="1"/>
          </p:nvPr>
        </p:nvSpPr>
        <p:spPr>
          <a:xfrm>
            <a:off x="179388" y="915988"/>
            <a:ext cx="8785225" cy="3686175"/>
          </a:xfrm>
        </p:spPr>
        <p:txBody>
          <a:bodyPr>
            <a:normAutofit lnSpcReduction="10000"/>
          </a:bodyPr>
          <a:lstStyle/>
          <a:p>
            <a:pPr marL="0" indent="0">
              <a:buFont typeface="Arial" panose="020B0604020202020204" pitchFamily="34" charset="0"/>
              <a:buNone/>
              <a:defRPr/>
            </a:pPr>
            <a:r>
              <a:rPr lang="en-US" sz="2100" b="1" dirty="0">
                <a:solidFill>
                  <a:srgbClr val="FFFF00"/>
                </a:solidFill>
              </a:rPr>
              <a:t>Common carrier exception (s. 2.4(1)(b))</a:t>
            </a:r>
          </a:p>
          <a:p>
            <a:pPr marL="0" indent="0">
              <a:buFont typeface="Arial" panose="020B0604020202020204" pitchFamily="34" charset="0"/>
              <a:buNone/>
              <a:defRPr/>
            </a:pPr>
            <a:r>
              <a:rPr lang="en-US" sz="2100" b="1" i="1" dirty="0">
                <a:solidFill>
                  <a:srgbClr val="00B0F0"/>
                </a:solidFill>
              </a:rPr>
              <a:t>SOCAN v. CAIP </a:t>
            </a:r>
            <a:r>
              <a:rPr lang="en-US" sz="2100" b="1" dirty="0">
                <a:solidFill>
                  <a:schemeClr val="bg1"/>
                </a:solidFill>
              </a:rPr>
              <a:t>(2004 SCC – “Tariff 22”) re </a:t>
            </a:r>
            <a:r>
              <a:rPr lang="en-US" sz="2100" b="1" dirty="0">
                <a:solidFill>
                  <a:srgbClr val="FF0000"/>
                </a:solidFill>
              </a:rPr>
              <a:t>ISP LIABILITY</a:t>
            </a:r>
          </a:p>
          <a:p>
            <a:pPr marL="0" indent="0">
              <a:buFont typeface="Arial" panose="020B0604020202020204" pitchFamily="34" charset="0"/>
              <a:buNone/>
              <a:defRPr/>
            </a:pPr>
            <a:r>
              <a:rPr lang="en-US" sz="2100" dirty="0">
                <a:solidFill>
                  <a:schemeClr val="bg1"/>
                </a:solidFill>
              </a:rPr>
              <a:t>5)</a:t>
            </a:r>
            <a:r>
              <a:rPr lang="en-US" sz="2100" dirty="0">
                <a:solidFill>
                  <a:srgbClr val="FF0000"/>
                </a:solidFill>
              </a:rPr>
              <a:t> Copyright liability attaches </a:t>
            </a:r>
            <a:r>
              <a:rPr lang="en-US" sz="2100" dirty="0">
                <a:solidFill>
                  <a:srgbClr val="FFFF00"/>
                </a:solidFill>
              </a:rPr>
              <a:t>when intermediary</a:t>
            </a:r>
            <a:r>
              <a:rPr lang="en-US" sz="2100" dirty="0">
                <a:solidFill>
                  <a:srgbClr val="FF0000"/>
                </a:solidFill>
              </a:rPr>
              <a:t>:</a:t>
            </a:r>
          </a:p>
          <a:p>
            <a:pPr>
              <a:defRPr/>
            </a:pPr>
            <a:r>
              <a:rPr lang="en-US" sz="2100" dirty="0">
                <a:solidFill>
                  <a:srgbClr val="FFFF00"/>
                </a:solidFill>
              </a:rPr>
              <a:t>Is</a:t>
            </a:r>
            <a:r>
              <a:rPr lang="en-US" sz="2100" dirty="0">
                <a:solidFill>
                  <a:schemeClr val="bg1"/>
                </a:solidFill>
              </a:rPr>
              <a:t> </a:t>
            </a:r>
            <a:r>
              <a:rPr lang="en-US" sz="2100" dirty="0">
                <a:solidFill>
                  <a:srgbClr val="FFFF00"/>
                </a:solidFill>
              </a:rPr>
              <a:t>not providing a means </a:t>
            </a:r>
            <a:r>
              <a:rPr lang="en-US" sz="2100" dirty="0">
                <a:solidFill>
                  <a:schemeClr val="bg1"/>
                </a:solidFill>
              </a:rPr>
              <a:t>‘</a:t>
            </a:r>
            <a:r>
              <a:rPr lang="en-US" sz="2100" dirty="0">
                <a:solidFill>
                  <a:srgbClr val="FF0000"/>
                </a:solidFill>
              </a:rPr>
              <a:t>necessary</a:t>
            </a:r>
            <a:r>
              <a:rPr lang="en-US" sz="2100" dirty="0">
                <a:solidFill>
                  <a:schemeClr val="bg1"/>
                </a:solidFill>
              </a:rPr>
              <a:t>’</a:t>
            </a:r>
            <a:r>
              <a:rPr lang="en-CA" sz="2100" dirty="0">
                <a:solidFill>
                  <a:schemeClr val="bg1"/>
                </a:solidFill>
              </a:rPr>
              <a:t> for another person to communicate the work </a:t>
            </a:r>
            <a:endParaRPr lang="en-US" sz="2100" dirty="0">
              <a:solidFill>
                <a:schemeClr val="bg1"/>
              </a:solidFill>
            </a:endParaRPr>
          </a:p>
          <a:p>
            <a:pPr>
              <a:defRPr/>
            </a:pPr>
            <a:r>
              <a:rPr lang="en-US" sz="2100" dirty="0">
                <a:solidFill>
                  <a:srgbClr val="FFFF00"/>
                </a:solidFill>
              </a:rPr>
              <a:t>Ceases to be content neutral </a:t>
            </a:r>
            <a:r>
              <a:rPr lang="en-US" sz="2100" dirty="0">
                <a:solidFill>
                  <a:srgbClr val="FF0000"/>
                </a:solidFill>
                <a:sym typeface="Wingdings" pitchFamily="2" charset="2"/>
              </a:rPr>
              <a:t></a:t>
            </a:r>
            <a:r>
              <a:rPr lang="en-US" sz="2100" dirty="0">
                <a:solidFill>
                  <a:srgbClr val="FFFF00"/>
                </a:solidFill>
                <a:sym typeface="Wingdings" pitchFamily="2" charset="2"/>
              </a:rPr>
              <a:t> </a:t>
            </a:r>
            <a:r>
              <a:rPr lang="en-US" sz="2100" dirty="0">
                <a:solidFill>
                  <a:schemeClr val="bg1"/>
                </a:solidFill>
                <a:sym typeface="Wingdings" pitchFamily="2" charset="2"/>
              </a:rPr>
              <a:t>If ISP provides content or creates links which triggers the telecommunication of copyright material from another resource </a:t>
            </a:r>
            <a:r>
              <a:rPr lang="en-US" sz="2100" dirty="0">
                <a:solidFill>
                  <a:srgbClr val="FF0000"/>
                </a:solidFill>
                <a:sym typeface="Wingdings" pitchFamily="2" charset="2"/>
              </a:rPr>
              <a:t> </a:t>
            </a:r>
            <a:r>
              <a:rPr lang="en-US" sz="2100" dirty="0">
                <a:solidFill>
                  <a:srgbClr val="FFFF00"/>
                </a:solidFill>
                <a:sym typeface="Wingdings" pitchFamily="2" charset="2"/>
              </a:rPr>
              <a:t>but liability only lost for</a:t>
            </a:r>
            <a:r>
              <a:rPr lang="en-US" sz="2100" dirty="0">
                <a:solidFill>
                  <a:schemeClr val="bg1"/>
                </a:solidFill>
                <a:sym typeface="Wingdings" pitchFamily="2" charset="2"/>
              </a:rPr>
              <a:t> that </a:t>
            </a:r>
            <a:r>
              <a:rPr lang="en-US" sz="2100" dirty="0">
                <a:solidFill>
                  <a:srgbClr val="FFFF00"/>
                </a:solidFill>
                <a:sym typeface="Wingdings" pitchFamily="2" charset="2"/>
              </a:rPr>
              <a:t>additional part, </a:t>
            </a:r>
            <a:r>
              <a:rPr lang="en-US" sz="2100" dirty="0">
                <a:solidFill>
                  <a:schemeClr val="bg1"/>
                </a:solidFill>
                <a:sym typeface="Wingdings" pitchFamily="2" charset="2"/>
              </a:rPr>
              <a:t>not everything</a:t>
            </a:r>
          </a:p>
          <a:p>
            <a:pPr marL="0" indent="0">
              <a:buFont typeface="Arial" panose="020B0604020202020204" pitchFamily="34" charset="0"/>
              <a:buNone/>
              <a:defRPr/>
            </a:pPr>
            <a:r>
              <a:rPr lang="en-US" sz="2100" dirty="0">
                <a:solidFill>
                  <a:srgbClr val="FFFF00"/>
                </a:solidFill>
                <a:sym typeface="Wingdings" pitchFamily="2" charset="2"/>
              </a:rPr>
              <a:t>Does moderation change things</a:t>
            </a:r>
            <a:r>
              <a:rPr lang="en-US" sz="2100" dirty="0">
                <a:solidFill>
                  <a:srgbClr val="FF0000"/>
                </a:solidFill>
                <a:sym typeface="Wingdings" pitchFamily="2" charset="2"/>
              </a:rPr>
              <a:t>? </a:t>
            </a:r>
            <a:r>
              <a:rPr lang="en-US" sz="2100" dirty="0">
                <a:solidFill>
                  <a:srgbClr val="FFFF00"/>
                </a:solidFill>
                <a:sym typeface="Wingdings" pitchFamily="2" charset="2"/>
              </a:rPr>
              <a:t>Curation</a:t>
            </a:r>
            <a:r>
              <a:rPr lang="en-US" sz="2100" dirty="0">
                <a:solidFill>
                  <a:srgbClr val="FF0000"/>
                </a:solidFill>
                <a:sym typeface="Wingdings" pitchFamily="2" charset="2"/>
              </a:rPr>
              <a:t>? </a:t>
            </a:r>
            <a:r>
              <a:rPr lang="en-US" sz="2100" dirty="0">
                <a:solidFill>
                  <a:srgbClr val="FFFF00"/>
                </a:solidFill>
                <a:sym typeface="Wingdings" pitchFamily="2" charset="2"/>
              </a:rPr>
              <a:t>Promotion</a:t>
            </a:r>
            <a:r>
              <a:rPr lang="en-US" sz="2100" dirty="0">
                <a:solidFill>
                  <a:srgbClr val="FF0000"/>
                </a:solidFill>
                <a:sym typeface="Wingdings" pitchFamily="2" charset="2"/>
              </a:rPr>
              <a:t>?</a:t>
            </a:r>
            <a:r>
              <a:rPr lang="en-US" sz="2100" dirty="0">
                <a:solidFill>
                  <a:schemeClr val="bg1"/>
                </a:solidFill>
                <a:sym typeface="Wingdings" pitchFamily="2" charset="2"/>
              </a:rPr>
              <a:t>...</a:t>
            </a:r>
            <a:r>
              <a:rPr lang="en-US" sz="2100" dirty="0">
                <a:solidFill>
                  <a:srgbClr val="FFFF00"/>
                </a:solidFill>
                <a:sym typeface="Wingdings" pitchFamily="2" charset="2"/>
              </a:rPr>
              <a:t>Or just “evidence of”</a:t>
            </a:r>
            <a:r>
              <a:rPr lang="en-US" sz="2100" dirty="0">
                <a:solidFill>
                  <a:schemeClr val="bg1"/>
                </a:solidFill>
                <a:sym typeface="Wingdings" pitchFamily="2" charset="2"/>
              </a:rPr>
              <a:t>…</a:t>
            </a:r>
            <a:endParaRPr lang="en-US" sz="21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3F4B6A4D-445B-E040-FF0B-EDB2AD300CA3}"/>
              </a:ext>
            </a:extLst>
          </p:cNvPr>
          <p:cNvSpPr>
            <a:spLocks noGrp="1"/>
          </p:cNvSpPr>
          <p:nvPr>
            <p:ph type="sldNum" sz="quarter" idx="12"/>
          </p:nvPr>
        </p:nvSpPr>
        <p:spPr/>
        <p:txBody>
          <a:bodyPr/>
          <a:lstStyle/>
          <a:p>
            <a:pPr defTabSz="342900" eaLnBrk="1" fontAlgn="auto" hangingPunct="1">
              <a:spcBef>
                <a:spcPts val="0"/>
              </a:spcBef>
              <a:spcAft>
                <a:spcPts val="0"/>
              </a:spcAft>
              <a:defRPr/>
            </a:pPr>
            <a:fld id="{EA2172F5-751C-0342-A742-5DF2244CC894}" type="slidenum">
              <a:rPr lang="en-US" sz="1350">
                <a:solidFill>
                  <a:prstClr val="black"/>
                </a:solidFill>
                <a:latin typeface="Arial"/>
                <a:ea typeface="+mn-ea"/>
              </a:rPr>
              <a:pPr defTabSz="342900" eaLnBrk="1" fontAlgn="auto" hangingPunct="1">
                <a:spcBef>
                  <a:spcPts val="0"/>
                </a:spcBef>
                <a:spcAft>
                  <a:spcPts val="0"/>
                </a:spcAft>
                <a:defRPr/>
              </a:pPr>
              <a:t>279</a:t>
            </a:fld>
            <a:endParaRPr lang="en-US" sz="1350">
              <a:solidFill>
                <a:prstClr val="black"/>
              </a:solidFill>
              <a:latin typeface="Arial"/>
              <a:ea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a:extLst>
              <a:ext uri="{FF2B5EF4-FFF2-40B4-BE49-F238E27FC236}">
                <a16:creationId xmlns:a16="http://schemas.microsoft.com/office/drawing/2014/main" id="{FC965560-84B7-4048-828B-E976E3F1B659}"/>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00"/>
                </a:solidFill>
              </a:rPr>
              <a:t>Past Presentations</a:t>
            </a:r>
            <a:r>
              <a:rPr lang="en-US" altLang="en-US" sz="4400" b="1">
                <a:solidFill>
                  <a:srgbClr val="FF0000"/>
                </a:solidFill>
              </a:rPr>
              <a:t>:</a:t>
            </a:r>
            <a:r>
              <a:rPr lang="en-US" altLang="en-US" sz="4400" b="1">
                <a:solidFill>
                  <a:srgbClr val="FFFF00"/>
                </a:solidFill>
              </a:rPr>
              <a:t> Most </a:t>
            </a:r>
            <a:r>
              <a:rPr lang="en-US" altLang="en-US" sz="4400" b="1" dirty="0">
                <a:solidFill>
                  <a:srgbClr val="FFFF00"/>
                </a:solidFill>
              </a:rPr>
              <a:t>are on the course website</a:t>
            </a:r>
            <a:r>
              <a:rPr lang="en-US" altLang="en-US" sz="4400" b="1" dirty="0">
                <a:solidFill>
                  <a:srgbClr val="FF0000"/>
                </a:solidFill>
              </a:rPr>
              <a:t>…</a:t>
            </a:r>
          </a:p>
        </p:txBody>
      </p:sp>
    </p:spTree>
    <p:extLst>
      <p:ext uri="{BB962C8B-B14F-4D97-AF65-F5344CB8AC3E}">
        <p14:creationId xmlns:p14="http://schemas.microsoft.com/office/powerpoint/2010/main" val="234496563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B7DC51-EC7A-AA27-1500-4592E929A938}"/>
              </a:ext>
            </a:extLst>
          </p:cNvPr>
          <p:cNvSpPr>
            <a:spLocks noGrp="1"/>
          </p:cNvSpPr>
          <p:nvPr>
            <p:ph type="title"/>
          </p:nvPr>
        </p:nvSpPr>
        <p:spPr>
          <a:xfrm>
            <a:off x="1406525" y="0"/>
            <a:ext cx="6172200" cy="542925"/>
          </a:xfrm>
        </p:spPr>
        <p:txBody>
          <a:bodyPr>
            <a:normAutofit fontScale="90000"/>
          </a:bodyPr>
          <a:lstStyle/>
          <a:p>
            <a:pPr>
              <a:defRPr/>
            </a:pPr>
            <a:r>
              <a:rPr lang="en-US" b="1" dirty="0">
                <a:solidFill>
                  <a:srgbClr val="FFFF00"/>
                </a:solidFill>
              </a:rPr>
              <a:t>User rights</a:t>
            </a:r>
          </a:p>
        </p:txBody>
      </p:sp>
      <p:sp>
        <p:nvSpPr>
          <p:cNvPr id="2" name="Content Placeholder 1">
            <a:extLst>
              <a:ext uri="{FF2B5EF4-FFF2-40B4-BE49-F238E27FC236}">
                <a16:creationId xmlns:a16="http://schemas.microsoft.com/office/drawing/2014/main" id="{5B9D5445-9321-77C4-6B89-239965B3F1AA}"/>
              </a:ext>
            </a:extLst>
          </p:cNvPr>
          <p:cNvSpPr>
            <a:spLocks noGrp="1"/>
          </p:cNvSpPr>
          <p:nvPr>
            <p:ph idx="1"/>
          </p:nvPr>
        </p:nvSpPr>
        <p:spPr>
          <a:xfrm>
            <a:off x="287338" y="1058863"/>
            <a:ext cx="8569325" cy="3776662"/>
          </a:xfrm>
        </p:spPr>
        <p:txBody>
          <a:bodyPr>
            <a:normAutofit/>
          </a:bodyPr>
          <a:lstStyle/>
          <a:p>
            <a:pPr marL="0" indent="0">
              <a:buFont typeface="Arial" panose="020B0604020202020204" pitchFamily="34" charset="0"/>
              <a:buNone/>
              <a:defRPr/>
            </a:pPr>
            <a:r>
              <a:rPr lang="en-US" sz="2400" b="1" dirty="0">
                <a:solidFill>
                  <a:srgbClr val="FFFF00"/>
                </a:solidFill>
              </a:rPr>
              <a:t>Common carrier exception (s. 2.4(1)(b))</a:t>
            </a:r>
          </a:p>
          <a:p>
            <a:pPr marL="0" indent="0">
              <a:buFont typeface="Arial" panose="020B0604020202020204" pitchFamily="34" charset="0"/>
              <a:buNone/>
              <a:defRPr/>
            </a:pPr>
            <a:r>
              <a:rPr lang="en-US" sz="2400" b="1" i="1" dirty="0">
                <a:solidFill>
                  <a:srgbClr val="00B0F0"/>
                </a:solidFill>
              </a:rPr>
              <a:t>SOCAN v. CAIP </a:t>
            </a:r>
            <a:r>
              <a:rPr lang="en-US" sz="2400" b="1" dirty="0">
                <a:solidFill>
                  <a:schemeClr val="bg1"/>
                </a:solidFill>
              </a:rPr>
              <a:t>(2004 SCC – “Tariff 22”) re </a:t>
            </a:r>
            <a:r>
              <a:rPr lang="en-US" sz="2400" b="1" dirty="0">
                <a:solidFill>
                  <a:srgbClr val="FF0000"/>
                </a:solidFill>
              </a:rPr>
              <a:t>ISP LIABILITY</a:t>
            </a:r>
          </a:p>
          <a:p>
            <a:pPr>
              <a:defRPr/>
            </a:pPr>
            <a:r>
              <a:rPr lang="en-US" sz="2400" dirty="0">
                <a:solidFill>
                  <a:schemeClr val="bg1"/>
                </a:solidFill>
              </a:rPr>
              <a:t>5)</a:t>
            </a:r>
            <a:r>
              <a:rPr lang="en-US" sz="2400" dirty="0">
                <a:solidFill>
                  <a:srgbClr val="FF0000"/>
                </a:solidFill>
              </a:rPr>
              <a:t> Liability reattaches </a:t>
            </a:r>
            <a:r>
              <a:rPr lang="en-US" sz="2400" dirty="0">
                <a:solidFill>
                  <a:srgbClr val="FFFF00"/>
                </a:solidFill>
              </a:rPr>
              <a:t>when intermediary ceases to be content neutral </a:t>
            </a:r>
          </a:p>
          <a:p>
            <a:pPr>
              <a:defRPr/>
            </a:pPr>
            <a:r>
              <a:rPr lang="en-US" sz="2400" dirty="0">
                <a:solidFill>
                  <a:schemeClr val="bg1"/>
                </a:solidFill>
                <a:sym typeface="Wingdings" pitchFamily="2" charset="2"/>
              </a:rPr>
              <a:t>What if </a:t>
            </a:r>
            <a:r>
              <a:rPr lang="en-US" sz="2400" dirty="0">
                <a:solidFill>
                  <a:srgbClr val="FFFF00"/>
                </a:solidFill>
                <a:sym typeface="Wingdings" pitchFamily="2" charset="2"/>
              </a:rPr>
              <a:t>ISP provides content</a:t>
            </a:r>
            <a:r>
              <a:rPr lang="en-US" sz="2400" dirty="0">
                <a:solidFill>
                  <a:srgbClr val="FF0000"/>
                </a:solidFill>
                <a:sym typeface="Wingdings" pitchFamily="2" charset="2"/>
              </a:rPr>
              <a:t>?</a:t>
            </a:r>
            <a:r>
              <a:rPr lang="en-US" sz="2400" dirty="0">
                <a:solidFill>
                  <a:srgbClr val="FFFF00"/>
                </a:solidFill>
                <a:sym typeface="Wingdings" pitchFamily="2" charset="2"/>
              </a:rPr>
              <a:t> </a:t>
            </a:r>
            <a:r>
              <a:rPr lang="en-US" sz="2400" dirty="0">
                <a:solidFill>
                  <a:srgbClr val="FF0000"/>
                </a:solidFill>
                <a:sym typeface="Wingdings" pitchFamily="2" charset="2"/>
              </a:rPr>
              <a:t>Yes</a:t>
            </a:r>
            <a:r>
              <a:rPr lang="en-US" sz="2400" dirty="0">
                <a:solidFill>
                  <a:srgbClr val="FFFF00"/>
                </a:solidFill>
                <a:sym typeface="Wingdings" pitchFamily="2" charset="2"/>
              </a:rPr>
              <a:t>, </a:t>
            </a:r>
            <a:r>
              <a:rPr lang="en-US" sz="2400" dirty="0">
                <a:solidFill>
                  <a:schemeClr val="bg1"/>
                </a:solidFill>
                <a:sym typeface="Wingdings" pitchFamily="2" charset="2"/>
              </a:rPr>
              <a:t>but almost certainly only for that content</a:t>
            </a:r>
            <a:r>
              <a:rPr lang="en-US" sz="2400" dirty="0">
                <a:solidFill>
                  <a:srgbClr val="FFFF00"/>
                </a:solidFill>
                <a:sym typeface="Wingdings" pitchFamily="2" charset="2"/>
              </a:rPr>
              <a:t>, not total loss</a:t>
            </a:r>
            <a:r>
              <a:rPr lang="en-CA" sz="2400" dirty="0"/>
              <a:t> </a:t>
            </a:r>
            <a:r>
              <a:rPr lang="en-CA" sz="2400" dirty="0">
                <a:solidFill>
                  <a:schemeClr val="bg1"/>
                </a:solidFill>
              </a:rPr>
              <a:t>of s. 2.4(1)(b) </a:t>
            </a:r>
            <a:endParaRPr lang="en-US" sz="2400" dirty="0">
              <a:solidFill>
                <a:schemeClr val="bg1"/>
              </a:solidFill>
              <a:sym typeface="Wingdings" pitchFamily="2" charset="2"/>
            </a:endParaRPr>
          </a:p>
          <a:p>
            <a:pPr>
              <a:defRPr/>
            </a:pPr>
            <a:r>
              <a:rPr lang="en-US" sz="2400" dirty="0">
                <a:solidFill>
                  <a:schemeClr val="bg1"/>
                </a:solidFill>
                <a:sym typeface="Wingdings" pitchFamily="2" charset="2"/>
              </a:rPr>
              <a:t>Does </a:t>
            </a:r>
            <a:r>
              <a:rPr lang="en-US" sz="2400" dirty="0">
                <a:solidFill>
                  <a:srgbClr val="FFFF00"/>
                </a:solidFill>
                <a:sym typeface="Wingdings" pitchFamily="2" charset="2"/>
              </a:rPr>
              <a:t>moderation change things</a:t>
            </a:r>
            <a:r>
              <a:rPr lang="en-US" sz="2400" dirty="0">
                <a:solidFill>
                  <a:srgbClr val="FF0000"/>
                </a:solidFill>
                <a:sym typeface="Wingdings" pitchFamily="2" charset="2"/>
              </a:rPr>
              <a:t>? </a:t>
            </a:r>
            <a:r>
              <a:rPr lang="en-US" sz="2400" dirty="0">
                <a:solidFill>
                  <a:srgbClr val="FFFF00"/>
                </a:solidFill>
                <a:sym typeface="Wingdings" pitchFamily="2" charset="2"/>
              </a:rPr>
              <a:t>Curation</a:t>
            </a:r>
            <a:r>
              <a:rPr lang="en-US" sz="2400" dirty="0">
                <a:solidFill>
                  <a:srgbClr val="FF0000"/>
                </a:solidFill>
                <a:sym typeface="Wingdings" pitchFamily="2" charset="2"/>
              </a:rPr>
              <a:t>? </a:t>
            </a:r>
            <a:r>
              <a:rPr lang="en-US" sz="2400" dirty="0">
                <a:solidFill>
                  <a:srgbClr val="FFFF00"/>
                </a:solidFill>
                <a:sym typeface="Wingdings" pitchFamily="2" charset="2"/>
              </a:rPr>
              <a:t>Promotion</a:t>
            </a:r>
            <a:r>
              <a:rPr lang="en-US" sz="2400" dirty="0">
                <a:solidFill>
                  <a:srgbClr val="FF0000"/>
                </a:solidFill>
                <a:sym typeface="Wingdings" pitchFamily="2" charset="2"/>
              </a:rPr>
              <a:t>?</a:t>
            </a:r>
            <a:r>
              <a:rPr lang="en-US" sz="2400" dirty="0">
                <a:solidFill>
                  <a:schemeClr val="bg1"/>
                </a:solidFill>
                <a:sym typeface="Wingdings" pitchFamily="2" charset="2"/>
              </a:rPr>
              <a:t>...</a:t>
            </a:r>
            <a:r>
              <a:rPr lang="en-US" sz="2400" dirty="0">
                <a:solidFill>
                  <a:srgbClr val="FFFF00"/>
                </a:solidFill>
                <a:sym typeface="Wingdings" pitchFamily="2" charset="2"/>
              </a:rPr>
              <a:t>Or just “</a:t>
            </a:r>
            <a:r>
              <a:rPr lang="en-US" sz="2400" dirty="0">
                <a:solidFill>
                  <a:schemeClr val="bg1"/>
                </a:solidFill>
                <a:sym typeface="Wingdings" pitchFamily="2" charset="2"/>
              </a:rPr>
              <a:t>evidence of</a:t>
            </a:r>
            <a:r>
              <a:rPr lang="en-US" sz="2400" dirty="0">
                <a:solidFill>
                  <a:srgbClr val="FFFF00"/>
                </a:solidFill>
                <a:sym typeface="Wingdings" pitchFamily="2" charset="2"/>
              </a:rPr>
              <a:t>”</a:t>
            </a:r>
            <a:r>
              <a:rPr lang="en-US" sz="2400" dirty="0">
                <a:solidFill>
                  <a:schemeClr val="bg1"/>
                </a:solidFill>
                <a:sym typeface="Wingdings" pitchFamily="2" charset="2"/>
              </a:rPr>
              <a:t>…</a:t>
            </a:r>
            <a:endParaRPr lang="en-US" sz="24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68C586E0-E597-C046-CDDB-9CA84458A53C}"/>
              </a:ext>
            </a:extLst>
          </p:cNvPr>
          <p:cNvSpPr>
            <a:spLocks noGrp="1"/>
          </p:cNvSpPr>
          <p:nvPr>
            <p:ph type="sldNum" sz="quarter" idx="12"/>
          </p:nvPr>
        </p:nvSpPr>
        <p:spPr/>
        <p:txBody>
          <a:bodyPr/>
          <a:lstStyle/>
          <a:p>
            <a:pPr defTabSz="342900" eaLnBrk="1" fontAlgn="auto" hangingPunct="1">
              <a:spcBef>
                <a:spcPts val="0"/>
              </a:spcBef>
              <a:spcAft>
                <a:spcPts val="0"/>
              </a:spcAft>
              <a:defRPr/>
            </a:pPr>
            <a:fld id="{3D9835C3-B7DF-8345-9BAA-022F645D8E1F}" type="slidenum">
              <a:rPr lang="en-US" sz="1350">
                <a:solidFill>
                  <a:prstClr val="black"/>
                </a:solidFill>
                <a:latin typeface="Arial"/>
                <a:ea typeface="+mn-ea"/>
              </a:rPr>
              <a:pPr defTabSz="342900" eaLnBrk="1" fontAlgn="auto" hangingPunct="1">
                <a:spcBef>
                  <a:spcPts val="0"/>
                </a:spcBef>
                <a:spcAft>
                  <a:spcPts val="0"/>
                </a:spcAft>
                <a:defRPr/>
              </a:pPr>
              <a:t>280</a:t>
            </a:fld>
            <a:endParaRPr lang="en-US" sz="1350">
              <a:solidFill>
                <a:prstClr val="black"/>
              </a:solidFill>
              <a:latin typeface="Arial"/>
              <a:ea typeface="+mn-ea"/>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1">
            <a:extLst>
              <a:ext uri="{FF2B5EF4-FFF2-40B4-BE49-F238E27FC236}">
                <a16:creationId xmlns:a16="http://schemas.microsoft.com/office/drawing/2014/main" id="{C5F7BC3F-9034-A700-F988-69FAB0EC4383}"/>
              </a:ext>
            </a:extLst>
          </p:cNvPr>
          <p:cNvSpPr>
            <a:spLocks noGrp="1" noChangeArrowheads="1"/>
          </p:cNvSpPr>
          <p:nvPr>
            <p:ph type="title"/>
          </p:nvPr>
        </p:nvSpPr>
        <p:spPr bwMode="auto">
          <a:xfrm>
            <a:off x="179388" y="123825"/>
            <a:ext cx="8785225" cy="581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rgbClr val="FFFF00"/>
                </a:solidFill>
              </a:rPr>
              <a:t>In </a:t>
            </a:r>
            <a:r>
              <a:rPr lang="en-US" altLang="en-US" sz="2400">
                <a:solidFill>
                  <a:srgbClr val="FF0000"/>
                </a:solidFill>
              </a:rPr>
              <a:t>U</a:t>
            </a:r>
            <a:r>
              <a:rPr lang="en-US" altLang="en-US" sz="2400">
                <a:solidFill>
                  <a:schemeClr val="bg1"/>
                </a:solidFill>
              </a:rPr>
              <a:t>S</a:t>
            </a:r>
            <a:r>
              <a:rPr lang="en-US" altLang="en-US" sz="2400">
                <a:solidFill>
                  <a:srgbClr val="00B0F0"/>
                </a:solidFill>
              </a:rPr>
              <a:t>A </a:t>
            </a:r>
            <a:r>
              <a:rPr lang="en-US" altLang="en-US" sz="2400">
                <a:solidFill>
                  <a:srgbClr val="FFFF00"/>
                </a:solidFill>
              </a:rPr>
              <a:t> S.512 DMCA  </a:t>
            </a:r>
            <a:r>
              <a:rPr lang="en-US" altLang="en-US" sz="2400">
                <a:solidFill>
                  <a:srgbClr val="FF0000"/>
                </a:solidFill>
              </a:rPr>
              <a:t>+ </a:t>
            </a:r>
            <a:r>
              <a:rPr lang="en-US" altLang="en-US" sz="2400">
                <a:solidFill>
                  <a:schemeClr val="bg1"/>
                </a:solidFill>
              </a:rPr>
              <a:t>S.230 Communications Decency Act</a:t>
            </a:r>
          </a:p>
        </p:txBody>
      </p:sp>
      <p:sp>
        <p:nvSpPr>
          <p:cNvPr id="3" name="Content Placeholder 2">
            <a:extLst>
              <a:ext uri="{FF2B5EF4-FFF2-40B4-BE49-F238E27FC236}">
                <a16:creationId xmlns:a16="http://schemas.microsoft.com/office/drawing/2014/main" id="{53B9FC1A-8C40-3C6E-21AF-85E93FF93EEA}"/>
              </a:ext>
            </a:extLst>
          </p:cNvPr>
          <p:cNvSpPr>
            <a:spLocks noGrp="1"/>
          </p:cNvSpPr>
          <p:nvPr>
            <p:ph sz="quarter" idx="10"/>
          </p:nvPr>
        </p:nvSpPr>
        <p:spPr>
          <a:xfrm>
            <a:off x="179388" y="771525"/>
            <a:ext cx="8785225" cy="4248150"/>
          </a:xfrm>
        </p:spPr>
        <p:txBody>
          <a:bodyPr>
            <a:normAutofit fontScale="55000" lnSpcReduction="20000"/>
          </a:bodyPr>
          <a:lstStyle/>
          <a:p>
            <a:pPr marL="0" indent="0">
              <a:lnSpc>
                <a:spcPct val="120000"/>
              </a:lnSpc>
              <a:buFont typeface="Arial" panose="020B0604020202020204" pitchFamily="34" charset="0"/>
              <a:buNone/>
              <a:defRPr/>
            </a:pPr>
            <a:r>
              <a:rPr lang="en-CA" sz="2550" i="1" dirty="0">
                <a:solidFill>
                  <a:srgbClr val="FFFF00"/>
                </a:solidFill>
              </a:rPr>
              <a:t>17 U.S. Code § 512.Limitations on liability relating to material online</a:t>
            </a:r>
          </a:p>
          <a:p>
            <a:pPr marL="0" indent="0">
              <a:lnSpc>
                <a:spcPct val="120000"/>
              </a:lnSpc>
              <a:buFont typeface="Arial" panose="020B0604020202020204" pitchFamily="34" charset="0"/>
              <a:buNone/>
              <a:defRPr/>
            </a:pPr>
            <a:r>
              <a:rPr lang="en-CA" sz="2550" b="1" i="1" dirty="0">
                <a:solidFill>
                  <a:schemeClr val="bg1"/>
                </a:solidFill>
              </a:rPr>
              <a:t>(a)Transitory Digital Network Communications.—</a:t>
            </a:r>
            <a:r>
              <a:rPr lang="en-CA" sz="2550" i="1" dirty="0">
                <a:solidFill>
                  <a:schemeClr val="bg1"/>
                </a:solidFill>
              </a:rPr>
              <a:t>A service provider shall not be liable for monetary relief, or, except as provided in subsection (j), for injunctive or other equitable relief, for infringement of copyright by reason of the provider’s transmitting, routing, or providing connections for, material through a system or network controlled or operated by or for the service provider, or by reason of the intermediate and transient storage of that material in the course of such transmitting, routing, or providing connections, if—</a:t>
            </a:r>
          </a:p>
          <a:p>
            <a:pPr marL="0" indent="0">
              <a:lnSpc>
                <a:spcPct val="120000"/>
              </a:lnSpc>
              <a:buFont typeface="Arial" panose="020B0604020202020204" pitchFamily="34" charset="0"/>
              <a:buNone/>
              <a:defRPr/>
            </a:pPr>
            <a:r>
              <a:rPr lang="en-CA" sz="2550" b="1" i="1" dirty="0">
                <a:solidFill>
                  <a:schemeClr val="bg1"/>
                </a:solidFill>
              </a:rPr>
              <a:t>(1)</a:t>
            </a:r>
            <a:r>
              <a:rPr lang="en-CA" sz="2550" i="1" dirty="0">
                <a:solidFill>
                  <a:schemeClr val="bg1"/>
                </a:solidFill>
              </a:rPr>
              <a:t>the transmission of the material was initiated by or at the direction of a person other than the service provider;</a:t>
            </a:r>
          </a:p>
          <a:p>
            <a:pPr marL="0" indent="0">
              <a:lnSpc>
                <a:spcPct val="120000"/>
              </a:lnSpc>
              <a:buFont typeface="Arial" panose="020B0604020202020204" pitchFamily="34" charset="0"/>
              <a:buNone/>
              <a:defRPr/>
            </a:pPr>
            <a:r>
              <a:rPr lang="en-CA" sz="2550" b="1" i="1" dirty="0">
                <a:solidFill>
                  <a:schemeClr val="bg1"/>
                </a:solidFill>
              </a:rPr>
              <a:t>(2)</a:t>
            </a:r>
            <a:r>
              <a:rPr lang="en-CA" sz="2550" i="1" dirty="0">
                <a:solidFill>
                  <a:schemeClr val="bg1"/>
                </a:solidFill>
              </a:rPr>
              <a:t>the transmission, routing, provision of connections, or storage is carried out through an automatic technical process without selection of the material by the service provider;</a:t>
            </a:r>
          </a:p>
          <a:p>
            <a:pPr marL="0" indent="0">
              <a:lnSpc>
                <a:spcPct val="120000"/>
              </a:lnSpc>
              <a:buFont typeface="Arial" panose="020B0604020202020204" pitchFamily="34" charset="0"/>
              <a:buNone/>
              <a:defRPr/>
            </a:pPr>
            <a:r>
              <a:rPr lang="en-CA" sz="2550" b="1" i="1" dirty="0">
                <a:solidFill>
                  <a:schemeClr val="bg1"/>
                </a:solidFill>
              </a:rPr>
              <a:t>(3)</a:t>
            </a:r>
            <a:r>
              <a:rPr lang="en-CA" sz="2550" i="1" dirty="0">
                <a:solidFill>
                  <a:schemeClr val="bg1"/>
                </a:solidFill>
              </a:rPr>
              <a:t>the service provider does not select the recipients of the material except as an automatic response to the request of another person;</a:t>
            </a:r>
          </a:p>
          <a:p>
            <a:pPr marL="0" indent="0">
              <a:lnSpc>
                <a:spcPct val="120000"/>
              </a:lnSpc>
              <a:buFont typeface="Arial" panose="020B0604020202020204" pitchFamily="34" charset="0"/>
              <a:buNone/>
              <a:defRPr/>
            </a:pPr>
            <a:r>
              <a:rPr lang="en-CA" sz="2550" b="1" i="1" dirty="0">
                <a:solidFill>
                  <a:schemeClr val="bg1"/>
                </a:solidFill>
              </a:rPr>
              <a:t>(4)</a:t>
            </a:r>
            <a:r>
              <a:rPr lang="en-CA" sz="2550" i="1" dirty="0">
                <a:solidFill>
                  <a:schemeClr val="bg1"/>
                </a:solidFill>
              </a:rPr>
              <a:t>no copy of the material made by the service provider in the course of such intermediate or transient storage is maintained on the system or network in a manner ordinarily accessible to anyone other than anticipated recipients, and no such copy is maintained on the system or network in a manner ordinarily accessible to such anticipated recipients for a longer period than is reasonably necessary for the transmission, routing, or provision of connections; and</a:t>
            </a:r>
          </a:p>
          <a:p>
            <a:pPr marL="0" indent="0">
              <a:lnSpc>
                <a:spcPct val="120000"/>
              </a:lnSpc>
              <a:buFont typeface="Arial" panose="020B0604020202020204" pitchFamily="34" charset="0"/>
              <a:buNone/>
              <a:defRPr/>
            </a:pPr>
            <a:r>
              <a:rPr lang="en-CA" sz="2550" b="1" i="1" dirty="0">
                <a:solidFill>
                  <a:schemeClr val="bg1"/>
                </a:solidFill>
              </a:rPr>
              <a:t>(5)</a:t>
            </a:r>
            <a:r>
              <a:rPr lang="en-CA" sz="2550" i="1" dirty="0">
                <a:solidFill>
                  <a:schemeClr val="bg1"/>
                </a:solidFill>
              </a:rPr>
              <a:t>the material is transmitted through the system or network without modification of its content.</a:t>
            </a:r>
          </a:p>
          <a:p>
            <a:pPr>
              <a:defRPr/>
            </a:pPr>
            <a:endParaRPr lang="en-US"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a:extLst>
              <a:ext uri="{FF2B5EF4-FFF2-40B4-BE49-F238E27FC236}">
                <a16:creationId xmlns:a16="http://schemas.microsoft.com/office/drawing/2014/main" id="{B7314EC8-B0AC-CF72-6F0D-639349192E33}"/>
              </a:ext>
            </a:extLst>
          </p:cNvPr>
          <p:cNvSpPr>
            <a:spLocks noGrp="1" noChangeArrowheads="1"/>
          </p:cNvSpPr>
          <p:nvPr>
            <p:ph type="title"/>
          </p:nvPr>
        </p:nvSpPr>
        <p:spPr bwMode="auto">
          <a:xfrm>
            <a:off x="323850" y="115888"/>
            <a:ext cx="7605713" cy="303212"/>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2100">
                <a:solidFill>
                  <a:srgbClr val="FFFF00"/>
                </a:solidFill>
              </a:rPr>
              <a:t>In </a:t>
            </a:r>
            <a:r>
              <a:rPr lang="en-US" altLang="en-US" sz="2100">
                <a:solidFill>
                  <a:srgbClr val="FF0000"/>
                </a:solidFill>
              </a:rPr>
              <a:t>U</a:t>
            </a:r>
            <a:r>
              <a:rPr lang="en-US" altLang="en-US" sz="2100">
                <a:solidFill>
                  <a:schemeClr val="bg1"/>
                </a:solidFill>
              </a:rPr>
              <a:t>S</a:t>
            </a:r>
            <a:r>
              <a:rPr lang="en-US" altLang="en-US" sz="2100">
                <a:solidFill>
                  <a:srgbClr val="00B0F0"/>
                </a:solidFill>
              </a:rPr>
              <a:t>A </a:t>
            </a:r>
            <a:r>
              <a:rPr lang="en-US" altLang="en-US" sz="2100">
                <a:solidFill>
                  <a:srgbClr val="FFFF00"/>
                </a:solidFill>
              </a:rPr>
              <a:t> </a:t>
            </a:r>
            <a:r>
              <a:rPr lang="en-US" altLang="en-US" sz="2100">
                <a:solidFill>
                  <a:schemeClr val="bg1"/>
                </a:solidFill>
              </a:rPr>
              <a:t>S.512 DMCA  </a:t>
            </a:r>
            <a:r>
              <a:rPr lang="en-US" altLang="en-US" sz="2100">
                <a:solidFill>
                  <a:srgbClr val="FF0000"/>
                </a:solidFill>
              </a:rPr>
              <a:t>+ </a:t>
            </a:r>
            <a:r>
              <a:rPr lang="en-US" altLang="en-US" sz="2100">
                <a:solidFill>
                  <a:srgbClr val="FFFF00"/>
                </a:solidFill>
              </a:rPr>
              <a:t>S.230 Communications Decency Act</a:t>
            </a:r>
          </a:p>
        </p:txBody>
      </p:sp>
      <p:sp>
        <p:nvSpPr>
          <p:cNvPr id="3" name="Content Placeholder 2">
            <a:extLst>
              <a:ext uri="{FF2B5EF4-FFF2-40B4-BE49-F238E27FC236}">
                <a16:creationId xmlns:a16="http://schemas.microsoft.com/office/drawing/2014/main" id="{FC7701C5-AAB4-4EA7-033A-E5B3CEF6F83D}"/>
              </a:ext>
            </a:extLst>
          </p:cNvPr>
          <p:cNvSpPr>
            <a:spLocks noGrp="1"/>
          </p:cNvSpPr>
          <p:nvPr>
            <p:ph sz="quarter" idx="10"/>
          </p:nvPr>
        </p:nvSpPr>
        <p:spPr>
          <a:xfrm>
            <a:off x="179388" y="771525"/>
            <a:ext cx="8713787" cy="4103688"/>
          </a:xfrm>
        </p:spPr>
        <p:txBody>
          <a:bodyPr>
            <a:normAutofit fontScale="85000" lnSpcReduction="10000"/>
          </a:bodyPr>
          <a:lstStyle/>
          <a:p>
            <a:pPr marL="0" indent="0">
              <a:lnSpc>
                <a:spcPct val="110000"/>
              </a:lnSpc>
              <a:buFont typeface="Arial" panose="020B0604020202020204" pitchFamily="34" charset="0"/>
              <a:buNone/>
              <a:defRPr/>
            </a:pPr>
            <a:r>
              <a:rPr lang="en-CA" sz="1900" b="1" dirty="0">
                <a:solidFill>
                  <a:schemeClr val="bg1"/>
                </a:solidFill>
              </a:rPr>
              <a:t>47 U.S. Code § 230 - Protection for private blocking and screening of offensive material</a:t>
            </a:r>
          </a:p>
          <a:p>
            <a:pPr marL="0" indent="0">
              <a:lnSpc>
                <a:spcPct val="110000"/>
              </a:lnSpc>
              <a:buFont typeface="Arial" panose="020B0604020202020204" pitchFamily="34" charset="0"/>
              <a:buNone/>
              <a:defRPr/>
            </a:pPr>
            <a:r>
              <a:rPr lang="en-CA" sz="1900" b="1" i="1" dirty="0">
                <a:solidFill>
                  <a:schemeClr val="bg1"/>
                </a:solidFill>
              </a:rPr>
              <a:t>(a)</a:t>
            </a:r>
            <a:r>
              <a:rPr lang="en-CA" sz="1900" b="1" i="1" cap="small" dirty="0">
                <a:solidFill>
                  <a:schemeClr val="bg1"/>
                </a:solidFill>
              </a:rPr>
              <a:t>Findings </a:t>
            </a:r>
            <a:r>
              <a:rPr lang="en-CA" sz="1900" i="1" dirty="0">
                <a:solidFill>
                  <a:schemeClr val="bg1"/>
                </a:solidFill>
              </a:rPr>
              <a:t>The Congress finds the following:</a:t>
            </a:r>
          </a:p>
          <a:p>
            <a:pPr marL="0" indent="0">
              <a:lnSpc>
                <a:spcPct val="110000"/>
              </a:lnSpc>
              <a:buFont typeface="Arial" panose="020B0604020202020204" pitchFamily="34" charset="0"/>
              <a:buNone/>
              <a:defRPr/>
            </a:pPr>
            <a:r>
              <a:rPr lang="en-CA" sz="1900" b="1" i="1" dirty="0">
                <a:solidFill>
                  <a:schemeClr val="bg1"/>
                </a:solidFill>
              </a:rPr>
              <a:t>(1)</a:t>
            </a:r>
            <a:r>
              <a:rPr lang="en-CA" sz="1900" i="1" dirty="0">
                <a:solidFill>
                  <a:schemeClr val="bg1"/>
                </a:solidFill>
              </a:rPr>
              <a:t>The rapidly developing array of Internet and other interactive computer services available to individual Americans represent an extraordinary advance in the availability of educational and informational resources to our citizens.</a:t>
            </a:r>
          </a:p>
          <a:p>
            <a:pPr marL="0" indent="0">
              <a:lnSpc>
                <a:spcPct val="110000"/>
              </a:lnSpc>
              <a:buFont typeface="Arial" panose="020B0604020202020204" pitchFamily="34" charset="0"/>
              <a:buNone/>
              <a:defRPr/>
            </a:pPr>
            <a:r>
              <a:rPr lang="en-CA" sz="1900" b="1" i="1" dirty="0">
                <a:solidFill>
                  <a:schemeClr val="bg1"/>
                </a:solidFill>
              </a:rPr>
              <a:t>(2)</a:t>
            </a:r>
            <a:r>
              <a:rPr lang="en-CA" sz="1900" i="1" dirty="0">
                <a:solidFill>
                  <a:schemeClr val="bg1"/>
                </a:solidFill>
              </a:rPr>
              <a:t>These services offer users a great degree of control over the information that they receive, as well as the potential for even greater control in the future as technology develops.</a:t>
            </a:r>
          </a:p>
          <a:p>
            <a:pPr marL="0" indent="0">
              <a:lnSpc>
                <a:spcPct val="110000"/>
              </a:lnSpc>
              <a:buFont typeface="Arial" panose="020B0604020202020204" pitchFamily="34" charset="0"/>
              <a:buNone/>
              <a:defRPr/>
            </a:pPr>
            <a:r>
              <a:rPr lang="en-CA" sz="1900" b="1" i="1" dirty="0">
                <a:solidFill>
                  <a:schemeClr val="bg1"/>
                </a:solidFill>
              </a:rPr>
              <a:t>(3)</a:t>
            </a:r>
            <a:r>
              <a:rPr lang="en-CA" sz="1900" i="1" dirty="0">
                <a:solidFill>
                  <a:schemeClr val="bg1"/>
                </a:solidFill>
              </a:rPr>
              <a:t>The Internet and other interactive computer services offer a forum for a true diversity of political discourse, unique opportunities for cultural development, and myriad avenues for intellectual activity.</a:t>
            </a:r>
          </a:p>
          <a:p>
            <a:pPr marL="0" indent="0">
              <a:lnSpc>
                <a:spcPct val="110000"/>
              </a:lnSpc>
              <a:buFont typeface="Arial" panose="020B0604020202020204" pitchFamily="34" charset="0"/>
              <a:buNone/>
              <a:defRPr/>
            </a:pPr>
            <a:r>
              <a:rPr lang="en-CA" sz="1900" b="1" i="1" dirty="0">
                <a:solidFill>
                  <a:schemeClr val="bg1"/>
                </a:solidFill>
              </a:rPr>
              <a:t>(4)</a:t>
            </a:r>
            <a:r>
              <a:rPr lang="en-CA" sz="1900" i="1" dirty="0">
                <a:solidFill>
                  <a:schemeClr val="bg1"/>
                </a:solidFill>
              </a:rPr>
              <a:t>The Internet and other interactive computer services have flourished, to the benefit of all Americans, with a minimum of government regulation.</a:t>
            </a:r>
          </a:p>
          <a:p>
            <a:pPr marL="0" indent="0">
              <a:lnSpc>
                <a:spcPct val="110000"/>
              </a:lnSpc>
              <a:buFont typeface="Arial" panose="020B0604020202020204" pitchFamily="34" charset="0"/>
              <a:buNone/>
              <a:defRPr/>
            </a:pPr>
            <a:r>
              <a:rPr lang="en-CA" sz="1900" b="1" i="1" dirty="0">
                <a:solidFill>
                  <a:schemeClr val="bg1"/>
                </a:solidFill>
              </a:rPr>
              <a:t>(5)</a:t>
            </a:r>
            <a:r>
              <a:rPr lang="en-CA" sz="1900" i="1" dirty="0">
                <a:solidFill>
                  <a:schemeClr val="bg1"/>
                </a:solidFill>
              </a:rPr>
              <a:t>Increasingly Americans are relying on interactive media for a variety of political, educational, cultural, and entertainment services.</a:t>
            </a:r>
          </a:p>
          <a:p>
            <a:pPr marL="0" indent="0">
              <a:buFont typeface="Arial" panose="020B0604020202020204" pitchFamily="34" charset="0"/>
              <a:buNone/>
              <a:defRPr/>
            </a:pPr>
            <a:endParaRPr lang="en-CA" b="1" dirty="0"/>
          </a:p>
          <a:p>
            <a:pPr>
              <a:defRPr/>
            </a:pPr>
            <a:endParaRPr lang="en-US" dirty="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DB2E15-D2A8-896B-19A9-499D9DC68642}"/>
              </a:ext>
            </a:extLst>
          </p:cNvPr>
          <p:cNvSpPr>
            <a:spLocks noGrp="1"/>
          </p:cNvSpPr>
          <p:nvPr>
            <p:ph sz="quarter" idx="10"/>
          </p:nvPr>
        </p:nvSpPr>
        <p:spPr>
          <a:xfrm>
            <a:off x="287338" y="139700"/>
            <a:ext cx="8569325" cy="4864100"/>
          </a:xfrm>
        </p:spPr>
        <p:txBody>
          <a:bodyPr>
            <a:normAutofit fontScale="62500" lnSpcReduction="20000"/>
          </a:bodyPr>
          <a:lstStyle/>
          <a:p>
            <a:pPr marL="0" indent="0">
              <a:lnSpc>
                <a:spcPct val="120000"/>
              </a:lnSpc>
              <a:buFont typeface="Arial" panose="020B0604020202020204" pitchFamily="34" charset="0"/>
              <a:buNone/>
              <a:defRPr/>
            </a:pPr>
            <a:r>
              <a:rPr lang="en-CA" sz="3000" b="1" i="1" dirty="0">
                <a:solidFill>
                  <a:schemeClr val="bg1"/>
                </a:solidFill>
              </a:rPr>
              <a:t>(b)</a:t>
            </a:r>
            <a:r>
              <a:rPr lang="en-CA" sz="3000" b="1" i="1" cap="small" dirty="0">
                <a:solidFill>
                  <a:schemeClr val="bg1"/>
                </a:solidFill>
              </a:rPr>
              <a:t>Policy </a:t>
            </a:r>
            <a:r>
              <a:rPr lang="en-CA" sz="3000" i="1" dirty="0">
                <a:solidFill>
                  <a:schemeClr val="bg1"/>
                </a:solidFill>
              </a:rPr>
              <a:t>It is the policy of the United States —</a:t>
            </a:r>
          </a:p>
          <a:p>
            <a:pPr marL="0" indent="0">
              <a:lnSpc>
                <a:spcPct val="120000"/>
              </a:lnSpc>
              <a:buFont typeface="Arial" panose="020B0604020202020204" pitchFamily="34" charset="0"/>
              <a:buNone/>
              <a:defRPr/>
            </a:pPr>
            <a:r>
              <a:rPr lang="en-CA" sz="3000" b="1" i="1" dirty="0">
                <a:solidFill>
                  <a:schemeClr val="bg1"/>
                </a:solidFill>
              </a:rPr>
              <a:t>(1)</a:t>
            </a:r>
            <a:r>
              <a:rPr lang="en-CA" sz="3000" i="1" dirty="0">
                <a:solidFill>
                  <a:schemeClr val="bg1"/>
                </a:solidFill>
              </a:rPr>
              <a:t>to promote the continued development of the Internet and other interactive computer services and other interactive media;</a:t>
            </a:r>
          </a:p>
          <a:p>
            <a:pPr marL="0" indent="0">
              <a:lnSpc>
                <a:spcPct val="120000"/>
              </a:lnSpc>
              <a:buFont typeface="Arial" panose="020B0604020202020204" pitchFamily="34" charset="0"/>
              <a:buNone/>
              <a:defRPr/>
            </a:pPr>
            <a:r>
              <a:rPr lang="en-CA" sz="3000" b="1" i="1" dirty="0">
                <a:solidFill>
                  <a:schemeClr val="bg1"/>
                </a:solidFill>
              </a:rPr>
              <a:t>(2)</a:t>
            </a:r>
            <a:r>
              <a:rPr lang="en-CA" sz="3000" i="1" dirty="0">
                <a:solidFill>
                  <a:schemeClr val="bg1"/>
                </a:solidFill>
              </a:rPr>
              <a:t>to preserve the vibrant and competitive free market that presently exists for the Internet and other interactive computer services, unfettered by Federal or State regulation;</a:t>
            </a:r>
          </a:p>
          <a:p>
            <a:pPr marL="0" indent="0">
              <a:lnSpc>
                <a:spcPct val="120000"/>
              </a:lnSpc>
              <a:buFont typeface="Arial" panose="020B0604020202020204" pitchFamily="34" charset="0"/>
              <a:buNone/>
              <a:defRPr/>
            </a:pPr>
            <a:r>
              <a:rPr lang="en-CA" sz="3000" b="1" i="1" dirty="0">
                <a:solidFill>
                  <a:schemeClr val="bg1"/>
                </a:solidFill>
              </a:rPr>
              <a:t>(3)</a:t>
            </a:r>
            <a:r>
              <a:rPr lang="en-CA" sz="3000" i="1" dirty="0">
                <a:solidFill>
                  <a:schemeClr val="bg1"/>
                </a:solidFill>
              </a:rPr>
              <a:t>to encourage the development of technologies which maximize user control over what information is received by individuals, families, and schools who use the Internet and other interactive computer services;</a:t>
            </a:r>
          </a:p>
          <a:p>
            <a:pPr marL="0" indent="0">
              <a:lnSpc>
                <a:spcPct val="120000"/>
              </a:lnSpc>
              <a:buFont typeface="Arial" panose="020B0604020202020204" pitchFamily="34" charset="0"/>
              <a:buNone/>
              <a:defRPr/>
            </a:pPr>
            <a:r>
              <a:rPr lang="en-CA" sz="3000" b="1" i="1" dirty="0">
                <a:solidFill>
                  <a:schemeClr val="bg1"/>
                </a:solidFill>
              </a:rPr>
              <a:t>(4)</a:t>
            </a:r>
            <a:r>
              <a:rPr lang="en-CA" sz="3000" i="1" dirty="0">
                <a:solidFill>
                  <a:schemeClr val="bg1"/>
                </a:solidFill>
              </a:rPr>
              <a:t>to remove disincentives for the development and utilization of blocking and filtering technologies that empower parents to restrict their children’s access to objectionable or inappropriate online material; and</a:t>
            </a:r>
          </a:p>
          <a:p>
            <a:pPr marL="0" indent="0">
              <a:lnSpc>
                <a:spcPct val="120000"/>
              </a:lnSpc>
              <a:buFont typeface="Arial" panose="020B0604020202020204" pitchFamily="34" charset="0"/>
              <a:buNone/>
              <a:defRPr/>
            </a:pPr>
            <a:r>
              <a:rPr lang="en-CA" sz="3000" b="1" i="1" dirty="0">
                <a:solidFill>
                  <a:schemeClr val="bg1"/>
                </a:solidFill>
              </a:rPr>
              <a:t>(5)</a:t>
            </a:r>
            <a:r>
              <a:rPr lang="en-CA" sz="3000" i="1" dirty="0">
                <a:solidFill>
                  <a:schemeClr val="bg1"/>
                </a:solidFill>
              </a:rPr>
              <a:t>to ensure vigorous enforcement of Federal criminal laws to deter and punish trafficking in obscenity, stalking, and harassment by means of computer.</a:t>
            </a:r>
          </a:p>
          <a:p>
            <a:pPr marL="0" indent="0">
              <a:buFont typeface="Arial" panose="020B0604020202020204" pitchFamily="34" charset="0"/>
              <a:buNone/>
              <a:defRPr/>
            </a:pPr>
            <a:endParaRPr lang="en-US"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960CD-162A-910F-E590-2E43F858D92C}"/>
              </a:ext>
            </a:extLst>
          </p:cNvPr>
          <p:cNvSpPr>
            <a:spLocks noGrp="1"/>
          </p:cNvSpPr>
          <p:nvPr>
            <p:ph sz="quarter" idx="10"/>
          </p:nvPr>
        </p:nvSpPr>
        <p:spPr>
          <a:xfrm>
            <a:off x="179388" y="142875"/>
            <a:ext cx="8713787" cy="4770438"/>
          </a:xfrm>
        </p:spPr>
        <p:txBody>
          <a:bodyPr>
            <a:normAutofit fontScale="92500" lnSpcReduction="10000"/>
          </a:bodyPr>
          <a:lstStyle/>
          <a:p>
            <a:pPr marL="0" indent="0">
              <a:lnSpc>
                <a:spcPct val="110000"/>
              </a:lnSpc>
              <a:buFont typeface="Arial" panose="020B0604020202020204" pitchFamily="34" charset="0"/>
              <a:buNone/>
              <a:defRPr/>
            </a:pPr>
            <a:r>
              <a:rPr lang="en-CA" b="1" i="1" dirty="0">
                <a:solidFill>
                  <a:schemeClr val="bg1"/>
                </a:solidFill>
              </a:rPr>
              <a:t>(c)</a:t>
            </a:r>
            <a:r>
              <a:rPr lang="en-CA" b="1" i="1" cap="small" dirty="0">
                <a:solidFill>
                  <a:schemeClr val="bg1"/>
                </a:solidFill>
              </a:rPr>
              <a:t>Protection for “Good Samaritan” blocking and screening of offensive material</a:t>
            </a:r>
          </a:p>
          <a:p>
            <a:pPr marL="300038" lvl="1" indent="0">
              <a:lnSpc>
                <a:spcPct val="110000"/>
              </a:lnSpc>
              <a:buFont typeface="Arial" panose="020B0604020202020204" pitchFamily="34" charset="0"/>
              <a:buNone/>
              <a:defRPr/>
            </a:pPr>
            <a:r>
              <a:rPr lang="en-CA" b="1" i="1" dirty="0">
                <a:solidFill>
                  <a:schemeClr val="bg1"/>
                </a:solidFill>
              </a:rPr>
              <a:t>(1)</a:t>
            </a:r>
            <a:r>
              <a:rPr lang="en-CA" b="1" i="1" cap="small" dirty="0">
                <a:solidFill>
                  <a:schemeClr val="bg1"/>
                </a:solidFill>
              </a:rPr>
              <a:t>Treatment of publisher or speaker</a:t>
            </a:r>
          </a:p>
          <a:p>
            <a:pPr marL="300038" lvl="1" indent="0">
              <a:lnSpc>
                <a:spcPct val="110000"/>
              </a:lnSpc>
              <a:buFont typeface="Arial" panose="020B0604020202020204" pitchFamily="34" charset="0"/>
              <a:buNone/>
              <a:defRPr/>
            </a:pPr>
            <a:r>
              <a:rPr lang="en-CA" i="1" dirty="0">
                <a:solidFill>
                  <a:schemeClr val="bg1"/>
                </a:solidFill>
              </a:rPr>
              <a:t>No provider or user of an interactive computer service shall be treated as the publisher or speaker of any information provided by another information content provider.</a:t>
            </a:r>
          </a:p>
          <a:p>
            <a:pPr marL="300038" lvl="1" indent="0">
              <a:lnSpc>
                <a:spcPct val="110000"/>
              </a:lnSpc>
              <a:buFont typeface="Arial" panose="020B0604020202020204" pitchFamily="34" charset="0"/>
              <a:buNone/>
              <a:defRPr/>
            </a:pPr>
            <a:r>
              <a:rPr lang="en-CA" b="1" i="1" dirty="0">
                <a:solidFill>
                  <a:schemeClr val="bg1"/>
                </a:solidFill>
              </a:rPr>
              <a:t>(2)</a:t>
            </a:r>
            <a:r>
              <a:rPr lang="en-CA" b="1" i="1" cap="small" dirty="0">
                <a:solidFill>
                  <a:schemeClr val="bg1"/>
                </a:solidFill>
              </a:rPr>
              <a:t>Civil liability </a:t>
            </a:r>
          </a:p>
          <a:p>
            <a:pPr marL="300038" lvl="1" indent="0">
              <a:lnSpc>
                <a:spcPct val="110000"/>
              </a:lnSpc>
              <a:buFont typeface="Arial" panose="020B0604020202020204" pitchFamily="34" charset="0"/>
              <a:buNone/>
              <a:defRPr/>
            </a:pPr>
            <a:r>
              <a:rPr lang="en-CA" i="1" dirty="0">
                <a:solidFill>
                  <a:schemeClr val="bg1"/>
                </a:solidFill>
              </a:rPr>
              <a:t>No provider or user of an interactive computer service shall be held liable on account of — </a:t>
            </a:r>
          </a:p>
          <a:p>
            <a:pPr marL="600075" lvl="2" indent="0">
              <a:lnSpc>
                <a:spcPct val="110000"/>
              </a:lnSpc>
              <a:buFont typeface="Arial" panose="020B0604020202020204" pitchFamily="34" charset="0"/>
              <a:buNone/>
              <a:defRPr/>
            </a:pPr>
            <a:r>
              <a:rPr lang="en-CA" b="1" i="1" dirty="0">
                <a:solidFill>
                  <a:schemeClr val="bg1"/>
                </a:solidFill>
              </a:rPr>
              <a:t>(A) </a:t>
            </a:r>
            <a:r>
              <a:rPr lang="en-CA" i="1" dirty="0">
                <a:solidFill>
                  <a:schemeClr val="bg1"/>
                </a:solidFill>
              </a:rPr>
              <a:t>any action voluntarily taken in good faith to restrict access to or availability of material that the provider or user considers to be obscene, lewd, lascivious, filthy, excessively violent, harassing, or otherwise objectionable, whether or not such material is constitutionally protected; or</a:t>
            </a:r>
          </a:p>
          <a:p>
            <a:pPr marL="600075" lvl="2" indent="0">
              <a:lnSpc>
                <a:spcPct val="110000"/>
              </a:lnSpc>
              <a:buFont typeface="Arial" panose="020B0604020202020204" pitchFamily="34" charset="0"/>
              <a:buNone/>
              <a:defRPr/>
            </a:pPr>
            <a:r>
              <a:rPr lang="en-CA" b="1" i="1" dirty="0">
                <a:solidFill>
                  <a:schemeClr val="bg1"/>
                </a:solidFill>
              </a:rPr>
              <a:t>(B) </a:t>
            </a:r>
            <a:r>
              <a:rPr lang="en-CA" i="1" dirty="0">
                <a:solidFill>
                  <a:schemeClr val="bg1"/>
                </a:solidFill>
              </a:rPr>
              <a:t>any action taken to enable or make available to information content providers or others the technical means to restrict access to material described in paragraph (1). </a:t>
            </a:r>
          </a:p>
          <a:p>
            <a:pPr>
              <a:defRPr/>
            </a:pPr>
            <a:endParaRPr lang="en-US"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CBB94-DBC1-9BC4-BD00-8FEE91BF9FE8}"/>
              </a:ext>
            </a:extLst>
          </p:cNvPr>
          <p:cNvSpPr>
            <a:spLocks noGrp="1"/>
          </p:cNvSpPr>
          <p:nvPr>
            <p:ph sz="quarter" idx="10"/>
          </p:nvPr>
        </p:nvSpPr>
        <p:spPr>
          <a:xfrm>
            <a:off x="179388" y="203200"/>
            <a:ext cx="8856662" cy="4672013"/>
          </a:xfrm>
        </p:spPr>
        <p:txBody>
          <a:bodyPr>
            <a:normAutofit fontScale="92500"/>
          </a:bodyPr>
          <a:lstStyle/>
          <a:p>
            <a:pPr marL="0" indent="0">
              <a:buFont typeface="Arial" panose="020B0604020202020204" pitchFamily="34" charset="0"/>
              <a:buNone/>
              <a:defRPr/>
            </a:pPr>
            <a:r>
              <a:rPr lang="en-CA" sz="3000" b="1" i="1" dirty="0">
                <a:solidFill>
                  <a:schemeClr val="bg1"/>
                </a:solidFill>
              </a:rPr>
              <a:t>(d)</a:t>
            </a:r>
            <a:r>
              <a:rPr lang="en-CA" sz="3000" b="1" i="1" cap="small" dirty="0">
                <a:solidFill>
                  <a:schemeClr val="bg1"/>
                </a:solidFill>
              </a:rPr>
              <a:t>Obligations of interactive computer service</a:t>
            </a:r>
          </a:p>
          <a:p>
            <a:pPr marL="0" indent="0">
              <a:buFont typeface="Arial" panose="020B0604020202020204" pitchFamily="34" charset="0"/>
              <a:buNone/>
              <a:defRPr/>
            </a:pPr>
            <a:r>
              <a:rPr lang="en-CA" sz="2800" i="1" dirty="0">
                <a:solidFill>
                  <a:schemeClr val="bg1"/>
                </a:solidFill>
              </a:rPr>
              <a:t>A provider of interactive computer service shall, at the time of entering an agreement with a customer for the provision of interactive computer service and in a manner deemed appropriate by the provider, notify such customer that parental control protections (such as computer hardware, software, or filtering services) are commercially available that may assist the customer in limiting access to material that is harmful to minors. Such notice shall identify, or provide the customer with access to information identifying, current providers of such protections</a:t>
            </a:r>
            <a:r>
              <a:rPr lang="en-CA" sz="2800" i="1" dirty="0">
                <a:solidFill>
                  <a:srgbClr val="FFFF00"/>
                </a:solidFill>
              </a:rPr>
              <a:t>…</a:t>
            </a:r>
          </a:p>
          <a:p>
            <a:pPr marL="0" indent="0">
              <a:buFont typeface="Arial" panose="020B0604020202020204" pitchFamily="34" charset="0"/>
              <a:buNone/>
              <a:defRPr/>
            </a:pPr>
            <a:endParaRPr 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34C196-7D93-F3E7-215C-6B7E53367212}"/>
              </a:ext>
            </a:extLst>
          </p:cNvPr>
          <p:cNvSpPr>
            <a:spLocks noGrp="1"/>
          </p:cNvSpPr>
          <p:nvPr>
            <p:ph sz="quarter" idx="10"/>
          </p:nvPr>
        </p:nvSpPr>
        <p:spPr>
          <a:xfrm>
            <a:off x="323850" y="150813"/>
            <a:ext cx="8351838" cy="4868862"/>
          </a:xfrm>
        </p:spPr>
        <p:txBody>
          <a:bodyPr>
            <a:normAutofit fontScale="77500" lnSpcReduction="20000"/>
          </a:bodyPr>
          <a:lstStyle/>
          <a:p>
            <a:pPr marL="0" indent="0">
              <a:lnSpc>
                <a:spcPct val="120000"/>
              </a:lnSpc>
              <a:buFont typeface="Arial" panose="020B0604020202020204" pitchFamily="34" charset="0"/>
              <a:buNone/>
              <a:defRPr/>
            </a:pPr>
            <a:r>
              <a:rPr lang="en-CA" sz="1950" b="1" i="1" dirty="0">
                <a:solidFill>
                  <a:schemeClr val="bg1"/>
                </a:solidFill>
              </a:rPr>
              <a:t>(f)</a:t>
            </a:r>
            <a:r>
              <a:rPr lang="en-CA" sz="1950" b="1" i="1" cap="small" dirty="0">
                <a:solidFill>
                  <a:schemeClr val="bg1"/>
                </a:solidFill>
              </a:rPr>
              <a:t>Definitions </a:t>
            </a:r>
            <a:r>
              <a:rPr lang="en-CA" sz="1950" i="1" dirty="0">
                <a:solidFill>
                  <a:schemeClr val="bg1"/>
                </a:solidFill>
              </a:rPr>
              <a:t>As used in this section:</a:t>
            </a:r>
          </a:p>
          <a:p>
            <a:pPr marL="0" indent="0">
              <a:lnSpc>
                <a:spcPct val="120000"/>
              </a:lnSpc>
              <a:buFont typeface="Arial" panose="020B0604020202020204" pitchFamily="34" charset="0"/>
              <a:buNone/>
              <a:defRPr/>
            </a:pPr>
            <a:r>
              <a:rPr lang="en-CA" sz="1950" b="1" i="1" dirty="0">
                <a:solidFill>
                  <a:schemeClr val="bg1"/>
                </a:solidFill>
              </a:rPr>
              <a:t>(1)</a:t>
            </a:r>
            <a:r>
              <a:rPr lang="en-CA" sz="1950" b="1" i="1" cap="small" dirty="0">
                <a:solidFill>
                  <a:schemeClr val="bg1"/>
                </a:solidFill>
              </a:rPr>
              <a:t>Internet </a:t>
            </a:r>
            <a:r>
              <a:rPr lang="en-CA" sz="1950" i="1" dirty="0">
                <a:solidFill>
                  <a:schemeClr val="bg1"/>
                </a:solidFill>
              </a:rPr>
              <a:t>The term “Internet” means the international computer network of both Federal and non-Federal interoperable packet switched data networks.</a:t>
            </a:r>
          </a:p>
          <a:p>
            <a:pPr marL="0" indent="0">
              <a:lnSpc>
                <a:spcPct val="120000"/>
              </a:lnSpc>
              <a:buFont typeface="Arial" panose="020B0604020202020204" pitchFamily="34" charset="0"/>
              <a:buNone/>
              <a:defRPr/>
            </a:pPr>
            <a:r>
              <a:rPr lang="en-CA" sz="1950" b="1" i="1" dirty="0">
                <a:solidFill>
                  <a:schemeClr val="bg1"/>
                </a:solidFill>
              </a:rPr>
              <a:t>(2)</a:t>
            </a:r>
            <a:r>
              <a:rPr lang="en-CA" sz="1950" b="1" i="1" cap="small" dirty="0">
                <a:solidFill>
                  <a:schemeClr val="bg1"/>
                </a:solidFill>
              </a:rPr>
              <a:t>Interactive computer service </a:t>
            </a:r>
            <a:r>
              <a:rPr lang="en-CA" sz="1950" i="1" dirty="0">
                <a:solidFill>
                  <a:schemeClr val="bg1"/>
                </a:solidFill>
              </a:rPr>
              <a:t>The term “interactive computer service” means any information service, system, or access software provider that provides or enables computer access by multiple users to a computer server, including specifically a service or system that provides access to the Internet and such systems operated or services offered by libraries or educational institutions.</a:t>
            </a:r>
          </a:p>
          <a:p>
            <a:pPr marL="0" indent="0">
              <a:lnSpc>
                <a:spcPct val="120000"/>
              </a:lnSpc>
              <a:buFont typeface="Arial" panose="020B0604020202020204" pitchFamily="34" charset="0"/>
              <a:buNone/>
              <a:defRPr/>
            </a:pPr>
            <a:r>
              <a:rPr lang="en-CA" sz="1950" b="1" i="1" dirty="0">
                <a:solidFill>
                  <a:schemeClr val="bg1"/>
                </a:solidFill>
              </a:rPr>
              <a:t>(3)</a:t>
            </a:r>
            <a:r>
              <a:rPr lang="en-CA" sz="1950" b="1" i="1" cap="small" dirty="0">
                <a:solidFill>
                  <a:schemeClr val="bg1"/>
                </a:solidFill>
              </a:rPr>
              <a:t>Information content provider </a:t>
            </a:r>
            <a:r>
              <a:rPr lang="en-CA" sz="1950" i="1" dirty="0">
                <a:solidFill>
                  <a:schemeClr val="bg1"/>
                </a:solidFill>
              </a:rPr>
              <a:t>The term “information content provider” means any person or entity that is responsible, in whole or in part, for the creation or development of information provided through the Internet or any other interactive computer service.</a:t>
            </a:r>
          </a:p>
          <a:p>
            <a:pPr marL="0" indent="0">
              <a:lnSpc>
                <a:spcPct val="120000"/>
              </a:lnSpc>
              <a:buFont typeface="Arial" panose="020B0604020202020204" pitchFamily="34" charset="0"/>
              <a:buNone/>
              <a:defRPr/>
            </a:pPr>
            <a:r>
              <a:rPr lang="en-CA" sz="1950" b="1" i="1" dirty="0">
                <a:solidFill>
                  <a:schemeClr val="bg1"/>
                </a:solidFill>
              </a:rPr>
              <a:t>(4)</a:t>
            </a:r>
            <a:r>
              <a:rPr lang="en-CA" sz="1950" b="1" i="1" cap="small" dirty="0">
                <a:solidFill>
                  <a:schemeClr val="bg1"/>
                </a:solidFill>
              </a:rPr>
              <a:t>Access software provider </a:t>
            </a:r>
            <a:r>
              <a:rPr lang="en-CA" sz="1950" i="1" dirty="0">
                <a:solidFill>
                  <a:schemeClr val="bg1"/>
                </a:solidFill>
              </a:rPr>
              <a:t>The term “access software provider” means a provider of software (including client or server software), or enabling tools that do any one or more of the following:</a:t>
            </a:r>
          </a:p>
          <a:p>
            <a:pPr marL="0" indent="0">
              <a:lnSpc>
                <a:spcPct val="120000"/>
              </a:lnSpc>
              <a:buFont typeface="Arial" panose="020B0604020202020204" pitchFamily="34" charset="0"/>
              <a:buNone/>
              <a:defRPr/>
            </a:pPr>
            <a:r>
              <a:rPr lang="en-CA" sz="1950" b="1" i="1" dirty="0">
                <a:solidFill>
                  <a:schemeClr val="bg1"/>
                </a:solidFill>
              </a:rPr>
              <a:t>(A)</a:t>
            </a:r>
            <a:r>
              <a:rPr lang="en-CA" sz="1950" i="1" dirty="0">
                <a:solidFill>
                  <a:schemeClr val="bg1"/>
                </a:solidFill>
              </a:rPr>
              <a:t>filter, screen, allow, or disallow content;</a:t>
            </a:r>
          </a:p>
          <a:p>
            <a:pPr marL="0" indent="0">
              <a:lnSpc>
                <a:spcPct val="120000"/>
              </a:lnSpc>
              <a:buFont typeface="Arial" panose="020B0604020202020204" pitchFamily="34" charset="0"/>
              <a:buNone/>
              <a:defRPr/>
            </a:pPr>
            <a:r>
              <a:rPr lang="en-CA" sz="1950" b="1" i="1" dirty="0">
                <a:solidFill>
                  <a:schemeClr val="bg1"/>
                </a:solidFill>
              </a:rPr>
              <a:t>(B)</a:t>
            </a:r>
            <a:r>
              <a:rPr lang="en-CA" sz="1950" i="1" dirty="0">
                <a:solidFill>
                  <a:schemeClr val="bg1"/>
                </a:solidFill>
              </a:rPr>
              <a:t>pick, choose, analyze, or digest content; or</a:t>
            </a:r>
          </a:p>
          <a:p>
            <a:pPr marL="0" indent="0">
              <a:lnSpc>
                <a:spcPct val="120000"/>
              </a:lnSpc>
              <a:buFont typeface="Arial" panose="020B0604020202020204" pitchFamily="34" charset="0"/>
              <a:buNone/>
              <a:defRPr/>
            </a:pPr>
            <a:r>
              <a:rPr lang="en-CA" sz="1950" b="1" i="1" dirty="0">
                <a:solidFill>
                  <a:schemeClr val="bg1"/>
                </a:solidFill>
              </a:rPr>
              <a:t>(C)</a:t>
            </a:r>
            <a:r>
              <a:rPr lang="en-CA" sz="1950" i="1" dirty="0">
                <a:solidFill>
                  <a:schemeClr val="bg1"/>
                </a:solidFill>
              </a:rPr>
              <a:t>transmit, receive, display, forward, cache, search, subset, organize, reorganize, or translate content.</a:t>
            </a:r>
          </a:p>
          <a:p>
            <a:pPr marL="0" indent="0">
              <a:buFont typeface="Arial" panose="020B0604020202020204" pitchFamily="34" charset="0"/>
              <a:buNone/>
              <a:defRPr/>
            </a:pPr>
            <a:endParaRPr lang="en-US" dirty="0"/>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A screenshot of a social media post&#10;&#10;Description automatically generated">
            <a:extLst>
              <a:ext uri="{FF2B5EF4-FFF2-40B4-BE49-F238E27FC236}">
                <a16:creationId xmlns:a16="http://schemas.microsoft.com/office/drawing/2014/main" id="{CB6DA3D3-BA55-951F-0C5E-8D40885D5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8" y="266700"/>
            <a:ext cx="39338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794194-86D3-6132-B217-09ACB50B6C5D}"/>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a:extLst>
              <a:ext uri="{FF2B5EF4-FFF2-40B4-BE49-F238E27FC236}">
                <a16:creationId xmlns:a16="http://schemas.microsoft.com/office/drawing/2014/main" id="{57891FEB-AC44-F7B7-EB70-DD7AE2D266AE}"/>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9A3D0E2D-5C82-85DE-AFC4-F38708E223EA}"/>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316419" name="Content Placeholder 3" descr="Crystal_Project_pause-queue.png">
            <a:extLst>
              <a:ext uri="{FF2B5EF4-FFF2-40B4-BE49-F238E27FC236}">
                <a16:creationId xmlns:a16="http://schemas.microsoft.com/office/drawing/2014/main" id="{F405973F-46E6-5D3A-57BF-714E534C4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a:extLst>
              <a:ext uri="{FF2B5EF4-FFF2-40B4-BE49-F238E27FC236}">
                <a16:creationId xmlns:a16="http://schemas.microsoft.com/office/drawing/2014/main" id="{CB157263-3EA7-CD02-1C82-36B1523F4FC1}"/>
              </a:ext>
            </a:extLst>
          </p:cNvPr>
          <p:cNvSpPr>
            <a:spLocks noGrp="1" noChangeArrowheads="1"/>
          </p:cNvSpPr>
          <p:nvPr>
            <p:ph sz="quarter" idx="10"/>
          </p:nvPr>
        </p:nvSpPr>
        <p:spPr bwMode="auto">
          <a:xfrm>
            <a:off x="1485900" y="1296988"/>
            <a:ext cx="6172200" cy="3138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latin typeface="American Typewriter" panose="02090604020004020304" pitchFamily="18" charset="77"/>
              </a:rPr>
              <a:t>News of </a:t>
            </a:r>
          </a:p>
          <a:p>
            <a:pPr marL="0" indent="0" algn="ctr">
              <a:buFont typeface="Arial" panose="020B0604020202020204" pitchFamily="34" charset="0"/>
              <a:buNone/>
            </a:pPr>
            <a:r>
              <a:rPr lang="en-US" altLang="en-US" sz="7200">
                <a:solidFill>
                  <a:schemeClr val="bg1"/>
                </a:solidFill>
                <a:latin typeface="American Typewriter" panose="02090604020004020304" pitchFamily="18" charset="77"/>
              </a:rPr>
              <a:t>the Week</a:t>
            </a:r>
            <a:endParaRPr lang="en-US" altLang="en-US"/>
          </a:p>
        </p:txBody>
      </p:sp>
    </p:spTree>
    <p:extLst>
      <p:ext uri="{BB962C8B-B14F-4D97-AF65-F5344CB8AC3E}">
        <p14:creationId xmlns:p14="http://schemas.microsoft.com/office/powerpoint/2010/main" val="403795898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5">
            <a:extLst>
              <a:ext uri="{FF2B5EF4-FFF2-40B4-BE49-F238E27FC236}">
                <a16:creationId xmlns:a16="http://schemas.microsoft.com/office/drawing/2014/main" id="{E1C5DCD5-007D-2E78-2E2E-12A5C477E4E8}"/>
              </a:ext>
            </a:extLst>
          </p:cNvPr>
          <p:cNvSpPr>
            <a:spLocks noGrp="1" noChangeArrowheads="1"/>
          </p:cNvSpPr>
          <p:nvPr>
            <p:ph type="title"/>
          </p:nvPr>
        </p:nvSpPr>
        <p:spPr bwMode="auto">
          <a:xfrm>
            <a:off x="1485900" y="106363"/>
            <a:ext cx="6172200" cy="593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2A9DB1C5-CE44-8BAB-28E0-E4528DB7A84D}"/>
              </a:ext>
            </a:extLst>
          </p:cNvPr>
          <p:cNvSpPr>
            <a:spLocks noGrp="1"/>
          </p:cNvSpPr>
          <p:nvPr>
            <p:ph idx="1"/>
          </p:nvPr>
        </p:nvSpPr>
        <p:spPr>
          <a:xfrm>
            <a:off x="323850" y="987425"/>
            <a:ext cx="8569325" cy="3856038"/>
          </a:xfrm>
        </p:spPr>
        <p:txBody>
          <a:bodyPr>
            <a:normAutofit fontScale="92500" lnSpcReduction="10000"/>
          </a:bodyPr>
          <a:lstStyle/>
          <a:p>
            <a:pPr marL="0" indent="0">
              <a:lnSpc>
                <a:spcPct val="110000"/>
              </a:lnSpc>
              <a:buFont typeface="Arial" panose="020B0604020202020204" pitchFamily="34" charset="0"/>
              <a:buNone/>
              <a:defRPr/>
            </a:pPr>
            <a:r>
              <a:rPr lang="en-US" sz="1800" b="1" dirty="0">
                <a:solidFill>
                  <a:srgbClr val="FFFF00"/>
                </a:solidFill>
              </a:rPr>
              <a:t>Common carrier exception (s. 2.4(1)(b))</a:t>
            </a:r>
          </a:p>
          <a:p>
            <a:pPr marL="0" indent="0">
              <a:lnSpc>
                <a:spcPct val="110000"/>
              </a:lnSpc>
              <a:buFont typeface="Arial" panose="020B0604020202020204" pitchFamily="34" charset="0"/>
              <a:buNone/>
              <a:defRPr/>
            </a:pPr>
            <a:r>
              <a:rPr lang="en-US" sz="1800" i="1" dirty="0">
                <a:solidFill>
                  <a:srgbClr val="00B0F0"/>
                </a:solidFill>
              </a:rPr>
              <a:t>Bell Canada v. 1326030 Ontario Inc. </a:t>
            </a:r>
            <a:r>
              <a:rPr lang="en-US" sz="1800" i="1" dirty="0">
                <a:solidFill>
                  <a:schemeClr val="bg1"/>
                </a:solidFill>
              </a:rPr>
              <a:t>(</a:t>
            </a:r>
            <a:r>
              <a:rPr lang="en-US" sz="1800" i="1" dirty="0" err="1">
                <a:solidFill>
                  <a:schemeClr val="bg1"/>
                </a:solidFill>
              </a:rPr>
              <a:t>iTVBox.net</a:t>
            </a:r>
            <a:r>
              <a:rPr lang="en-US" sz="1800" i="1" dirty="0">
                <a:solidFill>
                  <a:schemeClr val="bg1"/>
                </a:solidFill>
              </a:rPr>
              <a:t>)</a:t>
            </a:r>
          </a:p>
          <a:p>
            <a:pPr marL="0" indent="0">
              <a:lnSpc>
                <a:spcPct val="110000"/>
              </a:lnSpc>
              <a:buFont typeface="Arial" panose="020B0604020202020204" pitchFamily="34" charset="0"/>
              <a:buNone/>
              <a:defRPr/>
            </a:pPr>
            <a:r>
              <a:rPr lang="en-CA" sz="1800" dirty="0">
                <a:solidFill>
                  <a:schemeClr val="bg1"/>
                </a:solidFill>
              </a:rPr>
              <a:t>2016 FC 612 affirmed 2017 FCA 55</a:t>
            </a:r>
          </a:p>
          <a:p>
            <a:pPr>
              <a:lnSpc>
                <a:spcPct val="110000"/>
              </a:lnSpc>
              <a:defRPr/>
            </a:pPr>
            <a:r>
              <a:rPr lang="en-CA" sz="1800" dirty="0">
                <a:solidFill>
                  <a:schemeClr val="bg1"/>
                </a:solidFill>
              </a:rPr>
              <a:t>Interlocutory Injunction application</a:t>
            </a:r>
          </a:p>
          <a:p>
            <a:pPr marL="0" indent="0">
              <a:lnSpc>
                <a:spcPct val="110000"/>
              </a:lnSpc>
              <a:buFont typeface="Arial" panose="020B0604020202020204" pitchFamily="34" charset="0"/>
              <a:buNone/>
              <a:defRPr/>
            </a:pPr>
            <a:r>
              <a:rPr lang="en-CA" sz="1800" i="1" dirty="0">
                <a:solidFill>
                  <a:schemeClr val="bg1"/>
                </a:solidFill>
              </a:rPr>
              <a:t>“[8]   The Plaintiffs specifically </a:t>
            </a:r>
            <a:r>
              <a:rPr lang="en-CA" sz="1800" i="1" dirty="0">
                <a:solidFill>
                  <a:srgbClr val="FFFF00"/>
                </a:solidFill>
              </a:rPr>
              <a:t>identified three types of pre-installed applications which they submit could be used to access copyrighted content</a:t>
            </a:r>
            <a:r>
              <a:rPr lang="en-CA" sz="1800" i="1" dirty="0">
                <a:solidFill>
                  <a:schemeClr val="bg1"/>
                </a:solidFill>
              </a:rPr>
              <a:t>:</a:t>
            </a:r>
          </a:p>
          <a:p>
            <a:pPr marL="0" indent="0">
              <a:lnSpc>
                <a:spcPct val="110000"/>
              </a:lnSpc>
              <a:buFont typeface="Arial" panose="020B0604020202020204" pitchFamily="34" charset="0"/>
              <a:buNone/>
              <a:defRPr/>
            </a:pPr>
            <a:r>
              <a:rPr lang="en-CA" sz="1800" i="1" dirty="0">
                <a:solidFill>
                  <a:schemeClr val="bg1"/>
                </a:solidFill>
              </a:rPr>
              <a:t>A.   </a:t>
            </a:r>
            <a:r>
              <a:rPr lang="en-CA" sz="1800" i="1" dirty="0">
                <a:solidFill>
                  <a:srgbClr val="FFFF00"/>
                </a:solidFill>
              </a:rPr>
              <a:t>KODI</a:t>
            </a:r>
            <a:r>
              <a:rPr lang="en-CA" sz="1800" i="1" dirty="0">
                <a:solidFill>
                  <a:srgbClr val="FF0000"/>
                </a:solidFill>
              </a:rPr>
              <a:t>: </a:t>
            </a:r>
            <a:r>
              <a:rPr lang="en-CA" sz="1800" i="1" dirty="0">
                <a:solidFill>
                  <a:srgbClr val="FFFF00"/>
                </a:solidFill>
              </a:rPr>
              <a:t>with the proper add-on(s), </a:t>
            </a:r>
            <a:r>
              <a:rPr lang="en-CA" sz="1800" i="1" dirty="0">
                <a:solidFill>
                  <a:schemeClr val="bg1"/>
                </a:solidFill>
              </a:rPr>
              <a:t>the </a:t>
            </a:r>
            <a:r>
              <a:rPr lang="en-CA" sz="1800" i="1" dirty="0">
                <a:solidFill>
                  <a:srgbClr val="FFFF00"/>
                </a:solidFill>
              </a:rPr>
              <a:t>open-source media player </a:t>
            </a:r>
            <a:r>
              <a:rPr lang="en-CA" sz="1800" i="1" dirty="0">
                <a:solidFill>
                  <a:schemeClr val="bg1"/>
                </a:solidFill>
              </a:rPr>
              <a:t>KODI could be used to </a:t>
            </a:r>
            <a:r>
              <a:rPr lang="en-CA" sz="1800" i="1" dirty="0">
                <a:solidFill>
                  <a:srgbClr val="FFFF00"/>
                </a:solidFill>
              </a:rPr>
              <a:t>access online streaming we</a:t>
            </a:r>
            <a:r>
              <a:rPr lang="en-CA" sz="1800" i="1" dirty="0">
                <a:solidFill>
                  <a:schemeClr val="bg1"/>
                </a:solidFill>
              </a:rPr>
              <a:t>bsites;</a:t>
            </a:r>
          </a:p>
          <a:p>
            <a:pPr marL="0" indent="0">
              <a:lnSpc>
                <a:spcPct val="110000"/>
              </a:lnSpc>
              <a:buFont typeface="Arial" panose="020B0604020202020204" pitchFamily="34" charset="0"/>
              <a:buNone/>
              <a:defRPr/>
            </a:pPr>
            <a:r>
              <a:rPr lang="en-CA" sz="1800" i="1" dirty="0">
                <a:solidFill>
                  <a:schemeClr val="bg1"/>
                </a:solidFill>
              </a:rPr>
              <a:t>B.     </a:t>
            </a:r>
            <a:r>
              <a:rPr lang="en-CA" sz="1800" i="1" dirty="0" err="1">
                <a:solidFill>
                  <a:srgbClr val="FFFF00"/>
                </a:solidFill>
              </a:rPr>
              <a:t>Showbox</a:t>
            </a:r>
            <a:r>
              <a:rPr lang="en-CA" sz="1800" i="1" dirty="0">
                <a:solidFill>
                  <a:srgbClr val="FFFF00"/>
                </a:solidFill>
              </a:rPr>
              <a:t>: </a:t>
            </a:r>
            <a:r>
              <a:rPr lang="en-CA" sz="1800" i="1" dirty="0">
                <a:solidFill>
                  <a:schemeClr val="bg1"/>
                </a:solidFill>
              </a:rPr>
              <a:t>the media player software </a:t>
            </a:r>
            <a:r>
              <a:rPr lang="en-CA" sz="1800" i="1" dirty="0" err="1">
                <a:solidFill>
                  <a:schemeClr val="bg1"/>
                </a:solidFill>
              </a:rPr>
              <a:t>Showbox</a:t>
            </a:r>
            <a:r>
              <a:rPr lang="en-CA" sz="1800" i="1" dirty="0">
                <a:solidFill>
                  <a:schemeClr val="bg1"/>
                </a:solidFill>
              </a:rPr>
              <a:t> could be used to access </a:t>
            </a:r>
            <a:r>
              <a:rPr lang="en-CA" sz="1800" i="1" dirty="0">
                <a:solidFill>
                  <a:srgbClr val="FF0000"/>
                </a:solidFill>
              </a:rPr>
              <a:t>online streaming websites and permanently download content </a:t>
            </a:r>
            <a:r>
              <a:rPr lang="en-CA" sz="1800" i="1" dirty="0">
                <a:solidFill>
                  <a:schemeClr val="bg1"/>
                </a:solidFill>
              </a:rPr>
              <a:t>such as television programming or motion pictures; and</a:t>
            </a:r>
          </a:p>
          <a:p>
            <a:pPr marL="0" indent="0">
              <a:lnSpc>
                <a:spcPct val="110000"/>
              </a:lnSpc>
              <a:buFont typeface="Arial" panose="020B0604020202020204" pitchFamily="34" charset="0"/>
              <a:buNone/>
              <a:defRPr/>
            </a:pPr>
            <a:r>
              <a:rPr lang="en-CA" sz="1800" i="1" dirty="0">
                <a:solidFill>
                  <a:schemeClr val="bg1"/>
                </a:solidFill>
              </a:rPr>
              <a:t>C.     </a:t>
            </a:r>
            <a:r>
              <a:rPr lang="en-CA" sz="1800" i="1" dirty="0">
                <a:solidFill>
                  <a:srgbClr val="FFFF00"/>
                </a:solidFill>
              </a:rPr>
              <a:t>Private IPTV Services</a:t>
            </a:r>
            <a:r>
              <a:rPr lang="en-CA" sz="1800" i="1" dirty="0">
                <a:solidFill>
                  <a:schemeClr val="bg1"/>
                </a:solidFill>
              </a:rPr>
              <a:t>: these are private Internet servers which re-transmit television broadcasts over the Internet, usually for a monthly fee.”</a:t>
            </a:r>
          </a:p>
          <a:p>
            <a:pPr marL="685800" lvl="2" indent="0">
              <a:buFont typeface="Arial" panose="020B0604020202020204" pitchFamily="34" charset="0"/>
              <a:buNone/>
              <a:defRPr/>
            </a:pPr>
            <a:endParaRPr lang="en-US" sz="27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895B0495-7E3C-C129-196C-9E94D9905617}"/>
              </a:ext>
            </a:extLst>
          </p:cNvPr>
          <p:cNvSpPr>
            <a:spLocks noGrp="1"/>
          </p:cNvSpPr>
          <p:nvPr>
            <p:ph type="sldNum" sz="quarter" idx="12"/>
          </p:nvPr>
        </p:nvSpPr>
        <p:spPr/>
        <p:txBody>
          <a:bodyPr/>
          <a:lstStyle/>
          <a:p>
            <a:pPr defTabSz="342900" eaLnBrk="1" fontAlgn="auto" hangingPunct="1">
              <a:spcBef>
                <a:spcPts val="0"/>
              </a:spcBef>
              <a:spcAft>
                <a:spcPts val="0"/>
              </a:spcAft>
              <a:defRPr/>
            </a:pPr>
            <a:fld id="{C31BA6C4-22C2-0241-9BC6-68DD23721018}" type="slidenum">
              <a:rPr lang="en-US" sz="1350">
                <a:solidFill>
                  <a:prstClr val="black"/>
                </a:solidFill>
                <a:latin typeface="Arial"/>
                <a:ea typeface="+mn-ea"/>
              </a:rPr>
              <a:pPr defTabSz="342900" eaLnBrk="1" fontAlgn="auto" hangingPunct="1">
                <a:spcBef>
                  <a:spcPts val="0"/>
                </a:spcBef>
                <a:spcAft>
                  <a:spcPts val="0"/>
                </a:spcAft>
                <a:defRPr/>
              </a:pPr>
              <a:t>290</a:t>
            </a:fld>
            <a:endParaRPr lang="en-US" sz="1350">
              <a:solidFill>
                <a:prstClr val="black"/>
              </a:solidFill>
              <a:latin typeface="Arial"/>
              <a:ea typeface="+mn-ea"/>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a:extLst>
              <a:ext uri="{FF2B5EF4-FFF2-40B4-BE49-F238E27FC236}">
                <a16:creationId xmlns:a16="http://schemas.microsoft.com/office/drawing/2014/main" id="{55C22799-B3E7-0BF5-4DB4-668DB5779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90513"/>
            <a:ext cx="83947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4" name="Content Placeholder 11" descr="A screenshot of a cell phone&#10;&#10;Description automatically generated">
            <a:extLst>
              <a:ext uri="{FF2B5EF4-FFF2-40B4-BE49-F238E27FC236}">
                <a16:creationId xmlns:a16="http://schemas.microsoft.com/office/drawing/2014/main" id="{F27562E0-3668-9367-98C0-C31E3070C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009650"/>
            <a:ext cx="4017962"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5" name="Content Placeholder 13" descr="A screenshot of a cell phone&#10;&#10;Description automatically generated">
            <a:extLst>
              <a:ext uri="{FF2B5EF4-FFF2-40B4-BE49-F238E27FC236}">
                <a16:creationId xmlns:a16="http://schemas.microsoft.com/office/drawing/2014/main" id="{910CF1DA-CE13-3783-9516-2021D6422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915988"/>
            <a:ext cx="24495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extBox 1">
            <a:extLst>
              <a:ext uri="{FF2B5EF4-FFF2-40B4-BE49-F238E27FC236}">
                <a16:creationId xmlns:a16="http://schemas.microsoft.com/office/drawing/2014/main" id="{ED80115A-AB18-4502-9C49-93FF1E2F5DFE}"/>
              </a:ext>
            </a:extLst>
          </p:cNvPr>
          <p:cNvSpPr txBox="1">
            <a:spLocks noChangeArrowheads="1"/>
          </p:cNvSpPr>
          <p:nvPr/>
        </p:nvSpPr>
        <p:spPr bwMode="auto">
          <a:xfrm>
            <a:off x="3525838" y="123825"/>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00"/>
                </a:solidFill>
              </a:rPr>
              <a:t>JumpTV</a:t>
            </a:r>
          </a:p>
        </p:txBody>
      </p:sp>
      <p:sp>
        <p:nvSpPr>
          <p:cNvPr id="2" name="TextBox 1">
            <a:extLst>
              <a:ext uri="{FF2B5EF4-FFF2-40B4-BE49-F238E27FC236}">
                <a16:creationId xmlns:a16="http://schemas.microsoft.com/office/drawing/2014/main" id="{B358A422-BFB0-0DD0-1668-108918983AE1}"/>
              </a:ext>
            </a:extLst>
          </p:cNvPr>
          <p:cNvSpPr txBox="1"/>
          <p:nvPr/>
        </p:nvSpPr>
        <p:spPr>
          <a:xfrm>
            <a:off x="539750" y="2159000"/>
            <a:ext cx="8064500" cy="2308225"/>
          </a:xfrm>
          <a:prstGeom prst="rect">
            <a:avLst/>
          </a:prstGeom>
          <a:noFill/>
        </p:spPr>
        <p:txBody>
          <a:bodyPr wrap="none">
            <a:spAutoFit/>
          </a:bodyPr>
          <a:lstStyle/>
          <a:p>
            <a:pPr marL="342900" indent="-342900">
              <a:buFont typeface="Arial" panose="020B0604020202020204" pitchFamily="34" charset="0"/>
              <a:buChar char="•"/>
              <a:defRPr/>
            </a:pPr>
            <a:r>
              <a:rPr lang="en-CA" dirty="0">
                <a:solidFill>
                  <a:schemeClr val="bg1"/>
                </a:solidFill>
              </a:rPr>
              <a:t>Formed as an internet television company in 2000</a:t>
            </a:r>
          </a:p>
          <a:p>
            <a:pPr marL="342900" indent="-342900">
              <a:buFont typeface="Arial" panose="020B0604020202020204" pitchFamily="34" charset="0"/>
              <a:buChar char="•"/>
              <a:defRPr/>
            </a:pPr>
            <a:r>
              <a:rPr lang="en-CA" dirty="0">
                <a:solidFill>
                  <a:schemeClr val="bg1"/>
                </a:solidFill>
              </a:rPr>
              <a:t>Limited in the services it could retransmit</a:t>
            </a:r>
            <a:r>
              <a:rPr lang="en-CA" dirty="0">
                <a:solidFill>
                  <a:srgbClr val="FF0000"/>
                </a:solidFill>
              </a:rPr>
              <a:t>,</a:t>
            </a:r>
            <a:r>
              <a:rPr lang="en-CA" dirty="0">
                <a:solidFill>
                  <a:schemeClr val="bg1"/>
                </a:solidFill>
              </a:rPr>
              <a:t> namely </a:t>
            </a:r>
          </a:p>
          <a:p>
            <a:pPr>
              <a:defRPr/>
            </a:pPr>
            <a:r>
              <a:rPr lang="en-CA" dirty="0">
                <a:solidFill>
                  <a:schemeClr val="bg1"/>
                </a:solidFill>
              </a:rPr>
              <a:t>foreign third-language services for which it has secured </a:t>
            </a:r>
          </a:p>
          <a:p>
            <a:pPr>
              <a:defRPr/>
            </a:pPr>
            <a:r>
              <a:rPr lang="en-CA" dirty="0">
                <a:solidFill>
                  <a:schemeClr val="bg1"/>
                </a:solidFill>
              </a:rPr>
              <a:t>the necessary web rights</a:t>
            </a:r>
          </a:p>
          <a:p>
            <a:pPr marL="342900" indent="-342900">
              <a:buFont typeface="Arial" panose="020B0604020202020204" pitchFamily="34" charset="0"/>
              <a:buChar char="•"/>
              <a:defRPr/>
            </a:pPr>
            <a:r>
              <a:rPr lang="en-CA" dirty="0">
                <a:solidFill>
                  <a:schemeClr val="bg1"/>
                </a:solidFill>
              </a:rPr>
              <a:t>Was one of Canada’s largest internet television carriers</a:t>
            </a:r>
          </a:p>
          <a:p>
            <a:pPr>
              <a:defRPr/>
            </a:pPr>
            <a:r>
              <a:rPr lang="en-CA" dirty="0">
                <a:solidFill>
                  <a:schemeClr val="bg1"/>
                </a:solidFill>
              </a:rPr>
              <a:t> until acquired by </a:t>
            </a:r>
            <a:r>
              <a:rPr lang="en-CA" dirty="0" err="1">
                <a:solidFill>
                  <a:schemeClr val="bg1"/>
                </a:solidFill>
              </a:rPr>
              <a:t>NeuLion</a:t>
            </a:r>
            <a:r>
              <a:rPr lang="en-CA" dirty="0">
                <a:solidFill>
                  <a:schemeClr val="bg1"/>
                </a:solidFill>
              </a:rPr>
              <a:t> (Charles Wang) in 2008 </a:t>
            </a:r>
            <a:endParaRPr lang="en-US" dirty="0">
              <a:solidFill>
                <a:schemeClr val="bg1"/>
              </a:solidFill>
            </a:endParaRPr>
          </a:p>
        </p:txBody>
      </p:sp>
      <p:pic>
        <p:nvPicPr>
          <p:cNvPr id="321539" name="Picture 3">
            <a:extLst>
              <a:ext uri="{FF2B5EF4-FFF2-40B4-BE49-F238E27FC236}">
                <a16:creationId xmlns:a16="http://schemas.microsoft.com/office/drawing/2014/main" id="{EF82DCA5-A726-0CA0-E9CF-C46AF9DB0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767" b="34425"/>
          <a:stretch>
            <a:fillRect/>
          </a:stretch>
        </p:blipFill>
        <p:spPr bwMode="auto">
          <a:xfrm>
            <a:off x="3525838" y="1122363"/>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extBox 1">
            <a:extLst>
              <a:ext uri="{FF2B5EF4-FFF2-40B4-BE49-F238E27FC236}">
                <a16:creationId xmlns:a16="http://schemas.microsoft.com/office/drawing/2014/main" id="{351E4C75-5F00-9C82-8D4E-AC5379DFE42D}"/>
              </a:ext>
            </a:extLst>
          </p:cNvPr>
          <p:cNvSpPr txBox="1">
            <a:spLocks noChangeArrowheads="1"/>
          </p:cNvSpPr>
          <p:nvPr/>
        </p:nvSpPr>
        <p:spPr bwMode="auto">
          <a:xfrm>
            <a:off x="323850" y="842963"/>
            <a:ext cx="84963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CA" altLang="en-US">
                <a:solidFill>
                  <a:schemeClr val="bg1"/>
                </a:solidFill>
              </a:rPr>
              <a:t>Canadian website, which operated from 1999 to 2000</a:t>
            </a:r>
          </a:p>
          <a:p>
            <a:pPr>
              <a:buFont typeface="Arial" panose="020B0604020202020204" pitchFamily="34" charset="0"/>
              <a:buChar char="•"/>
            </a:pPr>
            <a:r>
              <a:rPr lang="en-CA" altLang="en-US">
                <a:solidFill>
                  <a:schemeClr val="bg1"/>
                </a:solidFill>
              </a:rPr>
              <a:t>Offered streaming Internet broadcasts of the conventional television stations, both Canadian and U.S., that were available as over-the-air signals in Toronto.</a:t>
            </a:r>
          </a:p>
          <a:p>
            <a:pPr>
              <a:buFont typeface="Arial" panose="020B0604020202020204" pitchFamily="34" charset="0"/>
              <a:buChar char="•"/>
            </a:pPr>
            <a:r>
              <a:rPr lang="en-CA" altLang="en-US">
                <a:solidFill>
                  <a:schemeClr val="bg1"/>
                </a:solidFill>
              </a:rPr>
              <a:t>February 2000 US Dist. Ct. (Penn) issued a preliminary injunction against iCrave streaming into U.S.</a:t>
            </a:r>
          </a:p>
          <a:p>
            <a:pPr>
              <a:buFont typeface="Arial" panose="020B0604020202020204" pitchFamily="34" charset="0"/>
              <a:buChar char="•"/>
            </a:pPr>
            <a:r>
              <a:rPr lang="en-CA" altLang="en-US">
                <a:solidFill>
                  <a:schemeClr val="bg1"/>
                </a:solidFill>
              </a:rPr>
              <a:t>Canadian courts did not have the opportunity to consider the matter because, in late February 2000, the company succumbed to legal pressure and agreed to discontinue its streaming operations in return for the withdrawal of all actions against it.</a:t>
            </a:r>
            <a:endParaRPr lang="en-US" altLang="en-US">
              <a:solidFill>
                <a:schemeClr val="bg1"/>
              </a:solidFill>
            </a:endParaRPr>
          </a:p>
        </p:txBody>
      </p:sp>
      <p:sp>
        <p:nvSpPr>
          <p:cNvPr id="322562" name="TextBox 1">
            <a:extLst>
              <a:ext uri="{FF2B5EF4-FFF2-40B4-BE49-F238E27FC236}">
                <a16:creationId xmlns:a16="http://schemas.microsoft.com/office/drawing/2014/main" id="{05471A9E-5387-C7C2-A06F-ECBCF77BCAF5}"/>
              </a:ext>
            </a:extLst>
          </p:cNvPr>
          <p:cNvSpPr txBox="1">
            <a:spLocks noChangeArrowheads="1"/>
          </p:cNvSpPr>
          <p:nvPr/>
        </p:nvSpPr>
        <p:spPr bwMode="auto">
          <a:xfrm>
            <a:off x="3344863" y="0"/>
            <a:ext cx="2454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00"/>
                </a:solidFill>
              </a:rPr>
              <a:t>iCrave TV</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extBox 1">
            <a:extLst>
              <a:ext uri="{FF2B5EF4-FFF2-40B4-BE49-F238E27FC236}">
                <a16:creationId xmlns:a16="http://schemas.microsoft.com/office/drawing/2014/main" id="{3579D66D-55A2-1D7A-BE2B-F5555E7B1D85}"/>
              </a:ext>
            </a:extLst>
          </p:cNvPr>
          <p:cNvSpPr txBox="1">
            <a:spLocks noChangeArrowheads="1"/>
          </p:cNvSpPr>
          <p:nvPr/>
        </p:nvSpPr>
        <p:spPr bwMode="auto">
          <a:xfrm>
            <a:off x="898525" y="219075"/>
            <a:ext cx="7346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dirty="0">
                <a:solidFill>
                  <a:srgbClr val="FF0000"/>
                </a:solidFill>
              </a:rPr>
              <a:t>????????</a:t>
            </a:r>
            <a:r>
              <a:rPr lang="en-US" altLang="en-US" sz="4000" dirty="0">
                <a:solidFill>
                  <a:srgbClr val="00B0F0"/>
                </a:solidFill>
              </a:rPr>
              <a:t>Trademark</a:t>
            </a:r>
            <a:r>
              <a:rPr lang="en-US" altLang="en-US" sz="4000" dirty="0">
                <a:solidFill>
                  <a:srgbClr val="FF0000"/>
                </a:solidFill>
              </a:rPr>
              <a:t>????????</a:t>
            </a:r>
          </a:p>
        </p:txBody>
      </p:sp>
      <p:pic>
        <p:nvPicPr>
          <p:cNvPr id="323586" name="Picture 1">
            <a:extLst>
              <a:ext uri="{FF2B5EF4-FFF2-40B4-BE49-F238E27FC236}">
                <a16:creationId xmlns:a16="http://schemas.microsoft.com/office/drawing/2014/main" id="{F47891E4-B47B-40CB-2520-1B42C8C51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0" y="163512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5">
            <a:extLst>
              <a:ext uri="{FF2B5EF4-FFF2-40B4-BE49-F238E27FC236}">
                <a16:creationId xmlns:a16="http://schemas.microsoft.com/office/drawing/2014/main" id="{B3C69050-3E05-44DF-EA9A-ECFB8A527BD9}"/>
              </a:ext>
            </a:extLst>
          </p:cNvPr>
          <p:cNvSpPr>
            <a:spLocks noGrp="1" noChangeArrowheads="1"/>
          </p:cNvSpPr>
          <p:nvPr>
            <p:ph type="title"/>
          </p:nvPr>
        </p:nvSpPr>
        <p:spPr bwMode="auto">
          <a:xfrm>
            <a:off x="1485900" y="106363"/>
            <a:ext cx="6172200" cy="809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User rights</a:t>
            </a:r>
          </a:p>
        </p:txBody>
      </p:sp>
      <p:sp>
        <p:nvSpPr>
          <p:cNvPr id="2" name="Content Placeholder 1">
            <a:extLst>
              <a:ext uri="{FF2B5EF4-FFF2-40B4-BE49-F238E27FC236}">
                <a16:creationId xmlns:a16="http://schemas.microsoft.com/office/drawing/2014/main" id="{3DA43D3D-509D-B656-B539-B746A5670E72}"/>
              </a:ext>
            </a:extLst>
          </p:cNvPr>
          <p:cNvSpPr>
            <a:spLocks noGrp="1"/>
          </p:cNvSpPr>
          <p:nvPr>
            <p:ph idx="1"/>
          </p:nvPr>
        </p:nvSpPr>
        <p:spPr>
          <a:xfrm>
            <a:off x="358775" y="1131888"/>
            <a:ext cx="8426450" cy="3732212"/>
          </a:xfrm>
        </p:spPr>
        <p:txBody>
          <a:bodyPr>
            <a:normAutofit/>
          </a:bodyPr>
          <a:lstStyle/>
          <a:p>
            <a:pPr marL="0" indent="0">
              <a:buFont typeface="Arial" panose="020B0604020202020204" pitchFamily="34" charset="0"/>
              <a:buNone/>
              <a:defRPr/>
            </a:pPr>
            <a:r>
              <a:rPr lang="en-US" sz="2175" b="1" dirty="0">
                <a:solidFill>
                  <a:srgbClr val="FFFF00"/>
                </a:solidFill>
              </a:rPr>
              <a:t>Common carrier exception (s. 2.4(1)(b))</a:t>
            </a:r>
          </a:p>
          <a:p>
            <a:pPr>
              <a:defRPr/>
            </a:pPr>
            <a:r>
              <a:rPr lang="en-US" sz="2175" i="1" dirty="0">
                <a:solidFill>
                  <a:srgbClr val="00B0F0"/>
                </a:solidFill>
              </a:rPr>
              <a:t>Bell Canada v. 1326030 Ontario Inc. </a:t>
            </a:r>
            <a:r>
              <a:rPr lang="en-US" sz="2175" i="1" dirty="0">
                <a:solidFill>
                  <a:schemeClr val="bg1"/>
                </a:solidFill>
              </a:rPr>
              <a:t>(</a:t>
            </a:r>
            <a:r>
              <a:rPr lang="en-US" sz="2175" i="1" dirty="0" err="1">
                <a:solidFill>
                  <a:schemeClr val="bg1"/>
                </a:solidFill>
              </a:rPr>
              <a:t>iTVBox.net</a:t>
            </a:r>
            <a:r>
              <a:rPr lang="en-US" sz="2175" i="1" dirty="0">
                <a:solidFill>
                  <a:schemeClr val="bg1"/>
                </a:solidFill>
              </a:rPr>
              <a:t>)</a:t>
            </a:r>
          </a:p>
          <a:p>
            <a:pPr lvl="1">
              <a:buFont typeface="Courier New" panose="02070309020205020404" pitchFamily="49" charset="0"/>
              <a:buChar char="o"/>
              <a:defRPr/>
            </a:pPr>
            <a:r>
              <a:rPr lang="en-US" sz="2175" dirty="0">
                <a:solidFill>
                  <a:schemeClr val="bg1"/>
                </a:solidFill>
              </a:rPr>
              <a:t>Should the defendants in this case benefit from the common carrier exception</a:t>
            </a:r>
            <a:r>
              <a:rPr lang="en-US" sz="2175" dirty="0">
                <a:solidFill>
                  <a:srgbClr val="FF0000"/>
                </a:solidFill>
              </a:rPr>
              <a:t>?</a:t>
            </a:r>
            <a:r>
              <a:rPr lang="en-US" sz="2175" dirty="0">
                <a:solidFill>
                  <a:schemeClr val="bg1"/>
                </a:solidFill>
              </a:rPr>
              <a:t> </a:t>
            </a:r>
          </a:p>
          <a:p>
            <a:pPr>
              <a:defRPr/>
            </a:pPr>
            <a:r>
              <a:rPr lang="en-CA" sz="2175" dirty="0">
                <a:solidFill>
                  <a:schemeClr val="bg1"/>
                </a:solidFill>
              </a:rPr>
              <a:t>…</a:t>
            </a:r>
            <a:r>
              <a:rPr lang="en-CA" sz="2175" dirty="0">
                <a:solidFill>
                  <a:srgbClr val="FFFF00"/>
                </a:solidFill>
              </a:rPr>
              <a:t>pre-loaded </a:t>
            </a:r>
            <a:r>
              <a:rPr lang="en-CA" sz="2175" dirty="0">
                <a:solidFill>
                  <a:srgbClr val="FF0000"/>
                </a:solidFill>
              </a:rPr>
              <a:t>“</a:t>
            </a:r>
            <a:r>
              <a:rPr lang="en-CA" sz="2175" dirty="0">
                <a:solidFill>
                  <a:schemeClr val="bg1"/>
                </a:solidFill>
              </a:rPr>
              <a:t>plug and play</a:t>
            </a:r>
            <a:r>
              <a:rPr lang="en-CA" sz="2175" dirty="0">
                <a:solidFill>
                  <a:srgbClr val="FF0000"/>
                </a:solidFill>
              </a:rPr>
              <a:t>”</a:t>
            </a:r>
            <a:r>
              <a:rPr lang="en-CA" sz="2175" dirty="0">
                <a:solidFill>
                  <a:srgbClr val="FFFF00"/>
                </a:solidFill>
              </a:rPr>
              <a:t> set-top boxes. </a:t>
            </a:r>
          </a:p>
          <a:p>
            <a:pPr marL="0" indent="0">
              <a:buFont typeface="Arial" panose="020B0604020202020204" pitchFamily="34" charset="0"/>
              <a:buNone/>
              <a:defRPr/>
            </a:pPr>
            <a:r>
              <a:rPr lang="en-CA" sz="2175" i="1" dirty="0">
                <a:solidFill>
                  <a:srgbClr val="FF0000"/>
                </a:solidFill>
              </a:rPr>
              <a:t>“</a:t>
            </a:r>
            <a:r>
              <a:rPr lang="en-CA" sz="2175" i="1" dirty="0">
                <a:solidFill>
                  <a:schemeClr val="bg1"/>
                </a:solidFill>
              </a:rPr>
              <a:t>[5] … electronic devices that can be connected to any standard television set in order to provide additional functionalities to that television, on which they have previously installed and configured a set of applications.</a:t>
            </a:r>
            <a:r>
              <a:rPr lang="en-CA" sz="2175" i="1" dirty="0">
                <a:solidFill>
                  <a:srgbClr val="FF0000"/>
                </a:solidFill>
              </a:rPr>
              <a:t>”</a:t>
            </a:r>
          </a:p>
          <a:p>
            <a:pPr lvl="2">
              <a:defRPr/>
            </a:pPr>
            <a:endParaRPr lang="en-US" sz="27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A0BC30BD-B011-BA2E-3FC7-AF38F41E164A}"/>
              </a:ext>
            </a:extLst>
          </p:cNvPr>
          <p:cNvSpPr>
            <a:spLocks noGrp="1"/>
          </p:cNvSpPr>
          <p:nvPr>
            <p:ph type="sldNum" sz="quarter" idx="12"/>
          </p:nvPr>
        </p:nvSpPr>
        <p:spPr/>
        <p:txBody>
          <a:bodyPr/>
          <a:lstStyle/>
          <a:p>
            <a:pPr defTabSz="342900" eaLnBrk="1" fontAlgn="auto" hangingPunct="1">
              <a:spcBef>
                <a:spcPts val="0"/>
              </a:spcBef>
              <a:spcAft>
                <a:spcPts val="0"/>
              </a:spcAft>
              <a:defRPr/>
            </a:pPr>
            <a:fld id="{AC900BE0-72ED-9042-8B30-D4C516565713}" type="slidenum">
              <a:rPr lang="en-US" sz="1350">
                <a:solidFill>
                  <a:prstClr val="black"/>
                </a:solidFill>
                <a:latin typeface="Arial"/>
                <a:ea typeface="+mn-ea"/>
              </a:rPr>
              <a:pPr defTabSz="342900" eaLnBrk="1" fontAlgn="auto" hangingPunct="1">
                <a:spcBef>
                  <a:spcPts val="0"/>
                </a:spcBef>
                <a:spcAft>
                  <a:spcPts val="0"/>
                </a:spcAft>
                <a:defRPr/>
              </a:pPr>
              <a:t>295</a:t>
            </a:fld>
            <a:endParaRPr lang="en-US" sz="1350">
              <a:solidFill>
                <a:prstClr val="black"/>
              </a:solidFill>
              <a:latin typeface="Arial"/>
              <a:ea typeface="+mn-ea"/>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F5153-EC2B-7B3C-ACF4-94F997453207}"/>
            </a:ext>
          </a:extLst>
        </p:cNvPr>
        <p:cNvGrpSpPr/>
        <p:nvPr/>
      </p:nvGrpSpPr>
      <p:grpSpPr>
        <a:xfrm>
          <a:off x="0" y="0"/>
          <a:ext cx="0" cy="0"/>
          <a:chOff x="0" y="0"/>
          <a:chExt cx="0" cy="0"/>
        </a:xfrm>
      </p:grpSpPr>
      <p:pic>
        <p:nvPicPr>
          <p:cNvPr id="319489" name="Picture 2" descr="A screen shot of a computer&#10;&#10;Description automatically generated">
            <a:extLst>
              <a:ext uri="{FF2B5EF4-FFF2-40B4-BE49-F238E27FC236}">
                <a16:creationId xmlns:a16="http://schemas.microsoft.com/office/drawing/2014/main" id="{6CFE1EE1-F1B0-96FF-8A0C-60BE089B1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554038"/>
            <a:ext cx="73025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68451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C9126-5CA9-23C5-C93F-EF80AAF1CE37}"/>
            </a:ext>
          </a:extLst>
        </p:cNvPr>
        <p:cNvGrpSpPr/>
        <p:nvPr/>
      </p:nvGrpSpPr>
      <p:grpSpPr>
        <a:xfrm>
          <a:off x="0" y="0"/>
          <a:ext cx="0" cy="0"/>
          <a:chOff x="0" y="0"/>
          <a:chExt cx="0" cy="0"/>
        </a:xfrm>
      </p:grpSpPr>
      <p:sp>
        <p:nvSpPr>
          <p:cNvPr id="317441" name="Title 5">
            <a:extLst>
              <a:ext uri="{FF2B5EF4-FFF2-40B4-BE49-F238E27FC236}">
                <a16:creationId xmlns:a16="http://schemas.microsoft.com/office/drawing/2014/main" id="{5DCBD4F7-7CD6-FD74-4BF7-1E1AF3C8C111}"/>
              </a:ext>
            </a:extLst>
          </p:cNvPr>
          <p:cNvSpPr>
            <a:spLocks noGrp="1" noChangeArrowheads="1"/>
          </p:cNvSpPr>
          <p:nvPr>
            <p:ph type="title"/>
          </p:nvPr>
        </p:nvSpPr>
        <p:spPr bwMode="auto">
          <a:xfrm>
            <a:off x="1485900" y="106363"/>
            <a:ext cx="6172200" cy="593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Users</a:t>
            </a:r>
            <a:r>
              <a:rPr lang="en-US" altLang="en-US" sz="3600" b="1">
                <a:solidFill>
                  <a:srgbClr val="FF0000"/>
                </a:solidFill>
              </a:rPr>
              <a:t>’</a:t>
            </a:r>
            <a:r>
              <a:rPr lang="en-US" altLang="en-US" sz="3600" b="1">
                <a:solidFill>
                  <a:srgbClr val="FFFF00"/>
                </a:solidFill>
              </a:rPr>
              <a:t> rights</a:t>
            </a:r>
          </a:p>
        </p:txBody>
      </p:sp>
      <p:sp>
        <p:nvSpPr>
          <p:cNvPr id="2" name="Content Placeholder 1">
            <a:extLst>
              <a:ext uri="{FF2B5EF4-FFF2-40B4-BE49-F238E27FC236}">
                <a16:creationId xmlns:a16="http://schemas.microsoft.com/office/drawing/2014/main" id="{AFF4C137-92C4-693B-AEBF-A8E09295740C}"/>
              </a:ext>
            </a:extLst>
          </p:cNvPr>
          <p:cNvSpPr>
            <a:spLocks noGrp="1"/>
          </p:cNvSpPr>
          <p:nvPr>
            <p:ph idx="1"/>
          </p:nvPr>
        </p:nvSpPr>
        <p:spPr>
          <a:xfrm>
            <a:off x="323850" y="987425"/>
            <a:ext cx="8569325" cy="3856038"/>
          </a:xfrm>
        </p:spPr>
        <p:txBody>
          <a:bodyPr>
            <a:normAutofit fontScale="92500" lnSpcReduction="10000"/>
          </a:bodyPr>
          <a:lstStyle/>
          <a:p>
            <a:pPr marL="0" indent="0">
              <a:lnSpc>
                <a:spcPct val="110000"/>
              </a:lnSpc>
              <a:buFont typeface="Arial" panose="020B0604020202020204" pitchFamily="34" charset="0"/>
              <a:buNone/>
              <a:defRPr/>
            </a:pPr>
            <a:r>
              <a:rPr lang="en-US" sz="1800" b="1" dirty="0">
                <a:solidFill>
                  <a:srgbClr val="FFFF00"/>
                </a:solidFill>
              </a:rPr>
              <a:t>Common carrier exception (s. 2.4(1)(b))</a:t>
            </a:r>
          </a:p>
          <a:p>
            <a:pPr marL="0" indent="0">
              <a:lnSpc>
                <a:spcPct val="110000"/>
              </a:lnSpc>
              <a:buFont typeface="Arial" panose="020B0604020202020204" pitchFamily="34" charset="0"/>
              <a:buNone/>
              <a:defRPr/>
            </a:pPr>
            <a:r>
              <a:rPr lang="en-US" sz="1800" i="1" dirty="0">
                <a:solidFill>
                  <a:srgbClr val="00B0F0"/>
                </a:solidFill>
              </a:rPr>
              <a:t>Bell Canada v. 1326030 Ontario Inc. </a:t>
            </a:r>
            <a:r>
              <a:rPr lang="en-US" sz="1800" i="1" dirty="0">
                <a:solidFill>
                  <a:schemeClr val="bg1"/>
                </a:solidFill>
              </a:rPr>
              <a:t>(</a:t>
            </a:r>
            <a:r>
              <a:rPr lang="en-US" sz="1800" i="1" dirty="0" err="1">
                <a:solidFill>
                  <a:schemeClr val="bg1"/>
                </a:solidFill>
              </a:rPr>
              <a:t>iTVBox.net</a:t>
            </a:r>
            <a:r>
              <a:rPr lang="en-US" sz="1800" i="1" dirty="0">
                <a:solidFill>
                  <a:schemeClr val="bg1"/>
                </a:solidFill>
              </a:rPr>
              <a:t>)</a:t>
            </a:r>
          </a:p>
          <a:p>
            <a:pPr marL="0" indent="0">
              <a:lnSpc>
                <a:spcPct val="110000"/>
              </a:lnSpc>
              <a:buFont typeface="Arial" panose="020B0604020202020204" pitchFamily="34" charset="0"/>
              <a:buNone/>
              <a:defRPr/>
            </a:pPr>
            <a:r>
              <a:rPr lang="en-CA" sz="1800" dirty="0">
                <a:solidFill>
                  <a:schemeClr val="bg1"/>
                </a:solidFill>
              </a:rPr>
              <a:t>2016 FC 612 affirmed 2017 FCA 55</a:t>
            </a:r>
          </a:p>
          <a:p>
            <a:pPr>
              <a:lnSpc>
                <a:spcPct val="110000"/>
              </a:lnSpc>
              <a:defRPr/>
            </a:pPr>
            <a:r>
              <a:rPr lang="en-CA" sz="1800" dirty="0">
                <a:solidFill>
                  <a:schemeClr val="bg1"/>
                </a:solidFill>
              </a:rPr>
              <a:t>Interlocutory Injunction application</a:t>
            </a:r>
          </a:p>
          <a:p>
            <a:pPr marL="0" indent="0">
              <a:lnSpc>
                <a:spcPct val="110000"/>
              </a:lnSpc>
              <a:buFont typeface="Arial" panose="020B0604020202020204" pitchFamily="34" charset="0"/>
              <a:buNone/>
              <a:defRPr/>
            </a:pPr>
            <a:r>
              <a:rPr lang="en-CA" sz="1800" i="1" dirty="0">
                <a:solidFill>
                  <a:schemeClr val="bg1"/>
                </a:solidFill>
              </a:rPr>
              <a:t>“[8]   The Plaintiffs specifically </a:t>
            </a:r>
            <a:r>
              <a:rPr lang="en-CA" sz="1800" i="1" dirty="0">
                <a:solidFill>
                  <a:srgbClr val="FFFF00"/>
                </a:solidFill>
              </a:rPr>
              <a:t>identified three types of pre-installed applications which they submit could be used to access copyrighted content</a:t>
            </a:r>
            <a:r>
              <a:rPr lang="en-CA" sz="1800" i="1" dirty="0">
                <a:solidFill>
                  <a:schemeClr val="bg1"/>
                </a:solidFill>
              </a:rPr>
              <a:t>:</a:t>
            </a:r>
          </a:p>
          <a:p>
            <a:pPr marL="0" indent="0">
              <a:lnSpc>
                <a:spcPct val="110000"/>
              </a:lnSpc>
              <a:buFont typeface="Arial" panose="020B0604020202020204" pitchFamily="34" charset="0"/>
              <a:buNone/>
              <a:defRPr/>
            </a:pPr>
            <a:r>
              <a:rPr lang="en-CA" sz="1800" i="1" dirty="0">
                <a:solidFill>
                  <a:schemeClr val="bg1"/>
                </a:solidFill>
              </a:rPr>
              <a:t>A.   </a:t>
            </a:r>
            <a:r>
              <a:rPr lang="en-CA" sz="1800" i="1" dirty="0">
                <a:solidFill>
                  <a:srgbClr val="FFFF00"/>
                </a:solidFill>
              </a:rPr>
              <a:t>KODI</a:t>
            </a:r>
            <a:r>
              <a:rPr lang="en-CA" sz="1800" i="1" dirty="0">
                <a:solidFill>
                  <a:srgbClr val="FF0000"/>
                </a:solidFill>
              </a:rPr>
              <a:t>: </a:t>
            </a:r>
            <a:r>
              <a:rPr lang="en-CA" sz="1800" i="1" dirty="0">
                <a:solidFill>
                  <a:srgbClr val="FFFF00"/>
                </a:solidFill>
              </a:rPr>
              <a:t>with the proper add-on(s), </a:t>
            </a:r>
            <a:r>
              <a:rPr lang="en-CA" sz="1800" i="1" dirty="0">
                <a:solidFill>
                  <a:schemeClr val="bg1"/>
                </a:solidFill>
              </a:rPr>
              <a:t>the </a:t>
            </a:r>
            <a:r>
              <a:rPr lang="en-CA" sz="1800" i="1" dirty="0">
                <a:solidFill>
                  <a:srgbClr val="FFFF00"/>
                </a:solidFill>
              </a:rPr>
              <a:t>open-source media player </a:t>
            </a:r>
            <a:r>
              <a:rPr lang="en-CA" sz="1800" i="1" dirty="0">
                <a:solidFill>
                  <a:schemeClr val="bg1"/>
                </a:solidFill>
              </a:rPr>
              <a:t>KODI could be used to </a:t>
            </a:r>
            <a:r>
              <a:rPr lang="en-CA" sz="1800" i="1" dirty="0">
                <a:solidFill>
                  <a:srgbClr val="FFFF00"/>
                </a:solidFill>
              </a:rPr>
              <a:t>access online streaming websites</a:t>
            </a:r>
            <a:r>
              <a:rPr lang="en-CA" sz="1800" i="1" dirty="0">
                <a:solidFill>
                  <a:schemeClr val="bg1"/>
                </a:solidFill>
              </a:rPr>
              <a:t>;</a:t>
            </a:r>
          </a:p>
          <a:p>
            <a:pPr marL="0" indent="0">
              <a:lnSpc>
                <a:spcPct val="110000"/>
              </a:lnSpc>
              <a:buFont typeface="Arial" panose="020B0604020202020204" pitchFamily="34" charset="0"/>
              <a:buNone/>
              <a:defRPr/>
            </a:pPr>
            <a:r>
              <a:rPr lang="en-CA" sz="1800" i="1" dirty="0">
                <a:solidFill>
                  <a:schemeClr val="bg1"/>
                </a:solidFill>
              </a:rPr>
              <a:t>B.     </a:t>
            </a:r>
            <a:r>
              <a:rPr lang="en-CA" sz="1800" i="1" dirty="0" err="1">
                <a:solidFill>
                  <a:srgbClr val="FFFF00"/>
                </a:solidFill>
              </a:rPr>
              <a:t>Showbox</a:t>
            </a:r>
            <a:r>
              <a:rPr lang="en-CA" sz="1800" i="1" dirty="0">
                <a:solidFill>
                  <a:srgbClr val="FFFF00"/>
                </a:solidFill>
              </a:rPr>
              <a:t>: </a:t>
            </a:r>
            <a:r>
              <a:rPr lang="en-CA" sz="1800" i="1" dirty="0">
                <a:solidFill>
                  <a:schemeClr val="bg1"/>
                </a:solidFill>
              </a:rPr>
              <a:t>the media player software </a:t>
            </a:r>
            <a:r>
              <a:rPr lang="en-CA" sz="1800" i="1" dirty="0" err="1">
                <a:solidFill>
                  <a:schemeClr val="bg1"/>
                </a:solidFill>
              </a:rPr>
              <a:t>Showbox</a:t>
            </a:r>
            <a:r>
              <a:rPr lang="en-CA" sz="1800" i="1" dirty="0">
                <a:solidFill>
                  <a:schemeClr val="bg1"/>
                </a:solidFill>
              </a:rPr>
              <a:t> could be used to access </a:t>
            </a:r>
            <a:r>
              <a:rPr lang="en-CA" sz="1800" i="1" dirty="0">
                <a:solidFill>
                  <a:srgbClr val="FF0000"/>
                </a:solidFill>
              </a:rPr>
              <a:t>online streaming websites and permanently download content </a:t>
            </a:r>
            <a:r>
              <a:rPr lang="en-CA" sz="1800" i="1" dirty="0">
                <a:solidFill>
                  <a:schemeClr val="bg1"/>
                </a:solidFill>
              </a:rPr>
              <a:t>such as television programming or motion pictures; and</a:t>
            </a:r>
          </a:p>
          <a:p>
            <a:pPr marL="0" indent="0">
              <a:lnSpc>
                <a:spcPct val="110000"/>
              </a:lnSpc>
              <a:buFont typeface="Arial" panose="020B0604020202020204" pitchFamily="34" charset="0"/>
              <a:buNone/>
              <a:defRPr/>
            </a:pPr>
            <a:r>
              <a:rPr lang="en-CA" sz="1800" i="1" dirty="0">
                <a:solidFill>
                  <a:schemeClr val="bg1"/>
                </a:solidFill>
              </a:rPr>
              <a:t>C.     </a:t>
            </a:r>
            <a:r>
              <a:rPr lang="en-CA" sz="1800" i="1" dirty="0">
                <a:solidFill>
                  <a:srgbClr val="FFFF00"/>
                </a:solidFill>
              </a:rPr>
              <a:t>Private IPTV Services</a:t>
            </a:r>
            <a:r>
              <a:rPr lang="en-CA" sz="1800" i="1" dirty="0">
                <a:solidFill>
                  <a:schemeClr val="bg1"/>
                </a:solidFill>
              </a:rPr>
              <a:t>: these are private Internet servers which re-transmit television broadcasts over the Internet, usually for a monthly fee.”</a:t>
            </a:r>
          </a:p>
          <a:p>
            <a:pPr marL="685800" lvl="2" indent="0">
              <a:buFont typeface="Arial" panose="020B0604020202020204" pitchFamily="34" charset="0"/>
              <a:buNone/>
              <a:defRPr/>
            </a:pPr>
            <a:endParaRPr lang="en-US" sz="2700" dirty="0">
              <a:solidFill>
                <a:schemeClr val="bg1"/>
              </a:solidFill>
            </a:endParaRP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F81725F1-450F-74A8-2950-5C8E2CD2E0D3}"/>
              </a:ext>
            </a:extLst>
          </p:cNvPr>
          <p:cNvSpPr>
            <a:spLocks noGrp="1"/>
          </p:cNvSpPr>
          <p:nvPr>
            <p:ph type="sldNum" sz="quarter" idx="12"/>
          </p:nvPr>
        </p:nvSpPr>
        <p:spPr/>
        <p:txBody>
          <a:bodyPr/>
          <a:lstStyle/>
          <a:p>
            <a:pPr defTabSz="342900" eaLnBrk="1" fontAlgn="auto" hangingPunct="1">
              <a:spcBef>
                <a:spcPts val="0"/>
              </a:spcBef>
              <a:spcAft>
                <a:spcPts val="0"/>
              </a:spcAft>
              <a:defRPr/>
            </a:pPr>
            <a:fld id="{C31BA6C4-22C2-0241-9BC6-68DD23721018}" type="slidenum">
              <a:rPr lang="en-US" sz="1350">
                <a:solidFill>
                  <a:prstClr val="black"/>
                </a:solidFill>
                <a:latin typeface="Arial"/>
                <a:ea typeface="+mn-ea"/>
              </a:rPr>
              <a:pPr defTabSz="342900" eaLnBrk="1" fontAlgn="auto" hangingPunct="1">
                <a:spcBef>
                  <a:spcPts val="0"/>
                </a:spcBef>
                <a:spcAft>
                  <a:spcPts val="0"/>
                </a:spcAft>
                <a:defRPr/>
              </a:pPr>
              <a:t>297</a:t>
            </a:fld>
            <a:endParaRPr lang="en-US" sz="1350">
              <a:solidFill>
                <a:prstClr val="black"/>
              </a:solidFill>
              <a:latin typeface="Arial"/>
              <a:ea typeface="+mn-ea"/>
            </a:endParaRPr>
          </a:p>
        </p:txBody>
      </p:sp>
    </p:spTree>
    <p:extLst>
      <p:ext uri="{BB962C8B-B14F-4D97-AF65-F5344CB8AC3E}">
        <p14:creationId xmlns:p14="http://schemas.microsoft.com/office/powerpoint/2010/main" val="352036524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55F07-4042-6223-19F0-A351F70824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4DF0C8-7A79-0C1D-A33D-797BE72A9102}"/>
              </a:ext>
            </a:extLst>
          </p:cNvPr>
          <p:cNvSpPr txBox="1"/>
          <p:nvPr/>
        </p:nvSpPr>
        <p:spPr>
          <a:xfrm>
            <a:off x="195930" y="309592"/>
            <a:ext cx="8752140" cy="4524315"/>
          </a:xfrm>
          <a:prstGeom prst="rect">
            <a:avLst/>
          </a:prstGeom>
          <a:noFill/>
        </p:spPr>
        <p:txBody>
          <a:bodyPr wrap="none" rtlCol="0">
            <a:spAutoFit/>
          </a:bodyPr>
          <a:lstStyle/>
          <a:p>
            <a:pPr marL="342900" indent="-342900" algn="l">
              <a:buFont typeface="Arial" panose="020B0604020202020204" pitchFamily="34" charset="0"/>
              <a:buChar char="•"/>
            </a:pPr>
            <a:r>
              <a:rPr lang="en-CA" dirty="0">
                <a:solidFill>
                  <a:schemeClr val="bg1"/>
                </a:solidFill>
                <a:latin typeface="BauOT"/>
              </a:rPr>
              <a:t>M</a:t>
            </a:r>
            <a:r>
              <a:rPr lang="en-CA" b="0" i="0" dirty="0">
                <a:solidFill>
                  <a:schemeClr val="bg1"/>
                </a:solidFill>
                <a:effectLst/>
                <a:latin typeface="BauOT"/>
              </a:rPr>
              <a:t>otion for interlocutory injunction relief</a:t>
            </a:r>
            <a:r>
              <a:rPr lang="en-CA" b="0" i="0" dirty="0">
                <a:solidFill>
                  <a:srgbClr val="FF0000"/>
                </a:solidFill>
                <a:effectLst/>
                <a:latin typeface="BauOT"/>
              </a:rPr>
              <a:t>.</a:t>
            </a:r>
            <a:r>
              <a:rPr lang="en-CA" b="0" i="0" dirty="0">
                <a:solidFill>
                  <a:schemeClr val="bg1"/>
                </a:solidFill>
                <a:effectLst/>
                <a:latin typeface="BauOT"/>
              </a:rPr>
              <a:t> </a:t>
            </a:r>
          </a:p>
          <a:p>
            <a:pPr marL="342900" indent="-342900" algn="l">
              <a:buFont typeface="Arial" panose="020B0604020202020204" pitchFamily="34" charset="0"/>
              <a:buChar char="•"/>
            </a:pPr>
            <a:r>
              <a:rPr lang="en-CA" b="0" i="0" dirty="0">
                <a:solidFill>
                  <a:schemeClr val="bg1"/>
                </a:solidFill>
                <a:effectLst/>
                <a:latin typeface="BauOT"/>
              </a:rPr>
              <a:t>Defendants were individuals and businesses selling set-top boxes </a:t>
            </a:r>
          </a:p>
          <a:p>
            <a:pPr algn="l"/>
            <a:r>
              <a:rPr lang="en-CA" b="0" i="0" dirty="0">
                <a:solidFill>
                  <a:schemeClr val="bg1"/>
                </a:solidFill>
                <a:effectLst/>
                <a:latin typeface="BauOT"/>
              </a:rPr>
              <a:t>on which they have previously installed and configured a set of </a:t>
            </a:r>
          </a:p>
          <a:p>
            <a:pPr algn="l"/>
            <a:r>
              <a:rPr lang="en-CA" dirty="0">
                <a:solidFill>
                  <a:srgbClr val="FF0000"/>
                </a:solidFill>
                <a:latin typeface="BauOT"/>
              </a:rPr>
              <a:t>“</a:t>
            </a:r>
            <a:r>
              <a:rPr lang="en-CA" dirty="0">
                <a:solidFill>
                  <a:schemeClr val="bg1"/>
                </a:solidFill>
                <a:latin typeface="BauOT"/>
              </a:rPr>
              <a:t>plug &amp; play</a:t>
            </a:r>
            <a:r>
              <a:rPr lang="en-CA" dirty="0">
                <a:solidFill>
                  <a:srgbClr val="FF0000"/>
                </a:solidFill>
                <a:latin typeface="BauOT"/>
              </a:rPr>
              <a:t>”</a:t>
            </a:r>
            <a:r>
              <a:rPr lang="en-CA" dirty="0">
                <a:solidFill>
                  <a:schemeClr val="bg1"/>
                </a:solidFill>
                <a:latin typeface="BauOT"/>
              </a:rPr>
              <a:t> </a:t>
            </a:r>
            <a:r>
              <a:rPr lang="en-CA" b="0" i="0" dirty="0">
                <a:solidFill>
                  <a:schemeClr val="bg1"/>
                </a:solidFill>
                <a:effectLst/>
                <a:latin typeface="BauOT"/>
              </a:rPr>
              <a:t>applications</a:t>
            </a:r>
            <a:r>
              <a:rPr lang="en-CA" b="0" i="0" dirty="0">
                <a:solidFill>
                  <a:srgbClr val="FF0000"/>
                </a:solidFill>
                <a:effectLst/>
                <a:latin typeface="BauOT"/>
              </a:rPr>
              <a:t>. </a:t>
            </a:r>
            <a:endParaRPr lang="en-CA" dirty="0">
              <a:solidFill>
                <a:srgbClr val="FF0000"/>
              </a:solidFill>
              <a:latin typeface="BauOT"/>
            </a:endParaRPr>
          </a:p>
          <a:p>
            <a:pPr marL="342900" indent="-342900" algn="l">
              <a:buFont typeface="Arial" panose="020B0604020202020204" pitchFamily="34" charset="0"/>
              <a:buChar char="•"/>
            </a:pPr>
            <a:r>
              <a:rPr lang="en-CA" b="0" i="0" dirty="0">
                <a:solidFill>
                  <a:schemeClr val="bg1"/>
                </a:solidFill>
                <a:effectLst/>
                <a:latin typeface="BauOT"/>
              </a:rPr>
              <a:t>Plaintiffs argued was that these pre</a:t>
            </a:r>
            <a:r>
              <a:rPr lang="en-CA" b="0" i="0" dirty="0">
                <a:solidFill>
                  <a:srgbClr val="FF0000"/>
                </a:solidFill>
                <a:effectLst/>
                <a:latin typeface="BauOT"/>
              </a:rPr>
              <a:t>-</a:t>
            </a:r>
            <a:r>
              <a:rPr lang="en-CA" b="0" i="0" dirty="0">
                <a:solidFill>
                  <a:schemeClr val="bg1"/>
                </a:solidFill>
                <a:effectLst/>
                <a:latin typeface="BauOT"/>
              </a:rPr>
              <a:t>installed applications could </a:t>
            </a:r>
          </a:p>
          <a:p>
            <a:pPr algn="l"/>
            <a:r>
              <a:rPr lang="en-CA" b="0" i="0" dirty="0">
                <a:solidFill>
                  <a:schemeClr val="bg1"/>
                </a:solidFill>
                <a:effectLst/>
                <a:latin typeface="BauOT"/>
              </a:rPr>
              <a:t>be used to access copyrighted content</a:t>
            </a:r>
            <a:r>
              <a:rPr lang="en-CA" b="0" i="0" dirty="0">
                <a:solidFill>
                  <a:srgbClr val="FF0000"/>
                </a:solidFill>
                <a:effectLst/>
                <a:latin typeface="BauOT"/>
              </a:rPr>
              <a:t>.</a:t>
            </a:r>
            <a:r>
              <a:rPr lang="en-CA" b="0" i="0" dirty="0">
                <a:solidFill>
                  <a:schemeClr val="bg1"/>
                </a:solidFill>
                <a:effectLst/>
                <a:latin typeface="BauOT"/>
              </a:rPr>
              <a:t> </a:t>
            </a:r>
          </a:p>
          <a:p>
            <a:pPr marL="342900" indent="-342900" algn="l">
              <a:buFont typeface="Arial" panose="020B0604020202020204" pitchFamily="34" charset="0"/>
              <a:buChar char="•"/>
            </a:pPr>
            <a:r>
              <a:rPr lang="en-CA" b="0" i="0" dirty="0">
                <a:solidFill>
                  <a:schemeClr val="bg1"/>
                </a:solidFill>
                <a:effectLst/>
                <a:latin typeface="BauOT"/>
              </a:rPr>
              <a:t>Only one Defendant filed a record and appeared at the injunction </a:t>
            </a:r>
          </a:p>
          <a:p>
            <a:pPr algn="l"/>
            <a:r>
              <a:rPr lang="en-CA" b="0" i="0" dirty="0">
                <a:solidFill>
                  <a:schemeClr val="bg1"/>
                </a:solidFill>
                <a:effectLst/>
                <a:latin typeface="BauOT"/>
              </a:rPr>
              <a:t>hearing</a:t>
            </a:r>
            <a:r>
              <a:rPr lang="en-CA" b="0" i="0" dirty="0">
                <a:solidFill>
                  <a:srgbClr val="FF0000"/>
                </a:solidFill>
                <a:effectLst/>
                <a:latin typeface="BauOT"/>
              </a:rPr>
              <a:t>.</a:t>
            </a:r>
          </a:p>
          <a:p>
            <a:pPr marL="342900" indent="-342900" algn="l">
              <a:buFont typeface="Arial" panose="020B0604020202020204" pitchFamily="34" charset="0"/>
              <a:buChar char="•"/>
            </a:pPr>
            <a:r>
              <a:rPr lang="en-CA" b="0" i="0" dirty="0">
                <a:solidFill>
                  <a:schemeClr val="bg1"/>
                </a:solidFill>
                <a:effectLst/>
                <a:latin typeface="BauOT"/>
              </a:rPr>
              <a:t>Court satisfied that the Plaintiffs established a strong </a:t>
            </a:r>
            <a:r>
              <a:rPr lang="en-CA" b="0" i="1" dirty="0">
                <a:solidFill>
                  <a:schemeClr val="bg1"/>
                </a:solidFill>
                <a:effectLst/>
                <a:latin typeface="BauOT"/>
              </a:rPr>
              <a:t>prima facie </a:t>
            </a:r>
          </a:p>
          <a:p>
            <a:pPr algn="l"/>
            <a:r>
              <a:rPr lang="en-CA" b="0" i="0" dirty="0">
                <a:solidFill>
                  <a:schemeClr val="bg1"/>
                </a:solidFill>
                <a:effectLst/>
                <a:latin typeface="BauOT"/>
              </a:rPr>
              <a:t>case of copyright infringement and that an injunction would </a:t>
            </a:r>
          </a:p>
          <a:p>
            <a:pPr algn="l"/>
            <a:r>
              <a:rPr lang="en-CA" b="0" i="0" dirty="0">
                <a:solidFill>
                  <a:schemeClr val="bg1"/>
                </a:solidFill>
                <a:effectLst/>
                <a:latin typeface="BauOT"/>
              </a:rPr>
              <a:t>prevent irreparable harm without </a:t>
            </a:r>
            <a:r>
              <a:rPr lang="en-CA" b="0" i="0" dirty="0" err="1">
                <a:solidFill>
                  <a:schemeClr val="bg1"/>
                </a:solidFill>
                <a:effectLst/>
                <a:latin typeface="BauOT"/>
              </a:rPr>
              <a:t>unduely</a:t>
            </a:r>
            <a:r>
              <a:rPr lang="en-CA" b="0" i="0" dirty="0">
                <a:solidFill>
                  <a:schemeClr val="bg1"/>
                </a:solidFill>
                <a:effectLst/>
                <a:latin typeface="BauOT"/>
              </a:rPr>
              <a:t> inconveniencing</a:t>
            </a:r>
          </a:p>
          <a:p>
            <a:pPr algn="l"/>
            <a:r>
              <a:rPr lang="en-CA" dirty="0">
                <a:solidFill>
                  <a:schemeClr val="bg1"/>
                </a:solidFill>
                <a:latin typeface="BauOT"/>
              </a:rPr>
              <a:t>the</a:t>
            </a:r>
            <a:r>
              <a:rPr lang="en-CA" b="0" i="0" dirty="0">
                <a:solidFill>
                  <a:schemeClr val="bg1"/>
                </a:solidFill>
                <a:effectLst/>
                <a:latin typeface="BauOT"/>
              </a:rPr>
              <a:t> Defendants</a:t>
            </a:r>
            <a:r>
              <a:rPr lang="en-CA" b="0" i="0" dirty="0">
                <a:solidFill>
                  <a:srgbClr val="FF0000"/>
                </a:solidFill>
                <a:effectLst/>
                <a:latin typeface="BauOT"/>
              </a:rPr>
              <a:t>.</a:t>
            </a:r>
          </a:p>
        </p:txBody>
      </p:sp>
    </p:spTree>
    <p:extLst>
      <p:ext uri="{BB962C8B-B14F-4D97-AF65-F5344CB8AC3E}">
        <p14:creationId xmlns:p14="http://schemas.microsoft.com/office/powerpoint/2010/main" val="251422578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B2F62-F3AA-700D-EEF3-0FC266AA0DBC}"/>
            </a:ext>
          </a:extLst>
        </p:cNvPr>
        <p:cNvGrpSpPr/>
        <p:nvPr/>
      </p:nvGrpSpPr>
      <p:grpSpPr>
        <a:xfrm>
          <a:off x="0" y="0"/>
          <a:ext cx="0" cy="0"/>
          <a:chOff x="0" y="0"/>
          <a:chExt cx="0" cy="0"/>
        </a:xfrm>
      </p:grpSpPr>
      <p:pic>
        <p:nvPicPr>
          <p:cNvPr id="3" name="Picture 2" descr="A device on a table&#10;&#10;Description automatically generated">
            <a:extLst>
              <a:ext uri="{FF2B5EF4-FFF2-40B4-BE49-F238E27FC236}">
                <a16:creationId xmlns:a16="http://schemas.microsoft.com/office/drawing/2014/main" id="{F2956872-4ABE-D5B1-0351-8AEE2B2C0C1C}"/>
              </a:ext>
            </a:extLst>
          </p:cNvPr>
          <p:cNvPicPr>
            <a:picLocks noChangeAspect="1"/>
          </p:cNvPicPr>
          <p:nvPr/>
        </p:nvPicPr>
        <p:blipFill>
          <a:blip r:embed="rId2"/>
          <a:stretch>
            <a:fillRect/>
          </a:stretch>
        </p:blipFill>
        <p:spPr>
          <a:xfrm>
            <a:off x="3056102" y="123478"/>
            <a:ext cx="3031795" cy="4659982"/>
          </a:xfrm>
          <a:prstGeom prst="rect">
            <a:avLst/>
          </a:prstGeom>
        </p:spPr>
      </p:pic>
    </p:spTree>
    <p:extLst>
      <p:ext uri="{BB962C8B-B14F-4D97-AF65-F5344CB8AC3E}">
        <p14:creationId xmlns:p14="http://schemas.microsoft.com/office/powerpoint/2010/main" val="329110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323528" y="22225"/>
            <a:ext cx="8496944"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b="1" dirty="0">
                <a:solidFill>
                  <a:srgbClr val="FFFF00"/>
                </a:solidFill>
              </a:rPr>
              <a:t>Text</a:t>
            </a:r>
            <a:r>
              <a:rPr lang="en-US" altLang="en-US" b="1" dirty="0">
                <a:solidFill>
                  <a:srgbClr val="FF0000"/>
                </a:solidFill>
              </a:rPr>
              <a:t>:</a:t>
            </a:r>
            <a:r>
              <a:rPr lang="en-US" altLang="en-US" b="1" dirty="0">
                <a:solidFill>
                  <a:schemeClr val="bg1"/>
                </a:solidFill>
              </a:rPr>
              <a:t> Let me know if any issues </a:t>
            </a:r>
            <a:r>
              <a:rPr lang="en-US" altLang="en-US" b="1" dirty="0">
                <a:solidFill>
                  <a:srgbClr val="FF0000"/>
                </a:solidFill>
              </a:rPr>
              <a:t>@</a:t>
            </a:r>
            <a:r>
              <a:rPr lang="en-US" altLang="en-US" b="1" dirty="0">
                <a:solidFill>
                  <a:schemeClr val="bg1"/>
                </a:solidFill>
              </a:rPr>
              <a:t> Bookstore</a:t>
            </a:r>
            <a:endParaRPr lang="en-US" altLang="en-US" b="1" dirty="0">
              <a:solidFill>
                <a:srgbClr val="00B0F0"/>
              </a:solidFill>
            </a:endParaRP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99" t="7068" r="5202" b="10800"/>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A blue background with text and a cartoon character&#10;&#10;Description automatically generated">
            <a:extLst>
              <a:ext uri="{FF2B5EF4-FFF2-40B4-BE49-F238E27FC236}">
                <a16:creationId xmlns:a16="http://schemas.microsoft.com/office/drawing/2014/main" id="{E6DFEC8F-E01C-75B2-1035-64289E5E1CCD}"/>
              </a:ext>
            </a:extLst>
          </p:cNvPr>
          <p:cNvPicPr>
            <a:picLocks noChangeAspect="1"/>
          </p:cNvPicPr>
          <p:nvPr/>
        </p:nvPicPr>
        <p:blipFill>
          <a:blip r:embed="rId2"/>
          <a:stretch>
            <a:fillRect/>
          </a:stretch>
        </p:blipFill>
        <p:spPr>
          <a:xfrm>
            <a:off x="1220744" y="1059582"/>
            <a:ext cx="6702512" cy="3770163"/>
          </a:xfrm>
          <a:prstGeom prst="rect">
            <a:avLst/>
          </a:prstGeom>
        </p:spPr>
      </p:pic>
      <p:sp>
        <p:nvSpPr>
          <p:cNvPr id="2" name="TextBox 1">
            <a:extLst>
              <a:ext uri="{FF2B5EF4-FFF2-40B4-BE49-F238E27FC236}">
                <a16:creationId xmlns:a16="http://schemas.microsoft.com/office/drawing/2014/main" id="{45C844DA-0D1B-5E79-A919-68D07B893165}"/>
              </a:ext>
            </a:extLst>
          </p:cNvPr>
          <p:cNvSpPr txBox="1"/>
          <p:nvPr/>
        </p:nvSpPr>
        <p:spPr>
          <a:xfrm>
            <a:off x="1904282" y="123478"/>
            <a:ext cx="5335435" cy="707886"/>
          </a:xfrm>
          <a:prstGeom prst="rect">
            <a:avLst/>
          </a:prstGeom>
          <a:noFill/>
        </p:spPr>
        <p:txBody>
          <a:bodyPr wrap="none" rtlCol="0">
            <a:spAutoFit/>
          </a:bodyPr>
          <a:lstStyle/>
          <a:p>
            <a:r>
              <a:rPr lang="en-US" sz="4000" b="1" dirty="0">
                <a:solidFill>
                  <a:srgbClr val="FFFF00"/>
                </a:solidFill>
              </a:rPr>
              <a:t>Coming Next Week</a:t>
            </a:r>
            <a:r>
              <a:rPr lang="en-US" sz="4000" b="1" dirty="0">
                <a:solidFill>
                  <a:srgbClr val="FF0000"/>
                </a:solidFill>
              </a:rPr>
              <a:t>!!!</a:t>
            </a:r>
          </a:p>
        </p:txBody>
      </p:sp>
    </p:spTree>
    <p:extLst>
      <p:ext uri="{BB962C8B-B14F-4D97-AF65-F5344CB8AC3E}">
        <p14:creationId xmlns:p14="http://schemas.microsoft.com/office/powerpoint/2010/main" val="149641006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B5B4F-35A8-5F44-1BC0-1967D448D7F3}"/>
            </a:ext>
          </a:extLst>
        </p:cNvPr>
        <p:cNvGrpSpPr/>
        <p:nvPr/>
      </p:nvGrpSpPr>
      <p:grpSpPr>
        <a:xfrm>
          <a:off x="0" y="0"/>
          <a:ext cx="0" cy="0"/>
          <a:chOff x="0" y="0"/>
          <a:chExt cx="0" cy="0"/>
        </a:xfrm>
      </p:grpSpPr>
      <p:pic>
        <p:nvPicPr>
          <p:cNvPr id="3" name="Picture 2" descr="A white text on a white background&#10;&#10;Description automatically generated">
            <a:extLst>
              <a:ext uri="{FF2B5EF4-FFF2-40B4-BE49-F238E27FC236}">
                <a16:creationId xmlns:a16="http://schemas.microsoft.com/office/drawing/2014/main" id="{EAB6B639-BD18-6D9D-CEA7-C3B7EC5D2890}"/>
              </a:ext>
            </a:extLst>
          </p:cNvPr>
          <p:cNvPicPr>
            <a:picLocks noChangeAspect="1"/>
          </p:cNvPicPr>
          <p:nvPr/>
        </p:nvPicPr>
        <p:blipFill>
          <a:blip r:embed="rId2"/>
          <a:stretch>
            <a:fillRect/>
          </a:stretch>
        </p:blipFill>
        <p:spPr>
          <a:xfrm>
            <a:off x="545952" y="1076846"/>
            <a:ext cx="8052096" cy="2989808"/>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753ADB7-6495-D404-45E3-6BC8C86A7D34}"/>
                  </a:ext>
                </a:extLst>
              </p14:cNvPr>
              <p14:cNvContentPartPr/>
              <p14:nvPr/>
            </p14:nvContentPartPr>
            <p14:xfrm>
              <a:off x="787611" y="3205046"/>
              <a:ext cx="1801080" cy="50760"/>
            </p14:xfrm>
          </p:contentPart>
        </mc:Choice>
        <mc:Fallback xmlns="">
          <p:pic>
            <p:nvPicPr>
              <p:cNvPr id="4" name="Ink 3">
                <a:extLst>
                  <a:ext uri="{FF2B5EF4-FFF2-40B4-BE49-F238E27FC236}">
                    <a16:creationId xmlns:a16="http://schemas.microsoft.com/office/drawing/2014/main" id="{5F6DF335-857D-0A37-614B-5F98583C851C}"/>
                  </a:ext>
                </a:extLst>
              </p:cNvPr>
              <p:cNvPicPr/>
              <p:nvPr/>
            </p:nvPicPr>
            <p:blipFill>
              <a:blip r:embed="rId4"/>
              <a:stretch>
                <a:fillRect/>
              </a:stretch>
            </p:blipFill>
            <p:spPr>
              <a:xfrm>
                <a:off x="778611" y="3196406"/>
                <a:ext cx="18187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711B2FE-9117-D4C5-BC6B-890BD514A4D4}"/>
                  </a:ext>
                </a:extLst>
              </p14:cNvPr>
              <p14:cNvContentPartPr/>
              <p14:nvPr/>
            </p14:nvContentPartPr>
            <p14:xfrm>
              <a:off x="7866651" y="2924606"/>
              <a:ext cx="498240" cy="16920"/>
            </p14:xfrm>
          </p:contentPart>
        </mc:Choice>
        <mc:Fallback xmlns="">
          <p:pic>
            <p:nvPicPr>
              <p:cNvPr id="5" name="Ink 4">
                <a:extLst>
                  <a:ext uri="{FF2B5EF4-FFF2-40B4-BE49-F238E27FC236}">
                    <a16:creationId xmlns:a16="http://schemas.microsoft.com/office/drawing/2014/main" id="{24DD7C59-F953-432F-C6C9-DD7CD5EFC069}"/>
                  </a:ext>
                </a:extLst>
              </p:cNvPr>
              <p:cNvPicPr/>
              <p:nvPr/>
            </p:nvPicPr>
            <p:blipFill>
              <a:blip r:embed="rId6"/>
              <a:stretch>
                <a:fillRect/>
              </a:stretch>
            </p:blipFill>
            <p:spPr>
              <a:xfrm>
                <a:off x="7857651" y="2915606"/>
                <a:ext cx="5158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D84F0547-C1A4-E23D-6FF7-675219E0C5E4}"/>
                  </a:ext>
                </a:extLst>
              </p14:cNvPr>
              <p14:cNvContentPartPr/>
              <p14:nvPr/>
            </p14:nvContentPartPr>
            <p14:xfrm>
              <a:off x="2707851" y="3151406"/>
              <a:ext cx="5828760" cy="230400"/>
            </p14:xfrm>
          </p:contentPart>
        </mc:Choice>
        <mc:Fallback xmlns="">
          <p:pic>
            <p:nvPicPr>
              <p:cNvPr id="6" name="Ink 5">
                <a:extLst>
                  <a:ext uri="{FF2B5EF4-FFF2-40B4-BE49-F238E27FC236}">
                    <a16:creationId xmlns:a16="http://schemas.microsoft.com/office/drawing/2014/main" id="{CA820864-9DCF-53DE-1C50-ECC50A091FB5}"/>
                  </a:ext>
                </a:extLst>
              </p:cNvPr>
              <p:cNvPicPr/>
              <p:nvPr/>
            </p:nvPicPr>
            <p:blipFill>
              <a:blip r:embed="rId8"/>
              <a:stretch>
                <a:fillRect/>
              </a:stretch>
            </p:blipFill>
            <p:spPr>
              <a:xfrm>
                <a:off x="2699211" y="3142766"/>
                <a:ext cx="584640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D8EEAAFC-E15D-77CA-8478-E2A0EC258A66}"/>
                  </a:ext>
                </a:extLst>
              </p14:cNvPr>
              <p14:cNvContentPartPr/>
              <p14:nvPr/>
            </p14:nvContentPartPr>
            <p14:xfrm>
              <a:off x="719211" y="3516086"/>
              <a:ext cx="3768840" cy="110160"/>
            </p14:xfrm>
          </p:contentPart>
        </mc:Choice>
        <mc:Fallback xmlns="">
          <p:pic>
            <p:nvPicPr>
              <p:cNvPr id="7" name="Ink 6">
                <a:extLst>
                  <a:ext uri="{FF2B5EF4-FFF2-40B4-BE49-F238E27FC236}">
                    <a16:creationId xmlns:a16="http://schemas.microsoft.com/office/drawing/2014/main" id="{A223009D-4E5A-C000-5950-16A413BAC58E}"/>
                  </a:ext>
                </a:extLst>
              </p:cNvPr>
              <p:cNvPicPr/>
              <p:nvPr/>
            </p:nvPicPr>
            <p:blipFill>
              <a:blip r:embed="rId10"/>
              <a:stretch>
                <a:fillRect/>
              </a:stretch>
            </p:blipFill>
            <p:spPr>
              <a:xfrm>
                <a:off x="710571" y="3507086"/>
                <a:ext cx="378648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1966424D-2B28-53AC-B8D0-B32BCE02251B}"/>
                  </a:ext>
                </a:extLst>
              </p14:cNvPr>
              <p14:cNvContentPartPr/>
              <p14:nvPr/>
            </p14:nvContentPartPr>
            <p14:xfrm>
              <a:off x="3626931" y="3201446"/>
              <a:ext cx="1090440" cy="79560"/>
            </p14:xfrm>
          </p:contentPart>
        </mc:Choice>
        <mc:Fallback xmlns="">
          <p:pic>
            <p:nvPicPr>
              <p:cNvPr id="8" name="Ink 7">
                <a:extLst>
                  <a:ext uri="{FF2B5EF4-FFF2-40B4-BE49-F238E27FC236}">
                    <a16:creationId xmlns:a16="http://schemas.microsoft.com/office/drawing/2014/main" id="{9ED5C3BC-8726-D351-6062-7713DBC5CA30}"/>
                  </a:ext>
                </a:extLst>
              </p:cNvPr>
              <p:cNvPicPr/>
              <p:nvPr/>
            </p:nvPicPr>
            <p:blipFill>
              <a:blip r:embed="rId12"/>
              <a:stretch>
                <a:fillRect/>
              </a:stretch>
            </p:blipFill>
            <p:spPr>
              <a:xfrm>
                <a:off x="3617931" y="3192806"/>
                <a:ext cx="1108080" cy="97200"/>
              </a:xfrm>
              <a:prstGeom prst="rect">
                <a:avLst/>
              </a:prstGeom>
            </p:spPr>
          </p:pic>
        </mc:Fallback>
      </mc:AlternateContent>
    </p:spTree>
    <p:extLst>
      <p:ext uri="{BB962C8B-B14F-4D97-AF65-F5344CB8AC3E}">
        <p14:creationId xmlns:p14="http://schemas.microsoft.com/office/powerpoint/2010/main" val="305535630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AB026-8B59-8524-055A-05391D43EFB6}"/>
            </a:ext>
          </a:extLst>
        </p:cNvPr>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5BB37F06-58C5-0608-3DF8-CA335561FBE2}"/>
              </a:ext>
            </a:extLst>
          </p:cNvPr>
          <p:cNvPicPr>
            <a:picLocks noChangeAspect="1"/>
          </p:cNvPicPr>
          <p:nvPr/>
        </p:nvPicPr>
        <p:blipFill>
          <a:blip r:embed="rId2"/>
          <a:stretch>
            <a:fillRect/>
          </a:stretch>
        </p:blipFill>
        <p:spPr>
          <a:xfrm>
            <a:off x="2171641" y="233869"/>
            <a:ext cx="4800718" cy="4675762"/>
          </a:xfrm>
          <a:prstGeom prst="rect">
            <a:avLst/>
          </a:prstGeom>
        </p:spPr>
      </p:pic>
    </p:spTree>
    <p:extLst>
      <p:ext uri="{BB962C8B-B14F-4D97-AF65-F5344CB8AC3E}">
        <p14:creationId xmlns:p14="http://schemas.microsoft.com/office/powerpoint/2010/main" val="334680600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4607A-0AD4-07D4-E0F3-5DECC9C9261B}"/>
            </a:ext>
          </a:extLst>
        </p:cNvPr>
        <p:cNvGrpSpPr/>
        <p:nvPr/>
      </p:nvGrpSpPr>
      <p:grpSpPr>
        <a:xfrm>
          <a:off x="0" y="0"/>
          <a:ext cx="0" cy="0"/>
          <a:chOff x="0" y="0"/>
          <a:chExt cx="0" cy="0"/>
        </a:xfrm>
      </p:grpSpPr>
      <p:pic>
        <p:nvPicPr>
          <p:cNvPr id="3" name="Picture 2" descr="A screenshot of a computer device&#10;&#10;Description automatically generated">
            <a:extLst>
              <a:ext uri="{FF2B5EF4-FFF2-40B4-BE49-F238E27FC236}">
                <a16:creationId xmlns:a16="http://schemas.microsoft.com/office/drawing/2014/main" id="{C8A23AF1-BE2E-A9DA-76BB-42D6B42F8FF4}"/>
              </a:ext>
            </a:extLst>
          </p:cNvPr>
          <p:cNvPicPr>
            <a:picLocks noChangeAspect="1"/>
          </p:cNvPicPr>
          <p:nvPr/>
        </p:nvPicPr>
        <p:blipFill>
          <a:blip r:embed="rId2"/>
          <a:stretch>
            <a:fillRect/>
          </a:stretch>
        </p:blipFill>
        <p:spPr>
          <a:xfrm>
            <a:off x="2077539" y="241759"/>
            <a:ext cx="4988922" cy="4659982"/>
          </a:xfrm>
          <a:prstGeom prst="rect">
            <a:avLst/>
          </a:prstGeom>
        </p:spPr>
      </p:pic>
    </p:spTree>
    <p:extLst>
      <p:ext uri="{BB962C8B-B14F-4D97-AF65-F5344CB8AC3E}">
        <p14:creationId xmlns:p14="http://schemas.microsoft.com/office/powerpoint/2010/main" val="424853366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0209D9-A882-84C2-94CB-0FE48109F261}"/>
              </a:ext>
            </a:extLst>
          </p:cNvPr>
          <p:cNvSpPr>
            <a:spLocks noGrp="1"/>
          </p:cNvSpPr>
          <p:nvPr>
            <p:ph type="title"/>
          </p:nvPr>
        </p:nvSpPr>
        <p:spPr>
          <a:xfrm>
            <a:off x="323850" y="100013"/>
            <a:ext cx="8640763" cy="625475"/>
          </a:xfrm>
        </p:spPr>
        <p:txBody>
          <a:bodyPr>
            <a:normAutofit fontScale="90000"/>
          </a:bodyPr>
          <a:lstStyle/>
          <a:p>
            <a:pPr>
              <a:defRPr/>
            </a:pPr>
            <a:r>
              <a:rPr lang="en-US" sz="2700" b="1" dirty="0">
                <a:solidFill>
                  <a:schemeClr val="bg1"/>
                </a:solidFill>
              </a:rPr>
              <a:t>Should the</a:t>
            </a:r>
            <a:r>
              <a:rPr lang="en-US" sz="2700" b="1" dirty="0">
                <a:solidFill>
                  <a:srgbClr val="FFFF00"/>
                </a:solidFill>
              </a:rPr>
              <a:t> common carrier exception </a:t>
            </a:r>
            <a:r>
              <a:rPr lang="en-US" sz="2700" b="1" dirty="0">
                <a:solidFill>
                  <a:schemeClr val="bg1"/>
                </a:solidFill>
              </a:rPr>
              <a:t>(s.2.4(1)(b)) apply</a:t>
            </a:r>
            <a:r>
              <a:rPr lang="en-US" sz="2700" b="1" dirty="0">
                <a:solidFill>
                  <a:srgbClr val="FF0000"/>
                </a:solidFill>
              </a:rPr>
              <a:t>?</a:t>
            </a:r>
            <a:endParaRPr lang="en-US" sz="2700" b="1" dirty="0">
              <a:solidFill>
                <a:srgbClr val="FFFF00"/>
              </a:solidFill>
            </a:endParaRPr>
          </a:p>
        </p:txBody>
      </p:sp>
      <p:sp>
        <p:nvSpPr>
          <p:cNvPr id="2" name="Content Placeholder 1">
            <a:extLst>
              <a:ext uri="{FF2B5EF4-FFF2-40B4-BE49-F238E27FC236}">
                <a16:creationId xmlns:a16="http://schemas.microsoft.com/office/drawing/2014/main" id="{BDF6AB33-B264-0F02-E449-7A0DACFE5274}"/>
              </a:ext>
            </a:extLst>
          </p:cNvPr>
          <p:cNvSpPr>
            <a:spLocks noGrp="1"/>
          </p:cNvSpPr>
          <p:nvPr>
            <p:ph idx="1"/>
          </p:nvPr>
        </p:nvSpPr>
        <p:spPr>
          <a:xfrm>
            <a:off x="468313" y="1058863"/>
            <a:ext cx="8351837" cy="3984625"/>
          </a:xfrm>
        </p:spPr>
        <p:txBody>
          <a:bodyPr>
            <a:noAutofit/>
          </a:bodyPr>
          <a:lstStyle/>
          <a:p>
            <a:pPr marL="0" indent="0">
              <a:buFont typeface="Arial" panose="020B0604020202020204" pitchFamily="34" charset="0"/>
              <a:buNone/>
              <a:defRPr/>
            </a:pPr>
            <a:r>
              <a:rPr lang="en-CA" sz="2400" b="1" i="1" dirty="0">
                <a:solidFill>
                  <a:schemeClr val="bg1"/>
                </a:solidFill>
              </a:rPr>
              <a:t>“</a:t>
            </a:r>
            <a:r>
              <a:rPr lang="en-CA" sz="2400" b="1" i="1" dirty="0">
                <a:solidFill>
                  <a:srgbClr val="FFFF00"/>
                </a:solidFill>
              </a:rPr>
              <a:t>Communication to the public by telecommunication</a:t>
            </a:r>
          </a:p>
          <a:p>
            <a:pPr marL="0" indent="0">
              <a:buFont typeface="Arial" panose="020B0604020202020204" pitchFamily="34" charset="0"/>
              <a:buNone/>
              <a:defRPr/>
            </a:pPr>
            <a:r>
              <a:rPr lang="en-CA" sz="2400" b="1" i="1" dirty="0">
                <a:solidFill>
                  <a:schemeClr val="bg1"/>
                </a:solidFill>
              </a:rPr>
              <a:t>2.4</a:t>
            </a:r>
            <a:r>
              <a:rPr lang="en-CA" sz="2400" i="1" dirty="0">
                <a:solidFill>
                  <a:schemeClr val="bg1"/>
                </a:solidFill>
              </a:rPr>
              <a:t> </a:t>
            </a:r>
            <a:r>
              <a:rPr lang="en-CA" sz="2400" b="1" i="1" dirty="0">
                <a:solidFill>
                  <a:schemeClr val="bg1"/>
                </a:solidFill>
              </a:rPr>
              <a:t>(1)</a:t>
            </a:r>
            <a:r>
              <a:rPr lang="en-CA" sz="2400" i="1" dirty="0">
                <a:solidFill>
                  <a:schemeClr val="bg1"/>
                </a:solidFill>
              </a:rPr>
              <a:t> For the purposes of communication to the public by telecommunication,</a:t>
            </a:r>
          </a:p>
          <a:p>
            <a:pPr marL="0" indent="0">
              <a:buFont typeface="Arial" panose="020B0604020202020204" pitchFamily="34" charset="0"/>
              <a:buNone/>
              <a:defRPr/>
            </a:pPr>
            <a:r>
              <a:rPr lang="en-CA" sz="2400" b="1" i="1" dirty="0">
                <a:solidFill>
                  <a:schemeClr val="bg1"/>
                </a:solidFill>
              </a:rPr>
              <a:t>b)</a:t>
            </a:r>
            <a:r>
              <a:rPr lang="en-CA" sz="2400" i="1" dirty="0">
                <a:solidFill>
                  <a:schemeClr val="bg1"/>
                </a:solidFill>
              </a:rPr>
              <a:t> a </a:t>
            </a:r>
            <a:r>
              <a:rPr lang="en-CA" sz="2400" i="1" dirty="0">
                <a:solidFill>
                  <a:srgbClr val="FFFF00"/>
                </a:solidFill>
              </a:rPr>
              <a:t>person whose only act </a:t>
            </a:r>
            <a:r>
              <a:rPr lang="en-CA" sz="2400" i="1" dirty="0">
                <a:solidFill>
                  <a:schemeClr val="bg1"/>
                </a:solidFill>
              </a:rPr>
              <a:t>in respect of the communication of a work or other subject-matter to the public </a:t>
            </a:r>
            <a:r>
              <a:rPr lang="en-CA" sz="2400" i="1" dirty="0">
                <a:solidFill>
                  <a:srgbClr val="FFFF00"/>
                </a:solidFill>
              </a:rPr>
              <a:t>consists of providing the means of telecommunication </a:t>
            </a:r>
            <a:r>
              <a:rPr lang="en-CA" sz="2400" b="1" i="1" dirty="0">
                <a:solidFill>
                  <a:srgbClr val="FF0000"/>
                </a:solidFill>
              </a:rPr>
              <a:t>necessary </a:t>
            </a:r>
            <a:r>
              <a:rPr lang="en-CA" sz="2400" i="1" dirty="0">
                <a:solidFill>
                  <a:srgbClr val="FFFF00"/>
                </a:solidFill>
              </a:rPr>
              <a:t>for another person to so communicate the work</a:t>
            </a:r>
            <a:r>
              <a:rPr lang="en-CA" sz="2400" i="1" dirty="0">
                <a:solidFill>
                  <a:schemeClr val="bg1"/>
                </a:solidFill>
              </a:rPr>
              <a:t> or other subject-matter </a:t>
            </a:r>
            <a:r>
              <a:rPr lang="en-CA" sz="2400" i="1" dirty="0">
                <a:solidFill>
                  <a:srgbClr val="FF0000"/>
                </a:solidFill>
              </a:rPr>
              <a:t>does not communicate that work</a:t>
            </a:r>
            <a:r>
              <a:rPr lang="en-CA" sz="2400" i="1" dirty="0">
                <a:solidFill>
                  <a:schemeClr val="bg1"/>
                </a:solidFill>
              </a:rPr>
              <a:t> or other subject-matter </a:t>
            </a:r>
            <a:r>
              <a:rPr lang="en-CA" sz="2400" i="1" dirty="0">
                <a:solidFill>
                  <a:srgbClr val="FF0000"/>
                </a:solidFill>
              </a:rPr>
              <a:t>to the public</a:t>
            </a:r>
            <a:r>
              <a:rPr lang="en-CA" sz="2400" i="1" dirty="0">
                <a:solidFill>
                  <a:schemeClr val="bg1"/>
                </a:solidFill>
              </a:rPr>
              <a:t>;…”</a:t>
            </a:r>
          </a:p>
          <a:p>
            <a:pPr>
              <a:defRPr/>
            </a:pPr>
            <a:endParaRPr lang="en-US" sz="2250" dirty="0">
              <a:solidFill>
                <a:schemeClr val="bg1"/>
              </a:solidFill>
            </a:endParaRPr>
          </a:p>
        </p:txBody>
      </p:sp>
      <p:sp>
        <p:nvSpPr>
          <p:cNvPr id="4" name="Slide Number Placeholder 3">
            <a:extLst>
              <a:ext uri="{FF2B5EF4-FFF2-40B4-BE49-F238E27FC236}">
                <a16:creationId xmlns:a16="http://schemas.microsoft.com/office/drawing/2014/main" id="{4DE91494-2F53-0027-3103-BB9BF64633ED}"/>
              </a:ext>
            </a:extLst>
          </p:cNvPr>
          <p:cNvSpPr>
            <a:spLocks noGrp="1"/>
          </p:cNvSpPr>
          <p:nvPr>
            <p:ph type="sldNum" sz="quarter" idx="12"/>
          </p:nvPr>
        </p:nvSpPr>
        <p:spPr/>
        <p:txBody>
          <a:bodyPr/>
          <a:lstStyle/>
          <a:p>
            <a:pPr defTabSz="342900" eaLnBrk="1" fontAlgn="auto" hangingPunct="1">
              <a:spcBef>
                <a:spcPts val="0"/>
              </a:spcBef>
              <a:spcAft>
                <a:spcPts val="0"/>
              </a:spcAft>
              <a:defRPr/>
            </a:pPr>
            <a:fld id="{2F887D60-E833-6346-9990-C96BB51CA069}" type="slidenum">
              <a:rPr lang="en-US" sz="1350">
                <a:solidFill>
                  <a:prstClr val="black"/>
                </a:solidFill>
                <a:latin typeface="Arial"/>
                <a:ea typeface="+mn-ea"/>
              </a:rPr>
              <a:pPr defTabSz="342900" eaLnBrk="1" fontAlgn="auto" hangingPunct="1">
                <a:spcBef>
                  <a:spcPts val="0"/>
                </a:spcBef>
                <a:spcAft>
                  <a:spcPts val="0"/>
                </a:spcAft>
                <a:defRPr/>
              </a:pPr>
              <a:t>303</a:t>
            </a:fld>
            <a:endParaRPr lang="en-US" sz="1350">
              <a:solidFill>
                <a:prstClr val="black"/>
              </a:solidFill>
              <a:latin typeface="Arial"/>
              <a:ea typeface="+mn-ea"/>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70F0-689B-0621-58B1-DC0869EC7D0C}"/>
              </a:ext>
            </a:extLst>
          </p:cNvPr>
          <p:cNvSpPr>
            <a:spLocks noGrp="1"/>
          </p:cNvSpPr>
          <p:nvPr>
            <p:ph type="title"/>
          </p:nvPr>
        </p:nvSpPr>
        <p:spPr>
          <a:xfrm>
            <a:off x="179388" y="87313"/>
            <a:ext cx="8713787" cy="527050"/>
          </a:xfrm>
        </p:spPr>
        <p:txBody>
          <a:bodyPr>
            <a:normAutofit fontScale="90000"/>
          </a:bodyPr>
          <a:lstStyle/>
          <a:p>
            <a:pPr>
              <a:defRPr/>
            </a:pPr>
            <a:r>
              <a:rPr lang="en-US" sz="2700" dirty="0">
                <a:solidFill>
                  <a:schemeClr val="bg1"/>
                </a:solidFill>
              </a:rPr>
              <a:t>Should the </a:t>
            </a:r>
            <a:r>
              <a:rPr lang="en-US" sz="2700" dirty="0">
                <a:solidFill>
                  <a:srgbClr val="FFFF00"/>
                </a:solidFill>
              </a:rPr>
              <a:t>common carrier exception </a:t>
            </a:r>
            <a:r>
              <a:rPr lang="en-US" sz="2700" dirty="0">
                <a:solidFill>
                  <a:schemeClr val="bg1"/>
                </a:solidFill>
              </a:rPr>
              <a:t>(s. 2.4(1)(b)) apply</a:t>
            </a:r>
            <a:r>
              <a:rPr lang="en-US" sz="2700" dirty="0">
                <a:solidFill>
                  <a:srgbClr val="FF0000"/>
                </a:solidFill>
              </a:rPr>
              <a:t>?</a:t>
            </a:r>
            <a:br>
              <a:rPr lang="en-US" b="1" dirty="0">
                <a:solidFill>
                  <a:srgbClr val="FFFF00"/>
                </a:solidFill>
              </a:rPr>
            </a:br>
            <a:endParaRPr lang="en-US" dirty="0"/>
          </a:p>
        </p:txBody>
      </p:sp>
      <p:sp>
        <p:nvSpPr>
          <p:cNvPr id="328706" name="Content Placeholder 2">
            <a:extLst>
              <a:ext uri="{FF2B5EF4-FFF2-40B4-BE49-F238E27FC236}">
                <a16:creationId xmlns:a16="http://schemas.microsoft.com/office/drawing/2014/main" id="{3CF15FD9-FCDB-6F3E-D795-91233A19AF21}"/>
              </a:ext>
            </a:extLst>
          </p:cNvPr>
          <p:cNvSpPr>
            <a:spLocks noGrp="1" noChangeArrowheads="1"/>
          </p:cNvSpPr>
          <p:nvPr>
            <p:ph sz="quarter" idx="10"/>
          </p:nvPr>
        </p:nvSpPr>
        <p:spPr bwMode="auto">
          <a:xfrm>
            <a:off x="395288" y="915988"/>
            <a:ext cx="8497887"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sz="1600" i="1">
                <a:solidFill>
                  <a:schemeClr val="bg1"/>
                </a:solidFill>
              </a:rPr>
              <a:t>“[22] …</a:t>
            </a:r>
            <a:r>
              <a:rPr lang="en-CA" altLang="en-US" sz="1600" i="1">
                <a:solidFill>
                  <a:srgbClr val="FFFF00"/>
                </a:solidFill>
              </a:rPr>
              <a:t>This is not a case where the Defendants merely serve as the conduit</a:t>
            </a:r>
            <a:r>
              <a:rPr lang="en-CA" altLang="en-US" sz="1600" i="1">
                <a:solidFill>
                  <a:schemeClr val="bg1"/>
                </a:solidFill>
              </a:rPr>
              <a:t>, as was argued by Mr. Wesley. </a:t>
            </a:r>
            <a:r>
              <a:rPr lang="en-CA" altLang="en-US" sz="1600" i="1">
                <a:solidFill>
                  <a:srgbClr val="FFFF00"/>
                </a:solidFill>
              </a:rPr>
              <a:t>Rather, </a:t>
            </a:r>
            <a:r>
              <a:rPr lang="en-CA" altLang="en-US" sz="1600" i="1">
                <a:solidFill>
                  <a:srgbClr val="FF0000"/>
                </a:solidFill>
              </a:rPr>
              <a:t>they deliberately encourage consumers </a:t>
            </a:r>
            <a:r>
              <a:rPr lang="en-CA" altLang="en-US" sz="1600" i="1">
                <a:solidFill>
                  <a:srgbClr val="FFFF00"/>
                </a:solidFill>
              </a:rPr>
              <a:t>and potential clients </a:t>
            </a:r>
            <a:r>
              <a:rPr lang="en-CA" altLang="en-US" sz="1600" i="1">
                <a:solidFill>
                  <a:srgbClr val="FF0000"/>
                </a:solidFill>
              </a:rPr>
              <a:t>to circumvent authorized ways of accessing content </a:t>
            </a:r>
            <a:r>
              <a:rPr lang="en-CA" altLang="en-US" sz="1600" i="1">
                <a:solidFill>
                  <a:schemeClr val="bg1"/>
                </a:solidFill>
              </a:rPr>
              <a:t>– say, by a cable subscription or by streaming content from the </a:t>
            </a:r>
            <a:r>
              <a:rPr lang="en-CA" altLang="en-US" i="1">
                <a:solidFill>
                  <a:schemeClr val="bg1"/>
                </a:solidFill>
              </a:rPr>
              <a:t>Plaintiffs</a:t>
            </a:r>
            <a:r>
              <a:rPr lang="en-CA" altLang="en-US" sz="1600" i="1">
                <a:solidFill>
                  <a:schemeClr val="bg1"/>
                </a:solidFill>
              </a:rPr>
              <a:t>’ websites – both in the manner in which they promote their business, and by offering tutorials in how to add and use applications which rely on illegally obtained content. </a:t>
            </a:r>
            <a:r>
              <a:rPr lang="en-CA" altLang="en-US" sz="1600" i="1">
                <a:solidFill>
                  <a:srgbClr val="FFFF00"/>
                </a:solidFill>
              </a:rPr>
              <a:t>The statutory defence provided in paragraph 2.4(1)(b) of the Copyright Act does not apply to the Defendants who go above and beyond selling a simple “means of telecommunication”. </a:t>
            </a:r>
            <a:r>
              <a:rPr lang="en-CA" altLang="en-US" sz="1600" i="1">
                <a:solidFill>
                  <a:schemeClr val="bg1"/>
                </a:solidFill>
              </a:rPr>
              <a:t>They also engage in acts related to the content of the infringed communications (Society of Composers, Authors and Music Publishers of Canada v Canadian Assn of Internet Providers, 2004 SCC 45 at para 92). Consumers can consequently stream or download the Plaintiffs’ programs and store them on their device without authorization from the Plaintiffs. This constitutes prima facie copyright infringement pursuant to section 27 of the Copyright Act.”</a:t>
            </a:r>
            <a:endParaRPr lang="en-US" altLang="en-US" sz="1600" i="1">
              <a:solidFill>
                <a:schemeClr val="bg1"/>
              </a:solidFill>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a:extLst>
              <a:ext uri="{FF2B5EF4-FFF2-40B4-BE49-F238E27FC236}">
                <a16:creationId xmlns:a16="http://schemas.microsoft.com/office/drawing/2014/main" id="{BA2A0AAF-4F1E-057B-57DB-6424DADD18B8}"/>
              </a:ext>
            </a:extLst>
          </p:cNvPr>
          <p:cNvSpPr>
            <a:spLocks noGrp="1" noChangeArrowheads="1"/>
          </p:cNvSpPr>
          <p:nvPr>
            <p:ph type="title"/>
          </p:nvPr>
        </p:nvSpPr>
        <p:spPr bwMode="auto">
          <a:xfrm>
            <a:off x="642938" y="217488"/>
            <a:ext cx="7929562" cy="101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100" b="1">
                <a:solidFill>
                  <a:srgbClr val="FFFF00"/>
                </a:solidFill>
              </a:rPr>
              <a:t>N.B.</a:t>
            </a:r>
            <a:r>
              <a:rPr lang="en-US" altLang="en-US" sz="2100" b="1">
                <a:solidFill>
                  <a:srgbClr val="FF0000"/>
                </a:solidFill>
              </a:rPr>
              <a:t>:</a:t>
            </a:r>
            <a:r>
              <a:rPr lang="en-US" altLang="en-US" sz="2100" b="1">
                <a:solidFill>
                  <a:srgbClr val="FFFF00"/>
                </a:solidFill>
              </a:rPr>
              <a:t> </a:t>
            </a:r>
            <a:r>
              <a:rPr lang="en-US" altLang="en-US" sz="2100" b="1">
                <a:solidFill>
                  <a:schemeClr val="bg1"/>
                </a:solidFill>
              </a:rPr>
              <a:t>S. 31.1 Copyright Act (added to the </a:t>
            </a:r>
            <a:r>
              <a:rPr lang="en-US" altLang="en-US" sz="2100" b="1" i="1" u="sng">
                <a:solidFill>
                  <a:schemeClr val="bg1"/>
                </a:solidFill>
              </a:rPr>
              <a:t>Copyright Act</a:t>
            </a:r>
            <a:r>
              <a:rPr lang="en-US" altLang="en-US" sz="2100" b="1">
                <a:solidFill>
                  <a:schemeClr val="bg1"/>
                </a:solidFill>
              </a:rPr>
              <a:t>, 2012 </a:t>
            </a:r>
            <a:r>
              <a:rPr lang="en-US" altLang="en-US" sz="2100" b="1">
                <a:solidFill>
                  <a:srgbClr val="FF0000"/>
                </a:solidFill>
              </a:rPr>
              <a:t>– </a:t>
            </a:r>
            <a:r>
              <a:rPr lang="en-US" altLang="en-US" sz="2100" b="1">
                <a:solidFill>
                  <a:schemeClr val="bg1"/>
                </a:solidFill>
              </a:rPr>
              <a:t>complimentary to &amp; broader than S. </a:t>
            </a:r>
            <a:r>
              <a:rPr lang="en-CA" altLang="en-US" sz="2100" b="1">
                <a:solidFill>
                  <a:schemeClr val="bg1"/>
                </a:solidFill>
              </a:rPr>
              <a:t>2.4(1)(b) </a:t>
            </a:r>
            <a:endParaRPr lang="en-US" altLang="en-US" sz="2100" b="1">
              <a:solidFill>
                <a:schemeClr val="bg1"/>
              </a:solidFill>
            </a:endParaRPr>
          </a:p>
        </p:txBody>
      </p:sp>
      <p:sp>
        <p:nvSpPr>
          <p:cNvPr id="300034" name="Content Placeholder 2">
            <a:extLst>
              <a:ext uri="{FF2B5EF4-FFF2-40B4-BE49-F238E27FC236}">
                <a16:creationId xmlns:a16="http://schemas.microsoft.com/office/drawing/2014/main" id="{E67AE9D1-0B29-BB95-CC3B-9258A37178EC}"/>
              </a:ext>
            </a:extLst>
          </p:cNvPr>
          <p:cNvSpPr>
            <a:spLocks noGrp="1" noChangeArrowheads="1"/>
          </p:cNvSpPr>
          <p:nvPr>
            <p:ph sz="quarter" idx="10"/>
          </p:nvPr>
        </p:nvSpPr>
        <p:spPr bwMode="auto">
          <a:xfrm>
            <a:off x="468313" y="1166813"/>
            <a:ext cx="8424862" cy="3759200"/>
          </a:xfrm>
          <a:prstGeom prst="rect">
            <a:avLst/>
          </a:prstGeom>
        </p:spPr>
        <p:txBody>
          <a:bodyPr vert="horz" wrap="square" lIns="91440" tIns="45720" rIns="91440" bIns="45720" numCol="1" anchor="t" anchorCtr="0" compatLnSpc="1">
            <a:prstTxWarp prst="textNoShape">
              <a:avLst/>
            </a:prstTxWarp>
            <a:normAutofit lnSpcReduction="10000"/>
          </a:bodyPr>
          <a:lstStyle/>
          <a:p>
            <a:pPr marL="0" indent="0">
              <a:lnSpc>
                <a:spcPct val="120000"/>
              </a:lnSpc>
              <a:buFont typeface="Arial" panose="020B0604020202020204" pitchFamily="34" charset="0"/>
              <a:buNone/>
              <a:defRPr/>
            </a:pPr>
            <a:r>
              <a:rPr lang="en-CA" altLang="en-US" b="1" i="1">
                <a:solidFill>
                  <a:schemeClr val="bg1"/>
                </a:solidFill>
              </a:rPr>
              <a:t>31</a:t>
            </a:r>
            <a:r>
              <a:rPr lang="en-CA" altLang="en-US" i="1">
                <a:solidFill>
                  <a:schemeClr val="bg1"/>
                </a:solidFill>
              </a:rPr>
              <a:t> </a:t>
            </a:r>
            <a:r>
              <a:rPr lang="en-CA" altLang="en-US" b="1" i="1">
                <a:solidFill>
                  <a:schemeClr val="bg1"/>
                </a:solidFill>
              </a:rPr>
              <a:t>(1)</a:t>
            </a:r>
            <a:r>
              <a:rPr lang="en-CA" altLang="en-US" i="1">
                <a:solidFill>
                  <a:schemeClr val="bg1"/>
                </a:solidFill>
              </a:rPr>
              <a:t> In this section,</a:t>
            </a:r>
          </a:p>
          <a:p>
            <a:pPr marL="0" indent="0">
              <a:lnSpc>
                <a:spcPct val="120000"/>
              </a:lnSpc>
              <a:buFont typeface="Arial" panose="020B0604020202020204" pitchFamily="34" charset="0"/>
              <a:buNone/>
              <a:defRPr/>
            </a:pPr>
            <a:r>
              <a:rPr lang="en-CA" altLang="en-US" b="1" i="1">
                <a:solidFill>
                  <a:srgbClr val="FFFF00"/>
                </a:solidFill>
              </a:rPr>
              <a:t>new media retransmitter </a:t>
            </a:r>
            <a:r>
              <a:rPr lang="en-CA" altLang="en-US" i="1">
                <a:solidFill>
                  <a:srgbClr val="FFFF00"/>
                </a:solidFill>
              </a:rPr>
              <a:t>means a person whose retransmission is lawful under the </a:t>
            </a:r>
            <a:r>
              <a:rPr lang="en-CA" altLang="en-US" i="1" u="sng">
                <a:solidFill>
                  <a:srgbClr val="FFFF00"/>
                </a:solidFill>
                <a:hlinkClick r:id="rId2"/>
              </a:rPr>
              <a:t>Broadcasting Act</a:t>
            </a:r>
            <a:r>
              <a:rPr lang="en-CA" altLang="en-US" i="1">
                <a:solidFill>
                  <a:srgbClr val="FFFF00"/>
                </a:solidFill>
              </a:rPr>
              <a:t> only by reason of the Exemption Order for New Media Broadcasting Undertakings issued by the Canadian Radio-television and Telecommunications Commission </a:t>
            </a:r>
            <a:r>
              <a:rPr lang="en-CA" altLang="en-US" i="1">
                <a:solidFill>
                  <a:schemeClr val="bg1"/>
                </a:solidFill>
              </a:rPr>
              <a:t>as Appendix A to Public Notice CRTC 1999-197, as amended from time to time; </a:t>
            </a:r>
          </a:p>
          <a:p>
            <a:pPr marL="0" indent="0">
              <a:lnSpc>
                <a:spcPct val="120000"/>
              </a:lnSpc>
              <a:buFont typeface="Arial" panose="020B0604020202020204" pitchFamily="34" charset="0"/>
              <a:buNone/>
              <a:defRPr/>
            </a:pPr>
            <a:r>
              <a:rPr lang="en-CA" altLang="en-US" b="1" i="1">
                <a:solidFill>
                  <a:srgbClr val="FFFF00"/>
                </a:solidFill>
              </a:rPr>
              <a:t>Retransmitter</a:t>
            </a:r>
            <a:r>
              <a:rPr lang="en-CA" altLang="en-US" b="1" i="1">
                <a:solidFill>
                  <a:schemeClr val="bg1"/>
                </a:solidFill>
              </a:rPr>
              <a:t> </a:t>
            </a:r>
            <a:r>
              <a:rPr lang="en-CA" altLang="en-US" i="1">
                <a:solidFill>
                  <a:schemeClr val="bg1"/>
                </a:solidFill>
              </a:rPr>
              <a:t>means a person who performs a function comparable to that of a cable retransmission system, but does not include a new media retransmitter; </a:t>
            </a:r>
            <a:r>
              <a:rPr lang="en-CA" altLang="en-US" b="1" i="1">
                <a:solidFill>
                  <a:schemeClr val="bg1"/>
                </a:solidFill>
              </a:rPr>
              <a:t>signal</a:t>
            </a:r>
            <a:r>
              <a:rPr lang="en-CA" altLang="en-US" i="1">
                <a:solidFill>
                  <a:schemeClr val="bg1"/>
                </a:solidFill>
              </a:rPr>
              <a:t> means a signal that carries a literary, dramatic, musical or artistic work and is transmitted for free reception by the public by a terrestrial radio or terrestrial television station. 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a:extLst>
              <a:ext uri="{FF2B5EF4-FFF2-40B4-BE49-F238E27FC236}">
                <a16:creationId xmlns:a16="http://schemas.microsoft.com/office/drawing/2014/main" id="{8F484D48-84BB-48FB-2BE0-856B3A684DA0}"/>
              </a:ext>
            </a:extLst>
          </p:cNvPr>
          <p:cNvSpPr>
            <a:spLocks noGrp="1" noChangeArrowheads="1"/>
          </p:cNvSpPr>
          <p:nvPr>
            <p:ph type="title"/>
          </p:nvPr>
        </p:nvSpPr>
        <p:spPr bwMode="auto">
          <a:xfrm>
            <a:off x="250825" y="79375"/>
            <a:ext cx="8569325" cy="91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100" b="1">
                <a:solidFill>
                  <a:srgbClr val="FFFF00"/>
                </a:solidFill>
              </a:rPr>
              <a:t>N.B.</a:t>
            </a:r>
            <a:r>
              <a:rPr lang="en-US" altLang="en-US" sz="2100" b="1">
                <a:solidFill>
                  <a:srgbClr val="FF0000"/>
                </a:solidFill>
              </a:rPr>
              <a:t>:</a:t>
            </a:r>
            <a:r>
              <a:rPr lang="en-US" altLang="en-US" sz="2100" b="1">
                <a:solidFill>
                  <a:srgbClr val="FFFF00"/>
                </a:solidFill>
              </a:rPr>
              <a:t> </a:t>
            </a:r>
            <a:r>
              <a:rPr lang="en-US" altLang="en-US" sz="2100" b="1">
                <a:solidFill>
                  <a:schemeClr val="bg1"/>
                </a:solidFill>
              </a:rPr>
              <a:t>S. 31.1 Copyright Act (added to the </a:t>
            </a:r>
            <a:r>
              <a:rPr lang="en-US" altLang="en-US" sz="2100" b="1" i="1" u="sng">
                <a:solidFill>
                  <a:schemeClr val="bg1"/>
                </a:solidFill>
              </a:rPr>
              <a:t>Copyright Act</a:t>
            </a:r>
            <a:r>
              <a:rPr lang="en-US" altLang="en-US" sz="2100" b="1">
                <a:solidFill>
                  <a:schemeClr val="bg1"/>
                </a:solidFill>
              </a:rPr>
              <a:t>, 2012 – complimentary to &amp; broader than S. </a:t>
            </a:r>
            <a:r>
              <a:rPr lang="en-CA" altLang="en-US" sz="2100" b="1">
                <a:solidFill>
                  <a:schemeClr val="bg1"/>
                </a:solidFill>
              </a:rPr>
              <a:t>2.4(1)(b) </a:t>
            </a:r>
            <a:endParaRPr lang="en-US" altLang="en-US" sz="2100">
              <a:solidFill>
                <a:schemeClr val="bg1"/>
              </a:solidFill>
            </a:endParaRPr>
          </a:p>
        </p:txBody>
      </p:sp>
      <p:sp>
        <p:nvSpPr>
          <p:cNvPr id="331778" name="Content Placeholder 2">
            <a:extLst>
              <a:ext uri="{FF2B5EF4-FFF2-40B4-BE49-F238E27FC236}">
                <a16:creationId xmlns:a16="http://schemas.microsoft.com/office/drawing/2014/main" id="{812C888D-2AA9-1427-8832-D45864D2E01B}"/>
              </a:ext>
            </a:extLst>
          </p:cNvPr>
          <p:cNvSpPr>
            <a:spLocks noGrp="1" noChangeArrowheads="1"/>
          </p:cNvSpPr>
          <p:nvPr>
            <p:ph sz="quarter" idx="10"/>
          </p:nvPr>
        </p:nvSpPr>
        <p:spPr bwMode="auto">
          <a:xfrm>
            <a:off x="395288" y="1131888"/>
            <a:ext cx="8569325"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b="1" i="1">
                <a:solidFill>
                  <a:schemeClr val="bg1"/>
                </a:solidFill>
              </a:rPr>
              <a:t>31</a:t>
            </a:r>
            <a:r>
              <a:rPr lang="en-CA" altLang="en-US" i="1">
                <a:solidFill>
                  <a:schemeClr val="bg1"/>
                </a:solidFill>
              </a:rPr>
              <a:t> </a:t>
            </a:r>
            <a:r>
              <a:rPr lang="en-CA" altLang="en-US" b="1" i="1">
                <a:solidFill>
                  <a:schemeClr val="bg1"/>
                </a:solidFill>
              </a:rPr>
              <a:t>(2)</a:t>
            </a:r>
            <a:r>
              <a:rPr lang="en-CA" altLang="en-US" i="1">
                <a:solidFill>
                  <a:srgbClr val="FFFF00"/>
                </a:solidFill>
              </a:rPr>
              <a:t> It is not an infringement of copyright for a retransmitter to communicate to the public by telecommunication any literary, dramatic, musical or artistic work if</a:t>
            </a:r>
          </a:p>
          <a:p>
            <a:pPr marL="342900" lvl="1" indent="0">
              <a:lnSpc>
                <a:spcPct val="110000"/>
              </a:lnSpc>
              <a:buFont typeface="Arial" panose="020B0604020202020204" pitchFamily="34" charset="0"/>
              <a:buNone/>
            </a:pPr>
            <a:r>
              <a:rPr lang="en-CA" altLang="en-US" b="1" i="1">
                <a:solidFill>
                  <a:schemeClr val="bg1"/>
                </a:solidFill>
              </a:rPr>
              <a:t>(a)</a:t>
            </a:r>
            <a:r>
              <a:rPr lang="en-CA" altLang="en-US" i="1">
                <a:solidFill>
                  <a:schemeClr val="bg1"/>
                </a:solidFill>
              </a:rPr>
              <a:t> the communication is a </a:t>
            </a:r>
            <a:r>
              <a:rPr lang="en-CA" altLang="en-US" i="1">
                <a:solidFill>
                  <a:srgbClr val="FFFF00"/>
                </a:solidFill>
              </a:rPr>
              <a:t>retransmission </a:t>
            </a:r>
            <a:r>
              <a:rPr lang="en-CA" altLang="en-US" i="1">
                <a:solidFill>
                  <a:schemeClr val="bg1"/>
                </a:solidFill>
              </a:rPr>
              <a:t>of a local or distant signal;</a:t>
            </a:r>
          </a:p>
          <a:p>
            <a:pPr marL="342900" lvl="1" indent="0">
              <a:lnSpc>
                <a:spcPct val="110000"/>
              </a:lnSpc>
              <a:buFont typeface="Arial" panose="020B0604020202020204" pitchFamily="34" charset="0"/>
              <a:buNone/>
            </a:pPr>
            <a:r>
              <a:rPr lang="en-CA" altLang="en-US" b="1" i="1">
                <a:solidFill>
                  <a:schemeClr val="bg1"/>
                </a:solidFill>
              </a:rPr>
              <a:t>(b)</a:t>
            </a:r>
            <a:r>
              <a:rPr lang="en-CA" altLang="en-US" i="1">
                <a:solidFill>
                  <a:schemeClr val="bg1"/>
                </a:solidFill>
              </a:rPr>
              <a:t> the retransmission is </a:t>
            </a:r>
            <a:r>
              <a:rPr lang="en-CA" altLang="en-US" i="1">
                <a:solidFill>
                  <a:srgbClr val="FFFF00"/>
                </a:solidFill>
              </a:rPr>
              <a:t>lawful under the </a:t>
            </a:r>
            <a:r>
              <a:rPr lang="en-CA" altLang="en-US" i="1" u="sng">
                <a:solidFill>
                  <a:srgbClr val="FFFF00"/>
                </a:solidFill>
                <a:hlinkClick r:id="rId2"/>
              </a:rPr>
              <a:t>Broadcasting Act</a:t>
            </a:r>
            <a:r>
              <a:rPr lang="en-CA" altLang="en-US" i="1">
                <a:solidFill>
                  <a:schemeClr val="bg1"/>
                </a:solidFill>
              </a:rPr>
              <a:t>;</a:t>
            </a:r>
          </a:p>
          <a:p>
            <a:pPr marL="342900" lvl="1" indent="0">
              <a:lnSpc>
                <a:spcPct val="110000"/>
              </a:lnSpc>
              <a:buFont typeface="Arial" panose="020B0604020202020204" pitchFamily="34" charset="0"/>
              <a:buNone/>
            </a:pPr>
            <a:r>
              <a:rPr lang="en-CA" altLang="en-US" b="1" i="1">
                <a:solidFill>
                  <a:schemeClr val="bg1"/>
                </a:solidFill>
              </a:rPr>
              <a:t>(c)</a:t>
            </a:r>
            <a:r>
              <a:rPr lang="en-CA" altLang="en-US" i="1">
                <a:solidFill>
                  <a:schemeClr val="bg1"/>
                </a:solidFill>
              </a:rPr>
              <a:t> the signal is retransmitted simultaneously and without alteration, except as otherwise required or permitted by or under the laws of Canada;</a:t>
            </a:r>
          </a:p>
          <a:p>
            <a:pPr marL="342900" lvl="1" indent="0">
              <a:lnSpc>
                <a:spcPct val="110000"/>
              </a:lnSpc>
              <a:buFont typeface="Arial" panose="020B0604020202020204" pitchFamily="34" charset="0"/>
              <a:buNone/>
            </a:pPr>
            <a:r>
              <a:rPr lang="en-CA" altLang="en-US" b="1" i="1">
                <a:solidFill>
                  <a:schemeClr val="bg1"/>
                </a:solidFill>
              </a:rPr>
              <a:t>(d)</a:t>
            </a:r>
            <a:r>
              <a:rPr lang="en-CA" altLang="en-US" i="1">
                <a:solidFill>
                  <a:schemeClr val="bg1"/>
                </a:solidFill>
              </a:rPr>
              <a:t> in the case of the retransmission of a distant signal, the retransmitter has paid any royalties, and complied with any terms and conditions, fixed under this Act; </a:t>
            </a:r>
            <a:r>
              <a:rPr lang="en-CA" altLang="en-US" i="1">
                <a:solidFill>
                  <a:srgbClr val="FF0000"/>
                </a:solidFill>
              </a:rPr>
              <a:t>and</a:t>
            </a:r>
          </a:p>
          <a:p>
            <a:pPr marL="342900" lvl="1" indent="0">
              <a:lnSpc>
                <a:spcPct val="110000"/>
              </a:lnSpc>
              <a:buFont typeface="Arial" panose="020B0604020202020204" pitchFamily="34" charset="0"/>
              <a:buNone/>
            </a:pPr>
            <a:r>
              <a:rPr lang="en-CA" altLang="en-US" b="1" i="1">
                <a:solidFill>
                  <a:schemeClr val="bg1"/>
                </a:solidFill>
              </a:rPr>
              <a:t>(e)</a:t>
            </a:r>
            <a:r>
              <a:rPr lang="en-CA" altLang="en-US" i="1">
                <a:solidFill>
                  <a:schemeClr val="bg1"/>
                </a:solidFill>
              </a:rPr>
              <a:t> the retransmitter complies with the applicable conditions, if any, referred to in paragraph (3)(b).</a:t>
            </a:r>
          </a:p>
          <a:p>
            <a:pPr marL="0" indent="0">
              <a:buFont typeface="Arial" panose="020B0604020202020204" pitchFamily="34" charset="0"/>
              <a:buNone/>
            </a:pPr>
            <a:endParaRPr lang="en-US" altLang="en-US"/>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itle 1">
            <a:extLst>
              <a:ext uri="{FF2B5EF4-FFF2-40B4-BE49-F238E27FC236}">
                <a16:creationId xmlns:a16="http://schemas.microsoft.com/office/drawing/2014/main" id="{66BBA507-78D5-1F72-B4AA-BCA1AE1D259E}"/>
              </a:ext>
            </a:extLst>
          </p:cNvPr>
          <p:cNvSpPr>
            <a:spLocks noGrp="1" noChangeArrowheads="1"/>
          </p:cNvSpPr>
          <p:nvPr>
            <p:ph type="title"/>
          </p:nvPr>
        </p:nvSpPr>
        <p:spPr bwMode="auto">
          <a:xfrm>
            <a:off x="468313" y="79375"/>
            <a:ext cx="8207375" cy="1550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N.B.</a:t>
            </a:r>
            <a:r>
              <a:rPr lang="en-US" altLang="en-US">
                <a:solidFill>
                  <a:srgbClr val="FF0000"/>
                </a:solidFill>
              </a:rPr>
              <a:t>:</a:t>
            </a:r>
            <a:r>
              <a:rPr lang="en-US" altLang="en-US">
                <a:solidFill>
                  <a:srgbClr val="FFFF00"/>
                </a:solidFill>
              </a:rPr>
              <a:t> </a:t>
            </a:r>
            <a:r>
              <a:rPr lang="en-US" altLang="en-US">
                <a:solidFill>
                  <a:schemeClr val="bg1"/>
                </a:solidFill>
              </a:rPr>
              <a:t>S. 31.1 Copyright Act (added to the </a:t>
            </a:r>
            <a:r>
              <a:rPr lang="en-US" altLang="en-US" i="1" u="sng">
                <a:solidFill>
                  <a:schemeClr val="bg1"/>
                </a:solidFill>
              </a:rPr>
              <a:t>Copyright Act</a:t>
            </a:r>
            <a:r>
              <a:rPr lang="en-US" altLang="en-US">
                <a:solidFill>
                  <a:schemeClr val="bg1"/>
                </a:solidFill>
              </a:rPr>
              <a:t>, 2012 – complimentary to &amp; broader than S. </a:t>
            </a:r>
            <a:r>
              <a:rPr lang="en-CA" altLang="en-US">
                <a:solidFill>
                  <a:schemeClr val="bg1"/>
                </a:solidFill>
              </a:rPr>
              <a:t>2.4(1)(b) </a:t>
            </a:r>
            <a:endParaRPr lang="en-US" altLang="en-US">
              <a:solidFill>
                <a:schemeClr val="bg1"/>
              </a:solidFill>
            </a:endParaRPr>
          </a:p>
        </p:txBody>
      </p:sp>
      <p:sp>
        <p:nvSpPr>
          <p:cNvPr id="332802" name="Content Placeholder 2">
            <a:extLst>
              <a:ext uri="{FF2B5EF4-FFF2-40B4-BE49-F238E27FC236}">
                <a16:creationId xmlns:a16="http://schemas.microsoft.com/office/drawing/2014/main" id="{65637B54-C167-5377-F0E3-AF432BC2F681}"/>
              </a:ext>
            </a:extLst>
          </p:cNvPr>
          <p:cNvSpPr>
            <a:spLocks noGrp="1" noChangeArrowheads="1"/>
          </p:cNvSpPr>
          <p:nvPr>
            <p:ph sz="quarter" idx="10"/>
          </p:nvPr>
        </p:nvSpPr>
        <p:spPr bwMode="auto">
          <a:xfrm>
            <a:off x="684213" y="1779588"/>
            <a:ext cx="8459787" cy="3095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600">
                <a:solidFill>
                  <a:schemeClr val="bg1"/>
                </a:solidFill>
              </a:rPr>
              <a:t>While s. 2.4(1)(b) applies </a:t>
            </a:r>
            <a:r>
              <a:rPr lang="en-CA" altLang="en-US" sz="3600">
                <a:solidFill>
                  <a:srgbClr val="FFFF00"/>
                </a:solidFill>
              </a:rPr>
              <a:t>only to the right to communicate a work to the public</a:t>
            </a:r>
            <a:r>
              <a:rPr lang="en-CA" altLang="en-US" sz="3600">
                <a:solidFill>
                  <a:schemeClr val="bg1"/>
                </a:solidFill>
              </a:rPr>
              <a:t>, s. 31(2) right applies more broadly – </a:t>
            </a:r>
            <a:r>
              <a:rPr lang="en-CA" altLang="en-US" sz="3600">
                <a:solidFill>
                  <a:srgbClr val="FF0000"/>
                </a:solidFill>
              </a:rPr>
              <a:t>to any rights </a:t>
            </a:r>
            <a:r>
              <a:rPr lang="en-CA" altLang="en-US" sz="3600">
                <a:solidFill>
                  <a:schemeClr val="bg1"/>
                </a:solidFill>
              </a:rPr>
              <a:t>that might have otherwise been infringed. </a:t>
            </a:r>
          </a:p>
          <a:p>
            <a:pPr marL="0" indent="0">
              <a:buFont typeface="Arial" panose="020B0604020202020204" pitchFamily="34" charset="0"/>
              <a:buNone/>
            </a:pPr>
            <a:endParaRPr lang="en-US" altLang="en-US"/>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Content Placeholder 2">
            <a:extLst>
              <a:ext uri="{FF2B5EF4-FFF2-40B4-BE49-F238E27FC236}">
                <a16:creationId xmlns:a16="http://schemas.microsoft.com/office/drawing/2014/main" id="{2C6F2BDF-EC62-F1F2-BC12-83172F3C263D}"/>
              </a:ext>
            </a:extLst>
          </p:cNvPr>
          <p:cNvSpPr>
            <a:spLocks noGrp="1" noChangeArrowheads="1"/>
          </p:cNvSpPr>
          <p:nvPr>
            <p:ph sz="quarter" idx="10"/>
          </p:nvPr>
        </p:nvSpPr>
        <p:spPr bwMode="auto">
          <a:xfrm>
            <a:off x="576263" y="1708150"/>
            <a:ext cx="7991475" cy="2808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600">
                <a:solidFill>
                  <a:schemeClr val="bg1"/>
                </a:solidFill>
              </a:rPr>
              <a:t>SCOTUS </a:t>
            </a:r>
            <a:r>
              <a:rPr lang="en-US" altLang="en-US" sz="3600">
                <a:solidFill>
                  <a:srgbClr val="FF0000"/>
                </a:solidFill>
              </a:rPr>
              <a:t>&amp;</a:t>
            </a:r>
            <a:r>
              <a:rPr lang="en-US" altLang="en-US" sz="3600">
                <a:solidFill>
                  <a:schemeClr val="bg1"/>
                </a:solidFill>
              </a:rPr>
              <a:t> Media Technology</a:t>
            </a:r>
            <a:r>
              <a:rPr lang="en-US" altLang="en-US" sz="3600">
                <a:solidFill>
                  <a:srgbClr val="FF0000"/>
                </a:solidFill>
              </a:rPr>
              <a:t>:</a:t>
            </a:r>
            <a:br>
              <a:rPr lang="en-US" altLang="en-US" sz="3600">
                <a:solidFill>
                  <a:schemeClr val="bg1"/>
                </a:solidFill>
              </a:rPr>
            </a:br>
            <a:r>
              <a:rPr lang="en-US" altLang="en-US" sz="3600">
                <a:solidFill>
                  <a:srgbClr val="FFFF00"/>
                </a:solidFill>
              </a:rPr>
              <a:t>One Wedding </a:t>
            </a:r>
            <a:r>
              <a:rPr lang="en-US" altLang="en-US" sz="3600">
                <a:solidFill>
                  <a:srgbClr val="FF0000"/>
                </a:solidFill>
              </a:rPr>
              <a:t>&amp; </a:t>
            </a:r>
            <a:r>
              <a:rPr lang="en-US" altLang="en-US" sz="3600">
                <a:solidFill>
                  <a:srgbClr val="FFFF00"/>
                </a:solidFill>
              </a:rPr>
              <a:t>Two Funerals</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a:extLst>
              <a:ext uri="{FF2B5EF4-FFF2-40B4-BE49-F238E27FC236}">
                <a16:creationId xmlns:a16="http://schemas.microsoft.com/office/drawing/2014/main" id="{0AB04CDC-2C02-A67C-9A7B-525804F5E52D}"/>
              </a:ext>
            </a:extLst>
          </p:cNvPr>
          <p:cNvSpPr>
            <a:spLocks noGrp="1" noChangeArrowheads="1"/>
          </p:cNvSpPr>
          <p:nvPr>
            <p:ph type="title"/>
          </p:nvPr>
        </p:nvSpPr>
        <p:spPr bwMode="auto">
          <a:xfrm>
            <a:off x="1485900" y="87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A </a:t>
            </a:r>
            <a:r>
              <a:rPr lang="en-US" altLang="en-US">
                <a:solidFill>
                  <a:srgbClr val="FFFF00"/>
                </a:solidFill>
              </a:rPr>
              <a:t>time</a:t>
            </a:r>
            <a:r>
              <a:rPr lang="en-US" altLang="en-US">
                <a:solidFill>
                  <a:srgbClr val="FF0000"/>
                </a:solidFill>
              </a:rPr>
              <a:t>-</a:t>
            </a:r>
            <a:r>
              <a:rPr lang="en-US" altLang="en-US">
                <a:solidFill>
                  <a:srgbClr val="FFFF00"/>
                </a:solidFill>
              </a:rPr>
              <a:t>shifted </a:t>
            </a:r>
            <a:r>
              <a:rPr lang="en-US" altLang="en-US">
                <a:solidFill>
                  <a:schemeClr val="bg1"/>
                </a:solidFill>
              </a:rPr>
              <a:t>celebration</a:t>
            </a:r>
            <a:r>
              <a:rPr lang="en-US" altLang="en-US">
                <a:solidFill>
                  <a:srgbClr val="FF0000"/>
                </a:solidFill>
              </a:rPr>
              <a:t>…</a:t>
            </a:r>
          </a:p>
        </p:txBody>
      </p:sp>
      <p:pic>
        <p:nvPicPr>
          <p:cNvPr id="334850" name="Picture 4" descr="Graphical user interface, text, application&#10;&#10;Description automatically generated">
            <a:extLst>
              <a:ext uri="{FF2B5EF4-FFF2-40B4-BE49-F238E27FC236}">
                <a16:creationId xmlns:a16="http://schemas.microsoft.com/office/drawing/2014/main" id="{1E2E813C-4649-F3A5-11D4-EE3CABB20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013" y="849313"/>
            <a:ext cx="437197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406EFA1-BFA0-C8C1-4F0D-F62ABFC65973}"/>
              </a:ext>
            </a:extLst>
          </p:cNvPr>
          <p:cNvSpPr txBox="1"/>
          <p:nvPr/>
        </p:nvSpPr>
        <p:spPr>
          <a:xfrm>
            <a:off x="4306888" y="4406900"/>
            <a:ext cx="3444875" cy="300038"/>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black"/>
                </a:solidFill>
                <a:latin typeface="Arial"/>
                <a:ea typeface="+mn-ea"/>
                <a:hlinkClick r:id="rId3"/>
              </a:rPr>
              <a:t>https://www.oyez.org/cases/1982/81-1687</a:t>
            </a:r>
            <a:r>
              <a:rPr lang="en-US" sz="1350" dirty="0">
                <a:solidFill>
                  <a:prstClr val="black"/>
                </a:solidFill>
                <a:latin typeface="Arial"/>
                <a:ea typeface="+mn-ea"/>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95F96-81D5-304C-E890-29851333B49A}"/>
              </a:ext>
            </a:extLst>
          </p:cNvPr>
          <p:cNvSpPr txBox="1"/>
          <p:nvPr/>
        </p:nvSpPr>
        <p:spPr>
          <a:xfrm>
            <a:off x="143508" y="267494"/>
            <a:ext cx="8856984" cy="1015663"/>
          </a:xfrm>
          <a:prstGeom prst="rect">
            <a:avLst/>
          </a:prstGeom>
          <a:noFill/>
        </p:spPr>
        <p:txBody>
          <a:bodyPr wrap="square" rtlCol="0">
            <a:spAutoFit/>
          </a:bodyPr>
          <a:lstStyle/>
          <a:p>
            <a:pPr algn="ctr"/>
            <a:r>
              <a:rPr lang="en-US" sz="6000" dirty="0">
                <a:solidFill>
                  <a:srgbClr val="FFFF00"/>
                </a:solidFill>
              </a:rPr>
              <a:t>Generative A</a:t>
            </a:r>
            <a:r>
              <a:rPr lang="en-US" sz="6000" dirty="0">
                <a:solidFill>
                  <a:srgbClr val="FF0000"/>
                </a:solidFill>
              </a:rPr>
              <a:t>.</a:t>
            </a:r>
            <a:r>
              <a:rPr lang="en-US" sz="6000" dirty="0">
                <a:solidFill>
                  <a:srgbClr val="FFFF00"/>
                </a:solidFill>
              </a:rPr>
              <a:t>I</a:t>
            </a:r>
            <a:r>
              <a:rPr lang="en-US" sz="6000" dirty="0">
                <a:solidFill>
                  <a:srgbClr val="FF0000"/>
                </a:solidFill>
              </a:rPr>
              <a:t>.</a:t>
            </a:r>
            <a:r>
              <a:rPr lang="en-US" sz="6000" dirty="0">
                <a:solidFill>
                  <a:srgbClr val="FFFF00"/>
                </a:solidFill>
              </a:rPr>
              <a:t> Policy</a:t>
            </a:r>
            <a:endParaRPr lang="en-US" sz="6000" dirty="0">
              <a:solidFill>
                <a:srgbClr val="FF0000"/>
              </a:solidFill>
            </a:endParaRPr>
          </a:p>
        </p:txBody>
      </p:sp>
      <p:sp>
        <p:nvSpPr>
          <p:cNvPr id="3" name="TextBox 2">
            <a:extLst>
              <a:ext uri="{FF2B5EF4-FFF2-40B4-BE49-F238E27FC236}">
                <a16:creationId xmlns:a16="http://schemas.microsoft.com/office/drawing/2014/main" id="{4A856C38-E7AA-8F1F-EAEE-01498388B53D}"/>
              </a:ext>
            </a:extLst>
          </p:cNvPr>
          <p:cNvSpPr txBox="1"/>
          <p:nvPr/>
        </p:nvSpPr>
        <p:spPr>
          <a:xfrm>
            <a:off x="539552" y="1635646"/>
            <a:ext cx="7777065" cy="3416320"/>
          </a:xfrm>
          <a:prstGeom prst="rect">
            <a:avLst/>
          </a:prstGeom>
          <a:noFill/>
        </p:spPr>
        <p:txBody>
          <a:bodyPr wrap="none" rtlCol="0">
            <a:spAutoFit/>
          </a:bodyPr>
          <a:lstStyle/>
          <a:p>
            <a:r>
              <a:rPr lang="en-US" sz="3600" dirty="0">
                <a:solidFill>
                  <a:srgbClr val="FF0000"/>
                </a:solidFill>
              </a:rPr>
              <a:t>1. </a:t>
            </a:r>
            <a:r>
              <a:rPr lang="en-US" sz="3600" dirty="0">
                <a:solidFill>
                  <a:schemeClr val="bg1"/>
                </a:solidFill>
              </a:rPr>
              <a:t>It is </a:t>
            </a:r>
            <a:r>
              <a:rPr lang="en-US" sz="3600" dirty="0">
                <a:solidFill>
                  <a:srgbClr val="FFFF00"/>
                </a:solidFill>
              </a:rPr>
              <a:t>source material</a:t>
            </a:r>
            <a:r>
              <a:rPr lang="en-US" sz="3600" dirty="0">
                <a:solidFill>
                  <a:srgbClr val="FF0000"/>
                </a:solidFill>
              </a:rPr>
              <a:t>,</a:t>
            </a:r>
            <a:r>
              <a:rPr lang="en-US" sz="3600" dirty="0">
                <a:solidFill>
                  <a:schemeClr val="bg1"/>
                </a:solidFill>
              </a:rPr>
              <a:t> therefore </a:t>
            </a:r>
          </a:p>
          <a:p>
            <a:r>
              <a:rPr lang="en-US" sz="3600" dirty="0">
                <a:solidFill>
                  <a:schemeClr val="bg1"/>
                </a:solidFill>
              </a:rPr>
              <a:t>must be </a:t>
            </a:r>
            <a:r>
              <a:rPr lang="en-US" sz="3600" dirty="0">
                <a:solidFill>
                  <a:srgbClr val="FFFF00"/>
                </a:solidFill>
              </a:rPr>
              <a:t>cited</a:t>
            </a:r>
          </a:p>
          <a:p>
            <a:r>
              <a:rPr lang="en-US" sz="3600" dirty="0">
                <a:solidFill>
                  <a:srgbClr val="FF0000"/>
                </a:solidFill>
              </a:rPr>
              <a:t>2. </a:t>
            </a:r>
            <a:r>
              <a:rPr lang="en-US" sz="3600" dirty="0">
                <a:solidFill>
                  <a:schemeClr val="bg1"/>
                </a:solidFill>
              </a:rPr>
              <a:t>You are </a:t>
            </a:r>
            <a:r>
              <a:rPr lang="en-US" sz="3600" dirty="0">
                <a:solidFill>
                  <a:srgbClr val="FFFF00"/>
                </a:solidFill>
              </a:rPr>
              <a:t>responsible for the quality </a:t>
            </a:r>
          </a:p>
          <a:p>
            <a:r>
              <a:rPr lang="en-US" sz="3600" dirty="0">
                <a:solidFill>
                  <a:srgbClr val="FFFF00"/>
                </a:solidFill>
              </a:rPr>
              <a:t>of  your source material</a:t>
            </a:r>
            <a:r>
              <a:rPr lang="en-US" sz="3600" dirty="0">
                <a:solidFill>
                  <a:srgbClr val="FF0000"/>
                </a:solidFill>
              </a:rPr>
              <a:t>,</a:t>
            </a:r>
            <a:r>
              <a:rPr lang="en-US" sz="3600" dirty="0">
                <a:solidFill>
                  <a:schemeClr val="bg1"/>
                </a:solidFill>
              </a:rPr>
              <a:t> so check</a:t>
            </a:r>
            <a:r>
              <a:rPr lang="en-US" sz="3600" dirty="0">
                <a:solidFill>
                  <a:srgbClr val="FF0000"/>
                </a:solidFill>
              </a:rPr>
              <a:t>…</a:t>
            </a:r>
          </a:p>
          <a:p>
            <a:pPr marL="342900" indent="-342900">
              <a:buFont typeface="Arial" panose="020B0604020202020204" pitchFamily="34" charset="0"/>
              <a:buChar char="•"/>
            </a:pPr>
            <a:r>
              <a:rPr lang="en-US" sz="3600" dirty="0">
                <a:solidFill>
                  <a:schemeClr val="bg1"/>
                </a:solidFill>
              </a:rPr>
              <a:t>If it is wrong</a:t>
            </a:r>
            <a:r>
              <a:rPr lang="en-US" sz="3600" dirty="0">
                <a:solidFill>
                  <a:srgbClr val="FF0000"/>
                </a:solidFill>
              </a:rPr>
              <a:t>,</a:t>
            </a:r>
            <a:r>
              <a:rPr lang="en-US" sz="3600" dirty="0">
                <a:solidFill>
                  <a:schemeClr val="bg1"/>
                </a:solidFill>
              </a:rPr>
              <a:t> you are wrong</a:t>
            </a:r>
          </a:p>
          <a:p>
            <a:pPr marL="342900" indent="-342900">
              <a:buFont typeface="Arial" panose="020B0604020202020204" pitchFamily="34" charset="0"/>
              <a:buChar char="•"/>
            </a:pPr>
            <a:r>
              <a:rPr lang="en-US" sz="3600" dirty="0">
                <a:solidFill>
                  <a:schemeClr val="bg1"/>
                </a:solidFill>
              </a:rPr>
              <a:t>If it plagiarized</a:t>
            </a:r>
            <a:r>
              <a:rPr lang="en-US" sz="3600" dirty="0">
                <a:solidFill>
                  <a:srgbClr val="FF0000"/>
                </a:solidFill>
              </a:rPr>
              <a:t>,</a:t>
            </a:r>
            <a:r>
              <a:rPr lang="en-US" sz="3600" dirty="0">
                <a:solidFill>
                  <a:schemeClr val="bg1"/>
                </a:solidFill>
              </a:rPr>
              <a:t> you</a:t>
            </a:r>
            <a:r>
              <a:rPr lang="en-US" sz="3600" dirty="0">
                <a:solidFill>
                  <a:srgbClr val="FF0000"/>
                </a:solidFill>
              </a:rPr>
              <a:t>’</a:t>
            </a:r>
            <a:r>
              <a:rPr lang="en-US" sz="3600" dirty="0">
                <a:solidFill>
                  <a:schemeClr val="bg1"/>
                </a:solidFill>
              </a:rPr>
              <a:t>ve plagiarized</a:t>
            </a:r>
          </a:p>
        </p:txBody>
      </p:sp>
    </p:spTree>
    <p:extLst>
      <p:ext uri="{BB962C8B-B14F-4D97-AF65-F5344CB8AC3E}">
        <p14:creationId xmlns:p14="http://schemas.microsoft.com/office/powerpoint/2010/main" val="90516154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1">
            <a:extLst>
              <a:ext uri="{FF2B5EF4-FFF2-40B4-BE49-F238E27FC236}">
                <a16:creationId xmlns:a16="http://schemas.microsoft.com/office/drawing/2014/main" id="{531734AB-01E0-FBC5-AC3F-1593A7363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590550"/>
            <a:ext cx="5715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itle 1">
            <a:extLst>
              <a:ext uri="{FF2B5EF4-FFF2-40B4-BE49-F238E27FC236}">
                <a16:creationId xmlns:a16="http://schemas.microsoft.com/office/drawing/2014/main" id="{DBB3EBE4-45C8-F3DC-F790-418FA58A66E2}"/>
              </a:ext>
            </a:extLst>
          </p:cNvPr>
          <p:cNvSpPr>
            <a:spLocks noGrp="1" noChangeArrowheads="1"/>
          </p:cNvSpPr>
          <p:nvPr>
            <p:ph type="title"/>
          </p:nvPr>
        </p:nvSpPr>
        <p:spPr bwMode="auto">
          <a:xfrm>
            <a:off x="1485900" y="14128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Killing peer</a:t>
            </a:r>
            <a:r>
              <a:rPr lang="en-US" altLang="en-US">
                <a:solidFill>
                  <a:srgbClr val="FF0000"/>
                </a:solidFill>
              </a:rPr>
              <a:t>-</a:t>
            </a:r>
            <a:r>
              <a:rPr lang="en-US" altLang="en-US">
                <a:solidFill>
                  <a:srgbClr val="FFFF00"/>
                </a:solidFill>
              </a:rPr>
              <a:t>to</a:t>
            </a:r>
            <a:r>
              <a:rPr lang="en-US" altLang="en-US">
                <a:solidFill>
                  <a:srgbClr val="FF0000"/>
                </a:solidFill>
              </a:rPr>
              <a:t>-</a:t>
            </a:r>
            <a:r>
              <a:rPr lang="en-US" altLang="en-US">
                <a:solidFill>
                  <a:srgbClr val="FFFF00"/>
                </a:solidFill>
              </a:rPr>
              <a:t>peer</a:t>
            </a:r>
          </a:p>
        </p:txBody>
      </p:sp>
      <p:sp>
        <p:nvSpPr>
          <p:cNvPr id="4" name="TextBox 3">
            <a:extLst>
              <a:ext uri="{FF2B5EF4-FFF2-40B4-BE49-F238E27FC236}">
                <a16:creationId xmlns:a16="http://schemas.microsoft.com/office/drawing/2014/main" id="{FB17A00F-96EE-B177-BC95-15F23ADFCDDB}"/>
              </a:ext>
            </a:extLst>
          </p:cNvPr>
          <p:cNvSpPr txBox="1"/>
          <p:nvPr/>
        </p:nvSpPr>
        <p:spPr>
          <a:xfrm>
            <a:off x="4354513" y="4430713"/>
            <a:ext cx="3349625" cy="300037"/>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black"/>
                </a:solidFill>
                <a:latin typeface="Arial"/>
                <a:ea typeface="+mn-ea"/>
                <a:hlinkClick r:id="rId2"/>
              </a:rPr>
              <a:t>https://www.oyez.org/cases/2004/04-480</a:t>
            </a:r>
            <a:r>
              <a:rPr lang="en-US" sz="1350" dirty="0">
                <a:solidFill>
                  <a:prstClr val="black"/>
                </a:solidFill>
                <a:latin typeface="Arial"/>
                <a:ea typeface="+mn-ea"/>
              </a:rPr>
              <a:t> </a:t>
            </a:r>
          </a:p>
        </p:txBody>
      </p:sp>
      <p:pic>
        <p:nvPicPr>
          <p:cNvPr id="336899" name="Picture 5" descr="Graphical user interface, text&#10;&#10;Description automatically generated">
            <a:extLst>
              <a:ext uri="{FF2B5EF4-FFF2-40B4-BE49-F238E27FC236}">
                <a16:creationId xmlns:a16="http://schemas.microsoft.com/office/drawing/2014/main" id="{3B746E34-D427-9045-308F-A2000FFB7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982663"/>
            <a:ext cx="4238625"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0D60F-C710-84AF-3CB0-F2D0A605456F}"/>
              </a:ext>
            </a:extLst>
          </p:cNvPr>
          <p:cNvSpPr>
            <a:spLocks noGrp="1"/>
          </p:cNvSpPr>
          <p:nvPr>
            <p:ph type="title"/>
          </p:nvPr>
        </p:nvSpPr>
        <p:spPr>
          <a:xfrm>
            <a:off x="1485900" y="87313"/>
            <a:ext cx="6172200" cy="762000"/>
          </a:xfrm>
        </p:spPr>
        <p:txBody>
          <a:bodyPr>
            <a:normAutofit fontScale="90000"/>
          </a:bodyPr>
          <a:lstStyle/>
          <a:p>
            <a:pPr>
              <a:defRPr/>
            </a:pPr>
            <a:r>
              <a:rPr lang="en-US" dirty="0">
                <a:solidFill>
                  <a:srgbClr val="FFFF00"/>
                </a:solidFill>
              </a:rPr>
              <a:t>Preceded by Napster </a:t>
            </a:r>
            <a:r>
              <a:rPr lang="en-US" dirty="0">
                <a:solidFill>
                  <a:srgbClr val="FF0000"/>
                </a:solidFill>
              </a:rPr>
              <a:t>(</a:t>
            </a:r>
            <a:r>
              <a:rPr lang="en-US" dirty="0">
                <a:solidFill>
                  <a:schemeClr val="bg1"/>
                </a:solidFill>
              </a:rPr>
              <a:t>not in SCOTUS</a:t>
            </a:r>
            <a:r>
              <a:rPr lang="en-US" dirty="0">
                <a:solidFill>
                  <a:srgbClr val="FF0000"/>
                </a:solidFill>
              </a:rPr>
              <a:t>)</a:t>
            </a:r>
          </a:p>
        </p:txBody>
      </p:sp>
      <p:pic>
        <p:nvPicPr>
          <p:cNvPr id="337922" name="Picture 4" descr="Text, letter&#10;&#10;Description automatically generated">
            <a:extLst>
              <a:ext uri="{FF2B5EF4-FFF2-40B4-BE49-F238E27FC236}">
                <a16:creationId xmlns:a16="http://schemas.microsoft.com/office/drawing/2014/main" id="{95361A37-3E12-977E-8A7F-AF5D7E1AE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911225"/>
            <a:ext cx="23876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1">
            <a:extLst>
              <a:ext uri="{FF2B5EF4-FFF2-40B4-BE49-F238E27FC236}">
                <a16:creationId xmlns:a16="http://schemas.microsoft.com/office/drawing/2014/main" id="{E76B7931-E63B-7E4E-9CD2-7AF65C0C8852}"/>
              </a:ext>
            </a:extLst>
          </p:cNvPr>
          <p:cNvSpPr>
            <a:spLocks noGrp="1" noChangeArrowheads="1"/>
          </p:cNvSpPr>
          <p:nvPr>
            <p:ph type="title"/>
          </p:nvPr>
        </p:nvSpPr>
        <p:spPr bwMode="auto">
          <a:xfrm>
            <a:off x="1485900" y="9525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Another one bites the dust</a:t>
            </a:r>
            <a:r>
              <a:rPr lang="en-US" altLang="en-US">
                <a:solidFill>
                  <a:srgbClr val="FF0000"/>
                </a:solidFill>
              </a:rPr>
              <a:t>…</a:t>
            </a:r>
          </a:p>
        </p:txBody>
      </p:sp>
      <p:sp>
        <p:nvSpPr>
          <p:cNvPr id="3" name="TextBox 2">
            <a:extLst>
              <a:ext uri="{FF2B5EF4-FFF2-40B4-BE49-F238E27FC236}">
                <a16:creationId xmlns:a16="http://schemas.microsoft.com/office/drawing/2014/main" id="{62028E45-2407-FE25-4B40-24133641545C}"/>
              </a:ext>
            </a:extLst>
          </p:cNvPr>
          <p:cNvSpPr txBox="1"/>
          <p:nvPr/>
        </p:nvSpPr>
        <p:spPr>
          <a:xfrm>
            <a:off x="4430713" y="4430713"/>
            <a:ext cx="3348037" cy="300037"/>
          </a:xfrm>
          <a:prstGeom prst="rect">
            <a:avLst/>
          </a:prstGeom>
          <a:noFill/>
        </p:spPr>
        <p:txBody>
          <a:bodyPr wrap="none">
            <a:spAutoFit/>
          </a:bodyPr>
          <a:lstStyle/>
          <a:p>
            <a:pPr defTabSz="342900" eaLnBrk="1" fontAlgn="auto" hangingPunct="1">
              <a:spcBef>
                <a:spcPts val="0"/>
              </a:spcBef>
              <a:spcAft>
                <a:spcPts val="0"/>
              </a:spcAft>
              <a:defRPr/>
            </a:pPr>
            <a:r>
              <a:rPr lang="en-US" sz="1350">
                <a:solidFill>
                  <a:prstClr val="black"/>
                </a:solidFill>
                <a:latin typeface="Arial"/>
                <a:ea typeface="+mn-ea"/>
                <a:hlinkClick r:id="rId2"/>
              </a:rPr>
              <a:t>https://www.oyez.org/cases/2013/13-461</a:t>
            </a:r>
            <a:r>
              <a:rPr lang="en-US" sz="1350">
                <a:solidFill>
                  <a:prstClr val="black"/>
                </a:solidFill>
                <a:latin typeface="Arial"/>
                <a:ea typeface="+mn-ea"/>
              </a:rPr>
              <a:t> </a:t>
            </a:r>
            <a:endParaRPr lang="en-US" sz="1350" dirty="0">
              <a:solidFill>
                <a:prstClr val="black"/>
              </a:solidFill>
              <a:latin typeface="Arial"/>
              <a:ea typeface="+mn-ea"/>
            </a:endParaRPr>
          </a:p>
        </p:txBody>
      </p:sp>
      <p:pic>
        <p:nvPicPr>
          <p:cNvPr id="338947" name="Picture 4">
            <a:extLst>
              <a:ext uri="{FF2B5EF4-FFF2-40B4-BE49-F238E27FC236}">
                <a16:creationId xmlns:a16="http://schemas.microsoft.com/office/drawing/2014/main" id="{36E818DA-720E-1323-8239-268A8BA53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8" y="857250"/>
            <a:ext cx="40354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Title 1">
            <a:extLst>
              <a:ext uri="{FF2B5EF4-FFF2-40B4-BE49-F238E27FC236}">
                <a16:creationId xmlns:a16="http://schemas.microsoft.com/office/drawing/2014/main" id="{035637CE-BE12-4451-13A9-C04887150EF7}"/>
              </a:ext>
            </a:extLst>
          </p:cNvPr>
          <p:cNvSpPr>
            <a:spLocks noGrp="1" noChangeArrowheads="1"/>
          </p:cNvSpPr>
          <p:nvPr>
            <p:ph type="title"/>
          </p:nvPr>
        </p:nvSpPr>
        <p:spPr bwMode="auto">
          <a:xfrm>
            <a:off x="1485900" y="968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Recommended read</a:t>
            </a:r>
            <a:r>
              <a:rPr lang="en-US" altLang="en-US">
                <a:solidFill>
                  <a:srgbClr val="FF0000"/>
                </a:solidFill>
              </a:rPr>
              <a:t>…</a:t>
            </a:r>
          </a:p>
        </p:txBody>
      </p:sp>
      <p:pic>
        <p:nvPicPr>
          <p:cNvPr id="339970" name="Picture 3" descr="Graphical user interface&#10;&#10;Description automatically generated">
            <a:extLst>
              <a:ext uri="{FF2B5EF4-FFF2-40B4-BE49-F238E27FC236}">
                <a16:creationId xmlns:a16="http://schemas.microsoft.com/office/drawing/2014/main" id="{BCC6C470-CC94-07F9-0B48-B722040F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888" y="858838"/>
            <a:ext cx="459422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AB43F88-2C7F-9014-F922-DC6AC206FA7B}"/>
              </a:ext>
            </a:extLst>
          </p:cNvPr>
          <p:cNvSpPr txBox="1"/>
          <p:nvPr/>
        </p:nvSpPr>
        <p:spPr>
          <a:xfrm>
            <a:off x="2633663" y="4146550"/>
            <a:ext cx="3922712" cy="300038"/>
          </a:xfrm>
          <a:prstGeom prst="rect">
            <a:avLst/>
          </a:prstGeom>
          <a:noFill/>
        </p:spPr>
        <p:txBody>
          <a:bodyPr wrap="none">
            <a:spAutoFit/>
          </a:bodyPr>
          <a:lstStyle/>
          <a:p>
            <a:pPr defTabSz="342900" eaLnBrk="1" fontAlgn="auto" hangingPunct="1">
              <a:spcBef>
                <a:spcPts val="0"/>
              </a:spcBef>
              <a:spcAft>
                <a:spcPts val="0"/>
              </a:spcAft>
              <a:defRPr/>
            </a:pPr>
            <a:r>
              <a:rPr lang="en-US" sz="1350" dirty="0">
                <a:solidFill>
                  <a:prstClr val="black"/>
                </a:solidFill>
                <a:latin typeface="Arial"/>
                <a:ea typeface="+mn-ea"/>
                <a:hlinkClick r:id="rId3"/>
              </a:rPr>
              <a:t>https://www.vox.com/2018/11/7/18073200/aereo</a:t>
            </a:r>
            <a:r>
              <a:rPr lang="en-US" sz="1350" dirty="0">
                <a:solidFill>
                  <a:prstClr val="black"/>
                </a:solidFill>
                <a:latin typeface="Arial"/>
                <a:ea typeface="+mn-ea"/>
              </a:rPr>
              <a:t>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descr="Text, letter&#10;&#10;Description automatically generated">
            <a:extLst>
              <a:ext uri="{FF2B5EF4-FFF2-40B4-BE49-F238E27FC236}">
                <a16:creationId xmlns:a16="http://schemas.microsoft.com/office/drawing/2014/main" id="{5C32C90D-EB06-5113-8A42-46F2F7B91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250825"/>
            <a:ext cx="52990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a:extLst>
              <a:ext uri="{FF2B5EF4-FFF2-40B4-BE49-F238E27FC236}">
                <a16:creationId xmlns:a16="http://schemas.microsoft.com/office/drawing/2014/main" id="{7679E667-A579-7EF6-9BDE-EDA0755B076C}"/>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TekSavvy</a:t>
            </a:r>
            <a:r>
              <a:rPr lang="en-US" altLang="en-US">
                <a:solidFill>
                  <a:srgbClr val="FF0000"/>
                </a:solidFill>
              </a:rPr>
              <a:t>,</a:t>
            </a:r>
            <a:r>
              <a:rPr lang="en-US" altLang="en-US">
                <a:solidFill>
                  <a:srgbClr val="FFFF00"/>
                </a:solidFill>
              </a:rPr>
              <a:t> Voltage</a:t>
            </a:r>
            <a:r>
              <a:rPr lang="en-US" altLang="en-US">
                <a:solidFill>
                  <a:srgbClr val="FF0000"/>
                </a:solidFill>
              </a:rPr>
              <a:t>,</a:t>
            </a:r>
            <a:r>
              <a:rPr lang="en-US" altLang="en-US">
                <a:solidFill>
                  <a:srgbClr val="FFFF00"/>
                </a:solidFill>
              </a:rPr>
              <a:t> Rogers </a:t>
            </a:r>
            <a:r>
              <a:rPr lang="en-US" altLang="en-US">
                <a:solidFill>
                  <a:srgbClr val="FF0000"/>
                </a:solidFill>
              </a:rPr>
              <a:t>&amp;</a:t>
            </a:r>
            <a:r>
              <a:rPr lang="en-US" altLang="en-US">
                <a:solidFill>
                  <a:srgbClr val="FFFF00"/>
                </a:solidFill>
              </a:rPr>
              <a:t> </a:t>
            </a:r>
            <a:r>
              <a:rPr lang="en-US" altLang="en-US">
                <a:solidFill>
                  <a:schemeClr val="bg1"/>
                </a:solidFill>
              </a:rPr>
              <a:t>downloaders</a:t>
            </a:r>
            <a:r>
              <a:rPr lang="en-US" altLang="en-US">
                <a:solidFill>
                  <a:srgbClr val="FF0000"/>
                </a:solidFill>
              </a:rPr>
              <a:t>…</a:t>
            </a:r>
          </a:p>
        </p:txBody>
      </p:sp>
      <p:pic>
        <p:nvPicPr>
          <p:cNvPr id="342018" name="Picture 3" descr="Graphical user interface, website&#10;&#10;Description automatically generated">
            <a:extLst>
              <a:ext uri="{FF2B5EF4-FFF2-40B4-BE49-F238E27FC236}">
                <a16:creationId xmlns:a16="http://schemas.microsoft.com/office/drawing/2014/main" id="{54E3DEE1-4844-948D-A72A-3937E61EF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1203325"/>
            <a:ext cx="25717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Text&#10;&#10;Description automatically generated with medium confidence">
            <a:extLst>
              <a:ext uri="{FF2B5EF4-FFF2-40B4-BE49-F238E27FC236}">
                <a16:creationId xmlns:a16="http://schemas.microsoft.com/office/drawing/2014/main" id="{92A7B61E-2C1A-BD0D-F910-3CA5F29FF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638" y="454025"/>
            <a:ext cx="351472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Text, letter&#10;&#10;Description automatically generated">
            <a:extLst>
              <a:ext uri="{FF2B5EF4-FFF2-40B4-BE49-F238E27FC236}">
                <a16:creationId xmlns:a16="http://schemas.microsoft.com/office/drawing/2014/main" id="{7442BDD0-6827-15CD-BEF3-0BA1308BB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88" y="455613"/>
            <a:ext cx="230822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2" descr="Text, letter&#10;&#10;Description automatically generated">
            <a:extLst>
              <a:ext uri="{FF2B5EF4-FFF2-40B4-BE49-F238E27FC236}">
                <a16:creationId xmlns:a16="http://schemas.microsoft.com/office/drawing/2014/main" id="{5735ADA1-EE08-8E59-62BC-0E5CA0FE2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407988"/>
            <a:ext cx="23241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BC5-8BE8-0AED-0F30-F9A26DF3CCBE}"/>
              </a:ext>
            </a:extLst>
          </p:cNvPr>
          <p:cNvSpPr>
            <a:spLocks noGrp="1"/>
          </p:cNvSpPr>
          <p:nvPr>
            <p:ph type="title"/>
          </p:nvPr>
        </p:nvSpPr>
        <p:spPr>
          <a:xfrm>
            <a:off x="357374" y="227806"/>
            <a:ext cx="8568952" cy="1263824"/>
          </a:xfrm>
        </p:spPr>
        <p:txBody>
          <a:bodyPr>
            <a:noAutofit/>
          </a:bodyPr>
          <a:lstStyle/>
          <a:p>
            <a:pPr>
              <a:defRPr/>
            </a:pPr>
            <a:r>
              <a:rPr lang="en-US" sz="3600" b="1" dirty="0">
                <a:solidFill>
                  <a:srgbClr val="FFFF00"/>
                </a:solidFill>
              </a:rPr>
              <a:t>Office </a:t>
            </a:r>
            <a:r>
              <a:rPr lang="en-US" sz="3600" b="1" dirty="0">
                <a:solidFill>
                  <a:schemeClr val="bg1"/>
                </a:solidFill>
              </a:rPr>
              <a:t>“</a:t>
            </a:r>
            <a:r>
              <a:rPr lang="en-US" sz="3600" b="1" dirty="0">
                <a:solidFill>
                  <a:srgbClr val="FFFF00"/>
                </a:solidFill>
              </a:rPr>
              <a:t>Hours</a:t>
            </a:r>
            <a:r>
              <a:rPr lang="en-US" sz="3600" b="1" dirty="0">
                <a:solidFill>
                  <a:schemeClr val="bg1"/>
                </a:solidFill>
              </a:rPr>
              <a:t>”</a:t>
            </a:r>
            <a:r>
              <a:rPr lang="en-US" sz="3600" b="1" dirty="0">
                <a:solidFill>
                  <a:srgbClr val="FF0000"/>
                </a:solidFill>
              </a:rPr>
              <a:t>:</a:t>
            </a:r>
            <a:r>
              <a:rPr lang="en-US" sz="3600" b="1" dirty="0">
                <a:solidFill>
                  <a:srgbClr val="FFFF00"/>
                </a:solidFill>
              </a:rPr>
              <a:t> </a:t>
            </a:r>
            <a:r>
              <a:rPr lang="en-US" sz="3600" b="1" dirty="0">
                <a:solidFill>
                  <a:schemeClr val="bg1"/>
                </a:solidFill>
              </a:rPr>
              <a:t>Ideally Tuesdays </a:t>
            </a:r>
            <a:br>
              <a:rPr lang="en-US" sz="3600" b="1" dirty="0">
                <a:solidFill>
                  <a:schemeClr val="bg1"/>
                </a:solidFill>
              </a:rPr>
            </a:br>
            <a:r>
              <a:rPr lang="en-US" sz="3600" b="1" dirty="0">
                <a:solidFill>
                  <a:schemeClr val="bg1"/>
                </a:solidFill>
              </a:rPr>
              <a:t>just after class but </a:t>
            </a:r>
            <a:r>
              <a:rPr lang="en-US" sz="3600" b="1" dirty="0">
                <a:solidFill>
                  <a:srgbClr val="FFFF00"/>
                </a:solidFill>
              </a:rPr>
              <a:t>am flexible</a:t>
            </a:r>
            <a:r>
              <a:rPr lang="mr-IN" sz="3600" b="1" dirty="0">
                <a:solidFill>
                  <a:srgbClr val="FF0000"/>
                </a:solidFill>
              </a:rPr>
              <a:t>…</a:t>
            </a:r>
            <a:endParaRPr lang="en-US" sz="3600" b="1" dirty="0">
              <a:solidFill>
                <a:srgbClr val="FF0000"/>
              </a:solidFill>
            </a:endParaRPr>
          </a:p>
        </p:txBody>
      </p:sp>
      <p:sp>
        <p:nvSpPr>
          <p:cNvPr id="84994" name="Content Placeholder 2">
            <a:extLst>
              <a:ext uri="{FF2B5EF4-FFF2-40B4-BE49-F238E27FC236}">
                <a16:creationId xmlns:a16="http://schemas.microsoft.com/office/drawing/2014/main" id="{31CDF2B7-DCF9-4998-A6D2-2B569E22C608}"/>
              </a:ext>
            </a:extLst>
          </p:cNvPr>
          <p:cNvSpPr>
            <a:spLocks noGrp="1" noChangeArrowheads="1"/>
          </p:cNvSpPr>
          <p:nvPr>
            <p:ph sz="quarter" idx="10"/>
          </p:nvPr>
        </p:nvSpPr>
        <p:spPr bwMode="auto">
          <a:xfrm>
            <a:off x="674012" y="1783756"/>
            <a:ext cx="7795976" cy="3131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dirty="0">
                <a:solidFill>
                  <a:srgbClr val="CCFFCC"/>
                </a:solidFill>
              </a:rPr>
              <a:t>Email</a:t>
            </a:r>
            <a:r>
              <a:rPr lang="en-US" altLang="en-US" sz="2700" dirty="0">
                <a:solidFill>
                  <a:srgbClr val="FF0000"/>
                </a:solidFill>
              </a:rPr>
              <a:t>:</a:t>
            </a:r>
            <a:r>
              <a:rPr lang="en-US" altLang="en-US" sz="2700" dirty="0">
                <a:solidFill>
                  <a:schemeClr val="bg1"/>
                </a:solidFill>
              </a:rPr>
              <a:t> </a:t>
            </a:r>
            <a:r>
              <a:rPr lang="en-US" altLang="en-US" sz="2700" dirty="0">
                <a:solidFill>
                  <a:schemeClr val="bg1"/>
                </a:solidFill>
                <a:hlinkClick r:id="rId3"/>
              </a:rPr>
              <a:t>jon.festinger@ubc.ca</a:t>
            </a:r>
            <a:r>
              <a:rPr lang="en-US" altLang="en-US" sz="2700" dirty="0">
                <a:solidFill>
                  <a:schemeClr val="bg1"/>
                </a:solidFill>
              </a:rPr>
              <a:t>; </a:t>
            </a:r>
            <a:r>
              <a:rPr lang="en-US" altLang="en-US" sz="2700" dirty="0">
                <a:solidFill>
                  <a:schemeClr val="bg1"/>
                </a:solidFill>
                <a:hlinkClick r:id="rId4"/>
              </a:rPr>
              <a:t>jfestinger@telus.net</a:t>
            </a:r>
            <a:r>
              <a:rPr lang="en-US" altLang="en-US" sz="2700" dirty="0">
                <a:solidFill>
                  <a:schemeClr val="bg1"/>
                </a:solidFill>
              </a:rPr>
              <a:t> </a:t>
            </a:r>
          </a:p>
          <a:p>
            <a:pPr marL="0" indent="0">
              <a:buFont typeface="Arial" panose="020B0604020202020204" pitchFamily="34" charset="0"/>
              <a:buNone/>
            </a:pPr>
            <a:r>
              <a:rPr lang="en-US" altLang="en-US" sz="2700" dirty="0">
                <a:solidFill>
                  <a:srgbClr val="CCFFCC"/>
                </a:solidFill>
              </a:rPr>
              <a:t>Office</a:t>
            </a:r>
            <a:r>
              <a:rPr lang="en-US" altLang="en-US" sz="2700" dirty="0">
                <a:solidFill>
                  <a:srgbClr val="FF0000"/>
                </a:solidFill>
              </a:rPr>
              <a:t>:</a:t>
            </a:r>
            <a:r>
              <a:rPr lang="en-US" altLang="en-US" sz="2700" dirty="0">
                <a:solidFill>
                  <a:schemeClr val="bg1"/>
                </a:solidFill>
              </a:rPr>
              <a:t> 449</a:t>
            </a:r>
          </a:p>
          <a:p>
            <a:pPr marL="0" indent="0">
              <a:buFont typeface="Arial" panose="020B0604020202020204" pitchFamily="34" charset="0"/>
              <a:buNone/>
            </a:pPr>
            <a:r>
              <a:rPr lang="en-US" altLang="en-US" sz="2700" dirty="0">
                <a:solidFill>
                  <a:srgbClr val="CCFFCC"/>
                </a:solidFill>
              </a:rPr>
              <a:t>Phone</a:t>
            </a:r>
            <a:r>
              <a:rPr lang="en-US" altLang="en-US" sz="2700" dirty="0">
                <a:solidFill>
                  <a:srgbClr val="FF0000"/>
                </a:solidFill>
              </a:rPr>
              <a:t>:</a:t>
            </a:r>
            <a:r>
              <a:rPr lang="en-US" altLang="en-US" sz="2700" dirty="0">
                <a:solidFill>
                  <a:schemeClr val="bg1"/>
                </a:solidFill>
              </a:rPr>
              <a:t> </a:t>
            </a:r>
          </a:p>
          <a:p>
            <a:pPr marL="0" indent="0">
              <a:buFont typeface="Arial" panose="020B0604020202020204" pitchFamily="34" charset="0"/>
              <a:buNone/>
            </a:pPr>
            <a:r>
              <a:rPr lang="en-US" altLang="en-US" sz="2700" dirty="0">
                <a:solidFill>
                  <a:schemeClr val="bg1"/>
                </a:solidFill>
              </a:rPr>
              <a:t>c</a:t>
            </a:r>
            <a:r>
              <a:rPr lang="en-US" altLang="en-US" sz="2700" dirty="0">
                <a:solidFill>
                  <a:srgbClr val="FF0000"/>
                </a:solidFill>
              </a:rPr>
              <a:t>.</a:t>
            </a:r>
            <a:r>
              <a:rPr lang="en-US" altLang="en-US" sz="2700" dirty="0">
                <a:solidFill>
                  <a:schemeClr val="bg1"/>
                </a:solidFill>
              </a:rPr>
              <a:t> 604-837-6426</a:t>
            </a:r>
          </a:p>
          <a:p>
            <a:pPr marL="0" indent="0">
              <a:buFont typeface="Arial" panose="020B0604020202020204" pitchFamily="34" charset="0"/>
              <a:buNone/>
            </a:pPr>
            <a:r>
              <a:rPr lang="en-US" altLang="en-US" sz="2700" dirty="0">
                <a:solidFill>
                  <a:srgbClr val="FF0000"/>
                </a:solidFill>
              </a:rPr>
              <a:t>(</a:t>
            </a:r>
            <a:r>
              <a:rPr lang="en-US" altLang="en-US" sz="2700" dirty="0">
                <a:solidFill>
                  <a:schemeClr val="bg1"/>
                </a:solidFill>
              </a:rPr>
              <a:t>please text if urgent</a:t>
            </a:r>
            <a:r>
              <a:rPr lang="en-US" altLang="en-US" sz="2700" dirty="0">
                <a:solidFill>
                  <a:srgbClr val="FF0000"/>
                </a:solidFill>
              </a:rPr>
              <a:t>)</a:t>
            </a:r>
          </a:p>
          <a:p>
            <a:pPr marL="0" indent="0">
              <a:buFont typeface="Arial" panose="020B0604020202020204" pitchFamily="34" charset="0"/>
              <a:buNone/>
            </a:pPr>
            <a:endParaRPr lang="en-US" altLang="en-US" sz="3000" dirty="0">
              <a:solidFill>
                <a:schemeClr val="bg1"/>
              </a:solidFill>
            </a:endParaRPr>
          </a:p>
        </p:txBody>
      </p:sp>
      <p:pic>
        <p:nvPicPr>
          <p:cNvPr id="84995" name="Picture 5">
            <a:extLst>
              <a:ext uri="{FF2B5EF4-FFF2-40B4-BE49-F238E27FC236}">
                <a16:creationId xmlns:a16="http://schemas.microsoft.com/office/drawing/2014/main" id="{7EBA2DC7-CD2C-7072-4F03-125792FC5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50" y="3214688"/>
            <a:ext cx="30162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90152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Text, letter&#10;&#10;Description automatically generated">
            <a:extLst>
              <a:ext uri="{FF2B5EF4-FFF2-40B4-BE49-F238E27FC236}">
                <a16:creationId xmlns:a16="http://schemas.microsoft.com/office/drawing/2014/main" id="{D132FE47-2AC8-C457-1D8A-2B997028C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638" y="411163"/>
            <a:ext cx="24987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descr="Text&#10;&#10;Description automatically generated">
            <a:extLst>
              <a:ext uri="{FF2B5EF4-FFF2-40B4-BE49-F238E27FC236}">
                <a16:creationId xmlns:a16="http://schemas.microsoft.com/office/drawing/2014/main" id="{BB7A68C5-C217-B61A-2C50-29CD50F13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13" y="79375"/>
            <a:ext cx="24923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descr="Graphical user interface, text, application&#10;&#10;Description automatically generated">
            <a:extLst>
              <a:ext uri="{FF2B5EF4-FFF2-40B4-BE49-F238E27FC236}">
                <a16:creationId xmlns:a16="http://schemas.microsoft.com/office/drawing/2014/main" id="{61B2FBA0-77BF-C732-271C-0955DE163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241300"/>
            <a:ext cx="29972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descr="Text&#10;&#10;Description automatically generated">
            <a:extLst>
              <a:ext uri="{FF2B5EF4-FFF2-40B4-BE49-F238E27FC236}">
                <a16:creationId xmlns:a16="http://schemas.microsoft.com/office/drawing/2014/main" id="{D3918CCD-C5D1-9C12-552D-D8FD56FBA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638" y="206375"/>
            <a:ext cx="351472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extBox 1">
            <a:extLst>
              <a:ext uri="{FF2B5EF4-FFF2-40B4-BE49-F238E27FC236}">
                <a16:creationId xmlns:a16="http://schemas.microsoft.com/office/drawing/2014/main" id="{28F9DA4C-FAC9-FBDF-3B9E-2F4CD72E051A}"/>
              </a:ext>
            </a:extLst>
          </p:cNvPr>
          <p:cNvSpPr txBox="1">
            <a:spLocks noChangeArrowheads="1"/>
          </p:cNvSpPr>
          <p:nvPr/>
        </p:nvSpPr>
        <p:spPr bwMode="auto">
          <a:xfrm>
            <a:off x="2770188" y="114300"/>
            <a:ext cx="36036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Users</a:t>
            </a:r>
            <a:r>
              <a:rPr lang="en-US" altLang="en-US" sz="4400" b="1">
                <a:solidFill>
                  <a:srgbClr val="FF0000"/>
                </a:solidFill>
              </a:rPr>
              <a:t>’</a:t>
            </a:r>
            <a:r>
              <a:rPr lang="en-US" altLang="en-US" sz="4400" b="1">
                <a:solidFill>
                  <a:srgbClr val="FFFF00"/>
                </a:solidFill>
              </a:rPr>
              <a:t> rights</a:t>
            </a:r>
            <a:endParaRPr lang="en-US" altLang="en-US" sz="4400"/>
          </a:p>
        </p:txBody>
      </p:sp>
      <p:sp>
        <p:nvSpPr>
          <p:cNvPr id="350210" name="TextBox 3">
            <a:extLst>
              <a:ext uri="{FF2B5EF4-FFF2-40B4-BE49-F238E27FC236}">
                <a16:creationId xmlns:a16="http://schemas.microsoft.com/office/drawing/2014/main" id="{F08878D9-C541-64EC-2E60-5C7DB9009247}"/>
              </a:ext>
            </a:extLst>
          </p:cNvPr>
          <p:cNvSpPr txBox="1">
            <a:spLocks noChangeArrowheads="1"/>
          </p:cNvSpPr>
          <p:nvPr/>
        </p:nvSpPr>
        <p:spPr bwMode="auto">
          <a:xfrm>
            <a:off x="358775" y="987425"/>
            <a:ext cx="84264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a:solidFill>
                  <a:srgbClr val="FF0000"/>
                </a:solidFill>
              </a:rPr>
              <a:t>1) </a:t>
            </a:r>
            <a:r>
              <a:rPr lang="en-CA" altLang="en-US" sz="3200">
                <a:solidFill>
                  <a:schemeClr val="bg1"/>
                </a:solidFill>
              </a:rPr>
              <a:t>Are there any defences not currently in the Copyright Act that you would like to see explicitly set out in the Act</a:t>
            </a:r>
            <a:r>
              <a:rPr lang="en-CA" altLang="en-US" sz="3200">
                <a:solidFill>
                  <a:srgbClr val="FF0000"/>
                </a:solidFill>
              </a:rPr>
              <a:t>?</a:t>
            </a:r>
            <a:r>
              <a:rPr lang="en-CA" altLang="en-US" sz="3200">
                <a:solidFill>
                  <a:schemeClr val="bg1"/>
                </a:solidFill>
              </a:rPr>
              <a:t> Which ones and why</a:t>
            </a:r>
            <a:r>
              <a:rPr lang="en-CA" altLang="en-US" sz="3200">
                <a:solidFill>
                  <a:srgbClr val="FF0000"/>
                </a:solidFill>
              </a:rPr>
              <a:t>?</a:t>
            </a:r>
          </a:p>
          <a:p>
            <a:r>
              <a:rPr lang="en-US" altLang="en-US" sz="3200">
                <a:solidFill>
                  <a:srgbClr val="FF0000"/>
                </a:solidFill>
              </a:rPr>
              <a:t>2) </a:t>
            </a:r>
            <a:r>
              <a:rPr lang="en-CA" altLang="en-US" sz="3200">
                <a:solidFill>
                  <a:schemeClr val="bg1"/>
                </a:solidFill>
              </a:rPr>
              <a:t>Are there any defences currently in the Act that you feel are unnecessary or inappropriate, and that you would want to see removed</a:t>
            </a:r>
            <a:r>
              <a:rPr lang="en-CA" altLang="en-US" sz="3200">
                <a:solidFill>
                  <a:srgbClr val="FF0000"/>
                </a:solidFill>
              </a:rPr>
              <a:t>?</a:t>
            </a:r>
            <a:r>
              <a:rPr lang="en-CA" altLang="en-US" sz="3200">
                <a:solidFill>
                  <a:schemeClr val="bg1"/>
                </a:solidFill>
              </a:rPr>
              <a:t> Which ones and why</a:t>
            </a:r>
            <a:r>
              <a:rPr lang="en-CA" altLang="en-US" sz="3200">
                <a:solidFill>
                  <a:srgbClr val="FF0000"/>
                </a:solidFill>
              </a:rPr>
              <a:t>?</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83BCA-1843-6D95-B3E6-71877C82E106}"/>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163588713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CF20-1F16-CACA-756F-8DE4BA480BE4}"/>
            </a:ext>
          </a:extLst>
        </p:cNvPr>
        <p:cNvGrpSpPr/>
        <p:nvPr/>
      </p:nvGrpSpPr>
      <p:grpSpPr>
        <a:xfrm>
          <a:off x="0" y="0"/>
          <a:ext cx="0" cy="0"/>
          <a:chOff x="0" y="0"/>
          <a:chExt cx="0" cy="0"/>
        </a:xfrm>
      </p:grpSpPr>
      <p:pic>
        <p:nvPicPr>
          <p:cNvPr id="249857" name="Picture 2">
            <a:extLst>
              <a:ext uri="{FF2B5EF4-FFF2-40B4-BE49-F238E27FC236}">
                <a16:creationId xmlns:a16="http://schemas.microsoft.com/office/drawing/2014/main" id="{58DA73D6-1DE0-911E-E44B-A785E7F88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97818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FA2C-4137-8C12-28CB-780F6A7C3695}"/>
              </a:ext>
            </a:extLst>
          </p:cNvPr>
          <p:cNvSpPr>
            <a:spLocks noGrp="1"/>
          </p:cNvSpPr>
          <p:nvPr>
            <p:ph type="title"/>
          </p:nvPr>
        </p:nvSpPr>
        <p:spPr>
          <a:xfrm>
            <a:off x="1485900" y="86602"/>
            <a:ext cx="6172200" cy="762299"/>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244738" name="Content Placeholder 2">
            <a:extLst>
              <a:ext uri="{FF2B5EF4-FFF2-40B4-BE49-F238E27FC236}">
                <a16:creationId xmlns:a16="http://schemas.microsoft.com/office/drawing/2014/main" id="{74258096-0DBF-8E06-964F-45A4F2254280}"/>
              </a:ext>
            </a:extLst>
          </p:cNvPr>
          <p:cNvSpPr>
            <a:spLocks noGrp="1" noChangeArrowheads="1"/>
          </p:cNvSpPr>
          <p:nvPr>
            <p:ph sz="quarter" idx="10"/>
          </p:nvPr>
        </p:nvSpPr>
        <p:spPr bwMode="auto">
          <a:xfrm>
            <a:off x="1263650" y="996950"/>
            <a:ext cx="6634163" cy="3297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4500">
                <a:solidFill>
                  <a:srgbClr val="FF0000"/>
                </a:solidFill>
              </a:rPr>
              <a:t>“</a:t>
            </a:r>
            <a:r>
              <a:rPr lang="en-CA" altLang="en-US" sz="4500">
                <a:solidFill>
                  <a:schemeClr val="bg1"/>
                </a:solidFill>
              </a:rPr>
              <a:t>Remedies</a:t>
            </a:r>
            <a:r>
              <a:rPr lang="en-CA" altLang="en-US" sz="4500">
                <a:solidFill>
                  <a:srgbClr val="FF0000"/>
                </a:solidFill>
              </a:rPr>
              <a:t>”</a:t>
            </a:r>
          </a:p>
          <a:p>
            <a:pPr marL="0" indent="0" algn="ctr">
              <a:buFont typeface="Arial" panose="020B0604020202020204" pitchFamily="34" charset="0"/>
              <a:buNone/>
            </a:pPr>
            <a:endParaRPr lang="en-US" altLang="en-US" sz="4500">
              <a:solidFill>
                <a:schemeClr val="bg1"/>
              </a:solidFill>
            </a:endParaRPr>
          </a:p>
        </p:txBody>
      </p:sp>
      <p:pic>
        <p:nvPicPr>
          <p:cNvPr id="244739" name="Picture 6">
            <a:extLst>
              <a:ext uri="{FF2B5EF4-FFF2-40B4-BE49-F238E27FC236}">
                <a16:creationId xmlns:a16="http://schemas.microsoft.com/office/drawing/2014/main" id="{3106DBE1-05BA-294F-B843-7DC504A0D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2278063"/>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21825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YOU IN TWO WEEKS</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5B11F7C-BC4B-8898-6093-0DA3E4426DF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Entirely optional but please</a:t>
            </a:r>
            <a:r>
              <a:rPr lang="en-US" altLang="en-US">
                <a:solidFill>
                  <a:schemeClr val="bg1"/>
                </a:solidFill>
              </a:rPr>
              <a:t>…</a:t>
            </a:r>
          </a:p>
        </p:txBody>
      </p:sp>
      <p:sp>
        <p:nvSpPr>
          <p:cNvPr id="3" name="Content Placeholder 2">
            <a:extLst>
              <a:ext uri="{FF2B5EF4-FFF2-40B4-BE49-F238E27FC236}">
                <a16:creationId xmlns:a16="http://schemas.microsoft.com/office/drawing/2014/main" id="{953DEDD7-93F1-7D18-FF16-129EFAA6AA4F}"/>
              </a:ext>
            </a:extLst>
          </p:cNvPr>
          <p:cNvSpPr>
            <a:spLocks noGrp="1"/>
          </p:cNvSpPr>
          <p:nvPr>
            <p:ph sz="quarter" idx="10"/>
          </p:nvPr>
        </p:nvSpPr>
        <p:spPr>
          <a:xfrm>
            <a:off x="1485900" y="762000"/>
            <a:ext cx="6172200" cy="3684588"/>
          </a:xfrm>
        </p:spPr>
        <p:txBody>
          <a:bodyPr>
            <a:normAutofit fontScale="85000" lnSpcReduction="10000"/>
          </a:bodyPr>
          <a:lstStyle/>
          <a:p>
            <a:pPr marL="0" indent="0">
              <a:lnSpc>
                <a:spcPct val="110000"/>
              </a:lnSpc>
              <a:buFont typeface="Arial" panose="020B0604020202020204" pitchFamily="34" charset="0"/>
              <a:buNone/>
              <a:defRPr/>
            </a:pPr>
            <a:r>
              <a:rPr lang="en-US" sz="2700" dirty="0">
                <a:solidFill>
                  <a:srgbClr val="FFFF00"/>
                </a:solidFill>
              </a:rPr>
              <a:t>…</a:t>
            </a:r>
            <a:r>
              <a:rPr lang="en-US" sz="2700" dirty="0">
                <a:solidFill>
                  <a:schemeClr val="bg1"/>
                </a:solidFill>
              </a:rPr>
              <a:t>email me a short bio of yourself referencing:</a:t>
            </a:r>
          </a:p>
          <a:p>
            <a:pPr marL="385763" indent="-385763">
              <a:lnSpc>
                <a:spcPct val="110000"/>
              </a:lnSpc>
              <a:buFont typeface="+mj-lt"/>
              <a:buAutoNum type="arabicPeriod"/>
              <a:defRPr/>
            </a:pPr>
            <a:r>
              <a:rPr lang="en-US" sz="2700" dirty="0">
                <a:solidFill>
                  <a:schemeClr val="bg1"/>
                </a:solidFill>
              </a:rPr>
              <a:t>Anything at all you want to say about yourself</a:t>
            </a:r>
          </a:p>
          <a:p>
            <a:pPr marL="385763" indent="-385763">
              <a:lnSpc>
                <a:spcPct val="110000"/>
              </a:lnSpc>
              <a:buFont typeface="+mj-lt"/>
              <a:buAutoNum type="arabicPeriod"/>
              <a:defRPr/>
            </a:pPr>
            <a:r>
              <a:rPr lang="en-US" sz="2700" dirty="0">
                <a:solidFill>
                  <a:schemeClr val="bg1"/>
                </a:solidFill>
              </a:rPr>
              <a:t>Your academic interests</a:t>
            </a:r>
          </a:p>
          <a:p>
            <a:pPr marL="385763" indent="-385763">
              <a:lnSpc>
                <a:spcPct val="110000"/>
              </a:lnSpc>
              <a:buFont typeface="+mj-lt"/>
              <a:buAutoNum type="arabicPeriod"/>
              <a:defRPr/>
            </a:pPr>
            <a:r>
              <a:rPr lang="en-US" sz="2700" dirty="0">
                <a:solidFill>
                  <a:schemeClr val="bg1"/>
                </a:solidFill>
              </a:rPr>
              <a:t>What you might like to get out of this course   (I.E., interest in a type of patent, or a copyright issue etc.) </a:t>
            </a:r>
          </a:p>
          <a:p>
            <a:pPr marL="385763" indent="-385763">
              <a:lnSpc>
                <a:spcPct val="110000"/>
              </a:lnSpc>
              <a:buFont typeface="+mj-lt"/>
              <a:buAutoNum type="arabicPeriod"/>
              <a:defRPr/>
            </a:pPr>
            <a:r>
              <a:rPr lang="en-US" sz="2700" b="1" dirty="0">
                <a:solidFill>
                  <a:srgbClr val="FFFF00"/>
                </a:solidFill>
              </a:rPr>
              <a:t>Favorite Intellectual Property </a:t>
            </a:r>
            <a:r>
              <a:rPr lang="en-US" sz="2700" b="1" dirty="0">
                <a:solidFill>
                  <a:schemeClr val="bg1"/>
                </a:solidFill>
              </a:rPr>
              <a:t>(</a:t>
            </a:r>
            <a:r>
              <a:rPr lang="en-US" sz="2700" b="1" dirty="0" err="1">
                <a:solidFill>
                  <a:srgbClr val="FFFF00"/>
                </a:solidFill>
              </a:rPr>
              <a:t>ies</a:t>
            </a:r>
            <a:r>
              <a:rPr lang="en-US" sz="2700" b="1" dirty="0">
                <a:solidFill>
                  <a:schemeClr val="bg1"/>
                </a:solidFill>
              </a:rPr>
              <a:t>)</a:t>
            </a:r>
            <a:r>
              <a:rPr lang="en-US" sz="2700" b="1" dirty="0">
                <a:solidFill>
                  <a:srgbClr val="FFFF00"/>
                </a:solidFill>
              </a:rPr>
              <a:t> </a:t>
            </a:r>
            <a:r>
              <a:rPr lang="en-US" sz="2700" dirty="0">
                <a:solidFill>
                  <a:srgbClr val="FF0000"/>
                </a:solidFill>
              </a:rPr>
              <a:t>-</a:t>
            </a:r>
            <a:r>
              <a:rPr lang="en-US" sz="2700" dirty="0">
                <a:solidFill>
                  <a:srgbClr val="FFFF00"/>
                </a:solidFill>
              </a:rPr>
              <a:t> </a:t>
            </a:r>
            <a:r>
              <a:rPr lang="en-US" sz="2700" dirty="0">
                <a:solidFill>
                  <a:schemeClr val="bg1"/>
                </a:solidFill>
              </a:rPr>
              <a:t>current or all-time</a:t>
            </a:r>
          </a:p>
          <a:p>
            <a:pPr marL="0" indent="0">
              <a:buFont typeface="Arial" panose="020B0604020202020204" pitchFamily="34" charset="0"/>
              <a:buNone/>
              <a:defRPr/>
            </a:pPr>
            <a:endParaRPr lang="en-US" sz="2400" dirty="0">
              <a:solidFill>
                <a:schemeClr val="bg1"/>
              </a:solidFill>
            </a:endParaRPr>
          </a:p>
          <a:p>
            <a:pPr marL="385763" indent="-385763">
              <a:buFont typeface="+mj-lt"/>
              <a:buAutoNum type="arabicPeriod"/>
              <a:defRPr/>
            </a:pPr>
            <a:endParaRPr lang="en-US" sz="2400" dirty="0">
              <a:solidFill>
                <a:schemeClr val="bg1"/>
              </a:solidFill>
            </a:endParaRPr>
          </a:p>
        </p:txBody>
      </p:sp>
    </p:spTree>
    <p:extLst>
      <p:ext uri="{BB962C8B-B14F-4D97-AF65-F5344CB8AC3E}">
        <p14:creationId xmlns:p14="http://schemas.microsoft.com/office/powerpoint/2010/main" val="123853526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6175-106A-0967-9DD3-6B70CAEC5CBC}"/>
            </a:ext>
          </a:extLst>
        </p:cNvPr>
        <p:cNvGrpSpPr/>
        <p:nvPr/>
      </p:nvGrpSpPr>
      <p:grpSpPr>
        <a:xfrm>
          <a:off x="0" y="0"/>
          <a:ext cx="0" cy="0"/>
          <a:chOff x="0" y="0"/>
          <a:chExt cx="0" cy="0"/>
        </a:xfrm>
      </p:grpSpPr>
      <p:pic>
        <p:nvPicPr>
          <p:cNvPr id="86017" name="Picture 1">
            <a:extLst>
              <a:ext uri="{FF2B5EF4-FFF2-40B4-BE49-F238E27FC236}">
                <a16:creationId xmlns:a16="http://schemas.microsoft.com/office/drawing/2014/main" id="{19F23C17-B760-4C57-8AB2-4AA808DC3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A9CA7DE2-6758-5691-29B2-18154546D951}"/>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3486777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8C8-ED76-916C-0C82-3AAED130E7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2A1E8-A248-BAAA-6DA4-0642A6369C58}"/>
              </a:ext>
            </a:extLst>
          </p:cNvPr>
          <p:cNvSpPr>
            <a:spLocks noGrp="1"/>
          </p:cNvSpPr>
          <p:nvPr>
            <p:ph sz="quarter" idx="10"/>
          </p:nvPr>
        </p:nvSpPr>
        <p:spPr>
          <a:xfrm>
            <a:off x="457200" y="1055688"/>
            <a:ext cx="8229600" cy="3238500"/>
          </a:xfrm>
        </p:spPr>
        <p:txBody>
          <a:bodyPr/>
          <a:lstStyle/>
          <a:p>
            <a:pPr marL="0" indent="0">
              <a:buFont typeface="Arial" panose="020B0604020202020204" pitchFamily="34" charset="0"/>
              <a:buNone/>
              <a:defRPr/>
            </a:pPr>
            <a:r>
              <a:rPr lang="en-CA" sz="2400" dirty="0">
                <a:solidFill>
                  <a:srgbClr val="FFFF00"/>
                </a:solidFill>
              </a:rPr>
              <a:t>Intellectual Property Law </a:t>
            </a:r>
            <a:r>
              <a:rPr lang="en-CA" sz="2400" dirty="0">
                <a:solidFill>
                  <a:schemeClr val="bg1"/>
                </a:solidFill>
              </a:rPr>
              <a:t>is about</a:t>
            </a:r>
            <a:r>
              <a:rPr lang="en-CA" sz="2400" dirty="0">
                <a:solidFill>
                  <a:srgbClr val="FF0000"/>
                </a:solidFill>
              </a:rPr>
              <a:t>:</a:t>
            </a:r>
          </a:p>
          <a:p>
            <a:pPr>
              <a:buFont typeface="+mj-lt"/>
              <a:buAutoNum type="arabicPeriod"/>
              <a:defRPr/>
            </a:pPr>
            <a:r>
              <a:rPr lang="en-CA" sz="2400" dirty="0">
                <a:solidFill>
                  <a:schemeClr val="bg1"/>
                </a:solidFill>
              </a:rPr>
              <a:t>What kinds of </a:t>
            </a:r>
            <a:r>
              <a:rPr lang="en-CA" sz="2400" dirty="0">
                <a:solidFill>
                  <a:srgbClr val="FFFF00"/>
                </a:solidFill>
              </a:rPr>
              <a:t>creations of the mind </a:t>
            </a:r>
            <a:r>
              <a:rPr lang="en-CA" sz="2400" dirty="0">
                <a:solidFill>
                  <a:schemeClr val="bg1"/>
                </a:solidFill>
              </a:rPr>
              <a:t>can one have rights in</a:t>
            </a:r>
            <a:r>
              <a:rPr lang="en-CA" sz="2400" dirty="0">
                <a:solidFill>
                  <a:srgbClr val="FF0000"/>
                </a:solidFill>
              </a:rPr>
              <a:t>?</a:t>
            </a:r>
          </a:p>
          <a:p>
            <a:pPr>
              <a:buFont typeface="+mj-lt"/>
              <a:buAutoNum type="arabicPeriod"/>
              <a:defRPr/>
            </a:pPr>
            <a:r>
              <a:rPr lang="en-CA" sz="2400" dirty="0">
                <a:solidFill>
                  <a:schemeClr val="bg1"/>
                </a:solidFill>
              </a:rPr>
              <a:t>Who can have those rights</a:t>
            </a:r>
            <a:r>
              <a:rPr lang="en-CA" sz="2400" dirty="0">
                <a:solidFill>
                  <a:srgbClr val="FF0000"/>
                </a:solidFill>
              </a:rPr>
              <a:t>?</a:t>
            </a:r>
          </a:p>
          <a:p>
            <a:pPr>
              <a:buFont typeface="+mj-lt"/>
              <a:buAutoNum type="arabicPeriod"/>
              <a:defRPr/>
            </a:pPr>
            <a:r>
              <a:rPr lang="en-CA" sz="2400" dirty="0">
                <a:solidFill>
                  <a:schemeClr val="bg1"/>
                </a:solidFill>
              </a:rPr>
              <a:t>What kinds of rights are there</a:t>
            </a:r>
            <a:r>
              <a:rPr lang="en-CA" sz="2400" dirty="0">
                <a:solidFill>
                  <a:srgbClr val="FF0000"/>
                </a:solidFill>
              </a:rPr>
              <a:t>;</a:t>
            </a:r>
            <a:r>
              <a:rPr lang="en-CA" sz="2400" dirty="0">
                <a:solidFill>
                  <a:schemeClr val="bg1"/>
                </a:solidFill>
              </a:rPr>
              <a:t> and how are those rights enforced</a:t>
            </a:r>
            <a:r>
              <a:rPr lang="en-CA" sz="2400" dirty="0">
                <a:solidFill>
                  <a:srgbClr val="FF0000"/>
                </a:solidFill>
              </a:rPr>
              <a:t>?</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3400647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5369-FAC6-8351-FC04-29EF7ACAE549}"/>
            </a:ext>
          </a:extLst>
        </p:cNvPr>
        <p:cNvGrpSpPr/>
        <p:nvPr/>
      </p:nvGrpSpPr>
      <p:grpSpPr>
        <a:xfrm>
          <a:off x="0" y="0"/>
          <a:ext cx="0" cy="0"/>
          <a:chOff x="0" y="0"/>
          <a:chExt cx="0" cy="0"/>
        </a:xfrm>
      </p:grpSpPr>
      <p:sp>
        <p:nvSpPr>
          <p:cNvPr id="110594" name="Content Placeholder 2">
            <a:extLst>
              <a:ext uri="{FF2B5EF4-FFF2-40B4-BE49-F238E27FC236}">
                <a16:creationId xmlns:a16="http://schemas.microsoft.com/office/drawing/2014/main" id="{7EA6C133-D6D6-14F2-FC7B-7345FF425137}"/>
              </a:ext>
            </a:extLst>
          </p:cNvPr>
          <p:cNvSpPr>
            <a:spLocks noGrp="1" noChangeArrowheads="1"/>
          </p:cNvSpPr>
          <p:nvPr>
            <p:ph sz="quarter" idx="10"/>
          </p:nvPr>
        </p:nvSpPr>
        <p:spPr bwMode="auto">
          <a:xfrm>
            <a:off x="1263650" y="627534"/>
            <a:ext cx="6634163" cy="40324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Font typeface="Arial" panose="020B0604020202020204" pitchFamily="34" charset="0"/>
              <a:buNone/>
            </a:pPr>
            <a:r>
              <a:rPr lang="en-CA" altLang="en-US" sz="6000" i="1" dirty="0">
                <a:solidFill>
                  <a:srgbClr val="FF0000"/>
                </a:solidFill>
              </a:rPr>
              <a:t>“</a:t>
            </a:r>
            <a:r>
              <a:rPr lang="en-CA" altLang="en-US" sz="6000" i="1" dirty="0">
                <a:solidFill>
                  <a:schemeClr val="bg1"/>
                </a:solidFill>
              </a:rPr>
              <a:t>Copyright Law </a:t>
            </a:r>
            <a:r>
              <a:rPr lang="en-CA" altLang="en-US" sz="6000" i="1" dirty="0">
                <a:solidFill>
                  <a:srgbClr val="FFFF00"/>
                </a:solidFill>
              </a:rPr>
              <a:t>Review to Date</a:t>
            </a:r>
            <a:r>
              <a:rPr lang="en-CA" altLang="en-US" sz="6000" i="1" dirty="0">
                <a:solidFill>
                  <a:srgbClr val="FF0000"/>
                </a:solidFill>
              </a:rPr>
              <a:t>”</a:t>
            </a:r>
            <a:endParaRPr lang="en-US" altLang="en-US" sz="6000" dirty="0">
              <a:solidFill>
                <a:srgbClr val="FF0000"/>
              </a:solidFill>
            </a:endParaRPr>
          </a:p>
        </p:txBody>
      </p:sp>
      <p:pic>
        <p:nvPicPr>
          <p:cNvPr id="110595" name="Picture 3">
            <a:extLst>
              <a:ext uri="{FF2B5EF4-FFF2-40B4-BE49-F238E27FC236}">
                <a16:creationId xmlns:a16="http://schemas.microsoft.com/office/drawing/2014/main" id="{3D18DECC-5657-A14E-500A-51DB13527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162" y="2660516"/>
            <a:ext cx="14636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562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BDB43A9B-D508-E9D1-EE8C-1AEB34F06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3024188"/>
            <a:ext cx="24511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Box 3">
            <a:extLst>
              <a:ext uri="{FF2B5EF4-FFF2-40B4-BE49-F238E27FC236}">
                <a16:creationId xmlns:a16="http://schemas.microsoft.com/office/drawing/2014/main" id="{343773CD-9990-BECE-383D-D7FDF03B4F0D}"/>
              </a:ext>
            </a:extLst>
          </p:cNvPr>
          <p:cNvSpPr txBox="1">
            <a:spLocks noChangeArrowheads="1"/>
          </p:cNvSpPr>
          <p:nvPr/>
        </p:nvSpPr>
        <p:spPr bwMode="auto">
          <a:xfrm>
            <a:off x="5597525" y="4516438"/>
            <a:ext cx="342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CA" altLang="en-US" sz="1400">
                <a:solidFill>
                  <a:schemeClr val="bg1"/>
                </a:solidFill>
              </a:rPr>
              <a:t>The Clash, Chateau Neuf, Oslo, Norway </a:t>
            </a:r>
          </a:p>
          <a:p>
            <a:pPr algn="ctr"/>
            <a:r>
              <a:rPr lang="en-CA" altLang="en-US" sz="1400">
                <a:solidFill>
                  <a:schemeClr val="bg1"/>
                </a:solidFill>
              </a:rPr>
              <a:t>21 May 1980  Helge Øverås </a:t>
            </a:r>
            <a:endParaRPr lang="en-US" altLang="en-US" sz="1400">
              <a:solidFill>
                <a:schemeClr val="bg1"/>
              </a:solidFill>
            </a:endParaRPr>
          </a:p>
        </p:txBody>
      </p:sp>
      <p:sp>
        <p:nvSpPr>
          <p:cNvPr id="100355" name="TextBox 4">
            <a:extLst>
              <a:ext uri="{FF2B5EF4-FFF2-40B4-BE49-F238E27FC236}">
                <a16:creationId xmlns:a16="http://schemas.microsoft.com/office/drawing/2014/main" id="{7C39E09A-44E0-DDD4-FC42-B6705E7AF155}"/>
              </a:ext>
            </a:extLst>
          </p:cNvPr>
          <p:cNvSpPr txBox="1">
            <a:spLocks noChangeArrowheads="1"/>
          </p:cNvSpPr>
          <p:nvPr/>
        </p:nvSpPr>
        <p:spPr bwMode="auto">
          <a:xfrm>
            <a:off x="1514475" y="125413"/>
            <a:ext cx="6115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Overview of copyright</a:t>
            </a:r>
            <a:endParaRPr lang="en-US" altLang="en-US" sz="4400"/>
          </a:p>
        </p:txBody>
      </p:sp>
      <p:sp>
        <p:nvSpPr>
          <p:cNvPr id="100356" name="TextBox 5">
            <a:extLst>
              <a:ext uri="{FF2B5EF4-FFF2-40B4-BE49-F238E27FC236}">
                <a16:creationId xmlns:a16="http://schemas.microsoft.com/office/drawing/2014/main" id="{23093842-3B1A-5714-06D3-5EEA9EC56084}"/>
              </a:ext>
            </a:extLst>
          </p:cNvPr>
          <p:cNvSpPr txBox="1">
            <a:spLocks noChangeArrowheads="1"/>
          </p:cNvSpPr>
          <p:nvPr/>
        </p:nvSpPr>
        <p:spPr bwMode="auto">
          <a:xfrm>
            <a:off x="250825" y="1333500"/>
            <a:ext cx="8278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00B0F0"/>
                </a:solidFill>
              </a:rPr>
              <a:t>Definition of copyright</a:t>
            </a:r>
            <a:r>
              <a:rPr lang="en-US" altLang="en-US" b="1">
                <a:solidFill>
                  <a:srgbClr val="FF0000"/>
                </a:solidFill>
              </a:rPr>
              <a:t>:</a:t>
            </a:r>
          </a:p>
          <a:p>
            <a:pPr lvl="1"/>
            <a:r>
              <a:rPr lang="en-CA" altLang="en-US">
                <a:solidFill>
                  <a:schemeClr val="bg1"/>
                </a:solidFill>
              </a:rPr>
              <a:t>Set of </a:t>
            </a:r>
            <a:r>
              <a:rPr lang="en-CA" altLang="en-US">
                <a:solidFill>
                  <a:srgbClr val="FF0000"/>
                </a:solidFill>
              </a:rPr>
              <a:t>exclusive </a:t>
            </a:r>
            <a:r>
              <a:rPr lang="en-CA" altLang="en-US">
                <a:solidFill>
                  <a:schemeClr val="bg1"/>
                </a:solidFill>
              </a:rPr>
              <a:t>rights in works of </a:t>
            </a:r>
            <a:r>
              <a:rPr lang="en-CA" altLang="en-US" i="1">
                <a:solidFill>
                  <a:srgbClr val="FFFF00"/>
                </a:solidFill>
              </a:rPr>
              <a:t>expression</a:t>
            </a:r>
            <a:r>
              <a:rPr lang="en-CA" altLang="en-US">
                <a:solidFill>
                  <a:schemeClr val="bg1"/>
                </a:solidFill>
              </a:rPr>
              <a:t>; performers’ </a:t>
            </a:r>
            <a:r>
              <a:rPr lang="en-CA" altLang="en-US" i="1">
                <a:solidFill>
                  <a:srgbClr val="FFFF00"/>
                </a:solidFill>
              </a:rPr>
              <a:t>performances</a:t>
            </a:r>
            <a:r>
              <a:rPr lang="en-CA" altLang="en-US">
                <a:solidFill>
                  <a:schemeClr val="bg1"/>
                </a:solidFill>
              </a:rPr>
              <a:t>; sound </a:t>
            </a:r>
            <a:r>
              <a:rPr lang="en-CA" altLang="en-US" i="1">
                <a:solidFill>
                  <a:srgbClr val="FFFF00"/>
                </a:solidFill>
              </a:rPr>
              <a:t>recordings</a:t>
            </a:r>
            <a:r>
              <a:rPr lang="en-CA" altLang="en-US">
                <a:solidFill>
                  <a:schemeClr val="bg1"/>
                </a:solidFill>
              </a:rPr>
              <a:t>; and communication </a:t>
            </a:r>
            <a:r>
              <a:rPr lang="en-CA" altLang="en-US" i="1">
                <a:solidFill>
                  <a:srgbClr val="FFFF00"/>
                </a:solidFill>
              </a:rPr>
              <a:t>signals</a:t>
            </a:r>
            <a:r>
              <a:rPr lang="en-CA" altLang="en-US">
                <a:solidFill>
                  <a:schemeClr val="bg1"/>
                </a:solidFill>
              </a:rPr>
              <a:t>. </a:t>
            </a:r>
            <a:endParaRPr lang="en-US" altLang="en-US">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839F3DE-3D51-E8E4-BDFB-03D91585B3B7}"/>
              </a:ext>
            </a:extLst>
          </p:cNvPr>
          <p:cNvSpPr>
            <a:spLocks noGrp="1" noChangeArrowheads="1"/>
          </p:cNvSpPr>
          <p:nvPr>
            <p:ph type="title"/>
          </p:nvPr>
        </p:nvSpPr>
        <p:spPr bwMode="auto">
          <a:xfrm>
            <a:off x="1485900" y="9525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Former</a:t>
            </a:r>
            <a:r>
              <a:rPr lang="en-US" altLang="en-US" b="1">
                <a:solidFill>
                  <a:schemeClr val="bg1"/>
                </a:solidFill>
              </a:rPr>
              <a:t> Text</a:t>
            </a:r>
          </a:p>
        </p:txBody>
      </p:sp>
      <p:pic>
        <p:nvPicPr>
          <p:cNvPr id="80898" name="Picture 3" descr="Text&#10;&#10;Description automatically generated">
            <a:extLst>
              <a:ext uri="{FF2B5EF4-FFF2-40B4-BE49-F238E27FC236}">
                <a16:creationId xmlns:a16="http://schemas.microsoft.com/office/drawing/2014/main" id="{DF410328-F8C7-EF42-4E9A-DF2E9BA40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363" y="987425"/>
            <a:ext cx="2835275"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44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DF1DBE8E-854C-7DD3-2837-141FEC3925F5}"/>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endParaRPr lang="en-US" altLang="en-US"/>
          </a:p>
        </p:txBody>
      </p:sp>
      <p:sp>
        <p:nvSpPr>
          <p:cNvPr id="3" name="Content Placeholder 2">
            <a:extLst>
              <a:ext uri="{FF2B5EF4-FFF2-40B4-BE49-F238E27FC236}">
                <a16:creationId xmlns:a16="http://schemas.microsoft.com/office/drawing/2014/main" id="{926AD8C2-6B32-C1A2-F5BE-1E06F4227C00}"/>
              </a:ext>
            </a:extLst>
          </p:cNvPr>
          <p:cNvSpPr>
            <a:spLocks noGrp="1"/>
          </p:cNvSpPr>
          <p:nvPr>
            <p:ph sz="quarter" idx="10"/>
          </p:nvPr>
        </p:nvSpPr>
        <p:spPr>
          <a:xfrm>
            <a:off x="719138" y="1276350"/>
            <a:ext cx="7705725" cy="3238500"/>
          </a:xfrm>
        </p:spPr>
        <p:txBody>
          <a:bodyPr>
            <a:normAutofit lnSpcReduction="10000"/>
          </a:bodyPr>
          <a:lstStyle/>
          <a:p>
            <a:pPr marL="0" indent="0">
              <a:buFont typeface="Arial" panose="020B0604020202020204" pitchFamily="34" charset="0"/>
              <a:buNone/>
              <a:defRPr/>
            </a:pPr>
            <a:r>
              <a:rPr lang="en-US" sz="2700" b="1" dirty="0">
                <a:solidFill>
                  <a:srgbClr val="00B0F0"/>
                </a:solidFill>
              </a:rPr>
              <a:t>Justifications</a:t>
            </a:r>
          </a:p>
          <a:p>
            <a:pPr>
              <a:defRPr/>
            </a:pPr>
            <a:r>
              <a:rPr lang="en-US" sz="2700" dirty="0">
                <a:solidFill>
                  <a:schemeClr val="bg1"/>
                </a:solidFill>
              </a:rPr>
              <a:t>Economic incentive for creation (</a:t>
            </a:r>
            <a:r>
              <a:rPr lang="en-US" sz="2700" dirty="0">
                <a:solidFill>
                  <a:srgbClr val="FFFF00"/>
                </a:solidFill>
              </a:rPr>
              <a:t>then why does copyright continue after death</a:t>
            </a:r>
            <a:r>
              <a:rPr lang="en-US" sz="2700" dirty="0">
                <a:solidFill>
                  <a:schemeClr val="bg1"/>
                </a:solidFill>
              </a:rPr>
              <a:t>)?</a:t>
            </a:r>
          </a:p>
          <a:p>
            <a:pPr>
              <a:defRPr/>
            </a:pPr>
            <a:r>
              <a:rPr lang="en-US" sz="2700" dirty="0">
                <a:solidFill>
                  <a:schemeClr val="bg1"/>
                </a:solidFill>
              </a:rPr>
              <a:t>Societal </a:t>
            </a:r>
            <a:r>
              <a:rPr lang="en-US" sz="2700" dirty="0">
                <a:solidFill>
                  <a:srgbClr val="FFFF00"/>
                </a:solidFill>
              </a:rPr>
              <a:t>“</a:t>
            </a:r>
            <a:r>
              <a:rPr lang="en-US" sz="2700" dirty="0">
                <a:solidFill>
                  <a:srgbClr val="00B0F0"/>
                </a:solidFill>
              </a:rPr>
              <a:t>progress in the arts &amp; sciences</a:t>
            </a:r>
            <a:r>
              <a:rPr lang="en-US" sz="2700" dirty="0">
                <a:solidFill>
                  <a:srgbClr val="FFFF00"/>
                </a:solidFill>
              </a:rPr>
              <a:t>”</a:t>
            </a:r>
          </a:p>
          <a:p>
            <a:pPr>
              <a:defRPr/>
            </a:pPr>
            <a:r>
              <a:rPr lang="en-US" sz="2700" dirty="0">
                <a:solidFill>
                  <a:schemeClr val="bg1"/>
                </a:solidFill>
              </a:rPr>
              <a:t>Natural </a:t>
            </a:r>
            <a:r>
              <a:rPr lang="en-US" sz="2700" dirty="0">
                <a:solidFill>
                  <a:srgbClr val="FFFF00"/>
                </a:solidFill>
              </a:rPr>
              <a:t>rights to </a:t>
            </a:r>
            <a:r>
              <a:rPr lang="en-US" sz="2700" dirty="0">
                <a:solidFill>
                  <a:schemeClr val="bg1"/>
                </a:solidFill>
              </a:rPr>
              <a:t>one’s own </a:t>
            </a:r>
            <a:r>
              <a:rPr lang="en-US" sz="2700" dirty="0">
                <a:solidFill>
                  <a:srgbClr val="FFFF00"/>
                </a:solidFill>
              </a:rPr>
              <a:t>labour </a:t>
            </a:r>
            <a:r>
              <a:rPr lang="en-US" sz="2700" dirty="0">
                <a:solidFill>
                  <a:srgbClr val="FF0000"/>
                </a:solidFill>
              </a:rPr>
              <a:t>&amp;</a:t>
            </a:r>
            <a:r>
              <a:rPr lang="en-US" sz="2700" dirty="0">
                <a:solidFill>
                  <a:srgbClr val="FFFF00"/>
                </a:solidFill>
              </a:rPr>
              <a:t> </a:t>
            </a:r>
            <a:r>
              <a:rPr lang="en-US" sz="2700" dirty="0">
                <a:solidFill>
                  <a:srgbClr val="00B0F0"/>
                </a:solidFill>
              </a:rPr>
              <a:t>personality </a:t>
            </a:r>
            <a:r>
              <a:rPr lang="en-US" sz="2700" dirty="0">
                <a:solidFill>
                  <a:srgbClr val="FFFF00"/>
                </a:solidFill>
              </a:rPr>
              <a:t>(</a:t>
            </a:r>
            <a:r>
              <a:rPr lang="en-US" sz="2700" dirty="0">
                <a:solidFill>
                  <a:srgbClr val="FF0000"/>
                </a:solidFill>
                <a:sym typeface="Wingdings" pitchFamily="2" charset="2"/>
              </a:rPr>
              <a:t></a:t>
            </a:r>
            <a:r>
              <a:rPr lang="en-US" sz="2700" dirty="0">
                <a:solidFill>
                  <a:schemeClr val="bg1"/>
                </a:solidFill>
                <a:sym typeface="Wingdings" pitchFamily="2" charset="2"/>
              </a:rPr>
              <a:t> personality </a:t>
            </a:r>
            <a:r>
              <a:rPr lang="en-US" sz="2700" dirty="0">
                <a:solidFill>
                  <a:srgbClr val="FF0000"/>
                </a:solidFill>
                <a:sym typeface="Wingdings" pitchFamily="2" charset="2"/>
              </a:rPr>
              <a:t>=</a:t>
            </a:r>
            <a:r>
              <a:rPr lang="en-US" sz="2700" dirty="0">
                <a:solidFill>
                  <a:schemeClr val="bg1"/>
                </a:solidFill>
                <a:sym typeface="Wingdings" pitchFamily="2" charset="2"/>
              </a:rPr>
              <a:t> privacy </a:t>
            </a:r>
            <a:r>
              <a:rPr lang="en-US" sz="2700" dirty="0">
                <a:solidFill>
                  <a:srgbClr val="FF0000"/>
                </a:solidFill>
                <a:sym typeface="Wingdings" pitchFamily="2" charset="2"/>
              </a:rPr>
              <a:t>or</a:t>
            </a:r>
            <a:r>
              <a:rPr lang="en-US" sz="2700" dirty="0">
                <a:solidFill>
                  <a:schemeClr val="bg1"/>
                </a:solidFill>
                <a:sym typeface="Wingdings" pitchFamily="2" charset="2"/>
              </a:rPr>
              <a:t> IP</a:t>
            </a:r>
            <a:r>
              <a:rPr lang="en-US" sz="2700" dirty="0">
                <a:solidFill>
                  <a:srgbClr val="FFFF00"/>
                </a:solidFill>
                <a:sym typeface="Wingdings" pitchFamily="2" charset="2"/>
              </a:rPr>
              <a:t>)</a:t>
            </a:r>
            <a:endParaRPr lang="en-US" sz="2700" dirty="0">
              <a:solidFill>
                <a:srgbClr val="FFFF00"/>
              </a:solidFill>
            </a:endParaRPr>
          </a:p>
          <a:p>
            <a:pPr>
              <a:defRPr/>
            </a:pPr>
            <a:r>
              <a:rPr lang="en-US" sz="2700" dirty="0">
                <a:solidFill>
                  <a:schemeClr val="bg1"/>
                </a:solidFill>
              </a:rPr>
              <a:t>Reinforces </a:t>
            </a:r>
            <a:r>
              <a:rPr lang="en-US" sz="2700" dirty="0">
                <a:solidFill>
                  <a:srgbClr val="FFFF00"/>
                </a:solidFill>
              </a:rPr>
              <a:t>free expression</a:t>
            </a:r>
            <a:r>
              <a:rPr lang="en-US" sz="2700" dirty="0">
                <a:solidFill>
                  <a:srgbClr val="FF0000"/>
                </a:solidFill>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BB811F-EC86-EE12-3268-49E1ACC5ABCD}"/>
              </a:ext>
            </a:extLst>
          </p:cNvPr>
          <p:cNvSpPr>
            <a:spLocks noGrp="1"/>
          </p:cNvSpPr>
          <p:nvPr>
            <p:ph type="title"/>
          </p:nvPr>
        </p:nvSpPr>
        <p:spPr>
          <a:xfrm>
            <a:off x="449263" y="123825"/>
            <a:ext cx="8353425" cy="828675"/>
          </a:xfrm>
        </p:spPr>
        <p:txBody>
          <a:bodyPr>
            <a:normAutofit fontScale="90000"/>
          </a:bodyPr>
          <a:lstStyle/>
          <a:p>
            <a:pPr>
              <a:defRPr/>
            </a:pPr>
            <a:r>
              <a:rPr lang="en-US" b="1" dirty="0">
                <a:solidFill>
                  <a:srgbClr val="FFFF00"/>
                </a:solidFill>
              </a:rPr>
              <a:t>Purpose of copyright in Canada</a:t>
            </a:r>
            <a:r>
              <a:rPr lang="en-US" b="1" dirty="0">
                <a:solidFill>
                  <a:srgbClr val="FF0000"/>
                </a:solidFill>
              </a:rPr>
              <a:t>?</a:t>
            </a:r>
            <a:br>
              <a:rPr lang="en-US" b="1" dirty="0">
                <a:solidFill>
                  <a:srgbClr val="FF0000"/>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A3F3B0F9-7D4E-D4E9-57CC-4ABFDF5A3FD3}"/>
              </a:ext>
            </a:extLst>
          </p:cNvPr>
          <p:cNvSpPr>
            <a:spLocks noGrp="1"/>
          </p:cNvSpPr>
          <p:nvPr>
            <p:ph idx="1"/>
          </p:nvPr>
        </p:nvSpPr>
        <p:spPr>
          <a:xfrm>
            <a:off x="512763" y="1058863"/>
            <a:ext cx="8118475" cy="3816350"/>
          </a:xfrm>
        </p:spPr>
        <p:txBody>
          <a:bodyPr>
            <a:noAutofit/>
          </a:bodyPr>
          <a:lstStyle/>
          <a:p>
            <a:pPr>
              <a:defRPr/>
            </a:pPr>
            <a:r>
              <a:rPr lang="en-US" sz="1950" i="1" u="sng" dirty="0" err="1">
                <a:solidFill>
                  <a:srgbClr val="00B0F0"/>
                </a:solidFill>
              </a:rPr>
              <a:t>Théberge</a:t>
            </a:r>
            <a:r>
              <a:rPr lang="en-US" sz="1950" i="1" dirty="0">
                <a:solidFill>
                  <a:srgbClr val="FF0000"/>
                </a:solidFill>
              </a:rPr>
              <a:t>: </a:t>
            </a:r>
          </a:p>
          <a:p>
            <a:pPr lvl="1">
              <a:buFont typeface="Courier New" panose="02070309020205020404" pitchFamily="49" charset="0"/>
              <a:buChar char="o"/>
              <a:defRPr/>
            </a:pPr>
            <a:r>
              <a:rPr lang="en-CA" sz="1950" i="1" dirty="0">
                <a:solidFill>
                  <a:schemeClr val="bg1"/>
                </a:solidFill>
              </a:rPr>
              <a:t>“[12] Generally speaking, </a:t>
            </a:r>
            <a:r>
              <a:rPr lang="en-CA" sz="1950" i="1" dirty="0">
                <a:solidFill>
                  <a:srgbClr val="FFFF00"/>
                </a:solidFill>
              </a:rPr>
              <a:t>Canadian copyright law has traditionally been more concerned with economic than moral rights</a:t>
            </a:r>
            <a:r>
              <a:rPr lang="en-CA" sz="1950" i="1" dirty="0">
                <a:solidFill>
                  <a:schemeClr val="bg1"/>
                </a:solidFill>
              </a:rPr>
              <a:t>.… The economic rights are based on a conception of artistic and literary works essentially as articles of commerce.” </a:t>
            </a:r>
            <a:r>
              <a:rPr lang="en-CA" sz="1950" dirty="0">
                <a:solidFill>
                  <a:schemeClr val="bg1"/>
                </a:solidFill>
              </a:rPr>
              <a:t>(Binnie J.)</a:t>
            </a:r>
          </a:p>
          <a:p>
            <a:pPr>
              <a:defRPr/>
            </a:pPr>
            <a:r>
              <a:rPr lang="en-US" sz="1950" dirty="0">
                <a:solidFill>
                  <a:schemeClr val="bg1"/>
                </a:solidFill>
              </a:rPr>
              <a:t>But </a:t>
            </a:r>
            <a:r>
              <a:rPr lang="en-US" sz="1950" i="1" u="sng" dirty="0" err="1">
                <a:solidFill>
                  <a:srgbClr val="00B0F0"/>
                </a:solidFill>
              </a:rPr>
              <a:t>Cinar</a:t>
            </a:r>
            <a:r>
              <a:rPr lang="en-US" sz="1950" i="1" u="sng" dirty="0">
                <a:solidFill>
                  <a:srgbClr val="00B0F0"/>
                </a:solidFill>
              </a:rPr>
              <a:t> Corp. v. Robinson</a:t>
            </a:r>
            <a:r>
              <a:rPr lang="en-US" sz="1950" i="1" dirty="0">
                <a:solidFill>
                  <a:srgbClr val="FF0000"/>
                </a:solidFill>
              </a:rPr>
              <a:t>? </a:t>
            </a:r>
            <a:endParaRPr lang="en-US" sz="1950" dirty="0">
              <a:solidFill>
                <a:srgbClr val="FF0000"/>
              </a:solidFill>
            </a:endParaRPr>
          </a:p>
          <a:p>
            <a:pPr lvl="1">
              <a:buFont typeface="Courier New" panose="02070309020205020404" pitchFamily="49" charset="0"/>
              <a:buChar char="o"/>
              <a:defRPr/>
            </a:pPr>
            <a:r>
              <a:rPr lang="en-US" sz="1950" i="1" dirty="0">
                <a:solidFill>
                  <a:schemeClr val="bg1"/>
                </a:solidFill>
              </a:rPr>
              <a:t>[114] … </a:t>
            </a:r>
            <a:r>
              <a:rPr lang="en-CA" sz="1950" i="1" dirty="0">
                <a:solidFill>
                  <a:schemeClr val="bg1"/>
                </a:solidFill>
              </a:rPr>
              <a:t>the infringement of copyright in this case interfered with </a:t>
            </a:r>
            <a:r>
              <a:rPr lang="en-CA" sz="1950" i="1" dirty="0">
                <a:solidFill>
                  <a:srgbClr val="FFFF00"/>
                </a:solidFill>
              </a:rPr>
              <a:t>Robinson’s personal rights to inviolability and to dignity</a:t>
            </a:r>
            <a:r>
              <a:rPr lang="en-CA" sz="1950" i="1" dirty="0">
                <a:solidFill>
                  <a:schemeClr val="bg1"/>
                </a:solidFill>
              </a:rPr>
              <a:t>, recognized by ss. 1 and 4 of the [Quebec] Charter.  </a:t>
            </a:r>
            <a:r>
              <a:rPr lang="en-CA" sz="1950" dirty="0">
                <a:solidFill>
                  <a:schemeClr val="bg1"/>
                </a:solidFill>
              </a:rPr>
              <a:t>(McLachlin CJ)</a:t>
            </a:r>
            <a:endParaRPr lang="en-US" sz="1950" dirty="0">
              <a:solidFill>
                <a:schemeClr val="bg1"/>
              </a:solidFill>
            </a:endParaRPr>
          </a:p>
        </p:txBody>
      </p:sp>
      <p:sp>
        <p:nvSpPr>
          <p:cNvPr id="129027" name="Slide Number Placeholder 3">
            <a:extLst>
              <a:ext uri="{FF2B5EF4-FFF2-40B4-BE49-F238E27FC236}">
                <a16:creationId xmlns:a16="http://schemas.microsoft.com/office/drawing/2014/main" id="{E65D2492-FDE1-2F19-2093-34514325F12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D1E7E2E-15A0-E34C-84A0-8593AD811D4D}" type="slidenum">
              <a:rPr lang="en-US" altLang="en-US" smtClean="0"/>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5">
            <a:extLst>
              <a:ext uri="{FF2B5EF4-FFF2-40B4-BE49-F238E27FC236}">
                <a16:creationId xmlns:a16="http://schemas.microsoft.com/office/drawing/2014/main" id="{4E4A042B-22E8-0CC5-EBEA-852DF07129E1}"/>
              </a:ext>
            </a:extLst>
          </p:cNvPr>
          <p:cNvSpPr>
            <a:spLocks noGrp="1" noChangeArrowheads="1"/>
          </p:cNvSpPr>
          <p:nvPr>
            <p:ph type="title"/>
          </p:nvPr>
        </p:nvSpPr>
        <p:spPr bwMode="auto">
          <a:xfrm>
            <a:off x="1403350" y="555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1074" name="Content Placeholder 1">
            <a:extLst>
              <a:ext uri="{FF2B5EF4-FFF2-40B4-BE49-F238E27FC236}">
                <a16:creationId xmlns:a16="http://schemas.microsoft.com/office/drawing/2014/main" id="{368E2ED8-0F80-8A20-6380-F13A42B96AA0}"/>
              </a:ext>
            </a:extLst>
          </p:cNvPr>
          <p:cNvSpPr>
            <a:spLocks noGrp="1" noChangeArrowheads="1"/>
          </p:cNvSpPr>
          <p:nvPr>
            <p:ph idx="1"/>
          </p:nvPr>
        </p:nvSpPr>
        <p:spPr bwMode="auto">
          <a:xfrm>
            <a:off x="179388" y="987425"/>
            <a:ext cx="87852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100" b="1">
                <a:solidFill>
                  <a:schemeClr val="bg1"/>
                </a:solidFill>
              </a:rPr>
              <a:t>Purpose of copyright as articulated by the SCC</a:t>
            </a:r>
          </a:p>
          <a:p>
            <a:pPr lvl="1"/>
            <a:r>
              <a:rPr lang="en-US" altLang="en-US" sz="2100">
                <a:solidFill>
                  <a:schemeClr val="bg1"/>
                </a:solidFill>
              </a:rPr>
              <a:t>Former approach: “</a:t>
            </a:r>
            <a:r>
              <a:rPr lang="en-US" altLang="en-US" sz="2100">
                <a:solidFill>
                  <a:srgbClr val="FFFF00"/>
                </a:solidFill>
              </a:rPr>
              <a:t>author-centric</a:t>
            </a:r>
            <a:r>
              <a:rPr lang="en-US" altLang="en-US" sz="2100">
                <a:solidFill>
                  <a:schemeClr val="bg1"/>
                </a:solidFill>
              </a:rPr>
              <a:t>”</a:t>
            </a:r>
          </a:p>
          <a:p>
            <a:pPr lvl="1"/>
            <a:r>
              <a:rPr lang="en-US" altLang="en-US" sz="2100">
                <a:solidFill>
                  <a:schemeClr val="bg1"/>
                </a:solidFill>
              </a:rPr>
              <a:t>Shift in </a:t>
            </a:r>
            <a:r>
              <a:rPr lang="en-US" altLang="en-US" sz="2100" i="1" u="sng">
                <a:solidFill>
                  <a:srgbClr val="00B0F0"/>
                </a:solidFill>
              </a:rPr>
              <a:t>Théberge</a:t>
            </a:r>
            <a:endParaRPr lang="en-US" altLang="en-US" sz="2100" u="sng">
              <a:solidFill>
                <a:srgbClr val="00B0F0"/>
              </a:solidFill>
            </a:endParaRPr>
          </a:p>
          <a:p>
            <a:pPr lvl="2"/>
            <a:r>
              <a:rPr lang="en-US" altLang="en-US" sz="2100">
                <a:solidFill>
                  <a:schemeClr val="bg1"/>
                </a:solidFill>
              </a:rPr>
              <a:t>“</a:t>
            </a:r>
            <a:r>
              <a:rPr lang="en-US" altLang="en-US" sz="2100">
                <a:solidFill>
                  <a:srgbClr val="FFFF00"/>
                </a:solidFill>
              </a:rPr>
              <a:t>balance</a:t>
            </a:r>
            <a:r>
              <a:rPr lang="en-US" altLang="en-US" sz="2100">
                <a:solidFill>
                  <a:schemeClr val="bg1"/>
                </a:solidFill>
              </a:rPr>
              <a:t> between promoting </a:t>
            </a:r>
            <a:r>
              <a:rPr lang="en-US" altLang="en-US" sz="2100">
                <a:solidFill>
                  <a:srgbClr val="FFFF00"/>
                </a:solidFill>
              </a:rPr>
              <a:t>the public interest </a:t>
            </a:r>
            <a:r>
              <a:rPr lang="en-US" altLang="en-US" sz="2100">
                <a:solidFill>
                  <a:schemeClr val="bg1"/>
                </a:solidFill>
              </a:rPr>
              <a:t>in the encouragement and dissemination of works of the arts and intellect </a:t>
            </a:r>
            <a:r>
              <a:rPr lang="en-US" altLang="en-US" sz="2100">
                <a:solidFill>
                  <a:srgbClr val="FF0000"/>
                </a:solidFill>
              </a:rPr>
              <a:t>and </a:t>
            </a:r>
            <a:r>
              <a:rPr lang="en-US" altLang="en-US" sz="2100">
                <a:solidFill>
                  <a:schemeClr val="bg1"/>
                </a:solidFill>
              </a:rPr>
              <a:t>obtaining a </a:t>
            </a:r>
            <a:r>
              <a:rPr lang="en-US" altLang="en-US" sz="2100">
                <a:solidFill>
                  <a:srgbClr val="FFFF00"/>
                </a:solidFill>
              </a:rPr>
              <a:t>just reward </a:t>
            </a:r>
            <a:r>
              <a:rPr lang="en-US" altLang="en-US" sz="2100">
                <a:solidFill>
                  <a:schemeClr val="bg1"/>
                </a:solidFill>
              </a:rPr>
              <a:t>for the creator</a:t>
            </a:r>
            <a:r>
              <a:rPr lang="en-CA" altLang="en-US" sz="2100">
                <a:solidFill>
                  <a:schemeClr val="bg1"/>
                </a:solidFill>
              </a:rPr>
              <a:t>“ (para. 30)</a:t>
            </a:r>
          </a:p>
          <a:p>
            <a:pPr lvl="1"/>
            <a:r>
              <a:rPr lang="en-CA" altLang="en-US" sz="2100">
                <a:solidFill>
                  <a:schemeClr val="bg1"/>
                </a:solidFill>
              </a:rPr>
              <a:t>Refined in </a:t>
            </a:r>
            <a:r>
              <a:rPr lang="en-CA" altLang="en-US" sz="2100" i="1" u="sng">
                <a:solidFill>
                  <a:srgbClr val="00B0F0"/>
                </a:solidFill>
              </a:rPr>
              <a:t>Cinar Corporation v. Robinson</a:t>
            </a:r>
            <a:r>
              <a:rPr lang="en-CA" altLang="en-US" sz="2100" i="1">
                <a:solidFill>
                  <a:schemeClr val="bg1"/>
                </a:solidFill>
              </a:rPr>
              <a:t>, </a:t>
            </a:r>
            <a:r>
              <a:rPr lang="en-CA" altLang="en-US" sz="2100">
                <a:solidFill>
                  <a:schemeClr val="bg1"/>
                </a:solidFill>
              </a:rPr>
              <a:t>2013 SCC 73</a:t>
            </a:r>
          </a:p>
          <a:p>
            <a:pPr lvl="2"/>
            <a:r>
              <a:rPr lang="en-US" altLang="en-US" sz="2100" i="1">
                <a:solidFill>
                  <a:schemeClr val="bg1"/>
                </a:solidFill>
              </a:rPr>
              <a:t>Copyright Act </a:t>
            </a:r>
            <a:r>
              <a:rPr lang="en-US" altLang="en-US" sz="2100">
                <a:solidFill>
                  <a:schemeClr val="bg1"/>
                </a:solidFill>
              </a:rPr>
              <a:t>“seeks to ensure that an author will reap the benefits of his efforts, in order to incentivize the creation of new works” (para. 23)</a:t>
            </a:r>
            <a:endParaRPr lang="en-US" altLang="en-US" sz="2100" i="1">
              <a:solidFill>
                <a:schemeClr val="bg1"/>
              </a:solidFill>
            </a:endParaRPr>
          </a:p>
        </p:txBody>
      </p:sp>
      <p:sp>
        <p:nvSpPr>
          <p:cNvPr id="131075" name="Slide Number Placeholder 3">
            <a:extLst>
              <a:ext uri="{FF2B5EF4-FFF2-40B4-BE49-F238E27FC236}">
                <a16:creationId xmlns:a16="http://schemas.microsoft.com/office/drawing/2014/main" id="{6415D022-7FCA-2FB4-8040-369968021AF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498545-CF22-6547-BF0A-DEAEB18336F6}" type="slidenum">
              <a:rPr lang="en-US" altLang="en-US" smtClean="0"/>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349C-7DF0-D674-8B91-42A8C761550E}"/>
              </a:ext>
            </a:extLst>
          </p:cNvPr>
          <p:cNvSpPr>
            <a:spLocks noGrp="1"/>
          </p:cNvSpPr>
          <p:nvPr>
            <p:ph type="title"/>
          </p:nvPr>
        </p:nvSpPr>
        <p:spPr>
          <a:xfrm>
            <a:off x="611188" y="79375"/>
            <a:ext cx="8137525" cy="2420938"/>
          </a:xfrm>
        </p:spPr>
        <p:txBody>
          <a:bodyPr>
            <a:normAutofit fontScale="90000"/>
          </a:bodyPr>
          <a:lstStyle/>
          <a:p>
            <a:pPr>
              <a:defRPr/>
            </a:pPr>
            <a:br>
              <a:rPr lang="en-US" sz="4000" i="1" dirty="0">
                <a:solidFill>
                  <a:schemeClr val="bg1"/>
                </a:solidFill>
              </a:rPr>
            </a:br>
            <a:r>
              <a:rPr lang="en-US" sz="4000" i="1" u="sng" dirty="0">
                <a:solidFill>
                  <a:schemeClr val="bg1"/>
                </a:solidFill>
              </a:rPr>
              <a:t>Théberge</a:t>
            </a:r>
            <a:r>
              <a:rPr lang="en-US" sz="4000" i="1" dirty="0">
                <a:solidFill>
                  <a:schemeClr val="bg1"/>
                </a:solidFill>
              </a:rPr>
              <a:t> promotes “</a:t>
            </a:r>
            <a:r>
              <a:rPr lang="en-US" sz="4000" i="1" dirty="0">
                <a:solidFill>
                  <a:srgbClr val="FFFF00"/>
                </a:solidFill>
              </a:rPr>
              <a:t>balance</a:t>
            </a:r>
            <a:r>
              <a:rPr lang="en-US" sz="4000" i="1" dirty="0">
                <a:solidFill>
                  <a:schemeClr val="bg1"/>
                </a:solidFill>
              </a:rPr>
              <a:t>” between the </a:t>
            </a:r>
            <a:r>
              <a:rPr lang="en-US" sz="4000" i="1" dirty="0">
                <a:solidFill>
                  <a:srgbClr val="FFFF00"/>
                </a:solidFill>
              </a:rPr>
              <a:t>public interest </a:t>
            </a:r>
            <a:r>
              <a:rPr lang="en-US" sz="4000" i="1" dirty="0">
                <a:solidFill>
                  <a:schemeClr val="bg1"/>
                </a:solidFill>
              </a:rPr>
              <a:t>in connecting </a:t>
            </a:r>
            <a:r>
              <a:rPr lang="en-US" sz="4000" i="1" dirty="0">
                <a:solidFill>
                  <a:srgbClr val="FF0000"/>
                </a:solidFill>
              </a:rPr>
              <a:t>&amp;</a:t>
            </a:r>
            <a:r>
              <a:rPr lang="en-US" sz="4000" i="1" dirty="0">
                <a:solidFill>
                  <a:schemeClr val="bg1"/>
                </a:solidFill>
              </a:rPr>
              <a:t> </a:t>
            </a:r>
            <a:r>
              <a:rPr lang="en-US" sz="4000" i="1" dirty="0">
                <a:solidFill>
                  <a:srgbClr val="FFFF00"/>
                </a:solidFill>
              </a:rPr>
              <a:t>just</a:t>
            </a:r>
            <a:r>
              <a:rPr lang="en-US" sz="4000" i="1" dirty="0">
                <a:solidFill>
                  <a:schemeClr val="bg1"/>
                </a:solidFill>
              </a:rPr>
              <a:t>  </a:t>
            </a:r>
            <a:r>
              <a:rPr lang="en-US" sz="4000" i="1" dirty="0">
                <a:solidFill>
                  <a:srgbClr val="FFFF00"/>
                </a:solidFill>
              </a:rPr>
              <a:t>reward</a:t>
            </a:r>
            <a:r>
              <a:rPr lang="en-US" sz="4000" i="1" dirty="0">
                <a:solidFill>
                  <a:schemeClr val="bg1"/>
                </a:solidFill>
              </a:rPr>
              <a:t> for the author</a:t>
            </a:r>
            <a:br>
              <a:rPr lang="en-US" dirty="0">
                <a:solidFill>
                  <a:schemeClr val="bg1"/>
                </a:solidFill>
              </a:rPr>
            </a:br>
            <a:endParaRPr lang="en-US" dirty="0"/>
          </a:p>
        </p:txBody>
      </p:sp>
      <p:pic>
        <p:nvPicPr>
          <p:cNvPr id="136194" name="Picture 3">
            <a:extLst>
              <a:ext uri="{FF2B5EF4-FFF2-40B4-BE49-F238E27FC236}">
                <a16:creationId xmlns:a16="http://schemas.microsoft.com/office/drawing/2014/main" id="{1696DF28-2398-D682-97D9-2C05444D3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13" y="2787650"/>
            <a:ext cx="30511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5">
            <a:extLst>
              <a:ext uri="{FF2B5EF4-FFF2-40B4-BE49-F238E27FC236}">
                <a16:creationId xmlns:a16="http://schemas.microsoft.com/office/drawing/2014/main" id="{F201EDB3-C866-1A9E-492A-96EFDDEBB0FA}"/>
              </a:ext>
            </a:extLst>
          </p:cNvPr>
          <p:cNvSpPr>
            <a:spLocks noGrp="1" noChangeArrowheads="1"/>
          </p:cNvSpPr>
          <p:nvPr>
            <p:ph type="title"/>
          </p:nvPr>
        </p:nvSpPr>
        <p:spPr bwMode="auto">
          <a:xfrm>
            <a:off x="1485900" y="1952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9266" name="Content Placeholder 1">
            <a:extLst>
              <a:ext uri="{FF2B5EF4-FFF2-40B4-BE49-F238E27FC236}">
                <a16:creationId xmlns:a16="http://schemas.microsoft.com/office/drawing/2014/main" id="{DE75DC49-E149-18D4-3384-B5E53909EF92}"/>
              </a:ext>
            </a:extLst>
          </p:cNvPr>
          <p:cNvSpPr>
            <a:spLocks noGrp="1" noChangeArrowheads="1"/>
          </p:cNvSpPr>
          <p:nvPr>
            <p:ph idx="1"/>
          </p:nvPr>
        </p:nvSpPr>
        <p:spPr bwMode="auto">
          <a:xfrm>
            <a:off x="215900" y="1203325"/>
            <a:ext cx="8712200" cy="3940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rPr>
              <a:t>Legislative authority over copyright in Canada</a:t>
            </a:r>
          </a:p>
          <a:p>
            <a:pPr lvl="1"/>
            <a:r>
              <a:rPr lang="en-US" altLang="en-US" sz="2400">
                <a:solidFill>
                  <a:srgbClr val="FFFF00"/>
                </a:solidFill>
              </a:rPr>
              <a:t>Federal Government </a:t>
            </a:r>
            <a:r>
              <a:rPr lang="en-US" altLang="en-US" sz="2400">
                <a:solidFill>
                  <a:schemeClr val="bg1"/>
                </a:solidFill>
              </a:rPr>
              <a:t>(</a:t>
            </a:r>
            <a:r>
              <a:rPr lang="en-US" altLang="en-US" sz="2400">
                <a:solidFill>
                  <a:srgbClr val="FF0000"/>
                </a:solidFill>
              </a:rPr>
              <a:t>s. 91(23) </a:t>
            </a:r>
            <a:r>
              <a:rPr lang="en-US" altLang="en-US" sz="2400">
                <a:solidFill>
                  <a:schemeClr val="bg1"/>
                </a:solidFill>
              </a:rPr>
              <a:t>Constitution Act, 1867)</a:t>
            </a:r>
          </a:p>
          <a:p>
            <a:pPr lvl="1"/>
            <a:r>
              <a:rPr lang="en-US" altLang="en-US" sz="2400">
                <a:solidFill>
                  <a:schemeClr val="bg1"/>
                </a:solidFill>
              </a:rPr>
              <a:t>First Copyright Act (1921, Came Into Force 1924) largely a copy of the UK Copyright Act of 1911</a:t>
            </a:r>
          </a:p>
          <a:p>
            <a:pPr lvl="1"/>
            <a:r>
              <a:rPr lang="en-US" altLang="en-US" sz="2400">
                <a:solidFill>
                  <a:srgbClr val="FFFF00"/>
                </a:solidFill>
              </a:rPr>
              <a:t>Modernization of Canadian copyright law</a:t>
            </a:r>
            <a:r>
              <a:rPr lang="en-US" altLang="en-US" sz="2400">
                <a:solidFill>
                  <a:srgbClr val="FF0000"/>
                </a:solidFill>
              </a:rPr>
              <a:t>:</a:t>
            </a:r>
            <a:r>
              <a:rPr lang="en-US" altLang="en-US" sz="2400">
                <a:solidFill>
                  <a:schemeClr val="bg1"/>
                </a:solidFill>
              </a:rPr>
              <a:t> a work constantly in progress</a:t>
            </a:r>
          </a:p>
          <a:p>
            <a:pPr lvl="1"/>
            <a:r>
              <a:rPr lang="en-US" altLang="en-US" sz="2400">
                <a:solidFill>
                  <a:schemeClr val="bg1"/>
                </a:solidFill>
              </a:rPr>
              <a:t>Bill C-11: Copyright Modernization Act (CIF 2012)</a:t>
            </a:r>
          </a:p>
          <a:p>
            <a:pPr lvl="1"/>
            <a:r>
              <a:rPr lang="en-US" altLang="en-US" sz="2400">
                <a:solidFill>
                  <a:srgbClr val="FFFF00"/>
                </a:solidFill>
              </a:rPr>
              <a:t>Relatively recent copyright extension for sound recordings</a:t>
            </a:r>
          </a:p>
        </p:txBody>
      </p:sp>
      <p:sp>
        <p:nvSpPr>
          <p:cNvPr id="139267" name="Slide Number Placeholder 3">
            <a:extLst>
              <a:ext uri="{FF2B5EF4-FFF2-40B4-BE49-F238E27FC236}">
                <a16:creationId xmlns:a16="http://schemas.microsoft.com/office/drawing/2014/main" id="{BBE3B2B9-D443-47B8-8516-E906E988A2C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FDA707-F59E-F246-918B-4D72FEA7F0F5}" type="slidenum">
              <a:rPr lang="en-US" altLang="en-US" smtClean="0"/>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Box 1">
            <a:extLst>
              <a:ext uri="{FF2B5EF4-FFF2-40B4-BE49-F238E27FC236}">
                <a16:creationId xmlns:a16="http://schemas.microsoft.com/office/drawing/2014/main" id="{778417E7-F085-7379-7FD2-8AF247305121}"/>
              </a:ext>
            </a:extLst>
          </p:cNvPr>
          <p:cNvSpPr txBox="1">
            <a:spLocks noChangeArrowheads="1"/>
          </p:cNvSpPr>
          <p:nvPr/>
        </p:nvSpPr>
        <p:spPr bwMode="auto">
          <a:xfrm>
            <a:off x="1374775" y="123825"/>
            <a:ext cx="6394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r>
              <a:rPr lang="en-US" altLang="en-US" sz="4400" b="1">
                <a:solidFill>
                  <a:srgbClr val="FF0000"/>
                </a:solidFill>
              </a:rPr>
              <a:t>?</a:t>
            </a:r>
            <a:endParaRPr lang="en-US" altLang="en-US" sz="4400">
              <a:solidFill>
                <a:srgbClr val="FF0000"/>
              </a:solidFill>
            </a:endParaRPr>
          </a:p>
        </p:txBody>
      </p:sp>
      <p:sp>
        <p:nvSpPr>
          <p:cNvPr id="4" name="TextBox 3">
            <a:extLst>
              <a:ext uri="{FF2B5EF4-FFF2-40B4-BE49-F238E27FC236}">
                <a16:creationId xmlns:a16="http://schemas.microsoft.com/office/drawing/2014/main" id="{CEE6CDB9-CADD-9584-6FA5-59F72352CD4A}"/>
              </a:ext>
            </a:extLst>
          </p:cNvPr>
          <p:cNvSpPr txBox="1"/>
          <p:nvPr/>
        </p:nvSpPr>
        <p:spPr>
          <a:xfrm>
            <a:off x="431800" y="1276350"/>
            <a:ext cx="8280400" cy="3554413"/>
          </a:xfrm>
          <a:prstGeom prst="rect">
            <a:avLst/>
          </a:prstGeom>
          <a:noFill/>
        </p:spPr>
        <p:txBody>
          <a:bodyPr>
            <a:spAutoFit/>
          </a:bodyPr>
          <a:lstStyle/>
          <a:p>
            <a:pPr>
              <a:buFont typeface="Arial" panose="020B0604020202020204" pitchFamily="34" charset="0"/>
              <a:buNone/>
              <a:defRPr/>
            </a:pPr>
            <a:r>
              <a:rPr lang="en-US" sz="2250" b="1" dirty="0">
                <a:solidFill>
                  <a:srgbClr val="00B0F0"/>
                </a:solidFill>
              </a:rPr>
              <a:t>Subsistence of copyright</a:t>
            </a:r>
          </a:p>
          <a:p>
            <a:pPr>
              <a:defRPr/>
            </a:pPr>
            <a:r>
              <a:rPr lang="en-US" sz="2250" b="1" dirty="0">
                <a:solidFill>
                  <a:schemeClr val="bg1"/>
                </a:solidFill>
              </a:rPr>
              <a:t>5.</a:t>
            </a:r>
            <a:r>
              <a:rPr lang="en-US" sz="2250" dirty="0">
                <a:solidFill>
                  <a:schemeClr val="bg1"/>
                </a:solidFill>
              </a:rPr>
              <a:t> (1) Subject to this Act, </a:t>
            </a:r>
            <a:r>
              <a:rPr lang="en-US" sz="2250" dirty="0">
                <a:solidFill>
                  <a:srgbClr val="FFFF00"/>
                </a:solidFill>
              </a:rPr>
              <a:t>copyright shall subsist in Canada</a:t>
            </a:r>
            <a:r>
              <a:rPr lang="en-US" sz="2250" dirty="0">
                <a:solidFill>
                  <a:schemeClr val="bg1"/>
                </a:solidFill>
              </a:rPr>
              <a:t>, for the term hereinafter mentioned, in </a:t>
            </a:r>
            <a:r>
              <a:rPr lang="en-US" sz="2250" dirty="0">
                <a:solidFill>
                  <a:srgbClr val="FFFF00"/>
                </a:solidFill>
              </a:rPr>
              <a:t>every original literary, dramatic, musical and artistic work</a:t>
            </a:r>
            <a:r>
              <a:rPr lang="en-US" sz="2250" dirty="0">
                <a:solidFill>
                  <a:schemeClr val="bg1"/>
                </a:solidFill>
              </a:rPr>
              <a:t> </a:t>
            </a:r>
            <a:r>
              <a:rPr lang="en-US" sz="2250" dirty="0">
                <a:solidFill>
                  <a:srgbClr val="FF0000"/>
                </a:solidFill>
              </a:rPr>
              <a:t>if </a:t>
            </a:r>
            <a:r>
              <a:rPr lang="en-US" sz="2250" dirty="0">
                <a:solidFill>
                  <a:schemeClr val="bg1"/>
                </a:solidFill>
              </a:rPr>
              <a:t>any </a:t>
            </a:r>
            <a:r>
              <a:rPr lang="en-US" sz="2250" dirty="0">
                <a:solidFill>
                  <a:srgbClr val="FFFF00"/>
                </a:solidFill>
              </a:rPr>
              <a:t>one</a:t>
            </a:r>
            <a:r>
              <a:rPr lang="en-US" sz="2250" dirty="0">
                <a:solidFill>
                  <a:schemeClr val="bg1"/>
                </a:solidFill>
              </a:rPr>
              <a:t> of the following </a:t>
            </a:r>
            <a:r>
              <a:rPr lang="en-US" sz="2250" dirty="0">
                <a:solidFill>
                  <a:srgbClr val="FFFF00"/>
                </a:solidFill>
              </a:rPr>
              <a:t>conditions</a:t>
            </a:r>
            <a:r>
              <a:rPr lang="en-US" sz="2250" dirty="0">
                <a:solidFill>
                  <a:schemeClr val="bg1"/>
                </a:solidFill>
              </a:rPr>
              <a:t> is met:</a:t>
            </a:r>
            <a:endParaRPr lang="en-CA" sz="2250" dirty="0">
              <a:solidFill>
                <a:schemeClr val="bg1"/>
              </a:solidFill>
            </a:endParaRPr>
          </a:p>
          <a:p>
            <a:pPr lvl="1">
              <a:defRPr/>
            </a:pPr>
            <a:r>
              <a:rPr lang="en-US" sz="2250" dirty="0">
                <a:solidFill>
                  <a:schemeClr val="bg1"/>
                </a:solidFill>
              </a:rPr>
              <a:t>(</a:t>
            </a:r>
            <a:r>
              <a:rPr lang="en-US" sz="2250" i="1" dirty="0">
                <a:solidFill>
                  <a:schemeClr val="bg1"/>
                </a:solidFill>
              </a:rPr>
              <a:t>a</a:t>
            </a:r>
            <a:r>
              <a:rPr lang="en-US" sz="2250" dirty="0">
                <a:solidFill>
                  <a:schemeClr val="bg1"/>
                </a:solidFill>
              </a:rPr>
              <a:t>) in the case of any work, whether published or unpublished, including a cinematographic work, the </a:t>
            </a:r>
            <a:r>
              <a:rPr lang="en-US" sz="2250" dirty="0">
                <a:solidFill>
                  <a:srgbClr val="FF0000"/>
                </a:solidFill>
              </a:rPr>
              <a:t>author</a:t>
            </a:r>
            <a:r>
              <a:rPr lang="en-US" sz="2250" dirty="0">
                <a:solidFill>
                  <a:schemeClr val="bg1"/>
                </a:solidFill>
              </a:rPr>
              <a:t> </a:t>
            </a:r>
            <a:r>
              <a:rPr lang="en-US" sz="2250" dirty="0">
                <a:solidFill>
                  <a:srgbClr val="FFFF00"/>
                </a:solidFill>
              </a:rPr>
              <a:t>was</a:t>
            </a:r>
            <a:r>
              <a:rPr lang="en-US" sz="2250" dirty="0">
                <a:solidFill>
                  <a:schemeClr val="bg1"/>
                </a:solidFill>
              </a:rPr>
              <a:t>, at the </a:t>
            </a:r>
            <a:r>
              <a:rPr lang="en-US" sz="2250" dirty="0">
                <a:solidFill>
                  <a:srgbClr val="FFFF00"/>
                </a:solidFill>
              </a:rPr>
              <a:t>date</a:t>
            </a:r>
            <a:r>
              <a:rPr lang="en-US" sz="2250" dirty="0">
                <a:solidFill>
                  <a:schemeClr val="bg1"/>
                </a:solidFill>
              </a:rPr>
              <a:t> </a:t>
            </a:r>
            <a:r>
              <a:rPr lang="en-US" sz="2250" dirty="0">
                <a:solidFill>
                  <a:srgbClr val="FFFF00"/>
                </a:solidFill>
              </a:rPr>
              <a:t>of the </a:t>
            </a:r>
            <a:r>
              <a:rPr lang="en-US" sz="2250" dirty="0">
                <a:solidFill>
                  <a:schemeClr val="bg1"/>
                </a:solidFill>
              </a:rPr>
              <a:t>making of the </a:t>
            </a:r>
            <a:r>
              <a:rPr lang="en-US" sz="2250" dirty="0">
                <a:solidFill>
                  <a:srgbClr val="FFFF00"/>
                </a:solidFill>
              </a:rPr>
              <a:t>work</a:t>
            </a:r>
            <a:r>
              <a:rPr lang="en-US" sz="2250" dirty="0">
                <a:solidFill>
                  <a:schemeClr val="bg1"/>
                </a:solidFill>
              </a:rPr>
              <a:t>, a</a:t>
            </a:r>
            <a:r>
              <a:rPr lang="en-US" sz="2250" dirty="0">
                <a:solidFill>
                  <a:srgbClr val="FFFF00"/>
                </a:solidFill>
              </a:rPr>
              <a:t> </a:t>
            </a:r>
            <a:r>
              <a:rPr lang="en-US" sz="2250" dirty="0">
                <a:solidFill>
                  <a:srgbClr val="FF0000"/>
                </a:solidFill>
              </a:rPr>
              <a:t>citizen or subject of</a:t>
            </a:r>
            <a:r>
              <a:rPr lang="en-US" sz="2250" dirty="0">
                <a:solidFill>
                  <a:schemeClr val="bg1"/>
                </a:solidFill>
              </a:rPr>
              <a:t>, or a person ordinarily resident in, </a:t>
            </a:r>
            <a:r>
              <a:rPr lang="en-US" sz="2250" dirty="0">
                <a:solidFill>
                  <a:srgbClr val="FF0000"/>
                </a:solidFill>
              </a:rPr>
              <a:t>a treaty country</a:t>
            </a:r>
            <a:r>
              <a:rPr lang="en-US" sz="2250" dirty="0">
                <a:solidFill>
                  <a:schemeClr val="bg1"/>
                </a:solidFill>
              </a:rPr>
              <a:t>;</a:t>
            </a:r>
            <a:endParaRPr lang="en-CA" sz="2250"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5">
            <a:extLst>
              <a:ext uri="{FF2B5EF4-FFF2-40B4-BE49-F238E27FC236}">
                <a16:creationId xmlns:a16="http://schemas.microsoft.com/office/drawing/2014/main" id="{E1B7FEED-60E3-E45D-D731-81FC43141403}"/>
              </a:ext>
            </a:extLst>
          </p:cNvPr>
          <p:cNvSpPr>
            <a:spLocks noGrp="1" noChangeArrowheads="1"/>
          </p:cNvSpPr>
          <p:nvPr>
            <p:ph type="title"/>
          </p:nvPr>
        </p:nvSpPr>
        <p:spPr bwMode="auto">
          <a:xfrm>
            <a:off x="1485900" y="133350"/>
            <a:ext cx="6172200"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988E3D17-B938-C759-0346-ED1D8801DEA2}"/>
              </a:ext>
            </a:extLst>
          </p:cNvPr>
          <p:cNvSpPr>
            <a:spLocks noGrp="1"/>
          </p:cNvSpPr>
          <p:nvPr>
            <p:ph idx="1"/>
          </p:nvPr>
        </p:nvSpPr>
        <p:spPr>
          <a:xfrm>
            <a:off x="611188" y="1419225"/>
            <a:ext cx="8137525" cy="3479800"/>
          </a:xfrm>
        </p:spPr>
        <p:txBody>
          <a:bodyPr>
            <a:noAutofit/>
          </a:bodyPr>
          <a:lstStyle/>
          <a:p>
            <a:pPr marL="0" indent="0">
              <a:buFont typeface="Arial" panose="020B0604020202020204" pitchFamily="34" charset="0"/>
              <a:buNone/>
              <a:defRPr/>
            </a:pPr>
            <a:r>
              <a:rPr lang="en-US" sz="2100" b="1" dirty="0">
                <a:solidFill>
                  <a:srgbClr val="00B0F0"/>
                </a:solidFill>
              </a:rPr>
              <a:t>Fixation</a:t>
            </a:r>
          </a:p>
          <a:p>
            <a:pPr>
              <a:defRPr/>
            </a:pPr>
            <a:r>
              <a:rPr lang="en-US" sz="2100" dirty="0">
                <a:solidFill>
                  <a:schemeClr val="bg1"/>
                </a:solidFill>
              </a:rPr>
              <a:t>A requirement for the subsistence of copyright </a:t>
            </a:r>
            <a:r>
              <a:rPr lang="en-US" sz="2100" dirty="0">
                <a:solidFill>
                  <a:srgbClr val="FFFF00"/>
                </a:solidFill>
              </a:rPr>
              <a:t>imposed by judicial interpretation </a:t>
            </a:r>
          </a:p>
          <a:p>
            <a:pPr lvl="1">
              <a:defRPr/>
            </a:pPr>
            <a:r>
              <a:rPr lang="en-US" sz="2100" i="1" dirty="0">
                <a:solidFill>
                  <a:schemeClr val="bg1"/>
                </a:solidFill>
              </a:rPr>
              <a:t>“The work, to be capable of copyright protection, </a:t>
            </a:r>
            <a:r>
              <a:rPr lang="en-US" sz="2100" i="1" dirty="0">
                <a:solidFill>
                  <a:srgbClr val="FF0000"/>
                </a:solidFill>
              </a:rPr>
              <a:t>must be fixed in a tangible form</a:t>
            </a:r>
            <a:r>
              <a:rPr lang="en-US" sz="2100" i="1" dirty="0">
                <a:solidFill>
                  <a:schemeClr val="bg1"/>
                </a:solidFill>
              </a:rPr>
              <a:t>” </a:t>
            </a:r>
            <a:r>
              <a:rPr lang="en-US" sz="2100" dirty="0">
                <a:solidFill>
                  <a:schemeClr val="bg1"/>
                </a:solidFill>
              </a:rPr>
              <a:t>(</a:t>
            </a:r>
            <a:r>
              <a:rPr lang="en-CA" sz="2100" i="1" u="sng" dirty="0">
                <a:solidFill>
                  <a:srgbClr val="00B0F0"/>
                </a:solidFill>
              </a:rPr>
              <a:t>Canadian Admiral Corp. v. </a:t>
            </a:r>
            <a:r>
              <a:rPr lang="en-CA" sz="2100" i="1" u="sng" dirty="0" err="1">
                <a:solidFill>
                  <a:srgbClr val="00B0F0"/>
                </a:solidFill>
              </a:rPr>
              <a:t>Rediffusion</a:t>
            </a:r>
            <a:r>
              <a:rPr lang="en-CA" sz="2100" i="1" u="sng" dirty="0">
                <a:solidFill>
                  <a:srgbClr val="00B0F0"/>
                </a:solidFill>
              </a:rPr>
              <a:t> Inc</a:t>
            </a:r>
            <a:r>
              <a:rPr lang="en-CA" sz="2100" i="1" dirty="0">
                <a:solidFill>
                  <a:srgbClr val="00B0F0"/>
                </a:solidFill>
              </a:rPr>
              <a:t>.</a:t>
            </a:r>
            <a:r>
              <a:rPr lang="en-CA" sz="2100" dirty="0">
                <a:solidFill>
                  <a:srgbClr val="00B0F0"/>
                </a:solidFill>
              </a:rPr>
              <a:t>, </a:t>
            </a:r>
            <a:r>
              <a:rPr lang="en-CA" sz="2100" dirty="0">
                <a:solidFill>
                  <a:schemeClr val="bg1"/>
                </a:solidFill>
              </a:rPr>
              <a:t>[1954] Ex. CR 382, 20 CPR 75</a:t>
            </a:r>
          </a:p>
          <a:p>
            <a:pPr>
              <a:defRPr/>
            </a:pPr>
            <a:r>
              <a:rPr lang="en-CA" sz="2100" dirty="0">
                <a:solidFill>
                  <a:srgbClr val="FFFF00"/>
                </a:solidFill>
              </a:rPr>
              <a:t>Is the fixation requirement beneficial</a:t>
            </a:r>
            <a:r>
              <a:rPr lang="en-CA" sz="2100" dirty="0">
                <a:solidFill>
                  <a:srgbClr val="FF0000"/>
                </a:solidFill>
              </a:rPr>
              <a:t>?</a:t>
            </a:r>
            <a:r>
              <a:rPr lang="en-CA" sz="2100" dirty="0">
                <a:solidFill>
                  <a:srgbClr val="FFFF00"/>
                </a:solidFill>
              </a:rPr>
              <a:t> </a:t>
            </a:r>
          </a:p>
          <a:p>
            <a:pPr>
              <a:defRPr/>
            </a:pPr>
            <a:r>
              <a:rPr lang="en-CA" sz="2100" dirty="0">
                <a:solidFill>
                  <a:schemeClr val="bg1"/>
                </a:solidFill>
              </a:rPr>
              <a:t>Does add some certainty + more works in public domain</a:t>
            </a:r>
          </a:p>
        </p:txBody>
      </p:sp>
      <p:sp>
        <p:nvSpPr>
          <p:cNvPr id="149507" name="Slide Number Placeholder 3">
            <a:extLst>
              <a:ext uri="{FF2B5EF4-FFF2-40B4-BE49-F238E27FC236}">
                <a16:creationId xmlns:a16="http://schemas.microsoft.com/office/drawing/2014/main" id="{B33B7494-8993-A8F3-E1E6-DEC53A9B45A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46C7D1-C130-7446-B59B-E025B28D8F7F}" type="slidenum">
              <a:rPr lang="en-US" altLang="en-US" smtClean="0"/>
              <a:pPr/>
              <a:t>46</a:t>
            </a:fld>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343F8ABF-8F5C-BFD5-8D35-9A5E6C68EBD8}"/>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Result of </a:t>
            </a:r>
            <a:r>
              <a:rPr lang="en-US" altLang="en-US" b="1">
                <a:solidFill>
                  <a:schemeClr val="bg1"/>
                </a:solidFill>
              </a:rPr>
              <a:t>Fixation</a:t>
            </a:r>
            <a:r>
              <a:rPr lang="en-US" altLang="en-US" b="1">
                <a:solidFill>
                  <a:srgbClr val="FFFF00"/>
                </a:solidFill>
              </a:rPr>
              <a:t> Requirement</a:t>
            </a:r>
          </a:p>
        </p:txBody>
      </p:sp>
      <p:sp>
        <p:nvSpPr>
          <p:cNvPr id="151554" name="Content Placeholder 2">
            <a:extLst>
              <a:ext uri="{FF2B5EF4-FFF2-40B4-BE49-F238E27FC236}">
                <a16:creationId xmlns:a16="http://schemas.microsoft.com/office/drawing/2014/main" id="{AB43FC3B-FE05-35D6-05D3-7BAB64EDD18E}"/>
              </a:ext>
            </a:extLst>
          </p:cNvPr>
          <p:cNvSpPr>
            <a:spLocks noGrp="1" noChangeArrowheads="1"/>
          </p:cNvSpPr>
          <p:nvPr>
            <p:ph sz="quarter" idx="10"/>
          </p:nvPr>
        </p:nvSpPr>
        <p:spPr bwMode="auto">
          <a:xfrm>
            <a:off x="215900" y="1055688"/>
            <a:ext cx="8712200" cy="384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rgbClr val="00B0F0"/>
                </a:solidFill>
              </a:rPr>
              <a:t>Improvisational, performance art, kinetic pieces, open world massively multiplayer video game scenarios, </a:t>
            </a:r>
            <a:r>
              <a:rPr lang="en-US" altLang="en-US" sz="2800" dirty="0">
                <a:solidFill>
                  <a:srgbClr val="FF0000"/>
                </a:solidFill>
              </a:rPr>
              <a:t>are more at risk of not having copyright protection</a:t>
            </a:r>
            <a:r>
              <a:rPr lang="en-US" altLang="en-US" sz="2800" dirty="0">
                <a:solidFill>
                  <a:schemeClr val="bg1"/>
                </a:solidFill>
              </a:rPr>
              <a:t>. </a:t>
            </a:r>
            <a:r>
              <a:rPr lang="en-US" altLang="en-US" sz="2800" dirty="0">
                <a:solidFill>
                  <a:srgbClr val="FFFF00"/>
                </a:solidFill>
              </a:rPr>
              <a:t>See for example </a:t>
            </a:r>
            <a:r>
              <a:rPr lang="en-CA" altLang="en-US" sz="2800" dirty="0">
                <a:solidFill>
                  <a:srgbClr val="FFFF00"/>
                </a:solidFill>
              </a:rPr>
              <a:t> </a:t>
            </a:r>
            <a:r>
              <a:rPr lang="en-CA" altLang="en-US" sz="2800" i="1" u="sng" dirty="0" err="1">
                <a:solidFill>
                  <a:schemeClr val="bg1"/>
                </a:solidFill>
              </a:rPr>
              <a:t>Komesaroff</a:t>
            </a:r>
            <a:r>
              <a:rPr lang="en-CA" altLang="en-US" sz="2800" i="1" u="sng" dirty="0">
                <a:solidFill>
                  <a:schemeClr val="bg1"/>
                </a:solidFill>
              </a:rPr>
              <a:t> v. Mickle</a:t>
            </a:r>
            <a:r>
              <a:rPr lang="en-CA" altLang="en-US" sz="2800" b="1" dirty="0">
                <a:solidFill>
                  <a:srgbClr val="FFFF00"/>
                </a:solidFill>
              </a:rPr>
              <a:t>, [1988] R.P.C. 204 at 210 (</a:t>
            </a:r>
            <a:r>
              <a:rPr lang="en-CA" altLang="en-US" sz="2800" b="1" dirty="0" err="1">
                <a:solidFill>
                  <a:srgbClr val="FFFF00"/>
                </a:solidFill>
              </a:rPr>
              <a:t>Vict</a:t>
            </a:r>
            <a:r>
              <a:rPr lang="en-CA" altLang="en-US" sz="2800" b="1" dirty="0">
                <a:solidFill>
                  <a:srgbClr val="FFFF00"/>
                </a:solidFill>
              </a:rPr>
              <a:t>. S.C.</a:t>
            </a:r>
            <a:r>
              <a:rPr lang="en-CA" altLang="en-US" sz="2800" dirty="0">
                <a:solidFill>
                  <a:srgbClr val="FFFF00"/>
                </a:solidFill>
              </a:rPr>
              <a:t>), </a:t>
            </a:r>
            <a:r>
              <a:rPr lang="en-CA" altLang="en-US" sz="2800" dirty="0">
                <a:solidFill>
                  <a:schemeClr val="bg1"/>
                </a:solidFill>
              </a:rPr>
              <a:t>refusing protection to a moving sand sculpture. </a:t>
            </a:r>
          </a:p>
          <a:p>
            <a:r>
              <a:rPr lang="en-CA" altLang="en-US" sz="2800" dirty="0">
                <a:solidFill>
                  <a:schemeClr val="bg1"/>
                </a:solidFill>
              </a:rPr>
              <a:t>Content in RAM computer memory?</a:t>
            </a:r>
          </a:p>
          <a:p>
            <a:r>
              <a:rPr lang="en-CA" altLang="en-US" sz="2800" dirty="0">
                <a:solidFill>
                  <a:srgbClr val="00B0F0"/>
                </a:solidFill>
              </a:rPr>
              <a:t>Indigenous oral story-telling </a:t>
            </a:r>
            <a:endParaRPr lang="en-US" altLang="en-US" sz="2800" dirty="0">
              <a:solidFill>
                <a:srgbClr val="00B0F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2653AE-49AD-BB33-13E6-2AFAC02FE1BF}"/>
              </a:ext>
            </a:extLst>
          </p:cNvPr>
          <p:cNvSpPr txBox="1"/>
          <p:nvPr/>
        </p:nvSpPr>
        <p:spPr>
          <a:xfrm>
            <a:off x="233772" y="267494"/>
            <a:ext cx="8676456" cy="1938992"/>
          </a:xfrm>
          <a:prstGeom prst="rect">
            <a:avLst/>
          </a:prstGeom>
          <a:noFill/>
        </p:spPr>
        <p:txBody>
          <a:bodyPr wrap="square">
            <a:spAutoFit/>
          </a:bodyPr>
          <a:lstStyle/>
          <a:p>
            <a:pPr algn="ctr"/>
            <a:r>
              <a:rPr lang="en-US" sz="4000" dirty="0">
                <a:solidFill>
                  <a:srgbClr val="FF0000"/>
                </a:solidFill>
              </a:rPr>
              <a:t>Note</a:t>
            </a:r>
            <a:r>
              <a:rPr lang="en-US" sz="4000" dirty="0">
                <a:solidFill>
                  <a:schemeClr val="bg1"/>
                </a:solidFill>
              </a:rPr>
              <a:t> </a:t>
            </a:r>
            <a:r>
              <a:rPr lang="en-US" sz="4000" i="1" dirty="0" err="1">
                <a:solidFill>
                  <a:schemeClr val="bg1"/>
                </a:solidFill>
              </a:rPr>
              <a:t>Komesaroff</a:t>
            </a:r>
            <a:r>
              <a:rPr lang="en-US" sz="4000" i="1" dirty="0">
                <a:solidFill>
                  <a:schemeClr val="bg1"/>
                </a:solidFill>
              </a:rPr>
              <a:t> v. Mickle </a:t>
            </a:r>
            <a:endParaRPr lang="en-US" sz="4000" dirty="0">
              <a:solidFill>
                <a:srgbClr val="FFFF00"/>
              </a:solidFill>
            </a:endParaRPr>
          </a:p>
          <a:p>
            <a:pPr algn="ctr"/>
            <a:r>
              <a:rPr lang="en-US" sz="4000" dirty="0">
                <a:solidFill>
                  <a:srgbClr val="FFFF00"/>
                </a:solidFill>
              </a:rPr>
              <a:t>though cited often</a:t>
            </a:r>
            <a:r>
              <a:rPr lang="en-US" sz="4000" dirty="0">
                <a:solidFill>
                  <a:srgbClr val="FF0000"/>
                </a:solidFill>
              </a:rPr>
              <a:t>,</a:t>
            </a:r>
            <a:r>
              <a:rPr lang="en-US" sz="4000" dirty="0">
                <a:solidFill>
                  <a:srgbClr val="FFFF00"/>
                </a:solidFill>
              </a:rPr>
              <a:t> </a:t>
            </a:r>
          </a:p>
          <a:p>
            <a:pPr algn="ctr"/>
            <a:r>
              <a:rPr lang="en-US" sz="4000" dirty="0">
                <a:solidFill>
                  <a:srgbClr val="FF0000"/>
                </a:solidFill>
              </a:rPr>
              <a:t>is not </a:t>
            </a:r>
            <a:r>
              <a:rPr lang="en-US" sz="4000" dirty="0">
                <a:solidFill>
                  <a:srgbClr val="FFFF00"/>
                </a:solidFill>
              </a:rPr>
              <a:t>the world’s strongest precedent</a:t>
            </a:r>
          </a:p>
        </p:txBody>
      </p:sp>
      <p:pic>
        <p:nvPicPr>
          <p:cNvPr id="4" name="Picture 3">
            <a:extLst>
              <a:ext uri="{FF2B5EF4-FFF2-40B4-BE49-F238E27FC236}">
                <a16:creationId xmlns:a16="http://schemas.microsoft.com/office/drawing/2014/main" id="{E06493B7-766D-014C-9C69-D7417AF13469}"/>
              </a:ext>
            </a:extLst>
          </p:cNvPr>
          <p:cNvPicPr>
            <a:picLocks noChangeAspect="1"/>
          </p:cNvPicPr>
          <p:nvPr/>
        </p:nvPicPr>
        <p:blipFill>
          <a:blip r:embed="rId2"/>
          <a:stretch>
            <a:fillRect/>
          </a:stretch>
        </p:blipFill>
        <p:spPr>
          <a:xfrm>
            <a:off x="3619500" y="2569509"/>
            <a:ext cx="1905000" cy="1905000"/>
          </a:xfrm>
          <a:prstGeom prst="rect">
            <a:avLst/>
          </a:prstGeom>
        </p:spPr>
      </p:pic>
    </p:spTree>
    <p:extLst>
      <p:ext uri="{BB962C8B-B14F-4D97-AF65-F5344CB8AC3E}">
        <p14:creationId xmlns:p14="http://schemas.microsoft.com/office/powerpoint/2010/main" val="1178492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2">
            <a:extLst>
              <a:ext uri="{FF2B5EF4-FFF2-40B4-BE49-F238E27FC236}">
                <a16:creationId xmlns:a16="http://schemas.microsoft.com/office/drawing/2014/main" id="{8A2283FA-D7D5-88F9-2D7E-618632C46399}"/>
              </a:ext>
            </a:extLst>
          </p:cNvPr>
          <p:cNvSpPr txBox="1">
            <a:spLocks noChangeArrowheads="1"/>
          </p:cNvSpPr>
          <p:nvPr/>
        </p:nvSpPr>
        <p:spPr bwMode="auto">
          <a:xfrm>
            <a:off x="358775" y="1492250"/>
            <a:ext cx="84264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2700" b="1" i="1" u="sng">
                <a:solidFill>
                  <a:srgbClr val="00B0F0"/>
                </a:solidFill>
              </a:rPr>
              <a:t>Gould Estate et al v. Stoddart Publishing Co. Ltd et al</a:t>
            </a:r>
            <a:r>
              <a:rPr lang="en-US" altLang="en-US" sz="2700" b="1" i="1">
                <a:solidFill>
                  <a:srgbClr val="00B0F0"/>
                </a:solidFill>
              </a:rPr>
              <a:t> </a:t>
            </a:r>
            <a:r>
              <a:rPr lang="en-US" altLang="en-US" sz="2700" b="1">
                <a:solidFill>
                  <a:schemeClr val="bg1"/>
                </a:solidFill>
              </a:rPr>
              <a:t>(1996)</a:t>
            </a:r>
            <a:endParaRPr lang="en-US" altLang="en-US" sz="2700" b="1" i="1">
              <a:solidFill>
                <a:schemeClr val="bg1"/>
              </a:solidFill>
            </a:endParaRPr>
          </a:p>
          <a:p>
            <a:pPr lvl="1"/>
            <a:r>
              <a:rPr lang="en-US" altLang="en-US" sz="2700">
                <a:solidFill>
                  <a:srgbClr val="FFFF00"/>
                </a:solidFill>
              </a:rPr>
              <a:t>Can copyright subsist in spoken words?</a:t>
            </a:r>
          </a:p>
          <a:p>
            <a:pPr lvl="2">
              <a:buFont typeface="Courier New" panose="02070309020205020404" pitchFamily="49" charset="0"/>
              <a:buChar char="o"/>
            </a:pPr>
            <a:r>
              <a:rPr lang="en-US" altLang="en-US" sz="2700">
                <a:solidFill>
                  <a:srgbClr val="FF0000"/>
                </a:solidFill>
              </a:rPr>
              <a:t>Not necessarily</a:t>
            </a:r>
            <a:r>
              <a:rPr lang="en-US" altLang="en-US" sz="2700">
                <a:solidFill>
                  <a:schemeClr val="bg1"/>
                </a:solidFill>
              </a:rPr>
              <a:t> </a:t>
            </a:r>
            <a:r>
              <a:rPr lang="en-US" altLang="en-US" sz="2700">
                <a:solidFill>
                  <a:srgbClr val="FFFF00"/>
                </a:solidFill>
              </a:rPr>
              <a:t>–</a:t>
            </a:r>
            <a:r>
              <a:rPr lang="en-US" altLang="en-US" sz="2700">
                <a:solidFill>
                  <a:schemeClr val="bg1"/>
                </a:solidFill>
              </a:rPr>
              <a:t> not every utterance made by individuals is a “valuable property right” </a:t>
            </a:r>
          </a:p>
          <a:p>
            <a:pPr lvl="1"/>
            <a:r>
              <a:rPr lang="en-US" altLang="en-US" sz="2700">
                <a:solidFill>
                  <a:schemeClr val="bg1"/>
                </a:solidFill>
              </a:rPr>
              <a:t>A person’s </a:t>
            </a:r>
            <a:r>
              <a:rPr lang="en-US" altLang="en-US" sz="2700">
                <a:solidFill>
                  <a:srgbClr val="FFFF00"/>
                </a:solidFill>
              </a:rPr>
              <a:t>oral statements are not literary creations</a:t>
            </a:r>
            <a:r>
              <a:rPr lang="en-US" altLang="en-US" sz="2700">
                <a:solidFill>
                  <a:schemeClr val="bg1"/>
                </a:solidFill>
              </a:rPr>
              <a:t> and </a:t>
            </a:r>
            <a:r>
              <a:rPr lang="en-US" altLang="en-US" sz="2700">
                <a:solidFill>
                  <a:srgbClr val="FF0000"/>
                </a:solidFill>
              </a:rPr>
              <a:t>do not </a:t>
            </a:r>
            <a:r>
              <a:rPr lang="en-US" altLang="en-US" sz="2700">
                <a:solidFill>
                  <a:schemeClr val="bg1"/>
                </a:solidFill>
              </a:rPr>
              <a:t>attract </a:t>
            </a:r>
            <a:r>
              <a:rPr lang="en-US" altLang="en-US" sz="2700">
                <a:solidFill>
                  <a:srgbClr val="FF0000"/>
                </a:solidFill>
              </a:rPr>
              <a:t>copyright protection</a:t>
            </a:r>
          </a:p>
        </p:txBody>
      </p:sp>
      <p:sp>
        <p:nvSpPr>
          <p:cNvPr id="152578" name="TextBox 3">
            <a:extLst>
              <a:ext uri="{FF2B5EF4-FFF2-40B4-BE49-F238E27FC236}">
                <a16:creationId xmlns:a16="http://schemas.microsoft.com/office/drawing/2014/main" id="{8996D383-7D41-5B1B-3DCB-CA9FC2D3721C}"/>
              </a:ext>
            </a:extLst>
          </p:cNvPr>
          <p:cNvSpPr txBox="1">
            <a:spLocks noChangeArrowheads="1"/>
          </p:cNvSpPr>
          <p:nvPr/>
        </p:nvSpPr>
        <p:spPr bwMode="auto">
          <a:xfrm>
            <a:off x="198438" y="339725"/>
            <a:ext cx="8747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 </a:t>
            </a:r>
            <a:r>
              <a:rPr lang="en-US" altLang="en-US" sz="4400" b="1">
                <a:solidFill>
                  <a:srgbClr val="FF0000"/>
                </a:solidFill>
              </a:rPr>
              <a:t>(</a:t>
            </a:r>
            <a:r>
              <a:rPr lang="en-US" altLang="en-US" sz="4400" b="1">
                <a:solidFill>
                  <a:schemeClr val="bg1"/>
                </a:solidFill>
              </a:rPr>
              <a:t>Fixation</a:t>
            </a:r>
            <a:r>
              <a:rPr lang="en-US" altLang="en-US" sz="4400" b="1">
                <a:solidFill>
                  <a:srgbClr val="FF0000"/>
                </a:solidFill>
              </a:rPr>
              <a:t>)</a:t>
            </a:r>
            <a:endParaRPr lang="en-US" altLang="en-US" sz="44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9FE97EC-0ECD-A4FD-81B1-2EF48651AAD3}"/>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Course Website </a:t>
            </a:r>
            <a:endParaRPr lang="en-US" altLang="en-US" sz="3300">
              <a:solidFill>
                <a:srgbClr val="FF0000"/>
              </a:solidFill>
            </a:endParaRPr>
          </a:p>
        </p:txBody>
      </p:sp>
      <p:sp>
        <p:nvSpPr>
          <p:cNvPr id="69634" name="TextBox 2">
            <a:extLst>
              <a:ext uri="{FF2B5EF4-FFF2-40B4-BE49-F238E27FC236}">
                <a16:creationId xmlns:a16="http://schemas.microsoft.com/office/drawing/2014/main" id="{3DE864D1-5559-BB8F-8CCF-17CBEBBAF78F}"/>
              </a:ext>
            </a:extLst>
          </p:cNvPr>
          <p:cNvSpPr txBox="1">
            <a:spLocks noChangeArrowheads="1"/>
          </p:cNvSpPr>
          <p:nvPr/>
        </p:nvSpPr>
        <p:spPr bwMode="auto">
          <a:xfrm>
            <a:off x="2673350" y="4443413"/>
            <a:ext cx="379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hlinkClick r:id="rId2"/>
              </a:rPr>
              <a:t>https://iplaw.allard.ubc.ca/</a:t>
            </a:r>
            <a:r>
              <a:rPr lang="en-US" altLang="en-US"/>
              <a:t> </a:t>
            </a:r>
          </a:p>
        </p:txBody>
      </p:sp>
      <p:pic>
        <p:nvPicPr>
          <p:cNvPr id="8" name="Content Placeholder 7" descr="Graphical user interface, text&#10;&#10;Description automatically generated">
            <a:extLst>
              <a:ext uri="{FF2B5EF4-FFF2-40B4-BE49-F238E27FC236}">
                <a16:creationId xmlns:a16="http://schemas.microsoft.com/office/drawing/2014/main" id="{A2E04DCA-8BF1-73AD-9A85-C49C668813B2}"/>
              </a:ext>
            </a:extLst>
          </p:cNvPr>
          <p:cNvPicPr>
            <a:picLocks noGrp="1" noChangeAspect="1"/>
          </p:cNvPicPr>
          <p:nvPr>
            <p:ph sz="quarter" idx="10"/>
          </p:nvPr>
        </p:nvPicPr>
        <p:blipFill>
          <a:blip r:embed="rId3"/>
          <a:stretch>
            <a:fillRect/>
          </a:stretch>
        </p:blipFill>
        <p:spPr>
          <a:xfrm>
            <a:off x="3232150" y="823913"/>
            <a:ext cx="2679700" cy="3365500"/>
          </a:xfrm>
        </p:spPr>
      </p:pic>
      <p:pic>
        <p:nvPicPr>
          <p:cNvPr id="69636" name="Picture 2" descr="Graphical user interface, website&#10;&#10;Description automatically generated">
            <a:extLst>
              <a:ext uri="{FF2B5EF4-FFF2-40B4-BE49-F238E27FC236}">
                <a16:creationId xmlns:a16="http://schemas.microsoft.com/office/drawing/2014/main" id="{4B5A0462-BC94-A578-0577-3A921A2FA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030288"/>
            <a:ext cx="39608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2">
            <a:extLst>
              <a:ext uri="{FF2B5EF4-FFF2-40B4-BE49-F238E27FC236}">
                <a16:creationId xmlns:a16="http://schemas.microsoft.com/office/drawing/2014/main" id="{B0FC7989-2437-48A4-9785-4DB5D0834B6E}"/>
              </a:ext>
            </a:extLst>
          </p:cNvPr>
          <p:cNvSpPr txBox="1">
            <a:spLocks noChangeArrowheads="1"/>
          </p:cNvSpPr>
          <p:nvPr/>
        </p:nvSpPr>
        <p:spPr bwMode="auto">
          <a:xfrm>
            <a:off x="323850" y="1419225"/>
            <a:ext cx="84963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in every </a:t>
            </a:r>
            <a:r>
              <a:rPr lang="en-US" altLang="en-US" sz="3800">
                <a:solidFill>
                  <a:srgbClr val="FF0000"/>
                </a:solidFill>
              </a:rPr>
              <a:t>original</a:t>
            </a:r>
            <a:r>
              <a:rPr lang="en-US" altLang="en-US" sz="3800">
                <a:solidFill>
                  <a:schemeClr val="bg1"/>
                </a:solidFill>
              </a:rPr>
              <a:t> literary, dramatic, musical and artistic </a:t>
            </a:r>
            <a:r>
              <a:rPr lang="en-US" altLang="en-US" sz="3800">
                <a:solidFill>
                  <a:srgbClr val="FF0000"/>
                </a:solidFill>
              </a:rPr>
              <a:t>work</a:t>
            </a:r>
            <a:r>
              <a:rPr lang="en-US" altLang="en-US" sz="3800">
                <a:solidFill>
                  <a:schemeClr val="bg1"/>
                </a:solidFill>
              </a:rPr>
              <a:t> if</a:t>
            </a:r>
            <a:r>
              <a:rPr lang="en-US" altLang="en-US" sz="3800">
                <a:solidFill>
                  <a:srgbClr val="FF0000"/>
                </a:solidFill>
              </a:rPr>
              <a:t>…</a:t>
            </a:r>
            <a:endParaRPr lang="en-CA" altLang="en-US" sz="3800">
              <a:solidFill>
                <a:srgbClr val="FF0000"/>
              </a:solidFill>
            </a:endParaRPr>
          </a:p>
        </p:txBody>
      </p:sp>
      <p:sp>
        <p:nvSpPr>
          <p:cNvPr id="121858" name="TextBox 3">
            <a:extLst>
              <a:ext uri="{FF2B5EF4-FFF2-40B4-BE49-F238E27FC236}">
                <a16:creationId xmlns:a16="http://schemas.microsoft.com/office/drawing/2014/main" id="{11A1A714-EF48-D14F-F73E-346C528E778E}"/>
              </a:ext>
            </a:extLst>
          </p:cNvPr>
          <p:cNvSpPr txBox="1">
            <a:spLocks noChangeArrowheads="1"/>
          </p:cNvSpPr>
          <p:nvPr/>
        </p:nvSpPr>
        <p:spPr bwMode="auto">
          <a:xfrm>
            <a:off x="-15875" y="268288"/>
            <a:ext cx="91868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r>
              <a:rPr lang="en-US" altLang="en-US" sz="4400" b="1">
                <a:solidFill>
                  <a:srgbClr val="00B0F0"/>
                </a:solidFill>
              </a:rPr>
              <a:t>:</a:t>
            </a:r>
            <a:r>
              <a:rPr lang="en-US" altLang="en-US" sz="4400" b="1">
                <a:solidFill>
                  <a:srgbClr val="FFFF00"/>
                </a:solidFill>
              </a:rPr>
              <a:t> </a:t>
            </a:r>
            <a:r>
              <a:rPr lang="en-US" altLang="en-US" sz="4400" b="1">
                <a:solidFill>
                  <a:srgbClr val="FF0000"/>
                </a:solidFill>
              </a:rPr>
              <a:t>Originality</a:t>
            </a:r>
            <a:endParaRPr lang="en-US" altLang="en-US" sz="4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5">
            <a:extLst>
              <a:ext uri="{FF2B5EF4-FFF2-40B4-BE49-F238E27FC236}">
                <a16:creationId xmlns:a16="http://schemas.microsoft.com/office/drawing/2014/main" id="{EA067A67-C2DB-A1C2-7B55-93E46D636F48}"/>
              </a:ext>
            </a:extLst>
          </p:cNvPr>
          <p:cNvSpPr>
            <a:spLocks noGrp="1" noChangeArrowheads="1"/>
          </p:cNvSpPr>
          <p:nvPr>
            <p:ph type="title"/>
          </p:nvPr>
        </p:nvSpPr>
        <p:spPr bwMode="auto">
          <a:xfrm>
            <a:off x="1485900" y="206375"/>
            <a:ext cx="6172200" cy="684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61D2ADC2-81F2-0D01-486E-DA48B5F8C6E7}"/>
              </a:ext>
            </a:extLst>
          </p:cNvPr>
          <p:cNvSpPr>
            <a:spLocks noGrp="1"/>
          </p:cNvSpPr>
          <p:nvPr>
            <p:ph idx="1"/>
          </p:nvPr>
        </p:nvSpPr>
        <p:spPr>
          <a:xfrm>
            <a:off x="250825" y="1347788"/>
            <a:ext cx="8208963" cy="3490912"/>
          </a:xfrm>
        </p:spPr>
        <p:txBody>
          <a:bodyPr>
            <a:normAutofit fontScale="92500" lnSpcReduction="10000"/>
          </a:bodyPr>
          <a:lstStyle/>
          <a:p>
            <a:pPr marL="0" indent="0">
              <a:buFont typeface="Arial" panose="020B0604020202020204" pitchFamily="34" charset="0"/>
              <a:buNone/>
              <a:defRPr/>
            </a:pPr>
            <a:r>
              <a:rPr lang="en-US" sz="2400" b="1" dirty="0">
                <a:solidFill>
                  <a:srgbClr val="00B0F0"/>
                </a:solidFill>
              </a:rPr>
              <a:t>Originality in </a:t>
            </a:r>
            <a:r>
              <a:rPr lang="en-US" sz="2400" b="1" dirty="0">
                <a:solidFill>
                  <a:srgbClr val="FF0000"/>
                </a:solidFill>
              </a:rPr>
              <a:t>Ca</a:t>
            </a:r>
            <a:r>
              <a:rPr lang="en-US" sz="2400" b="1" dirty="0">
                <a:solidFill>
                  <a:schemeClr val="bg1"/>
                </a:solidFill>
              </a:rPr>
              <a:t>na</a:t>
            </a:r>
            <a:r>
              <a:rPr lang="en-US" sz="2400" b="1" dirty="0">
                <a:solidFill>
                  <a:srgbClr val="FF0000"/>
                </a:solidFill>
              </a:rPr>
              <a:t>da</a:t>
            </a:r>
          </a:p>
          <a:p>
            <a:pPr>
              <a:lnSpc>
                <a:spcPct val="110000"/>
              </a:lnSpc>
              <a:defRPr/>
            </a:pPr>
            <a:r>
              <a:rPr lang="en-US" sz="2625" dirty="0">
                <a:solidFill>
                  <a:srgbClr val="FF0000"/>
                </a:solidFill>
              </a:rPr>
              <a:t>Pre-2004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Sweat of the brow</a:t>
            </a:r>
            <a:r>
              <a:rPr lang="en-US" sz="2625" dirty="0">
                <a:solidFill>
                  <a:srgbClr val="FF0000"/>
                </a:solidFill>
              </a:rPr>
              <a:t>”</a:t>
            </a:r>
            <a:r>
              <a:rPr lang="en-US" sz="2625" dirty="0">
                <a:solidFill>
                  <a:schemeClr val="bg1"/>
                </a:solidFill>
              </a:rPr>
              <a:t>: </a:t>
            </a:r>
          </a:p>
          <a:p>
            <a:pPr lvl="2">
              <a:lnSpc>
                <a:spcPct val="110000"/>
              </a:lnSpc>
              <a:buFont typeface="Wingdings" pitchFamily="2" charset="2"/>
              <a:buChar char="§"/>
              <a:defRPr/>
            </a:pPr>
            <a:r>
              <a:rPr lang="en-US" sz="2625" dirty="0">
                <a:solidFill>
                  <a:schemeClr val="bg1"/>
                </a:solidFill>
              </a:rPr>
              <a:t>Work receives copyright protection if it originates from an author and is more than a mere copy.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Creativity</a:t>
            </a:r>
            <a:r>
              <a:rPr lang="en-US" sz="2625" dirty="0">
                <a:solidFill>
                  <a:srgbClr val="FF0000"/>
                </a:solidFill>
              </a:rPr>
              <a:t>”</a:t>
            </a:r>
          </a:p>
          <a:p>
            <a:pPr lvl="2">
              <a:lnSpc>
                <a:spcPct val="110000"/>
              </a:lnSpc>
              <a:buFont typeface="Wingdings" pitchFamily="2" charset="2"/>
              <a:buChar char="§"/>
              <a:defRPr/>
            </a:pPr>
            <a:r>
              <a:rPr lang="en-US" sz="2625" dirty="0">
                <a:solidFill>
                  <a:schemeClr val="bg1"/>
                </a:solidFill>
              </a:rPr>
              <a:t>A work must be the product of creativity in order to be original</a:t>
            </a:r>
          </a:p>
        </p:txBody>
      </p:sp>
      <p:sp>
        <p:nvSpPr>
          <p:cNvPr id="123907" name="Slide Number Placeholder 3">
            <a:extLst>
              <a:ext uri="{FF2B5EF4-FFF2-40B4-BE49-F238E27FC236}">
                <a16:creationId xmlns:a16="http://schemas.microsoft.com/office/drawing/2014/main" id="{57D762F2-9DEE-C246-798B-D8E55A912A7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924850-6281-F04A-8DFF-74D92E9ABF4A}" type="slidenum">
              <a:rPr lang="en-US" altLang="en-US" smtClean="0"/>
              <a:pPr/>
              <a:t>51</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
            <a:extLst>
              <a:ext uri="{FF2B5EF4-FFF2-40B4-BE49-F238E27FC236}">
                <a16:creationId xmlns:a16="http://schemas.microsoft.com/office/drawing/2014/main" id="{57D88C58-2906-BBE7-B9AA-78B703D55156}"/>
              </a:ext>
            </a:extLst>
          </p:cNvPr>
          <p:cNvSpPr txBox="1">
            <a:spLocks noChangeArrowheads="1"/>
          </p:cNvSpPr>
          <p:nvPr/>
        </p:nvSpPr>
        <p:spPr bwMode="auto">
          <a:xfrm>
            <a:off x="701675" y="1276350"/>
            <a:ext cx="774065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2100" b="1">
                <a:solidFill>
                  <a:schemeClr val="bg1"/>
                </a:solidFill>
              </a:rPr>
              <a:t>Originality</a:t>
            </a:r>
          </a:p>
          <a:p>
            <a:pPr>
              <a:buFont typeface="Arial" panose="020B0604020202020204" pitchFamily="34" charset="0"/>
              <a:buNone/>
            </a:pPr>
            <a:r>
              <a:rPr lang="en-US" altLang="en-US" sz="2100" i="1" u="sng">
                <a:solidFill>
                  <a:srgbClr val="00B0F0"/>
                </a:solidFill>
              </a:rPr>
              <a:t>CCH Canadian Ltd. v. Law Society of Upper Canada</a:t>
            </a:r>
            <a:r>
              <a:rPr lang="en-US" altLang="en-US" sz="2100" i="1">
                <a:solidFill>
                  <a:srgbClr val="00B0F0"/>
                </a:solidFill>
              </a:rPr>
              <a:t>, </a:t>
            </a:r>
            <a:r>
              <a:rPr lang="en-US" altLang="en-US" sz="2100">
                <a:solidFill>
                  <a:schemeClr val="bg1"/>
                </a:solidFill>
              </a:rPr>
              <a:t>2004 SCC 13</a:t>
            </a:r>
          </a:p>
          <a:p>
            <a:pPr lvl="1">
              <a:buFont typeface="Courier New" panose="02070309020205020404" pitchFamily="49" charset="0"/>
              <a:buChar char="o"/>
            </a:pPr>
            <a:r>
              <a:rPr lang="en-US" altLang="en-US" sz="2100">
                <a:solidFill>
                  <a:schemeClr val="bg1"/>
                </a:solidFill>
              </a:rPr>
              <a:t>For a work to be original, you need an </a:t>
            </a:r>
            <a:r>
              <a:rPr lang="en-US" altLang="en-US" sz="2100">
                <a:solidFill>
                  <a:srgbClr val="FFFF00"/>
                </a:solidFill>
              </a:rPr>
              <a:t>exercise of skill and judgment</a:t>
            </a:r>
            <a:r>
              <a:rPr lang="en-US" altLang="en-US" sz="2100">
                <a:solidFill>
                  <a:schemeClr val="bg1"/>
                </a:solidFill>
              </a:rPr>
              <a:t> that is </a:t>
            </a:r>
            <a:r>
              <a:rPr lang="en-US" altLang="en-US" sz="2100">
                <a:solidFill>
                  <a:srgbClr val="FFFF00"/>
                </a:solidFill>
              </a:rPr>
              <a:t>more than </a:t>
            </a:r>
            <a:r>
              <a:rPr lang="en-US" altLang="en-US" sz="2100">
                <a:solidFill>
                  <a:schemeClr val="bg1"/>
                </a:solidFill>
              </a:rPr>
              <a:t>a purely </a:t>
            </a:r>
            <a:r>
              <a:rPr lang="en-US" altLang="en-US" sz="2100">
                <a:solidFill>
                  <a:srgbClr val="FFFF00"/>
                </a:solidFill>
              </a:rPr>
              <a:t>mechanical exercise</a:t>
            </a:r>
          </a:p>
          <a:p>
            <a:pPr lvl="1">
              <a:buFont typeface="Courier New" panose="02070309020205020404" pitchFamily="49" charset="0"/>
              <a:buChar char="o"/>
            </a:pPr>
            <a:r>
              <a:rPr lang="en-US" altLang="en-US" sz="2100">
                <a:solidFill>
                  <a:srgbClr val="FFFF00"/>
                </a:solidFill>
              </a:rPr>
              <a:t>Skill </a:t>
            </a:r>
            <a:r>
              <a:rPr lang="en-US" altLang="en-US" sz="2100">
                <a:solidFill>
                  <a:srgbClr val="FF0000"/>
                </a:solidFill>
              </a:rPr>
              <a:t>=</a:t>
            </a:r>
            <a:r>
              <a:rPr lang="en-US" altLang="en-US" sz="2100">
                <a:solidFill>
                  <a:srgbClr val="FFFF00"/>
                </a:solidFill>
              </a:rPr>
              <a:t> </a:t>
            </a:r>
            <a:r>
              <a:rPr lang="en-US" altLang="en-US" sz="2100">
                <a:solidFill>
                  <a:schemeClr val="bg1"/>
                </a:solidFill>
              </a:rPr>
              <a:t>use of one’s knowledge, developed aptitude or practiced ability in producing the work</a:t>
            </a:r>
          </a:p>
          <a:p>
            <a:pPr lvl="1">
              <a:buFont typeface="Courier New" panose="02070309020205020404" pitchFamily="49" charset="0"/>
              <a:buChar char="o"/>
            </a:pPr>
            <a:r>
              <a:rPr lang="en-US" altLang="en-US" sz="2100">
                <a:solidFill>
                  <a:srgbClr val="FFFF00"/>
                </a:solidFill>
              </a:rPr>
              <a:t>Judgment </a:t>
            </a:r>
            <a:r>
              <a:rPr lang="en-US" altLang="en-US" sz="2100">
                <a:solidFill>
                  <a:srgbClr val="FF0000"/>
                </a:solidFill>
              </a:rPr>
              <a:t>=</a:t>
            </a:r>
            <a:r>
              <a:rPr lang="en-US" altLang="en-US" sz="2100">
                <a:solidFill>
                  <a:srgbClr val="FFFF00"/>
                </a:solidFill>
              </a:rPr>
              <a:t> </a:t>
            </a:r>
            <a:r>
              <a:rPr lang="en-US" altLang="en-US" sz="2100">
                <a:solidFill>
                  <a:schemeClr val="bg1"/>
                </a:solidFill>
              </a:rPr>
              <a:t>use of one’s capacity for discernment or ability to form an opinion or evaluation by comparing different possible options in producing the work</a:t>
            </a:r>
          </a:p>
        </p:txBody>
      </p:sp>
      <p:sp>
        <p:nvSpPr>
          <p:cNvPr id="126978" name="TextBox 2">
            <a:extLst>
              <a:ext uri="{FF2B5EF4-FFF2-40B4-BE49-F238E27FC236}">
                <a16:creationId xmlns:a16="http://schemas.microsoft.com/office/drawing/2014/main" id="{F2729418-A17F-07EC-A8AE-E36922634ADC}"/>
              </a:ext>
            </a:extLst>
          </p:cNvPr>
          <p:cNvSpPr txBox="1">
            <a:spLocks noChangeArrowheads="1"/>
          </p:cNvSpPr>
          <p:nvPr/>
        </p:nvSpPr>
        <p:spPr bwMode="auto">
          <a:xfrm>
            <a:off x="1546225" y="20161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EF94075F-6832-162D-20AD-1F400BC57F8D}"/>
              </a:ext>
            </a:extLst>
          </p:cNvPr>
          <p:cNvSpPr>
            <a:spLocks noGrp="1" noChangeArrowheads="1"/>
          </p:cNvSpPr>
          <p:nvPr>
            <p:ph type="title"/>
          </p:nvPr>
        </p:nvSpPr>
        <p:spPr bwMode="auto">
          <a:xfrm>
            <a:off x="1485900" y="1555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Meaning that</a:t>
            </a:r>
            <a:r>
              <a:rPr lang="en-US" altLang="en-US" b="1">
                <a:solidFill>
                  <a:schemeClr val="bg1"/>
                </a:solidFill>
              </a:rPr>
              <a:t>…</a:t>
            </a:r>
          </a:p>
        </p:txBody>
      </p:sp>
      <p:sp>
        <p:nvSpPr>
          <p:cNvPr id="3" name="Content Placeholder 2">
            <a:extLst>
              <a:ext uri="{FF2B5EF4-FFF2-40B4-BE49-F238E27FC236}">
                <a16:creationId xmlns:a16="http://schemas.microsoft.com/office/drawing/2014/main" id="{C296270F-C0CF-3BA5-B825-97B9C1366E37}"/>
              </a:ext>
            </a:extLst>
          </p:cNvPr>
          <p:cNvSpPr>
            <a:spLocks noGrp="1"/>
          </p:cNvSpPr>
          <p:nvPr>
            <p:ph sz="quarter" idx="10"/>
          </p:nvPr>
        </p:nvSpPr>
        <p:spPr>
          <a:xfrm>
            <a:off x="1419225" y="917575"/>
            <a:ext cx="6448425" cy="3376613"/>
          </a:xfrm>
        </p:spPr>
        <p:txBody>
          <a:bodyPr>
            <a:noAutofit/>
          </a:bodyPr>
          <a:lstStyle/>
          <a:p>
            <a:pPr>
              <a:defRPr/>
            </a:pPr>
            <a:r>
              <a:rPr lang="en-CA" sz="2325" dirty="0">
                <a:solidFill>
                  <a:srgbClr val="FFFF00"/>
                </a:solidFill>
              </a:rPr>
              <a:t>Headnotes</a:t>
            </a:r>
            <a:r>
              <a:rPr lang="en-CA" sz="2325" dirty="0">
                <a:solidFill>
                  <a:schemeClr val="bg1"/>
                </a:solidFill>
              </a:rPr>
              <a:t>, </a:t>
            </a:r>
            <a:r>
              <a:rPr lang="en-CA" sz="2325" dirty="0">
                <a:solidFill>
                  <a:srgbClr val="FFFF00"/>
                </a:solidFill>
              </a:rPr>
              <a:t>case summaries</a:t>
            </a:r>
            <a:r>
              <a:rPr lang="en-CA" sz="2325" dirty="0">
                <a:solidFill>
                  <a:schemeClr val="bg1"/>
                </a:solidFill>
              </a:rPr>
              <a:t>, topical indexes &amp; compilations of reported judicial decisions originating from their authors and </a:t>
            </a:r>
            <a:r>
              <a:rPr lang="en-CA" sz="2325" dirty="0">
                <a:solidFill>
                  <a:srgbClr val="FFFF00"/>
                </a:solidFill>
              </a:rPr>
              <a:t>are not simply copies</a:t>
            </a:r>
            <a:r>
              <a:rPr lang="en-CA" sz="2325" dirty="0">
                <a:solidFill>
                  <a:schemeClr val="bg1"/>
                </a:solidFill>
              </a:rPr>
              <a:t>. There is more than trivial skill &amp; judgment in their creation (as every law student knows)</a:t>
            </a:r>
          </a:p>
          <a:p>
            <a:pPr>
              <a:defRPr/>
            </a:pPr>
            <a:r>
              <a:rPr lang="en-CA" sz="2325" dirty="0">
                <a:solidFill>
                  <a:schemeClr val="bg1"/>
                </a:solidFill>
              </a:rPr>
              <a:t>However, </a:t>
            </a:r>
            <a:r>
              <a:rPr lang="en-CA" sz="2325" dirty="0">
                <a:solidFill>
                  <a:srgbClr val="FFFF00"/>
                </a:solidFill>
              </a:rPr>
              <a:t>reported judicial decisions, by themselves, are not original works </a:t>
            </a:r>
            <a:r>
              <a:rPr lang="en-CA" sz="2325" dirty="0">
                <a:solidFill>
                  <a:srgbClr val="00B0F0"/>
                </a:solidFill>
              </a:rPr>
              <a:t>in which the publishers could claim copyright</a:t>
            </a:r>
            <a:r>
              <a:rPr lang="en-CA" sz="2325" dirty="0">
                <a:solidFill>
                  <a:schemeClr val="bg1"/>
                </a:solidFill>
              </a:rPr>
              <a:t>, even where typos and minor errors are fixed.</a:t>
            </a:r>
            <a:endParaRPr lang="en-US" sz="2325"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DA0B0-02AB-0A4E-FB37-7F1BECC9DDC7}"/>
              </a:ext>
            </a:extLst>
          </p:cNvPr>
          <p:cNvSpPr>
            <a:spLocks noGrp="1"/>
          </p:cNvSpPr>
          <p:nvPr>
            <p:ph type="title"/>
          </p:nvPr>
        </p:nvSpPr>
        <p:spPr>
          <a:xfrm>
            <a:off x="347663" y="195263"/>
            <a:ext cx="8650287" cy="762000"/>
          </a:xfrm>
        </p:spPr>
        <p:txBody>
          <a:bodyPr>
            <a:normAutofit fontScale="90000"/>
          </a:bodyPr>
          <a:lstStyle/>
          <a:p>
            <a:pPr>
              <a:defRPr/>
            </a:pPr>
            <a:r>
              <a:rPr lang="en-US" sz="4000" b="1" dirty="0">
                <a:solidFill>
                  <a:srgbClr val="FFFF00"/>
                </a:solidFill>
              </a:rPr>
              <a:t>Can an </a:t>
            </a:r>
            <a:r>
              <a:rPr lang="en-US" sz="4000" b="1" dirty="0">
                <a:solidFill>
                  <a:srgbClr val="FF0000"/>
                </a:solidFill>
              </a:rPr>
              <a:t>A</a:t>
            </a:r>
            <a:r>
              <a:rPr lang="en-US" sz="4000" b="1" dirty="0">
                <a:solidFill>
                  <a:schemeClr val="bg1"/>
                </a:solidFill>
              </a:rPr>
              <a:t>.</a:t>
            </a:r>
            <a:r>
              <a:rPr lang="en-US" sz="4000" b="1" dirty="0">
                <a:solidFill>
                  <a:srgbClr val="FF0000"/>
                </a:solidFill>
              </a:rPr>
              <a:t>I</a:t>
            </a:r>
            <a:r>
              <a:rPr lang="en-US" sz="4000" b="1" dirty="0">
                <a:solidFill>
                  <a:schemeClr val="bg1"/>
                </a:solidFill>
              </a:rPr>
              <a:t>.</a:t>
            </a:r>
            <a:r>
              <a:rPr lang="en-US" sz="4000" b="1" dirty="0">
                <a:solidFill>
                  <a:srgbClr val="FFFF00"/>
                </a:solidFill>
              </a:rPr>
              <a:t> pass the </a:t>
            </a:r>
            <a:r>
              <a:rPr lang="en-US" sz="4000" b="1" dirty="0">
                <a:solidFill>
                  <a:srgbClr val="FF0000"/>
                </a:solidFill>
              </a:rPr>
              <a:t>“</a:t>
            </a:r>
            <a:r>
              <a:rPr lang="en-US" sz="4000" b="1" dirty="0">
                <a:solidFill>
                  <a:schemeClr val="bg1"/>
                </a:solidFill>
              </a:rPr>
              <a:t>McLachlin Test</a:t>
            </a:r>
            <a:r>
              <a:rPr lang="en-US" sz="4000" b="1" dirty="0">
                <a:solidFill>
                  <a:srgbClr val="FF0000"/>
                </a:solidFill>
              </a:rPr>
              <a:t>”</a:t>
            </a:r>
            <a:r>
              <a:rPr lang="en-US" sz="4000" b="1" dirty="0">
                <a:solidFill>
                  <a:srgbClr val="FFFF00"/>
                </a:solidFill>
              </a:rPr>
              <a:t>?</a:t>
            </a:r>
            <a:br>
              <a:rPr lang="en-US" dirty="0"/>
            </a:br>
            <a:endParaRPr lang="en-US" dirty="0"/>
          </a:p>
        </p:txBody>
      </p:sp>
      <p:sp>
        <p:nvSpPr>
          <p:cNvPr id="134146" name="Content Placeholder 2">
            <a:extLst>
              <a:ext uri="{FF2B5EF4-FFF2-40B4-BE49-F238E27FC236}">
                <a16:creationId xmlns:a16="http://schemas.microsoft.com/office/drawing/2014/main" id="{42A78E9E-E4A4-D030-8DDE-5D12C03E06DA}"/>
              </a:ext>
            </a:extLst>
          </p:cNvPr>
          <p:cNvSpPr>
            <a:spLocks noGrp="1" noChangeArrowheads="1"/>
          </p:cNvSpPr>
          <p:nvPr>
            <p:ph sz="quarter" idx="10"/>
          </p:nvPr>
        </p:nvSpPr>
        <p:spPr bwMode="auto">
          <a:xfrm>
            <a:off x="107950" y="1055688"/>
            <a:ext cx="9083675" cy="3892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i="1">
                <a:solidFill>
                  <a:schemeClr val="bg1"/>
                </a:solidFill>
              </a:rPr>
              <a:t>Can an A.I. exercise “</a:t>
            </a:r>
            <a:r>
              <a:rPr lang="en-US" altLang="en-US" sz="2800" i="1">
                <a:solidFill>
                  <a:srgbClr val="FFFF00"/>
                </a:solidFill>
              </a:rPr>
              <a:t>skill and judgment</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Perhaps yes, if test is “</a:t>
            </a:r>
            <a:r>
              <a:rPr lang="en-US" altLang="en-US" sz="2800" i="1">
                <a:solidFill>
                  <a:srgbClr val="FFFF00"/>
                </a:solidFill>
              </a:rPr>
              <a:t>ability to form an evaluation by comparing different possible options</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But does this skill and judgment “</a:t>
            </a:r>
            <a:r>
              <a:rPr lang="en-US" altLang="en-US" sz="2800" i="1">
                <a:solidFill>
                  <a:srgbClr val="FFFF00"/>
                </a:solidFill>
              </a:rPr>
              <a:t>necessarily involve </a:t>
            </a:r>
            <a:r>
              <a:rPr lang="en-US" altLang="en-US" sz="2800" i="1">
                <a:solidFill>
                  <a:srgbClr val="FF0000"/>
                </a:solidFill>
              </a:rPr>
              <a:t>intellectual </a:t>
            </a:r>
            <a:r>
              <a:rPr lang="en-US" altLang="en-US" sz="2800" i="1">
                <a:solidFill>
                  <a:srgbClr val="FFFF00"/>
                </a:solidFill>
              </a:rPr>
              <a:t>effort</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And more weirdly is what an A.I. does</a:t>
            </a:r>
            <a:r>
              <a:rPr lang="en-CA" altLang="en-US" sz="2800" i="1">
                <a:solidFill>
                  <a:schemeClr val="bg1"/>
                </a:solidFill>
              </a:rPr>
              <a:t> “</a:t>
            </a:r>
            <a:r>
              <a:rPr lang="en-CA" altLang="en-US" sz="2800" i="1">
                <a:solidFill>
                  <a:srgbClr val="FF0000"/>
                </a:solidFill>
              </a:rPr>
              <a:t>so trivial </a:t>
            </a:r>
            <a:r>
              <a:rPr lang="en-CA" altLang="en-US" sz="2800" i="1">
                <a:solidFill>
                  <a:schemeClr val="bg1"/>
                </a:solidFill>
              </a:rPr>
              <a:t>that it could be </a:t>
            </a:r>
            <a:r>
              <a:rPr lang="en-CA" altLang="en-US" sz="2800" i="1">
                <a:solidFill>
                  <a:srgbClr val="FFFF00"/>
                </a:solidFill>
              </a:rPr>
              <a:t>characterized as a purely mechanical exercise</a:t>
            </a:r>
            <a:r>
              <a:rPr lang="en-CA" altLang="en-US" sz="2800" i="1">
                <a:solidFill>
                  <a:schemeClr val="bg1"/>
                </a:solidFill>
              </a:rPr>
              <a:t>”</a:t>
            </a:r>
            <a:r>
              <a:rPr lang="en-CA" altLang="en-US" sz="2800" i="1">
                <a:solidFill>
                  <a:srgbClr val="FF0000"/>
                </a:solidFill>
              </a:rPr>
              <a:t>?</a:t>
            </a:r>
            <a:endParaRPr lang="en-US" altLang="en-US" sz="2800" i="1">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Box 1">
            <a:extLst>
              <a:ext uri="{FF2B5EF4-FFF2-40B4-BE49-F238E27FC236}">
                <a16:creationId xmlns:a16="http://schemas.microsoft.com/office/drawing/2014/main" id="{5B6A5D56-5A72-B011-8A09-24D6CBBF4BA4}"/>
              </a:ext>
            </a:extLst>
          </p:cNvPr>
          <p:cNvSpPr txBox="1">
            <a:spLocks noChangeArrowheads="1"/>
          </p:cNvSpPr>
          <p:nvPr/>
        </p:nvSpPr>
        <p:spPr bwMode="auto">
          <a:xfrm>
            <a:off x="1546225" y="4111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138242" name="TextBox 2">
            <a:extLst>
              <a:ext uri="{FF2B5EF4-FFF2-40B4-BE49-F238E27FC236}">
                <a16:creationId xmlns:a16="http://schemas.microsoft.com/office/drawing/2014/main" id="{47739738-8D3A-75D8-F493-4CC00D52073D}"/>
              </a:ext>
            </a:extLst>
          </p:cNvPr>
          <p:cNvSpPr txBox="1">
            <a:spLocks noChangeArrowheads="1"/>
          </p:cNvSpPr>
          <p:nvPr/>
        </p:nvSpPr>
        <p:spPr bwMode="auto">
          <a:xfrm>
            <a:off x="468313" y="1779588"/>
            <a:ext cx="8064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Facts </a:t>
            </a:r>
            <a:r>
              <a:rPr lang="en-US" altLang="en-US" sz="3200" b="1">
                <a:solidFill>
                  <a:schemeClr val="bg1"/>
                </a:solidFill>
              </a:rPr>
              <a:t>and </a:t>
            </a:r>
            <a:r>
              <a:rPr lang="en-US" altLang="en-US" sz="3200" b="1">
                <a:solidFill>
                  <a:srgbClr val="FFFF00"/>
                </a:solidFill>
              </a:rPr>
              <a:t>ideas</a:t>
            </a:r>
          </a:p>
          <a:p>
            <a:pPr lvl="1"/>
            <a:r>
              <a:rPr lang="en-US" altLang="en-US" sz="3200">
                <a:solidFill>
                  <a:srgbClr val="FF0000"/>
                </a:solidFill>
              </a:rPr>
              <a:t>Not entitled to copyright protection</a:t>
            </a:r>
          </a:p>
          <a:p>
            <a:pPr lvl="1"/>
            <a:r>
              <a:rPr lang="en-US" altLang="en-US" sz="3200" i="1" u="sng">
                <a:solidFill>
                  <a:srgbClr val="00B0F0"/>
                </a:solidFill>
              </a:rPr>
              <a:t>Kenrick &amp; Co. v. Lawrence &amp; Co.</a:t>
            </a:r>
            <a:r>
              <a:rPr lang="en-US" altLang="en-US" sz="3200" i="1">
                <a:solidFill>
                  <a:srgbClr val="00B0F0"/>
                </a:solidFill>
              </a:rPr>
              <a:t> </a:t>
            </a:r>
            <a:r>
              <a:rPr lang="en-US" altLang="en-US" sz="3200">
                <a:solidFill>
                  <a:schemeClr val="bg1"/>
                </a:solidFill>
              </a:rPr>
              <a:t>(1890)</a:t>
            </a:r>
          </a:p>
          <a:p>
            <a:pPr lvl="2">
              <a:buFont typeface="Courier New" panose="02070309020205020404" pitchFamily="49" charset="0"/>
              <a:buChar char="o"/>
            </a:pPr>
            <a:r>
              <a:rPr lang="en-US" altLang="en-US" sz="3200">
                <a:solidFill>
                  <a:schemeClr val="bg1"/>
                </a:solidFill>
              </a:rPr>
              <a:t>How is idea separated from expression in this decision?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E42422CF-0A8F-F7F8-D382-20F235711AC2}"/>
              </a:ext>
            </a:extLst>
          </p:cNvPr>
          <p:cNvSpPr>
            <a:spLocks noGrp="1" noChangeArrowheads="1"/>
          </p:cNvSpPr>
          <p:nvPr>
            <p:ph type="title"/>
          </p:nvPr>
        </p:nvSpPr>
        <p:spPr bwMode="auto">
          <a:xfrm>
            <a:off x="1485900" y="12700"/>
            <a:ext cx="6172200"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endParaRPr lang="en-US" altLang="en-US"/>
          </a:p>
        </p:txBody>
      </p:sp>
      <p:sp>
        <p:nvSpPr>
          <p:cNvPr id="139266" name="Content Placeholder 2">
            <a:extLst>
              <a:ext uri="{FF2B5EF4-FFF2-40B4-BE49-F238E27FC236}">
                <a16:creationId xmlns:a16="http://schemas.microsoft.com/office/drawing/2014/main" id="{5F665175-EA5A-428F-F07F-9999CA16CF56}"/>
              </a:ext>
            </a:extLst>
          </p:cNvPr>
          <p:cNvSpPr>
            <a:spLocks noGrp="1" noChangeArrowheads="1"/>
          </p:cNvSpPr>
          <p:nvPr>
            <p:ph idx="1"/>
          </p:nvPr>
        </p:nvSpPr>
        <p:spPr bwMode="auto">
          <a:xfrm>
            <a:off x="142875" y="842963"/>
            <a:ext cx="8858250"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chemeClr val="bg1"/>
                </a:solidFill>
              </a:rPr>
              <a:t>Plaintiff printers drew a </a:t>
            </a:r>
            <a:r>
              <a:rPr lang="en-US" altLang="en-US" sz="2400">
                <a:solidFill>
                  <a:srgbClr val="00B0F0"/>
                </a:solidFill>
              </a:rPr>
              <a:t>representation of hand holding a pencil completing a cross in a box as a method to instruct voters </a:t>
            </a:r>
            <a:r>
              <a:rPr lang="en-US" altLang="en-US" sz="2400">
                <a:solidFill>
                  <a:schemeClr val="bg1"/>
                </a:solidFill>
              </a:rPr>
              <a:t>who couldn’t  read  on how to exercise their democratic franchise.</a:t>
            </a:r>
          </a:p>
          <a:p>
            <a:r>
              <a:rPr lang="en-US" altLang="en-US" sz="2400">
                <a:solidFill>
                  <a:schemeClr val="bg1"/>
                </a:solidFill>
              </a:rPr>
              <a:t>Plaintiffs duly registered their drawing under the copyright laws of the time.</a:t>
            </a:r>
          </a:p>
          <a:p>
            <a:r>
              <a:rPr lang="en-US" altLang="en-US" sz="2400">
                <a:solidFill>
                  <a:schemeClr val="bg1"/>
                </a:solidFill>
              </a:rPr>
              <a:t>Defendants created a </a:t>
            </a:r>
            <a:r>
              <a:rPr lang="en-US" altLang="en-US" sz="2400">
                <a:solidFill>
                  <a:srgbClr val="FFFF00"/>
                </a:solidFill>
              </a:rPr>
              <a:t>similar but not identical drawing </a:t>
            </a:r>
            <a:r>
              <a:rPr lang="en-US" altLang="en-US" sz="2400">
                <a:solidFill>
                  <a:schemeClr val="bg1"/>
                </a:solidFill>
              </a:rPr>
              <a:t>for the same purpose and were sued by the plaintiffs for infringement.</a:t>
            </a:r>
          </a:p>
          <a:p>
            <a:r>
              <a:rPr lang="en-US" altLang="en-US" sz="2400">
                <a:solidFill>
                  <a:schemeClr val="bg1"/>
                </a:solidFill>
              </a:rPr>
              <a:t>The plaintiffs action failed.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Content Placeholder 2">
            <a:extLst>
              <a:ext uri="{FF2B5EF4-FFF2-40B4-BE49-F238E27FC236}">
                <a16:creationId xmlns:a16="http://schemas.microsoft.com/office/drawing/2014/main" id="{D2F02597-E540-8D4B-2EBE-A089E1C78367}"/>
              </a:ext>
            </a:extLst>
          </p:cNvPr>
          <p:cNvSpPr>
            <a:spLocks noGrp="1" noChangeArrowheads="1"/>
          </p:cNvSpPr>
          <p:nvPr>
            <p:ph sz="quarter" idx="10"/>
          </p:nvPr>
        </p:nvSpPr>
        <p:spPr bwMode="auto">
          <a:xfrm>
            <a:off x="179512" y="466725"/>
            <a:ext cx="8640960" cy="4210050"/>
          </a:xfrm>
          <a:prstGeom prst="rect">
            <a:avLst/>
          </a:prstGeom>
        </p:spPr>
        <p:txBody>
          <a:bodyPr vert="horz" wrap="square" lIns="91440" tIns="45720" rIns="91440" bIns="45720" numCol="1" anchor="t" anchorCtr="0" compatLnSpc="1">
            <a:prstTxWarp prst="textNoShape">
              <a:avLst/>
            </a:prstTxWarp>
            <a:normAutofit/>
          </a:bodyPr>
          <a:lstStyle/>
          <a:p>
            <a:pPr marL="0" indent="0">
              <a:buFont typeface="Arial" panose="020B0604020202020204" pitchFamily="34" charset="0"/>
              <a:buNone/>
              <a:defRPr/>
            </a:pPr>
            <a:r>
              <a:rPr lang="en-US" altLang="en-US" sz="2400" i="1" dirty="0">
                <a:solidFill>
                  <a:schemeClr val="bg1"/>
                </a:solidFill>
              </a:rPr>
              <a:t>“</a:t>
            </a:r>
            <a:r>
              <a:rPr lang="en-CA" altLang="en-US" sz="2400" i="1" dirty="0">
                <a:solidFill>
                  <a:schemeClr val="bg1"/>
                </a:solidFill>
              </a:rPr>
              <a:t>It seems to me, therefore, that although every drawing of whatever kind may be entitled to registration</a:t>
            </a:r>
            <a:r>
              <a:rPr lang="en-CA" altLang="en-US" sz="2400" i="1" dirty="0">
                <a:solidFill>
                  <a:srgbClr val="FFFF00"/>
                </a:solidFill>
              </a:rPr>
              <a:t>, the degree and kind of protection given must vary greatly with the character of the drawing</a:t>
            </a:r>
            <a:r>
              <a:rPr lang="en-CA" altLang="en-US" sz="2400" i="1" dirty="0">
                <a:solidFill>
                  <a:schemeClr val="bg1"/>
                </a:solidFill>
              </a:rPr>
              <a:t>, and that with such a drawing as we are dealing </a:t>
            </a:r>
            <a:r>
              <a:rPr lang="en-CA" altLang="en-US" sz="2400" i="1" dirty="0">
                <a:solidFill>
                  <a:srgbClr val="FFFF00"/>
                </a:solidFill>
              </a:rPr>
              <a:t>with the copyright must be confined to that which is special to the individual drawing over and above the idea</a:t>
            </a:r>
            <a:r>
              <a:rPr lang="en-CA" altLang="en-US" sz="2400" i="1" dirty="0">
                <a:solidFill>
                  <a:schemeClr val="bg1"/>
                </a:solidFill>
              </a:rPr>
              <a:t>...</a:t>
            </a:r>
            <a:r>
              <a:rPr lang="en-CA" altLang="en-US" sz="2400" i="1" dirty="0">
                <a:solidFill>
                  <a:srgbClr val="FF0000"/>
                </a:solidFill>
              </a:rPr>
              <a:t>there are scarcely more ways that one of drawing a pencil or the hand that holds it</a:t>
            </a:r>
            <a:r>
              <a:rPr lang="en-CA" altLang="en-US" sz="2400" i="1" dirty="0">
                <a:solidFill>
                  <a:schemeClr val="bg1"/>
                </a:solidFill>
              </a:rPr>
              <a:t>. If the particular arrangement of square, cross, hand, or pencil be relied upon </a:t>
            </a:r>
            <a:r>
              <a:rPr lang="en-CA" altLang="en-US" sz="2400" i="1" dirty="0">
                <a:solidFill>
                  <a:srgbClr val="FFFF00"/>
                </a:solidFill>
              </a:rPr>
              <a:t>it is nothing more than a claim of copyright for the subject, which in my opinion cannot possibly be supported</a:t>
            </a:r>
            <a:r>
              <a:rPr lang="en-CA" altLang="en-US" sz="2400" i="1" dirty="0">
                <a:solidFill>
                  <a:schemeClr val="bg1"/>
                </a:solidFill>
              </a:rPr>
              <a:t>.”</a:t>
            </a:r>
            <a:endParaRPr lang="en-US" altLang="en-US" sz="2400" i="1"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Box 1">
            <a:extLst>
              <a:ext uri="{FF2B5EF4-FFF2-40B4-BE49-F238E27FC236}">
                <a16:creationId xmlns:a16="http://schemas.microsoft.com/office/drawing/2014/main" id="{721CB71A-3EE0-AF58-DF3A-DB39A3737E45}"/>
              </a:ext>
            </a:extLst>
          </p:cNvPr>
          <p:cNvSpPr txBox="1">
            <a:spLocks noChangeArrowheads="1"/>
          </p:cNvSpPr>
          <p:nvPr/>
        </p:nvSpPr>
        <p:spPr bwMode="auto">
          <a:xfrm>
            <a:off x="1512888" y="300038"/>
            <a:ext cx="6118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300">
                <a:solidFill>
                  <a:srgbClr val="FFFFFF"/>
                </a:solidFill>
              </a:rPr>
              <a:t>IDEA</a:t>
            </a:r>
            <a:r>
              <a:rPr lang="en-US" altLang="en-US" sz="3300">
                <a:solidFill>
                  <a:srgbClr val="FF0000"/>
                </a:solidFill>
              </a:rPr>
              <a:t>/</a:t>
            </a:r>
            <a:r>
              <a:rPr lang="en-US" altLang="en-US" sz="3300">
                <a:solidFill>
                  <a:srgbClr val="FFFFFF"/>
                </a:solidFill>
              </a:rPr>
              <a:t>EPRESSION</a:t>
            </a:r>
          </a:p>
          <a:p>
            <a:pPr algn="ctr"/>
            <a:r>
              <a:rPr lang="en-US" altLang="en-US" sz="3300">
                <a:solidFill>
                  <a:srgbClr val="FFFF00"/>
                </a:solidFill>
              </a:rPr>
              <a:t>DICHOTOMY</a:t>
            </a:r>
          </a:p>
        </p:txBody>
      </p:sp>
      <p:sp>
        <p:nvSpPr>
          <p:cNvPr id="141314" name="Content Placeholder 3">
            <a:extLst>
              <a:ext uri="{FF2B5EF4-FFF2-40B4-BE49-F238E27FC236}">
                <a16:creationId xmlns:a16="http://schemas.microsoft.com/office/drawing/2014/main" id="{967C1CBF-A811-8768-7BD3-4FE331285BF0}"/>
              </a:ext>
            </a:extLst>
          </p:cNvPr>
          <p:cNvSpPr>
            <a:spLocks noGrp="1" noChangeArrowheads="1"/>
          </p:cNvSpPr>
          <p:nvPr>
            <p:ph sz="quarter" idx="10"/>
          </p:nvPr>
        </p:nvSpPr>
        <p:spPr bwMode="auto">
          <a:xfrm>
            <a:off x="576263" y="1851025"/>
            <a:ext cx="7991475" cy="2598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000" i="1">
                <a:solidFill>
                  <a:srgbClr val="00B0F0"/>
                </a:solidFill>
              </a:rPr>
              <a:t>Donoghue v. Allied Newspapers Limited </a:t>
            </a:r>
            <a:r>
              <a:rPr lang="en-CA" altLang="en-US" sz="3000">
                <a:solidFill>
                  <a:schemeClr val="bg1"/>
                </a:solidFill>
              </a:rPr>
              <a:t>(1938) Ch 106</a:t>
            </a:r>
          </a:p>
          <a:p>
            <a:pPr marL="0" indent="0">
              <a:buFont typeface="Arial" panose="020B0604020202020204" pitchFamily="34" charset="0"/>
              <a:buNone/>
            </a:pPr>
            <a:r>
              <a:rPr lang="en-CA" altLang="en-US" sz="3000">
                <a:solidFill>
                  <a:schemeClr val="bg1"/>
                </a:solidFill>
              </a:rPr>
              <a:t>Copyright owner is</a:t>
            </a:r>
            <a:r>
              <a:rPr lang="en-CA" altLang="en-US" sz="3000">
                <a:solidFill>
                  <a:srgbClr val="FF0000"/>
                </a:solidFill>
              </a:rPr>
              <a:t>…</a:t>
            </a:r>
            <a:r>
              <a:rPr lang="en-CA" altLang="en-US" sz="3000" i="1">
                <a:solidFill>
                  <a:schemeClr val="bg1"/>
                </a:solidFill>
              </a:rPr>
              <a:t>"</a:t>
            </a:r>
            <a:r>
              <a:rPr lang="en-CA" altLang="en-US" sz="3000" i="1">
                <a:solidFill>
                  <a:srgbClr val="FFFF00"/>
                </a:solidFill>
              </a:rPr>
              <a:t>the person who has clothed the idea in form</a:t>
            </a:r>
            <a:r>
              <a:rPr lang="en-CA" altLang="en-US" sz="3000" i="1">
                <a:solidFill>
                  <a:schemeClr val="bg1"/>
                </a:solidFill>
              </a:rPr>
              <a:t>, whether by means of a picture, a play or a book"</a:t>
            </a:r>
            <a:endParaRPr lang="en-US" altLang="en-US" sz="3000" i="1">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B86EB831-F962-C44A-1100-F0671CD1180E}"/>
              </a:ext>
            </a:extLst>
          </p:cNvPr>
          <p:cNvSpPr>
            <a:spLocks noGrp="1" noChangeArrowheads="1"/>
          </p:cNvSpPr>
          <p:nvPr>
            <p:ph type="title"/>
          </p:nvPr>
        </p:nvSpPr>
        <p:spPr bwMode="auto">
          <a:xfrm>
            <a:off x="1485900" y="87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Footnote</a:t>
            </a:r>
            <a:r>
              <a:rPr lang="en-US" altLang="en-US">
                <a:solidFill>
                  <a:srgbClr val="FF0000"/>
                </a:solidFill>
              </a:rPr>
              <a:t>:</a:t>
            </a:r>
            <a:r>
              <a:rPr lang="en-US" altLang="en-US"/>
              <a:t> </a:t>
            </a:r>
            <a:r>
              <a:rPr lang="en-US" altLang="en-US">
                <a:solidFill>
                  <a:srgbClr val="FFFF00"/>
                </a:solidFill>
              </a:rPr>
              <a:t>No Copyright in Facts</a:t>
            </a:r>
          </a:p>
        </p:txBody>
      </p:sp>
      <p:pic>
        <p:nvPicPr>
          <p:cNvPr id="144386" name="Picture 5" descr="Text, letter&#10;&#10;Description automatically generated">
            <a:extLst>
              <a:ext uri="{FF2B5EF4-FFF2-40B4-BE49-F238E27FC236}">
                <a16:creationId xmlns:a16="http://schemas.microsoft.com/office/drawing/2014/main" id="{FDBE8A16-C62A-653F-608B-BFC94AD26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388" y="933450"/>
            <a:ext cx="3959225"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extLst>
      <p:ext uri="{BB962C8B-B14F-4D97-AF65-F5344CB8AC3E}">
        <p14:creationId xmlns:p14="http://schemas.microsoft.com/office/powerpoint/2010/main" val="3871659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Content Placeholder 2">
            <a:extLst>
              <a:ext uri="{FF2B5EF4-FFF2-40B4-BE49-F238E27FC236}">
                <a16:creationId xmlns:a16="http://schemas.microsoft.com/office/drawing/2014/main" id="{CBE097B6-6ABA-05DE-2C23-5BF71816ADA1}"/>
              </a:ext>
            </a:extLst>
          </p:cNvPr>
          <p:cNvSpPr>
            <a:spLocks noGrp="1" noChangeArrowheads="1"/>
          </p:cNvSpPr>
          <p:nvPr>
            <p:ph sz="quarter" idx="10"/>
          </p:nvPr>
        </p:nvSpPr>
        <p:spPr bwMode="auto">
          <a:xfrm>
            <a:off x="395288" y="158750"/>
            <a:ext cx="8353425" cy="482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i="1">
                <a:solidFill>
                  <a:srgbClr val="FF0000"/>
                </a:solidFill>
              </a:rPr>
              <a:t>“</a:t>
            </a:r>
            <a:r>
              <a:rPr lang="en-CA" altLang="en-US" sz="2800" i="1">
                <a:solidFill>
                  <a:schemeClr val="bg1"/>
                </a:solidFill>
              </a:rPr>
              <a:t>[47]           Although the Documentary and the Book each recount some of the same facts of Francizska Halamajowa’s story, </a:t>
            </a:r>
            <a:r>
              <a:rPr lang="en-CA" altLang="en-US" sz="2800" i="1">
                <a:solidFill>
                  <a:srgbClr val="FFFF00"/>
                </a:solidFill>
              </a:rPr>
              <a:t>there is no substantial taking or use by the Respondents of anything owned by the Applicants because the use of common historical facts is not copyright infringement</a:t>
            </a:r>
            <a:r>
              <a:rPr lang="en-CA" altLang="en-US" sz="2800" i="1">
                <a:solidFill>
                  <a:schemeClr val="bg1"/>
                </a:solidFill>
              </a:rPr>
              <a:t>. The Respondents have not appropriated or taken a substantial portion of the Documentary’s originality. It is difficult to identify a single element taken that is not either something generic or merely a fact.</a:t>
            </a:r>
            <a:r>
              <a:rPr lang="en-CA" altLang="en-US" sz="2800" i="1">
                <a:solidFill>
                  <a:srgbClr val="FF0000"/>
                </a:solidFill>
              </a:rPr>
              <a:t>”</a:t>
            </a:r>
            <a:endParaRPr lang="en-US" altLang="en-US" sz="2800" i="1">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
            <a:extLst>
              <a:ext uri="{FF2B5EF4-FFF2-40B4-BE49-F238E27FC236}">
                <a16:creationId xmlns:a16="http://schemas.microsoft.com/office/drawing/2014/main" id="{2EB64AC7-8B2A-D203-11C1-6725761CA58A}"/>
              </a:ext>
            </a:extLst>
          </p:cNvPr>
          <p:cNvSpPr txBox="1">
            <a:spLocks noChangeArrowheads="1"/>
          </p:cNvSpPr>
          <p:nvPr/>
        </p:nvSpPr>
        <p:spPr bwMode="auto">
          <a:xfrm>
            <a:off x="163513" y="339725"/>
            <a:ext cx="8816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800" b="1">
                <a:solidFill>
                  <a:srgbClr val="FFFF00"/>
                </a:solidFill>
              </a:rPr>
              <a:t>What is copyrightable</a:t>
            </a:r>
            <a:r>
              <a:rPr lang="en-US" altLang="en-US" sz="3800" b="1">
                <a:solidFill>
                  <a:schemeClr val="bg1"/>
                </a:solidFill>
              </a:rPr>
              <a:t>:</a:t>
            </a:r>
            <a:r>
              <a:rPr lang="en-US" altLang="en-US" sz="3800" b="1">
                <a:solidFill>
                  <a:srgbClr val="FFFF00"/>
                </a:solidFill>
              </a:rPr>
              <a:t> </a:t>
            </a:r>
            <a:r>
              <a:rPr lang="en-US" altLang="en-US" sz="3800" b="1">
                <a:solidFill>
                  <a:srgbClr val="FF0000"/>
                </a:solidFill>
              </a:rPr>
              <a:t>Artistic Works</a:t>
            </a:r>
            <a:endParaRPr lang="en-US" altLang="en-US" sz="3800"/>
          </a:p>
        </p:txBody>
      </p:sp>
      <p:sp>
        <p:nvSpPr>
          <p:cNvPr id="150530" name="TextBox 3">
            <a:extLst>
              <a:ext uri="{FF2B5EF4-FFF2-40B4-BE49-F238E27FC236}">
                <a16:creationId xmlns:a16="http://schemas.microsoft.com/office/drawing/2014/main" id="{218920D7-4724-FD64-5FF7-5E5F25A8F05A}"/>
              </a:ext>
            </a:extLst>
          </p:cNvPr>
          <p:cNvSpPr txBox="1">
            <a:spLocks noChangeArrowheads="1"/>
          </p:cNvSpPr>
          <p:nvPr/>
        </p:nvSpPr>
        <p:spPr bwMode="auto">
          <a:xfrm>
            <a:off x="503238" y="1492250"/>
            <a:ext cx="8137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a:t>
            </a:r>
            <a:r>
              <a:rPr lang="en-US" altLang="en-US" sz="3800">
                <a:solidFill>
                  <a:srgbClr val="FF0000"/>
                </a:solidFill>
              </a:rPr>
              <a:t>in</a:t>
            </a:r>
            <a:r>
              <a:rPr lang="en-US" altLang="en-US" sz="3800">
                <a:solidFill>
                  <a:schemeClr val="bg1"/>
                </a:solidFill>
              </a:rPr>
              <a:t> every original </a:t>
            </a:r>
            <a:r>
              <a:rPr lang="en-US" altLang="en-US" sz="3800">
                <a:solidFill>
                  <a:srgbClr val="FF0000"/>
                </a:solidFill>
              </a:rPr>
              <a:t>literary, dramatic, musical and artistic work </a:t>
            </a:r>
            <a:r>
              <a:rPr lang="en-US" altLang="en-US" sz="3800">
                <a:solidFill>
                  <a:schemeClr val="bg1"/>
                </a:solidFill>
              </a:rPr>
              <a:t>if</a:t>
            </a:r>
            <a:r>
              <a:rPr lang="en-US" altLang="en-US" sz="3800">
                <a:solidFill>
                  <a:srgbClr val="FFFF00"/>
                </a:solidFill>
              </a:rPr>
              <a:t>…</a:t>
            </a:r>
            <a:endParaRPr lang="en-CA" altLang="en-US" sz="3800">
              <a:solidFill>
                <a:srgbClr val="FFFF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EE70F648-6517-C8C0-9127-912E8F9F7C2A}"/>
              </a:ext>
            </a:extLst>
          </p:cNvPr>
          <p:cNvSpPr>
            <a:spLocks noGrp="1" noChangeArrowheads="1"/>
          </p:cNvSpPr>
          <p:nvPr>
            <p:ph type="title"/>
          </p:nvPr>
        </p:nvSpPr>
        <p:spPr bwMode="auto">
          <a:xfrm>
            <a:off x="611188" y="14288"/>
            <a:ext cx="7046912" cy="769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S. 2 Definitions</a:t>
            </a:r>
          </a:p>
        </p:txBody>
      </p:sp>
      <p:sp>
        <p:nvSpPr>
          <p:cNvPr id="3" name="Content Placeholder 2">
            <a:extLst>
              <a:ext uri="{FF2B5EF4-FFF2-40B4-BE49-F238E27FC236}">
                <a16:creationId xmlns:a16="http://schemas.microsoft.com/office/drawing/2014/main" id="{DF51B6F4-CC6B-7E05-7D54-8889CD527518}"/>
              </a:ext>
            </a:extLst>
          </p:cNvPr>
          <p:cNvSpPr>
            <a:spLocks noGrp="1"/>
          </p:cNvSpPr>
          <p:nvPr>
            <p:ph sz="quarter" idx="10"/>
          </p:nvPr>
        </p:nvSpPr>
        <p:spPr>
          <a:xfrm>
            <a:off x="468313" y="917575"/>
            <a:ext cx="8351837" cy="4078288"/>
          </a:xfrm>
        </p:spPr>
        <p:txBody>
          <a:bodyPr/>
          <a:lstStyle/>
          <a:p>
            <a:pPr marL="0" indent="0">
              <a:lnSpc>
                <a:spcPct val="110000"/>
              </a:lnSpc>
              <a:buFont typeface="Arial" panose="020B0604020202020204" pitchFamily="34" charset="0"/>
              <a:buNone/>
              <a:defRPr/>
            </a:pPr>
            <a:r>
              <a:rPr lang="en-CA" b="1" i="1" dirty="0">
                <a:solidFill>
                  <a:srgbClr val="FFFF00"/>
                </a:solidFill>
              </a:rPr>
              <a:t>literary work</a:t>
            </a:r>
            <a:r>
              <a:rPr lang="en-CA" dirty="0">
                <a:solidFill>
                  <a:srgbClr val="FFFF00"/>
                </a:solidFill>
              </a:rPr>
              <a:t> </a:t>
            </a:r>
            <a:r>
              <a:rPr lang="en-CA" dirty="0">
                <a:solidFill>
                  <a:schemeClr val="bg1"/>
                </a:solidFill>
              </a:rPr>
              <a:t>includes tables, </a:t>
            </a:r>
            <a:r>
              <a:rPr lang="en-CA" dirty="0">
                <a:solidFill>
                  <a:srgbClr val="FFFF00"/>
                </a:solidFill>
              </a:rPr>
              <a:t>computer programs</a:t>
            </a:r>
            <a:r>
              <a:rPr lang="en-CA" dirty="0">
                <a:solidFill>
                  <a:schemeClr val="bg1"/>
                </a:solidFill>
              </a:rPr>
              <a:t>, and </a:t>
            </a:r>
            <a:r>
              <a:rPr lang="en-CA" dirty="0">
                <a:solidFill>
                  <a:srgbClr val="FFFF00"/>
                </a:solidFill>
              </a:rPr>
              <a:t>compilations</a:t>
            </a:r>
            <a:r>
              <a:rPr lang="en-CA" dirty="0">
                <a:solidFill>
                  <a:schemeClr val="bg1"/>
                </a:solidFill>
              </a:rPr>
              <a:t> of literary works; (</a:t>
            </a:r>
            <a:r>
              <a:rPr lang="en-CA" i="1" dirty="0">
                <a:solidFill>
                  <a:schemeClr val="bg1"/>
                </a:solidFill>
              </a:rPr>
              <a:t>oeuvre </a:t>
            </a:r>
            <a:r>
              <a:rPr lang="en-CA" i="1" dirty="0" err="1">
                <a:solidFill>
                  <a:schemeClr val="bg1"/>
                </a:solidFill>
              </a:rPr>
              <a:t>littéraire</a:t>
            </a:r>
            <a:r>
              <a:rPr lang="en-CA" dirty="0">
                <a:solidFill>
                  <a:schemeClr val="bg1"/>
                </a:solidFill>
              </a:rPr>
              <a:t>)</a:t>
            </a:r>
            <a:endParaRPr lang="en-CA" b="1" i="1" dirty="0">
              <a:solidFill>
                <a:schemeClr val="bg1"/>
              </a:solidFill>
            </a:endParaRPr>
          </a:p>
          <a:p>
            <a:pPr marL="0" indent="0">
              <a:lnSpc>
                <a:spcPct val="110000"/>
              </a:lnSpc>
              <a:buFont typeface="Arial" panose="020B0604020202020204" pitchFamily="34" charset="0"/>
              <a:buNone/>
              <a:defRPr/>
            </a:pPr>
            <a:r>
              <a:rPr lang="en-CA" b="1" i="1" dirty="0">
                <a:solidFill>
                  <a:srgbClr val="FFFF00"/>
                </a:solidFill>
              </a:rPr>
              <a:t>dramatic work</a:t>
            </a:r>
            <a:r>
              <a:rPr lang="en-CA" dirty="0">
                <a:solidFill>
                  <a:srgbClr val="FFFF00"/>
                </a:solidFill>
              </a:rPr>
              <a:t> </a:t>
            </a:r>
            <a:r>
              <a:rPr lang="en-CA" dirty="0">
                <a:solidFill>
                  <a:schemeClr val="bg1"/>
                </a:solidFill>
              </a:rPr>
              <a:t>includes</a:t>
            </a:r>
          </a:p>
          <a:p>
            <a:pPr>
              <a:lnSpc>
                <a:spcPct val="110000"/>
              </a:lnSpc>
              <a:defRPr/>
            </a:pPr>
            <a:r>
              <a:rPr lang="en-CA" b="1" dirty="0">
                <a:solidFill>
                  <a:schemeClr val="bg1"/>
                </a:solidFill>
              </a:rPr>
              <a:t>(a)</a:t>
            </a:r>
            <a:r>
              <a:rPr lang="en-CA" dirty="0">
                <a:solidFill>
                  <a:schemeClr val="bg1"/>
                </a:solidFill>
              </a:rPr>
              <a:t> any </a:t>
            </a:r>
            <a:r>
              <a:rPr lang="en-CA" dirty="0">
                <a:solidFill>
                  <a:srgbClr val="FFFF00"/>
                </a:solidFill>
              </a:rPr>
              <a:t>piece for </a:t>
            </a:r>
            <a:r>
              <a:rPr lang="en-CA" dirty="0">
                <a:solidFill>
                  <a:schemeClr val="bg1"/>
                </a:solidFill>
              </a:rPr>
              <a:t>recitation, choreographic work or </a:t>
            </a:r>
            <a:r>
              <a:rPr lang="en-CA" dirty="0">
                <a:solidFill>
                  <a:srgbClr val="FFFF00"/>
                </a:solidFill>
              </a:rPr>
              <a:t>mime</a:t>
            </a:r>
            <a:r>
              <a:rPr lang="en-CA" dirty="0">
                <a:solidFill>
                  <a:schemeClr val="bg1"/>
                </a:solidFill>
              </a:rPr>
              <a:t>, the </a:t>
            </a:r>
            <a:r>
              <a:rPr lang="en-CA" dirty="0">
                <a:solidFill>
                  <a:srgbClr val="FFFF00"/>
                </a:solidFill>
              </a:rPr>
              <a:t>scenic arrangement </a:t>
            </a:r>
            <a:r>
              <a:rPr lang="en-CA" dirty="0">
                <a:solidFill>
                  <a:schemeClr val="bg1"/>
                </a:solidFill>
              </a:rPr>
              <a:t>or acting form of which is fixed in writing or otherwise,</a:t>
            </a:r>
          </a:p>
          <a:p>
            <a:pPr>
              <a:lnSpc>
                <a:spcPct val="110000"/>
              </a:lnSpc>
              <a:defRPr/>
            </a:pPr>
            <a:r>
              <a:rPr lang="en-CA" b="1" dirty="0">
                <a:solidFill>
                  <a:schemeClr val="bg1"/>
                </a:solidFill>
              </a:rPr>
              <a:t>(b)</a:t>
            </a:r>
            <a:r>
              <a:rPr lang="en-CA" dirty="0">
                <a:solidFill>
                  <a:schemeClr val="bg1"/>
                </a:solidFill>
              </a:rPr>
              <a:t> any cinematographic work, and</a:t>
            </a:r>
          </a:p>
          <a:p>
            <a:pPr>
              <a:lnSpc>
                <a:spcPct val="110000"/>
              </a:lnSpc>
              <a:defRPr/>
            </a:pPr>
            <a:r>
              <a:rPr lang="en-CA" b="1" dirty="0">
                <a:solidFill>
                  <a:schemeClr val="bg1"/>
                </a:solidFill>
              </a:rPr>
              <a:t>(c)</a:t>
            </a:r>
            <a:r>
              <a:rPr lang="en-CA" dirty="0">
                <a:solidFill>
                  <a:schemeClr val="bg1"/>
                </a:solidFill>
              </a:rPr>
              <a:t> any compilation of dramatic works; (</a:t>
            </a:r>
            <a:r>
              <a:rPr lang="en-CA" i="1" dirty="0">
                <a:solidFill>
                  <a:schemeClr val="bg1"/>
                </a:solidFill>
              </a:rPr>
              <a:t>oeuvre </a:t>
            </a:r>
            <a:r>
              <a:rPr lang="en-CA" i="1" dirty="0" err="1">
                <a:solidFill>
                  <a:schemeClr val="bg1"/>
                </a:solidFill>
              </a:rPr>
              <a:t>dramatique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musical work</a:t>
            </a:r>
            <a:r>
              <a:rPr lang="en-CA" dirty="0">
                <a:solidFill>
                  <a:srgbClr val="FFFF00"/>
                </a:solidFill>
              </a:rPr>
              <a:t> </a:t>
            </a:r>
            <a:r>
              <a:rPr lang="en-CA" dirty="0">
                <a:solidFill>
                  <a:schemeClr val="bg1"/>
                </a:solidFill>
              </a:rPr>
              <a:t>means any work of music or musical composition, with or without words, and includes any compilation thereof; (</a:t>
            </a:r>
            <a:r>
              <a:rPr lang="en-CA" i="1" dirty="0">
                <a:solidFill>
                  <a:schemeClr val="bg1"/>
                </a:solidFill>
              </a:rPr>
              <a:t>oeuvre musicale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artistic work</a:t>
            </a:r>
            <a:r>
              <a:rPr lang="en-CA" dirty="0">
                <a:solidFill>
                  <a:srgbClr val="FFFF00"/>
                </a:solidFill>
              </a:rPr>
              <a:t> </a:t>
            </a:r>
            <a:r>
              <a:rPr lang="en-CA" dirty="0">
                <a:solidFill>
                  <a:schemeClr val="bg1"/>
                </a:solidFill>
              </a:rPr>
              <a:t>includes paintings, drawings, maps, charts, plans, photographs, engravings, sculptures, works of artistic craftsmanship, </a:t>
            </a:r>
            <a:r>
              <a:rPr lang="en-CA" dirty="0">
                <a:solidFill>
                  <a:srgbClr val="FFFF00"/>
                </a:solidFill>
              </a:rPr>
              <a:t>architectural works</a:t>
            </a:r>
            <a:r>
              <a:rPr lang="en-CA" dirty="0">
                <a:solidFill>
                  <a:schemeClr val="bg1"/>
                </a:solidFill>
              </a:rPr>
              <a:t>, and compilations of artistic works; (</a:t>
            </a:r>
            <a:r>
              <a:rPr lang="en-CA" i="1" dirty="0">
                <a:solidFill>
                  <a:schemeClr val="bg1"/>
                </a:solidFill>
              </a:rPr>
              <a:t>oeuvre </a:t>
            </a:r>
            <a:r>
              <a:rPr lang="en-CA" i="1" dirty="0" err="1">
                <a:solidFill>
                  <a:schemeClr val="bg1"/>
                </a:solidFill>
              </a:rPr>
              <a:t>artistique</a:t>
            </a:r>
            <a:r>
              <a:rPr lang="en-CA" dirty="0">
                <a:solidFill>
                  <a:schemeClr val="bg1"/>
                </a:solidFill>
              </a:rPr>
              <a:t>)</a:t>
            </a:r>
            <a:endParaRPr lang="en-US"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Box 1">
            <a:extLst>
              <a:ext uri="{FF2B5EF4-FFF2-40B4-BE49-F238E27FC236}">
                <a16:creationId xmlns:a16="http://schemas.microsoft.com/office/drawing/2014/main" id="{77E5CE61-FF00-F5BF-6A3A-C05582BAB792}"/>
              </a:ext>
            </a:extLst>
          </p:cNvPr>
          <p:cNvSpPr txBox="1">
            <a:spLocks noChangeArrowheads="1"/>
          </p:cNvSpPr>
          <p:nvPr/>
        </p:nvSpPr>
        <p:spPr bwMode="auto">
          <a:xfrm>
            <a:off x="1546225" y="555625"/>
            <a:ext cx="6051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3" name="TextBox 2">
            <a:extLst>
              <a:ext uri="{FF2B5EF4-FFF2-40B4-BE49-F238E27FC236}">
                <a16:creationId xmlns:a16="http://schemas.microsoft.com/office/drawing/2014/main" id="{51C36CFF-166F-BFC5-386A-E663571E0BFC}"/>
              </a:ext>
            </a:extLst>
          </p:cNvPr>
          <p:cNvSpPr txBox="1"/>
          <p:nvPr/>
        </p:nvSpPr>
        <p:spPr>
          <a:xfrm>
            <a:off x="279400" y="1779588"/>
            <a:ext cx="8585200" cy="1816100"/>
          </a:xfrm>
          <a:prstGeom prst="rect">
            <a:avLst/>
          </a:prstGeom>
          <a:noFill/>
        </p:spPr>
        <p:txBody>
          <a:bodyPr wrap="none">
            <a:spAutoFit/>
          </a:bodyPr>
          <a:lstStyle/>
          <a:p>
            <a:pPr marL="0" lvl="1">
              <a:defRPr/>
            </a:pPr>
            <a:r>
              <a:rPr lang="en-US" sz="2800" i="1" u="sng" dirty="0">
                <a:solidFill>
                  <a:srgbClr val="00B0F0"/>
                </a:solidFill>
                <a:latin typeface="Arial" charset="0"/>
              </a:rPr>
              <a:t>University of London Press, Ltd. v. University Tutorial</a:t>
            </a:r>
          </a:p>
          <a:p>
            <a:pPr marL="0" lvl="1">
              <a:defRPr/>
            </a:pPr>
            <a:r>
              <a:rPr lang="en-US" sz="2800" i="1" u="sng" dirty="0">
                <a:solidFill>
                  <a:srgbClr val="00B0F0"/>
                </a:solidFill>
                <a:latin typeface="Arial" charset="0"/>
              </a:rPr>
              <a:t> Press, Ltd</a:t>
            </a:r>
            <a:r>
              <a:rPr lang="en-US" sz="2800" i="1" dirty="0">
                <a:solidFill>
                  <a:srgbClr val="00B0F0"/>
                </a:solidFill>
                <a:latin typeface="Arial" charset="0"/>
              </a:rPr>
              <a:t>. </a:t>
            </a:r>
            <a:r>
              <a:rPr lang="en-US" sz="2800" dirty="0">
                <a:solidFill>
                  <a:schemeClr val="bg1"/>
                </a:solidFill>
                <a:latin typeface="Arial" charset="0"/>
              </a:rPr>
              <a:t>[1916] 2 Ch. 601</a:t>
            </a:r>
            <a:endParaRPr lang="en-US" sz="2800" i="1" dirty="0">
              <a:solidFill>
                <a:schemeClr val="bg1"/>
              </a:solidFill>
              <a:latin typeface="Arial" charset="0"/>
            </a:endParaRPr>
          </a:p>
          <a:p>
            <a:pPr lvl="1">
              <a:defRPr/>
            </a:pPr>
            <a:r>
              <a:rPr lang="en-US" sz="2800" dirty="0">
                <a:solidFill>
                  <a:srgbClr val="FFFF00"/>
                </a:solidFill>
                <a:latin typeface="Arial" charset="0"/>
              </a:rPr>
              <a:t>Literary merit and quality </a:t>
            </a:r>
            <a:r>
              <a:rPr lang="en-US" sz="2800" dirty="0">
                <a:solidFill>
                  <a:srgbClr val="FF0000"/>
                </a:solidFill>
                <a:latin typeface="Arial" charset="0"/>
              </a:rPr>
              <a:t>are not factors</a:t>
            </a:r>
            <a:r>
              <a:rPr lang="en-US" sz="2800" dirty="0">
                <a:solidFill>
                  <a:schemeClr val="bg1"/>
                </a:solidFill>
                <a:latin typeface="Arial" charset="0"/>
              </a:rPr>
              <a:t> </a:t>
            </a:r>
          </a:p>
          <a:p>
            <a:pPr lvl="1">
              <a:defRPr/>
            </a:pPr>
            <a:r>
              <a:rPr lang="en-US" sz="2800" dirty="0">
                <a:solidFill>
                  <a:schemeClr val="bg1"/>
                </a:solidFill>
                <a:latin typeface="Arial" charset="0"/>
              </a:rPr>
              <a:t>when assessing if something is a literary work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Content Placeholder 2">
            <a:extLst>
              <a:ext uri="{FF2B5EF4-FFF2-40B4-BE49-F238E27FC236}">
                <a16:creationId xmlns:a16="http://schemas.microsoft.com/office/drawing/2014/main" id="{7165A45C-70BE-0F26-65D0-F86174C41217}"/>
              </a:ext>
            </a:extLst>
          </p:cNvPr>
          <p:cNvSpPr>
            <a:spLocks noGrp="1" noChangeArrowheads="1"/>
          </p:cNvSpPr>
          <p:nvPr>
            <p:ph sz="quarter" idx="10"/>
          </p:nvPr>
        </p:nvSpPr>
        <p:spPr bwMode="auto">
          <a:xfrm>
            <a:off x="287338" y="411163"/>
            <a:ext cx="8569325" cy="454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000" b="1">
                <a:solidFill>
                  <a:srgbClr val="FFFF00"/>
                </a:solidFill>
              </a:rPr>
              <a:t>Peterson J. </a:t>
            </a:r>
            <a:r>
              <a:rPr lang="en-CA" altLang="en-US" sz="2000" i="1">
                <a:solidFill>
                  <a:schemeClr val="bg1"/>
                </a:solidFill>
              </a:rPr>
              <a:t>“Assuming that they are ``literary work'’, the question then is whether they are original…Copyright Acts are not concerned with the originality of ideas, but with the expression of thought, and, in the case of ``literary work'’, with the expression of thought in print or writing…In the present case it was not suggested that any of the papers were copied…  If an author, for purposes of copyright, must not draw on the stock of knowledge which is common to himself and others who are students of the same branch of learning, only those historians who discovered fresh historical facts could acquire copyright for their works…The objections with which I have dealt do not appear to me to have any substance, and, after all, there remains the rough practical test that what is worth copying is prima facie worth protecting. </a:t>
            </a:r>
            <a:r>
              <a:rPr lang="en-CA" altLang="en-US" sz="2000" i="1">
                <a:solidFill>
                  <a:srgbClr val="FFFF00"/>
                </a:solidFill>
              </a:rPr>
              <a:t>In my judgment, then, the papers set by Professor Lodge and Mr. Jackson are "original literary work"</a:t>
            </a:r>
            <a:r>
              <a:rPr lang="en-CA" altLang="en-US" sz="2000" i="1">
                <a:solidFill>
                  <a:schemeClr val="bg1"/>
                </a:solidFill>
              </a:rPr>
              <a:t> and proper subject for copyright under the Act of 1911.”</a:t>
            </a:r>
            <a:endParaRPr lang="en-US" altLang="en-US" sz="2000" i="1">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3">
            <a:extLst>
              <a:ext uri="{FF2B5EF4-FFF2-40B4-BE49-F238E27FC236}">
                <a16:creationId xmlns:a16="http://schemas.microsoft.com/office/drawing/2014/main" id="{0193DB81-95DB-8891-E7C3-A4ADD71D21AF}"/>
              </a:ext>
            </a:extLst>
          </p:cNvPr>
          <p:cNvSpPr txBox="1">
            <a:spLocks noChangeArrowheads="1"/>
          </p:cNvSpPr>
          <p:nvPr/>
        </p:nvSpPr>
        <p:spPr bwMode="auto">
          <a:xfrm>
            <a:off x="1520825" y="123825"/>
            <a:ext cx="6102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6" name="TextBox 5">
            <a:extLst>
              <a:ext uri="{FF2B5EF4-FFF2-40B4-BE49-F238E27FC236}">
                <a16:creationId xmlns:a16="http://schemas.microsoft.com/office/drawing/2014/main" id="{B653A610-529C-0271-6247-3860DAE3D728}"/>
              </a:ext>
            </a:extLst>
          </p:cNvPr>
          <p:cNvSpPr txBox="1"/>
          <p:nvPr/>
        </p:nvSpPr>
        <p:spPr>
          <a:xfrm>
            <a:off x="358775" y="1160463"/>
            <a:ext cx="8426450" cy="3694112"/>
          </a:xfrm>
          <a:prstGeom prst="rect">
            <a:avLst/>
          </a:prstGeom>
          <a:noFill/>
        </p:spPr>
        <p:txBody>
          <a:bodyPr>
            <a:spAutoFit/>
          </a:bodyPr>
          <a:lstStyle/>
          <a:p>
            <a:pPr marL="0" lvl="1">
              <a:buFont typeface="Arial" panose="020B0604020202020204" pitchFamily="34" charset="0"/>
              <a:buNone/>
              <a:defRPr/>
            </a:pPr>
            <a:r>
              <a:rPr lang="en-US" sz="2600" i="1" u="sng" dirty="0">
                <a:solidFill>
                  <a:srgbClr val="00B0F0"/>
                </a:solidFill>
              </a:rPr>
              <a:t>Exxon Corp v. Exxon Insurance Consultants International Ltd., </a:t>
            </a:r>
            <a:r>
              <a:rPr lang="en-US" sz="2600" dirty="0">
                <a:solidFill>
                  <a:schemeClr val="bg1"/>
                </a:solidFill>
              </a:rPr>
              <a:t>[1981] 3 All E.R. 241 (</a:t>
            </a:r>
            <a:r>
              <a:rPr lang="en-US" sz="2600" dirty="0" err="1">
                <a:solidFill>
                  <a:schemeClr val="bg1"/>
                </a:solidFill>
              </a:rPr>
              <a:t>Ch.D</a:t>
            </a:r>
            <a:r>
              <a:rPr lang="en-US" sz="2600" dirty="0">
                <a:solidFill>
                  <a:schemeClr val="bg1"/>
                </a:solidFill>
              </a:rPr>
              <a:t>)</a:t>
            </a:r>
            <a:r>
              <a:rPr lang="en-US" sz="2600" i="1" dirty="0">
                <a:solidFill>
                  <a:schemeClr val="bg1"/>
                </a:solidFill>
              </a:rPr>
              <a:t> </a:t>
            </a:r>
          </a:p>
          <a:p>
            <a:pPr marL="257175" lvl="1" indent="-257175">
              <a:defRPr/>
            </a:pPr>
            <a:r>
              <a:rPr lang="en-CA" sz="2600" dirty="0">
                <a:solidFill>
                  <a:schemeClr val="bg1"/>
                </a:solidFill>
              </a:rPr>
              <a:t>Plaintiff, Exxon Corp, had claimed the copyright of the word and went on to file an injunction to stop the defendant company from using the word 'Exxon'</a:t>
            </a:r>
            <a:endParaRPr lang="en-US" sz="2600" i="1" dirty="0">
              <a:solidFill>
                <a:schemeClr val="bg1"/>
              </a:solidFill>
            </a:endParaRPr>
          </a:p>
          <a:p>
            <a:pPr lvl="1">
              <a:buFont typeface="Courier New" panose="02070309020205020404" pitchFamily="49" charset="0"/>
              <a:buChar char="o"/>
              <a:defRPr/>
            </a:pPr>
            <a:r>
              <a:rPr lang="en-US" sz="2600" dirty="0">
                <a:solidFill>
                  <a:srgbClr val="FFFF00"/>
                </a:solidFill>
              </a:rPr>
              <a:t>Some expression </a:t>
            </a:r>
            <a:r>
              <a:rPr lang="en-US" sz="2600" dirty="0">
                <a:solidFill>
                  <a:schemeClr val="bg1"/>
                </a:solidFill>
              </a:rPr>
              <a:t>is </a:t>
            </a:r>
            <a:r>
              <a:rPr lang="en-US" sz="2600" dirty="0">
                <a:solidFill>
                  <a:srgbClr val="FFFF00"/>
                </a:solidFill>
              </a:rPr>
              <a:t>not eligible </a:t>
            </a:r>
            <a:r>
              <a:rPr lang="en-US" sz="2600" dirty="0">
                <a:solidFill>
                  <a:schemeClr val="bg1"/>
                </a:solidFill>
              </a:rPr>
              <a:t>for copyright protection because it is </a:t>
            </a:r>
            <a:r>
              <a:rPr lang="en-US" sz="2600" dirty="0">
                <a:solidFill>
                  <a:srgbClr val="FF0000"/>
                </a:solidFill>
              </a:rPr>
              <a:t>too minimal to satisfy </a:t>
            </a:r>
            <a:r>
              <a:rPr lang="en-US" sz="2600" dirty="0">
                <a:solidFill>
                  <a:schemeClr val="bg1"/>
                </a:solidFill>
              </a:rPr>
              <a:t>the requirements of an </a:t>
            </a:r>
            <a:r>
              <a:rPr lang="ja-JP" altLang="en-US" sz="2600">
                <a:solidFill>
                  <a:schemeClr val="bg1"/>
                </a:solidFill>
              </a:rPr>
              <a:t>“</a:t>
            </a:r>
            <a:r>
              <a:rPr lang="en-US" sz="2600" dirty="0">
                <a:solidFill>
                  <a:schemeClr val="bg1"/>
                </a:solidFill>
              </a:rPr>
              <a:t>original literary work</a:t>
            </a:r>
            <a:r>
              <a:rPr lang="ja-JP" altLang="en-US" sz="2600">
                <a:solidFill>
                  <a:schemeClr val="bg1"/>
                </a:solidFill>
              </a:rPr>
              <a:t>”</a:t>
            </a:r>
            <a:r>
              <a:rPr lang="en-US" sz="2600" dirty="0">
                <a:solidFill>
                  <a:schemeClr val="bg1"/>
                </a:solidFill>
              </a:rPr>
              <a:t> under s. 2. </a:t>
            </a:r>
          </a:p>
          <a:p>
            <a:pPr>
              <a:defRPr/>
            </a:pPr>
            <a:r>
              <a:rPr lang="en-US" sz="2600" dirty="0">
                <a:solidFill>
                  <a:srgbClr val="FFFF00"/>
                </a:solidFill>
              </a:rPr>
              <a:t>What about </a:t>
            </a:r>
            <a:r>
              <a:rPr lang="en-US" sz="2600" dirty="0">
                <a:solidFill>
                  <a:srgbClr val="00B0F0"/>
                </a:solidFill>
              </a:rPr>
              <a:t>Twitter       messages</a:t>
            </a:r>
            <a:r>
              <a:rPr lang="en-US" sz="2600" dirty="0">
                <a:solidFill>
                  <a:srgbClr val="FF0000"/>
                </a:solidFill>
              </a:rPr>
              <a:t>?</a:t>
            </a:r>
          </a:p>
        </p:txBody>
      </p:sp>
      <p:pic>
        <p:nvPicPr>
          <p:cNvPr id="158723" name="Picture 6">
            <a:extLst>
              <a:ext uri="{FF2B5EF4-FFF2-40B4-BE49-F238E27FC236}">
                <a16:creationId xmlns:a16="http://schemas.microsoft.com/office/drawing/2014/main" id="{C4D3E99E-CFBD-8086-472D-7ABF4BE79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4414838"/>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Box 2">
            <a:extLst>
              <a:ext uri="{FF2B5EF4-FFF2-40B4-BE49-F238E27FC236}">
                <a16:creationId xmlns:a16="http://schemas.microsoft.com/office/drawing/2014/main" id="{277B49AB-F44D-720F-2110-C7FEFD9C08E5}"/>
              </a:ext>
            </a:extLst>
          </p:cNvPr>
          <p:cNvSpPr txBox="1">
            <a:spLocks noChangeArrowheads="1"/>
          </p:cNvSpPr>
          <p:nvPr/>
        </p:nvSpPr>
        <p:spPr bwMode="auto">
          <a:xfrm>
            <a:off x="684213" y="1201738"/>
            <a:ext cx="77755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CA" altLang="en-US" sz="4000" i="1" u="sng" dirty="0">
                <a:solidFill>
                  <a:srgbClr val="00B0F0"/>
                </a:solidFill>
              </a:rPr>
              <a:t>Francis Day and Hunter v. 20</a:t>
            </a:r>
            <a:r>
              <a:rPr lang="en-CA" altLang="en-US" sz="4000" i="1" u="sng" baseline="30000" dirty="0">
                <a:solidFill>
                  <a:srgbClr val="00B0F0"/>
                </a:solidFill>
              </a:rPr>
              <a:t>th</a:t>
            </a:r>
            <a:r>
              <a:rPr lang="en-CA" altLang="en-US" sz="4000" i="1" u="sng" dirty="0">
                <a:solidFill>
                  <a:srgbClr val="00B0F0"/>
                </a:solidFill>
              </a:rPr>
              <a:t> Century Fox Corp, Ltd.</a:t>
            </a:r>
          </a:p>
          <a:p>
            <a:pPr lvl="1"/>
            <a:r>
              <a:rPr lang="en-US" altLang="en-US" sz="4000" dirty="0">
                <a:solidFill>
                  <a:srgbClr val="FFFF00"/>
                </a:solidFill>
              </a:rPr>
              <a:t>NOTE</a:t>
            </a:r>
            <a:r>
              <a:rPr lang="en-US" altLang="en-US" sz="4000" dirty="0">
                <a:solidFill>
                  <a:srgbClr val="FF0000"/>
                </a:solidFill>
              </a:rPr>
              <a:t>:</a:t>
            </a:r>
            <a:r>
              <a:rPr lang="en-US" altLang="en-US" sz="4000" dirty="0">
                <a:solidFill>
                  <a:schemeClr val="bg1"/>
                </a:solidFill>
              </a:rPr>
              <a:t> definition of a “</a:t>
            </a:r>
            <a:r>
              <a:rPr lang="en-US" altLang="en-US" sz="4000" dirty="0">
                <a:solidFill>
                  <a:srgbClr val="FFFF00"/>
                </a:solidFill>
              </a:rPr>
              <a:t>work</a:t>
            </a:r>
            <a:r>
              <a:rPr lang="en-US" altLang="en-US" sz="4000" dirty="0">
                <a:solidFill>
                  <a:schemeClr val="bg1"/>
                </a:solidFill>
              </a:rPr>
              <a:t>” in the Copyright Act - </a:t>
            </a:r>
            <a:r>
              <a:rPr lang="en-US" altLang="en-US" sz="4000" dirty="0">
                <a:solidFill>
                  <a:srgbClr val="FFFF00"/>
                </a:solidFill>
              </a:rPr>
              <a:t>includes</a:t>
            </a:r>
            <a:r>
              <a:rPr lang="en-US" altLang="en-US" sz="4000" dirty="0">
                <a:solidFill>
                  <a:schemeClr val="bg1"/>
                </a:solidFill>
              </a:rPr>
              <a:t> “the </a:t>
            </a:r>
            <a:r>
              <a:rPr lang="en-US" altLang="en-US" sz="4000" dirty="0">
                <a:solidFill>
                  <a:srgbClr val="FFFF00"/>
                </a:solidFill>
              </a:rPr>
              <a:t>title</a:t>
            </a:r>
            <a:r>
              <a:rPr lang="en-US" altLang="en-US" sz="4000" dirty="0">
                <a:solidFill>
                  <a:schemeClr val="bg1"/>
                </a:solidFill>
              </a:rPr>
              <a:t> thereof </a:t>
            </a:r>
            <a:r>
              <a:rPr lang="en-US" altLang="en-US" sz="4000" dirty="0">
                <a:solidFill>
                  <a:srgbClr val="FF0000"/>
                </a:solidFill>
              </a:rPr>
              <a:t>when such title is original and distinctive</a:t>
            </a:r>
            <a:r>
              <a:rPr lang="en-US" altLang="en-US" sz="4000" dirty="0">
                <a:solidFill>
                  <a:schemeClr val="bg1"/>
                </a:solidFill>
              </a:rPr>
              <a:t>”</a:t>
            </a:r>
          </a:p>
        </p:txBody>
      </p:sp>
      <p:sp>
        <p:nvSpPr>
          <p:cNvPr id="171010" name="TextBox 3">
            <a:extLst>
              <a:ext uri="{FF2B5EF4-FFF2-40B4-BE49-F238E27FC236}">
                <a16:creationId xmlns:a16="http://schemas.microsoft.com/office/drawing/2014/main" id="{866D4D94-1B79-0F40-A604-733316BC2488}"/>
              </a:ext>
            </a:extLst>
          </p:cNvPr>
          <p:cNvSpPr txBox="1">
            <a:spLocks noChangeArrowheads="1"/>
          </p:cNvSpPr>
          <p:nvPr/>
        </p:nvSpPr>
        <p:spPr bwMode="auto">
          <a:xfrm>
            <a:off x="3130550" y="146050"/>
            <a:ext cx="28829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0000"/>
                </a:solidFill>
              </a:rPr>
              <a:t>Exception</a:t>
            </a:r>
            <a:endParaRPr lang="en-US" altLang="en-US" sz="4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Box 1">
            <a:extLst>
              <a:ext uri="{FF2B5EF4-FFF2-40B4-BE49-F238E27FC236}">
                <a16:creationId xmlns:a16="http://schemas.microsoft.com/office/drawing/2014/main" id="{26D53CAB-6E06-9214-7846-84C2AFAC2C9A}"/>
              </a:ext>
            </a:extLst>
          </p:cNvPr>
          <p:cNvSpPr txBox="1">
            <a:spLocks noChangeArrowheads="1"/>
          </p:cNvSpPr>
          <p:nvPr/>
        </p:nvSpPr>
        <p:spPr bwMode="auto">
          <a:xfrm>
            <a:off x="315913" y="411163"/>
            <a:ext cx="8512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What is copyrightable</a:t>
            </a:r>
            <a:r>
              <a:rPr lang="en-US" altLang="en-US" sz="3600" b="1">
                <a:solidFill>
                  <a:schemeClr val="bg1"/>
                </a:solidFill>
              </a:rPr>
              <a:t>:</a:t>
            </a:r>
            <a:r>
              <a:rPr lang="en-US" altLang="en-US" sz="3600" b="1">
                <a:solidFill>
                  <a:srgbClr val="FFFF00"/>
                </a:solidFill>
              </a:rPr>
              <a:t> </a:t>
            </a:r>
            <a:r>
              <a:rPr lang="en-US" altLang="en-US" sz="3600" b="1">
                <a:solidFill>
                  <a:srgbClr val="FF0000"/>
                </a:solidFill>
              </a:rPr>
              <a:t>Dramatic Work</a:t>
            </a:r>
            <a:endParaRPr lang="en-US" altLang="en-US" sz="3600"/>
          </a:p>
        </p:txBody>
      </p:sp>
      <p:sp>
        <p:nvSpPr>
          <p:cNvPr id="174082" name="TextBox 3">
            <a:extLst>
              <a:ext uri="{FF2B5EF4-FFF2-40B4-BE49-F238E27FC236}">
                <a16:creationId xmlns:a16="http://schemas.microsoft.com/office/drawing/2014/main" id="{8634165D-04C6-3990-FABB-913BEA99A1F4}"/>
              </a:ext>
            </a:extLst>
          </p:cNvPr>
          <p:cNvSpPr txBox="1">
            <a:spLocks noChangeArrowheads="1"/>
          </p:cNvSpPr>
          <p:nvPr/>
        </p:nvSpPr>
        <p:spPr bwMode="auto">
          <a:xfrm>
            <a:off x="392113" y="1562100"/>
            <a:ext cx="83597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000" b="1">
                <a:solidFill>
                  <a:schemeClr val="bg1"/>
                </a:solidFill>
              </a:rPr>
              <a:t>5.</a:t>
            </a:r>
            <a:r>
              <a:rPr lang="en-US" altLang="en-US" sz="4000">
                <a:solidFill>
                  <a:schemeClr val="bg1"/>
                </a:solidFill>
              </a:rPr>
              <a:t> (1) Subject to this Act, copyright shall subsist in Canada, for the term hereinafter mentioned, in every original literary, </a:t>
            </a:r>
            <a:r>
              <a:rPr lang="en-US" altLang="en-US" sz="4000">
                <a:solidFill>
                  <a:srgbClr val="FF0000"/>
                </a:solidFill>
              </a:rPr>
              <a:t>dramatic</a:t>
            </a:r>
            <a:r>
              <a:rPr lang="en-US" altLang="en-US" sz="4000">
                <a:solidFill>
                  <a:schemeClr val="bg1"/>
                </a:solidFill>
              </a:rPr>
              <a:t>, musical and artistic </a:t>
            </a:r>
            <a:r>
              <a:rPr lang="en-US" altLang="en-US" sz="4000">
                <a:solidFill>
                  <a:srgbClr val="FF0000"/>
                </a:solidFill>
              </a:rPr>
              <a:t>work</a:t>
            </a:r>
            <a:r>
              <a:rPr lang="en-US" altLang="en-US" sz="4000">
                <a:solidFill>
                  <a:schemeClr val="bg1"/>
                </a:solidFill>
              </a:rPr>
              <a:t> </a:t>
            </a:r>
            <a:r>
              <a:rPr lang="en-US" altLang="en-US" sz="4000">
                <a:solidFill>
                  <a:srgbClr val="FFFF00"/>
                </a:solidFill>
              </a:rPr>
              <a:t>if</a:t>
            </a:r>
            <a:r>
              <a:rPr lang="en-US" altLang="en-US" sz="4000">
                <a:solidFill>
                  <a:schemeClr val="bg1"/>
                </a:solidFill>
              </a:rPr>
              <a:t>…</a:t>
            </a:r>
            <a:endParaRPr lang="en-CA" altLang="en-US" sz="4000">
              <a:solidFill>
                <a:schemeClr val="bg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5">
            <a:extLst>
              <a:ext uri="{FF2B5EF4-FFF2-40B4-BE49-F238E27FC236}">
                <a16:creationId xmlns:a16="http://schemas.microsoft.com/office/drawing/2014/main" id="{BF26B694-77D3-B9CF-73CA-4E93F846BBEA}"/>
              </a:ext>
            </a:extLst>
          </p:cNvPr>
          <p:cNvSpPr>
            <a:spLocks noGrp="1" noChangeArrowheads="1"/>
          </p:cNvSpPr>
          <p:nvPr>
            <p:ph type="title"/>
          </p:nvPr>
        </p:nvSpPr>
        <p:spPr bwMode="auto">
          <a:xfrm>
            <a:off x="1485900" y="12541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2F1796DD-E844-E43B-F64B-1992F8AAB6AA}"/>
              </a:ext>
            </a:extLst>
          </p:cNvPr>
          <p:cNvSpPr>
            <a:spLocks noGrp="1"/>
          </p:cNvSpPr>
          <p:nvPr>
            <p:ph idx="1"/>
          </p:nvPr>
        </p:nvSpPr>
        <p:spPr>
          <a:xfrm>
            <a:off x="539750" y="982663"/>
            <a:ext cx="8280400" cy="3965575"/>
          </a:xfrm>
        </p:spPr>
        <p:txBody>
          <a:bodyPr>
            <a:normAutofit fontScale="85000" lnSpcReduction="20000"/>
          </a:bodyPr>
          <a:lstStyle/>
          <a:p>
            <a:pPr marL="0" indent="0">
              <a:lnSpc>
                <a:spcPct val="120000"/>
              </a:lnSpc>
              <a:buFont typeface="Arial" panose="020B0604020202020204" pitchFamily="34" charset="0"/>
              <a:buNone/>
              <a:defRPr/>
            </a:pPr>
            <a:r>
              <a:rPr lang="en-US" sz="2700" b="1" dirty="0">
                <a:solidFill>
                  <a:srgbClr val="FF0000"/>
                </a:solidFill>
              </a:rPr>
              <a:t>Dramatic work</a:t>
            </a:r>
          </a:p>
          <a:p>
            <a:pPr lvl="1">
              <a:lnSpc>
                <a:spcPct val="120000"/>
              </a:lnSpc>
              <a:buFont typeface="Arial" panose="020B0604020202020204" pitchFamily="34" charset="0"/>
              <a:buChar char="•"/>
              <a:defRPr/>
            </a:pPr>
            <a:r>
              <a:rPr lang="en-US" sz="2700" dirty="0">
                <a:solidFill>
                  <a:srgbClr val="FFFF00"/>
                </a:solidFill>
              </a:rPr>
              <a:t>Must have a story, a thread of consecutively based events </a:t>
            </a:r>
            <a:r>
              <a:rPr lang="en-US" sz="2700" dirty="0">
                <a:solidFill>
                  <a:schemeClr val="bg1"/>
                </a:solidFill>
              </a:rPr>
              <a:t>either narrated or presented by dialogue or action or both </a:t>
            </a:r>
            <a:r>
              <a:rPr lang="en-US" sz="2700" dirty="0">
                <a:solidFill>
                  <a:srgbClr val="FFFF00"/>
                </a:solidFill>
              </a:rPr>
              <a:t>(</a:t>
            </a:r>
            <a:r>
              <a:rPr lang="en-US" sz="2700" i="1" u="sng" dirty="0">
                <a:solidFill>
                  <a:srgbClr val="00B0F0"/>
                </a:solidFill>
              </a:rPr>
              <a:t>Hutton v. CBC</a:t>
            </a:r>
            <a:r>
              <a:rPr lang="en-US" sz="2700" i="1" dirty="0">
                <a:solidFill>
                  <a:srgbClr val="00B0F0"/>
                </a:solidFill>
              </a:rPr>
              <a:t> </a:t>
            </a:r>
            <a:r>
              <a:rPr lang="en-US" sz="2700" dirty="0">
                <a:solidFill>
                  <a:srgbClr val="FFFF00"/>
                </a:solidFill>
              </a:rPr>
              <a:t>(1989))</a:t>
            </a:r>
          </a:p>
          <a:p>
            <a:pPr lvl="1">
              <a:lnSpc>
                <a:spcPct val="120000"/>
              </a:lnSpc>
              <a:buFont typeface="Arial" panose="020B0604020202020204" pitchFamily="34" charset="0"/>
              <a:buChar char="•"/>
              <a:defRPr/>
            </a:pPr>
            <a:r>
              <a:rPr lang="en-US" sz="2700" dirty="0">
                <a:solidFill>
                  <a:schemeClr val="bg1"/>
                </a:solidFill>
              </a:rPr>
              <a:t>Or (based on s. 2):</a:t>
            </a:r>
          </a:p>
          <a:p>
            <a:pPr lvl="2">
              <a:lnSpc>
                <a:spcPct val="120000"/>
              </a:lnSpc>
              <a:buFont typeface="Courier New" panose="02070309020205020404" pitchFamily="49" charset="0"/>
              <a:buChar char="o"/>
              <a:defRPr/>
            </a:pPr>
            <a:r>
              <a:rPr lang="en-US" sz="2700" dirty="0">
                <a:solidFill>
                  <a:schemeClr val="bg1"/>
                </a:solidFill>
              </a:rPr>
              <a:t>Choreography, </a:t>
            </a:r>
            <a:r>
              <a:rPr lang="en-US" sz="2700" dirty="0">
                <a:solidFill>
                  <a:srgbClr val="FFFF00"/>
                </a:solidFill>
              </a:rPr>
              <a:t>mime</a:t>
            </a:r>
            <a:r>
              <a:rPr lang="en-US" sz="2700" dirty="0">
                <a:solidFill>
                  <a:schemeClr val="bg1"/>
                </a:solidFill>
              </a:rPr>
              <a:t> and recitation piece with </a:t>
            </a:r>
            <a:r>
              <a:rPr lang="en-US" sz="2700" dirty="0">
                <a:solidFill>
                  <a:srgbClr val="FFFF00"/>
                </a:solidFill>
              </a:rPr>
              <a:t>scenic arrangement </a:t>
            </a:r>
            <a:r>
              <a:rPr lang="en-US" sz="2700" dirty="0">
                <a:solidFill>
                  <a:schemeClr val="bg1"/>
                </a:solidFill>
              </a:rPr>
              <a:t>or acting form fixed in writing or otherwise</a:t>
            </a:r>
          </a:p>
          <a:p>
            <a:pPr lvl="2">
              <a:lnSpc>
                <a:spcPct val="120000"/>
              </a:lnSpc>
              <a:buFont typeface="Courier New" panose="02070309020205020404" pitchFamily="49" charset="0"/>
              <a:buChar char="o"/>
              <a:defRPr/>
            </a:pPr>
            <a:r>
              <a:rPr lang="en-US" sz="2700" dirty="0">
                <a:solidFill>
                  <a:schemeClr val="bg1"/>
                </a:solidFill>
              </a:rPr>
              <a:t>Cinematographic work</a:t>
            </a:r>
          </a:p>
          <a:p>
            <a:pPr lvl="2">
              <a:lnSpc>
                <a:spcPct val="120000"/>
              </a:lnSpc>
              <a:buFont typeface="Courier New" panose="02070309020205020404" pitchFamily="49" charset="0"/>
              <a:buChar char="o"/>
              <a:defRPr/>
            </a:pPr>
            <a:r>
              <a:rPr lang="en-US" sz="2700" dirty="0">
                <a:solidFill>
                  <a:schemeClr val="bg1"/>
                </a:solidFill>
              </a:rPr>
              <a:t>Compilation of dramatic works</a:t>
            </a:r>
          </a:p>
          <a:p>
            <a:pPr lvl="1">
              <a:defRPr/>
            </a:pPr>
            <a:endParaRPr lang="en-US" dirty="0"/>
          </a:p>
        </p:txBody>
      </p:sp>
      <p:sp>
        <p:nvSpPr>
          <p:cNvPr id="175107" name="Slide Number Placeholder 3">
            <a:extLst>
              <a:ext uri="{FF2B5EF4-FFF2-40B4-BE49-F238E27FC236}">
                <a16:creationId xmlns:a16="http://schemas.microsoft.com/office/drawing/2014/main" id="{BF713466-422D-21D8-7264-D5B55E07F2A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94E69DB-6F2A-C04A-A6D7-337F9398502A}" type="slidenum">
              <a:rPr lang="en-US" altLang="en-US" smtClean="0"/>
              <a:pPr/>
              <a:t>68</a:t>
            </a:fld>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038E1907-2FF5-7A49-580F-17CC86713DCE}"/>
              </a:ext>
            </a:extLst>
          </p:cNvPr>
          <p:cNvSpPr>
            <a:spLocks noGrp="1" noChangeArrowheads="1"/>
          </p:cNvSpPr>
          <p:nvPr>
            <p:ph type="title"/>
          </p:nvPr>
        </p:nvSpPr>
        <p:spPr bwMode="auto">
          <a:xfrm>
            <a:off x="581025" y="165100"/>
            <a:ext cx="79819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1994</a:t>
            </a:r>
          </a:p>
        </p:txBody>
      </p:sp>
      <p:sp>
        <p:nvSpPr>
          <p:cNvPr id="177154" name="Content Placeholder 2">
            <a:extLst>
              <a:ext uri="{FF2B5EF4-FFF2-40B4-BE49-F238E27FC236}">
                <a16:creationId xmlns:a16="http://schemas.microsoft.com/office/drawing/2014/main" id="{E22E0ACC-82F0-48AC-A987-DCB3E2D9168B}"/>
              </a:ext>
            </a:extLst>
          </p:cNvPr>
          <p:cNvSpPr>
            <a:spLocks noGrp="1" noChangeArrowheads="1"/>
          </p:cNvSpPr>
          <p:nvPr>
            <p:ph sz="quarter" idx="10"/>
          </p:nvPr>
        </p:nvSpPr>
        <p:spPr bwMode="auto">
          <a:xfrm>
            <a:off x="431800" y="927100"/>
            <a:ext cx="8280400" cy="3868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US" altLang="en-US" i="1" dirty="0">
                <a:solidFill>
                  <a:schemeClr val="bg1"/>
                </a:solidFill>
              </a:rPr>
              <a:t>Copyright Act </a:t>
            </a:r>
            <a:r>
              <a:rPr lang="en-US" altLang="en-US" dirty="0">
                <a:solidFill>
                  <a:schemeClr val="bg1"/>
                </a:solidFill>
              </a:rPr>
              <a:t>was </a:t>
            </a:r>
            <a:r>
              <a:rPr lang="en-US" altLang="en-US" dirty="0">
                <a:solidFill>
                  <a:srgbClr val="FFFF00"/>
                </a:solidFill>
              </a:rPr>
              <a:t>amended</a:t>
            </a:r>
            <a:r>
              <a:rPr lang="en-US" altLang="en-US" dirty="0">
                <a:solidFill>
                  <a:schemeClr val="bg1"/>
                </a:solidFill>
              </a:rPr>
              <a:t> to provide:</a:t>
            </a:r>
          </a:p>
          <a:p>
            <a:pPr lvl="1">
              <a:lnSpc>
                <a:spcPct val="110000"/>
              </a:lnSpc>
            </a:pPr>
            <a:r>
              <a:rPr lang="en-US" altLang="en-US" dirty="0">
                <a:solidFill>
                  <a:schemeClr val="bg1"/>
                </a:solidFill>
              </a:rPr>
              <a:t>"dramatic work" includes</a:t>
            </a:r>
            <a:r>
              <a:rPr lang="en-CA" altLang="en-US" dirty="0">
                <a:solidFill>
                  <a:schemeClr val="bg1"/>
                </a:solidFill>
              </a:rPr>
              <a:t> </a:t>
            </a:r>
          </a:p>
          <a:p>
            <a:pPr marL="685800" lvl="2" indent="0">
              <a:lnSpc>
                <a:spcPct val="110000"/>
              </a:lnSpc>
              <a:buFont typeface="Arial" panose="020B0604020202020204" pitchFamily="34" charset="0"/>
              <a:buNone/>
            </a:pPr>
            <a:r>
              <a:rPr lang="en-US" altLang="en-US" dirty="0">
                <a:solidFill>
                  <a:schemeClr val="bg1"/>
                </a:solidFill>
              </a:rPr>
              <a:t>(</a:t>
            </a:r>
            <a:r>
              <a:rPr lang="en-US" altLang="en-US" i="1" dirty="0">
                <a:solidFill>
                  <a:schemeClr val="bg1"/>
                </a:solidFill>
              </a:rPr>
              <a:t>a</a:t>
            </a:r>
            <a:r>
              <a:rPr lang="en-US" altLang="en-US" dirty="0">
                <a:solidFill>
                  <a:schemeClr val="bg1"/>
                </a:solidFill>
              </a:rPr>
              <a:t>) </a:t>
            </a:r>
            <a:r>
              <a:rPr lang="en-US" altLang="en-US" dirty="0">
                <a:solidFill>
                  <a:srgbClr val="FFFF00"/>
                </a:solidFill>
              </a:rPr>
              <a:t>any piece for recitation, choreographic work or mime</a:t>
            </a:r>
            <a:r>
              <a:rPr lang="en-US" altLang="en-US" dirty="0">
                <a:solidFill>
                  <a:schemeClr val="bg1"/>
                </a:solidFill>
              </a:rPr>
              <a:t>, the scenic arrangement or acting form of which is fixed in writing or otherwise,</a:t>
            </a:r>
            <a:endParaRPr lang="en-CA" altLang="en-US" dirty="0">
              <a:solidFill>
                <a:schemeClr val="bg1"/>
              </a:solidFill>
            </a:endParaRPr>
          </a:p>
          <a:p>
            <a:pPr marL="685800" lvl="2" indent="0">
              <a:lnSpc>
                <a:spcPct val="110000"/>
              </a:lnSpc>
              <a:buFont typeface="Arial" panose="020B0604020202020204" pitchFamily="34" charset="0"/>
              <a:buNone/>
            </a:pPr>
            <a:r>
              <a:rPr lang="en-US" altLang="en-US" dirty="0">
                <a:solidFill>
                  <a:schemeClr val="bg1"/>
                </a:solidFill>
              </a:rPr>
              <a:t>(</a:t>
            </a:r>
            <a:r>
              <a:rPr lang="en-US" altLang="en-US" i="1" dirty="0">
                <a:solidFill>
                  <a:schemeClr val="bg1"/>
                </a:solidFill>
              </a:rPr>
              <a:t>b</a:t>
            </a:r>
            <a:r>
              <a:rPr lang="en-US" altLang="en-US" dirty="0">
                <a:solidFill>
                  <a:schemeClr val="bg1"/>
                </a:solidFill>
              </a:rPr>
              <a:t>) any cinematographic work, and</a:t>
            </a:r>
            <a:endParaRPr lang="en-CA" altLang="en-US" dirty="0">
              <a:solidFill>
                <a:schemeClr val="bg1"/>
              </a:solidFill>
            </a:endParaRPr>
          </a:p>
          <a:p>
            <a:pPr marL="685800" lvl="2" indent="0">
              <a:lnSpc>
                <a:spcPct val="110000"/>
              </a:lnSpc>
              <a:buFont typeface="Arial" panose="020B0604020202020204" pitchFamily="34" charset="0"/>
              <a:buNone/>
            </a:pPr>
            <a:r>
              <a:rPr lang="en-CA" altLang="en-US" dirty="0">
                <a:solidFill>
                  <a:schemeClr val="bg1"/>
                </a:solidFill>
              </a:rPr>
              <a:t>(</a:t>
            </a:r>
            <a:r>
              <a:rPr lang="en-CA" altLang="en-US" i="1" dirty="0">
                <a:solidFill>
                  <a:schemeClr val="bg1"/>
                </a:solidFill>
              </a:rPr>
              <a:t>c</a:t>
            </a:r>
            <a:r>
              <a:rPr lang="en-CA" altLang="en-US" dirty="0">
                <a:solidFill>
                  <a:schemeClr val="bg1"/>
                </a:solidFill>
              </a:rPr>
              <a:t>) any compilation of dramatic works;</a:t>
            </a:r>
          </a:p>
          <a:p>
            <a:pPr>
              <a:lnSpc>
                <a:spcPct val="110000"/>
              </a:lnSpc>
            </a:pPr>
            <a:r>
              <a:rPr lang="en-CA" altLang="en-US" dirty="0">
                <a:solidFill>
                  <a:schemeClr val="bg1"/>
                </a:solidFill>
              </a:rPr>
              <a:t>[Cinematographic work – defined as </a:t>
            </a:r>
            <a:r>
              <a:rPr lang="en-CA" altLang="en-US" dirty="0">
                <a:solidFill>
                  <a:srgbClr val="FFFF00"/>
                </a:solidFill>
              </a:rPr>
              <a:t>“</a:t>
            </a:r>
            <a:r>
              <a:rPr lang="en-US" altLang="en-US" dirty="0" err="1">
                <a:solidFill>
                  <a:srgbClr val="FFFF00"/>
                </a:solidFill>
              </a:rPr>
              <a:t>includ</a:t>
            </a:r>
            <a:r>
              <a:rPr lang="en-US" altLang="en-US" dirty="0">
                <a:solidFill>
                  <a:srgbClr val="FFFF00"/>
                </a:solidFill>
              </a:rPr>
              <a:t>[</a:t>
            </a:r>
            <a:r>
              <a:rPr lang="en-US" altLang="en-US" dirty="0" err="1">
                <a:solidFill>
                  <a:srgbClr val="FFFF00"/>
                </a:solidFill>
              </a:rPr>
              <a:t>ing</a:t>
            </a:r>
            <a:r>
              <a:rPr lang="en-US" altLang="en-US" dirty="0">
                <a:solidFill>
                  <a:srgbClr val="FFFF00"/>
                </a:solidFill>
              </a:rPr>
              <a:t>] any work expressed by any process analogous to cinematography</a:t>
            </a:r>
            <a:r>
              <a:rPr lang="en-US" altLang="en-US" dirty="0">
                <a:solidFill>
                  <a:schemeClr val="bg1"/>
                </a:solidFill>
              </a:rPr>
              <a:t> (motion-picture photography – tv, video, film, etc.), whether or not accompanied by a soundtrack” </a:t>
            </a:r>
            <a:r>
              <a:rPr lang="en-CA" altLang="en-US" dirty="0">
                <a:solidFill>
                  <a:schemeClr val="bg1"/>
                </a:solidFill>
              </a:rPr>
              <a:t>]</a:t>
            </a:r>
          </a:p>
          <a:p>
            <a:pPr>
              <a:lnSpc>
                <a:spcPct val="110000"/>
              </a:lnSpc>
            </a:pPr>
            <a:r>
              <a:rPr lang="en-US" altLang="en-US" dirty="0">
                <a:solidFill>
                  <a:schemeClr val="bg1"/>
                </a:solidFill>
              </a:rPr>
              <a:t>[Choreographic work</a:t>
            </a:r>
            <a:r>
              <a:rPr lang="en-US" altLang="en-US" i="1" dirty="0">
                <a:solidFill>
                  <a:schemeClr val="bg1"/>
                </a:solidFill>
              </a:rPr>
              <a:t> –</a:t>
            </a:r>
            <a:r>
              <a:rPr lang="en-US" altLang="en-US" dirty="0">
                <a:solidFill>
                  <a:schemeClr val="bg1"/>
                </a:solidFill>
              </a:rPr>
              <a:t>defined as “</a:t>
            </a:r>
            <a:r>
              <a:rPr lang="en-US" altLang="en-US" dirty="0" err="1">
                <a:solidFill>
                  <a:schemeClr val="bg1"/>
                </a:solidFill>
              </a:rPr>
              <a:t>includ</a:t>
            </a:r>
            <a:r>
              <a:rPr lang="en-US" altLang="en-US" dirty="0">
                <a:solidFill>
                  <a:schemeClr val="bg1"/>
                </a:solidFill>
              </a:rPr>
              <a:t>[</a:t>
            </a:r>
            <a:r>
              <a:rPr lang="en-US" altLang="en-US" dirty="0" err="1">
                <a:solidFill>
                  <a:schemeClr val="bg1"/>
                </a:solidFill>
              </a:rPr>
              <a:t>ing</a:t>
            </a:r>
            <a:r>
              <a:rPr lang="en-US" altLang="en-US" dirty="0">
                <a:solidFill>
                  <a:schemeClr val="bg1"/>
                </a:solidFill>
              </a:rPr>
              <a:t>] </a:t>
            </a:r>
            <a:r>
              <a:rPr lang="en-US" altLang="en-US" dirty="0">
                <a:solidFill>
                  <a:srgbClr val="FFFF00"/>
                </a:solidFill>
              </a:rPr>
              <a:t>any work of choreography</a:t>
            </a:r>
            <a:r>
              <a:rPr lang="en-US" altLang="en-US" dirty="0">
                <a:solidFill>
                  <a:schemeClr val="bg1"/>
                </a:solidFill>
              </a:rPr>
              <a:t>, whether or not it has any story line;]</a:t>
            </a:r>
            <a:endParaRPr lang="en-CA" altLang="en-US" dirty="0">
              <a:solidFill>
                <a:schemeClr val="bg1"/>
              </a:solidFill>
            </a:endParaRPr>
          </a:p>
          <a:p>
            <a:endParaRPr lang="en-US" altLang="en-US" dirty="0"/>
          </a:p>
          <a:p>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extLst>
      <p:ext uri="{BB962C8B-B14F-4D97-AF65-F5344CB8AC3E}">
        <p14:creationId xmlns:p14="http://schemas.microsoft.com/office/powerpoint/2010/main" val="2209449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a:extLst>
              <a:ext uri="{FF2B5EF4-FFF2-40B4-BE49-F238E27FC236}">
                <a16:creationId xmlns:a16="http://schemas.microsoft.com/office/drawing/2014/main" id="{982EBEB7-5401-AA0B-2619-E9514EC58C32}"/>
              </a:ext>
            </a:extLst>
          </p:cNvPr>
          <p:cNvSpPr txBox="1">
            <a:spLocks noChangeArrowheads="1"/>
          </p:cNvSpPr>
          <p:nvPr/>
        </p:nvSpPr>
        <p:spPr bwMode="auto">
          <a:xfrm>
            <a:off x="1546225" y="1317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4" name="TextBox 3">
            <a:extLst>
              <a:ext uri="{FF2B5EF4-FFF2-40B4-BE49-F238E27FC236}">
                <a16:creationId xmlns:a16="http://schemas.microsoft.com/office/drawing/2014/main" id="{18D8903F-C942-3A8E-CF6F-E709146C360E}"/>
              </a:ext>
            </a:extLst>
          </p:cNvPr>
          <p:cNvSpPr txBox="1"/>
          <p:nvPr/>
        </p:nvSpPr>
        <p:spPr>
          <a:xfrm>
            <a:off x="215900" y="1017588"/>
            <a:ext cx="8712200" cy="3108325"/>
          </a:xfrm>
          <a:prstGeom prst="rect">
            <a:avLst/>
          </a:prstGeom>
          <a:noFill/>
        </p:spPr>
        <p:txBody>
          <a:bodyPr>
            <a:spAutoFit/>
          </a:bodyPr>
          <a:lstStyle/>
          <a:p>
            <a:pPr>
              <a:buFont typeface="Arial" panose="020B0604020202020204" pitchFamily="34" charset="0"/>
              <a:buNone/>
              <a:defRPr/>
            </a:pPr>
            <a:r>
              <a:rPr lang="en-US" sz="2800" i="1" u="sng" dirty="0">
                <a:solidFill>
                  <a:srgbClr val="00B0F0"/>
                </a:solidFill>
              </a:rPr>
              <a:t>FWS Joint Sports Claimants v. Canada </a:t>
            </a:r>
            <a:r>
              <a:rPr lang="en-US" sz="2800" i="1" dirty="0">
                <a:solidFill>
                  <a:schemeClr val="bg1"/>
                </a:solidFill>
              </a:rPr>
              <a:t>1991 FCA (CB)</a:t>
            </a:r>
          </a:p>
          <a:p>
            <a:pPr marL="342900" indent="-342900">
              <a:buFont typeface="Arial" panose="020B0604020202020204" pitchFamily="34" charset="0"/>
              <a:buChar char="•"/>
              <a:defRPr/>
            </a:pPr>
            <a:r>
              <a:rPr lang="en-US" sz="2800" dirty="0">
                <a:solidFill>
                  <a:srgbClr val="FFFF00"/>
                </a:solidFill>
              </a:rPr>
              <a:t>No copyright in a sporting event per se </a:t>
            </a:r>
            <a:r>
              <a:rPr lang="en-US" sz="2800" dirty="0">
                <a:solidFill>
                  <a:schemeClr val="bg1"/>
                </a:solidFill>
              </a:rPr>
              <a:t>though television production of a sporting event is copyrightable</a:t>
            </a:r>
          </a:p>
          <a:p>
            <a:pPr marL="342900" indent="-342900">
              <a:buFont typeface="Arial" panose="020B0604020202020204" pitchFamily="34" charset="0"/>
              <a:buChar char="•"/>
              <a:defRPr/>
            </a:pPr>
            <a:r>
              <a:rPr lang="en-US" sz="2800" dirty="0">
                <a:solidFill>
                  <a:schemeClr val="bg1"/>
                </a:solidFill>
              </a:rPr>
              <a:t>Unpredictable and incompatible with the notion of a choreographic piece of art</a:t>
            </a:r>
            <a:r>
              <a:rPr lang="en-US" sz="2800" dirty="0">
                <a:solidFill>
                  <a:srgbClr val="FFFF00"/>
                </a:solidFill>
              </a:rPr>
              <a:t>?</a:t>
            </a:r>
          </a:p>
        </p:txBody>
      </p:sp>
      <p:pic>
        <p:nvPicPr>
          <p:cNvPr id="178179" name="Picture 4">
            <a:extLst>
              <a:ext uri="{FF2B5EF4-FFF2-40B4-BE49-F238E27FC236}">
                <a16:creationId xmlns:a16="http://schemas.microsoft.com/office/drawing/2014/main" id="{C5A266B6-A200-7FAA-E3B0-85A9E6624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200" y="3925888"/>
            <a:ext cx="16795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5">
            <a:extLst>
              <a:ext uri="{FF2B5EF4-FFF2-40B4-BE49-F238E27FC236}">
                <a16:creationId xmlns:a16="http://schemas.microsoft.com/office/drawing/2014/main" id="{20FA79E3-7718-86B9-49DA-09D6BC9F05E8}"/>
              </a:ext>
            </a:extLst>
          </p:cNvPr>
          <p:cNvSpPr>
            <a:spLocks noGrp="1" noChangeArrowheads="1"/>
          </p:cNvSpPr>
          <p:nvPr>
            <p:ph type="title"/>
          </p:nvPr>
        </p:nvSpPr>
        <p:spPr bwMode="auto">
          <a:xfrm>
            <a:off x="1485900" y="20637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193538" name="Content Placeholder 1">
            <a:extLst>
              <a:ext uri="{FF2B5EF4-FFF2-40B4-BE49-F238E27FC236}">
                <a16:creationId xmlns:a16="http://schemas.microsoft.com/office/drawing/2014/main" id="{9501D00D-799D-072E-E461-5C774BDA2C07}"/>
              </a:ext>
            </a:extLst>
          </p:cNvPr>
          <p:cNvSpPr>
            <a:spLocks noGrp="1" noChangeArrowheads="1"/>
          </p:cNvSpPr>
          <p:nvPr>
            <p:ph idx="1"/>
          </p:nvPr>
        </p:nvSpPr>
        <p:spPr bwMode="auto">
          <a:xfrm>
            <a:off x="468313" y="1557338"/>
            <a:ext cx="8207375" cy="3359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a:solidFill>
                  <a:srgbClr val="00B0F0"/>
                </a:solidFill>
              </a:rPr>
              <a:t>Artistic works</a:t>
            </a:r>
          </a:p>
          <a:p>
            <a:pPr lvl="1">
              <a:buFont typeface="Arial" panose="020B0604020202020204" pitchFamily="34" charset="0"/>
              <a:buChar char="•"/>
            </a:pPr>
            <a:r>
              <a:rPr lang="en-US" altLang="en-US" sz="2700">
                <a:solidFill>
                  <a:schemeClr val="bg1"/>
                </a:solidFill>
              </a:rPr>
              <a:t>“</a:t>
            </a:r>
            <a:r>
              <a:rPr lang="en-US" altLang="en-US" sz="2700">
                <a:solidFill>
                  <a:srgbClr val="FFFF00"/>
                </a:solidFill>
              </a:rPr>
              <a:t>artistic work</a:t>
            </a:r>
            <a:r>
              <a:rPr lang="en-US" altLang="en-US" sz="2700">
                <a:solidFill>
                  <a:schemeClr val="bg1"/>
                </a:solidFill>
              </a:rPr>
              <a:t>” defined in s. 2 as including:</a:t>
            </a:r>
          </a:p>
          <a:p>
            <a:pPr lvl="2">
              <a:buFont typeface="Courier New" panose="02070309020205020404" pitchFamily="49" charset="0"/>
              <a:buChar char="o"/>
            </a:pPr>
            <a:r>
              <a:rPr lang="en-CA" altLang="en-US" sz="2700">
                <a:solidFill>
                  <a:schemeClr val="bg1"/>
                </a:solidFill>
              </a:rPr>
              <a:t>paintings, drawings, maps, charts, plans, photographs, engravings, sculptures, </a:t>
            </a:r>
            <a:r>
              <a:rPr lang="en-CA" altLang="en-US" sz="2700">
                <a:solidFill>
                  <a:srgbClr val="FFFF00"/>
                </a:solidFill>
              </a:rPr>
              <a:t>works of artistic craftsmanship</a:t>
            </a:r>
            <a:r>
              <a:rPr lang="en-CA" altLang="en-US" sz="2700">
                <a:solidFill>
                  <a:schemeClr val="bg1"/>
                </a:solidFill>
              </a:rPr>
              <a:t>, architectural works, and compilations of artistic works.</a:t>
            </a:r>
          </a:p>
        </p:txBody>
      </p:sp>
      <p:sp>
        <p:nvSpPr>
          <p:cNvPr id="193539" name="Slide Number Placeholder 3">
            <a:extLst>
              <a:ext uri="{FF2B5EF4-FFF2-40B4-BE49-F238E27FC236}">
                <a16:creationId xmlns:a16="http://schemas.microsoft.com/office/drawing/2014/main" id="{A5786769-8B61-F493-C377-2C622BC88C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890E95-A93C-6149-B22D-47729B77D84B}" type="slidenum">
              <a:rPr lang="en-US" altLang="en-US" smtClean="0"/>
              <a:pPr/>
              <a:t>71</a:t>
            </a:fld>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5">
            <a:extLst>
              <a:ext uri="{FF2B5EF4-FFF2-40B4-BE49-F238E27FC236}">
                <a16:creationId xmlns:a16="http://schemas.microsoft.com/office/drawing/2014/main" id="{915F22D7-518E-BF71-0B8F-6683DCDC5405}"/>
              </a:ext>
            </a:extLst>
          </p:cNvPr>
          <p:cNvSpPr>
            <a:spLocks noGrp="1" noChangeArrowheads="1"/>
          </p:cNvSpPr>
          <p:nvPr>
            <p:ph type="title"/>
          </p:nvPr>
        </p:nvSpPr>
        <p:spPr bwMode="auto">
          <a:xfrm>
            <a:off x="1485900" y="111125"/>
            <a:ext cx="6172200" cy="628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F1F7C8D3-AAAC-8769-1725-BBE4A9FE67BA}"/>
              </a:ext>
            </a:extLst>
          </p:cNvPr>
          <p:cNvSpPr>
            <a:spLocks noGrp="1"/>
          </p:cNvSpPr>
          <p:nvPr>
            <p:ph idx="1"/>
          </p:nvPr>
        </p:nvSpPr>
        <p:spPr>
          <a:xfrm>
            <a:off x="576263" y="1203325"/>
            <a:ext cx="7991475" cy="3570288"/>
          </a:xfrm>
        </p:spPr>
        <p:txBody>
          <a:bodyPr>
            <a:noAutofit/>
          </a:bodyPr>
          <a:lstStyle/>
          <a:p>
            <a:pPr marL="0" indent="0">
              <a:buFont typeface="Arial" panose="020B0604020202020204" pitchFamily="34" charset="0"/>
              <a:buNone/>
              <a:defRPr/>
            </a:pPr>
            <a:r>
              <a:rPr lang="en-US" sz="2325" b="1" dirty="0">
                <a:solidFill>
                  <a:srgbClr val="FF0000"/>
                </a:solidFill>
              </a:rPr>
              <a:t>Artistic works</a:t>
            </a:r>
          </a:p>
          <a:p>
            <a:pPr>
              <a:defRPr/>
            </a:pPr>
            <a:r>
              <a:rPr lang="en-US" sz="2325" i="1" u="sng" dirty="0">
                <a:solidFill>
                  <a:srgbClr val="00B0F0"/>
                </a:solidFill>
              </a:rPr>
              <a:t>DRG Inc. v. </a:t>
            </a:r>
            <a:r>
              <a:rPr lang="en-US" sz="2325" i="1" u="sng" dirty="0" err="1">
                <a:solidFill>
                  <a:srgbClr val="00B0F0"/>
                </a:solidFill>
              </a:rPr>
              <a:t>Datfile</a:t>
            </a:r>
            <a:r>
              <a:rPr lang="en-US" sz="2325" i="1" u="sng" dirty="0">
                <a:solidFill>
                  <a:srgbClr val="00B0F0"/>
                </a:solidFill>
              </a:rPr>
              <a:t> Ltd. </a:t>
            </a:r>
            <a:r>
              <a:rPr lang="en-CA" sz="2325" dirty="0">
                <a:solidFill>
                  <a:schemeClr val="bg1"/>
                </a:solidFill>
              </a:rPr>
              <a:t>[1988] 2 F.C. 243</a:t>
            </a:r>
            <a:endParaRPr lang="en-US" sz="2325" i="1" u="sng" dirty="0">
              <a:solidFill>
                <a:schemeClr val="bg1"/>
              </a:solidFill>
            </a:endParaRPr>
          </a:p>
          <a:p>
            <a:pPr lvl="1">
              <a:buFont typeface="Courier New" panose="02070309020205020404" pitchFamily="49" charset="0"/>
              <a:buChar char="o"/>
              <a:defRPr/>
            </a:pPr>
            <a:r>
              <a:rPr lang="en-CA" sz="1800" dirty="0">
                <a:solidFill>
                  <a:schemeClr val="bg1"/>
                </a:solidFill>
              </a:rPr>
              <a:t>Two series of </a:t>
            </a:r>
            <a:r>
              <a:rPr lang="en-CA" sz="1800" dirty="0">
                <a:solidFill>
                  <a:srgbClr val="FFFF00"/>
                </a:solidFill>
              </a:rPr>
              <a:t>colour coded labels </a:t>
            </a:r>
            <a:r>
              <a:rPr lang="en-CA" sz="1800" dirty="0">
                <a:solidFill>
                  <a:schemeClr val="bg1"/>
                </a:solidFill>
              </a:rPr>
              <a:t>were registered under the </a:t>
            </a:r>
            <a:r>
              <a:rPr lang="en-CA" sz="1800" i="1" dirty="0">
                <a:solidFill>
                  <a:schemeClr val="bg1"/>
                </a:solidFill>
              </a:rPr>
              <a:t>Copyright Act</a:t>
            </a:r>
            <a:r>
              <a:rPr lang="en-CA" sz="1800" dirty="0">
                <a:solidFill>
                  <a:schemeClr val="bg1"/>
                </a:solidFill>
              </a:rPr>
              <a:t>. It was </a:t>
            </a:r>
            <a:r>
              <a:rPr lang="en-CA" sz="1800" dirty="0">
                <a:solidFill>
                  <a:srgbClr val="FF0000"/>
                </a:solidFill>
              </a:rPr>
              <a:t>unsuccessfully argued </a:t>
            </a:r>
            <a:r>
              <a:rPr lang="en-CA" sz="1800" dirty="0">
                <a:solidFill>
                  <a:srgbClr val="FFFF00"/>
                </a:solidFill>
              </a:rPr>
              <a:t>that the registrations were not properly the subject of copyright</a:t>
            </a:r>
            <a:r>
              <a:rPr lang="en-CA" sz="1800" dirty="0">
                <a:solidFill>
                  <a:schemeClr val="bg1"/>
                </a:solidFill>
              </a:rPr>
              <a:t>.</a:t>
            </a:r>
          </a:p>
          <a:p>
            <a:pPr lvl="1">
              <a:buFont typeface="Courier New" panose="02070309020205020404" pitchFamily="49" charset="0"/>
              <a:buChar char="o"/>
              <a:defRPr/>
            </a:pPr>
            <a:r>
              <a:rPr lang="en-US" sz="1800" dirty="0">
                <a:solidFill>
                  <a:srgbClr val="FFFF00"/>
                </a:solidFill>
              </a:rPr>
              <a:t>Court found that an artistic work is a work that finds expression in a visual medium</a:t>
            </a:r>
            <a:r>
              <a:rPr lang="en-US" sz="1800" dirty="0">
                <a:solidFill>
                  <a:schemeClr val="bg1"/>
                </a:solidFill>
              </a:rPr>
              <a:t>.</a:t>
            </a:r>
          </a:p>
          <a:p>
            <a:pPr lvl="1">
              <a:buFont typeface="Courier New" panose="02070309020205020404" pitchFamily="49" charset="0"/>
              <a:buChar char="o"/>
              <a:defRPr/>
            </a:pPr>
            <a:r>
              <a:rPr lang="en-US" sz="1800" dirty="0">
                <a:solidFill>
                  <a:srgbClr val="FF0000"/>
                </a:solidFill>
              </a:rPr>
              <a:t>Artistic merit, artist</a:t>
            </a:r>
            <a:r>
              <a:rPr lang="ja-JP" altLang="en-US" sz="1800" dirty="0">
                <a:solidFill>
                  <a:srgbClr val="FF0000"/>
                </a:solidFill>
              </a:rPr>
              <a:t>’</a:t>
            </a:r>
            <a:r>
              <a:rPr lang="en-US" sz="1800" dirty="0">
                <a:solidFill>
                  <a:srgbClr val="FF0000"/>
                </a:solidFill>
              </a:rPr>
              <a:t>s intention to create </a:t>
            </a:r>
            <a:r>
              <a:rPr lang="ja-JP" altLang="en-US" sz="1800" dirty="0">
                <a:solidFill>
                  <a:schemeClr val="bg1"/>
                </a:solidFill>
              </a:rPr>
              <a:t>“</a:t>
            </a:r>
            <a:r>
              <a:rPr lang="en-US" sz="1800" dirty="0">
                <a:solidFill>
                  <a:srgbClr val="FF0000"/>
                </a:solidFill>
              </a:rPr>
              <a:t>art</a:t>
            </a:r>
            <a:r>
              <a:rPr lang="ja-JP" altLang="en-US" sz="1800" dirty="0">
                <a:solidFill>
                  <a:schemeClr val="bg1"/>
                </a:solidFill>
              </a:rPr>
              <a:t>”</a:t>
            </a:r>
            <a:r>
              <a:rPr lang="en-US" sz="1800" dirty="0">
                <a:solidFill>
                  <a:schemeClr val="bg1"/>
                </a:solidFill>
              </a:rPr>
              <a:t> </a:t>
            </a:r>
            <a:r>
              <a:rPr lang="en-US" sz="1800" dirty="0">
                <a:solidFill>
                  <a:srgbClr val="FF0000"/>
                </a:solidFill>
              </a:rPr>
              <a:t>and the actual aesthetic value of the work are not pertinent to the question of whether a work meets the classification of </a:t>
            </a:r>
            <a:r>
              <a:rPr lang="ja-JP" altLang="en-US" sz="1800" dirty="0">
                <a:solidFill>
                  <a:schemeClr val="bg1"/>
                </a:solidFill>
              </a:rPr>
              <a:t>“</a:t>
            </a:r>
            <a:r>
              <a:rPr lang="en-US" sz="1800" dirty="0">
                <a:solidFill>
                  <a:srgbClr val="FF0000"/>
                </a:solidFill>
              </a:rPr>
              <a:t>artistic work</a:t>
            </a:r>
            <a:r>
              <a:rPr lang="ja-JP" altLang="en-US" sz="1800" dirty="0">
                <a:solidFill>
                  <a:schemeClr val="bg1"/>
                </a:solidFill>
              </a:rPr>
              <a:t>”</a:t>
            </a:r>
            <a:r>
              <a:rPr lang="en-US" sz="1800" dirty="0">
                <a:solidFill>
                  <a:schemeClr val="bg1"/>
                </a:solidFill>
              </a:rPr>
              <a:t> </a:t>
            </a:r>
          </a:p>
        </p:txBody>
      </p:sp>
      <p:sp>
        <p:nvSpPr>
          <p:cNvPr id="198659" name="Slide Number Placeholder 3">
            <a:extLst>
              <a:ext uri="{FF2B5EF4-FFF2-40B4-BE49-F238E27FC236}">
                <a16:creationId xmlns:a16="http://schemas.microsoft.com/office/drawing/2014/main" id="{36E8A401-9733-91F8-9618-342D1C97206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6FC4B5-FEB9-1348-9CBB-B4CD0E496BB0}" type="slidenum">
              <a:rPr lang="en-US" altLang="en-US" smtClean="0"/>
              <a:pPr/>
              <a:t>72</a:t>
            </a:fld>
            <a:endParaRPr lang="en-US"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91AAF13D-6A41-C1A8-0FC5-06FE4B2F9E5C}"/>
              </a:ext>
            </a:extLst>
          </p:cNvPr>
          <p:cNvSpPr>
            <a:spLocks noGrp="1" noChangeArrowheads="1"/>
          </p:cNvSpPr>
          <p:nvPr>
            <p:ph type="title"/>
          </p:nvPr>
        </p:nvSpPr>
        <p:spPr bwMode="auto">
          <a:xfrm>
            <a:off x="1328738" y="165100"/>
            <a:ext cx="63293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latin typeface="Andale Mono" panose="020B0509000000000004" pitchFamily="49" charset="0"/>
              </a:rPr>
              <a:t>Copyrighting Data</a:t>
            </a:r>
            <a:r>
              <a:rPr lang="en-US" altLang="en-US">
                <a:solidFill>
                  <a:srgbClr val="FF0000"/>
                </a:solidFill>
                <a:latin typeface="Andale Mono" panose="020B0509000000000004" pitchFamily="49" charset="0"/>
              </a:rPr>
              <a:t>?</a:t>
            </a:r>
          </a:p>
        </p:txBody>
      </p:sp>
      <p:sp>
        <p:nvSpPr>
          <p:cNvPr id="203778" name="Content Placeholder 2">
            <a:extLst>
              <a:ext uri="{FF2B5EF4-FFF2-40B4-BE49-F238E27FC236}">
                <a16:creationId xmlns:a16="http://schemas.microsoft.com/office/drawing/2014/main" id="{EF6C2922-45CA-713C-94F5-A60FB387A4C3}"/>
              </a:ext>
            </a:extLst>
          </p:cNvPr>
          <p:cNvSpPr>
            <a:spLocks noGrp="1" noChangeArrowheads="1"/>
          </p:cNvSpPr>
          <p:nvPr>
            <p:ph sz="quarter" idx="10"/>
          </p:nvPr>
        </p:nvSpPr>
        <p:spPr bwMode="auto">
          <a:xfrm>
            <a:off x="215900" y="1136650"/>
            <a:ext cx="8712200" cy="3846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00B0F0"/>
                </a:solidFill>
              </a:rPr>
              <a:t>Geophysical Service Incorporated v. Encana Corporation</a:t>
            </a:r>
            <a:r>
              <a:rPr lang="en-US" altLang="en-US" sz="2200" i="1">
                <a:solidFill>
                  <a:schemeClr val="bg1"/>
                </a:solidFill>
              </a:rPr>
              <a:t>, </a:t>
            </a:r>
            <a:r>
              <a:rPr lang="en-US" altLang="en-US" sz="2200">
                <a:solidFill>
                  <a:schemeClr val="bg1"/>
                </a:solidFill>
              </a:rPr>
              <a:t>2016 ABQB 230 </a:t>
            </a:r>
          </a:p>
          <a:p>
            <a:pPr marL="0" indent="0">
              <a:buFont typeface="Arial" panose="020B0604020202020204" pitchFamily="34" charset="0"/>
              <a:buNone/>
            </a:pPr>
            <a:r>
              <a:rPr lang="en-US" altLang="en-US" sz="2200">
                <a:solidFill>
                  <a:schemeClr val="bg1"/>
                </a:solidFill>
              </a:rPr>
              <a:t>It appears from the case that is </a:t>
            </a:r>
            <a:r>
              <a:rPr lang="en-US" altLang="en-US" sz="2200">
                <a:solidFill>
                  <a:srgbClr val="FFFF00"/>
                </a:solidFill>
              </a:rPr>
              <a:t>not the raw data that is copyrightable</a:t>
            </a:r>
            <a:r>
              <a:rPr lang="en-US" altLang="en-US" sz="2200">
                <a:solidFill>
                  <a:schemeClr val="bg1"/>
                </a:solidFill>
              </a:rPr>
              <a:t> as those would simply be facts, </a:t>
            </a:r>
            <a:r>
              <a:rPr lang="en-US" altLang="en-US" sz="2200">
                <a:solidFill>
                  <a:srgbClr val="FF0000"/>
                </a:solidFill>
              </a:rPr>
              <a:t>but how the data is presented</a:t>
            </a:r>
            <a:r>
              <a:rPr lang="en-US" altLang="en-US" sz="2200">
                <a:solidFill>
                  <a:schemeClr val="bg1"/>
                </a:solidFill>
              </a:rPr>
              <a:t>.</a:t>
            </a:r>
          </a:p>
          <a:p>
            <a:pPr marL="300038" lvl="1" indent="0">
              <a:buFont typeface="Arial" panose="020B0604020202020204" pitchFamily="34" charset="0"/>
              <a:buNone/>
            </a:pPr>
            <a:r>
              <a:rPr lang="en-US" altLang="en-US" sz="2200" i="1">
                <a:solidFill>
                  <a:schemeClr val="bg1"/>
                </a:solidFill>
              </a:rPr>
              <a:t>“[76] I find the seismic sections, i.e. </a:t>
            </a:r>
            <a:r>
              <a:rPr lang="en-US" altLang="en-US" sz="2200" i="1">
                <a:solidFill>
                  <a:srgbClr val="FFFF00"/>
                </a:solidFill>
              </a:rPr>
              <a:t>the squiggly or zebra lines, fit within the definition of an artistic work, similar to a map, plan or chart, or a compilation of an artistic work, since the product is the result of selection or arrangement of the data, or sound </a:t>
            </a:r>
            <a:r>
              <a:rPr lang="en-US" altLang="en-US" sz="2200" i="1">
                <a:solidFill>
                  <a:schemeClr val="bg1"/>
                </a:solidFill>
              </a:rPr>
              <a:t>recordings, from the geology of the subsurface.”</a:t>
            </a:r>
          </a:p>
          <a:p>
            <a:pPr marL="0" indent="0">
              <a:buFont typeface="Arial" panose="020B0604020202020204" pitchFamily="34" charset="0"/>
              <a:buNone/>
            </a:pPr>
            <a:r>
              <a:rPr lang="en-US" altLang="en-US" sz="2200">
                <a:solidFill>
                  <a:schemeClr val="bg1"/>
                </a:solidFill>
              </a:rPr>
              <a:t>Do you agree</a:t>
            </a:r>
            <a:r>
              <a:rPr lang="en-US" altLang="en-US" sz="2200">
                <a:solidFill>
                  <a:srgbClr val="FF0000"/>
                </a:solidFill>
              </a:rPr>
              <a:t>?</a:t>
            </a:r>
            <a:r>
              <a:rPr lang="en-US" altLang="en-US" sz="2200">
                <a:solidFill>
                  <a:schemeClr val="bg1"/>
                </a:solidFill>
              </a:rPr>
              <a:t> Alta. C.A. confirmed &amp; SCC denied leave.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5">
            <a:extLst>
              <a:ext uri="{FF2B5EF4-FFF2-40B4-BE49-F238E27FC236}">
                <a16:creationId xmlns:a16="http://schemas.microsoft.com/office/drawing/2014/main" id="{F5026DC1-FC8C-2370-CAC3-81DBF08C85FD}"/>
              </a:ext>
            </a:extLst>
          </p:cNvPr>
          <p:cNvSpPr>
            <a:spLocks noGrp="1" noChangeArrowheads="1"/>
          </p:cNvSpPr>
          <p:nvPr>
            <p:ph type="title"/>
          </p:nvPr>
        </p:nvSpPr>
        <p:spPr bwMode="auto">
          <a:xfrm>
            <a:off x="0" y="117475"/>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EC51A294-0300-5BD5-B7F6-B2B79A16A75F}"/>
              </a:ext>
            </a:extLst>
          </p:cNvPr>
          <p:cNvSpPr>
            <a:spLocks noGrp="1"/>
          </p:cNvSpPr>
          <p:nvPr>
            <p:ph idx="1"/>
          </p:nvPr>
        </p:nvSpPr>
        <p:spPr/>
        <p:txBody>
          <a:bodyPr>
            <a:normAutofit fontScale="25000" lnSpcReduction="20000"/>
          </a:bodyPr>
          <a:lstStyle/>
          <a:p>
            <a:pPr>
              <a:defRPr/>
            </a:pPr>
            <a:endParaRPr lang="en-US" dirty="0"/>
          </a:p>
          <a:p>
            <a:pPr lvl="1">
              <a:defRPr/>
            </a:pPr>
            <a:endParaRPr lang="en-US" dirty="0"/>
          </a:p>
        </p:txBody>
      </p:sp>
      <p:sp>
        <p:nvSpPr>
          <p:cNvPr id="154627" name="Slide Number Placeholder 3">
            <a:extLst>
              <a:ext uri="{FF2B5EF4-FFF2-40B4-BE49-F238E27FC236}">
                <a16:creationId xmlns:a16="http://schemas.microsoft.com/office/drawing/2014/main" id="{DE0593D6-F9D0-2835-59F1-069EF290087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90C09C-F16E-4548-A910-0B49BB4A546C}" type="slidenum">
              <a:rPr lang="en-US" altLang="en-US" smtClean="0"/>
              <a:pPr/>
              <a:t>74</a:t>
            </a:fld>
            <a:endParaRPr lang="en-US" altLang="en-US"/>
          </a:p>
        </p:txBody>
      </p:sp>
      <p:sp>
        <p:nvSpPr>
          <p:cNvPr id="3" name="TextBox 2">
            <a:extLst>
              <a:ext uri="{FF2B5EF4-FFF2-40B4-BE49-F238E27FC236}">
                <a16:creationId xmlns:a16="http://schemas.microsoft.com/office/drawing/2014/main" id="{D4C4C07A-D5A8-7300-AA99-27182CDD5CAA}"/>
              </a:ext>
            </a:extLst>
          </p:cNvPr>
          <p:cNvSpPr txBox="1"/>
          <p:nvPr/>
        </p:nvSpPr>
        <p:spPr>
          <a:xfrm>
            <a:off x="358775" y="1492250"/>
            <a:ext cx="8426450" cy="3046413"/>
          </a:xfrm>
          <a:prstGeom prst="rect">
            <a:avLst/>
          </a:prstGeom>
          <a:noFill/>
        </p:spPr>
        <p:txBody>
          <a:bodyPr>
            <a:spAutoFit/>
          </a:bodyPr>
          <a:lstStyle/>
          <a:p>
            <a:pPr>
              <a:buFont typeface="Arial" panose="020B0604020202020204" pitchFamily="34" charset="0"/>
              <a:buNone/>
              <a:defRPr/>
            </a:pPr>
            <a:r>
              <a:rPr lang="en-US" sz="3200" dirty="0">
                <a:solidFill>
                  <a:schemeClr val="bg1"/>
                </a:solidFill>
              </a:rPr>
              <a:t>Three </a:t>
            </a:r>
            <a:r>
              <a:rPr lang="en-US" sz="3200" dirty="0">
                <a:solidFill>
                  <a:srgbClr val="FF0000"/>
                </a:solidFill>
              </a:rPr>
              <a:t>fundamental rights</a:t>
            </a:r>
            <a:r>
              <a:rPr lang="en-US" sz="3200" dirty="0">
                <a:solidFill>
                  <a:schemeClr val="bg1"/>
                </a:solidFill>
              </a:rPr>
              <a:t>:</a:t>
            </a:r>
          </a:p>
          <a:p>
            <a:pPr marL="342900" indent="-342900">
              <a:buFont typeface="Arial" panose="020B0604020202020204" pitchFamily="34" charset="0"/>
              <a:buChar char="•"/>
              <a:defRPr/>
            </a:pPr>
            <a:r>
              <a:rPr lang="en-US" sz="3200" dirty="0">
                <a:solidFill>
                  <a:srgbClr val="FFFF00"/>
                </a:solidFill>
              </a:rPr>
              <a:t>Produce</a:t>
            </a:r>
            <a:r>
              <a:rPr lang="en-US" sz="3200" dirty="0">
                <a:solidFill>
                  <a:schemeClr val="bg1"/>
                </a:solidFill>
              </a:rPr>
              <a:t> or reproduce </a:t>
            </a:r>
          </a:p>
          <a:p>
            <a:pPr>
              <a:defRPr/>
            </a:pPr>
            <a:r>
              <a:rPr lang="en-US" sz="3200" dirty="0">
                <a:solidFill>
                  <a:schemeClr val="bg1"/>
                </a:solidFill>
              </a:rPr>
              <a:t>the work (3(1))</a:t>
            </a:r>
          </a:p>
          <a:p>
            <a:pPr marL="342900" indent="-342900">
              <a:buFont typeface="Arial" panose="020B0604020202020204" pitchFamily="34" charset="0"/>
              <a:buChar char="•"/>
              <a:defRPr/>
            </a:pPr>
            <a:r>
              <a:rPr lang="en-US" sz="3200" dirty="0">
                <a:solidFill>
                  <a:srgbClr val="FFFF00"/>
                </a:solidFill>
              </a:rPr>
              <a:t>Perform </a:t>
            </a:r>
            <a:r>
              <a:rPr lang="en-US" sz="3200" dirty="0">
                <a:solidFill>
                  <a:schemeClr val="bg1"/>
                </a:solidFill>
              </a:rPr>
              <a:t>the work </a:t>
            </a:r>
          </a:p>
          <a:p>
            <a:pPr>
              <a:defRPr/>
            </a:pPr>
            <a:r>
              <a:rPr lang="en-US" sz="3200" dirty="0">
                <a:solidFill>
                  <a:schemeClr val="bg1"/>
                </a:solidFill>
              </a:rPr>
              <a:t>(including broadcasting rights) (3(1))</a:t>
            </a:r>
          </a:p>
          <a:p>
            <a:pPr marL="342900" indent="-342900">
              <a:buFont typeface="Arial" panose="020B0604020202020204" pitchFamily="34" charset="0"/>
              <a:buChar char="•"/>
              <a:defRPr/>
            </a:pPr>
            <a:r>
              <a:rPr lang="en-US" sz="3200" dirty="0">
                <a:solidFill>
                  <a:schemeClr val="bg1"/>
                </a:solidFill>
              </a:rPr>
              <a:t>The right to </a:t>
            </a:r>
            <a:r>
              <a:rPr lang="en-US" sz="3200" dirty="0">
                <a:solidFill>
                  <a:srgbClr val="FFFF00"/>
                </a:solidFill>
              </a:rPr>
              <a:t>publish</a:t>
            </a:r>
            <a:r>
              <a:rPr lang="en-US" sz="3200" dirty="0">
                <a:solidFill>
                  <a:schemeClr val="bg1"/>
                </a:solidFill>
              </a:rPr>
              <a:t> (3(1))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1">
            <a:extLst>
              <a:ext uri="{FF2B5EF4-FFF2-40B4-BE49-F238E27FC236}">
                <a16:creationId xmlns:a16="http://schemas.microsoft.com/office/drawing/2014/main" id="{A659089D-C352-C6FB-3943-D2461F485271}"/>
              </a:ext>
            </a:extLst>
          </p:cNvPr>
          <p:cNvSpPr txBox="1">
            <a:spLocks noChangeArrowheads="1"/>
          </p:cNvSpPr>
          <p:nvPr/>
        </p:nvSpPr>
        <p:spPr bwMode="auto">
          <a:xfrm>
            <a:off x="971550" y="241300"/>
            <a:ext cx="5988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Rights of the copyright owner</a:t>
            </a:r>
            <a:endParaRPr lang="en-US" altLang="en-US" sz="3200"/>
          </a:p>
        </p:txBody>
      </p:sp>
      <p:sp>
        <p:nvSpPr>
          <p:cNvPr id="157698" name="TextBox 2">
            <a:extLst>
              <a:ext uri="{FF2B5EF4-FFF2-40B4-BE49-F238E27FC236}">
                <a16:creationId xmlns:a16="http://schemas.microsoft.com/office/drawing/2014/main" id="{BC685E31-505B-E940-6294-E0C796E2136D}"/>
              </a:ext>
            </a:extLst>
          </p:cNvPr>
          <p:cNvSpPr txBox="1">
            <a:spLocks noChangeArrowheads="1"/>
          </p:cNvSpPr>
          <p:nvPr/>
        </p:nvSpPr>
        <p:spPr bwMode="auto">
          <a:xfrm>
            <a:off x="411163" y="1131888"/>
            <a:ext cx="8667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000">
                <a:solidFill>
                  <a:schemeClr val="bg1"/>
                </a:solidFill>
              </a:rPr>
              <a:t>Produce … any </a:t>
            </a:r>
            <a:r>
              <a:rPr lang="en-US" altLang="en-US" sz="2000">
                <a:solidFill>
                  <a:srgbClr val="FFFF00"/>
                </a:solidFill>
              </a:rPr>
              <a:t>translation</a:t>
            </a:r>
            <a:r>
              <a:rPr lang="en-US" altLang="en-US" sz="2000">
                <a:solidFill>
                  <a:schemeClr val="bg1"/>
                </a:solidFill>
              </a:rPr>
              <a:t> (3(1)(a))</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dramatic work into non-dramatic work (3(1)(b)</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non-dramatic work into dramatic work (3(1)(c))</a:t>
            </a:r>
          </a:p>
          <a:p>
            <a:pPr>
              <a:buFont typeface="Arial" panose="020B0604020202020204" pitchFamily="34" charset="0"/>
              <a:buChar char="•"/>
            </a:pPr>
            <a:r>
              <a:rPr lang="en-US" altLang="en-US" sz="2000">
                <a:solidFill>
                  <a:schemeClr val="bg1"/>
                </a:solidFill>
              </a:rPr>
              <a:t>To make a </a:t>
            </a:r>
            <a:r>
              <a:rPr lang="en-US" altLang="en-US" sz="2000">
                <a:solidFill>
                  <a:srgbClr val="FFFF00"/>
                </a:solidFill>
              </a:rPr>
              <a:t>sound recording</a:t>
            </a:r>
            <a:r>
              <a:rPr lang="en-US" altLang="en-US" sz="2000">
                <a:solidFill>
                  <a:schemeClr val="bg1"/>
                </a:solidFill>
              </a:rPr>
              <a:t>, etc. of a literary, etc. work (3(1)(d))</a:t>
            </a:r>
          </a:p>
          <a:p>
            <a:pPr>
              <a:buFont typeface="Arial" panose="020B0604020202020204" pitchFamily="34" charset="0"/>
              <a:buChar char="•"/>
            </a:pPr>
            <a:r>
              <a:rPr lang="en-US" altLang="en-US" sz="2000">
                <a:solidFill>
                  <a:srgbClr val="FFFF00"/>
                </a:solidFill>
              </a:rPr>
              <a:t>Reproduce</a:t>
            </a:r>
            <a:r>
              <a:rPr lang="en-US" altLang="en-US" sz="2000">
                <a:solidFill>
                  <a:schemeClr val="bg1"/>
                </a:solidFill>
              </a:rPr>
              <a:t>, etc. a literary, etc. work </a:t>
            </a:r>
            <a:r>
              <a:rPr lang="en-US" altLang="en-US" sz="2000">
                <a:solidFill>
                  <a:srgbClr val="FFFF00"/>
                </a:solidFill>
              </a:rPr>
              <a:t>as a cinematographic work </a:t>
            </a:r>
            <a:r>
              <a:rPr lang="en-US" altLang="en-US" sz="2000">
                <a:solidFill>
                  <a:schemeClr val="bg1"/>
                </a:solidFill>
              </a:rPr>
              <a:t>(3(1)(e))</a:t>
            </a:r>
          </a:p>
          <a:p>
            <a:pPr>
              <a:buFont typeface="Arial" panose="020B0604020202020204" pitchFamily="34" charset="0"/>
              <a:buChar char="•"/>
            </a:pPr>
            <a:r>
              <a:rPr lang="en-US" altLang="en-US" sz="2000">
                <a:solidFill>
                  <a:schemeClr val="bg1"/>
                </a:solidFill>
              </a:rPr>
              <a:t>Communicate a work to the public by </a:t>
            </a:r>
            <a:r>
              <a:rPr lang="en-US" altLang="en-US" sz="2000">
                <a:solidFill>
                  <a:srgbClr val="FFFF00"/>
                </a:solidFill>
              </a:rPr>
              <a:t>telecommunication</a:t>
            </a:r>
            <a:r>
              <a:rPr lang="en-US" altLang="en-US" sz="2000">
                <a:solidFill>
                  <a:schemeClr val="bg1"/>
                </a:solidFill>
              </a:rPr>
              <a:t> (3(1)(f))</a:t>
            </a:r>
          </a:p>
          <a:p>
            <a:pPr>
              <a:buFont typeface="Arial" panose="020B0604020202020204" pitchFamily="34" charset="0"/>
              <a:buChar char="•"/>
            </a:pPr>
            <a:r>
              <a:rPr lang="en-US" altLang="en-US" sz="2000">
                <a:solidFill>
                  <a:schemeClr val="bg1"/>
                </a:solidFill>
              </a:rPr>
              <a:t>Present an artistic work at a </a:t>
            </a:r>
            <a:r>
              <a:rPr lang="en-US" altLang="en-US" sz="2000">
                <a:solidFill>
                  <a:srgbClr val="FFFF00"/>
                </a:solidFill>
              </a:rPr>
              <a:t>public exhibition</a:t>
            </a:r>
            <a:r>
              <a:rPr lang="en-US" altLang="en-US" sz="2000">
                <a:solidFill>
                  <a:schemeClr val="bg1"/>
                </a:solidFill>
              </a:rPr>
              <a:t>…. (3(1)(g))</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computer program, etc. (3(1)(h))</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sound recording of a musical work … (3(1)(i))</a:t>
            </a:r>
          </a:p>
          <a:p>
            <a:pPr>
              <a:buFont typeface="Arial" panose="020B0604020202020204" pitchFamily="34" charset="0"/>
              <a:buChar char="•"/>
            </a:pPr>
            <a:r>
              <a:rPr lang="en-US" altLang="en-US" sz="2000">
                <a:solidFill>
                  <a:srgbClr val="FFFF00"/>
                </a:solidFill>
              </a:rPr>
              <a:t>Sell or transfer </a:t>
            </a:r>
            <a:r>
              <a:rPr lang="en-US" altLang="en-US" sz="2000">
                <a:solidFill>
                  <a:schemeClr val="bg1"/>
                </a:solidFill>
              </a:rPr>
              <a:t>ownership of tangible object … (3(1)(j)</a:t>
            </a:r>
          </a:p>
          <a:p>
            <a:pPr>
              <a:buFont typeface="Arial" panose="020B0604020202020204" pitchFamily="34" charset="0"/>
              <a:buChar char="•"/>
            </a:pPr>
            <a:r>
              <a:rPr lang="en-US" altLang="en-US" sz="2000">
                <a:solidFill>
                  <a:srgbClr val="FFFF00"/>
                </a:solidFill>
              </a:rPr>
              <a:t>Authorize any of above acts </a:t>
            </a:r>
            <a:r>
              <a:rPr lang="en-US" altLang="en-US" sz="2000">
                <a:solidFill>
                  <a:schemeClr val="bg1"/>
                </a:solidFill>
              </a:rPr>
              <a:t>(3(1))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5">
            <a:extLst>
              <a:ext uri="{FF2B5EF4-FFF2-40B4-BE49-F238E27FC236}">
                <a16:creationId xmlns:a16="http://schemas.microsoft.com/office/drawing/2014/main" id="{C0142A05-94CF-88A1-44CB-6DDA0DEC7271}"/>
              </a:ext>
            </a:extLst>
          </p:cNvPr>
          <p:cNvSpPr>
            <a:spLocks noGrp="1" noChangeArrowheads="1"/>
          </p:cNvSpPr>
          <p:nvPr>
            <p:ph type="title"/>
          </p:nvPr>
        </p:nvSpPr>
        <p:spPr bwMode="auto">
          <a:xfrm>
            <a:off x="107950" y="125413"/>
            <a:ext cx="89281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Rights of the copyright owner</a:t>
            </a:r>
          </a:p>
        </p:txBody>
      </p:sp>
      <p:sp>
        <p:nvSpPr>
          <p:cNvPr id="2" name="Content Placeholder 1">
            <a:extLst>
              <a:ext uri="{FF2B5EF4-FFF2-40B4-BE49-F238E27FC236}">
                <a16:creationId xmlns:a16="http://schemas.microsoft.com/office/drawing/2014/main" id="{7452601D-A679-0BDF-FBF1-5F5D8EF4C1D8}"/>
              </a:ext>
            </a:extLst>
          </p:cNvPr>
          <p:cNvSpPr>
            <a:spLocks noGrp="1"/>
          </p:cNvSpPr>
          <p:nvPr>
            <p:ph idx="1"/>
          </p:nvPr>
        </p:nvSpPr>
        <p:spPr>
          <a:xfrm>
            <a:off x="107950" y="1058863"/>
            <a:ext cx="8928100" cy="3636962"/>
          </a:xfrm>
        </p:spPr>
        <p:txBody>
          <a:bodyPr>
            <a:noAutofit/>
          </a:bodyPr>
          <a:lstStyle/>
          <a:p>
            <a:pPr marL="0" indent="0">
              <a:buFont typeface="Arial" panose="020B0604020202020204" pitchFamily="34" charset="0"/>
              <a:buNone/>
              <a:defRPr/>
            </a:pPr>
            <a:r>
              <a:rPr lang="en-US" sz="2600" dirty="0">
                <a:solidFill>
                  <a:schemeClr val="bg1"/>
                </a:solidFill>
              </a:rPr>
              <a:t>Term of copyright in Canada (ss. 6-12)</a:t>
            </a:r>
          </a:p>
          <a:p>
            <a:pPr>
              <a:defRPr/>
            </a:pPr>
            <a:r>
              <a:rPr lang="en-US" sz="2600" dirty="0">
                <a:solidFill>
                  <a:srgbClr val="92D050"/>
                </a:solidFill>
              </a:rPr>
              <a:t>Anonymous or pseudonymous works</a:t>
            </a:r>
          </a:p>
          <a:p>
            <a:pPr lvl="1">
              <a:buFont typeface="Courier New" panose="02070309020205020404" pitchFamily="49" charset="0"/>
              <a:buChar char="o"/>
              <a:defRPr/>
            </a:pPr>
            <a:r>
              <a:rPr lang="en-US" sz="2600" dirty="0">
                <a:solidFill>
                  <a:schemeClr val="bg1"/>
                </a:solidFill>
              </a:rPr>
              <a:t>70 years from end of the year in which the work was published; </a:t>
            </a:r>
            <a:r>
              <a:rPr lang="en-US" sz="2600" dirty="0">
                <a:solidFill>
                  <a:srgbClr val="FF0000"/>
                </a:solidFill>
              </a:rPr>
              <a:t>or </a:t>
            </a:r>
            <a:r>
              <a:rPr lang="en-US" sz="2600" dirty="0">
                <a:solidFill>
                  <a:schemeClr val="bg1"/>
                </a:solidFill>
              </a:rPr>
              <a:t>75 years from the end of the year in which it was made (</a:t>
            </a:r>
            <a:r>
              <a:rPr lang="en-US" sz="2600" dirty="0">
                <a:solidFill>
                  <a:srgbClr val="FFFF00"/>
                </a:solidFill>
              </a:rPr>
              <a:t>whichever ends earlier</a:t>
            </a:r>
            <a:r>
              <a:rPr lang="en-US" sz="2600" dirty="0">
                <a:solidFill>
                  <a:schemeClr val="bg1"/>
                </a:solidFill>
              </a:rPr>
              <a:t>) (s. 6.1)</a:t>
            </a:r>
          </a:p>
          <a:p>
            <a:pPr>
              <a:defRPr/>
            </a:pPr>
            <a:r>
              <a:rPr lang="en-US" sz="2600" dirty="0">
                <a:solidFill>
                  <a:srgbClr val="92D050"/>
                </a:solidFill>
              </a:rPr>
              <a:t>Crown </a:t>
            </a:r>
          </a:p>
          <a:p>
            <a:pPr lvl="1">
              <a:buFont typeface="Courier New" panose="02070309020205020404" pitchFamily="49" charset="0"/>
              <a:buChar char="o"/>
              <a:defRPr/>
            </a:pPr>
            <a:r>
              <a:rPr lang="en-US" sz="2600" dirty="0">
                <a:solidFill>
                  <a:schemeClr val="bg1"/>
                </a:solidFill>
              </a:rPr>
              <a:t>70 years from end of the calendar year in which the work is first published (s. 12)</a:t>
            </a:r>
          </a:p>
        </p:txBody>
      </p:sp>
      <p:sp>
        <p:nvSpPr>
          <p:cNvPr id="172035" name="Slide Number Placeholder 3">
            <a:extLst>
              <a:ext uri="{FF2B5EF4-FFF2-40B4-BE49-F238E27FC236}">
                <a16:creationId xmlns:a16="http://schemas.microsoft.com/office/drawing/2014/main" id="{1AA0E473-5879-E326-195F-ED5B4D890F3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C508D9-E260-E745-9A1E-DCF65003F436}" type="slidenum">
              <a:rPr lang="en-US" altLang="en-US" smtClean="0"/>
              <a:pPr/>
              <a:t>76</a:t>
            </a:fld>
            <a:endParaRPr lang="en-US"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5">
            <a:extLst>
              <a:ext uri="{FF2B5EF4-FFF2-40B4-BE49-F238E27FC236}">
                <a16:creationId xmlns:a16="http://schemas.microsoft.com/office/drawing/2014/main" id="{0E7CBAAA-6ECC-37C9-2FB0-B2D4FBD14A82}"/>
              </a:ext>
            </a:extLst>
          </p:cNvPr>
          <p:cNvSpPr>
            <a:spLocks noGrp="1" noChangeArrowheads="1"/>
          </p:cNvSpPr>
          <p:nvPr>
            <p:ph type="title"/>
          </p:nvPr>
        </p:nvSpPr>
        <p:spPr bwMode="auto">
          <a:xfrm>
            <a:off x="107950" y="133350"/>
            <a:ext cx="8928100"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3F8DB723-65BE-2EFB-1DAE-0D4A83DFE5D0}"/>
              </a:ext>
            </a:extLst>
          </p:cNvPr>
          <p:cNvSpPr>
            <a:spLocks noGrp="1"/>
          </p:cNvSpPr>
          <p:nvPr>
            <p:ph idx="1"/>
          </p:nvPr>
        </p:nvSpPr>
        <p:spPr>
          <a:xfrm>
            <a:off x="323850" y="1058863"/>
            <a:ext cx="8424863" cy="3951287"/>
          </a:xfrm>
        </p:spPr>
        <p:txBody>
          <a:bodyPr>
            <a:normAutofit lnSpcReduction="10000"/>
          </a:bodyPr>
          <a:lstStyle/>
          <a:p>
            <a:pPr marL="0" indent="0">
              <a:lnSpc>
                <a:spcPct val="110000"/>
              </a:lnSpc>
              <a:buFont typeface="Arial" panose="020B0604020202020204" pitchFamily="34" charset="0"/>
              <a:buNone/>
              <a:defRPr/>
            </a:pPr>
            <a:r>
              <a:rPr lang="en-US" sz="2100" dirty="0">
                <a:solidFill>
                  <a:schemeClr val="bg1"/>
                </a:solidFill>
              </a:rPr>
              <a:t>Who owns the rights? (ss. 13, 14)</a:t>
            </a:r>
          </a:p>
          <a:p>
            <a:pPr>
              <a:lnSpc>
                <a:spcPct val="110000"/>
              </a:lnSpc>
              <a:defRPr/>
            </a:pPr>
            <a:r>
              <a:rPr lang="en-US" sz="2100" dirty="0">
                <a:solidFill>
                  <a:schemeClr val="bg1"/>
                </a:solidFill>
              </a:rPr>
              <a:t>s. 13(1): </a:t>
            </a:r>
            <a:r>
              <a:rPr lang="en-US" sz="2100" dirty="0">
                <a:solidFill>
                  <a:srgbClr val="FFFF00"/>
                </a:solidFill>
              </a:rPr>
              <a:t>the author is the first owner of copyright</a:t>
            </a:r>
          </a:p>
          <a:p>
            <a:pPr>
              <a:lnSpc>
                <a:spcPct val="110000"/>
              </a:lnSpc>
              <a:defRPr/>
            </a:pPr>
            <a:r>
              <a:rPr lang="en-US" sz="2100" dirty="0">
                <a:solidFill>
                  <a:schemeClr val="bg1"/>
                </a:solidFill>
              </a:rPr>
              <a:t>s. 13(3): </a:t>
            </a:r>
            <a:r>
              <a:rPr lang="en-US" sz="2100" dirty="0">
                <a:solidFill>
                  <a:srgbClr val="FFFF00"/>
                </a:solidFill>
              </a:rPr>
              <a:t>employment exception</a:t>
            </a:r>
          </a:p>
          <a:p>
            <a:pPr marL="0" indent="0">
              <a:lnSpc>
                <a:spcPct val="110000"/>
              </a:lnSpc>
              <a:buFont typeface="Arial" panose="020B0604020202020204" pitchFamily="34" charset="0"/>
              <a:buNone/>
              <a:defRPr/>
            </a:pPr>
            <a:r>
              <a:rPr lang="en-US" sz="1800" i="1" dirty="0">
                <a:solidFill>
                  <a:schemeClr val="bg1"/>
                </a:solidFill>
              </a:rPr>
              <a:t>“13</a:t>
            </a:r>
            <a:r>
              <a:rPr lang="en-CA" sz="1800" b="1" i="1" dirty="0">
                <a:solidFill>
                  <a:schemeClr val="bg1"/>
                </a:solidFill>
              </a:rPr>
              <a:t>(3)</a:t>
            </a:r>
            <a:r>
              <a:rPr lang="en-CA" sz="1800" i="1" dirty="0">
                <a:solidFill>
                  <a:schemeClr val="bg1"/>
                </a:solidFill>
              </a:rPr>
              <a:t> </a:t>
            </a:r>
            <a:r>
              <a:rPr lang="en-CA" sz="1800" i="1" dirty="0">
                <a:solidFill>
                  <a:srgbClr val="FF0000"/>
                </a:solidFill>
              </a:rPr>
              <a:t>Where the author of a work was in the employment </a:t>
            </a:r>
            <a:r>
              <a:rPr lang="en-CA" sz="1800" i="1" dirty="0">
                <a:solidFill>
                  <a:schemeClr val="bg1"/>
                </a:solidFill>
              </a:rPr>
              <a:t>of some other person under a contract of service or apprenticeship and the work was made in the course of his employment by that person, </a:t>
            </a:r>
            <a:r>
              <a:rPr lang="en-CA" sz="1800" i="1" dirty="0">
                <a:solidFill>
                  <a:srgbClr val="92D050"/>
                </a:solidFill>
              </a:rPr>
              <a:t>the person by whom the author was employed shall</a:t>
            </a:r>
            <a:r>
              <a:rPr lang="en-CA" sz="1800" i="1" dirty="0">
                <a:solidFill>
                  <a:schemeClr val="bg1"/>
                </a:solidFill>
              </a:rPr>
              <a:t>, </a:t>
            </a:r>
            <a:r>
              <a:rPr lang="en-CA" sz="1800" i="1" dirty="0">
                <a:solidFill>
                  <a:srgbClr val="FFFF00"/>
                </a:solidFill>
              </a:rPr>
              <a:t>in the absence of any agreement to the contrary</a:t>
            </a:r>
            <a:r>
              <a:rPr lang="en-CA" sz="1800" i="1" dirty="0">
                <a:solidFill>
                  <a:schemeClr val="bg1"/>
                </a:solidFill>
              </a:rPr>
              <a:t>, </a:t>
            </a:r>
            <a:r>
              <a:rPr lang="en-CA" sz="1800" i="1" dirty="0">
                <a:solidFill>
                  <a:srgbClr val="92D050"/>
                </a:solidFill>
              </a:rPr>
              <a:t>be the first owner of the copyright</a:t>
            </a:r>
            <a:r>
              <a:rPr lang="en-CA" sz="1800" i="1" dirty="0">
                <a:solidFill>
                  <a:schemeClr val="bg1"/>
                </a:solidFill>
              </a:rPr>
              <a:t>, but where the work is an article or other contribution to a newspaper, magazine or similar periodical, there shall, in the absence of any agreement to the contrary, be deemed to be reserved to the author a right to restrain the publication of the work, otherwise than as part of a newspaper, magazine or similar periodical”</a:t>
            </a:r>
            <a:endParaRPr lang="en-US" sz="1800" i="1" dirty="0">
              <a:solidFill>
                <a:schemeClr val="bg1"/>
              </a:solidFill>
            </a:endParaRPr>
          </a:p>
          <a:p>
            <a:pPr>
              <a:defRPr/>
            </a:pPr>
            <a:endParaRPr lang="en-US" dirty="0"/>
          </a:p>
        </p:txBody>
      </p:sp>
      <p:sp>
        <p:nvSpPr>
          <p:cNvPr id="175107" name="Slide Number Placeholder 3">
            <a:extLst>
              <a:ext uri="{FF2B5EF4-FFF2-40B4-BE49-F238E27FC236}">
                <a16:creationId xmlns:a16="http://schemas.microsoft.com/office/drawing/2014/main" id="{F481DB92-8B4C-2B52-500B-293B636280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FE51F6-5E12-8F4B-A84E-C4A48BE954EA}" type="slidenum">
              <a:rPr lang="en-US" altLang="en-US" smtClean="0"/>
              <a:pPr/>
              <a:t>77</a:t>
            </a:fld>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5">
            <a:extLst>
              <a:ext uri="{FF2B5EF4-FFF2-40B4-BE49-F238E27FC236}">
                <a16:creationId xmlns:a16="http://schemas.microsoft.com/office/drawing/2014/main" id="{605F372D-F20E-5328-E88A-0E2723FB9DF6}"/>
              </a:ext>
            </a:extLst>
          </p:cNvPr>
          <p:cNvSpPr>
            <a:spLocks noGrp="1" noChangeArrowheads="1"/>
          </p:cNvSpPr>
          <p:nvPr>
            <p:ph type="title"/>
          </p:nvPr>
        </p:nvSpPr>
        <p:spPr bwMode="auto">
          <a:xfrm>
            <a:off x="179388" y="133350"/>
            <a:ext cx="8785225"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B587BE0-CE19-94D9-D8EF-B01A260A78B1}"/>
              </a:ext>
            </a:extLst>
          </p:cNvPr>
          <p:cNvSpPr>
            <a:spLocks noGrp="1"/>
          </p:cNvSpPr>
          <p:nvPr>
            <p:ph idx="1"/>
          </p:nvPr>
        </p:nvSpPr>
        <p:spPr>
          <a:xfrm>
            <a:off x="431800" y="987425"/>
            <a:ext cx="8280400" cy="4022725"/>
          </a:xfrm>
        </p:spPr>
        <p:txBody>
          <a:bodyPr>
            <a:normAutofit/>
          </a:bodyPr>
          <a:lstStyle/>
          <a:p>
            <a:pPr marL="42863" indent="0">
              <a:lnSpc>
                <a:spcPct val="110000"/>
              </a:lnSpc>
              <a:buFont typeface="Arial" panose="020B0604020202020204" pitchFamily="34" charset="0"/>
              <a:buNone/>
              <a:defRPr/>
            </a:pPr>
            <a:r>
              <a:rPr lang="en-US" sz="2400" b="1" dirty="0">
                <a:solidFill>
                  <a:srgbClr val="FF0000"/>
                </a:solidFill>
              </a:rPr>
              <a:t>Employee </a:t>
            </a:r>
            <a:r>
              <a:rPr lang="en-US" sz="2400" b="1" dirty="0">
                <a:solidFill>
                  <a:srgbClr val="FFFF00"/>
                </a:solidFill>
              </a:rPr>
              <a:t>or</a:t>
            </a:r>
            <a:r>
              <a:rPr lang="en-US" sz="2400" b="1" dirty="0">
                <a:solidFill>
                  <a:srgbClr val="FF0000"/>
                </a:solidFill>
              </a:rPr>
              <a:t> contractor</a:t>
            </a:r>
            <a:r>
              <a:rPr lang="en-US" sz="2400" b="1" dirty="0">
                <a:solidFill>
                  <a:schemeClr val="bg1"/>
                </a:solidFill>
              </a:rPr>
              <a:t>? </a:t>
            </a:r>
          </a:p>
          <a:p>
            <a:pPr>
              <a:lnSpc>
                <a:spcPct val="110000"/>
              </a:lnSpc>
              <a:defRPr/>
            </a:pPr>
            <a:r>
              <a:rPr lang="en-US" sz="2400" dirty="0">
                <a:solidFill>
                  <a:schemeClr val="bg1"/>
                </a:solidFill>
              </a:rPr>
              <a:t>Factors to consider</a:t>
            </a:r>
            <a:r>
              <a:rPr lang="en-US" sz="2400" dirty="0">
                <a:solidFill>
                  <a:srgbClr val="FF0000"/>
                </a:solidFill>
              </a:rPr>
              <a:t>:</a:t>
            </a:r>
            <a:r>
              <a:rPr lang="en-US" sz="2400" dirty="0">
                <a:solidFill>
                  <a:schemeClr val="bg1"/>
                </a:solidFill>
              </a:rPr>
              <a:t> Who owns the tools; control or direction (</a:t>
            </a:r>
            <a:r>
              <a:rPr lang="en-US" sz="2400" dirty="0">
                <a:solidFill>
                  <a:srgbClr val="FFFF00"/>
                </a:solidFill>
              </a:rPr>
              <a:t>relationship of subordination</a:t>
            </a:r>
            <a:r>
              <a:rPr lang="en-US" sz="2400" dirty="0">
                <a:solidFill>
                  <a:schemeClr val="bg1"/>
                </a:solidFill>
              </a:rPr>
              <a:t>); whether the author assumes all or part of the business risk; degree of integration of the author into the business of the employer (</a:t>
            </a:r>
            <a:r>
              <a:rPr lang="en-US" sz="2400" i="1" dirty="0">
                <a:solidFill>
                  <a:srgbClr val="00B0F0"/>
                </a:solidFill>
              </a:rPr>
              <a:t>Amusements </a:t>
            </a:r>
            <a:r>
              <a:rPr lang="en-US" sz="2400" i="1" dirty="0" err="1">
                <a:solidFill>
                  <a:srgbClr val="00B0F0"/>
                </a:solidFill>
              </a:rPr>
              <a:t>Wiltron</a:t>
            </a:r>
            <a:r>
              <a:rPr lang="en-US" sz="2400" i="1" dirty="0">
                <a:solidFill>
                  <a:srgbClr val="00B0F0"/>
                </a:solidFill>
              </a:rPr>
              <a:t> Inc. v. </a:t>
            </a:r>
            <a:r>
              <a:rPr lang="en-US" sz="2400" i="1" dirty="0" err="1">
                <a:solidFill>
                  <a:srgbClr val="00B0F0"/>
                </a:solidFill>
              </a:rPr>
              <a:t>Mainville</a:t>
            </a:r>
            <a:r>
              <a:rPr lang="en-US" sz="2400" i="1" dirty="0">
                <a:solidFill>
                  <a:srgbClr val="00B0F0"/>
                </a:solidFill>
              </a:rPr>
              <a:t> </a:t>
            </a:r>
            <a:r>
              <a:rPr lang="en-US" sz="2400" dirty="0">
                <a:solidFill>
                  <a:schemeClr val="bg1"/>
                </a:solidFill>
              </a:rPr>
              <a:t>(1991) RJQ 1930, 40 CPR 3d 521 (Que SC))</a:t>
            </a:r>
          </a:p>
          <a:p>
            <a:pPr marL="42863" indent="0">
              <a:lnSpc>
                <a:spcPct val="110000"/>
              </a:lnSpc>
              <a:buFont typeface="Arial" panose="020B0604020202020204" pitchFamily="34" charset="0"/>
              <a:buNone/>
              <a:defRPr/>
            </a:pPr>
            <a:r>
              <a:rPr lang="en-US" sz="2400" dirty="0">
                <a:solidFill>
                  <a:srgbClr val="FFFF00"/>
                </a:solidFill>
              </a:rPr>
              <a:t>Work performed in the course of employment</a:t>
            </a:r>
            <a:r>
              <a:rPr lang="en-US" sz="2400" dirty="0">
                <a:solidFill>
                  <a:srgbClr val="FF0000"/>
                </a:solidFill>
              </a:rPr>
              <a:t>?</a:t>
            </a:r>
            <a:r>
              <a:rPr lang="en-US" sz="2400" dirty="0">
                <a:solidFill>
                  <a:srgbClr val="FFFF00"/>
                </a:solidFill>
              </a:rPr>
              <a:t> </a:t>
            </a: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p:txBody>
      </p:sp>
      <p:sp>
        <p:nvSpPr>
          <p:cNvPr id="177155" name="Slide Number Placeholder 3">
            <a:extLst>
              <a:ext uri="{FF2B5EF4-FFF2-40B4-BE49-F238E27FC236}">
                <a16:creationId xmlns:a16="http://schemas.microsoft.com/office/drawing/2014/main" id="{27AEC595-EC57-38E3-CDD3-F10E8DC2860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A41DBA-C24C-9349-9ACF-7A12A2EFAB7A}" type="slidenum">
              <a:rPr lang="en-US" altLang="en-US" smtClean="0"/>
              <a:pPr/>
              <a:t>78</a:t>
            </a:fld>
            <a:endParaRPr lang="en-US"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7E018EFC-0867-70C1-3B8C-9DBB96643812}"/>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b="1" dirty="0">
                <a:solidFill>
                  <a:srgbClr val="FFFF00"/>
                </a:solidFill>
              </a:rPr>
              <a:t>Consultant</a:t>
            </a:r>
            <a:r>
              <a:rPr lang="en-CA" altLang="en-US" sz="3600" b="1" dirty="0">
                <a:solidFill>
                  <a:srgbClr val="FF0000"/>
                </a:solidFill>
              </a:rPr>
              <a:t>/</a:t>
            </a:r>
            <a:r>
              <a:rPr lang="en-CA" altLang="en-US" sz="3600" b="1" dirty="0">
                <a:solidFill>
                  <a:srgbClr val="FFFF00"/>
                </a:solidFill>
              </a:rPr>
              <a:t>Independent Contracto</a:t>
            </a:r>
            <a:r>
              <a:rPr lang="en-CA" altLang="en-US" sz="3600" dirty="0">
                <a:solidFill>
                  <a:srgbClr val="FFFF00"/>
                </a:solidFill>
              </a:rPr>
              <a:t>r</a:t>
            </a:r>
            <a:endParaRPr lang="en-US" altLang="en-US" sz="3600" dirty="0">
              <a:solidFill>
                <a:srgbClr val="FFFF00"/>
              </a:solidFill>
            </a:endParaRPr>
          </a:p>
        </p:txBody>
      </p:sp>
      <p:sp>
        <p:nvSpPr>
          <p:cNvPr id="3" name="Content Placeholder 2">
            <a:extLst>
              <a:ext uri="{FF2B5EF4-FFF2-40B4-BE49-F238E27FC236}">
                <a16:creationId xmlns:a16="http://schemas.microsoft.com/office/drawing/2014/main" id="{4F582070-A9A9-6EDE-6168-5E2C3ED7B987}"/>
              </a:ext>
            </a:extLst>
          </p:cNvPr>
          <p:cNvSpPr>
            <a:spLocks noGrp="1"/>
          </p:cNvSpPr>
          <p:nvPr>
            <p:ph sz="quarter" idx="10"/>
          </p:nvPr>
        </p:nvSpPr>
        <p:spPr>
          <a:xfrm>
            <a:off x="261938" y="1131888"/>
            <a:ext cx="8424862" cy="3384550"/>
          </a:xfrm>
        </p:spPr>
        <p:txBody>
          <a:bodyPr/>
          <a:lstStyle/>
          <a:p>
            <a:pPr>
              <a:defRPr/>
            </a:pPr>
            <a:r>
              <a:rPr lang="en-CA" sz="2800" dirty="0">
                <a:solidFill>
                  <a:schemeClr val="bg1"/>
                </a:solidFill>
              </a:rPr>
              <a:t>If as an independent contractor you are paid to develop a product, you as </a:t>
            </a:r>
            <a:r>
              <a:rPr lang="en-CA" sz="2800" dirty="0">
                <a:solidFill>
                  <a:srgbClr val="FFFF00"/>
                </a:solidFill>
              </a:rPr>
              <a:t>independent contractor remain the proprietor of the copyright </a:t>
            </a:r>
            <a:r>
              <a:rPr lang="en-CA" sz="2800" dirty="0">
                <a:solidFill>
                  <a:schemeClr val="bg1"/>
                </a:solidFill>
              </a:rPr>
              <a:t>on that work.</a:t>
            </a:r>
          </a:p>
          <a:p>
            <a:pPr marL="300038">
              <a:defRPr/>
            </a:pPr>
            <a:r>
              <a:rPr lang="en-CA" sz="2800" dirty="0">
                <a:solidFill>
                  <a:schemeClr val="bg1"/>
                </a:solidFill>
              </a:rPr>
              <a:t>The person paying for the service </a:t>
            </a:r>
            <a:r>
              <a:rPr lang="en-CA" sz="2800" dirty="0">
                <a:solidFill>
                  <a:srgbClr val="FF0000"/>
                </a:solidFill>
              </a:rPr>
              <a:t>(</a:t>
            </a:r>
            <a:r>
              <a:rPr lang="en-CA" sz="2800" i="1" dirty="0">
                <a:solidFill>
                  <a:srgbClr val="FFFF00"/>
                </a:solidFill>
              </a:rPr>
              <a:t>client</a:t>
            </a:r>
            <a:r>
              <a:rPr lang="en-CA" sz="2800" dirty="0">
                <a:solidFill>
                  <a:srgbClr val="FF0000"/>
                </a:solidFill>
              </a:rPr>
              <a:t>)</a:t>
            </a:r>
            <a:r>
              <a:rPr lang="en-CA" sz="2800" dirty="0">
                <a:solidFill>
                  <a:srgbClr val="FFFF00"/>
                </a:solidFill>
              </a:rPr>
              <a:t> obtains a license</a:t>
            </a:r>
            <a:r>
              <a:rPr lang="en-CA" sz="2800" dirty="0">
                <a:solidFill>
                  <a:schemeClr val="bg1"/>
                </a:solidFill>
              </a:rPr>
              <a:t> to use the copyrighted work, </a:t>
            </a:r>
            <a:r>
              <a:rPr lang="en-CA" sz="2800" dirty="0">
                <a:solidFill>
                  <a:srgbClr val="FF0000"/>
                </a:solidFill>
              </a:rPr>
              <a:t>unless the first copyright owner transfers her rights in writing</a:t>
            </a:r>
            <a:r>
              <a:rPr lang="en-CA" sz="2800" dirty="0">
                <a:solidFill>
                  <a:schemeClr val="bg1"/>
                </a:solidFill>
              </a:rPr>
              <a:t>. </a:t>
            </a:r>
          </a:p>
          <a:p>
            <a:pPr>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01162-DE4E-8737-78FE-4B5350B919E7}"/>
              </a:ext>
            </a:extLst>
          </p:cNvPr>
          <p:cNvSpPr txBox="1"/>
          <p:nvPr/>
        </p:nvSpPr>
        <p:spPr>
          <a:xfrm>
            <a:off x="746749" y="267494"/>
            <a:ext cx="7202613" cy="1938992"/>
          </a:xfrm>
          <a:prstGeom prst="rect">
            <a:avLst/>
          </a:prstGeom>
          <a:noFill/>
        </p:spPr>
        <p:txBody>
          <a:bodyPr wrap="none" rtlCol="0">
            <a:spAutoFit/>
          </a:bodyPr>
          <a:lstStyle/>
          <a:p>
            <a:pPr algn="ctr"/>
            <a:r>
              <a:rPr lang="en-US" sz="4000" dirty="0">
                <a:solidFill>
                  <a:schemeClr val="bg1"/>
                </a:solidFill>
              </a:rPr>
              <a:t>Have responded to everyone</a:t>
            </a:r>
            <a:r>
              <a:rPr lang="en-US" sz="4000" dirty="0">
                <a:solidFill>
                  <a:srgbClr val="FF0000"/>
                </a:solidFill>
              </a:rPr>
              <a:t>? </a:t>
            </a:r>
          </a:p>
          <a:p>
            <a:pPr algn="ctr"/>
            <a:r>
              <a:rPr lang="en-US" sz="4000" b="1" dirty="0">
                <a:solidFill>
                  <a:srgbClr val="FF0000"/>
                </a:solidFill>
              </a:rPr>
              <a:t>+ </a:t>
            </a:r>
          </a:p>
          <a:p>
            <a:pPr algn="ctr"/>
            <a:r>
              <a:rPr lang="en-US" sz="4000" dirty="0">
                <a:solidFill>
                  <a:srgbClr val="FF0000"/>
                </a:solidFill>
              </a:rPr>
              <a:t>…</a:t>
            </a:r>
            <a:r>
              <a:rPr lang="en-US" sz="4000" dirty="0">
                <a:solidFill>
                  <a:schemeClr val="bg1"/>
                </a:solidFill>
              </a:rPr>
              <a:t>to some who didn</a:t>
            </a:r>
            <a:r>
              <a:rPr lang="en-US" sz="4000" dirty="0">
                <a:solidFill>
                  <a:srgbClr val="FF0000"/>
                </a:solidFill>
              </a:rPr>
              <a:t>’</a:t>
            </a:r>
            <a:r>
              <a:rPr lang="en-US" sz="4000" dirty="0">
                <a:solidFill>
                  <a:schemeClr val="bg1"/>
                </a:solidFill>
              </a:rPr>
              <a:t>t ask</a:t>
            </a:r>
            <a:r>
              <a:rPr lang="en-US" sz="4000" dirty="0">
                <a:solidFill>
                  <a:srgbClr val="FF0000"/>
                </a:solidFill>
              </a:rPr>
              <a:t>?</a:t>
            </a:r>
          </a:p>
        </p:txBody>
      </p:sp>
      <p:pic>
        <p:nvPicPr>
          <p:cNvPr id="4" name="Picture 3">
            <a:extLst>
              <a:ext uri="{FF2B5EF4-FFF2-40B4-BE49-F238E27FC236}">
                <a16:creationId xmlns:a16="http://schemas.microsoft.com/office/drawing/2014/main" id="{1B97C450-D8A1-4AB9-F8C2-948F0FBF745A}"/>
              </a:ext>
            </a:extLst>
          </p:cNvPr>
          <p:cNvPicPr>
            <a:picLocks noChangeAspect="1"/>
          </p:cNvPicPr>
          <p:nvPr/>
        </p:nvPicPr>
        <p:blipFill>
          <a:blip r:embed="rId2"/>
          <a:stretch>
            <a:fillRect/>
          </a:stretch>
        </p:blipFill>
        <p:spPr>
          <a:xfrm>
            <a:off x="3200567" y="2355726"/>
            <a:ext cx="2742865" cy="2643758"/>
          </a:xfrm>
          <a:prstGeom prst="rect">
            <a:avLst/>
          </a:prstGeom>
        </p:spPr>
      </p:pic>
    </p:spTree>
    <p:extLst>
      <p:ext uri="{BB962C8B-B14F-4D97-AF65-F5344CB8AC3E}">
        <p14:creationId xmlns:p14="http://schemas.microsoft.com/office/powerpoint/2010/main" val="1129790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5F9F8F24-0266-DB0B-5752-46FAF467D077}"/>
              </a:ext>
            </a:extLst>
          </p:cNvPr>
          <p:cNvSpPr>
            <a:spLocks noGrp="1" noChangeArrowheads="1"/>
          </p:cNvSpPr>
          <p:nvPr>
            <p:ph type="title"/>
          </p:nvPr>
        </p:nvSpPr>
        <p:spPr bwMode="auto">
          <a:xfrm>
            <a:off x="179388" y="206375"/>
            <a:ext cx="8785225"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FAFFFDDA-BD7C-843E-A6C1-668A0F73E4DD}"/>
              </a:ext>
            </a:extLst>
          </p:cNvPr>
          <p:cNvSpPr>
            <a:spLocks noGrp="1"/>
          </p:cNvSpPr>
          <p:nvPr>
            <p:ph idx="1"/>
          </p:nvPr>
        </p:nvSpPr>
        <p:spPr>
          <a:xfrm>
            <a:off x="179388" y="1276350"/>
            <a:ext cx="8785225" cy="3516313"/>
          </a:xfrm>
        </p:spPr>
        <p:txBody>
          <a:bodyPr>
            <a:normAutofit fontScale="92500" lnSpcReduction="10000"/>
          </a:bodyPr>
          <a:lstStyle/>
          <a:p>
            <a:pPr marL="0" indent="0">
              <a:buFont typeface="Arial" panose="020B0604020202020204" pitchFamily="34" charset="0"/>
              <a:buNone/>
              <a:defRPr/>
            </a:pPr>
            <a:r>
              <a:rPr lang="en-US" sz="2100" b="1" dirty="0">
                <a:solidFill>
                  <a:schemeClr val="bg1"/>
                </a:solidFill>
              </a:rPr>
              <a:t>Who owns the rights? (ss. 13, 14)</a:t>
            </a:r>
          </a:p>
          <a:p>
            <a:pPr>
              <a:lnSpc>
                <a:spcPct val="120000"/>
              </a:lnSpc>
              <a:defRPr/>
            </a:pPr>
            <a:r>
              <a:rPr lang="en-US" sz="2100" dirty="0">
                <a:solidFill>
                  <a:schemeClr val="bg1"/>
                </a:solidFill>
              </a:rPr>
              <a:t>ss. 13(4), 13(7): </a:t>
            </a:r>
            <a:r>
              <a:rPr lang="en-US" sz="2100" dirty="0">
                <a:solidFill>
                  <a:srgbClr val="FF0000"/>
                </a:solidFill>
              </a:rPr>
              <a:t>assignments, exclusive licences need to be in writing</a:t>
            </a:r>
            <a:r>
              <a:rPr lang="en-US" sz="2100" dirty="0">
                <a:solidFill>
                  <a:schemeClr val="bg1"/>
                </a:solidFill>
              </a:rPr>
              <a:t>; </a:t>
            </a:r>
            <a:r>
              <a:rPr lang="en-US" sz="2100" dirty="0">
                <a:solidFill>
                  <a:srgbClr val="00B0F0"/>
                </a:solidFill>
              </a:rPr>
              <a:t>non-exclusive licences don’t need to be in writing </a:t>
            </a:r>
            <a:r>
              <a:rPr lang="en-US" sz="2100" dirty="0">
                <a:solidFill>
                  <a:schemeClr val="bg1"/>
                </a:solidFill>
              </a:rPr>
              <a:t>(</a:t>
            </a:r>
            <a:r>
              <a:rPr lang="en-US" sz="2100" i="1" dirty="0">
                <a:solidFill>
                  <a:schemeClr val="bg1"/>
                </a:solidFill>
              </a:rPr>
              <a:t>Robertson v. Thomson)</a:t>
            </a:r>
            <a:endParaRPr lang="en-US" sz="2100" dirty="0">
              <a:solidFill>
                <a:schemeClr val="bg1"/>
              </a:solidFill>
            </a:endParaRPr>
          </a:p>
          <a:p>
            <a:pPr>
              <a:lnSpc>
                <a:spcPct val="120000"/>
              </a:lnSpc>
              <a:defRPr/>
            </a:pPr>
            <a:r>
              <a:rPr lang="en-US" sz="2100" b="1" dirty="0">
                <a:solidFill>
                  <a:srgbClr val="FFFF00"/>
                </a:solidFill>
              </a:rPr>
              <a:t>Benefit of copyright registration</a:t>
            </a:r>
            <a:r>
              <a:rPr lang="en-US" sz="2100" b="1" dirty="0">
                <a:solidFill>
                  <a:srgbClr val="FF0000"/>
                </a:solidFill>
              </a:rPr>
              <a:t>:</a:t>
            </a:r>
            <a:r>
              <a:rPr lang="en-US" sz="2100" b="1" dirty="0">
                <a:solidFill>
                  <a:srgbClr val="FFFF00"/>
                </a:solidFill>
              </a:rPr>
              <a:t> </a:t>
            </a:r>
            <a:r>
              <a:rPr lang="en-CA" sz="2100" dirty="0">
                <a:solidFill>
                  <a:schemeClr val="bg1"/>
                </a:solidFill>
              </a:rPr>
              <a:t>If an assignment or licence not registered, and the assignor or licensor </a:t>
            </a:r>
            <a:r>
              <a:rPr lang="en-CA" sz="2100" dirty="0">
                <a:solidFill>
                  <a:srgbClr val="FFFF00"/>
                </a:solidFill>
              </a:rPr>
              <a:t>subsequently</a:t>
            </a:r>
            <a:r>
              <a:rPr lang="en-CA" sz="2100" dirty="0">
                <a:solidFill>
                  <a:schemeClr val="bg1"/>
                </a:solidFill>
              </a:rPr>
              <a:t> assigns or licences the copyright interest – </a:t>
            </a:r>
            <a:r>
              <a:rPr lang="en-CA" sz="2100" dirty="0">
                <a:solidFill>
                  <a:srgbClr val="FFFF00"/>
                </a:solidFill>
              </a:rPr>
              <a:t>for valuable consideration </a:t>
            </a:r>
            <a:r>
              <a:rPr lang="en-CA" sz="2100" dirty="0">
                <a:solidFill>
                  <a:schemeClr val="bg1"/>
                </a:solidFill>
              </a:rPr>
              <a:t>– to a different assignee or licensee </a:t>
            </a:r>
            <a:r>
              <a:rPr lang="en-CA" sz="2100" dirty="0">
                <a:solidFill>
                  <a:srgbClr val="FF0000"/>
                </a:solidFill>
              </a:rPr>
              <a:t>who </a:t>
            </a:r>
            <a:r>
              <a:rPr lang="en-CA" sz="2100" b="1" dirty="0">
                <a:solidFill>
                  <a:srgbClr val="FF0000"/>
                </a:solidFill>
              </a:rPr>
              <a:t>didn’t have ACTUAL NOTICE</a:t>
            </a:r>
            <a:r>
              <a:rPr lang="en-CA" sz="2100" dirty="0">
                <a:solidFill>
                  <a:srgbClr val="FF0000"/>
                </a:solidFill>
              </a:rPr>
              <a:t> </a:t>
            </a:r>
            <a:r>
              <a:rPr lang="en-CA" sz="2100" dirty="0">
                <a:solidFill>
                  <a:schemeClr val="bg1"/>
                </a:solidFill>
              </a:rPr>
              <a:t>of the prior assignment – </a:t>
            </a:r>
            <a:r>
              <a:rPr lang="en-CA" sz="2100" dirty="0">
                <a:solidFill>
                  <a:srgbClr val="FFFF00"/>
                </a:solidFill>
              </a:rPr>
              <a:t>the prior assignment</a:t>
            </a:r>
            <a:r>
              <a:rPr lang="en-CA" sz="2100" dirty="0">
                <a:solidFill>
                  <a:srgbClr val="FF0000"/>
                </a:solidFill>
              </a:rPr>
              <a:t>/</a:t>
            </a:r>
            <a:r>
              <a:rPr lang="en-CA" sz="2100" dirty="0">
                <a:solidFill>
                  <a:srgbClr val="FFFF00"/>
                </a:solidFill>
              </a:rPr>
              <a:t>licence can be declared void </a:t>
            </a:r>
            <a:r>
              <a:rPr lang="en-CA" sz="2100" dirty="0">
                <a:solidFill>
                  <a:schemeClr val="bg1"/>
                </a:solidFill>
              </a:rPr>
              <a:t>(57(3)). </a:t>
            </a:r>
            <a:r>
              <a:rPr lang="en-CA" sz="2100" dirty="0">
                <a:solidFill>
                  <a:srgbClr val="FFFF00"/>
                </a:solidFill>
              </a:rPr>
              <a:t>So, if you’re an assignee, licensee – </a:t>
            </a:r>
            <a:r>
              <a:rPr lang="en-CA" sz="2100" dirty="0">
                <a:solidFill>
                  <a:srgbClr val="FF0000"/>
                </a:solidFill>
              </a:rPr>
              <a:t>it is to your benefit to register the assignment of copyright </a:t>
            </a:r>
            <a:r>
              <a:rPr lang="en-CA" sz="2100" dirty="0">
                <a:solidFill>
                  <a:srgbClr val="FFFF00"/>
                </a:solidFill>
              </a:rPr>
              <a:t>or the licence </a:t>
            </a:r>
            <a:r>
              <a:rPr lang="en-CA" sz="2100" dirty="0">
                <a:solidFill>
                  <a:schemeClr val="bg1"/>
                </a:solidFill>
              </a:rPr>
              <a:t>granting you an interest (57(1)).</a:t>
            </a:r>
          </a:p>
          <a:p>
            <a:pPr>
              <a:defRPr/>
            </a:pPr>
            <a:endParaRPr lang="en-US" dirty="0"/>
          </a:p>
        </p:txBody>
      </p:sp>
      <p:sp>
        <p:nvSpPr>
          <p:cNvPr id="188419" name="Slide Number Placeholder 3">
            <a:extLst>
              <a:ext uri="{FF2B5EF4-FFF2-40B4-BE49-F238E27FC236}">
                <a16:creationId xmlns:a16="http://schemas.microsoft.com/office/drawing/2014/main" id="{B351015A-4967-6935-1443-E1212D49A4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878B81-6168-F74B-8320-FB2975A924E5}" type="slidenum">
              <a:rPr lang="en-US" altLang="en-US" smtClean="0"/>
              <a:pPr/>
              <a:t>80</a:t>
            </a:fld>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5">
            <a:extLst>
              <a:ext uri="{FF2B5EF4-FFF2-40B4-BE49-F238E27FC236}">
                <a16:creationId xmlns:a16="http://schemas.microsoft.com/office/drawing/2014/main" id="{8BE775D1-B863-0B13-222B-652DD489A681}"/>
              </a:ext>
            </a:extLst>
          </p:cNvPr>
          <p:cNvSpPr>
            <a:spLocks noGrp="1" noChangeArrowheads="1"/>
          </p:cNvSpPr>
          <p:nvPr>
            <p:ph type="title"/>
          </p:nvPr>
        </p:nvSpPr>
        <p:spPr bwMode="auto">
          <a:xfrm>
            <a:off x="250825" y="195263"/>
            <a:ext cx="8858250" cy="782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C2D58251-157E-ACC1-CB8D-E331A9E96EC3}"/>
              </a:ext>
            </a:extLst>
          </p:cNvPr>
          <p:cNvSpPr>
            <a:spLocks noGrp="1"/>
          </p:cNvSpPr>
          <p:nvPr>
            <p:ph idx="1"/>
          </p:nvPr>
        </p:nvSpPr>
        <p:spPr>
          <a:xfrm>
            <a:off x="431800" y="1347788"/>
            <a:ext cx="8280400" cy="3600450"/>
          </a:xfrm>
        </p:spPr>
        <p:txBody>
          <a:bodyPr>
            <a:normAutofit lnSpcReduction="10000"/>
          </a:bodyPr>
          <a:lstStyle/>
          <a:p>
            <a:pPr marL="0" indent="0">
              <a:lnSpc>
                <a:spcPct val="120000"/>
              </a:lnSpc>
              <a:buFont typeface="Arial" panose="020B0604020202020204" pitchFamily="34" charset="0"/>
              <a:buNone/>
              <a:defRPr/>
            </a:pPr>
            <a:r>
              <a:rPr lang="en-US" sz="2800" b="1" dirty="0">
                <a:solidFill>
                  <a:schemeClr val="bg1"/>
                </a:solidFill>
              </a:rPr>
              <a:t>Who owns the rights? (ss. 13, 14)</a:t>
            </a:r>
          </a:p>
          <a:p>
            <a:pPr>
              <a:lnSpc>
                <a:spcPct val="120000"/>
              </a:lnSpc>
              <a:defRPr/>
            </a:pPr>
            <a:r>
              <a:rPr lang="en-US" sz="2800" dirty="0">
                <a:solidFill>
                  <a:schemeClr val="bg1"/>
                </a:solidFill>
              </a:rPr>
              <a:t>s. 14: </a:t>
            </a:r>
            <a:r>
              <a:rPr lang="en-US" sz="2800" dirty="0">
                <a:solidFill>
                  <a:srgbClr val="FF0000"/>
                </a:solidFill>
              </a:rPr>
              <a:t>reversionary interest </a:t>
            </a:r>
            <a:r>
              <a:rPr lang="en-US" sz="2800" dirty="0">
                <a:solidFill>
                  <a:schemeClr val="bg1"/>
                </a:solidFill>
              </a:rPr>
              <a:t>- </a:t>
            </a:r>
            <a:r>
              <a:rPr lang="en-CA" sz="2800" dirty="0">
                <a:solidFill>
                  <a:schemeClr val="bg1"/>
                </a:solidFill>
              </a:rPr>
              <a:t>where an </a:t>
            </a:r>
            <a:r>
              <a:rPr lang="en-CA" sz="2800" dirty="0">
                <a:solidFill>
                  <a:srgbClr val="FFFF00"/>
                </a:solidFill>
              </a:rPr>
              <a:t>author has been the first owner of copyright in a work</a:t>
            </a:r>
            <a:r>
              <a:rPr lang="en-CA" sz="2800" dirty="0">
                <a:solidFill>
                  <a:schemeClr val="bg1"/>
                </a:solidFill>
              </a:rPr>
              <a:t>, even though they’ve transferred that interest during their lifetime, the </a:t>
            </a:r>
            <a:r>
              <a:rPr lang="en-CA" sz="2800" dirty="0">
                <a:solidFill>
                  <a:srgbClr val="FF0000"/>
                </a:solidFill>
              </a:rPr>
              <a:t>copyright interest will revert to the author’s estate 25 years after the death of the author</a:t>
            </a:r>
            <a:r>
              <a:rPr lang="en-CA" sz="2800" dirty="0">
                <a:solidFill>
                  <a:schemeClr val="bg1"/>
                </a:solidFill>
              </a:rPr>
              <a:t>. </a:t>
            </a:r>
          </a:p>
          <a:p>
            <a:pPr>
              <a:defRPr/>
            </a:pPr>
            <a:endParaRPr lang="en-US" sz="2400" dirty="0">
              <a:solidFill>
                <a:schemeClr val="bg1"/>
              </a:solidFill>
            </a:endParaRPr>
          </a:p>
          <a:p>
            <a:pPr>
              <a:defRPr/>
            </a:pPr>
            <a:endParaRPr lang="en-US" dirty="0"/>
          </a:p>
        </p:txBody>
      </p:sp>
      <p:sp>
        <p:nvSpPr>
          <p:cNvPr id="190467" name="Slide Number Placeholder 3">
            <a:extLst>
              <a:ext uri="{FF2B5EF4-FFF2-40B4-BE49-F238E27FC236}">
                <a16:creationId xmlns:a16="http://schemas.microsoft.com/office/drawing/2014/main" id="{A6B77409-8763-DE91-A5DB-552951D9AB0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EBEFCEE-AFE1-C749-9BC0-C07F71D64F1A}" type="slidenum">
              <a:rPr lang="en-US" altLang="en-US" smtClean="0"/>
              <a:pPr/>
              <a:t>81</a:t>
            </a:fld>
            <a:endParaRPr lang="en-US"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17F57F-D86B-8ACD-173C-F603BE593F04}"/>
              </a:ext>
            </a:extLst>
          </p:cNvPr>
          <p:cNvSpPr>
            <a:spLocks noGrp="1"/>
          </p:cNvSpPr>
          <p:nvPr>
            <p:ph sz="quarter" idx="10"/>
          </p:nvPr>
        </p:nvSpPr>
        <p:spPr>
          <a:xfrm>
            <a:off x="539750" y="196850"/>
            <a:ext cx="8280400" cy="4749800"/>
          </a:xfrm>
        </p:spPr>
        <p:txBody>
          <a:bodyPr>
            <a:normAutofit lnSpcReduction="10000"/>
          </a:bodyPr>
          <a:lstStyle/>
          <a:p>
            <a:pPr marL="0" indent="0">
              <a:lnSpc>
                <a:spcPct val="110000"/>
              </a:lnSpc>
              <a:buFont typeface="Arial" panose="020B0604020202020204" pitchFamily="34" charset="0"/>
              <a:buNone/>
              <a:defRPr/>
            </a:pPr>
            <a:r>
              <a:rPr lang="en-CA" sz="2800" b="1" dirty="0">
                <a:solidFill>
                  <a:srgbClr val="FFFF00"/>
                </a:solidFill>
              </a:rPr>
              <a:t>Copyright in works</a:t>
            </a:r>
          </a:p>
          <a:p>
            <a:pPr marL="0" indent="0">
              <a:lnSpc>
                <a:spcPct val="110000"/>
              </a:lnSpc>
              <a:buFont typeface="Arial" panose="020B0604020202020204" pitchFamily="34" charset="0"/>
              <a:buNone/>
              <a:defRPr/>
            </a:pPr>
            <a:r>
              <a:rPr lang="en-CA" sz="2800" b="1" dirty="0">
                <a:solidFill>
                  <a:schemeClr val="bg1"/>
                </a:solidFill>
              </a:rPr>
              <a:t>3</a:t>
            </a:r>
            <a:r>
              <a:rPr lang="en-CA" sz="2800" dirty="0">
                <a:solidFill>
                  <a:schemeClr val="bg1"/>
                </a:solidFill>
              </a:rPr>
              <a:t> </a:t>
            </a:r>
            <a:r>
              <a:rPr lang="en-CA" sz="2800" b="1" dirty="0">
                <a:solidFill>
                  <a:schemeClr val="bg1"/>
                </a:solidFill>
              </a:rPr>
              <a:t>(1)</a:t>
            </a:r>
            <a:r>
              <a:rPr lang="en-CA" sz="2800" dirty="0">
                <a:solidFill>
                  <a:schemeClr val="bg1"/>
                </a:solidFill>
              </a:rPr>
              <a:t> For the purposes of this Act, </a:t>
            </a:r>
            <a:r>
              <a:rPr lang="en-CA" sz="2800" b="1" i="1" dirty="0">
                <a:solidFill>
                  <a:schemeClr val="bg1"/>
                </a:solidFill>
              </a:rPr>
              <a:t>copyright</a:t>
            </a:r>
            <a:r>
              <a:rPr lang="en-CA" sz="2800" dirty="0">
                <a:solidFill>
                  <a:schemeClr val="bg1"/>
                </a:solidFill>
              </a:rPr>
              <a:t>, in relation to a work, means the sole right to produce or reproduce the work or any substantial part thereof </a:t>
            </a:r>
            <a:r>
              <a:rPr lang="en-CA" sz="2800" dirty="0">
                <a:solidFill>
                  <a:srgbClr val="FF0000"/>
                </a:solidFill>
              </a:rPr>
              <a:t>in any material form whatever</a:t>
            </a:r>
            <a:r>
              <a:rPr lang="en-CA" sz="2800" dirty="0">
                <a:solidFill>
                  <a:schemeClr val="bg1"/>
                </a:solidFill>
              </a:rPr>
              <a:t>, to perform the work or any </a:t>
            </a:r>
            <a:r>
              <a:rPr lang="en-CA" sz="3200" dirty="0">
                <a:solidFill>
                  <a:schemeClr val="bg1"/>
                </a:solidFill>
              </a:rPr>
              <a:t>substantial</a:t>
            </a:r>
            <a:r>
              <a:rPr lang="en-CA" sz="2800" dirty="0">
                <a:solidFill>
                  <a:schemeClr val="bg1"/>
                </a:solidFill>
              </a:rPr>
              <a:t> part thereof in public or, if the work is unpublished, to publish the work or any substantial part thereof, and includes the sole right (to)…</a:t>
            </a:r>
          </a:p>
          <a:p>
            <a:pPr marL="342900" lvl="1" indent="0">
              <a:buFont typeface="Arial" panose="020B0604020202020204" pitchFamily="34" charset="0"/>
              <a:buNone/>
              <a:defRPr/>
            </a:pPr>
            <a:br>
              <a:rPr lang="en-CA" dirty="0"/>
            </a:br>
            <a:endParaRPr lang="en-CA" dirty="0"/>
          </a:p>
          <a:p>
            <a:pPr>
              <a:defRPr/>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Box 1">
            <a:extLst>
              <a:ext uri="{FF2B5EF4-FFF2-40B4-BE49-F238E27FC236}">
                <a16:creationId xmlns:a16="http://schemas.microsoft.com/office/drawing/2014/main" id="{DB0B2A3D-E267-7E90-4A82-50807F182155}"/>
              </a:ext>
            </a:extLst>
          </p:cNvPr>
          <p:cNvSpPr txBox="1">
            <a:spLocks noChangeArrowheads="1"/>
          </p:cNvSpPr>
          <p:nvPr/>
        </p:nvSpPr>
        <p:spPr bwMode="auto">
          <a:xfrm>
            <a:off x="847725" y="2857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201730" name="TextBox 2">
            <a:extLst>
              <a:ext uri="{FF2B5EF4-FFF2-40B4-BE49-F238E27FC236}">
                <a16:creationId xmlns:a16="http://schemas.microsoft.com/office/drawing/2014/main" id="{9608C9B5-BB47-AD5D-7BFE-C37A027C79F1}"/>
              </a:ext>
            </a:extLst>
          </p:cNvPr>
          <p:cNvSpPr txBox="1">
            <a:spLocks noChangeArrowheads="1"/>
          </p:cNvSpPr>
          <p:nvPr/>
        </p:nvSpPr>
        <p:spPr bwMode="auto">
          <a:xfrm>
            <a:off x="107950" y="915988"/>
            <a:ext cx="9217025"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10000"/>
              </a:lnSpc>
            </a:pPr>
            <a:r>
              <a:rPr lang="en-US" altLang="en-US" b="1" dirty="0">
                <a:solidFill>
                  <a:schemeClr val="bg1"/>
                </a:solidFill>
              </a:rPr>
              <a:t>Reproduction</a:t>
            </a:r>
          </a:p>
          <a:p>
            <a:pPr>
              <a:lnSpc>
                <a:spcPct val="110000"/>
              </a:lnSpc>
            </a:pPr>
            <a:r>
              <a:rPr lang="en-US" altLang="en-US" i="1" dirty="0">
                <a:solidFill>
                  <a:srgbClr val="00B0F0"/>
                </a:solidFill>
              </a:rPr>
              <a:t>Apple Computer Inc</a:t>
            </a:r>
            <a:r>
              <a:rPr lang="en-US" altLang="en-US" i="1" dirty="0">
                <a:solidFill>
                  <a:srgbClr val="FF0000"/>
                </a:solidFill>
              </a:rPr>
              <a:t>.</a:t>
            </a:r>
            <a:r>
              <a:rPr lang="en-US" altLang="en-US" i="1" dirty="0">
                <a:solidFill>
                  <a:srgbClr val="00B0F0"/>
                </a:solidFill>
              </a:rPr>
              <a:t> </a:t>
            </a:r>
            <a:r>
              <a:rPr lang="en-US" altLang="en-US" i="1" dirty="0">
                <a:solidFill>
                  <a:srgbClr val="FFFF00"/>
                </a:solidFill>
              </a:rPr>
              <a:t>v</a:t>
            </a:r>
            <a:r>
              <a:rPr lang="en-US" altLang="en-US" i="1" dirty="0">
                <a:solidFill>
                  <a:srgbClr val="FF0000"/>
                </a:solidFill>
              </a:rPr>
              <a:t>.</a:t>
            </a:r>
            <a:r>
              <a:rPr lang="en-US" altLang="en-US" i="1" dirty="0">
                <a:solidFill>
                  <a:srgbClr val="00B0F0"/>
                </a:solidFill>
              </a:rPr>
              <a:t> Mackintosh Computers Ltd. </a:t>
            </a:r>
            <a:r>
              <a:rPr lang="en-US" altLang="en-US" dirty="0">
                <a:solidFill>
                  <a:srgbClr val="FF0000"/>
                </a:solidFill>
              </a:rPr>
              <a:t>(</a:t>
            </a:r>
            <a:r>
              <a:rPr lang="en-US" altLang="en-US" dirty="0">
                <a:solidFill>
                  <a:schemeClr val="bg1"/>
                </a:solidFill>
              </a:rPr>
              <a:t>Found in</a:t>
            </a:r>
            <a:r>
              <a:rPr lang="en-US" altLang="en-US" dirty="0">
                <a:solidFill>
                  <a:srgbClr val="00B0F0"/>
                </a:solidFill>
              </a:rPr>
              <a:t> </a:t>
            </a:r>
          </a:p>
          <a:p>
            <a:pPr>
              <a:lnSpc>
                <a:spcPct val="110000"/>
              </a:lnSpc>
            </a:pPr>
            <a:r>
              <a:rPr lang="en-US" altLang="en-US" i="1" dirty="0" err="1">
                <a:solidFill>
                  <a:schemeClr val="bg1"/>
                </a:solidFill>
              </a:rPr>
              <a:t>Théberge</a:t>
            </a:r>
            <a:r>
              <a:rPr lang="en-US" altLang="en-US" dirty="0">
                <a:solidFill>
                  <a:srgbClr val="FF0000"/>
                </a:solidFill>
              </a:rPr>
              <a:t>)</a:t>
            </a:r>
          </a:p>
          <a:p>
            <a:pPr lvl="1">
              <a:lnSpc>
                <a:spcPct val="110000"/>
              </a:lnSpc>
              <a:buFont typeface="Courier New" panose="02070309020205020404" pitchFamily="49" charset="0"/>
              <a:buChar char="o"/>
            </a:pPr>
            <a:r>
              <a:rPr lang="en-US" altLang="en-US" dirty="0">
                <a:solidFill>
                  <a:schemeClr val="bg1"/>
                </a:solidFill>
              </a:rPr>
              <a:t>Opening words in s. 3 purposely drafted broadly enough </a:t>
            </a:r>
          </a:p>
          <a:p>
            <a:pPr lvl="1">
              <a:lnSpc>
                <a:spcPct val="110000"/>
              </a:lnSpc>
            </a:pPr>
            <a:r>
              <a:rPr lang="en-US" altLang="en-US" dirty="0">
                <a:solidFill>
                  <a:schemeClr val="bg1"/>
                </a:solidFill>
              </a:rPr>
              <a:t>to encompass </a:t>
            </a:r>
            <a:r>
              <a:rPr lang="en-US" altLang="en-US" dirty="0">
                <a:solidFill>
                  <a:srgbClr val="FFFF00"/>
                </a:solidFill>
              </a:rPr>
              <a:t>new technologies </a:t>
            </a:r>
            <a:r>
              <a:rPr lang="en-US" altLang="en-US" dirty="0">
                <a:solidFill>
                  <a:schemeClr val="bg1"/>
                </a:solidFill>
              </a:rPr>
              <a:t>which had not been </a:t>
            </a:r>
          </a:p>
          <a:p>
            <a:pPr lvl="1">
              <a:lnSpc>
                <a:spcPct val="110000"/>
              </a:lnSpc>
            </a:pPr>
            <a:r>
              <a:rPr lang="en-US" altLang="en-US" dirty="0">
                <a:solidFill>
                  <a:schemeClr val="bg1"/>
                </a:solidFill>
              </a:rPr>
              <a:t>thought of when the act was drafted</a:t>
            </a:r>
          </a:p>
          <a:p>
            <a:pPr lvl="1">
              <a:lnSpc>
                <a:spcPct val="110000"/>
              </a:lnSpc>
              <a:buFont typeface="Courier New" panose="02070309020205020404" pitchFamily="49" charset="0"/>
              <a:buChar char="o"/>
            </a:pPr>
            <a:r>
              <a:rPr lang="en-US" altLang="en-US" dirty="0">
                <a:solidFill>
                  <a:srgbClr val="FFFF00"/>
                </a:solidFill>
              </a:rPr>
              <a:t>Copy does not need to be in human readable form </a:t>
            </a:r>
          </a:p>
          <a:p>
            <a:pPr lvl="1">
              <a:lnSpc>
                <a:spcPct val="110000"/>
              </a:lnSpc>
            </a:pPr>
            <a:r>
              <a:rPr lang="en-US" altLang="en-US" dirty="0">
                <a:solidFill>
                  <a:srgbClr val="FFFF00"/>
                </a:solidFill>
              </a:rPr>
              <a:t>in order to be covered by copyright (must have </a:t>
            </a:r>
          </a:p>
          <a:p>
            <a:pPr lvl="1">
              <a:lnSpc>
                <a:spcPct val="110000"/>
              </a:lnSpc>
            </a:pPr>
            <a:r>
              <a:rPr lang="en-US" altLang="en-US" dirty="0">
                <a:solidFill>
                  <a:srgbClr val="FFFF00"/>
                </a:solidFill>
              </a:rPr>
              <a:t>readability)</a:t>
            </a:r>
          </a:p>
          <a:p>
            <a:pPr lvl="1">
              <a:lnSpc>
                <a:spcPct val="110000"/>
              </a:lnSpc>
              <a:buFont typeface="Courier New" panose="02070309020205020404" pitchFamily="49" charset="0"/>
              <a:buChar char="o"/>
            </a:pPr>
            <a:r>
              <a:rPr lang="en-US" altLang="en-US" dirty="0">
                <a:solidFill>
                  <a:srgbClr val="FF0000"/>
                </a:solidFill>
              </a:rPr>
              <a:t>Copy of a copy is still a copy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5">
            <a:extLst>
              <a:ext uri="{FF2B5EF4-FFF2-40B4-BE49-F238E27FC236}">
                <a16:creationId xmlns:a16="http://schemas.microsoft.com/office/drawing/2014/main" id="{552003D6-3177-129B-0562-B162353FC4C0}"/>
              </a:ext>
            </a:extLst>
          </p:cNvPr>
          <p:cNvSpPr>
            <a:spLocks noGrp="1" noChangeArrowheads="1"/>
          </p:cNvSpPr>
          <p:nvPr>
            <p:ph type="title"/>
          </p:nvPr>
        </p:nvSpPr>
        <p:spPr bwMode="auto">
          <a:xfrm>
            <a:off x="463550" y="204788"/>
            <a:ext cx="8424863"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5984A79-80CA-0B9E-A384-E7470867EEF8}"/>
              </a:ext>
            </a:extLst>
          </p:cNvPr>
          <p:cNvSpPr>
            <a:spLocks noGrp="1"/>
          </p:cNvSpPr>
          <p:nvPr>
            <p:ph idx="1"/>
          </p:nvPr>
        </p:nvSpPr>
        <p:spPr>
          <a:xfrm>
            <a:off x="433388" y="1131888"/>
            <a:ext cx="8277225" cy="3633787"/>
          </a:xfrm>
        </p:spPr>
        <p:txBody>
          <a:bodyPr>
            <a:normAutofit fontScale="92500" lnSpcReduction="20000"/>
          </a:bodyPr>
          <a:lstStyle/>
          <a:p>
            <a:pPr marL="0" indent="0">
              <a:lnSpc>
                <a:spcPct val="120000"/>
              </a:lnSpc>
              <a:buFont typeface="Arial" panose="020B0604020202020204" pitchFamily="34" charset="0"/>
              <a:buNone/>
              <a:defRPr/>
            </a:pPr>
            <a:r>
              <a:rPr lang="en-US" sz="2700" b="1" dirty="0">
                <a:solidFill>
                  <a:schemeClr val="bg1"/>
                </a:solidFill>
              </a:rPr>
              <a:t>Reproduction</a:t>
            </a:r>
          </a:p>
          <a:p>
            <a:pPr>
              <a:lnSpc>
                <a:spcPct val="120000"/>
              </a:lnSpc>
              <a:defRPr/>
            </a:pPr>
            <a:r>
              <a:rPr lang="en-US" sz="2700" i="1" dirty="0">
                <a:solidFill>
                  <a:srgbClr val="00B0F0"/>
                </a:solidFill>
              </a:rPr>
              <a:t>Théberge v. Galerie </a:t>
            </a:r>
            <a:r>
              <a:rPr lang="en-US" sz="2700" i="1" dirty="0" err="1">
                <a:solidFill>
                  <a:srgbClr val="00B0F0"/>
                </a:solidFill>
              </a:rPr>
              <a:t>d’Art</a:t>
            </a:r>
            <a:r>
              <a:rPr lang="en-US" sz="2700" i="1" dirty="0">
                <a:solidFill>
                  <a:srgbClr val="00B0F0"/>
                </a:solidFill>
              </a:rPr>
              <a:t> du Petit Champlain</a:t>
            </a:r>
            <a:endParaRPr lang="en-US" sz="2700" b="1" i="1" dirty="0">
              <a:solidFill>
                <a:srgbClr val="00B0F0"/>
              </a:solidFill>
            </a:endParaRPr>
          </a:p>
          <a:p>
            <a:pPr>
              <a:lnSpc>
                <a:spcPct val="120000"/>
              </a:lnSpc>
              <a:defRPr/>
            </a:pPr>
            <a:r>
              <a:rPr lang="en-CA" sz="2700" dirty="0">
                <a:solidFill>
                  <a:srgbClr val="FFFF00"/>
                </a:solidFill>
              </a:rPr>
              <a:t>Galerie </a:t>
            </a:r>
            <a:r>
              <a:rPr lang="en-CA" sz="2700" dirty="0" err="1">
                <a:solidFill>
                  <a:srgbClr val="FFFF00"/>
                </a:solidFill>
              </a:rPr>
              <a:t>d’Art</a:t>
            </a:r>
            <a:r>
              <a:rPr lang="en-CA" sz="2700" dirty="0">
                <a:solidFill>
                  <a:srgbClr val="FFFF00"/>
                </a:solidFill>
              </a:rPr>
              <a:t> </a:t>
            </a:r>
            <a:r>
              <a:rPr lang="en-CA" sz="2700" dirty="0">
                <a:solidFill>
                  <a:schemeClr val="bg1"/>
                </a:solidFill>
              </a:rPr>
              <a:t>purchased lawfully reproduced posters of Theberge’s paintings and </a:t>
            </a:r>
            <a:r>
              <a:rPr lang="en-CA" sz="2700" dirty="0">
                <a:solidFill>
                  <a:srgbClr val="FFFF00"/>
                </a:solidFill>
              </a:rPr>
              <a:t>used a chemical process that allowed them to lift the ink layer from the paper (leaving it blank) </a:t>
            </a:r>
            <a:r>
              <a:rPr lang="en-CA" sz="2700" dirty="0">
                <a:solidFill>
                  <a:schemeClr val="bg1"/>
                </a:solidFill>
              </a:rPr>
              <a:t>and to display it on canvas. </a:t>
            </a:r>
          </a:p>
          <a:p>
            <a:pPr>
              <a:lnSpc>
                <a:spcPct val="120000"/>
              </a:lnSpc>
              <a:defRPr/>
            </a:pPr>
            <a:r>
              <a:rPr lang="en-CA" sz="2700" dirty="0">
                <a:solidFill>
                  <a:srgbClr val="FF0000"/>
                </a:solidFill>
              </a:rPr>
              <a:t>No additional copies yielded</a:t>
            </a:r>
          </a:p>
          <a:p>
            <a:pPr>
              <a:lnSpc>
                <a:spcPct val="120000"/>
              </a:lnSpc>
              <a:defRPr/>
            </a:pPr>
            <a:r>
              <a:rPr lang="en-CA" sz="2700" dirty="0">
                <a:solidFill>
                  <a:srgbClr val="FFFF00"/>
                </a:solidFill>
              </a:rPr>
              <a:t>Canvas painting more valuable than on paper</a:t>
            </a:r>
          </a:p>
          <a:p>
            <a:pPr lvl="1">
              <a:defRPr/>
            </a:pPr>
            <a:endParaRPr lang="en-US" dirty="0"/>
          </a:p>
        </p:txBody>
      </p:sp>
      <p:sp>
        <p:nvSpPr>
          <p:cNvPr id="4" name="Slide Number Placeholder 3">
            <a:extLst>
              <a:ext uri="{FF2B5EF4-FFF2-40B4-BE49-F238E27FC236}">
                <a16:creationId xmlns:a16="http://schemas.microsoft.com/office/drawing/2014/main" id="{7D7C9CF3-974D-B65F-3F1C-FCA21469FAE7}"/>
              </a:ext>
            </a:extLst>
          </p:cNvPr>
          <p:cNvSpPr>
            <a:spLocks noGrp="1"/>
          </p:cNvSpPr>
          <p:nvPr>
            <p:ph type="sldNum" sz="quarter" idx="12"/>
          </p:nvPr>
        </p:nvSpPr>
        <p:spPr/>
        <p:txBody>
          <a:bodyPr/>
          <a:lstStyle/>
          <a:p>
            <a:pPr defTabSz="342900" eaLnBrk="1" fontAlgn="auto" hangingPunct="1">
              <a:spcBef>
                <a:spcPts val="0"/>
              </a:spcBef>
              <a:spcAft>
                <a:spcPts val="0"/>
              </a:spcAft>
              <a:defRPr/>
            </a:pPr>
            <a:fld id="{75725E05-D236-E249-B5A7-FB01332F42DC}" type="slidenum">
              <a:rPr lang="en-US" sz="1350">
                <a:solidFill>
                  <a:prstClr val="black"/>
                </a:solidFill>
                <a:latin typeface="Arial"/>
                <a:ea typeface="+mn-ea"/>
              </a:rPr>
              <a:pPr defTabSz="342900" eaLnBrk="1" fontAlgn="auto" hangingPunct="1">
                <a:spcBef>
                  <a:spcPts val="0"/>
                </a:spcBef>
                <a:spcAft>
                  <a:spcPts val="0"/>
                </a:spcAft>
                <a:defRPr/>
              </a:pPr>
              <a:t>84</a:t>
            </a:fld>
            <a:endParaRPr lang="en-US" sz="1350">
              <a:solidFill>
                <a:prstClr val="black"/>
              </a:solidFill>
              <a:latin typeface="Arial"/>
              <a:ea typeface="+mn-e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5">
            <a:extLst>
              <a:ext uri="{FF2B5EF4-FFF2-40B4-BE49-F238E27FC236}">
                <a16:creationId xmlns:a16="http://schemas.microsoft.com/office/drawing/2014/main" id="{AF9376E7-91B9-7458-551D-D75206B9D776}"/>
              </a:ext>
            </a:extLst>
          </p:cNvPr>
          <p:cNvSpPr>
            <a:spLocks noGrp="1" noChangeArrowheads="1"/>
          </p:cNvSpPr>
          <p:nvPr>
            <p:ph type="title"/>
          </p:nvPr>
        </p:nvSpPr>
        <p:spPr bwMode="auto">
          <a:xfrm>
            <a:off x="215900" y="80963"/>
            <a:ext cx="8712200" cy="671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EBE6B6C0-9D9B-2E12-E19F-38EE48CE0947}"/>
              </a:ext>
            </a:extLst>
          </p:cNvPr>
          <p:cNvSpPr>
            <a:spLocks noGrp="1"/>
          </p:cNvSpPr>
          <p:nvPr>
            <p:ph idx="1"/>
          </p:nvPr>
        </p:nvSpPr>
        <p:spPr>
          <a:xfrm>
            <a:off x="215900" y="987425"/>
            <a:ext cx="8928100" cy="4075113"/>
          </a:xfrm>
        </p:spPr>
        <p:txBody>
          <a:bodyPr>
            <a:normAutofit/>
          </a:bodyPr>
          <a:lstStyle/>
          <a:p>
            <a:pPr marL="0" indent="0">
              <a:lnSpc>
                <a:spcPct val="120000"/>
              </a:lnSpc>
              <a:buFont typeface="Arial" panose="020B0604020202020204" pitchFamily="34" charset="0"/>
              <a:buNone/>
              <a:defRPr/>
            </a:pPr>
            <a:r>
              <a:rPr lang="en-US" sz="2400" b="1" dirty="0">
                <a:solidFill>
                  <a:schemeClr val="bg1"/>
                </a:solidFill>
              </a:rPr>
              <a:t>Reproduction	</a:t>
            </a:r>
          </a:p>
          <a:p>
            <a:pPr>
              <a:lnSpc>
                <a:spcPct val="120000"/>
              </a:lnSpc>
              <a:defRPr/>
            </a:pPr>
            <a:r>
              <a:rPr lang="en-US" sz="2400" i="1" dirty="0">
                <a:solidFill>
                  <a:srgbClr val="00B0F0"/>
                </a:solidFill>
              </a:rPr>
              <a:t>Théberge v. </a:t>
            </a:r>
            <a:r>
              <a:rPr lang="en-US" sz="2400" i="1" dirty="0" err="1">
                <a:solidFill>
                  <a:srgbClr val="00B0F0"/>
                </a:solidFill>
              </a:rPr>
              <a:t>Galerie</a:t>
            </a:r>
            <a:r>
              <a:rPr lang="en-US" sz="2400" i="1" dirty="0">
                <a:solidFill>
                  <a:srgbClr val="00B0F0"/>
                </a:solidFill>
              </a:rPr>
              <a:t> </a:t>
            </a:r>
            <a:r>
              <a:rPr lang="en-US" sz="2400" i="1" dirty="0" err="1">
                <a:solidFill>
                  <a:srgbClr val="00B0F0"/>
                </a:solidFill>
              </a:rPr>
              <a:t>d’Art</a:t>
            </a:r>
            <a:r>
              <a:rPr lang="en-US" sz="2400" i="1" dirty="0">
                <a:solidFill>
                  <a:srgbClr val="00B0F0"/>
                </a:solidFill>
              </a:rPr>
              <a:t> du Petit Champlain</a:t>
            </a:r>
          </a:p>
          <a:p>
            <a:pPr lvl="1">
              <a:lnSpc>
                <a:spcPct val="120000"/>
              </a:lnSpc>
              <a:buFont typeface="Courier New" panose="02070309020205020404" pitchFamily="49" charset="0"/>
              <a:buChar char="o"/>
              <a:defRPr/>
            </a:pPr>
            <a:r>
              <a:rPr lang="en-US" sz="2400" dirty="0">
                <a:solidFill>
                  <a:schemeClr val="bg1"/>
                </a:solidFill>
              </a:rPr>
              <a:t>Majority (Binnie J.): </a:t>
            </a:r>
            <a:r>
              <a:rPr lang="en-US" sz="2400" dirty="0">
                <a:solidFill>
                  <a:srgbClr val="FFFF00"/>
                </a:solidFill>
              </a:rPr>
              <a:t>to have a reproduction, you need an increase in the number of copies. </a:t>
            </a:r>
            <a:r>
              <a:rPr lang="en-US" sz="2400" dirty="0">
                <a:solidFill>
                  <a:schemeClr val="bg1"/>
                </a:solidFill>
              </a:rPr>
              <a:t>Could have prevented by contract. Moral rights remedy is not economic/financial.</a:t>
            </a:r>
          </a:p>
          <a:p>
            <a:pPr lvl="1">
              <a:lnSpc>
                <a:spcPct val="120000"/>
              </a:lnSpc>
              <a:buFont typeface="Courier New" panose="02070309020205020404" pitchFamily="49" charset="0"/>
              <a:buChar char="o"/>
              <a:defRPr/>
            </a:pPr>
            <a:r>
              <a:rPr lang="en-US" sz="2400" dirty="0">
                <a:solidFill>
                  <a:srgbClr val="FF0000"/>
                </a:solidFill>
              </a:rPr>
              <a:t>Dissent</a:t>
            </a:r>
            <a:r>
              <a:rPr lang="en-US" sz="2400" dirty="0">
                <a:solidFill>
                  <a:schemeClr val="bg1"/>
                </a:solidFill>
              </a:rPr>
              <a:t> (</a:t>
            </a:r>
            <a:r>
              <a:rPr lang="en-US" sz="2400" dirty="0" err="1">
                <a:solidFill>
                  <a:schemeClr val="bg1"/>
                </a:solidFill>
              </a:rPr>
              <a:t>Gonthier</a:t>
            </a:r>
            <a:r>
              <a:rPr lang="en-US" sz="2400" dirty="0">
                <a:solidFill>
                  <a:schemeClr val="bg1"/>
                </a:solidFill>
              </a:rPr>
              <a:t> J.): </a:t>
            </a:r>
            <a:r>
              <a:rPr lang="en-US" sz="2400" dirty="0">
                <a:solidFill>
                  <a:srgbClr val="FFFF00"/>
                </a:solidFill>
              </a:rPr>
              <a:t>all reproduction requires is re-fixation</a:t>
            </a:r>
          </a:p>
          <a:p>
            <a:pPr lvl="1">
              <a:lnSpc>
                <a:spcPct val="120000"/>
              </a:lnSpc>
              <a:buFont typeface="Courier New" panose="02070309020205020404" pitchFamily="49" charset="0"/>
              <a:buChar char="o"/>
              <a:defRPr/>
            </a:pPr>
            <a:r>
              <a:rPr lang="en-US" sz="2400" dirty="0">
                <a:solidFill>
                  <a:schemeClr val="bg1"/>
                </a:solidFill>
              </a:rPr>
              <a:t>Whose reasoning is more persuasive? How would you have decided this case?</a:t>
            </a:r>
          </a:p>
          <a:p>
            <a:pPr lvl="1">
              <a:defRPr/>
            </a:pPr>
            <a:endParaRPr lang="en-US" dirty="0"/>
          </a:p>
        </p:txBody>
      </p:sp>
      <p:sp>
        <p:nvSpPr>
          <p:cNvPr id="4" name="Slide Number Placeholder 3">
            <a:extLst>
              <a:ext uri="{FF2B5EF4-FFF2-40B4-BE49-F238E27FC236}">
                <a16:creationId xmlns:a16="http://schemas.microsoft.com/office/drawing/2014/main" id="{14CC2C9D-2393-AFD5-6C29-BD21781B8E5D}"/>
              </a:ext>
            </a:extLst>
          </p:cNvPr>
          <p:cNvSpPr>
            <a:spLocks noGrp="1"/>
          </p:cNvSpPr>
          <p:nvPr>
            <p:ph type="sldNum" sz="quarter" idx="12"/>
          </p:nvPr>
        </p:nvSpPr>
        <p:spPr/>
        <p:txBody>
          <a:bodyPr/>
          <a:lstStyle/>
          <a:p>
            <a:pPr defTabSz="342900" eaLnBrk="1" fontAlgn="auto" hangingPunct="1">
              <a:spcBef>
                <a:spcPts val="0"/>
              </a:spcBef>
              <a:spcAft>
                <a:spcPts val="0"/>
              </a:spcAft>
              <a:defRPr/>
            </a:pPr>
            <a:fld id="{9E0E69A1-2A88-954D-BB8A-7F3F4B319D80}" type="slidenum">
              <a:rPr lang="en-US" sz="1350">
                <a:solidFill>
                  <a:prstClr val="black"/>
                </a:solidFill>
                <a:latin typeface="Arial"/>
                <a:ea typeface="+mn-ea"/>
              </a:rPr>
              <a:pPr defTabSz="342900" eaLnBrk="1" fontAlgn="auto" hangingPunct="1">
                <a:spcBef>
                  <a:spcPts val="0"/>
                </a:spcBef>
                <a:spcAft>
                  <a:spcPts val="0"/>
                </a:spcAft>
                <a:defRPr/>
              </a:pPr>
              <a:t>85</a:t>
            </a:fld>
            <a:endParaRPr lang="en-US" sz="1350">
              <a:solidFill>
                <a:prstClr val="black"/>
              </a:solidFill>
              <a:latin typeface="Arial"/>
              <a:ea typeface="+mn-e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5">
            <a:extLst>
              <a:ext uri="{FF2B5EF4-FFF2-40B4-BE49-F238E27FC236}">
                <a16:creationId xmlns:a16="http://schemas.microsoft.com/office/drawing/2014/main" id="{D11F8145-8006-993A-F4DE-6289E0A9DE28}"/>
              </a:ext>
            </a:extLst>
          </p:cNvPr>
          <p:cNvSpPr>
            <a:spLocks noGrp="1" noChangeArrowheads="1"/>
          </p:cNvSpPr>
          <p:nvPr>
            <p:ph type="title"/>
          </p:nvPr>
        </p:nvSpPr>
        <p:spPr bwMode="auto">
          <a:xfrm>
            <a:off x="179388" y="0"/>
            <a:ext cx="8640762" cy="62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47EC1492-3187-32C3-DA5A-34E25EE04D08}"/>
              </a:ext>
            </a:extLst>
          </p:cNvPr>
          <p:cNvSpPr>
            <a:spLocks noGrp="1"/>
          </p:cNvSpPr>
          <p:nvPr>
            <p:ph idx="1"/>
          </p:nvPr>
        </p:nvSpPr>
        <p:spPr>
          <a:xfrm>
            <a:off x="476250" y="1203325"/>
            <a:ext cx="8640763" cy="3744913"/>
          </a:xfrm>
        </p:spPr>
        <p:txBody>
          <a:bodyPr>
            <a:normAutofit lnSpcReduction="10000"/>
          </a:bodyPr>
          <a:lstStyle/>
          <a:p>
            <a:pPr marL="0" indent="0">
              <a:lnSpc>
                <a:spcPct val="110000"/>
              </a:lnSpc>
              <a:buFont typeface="Arial" panose="020B0604020202020204" pitchFamily="34" charset="0"/>
              <a:buNone/>
              <a:defRPr/>
            </a:pPr>
            <a:r>
              <a:rPr lang="en-US" sz="2400" b="1" dirty="0">
                <a:solidFill>
                  <a:schemeClr val="bg1"/>
                </a:solidFill>
              </a:rPr>
              <a:t>Reproduction of </a:t>
            </a:r>
            <a:r>
              <a:rPr lang="en-US" sz="2400" b="1" dirty="0">
                <a:solidFill>
                  <a:srgbClr val="FF0000"/>
                </a:solidFill>
              </a:rPr>
              <a:t>“</a:t>
            </a:r>
            <a:r>
              <a:rPr lang="en-US" sz="2400" b="1" dirty="0">
                <a:solidFill>
                  <a:schemeClr val="bg1"/>
                </a:solidFill>
              </a:rPr>
              <a:t>broadcast incidental copies</a:t>
            </a:r>
            <a:r>
              <a:rPr lang="en-US" sz="2400" b="1" dirty="0">
                <a:solidFill>
                  <a:srgbClr val="FF0000"/>
                </a:solidFill>
              </a:rPr>
              <a:t>”</a:t>
            </a:r>
            <a:r>
              <a:rPr lang="en-US" sz="2400" dirty="0">
                <a:solidFill>
                  <a:schemeClr val="bg1"/>
                </a:solidFill>
              </a:rPr>
              <a:t>	</a:t>
            </a:r>
          </a:p>
          <a:p>
            <a:pPr marL="0" indent="0">
              <a:lnSpc>
                <a:spcPct val="110000"/>
              </a:lnSpc>
              <a:buNone/>
              <a:defRPr/>
            </a:pPr>
            <a:r>
              <a:rPr lang="en-US" sz="2400" i="1" dirty="0">
                <a:solidFill>
                  <a:srgbClr val="00B0F0"/>
                </a:solidFill>
              </a:rPr>
              <a:t>CBC v. SODRAC 2003 Inc. </a:t>
            </a:r>
            <a:r>
              <a:rPr lang="en-CA" sz="2400" b="0" i="0" dirty="0">
                <a:solidFill>
                  <a:schemeClr val="bg1"/>
                </a:solidFill>
                <a:effectLst/>
                <a:latin typeface="Open Sans" panose="020B0606030504020204" pitchFamily="34" charset="0"/>
              </a:rPr>
              <a:t>[2015] 3 SCR 615</a:t>
            </a:r>
            <a:endParaRPr lang="en-US" sz="2400" i="1" dirty="0">
              <a:solidFill>
                <a:srgbClr val="00B0F0"/>
              </a:solidFill>
            </a:endParaRPr>
          </a:p>
          <a:p>
            <a:pPr marL="0" indent="0">
              <a:lnSpc>
                <a:spcPct val="110000"/>
              </a:lnSpc>
              <a:buFont typeface="Arial" panose="020B0604020202020204" pitchFamily="34" charset="0"/>
              <a:buNone/>
              <a:defRPr/>
            </a:pPr>
            <a:r>
              <a:rPr lang="en-US" sz="2400" dirty="0">
                <a:solidFill>
                  <a:schemeClr val="bg1"/>
                </a:solidFill>
              </a:rPr>
              <a:t>CBC argued that: </a:t>
            </a:r>
            <a:endParaRPr lang="en-CA" sz="2400" dirty="0">
              <a:solidFill>
                <a:schemeClr val="bg1"/>
              </a:solidFill>
            </a:endParaRPr>
          </a:p>
          <a:p>
            <a:pPr>
              <a:lnSpc>
                <a:spcPct val="110000"/>
              </a:lnSpc>
              <a:buFont typeface="+mj-lt"/>
              <a:buAutoNum type="arabicPeriod"/>
              <a:defRPr/>
            </a:pPr>
            <a:r>
              <a:rPr lang="en-US" sz="2400" dirty="0">
                <a:solidFill>
                  <a:schemeClr val="bg1"/>
                </a:solidFill>
              </a:rPr>
              <a:t>“A proper balancing of user and right-holder interests </a:t>
            </a:r>
            <a:r>
              <a:rPr lang="en-US" sz="2400" dirty="0" err="1">
                <a:solidFill>
                  <a:schemeClr val="bg1"/>
                </a:solidFill>
              </a:rPr>
              <a:t>favours</a:t>
            </a:r>
            <a:r>
              <a:rPr lang="en-US" sz="2400" dirty="0">
                <a:solidFill>
                  <a:schemeClr val="bg1"/>
                </a:solidFill>
              </a:rPr>
              <a:t> finding that broadcast-incidental copies do not engage the reproduction right”. </a:t>
            </a:r>
            <a:endParaRPr lang="en-CA" sz="2400" dirty="0">
              <a:solidFill>
                <a:schemeClr val="bg1"/>
              </a:solidFill>
            </a:endParaRPr>
          </a:p>
          <a:p>
            <a:pPr>
              <a:lnSpc>
                <a:spcPct val="110000"/>
              </a:lnSpc>
              <a:buFont typeface="+mj-lt"/>
              <a:buAutoNum type="arabicPeriod"/>
              <a:defRPr/>
            </a:pPr>
            <a:r>
              <a:rPr lang="en-US" sz="2400" dirty="0">
                <a:solidFill>
                  <a:srgbClr val="FFFF00"/>
                </a:solidFill>
              </a:rPr>
              <a:t>&amp;</a:t>
            </a:r>
            <a:r>
              <a:rPr lang="en-US" sz="2400" dirty="0">
                <a:solidFill>
                  <a:schemeClr val="bg1"/>
                </a:solidFill>
              </a:rPr>
              <a:t> “…the </a:t>
            </a:r>
            <a:r>
              <a:rPr lang="en-US" sz="2400" dirty="0">
                <a:solidFill>
                  <a:srgbClr val="FF0000"/>
                </a:solidFill>
              </a:rPr>
              <a:t>principle of technological neutrality </a:t>
            </a:r>
            <a:r>
              <a:rPr lang="en-US" sz="2400" dirty="0">
                <a:solidFill>
                  <a:schemeClr val="bg1"/>
                </a:solidFill>
              </a:rPr>
              <a:t>is a means of protecting the proper balance between users and right holders in a digital environment”</a:t>
            </a:r>
            <a:endParaRPr lang="en-CA" sz="2400" dirty="0">
              <a:solidFill>
                <a:schemeClr val="bg1"/>
              </a:solidFill>
            </a:endParaRPr>
          </a:p>
          <a:p>
            <a:pPr lvl="1">
              <a:defRPr/>
            </a:pPr>
            <a:endParaRPr lang="en-US" dirty="0"/>
          </a:p>
        </p:txBody>
      </p:sp>
      <p:sp>
        <p:nvSpPr>
          <p:cNvPr id="4" name="Slide Number Placeholder 3">
            <a:extLst>
              <a:ext uri="{FF2B5EF4-FFF2-40B4-BE49-F238E27FC236}">
                <a16:creationId xmlns:a16="http://schemas.microsoft.com/office/drawing/2014/main" id="{3071BBC2-8968-16C6-94DC-27E46CE6FE71}"/>
              </a:ext>
            </a:extLst>
          </p:cNvPr>
          <p:cNvSpPr>
            <a:spLocks noGrp="1"/>
          </p:cNvSpPr>
          <p:nvPr>
            <p:ph type="sldNum" sz="quarter" idx="12"/>
          </p:nvPr>
        </p:nvSpPr>
        <p:spPr/>
        <p:txBody>
          <a:bodyPr/>
          <a:lstStyle/>
          <a:p>
            <a:pPr defTabSz="342900" eaLnBrk="1" fontAlgn="auto" hangingPunct="1">
              <a:spcBef>
                <a:spcPts val="0"/>
              </a:spcBef>
              <a:spcAft>
                <a:spcPts val="0"/>
              </a:spcAft>
              <a:defRPr/>
            </a:pPr>
            <a:fld id="{3DE572B5-3820-8543-911F-28FA0A9A02EE}" type="slidenum">
              <a:rPr lang="en-US" sz="1350">
                <a:solidFill>
                  <a:prstClr val="black"/>
                </a:solidFill>
                <a:latin typeface="Arial"/>
                <a:ea typeface="+mn-ea"/>
              </a:rPr>
              <a:pPr defTabSz="342900" eaLnBrk="1" fontAlgn="auto" hangingPunct="1">
                <a:spcBef>
                  <a:spcPts val="0"/>
                </a:spcBef>
                <a:spcAft>
                  <a:spcPts val="0"/>
                </a:spcAft>
                <a:defRPr/>
              </a:pPr>
              <a:t>86</a:t>
            </a:fld>
            <a:endParaRPr lang="en-US" sz="1350">
              <a:solidFill>
                <a:prstClr val="black"/>
              </a:solidFill>
              <a:latin typeface="Arial"/>
              <a:ea typeface="+mn-e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5">
            <a:extLst>
              <a:ext uri="{FF2B5EF4-FFF2-40B4-BE49-F238E27FC236}">
                <a16:creationId xmlns:a16="http://schemas.microsoft.com/office/drawing/2014/main" id="{6B98895B-EA68-F5FF-31B1-E3499D202858}"/>
              </a:ext>
            </a:extLst>
          </p:cNvPr>
          <p:cNvSpPr>
            <a:spLocks noGrp="1" noChangeArrowheads="1"/>
          </p:cNvSpPr>
          <p:nvPr>
            <p:ph type="title"/>
          </p:nvPr>
        </p:nvSpPr>
        <p:spPr bwMode="auto">
          <a:xfrm>
            <a:off x="215106" y="0"/>
            <a:ext cx="8713787" cy="62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8B947166-CDB1-BFAB-F644-86B478989C96}"/>
              </a:ext>
            </a:extLst>
          </p:cNvPr>
          <p:cNvSpPr>
            <a:spLocks noGrp="1"/>
          </p:cNvSpPr>
          <p:nvPr>
            <p:ph idx="1"/>
          </p:nvPr>
        </p:nvSpPr>
        <p:spPr>
          <a:xfrm>
            <a:off x="107504" y="771550"/>
            <a:ext cx="8928992" cy="4371949"/>
          </a:xfrm>
        </p:spPr>
        <p:txBody>
          <a:bodyPr>
            <a:noAutofit/>
          </a:bodyPr>
          <a:lstStyle/>
          <a:p>
            <a:pPr marL="0" indent="0">
              <a:lnSpc>
                <a:spcPct val="110000"/>
              </a:lnSpc>
              <a:buFont typeface="Arial" panose="020B0604020202020204" pitchFamily="34" charset="0"/>
              <a:buNone/>
              <a:defRPr/>
            </a:pPr>
            <a:r>
              <a:rPr lang="en-US" sz="1800" b="1" dirty="0">
                <a:solidFill>
                  <a:schemeClr val="bg1"/>
                </a:solidFill>
              </a:rPr>
              <a:t>Reproduction of </a:t>
            </a:r>
            <a:r>
              <a:rPr lang="en-US" sz="1800" b="1" dirty="0">
                <a:solidFill>
                  <a:srgbClr val="FF0000"/>
                </a:solidFill>
              </a:rPr>
              <a:t>“</a:t>
            </a:r>
            <a:r>
              <a:rPr lang="en-US" sz="1800" b="1" dirty="0">
                <a:solidFill>
                  <a:schemeClr val="bg1"/>
                </a:solidFill>
              </a:rPr>
              <a:t>broadcast incidental copies</a:t>
            </a:r>
            <a:r>
              <a:rPr lang="en-US" sz="1800" b="1" dirty="0">
                <a:solidFill>
                  <a:srgbClr val="FF0000"/>
                </a:solidFill>
              </a:rPr>
              <a:t>”</a:t>
            </a:r>
            <a:r>
              <a:rPr lang="en-US" sz="1800" dirty="0">
                <a:solidFill>
                  <a:schemeClr val="bg1"/>
                </a:solidFill>
              </a:rPr>
              <a:t>	</a:t>
            </a:r>
          </a:p>
          <a:p>
            <a:pPr marL="0" indent="0">
              <a:lnSpc>
                <a:spcPct val="110000"/>
              </a:lnSpc>
              <a:buNone/>
              <a:defRPr/>
            </a:pPr>
            <a:r>
              <a:rPr lang="en-US" sz="1800" i="1" dirty="0">
                <a:solidFill>
                  <a:srgbClr val="00B0F0"/>
                </a:solidFill>
              </a:rPr>
              <a:t>CBC v. SODRAC 2003 Inc. </a:t>
            </a:r>
            <a:r>
              <a:rPr lang="en-CA" sz="1800" b="0" i="0" dirty="0">
                <a:solidFill>
                  <a:schemeClr val="bg1"/>
                </a:solidFill>
                <a:effectLst/>
              </a:rPr>
              <a:t>[2015] 3 SCR 615</a:t>
            </a:r>
            <a:endParaRPr lang="en-US" sz="1800" i="1" dirty="0">
              <a:solidFill>
                <a:schemeClr val="bg1"/>
              </a:solidFill>
            </a:endParaRPr>
          </a:p>
          <a:p>
            <a:pPr>
              <a:lnSpc>
                <a:spcPct val="110000"/>
              </a:lnSpc>
              <a:defRPr/>
            </a:pPr>
            <a:r>
              <a:rPr lang="en-US" sz="1800" dirty="0">
                <a:solidFill>
                  <a:schemeClr val="bg1"/>
                </a:solidFill>
              </a:rPr>
              <a:t>Should every instance of copying be considered to infringe the “reproduction” right? </a:t>
            </a:r>
          </a:p>
          <a:p>
            <a:pPr>
              <a:lnSpc>
                <a:spcPct val="110000"/>
              </a:lnSpc>
              <a:defRPr/>
            </a:pPr>
            <a:r>
              <a:rPr lang="en-US" sz="1800" dirty="0">
                <a:solidFill>
                  <a:schemeClr val="bg1"/>
                </a:solidFill>
              </a:rPr>
              <a:t>Rothstein J. (majority):</a:t>
            </a:r>
          </a:p>
          <a:p>
            <a:pPr lvl="1">
              <a:lnSpc>
                <a:spcPct val="110000"/>
              </a:lnSpc>
              <a:buFont typeface="Courier New" panose="02070309020205020404" pitchFamily="49" charset="0"/>
              <a:buChar char="o"/>
              <a:defRPr/>
            </a:pPr>
            <a:r>
              <a:rPr lang="en-US" sz="1800" dirty="0">
                <a:solidFill>
                  <a:schemeClr val="bg1"/>
                </a:solidFill>
              </a:rPr>
              <a:t>SCC’s understanding of the purpose of copyright has evolved; principle of </a:t>
            </a:r>
            <a:r>
              <a:rPr lang="en-US" sz="1800" dirty="0">
                <a:solidFill>
                  <a:srgbClr val="FFFF00"/>
                </a:solidFill>
              </a:rPr>
              <a:t>technological neutrality now recognized to be a core copyright principle </a:t>
            </a:r>
            <a:r>
              <a:rPr lang="is-IS" sz="1800" dirty="0">
                <a:solidFill>
                  <a:schemeClr val="bg1"/>
                </a:solidFill>
              </a:rPr>
              <a:t>…</a:t>
            </a:r>
          </a:p>
          <a:p>
            <a:pPr lvl="1">
              <a:lnSpc>
                <a:spcPct val="110000"/>
              </a:lnSpc>
              <a:buFont typeface="Courier New" panose="02070309020205020404" pitchFamily="49" charset="0"/>
              <a:buChar char="o"/>
              <a:defRPr/>
            </a:pPr>
            <a:r>
              <a:rPr lang="is-IS" sz="1800" dirty="0">
                <a:solidFill>
                  <a:schemeClr val="bg1"/>
                </a:solidFill>
              </a:rPr>
              <a:t>But these principles don’t override express statutory terms.</a:t>
            </a:r>
          </a:p>
          <a:p>
            <a:pPr lvl="1">
              <a:lnSpc>
                <a:spcPct val="110000"/>
              </a:lnSpc>
              <a:buFont typeface="Courier New" panose="02070309020205020404" pitchFamily="49" charset="0"/>
              <a:buChar char="o"/>
              <a:defRPr/>
            </a:pPr>
            <a:r>
              <a:rPr lang="en-CA" sz="1800" dirty="0">
                <a:solidFill>
                  <a:srgbClr val="FFFF00"/>
                </a:solidFill>
              </a:rPr>
              <a:t>Broadcast-incidental copying activities engage the reproduction right</a:t>
            </a:r>
          </a:p>
          <a:p>
            <a:pPr>
              <a:lnSpc>
                <a:spcPct val="110000"/>
              </a:lnSpc>
              <a:defRPr/>
            </a:pPr>
            <a:r>
              <a:rPr lang="en-CA" sz="1800" dirty="0" err="1">
                <a:solidFill>
                  <a:srgbClr val="00B0F0"/>
                </a:solidFill>
              </a:rPr>
              <a:t>Abella</a:t>
            </a:r>
            <a:r>
              <a:rPr lang="en-CA" sz="1800" dirty="0">
                <a:solidFill>
                  <a:srgbClr val="00B0F0"/>
                </a:solidFill>
              </a:rPr>
              <a:t> J.’s dissent </a:t>
            </a:r>
            <a:r>
              <a:rPr lang="en-CA" sz="1800" dirty="0">
                <a:solidFill>
                  <a:schemeClr val="bg1"/>
                </a:solidFill>
              </a:rPr>
              <a:t>suggested </a:t>
            </a:r>
            <a:r>
              <a:rPr lang="en-US" sz="1800" dirty="0">
                <a:solidFill>
                  <a:schemeClr val="bg1"/>
                </a:solidFill>
              </a:rPr>
              <a:t>Rothstein J. </a:t>
            </a:r>
            <a:r>
              <a:rPr lang="en-US" sz="1800" dirty="0">
                <a:solidFill>
                  <a:srgbClr val="FFFF00"/>
                </a:solidFill>
              </a:rPr>
              <a:t>inappropriately </a:t>
            </a:r>
            <a:r>
              <a:rPr lang="en-US" sz="1800" i="1" dirty="0">
                <a:solidFill>
                  <a:srgbClr val="FFFF00"/>
                </a:solidFill>
              </a:rPr>
              <a:t>“employs a literal approach to the interpretation of s. 3(1)(d</a:t>
            </a:r>
            <a:r>
              <a:rPr lang="en-US" sz="1800" i="1" dirty="0">
                <a:solidFill>
                  <a:schemeClr val="bg1"/>
                </a:solidFill>
              </a:rPr>
              <a:t>), reading the words of the provision without the benefit of the purpose and context of the Act to ascertain its true meaning.” </a:t>
            </a:r>
          </a:p>
          <a:p>
            <a:pPr lvl="1">
              <a:defRPr/>
            </a:pPr>
            <a:endParaRPr lang="en-US" sz="1800" dirty="0"/>
          </a:p>
        </p:txBody>
      </p:sp>
      <p:sp>
        <p:nvSpPr>
          <p:cNvPr id="4" name="Slide Number Placeholder 3">
            <a:extLst>
              <a:ext uri="{FF2B5EF4-FFF2-40B4-BE49-F238E27FC236}">
                <a16:creationId xmlns:a16="http://schemas.microsoft.com/office/drawing/2014/main" id="{A90185C5-2832-4AA2-1F51-7D60520B17CB}"/>
              </a:ext>
            </a:extLst>
          </p:cNvPr>
          <p:cNvSpPr>
            <a:spLocks noGrp="1"/>
          </p:cNvSpPr>
          <p:nvPr>
            <p:ph type="sldNum" sz="quarter" idx="12"/>
          </p:nvPr>
        </p:nvSpPr>
        <p:spPr/>
        <p:txBody>
          <a:bodyPr/>
          <a:lstStyle/>
          <a:p>
            <a:pPr defTabSz="342900" eaLnBrk="1" fontAlgn="auto" hangingPunct="1">
              <a:spcBef>
                <a:spcPts val="0"/>
              </a:spcBef>
              <a:spcAft>
                <a:spcPts val="0"/>
              </a:spcAft>
              <a:defRPr/>
            </a:pPr>
            <a:fld id="{08E6869C-4906-D745-8A4A-47164D3B6DA1}" type="slidenum">
              <a:rPr lang="en-US" sz="1350">
                <a:solidFill>
                  <a:prstClr val="black"/>
                </a:solidFill>
                <a:latin typeface="Arial"/>
                <a:ea typeface="+mn-ea"/>
              </a:rPr>
              <a:pPr defTabSz="342900" eaLnBrk="1" fontAlgn="auto" hangingPunct="1">
                <a:spcBef>
                  <a:spcPts val="0"/>
                </a:spcBef>
                <a:spcAft>
                  <a:spcPts val="0"/>
                </a:spcAft>
                <a:defRPr/>
              </a:pPr>
              <a:t>87</a:t>
            </a:fld>
            <a:endParaRPr lang="en-US" sz="1350">
              <a:solidFill>
                <a:prstClr val="black"/>
              </a:solidFill>
              <a:latin typeface="Arial"/>
              <a:ea typeface="+mn-ea"/>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B249DD-8B96-6F23-714E-D7EE11F8CB31}"/>
              </a:ext>
            </a:extLst>
          </p:cNvPr>
          <p:cNvSpPr>
            <a:spLocks noGrp="1"/>
          </p:cNvSpPr>
          <p:nvPr>
            <p:ph sz="quarter" idx="10"/>
          </p:nvPr>
        </p:nvSpPr>
        <p:spPr>
          <a:xfrm>
            <a:off x="179388" y="158750"/>
            <a:ext cx="8785225" cy="4860925"/>
          </a:xfrm>
        </p:spPr>
        <p:txBody>
          <a:bodyPr>
            <a:normAutofit fontScale="47500" lnSpcReduction="20000"/>
          </a:bodyPr>
          <a:lstStyle/>
          <a:p>
            <a:pPr marL="0" indent="0">
              <a:lnSpc>
                <a:spcPct val="110000"/>
              </a:lnSpc>
              <a:buFont typeface="Arial" panose="020B0604020202020204" pitchFamily="34" charset="0"/>
              <a:buNone/>
              <a:defRPr/>
            </a:pPr>
            <a:r>
              <a:rPr lang="en-CA" sz="6700" b="1" dirty="0">
                <a:solidFill>
                  <a:schemeClr val="bg1"/>
                </a:solidFill>
              </a:rPr>
              <a:t>Copyright in works</a:t>
            </a:r>
          </a:p>
          <a:p>
            <a:pPr>
              <a:lnSpc>
                <a:spcPct val="110000"/>
              </a:lnSpc>
              <a:defRPr/>
            </a:pPr>
            <a:r>
              <a:rPr lang="en-CA" sz="6700" b="1" dirty="0">
                <a:solidFill>
                  <a:schemeClr val="bg1"/>
                </a:solidFill>
              </a:rPr>
              <a:t>3</a:t>
            </a:r>
            <a:r>
              <a:rPr lang="en-CA" sz="6700" dirty="0">
                <a:solidFill>
                  <a:schemeClr val="bg1"/>
                </a:solidFill>
              </a:rPr>
              <a:t> </a:t>
            </a:r>
            <a:r>
              <a:rPr lang="en-CA" sz="6700" b="1" dirty="0">
                <a:solidFill>
                  <a:schemeClr val="bg1"/>
                </a:solidFill>
              </a:rPr>
              <a:t>(1)</a:t>
            </a:r>
            <a:r>
              <a:rPr lang="en-CA" sz="6700" dirty="0">
                <a:solidFill>
                  <a:schemeClr val="bg1"/>
                </a:solidFill>
              </a:rPr>
              <a:t> For the purposes of this Act, </a:t>
            </a:r>
            <a:r>
              <a:rPr lang="en-CA" sz="6700" b="1" i="1" dirty="0">
                <a:solidFill>
                  <a:schemeClr val="bg1"/>
                </a:solidFill>
              </a:rPr>
              <a:t>copyright</a:t>
            </a:r>
            <a:r>
              <a:rPr lang="en-CA" sz="6700" dirty="0">
                <a:solidFill>
                  <a:schemeClr val="bg1"/>
                </a:solidFill>
              </a:rPr>
              <a:t>, in relation to a work, means the sole right to produce or reproduce the work or </a:t>
            </a:r>
            <a:r>
              <a:rPr lang="en-CA" sz="6700" dirty="0">
                <a:solidFill>
                  <a:srgbClr val="FFFF00"/>
                </a:solidFill>
              </a:rPr>
              <a:t>any substantial part</a:t>
            </a:r>
            <a:r>
              <a:rPr lang="en-CA" sz="6700" dirty="0">
                <a:solidFill>
                  <a:schemeClr val="bg1"/>
                </a:solidFill>
              </a:rPr>
              <a:t> thereof in any material form whatever, to perform the work or any substantial part thereof in public or, if the work is unpublished, to publish the work or any substantial part thereof, and includes the sole right…</a:t>
            </a:r>
          </a:p>
          <a:p>
            <a:pPr lvl="1">
              <a:defRPr/>
            </a:pPr>
            <a:br>
              <a:rPr lang="en-CA" dirty="0"/>
            </a:br>
            <a:endParaRPr lang="en-CA" dirty="0"/>
          </a:p>
          <a:p>
            <a:pPr marL="0" indent="0">
              <a:buFont typeface="Arial" panose="020B0604020202020204" pitchFamily="34" charset="0"/>
              <a:buNone/>
              <a:defRPr/>
            </a:pP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Box 1">
            <a:extLst>
              <a:ext uri="{FF2B5EF4-FFF2-40B4-BE49-F238E27FC236}">
                <a16:creationId xmlns:a16="http://schemas.microsoft.com/office/drawing/2014/main" id="{76D42D49-04F3-EB53-3A52-59626290EA7A}"/>
              </a:ext>
            </a:extLst>
          </p:cNvPr>
          <p:cNvSpPr txBox="1">
            <a:spLocks noChangeArrowheads="1"/>
          </p:cNvSpPr>
          <p:nvPr/>
        </p:nvSpPr>
        <p:spPr bwMode="auto">
          <a:xfrm>
            <a:off x="847725" y="12382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3" name="TextBox 2">
            <a:extLst>
              <a:ext uri="{FF2B5EF4-FFF2-40B4-BE49-F238E27FC236}">
                <a16:creationId xmlns:a16="http://schemas.microsoft.com/office/drawing/2014/main" id="{BEC0C8D7-6223-1AF9-BBD4-F47A0490AC3E}"/>
              </a:ext>
            </a:extLst>
          </p:cNvPr>
          <p:cNvSpPr txBox="1"/>
          <p:nvPr/>
        </p:nvSpPr>
        <p:spPr>
          <a:xfrm>
            <a:off x="254000" y="1203325"/>
            <a:ext cx="8636000" cy="3554413"/>
          </a:xfrm>
          <a:prstGeom prst="rect">
            <a:avLst/>
          </a:prstGeom>
          <a:noFill/>
        </p:spPr>
        <p:txBody>
          <a:bodyPr wrap="none">
            <a:spAutoFit/>
          </a:bodyPr>
          <a:lstStyle/>
          <a:p>
            <a:pPr>
              <a:defRPr/>
            </a:pPr>
            <a:r>
              <a:rPr lang="en-US" sz="2500" b="1" dirty="0">
                <a:solidFill>
                  <a:srgbClr val="FFFF00"/>
                </a:solidFill>
              </a:rPr>
              <a:t>What is a substantial part of a work</a:t>
            </a:r>
            <a:r>
              <a:rPr lang="en-US" sz="2500" b="1" dirty="0">
                <a:solidFill>
                  <a:srgbClr val="FF0000"/>
                </a:solidFill>
              </a:rPr>
              <a:t>?</a:t>
            </a:r>
            <a:r>
              <a:rPr lang="en-US" sz="2500" dirty="0">
                <a:solidFill>
                  <a:srgbClr val="FF0000"/>
                </a:solidFill>
              </a:rPr>
              <a:t> </a:t>
            </a:r>
          </a:p>
          <a:p>
            <a:pPr>
              <a:defRPr/>
            </a:pPr>
            <a:r>
              <a:rPr lang="en-US" sz="2500" i="1" dirty="0" err="1">
                <a:solidFill>
                  <a:srgbClr val="00B0F0"/>
                </a:solidFill>
              </a:rPr>
              <a:t>Cinar</a:t>
            </a:r>
            <a:r>
              <a:rPr lang="en-US" sz="2500" i="1" dirty="0">
                <a:solidFill>
                  <a:srgbClr val="00B0F0"/>
                </a:solidFill>
              </a:rPr>
              <a:t> Corp. v. Robinson </a:t>
            </a:r>
            <a:r>
              <a:rPr lang="en-US" sz="2500" dirty="0">
                <a:solidFill>
                  <a:srgbClr val="FF0000"/>
                </a:solidFill>
              </a:rPr>
              <a:t>(</a:t>
            </a:r>
            <a:r>
              <a:rPr lang="en-US" sz="2500" dirty="0">
                <a:solidFill>
                  <a:schemeClr val="bg1"/>
                </a:solidFill>
              </a:rPr>
              <a:t>2013</a:t>
            </a:r>
            <a:r>
              <a:rPr lang="en-US" sz="2500" dirty="0">
                <a:solidFill>
                  <a:srgbClr val="FF0000"/>
                </a:solidFill>
              </a:rPr>
              <a:t>,</a:t>
            </a:r>
            <a:r>
              <a:rPr lang="en-US" sz="2500" dirty="0">
                <a:solidFill>
                  <a:schemeClr val="bg1"/>
                </a:solidFill>
              </a:rPr>
              <a:t> SCC</a:t>
            </a:r>
            <a:r>
              <a:rPr lang="en-US" sz="2500" dirty="0">
                <a:solidFill>
                  <a:srgbClr val="FF0000"/>
                </a:solidFill>
              </a:rPr>
              <a:t>)</a:t>
            </a:r>
            <a:endParaRPr lang="en-US" sz="2500" i="1" dirty="0">
              <a:solidFill>
                <a:srgbClr val="FF0000"/>
              </a:solidFill>
            </a:endParaRPr>
          </a:p>
          <a:p>
            <a:pPr marL="342900" indent="-342900">
              <a:buFont typeface="Arial" panose="020B0604020202020204" pitchFamily="34" charset="0"/>
              <a:buChar char="•"/>
              <a:defRPr/>
            </a:pPr>
            <a:r>
              <a:rPr lang="en-US" sz="2500" dirty="0">
                <a:solidFill>
                  <a:srgbClr val="FF0000"/>
                </a:solidFill>
              </a:rPr>
              <a:t>Consider </a:t>
            </a:r>
            <a:r>
              <a:rPr lang="en-US" sz="2500" dirty="0">
                <a:solidFill>
                  <a:schemeClr val="bg1"/>
                </a:solidFill>
              </a:rPr>
              <a:t>“</a:t>
            </a:r>
            <a:r>
              <a:rPr lang="en-US" sz="2500" dirty="0">
                <a:solidFill>
                  <a:srgbClr val="FFFF00"/>
                </a:solidFill>
              </a:rPr>
              <a:t>cumulative effect of the features copied from </a:t>
            </a:r>
          </a:p>
          <a:p>
            <a:pPr>
              <a:defRPr/>
            </a:pPr>
            <a:r>
              <a:rPr lang="en-US" sz="2500" dirty="0">
                <a:solidFill>
                  <a:srgbClr val="FFFF00"/>
                </a:solidFill>
              </a:rPr>
              <a:t>the work</a:t>
            </a:r>
            <a:r>
              <a:rPr lang="en-US" sz="2500" dirty="0">
                <a:solidFill>
                  <a:schemeClr val="bg1"/>
                </a:solidFill>
              </a:rPr>
              <a:t>”</a:t>
            </a:r>
            <a:r>
              <a:rPr lang="en-US" sz="2500" dirty="0">
                <a:solidFill>
                  <a:srgbClr val="FF0000"/>
                </a:solidFill>
              </a:rPr>
              <a:t>. </a:t>
            </a:r>
          </a:p>
          <a:p>
            <a:pPr marL="342900" indent="-342900">
              <a:buFont typeface="Arial" panose="020B0604020202020204" pitchFamily="34" charset="0"/>
              <a:buChar char="•"/>
              <a:defRPr/>
            </a:pPr>
            <a:r>
              <a:rPr lang="en-US" sz="2500" dirty="0">
                <a:solidFill>
                  <a:schemeClr val="bg1"/>
                </a:solidFill>
              </a:rPr>
              <a:t>Not limited to words on page or brushstrokes on the </a:t>
            </a:r>
          </a:p>
          <a:p>
            <a:pPr>
              <a:defRPr/>
            </a:pPr>
            <a:r>
              <a:rPr lang="en-US" sz="2500" dirty="0">
                <a:solidFill>
                  <a:schemeClr val="bg1"/>
                </a:solidFill>
              </a:rPr>
              <a:t>canvas; determined in relation to originality of the work that </a:t>
            </a:r>
          </a:p>
          <a:p>
            <a:pPr>
              <a:defRPr/>
            </a:pPr>
            <a:r>
              <a:rPr lang="en-US" sz="2500" dirty="0">
                <a:solidFill>
                  <a:schemeClr val="bg1"/>
                </a:solidFill>
              </a:rPr>
              <a:t>warrants protection</a:t>
            </a:r>
          </a:p>
          <a:p>
            <a:pPr marL="342900" indent="-342900">
              <a:buFont typeface="Arial" panose="020B0604020202020204" pitchFamily="34" charset="0"/>
              <a:buChar char="•"/>
              <a:defRPr/>
            </a:pPr>
            <a:r>
              <a:rPr lang="en-US" sz="2500" dirty="0">
                <a:solidFill>
                  <a:srgbClr val="FFFF00"/>
                </a:solidFill>
              </a:rPr>
              <a:t>Need to balance between protecting authors and leaving </a:t>
            </a:r>
          </a:p>
          <a:p>
            <a:pPr>
              <a:defRPr/>
            </a:pPr>
            <a:r>
              <a:rPr lang="en-US" sz="2500" dirty="0">
                <a:solidFill>
                  <a:srgbClr val="FFFF00"/>
                </a:solidFill>
              </a:rPr>
              <a:t>ideas</a:t>
            </a:r>
            <a:r>
              <a:rPr lang="en-US" sz="2500" dirty="0">
                <a:solidFill>
                  <a:srgbClr val="FF0000"/>
                </a:solidFill>
              </a:rPr>
              <a:t>/</a:t>
            </a:r>
            <a:r>
              <a:rPr lang="en-US" sz="2500" dirty="0">
                <a:solidFill>
                  <a:srgbClr val="FFFF00"/>
                </a:solidFill>
              </a:rPr>
              <a:t>elements free for all to draw upon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B087-575E-6BEC-61A4-117B75E801E8}"/>
              </a:ext>
            </a:extLst>
          </p:cNvPr>
          <p:cNvSpPr>
            <a:spLocks noGrp="1"/>
          </p:cNvSpPr>
          <p:nvPr>
            <p:ph type="title"/>
          </p:nvPr>
        </p:nvSpPr>
        <p:spPr>
          <a:xfrm>
            <a:off x="1811338" y="14288"/>
            <a:ext cx="5846762" cy="720725"/>
          </a:xfrm>
        </p:spPr>
        <p:txBody>
          <a:bodyPr>
            <a:noAutofit/>
          </a:bodyPr>
          <a:lstStyle/>
          <a:p>
            <a:pPr>
              <a:defRPr/>
            </a:pPr>
            <a:r>
              <a:rPr lang="en-US" sz="4500" b="1" dirty="0">
                <a:solidFill>
                  <a:srgbClr val="FFFF00"/>
                </a:solidFill>
                <a:latin typeface="+mn-lt"/>
              </a:rPr>
              <a:t>Why post?</a:t>
            </a:r>
          </a:p>
        </p:txBody>
      </p:sp>
      <p:sp>
        <p:nvSpPr>
          <p:cNvPr id="3" name="Content Placeholder 2">
            <a:extLst>
              <a:ext uri="{FF2B5EF4-FFF2-40B4-BE49-F238E27FC236}">
                <a16:creationId xmlns:a16="http://schemas.microsoft.com/office/drawing/2014/main" id="{BF0E8926-96B7-8263-066A-BB7A6AC40DC2}"/>
              </a:ext>
            </a:extLst>
          </p:cNvPr>
          <p:cNvSpPr>
            <a:spLocks noGrp="1"/>
          </p:cNvSpPr>
          <p:nvPr>
            <p:ph sz="quarter" idx="10"/>
          </p:nvPr>
        </p:nvSpPr>
        <p:spPr>
          <a:xfrm>
            <a:off x="1485900" y="885825"/>
            <a:ext cx="6515100" cy="3552825"/>
          </a:xfrm>
        </p:spPr>
        <p:txBody>
          <a:bodyPr>
            <a:normAutofit fontScale="25000" lnSpcReduction="20000"/>
          </a:bodyPr>
          <a:lstStyle/>
          <a:p>
            <a:pPr>
              <a:lnSpc>
                <a:spcPct val="120000"/>
              </a:lnSpc>
              <a:buFont typeface="Arial" panose="020B0604020202020204" pitchFamily="34" charset="0"/>
              <a:buAutoNum type="arabicPeriod"/>
              <a:defRPr/>
            </a:pPr>
            <a:r>
              <a:rPr lang="en-US" sz="10800" dirty="0">
                <a:solidFill>
                  <a:schemeClr val="bg1"/>
                </a:solidFill>
                <a:cs typeface="Lucida Console"/>
              </a:rPr>
              <a:t>Engaging and engaging others is the key.</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don’t love speaking up in class.</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just saw or realized something, and you’ll never remember it unless you post it now.</a:t>
            </a:r>
            <a:endParaRPr lang="en-US" sz="3000" dirty="0">
              <a:solidFill>
                <a:schemeClr val="bg1"/>
              </a:solidFill>
              <a:cs typeface="Lucida Console"/>
            </a:endParaRPr>
          </a:p>
          <a:p>
            <a:pPr marL="0" indent="0">
              <a:buFont typeface="Arial" panose="020B0604020202020204" pitchFamily="34" charset="0"/>
              <a:buNone/>
              <a:defRPr/>
            </a:pPr>
            <a:r>
              <a:rPr lang="en-US" sz="3000" dirty="0">
                <a:solidFill>
                  <a:schemeClr val="bg1"/>
                </a:solidFill>
                <a:cs typeface="Lucida Console"/>
              </a:rPr>
              <a:t>    </a:t>
            </a:r>
            <a:endParaRPr lang="en-US" sz="3000" dirty="0">
              <a:solidFill>
                <a:srgbClr val="FFFF00"/>
              </a:solidFill>
              <a:cs typeface="Lucida Console"/>
            </a:endParaRPr>
          </a:p>
        </p:txBody>
      </p:sp>
    </p:spTree>
    <p:extLst>
      <p:ext uri="{BB962C8B-B14F-4D97-AF65-F5344CB8AC3E}">
        <p14:creationId xmlns:p14="http://schemas.microsoft.com/office/powerpoint/2010/main" val="3185227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DBEA3AD3-9D4C-8C68-1893-D917EA55166C}"/>
              </a:ext>
            </a:extLst>
          </p:cNvPr>
          <p:cNvSpPr>
            <a:spLocks noGrp="1" noChangeArrowheads="1"/>
          </p:cNvSpPr>
          <p:nvPr>
            <p:ph type="title"/>
          </p:nvPr>
        </p:nvSpPr>
        <p:spPr bwMode="auto">
          <a:xfrm>
            <a:off x="1485900" y="44450"/>
            <a:ext cx="6172200" cy="59055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600">
                <a:solidFill>
                  <a:srgbClr val="FFFF00"/>
                </a:solidFill>
              </a:rPr>
              <a:t>Summary of </a:t>
            </a:r>
            <a:r>
              <a:rPr lang="en-US" altLang="en-US" sz="3600" i="1">
                <a:solidFill>
                  <a:srgbClr val="00B0F0"/>
                </a:solidFill>
              </a:rPr>
              <a:t>Cinar</a:t>
            </a:r>
          </a:p>
        </p:txBody>
      </p:sp>
      <p:sp>
        <p:nvSpPr>
          <p:cNvPr id="3" name="Content Placeholder 2">
            <a:extLst>
              <a:ext uri="{FF2B5EF4-FFF2-40B4-BE49-F238E27FC236}">
                <a16:creationId xmlns:a16="http://schemas.microsoft.com/office/drawing/2014/main" id="{A920A08E-9CA6-76D3-AFEC-50548E2E227B}"/>
              </a:ext>
            </a:extLst>
          </p:cNvPr>
          <p:cNvSpPr>
            <a:spLocks noGrp="1"/>
          </p:cNvSpPr>
          <p:nvPr>
            <p:ph sz="quarter" idx="10"/>
          </p:nvPr>
        </p:nvSpPr>
        <p:spPr>
          <a:xfrm>
            <a:off x="250825" y="774700"/>
            <a:ext cx="8642350" cy="4281488"/>
          </a:xfrm>
        </p:spPr>
        <p:txBody>
          <a:bodyPr>
            <a:normAutofit fontScale="62500" lnSpcReduction="20000"/>
          </a:bodyPr>
          <a:lstStyle/>
          <a:p>
            <a:pPr>
              <a:lnSpc>
                <a:spcPct val="120000"/>
              </a:lnSpc>
              <a:buFont typeface="+mj-lt"/>
              <a:buAutoNum type="arabicPeriod"/>
              <a:defRPr/>
            </a:pPr>
            <a:r>
              <a:rPr lang="en-CA" sz="3000" dirty="0">
                <a:solidFill>
                  <a:schemeClr val="bg1"/>
                </a:solidFill>
              </a:rPr>
              <a:t>A </a:t>
            </a:r>
            <a:r>
              <a:rPr lang="en-CA" sz="3000" dirty="0">
                <a:solidFill>
                  <a:srgbClr val="FFFF00"/>
                </a:solidFill>
              </a:rPr>
              <a:t>substantial part of a work </a:t>
            </a:r>
            <a:r>
              <a:rPr lang="en-CA" sz="3000" dirty="0">
                <a:solidFill>
                  <a:schemeClr val="bg1"/>
                </a:solidFill>
              </a:rPr>
              <a:t>is a </a:t>
            </a:r>
            <a:r>
              <a:rPr lang="en-CA" sz="3000" dirty="0">
                <a:solidFill>
                  <a:srgbClr val="FF0000"/>
                </a:solidFill>
              </a:rPr>
              <a:t>flexible notion</a:t>
            </a:r>
            <a:r>
              <a:rPr lang="en-CA" sz="3000" dirty="0">
                <a:solidFill>
                  <a:schemeClr val="bg1"/>
                </a:solidFill>
              </a:rPr>
              <a:t>. It is a matter of fact and degree.</a:t>
            </a:r>
          </a:p>
          <a:p>
            <a:pPr>
              <a:lnSpc>
                <a:spcPct val="120000"/>
              </a:lnSpc>
              <a:buFont typeface="+mj-lt"/>
              <a:buAutoNum type="arabicPeriod"/>
              <a:defRPr/>
            </a:pPr>
            <a:r>
              <a:rPr lang="en-CA" sz="3000" dirty="0">
                <a:solidFill>
                  <a:schemeClr val="bg1"/>
                </a:solidFill>
              </a:rPr>
              <a:t>Whether a part is substantial must be </a:t>
            </a:r>
            <a:r>
              <a:rPr lang="en-CA" sz="3000" dirty="0">
                <a:solidFill>
                  <a:srgbClr val="FFFF00"/>
                </a:solidFill>
              </a:rPr>
              <a:t>decided by its quality rather than its quantity</a:t>
            </a:r>
            <a:r>
              <a:rPr lang="en-CA" sz="3000" dirty="0">
                <a:solidFill>
                  <a:schemeClr val="bg1"/>
                </a:solidFill>
              </a:rPr>
              <a:t>: </a:t>
            </a:r>
            <a:r>
              <a:rPr lang="en-CA" sz="3000" i="1" dirty="0">
                <a:solidFill>
                  <a:schemeClr val="bg1"/>
                </a:solidFill>
              </a:rPr>
              <a:t>Ladbroke (Football), Ltd. v. William Hill (Football), Ltd.</a:t>
            </a:r>
            <a:r>
              <a:rPr lang="en-CA" sz="3000" dirty="0">
                <a:solidFill>
                  <a:schemeClr val="bg1"/>
                </a:solidFill>
              </a:rPr>
              <a:t>, [1964] 1 All E.R. 465 (H.L.), at p. 481, </a:t>
            </a:r>
            <a:r>
              <a:rPr lang="en-CA" sz="3000" i="1" dirty="0">
                <a:solidFill>
                  <a:schemeClr val="bg1"/>
                </a:solidFill>
              </a:rPr>
              <a:t>per </a:t>
            </a:r>
            <a:r>
              <a:rPr lang="en-CA" sz="3000" dirty="0">
                <a:solidFill>
                  <a:schemeClr val="bg1"/>
                </a:solidFill>
              </a:rPr>
              <a:t>Lord Pearce. </a:t>
            </a:r>
          </a:p>
          <a:p>
            <a:pPr>
              <a:lnSpc>
                <a:spcPct val="120000"/>
              </a:lnSpc>
              <a:buFont typeface="+mj-lt"/>
              <a:buAutoNum type="arabicPeriod"/>
              <a:defRPr/>
            </a:pPr>
            <a:r>
              <a:rPr lang="en-CA" sz="3000" dirty="0">
                <a:solidFill>
                  <a:schemeClr val="bg1"/>
                </a:solidFill>
              </a:rPr>
              <a:t> “The question of whether there has been substantial copying focuses on </a:t>
            </a:r>
            <a:r>
              <a:rPr lang="en-CA" sz="3000" dirty="0">
                <a:solidFill>
                  <a:srgbClr val="FFFF00"/>
                </a:solidFill>
              </a:rPr>
              <a:t>whether the copied features constitute a substantial part </a:t>
            </a:r>
            <a:r>
              <a:rPr lang="en-CA" sz="3000" i="1" dirty="0">
                <a:solidFill>
                  <a:srgbClr val="FFFF00"/>
                </a:solidFill>
              </a:rPr>
              <a:t>of the plaintiff’s work</a:t>
            </a:r>
            <a:r>
              <a:rPr lang="en-CA" sz="3000" i="1" dirty="0">
                <a:solidFill>
                  <a:schemeClr val="bg1"/>
                </a:solidFill>
              </a:rPr>
              <a:t> -</a:t>
            </a:r>
            <a:r>
              <a:rPr lang="en-CA" sz="3000" dirty="0">
                <a:solidFill>
                  <a:schemeClr val="bg1"/>
                </a:solidFill>
              </a:rPr>
              <a:t> </a:t>
            </a:r>
            <a:r>
              <a:rPr lang="en-CA" sz="3000" dirty="0">
                <a:solidFill>
                  <a:srgbClr val="FF0000"/>
                </a:solidFill>
              </a:rPr>
              <a:t>not </a:t>
            </a:r>
            <a:r>
              <a:rPr lang="en-CA" sz="3000" dirty="0">
                <a:solidFill>
                  <a:schemeClr val="bg1"/>
                </a:solidFill>
              </a:rPr>
              <a:t>whether they amount to a substantial part </a:t>
            </a:r>
            <a:r>
              <a:rPr lang="en-CA" sz="3000" i="1" dirty="0">
                <a:solidFill>
                  <a:schemeClr val="bg1"/>
                </a:solidFill>
              </a:rPr>
              <a:t>of </a:t>
            </a:r>
            <a:r>
              <a:rPr lang="en-CA" sz="3000" i="1" dirty="0">
                <a:solidFill>
                  <a:srgbClr val="FF0000"/>
                </a:solidFill>
              </a:rPr>
              <a:t>the defendant’s work</a:t>
            </a:r>
            <a:r>
              <a:rPr lang="en-CA" sz="3000" i="1" dirty="0">
                <a:solidFill>
                  <a:schemeClr val="bg1"/>
                </a:solidFill>
              </a:rPr>
              <a:t>”</a:t>
            </a:r>
            <a:endParaRPr lang="en-CA" sz="3000" dirty="0">
              <a:solidFill>
                <a:schemeClr val="bg1"/>
              </a:solidFill>
            </a:endParaRPr>
          </a:p>
          <a:p>
            <a:pPr>
              <a:lnSpc>
                <a:spcPct val="120000"/>
              </a:lnSpc>
              <a:buFont typeface="+mj-lt"/>
              <a:buAutoNum type="arabicPeriod"/>
              <a:defRPr/>
            </a:pPr>
            <a:r>
              <a:rPr lang="en-CA" sz="3000" dirty="0">
                <a:solidFill>
                  <a:schemeClr val="bg1"/>
                </a:solidFill>
              </a:rPr>
              <a:t>“the </a:t>
            </a:r>
            <a:r>
              <a:rPr lang="en-CA" sz="3000" dirty="0">
                <a:solidFill>
                  <a:srgbClr val="FFFF00"/>
                </a:solidFill>
              </a:rPr>
              <a:t>cumulative effect of the features copied </a:t>
            </a:r>
            <a:r>
              <a:rPr lang="en-CA" sz="3000" dirty="0">
                <a:solidFill>
                  <a:schemeClr val="bg1"/>
                </a:solidFill>
              </a:rPr>
              <a:t>from the work must be considered, to </a:t>
            </a:r>
            <a:r>
              <a:rPr lang="en-CA" sz="3000" dirty="0">
                <a:solidFill>
                  <a:srgbClr val="FFFF00"/>
                </a:solidFill>
              </a:rPr>
              <a:t>determine </a:t>
            </a:r>
            <a:r>
              <a:rPr lang="en-CA" sz="3000" dirty="0">
                <a:solidFill>
                  <a:schemeClr val="bg1"/>
                </a:solidFill>
              </a:rPr>
              <a:t>whether those features</a:t>
            </a:r>
            <a:r>
              <a:rPr lang="en-CA" sz="3000" i="1" dirty="0">
                <a:solidFill>
                  <a:schemeClr val="bg1"/>
                </a:solidFill>
              </a:rPr>
              <a:t> </a:t>
            </a:r>
            <a:r>
              <a:rPr lang="en-CA" sz="3000" dirty="0">
                <a:solidFill>
                  <a:srgbClr val="FFFF00"/>
                </a:solidFill>
              </a:rPr>
              <a:t>amount to a substantial part </a:t>
            </a:r>
            <a:r>
              <a:rPr lang="en-CA" sz="3000" dirty="0">
                <a:solidFill>
                  <a:schemeClr val="bg1"/>
                </a:solidFill>
              </a:rPr>
              <a:t>of [the Plaintiff’s] skill and judgment expressed in [their] work as a whole.”</a:t>
            </a:r>
          </a:p>
          <a:p>
            <a:pPr>
              <a:defRPr/>
            </a:pP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a:extLst>
              <a:ext uri="{FF2B5EF4-FFF2-40B4-BE49-F238E27FC236}">
                <a16:creationId xmlns:a16="http://schemas.microsoft.com/office/drawing/2014/main" id="{5DA86ECD-89BB-4B99-1667-73D3AFA99CA7}"/>
              </a:ext>
            </a:extLst>
          </p:cNvPr>
          <p:cNvSpPr>
            <a:spLocks noGrp="1" noChangeArrowheads="1"/>
          </p:cNvSpPr>
          <p:nvPr>
            <p:ph type="title"/>
          </p:nvPr>
        </p:nvSpPr>
        <p:spPr bwMode="auto">
          <a:xfrm>
            <a:off x="1485900" y="87313"/>
            <a:ext cx="6172200" cy="58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Summary of </a:t>
            </a:r>
            <a:r>
              <a:rPr lang="en-US" altLang="en-US" i="1">
                <a:solidFill>
                  <a:srgbClr val="00B0F0"/>
                </a:solidFill>
              </a:rPr>
              <a:t>Cinar</a:t>
            </a:r>
          </a:p>
        </p:txBody>
      </p:sp>
      <p:sp>
        <p:nvSpPr>
          <p:cNvPr id="3" name="Content Placeholder 2">
            <a:extLst>
              <a:ext uri="{FF2B5EF4-FFF2-40B4-BE49-F238E27FC236}">
                <a16:creationId xmlns:a16="http://schemas.microsoft.com/office/drawing/2014/main" id="{0FBAE4EB-CBC2-6566-F659-F4E2E7E1D9DC}"/>
              </a:ext>
            </a:extLst>
          </p:cNvPr>
          <p:cNvSpPr>
            <a:spLocks noGrp="1"/>
          </p:cNvSpPr>
          <p:nvPr>
            <p:ph sz="quarter" idx="10"/>
          </p:nvPr>
        </p:nvSpPr>
        <p:spPr>
          <a:xfrm>
            <a:off x="107950" y="774700"/>
            <a:ext cx="8712200" cy="4281488"/>
          </a:xfrm>
        </p:spPr>
        <p:txBody>
          <a:bodyPr>
            <a:normAutofit fontScale="47500" lnSpcReduction="20000"/>
          </a:bodyPr>
          <a:lstStyle/>
          <a:p>
            <a:pPr marL="557213" indent="-557213">
              <a:lnSpc>
                <a:spcPct val="120000"/>
              </a:lnSpc>
              <a:buFont typeface="+mj-lt"/>
              <a:buAutoNum type="arabicPeriod" startAt="5"/>
              <a:defRPr/>
            </a:pPr>
            <a:r>
              <a:rPr lang="en-CA" sz="3800" dirty="0">
                <a:solidFill>
                  <a:schemeClr val="bg1"/>
                </a:solidFill>
              </a:rPr>
              <a:t>“A substantial part of a work is </a:t>
            </a:r>
            <a:r>
              <a:rPr lang="en-CA" sz="3800" dirty="0">
                <a:solidFill>
                  <a:srgbClr val="FFFF00"/>
                </a:solidFill>
              </a:rPr>
              <a:t>not limited to the words on the page or the brushstrokes on the canvas</a:t>
            </a:r>
            <a:r>
              <a:rPr lang="en-CA" sz="3800" dirty="0">
                <a:solidFill>
                  <a:schemeClr val="bg1"/>
                </a:solidFill>
              </a:rPr>
              <a:t>. The Act</a:t>
            </a:r>
            <a:r>
              <a:rPr lang="en-CA" sz="3800" i="1" dirty="0">
                <a:solidFill>
                  <a:schemeClr val="bg1"/>
                </a:solidFill>
              </a:rPr>
              <a:t> </a:t>
            </a:r>
            <a:r>
              <a:rPr lang="en-CA" sz="3800" dirty="0">
                <a:solidFill>
                  <a:schemeClr val="bg1"/>
                </a:solidFill>
              </a:rPr>
              <a:t>protects authors against both literal and non-literal copying, so long as the copied material forms a substantial part of the infringed work. “</a:t>
            </a:r>
          </a:p>
          <a:p>
            <a:pPr marL="557213" indent="-557213">
              <a:lnSpc>
                <a:spcPct val="120000"/>
              </a:lnSpc>
              <a:buFont typeface="+mj-lt"/>
              <a:buAutoNum type="arabicPeriod" startAt="5"/>
              <a:defRPr/>
            </a:pPr>
            <a:r>
              <a:rPr lang="en-CA" sz="3800" dirty="0">
                <a:solidFill>
                  <a:schemeClr val="bg1"/>
                </a:solidFill>
              </a:rPr>
              <a:t>“The need to strike an </a:t>
            </a:r>
            <a:r>
              <a:rPr lang="en-CA" sz="3800" dirty="0">
                <a:solidFill>
                  <a:srgbClr val="FF0000"/>
                </a:solidFill>
              </a:rPr>
              <a:t>appropriate balance </a:t>
            </a:r>
            <a:r>
              <a:rPr lang="en-CA" sz="3800" dirty="0">
                <a:solidFill>
                  <a:schemeClr val="bg1"/>
                </a:solidFill>
              </a:rPr>
              <a:t>between giving </a:t>
            </a:r>
            <a:r>
              <a:rPr lang="en-CA" sz="3800" dirty="0">
                <a:solidFill>
                  <a:srgbClr val="FFFF00"/>
                </a:solidFill>
              </a:rPr>
              <a:t>protection</a:t>
            </a:r>
            <a:r>
              <a:rPr lang="en-CA" sz="3800" dirty="0">
                <a:solidFill>
                  <a:schemeClr val="bg1"/>
                </a:solidFill>
              </a:rPr>
              <a:t> </a:t>
            </a:r>
            <a:r>
              <a:rPr lang="en-CA" sz="3800" dirty="0">
                <a:solidFill>
                  <a:srgbClr val="FFFF00"/>
                </a:solidFill>
              </a:rPr>
              <a:t>to the skill and judgment</a:t>
            </a:r>
            <a:r>
              <a:rPr lang="en-CA" sz="3800" dirty="0">
                <a:solidFill>
                  <a:schemeClr val="bg1"/>
                </a:solidFill>
              </a:rPr>
              <a:t> exercised by authors in the expression of their ideas, on the one hand</a:t>
            </a:r>
            <a:r>
              <a:rPr lang="en-CA" sz="3800" dirty="0">
                <a:solidFill>
                  <a:srgbClr val="FF0000"/>
                </a:solidFill>
              </a:rPr>
              <a:t>, and leaving ideas and elements from the public domain free for all to draw upon</a:t>
            </a:r>
            <a:r>
              <a:rPr lang="en-CA" sz="3800" dirty="0">
                <a:solidFill>
                  <a:schemeClr val="bg1"/>
                </a:solidFill>
              </a:rPr>
              <a:t>, on the other, forms the background against which the arguments of the parties must be considered.”</a:t>
            </a:r>
          </a:p>
          <a:p>
            <a:pPr marL="557213" indent="-557213">
              <a:lnSpc>
                <a:spcPct val="120000"/>
              </a:lnSpc>
              <a:buFont typeface="+mj-lt"/>
              <a:buAutoNum type="arabicPeriod" startAt="5"/>
              <a:defRPr/>
            </a:pPr>
            <a:r>
              <a:rPr lang="en-CA" sz="3800" dirty="0">
                <a:solidFill>
                  <a:schemeClr val="bg1"/>
                </a:solidFill>
              </a:rPr>
              <a:t>Might be appropriate to use </a:t>
            </a:r>
            <a:r>
              <a:rPr lang="en-CA" sz="3800" dirty="0">
                <a:solidFill>
                  <a:srgbClr val="FFFF00"/>
                </a:solidFill>
              </a:rPr>
              <a:t>expert evidence </a:t>
            </a:r>
            <a:r>
              <a:rPr lang="en-CA" sz="3800" dirty="0">
                <a:solidFill>
                  <a:schemeClr val="bg1"/>
                </a:solidFill>
              </a:rPr>
              <a:t>to assist the court with questions of substantiality. Here:  “Expert evidence was necessary to assist the trial judge in distilling and comparing the “intelligible” aspects of the works at issue [atmosphere, dynamics, motifs, and structure], which he would not otherwise appreciate.”</a:t>
            </a:r>
          </a:p>
          <a:p>
            <a:pPr>
              <a:defRPr/>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a:extLst>
              <a:ext uri="{FF2B5EF4-FFF2-40B4-BE49-F238E27FC236}">
                <a16:creationId xmlns:a16="http://schemas.microsoft.com/office/drawing/2014/main" id="{915155C7-BDCA-6D11-536E-99BCFD71A1CE}"/>
              </a:ext>
            </a:extLst>
          </p:cNvPr>
          <p:cNvSpPr>
            <a:spLocks noGrp="1" noChangeArrowheads="1"/>
          </p:cNvSpPr>
          <p:nvPr>
            <p:ph type="title"/>
          </p:nvPr>
        </p:nvSpPr>
        <p:spPr bwMode="auto">
          <a:xfrm>
            <a:off x="1485900" y="115888"/>
            <a:ext cx="6172200" cy="733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S</a:t>
            </a:r>
            <a:r>
              <a:rPr lang="en-US" altLang="en-US" sz="4000" b="1">
                <a:solidFill>
                  <a:srgbClr val="FF0000"/>
                </a:solidFill>
              </a:rPr>
              <a:t>.</a:t>
            </a:r>
            <a:r>
              <a:rPr lang="en-US" altLang="en-US" sz="4000" b="1">
                <a:solidFill>
                  <a:srgbClr val="FFFF00"/>
                </a:solidFill>
              </a:rPr>
              <a:t>3 Copyright Act</a:t>
            </a:r>
          </a:p>
        </p:txBody>
      </p:sp>
      <p:sp>
        <p:nvSpPr>
          <p:cNvPr id="3" name="Content Placeholder 2">
            <a:extLst>
              <a:ext uri="{FF2B5EF4-FFF2-40B4-BE49-F238E27FC236}">
                <a16:creationId xmlns:a16="http://schemas.microsoft.com/office/drawing/2014/main" id="{14BBE3BF-2375-8346-AE54-D8E6642938D5}"/>
              </a:ext>
            </a:extLst>
          </p:cNvPr>
          <p:cNvSpPr>
            <a:spLocks noGrp="1"/>
          </p:cNvSpPr>
          <p:nvPr>
            <p:ph sz="quarter" idx="10"/>
          </p:nvPr>
        </p:nvSpPr>
        <p:spPr>
          <a:xfrm>
            <a:off x="539750" y="1058863"/>
            <a:ext cx="8064500" cy="3605212"/>
          </a:xfrm>
        </p:spPr>
        <p:txBody>
          <a:bodyPr>
            <a:normAutofit lnSpcReduction="10000"/>
          </a:bodyPr>
          <a:lstStyle/>
          <a:p>
            <a:pPr marL="0" indent="0">
              <a:lnSpc>
                <a:spcPct val="110000"/>
              </a:lnSpc>
              <a:buFont typeface="Arial" panose="020B0604020202020204" pitchFamily="34" charset="0"/>
              <a:buNone/>
              <a:defRPr/>
            </a:pPr>
            <a:r>
              <a:rPr lang="en-CA" sz="2400" b="1" i="1" dirty="0">
                <a:solidFill>
                  <a:schemeClr val="bg1"/>
                </a:solidFill>
              </a:rPr>
              <a:t>3</a:t>
            </a:r>
            <a:r>
              <a:rPr lang="en-CA" sz="2400" i="1" dirty="0">
                <a:solidFill>
                  <a:schemeClr val="bg1"/>
                </a:solidFill>
              </a:rPr>
              <a:t> </a:t>
            </a:r>
            <a:r>
              <a:rPr lang="en-CA" sz="2400" b="1" i="1" dirty="0">
                <a:solidFill>
                  <a:schemeClr val="bg1"/>
                </a:solidFill>
              </a:rPr>
              <a:t>(1)</a:t>
            </a:r>
            <a:r>
              <a:rPr lang="en-CA" sz="2400" i="1" dirty="0">
                <a:solidFill>
                  <a:schemeClr val="bg1"/>
                </a:solidFill>
              </a:rPr>
              <a:t> For the purposes of this Act, </a:t>
            </a:r>
            <a:r>
              <a:rPr lang="en-CA" sz="2400" b="1" i="1" dirty="0">
                <a:solidFill>
                  <a:srgbClr val="FFFF00"/>
                </a:solidFill>
              </a:rPr>
              <a:t>copyright</a:t>
            </a:r>
            <a:r>
              <a:rPr lang="en-CA" sz="2400" i="1" dirty="0">
                <a:solidFill>
                  <a:schemeClr val="bg1"/>
                </a:solidFill>
              </a:rPr>
              <a:t>, in relation to a work, </a:t>
            </a:r>
            <a:r>
              <a:rPr lang="en-CA" sz="2400" i="1" dirty="0">
                <a:solidFill>
                  <a:srgbClr val="FFFF00"/>
                </a:solidFill>
              </a:rPr>
              <a:t>means the sole right </a:t>
            </a:r>
            <a:r>
              <a:rPr lang="en-CA" sz="2400" i="1" dirty="0">
                <a:solidFill>
                  <a:schemeClr val="bg1"/>
                </a:solidFill>
              </a:rPr>
              <a:t>to produce or reproduce the work or any substantial part thereof in any material form whatever, </a:t>
            </a:r>
            <a:r>
              <a:rPr lang="en-CA" sz="2400" i="1" dirty="0">
                <a:solidFill>
                  <a:srgbClr val="FFFF00"/>
                </a:solidFill>
              </a:rPr>
              <a:t>to perform the work </a:t>
            </a:r>
            <a:r>
              <a:rPr lang="en-CA" sz="2400" i="1" dirty="0">
                <a:solidFill>
                  <a:schemeClr val="bg1"/>
                </a:solidFill>
              </a:rPr>
              <a:t>or any substantial part thereof </a:t>
            </a:r>
            <a:r>
              <a:rPr lang="en-CA" sz="2400" i="1" dirty="0">
                <a:solidFill>
                  <a:srgbClr val="FF0000"/>
                </a:solidFill>
              </a:rPr>
              <a:t>in public </a:t>
            </a:r>
            <a:r>
              <a:rPr lang="en-CA" sz="2400" i="1" dirty="0">
                <a:solidFill>
                  <a:schemeClr val="bg1"/>
                </a:solidFill>
              </a:rPr>
              <a:t>or, if the work is unpublished, to publish the work or any substantial part thereof, and includes the sole right</a:t>
            </a:r>
          </a:p>
          <a:p>
            <a:pPr marL="300038" lvl="1" indent="0">
              <a:lnSpc>
                <a:spcPct val="110000"/>
              </a:lnSpc>
              <a:buFont typeface="Arial" panose="020B0604020202020204" pitchFamily="34" charset="0"/>
              <a:buNone/>
              <a:defRPr/>
            </a:pPr>
            <a:r>
              <a:rPr lang="en-CA" sz="2400" b="1" i="1" dirty="0">
                <a:solidFill>
                  <a:schemeClr val="bg1"/>
                </a:solidFill>
              </a:rPr>
              <a:t>(a)</a:t>
            </a:r>
            <a:r>
              <a:rPr lang="en-CA" sz="2400" i="1" dirty="0">
                <a:solidFill>
                  <a:schemeClr val="bg1"/>
                </a:solidFill>
              </a:rPr>
              <a:t> to produce, reproduce, perform or publish any translation of the work,…</a:t>
            </a:r>
          </a:p>
          <a:p>
            <a:pPr marL="0" indent="0">
              <a:buFont typeface="Arial" panose="020B0604020202020204" pitchFamily="34" charset="0"/>
              <a:buNone/>
              <a:defRPr/>
            </a:pP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5">
            <a:extLst>
              <a:ext uri="{FF2B5EF4-FFF2-40B4-BE49-F238E27FC236}">
                <a16:creationId xmlns:a16="http://schemas.microsoft.com/office/drawing/2014/main" id="{91ADA288-F7DE-81D8-4928-6D1769355A28}"/>
              </a:ext>
            </a:extLst>
          </p:cNvPr>
          <p:cNvSpPr>
            <a:spLocks noGrp="1" noChangeArrowheads="1"/>
          </p:cNvSpPr>
          <p:nvPr>
            <p:ph type="title"/>
          </p:nvPr>
        </p:nvSpPr>
        <p:spPr bwMode="auto">
          <a:xfrm>
            <a:off x="358775" y="123478"/>
            <a:ext cx="8426450" cy="85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B004A3FC-1F4D-ED2D-552C-852288359E96}"/>
              </a:ext>
            </a:extLst>
          </p:cNvPr>
          <p:cNvSpPr>
            <a:spLocks noGrp="1"/>
          </p:cNvSpPr>
          <p:nvPr>
            <p:ph idx="1"/>
          </p:nvPr>
        </p:nvSpPr>
        <p:spPr>
          <a:xfrm>
            <a:off x="107504" y="977554"/>
            <a:ext cx="8928992" cy="4165946"/>
          </a:xfrm>
        </p:spPr>
        <p:txBody>
          <a:bodyPr>
            <a:normAutofit lnSpcReduction="10000"/>
          </a:bodyPr>
          <a:lstStyle/>
          <a:p>
            <a:pPr marL="0" indent="0">
              <a:lnSpc>
                <a:spcPct val="120000"/>
              </a:lnSpc>
              <a:buFont typeface="Arial" panose="020B0604020202020204" pitchFamily="34" charset="0"/>
              <a:buNone/>
              <a:defRPr/>
            </a:pPr>
            <a:r>
              <a:rPr lang="en-US" sz="2000" b="1" dirty="0">
                <a:solidFill>
                  <a:schemeClr val="bg1"/>
                </a:solidFill>
              </a:rPr>
              <a:t>Right to perform a work </a:t>
            </a:r>
            <a:r>
              <a:rPr lang="en-US" sz="2000" b="1" dirty="0">
                <a:solidFill>
                  <a:srgbClr val="FF0000"/>
                </a:solidFill>
              </a:rPr>
              <a:t>in public</a:t>
            </a:r>
          </a:p>
          <a:p>
            <a:pPr>
              <a:lnSpc>
                <a:spcPct val="120000"/>
              </a:lnSpc>
              <a:defRPr/>
            </a:pPr>
            <a:r>
              <a:rPr lang="en-US" sz="2000" i="1" dirty="0">
                <a:solidFill>
                  <a:srgbClr val="00B0F0"/>
                </a:solidFill>
              </a:rPr>
              <a:t>Canadian Admiral Corp. v. </a:t>
            </a:r>
            <a:r>
              <a:rPr lang="en-US" sz="2000" i="1" dirty="0" err="1">
                <a:solidFill>
                  <a:srgbClr val="00B0F0"/>
                </a:solidFill>
              </a:rPr>
              <a:t>Rediffusion</a:t>
            </a:r>
            <a:r>
              <a:rPr lang="en-US" sz="2000" i="1" dirty="0">
                <a:solidFill>
                  <a:srgbClr val="00B0F0"/>
                </a:solidFill>
              </a:rPr>
              <a:t> Inc., </a:t>
            </a:r>
            <a:r>
              <a:rPr lang="en-US" sz="2000" dirty="0">
                <a:solidFill>
                  <a:schemeClr val="bg1"/>
                </a:solidFill>
              </a:rPr>
              <a:t>[1954] Ex. C.R. 382</a:t>
            </a:r>
          </a:p>
          <a:p>
            <a:pPr lvl="1">
              <a:lnSpc>
                <a:spcPct val="120000"/>
              </a:lnSpc>
              <a:buFont typeface="Courier New" panose="02070309020205020404" pitchFamily="49" charset="0"/>
              <a:buChar char="o"/>
              <a:defRPr/>
            </a:pPr>
            <a:r>
              <a:rPr lang="en-US" sz="2000" dirty="0">
                <a:solidFill>
                  <a:schemeClr val="bg1"/>
                </a:solidFill>
              </a:rPr>
              <a:t>Exception given where audience is not part of author’s public</a:t>
            </a:r>
          </a:p>
          <a:p>
            <a:pPr lvl="1">
              <a:lnSpc>
                <a:spcPct val="120000"/>
              </a:lnSpc>
              <a:buFont typeface="Courier New" panose="02070309020205020404" pitchFamily="49" charset="0"/>
              <a:buChar char="o"/>
              <a:defRPr/>
            </a:pPr>
            <a:r>
              <a:rPr lang="en-US" sz="2000" dirty="0">
                <a:solidFill>
                  <a:schemeClr val="bg1"/>
                </a:solidFill>
              </a:rPr>
              <a:t>Main case is </a:t>
            </a:r>
            <a:r>
              <a:rPr lang="en-US" sz="2000" i="1" dirty="0">
                <a:solidFill>
                  <a:srgbClr val="00B0F0"/>
                </a:solidFill>
              </a:rPr>
              <a:t>Jennings v. Stephens</a:t>
            </a:r>
            <a:r>
              <a:rPr lang="en-US" sz="2000" dirty="0">
                <a:solidFill>
                  <a:srgbClr val="00B0F0"/>
                </a:solidFill>
              </a:rPr>
              <a:t> </a:t>
            </a:r>
            <a:r>
              <a:rPr lang="en-US" sz="2000" dirty="0">
                <a:solidFill>
                  <a:schemeClr val="bg1"/>
                </a:solidFill>
              </a:rPr>
              <a:t>[1936] 1 All E.R. 228 &amp; 413 where 600 workers listened to broadcast music in a factory. </a:t>
            </a:r>
            <a:r>
              <a:rPr lang="en-US" sz="2000" dirty="0">
                <a:solidFill>
                  <a:srgbClr val="FFFF00"/>
                </a:solidFill>
              </a:rPr>
              <a:t> </a:t>
            </a:r>
            <a:r>
              <a:rPr lang="en-US" sz="2000" dirty="0">
                <a:solidFill>
                  <a:schemeClr val="bg1"/>
                </a:solidFill>
              </a:rPr>
              <a:t>Held that </a:t>
            </a:r>
            <a:r>
              <a:rPr lang="en-CA" sz="2000" dirty="0">
                <a:solidFill>
                  <a:schemeClr val="bg1"/>
                </a:solidFill>
              </a:rPr>
              <a:t>everything depends on the </a:t>
            </a:r>
            <a:r>
              <a:rPr lang="en-CA" sz="2000" dirty="0">
                <a:solidFill>
                  <a:srgbClr val="FF0000"/>
                </a:solidFill>
              </a:rPr>
              <a:t>character of the audience </a:t>
            </a:r>
            <a:r>
              <a:rPr lang="en-CA" sz="2000" dirty="0">
                <a:solidFill>
                  <a:schemeClr val="bg1"/>
                </a:solidFill>
              </a:rPr>
              <a:t>– </a:t>
            </a:r>
            <a:r>
              <a:rPr lang="en-CA" sz="2000" dirty="0">
                <a:solidFill>
                  <a:srgbClr val="FFFF00"/>
                </a:solidFill>
              </a:rPr>
              <a:t>Is the audience part of the copyright owner’s public</a:t>
            </a:r>
            <a:r>
              <a:rPr lang="en-CA" sz="2000" dirty="0">
                <a:solidFill>
                  <a:srgbClr val="FF0000"/>
                </a:solidFill>
              </a:rPr>
              <a:t>? </a:t>
            </a:r>
            <a:r>
              <a:rPr lang="en-CA" sz="2000" dirty="0">
                <a:solidFill>
                  <a:schemeClr val="bg1"/>
                </a:solidFill>
              </a:rPr>
              <a:t>If the audience considered in relation to the owner of the copyright can properly be described as the owner's "public" or part of his "public," </a:t>
            </a:r>
            <a:r>
              <a:rPr lang="en-CA" sz="2000" dirty="0">
                <a:solidFill>
                  <a:srgbClr val="FFFF00"/>
                </a:solidFill>
              </a:rPr>
              <a:t>then anyone who performs the work before that audience without the consent of the author would be infringing his copyright</a:t>
            </a:r>
            <a:r>
              <a:rPr lang="en-CA" sz="2000" dirty="0">
                <a:solidFill>
                  <a:schemeClr val="bg1"/>
                </a:solidFill>
              </a:rPr>
              <a:t>.</a:t>
            </a:r>
          </a:p>
          <a:p>
            <a:pPr lvl="1">
              <a:lnSpc>
                <a:spcPct val="120000"/>
              </a:lnSpc>
              <a:defRPr/>
            </a:pPr>
            <a:endParaRPr lang="en-US" sz="2100" i="1" u="sng" dirty="0">
              <a:solidFill>
                <a:schemeClr val="bg1"/>
              </a:solidFill>
            </a:endParaRPr>
          </a:p>
        </p:txBody>
      </p:sp>
      <p:sp>
        <p:nvSpPr>
          <p:cNvPr id="4" name="Slide Number Placeholder 3">
            <a:extLst>
              <a:ext uri="{FF2B5EF4-FFF2-40B4-BE49-F238E27FC236}">
                <a16:creationId xmlns:a16="http://schemas.microsoft.com/office/drawing/2014/main" id="{2F49610E-3C85-0C85-38CE-95FF56FE4AE7}"/>
              </a:ext>
            </a:extLst>
          </p:cNvPr>
          <p:cNvSpPr>
            <a:spLocks noGrp="1"/>
          </p:cNvSpPr>
          <p:nvPr>
            <p:ph type="sldNum" sz="quarter" idx="12"/>
          </p:nvPr>
        </p:nvSpPr>
        <p:spPr/>
        <p:txBody>
          <a:bodyPr/>
          <a:lstStyle/>
          <a:p>
            <a:pPr defTabSz="342900" eaLnBrk="1" fontAlgn="auto" hangingPunct="1">
              <a:spcBef>
                <a:spcPts val="0"/>
              </a:spcBef>
              <a:spcAft>
                <a:spcPts val="0"/>
              </a:spcAft>
              <a:defRPr/>
            </a:pPr>
            <a:fld id="{7820D419-4D32-4E4F-BB3F-819738CC9BD9}" type="slidenum">
              <a:rPr lang="en-US" sz="1350">
                <a:solidFill>
                  <a:prstClr val="black"/>
                </a:solidFill>
                <a:latin typeface="Arial"/>
                <a:ea typeface="+mn-ea"/>
              </a:rPr>
              <a:pPr defTabSz="342900" eaLnBrk="1" fontAlgn="auto" hangingPunct="1">
                <a:spcBef>
                  <a:spcPts val="0"/>
                </a:spcBef>
                <a:spcAft>
                  <a:spcPts val="0"/>
                </a:spcAft>
                <a:defRPr/>
              </a:pPr>
              <a:t>93</a:t>
            </a:fld>
            <a:endParaRPr lang="en-US" sz="1350">
              <a:solidFill>
                <a:prstClr val="black"/>
              </a:solidFill>
              <a:latin typeface="Arial"/>
              <a:ea typeface="+mn-e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5">
            <a:extLst>
              <a:ext uri="{FF2B5EF4-FFF2-40B4-BE49-F238E27FC236}">
                <a16:creationId xmlns:a16="http://schemas.microsoft.com/office/drawing/2014/main" id="{2A6847C7-DED5-5105-DA90-F4085AF71CDC}"/>
              </a:ext>
            </a:extLst>
          </p:cNvPr>
          <p:cNvSpPr>
            <a:spLocks noGrp="1" noChangeArrowheads="1"/>
          </p:cNvSpPr>
          <p:nvPr>
            <p:ph type="title"/>
          </p:nvPr>
        </p:nvSpPr>
        <p:spPr bwMode="auto">
          <a:xfrm>
            <a:off x="468313" y="85725"/>
            <a:ext cx="8424862" cy="619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1857B230-270F-1C83-9E6A-FB108D311252}"/>
              </a:ext>
            </a:extLst>
          </p:cNvPr>
          <p:cNvSpPr>
            <a:spLocks noGrp="1"/>
          </p:cNvSpPr>
          <p:nvPr>
            <p:ph idx="1"/>
          </p:nvPr>
        </p:nvSpPr>
        <p:spPr>
          <a:xfrm>
            <a:off x="468313" y="993775"/>
            <a:ext cx="7991475" cy="3543300"/>
          </a:xfrm>
        </p:spPr>
        <p:txBody>
          <a:bodyPr>
            <a:normAutofit/>
          </a:bodyPr>
          <a:lstStyle/>
          <a:p>
            <a:pPr marL="0" indent="0">
              <a:buFont typeface="Arial" panose="020B0604020202020204" pitchFamily="34" charset="0"/>
              <a:buNone/>
              <a:defRPr/>
            </a:pPr>
            <a:r>
              <a:rPr lang="en-US" sz="2100" b="1" dirty="0">
                <a:solidFill>
                  <a:schemeClr val="bg1"/>
                </a:solidFill>
              </a:rPr>
              <a:t>Right to perform a work in public</a:t>
            </a:r>
          </a:p>
          <a:p>
            <a:pPr>
              <a:defRPr/>
            </a:pPr>
            <a:r>
              <a:rPr lang="en-US" sz="2100" i="1" dirty="0">
                <a:solidFill>
                  <a:srgbClr val="00B0F0"/>
                </a:solidFill>
              </a:rPr>
              <a:t>Canadian Cable Television Association v. Canada (Copyright Board), </a:t>
            </a:r>
            <a:r>
              <a:rPr lang="en-US" sz="2100" dirty="0">
                <a:solidFill>
                  <a:schemeClr val="bg1"/>
                </a:solidFill>
              </a:rPr>
              <a:t>[1993] 2 F.C. 138</a:t>
            </a:r>
          </a:p>
          <a:p>
            <a:pPr lvl="1">
              <a:buFont typeface="Courier New" panose="02070309020205020404" pitchFamily="49" charset="0"/>
              <a:buChar char="o"/>
              <a:defRPr/>
            </a:pPr>
            <a:r>
              <a:rPr lang="en-US" sz="2100" dirty="0">
                <a:solidFill>
                  <a:schemeClr val="bg1"/>
                </a:solidFill>
              </a:rPr>
              <a:t>Held that a </a:t>
            </a:r>
            <a:r>
              <a:rPr lang="en-US" sz="2100" dirty="0">
                <a:solidFill>
                  <a:srgbClr val="FF0000"/>
                </a:solidFill>
              </a:rPr>
              <a:t>radio or television broadcast does amount to a performance of the work in public</a:t>
            </a:r>
          </a:p>
          <a:p>
            <a:pPr lvl="1">
              <a:buFont typeface="Courier New" panose="02070309020205020404" pitchFamily="49" charset="0"/>
              <a:buChar char="o"/>
              <a:defRPr/>
            </a:pPr>
            <a:r>
              <a:rPr lang="en-US" sz="2100" dirty="0">
                <a:solidFill>
                  <a:schemeClr val="bg1"/>
                </a:solidFill>
              </a:rPr>
              <a:t>In public </a:t>
            </a:r>
            <a:r>
              <a:rPr lang="en-US" sz="2100" dirty="0">
                <a:solidFill>
                  <a:srgbClr val="FF0000"/>
                </a:solidFill>
              </a:rPr>
              <a:t>=</a:t>
            </a:r>
            <a:r>
              <a:rPr lang="en-US" sz="2100" dirty="0">
                <a:solidFill>
                  <a:schemeClr val="bg1"/>
                </a:solidFill>
              </a:rPr>
              <a:t> openly, without concealment, and to the knowledge of all</a:t>
            </a:r>
          </a:p>
          <a:p>
            <a:pPr lvl="1">
              <a:buFont typeface="Courier New" panose="02070309020205020404" pitchFamily="49" charset="0"/>
              <a:buChar char="o"/>
              <a:defRPr/>
            </a:pPr>
            <a:r>
              <a:rPr lang="en-US" sz="2100" dirty="0">
                <a:solidFill>
                  <a:srgbClr val="FFFF00"/>
                </a:solidFill>
              </a:rPr>
              <a:t>But consistent w. s. 2.3 of the Copyright Act</a:t>
            </a:r>
            <a:r>
              <a:rPr lang="en-US" sz="2100" dirty="0">
                <a:solidFill>
                  <a:srgbClr val="FF0000"/>
                </a:solidFill>
              </a:rPr>
              <a:t>?</a:t>
            </a:r>
          </a:p>
          <a:p>
            <a:pPr lvl="3">
              <a:defRPr/>
            </a:pPr>
            <a:endParaRPr lang="en-US" i="1" dirty="0"/>
          </a:p>
        </p:txBody>
      </p:sp>
      <p:sp>
        <p:nvSpPr>
          <p:cNvPr id="4" name="Slide Number Placeholder 3">
            <a:extLst>
              <a:ext uri="{FF2B5EF4-FFF2-40B4-BE49-F238E27FC236}">
                <a16:creationId xmlns:a16="http://schemas.microsoft.com/office/drawing/2014/main" id="{6B7DED65-0E07-522C-7CB4-E428521F5900}"/>
              </a:ext>
            </a:extLst>
          </p:cNvPr>
          <p:cNvSpPr>
            <a:spLocks noGrp="1"/>
          </p:cNvSpPr>
          <p:nvPr>
            <p:ph type="sldNum" sz="quarter" idx="12"/>
          </p:nvPr>
        </p:nvSpPr>
        <p:spPr/>
        <p:txBody>
          <a:bodyPr/>
          <a:lstStyle/>
          <a:p>
            <a:pPr defTabSz="342900" eaLnBrk="1" fontAlgn="auto" hangingPunct="1">
              <a:spcBef>
                <a:spcPts val="0"/>
              </a:spcBef>
              <a:spcAft>
                <a:spcPts val="0"/>
              </a:spcAft>
              <a:defRPr/>
            </a:pPr>
            <a:fld id="{7E7861B5-3EB5-344F-950B-101A1712D0B5}" type="slidenum">
              <a:rPr lang="en-US" sz="1350">
                <a:solidFill>
                  <a:prstClr val="black"/>
                </a:solidFill>
                <a:latin typeface="Arial"/>
                <a:ea typeface="+mn-ea"/>
              </a:rPr>
              <a:pPr defTabSz="342900" eaLnBrk="1" fontAlgn="auto" hangingPunct="1">
                <a:spcBef>
                  <a:spcPts val="0"/>
                </a:spcBef>
                <a:spcAft>
                  <a:spcPts val="0"/>
                </a:spcAft>
                <a:defRPr/>
              </a:pPr>
              <a:t>94</a:t>
            </a:fld>
            <a:endParaRPr lang="en-US" sz="1350">
              <a:solidFill>
                <a:prstClr val="black"/>
              </a:solidFill>
              <a:latin typeface="Arial"/>
              <a:ea typeface="+mn-ea"/>
            </a:endParaRPr>
          </a:p>
        </p:txBody>
      </p:sp>
      <p:pic>
        <p:nvPicPr>
          <p:cNvPr id="250884" name="Picture 4" descr="A picture containing knife&#10;&#10;Description automatically generated">
            <a:extLst>
              <a:ext uri="{FF2B5EF4-FFF2-40B4-BE49-F238E27FC236}">
                <a16:creationId xmlns:a16="http://schemas.microsoft.com/office/drawing/2014/main" id="{52640EF9-4EE0-FEBF-5F98-286B18FF8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156075"/>
            <a:ext cx="5372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5">
            <a:extLst>
              <a:ext uri="{FF2B5EF4-FFF2-40B4-BE49-F238E27FC236}">
                <a16:creationId xmlns:a16="http://schemas.microsoft.com/office/drawing/2014/main" id="{8A5AC3CC-F2CB-6194-870E-BC11BEBE2D76}"/>
              </a:ext>
            </a:extLst>
          </p:cNvPr>
          <p:cNvSpPr>
            <a:spLocks noGrp="1" noChangeArrowheads="1"/>
          </p:cNvSpPr>
          <p:nvPr>
            <p:ph type="title"/>
          </p:nvPr>
        </p:nvSpPr>
        <p:spPr bwMode="auto">
          <a:xfrm>
            <a:off x="107950" y="63500"/>
            <a:ext cx="8928100" cy="693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D344C42-ECD9-2E11-1938-8F244D396C70}"/>
              </a:ext>
            </a:extLst>
          </p:cNvPr>
          <p:cNvSpPr>
            <a:spLocks noGrp="1"/>
          </p:cNvSpPr>
          <p:nvPr>
            <p:ph idx="1"/>
          </p:nvPr>
        </p:nvSpPr>
        <p:spPr>
          <a:xfrm>
            <a:off x="539750" y="915988"/>
            <a:ext cx="8353425" cy="3959225"/>
          </a:xfrm>
        </p:spPr>
        <p:txBody>
          <a:bodyPr>
            <a:normAutofit lnSpcReduction="10000"/>
          </a:bodyPr>
          <a:lstStyle/>
          <a:p>
            <a:pPr marL="0" indent="0">
              <a:lnSpc>
                <a:spcPct val="110000"/>
              </a:lnSpc>
              <a:buFont typeface="Arial" panose="020B0604020202020204" pitchFamily="34" charset="0"/>
              <a:buNone/>
              <a:defRPr/>
            </a:pPr>
            <a:r>
              <a:rPr lang="en-US" sz="2100" b="1" dirty="0">
                <a:solidFill>
                  <a:srgbClr val="FF0000"/>
                </a:solidFill>
              </a:rPr>
              <a:t>Right to perform a work in public</a:t>
            </a:r>
          </a:p>
          <a:p>
            <a:pPr>
              <a:lnSpc>
                <a:spcPct val="110000"/>
              </a:lnSpc>
              <a:defRPr/>
            </a:pPr>
            <a:r>
              <a:rPr lang="en-US" sz="2100" i="1" dirty="0">
                <a:solidFill>
                  <a:srgbClr val="00B0F0"/>
                </a:solidFill>
              </a:rPr>
              <a:t>Canadian Cable Television Association v. Canada (Copyright Board), </a:t>
            </a:r>
            <a:r>
              <a:rPr lang="en-US" sz="2100" dirty="0">
                <a:solidFill>
                  <a:schemeClr val="bg1"/>
                </a:solidFill>
              </a:rPr>
              <a:t>[1993] 2 F.C. 138</a:t>
            </a:r>
          </a:p>
          <a:p>
            <a:pPr lvl="1">
              <a:lnSpc>
                <a:spcPct val="110000"/>
              </a:lnSpc>
              <a:buFont typeface="Courier New" panose="02070309020205020404" pitchFamily="49" charset="0"/>
              <a:buChar char="o"/>
              <a:defRPr/>
            </a:pPr>
            <a:r>
              <a:rPr lang="en-US" sz="2100" dirty="0">
                <a:solidFill>
                  <a:schemeClr val="bg1"/>
                </a:solidFill>
              </a:rPr>
              <a:t>Reference to “early conflicting decision” (</a:t>
            </a:r>
            <a:r>
              <a:rPr lang="en-US" sz="2100" i="1" dirty="0" err="1">
                <a:solidFill>
                  <a:srgbClr val="00B0F0"/>
                </a:solidFill>
              </a:rPr>
              <a:t>Rediffusion</a:t>
            </a:r>
            <a:r>
              <a:rPr lang="en-US" sz="2100" dirty="0">
                <a:solidFill>
                  <a:schemeClr val="bg1"/>
                </a:solidFill>
              </a:rPr>
              <a:t>)</a:t>
            </a:r>
          </a:p>
          <a:p>
            <a:pPr lvl="1">
              <a:lnSpc>
                <a:spcPct val="110000"/>
              </a:lnSpc>
              <a:buFont typeface="Courier New" panose="02070309020205020404" pitchFamily="49" charset="0"/>
              <a:buChar char="o"/>
              <a:defRPr/>
            </a:pPr>
            <a:r>
              <a:rPr lang="en-CA" sz="2100" dirty="0">
                <a:solidFill>
                  <a:schemeClr val="bg1"/>
                </a:solidFill>
              </a:rPr>
              <a:t> Letourneau J.: </a:t>
            </a:r>
            <a:r>
              <a:rPr lang="en-CA" sz="2100" i="1" dirty="0">
                <a:solidFill>
                  <a:srgbClr val="FF0000"/>
                </a:solidFill>
              </a:rPr>
              <a:t>“</a:t>
            </a:r>
            <a:r>
              <a:rPr lang="en-CA" sz="2100" i="1" dirty="0">
                <a:solidFill>
                  <a:schemeClr val="bg1"/>
                </a:solidFill>
              </a:rPr>
              <a:t>I would have thought on a mere common sense basis that when the </a:t>
            </a:r>
            <a:r>
              <a:rPr lang="en-CA" sz="2100" i="1" dirty="0">
                <a:solidFill>
                  <a:srgbClr val="FFFF00"/>
                </a:solidFill>
              </a:rPr>
              <a:t>Prime Minister of Canada addresses the nation</a:t>
            </a:r>
            <a:r>
              <a:rPr lang="en-CA" sz="2100" i="1" dirty="0">
                <a:solidFill>
                  <a:srgbClr val="FF0000"/>
                </a:solidFill>
              </a:rPr>
              <a:t>,</a:t>
            </a:r>
            <a:r>
              <a:rPr lang="en-CA" sz="2100" i="1" dirty="0">
                <a:solidFill>
                  <a:schemeClr val="bg1"/>
                </a:solidFill>
              </a:rPr>
              <a:t> either from his home or his private office, and reaches the citizens in their homes by means of radio and television</a:t>
            </a:r>
            <a:r>
              <a:rPr lang="en-CA" sz="2100" i="1" dirty="0">
                <a:solidFill>
                  <a:srgbClr val="FF0000"/>
                </a:solidFill>
              </a:rPr>
              <a:t>,</a:t>
            </a:r>
            <a:r>
              <a:rPr lang="en-CA" sz="2100" i="1" dirty="0">
                <a:solidFill>
                  <a:srgbClr val="FFFF00"/>
                </a:solidFill>
              </a:rPr>
              <a:t> he appears in public </a:t>
            </a:r>
            <a:r>
              <a:rPr lang="en-CA" sz="2100" i="1" dirty="0">
                <a:solidFill>
                  <a:schemeClr val="bg1"/>
                </a:solidFill>
              </a:rPr>
              <a:t>and performs in public</a:t>
            </a:r>
            <a:r>
              <a:rPr lang="en-CA" sz="2100" i="1" dirty="0">
                <a:solidFill>
                  <a:srgbClr val="FF0000"/>
                </a:solidFill>
              </a:rPr>
              <a:t>.</a:t>
            </a:r>
            <a:r>
              <a:rPr lang="en-CA" sz="2100" i="1" dirty="0">
                <a:solidFill>
                  <a:schemeClr val="bg1"/>
                </a:solidFill>
              </a:rPr>
              <a:t> I would have been content to leave it at that had it not been for early conflicting decisions on this issue.</a:t>
            </a:r>
            <a:r>
              <a:rPr lang="en-CA" sz="2100" i="1" dirty="0">
                <a:solidFill>
                  <a:srgbClr val="FF0000"/>
                </a:solidFill>
              </a:rPr>
              <a:t>”</a:t>
            </a:r>
            <a:endParaRPr lang="en-CA" sz="2100" dirty="0">
              <a:solidFill>
                <a:srgbClr val="FF0000"/>
              </a:solidFill>
            </a:endParaRPr>
          </a:p>
          <a:p>
            <a:pPr lvl="3">
              <a:defRPr/>
            </a:pPr>
            <a:endParaRPr lang="en-US" i="1" dirty="0"/>
          </a:p>
        </p:txBody>
      </p:sp>
      <p:sp>
        <p:nvSpPr>
          <p:cNvPr id="4" name="Slide Number Placeholder 3">
            <a:extLst>
              <a:ext uri="{FF2B5EF4-FFF2-40B4-BE49-F238E27FC236}">
                <a16:creationId xmlns:a16="http://schemas.microsoft.com/office/drawing/2014/main" id="{BC25A1BE-36B1-9FEA-B397-CEDCBBD32501}"/>
              </a:ext>
            </a:extLst>
          </p:cNvPr>
          <p:cNvSpPr>
            <a:spLocks noGrp="1"/>
          </p:cNvSpPr>
          <p:nvPr>
            <p:ph type="sldNum" sz="quarter" idx="12"/>
          </p:nvPr>
        </p:nvSpPr>
        <p:spPr/>
        <p:txBody>
          <a:bodyPr/>
          <a:lstStyle/>
          <a:p>
            <a:pPr defTabSz="342900" eaLnBrk="1" fontAlgn="auto" hangingPunct="1">
              <a:spcBef>
                <a:spcPts val="0"/>
              </a:spcBef>
              <a:spcAft>
                <a:spcPts val="0"/>
              </a:spcAft>
              <a:defRPr/>
            </a:pPr>
            <a:fld id="{DA96F4B7-C518-5C45-96B3-152C627FC689}" type="slidenum">
              <a:rPr lang="en-US" sz="1350">
                <a:solidFill>
                  <a:prstClr val="black"/>
                </a:solidFill>
                <a:latin typeface="Arial"/>
                <a:ea typeface="+mn-ea"/>
              </a:rPr>
              <a:pPr defTabSz="342900" eaLnBrk="1" fontAlgn="auto" hangingPunct="1">
                <a:spcBef>
                  <a:spcPts val="0"/>
                </a:spcBef>
                <a:spcAft>
                  <a:spcPts val="0"/>
                </a:spcAft>
                <a:defRPr/>
              </a:pPr>
              <a:t>95</a:t>
            </a:fld>
            <a:endParaRPr lang="en-US" sz="1350">
              <a:solidFill>
                <a:prstClr val="black"/>
              </a:solidFill>
              <a:latin typeface="Arial"/>
              <a:ea typeface="+mn-ea"/>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5">
            <a:extLst>
              <a:ext uri="{FF2B5EF4-FFF2-40B4-BE49-F238E27FC236}">
                <a16:creationId xmlns:a16="http://schemas.microsoft.com/office/drawing/2014/main" id="{7DC391A5-A426-AF6D-E059-3FF875DEC8C5}"/>
              </a:ext>
            </a:extLst>
          </p:cNvPr>
          <p:cNvSpPr>
            <a:spLocks noGrp="1" noChangeArrowheads="1"/>
          </p:cNvSpPr>
          <p:nvPr>
            <p:ph type="title"/>
          </p:nvPr>
        </p:nvSpPr>
        <p:spPr bwMode="auto">
          <a:xfrm>
            <a:off x="323850" y="268288"/>
            <a:ext cx="8496300" cy="728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5DC563F-A4DC-7BCE-B197-6ACB21E68ED3}"/>
              </a:ext>
            </a:extLst>
          </p:cNvPr>
          <p:cNvSpPr>
            <a:spLocks noGrp="1"/>
          </p:cNvSpPr>
          <p:nvPr>
            <p:ph idx="1"/>
          </p:nvPr>
        </p:nvSpPr>
        <p:spPr>
          <a:xfrm>
            <a:off x="323850" y="1295400"/>
            <a:ext cx="8496300" cy="3579813"/>
          </a:xfrm>
        </p:spPr>
        <p:txBody>
          <a:bodyPr>
            <a:normAutofit fontScale="77500" lnSpcReduction="20000"/>
          </a:bodyPr>
          <a:lstStyle/>
          <a:p>
            <a:pPr marL="0" indent="0">
              <a:lnSpc>
                <a:spcPct val="110000"/>
              </a:lnSpc>
              <a:buFont typeface="Arial" panose="020B0604020202020204" pitchFamily="34" charset="0"/>
              <a:buNone/>
              <a:defRPr/>
            </a:pPr>
            <a:r>
              <a:rPr lang="en-US" sz="2475" b="1" dirty="0">
                <a:solidFill>
                  <a:srgbClr val="FF0000"/>
                </a:solidFill>
              </a:rPr>
              <a:t>Right to communicate a work to the public by telecommunication (s. 3(1)(f))</a:t>
            </a:r>
          </a:p>
          <a:p>
            <a:pPr>
              <a:lnSpc>
                <a:spcPct val="110000"/>
              </a:lnSpc>
              <a:defRPr/>
            </a:pPr>
            <a:r>
              <a:rPr lang="en-US" sz="2475" dirty="0">
                <a:solidFill>
                  <a:srgbClr val="FFFF00"/>
                </a:solidFill>
              </a:rPr>
              <a:t>TV</a:t>
            </a:r>
          </a:p>
          <a:p>
            <a:pPr>
              <a:lnSpc>
                <a:spcPct val="110000"/>
              </a:lnSpc>
              <a:defRPr/>
            </a:pPr>
            <a:r>
              <a:rPr lang="en-US" sz="2475" dirty="0">
                <a:solidFill>
                  <a:srgbClr val="FFFF00"/>
                </a:solidFill>
              </a:rPr>
              <a:t>Radio</a:t>
            </a:r>
          </a:p>
          <a:p>
            <a:pPr>
              <a:lnSpc>
                <a:spcPct val="110000"/>
              </a:lnSpc>
              <a:defRPr/>
            </a:pPr>
            <a:r>
              <a:rPr lang="en-US" sz="2475" dirty="0">
                <a:solidFill>
                  <a:srgbClr val="FFFF00"/>
                </a:solidFill>
              </a:rPr>
              <a:t>Online</a:t>
            </a:r>
          </a:p>
          <a:p>
            <a:pPr marL="0" indent="0">
              <a:lnSpc>
                <a:spcPct val="110000"/>
              </a:lnSpc>
              <a:buFont typeface="Arial" panose="020B0604020202020204" pitchFamily="34" charset="0"/>
              <a:buNone/>
              <a:defRPr/>
            </a:pPr>
            <a:r>
              <a:rPr lang="en-CA" sz="2475" b="1" i="1" dirty="0">
                <a:solidFill>
                  <a:schemeClr val="bg1"/>
                </a:solidFill>
              </a:rPr>
              <a:t>“3</a:t>
            </a:r>
            <a:r>
              <a:rPr lang="en-CA" sz="2475" i="1" dirty="0">
                <a:solidFill>
                  <a:schemeClr val="bg1"/>
                </a:solidFill>
              </a:rPr>
              <a:t> </a:t>
            </a:r>
            <a:r>
              <a:rPr lang="en-CA" sz="2475" b="1" i="1" dirty="0">
                <a:solidFill>
                  <a:schemeClr val="bg1"/>
                </a:solidFill>
              </a:rPr>
              <a:t>(1)</a:t>
            </a:r>
            <a:r>
              <a:rPr lang="en-CA" sz="2475" i="1" dirty="0">
                <a:solidFill>
                  <a:schemeClr val="bg1"/>
                </a:solidFill>
              </a:rPr>
              <a:t> For the purposes of this Act, </a:t>
            </a:r>
            <a:r>
              <a:rPr lang="en-CA" sz="2475" b="1" i="1" dirty="0">
                <a:solidFill>
                  <a:schemeClr val="bg1"/>
                </a:solidFill>
              </a:rPr>
              <a:t>copyright</a:t>
            </a:r>
            <a:r>
              <a:rPr lang="en-CA" sz="2475" i="1" dirty="0">
                <a:solidFill>
                  <a:schemeClr val="bg1"/>
                </a:solidFill>
              </a:rPr>
              <a:t>, in relation to a work, means the </a:t>
            </a:r>
            <a:r>
              <a:rPr lang="en-CA" sz="2475" i="1" dirty="0">
                <a:solidFill>
                  <a:srgbClr val="FFFF00"/>
                </a:solidFill>
              </a:rPr>
              <a:t>sole right to produce or reproduce </a:t>
            </a:r>
            <a:r>
              <a:rPr lang="en-CA" sz="2475" i="1" dirty="0">
                <a:solidFill>
                  <a:schemeClr val="bg1"/>
                </a:solidFill>
              </a:rPr>
              <a:t>the work or any substantial part thereof in any material form whatever, to perform the work or any substantial part thereof in public or, if the work is unpublished, to publish the work or any substantial part thereof, and includes the sole right</a:t>
            </a:r>
          </a:p>
          <a:p>
            <a:pPr marL="0" indent="0">
              <a:lnSpc>
                <a:spcPct val="110000"/>
              </a:lnSpc>
              <a:buFont typeface="Arial" panose="020B0604020202020204" pitchFamily="34" charset="0"/>
              <a:buNone/>
              <a:defRPr/>
            </a:pPr>
            <a:r>
              <a:rPr lang="en-CA" sz="2475" b="1" i="1" dirty="0">
                <a:solidFill>
                  <a:schemeClr val="bg1"/>
                </a:solidFill>
              </a:rPr>
              <a:t>(f)</a:t>
            </a:r>
            <a:r>
              <a:rPr lang="en-CA" sz="2475" i="1" dirty="0">
                <a:solidFill>
                  <a:srgbClr val="FFFF00"/>
                </a:solidFill>
              </a:rPr>
              <a:t> in the case of any literary, dramatic, musical or artistic work, to communicate the work to the public by telecommunication</a:t>
            </a:r>
            <a:r>
              <a:rPr lang="en-CA" sz="2475" i="1" dirty="0">
                <a:solidFill>
                  <a:schemeClr val="bg1"/>
                </a:solidFill>
              </a:rPr>
              <a:t>,…”</a:t>
            </a:r>
          </a:p>
          <a:p>
            <a:pPr>
              <a:defRPr/>
            </a:pPr>
            <a:endParaRPr lang="en-US" sz="2700" dirty="0">
              <a:solidFill>
                <a:schemeClr val="bg1"/>
              </a:solidFill>
            </a:endParaRPr>
          </a:p>
          <a:p>
            <a:pPr lvl="3">
              <a:defRPr/>
            </a:pPr>
            <a:endParaRPr lang="en-US" i="1" dirty="0"/>
          </a:p>
          <a:p>
            <a:pPr lvl="3">
              <a:defRPr/>
            </a:pPr>
            <a:endParaRPr lang="en-US" i="1" dirty="0"/>
          </a:p>
          <a:p>
            <a:pPr lvl="3">
              <a:defRPr/>
            </a:pPr>
            <a:endParaRPr lang="en-US" i="1" dirty="0"/>
          </a:p>
        </p:txBody>
      </p:sp>
      <p:sp>
        <p:nvSpPr>
          <p:cNvPr id="4" name="Slide Number Placeholder 3">
            <a:extLst>
              <a:ext uri="{FF2B5EF4-FFF2-40B4-BE49-F238E27FC236}">
                <a16:creationId xmlns:a16="http://schemas.microsoft.com/office/drawing/2014/main" id="{EA259D28-86E3-4F3C-2B74-41192D1A1661}"/>
              </a:ext>
            </a:extLst>
          </p:cNvPr>
          <p:cNvSpPr>
            <a:spLocks noGrp="1"/>
          </p:cNvSpPr>
          <p:nvPr>
            <p:ph type="sldNum" sz="quarter" idx="12"/>
          </p:nvPr>
        </p:nvSpPr>
        <p:spPr/>
        <p:txBody>
          <a:bodyPr/>
          <a:lstStyle/>
          <a:p>
            <a:pPr defTabSz="342900" eaLnBrk="1" fontAlgn="auto" hangingPunct="1">
              <a:spcBef>
                <a:spcPts val="0"/>
              </a:spcBef>
              <a:spcAft>
                <a:spcPts val="0"/>
              </a:spcAft>
              <a:defRPr/>
            </a:pPr>
            <a:fld id="{85BB38F5-57EC-A440-ABA0-927B362A3F64}" type="slidenum">
              <a:rPr lang="en-US" sz="1350">
                <a:solidFill>
                  <a:prstClr val="black"/>
                </a:solidFill>
                <a:latin typeface="Arial"/>
                <a:ea typeface="+mn-ea"/>
              </a:rPr>
              <a:pPr defTabSz="342900" eaLnBrk="1" fontAlgn="auto" hangingPunct="1">
                <a:spcBef>
                  <a:spcPts val="0"/>
                </a:spcBef>
                <a:spcAft>
                  <a:spcPts val="0"/>
                </a:spcAft>
                <a:defRPr/>
              </a:pPr>
              <a:t>96</a:t>
            </a:fld>
            <a:endParaRPr lang="en-US" sz="1350">
              <a:solidFill>
                <a:prstClr val="black"/>
              </a:solidFill>
              <a:latin typeface="Arial"/>
              <a:ea typeface="+mn-e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extBox 1">
            <a:extLst>
              <a:ext uri="{FF2B5EF4-FFF2-40B4-BE49-F238E27FC236}">
                <a16:creationId xmlns:a16="http://schemas.microsoft.com/office/drawing/2014/main" id="{A1EC76C2-F03C-CAA5-450F-815E97F33DF4}"/>
              </a:ext>
            </a:extLst>
          </p:cNvPr>
          <p:cNvSpPr txBox="1">
            <a:spLocks noChangeArrowheads="1"/>
          </p:cNvSpPr>
          <p:nvPr/>
        </p:nvSpPr>
        <p:spPr bwMode="auto">
          <a:xfrm>
            <a:off x="847725" y="123825"/>
            <a:ext cx="7448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a:solidFill>
                  <a:srgbClr val="FFFF00"/>
                </a:solidFill>
              </a:rPr>
              <a:t>Rights of the copyright owner</a:t>
            </a:r>
            <a:endParaRPr lang="en-US" altLang="en-US" sz="4000"/>
          </a:p>
        </p:txBody>
      </p:sp>
      <p:sp>
        <p:nvSpPr>
          <p:cNvPr id="257026" name="TextBox 2">
            <a:extLst>
              <a:ext uri="{FF2B5EF4-FFF2-40B4-BE49-F238E27FC236}">
                <a16:creationId xmlns:a16="http://schemas.microsoft.com/office/drawing/2014/main" id="{BF2D7C7F-3D61-9612-9D80-B4F90D6FB7BB}"/>
              </a:ext>
            </a:extLst>
          </p:cNvPr>
          <p:cNvSpPr txBox="1">
            <a:spLocks noChangeArrowheads="1"/>
          </p:cNvSpPr>
          <p:nvPr/>
        </p:nvSpPr>
        <p:spPr bwMode="auto">
          <a:xfrm>
            <a:off x="179388" y="1131888"/>
            <a:ext cx="87852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700" b="1">
                <a:solidFill>
                  <a:schemeClr val="bg1"/>
                </a:solidFill>
              </a:rPr>
              <a:t>Right to communicate a work to the </a:t>
            </a:r>
          </a:p>
          <a:p>
            <a:r>
              <a:rPr lang="en-US" altLang="en-US" sz="2700" b="1">
                <a:solidFill>
                  <a:schemeClr val="bg1"/>
                </a:solidFill>
              </a:rPr>
              <a:t>public by telecommunication (s. 3(1)(f))</a:t>
            </a:r>
          </a:p>
          <a:p>
            <a:r>
              <a:rPr lang="en-US" altLang="en-US" sz="2700" i="1">
                <a:solidFill>
                  <a:srgbClr val="00B0F0"/>
                </a:solidFill>
              </a:rPr>
              <a:t>CCH Canadian v. LSUC </a:t>
            </a:r>
            <a:r>
              <a:rPr lang="en-US" altLang="en-US" sz="2700">
                <a:solidFill>
                  <a:schemeClr val="bg1"/>
                </a:solidFill>
              </a:rPr>
              <a:t>(2004)</a:t>
            </a:r>
            <a:endParaRPr lang="en-US" altLang="en-US" sz="2700" i="1">
              <a:solidFill>
                <a:schemeClr val="bg1"/>
              </a:solidFill>
            </a:endParaRPr>
          </a:p>
          <a:p>
            <a:pPr lvl="1">
              <a:buFont typeface="Courier New" panose="02070309020205020404" pitchFamily="49" charset="0"/>
              <a:buChar char="o"/>
            </a:pPr>
            <a:r>
              <a:rPr lang="en-US" altLang="en-US" sz="2700">
                <a:solidFill>
                  <a:srgbClr val="FF0000"/>
                </a:solidFill>
              </a:rPr>
              <a:t>Faxed transmissions </a:t>
            </a:r>
            <a:r>
              <a:rPr lang="en-US" altLang="en-US" sz="2700">
                <a:solidFill>
                  <a:srgbClr val="FFFF00"/>
                </a:solidFill>
              </a:rPr>
              <a:t>of a single copy </a:t>
            </a:r>
          </a:p>
          <a:p>
            <a:pPr lvl="1"/>
            <a:r>
              <a:rPr lang="en-US" altLang="en-US" sz="2700">
                <a:solidFill>
                  <a:srgbClr val="FFFF00"/>
                </a:solidFill>
              </a:rPr>
              <a:t>of a work to a single individual </a:t>
            </a:r>
            <a:r>
              <a:rPr lang="en-US" altLang="en-US" sz="2700">
                <a:solidFill>
                  <a:srgbClr val="FF0000"/>
                </a:solidFill>
              </a:rPr>
              <a:t>is not a </a:t>
            </a:r>
          </a:p>
          <a:p>
            <a:pPr lvl="1"/>
            <a:r>
              <a:rPr lang="en-US" altLang="en-US" sz="2700">
                <a:solidFill>
                  <a:srgbClr val="FF0000"/>
                </a:solidFill>
              </a:rPr>
              <a:t>communication to the public</a:t>
            </a:r>
          </a:p>
          <a:p>
            <a:pPr lvl="1">
              <a:buFont typeface="Courier New" panose="02070309020205020404" pitchFamily="49" charset="0"/>
              <a:buChar char="o"/>
            </a:pPr>
            <a:r>
              <a:rPr lang="en-US" altLang="en-US" sz="2700">
                <a:solidFill>
                  <a:schemeClr val="bg1"/>
                </a:solidFill>
              </a:rPr>
              <a:t>Emanated</a:t>
            </a:r>
            <a:r>
              <a:rPr lang="en-US" altLang="en-US" sz="2700">
                <a:solidFill>
                  <a:srgbClr val="FFFF00"/>
                </a:solidFill>
              </a:rPr>
              <a:t> from a single point</a:t>
            </a:r>
            <a:r>
              <a:rPr lang="en-US" altLang="en-US" sz="2700">
                <a:solidFill>
                  <a:srgbClr val="FF0000"/>
                </a:solidFill>
              </a:rPr>
              <a:t>; </a:t>
            </a:r>
          </a:p>
          <a:p>
            <a:pPr lvl="1"/>
            <a:r>
              <a:rPr lang="en-US" altLang="en-US" sz="2700">
                <a:solidFill>
                  <a:srgbClr val="FFFF00"/>
                </a:solidFill>
              </a:rPr>
              <a:t>&amp; </a:t>
            </a:r>
            <a:r>
              <a:rPr lang="en-US" altLang="en-US" sz="2700">
                <a:solidFill>
                  <a:schemeClr val="bg1"/>
                </a:solidFill>
              </a:rPr>
              <a:t>intended to be </a:t>
            </a:r>
            <a:r>
              <a:rPr lang="en-US" altLang="en-US" sz="2700">
                <a:solidFill>
                  <a:srgbClr val="FFFF00"/>
                </a:solidFill>
              </a:rPr>
              <a:t>received at a single point </a:t>
            </a:r>
          </a:p>
          <a:p>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extBox 1">
            <a:extLst>
              <a:ext uri="{FF2B5EF4-FFF2-40B4-BE49-F238E27FC236}">
                <a16:creationId xmlns:a16="http://schemas.microsoft.com/office/drawing/2014/main" id="{B7CDE166-EFF2-1B8E-FFD9-759C3D77425E}"/>
              </a:ext>
            </a:extLst>
          </p:cNvPr>
          <p:cNvSpPr txBox="1">
            <a:spLocks noChangeArrowheads="1"/>
          </p:cNvSpPr>
          <p:nvPr/>
        </p:nvSpPr>
        <p:spPr bwMode="auto">
          <a:xfrm>
            <a:off x="458788" y="339725"/>
            <a:ext cx="81803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Rights of the copyright owner</a:t>
            </a:r>
            <a:endParaRPr lang="en-US" altLang="en-US" sz="4400"/>
          </a:p>
        </p:txBody>
      </p:sp>
      <p:sp>
        <p:nvSpPr>
          <p:cNvPr id="4" name="TextBox 3">
            <a:extLst>
              <a:ext uri="{FF2B5EF4-FFF2-40B4-BE49-F238E27FC236}">
                <a16:creationId xmlns:a16="http://schemas.microsoft.com/office/drawing/2014/main" id="{A4327471-4404-2CDD-DBD3-F5FC795D5FC4}"/>
              </a:ext>
            </a:extLst>
          </p:cNvPr>
          <p:cNvSpPr txBox="1"/>
          <p:nvPr/>
        </p:nvSpPr>
        <p:spPr>
          <a:xfrm>
            <a:off x="481013" y="1492250"/>
            <a:ext cx="8483600" cy="3046413"/>
          </a:xfrm>
          <a:prstGeom prst="rect">
            <a:avLst/>
          </a:prstGeom>
          <a:noFill/>
        </p:spPr>
        <p:txBody>
          <a:bodyPr>
            <a:spAutoFit/>
          </a:bodyPr>
          <a:lstStyle/>
          <a:p>
            <a:pPr>
              <a:defRPr/>
            </a:pPr>
            <a:r>
              <a:rPr lang="en-US" sz="3200" b="1" dirty="0">
                <a:solidFill>
                  <a:schemeClr val="bg1"/>
                </a:solidFill>
              </a:rPr>
              <a:t>Right to communicate a work to the public by telecommunication (s. 3(1)(f))</a:t>
            </a:r>
          </a:p>
          <a:p>
            <a:pPr marL="457200" indent="-457200">
              <a:buFont typeface="Arial" panose="020B0604020202020204" pitchFamily="34" charset="0"/>
              <a:buChar char="•"/>
              <a:defRPr/>
            </a:pPr>
            <a:r>
              <a:rPr lang="en-US" sz="3200" i="1" dirty="0">
                <a:solidFill>
                  <a:srgbClr val="00B0F0"/>
                </a:solidFill>
              </a:rPr>
              <a:t>CWTA v. SOCAN </a:t>
            </a:r>
            <a:r>
              <a:rPr lang="en-US" sz="3200" dirty="0">
                <a:solidFill>
                  <a:schemeClr val="bg1"/>
                </a:solidFill>
              </a:rPr>
              <a:t>(2008)</a:t>
            </a:r>
          </a:p>
          <a:p>
            <a:pPr lvl="1">
              <a:buFont typeface="Courier New" panose="02070309020205020404" pitchFamily="49" charset="0"/>
              <a:buChar char="o"/>
              <a:defRPr/>
            </a:pPr>
            <a:r>
              <a:rPr lang="en-US" sz="3200" dirty="0">
                <a:solidFill>
                  <a:srgbClr val="FFFF00"/>
                </a:solidFill>
              </a:rPr>
              <a:t>Is the transmission of a musical ringtone to a cellphone a </a:t>
            </a:r>
            <a:r>
              <a:rPr lang="en-US" sz="3200" dirty="0">
                <a:solidFill>
                  <a:schemeClr val="bg1"/>
                </a:solidFill>
              </a:rPr>
              <a:t>‘</a:t>
            </a:r>
            <a:r>
              <a:rPr lang="en-US" sz="3200" dirty="0">
                <a:solidFill>
                  <a:srgbClr val="FFFF00"/>
                </a:solidFill>
              </a:rPr>
              <a:t>communication to the public by telecommunication</a:t>
            </a:r>
            <a:r>
              <a:rPr lang="en-US" sz="3200" dirty="0">
                <a:solidFill>
                  <a:schemeClr val="bg1"/>
                </a:solidFill>
              </a:rPr>
              <a:t>’</a:t>
            </a:r>
            <a:r>
              <a:rPr lang="en-US" sz="3200" dirty="0">
                <a:solidFill>
                  <a:srgbClr val="FF0000"/>
                </a:solidFill>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5">
            <a:extLst>
              <a:ext uri="{FF2B5EF4-FFF2-40B4-BE49-F238E27FC236}">
                <a16:creationId xmlns:a16="http://schemas.microsoft.com/office/drawing/2014/main" id="{C05F8007-A98D-7915-8ECE-4FD6F6B0ECD6}"/>
              </a:ext>
            </a:extLst>
          </p:cNvPr>
          <p:cNvSpPr>
            <a:spLocks noGrp="1" noChangeArrowheads="1"/>
          </p:cNvSpPr>
          <p:nvPr>
            <p:ph type="title"/>
          </p:nvPr>
        </p:nvSpPr>
        <p:spPr bwMode="auto">
          <a:xfrm>
            <a:off x="250825" y="80963"/>
            <a:ext cx="8642350" cy="91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D067A4F6-3959-D56C-765C-86F7B1B8C181}"/>
              </a:ext>
            </a:extLst>
          </p:cNvPr>
          <p:cNvSpPr>
            <a:spLocks noGrp="1"/>
          </p:cNvSpPr>
          <p:nvPr>
            <p:ph idx="1"/>
          </p:nvPr>
        </p:nvSpPr>
        <p:spPr>
          <a:xfrm>
            <a:off x="395288" y="1276350"/>
            <a:ext cx="8353425" cy="3427413"/>
          </a:xfrm>
        </p:spPr>
        <p:txBody>
          <a:bodyPr>
            <a:normAutofit fontScale="77500" lnSpcReduction="20000"/>
          </a:bodyPr>
          <a:lstStyle/>
          <a:p>
            <a:pPr marL="0" indent="0">
              <a:lnSpc>
                <a:spcPct val="110000"/>
              </a:lnSpc>
              <a:buFont typeface="Arial" panose="020B0604020202020204" pitchFamily="34" charset="0"/>
              <a:buNone/>
              <a:defRPr/>
            </a:pPr>
            <a:r>
              <a:rPr lang="en-US" sz="3225" b="1" dirty="0">
                <a:solidFill>
                  <a:schemeClr val="bg1"/>
                </a:solidFill>
              </a:rPr>
              <a:t>Right to communicate a work to the public by telecommunication (s. 3(1)(f))</a:t>
            </a:r>
          </a:p>
          <a:p>
            <a:pPr>
              <a:lnSpc>
                <a:spcPct val="110000"/>
              </a:lnSpc>
              <a:defRPr/>
            </a:pPr>
            <a:r>
              <a:rPr lang="en-US" sz="3225" i="1" dirty="0">
                <a:solidFill>
                  <a:srgbClr val="00B0F0"/>
                </a:solidFill>
              </a:rPr>
              <a:t>ESA v. SOCAN </a:t>
            </a:r>
            <a:r>
              <a:rPr lang="en-US" sz="3225" dirty="0">
                <a:solidFill>
                  <a:srgbClr val="00B0F0"/>
                </a:solidFill>
              </a:rPr>
              <a:t>(2012)</a:t>
            </a:r>
          </a:p>
          <a:p>
            <a:pPr lvl="1">
              <a:lnSpc>
                <a:spcPct val="110000"/>
              </a:lnSpc>
              <a:buFont typeface="Courier New" panose="02070309020205020404" pitchFamily="49" charset="0"/>
              <a:buChar char="o"/>
              <a:defRPr/>
            </a:pPr>
            <a:r>
              <a:rPr lang="en-US" sz="3225" dirty="0">
                <a:solidFill>
                  <a:srgbClr val="FFFF00"/>
                </a:solidFill>
              </a:rPr>
              <a:t>Does the Copyright Act require a second royalty to be paid </a:t>
            </a:r>
            <a:r>
              <a:rPr lang="en-US" sz="3225" dirty="0">
                <a:solidFill>
                  <a:srgbClr val="FF0000"/>
                </a:solidFill>
              </a:rPr>
              <a:t>when games are downloaded </a:t>
            </a:r>
            <a:r>
              <a:rPr lang="en-US" sz="3225" dirty="0">
                <a:solidFill>
                  <a:schemeClr val="bg1"/>
                </a:solidFill>
              </a:rPr>
              <a:t>as opposed to sold in stores? </a:t>
            </a:r>
          </a:p>
          <a:p>
            <a:pPr lvl="1">
              <a:lnSpc>
                <a:spcPct val="110000"/>
              </a:lnSpc>
              <a:buFont typeface="Courier New" panose="02070309020205020404" pitchFamily="49" charset="0"/>
              <a:buChar char="o"/>
              <a:defRPr/>
            </a:pPr>
            <a:r>
              <a:rPr lang="en-US" sz="3225" dirty="0">
                <a:solidFill>
                  <a:srgbClr val="FFFF00"/>
                </a:solidFill>
              </a:rPr>
              <a:t>Conclusion</a:t>
            </a:r>
            <a:r>
              <a:rPr lang="en-US" sz="3225" dirty="0">
                <a:solidFill>
                  <a:schemeClr val="bg1"/>
                </a:solidFill>
              </a:rPr>
              <a:t>: </a:t>
            </a:r>
            <a:r>
              <a:rPr lang="en-US" sz="3225" dirty="0">
                <a:solidFill>
                  <a:srgbClr val="00B0F0"/>
                </a:solidFill>
              </a:rPr>
              <a:t>Internet delivery of copies of video games containing musical works </a:t>
            </a:r>
            <a:r>
              <a:rPr lang="en-US" sz="3225" dirty="0">
                <a:solidFill>
                  <a:srgbClr val="FFFF00"/>
                </a:solidFill>
              </a:rPr>
              <a:t>does not constitute a communication to the public</a:t>
            </a:r>
            <a:r>
              <a:rPr lang="en-US" sz="3225" dirty="0">
                <a:solidFill>
                  <a:schemeClr val="bg1"/>
                </a:solidFill>
              </a:rPr>
              <a:t>.</a:t>
            </a:r>
          </a:p>
          <a:p>
            <a:pPr lvl="3">
              <a:defRPr/>
            </a:pPr>
            <a:endParaRPr lang="en-US" i="1" dirty="0"/>
          </a:p>
        </p:txBody>
      </p:sp>
      <p:sp>
        <p:nvSpPr>
          <p:cNvPr id="4" name="Slide Number Placeholder 3">
            <a:extLst>
              <a:ext uri="{FF2B5EF4-FFF2-40B4-BE49-F238E27FC236}">
                <a16:creationId xmlns:a16="http://schemas.microsoft.com/office/drawing/2014/main" id="{378A749E-5448-B78D-11D7-B6CD09B1A916}"/>
              </a:ext>
            </a:extLst>
          </p:cNvPr>
          <p:cNvSpPr>
            <a:spLocks noGrp="1"/>
          </p:cNvSpPr>
          <p:nvPr>
            <p:ph type="sldNum" sz="quarter" idx="12"/>
          </p:nvPr>
        </p:nvSpPr>
        <p:spPr/>
        <p:txBody>
          <a:bodyPr/>
          <a:lstStyle/>
          <a:p>
            <a:pPr defTabSz="342900" eaLnBrk="1" fontAlgn="auto" hangingPunct="1">
              <a:spcBef>
                <a:spcPts val="0"/>
              </a:spcBef>
              <a:spcAft>
                <a:spcPts val="0"/>
              </a:spcAft>
              <a:defRPr/>
            </a:pPr>
            <a:fld id="{F56462C0-8F96-3249-A7CE-545301B11722}" type="slidenum">
              <a:rPr lang="en-US" sz="1350">
                <a:solidFill>
                  <a:prstClr val="black"/>
                </a:solidFill>
                <a:latin typeface="Arial"/>
                <a:ea typeface="+mn-ea"/>
              </a:rPr>
              <a:pPr defTabSz="342900" eaLnBrk="1" fontAlgn="auto" hangingPunct="1">
                <a:spcBef>
                  <a:spcPts val="0"/>
                </a:spcBef>
                <a:spcAft>
                  <a:spcPts val="0"/>
                </a:spcAft>
                <a:defRPr/>
              </a:pPr>
              <a:t>99</a:t>
            </a:fld>
            <a:endParaRPr lang="en-US" sz="1350">
              <a:solidFill>
                <a:prstClr val="black"/>
              </a:solidFill>
              <a:latin typeface="Arial"/>
              <a:ea typeface="+mn-ea"/>
            </a:endParaRPr>
          </a:p>
        </p:txBody>
      </p:sp>
    </p:spTree>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11033</TotalTime>
  <Words>16197</Words>
  <Application>Microsoft Macintosh PowerPoint</Application>
  <PresentationFormat>On-screen Show (16:9)</PresentationFormat>
  <Paragraphs>1142</Paragraphs>
  <Slides>332</Slides>
  <Notes>72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332</vt:i4>
      </vt:variant>
    </vt:vector>
  </HeadingPairs>
  <TitlesOfParts>
    <vt:vector size="350" baseType="lpstr">
      <vt:lpstr>ＭＳ Ｐゴシック</vt:lpstr>
      <vt:lpstr>American Typewriter</vt:lpstr>
      <vt:lpstr>Andale Mono</vt:lpstr>
      <vt:lpstr>Apple Chancery</vt:lpstr>
      <vt:lpstr>Arial</vt:lpstr>
      <vt:lpstr>BauOT</vt:lpstr>
      <vt:lpstr>Calibri</vt:lpstr>
      <vt:lpstr>Comic Sans MS</vt:lpstr>
      <vt:lpstr>Courier New</vt:lpstr>
      <vt:lpstr>Lucida Console</vt:lpstr>
      <vt:lpstr>Open Sans</vt:lpstr>
      <vt:lpstr>P22 Typewriter</vt:lpstr>
      <vt:lpstr>Times New Roman</vt:lpstr>
      <vt:lpstr>Verdana</vt:lpstr>
      <vt:lpstr>Whitney Book</vt:lpstr>
      <vt:lpstr>WhitneyHTF-Bold</vt:lpstr>
      <vt:lpstr>Wingdings</vt:lpstr>
      <vt:lpstr>Office Theme</vt:lpstr>
      <vt:lpstr>PowerPoint Presentation</vt:lpstr>
      <vt:lpstr>PowerPoint Presentation</vt:lpstr>
      <vt:lpstr>Text: Let me know if any issues @ Bookstore</vt:lpstr>
      <vt:lpstr>Former Text</vt:lpstr>
      <vt:lpstr>Course Website </vt:lpstr>
      <vt:lpstr>PowerPoint Presentation</vt:lpstr>
      <vt:lpstr> For full privileges on the website  </vt:lpstr>
      <vt:lpstr>PowerPoint Presentation</vt:lpstr>
      <vt:lpstr>Why post?</vt:lpstr>
      <vt:lpstr>Tips:</vt:lpstr>
      <vt:lpstr>PowerPoint Presentation</vt:lpstr>
      <vt:lpstr>Anything &amp; everything can be done via email if you prefer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of this Course</vt:lpstr>
      <vt:lpstr>Let’s talk about…</vt:lpstr>
      <vt:lpstr>A modest proposal…</vt:lpstr>
      <vt:lpstr>PowerPoint Presentation</vt:lpstr>
      <vt:lpstr>PowerPoint Presentation</vt:lpstr>
      <vt:lpstr>PowerPoint Presentation</vt:lpstr>
      <vt:lpstr>PowerPoint Presentation</vt:lpstr>
      <vt:lpstr>Office “Hours”: Ideally Tuesdays  just after class but am flexible…</vt:lpstr>
      <vt:lpstr>Entirely optional but please…</vt:lpstr>
      <vt:lpstr>PowerPoint Presentation</vt:lpstr>
      <vt:lpstr>Pause</vt:lpstr>
      <vt:lpstr>PowerPoint Presentation</vt:lpstr>
      <vt:lpstr>PowerPoint Presentation</vt:lpstr>
      <vt:lpstr>PowerPoint Presentation</vt:lpstr>
      <vt:lpstr>PowerPoint Presentation</vt:lpstr>
      <vt:lpstr>Overview of copyright</vt:lpstr>
      <vt:lpstr>Purpose of copyright in Canada? </vt:lpstr>
      <vt:lpstr>Overview of copyright</vt:lpstr>
      <vt:lpstr> Théberge promotes “balance” between the public interest in connecting &amp; just  reward for the author </vt:lpstr>
      <vt:lpstr>Overview of copyright</vt:lpstr>
      <vt:lpstr>PowerPoint Presentation</vt:lpstr>
      <vt:lpstr>What is copyrightable</vt:lpstr>
      <vt:lpstr>Result of Fixation Requirement</vt:lpstr>
      <vt:lpstr>PowerPoint Presentation</vt:lpstr>
      <vt:lpstr>PowerPoint Presentation</vt:lpstr>
      <vt:lpstr>PowerPoint Presentation</vt:lpstr>
      <vt:lpstr>What is copyrightable</vt:lpstr>
      <vt:lpstr>PowerPoint Presentation</vt:lpstr>
      <vt:lpstr>Meaning that…</vt:lpstr>
      <vt:lpstr>Can an A.I. pass the “McLachlin Test”? </vt:lpstr>
      <vt:lpstr>PowerPoint Presentation</vt:lpstr>
      <vt:lpstr>What is copyrightable</vt:lpstr>
      <vt:lpstr>PowerPoint Presentation</vt:lpstr>
      <vt:lpstr>PowerPoint Presentation</vt:lpstr>
      <vt:lpstr>Footnote: No Copyright in Facts</vt:lpstr>
      <vt:lpstr>PowerPoint Presentation</vt:lpstr>
      <vt:lpstr>PowerPoint Presentation</vt:lpstr>
      <vt:lpstr>S. 2 Definitions</vt:lpstr>
      <vt:lpstr>PowerPoint Presentation</vt:lpstr>
      <vt:lpstr>PowerPoint Presentation</vt:lpstr>
      <vt:lpstr>PowerPoint Presentation</vt:lpstr>
      <vt:lpstr>PowerPoint Presentation</vt:lpstr>
      <vt:lpstr>PowerPoint Presentation</vt:lpstr>
      <vt:lpstr>What is copyrightable</vt:lpstr>
      <vt:lpstr>1994</vt:lpstr>
      <vt:lpstr>PowerPoint Presentation</vt:lpstr>
      <vt:lpstr>What is copyrightable</vt:lpstr>
      <vt:lpstr>What is copyrightable</vt:lpstr>
      <vt:lpstr>Copyrighting Data?</vt:lpstr>
      <vt:lpstr>Rights of the copyright owner</vt:lpstr>
      <vt:lpstr>PowerPoint Presentation</vt:lpstr>
      <vt:lpstr>Rights of the copyright owner</vt:lpstr>
      <vt:lpstr>Rights of the copyright owner</vt:lpstr>
      <vt:lpstr>Rights of the copyright owner</vt:lpstr>
      <vt:lpstr>Consultant/Independent Contractor</vt:lpstr>
      <vt:lpstr>Rights of the copyright owner</vt:lpstr>
      <vt:lpstr>Rights of the copyright owner</vt:lpstr>
      <vt:lpstr>PowerPoint Presentation</vt:lpstr>
      <vt:lpstr>PowerPoint Presentation</vt:lpstr>
      <vt:lpstr>Rights of the copyright owner</vt:lpstr>
      <vt:lpstr>Rights of the copyright owner</vt:lpstr>
      <vt:lpstr>Rights of the copyright owner</vt:lpstr>
      <vt:lpstr>Rights of the copyright owner</vt:lpstr>
      <vt:lpstr>PowerPoint Presentation</vt:lpstr>
      <vt:lpstr>PowerPoint Presentation</vt:lpstr>
      <vt:lpstr>Summary of Cinar</vt:lpstr>
      <vt:lpstr>Summary of Cinar</vt:lpstr>
      <vt:lpstr>S.3 Copyright Act</vt:lpstr>
      <vt:lpstr>Rights of the copyright owner</vt:lpstr>
      <vt:lpstr>Rights of the copyright owner</vt:lpstr>
      <vt:lpstr>Rights of the copyright owner</vt:lpstr>
      <vt:lpstr>Rights of the copyright owner</vt:lpstr>
      <vt:lpstr>PowerPoint Presentation</vt:lpstr>
      <vt:lpstr>PowerPoint Presentation</vt:lpstr>
      <vt:lpstr>Rights of the copyright owner</vt:lpstr>
      <vt:lpstr>PowerPoint Presentation</vt:lpstr>
      <vt:lpstr>PowerPoint Presentation</vt:lpstr>
      <vt:lpstr>PowerPoint Presentation</vt:lpstr>
      <vt:lpstr>Rights of the copyright owner</vt:lpstr>
      <vt:lpstr>Rights of the copyright owner</vt:lpstr>
      <vt:lpstr>Cutting edge of issues argued over a year ago… Does “on demand” streaming attract a copyright fee if never transmitted? </vt:lpstr>
      <vt:lpstr>In this context…</vt:lpstr>
      <vt:lpstr>PowerPoint Presentation</vt:lpstr>
      <vt:lpstr>PowerPoint Presentation</vt:lpstr>
      <vt:lpstr>Orphan Works </vt:lpstr>
      <vt:lpstr>Independent Creation Doctrine - Canada</vt:lpstr>
      <vt:lpstr>PowerPoint Presentation</vt:lpstr>
      <vt:lpstr>PowerPoint Presentation</vt:lpstr>
      <vt:lpstr>PowerPoint Presentation</vt:lpstr>
      <vt:lpstr>PowerPoint Presentation</vt:lpstr>
      <vt:lpstr>PowerPoint Presentation</vt:lpstr>
      <vt:lpstr>Users’ rights</vt:lpstr>
      <vt:lpstr>PowerPoint Presentation</vt:lpstr>
      <vt:lpstr>Today: Two Defences to copyright infringement</vt:lpstr>
      <vt:lpstr>User rights: Public Interest Defence</vt:lpstr>
      <vt:lpstr>User rights: Public Interest Defence</vt:lpstr>
      <vt:lpstr>Wrongdoing does not disqualify  the public interest  defence. </vt:lpstr>
      <vt:lpstr>User rights: Fair Dealing</vt:lpstr>
      <vt:lpstr> Fair Dealing v. Fair Use </vt:lpstr>
      <vt:lpstr>PowerPoint Presentation</vt:lpstr>
      <vt:lpstr>Fair Dealing: Criticism or Review</vt:lpstr>
      <vt:lpstr>Fair Dealing: News Reporting</vt:lpstr>
      <vt:lpstr>Eight fair dealing categories (exhaustive list) </vt:lpstr>
      <vt:lpstr>What changed?</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Pause</vt:lpstr>
      <vt:lpstr>PowerPoint Presentation</vt:lpstr>
      <vt:lpstr>Users’ rights</vt:lpstr>
      <vt:lpstr>PowerPoint Presentation</vt:lpstr>
      <vt:lpstr>User rights: “Fair” in Fair Dealing</vt:lpstr>
      <vt:lpstr>The fairness stew</vt:lpstr>
      <vt:lpstr>1. Purpose of the Dealing </vt:lpstr>
      <vt:lpstr>2. Character of the Dealing </vt:lpstr>
      <vt:lpstr>Footnote: Criticisms of Majority in CBC v. SODRAC not related to fair dealing</vt:lpstr>
      <vt:lpstr>PowerPoint Presentation</vt:lpstr>
      <vt:lpstr>PowerPoint Presentation</vt:lpstr>
      <vt:lpstr>PowerPoint Presentation</vt:lpstr>
      <vt:lpstr>PowerPoint Presentation</vt:lpstr>
      <vt:lpstr>PowerPoint Presentation</vt:lpstr>
      <vt:lpstr>3. Amount of the Dealing </vt:lpstr>
      <vt:lpstr>4. Alternatives to the Dealing </vt:lpstr>
      <vt:lpstr>5. Nature of the Work</vt:lpstr>
      <vt:lpstr>6. Effect of the dealing on the work </vt:lpstr>
      <vt:lpstr>Users’ rights</vt:lpstr>
      <vt:lpstr>Users’ rights</vt:lpstr>
      <vt:lpstr>Users’ rights</vt:lpstr>
      <vt:lpstr>Carpet Cosplay</vt:lpstr>
      <vt:lpstr>PowerPoint Presentation</vt:lpstr>
      <vt:lpstr>PowerPoint Presentation</vt:lpstr>
      <vt:lpstr>Reflection Exercise</vt:lpstr>
      <vt:lpstr>PowerPoint Presentation</vt:lpstr>
      <vt:lpstr>Users’ rights</vt:lpstr>
      <vt:lpstr>Users’ rights</vt:lpstr>
      <vt:lpstr>Users’ rights</vt:lpstr>
      <vt:lpstr>Users’ rights</vt:lpstr>
      <vt:lpstr>Users’ rights</vt:lpstr>
      <vt:lpstr>Users’ rights</vt:lpstr>
      <vt:lpstr>Next case: Imagine a classroom selfie</vt:lpstr>
      <vt:lpstr>Users’ rights</vt:lpstr>
      <vt:lpstr>Users’ rights</vt:lpstr>
      <vt:lpstr>Users’ rights</vt:lpstr>
      <vt:lpstr>Users’ rights</vt:lpstr>
      <vt:lpstr>Users’ rights</vt:lpstr>
      <vt:lpstr>Users’ rights</vt:lpstr>
      <vt:lpstr>    Abella J. </vt:lpstr>
      <vt:lpstr>    Abella J. understands pedagogy</vt:lpstr>
      <vt:lpstr>PowerPoint Presentation</vt:lpstr>
      <vt:lpstr>PowerPoint Presentation</vt:lpstr>
      <vt:lpstr>Pause</vt:lpstr>
      <vt:lpstr>PowerPoint Presentation</vt:lpstr>
      <vt:lpstr>THE FAIR DEALING GUIDELINES </vt:lpstr>
      <vt:lpstr>THE FAIR DEALING GUIDELINES </vt:lpstr>
      <vt:lpstr>Not Phelan It 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…Ignored (sort of) by…FCA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S.C.C. Decision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Users’ rights: later decisions create doubt</vt:lpstr>
      <vt:lpstr>Users’ rights</vt:lpstr>
      <vt:lpstr>RE: Parody does not require that the expression of mockery or humour to be directed at the exact thing being parodied - CONSIDER…  </vt:lpstr>
      <vt:lpstr>PowerPoint Presentation</vt:lpstr>
      <vt:lpstr>PowerPoint Presentation</vt:lpstr>
      <vt:lpstr>PowerPoint Presentation</vt:lpstr>
      <vt:lpstr>Users’ rights: Parody found</vt:lpstr>
      <vt:lpstr>Users’ rights: Parody found BUT</vt:lpstr>
      <vt:lpstr>PowerPoint Presentation</vt:lpstr>
      <vt:lpstr>Site considered to be a parody, but not to be fair (fair dealing not made out)  </vt:lpstr>
      <vt:lpstr>Pause: Think about that….</vt:lpstr>
      <vt:lpstr>PowerPoint Presentation</vt:lpstr>
      <vt:lpstr>Anticipating Trademark Law</vt:lpstr>
      <vt:lpstr>PowerPoint Presentation</vt:lpstr>
      <vt:lpstr>PowerPoint Presentation</vt:lpstr>
      <vt:lpstr>Pause</vt:lpstr>
      <vt:lpstr>Users’ rights</vt:lpstr>
      <vt:lpstr>Policy behind s. 2.4(1)(b))</vt:lpstr>
      <vt:lpstr>Policy behind s. 2.4(1)(b))</vt:lpstr>
      <vt:lpstr>Users’ rights</vt:lpstr>
      <vt:lpstr>Users’ rights</vt:lpstr>
      <vt:lpstr>User rights</vt:lpstr>
      <vt:lpstr>User rights</vt:lpstr>
      <vt:lpstr>User rights</vt:lpstr>
      <vt:lpstr>User rights</vt:lpstr>
      <vt:lpstr>In USA  S.512 DMCA  + S.230 Communications Decency Act</vt:lpstr>
      <vt:lpstr>In USA  S.512 DMCA  + S.230 Communications Decency Act</vt:lpstr>
      <vt:lpstr>PowerPoint Presentation</vt:lpstr>
      <vt:lpstr>PowerPoint Presentation</vt:lpstr>
      <vt:lpstr>PowerPoint Presentation</vt:lpstr>
      <vt:lpstr>PowerPoint Presentation</vt:lpstr>
      <vt:lpstr>PowerPoint Presentation</vt:lpstr>
      <vt:lpstr>PowerPoint Presentation</vt:lpstr>
      <vt:lpstr>Pause</vt:lpstr>
      <vt:lpstr>Users’ rights</vt:lpstr>
      <vt:lpstr>PowerPoint Presentation</vt:lpstr>
      <vt:lpstr>PowerPoint Presentation</vt:lpstr>
      <vt:lpstr>PowerPoint Presentation</vt:lpstr>
      <vt:lpstr>PowerPoint Presentation</vt:lpstr>
      <vt:lpstr>User rights</vt:lpstr>
      <vt:lpstr>PowerPoint Presentation</vt:lpstr>
      <vt:lpstr>Users’ rights</vt:lpstr>
      <vt:lpstr>PowerPoint Presentation</vt:lpstr>
      <vt:lpstr>PowerPoint Presentation</vt:lpstr>
      <vt:lpstr>PowerPoint Presentation</vt:lpstr>
      <vt:lpstr>PowerPoint Presentation</vt:lpstr>
      <vt:lpstr>PowerPoint Presentation</vt:lpstr>
      <vt:lpstr>Should the common carrier exception (s.2.4(1)(b)) apply?</vt:lpstr>
      <vt:lpstr>Should the common carrier exception (s. 2.4(1)(b)) apply? </vt:lpstr>
      <vt:lpstr>N.B.: S. 31.1 Copyright Act (added to the Copyright Act, 2012 – complimentary to &amp; broader than S. 2.4(1)(b) </vt:lpstr>
      <vt:lpstr>N.B.: S. 31.1 Copyright Act (added to the Copyright Act, 2012 – complimentary to &amp; broader than S. 2.4(1)(b) </vt:lpstr>
      <vt:lpstr>N.B.: S. 31.1 Copyright Act (added to the Copyright Act, 2012 – complimentary to &amp; broader than S. 2.4(1)(b) </vt:lpstr>
      <vt:lpstr>PowerPoint Presentation</vt:lpstr>
      <vt:lpstr>A time-shifted celebration…</vt:lpstr>
      <vt:lpstr>PowerPoint Presentation</vt:lpstr>
      <vt:lpstr>Killing peer-to-peer</vt:lpstr>
      <vt:lpstr>Preceded by Napster (not in SCOTUS)</vt:lpstr>
      <vt:lpstr>Another one bites the dust…</vt:lpstr>
      <vt:lpstr>Recommended read…</vt:lpstr>
      <vt:lpstr>PowerPoint Presentation</vt:lpstr>
      <vt:lpstr>TekSavvy, Voltage, Rogers &amp; downloaders…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Coming Soon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353</cp:revision>
  <cp:lastPrinted>2016-07-11T18:15:24Z</cp:lastPrinted>
  <dcterms:created xsi:type="dcterms:W3CDTF">2010-06-15T20:07:28Z</dcterms:created>
  <dcterms:modified xsi:type="dcterms:W3CDTF">2024-02-23T22:29:44Z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14515609</vt:lpwstr>
  </property>
  <property fmtid="{D5CDD505-2E9C-101B-9397-08002B2CF9AE}" name="NXPowerLiteSettings" pid="3">
    <vt:lpwstr>C700052003A000</vt:lpwstr>
  </property>
  <property fmtid="{D5CDD505-2E9C-101B-9397-08002B2CF9AE}" name="NXPowerLiteVersion" pid="4">
    <vt:lpwstr>D8.0.8</vt:lpwstr>
  </property>
</Properties>
</file>