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slide+xml" PartName="/ppt/slides/slide237.xml"/>
  <Override ContentType="application/vnd.openxmlformats-officedocument.presentationml.slide+xml" PartName="/ppt/slides/slide238.xml"/>
  <Override ContentType="application/vnd.openxmlformats-officedocument.presentationml.slide+xml" PartName="/ppt/slides/slide239.xml"/>
  <Override ContentType="application/vnd.openxmlformats-officedocument.presentationml.slide+xml" PartName="/ppt/slides/slide240.xml"/>
  <Override ContentType="application/vnd.openxmlformats-officedocument.presentationml.slide+xml" PartName="/ppt/slides/slide241.xml"/>
  <Override ContentType="application/vnd.openxmlformats-officedocument.presentationml.slide+xml" PartName="/ppt/slides/slide242.xml"/>
  <Override ContentType="application/vnd.openxmlformats-officedocument.presentationml.slide+xml" PartName="/ppt/slides/slide243.xml"/>
  <Override ContentType="application/vnd.openxmlformats-officedocument.presentationml.slide+xml" PartName="/ppt/slides/slide244.xml"/>
  <Override ContentType="application/vnd.openxmlformats-officedocument.presentationml.slide+xml" PartName="/ppt/slides/slide245.xml"/>
  <Override ContentType="application/vnd.openxmlformats-officedocument.presentationml.slide+xml" PartName="/ppt/slides/slide246.xml"/>
  <Override ContentType="application/vnd.openxmlformats-officedocument.presentationml.slide+xml" PartName="/ppt/slides/slide247.xml"/>
  <Override ContentType="application/vnd.openxmlformats-officedocument.presentationml.slide+xml" PartName="/ppt/slides/slide248.xml"/>
  <Override ContentType="application/vnd.openxmlformats-officedocument.presentationml.slide+xml" PartName="/ppt/slides/slide249.xml"/>
  <Override ContentType="application/vnd.openxmlformats-officedocument.presentationml.slide+xml" PartName="/ppt/slides/slide250.xml"/>
  <Override ContentType="application/vnd.openxmlformats-officedocument.presentationml.slide+xml" PartName="/ppt/slides/slide251.xml"/>
  <Override ContentType="application/vnd.openxmlformats-officedocument.presentationml.slide+xml" PartName="/ppt/slides/slide252.xml"/>
  <Override ContentType="application/vnd.openxmlformats-officedocument.presentationml.slide+xml" PartName="/ppt/slides/slide253.xml"/>
  <Override ContentType="application/vnd.openxmlformats-officedocument.presentationml.slide+xml" PartName="/ppt/slides/slide254.xml"/>
  <Override ContentType="application/vnd.openxmlformats-officedocument.presentationml.slide+xml" PartName="/ppt/slides/slide255.xml"/>
  <Override ContentType="application/vnd.openxmlformats-officedocument.presentationml.slide+xml" PartName="/ppt/slides/slide256.xml"/>
  <Override ContentType="application/vnd.openxmlformats-officedocument.presentationml.slide+xml" PartName="/ppt/slides/slide257.xml"/>
  <Override ContentType="application/vnd.openxmlformats-officedocument.presentationml.slide+xml" PartName="/ppt/slides/slide258.xml"/>
  <Override ContentType="application/vnd.openxmlformats-officedocument.presentationml.slide+xml" PartName="/ppt/slides/slide259.xml"/>
  <Override ContentType="application/vnd.openxmlformats-officedocument.presentationml.slide+xml" PartName="/ppt/slides/slide260.xml"/>
  <Override ContentType="application/vnd.openxmlformats-officedocument.presentationml.slide+xml" PartName="/ppt/slides/slide261.xml"/>
  <Override ContentType="application/vnd.openxmlformats-officedocument.presentationml.slide+xml" PartName="/ppt/slides/slide262.xml"/>
  <Override ContentType="application/vnd.openxmlformats-officedocument.presentationml.slide+xml" PartName="/ppt/slides/slide263.xml"/>
  <Override ContentType="application/vnd.openxmlformats-officedocument.presentationml.slide+xml" PartName="/ppt/slides/slide264.xml"/>
  <Override ContentType="application/vnd.openxmlformats-officedocument.presentationml.slide+xml" PartName="/ppt/slides/slide265.xml"/>
  <Override ContentType="application/vnd.openxmlformats-officedocument.presentationml.slide+xml" PartName="/ppt/slides/slide266.xml"/>
  <Override ContentType="application/vnd.openxmlformats-officedocument.presentationml.slide+xml" PartName="/ppt/slides/slide267.xml"/>
  <Override ContentType="application/vnd.openxmlformats-officedocument.presentationml.slide+xml" PartName="/ppt/slides/slide268.xml"/>
  <Override ContentType="application/vnd.openxmlformats-officedocument.presentationml.slide+xml" PartName="/ppt/slides/slide269.xml"/>
  <Override ContentType="application/vnd.openxmlformats-officedocument.presentationml.slide+xml" PartName="/ppt/slides/slide270.xml"/>
  <Override ContentType="application/vnd.openxmlformats-officedocument.presentationml.slide+xml" PartName="/ppt/slides/slide271.xml"/>
  <Override ContentType="application/vnd.openxmlformats-officedocument.presentationml.slide+xml" PartName="/ppt/slides/slide272.xml"/>
  <Override ContentType="application/vnd.openxmlformats-officedocument.presentationml.slide+xml" PartName="/ppt/slides/slide273.xml"/>
  <Override ContentType="application/vnd.openxmlformats-officedocument.presentationml.slide+xml" PartName="/ppt/slides/slide274.xml"/>
  <Override ContentType="application/vnd.openxmlformats-officedocument.presentationml.slide+xml" PartName="/ppt/slides/slide275.xml"/>
  <Override ContentType="application/vnd.openxmlformats-officedocument.presentationml.slide+xml" PartName="/ppt/slides/slide276.xml"/>
  <Override ContentType="application/vnd.openxmlformats-officedocument.presentationml.slide+xml" PartName="/ppt/slides/slide277.xml"/>
  <Override ContentType="application/vnd.openxmlformats-officedocument.presentationml.slide+xml" PartName="/ppt/slides/slide278.xml"/>
  <Override ContentType="application/vnd.openxmlformats-officedocument.presentationml.slide+xml" PartName="/ppt/slides/slide279.xml"/>
  <Override ContentType="application/vnd.openxmlformats-officedocument.presentationml.slide+xml" PartName="/ppt/slides/slide280.xml"/>
  <Override ContentType="application/vnd.openxmlformats-officedocument.presentationml.slide+xml" PartName="/ppt/slides/slide281.xml"/>
  <Override ContentType="application/vnd.openxmlformats-officedocument.presentationml.slide+xml" PartName="/ppt/slides/slide282.xml"/>
  <Override ContentType="application/vnd.openxmlformats-officedocument.presentationml.slide+xml" PartName="/ppt/slides/slide283.xml"/>
  <Override ContentType="application/vnd.openxmlformats-officedocument.presentationml.slide+xml" PartName="/ppt/slides/slide284.xml"/>
  <Override ContentType="application/vnd.openxmlformats-officedocument.presentationml.slide+xml" PartName="/ppt/slides/slide285.xml"/>
  <Override ContentType="application/vnd.openxmlformats-officedocument.presentationml.slide+xml" PartName="/ppt/slides/slide286.xml"/>
  <Override ContentType="application/vnd.openxmlformats-officedocument.presentationml.slide+xml" PartName="/ppt/slides/slide287.xml"/>
  <Override ContentType="application/vnd.openxmlformats-officedocument.presentationml.slide+xml" PartName="/ppt/slides/slide288.xml"/>
  <Override ContentType="application/vnd.openxmlformats-officedocument.presentationml.slide+xml" PartName="/ppt/slides/slide289.xml"/>
  <Override ContentType="application/vnd.openxmlformats-officedocument.presentationml.slide+xml" PartName="/ppt/slides/slide290.xml"/>
  <Override ContentType="application/vnd.openxmlformats-officedocument.presentationml.slide+xml" PartName="/ppt/slides/slide291.xml"/>
  <Override ContentType="application/vnd.openxmlformats-officedocument.presentationml.slide+xml" PartName="/ppt/slides/slide292.xml"/>
  <Override ContentType="application/vnd.openxmlformats-officedocument.presentationml.slide+xml" PartName="/ppt/slides/slide293.xml"/>
  <Override ContentType="application/vnd.openxmlformats-officedocument.presentationml.slide+xml" PartName="/ppt/slides/slide294.xml"/>
  <Override ContentType="application/vnd.openxmlformats-officedocument.presentationml.slide+xml" PartName="/ppt/slides/slide295.xml"/>
  <Override ContentType="application/vnd.openxmlformats-officedocument.presentationml.slide+xml" PartName="/ppt/slides/slide296.xml"/>
  <Override ContentType="application/vnd.openxmlformats-officedocument.presentationml.slide+xml" PartName="/ppt/slides/slide297.xml"/>
  <Override ContentType="application/vnd.openxmlformats-officedocument.presentationml.slide+xml" PartName="/ppt/slides/slide298.xml"/>
  <Override ContentType="application/vnd.openxmlformats-officedocument.presentationml.slide+xml" PartName="/ppt/slides/slide299.xml"/>
  <Override ContentType="application/vnd.openxmlformats-officedocument.presentationml.slide+xml" PartName="/ppt/slides/slide300.xml"/>
  <Override ContentType="application/vnd.openxmlformats-officedocument.presentationml.slide+xml" PartName="/ppt/slides/slide301.xml"/>
  <Override ContentType="application/vnd.openxmlformats-officedocument.presentationml.slide+xml" PartName="/ppt/slides/slide302.xml"/>
  <Override ContentType="application/vnd.openxmlformats-officedocument.presentationml.slide+xml" PartName="/ppt/slides/slide303.xml"/>
  <Override ContentType="application/vnd.openxmlformats-officedocument.presentationml.slide+xml" PartName="/ppt/slides/slide304.xml"/>
  <Override ContentType="application/vnd.openxmlformats-officedocument.presentationml.slide+xml" PartName="/ppt/slides/slide305.xml"/>
  <Override ContentType="application/vnd.openxmlformats-officedocument.presentationml.slide+xml" PartName="/ppt/slides/slide306.xml"/>
  <Override ContentType="application/vnd.openxmlformats-officedocument.presentationml.slide+xml" PartName="/ppt/slides/slide307.xml"/>
  <Override ContentType="application/vnd.openxmlformats-officedocument.presentationml.slide+xml" PartName="/ppt/slides/slide308.xml"/>
  <Override ContentType="application/vnd.openxmlformats-officedocument.presentationml.slide+xml" PartName="/ppt/slides/slide309.xml"/>
  <Override ContentType="application/vnd.openxmlformats-officedocument.presentationml.slide+xml" PartName="/ppt/slides/slide310.xml"/>
  <Override ContentType="application/vnd.openxmlformats-officedocument.presentationml.slide+xml" PartName="/ppt/slides/slide311.xml"/>
  <Override ContentType="application/vnd.openxmlformats-officedocument.presentationml.slide+xml" PartName="/ppt/slides/slide312.xml"/>
  <Override ContentType="application/vnd.openxmlformats-officedocument.presentationml.slide+xml" PartName="/ppt/slides/slide313.xml"/>
  <Override ContentType="application/vnd.openxmlformats-officedocument.presentationml.slide+xml" PartName="/ppt/slides/slide314.xml"/>
  <Override ContentType="application/vnd.openxmlformats-officedocument.presentationml.slide+xml" PartName="/ppt/slides/slide315.xml"/>
  <Override ContentType="application/vnd.openxmlformats-officedocument.presentationml.slide+xml" PartName="/ppt/slides/slide316.xml"/>
  <Override ContentType="application/vnd.openxmlformats-officedocument.presentationml.slide+xml" PartName="/ppt/slides/slide317.xml"/>
  <Override ContentType="application/vnd.openxmlformats-officedocument.presentationml.slide+xml" PartName="/ppt/slides/slide318.xml"/>
  <Override ContentType="application/vnd.openxmlformats-officedocument.presentationml.slide+xml" PartName="/ppt/slides/slide319.xml"/>
  <Override ContentType="application/vnd.openxmlformats-officedocument.presentationml.slide+xml" PartName="/ppt/slides/slide320.xml"/>
  <Override ContentType="application/vnd.openxmlformats-officedocument.presentationml.slide+xml" PartName="/ppt/slides/slide321.xml"/>
  <Override ContentType="application/vnd.openxmlformats-officedocument.presentationml.slide+xml" PartName="/ppt/slides/slide322.xml"/>
  <Override ContentType="application/vnd.openxmlformats-officedocument.presentationml.slide+xml" PartName="/ppt/slides/slide323.xml"/>
  <Override ContentType="application/vnd.openxmlformats-officedocument.presentationml.slide+xml" PartName="/ppt/slides/slide324.xml"/>
  <Override ContentType="application/vnd.openxmlformats-officedocument.presentationml.slide+xml" PartName="/ppt/slides/slide325.xml"/>
  <Override ContentType="application/vnd.openxmlformats-officedocument.presentationml.slide+xml" PartName="/ppt/slides/slide326.xml"/>
  <Override ContentType="application/vnd.openxmlformats-officedocument.presentationml.slide+xml" PartName="/ppt/slides/slide327.xml"/>
  <Override ContentType="application/vnd.openxmlformats-officedocument.presentationml.slide+xml" PartName="/ppt/slides/slide328.xml"/>
  <Override ContentType="application/vnd.openxmlformats-officedocument.presentationml.slide+xml" PartName="/ppt/slides/slide329.xml"/>
  <Override ContentType="application/vnd.openxmlformats-officedocument.presentationml.slide+xml" PartName="/ppt/slides/slide330.xml"/>
  <Override ContentType="application/vnd.openxmlformats-officedocument.presentationml.slide+xml" PartName="/ppt/slides/slide331.xml"/>
  <Override ContentType="application/vnd.openxmlformats-officedocument.presentationml.slide+xml" PartName="/ppt/slides/slide332.xml"/>
  <Override ContentType="application/vnd.openxmlformats-officedocument.presentationml.slide+xml" PartName="/ppt/slides/slide333.xml"/>
  <Override ContentType="application/vnd.openxmlformats-officedocument.presentationml.slide+xml" PartName="/ppt/slides/slide334.xml"/>
  <Override ContentType="application/vnd.openxmlformats-officedocument.presentationml.slide+xml" PartName="/ppt/slides/slide335.xml"/>
  <Override ContentType="application/vnd.openxmlformats-officedocument.presentationml.slide+xml" PartName="/ppt/slides/slide336.xml"/>
  <Override ContentType="application/vnd.openxmlformats-officedocument.presentationml.slide+xml" PartName="/ppt/slides/slide337.xml"/>
  <Override ContentType="application/vnd.openxmlformats-officedocument.presentationml.slide+xml" PartName="/ppt/slides/slide338.xml"/>
  <Override ContentType="application/vnd.openxmlformats-officedocument.presentationml.slide+xml" PartName="/ppt/slides/slide339.xml"/>
  <Override ContentType="application/vnd.openxmlformats-officedocument.presentationml.slide+xml" PartName="/ppt/slides/slide340.xml"/>
  <Override ContentType="application/vnd.openxmlformats-officedocument.presentationml.slide+xml" PartName="/ppt/slides/slide341.xml"/>
  <Override ContentType="application/vnd.openxmlformats-officedocument.presentationml.slide+xml" PartName="/ppt/slides/slide342.xml"/>
  <Override ContentType="application/vnd.openxmlformats-officedocument.presentationml.slide+xml" PartName="/ppt/slides/slide343.xml"/>
  <Override ContentType="application/vnd.openxmlformats-officedocument.presentationml.slide+xml" PartName="/ppt/slides/slide344.xml"/>
  <Override ContentType="application/vnd.openxmlformats-officedocument.presentationml.slide+xml" PartName="/ppt/slides/slide345.xml"/>
  <Override ContentType="application/vnd.openxmlformats-officedocument.presentationml.slide+xml" PartName="/ppt/slides/slide346.xml"/>
  <Override ContentType="application/vnd.openxmlformats-officedocument.presentationml.slide+xml" PartName="/ppt/slides/slide347.xml"/>
  <Override ContentType="application/vnd.openxmlformats-officedocument.presentationml.slide+xml" PartName="/ppt/slides/slide348.xml"/>
  <Override ContentType="application/vnd.openxmlformats-officedocument.presentationml.slide+xml" PartName="/ppt/slides/slide349.xml"/>
  <Override ContentType="application/vnd.openxmlformats-officedocument.presentationml.slide+xml" PartName="/ppt/slides/slide350.xml"/>
  <Override ContentType="application/vnd.openxmlformats-officedocument.presentationml.slide+xml" PartName="/ppt/slides/slide351.xml"/>
  <Override ContentType="application/vnd.openxmlformats-officedocument.presentationml.slide+xml" PartName="/ppt/slides/slide352.xml"/>
  <Override ContentType="application/vnd.openxmlformats-officedocument.presentationml.slide+xml" PartName="/ppt/slides/slide353.xml"/>
  <Override ContentType="application/vnd.openxmlformats-officedocument.presentationml.slide+xml" PartName="/ppt/slides/slide354.xml"/>
  <Override ContentType="application/vnd.openxmlformats-officedocument.presentationml.slide+xml" PartName="/ppt/slides/slide355.xml"/>
  <Override ContentType="application/vnd.openxmlformats-officedocument.presentationml.slide+xml" PartName="/ppt/slides/slide356.xml"/>
  <Override ContentType="application/vnd.openxmlformats-officedocument.presentationml.slide+xml" PartName="/ppt/slides/slide357.xml"/>
  <Override ContentType="application/vnd.openxmlformats-officedocument.presentationml.slide+xml" PartName="/ppt/slides/slide358.xml"/>
  <Override ContentType="application/vnd.openxmlformats-officedocument.presentationml.slide+xml" PartName="/ppt/slides/slide359.xml"/>
  <Override ContentType="application/vnd.openxmlformats-officedocument.presentationml.slide+xml" PartName="/ppt/slides/slide360.xml"/>
  <Override ContentType="application/vnd.openxmlformats-officedocument.presentationml.slide+xml" PartName="/ppt/slides/slide361.xml"/>
  <Override ContentType="application/vnd.openxmlformats-officedocument.presentationml.slide+xml" PartName="/ppt/slides/slide362.xml"/>
  <Override ContentType="application/vnd.openxmlformats-officedocument.presentationml.slide+xml" PartName="/ppt/slides/slide363.xml"/>
  <Override ContentType="application/vnd.openxmlformats-officedocument.presentationml.slide+xml" PartName="/ppt/slides/slide364.xml"/>
  <Override ContentType="application/vnd.openxmlformats-officedocument.presentationml.slide+xml" PartName="/ppt/slides/slide365.xml"/>
  <Override ContentType="application/vnd.openxmlformats-officedocument.presentationml.slide+xml" PartName="/ppt/slides/slide366.xml"/>
  <Override ContentType="application/vnd.openxmlformats-officedocument.presentationml.slide+xml" PartName="/ppt/slides/slide367.xml"/>
  <Override ContentType="application/vnd.openxmlformats-officedocument.presentationml.slide+xml" PartName="/ppt/slides/slide368.xml"/>
  <Override ContentType="application/vnd.openxmlformats-officedocument.presentationml.slide+xml" PartName="/ppt/slides/slide369.xml"/>
  <Override ContentType="application/vnd.openxmlformats-officedocument.presentationml.slide+xml" PartName="/ppt/slides/slide370.xml"/>
  <Override ContentType="application/vnd.openxmlformats-officedocument.presentationml.slide+xml" PartName="/ppt/slides/slide371.xml"/>
  <Override ContentType="application/vnd.openxmlformats-officedocument.presentationml.slide+xml" PartName="/ppt/slides/slide372.xml"/>
  <Override ContentType="application/vnd.openxmlformats-officedocument.presentationml.slide+xml" PartName="/ppt/slides/slide373.xml"/>
  <Override ContentType="application/vnd.openxmlformats-officedocument.presentationml.slide+xml" PartName="/ppt/slides/slide374.xml"/>
  <Override ContentType="application/vnd.openxmlformats-officedocument.presentationml.slide+xml" PartName="/ppt/slides/slide375.xml"/>
  <Override ContentType="application/vnd.openxmlformats-officedocument.presentationml.slide+xml" PartName="/ppt/slides/slide376.xml"/>
  <Override ContentType="application/vnd.openxmlformats-officedocument.presentationml.slide+xml" PartName="/ppt/slides/slide377.xml"/>
  <Override ContentType="application/vnd.openxmlformats-officedocument.presentationml.slide+xml" PartName="/ppt/slides/slide378.xml"/>
  <Override ContentType="application/vnd.openxmlformats-officedocument.presentationml.slide+xml" PartName="/ppt/slides/slide379.xml"/>
  <Override ContentType="application/vnd.openxmlformats-officedocument.presentationml.slide+xml" PartName="/ppt/slides/slide380.xml"/>
  <Override ContentType="application/vnd.openxmlformats-officedocument.presentationml.slide+xml" PartName="/ppt/slides/slide381.xml"/>
  <Override ContentType="application/vnd.openxmlformats-officedocument.presentationml.slide+xml" PartName="/ppt/slides/slide382.xml"/>
  <Override ContentType="application/vnd.openxmlformats-officedocument.presentationml.slide+xml" PartName="/ppt/slides/slide383.xml"/>
  <Override ContentType="application/vnd.openxmlformats-officedocument.presentationml.slide+xml" PartName="/ppt/slides/slide384.xml"/>
  <Override ContentType="application/vnd.openxmlformats-officedocument.presentationml.slide+xml" PartName="/ppt/slides/slide385.xml"/>
  <Override ContentType="application/vnd.openxmlformats-officedocument.presentationml.slide+xml" PartName="/ppt/slides/slide386.xml"/>
  <Override ContentType="application/vnd.openxmlformats-officedocument.presentationml.slide+xml" PartName="/ppt/slides/slide387.xml"/>
  <Override ContentType="application/vnd.openxmlformats-officedocument.presentationml.slide+xml" PartName="/ppt/slides/slide388.xml"/>
  <Override ContentType="application/vnd.openxmlformats-officedocument.presentationml.slide+xml" PartName="/ppt/slides/slide389.xml"/>
  <Override ContentType="application/vnd.openxmlformats-officedocument.presentationml.slide+xml" PartName="/ppt/slides/slide390.xml"/>
  <Override ContentType="application/vnd.openxmlformats-officedocument.presentationml.slide+xml" PartName="/ppt/slides/slide391.xml"/>
  <Override ContentType="application/vnd.openxmlformats-officedocument.presentationml.slide+xml" PartName="/ppt/slides/slide392.xml"/>
  <Override ContentType="application/vnd.openxmlformats-officedocument.presentationml.slide+xml" PartName="/ppt/slides/slide393.xml"/>
  <Override ContentType="application/vnd.openxmlformats-officedocument.presentationml.slide+xml" PartName="/ppt/slides/slide394.xml"/>
  <Override ContentType="application/vnd.openxmlformats-officedocument.presentationml.slide+xml" PartName="/ppt/slides/slide395.xml"/>
  <Override ContentType="application/vnd.openxmlformats-officedocument.presentationml.slide+xml" PartName="/ppt/slides/slide396.xml"/>
  <Override ContentType="application/vnd.openxmlformats-officedocument.presentationml.slide+xml" PartName="/ppt/slides/slide397.xml"/>
  <Override ContentType="application/vnd.openxmlformats-officedocument.presentationml.slide+xml" PartName="/ppt/slides/slide398.xml"/>
  <Override ContentType="application/vnd.openxmlformats-officedocument.presentationml.slide+xml" PartName="/ppt/slides/slide399.xml"/>
  <Override ContentType="application/vnd.openxmlformats-officedocument.presentationml.slide+xml" PartName="/ppt/slides/slide400.xml"/>
  <Override ContentType="application/vnd.openxmlformats-officedocument.presentationml.slide+xml" PartName="/ppt/slides/slide401.xml"/>
  <Override ContentType="application/vnd.openxmlformats-officedocument.presentationml.slide+xml" PartName="/ppt/slides/slide402.xml"/>
  <Override ContentType="application/vnd.openxmlformats-officedocument.presentationml.slide+xml" PartName="/ppt/slides/slide403.xml"/>
  <Override ContentType="application/vnd.openxmlformats-officedocument.presentationml.slide+xml" PartName="/ppt/slides/slide404.xml"/>
  <Override ContentType="application/vnd.openxmlformats-officedocument.presentationml.slide+xml" PartName="/ppt/slides/slide405.xml"/>
  <Override ContentType="application/vnd.openxmlformats-officedocument.presentationml.slide+xml" PartName="/ppt/slides/slide406.xml"/>
  <Override ContentType="application/vnd.openxmlformats-officedocument.presentationml.slide+xml" PartName="/ppt/slides/slide407.xml"/>
  <Override ContentType="application/vnd.openxmlformats-officedocument.presentationml.slide+xml" PartName="/ppt/slides/slide408.xml"/>
  <Override ContentType="application/vnd.openxmlformats-officedocument.presentationml.slide+xml" PartName="/ppt/slides/slide409.xml"/>
  <Override ContentType="application/vnd.openxmlformats-officedocument.presentationml.slide+xml" PartName="/ppt/slides/slide410.xml"/>
  <Override ContentType="application/vnd.openxmlformats-officedocument.presentationml.slide+xml" PartName="/ppt/slides/slide411.xml"/>
  <Override ContentType="application/vnd.openxmlformats-officedocument.presentationml.slide+xml" PartName="/ppt/slides/slide412.xml"/>
  <Override ContentType="application/vnd.openxmlformats-officedocument.presentationml.slide+xml" PartName="/ppt/slides/slide413.xml"/>
  <Override ContentType="application/vnd.openxmlformats-officedocument.presentationml.slide+xml" PartName="/ppt/slides/slide414.xml"/>
  <Override ContentType="application/vnd.openxmlformats-officedocument.presentationml.slide+xml" PartName="/ppt/slides/slide415.xml"/>
  <Override ContentType="application/vnd.openxmlformats-officedocument.presentationml.slide+xml" PartName="/ppt/slides/slide416.xml"/>
  <Override ContentType="application/vnd.openxmlformats-officedocument.presentationml.slide+xml" PartName="/ppt/slides/slide417.xml"/>
  <Override ContentType="application/vnd.openxmlformats-officedocument.presentationml.slide+xml" PartName="/ppt/slides/slide418.xml"/>
  <Override ContentType="application/vnd.openxmlformats-officedocument.presentationml.slide+xml" PartName="/ppt/slides/slide419.xml"/>
  <Override ContentType="application/vnd.openxmlformats-officedocument.presentationml.slide+xml" PartName="/ppt/slides/slide420.xml"/>
  <Override ContentType="application/vnd.openxmlformats-officedocument.presentationml.slide+xml" PartName="/ppt/slides/slide421.xml"/>
  <Override ContentType="application/vnd.openxmlformats-officedocument.presentationml.slide+xml" PartName="/ppt/slides/slide422.xml"/>
  <Override ContentType="application/vnd.openxmlformats-officedocument.presentationml.slide+xml" PartName="/ppt/slides/slide423.xml"/>
  <Override ContentType="application/vnd.openxmlformats-officedocument.presentationml.slide+xml" PartName="/ppt/slides/slide424.xml"/>
  <Override ContentType="application/vnd.openxmlformats-officedocument.presentationml.slide+xml" PartName="/ppt/slides/slide425.xml"/>
  <Override ContentType="application/vnd.openxmlformats-officedocument.presentationml.slide+xml" PartName="/ppt/slides/slide426.xml"/>
  <Override ContentType="application/vnd.openxmlformats-officedocument.presentationml.slide+xml" PartName="/ppt/slides/slide427.xml"/>
  <Override ContentType="application/vnd.openxmlformats-officedocument.presentationml.slide+xml" PartName="/ppt/slides/slide428.xml"/>
  <Override ContentType="application/vnd.openxmlformats-officedocument.presentationml.slide+xml" PartName="/ppt/slides/slide429.xml"/>
  <Override ContentType="application/vnd.openxmlformats-officedocument.presentationml.slide+xml" PartName="/ppt/slides/slide430.xml"/>
  <Override ContentType="application/vnd.openxmlformats-officedocument.presentationml.slide+xml" PartName="/ppt/slides/slide431.xml"/>
  <Override ContentType="application/vnd.openxmlformats-officedocument.presentationml.slide+xml" PartName="/ppt/slides/slide432.xml"/>
  <Override ContentType="application/vnd.openxmlformats-officedocument.presentationml.slide+xml" PartName="/ppt/slides/slide433.xml"/>
  <Override ContentType="application/vnd.openxmlformats-officedocument.presentationml.slide+xml" PartName="/ppt/slides/slide434.xml"/>
  <Override ContentType="application/vnd.openxmlformats-officedocument.presentationml.slide+xml" PartName="/ppt/slides/slide435.xml"/>
  <Override ContentType="application/vnd.openxmlformats-officedocument.presentationml.slide+xml" PartName="/ppt/slides/slide436.xml"/>
  <Override ContentType="application/vnd.openxmlformats-officedocument.presentationml.slide+xml" PartName="/ppt/slides/slide437.xml"/>
  <Override ContentType="application/vnd.openxmlformats-officedocument.presentationml.slide+xml" PartName="/ppt/slides/slide438.xml"/>
  <Override ContentType="application/vnd.openxmlformats-officedocument.presentationml.slide+xml" PartName="/ppt/slides/slide439.xml"/>
  <Override ContentType="application/vnd.openxmlformats-officedocument.presentationml.slide+xml" PartName="/ppt/slides/slide440.xml"/>
  <Override ContentType="application/vnd.openxmlformats-officedocument.presentationml.slide+xml" PartName="/ppt/slides/slide441.xml"/>
  <Override ContentType="application/vnd.openxmlformats-officedocument.presentationml.slide+xml" PartName="/ppt/slides/slide442.xml"/>
  <Override ContentType="application/vnd.openxmlformats-officedocument.presentationml.slide+xml" PartName="/ppt/slides/slide443.xml"/>
  <Override ContentType="application/vnd.openxmlformats-officedocument.presentationml.slide+xml" PartName="/ppt/slides/slide444.xml"/>
  <Override ContentType="application/vnd.openxmlformats-officedocument.presentationml.slide+xml" PartName="/ppt/slides/slide445.xml"/>
  <Override ContentType="application/vnd.openxmlformats-officedocument.presentationml.slide+xml" PartName="/ppt/slides/slide446.xml"/>
  <Override ContentType="application/vnd.openxmlformats-officedocument.presentationml.slide+xml" PartName="/ppt/slides/slide447.xml"/>
  <Override ContentType="application/vnd.openxmlformats-officedocument.presentationml.slide+xml" PartName="/ppt/slides/slide448.xml"/>
  <Override ContentType="application/vnd.openxmlformats-officedocument.presentationml.slide+xml" PartName="/ppt/slides/slide449.xml"/>
  <Override ContentType="application/vnd.openxmlformats-officedocument.presentationml.slide+xml" PartName="/ppt/slides/slide450.xml"/>
  <Override ContentType="application/vnd.openxmlformats-officedocument.presentationml.slide+xml" PartName="/ppt/slides/slide451.xml"/>
  <Override ContentType="application/vnd.openxmlformats-officedocument.presentationml.slide+xml" PartName="/ppt/slides/slide452.xml"/>
  <Override ContentType="application/vnd.openxmlformats-officedocument.presentationml.slide+xml" PartName="/ppt/slides/slide453.xml"/>
  <Override ContentType="application/vnd.openxmlformats-officedocument.presentationml.slide+xml" PartName="/ppt/slides/slide454.xml"/>
  <Override ContentType="application/vnd.openxmlformats-officedocument.presentationml.slide+xml" PartName="/ppt/slides/slide455.xml"/>
  <Override ContentType="application/vnd.openxmlformats-officedocument.presentationml.slide+xml" PartName="/ppt/slides/slide456.xml"/>
  <Override ContentType="application/vnd.openxmlformats-officedocument.presentationml.slide+xml" PartName="/ppt/slides/slide457.xml"/>
  <Override ContentType="application/vnd.openxmlformats-officedocument.presentationml.slide+xml" PartName="/ppt/slides/slide458.xml"/>
  <Override ContentType="application/vnd.openxmlformats-officedocument.presentationml.slide+xml" PartName="/ppt/slides/slide459.xml"/>
  <Override ContentType="application/vnd.openxmlformats-officedocument.presentationml.slide+xml" PartName="/ppt/slides/slide460.xml"/>
  <Override ContentType="application/vnd.openxmlformats-officedocument.presentationml.slide+xml" PartName="/ppt/slides/slide461.xml"/>
  <Override ContentType="application/vnd.openxmlformats-officedocument.presentationml.slide+xml" PartName="/ppt/slides/slide462.xml"/>
  <Override ContentType="application/vnd.openxmlformats-officedocument.presentationml.slide+xml" PartName="/ppt/slides/slide463.xml"/>
  <Override ContentType="application/vnd.openxmlformats-officedocument.presentationml.slide+xml" PartName="/ppt/slides/slide464.xml"/>
  <Override ContentType="application/vnd.openxmlformats-officedocument.presentationml.slide+xml" PartName="/ppt/slides/slide465.xml"/>
  <Override ContentType="application/vnd.openxmlformats-officedocument.presentationml.slide+xml" PartName="/ppt/slides/slide466.xml"/>
  <Override ContentType="application/vnd.openxmlformats-officedocument.presentationml.slide+xml" PartName="/ppt/slides/slide467.xml"/>
  <Override ContentType="application/vnd.openxmlformats-officedocument.presentationml.slide+xml" PartName="/ppt/slides/slide468.xml"/>
  <Override ContentType="application/vnd.openxmlformats-officedocument.presentationml.slide+xml" PartName="/ppt/slides/slide469.xml"/>
  <Override ContentType="application/vnd.openxmlformats-officedocument.presentationml.slide+xml" PartName="/ppt/slides/slide470.xml"/>
  <Override ContentType="application/vnd.openxmlformats-officedocument.presentationml.slide+xml" PartName="/ppt/slides/slide471.xml"/>
  <Override ContentType="application/vnd.openxmlformats-officedocument.presentationml.slide+xml" PartName="/ppt/slides/slide472.xml"/>
  <Override ContentType="application/vnd.openxmlformats-officedocument.presentationml.slide+xml" PartName="/ppt/slides/slide473.xml"/>
  <Override ContentType="application/vnd.openxmlformats-officedocument.presentationml.slide+xml" PartName="/ppt/slides/slide474.xml"/>
  <Override ContentType="application/vnd.openxmlformats-officedocument.presentationml.slide+xml" PartName="/ppt/slides/slide475.xml"/>
  <Override ContentType="application/vnd.openxmlformats-officedocument.presentationml.slide+xml" PartName="/ppt/slides/slide476.xml"/>
  <Override ContentType="application/vnd.openxmlformats-officedocument.presentationml.slide+xml" PartName="/ppt/slides/slide477.xml"/>
  <Override ContentType="application/vnd.openxmlformats-officedocument.presentationml.slide+xml" PartName="/ppt/slides/slide478.xml"/>
  <Override ContentType="application/vnd.openxmlformats-officedocument.presentationml.slide+xml" PartName="/ppt/slides/slide479.xml"/>
  <Override ContentType="application/vnd.openxmlformats-officedocument.presentationml.slide+xml" PartName="/ppt/slides/slide480.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theme+xml" PartName="/ppt/theme/theme2.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theme+xml" PartName="/ppt/theme/theme3.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inkml+xml" PartName="/ppt/ink/ink9.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officedocument.presentationml.notesSlide+xml" PartName="/ppt/notesSlides/notesSlide147.xml"/>
  <Override ContentType="application/vnd.openxmlformats-officedocument.presentationml.notesSlide+xml" PartName="/ppt/notesSlides/notesSlide148.xml"/>
  <Override ContentType="application/vnd.openxmlformats-officedocument.presentationml.notesSlide+xml" PartName="/ppt/notesSlides/notesSlide149.xml"/>
  <Override ContentType="application/vnd.openxmlformats-officedocument.presentationml.notesSlide+xml" PartName="/ppt/notesSlides/notesSlide150.xml"/>
  <Override ContentType="application/vnd.openxmlformats-officedocument.presentationml.notesSlide+xml" PartName="/ppt/notesSlides/notesSlide151.xml"/>
  <Override ContentType="application/vnd.openxmlformats-officedocument.presentationml.notesSlide+xml" PartName="/ppt/notesSlides/notesSlide152.xml"/>
  <Override ContentType="application/vnd.openxmlformats-officedocument.presentationml.notesSlide+xml" PartName="/ppt/notesSlides/notesSlide153.xml"/>
  <Override ContentType="application/vnd.openxmlformats-officedocument.presentationml.notesSlide+xml" PartName="/ppt/notesSlides/notesSlide154.xml"/>
  <Override ContentType="application/vnd.openxmlformats-officedocument.presentationml.notesSlide+xml" PartName="/ppt/notesSlides/notesSlide155.xml"/>
  <Override ContentType="application/vnd.openxmlformats-officedocument.presentationml.notesSlide+xml" PartName="/ppt/notesSlides/notesSlide156.xml"/>
  <Override ContentType="application/vnd.openxmlformats-officedocument.presentationml.notesSlide+xml" PartName="/ppt/notesSlides/notesSlide157.xml"/>
  <Override ContentType="application/vnd.openxmlformats-officedocument.presentationml.notesSlide+xml" PartName="/ppt/notesSlides/notesSlide158.xml"/>
  <Override ContentType="application/vnd.openxmlformats-officedocument.presentationml.notesSlide+xml" PartName="/ppt/notesSlides/notesSlide159.xml"/>
  <Override ContentType="application/vnd.openxmlformats-officedocument.presentationml.notesSlide+xml" PartName="/ppt/notesSlides/notesSlide160.xml"/>
  <Override ContentType="application/vnd.openxmlformats-officedocument.presentationml.notesSlide+xml" PartName="/ppt/notesSlides/notesSlide161.xml"/>
  <Override ContentType="application/vnd.openxmlformats-officedocument.presentationml.notesSlide+xml" PartName="/ppt/notesSlides/notesSlide162.xml"/>
  <Override ContentType="application/vnd.openxmlformats-officedocument.presentationml.notesSlide+xml" PartName="/ppt/notesSlides/notesSlide163.xml"/>
  <Override ContentType="application/vnd.openxmlformats-officedocument.presentationml.notesSlide+xml" PartName="/ppt/notesSlides/notesSlide164.xml"/>
  <Override ContentType="application/vnd.openxmlformats-officedocument.presentationml.notesSlide+xml" PartName="/ppt/notesSlides/notesSlide165.xml"/>
  <Override ContentType="application/vnd.openxmlformats-officedocument.presentationml.notesSlide+xml" PartName="/ppt/notesSlides/notesSlide166.xml"/>
  <Override ContentType="application/vnd.openxmlformats-officedocument.presentationml.notesSlide+xml" PartName="/ppt/notesSlides/notesSlide167.xml"/>
  <Override ContentType="application/vnd.openxmlformats-officedocument.presentationml.notesSlide+xml" PartName="/ppt/notesSlides/notesSlide168.xml"/>
  <Override ContentType="application/vnd.openxmlformats-officedocument.presentationml.notesSlide+xml" PartName="/ppt/notesSlides/notesSlide169.xml"/>
  <Override ContentType="application/vnd.openxmlformats-officedocument.presentationml.notesSlide+xml" PartName="/ppt/notesSlides/notesSlide170.xml"/>
  <Override ContentType="application/vnd.openxmlformats-officedocument.presentationml.notesSlide+xml" PartName="/ppt/notesSlides/notesSlide171.xml"/>
  <Override ContentType="application/vnd.openxmlformats-officedocument.presentationml.notesSlide+xml" PartName="/ppt/notesSlides/notesSlide172.xml"/>
  <Override ContentType="application/vnd.openxmlformats-officedocument.presentationml.notesSlide+xml" PartName="/ppt/notesSlides/notesSlide173.xml"/>
  <Override ContentType="application/vnd.openxmlformats-officedocument.presentationml.notesSlide+xml" PartName="/ppt/notesSlides/notesSlide174.xml"/>
  <Override ContentType="application/vnd.openxmlformats-officedocument.presentationml.notesSlide+xml" PartName="/ppt/notesSlides/notesSlide175.xml"/>
  <Override ContentType="application/vnd.openxmlformats-officedocument.presentationml.notesSlide+xml" PartName="/ppt/notesSlides/notesSlide176.xml"/>
  <Override ContentType="application/vnd.openxmlformats-officedocument.presentationml.notesSlide+xml" PartName="/ppt/notesSlides/notesSlide177.xml"/>
  <Override ContentType="application/vnd.openxmlformats-officedocument.presentationml.notesSlide+xml" PartName="/ppt/notesSlides/notesSlide178.xml"/>
  <Override ContentType="application/vnd.openxmlformats-officedocument.presentationml.notesSlide+xml" PartName="/ppt/notesSlides/notesSlide179.xml"/>
  <Override ContentType="application/vnd.openxmlformats-officedocument.presentationml.notesSlide+xml" PartName="/ppt/notesSlides/notesSlide180.xml"/>
  <Override ContentType="application/vnd.openxmlformats-officedocument.presentationml.notesSlide+xml" PartName="/ppt/notesSlides/notesSlide181.xml"/>
  <Override ContentType="application/vnd.openxmlformats-officedocument.presentationml.notesSlide+xml" PartName="/ppt/notesSlides/notesSlide182.xml"/>
  <Override ContentType="application/vnd.openxmlformats-officedocument.presentationml.notesSlide+xml" PartName="/ppt/notesSlides/notesSlide183.xml"/>
  <Override ContentType="application/vnd.openxmlformats-officedocument.presentationml.notesSlide+xml" PartName="/ppt/notesSlides/notesSlide184.xml"/>
  <Override ContentType="application/vnd.openxmlformats-officedocument.presentationml.notesSlide+xml" PartName="/ppt/notesSlides/notesSlide185.xml"/>
  <Override ContentType="application/vnd.openxmlformats-officedocument.presentationml.notesSlide+xml" PartName="/ppt/notesSlides/notesSlide186.xml"/>
  <Override ContentType="application/vnd.openxmlformats-officedocument.presentationml.notesSlide+xml" PartName="/ppt/notesSlides/notesSlide187.xml"/>
  <Override ContentType="application/vnd.openxmlformats-officedocument.presentationml.notesSlide+xml" PartName="/ppt/notesSlides/notesSlide188.xml"/>
  <Override ContentType="application/vnd.openxmlformats-officedocument.presentationml.notesSlide+xml" PartName="/ppt/notesSlides/notesSlide189.xml"/>
  <Override ContentType="application/vnd.openxmlformats-officedocument.presentationml.notesSlide+xml" PartName="/ppt/notesSlides/notesSlide190.xml"/>
  <Override ContentType="application/vnd.openxmlformats-officedocument.presentationml.notesSlide+xml" PartName="/ppt/notesSlides/notesSlide191.xml"/>
  <Override ContentType="application/vnd.openxmlformats-officedocument.presentationml.notesSlide+xml" PartName="/ppt/notesSlides/notesSlide192.xml"/>
  <Override ContentType="application/vnd.openxmlformats-officedocument.presentationml.notesSlide+xml" PartName="/ppt/notesSlides/notesSlide193.xml"/>
  <Override ContentType="application/vnd.openxmlformats-officedocument.presentationml.notesSlide+xml" PartName="/ppt/notesSlides/notesSlide194.xml"/>
  <Override ContentType="application/vnd.openxmlformats-officedocument.presentationml.notesSlide+xml" PartName="/ppt/notesSlides/notesSlide195.xml"/>
  <Override ContentType="application/vnd.openxmlformats-officedocument.presentationml.notesSlide+xml" PartName="/ppt/notesSlides/notesSlide196.xml"/>
  <Override ContentType="application/vnd.openxmlformats-officedocument.presentationml.notesSlide+xml" PartName="/ppt/notesSlides/notesSlide197.xml"/>
  <Override ContentType="application/vnd.openxmlformats-officedocument.presentationml.notesSlide+xml" PartName="/ppt/notesSlides/notesSlide198.xml"/>
  <Override ContentType="application/vnd.openxmlformats-officedocument.presentationml.notesSlide+xml" PartName="/ppt/notesSlides/notesSlide199.xml"/>
  <Override ContentType="application/vnd.openxmlformats-officedocument.presentationml.notesSlide+xml" PartName="/ppt/notesSlides/notesSlide200.xml"/>
  <Override ContentType="application/vnd.openxmlformats-officedocument.presentationml.notesSlide+xml" PartName="/ppt/notesSlides/notesSlide201.xml"/>
  <Override ContentType="application/vnd.openxmlformats-officedocument.presentationml.notesSlide+xml" PartName="/ppt/notesSlides/notesSlide202.xml"/>
  <Override ContentType="application/vnd.openxmlformats-officedocument.presentationml.notesSlide+xml" PartName="/ppt/notesSlides/notesSlide203.xml"/>
  <Override ContentType="application/vnd.openxmlformats-officedocument.presentationml.notesSlide+xml" PartName="/ppt/notesSlides/notesSlide204.xml"/>
  <Override ContentType="application/vnd.openxmlformats-officedocument.presentationml.notesSlide+xml" PartName="/ppt/notesSlides/notesSlide205.xml"/>
  <Override ContentType="application/vnd.openxmlformats-officedocument.presentationml.notesSlide+xml" PartName="/ppt/notesSlides/notesSlide206.xml"/>
  <Override ContentType="application/vnd.openxmlformats-officedocument.presentationml.notesSlide+xml" PartName="/ppt/notesSlides/notesSlide207.xml"/>
  <Override ContentType="application/vnd.openxmlformats-officedocument.presentationml.notesSlide+xml" PartName="/ppt/notesSlides/notesSlide208.xml"/>
  <Override ContentType="application/vnd.openxmlformats-officedocument.presentationml.notesSlide+xml" PartName="/ppt/notesSlides/notesSlide209.xml"/>
  <Override ContentType="application/vnd.openxmlformats-officedocument.presentationml.notesSlide+xml" PartName="/ppt/notesSlides/notesSlide210.xml"/>
  <Override ContentType="application/vnd.openxmlformats-officedocument.presentationml.notesSlide+xml" PartName="/ppt/notesSlides/notesSlide211.xml"/>
  <Override ContentType="application/vnd.openxmlformats-officedocument.presentationml.notesSlide+xml" PartName="/ppt/notesSlides/notesSlide212.xml"/>
  <Override ContentType="application/vnd.openxmlformats-officedocument.presentationml.notesSlide+xml" PartName="/ppt/notesSlides/notesSlide213.xml"/>
  <Override ContentType="application/vnd.openxmlformats-officedocument.presentationml.notesSlide+xml" PartName="/ppt/notesSlides/notesSlide214.xml"/>
  <Override ContentType="application/vnd.openxmlformats-officedocument.presentationml.notesSlide+xml" PartName="/ppt/notesSlides/notesSlide215.xml"/>
  <Override ContentType="application/vnd.openxmlformats-officedocument.presentationml.notesSlide+xml" PartName="/ppt/notesSlides/notesSlide216.xml"/>
  <Override ContentType="application/vnd.openxmlformats-officedocument.presentationml.notesSlide+xml" PartName="/ppt/notesSlides/notesSlide217.xml"/>
  <Override ContentType="application/vnd.openxmlformats-officedocument.presentationml.notesSlide+xml" PartName="/ppt/notesSlides/notesSlide218.xml"/>
  <Override ContentType="application/vnd.openxmlformats-officedocument.presentationml.notesSlide+xml" PartName="/ppt/notesSlides/notesSlide219.xml"/>
  <Override ContentType="application/vnd.openxmlformats-officedocument.presentationml.notesSlide+xml" PartName="/ppt/notesSlides/notesSlide220.xml"/>
  <Override ContentType="application/vnd.openxmlformats-officedocument.presentationml.notesSlide+xml" PartName="/ppt/notesSlides/notesSlide221.xml"/>
  <Override ContentType="application/vnd.openxmlformats-officedocument.presentationml.notesSlide+xml" PartName="/ppt/notesSlides/notesSlide222.xml"/>
  <Override ContentType="application/vnd.openxmlformats-officedocument.presentationml.notesSlide+xml" PartName="/ppt/notesSlides/notesSlide223.xml"/>
  <Override ContentType="application/vnd.openxmlformats-officedocument.presentationml.notesSlide+xml" PartName="/ppt/notesSlides/notesSlide224.xml"/>
  <Override ContentType="application/vnd.openxmlformats-officedocument.presentationml.notesSlide+xml" PartName="/ppt/notesSlides/notesSlide225.xml"/>
  <Override ContentType="application/vnd.openxmlformats-officedocument.presentationml.notesSlide+xml" PartName="/ppt/notesSlides/notesSlide226.xml"/>
  <Override ContentType="application/vnd.openxmlformats-officedocument.presentationml.notesSlide+xml" PartName="/ppt/notesSlides/notesSlide22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5974" r:id="rId2"/>
    <p:sldMasterId id="2147486004" r:id="rId3"/>
    <p:sldMasterId id="2147486031" r:id="rId4"/>
  </p:sldMasterIdLst>
  <p:notesMasterIdLst>
    <p:notesMasterId r:id="rId485"/>
  </p:notesMasterIdLst>
  <p:handoutMasterIdLst>
    <p:handoutMasterId r:id="rId486"/>
  </p:handoutMasterIdLst>
  <p:sldIdLst>
    <p:sldId id="298" r:id="rId5"/>
    <p:sldId id="8835" r:id="rId6"/>
    <p:sldId id="8109" r:id="rId7"/>
    <p:sldId id="1084" r:id="rId8"/>
    <p:sldId id="8334" r:id="rId9"/>
    <p:sldId id="8907" r:id="rId10"/>
    <p:sldId id="3560" r:id="rId11"/>
    <p:sldId id="7750" r:id="rId12"/>
    <p:sldId id="8225" r:id="rId13"/>
    <p:sldId id="3625" r:id="rId14"/>
    <p:sldId id="1087" r:id="rId15"/>
    <p:sldId id="5622" r:id="rId16"/>
    <p:sldId id="5631" r:id="rId17"/>
    <p:sldId id="5624" r:id="rId18"/>
    <p:sldId id="5625" r:id="rId19"/>
    <p:sldId id="5626" r:id="rId20"/>
    <p:sldId id="5627" r:id="rId21"/>
    <p:sldId id="5628" r:id="rId22"/>
    <p:sldId id="5629" r:id="rId23"/>
    <p:sldId id="7721" r:id="rId24"/>
    <p:sldId id="5619" r:id="rId25"/>
    <p:sldId id="5620" r:id="rId26"/>
    <p:sldId id="5801" r:id="rId27"/>
    <p:sldId id="7035" r:id="rId28"/>
    <p:sldId id="2346" r:id="rId29"/>
    <p:sldId id="5775" r:id="rId30"/>
    <p:sldId id="5771" r:id="rId31"/>
    <p:sldId id="5448" r:id="rId32"/>
    <p:sldId id="5621" r:id="rId33"/>
    <p:sldId id="1245" r:id="rId34"/>
    <p:sldId id="6850" r:id="rId35"/>
    <p:sldId id="7400" r:id="rId36"/>
    <p:sldId id="1172" r:id="rId37"/>
    <p:sldId id="3544" r:id="rId38"/>
    <p:sldId id="8335" r:id="rId39"/>
    <p:sldId id="7402" r:id="rId40"/>
    <p:sldId id="8836" r:id="rId41"/>
    <p:sldId id="8837" r:id="rId42"/>
    <p:sldId id="8838" r:id="rId43"/>
    <p:sldId id="8839" r:id="rId44"/>
    <p:sldId id="8881" r:id="rId45"/>
    <p:sldId id="8150" r:id="rId46"/>
    <p:sldId id="8865" r:id="rId47"/>
    <p:sldId id="8866" r:id="rId48"/>
    <p:sldId id="7649" r:id="rId49"/>
    <p:sldId id="8315" r:id="rId50"/>
    <p:sldId id="8851" r:id="rId51"/>
    <p:sldId id="8852" r:id="rId52"/>
    <p:sldId id="8853" r:id="rId53"/>
    <p:sldId id="8900" r:id="rId54"/>
    <p:sldId id="8904" r:id="rId55"/>
    <p:sldId id="8316" r:id="rId56"/>
    <p:sldId id="8905" r:id="rId57"/>
    <p:sldId id="8305" r:id="rId58"/>
    <p:sldId id="8243" r:id="rId59"/>
    <p:sldId id="8906" r:id="rId60"/>
    <p:sldId id="8339" r:id="rId61"/>
    <p:sldId id="8253" r:id="rId62"/>
    <p:sldId id="7724" r:id="rId63"/>
    <p:sldId id="6218" r:id="rId64"/>
    <p:sldId id="6360" r:id="rId65"/>
    <p:sldId id="4290" r:id="rId66"/>
    <p:sldId id="4309" r:id="rId67"/>
    <p:sldId id="6361" r:id="rId68"/>
    <p:sldId id="4293" r:id="rId69"/>
    <p:sldId id="6363" r:id="rId70"/>
    <p:sldId id="4855" r:id="rId71"/>
    <p:sldId id="4856" r:id="rId72"/>
    <p:sldId id="399" r:id="rId73"/>
    <p:sldId id="4864" r:id="rId74"/>
    <p:sldId id="4872" r:id="rId75"/>
    <p:sldId id="6634" r:id="rId76"/>
    <p:sldId id="4865" r:id="rId77"/>
    <p:sldId id="403" r:id="rId78"/>
    <p:sldId id="404" r:id="rId79"/>
    <p:sldId id="405" r:id="rId80"/>
    <p:sldId id="4537" r:id="rId81"/>
    <p:sldId id="408" r:id="rId82"/>
    <p:sldId id="6642" r:id="rId83"/>
    <p:sldId id="4540" r:id="rId84"/>
    <p:sldId id="426" r:id="rId85"/>
    <p:sldId id="423" r:id="rId86"/>
    <p:sldId id="6644" r:id="rId87"/>
    <p:sldId id="414" r:id="rId88"/>
    <p:sldId id="4545" r:id="rId89"/>
    <p:sldId id="7338" r:id="rId90"/>
    <p:sldId id="7339" r:id="rId91"/>
    <p:sldId id="6645" r:id="rId92"/>
    <p:sldId id="6673" r:id="rId93"/>
    <p:sldId id="6674" r:id="rId94"/>
    <p:sldId id="8842" r:id="rId95"/>
    <p:sldId id="7053" r:id="rId96"/>
    <p:sldId id="6647" r:id="rId97"/>
    <p:sldId id="4299" r:id="rId98"/>
    <p:sldId id="4300" r:id="rId99"/>
    <p:sldId id="4301" r:id="rId100"/>
    <p:sldId id="4302" r:id="rId101"/>
    <p:sldId id="4303" r:id="rId102"/>
    <p:sldId id="4868" r:id="rId103"/>
    <p:sldId id="4551" r:id="rId104"/>
    <p:sldId id="4304" r:id="rId105"/>
    <p:sldId id="4552" r:id="rId106"/>
    <p:sldId id="4305" r:id="rId107"/>
    <p:sldId id="6648" r:id="rId108"/>
    <p:sldId id="4308" r:id="rId109"/>
    <p:sldId id="4554" r:id="rId110"/>
    <p:sldId id="4555" r:id="rId111"/>
    <p:sldId id="6675" r:id="rId112"/>
    <p:sldId id="6676" r:id="rId113"/>
    <p:sldId id="8256" r:id="rId114"/>
    <p:sldId id="4310" r:id="rId115"/>
    <p:sldId id="429" r:id="rId116"/>
    <p:sldId id="4558" r:id="rId117"/>
    <p:sldId id="4311" r:id="rId118"/>
    <p:sldId id="4559" r:id="rId119"/>
    <p:sldId id="6649" r:id="rId120"/>
    <p:sldId id="4312" r:id="rId121"/>
    <p:sldId id="4561" r:id="rId122"/>
    <p:sldId id="4560" r:id="rId123"/>
    <p:sldId id="6677" r:id="rId124"/>
    <p:sldId id="6678" r:id="rId125"/>
    <p:sldId id="6650" r:id="rId126"/>
    <p:sldId id="4563" r:id="rId127"/>
    <p:sldId id="432" r:id="rId128"/>
    <p:sldId id="4564" r:id="rId129"/>
    <p:sldId id="6487" r:id="rId130"/>
    <p:sldId id="4313" r:id="rId131"/>
    <p:sldId id="6679" r:id="rId132"/>
    <p:sldId id="6680" r:id="rId133"/>
    <p:sldId id="6450" r:id="rId134"/>
    <p:sldId id="4314" r:id="rId135"/>
    <p:sldId id="4566" r:id="rId136"/>
    <p:sldId id="4873" r:id="rId137"/>
    <p:sldId id="6651" r:id="rId138"/>
    <p:sldId id="419" r:id="rId139"/>
    <p:sldId id="4570" r:id="rId140"/>
    <p:sldId id="4571" r:id="rId141"/>
    <p:sldId id="4318" r:id="rId142"/>
    <p:sldId id="4572" r:id="rId143"/>
    <p:sldId id="4319" r:id="rId144"/>
    <p:sldId id="6683" r:id="rId145"/>
    <p:sldId id="6684" r:id="rId146"/>
    <p:sldId id="4320" r:id="rId147"/>
    <p:sldId id="4575" r:id="rId148"/>
    <p:sldId id="4574" r:id="rId149"/>
    <p:sldId id="6488" r:id="rId150"/>
    <p:sldId id="4321" r:id="rId151"/>
    <p:sldId id="4322" r:id="rId152"/>
    <p:sldId id="4576" r:id="rId153"/>
    <p:sldId id="6685" r:id="rId154"/>
    <p:sldId id="6686" r:id="rId155"/>
    <p:sldId id="4912" r:id="rId156"/>
    <p:sldId id="6652" r:id="rId157"/>
    <p:sldId id="5346" r:id="rId158"/>
    <p:sldId id="5347" r:id="rId159"/>
    <p:sldId id="5348" r:id="rId160"/>
    <p:sldId id="7340" r:id="rId161"/>
    <p:sldId id="7341" r:id="rId162"/>
    <p:sldId id="4581" r:id="rId163"/>
    <p:sldId id="4329" r:id="rId164"/>
    <p:sldId id="6653" r:id="rId165"/>
    <p:sldId id="6654" r:id="rId166"/>
    <p:sldId id="4587" r:id="rId167"/>
    <p:sldId id="6489" r:id="rId168"/>
    <p:sldId id="4332" r:id="rId169"/>
    <p:sldId id="4582" r:id="rId170"/>
    <p:sldId id="4583" r:id="rId171"/>
    <p:sldId id="4584" r:id="rId172"/>
    <p:sldId id="4588" r:id="rId173"/>
    <p:sldId id="4586" r:id="rId174"/>
    <p:sldId id="4930" r:id="rId175"/>
    <p:sldId id="6782" r:id="rId176"/>
    <p:sldId id="7382" r:id="rId177"/>
    <p:sldId id="8880" r:id="rId178"/>
    <p:sldId id="4333" r:id="rId179"/>
    <p:sldId id="6655" r:id="rId180"/>
    <p:sldId id="4589" r:id="rId181"/>
    <p:sldId id="4336" r:id="rId182"/>
    <p:sldId id="4334" r:id="rId183"/>
    <p:sldId id="6490" r:id="rId184"/>
    <p:sldId id="4592" r:id="rId185"/>
    <p:sldId id="4590" r:id="rId186"/>
    <p:sldId id="4591" r:id="rId187"/>
    <p:sldId id="6491" r:id="rId188"/>
    <p:sldId id="4593" r:id="rId189"/>
    <p:sldId id="4595" r:id="rId190"/>
    <p:sldId id="4596" r:id="rId191"/>
    <p:sldId id="4766" r:id="rId192"/>
    <p:sldId id="4767" r:id="rId193"/>
    <p:sldId id="7342" r:id="rId194"/>
    <p:sldId id="4597" r:id="rId195"/>
    <p:sldId id="6492" r:id="rId196"/>
    <p:sldId id="4768" r:id="rId197"/>
    <p:sldId id="4932" r:id="rId198"/>
    <p:sldId id="6640" r:id="rId199"/>
    <p:sldId id="7343" r:id="rId200"/>
    <p:sldId id="4913" r:id="rId201"/>
    <p:sldId id="4337" r:id="rId202"/>
    <p:sldId id="6495" r:id="rId203"/>
    <p:sldId id="6656" r:id="rId204"/>
    <p:sldId id="4607" r:id="rId205"/>
    <p:sldId id="4769" r:id="rId206"/>
    <p:sldId id="4342" r:id="rId207"/>
    <p:sldId id="4770" r:id="rId208"/>
    <p:sldId id="4771" r:id="rId209"/>
    <p:sldId id="4772" r:id="rId210"/>
    <p:sldId id="4773" r:id="rId211"/>
    <p:sldId id="4340" r:id="rId212"/>
    <p:sldId id="6496" r:id="rId213"/>
    <p:sldId id="4341" r:id="rId214"/>
    <p:sldId id="7344" r:id="rId215"/>
    <p:sldId id="4774" r:id="rId216"/>
    <p:sldId id="4343" r:id="rId217"/>
    <p:sldId id="4775" r:id="rId218"/>
    <p:sldId id="7345" r:id="rId219"/>
    <p:sldId id="4934" r:id="rId220"/>
    <p:sldId id="6641" r:id="rId221"/>
    <p:sldId id="6687" r:id="rId222"/>
    <p:sldId id="6688" r:id="rId223"/>
    <p:sldId id="4778" r:id="rId224"/>
    <p:sldId id="6713" r:id="rId225"/>
    <p:sldId id="6714" r:id="rId226"/>
    <p:sldId id="4779" r:id="rId227"/>
    <p:sldId id="6689" r:id="rId228"/>
    <p:sldId id="6690" r:id="rId229"/>
    <p:sldId id="4781" r:id="rId230"/>
    <p:sldId id="4782" r:id="rId231"/>
    <p:sldId id="4914" r:id="rId232"/>
    <p:sldId id="4784" r:id="rId233"/>
    <p:sldId id="4785" r:id="rId234"/>
    <p:sldId id="4786" r:id="rId235"/>
    <p:sldId id="6691" r:id="rId236"/>
    <p:sldId id="4788" r:id="rId237"/>
    <p:sldId id="4789" r:id="rId238"/>
    <p:sldId id="4790" r:id="rId239"/>
    <p:sldId id="4791" r:id="rId240"/>
    <p:sldId id="4792" r:id="rId241"/>
    <p:sldId id="6692" r:id="rId242"/>
    <p:sldId id="6693" r:id="rId243"/>
    <p:sldId id="4794" r:id="rId244"/>
    <p:sldId id="4795" r:id="rId245"/>
    <p:sldId id="4796" r:id="rId246"/>
    <p:sldId id="4797" r:id="rId247"/>
    <p:sldId id="4798" r:id="rId248"/>
    <p:sldId id="4799" r:id="rId249"/>
    <p:sldId id="387" r:id="rId250"/>
    <p:sldId id="6715" r:id="rId251"/>
    <p:sldId id="6716" r:id="rId252"/>
    <p:sldId id="7346" r:id="rId253"/>
    <p:sldId id="4800" r:id="rId254"/>
    <p:sldId id="4801" r:id="rId255"/>
    <p:sldId id="4666" r:id="rId256"/>
    <p:sldId id="4802" r:id="rId257"/>
    <p:sldId id="4803" r:id="rId258"/>
    <p:sldId id="6717" r:id="rId259"/>
    <p:sldId id="6718" r:id="rId260"/>
    <p:sldId id="389" r:id="rId261"/>
    <p:sldId id="4804" r:id="rId262"/>
    <p:sldId id="4664" r:id="rId263"/>
    <p:sldId id="4665" r:id="rId264"/>
    <p:sldId id="6719" r:id="rId265"/>
    <p:sldId id="6720" r:id="rId266"/>
    <p:sldId id="4667" r:id="rId267"/>
    <p:sldId id="6694" r:id="rId268"/>
    <p:sldId id="8327" r:id="rId269"/>
    <p:sldId id="4805" r:id="rId270"/>
    <p:sldId id="6627" r:id="rId271"/>
    <p:sldId id="4669" r:id="rId272"/>
    <p:sldId id="4806" r:id="rId273"/>
    <p:sldId id="8328" r:id="rId274"/>
    <p:sldId id="391" r:id="rId275"/>
    <p:sldId id="392" r:id="rId276"/>
    <p:sldId id="4807" r:id="rId277"/>
    <p:sldId id="8329" r:id="rId278"/>
    <p:sldId id="4808" r:id="rId279"/>
    <p:sldId id="397" r:id="rId280"/>
    <p:sldId id="4809" r:id="rId281"/>
    <p:sldId id="6695" r:id="rId282"/>
    <p:sldId id="4810" r:id="rId283"/>
    <p:sldId id="4915" r:id="rId284"/>
    <p:sldId id="6628" r:id="rId285"/>
    <p:sldId id="6721" r:id="rId286"/>
    <p:sldId id="6722" r:id="rId287"/>
    <p:sldId id="6629" r:id="rId288"/>
    <p:sldId id="4525" r:id="rId289"/>
    <p:sldId id="6630" r:id="rId290"/>
    <p:sldId id="4526" r:id="rId291"/>
    <p:sldId id="6631" r:id="rId292"/>
    <p:sldId id="6632" r:id="rId293"/>
    <p:sldId id="4527" r:id="rId294"/>
    <p:sldId id="6696" r:id="rId295"/>
    <p:sldId id="6723" r:id="rId296"/>
    <p:sldId id="6724" r:id="rId297"/>
    <p:sldId id="4727" r:id="rId298"/>
    <p:sldId id="5350" r:id="rId299"/>
    <p:sldId id="5352" r:id="rId300"/>
    <p:sldId id="5353" r:id="rId301"/>
    <p:sldId id="427" r:id="rId302"/>
    <p:sldId id="6697" r:id="rId303"/>
    <p:sldId id="6699" r:id="rId304"/>
    <p:sldId id="4946" r:id="rId305"/>
    <p:sldId id="6700" r:id="rId306"/>
    <p:sldId id="6701" r:id="rId307"/>
    <p:sldId id="6702" r:id="rId308"/>
    <p:sldId id="6703" r:id="rId309"/>
    <p:sldId id="6704" r:id="rId310"/>
    <p:sldId id="6705" r:id="rId311"/>
    <p:sldId id="6710" r:id="rId312"/>
    <p:sldId id="6711" r:id="rId313"/>
    <p:sldId id="6712" r:id="rId314"/>
    <p:sldId id="6725" r:id="rId315"/>
    <p:sldId id="6726" r:id="rId316"/>
    <p:sldId id="8330" r:id="rId317"/>
    <p:sldId id="8879" r:id="rId318"/>
    <p:sldId id="4925" r:id="rId319"/>
    <p:sldId id="6729" r:id="rId320"/>
    <p:sldId id="6735" r:id="rId321"/>
    <p:sldId id="4926" r:id="rId322"/>
    <p:sldId id="6584" r:id="rId323"/>
    <p:sldId id="379" r:id="rId324"/>
    <p:sldId id="6602" r:id="rId325"/>
    <p:sldId id="380" r:id="rId326"/>
    <p:sldId id="6806" r:id="rId327"/>
    <p:sldId id="5003" r:id="rId328"/>
    <p:sldId id="6586" r:id="rId329"/>
    <p:sldId id="5004" r:id="rId330"/>
    <p:sldId id="6736" r:id="rId331"/>
    <p:sldId id="383" r:id="rId332"/>
    <p:sldId id="7392" r:id="rId333"/>
    <p:sldId id="6807" r:id="rId334"/>
    <p:sldId id="384" r:id="rId335"/>
    <p:sldId id="5012" r:id="rId336"/>
    <p:sldId id="6808" r:id="rId337"/>
    <p:sldId id="4928" r:id="rId338"/>
    <p:sldId id="434" r:id="rId339"/>
    <p:sldId id="393" r:id="rId340"/>
    <p:sldId id="4699" r:id="rId341"/>
    <p:sldId id="6818" r:id="rId342"/>
    <p:sldId id="398" r:id="rId343"/>
    <p:sldId id="6819" r:id="rId344"/>
    <p:sldId id="4929" r:id="rId345"/>
    <p:sldId id="6820" r:id="rId346"/>
    <p:sldId id="6821" r:id="rId347"/>
    <p:sldId id="6826" r:id="rId348"/>
    <p:sldId id="6827" r:id="rId349"/>
    <p:sldId id="8843" r:id="rId350"/>
    <p:sldId id="7381" r:id="rId351"/>
    <p:sldId id="8872" r:id="rId352"/>
    <p:sldId id="8873" r:id="rId353"/>
    <p:sldId id="6822" r:id="rId354"/>
    <p:sldId id="6823" r:id="rId355"/>
    <p:sldId id="412" r:id="rId356"/>
    <p:sldId id="6589" r:id="rId357"/>
    <p:sldId id="417" r:id="rId358"/>
    <p:sldId id="6824" r:id="rId359"/>
    <p:sldId id="437" r:id="rId360"/>
    <p:sldId id="6825" r:id="rId361"/>
    <p:sldId id="8874" r:id="rId362"/>
    <p:sldId id="8875" r:id="rId363"/>
    <p:sldId id="7393" r:id="rId364"/>
    <p:sldId id="6840" r:id="rId365"/>
    <p:sldId id="6841" r:id="rId366"/>
    <p:sldId id="6842" r:id="rId367"/>
    <p:sldId id="4678" r:id="rId368"/>
    <p:sldId id="4679" r:id="rId369"/>
    <p:sldId id="8876" r:id="rId370"/>
    <p:sldId id="7394" r:id="rId371"/>
    <p:sldId id="416" r:id="rId372"/>
    <p:sldId id="4680" r:id="rId373"/>
    <p:sldId id="4681" r:id="rId374"/>
    <p:sldId id="6591" r:id="rId375"/>
    <p:sldId id="420" r:id="rId376"/>
    <p:sldId id="8877" r:id="rId377"/>
    <p:sldId id="6828" r:id="rId378"/>
    <p:sldId id="6829" r:id="rId379"/>
    <p:sldId id="424" r:id="rId380"/>
    <p:sldId id="6843" r:id="rId381"/>
    <p:sldId id="4702" r:id="rId382"/>
    <p:sldId id="441" r:id="rId383"/>
    <p:sldId id="343" r:id="rId384"/>
    <p:sldId id="346" r:id="rId385"/>
    <p:sldId id="347" r:id="rId386"/>
    <p:sldId id="6862" r:id="rId387"/>
    <p:sldId id="349" r:id="rId388"/>
    <p:sldId id="6830" r:id="rId389"/>
    <p:sldId id="6831" r:id="rId390"/>
    <p:sldId id="4700" r:id="rId391"/>
    <p:sldId id="439" r:id="rId392"/>
    <p:sldId id="6844" r:id="rId393"/>
    <p:sldId id="5467" r:id="rId394"/>
    <p:sldId id="6845" r:id="rId395"/>
    <p:sldId id="6608" r:id="rId396"/>
    <p:sldId id="6609" r:id="rId397"/>
    <p:sldId id="428" r:id="rId398"/>
    <p:sldId id="6610" r:id="rId399"/>
    <p:sldId id="8878" r:id="rId400"/>
    <p:sldId id="6834" r:id="rId401"/>
    <p:sldId id="6835" r:id="rId402"/>
    <p:sldId id="4701" r:id="rId403"/>
    <p:sldId id="6846" r:id="rId404"/>
    <p:sldId id="4708" r:id="rId405"/>
    <p:sldId id="4707" r:id="rId406"/>
    <p:sldId id="4706" r:id="rId407"/>
    <p:sldId id="4709" r:id="rId408"/>
    <p:sldId id="430" r:id="rId409"/>
    <p:sldId id="6849" r:id="rId410"/>
    <p:sldId id="6847" r:id="rId411"/>
    <p:sldId id="6848" r:id="rId412"/>
    <p:sldId id="5460" r:id="rId413"/>
    <p:sldId id="5461" r:id="rId414"/>
    <p:sldId id="5049" r:id="rId415"/>
    <p:sldId id="5048" r:id="rId416"/>
    <p:sldId id="5050" r:id="rId417"/>
    <p:sldId id="6836" r:id="rId418"/>
    <p:sldId id="6837" r:id="rId419"/>
    <p:sldId id="7395" r:id="rId420"/>
    <p:sldId id="6851" r:id="rId421"/>
    <p:sldId id="409" r:id="rId422"/>
    <p:sldId id="4685" r:id="rId423"/>
    <p:sldId id="4686" r:id="rId424"/>
    <p:sldId id="6852" r:id="rId425"/>
    <p:sldId id="6853" r:id="rId426"/>
    <p:sldId id="4689" r:id="rId427"/>
    <p:sldId id="4713" r:id="rId428"/>
    <p:sldId id="6854" r:id="rId429"/>
    <p:sldId id="4714" r:id="rId430"/>
    <p:sldId id="6855" r:id="rId431"/>
    <p:sldId id="5042" r:id="rId432"/>
    <p:sldId id="5043" r:id="rId433"/>
    <p:sldId id="5044" r:id="rId434"/>
    <p:sldId id="5045" r:id="rId435"/>
    <p:sldId id="5041" r:id="rId436"/>
    <p:sldId id="5046" r:id="rId437"/>
    <p:sldId id="5040" r:id="rId438"/>
    <p:sldId id="5047" r:id="rId439"/>
    <p:sldId id="6856" r:id="rId440"/>
    <p:sldId id="6857" r:id="rId441"/>
    <p:sldId id="6858" r:id="rId442"/>
    <p:sldId id="6859" r:id="rId443"/>
    <p:sldId id="6838" r:id="rId444"/>
    <p:sldId id="6839" r:id="rId445"/>
    <p:sldId id="4693" r:id="rId446"/>
    <p:sldId id="4715" r:id="rId447"/>
    <p:sldId id="4694" r:id="rId448"/>
    <p:sldId id="4695" r:id="rId449"/>
    <p:sldId id="6860" r:id="rId450"/>
    <p:sldId id="6861" r:id="rId451"/>
    <p:sldId id="445" r:id="rId452"/>
    <p:sldId id="4696" r:id="rId453"/>
    <p:sldId id="446" r:id="rId454"/>
    <p:sldId id="447" r:id="rId455"/>
    <p:sldId id="4716" r:id="rId456"/>
    <p:sldId id="4717" r:id="rId457"/>
    <p:sldId id="4718" r:id="rId458"/>
    <p:sldId id="4719" r:id="rId459"/>
    <p:sldId id="4939" r:id="rId460"/>
    <p:sldId id="4940" r:id="rId461"/>
    <p:sldId id="4941" r:id="rId462"/>
    <p:sldId id="4942" r:id="rId463"/>
    <p:sldId id="4943" r:id="rId464"/>
    <p:sldId id="448" r:id="rId465"/>
    <p:sldId id="6832" r:id="rId466"/>
    <p:sldId id="6833" r:id="rId467"/>
    <p:sldId id="4986" r:id="rId468"/>
    <p:sldId id="7413" r:id="rId469"/>
    <p:sldId id="7414" r:id="rId470"/>
    <p:sldId id="7347" r:id="rId471"/>
    <p:sldId id="6813" r:id="rId472"/>
    <p:sldId id="7415" r:id="rId473"/>
    <p:sldId id="6863" r:id="rId474"/>
    <p:sldId id="7348" r:id="rId475"/>
    <p:sldId id="7349" r:id="rId476"/>
    <p:sldId id="7350" r:id="rId477"/>
    <p:sldId id="6737" r:id="rId478"/>
    <p:sldId id="6397" r:id="rId479"/>
    <p:sldId id="6398" r:id="rId480"/>
    <p:sldId id="6399" r:id="rId481"/>
    <p:sldId id="6400" r:id="rId482"/>
    <p:sldId id="6252" r:id="rId483"/>
    <p:sldId id="5644" r:id="rId484"/>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830"/>
  </p:normalViewPr>
  <p:slideViewPr>
    <p:cSldViewPr snapToObjects="1">
      <p:cViewPr varScale="1">
        <p:scale>
          <a:sx n="146" d="100"/>
          <a:sy n="146" d="100"/>
        </p:scale>
        <p:origin x="176" y="42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handoutMaster" Target="handoutMasters/handoutMaster1.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viewProps" Target="viewProps.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tableStyles" Target="tableStyles.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48" Type="http://schemas.openxmlformats.org/officeDocument/2006/relationships/slide" Target="slides/slide444.xml"/><Relationship Id="rId252" Type="http://schemas.openxmlformats.org/officeDocument/2006/relationships/slide" Target="slides/slide248.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89" Type="http://schemas.openxmlformats.org/officeDocument/2006/relationships/slide" Target="slides/slide85.xml"/><Relationship Id="rId112" Type="http://schemas.openxmlformats.org/officeDocument/2006/relationships/slide" Target="slides/slide108.xml"/><Relationship Id="rId154" Type="http://schemas.openxmlformats.org/officeDocument/2006/relationships/slide" Target="slides/slide150.xml"/><Relationship Id="rId361" Type="http://schemas.openxmlformats.org/officeDocument/2006/relationships/slide" Target="slides/slide357.xml"/><Relationship Id="rId196" Type="http://schemas.openxmlformats.org/officeDocument/2006/relationships/slide" Target="slides/slide192.xml"/><Relationship Id="rId417" Type="http://schemas.openxmlformats.org/officeDocument/2006/relationships/slide" Target="slides/slide413.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63" Type="http://schemas.openxmlformats.org/officeDocument/2006/relationships/slide" Target="slides/slide259.xml"/><Relationship Id="rId319" Type="http://schemas.openxmlformats.org/officeDocument/2006/relationships/slide" Target="slides/slide315.xml"/><Relationship Id="rId470" Type="http://schemas.openxmlformats.org/officeDocument/2006/relationships/slide" Target="slides/slide466.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165" Type="http://schemas.openxmlformats.org/officeDocument/2006/relationships/slide" Target="slides/slide161.xml"/><Relationship Id="rId372" Type="http://schemas.openxmlformats.org/officeDocument/2006/relationships/slide" Target="slides/slide368.xml"/><Relationship Id="rId428" Type="http://schemas.openxmlformats.org/officeDocument/2006/relationships/slide" Target="slides/slide424.xml"/><Relationship Id="rId232" Type="http://schemas.openxmlformats.org/officeDocument/2006/relationships/slide" Target="slides/slide228.xml"/><Relationship Id="rId274" Type="http://schemas.openxmlformats.org/officeDocument/2006/relationships/slide" Target="slides/slide270.xml"/><Relationship Id="rId481" Type="http://schemas.openxmlformats.org/officeDocument/2006/relationships/slide" Target="slides/slide477.xml"/><Relationship Id="rId27" Type="http://schemas.openxmlformats.org/officeDocument/2006/relationships/slide" Target="slides/slide23.xml"/><Relationship Id="rId69" Type="http://schemas.openxmlformats.org/officeDocument/2006/relationships/slide" Target="slides/slide65.xml"/><Relationship Id="rId134" Type="http://schemas.openxmlformats.org/officeDocument/2006/relationships/slide" Target="slides/slide130.xml"/><Relationship Id="rId80" Type="http://schemas.openxmlformats.org/officeDocument/2006/relationships/slide" Target="slides/slide76.xml"/><Relationship Id="rId176" Type="http://schemas.openxmlformats.org/officeDocument/2006/relationships/slide" Target="slides/slide172.xml"/><Relationship Id="rId341" Type="http://schemas.openxmlformats.org/officeDocument/2006/relationships/slide" Target="slides/slide337.xml"/><Relationship Id="rId383" Type="http://schemas.openxmlformats.org/officeDocument/2006/relationships/slide" Target="slides/slide379.xml"/><Relationship Id="rId439" Type="http://schemas.openxmlformats.org/officeDocument/2006/relationships/slide" Target="slides/slide435.xml"/><Relationship Id="rId201" Type="http://schemas.openxmlformats.org/officeDocument/2006/relationships/slide" Target="slides/slide197.xml"/><Relationship Id="rId243" Type="http://schemas.openxmlformats.org/officeDocument/2006/relationships/slide" Target="slides/slide239.xml"/><Relationship Id="rId285" Type="http://schemas.openxmlformats.org/officeDocument/2006/relationships/slide" Target="slides/slide281.xml"/><Relationship Id="rId450" Type="http://schemas.openxmlformats.org/officeDocument/2006/relationships/slide" Target="slides/slide446.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91" Type="http://schemas.openxmlformats.org/officeDocument/2006/relationships/slide" Target="slides/slide87.xml"/><Relationship Id="rId145" Type="http://schemas.openxmlformats.org/officeDocument/2006/relationships/slide" Target="slides/slide141.xml"/><Relationship Id="rId187" Type="http://schemas.openxmlformats.org/officeDocument/2006/relationships/slide" Target="slides/slide183.xml"/><Relationship Id="rId352" Type="http://schemas.openxmlformats.org/officeDocument/2006/relationships/slide" Target="slides/slide348.xml"/><Relationship Id="rId394" Type="http://schemas.openxmlformats.org/officeDocument/2006/relationships/slide" Target="slides/slide390.xml"/><Relationship Id="rId408" Type="http://schemas.openxmlformats.org/officeDocument/2006/relationships/slide" Target="slides/slide404.xml"/><Relationship Id="rId212" Type="http://schemas.openxmlformats.org/officeDocument/2006/relationships/slide" Target="slides/slide208.xml"/><Relationship Id="rId254" Type="http://schemas.openxmlformats.org/officeDocument/2006/relationships/slide" Target="slides/slide250.xml"/><Relationship Id="rId49" Type="http://schemas.openxmlformats.org/officeDocument/2006/relationships/slide" Target="slides/slide45.xml"/><Relationship Id="rId114" Type="http://schemas.openxmlformats.org/officeDocument/2006/relationships/slide" Target="slides/slide110.xml"/><Relationship Id="rId296" Type="http://schemas.openxmlformats.org/officeDocument/2006/relationships/slide" Target="slides/slide292.xml"/><Relationship Id="rId461" Type="http://schemas.openxmlformats.org/officeDocument/2006/relationships/slide" Target="slides/slide457.xml"/><Relationship Id="rId60" Type="http://schemas.openxmlformats.org/officeDocument/2006/relationships/slide" Target="slides/slide56.xml"/><Relationship Id="rId156" Type="http://schemas.openxmlformats.org/officeDocument/2006/relationships/slide" Target="slides/slide152.xml"/><Relationship Id="rId198" Type="http://schemas.openxmlformats.org/officeDocument/2006/relationships/slide" Target="slides/slide194.xml"/><Relationship Id="rId321" Type="http://schemas.openxmlformats.org/officeDocument/2006/relationships/slide" Target="slides/slide317.xml"/><Relationship Id="rId363" Type="http://schemas.openxmlformats.org/officeDocument/2006/relationships/slide" Target="slides/slide359.xml"/><Relationship Id="rId419" Type="http://schemas.openxmlformats.org/officeDocument/2006/relationships/slide" Target="slides/slide415.xml"/><Relationship Id="rId223" Type="http://schemas.openxmlformats.org/officeDocument/2006/relationships/slide" Target="slides/slide219.xml"/><Relationship Id="rId430" Type="http://schemas.openxmlformats.org/officeDocument/2006/relationships/slide" Target="slides/slide426.xml"/><Relationship Id="rId18" Type="http://schemas.openxmlformats.org/officeDocument/2006/relationships/slide" Target="slides/slide14.xml"/><Relationship Id="rId265" Type="http://schemas.openxmlformats.org/officeDocument/2006/relationships/slide" Target="slides/slide261.xml"/><Relationship Id="rId472" Type="http://schemas.openxmlformats.org/officeDocument/2006/relationships/slide" Target="slides/slide468.xml"/><Relationship Id="rId125" Type="http://schemas.openxmlformats.org/officeDocument/2006/relationships/slide" Target="slides/slide121.xml"/><Relationship Id="rId167" Type="http://schemas.openxmlformats.org/officeDocument/2006/relationships/slide" Target="slides/slide163.xml"/><Relationship Id="rId332" Type="http://schemas.openxmlformats.org/officeDocument/2006/relationships/slide" Target="slides/slide328.xml"/><Relationship Id="rId374" Type="http://schemas.openxmlformats.org/officeDocument/2006/relationships/slide" Target="slides/slide370.xml"/><Relationship Id="rId71" Type="http://schemas.openxmlformats.org/officeDocument/2006/relationships/slide" Target="slides/slide67.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76" Type="http://schemas.openxmlformats.org/officeDocument/2006/relationships/slide" Target="slides/slide272.xml"/><Relationship Id="rId441" Type="http://schemas.openxmlformats.org/officeDocument/2006/relationships/slide" Target="slides/slide437.xml"/><Relationship Id="rId483" Type="http://schemas.openxmlformats.org/officeDocument/2006/relationships/slide" Target="slides/slide479.xml"/><Relationship Id="rId40" Type="http://schemas.openxmlformats.org/officeDocument/2006/relationships/slide" Target="slides/slide36.xml"/><Relationship Id="rId136" Type="http://schemas.openxmlformats.org/officeDocument/2006/relationships/slide" Target="slides/slide132.xml"/><Relationship Id="rId178" Type="http://schemas.openxmlformats.org/officeDocument/2006/relationships/slide" Target="slides/slide174.xml"/><Relationship Id="rId301" Type="http://schemas.openxmlformats.org/officeDocument/2006/relationships/slide" Target="slides/slide297.xml"/><Relationship Id="rId343" Type="http://schemas.openxmlformats.org/officeDocument/2006/relationships/slide" Target="slides/slide339.xml"/><Relationship Id="rId82" Type="http://schemas.openxmlformats.org/officeDocument/2006/relationships/slide" Target="slides/slide78.xml"/><Relationship Id="rId203" Type="http://schemas.openxmlformats.org/officeDocument/2006/relationships/slide" Target="slides/slide199.xml"/><Relationship Id="rId385" Type="http://schemas.openxmlformats.org/officeDocument/2006/relationships/slide" Target="slides/slide381.xml"/><Relationship Id="rId245" Type="http://schemas.openxmlformats.org/officeDocument/2006/relationships/slide" Target="slides/slide241.xml"/><Relationship Id="rId287" Type="http://schemas.openxmlformats.org/officeDocument/2006/relationships/slide" Target="slides/slide283.xml"/><Relationship Id="rId410" Type="http://schemas.openxmlformats.org/officeDocument/2006/relationships/slide" Target="slides/slide406.xml"/><Relationship Id="rId452" Type="http://schemas.openxmlformats.org/officeDocument/2006/relationships/slide" Target="slides/slide448.xml"/><Relationship Id="rId105" Type="http://schemas.openxmlformats.org/officeDocument/2006/relationships/slide" Target="slides/slide101.xml"/><Relationship Id="rId147" Type="http://schemas.openxmlformats.org/officeDocument/2006/relationships/slide" Target="slides/slide143.xml"/><Relationship Id="rId312" Type="http://schemas.openxmlformats.org/officeDocument/2006/relationships/slide" Target="slides/slide308.xml"/><Relationship Id="rId354" Type="http://schemas.openxmlformats.org/officeDocument/2006/relationships/slide" Target="slides/slide350.xml"/><Relationship Id="rId51" Type="http://schemas.openxmlformats.org/officeDocument/2006/relationships/slide" Target="slides/slide47.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214" Type="http://schemas.openxmlformats.org/officeDocument/2006/relationships/slide" Target="slides/slide210.xml"/><Relationship Id="rId256" Type="http://schemas.openxmlformats.org/officeDocument/2006/relationships/slide" Target="slides/slide252.xml"/><Relationship Id="rId298" Type="http://schemas.openxmlformats.org/officeDocument/2006/relationships/slide" Target="slides/slide294.xml"/><Relationship Id="rId421" Type="http://schemas.openxmlformats.org/officeDocument/2006/relationships/slide" Target="slides/slide417.xml"/><Relationship Id="rId463" Type="http://schemas.openxmlformats.org/officeDocument/2006/relationships/slide" Target="slides/slide459.xml"/><Relationship Id="rId116" Type="http://schemas.openxmlformats.org/officeDocument/2006/relationships/slide" Target="slides/slide112.xml"/><Relationship Id="rId158" Type="http://schemas.openxmlformats.org/officeDocument/2006/relationships/slide" Target="slides/slide154.xml"/><Relationship Id="rId323" Type="http://schemas.openxmlformats.org/officeDocument/2006/relationships/slide" Target="slides/slide319.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4" Type="http://schemas.openxmlformats.org/officeDocument/2006/relationships/slideMaster" Target="slideMasters/slideMaster4.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notesMaster" Target="notesMasters/notesMaster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presProps" Target="presProps.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theme" Target="theme/theme1.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427" Type="http://schemas.openxmlformats.org/officeDocument/2006/relationships/slide" Target="slides/slide423.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242" Type="http://schemas.openxmlformats.org/officeDocument/2006/relationships/slide" Target="slides/slide238.xml"/><Relationship Id="rId284" Type="http://schemas.openxmlformats.org/officeDocument/2006/relationships/slide" Target="slides/slide28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1" Type="http://schemas.openxmlformats.org/officeDocument/2006/relationships/slideMaster" Target="slideMasters/slideMaster1.xml"/><Relationship Id="rId233" Type="http://schemas.openxmlformats.org/officeDocument/2006/relationships/slide" Target="slides/slide229.xml"/><Relationship Id="rId440" Type="http://schemas.openxmlformats.org/officeDocument/2006/relationships/slide" Target="slides/slide43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202" Type="http://schemas.openxmlformats.org/officeDocument/2006/relationships/slide" Target="slides/slide198.xml"/><Relationship Id="rId244" Type="http://schemas.openxmlformats.org/officeDocument/2006/relationships/slide" Target="slides/slide240.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61" Type="http://schemas.openxmlformats.org/officeDocument/2006/relationships/slide" Target="slides/slide57.xml"/><Relationship Id="rId199" Type="http://schemas.openxmlformats.org/officeDocument/2006/relationships/slide" Target="slides/slide195.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72" Type="http://schemas.openxmlformats.org/officeDocument/2006/relationships/slide" Target="slides/slide68.xml"/><Relationship Id="rId375" Type="http://schemas.openxmlformats.org/officeDocument/2006/relationships/slide" Target="slides/slide371.xml"/><Relationship Id="rId3" Type="http://schemas.openxmlformats.org/officeDocument/2006/relationships/slideMaster" Target="slideMasters/slideMaster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12/4/23</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6:58:31.155"/>
    </inkml:context>
    <inkml:brush xml:id="br0">
      <inkml:brushProperty name="width" value="0.2" units="cm"/>
      <inkml:brushProperty name="height" value="0.2" units="cm"/>
      <inkml:brushProperty name="color" value="#E71224"/>
    </inkml:brush>
  </inkml:definitions>
  <inkml:trace contextRef="#ctx0" brushRef="#br0">0 119 24575,'79'-18'0,"8"-5"0,-37 10 0,2-1 0,2 2 0,1 1 0,-1 3 0,0 1 0,-1 3 0,-1 0 0,44 1 0,-11 1 0,-8 2 0,-10 0 0,-2 0 0,2 0 0,3 0 0,21 2 0,-37 0 0,3 0 0,9 1 0,2 0 0,8-1 0,1 1 0,3 0 0,2 0 0,1-1 0,0 0 0,-1-1 0,0 0 0,-3 0 0,-1-1 0,0 0 0,-1 0 0,-3 0 0,-1 0 0,-1 0 0,-1 0 0,-5 0 0,-2 0 0,1 0 0,0 0 0,3 0 0,0 0 0,3 0 0,2 0 0,3 1 0,0 0 0,-3 2 0,0 0 0,1 2 0,-2 0 0,-2 1 0,-2 0 0,-1-1 0,-1 0 0,3-1 0,1 0 0,7 0 0,3-1 0,11 1 0,4-1 0,-27 1 0,1-1 0,2 2 0,7 0 0,2 1 0,0 0 0,4 1 0,0 0 0,0 0 0,-5 1 0,0 0 0,-2-1 0,25 3 0,-6 0 0,-27-3 0,-8-2 0,17 1 0,-33-3 0,-16-3 0,6 0 0,18 1 0,16 3 0,3 1 0,-7 3 0,-5 1 0,1 4 0,-1 2 0,-1-2 0,-6-3 0,-11-5 0,-9-3 0,-14-2 0,-8 0 0,-4 0 0,-3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12/4/23</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a:extLst>
              <a:ext uri="{FF2B5EF4-FFF2-40B4-BE49-F238E27FC236}">
                <a16:creationId xmlns:a16="http://schemas.microsoft.com/office/drawing/2014/main" id="{F08744A6-9550-6C27-EE93-6671B80188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a:extLst>
              <a:ext uri="{FF2B5EF4-FFF2-40B4-BE49-F238E27FC236}">
                <a16:creationId xmlns:a16="http://schemas.microsoft.com/office/drawing/2014/main" id="{F9702A6D-5529-78EE-E4B4-00539DA06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5347" name="Slide Number Placeholder 3">
            <a:extLst>
              <a:ext uri="{FF2B5EF4-FFF2-40B4-BE49-F238E27FC236}">
                <a16:creationId xmlns:a16="http://schemas.microsoft.com/office/drawing/2014/main" id="{860B34E7-8C82-2E21-BB53-FE056AA163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7DC3FE6-D459-714D-923B-519B64C4C32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a:extLst>
              <a:ext uri="{FF2B5EF4-FFF2-40B4-BE49-F238E27FC236}">
                <a16:creationId xmlns:a16="http://schemas.microsoft.com/office/drawing/2014/main" id="{3B0960B8-F57E-C20C-28F7-5E432CA114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0" name="Notes Placeholder 2">
            <a:extLst>
              <a:ext uri="{FF2B5EF4-FFF2-40B4-BE49-F238E27FC236}">
                <a16:creationId xmlns:a16="http://schemas.microsoft.com/office/drawing/2014/main" id="{0B4B52F2-1484-4D79-7E56-FFEA3BA423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3891" name="Slide Number Placeholder 3">
            <a:extLst>
              <a:ext uri="{FF2B5EF4-FFF2-40B4-BE49-F238E27FC236}">
                <a16:creationId xmlns:a16="http://schemas.microsoft.com/office/drawing/2014/main" id="{AF2D7156-1CE7-CE35-46F9-47287B2470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5633940-89B5-2846-8A8B-A1EF25D67CBF}" type="slidenum">
              <a:rPr lang="en-US" altLang="en-US" sz="1200" smtClean="0">
                <a:latin typeface="Calibri" panose="020F0502020204030204" pitchFamily="34" charset="0"/>
              </a:rPr>
              <a:pPr/>
              <a:t>207</a:t>
            </a:fld>
            <a:endParaRPr lang="en-US" altLang="en-US" sz="1200">
              <a:latin typeface="Calibri" panose="020F050202020403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a:extLst>
              <a:ext uri="{FF2B5EF4-FFF2-40B4-BE49-F238E27FC236}">
                <a16:creationId xmlns:a16="http://schemas.microsoft.com/office/drawing/2014/main" id="{9A76437D-BD11-59A5-B294-8BF927DCB2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8" name="Notes Placeholder 2">
            <a:extLst>
              <a:ext uri="{FF2B5EF4-FFF2-40B4-BE49-F238E27FC236}">
                <a16:creationId xmlns:a16="http://schemas.microsoft.com/office/drawing/2014/main" id="{DCBDAB55-442A-BB22-38A4-1AF31B9F6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39" name="Slide Number Placeholder 3">
            <a:extLst>
              <a:ext uri="{FF2B5EF4-FFF2-40B4-BE49-F238E27FC236}">
                <a16:creationId xmlns:a16="http://schemas.microsoft.com/office/drawing/2014/main" id="{1668D467-E37D-22B9-9660-8275475E20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7A1D8A-14EA-E742-B8BF-08AE8DBEC8CD}" type="slidenum">
              <a:rPr lang="en-US" altLang="en-US" sz="1200" smtClean="0">
                <a:latin typeface="Calibri" panose="020F0502020204030204" pitchFamily="34" charset="0"/>
              </a:rPr>
              <a:pPr/>
              <a:t>208</a:t>
            </a:fld>
            <a:endParaRPr lang="en-US" altLang="en-US" sz="1200">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A0F333D6-9405-A984-C060-80007C67C6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6" name="Notes Placeholder 2">
            <a:extLst>
              <a:ext uri="{FF2B5EF4-FFF2-40B4-BE49-F238E27FC236}">
                <a16:creationId xmlns:a16="http://schemas.microsoft.com/office/drawing/2014/main" id="{B50E9825-8438-1077-D9A5-647024E265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987" name="Slide Number Placeholder 3">
            <a:extLst>
              <a:ext uri="{FF2B5EF4-FFF2-40B4-BE49-F238E27FC236}">
                <a16:creationId xmlns:a16="http://schemas.microsoft.com/office/drawing/2014/main" id="{BD0E4585-4F57-656C-00C6-F65DDFBFA4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3C51B84-52FB-014F-A0AF-7214AE4EFA12}" type="slidenum">
              <a:rPr lang="en-US" altLang="en-US" sz="1200" smtClean="0">
                <a:latin typeface="Calibri" panose="020F0502020204030204" pitchFamily="34" charset="0"/>
              </a:rPr>
              <a:pPr/>
              <a:t>209</a:t>
            </a:fld>
            <a:endParaRPr lang="en-US" altLang="en-US" sz="1200">
              <a:latin typeface="Calibri" panose="020F050202020403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22AD105D-CEFF-D107-F300-4CBA8445F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4" name="Notes Placeholder 2">
            <a:extLst>
              <a:ext uri="{FF2B5EF4-FFF2-40B4-BE49-F238E27FC236}">
                <a16:creationId xmlns:a16="http://schemas.microsoft.com/office/drawing/2014/main" id="{3B1ED799-EF65-B941-B81F-9F26028C4D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0035" name="Slide Number Placeholder 3">
            <a:extLst>
              <a:ext uri="{FF2B5EF4-FFF2-40B4-BE49-F238E27FC236}">
                <a16:creationId xmlns:a16="http://schemas.microsoft.com/office/drawing/2014/main" id="{7686A4A6-CC5D-7D5E-CF59-F165A9125B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653E430-DC9D-0847-ACC1-14731BE127F9}" type="slidenum">
              <a:rPr lang="en-US" altLang="en-US" sz="1200" smtClean="0">
                <a:latin typeface="Calibri" panose="020F0502020204030204" pitchFamily="34" charset="0"/>
              </a:rPr>
              <a:pPr/>
              <a:t>210</a:t>
            </a:fld>
            <a:endParaRPr lang="en-US" altLang="en-US" sz="1200">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68C15094-5F06-89A4-92DC-BEDCC794D6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9EAAA080-C9E2-A452-D0DF-3D14F4CD7C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5E762BF2-56C4-B725-8BD1-B64A2E532F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6AAD18-3927-2042-B574-730CDA7582D7}" type="slidenum">
              <a:rPr lang="en-US" altLang="en-US" sz="1200" smtClean="0">
                <a:latin typeface="Calibri" panose="020F0502020204030204" pitchFamily="34" charset="0"/>
              </a:rPr>
              <a:pPr/>
              <a:t>211</a:t>
            </a:fld>
            <a:endParaRPr lang="en-US" altLang="en-US" sz="1200">
              <a:latin typeface="Calibri" panose="020F050202020403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a:extLst>
              <a:ext uri="{FF2B5EF4-FFF2-40B4-BE49-F238E27FC236}">
                <a16:creationId xmlns:a16="http://schemas.microsoft.com/office/drawing/2014/main" id="{B895FD08-1F73-FCA3-CF3A-0590ABB9F0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0" name="Notes Placeholder 2">
            <a:extLst>
              <a:ext uri="{FF2B5EF4-FFF2-40B4-BE49-F238E27FC236}">
                <a16:creationId xmlns:a16="http://schemas.microsoft.com/office/drawing/2014/main" id="{EA8ECFA1-98B1-B49A-A4E9-CBFFA1B9DC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4131" name="Slide Number Placeholder 3">
            <a:extLst>
              <a:ext uri="{FF2B5EF4-FFF2-40B4-BE49-F238E27FC236}">
                <a16:creationId xmlns:a16="http://schemas.microsoft.com/office/drawing/2014/main" id="{F2FB5D5D-60E6-137E-C8DE-8CB310BD88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5D80CB-AA30-9845-A195-B25F509CA75E}" type="slidenum">
              <a:rPr lang="en-US" altLang="en-US" sz="1200" smtClean="0">
                <a:latin typeface="Calibri" panose="020F0502020204030204" pitchFamily="34" charset="0"/>
              </a:rPr>
              <a:pPr/>
              <a:t>212</a:t>
            </a:fld>
            <a:endParaRPr lang="en-US" altLang="en-US" sz="1200">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Image Placeholder 1">
            <a:extLst>
              <a:ext uri="{FF2B5EF4-FFF2-40B4-BE49-F238E27FC236}">
                <a16:creationId xmlns:a16="http://schemas.microsoft.com/office/drawing/2014/main" id="{25A74610-A4B7-B7EC-1E2B-FB8765A242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8" name="Notes Placeholder 2">
            <a:extLst>
              <a:ext uri="{FF2B5EF4-FFF2-40B4-BE49-F238E27FC236}">
                <a16:creationId xmlns:a16="http://schemas.microsoft.com/office/drawing/2014/main" id="{0B084732-7C37-1B3A-FCAF-43B28A302A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6179" name="Slide Number Placeholder 3">
            <a:extLst>
              <a:ext uri="{FF2B5EF4-FFF2-40B4-BE49-F238E27FC236}">
                <a16:creationId xmlns:a16="http://schemas.microsoft.com/office/drawing/2014/main" id="{ABBDAF47-FDE2-CDA8-E73A-8B4609FE0F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A18257-75C9-9D4F-9DDF-0EB7D2E838AD}" type="slidenum">
              <a:rPr lang="en-US" altLang="en-US" sz="1200" smtClean="0">
                <a:latin typeface="Calibri" panose="020F0502020204030204" pitchFamily="34" charset="0"/>
              </a:rPr>
              <a:pPr/>
              <a:t>213</a:t>
            </a:fld>
            <a:endParaRPr lang="en-US" altLang="en-US" sz="1200">
              <a:latin typeface="Calibri" panose="020F050202020403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Slide Image Placeholder 1">
            <a:extLst>
              <a:ext uri="{FF2B5EF4-FFF2-40B4-BE49-F238E27FC236}">
                <a16:creationId xmlns:a16="http://schemas.microsoft.com/office/drawing/2014/main" id="{2C8A4829-9828-763C-EA8C-E4F6AE4A9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6" name="Notes Placeholder 2">
            <a:extLst>
              <a:ext uri="{FF2B5EF4-FFF2-40B4-BE49-F238E27FC236}">
                <a16:creationId xmlns:a16="http://schemas.microsoft.com/office/drawing/2014/main" id="{97BB511A-AC19-D305-0226-7FBC7064FD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8227" name="Slide Number Placeholder 3">
            <a:extLst>
              <a:ext uri="{FF2B5EF4-FFF2-40B4-BE49-F238E27FC236}">
                <a16:creationId xmlns:a16="http://schemas.microsoft.com/office/drawing/2014/main" id="{3FD3143F-581E-93AD-04A8-C0C87B3D0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887A8AF-8E6F-F140-ADCA-138578968A17}" type="slidenum">
              <a:rPr lang="en-US" altLang="en-US" sz="1200" smtClean="0">
                <a:latin typeface="Calibri" panose="020F0502020204030204" pitchFamily="34" charset="0"/>
              </a:rPr>
              <a:pPr/>
              <a:t>214</a:t>
            </a:fld>
            <a:endParaRPr lang="en-US" altLang="en-US" sz="1200">
              <a:latin typeface="Calibri" panose="020F050202020403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a:extLst>
              <a:ext uri="{FF2B5EF4-FFF2-40B4-BE49-F238E27FC236}">
                <a16:creationId xmlns:a16="http://schemas.microsoft.com/office/drawing/2014/main" id="{AE7F636D-440E-72BC-724E-347ED29E2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4" name="Notes Placeholder 2">
            <a:extLst>
              <a:ext uri="{FF2B5EF4-FFF2-40B4-BE49-F238E27FC236}">
                <a16:creationId xmlns:a16="http://schemas.microsoft.com/office/drawing/2014/main" id="{00E0BB14-F192-C62F-694D-7F87FDC1A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0275" name="Slide Number Placeholder 3">
            <a:extLst>
              <a:ext uri="{FF2B5EF4-FFF2-40B4-BE49-F238E27FC236}">
                <a16:creationId xmlns:a16="http://schemas.microsoft.com/office/drawing/2014/main" id="{39C76F33-29C9-D80F-C63D-F303ACC59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44B6AF-E173-6649-BB49-9195448B7D8A}" type="slidenum">
              <a:rPr lang="en-US" altLang="en-US" sz="1200" smtClean="0">
                <a:latin typeface="Calibri" panose="020F0502020204030204" pitchFamily="34" charset="0"/>
              </a:rPr>
              <a:pPr/>
              <a:t>215</a:t>
            </a:fld>
            <a:endParaRPr lang="en-US" altLang="en-US" sz="1200">
              <a:latin typeface="Calibri" panose="020F050202020403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a:extLst>
              <a:ext uri="{FF2B5EF4-FFF2-40B4-BE49-F238E27FC236}">
                <a16:creationId xmlns:a16="http://schemas.microsoft.com/office/drawing/2014/main" id="{F9AD1951-072F-7DE6-B226-E0E0C8E244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0" name="Notes Placeholder 2">
            <a:extLst>
              <a:ext uri="{FF2B5EF4-FFF2-40B4-BE49-F238E27FC236}">
                <a16:creationId xmlns:a16="http://schemas.microsoft.com/office/drawing/2014/main" id="{C20E63BF-16E9-CAA1-EBFD-A72A9854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9491" name="Slide Number Placeholder 3">
            <a:extLst>
              <a:ext uri="{FF2B5EF4-FFF2-40B4-BE49-F238E27FC236}">
                <a16:creationId xmlns:a16="http://schemas.microsoft.com/office/drawing/2014/main" id="{AD009EAE-5C57-7FB2-3C1E-8894284AD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AD2F88-404B-EC46-A7B6-DD2FAA053FC4}" type="slidenum">
              <a:rPr lang="en-US" altLang="en-US" sz="1200" smtClean="0">
                <a:latin typeface="Calibri" panose="020F0502020204030204" pitchFamily="34" charset="0"/>
              </a:rPr>
              <a:pPr/>
              <a:t>223</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FCF19863-83B3-CE98-FA74-FDA2F315B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28FB8A44-3B47-1981-03A4-87D28BFA3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5" name="Slide Number Placeholder 3">
            <a:extLst>
              <a:ext uri="{FF2B5EF4-FFF2-40B4-BE49-F238E27FC236}">
                <a16:creationId xmlns:a16="http://schemas.microsoft.com/office/drawing/2014/main" id="{598C9526-26EF-283E-7DBE-935C5A50D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50107B-94FF-7943-BD0B-C9E4548517B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a:extLst>
              <a:ext uri="{FF2B5EF4-FFF2-40B4-BE49-F238E27FC236}">
                <a16:creationId xmlns:a16="http://schemas.microsoft.com/office/drawing/2014/main" id="{913290C1-F9A4-5FE1-B0B6-D8F0C4278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6" name="Notes Placeholder 2">
            <a:extLst>
              <a:ext uri="{FF2B5EF4-FFF2-40B4-BE49-F238E27FC236}">
                <a16:creationId xmlns:a16="http://schemas.microsoft.com/office/drawing/2014/main" id="{C42C0D8A-E1D9-B530-5421-833D4DA67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3587" name="Slide Number Placeholder 3">
            <a:extLst>
              <a:ext uri="{FF2B5EF4-FFF2-40B4-BE49-F238E27FC236}">
                <a16:creationId xmlns:a16="http://schemas.microsoft.com/office/drawing/2014/main" id="{45DC5788-FD45-3E2E-0F28-915BE805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CAC443-EE8B-184D-AC69-43D2B1FD7301}" type="slidenum">
              <a:rPr lang="en-US" altLang="en-US" sz="1200" smtClean="0">
                <a:latin typeface="Calibri" panose="020F0502020204030204" pitchFamily="34" charset="0"/>
              </a:rPr>
              <a:pPr/>
              <a:t>226</a:t>
            </a:fld>
            <a:endParaRPr lang="en-US" altLang="en-US" sz="1200">
              <a:latin typeface="Calibri" panose="020F050202020403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Image Placeholder 1">
            <a:extLst>
              <a:ext uri="{FF2B5EF4-FFF2-40B4-BE49-F238E27FC236}">
                <a16:creationId xmlns:a16="http://schemas.microsoft.com/office/drawing/2014/main" id="{6F52412A-AF2C-D044-9377-A9FF02C842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4" name="Notes Placeholder 2">
            <a:extLst>
              <a:ext uri="{FF2B5EF4-FFF2-40B4-BE49-F238E27FC236}">
                <a16:creationId xmlns:a16="http://schemas.microsoft.com/office/drawing/2014/main" id="{51EC75F6-FADD-BFB1-C204-7A45B96A1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5635" name="Slide Number Placeholder 3">
            <a:extLst>
              <a:ext uri="{FF2B5EF4-FFF2-40B4-BE49-F238E27FC236}">
                <a16:creationId xmlns:a16="http://schemas.microsoft.com/office/drawing/2014/main" id="{6BA99A4C-6DDA-84C1-2154-68FCD06EE5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45EA97-EB42-6446-A67F-367257BE80D0}" type="slidenum">
              <a:rPr lang="en-US" altLang="en-US" sz="1200" smtClean="0">
                <a:latin typeface="Calibri" panose="020F0502020204030204" pitchFamily="34" charset="0"/>
              </a:rPr>
              <a:pPr/>
              <a:t>227</a:t>
            </a:fld>
            <a:endParaRPr lang="en-US" altLang="en-US" sz="1200">
              <a:latin typeface="Calibri" panose="020F050202020403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5BF0A9B3-4E2B-E3A8-6634-63E81A7E60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664587CA-E41C-5648-74AC-96406D8D62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932DA5B9-D3E2-2493-1469-4A3158838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C08F4AD-1FA2-1743-AD19-E19F71A641B5}" type="slidenum">
              <a:rPr lang="en-US" altLang="en-US" sz="1200" smtClean="0">
                <a:latin typeface="Calibri" panose="020F0502020204030204" pitchFamily="34" charset="0"/>
              </a:rPr>
              <a:pPr/>
              <a:t>228</a:t>
            </a:fld>
            <a:endParaRPr lang="en-US" altLang="en-US" sz="1200">
              <a:latin typeface="Calibri" panose="020F050202020403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E261DE8B-C3F8-A8C8-1D38-BD203AFC4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41EBE897-9D5D-1EC8-5479-CD7765796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3827" name="Slide Number Placeholder 3">
            <a:extLst>
              <a:ext uri="{FF2B5EF4-FFF2-40B4-BE49-F238E27FC236}">
                <a16:creationId xmlns:a16="http://schemas.microsoft.com/office/drawing/2014/main" id="{3F763DAB-D28A-618A-0C94-9E23B3CF9D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0F116F-865B-4A49-AED1-AE11FABC5998}" type="slidenum">
              <a:rPr lang="en-US" altLang="en-US" sz="1200" smtClean="0">
                <a:latin typeface="Calibri" panose="020F0502020204030204" pitchFamily="34" charset="0"/>
              </a:rPr>
              <a:pPr/>
              <a:t>233</a:t>
            </a:fld>
            <a:endParaRPr lang="en-US" altLang="en-US" sz="1200">
              <a:latin typeface="Calibri" panose="020F050202020403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Slide Image Placeholder 1">
            <a:extLst>
              <a:ext uri="{FF2B5EF4-FFF2-40B4-BE49-F238E27FC236}">
                <a16:creationId xmlns:a16="http://schemas.microsoft.com/office/drawing/2014/main" id="{0D9DF372-BBDD-03C0-B8FE-BA715F3061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8" name="Notes Placeholder 2">
            <a:extLst>
              <a:ext uri="{FF2B5EF4-FFF2-40B4-BE49-F238E27FC236}">
                <a16:creationId xmlns:a16="http://schemas.microsoft.com/office/drawing/2014/main" id="{85076297-6F77-8450-FB25-CAD06D06E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6899" name="Slide Number Placeholder 3">
            <a:extLst>
              <a:ext uri="{FF2B5EF4-FFF2-40B4-BE49-F238E27FC236}">
                <a16:creationId xmlns:a16="http://schemas.microsoft.com/office/drawing/2014/main" id="{F838D570-CB07-52A2-ACF8-931C294B4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5D590E-FE19-1148-AB80-F2095B5A2A6D}" type="slidenum">
              <a:rPr lang="en-US" altLang="en-US" sz="1200" smtClean="0">
                <a:latin typeface="Calibri" panose="020F0502020204030204" pitchFamily="34" charset="0"/>
              </a:rPr>
              <a:pPr/>
              <a:t>235</a:t>
            </a:fld>
            <a:endParaRPr lang="en-US" altLang="en-US" sz="1200">
              <a:latin typeface="Calibri" panose="020F050202020403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a:extLst>
              <a:ext uri="{FF2B5EF4-FFF2-40B4-BE49-F238E27FC236}">
                <a16:creationId xmlns:a16="http://schemas.microsoft.com/office/drawing/2014/main" id="{5F157B79-409E-4555-2336-F87AC45969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2" name="Notes Placeholder 2">
            <a:extLst>
              <a:ext uri="{FF2B5EF4-FFF2-40B4-BE49-F238E27FC236}">
                <a16:creationId xmlns:a16="http://schemas.microsoft.com/office/drawing/2014/main" id="{8E62F673-FD31-C7B1-C806-34309B235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3043" name="Slide Number Placeholder 3">
            <a:extLst>
              <a:ext uri="{FF2B5EF4-FFF2-40B4-BE49-F238E27FC236}">
                <a16:creationId xmlns:a16="http://schemas.microsoft.com/office/drawing/2014/main" id="{0C7133EE-674E-49B2-FA86-A768D5F47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876F8F-FC42-754A-93E8-44EE88DA8371}" type="slidenum">
              <a:rPr lang="en-US" altLang="en-US" sz="1200" smtClean="0">
                <a:latin typeface="Calibri" panose="020F0502020204030204" pitchFamily="34" charset="0"/>
              </a:rPr>
              <a:pPr/>
              <a:t>240</a:t>
            </a:fld>
            <a:endParaRPr lang="en-US" altLang="en-US" sz="1200">
              <a:latin typeface="Calibri" panose="020F050202020403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a:extLst>
              <a:ext uri="{FF2B5EF4-FFF2-40B4-BE49-F238E27FC236}">
                <a16:creationId xmlns:a16="http://schemas.microsoft.com/office/drawing/2014/main" id="{58E7B541-4ADB-F8E3-A6E4-061BCB508C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0" name="Notes Placeholder 2">
            <a:extLst>
              <a:ext uri="{FF2B5EF4-FFF2-40B4-BE49-F238E27FC236}">
                <a16:creationId xmlns:a16="http://schemas.microsoft.com/office/drawing/2014/main" id="{250C1233-8750-0327-3456-A9792DB74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5091" name="Slide Number Placeholder 3">
            <a:extLst>
              <a:ext uri="{FF2B5EF4-FFF2-40B4-BE49-F238E27FC236}">
                <a16:creationId xmlns:a16="http://schemas.microsoft.com/office/drawing/2014/main" id="{151E2A25-4B45-E59F-0C68-ACC396F0B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62C810-F758-7743-B7C0-6E488A1E77C7}" type="slidenum">
              <a:rPr lang="en-US" altLang="en-US" sz="1200" smtClean="0">
                <a:latin typeface="Calibri" panose="020F0502020204030204" pitchFamily="34" charset="0"/>
              </a:rPr>
              <a:pPr/>
              <a:t>241</a:t>
            </a:fld>
            <a:endParaRPr lang="en-US" altLang="en-US" sz="1200">
              <a:latin typeface="Calibri" panose="020F050202020403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Image Placeholder 1">
            <a:extLst>
              <a:ext uri="{FF2B5EF4-FFF2-40B4-BE49-F238E27FC236}">
                <a16:creationId xmlns:a16="http://schemas.microsoft.com/office/drawing/2014/main" id="{BDA6B301-0388-0446-BA48-4FC737ECF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8" name="Notes Placeholder 2">
            <a:extLst>
              <a:ext uri="{FF2B5EF4-FFF2-40B4-BE49-F238E27FC236}">
                <a16:creationId xmlns:a16="http://schemas.microsoft.com/office/drawing/2014/main" id="{8690E05B-D50C-74A8-DCB5-7082307885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7139" name="Slide Number Placeholder 3">
            <a:extLst>
              <a:ext uri="{FF2B5EF4-FFF2-40B4-BE49-F238E27FC236}">
                <a16:creationId xmlns:a16="http://schemas.microsoft.com/office/drawing/2014/main" id="{B953A4B5-F3B8-5155-F466-4963938432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920BCDD-C330-5F43-9AAF-A68D2F9C2F6D}" type="slidenum">
              <a:rPr lang="en-US" altLang="en-US" sz="1200" smtClean="0">
                <a:latin typeface="Calibri" panose="020F0502020204030204" pitchFamily="34" charset="0"/>
              </a:rPr>
              <a:pPr/>
              <a:t>242</a:t>
            </a:fld>
            <a:endParaRPr lang="en-US" altLang="en-US" sz="1200">
              <a:latin typeface="Calibri" panose="020F050202020403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Image Placeholder 1">
            <a:extLst>
              <a:ext uri="{FF2B5EF4-FFF2-40B4-BE49-F238E27FC236}">
                <a16:creationId xmlns:a16="http://schemas.microsoft.com/office/drawing/2014/main" id="{899C9A6E-81E3-A21E-0AC9-163A65E6B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6" name="Notes Placeholder 2">
            <a:extLst>
              <a:ext uri="{FF2B5EF4-FFF2-40B4-BE49-F238E27FC236}">
                <a16:creationId xmlns:a16="http://schemas.microsoft.com/office/drawing/2014/main" id="{515AC2B9-866F-C200-9EE9-AA5DEF28B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9187" name="Slide Number Placeholder 3">
            <a:extLst>
              <a:ext uri="{FF2B5EF4-FFF2-40B4-BE49-F238E27FC236}">
                <a16:creationId xmlns:a16="http://schemas.microsoft.com/office/drawing/2014/main" id="{94BA1BF4-3916-9C8C-E045-5FF30EC40F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35D19-0A22-FC4F-923F-F969A0483FD8}" type="slidenum">
              <a:rPr lang="en-US" altLang="en-US" sz="1200" smtClean="0">
                <a:latin typeface="Calibri" panose="020F0502020204030204" pitchFamily="34" charset="0"/>
              </a:rPr>
              <a:pPr/>
              <a:t>243</a:t>
            </a:fld>
            <a:endParaRPr lang="en-US" altLang="en-US" sz="1200">
              <a:latin typeface="Calibri" panose="020F050202020403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3B183906-34D0-F86B-AD1E-9FA3A1669F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6AC1A9AF-A3A0-AA68-A5F6-8DAC92C781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71DCF5AD-E96A-D45A-5725-078FDF28DC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A3DD19F-6169-F64D-B02A-0CD6A8C369E1}" type="slidenum">
              <a:rPr lang="en-US" altLang="en-US" sz="1200" smtClean="0">
                <a:latin typeface="Calibri" panose="020F0502020204030204" pitchFamily="34" charset="0"/>
              </a:rPr>
              <a:pPr/>
              <a:t>244</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A1527ADD-8D01-9ED4-970E-D177BCD97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F26A1591-A44B-3739-AFB5-8C081E524A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3D838A34-7EC2-CEB3-4DC6-E2DECE537C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E6E051-D88D-7A48-AF5C-AF55A6E4F5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7063E59B-E1A4-7BA6-6FCD-D0A8241B0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4350EAB-7E60-0FB2-1B2B-3B9496262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AA011BED-612E-F3A2-69DA-DA381F959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07C5AE-762D-E540-9DBB-C39854B85A67}" type="slidenum">
              <a:rPr lang="en-US" altLang="en-US" sz="1200" smtClean="0">
                <a:latin typeface="Calibri" panose="020F0502020204030204" pitchFamily="34" charset="0"/>
              </a:rPr>
              <a:pPr/>
              <a:t>245</a:t>
            </a:fld>
            <a:endParaRPr lang="en-US" altLang="en-US" sz="1200">
              <a:latin typeface="Calibri" panose="020F050202020403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DD35AD9-00E5-7D2C-D84F-3A7753333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061BA7D2-650C-E46C-0BC6-18047E5ED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98E4E79F-2EE8-6DA0-3008-EB6988B9B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91697E1-5AF8-C24A-BF11-EF04D9090150}" type="slidenum">
              <a:rPr lang="en-US" altLang="en-US" sz="1200" smtClean="0">
                <a:latin typeface="Calibri" panose="020F0502020204030204" pitchFamily="34" charset="0"/>
              </a:rPr>
              <a:pPr/>
              <a:t>246</a:t>
            </a:fld>
            <a:endParaRPr lang="en-US" altLang="en-US" sz="1200">
              <a:latin typeface="Calibri" panose="020F050202020403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a:extLst>
              <a:ext uri="{FF2B5EF4-FFF2-40B4-BE49-F238E27FC236}">
                <a16:creationId xmlns:a16="http://schemas.microsoft.com/office/drawing/2014/main" id="{F6E19700-CE62-0852-FB7E-BBE5E2EAE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6" name="Notes Placeholder 2">
            <a:extLst>
              <a:ext uri="{FF2B5EF4-FFF2-40B4-BE49-F238E27FC236}">
                <a16:creationId xmlns:a16="http://schemas.microsoft.com/office/drawing/2014/main" id="{6B971A70-7A8E-AABD-0507-539B4DB4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9427" name="Slide Number Placeholder 3">
            <a:extLst>
              <a:ext uri="{FF2B5EF4-FFF2-40B4-BE49-F238E27FC236}">
                <a16:creationId xmlns:a16="http://schemas.microsoft.com/office/drawing/2014/main" id="{CE2FA07C-4A1C-1641-682D-A3661785A2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8455FB-9066-9743-A281-9EB5C420DCDB}" type="slidenum">
              <a:rPr lang="en-US" altLang="en-US" sz="1200" smtClean="0">
                <a:latin typeface="Calibri" panose="020F0502020204030204" pitchFamily="34" charset="0"/>
              </a:rPr>
              <a:pPr/>
              <a:t>249</a:t>
            </a:fld>
            <a:endParaRPr lang="en-US" altLang="en-US" sz="1200">
              <a:latin typeface="Calibri" panose="020F050202020403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Slide Image Placeholder 1">
            <a:extLst>
              <a:ext uri="{FF2B5EF4-FFF2-40B4-BE49-F238E27FC236}">
                <a16:creationId xmlns:a16="http://schemas.microsoft.com/office/drawing/2014/main" id="{8244C432-3FC2-82E7-ABBC-1BEFAE45EF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4" name="Notes Placeholder 2">
            <a:extLst>
              <a:ext uri="{FF2B5EF4-FFF2-40B4-BE49-F238E27FC236}">
                <a16:creationId xmlns:a16="http://schemas.microsoft.com/office/drawing/2014/main" id="{F8618E6B-EC07-F968-6BB0-BA1033CC6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1475" name="Slide Number Placeholder 3">
            <a:extLst>
              <a:ext uri="{FF2B5EF4-FFF2-40B4-BE49-F238E27FC236}">
                <a16:creationId xmlns:a16="http://schemas.microsoft.com/office/drawing/2014/main" id="{97E87DFF-E9E3-1F14-4DCF-F8CF724FF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AF1115-46D5-4A41-A41A-BF2DA4D11062}" type="slidenum">
              <a:rPr lang="en-US" altLang="en-US" sz="1200" smtClean="0">
                <a:latin typeface="Calibri" panose="020F0502020204030204" pitchFamily="34" charset="0"/>
              </a:rPr>
              <a:pPr/>
              <a:t>250</a:t>
            </a:fld>
            <a:endParaRPr lang="en-US" altLang="en-US" sz="1200">
              <a:latin typeface="Calibri" panose="020F050202020403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Slide Image Placeholder 1">
            <a:extLst>
              <a:ext uri="{FF2B5EF4-FFF2-40B4-BE49-F238E27FC236}">
                <a16:creationId xmlns:a16="http://schemas.microsoft.com/office/drawing/2014/main" id="{156466B1-7D64-91C0-9628-C9DE9B207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2" name="Notes Placeholder 2">
            <a:extLst>
              <a:ext uri="{FF2B5EF4-FFF2-40B4-BE49-F238E27FC236}">
                <a16:creationId xmlns:a16="http://schemas.microsoft.com/office/drawing/2014/main" id="{8433140A-0C02-E075-B65D-3D1E22D2DE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3523" name="Slide Number Placeholder 3">
            <a:extLst>
              <a:ext uri="{FF2B5EF4-FFF2-40B4-BE49-F238E27FC236}">
                <a16:creationId xmlns:a16="http://schemas.microsoft.com/office/drawing/2014/main" id="{238C462D-F3B0-212A-F02B-C2412F10A1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5B1F54-0C37-9E4B-83A2-56C60A1DF108}" type="slidenum">
              <a:rPr lang="en-US" altLang="en-US" sz="1200" smtClean="0">
                <a:latin typeface="Calibri" panose="020F0502020204030204" pitchFamily="34" charset="0"/>
              </a:rPr>
              <a:pPr/>
              <a:t>251</a:t>
            </a:fld>
            <a:endParaRPr lang="en-US" altLang="en-US" sz="1200">
              <a:latin typeface="Calibri" panose="020F050202020403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Slide Image Placeholder 1">
            <a:extLst>
              <a:ext uri="{FF2B5EF4-FFF2-40B4-BE49-F238E27FC236}">
                <a16:creationId xmlns:a16="http://schemas.microsoft.com/office/drawing/2014/main" id="{7CD2A40B-5F61-AC19-76BA-21A233B67F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0" name="Notes Placeholder 2">
            <a:extLst>
              <a:ext uri="{FF2B5EF4-FFF2-40B4-BE49-F238E27FC236}">
                <a16:creationId xmlns:a16="http://schemas.microsoft.com/office/drawing/2014/main" id="{39D437B8-4060-F6D0-ACFD-C3B838016D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0691" name="Slide Number Placeholder 3">
            <a:extLst>
              <a:ext uri="{FF2B5EF4-FFF2-40B4-BE49-F238E27FC236}">
                <a16:creationId xmlns:a16="http://schemas.microsoft.com/office/drawing/2014/main" id="{E21C4DBA-4AE1-F1D5-B50F-BB2F83D12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98EE0E-EE1C-B34C-A911-7308CD770885}" type="slidenum">
              <a:rPr lang="en-US" altLang="en-US" sz="1200" smtClean="0">
                <a:latin typeface="Calibri" panose="020F0502020204030204" pitchFamily="34" charset="0"/>
              </a:rPr>
              <a:pPr/>
              <a:t>257</a:t>
            </a:fld>
            <a:endParaRPr lang="en-US" altLang="en-US" sz="1200">
              <a:latin typeface="Calibri" panose="020F050202020403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a:extLst>
              <a:ext uri="{FF2B5EF4-FFF2-40B4-BE49-F238E27FC236}">
                <a16:creationId xmlns:a16="http://schemas.microsoft.com/office/drawing/2014/main" id="{3B51C589-3B8D-5F94-C594-7BA60E77AA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6" name="Notes Placeholder 2">
            <a:extLst>
              <a:ext uri="{FF2B5EF4-FFF2-40B4-BE49-F238E27FC236}">
                <a16:creationId xmlns:a16="http://schemas.microsoft.com/office/drawing/2014/main" id="{F3ABDFE0-B192-A3E5-FBC8-C79658FB5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9907" name="Slide Number Placeholder 3">
            <a:extLst>
              <a:ext uri="{FF2B5EF4-FFF2-40B4-BE49-F238E27FC236}">
                <a16:creationId xmlns:a16="http://schemas.microsoft.com/office/drawing/2014/main" id="{3359BB79-FF8C-FBC1-3404-B3912891B2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C80F44-A180-5740-A269-FD84C06BB067}" type="slidenum">
              <a:rPr lang="en-US" altLang="en-US" sz="1200" smtClean="0">
                <a:latin typeface="Calibri" panose="020F0502020204030204" pitchFamily="34" charset="0"/>
              </a:rPr>
              <a:pPr/>
              <a:t>265</a:t>
            </a:fld>
            <a:endParaRPr lang="en-US" altLang="en-US" sz="1200">
              <a:latin typeface="Calibri" panose="020F050202020403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a:extLst>
              <a:ext uri="{FF2B5EF4-FFF2-40B4-BE49-F238E27FC236}">
                <a16:creationId xmlns:a16="http://schemas.microsoft.com/office/drawing/2014/main" id="{65CDB51C-B62D-EA12-D6E0-A204EE5F0F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4" name="Notes Placeholder 2">
            <a:extLst>
              <a:ext uri="{FF2B5EF4-FFF2-40B4-BE49-F238E27FC236}">
                <a16:creationId xmlns:a16="http://schemas.microsoft.com/office/drawing/2014/main" id="{28DF8FC4-61F7-1DF7-6569-DFC3CAC099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1955" name="Slide Number Placeholder 3">
            <a:extLst>
              <a:ext uri="{FF2B5EF4-FFF2-40B4-BE49-F238E27FC236}">
                <a16:creationId xmlns:a16="http://schemas.microsoft.com/office/drawing/2014/main" id="{E087AEBE-F6F5-2577-E4BA-D3BA75DFD7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A85A3AA-843A-EE43-9088-A3B1916EB96D}" type="slidenum">
              <a:rPr lang="en-US" altLang="en-US" sz="1200" smtClean="0">
                <a:latin typeface="Calibri" panose="020F0502020204030204" pitchFamily="34" charset="0"/>
              </a:rPr>
              <a:pPr/>
              <a:t>266</a:t>
            </a:fld>
            <a:endParaRPr lang="en-US" altLang="en-US" sz="1200">
              <a:latin typeface="Calibri" panose="020F050202020403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Image Placeholder 1">
            <a:extLst>
              <a:ext uri="{FF2B5EF4-FFF2-40B4-BE49-F238E27FC236}">
                <a16:creationId xmlns:a16="http://schemas.microsoft.com/office/drawing/2014/main" id="{9B219F30-F296-5EB7-F4F0-9D5AE199F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2" name="Notes Placeholder 2">
            <a:extLst>
              <a:ext uri="{FF2B5EF4-FFF2-40B4-BE49-F238E27FC236}">
                <a16:creationId xmlns:a16="http://schemas.microsoft.com/office/drawing/2014/main" id="{2D090C33-DEEE-AFDF-726B-7F45D713D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4003" name="Slide Number Placeholder 3">
            <a:extLst>
              <a:ext uri="{FF2B5EF4-FFF2-40B4-BE49-F238E27FC236}">
                <a16:creationId xmlns:a16="http://schemas.microsoft.com/office/drawing/2014/main" id="{ECCA9256-7FD0-53FC-1EA1-538E8A063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68E4ABC-8C29-5B41-9C73-569A4D604B9F}" type="slidenum">
              <a:rPr lang="en-US" altLang="en-US" sz="1200" smtClean="0">
                <a:latin typeface="Calibri" panose="020F0502020204030204" pitchFamily="34" charset="0"/>
              </a:rPr>
              <a:pPr/>
              <a:t>267</a:t>
            </a:fld>
            <a:endParaRPr lang="en-US" altLang="en-US" sz="1200">
              <a:latin typeface="Calibri" panose="020F050202020403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a:extLst>
              <a:ext uri="{FF2B5EF4-FFF2-40B4-BE49-F238E27FC236}">
                <a16:creationId xmlns:a16="http://schemas.microsoft.com/office/drawing/2014/main" id="{F43C2D08-2F77-63E1-A9FC-60988CB30C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0" name="Notes Placeholder 2">
            <a:extLst>
              <a:ext uri="{FF2B5EF4-FFF2-40B4-BE49-F238E27FC236}">
                <a16:creationId xmlns:a16="http://schemas.microsoft.com/office/drawing/2014/main" id="{F801BBEA-F372-900E-7D99-C77BF178A3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6051" name="Slide Number Placeholder 3">
            <a:extLst>
              <a:ext uri="{FF2B5EF4-FFF2-40B4-BE49-F238E27FC236}">
                <a16:creationId xmlns:a16="http://schemas.microsoft.com/office/drawing/2014/main" id="{EF5F1458-74D6-0C6C-D660-F7C37AD050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D1A63D-72A2-B246-8071-614744D93002}" type="slidenum">
              <a:rPr lang="en-US" altLang="en-US" sz="1200" smtClean="0">
                <a:latin typeface="Calibri" panose="020F0502020204030204" pitchFamily="34" charset="0"/>
              </a:rPr>
              <a:pPr/>
              <a:t>268</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7FE8634B-C771-FC05-7BAE-3A9022EF73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557FB567-F560-601B-8691-090AC6199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4A11D212-CA9E-F91C-1829-10DB28F416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4F1A794-AFB0-F742-A779-B4CFCAAA11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a:extLst>
              <a:ext uri="{FF2B5EF4-FFF2-40B4-BE49-F238E27FC236}">
                <a16:creationId xmlns:a16="http://schemas.microsoft.com/office/drawing/2014/main" id="{404686FE-E330-BF0E-954E-073403AC9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8" name="Notes Placeholder 2">
            <a:extLst>
              <a:ext uri="{FF2B5EF4-FFF2-40B4-BE49-F238E27FC236}">
                <a16:creationId xmlns:a16="http://schemas.microsoft.com/office/drawing/2014/main" id="{23770108-D464-BBB8-2FE4-8C2712D7D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8099" name="Slide Number Placeholder 3">
            <a:extLst>
              <a:ext uri="{FF2B5EF4-FFF2-40B4-BE49-F238E27FC236}">
                <a16:creationId xmlns:a16="http://schemas.microsoft.com/office/drawing/2014/main" id="{E5B3EACB-538E-79D7-1D74-E70276597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80F2BF-AAF7-F14E-8089-D4B44C3A6AD9}" type="slidenum">
              <a:rPr lang="en-US" altLang="en-US" sz="1200" smtClean="0">
                <a:latin typeface="Calibri" panose="020F0502020204030204" pitchFamily="34" charset="0"/>
              </a:rPr>
              <a:pPr/>
              <a:t>269</a:t>
            </a:fld>
            <a:endParaRPr lang="en-US" altLang="en-US" sz="1200">
              <a:latin typeface="Calibri" panose="020F050202020403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a:extLst>
              <a:ext uri="{FF2B5EF4-FFF2-40B4-BE49-F238E27FC236}">
                <a16:creationId xmlns:a16="http://schemas.microsoft.com/office/drawing/2014/main" id="{01485786-8081-0ED5-2AF7-E39F985CB5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6" name="Notes Placeholder 2">
            <a:extLst>
              <a:ext uri="{FF2B5EF4-FFF2-40B4-BE49-F238E27FC236}">
                <a16:creationId xmlns:a16="http://schemas.microsoft.com/office/drawing/2014/main" id="{3623704B-0C66-2C72-D652-75B59C3C6D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0147" name="Slide Number Placeholder 3">
            <a:extLst>
              <a:ext uri="{FF2B5EF4-FFF2-40B4-BE49-F238E27FC236}">
                <a16:creationId xmlns:a16="http://schemas.microsoft.com/office/drawing/2014/main" id="{CD73DE0B-4633-C9B8-A6E8-AC7EB96736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E9D4F9-7183-524A-8A53-BB1DF26257E8}" type="slidenum">
              <a:rPr lang="en-US" altLang="en-US" sz="1200" smtClean="0">
                <a:latin typeface="Calibri" panose="020F0502020204030204" pitchFamily="34" charset="0"/>
              </a:rPr>
              <a:pPr/>
              <a:t>270</a:t>
            </a:fld>
            <a:endParaRPr lang="en-US" altLang="en-US" sz="1200">
              <a:latin typeface="Calibri" panose="020F050202020403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a:extLst>
              <a:ext uri="{FF2B5EF4-FFF2-40B4-BE49-F238E27FC236}">
                <a16:creationId xmlns:a16="http://schemas.microsoft.com/office/drawing/2014/main" id="{2142EC44-9CCB-C4A3-81DB-DA90EDB65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4" name="Notes Placeholder 2">
            <a:extLst>
              <a:ext uri="{FF2B5EF4-FFF2-40B4-BE49-F238E27FC236}">
                <a16:creationId xmlns:a16="http://schemas.microsoft.com/office/drawing/2014/main" id="{0934BADB-A3E1-5298-0F6F-56B7950B54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2195" name="Slide Number Placeholder 3">
            <a:extLst>
              <a:ext uri="{FF2B5EF4-FFF2-40B4-BE49-F238E27FC236}">
                <a16:creationId xmlns:a16="http://schemas.microsoft.com/office/drawing/2014/main" id="{E0BF2DCD-BB78-2AD6-EE6A-80311BAAD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94F8C0-4B41-0E4E-9D37-CD9A139B6153}" type="slidenum">
              <a:rPr lang="en-US" altLang="en-US" sz="1200" smtClean="0">
                <a:latin typeface="Calibri" panose="020F0502020204030204" pitchFamily="34" charset="0"/>
              </a:rPr>
              <a:pPr/>
              <a:t>271</a:t>
            </a:fld>
            <a:endParaRPr lang="en-US" altLang="en-US" sz="1200">
              <a:latin typeface="Calibri" panose="020F050202020403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Slide Image Placeholder 1">
            <a:extLst>
              <a:ext uri="{FF2B5EF4-FFF2-40B4-BE49-F238E27FC236}">
                <a16:creationId xmlns:a16="http://schemas.microsoft.com/office/drawing/2014/main" id="{A2FBA3CF-EEB9-000C-1C82-EC20658727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2" name="Notes Placeholder 2">
            <a:extLst>
              <a:ext uri="{FF2B5EF4-FFF2-40B4-BE49-F238E27FC236}">
                <a16:creationId xmlns:a16="http://schemas.microsoft.com/office/drawing/2014/main" id="{331638C9-02DA-09EF-8B30-0EDB639B51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4243" name="Slide Number Placeholder 3">
            <a:extLst>
              <a:ext uri="{FF2B5EF4-FFF2-40B4-BE49-F238E27FC236}">
                <a16:creationId xmlns:a16="http://schemas.microsoft.com/office/drawing/2014/main" id="{A458A2B6-2B9F-0A4C-6172-39908732C2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4FC78B-B41A-3D40-9720-94195469D473}" type="slidenum">
              <a:rPr lang="en-US" altLang="en-US" sz="1200" smtClean="0">
                <a:latin typeface="Calibri" panose="020F0502020204030204" pitchFamily="34" charset="0"/>
              </a:rPr>
              <a:pPr/>
              <a:t>272</a:t>
            </a:fld>
            <a:endParaRPr lang="en-US" altLang="en-US" sz="1200">
              <a:latin typeface="Calibri" panose="020F050202020403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89" name="Slide Image Placeholder 1">
            <a:extLst>
              <a:ext uri="{FF2B5EF4-FFF2-40B4-BE49-F238E27FC236}">
                <a16:creationId xmlns:a16="http://schemas.microsoft.com/office/drawing/2014/main" id="{27152AE6-3647-F34C-B23E-B0BE71CA87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0" name="Notes Placeholder 2">
            <a:extLst>
              <a:ext uri="{FF2B5EF4-FFF2-40B4-BE49-F238E27FC236}">
                <a16:creationId xmlns:a16="http://schemas.microsoft.com/office/drawing/2014/main" id="{10CCADBD-4529-6AEE-8950-83C561D5AC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6291" name="Slide Number Placeholder 3">
            <a:extLst>
              <a:ext uri="{FF2B5EF4-FFF2-40B4-BE49-F238E27FC236}">
                <a16:creationId xmlns:a16="http://schemas.microsoft.com/office/drawing/2014/main" id="{B886C0E5-F49F-C35D-15D9-85BEED139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D34DAF2-E856-6D46-B895-89B3261B7B33}" type="slidenum">
              <a:rPr lang="en-US" altLang="en-US" sz="1200" smtClean="0">
                <a:latin typeface="Calibri" panose="020F0502020204030204" pitchFamily="34" charset="0"/>
              </a:rPr>
              <a:pPr/>
              <a:t>273</a:t>
            </a:fld>
            <a:endParaRPr lang="en-US" altLang="en-US" sz="1200">
              <a:latin typeface="Calibri" panose="020F050202020403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a:extLst>
              <a:ext uri="{FF2B5EF4-FFF2-40B4-BE49-F238E27FC236}">
                <a16:creationId xmlns:a16="http://schemas.microsoft.com/office/drawing/2014/main" id="{B54D01AA-5465-E97E-0F92-F66852D21E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a:extLst>
              <a:ext uri="{FF2B5EF4-FFF2-40B4-BE49-F238E27FC236}">
                <a16:creationId xmlns:a16="http://schemas.microsoft.com/office/drawing/2014/main" id="{E971946A-F723-AA3B-A1CC-52788710C1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8339" name="Slide Number Placeholder 3">
            <a:extLst>
              <a:ext uri="{FF2B5EF4-FFF2-40B4-BE49-F238E27FC236}">
                <a16:creationId xmlns:a16="http://schemas.microsoft.com/office/drawing/2014/main" id="{27565D31-BF15-A3A7-2D61-049AFD9A68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7EEED34-F618-144A-BA24-BCB4C2559F64}" type="slidenum">
              <a:rPr lang="en-US" altLang="en-US" sz="1200" smtClean="0">
                <a:latin typeface="Calibri" panose="020F0502020204030204" pitchFamily="34" charset="0"/>
              </a:rPr>
              <a:pPr/>
              <a:t>274</a:t>
            </a:fld>
            <a:endParaRPr lang="en-US" altLang="en-US" sz="1200">
              <a:latin typeface="Calibri" panose="020F050202020403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Slide Image Placeholder 1">
            <a:extLst>
              <a:ext uri="{FF2B5EF4-FFF2-40B4-BE49-F238E27FC236}">
                <a16:creationId xmlns:a16="http://schemas.microsoft.com/office/drawing/2014/main" id="{45636B9C-BCDA-3578-DFCB-61BCBFAA4F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6" name="Notes Placeholder 2">
            <a:extLst>
              <a:ext uri="{FF2B5EF4-FFF2-40B4-BE49-F238E27FC236}">
                <a16:creationId xmlns:a16="http://schemas.microsoft.com/office/drawing/2014/main" id="{B141FEC4-1378-3AFB-464D-899F963E20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0387" name="Slide Number Placeholder 3">
            <a:extLst>
              <a:ext uri="{FF2B5EF4-FFF2-40B4-BE49-F238E27FC236}">
                <a16:creationId xmlns:a16="http://schemas.microsoft.com/office/drawing/2014/main" id="{97548682-3050-DB89-5FEC-13249C99E0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673474-9277-924D-B1EB-052CE0BF4320}" type="slidenum">
              <a:rPr lang="en-US" altLang="en-US" sz="1200" smtClean="0">
                <a:latin typeface="Calibri" panose="020F0502020204030204" pitchFamily="34" charset="0"/>
              </a:rPr>
              <a:pPr/>
              <a:t>275</a:t>
            </a:fld>
            <a:endParaRPr lang="en-US" altLang="en-US" sz="1200">
              <a:latin typeface="Calibri" panose="020F050202020403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Slide Image Placeholder 1">
            <a:extLst>
              <a:ext uri="{FF2B5EF4-FFF2-40B4-BE49-F238E27FC236}">
                <a16:creationId xmlns:a16="http://schemas.microsoft.com/office/drawing/2014/main" id="{573D51FA-4A17-D760-DAAF-F53AC3C02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4" name="Notes Placeholder 2">
            <a:extLst>
              <a:ext uri="{FF2B5EF4-FFF2-40B4-BE49-F238E27FC236}">
                <a16:creationId xmlns:a16="http://schemas.microsoft.com/office/drawing/2014/main" id="{C187434F-552B-D92C-96C3-999C5F7B7A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2435" name="Slide Number Placeholder 3">
            <a:extLst>
              <a:ext uri="{FF2B5EF4-FFF2-40B4-BE49-F238E27FC236}">
                <a16:creationId xmlns:a16="http://schemas.microsoft.com/office/drawing/2014/main" id="{DAFC3620-7322-1840-5FC8-716FC5E8FD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9189A0-9EA6-D945-BF45-2BA878C2B1C7}" type="slidenum">
              <a:rPr lang="en-US" altLang="en-US" sz="1200" smtClean="0">
                <a:latin typeface="Calibri" panose="020F0502020204030204" pitchFamily="34" charset="0"/>
              </a:rPr>
              <a:pPr/>
              <a:t>276</a:t>
            </a:fld>
            <a:endParaRPr lang="en-US" altLang="en-US" sz="1200">
              <a:latin typeface="Calibri" panose="020F050202020403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Image Placeholder 1">
            <a:extLst>
              <a:ext uri="{FF2B5EF4-FFF2-40B4-BE49-F238E27FC236}">
                <a16:creationId xmlns:a16="http://schemas.microsoft.com/office/drawing/2014/main" id="{BB29C2B6-19F5-96D6-A4D9-ADA57F3607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2" name="Notes Placeholder 2">
            <a:extLst>
              <a:ext uri="{FF2B5EF4-FFF2-40B4-BE49-F238E27FC236}">
                <a16:creationId xmlns:a16="http://schemas.microsoft.com/office/drawing/2014/main" id="{F81DE4B9-027C-B3EA-CC05-FF8BB61B1A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4483" name="Slide Number Placeholder 3">
            <a:extLst>
              <a:ext uri="{FF2B5EF4-FFF2-40B4-BE49-F238E27FC236}">
                <a16:creationId xmlns:a16="http://schemas.microsoft.com/office/drawing/2014/main" id="{CC69435B-4078-BBE6-BCE6-BD6F8FE5B9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C93106-5D03-0F42-B66C-205ED17BA0F4}" type="slidenum">
              <a:rPr lang="en-US" altLang="en-US" sz="1200" smtClean="0">
                <a:latin typeface="Calibri" panose="020F0502020204030204" pitchFamily="34" charset="0"/>
              </a:rPr>
              <a:pPr/>
              <a:t>277</a:t>
            </a:fld>
            <a:endParaRPr lang="en-US" altLang="en-US" sz="1200">
              <a:latin typeface="Calibri" panose="020F050202020403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a:extLst>
              <a:ext uri="{FF2B5EF4-FFF2-40B4-BE49-F238E27FC236}">
                <a16:creationId xmlns:a16="http://schemas.microsoft.com/office/drawing/2014/main" id="{76266413-19D5-F6F2-EA46-23809FABA4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4" name="Notes Placeholder 2">
            <a:extLst>
              <a:ext uri="{FF2B5EF4-FFF2-40B4-BE49-F238E27FC236}">
                <a16:creationId xmlns:a16="http://schemas.microsoft.com/office/drawing/2014/main" id="{5FFF74CA-3F0A-FB7B-DDF4-D42123E4A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7555" name="Slide Number Placeholder 3">
            <a:extLst>
              <a:ext uri="{FF2B5EF4-FFF2-40B4-BE49-F238E27FC236}">
                <a16:creationId xmlns:a16="http://schemas.microsoft.com/office/drawing/2014/main" id="{DF184CF5-E7A4-CD8E-7590-B22A919BA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50070B-260E-3B48-B86A-186CC5D5708E}" type="slidenum">
              <a:rPr lang="en-US" altLang="en-US" sz="1200" smtClean="0">
                <a:latin typeface="Calibri" panose="020F0502020204030204" pitchFamily="34" charset="0"/>
              </a:rPr>
              <a:pPr/>
              <a:t>279</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D510920B-9F19-98DA-81D1-386BD96ADE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a:extLst>
              <a:ext uri="{FF2B5EF4-FFF2-40B4-BE49-F238E27FC236}">
                <a16:creationId xmlns:a16="http://schemas.microsoft.com/office/drawing/2014/main" id="{0CEAF3B9-DC19-335C-75DB-C98FD1DDB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5587" name="Slide Number Placeholder 3">
            <a:extLst>
              <a:ext uri="{FF2B5EF4-FFF2-40B4-BE49-F238E27FC236}">
                <a16:creationId xmlns:a16="http://schemas.microsoft.com/office/drawing/2014/main" id="{FD25EDCC-0AAD-F842-9CB3-535F4D7931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4E0448-72EB-C44C-94AD-9DA9E4F128B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a:extLst>
              <a:ext uri="{FF2B5EF4-FFF2-40B4-BE49-F238E27FC236}">
                <a16:creationId xmlns:a16="http://schemas.microsoft.com/office/drawing/2014/main" id="{5B0B8591-77DB-3D93-03A8-59A128A441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2" name="Notes Placeholder 2">
            <a:extLst>
              <a:ext uri="{FF2B5EF4-FFF2-40B4-BE49-F238E27FC236}">
                <a16:creationId xmlns:a16="http://schemas.microsoft.com/office/drawing/2014/main" id="{8E7A13E6-61A5-2FF2-9222-93CC1B2154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03" name="Slide Number Placeholder 3">
            <a:extLst>
              <a:ext uri="{FF2B5EF4-FFF2-40B4-BE49-F238E27FC236}">
                <a16:creationId xmlns:a16="http://schemas.microsoft.com/office/drawing/2014/main" id="{4E33C6AD-F963-ECAF-13DD-59D23EC07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999EF9-B797-8C44-B75D-77ED90A93C9B}" type="slidenum">
              <a:rPr lang="en-US" altLang="en-US" sz="1200" smtClean="0">
                <a:latin typeface="Calibri" panose="020F0502020204030204" pitchFamily="34" charset="0"/>
              </a:rPr>
              <a:pPr/>
              <a:t>280</a:t>
            </a:fld>
            <a:endParaRPr lang="en-US" altLang="en-US" sz="1200">
              <a:latin typeface="Calibri" panose="020F050202020403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Slide Image Placeholder 1">
            <a:extLst>
              <a:ext uri="{FF2B5EF4-FFF2-40B4-BE49-F238E27FC236}">
                <a16:creationId xmlns:a16="http://schemas.microsoft.com/office/drawing/2014/main" id="{C8C1D2DF-256B-1489-7141-343583BBA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0" name="Notes Placeholder 2">
            <a:extLst>
              <a:ext uri="{FF2B5EF4-FFF2-40B4-BE49-F238E27FC236}">
                <a16:creationId xmlns:a16="http://schemas.microsoft.com/office/drawing/2014/main" id="{FB73C0E4-13CD-53A6-5982-C3EFDB29D5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1651" name="Slide Number Placeholder 3">
            <a:extLst>
              <a:ext uri="{FF2B5EF4-FFF2-40B4-BE49-F238E27FC236}">
                <a16:creationId xmlns:a16="http://schemas.microsoft.com/office/drawing/2014/main" id="{6D1BCA9B-9F42-E6A9-819F-AAD00D7874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E1A5E7-C29B-EA47-97E2-199D20286836}" type="slidenum">
              <a:rPr lang="en-US" altLang="en-US" sz="1200" smtClean="0">
                <a:latin typeface="Calibri" panose="020F0502020204030204" pitchFamily="34" charset="0"/>
              </a:rPr>
              <a:pPr/>
              <a:t>281</a:t>
            </a:fld>
            <a:endParaRPr lang="en-US" altLang="en-US" sz="1200">
              <a:latin typeface="Calibri" panose="020F050202020403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a:extLst>
              <a:ext uri="{FF2B5EF4-FFF2-40B4-BE49-F238E27FC236}">
                <a16:creationId xmlns:a16="http://schemas.microsoft.com/office/drawing/2014/main" id="{3028E78E-A739-CA65-84B5-517BF8AB2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a:extLst>
              <a:ext uri="{FF2B5EF4-FFF2-40B4-BE49-F238E27FC236}">
                <a16:creationId xmlns:a16="http://schemas.microsoft.com/office/drawing/2014/main" id="{9F99A3AA-27B5-2D9F-3C26-7D1F91B55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5747" name="Slide Number Placeholder 3">
            <a:extLst>
              <a:ext uri="{FF2B5EF4-FFF2-40B4-BE49-F238E27FC236}">
                <a16:creationId xmlns:a16="http://schemas.microsoft.com/office/drawing/2014/main" id="{7248DE75-6BF8-6C04-CED0-20D0DAD5A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FCC6B9-4D27-FB4A-BB6C-AFA25EA97081}" type="slidenum">
              <a:rPr lang="en-US" altLang="en-US" sz="1200" smtClean="0">
                <a:latin typeface="Calibri" panose="020F0502020204030204" pitchFamily="34" charset="0"/>
              </a:rPr>
              <a:pPr/>
              <a:t>284</a:t>
            </a:fld>
            <a:endParaRPr lang="en-US" altLang="en-US" sz="1200">
              <a:latin typeface="Calibri" panose="020F050202020403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D4979C25-D311-4AC7-3FEC-3761C828F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8D2958C8-983A-626A-BB45-6AE1D815C6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B6372758-8F47-7E7F-1051-F820D3B62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AA9447-C912-6D4A-A5B3-AD1C6E7B1210}" type="slidenum">
              <a:rPr lang="en-US" altLang="en-US" sz="1200" smtClean="0">
                <a:latin typeface="Calibri" panose="020F0502020204030204" pitchFamily="34" charset="0"/>
              </a:rPr>
              <a:pPr/>
              <a:t>285</a:t>
            </a:fld>
            <a:endParaRPr lang="en-US" altLang="en-US" sz="1200">
              <a:latin typeface="Calibri" panose="020F050202020403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a:extLst>
              <a:ext uri="{FF2B5EF4-FFF2-40B4-BE49-F238E27FC236}">
                <a16:creationId xmlns:a16="http://schemas.microsoft.com/office/drawing/2014/main" id="{C0874970-64D6-3264-D9A7-3DA110070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2" name="Notes Placeholder 2">
            <a:extLst>
              <a:ext uri="{FF2B5EF4-FFF2-40B4-BE49-F238E27FC236}">
                <a16:creationId xmlns:a16="http://schemas.microsoft.com/office/drawing/2014/main" id="{CAEDF464-9043-E12F-0D6F-40869CAC2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43" name="Slide Number Placeholder 3">
            <a:extLst>
              <a:ext uri="{FF2B5EF4-FFF2-40B4-BE49-F238E27FC236}">
                <a16:creationId xmlns:a16="http://schemas.microsoft.com/office/drawing/2014/main" id="{756DB773-FF30-A926-2D27-67B4298CF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EED69C-B7D1-FC41-9BF7-B8B3BD2C0C1E}" type="slidenum">
              <a:rPr lang="en-US" altLang="en-US" sz="1200" smtClean="0">
                <a:latin typeface="Calibri" panose="020F0502020204030204" pitchFamily="34" charset="0"/>
              </a:rPr>
              <a:pPr/>
              <a:t>286</a:t>
            </a:fld>
            <a:endParaRPr lang="en-US" altLang="en-US" sz="1200">
              <a:latin typeface="Calibri" panose="020F050202020403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68A8E3D6-D221-6D2A-FB57-C6437A1425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2B98ABDD-012D-F019-03C4-AB5E41C54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4FFEE785-2E0D-C6CE-735E-DFF90B0B9D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20D49F-4695-354C-8E30-17E9478E63C2}" type="slidenum">
              <a:rPr lang="en-US" altLang="en-US" sz="1200" smtClean="0">
                <a:latin typeface="Calibri" panose="020F0502020204030204" pitchFamily="34" charset="0"/>
              </a:rPr>
              <a:pPr/>
              <a:t>287</a:t>
            </a:fld>
            <a:endParaRPr lang="en-US" altLang="en-US" sz="1200">
              <a:latin typeface="Calibri" panose="020F050202020403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C510CD48-E789-C44B-0081-C756A75CBD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5B4CEDFB-AC13-D322-FA7D-2E02FBADA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8F27A3A0-C999-A094-A594-35A0AB50D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02C17C-56FD-504B-9745-971F99585993}" type="slidenum">
              <a:rPr lang="en-US" altLang="en-US" sz="1200" smtClean="0">
                <a:latin typeface="Calibri" panose="020F0502020204030204" pitchFamily="34" charset="0"/>
              </a:rPr>
              <a:pPr/>
              <a:t>288</a:t>
            </a:fld>
            <a:endParaRPr lang="en-US" altLang="en-US" sz="1200">
              <a:latin typeface="Calibri" panose="020F050202020403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a:extLst>
              <a:ext uri="{FF2B5EF4-FFF2-40B4-BE49-F238E27FC236}">
                <a16:creationId xmlns:a16="http://schemas.microsoft.com/office/drawing/2014/main" id="{B936BD3A-8AC9-F4C7-EC99-88000EA51D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6" name="Notes Placeholder 2">
            <a:extLst>
              <a:ext uri="{FF2B5EF4-FFF2-40B4-BE49-F238E27FC236}">
                <a16:creationId xmlns:a16="http://schemas.microsoft.com/office/drawing/2014/main" id="{443BC981-DE1C-1C66-A572-F72A6C6DE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5987" name="Slide Number Placeholder 3">
            <a:extLst>
              <a:ext uri="{FF2B5EF4-FFF2-40B4-BE49-F238E27FC236}">
                <a16:creationId xmlns:a16="http://schemas.microsoft.com/office/drawing/2014/main" id="{A8240F4E-6AC3-E315-8AA9-D44C52B13F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89BED2-9AE4-9F49-BF43-BD133A5563B9}" type="slidenum">
              <a:rPr lang="en-US" altLang="en-US" sz="1200" smtClean="0">
                <a:latin typeface="Calibri" panose="020F0502020204030204" pitchFamily="34" charset="0"/>
              </a:rPr>
              <a:pPr/>
              <a:t>289</a:t>
            </a:fld>
            <a:endParaRPr lang="en-US" altLang="en-US" sz="1200">
              <a:latin typeface="Calibri" panose="020F050202020403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a:extLst>
              <a:ext uri="{FF2B5EF4-FFF2-40B4-BE49-F238E27FC236}">
                <a16:creationId xmlns:a16="http://schemas.microsoft.com/office/drawing/2014/main" id="{22EA0740-C04D-DD7E-A8FB-6DD10B37C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4" name="Notes Placeholder 2">
            <a:extLst>
              <a:ext uri="{FF2B5EF4-FFF2-40B4-BE49-F238E27FC236}">
                <a16:creationId xmlns:a16="http://schemas.microsoft.com/office/drawing/2014/main" id="{122A7FFD-7341-3E06-0874-D2343334F5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8035" name="Slide Number Placeholder 3">
            <a:extLst>
              <a:ext uri="{FF2B5EF4-FFF2-40B4-BE49-F238E27FC236}">
                <a16:creationId xmlns:a16="http://schemas.microsoft.com/office/drawing/2014/main" id="{7B2DFD88-9633-3C79-4D4F-BF53395912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CF29F9-1FEE-AF4C-8EBB-B944587CD349}" type="slidenum">
              <a:rPr lang="en-US" altLang="en-US" sz="1200" smtClean="0">
                <a:latin typeface="Calibri" panose="020F0502020204030204" pitchFamily="34" charset="0"/>
              </a:rPr>
              <a:pPr/>
              <a:t>290</a:t>
            </a:fld>
            <a:endParaRPr lang="en-US" altLang="en-US" sz="1200">
              <a:latin typeface="Calibri" panose="020F050202020403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a:extLst>
              <a:ext uri="{FF2B5EF4-FFF2-40B4-BE49-F238E27FC236}">
                <a16:creationId xmlns:a16="http://schemas.microsoft.com/office/drawing/2014/main" id="{0363E5E8-ACBF-7A06-F7B6-997D0DEE1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2" name="Notes Placeholder 2">
            <a:extLst>
              <a:ext uri="{FF2B5EF4-FFF2-40B4-BE49-F238E27FC236}">
                <a16:creationId xmlns:a16="http://schemas.microsoft.com/office/drawing/2014/main" id="{1440EE8B-9F18-BD0B-0262-A80A48845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5203" name="Slide Number Placeholder 3">
            <a:extLst>
              <a:ext uri="{FF2B5EF4-FFF2-40B4-BE49-F238E27FC236}">
                <a16:creationId xmlns:a16="http://schemas.microsoft.com/office/drawing/2014/main" id="{46B78412-16B0-49F1-F550-48C0C540C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C56C7A-E0C3-B743-9641-A9F7A26A481A}" type="slidenum">
              <a:rPr lang="en-US" altLang="en-US" sz="1200" smtClean="0">
                <a:latin typeface="Calibri" panose="020F0502020204030204" pitchFamily="34" charset="0"/>
              </a:rPr>
              <a:pPr/>
              <a:t>296</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a:extLst>
              <a:ext uri="{FF2B5EF4-FFF2-40B4-BE49-F238E27FC236}">
                <a16:creationId xmlns:a16="http://schemas.microsoft.com/office/drawing/2014/main" id="{1D9E7A87-407F-0A8B-3009-2F058FA8EA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Notes Placeholder 2">
            <a:extLst>
              <a:ext uri="{FF2B5EF4-FFF2-40B4-BE49-F238E27FC236}">
                <a16:creationId xmlns:a16="http://schemas.microsoft.com/office/drawing/2014/main" id="{AB5503CF-FA13-5A53-8D3F-DC2D416F9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7635" name="Slide Number Placeholder 3">
            <a:extLst>
              <a:ext uri="{FF2B5EF4-FFF2-40B4-BE49-F238E27FC236}">
                <a16:creationId xmlns:a16="http://schemas.microsoft.com/office/drawing/2014/main" id="{3214768E-1662-1919-293B-D81FF5115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6717B3-8680-D347-BB2B-690E639AC71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lide Image Placeholder 1">
            <a:extLst>
              <a:ext uri="{FF2B5EF4-FFF2-40B4-BE49-F238E27FC236}">
                <a16:creationId xmlns:a16="http://schemas.microsoft.com/office/drawing/2014/main" id="{1864EC15-D5EF-A9C5-BDB3-3EB81D0F56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0" name="Notes Placeholder 2">
            <a:extLst>
              <a:ext uri="{FF2B5EF4-FFF2-40B4-BE49-F238E27FC236}">
                <a16:creationId xmlns:a16="http://schemas.microsoft.com/office/drawing/2014/main" id="{C07EE827-48CB-C3D1-60F3-40B147A51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7251" name="Slide Number Placeholder 3">
            <a:extLst>
              <a:ext uri="{FF2B5EF4-FFF2-40B4-BE49-F238E27FC236}">
                <a16:creationId xmlns:a16="http://schemas.microsoft.com/office/drawing/2014/main" id="{E703522C-BEB4-928E-5AB6-85D78E434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C6F464-C3C0-7A40-9410-2DB970BF8B08}" type="slidenum">
              <a:rPr lang="en-US" altLang="en-US" sz="1200" smtClean="0">
                <a:latin typeface="Calibri" panose="020F0502020204030204" pitchFamily="34" charset="0"/>
              </a:rPr>
              <a:pPr/>
              <a:t>297</a:t>
            </a:fld>
            <a:endParaRPr lang="en-US" altLang="en-US" sz="1200">
              <a:latin typeface="Calibri" panose="020F0502020204030204"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a:extLst>
              <a:ext uri="{FF2B5EF4-FFF2-40B4-BE49-F238E27FC236}">
                <a16:creationId xmlns:a16="http://schemas.microsoft.com/office/drawing/2014/main" id="{65542E87-739C-AC29-FBFA-F138EE21C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8" name="Notes Placeholder 2">
            <a:extLst>
              <a:ext uri="{FF2B5EF4-FFF2-40B4-BE49-F238E27FC236}">
                <a16:creationId xmlns:a16="http://schemas.microsoft.com/office/drawing/2014/main" id="{C806031E-476E-9F78-2CC2-467BF32DEA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9299" name="Slide Number Placeholder 3">
            <a:extLst>
              <a:ext uri="{FF2B5EF4-FFF2-40B4-BE49-F238E27FC236}">
                <a16:creationId xmlns:a16="http://schemas.microsoft.com/office/drawing/2014/main" id="{DA418ABB-8C74-C523-7ADB-D2DB3E3AA1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771F9A-88FB-E149-80DE-F3593ADEAFF5}" type="slidenum">
              <a:rPr lang="en-US" altLang="en-US" sz="1200" smtClean="0">
                <a:latin typeface="Calibri" panose="020F0502020204030204" pitchFamily="34" charset="0"/>
              </a:rPr>
              <a:pPr/>
              <a:t>298</a:t>
            </a:fld>
            <a:endParaRPr lang="en-US" altLang="en-US" sz="1200">
              <a:latin typeface="Calibri" panose="020F0502020204030204"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Slide Image Placeholder 1">
            <a:extLst>
              <a:ext uri="{FF2B5EF4-FFF2-40B4-BE49-F238E27FC236}">
                <a16:creationId xmlns:a16="http://schemas.microsoft.com/office/drawing/2014/main" id="{E227EB3E-20CB-2600-CAC6-AD11755A6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4" name="Notes Placeholder 2">
            <a:extLst>
              <a:ext uri="{FF2B5EF4-FFF2-40B4-BE49-F238E27FC236}">
                <a16:creationId xmlns:a16="http://schemas.microsoft.com/office/drawing/2014/main" id="{179B90B3-0C0A-5298-EE5C-FF74CE3D61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3395" name="Slide Number Placeholder 3">
            <a:extLst>
              <a:ext uri="{FF2B5EF4-FFF2-40B4-BE49-F238E27FC236}">
                <a16:creationId xmlns:a16="http://schemas.microsoft.com/office/drawing/2014/main" id="{CE7E91DD-AE4E-E064-DE4D-25BA4C2AE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9F5B077-B1B7-134D-985C-26312DA9DC65}" type="slidenum">
              <a:rPr lang="en-US" altLang="en-US" sz="1200" smtClean="0">
                <a:latin typeface="Calibri" panose="020F0502020204030204" pitchFamily="34" charset="0"/>
              </a:rPr>
              <a:pPr/>
              <a:t>301</a:t>
            </a:fld>
            <a:endParaRPr lang="en-US" altLang="en-US" sz="1200">
              <a:latin typeface="Calibri" panose="020F0502020204030204" pitchFamily="34"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a:extLst>
              <a:ext uri="{FF2B5EF4-FFF2-40B4-BE49-F238E27FC236}">
                <a16:creationId xmlns:a16="http://schemas.microsoft.com/office/drawing/2014/main" id="{CD0C8D10-4436-53B3-E957-58C1AE6CE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2" name="Notes Placeholder 2">
            <a:extLst>
              <a:ext uri="{FF2B5EF4-FFF2-40B4-BE49-F238E27FC236}">
                <a16:creationId xmlns:a16="http://schemas.microsoft.com/office/drawing/2014/main" id="{5345B20E-F794-E44D-8ACF-2D7E021354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5443" name="Slide Number Placeholder 3">
            <a:extLst>
              <a:ext uri="{FF2B5EF4-FFF2-40B4-BE49-F238E27FC236}">
                <a16:creationId xmlns:a16="http://schemas.microsoft.com/office/drawing/2014/main" id="{A7477BA6-C777-B53B-2680-6457E1E85B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0C0032-70D1-C04E-A91B-93E023A400B4}" type="slidenum">
              <a:rPr lang="en-US" altLang="en-US" sz="1200" smtClean="0">
                <a:latin typeface="Calibri" panose="020F0502020204030204" pitchFamily="34" charset="0"/>
              </a:rPr>
              <a:pPr/>
              <a:t>302</a:t>
            </a:fld>
            <a:endParaRPr lang="en-US" altLang="en-US" sz="1200">
              <a:latin typeface="Calibri" panose="020F0502020204030204" pitchFamily="34"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Slide Image Placeholder 1">
            <a:extLst>
              <a:ext uri="{FF2B5EF4-FFF2-40B4-BE49-F238E27FC236}">
                <a16:creationId xmlns:a16="http://schemas.microsoft.com/office/drawing/2014/main" id="{226B1A2E-632B-8B29-B424-487A84099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2" name="Notes Placeholder 2">
            <a:extLst>
              <a:ext uri="{FF2B5EF4-FFF2-40B4-BE49-F238E27FC236}">
                <a16:creationId xmlns:a16="http://schemas.microsoft.com/office/drawing/2014/main" id="{7307CA5C-2B9A-AC96-A7B4-7F7920598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98186ED-80A1-5B75-8DDF-4D446D5CD925}"/>
              </a:ext>
            </a:extLst>
          </p:cNvPr>
          <p:cNvSpPr>
            <a:spLocks noGrp="1"/>
          </p:cNvSpPr>
          <p:nvPr>
            <p:ph type="sldNum" sz="quarter" idx="5"/>
          </p:nvPr>
        </p:nvSpPr>
        <p:spPr/>
        <p:txBody>
          <a:bodyPr/>
          <a:lstStyle/>
          <a:p>
            <a:pPr fontAlgn="auto">
              <a:spcBef>
                <a:spcPts val="0"/>
              </a:spcBef>
              <a:spcAft>
                <a:spcPts val="0"/>
              </a:spcAft>
              <a:defRPr/>
            </a:pPr>
            <a:fld id="{9EB0233F-3097-5D45-9610-8CF1221F2039}" type="slidenum">
              <a:rPr lang="en-US" smtClean="0">
                <a:solidFill>
                  <a:prstClr val="black"/>
                </a:solidFill>
                <a:latin typeface="Calibri"/>
                <a:ea typeface="+mn-ea"/>
              </a:rPr>
              <a:pPr fontAlgn="auto">
                <a:spcBef>
                  <a:spcPts val="0"/>
                </a:spcBef>
                <a:spcAft>
                  <a:spcPts val="0"/>
                </a:spcAft>
                <a:defRPr/>
              </a:pPr>
              <a:t>318</a:t>
            </a:fld>
            <a:endParaRPr lang="en-US">
              <a:solidFill>
                <a:prstClr val="black"/>
              </a:solidFill>
              <a:latin typeface="Calibri"/>
              <a:ea typeface="+mn-ea"/>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a:extLst>
              <a:ext uri="{FF2B5EF4-FFF2-40B4-BE49-F238E27FC236}">
                <a16:creationId xmlns:a16="http://schemas.microsoft.com/office/drawing/2014/main" id="{C42ED42C-8DE5-A99B-74D2-2233C10CAC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0" name="Notes Placeholder 2">
            <a:extLst>
              <a:ext uri="{FF2B5EF4-FFF2-40B4-BE49-F238E27FC236}">
                <a16:creationId xmlns:a16="http://schemas.microsoft.com/office/drawing/2014/main" id="{E3F36694-A7FF-452D-2205-99DAF8FC3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4FD6F43-FF86-AD3F-297C-A2B9F7177C0D}"/>
              </a:ext>
            </a:extLst>
          </p:cNvPr>
          <p:cNvSpPr>
            <a:spLocks noGrp="1"/>
          </p:cNvSpPr>
          <p:nvPr>
            <p:ph type="sldNum" sz="quarter" idx="5"/>
          </p:nvPr>
        </p:nvSpPr>
        <p:spPr/>
        <p:txBody>
          <a:bodyPr/>
          <a:lstStyle/>
          <a:p>
            <a:pPr fontAlgn="auto">
              <a:spcBef>
                <a:spcPts val="0"/>
              </a:spcBef>
              <a:spcAft>
                <a:spcPts val="0"/>
              </a:spcAft>
              <a:defRPr/>
            </a:pPr>
            <a:fld id="{9C65715E-5CAC-8E41-89D4-F5C1CB9652CF}" type="slidenum">
              <a:rPr lang="en-US" smtClean="0">
                <a:solidFill>
                  <a:prstClr val="black"/>
                </a:solidFill>
                <a:latin typeface="Calibri"/>
                <a:ea typeface="+mn-ea"/>
              </a:rPr>
              <a:pPr fontAlgn="auto">
                <a:spcBef>
                  <a:spcPts val="0"/>
                </a:spcBef>
                <a:spcAft>
                  <a:spcPts val="0"/>
                </a:spcAft>
                <a:defRPr/>
              </a:pPr>
              <a:t>319</a:t>
            </a:fld>
            <a:endParaRPr lang="en-US">
              <a:solidFill>
                <a:prstClr val="black"/>
              </a:solidFill>
              <a:latin typeface="Calibri"/>
              <a:ea typeface="+mn-ea"/>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a:extLst>
              <a:ext uri="{FF2B5EF4-FFF2-40B4-BE49-F238E27FC236}">
                <a16:creationId xmlns:a16="http://schemas.microsoft.com/office/drawing/2014/main" id="{4FB6697B-5AEC-6817-B660-7A8E1950F0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8" name="Notes Placeholder 2">
            <a:extLst>
              <a:ext uri="{FF2B5EF4-FFF2-40B4-BE49-F238E27FC236}">
                <a16:creationId xmlns:a16="http://schemas.microsoft.com/office/drawing/2014/main" id="{CF8C86BD-B85D-9F6A-1DE3-B4A15C1D9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50CCBD-FDE7-94F6-DD92-1059604F574E}"/>
              </a:ext>
            </a:extLst>
          </p:cNvPr>
          <p:cNvSpPr>
            <a:spLocks noGrp="1"/>
          </p:cNvSpPr>
          <p:nvPr>
            <p:ph type="sldNum" sz="quarter" idx="5"/>
          </p:nvPr>
        </p:nvSpPr>
        <p:spPr/>
        <p:txBody>
          <a:bodyPr/>
          <a:lstStyle/>
          <a:p>
            <a:pPr fontAlgn="auto">
              <a:spcBef>
                <a:spcPts val="0"/>
              </a:spcBef>
              <a:spcAft>
                <a:spcPts val="0"/>
              </a:spcAft>
              <a:defRPr/>
            </a:pPr>
            <a:fld id="{2F5A3F54-3C77-1B42-9D1A-A522F3AFDA5F}" type="slidenum">
              <a:rPr lang="en-US" smtClean="0">
                <a:solidFill>
                  <a:prstClr val="black"/>
                </a:solidFill>
                <a:latin typeface="Calibri"/>
                <a:ea typeface="+mn-ea"/>
              </a:rPr>
              <a:pPr fontAlgn="auto">
                <a:spcBef>
                  <a:spcPts val="0"/>
                </a:spcBef>
                <a:spcAft>
                  <a:spcPts val="0"/>
                </a:spcAft>
                <a:defRPr/>
              </a:pPr>
              <a:t>320</a:t>
            </a:fld>
            <a:endParaRPr lang="en-US">
              <a:solidFill>
                <a:prstClr val="black"/>
              </a:solidFill>
              <a:latin typeface="Calibri"/>
              <a:ea typeface="+mn-ea"/>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a:extLst>
              <a:ext uri="{FF2B5EF4-FFF2-40B4-BE49-F238E27FC236}">
                <a16:creationId xmlns:a16="http://schemas.microsoft.com/office/drawing/2014/main" id="{C977EAAC-6A7F-CDCA-E0F9-65D3AB300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6" name="Notes Placeholder 2">
            <a:extLst>
              <a:ext uri="{FF2B5EF4-FFF2-40B4-BE49-F238E27FC236}">
                <a16:creationId xmlns:a16="http://schemas.microsoft.com/office/drawing/2014/main" id="{F0053729-6E55-2C3A-CCFE-6048E95F44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0DAED31-FA17-9608-BC0E-BBE9B20DD9AA}"/>
              </a:ext>
            </a:extLst>
          </p:cNvPr>
          <p:cNvSpPr>
            <a:spLocks noGrp="1"/>
          </p:cNvSpPr>
          <p:nvPr>
            <p:ph type="sldNum" sz="quarter" idx="5"/>
          </p:nvPr>
        </p:nvSpPr>
        <p:spPr/>
        <p:txBody>
          <a:bodyPr/>
          <a:lstStyle/>
          <a:p>
            <a:pPr fontAlgn="auto">
              <a:spcBef>
                <a:spcPts val="0"/>
              </a:spcBef>
              <a:spcAft>
                <a:spcPts val="0"/>
              </a:spcAft>
              <a:defRPr/>
            </a:pPr>
            <a:fld id="{3A61B3F0-17EC-BE44-B44E-DF3F35D0D49B}" type="slidenum">
              <a:rPr lang="en-US" smtClean="0">
                <a:solidFill>
                  <a:prstClr val="black"/>
                </a:solidFill>
                <a:latin typeface="Calibri"/>
                <a:ea typeface="+mn-ea"/>
              </a:rPr>
              <a:pPr fontAlgn="auto">
                <a:spcBef>
                  <a:spcPts val="0"/>
                </a:spcBef>
                <a:spcAft>
                  <a:spcPts val="0"/>
                </a:spcAft>
                <a:defRPr/>
              </a:pPr>
              <a:t>321</a:t>
            </a:fld>
            <a:endParaRPr lang="en-US">
              <a:solidFill>
                <a:prstClr val="black"/>
              </a:solidFill>
              <a:latin typeface="Calibri"/>
              <a:ea typeface="+mn-ea"/>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a:extLst>
              <a:ext uri="{FF2B5EF4-FFF2-40B4-BE49-F238E27FC236}">
                <a16:creationId xmlns:a16="http://schemas.microsoft.com/office/drawing/2014/main" id="{5EED1AAF-540E-9B04-443E-19C7700133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4" name="Notes Placeholder 2">
            <a:extLst>
              <a:ext uri="{FF2B5EF4-FFF2-40B4-BE49-F238E27FC236}">
                <a16:creationId xmlns:a16="http://schemas.microsoft.com/office/drawing/2014/main" id="{DFA8E91E-8B2D-6446-47AA-33E1E1619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3209DC-A47A-EE1D-659B-240819C80490}"/>
              </a:ext>
            </a:extLst>
          </p:cNvPr>
          <p:cNvSpPr>
            <a:spLocks noGrp="1"/>
          </p:cNvSpPr>
          <p:nvPr>
            <p:ph type="sldNum" sz="quarter" idx="5"/>
          </p:nvPr>
        </p:nvSpPr>
        <p:spPr/>
        <p:txBody>
          <a:bodyPr/>
          <a:lstStyle/>
          <a:p>
            <a:pPr fontAlgn="auto">
              <a:spcBef>
                <a:spcPts val="0"/>
              </a:spcBef>
              <a:spcAft>
                <a:spcPts val="0"/>
              </a:spcAft>
              <a:defRPr/>
            </a:pPr>
            <a:fld id="{1526643D-45D0-6A48-82F6-82BED6F8EC74}" type="slidenum">
              <a:rPr lang="en-US" smtClean="0">
                <a:solidFill>
                  <a:prstClr val="black"/>
                </a:solidFill>
                <a:latin typeface="Calibri"/>
                <a:ea typeface="+mn-ea"/>
              </a:rPr>
              <a:pPr fontAlgn="auto">
                <a:spcBef>
                  <a:spcPts val="0"/>
                </a:spcBef>
                <a:spcAft>
                  <a:spcPts val="0"/>
                </a:spcAft>
                <a:defRPr/>
              </a:pPr>
              <a:t>322</a:t>
            </a:fld>
            <a:endParaRPr lang="en-US">
              <a:solidFill>
                <a:prstClr val="black"/>
              </a:solidFill>
              <a:latin typeface="Calibri"/>
              <a:ea typeface="+mn-ea"/>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Slide Image Placeholder 1">
            <a:extLst>
              <a:ext uri="{FF2B5EF4-FFF2-40B4-BE49-F238E27FC236}">
                <a16:creationId xmlns:a16="http://schemas.microsoft.com/office/drawing/2014/main" id="{AA57E121-B066-EFD1-64CC-4E6677C4DA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2" name="Notes Placeholder 2">
            <a:extLst>
              <a:ext uri="{FF2B5EF4-FFF2-40B4-BE49-F238E27FC236}">
                <a16:creationId xmlns:a16="http://schemas.microsoft.com/office/drawing/2014/main" id="{02A74CD9-5931-8485-9081-A00298BB1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0D0DF4F-8DE1-9C3B-BDB2-B4D3D214BF75}"/>
              </a:ext>
            </a:extLst>
          </p:cNvPr>
          <p:cNvSpPr>
            <a:spLocks noGrp="1"/>
          </p:cNvSpPr>
          <p:nvPr>
            <p:ph type="sldNum" sz="quarter" idx="5"/>
          </p:nvPr>
        </p:nvSpPr>
        <p:spPr/>
        <p:txBody>
          <a:bodyPr/>
          <a:lstStyle/>
          <a:p>
            <a:pPr fontAlgn="auto">
              <a:spcBef>
                <a:spcPts val="0"/>
              </a:spcBef>
              <a:spcAft>
                <a:spcPts val="0"/>
              </a:spcAft>
              <a:defRPr/>
            </a:pPr>
            <a:fld id="{2073A941-5651-0840-8D1B-9ABF5D87570E}" type="slidenum">
              <a:rPr lang="en-US" smtClean="0">
                <a:solidFill>
                  <a:prstClr val="black"/>
                </a:solidFill>
                <a:latin typeface="Calibri"/>
                <a:ea typeface="+mn-ea"/>
              </a:rPr>
              <a:pPr fontAlgn="auto">
                <a:spcBef>
                  <a:spcPts val="0"/>
                </a:spcBef>
                <a:spcAft>
                  <a:spcPts val="0"/>
                </a:spcAft>
                <a:defRPr/>
              </a:pPr>
              <a:t>323</a:t>
            </a:fld>
            <a:endParaRPr lang="en-US">
              <a:solidFill>
                <a:prstClr val="black"/>
              </a:solidFill>
              <a:latin typeface="Calibri"/>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a:extLst>
              <a:ext uri="{FF2B5EF4-FFF2-40B4-BE49-F238E27FC236}">
                <a16:creationId xmlns:a16="http://schemas.microsoft.com/office/drawing/2014/main" id="{323E5930-58B9-F9D6-9B95-1E496E660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Notes Placeholder 2">
            <a:extLst>
              <a:ext uri="{FF2B5EF4-FFF2-40B4-BE49-F238E27FC236}">
                <a16:creationId xmlns:a16="http://schemas.microsoft.com/office/drawing/2014/main" id="{871AF04C-99B5-0CAE-15D7-142EB4DB00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7875" name="Slide Number Placeholder 3">
            <a:extLst>
              <a:ext uri="{FF2B5EF4-FFF2-40B4-BE49-F238E27FC236}">
                <a16:creationId xmlns:a16="http://schemas.microsoft.com/office/drawing/2014/main" id="{2DA4AE81-31D7-FC51-30C6-B0B3B4EFB7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830DEC-EA6F-894B-AA13-CBAB278440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a:extLst>
              <a:ext uri="{FF2B5EF4-FFF2-40B4-BE49-F238E27FC236}">
                <a16:creationId xmlns:a16="http://schemas.microsoft.com/office/drawing/2014/main" id="{4B2C573B-2362-C70F-5DDA-3584896B4B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a:extLst>
              <a:ext uri="{FF2B5EF4-FFF2-40B4-BE49-F238E27FC236}">
                <a16:creationId xmlns:a16="http://schemas.microsoft.com/office/drawing/2014/main" id="{A0B3AEC6-38A3-C7F4-CD91-EEDE90538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F2388C-6CD6-CF2E-068E-7C3C6B48DC9B}"/>
              </a:ext>
            </a:extLst>
          </p:cNvPr>
          <p:cNvSpPr>
            <a:spLocks noGrp="1"/>
          </p:cNvSpPr>
          <p:nvPr>
            <p:ph type="sldNum" sz="quarter" idx="5"/>
          </p:nvPr>
        </p:nvSpPr>
        <p:spPr/>
        <p:txBody>
          <a:bodyPr/>
          <a:lstStyle/>
          <a:p>
            <a:pPr fontAlgn="auto">
              <a:spcBef>
                <a:spcPts val="0"/>
              </a:spcBef>
              <a:spcAft>
                <a:spcPts val="0"/>
              </a:spcAft>
              <a:defRPr/>
            </a:pPr>
            <a:fld id="{64D57CBC-C7E2-C84E-8363-D65DB4C391C1}" type="slidenum">
              <a:rPr lang="en-US" smtClean="0">
                <a:solidFill>
                  <a:prstClr val="black"/>
                </a:solidFill>
                <a:latin typeface="Calibri"/>
                <a:ea typeface="+mn-ea"/>
              </a:rPr>
              <a:pPr fontAlgn="auto">
                <a:spcBef>
                  <a:spcPts val="0"/>
                </a:spcBef>
                <a:spcAft>
                  <a:spcPts val="0"/>
                </a:spcAft>
                <a:defRPr/>
              </a:pPr>
              <a:t>325</a:t>
            </a:fld>
            <a:endParaRPr lang="en-US">
              <a:solidFill>
                <a:prstClr val="black"/>
              </a:solidFill>
              <a:latin typeface="Calibri"/>
              <a:ea typeface="+mn-ea"/>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a:extLst>
              <a:ext uri="{FF2B5EF4-FFF2-40B4-BE49-F238E27FC236}">
                <a16:creationId xmlns:a16="http://schemas.microsoft.com/office/drawing/2014/main" id="{EF8F42D1-668F-DE24-7B3A-F1392CC388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0" name="Notes Placeholder 2">
            <a:extLst>
              <a:ext uri="{FF2B5EF4-FFF2-40B4-BE49-F238E27FC236}">
                <a16:creationId xmlns:a16="http://schemas.microsoft.com/office/drawing/2014/main" id="{1003C91A-B827-B85A-D632-6A82202EC1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9961F87-BCB5-A15D-5664-E85483F238DF}"/>
              </a:ext>
            </a:extLst>
          </p:cNvPr>
          <p:cNvSpPr>
            <a:spLocks noGrp="1"/>
          </p:cNvSpPr>
          <p:nvPr>
            <p:ph type="sldNum" sz="quarter" idx="5"/>
          </p:nvPr>
        </p:nvSpPr>
        <p:spPr/>
        <p:txBody>
          <a:bodyPr/>
          <a:lstStyle/>
          <a:p>
            <a:pPr fontAlgn="auto">
              <a:spcBef>
                <a:spcPts val="0"/>
              </a:spcBef>
              <a:spcAft>
                <a:spcPts val="0"/>
              </a:spcAft>
              <a:defRPr/>
            </a:pPr>
            <a:fld id="{824FFD9E-B8B9-1944-888F-30F529236B62}" type="slidenum">
              <a:rPr lang="en-US" smtClean="0">
                <a:solidFill>
                  <a:prstClr val="black"/>
                </a:solidFill>
                <a:latin typeface="Calibri"/>
                <a:ea typeface="+mn-ea"/>
              </a:rPr>
              <a:pPr fontAlgn="auto">
                <a:spcBef>
                  <a:spcPts val="0"/>
                </a:spcBef>
                <a:spcAft>
                  <a:spcPts val="0"/>
                </a:spcAft>
                <a:defRPr/>
              </a:pPr>
              <a:t>328</a:t>
            </a:fld>
            <a:endParaRPr lang="en-US">
              <a:solidFill>
                <a:prstClr val="black"/>
              </a:solidFill>
              <a:latin typeface="Calibri"/>
              <a:ea typeface="+mn-ea"/>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a:extLst>
              <a:ext uri="{FF2B5EF4-FFF2-40B4-BE49-F238E27FC236}">
                <a16:creationId xmlns:a16="http://schemas.microsoft.com/office/drawing/2014/main" id="{EA47B45B-8A6E-7E78-0FD8-76DCC35EF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2" name="Notes Placeholder 2">
            <a:extLst>
              <a:ext uri="{FF2B5EF4-FFF2-40B4-BE49-F238E27FC236}">
                <a16:creationId xmlns:a16="http://schemas.microsoft.com/office/drawing/2014/main" id="{0E8D8C3D-A6F3-2C59-FA9A-1ACC1839C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EB748C1-1560-FBC2-6204-E3AB5915506D}"/>
              </a:ext>
            </a:extLst>
          </p:cNvPr>
          <p:cNvSpPr>
            <a:spLocks noGrp="1"/>
          </p:cNvSpPr>
          <p:nvPr>
            <p:ph type="sldNum" sz="quarter" idx="5"/>
          </p:nvPr>
        </p:nvSpPr>
        <p:spPr/>
        <p:txBody>
          <a:bodyPr/>
          <a:lstStyle/>
          <a:p>
            <a:pPr fontAlgn="auto">
              <a:spcBef>
                <a:spcPts val="0"/>
              </a:spcBef>
              <a:spcAft>
                <a:spcPts val="0"/>
              </a:spcAft>
              <a:defRPr/>
            </a:pPr>
            <a:fld id="{5C264DE2-F443-CC48-9658-2238F6156558}" type="slidenum">
              <a:rPr lang="en-US" smtClean="0">
                <a:solidFill>
                  <a:prstClr val="black"/>
                </a:solidFill>
                <a:latin typeface="Calibri"/>
                <a:ea typeface="+mn-ea"/>
              </a:rPr>
              <a:pPr fontAlgn="auto">
                <a:spcBef>
                  <a:spcPts val="0"/>
                </a:spcBef>
                <a:spcAft>
                  <a:spcPts val="0"/>
                </a:spcAft>
                <a:defRPr/>
              </a:pPr>
              <a:t>330</a:t>
            </a:fld>
            <a:endParaRPr lang="en-US">
              <a:solidFill>
                <a:prstClr val="black"/>
              </a:solidFill>
              <a:latin typeface="Calibri"/>
              <a:ea typeface="+mn-ea"/>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a:extLst>
              <a:ext uri="{FF2B5EF4-FFF2-40B4-BE49-F238E27FC236}">
                <a16:creationId xmlns:a16="http://schemas.microsoft.com/office/drawing/2014/main" id="{FFE6EA16-53BB-B274-6477-475E9173E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3330" name="Notes Placeholder 2">
            <a:extLst>
              <a:ext uri="{FF2B5EF4-FFF2-40B4-BE49-F238E27FC236}">
                <a16:creationId xmlns:a16="http://schemas.microsoft.com/office/drawing/2014/main" id="{7F165EEA-816C-FF62-86A8-ADCE95499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F45B0FA-4706-E8B3-90E9-AB49D930D48B}"/>
              </a:ext>
            </a:extLst>
          </p:cNvPr>
          <p:cNvSpPr>
            <a:spLocks noGrp="1"/>
          </p:cNvSpPr>
          <p:nvPr>
            <p:ph type="sldNum" sz="quarter" idx="5"/>
          </p:nvPr>
        </p:nvSpPr>
        <p:spPr/>
        <p:txBody>
          <a:bodyPr/>
          <a:lstStyle/>
          <a:p>
            <a:pPr fontAlgn="auto">
              <a:spcBef>
                <a:spcPts val="0"/>
              </a:spcBef>
              <a:spcAft>
                <a:spcPts val="0"/>
              </a:spcAft>
              <a:defRPr/>
            </a:pPr>
            <a:fld id="{8543304A-D051-C640-BD86-B99D74D9E944}" type="slidenum">
              <a:rPr lang="en-US" smtClean="0">
                <a:solidFill>
                  <a:prstClr val="black"/>
                </a:solidFill>
                <a:latin typeface="Calibri"/>
                <a:ea typeface="+mn-ea"/>
              </a:rPr>
              <a:pPr fontAlgn="auto">
                <a:spcBef>
                  <a:spcPts val="0"/>
                </a:spcBef>
                <a:spcAft>
                  <a:spcPts val="0"/>
                </a:spcAft>
                <a:defRPr/>
              </a:pPr>
              <a:t>331</a:t>
            </a:fld>
            <a:endParaRPr lang="en-US">
              <a:solidFill>
                <a:prstClr val="black"/>
              </a:solidFill>
              <a:latin typeface="Calibri"/>
              <a:ea typeface="+mn-ea"/>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a:extLst>
              <a:ext uri="{FF2B5EF4-FFF2-40B4-BE49-F238E27FC236}">
                <a16:creationId xmlns:a16="http://schemas.microsoft.com/office/drawing/2014/main" id="{51BCE601-EADC-F834-9BFF-D83DC8C7E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6" name="Notes Placeholder 2">
            <a:extLst>
              <a:ext uri="{FF2B5EF4-FFF2-40B4-BE49-F238E27FC236}">
                <a16:creationId xmlns:a16="http://schemas.microsoft.com/office/drawing/2014/main" id="{50C05E8F-0714-345C-FC41-A17B9B9D92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7CEECA2-7415-F182-AAAD-7D8DBF7C5715}"/>
              </a:ext>
            </a:extLst>
          </p:cNvPr>
          <p:cNvSpPr>
            <a:spLocks noGrp="1"/>
          </p:cNvSpPr>
          <p:nvPr>
            <p:ph type="sldNum" sz="quarter" idx="5"/>
          </p:nvPr>
        </p:nvSpPr>
        <p:spPr/>
        <p:txBody>
          <a:bodyPr/>
          <a:lstStyle/>
          <a:p>
            <a:pPr fontAlgn="auto">
              <a:spcBef>
                <a:spcPts val="0"/>
              </a:spcBef>
              <a:spcAft>
                <a:spcPts val="0"/>
              </a:spcAft>
              <a:defRPr/>
            </a:pPr>
            <a:fld id="{01B718CE-FAE7-7948-9BB0-C08942C4713A}" type="slidenum">
              <a:rPr lang="en-US" smtClean="0">
                <a:solidFill>
                  <a:prstClr val="black"/>
                </a:solidFill>
                <a:latin typeface="Calibri"/>
                <a:ea typeface="+mn-ea"/>
              </a:rPr>
              <a:pPr fontAlgn="auto">
                <a:spcBef>
                  <a:spcPts val="0"/>
                </a:spcBef>
                <a:spcAft>
                  <a:spcPts val="0"/>
                </a:spcAft>
                <a:defRPr/>
              </a:pPr>
              <a:t>334</a:t>
            </a:fld>
            <a:endParaRPr lang="en-US">
              <a:solidFill>
                <a:prstClr val="black"/>
              </a:solidFill>
              <a:latin typeface="Calibri"/>
              <a:ea typeface="+mn-ea"/>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a:extLst>
              <a:ext uri="{FF2B5EF4-FFF2-40B4-BE49-F238E27FC236}">
                <a16:creationId xmlns:a16="http://schemas.microsoft.com/office/drawing/2014/main" id="{780B85BE-E57C-CEC1-AD0E-86D51A392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4" name="Notes Placeholder 2">
            <a:extLst>
              <a:ext uri="{FF2B5EF4-FFF2-40B4-BE49-F238E27FC236}">
                <a16:creationId xmlns:a16="http://schemas.microsoft.com/office/drawing/2014/main" id="{1AB03668-1A87-E60C-BDED-4CCB049B1E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ADF003B-69AE-81FC-E45E-546560237CF5}"/>
              </a:ext>
            </a:extLst>
          </p:cNvPr>
          <p:cNvSpPr>
            <a:spLocks noGrp="1"/>
          </p:cNvSpPr>
          <p:nvPr>
            <p:ph type="sldNum" sz="quarter" idx="5"/>
          </p:nvPr>
        </p:nvSpPr>
        <p:spPr/>
        <p:txBody>
          <a:bodyPr/>
          <a:lstStyle/>
          <a:p>
            <a:pPr fontAlgn="auto">
              <a:spcBef>
                <a:spcPts val="0"/>
              </a:spcBef>
              <a:spcAft>
                <a:spcPts val="0"/>
              </a:spcAft>
              <a:defRPr/>
            </a:pPr>
            <a:fld id="{741024C6-D79F-B74D-95AB-83631D2AFB85}" type="slidenum">
              <a:rPr lang="en-US" smtClean="0">
                <a:solidFill>
                  <a:prstClr val="black"/>
                </a:solidFill>
                <a:latin typeface="Calibri"/>
                <a:ea typeface="+mn-ea"/>
              </a:rPr>
              <a:pPr fontAlgn="auto">
                <a:spcBef>
                  <a:spcPts val="0"/>
                </a:spcBef>
                <a:spcAft>
                  <a:spcPts val="0"/>
                </a:spcAft>
                <a:defRPr/>
              </a:pPr>
              <a:t>335</a:t>
            </a:fld>
            <a:endParaRPr lang="en-US">
              <a:solidFill>
                <a:prstClr val="black"/>
              </a:solidFill>
              <a:latin typeface="Calibri"/>
              <a:ea typeface="+mn-ea"/>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a:extLst>
              <a:ext uri="{FF2B5EF4-FFF2-40B4-BE49-F238E27FC236}">
                <a16:creationId xmlns:a16="http://schemas.microsoft.com/office/drawing/2014/main" id="{54C5EAF5-0DFE-9416-9ADE-00DE48CF91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22" name="Notes Placeholder 2">
            <a:extLst>
              <a:ext uri="{FF2B5EF4-FFF2-40B4-BE49-F238E27FC236}">
                <a16:creationId xmlns:a16="http://schemas.microsoft.com/office/drawing/2014/main" id="{571793D6-EA7E-8068-D738-0F50FAD1B1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FEAB0EF-EB66-19A9-F8A9-E10ECE0A7324}"/>
              </a:ext>
            </a:extLst>
          </p:cNvPr>
          <p:cNvSpPr>
            <a:spLocks noGrp="1"/>
          </p:cNvSpPr>
          <p:nvPr>
            <p:ph type="sldNum" sz="quarter" idx="5"/>
          </p:nvPr>
        </p:nvSpPr>
        <p:spPr/>
        <p:txBody>
          <a:bodyPr/>
          <a:lstStyle/>
          <a:p>
            <a:pPr fontAlgn="auto">
              <a:spcBef>
                <a:spcPts val="0"/>
              </a:spcBef>
              <a:spcAft>
                <a:spcPts val="0"/>
              </a:spcAft>
              <a:defRPr/>
            </a:pPr>
            <a:fld id="{41489629-07EC-2245-8220-F5DB1566B771}" type="slidenum">
              <a:rPr lang="en-US" smtClean="0">
                <a:solidFill>
                  <a:prstClr val="black"/>
                </a:solidFill>
                <a:latin typeface="Calibri"/>
                <a:ea typeface="+mn-ea"/>
              </a:rPr>
              <a:pPr fontAlgn="auto">
                <a:spcBef>
                  <a:spcPts val="0"/>
                </a:spcBef>
                <a:spcAft>
                  <a:spcPts val="0"/>
                </a:spcAft>
                <a:defRPr/>
              </a:pPr>
              <a:t>336</a:t>
            </a:fld>
            <a:endParaRPr lang="en-US">
              <a:solidFill>
                <a:prstClr val="black"/>
              </a:solidFill>
              <a:latin typeface="Calibri"/>
              <a:ea typeface="+mn-ea"/>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a:extLst>
              <a:ext uri="{FF2B5EF4-FFF2-40B4-BE49-F238E27FC236}">
                <a16:creationId xmlns:a16="http://schemas.microsoft.com/office/drawing/2014/main" id="{71D36D1E-9E4C-0665-90DB-DEB6C6D05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8" name="Notes Placeholder 2">
            <a:extLst>
              <a:ext uri="{FF2B5EF4-FFF2-40B4-BE49-F238E27FC236}">
                <a16:creationId xmlns:a16="http://schemas.microsoft.com/office/drawing/2014/main" id="{D9CD0771-8A7C-9EF0-D19F-21F0D7769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C4541FF-E92E-E336-1250-411D1D12058F}"/>
              </a:ext>
            </a:extLst>
          </p:cNvPr>
          <p:cNvSpPr>
            <a:spLocks noGrp="1"/>
          </p:cNvSpPr>
          <p:nvPr>
            <p:ph type="sldNum" sz="quarter" idx="5"/>
          </p:nvPr>
        </p:nvSpPr>
        <p:spPr/>
        <p:txBody>
          <a:bodyPr/>
          <a:lstStyle/>
          <a:p>
            <a:pPr fontAlgn="auto">
              <a:spcBef>
                <a:spcPts val="0"/>
              </a:spcBef>
              <a:spcAft>
                <a:spcPts val="0"/>
              </a:spcAft>
              <a:defRPr/>
            </a:pPr>
            <a:fld id="{FC619558-79E6-7149-98FB-8EA42220A394}" type="slidenum">
              <a:rPr lang="en-US" smtClean="0">
                <a:solidFill>
                  <a:prstClr val="black"/>
                </a:solidFill>
                <a:latin typeface="Calibri"/>
                <a:ea typeface="+mn-ea"/>
              </a:rPr>
              <a:pPr fontAlgn="auto">
                <a:spcBef>
                  <a:spcPts val="0"/>
                </a:spcBef>
                <a:spcAft>
                  <a:spcPts val="0"/>
                </a:spcAft>
                <a:defRPr/>
              </a:pPr>
              <a:t>339</a:t>
            </a:fld>
            <a:endParaRPr lang="en-US">
              <a:solidFill>
                <a:prstClr val="black"/>
              </a:solidFill>
              <a:latin typeface="Calibri"/>
              <a:ea typeface="+mn-ea"/>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a:extLst>
              <a:ext uri="{FF2B5EF4-FFF2-40B4-BE49-F238E27FC236}">
                <a16:creationId xmlns:a16="http://schemas.microsoft.com/office/drawing/2014/main" id="{68368732-A665-DFC8-B857-1D703955E1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0" name="Notes Placeholder 2">
            <a:extLst>
              <a:ext uri="{FF2B5EF4-FFF2-40B4-BE49-F238E27FC236}">
                <a16:creationId xmlns:a16="http://schemas.microsoft.com/office/drawing/2014/main" id="{A6C360E6-6848-F710-BEB4-224B6A25A5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7D549F7-19B1-1F35-2169-0ED147B56665}"/>
              </a:ext>
            </a:extLst>
          </p:cNvPr>
          <p:cNvSpPr>
            <a:spLocks noGrp="1"/>
          </p:cNvSpPr>
          <p:nvPr>
            <p:ph type="sldNum" sz="quarter" idx="5"/>
          </p:nvPr>
        </p:nvSpPr>
        <p:spPr/>
        <p:txBody>
          <a:bodyPr/>
          <a:lstStyle/>
          <a:p>
            <a:pPr fontAlgn="auto">
              <a:spcBef>
                <a:spcPts val="0"/>
              </a:spcBef>
              <a:spcAft>
                <a:spcPts val="0"/>
              </a:spcAft>
              <a:defRPr/>
            </a:pPr>
            <a:fld id="{B09C413A-5108-C949-AA63-B35728A91325}" type="slidenum">
              <a:rPr lang="en-US" smtClean="0">
                <a:solidFill>
                  <a:prstClr val="black"/>
                </a:solidFill>
                <a:latin typeface="Calibri"/>
                <a:ea typeface="+mn-ea"/>
              </a:rPr>
              <a:pPr fontAlgn="auto">
                <a:spcBef>
                  <a:spcPts val="0"/>
                </a:spcBef>
                <a:spcAft>
                  <a:spcPts val="0"/>
                </a:spcAft>
                <a:defRPr/>
              </a:pPr>
              <a:t>341</a:t>
            </a:fld>
            <a:endParaRPr lang="en-US">
              <a:solidFill>
                <a:prstClr val="black"/>
              </a:solidFill>
              <a:latin typeface="Calibri"/>
              <a:ea typeface="+mn-ea"/>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891CCB77-DE6B-5D3E-7765-AF18D5B533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BE2A9E61-F3B4-C027-EE3E-229B9863EF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2318803-350F-B3DF-EDF7-266116A0F65B}"/>
              </a:ext>
            </a:extLst>
          </p:cNvPr>
          <p:cNvSpPr>
            <a:spLocks noGrp="1"/>
          </p:cNvSpPr>
          <p:nvPr>
            <p:ph type="sldNum" sz="quarter" idx="5"/>
          </p:nvPr>
        </p:nvSpPr>
        <p:spPr/>
        <p:txBody>
          <a:bodyPr/>
          <a:lstStyle/>
          <a:p>
            <a:pPr fontAlgn="auto">
              <a:spcBef>
                <a:spcPts val="0"/>
              </a:spcBef>
              <a:spcAft>
                <a:spcPts val="0"/>
              </a:spcAft>
              <a:defRPr/>
            </a:pPr>
            <a:fld id="{A600D4D2-5F6B-7C43-8473-4D5CD855F66A}" type="slidenum">
              <a:rPr lang="en-US" smtClean="0">
                <a:solidFill>
                  <a:prstClr val="black"/>
                </a:solidFill>
                <a:latin typeface="Calibri"/>
                <a:ea typeface="+mn-ea"/>
              </a:rPr>
              <a:pPr fontAlgn="auto">
                <a:spcBef>
                  <a:spcPts val="0"/>
                </a:spcBef>
                <a:spcAft>
                  <a:spcPts val="0"/>
                </a:spcAft>
                <a:defRPr/>
              </a:pPr>
              <a:t>352</a:t>
            </a:fld>
            <a:endParaRPr lang="en-US">
              <a:solidFill>
                <a:prstClr val="black"/>
              </a:solidFill>
              <a:latin typeface="Calibri"/>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a:extLst>
              <a:ext uri="{FF2B5EF4-FFF2-40B4-BE49-F238E27FC236}">
                <a16:creationId xmlns:a16="http://schemas.microsoft.com/office/drawing/2014/main" id="{E6306392-EAF9-7CF9-6F88-BCDC2D332A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2" name="Notes Placeholder 2">
            <a:extLst>
              <a:ext uri="{FF2B5EF4-FFF2-40B4-BE49-F238E27FC236}">
                <a16:creationId xmlns:a16="http://schemas.microsoft.com/office/drawing/2014/main" id="{51C39DEC-7526-F348-E053-FE9F6EDD4B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9923" name="Slide Number Placeholder 3">
            <a:extLst>
              <a:ext uri="{FF2B5EF4-FFF2-40B4-BE49-F238E27FC236}">
                <a16:creationId xmlns:a16="http://schemas.microsoft.com/office/drawing/2014/main" id="{C5B8C97F-4FF7-55CD-AF57-A48F46E125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46A83-8CBE-6C4E-AAD0-8B9045BF5FF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958C6C46-48F2-47C9-1BBA-391A39801A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830F182D-982F-3ED2-E491-6056897C2B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B7E6696-3100-E2F0-104B-6084AD5438C8}"/>
              </a:ext>
            </a:extLst>
          </p:cNvPr>
          <p:cNvSpPr>
            <a:spLocks noGrp="1"/>
          </p:cNvSpPr>
          <p:nvPr>
            <p:ph type="sldNum" sz="quarter" idx="5"/>
          </p:nvPr>
        </p:nvSpPr>
        <p:spPr/>
        <p:txBody>
          <a:bodyPr/>
          <a:lstStyle/>
          <a:p>
            <a:pPr fontAlgn="auto">
              <a:spcBef>
                <a:spcPts val="0"/>
              </a:spcBef>
              <a:spcAft>
                <a:spcPts val="0"/>
              </a:spcAft>
              <a:defRPr/>
            </a:pPr>
            <a:fld id="{C2838500-DD2F-764E-91F4-60CFFA992D39}" type="slidenum">
              <a:rPr lang="en-US" smtClean="0">
                <a:solidFill>
                  <a:prstClr val="black"/>
                </a:solidFill>
                <a:latin typeface="Calibri"/>
                <a:ea typeface="+mn-ea"/>
              </a:rPr>
              <a:pPr fontAlgn="auto">
                <a:spcBef>
                  <a:spcPts val="0"/>
                </a:spcBef>
                <a:spcAft>
                  <a:spcPts val="0"/>
                </a:spcAft>
                <a:defRPr/>
              </a:pPr>
              <a:t>353</a:t>
            </a:fld>
            <a:endParaRPr lang="en-US">
              <a:solidFill>
                <a:prstClr val="black"/>
              </a:solidFill>
              <a:latin typeface="Calibri"/>
              <a:ea typeface="+mn-ea"/>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AD1DF1B7-B1EA-9987-032C-585F35A798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1262496D-6E5E-359E-193C-E9CC96EA71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DB3CA0C-38F3-2828-90B3-994D156E1190}"/>
              </a:ext>
            </a:extLst>
          </p:cNvPr>
          <p:cNvSpPr>
            <a:spLocks noGrp="1"/>
          </p:cNvSpPr>
          <p:nvPr>
            <p:ph type="sldNum" sz="quarter" idx="5"/>
          </p:nvPr>
        </p:nvSpPr>
        <p:spPr/>
        <p:txBody>
          <a:bodyPr/>
          <a:lstStyle/>
          <a:p>
            <a:pPr fontAlgn="auto">
              <a:spcBef>
                <a:spcPts val="0"/>
              </a:spcBef>
              <a:spcAft>
                <a:spcPts val="0"/>
              </a:spcAft>
              <a:defRPr/>
            </a:pPr>
            <a:fld id="{00DAE633-F893-A14C-B74A-41B512B651E6}" type="slidenum">
              <a:rPr lang="en-US" smtClean="0">
                <a:solidFill>
                  <a:prstClr val="black"/>
                </a:solidFill>
                <a:latin typeface="Calibri"/>
                <a:ea typeface="+mn-ea"/>
              </a:rPr>
              <a:pPr fontAlgn="auto">
                <a:spcBef>
                  <a:spcPts val="0"/>
                </a:spcBef>
                <a:spcAft>
                  <a:spcPts val="0"/>
                </a:spcAft>
                <a:defRPr/>
              </a:pPr>
              <a:t>354</a:t>
            </a:fld>
            <a:endParaRPr lang="en-US">
              <a:solidFill>
                <a:prstClr val="black"/>
              </a:solidFill>
              <a:latin typeface="Calibri"/>
              <a:ea typeface="+mn-ea"/>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F3E317D6-3C0E-1FFF-197E-D7DFC4D65D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0232C4E7-EB6B-BD15-70CC-4FF3E2B0A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8E518B9-596D-64C6-80A8-A61716384C94}"/>
              </a:ext>
            </a:extLst>
          </p:cNvPr>
          <p:cNvSpPr>
            <a:spLocks noGrp="1"/>
          </p:cNvSpPr>
          <p:nvPr>
            <p:ph type="sldNum" sz="quarter" idx="5"/>
          </p:nvPr>
        </p:nvSpPr>
        <p:spPr/>
        <p:txBody>
          <a:bodyPr/>
          <a:lstStyle/>
          <a:p>
            <a:pPr fontAlgn="auto">
              <a:spcBef>
                <a:spcPts val="0"/>
              </a:spcBef>
              <a:spcAft>
                <a:spcPts val="0"/>
              </a:spcAft>
              <a:defRPr/>
            </a:pPr>
            <a:fld id="{D96E2738-A189-F84C-B581-DBCB4A32EA40}" type="slidenum">
              <a:rPr lang="en-US" smtClean="0">
                <a:solidFill>
                  <a:prstClr val="black"/>
                </a:solidFill>
                <a:latin typeface="Calibri"/>
                <a:ea typeface="+mn-ea"/>
              </a:rPr>
              <a:pPr fontAlgn="auto">
                <a:spcBef>
                  <a:spcPts val="0"/>
                </a:spcBef>
                <a:spcAft>
                  <a:spcPts val="0"/>
                </a:spcAft>
                <a:defRPr/>
              </a:pPr>
              <a:t>356</a:t>
            </a:fld>
            <a:endParaRPr lang="en-US">
              <a:solidFill>
                <a:prstClr val="black"/>
              </a:solidFill>
              <a:latin typeface="Calibri"/>
              <a:ea typeface="+mn-ea"/>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CF2E0353-C24F-3B80-7F29-D29B8D60F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0A61D82E-F3D5-435E-3EE9-19750DE1B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7792554-AA90-D613-0326-A68428922310}"/>
              </a:ext>
            </a:extLst>
          </p:cNvPr>
          <p:cNvSpPr>
            <a:spLocks noGrp="1"/>
          </p:cNvSpPr>
          <p:nvPr>
            <p:ph type="sldNum" sz="quarter" idx="5"/>
          </p:nvPr>
        </p:nvSpPr>
        <p:spPr/>
        <p:txBody>
          <a:bodyPr/>
          <a:lstStyle/>
          <a:p>
            <a:pPr fontAlgn="auto">
              <a:spcBef>
                <a:spcPts val="0"/>
              </a:spcBef>
              <a:spcAft>
                <a:spcPts val="0"/>
              </a:spcAft>
              <a:defRPr/>
            </a:pPr>
            <a:fld id="{6138F358-5629-E347-91B3-7D4F229498D8}" type="slidenum">
              <a:rPr lang="en-US" smtClean="0">
                <a:solidFill>
                  <a:prstClr val="black"/>
                </a:solidFill>
                <a:latin typeface="Calibri"/>
                <a:ea typeface="+mn-ea"/>
              </a:rPr>
              <a:pPr fontAlgn="auto">
                <a:spcBef>
                  <a:spcPts val="0"/>
                </a:spcBef>
                <a:spcAft>
                  <a:spcPts val="0"/>
                </a:spcAft>
                <a:defRPr/>
              </a:pPr>
              <a:t>360</a:t>
            </a:fld>
            <a:endParaRPr lang="en-US">
              <a:solidFill>
                <a:prstClr val="black"/>
              </a:solidFill>
              <a:latin typeface="Calibri"/>
              <a:ea typeface="+mn-ea"/>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A3902A41-C7E0-8372-B64D-82D2D02E78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BB9C8875-ACEA-2059-88CA-3E51B7A3CC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0E52B90-4AC3-9C72-D460-01E581D5A7DA}"/>
              </a:ext>
            </a:extLst>
          </p:cNvPr>
          <p:cNvSpPr>
            <a:spLocks noGrp="1"/>
          </p:cNvSpPr>
          <p:nvPr>
            <p:ph type="sldNum" sz="quarter" idx="5"/>
          </p:nvPr>
        </p:nvSpPr>
        <p:spPr/>
        <p:txBody>
          <a:bodyPr/>
          <a:lstStyle/>
          <a:p>
            <a:pPr fontAlgn="auto">
              <a:spcBef>
                <a:spcPts val="0"/>
              </a:spcBef>
              <a:spcAft>
                <a:spcPts val="0"/>
              </a:spcAft>
              <a:defRPr/>
            </a:pPr>
            <a:fld id="{97A94CC8-6426-2340-BA49-3EB33A2F9596}" type="slidenum">
              <a:rPr lang="en-US" smtClean="0">
                <a:solidFill>
                  <a:prstClr val="black"/>
                </a:solidFill>
                <a:latin typeface="Calibri"/>
                <a:ea typeface="+mn-ea"/>
              </a:rPr>
              <a:pPr fontAlgn="auto">
                <a:spcBef>
                  <a:spcPts val="0"/>
                </a:spcBef>
                <a:spcAft>
                  <a:spcPts val="0"/>
                </a:spcAft>
                <a:defRPr/>
              </a:pPr>
              <a:t>364</a:t>
            </a:fld>
            <a:endParaRPr lang="en-US">
              <a:solidFill>
                <a:prstClr val="black"/>
              </a:solidFill>
              <a:latin typeface="Calibri"/>
              <a:ea typeface="+mn-ea"/>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305242E0-D622-289B-7093-FC9C68F705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E6475502-7496-7992-0FFA-BB78E42AC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57CF6A6-89EE-E40D-6C26-FD4476BCF943}"/>
              </a:ext>
            </a:extLst>
          </p:cNvPr>
          <p:cNvSpPr>
            <a:spLocks noGrp="1"/>
          </p:cNvSpPr>
          <p:nvPr>
            <p:ph type="sldNum" sz="quarter" idx="5"/>
          </p:nvPr>
        </p:nvSpPr>
        <p:spPr/>
        <p:txBody>
          <a:bodyPr/>
          <a:lstStyle/>
          <a:p>
            <a:pPr fontAlgn="auto">
              <a:spcBef>
                <a:spcPts val="0"/>
              </a:spcBef>
              <a:spcAft>
                <a:spcPts val="0"/>
              </a:spcAft>
              <a:defRPr/>
            </a:pPr>
            <a:fld id="{FCC031BD-5872-F146-87C3-BF3F1BA76FAC}" type="slidenum">
              <a:rPr lang="en-US" smtClean="0">
                <a:solidFill>
                  <a:prstClr val="black"/>
                </a:solidFill>
                <a:latin typeface="Calibri"/>
                <a:ea typeface="+mn-ea"/>
              </a:rPr>
              <a:pPr fontAlgn="auto">
                <a:spcBef>
                  <a:spcPts val="0"/>
                </a:spcBef>
                <a:spcAft>
                  <a:spcPts val="0"/>
                </a:spcAft>
                <a:defRPr/>
              </a:pPr>
              <a:t>365</a:t>
            </a:fld>
            <a:endParaRPr lang="en-US">
              <a:solidFill>
                <a:prstClr val="black"/>
              </a:solidFill>
              <a:latin typeface="Calibri"/>
              <a:ea typeface="+mn-ea"/>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E512F0E7-0EB0-040B-B861-DF0F18A02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0332F1AD-473D-F866-0018-5C340359A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B70F474-217E-DDEB-0696-DEF41D87AD42}"/>
              </a:ext>
            </a:extLst>
          </p:cNvPr>
          <p:cNvSpPr>
            <a:spLocks noGrp="1"/>
          </p:cNvSpPr>
          <p:nvPr>
            <p:ph type="sldNum" sz="quarter" idx="5"/>
          </p:nvPr>
        </p:nvSpPr>
        <p:spPr/>
        <p:txBody>
          <a:bodyPr/>
          <a:lstStyle/>
          <a:p>
            <a:pPr fontAlgn="auto">
              <a:spcBef>
                <a:spcPts val="0"/>
              </a:spcBef>
              <a:spcAft>
                <a:spcPts val="0"/>
              </a:spcAft>
              <a:defRPr/>
            </a:pPr>
            <a:fld id="{1B77CD78-3753-CD47-92EB-A74580667F2C}" type="slidenum">
              <a:rPr lang="en-US" smtClean="0">
                <a:solidFill>
                  <a:prstClr val="black"/>
                </a:solidFill>
                <a:latin typeface="Calibri"/>
                <a:ea typeface="+mn-ea"/>
              </a:rPr>
              <a:pPr fontAlgn="auto">
                <a:spcBef>
                  <a:spcPts val="0"/>
                </a:spcBef>
                <a:spcAft>
                  <a:spcPts val="0"/>
                </a:spcAft>
                <a:defRPr/>
              </a:pPr>
              <a:t>366</a:t>
            </a:fld>
            <a:endParaRPr lang="en-US">
              <a:solidFill>
                <a:prstClr val="black"/>
              </a:solidFill>
              <a:latin typeface="Calibri"/>
              <a:ea typeface="+mn-ea"/>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3DF53C96-04E8-FCCD-21A5-745695DF6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5FDDE122-170F-6E31-9123-5268385748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51B3EC9-6BE6-9BC7-BA2A-9E2CF79FD21D}"/>
              </a:ext>
            </a:extLst>
          </p:cNvPr>
          <p:cNvSpPr>
            <a:spLocks noGrp="1"/>
          </p:cNvSpPr>
          <p:nvPr>
            <p:ph type="sldNum" sz="quarter" idx="5"/>
          </p:nvPr>
        </p:nvSpPr>
        <p:spPr/>
        <p:txBody>
          <a:bodyPr/>
          <a:lstStyle/>
          <a:p>
            <a:pPr fontAlgn="auto">
              <a:spcBef>
                <a:spcPts val="0"/>
              </a:spcBef>
              <a:spcAft>
                <a:spcPts val="0"/>
              </a:spcAft>
              <a:defRPr/>
            </a:pPr>
            <a:fld id="{258F783C-509D-504E-9380-9759D70FE561}" type="slidenum">
              <a:rPr lang="en-US" smtClean="0">
                <a:solidFill>
                  <a:prstClr val="black"/>
                </a:solidFill>
                <a:latin typeface="Calibri"/>
                <a:ea typeface="+mn-ea"/>
              </a:rPr>
              <a:pPr fontAlgn="auto">
                <a:spcBef>
                  <a:spcPts val="0"/>
                </a:spcBef>
                <a:spcAft>
                  <a:spcPts val="0"/>
                </a:spcAft>
                <a:defRPr/>
              </a:pPr>
              <a:t>367</a:t>
            </a:fld>
            <a:endParaRPr lang="en-US">
              <a:solidFill>
                <a:prstClr val="black"/>
              </a:solidFill>
              <a:latin typeface="Calibri"/>
              <a:ea typeface="+mn-ea"/>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7A2C382D-8DCF-2A26-E3AF-7C906E3C5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30D022BD-05F3-3D6F-BB95-161205F3F5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895D856-D9F8-8264-E427-BAC02B9224DE}"/>
              </a:ext>
            </a:extLst>
          </p:cNvPr>
          <p:cNvSpPr>
            <a:spLocks noGrp="1"/>
          </p:cNvSpPr>
          <p:nvPr>
            <p:ph type="sldNum" sz="quarter" idx="5"/>
          </p:nvPr>
        </p:nvSpPr>
        <p:spPr/>
        <p:txBody>
          <a:bodyPr/>
          <a:lstStyle/>
          <a:p>
            <a:pPr fontAlgn="auto">
              <a:spcBef>
                <a:spcPts val="0"/>
              </a:spcBef>
              <a:spcAft>
                <a:spcPts val="0"/>
              </a:spcAft>
              <a:defRPr/>
            </a:pPr>
            <a:fld id="{C48E35C0-8B3C-EF44-8AE7-4E641587400E}" type="slidenum">
              <a:rPr lang="en-US" smtClean="0">
                <a:solidFill>
                  <a:prstClr val="black"/>
                </a:solidFill>
                <a:latin typeface="Calibri"/>
                <a:ea typeface="+mn-ea"/>
              </a:rPr>
              <a:pPr fontAlgn="auto">
                <a:spcBef>
                  <a:spcPts val="0"/>
                </a:spcBef>
                <a:spcAft>
                  <a:spcPts val="0"/>
                </a:spcAft>
                <a:defRPr/>
              </a:pPr>
              <a:t>368</a:t>
            </a:fld>
            <a:endParaRPr lang="en-US">
              <a:solidFill>
                <a:prstClr val="black"/>
              </a:solidFill>
              <a:latin typeface="Calibri"/>
              <a:ea typeface="+mn-ea"/>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D4691A91-AA8D-16D0-5C5E-F34327E00B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6A3DF73D-A58C-192F-97BA-7570AF4F5C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56656FB-12B1-677A-A0B8-CCB77FC7B47A}"/>
              </a:ext>
            </a:extLst>
          </p:cNvPr>
          <p:cNvSpPr>
            <a:spLocks noGrp="1"/>
          </p:cNvSpPr>
          <p:nvPr>
            <p:ph type="sldNum" sz="quarter" idx="5"/>
          </p:nvPr>
        </p:nvSpPr>
        <p:spPr/>
        <p:txBody>
          <a:bodyPr/>
          <a:lstStyle/>
          <a:p>
            <a:pPr fontAlgn="auto">
              <a:spcBef>
                <a:spcPts val="0"/>
              </a:spcBef>
              <a:spcAft>
                <a:spcPts val="0"/>
              </a:spcAft>
              <a:defRPr/>
            </a:pPr>
            <a:fld id="{096CC735-936B-5F44-8D35-6EA8B2A3FA28}" type="slidenum">
              <a:rPr lang="en-US" smtClean="0">
                <a:solidFill>
                  <a:prstClr val="black"/>
                </a:solidFill>
                <a:latin typeface="Calibri"/>
                <a:ea typeface="+mn-ea"/>
              </a:rPr>
              <a:pPr fontAlgn="auto">
                <a:spcBef>
                  <a:spcPts val="0"/>
                </a:spcBef>
                <a:spcAft>
                  <a:spcPts val="0"/>
                </a:spcAft>
                <a:defRPr/>
              </a:pPr>
              <a:t>369</a:t>
            </a:fld>
            <a:endParaRPr lang="en-US">
              <a:solidFill>
                <a:prstClr val="black"/>
              </a:solidFill>
              <a:latin typeface="Calibri"/>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a:extLst>
              <a:ext uri="{FF2B5EF4-FFF2-40B4-BE49-F238E27FC236}">
                <a16:creationId xmlns:a16="http://schemas.microsoft.com/office/drawing/2014/main" id="{AD00829A-470C-9BCA-BDFA-2DBD8D500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8" name="Notes Placeholder 2">
            <a:extLst>
              <a:ext uri="{FF2B5EF4-FFF2-40B4-BE49-F238E27FC236}">
                <a16:creationId xmlns:a16="http://schemas.microsoft.com/office/drawing/2014/main" id="{3EE6FE56-0BB7-F4F1-EA01-FA3AF5EF3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4019" name="Slide Number Placeholder 3">
            <a:extLst>
              <a:ext uri="{FF2B5EF4-FFF2-40B4-BE49-F238E27FC236}">
                <a16:creationId xmlns:a16="http://schemas.microsoft.com/office/drawing/2014/main" id="{C332EA97-FA5F-DFC3-9A5E-C27A681AA3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BAC6C07-CFB0-E344-9425-41F1B71661F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D8A24A82-3AD7-36C4-9B4E-1CC737068D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D0692FD4-7282-AB09-CDC0-40A547910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6AB1201-D1E8-131B-F3CE-1F80442B780E}"/>
              </a:ext>
            </a:extLst>
          </p:cNvPr>
          <p:cNvSpPr>
            <a:spLocks noGrp="1"/>
          </p:cNvSpPr>
          <p:nvPr>
            <p:ph type="sldNum" sz="quarter" idx="5"/>
          </p:nvPr>
        </p:nvSpPr>
        <p:spPr/>
        <p:txBody>
          <a:bodyPr/>
          <a:lstStyle/>
          <a:p>
            <a:pPr fontAlgn="auto">
              <a:spcBef>
                <a:spcPts val="0"/>
              </a:spcBef>
              <a:spcAft>
                <a:spcPts val="0"/>
              </a:spcAft>
              <a:defRPr/>
            </a:pPr>
            <a:fld id="{D932730D-E9C6-694C-830B-7B3DA3ECA824}" type="slidenum">
              <a:rPr lang="en-US" smtClean="0">
                <a:solidFill>
                  <a:prstClr val="black"/>
                </a:solidFill>
                <a:latin typeface="Calibri"/>
                <a:ea typeface="+mn-ea"/>
              </a:rPr>
              <a:pPr fontAlgn="auto">
                <a:spcBef>
                  <a:spcPts val="0"/>
                </a:spcBef>
                <a:spcAft>
                  <a:spcPts val="0"/>
                </a:spcAft>
                <a:defRPr/>
              </a:pPr>
              <a:t>370</a:t>
            </a:fld>
            <a:endParaRPr lang="en-US">
              <a:solidFill>
                <a:prstClr val="black"/>
              </a:solidFill>
              <a:latin typeface="Calibri"/>
              <a:ea typeface="+mn-ea"/>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1C464D09-FCCD-0A72-4E90-C6E718803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3AA80818-FAFF-6EDC-AAD3-9A0C109D9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3B4E319-359D-A2C2-E702-F355F567456B}"/>
              </a:ext>
            </a:extLst>
          </p:cNvPr>
          <p:cNvSpPr>
            <a:spLocks noGrp="1"/>
          </p:cNvSpPr>
          <p:nvPr>
            <p:ph type="sldNum" sz="quarter" idx="5"/>
          </p:nvPr>
        </p:nvSpPr>
        <p:spPr/>
        <p:txBody>
          <a:bodyPr/>
          <a:lstStyle/>
          <a:p>
            <a:pPr fontAlgn="auto">
              <a:spcBef>
                <a:spcPts val="0"/>
              </a:spcBef>
              <a:spcAft>
                <a:spcPts val="0"/>
              </a:spcAft>
              <a:defRPr/>
            </a:pPr>
            <a:fld id="{359E520E-9CCD-9D40-8940-773A4DABE7FD}" type="slidenum">
              <a:rPr lang="en-US" smtClean="0">
                <a:solidFill>
                  <a:prstClr val="black"/>
                </a:solidFill>
                <a:latin typeface="Calibri"/>
                <a:ea typeface="+mn-ea"/>
              </a:rPr>
              <a:pPr fontAlgn="auto">
                <a:spcBef>
                  <a:spcPts val="0"/>
                </a:spcBef>
                <a:spcAft>
                  <a:spcPts val="0"/>
                </a:spcAft>
                <a:defRPr/>
              </a:pPr>
              <a:t>371</a:t>
            </a:fld>
            <a:endParaRPr lang="en-US">
              <a:solidFill>
                <a:prstClr val="black"/>
              </a:solidFill>
              <a:latin typeface="Calibri"/>
              <a:ea typeface="+mn-ea"/>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C5512645-AB8C-31CA-B169-310FE6E02C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0A03BDCA-0351-5DC2-1D34-C3A8F0EE39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F37AAA5-9F96-B6DB-C391-EED792B0094D}"/>
              </a:ext>
            </a:extLst>
          </p:cNvPr>
          <p:cNvSpPr>
            <a:spLocks noGrp="1"/>
          </p:cNvSpPr>
          <p:nvPr>
            <p:ph type="sldNum" sz="quarter" idx="5"/>
          </p:nvPr>
        </p:nvSpPr>
        <p:spPr/>
        <p:txBody>
          <a:bodyPr/>
          <a:lstStyle/>
          <a:p>
            <a:pPr fontAlgn="auto">
              <a:spcBef>
                <a:spcPts val="0"/>
              </a:spcBef>
              <a:spcAft>
                <a:spcPts val="0"/>
              </a:spcAft>
              <a:defRPr/>
            </a:pPr>
            <a:fld id="{339A5059-335D-114B-B088-306306B7F54F}" type="slidenum">
              <a:rPr lang="en-US" smtClean="0">
                <a:solidFill>
                  <a:prstClr val="black"/>
                </a:solidFill>
                <a:latin typeface="Calibri"/>
                <a:ea typeface="+mn-ea"/>
              </a:rPr>
              <a:pPr fontAlgn="auto">
                <a:spcBef>
                  <a:spcPts val="0"/>
                </a:spcBef>
                <a:spcAft>
                  <a:spcPts val="0"/>
                </a:spcAft>
                <a:defRPr/>
              </a:pPr>
              <a:t>372</a:t>
            </a:fld>
            <a:endParaRPr lang="en-US">
              <a:solidFill>
                <a:prstClr val="black"/>
              </a:solidFill>
              <a:latin typeface="Calibri"/>
              <a:ea typeface="+mn-ea"/>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1F7D4995-6EBE-3E32-6257-5B7BC63729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7CBD9931-7C23-4052-68D2-61F64DF8D7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6A2C045-0EB4-1595-3FFD-1B0F76C71070}"/>
              </a:ext>
            </a:extLst>
          </p:cNvPr>
          <p:cNvSpPr>
            <a:spLocks noGrp="1"/>
          </p:cNvSpPr>
          <p:nvPr>
            <p:ph type="sldNum" sz="quarter" idx="5"/>
          </p:nvPr>
        </p:nvSpPr>
        <p:spPr/>
        <p:txBody>
          <a:bodyPr/>
          <a:lstStyle/>
          <a:p>
            <a:pPr fontAlgn="auto">
              <a:spcBef>
                <a:spcPts val="0"/>
              </a:spcBef>
              <a:spcAft>
                <a:spcPts val="0"/>
              </a:spcAft>
              <a:defRPr/>
            </a:pPr>
            <a:fld id="{148A7F9A-65D9-674B-BFE5-2F8DCF30C736}" type="slidenum">
              <a:rPr lang="en-US" smtClean="0">
                <a:solidFill>
                  <a:prstClr val="black"/>
                </a:solidFill>
                <a:latin typeface="Calibri"/>
                <a:ea typeface="+mn-ea"/>
              </a:rPr>
              <a:pPr fontAlgn="auto">
                <a:spcBef>
                  <a:spcPts val="0"/>
                </a:spcBef>
                <a:spcAft>
                  <a:spcPts val="0"/>
                </a:spcAft>
                <a:defRPr/>
              </a:pPr>
              <a:t>373</a:t>
            </a:fld>
            <a:endParaRPr lang="en-US">
              <a:solidFill>
                <a:prstClr val="black"/>
              </a:solidFill>
              <a:latin typeface="Calibri"/>
              <a:ea typeface="+mn-ea"/>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5EBC69D2-E420-9286-6E6F-12B9EF39E3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E29C568C-36FA-DD0B-2F2A-3CCA1445E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ADA5C1E-2C0E-804C-9C01-927BF50F2411}"/>
              </a:ext>
            </a:extLst>
          </p:cNvPr>
          <p:cNvSpPr>
            <a:spLocks noGrp="1"/>
          </p:cNvSpPr>
          <p:nvPr>
            <p:ph type="sldNum" sz="quarter" idx="5"/>
          </p:nvPr>
        </p:nvSpPr>
        <p:spPr/>
        <p:txBody>
          <a:bodyPr/>
          <a:lstStyle/>
          <a:p>
            <a:pPr fontAlgn="auto">
              <a:spcBef>
                <a:spcPts val="0"/>
              </a:spcBef>
              <a:spcAft>
                <a:spcPts val="0"/>
              </a:spcAft>
              <a:defRPr/>
            </a:pPr>
            <a:fld id="{5A04289C-605F-D643-880D-DA9FF2FDB5B3}" type="slidenum">
              <a:rPr lang="en-US" smtClean="0">
                <a:solidFill>
                  <a:prstClr val="black"/>
                </a:solidFill>
                <a:latin typeface="Calibri"/>
                <a:ea typeface="+mn-ea"/>
              </a:rPr>
              <a:pPr fontAlgn="auto">
                <a:spcBef>
                  <a:spcPts val="0"/>
                </a:spcBef>
                <a:spcAft>
                  <a:spcPts val="0"/>
                </a:spcAft>
                <a:defRPr/>
              </a:pPr>
              <a:t>376</a:t>
            </a:fld>
            <a:endParaRPr lang="en-US">
              <a:solidFill>
                <a:prstClr val="black"/>
              </a:solidFill>
              <a:latin typeface="Calibri"/>
              <a:ea typeface="+mn-ea"/>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6FB435AB-50FB-4F54-FF07-297686D30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D2BF3009-A74E-2080-1F1B-F779E57C9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48457E6-5D79-2EEE-387D-28453220BBCD}"/>
              </a:ext>
            </a:extLst>
          </p:cNvPr>
          <p:cNvSpPr>
            <a:spLocks noGrp="1"/>
          </p:cNvSpPr>
          <p:nvPr>
            <p:ph type="sldNum" sz="quarter" idx="5"/>
          </p:nvPr>
        </p:nvSpPr>
        <p:spPr/>
        <p:txBody>
          <a:bodyPr/>
          <a:lstStyle/>
          <a:p>
            <a:pPr fontAlgn="auto">
              <a:spcBef>
                <a:spcPts val="0"/>
              </a:spcBef>
              <a:spcAft>
                <a:spcPts val="0"/>
              </a:spcAft>
              <a:defRPr/>
            </a:pPr>
            <a:fld id="{1936F594-A082-A94A-B4C7-533F2FB0DCA4}" type="slidenum">
              <a:rPr lang="en-US" smtClean="0">
                <a:solidFill>
                  <a:prstClr val="black"/>
                </a:solidFill>
                <a:latin typeface="Calibri"/>
                <a:ea typeface="+mn-ea"/>
              </a:rPr>
              <a:pPr fontAlgn="auto">
                <a:spcBef>
                  <a:spcPts val="0"/>
                </a:spcBef>
                <a:spcAft>
                  <a:spcPts val="0"/>
                </a:spcAft>
                <a:defRPr/>
              </a:pPr>
              <a:t>378</a:t>
            </a:fld>
            <a:endParaRPr lang="en-US">
              <a:solidFill>
                <a:prstClr val="black"/>
              </a:solidFill>
              <a:latin typeface="Calibri"/>
              <a:ea typeface="+mn-ea"/>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9AD47657-1BF6-C5C1-DA0C-C1C98C78A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2C7A56C-9E57-632C-990D-60F6FD531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49190A-E7FD-A339-CD75-840CCFB86CA1}"/>
              </a:ext>
            </a:extLst>
          </p:cNvPr>
          <p:cNvSpPr>
            <a:spLocks noGrp="1"/>
          </p:cNvSpPr>
          <p:nvPr>
            <p:ph type="sldNum" sz="quarter" idx="5"/>
          </p:nvPr>
        </p:nvSpPr>
        <p:spPr/>
        <p:txBody>
          <a:bodyPr/>
          <a:lstStyle/>
          <a:p>
            <a:pPr fontAlgn="auto">
              <a:spcBef>
                <a:spcPts val="0"/>
              </a:spcBef>
              <a:spcAft>
                <a:spcPts val="0"/>
              </a:spcAft>
              <a:defRPr/>
            </a:pPr>
            <a:fld id="{4BA12B72-04F6-4642-B52F-C30C36926020}" type="slidenum">
              <a:rPr lang="en-US" smtClean="0">
                <a:solidFill>
                  <a:prstClr val="black"/>
                </a:solidFill>
                <a:latin typeface="Calibri"/>
                <a:ea typeface="+mn-ea"/>
              </a:rPr>
              <a:pPr fontAlgn="auto">
                <a:spcBef>
                  <a:spcPts val="0"/>
                </a:spcBef>
                <a:spcAft>
                  <a:spcPts val="0"/>
                </a:spcAft>
                <a:defRPr/>
              </a:pPr>
              <a:t>379</a:t>
            </a:fld>
            <a:endParaRPr lang="en-US">
              <a:solidFill>
                <a:prstClr val="black"/>
              </a:solidFill>
              <a:latin typeface="Calibri"/>
              <a:ea typeface="+mn-ea"/>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D173A217-A1BE-42CA-8CF8-637C1C846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6E22FD2D-36FF-65D6-88A1-126AB5DD72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DE5AE0-F59C-E94E-EDBE-A0B8EBBBAC30}"/>
              </a:ext>
            </a:extLst>
          </p:cNvPr>
          <p:cNvSpPr>
            <a:spLocks noGrp="1"/>
          </p:cNvSpPr>
          <p:nvPr>
            <p:ph type="sldNum" sz="quarter" idx="5"/>
          </p:nvPr>
        </p:nvSpPr>
        <p:spPr/>
        <p:txBody>
          <a:bodyPr/>
          <a:lstStyle/>
          <a:p>
            <a:pPr fontAlgn="auto">
              <a:spcBef>
                <a:spcPts val="0"/>
              </a:spcBef>
              <a:spcAft>
                <a:spcPts val="0"/>
              </a:spcAft>
              <a:defRPr/>
            </a:pPr>
            <a:fld id="{0325C0DD-90D4-F445-8F5B-BCC66B6E3FDB}" type="slidenum">
              <a:rPr lang="en-US" smtClean="0">
                <a:solidFill>
                  <a:prstClr val="black"/>
                </a:solidFill>
                <a:latin typeface="Calibri"/>
                <a:ea typeface="+mn-ea"/>
              </a:rPr>
              <a:pPr fontAlgn="auto">
                <a:spcBef>
                  <a:spcPts val="0"/>
                </a:spcBef>
                <a:spcAft>
                  <a:spcPts val="0"/>
                </a:spcAft>
                <a:defRPr/>
              </a:pPr>
              <a:t>387</a:t>
            </a:fld>
            <a:endParaRPr lang="en-US">
              <a:solidFill>
                <a:prstClr val="black"/>
              </a:solidFill>
              <a:latin typeface="Calibri"/>
              <a:ea typeface="+mn-ea"/>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AAA32922-C4B3-1B49-10A7-977F52150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8CBC7CA0-B5CC-6A9D-BACC-349C7985F8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198C51C-4B45-4B7F-DCEB-572A3E6BB218}"/>
              </a:ext>
            </a:extLst>
          </p:cNvPr>
          <p:cNvSpPr>
            <a:spLocks noGrp="1"/>
          </p:cNvSpPr>
          <p:nvPr>
            <p:ph type="sldNum" sz="quarter" idx="5"/>
          </p:nvPr>
        </p:nvSpPr>
        <p:spPr/>
        <p:txBody>
          <a:bodyPr/>
          <a:lstStyle/>
          <a:p>
            <a:pPr fontAlgn="auto">
              <a:spcBef>
                <a:spcPts val="0"/>
              </a:spcBef>
              <a:spcAft>
                <a:spcPts val="0"/>
              </a:spcAft>
              <a:defRPr/>
            </a:pPr>
            <a:fld id="{007E8998-4DA8-7946-AD23-1CAA4D4C03D9}" type="slidenum">
              <a:rPr lang="en-US" smtClean="0">
                <a:solidFill>
                  <a:prstClr val="black"/>
                </a:solidFill>
                <a:latin typeface="Calibri"/>
                <a:ea typeface="+mn-ea"/>
              </a:rPr>
              <a:pPr fontAlgn="auto">
                <a:spcBef>
                  <a:spcPts val="0"/>
                </a:spcBef>
                <a:spcAft>
                  <a:spcPts val="0"/>
                </a:spcAft>
                <a:defRPr/>
              </a:pPr>
              <a:t>388</a:t>
            </a:fld>
            <a:endParaRPr lang="en-US">
              <a:solidFill>
                <a:prstClr val="black"/>
              </a:solidFill>
              <a:latin typeface="Calibri"/>
              <a:ea typeface="+mn-ea"/>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FB61C3E9-91CB-A4C3-9ACC-04777A29F2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a:extLst>
              <a:ext uri="{FF2B5EF4-FFF2-40B4-BE49-F238E27FC236}">
                <a16:creationId xmlns:a16="http://schemas.microsoft.com/office/drawing/2014/main" id="{66E15DA9-86C0-721B-D61F-4475C52FD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88622EA-5A4D-C588-D5C5-C3709BE4A89D}"/>
              </a:ext>
            </a:extLst>
          </p:cNvPr>
          <p:cNvSpPr>
            <a:spLocks noGrp="1"/>
          </p:cNvSpPr>
          <p:nvPr>
            <p:ph type="sldNum" sz="quarter" idx="5"/>
          </p:nvPr>
        </p:nvSpPr>
        <p:spPr/>
        <p:txBody>
          <a:bodyPr/>
          <a:lstStyle/>
          <a:p>
            <a:pPr fontAlgn="auto">
              <a:spcBef>
                <a:spcPts val="0"/>
              </a:spcBef>
              <a:spcAft>
                <a:spcPts val="0"/>
              </a:spcAft>
              <a:defRPr/>
            </a:pPr>
            <a:fld id="{A36EE02C-5B3B-7048-9B07-09F3DCF6AF08}" type="slidenum">
              <a:rPr lang="en-US" smtClean="0">
                <a:solidFill>
                  <a:prstClr val="black"/>
                </a:solidFill>
                <a:latin typeface="Calibri"/>
                <a:ea typeface="+mn-ea"/>
              </a:rPr>
              <a:pPr fontAlgn="auto">
                <a:spcBef>
                  <a:spcPts val="0"/>
                </a:spcBef>
                <a:spcAft>
                  <a:spcPts val="0"/>
                </a:spcAft>
                <a:defRPr/>
              </a:pPr>
              <a:t>392</a:t>
            </a:fld>
            <a:endParaRPr lang="en-US">
              <a:solidFill>
                <a:prstClr val="black"/>
              </a:solidFill>
              <a:latin typeface="Calibri"/>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078B910E-FF48-2CD5-6B8D-DF0540DCAC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41BEBEF4-BF1E-91B0-6AA9-BEBA547B17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0163" name="Slide Number Placeholder 3">
            <a:extLst>
              <a:ext uri="{FF2B5EF4-FFF2-40B4-BE49-F238E27FC236}">
                <a16:creationId xmlns:a16="http://schemas.microsoft.com/office/drawing/2014/main" id="{23DBD883-4035-B8FF-D14B-1F0B0FBE81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5142AA-140D-EF44-A4EF-FDE5C9D455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931CBA3D-7915-785A-3085-4C9C56D2F4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0BEC927B-0490-940A-FB37-3AC7AFAC21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F8CD6A-D098-6F1A-7594-89E25F7F7588}"/>
              </a:ext>
            </a:extLst>
          </p:cNvPr>
          <p:cNvSpPr>
            <a:spLocks noGrp="1"/>
          </p:cNvSpPr>
          <p:nvPr>
            <p:ph type="sldNum" sz="quarter" idx="5"/>
          </p:nvPr>
        </p:nvSpPr>
        <p:spPr/>
        <p:txBody>
          <a:bodyPr/>
          <a:lstStyle/>
          <a:p>
            <a:pPr fontAlgn="auto">
              <a:spcBef>
                <a:spcPts val="0"/>
              </a:spcBef>
              <a:spcAft>
                <a:spcPts val="0"/>
              </a:spcAft>
              <a:defRPr/>
            </a:pPr>
            <a:fld id="{BB7FBDD1-6FF5-C94A-8B65-BEFE895BD957}" type="slidenum">
              <a:rPr lang="en-US" smtClean="0">
                <a:solidFill>
                  <a:prstClr val="black"/>
                </a:solidFill>
                <a:latin typeface="Calibri"/>
                <a:ea typeface="+mn-ea"/>
              </a:rPr>
              <a:pPr fontAlgn="auto">
                <a:spcBef>
                  <a:spcPts val="0"/>
                </a:spcBef>
                <a:spcAft>
                  <a:spcPts val="0"/>
                </a:spcAft>
                <a:defRPr/>
              </a:pPr>
              <a:t>393</a:t>
            </a:fld>
            <a:endParaRPr lang="en-US">
              <a:solidFill>
                <a:prstClr val="black"/>
              </a:solidFill>
              <a:latin typeface="Calibri"/>
              <a:ea typeface="+mn-ea"/>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322726EA-6989-F54F-CC7D-8CBF67E473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E556C68E-4DEE-8585-9BD8-D2152BCD2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9FF8DC4-79D9-D422-FB39-B9EE0B0F1BF0}"/>
              </a:ext>
            </a:extLst>
          </p:cNvPr>
          <p:cNvSpPr>
            <a:spLocks noGrp="1"/>
          </p:cNvSpPr>
          <p:nvPr>
            <p:ph type="sldNum" sz="quarter" idx="5"/>
          </p:nvPr>
        </p:nvSpPr>
        <p:spPr/>
        <p:txBody>
          <a:bodyPr/>
          <a:lstStyle/>
          <a:p>
            <a:pPr fontAlgn="auto">
              <a:spcBef>
                <a:spcPts val="0"/>
              </a:spcBef>
              <a:spcAft>
                <a:spcPts val="0"/>
              </a:spcAft>
              <a:defRPr/>
            </a:pPr>
            <a:fld id="{522870B8-564B-3449-874E-51E9389D55BE}" type="slidenum">
              <a:rPr lang="en-US" smtClean="0">
                <a:solidFill>
                  <a:prstClr val="black"/>
                </a:solidFill>
                <a:latin typeface="Calibri"/>
                <a:ea typeface="+mn-ea"/>
              </a:rPr>
              <a:pPr fontAlgn="auto">
                <a:spcBef>
                  <a:spcPts val="0"/>
                </a:spcBef>
                <a:spcAft>
                  <a:spcPts val="0"/>
                </a:spcAft>
                <a:defRPr/>
              </a:pPr>
              <a:t>394</a:t>
            </a:fld>
            <a:endParaRPr lang="en-US">
              <a:solidFill>
                <a:prstClr val="black"/>
              </a:solidFill>
              <a:latin typeface="Calibri"/>
              <a:ea typeface="+mn-ea"/>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996F4215-5055-B4FD-6547-904600838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BA16BEB3-94A1-91F6-B255-664C32222A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C0FE1A-E445-0D98-E0C4-9FFA0BB4888C}"/>
              </a:ext>
            </a:extLst>
          </p:cNvPr>
          <p:cNvSpPr>
            <a:spLocks noGrp="1"/>
          </p:cNvSpPr>
          <p:nvPr>
            <p:ph type="sldNum" sz="quarter" idx="5"/>
          </p:nvPr>
        </p:nvSpPr>
        <p:spPr/>
        <p:txBody>
          <a:bodyPr/>
          <a:lstStyle/>
          <a:p>
            <a:pPr fontAlgn="auto">
              <a:spcBef>
                <a:spcPts val="0"/>
              </a:spcBef>
              <a:spcAft>
                <a:spcPts val="0"/>
              </a:spcAft>
              <a:defRPr/>
            </a:pPr>
            <a:fld id="{E3AD6A72-1E7B-D64E-B077-6C5C09E19509}" type="slidenum">
              <a:rPr lang="en-US" smtClean="0">
                <a:solidFill>
                  <a:prstClr val="black"/>
                </a:solidFill>
                <a:latin typeface="Calibri"/>
                <a:ea typeface="+mn-ea"/>
              </a:rPr>
              <a:pPr fontAlgn="auto">
                <a:spcBef>
                  <a:spcPts val="0"/>
                </a:spcBef>
                <a:spcAft>
                  <a:spcPts val="0"/>
                </a:spcAft>
                <a:defRPr/>
              </a:pPr>
              <a:t>395</a:t>
            </a:fld>
            <a:endParaRPr lang="en-US">
              <a:solidFill>
                <a:prstClr val="black"/>
              </a:solidFill>
              <a:latin typeface="Calibri"/>
              <a:ea typeface="+mn-ea"/>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93C3BEE8-834E-5F3D-2CA1-83D7831141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83E3B3D9-16E7-D6A2-2A61-BFBE31B53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9F8ABE4-96B3-9F6E-A4E9-42760A2C551C}"/>
              </a:ext>
            </a:extLst>
          </p:cNvPr>
          <p:cNvSpPr>
            <a:spLocks noGrp="1"/>
          </p:cNvSpPr>
          <p:nvPr>
            <p:ph type="sldNum" sz="quarter" idx="5"/>
          </p:nvPr>
        </p:nvSpPr>
        <p:spPr/>
        <p:txBody>
          <a:bodyPr/>
          <a:lstStyle/>
          <a:p>
            <a:pPr fontAlgn="auto">
              <a:spcBef>
                <a:spcPts val="0"/>
              </a:spcBef>
              <a:spcAft>
                <a:spcPts val="0"/>
              </a:spcAft>
              <a:defRPr/>
            </a:pPr>
            <a:fld id="{0F17ED48-0661-B447-AE09-F59EBE49269C}" type="slidenum">
              <a:rPr lang="en-US" smtClean="0">
                <a:solidFill>
                  <a:prstClr val="black"/>
                </a:solidFill>
                <a:latin typeface="Calibri"/>
                <a:ea typeface="+mn-ea"/>
              </a:rPr>
              <a:pPr fontAlgn="auto">
                <a:spcBef>
                  <a:spcPts val="0"/>
                </a:spcBef>
                <a:spcAft>
                  <a:spcPts val="0"/>
                </a:spcAft>
                <a:defRPr/>
              </a:pPr>
              <a:t>399</a:t>
            </a:fld>
            <a:endParaRPr lang="en-US">
              <a:solidFill>
                <a:prstClr val="black"/>
              </a:solidFill>
              <a:latin typeface="Calibri"/>
              <a:ea typeface="+mn-ea"/>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05310200-6088-B19D-AC50-B23E122B5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a:extLst>
              <a:ext uri="{FF2B5EF4-FFF2-40B4-BE49-F238E27FC236}">
                <a16:creationId xmlns:a16="http://schemas.microsoft.com/office/drawing/2014/main" id="{BB35CE9A-C255-8B40-8F5D-FE3E5DA4B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2DEB4E7-BA0F-6018-735C-94113F19A081}"/>
              </a:ext>
            </a:extLst>
          </p:cNvPr>
          <p:cNvSpPr>
            <a:spLocks noGrp="1"/>
          </p:cNvSpPr>
          <p:nvPr>
            <p:ph type="sldNum" sz="quarter" idx="5"/>
          </p:nvPr>
        </p:nvSpPr>
        <p:spPr/>
        <p:txBody>
          <a:bodyPr/>
          <a:lstStyle/>
          <a:p>
            <a:pPr fontAlgn="auto">
              <a:spcBef>
                <a:spcPts val="0"/>
              </a:spcBef>
              <a:spcAft>
                <a:spcPts val="0"/>
              </a:spcAft>
              <a:defRPr/>
            </a:pPr>
            <a:fld id="{34926FFF-F692-6447-892B-3478CB879835}" type="slidenum">
              <a:rPr lang="en-US" smtClean="0">
                <a:solidFill>
                  <a:prstClr val="black"/>
                </a:solidFill>
                <a:latin typeface="Calibri"/>
                <a:ea typeface="+mn-ea"/>
              </a:rPr>
              <a:pPr fontAlgn="auto">
                <a:spcBef>
                  <a:spcPts val="0"/>
                </a:spcBef>
                <a:spcAft>
                  <a:spcPts val="0"/>
                </a:spcAft>
                <a:defRPr/>
              </a:pPr>
              <a:t>401</a:t>
            </a:fld>
            <a:endParaRPr lang="en-US">
              <a:solidFill>
                <a:prstClr val="black"/>
              </a:solidFill>
              <a:latin typeface="Calibri"/>
              <a:ea typeface="+mn-ea"/>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0001F938-B673-7A66-3AEA-1C0C89506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B1014DC5-20F6-EA5D-B22C-A5DEDF8AAC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BEF9A25-6405-9F1C-126A-DF951293ED3C}"/>
              </a:ext>
            </a:extLst>
          </p:cNvPr>
          <p:cNvSpPr>
            <a:spLocks noGrp="1"/>
          </p:cNvSpPr>
          <p:nvPr>
            <p:ph type="sldNum" sz="quarter" idx="5"/>
          </p:nvPr>
        </p:nvSpPr>
        <p:spPr/>
        <p:txBody>
          <a:bodyPr/>
          <a:lstStyle/>
          <a:p>
            <a:pPr fontAlgn="auto">
              <a:spcBef>
                <a:spcPts val="0"/>
              </a:spcBef>
              <a:spcAft>
                <a:spcPts val="0"/>
              </a:spcAft>
              <a:defRPr/>
            </a:pPr>
            <a:fld id="{B6B0F0F1-0F51-6C41-9E4F-A17C66996014}" type="slidenum">
              <a:rPr lang="en-US" smtClean="0">
                <a:solidFill>
                  <a:prstClr val="black"/>
                </a:solidFill>
                <a:latin typeface="Calibri"/>
                <a:ea typeface="+mn-ea"/>
              </a:rPr>
              <a:pPr fontAlgn="auto">
                <a:spcBef>
                  <a:spcPts val="0"/>
                </a:spcBef>
                <a:spcAft>
                  <a:spcPts val="0"/>
                </a:spcAft>
                <a:defRPr/>
              </a:pPr>
              <a:t>402</a:t>
            </a:fld>
            <a:endParaRPr lang="en-US">
              <a:solidFill>
                <a:prstClr val="black"/>
              </a:solidFill>
              <a:latin typeface="Calibri"/>
              <a:ea typeface="+mn-ea"/>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id="{BF2C8E7A-385C-E41B-FDCF-F7D23B0A9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6" name="Notes Placeholder 2">
            <a:extLst>
              <a:ext uri="{FF2B5EF4-FFF2-40B4-BE49-F238E27FC236}">
                <a16:creationId xmlns:a16="http://schemas.microsoft.com/office/drawing/2014/main" id="{C735A89C-A40A-58BC-E3D4-1E31D1109D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B276EBD-CD50-BF0F-3B4A-707A69E0895D}"/>
              </a:ext>
            </a:extLst>
          </p:cNvPr>
          <p:cNvSpPr>
            <a:spLocks noGrp="1"/>
          </p:cNvSpPr>
          <p:nvPr>
            <p:ph type="sldNum" sz="quarter" idx="5"/>
          </p:nvPr>
        </p:nvSpPr>
        <p:spPr/>
        <p:txBody>
          <a:bodyPr/>
          <a:lstStyle/>
          <a:p>
            <a:pPr fontAlgn="auto">
              <a:spcBef>
                <a:spcPts val="0"/>
              </a:spcBef>
              <a:spcAft>
                <a:spcPts val="0"/>
              </a:spcAft>
              <a:defRPr/>
            </a:pPr>
            <a:fld id="{64720313-BEAB-224D-87E7-362CEC17D23C}" type="slidenum">
              <a:rPr lang="en-US" smtClean="0">
                <a:solidFill>
                  <a:prstClr val="black"/>
                </a:solidFill>
                <a:latin typeface="Calibri"/>
                <a:ea typeface="+mn-ea"/>
              </a:rPr>
              <a:pPr fontAlgn="auto">
                <a:spcBef>
                  <a:spcPts val="0"/>
                </a:spcBef>
                <a:spcAft>
                  <a:spcPts val="0"/>
                </a:spcAft>
                <a:defRPr/>
              </a:pPr>
              <a:t>403</a:t>
            </a:fld>
            <a:endParaRPr lang="en-US">
              <a:solidFill>
                <a:prstClr val="black"/>
              </a:solidFill>
              <a:latin typeface="Calibri"/>
              <a:ea typeface="+mn-ea"/>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a:extLst>
              <a:ext uri="{FF2B5EF4-FFF2-40B4-BE49-F238E27FC236}">
                <a16:creationId xmlns:a16="http://schemas.microsoft.com/office/drawing/2014/main" id="{073C6928-9252-A42E-2B0F-88882B794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4" name="Notes Placeholder 2">
            <a:extLst>
              <a:ext uri="{FF2B5EF4-FFF2-40B4-BE49-F238E27FC236}">
                <a16:creationId xmlns:a16="http://schemas.microsoft.com/office/drawing/2014/main" id="{13083C02-162D-62E6-0E1A-3D6389D66B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419DFAF-E651-6021-F004-32667473A80E}"/>
              </a:ext>
            </a:extLst>
          </p:cNvPr>
          <p:cNvSpPr>
            <a:spLocks noGrp="1"/>
          </p:cNvSpPr>
          <p:nvPr>
            <p:ph type="sldNum" sz="quarter" idx="5"/>
          </p:nvPr>
        </p:nvSpPr>
        <p:spPr/>
        <p:txBody>
          <a:bodyPr/>
          <a:lstStyle/>
          <a:p>
            <a:pPr fontAlgn="auto">
              <a:spcBef>
                <a:spcPts val="0"/>
              </a:spcBef>
              <a:spcAft>
                <a:spcPts val="0"/>
              </a:spcAft>
              <a:defRPr/>
            </a:pPr>
            <a:fld id="{F111C2CC-E0C0-FA4C-9729-38B315AD8B43}" type="slidenum">
              <a:rPr lang="en-US" smtClean="0">
                <a:solidFill>
                  <a:prstClr val="black"/>
                </a:solidFill>
                <a:latin typeface="Calibri"/>
                <a:ea typeface="+mn-ea"/>
              </a:rPr>
              <a:pPr fontAlgn="auto">
                <a:spcBef>
                  <a:spcPts val="0"/>
                </a:spcBef>
                <a:spcAft>
                  <a:spcPts val="0"/>
                </a:spcAft>
                <a:defRPr/>
              </a:pPr>
              <a:t>404</a:t>
            </a:fld>
            <a:endParaRPr lang="en-US">
              <a:solidFill>
                <a:prstClr val="black"/>
              </a:solidFill>
              <a:latin typeface="Calibri"/>
              <a:ea typeface="+mn-ea"/>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4B9C06C3-9F31-0049-482B-88DF7FA397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a:extLst>
              <a:ext uri="{FF2B5EF4-FFF2-40B4-BE49-F238E27FC236}">
                <a16:creationId xmlns:a16="http://schemas.microsoft.com/office/drawing/2014/main" id="{5362417A-DABE-AAEB-9AF3-BE9CDD72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BD3DF9E-C6B2-8272-69E5-D91A4986ECF8}"/>
              </a:ext>
            </a:extLst>
          </p:cNvPr>
          <p:cNvSpPr>
            <a:spLocks noGrp="1"/>
          </p:cNvSpPr>
          <p:nvPr>
            <p:ph type="sldNum" sz="quarter" idx="5"/>
          </p:nvPr>
        </p:nvSpPr>
        <p:spPr/>
        <p:txBody>
          <a:bodyPr/>
          <a:lstStyle/>
          <a:p>
            <a:pPr fontAlgn="auto">
              <a:spcBef>
                <a:spcPts val="0"/>
              </a:spcBef>
              <a:spcAft>
                <a:spcPts val="0"/>
              </a:spcAft>
              <a:defRPr/>
            </a:pPr>
            <a:fld id="{1F7ABB6F-AF70-7546-8037-44C9058E6ECF}" type="slidenum">
              <a:rPr lang="en-US" smtClean="0">
                <a:solidFill>
                  <a:prstClr val="black"/>
                </a:solidFill>
                <a:latin typeface="Calibri"/>
                <a:ea typeface="+mn-ea"/>
              </a:rPr>
              <a:pPr fontAlgn="auto">
                <a:spcBef>
                  <a:spcPts val="0"/>
                </a:spcBef>
                <a:spcAft>
                  <a:spcPts val="0"/>
                </a:spcAft>
                <a:defRPr/>
              </a:pPr>
              <a:t>405</a:t>
            </a:fld>
            <a:endParaRPr lang="en-US">
              <a:solidFill>
                <a:prstClr val="black"/>
              </a:solidFill>
              <a:latin typeface="Calibri"/>
              <a:ea typeface="+mn-ea"/>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B938493E-C74A-A722-B199-70BFAF17D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a:extLst>
              <a:ext uri="{FF2B5EF4-FFF2-40B4-BE49-F238E27FC236}">
                <a16:creationId xmlns:a16="http://schemas.microsoft.com/office/drawing/2014/main" id="{FA1CCEA1-79C5-94F8-5EA0-520468281C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8C7FCF1-424C-CA06-4A19-E03728EC3AC2}"/>
              </a:ext>
            </a:extLst>
          </p:cNvPr>
          <p:cNvSpPr>
            <a:spLocks noGrp="1"/>
          </p:cNvSpPr>
          <p:nvPr>
            <p:ph type="sldNum" sz="quarter" idx="5"/>
          </p:nvPr>
        </p:nvSpPr>
        <p:spPr/>
        <p:txBody>
          <a:bodyPr/>
          <a:lstStyle/>
          <a:p>
            <a:pPr fontAlgn="auto">
              <a:spcBef>
                <a:spcPts val="0"/>
              </a:spcBef>
              <a:spcAft>
                <a:spcPts val="0"/>
              </a:spcAft>
              <a:defRPr/>
            </a:pPr>
            <a:fld id="{144158F1-F443-0446-BAD6-892156005192}" type="slidenum">
              <a:rPr lang="en-US" smtClean="0">
                <a:solidFill>
                  <a:prstClr val="black"/>
                </a:solidFill>
                <a:latin typeface="Calibri"/>
                <a:ea typeface="+mn-ea"/>
              </a:rPr>
              <a:pPr fontAlgn="auto">
                <a:spcBef>
                  <a:spcPts val="0"/>
                </a:spcBef>
                <a:spcAft>
                  <a:spcPts val="0"/>
                </a:spcAft>
                <a:defRPr/>
              </a:pPr>
              <a:t>409</a:t>
            </a:fld>
            <a:endParaRPr lang="en-US">
              <a:solidFill>
                <a:prstClr val="black"/>
              </a:solidFill>
              <a:latin typeface="Calibri"/>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8CACFA15-BA14-5FF8-829B-010A03BBF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61C43A53-2903-3271-F8B7-B1071DFD05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1" name="Slide Number Placeholder 3">
            <a:extLst>
              <a:ext uri="{FF2B5EF4-FFF2-40B4-BE49-F238E27FC236}">
                <a16:creationId xmlns:a16="http://schemas.microsoft.com/office/drawing/2014/main" id="{9C8FDA41-0A5D-851F-D355-F1FE51604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B8D63D4-37A1-A142-A9DF-BBA3DEB4FE0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F841A534-CC7A-B73D-BD63-25811E2464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F439E627-660E-A46E-4138-4435C2B895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4259" name="Slide Number Placeholder 3">
            <a:extLst>
              <a:ext uri="{FF2B5EF4-FFF2-40B4-BE49-F238E27FC236}">
                <a16:creationId xmlns:a16="http://schemas.microsoft.com/office/drawing/2014/main" id="{37EA8D77-ED34-844F-13B2-DFFA678CD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D89DB0C-4363-E54B-BF92-42D86DA0D5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42F6AAE5-4856-0A39-C3D6-22F0C83B72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BE6A0555-2F20-445C-4977-587BC7D3A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222E52F-74B0-F1CD-F88F-75833F8E01C7}"/>
              </a:ext>
            </a:extLst>
          </p:cNvPr>
          <p:cNvSpPr>
            <a:spLocks noGrp="1"/>
          </p:cNvSpPr>
          <p:nvPr>
            <p:ph type="sldNum" sz="quarter" idx="5"/>
          </p:nvPr>
        </p:nvSpPr>
        <p:spPr/>
        <p:txBody>
          <a:bodyPr/>
          <a:lstStyle/>
          <a:p>
            <a:pPr fontAlgn="auto">
              <a:spcBef>
                <a:spcPts val="0"/>
              </a:spcBef>
              <a:spcAft>
                <a:spcPts val="0"/>
              </a:spcAft>
              <a:defRPr/>
            </a:pPr>
            <a:fld id="{CB405849-5136-DB49-B1E2-CF8DDB33E753}" type="slidenum">
              <a:rPr lang="en-US" smtClean="0">
                <a:solidFill>
                  <a:prstClr val="black"/>
                </a:solidFill>
                <a:latin typeface="Calibri"/>
                <a:ea typeface="+mn-ea"/>
              </a:rPr>
              <a:pPr fontAlgn="auto">
                <a:spcBef>
                  <a:spcPts val="0"/>
                </a:spcBef>
                <a:spcAft>
                  <a:spcPts val="0"/>
                </a:spcAft>
                <a:defRPr/>
              </a:pPr>
              <a:t>410</a:t>
            </a:fld>
            <a:endParaRPr lang="en-US">
              <a:solidFill>
                <a:prstClr val="black"/>
              </a:solidFill>
              <a:latin typeface="Calibri"/>
              <a:ea typeface="+mn-ea"/>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a:extLst>
              <a:ext uri="{FF2B5EF4-FFF2-40B4-BE49-F238E27FC236}">
                <a16:creationId xmlns:a16="http://schemas.microsoft.com/office/drawing/2014/main" id="{25E3B2EF-236C-A6F8-91FB-E62F50537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a:extLst>
              <a:ext uri="{FF2B5EF4-FFF2-40B4-BE49-F238E27FC236}">
                <a16:creationId xmlns:a16="http://schemas.microsoft.com/office/drawing/2014/main" id="{5B72EA1C-9308-3E20-DFF6-89B3107719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F7D912E-CA4F-CF79-8B4D-E18B4568649E}"/>
              </a:ext>
            </a:extLst>
          </p:cNvPr>
          <p:cNvSpPr>
            <a:spLocks noGrp="1"/>
          </p:cNvSpPr>
          <p:nvPr>
            <p:ph type="sldNum" sz="quarter" idx="5"/>
          </p:nvPr>
        </p:nvSpPr>
        <p:spPr/>
        <p:txBody>
          <a:bodyPr/>
          <a:lstStyle/>
          <a:p>
            <a:pPr fontAlgn="auto">
              <a:spcBef>
                <a:spcPts val="0"/>
              </a:spcBef>
              <a:spcAft>
                <a:spcPts val="0"/>
              </a:spcAft>
              <a:defRPr/>
            </a:pPr>
            <a:fld id="{2664F98F-D9BD-7641-8785-E6641C051D41}" type="slidenum">
              <a:rPr lang="en-US" smtClean="0">
                <a:solidFill>
                  <a:prstClr val="black"/>
                </a:solidFill>
                <a:latin typeface="Calibri"/>
                <a:ea typeface="+mn-ea"/>
              </a:rPr>
              <a:pPr fontAlgn="auto">
                <a:spcBef>
                  <a:spcPts val="0"/>
                </a:spcBef>
                <a:spcAft>
                  <a:spcPts val="0"/>
                </a:spcAft>
                <a:defRPr/>
              </a:pPr>
              <a:t>418</a:t>
            </a:fld>
            <a:endParaRPr lang="en-US">
              <a:solidFill>
                <a:prstClr val="black"/>
              </a:solidFill>
              <a:latin typeface="Calibri"/>
              <a:ea typeface="+mn-ea"/>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7F0FE65A-185E-2FB9-C91B-532E09CC8A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CB802664-7051-1B0E-9C7F-90E481E9E4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28AD964-5D87-7EFB-CDE7-AD46D7C99850}"/>
              </a:ext>
            </a:extLst>
          </p:cNvPr>
          <p:cNvSpPr>
            <a:spLocks noGrp="1"/>
          </p:cNvSpPr>
          <p:nvPr>
            <p:ph type="sldNum" sz="quarter" idx="5"/>
          </p:nvPr>
        </p:nvSpPr>
        <p:spPr/>
        <p:txBody>
          <a:bodyPr/>
          <a:lstStyle/>
          <a:p>
            <a:pPr fontAlgn="auto">
              <a:spcBef>
                <a:spcPts val="0"/>
              </a:spcBef>
              <a:spcAft>
                <a:spcPts val="0"/>
              </a:spcAft>
              <a:defRPr/>
            </a:pPr>
            <a:fld id="{5672ADCA-30DB-4345-B4E5-6BE78121AA5F}" type="slidenum">
              <a:rPr lang="en-US" smtClean="0">
                <a:solidFill>
                  <a:prstClr val="black"/>
                </a:solidFill>
                <a:latin typeface="Calibri"/>
                <a:ea typeface="+mn-ea"/>
              </a:rPr>
              <a:pPr fontAlgn="auto">
                <a:spcBef>
                  <a:spcPts val="0"/>
                </a:spcBef>
                <a:spcAft>
                  <a:spcPts val="0"/>
                </a:spcAft>
                <a:defRPr/>
              </a:pPr>
              <a:t>419</a:t>
            </a:fld>
            <a:endParaRPr lang="en-US">
              <a:solidFill>
                <a:prstClr val="black"/>
              </a:solidFill>
              <a:latin typeface="Calibri"/>
              <a:ea typeface="+mn-ea"/>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885B5D2D-A7A3-B774-EC45-DE5DB2B9D9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7166AC17-14F6-DC18-7539-8034144AB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C54FAF9-D800-77CD-E084-F8888BD4E2A9}"/>
              </a:ext>
            </a:extLst>
          </p:cNvPr>
          <p:cNvSpPr>
            <a:spLocks noGrp="1"/>
          </p:cNvSpPr>
          <p:nvPr>
            <p:ph type="sldNum" sz="quarter" idx="5"/>
          </p:nvPr>
        </p:nvSpPr>
        <p:spPr/>
        <p:txBody>
          <a:bodyPr/>
          <a:lstStyle/>
          <a:p>
            <a:pPr fontAlgn="auto">
              <a:spcBef>
                <a:spcPts val="0"/>
              </a:spcBef>
              <a:spcAft>
                <a:spcPts val="0"/>
              </a:spcAft>
              <a:defRPr/>
            </a:pPr>
            <a:fld id="{8E9899CD-60C1-4340-B74D-E19F1980AE2A}" type="slidenum">
              <a:rPr lang="en-US" smtClean="0">
                <a:solidFill>
                  <a:prstClr val="black"/>
                </a:solidFill>
                <a:latin typeface="Calibri"/>
                <a:ea typeface="+mn-ea"/>
              </a:rPr>
              <a:pPr fontAlgn="auto">
                <a:spcBef>
                  <a:spcPts val="0"/>
                </a:spcBef>
                <a:spcAft>
                  <a:spcPts val="0"/>
                </a:spcAft>
                <a:defRPr/>
              </a:pPr>
              <a:t>420</a:t>
            </a:fld>
            <a:endParaRPr lang="en-US">
              <a:solidFill>
                <a:prstClr val="black"/>
              </a:solidFill>
              <a:latin typeface="Calibri"/>
              <a:ea typeface="+mn-ea"/>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a:extLst>
              <a:ext uri="{FF2B5EF4-FFF2-40B4-BE49-F238E27FC236}">
                <a16:creationId xmlns:a16="http://schemas.microsoft.com/office/drawing/2014/main" id="{3BFE4C03-105B-899C-FE18-FA7A27F1BB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a:extLst>
              <a:ext uri="{FF2B5EF4-FFF2-40B4-BE49-F238E27FC236}">
                <a16:creationId xmlns:a16="http://schemas.microsoft.com/office/drawing/2014/main" id="{4A783A38-6499-941B-D8E8-C06A273618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7796B11-FB35-3E03-089D-21065410D152}"/>
              </a:ext>
            </a:extLst>
          </p:cNvPr>
          <p:cNvSpPr>
            <a:spLocks noGrp="1"/>
          </p:cNvSpPr>
          <p:nvPr>
            <p:ph type="sldNum" sz="quarter" idx="5"/>
          </p:nvPr>
        </p:nvSpPr>
        <p:spPr/>
        <p:txBody>
          <a:bodyPr/>
          <a:lstStyle/>
          <a:p>
            <a:pPr fontAlgn="auto">
              <a:spcBef>
                <a:spcPts val="0"/>
              </a:spcBef>
              <a:spcAft>
                <a:spcPts val="0"/>
              </a:spcAft>
              <a:defRPr/>
            </a:pPr>
            <a:fld id="{BB18518A-93D8-4E43-9656-7A10A8521491}" type="slidenum">
              <a:rPr lang="en-US" smtClean="0">
                <a:solidFill>
                  <a:prstClr val="black"/>
                </a:solidFill>
                <a:latin typeface="Calibri"/>
                <a:ea typeface="+mn-ea"/>
              </a:rPr>
              <a:pPr fontAlgn="auto">
                <a:spcBef>
                  <a:spcPts val="0"/>
                </a:spcBef>
                <a:spcAft>
                  <a:spcPts val="0"/>
                </a:spcAft>
                <a:defRPr/>
              </a:pPr>
              <a:t>423</a:t>
            </a:fld>
            <a:endParaRPr lang="en-US">
              <a:solidFill>
                <a:prstClr val="black"/>
              </a:solidFill>
              <a:latin typeface="Calibri"/>
              <a:ea typeface="+mn-ea"/>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A255CCF7-62A7-154A-0655-EED81141C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a:extLst>
              <a:ext uri="{FF2B5EF4-FFF2-40B4-BE49-F238E27FC236}">
                <a16:creationId xmlns:a16="http://schemas.microsoft.com/office/drawing/2014/main" id="{FCC5848A-5C79-22F2-E009-C138752EA9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1F00511-52EA-B607-7478-CDF37C5DF90C}"/>
              </a:ext>
            </a:extLst>
          </p:cNvPr>
          <p:cNvSpPr>
            <a:spLocks noGrp="1"/>
          </p:cNvSpPr>
          <p:nvPr>
            <p:ph type="sldNum" sz="quarter" idx="5"/>
          </p:nvPr>
        </p:nvSpPr>
        <p:spPr/>
        <p:txBody>
          <a:bodyPr/>
          <a:lstStyle/>
          <a:p>
            <a:pPr fontAlgn="auto">
              <a:spcBef>
                <a:spcPts val="0"/>
              </a:spcBef>
              <a:spcAft>
                <a:spcPts val="0"/>
              </a:spcAft>
              <a:defRPr/>
            </a:pPr>
            <a:fld id="{2056194F-D247-694D-85E9-6BCD27F12034}" type="slidenum">
              <a:rPr lang="en-US" smtClean="0">
                <a:solidFill>
                  <a:prstClr val="black"/>
                </a:solidFill>
                <a:latin typeface="Calibri"/>
                <a:ea typeface="+mn-ea"/>
              </a:rPr>
              <a:pPr fontAlgn="auto">
                <a:spcBef>
                  <a:spcPts val="0"/>
                </a:spcBef>
                <a:spcAft>
                  <a:spcPts val="0"/>
                </a:spcAft>
                <a:defRPr/>
              </a:pPr>
              <a:t>424</a:t>
            </a:fld>
            <a:endParaRPr lang="en-US">
              <a:solidFill>
                <a:prstClr val="black"/>
              </a:solidFill>
              <a:latin typeface="Calibri"/>
              <a:ea typeface="+mn-ea"/>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a:extLst>
              <a:ext uri="{FF2B5EF4-FFF2-40B4-BE49-F238E27FC236}">
                <a16:creationId xmlns:a16="http://schemas.microsoft.com/office/drawing/2014/main" id="{67D54519-41CB-DFC0-FF54-81C638693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Notes Placeholder 2">
            <a:extLst>
              <a:ext uri="{FF2B5EF4-FFF2-40B4-BE49-F238E27FC236}">
                <a16:creationId xmlns:a16="http://schemas.microsoft.com/office/drawing/2014/main" id="{D67A1BA6-4F0F-DEA8-FAD2-569F5D235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AAFD632-7C42-4D65-C0D5-B8E65BD59B44}"/>
              </a:ext>
            </a:extLst>
          </p:cNvPr>
          <p:cNvSpPr>
            <a:spLocks noGrp="1"/>
          </p:cNvSpPr>
          <p:nvPr>
            <p:ph type="sldNum" sz="quarter" idx="5"/>
          </p:nvPr>
        </p:nvSpPr>
        <p:spPr/>
        <p:txBody>
          <a:bodyPr/>
          <a:lstStyle/>
          <a:p>
            <a:pPr fontAlgn="auto">
              <a:spcBef>
                <a:spcPts val="0"/>
              </a:spcBef>
              <a:spcAft>
                <a:spcPts val="0"/>
              </a:spcAft>
              <a:defRPr/>
            </a:pPr>
            <a:fld id="{434EF0A9-639E-9E4B-A13A-148D2960EBD1}" type="slidenum">
              <a:rPr lang="en-US" smtClean="0">
                <a:solidFill>
                  <a:prstClr val="black"/>
                </a:solidFill>
                <a:latin typeface="Calibri"/>
                <a:ea typeface="+mn-ea"/>
              </a:rPr>
              <a:pPr fontAlgn="auto">
                <a:spcBef>
                  <a:spcPts val="0"/>
                </a:spcBef>
                <a:spcAft>
                  <a:spcPts val="0"/>
                </a:spcAft>
                <a:defRPr/>
              </a:pPr>
              <a:t>426</a:t>
            </a:fld>
            <a:endParaRPr lang="en-US">
              <a:solidFill>
                <a:prstClr val="black"/>
              </a:solidFill>
              <a:latin typeface="Calibri"/>
              <a:ea typeface="+mn-ea"/>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a:extLst>
              <a:ext uri="{FF2B5EF4-FFF2-40B4-BE49-F238E27FC236}">
                <a16:creationId xmlns:a16="http://schemas.microsoft.com/office/drawing/2014/main" id="{72669B60-3800-950E-3DD0-C7C34DD5D2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6" name="Notes Placeholder 2">
            <a:extLst>
              <a:ext uri="{FF2B5EF4-FFF2-40B4-BE49-F238E27FC236}">
                <a16:creationId xmlns:a16="http://schemas.microsoft.com/office/drawing/2014/main" id="{EDC35920-CD26-36BA-804F-61940373E7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56351E0-155D-7939-D492-5A20C113B1C6}"/>
              </a:ext>
            </a:extLst>
          </p:cNvPr>
          <p:cNvSpPr>
            <a:spLocks noGrp="1"/>
          </p:cNvSpPr>
          <p:nvPr>
            <p:ph type="sldNum" sz="quarter" idx="5"/>
          </p:nvPr>
        </p:nvSpPr>
        <p:spPr/>
        <p:txBody>
          <a:bodyPr/>
          <a:lstStyle/>
          <a:p>
            <a:pPr fontAlgn="auto">
              <a:spcBef>
                <a:spcPts val="0"/>
              </a:spcBef>
              <a:spcAft>
                <a:spcPts val="0"/>
              </a:spcAft>
              <a:defRPr/>
            </a:pPr>
            <a:fld id="{26FAA9E8-EFB6-2047-A648-150D25545BAF}" type="slidenum">
              <a:rPr lang="en-US" smtClean="0">
                <a:solidFill>
                  <a:prstClr val="black"/>
                </a:solidFill>
                <a:latin typeface="Calibri"/>
                <a:ea typeface="+mn-ea"/>
              </a:rPr>
              <a:pPr fontAlgn="auto">
                <a:spcBef>
                  <a:spcPts val="0"/>
                </a:spcBef>
                <a:spcAft>
                  <a:spcPts val="0"/>
                </a:spcAft>
                <a:defRPr/>
              </a:pPr>
              <a:t>442</a:t>
            </a:fld>
            <a:endParaRPr lang="en-US">
              <a:solidFill>
                <a:prstClr val="black"/>
              </a:solidFill>
              <a:latin typeface="Calibri"/>
              <a:ea typeface="+mn-ea"/>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a:extLst>
              <a:ext uri="{FF2B5EF4-FFF2-40B4-BE49-F238E27FC236}">
                <a16:creationId xmlns:a16="http://schemas.microsoft.com/office/drawing/2014/main" id="{1F821871-1F8C-40E3-F929-FA9C5F582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Notes Placeholder 2">
            <a:extLst>
              <a:ext uri="{FF2B5EF4-FFF2-40B4-BE49-F238E27FC236}">
                <a16:creationId xmlns:a16="http://schemas.microsoft.com/office/drawing/2014/main" id="{568E9DE5-36CF-7A78-B650-CA2410B0CB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DC3BD10-2598-D1E8-FF94-2C165CF18D82}"/>
              </a:ext>
            </a:extLst>
          </p:cNvPr>
          <p:cNvSpPr>
            <a:spLocks noGrp="1"/>
          </p:cNvSpPr>
          <p:nvPr>
            <p:ph type="sldNum" sz="quarter" idx="5"/>
          </p:nvPr>
        </p:nvSpPr>
        <p:spPr/>
        <p:txBody>
          <a:bodyPr/>
          <a:lstStyle/>
          <a:p>
            <a:pPr fontAlgn="auto">
              <a:spcBef>
                <a:spcPts val="0"/>
              </a:spcBef>
              <a:spcAft>
                <a:spcPts val="0"/>
              </a:spcAft>
              <a:defRPr/>
            </a:pPr>
            <a:fld id="{9843373E-6399-CA48-A5FE-294ACA7DBBC2}" type="slidenum">
              <a:rPr lang="en-US" smtClean="0">
                <a:solidFill>
                  <a:prstClr val="black"/>
                </a:solidFill>
                <a:latin typeface="Calibri"/>
                <a:ea typeface="+mn-ea"/>
              </a:rPr>
              <a:pPr fontAlgn="auto">
                <a:spcBef>
                  <a:spcPts val="0"/>
                </a:spcBef>
                <a:spcAft>
                  <a:spcPts val="0"/>
                </a:spcAft>
                <a:defRPr/>
              </a:pPr>
              <a:t>443</a:t>
            </a:fld>
            <a:endParaRPr lang="en-US">
              <a:solidFill>
                <a:prstClr val="black"/>
              </a:solidFill>
              <a:latin typeface="Calibri"/>
              <a:ea typeface="+mn-ea"/>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6146138D-EB51-5D5A-69EF-E82A67E27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FF0686D4-C647-2AEC-F82C-3C9C08A27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268E047-DC48-7BB1-1E04-83910AB99910}"/>
              </a:ext>
            </a:extLst>
          </p:cNvPr>
          <p:cNvSpPr>
            <a:spLocks noGrp="1"/>
          </p:cNvSpPr>
          <p:nvPr>
            <p:ph type="sldNum" sz="quarter" idx="5"/>
          </p:nvPr>
        </p:nvSpPr>
        <p:spPr/>
        <p:txBody>
          <a:bodyPr/>
          <a:lstStyle/>
          <a:p>
            <a:pPr fontAlgn="auto">
              <a:spcBef>
                <a:spcPts val="0"/>
              </a:spcBef>
              <a:spcAft>
                <a:spcPts val="0"/>
              </a:spcAft>
              <a:defRPr/>
            </a:pPr>
            <a:fld id="{ACE2EC28-BFCF-A040-AB60-042A0F85368F}" type="slidenum">
              <a:rPr lang="en-US" smtClean="0">
                <a:solidFill>
                  <a:prstClr val="black"/>
                </a:solidFill>
                <a:latin typeface="Calibri"/>
                <a:ea typeface="+mn-ea"/>
              </a:rPr>
              <a:pPr fontAlgn="auto">
                <a:spcBef>
                  <a:spcPts val="0"/>
                </a:spcBef>
                <a:spcAft>
                  <a:spcPts val="0"/>
                </a:spcAft>
                <a:defRPr/>
              </a:pPr>
              <a:t>444</a:t>
            </a:fld>
            <a:endParaRPr lang="en-US">
              <a:solidFill>
                <a:prstClr val="black"/>
              </a:solidFill>
              <a:latin typeface="Calibri"/>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646FCA00-3068-7ADB-5367-4BAC92B0FB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a:extLst>
              <a:ext uri="{FF2B5EF4-FFF2-40B4-BE49-F238E27FC236}">
                <a16:creationId xmlns:a16="http://schemas.microsoft.com/office/drawing/2014/main" id="{47C7D907-A60E-F1F6-570A-3601824289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6307" name="Slide Number Placeholder 3">
            <a:extLst>
              <a:ext uri="{FF2B5EF4-FFF2-40B4-BE49-F238E27FC236}">
                <a16:creationId xmlns:a16="http://schemas.microsoft.com/office/drawing/2014/main" id="{B50626F7-4022-E09A-ABF2-F1B0411F34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034496-9590-5345-B063-3F1519FBE02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23781218-BD90-8BB4-8A1A-84E45EAAB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251F17FE-57D8-BF8A-974D-34D530524F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58490A6-13E7-87B3-2633-2DB988009936}"/>
              </a:ext>
            </a:extLst>
          </p:cNvPr>
          <p:cNvSpPr>
            <a:spLocks noGrp="1"/>
          </p:cNvSpPr>
          <p:nvPr>
            <p:ph type="sldNum" sz="quarter" idx="5"/>
          </p:nvPr>
        </p:nvSpPr>
        <p:spPr/>
        <p:txBody>
          <a:bodyPr/>
          <a:lstStyle/>
          <a:p>
            <a:pPr fontAlgn="auto">
              <a:spcBef>
                <a:spcPts val="0"/>
              </a:spcBef>
              <a:spcAft>
                <a:spcPts val="0"/>
              </a:spcAft>
              <a:defRPr/>
            </a:pPr>
            <a:fld id="{5E29CF36-B990-854A-8760-B04F0BC42223}" type="slidenum">
              <a:rPr lang="en-US" smtClean="0">
                <a:solidFill>
                  <a:prstClr val="black"/>
                </a:solidFill>
                <a:latin typeface="Calibri"/>
                <a:ea typeface="+mn-ea"/>
              </a:rPr>
              <a:pPr fontAlgn="auto">
                <a:spcBef>
                  <a:spcPts val="0"/>
                </a:spcBef>
                <a:spcAft>
                  <a:spcPts val="0"/>
                </a:spcAft>
                <a:defRPr/>
              </a:pPr>
              <a:t>445</a:t>
            </a:fld>
            <a:endParaRPr lang="en-US">
              <a:solidFill>
                <a:prstClr val="black"/>
              </a:solidFill>
              <a:latin typeface="Calibri"/>
              <a:ea typeface="+mn-ea"/>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E110EE48-FD41-547D-B8AC-DD6D86FE76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a:extLst>
              <a:ext uri="{FF2B5EF4-FFF2-40B4-BE49-F238E27FC236}">
                <a16:creationId xmlns:a16="http://schemas.microsoft.com/office/drawing/2014/main" id="{151A8F20-E1E1-D04B-E1E3-885AA845FA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F4ACA17-A639-5DBE-8B04-6FBA1B60DEBA}"/>
              </a:ext>
            </a:extLst>
          </p:cNvPr>
          <p:cNvSpPr>
            <a:spLocks noGrp="1"/>
          </p:cNvSpPr>
          <p:nvPr>
            <p:ph type="sldNum" sz="quarter" idx="5"/>
          </p:nvPr>
        </p:nvSpPr>
        <p:spPr/>
        <p:txBody>
          <a:bodyPr/>
          <a:lstStyle/>
          <a:p>
            <a:pPr fontAlgn="auto">
              <a:spcBef>
                <a:spcPts val="0"/>
              </a:spcBef>
              <a:spcAft>
                <a:spcPts val="0"/>
              </a:spcAft>
              <a:defRPr/>
            </a:pPr>
            <a:fld id="{1E2BFAE4-04C4-2F49-9938-7C27145104D9}" type="slidenum">
              <a:rPr lang="en-US" smtClean="0">
                <a:solidFill>
                  <a:prstClr val="black"/>
                </a:solidFill>
                <a:latin typeface="Calibri"/>
                <a:ea typeface="+mn-ea"/>
              </a:rPr>
              <a:pPr fontAlgn="auto">
                <a:spcBef>
                  <a:spcPts val="0"/>
                </a:spcBef>
                <a:spcAft>
                  <a:spcPts val="0"/>
                </a:spcAft>
                <a:defRPr/>
              </a:pPr>
              <a:t>448</a:t>
            </a:fld>
            <a:endParaRPr lang="en-US">
              <a:solidFill>
                <a:prstClr val="black"/>
              </a:solidFill>
              <a:latin typeface="Calibri"/>
              <a:ea typeface="+mn-ea"/>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a:extLst>
              <a:ext uri="{FF2B5EF4-FFF2-40B4-BE49-F238E27FC236}">
                <a16:creationId xmlns:a16="http://schemas.microsoft.com/office/drawing/2014/main" id="{704D1020-F11E-BA0C-9BD3-64B7813A0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Notes Placeholder 2">
            <a:extLst>
              <a:ext uri="{FF2B5EF4-FFF2-40B4-BE49-F238E27FC236}">
                <a16:creationId xmlns:a16="http://schemas.microsoft.com/office/drawing/2014/main" id="{126E583D-1FE9-E104-7735-19C5440CB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3CB1100-5B70-31D2-FD87-538680D55330}"/>
              </a:ext>
            </a:extLst>
          </p:cNvPr>
          <p:cNvSpPr>
            <a:spLocks noGrp="1"/>
          </p:cNvSpPr>
          <p:nvPr>
            <p:ph type="sldNum" sz="quarter" idx="5"/>
          </p:nvPr>
        </p:nvSpPr>
        <p:spPr/>
        <p:txBody>
          <a:bodyPr/>
          <a:lstStyle/>
          <a:p>
            <a:pPr fontAlgn="auto">
              <a:spcBef>
                <a:spcPts val="0"/>
              </a:spcBef>
              <a:spcAft>
                <a:spcPts val="0"/>
              </a:spcAft>
              <a:defRPr/>
            </a:pPr>
            <a:fld id="{8C64F83F-8196-8643-9FC6-7901CF383986}" type="slidenum">
              <a:rPr lang="en-US" smtClean="0">
                <a:solidFill>
                  <a:prstClr val="black"/>
                </a:solidFill>
                <a:latin typeface="Calibri"/>
                <a:ea typeface="+mn-ea"/>
              </a:rPr>
              <a:pPr fontAlgn="auto">
                <a:spcBef>
                  <a:spcPts val="0"/>
                </a:spcBef>
                <a:spcAft>
                  <a:spcPts val="0"/>
                </a:spcAft>
                <a:defRPr/>
              </a:pPr>
              <a:t>449</a:t>
            </a:fld>
            <a:endParaRPr lang="en-US">
              <a:solidFill>
                <a:prstClr val="black"/>
              </a:solidFill>
              <a:latin typeface="Calibri"/>
              <a:ea typeface="+mn-ea"/>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a:extLst>
              <a:ext uri="{FF2B5EF4-FFF2-40B4-BE49-F238E27FC236}">
                <a16:creationId xmlns:a16="http://schemas.microsoft.com/office/drawing/2014/main" id="{4EEAA3FB-8148-D5F5-E1E2-9421C28571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2" name="Notes Placeholder 2">
            <a:extLst>
              <a:ext uri="{FF2B5EF4-FFF2-40B4-BE49-F238E27FC236}">
                <a16:creationId xmlns:a16="http://schemas.microsoft.com/office/drawing/2014/main" id="{7C84014E-5C4A-1F9A-A2F6-4166D9C28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0C6F285-897C-5CE9-70D0-905B7D7883FA}"/>
              </a:ext>
            </a:extLst>
          </p:cNvPr>
          <p:cNvSpPr>
            <a:spLocks noGrp="1"/>
          </p:cNvSpPr>
          <p:nvPr>
            <p:ph type="sldNum" sz="quarter" idx="5"/>
          </p:nvPr>
        </p:nvSpPr>
        <p:spPr/>
        <p:txBody>
          <a:bodyPr/>
          <a:lstStyle/>
          <a:p>
            <a:pPr fontAlgn="auto">
              <a:spcBef>
                <a:spcPts val="0"/>
              </a:spcBef>
              <a:spcAft>
                <a:spcPts val="0"/>
              </a:spcAft>
              <a:defRPr/>
            </a:pPr>
            <a:fld id="{32030950-144C-7A44-BDF3-FDFA05D37D24}" type="slidenum">
              <a:rPr lang="en-US" smtClean="0">
                <a:solidFill>
                  <a:prstClr val="black"/>
                </a:solidFill>
                <a:latin typeface="Calibri"/>
                <a:ea typeface="+mn-ea"/>
              </a:rPr>
              <a:pPr fontAlgn="auto">
                <a:spcBef>
                  <a:spcPts val="0"/>
                </a:spcBef>
                <a:spcAft>
                  <a:spcPts val="0"/>
                </a:spcAft>
                <a:defRPr/>
              </a:pPr>
              <a:t>450</a:t>
            </a:fld>
            <a:endParaRPr lang="en-US">
              <a:solidFill>
                <a:prstClr val="black"/>
              </a:solidFill>
              <a:latin typeface="Calibri"/>
              <a:ea typeface="+mn-ea"/>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a:extLst>
              <a:ext uri="{FF2B5EF4-FFF2-40B4-BE49-F238E27FC236}">
                <a16:creationId xmlns:a16="http://schemas.microsoft.com/office/drawing/2014/main" id="{63FC7C99-0D22-5E5B-290C-DCA852DC7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0" name="Notes Placeholder 2">
            <a:extLst>
              <a:ext uri="{FF2B5EF4-FFF2-40B4-BE49-F238E27FC236}">
                <a16:creationId xmlns:a16="http://schemas.microsoft.com/office/drawing/2014/main" id="{C0E06944-BC91-74CB-F1A9-79E9F5C8A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0EB8AD2-2E8D-8909-0DE1-C36E6E0A0AAF}"/>
              </a:ext>
            </a:extLst>
          </p:cNvPr>
          <p:cNvSpPr>
            <a:spLocks noGrp="1"/>
          </p:cNvSpPr>
          <p:nvPr>
            <p:ph type="sldNum" sz="quarter" idx="5"/>
          </p:nvPr>
        </p:nvSpPr>
        <p:spPr/>
        <p:txBody>
          <a:bodyPr/>
          <a:lstStyle/>
          <a:p>
            <a:pPr fontAlgn="auto">
              <a:spcBef>
                <a:spcPts val="0"/>
              </a:spcBef>
              <a:spcAft>
                <a:spcPts val="0"/>
              </a:spcAft>
              <a:defRPr/>
            </a:pPr>
            <a:fld id="{2ECE5508-3125-B54C-8B26-5714D19CDC86}" type="slidenum">
              <a:rPr lang="en-US" smtClean="0">
                <a:solidFill>
                  <a:prstClr val="black"/>
                </a:solidFill>
                <a:latin typeface="Calibri"/>
                <a:ea typeface="+mn-ea"/>
              </a:rPr>
              <a:pPr fontAlgn="auto">
                <a:spcBef>
                  <a:spcPts val="0"/>
                </a:spcBef>
                <a:spcAft>
                  <a:spcPts val="0"/>
                </a:spcAft>
                <a:defRPr/>
              </a:pPr>
              <a:t>451</a:t>
            </a:fld>
            <a:endParaRPr lang="en-US">
              <a:solidFill>
                <a:prstClr val="black"/>
              </a:solidFill>
              <a:latin typeface="Calibri"/>
              <a:ea typeface="+mn-ea"/>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id="{03B4498B-3FCC-DD87-B09C-70760B5AF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8" name="Notes Placeholder 2">
            <a:extLst>
              <a:ext uri="{FF2B5EF4-FFF2-40B4-BE49-F238E27FC236}">
                <a16:creationId xmlns:a16="http://schemas.microsoft.com/office/drawing/2014/main" id="{8781B8A5-7E15-E43D-44F9-10993324EC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2CC95F7-57FE-A4B4-413D-509F567207FA}"/>
              </a:ext>
            </a:extLst>
          </p:cNvPr>
          <p:cNvSpPr>
            <a:spLocks noGrp="1"/>
          </p:cNvSpPr>
          <p:nvPr>
            <p:ph type="sldNum" sz="quarter" idx="5"/>
          </p:nvPr>
        </p:nvSpPr>
        <p:spPr/>
        <p:txBody>
          <a:bodyPr/>
          <a:lstStyle/>
          <a:p>
            <a:pPr fontAlgn="auto">
              <a:spcBef>
                <a:spcPts val="0"/>
              </a:spcBef>
              <a:spcAft>
                <a:spcPts val="0"/>
              </a:spcAft>
              <a:defRPr/>
            </a:pPr>
            <a:fld id="{1E69CA0B-852A-0145-BA74-9F5E1C23F0A3}" type="slidenum">
              <a:rPr lang="en-US" smtClean="0">
                <a:solidFill>
                  <a:prstClr val="black"/>
                </a:solidFill>
                <a:latin typeface="Calibri"/>
                <a:ea typeface="+mn-ea"/>
              </a:rPr>
              <a:pPr fontAlgn="auto">
                <a:spcBef>
                  <a:spcPts val="0"/>
                </a:spcBef>
                <a:spcAft>
                  <a:spcPts val="0"/>
                </a:spcAft>
                <a:defRPr/>
              </a:pPr>
              <a:t>452</a:t>
            </a:fld>
            <a:endParaRPr lang="en-US">
              <a:solidFill>
                <a:prstClr val="black"/>
              </a:solidFill>
              <a:latin typeface="Calibri"/>
              <a:ea typeface="+mn-ea"/>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id="{E833D8BD-B94C-5586-AF38-4FE7CECE09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6" name="Notes Placeholder 2">
            <a:extLst>
              <a:ext uri="{FF2B5EF4-FFF2-40B4-BE49-F238E27FC236}">
                <a16:creationId xmlns:a16="http://schemas.microsoft.com/office/drawing/2014/main" id="{D229798B-2C5D-7401-E4DE-1224DD385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1B1F5F7-193E-0FCE-C319-B83A57502D25}"/>
              </a:ext>
            </a:extLst>
          </p:cNvPr>
          <p:cNvSpPr>
            <a:spLocks noGrp="1"/>
          </p:cNvSpPr>
          <p:nvPr>
            <p:ph type="sldNum" sz="quarter" idx="5"/>
          </p:nvPr>
        </p:nvSpPr>
        <p:spPr/>
        <p:txBody>
          <a:bodyPr/>
          <a:lstStyle/>
          <a:p>
            <a:pPr fontAlgn="auto">
              <a:spcBef>
                <a:spcPts val="0"/>
              </a:spcBef>
              <a:spcAft>
                <a:spcPts val="0"/>
              </a:spcAft>
              <a:defRPr/>
            </a:pPr>
            <a:fld id="{4915CEE2-171B-A34A-8B8D-BA1D56D74A92}" type="slidenum">
              <a:rPr lang="en-US" smtClean="0">
                <a:solidFill>
                  <a:prstClr val="black"/>
                </a:solidFill>
                <a:latin typeface="Calibri"/>
                <a:ea typeface="+mn-ea"/>
              </a:rPr>
              <a:pPr fontAlgn="auto">
                <a:spcBef>
                  <a:spcPts val="0"/>
                </a:spcBef>
                <a:spcAft>
                  <a:spcPts val="0"/>
                </a:spcAft>
                <a:defRPr/>
              </a:pPr>
              <a:t>453</a:t>
            </a:fld>
            <a:endParaRPr lang="en-US">
              <a:solidFill>
                <a:prstClr val="black"/>
              </a:solidFill>
              <a:latin typeface="Calibri"/>
              <a:ea typeface="+mn-ea"/>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a:extLst>
              <a:ext uri="{FF2B5EF4-FFF2-40B4-BE49-F238E27FC236}">
                <a16:creationId xmlns:a16="http://schemas.microsoft.com/office/drawing/2014/main" id="{B73B4308-1AC8-88BF-C718-30052DC21C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4" name="Notes Placeholder 2">
            <a:extLst>
              <a:ext uri="{FF2B5EF4-FFF2-40B4-BE49-F238E27FC236}">
                <a16:creationId xmlns:a16="http://schemas.microsoft.com/office/drawing/2014/main" id="{C809D6BD-A829-2D45-87E0-6AAF364350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A2720B9-CA40-C5BC-BCD5-2C8F7B217D8C}"/>
              </a:ext>
            </a:extLst>
          </p:cNvPr>
          <p:cNvSpPr>
            <a:spLocks noGrp="1"/>
          </p:cNvSpPr>
          <p:nvPr>
            <p:ph type="sldNum" sz="quarter" idx="5"/>
          </p:nvPr>
        </p:nvSpPr>
        <p:spPr/>
        <p:txBody>
          <a:bodyPr/>
          <a:lstStyle/>
          <a:p>
            <a:pPr fontAlgn="auto">
              <a:spcBef>
                <a:spcPts val="0"/>
              </a:spcBef>
              <a:spcAft>
                <a:spcPts val="0"/>
              </a:spcAft>
              <a:defRPr/>
            </a:pPr>
            <a:fld id="{CD2F3949-C1B6-FA4D-A0CB-0EAD200A22BE}" type="slidenum">
              <a:rPr lang="en-US" smtClean="0">
                <a:solidFill>
                  <a:prstClr val="black"/>
                </a:solidFill>
                <a:latin typeface="Calibri"/>
                <a:ea typeface="+mn-ea"/>
              </a:rPr>
              <a:pPr fontAlgn="auto">
                <a:spcBef>
                  <a:spcPts val="0"/>
                </a:spcBef>
                <a:spcAft>
                  <a:spcPts val="0"/>
                </a:spcAft>
                <a:defRPr/>
              </a:pPr>
              <a:t>454</a:t>
            </a:fld>
            <a:endParaRPr lang="en-US">
              <a:solidFill>
                <a:prstClr val="black"/>
              </a:solidFill>
              <a:latin typeface="Calibri"/>
              <a:ea typeface="+mn-ea"/>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a:extLst>
              <a:ext uri="{FF2B5EF4-FFF2-40B4-BE49-F238E27FC236}">
                <a16:creationId xmlns:a16="http://schemas.microsoft.com/office/drawing/2014/main" id="{F78E6284-2C48-291F-23AD-90133FD423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2" name="Notes Placeholder 2">
            <a:extLst>
              <a:ext uri="{FF2B5EF4-FFF2-40B4-BE49-F238E27FC236}">
                <a16:creationId xmlns:a16="http://schemas.microsoft.com/office/drawing/2014/main" id="{388A874E-CB2D-D6BF-793E-A2117CF53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0B20B08-B746-E136-8F7D-7BEFB4F68315}"/>
              </a:ext>
            </a:extLst>
          </p:cNvPr>
          <p:cNvSpPr>
            <a:spLocks noGrp="1"/>
          </p:cNvSpPr>
          <p:nvPr>
            <p:ph type="sldNum" sz="quarter" idx="5"/>
          </p:nvPr>
        </p:nvSpPr>
        <p:spPr/>
        <p:txBody>
          <a:bodyPr/>
          <a:lstStyle/>
          <a:p>
            <a:pPr fontAlgn="auto">
              <a:spcBef>
                <a:spcPts val="0"/>
              </a:spcBef>
              <a:spcAft>
                <a:spcPts val="0"/>
              </a:spcAft>
              <a:defRPr/>
            </a:pPr>
            <a:fld id="{94B280D7-77FE-874F-BD47-DD6F0819A189}" type="slidenum">
              <a:rPr lang="en-US" smtClean="0">
                <a:solidFill>
                  <a:prstClr val="black"/>
                </a:solidFill>
                <a:latin typeface="Calibri"/>
                <a:ea typeface="+mn-ea"/>
              </a:rPr>
              <a:pPr fontAlgn="auto">
                <a:spcBef>
                  <a:spcPts val="0"/>
                </a:spcBef>
                <a:spcAft>
                  <a:spcPts val="0"/>
                </a:spcAft>
                <a:defRPr/>
              </a:pPr>
              <a:t>455</a:t>
            </a:fld>
            <a:endParaRPr lang="en-US">
              <a:solidFill>
                <a:prstClr val="black"/>
              </a:solidFill>
              <a:latin typeface="Calibri"/>
              <a:ea typeface="+mn-ea"/>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a:extLst>
              <a:ext uri="{FF2B5EF4-FFF2-40B4-BE49-F238E27FC236}">
                <a16:creationId xmlns:a16="http://schemas.microsoft.com/office/drawing/2014/main" id="{1CA69782-B8E2-5713-B2A6-E3E0590BA2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Notes Placeholder 2">
            <a:extLst>
              <a:ext uri="{FF2B5EF4-FFF2-40B4-BE49-F238E27FC236}">
                <a16:creationId xmlns:a16="http://schemas.microsoft.com/office/drawing/2014/main" id="{3EFDB12D-9F8D-C572-7E0F-254A31505F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0460998-1B26-89BB-8D11-1BB3274601C1}"/>
              </a:ext>
            </a:extLst>
          </p:cNvPr>
          <p:cNvSpPr>
            <a:spLocks noGrp="1"/>
          </p:cNvSpPr>
          <p:nvPr>
            <p:ph type="sldNum" sz="quarter" idx="5"/>
          </p:nvPr>
        </p:nvSpPr>
        <p:spPr/>
        <p:txBody>
          <a:bodyPr/>
          <a:lstStyle/>
          <a:p>
            <a:pPr fontAlgn="auto">
              <a:spcBef>
                <a:spcPts val="0"/>
              </a:spcBef>
              <a:spcAft>
                <a:spcPts val="0"/>
              </a:spcAft>
              <a:defRPr/>
            </a:pPr>
            <a:fld id="{187354D5-08F2-E149-890B-FD528796FEE4}" type="slidenum">
              <a:rPr lang="en-US" smtClean="0">
                <a:solidFill>
                  <a:prstClr val="black"/>
                </a:solidFill>
                <a:latin typeface="Calibri"/>
                <a:ea typeface="+mn-ea"/>
              </a:rPr>
              <a:pPr fontAlgn="auto">
                <a:spcBef>
                  <a:spcPts val="0"/>
                </a:spcBef>
                <a:spcAft>
                  <a:spcPts val="0"/>
                </a:spcAft>
                <a:defRPr/>
              </a:pPr>
              <a:t>456</a:t>
            </a:fld>
            <a:endParaRPr lang="en-US">
              <a:solidFill>
                <a:prstClr val="black"/>
              </a:solidFill>
              <a:latin typeface="Calibri"/>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BE9A3D26-E1A2-D23E-360A-6CD79CC30D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a:extLst>
              <a:ext uri="{FF2B5EF4-FFF2-40B4-BE49-F238E27FC236}">
                <a16:creationId xmlns:a16="http://schemas.microsoft.com/office/drawing/2014/main" id="{73900FE0-B531-BF3D-BB42-BC18A0710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4739" name="Slide Number Placeholder 3">
            <a:extLst>
              <a:ext uri="{FF2B5EF4-FFF2-40B4-BE49-F238E27FC236}">
                <a16:creationId xmlns:a16="http://schemas.microsoft.com/office/drawing/2014/main" id="{9E068D12-6A83-E51B-CD60-5D3696E872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B018BC-01FC-204E-8573-2108378C5DE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836537F6-2D0F-7B1B-DCEC-B13B303B74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a:extLst>
              <a:ext uri="{FF2B5EF4-FFF2-40B4-BE49-F238E27FC236}">
                <a16:creationId xmlns:a16="http://schemas.microsoft.com/office/drawing/2014/main" id="{A91349AE-C5B9-F92E-60E3-CD85BCED0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3E4A172-EC88-5E34-D372-73823F91E6B9}"/>
              </a:ext>
            </a:extLst>
          </p:cNvPr>
          <p:cNvSpPr>
            <a:spLocks noGrp="1"/>
          </p:cNvSpPr>
          <p:nvPr>
            <p:ph type="sldNum" sz="quarter" idx="5"/>
          </p:nvPr>
        </p:nvSpPr>
        <p:spPr/>
        <p:txBody>
          <a:bodyPr/>
          <a:lstStyle/>
          <a:p>
            <a:pPr fontAlgn="auto">
              <a:spcBef>
                <a:spcPts val="0"/>
              </a:spcBef>
              <a:spcAft>
                <a:spcPts val="0"/>
              </a:spcAft>
              <a:defRPr/>
            </a:pPr>
            <a:fld id="{1FDA7317-42CC-9440-BBF8-B9ECD0C1762C}" type="slidenum">
              <a:rPr lang="en-US" smtClean="0">
                <a:solidFill>
                  <a:prstClr val="black"/>
                </a:solidFill>
                <a:latin typeface="Calibri"/>
                <a:ea typeface="+mn-ea"/>
              </a:rPr>
              <a:pPr fontAlgn="auto">
                <a:spcBef>
                  <a:spcPts val="0"/>
                </a:spcBef>
                <a:spcAft>
                  <a:spcPts val="0"/>
                </a:spcAft>
                <a:defRPr/>
              </a:pPr>
              <a:t>457</a:t>
            </a:fld>
            <a:endParaRPr lang="en-US">
              <a:solidFill>
                <a:prstClr val="black"/>
              </a:solidFill>
              <a:latin typeface="Calibri"/>
              <a:ea typeface="+mn-ea"/>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324A20B9-707E-B3F6-6FD3-35626461D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es Placeholder 2">
            <a:extLst>
              <a:ext uri="{FF2B5EF4-FFF2-40B4-BE49-F238E27FC236}">
                <a16:creationId xmlns:a16="http://schemas.microsoft.com/office/drawing/2014/main" id="{80226DC6-E114-48FB-3898-244B90CD0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B251351-EB12-A20F-8069-1B585D94E556}"/>
              </a:ext>
            </a:extLst>
          </p:cNvPr>
          <p:cNvSpPr>
            <a:spLocks noGrp="1"/>
          </p:cNvSpPr>
          <p:nvPr>
            <p:ph type="sldNum" sz="quarter" idx="5"/>
          </p:nvPr>
        </p:nvSpPr>
        <p:spPr/>
        <p:txBody>
          <a:bodyPr/>
          <a:lstStyle/>
          <a:p>
            <a:pPr fontAlgn="auto">
              <a:spcBef>
                <a:spcPts val="0"/>
              </a:spcBef>
              <a:spcAft>
                <a:spcPts val="0"/>
              </a:spcAft>
              <a:defRPr/>
            </a:pPr>
            <a:fld id="{F8876BC8-86B0-D446-AA88-699536037B78}" type="slidenum">
              <a:rPr lang="en-US" smtClean="0">
                <a:solidFill>
                  <a:prstClr val="black"/>
                </a:solidFill>
                <a:latin typeface="Calibri"/>
                <a:ea typeface="+mn-ea"/>
              </a:rPr>
              <a:pPr fontAlgn="auto">
                <a:spcBef>
                  <a:spcPts val="0"/>
                </a:spcBef>
                <a:spcAft>
                  <a:spcPts val="0"/>
                </a:spcAft>
                <a:defRPr/>
              </a:pPr>
              <a:t>458</a:t>
            </a:fld>
            <a:endParaRPr lang="en-US">
              <a:solidFill>
                <a:prstClr val="black"/>
              </a:solidFill>
              <a:latin typeface="Calibri"/>
              <a:ea typeface="+mn-ea"/>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a:extLst>
              <a:ext uri="{FF2B5EF4-FFF2-40B4-BE49-F238E27FC236}">
                <a16:creationId xmlns:a16="http://schemas.microsoft.com/office/drawing/2014/main" id="{4E9AA8BD-548D-FD06-0C3F-1A3E5CE9CB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4" name="Notes Placeholder 2">
            <a:extLst>
              <a:ext uri="{FF2B5EF4-FFF2-40B4-BE49-F238E27FC236}">
                <a16:creationId xmlns:a16="http://schemas.microsoft.com/office/drawing/2014/main" id="{087D38A9-88C1-453E-6BEB-93A65EE46C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AA91F65-BA07-7101-9A90-8FDA6EA3766F}"/>
              </a:ext>
            </a:extLst>
          </p:cNvPr>
          <p:cNvSpPr>
            <a:spLocks noGrp="1"/>
          </p:cNvSpPr>
          <p:nvPr>
            <p:ph type="sldNum" sz="quarter" idx="5"/>
          </p:nvPr>
        </p:nvSpPr>
        <p:spPr/>
        <p:txBody>
          <a:bodyPr/>
          <a:lstStyle/>
          <a:p>
            <a:pPr fontAlgn="auto">
              <a:spcBef>
                <a:spcPts val="0"/>
              </a:spcBef>
              <a:spcAft>
                <a:spcPts val="0"/>
              </a:spcAft>
              <a:defRPr/>
            </a:pPr>
            <a:fld id="{6AF276D2-95C3-B740-96EE-FCE962DA2F33}" type="slidenum">
              <a:rPr lang="en-US" smtClean="0">
                <a:solidFill>
                  <a:prstClr val="black"/>
                </a:solidFill>
                <a:latin typeface="Calibri"/>
                <a:ea typeface="+mn-ea"/>
              </a:rPr>
              <a:pPr fontAlgn="auto">
                <a:spcBef>
                  <a:spcPts val="0"/>
                </a:spcBef>
                <a:spcAft>
                  <a:spcPts val="0"/>
                </a:spcAft>
                <a:defRPr/>
              </a:pPr>
              <a:t>459</a:t>
            </a:fld>
            <a:endParaRPr lang="en-US">
              <a:solidFill>
                <a:prstClr val="black"/>
              </a:solidFill>
              <a:latin typeface="Calibri"/>
              <a:ea typeface="+mn-ea"/>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a:extLst>
              <a:ext uri="{FF2B5EF4-FFF2-40B4-BE49-F238E27FC236}">
                <a16:creationId xmlns:a16="http://schemas.microsoft.com/office/drawing/2014/main" id="{2C0E71B5-3E00-9391-9577-C3168BF12E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2" name="Notes Placeholder 2">
            <a:extLst>
              <a:ext uri="{FF2B5EF4-FFF2-40B4-BE49-F238E27FC236}">
                <a16:creationId xmlns:a16="http://schemas.microsoft.com/office/drawing/2014/main" id="{C6F8C110-E522-28FA-A5F3-BA59934708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3DB9965-7229-C0E6-B7D1-F3D989FD2B2C}"/>
              </a:ext>
            </a:extLst>
          </p:cNvPr>
          <p:cNvSpPr>
            <a:spLocks noGrp="1"/>
          </p:cNvSpPr>
          <p:nvPr>
            <p:ph type="sldNum" sz="quarter" idx="5"/>
          </p:nvPr>
        </p:nvSpPr>
        <p:spPr/>
        <p:txBody>
          <a:bodyPr/>
          <a:lstStyle/>
          <a:p>
            <a:pPr fontAlgn="auto">
              <a:spcBef>
                <a:spcPts val="0"/>
              </a:spcBef>
              <a:spcAft>
                <a:spcPts val="0"/>
              </a:spcAft>
              <a:defRPr/>
            </a:pPr>
            <a:fld id="{FC2D5166-1CA8-B541-B60D-A5EA3FBF435D}" type="slidenum">
              <a:rPr lang="en-US" smtClean="0">
                <a:solidFill>
                  <a:prstClr val="black"/>
                </a:solidFill>
                <a:latin typeface="Calibri"/>
                <a:ea typeface="+mn-ea"/>
              </a:rPr>
              <a:pPr fontAlgn="auto">
                <a:spcBef>
                  <a:spcPts val="0"/>
                </a:spcBef>
                <a:spcAft>
                  <a:spcPts val="0"/>
                </a:spcAft>
                <a:defRPr/>
              </a:pPr>
              <a:t>460</a:t>
            </a:fld>
            <a:endParaRPr lang="en-US">
              <a:solidFill>
                <a:prstClr val="black"/>
              </a:solidFill>
              <a:latin typeface="Calibri"/>
              <a:ea typeface="+mn-ea"/>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D4A13552-4E2F-86AF-C832-F03DEB5B34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0" name="Notes Placeholder 2">
            <a:extLst>
              <a:ext uri="{FF2B5EF4-FFF2-40B4-BE49-F238E27FC236}">
                <a16:creationId xmlns:a16="http://schemas.microsoft.com/office/drawing/2014/main" id="{3AD1A823-183D-F49B-23CB-5D03EB8F76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0F6E079-48E0-9240-452D-11E87AA36701}"/>
              </a:ext>
            </a:extLst>
          </p:cNvPr>
          <p:cNvSpPr>
            <a:spLocks noGrp="1"/>
          </p:cNvSpPr>
          <p:nvPr>
            <p:ph type="sldNum" sz="quarter" idx="5"/>
          </p:nvPr>
        </p:nvSpPr>
        <p:spPr/>
        <p:txBody>
          <a:bodyPr/>
          <a:lstStyle/>
          <a:p>
            <a:pPr fontAlgn="auto">
              <a:spcBef>
                <a:spcPts val="0"/>
              </a:spcBef>
              <a:spcAft>
                <a:spcPts val="0"/>
              </a:spcAft>
              <a:defRPr/>
            </a:pPr>
            <a:fld id="{3A5E5974-7C5A-BC45-895A-04EF5B86772A}" type="slidenum">
              <a:rPr lang="en-US" smtClean="0">
                <a:solidFill>
                  <a:prstClr val="black"/>
                </a:solidFill>
                <a:latin typeface="Calibri"/>
                <a:ea typeface="+mn-ea"/>
              </a:rPr>
              <a:pPr fontAlgn="auto">
                <a:spcBef>
                  <a:spcPts val="0"/>
                </a:spcBef>
                <a:spcAft>
                  <a:spcPts val="0"/>
                </a:spcAft>
                <a:defRPr/>
              </a:pPr>
              <a:t>461</a:t>
            </a:fld>
            <a:endParaRPr lang="en-US">
              <a:solidFill>
                <a:prstClr val="black"/>
              </a:solidFill>
              <a:latin typeface="Calibri"/>
              <a:ea typeface="+mn-ea"/>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a:extLst>
              <a:ext uri="{FF2B5EF4-FFF2-40B4-BE49-F238E27FC236}">
                <a16:creationId xmlns:a16="http://schemas.microsoft.com/office/drawing/2014/main" id="{4E3C3452-29B7-13C4-8372-0180AD08B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6" name="Notes Placeholder 2">
            <a:extLst>
              <a:ext uri="{FF2B5EF4-FFF2-40B4-BE49-F238E27FC236}">
                <a16:creationId xmlns:a16="http://schemas.microsoft.com/office/drawing/2014/main" id="{FCD1060F-0CF5-9C52-28CD-30AA67AC5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7027" name="Slide Number Placeholder 3">
            <a:extLst>
              <a:ext uri="{FF2B5EF4-FFF2-40B4-BE49-F238E27FC236}">
                <a16:creationId xmlns:a16="http://schemas.microsoft.com/office/drawing/2014/main" id="{C4A108CB-0286-B7E8-A7B5-335D077D7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3FB231-3DAF-714C-9759-FED968A3E1A5}" type="slidenum">
              <a:rPr lang="en-US" altLang="en-US" sz="1200" smtClean="0">
                <a:latin typeface="Calibri" panose="020F0502020204030204" pitchFamily="34" charset="0"/>
              </a:rPr>
              <a:pPr/>
              <a:t>464</a:t>
            </a:fld>
            <a:endParaRPr lang="en-US" altLang="en-US" sz="1200">
              <a:latin typeface="Calibri" panose="020F0502020204030204"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2656AE9E-43C6-B952-D00A-8F70332B9A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31A9DC0E-7F32-BCBD-68EF-E2819764E1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40E4AA1D-0F50-330A-46E0-46F3E6506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CE9174F-9DB1-7048-A3B4-BB1FE58781B5}" type="slidenum">
              <a:rPr lang="en-US" altLang="en-US" sz="1200" smtClean="0">
                <a:latin typeface="Calibri" panose="020F0502020204030204" pitchFamily="34" charset="0"/>
              </a:rPr>
              <a:pPr/>
              <a:t>467</a:t>
            </a:fld>
            <a:endParaRPr lang="en-US" altLang="en-US" sz="1200">
              <a:latin typeface="Calibri" panose="020F0502020204030204"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475</a:t>
            </a:fld>
            <a:endParaRPr lang="en-US"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00DB6660-086C-FC55-062A-46390240DA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es Placeholder 2">
            <a:extLst>
              <a:ext uri="{FF2B5EF4-FFF2-40B4-BE49-F238E27FC236}">
                <a16:creationId xmlns:a16="http://schemas.microsoft.com/office/drawing/2014/main" id="{7428AAE0-CC70-3352-A5B0-4F35343D4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6787" name="Slide Number Placeholder 3">
            <a:extLst>
              <a:ext uri="{FF2B5EF4-FFF2-40B4-BE49-F238E27FC236}">
                <a16:creationId xmlns:a16="http://schemas.microsoft.com/office/drawing/2014/main" id="{19CAEC1A-1A5C-5765-8910-657920443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0D7107-A638-7F4D-B3BD-D1DA84A0E4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a:extLst>
              <a:ext uri="{FF2B5EF4-FFF2-40B4-BE49-F238E27FC236}">
                <a16:creationId xmlns:a16="http://schemas.microsoft.com/office/drawing/2014/main" id="{27A9A774-8279-6A04-7994-F9A9EDF30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4" name="Notes Placeholder 2">
            <a:extLst>
              <a:ext uri="{FF2B5EF4-FFF2-40B4-BE49-F238E27FC236}">
                <a16:creationId xmlns:a16="http://schemas.microsoft.com/office/drawing/2014/main" id="{4C92D76A-8C6F-8EF4-E1B2-ECB049D974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8835" name="Slide Number Placeholder 3">
            <a:extLst>
              <a:ext uri="{FF2B5EF4-FFF2-40B4-BE49-F238E27FC236}">
                <a16:creationId xmlns:a16="http://schemas.microsoft.com/office/drawing/2014/main" id="{BB8AA805-926F-1D4D-0022-64C8931131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1FCAC33-FE05-D94C-97B4-61B4F550F8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a:extLst>
              <a:ext uri="{FF2B5EF4-FFF2-40B4-BE49-F238E27FC236}">
                <a16:creationId xmlns:a16="http://schemas.microsoft.com/office/drawing/2014/main" id="{358F1EF1-89F8-A9ED-8A9A-0F5F935A05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2" name="Notes Placeholder 2">
            <a:extLst>
              <a:ext uri="{FF2B5EF4-FFF2-40B4-BE49-F238E27FC236}">
                <a16:creationId xmlns:a16="http://schemas.microsoft.com/office/drawing/2014/main" id="{E010C0CD-5154-EE1F-989D-B55392B3B4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0883" name="Slide Number Placeholder 3">
            <a:extLst>
              <a:ext uri="{FF2B5EF4-FFF2-40B4-BE49-F238E27FC236}">
                <a16:creationId xmlns:a16="http://schemas.microsoft.com/office/drawing/2014/main" id="{5EF3F273-D3B5-5191-B363-FF9D8CAA5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2ED4EB4-E3B0-3048-9A60-416EAC9BF82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252666C8-0AFA-2F04-45AE-4AE5406ADE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0" name="Notes Placeholder 2">
            <a:extLst>
              <a:ext uri="{FF2B5EF4-FFF2-40B4-BE49-F238E27FC236}">
                <a16:creationId xmlns:a16="http://schemas.microsoft.com/office/drawing/2014/main" id="{B25079D7-06BB-2E19-2D31-9885A90860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2931" name="Slide Number Placeholder 3">
            <a:extLst>
              <a:ext uri="{FF2B5EF4-FFF2-40B4-BE49-F238E27FC236}">
                <a16:creationId xmlns:a16="http://schemas.microsoft.com/office/drawing/2014/main" id="{4D449B2F-E071-6A1F-CE9A-FC91F75F43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2621E51-1173-4B44-9F7D-24A1805A0F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D91A9384-E847-ED51-373D-C1245E58C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8" name="Notes Placeholder 2">
            <a:extLst>
              <a:ext uri="{FF2B5EF4-FFF2-40B4-BE49-F238E27FC236}">
                <a16:creationId xmlns:a16="http://schemas.microsoft.com/office/drawing/2014/main" id="{893A3B1F-1AC3-EA88-A4CF-3DF6B2364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4979" name="Slide Number Placeholder 3">
            <a:extLst>
              <a:ext uri="{FF2B5EF4-FFF2-40B4-BE49-F238E27FC236}">
                <a16:creationId xmlns:a16="http://schemas.microsoft.com/office/drawing/2014/main" id="{13B4F925-8C03-AF8F-9DE7-D41BA09EB9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8140FA-F532-BD42-9936-A9B35883A42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a:extLst>
              <a:ext uri="{FF2B5EF4-FFF2-40B4-BE49-F238E27FC236}">
                <a16:creationId xmlns:a16="http://schemas.microsoft.com/office/drawing/2014/main" id="{905CDFCC-7DD7-1206-AF8C-ADC9D33103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6" name="Notes Placeholder 2">
            <a:extLst>
              <a:ext uri="{FF2B5EF4-FFF2-40B4-BE49-F238E27FC236}">
                <a16:creationId xmlns:a16="http://schemas.microsoft.com/office/drawing/2014/main" id="{4A0DE6B2-3DC9-3632-665A-7A7D0E3850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7027" name="Slide Number Placeholder 3">
            <a:extLst>
              <a:ext uri="{FF2B5EF4-FFF2-40B4-BE49-F238E27FC236}">
                <a16:creationId xmlns:a16="http://schemas.microsoft.com/office/drawing/2014/main" id="{51B96E79-DA91-2417-FE54-89032EB2C5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6080C31-6106-3549-8DFF-F2CCBB517E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0743F400-EC2E-373F-9CDF-F3253096F2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E0371AB0-B4DD-36FA-1929-B475543B0A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3B877302-03D4-659C-E76B-B073BC8133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345D06C-76E3-824E-ABFC-9E6AB10B72F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a:extLst>
              <a:ext uri="{FF2B5EF4-FFF2-40B4-BE49-F238E27FC236}">
                <a16:creationId xmlns:a16="http://schemas.microsoft.com/office/drawing/2014/main" id="{70274ED4-5581-33C2-C36D-9F35AD4763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0" name="Notes Placeholder 2">
            <a:extLst>
              <a:ext uri="{FF2B5EF4-FFF2-40B4-BE49-F238E27FC236}">
                <a16:creationId xmlns:a16="http://schemas.microsoft.com/office/drawing/2014/main" id="{7FFB4C4D-95B0-5DCE-2294-2FD528CAF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4851" name="Slide Number Placeholder 3">
            <a:extLst>
              <a:ext uri="{FF2B5EF4-FFF2-40B4-BE49-F238E27FC236}">
                <a16:creationId xmlns:a16="http://schemas.microsoft.com/office/drawing/2014/main" id="{E9588109-2542-52AE-1832-90E126B66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83B630-16E6-B94D-B0DE-1DBF23D2480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849A6DCD-89C1-36F1-0EEB-05FF7D94C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41D8AA36-144E-FB02-E870-9233EE76A1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A82DAEC6-43E8-7C58-5716-746F13762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91C63C-3F6A-594E-8ECF-814200B781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D00E4AA1-1333-6802-36CE-E6EDC2E1A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9D6B1A88-FBF1-0104-4F45-95435D4DB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2FBC18A1-D8FD-72E3-F3C8-E9D2944AC8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435EEBF-D79C-1E41-B544-76986C72297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6E929DB6-8B49-1499-4D62-63CD3B13B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2" name="Notes Placeholder 2">
            <a:extLst>
              <a:ext uri="{FF2B5EF4-FFF2-40B4-BE49-F238E27FC236}">
                <a16:creationId xmlns:a16="http://schemas.microsoft.com/office/drawing/2014/main" id="{B057AC3E-BBC1-5D8D-431E-920A124D0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43" name="Slide Number Placeholder 3">
            <a:extLst>
              <a:ext uri="{FF2B5EF4-FFF2-40B4-BE49-F238E27FC236}">
                <a16:creationId xmlns:a16="http://schemas.microsoft.com/office/drawing/2014/main" id="{986BA209-43E7-C32D-4E4F-891C44632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82FF34-1224-2749-B0E4-5CB4234237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a:extLst>
              <a:ext uri="{FF2B5EF4-FFF2-40B4-BE49-F238E27FC236}">
                <a16:creationId xmlns:a16="http://schemas.microsoft.com/office/drawing/2014/main" id="{4FC648C6-D389-F482-E42A-0443EA2603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0" name="Notes Placeholder 2">
            <a:extLst>
              <a:ext uri="{FF2B5EF4-FFF2-40B4-BE49-F238E27FC236}">
                <a16:creationId xmlns:a16="http://schemas.microsoft.com/office/drawing/2014/main" id="{45C5293F-A74F-B72D-90AA-7C4482ADE7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8291" name="Slide Number Placeholder 3">
            <a:extLst>
              <a:ext uri="{FF2B5EF4-FFF2-40B4-BE49-F238E27FC236}">
                <a16:creationId xmlns:a16="http://schemas.microsoft.com/office/drawing/2014/main" id="{BCF703C8-CD96-71C5-72DE-425B6D603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A3DA54A-2C94-974E-8EEF-F39643E8E51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a:extLst>
              <a:ext uri="{FF2B5EF4-FFF2-40B4-BE49-F238E27FC236}">
                <a16:creationId xmlns:a16="http://schemas.microsoft.com/office/drawing/2014/main" id="{4C11119B-2D90-3100-F90E-8E30607DF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8" name="Notes Placeholder 2">
            <a:extLst>
              <a:ext uri="{FF2B5EF4-FFF2-40B4-BE49-F238E27FC236}">
                <a16:creationId xmlns:a16="http://schemas.microsoft.com/office/drawing/2014/main" id="{F2DD6740-CBF7-F22B-0C45-61DCC6A3BD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0339" name="Slide Number Placeholder 3">
            <a:extLst>
              <a:ext uri="{FF2B5EF4-FFF2-40B4-BE49-F238E27FC236}">
                <a16:creationId xmlns:a16="http://schemas.microsoft.com/office/drawing/2014/main" id="{541C6D88-F42D-249B-0922-EF4D8A8F05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78D9900-9673-6F41-86DF-67B05CB7834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110</a:t>
            </a:fld>
            <a:endParaRPr lang="en-US" altLang="en-US" sz="120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C81A8D2F-F5F0-158B-9C0F-14A02BAD1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2" name="Notes Placeholder 2">
            <a:extLst>
              <a:ext uri="{FF2B5EF4-FFF2-40B4-BE49-F238E27FC236}">
                <a16:creationId xmlns:a16="http://schemas.microsoft.com/office/drawing/2014/main" id="{6425478F-6667-C497-DD77-8AC5D45C67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3" name="Slide Number Placeholder 3">
            <a:extLst>
              <a:ext uri="{FF2B5EF4-FFF2-40B4-BE49-F238E27FC236}">
                <a16:creationId xmlns:a16="http://schemas.microsoft.com/office/drawing/2014/main" id="{97ED4C49-110B-A9B6-0DDF-EA0D210FF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6EE8B3-AEE5-5245-A049-96876DD670F8}" type="slidenum">
              <a:rPr lang="en-US" altLang="en-US" sz="1200" smtClean="0">
                <a:latin typeface="Calibri" panose="020F0502020204030204" pitchFamily="34" charset="0"/>
              </a:rPr>
              <a:pPr/>
              <a:t>111</a:t>
            </a:fld>
            <a:endParaRPr lang="en-US" altLang="en-US" sz="120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a:extLst>
              <a:ext uri="{FF2B5EF4-FFF2-40B4-BE49-F238E27FC236}">
                <a16:creationId xmlns:a16="http://schemas.microsoft.com/office/drawing/2014/main" id="{35605A50-E22F-C411-1D2E-D51D248932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0" name="Notes Placeholder 2">
            <a:extLst>
              <a:ext uri="{FF2B5EF4-FFF2-40B4-BE49-F238E27FC236}">
                <a16:creationId xmlns:a16="http://schemas.microsoft.com/office/drawing/2014/main" id="{A750F4C5-A73B-8FF6-4B14-9D1A7F1AE1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8531" name="Slide Number Placeholder 3">
            <a:extLst>
              <a:ext uri="{FF2B5EF4-FFF2-40B4-BE49-F238E27FC236}">
                <a16:creationId xmlns:a16="http://schemas.microsoft.com/office/drawing/2014/main" id="{6763643C-445F-622E-E413-61223F3C5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98350F-CA9E-5647-9CC0-6751A2169583}" type="slidenum">
              <a:rPr lang="en-US" altLang="en-US" sz="1200" smtClean="0">
                <a:latin typeface="Calibri" panose="020F0502020204030204" pitchFamily="34" charset="0"/>
              </a:rPr>
              <a:pPr/>
              <a:t>112</a:t>
            </a:fld>
            <a:endParaRPr lang="en-US" altLang="en-US" sz="120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a:extLst>
              <a:ext uri="{FF2B5EF4-FFF2-40B4-BE49-F238E27FC236}">
                <a16:creationId xmlns:a16="http://schemas.microsoft.com/office/drawing/2014/main" id="{53815E6F-DE3D-11B1-D050-65CBAEDAA3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8" name="Notes Placeholder 2">
            <a:extLst>
              <a:ext uri="{FF2B5EF4-FFF2-40B4-BE49-F238E27FC236}">
                <a16:creationId xmlns:a16="http://schemas.microsoft.com/office/drawing/2014/main" id="{643B95C1-EF3F-C03C-285A-5A55A1353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0579" name="Slide Number Placeholder 3">
            <a:extLst>
              <a:ext uri="{FF2B5EF4-FFF2-40B4-BE49-F238E27FC236}">
                <a16:creationId xmlns:a16="http://schemas.microsoft.com/office/drawing/2014/main" id="{E0AED998-BF26-2128-5FCA-EACB9BC80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C5A031-C3A5-8645-B7E6-F10852FB54B9}" type="slidenum">
              <a:rPr lang="en-US" altLang="en-US" sz="1200" smtClean="0">
                <a:latin typeface="Calibri" panose="020F0502020204030204" pitchFamily="34" charset="0"/>
              </a:rPr>
              <a:pPr/>
              <a:t>113</a:t>
            </a:fld>
            <a:endParaRPr lang="en-US" altLang="en-US" sz="120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a:extLst>
              <a:ext uri="{FF2B5EF4-FFF2-40B4-BE49-F238E27FC236}">
                <a16:creationId xmlns:a16="http://schemas.microsoft.com/office/drawing/2014/main" id="{6BE53FFB-AEEB-E44D-95BF-4FD39D5709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6" name="Notes Placeholder 2">
            <a:extLst>
              <a:ext uri="{FF2B5EF4-FFF2-40B4-BE49-F238E27FC236}">
                <a16:creationId xmlns:a16="http://schemas.microsoft.com/office/drawing/2014/main" id="{4480CDE7-1DF3-93CB-6ABF-D8C42B5B8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2627" name="Slide Number Placeholder 3">
            <a:extLst>
              <a:ext uri="{FF2B5EF4-FFF2-40B4-BE49-F238E27FC236}">
                <a16:creationId xmlns:a16="http://schemas.microsoft.com/office/drawing/2014/main" id="{4122976A-1E82-2CFD-7657-BC50A427B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6DD4EBA-5793-3641-877D-E7B6A12A889B}" type="slidenum">
              <a:rPr lang="en-US" altLang="en-US" sz="1200" smtClean="0">
                <a:latin typeface="Calibri" panose="020F0502020204030204" pitchFamily="34" charset="0"/>
              </a:rPr>
              <a:pPr/>
              <a:t>114</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63</a:t>
            </a:fld>
            <a:endParaRPr lang="en-US"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a:extLst>
              <a:ext uri="{FF2B5EF4-FFF2-40B4-BE49-F238E27FC236}">
                <a16:creationId xmlns:a16="http://schemas.microsoft.com/office/drawing/2014/main" id="{10563CF9-8B8F-21BE-1AF6-BC4CE0921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2" name="Notes Placeholder 2">
            <a:extLst>
              <a:ext uri="{FF2B5EF4-FFF2-40B4-BE49-F238E27FC236}">
                <a16:creationId xmlns:a16="http://schemas.microsoft.com/office/drawing/2014/main" id="{3EF4183A-6386-A0F2-E3F9-5942EA2A14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23" name="Slide Number Placeholder 3">
            <a:extLst>
              <a:ext uri="{FF2B5EF4-FFF2-40B4-BE49-F238E27FC236}">
                <a16:creationId xmlns:a16="http://schemas.microsoft.com/office/drawing/2014/main" id="{4341072B-6068-E5C0-C03D-48F22610EE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C75A64C-7C30-FB4B-84F5-3DDFC2D6F048}" type="slidenum">
              <a:rPr lang="en-US" altLang="en-US" sz="1200" smtClean="0">
                <a:latin typeface="Calibri" panose="020F0502020204030204" pitchFamily="34" charset="0"/>
              </a:rPr>
              <a:pPr/>
              <a:t>117</a:t>
            </a:fld>
            <a:endParaRPr lang="en-US" altLang="en-US" sz="120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a:extLst>
              <a:ext uri="{FF2B5EF4-FFF2-40B4-BE49-F238E27FC236}">
                <a16:creationId xmlns:a16="http://schemas.microsoft.com/office/drawing/2014/main" id="{1D09E22F-D6CA-E09E-0742-1D1AAF152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0" name="Notes Placeholder 2">
            <a:extLst>
              <a:ext uri="{FF2B5EF4-FFF2-40B4-BE49-F238E27FC236}">
                <a16:creationId xmlns:a16="http://schemas.microsoft.com/office/drawing/2014/main" id="{22921514-887E-A6B7-8B24-2755D0DD3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8771" name="Slide Number Placeholder 3">
            <a:extLst>
              <a:ext uri="{FF2B5EF4-FFF2-40B4-BE49-F238E27FC236}">
                <a16:creationId xmlns:a16="http://schemas.microsoft.com/office/drawing/2014/main" id="{A9DED6D7-2837-7024-B988-3DA93EE66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AF3618-B9BD-6F4F-9D24-BC85205541BB}" type="slidenum">
              <a:rPr lang="en-US" altLang="en-US" sz="1200" smtClean="0">
                <a:latin typeface="Calibri" panose="020F0502020204030204" pitchFamily="34" charset="0"/>
              </a:rPr>
              <a:pPr/>
              <a:t>118</a:t>
            </a:fld>
            <a:endParaRPr lang="en-US" altLang="en-US" sz="120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a:extLst>
              <a:ext uri="{FF2B5EF4-FFF2-40B4-BE49-F238E27FC236}">
                <a16:creationId xmlns:a16="http://schemas.microsoft.com/office/drawing/2014/main" id="{C80C0B13-9BF4-9CD7-0154-82109E4C3C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8" name="Notes Placeholder 2">
            <a:extLst>
              <a:ext uri="{FF2B5EF4-FFF2-40B4-BE49-F238E27FC236}">
                <a16:creationId xmlns:a16="http://schemas.microsoft.com/office/drawing/2014/main" id="{798B7656-A544-1353-F3C9-72CEB9E38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0819" name="Slide Number Placeholder 3">
            <a:extLst>
              <a:ext uri="{FF2B5EF4-FFF2-40B4-BE49-F238E27FC236}">
                <a16:creationId xmlns:a16="http://schemas.microsoft.com/office/drawing/2014/main" id="{520FB81D-40DE-89EB-644B-63E81DB11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327724F-A281-BF40-9A67-3466F08624BE}" type="slidenum">
              <a:rPr lang="en-US" altLang="en-US" sz="1200" smtClean="0">
                <a:latin typeface="Calibri" panose="020F0502020204030204" pitchFamily="34" charset="0"/>
              </a:rPr>
              <a:pPr/>
              <a:t>119</a:t>
            </a:fld>
            <a:endParaRPr lang="en-US" altLang="en-US" sz="1200">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a:extLst>
              <a:ext uri="{FF2B5EF4-FFF2-40B4-BE49-F238E27FC236}">
                <a16:creationId xmlns:a16="http://schemas.microsoft.com/office/drawing/2014/main" id="{9EEBADFC-0DAE-11DC-4B82-4CAEEA5B0E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8" name="Notes Placeholder 2">
            <a:extLst>
              <a:ext uri="{FF2B5EF4-FFF2-40B4-BE49-F238E27FC236}">
                <a16:creationId xmlns:a16="http://schemas.microsoft.com/office/drawing/2014/main" id="{CD4E9C6C-3A60-DEC9-A6F1-1F93F33DBA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5939" name="Slide Number Placeholder 3">
            <a:extLst>
              <a:ext uri="{FF2B5EF4-FFF2-40B4-BE49-F238E27FC236}">
                <a16:creationId xmlns:a16="http://schemas.microsoft.com/office/drawing/2014/main" id="{E87875CE-DBBB-D52A-801D-89F8FC547A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9E79B3-67A2-BD4B-B20A-261F843E8C62}" type="slidenum">
              <a:rPr lang="en-US" altLang="en-US" sz="1200" smtClean="0">
                <a:latin typeface="Calibri" panose="020F0502020204030204" pitchFamily="34" charset="0"/>
              </a:rPr>
              <a:pPr/>
              <a:t>123</a:t>
            </a:fld>
            <a:endParaRPr lang="en-US" altLang="en-US" sz="120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Slide Image Placeholder 1">
            <a:extLst>
              <a:ext uri="{FF2B5EF4-FFF2-40B4-BE49-F238E27FC236}">
                <a16:creationId xmlns:a16="http://schemas.microsoft.com/office/drawing/2014/main" id="{A7E5180A-840D-6F42-25E9-B378023A5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6" name="Notes Placeholder 2">
            <a:extLst>
              <a:ext uri="{FF2B5EF4-FFF2-40B4-BE49-F238E27FC236}">
                <a16:creationId xmlns:a16="http://schemas.microsoft.com/office/drawing/2014/main" id="{9404D912-CE86-FA3B-9202-FF3DA5A2AC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987" name="Slide Number Placeholder 3">
            <a:extLst>
              <a:ext uri="{FF2B5EF4-FFF2-40B4-BE49-F238E27FC236}">
                <a16:creationId xmlns:a16="http://schemas.microsoft.com/office/drawing/2014/main" id="{36BA602A-B0B6-05B3-F800-39167000CA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BD250A-5F98-9848-BF3E-D16EF86C7D88}" type="slidenum">
              <a:rPr lang="en-US" altLang="en-US" sz="1200" smtClean="0">
                <a:latin typeface="Calibri" panose="020F0502020204030204" pitchFamily="34" charset="0"/>
              </a:rPr>
              <a:pPr/>
              <a:t>124</a:t>
            </a:fld>
            <a:endParaRPr lang="en-US" altLang="en-US" sz="1200">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Image Placeholder 1">
            <a:extLst>
              <a:ext uri="{FF2B5EF4-FFF2-40B4-BE49-F238E27FC236}">
                <a16:creationId xmlns:a16="http://schemas.microsoft.com/office/drawing/2014/main" id="{B3C2A001-269A-D2F6-D593-FA0BA1ABD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4" name="Notes Placeholder 2">
            <a:extLst>
              <a:ext uri="{FF2B5EF4-FFF2-40B4-BE49-F238E27FC236}">
                <a16:creationId xmlns:a16="http://schemas.microsoft.com/office/drawing/2014/main" id="{9137724E-88DF-7760-8378-C7B12DF11C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0035" name="Slide Number Placeholder 3">
            <a:extLst>
              <a:ext uri="{FF2B5EF4-FFF2-40B4-BE49-F238E27FC236}">
                <a16:creationId xmlns:a16="http://schemas.microsoft.com/office/drawing/2014/main" id="{EDA1204C-E261-AF4E-EDB0-C718DC695B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23A28B-3994-7246-9135-B66857B56665}" type="slidenum">
              <a:rPr lang="en-US" altLang="en-US" sz="1200" smtClean="0">
                <a:latin typeface="Calibri" panose="020F0502020204030204" pitchFamily="34" charset="0"/>
              </a:rPr>
              <a:pPr/>
              <a:t>125</a:t>
            </a:fld>
            <a:endParaRPr lang="en-US" altLang="en-US" sz="120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E8F3561D-5659-3532-D192-75945DB2D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F0025408-193B-C6B8-B0CE-FC76B558E9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DC6C99C8-17AF-FC08-F00A-D3C76A3757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7A1A54-C043-5340-8FBD-E17FC0CD3C0C}" type="slidenum">
              <a:rPr lang="en-US" altLang="en-US" sz="1200" smtClean="0">
                <a:latin typeface="Calibri" panose="020F0502020204030204" pitchFamily="34" charset="0"/>
              </a:rPr>
              <a:pPr/>
              <a:t>127</a:t>
            </a:fld>
            <a:endParaRPr lang="en-US" altLang="en-US" sz="120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a:extLst>
              <a:ext uri="{FF2B5EF4-FFF2-40B4-BE49-F238E27FC236}">
                <a16:creationId xmlns:a16="http://schemas.microsoft.com/office/drawing/2014/main" id="{451A39E9-A9F6-AF2D-64BB-8AEC24F32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2" name="Notes Placeholder 2">
            <a:extLst>
              <a:ext uri="{FF2B5EF4-FFF2-40B4-BE49-F238E27FC236}">
                <a16:creationId xmlns:a16="http://schemas.microsoft.com/office/drawing/2014/main" id="{FCE8F9A0-9C1E-2D00-270B-D1A118201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03" name="Slide Number Placeholder 3">
            <a:extLst>
              <a:ext uri="{FF2B5EF4-FFF2-40B4-BE49-F238E27FC236}">
                <a16:creationId xmlns:a16="http://schemas.microsoft.com/office/drawing/2014/main" id="{E1744754-4DF0-C55D-2AFA-21B198647C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399CEF-66B2-A24E-B15F-DCF3885F10F2}" type="slidenum">
              <a:rPr lang="en-US" altLang="en-US" sz="1200" smtClean="0">
                <a:latin typeface="Calibri" panose="020F0502020204030204" pitchFamily="34" charset="0"/>
              </a:rPr>
              <a:pPr/>
              <a:t>130</a:t>
            </a:fld>
            <a:endParaRPr lang="en-US" altLang="en-US" sz="120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a:extLst>
              <a:ext uri="{FF2B5EF4-FFF2-40B4-BE49-F238E27FC236}">
                <a16:creationId xmlns:a16="http://schemas.microsoft.com/office/drawing/2014/main" id="{71689FC8-2418-12F1-9A9C-DAAC8EE6DF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0" name="Notes Placeholder 2">
            <a:extLst>
              <a:ext uri="{FF2B5EF4-FFF2-40B4-BE49-F238E27FC236}">
                <a16:creationId xmlns:a16="http://schemas.microsoft.com/office/drawing/2014/main" id="{24B090FA-9932-09E1-4270-9E02642F9C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9251" name="Slide Number Placeholder 3">
            <a:extLst>
              <a:ext uri="{FF2B5EF4-FFF2-40B4-BE49-F238E27FC236}">
                <a16:creationId xmlns:a16="http://schemas.microsoft.com/office/drawing/2014/main" id="{BE3C5CE6-1976-5B6B-7644-93506B5DC4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53FDF5-9E6E-A546-B630-0F8792A04B95}" type="slidenum">
              <a:rPr lang="en-US" altLang="en-US" sz="1200" smtClean="0">
                <a:latin typeface="Calibri" panose="020F0502020204030204" pitchFamily="34" charset="0"/>
              </a:rPr>
              <a:pPr/>
              <a:t>131</a:t>
            </a:fld>
            <a:endParaRPr lang="en-US" altLang="en-US" sz="120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a:extLst>
              <a:ext uri="{FF2B5EF4-FFF2-40B4-BE49-F238E27FC236}">
                <a16:creationId xmlns:a16="http://schemas.microsoft.com/office/drawing/2014/main" id="{A52C8D18-C6F4-323D-8C1B-2C7C92286D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8" name="Notes Placeholder 2">
            <a:extLst>
              <a:ext uri="{FF2B5EF4-FFF2-40B4-BE49-F238E27FC236}">
                <a16:creationId xmlns:a16="http://schemas.microsoft.com/office/drawing/2014/main" id="{BA99A56A-7A02-F63B-EE72-647CBC52D2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1299" name="Slide Number Placeholder 3">
            <a:extLst>
              <a:ext uri="{FF2B5EF4-FFF2-40B4-BE49-F238E27FC236}">
                <a16:creationId xmlns:a16="http://schemas.microsoft.com/office/drawing/2014/main" id="{42ECC219-C0FD-FA20-1079-288F4734D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A42B94-CA17-634D-8A7F-85B12EC3C330}" type="slidenum">
              <a:rPr lang="en-US" altLang="en-US" sz="1200" smtClean="0">
                <a:latin typeface="Calibri" panose="020F0502020204030204" pitchFamily="34" charset="0"/>
              </a:rPr>
              <a:pPr/>
              <a:t>132</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7D1EE8A4-9244-36F3-3FAC-6A3FDC2F54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4" name="Notes Placeholder 2">
            <a:extLst>
              <a:ext uri="{FF2B5EF4-FFF2-40B4-BE49-F238E27FC236}">
                <a16:creationId xmlns:a16="http://schemas.microsoft.com/office/drawing/2014/main" id="{4DD4E0D8-D2FE-9BF1-DCD8-937E78309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5" name="Slide Number Placeholder 3">
            <a:extLst>
              <a:ext uri="{FF2B5EF4-FFF2-40B4-BE49-F238E27FC236}">
                <a16:creationId xmlns:a16="http://schemas.microsoft.com/office/drawing/2014/main" id="{C7F73FC7-51F8-1184-BCB6-FE8AC4B5FD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22044A-D02F-1541-B522-03C764A03DA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a:extLst>
              <a:ext uri="{FF2B5EF4-FFF2-40B4-BE49-F238E27FC236}">
                <a16:creationId xmlns:a16="http://schemas.microsoft.com/office/drawing/2014/main" id="{8E757F4F-DBB3-A462-3028-C5C9BEFBA9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6" name="Notes Placeholder 2">
            <a:extLst>
              <a:ext uri="{FF2B5EF4-FFF2-40B4-BE49-F238E27FC236}">
                <a16:creationId xmlns:a16="http://schemas.microsoft.com/office/drawing/2014/main" id="{6D41400A-8321-445F-F96A-C4AB9116A2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3347" name="Slide Number Placeholder 3">
            <a:extLst>
              <a:ext uri="{FF2B5EF4-FFF2-40B4-BE49-F238E27FC236}">
                <a16:creationId xmlns:a16="http://schemas.microsoft.com/office/drawing/2014/main" id="{A3C7372E-D5C6-7286-C16F-96AA807FD5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37AE8C-A8E2-694F-B4E4-9499CD554D52}" type="slidenum">
              <a:rPr lang="en-US" altLang="en-US" sz="1200" smtClean="0">
                <a:latin typeface="Calibri" panose="020F0502020204030204" pitchFamily="34" charset="0"/>
              </a:rPr>
              <a:pPr/>
              <a:t>133</a:t>
            </a:fld>
            <a:endParaRPr lang="en-US" altLang="en-US" sz="120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CA542D96-41A6-D2F8-D08B-E7DC6B8FCD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5E6C193-12B1-15A2-0B95-24C772FA6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EE3E52D0-561A-79B7-0B48-DD9261D853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FEEF43-59B3-E644-966D-3CF0066371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a:extLst>
              <a:ext uri="{FF2B5EF4-FFF2-40B4-BE49-F238E27FC236}">
                <a16:creationId xmlns:a16="http://schemas.microsoft.com/office/drawing/2014/main" id="{FAD7A636-993C-D608-6465-CDA9BF9C2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4" name="Notes Placeholder 2">
            <a:extLst>
              <a:ext uri="{FF2B5EF4-FFF2-40B4-BE49-F238E27FC236}">
                <a16:creationId xmlns:a16="http://schemas.microsoft.com/office/drawing/2014/main" id="{8E626191-226A-FAC3-AF1B-9FBDDE2401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0515" name="Slide Number Placeholder 3">
            <a:extLst>
              <a:ext uri="{FF2B5EF4-FFF2-40B4-BE49-F238E27FC236}">
                <a16:creationId xmlns:a16="http://schemas.microsoft.com/office/drawing/2014/main" id="{CA09FAB5-93FA-9AAA-6C6D-CCC62772EC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49545E-188E-A445-BFCA-28B1882898D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Image Placeholder 1">
            <a:extLst>
              <a:ext uri="{FF2B5EF4-FFF2-40B4-BE49-F238E27FC236}">
                <a16:creationId xmlns:a16="http://schemas.microsoft.com/office/drawing/2014/main" id="{36B286EC-0C08-A8EF-54CB-30001BD67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2" name="Notes Placeholder 2">
            <a:extLst>
              <a:ext uri="{FF2B5EF4-FFF2-40B4-BE49-F238E27FC236}">
                <a16:creationId xmlns:a16="http://schemas.microsoft.com/office/drawing/2014/main" id="{A48A8743-1E08-6F29-F4DE-02AA135A21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2563" name="Slide Number Placeholder 3">
            <a:extLst>
              <a:ext uri="{FF2B5EF4-FFF2-40B4-BE49-F238E27FC236}">
                <a16:creationId xmlns:a16="http://schemas.microsoft.com/office/drawing/2014/main" id="{57A879C0-EE73-C09D-0F04-B29B52833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7180AAC-102B-F642-B98A-BE46C19F8A1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a:extLst>
              <a:ext uri="{FF2B5EF4-FFF2-40B4-BE49-F238E27FC236}">
                <a16:creationId xmlns:a16="http://schemas.microsoft.com/office/drawing/2014/main" id="{E892D091-2F18-04C7-F5D6-9DFB438217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0" name="Notes Placeholder 2">
            <a:extLst>
              <a:ext uri="{FF2B5EF4-FFF2-40B4-BE49-F238E27FC236}">
                <a16:creationId xmlns:a16="http://schemas.microsoft.com/office/drawing/2014/main" id="{16888BA9-4D96-1843-3248-60CDFEBCC8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4611" name="Slide Number Placeholder 3">
            <a:extLst>
              <a:ext uri="{FF2B5EF4-FFF2-40B4-BE49-F238E27FC236}">
                <a16:creationId xmlns:a16="http://schemas.microsoft.com/office/drawing/2014/main" id="{72ABB0B6-0C9A-A353-F571-799A0BA97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3A2A47-F628-5648-9871-FAFF669A85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2E102B3B-EEF3-BA59-BB71-7ED5DA7568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759566B1-571E-216C-0CF4-7624D4990E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1FC1C7DC-D69E-42F5-E4B8-EADB037F5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C21418-E2C8-CF49-878F-C1A1A47876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Slide Image Placeholder 1">
            <a:extLst>
              <a:ext uri="{FF2B5EF4-FFF2-40B4-BE49-F238E27FC236}">
                <a16:creationId xmlns:a16="http://schemas.microsoft.com/office/drawing/2014/main" id="{1DC20C23-5782-0463-76A6-4FBC1A258F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8" name="Notes Placeholder 2">
            <a:extLst>
              <a:ext uri="{FF2B5EF4-FFF2-40B4-BE49-F238E27FC236}">
                <a16:creationId xmlns:a16="http://schemas.microsoft.com/office/drawing/2014/main" id="{1CFA4B69-5FB9-D293-CAD0-8C7ABFC04E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1779" name="Slide Number Placeholder 3">
            <a:extLst>
              <a:ext uri="{FF2B5EF4-FFF2-40B4-BE49-F238E27FC236}">
                <a16:creationId xmlns:a16="http://schemas.microsoft.com/office/drawing/2014/main" id="{14963392-66CF-C31A-F148-A2287F11F6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C0E4601-69A0-D246-9093-83799A87043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8C406A83-53D9-A548-B4D8-72C734B77C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F6E10FC1-F8AA-B398-E83C-1908384D6F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3827" name="Slide Number Placeholder 3">
            <a:extLst>
              <a:ext uri="{FF2B5EF4-FFF2-40B4-BE49-F238E27FC236}">
                <a16:creationId xmlns:a16="http://schemas.microsoft.com/office/drawing/2014/main" id="{6DE297F2-FEDE-5BA7-E742-D82D6768B6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103BF71-32E7-9F4E-9EF4-257060D5814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Image Placeholder 1">
            <a:extLst>
              <a:ext uri="{FF2B5EF4-FFF2-40B4-BE49-F238E27FC236}">
                <a16:creationId xmlns:a16="http://schemas.microsoft.com/office/drawing/2014/main" id="{D84C6B73-4292-B530-FFAC-5B25B38F5D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4" name="Notes Placeholder 2">
            <a:extLst>
              <a:ext uri="{FF2B5EF4-FFF2-40B4-BE49-F238E27FC236}">
                <a16:creationId xmlns:a16="http://schemas.microsoft.com/office/drawing/2014/main" id="{A8A7F0D3-D872-F55A-A069-F79D0AA815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5875" name="Slide Number Placeholder 3">
            <a:extLst>
              <a:ext uri="{FF2B5EF4-FFF2-40B4-BE49-F238E27FC236}">
                <a16:creationId xmlns:a16="http://schemas.microsoft.com/office/drawing/2014/main" id="{AE49D55F-5259-5DB9-C2CD-D48F21906C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A856BBC-C6A2-D646-A2CC-FDAA53A7F2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a:extLst>
              <a:ext uri="{FF2B5EF4-FFF2-40B4-BE49-F238E27FC236}">
                <a16:creationId xmlns:a16="http://schemas.microsoft.com/office/drawing/2014/main" id="{EAED4A41-E304-29CF-D54A-33CA1AF09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2" name="Notes Placeholder 2">
            <a:extLst>
              <a:ext uri="{FF2B5EF4-FFF2-40B4-BE49-F238E27FC236}">
                <a16:creationId xmlns:a16="http://schemas.microsoft.com/office/drawing/2014/main" id="{61A5D9F6-E2A4-D8BB-539E-0C33D6B354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23" name="Slide Number Placeholder 3">
            <a:extLst>
              <a:ext uri="{FF2B5EF4-FFF2-40B4-BE49-F238E27FC236}">
                <a16:creationId xmlns:a16="http://schemas.microsoft.com/office/drawing/2014/main" id="{A8DCE4C6-3569-18DE-FE42-528879C05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B0B894C-9C59-884B-8C72-B1A3D49C80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07C159A3-5A3B-470C-55AC-1D57A32D1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C1915830-287F-795A-2478-761B9E91CE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2C4021DF-0616-B816-BA46-1C0159811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D11065-00DF-864A-97C1-B719462D6E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a:extLst>
              <a:ext uri="{FF2B5EF4-FFF2-40B4-BE49-F238E27FC236}">
                <a16:creationId xmlns:a16="http://schemas.microsoft.com/office/drawing/2014/main" id="{D64D831A-5179-DF12-38C3-787EB62E4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0" name="Notes Placeholder 2">
            <a:extLst>
              <a:ext uri="{FF2B5EF4-FFF2-40B4-BE49-F238E27FC236}">
                <a16:creationId xmlns:a16="http://schemas.microsoft.com/office/drawing/2014/main" id="{87063A30-847E-0A10-6CDD-BEECB0FED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9971" name="Slide Number Placeholder 3">
            <a:extLst>
              <a:ext uri="{FF2B5EF4-FFF2-40B4-BE49-F238E27FC236}">
                <a16:creationId xmlns:a16="http://schemas.microsoft.com/office/drawing/2014/main" id="{BD31C409-2D72-22B5-68B4-9EB811093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C3E0743-92C2-7D43-932D-AFC38C0233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a:extLst>
              <a:ext uri="{FF2B5EF4-FFF2-40B4-BE49-F238E27FC236}">
                <a16:creationId xmlns:a16="http://schemas.microsoft.com/office/drawing/2014/main" id="{D2E37C7F-B1C3-F9AE-BF68-F1BD6AC49C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8" name="Notes Placeholder 2">
            <a:extLst>
              <a:ext uri="{FF2B5EF4-FFF2-40B4-BE49-F238E27FC236}">
                <a16:creationId xmlns:a16="http://schemas.microsoft.com/office/drawing/2014/main" id="{9BAD1BF8-98A8-E87D-D6FC-76121FFB1A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2019" name="Slide Number Placeholder 3">
            <a:extLst>
              <a:ext uri="{FF2B5EF4-FFF2-40B4-BE49-F238E27FC236}">
                <a16:creationId xmlns:a16="http://schemas.microsoft.com/office/drawing/2014/main" id="{9BBF2455-6686-D305-84DC-B1E8976085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345330C-F5A9-D447-8BC4-01E52E4449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a:extLst>
              <a:ext uri="{FF2B5EF4-FFF2-40B4-BE49-F238E27FC236}">
                <a16:creationId xmlns:a16="http://schemas.microsoft.com/office/drawing/2014/main" id="{AD4239C3-4EF4-95F9-6967-A5430D624A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6" name="Notes Placeholder 2">
            <a:extLst>
              <a:ext uri="{FF2B5EF4-FFF2-40B4-BE49-F238E27FC236}">
                <a16:creationId xmlns:a16="http://schemas.microsoft.com/office/drawing/2014/main" id="{35F9B37E-5377-099E-0353-9B4C0D79C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4067" name="Slide Number Placeholder 3">
            <a:extLst>
              <a:ext uri="{FF2B5EF4-FFF2-40B4-BE49-F238E27FC236}">
                <a16:creationId xmlns:a16="http://schemas.microsoft.com/office/drawing/2014/main" id="{5DC65B29-FF34-4468-D4CA-4CE3620E72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0ABF59-31EE-194B-B788-406609836C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4849A8C3-5564-1B4D-73F3-BDF30F46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3356259A-8BAF-FC04-C485-49431F57E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BAF0209B-F8C7-C876-C88C-9560E9581F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B0F5F4B-38F9-4947-BFF3-0A4D547D029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E982E0A4-D19F-A093-EA8C-38BD56823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417676C1-7D7A-B223-5083-5A06B1BA4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97965774-AAD6-E086-EAC8-E58EFFA52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5BA224E-8D56-DB4E-A949-DDBDE75E93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CB01C945-E07D-8796-C1B5-0E6E45715A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2BB34B3-5250-B15E-0476-2DCFC41DE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8EE3E178-5ABC-306A-B98A-C34FEB19A4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800229-D995-8A49-B54D-C18248560B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051EB51-01A5-9600-CEF5-2E9A9E8FE3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C765AFCE-EC29-D033-52D9-01D7E1A4E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4585AEEE-323A-A344-03AB-BE3F0BF3C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4C30B3F-FA66-F348-910B-B0017FC0ABC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a:extLst>
              <a:ext uri="{FF2B5EF4-FFF2-40B4-BE49-F238E27FC236}">
                <a16:creationId xmlns:a16="http://schemas.microsoft.com/office/drawing/2014/main" id="{E46E220E-A9B1-A804-1EE1-7608DC63D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0" name="Notes Placeholder 2">
            <a:extLst>
              <a:ext uri="{FF2B5EF4-FFF2-40B4-BE49-F238E27FC236}">
                <a16:creationId xmlns:a16="http://schemas.microsoft.com/office/drawing/2014/main" id="{FC81A799-3B17-103B-6304-9555AB1FEE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0451" name="Slide Number Placeholder 3">
            <a:extLst>
              <a:ext uri="{FF2B5EF4-FFF2-40B4-BE49-F238E27FC236}">
                <a16:creationId xmlns:a16="http://schemas.microsoft.com/office/drawing/2014/main" id="{8DFB0E1A-54D9-9627-4449-AFE63E558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2C26A3-0AB6-9140-984D-295C1D8ACD07}" type="slidenum">
              <a:rPr lang="en-US" altLang="en-US" sz="1200" smtClean="0">
                <a:latin typeface="Calibri" panose="020F0502020204030204" pitchFamily="34" charset="0"/>
              </a:rPr>
              <a:pPr/>
              <a:t>160</a:t>
            </a:fld>
            <a:endParaRPr lang="en-US" altLang="en-US" sz="120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Image Placeholder 1">
            <a:extLst>
              <a:ext uri="{FF2B5EF4-FFF2-40B4-BE49-F238E27FC236}">
                <a16:creationId xmlns:a16="http://schemas.microsoft.com/office/drawing/2014/main" id="{932E603A-CC87-393F-8F7B-082EA2085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0" name="Notes Placeholder 2">
            <a:extLst>
              <a:ext uri="{FF2B5EF4-FFF2-40B4-BE49-F238E27FC236}">
                <a16:creationId xmlns:a16="http://schemas.microsoft.com/office/drawing/2014/main" id="{E85B2487-2E6F-76B0-28A0-09EF7DC35E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5571" name="Slide Number Placeholder 3">
            <a:extLst>
              <a:ext uri="{FF2B5EF4-FFF2-40B4-BE49-F238E27FC236}">
                <a16:creationId xmlns:a16="http://schemas.microsoft.com/office/drawing/2014/main" id="{1A9723F9-9B65-4C13-7284-A1B062250E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EA8D50-827B-D947-B0BA-05986FC10D9B}" type="slidenum">
              <a:rPr lang="en-US" altLang="en-US" sz="1200" smtClean="0">
                <a:latin typeface="Calibri" panose="020F0502020204030204" pitchFamily="34" charset="0"/>
              </a:rPr>
              <a:pPr/>
              <a:t>164</a:t>
            </a:fld>
            <a:endParaRPr lang="en-US" altLang="en-US" sz="120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Slide Image Placeholder 1">
            <a:extLst>
              <a:ext uri="{FF2B5EF4-FFF2-40B4-BE49-F238E27FC236}">
                <a16:creationId xmlns:a16="http://schemas.microsoft.com/office/drawing/2014/main" id="{DEE75466-BD3C-4196-15C3-ADB55E2639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8" name="Notes Placeholder 2">
            <a:extLst>
              <a:ext uri="{FF2B5EF4-FFF2-40B4-BE49-F238E27FC236}">
                <a16:creationId xmlns:a16="http://schemas.microsoft.com/office/drawing/2014/main" id="{FFDDA2CD-4AA3-27C2-6FA6-1341274E66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7619" name="Slide Number Placeholder 3">
            <a:extLst>
              <a:ext uri="{FF2B5EF4-FFF2-40B4-BE49-F238E27FC236}">
                <a16:creationId xmlns:a16="http://schemas.microsoft.com/office/drawing/2014/main" id="{9DC27087-1871-D40A-B9F6-E5043C9B57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3AD808-3CDA-9449-A195-8C1E6B8F8EB1}" type="slidenum">
              <a:rPr lang="en-US" altLang="en-US" sz="1200" smtClean="0">
                <a:latin typeface="Calibri" panose="020F0502020204030204" pitchFamily="34" charset="0"/>
              </a:rPr>
              <a:pPr/>
              <a:t>165</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17B279BB-7FBF-AF71-2C4A-5287A79CE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a:extLst>
              <a:ext uri="{FF2B5EF4-FFF2-40B4-BE49-F238E27FC236}">
                <a16:creationId xmlns:a16="http://schemas.microsoft.com/office/drawing/2014/main" id="{7CAB860F-A785-15EF-D94B-36565C9C6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0211" name="Slide Number Placeholder 3">
            <a:extLst>
              <a:ext uri="{FF2B5EF4-FFF2-40B4-BE49-F238E27FC236}">
                <a16:creationId xmlns:a16="http://schemas.microsoft.com/office/drawing/2014/main" id="{31789022-94D6-13F8-8E14-D5135B35E8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6E2595-5ED9-2E49-92A1-6A6ABCBB92C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Slide Image Placeholder 1">
            <a:extLst>
              <a:ext uri="{FF2B5EF4-FFF2-40B4-BE49-F238E27FC236}">
                <a16:creationId xmlns:a16="http://schemas.microsoft.com/office/drawing/2014/main" id="{DD154229-34F3-E4D2-1541-9D806AD8B9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6" name="Notes Placeholder 2">
            <a:extLst>
              <a:ext uri="{FF2B5EF4-FFF2-40B4-BE49-F238E27FC236}">
                <a16:creationId xmlns:a16="http://schemas.microsoft.com/office/drawing/2014/main" id="{7929F19C-D2CC-2094-806C-29A2F75647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9667" name="Slide Number Placeholder 3">
            <a:extLst>
              <a:ext uri="{FF2B5EF4-FFF2-40B4-BE49-F238E27FC236}">
                <a16:creationId xmlns:a16="http://schemas.microsoft.com/office/drawing/2014/main" id="{729F850D-98E7-7CD1-7D90-87B0DD6BC6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6FB697-53EA-FE42-9DE0-E8287589CD76}" type="slidenum">
              <a:rPr lang="en-US" altLang="en-US" sz="1200" smtClean="0">
                <a:latin typeface="Calibri" panose="020F0502020204030204" pitchFamily="34" charset="0"/>
              </a:rPr>
              <a:pPr/>
              <a:t>166</a:t>
            </a:fld>
            <a:endParaRPr lang="en-US" altLang="en-US" sz="120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Slide Image Placeholder 1">
            <a:extLst>
              <a:ext uri="{FF2B5EF4-FFF2-40B4-BE49-F238E27FC236}">
                <a16:creationId xmlns:a16="http://schemas.microsoft.com/office/drawing/2014/main" id="{960BA538-4B06-24ED-769B-0F66A5C324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4" name="Notes Placeholder 2">
            <a:extLst>
              <a:ext uri="{FF2B5EF4-FFF2-40B4-BE49-F238E27FC236}">
                <a16:creationId xmlns:a16="http://schemas.microsoft.com/office/drawing/2014/main" id="{FEA1F9CB-9A23-3131-6E13-31DA554BFD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1715" name="Slide Number Placeholder 3">
            <a:extLst>
              <a:ext uri="{FF2B5EF4-FFF2-40B4-BE49-F238E27FC236}">
                <a16:creationId xmlns:a16="http://schemas.microsoft.com/office/drawing/2014/main" id="{D90DC790-14CC-700A-2623-9F8171E4D6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2275B4-E0CD-FD43-B39B-8A3656071DC1}" type="slidenum">
              <a:rPr lang="en-US" altLang="en-US" sz="1200" smtClean="0">
                <a:latin typeface="Calibri" panose="020F0502020204030204" pitchFamily="34" charset="0"/>
              </a:rPr>
              <a:pPr/>
              <a:t>167</a:t>
            </a:fld>
            <a:endParaRPr lang="en-US" altLang="en-US" sz="120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a:extLst>
              <a:ext uri="{FF2B5EF4-FFF2-40B4-BE49-F238E27FC236}">
                <a16:creationId xmlns:a16="http://schemas.microsoft.com/office/drawing/2014/main" id="{6F848376-09FE-AEB2-3124-24CBA49B41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2" name="Notes Placeholder 2">
            <a:extLst>
              <a:ext uri="{FF2B5EF4-FFF2-40B4-BE49-F238E27FC236}">
                <a16:creationId xmlns:a16="http://schemas.microsoft.com/office/drawing/2014/main" id="{997C83C8-7998-6AAD-4644-572189678A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3763" name="Slide Number Placeholder 3">
            <a:extLst>
              <a:ext uri="{FF2B5EF4-FFF2-40B4-BE49-F238E27FC236}">
                <a16:creationId xmlns:a16="http://schemas.microsoft.com/office/drawing/2014/main" id="{99F6D7D2-7808-7E32-4C5F-FA9F660EC5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BBBAF8F-7FA1-D649-B917-34E074D426D3}" type="slidenum">
              <a:rPr lang="en-US" altLang="en-US" sz="1200" smtClean="0">
                <a:latin typeface="Calibri" panose="020F0502020204030204" pitchFamily="34" charset="0"/>
              </a:rPr>
              <a:pPr/>
              <a:t>168</a:t>
            </a:fld>
            <a:endParaRPr lang="en-US" altLang="en-US" sz="120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Image Placeholder 1">
            <a:extLst>
              <a:ext uri="{FF2B5EF4-FFF2-40B4-BE49-F238E27FC236}">
                <a16:creationId xmlns:a16="http://schemas.microsoft.com/office/drawing/2014/main" id="{98902FA7-64A9-2B39-9EE7-6239B5FA05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0" name="Notes Placeholder 2">
            <a:extLst>
              <a:ext uri="{FF2B5EF4-FFF2-40B4-BE49-F238E27FC236}">
                <a16:creationId xmlns:a16="http://schemas.microsoft.com/office/drawing/2014/main" id="{8BA05F06-C946-2DB4-439D-A0B1410441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5811" name="Slide Number Placeholder 3">
            <a:extLst>
              <a:ext uri="{FF2B5EF4-FFF2-40B4-BE49-F238E27FC236}">
                <a16:creationId xmlns:a16="http://schemas.microsoft.com/office/drawing/2014/main" id="{FDF80F62-7FDF-9DBD-19A0-15F2603126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B2F94C-6A3C-2B40-81B2-D933F9B0AECE}" type="slidenum">
              <a:rPr lang="en-US" altLang="en-US" sz="1200" smtClean="0">
                <a:latin typeface="Calibri" panose="020F0502020204030204" pitchFamily="34" charset="0"/>
              </a:rPr>
              <a:pPr/>
              <a:t>169</a:t>
            </a:fld>
            <a:endParaRPr lang="en-US" altLang="en-US" sz="120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a:extLst>
              <a:ext uri="{FF2B5EF4-FFF2-40B4-BE49-F238E27FC236}">
                <a16:creationId xmlns:a16="http://schemas.microsoft.com/office/drawing/2014/main" id="{8EF256E9-6739-3454-A1F3-4F0F176EBD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8" name="Notes Placeholder 2">
            <a:extLst>
              <a:ext uri="{FF2B5EF4-FFF2-40B4-BE49-F238E27FC236}">
                <a16:creationId xmlns:a16="http://schemas.microsoft.com/office/drawing/2014/main" id="{71C334F9-7C7E-CC14-1122-63B7F01A4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7859" name="Slide Number Placeholder 3">
            <a:extLst>
              <a:ext uri="{FF2B5EF4-FFF2-40B4-BE49-F238E27FC236}">
                <a16:creationId xmlns:a16="http://schemas.microsoft.com/office/drawing/2014/main" id="{AF58B532-76C4-66A9-2513-910169740C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EE740C-4457-1148-8AA9-57B1D940DF53}" type="slidenum">
              <a:rPr lang="en-US" altLang="en-US" sz="1200" smtClean="0">
                <a:latin typeface="Calibri" panose="020F0502020204030204" pitchFamily="34" charset="0"/>
              </a:rPr>
              <a:pPr/>
              <a:t>170</a:t>
            </a:fld>
            <a:endParaRPr lang="en-US" altLang="en-US" sz="120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a:extLst>
              <a:ext uri="{FF2B5EF4-FFF2-40B4-BE49-F238E27FC236}">
                <a16:creationId xmlns:a16="http://schemas.microsoft.com/office/drawing/2014/main" id="{4D6153FA-F45F-9BA5-3E8A-6AD900A15F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Notes Placeholder 2">
            <a:extLst>
              <a:ext uri="{FF2B5EF4-FFF2-40B4-BE49-F238E27FC236}">
                <a16:creationId xmlns:a16="http://schemas.microsoft.com/office/drawing/2014/main" id="{9C226B76-AC5B-386F-A28A-EA6485C7F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23" name="Slide Number Placeholder 3">
            <a:extLst>
              <a:ext uri="{FF2B5EF4-FFF2-40B4-BE49-F238E27FC236}">
                <a16:creationId xmlns:a16="http://schemas.microsoft.com/office/drawing/2014/main" id="{B6634D89-E3A8-181E-F1D7-6D05E65FF9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1776E2-E6A7-7248-92FD-BEC2BDF917D2}" type="slidenum">
              <a:rPr lang="en-US" altLang="en-US" sz="1200" smtClean="0">
                <a:latin typeface="Calibri" panose="020F0502020204030204" pitchFamily="34" charset="0"/>
              </a:rPr>
              <a:pPr/>
              <a:t>175</a:t>
            </a:fld>
            <a:endParaRPr lang="en-US" altLang="en-US" sz="120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a:extLst>
              <a:ext uri="{FF2B5EF4-FFF2-40B4-BE49-F238E27FC236}">
                <a16:creationId xmlns:a16="http://schemas.microsoft.com/office/drawing/2014/main" id="{BAD4AD74-3979-5651-6E96-68A35AB73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Notes Placeholder 2">
            <a:extLst>
              <a:ext uri="{FF2B5EF4-FFF2-40B4-BE49-F238E27FC236}">
                <a16:creationId xmlns:a16="http://schemas.microsoft.com/office/drawing/2014/main" id="{D8621051-0006-7EFD-D3CC-2B7CDB73DB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9619" name="Slide Number Placeholder 3">
            <a:extLst>
              <a:ext uri="{FF2B5EF4-FFF2-40B4-BE49-F238E27FC236}">
                <a16:creationId xmlns:a16="http://schemas.microsoft.com/office/drawing/2014/main" id="{5AD239FE-DB14-CC1F-6E94-A07A3DB68D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5017DC-C323-EC40-991F-BE0DC9BECE16}" type="slidenum">
              <a:rPr lang="en-US" altLang="en-US" sz="1200" smtClean="0">
                <a:latin typeface="Calibri" panose="020F0502020204030204" pitchFamily="34" charset="0"/>
              </a:rPr>
              <a:pPr/>
              <a:t>178</a:t>
            </a:fld>
            <a:endParaRPr lang="en-US" altLang="en-US" sz="1200">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0633A23C-1B9D-FF76-1A0F-5B7502AEE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0014B5C7-2D1B-E31D-D0B7-A50B0B063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1667" name="Slide Number Placeholder 3">
            <a:extLst>
              <a:ext uri="{FF2B5EF4-FFF2-40B4-BE49-F238E27FC236}">
                <a16:creationId xmlns:a16="http://schemas.microsoft.com/office/drawing/2014/main" id="{A3548A28-C80B-A6B9-C0F9-A8AD644A4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9E889A-A154-2A4A-9144-38F1140BFF5A}" type="slidenum">
              <a:rPr lang="en-US" altLang="en-US" sz="1200" smtClean="0">
                <a:latin typeface="Calibri" panose="020F0502020204030204" pitchFamily="34" charset="0"/>
              </a:rPr>
              <a:pPr/>
              <a:t>179</a:t>
            </a:fld>
            <a:endParaRPr lang="en-US" altLang="en-US" sz="120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500FA00E-63CE-63AE-80AE-85D6F9C8DA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1A5CC5EE-5378-02D6-7EAD-A1CD8BE96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3715" name="Slide Number Placeholder 3">
            <a:extLst>
              <a:ext uri="{FF2B5EF4-FFF2-40B4-BE49-F238E27FC236}">
                <a16:creationId xmlns:a16="http://schemas.microsoft.com/office/drawing/2014/main" id="{338CCA9B-5159-51D7-A66C-DCB5F679DC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9C85784-941A-E245-8D7A-04CD6A8E5B21}" type="slidenum">
              <a:rPr lang="en-US" altLang="en-US" sz="1200" smtClean="0">
                <a:latin typeface="Calibri" panose="020F0502020204030204" pitchFamily="34" charset="0"/>
              </a:rPr>
              <a:pPr/>
              <a:t>180</a:t>
            </a:fld>
            <a:endParaRPr lang="en-US" altLang="en-US" sz="1200">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8CA8997A-EEC9-D4A2-D195-0FCB93AEA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3268FB1E-DB43-C85E-CAC0-1442C953A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63" name="Slide Number Placeholder 3">
            <a:extLst>
              <a:ext uri="{FF2B5EF4-FFF2-40B4-BE49-F238E27FC236}">
                <a16:creationId xmlns:a16="http://schemas.microsoft.com/office/drawing/2014/main" id="{713AE912-9B7E-8B8C-1C8C-9EF31133DA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47EE44-C4A3-FC49-82BE-8945A2AE69DF}" type="slidenum">
              <a:rPr lang="en-US" altLang="en-US" sz="1200" smtClean="0">
                <a:latin typeface="Calibri" panose="020F0502020204030204" pitchFamily="34" charset="0"/>
              </a:rPr>
              <a:pPr/>
              <a:t>181</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a:extLst>
              <a:ext uri="{FF2B5EF4-FFF2-40B4-BE49-F238E27FC236}">
                <a16:creationId xmlns:a16="http://schemas.microsoft.com/office/drawing/2014/main" id="{EAFD59AF-4520-CE08-DFCC-8511BB284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8" name="Notes Placeholder 2">
            <a:extLst>
              <a:ext uri="{FF2B5EF4-FFF2-40B4-BE49-F238E27FC236}">
                <a16:creationId xmlns:a16="http://schemas.microsoft.com/office/drawing/2014/main" id="{08860112-0A45-85C4-1FC9-AA5198E4A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2259" name="Slide Number Placeholder 3">
            <a:extLst>
              <a:ext uri="{FF2B5EF4-FFF2-40B4-BE49-F238E27FC236}">
                <a16:creationId xmlns:a16="http://schemas.microsoft.com/office/drawing/2014/main" id="{0DAD0D8D-FA04-EE18-567E-C7C63810F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65BD21-0674-F441-A52A-13C24C49555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0E49C40C-D7A9-7FCC-BD0F-03CD038130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2199C3FA-362C-C936-E013-9E0B5C3137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7811" name="Slide Number Placeholder 3">
            <a:extLst>
              <a:ext uri="{FF2B5EF4-FFF2-40B4-BE49-F238E27FC236}">
                <a16:creationId xmlns:a16="http://schemas.microsoft.com/office/drawing/2014/main" id="{C4DBE79E-4B59-89BD-9672-ABCC6ADF45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84B8D6D-9640-EF4E-97A5-AC45F4227424}" type="slidenum">
              <a:rPr lang="en-US" altLang="en-US" sz="1200" smtClean="0">
                <a:latin typeface="Calibri" panose="020F0502020204030204" pitchFamily="34" charset="0"/>
              </a:rPr>
              <a:pPr/>
              <a:t>182</a:t>
            </a:fld>
            <a:endParaRPr lang="en-US" altLang="en-US" sz="1200">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C60DC56D-3C41-C511-3351-1360A0D4F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91A28119-8D28-60B3-29F8-0D72A1F6A6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9859" name="Slide Number Placeholder 3">
            <a:extLst>
              <a:ext uri="{FF2B5EF4-FFF2-40B4-BE49-F238E27FC236}">
                <a16:creationId xmlns:a16="http://schemas.microsoft.com/office/drawing/2014/main" id="{A5EA2869-C249-33C1-82CE-C8C08E8DE3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F64241-DA94-7F42-8E22-8D0A222E3E68}" type="slidenum">
              <a:rPr lang="en-US" altLang="en-US" sz="1200" smtClean="0">
                <a:latin typeface="Calibri" panose="020F0502020204030204" pitchFamily="34" charset="0"/>
              </a:rPr>
              <a:pPr/>
              <a:t>183</a:t>
            </a:fld>
            <a:endParaRPr lang="en-US" altLang="en-US" sz="1200">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8D556CA2-D927-F562-DA06-7C30F2105D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0" name="Notes Placeholder 2">
            <a:extLst>
              <a:ext uri="{FF2B5EF4-FFF2-40B4-BE49-F238E27FC236}">
                <a16:creationId xmlns:a16="http://schemas.microsoft.com/office/drawing/2014/main" id="{B70280EF-BC3A-0087-99C6-B0DE8D242A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2931" name="Slide Number Placeholder 3">
            <a:extLst>
              <a:ext uri="{FF2B5EF4-FFF2-40B4-BE49-F238E27FC236}">
                <a16:creationId xmlns:a16="http://schemas.microsoft.com/office/drawing/2014/main" id="{9BC14A84-9C49-E39B-579C-02B330C6D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FC7987-7F83-654B-B5B5-7B2C793F14B7}" type="slidenum">
              <a:rPr lang="en-US" altLang="en-US" sz="1200" smtClean="0">
                <a:latin typeface="Calibri" panose="020F0502020204030204" pitchFamily="34" charset="0"/>
              </a:rPr>
              <a:pPr/>
              <a:t>185</a:t>
            </a:fld>
            <a:endParaRPr lang="en-US" altLang="en-US" sz="1200">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43CADCEE-E129-7758-67DA-B22CED9F6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8" name="Notes Placeholder 2">
            <a:extLst>
              <a:ext uri="{FF2B5EF4-FFF2-40B4-BE49-F238E27FC236}">
                <a16:creationId xmlns:a16="http://schemas.microsoft.com/office/drawing/2014/main" id="{75AED253-B436-4EC5-D4AD-6B92568513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4979" name="Slide Number Placeholder 3">
            <a:extLst>
              <a:ext uri="{FF2B5EF4-FFF2-40B4-BE49-F238E27FC236}">
                <a16:creationId xmlns:a16="http://schemas.microsoft.com/office/drawing/2014/main" id="{9C0B7CCF-6B66-94C2-94CD-1E70974EBB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1EAA33-D2C4-844A-87C9-80E635B35004}" type="slidenum">
              <a:rPr lang="en-US" altLang="en-US" sz="1200" smtClean="0">
                <a:latin typeface="Calibri" panose="020F0502020204030204" pitchFamily="34" charset="0"/>
              </a:rPr>
              <a:pPr/>
              <a:t>186</a:t>
            </a:fld>
            <a:endParaRPr lang="en-US" altLang="en-US" sz="1200">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a:extLst>
              <a:ext uri="{FF2B5EF4-FFF2-40B4-BE49-F238E27FC236}">
                <a16:creationId xmlns:a16="http://schemas.microsoft.com/office/drawing/2014/main" id="{5F13F458-9667-1D3E-622F-583C636140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6" name="Notes Placeholder 2">
            <a:extLst>
              <a:ext uri="{FF2B5EF4-FFF2-40B4-BE49-F238E27FC236}">
                <a16:creationId xmlns:a16="http://schemas.microsoft.com/office/drawing/2014/main" id="{EDD085D5-D093-DD87-D60B-B2F8288AE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7027" name="Slide Number Placeholder 3">
            <a:extLst>
              <a:ext uri="{FF2B5EF4-FFF2-40B4-BE49-F238E27FC236}">
                <a16:creationId xmlns:a16="http://schemas.microsoft.com/office/drawing/2014/main" id="{8B8143CB-CF72-6599-4E02-665B201D6D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19B874-0349-B342-A30E-822F37C0A65D}" type="slidenum">
              <a:rPr lang="en-US" altLang="en-US" sz="1200" smtClean="0">
                <a:latin typeface="Calibri" panose="020F0502020204030204" pitchFamily="34" charset="0"/>
              </a:rPr>
              <a:pPr/>
              <a:t>187</a:t>
            </a:fld>
            <a:endParaRPr lang="en-US" altLang="en-US" sz="1200">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3B7B86FF-0C64-E772-3B05-7D528787B2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18F91572-1020-510D-9579-05200BB647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A645E3FB-BAEA-83BB-DCC8-D84968C50A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CE02F0E-88ED-8240-822C-7B77EBCAABDD}" type="slidenum">
              <a:rPr lang="en-US" altLang="en-US" sz="1200" smtClean="0">
                <a:latin typeface="Calibri" panose="020F0502020204030204" pitchFamily="34" charset="0"/>
              </a:rPr>
              <a:pPr/>
              <a:t>188</a:t>
            </a:fld>
            <a:endParaRPr lang="en-US" altLang="en-US" sz="1200">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61C0A55E-F1D6-2F67-2ABE-E9130F585D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6D9859C2-B56B-3E3F-7235-2E7B55BE8E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716DEC4D-D353-0EC0-1C3C-82116467B9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482CB17-023E-F74B-BE36-2C6BA7A674CD}" type="slidenum">
              <a:rPr lang="en-US" altLang="en-US" sz="1200" smtClean="0">
                <a:latin typeface="Calibri" panose="020F0502020204030204" pitchFamily="34" charset="0"/>
              </a:rPr>
              <a:pPr/>
              <a:t>189</a:t>
            </a:fld>
            <a:endParaRPr lang="en-US" altLang="en-US" sz="1200">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CD8B67D7-4ED5-2A29-0D12-548214C12E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019BDD95-8622-65D0-E184-71DE21B498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6E59D43D-8F09-F6C4-A7AC-7A5CDB59A9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B8E30C9-B5E0-3A4A-BA60-99DEC5C88158}" type="slidenum">
              <a:rPr lang="en-US" altLang="en-US" sz="1200" smtClean="0">
                <a:latin typeface="Calibri" panose="020F0502020204030204" pitchFamily="34" charset="0"/>
              </a:rPr>
              <a:pPr/>
              <a:t>190</a:t>
            </a:fld>
            <a:endParaRPr lang="en-US" altLang="en-US" sz="1200">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39482D79-EC29-8C0F-8A74-DA06E4F127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6364BDD3-9AED-CA48-3E47-8B3EB8F4B2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5219" name="Slide Number Placeholder 3">
            <a:extLst>
              <a:ext uri="{FF2B5EF4-FFF2-40B4-BE49-F238E27FC236}">
                <a16:creationId xmlns:a16="http://schemas.microsoft.com/office/drawing/2014/main" id="{4090189D-2B0E-EC5E-E559-493C5F33B3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483D07-82D2-7447-821F-6B5CF586C99A}" type="slidenum">
              <a:rPr lang="en-US" altLang="en-US" sz="1200" smtClean="0">
                <a:latin typeface="Calibri" panose="020F0502020204030204" pitchFamily="34" charset="0"/>
              </a:rPr>
              <a:pPr/>
              <a:t>191</a:t>
            </a:fld>
            <a:endParaRPr lang="en-US" altLang="en-US" sz="1200">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22B9C764-6894-8D8D-BCCD-999C9DC399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C50DF1FC-80B7-E0AF-BCE9-5947A420BB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7267" name="Slide Number Placeholder 3">
            <a:extLst>
              <a:ext uri="{FF2B5EF4-FFF2-40B4-BE49-F238E27FC236}">
                <a16:creationId xmlns:a16="http://schemas.microsoft.com/office/drawing/2014/main" id="{4C1EC0A2-EEFF-147E-C9D9-C30839865F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E71871-E31A-5D45-A47A-332518984350}" type="slidenum">
              <a:rPr lang="en-US" altLang="en-US" sz="1200" smtClean="0">
                <a:latin typeface="Calibri" panose="020F0502020204030204" pitchFamily="34" charset="0"/>
              </a:rPr>
              <a:pPr/>
              <a:t>192</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01F19DA2-DE3A-6656-C333-FBF12E515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a:extLst>
              <a:ext uri="{FF2B5EF4-FFF2-40B4-BE49-F238E27FC236}">
                <a16:creationId xmlns:a16="http://schemas.microsoft.com/office/drawing/2014/main" id="{4222702A-1362-1571-1D22-FFF70BD846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9203" name="Slide Number Placeholder 3">
            <a:extLst>
              <a:ext uri="{FF2B5EF4-FFF2-40B4-BE49-F238E27FC236}">
                <a16:creationId xmlns:a16="http://schemas.microsoft.com/office/drawing/2014/main" id="{D9E3F1CF-AA55-FCC3-5CE5-5F9CAC4D73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A065EC-8A5A-C941-AE02-125C9B4FB1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a:extLst>
              <a:ext uri="{FF2B5EF4-FFF2-40B4-BE49-F238E27FC236}">
                <a16:creationId xmlns:a16="http://schemas.microsoft.com/office/drawing/2014/main" id="{DCB2F8AF-0903-F59E-CE8B-8606C0E7D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4" name="Notes Placeholder 2">
            <a:extLst>
              <a:ext uri="{FF2B5EF4-FFF2-40B4-BE49-F238E27FC236}">
                <a16:creationId xmlns:a16="http://schemas.microsoft.com/office/drawing/2014/main" id="{F0D588C9-98B1-FDCF-53C1-AD1A70BFF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9315" name="Slide Number Placeholder 3">
            <a:extLst>
              <a:ext uri="{FF2B5EF4-FFF2-40B4-BE49-F238E27FC236}">
                <a16:creationId xmlns:a16="http://schemas.microsoft.com/office/drawing/2014/main" id="{3E32F6E1-624D-5AD0-CEA6-6D29CDC6BE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DDBBBA-ACC7-8943-986B-1320AFD36727}" type="slidenum">
              <a:rPr lang="en-US" altLang="en-US" sz="1200" smtClean="0">
                <a:latin typeface="Calibri" panose="020F0502020204030204" pitchFamily="34" charset="0"/>
              </a:rPr>
              <a:pPr/>
              <a:t>193</a:t>
            </a:fld>
            <a:endParaRPr lang="en-US" altLang="en-US" sz="1200">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5E6087F0-34D0-4ADA-E00F-985A7183BA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D8A10277-A18E-A0CE-6025-C44407D303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E9CF4652-0C63-26AE-12DF-F32700F330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1DAF1C-631E-A541-A094-FDE3A4AA7F10}" type="slidenum">
              <a:rPr lang="en-US" altLang="en-US" sz="1200" smtClean="0">
                <a:latin typeface="Calibri" panose="020F0502020204030204" pitchFamily="34" charset="0"/>
              </a:rPr>
              <a:pPr/>
              <a:t>197</a:t>
            </a:fld>
            <a:endParaRPr lang="en-US" altLang="en-US" sz="1200">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1FC4E272-B3BC-D744-8FFB-F33471540E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2" name="Notes Placeholder 2">
            <a:extLst>
              <a:ext uri="{FF2B5EF4-FFF2-40B4-BE49-F238E27FC236}">
                <a16:creationId xmlns:a16="http://schemas.microsoft.com/office/drawing/2014/main" id="{F504B19C-C39F-4F25-4C7D-D1C0686A0F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3" name="Slide Number Placeholder 3">
            <a:extLst>
              <a:ext uri="{FF2B5EF4-FFF2-40B4-BE49-F238E27FC236}">
                <a16:creationId xmlns:a16="http://schemas.microsoft.com/office/drawing/2014/main" id="{077450B6-68C9-C10D-0C7D-A55F1AD527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766A03-4F87-7349-81A5-15A6F1FD9018}" type="slidenum">
              <a:rPr lang="en-US" altLang="en-US" sz="1200" smtClean="0">
                <a:latin typeface="Calibri" panose="020F0502020204030204" pitchFamily="34" charset="0"/>
              </a:rPr>
              <a:pPr/>
              <a:t>198</a:t>
            </a:fld>
            <a:endParaRPr lang="en-US" altLang="en-US" sz="1200">
              <a:latin typeface="Calibri" panose="020F050202020403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a:extLst>
              <a:ext uri="{FF2B5EF4-FFF2-40B4-BE49-F238E27FC236}">
                <a16:creationId xmlns:a16="http://schemas.microsoft.com/office/drawing/2014/main" id="{D54BB7B2-31A4-7B0C-E37C-7EA630E8E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0" name="Notes Placeholder 2">
            <a:extLst>
              <a:ext uri="{FF2B5EF4-FFF2-40B4-BE49-F238E27FC236}">
                <a16:creationId xmlns:a16="http://schemas.microsoft.com/office/drawing/2014/main" id="{E98019A8-2C34-8B0C-E9B1-C6043FDE27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8531" name="Slide Number Placeholder 3">
            <a:extLst>
              <a:ext uri="{FF2B5EF4-FFF2-40B4-BE49-F238E27FC236}">
                <a16:creationId xmlns:a16="http://schemas.microsoft.com/office/drawing/2014/main" id="{05B03CC5-DF19-CF06-476A-8CB7DDFFC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CEB0CCD-EE9A-8E42-A41E-4DFD9433AC29}" type="slidenum">
              <a:rPr lang="en-US" altLang="en-US" sz="1200" smtClean="0">
                <a:latin typeface="Calibri" panose="020F0502020204030204" pitchFamily="34" charset="0"/>
              </a:rPr>
              <a:pPr/>
              <a:t>199</a:t>
            </a:fld>
            <a:endParaRPr lang="en-US" altLang="en-US" sz="1200">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a:extLst>
              <a:ext uri="{FF2B5EF4-FFF2-40B4-BE49-F238E27FC236}">
                <a16:creationId xmlns:a16="http://schemas.microsoft.com/office/drawing/2014/main" id="{95B9B175-B28B-6B78-A688-1ECC64961A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2" name="Notes Placeholder 2">
            <a:extLst>
              <a:ext uri="{FF2B5EF4-FFF2-40B4-BE49-F238E27FC236}">
                <a16:creationId xmlns:a16="http://schemas.microsoft.com/office/drawing/2014/main" id="{39B42211-C5C3-6DD4-FFFF-0E2ABC4EDB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1603" name="Slide Number Placeholder 3">
            <a:extLst>
              <a:ext uri="{FF2B5EF4-FFF2-40B4-BE49-F238E27FC236}">
                <a16:creationId xmlns:a16="http://schemas.microsoft.com/office/drawing/2014/main" id="{4A492CF6-1442-AD70-7059-8D705D118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E39163-FD73-DC44-906B-76046A5A5843}" type="slidenum">
              <a:rPr lang="en-US" altLang="en-US" sz="1200" smtClean="0">
                <a:latin typeface="Calibri" panose="020F0502020204030204" pitchFamily="34" charset="0"/>
              </a:rPr>
              <a:pPr/>
              <a:t>201</a:t>
            </a:fld>
            <a:endParaRPr lang="en-US" altLang="en-US" sz="1200">
              <a:latin typeface="Calibri" panose="020F0502020204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15448733-13BC-D60C-9326-AD085EBB38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0" name="Notes Placeholder 2">
            <a:extLst>
              <a:ext uri="{FF2B5EF4-FFF2-40B4-BE49-F238E27FC236}">
                <a16:creationId xmlns:a16="http://schemas.microsoft.com/office/drawing/2014/main" id="{0D7F6289-2DE0-B9B0-3CD3-23A6C2217B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3651" name="Slide Number Placeholder 3">
            <a:extLst>
              <a:ext uri="{FF2B5EF4-FFF2-40B4-BE49-F238E27FC236}">
                <a16:creationId xmlns:a16="http://schemas.microsoft.com/office/drawing/2014/main" id="{B71C5058-D05D-CCB2-63DC-BF7903051B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4F0A34-74C5-284F-9E1E-CFDFFB894A82}" type="slidenum">
              <a:rPr lang="en-US" altLang="en-US" sz="1200" smtClean="0">
                <a:latin typeface="Calibri" panose="020F0502020204030204" pitchFamily="34" charset="0"/>
              </a:rPr>
              <a:pPr/>
              <a:t>202</a:t>
            </a:fld>
            <a:endParaRPr lang="en-US" altLang="en-US" sz="1200">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a:extLst>
              <a:ext uri="{FF2B5EF4-FFF2-40B4-BE49-F238E27FC236}">
                <a16:creationId xmlns:a16="http://schemas.microsoft.com/office/drawing/2014/main" id="{A7CB800E-C8DA-983C-C2B3-21B9C6BC17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8" name="Notes Placeholder 2">
            <a:extLst>
              <a:ext uri="{FF2B5EF4-FFF2-40B4-BE49-F238E27FC236}">
                <a16:creationId xmlns:a16="http://schemas.microsoft.com/office/drawing/2014/main" id="{3B70B018-A1F1-100F-E03E-3642D39FB1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5699" name="Slide Number Placeholder 3">
            <a:extLst>
              <a:ext uri="{FF2B5EF4-FFF2-40B4-BE49-F238E27FC236}">
                <a16:creationId xmlns:a16="http://schemas.microsoft.com/office/drawing/2014/main" id="{30BC1B64-9C33-367A-A86E-E4BF26C6F4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E22D4D-E9AC-B24D-B26A-D25CD8D11042}" type="slidenum">
              <a:rPr lang="en-US" altLang="en-US" sz="1200" smtClean="0">
                <a:latin typeface="Calibri" panose="020F0502020204030204" pitchFamily="34" charset="0"/>
              </a:rPr>
              <a:pPr/>
              <a:t>203</a:t>
            </a:fld>
            <a:endParaRPr lang="en-US" altLang="en-US" sz="1200">
              <a:latin typeface="Calibri" panose="020F050202020403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a:extLst>
              <a:ext uri="{FF2B5EF4-FFF2-40B4-BE49-F238E27FC236}">
                <a16:creationId xmlns:a16="http://schemas.microsoft.com/office/drawing/2014/main" id="{AE1E0968-0303-28F2-9B6A-F352CC58C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6" name="Notes Placeholder 2">
            <a:extLst>
              <a:ext uri="{FF2B5EF4-FFF2-40B4-BE49-F238E27FC236}">
                <a16:creationId xmlns:a16="http://schemas.microsoft.com/office/drawing/2014/main" id="{F9E74A14-457F-0563-F806-5542D63E3D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7747" name="Slide Number Placeholder 3">
            <a:extLst>
              <a:ext uri="{FF2B5EF4-FFF2-40B4-BE49-F238E27FC236}">
                <a16:creationId xmlns:a16="http://schemas.microsoft.com/office/drawing/2014/main" id="{4F866737-B736-4304-9118-1170702F6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3427F8-E453-BA45-8F82-1E01181886F5}" type="slidenum">
              <a:rPr lang="en-US" altLang="en-US" sz="1200" smtClean="0">
                <a:latin typeface="Calibri" panose="020F0502020204030204" pitchFamily="34" charset="0"/>
              </a:rPr>
              <a:pPr/>
              <a:t>204</a:t>
            </a:fld>
            <a:endParaRPr lang="en-US" altLang="en-US" sz="1200">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a:extLst>
              <a:ext uri="{FF2B5EF4-FFF2-40B4-BE49-F238E27FC236}">
                <a16:creationId xmlns:a16="http://schemas.microsoft.com/office/drawing/2014/main" id="{F5584801-E433-8FCE-58BE-90D169E2F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4" name="Notes Placeholder 2">
            <a:extLst>
              <a:ext uri="{FF2B5EF4-FFF2-40B4-BE49-F238E27FC236}">
                <a16:creationId xmlns:a16="http://schemas.microsoft.com/office/drawing/2014/main" id="{DFD3BC64-4EAF-5575-A761-C86EF81008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9795" name="Slide Number Placeholder 3">
            <a:extLst>
              <a:ext uri="{FF2B5EF4-FFF2-40B4-BE49-F238E27FC236}">
                <a16:creationId xmlns:a16="http://schemas.microsoft.com/office/drawing/2014/main" id="{5AAAF80C-49CC-3482-9E8F-CE544FB99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A7ABF7-9555-8447-8F61-E8702190DC5C}" type="slidenum">
              <a:rPr lang="en-US" altLang="en-US" sz="1200" smtClean="0">
                <a:latin typeface="Calibri" panose="020F0502020204030204" pitchFamily="34" charset="0"/>
              </a:rPr>
              <a:pPr/>
              <a:t>205</a:t>
            </a:fld>
            <a:endParaRPr lang="en-US" altLang="en-US" sz="1200">
              <a:latin typeface="Calibri" panose="020F050202020403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a:extLst>
              <a:ext uri="{FF2B5EF4-FFF2-40B4-BE49-F238E27FC236}">
                <a16:creationId xmlns:a16="http://schemas.microsoft.com/office/drawing/2014/main" id="{55540776-1978-8A49-41C2-1F0E0AE4ED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2" name="Notes Placeholder 2">
            <a:extLst>
              <a:ext uri="{FF2B5EF4-FFF2-40B4-BE49-F238E27FC236}">
                <a16:creationId xmlns:a16="http://schemas.microsoft.com/office/drawing/2014/main" id="{BAA7EEC8-CF19-6778-97CD-F5FBDD5F16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1843" name="Slide Number Placeholder 3">
            <a:extLst>
              <a:ext uri="{FF2B5EF4-FFF2-40B4-BE49-F238E27FC236}">
                <a16:creationId xmlns:a16="http://schemas.microsoft.com/office/drawing/2014/main" id="{F8BB0B6F-F33B-F535-0EA1-B8F6ECE782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9BE77C-4AC6-0A40-86AC-514183F6D336}" type="slidenum">
              <a:rPr lang="en-US" altLang="en-US" sz="1200" smtClean="0">
                <a:latin typeface="Calibri" panose="020F0502020204030204" pitchFamily="34" charset="0"/>
              </a:rPr>
              <a:pPr/>
              <a:t>206</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A273F44B-BDEC-77AB-146A-7D780A1F64C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5571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F6CD5A25-4A57-1F0A-0A17-114252C8AEA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2705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34711348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5453436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4015956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20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3EF6434B-906F-4CB8-F144-9186438A17BE}"/>
              </a:ext>
            </a:extLst>
          </p:cNvPr>
          <p:cNvSpPr>
            <a:spLocks noGrp="1"/>
          </p:cNvSpPr>
          <p:nvPr>
            <p:ph type="dt" sz="half" idx="10"/>
          </p:nvPr>
        </p:nvSpPr>
        <p:spPr>
          <a:xfrm>
            <a:off x="0" y="0"/>
            <a:ext cx="0" cy="0"/>
          </a:xfrm>
        </p:spPr>
        <p:txBody>
          <a:bodyPr/>
          <a:lstStyle>
            <a:lvl1pPr>
              <a:defRPr/>
            </a:lvl1pPr>
          </a:lstStyle>
          <a:p>
            <a:pPr>
              <a:defRPr/>
            </a:pPr>
            <a:fld id="{2FD6CEF4-F1D9-6343-A23E-274BD527513F}" type="datetime1">
              <a:rPr lang="en-CA"/>
              <a:pPr>
                <a:defRPr/>
              </a:pPr>
              <a:t>2023-12-04</a:t>
            </a:fld>
            <a:endParaRPr lang="en-US"/>
          </a:p>
        </p:txBody>
      </p:sp>
      <p:sp>
        <p:nvSpPr>
          <p:cNvPr id="5" name="Footer Placeholder 4">
            <a:extLst>
              <a:ext uri="{FF2B5EF4-FFF2-40B4-BE49-F238E27FC236}">
                <a16:creationId xmlns:a16="http://schemas.microsoft.com/office/drawing/2014/main" id="{8803FCC7-FFCC-E819-0C8F-A566A2088387}"/>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F063E-A99A-08AB-EDD0-584DA4FE7F5B}"/>
              </a:ext>
            </a:extLst>
          </p:cNvPr>
          <p:cNvSpPr>
            <a:spLocks noGrp="1"/>
          </p:cNvSpPr>
          <p:nvPr>
            <p:ph type="sldNum" sz="quarter" idx="12"/>
          </p:nvPr>
        </p:nvSpPr>
        <p:spPr>
          <a:xfrm>
            <a:off x="0" y="0"/>
            <a:ext cx="0" cy="0"/>
          </a:xfrm>
        </p:spPr>
        <p:txBody>
          <a:bodyPr/>
          <a:lstStyle>
            <a:lvl1pPr>
              <a:defRPr/>
            </a:lvl1pPr>
          </a:lstStyle>
          <a:p>
            <a:pPr>
              <a:defRPr/>
            </a:pPr>
            <a:fld id="{076A0306-CC51-9748-A861-9138BE1A9A7E}" type="slidenum">
              <a:rPr lang="en-US"/>
              <a:pPr>
                <a:defRPr/>
              </a:pPr>
              <a:t>‹#›</a:t>
            </a:fld>
            <a:endParaRPr lang="en-US"/>
          </a:p>
        </p:txBody>
      </p:sp>
    </p:spTree>
    <p:extLst>
      <p:ext uri="{BB962C8B-B14F-4D97-AF65-F5344CB8AC3E}">
        <p14:creationId xmlns:p14="http://schemas.microsoft.com/office/powerpoint/2010/main" val="391031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2023-12-04</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068816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0A46DD7E-6B51-8F8D-7DA4-6178BB369375}"/>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6826969-C809-1638-E2D1-7D53B0D8196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041468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644DE-DFA4-8B0D-B59B-EB46F3D9395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591294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1FE6F-FFA9-C5C4-CBBA-E1C4F920B1E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9D5B2CFD-1286-90FC-33A7-4210EB121BD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AF0F6DBA-F91C-A37C-E813-61DCC0B0EC2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312211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82AF3-FE2A-11A3-C661-EE2F2F6057C8}"/>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D825ED7C-7115-6ED5-B904-05493D049B8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00885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C04043-D09A-3D00-92AB-7D84116ED4AB}"/>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3FA3CB0C-B6EC-4E42-C8F7-05C9E159D0E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16788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92696-914A-CA56-9DB5-249F5A78691D}"/>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60E275F-3818-DF83-DF4E-D42EE2C4878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2004299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434A3-DF93-CBFE-DC91-A78CE11C642A}"/>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5404ADF-82DC-6CB6-A43D-F61E812FE1D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17317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7C1BA-3A22-9A64-E3ED-5C3BFA76797E}"/>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61575274-6ABB-5127-2E6A-5910825A5B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84188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31824-4555-C3C6-B14A-076457F3C678}"/>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BD9D8C3D-591E-29A1-562F-C148942815C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544369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2873DD-1C47-C9BF-7BAB-FFB1122B924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82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6C91-048B-2FEB-5278-04E496BC61E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023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87BFFA-21DF-7D9D-C96A-89877F0C590C}"/>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DF5379B8-4125-ACD4-7532-A213E83D520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935968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89A09-7FDE-1AB9-9EB8-3A9E75F8B341}"/>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D692868F-DFFC-AB1B-29AE-F2AD9D6927A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57580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D5745CB-F40D-2F2F-FD59-2901EBB88289}"/>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3C1C83E-FEE0-9A44-A3A0-FCE0AB8902A8}"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475CE925-7E42-66C1-DA81-52B7029E8401}"/>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36098695-B1BD-E852-8799-7D0D8031485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367107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CB972C54-AE31-BD5F-4032-59BC38A2EDD3}"/>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A29758D-760B-8D4F-B8F9-A3E4DA8C3D6E}"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A00C5DE2-F4C9-5BCB-E804-A5DFA6D4F971}"/>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BDE972BB-51F9-BD4A-7D8A-27BC38D307D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3107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D3BBDF32-3A3C-06CF-4D45-83D49622185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05B4DDE3-ED69-33C1-9656-7EEA3F04BD0C}"/>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B231B1F-0CA1-B141-B60C-F4734CEBCEF5}"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159421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6A7FD0D-E798-42AE-B2BD-5EB5B8B1585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33CB94F2-AA17-13B0-0E82-3CE614CE331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A70E39-5DD3-1F46-807B-E1B3F6675E10}"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42605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3C745D0-AC6C-3196-2687-9B278D6087C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CBC447A-7FBC-664D-9B6B-ED21D6DFD98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671DAD8C-F230-23D0-C69F-510C51FCF3E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4175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6A40A6A1-8BC0-E704-6C14-2B245245815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7C0F886-A180-1247-AA4A-7EA2290B7AB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7AE547F6-6068-1A17-5309-A666E96B341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11352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832786A7-6775-299B-D7E9-5E5E1A14177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423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ADDD04F-8BDF-F961-8348-1DB76D77300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9767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772857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426137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29166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219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4968F4D-9EB2-EC49-F595-782F49823FFF}"/>
              </a:ext>
            </a:extLst>
          </p:cNvPr>
          <p:cNvSpPr>
            <a:spLocks noGrp="1"/>
          </p:cNvSpPr>
          <p:nvPr>
            <p:ph type="dt" sz="half" idx="10"/>
          </p:nvPr>
        </p:nvSpPr>
        <p:spPr>
          <a:xfrm>
            <a:off x="0" y="0"/>
            <a:ext cx="0" cy="0"/>
          </a:xfrm>
        </p:spPr>
        <p:txBody>
          <a:bodyPr/>
          <a:lstStyle>
            <a:lvl1pPr>
              <a:defRPr/>
            </a:lvl1pPr>
          </a:lstStyle>
          <a:p>
            <a:pPr>
              <a:defRPr/>
            </a:pPr>
            <a:fld id="{C19D2243-D3B2-C449-B5FA-6B8835910D2F}" type="datetime1">
              <a:rPr lang="en-CA"/>
              <a:pPr>
                <a:defRPr/>
              </a:pPr>
              <a:t>2023-12-04</a:t>
            </a:fld>
            <a:endParaRPr lang="en-US"/>
          </a:p>
        </p:txBody>
      </p:sp>
      <p:sp>
        <p:nvSpPr>
          <p:cNvPr id="5" name="Footer Placeholder 4">
            <a:extLst>
              <a:ext uri="{FF2B5EF4-FFF2-40B4-BE49-F238E27FC236}">
                <a16:creationId xmlns:a16="http://schemas.microsoft.com/office/drawing/2014/main" id="{BFC37731-B5D1-E713-9D95-B295B7C46B06}"/>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1D0510-1C0C-2A7F-30F7-3B29472AD137}"/>
              </a:ext>
            </a:extLst>
          </p:cNvPr>
          <p:cNvSpPr>
            <a:spLocks noGrp="1"/>
          </p:cNvSpPr>
          <p:nvPr>
            <p:ph type="sldNum" sz="quarter" idx="12"/>
          </p:nvPr>
        </p:nvSpPr>
        <p:spPr>
          <a:xfrm>
            <a:off x="0" y="0"/>
            <a:ext cx="0" cy="0"/>
          </a:xfrm>
        </p:spPr>
        <p:txBody>
          <a:bodyPr/>
          <a:lstStyle>
            <a:lvl1pPr>
              <a:defRPr/>
            </a:lvl1pPr>
          </a:lstStyle>
          <a:p>
            <a:pPr>
              <a:defRPr/>
            </a:pPr>
            <a:fld id="{F687B4FA-A9C3-9141-9574-EE89FBE5E18B}" type="slidenum">
              <a:rPr lang="en-US"/>
              <a:pPr>
                <a:defRPr/>
              </a:pPr>
              <a:t>‹#›</a:t>
            </a:fld>
            <a:endParaRPr lang="en-US"/>
          </a:p>
        </p:txBody>
      </p:sp>
    </p:spTree>
    <p:extLst>
      <p:ext uri="{BB962C8B-B14F-4D97-AF65-F5344CB8AC3E}">
        <p14:creationId xmlns:p14="http://schemas.microsoft.com/office/powerpoint/2010/main" val="4088381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57200" y="1058776"/>
            <a:ext cx="4038600" cy="3238500"/>
          </a:xfrm>
        </p:spPr>
        <p:txBody>
          <a:bodyPr>
            <a:normAutofit/>
          </a:bodyPr>
          <a:lstStyle>
            <a:lvl1pPr marL="342900" indent="-342900">
              <a:buFont typeface="Arial"/>
              <a:buChar char="•"/>
              <a:defRPr sz="1800"/>
            </a:lvl1pPr>
            <a:lvl2pPr marL="685800" indent="-342900">
              <a:buFont typeface="Arial"/>
              <a:buChar char="•"/>
              <a:defRPr sz="1800"/>
            </a:lvl2pPr>
            <a:lvl3pPr marL="1028700" indent="-342900">
              <a:buFont typeface="Arial"/>
              <a:buChar char="•"/>
              <a:defRPr sz="1800"/>
            </a:lvl3pPr>
            <a:lvl4pPr marL="1371600" indent="-342900">
              <a:buFont typeface="Arial"/>
              <a:buChar char="•"/>
              <a:defRPr sz="1800"/>
            </a:lvl4pPr>
            <a:lvl5pPr marL="1714500" indent="-342900">
              <a:buFont typeface="Arial"/>
              <a:buChar cha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058776"/>
            <a:ext cx="4038600" cy="32385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87887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3240198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EF0E9B77-9217-359C-6D2B-CDAF3ED9D4B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8B7EA7-B871-B282-DDAF-45867709BEAF}"/>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829859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9A5E1-37D2-533B-F378-C343405ADCC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111881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B7155B-08A0-4987-4F52-274578846C08}"/>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0F3717DE-22A2-90D0-6C62-BCDBB7910EE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E390677E-7DC6-0BC9-6189-905F84D5770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1147545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BBDAE-F841-2571-93B5-7B124D3D5FC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7EE8C970-5688-999E-36A9-ACF31E007D8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49188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53ECFA-B1CB-7415-4B7D-345C6871BC0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9019360-0078-7B8D-3029-B3B7BAFF3EC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71849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3BC79-3850-568E-C1F8-B0E2D6FD01C0}"/>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83F8585B-B81E-F40B-E6C9-094AE0660715}"/>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2514870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1D9DC-0F1B-212E-0FDC-F8EC56A6505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C22A003E-4117-8439-29F2-4079AF44415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991610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FD59A-E2AD-2750-D2D8-1D245330A4CD}"/>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F7452292-2552-E747-2107-B4B8D777BB3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564836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F1D91-367D-8780-BB93-68DDA5E09E42}"/>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27515A6B-9ABC-98F6-D2EF-D99755B0C76A}"/>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312867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C41595-84A6-B16C-011A-074E0494F6A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349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7B4310-F15D-8A16-D1A5-5FCB76818B63}"/>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392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E570F-7ECD-6594-5AAC-FF0F9BCC1362}"/>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9457A003-5C14-A931-4A11-AE37C6D98B7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68313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CA279-1F85-0FFC-D4C1-2DF0732E8BE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8357D8B6-8107-F2CC-A8C3-9F356DB3474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39413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0FA2DABE-18F7-B2EE-9797-AB75A05B8871}"/>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022617B-16E1-2E48-9D1A-CED038B75887}"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C4BCB52B-35C8-1ABE-CA2D-262BA112337C}"/>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7486248D-FAA3-715B-AF36-F5138913088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37657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54074E6-C3A9-C007-2908-3A16585A2EF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BF280CE-07FA-AE4E-9FA6-12D4408DF738}"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B367CAC7-69E6-10C2-B878-A636940AA76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9D5E5EC1-DDA5-468E-D914-BB6C5C2CA55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127046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D59E95E3-DB1D-21CD-8169-9485B33D30D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05AC3A8E-2946-BA04-4AD7-CA453B930776}"/>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496B5FA-DC62-E240-9301-C012AFB5D2EA}"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78151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C2528EFA-40E4-4737-126E-78D7313314EA}"/>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7B8DDDD0-BB48-E090-25DA-AA19A7420BE6}"/>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A8E72A7-DB70-214D-A54C-3421811EFE73}"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0689678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6C9FF7B-3C83-29C5-415F-BD7FC047E16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C4A5EFA-E0CF-FD44-8128-E642B74C238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3FFB5996-270C-F075-882D-32F0556A6C0B}"/>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64833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2F17ACB-A246-1E2D-2245-FFDFBC6C871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9A33B4C-E9D7-434C-A6B2-02589055A06C}"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B4E39263-34A0-EBCC-2408-0BDF018B93F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860475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1DDADE41-3624-3EC4-3710-3423FA79994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361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53FFF29A-8850-BEA7-14DB-F8F3499B83D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1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3952395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1515646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7842959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88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C65B01F6-993D-152A-222A-3BFD934D959F}"/>
              </a:ext>
            </a:extLst>
          </p:cNvPr>
          <p:cNvSpPr>
            <a:spLocks noGrp="1"/>
          </p:cNvSpPr>
          <p:nvPr>
            <p:ph type="dt" sz="half" idx="10"/>
          </p:nvPr>
        </p:nvSpPr>
        <p:spPr>
          <a:xfrm>
            <a:off x="0" y="0"/>
            <a:ext cx="0" cy="0"/>
          </a:xfrm>
        </p:spPr>
        <p:txBody>
          <a:bodyPr/>
          <a:lstStyle>
            <a:lvl1pPr>
              <a:defRPr/>
            </a:lvl1pPr>
          </a:lstStyle>
          <a:p>
            <a:pPr>
              <a:defRPr/>
            </a:pPr>
            <a:fld id="{082FE351-A736-B34A-B791-B081003D9DA1}" type="datetime1">
              <a:rPr lang="en-CA"/>
              <a:pPr>
                <a:defRPr/>
              </a:pPr>
              <a:t>2023-12-04</a:t>
            </a:fld>
            <a:endParaRPr lang="en-US"/>
          </a:p>
        </p:txBody>
      </p:sp>
      <p:sp>
        <p:nvSpPr>
          <p:cNvPr id="5" name="Footer Placeholder 4">
            <a:extLst>
              <a:ext uri="{FF2B5EF4-FFF2-40B4-BE49-F238E27FC236}">
                <a16:creationId xmlns:a16="http://schemas.microsoft.com/office/drawing/2014/main" id="{5109876A-3CC8-0710-117B-0C4FAF36AA3B}"/>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44310F-A5E3-C293-9482-FF48FCD4DBB1}"/>
              </a:ext>
            </a:extLst>
          </p:cNvPr>
          <p:cNvSpPr>
            <a:spLocks noGrp="1"/>
          </p:cNvSpPr>
          <p:nvPr>
            <p:ph type="sldNum" sz="quarter" idx="12"/>
          </p:nvPr>
        </p:nvSpPr>
        <p:spPr>
          <a:xfrm>
            <a:off x="0" y="0"/>
            <a:ext cx="0" cy="0"/>
          </a:xfrm>
        </p:spPr>
        <p:txBody>
          <a:bodyPr/>
          <a:lstStyle>
            <a:lvl1pPr>
              <a:defRPr/>
            </a:lvl1pPr>
          </a:lstStyle>
          <a:p>
            <a:pPr>
              <a:defRPr/>
            </a:pPr>
            <a:fld id="{E8F5CAA8-E08E-D147-B569-B1709BD9A99F}" type="slidenum">
              <a:rPr lang="en-US"/>
              <a:pPr>
                <a:defRPr/>
              </a:pPr>
              <a:t>‹#›</a:t>
            </a:fld>
            <a:endParaRPr lang="en-US"/>
          </a:p>
        </p:txBody>
      </p:sp>
    </p:spTree>
    <p:extLst>
      <p:ext uri="{BB962C8B-B14F-4D97-AF65-F5344CB8AC3E}">
        <p14:creationId xmlns:p14="http://schemas.microsoft.com/office/powerpoint/2010/main" val="941151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9067D488-BC6E-6D2D-9AB4-35470B81EAC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4165CA3-1867-6356-94C2-2971B169AABA}"/>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366851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12094-D21E-601B-BE16-0A62A215A6C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440752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6F1FFD-E26C-AFC1-99AF-035B68A43C6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0F0F2D25-FC25-B0F5-7CE1-36E2BBC7CD2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3261AB71-8184-4334-76B3-A19B615716D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1739237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6558-561D-BB79-2D19-B7DE56519DCD}"/>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B55F172-23A0-0149-4EB9-4E587C7E7A6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316342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A4241A-7403-D92F-55DB-9360F394D757}"/>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31C28CAF-7299-1560-7362-5D79AF68286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2949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049CC-1886-AD39-FA5E-3FC6EAA32A17}"/>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168932CC-C5A4-DB71-6BC3-A44EF1450B6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145199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CD35B9-EBB7-B9BC-2A1D-D07363D28963}"/>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2BE8911C-DEB4-4CD7-D3CD-87EE13CA4F89}"/>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057554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8227A1-426C-BD21-5482-F147A2E39F1E}"/>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B75FF493-58F9-3DED-2068-CB1AFE51444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458986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6AF04-BDA8-893A-69F1-1FA9C305BD0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63D9D73-3F20-4593-F4E8-399C985342E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362448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78B3B2-46DD-1FAC-0C5A-DB44CC7778D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72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615F75-73FB-A6B9-8C0B-B7099CCC53C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6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0BCE5-CB4B-4A37-76B5-1CC7276D0FD4}"/>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12D3ED05-BF9D-2E58-7370-C8090165BD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765360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5B01-30BB-9C32-CF20-5A13B0FA6EE0}"/>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ADC3D9A4-3D8E-F2AC-D779-D9E9B98DD92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4889229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0480FA15-F715-8481-526B-D6D1F4151132}"/>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26AD705-A115-3B41-AA77-882746E2273B}"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12EE9311-26BB-30FA-A9B0-7644AF576B70}"/>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B5048468-5CD6-A4EA-66C9-EED3C2C0F67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1714168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115729E-81E6-72EB-8DD1-70F33F03B905}"/>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1714D-B51C-E048-8BCE-2D405B86622B}"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426051BF-E799-7A0B-5BFC-7200A64935B0}"/>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61573870-BAA5-E745-5C85-02373823C194}"/>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31392951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B233CE7B-8D94-D7E9-0F52-8EBB790625F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20131DCC-9A4E-6177-AE60-B005FC9AC57A}"/>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DE619E6-2A5E-E84A-8FB5-BED62E4A78A3}"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69047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1A3E0947-8054-3C9F-F5E8-9A598918DAC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C0F53D78-7776-9BEC-73B2-DF8D7A803FA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30FC79D-8844-7247-8735-466F1FE3F481}"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4695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6B3C6F3-A076-151F-0A97-C6047F2B897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C6E5920-DF40-ED42-B6A8-12708101ED6B}"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1C778601-9DD6-DE3D-6653-00C170A4EAF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267467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C81958D-A58A-F334-C576-E3D78D8FC32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2D019DD-92F5-F646-A7F2-AEC61CD32AC1}"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0A161FB5-1EC8-4276-62BA-2AF00C5F193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57561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18802"/>
      </p:ext>
    </p:extLst>
  </p:cSld>
  <p:clrMap bg1="lt1" tx1="dk1" bg2="lt2" tx2="dk2" accent1="accent1" accent2="accent2" accent3="accent3" accent4="accent4" accent5="accent5" accent6="accent6" hlink="hlink" folHlink="folHlink"/>
  <p:sldLayoutIdLst>
    <p:sldLayoutId id="2147485975" r:id="rId1"/>
    <p:sldLayoutId id="2147485976" r:id="rId2"/>
    <p:sldLayoutId id="2147485977" r:id="rId3"/>
    <p:sldLayoutId id="2147485978" r:id="rId4"/>
    <p:sldLayoutId id="2147485979" r:id="rId5"/>
    <p:sldLayoutId id="2147485980" r:id="rId6"/>
    <p:sldLayoutId id="2147485981" r:id="rId7"/>
    <p:sldLayoutId id="2147485982" r:id="rId8"/>
    <p:sldLayoutId id="2147485983" r:id="rId9"/>
    <p:sldLayoutId id="2147485984" r:id="rId10"/>
    <p:sldLayoutId id="2147485985" r:id="rId11"/>
    <p:sldLayoutId id="2147485986" r:id="rId12"/>
    <p:sldLayoutId id="2147485987" r:id="rId13"/>
    <p:sldLayoutId id="2147485988" r:id="rId14"/>
    <p:sldLayoutId id="2147485989" r:id="rId15"/>
    <p:sldLayoutId id="2147485990" r:id="rId16"/>
    <p:sldLayoutId id="2147485991" r:id="rId17"/>
    <p:sldLayoutId id="2147485992" r:id="rId18"/>
    <p:sldLayoutId id="2147485993" r:id="rId19"/>
    <p:sldLayoutId id="2147485994" r:id="rId20"/>
    <p:sldLayoutId id="2147485995" r:id="rId21"/>
    <p:sldLayoutId id="2147485996" r:id="rId22"/>
    <p:sldLayoutId id="2147485997" r:id="rId23"/>
    <p:sldLayoutId id="2147485998" r:id="rId24"/>
    <p:sldLayoutId id="2147485999" r:id="rId25"/>
    <p:sldLayoutId id="2147486000" r:id="rId26"/>
    <p:sldLayoutId id="2147486001" r:id="rId27"/>
    <p:sldLayoutId id="2147486002" r:id="rId2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39236"/>
      </p:ext>
    </p:extLst>
  </p:cSld>
  <p:clrMap bg1="lt1" tx1="dk1" bg2="lt2" tx2="dk2" accent1="accent1" accent2="accent2" accent3="accent3" accent4="accent4" accent5="accent5" accent6="accent6" hlink="hlink" folHlink="folHlink"/>
  <p:sldLayoutIdLst>
    <p:sldLayoutId id="2147486005" r:id="rId1"/>
    <p:sldLayoutId id="2147486006" r:id="rId2"/>
    <p:sldLayoutId id="2147486007" r:id="rId3"/>
    <p:sldLayoutId id="2147486008" r:id="rId4"/>
    <p:sldLayoutId id="2147486009" r:id="rId5"/>
    <p:sldLayoutId id="2147486010" r:id="rId6"/>
    <p:sldLayoutId id="2147486011" r:id="rId7"/>
    <p:sldLayoutId id="2147486012" r:id="rId8"/>
    <p:sldLayoutId id="2147486013" r:id="rId9"/>
    <p:sldLayoutId id="2147486014" r:id="rId10"/>
    <p:sldLayoutId id="2147486015" r:id="rId11"/>
    <p:sldLayoutId id="2147486016" r:id="rId12"/>
    <p:sldLayoutId id="2147486017" r:id="rId13"/>
    <p:sldLayoutId id="2147486018" r:id="rId14"/>
    <p:sldLayoutId id="2147486019" r:id="rId15"/>
    <p:sldLayoutId id="2147486020" r:id="rId16"/>
    <p:sldLayoutId id="2147486021" r:id="rId17"/>
    <p:sldLayoutId id="2147486022" r:id="rId18"/>
    <p:sldLayoutId id="2147486023" r:id="rId19"/>
    <p:sldLayoutId id="2147486024" r:id="rId20"/>
    <p:sldLayoutId id="2147486025" r:id="rId21"/>
    <p:sldLayoutId id="2147486026" r:id="rId22"/>
    <p:sldLayoutId id="2147486027" r:id="rId23"/>
    <p:sldLayoutId id="2147486028" r:id="rId24"/>
    <p:sldLayoutId id="2147486029" r:id="rId25"/>
    <p:sldLayoutId id="2147486030"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33532"/>
      </p:ext>
    </p:extLst>
  </p:cSld>
  <p:clrMap bg1="lt1" tx1="dk1" bg2="lt2" tx2="dk2" accent1="accent1" accent2="accent2" accent3="accent3" accent4="accent4" accent5="accent5" accent6="accent6" hlink="hlink" folHlink="folHlink"/>
  <p:sldLayoutIdLst>
    <p:sldLayoutId id="2147486032" r:id="rId1"/>
    <p:sldLayoutId id="2147486033" r:id="rId2"/>
    <p:sldLayoutId id="2147486034" r:id="rId3"/>
    <p:sldLayoutId id="2147486035" r:id="rId4"/>
    <p:sldLayoutId id="2147486036" r:id="rId5"/>
    <p:sldLayoutId id="2147486037" r:id="rId6"/>
    <p:sldLayoutId id="2147486038" r:id="rId7"/>
    <p:sldLayoutId id="2147486039" r:id="rId8"/>
    <p:sldLayoutId id="2147486040" r:id="rId9"/>
    <p:sldLayoutId id="2147486041" r:id="rId10"/>
    <p:sldLayoutId id="2147486042" r:id="rId11"/>
    <p:sldLayoutId id="2147486043" r:id="rId12"/>
    <p:sldLayoutId id="2147486044" r:id="rId13"/>
    <p:sldLayoutId id="2147486045" r:id="rId14"/>
    <p:sldLayoutId id="2147486046" r:id="rId15"/>
    <p:sldLayoutId id="2147486047" r:id="rId16"/>
    <p:sldLayoutId id="2147486048" r:id="rId17"/>
    <p:sldLayoutId id="2147486049" r:id="rId18"/>
    <p:sldLayoutId id="2147486050" r:id="rId19"/>
    <p:sldLayoutId id="2147486051" r:id="rId20"/>
    <p:sldLayoutId id="2147486052" r:id="rId21"/>
    <p:sldLayoutId id="2147486053" r:id="rId22"/>
    <p:sldLayoutId id="2147486054" r:id="rId23"/>
    <p:sldLayoutId id="2147486055" r:id="rId24"/>
    <p:sldLayoutId id="2147486056" r:id="rId25"/>
    <p:sldLayoutId id="2147486057"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0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1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80.xml"/><Relationship Id="rId4" Type="http://schemas.openxmlformats.org/officeDocument/2006/relationships/image" Target="../media/image65.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3.xml.rels><?xml version="1.0" encoding="UTF-8" standalone="yes"?>
<Relationships xmlns="http://schemas.openxmlformats.org/package/2006/relationships"><Relationship Id="rId3" Type="http://schemas.openxmlformats.org/officeDocument/2006/relationships/hyperlink" Target="https://www.canlii.org/en/ca/laws/stat/rsc-1985-c-t-13/latest/rsc-1985-c-t-13.html" TargetMode="External"/><Relationship Id="rId2" Type="http://schemas.openxmlformats.org/officeDocument/2006/relationships/notesSlide" Target="../notesSlides/notesSlide43.xml"/><Relationship Id="rId1" Type="http://schemas.openxmlformats.org/officeDocument/2006/relationships/slideLayout" Target="../slideLayouts/slideLayout8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180.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0.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0.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0.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0.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0.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0.xml"/></Relationships>
</file>

<file path=ppt/slides/_rels/slide1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80.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0.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10.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3.xml"/><Relationship Id="rId1" Type="http://schemas.openxmlformats.org/officeDocument/2006/relationships/slideLayout" Target="../slideLayouts/slideLayout8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0.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0.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0.xml"/></Relationships>
</file>

<file path=ppt/slides/_rels/slide1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9.xml"/></Relationships>
</file>

<file path=ppt/slides/_rels/slide1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9.xml"/></Relationships>
</file>

<file path=ppt/slides/_rels/slide163.xml.rels><?xml version="1.0" encoding="UTF-8" standalone="yes" ?><Relationships xmlns="http://schemas.openxmlformats.org/package/2006/relationships"><Relationship Id="rId2" Target="../media/image72.jpeg" Type="http://schemas.openxmlformats.org/officeDocument/2006/relationships/image"/><Relationship Id="rId1" Target="../slideLayouts/slideLayout79.xml" Type="http://schemas.openxmlformats.org/officeDocument/2006/relationships/slideLayout"/></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50.png"/><Relationship Id="rId4" Type="http://schemas.openxmlformats.org/officeDocument/2006/relationships/customXml" Target="../ink/ink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73.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8.xml" Type="http://schemas.openxmlformats.org/officeDocument/2006/relationships/slideLayout"/></Relationships>
</file>

<file path=ppt/slides/_rels/slide17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9.xml"/></Relationships>
</file>

<file path=ppt/slides/_rels/slide1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5.xml"/><Relationship Id="rId1" Type="http://schemas.openxmlformats.org/officeDocument/2006/relationships/slideLayout" Target="../slideLayouts/slideLayout80.xml"/></Relationships>
</file>

<file path=ppt/slides/_rels/slide176.xml.rels><?xml version="1.0" encoding="UTF-8" standalone="yes" ?><Relationships xmlns="http://schemas.openxmlformats.org/package/2006/relationships"><Relationship Id="rId3" Target="../media/image76.jpeg" Type="http://schemas.openxmlformats.org/officeDocument/2006/relationships/image"/><Relationship Id="rId2" Target="../media/image75.jpeg" Type="http://schemas.openxmlformats.org/officeDocument/2006/relationships/image"/><Relationship Id="rId1" Target="../slideLayouts/slideLayout79.xml" Type="http://schemas.openxmlformats.org/officeDocument/2006/relationships/slideLayout"/><Relationship Id="rId4" Target="../media/image77.png" Type="http://schemas.openxmlformats.org/officeDocument/2006/relationships/image"/></Relationships>
</file>

<file path=ppt/slides/_rels/slide177.xml.rels><?xml version="1.0" encoding="UTF-8" standalone="yes" ?><Relationships xmlns="http://schemas.openxmlformats.org/package/2006/relationships"><Relationship Id="rId3" Target="../media/image79.jpeg" Type="http://schemas.openxmlformats.org/officeDocument/2006/relationships/image"/><Relationship Id="rId2" Target="../media/image78.jpeg" Type="http://schemas.openxmlformats.org/officeDocument/2006/relationships/image"/><Relationship Id="rId1" Target="../slideLayouts/slideLayout79.xml" Type="http://schemas.openxmlformats.org/officeDocument/2006/relationships/slideLayout"/></Relationships>
</file>

<file path=ppt/slides/_rels/slide1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6.xml"/><Relationship Id="rId1" Type="http://schemas.openxmlformats.org/officeDocument/2006/relationships/slideLayout" Target="../slideLayouts/slideLayout8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80.xml"/><Relationship Id="rId4" Type="http://schemas.openxmlformats.org/officeDocument/2006/relationships/image" Target="../media/image82.png"/></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0.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0.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0.xml"/></Relationships>
</file>

<file path=ppt/slides/_rels/slide184.xml.rels><?xml version="1.0" encoding="UTF-8" standalone="yes" ?><Relationships xmlns="http://schemas.openxmlformats.org/package/2006/relationships"><Relationship Id="rId2" Target="../media/image83.jpeg" Type="http://schemas.openxmlformats.org/officeDocument/2006/relationships/image"/><Relationship Id="rId1" Target="../slideLayouts/slideLayout79.xml" Type="http://schemas.openxmlformats.org/officeDocument/2006/relationships/slideLayout"/></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0.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0.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0.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0.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customXml" Target="../ink/ink8.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0.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0.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0.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196.xml.rels><?xml version="1.0" encoding="UTF-8" standalone="yes" ?><Relationships xmlns="http://schemas.openxmlformats.org/package/2006/relationships"><Relationship Id="rId2" Target="../media/image84.jpeg" Type="http://schemas.openxmlformats.org/officeDocument/2006/relationships/image"/><Relationship Id="rId1" Target="../slideLayouts/slideLayout79.xml" Type="http://schemas.openxmlformats.org/officeDocument/2006/relationships/slideLayout"/></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0.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0.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8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8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8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0.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0.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0.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0.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0.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80.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0.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9.xml.rels><?xml version="1.0" encoding="UTF-8" standalone="yes" ?><Relationships xmlns="http://schemas.openxmlformats.org/package/2006/relationships"><Relationship Id="rId2" Target="../media/image85.jpeg" Type="http://schemas.openxmlformats.org/officeDocument/2006/relationships/image"/><Relationship Id="rId1" Target="../slideLayouts/slideLayout79.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0.xml.rels><?xml version="1.0" encoding="UTF-8" standalone="yes" ?><Relationships xmlns="http://schemas.openxmlformats.org/package/2006/relationships"><Relationship Id="rId2" Target="../media/image86.jpeg" Type="http://schemas.openxmlformats.org/officeDocument/2006/relationships/image"/><Relationship Id="rId1" Target="../slideLayouts/slideLayout79.xml" Type="http://schemas.openxmlformats.org/officeDocument/2006/relationships/slideLayout"/></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0.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0.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0.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0.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0.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80.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0.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0.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0.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80.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0.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80.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80.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80.xml"/></Relationships>
</file>

<file path=ppt/slides/_rels/slide252.xml.rels><?xml version="1.0" encoding="UTF-8" standalone="yes" ?><Relationships xmlns="http://schemas.openxmlformats.org/package/2006/relationships"><Relationship Id="rId3" Target="../media/image88.jpeg" Type="http://schemas.openxmlformats.org/officeDocument/2006/relationships/image"/><Relationship Id="rId2" Target="../media/image87.jpeg" Type="http://schemas.openxmlformats.org/officeDocument/2006/relationships/image"/><Relationship Id="rId1" Target="../slideLayouts/slideLayout79.xml" Type="http://schemas.openxmlformats.org/officeDocument/2006/relationships/slideLayout"/></Relationships>
</file>

<file path=ppt/slides/_rels/slide253.xml.rels><?xml version="1.0" encoding="UTF-8" standalone="yes" ?><Relationships xmlns="http://schemas.openxmlformats.org/package/2006/relationships"><Relationship Id="rId2" Target="../media/image89.jpeg" Type="http://schemas.openxmlformats.org/officeDocument/2006/relationships/image"/><Relationship Id="rId1" Target="../slideLayouts/slideLayout79.xml" Type="http://schemas.openxmlformats.org/officeDocument/2006/relationships/slideLayout"/></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80.xml"/></Relationships>
</file>

<file path=ppt/slides/_rels/slide258.xml.rels><?xml version="1.0" encoding="UTF-8" standalone="yes" ?><Relationships xmlns="http://schemas.openxmlformats.org/package/2006/relationships"><Relationship Id="rId2" Target="../media/image90.jpeg" Type="http://schemas.openxmlformats.org/officeDocument/2006/relationships/image"/><Relationship Id="rId1" Target="../slideLayouts/slideLayout79.xml" Type="http://schemas.openxmlformats.org/officeDocument/2006/relationships/slideLayout"/></Relationships>
</file>

<file path=ppt/slides/_rels/slide259.xml.rels><?xml version="1.0" encoding="UTF-8" standalone="yes" ?><Relationships xmlns="http://schemas.openxmlformats.org/package/2006/relationships"><Relationship Id="rId2" Target="../media/image91.jpeg" Type="http://schemas.openxmlformats.org/officeDocument/2006/relationships/image"/><Relationship Id="rId1" Target="../slideLayouts/slideLayout79.xml" Type="http://schemas.openxmlformats.org/officeDocument/2006/relationships/slideLayout"/></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0.xml.rels><?xml version="1.0" encoding="UTF-8" standalone="yes" ?><Relationships xmlns="http://schemas.openxmlformats.org/package/2006/relationships"><Relationship Id="rId2" Target="../media/image92.jpeg" Type="http://schemas.openxmlformats.org/officeDocument/2006/relationships/image"/><Relationship Id="rId1" Target="../slideLayouts/slideLayout79.xml" Type="http://schemas.openxmlformats.org/officeDocument/2006/relationships/slideLayout"/></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63.xml.rels><?xml version="1.0" encoding="UTF-8" standalone="yes" ?><Relationships xmlns="http://schemas.openxmlformats.org/package/2006/relationships"><Relationship Id="rId2" Target="../media/image93.jpeg" Type="http://schemas.openxmlformats.org/officeDocument/2006/relationships/image"/><Relationship Id="rId1" Target="../slideLayouts/slideLayout77.xml" Type="http://schemas.openxmlformats.org/officeDocument/2006/relationships/slideLayout"/></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80.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80.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80.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80.xml"/></Relationships>
</file>

<file path=ppt/slides/_rels/slide269.xml.rels><?xml version="1.0" encoding="UTF-8" standalone="yes" ?><Relationships xmlns="http://schemas.openxmlformats.org/package/2006/relationships"><Relationship Id="rId3" Target="../media/image94.jpeg" Type="http://schemas.openxmlformats.org/officeDocument/2006/relationships/image"/><Relationship Id="rId2" Target="../notesSlides/notesSlide130.xml" Type="http://schemas.openxmlformats.org/officeDocument/2006/relationships/notesSlide"/><Relationship Id="rId1" Target="../slideLayouts/slideLayout80.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mailto:Jfestinger@telus.net" TargetMode="External"/><Relationship Id="rId1" Type="http://schemas.openxmlformats.org/officeDocument/2006/relationships/slideLayout" Target="../slideLayouts/slideLayout5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80.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80.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80.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80.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80.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80.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80.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0.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80.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80.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84.xml.rels><?xml version="1.0" encoding="UTF-8" standalone="yes" ?><Relationships xmlns="http://schemas.openxmlformats.org/package/2006/relationships"><Relationship Id="rId3" Target="../media/image95.jpeg" Type="http://schemas.openxmlformats.org/officeDocument/2006/relationships/image"/><Relationship Id="rId2" Target="../notesSlides/notesSlide142.xml" Type="http://schemas.openxmlformats.org/officeDocument/2006/relationships/notesSlide"/><Relationship Id="rId1" Target="../slideLayouts/slideLayout80.xml" Type="http://schemas.openxmlformats.org/officeDocument/2006/relationships/slideLayout"/></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80.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80.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8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80.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48.xml"/><Relationship Id="rId1" Type="http://schemas.openxmlformats.org/officeDocument/2006/relationships/slideLayout" Target="../slideLayouts/slideLayout8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96.xml.rels><?xml version="1.0" encoding="UTF-8" standalone="yes" ?><Relationships xmlns="http://schemas.openxmlformats.org/package/2006/relationships"><Relationship Id="rId3" Target="../media/image97.jpeg" Type="http://schemas.openxmlformats.org/officeDocument/2006/relationships/image"/><Relationship Id="rId2" Target="../notesSlides/notesSlide149.xml" Type="http://schemas.openxmlformats.org/officeDocument/2006/relationships/notesSlide"/><Relationship Id="rId1" Target="../slideLayouts/slideLayout80.xml" Type="http://schemas.openxmlformats.org/officeDocument/2006/relationships/slideLayout"/></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0.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80.xml"/></Relationships>
</file>

<file path=ppt/slides/_rels/slide29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arget="../media/image13.jpeg" Type="http://schemas.openxmlformats.org/officeDocument/2006/relationships/image"/><Relationship Id="rId2" Target="../media/image12.jpeg" Type="http://schemas.openxmlformats.org/officeDocument/2006/relationships/image"/><Relationship Id="rId1" Target="../slideLayouts/slideLayout25.xml" Type="http://schemas.openxmlformats.org/officeDocument/2006/relationships/slideLayout"/></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00.xml.rels><?xml version="1.0" encoding="UTF-8" standalone="yes" ?><Relationships xmlns="http://schemas.openxmlformats.org/package/2006/relationships"><Relationship Id="rId2" Target="../media/image99.jpeg" Type="http://schemas.openxmlformats.org/officeDocument/2006/relationships/image"/><Relationship Id="rId1" Target="../slideLayouts/slideLayout79.xml" Type="http://schemas.openxmlformats.org/officeDocument/2006/relationships/slideLayout"/></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80.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80.xml"/></Relationships>
</file>

<file path=ppt/slides/_rels/slide30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9.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7.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79.xml" Type="http://schemas.openxmlformats.org/officeDocument/2006/relationships/slideLayout"/></Relationships>
</file>

<file path=ppt/slides/_rels/slide30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9.xml"/></Relationships>
</file>

<file path=ppt/slides/_rels/slide30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oleObject" Target="../embeddings/oleObject1.bin"/><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13.xml.rels><?xml version="1.0" encoding="UTF-8" standalone="yes" ?><Relationships xmlns="http://schemas.openxmlformats.org/package/2006/relationships"><Relationship Id="rId2" Target="../media/image84.jpeg" Type="http://schemas.openxmlformats.org/officeDocument/2006/relationships/image"/><Relationship Id="rId1" Target="../slideLayouts/slideLayout79.xml" Type="http://schemas.openxmlformats.org/officeDocument/2006/relationships/slideLayout"/></Relationships>
</file>

<file path=ppt/slides/_rels/slide314.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8.xml" Type="http://schemas.openxmlformats.org/officeDocument/2006/relationships/slideLayout"/></Relationships>
</file>

<file path=ppt/slides/_rels/slide31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8.xml"/></Relationships>
</file>

<file path=ppt/slides/_rels/slide316.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78.xml" Type="http://schemas.openxmlformats.org/officeDocument/2006/relationships/slideLayout"/></Relationships>
</file>

<file path=ppt/slides/_rels/slide317.xml.rels><?xml version="1.0" encoding="UTF-8" standalone="yes" ?><Relationships xmlns="http://schemas.openxmlformats.org/package/2006/relationships"><Relationship Id="rId3" Target="https://iplaw.allard.ubc.ca/2020/06/01/gowlings-roch-ripley-r-nelson-godfrey-on-patent-remedies-etc/" TargetMode="External" Type="http://schemas.openxmlformats.org/officeDocument/2006/relationships/hyperlink"/><Relationship Id="rId2" Target="../media/image106.jpeg" Type="http://schemas.openxmlformats.org/officeDocument/2006/relationships/image"/><Relationship Id="rId1" Target="../slideLayouts/slideLayout79.xml" Type="http://schemas.openxmlformats.org/officeDocument/2006/relationships/slideLayout"/></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80.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80.xml"/></Relationships>
</file>

<file path=ppt/slides/_rels/slide321.xml.rels><?xml version="1.0" encoding="UTF-8" standalone="yes" ?><Relationships xmlns="http://schemas.openxmlformats.org/package/2006/relationships"><Relationship Id="rId3" Target="../media/image107.jpeg" Type="http://schemas.openxmlformats.org/officeDocument/2006/relationships/image"/><Relationship Id="rId2" Target="../notesSlides/notesSlide157.xml" Type="http://schemas.openxmlformats.org/officeDocument/2006/relationships/notesSlide"/><Relationship Id="rId1" Target="../slideLayouts/slideLayout80.xml" Type="http://schemas.openxmlformats.org/officeDocument/2006/relationships/slideLayout"/></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80.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8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60.xml"/><Relationship Id="rId1" Type="http://schemas.openxmlformats.org/officeDocument/2006/relationships/slideLayout" Target="../slideLayouts/slideLayout80.xml"/></Relationships>
</file>

<file path=ppt/slides/_rels/slide326.xml.rels><?xml version="1.0" encoding="UTF-8" standalone="yes" ?><Relationships xmlns="http://schemas.openxmlformats.org/package/2006/relationships"><Relationship Id="rId3" Target="../media/image109.jpeg" Type="http://schemas.openxmlformats.org/officeDocument/2006/relationships/image"/><Relationship Id="rId2" Target="https://www.youtube.com/watch?v=sG9UMMq2dz4" TargetMode="External" Type="http://schemas.openxmlformats.org/officeDocument/2006/relationships/hyperlink"/><Relationship Id="rId1" Target="../slideLayouts/slideLayout78.xml" Type="http://schemas.openxmlformats.org/officeDocument/2006/relationships/slideLayout"/></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80.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80.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80.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0.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80.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80.xml"/></Relationships>
</file>

<file path=ppt/slides/_rels/slide337.xml.rels><?xml version="1.0" encoding="UTF-8" standalone="yes" ?><Relationships xmlns="http://schemas.openxmlformats.org/package/2006/relationships"><Relationship Id="rId2" Target="../media/image111.jpeg" Type="http://schemas.openxmlformats.org/officeDocument/2006/relationships/image"/><Relationship Id="rId1" Target="../slideLayouts/slideLayout79.xml" Type="http://schemas.openxmlformats.org/officeDocument/2006/relationships/slideLayout"/></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80.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46.xml.rels><?xml version="1.0" encoding="UTF-8" standalone="yes" ?><Relationships xmlns="http://schemas.openxmlformats.org/package/2006/relationships"><Relationship Id="rId2" Target="../media/image84.jpeg" Type="http://schemas.openxmlformats.org/officeDocument/2006/relationships/image"/><Relationship Id="rId1" Target="../slideLayouts/slideLayout79.xml" Type="http://schemas.openxmlformats.org/officeDocument/2006/relationships/slideLayout"/></Relationships>
</file>

<file path=ppt/slides/_rels/slide3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7.xml"/></Relationships>
</file>

<file path=ppt/slides/_rels/slide348.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8.xml" Type="http://schemas.openxmlformats.org/officeDocument/2006/relationships/slideLayout"/></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arget="../media/image31.jpeg" Type="http://schemas.openxmlformats.org/officeDocument/2006/relationships/image"/><Relationship Id="rId1" Target="../slideLayouts/slideLayout105.xml" Type="http://schemas.openxmlformats.org/officeDocument/2006/relationships/slideLayout"/></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80.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80.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80.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80.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5.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80.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80.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80.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80.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80.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80.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5.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80.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80.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80.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80.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80.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80.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arget="../media/image34.jpeg" Type="http://schemas.openxmlformats.org/officeDocument/2006/relationships/image"/><Relationship Id="rId1" Target="../slideLayouts/slideLayout105.xml" Type="http://schemas.openxmlformats.org/officeDocument/2006/relationships/slideLayout"/></Relationships>
</file>

<file path=ppt/slides/_rels/slide3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7.xml"/></Relationships>
</file>

<file path=ppt/slides/_rels/slide383.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9.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80.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80.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5.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80.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80.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80.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80.xml"/></Relationships>
</file>

<file path=ppt/slides/_rels/slide396.xml.rels><?xml version="1.0" encoding="UTF-8" standalone="yes" ?><Relationships xmlns="http://schemas.openxmlformats.org/package/2006/relationships"><Relationship Id="rId2" Target="../media/image84.jpeg" Type="http://schemas.openxmlformats.org/officeDocument/2006/relationships/image"/><Relationship Id="rId1" Target="../slideLayouts/slideLayout79.xml" Type="http://schemas.openxmlformats.org/officeDocument/2006/relationships/slideLayout"/></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5.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80.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80.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80.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80.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80.xml"/></Relationships>
</file>

<file path=ppt/slides/_rels/slide406.xml.rels><?xml version="1.0" encoding="UTF-8" standalone="yes" ?><Relationships xmlns="http://schemas.openxmlformats.org/package/2006/relationships"><Relationship Id="rId2" Target="../media/image116.jpeg" Type="http://schemas.openxmlformats.org/officeDocument/2006/relationships/image"/><Relationship Id="rId1" Target="../slideLayouts/slideLayout79.xml" Type="http://schemas.openxmlformats.org/officeDocument/2006/relationships/slideLayout"/></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5.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80.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13.xml.rels><?xml version="1.0" encoding="UTF-8" standalone="yes" ?><Relationships xmlns="http://schemas.openxmlformats.org/package/2006/relationships"><Relationship Id="rId3" Target="../media/image118.png" Type="http://schemas.openxmlformats.org/officeDocument/2006/relationships/image"/><Relationship Id="rId2" Target="../media/image117.jpeg" Type="http://schemas.openxmlformats.org/officeDocument/2006/relationships/image"/><Relationship Id="rId1" Target="../slideLayouts/slideLayout78.xml" Type="http://schemas.openxmlformats.org/officeDocument/2006/relationships/slideLayout"/><Relationship Id="rId4" Target="../media/image119.jpeg" Type="http://schemas.openxmlformats.org/officeDocument/2006/relationships/image"/></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416.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8.xml" Type="http://schemas.openxmlformats.org/officeDocument/2006/relationships/slideLayout"/></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80.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arget="../media/image38.jpeg" Type="http://schemas.openxmlformats.org/officeDocument/2006/relationships/image"/><Relationship Id="rId1" Target="../slideLayouts/slideLayout105.xml" Type="http://schemas.openxmlformats.org/officeDocument/2006/relationships/slideLayout"/></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80.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80.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80.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80.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8.xml.rels><?xml version="1.0" encoding="UTF-8" standalone="yes" ?><Relationships xmlns="http://schemas.openxmlformats.org/package/2006/relationships"><Relationship Id="rId2" Target="../media/image120.jpeg" Type="http://schemas.openxmlformats.org/officeDocument/2006/relationships/image"/><Relationship Id="rId1" Target="../slideLayouts/slideLayout79.xml" Type="http://schemas.openxmlformats.org/officeDocument/2006/relationships/slideLayout"/></Relationships>
</file>

<file path=ppt/slides/_rels/slide42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5.xml"/></Relationships>
</file>

<file path=ppt/slides/_rels/slide430.xml.rels><?xml version="1.0" encoding="UTF-8" standalone="yes" ?><Relationships xmlns="http://schemas.openxmlformats.org/package/2006/relationships"><Relationship Id="rId2" Target="../media/image122.jpeg" Type="http://schemas.openxmlformats.org/officeDocument/2006/relationships/image"/><Relationship Id="rId1" Target="../slideLayouts/slideLayout79.xml" Type="http://schemas.openxmlformats.org/officeDocument/2006/relationships/slideLayout"/></Relationships>
</file>

<file path=ppt/slides/_rels/slide431.xml.rels><?xml version="1.0" encoding="UTF-8" standalone="yes" ?><Relationships xmlns="http://schemas.openxmlformats.org/package/2006/relationships"><Relationship Id="rId2" Target="../media/image123.jpeg" Type="http://schemas.openxmlformats.org/officeDocument/2006/relationships/image"/><Relationship Id="rId1" Target="../slideLayouts/slideLayout79.xml" Type="http://schemas.openxmlformats.org/officeDocument/2006/relationships/slideLayout"/></Relationships>
</file>

<file path=ppt/slides/_rels/slide432.xml.rels><?xml version="1.0" encoding="UTF-8" standalone="yes" ?><Relationships xmlns="http://schemas.openxmlformats.org/package/2006/relationships"><Relationship Id="rId2" Target="../media/image124.jpeg" Type="http://schemas.openxmlformats.org/officeDocument/2006/relationships/image"/><Relationship Id="rId1" Target="../slideLayouts/slideLayout79.xml" Type="http://schemas.openxmlformats.org/officeDocument/2006/relationships/slideLayout"/></Relationships>
</file>

<file path=ppt/slides/_rels/slide433.xml.rels><?xml version="1.0" encoding="UTF-8" standalone="yes" ?><Relationships xmlns="http://schemas.openxmlformats.org/package/2006/relationships"><Relationship Id="rId2" Target="../media/image125.jpeg" Type="http://schemas.openxmlformats.org/officeDocument/2006/relationships/image"/><Relationship Id="rId1" Target="../slideLayouts/slideLayout79.xml" Type="http://schemas.openxmlformats.org/officeDocument/2006/relationships/slideLayout"/></Relationships>
</file>

<file path=ppt/slides/_rels/slide43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hyperlink" Target="https://youtu.be/BwgnXZ98AfI" TargetMode="External"/><Relationship Id="rId1" Type="http://schemas.openxmlformats.org/officeDocument/2006/relationships/slideLayout" Target="../slideLayouts/slideLayout79.xml"/></Relationships>
</file>

<file path=ppt/slides/_rels/slide435.xml.rels><?xml version="1.0" encoding="UTF-8" standalone="yes" ?><Relationships xmlns="http://schemas.openxmlformats.org/package/2006/relationships"><Relationship Id="rId2" Target="../media/image127.jpeg" Type="http://schemas.openxmlformats.org/officeDocument/2006/relationships/image"/><Relationship Id="rId1" Target="../slideLayouts/slideLayout79.xml" Type="http://schemas.openxmlformats.org/officeDocument/2006/relationships/slideLayout"/></Relationships>
</file>

<file path=ppt/slides/_rels/slide436.xml.rels><?xml version="1.0" encoding="UTF-8" standalone="yes" ?><Relationships xmlns="http://schemas.openxmlformats.org/package/2006/relationships"><Relationship Id="rId2" Target="../media/image128.jpeg" Type="http://schemas.openxmlformats.org/officeDocument/2006/relationships/image"/><Relationship Id="rId1" Target="../slideLayouts/slideLayout79.xml" Type="http://schemas.openxmlformats.org/officeDocument/2006/relationships/slideLayout"/></Relationships>
</file>

<file path=ppt/slides/_rels/slide437.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79.xml" Type="http://schemas.openxmlformats.org/officeDocument/2006/relationships/slideLayout"/></Relationships>
</file>

<file path=ppt/slides/_rels/slide438.xml.rels><?xml version="1.0" encoding="UTF-8" standalone="yes" ?><Relationships xmlns="http://schemas.openxmlformats.org/package/2006/relationships"><Relationship Id="rId2" Target="../media/image130.jpeg" Type="http://schemas.openxmlformats.org/officeDocument/2006/relationships/image"/><Relationship Id="rId1" Target="../slideLayouts/slideLayout79.xml" Type="http://schemas.openxmlformats.org/officeDocument/2006/relationships/slideLayout"/></Relationships>
</file>

<file path=ppt/slides/_rels/slide43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arget="../media/image40.jpeg" Type="http://schemas.openxmlformats.org/officeDocument/2006/relationships/image"/><Relationship Id="rId1" Target="../slideLayouts/slideLayout105.xml" Type="http://schemas.openxmlformats.org/officeDocument/2006/relationships/slideLayout"/></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80.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80.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80.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80.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80.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arget="../media/image41.jpeg" Type="http://schemas.openxmlformats.org/officeDocument/2006/relationships/image"/><Relationship Id="rId1" Target="../slideLayouts/slideLayout105.xml" Type="http://schemas.openxmlformats.org/officeDocument/2006/relationships/slideLayout"/></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80.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80.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80.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80.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80.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80.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80.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80.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80.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2" Target="../media/image42.jpeg" Type="http://schemas.openxmlformats.org/officeDocument/2006/relationships/image"/><Relationship Id="rId1" Target="../slideLayouts/slideLayout105.xml" Type="http://schemas.openxmlformats.org/officeDocument/2006/relationships/slideLayout"/></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80.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80.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6.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79.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2" Target="../media/image43.jpeg" Type="http://schemas.openxmlformats.org/officeDocument/2006/relationships/image"/><Relationship Id="rId1" Target="../slideLayouts/slideLayout105.xml" Type="http://schemas.openxmlformats.org/officeDocument/2006/relationships/slideLayout"/></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7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79.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3.xml"/></Relationships>
</file>

<file path=ppt/slides/_rels/slide476.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3.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9.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5.xml" Type="http://schemas.openxmlformats.org/officeDocument/2006/relationships/slideLayout"/></Relationships>
</file>

<file path=ppt/slides/_rels/slide48.xml.rels><?xml version="1.0" encoding="UTF-8" standalone="yes" ?><Relationships xmlns="http://schemas.openxmlformats.org/package/2006/relationships"><Relationship Id="rId2" Target="../media/image44.jpeg" Type="http://schemas.openxmlformats.org/officeDocument/2006/relationships/image"/><Relationship Id="rId1" Target="../slideLayouts/slideLayout105.xml" Type="http://schemas.openxmlformats.org/officeDocument/2006/relationships/slideLayout"/></Relationships>
</file>

<file path=ppt/slides/_rels/slide48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arget="../media/image45.jpeg" Type="http://schemas.openxmlformats.org/officeDocument/2006/relationships/image"/><Relationship Id="rId1" Target="../slideLayouts/slideLayout105.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arget="../media/image46.jpeg" Type="http://schemas.openxmlformats.org/officeDocument/2006/relationships/image"/><Relationship Id="rId1" Target="../slideLayouts/slideLayout105.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47.jpeg" Type="http://schemas.openxmlformats.org/officeDocument/2006/relationships/image"/><Relationship Id="rId1" Target="../slideLayouts/slideLayout105.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48.jpeg" Type="http://schemas.openxmlformats.org/officeDocument/2006/relationships/image"/><Relationship Id="rId1" Target="../slideLayouts/slideLayout105.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49.jpeg" Type="http://schemas.openxmlformats.org/officeDocument/2006/relationships/image"/><Relationship Id="rId1" Target="../slideLayouts/slideLayout105.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50.jpeg" Type="http://schemas.openxmlformats.org/officeDocument/2006/relationships/image"/><Relationship Id="rId1" Target="../slideLayouts/slideLayout105.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51.jpeg" Type="http://schemas.openxmlformats.org/officeDocument/2006/relationships/image"/><Relationship Id="rId1" Target="../slideLayouts/slideLayout105.xml" Type="http://schemas.openxmlformats.org/officeDocument/2006/relationships/slideLayout"/></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arget="../media/image53.jpeg" Type="http://schemas.openxmlformats.org/officeDocument/2006/relationships/image"/><Relationship Id="rId1" Target="../slideLayouts/slideLayout25.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3.xml" Type="http://schemas.openxmlformats.org/officeDocument/2006/relationships/slideLayout"/></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3" Target="../media/image55.jpeg" Type="http://schemas.openxmlformats.org/officeDocument/2006/relationships/image"/><Relationship Id="rId2" Target="../notesSlides/notesSlide3.xml" Type="http://schemas.openxmlformats.org/officeDocument/2006/relationships/notesSlide"/><Relationship Id="rId1" Target="../slideLayouts/slideLayout80.xml" Type="http://schemas.openxmlformats.org/officeDocument/2006/relationships/slideLayout"/></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3" Target="../media/image56.jpeg" Type="http://schemas.openxmlformats.org/officeDocument/2006/relationships/image"/><Relationship Id="rId2" Target="../notesSlides/notesSlide5.xml" Type="http://schemas.openxmlformats.org/officeDocument/2006/relationships/notesSlide"/><Relationship Id="rId1" Target="../slideLayouts/slideLayout80.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57.jpeg" Type="http://schemas.openxmlformats.org/officeDocument/2006/relationships/image"/><Relationship Id="rId1" Target="../slideLayouts/slideLayout79.xml" Type="http://schemas.openxmlformats.org/officeDocument/2006/relationships/slideLayout"/></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79.xml.rels><?xml version="1.0" encoding="UTF-8" standalone="yes" ?><Relationships xmlns="http://schemas.openxmlformats.org/package/2006/relationships"><Relationship Id="rId2" Target="../media/image58.jpeg" Type="http://schemas.openxmlformats.org/officeDocument/2006/relationships/image"/><Relationship Id="rId1" Target="../slideLayouts/slideLayout79.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17.jpeg" Type="http://schemas.openxmlformats.org/officeDocument/2006/relationships/image"/><Relationship Id="rId2" Target="https://iplaw.allard.ubc.ca/" TargetMode="External" Type="http://schemas.openxmlformats.org/officeDocument/2006/relationships/hyperlink"/><Relationship Id="rId1" Target="../slideLayouts/slideLayout25.xml" Type="http://schemas.openxmlformats.org/officeDocument/2006/relationships/slideLayout"/></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5.xml" Type="http://schemas.openxmlformats.org/officeDocument/2006/relationships/slideLayout"/></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7.xml"/></Relationships>
</file>

<file path=ppt/slides/_rels/slide9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7.xml"/></Relationships>
</file>

<file path=ppt/slides/_rels/slide92.xml.rels><?xml version="1.0" encoding="UTF-8" standalone="yes" ?><Relationships xmlns="http://schemas.openxmlformats.org/package/2006/relationships"><Relationship Id="rId2" Target="../media/image60.jpeg" Type="http://schemas.openxmlformats.org/officeDocument/2006/relationships/image"/><Relationship Id="rId1" Target="../slideLayouts/slideLayout78.xml" Type="http://schemas.openxmlformats.org/officeDocument/2006/relationships/slideLayout"/></Relationships>
</file>

<file path=ppt/slides/_rels/slide9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9.xml"/><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99.xml.rels><?xml version="1.0" encoding="UTF-8" standalone="yes" ?><Relationships xmlns="http://schemas.openxmlformats.org/package/2006/relationships"><Relationship Id="rId3" Target="../media/image61.jpeg" Type="http://schemas.openxmlformats.org/officeDocument/2006/relationships/image"/><Relationship Id="rId2" Target="../notesSlides/notesSlide27.xml" Type="http://schemas.openxmlformats.org/officeDocument/2006/relationships/notesSlide"/><Relationship Id="rId1" Target="../slideLayouts/slideLayout80.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53752" y="1"/>
            <a:ext cx="9036496" cy="1079500"/>
          </a:xfrm>
        </p:spPr>
        <p:txBody>
          <a:bodyPr/>
          <a:lstStyle/>
          <a:p>
            <a:pPr algn="ctr">
              <a:defRPr/>
            </a:pPr>
            <a:endParaRPr lang="en-US" sz="4400" spc="100" dirty="0">
              <a:solidFill>
                <a:schemeClr val="bg1"/>
              </a:solidFill>
              <a:ea typeface="ＭＳ Ｐゴシック" charset="-128"/>
            </a:endParaRPr>
          </a:p>
          <a:p>
            <a:pPr algn="ctr">
              <a:defRPr/>
            </a:pPr>
            <a:r>
              <a:rPr lang="en-US" sz="4800" spc="100" dirty="0">
                <a:solidFill>
                  <a:schemeClr val="bg1"/>
                </a:solidFill>
                <a:ea typeface="ＭＳ Ｐゴシック" charset="-128"/>
              </a:rPr>
              <a:t>Trademarks </a:t>
            </a:r>
            <a:r>
              <a:rPr lang="en-US" sz="4800" spc="100" dirty="0">
                <a:solidFill>
                  <a:srgbClr val="FF0000"/>
                </a:solidFill>
                <a:ea typeface="ＭＳ Ｐゴシック" charset="-128"/>
              </a:rPr>
              <a:t>Fin </a:t>
            </a:r>
          </a:p>
          <a:p>
            <a:pPr algn="ctr">
              <a:defRPr/>
            </a:pPr>
            <a:endParaRPr lang="en-US" sz="4400" spc="100" dirty="0">
              <a:solidFill>
                <a:schemeClr val="bg1"/>
              </a:solidFill>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a:solidFill>
                  <a:srgbClr val="FFFF00"/>
                </a:solidFill>
                <a:cs typeface="Lucida Console"/>
              </a:rPr>
              <a:t>Talk </a:t>
            </a:r>
            <a:r>
              <a:rPr lang="en-US" b="1">
                <a:solidFill>
                  <a:srgbClr val="FF0000"/>
                </a:solidFill>
                <a:cs typeface="Lucida Console"/>
              </a:rPr>
              <a:t>1</a:t>
            </a:r>
            <a:r>
              <a:rPr lang="en-US" b="1" dirty="0">
                <a:solidFill>
                  <a:srgbClr val="FF0000"/>
                </a:solidFill>
                <a:cs typeface="Lucida Console"/>
              </a:rPr>
              <a:t>0</a:t>
            </a:r>
          </a:p>
          <a:p>
            <a:pPr>
              <a:defRPr/>
            </a:pPr>
            <a:r>
              <a:rPr lang="en-US" b="1" dirty="0">
                <a:solidFill>
                  <a:srgbClr val="FFFF00"/>
                </a:solidFill>
                <a:cs typeface="Lucida Console"/>
              </a:rPr>
              <a:t>LAW 422 001</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Fall</a:t>
            </a:r>
            <a:r>
              <a:rPr lang="en-US" b="1" dirty="0">
                <a:solidFill>
                  <a:srgbClr val="FF0000"/>
                </a:solidFill>
                <a:cs typeface="Lucida Console"/>
              </a:rPr>
              <a:t>,</a:t>
            </a:r>
            <a:r>
              <a:rPr lang="en-US" b="1" dirty="0">
                <a:solidFill>
                  <a:srgbClr val="FFFF00"/>
                </a:solidFill>
                <a:cs typeface="Lucida Console"/>
              </a:rPr>
              <a:t> 2023</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11513"/>
            <a:ext cx="5429250" cy="1079500"/>
          </a:xfrm>
        </p:spPr>
        <p:txBody>
          <a:bodyPr/>
          <a:lstStyle/>
          <a:p>
            <a:pPr>
              <a:defRPr/>
            </a:pPr>
            <a:r>
              <a:rPr lang="en-US" dirty="0">
                <a:cs typeface="Lucida Console"/>
              </a:rPr>
              <a:t>Jon Festinger K.C.</a:t>
            </a:r>
          </a:p>
          <a:p>
            <a:pPr>
              <a:defRPr/>
            </a:pPr>
            <a:r>
              <a:rPr lang="en-US" dirty="0"/>
              <a:t>UBC/Allard School of Law</a:t>
            </a:r>
          </a:p>
          <a:p>
            <a:pPr>
              <a:defRPr/>
            </a:pPr>
            <a:r>
              <a:rPr lang="en-US" dirty="0" err="1"/>
              <a:t>TrU</a:t>
            </a:r>
            <a:r>
              <a:rPr lang="en-US" dirty="0"/>
              <a:t> Faculty of Law</a:t>
            </a:r>
          </a:p>
          <a:p>
            <a:pPr>
              <a:defRPr/>
            </a:pPr>
            <a:r>
              <a:rPr lang="en-US" dirty="0"/>
              <a:t>Of Counsel, chandler, </a:t>
            </a:r>
            <a:r>
              <a:rPr lang="en-US" dirty="0" err="1"/>
              <a:t>fogden</a:t>
            </a:r>
            <a:r>
              <a:rPr lang="en-US" dirty="0"/>
              <a:t>, </a:t>
            </a:r>
            <a:r>
              <a:rPr lang="en-US" dirty="0" err="1"/>
              <a:t>lyman</a:t>
            </a:r>
            <a:endParaRPr lang="en-US" dirty="0">
              <a:cs typeface="Lucida Console"/>
            </a:endParaRP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82B79E-54FA-410A-CA99-F050AA2A0816}"/>
              </a:ext>
            </a:extLst>
          </p:cNvPr>
          <p:cNvSpPr>
            <a:spLocks noGrp="1"/>
          </p:cNvSpPr>
          <p:nvPr>
            <p:ph type="title"/>
          </p:nvPr>
        </p:nvSpPr>
        <p:spPr>
          <a:xfrm>
            <a:off x="1485900" y="80963"/>
            <a:ext cx="6172200" cy="4349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16D9A290-A1B4-DB90-0B12-48716ED18384}"/>
              </a:ext>
            </a:extLst>
          </p:cNvPr>
          <p:cNvSpPr>
            <a:spLocks noGrp="1"/>
          </p:cNvSpPr>
          <p:nvPr>
            <p:ph idx="1"/>
          </p:nvPr>
        </p:nvSpPr>
        <p:spPr>
          <a:xfrm>
            <a:off x="179388" y="987425"/>
            <a:ext cx="8640762" cy="3838575"/>
          </a:xfrm>
        </p:spPr>
        <p:txBody>
          <a:bodyPr>
            <a:normAutofit fontScale="92500" lnSpcReduction="10000"/>
          </a:bodyPr>
          <a:lstStyle/>
          <a:p>
            <a:pPr marL="0" indent="0">
              <a:lnSpc>
                <a:spcPct val="120000"/>
              </a:lnSpc>
              <a:buFont typeface="Arial" panose="020B0604020202020204" pitchFamily="34" charset="0"/>
              <a:buNone/>
              <a:defRPr/>
            </a:pPr>
            <a:r>
              <a:rPr lang="en-CA" sz="1950" i="1" dirty="0">
                <a:solidFill>
                  <a:srgbClr val="00B0F0"/>
                </a:solidFill>
              </a:rPr>
              <a:t>Specialty Software Inc. v. </a:t>
            </a:r>
            <a:r>
              <a:rPr lang="en-CA" sz="1950" i="1" dirty="0" err="1">
                <a:solidFill>
                  <a:srgbClr val="00B0F0"/>
                </a:solidFill>
              </a:rPr>
              <a:t>Bewatec</a:t>
            </a:r>
            <a:r>
              <a:rPr lang="en-CA" sz="1950" i="1" dirty="0">
                <a:solidFill>
                  <a:srgbClr val="00B0F0"/>
                </a:solidFill>
              </a:rPr>
              <a:t> </a:t>
            </a:r>
            <a:r>
              <a:rPr lang="en-CA" sz="1950" i="1" dirty="0" err="1">
                <a:solidFill>
                  <a:srgbClr val="00B0F0"/>
                </a:solidFill>
              </a:rPr>
              <a:t>Kommunikationstechnik</a:t>
            </a:r>
            <a:r>
              <a:rPr lang="en-CA" sz="1950" i="1" dirty="0">
                <a:solidFill>
                  <a:srgbClr val="00B0F0"/>
                </a:solidFill>
              </a:rPr>
              <a:t> GMBH</a:t>
            </a:r>
            <a:r>
              <a:rPr lang="en-CA" sz="1950" dirty="0">
                <a:solidFill>
                  <a:srgbClr val="00B0F0"/>
                </a:solidFill>
              </a:rPr>
              <a:t> </a:t>
            </a:r>
            <a:r>
              <a:rPr lang="en-CA" sz="1950" dirty="0">
                <a:solidFill>
                  <a:schemeClr val="bg1"/>
                </a:solidFill>
              </a:rPr>
              <a:t>2016 FC 223</a:t>
            </a:r>
          </a:p>
          <a:p>
            <a:pPr>
              <a:lnSpc>
                <a:spcPct val="120000"/>
              </a:lnSpc>
              <a:defRPr/>
            </a:pPr>
            <a:r>
              <a:rPr lang="en-CA" sz="1950" dirty="0">
                <a:solidFill>
                  <a:srgbClr val="FFFF00"/>
                </a:solidFill>
              </a:rPr>
              <a:t>Specialty Software Inc. </a:t>
            </a:r>
            <a:r>
              <a:rPr lang="en-CA" sz="1950" dirty="0">
                <a:solidFill>
                  <a:schemeClr val="bg1"/>
                </a:solidFill>
              </a:rPr>
              <a:t>registered the </a:t>
            </a:r>
            <a:r>
              <a:rPr lang="en-CA" sz="1950" dirty="0">
                <a:solidFill>
                  <a:srgbClr val="FFFF00"/>
                </a:solidFill>
              </a:rPr>
              <a:t>TM “MEDINET” </a:t>
            </a:r>
            <a:r>
              <a:rPr lang="en-CA" sz="1950" dirty="0">
                <a:solidFill>
                  <a:schemeClr val="bg1"/>
                </a:solidFill>
              </a:rPr>
              <a:t>in association w. computer software programs. </a:t>
            </a:r>
          </a:p>
          <a:p>
            <a:pPr>
              <a:lnSpc>
                <a:spcPct val="120000"/>
              </a:lnSpc>
              <a:defRPr/>
            </a:pPr>
            <a:r>
              <a:rPr lang="en-CA" sz="1950" dirty="0">
                <a:solidFill>
                  <a:srgbClr val="FFFF00"/>
                </a:solidFill>
              </a:rPr>
              <a:t>Mark was registered in relation to wares, not services</a:t>
            </a:r>
            <a:r>
              <a:rPr lang="en-CA" sz="1950" dirty="0">
                <a:solidFill>
                  <a:schemeClr val="bg1"/>
                </a:solidFill>
              </a:rPr>
              <a:t>.</a:t>
            </a:r>
          </a:p>
          <a:p>
            <a:pPr>
              <a:lnSpc>
                <a:spcPct val="120000"/>
              </a:lnSpc>
              <a:defRPr/>
            </a:pPr>
            <a:r>
              <a:rPr lang="en-CA" sz="1950" dirty="0">
                <a:solidFill>
                  <a:schemeClr val="bg1"/>
                </a:solidFill>
              </a:rPr>
              <a:t>…2013 – </a:t>
            </a:r>
            <a:r>
              <a:rPr lang="en-CA" sz="1950" dirty="0" err="1">
                <a:solidFill>
                  <a:srgbClr val="FFFF00"/>
                </a:solidFill>
              </a:rPr>
              <a:t>Bewatec</a:t>
            </a:r>
            <a:r>
              <a:rPr lang="en-CA" sz="1950" dirty="0">
                <a:solidFill>
                  <a:srgbClr val="FFFF00"/>
                </a:solidFill>
              </a:rPr>
              <a:t> attempted to have this mark expunged </a:t>
            </a:r>
            <a:r>
              <a:rPr lang="en-CA" sz="1950" dirty="0">
                <a:solidFill>
                  <a:schemeClr val="bg1"/>
                </a:solidFill>
              </a:rPr>
              <a:t>from the register.</a:t>
            </a:r>
          </a:p>
          <a:p>
            <a:pPr>
              <a:lnSpc>
                <a:spcPct val="120000"/>
              </a:lnSpc>
              <a:defRPr/>
            </a:pPr>
            <a:r>
              <a:rPr lang="en-CA" sz="1950" dirty="0">
                <a:solidFill>
                  <a:srgbClr val="FF0000"/>
                </a:solidFill>
              </a:rPr>
              <a:t>To avoid expungement, Specialty had to show evidence of its use of the mark between November 22, 2010, and November 22, 2013. </a:t>
            </a:r>
          </a:p>
          <a:p>
            <a:pPr>
              <a:lnSpc>
                <a:spcPct val="120000"/>
              </a:lnSpc>
              <a:defRPr/>
            </a:pPr>
            <a:r>
              <a:rPr lang="en-CA" sz="1950" dirty="0">
                <a:solidFill>
                  <a:schemeClr val="bg1"/>
                </a:solidFill>
              </a:rPr>
              <a:t>Ultimately, </a:t>
            </a:r>
            <a:r>
              <a:rPr lang="en-CA" sz="1950" dirty="0">
                <a:solidFill>
                  <a:srgbClr val="FFFF00"/>
                </a:solidFill>
              </a:rPr>
              <a:t>Specialty provided evidence of use</a:t>
            </a:r>
            <a:r>
              <a:rPr lang="en-CA" sz="1950" dirty="0">
                <a:solidFill>
                  <a:schemeClr val="bg1"/>
                </a:solidFill>
              </a:rPr>
              <a:t>. </a:t>
            </a:r>
            <a:r>
              <a:rPr lang="en-CA" sz="1950" dirty="0">
                <a:solidFill>
                  <a:srgbClr val="FF0000"/>
                </a:solidFill>
              </a:rPr>
              <a:t>But was this use in relation to wares? </a:t>
            </a:r>
          </a:p>
          <a:p>
            <a:pPr>
              <a:lnSpc>
                <a:spcPct val="120000"/>
              </a:lnSpc>
              <a:defRPr/>
            </a:pPr>
            <a:r>
              <a:rPr lang="en-US" sz="1950" dirty="0" err="1">
                <a:solidFill>
                  <a:srgbClr val="FF0000"/>
                </a:solidFill>
              </a:rPr>
              <a:t>Speciality</a:t>
            </a:r>
            <a:r>
              <a:rPr lang="en-US" sz="1950" dirty="0">
                <a:solidFill>
                  <a:srgbClr val="FF0000"/>
                </a:solidFill>
              </a:rPr>
              <a:t> used to sell its software on disks</a:t>
            </a:r>
            <a:r>
              <a:rPr lang="en-US" sz="1950" dirty="0">
                <a:solidFill>
                  <a:srgbClr val="FFFF00"/>
                </a:solidFill>
              </a:rPr>
              <a:t>.</a:t>
            </a:r>
            <a:r>
              <a:rPr lang="en-CA" sz="1950" dirty="0">
                <a:solidFill>
                  <a:srgbClr val="FFFF00"/>
                </a:solidFill>
              </a:rPr>
              <a:t> </a:t>
            </a:r>
            <a:r>
              <a:rPr lang="en-US" sz="1950" dirty="0">
                <a:solidFill>
                  <a:srgbClr val="FFFF00"/>
                </a:solidFill>
              </a:rPr>
              <a:t>Now, clients obtain access to the software over the Internet</a:t>
            </a:r>
            <a:r>
              <a:rPr lang="en-US" sz="1950" dirty="0">
                <a:solidFill>
                  <a:schemeClr val="bg1"/>
                </a:solidFill>
              </a:rPr>
              <a:t>.</a:t>
            </a:r>
          </a:p>
          <a:p>
            <a:pPr marL="0" indent="0">
              <a:buFont typeface="Arial" panose="020B0604020202020204" pitchFamily="34" charset="0"/>
              <a:buNone/>
              <a:defRPr/>
            </a:pPr>
            <a:endParaRPr lang="en-CA" sz="2100" dirty="0">
              <a:solidFill>
                <a:schemeClr val="bg1"/>
              </a:solidFill>
            </a:endParaRPr>
          </a:p>
        </p:txBody>
      </p:sp>
      <p:sp>
        <p:nvSpPr>
          <p:cNvPr id="256003" name="Slide Number Placeholder 3">
            <a:extLst>
              <a:ext uri="{FF2B5EF4-FFF2-40B4-BE49-F238E27FC236}">
                <a16:creationId xmlns:a16="http://schemas.microsoft.com/office/drawing/2014/main" id="{BB47567E-1295-6055-E04E-8D9823BDA22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B6E740B-7112-3E42-83BA-82CC8D277C02}"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6144BE66-9FCD-99CD-44DB-B541469CEF31}"/>
              </a:ext>
            </a:extLst>
          </p:cNvPr>
          <p:cNvSpPr>
            <a:spLocks noGrp="1" noChangeArrowheads="1"/>
          </p:cNvSpPr>
          <p:nvPr>
            <p:ph type="title"/>
          </p:nvPr>
        </p:nvSpPr>
        <p:spPr bwMode="auto">
          <a:xfrm>
            <a:off x="1485900" y="107950"/>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345E63EE-C354-ED74-78E8-B73A065663D9}"/>
              </a:ext>
            </a:extLst>
          </p:cNvPr>
          <p:cNvSpPr>
            <a:spLocks noGrp="1"/>
          </p:cNvSpPr>
          <p:nvPr>
            <p:ph idx="1"/>
          </p:nvPr>
        </p:nvSpPr>
        <p:spPr>
          <a:xfrm>
            <a:off x="468313" y="1131888"/>
            <a:ext cx="8207375" cy="3903662"/>
          </a:xfrm>
        </p:spPr>
        <p:txBody>
          <a:bodyPr>
            <a:normAutofit lnSpcReduction="10000"/>
          </a:bodyPr>
          <a:lstStyle/>
          <a:p>
            <a:pPr marL="0" indent="0">
              <a:buFont typeface="Arial" panose="020B0604020202020204" pitchFamily="34" charset="0"/>
              <a:buNone/>
              <a:defRPr/>
            </a:pPr>
            <a:r>
              <a:rPr lang="en-CA" sz="2600" i="1" dirty="0">
                <a:solidFill>
                  <a:srgbClr val="00B0F0"/>
                </a:solidFill>
              </a:rPr>
              <a:t>Specialty Software Inc. v. </a:t>
            </a:r>
            <a:r>
              <a:rPr lang="en-CA" sz="2600" i="1" dirty="0" err="1">
                <a:solidFill>
                  <a:srgbClr val="00B0F0"/>
                </a:solidFill>
              </a:rPr>
              <a:t>Bewatec</a:t>
            </a:r>
            <a:r>
              <a:rPr lang="en-CA" sz="2600" i="1" dirty="0">
                <a:solidFill>
                  <a:srgbClr val="00B0F0"/>
                </a:solidFill>
              </a:rPr>
              <a:t> </a:t>
            </a:r>
            <a:r>
              <a:rPr lang="en-CA" sz="2600" i="1" dirty="0" err="1">
                <a:solidFill>
                  <a:srgbClr val="00B0F0"/>
                </a:solidFill>
              </a:rPr>
              <a:t>Kommunikationstechnik</a:t>
            </a:r>
            <a:r>
              <a:rPr lang="en-CA" sz="2600" i="1" dirty="0">
                <a:solidFill>
                  <a:srgbClr val="00B0F0"/>
                </a:solidFill>
              </a:rPr>
              <a:t> GMBH</a:t>
            </a:r>
            <a:r>
              <a:rPr lang="en-CA" sz="2600" dirty="0">
                <a:solidFill>
                  <a:srgbClr val="00B0F0"/>
                </a:solidFill>
              </a:rPr>
              <a:t> </a:t>
            </a:r>
            <a:r>
              <a:rPr lang="en-CA" sz="2600" dirty="0">
                <a:solidFill>
                  <a:schemeClr val="bg1"/>
                </a:solidFill>
              </a:rPr>
              <a:t>2016 FC 223</a:t>
            </a:r>
          </a:p>
          <a:p>
            <a:pPr>
              <a:defRPr/>
            </a:pPr>
            <a:r>
              <a:rPr lang="en-CA" sz="2600" dirty="0">
                <a:solidFill>
                  <a:schemeClr val="bg1"/>
                </a:solidFill>
              </a:rPr>
              <a:t>Clients obtain access to software over the Internet (they had previously received a disk containing the software).</a:t>
            </a:r>
          </a:p>
          <a:p>
            <a:pPr>
              <a:defRPr/>
            </a:pPr>
            <a:r>
              <a:rPr lang="en-CA" sz="2600" dirty="0">
                <a:solidFill>
                  <a:srgbClr val="FFFF00"/>
                </a:solidFill>
              </a:rPr>
              <a:t>Does this mean that Specialty is providing a </a:t>
            </a:r>
            <a:r>
              <a:rPr lang="en-CA" sz="2600" dirty="0">
                <a:solidFill>
                  <a:srgbClr val="FF0000"/>
                </a:solidFill>
              </a:rPr>
              <a:t>service</a:t>
            </a:r>
            <a:r>
              <a:rPr lang="en-CA" sz="2600" dirty="0">
                <a:solidFill>
                  <a:srgbClr val="FFFF00"/>
                </a:solidFill>
              </a:rPr>
              <a:t> </a:t>
            </a:r>
            <a:r>
              <a:rPr lang="en-CA" sz="2600" dirty="0">
                <a:solidFill>
                  <a:schemeClr val="bg1"/>
                </a:solidFill>
              </a:rPr>
              <a:t>as opposed to selling a</a:t>
            </a:r>
            <a:r>
              <a:rPr lang="en-CA" sz="2600" dirty="0">
                <a:solidFill>
                  <a:srgbClr val="FF0000"/>
                </a:solidFill>
              </a:rPr>
              <a:t> product?</a:t>
            </a:r>
          </a:p>
          <a:p>
            <a:pPr>
              <a:defRPr/>
            </a:pPr>
            <a:r>
              <a:rPr lang="en-CA" sz="2600" i="1" dirty="0" err="1">
                <a:solidFill>
                  <a:srgbClr val="00B0F0"/>
                </a:solidFill>
              </a:rPr>
              <a:t>MyLife.com</a:t>
            </a:r>
            <a:r>
              <a:rPr lang="en-CA" sz="2600" i="1" dirty="0">
                <a:solidFill>
                  <a:srgbClr val="00B0F0"/>
                </a:solidFill>
              </a:rPr>
              <a:t> Inc v Grbic</a:t>
            </a:r>
            <a:r>
              <a:rPr lang="en-CA" sz="2600" dirty="0">
                <a:solidFill>
                  <a:schemeClr val="bg1"/>
                </a:solidFill>
              </a:rPr>
              <a:t>,2014 TMOB 175 (CanLII) says that providing free access to a website was a service. </a:t>
            </a:r>
          </a:p>
          <a:p>
            <a:pPr>
              <a:defRPr/>
            </a:pPr>
            <a:endParaRPr lang="en-US" sz="2100" dirty="0">
              <a:solidFill>
                <a:schemeClr val="bg1"/>
              </a:solidFill>
            </a:endParaRPr>
          </a:p>
        </p:txBody>
      </p:sp>
      <p:sp>
        <p:nvSpPr>
          <p:cNvPr id="258051" name="Slide Number Placeholder 3">
            <a:extLst>
              <a:ext uri="{FF2B5EF4-FFF2-40B4-BE49-F238E27FC236}">
                <a16:creationId xmlns:a16="http://schemas.microsoft.com/office/drawing/2014/main" id="{E4DD97F7-234B-520B-C243-D975A7C66B5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B058CB41-2EDD-DF47-BDE9-3FAAC9125E4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DC04A1-2461-29AF-7FFA-C83A839A88FE}"/>
              </a:ext>
            </a:extLst>
          </p:cNvPr>
          <p:cNvSpPr>
            <a:spLocks noGrp="1"/>
          </p:cNvSpPr>
          <p:nvPr>
            <p:ph type="title"/>
          </p:nvPr>
        </p:nvSpPr>
        <p:spPr>
          <a:xfrm>
            <a:off x="1485900" y="107950"/>
            <a:ext cx="6172200" cy="4984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4CF7C13-7B65-0677-8668-89939777E086}"/>
              </a:ext>
            </a:extLst>
          </p:cNvPr>
          <p:cNvSpPr>
            <a:spLocks noGrp="1"/>
          </p:cNvSpPr>
          <p:nvPr>
            <p:ph idx="1"/>
          </p:nvPr>
        </p:nvSpPr>
        <p:spPr>
          <a:xfrm>
            <a:off x="179388" y="915988"/>
            <a:ext cx="8785225" cy="3959225"/>
          </a:xfrm>
        </p:spPr>
        <p:txBody>
          <a:bodyPr>
            <a:normAutofit fontScale="85000" lnSpcReduction="10000"/>
          </a:bodyPr>
          <a:lstStyle/>
          <a:p>
            <a:pPr marL="0" indent="0">
              <a:lnSpc>
                <a:spcPct val="110000"/>
              </a:lnSpc>
              <a:buFont typeface="Arial" panose="020B0604020202020204" pitchFamily="34" charset="0"/>
              <a:buNone/>
              <a:defRPr/>
            </a:pPr>
            <a:r>
              <a:rPr lang="en-CA" sz="1425" b="1" i="1" dirty="0">
                <a:solidFill>
                  <a:schemeClr val="bg1"/>
                </a:solidFill>
              </a:rPr>
              <a:t>4</a:t>
            </a:r>
            <a:r>
              <a:rPr lang="en-CA" sz="1425" i="1" dirty="0">
                <a:solidFill>
                  <a:schemeClr val="bg1"/>
                </a:solidFill>
              </a:rPr>
              <a:t> </a:t>
            </a:r>
            <a:r>
              <a:rPr lang="en-CA" sz="1425" b="1" i="1" dirty="0">
                <a:solidFill>
                  <a:schemeClr val="bg1"/>
                </a:solidFill>
              </a:rPr>
              <a:t>(1)</a:t>
            </a:r>
            <a:r>
              <a:rPr lang="en-CA" sz="1425" i="1" dirty="0">
                <a:solidFill>
                  <a:schemeClr val="bg1"/>
                </a:solidFill>
              </a:rPr>
              <a:t> A trade-mark is deemed to be used in association with </a:t>
            </a:r>
            <a:r>
              <a:rPr lang="en-CA" sz="1425" i="1" dirty="0">
                <a:solidFill>
                  <a:srgbClr val="FF0000"/>
                </a:solidFill>
              </a:rPr>
              <a:t>goods</a:t>
            </a:r>
            <a:r>
              <a:rPr lang="en-CA" sz="1425" i="1" dirty="0">
                <a:solidFill>
                  <a:schemeClr val="bg1"/>
                </a:solidFill>
              </a:rPr>
              <a:t> if, at the time of the </a:t>
            </a:r>
            <a:r>
              <a:rPr lang="en-CA" sz="1425" i="1" dirty="0">
                <a:solidFill>
                  <a:srgbClr val="FF0000"/>
                </a:solidFill>
              </a:rPr>
              <a:t>transfer</a:t>
            </a:r>
            <a:r>
              <a:rPr lang="en-CA" sz="1425" i="1" dirty="0">
                <a:solidFill>
                  <a:schemeClr val="bg1"/>
                </a:solidFill>
              </a:rPr>
              <a:t> of the </a:t>
            </a:r>
            <a:r>
              <a:rPr lang="en-CA" sz="1425" i="1" dirty="0">
                <a:solidFill>
                  <a:srgbClr val="FF0000"/>
                </a:solidFill>
              </a:rPr>
              <a:t>property</a:t>
            </a:r>
            <a:r>
              <a:rPr lang="en-CA" sz="1425" i="1" dirty="0">
                <a:solidFill>
                  <a:schemeClr val="bg1"/>
                </a:solidFill>
              </a:rPr>
              <a:t> in or possession of the goods, in the normal course of trade, it is marked on the goods themselves or on the packages in which they are distributed or it is in any other manner so associated with the goods that notice of the association is then given to the person to whom the property or possession is transferred.</a:t>
            </a:r>
          </a:p>
          <a:p>
            <a:pPr>
              <a:lnSpc>
                <a:spcPct val="110000"/>
              </a:lnSpc>
              <a:defRPr/>
            </a:pPr>
            <a:r>
              <a:rPr lang="en-CA" sz="2325" dirty="0">
                <a:solidFill>
                  <a:srgbClr val="FFFF00"/>
                </a:solidFill>
              </a:rPr>
              <a:t>Is there a “good” here? If so, what is the good? </a:t>
            </a:r>
          </a:p>
          <a:p>
            <a:pPr>
              <a:lnSpc>
                <a:spcPct val="110000"/>
              </a:lnSpc>
              <a:defRPr/>
            </a:pPr>
            <a:r>
              <a:rPr lang="en-CA" sz="2325" dirty="0">
                <a:solidFill>
                  <a:srgbClr val="FF0000"/>
                </a:solidFill>
              </a:rPr>
              <a:t>The good is the license to use the software</a:t>
            </a:r>
            <a:r>
              <a:rPr lang="en-CA" sz="2325" dirty="0">
                <a:solidFill>
                  <a:srgbClr val="FFFF00"/>
                </a:solidFill>
              </a:rPr>
              <a:t>. </a:t>
            </a:r>
          </a:p>
          <a:p>
            <a:pPr>
              <a:lnSpc>
                <a:spcPct val="110000"/>
              </a:lnSpc>
              <a:defRPr/>
            </a:pPr>
            <a:r>
              <a:rPr lang="en-CA" sz="2325" dirty="0">
                <a:solidFill>
                  <a:srgbClr val="FFFF00"/>
                </a:solidFill>
              </a:rPr>
              <a:t>The property is the right or the entitlement to enjoy the use of the license.</a:t>
            </a:r>
          </a:p>
          <a:p>
            <a:pPr>
              <a:lnSpc>
                <a:spcPct val="110000"/>
              </a:lnSpc>
              <a:defRPr/>
            </a:pPr>
            <a:r>
              <a:rPr lang="en-CA" sz="2325" dirty="0">
                <a:solidFill>
                  <a:srgbClr val="FFFF00"/>
                </a:solidFill>
              </a:rPr>
              <a:t>The transfer occurred through the granting of access in the form of login credentials.</a:t>
            </a:r>
          </a:p>
          <a:p>
            <a:pPr>
              <a:lnSpc>
                <a:spcPct val="110000"/>
              </a:lnSpc>
              <a:defRPr/>
            </a:pPr>
            <a:r>
              <a:rPr lang="en-CA" sz="2325" dirty="0">
                <a:solidFill>
                  <a:srgbClr val="FFFF00"/>
                </a:solidFill>
              </a:rPr>
              <a:t>The mark is visible throughout this process. </a:t>
            </a:r>
          </a:p>
          <a:p>
            <a:pPr>
              <a:lnSpc>
                <a:spcPct val="110000"/>
              </a:lnSpc>
              <a:defRPr/>
            </a:pPr>
            <a:r>
              <a:rPr lang="en-CA" sz="2325" dirty="0">
                <a:solidFill>
                  <a:srgbClr val="FFFF00"/>
                </a:solidFill>
              </a:rPr>
              <a:t>The disk, then, is just one means by which a transfer can occur. It can also occur through other ways (i.e., granting of access in the form of login credentials). </a:t>
            </a:r>
          </a:p>
          <a:p>
            <a:pPr marL="0" indent="0">
              <a:buFont typeface="Arial" panose="020B0604020202020204" pitchFamily="34" charset="0"/>
              <a:buNone/>
              <a:defRPr/>
            </a:pPr>
            <a:endParaRPr lang="en-CA" sz="2100" dirty="0">
              <a:solidFill>
                <a:schemeClr val="bg1"/>
              </a:solidFill>
            </a:endParaRPr>
          </a:p>
          <a:p>
            <a:pPr>
              <a:defRPr/>
            </a:pPr>
            <a:endParaRPr lang="en-US" sz="2100" dirty="0">
              <a:solidFill>
                <a:schemeClr val="bg1"/>
              </a:solidFill>
            </a:endParaRPr>
          </a:p>
        </p:txBody>
      </p:sp>
      <p:sp>
        <p:nvSpPr>
          <p:cNvPr id="260099" name="Slide Number Placeholder 3">
            <a:extLst>
              <a:ext uri="{FF2B5EF4-FFF2-40B4-BE49-F238E27FC236}">
                <a16:creationId xmlns:a16="http://schemas.microsoft.com/office/drawing/2014/main" id="{BD2E089B-3FB2-D86B-7998-93AB93F0B7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FCD5DAD-9A8C-E044-A3E5-333FA7D6706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D771-BF3F-0AE3-9001-2DD296D72248}"/>
              </a:ext>
            </a:extLst>
          </p:cNvPr>
          <p:cNvSpPr>
            <a:spLocks noGrp="1"/>
          </p:cNvSpPr>
          <p:nvPr>
            <p:ph type="title"/>
          </p:nvPr>
        </p:nvSpPr>
        <p:spPr>
          <a:xfrm>
            <a:off x="1485900" y="285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6C018DEF-4A3A-257B-55C0-B89066BD1C53}"/>
              </a:ext>
            </a:extLst>
          </p:cNvPr>
          <p:cNvSpPr>
            <a:spLocks noGrp="1"/>
          </p:cNvSpPr>
          <p:nvPr>
            <p:ph idx="1"/>
          </p:nvPr>
        </p:nvSpPr>
        <p:spPr>
          <a:xfrm>
            <a:off x="107950" y="987425"/>
            <a:ext cx="8856663" cy="4030663"/>
          </a:xfrm>
        </p:spPr>
        <p:txBody>
          <a:bodyPr>
            <a:normAutofit fontScale="62500" lnSpcReduction="20000"/>
          </a:bodyPr>
          <a:lstStyle/>
          <a:p>
            <a:pPr>
              <a:lnSpc>
                <a:spcPct val="120000"/>
              </a:lnSpc>
              <a:defRPr/>
            </a:pPr>
            <a:r>
              <a:rPr lang="en-CA" sz="4500" dirty="0">
                <a:solidFill>
                  <a:schemeClr val="bg1"/>
                </a:solidFill>
              </a:rPr>
              <a:t>Has a TM been used within the meaning of s. 4(1) “</a:t>
            </a:r>
            <a:r>
              <a:rPr lang="en-US" sz="4500" i="1" dirty="0">
                <a:solidFill>
                  <a:schemeClr val="bg1"/>
                </a:solidFill>
              </a:rPr>
              <a:t>in the </a:t>
            </a:r>
            <a:r>
              <a:rPr lang="en-US" sz="4500" i="1" dirty="0">
                <a:solidFill>
                  <a:srgbClr val="FFFF00"/>
                </a:solidFill>
              </a:rPr>
              <a:t>normal course of trade</a:t>
            </a:r>
            <a:r>
              <a:rPr lang="en-US" sz="4500" i="1" dirty="0">
                <a:solidFill>
                  <a:schemeClr val="bg1"/>
                </a:solidFill>
              </a:rPr>
              <a:t>”</a:t>
            </a:r>
            <a:r>
              <a:rPr lang="en-CA" sz="4500" dirty="0">
                <a:solidFill>
                  <a:schemeClr val="bg1"/>
                </a:solidFill>
              </a:rPr>
              <a:t> where </a:t>
            </a:r>
            <a:r>
              <a:rPr lang="en-CA" sz="4500" dirty="0">
                <a:solidFill>
                  <a:srgbClr val="FFFF00"/>
                </a:solidFill>
              </a:rPr>
              <a:t>goods are given away for free, as opposed to being sold</a:t>
            </a:r>
            <a:r>
              <a:rPr lang="en-CA" sz="4500" dirty="0">
                <a:solidFill>
                  <a:srgbClr val="FF0000"/>
                </a:solidFill>
              </a:rPr>
              <a:t>? </a:t>
            </a:r>
            <a:endParaRPr lang="en-US" sz="4500" dirty="0">
              <a:solidFill>
                <a:srgbClr val="FF0000"/>
              </a:solidFill>
            </a:endParaRPr>
          </a:p>
          <a:p>
            <a:pPr>
              <a:lnSpc>
                <a:spcPct val="120000"/>
              </a:lnSpc>
              <a:defRPr/>
            </a:pPr>
            <a:r>
              <a:rPr lang="en-CA" sz="4500" dirty="0">
                <a:solidFill>
                  <a:schemeClr val="bg1"/>
                </a:solidFill>
              </a:rPr>
              <a:t>See </a:t>
            </a:r>
            <a:r>
              <a:rPr lang="en-CA" sz="4500" i="1" dirty="0" err="1">
                <a:solidFill>
                  <a:srgbClr val="00B0F0"/>
                </a:solidFill>
              </a:rPr>
              <a:t>Distrimedic</a:t>
            </a:r>
            <a:r>
              <a:rPr lang="en-CA" sz="4500" i="1" dirty="0">
                <a:solidFill>
                  <a:srgbClr val="00B0F0"/>
                </a:solidFill>
              </a:rPr>
              <a:t> Inc. v. </a:t>
            </a:r>
            <a:r>
              <a:rPr lang="en-CA" sz="4500" i="1" dirty="0" err="1">
                <a:solidFill>
                  <a:srgbClr val="00B0F0"/>
                </a:solidFill>
              </a:rPr>
              <a:t>Dispill</a:t>
            </a:r>
            <a:r>
              <a:rPr lang="en-CA" sz="4500" i="1" dirty="0">
                <a:solidFill>
                  <a:srgbClr val="00B0F0"/>
                </a:solidFill>
              </a:rPr>
              <a:t> Inc</a:t>
            </a:r>
            <a:r>
              <a:rPr lang="en-CA" sz="4500" dirty="0">
                <a:solidFill>
                  <a:schemeClr val="bg1"/>
                </a:solidFill>
              </a:rPr>
              <a:t>., </a:t>
            </a:r>
            <a:r>
              <a:rPr lang="en-US" sz="4500" dirty="0">
                <a:solidFill>
                  <a:schemeClr val="bg1"/>
                </a:solidFill>
              </a:rPr>
              <a:t>2013 FC 1043 </a:t>
            </a:r>
            <a:r>
              <a:rPr lang="en-US" sz="4500" i="1" dirty="0">
                <a:solidFill>
                  <a:schemeClr val="bg1"/>
                </a:solidFill>
              </a:rPr>
              <a:t>[302] … The expression "in the normal course of trade"…</a:t>
            </a:r>
            <a:r>
              <a:rPr lang="en-US" sz="4500" i="1" dirty="0">
                <a:solidFill>
                  <a:srgbClr val="FFFF00"/>
                </a:solidFill>
              </a:rPr>
              <a:t>requires some payment or exchange</a:t>
            </a:r>
            <a:r>
              <a:rPr lang="en-US" sz="4500" i="1" dirty="0">
                <a:solidFill>
                  <a:schemeClr val="bg1"/>
                </a:solidFill>
              </a:rPr>
              <a:t>, which excludes the use of a trade-mark in situations where the wares are given away for free or donated.</a:t>
            </a:r>
            <a:r>
              <a:rPr lang="en-CA" sz="4500" i="1" dirty="0">
                <a:solidFill>
                  <a:schemeClr val="bg1"/>
                </a:solidFill>
              </a:rPr>
              <a:t> </a:t>
            </a:r>
            <a:r>
              <a:rPr lang="en-US" sz="4500" i="1" dirty="0">
                <a:solidFill>
                  <a:schemeClr val="bg1"/>
                </a:solidFill>
              </a:rPr>
              <a:t> </a:t>
            </a:r>
          </a:p>
          <a:p>
            <a:pPr lvl="1">
              <a:defRPr/>
            </a:pPr>
            <a:endParaRPr lang="en-US" dirty="0">
              <a:solidFill>
                <a:schemeClr val="bg1"/>
              </a:solidFill>
            </a:endParaRPr>
          </a:p>
        </p:txBody>
      </p:sp>
      <p:sp>
        <p:nvSpPr>
          <p:cNvPr id="262147" name="Slide Number Placeholder 3">
            <a:extLst>
              <a:ext uri="{FF2B5EF4-FFF2-40B4-BE49-F238E27FC236}">
                <a16:creationId xmlns:a16="http://schemas.microsoft.com/office/drawing/2014/main" id="{67F451CD-DDE5-05D7-254D-7CA4DF14F2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DDD6E4F-A078-3041-BF43-C441C8925F0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Box 1">
            <a:extLst>
              <a:ext uri="{FF2B5EF4-FFF2-40B4-BE49-F238E27FC236}">
                <a16:creationId xmlns:a16="http://schemas.microsoft.com/office/drawing/2014/main" id="{E568B24A-FF8D-DDC1-BD96-86E24ECCA24B}"/>
              </a:ext>
            </a:extLst>
          </p:cNvPr>
          <p:cNvSpPr txBox="1">
            <a:spLocks noChangeArrowheads="1"/>
          </p:cNvSpPr>
          <p:nvPr/>
        </p:nvSpPr>
        <p:spPr bwMode="auto">
          <a:xfrm>
            <a:off x="2749550" y="268288"/>
            <a:ext cx="364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8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64194" name="TextBox 3">
            <a:extLst>
              <a:ext uri="{FF2B5EF4-FFF2-40B4-BE49-F238E27FC236}">
                <a16:creationId xmlns:a16="http://schemas.microsoft.com/office/drawing/2014/main" id="{CBA6A867-EE51-37F6-6F73-3CFCFFC6CAB2}"/>
              </a:ext>
            </a:extLst>
          </p:cNvPr>
          <p:cNvSpPr txBox="1">
            <a:spLocks noChangeArrowheads="1"/>
          </p:cNvSpPr>
          <p:nvPr/>
        </p:nvSpPr>
        <p:spPr bwMode="auto">
          <a:xfrm>
            <a:off x="431800" y="1389063"/>
            <a:ext cx="82804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4(2) A trade-mark is </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deemed to be used in association with </a:t>
            </a:r>
            <a:r>
              <a:rPr kumimoji="0" lang="en-US" altLang="en-US" sz="40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services</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if it is used or displayed in the performance or advertising</a:t>
            </a: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of those services.</a:t>
            </a:r>
            <a:endParaRPr kumimoji="0" lang="en-CA"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E24C32-9B64-906B-66A1-80728BB607E8}"/>
              </a:ext>
            </a:extLst>
          </p:cNvPr>
          <p:cNvSpPr>
            <a:spLocks noGrp="1"/>
          </p:cNvSpPr>
          <p:nvPr>
            <p:ph type="title"/>
          </p:nvPr>
        </p:nvSpPr>
        <p:spPr>
          <a:xfrm>
            <a:off x="1485900" y="0"/>
            <a:ext cx="6172200" cy="72707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9F05054C-86F6-DC41-5CC4-C4F2BE064FC5}"/>
              </a:ext>
            </a:extLst>
          </p:cNvPr>
          <p:cNvSpPr>
            <a:spLocks noGrp="1"/>
          </p:cNvSpPr>
          <p:nvPr>
            <p:ph idx="1"/>
          </p:nvPr>
        </p:nvSpPr>
        <p:spPr>
          <a:xfrm>
            <a:off x="107950" y="744538"/>
            <a:ext cx="8928100" cy="4348162"/>
          </a:xfrm>
        </p:spPr>
        <p:txBody>
          <a:bodyPr>
            <a:noAutofit/>
          </a:bodyPr>
          <a:lstStyle/>
          <a:p>
            <a:pPr marL="0" indent="0">
              <a:buFont typeface="Arial" panose="020B0604020202020204" pitchFamily="34" charset="0"/>
              <a:buNone/>
              <a:defRPr/>
            </a:pPr>
            <a:r>
              <a:rPr lang="en-CA" sz="2300" i="1" dirty="0">
                <a:solidFill>
                  <a:srgbClr val="00B0F0"/>
                </a:solidFill>
              </a:rPr>
              <a:t>Gesco Industries Inc v. Sim &amp; McBurney </a:t>
            </a:r>
            <a:r>
              <a:rPr lang="en-CA" sz="2300" dirty="0">
                <a:solidFill>
                  <a:schemeClr val="bg1"/>
                </a:solidFill>
              </a:rPr>
              <a:t>(2000) 9 CPR (4</a:t>
            </a:r>
            <a:r>
              <a:rPr lang="en-CA" sz="2300" baseline="30000" dirty="0">
                <a:solidFill>
                  <a:schemeClr val="bg1"/>
                </a:solidFill>
              </a:rPr>
              <a:t>th</a:t>
            </a:r>
            <a:r>
              <a:rPr lang="en-CA" sz="2300" dirty="0">
                <a:solidFill>
                  <a:schemeClr val="bg1"/>
                </a:solidFill>
              </a:rPr>
              <a:t>) 480 (FCA)</a:t>
            </a:r>
          </a:p>
          <a:p>
            <a:pPr>
              <a:defRPr/>
            </a:pPr>
            <a:r>
              <a:rPr lang="en-CA" sz="2300" dirty="0">
                <a:solidFill>
                  <a:schemeClr val="bg1"/>
                </a:solidFill>
              </a:rPr>
              <a:t>The </a:t>
            </a:r>
            <a:r>
              <a:rPr lang="en-CA" sz="2300" dirty="0">
                <a:solidFill>
                  <a:srgbClr val="FFFF00"/>
                </a:solidFill>
              </a:rPr>
              <a:t>Registrar of Trademarks </a:t>
            </a:r>
            <a:r>
              <a:rPr lang="en-CA" sz="2300" dirty="0">
                <a:solidFill>
                  <a:schemeClr val="bg1"/>
                </a:solidFill>
              </a:rPr>
              <a:t>had </a:t>
            </a:r>
            <a:r>
              <a:rPr lang="en-CA" sz="2300" dirty="0">
                <a:solidFill>
                  <a:srgbClr val="FFFF00"/>
                </a:solidFill>
              </a:rPr>
              <a:t>expunged</a:t>
            </a:r>
            <a:r>
              <a:rPr lang="en-CA" sz="2300" dirty="0">
                <a:solidFill>
                  <a:schemeClr val="bg1"/>
                </a:solidFill>
              </a:rPr>
              <a:t> </a:t>
            </a:r>
            <a:r>
              <a:rPr lang="en-CA" sz="2300" dirty="0" err="1">
                <a:solidFill>
                  <a:schemeClr val="bg1"/>
                </a:solidFill>
              </a:rPr>
              <a:t>Gesco's</a:t>
            </a:r>
            <a:r>
              <a:rPr lang="en-CA" sz="2300" dirty="0">
                <a:solidFill>
                  <a:schemeClr val="bg1"/>
                </a:solidFill>
              </a:rPr>
              <a:t> registration of the trademark "</a:t>
            </a:r>
            <a:r>
              <a:rPr lang="en-CA" sz="2300" dirty="0" err="1">
                <a:solidFill>
                  <a:srgbClr val="FFFF00"/>
                </a:solidFill>
              </a:rPr>
              <a:t>Stainshield</a:t>
            </a:r>
            <a:r>
              <a:rPr lang="en-CA" sz="2300" dirty="0">
                <a:solidFill>
                  <a:schemeClr val="bg1"/>
                </a:solidFill>
              </a:rPr>
              <a:t>" for use in association with the services of stain resistant treatment for carpets and rugs. </a:t>
            </a:r>
          </a:p>
          <a:p>
            <a:pPr>
              <a:defRPr/>
            </a:pPr>
            <a:r>
              <a:rPr lang="en-CA" sz="2300" dirty="0">
                <a:solidFill>
                  <a:schemeClr val="bg1"/>
                </a:solidFill>
              </a:rPr>
              <a:t>The Registrar determined that </a:t>
            </a:r>
            <a:r>
              <a:rPr lang="en-CA" sz="2300" dirty="0">
                <a:solidFill>
                  <a:srgbClr val="FFFF00"/>
                </a:solidFill>
              </a:rPr>
              <a:t>Gesco failed to submit any evidence of use</a:t>
            </a:r>
            <a:r>
              <a:rPr lang="en-CA" sz="2300" dirty="0">
                <a:solidFill>
                  <a:schemeClr val="bg1"/>
                </a:solidFill>
              </a:rPr>
              <a:t> of the trademark. </a:t>
            </a:r>
          </a:p>
          <a:p>
            <a:pPr>
              <a:defRPr/>
            </a:pPr>
            <a:r>
              <a:rPr lang="en-CA" sz="2300" dirty="0">
                <a:solidFill>
                  <a:schemeClr val="bg1"/>
                </a:solidFill>
              </a:rPr>
              <a:t>Gesco appealed the Registrar's decision.</a:t>
            </a:r>
          </a:p>
          <a:p>
            <a:pPr>
              <a:defRPr/>
            </a:pPr>
            <a:r>
              <a:rPr lang="en-CA" sz="2300" dirty="0">
                <a:solidFill>
                  <a:srgbClr val="FF0000"/>
                </a:solidFill>
              </a:rPr>
              <a:t>FCA held </a:t>
            </a:r>
            <a:r>
              <a:rPr lang="en-CA" sz="2300" dirty="0">
                <a:solidFill>
                  <a:schemeClr val="bg1"/>
                </a:solidFill>
              </a:rPr>
              <a:t>that </a:t>
            </a:r>
            <a:r>
              <a:rPr lang="en-CA" sz="2300" dirty="0">
                <a:solidFill>
                  <a:srgbClr val="FFFF00"/>
                </a:solidFill>
              </a:rPr>
              <a:t>when a trademark is used in association </a:t>
            </a:r>
            <a:r>
              <a:rPr lang="en-CA" sz="2300" dirty="0">
                <a:solidFill>
                  <a:srgbClr val="FF0000"/>
                </a:solidFill>
              </a:rPr>
              <a:t>with services</a:t>
            </a:r>
            <a:r>
              <a:rPr lang="en-CA" sz="2300" dirty="0">
                <a:solidFill>
                  <a:schemeClr val="bg1"/>
                </a:solidFill>
              </a:rPr>
              <a:t>, </a:t>
            </a:r>
            <a:r>
              <a:rPr lang="en-CA" sz="2300" dirty="0">
                <a:solidFill>
                  <a:srgbClr val="FF0000"/>
                </a:solidFill>
              </a:rPr>
              <a:t>the use does not have to occur in the normal course of trade</a:t>
            </a:r>
            <a:r>
              <a:rPr lang="en-CA" sz="2300" dirty="0">
                <a:solidFill>
                  <a:schemeClr val="bg1"/>
                </a:solidFill>
              </a:rPr>
              <a:t>.</a:t>
            </a:r>
          </a:p>
        </p:txBody>
      </p:sp>
      <p:sp>
        <p:nvSpPr>
          <p:cNvPr id="265219" name="Slide Number Placeholder 3">
            <a:extLst>
              <a:ext uri="{FF2B5EF4-FFF2-40B4-BE49-F238E27FC236}">
                <a16:creationId xmlns:a16="http://schemas.microsoft.com/office/drawing/2014/main" id="{B362589E-67C3-3401-3B57-2874EC883CA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8DB9D9-0609-0148-8FB7-9471610EE81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76CD8-8648-8795-49B1-A3243A1EA142}"/>
              </a:ext>
            </a:extLst>
          </p:cNvPr>
          <p:cNvSpPr>
            <a:spLocks noGrp="1"/>
          </p:cNvSpPr>
          <p:nvPr>
            <p:ph type="title"/>
          </p:nvPr>
        </p:nvSpPr>
        <p:spPr>
          <a:xfrm>
            <a:off x="1485900" y="107950"/>
            <a:ext cx="6172200" cy="3190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2E1901E1-734A-0BD4-5E2C-E6CB203DE896}"/>
              </a:ext>
            </a:extLst>
          </p:cNvPr>
          <p:cNvSpPr>
            <a:spLocks noGrp="1"/>
          </p:cNvSpPr>
          <p:nvPr>
            <p:ph idx="1"/>
          </p:nvPr>
        </p:nvSpPr>
        <p:spPr>
          <a:xfrm>
            <a:off x="107950" y="827088"/>
            <a:ext cx="8928100" cy="4121150"/>
          </a:xfrm>
        </p:spPr>
        <p:txBody>
          <a:bodyPr>
            <a:normAutofit lnSpcReduction="10000"/>
          </a:bodyPr>
          <a:lstStyle/>
          <a:p>
            <a:pPr marL="0" indent="0">
              <a:buFont typeface="Arial" panose="020B0604020202020204" pitchFamily="34" charset="0"/>
              <a:buNone/>
              <a:defRPr/>
            </a:pPr>
            <a:r>
              <a:rPr lang="en-CA" sz="2000" i="1" dirty="0">
                <a:solidFill>
                  <a:srgbClr val="00B0F0"/>
                </a:solidFill>
              </a:rPr>
              <a:t>Gesco Industries Inc v. Sim &amp; McBurney </a:t>
            </a:r>
            <a:r>
              <a:rPr lang="en-CA" sz="2000" dirty="0">
                <a:solidFill>
                  <a:schemeClr val="bg1"/>
                </a:solidFill>
              </a:rPr>
              <a:t>(2000) 9 CPR (4</a:t>
            </a:r>
            <a:r>
              <a:rPr lang="en-CA" sz="2000" baseline="30000" dirty="0">
                <a:solidFill>
                  <a:schemeClr val="bg1"/>
                </a:solidFill>
              </a:rPr>
              <a:t>th</a:t>
            </a:r>
            <a:r>
              <a:rPr lang="en-CA" sz="2000" dirty="0">
                <a:solidFill>
                  <a:schemeClr val="bg1"/>
                </a:solidFill>
              </a:rPr>
              <a:t>) 480 (FCA)</a:t>
            </a:r>
          </a:p>
          <a:p>
            <a:pPr>
              <a:defRPr/>
            </a:pPr>
            <a:r>
              <a:rPr lang="en-CA" sz="2000" dirty="0">
                <a:solidFill>
                  <a:srgbClr val="FFFF00"/>
                </a:solidFill>
              </a:rPr>
              <a:t>Rothstein J. </a:t>
            </a:r>
            <a:r>
              <a:rPr lang="en-CA" sz="2000" dirty="0">
                <a:solidFill>
                  <a:srgbClr val="FF0000"/>
                </a:solidFill>
              </a:rPr>
              <a:t>defines services broadly</a:t>
            </a:r>
            <a:r>
              <a:rPr lang="en-CA" sz="2000" dirty="0">
                <a:solidFill>
                  <a:schemeClr val="bg1"/>
                </a:solidFill>
              </a:rPr>
              <a:t>. </a:t>
            </a:r>
          </a:p>
          <a:p>
            <a:pPr>
              <a:defRPr/>
            </a:pPr>
            <a:r>
              <a:rPr lang="en-CA" sz="2000" dirty="0">
                <a:solidFill>
                  <a:schemeClr val="bg1"/>
                </a:solidFill>
              </a:rPr>
              <a:t>He accepts the reasoning of Strayer J in this regard: [para 10]</a:t>
            </a:r>
          </a:p>
          <a:p>
            <a:pPr>
              <a:defRPr/>
            </a:pPr>
            <a:r>
              <a:rPr lang="en-US" sz="2000" dirty="0">
                <a:solidFill>
                  <a:srgbClr val="FFFF00"/>
                </a:solidFill>
              </a:rPr>
              <a:t>No definition of services is given in the Trademarks Act because of the “plethora of services that the human mind is capable of conceiving”</a:t>
            </a:r>
            <a:endParaRPr lang="en-CA" sz="2000" dirty="0">
              <a:solidFill>
                <a:srgbClr val="FFFF00"/>
              </a:solidFill>
            </a:endParaRPr>
          </a:p>
          <a:p>
            <a:pPr>
              <a:defRPr/>
            </a:pPr>
            <a:r>
              <a:rPr lang="en-US" sz="2000" dirty="0">
                <a:solidFill>
                  <a:srgbClr val="FF0000"/>
                </a:solidFill>
              </a:rPr>
              <a:t>Term should be liberally construed</a:t>
            </a:r>
            <a:endParaRPr lang="en-CA" sz="2000" dirty="0">
              <a:solidFill>
                <a:srgbClr val="FF0000"/>
              </a:solidFill>
            </a:endParaRPr>
          </a:p>
          <a:p>
            <a:pPr>
              <a:defRPr/>
            </a:pPr>
            <a:r>
              <a:rPr lang="en-US" sz="2000" dirty="0">
                <a:solidFill>
                  <a:schemeClr val="bg1"/>
                </a:solidFill>
              </a:rPr>
              <a:t>Each case decided on its own facts, giving proper regard to judicial precedent. </a:t>
            </a:r>
            <a:endParaRPr lang="en-CA" sz="2000" dirty="0">
              <a:solidFill>
                <a:schemeClr val="bg1"/>
              </a:solidFill>
            </a:endParaRPr>
          </a:p>
          <a:p>
            <a:pPr>
              <a:defRPr/>
            </a:pPr>
            <a:r>
              <a:rPr lang="en-US" sz="2000" dirty="0">
                <a:solidFill>
                  <a:schemeClr val="bg1"/>
                </a:solidFill>
              </a:rPr>
              <a:t>Nothing to suggest that services with respect to which a TM may be established are limited to those which are not incidental or ancillary to the sale of goods.</a:t>
            </a:r>
            <a:endParaRPr lang="en-CA" sz="2000" dirty="0">
              <a:solidFill>
                <a:schemeClr val="bg1"/>
              </a:solidFill>
            </a:endParaRPr>
          </a:p>
          <a:p>
            <a:pPr>
              <a:defRPr/>
            </a:pPr>
            <a:r>
              <a:rPr lang="en-US" sz="2000" dirty="0">
                <a:solidFill>
                  <a:schemeClr val="bg1"/>
                </a:solidFill>
              </a:rPr>
              <a:t>So … </a:t>
            </a:r>
            <a:r>
              <a:rPr lang="en-US" sz="2000" dirty="0">
                <a:solidFill>
                  <a:srgbClr val="FFFF00"/>
                </a:solidFill>
              </a:rPr>
              <a:t>services can include services incidental or ancillary to the sale of goods</a:t>
            </a:r>
            <a:endParaRPr lang="en-CA" sz="2000" dirty="0">
              <a:solidFill>
                <a:srgbClr val="FFFF00"/>
              </a:solidFill>
            </a:endParaRPr>
          </a:p>
          <a:p>
            <a:pPr marL="0" indent="0">
              <a:buFont typeface="Arial" panose="020B0604020202020204" pitchFamily="34" charset="0"/>
              <a:buNone/>
              <a:defRPr/>
            </a:pPr>
            <a:endParaRPr lang="en-CA" dirty="0">
              <a:solidFill>
                <a:schemeClr val="bg1"/>
              </a:solidFill>
            </a:endParaRPr>
          </a:p>
        </p:txBody>
      </p:sp>
      <p:sp>
        <p:nvSpPr>
          <p:cNvPr id="267267" name="Slide Number Placeholder 3">
            <a:extLst>
              <a:ext uri="{FF2B5EF4-FFF2-40B4-BE49-F238E27FC236}">
                <a16:creationId xmlns:a16="http://schemas.microsoft.com/office/drawing/2014/main" id="{9177D072-D8F8-704D-8F97-BD7B09A382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838BC47-9E8C-C249-9144-044DF7474A6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3B4F00-B736-4247-0825-47AE4EC4C273}"/>
              </a:ext>
            </a:extLst>
          </p:cNvPr>
          <p:cNvSpPr>
            <a:spLocks noGrp="1"/>
          </p:cNvSpPr>
          <p:nvPr>
            <p:ph type="title"/>
          </p:nvPr>
        </p:nvSpPr>
        <p:spPr>
          <a:xfrm>
            <a:off x="1485900" y="107950"/>
            <a:ext cx="6172200" cy="3190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0CC5A1E8-B753-0AF2-3EC8-870A47F5F3B4}"/>
              </a:ext>
            </a:extLst>
          </p:cNvPr>
          <p:cNvSpPr>
            <a:spLocks noGrp="1"/>
          </p:cNvSpPr>
          <p:nvPr>
            <p:ph idx="1"/>
          </p:nvPr>
        </p:nvSpPr>
        <p:spPr>
          <a:xfrm>
            <a:off x="250825" y="915988"/>
            <a:ext cx="8713788" cy="4032250"/>
          </a:xfrm>
        </p:spPr>
        <p:txBody>
          <a:bodyPr>
            <a:normAutofit fontScale="92500" lnSpcReduction="20000"/>
          </a:bodyPr>
          <a:lstStyle/>
          <a:p>
            <a:pPr marL="0" indent="0">
              <a:buFont typeface="Arial" panose="020B0604020202020204" pitchFamily="34" charset="0"/>
              <a:buNone/>
              <a:defRPr/>
            </a:pPr>
            <a:r>
              <a:rPr lang="en-CA" sz="2500" i="1" dirty="0">
                <a:solidFill>
                  <a:srgbClr val="00B0F0"/>
                </a:solidFill>
              </a:rPr>
              <a:t>Gesco Industries Inc v. Sim &amp; McBurney </a:t>
            </a:r>
            <a:r>
              <a:rPr lang="en-CA" sz="2500" dirty="0">
                <a:solidFill>
                  <a:schemeClr val="bg1"/>
                </a:solidFill>
              </a:rPr>
              <a:t>(2000) 9 CPR (4</a:t>
            </a:r>
            <a:r>
              <a:rPr lang="en-CA" sz="2500" baseline="30000" dirty="0">
                <a:solidFill>
                  <a:schemeClr val="bg1"/>
                </a:solidFill>
              </a:rPr>
              <a:t>th</a:t>
            </a:r>
            <a:r>
              <a:rPr lang="en-CA" sz="2500" dirty="0">
                <a:solidFill>
                  <a:schemeClr val="bg1"/>
                </a:solidFill>
              </a:rPr>
              <a:t>) 480 (FCA)</a:t>
            </a:r>
          </a:p>
          <a:p>
            <a:pPr>
              <a:defRPr/>
            </a:pPr>
            <a:r>
              <a:rPr lang="en-CA" sz="2500" dirty="0">
                <a:solidFill>
                  <a:schemeClr val="bg1"/>
                </a:solidFill>
              </a:rPr>
              <a:t>Was the </a:t>
            </a:r>
            <a:r>
              <a:rPr lang="en-CA" sz="2500" dirty="0" err="1">
                <a:solidFill>
                  <a:srgbClr val="FFFF00"/>
                </a:solidFill>
              </a:rPr>
              <a:t>Stainshield</a:t>
            </a:r>
            <a:r>
              <a:rPr lang="en-CA" sz="2500" dirty="0">
                <a:solidFill>
                  <a:srgbClr val="FFFF00"/>
                </a:solidFill>
              </a:rPr>
              <a:t> TM</a:t>
            </a:r>
            <a:r>
              <a:rPr lang="en-CA" sz="2500" dirty="0">
                <a:solidFill>
                  <a:schemeClr val="bg1"/>
                </a:solidFill>
              </a:rPr>
              <a:t>, in this case, </a:t>
            </a:r>
            <a:r>
              <a:rPr lang="en-CA" sz="2500" dirty="0">
                <a:solidFill>
                  <a:srgbClr val="FFFF00"/>
                </a:solidFill>
              </a:rPr>
              <a:t>used in association with the services</a:t>
            </a:r>
            <a:r>
              <a:rPr lang="en-CA" sz="2500" dirty="0">
                <a:solidFill>
                  <a:schemeClr val="bg1"/>
                </a:solidFill>
              </a:rPr>
              <a:t> disclosed in the registration of the TM (namely services of stain resistant treatment for application to carpets and rugs)</a:t>
            </a:r>
            <a:r>
              <a:rPr lang="en-CA" sz="2500" dirty="0">
                <a:solidFill>
                  <a:srgbClr val="FF0000"/>
                </a:solidFill>
              </a:rPr>
              <a:t>?</a:t>
            </a:r>
            <a:r>
              <a:rPr lang="en-CA" sz="2500" dirty="0">
                <a:solidFill>
                  <a:schemeClr val="bg1"/>
                </a:solidFill>
              </a:rPr>
              <a:t> </a:t>
            </a:r>
          </a:p>
          <a:p>
            <a:pPr>
              <a:defRPr/>
            </a:pPr>
            <a:r>
              <a:rPr lang="en-US" sz="2500" dirty="0">
                <a:solidFill>
                  <a:schemeClr val="bg1"/>
                </a:solidFill>
              </a:rPr>
              <a:t>Yes; </a:t>
            </a:r>
            <a:r>
              <a:rPr lang="en-US" sz="2500" dirty="0" err="1">
                <a:solidFill>
                  <a:srgbClr val="FFFF00"/>
                </a:solidFill>
              </a:rPr>
              <a:t>Stainshield</a:t>
            </a:r>
            <a:r>
              <a:rPr lang="en-US" sz="2500" dirty="0">
                <a:solidFill>
                  <a:srgbClr val="FFFF00"/>
                </a:solidFill>
              </a:rPr>
              <a:t> TM displayed in the advertising </a:t>
            </a:r>
            <a:r>
              <a:rPr lang="en-US" sz="2500" dirty="0">
                <a:solidFill>
                  <a:schemeClr val="bg1"/>
                </a:solidFill>
              </a:rPr>
              <a:t>of the treatment of some of </a:t>
            </a:r>
            <a:r>
              <a:rPr lang="en-US" sz="2500" dirty="0" err="1">
                <a:solidFill>
                  <a:schemeClr val="bg1"/>
                </a:solidFill>
              </a:rPr>
              <a:t>Gesco’s</a:t>
            </a:r>
            <a:r>
              <a:rPr lang="en-US" sz="2500" dirty="0">
                <a:solidFill>
                  <a:schemeClr val="bg1"/>
                </a:solidFill>
              </a:rPr>
              <a:t> lines of carpets and rugs. </a:t>
            </a:r>
            <a:endParaRPr lang="en-CA" sz="2500" dirty="0">
              <a:solidFill>
                <a:schemeClr val="bg1"/>
              </a:solidFill>
            </a:endParaRPr>
          </a:p>
          <a:p>
            <a:pPr>
              <a:defRPr/>
            </a:pPr>
            <a:r>
              <a:rPr lang="en-US" sz="2500" dirty="0">
                <a:solidFill>
                  <a:srgbClr val="FFFF00"/>
                </a:solidFill>
              </a:rPr>
              <a:t>Services may be </a:t>
            </a:r>
            <a:r>
              <a:rPr lang="en-US" sz="2500" dirty="0">
                <a:solidFill>
                  <a:srgbClr val="FF0000"/>
                </a:solidFill>
              </a:rPr>
              <a:t>ancillary </a:t>
            </a:r>
            <a:r>
              <a:rPr lang="en-US" sz="2500" dirty="0">
                <a:solidFill>
                  <a:srgbClr val="FFFF00"/>
                </a:solidFill>
              </a:rPr>
              <a:t>to the wares, but this </a:t>
            </a:r>
            <a:r>
              <a:rPr lang="en-US" sz="2500" dirty="0">
                <a:solidFill>
                  <a:srgbClr val="FF0000"/>
                </a:solidFill>
              </a:rPr>
              <a:t>doesn’t mean </a:t>
            </a:r>
            <a:r>
              <a:rPr lang="en-US" sz="2500" dirty="0">
                <a:solidFill>
                  <a:srgbClr val="FFFF00"/>
                </a:solidFill>
              </a:rPr>
              <a:t>the TM is not used in association </a:t>
            </a:r>
            <a:r>
              <a:rPr lang="en-US" sz="2500" dirty="0">
                <a:solidFill>
                  <a:schemeClr val="bg1"/>
                </a:solidFill>
              </a:rPr>
              <a:t>with the services. [para 11]</a:t>
            </a:r>
            <a:endParaRPr lang="en-CA" sz="2500" dirty="0">
              <a:solidFill>
                <a:schemeClr val="bg1"/>
              </a:solidFill>
            </a:endParaRPr>
          </a:p>
          <a:p>
            <a:pPr>
              <a:defRPr/>
            </a:pPr>
            <a:r>
              <a:rPr lang="en-CA" sz="2500" dirty="0">
                <a:solidFill>
                  <a:schemeClr val="bg1"/>
                </a:solidFill>
              </a:rPr>
              <a:t>Are there good policy reasons for “</a:t>
            </a:r>
            <a:r>
              <a:rPr lang="en-CA" sz="2500" dirty="0">
                <a:solidFill>
                  <a:srgbClr val="FFFF00"/>
                </a:solidFill>
              </a:rPr>
              <a:t>use</a:t>
            </a:r>
            <a:r>
              <a:rPr lang="en-CA" sz="2500" dirty="0">
                <a:solidFill>
                  <a:schemeClr val="bg1"/>
                </a:solidFill>
              </a:rPr>
              <a:t>” to be </a:t>
            </a:r>
            <a:r>
              <a:rPr lang="en-CA" sz="2500" dirty="0">
                <a:solidFill>
                  <a:srgbClr val="FFFF00"/>
                </a:solidFill>
              </a:rPr>
              <a:t>more permissive for services</a:t>
            </a:r>
            <a:r>
              <a:rPr lang="en-CA" sz="2500" dirty="0">
                <a:solidFill>
                  <a:schemeClr val="bg1"/>
                </a:solidFill>
              </a:rPr>
              <a:t> than for goods</a:t>
            </a:r>
            <a:r>
              <a:rPr lang="en-CA" sz="2500" dirty="0">
                <a:solidFill>
                  <a:srgbClr val="FF0000"/>
                </a:solidFill>
              </a:rPr>
              <a:t>? </a:t>
            </a:r>
          </a:p>
          <a:p>
            <a:pPr marL="0" indent="0">
              <a:buFont typeface="Arial" panose="020B0604020202020204" pitchFamily="34" charset="0"/>
              <a:buNone/>
              <a:defRPr/>
            </a:pPr>
            <a:endParaRPr lang="en-CA" dirty="0">
              <a:solidFill>
                <a:schemeClr val="bg1"/>
              </a:solidFill>
            </a:endParaRPr>
          </a:p>
        </p:txBody>
      </p:sp>
      <p:sp>
        <p:nvSpPr>
          <p:cNvPr id="269315" name="Slide Number Placeholder 3">
            <a:extLst>
              <a:ext uri="{FF2B5EF4-FFF2-40B4-BE49-F238E27FC236}">
                <a16:creationId xmlns:a16="http://schemas.microsoft.com/office/drawing/2014/main" id="{72FE5C31-385F-7C52-002B-0881495621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289B244-1544-7045-A4AA-A3BFDFE50BA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107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54A1F0-7F49-A4B6-7849-518D5519FA5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Title 1">
            <a:extLst>
              <a:ext uri="{FF2B5EF4-FFF2-40B4-BE49-F238E27FC236}">
                <a16:creationId xmlns:a16="http://schemas.microsoft.com/office/drawing/2014/main" id="{40033146-6FA5-AE7E-1165-1AC1A7B46C65}"/>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72386" name="Content Placeholder 3" descr="Crystal_Project_pause-queue.png">
            <a:extLst>
              <a:ext uri="{FF2B5EF4-FFF2-40B4-BE49-F238E27FC236}">
                <a16:creationId xmlns:a16="http://schemas.microsoft.com/office/drawing/2014/main" id="{80B52035-A410-D5AA-3BEC-CAB0DD4E43E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87" name="Content Placeholder 3" descr="Crystal_Project_pause-queue.png">
            <a:extLst>
              <a:ext uri="{FF2B5EF4-FFF2-40B4-BE49-F238E27FC236}">
                <a16:creationId xmlns:a16="http://schemas.microsoft.com/office/drawing/2014/main" id="{86DA8529-ADAA-79AE-A9C5-66930773E87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3960813"/>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chemeClr val="bg1">
                    <a:lumMod val="50000"/>
                  </a:schemeClr>
                </a:solidFill>
              </a:rPr>
              <a:t>s. </a:t>
            </a:r>
            <a:r>
              <a:rPr lang="en-CA" sz="2300" dirty="0">
                <a:solidFill>
                  <a:schemeClr val="bg1"/>
                </a:solidFill>
              </a:rPr>
              <a:t>22 </a:t>
            </a:r>
            <a:r>
              <a:rPr lang="en-CA" sz="2300" dirty="0">
                <a:solidFill>
                  <a:schemeClr val="bg1">
                    <a:lumMod val="50000"/>
                  </a:schemeClr>
                </a:solidFill>
              </a:rPr>
              <a:t>of the </a:t>
            </a:r>
            <a:r>
              <a:rPr lang="en-CA" sz="2300" dirty="0">
                <a:solidFill>
                  <a:schemeClr val="bg1"/>
                </a:solidFill>
              </a:rPr>
              <a:t>TMA </a:t>
            </a:r>
            <a:r>
              <a:rPr lang="en-CA" sz="2300" dirty="0">
                <a:solidFill>
                  <a:schemeClr val="bg1">
                    <a:lumMod val="50000"/>
                  </a:schemeClr>
                </a:solidFill>
              </a:rPr>
              <a:t>protects</a:t>
            </a:r>
            <a:r>
              <a:rPr lang="en-CA" sz="2300" dirty="0">
                <a:solidFill>
                  <a:schemeClr val="bg1"/>
                </a:solidFill>
              </a:rPr>
              <a:t> against </a:t>
            </a:r>
            <a:r>
              <a:rPr lang="en-CA" sz="2300" dirty="0">
                <a:solidFill>
                  <a:schemeClr val="bg1">
                    <a:lumMod val="50000"/>
                  </a:schemeClr>
                </a:solidFill>
              </a:rPr>
              <a:t>mark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endParaRPr lang="en-US" sz="2300" dirty="0">
              <a:solidFill>
                <a:srgbClr val="FF0000"/>
              </a:solidFill>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110</a:t>
            </a:fld>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5DD7F7-97FE-B3AB-F115-1A8603878C0E}"/>
              </a:ext>
            </a:extLst>
          </p:cNvPr>
          <p:cNvSpPr>
            <a:spLocks noGrp="1"/>
          </p:cNvSpPr>
          <p:nvPr>
            <p:ph type="title"/>
          </p:nvPr>
        </p:nvSpPr>
        <p:spPr>
          <a:xfrm>
            <a:off x="287338" y="166688"/>
            <a:ext cx="8569325" cy="7080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Transfer </a:t>
            </a:r>
            <a:r>
              <a:rPr lang="en-US" dirty="0">
                <a:solidFill>
                  <a:srgbClr val="FF0000"/>
                </a:solidFill>
              </a:rPr>
              <a:t>&amp;</a:t>
            </a:r>
            <a:r>
              <a:rPr lang="en-US" dirty="0">
                <a:solidFill>
                  <a:schemeClr val="bg1"/>
                </a:solidFill>
              </a:rPr>
              <a:t> Licensing	</a:t>
            </a:r>
          </a:p>
        </p:txBody>
      </p:sp>
      <p:sp>
        <p:nvSpPr>
          <p:cNvPr id="275458" name="Content Placeholder 1">
            <a:extLst>
              <a:ext uri="{FF2B5EF4-FFF2-40B4-BE49-F238E27FC236}">
                <a16:creationId xmlns:a16="http://schemas.microsoft.com/office/drawing/2014/main" id="{8963856F-5F85-EE6E-B21C-3AC55753DA5E}"/>
              </a:ext>
            </a:extLst>
          </p:cNvPr>
          <p:cNvSpPr>
            <a:spLocks noGrp="1" noChangeArrowheads="1"/>
          </p:cNvSpPr>
          <p:nvPr>
            <p:ph idx="1"/>
          </p:nvPr>
        </p:nvSpPr>
        <p:spPr bwMode="auto">
          <a:xfrm>
            <a:off x="179388" y="1131888"/>
            <a:ext cx="8785225" cy="3844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a:solidFill>
                  <a:schemeClr val="bg1"/>
                </a:solidFill>
              </a:rPr>
              <a:t>As a TM owner, </a:t>
            </a:r>
            <a:r>
              <a:rPr lang="en-US" altLang="en-US" sz="2600">
                <a:solidFill>
                  <a:srgbClr val="FFFF00"/>
                </a:solidFill>
              </a:rPr>
              <a:t>you can transfer your TM</a:t>
            </a:r>
            <a:r>
              <a:rPr lang="en-US" altLang="en-US" sz="2600">
                <a:solidFill>
                  <a:schemeClr val="bg1"/>
                </a:solidFill>
              </a:rPr>
              <a:t>.</a:t>
            </a:r>
          </a:p>
          <a:p>
            <a:r>
              <a:rPr lang="en-US" altLang="en-US" sz="2600">
                <a:solidFill>
                  <a:schemeClr val="bg1"/>
                </a:solidFill>
              </a:rPr>
              <a:t>Per s. 50 TMA you can also </a:t>
            </a:r>
            <a:r>
              <a:rPr lang="en-US" altLang="en-US" sz="2600">
                <a:solidFill>
                  <a:srgbClr val="FFFF00"/>
                </a:solidFill>
              </a:rPr>
              <a:t>permit another person to use your mark </a:t>
            </a:r>
            <a:r>
              <a:rPr lang="en-US" altLang="en-US" sz="2600">
                <a:solidFill>
                  <a:schemeClr val="bg1"/>
                </a:solidFill>
              </a:rPr>
              <a:t>without impairing the distinctiveness of the mark </a:t>
            </a:r>
            <a:r>
              <a:rPr lang="en-US" altLang="en-US" sz="2600">
                <a:solidFill>
                  <a:srgbClr val="FFFF00"/>
                </a:solidFill>
              </a:rPr>
              <a:t>provided that</a:t>
            </a:r>
            <a:r>
              <a:rPr lang="en-US" altLang="en-US" sz="2600">
                <a:solidFill>
                  <a:schemeClr val="bg1"/>
                </a:solidFill>
              </a:rPr>
              <a:t>:</a:t>
            </a:r>
          </a:p>
          <a:p>
            <a:pPr marL="1071563" lvl="2" indent="-385763">
              <a:buFont typeface="Arial" panose="020B0604020202020204" pitchFamily="34" charset="0"/>
              <a:buAutoNum type="arabicPeriod"/>
            </a:pPr>
            <a:r>
              <a:rPr lang="en-US" altLang="en-US" sz="2600">
                <a:solidFill>
                  <a:schemeClr val="bg1"/>
                </a:solidFill>
              </a:rPr>
              <a:t>A </a:t>
            </a:r>
            <a:r>
              <a:rPr lang="en-US" altLang="en-US" sz="2600">
                <a:solidFill>
                  <a:srgbClr val="FFFF00"/>
                </a:solidFill>
              </a:rPr>
              <a:t>licence </a:t>
            </a:r>
            <a:r>
              <a:rPr lang="en-US" altLang="en-US" sz="2600">
                <a:solidFill>
                  <a:schemeClr val="bg1"/>
                </a:solidFill>
              </a:rPr>
              <a:t>exists</a:t>
            </a:r>
          </a:p>
          <a:p>
            <a:pPr marL="1071563" lvl="2" indent="-385763">
              <a:buFont typeface="Arial" panose="020B0604020202020204" pitchFamily="34" charset="0"/>
              <a:buAutoNum type="arabicPeriod"/>
            </a:pPr>
            <a:r>
              <a:rPr lang="en-US" altLang="en-US" sz="2600">
                <a:solidFill>
                  <a:schemeClr val="bg1"/>
                </a:solidFill>
              </a:rPr>
              <a:t>Certain </a:t>
            </a:r>
            <a:r>
              <a:rPr lang="en-US" altLang="en-US" sz="2600">
                <a:solidFill>
                  <a:srgbClr val="FFFF00"/>
                </a:solidFill>
              </a:rPr>
              <a:t>controls are in place over </a:t>
            </a:r>
            <a:r>
              <a:rPr lang="en-US" altLang="en-US" sz="2600">
                <a:solidFill>
                  <a:schemeClr val="bg1"/>
                </a:solidFill>
              </a:rPr>
              <a:t>the </a:t>
            </a:r>
            <a:r>
              <a:rPr lang="en-US" altLang="en-US" sz="2600">
                <a:solidFill>
                  <a:srgbClr val="FFFF00"/>
                </a:solidFill>
              </a:rPr>
              <a:t>quality </a:t>
            </a:r>
            <a:r>
              <a:rPr lang="en-US" altLang="en-US" sz="2600">
                <a:solidFill>
                  <a:schemeClr val="bg1"/>
                </a:solidFill>
              </a:rPr>
              <a:t>of the wares </a:t>
            </a:r>
            <a:r>
              <a:rPr lang="en-US" altLang="en-US" sz="2600">
                <a:solidFill>
                  <a:srgbClr val="FF0000"/>
                </a:solidFill>
              </a:rPr>
              <a:t>What is sufficient control</a:t>
            </a:r>
            <a:r>
              <a:rPr lang="en-US" altLang="en-US" sz="2600">
                <a:solidFill>
                  <a:srgbClr val="FFFF00"/>
                </a:solidFill>
              </a:rPr>
              <a:t>?</a:t>
            </a:r>
          </a:p>
          <a:p>
            <a:r>
              <a:rPr lang="en-US" altLang="en-US" sz="2600">
                <a:solidFill>
                  <a:schemeClr val="bg1"/>
                </a:solidFill>
              </a:rPr>
              <a:t>See also s. 48, TMA </a:t>
            </a:r>
          </a:p>
        </p:txBody>
      </p:sp>
      <p:sp>
        <p:nvSpPr>
          <p:cNvPr id="275459" name="Slide Number Placeholder 3">
            <a:extLst>
              <a:ext uri="{FF2B5EF4-FFF2-40B4-BE49-F238E27FC236}">
                <a16:creationId xmlns:a16="http://schemas.microsoft.com/office/drawing/2014/main" id="{969DE351-B6DB-D286-AEEC-234DD6ABAFC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71E760-C593-E64C-877E-D3D0E235331E}" type="slidenum">
              <a:rPr lang="en-US" altLang="en-US" smtClean="0"/>
              <a:pPr/>
              <a:t>111</a:t>
            </a:fld>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CFAA1B-BE6B-EF58-233B-F7E5FBABB8C8}"/>
              </a:ext>
            </a:extLst>
          </p:cNvPr>
          <p:cNvSpPr>
            <a:spLocks noGrp="1"/>
          </p:cNvSpPr>
          <p:nvPr>
            <p:ph type="title"/>
          </p:nvPr>
        </p:nvSpPr>
        <p:spPr>
          <a:xfrm>
            <a:off x="1485900" y="125413"/>
            <a:ext cx="6172200" cy="615950"/>
          </a:xfrm>
        </p:spPr>
        <p:txBody>
          <a:bodyPr>
            <a:normAutofit fontScale="90000"/>
          </a:bodyPr>
          <a:lstStyle/>
          <a:p>
            <a:pPr>
              <a:defRPr/>
            </a:pPr>
            <a:r>
              <a:rPr lang="en-US" b="1" dirty="0">
                <a:solidFill>
                  <a:srgbClr val="FFFF00"/>
                </a:solidFill>
              </a:rPr>
              <a:t>Trademarks	</a:t>
            </a:r>
          </a:p>
        </p:txBody>
      </p:sp>
      <p:sp>
        <p:nvSpPr>
          <p:cNvPr id="277506" name="Content Placeholder 1">
            <a:extLst>
              <a:ext uri="{FF2B5EF4-FFF2-40B4-BE49-F238E27FC236}">
                <a16:creationId xmlns:a16="http://schemas.microsoft.com/office/drawing/2014/main" id="{C2A3DAEA-D7C7-E240-940C-17438693C0BD}"/>
              </a:ext>
            </a:extLst>
          </p:cNvPr>
          <p:cNvSpPr>
            <a:spLocks noGrp="1" noChangeArrowheads="1"/>
          </p:cNvSpPr>
          <p:nvPr>
            <p:ph idx="1"/>
          </p:nvPr>
        </p:nvSpPr>
        <p:spPr bwMode="auto">
          <a:xfrm>
            <a:off x="203200" y="1058863"/>
            <a:ext cx="8929688" cy="3481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i="1">
                <a:solidFill>
                  <a:srgbClr val="00B0F0"/>
                </a:solidFill>
              </a:rPr>
              <a:t>Tommy Hilfiger Licensing Inc v. Produits de Qualité</a:t>
            </a:r>
            <a:r>
              <a:rPr lang="en-CA" altLang="en-US" sz="2400" i="1">
                <a:solidFill>
                  <a:schemeClr val="bg1"/>
                </a:solidFill>
              </a:rPr>
              <a:t>, </a:t>
            </a:r>
            <a:r>
              <a:rPr lang="en-CA" altLang="en-US" sz="2400">
                <a:solidFill>
                  <a:schemeClr val="bg1"/>
                </a:solidFill>
              </a:rPr>
              <a:t>2005 FC 10  </a:t>
            </a:r>
            <a:endParaRPr lang="en-US" altLang="en-US" sz="2400">
              <a:solidFill>
                <a:schemeClr val="bg1"/>
              </a:solidFill>
            </a:endParaRPr>
          </a:p>
        </p:txBody>
      </p:sp>
      <p:sp>
        <p:nvSpPr>
          <p:cNvPr id="277507" name="Slide Number Placeholder 3">
            <a:extLst>
              <a:ext uri="{FF2B5EF4-FFF2-40B4-BE49-F238E27FC236}">
                <a16:creationId xmlns:a16="http://schemas.microsoft.com/office/drawing/2014/main" id="{79390CA6-81CA-7A4D-E282-910CC1E3343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D19803-CD5E-F746-A9A2-2849A7480DDC}" type="slidenum">
              <a:rPr lang="en-US" altLang="en-US" smtClean="0"/>
              <a:pPr/>
              <a:t>112</a:t>
            </a:fld>
            <a:endParaRPr lang="en-US" altLang="en-US"/>
          </a:p>
        </p:txBody>
      </p:sp>
      <p:pic>
        <p:nvPicPr>
          <p:cNvPr id="277508" name="Picture 6">
            <a:extLst>
              <a:ext uri="{FF2B5EF4-FFF2-40B4-BE49-F238E27FC236}">
                <a16:creationId xmlns:a16="http://schemas.microsoft.com/office/drawing/2014/main" id="{72247E8D-3834-A6AE-8398-8DF72A5F5B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0450" y="1855788"/>
            <a:ext cx="3157538"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09" name="Picture 2">
            <a:extLst>
              <a:ext uri="{FF2B5EF4-FFF2-40B4-BE49-F238E27FC236}">
                <a16:creationId xmlns:a16="http://schemas.microsoft.com/office/drawing/2014/main" id="{3987DF99-539F-88AE-7D8F-C2851608105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2350" y="1974850"/>
            <a:ext cx="36449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7401AE-ACA4-002F-E2D6-B7F28A0827C6}"/>
              </a:ext>
            </a:extLst>
          </p:cNvPr>
          <p:cNvSpPr>
            <a:spLocks noGrp="1"/>
          </p:cNvSpPr>
          <p:nvPr>
            <p:ph type="title"/>
          </p:nvPr>
        </p:nvSpPr>
        <p:spPr>
          <a:xfrm>
            <a:off x="1485900" y="0"/>
            <a:ext cx="6172200" cy="62706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A1A06200-0E37-CD49-E1CA-56156C416C0A}"/>
              </a:ext>
            </a:extLst>
          </p:cNvPr>
          <p:cNvSpPr>
            <a:spLocks noGrp="1"/>
          </p:cNvSpPr>
          <p:nvPr>
            <p:ph idx="1"/>
          </p:nvPr>
        </p:nvSpPr>
        <p:spPr>
          <a:xfrm>
            <a:off x="323850" y="842963"/>
            <a:ext cx="8496300" cy="4202112"/>
          </a:xfrm>
        </p:spPr>
        <p:txBody>
          <a:bodyPr>
            <a:noAutofit/>
          </a:bodyPr>
          <a:lstStyle/>
          <a:p>
            <a:pPr marL="0" indent="0">
              <a:buFont typeface="Arial" panose="020B0604020202020204" pitchFamily="34" charset="0"/>
              <a:buNone/>
              <a:defRPr/>
            </a:pPr>
            <a:r>
              <a:rPr lang="en-CA" sz="2200" i="1" dirty="0">
                <a:solidFill>
                  <a:srgbClr val="00B0F0"/>
                </a:solidFill>
              </a:rPr>
              <a:t>Tommy Hilfiger Licensing </a:t>
            </a:r>
            <a:r>
              <a:rPr lang="en-CA" sz="2200" i="1" dirty="0" err="1">
                <a:solidFill>
                  <a:srgbClr val="00B0F0"/>
                </a:solidFill>
              </a:rPr>
              <a:t>Inc</a:t>
            </a:r>
            <a:r>
              <a:rPr lang="en-CA" sz="2200" i="1" dirty="0">
                <a:solidFill>
                  <a:srgbClr val="00B0F0"/>
                </a:solidFill>
              </a:rPr>
              <a:t> v. </a:t>
            </a:r>
            <a:r>
              <a:rPr lang="en-CA" sz="2200" i="1" dirty="0" err="1">
                <a:solidFill>
                  <a:srgbClr val="00B0F0"/>
                </a:solidFill>
              </a:rPr>
              <a:t>Produits</a:t>
            </a:r>
            <a:r>
              <a:rPr lang="en-CA" sz="2200" i="1" dirty="0">
                <a:solidFill>
                  <a:srgbClr val="00B0F0"/>
                </a:solidFill>
              </a:rPr>
              <a:t> de </a:t>
            </a:r>
            <a:r>
              <a:rPr lang="en-CA" sz="2200" i="1" dirty="0" err="1">
                <a:solidFill>
                  <a:srgbClr val="00B0F0"/>
                </a:solidFill>
              </a:rPr>
              <a:t>Qualité</a:t>
            </a:r>
            <a:r>
              <a:rPr lang="en-CA" sz="2200" i="1" dirty="0">
                <a:solidFill>
                  <a:schemeClr val="bg1"/>
                </a:solidFill>
              </a:rPr>
              <a:t>, </a:t>
            </a:r>
            <a:r>
              <a:rPr lang="en-CA" sz="2200" dirty="0">
                <a:solidFill>
                  <a:schemeClr val="bg1"/>
                </a:solidFill>
              </a:rPr>
              <a:t>2005 FC 10 </a:t>
            </a:r>
          </a:p>
          <a:p>
            <a:pPr>
              <a:defRPr/>
            </a:pPr>
            <a:r>
              <a:rPr lang="en-CA" sz="2200" dirty="0">
                <a:solidFill>
                  <a:schemeClr val="bg1"/>
                </a:solidFill>
              </a:rPr>
              <a:t>Plaintiff, Tommy Hilfiger Licensing Inc. (</a:t>
            </a:r>
            <a:r>
              <a:rPr lang="en-CA" sz="2200" dirty="0">
                <a:solidFill>
                  <a:srgbClr val="FFFF00"/>
                </a:solidFill>
              </a:rPr>
              <a:t>THLI</a:t>
            </a:r>
            <a:r>
              <a:rPr lang="en-CA" sz="2200" dirty="0">
                <a:solidFill>
                  <a:schemeClr val="bg1"/>
                </a:solidFill>
              </a:rPr>
              <a:t>), owned the </a:t>
            </a:r>
            <a:r>
              <a:rPr lang="en-CA" sz="2200" dirty="0">
                <a:solidFill>
                  <a:srgbClr val="FFFF00"/>
                </a:solidFill>
              </a:rPr>
              <a:t>trademarks relating to the Tommy Hilfiger brand </a:t>
            </a:r>
            <a:r>
              <a:rPr lang="en-CA" sz="2200" dirty="0">
                <a:solidFill>
                  <a:schemeClr val="bg1"/>
                </a:solidFill>
              </a:rPr>
              <a:t>which manufactured and sold clothing. </a:t>
            </a:r>
          </a:p>
          <a:p>
            <a:pPr>
              <a:defRPr/>
            </a:pPr>
            <a:r>
              <a:rPr lang="en-CA" sz="2200" dirty="0">
                <a:solidFill>
                  <a:schemeClr val="bg1"/>
                </a:solidFill>
              </a:rPr>
              <a:t>Defendant, </a:t>
            </a:r>
            <a:r>
              <a:rPr lang="en-CA" sz="2200" dirty="0">
                <a:solidFill>
                  <a:srgbClr val="FFFF00"/>
                </a:solidFill>
              </a:rPr>
              <a:t>Quality Goods </a:t>
            </a:r>
            <a:r>
              <a:rPr lang="en-CA" sz="2200" dirty="0">
                <a:solidFill>
                  <a:schemeClr val="bg1"/>
                </a:solidFill>
              </a:rPr>
              <a:t>I.M.D. Inc. (controlled by Harry Rosen), </a:t>
            </a:r>
            <a:r>
              <a:rPr lang="en-CA" sz="2200" dirty="0">
                <a:solidFill>
                  <a:srgbClr val="FFFF00"/>
                </a:solidFill>
              </a:rPr>
              <a:t>created the "Explore Canada" </a:t>
            </a:r>
            <a:r>
              <a:rPr lang="en-CA" sz="2200" dirty="0">
                <a:solidFill>
                  <a:schemeClr val="bg1"/>
                </a:solidFill>
              </a:rPr>
              <a:t>logo and began </a:t>
            </a:r>
            <a:r>
              <a:rPr lang="en-CA" sz="2200" dirty="0">
                <a:solidFill>
                  <a:srgbClr val="FFFF00"/>
                </a:solidFill>
              </a:rPr>
              <a:t>displaying it on its souvenir products</a:t>
            </a:r>
            <a:r>
              <a:rPr lang="en-CA" sz="2200" dirty="0">
                <a:solidFill>
                  <a:schemeClr val="bg1"/>
                </a:solidFill>
              </a:rPr>
              <a:t>. </a:t>
            </a:r>
          </a:p>
          <a:p>
            <a:pPr>
              <a:defRPr/>
            </a:pPr>
            <a:r>
              <a:rPr lang="en-CA" sz="2200" dirty="0">
                <a:solidFill>
                  <a:schemeClr val="bg1"/>
                </a:solidFill>
              </a:rPr>
              <a:t>THLI sued Quality alleging </a:t>
            </a:r>
            <a:r>
              <a:rPr lang="en-CA" sz="2200" dirty="0">
                <a:solidFill>
                  <a:srgbClr val="FFFF00"/>
                </a:solidFill>
              </a:rPr>
              <a:t>infringement of the THLI trademarks</a:t>
            </a:r>
            <a:r>
              <a:rPr lang="en-CA" sz="2200" dirty="0">
                <a:solidFill>
                  <a:schemeClr val="bg1"/>
                </a:solidFill>
              </a:rPr>
              <a:t>. </a:t>
            </a:r>
          </a:p>
          <a:p>
            <a:pPr>
              <a:defRPr/>
            </a:pPr>
            <a:r>
              <a:rPr lang="en-CA" sz="2200" dirty="0">
                <a:solidFill>
                  <a:schemeClr val="bg1"/>
                </a:solidFill>
              </a:rPr>
              <a:t>Defendants argued that the Hilfiger trademarks were invalid. </a:t>
            </a:r>
          </a:p>
          <a:p>
            <a:pPr>
              <a:defRPr/>
            </a:pPr>
            <a:r>
              <a:rPr lang="en-CA" sz="2200" dirty="0">
                <a:solidFill>
                  <a:schemeClr val="bg1"/>
                </a:solidFill>
              </a:rPr>
              <a:t>Court held that the </a:t>
            </a:r>
            <a:r>
              <a:rPr lang="en-CA" sz="2200" dirty="0">
                <a:solidFill>
                  <a:srgbClr val="FFFF00"/>
                </a:solidFill>
              </a:rPr>
              <a:t>Hilfiger trademarks were valid </a:t>
            </a:r>
            <a:r>
              <a:rPr lang="en-CA" sz="2200" dirty="0">
                <a:solidFill>
                  <a:schemeClr val="bg1"/>
                </a:solidFill>
              </a:rPr>
              <a:t>and that the defendants' </a:t>
            </a:r>
            <a:r>
              <a:rPr lang="en-CA" sz="2200" dirty="0">
                <a:solidFill>
                  <a:srgbClr val="FFFF00"/>
                </a:solidFill>
              </a:rPr>
              <a:t>Explore Canada logo was likely to cause confusion</a:t>
            </a:r>
            <a:r>
              <a:rPr lang="en-CA" sz="2200" dirty="0">
                <a:solidFill>
                  <a:schemeClr val="bg1"/>
                </a:solidFill>
              </a:rPr>
              <a:t>. </a:t>
            </a:r>
          </a:p>
        </p:txBody>
      </p:sp>
      <p:sp>
        <p:nvSpPr>
          <p:cNvPr id="279555" name="Slide Number Placeholder 3">
            <a:extLst>
              <a:ext uri="{FF2B5EF4-FFF2-40B4-BE49-F238E27FC236}">
                <a16:creationId xmlns:a16="http://schemas.microsoft.com/office/drawing/2014/main" id="{6F881328-B0FE-A53D-69F4-DE792DD76D3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A29C3A0-8E12-8B4C-98D6-ED34C003FC04}" type="slidenum">
              <a:rPr lang="en-US" altLang="en-US" smtClean="0"/>
              <a:pPr/>
              <a:t>113</a:t>
            </a:fld>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3BB2C-49B6-7221-0DE4-C8318E2C39E4}"/>
              </a:ext>
            </a:extLst>
          </p:cNvPr>
          <p:cNvSpPr>
            <a:spLocks noGrp="1"/>
          </p:cNvSpPr>
          <p:nvPr>
            <p:ph type="title"/>
          </p:nvPr>
        </p:nvSpPr>
        <p:spPr>
          <a:xfrm>
            <a:off x="1485900" y="123825"/>
            <a:ext cx="6172200" cy="744538"/>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95D03054-FBEF-148D-E381-6C9FB566D000}"/>
              </a:ext>
            </a:extLst>
          </p:cNvPr>
          <p:cNvSpPr>
            <a:spLocks noGrp="1"/>
          </p:cNvSpPr>
          <p:nvPr>
            <p:ph idx="1"/>
          </p:nvPr>
        </p:nvSpPr>
        <p:spPr>
          <a:xfrm>
            <a:off x="107950" y="987425"/>
            <a:ext cx="8712200" cy="4032250"/>
          </a:xfrm>
        </p:spPr>
        <p:txBody>
          <a:bodyPr>
            <a:noAutofit/>
          </a:bodyPr>
          <a:lstStyle/>
          <a:p>
            <a:pPr marL="0" indent="0">
              <a:buFont typeface="Arial" panose="020B0604020202020204" pitchFamily="34" charset="0"/>
              <a:buNone/>
              <a:defRPr/>
            </a:pPr>
            <a:r>
              <a:rPr lang="en-CA" sz="2000" i="1" dirty="0">
                <a:solidFill>
                  <a:srgbClr val="00B0F0"/>
                </a:solidFill>
              </a:rPr>
              <a:t>Tommy Hilfiger Licensing </a:t>
            </a:r>
            <a:r>
              <a:rPr lang="en-CA" sz="2000" i="1" dirty="0" err="1">
                <a:solidFill>
                  <a:srgbClr val="00B0F0"/>
                </a:solidFill>
              </a:rPr>
              <a:t>Inc</a:t>
            </a:r>
            <a:r>
              <a:rPr lang="en-CA" sz="2000" i="1" dirty="0">
                <a:solidFill>
                  <a:srgbClr val="00B0F0"/>
                </a:solidFill>
              </a:rPr>
              <a:t> v. </a:t>
            </a:r>
            <a:r>
              <a:rPr lang="en-CA" sz="2000" i="1" dirty="0" err="1">
                <a:solidFill>
                  <a:srgbClr val="00B0F0"/>
                </a:solidFill>
              </a:rPr>
              <a:t>Produits</a:t>
            </a:r>
            <a:r>
              <a:rPr lang="en-CA" sz="2000" i="1" dirty="0">
                <a:solidFill>
                  <a:srgbClr val="00B0F0"/>
                </a:solidFill>
              </a:rPr>
              <a:t> de </a:t>
            </a:r>
            <a:r>
              <a:rPr lang="en-CA" sz="2000" i="1" dirty="0" err="1">
                <a:solidFill>
                  <a:srgbClr val="00B0F0"/>
                </a:solidFill>
              </a:rPr>
              <a:t>Qualité</a:t>
            </a:r>
            <a:r>
              <a:rPr lang="en-CA" sz="2000" i="1" dirty="0">
                <a:solidFill>
                  <a:schemeClr val="bg1"/>
                </a:solidFill>
              </a:rPr>
              <a:t>, </a:t>
            </a:r>
            <a:r>
              <a:rPr lang="en-CA" sz="2000" dirty="0">
                <a:solidFill>
                  <a:schemeClr val="bg1"/>
                </a:solidFill>
              </a:rPr>
              <a:t>2005 FC 10 </a:t>
            </a:r>
          </a:p>
          <a:p>
            <a:pPr>
              <a:defRPr/>
            </a:pPr>
            <a:r>
              <a:rPr lang="en-CA" sz="2000" dirty="0">
                <a:solidFill>
                  <a:schemeClr val="bg1"/>
                </a:solidFill>
              </a:rPr>
              <a:t>Court concluded that the </a:t>
            </a:r>
            <a:r>
              <a:rPr lang="en-CA" sz="2000" dirty="0">
                <a:solidFill>
                  <a:srgbClr val="FFFF00"/>
                </a:solidFill>
              </a:rPr>
              <a:t>Service Agreements signed by THLI allowed it to maintain sufficient control </a:t>
            </a:r>
            <a:r>
              <a:rPr lang="en-CA" sz="2000" dirty="0">
                <a:solidFill>
                  <a:schemeClr val="bg1"/>
                </a:solidFill>
              </a:rPr>
              <a:t>over the quality of the goods to avoid any potential confusion as to source</a:t>
            </a:r>
            <a:endParaRPr lang="en-US" sz="2000" dirty="0">
              <a:solidFill>
                <a:schemeClr val="bg1"/>
              </a:solidFill>
            </a:endParaRPr>
          </a:p>
          <a:p>
            <a:pPr>
              <a:defRPr/>
            </a:pPr>
            <a:r>
              <a:rPr lang="en-US" sz="2000" dirty="0">
                <a:solidFill>
                  <a:schemeClr val="bg1"/>
                </a:solidFill>
              </a:rPr>
              <a:t>THLI’s service agreements required it to:</a:t>
            </a:r>
          </a:p>
          <a:p>
            <a:pPr marL="685800" lvl="1" indent="-342900">
              <a:buFont typeface="+mj-lt"/>
              <a:buAutoNum type="arabicPeriod"/>
              <a:defRPr/>
            </a:pPr>
            <a:r>
              <a:rPr lang="en-US" sz="2000" dirty="0">
                <a:solidFill>
                  <a:srgbClr val="FFFF00"/>
                </a:solidFill>
              </a:rPr>
              <a:t>Coordinate design and execution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Review samples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Plan and coordinate construction </a:t>
            </a:r>
            <a:r>
              <a:rPr lang="en-US" sz="2000" dirty="0">
                <a:solidFill>
                  <a:schemeClr val="bg1"/>
                </a:solidFill>
              </a:rPr>
              <a:t>of </a:t>
            </a:r>
            <a:r>
              <a:rPr lang="en-US" sz="2000" dirty="0">
                <a:solidFill>
                  <a:srgbClr val="FFFF00"/>
                </a:solidFill>
              </a:rPr>
              <a:t>licensees’ </a:t>
            </a:r>
            <a:r>
              <a:rPr lang="en-US" sz="2000" dirty="0">
                <a:solidFill>
                  <a:schemeClr val="bg1"/>
                </a:solidFill>
              </a:rPr>
              <a:t>dedicated Tommy Hilfiger </a:t>
            </a:r>
            <a:r>
              <a:rPr lang="en-US" sz="2000" dirty="0">
                <a:solidFill>
                  <a:srgbClr val="FFFF00"/>
                </a:solidFill>
              </a:rPr>
              <a:t>showrooms</a:t>
            </a:r>
            <a:r>
              <a:rPr lang="en-US" sz="2000" dirty="0">
                <a:solidFill>
                  <a:schemeClr val="bg1"/>
                </a:solidFill>
              </a:rPr>
              <a:t>. </a:t>
            </a:r>
          </a:p>
          <a:p>
            <a:pPr marL="685800" lvl="1" indent="-342900">
              <a:buFont typeface="+mj-lt"/>
              <a:buAutoNum type="arabicPeriod"/>
              <a:defRPr/>
            </a:pPr>
            <a:r>
              <a:rPr lang="en-US" sz="2000" dirty="0">
                <a:solidFill>
                  <a:schemeClr val="bg1"/>
                </a:solidFill>
              </a:rPr>
              <a:t>Coordinate </a:t>
            </a:r>
            <a:r>
              <a:rPr lang="en-US" sz="2000" dirty="0">
                <a:solidFill>
                  <a:srgbClr val="FFFF00"/>
                </a:solidFill>
              </a:rPr>
              <a:t>product launches</a:t>
            </a:r>
            <a:r>
              <a:rPr lang="en-US" sz="2000" dirty="0">
                <a:solidFill>
                  <a:schemeClr val="bg1"/>
                </a:solidFill>
              </a:rPr>
              <a:t>.</a:t>
            </a:r>
          </a:p>
          <a:p>
            <a:pPr marL="685800" lvl="1" indent="-342900">
              <a:buFont typeface="+mj-lt"/>
              <a:buAutoNum type="arabicPeriod"/>
              <a:defRPr/>
            </a:pPr>
            <a:r>
              <a:rPr lang="en-US" sz="2000" dirty="0">
                <a:solidFill>
                  <a:schemeClr val="bg1"/>
                </a:solidFill>
              </a:rPr>
              <a:t>Plan and </a:t>
            </a:r>
            <a:r>
              <a:rPr lang="en-US" sz="2000" dirty="0">
                <a:solidFill>
                  <a:srgbClr val="FFFF00"/>
                </a:solidFill>
              </a:rPr>
              <a:t>execute advertising and promotional plans </a:t>
            </a:r>
            <a:r>
              <a:rPr lang="en-US" sz="2000" dirty="0">
                <a:solidFill>
                  <a:schemeClr val="bg1"/>
                </a:solidFill>
              </a:rPr>
              <a:t>and programs. </a:t>
            </a:r>
          </a:p>
        </p:txBody>
      </p:sp>
      <p:sp>
        <p:nvSpPr>
          <p:cNvPr id="281603" name="Slide Number Placeholder 3">
            <a:extLst>
              <a:ext uri="{FF2B5EF4-FFF2-40B4-BE49-F238E27FC236}">
                <a16:creationId xmlns:a16="http://schemas.microsoft.com/office/drawing/2014/main" id="{FEA999D0-F594-08B8-4153-91FC82AB53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AE9CBA8-5DAA-9540-8621-844ADEF917E5}" type="slidenum">
              <a:rPr lang="en-US" altLang="en-US" smtClean="0"/>
              <a:pPr/>
              <a:t>114</a:t>
            </a:fld>
            <a:endParaRPr lang="en-US" alt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B94DB-D40C-0B0D-DB65-AAC9E9037421}"/>
              </a:ext>
            </a:extLst>
          </p:cNvPr>
          <p:cNvSpPr>
            <a:spLocks noGrp="1"/>
          </p:cNvSpPr>
          <p:nvPr>
            <p:ph sz="quarter" idx="10"/>
          </p:nvPr>
        </p:nvSpPr>
        <p:spPr>
          <a:xfrm>
            <a:off x="250825" y="160338"/>
            <a:ext cx="8642350" cy="4822825"/>
          </a:xfrm>
        </p:spPr>
        <p:txBody>
          <a:bodyPr>
            <a:normAutofit fontScale="92500"/>
          </a:bodyPr>
          <a:lstStyle/>
          <a:p>
            <a:pPr marL="0" indent="0">
              <a:lnSpc>
                <a:spcPct val="110000"/>
              </a:lnSpc>
              <a:buFont typeface="Arial" panose="020B0604020202020204" pitchFamily="34" charset="0"/>
              <a:buNone/>
              <a:defRPr/>
            </a:pPr>
            <a:r>
              <a:rPr lang="en-CA" sz="2475" b="1" i="1" dirty="0">
                <a:solidFill>
                  <a:srgbClr val="FF0000"/>
                </a:solidFill>
              </a:rPr>
              <a:t>Trademark transferable</a:t>
            </a:r>
          </a:p>
          <a:p>
            <a:pPr marL="0" indent="0">
              <a:lnSpc>
                <a:spcPct val="110000"/>
              </a:lnSpc>
              <a:buFont typeface="Arial" panose="020B0604020202020204" pitchFamily="34" charset="0"/>
              <a:buNone/>
              <a:defRPr/>
            </a:pPr>
            <a:r>
              <a:rPr lang="en-CA" sz="2475" b="1" i="1" dirty="0">
                <a:solidFill>
                  <a:schemeClr val="bg1"/>
                </a:solidFill>
              </a:rPr>
              <a:t>48</a:t>
            </a:r>
            <a:r>
              <a:rPr lang="en-CA" sz="2475" i="1" dirty="0">
                <a:solidFill>
                  <a:schemeClr val="bg1"/>
                </a:solidFill>
              </a:rPr>
              <a:t> </a:t>
            </a:r>
            <a:r>
              <a:rPr lang="en-CA" sz="2475" b="1" i="1" dirty="0">
                <a:solidFill>
                  <a:schemeClr val="bg1"/>
                </a:solidFill>
              </a:rPr>
              <a:t>(1)</a:t>
            </a:r>
            <a:r>
              <a:rPr lang="en-CA" sz="2475" i="1" dirty="0">
                <a:solidFill>
                  <a:schemeClr val="bg1"/>
                </a:solidFill>
              </a:rPr>
              <a:t> A </a:t>
            </a:r>
            <a:r>
              <a:rPr lang="en-CA" sz="2475" i="1" dirty="0">
                <a:solidFill>
                  <a:srgbClr val="FFFF00"/>
                </a:solidFill>
              </a:rPr>
              <a:t>trademark</a:t>
            </a:r>
            <a:r>
              <a:rPr lang="en-CA" sz="2475" i="1" dirty="0">
                <a:solidFill>
                  <a:schemeClr val="bg1"/>
                </a:solidFill>
              </a:rPr>
              <a:t>, whether registered or unregistered, </a:t>
            </a:r>
            <a:r>
              <a:rPr lang="en-CA" sz="2475" i="1" dirty="0">
                <a:solidFill>
                  <a:srgbClr val="FFFF00"/>
                </a:solidFill>
              </a:rPr>
              <a:t>is transferable</a:t>
            </a:r>
            <a:r>
              <a:rPr lang="en-CA" sz="2475" i="1" dirty="0">
                <a:solidFill>
                  <a:schemeClr val="bg1"/>
                </a:solidFill>
              </a:rPr>
              <a:t>, and deemed always to have been transferable, either in connection with or separately from the goodwill of the business and in respect of either all or some of the goods or services in association with which it has been used.</a:t>
            </a:r>
          </a:p>
          <a:p>
            <a:pPr marL="0" indent="0">
              <a:lnSpc>
                <a:spcPct val="110000"/>
              </a:lnSpc>
              <a:buFont typeface="Arial" panose="020B0604020202020204" pitchFamily="34" charset="0"/>
              <a:buNone/>
              <a:defRPr/>
            </a:pPr>
            <a:r>
              <a:rPr lang="en-CA" sz="2475" b="1" i="1" dirty="0">
                <a:solidFill>
                  <a:srgbClr val="FFFF00"/>
                </a:solidFill>
              </a:rPr>
              <a:t>Where two or more persons interested</a:t>
            </a:r>
          </a:p>
          <a:p>
            <a:pPr marL="0" indent="0">
              <a:lnSpc>
                <a:spcPct val="110000"/>
              </a:lnSpc>
              <a:buFont typeface="Arial" panose="020B0604020202020204" pitchFamily="34" charset="0"/>
              <a:buNone/>
              <a:defRPr/>
            </a:pPr>
            <a:r>
              <a:rPr lang="en-CA" sz="2475" b="1" i="1" dirty="0">
                <a:solidFill>
                  <a:schemeClr val="bg1"/>
                </a:solidFill>
              </a:rPr>
              <a:t>(2)</a:t>
            </a:r>
            <a:r>
              <a:rPr lang="en-CA" sz="2475" i="1" dirty="0">
                <a:solidFill>
                  <a:schemeClr val="bg1"/>
                </a:solidFill>
              </a:rPr>
              <a:t> </a:t>
            </a:r>
            <a:r>
              <a:rPr lang="en-CA" sz="2475" i="1" dirty="0">
                <a:solidFill>
                  <a:srgbClr val="FFFF00"/>
                </a:solidFill>
              </a:rPr>
              <a:t>Nothing </a:t>
            </a:r>
            <a:r>
              <a:rPr lang="en-CA" sz="2475" i="1" dirty="0">
                <a:solidFill>
                  <a:schemeClr val="bg1"/>
                </a:solidFill>
              </a:rPr>
              <a:t>in subsection (1) </a:t>
            </a:r>
            <a:r>
              <a:rPr lang="en-CA" sz="2475" i="1" dirty="0">
                <a:solidFill>
                  <a:srgbClr val="FFFF00"/>
                </a:solidFill>
              </a:rPr>
              <a:t>prevents a trademark from being held not to be distinctive</a:t>
            </a:r>
            <a:r>
              <a:rPr lang="en-CA" sz="2475" i="1" dirty="0">
                <a:solidFill>
                  <a:schemeClr val="bg1"/>
                </a:solidFill>
              </a:rPr>
              <a:t> </a:t>
            </a:r>
            <a:r>
              <a:rPr lang="en-CA" sz="2475" i="1" dirty="0">
                <a:solidFill>
                  <a:srgbClr val="FF0000"/>
                </a:solidFill>
              </a:rPr>
              <a:t>if</a:t>
            </a:r>
            <a:r>
              <a:rPr lang="en-CA" sz="2475" i="1" dirty="0">
                <a:solidFill>
                  <a:schemeClr val="bg1"/>
                </a:solidFill>
              </a:rPr>
              <a:t> as a </a:t>
            </a:r>
            <a:r>
              <a:rPr lang="en-CA" sz="2475" i="1" dirty="0">
                <a:solidFill>
                  <a:srgbClr val="FFFF00"/>
                </a:solidFill>
              </a:rPr>
              <a:t>result of a transfer </a:t>
            </a:r>
            <a:r>
              <a:rPr lang="en-CA" sz="2475" i="1" dirty="0">
                <a:solidFill>
                  <a:schemeClr val="bg1"/>
                </a:solidFill>
              </a:rPr>
              <a:t>thereof </a:t>
            </a:r>
            <a:r>
              <a:rPr lang="en-CA" sz="2475" i="1" dirty="0">
                <a:solidFill>
                  <a:srgbClr val="FFFF00"/>
                </a:solidFill>
              </a:rPr>
              <a:t>there subsisted rights in two or more persons to the use of </a:t>
            </a:r>
            <a:r>
              <a:rPr lang="en-CA" sz="2475" i="1" dirty="0">
                <a:solidFill>
                  <a:srgbClr val="FF0000"/>
                </a:solidFill>
              </a:rPr>
              <a:t>confusing trademarks </a:t>
            </a:r>
            <a:r>
              <a:rPr lang="en-CA" sz="2475" i="1" dirty="0">
                <a:solidFill>
                  <a:schemeClr val="bg1"/>
                </a:solidFill>
              </a:rPr>
              <a:t>and the rights were exercised by those persons.</a:t>
            </a:r>
          </a:p>
          <a:p>
            <a:pPr marL="0" indent="0">
              <a:buFont typeface="Arial" panose="020B0604020202020204" pitchFamily="34" charset="0"/>
              <a:buNone/>
              <a:defRPr/>
            </a:pP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Box 1">
            <a:extLst>
              <a:ext uri="{FF2B5EF4-FFF2-40B4-BE49-F238E27FC236}">
                <a16:creationId xmlns:a16="http://schemas.microsoft.com/office/drawing/2014/main" id="{EA9B2F7D-3F78-778B-E24A-1EED9EFA3282}"/>
              </a:ext>
            </a:extLst>
          </p:cNvPr>
          <p:cNvSpPr txBox="1">
            <a:spLocks noChangeArrowheads="1"/>
          </p:cNvSpPr>
          <p:nvPr/>
        </p:nvSpPr>
        <p:spPr bwMode="auto">
          <a:xfrm>
            <a:off x="2879725" y="185738"/>
            <a:ext cx="33845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b="1">
                <a:solidFill>
                  <a:srgbClr val="FFFF00"/>
                </a:solidFill>
              </a:rPr>
              <a:t>Trademarks</a:t>
            </a:r>
            <a:r>
              <a:rPr lang="en-US" altLang="en-US" b="1"/>
              <a:t>	</a:t>
            </a:r>
            <a:endParaRPr lang="en-US" altLang="en-US"/>
          </a:p>
        </p:txBody>
      </p:sp>
      <p:sp>
        <p:nvSpPr>
          <p:cNvPr id="284674" name="TextBox 3">
            <a:extLst>
              <a:ext uri="{FF2B5EF4-FFF2-40B4-BE49-F238E27FC236}">
                <a16:creationId xmlns:a16="http://schemas.microsoft.com/office/drawing/2014/main" id="{960B2983-ADB6-21B1-92A4-B20756A2418E}"/>
              </a:ext>
            </a:extLst>
          </p:cNvPr>
          <p:cNvSpPr txBox="1">
            <a:spLocks noChangeArrowheads="1"/>
          </p:cNvSpPr>
          <p:nvPr/>
        </p:nvSpPr>
        <p:spPr bwMode="auto">
          <a:xfrm>
            <a:off x="684213" y="1203325"/>
            <a:ext cx="8135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900113" indent="-557213">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a:solidFill>
                  <a:srgbClr val="FFFF00"/>
                </a:solidFill>
              </a:rPr>
              <a:t>How to remove existing Trademarks </a:t>
            </a:r>
            <a:r>
              <a:rPr lang="en-US" altLang="en-US" sz="3200">
                <a:solidFill>
                  <a:schemeClr val="bg1"/>
                </a:solidFill>
              </a:rPr>
              <a:t>from the register:</a:t>
            </a:r>
          </a:p>
          <a:p>
            <a:pPr lvl="1">
              <a:buFont typeface="Arial" panose="020B0604020202020204" pitchFamily="34" charset="0"/>
              <a:buAutoNum type="arabicPeriod"/>
            </a:pPr>
            <a:r>
              <a:rPr lang="en-US" altLang="en-US" sz="3200">
                <a:solidFill>
                  <a:schemeClr val="bg1"/>
                </a:solidFill>
              </a:rPr>
              <a:t>S. 45: </a:t>
            </a:r>
            <a:r>
              <a:rPr lang="en-US" altLang="en-US" sz="3200">
                <a:solidFill>
                  <a:srgbClr val="FFFF00"/>
                </a:solidFill>
              </a:rPr>
              <a:t>Expungement</a:t>
            </a:r>
            <a:r>
              <a:rPr lang="en-US" altLang="en-US" sz="3200">
                <a:solidFill>
                  <a:schemeClr val="bg1"/>
                </a:solidFill>
              </a:rPr>
              <a:t> or amendment </a:t>
            </a:r>
            <a:r>
              <a:rPr lang="en-US" altLang="en-US" sz="3200">
                <a:solidFill>
                  <a:srgbClr val="FFFF00"/>
                </a:solidFill>
              </a:rPr>
              <a:t>on the basis of non-use</a:t>
            </a:r>
          </a:p>
          <a:p>
            <a:pPr lvl="1">
              <a:buFont typeface="Arial" panose="020B0604020202020204" pitchFamily="34" charset="0"/>
              <a:buAutoNum type="arabicPeriod"/>
            </a:pPr>
            <a:r>
              <a:rPr lang="en-US" altLang="en-US" sz="3200">
                <a:solidFill>
                  <a:schemeClr val="bg1"/>
                </a:solidFill>
              </a:rPr>
              <a:t>S. 57: </a:t>
            </a:r>
            <a:r>
              <a:rPr lang="en-US" altLang="en-US" sz="3200">
                <a:solidFill>
                  <a:srgbClr val="FFFF00"/>
                </a:solidFill>
              </a:rPr>
              <a:t>Striking</a:t>
            </a:r>
            <a:r>
              <a:rPr lang="en-US" altLang="en-US" sz="3200">
                <a:solidFill>
                  <a:schemeClr val="bg1"/>
                </a:solidFill>
              </a:rPr>
              <a:t> or amending a Trademark</a:t>
            </a:r>
            <a:r>
              <a:rPr lang="en-US" altLang="en-US" sz="3200">
                <a:solidFill>
                  <a:srgbClr val="FF0000"/>
                </a:solidFill>
              </a:rPr>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1B393-360A-E779-A46E-4D030F05B6FB}"/>
              </a:ext>
            </a:extLst>
          </p:cNvPr>
          <p:cNvSpPr>
            <a:spLocks noGrp="1"/>
          </p:cNvSpPr>
          <p:nvPr>
            <p:ph type="title"/>
          </p:nvPr>
        </p:nvSpPr>
        <p:spPr>
          <a:xfrm>
            <a:off x="1485900" y="123825"/>
            <a:ext cx="6172200" cy="6365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D1BA0EAE-1DFE-E432-52F0-3ADA15343221}"/>
              </a:ext>
            </a:extLst>
          </p:cNvPr>
          <p:cNvSpPr>
            <a:spLocks noGrp="1"/>
          </p:cNvSpPr>
          <p:nvPr>
            <p:ph idx="1"/>
          </p:nvPr>
        </p:nvSpPr>
        <p:spPr>
          <a:xfrm>
            <a:off x="287338" y="915988"/>
            <a:ext cx="8569325" cy="4092575"/>
          </a:xfrm>
        </p:spPr>
        <p:txBody>
          <a:bodyPr>
            <a:normAutofit/>
          </a:bodyPr>
          <a:lstStyle/>
          <a:p>
            <a:pPr marL="0" indent="0">
              <a:buFont typeface="Arial" panose="020B0604020202020204" pitchFamily="34" charset="0"/>
              <a:buNone/>
              <a:defRPr/>
            </a:pPr>
            <a:r>
              <a:rPr lang="en-CA" sz="2200" i="1" dirty="0">
                <a:solidFill>
                  <a:schemeClr val="bg1"/>
                </a:solidFill>
              </a:rPr>
              <a:t>45. (1) The Registrar may at any time and, at the </a:t>
            </a:r>
            <a:r>
              <a:rPr lang="en-CA" sz="2200" i="1" dirty="0">
                <a:solidFill>
                  <a:srgbClr val="FFFF00"/>
                </a:solidFill>
              </a:rPr>
              <a:t>written request </a:t>
            </a:r>
            <a:r>
              <a:rPr lang="en-CA" sz="2200" i="1" dirty="0">
                <a:solidFill>
                  <a:schemeClr val="bg1"/>
                </a:solidFill>
              </a:rPr>
              <a:t>made </a:t>
            </a:r>
            <a:r>
              <a:rPr lang="en-CA" sz="2200" i="1" dirty="0">
                <a:solidFill>
                  <a:srgbClr val="FF0000"/>
                </a:solidFill>
              </a:rPr>
              <a:t>after three years </a:t>
            </a:r>
            <a:r>
              <a:rPr lang="en-CA" sz="2200" i="1" dirty="0">
                <a:solidFill>
                  <a:srgbClr val="FFFF00"/>
                </a:solidFill>
              </a:rPr>
              <a:t>from the date of the registration of a trade-mark</a:t>
            </a:r>
            <a:r>
              <a:rPr lang="en-CA" sz="2200" i="1" dirty="0">
                <a:solidFill>
                  <a:schemeClr val="bg1"/>
                </a:solidFill>
              </a:rPr>
              <a:t> by </a:t>
            </a:r>
            <a:r>
              <a:rPr lang="en-CA" sz="2200" i="1" dirty="0">
                <a:solidFill>
                  <a:srgbClr val="FFFF00"/>
                </a:solidFill>
              </a:rPr>
              <a:t>any person who pays the prescribed fee </a:t>
            </a:r>
            <a:r>
              <a:rPr lang="en-CA" sz="2200" i="1" dirty="0">
                <a:solidFill>
                  <a:schemeClr val="bg1"/>
                </a:solidFill>
              </a:rPr>
              <a:t>shall, unless the Registrar sees good reason to the contrary, give notice to the registered owner of the trade-mark </a:t>
            </a:r>
            <a:r>
              <a:rPr lang="en-CA" sz="2200" i="1" dirty="0">
                <a:solidFill>
                  <a:srgbClr val="FF0000"/>
                </a:solidFill>
              </a:rPr>
              <a:t>requiring the registered owner </a:t>
            </a:r>
            <a:r>
              <a:rPr lang="en-CA" sz="2200" i="1" dirty="0">
                <a:solidFill>
                  <a:schemeClr val="bg1"/>
                </a:solidFill>
              </a:rPr>
              <a:t>to furnish </a:t>
            </a:r>
            <a:r>
              <a:rPr lang="en-CA" sz="2200" i="1" dirty="0">
                <a:solidFill>
                  <a:srgbClr val="FFFF00"/>
                </a:solidFill>
              </a:rPr>
              <a:t>within three months an affidavit or a statutory declaration</a:t>
            </a:r>
            <a:r>
              <a:rPr lang="en-CA" sz="2200" i="1" dirty="0">
                <a:solidFill>
                  <a:schemeClr val="bg1"/>
                </a:solidFill>
              </a:rPr>
              <a:t> showing, with respect to </a:t>
            </a:r>
            <a:r>
              <a:rPr lang="en-CA" sz="2200" i="1" dirty="0">
                <a:solidFill>
                  <a:srgbClr val="FFFF00"/>
                </a:solidFill>
              </a:rPr>
              <a:t>each of the goods or services specified in the registration</a:t>
            </a:r>
            <a:r>
              <a:rPr lang="en-CA" sz="2200" i="1" dirty="0">
                <a:solidFill>
                  <a:schemeClr val="bg1"/>
                </a:solidFill>
              </a:rPr>
              <a:t>, whether </a:t>
            </a:r>
            <a:r>
              <a:rPr lang="en-CA" sz="2200" i="1" dirty="0">
                <a:solidFill>
                  <a:srgbClr val="FF0000"/>
                </a:solidFill>
              </a:rPr>
              <a:t>the trade-mark was in use </a:t>
            </a:r>
            <a:r>
              <a:rPr lang="en-CA" sz="2200" i="1" dirty="0">
                <a:solidFill>
                  <a:srgbClr val="FFFF00"/>
                </a:solidFill>
              </a:rPr>
              <a:t>in Canada</a:t>
            </a:r>
            <a:r>
              <a:rPr lang="en-CA" sz="2200" i="1" dirty="0">
                <a:solidFill>
                  <a:schemeClr val="bg1"/>
                </a:solidFill>
              </a:rPr>
              <a:t> at any time </a:t>
            </a:r>
            <a:r>
              <a:rPr lang="en-CA" sz="2200" i="1" dirty="0">
                <a:solidFill>
                  <a:srgbClr val="FFFF00"/>
                </a:solidFill>
              </a:rPr>
              <a:t>during the three year period immediately preceding the date of the notice </a:t>
            </a:r>
            <a:r>
              <a:rPr lang="en-CA" sz="2200" i="1" dirty="0">
                <a:solidFill>
                  <a:schemeClr val="bg1"/>
                </a:solidFill>
              </a:rPr>
              <a:t>and, </a:t>
            </a:r>
            <a:r>
              <a:rPr lang="en-CA" sz="2200" i="1" dirty="0">
                <a:solidFill>
                  <a:srgbClr val="FFFF00"/>
                </a:solidFill>
              </a:rPr>
              <a:t>if not, the date when it was last so in use and the reason for the absence of such use since that date</a:t>
            </a:r>
            <a:r>
              <a:rPr lang="en-CA" sz="2200" i="1" dirty="0">
                <a:solidFill>
                  <a:schemeClr val="bg1"/>
                </a:solidFill>
              </a:rPr>
              <a:t>.</a:t>
            </a:r>
          </a:p>
          <a:p>
            <a:pPr>
              <a:defRPr/>
            </a:pPr>
            <a:endParaRPr lang="en-US" dirty="0"/>
          </a:p>
        </p:txBody>
      </p:sp>
      <p:sp>
        <p:nvSpPr>
          <p:cNvPr id="285699" name="Slide Number Placeholder 3">
            <a:extLst>
              <a:ext uri="{FF2B5EF4-FFF2-40B4-BE49-F238E27FC236}">
                <a16:creationId xmlns:a16="http://schemas.microsoft.com/office/drawing/2014/main" id="{1111B6DA-9151-2C7C-7510-C30E4097403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DAE4D-8073-004B-8CAE-62B6BA642970}" type="slidenum">
              <a:rPr lang="en-US" altLang="en-US" smtClean="0"/>
              <a:pPr/>
              <a:t>117</a:t>
            </a:fld>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38A0A-4117-08EC-0610-2C610BAC675E}"/>
              </a:ext>
            </a:extLst>
          </p:cNvPr>
          <p:cNvSpPr>
            <a:spLocks noGrp="1"/>
          </p:cNvSpPr>
          <p:nvPr>
            <p:ph type="title"/>
          </p:nvPr>
        </p:nvSpPr>
        <p:spPr>
          <a:xfrm>
            <a:off x="1485900" y="134938"/>
            <a:ext cx="6172200" cy="636587"/>
          </a:xfrm>
        </p:spPr>
        <p:txBody>
          <a:bodyPr>
            <a:normAutofit fontScale="90000"/>
          </a:bodyPr>
          <a:lstStyle/>
          <a:p>
            <a:pPr>
              <a:defRPr/>
            </a:pPr>
            <a:r>
              <a:rPr lang="en-US" b="1" dirty="0">
                <a:solidFill>
                  <a:srgbClr val="FFFF00"/>
                </a:solidFill>
              </a:rPr>
              <a:t>Trademarks</a:t>
            </a:r>
            <a:r>
              <a:rPr lang="en-US" b="1" dirty="0"/>
              <a:t>	</a:t>
            </a:r>
          </a:p>
        </p:txBody>
      </p:sp>
      <p:sp>
        <p:nvSpPr>
          <p:cNvPr id="287746" name="Content Placeholder 1">
            <a:extLst>
              <a:ext uri="{FF2B5EF4-FFF2-40B4-BE49-F238E27FC236}">
                <a16:creationId xmlns:a16="http://schemas.microsoft.com/office/drawing/2014/main" id="{9A38A545-9DFD-AFD2-3F0F-9BABAA0E8E69}"/>
              </a:ext>
            </a:extLst>
          </p:cNvPr>
          <p:cNvSpPr>
            <a:spLocks noGrp="1" noChangeArrowheads="1"/>
          </p:cNvSpPr>
          <p:nvPr>
            <p:ph idx="1"/>
          </p:nvPr>
        </p:nvSpPr>
        <p:spPr bwMode="auto">
          <a:xfrm>
            <a:off x="250825" y="915988"/>
            <a:ext cx="8642350" cy="409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i="1">
                <a:solidFill>
                  <a:schemeClr val="bg1"/>
                </a:solidFill>
              </a:rPr>
              <a:t>45. (3)</a:t>
            </a:r>
            <a:r>
              <a:rPr lang="en-CA" altLang="en-US" sz="2400" b="1" i="1">
                <a:solidFill>
                  <a:schemeClr val="bg1"/>
                </a:solidFill>
              </a:rPr>
              <a:t> </a:t>
            </a:r>
            <a:r>
              <a:rPr lang="en-CA" altLang="en-US" sz="2400" i="1">
                <a:solidFill>
                  <a:srgbClr val="FFFF00"/>
                </a:solidFill>
              </a:rPr>
              <a:t>Where</a:t>
            </a:r>
            <a:r>
              <a:rPr lang="en-CA" altLang="en-US" sz="2400" i="1">
                <a:solidFill>
                  <a:schemeClr val="bg1"/>
                </a:solidFill>
              </a:rPr>
              <a:t>, by reason of the evidence furnished to the Registrar or the failure to furnish any evidence</a:t>
            </a:r>
            <a:r>
              <a:rPr lang="en-CA" altLang="en-US" sz="2400" i="1">
                <a:solidFill>
                  <a:srgbClr val="FFFF00"/>
                </a:solidFill>
              </a:rPr>
              <a:t>, it appears to the Registrar that a trademark</a:t>
            </a:r>
            <a:r>
              <a:rPr lang="en-CA" altLang="en-US" sz="2400" i="1">
                <a:solidFill>
                  <a:schemeClr val="bg1"/>
                </a:solidFill>
              </a:rPr>
              <a:t>, either with respect to all of the goods or services specified in the registration or with respect to any of those goods or services, </a:t>
            </a:r>
            <a:r>
              <a:rPr lang="en-CA" altLang="en-US" sz="2400" i="1">
                <a:solidFill>
                  <a:srgbClr val="FFFF00"/>
                </a:solidFill>
              </a:rPr>
              <a:t>was not used in Canada at any time during the three year period </a:t>
            </a:r>
            <a:r>
              <a:rPr lang="en-CA" altLang="en-US" sz="2400" i="1">
                <a:solidFill>
                  <a:schemeClr val="bg1"/>
                </a:solidFill>
              </a:rPr>
              <a:t>immediately preceding the date of the notice and that the absence of use has not been due to special circumstances that excuse the absence of use, </a:t>
            </a:r>
            <a:r>
              <a:rPr lang="en-CA" altLang="en-US" sz="2400" i="1">
                <a:solidFill>
                  <a:srgbClr val="FFFF00"/>
                </a:solidFill>
              </a:rPr>
              <a:t>the registration of the trademark is liable to be </a:t>
            </a:r>
            <a:r>
              <a:rPr lang="en-CA" altLang="en-US" sz="2400" i="1">
                <a:solidFill>
                  <a:srgbClr val="FF0000"/>
                </a:solidFill>
              </a:rPr>
              <a:t>expunged or amended</a:t>
            </a:r>
            <a:r>
              <a:rPr lang="en-CA" altLang="en-US" sz="2400" i="1">
                <a:solidFill>
                  <a:srgbClr val="FFFF00"/>
                </a:solidFill>
              </a:rPr>
              <a:t> </a:t>
            </a:r>
            <a:r>
              <a:rPr lang="en-CA" altLang="en-US" sz="2400" i="1">
                <a:solidFill>
                  <a:schemeClr val="bg1"/>
                </a:solidFill>
              </a:rPr>
              <a:t>accordingly.</a:t>
            </a:r>
            <a:endParaRPr lang="en-US" altLang="en-US" sz="2400" i="1">
              <a:solidFill>
                <a:schemeClr val="bg1"/>
              </a:solidFill>
            </a:endParaRPr>
          </a:p>
        </p:txBody>
      </p:sp>
      <p:sp>
        <p:nvSpPr>
          <p:cNvPr id="287747" name="Slide Number Placeholder 3">
            <a:extLst>
              <a:ext uri="{FF2B5EF4-FFF2-40B4-BE49-F238E27FC236}">
                <a16:creationId xmlns:a16="http://schemas.microsoft.com/office/drawing/2014/main" id="{87787DCF-F98E-F09D-0D0B-E5E777C52B4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C758FE-26B8-D746-8CD1-533A260C0E14}" type="slidenum">
              <a:rPr lang="en-US" altLang="en-US" smtClean="0"/>
              <a:pPr/>
              <a:t>118</a:t>
            </a:fld>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5">
            <a:extLst>
              <a:ext uri="{FF2B5EF4-FFF2-40B4-BE49-F238E27FC236}">
                <a16:creationId xmlns:a16="http://schemas.microsoft.com/office/drawing/2014/main" id="{CBF412D9-0016-7F8A-404C-DD9DA687BB34}"/>
              </a:ext>
            </a:extLst>
          </p:cNvPr>
          <p:cNvSpPr>
            <a:spLocks noGrp="1" noChangeArrowheads="1"/>
          </p:cNvSpPr>
          <p:nvPr>
            <p:ph type="title"/>
          </p:nvPr>
        </p:nvSpPr>
        <p:spPr bwMode="auto">
          <a:xfrm>
            <a:off x="1485900" y="123825"/>
            <a:ext cx="61722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89794" name="Content Placeholder 1">
            <a:extLst>
              <a:ext uri="{FF2B5EF4-FFF2-40B4-BE49-F238E27FC236}">
                <a16:creationId xmlns:a16="http://schemas.microsoft.com/office/drawing/2014/main" id="{04DA5288-CA41-3DA0-9004-50D3A1B03DFD}"/>
              </a:ext>
            </a:extLst>
          </p:cNvPr>
          <p:cNvSpPr>
            <a:spLocks noGrp="1" noChangeArrowheads="1"/>
          </p:cNvSpPr>
          <p:nvPr>
            <p:ph idx="1"/>
          </p:nvPr>
        </p:nvSpPr>
        <p:spPr bwMode="auto">
          <a:xfrm>
            <a:off x="250825" y="1058863"/>
            <a:ext cx="864235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57 (1) The </a:t>
            </a:r>
            <a:r>
              <a:rPr lang="en-CA" altLang="en-US" sz="2800">
                <a:solidFill>
                  <a:srgbClr val="FFFF00"/>
                </a:solidFill>
              </a:rPr>
              <a:t>Federal Court </a:t>
            </a:r>
            <a:r>
              <a:rPr lang="en-CA" altLang="en-US" sz="2800">
                <a:solidFill>
                  <a:schemeClr val="bg1"/>
                </a:solidFill>
              </a:rPr>
              <a:t>has exclusive original </a:t>
            </a:r>
            <a:r>
              <a:rPr lang="en-CA" altLang="en-US" sz="2800">
                <a:solidFill>
                  <a:srgbClr val="FFFF00"/>
                </a:solidFill>
              </a:rPr>
              <a:t>jurisdiction</a:t>
            </a:r>
            <a:r>
              <a:rPr lang="en-CA" altLang="en-US" sz="2800">
                <a:solidFill>
                  <a:schemeClr val="bg1"/>
                </a:solidFill>
              </a:rPr>
              <a:t>, on the </a:t>
            </a:r>
            <a:r>
              <a:rPr lang="en-CA" altLang="en-US" sz="2800">
                <a:solidFill>
                  <a:srgbClr val="FFFF00"/>
                </a:solidFill>
              </a:rPr>
              <a:t>application</a:t>
            </a:r>
            <a:r>
              <a:rPr lang="en-CA" altLang="en-US" sz="2800">
                <a:solidFill>
                  <a:schemeClr val="bg1"/>
                </a:solidFill>
              </a:rPr>
              <a:t> of the Registrar or </a:t>
            </a:r>
            <a:r>
              <a:rPr lang="en-CA" altLang="en-US" sz="2800">
                <a:solidFill>
                  <a:srgbClr val="FFFF00"/>
                </a:solidFill>
              </a:rPr>
              <a:t>of any person interested</a:t>
            </a:r>
            <a:r>
              <a:rPr lang="en-CA" altLang="en-US" sz="2800">
                <a:solidFill>
                  <a:schemeClr val="bg1"/>
                </a:solidFill>
              </a:rPr>
              <a:t>, </a:t>
            </a:r>
            <a:r>
              <a:rPr lang="en-CA" altLang="en-US" sz="2800">
                <a:solidFill>
                  <a:srgbClr val="FF0000"/>
                </a:solidFill>
              </a:rPr>
              <a:t>to order that any entry in the register be struck out or amended </a:t>
            </a:r>
            <a:r>
              <a:rPr lang="en-CA" altLang="en-US" sz="2800">
                <a:solidFill>
                  <a:schemeClr val="bg1"/>
                </a:solidFill>
              </a:rPr>
              <a:t>on the ground that at the date of the application the </a:t>
            </a:r>
            <a:r>
              <a:rPr lang="en-CA" altLang="en-US" sz="2800">
                <a:solidFill>
                  <a:srgbClr val="FFFF00"/>
                </a:solidFill>
              </a:rPr>
              <a:t>entry as it appears </a:t>
            </a:r>
            <a:r>
              <a:rPr lang="en-CA" altLang="en-US" sz="2800">
                <a:solidFill>
                  <a:schemeClr val="bg1"/>
                </a:solidFill>
              </a:rPr>
              <a:t>on the register </a:t>
            </a:r>
            <a:r>
              <a:rPr lang="en-CA" altLang="en-US" sz="2800">
                <a:solidFill>
                  <a:srgbClr val="FFFF00"/>
                </a:solidFill>
              </a:rPr>
              <a:t>does not accurately express or define the existing rights </a:t>
            </a:r>
            <a:r>
              <a:rPr lang="en-CA" altLang="en-US" sz="2800">
                <a:solidFill>
                  <a:schemeClr val="bg1"/>
                </a:solidFill>
              </a:rPr>
              <a:t>of the person appearing to be the registered owner of the trademark.</a:t>
            </a:r>
            <a:endParaRPr lang="en-US" altLang="en-US" sz="2800">
              <a:solidFill>
                <a:schemeClr val="bg1"/>
              </a:solidFill>
            </a:endParaRPr>
          </a:p>
        </p:txBody>
      </p:sp>
      <p:sp>
        <p:nvSpPr>
          <p:cNvPr id="289795" name="Slide Number Placeholder 3">
            <a:extLst>
              <a:ext uri="{FF2B5EF4-FFF2-40B4-BE49-F238E27FC236}">
                <a16:creationId xmlns:a16="http://schemas.microsoft.com/office/drawing/2014/main" id="{84FEC309-68BD-6914-F7B7-637C65D585B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1987AB8-FA4B-454E-BD8D-B5DE627DB71D}" type="slidenum">
              <a:rPr lang="en-US" altLang="en-US" smtClean="0"/>
              <a:pPr/>
              <a:t>119</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CE1BD47-F3AC-DB2C-2D11-CE98BEB708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A picture containing text&#10;&#10;Description automatically generated">
            <a:extLst>
              <a:ext uri="{FF2B5EF4-FFF2-40B4-BE49-F238E27FC236}">
                <a16:creationId xmlns:a16="http://schemas.microsoft.com/office/drawing/2014/main" id="{C515539B-05D0-824D-A107-786DC59CD963}"/>
              </a:ext>
            </a:extLst>
          </p:cNvPr>
          <p:cNvPicPr>
            <a:picLocks noGrp="1" noChangeAspect="1"/>
          </p:cNvPicPr>
          <p:nvPr>
            <p:ph idx="1"/>
          </p:nvPr>
        </p:nvPicPr>
        <p:blipFill>
          <a:blip r:embed="rId2"/>
          <a:stretch>
            <a:fillRect/>
          </a:stretch>
        </p:blipFill>
        <p:spPr/>
      </p:pic>
      <p:pic>
        <p:nvPicPr>
          <p:cNvPr id="46083" name="Picture 6" descr="A picture containing text&#10;&#10;Description automatically generated">
            <a:extLst>
              <a:ext uri="{FF2B5EF4-FFF2-40B4-BE49-F238E27FC236}">
                <a16:creationId xmlns:a16="http://schemas.microsoft.com/office/drawing/2014/main" id="{E82E91BE-B4A3-DE56-58E1-0E63C65D2A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80445" y="1181650"/>
            <a:ext cx="2183110" cy="27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B4CC2-DA91-4BB2-9112-5EAFD576819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a:extLst>
              <a:ext uri="{FF2B5EF4-FFF2-40B4-BE49-F238E27FC236}">
                <a16:creationId xmlns:a16="http://schemas.microsoft.com/office/drawing/2014/main" id="{337DAEA0-3678-53BD-CB7A-F67D6D0FD4B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92866" name="Content Placeholder 3" descr="Crystal_Project_pause-queue.png">
            <a:extLst>
              <a:ext uri="{FF2B5EF4-FFF2-40B4-BE49-F238E27FC236}">
                <a16:creationId xmlns:a16="http://schemas.microsoft.com/office/drawing/2014/main" id="{A4261FDB-A4E1-677C-DCCD-9FCFF4F3310C}"/>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67" name="Content Placeholder 3" descr="Crystal_Project_pause-queue.png">
            <a:extLst>
              <a:ext uri="{FF2B5EF4-FFF2-40B4-BE49-F238E27FC236}">
                <a16:creationId xmlns:a16="http://schemas.microsoft.com/office/drawing/2014/main" id="{4ADFC3D0-C1D5-5D7A-9306-6154195DC52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Box 1">
            <a:extLst>
              <a:ext uri="{FF2B5EF4-FFF2-40B4-BE49-F238E27FC236}">
                <a16:creationId xmlns:a16="http://schemas.microsoft.com/office/drawing/2014/main" id="{BF66BCC3-1935-BDB1-666E-472C3BC6F80F}"/>
              </a:ext>
            </a:extLst>
          </p:cNvPr>
          <p:cNvSpPr txBox="1">
            <a:spLocks noChangeArrowheads="1"/>
          </p:cNvSpPr>
          <p:nvPr/>
        </p:nvSpPr>
        <p:spPr bwMode="auto">
          <a:xfrm>
            <a:off x="2863850" y="123825"/>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b="1">
                <a:solidFill>
                  <a:srgbClr val="FFFF00"/>
                </a:solidFill>
              </a:rPr>
              <a:t>Trademarks</a:t>
            </a:r>
            <a:r>
              <a:rPr lang="en-US" altLang="en-US" b="1"/>
              <a:t>	</a:t>
            </a:r>
            <a:endParaRPr lang="en-US" altLang="en-US"/>
          </a:p>
        </p:txBody>
      </p:sp>
      <p:sp>
        <p:nvSpPr>
          <p:cNvPr id="293890" name="TextBox 3">
            <a:extLst>
              <a:ext uri="{FF2B5EF4-FFF2-40B4-BE49-F238E27FC236}">
                <a16:creationId xmlns:a16="http://schemas.microsoft.com/office/drawing/2014/main" id="{1228FA9E-49EF-E284-9579-8B7FBF84E2D4}"/>
              </a:ext>
            </a:extLst>
          </p:cNvPr>
          <p:cNvSpPr txBox="1">
            <a:spLocks noChangeArrowheads="1"/>
          </p:cNvSpPr>
          <p:nvPr/>
        </p:nvSpPr>
        <p:spPr bwMode="auto">
          <a:xfrm>
            <a:off x="287338" y="1131888"/>
            <a:ext cx="8569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200" i="1">
                <a:solidFill>
                  <a:srgbClr val="00B0F0"/>
                </a:solidFill>
              </a:rPr>
              <a:t>UNICAST SA v. South Asian Broadcasting Corporation Inc. </a:t>
            </a:r>
            <a:r>
              <a:rPr lang="en-CA" altLang="en-US" sz="3200" b="1">
                <a:solidFill>
                  <a:srgbClr val="FFFF00"/>
                </a:solidFill>
              </a:rPr>
              <a:t>- </a:t>
            </a:r>
            <a:r>
              <a:rPr lang="en-CA" altLang="en-US" sz="3200" b="1">
                <a:solidFill>
                  <a:srgbClr val="FF0000"/>
                </a:solidFill>
              </a:rPr>
              <a:t>Conclusion</a:t>
            </a:r>
          </a:p>
          <a:p>
            <a:r>
              <a:rPr lang="en-CA" altLang="en-US" sz="3200">
                <a:solidFill>
                  <a:schemeClr val="bg1"/>
                </a:solidFill>
              </a:rPr>
              <a:t>The fact that a </a:t>
            </a:r>
            <a:r>
              <a:rPr lang="en-CA" altLang="en-US" sz="3200">
                <a:solidFill>
                  <a:srgbClr val="FFFF00"/>
                </a:solidFill>
              </a:rPr>
              <a:t>trade-mark appears on a website that may be displayed on a computer screen in Canada </a:t>
            </a:r>
            <a:r>
              <a:rPr lang="en-CA" altLang="en-US" sz="3200">
                <a:solidFill>
                  <a:schemeClr val="bg1"/>
                </a:solidFill>
              </a:rPr>
              <a:t>is </a:t>
            </a:r>
            <a:r>
              <a:rPr lang="en-CA" altLang="en-US" sz="3200">
                <a:solidFill>
                  <a:srgbClr val="FF0000"/>
                </a:solidFill>
              </a:rPr>
              <a:t>not sufficient to constitute use</a:t>
            </a:r>
            <a:r>
              <a:rPr lang="en-CA" altLang="en-US" sz="3200">
                <a:solidFill>
                  <a:schemeClr val="bg1"/>
                </a:solidFill>
              </a:rPr>
              <a:t> and advertising in Canada (for the purposes of s. 4(2) of the TMA).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7BC892-B7D3-DC21-5DCD-A588F21C6E6F}"/>
              </a:ext>
            </a:extLst>
          </p:cNvPr>
          <p:cNvSpPr>
            <a:spLocks noGrp="1"/>
          </p:cNvSpPr>
          <p:nvPr>
            <p:ph type="title"/>
          </p:nvPr>
        </p:nvSpPr>
        <p:spPr>
          <a:xfrm>
            <a:off x="1485900" y="20638"/>
            <a:ext cx="6172200" cy="646112"/>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E91D0F50-06B4-2DF8-938E-5AFBFAAD3EAD}"/>
              </a:ext>
            </a:extLst>
          </p:cNvPr>
          <p:cNvSpPr>
            <a:spLocks noGrp="1"/>
          </p:cNvSpPr>
          <p:nvPr>
            <p:ph idx="1"/>
          </p:nvPr>
        </p:nvSpPr>
        <p:spPr>
          <a:xfrm>
            <a:off x="179388" y="842963"/>
            <a:ext cx="8640762" cy="4175125"/>
          </a:xfrm>
        </p:spPr>
        <p:txBody>
          <a:bodyPr>
            <a:normAutofit fontScale="92500"/>
          </a:bodyPr>
          <a:lstStyle/>
          <a:p>
            <a:pPr marL="0" indent="0">
              <a:buFont typeface="Arial" panose="020B0604020202020204" pitchFamily="34" charset="0"/>
              <a:buNone/>
              <a:defRPr/>
            </a:pPr>
            <a:r>
              <a:rPr lang="en-CA" sz="1875" i="1" dirty="0">
                <a:solidFill>
                  <a:srgbClr val="00B0F0"/>
                </a:solidFill>
              </a:rPr>
              <a:t>UNICAST SA v. South Asian Broadcasting Corporation Inc. </a:t>
            </a:r>
            <a:r>
              <a:rPr lang="en-CA" sz="1875" dirty="0">
                <a:solidFill>
                  <a:schemeClr val="bg1"/>
                </a:solidFill>
              </a:rPr>
              <a:t>2014 FC 295 (CanLII)</a:t>
            </a:r>
            <a:endParaRPr lang="en-CA" sz="1875" i="1" u="sng" dirty="0">
              <a:solidFill>
                <a:schemeClr val="bg1"/>
              </a:solidFill>
            </a:endParaRPr>
          </a:p>
          <a:p>
            <a:pPr>
              <a:defRPr/>
            </a:pPr>
            <a:r>
              <a:rPr lang="en-CA" sz="1875" dirty="0">
                <a:solidFill>
                  <a:schemeClr val="bg1"/>
                </a:solidFill>
              </a:rPr>
              <a:t>Applicant claims, citing to a case called </a:t>
            </a:r>
            <a:r>
              <a:rPr lang="en-CA" sz="1875" i="1" dirty="0" err="1">
                <a:solidFill>
                  <a:srgbClr val="00B0F0"/>
                </a:solidFill>
              </a:rPr>
              <a:t>HomeAway.com</a:t>
            </a:r>
            <a:r>
              <a:rPr lang="en-CA" sz="1875" i="1" dirty="0">
                <a:solidFill>
                  <a:srgbClr val="00B0F0"/>
                </a:solidFill>
              </a:rPr>
              <a:t>, Inc. v. </a:t>
            </a:r>
            <a:r>
              <a:rPr lang="en-CA" sz="1875" i="1" dirty="0" err="1">
                <a:solidFill>
                  <a:srgbClr val="00B0F0"/>
                </a:solidFill>
              </a:rPr>
              <a:t>Hrdlicka</a:t>
            </a:r>
            <a:r>
              <a:rPr lang="en-CA" sz="1875" dirty="0">
                <a:solidFill>
                  <a:schemeClr val="bg1"/>
                </a:solidFill>
              </a:rPr>
              <a:t>, 2012 FC 1467, that a </a:t>
            </a:r>
            <a:r>
              <a:rPr lang="en-US" sz="1875" dirty="0">
                <a:solidFill>
                  <a:schemeClr val="bg1"/>
                </a:solidFill>
              </a:rPr>
              <a:t>trade-mark which appears on a computer screen website in Canada, regardless where the information may have originated from or be stored, constitutes for </a:t>
            </a:r>
            <a:r>
              <a:rPr lang="en-US" sz="1875" u="sng" dirty="0">
                <a:solidFill>
                  <a:schemeClr val="bg1"/>
                </a:solidFill>
                <a:hlinkClick r:id="rId3"/>
              </a:rPr>
              <a:t>Trade-Marks Act</a:t>
            </a:r>
            <a:r>
              <a:rPr lang="en-US" sz="1875" dirty="0">
                <a:solidFill>
                  <a:schemeClr val="bg1"/>
                </a:solidFill>
              </a:rPr>
              <a:t> purposes, </a:t>
            </a:r>
            <a:r>
              <a:rPr lang="en-US" sz="1875" dirty="0">
                <a:solidFill>
                  <a:srgbClr val="FFFF00"/>
                </a:solidFill>
              </a:rPr>
              <a:t>use and advertising in Canada</a:t>
            </a:r>
            <a:r>
              <a:rPr lang="en-US" sz="1875" dirty="0">
                <a:solidFill>
                  <a:schemeClr val="bg1"/>
                </a:solidFill>
              </a:rPr>
              <a:t>.</a:t>
            </a:r>
          </a:p>
          <a:p>
            <a:pPr>
              <a:defRPr/>
            </a:pPr>
            <a:r>
              <a:rPr lang="en-CA" sz="1875" dirty="0">
                <a:solidFill>
                  <a:srgbClr val="FFFF00"/>
                </a:solidFill>
              </a:rPr>
              <a:t>Court  rejects this argument</a:t>
            </a:r>
            <a:r>
              <a:rPr lang="en-CA" sz="1875" dirty="0">
                <a:solidFill>
                  <a:schemeClr val="bg1"/>
                </a:solidFill>
              </a:rPr>
              <a:t>, taking this opportunity to clarify and put </a:t>
            </a:r>
            <a:r>
              <a:rPr lang="en-CA" sz="1875" i="1" dirty="0">
                <a:solidFill>
                  <a:srgbClr val="00B0F0"/>
                </a:solidFill>
              </a:rPr>
              <a:t>HomeAway</a:t>
            </a:r>
            <a:r>
              <a:rPr lang="en-CA" sz="1875" dirty="0">
                <a:solidFill>
                  <a:schemeClr val="bg1"/>
                </a:solidFill>
              </a:rPr>
              <a:t> into context…</a:t>
            </a:r>
          </a:p>
          <a:p>
            <a:pPr marL="300038" lvl="1" indent="0">
              <a:buFont typeface="Arial" panose="020B0604020202020204" pitchFamily="34" charset="0"/>
              <a:buNone/>
              <a:defRPr/>
            </a:pPr>
            <a:r>
              <a:rPr lang="en-US" sz="1875" i="1" dirty="0">
                <a:solidFill>
                  <a:schemeClr val="bg1"/>
                </a:solidFill>
              </a:rPr>
              <a:t>“[46]…</a:t>
            </a:r>
            <a:r>
              <a:rPr lang="en-US" sz="1875" i="1" dirty="0">
                <a:solidFill>
                  <a:srgbClr val="FFFF00"/>
                </a:solidFill>
              </a:rPr>
              <a:t>Although </a:t>
            </a:r>
            <a:r>
              <a:rPr lang="en-US" sz="1875" i="1" dirty="0">
                <a:solidFill>
                  <a:schemeClr val="bg1"/>
                </a:solidFill>
              </a:rPr>
              <a:t>it is </a:t>
            </a:r>
            <a:r>
              <a:rPr lang="en-US" sz="1875" i="1" dirty="0">
                <a:solidFill>
                  <a:srgbClr val="FFFF00"/>
                </a:solidFill>
              </a:rPr>
              <a:t>true</a:t>
            </a:r>
            <a:r>
              <a:rPr lang="en-US" sz="1875" i="1" dirty="0">
                <a:solidFill>
                  <a:schemeClr val="bg1"/>
                </a:solidFill>
              </a:rPr>
              <a:t> that subsection </a:t>
            </a:r>
            <a:r>
              <a:rPr lang="en-US" sz="1875" i="1" dirty="0">
                <a:solidFill>
                  <a:srgbClr val="FFFF00"/>
                </a:solidFill>
              </a:rPr>
              <a:t>4(2) TMA </a:t>
            </a:r>
            <a:r>
              <a:rPr lang="en-US" sz="1875" i="1" dirty="0">
                <a:solidFill>
                  <a:schemeClr val="bg1"/>
                </a:solidFill>
              </a:rPr>
              <a:t>provides that a “</a:t>
            </a:r>
            <a:r>
              <a:rPr lang="en-US" sz="1875" i="1" dirty="0">
                <a:solidFill>
                  <a:srgbClr val="FFFF00"/>
                </a:solidFill>
              </a:rPr>
              <a:t>trade-mark is deemed to be used in association with services if it is used or displayed in the performance […] of those services</a:t>
            </a:r>
            <a:r>
              <a:rPr lang="en-US" sz="1875" i="1" dirty="0">
                <a:solidFill>
                  <a:schemeClr val="bg1"/>
                </a:solidFill>
              </a:rPr>
              <a:t>”, the Courts and tribunals, including the Trade-marks Opposition Board, have nonetheless added that </a:t>
            </a:r>
            <a:r>
              <a:rPr lang="en-US" sz="1875" i="1" dirty="0">
                <a:solidFill>
                  <a:srgbClr val="FF0000"/>
                </a:solidFill>
              </a:rPr>
              <a:t>such services must be effectively offered to Canadians or performed in Canada </a:t>
            </a:r>
            <a:r>
              <a:rPr lang="en-US" sz="1875" i="1" dirty="0">
                <a:solidFill>
                  <a:schemeClr val="bg1"/>
                </a:solidFill>
              </a:rPr>
              <a:t>(see for example </a:t>
            </a:r>
            <a:r>
              <a:rPr lang="en-US" sz="1875" i="1" dirty="0">
                <a:solidFill>
                  <a:srgbClr val="00B0F0"/>
                </a:solidFill>
              </a:rPr>
              <a:t>Express File Inc. v HRB Royalty Inc., 2005 FC 542</a:t>
            </a:r>
            <a:r>
              <a:rPr lang="en-US" sz="1875" i="1" dirty="0">
                <a:solidFill>
                  <a:schemeClr val="bg1"/>
                </a:solidFill>
              </a:rPr>
              <a:t>(</a:t>
            </a:r>
            <a:r>
              <a:rPr lang="en-US" sz="1875" i="1" dirty="0" err="1">
                <a:solidFill>
                  <a:schemeClr val="bg1"/>
                </a:solidFill>
              </a:rPr>
              <a:t>CanLII</a:t>
            </a:r>
            <a:r>
              <a:rPr lang="en-US" sz="1875" i="1" dirty="0">
                <a:solidFill>
                  <a:schemeClr val="bg1"/>
                </a:solidFill>
              </a:rPr>
              <a:t>) at para 20, [2005] FCJ No 667).”</a:t>
            </a:r>
            <a:endParaRPr lang="en-CA" sz="1875" i="1" dirty="0">
              <a:solidFill>
                <a:schemeClr val="bg1"/>
              </a:solidFill>
            </a:endParaRPr>
          </a:p>
          <a:p>
            <a:pPr>
              <a:defRPr/>
            </a:pPr>
            <a:r>
              <a:rPr lang="en-US" sz="1875" dirty="0">
                <a:solidFill>
                  <a:srgbClr val="FFFF00"/>
                </a:solidFill>
              </a:rPr>
              <a:t>Not enough for the mark to merely appear on a computer screen… </a:t>
            </a:r>
            <a:endParaRPr lang="en-CA" sz="1875" dirty="0">
              <a:solidFill>
                <a:srgbClr val="FFFF00"/>
              </a:solidFill>
            </a:endParaRPr>
          </a:p>
          <a:p>
            <a:pPr marL="0" indent="0">
              <a:buFont typeface="Arial" panose="020B0604020202020204" pitchFamily="34" charset="0"/>
              <a:buNone/>
              <a:defRPr/>
            </a:pPr>
            <a:endParaRPr lang="en-CA" sz="1800" i="1" u="sng" dirty="0">
              <a:solidFill>
                <a:schemeClr val="bg1"/>
              </a:solidFill>
            </a:endParaRPr>
          </a:p>
        </p:txBody>
      </p:sp>
      <p:sp>
        <p:nvSpPr>
          <p:cNvPr id="294915" name="Slide Number Placeholder 3">
            <a:extLst>
              <a:ext uri="{FF2B5EF4-FFF2-40B4-BE49-F238E27FC236}">
                <a16:creationId xmlns:a16="http://schemas.microsoft.com/office/drawing/2014/main" id="{1169D05B-F5E7-593A-4654-7358148B10E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D7F23F7-6BBB-E943-AE4A-134AF3C9220D}" type="slidenum">
              <a:rPr lang="en-US" altLang="en-US" smtClean="0"/>
              <a:pPr/>
              <a:t>123</a:t>
            </a:fld>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221DB1-1B41-90AE-6C32-C9745A27F9E5}"/>
              </a:ext>
            </a:extLst>
          </p:cNvPr>
          <p:cNvSpPr>
            <a:spLocks noGrp="1"/>
          </p:cNvSpPr>
          <p:nvPr>
            <p:ph type="title"/>
          </p:nvPr>
        </p:nvSpPr>
        <p:spPr>
          <a:xfrm>
            <a:off x="1485900" y="125413"/>
            <a:ext cx="6172200" cy="525462"/>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8BA7097E-3E55-9CAF-2A95-B34B1F4B8FF3}"/>
              </a:ext>
            </a:extLst>
          </p:cNvPr>
          <p:cNvSpPr>
            <a:spLocks noGrp="1"/>
          </p:cNvSpPr>
          <p:nvPr>
            <p:ph idx="1"/>
          </p:nvPr>
        </p:nvSpPr>
        <p:spPr>
          <a:xfrm>
            <a:off x="107950" y="960438"/>
            <a:ext cx="8785225" cy="4057650"/>
          </a:xfrm>
        </p:spPr>
        <p:txBody>
          <a:bodyPr>
            <a:normAutofit fontScale="92500"/>
          </a:bodyPr>
          <a:lstStyle/>
          <a:p>
            <a:pPr marL="0" indent="0">
              <a:buFont typeface="Arial" panose="020B0604020202020204" pitchFamily="34" charset="0"/>
              <a:buNone/>
              <a:defRPr/>
            </a:pPr>
            <a:r>
              <a:rPr lang="en-CA" sz="2300" i="1" dirty="0">
                <a:solidFill>
                  <a:srgbClr val="00B0F0"/>
                </a:solidFill>
              </a:rPr>
              <a:t>UNICAST SA v. South Asian Broadcasting Corporation Inc.</a:t>
            </a:r>
          </a:p>
          <a:p>
            <a:pPr marL="0" indent="0">
              <a:buFont typeface="Arial" panose="020B0604020202020204" pitchFamily="34" charset="0"/>
              <a:buNone/>
              <a:defRPr/>
            </a:pPr>
            <a:r>
              <a:rPr lang="en-CA" sz="2300" i="1" u="sng" dirty="0">
                <a:solidFill>
                  <a:schemeClr val="bg1"/>
                </a:solidFill>
              </a:rPr>
              <a:t> </a:t>
            </a:r>
            <a:r>
              <a:rPr lang="en-CA" sz="2300" i="1" dirty="0">
                <a:solidFill>
                  <a:schemeClr val="bg1"/>
                </a:solidFill>
              </a:rPr>
              <a:t>[</a:t>
            </a:r>
            <a:r>
              <a:rPr lang="en-CA" sz="2300" i="1" u="sng" dirty="0">
                <a:solidFill>
                  <a:schemeClr val="bg1"/>
                </a:solidFill>
              </a:rPr>
              <a:t>47</a:t>
            </a:r>
            <a:r>
              <a:rPr lang="en-CA" sz="2300" i="1" dirty="0">
                <a:solidFill>
                  <a:schemeClr val="bg1"/>
                </a:solidFill>
              </a:rPr>
              <a:t>]           </a:t>
            </a:r>
            <a:r>
              <a:rPr lang="en-CA" sz="2300" i="1" dirty="0">
                <a:solidFill>
                  <a:srgbClr val="FFFF00"/>
                </a:solidFill>
              </a:rPr>
              <a:t>To go against this logical interpretation of the law would lead to some twisted and unfortunate consequences </a:t>
            </a:r>
            <a:r>
              <a:rPr lang="en-CA" sz="2300" i="1" dirty="0">
                <a:solidFill>
                  <a:schemeClr val="bg1"/>
                </a:solidFill>
              </a:rPr>
              <a:t>none of which could have been Parliament’s intent in drafting the Act. For example, should we follow the Applicant…, any foreign trade-mark holder could request and obtain the expungement of a bona fide Canadian trade-mark based on previous use through the Web even if this foreign trade-mark owner had basically nothing to do with Canada and no physical presence in the country. How could it be logical to interpret the applicable legal scheme as putting every single Canadian trade-mark owner at risk of having its trade-mark taken away by another trade-mark that has no nexus to Canada?.. It would be illogical and impossible to take this approach.</a:t>
            </a:r>
          </a:p>
          <a:p>
            <a:pPr marL="0" indent="0">
              <a:buFont typeface="Arial" panose="020B0604020202020204" pitchFamily="34" charset="0"/>
              <a:buNone/>
              <a:defRPr/>
            </a:pPr>
            <a:endParaRPr lang="en-CA" sz="1800" i="1" u="sng" dirty="0">
              <a:solidFill>
                <a:schemeClr val="bg1"/>
              </a:solidFill>
            </a:endParaRPr>
          </a:p>
          <a:p>
            <a:pPr marL="0" indent="0">
              <a:buFont typeface="Arial" panose="020B0604020202020204" pitchFamily="34" charset="0"/>
              <a:buNone/>
              <a:defRPr/>
            </a:pPr>
            <a:endParaRPr lang="en-CA" sz="1800" i="1" u="sng" dirty="0">
              <a:solidFill>
                <a:schemeClr val="bg1"/>
              </a:solidFill>
            </a:endParaRPr>
          </a:p>
        </p:txBody>
      </p:sp>
      <p:sp>
        <p:nvSpPr>
          <p:cNvPr id="296963" name="Slide Number Placeholder 3">
            <a:extLst>
              <a:ext uri="{FF2B5EF4-FFF2-40B4-BE49-F238E27FC236}">
                <a16:creationId xmlns:a16="http://schemas.microsoft.com/office/drawing/2014/main" id="{77C0E0FE-937F-BF9D-E044-DFCC2351A16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C850FB-9BE9-E947-AC3B-4938163DB364}" type="slidenum">
              <a:rPr lang="en-US" altLang="en-US" smtClean="0"/>
              <a:pPr/>
              <a:t>124</a:t>
            </a:fld>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9151A8-E7E7-A895-8A2A-FF74840D1B32}"/>
              </a:ext>
            </a:extLst>
          </p:cNvPr>
          <p:cNvSpPr>
            <a:spLocks noGrp="1"/>
          </p:cNvSpPr>
          <p:nvPr>
            <p:ph type="title"/>
          </p:nvPr>
        </p:nvSpPr>
        <p:spPr>
          <a:xfrm>
            <a:off x="1485900" y="125413"/>
            <a:ext cx="6172200" cy="646112"/>
          </a:xfrm>
        </p:spPr>
        <p:txBody>
          <a:bodyPr>
            <a:normAutofit fontScale="90000"/>
          </a:bodyPr>
          <a:lstStyle/>
          <a:p>
            <a:pPr>
              <a:defRPr/>
            </a:pPr>
            <a:r>
              <a:rPr lang="en-US" b="1" dirty="0">
                <a:solidFill>
                  <a:srgbClr val="FFFF00"/>
                </a:solidFill>
              </a:rPr>
              <a:t>Trademarks	</a:t>
            </a:r>
          </a:p>
        </p:txBody>
      </p:sp>
      <p:sp>
        <p:nvSpPr>
          <p:cNvPr id="299010" name="Content Placeholder 1">
            <a:extLst>
              <a:ext uri="{FF2B5EF4-FFF2-40B4-BE49-F238E27FC236}">
                <a16:creationId xmlns:a16="http://schemas.microsoft.com/office/drawing/2014/main" id="{F468B27C-0F4B-14FE-0B6E-2B7AFC99C2F5}"/>
              </a:ext>
            </a:extLst>
          </p:cNvPr>
          <p:cNvSpPr>
            <a:spLocks noGrp="1" noChangeArrowheads="1"/>
          </p:cNvSpPr>
          <p:nvPr>
            <p:ph idx="1"/>
          </p:nvPr>
        </p:nvSpPr>
        <p:spPr bwMode="auto">
          <a:xfrm>
            <a:off x="250825" y="987425"/>
            <a:ext cx="8642350" cy="4030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sz="2000" i="1">
                <a:solidFill>
                  <a:srgbClr val="00B0F0"/>
                </a:solidFill>
              </a:rPr>
              <a:t>UNICAST SA v. South Asian Broadcasting Corporation Inc.</a:t>
            </a:r>
          </a:p>
          <a:p>
            <a:pPr marL="0" indent="0">
              <a:lnSpc>
                <a:spcPct val="110000"/>
              </a:lnSpc>
              <a:buFont typeface="Arial" panose="020B0604020202020204" pitchFamily="34" charset="0"/>
              <a:buNone/>
            </a:pPr>
            <a:r>
              <a:rPr lang="en-CA" altLang="en-US" sz="2000" i="1">
                <a:solidFill>
                  <a:schemeClr val="bg1"/>
                </a:solidFill>
              </a:rPr>
              <a:t>[</a:t>
            </a:r>
            <a:r>
              <a:rPr lang="en-CA" altLang="en-US" sz="2000" i="1" u="sng">
                <a:solidFill>
                  <a:schemeClr val="bg1"/>
                </a:solidFill>
              </a:rPr>
              <a:t>48</a:t>
            </a:r>
            <a:r>
              <a:rPr lang="en-CA" altLang="en-US" sz="2000" i="1">
                <a:solidFill>
                  <a:schemeClr val="bg1"/>
                </a:solidFill>
              </a:rPr>
              <a:t>]           What is more, the Respondent quite rightly submits that this situation would be </a:t>
            </a:r>
            <a:r>
              <a:rPr lang="en-CA" altLang="en-US" sz="2000" i="1">
                <a:solidFill>
                  <a:srgbClr val="FFFF00"/>
                </a:solidFill>
              </a:rPr>
              <a:t>unthinkable should the roles in these proceedings be reversed</a:t>
            </a:r>
            <a:r>
              <a:rPr lang="en-CA" altLang="en-US" sz="2000" i="1">
                <a:solidFill>
                  <a:schemeClr val="bg1"/>
                </a:solidFill>
              </a:rPr>
              <a:t>. Would a Canadian trade-mark owner have the right to request from a foreign trade-mark owner that they stop using their trade-mark if this foreign owner’s presence in Canada is limited to the Internet? … Again, this suggestion is preposterous. The notion of performing the services is essential. </a:t>
            </a:r>
          </a:p>
          <a:p>
            <a:pPr marL="0" indent="0">
              <a:lnSpc>
                <a:spcPct val="110000"/>
              </a:lnSpc>
              <a:buFont typeface="Arial" panose="020B0604020202020204" pitchFamily="34" charset="0"/>
              <a:buNone/>
            </a:pPr>
            <a:r>
              <a:rPr lang="en-CA" altLang="en-US" sz="2000" i="1">
                <a:solidFill>
                  <a:schemeClr val="bg1"/>
                </a:solidFill>
              </a:rPr>
              <a:t>[</a:t>
            </a:r>
            <a:r>
              <a:rPr lang="en-CA" altLang="en-US" sz="2000" i="1" u="sng">
                <a:solidFill>
                  <a:schemeClr val="bg1"/>
                </a:solidFill>
              </a:rPr>
              <a:t>49</a:t>
            </a:r>
            <a:r>
              <a:rPr lang="en-CA" altLang="en-US" sz="2000" i="1">
                <a:solidFill>
                  <a:schemeClr val="bg1"/>
                </a:solidFill>
              </a:rPr>
              <a:t>]           </a:t>
            </a:r>
            <a:r>
              <a:rPr lang="en-CA" altLang="en-US" sz="2000" i="1">
                <a:solidFill>
                  <a:srgbClr val="FFFF00"/>
                </a:solidFill>
              </a:rPr>
              <a:t>Therefore, the Applicant shall have to prove having used its trade-mark with respect to services actually provided to Canadians or performed in Canada</a:t>
            </a:r>
            <a:r>
              <a:rPr lang="en-CA" altLang="en-US" sz="2000" i="1">
                <a:solidFill>
                  <a:schemeClr val="bg1"/>
                </a:solidFill>
              </a:rPr>
              <a:t>.</a:t>
            </a:r>
          </a:p>
          <a:p>
            <a:pPr marL="0" indent="0">
              <a:buFont typeface="Arial" panose="020B0604020202020204" pitchFamily="34" charset="0"/>
              <a:buNone/>
            </a:pPr>
            <a:endParaRPr lang="en-CA" altLang="en-US" sz="1800" i="1" u="sng">
              <a:solidFill>
                <a:schemeClr val="bg1"/>
              </a:solidFill>
            </a:endParaRPr>
          </a:p>
          <a:p>
            <a:pPr marL="0" indent="0">
              <a:buFont typeface="Arial" panose="020B0604020202020204" pitchFamily="34" charset="0"/>
              <a:buNone/>
            </a:pPr>
            <a:endParaRPr lang="en-CA" altLang="en-US" sz="1800" i="1" u="sng">
              <a:solidFill>
                <a:schemeClr val="bg1"/>
              </a:solidFill>
            </a:endParaRPr>
          </a:p>
        </p:txBody>
      </p:sp>
      <p:sp>
        <p:nvSpPr>
          <p:cNvPr id="299011" name="Slide Number Placeholder 3">
            <a:extLst>
              <a:ext uri="{FF2B5EF4-FFF2-40B4-BE49-F238E27FC236}">
                <a16:creationId xmlns:a16="http://schemas.microsoft.com/office/drawing/2014/main" id="{0ADD87D3-14EE-DD4A-A73A-2A4054EC2FA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F642926-84F1-F34C-BF83-765C782FFAF1}" type="slidenum">
              <a:rPr lang="en-US" altLang="en-US" smtClean="0"/>
              <a:pPr/>
              <a:t>125</a:t>
            </a:fld>
            <a:endParaRPr lang="en-US"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Content Placeholder 2">
            <a:extLst>
              <a:ext uri="{FF2B5EF4-FFF2-40B4-BE49-F238E27FC236}">
                <a16:creationId xmlns:a16="http://schemas.microsoft.com/office/drawing/2014/main" id="{902136D8-06D0-EFF3-D098-CA2CF330777C}"/>
              </a:ext>
            </a:extLst>
          </p:cNvPr>
          <p:cNvSpPr>
            <a:spLocks noGrp="1" noChangeArrowheads="1"/>
          </p:cNvSpPr>
          <p:nvPr>
            <p:ph sz="quarter" idx="10"/>
          </p:nvPr>
        </p:nvSpPr>
        <p:spPr bwMode="auto">
          <a:xfrm>
            <a:off x="179388" y="339725"/>
            <a:ext cx="8785225" cy="453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4400" i="1">
                <a:solidFill>
                  <a:srgbClr val="FFFF00"/>
                </a:solidFill>
              </a:rPr>
              <a:t>Remember Ajit Weekly</a:t>
            </a:r>
            <a:r>
              <a:rPr lang="en-US" altLang="en-US" sz="4400" i="1">
                <a:solidFill>
                  <a:srgbClr val="FF0000"/>
                </a:solidFill>
              </a:rPr>
              <a:t>/</a:t>
            </a:r>
            <a:r>
              <a:rPr lang="en-US" altLang="en-US" sz="4400" i="1">
                <a:solidFill>
                  <a:srgbClr val="FFFF00"/>
                </a:solidFill>
              </a:rPr>
              <a:t>Ajit Daily cases</a:t>
            </a:r>
            <a:r>
              <a:rPr lang="en-US" altLang="en-US" sz="4400" i="1">
                <a:solidFill>
                  <a:srgbClr val="FF0000"/>
                </a:solidFill>
              </a:rPr>
              <a:t>:</a:t>
            </a:r>
            <a:r>
              <a:rPr lang="en-US" altLang="en-US" sz="4400" i="1">
                <a:solidFill>
                  <a:srgbClr val="FFFF00"/>
                </a:solidFill>
              </a:rPr>
              <a:t> </a:t>
            </a:r>
            <a:r>
              <a:rPr lang="en-US" altLang="en-US" sz="4400" i="1">
                <a:solidFill>
                  <a:schemeClr val="bg1"/>
                </a:solidFill>
              </a:rPr>
              <a:t>contrast passing off actions versus trademark actions on the point of evidence of use </a:t>
            </a:r>
            <a:r>
              <a:rPr lang="en-US" altLang="en-US" sz="4400" i="1">
                <a:solidFill>
                  <a:srgbClr val="FF0000"/>
                </a:solidFill>
              </a:rPr>
              <a:t>(</a:t>
            </a:r>
            <a:r>
              <a:rPr lang="en-US" altLang="en-US" sz="4400" i="1">
                <a:solidFill>
                  <a:schemeClr val="bg1"/>
                </a:solidFill>
              </a:rPr>
              <a:t>trademark</a:t>
            </a:r>
            <a:r>
              <a:rPr lang="en-US" altLang="en-US" sz="4400" i="1">
                <a:solidFill>
                  <a:srgbClr val="FF0000"/>
                </a:solidFill>
              </a:rPr>
              <a:t>)</a:t>
            </a:r>
            <a:r>
              <a:rPr lang="en-US" altLang="en-US" sz="4400" i="1">
                <a:solidFill>
                  <a:schemeClr val="bg1"/>
                </a:solidFill>
              </a:rPr>
              <a:t> versus evidence of goodwill </a:t>
            </a:r>
            <a:r>
              <a:rPr lang="en-US" altLang="en-US" sz="4400" i="1">
                <a:solidFill>
                  <a:srgbClr val="FF0000"/>
                </a:solidFill>
              </a:rPr>
              <a:t>(</a:t>
            </a:r>
            <a:r>
              <a:rPr lang="en-US" altLang="en-US" sz="4400" i="1">
                <a:solidFill>
                  <a:schemeClr val="bg1"/>
                </a:solidFill>
              </a:rPr>
              <a:t>passing off</a:t>
            </a:r>
            <a:r>
              <a:rPr lang="en-US" altLang="en-US" sz="4400" i="1">
                <a:solidFill>
                  <a:srgbClr val="FF0000"/>
                </a:solidFill>
              </a:rPr>
              <a:t>)</a:t>
            </a:r>
            <a:r>
              <a:rPr lang="en-US" altLang="en-US" sz="4400" i="1">
                <a:solidFill>
                  <a:schemeClr val="bg1"/>
                </a:solidFill>
              </a:rPr>
              <a:t>.</a:t>
            </a:r>
          </a:p>
        </p:txBody>
      </p:sp>
    </p:spTree>
    <p:extLst>
      <p:ext uri="{BB962C8B-B14F-4D97-AF65-F5344CB8AC3E}">
        <p14:creationId xmlns:p14="http://schemas.microsoft.com/office/powerpoint/2010/main" val="403405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5">
            <a:extLst>
              <a:ext uri="{FF2B5EF4-FFF2-40B4-BE49-F238E27FC236}">
                <a16:creationId xmlns:a16="http://schemas.microsoft.com/office/drawing/2014/main" id="{71255909-FF74-FCB4-51C7-C51C4FAF31A1}"/>
              </a:ext>
            </a:extLst>
          </p:cNvPr>
          <p:cNvSpPr>
            <a:spLocks noGrp="1" noChangeArrowheads="1"/>
          </p:cNvSpPr>
          <p:nvPr>
            <p:ph type="title"/>
          </p:nvPr>
        </p:nvSpPr>
        <p:spPr bwMode="auto">
          <a:xfrm>
            <a:off x="1485900" y="117475"/>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301058" name="Content Placeholder 1">
            <a:extLst>
              <a:ext uri="{FF2B5EF4-FFF2-40B4-BE49-F238E27FC236}">
                <a16:creationId xmlns:a16="http://schemas.microsoft.com/office/drawing/2014/main" id="{7B006997-25F7-C44A-1C62-D8C0B19199EC}"/>
              </a:ext>
            </a:extLst>
          </p:cNvPr>
          <p:cNvSpPr>
            <a:spLocks noGrp="1" noChangeArrowheads="1"/>
          </p:cNvSpPr>
          <p:nvPr>
            <p:ph idx="1"/>
          </p:nvPr>
        </p:nvSpPr>
        <p:spPr bwMode="auto">
          <a:xfrm>
            <a:off x="179388" y="987425"/>
            <a:ext cx="8785225"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i="1">
                <a:solidFill>
                  <a:schemeClr val="bg1"/>
                </a:solidFill>
              </a:rPr>
              <a:t>45. (3) Where, by reason of the evidence furnished to the Registrar or the failure to furnish any evidence, it appears to the Registrar that a trade-mark, either with respect to all of the goods or services specified in the registration or with respect to any of those goods or services, </a:t>
            </a:r>
            <a:r>
              <a:rPr lang="en-US" altLang="en-US" sz="2400" i="1">
                <a:solidFill>
                  <a:srgbClr val="FFFF00"/>
                </a:solidFill>
              </a:rPr>
              <a:t>was </a:t>
            </a:r>
            <a:r>
              <a:rPr lang="en-US" altLang="en-US" sz="2400" i="1">
                <a:solidFill>
                  <a:srgbClr val="FF0000"/>
                </a:solidFill>
              </a:rPr>
              <a:t>not used</a:t>
            </a:r>
            <a:r>
              <a:rPr lang="en-US" altLang="en-US" sz="2400" i="1">
                <a:solidFill>
                  <a:srgbClr val="FFFF00"/>
                </a:solidFill>
              </a:rPr>
              <a:t> in Canada at any time </a:t>
            </a:r>
            <a:r>
              <a:rPr lang="en-US" altLang="en-US" sz="2400" i="1">
                <a:solidFill>
                  <a:srgbClr val="FF0000"/>
                </a:solidFill>
              </a:rPr>
              <a:t>during the three year period </a:t>
            </a:r>
            <a:r>
              <a:rPr lang="en-US" altLang="en-US" sz="2400" i="1">
                <a:solidFill>
                  <a:srgbClr val="FFFF00"/>
                </a:solidFill>
              </a:rPr>
              <a:t>immediately preceding the date of the notice </a:t>
            </a:r>
            <a:r>
              <a:rPr lang="en-US" altLang="en-US" sz="2400" b="1" i="1">
                <a:solidFill>
                  <a:srgbClr val="FF0000"/>
                </a:solidFill>
              </a:rPr>
              <a:t>and</a:t>
            </a:r>
            <a:r>
              <a:rPr lang="en-US" altLang="en-US" sz="2400" i="1">
                <a:solidFill>
                  <a:schemeClr val="bg1"/>
                </a:solidFill>
              </a:rPr>
              <a:t> that </a:t>
            </a:r>
            <a:r>
              <a:rPr lang="en-US" altLang="en-US" sz="2400" i="1">
                <a:solidFill>
                  <a:srgbClr val="FFFF00"/>
                </a:solidFill>
              </a:rPr>
              <a:t>the absence of use has </a:t>
            </a:r>
            <a:r>
              <a:rPr lang="en-US" altLang="en-US" sz="2400" i="1">
                <a:solidFill>
                  <a:srgbClr val="FF0000"/>
                </a:solidFill>
              </a:rPr>
              <a:t>not been due to special circumstances </a:t>
            </a:r>
            <a:r>
              <a:rPr lang="en-US" altLang="en-US" sz="2400" i="1">
                <a:solidFill>
                  <a:srgbClr val="FFFF00"/>
                </a:solidFill>
              </a:rPr>
              <a:t>that excuse the absence of use</a:t>
            </a:r>
            <a:r>
              <a:rPr lang="en-US" altLang="en-US" sz="2400" i="1">
                <a:solidFill>
                  <a:schemeClr val="bg1"/>
                </a:solidFill>
              </a:rPr>
              <a:t>, the registration of the trade-mark is liable to be expunged or amended accordingly.</a:t>
            </a:r>
          </a:p>
        </p:txBody>
      </p:sp>
      <p:sp>
        <p:nvSpPr>
          <p:cNvPr id="301059" name="Slide Number Placeholder 3">
            <a:extLst>
              <a:ext uri="{FF2B5EF4-FFF2-40B4-BE49-F238E27FC236}">
                <a16:creationId xmlns:a16="http://schemas.microsoft.com/office/drawing/2014/main" id="{92360A07-A426-3BDF-10E3-2E9F397FDA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1B578C-34A8-7748-BF3F-D6739E011E84}" type="slidenum">
              <a:rPr lang="en-US" altLang="en-US" smtClean="0"/>
              <a:pPr/>
              <a:t>127</a:t>
            </a:fld>
            <a:endParaRPr lang="en-US" alt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B2D84-6698-8619-2969-3A15E4CA7F84}"/>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a:extLst>
              <a:ext uri="{FF2B5EF4-FFF2-40B4-BE49-F238E27FC236}">
                <a16:creationId xmlns:a16="http://schemas.microsoft.com/office/drawing/2014/main" id="{79D439F8-87FA-C110-FE40-9825C1DB002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05154" name="Content Placeholder 3" descr="Crystal_Project_pause-queue.png">
            <a:extLst>
              <a:ext uri="{FF2B5EF4-FFF2-40B4-BE49-F238E27FC236}">
                <a16:creationId xmlns:a16="http://schemas.microsoft.com/office/drawing/2014/main" id="{81C0A8F9-10E5-9B8A-7AC6-412E2959118D}"/>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55" name="Content Placeholder 3" descr="Crystal_Project_pause-queue.png">
            <a:extLst>
              <a:ext uri="{FF2B5EF4-FFF2-40B4-BE49-F238E27FC236}">
                <a16:creationId xmlns:a16="http://schemas.microsoft.com/office/drawing/2014/main" id="{295A8C25-6363-69E0-09A2-76BD35A7F12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C30A375-5FC6-D3FC-8F22-7E80ED573D7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4E7352-0E1E-98DA-40E3-E550887F19D2}"/>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517B3C99-C2AD-53A6-D690-26F10EC6387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813D493-96F8-1A48-E20D-5A66804B9ED8}"/>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E813D493-96F8-1A48-E20D-5A66804B9ED8}"/>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E49E9837-0F6A-A515-BAF0-8669332F20A0}"/>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5">
            <a:extLst>
              <a:ext uri="{FF2B5EF4-FFF2-40B4-BE49-F238E27FC236}">
                <a16:creationId xmlns:a16="http://schemas.microsoft.com/office/drawing/2014/main" id="{43470F5E-6DBB-EDC9-CA7D-18B0F018EE73}"/>
              </a:ext>
            </a:extLst>
          </p:cNvPr>
          <p:cNvSpPr>
            <a:spLocks noGrp="1" noChangeArrowheads="1"/>
          </p:cNvSpPr>
          <p:nvPr>
            <p:ph type="title"/>
          </p:nvPr>
        </p:nvSpPr>
        <p:spPr bwMode="auto">
          <a:xfrm>
            <a:off x="1485900" y="73025"/>
            <a:ext cx="61722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a:solidFill>
                  <a:srgbClr val="FFFF00"/>
                </a:solidFill>
              </a:rPr>
              <a:t>Trademarks</a:t>
            </a:r>
            <a:r>
              <a:rPr lang="en-US" altLang="en-US" sz="4800" b="1"/>
              <a:t>	</a:t>
            </a:r>
          </a:p>
        </p:txBody>
      </p:sp>
      <p:sp>
        <p:nvSpPr>
          <p:cNvPr id="2" name="Content Placeholder 1">
            <a:extLst>
              <a:ext uri="{FF2B5EF4-FFF2-40B4-BE49-F238E27FC236}">
                <a16:creationId xmlns:a16="http://schemas.microsoft.com/office/drawing/2014/main" id="{1F6E1B2B-5B32-7770-6C74-FEB5C58DC13F}"/>
              </a:ext>
            </a:extLst>
          </p:cNvPr>
          <p:cNvSpPr>
            <a:spLocks noGrp="1"/>
          </p:cNvSpPr>
          <p:nvPr>
            <p:ph idx="1"/>
          </p:nvPr>
        </p:nvSpPr>
        <p:spPr>
          <a:xfrm>
            <a:off x="250825" y="1131888"/>
            <a:ext cx="8559800" cy="3938587"/>
          </a:xfrm>
        </p:spPr>
        <p:txBody>
          <a:bodyPr>
            <a:noAutofit/>
          </a:bodyPr>
          <a:lstStyle/>
          <a:p>
            <a:pPr marL="0" indent="0">
              <a:buFont typeface="Arial" panose="020B0604020202020204" pitchFamily="34" charset="0"/>
              <a:buNone/>
              <a:defRPr/>
            </a:pPr>
            <a:r>
              <a:rPr lang="en-CA" sz="4000" i="1" dirty="0">
                <a:solidFill>
                  <a:srgbClr val="00B0F0"/>
                </a:solidFill>
              </a:rPr>
              <a:t>Scott Paper Limited v. Smart &amp; </a:t>
            </a:r>
            <a:r>
              <a:rPr lang="en-CA" sz="4000" i="1" dirty="0" err="1">
                <a:solidFill>
                  <a:srgbClr val="00B0F0"/>
                </a:solidFill>
              </a:rPr>
              <a:t>Biggar</a:t>
            </a:r>
            <a:r>
              <a:rPr lang="en-CA" sz="4000" i="1" dirty="0">
                <a:solidFill>
                  <a:srgbClr val="00B0F0"/>
                </a:solidFill>
              </a:rPr>
              <a:t>, </a:t>
            </a:r>
            <a:r>
              <a:rPr lang="en-CA" sz="4000" dirty="0">
                <a:solidFill>
                  <a:schemeClr val="bg1"/>
                </a:solidFill>
              </a:rPr>
              <a:t>2008 FCA 129 </a:t>
            </a:r>
            <a:r>
              <a:rPr lang="en-CA" sz="4000" b="1" dirty="0">
                <a:solidFill>
                  <a:srgbClr val="FF0000"/>
                </a:solidFill>
              </a:rPr>
              <a:t>Conclusion</a:t>
            </a:r>
          </a:p>
          <a:p>
            <a:pPr>
              <a:defRPr/>
            </a:pPr>
            <a:r>
              <a:rPr lang="en-CA" sz="4000" dirty="0">
                <a:solidFill>
                  <a:srgbClr val="FFFF00"/>
                </a:solidFill>
              </a:rPr>
              <a:t>Fact that registered owner may have plans to resume use of mark </a:t>
            </a:r>
            <a:r>
              <a:rPr lang="en-CA" sz="4000" dirty="0">
                <a:solidFill>
                  <a:srgbClr val="FF0000"/>
                </a:solidFill>
              </a:rPr>
              <a:t>is not sufficient to excuse non-use</a:t>
            </a:r>
            <a:r>
              <a:rPr lang="en-CA" sz="4000" dirty="0">
                <a:solidFill>
                  <a:schemeClr val="bg1"/>
                </a:solidFill>
              </a:rPr>
              <a:t>.</a:t>
            </a:r>
            <a:endParaRPr lang="en-US" sz="4000" dirty="0">
              <a:solidFill>
                <a:schemeClr val="bg1"/>
              </a:solidFill>
            </a:endParaRPr>
          </a:p>
        </p:txBody>
      </p:sp>
      <p:sp>
        <p:nvSpPr>
          <p:cNvPr id="306179" name="Slide Number Placeholder 3">
            <a:extLst>
              <a:ext uri="{FF2B5EF4-FFF2-40B4-BE49-F238E27FC236}">
                <a16:creationId xmlns:a16="http://schemas.microsoft.com/office/drawing/2014/main" id="{4EB73F5D-7D14-21A0-28CE-DBACFE87A9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FB654E-35B7-7C45-A1DA-7AA142E4CD7E}" type="slidenum">
              <a:rPr lang="en-US" altLang="en-US" smtClean="0"/>
              <a:pPr/>
              <a:t>130</a:t>
            </a:fld>
            <a:endParaRPr lang="en-US" alt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5">
            <a:extLst>
              <a:ext uri="{FF2B5EF4-FFF2-40B4-BE49-F238E27FC236}">
                <a16:creationId xmlns:a16="http://schemas.microsoft.com/office/drawing/2014/main" id="{A93BCA83-5DA8-2374-8DF2-4B09CD258E48}"/>
              </a:ext>
            </a:extLst>
          </p:cNvPr>
          <p:cNvSpPr>
            <a:spLocks noGrp="1" noChangeArrowheads="1"/>
          </p:cNvSpPr>
          <p:nvPr>
            <p:ph type="title"/>
          </p:nvPr>
        </p:nvSpPr>
        <p:spPr bwMode="auto">
          <a:xfrm>
            <a:off x="1485900" y="730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F153A831-7A5A-A9FA-8F25-4790210AE7FD}"/>
              </a:ext>
            </a:extLst>
          </p:cNvPr>
          <p:cNvSpPr>
            <a:spLocks noGrp="1"/>
          </p:cNvSpPr>
          <p:nvPr>
            <p:ph idx="1"/>
          </p:nvPr>
        </p:nvSpPr>
        <p:spPr>
          <a:xfrm>
            <a:off x="179388" y="895350"/>
            <a:ext cx="8785225" cy="4175125"/>
          </a:xfrm>
        </p:spPr>
        <p:txBody>
          <a:bodyPr>
            <a:normAutofit/>
          </a:bodyPr>
          <a:lstStyle/>
          <a:p>
            <a:pPr marL="0" indent="0">
              <a:buFont typeface="Arial" panose="020B0604020202020204" pitchFamily="34" charset="0"/>
              <a:buNone/>
              <a:defRPr/>
            </a:pPr>
            <a:r>
              <a:rPr lang="en-CA" sz="2000" i="1" dirty="0">
                <a:solidFill>
                  <a:srgbClr val="00B0F0"/>
                </a:solidFill>
              </a:rPr>
              <a:t>Scott Paper Limited v. Smart &amp; </a:t>
            </a:r>
            <a:r>
              <a:rPr lang="en-CA" sz="2000" i="1" dirty="0" err="1">
                <a:solidFill>
                  <a:srgbClr val="00B0F0"/>
                </a:solidFill>
              </a:rPr>
              <a:t>Biggar</a:t>
            </a:r>
            <a:r>
              <a:rPr lang="en-CA" sz="2000" i="1" dirty="0">
                <a:solidFill>
                  <a:schemeClr val="bg1"/>
                </a:solidFill>
              </a:rPr>
              <a:t> </a:t>
            </a:r>
            <a:r>
              <a:rPr lang="en-CA" sz="2000" dirty="0">
                <a:solidFill>
                  <a:schemeClr val="bg1"/>
                </a:solidFill>
              </a:rPr>
              <a:t>2008 FCA 129</a:t>
            </a:r>
            <a:endParaRPr lang="en-CA" sz="2000" dirty="0"/>
          </a:p>
          <a:p>
            <a:pPr>
              <a:defRPr/>
            </a:pPr>
            <a:r>
              <a:rPr lang="en-US" sz="2000" dirty="0">
                <a:solidFill>
                  <a:srgbClr val="FFFF00"/>
                </a:solidFill>
              </a:rPr>
              <a:t>No evidence of any use </a:t>
            </a:r>
            <a:r>
              <a:rPr lang="en-US" sz="2000" dirty="0">
                <a:solidFill>
                  <a:schemeClr val="bg1"/>
                </a:solidFill>
              </a:rPr>
              <a:t>of the registered TM “VANITY” by Scott Paper</a:t>
            </a:r>
            <a:endParaRPr lang="en-CA" sz="2000" dirty="0">
              <a:solidFill>
                <a:schemeClr val="bg1"/>
              </a:solidFill>
            </a:endParaRPr>
          </a:p>
          <a:p>
            <a:pPr>
              <a:defRPr/>
            </a:pPr>
            <a:r>
              <a:rPr lang="en-US" sz="2000" dirty="0">
                <a:solidFill>
                  <a:schemeClr val="bg1"/>
                </a:solidFill>
              </a:rPr>
              <a:t>Because of this (we know that the period of </a:t>
            </a:r>
            <a:r>
              <a:rPr lang="en-US" sz="2000" dirty="0">
                <a:solidFill>
                  <a:srgbClr val="FFFF00"/>
                </a:solidFill>
              </a:rPr>
              <a:t>non-use is defined as the period between the date of acquisition of the TM by the registered owner, and the date of notice </a:t>
            </a:r>
            <a:r>
              <a:rPr lang="en-US" sz="2000" dirty="0">
                <a:solidFill>
                  <a:schemeClr val="bg1"/>
                </a:solidFill>
              </a:rPr>
              <a:t>- approximately </a:t>
            </a:r>
            <a:r>
              <a:rPr lang="en-US" sz="2000" dirty="0">
                <a:solidFill>
                  <a:srgbClr val="FFFF00"/>
                </a:solidFill>
              </a:rPr>
              <a:t>13 years</a:t>
            </a:r>
            <a:r>
              <a:rPr lang="en-US" sz="2000" dirty="0">
                <a:solidFill>
                  <a:schemeClr val="bg1"/>
                </a:solidFill>
              </a:rPr>
              <a:t>) … long period of non-use…</a:t>
            </a:r>
            <a:endParaRPr lang="en-CA" sz="2000" dirty="0">
              <a:solidFill>
                <a:schemeClr val="bg1"/>
              </a:solidFill>
            </a:endParaRPr>
          </a:p>
          <a:p>
            <a:pPr>
              <a:defRPr/>
            </a:pPr>
            <a:r>
              <a:rPr lang="en-US" sz="2000" dirty="0">
                <a:solidFill>
                  <a:schemeClr val="bg1"/>
                </a:solidFill>
              </a:rPr>
              <a:t>Confronted, Scott Paper states that they </a:t>
            </a:r>
            <a:r>
              <a:rPr lang="en-US" sz="2000" dirty="0">
                <a:solidFill>
                  <a:srgbClr val="FFFF00"/>
                </a:solidFill>
              </a:rPr>
              <a:t>genuinely intend to use the TM</a:t>
            </a:r>
            <a:r>
              <a:rPr lang="en-US" sz="2000" dirty="0">
                <a:solidFill>
                  <a:schemeClr val="bg1"/>
                </a:solidFill>
              </a:rPr>
              <a:t>, and </a:t>
            </a:r>
            <a:r>
              <a:rPr lang="en-US" sz="2000" dirty="0">
                <a:solidFill>
                  <a:srgbClr val="FFFF00"/>
                </a:solidFill>
              </a:rPr>
              <a:t>have developed plans </a:t>
            </a:r>
            <a:r>
              <a:rPr lang="en-US" sz="2000" dirty="0">
                <a:solidFill>
                  <a:schemeClr val="bg1"/>
                </a:solidFill>
              </a:rPr>
              <a:t>in this regard  </a:t>
            </a:r>
            <a:endParaRPr lang="en-CA" sz="2000" dirty="0">
              <a:solidFill>
                <a:schemeClr val="bg1"/>
              </a:solidFill>
            </a:endParaRPr>
          </a:p>
          <a:p>
            <a:pPr>
              <a:defRPr/>
            </a:pPr>
            <a:r>
              <a:rPr lang="en-US" sz="2000" dirty="0">
                <a:solidFill>
                  <a:schemeClr val="bg1"/>
                </a:solidFill>
              </a:rPr>
              <a:t>The </a:t>
            </a:r>
            <a:r>
              <a:rPr lang="en-US" sz="2000" dirty="0">
                <a:solidFill>
                  <a:srgbClr val="FFFF00"/>
                </a:solidFill>
              </a:rPr>
              <a:t>Senior Hearing Officer </a:t>
            </a:r>
            <a:r>
              <a:rPr lang="en-US" sz="2000" dirty="0">
                <a:solidFill>
                  <a:schemeClr val="bg1"/>
                </a:solidFill>
              </a:rPr>
              <a:t>concluded that a </a:t>
            </a:r>
            <a:r>
              <a:rPr lang="en-US" sz="2000" dirty="0">
                <a:solidFill>
                  <a:srgbClr val="FFFF00"/>
                </a:solidFill>
              </a:rPr>
              <a:t>13 year period of deliberate non-use could be excused</a:t>
            </a:r>
            <a:r>
              <a:rPr lang="en-US" sz="2000" dirty="0">
                <a:solidFill>
                  <a:schemeClr val="bg1"/>
                </a:solidFill>
              </a:rPr>
              <a:t> by a registrant’s intention to use the mark in the near future.</a:t>
            </a:r>
            <a:endParaRPr lang="en-CA" sz="2000" dirty="0">
              <a:solidFill>
                <a:schemeClr val="bg1"/>
              </a:solidFill>
            </a:endParaRPr>
          </a:p>
          <a:p>
            <a:pPr>
              <a:defRPr/>
            </a:pPr>
            <a:r>
              <a:rPr lang="en-US" sz="2000" dirty="0">
                <a:solidFill>
                  <a:schemeClr val="bg1"/>
                </a:solidFill>
              </a:rPr>
              <a:t>This decision was appealed &amp; reversed.</a:t>
            </a:r>
            <a:endParaRPr lang="en-CA" sz="2000" dirty="0">
              <a:solidFill>
                <a:schemeClr val="bg1"/>
              </a:solidFill>
            </a:endParaRPr>
          </a:p>
        </p:txBody>
      </p:sp>
      <p:sp>
        <p:nvSpPr>
          <p:cNvPr id="308227" name="Slide Number Placeholder 3">
            <a:extLst>
              <a:ext uri="{FF2B5EF4-FFF2-40B4-BE49-F238E27FC236}">
                <a16:creationId xmlns:a16="http://schemas.microsoft.com/office/drawing/2014/main" id="{98989233-AC0E-28DD-2F1C-68E6E5B956E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519CEA-84AC-7F4C-8E59-B6082025097A}" type="slidenum">
              <a:rPr lang="en-US" altLang="en-US" smtClean="0"/>
              <a:pPr/>
              <a:t>131</a:t>
            </a:fld>
            <a:endParaRPr lang="en-US"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5">
            <a:extLst>
              <a:ext uri="{FF2B5EF4-FFF2-40B4-BE49-F238E27FC236}">
                <a16:creationId xmlns:a16="http://schemas.microsoft.com/office/drawing/2014/main" id="{82E37AC2-7EEF-2E66-9CA0-CAF71CAB77AF}"/>
              </a:ext>
            </a:extLst>
          </p:cNvPr>
          <p:cNvSpPr>
            <a:spLocks noGrp="1" noChangeArrowheads="1"/>
          </p:cNvSpPr>
          <p:nvPr>
            <p:ph type="title"/>
          </p:nvPr>
        </p:nvSpPr>
        <p:spPr bwMode="auto">
          <a:xfrm>
            <a:off x="1485900" y="-12700"/>
            <a:ext cx="6172200" cy="769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702EBD9B-5E0D-7939-DFC7-D0588F789BE3}"/>
              </a:ext>
            </a:extLst>
          </p:cNvPr>
          <p:cNvSpPr>
            <a:spLocks noGrp="1"/>
          </p:cNvSpPr>
          <p:nvPr>
            <p:ph idx="1"/>
          </p:nvPr>
        </p:nvSpPr>
        <p:spPr>
          <a:xfrm>
            <a:off x="179388" y="915988"/>
            <a:ext cx="8713787" cy="4103687"/>
          </a:xfrm>
        </p:spPr>
        <p:txBody>
          <a:bodyPr>
            <a:noAutofit/>
          </a:bodyPr>
          <a:lstStyle/>
          <a:p>
            <a:pPr marL="0" indent="0">
              <a:buFont typeface="Arial" panose="020B0604020202020204" pitchFamily="34" charset="0"/>
              <a:buNone/>
              <a:defRPr/>
            </a:pPr>
            <a:r>
              <a:rPr lang="en-CA" sz="1800" i="1" dirty="0">
                <a:solidFill>
                  <a:srgbClr val="00B0F0"/>
                </a:solidFill>
              </a:rPr>
              <a:t>Scott Paper Limited v. Smart &amp; </a:t>
            </a:r>
            <a:r>
              <a:rPr lang="en-CA" sz="1800" i="1" dirty="0" err="1">
                <a:solidFill>
                  <a:srgbClr val="00B0F0"/>
                </a:solidFill>
              </a:rPr>
              <a:t>Biggar</a:t>
            </a:r>
            <a:r>
              <a:rPr lang="en-CA" sz="1800" i="1" dirty="0">
                <a:solidFill>
                  <a:srgbClr val="00B0F0"/>
                </a:solidFill>
              </a:rPr>
              <a:t>, </a:t>
            </a:r>
            <a:r>
              <a:rPr lang="en-CA" sz="1800" dirty="0">
                <a:solidFill>
                  <a:schemeClr val="bg1"/>
                </a:solidFill>
              </a:rPr>
              <a:t>2008 FCA 129</a:t>
            </a:r>
            <a:endParaRPr lang="en-CA" sz="1800" dirty="0"/>
          </a:p>
          <a:p>
            <a:pPr>
              <a:defRPr/>
            </a:pPr>
            <a:r>
              <a:rPr lang="en-CA" sz="1800" dirty="0">
                <a:solidFill>
                  <a:schemeClr val="bg1"/>
                </a:solidFill>
              </a:rPr>
              <a:t>The </a:t>
            </a:r>
            <a:r>
              <a:rPr lang="en-CA" sz="1800" dirty="0">
                <a:solidFill>
                  <a:srgbClr val="FFFF00"/>
                </a:solidFill>
              </a:rPr>
              <a:t>general rule </a:t>
            </a:r>
            <a:r>
              <a:rPr lang="en-CA" sz="1800" dirty="0">
                <a:solidFill>
                  <a:schemeClr val="bg1"/>
                </a:solidFill>
              </a:rPr>
              <a:t>is that the </a:t>
            </a:r>
            <a:r>
              <a:rPr lang="en-CA" sz="1800" dirty="0">
                <a:solidFill>
                  <a:srgbClr val="FF0000"/>
                </a:solidFill>
              </a:rPr>
              <a:t>absence of use is penalized by expungement</a:t>
            </a:r>
          </a:p>
          <a:p>
            <a:pPr>
              <a:defRPr/>
            </a:pPr>
            <a:r>
              <a:rPr lang="en-CA" sz="1800" dirty="0">
                <a:solidFill>
                  <a:schemeClr val="bg1"/>
                </a:solidFill>
              </a:rPr>
              <a:t>There is an </a:t>
            </a:r>
            <a:r>
              <a:rPr lang="en-CA" sz="1800" dirty="0">
                <a:solidFill>
                  <a:srgbClr val="FFFF00"/>
                </a:solidFill>
              </a:rPr>
              <a:t>exception to the general rule </a:t>
            </a:r>
            <a:r>
              <a:rPr lang="en-CA" sz="1800" dirty="0">
                <a:solidFill>
                  <a:schemeClr val="bg1"/>
                </a:solidFill>
              </a:rPr>
              <a:t>where the </a:t>
            </a:r>
            <a:r>
              <a:rPr lang="en-CA" sz="1800" dirty="0">
                <a:solidFill>
                  <a:srgbClr val="FF0000"/>
                </a:solidFill>
              </a:rPr>
              <a:t>absence of use is due to special circumstances</a:t>
            </a:r>
            <a:r>
              <a:rPr lang="en-CA" sz="1800" dirty="0">
                <a:solidFill>
                  <a:schemeClr val="bg1"/>
                </a:solidFill>
              </a:rPr>
              <a:t>.</a:t>
            </a:r>
          </a:p>
          <a:p>
            <a:pPr>
              <a:defRPr/>
            </a:pPr>
            <a:r>
              <a:rPr lang="en-CA" sz="1800" dirty="0">
                <a:solidFill>
                  <a:schemeClr val="bg1"/>
                </a:solidFill>
              </a:rPr>
              <a:t>Special circumstances alleged by Scott Paper are the </a:t>
            </a:r>
            <a:r>
              <a:rPr lang="en-CA" sz="1800" dirty="0">
                <a:solidFill>
                  <a:srgbClr val="FFFF00"/>
                </a:solidFill>
              </a:rPr>
              <a:t>plans for resumption </a:t>
            </a:r>
            <a:r>
              <a:rPr lang="en-CA" sz="1800" dirty="0">
                <a:solidFill>
                  <a:schemeClr val="bg1"/>
                </a:solidFill>
              </a:rPr>
              <a:t>of use of the mark …</a:t>
            </a:r>
          </a:p>
          <a:p>
            <a:pPr>
              <a:defRPr/>
            </a:pPr>
            <a:r>
              <a:rPr lang="en-CA" sz="1800" dirty="0">
                <a:solidFill>
                  <a:schemeClr val="bg1"/>
                </a:solidFill>
              </a:rPr>
              <a:t>Pelletier JA clarifies that this is not sufficient to excuse non-use…</a:t>
            </a:r>
            <a:r>
              <a:rPr lang="en-CA" sz="1800" i="1" dirty="0">
                <a:solidFill>
                  <a:schemeClr val="bg1"/>
                </a:solidFill>
              </a:rPr>
              <a:t>“</a:t>
            </a:r>
            <a:r>
              <a:rPr lang="en-CA" sz="1800" i="1" dirty="0">
                <a:solidFill>
                  <a:srgbClr val="FFFF00"/>
                </a:solidFill>
              </a:rPr>
              <a:t>the 13 year absence of use was due to a deliberate decision not to use the mark</a:t>
            </a:r>
            <a:r>
              <a:rPr lang="en-CA" sz="1800" i="1" dirty="0">
                <a:solidFill>
                  <a:schemeClr val="bg1"/>
                </a:solidFill>
              </a:rPr>
              <a:t>”.</a:t>
            </a:r>
          </a:p>
          <a:p>
            <a:pPr>
              <a:defRPr/>
            </a:pPr>
            <a:r>
              <a:rPr lang="en-CA" sz="1800" dirty="0">
                <a:solidFill>
                  <a:schemeClr val="bg1"/>
                </a:solidFill>
              </a:rPr>
              <a:t>And … </a:t>
            </a:r>
            <a:r>
              <a:rPr lang="en-CA" sz="1800" i="1" dirty="0">
                <a:solidFill>
                  <a:schemeClr val="bg1"/>
                </a:solidFill>
              </a:rPr>
              <a:t>“a </a:t>
            </a:r>
            <a:r>
              <a:rPr lang="en-CA" sz="1800" i="1" dirty="0">
                <a:solidFill>
                  <a:srgbClr val="FFFF00"/>
                </a:solidFill>
              </a:rPr>
              <a:t>registrant’s intention to resume use of a mark which has been absent from the marketplace</a:t>
            </a:r>
            <a:r>
              <a:rPr lang="en-CA" sz="1800" i="1" dirty="0">
                <a:solidFill>
                  <a:schemeClr val="bg1"/>
                </a:solidFill>
              </a:rPr>
              <a:t>, even when steps have been taken to actualize those plans, </a:t>
            </a:r>
            <a:r>
              <a:rPr lang="en-CA" sz="1800" i="1" dirty="0">
                <a:solidFill>
                  <a:srgbClr val="FFFF00"/>
                </a:solidFill>
              </a:rPr>
              <a:t>cannot amount to special circumstances </a:t>
            </a:r>
            <a:r>
              <a:rPr lang="en-CA" sz="1800" i="1" dirty="0">
                <a:solidFill>
                  <a:schemeClr val="bg1"/>
                </a:solidFill>
              </a:rPr>
              <a:t>which excuse the non-use of the TM. </a:t>
            </a:r>
            <a:r>
              <a:rPr lang="en-CA" sz="1800" i="1" dirty="0">
                <a:solidFill>
                  <a:srgbClr val="FFFF00"/>
                </a:solidFill>
              </a:rPr>
              <a:t>The plans for future use do not explain the period of non-use </a:t>
            </a:r>
            <a:r>
              <a:rPr lang="en-CA" sz="1800" i="1" dirty="0">
                <a:solidFill>
                  <a:schemeClr val="bg1"/>
                </a:solidFill>
              </a:rPr>
              <a:t>and … cannot amount to special circumstances”</a:t>
            </a:r>
          </a:p>
        </p:txBody>
      </p:sp>
      <p:sp>
        <p:nvSpPr>
          <p:cNvPr id="310275" name="Slide Number Placeholder 3">
            <a:extLst>
              <a:ext uri="{FF2B5EF4-FFF2-40B4-BE49-F238E27FC236}">
                <a16:creationId xmlns:a16="http://schemas.microsoft.com/office/drawing/2014/main" id="{321BBF02-B4A5-27CB-05AC-136E17EC844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F03959A-22F2-FD4C-AA45-D50281F50AA9}" type="slidenum">
              <a:rPr lang="en-US" altLang="en-US" smtClean="0"/>
              <a:pPr/>
              <a:t>132</a:t>
            </a:fld>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5">
            <a:extLst>
              <a:ext uri="{FF2B5EF4-FFF2-40B4-BE49-F238E27FC236}">
                <a16:creationId xmlns:a16="http://schemas.microsoft.com/office/drawing/2014/main" id="{28EF0B71-186A-250B-FFAC-7B4B41E2BAC1}"/>
              </a:ext>
            </a:extLst>
          </p:cNvPr>
          <p:cNvSpPr>
            <a:spLocks noGrp="1" noChangeArrowheads="1"/>
          </p:cNvSpPr>
          <p:nvPr>
            <p:ph type="title"/>
          </p:nvPr>
        </p:nvSpPr>
        <p:spPr bwMode="auto">
          <a:xfrm>
            <a:off x="1485900" y="73025"/>
            <a:ext cx="6172200" cy="627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t>	</a:t>
            </a:r>
          </a:p>
        </p:txBody>
      </p:sp>
      <p:sp>
        <p:nvSpPr>
          <p:cNvPr id="2" name="Content Placeholder 1">
            <a:extLst>
              <a:ext uri="{FF2B5EF4-FFF2-40B4-BE49-F238E27FC236}">
                <a16:creationId xmlns:a16="http://schemas.microsoft.com/office/drawing/2014/main" id="{3D55E364-E4B1-0D1A-4235-F2D5E84D79AD}"/>
              </a:ext>
            </a:extLst>
          </p:cNvPr>
          <p:cNvSpPr>
            <a:spLocks noGrp="1"/>
          </p:cNvSpPr>
          <p:nvPr>
            <p:ph idx="1"/>
          </p:nvPr>
        </p:nvSpPr>
        <p:spPr>
          <a:xfrm>
            <a:off x="107950" y="771525"/>
            <a:ext cx="8928100" cy="4248150"/>
          </a:xfrm>
        </p:spPr>
        <p:txBody>
          <a:bodyPr>
            <a:noAutofit/>
          </a:bodyPr>
          <a:lstStyle/>
          <a:p>
            <a:pPr marL="0" indent="0">
              <a:buFont typeface="Arial" panose="020B0604020202020204" pitchFamily="34" charset="0"/>
              <a:buNone/>
              <a:defRPr/>
            </a:pPr>
            <a:r>
              <a:rPr lang="en-CA" sz="2000" i="1" dirty="0">
                <a:solidFill>
                  <a:srgbClr val="00B0F0"/>
                </a:solidFill>
              </a:rPr>
              <a:t>Scott Paper Limited v. Smart &amp; </a:t>
            </a:r>
            <a:r>
              <a:rPr lang="en-CA" sz="2000" i="1" dirty="0" err="1">
                <a:solidFill>
                  <a:srgbClr val="00B0F0"/>
                </a:solidFill>
              </a:rPr>
              <a:t>Biggar</a:t>
            </a:r>
            <a:r>
              <a:rPr lang="en-CA" sz="2000" i="1" dirty="0">
                <a:solidFill>
                  <a:srgbClr val="00B0F0"/>
                </a:solidFill>
              </a:rPr>
              <a:t>, </a:t>
            </a:r>
            <a:r>
              <a:rPr lang="en-CA" sz="2000" dirty="0">
                <a:solidFill>
                  <a:schemeClr val="bg1"/>
                </a:solidFill>
              </a:rPr>
              <a:t>2008 FCA 129</a:t>
            </a:r>
            <a:endParaRPr lang="en-CA" sz="2000" dirty="0"/>
          </a:p>
          <a:p>
            <a:pPr marL="0" indent="0">
              <a:buFont typeface="Arial" panose="020B0604020202020204" pitchFamily="34" charset="0"/>
              <a:buNone/>
              <a:defRPr/>
            </a:pPr>
            <a:r>
              <a:rPr lang="en-CA" sz="2000" b="1" dirty="0">
                <a:solidFill>
                  <a:srgbClr val="FFFF00"/>
                </a:solidFill>
              </a:rPr>
              <a:t>General principles re special circumstances that excuse non-use </a:t>
            </a:r>
            <a:endParaRPr lang="en-CA" sz="2000" dirty="0">
              <a:solidFill>
                <a:srgbClr val="FFFF00"/>
              </a:solidFill>
            </a:endParaRPr>
          </a:p>
          <a:p>
            <a:pPr marL="42863" indent="0">
              <a:buFont typeface="Arial" panose="020B0604020202020204" pitchFamily="34" charset="0"/>
              <a:buNone/>
              <a:defRPr/>
            </a:pPr>
            <a:r>
              <a:rPr lang="en-US" sz="2000" dirty="0">
                <a:solidFill>
                  <a:schemeClr val="bg1"/>
                </a:solidFill>
              </a:rPr>
              <a:t>1) </a:t>
            </a:r>
            <a:r>
              <a:rPr lang="en-US" sz="2000" dirty="0">
                <a:solidFill>
                  <a:srgbClr val="FFFF00"/>
                </a:solidFill>
              </a:rPr>
              <a:t>Onus on registered owner to establish special circumstances </a:t>
            </a:r>
            <a:r>
              <a:rPr lang="en-US" sz="2000" dirty="0">
                <a:solidFill>
                  <a:schemeClr val="bg1"/>
                </a:solidFill>
              </a:rPr>
              <a:t>excusing non-use of the TM</a:t>
            </a:r>
            <a:endParaRPr lang="en-CA" sz="2000" dirty="0">
              <a:solidFill>
                <a:schemeClr val="bg1"/>
              </a:solidFill>
            </a:endParaRPr>
          </a:p>
          <a:p>
            <a:pPr marL="42863" indent="0">
              <a:buFont typeface="Arial" panose="020B0604020202020204" pitchFamily="34" charset="0"/>
              <a:buNone/>
              <a:defRPr/>
            </a:pPr>
            <a:r>
              <a:rPr lang="en-US" sz="2000" dirty="0">
                <a:solidFill>
                  <a:schemeClr val="bg1"/>
                </a:solidFill>
              </a:rPr>
              <a:t>2) Consider two factors:</a:t>
            </a:r>
            <a:endParaRPr lang="en-CA" sz="2000" dirty="0">
              <a:solidFill>
                <a:schemeClr val="bg1"/>
              </a:solidFill>
            </a:endParaRPr>
          </a:p>
          <a:p>
            <a:pPr lvl="1">
              <a:buFont typeface="Arial" panose="020B0604020202020204" pitchFamily="34" charset="0"/>
              <a:buChar char="•"/>
              <a:defRPr/>
            </a:pPr>
            <a:r>
              <a:rPr lang="en-US" sz="2000" dirty="0">
                <a:solidFill>
                  <a:srgbClr val="FFFF00"/>
                </a:solidFill>
              </a:rPr>
              <a:t>Length of time of non-use</a:t>
            </a:r>
            <a:endParaRPr lang="en-CA" sz="2000" dirty="0">
              <a:solidFill>
                <a:srgbClr val="FFFF00"/>
              </a:solidFill>
            </a:endParaRPr>
          </a:p>
          <a:p>
            <a:pPr lvl="1">
              <a:buFont typeface="Arial" panose="020B0604020202020204" pitchFamily="34" charset="0"/>
              <a:buChar char="•"/>
              <a:defRPr/>
            </a:pPr>
            <a:r>
              <a:rPr lang="en-US" sz="2000" dirty="0">
                <a:solidFill>
                  <a:schemeClr val="bg1"/>
                </a:solidFill>
              </a:rPr>
              <a:t>What were the </a:t>
            </a:r>
            <a:r>
              <a:rPr lang="en-US" sz="2000" dirty="0">
                <a:solidFill>
                  <a:srgbClr val="FFFF00"/>
                </a:solidFill>
              </a:rPr>
              <a:t>reasons for the non-use</a:t>
            </a:r>
            <a:r>
              <a:rPr lang="en-US" sz="2000" dirty="0">
                <a:solidFill>
                  <a:srgbClr val="FF0000"/>
                </a:solidFill>
              </a:rPr>
              <a:t>?</a:t>
            </a:r>
            <a:r>
              <a:rPr lang="en-US" sz="2000" dirty="0">
                <a:solidFill>
                  <a:schemeClr val="bg1"/>
                </a:solidFill>
              </a:rPr>
              <a:t> Were these reasons </a:t>
            </a:r>
            <a:r>
              <a:rPr lang="en-US" sz="2000" dirty="0">
                <a:solidFill>
                  <a:srgbClr val="FFFF00"/>
                </a:solidFill>
              </a:rPr>
              <a:t>beyond the registered owner’s control</a:t>
            </a:r>
            <a:r>
              <a:rPr lang="en-US" sz="2000" dirty="0">
                <a:solidFill>
                  <a:srgbClr val="FF0000"/>
                </a:solidFill>
              </a:rPr>
              <a:t>?</a:t>
            </a:r>
            <a:endParaRPr lang="en-CA" sz="2000" dirty="0">
              <a:solidFill>
                <a:srgbClr val="FF0000"/>
              </a:solidFill>
            </a:endParaRPr>
          </a:p>
          <a:p>
            <a:pPr marL="42863" indent="0">
              <a:buFont typeface="Arial" panose="020B0604020202020204" pitchFamily="34" charset="0"/>
              <a:buNone/>
              <a:defRPr/>
            </a:pPr>
            <a:r>
              <a:rPr lang="en-US" sz="2000" dirty="0">
                <a:solidFill>
                  <a:schemeClr val="bg1"/>
                </a:solidFill>
              </a:rPr>
              <a:t>3) </a:t>
            </a:r>
            <a:r>
              <a:rPr lang="en-US" sz="2000" dirty="0">
                <a:solidFill>
                  <a:srgbClr val="FFFF00"/>
                </a:solidFill>
              </a:rPr>
              <a:t>Circumstances of non-use must be </a:t>
            </a:r>
            <a:r>
              <a:rPr lang="en-US" sz="2000" dirty="0">
                <a:solidFill>
                  <a:srgbClr val="FF0000"/>
                </a:solidFill>
              </a:rPr>
              <a:t>special</a:t>
            </a:r>
            <a:r>
              <a:rPr lang="en-US" sz="2000" dirty="0">
                <a:solidFill>
                  <a:srgbClr val="FFFF00"/>
                </a:solidFill>
              </a:rPr>
              <a:t> </a:t>
            </a:r>
            <a:r>
              <a:rPr lang="en-US" sz="2000" dirty="0">
                <a:solidFill>
                  <a:schemeClr val="bg1"/>
                </a:solidFill>
              </a:rPr>
              <a:t>(</a:t>
            </a:r>
            <a:r>
              <a:rPr lang="en-US" sz="2000" dirty="0" err="1">
                <a:solidFill>
                  <a:schemeClr val="bg1"/>
                </a:solidFill>
              </a:rPr>
              <a:t>ie</a:t>
            </a:r>
            <a:r>
              <a:rPr lang="en-US" sz="2000" dirty="0">
                <a:solidFill>
                  <a:schemeClr val="bg1"/>
                </a:solidFill>
              </a:rPr>
              <a:t> do not exist in the majority of cases)</a:t>
            </a:r>
            <a:endParaRPr lang="en-CA" sz="2000" dirty="0">
              <a:solidFill>
                <a:schemeClr val="bg1"/>
              </a:solidFill>
            </a:endParaRPr>
          </a:p>
          <a:p>
            <a:pPr marL="42863" indent="0">
              <a:buFont typeface="Arial" panose="020B0604020202020204" pitchFamily="34" charset="0"/>
              <a:buNone/>
              <a:defRPr/>
            </a:pPr>
            <a:r>
              <a:rPr lang="en-US" sz="2000" dirty="0">
                <a:solidFill>
                  <a:schemeClr val="bg1"/>
                </a:solidFill>
              </a:rPr>
              <a:t>4) </a:t>
            </a:r>
            <a:r>
              <a:rPr lang="en-US" sz="2000" dirty="0">
                <a:solidFill>
                  <a:srgbClr val="FFFF00"/>
                </a:solidFill>
              </a:rPr>
              <a:t>Special circumstances are an exception </a:t>
            </a:r>
            <a:r>
              <a:rPr lang="en-US" sz="2000" dirty="0">
                <a:solidFill>
                  <a:schemeClr val="bg1"/>
                </a:solidFill>
              </a:rPr>
              <a:t>to the general rule that a TM which is not used should be expunged</a:t>
            </a:r>
            <a:endParaRPr lang="en-CA" sz="2000" dirty="0">
              <a:solidFill>
                <a:schemeClr val="bg1"/>
              </a:solidFill>
            </a:endParaRPr>
          </a:p>
        </p:txBody>
      </p:sp>
      <p:sp>
        <p:nvSpPr>
          <p:cNvPr id="312323" name="Slide Number Placeholder 3">
            <a:extLst>
              <a:ext uri="{FF2B5EF4-FFF2-40B4-BE49-F238E27FC236}">
                <a16:creationId xmlns:a16="http://schemas.microsoft.com/office/drawing/2014/main" id="{3344783E-8EFD-2CDE-E8D3-A654BB538A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5E4F20F-C985-7941-B2C5-2DB1C31C90E5}" type="slidenum">
              <a:rPr lang="en-US" altLang="en-US" smtClean="0"/>
              <a:pPr/>
              <a:t>133</a:t>
            </a:fld>
            <a:endParaRPr lang="en-US"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Box 1">
            <a:extLst>
              <a:ext uri="{FF2B5EF4-FFF2-40B4-BE49-F238E27FC236}">
                <a16:creationId xmlns:a16="http://schemas.microsoft.com/office/drawing/2014/main" id="{E651C877-5464-F927-A119-3EE4413205DA}"/>
              </a:ext>
            </a:extLst>
          </p:cNvPr>
          <p:cNvSpPr txBox="1">
            <a:spLocks noChangeArrowheads="1"/>
          </p:cNvSpPr>
          <p:nvPr/>
        </p:nvSpPr>
        <p:spPr bwMode="auto">
          <a:xfrm>
            <a:off x="2863850" y="123825"/>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16418" name="TextBox 2">
            <a:extLst>
              <a:ext uri="{FF2B5EF4-FFF2-40B4-BE49-F238E27FC236}">
                <a16:creationId xmlns:a16="http://schemas.microsoft.com/office/drawing/2014/main" id="{C8F75DA6-8088-B9A3-4DDB-7E97AC12C1D4}"/>
              </a:ext>
            </a:extLst>
          </p:cNvPr>
          <p:cNvSpPr txBox="1">
            <a:spLocks noChangeArrowheads="1"/>
          </p:cNvSpPr>
          <p:nvPr/>
        </p:nvSpPr>
        <p:spPr bwMode="auto">
          <a:xfrm>
            <a:off x="269875" y="987425"/>
            <a:ext cx="860425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r>
              <a:rPr kumimoji="0" lang="en-US"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Should trade-marks be “</a:t>
            </a:r>
            <a:r>
              <a:rPr kumimoji="0" lang="en-US" altLang="en-US" sz="3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 it or lose it</a:t>
            </a:r>
            <a:r>
              <a:rPr kumimoji="0" lang="en-US"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AutoNum type="arabicPeriod"/>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Would you make any changes</a:t>
            </a:r>
            <a:r>
              <a:rPr kumimoji="0" lang="en-CA" altLang="en-US" sz="3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modifications to the provision addressing expungement for non-use</a:t>
            </a:r>
            <a:r>
              <a:rPr kumimoji="0" lang="en-CA" altLang="en-US" sz="3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3. Is </a:t>
            </a:r>
            <a:r>
              <a:rPr kumimoji="0" lang="en-US"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 it or lose it</a:t>
            </a:r>
            <a:r>
              <a:rPr kumimoji="0" lang="en-US"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CA" altLang="en-US" sz="3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something that you think should also be incorporated into patent or copyright legislation</a:t>
            </a:r>
            <a:r>
              <a:rPr kumimoji="0" lang="en-CA" altLang="en-US" sz="3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1A3DE-B117-8223-82D7-C7D43CACD0C3}"/>
              </a:ext>
            </a:extLst>
          </p:cNvPr>
          <p:cNvSpPr>
            <a:spLocks noGrp="1"/>
          </p:cNvSpPr>
          <p:nvPr>
            <p:ph type="title"/>
          </p:nvPr>
        </p:nvSpPr>
        <p:spPr>
          <a:xfrm>
            <a:off x="1485900" y="98425"/>
            <a:ext cx="6172200" cy="6731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F7AF7AF3-F789-B649-9D47-19A3F43E36DF}"/>
              </a:ext>
            </a:extLst>
          </p:cNvPr>
          <p:cNvSpPr>
            <a:spLocks noGrp="1"/>
          </p:cNvSpPr>
          <p:nvPr>
            <p:ph idx="1"/>
          </p:nvPr>
        </p:nvSpPr>
        <p:spPr>
          <a:xfrm>
            <a:off x="179388" y="987425"/>
            <a:ext cx="8785225" cy="3776663"/>
          </a:xfrm>
        </p:spPr>
        <p:txBody>
          <a:bodyPr>
            <a:normAutofit lnSpcReduction="10000"/>
          </a:bodyPr>
          <a:lstStyle/>
          <a:p>
            <a:pPr marL="0" indent="0">
              <a:lnSpc>
                <a:spcPct val="110000"/>
              </a:lnSpc>
              <a:buFont typeface="Arial" panose="020B0604020202020204" pitchFamily="34" charset="0"/>
              <a:buNone/>
              <a:defRPr/>
            </a:pPr>
            <a:r>
              <a:rPr lang="en-US" sz="2100" dirty="0">
                <a:solidFill>
                  <a:srgbClr val="FF0000"/>
                </a:solidFill>
              </a:rPr>
              <a:t>S. 57 TMA </a:t>
            </a:r>
            <a:r>
              <a:rPr lang="en-US" sz="2100" dirty="0">
                <a:solidFill>
                  <a:schemeClr val="bg1"/>
                </a:solidFill>
                <a:sym typeface="Wingdings" pitchFamily="2" charset="2"/>
              </a:rPr>
              <a:t></a:t>
            </a:r>
            <a:r>
              <a:rPr lang="en-US" sz="2100" dirty="0">
                <a:solidFill>
                  <a:schemeClr val="bg1"/>
                </a:solidFill>
              </a:rPr>
              <a:t> Can </a:t>
            </a:r>
            <a:r>
              <a:rPr lang="en-CA" sz="2100" dirty="0">
                <a:solidFill>
                  <a:srgbClr val="FFFF00"/>
                </a:solidFill>
              </a:rPr>
              <a:t>strike or amend a TM </a:t>
            </a:r>
            <a:r>
              <a:rPr lang="en-CA" sz="2100" dirty="0">
                <a:solidFill>
                  <a:schemeClr val="bg1"/>
                </a:solidFill>
              </a:rPr>
              <a:t>on the register on the basis that it “</a:t>
            </a:r>
            <a:r>
              <a:rPr lang="en-CA" sz="2100" dirty="0">
                <a:solidFill>
                  <a:srgbClr val="FFFF00"/>
                </a:solidFill>
              </a:rPr>
              <a:t>does not accurately express or define the existing rights of the [registered owner] of the mark</a:t>
            </a:r>
            <a:r>
              <a:rPr lang="en-CA" sz="2100" dirty="0">
                <a:solidFill>
                  <a:schemeClr val="bg1"/>
                </a:solidFill>
              </a:rPr>
              <a:t>.” (read w. s. 18)</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was not registrable </a:t>
            </a:r>
            <a:r>
              <a:rPr lang="en-CA" sz="2100" dirty="0">
                <a:solidFill>
                  <a:schemeClr val="bg1"/>
                </a:solidFill>
              </a:rPr>
              <a:t>at the date of registration [18(1)(a)]</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is not distinctive </a:t>
            </a:r>
            <a:r>
              <a:rPr lang="en-CA" sz="2100" dirty="0">
                <a:solidFill>
                  <a:schemeClr val="bg1"/>
                </a:solidFill>
              </a:rPr>
              <a:t>at the time proceedings bringing the validity of the registration into question are commenced [18(1)(b)]</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a:t>
            </a:r>
            <a:r>
              <a:rPr lang="en-CA" sz="2100" dirty="0">
                <a:solidFill>
                  <a:schemeClr val="bg1"/>
                </a:solidFill>
              </a:rPr>
              <a:t> has been </a:t>
            </a:r>
            <a:r>
              <a:rPr lang="en-CA" sz="2100" dirty="0">
                <a:solidFill>
                  <a:srgbClr val="FFFF00"/>
                </a:solidFill>
              </a:rPr>
              <a:t>abandoned</a:t>
            </a:r>
            <a:r>
              <a:rPr lang="en-CA" sz="2100" dirty="0">
                <a:solidFill>
                  <a:schemeClr val="bg1"/>
                </a:solidFill>
              </a:rPr>
              <a:t> [18(1)(c)]</a:t>
            </a:r>
          </a:p>
          <a:p>
            <a:pPr marL="385763" indent="-385763">
              <a:lnSpc>
                <a:spcPct val="110000"/>
              </a:lnSpc>
              <a:buFont typeface="+mj-lt"/>
              <a:buAutoNum type="arabicPeriod"/>
              <a:defRPr/>
            </a:pPr>
            <a:r>
              <a:rPr lang="en-CA" sz="2100" dirty="0">
                <a:solidFill>
                  <a:schemeClr val="bg1"/>
                </a:solidFill>
              </a:rPr>
              <a:t>If the applicant for registration was </a:t>
            </a:r>
            <a:r>
              <a:rPr lang="en-CA" sz="2100" dirty="0">
                <a:solidFill>
                  <a:srgbClr val="FFFF00"/>
                </a:solidFill>
              </a:rPr>
              <a:t>not the person entitled</a:t>
            </a:r>
            <a:r>
              <a:rPr lang="en-CA" sz="2100" dirty="0">
                <a:solidFill>
                  <a:schemeClr val="bg1"/>
                </a:solidFill>
              </a:rPr>
              <a:t> to secure the registration [18(1)(d)]</a:t>
            </a:r>
          </a:p>
          <a:p>
            <a:pPr marL="385763" indent="-385763">
              <a:lnSpc>
                <a:spcPct val="110000"/>
              </a:lnSpc>
              <a:buFont typeface="+mj-lt"/>
              <a:buAutoNum type="arabicPeriod"/>
              <a:defRPr/>
            </a:pPr>
            <a:r>
              <a:rPr lang="en-US" sz="2100" dirty="0">
                <a:solidFill>
                  <a:schemeClr val="bg1"/>
                </a:solidFill>
              </a:rPr>
              <a:t>The application for registration was </a:t>
            </a:r>
            <a:r>
              <a:rPr lang="en-US" sz="2100" dirty="0">
                <a:solidFill>
                  <a:srgbClr val="FFFF00"/>
                </a:solidFill>
              </a:rPr>
              <a:t>filed in bad faith</a:t>
            </a:r>
            <a:endParaRPr lang="en-CA" sz="2100" dirty="0">
              <a:solidFill>
                <a:srgbClr val="FFFF00"/>
              </a:solidFill>
            </a:endParaRPr>
          </a:p>
          <a:p>
            <a:pPr lvl="1">
              <a:defRPr/>
            </a:pPr>
            <a:endParaRPr lang="en-US" dirty="0"/>
          </a:p>
        </p:txBody>
      </p:sp>
      <p:sp>
        <p:nvSpPr>
          <p:cNvPr id="317443" name="Slide Number Placeholder 3">
            <a:extLst>
              <a:ext uri="{FF2B5EF4-FFF2-40B4-BE49-F238E27FC236}">
                <a16:creationId xmlns:a16="http://schemas.microsoft.com/office/drawing/2014/main" id="{4F045863-8FB1-2301-2759-10C7F55DD6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D887F90-A229-9F46-9430-C8FC5C76B7F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5">
            <a:extLst>
              <a:ext uri="{FF2B5EF4-FFF2-40B4-BE49-F238E27FC236}">
                <a16:creationId xmlns:a16="http://schemas.microsoft.com/office/drawing/2014/main" id="{04B23F45-F1C5-E93E-AF80-8025F39B236C}"/>
              </a:ext>
            </a:extLst>
          </p:cNvPr>
          <p:cNvSpPr>
            <a:spLocks noGrp="1" noChangeArrowheads="1"/>
          </p:cNvSpPr>
          <p:nvPr>
            <p:ph type="title"/>
          </p:nvPr>
        </p:nvSpPr>
        <p:spPr bwMode="auto">
          <a:xfrm>
            <a:off x="1485900" y="123825"/>
            <a:ext cx="6172200"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319490" name="Content Placeholder 1">
            <a:extLst>
              <a:ext uri="{FF2B5EF4-FFF2-40B4-BE49-F238E27FC236}">
                <a16:creationId xmlns:a16="http://schemas.microsoft.com/office/drawing/2014/main" id="{65B0DFF1-CE33-E3A2-F0D7-AB764090AC94}"/>
              </a:ext>
            </a:extLst>
          </p:cNvPr>
          <p:cNvSpPr>
            <a:spLocks noGrp="1" noChangeArrowheads="1"/>
          </p:cNvSpPr>
          <p:nvPr>
            <p:ph idx="1"/>
          </p:nvPr>
        </p:nvSpPr>
        <p:spPr bwMode="auto">
          <a:xfrm>
            <a:off x="358775" y="1095375"/>
            <a:ext cx="8426450" cy="394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chemeClr val="bg1"/>
                </a:solidFill>
              </a:rPr>
              <a:t>57 (1) The </a:t>
            </a:r>
            <a:r>
              <a:rPr lang="en-CA" altLang="en-US" sz="2800" i="1">
                <a:solidFill>
                  <a:srgbClr val="FFFF00"/>
                </a:solidFill>
              </a:rPr>
              <a:t>Federal Court </a:t>
            </a:r>
            <a:r>
              <a:rPr lang="en-CA" altLang="en-US" sz="2800" i="1">
                <a:solidFill>
                  <a:schemeClr val="bg1"/>
                </a:solidFill>
              </a:rPr>
              <a:t>has exclusive original </a:t>
            </a:r>
            <a:r>
              <a:rPr lang="en-CA" altLang="en-US" sz="2800" i="1">
                <a:solidFill>
                  <a:srgbClr val="FFFF00"/>
                </a:solidFill>
              </a:rPr>
              <a:t>jurisdiction</a:t>
            </a:r>
            <a:r>
              <a:rPr lang="en-CA" altLang="en-US" sz="2800" i="1">
                <a:solidFill>
                  <a:schemeClr val="bg1"/>
                </a:solidFill>
              </a:rPr>
              <a:t>, on the </a:t>
            </a:r>
            <a:r>
              <a:rPr lang="en-CA" altLang="en-US" sz="2800" i="1">
                <a:solidFill>
                  <a:srgbClr val="FFFF00"/>
                </a:solidFill>
              </a:rPr>
              <a:t>application</a:t>
            </a:r>
            <a:r>
              <a:rPr lang="en-CA" altLang="en-US" sz="2800" i="1">
                <a:solidFill>
                  <a:schemeClr val="bg1"/>
                </a:solidFill>
              </a:rPr>
              <a:t> of the Registrar or </a:t>
            </a:r>
            <a:r>
              <a:rPr lang="en-CA" altLang="en-US" sz="2800" i="1">
                <a:solidFill>
                  <a:srgbClr val="FFFF00"/>
                </a:solidFill>
              </a:rPr>
              <a:t>of any person interested</a:t>
            </a:r>
            <a:r>
              <a:rPr lang="en-CA" altLang="en-US" sz="2800" i="1">
                <a:solidFill>
                  <a:schemeClr val="bg1"/>
                </a:solidFill>
              </a:rPr>
              <a:t>, </a:t>
            </a:r>
            <a:r>
              <a:rPr lang="en-CA" altLang="en-US" sz="2800" i="1">
                <a:solidFill>
                  <a:srgbClr val="FF0000"/>
                </a:solidFill>
              </a:rPr>
              <a:t>to order that any entry in the register be struck out or amended </a:t>
            </a:r>
            <a:r>
              <a:rPr lang="en-CA" altLang="en-US" sz="2800" i="1">
                <a:solidFill>
                  <a:schemeClr val="bg1"/>
                </a:solidFill>
              </a:rPr>
              <a:t>on the ground that at the date of the application the </a:t>
            </a:r>
            <a:r>
              <a:rPr lang="en-CA" altLang="en-US" sz="2800" i="1">
                <a:solidFill>
                  <a:srgbClr val="FFFF00"/>
                </a:solidFill>
              </a:rPr>
              <a:t>entry as it appears </a:t>
            </a:r>
            <a:r>
              <a:rPr lang="en-CA" altLang="en-US" sz="2800" i="1">
                <a:solidFill>
                  <a:schemeClr val="bg1"/>
                </a:solidFill>
              </a:rPr>
              <a:t>on the register </a:t>
            </a:r>
            <a:r>
              <a:rPr lang="en-CA" altLang="en-US" sz="2800" i="1">
                <a:solidFill>
                  <a:srgbClr val="FFFF00"/>
                </a:solidFill>
              </a:rPr>
              <a:t>does not accurately express or define the existing rights </a:t>
            </a:r>
            <a:r>
              <a:rPr lang="en-CA" altLang="en-US" sz="2800" i="1">
                <a:solidFill>
                  <a:schemeClr val="bg1"/>
                </a:solidFill>
              </a:rPr>
              <a:t>of the person appearing to be the registered owner of the trademark.</a:t>
            </a:r>
            <a:endParaRPr lang="en-US" altLang="en-US" sz="2800" i="1">
              <a:solidFill>
                <a:schemeClr val="bg1"/>
              </a:solidFill>
            </a:endParaRPr>
          </a:p>
        </p:txBody>
      </p:sp>
      <p:sp>
        <p:nvSpPr>
          <p:cNvPr id="319491" name="Slide Number Placeholder 3">
            <a:extLst>
              <a:ext uri="{FF2B5EF4-FFF2-40B4-BE49-F238E27FC236}">
                <a16:creationId xmlns:a16="http://schemas.microsoft.com/office/drawing/2014/main" id="{06BD0B2C-5164-D8F3-60B7-3520B9399BC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6EDC70-E699-CD40-895C-7B4F74EB815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C35697-7FE0-A278-CD15-CFD93C922543}"/>
              </a:ext>
            </a:extLst>
          </p:cNvPr>
          <p:cNvSpPr>
            <a:spLocks noGrp="1"/>
          </p:cNvSpPr>
          <p:nvPr>
            <p:ph type="title"/>
          </p:nvPr>
        </p:nvSpPr>
        <p:spPr>
          <a:xfrm>
            <a:off x="1485900" y="88900"/>
            <a:ext cx="6172200" cy="68262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C2BAC697-600F-761A-090D-F17F4BE5CC13}"/>
              </a:ext>
            </a:extLst>
          </p:cNvPr>
          <p:cNvSpPr>
            <a:spLocks noGrp="1"/>
          </p:cNvSpPr>
          <p:nvPr>
            <p:ph idx="1"/>
          </p:nvPr>
        </p:nvSpPr>
        <p:spPr>
          <a:xfrm>
            <a:off x="250825" y="987425"/>
            <a:ext cx="8642350" cy="3830638"/>
          </a:xfrm>
        </p:spPr>
        <p:txBody>
          <a:bodyPr>
            <a:normAutofit fontScale="25000" lnSpcReduction="20000"/>
          </a:bodyPr>
          <a:lstStyle/>
          <a:p>
            <a:pPr marL="0" indent="0">
              <a:lnSpc>
                <a:spcPct val="120000"/>
              </a:lnSpc>
              <a:buFont typeface="Arial" panose="020B0604020202020204" pitchFamily="34" charset="0"/>
              <a:buNone/>
              <a:defRPr/>
            </a:pPr>
            <a:r>
              <a:rPr lang="en-CA" sz="6000" b="1" i="1" dirty="0">
                <a:solidFill>
                  <a:srgbClr val="FFFF00"/>
                </a:solidFill>
              </a:rPr>
              <a:t>When registration invalid</a:t>
            </a:r>
          </a:p>
          <a:p>
            <a:pPr marL="0" indent="0">
              <a:lnSpc>
                <a:spcPct val="120000"/>
              </a:lnSpc>
              <a:buFont typeface="Arial" panose="020B0604020202020204" pitchFamily="34" charset="0"/>
              <a:buNone/>
              <a:defRPr/>
            </a:pPr>
            <a:r>
              <a:rPr lang="en-CA" sz="6000" b="1" i="1" dirty="0">
                <a:solidFill>
                  <a:schemeClr val="bg1"/>
                </a:solidFill>
              </a:rPr>
              <a:t>18</a:t>
            </a:r>
            <a:r>
              <a:rPr lang="en-CA" sz="6000" i="1" dirty="0">
                <a:solidFill>
                  <a:schemeClr val="bg1"/>
                </a:solidFill>
              </a:rPr>
              <a:t> </a:t>
            </a:r>
            <a:r>
              <a:rPr lang="en-CA" sz="6000" b="1" i="1" dirty="0">
                <a:solidFill>
                  <a:schemeClr val="bg1"/>
                </a:solidFill>
              </a:rPr>
              <a:t>(1)</a:t>
            </a:r>
            <a:r>
              <a:rPr lang="en-CA" sz="6000" i="1" dirty="0">
                <a:solidFill>
                  <a:schemeClr val="bg1"/>
                </a:solidFill>
              </a:rPr>
              <a:t> The </a:t>
            </a:r>
            <a:r>
              <a:rPr lang="en-CA" sz="6000" i="1" dirty="0">
                <a:solidFill>
                  <a:srgbClr val="FF0000"/>
                </a:solidFill>
              </a:rPr>
              <a:t>registration of a trademark is invalid </a:t>
            </a:r>
            <a:r>
              <a:rPr lang="en-CA" sz="6000" i="1" dirty="0">
                <a:solidFill>
                  <a:schemeClr val="bg1"/>
                </a:solidFill>
              </a:rPr>
              <a:t>if</a:t>
            </a:r>
          </a:p>
          <a:p>
            <a:pPr marL="342900" lvl="1" indent="0">
              <a:lnSpc>
                <a:spcPct val="120000"/>
              </a:lnSpc>
              <a:buFont typeface="Arial" panose="020B0604020202020204" pitchFamily="34" charset="0"/>
              <a:buNone/>
              <a:defRPr/>
            </a:pPr>
            <a:r>
              <a:rPr lang="en-CA" sz="6000" b="1" i="1" dirty="0">
                <a:solidFill>
                  <a:schemeClr val="bg1"/>
                </a:solidFill>
              </a:rPr>
              <a:t>(a)</a:t>
            </a:r>
            <a:r>
              <a:rPr lang="en-CA" sz="6000" i="1" dirty="0">
                <a:solidFill>
                  <a:schemeClr val="bg1"/>
                </a:solidFill>
              </a:rPr>
              <a:t> the </a:t>
            </a:r>
            <a:r>
              <a:rPr lang="en-CA" sz="6000" i="1" dirty="0">
                <a:solidFill>
                  <a:srgbClr val="FFFF00"/>
                </a:solidFill>
              </a:rPr>
              <a:t>trademark was not registrable </a:t>
            </a:r>
            <a:r>
              <a:rPr lang="en-CA" sz="6000" i="1" dirty="0">
                <a:solidFill>
                  <a:schemeClr val="bg1"/>
                </a:solidFill>
              </a:rPr>
              <a:t>at the date of registration;</a:t>
            </a:r>
          </a:p>
          <a:p>
            <a:pPr marL="342900" lvl="1" indent="0">
              <a:lnSpc>
                <a:spcPct val="120000"/>
              </a:lnSpc>
              <a:buFont typeface="Arial" panose="020B0604020202020204" pitchFamily="34" charset="0"/>
              <a:buNone/>
              <a:defRPr/>
            </a:pPr>
            <a:r>
              <a:rPr lang="en-CA" sz="6000" b="1" i="1" dirty="0">
                <a:solidFill>
                  <a:schemeClr val="bg1"/>
                </a:solidFill>
              </a:rPr>
              <a:t>(b)</a:t>
            </a:r>
            <a:r>
              <a:rPr lang="en-CA" sz="6000" i="1" dirty="0">
                <a:solidFill>
                  <a:schemeClr val="bg1"/>
                </a:solidFill>
              </a:rPr>
              <a:t> the </a:t>
            </a:r>
            <a:r>
              <a:rPr lang="en-CA" sz="6000" i="1" dirty="0">
                <a:solidFill>
                  <a:srgbClr val="FFFF00"/>
                </a:solidFill>
              </a:rPr>
              <a:t>trademark is not distinctive</a:t>
            </a:r>
            <a:r>
              <a:rPr lang="en-CA" sz="6000" i="1" dirty="0">
                <a:solidFill>
                  <a:schemeClr val="bg1"/>
                </a:solidFill>
              </a:rPr>
              <a:t> at the time proceedings bringing the validity of the registration into question are commenced;</a:t>
            </a:r>
          </a:p>
          <a:p>
            <a:pPr marL="342900" lvl="1" indent="0">
              <a:lnSpc>
                <a:spcPct val="120000"/>
              </a:lnSpc>
              <a:buFont typeface="Arial" panose="020B0604020202020204" pitchFamily="34" charset="0"/>
              <a:buNone/>
              <a:defRPr/>
            </a:pPr>
            <a:r>
              <a:rPr lang="en-CA" sz="6000" b="1" i="1" dirty="0">
                <a:solidFill>
                  <a:schemeClr val="bg1"/>
                </a:solidFill>
              </a:rPr>
              <a:t>(c)</a:t>
            </a:r>
            <a:r>
              <a:rPr lang="en-CA" sz="6000" i="1" dirty="0">
                <a:solidFill>
                  <a:schemeClr val="bg1"/>
                </a:solidFill>
              </a:rPr>
              <a:t> the </a:t>
            </a:r>
            <a:r>
              <a:rPr lang="en-CA" sz="6000" i="1" dirty="0">
                <a:solidFill>
                  <a:srgbClr val="FFFF00"/>
                </a:solidFill>
              </a:rPr>
              <a:t>trademark has been abandoned</a:t>
            </a:r>
            <a:r>
              <a:rPr lang="en-CA" sz="6000" i="1" dirty="0">
                <a:solidFill>
                  <a:schemeClr val="bg1"/>
                </a:solidFill>
              </a:rPr>
              <a:t>;</a:t>
            </a:r>
          </a:p>
          <a:p>
            <a:pPr marL="342900" lvl="1" indent="0">
              <a:lnSpc>
                <a:spcPct val="120000"/>
              </a:lnSpc>
              <a:buFont typeface="Arial" panose="020B0604020202020204" pitchFamily="34" charset="0"/>
              <a:buNone/>
              <a:defRPr/>
            </a:pPr>
            <a:r>
              <a:rPr lang="en-CA" sz="6000" b="1" i="1" dirty="0">
                <a:solidFill>
                  <a:schemeClr val="bg1"/>
                </a:solidFill>
              </a:rPr>
              <a:t>(d)</a:t>
            </a:r>
            <a:r>
              <a:rPr lang="en-CA" sz="6000" i="1" dirty="0">
                <a:solidFill>
                  <a:schemeClr val="bg1"/>
                </a:solidFill>
              </a:rPr>
              <a:t> subject to section 17, the applicant for registration was </a:t>
            </a:r>
            <a:r>
              <a:rPr lang="en-CA" sz="6000" i="1" dirty="0">
                <a:solidFill>
                  <a:srgbClr val="FFFF00"/>
                </a:solidFill>
              </a:rPr>
              <a:t>not the person entitled </a:t>
            </a:r>
            <a:r>
              <a:rPr lang="en-CA" sz="6000" i="1" dirty="0">
                <a:solidFill>
                  <a:schemeClr val="bg1"/>
                </a:solidFill>
              </a:rPr>
              <a:t>to secure the registration; or</a:t>
            </a:r>
          </a:p>
          <a:p>
            <a:pPr marL="342900" lvl="1" indent="0">
              <a:lnSpc>
                <a:spcPct val="120000"/>
              </a:lnSpc>
              <a:buFont typeface="Arial" panose="020B0604020202020204" pitchFamily="34" charset="0"/>
              <a:buNone/>
              <a:defRPr/>
            </a:pPr>
            <a:r>
              <a:rPr lang="en-CA" sz="6000" b="1" i="1" dirty="0">
                <a:solidFill>
                  <a:schemeClr val="bg1"/>
                </a:solidFill>
              </a:rPr>
              <a:t>(e)</a:t>
            </a:r>
            <a:r>
              <a:rPr lang="en-CA" sz="6000" i="1" dirty="0">
                <a:solidFill>
                  <a:schemeClr val="bg1"/>
                </a:solidFill>
              </a:rPr>
              <a:t> the application for registration was </a:t>
            </a:r>
            <a:r>
              <a:rPr lang="en-CA" sz="6000" i="1" dirty="0">
                <a:solidFill>
                  <a:srgbClr val="FFFF00"/>
                </a:solidFill>
              </a:rPr>
              <a:t>filed in bad faith</a:t>
            </a:r>
            <a:r>
              <a:rPr lang="en-CA" sz="6000" i="1" dirty="0">
                <a:solidFill>
                  <a:schemeClr val="bg1"/>
                </a:solidFill>
              </a:rPr>
              <a:t>.</a:t>
            </a:r>
          </a:p>
          <a:p>
            <a:pPr marL="0" indent="0">
              <a:lnSpc>
                <a:spcPct val="120000"/>
              </a:lnSpc>
              <a:buFont typeface="Arial" panose="020B0604020202020204" pitchFamily="34" charset="0"/>
              <a:buNone/>
              <a:defRPr/>
            </a:pPr>
            <a:r>
              <a:rPr lang="en-CA" sz="6000" b="1" i="1" dirty="0">
                <a:solidFill>
                  <a:srgbClr val="FFFF00"/>
                </a:solidFill>
              </a:rPr>
              <a:t>Exception</a:t>
            </a:r>
          </a:p>
          <a:p>
            <a:pPr marL="0" indent="0">
              <a:lnSpc>
                <a:spcPct val="120000"/>
              </a:lnSpc>
              <a:buFont typeface="Arial" panose="020B0604020202020204" pitchFamily="34" charset="0"/>
              <a:buNone/>
              <a:defRPr/>
            </a:pPr>
            <a:r>
              <a:rPr lang="en-CA" sz="6000" b="1" i="1" dirty="0">
                <a:solidFill>
                  <a:schemeClr val="bg1"/>
                </a:solidFill>
              </a:rPr>
              <a:t>(2)</a:t>
            </a:r>
            <a:r>
              <a:rPr lang="en-CA" sz="6000" i="1" dirty="0">
                <a:solidFill>
                  <a:schemeClr val="bg1"/>
                </a:solidFill>
              </a:rPr>
              <a:t> No registration of a trademark that had been so used in Canada by the registrant or his predecessor in title as to have become distinctive at the date of registration </a:t>
            </a:r>
            <a:r>
              <a:rPr lang="en-CA" sz="6000" i="1" dirty="0">
                <a:solidFill>
                  <a:srgbClr val="FFFF00"/>
                </a:solidFill>
              </a:rPr>
              <a:t>shall be held invalid merely on the ground that evidence of the distinctiveness was not submitted</a:t>
            </a:r>
            <a:r>
              <a:rPr lang="en-CA" sz="6000" i="1" dirty="0">
                <a:solidFill>
                  <a:schemeClr val="bg1"/>
                </a:solidFill>
              </a:rPr>
              <a:t> to the competent authority or tribunal </a:t>
            </a:r>
            <a:r>
              <a:rPr lang="en-CA" sz="6000" i="1" dirty="0">
                <a:solidFill>
                  <a:srgbClr val="FFFF00"/>
                </a:solidFill>
              </a:rPr>
              <a:t>before the grant of the registration</a:t>
            </a:r>
            <a:r>
              <a:rPr lang="en-CA" sz="6000" i="1" dirty="0">
                <a:solidFill>
                  <a:schemeClr val="bg1"/>
                </a:solidFill>
              </a:rPr>
              <a:t>.</a:t>
            </a:r>
          </a:p>
          <a:p>
            <a:pPr marL="0" indent="0">
              <a:buFont typeface="Arial" panose="020B0604020202020204" pitchFamily="34" charset="0"/>
              <a:buNone/>
              <a:defRPr/>
            </a:pPr>
            <a:endParaRPr lang="en-US" sz="2400" dirty="0">
              <a:solidFill>
                <a:schemeClr val="bg1"/>
              </a:solidFill>
            </a:endParaRPr>
          </a:p>
        </p:txBody>
      </p:sp>
      <p:sp>
        <p:nvSpPr>
          <p:cNvPr id="321539" name="Slide Number Placeholder 3">
            <a:extLst>
              <a:ext uri="{FF2B5EF4-FFF2-40B4-BE49-F238E27FC236}">
                <a16:creationId xmlns:a16="http://schemas.microsoft.com/office/drawing/2014/main" id="{8E727AF7-3382-8B6E-DA0A-BF5366475A8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4624AD-90FA-A44C-B673-76EB38EDDF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61F69-9C4A-2BC0-06DB-0696AF20315B}"/>
              </a:ext>
            </a:extLst>
          </p:cNvPr>
          <p:cNvSpPr>
            <a:spLocks noGrp="1"/>
          </p:cNvSpPr>
          <p:nvPr>
            <p:ph type="title"/>
          </p:nvPr>
        </p:nvSpPr>
        <p:spPr>
          <a:xfrm>
            <a:off x="179388" y="123825"/>
            <a:ext cx="8785225" cy="6889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endParaRPr lang="en-US" b="1" dirty="0">
              <a:solidFill>
                <a:srgbClr val="FFFF00"/>
              </a:solidFill>
            </a:endParaRPr>
          </a:p>
        </p:txBody>
      </p:sp>
      <p:sp>
        <p:nvSpPr>
          <p:cNvPr id="323586" name="Content Placeholder 1">
            <a:extLst>
              <a:ext uri="{FF2B5EF4-FFF2-40B4-BE49-F238E27FC236}">
                <a16:creationId xmlns:a16="http://schemas.microsoft.com/office/drawing/2014/main" id="{89F65B77-CC97-02EC-D458-80C61C87315C}"/>
              </a:ext>
            </a:extLst>
          </p:cNvPr>
          <p:cNvSpPr>
            <a:spLocks noGrp="1" noChangeArrowheads="1"/>
          </p:cNvSpPr>
          <p:nvPr>
            <p:ph idx="1"/>
          </p:nvPr>
        </p:nvSpPr>
        <p:spPr bwMode="auto">
          <a:xfrm>
            <a:off x="287338" y="1058863"/>
            <a:ext cx="8569325"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1) If the TM was </a:t>
            </a:r>
            <a:r>
              <a:rPr lang="en-CA" altLang="en-US" sz="2800">
                <a:solidFill>
                  <a:srgbClr val="FFFF00"/>
                </a:solidFill>
              </a:rPr>
              <a:t>not registrable </a:t>
            </a:r>
            <a:r>
              <a:rPr lang="en-CA" altLang="en-US" sz="2800">
                <a:solidFill>
                  <a:schemeClr val="bg1"/>
                </a:solidFill>
              </a:rPr>
              <a:t>at the date of registration [18(1)(a)]</a:t>
            </a:r>
          </a:p>
          <a:p>
            <a:pPr lvl="1">
              <a:buFont typeface="Arial" panose="020B0604020202020204" pitchFamily="34" charset="0"/>
              <a:buChar char="•"/>
            </a:pPr>
            <a:r>
              <a:rPr lang="en-US" altLang="en-US">
                <a:solidFill>
                  <a:schemeClr val="bg1"/>
                </a:solidFill>
              </a:rPr>
              <a:t>See ss. 9, 10, </a:t>
            </a:r>
            <a:r>
              <a:rPr lang="en-US" altLang="en-US">
                <a:solidFill>
                  <a:srgbClr val="FFFF00"/>
                </a:solidFill>
              </a:rPr>
              <a:t>12</a:t>
            </a:r>
            <a:r>
              <a:rPr lang="en-US" altLang="en-US">
                <a:solidFill>
                  <a:schemeClr val="bg1"/>
                </a:solidFill>
              </a:rPr>
              <a:t>, 13</a:t>
            </a:r>
          </a:p>
          <a:p>
            <a:pPr marL="0" indent="0">
              <a:buFont typeface="Arial" panose="020B0604020202020204" pitchFamily="34" charset="0"/>
              <a:buNone/>
            </a:pPr>
            <a:r>
              <a:rPr lang="en-US" altLang="en-US" sz="2800">
                <a:solidFill>
                  <a:schemeClr val="bg1"/>
                </a:solidFill>
              </a:rPr>
              <a:t>2) If the TM is </a:t>
            </a:r>
            <a:r>
              <a:rPr lang="en-US" altLang="en-US" sz="2800">
                <a:solidFill>
                  <a:srgbClr val="FFFF00"/>
                </a:solidFill>
              </a:rPr>
              <a:t>not distinctive </a:t>
            </a:r>
            <a:r>
              <a:rPr lang="en-US" altLang="en-US" sz="2800">
                <a:solidFill>
                  <a:schemeClr val="bg1"/>
                </a:solidFill>
              </a:rPr>
              <a:t>at the time proceedings bringing the validity of the registration into question are commenced [18(1)(b)]</a:t>
            </a:r>
          </a:p>
          <a:p>
            <a:pPr lvl="1">
              <a:buFont typeface="Arial" panose="020B0604020202020204" pitchFamily="34" charset="0"/>
              <a:buChar char="•"/>
            </a:pPr>
            <a:r>
              <a:rPr lang="en-US" altLang="en-US">
                <a:solidFill>
                  <a:schemeClr val="bg1"/>
                </a:solidFill>
              </a:rPr>
              <a:t>See for example the discussion on TMs becoming generic. Also ss. 48-50 TMA</a:t>
            </a:r>
          </a:p>
        </p:txBody>
      </p:sp>
      <p:sp>
        <p:nvSpPr>
          <p:cNvPr id="323587" name="Slide Number Placeholder 3">
            <a:extLst>
              <a:ext uri="{FF2B5EF4-FFF2-40B4-BE49-F238E27FC236}">
                <a16:creationId xmlns:a16="http://schemas.microsoft.com/office/drawing/2014/main" id="{440072E1-75CA-B6E6-7813-2DF2738FE40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8A86D79-3988-C94B-A977-1F70344033B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138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E6721-FE51-94CA-0367-BC4ACBAC7170}"/>
              </a:ext>
            </a:extLst>
          </p:cNvPr>
          <p:cNvSpPr>
            <a:spLocks noGrp="1"/>
          </p:cNvSpPr>
          <p:nvPr>
            <p:ph sz="quarter" idx="10"/>
          </p:nvPr>
        </p:nvSpPr>
        <p:spPr>
          <a:xfrm>
            <a:off x="250825" y="249238"/>
            <a:ext cx="8785225" cy="4699000"/>
          </a:xfrm>
        </p:spPr>
        <p:txBody>
          <a:bodyPr>
            <a:normAutofit lnSpcReduction="10000"/>
          </a:bodyPr>
          <a:lstStyle/>
          <a:p>
            <a:pPr marL="0" indent="0">
              <a:buFont typeface="Arial" panose="020B0604020202020204" pitchFamily="34" charset="0"/>
              <a:buNone/>
              <a:defRPr/>
            </a:pPr>
            <a:r>
              <a:rPr lang="en-CA" sz="2200" b="1" i="1" dirty="0">
                <a:solidFill>
                  <a:schemeClr val="bg1"/>
                </a:solidFill>
              </a:rPr>
              <a:t>12</a:t>
            </a:r>
            <a:r>
              <a:rPr lang="en-CA" sz="2200" i="1" dirty="0">
                <a:solidFill>
                  <a:schemeClr val="bg1"/>
                </a:solidFill>
              </a:rPr>
              <a:t> </a:t>
            </a:r>
            <a:r>
              <a:rPr lang="en-CA" sz="2200" b="1" i="1" dirty="0">
                <a:solidFill>
                  <a:schemeClr val="bg1"/>
                </a:solidFill>
              </a:rPr>
              <a:t>(1)</a:t>
            </a:r>
            <a:r>
              <a:rPr lang="en-CA" sz="2200" i="1" dirty="0">
                <a:solidFill>
                  <a:schemeClr val="bg1"/>
                </a:solidFill>
              </a:rPr>
              <a:t> Subject to subsection (2), </a:t>
            </a:r>
            <a:r>
              <a:rPr lang="en-CA" sz="2200" i="1" dirty="0">
                <a:solidFill>
                  <a:srgbClr val="FFFF00"/>
                </a:solidFill>
              </a:rPr>
              <a:t>a trademark is registrable </a:t>
            </a:r>
            <a:r>
              <a:rPr lang="en-CA" sz="2200" i="1" dirty="0">
                <a:solidFill>
                  <a:srgbClr val="FF0000"/>
                </a:solidFill>
              </a:rPr>
              <a:t>if it is not</a:t>
            </a:r>
          </a:p>
          <a:p>
            <a:pPr marL="0" indent="0">
              <a:buFont typeface="Arial" panose="020B0604020202020204" pitchFamily="34" charset="0"/>
              <a:buNone/>
              <a:defRPr/>
            </a:pPr>
            <a:r>
              <a:rPr lang="en-CA" sz="2200" b="1" i="1" dirty="0">
                <a:solidFill>
                  <a:schemeClr val="bg1"/>
                </a:solidFill>
              </a:rPr>
              <a:t>(a)</a:t>
            </a:r>
            <a:r>
              <a:rPr lang="en-CA" sz="2200" i="1" dirty="0">
                <a:solidFill>
                  <a:schemeClr val="bg1"/>
                </a:solidFill>
              </a:rPr>
              <a:t> a </a:t>
            </a:r>
            <a:r>
              <a:rPr lang="en-CA" sz="2200" i="1" dirty="0">
                <a:solidFill>
                  <a:srgbClr val="FFFF00"/>
                </a:solidFill>
              </a:rPr>
              <a:t>word that is primarily merely </a:t>
            </a:r>
            <a:r>
              <a:rPr lang="en-CA" sz="2200" i="1" dirty="0">
                <a:solidFill>
                  <a:schemeClr val="bg1"/>
                </a:solidFill>
              </a:rPr>
              <a:t>the </a:t>
            </a:r>
            <a:r>
              <a:rPr lang="en-CA" sz="2200" i="1" dirty="0">
                <a:solidFill>
                  <a:srgbClr val="FFFF00"/>
                </a:solidFill>
              </a:rPr>
              <a:t>name </a:t>
            </a:r>
            <a:r>
              <a:rPr lang="en-CA" sz="2200" i="1" dirty="0">
                <a:solidFill>
                  <a:schemeClr val="bg1"/>
                </a:solidFill>
              </a:rPr>
              <a:t>or the surname of an individual who is living or has died within the preceding thirty years;</a:t>
            </a:r>
          </a:p>
          <a:p>
            <a:pPr marL="0" indent="0">
              <a:buFont typeface="Arial" panose="020B0604020202020204" pitchFamily="34" charset="0"/>
              <a:buNone/>
              <a:defRPr/>
            </a:pPr>
            <a:r>
              <a:rPr lang="en-CA" sz="2200" b="1" i="1" dirty="0">
                <a:solidFill>
                  <a:schemeClr val="bg1"/>
                </a:solidFill>
              </a:rPr>
              <a:t>(b)</a:t>
            </a:r>
            <a:r>
              <a:rPr lang="en-CA" sz="2200" i="1" dirty="0">
                <a:solidFill>
                  <a:schemeClr val="bg1"/>
                </a:solidFill>
              </a:rPr>
              <a:t> whether depicted, written or sounded, either </a:t>
            </a:r>
            <a:r>
              <a:rPr lang="en-CA" sz="2200" i="1" dirty="0">
                <a:solidFill>
                  <a:srgbClr val="FFFF00"/>
                </a:solidFill>
              </a:rPr>
              <a:t>clearly descriptive or deceptively </a:t>
            </a:r>
            <a:r>
              <a:rPr lang="en-CA" sz="2200" i="1" dirty="0" err="1">
                <a:solidFill>
                  <a:srgbClr val="FFFF00"/>
                </a:solidFill>
              </a:rPr>
              <a:t>misdescriptive</a:t>
            </a:r>
            <a:r>
              <a:rPr lang="en-CA" sz="2200" i="1" dirty="0">
                <a:solidFill>
                  <a:srgbClr val="FFFF00"/>
                </a:solidFill>
              </a:rPr>
              <a:t> </a:t>
            </a:r>
            <a:r>
              <a:rPr lang="en-CA" sz="2200" i="1" dirty="0">
                <a:solidFill>
                  <a:schemeClr val="bg1"/>
                </a:solidFill>
              </a:rPr>
              <a:t>in the English or French language of the character or quality of the goods or services in association with which it is used or proposed to be used or of the conditions of or the persons employed in their production or of their place of origin;</a:t>
            </a:r>
          </a:p>
          <a:p>
            <a:pPr marL="0" indent="0">
              <a:buFont typeface="Arial" panose="020B0604020202020204" pitchFamily="34" charset="0"/>
              <a:buNone/>
              <a:defRPr/>
            </a:pPr>
            <a:r>
              <a:rPr lang="en-CA" sz="2200" b="1" i="1" dirty="0">
                <a:solidFill>
                  <a:schemeClr val="bg1"/>
                </a:solidFill>
              </a:rPr>
              <a:t>(c)</a:t>
            </a:r>
            <a:r>
              <a:rPr lang="en-CA" sz="2200" i="1" dirty="0">
                <a:solidFill>
                  <a:schemeClr val="bg1"/>
                </a:solidFill>
              </a:rPr>
              <a:t> the </a:t>
            </a:r>
            <a:r>
              <a:rPr lang="en-CA" sz="2200" i="1" dirty="0">
                <a:solidFill>
                  <a:srgbClr val="FFFF00"/>
                </a:solidFill>
              </a:rPr>
              <a:t>name in any language of any of the goods or services </a:t>
            </a:r>
            <a:r>
              <a:rPr lang="en-CA" sz="2200" i="1" dirty="0">
                <a:solidFill>
                  <a:schemeClr val="bg1"/>
                </a:solidFill>
              </a:rPr>
              <a:t>in connection with which it is used or proposed to be used;</a:t>
            </a:r>
          </a:p>
          <a:p>
            <a:pPr marL="0" indent="0">
              <a:buFont typeface="Arial" panose="020B0604020202020204" pitchFamily="34" charset="0"/>
              <a:buNone/>
              <a:defRPr/>
            </a:pPr>
            <a:r>
              <a:rPr lang="en-CA" sz="2200" b="1" i="1" dirty="0">
                <a:solidFill>
                  <a:schemeClr val="bg1"/>
                </a:solidFill>
              </a:rPr>
              <a:t>(d)</a:t>
            </a:r>
            <a:r>
              <a:rPr lang="en-CA" sz="2200" i="1" dirty="0">
                <a:solidFill>
                  <a:schemeClr val="bg1"/>
                </a:solidFill>
              </a:rPr>
              <a:t> </a:t>
            </a:r>
            <a:r>
              <a:rPr lang="en-CA" sz="2200" i="1" dirty="0">
                <a:solidFill>
                  <a:srgbClr val="FFFF00"/>
                </a:solidFill>
              </a:rPr>
              <a:t>confusing </a:t>
            </a:r>
            <a:r>
              <a:rPr lang="en-CA" sz="2200" i="1" dirty="0">
                <a:solidFill>
                  <a:schemeClr val="bg1"/>
                </a:solidFill>
              </a:rPr>
              <a:t>with a registered trademark;</a:t>
            </a:r>
          </a:p>
          <a:p>
            <a:pPr marL="0" indent="0">
              <a:buFont typeface="Arial" panose="020B0604020202020204" pitchFamily="34" charset="0"/>
              <a:buNone/>
              <a:defRPr/>
            </a:pPr>
            <a:r>
              <a:rPr lang="en-CA" sz="2200" b="1" i="1" dirty="0">
                <a:solidFill>
                  <a:schemeClr val="bg1"/>
                </a:solidFill>
              </a:rPr>
              <a:t>(e)</a:t>
            </a:r>
            <a:r>
              <a:rPr lang="en-CA" sz="2200" i="1" dirty="0">
                <a:solidFill>
                  <a:schemeClr val="bg1"/>
                </a:solidFill>
              </a:rPr>
              <a:t> a </a:t>
            </a:r>
            <a:r>
              <a:rPr lang="en-CA" sz="2200" i="1" dirty="0">
                <a:solidFill>
                  <a:srgbClr val="FFFF00"/>
                </a:solidFill>
              </a:rPr>
              <a:t>sign or combination of signs </a:t>
            </a:r>
            <a:r>
              <a:rPr lang="en-CA" sz="2200" i="1" dirty="0">
                <a:solidFill>
                  <a:schemeClr val="bg1"/>
                </a:solidFill>
              </a:rPr>
              <a:t>whose adoption is</a:t>
            </a:r>
            <a:r>
              <a:rPr lang="en-CA" sz="2200" i="1" dirty="0">
                <a:solidFill>
                  <a:srgbClr val="FFFF00"/>
                </a:solidFill>
              </a:rPr>
              <a:t> prohibited </a:t>
            </a:r>
            <a:r>
              <a:rPr lang="en-CA" sz="2200" i="1" dirty="0">
                <a:solidFill>
                  <a:schemeClr val="bg1"/>
                </a:solidFill>
              </a:rPr>
              <a:t>by section 9 or 10;</a:t>
            </a:r>
          </a:p>
          <a:p>
            <a:pPr marL="0" indent="0">
              <a:buFont typeface="Arial" panose="020B0604020202020204" pitchFamily="34" charset="0"/>
              <a:buNone/>
              <a:defRPr/>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B18C5-3E13-DDB2-C331-B3C696BF7C3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1E83280F-C416-0914-0B42-EE7029E9B09A}"/>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4D71698A-569C-998D-1550-19E0AB7A67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B96ADBB-0628-4034-7B58-2D95A2E9E456}"/>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4B96ADBB-0628-4034-7B58-2D95A2E9E456}"/>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B6611-C60A-7838-DEC7-C4E5D251A565}"/>
              </a:ext>
            </a:extLst>
          </p:cNvPr>
          <p:cNvSpPr>
            <a:spLocks noGrp="1"/>
          </p:cNvSpPr>
          <p:nvPr>
            <p:ph type="title"/>
          </p:nvPr>
        </p:nvSpPr>
        <p:spPr>
          <a:xfrm>
            <a:off x="53975" y="123825"/>
            <a:ext cx="9036050" cy="881063"/>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p>
        </p:txBody>
      </p:sp>
      <p:sp>
        <p:nvSpPr>
          <p:cNvPr id="326658" name="Content Placeholder 1">
            <a:extLst>
              <a:ext uri="{FF2B5EF4-FFF2-40B4-BE49-F238E27FC236}">
                <a16:creationId xmlns:a16="http://schemas.microsoft.com/office/drawing/2014/main" id="{2F7154AC-8596-23A8-A53B-A73CB79B81B4}"/>
              </a:ext>
            </a:extLst>
          </p:cNvPr>
          <p:cNvSpPr>
            <a:spLocks noGrp="1" noChangeArrowheads="1"/>
          </p:cNvSpPr>
          <p:nvPr>
            <p:ph idx="1"/>
          </p:nvPr>
        </p:nvSpPr>
        <p:spPr bwMode="auto">
          <a:xfrm>
            <a:off x="323850" y="1058863"/>
            <a:ext cx="849630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a:solidFill>
                  <a:schemeClr val="bg1"/>
                </a:solidFill>
              </a:rPr>
              <a:t>3) If the TM has been </a:t>
            </a:r>
            <a:r>
              <a:rPr lang="en-US" altLang="en-US" sz="3000">
                <a:solidFill>
                  <a:srgbClr val="FFFF00"/>
                </a:solidFill>
              </a:rPr>
              <a:t>abandoned</a:t>
            </a:r>
            <a:r>
              <a:rPr lang="en-US" altLang="en-US" sz="3000">
                <a:solidFill>
                  <a:schemeClr val="bg1"/>
                </a:solidFill>
              </a:rPr>
              <a:t> [18(1)(c)]</a:t>
            </a:r>
          </a:p>
          <a:p>
            <a:pPr lvl="1">
              <a:buFont typeface="Arial" panose="020B0604020202020204" pitchFamily="34" charset="0"/>
              <a:buChar char="•"/>
            </a:pPr>
            <a:r>
              <a:rPr lang="en-US" altLang="en-US" sz="3000">
                <a:solidFill>
                  <a:schemeClr val="bg1"/>
                </a:solidFill>
              </a:rPr>
              <a:t>Read in conjunction w. s. 45 of the TMA</a:t>
            </a:r>
          </a:p>
          <a:p>
            <a:pPr marL="0" indent="0">
              <a:buFont typeface="Arial" panose="020B0604020202020204" pitchFamily="34" charset="0"/>
              <a:buNone/>
            </a:pPr>
            <a:r>
              <a:rPr lang="en-US" altLang="en-US" sz="3000">
                <a:solidFill>
                  <a:schemeClr val="bg1"/>
                </a:solidFill>
              </a:rPr>
              <a:t>4) If the applicant for registration was </a:t>
            </a:r>
            <a:r>
              <a:rPr lang="en-US" altLang="en-US" sz="3000">
                <a:solidFill>
                  <a:srgbClr val="FFFF00"/>
                </a:solidFill>
              </a:rPr>
              <a:t>not the person entitled</a:t>
            </a:r>
            <a:r>
              <a:rPr lang="en-US" altLang="en-US" sz="3000">
                <a:solidFill>
                  <a:schemeClr val="bg1"/>
                </a:solidFill>
              </a:rPr>
              <a:t> to secure the registration [18(1)]</a:t>
            </a:r>
          </a:p>
          <a:p>
            <a:pPr lvl="1">
              <a:buFont typeface="Arial" panose="020B0604020202020204" pitchFamily="34" charset="0"/>
              <a:buChar char="•"/>
            </a:pPr>
            <a:r>
              <a:rPr lang="en-US" altLang="en-US" sz="3000">
                <a:solidFill>
                  <a:schemeClr val="bg1"/>
                </a:solidFill>
              </a:rPr>
              <a:t>See ss. 16, 17 of the TMA</a:t>
            </a:r>
          </a:p>
          <a:p>
            <a:pPr marL="0" indent="0">
              <a:buFont typeface="Arial" panose="020B0604020202020204" pitchFamily="34" charset="0"/>
              <a:buNone/>
            </a:pPr>
            <a:r>
              <a:rPr lang="en-US" altLang="en-US" sz="3000">
                <a:solidFill>
                  <a:schemeClr val="bg1"/>
                </a:solidFill>
              </a:rPr>
              <a:t>5) If the application for registration was filed in </a:t>
            </a:r>
            <a:r>
              <a:rPr lang="en-US" altLang="en-US" sz="3000">
                <a:solidFill>
                  <a:srgbClr val="FFFF00"/>
                </a:solidFill>
              </a:rPr>
              <a:t>bad faith</a:t>
            </a:r>
          </a:p>
        </p:txBody>
      </p:sp>
      <p:sp>
        <p:nvSpPr>
          <p:cNvPr id="326659" name="Slide Number Placeholder 3">
            <a:extLst>
              <a:ext uri="{FF2B5EF4-FFF2-40B4-BE49-F238E27FC236}">
                <a16:creationId xmlns:a16="http://schemas.microsoft.com/office/drawing/2014/main" id="{577E5069-88E4-FC78-7747-D3F44E73094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EC5E7FB-C328-664B-9AAE-C5FDE89C6B1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1EED1-0D39-A568-B2B4-A66376853C3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a:extLst>
              <a:ext uri="{FF2B5EF4-FFF2-40B4-BE49-F238E27FC236}">
                <a16:creationId xmlns:a16="http://schemas.microsoft.com/office/drawing/2014/main" id="{96E0A935-FEC0-0AE6-1E17-DECAF0392D5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29730" name="Content Placeholder 3" descr="Crystal_Project_pause-queue.png">
            <a:extLst>
              <a:ext uri="{FF2B5EF4-FFF2-40B4-BE49-F238E27FC236}">
                <a16:creationId xmlns:a16="http://schemas.microsoft.com/office/drawing/2014/main" id="{832F53FD-C0A6-BA8E-B5AB-6F9316DD30AE}"/>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731" name="Content Placeholder 3" descr="Crystal_Project_pause-queue.png">
            <a:extLst>
              <a:ext uri="{FF2B5EF4-FFF2-40B4-BE49-F238E27FC236}">
                <a16:creationId xmlns:a16="http://schemas.microsoft.com/office/drawing/2014/main" id="{89627B7C-878F-8C37-6C90-BAA89C408B3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D7F303-9CAD-E122-D52B-8877F8084204}"/>
              </a:ext>
            </a:extLst>
          </p:cNvPr>
          <p:cNvSpPr>
            <a:spLocks noGrp="1"/>
          </p:cNvSpPr>
          <p:nvPr>
            <p:ph type="title"/>
          </p:nvPr>
        </p:nvSpPr>
        <p:spPr>
          <a:xfrm>
            <a:off x="1485900" y="90488"/>
            <a:ext cx="6172200" cy="7524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3F5B2652-4DF9-674E-6B92-B5D2909443EA}"/>
              </a:ext>
            </a:extLst>
          </p:cNvPr>
          <p:cNvSpPr>
            <a:spLocks noGrp="1"/>
          </p:cNvSpPr>
          <p:nvPr>
            <p:ph idx="1"/>
          </p:nvPr>
        </p:nvSpPr>
        <p:spPr>
          <a:xfrm>
            <a:off x="250825" y="1058863"/>
            <a:ext cx="8642350" cy="3849687"/>
          </a:xfrm>
        </p:spPr>
        <p:txBody>
          <a:bodyPr>
            <a:noAutofit/>
          </a:bodyPr>
          <a:lstStyle/>
          <a:p>
            <a:pPr marL="0" indent="0">
              <a:buFont typeface="Arial" panose="020B0604020202020204" pitchFamily="34" charset="0"/>
              <a:buNone/>
              <a:defRPr/>
            </a:pPr>
            <a:r>
              <a:rPr lang="en-CA" sz="2000" i="1" dirty="0">
                <a:solidFill>
                  <a:srgbClr val="00B0F0"/>
                </a:solidFill>
              </a:rPr>
              <a:t>Promafil Canada </a:t>
            </a:r>
            <a:r>
              <a:rPr lang="en-CA" sz="2000" i="1" dirty="0" err="1">
                <a:solidFill>
                  <a:srgbClr val="00B0F0"/>
                </a:solidFill>
              </a:rPr>
              <a:t>Ltée</a:t>
            </a:r>
            <a:r>
              <a:rPr lang="en-CA" sz="2000" i="1" dirty="0">
                <a:solidFill>
                  <a:srgbClr val="00B0F0"/>
                </a:solidFill>
              </a:rPr>
              <a:t> v. </a:t>
            </a:r>
            <a:r>
              <a:rPr lang="en-CA" sz="2000" i="1" dirty="0" err="1">
                <a:solidFill>
                  <a:srgbClr val="00B0F0"/>
                </a:solidFill>
              </a:rPr>
              <a:t>Munsingwear</a:t>
            </a:r>
            <a:r>
              <a:rPr lang="en-CA" sz="2000" i="1" dirty="0">
                <a:solidFill>
                  <a:srgbClr val="00B0F0"/>
                </a:solidFill>
              </a:rPr>
              <a:t> Inc. </a:t>
            </a:r>
            <a:r>
              <a:rPr lang="en-CA" sz="2000" dirty="0">
                <a:solidFill>
                  <a:schemeClr val="bg1"/>
                </a:solidFill>
              </a:rPr>
              <a:t>(1992), 44 CPR (3d) 59, [1992] FCJ 611 (FCA).</a:t>
            </a:r>
          </a:p>
          <a:p>
            <a:pPr>
              <a:defRPr/>
            </a:pPr>
            <a:r>
              <a:rPr lang="en-CA" sz="2000" dirty="0">
                <a:solidFill>
                  <a:srgbClr val="FFFF00"/>
                </a:solidFill>
              </a:rPr>
              <a:t>Promafil (P/R) is a French company</a:t>
            </a:r>
            <a:r>
              <a:rPr lang="en-CA" sz="2000" dirty="0">
                <a:solidFill>
                  <a:schemeClr val="bg1"/>
                </a:solidFill>
              </a:rPr>
              <a:t>; </a:t>
            </a:r>
            <a:r>
              <a:rPr lang="en-CA" sz="2000" dirty="0" err="1">
                <a:solidFill>
                  <a:srgbClr val="FFFF00"/>
                </a:solidFill>
              </a:rPr>
              <a:t>Munsingwear</a:t>
            </a:r>
            <a:r>
              <a:rPr lang="en-CA" sz="2000" dirty="0">
                <a:solidFill>
                  <a:srgbClr val="FFFF00"/>
                </a:solidFill>
              </a:rPr>
              <a:t> (D/A) a US company</a:t>
            </a:r>
            <a:r>
              <a:rPr lang="en-CA" sz="2000" dirty="0">
                <a:solidFill>
                  <a:schemeClr val="bg1"/>
                </a:solidFill>
              </a:rPr>
              <a:t>. </a:t>
            </a:r>
          </a:p>
          <a:p>
            <a:pPr>
              <a:defRPr/>
            </a:pPr>
            <a:r>
              <a:rPr lang="en-CA" sz="2000" dirty="0">
                <a:solidFill>
                  <a:srgbClr val="FFFF00"/>
                </a:solidFill>
              </a:rPr>
              <a:t>Mark</a:t>
            </a:r>
            <a:r>
              <a:rPr lang="en-CA" sz="2000" dirty="0">
                <a:solidFill>
                  <a:schemeClr val="bg1"/>
                </a:solidFill>
              </a:rPr>
              <a:t> of the appellant </a:t>
            </a:r>
            <a:r>
              <a:rPr lang="en-CA" sz="2000" dirty="0" err="1">
                <a:solidFill>
                  <a:srgbClr val="FFFF00"/>
                </a:solidFill>
              </a:rPr>
              <a:t>Munsingwear</a:t>
            </a:r>
            <a:r>
              <a:rPr lang="en-CA" sz="2000" dirty="0">
                <a:solidFill>
                  <a:srgbClr val="FFFF00"/>
                </a:solidFill>
              </a:rPr>
              <a:t> is a picture of a penguin</a:t>
            </a:r>
            <a:r>
              <a:rPr lang="en-CA" sz="2000" dirty="0">
                <a:solidFill>
                  <a:schemeClr val="bg1"/>
                </a:solidFill>
              </a:rPr>
              <a:t>. Adopted by </a:t>
            </a:r>
            <a:r>
              <a:rPr lang="en-CA" sz="2000" dirty="0" err="1">
                <a:solidFill>
                  <a:schemeClr val="bg1"/>
                </a:solidFill>
              </a:rPr>
              <a:t>Munsingwear</a:t>
            </a:r>
            <a:r>
              <a:rPr lang="en-CA" sz="2000" dirty="0">
                <a:solidFill>
                  <a:schemeClr val="bg1"/>
                </a:solidFill>
              </a:rPr>
              <a:t> in the US in  the 1950s for use on </a:t>
            </a:r>
            <a:r>
              <a:rPr lang="en-CA" sz="2000" dirty="0">
                <a:solidFill>
                  <a:srgbClr val="FFFF00"/>
                </a:solidFill>
              </a:rPr>
              <a:t>golf shirts</a:t>
            </a:r>
            <a:r>
              <a:rPr lang="en-CA" sz="2000" dirty="0">
                <a:solidFill>
                  <a:schemeClr val="bg1"/>
                </a:solidFill>
              </a:rPr>
              <a:t>. </a:t>
            </a:r>
          </a:p>
          <a:p>
            <a:pPr>
              <a:defRPr/>
            </a:pPr>
            <a:r>
              <a:rPr lang="en-CA" sz="2000" dirty="0" err="1">
                <a:solidFill>
                  <a:schemeClr val="bg1"/>
                </a:solidFill>
              </a:rPr>
              <a:t>Munsingwear</a:t>
            </a:r>
            <a:r>
              <a:rPr lang="en-CA" sz="2000" dirty="0">
                <a:solidFill>
                  <a:schemeClr val="bg1"/>
                </a:solidFill>
              </a:rPr>
              <a:t> is not in business in Canada. </a:t>
            </a:r>
            <a:r>
              <a:rPr lang="en-CA" sz="2000" dirty="0">
                <a:solidFill>
                  <a:srgbClr val="FFFF00"/>
                </a:solidFill>
              </a:rPr>
              <a:t>Stanfield’s</a:t>
            </a:r>
            <a:r>
              <a:rPr lang="en-CA" sz="2000" dirty="0">
                <a:solidFill>
                  <a:schemeClr val="bg1"/>
                </a:solidFill>
              </a:rPr>
              <a:t> (a </a:t>
            </a:r>
            <a:r>
              <a:rPr lang="en-CA" sz="2000" dirty="0">
                <a:solidFill>
                  <a:srgbClr val="FFFF00"/>
                </a:solidFill>
              </a:rPr>
              <a:t>Canadian company </a:t>
            </a:r>
            <a:r>
              <a:rPr lang="en-CA" sz="2000" dirty="0">
                <a:solidFill>
                  <a:schemeClr val="bg1"/>
                </a:solidFill>
              </a:rPr>
              <a:t>based in Truro, NS) </a:t>
            </a:r>
            <a:r>
              <a:rPr lang="en-CA" sz="2000" dirty="0">
                <a:solidFill>
                  <a:srgbClr val="FFFF00"/>
                </a:solidFill>
              </a:rPr>
              <a:t>obtained a licence from </a:t>
            </a:r>
            <a:r>
              <a:rPr lang="en-CA" sz="2000" dirty="0" err="1">
                <a:solidFill>
                  <a:srgbClr val="FFFF00"/>
                </a:solidFill>
              </a:rPr>
              <a:t>Munsingwear</a:t>
            </a:r>
            <a:r>
              <a:rPr lang="en-CA" sz="2000" dirty="0">
                <a:solidFill>
                  <a:srgbClr val="FFFF00"/>
                </a:solidFill>
              </a:rPr>
              <a:t> to make and sell golf shirts </a:t>
            </a:r>
            <a:r>
              <a:rPr lang="en-CA" sz="2000" dirty="0">
                <a:solidFill>
                  <a:schemeClr val="bg1"/>
                </a:solidFill>
              </a:rPr>
              <a:t>in Canada with the </a:t>
            </a:r>
            <a:r>
              <a:rPr lang="en-CA" sz="2000" dirty="0" err="1">
                <a:solidFill>
                  <a:schemeClr val="bg1"/>
                </a:solidFill>
              </a:rPr>
              <a:t>Pengiuin</a:t>
            </a:r>
            <a:r>
              <a:rPr lang="en-CA" sz="2000" dirty="0">
                <a:solidFill>
                  <a:schemeClr val="bg1"/>
                </a:solidFill>
              </a:rPr>
              <a:t> mark. </a:t>
            </a:r>
          </a:p>
          <a:p>
            <a:pPr>
              <a:defRPr/>
            </a:pPr>
            <a:r>
              <a:rPr lang="en-CA" sz="2000" dirty="0">
                <a:solidFill>
                  <a:schemeClr val="bg1"/>
                </a:solidFill>
              </a:rPr>
              <a:t>Accordingly the </a:t>
            </a:r>
            <a:r>
              <a:rPr lang="en-CA" sz="2000" dirty="0">
                <a:solidFill>
                  <a:srgbClr val="FFFF00"/>
                </a:solidFill>
              </a:rPr>
              <a:t>penguin was used, but never registered</a:t>
            </a:r>
            <a:r>
              <a:rPr lang="en-CA" sz="2000" dirty="0">
                <a:solidFill>
                  <a:schemeClr val="bg1"/>
                </a:solidFill>
              </a:rPr>
              <a:t>…</a:t>
            </a:r>
          </a:p>
          <a:p>
            <a:pPr>
              <a:defRPr/>
            </a:pPr>
            <a:r>
              <a:rPr lang="en-CA" sz="2000" dirty="0">
                <a:solidFill>
                  <a:srgbClr val="FFFF00"/>
                </a:solidFill>
              </a:rPr>
              <a:t>Why not</a:t>
            </a:r>
            <a:r>
              <a:rPr lang="en-CA" sz="2000" dirty="0">
                <a:solidFill>
                  <a:srgbClr val="FF0000"/>
                </a:solidFill>
              </a:rPr>
              <a:t>?</a:t>
            </a:r>
          </a:p>
        </p:txBody>
      </p:sp>
      <p:sp>
        <p:nvSpPr>
          <p:cNvPr id="330755" name="Slide Number Placeholder 3">
            <a:extLst>
              <a:ext uri="{FF2B5EF4-FFF2-40B4-BE49-F238E27FC236}">
                <a16:creationId xmlns:a16="http://schemas.microsoft.com/office/drawing/2014/main" id="{96066882-3708-A277-F745-A9E48B61D4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3576144-963B-0946-A777-E4943D605A7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FD499E-85ED-C549-3019-408D6C31FF72}"/>
              </a:ext>
            </a:extLst>
          </p:cNvPr>
          <p:cNvSpPr>
            <a:spLocks noGrp="1"/>
          </p:cNvSpPr>
          <p:nvPr>
            <p:ph type="title"/>
          </p:nvPr>
        </p:nvSpPr>
        <p:spPr>
          <a:xfrm>
            <a:off x="1485900" y="90488"/>
            <a:ext cx="6172200" cy="681037"/>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1A2D7E4F-D8A4-5201-F78F-7634BC0510B7}"/>
              </a:ext>
            </a:extLst>
          </p:cNvPr>
          <p:cNvSpPr>
            <a:spLocks noGrp="1"/>
          </p:cNvSpPr>
          <p:nvPr>
            <p:ph idx="1"/>
          </p:nvPr>
        </p:nvSpPr>
        <p:spPr>
          <a:xfrm>
            <a:off x="179388" y="1006475"/>
            <a:ext cx="8785225" cy="4065588"/>
          </a:xfrm>
        </p:spPr>
        <p:txBody>
          <a:bodyPr>
            <a:noAutofit/>
          </a:bodyPr>
          <a:lstStyle/>
          <a:p>
            <a:pPr marL="0" indent="0">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r>
              <a:rPr lang="en-CA" sz="1800" dirty="0">
                <a:solidFill>
                  <a:schemeClr val="bg1"/>
                </a:solidFill>
              </a:rPr>
              <a:t>(1992), 44 CPR (3d) 59, [1992] FCJ 611 (FCA).</a:t>
            </a:r>
          </a:p>
          <a:p>
            <a:pPr>
              <a:defRPr/>
            </a:pPr>
            <a:r>
              <a:rPr lang="en-CA" sz="1800" dirty="0">
                <a:solidFill>
                  <a:srgbClr val="FFFF00"/>
                </a:solidFill>
              </a:rPr>
              <a:t>Promafil sold wool in Canada with a penguin design. </a:t>
            </a:r>
            <a:r>
              <a:rPr lang="en-CA" sz="1800" dirty="0" err="1">
                <a:solidFill>
                  <a:srgbClr val="FFFF00"/>
                </a:solidFill>
              </a:rPr>
              <a:t>Munsingwear</a:t>
            </a:r>
            <a:r>
              <a:rPr lang="en-CA" sz="1800" dirty="0">
                <a:solidFill>
                  <a:srgbClr val="FFFF00"/>
                </a:solidFill>
              </a:rPr>
              <a:t> </a:t>
            </a:r>
            <a:r>
              <a:rPr lang="en-CA" sz="1800" dirty="0">
                <a:solidFill>
                  <a:schemeClr val="bg1"/>
                </a:solidFill>
              </a:rPr>
              <a:t>was </a:t>
            </a:r>
            <a:r>
              <a:rPr lang="en-CA" sz="1800" dirty="0">
                <a:solidFill>
                  <a:srgbClr val="FFFF00"/>
                </a:solidFill>
              </a:rPr>
              <a:t>concerned</a:t>
            </a:r>
            <a:r>
              <a:rPr lang="en-CA" sz="1800" dirty="0">
                <a:solidFill>
                  <a:schemeClr val="bg1"/>
                </a:solidFill>
              </a:rPr>
              <a:t> about the possible registrability of its mark given the presence of the French design.</a:t>
            </a:r>
          </a:p>
          <a:p>
            <a:pPr>
              <a:defRPr/>
            </a:pPr>
            <a:r>
              <a:rPr lang="en-CA" sz="1800" dirty="0">
                <a:solidFill>
                  <a:schemeClr val="bg1"/>
                </a:solidFill>
              </a:rPr>
              <a:t>In 1977, </a:t>
            </a:r>
            <a:r>
              <a:rPr lang="en-CA" sz="1800" dirty="0" err="1">
                <a:solidFill>
                  <a:srgbClr val="FFFF00"/>
                </a:solidFill>
              </a:rPr>
              <a:t>Munsingwear</a:t>
            </a:r>
            <a:r>
              <a:rPr lang="en-CA" sz="1800" dirty="0">
                <a:solidFill>
                  <a:srgbClr val="FFFF00"/>
                </a:solidFill>
              </a:rPr>
              <a:t> decided to attempt to register the TM with respect to shirts and shorts – but not for wool</a:t>
            </a:r>
          </a:p>
          <a:p>
            <a:pPr>
              <a:defRPr/>
            </a:pPr>
            <a:r>
              <a:rPr lang="en-CA" sz="1800" dirty="0">
                <a:solidFill>
                  <a:srgbClr val="FFFF00"/>
                </a:solidFill>
              </a:rPr>
              <a:t>Promafil opposed </a:t>
            </a:r>
            <a:r>
              <a:rPr lang="en-CA" sz="1800" dirty="0">
                <a:solidFill>
                  <a:schemeClr val="bg1"/>
                </a:solidFill>
              </a:rPr>
              <a:t>the registration.</a:t>
            </a:r>
          </a:p>
          <a:p>
            <a:pPr>
              <a:defRPr/>
            </a:pPr>
            <a:r>
              <a:rPr lang="en-CA" sz="1800" dirty="0">
                <a:solidFill>
                  <a:schemeClr val="bg1"/>
                </a:solidFill>
              </a:rPr>
              <a:t>Despite this, </a:t>
            </a:r>
            <a:r>
              <a:rPr lang="en-CA" sz="1800" dirty="0" err="1">
                <a:solidFill>
                  <a:srgbClr val="FFFF00"/>
                </a:solidFill>
              </a:rPr>
              <a:t>Munsingwear</a:t>
            </a:r>
            <a:r>
              <a:rPr lang="en-CA" sz="1800" dirty="0">
                <a:solidFill>
                  <a:srgbClr val="FFFF00"/>
                </a:solidFill>
              </a:rPr>
              <a:t> registration was accepted </a:t>
            </a:r>
            <a:r>
              <a:rPr lang="en-CA" sz="1800" dirty="0">
                <a:solidFill>
                  <a:schemeClr val="bg1"/>
                </a:solidFill>
              </a:rPr>
              <a:t>by the Registrar, who held that the </a:t>
            </a:r>
            <a:r>
              <a:rPr lang="en-CA" sz="1800" dirty="0">
                <a:solidFill>
                  <a:srgbClr val="FFFF00"/>
                </a:solidFill>
              </a:rPr>
              <a:t>mark for wool was not confusing </a:t>
            </a:r>
            <a:r>
              <a:rPr lang="en-CA" sz="1800" dirty="0">
                <a:solidFill>
                  <a:schemeClr val="bg1"/>
                </a:solidFill>
              </a:rPr>
              <a:t>with the mark for clothing.</a:t>
            </a:r>
          </a:p>
          <a:p>
            <a:pPr>
              <a:defRPr/>
            </a:pPr>
            <a:r>
              <a:rPr lang="en-CA" sz="1800" dirty="0">
                <a:solidFill>
                  <a:schemeClr val="bg1"/>
                </a:solidFill>
              </a:rPr>
              <a:t>A few years </a:t>
            </a:r>
            <a:r>
              <a:rPr lang="en-CA" sz="1800" dirty="0">
                <a:solidFill>
                  <a:srgbClr val="FFFF00"/>
                </a:solidFill>
              </a:rPr>
              <a:t>later</a:t>
            </a:r>
            <a:r>
              <a:rPr lang="en-CA" sz="1800" dirty="0">
                <a:solidFill>
                  <a:schemeClr val="bg1"/>
                </a:solidFill>
              </a:rPr>
              <a:t>, </a:t>
            </a:r>
            <a:r>
              <a:rPr lang="en-CA" sz="1800" dirty="0" err="1">
                <a:solidFill>
                  <a:srgbClr val="FFFF00"/>
                </a:solidFill>
              </a:rPr>
              <a:t>Munsingwear</a:t>
            </a:r>
            <a:r>
              <a:rPr lang="en-CA" sz="1800" dirty="0">
                <a:solidFill>
                  <a:srgbClr val="FFFF00"/>
                </a:solidFill>
              </a:rPr>
              <a:t> found out that Promafil was attempting to sell clothing with </a:t>
            </a:r>
            <a:r>
              <a:rPr lang="en-CA" sz="1800" dirty="0">
                <a:solidFill>
                  <a:schemeClr val="bg1"/>
                </a:solidFill>
              </a:rPr>
              <a:t>a penguin design </a:t>
            </a:r>
            <a:r>
              <a:rPr lang="en-CA" sz="1800" dirty="0">
                <a:solidFill>
                  <a:srgbClr val="FFFF00"/>
                </a:solidFill>
              </a:rPr>
              <a:t>mark</a:t>
            </a:r>
            <a:r>
              <a:rPr lang="en-CA" sz="1800" dirty="0">
                <a:solidFill>
                  <a:schemeClr val="bg1"/>
                </a:solidFill>
              </a:rPr>
              <a:t>. </a:t>
            </a:r>
          </a:p>
          <a:p>
            <a:pPr>
              <a:lnSpc>
                <a:spcPct val="110000"/>
              </a:lnSpc>
              <a:defRPr/>
            </a:pPr>
            <a:endParaRPr lang="en-CA" dirty="0">
              <a:solidFill>
                <a:schemeClr val="bg1"/>
              </a:solidFill>
            </a:endParaRPr>
          </a:p>
        </p:txBody>
      </p:sp>
      <p:sp>
        <p:nvSpPr>
          <p:cNvPr id="332803" name="Slide Number Placeholder 3">
            <a:extLst>
              <a:ext uri="{FF2B5EF4-FFF2-40B4-BE49-F238E27FC236}">
                <a16:creationId xmlns:a16="http://schemas.microsoft.com/office/drawing/2014/main" id="{6BF81C5A-4E28-2303-14F0-E9688B4218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E30A5704-DA5D-E347-A122-E28369245D6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49FA1-8A45-C65C-BD6B-E86E23B08C63}"/>
              </a:ext>
            </a:extLst>
          </p:cNvPr>
          <p:cNvSpPr>
            <a:spLocks noGrp="1"/>
          </p:cNvSpPr>
          <p:nvPr>
            <p:ph type="title"/>
          </p:nvPr>
        </p:nvSpPr>
        <p:spPr>
          <a:xfrm>
            <a:off x="1485900" y="90488"/>
            <a:ext cx="6172200" cy="681037"/>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4E1695E0-9BA5-2783-CD45-D689DF9CD967}"/>
              </a:ext>
            </a:extLst>
          </p:cNvPr>
          <p:cNvSpPr>
            <a:spLocks noGrp="1"/>
          </p:cNvSpPr>
          <p:nvPr>
            <p:ph idx="1"/>
          </p:nvPr>
        </p:nvSpPr>
        <p:spPr>
          <a:xfrm>
            <a:off x="179388" y="933450"/>
            <a:ext cx="8785225" cy="4014788"/>
          </a:xfrm>
        </p:spPr>
        <p:txBody>
          <a:bodyPr>
            <a:noAutofit/>
          </a:bodyPr>
          <a:lstStyle/>
          <a:p>
            <a:pPr marL="0" indent="0">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r>
              <a:rPr lang="en-CA" sz="1800" dirty="0">
                <a:solidFill>
                  <a:schemeClr val="bg1"/>
                </a:solidFill>
              </a:rPr>
              <a:t>(1992), 44 CPR (3d) 59, [1992] FCJ 611 (FCA).</a:t>
            </a:r>
          </a:p>
          <a:p>
            <a:pPr>
              <a:defRPr/>
            </a:pPr>
            <a:r>
              <a:rPr lang="en-CA" sz="1800" dirty="0">
                <a:solidFill>
                  <a:srgbClr val="FFFF00"/>
                </a:solidFill>
              </a:rPr>
              <a:t>Stanfield</a:t>
            </a:r>
            <a:r>
              <a:rPr lang="en-CA" sz="1800" dirty="0">
                <a:solidFill>
                  <a:schemeClr val="bg1"/>
                </a:solidFill>
              </a:rPr>
              <a:t> had also </a:t>
            </a:r>
            <a:r>
              <a:rPr lang="en-CA" sz="1800" dirty="0">
                <a:solidFill>
                  <a:srgbClr val="FFFF00"/>
                </a:solidFill>
              </a:rPr>
              <a:t>expanded its products sold </a:t>
            </a:r>
            <a:r>
              <a:rPr lang="en-CA" sz="1800" dirty="0">
                <a:solidFill>
                  <a:schemeClr val="bg1"/>
                </a:solidFill>
              </a:rPr>
              <a:t>(to include sweaters and socks). </a:t>
            </a:r>
          </a:p>
          <a:p>
            <a:pPr>
              <a:defRPr/>
            </a:pPr>
            <a:r>
              <a:rPr lang="en-CA" sz="1800" dirty="0">
                <a:solidFill>
                  <a:schemeClr val="bg1"/>
                </a:solidFill>
              </a:rPr>
              <a:t>Because they had expanded their clothing products and because they </a:t>
            </a:r>
            <a:r>
              <a:rPr lang="en-CA" sz="1800" dirty="0">
                <a:solidFill>
                  <a:srgbClr val="FFFF00"/>
                </a:solidFill>
              </a:rPr>
              <a:t>realized that the mark they were then using </a:t>
            </a:r>
            <a:r>
              <a:rPr lang="en-CA" sz="1800" dirty="0">
                <a:solidFill>
                  <a:schemeClr val="bg1"/>
                </a:solidFill>
              </a:rPr>
              <a:t>(corpulent penguin) </a:t>
            </a:r>
            <a:r>
              <a:rPr lang="en-CA" sz="1800" dirty="0">
                <a:solidFill>
                  <a:srgbClr val="FFFF00"/>
                </a:solidFill>
              </a:rPr>
              <a:t>differed from the mark they had registered </a:t>
            </a:r>
            <a:r>
              <a:rPr lang="en-CA" sz="1800" dirty="0">
                <a:solidFill>
                  <a:schemeClr val="bg1"/>
                </a:solidFill>
              </a:rPr>
              <a:t>(slim penguin), Stanfield </a:t>
            </a:r>
            <a:r>
              <a:rPr lang="en-CA" sz="1800" dirty="0">
                <a:solidFill>
                  <a:srgbClr val="FFFF00"/>
                </a:solidFill>
              </a:rPr>
              <a:t>filed an additional application </a:t>
            </a:r>
            <a:r>
              <a:rPr lang="en-CA" sz="1800" dirty="0">
                <a:solidFill>
                  <a:schemeClr val="bg1"/>
                </a:solidFill>
              </a:rPr>
              <a:t>to register.</a:t>
            </a:r>
          </a:p>
          <a:p>
            <a:pPr>
              <a:defRPr/>
            </a:pPr>
            <a:r>
              <a:rPr lang="en-CA" sz="1800" dirty="0">
                <a:solidFill>
                  <a:srgbClr val="FFFF00"/>
                </a:solidFill>
              </a:rPr>
              <a:t>Promafil then brought an action to oppose </a:t>
            </a:r>
            <a:r>
              <a:rPr lang="en-CA" sz="1800" dirty="0">
                <a:solidFill>
                  <a:schemeClr val="bg1"/>
                </a:solidFill>
              </a:rPr>
              <a:t>the registration of the new design, and to </a:t>
            </a:r>
            <a:r>
              <a:rPr lang="en-CA" sz="1800" dirty="0">
                <a:solidFill>
                  <a:srgbClr val="FFFF00"/>
                </a:solidFill>
              </a:rPr>
              <a:t>and expunge </a:t>
            </a:r>
            <a:r>
              <a:rPr lang="en-CA" sz="1800" dirty="0">
                <a:solidFill>
                  <a:schemeClr val="bg1"/>
                </a:solidFill>
              </a:rPr>
              <a:t>the old design.</a:t>
            </a:r>
          </a:p>
          <a:p>
            <a:pPr lvl="1">
              <a:buFont typeface="Courier New" panose="02070309020205020404" pitchFamily="49" charset="0"/>
              <a:buChar char="o"/>
              <a:defRPr/>
            </a:pPr>
            <a:r>
              <a:rPr lang="en-CA" sz="1800" dirty="0">
                <a:solidFill>
                  <a:schemeClr val="bg1"/>
                </a:solidFill>
              </a:rPr>
              <a:t>They said that the </a:t>
            </a:r>
            <a:r>
              <a:rPr lang="en-CA" sz="1800" dirty="0">
                <a:solidFill>
                  <a:srgbClr val="FFFF00"/>
                </a:solidFill>
              </a:rPr>
              <a:t>new penguin </a:t>
            </a:r>
            <a:r>
              <a:rPr lang="en-CA" sz="1800" dirty="0">
                <a:solidFill>
                  <a:schemeClr val="bg1"/>
                </a:solidFill>
              </a:rPr>
              <a:t>design shouldn’t be registered because it was </a:t>
            </a:r>
            <a:r>
              <a:rPr lang="en-CA" sz="1800" dirty="0">
                <a:solidFill>
                  <a:srgbClr val="FFFF00"/>
                </a:solidFill>
              </a:rPr>
              <a:t>confusing</a:t>
            </a:r>
          </a:p>
          <a:p>
            <a:pPr lvl="1">
              <a:buFont typeface="Courier New" panose="02070309020205020404" pitchFamily="49" charset="0"/>
              <a:buChar char="o"/>
              <a:defRPr/>
            </a:pPr>
            <a:r>
              <a:rPr lang="en-CA" sz="1800" dirty="0">
                <a:solidFill>
                  <a:schemeClr val="bg1"/>
                </a:solidFill>
              </a:rPr>
              <a:t>The </a:t>
            </a:r>
            <a:r>
              <a:rPr lang="en-CA" sz="1800" dirty="0">
                <a:solidFill>
                  <a:srgbClr val="FFFF00"/>
                </a:solidFill>
              </a:rPr>
              <a:t>old penguin </a:t>
            </a:r>
            <a:r>
              <a:rPr lang="en-CA" sz="1800" dirty="0">
                <a:solidFill>
                  <a:schemeClr val="bg1"/>
                </a:solidFill>
              </a:rPr>
              <a:t>design should be expunged as </a:t>
            </a:r>
            <a:r>
              <a:rPr lang="en-CA" sz="1800" dirty="0">
                <a:solidFill>
                  <a:srgbClr val="FFFF00"/>
                </a:solidFill>
              </a:rPr>
              <a:t>abandoned</a:t>
            </a:r>
          </a:p>
        </p:txBody>
      </p:sp>
      <p:sp>
        <p:nvSpPr>
          <p:cNvPr id="334851" name="Slide Number Placeholder 3">
            <a:extLst>
              <a:ext uri="{FF2B5EF4-FFF2-40B4-BE49-F238E27FC236}">
                <a16:creationId xmlns:a16="http://schemas.microsoft.com/office/drawing/2014/main" id="{0A10EEAF-8D95-4D35-3C3E-5B40323DADD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C5278A1-5EC6-7A4A-B36D-72DBDD885AA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5">
            <a:extLst>
              <a:ext uri="{FF2B5EF4-FFF2-40B4-BE49-F238E27FC236}">
                <a16:creationId xmlns:a16="http://schemas.microsoft.com/office/drawing/2014/main" id="{FEF2BD73-BC3B-6DEC-5EE8-693928D10EE5}"/>
              </a:ext>
            </a:extLst>
          </p:cNvPr>
          <p:cNvSpPr>
            <a:spLocks noGrp="1" noChangeArrowheads="1"/>
          </p:cNvSpPr>
          <p:nvPr>
            <p:ph type="title"/>
          </p:nvPr>
        </p:nvSpPr>
        <p:spPr bwMode="auto">
          <a:xfrm>
            <a:off x="1485900" y="90488"/>
            <a:ext cx="6172200" cy="68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B1CC9BEC-5209-BFD4-FC00-3BC74BAC49F6}"/>
              </a:ext>
            </a:extLst>
          </p:cNvPr>
          <p:cNvSpPr>
            <a:spLocks noGrp="1"/>
          </p:cNvSpPr>
          <p:nvPr>
            <p:ph idx="1"/>
          </p:nvPr>
        </p:nvSpPr>
        <p:spPr>
          <a:xfrm>
            <a:off x="450850" y="927100"/>
            <a:ext cx="7874000" cy="3433763"/>
          </a:xfrm>
        </p:spPr>
        <p:txBody>
          <a:bodyPr>
            <a:normAutofit/>
          </a:bodyPr>
          <a:lstStyle/>
          <a:p>
            <a:pPr marL="0" indent="0" algn="ctr">
              <a:buFont typeface="Arial" panose="020B0604020202020204" pitchFamily="34" charset="0"/>
              <a:buNone/>
              <a:defRPr/>
            </a:pPr>
            <a:r>
              <a:rPr lang="en-CA" sz="2800" i="1" dirty="0">
                <a:solidFill>
                  <a:srgbClr val="00B0F0"/>
                </a:solidFill>
              </a:rPr>
              <a:t>Promafil Canada </a:t>
            </a:r>
            <a:r>
              <a:rPr lang="en-CA" sz="2800" i="1" dirty="0" err="1">
                <a:solidFill>
                  <a:srgbClr val="00B0F0"/>
                </a:solidFill>
              </a:rPr>
              <a:t>Ltée</a:t>
            </a:r>
            <a:r>
              <a:rPr lang="en-CA" sz="2800" i="1" dirty="0">
                <a:solidFill>
                  <a:srgbClr val="00B0F0"/>
                </a:solidFill>
              </a:rPr>
              <a:t> v. </a:t>
            </a:r>
            <a:r>
              <a:rPr lang="en-CA" sz="2800" i="1" dirty="0" err="1">
                <a:solidFill>
                  <a:srgbClr val="00B0F0"/>
                </a:solidFill>
              </a:rPr>
              <a:t>Munsingwear</a:t>
            </a:r>
            <a:r>
              <a:rPr lang="en-CA" sz="2800" i="1" dirty="0">
                <a:solidFill>
                  <a:srgbClr val="00B0F0"/>
                </a:solidFill>
              </a:rPr>
              <a:t> Inc. </a:t>
            </a:r>
            <a:r>
              <a:rPr lang="en-CA" sz="2800" dirty="0">
                <a:solidFill>
                  <a:schemeClr val="bg1"/>
                </a:solidFill>
              </a:rPr>
              <a:t>(1992), 44 CPR (3d) 59, [1992] FCJ 611 (FCA).</a:t>
            </a:r>
          </a:p>
          <a:p>
            <a:pPr>
              <a:defRPr/>
            </a:pPr>
            <a:endParaRPr lang="en-US" i="1" dirty="0"/>
          </a:p>
        </p:txBody>
      </p:sp>
      <p:sp>
        <p:nvSpPr>
          <p:cNvPr id="336899" name="Slide Number Placeholder 3">
            <a:extLst>
              <a:ext uri="{FF2B5EF4-FFF2-40B4-BE49-F238E27FC236}">
                <a16:creationId xmlns:a16="http://schemas.microsoft.com/office/drawing/2014/main" id="{1BB99D33-347C-4666-11BB-8CC10E71424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614E48C-DB61-A944-A9E0-68E464E7BBC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6900" name="Picture 3" descr="penguins">
            <a:extLst>
              <a:ext uri="{FF2B5EF4-FFF2-40B4-BE49-F238E27FC236}">
                <a16:creationId xmlns:a16="http://schemas.microsoft.com/office/drawing/2014/main" id="{FB15420D-FDB3-50DF-6C3F-379459D31A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5550" y="1947863"/>
            <a:ext cx="41529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1" name="TextBox 2">
            <a:extLst>
              <a:ext uri="{FF2B5EF4-FFF2-40B4-BE49-F238E27FC236}">
                <a16:creationId xmlns:a16="http://schemas.microsoft.com/office/drawing/2014/main" id="{0B1008C3-5E4D-EC7F-419B-E58AE2769C69}"/>
              </a:ext>
            </a:extLst>
          </p:cNvPr>
          <p:cNvSpPr txBox="1">
            <a:spLocks noChangeArrowheads="1"/>
          </p:cNvSpPr>
          <p:nvPr/>
        </p:nvSpPr>
        <p:spPr bwMode="auto">
          <a:xfrm>
            <a:off x="2497138" y="4587875"/>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Original Penguin</a:t>
            </a:r>
          </a:p>
        </p:txBody>
      </p:sp>
      <p:sp>
        <p:nvSpPr>
          <p:cNvPr id="336902" name="TextBox 6">
            <a:extLst>
              <a:ext uri="{FF2B5EF4-FFF2-40B4-BE49-F238E27FC236}">
                <a16:creationId xmlns:a16="http://schemas.microsoft.com/office/drawing/2014/main" id="{B7EAB06A-4C75-D949-46A2-11E79A75204A}"/>
              </a:ext>
            </a:extLst>
          </p:cNvPr>
          <p:cNvSpPr txBox="1">
            <a:spLocks noChangeArrowheads="1"/>
          </p:cNvSpPr>
          <p:nvPr/>
        </p:nvSpPr>
        <p:spPr bwMode="auto">
          <a:xfrm>
            <a:off x="5003800" y="4587875"/>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Revised Penguin</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48EBAB-D5F6-873D-4BE2-3E1600D45F13}"/>
              </a:ext>
            </a:extLst>
          </p:cNvPr>
          <p:cNvSpPr>
            <a:spLocks noGrp="1"/>
          </p:cNvSpPr>
          <p:nvPr>
            <p:ph type="title"/>
          </p:nvPr>
        </p:nvSpPr>
        <p:spPr>
          <a:xfrm>
            <a:off x="1485900" y="85725"/>
            <a:ext cx="6172200" cy="6858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0E82077-4D73-FE00-8395-C58833423332}"/>
              </a:ext>
            </a:extLst>
          </p:cNvPr>
          <p:cNvSpPr>
            <a:spLocks noGrp="1"/>
          </p:cNvSpPr>
          <p:nvPr>
            <p:ph idx="1"/>
          </p:nvPr>
        </p:nvSpPr>
        <p:spPr>
          <a:xfrm>
            <a:off x="215900" y="987425"/>
            <a:ext cx="8712200" cy="3865563"/>
          </a:xfrm>
        </p:spPr>
        <p:txBody>
          <a:bodyPr>
            <a:normAutofit lnSpcReduction="10000"/>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r>
              <a:rPr lang="en-CA" sz="1800" dirty="0">
                <a:solidFill>
                  <a:schemeClr val="bg1"/>
                </a:solidFill>
              </a:rPr>
              <a:t>(1992), 44 CPR (3d) 59, [1992] FCJ 611 (FCA).</a:t>
            </a:r>
          </a:p>
          <a:p>
            <a:pPr marL="0" indent="0">
              <a:lnSpc>
                <a:spcPct val="110000"/>
              </a:lnSpc>
              <a:buFont typeface="Arial" panose="020B0604020202020204" pitchFamily="34" charset="0"/>
              <a:buNone/>
              <a:defRPr/>
            </a:pPr>
            <a:r>
              <a:rPr lang="en-CA" sz="1800" dirty="0">
                <a:solidFill>
                  <a:schemeClr val="bg1"/>
                </a:solidFill>
              </a:rPr>
              <a:t>Main issue was </a:t>
            </a:r>
            <a:r>
              <a:rPr lang="en-CA" sz="1800" dirty="0">
                <a:solidFill>
                  <a:srgbClr val="FFFF00"/>
                </a:solidFill>
              </a:rPr>
              <a:t>whether by registering one mark, and using another</a:t>
            </a:r>
            <a:r>
              <a:rPr lang="en-CA" sz="1800" dirty="0">
                <a:solidFill>
                  <a:schemeClr val="bg1"/>
                </a:solidFill>
              </a:rPr>
              <a:t>, </a:t>
            </a:r>
            <a:r>
              <a:rPr lang="en-CA" sz="1800" dirty="0">
                <a:solidFill>
                  <a:srgbClr val="FF0000"/>
                </a:solidFill>
              </a:rPr>
              <a:t>is the first mark abandoned</a:t>
            </a:r>
            <a:r>
              <a:rPr lang="en-CA" sz="1800" dirty="0">
                <a:solidFill>
                  <a:schemeClr val="bg1"/>
                </a:solidFill>
              </a:rPr>
              <a:t>? </a:t>
            </a:r>
            <a:endParaRPr lang="en-US" sz="1800" dirty="0">
              <a:solidFill>
                <a:schemeClr val="bg1"/>
              </a:solidFill>
            </a:endParaRPr>
          </a:p>
          <a:p>
            <a:pPr>
              <a:lnSpc>
                <a:spcPct val="110000"/>
              </a:lnSpc>
              <a:defRPr/>
            </a:pPr>
            <a:r>
              <a:rPr lang="en-US" sz="1800" dirty="0">
                <a:solidFill>
                  <a:srgbClr val="FFFF00"/>
                </a:solidFill>
              </a:rPr>
              <a:t>To show abandonment</a:t>
            </a:r>
            <a:r>
              <a:rPr lang="en-US" sz="1800" dirty="0">
                <a:solidFill>
                  <a:srgbClr val="FF0000"/>
                </a:solidFill>
              </a:rPr>
              <a:t>:</a:t>
            </a:r>
          </a:p>
          <a:p>
            <a:pPr marL="685800" lvl="1" indent="-342900">
              <a:lnSpc>
                <a:spcPct val="110000"/>
              </a:lnSpc>
              <a:buFont typeface="+mj-lt"/>
              <a:buAutoNum type="arabicPeriod"/>
              <a:defRPr/>
            </a:pPr>
            <a:r>
              <a:rPr lang="en-US" sz="1800" dirty="0">
                <a:solidFill>
                  <a:schemeClr val="bg1"/>
                </a:solidFill>
              </a:rPr>
              <a:t>Must show </a:t>
            </a:r>
            <a:r>
              <a:rPr lang="en-US" sz="1800" dirty="0">
                <a:solidFill>
                  <a:srgbClr val="FFFF00"/>
                </a:solidFill>
              </a:rPr>
              <a:t>registered TM no longer in use </a:t>
            </a:r>
            <a:r>
              <a:rPr lang="en-US" sz="1800" dirty="0">
                <a:solidFill>
                  <a:schemeClr val="bg1"/>
                </a:solidFill>
              </a:rPr>
              <a:t>in Canada</a:t>
            </a:r>
          </a:p>
          <a:p>
            <a:pPr marL="685800" lvl="1" indent="-342900">
              <a:lnSpc>
                <a:spcPct val="110000"/>
              </a:lnSpc>
              <a:buFont typeface="+mj-lt"/>
              <a:buAutoNum type="arabicPeriod"/>
              <a:defRPr/>
            </a:pPr>
            <a:r>
              <a:rPr lang="en-US" sz="1800" dirty="0">
                <a:solidFill>
                  <a:schemeClr val="bg1"/>
                </a:solidFill>
              </a:rPr>
              <a:t>Need to show </a:t>
            </a:r>
            <a:r>
              <a:rPr lang="en-US" sz="1800" dirty="0">
                <a:solidFill>
                  <a:srgbClr val="FFFF00"/>
                </a:solidFill>
              </a:rPr>
              <a:t>intention to abandon </a:t>
            </a:r>
            <a:r>
              <a:rPr lang="en-US" sz="1800" dirty="0">
                <a:solidFill>
                  <a:schemeClr val="bg1"/>
                </a:solidFill>
              </a:rPr>
              <a:t>mark.</a:t>
            </a:r>
            <a:endParaRPr lang="en-US" sz="1800" b="1" dirty="0">
              <a:solidFill>
                <a:schemeClr val="bg1"/>
              </a:solidFill>
            </a:endParaRPr>
          </a:p>
          <a:p>
            <a:pPr>
              <a:lnSpc>
                <a:spcPct val="110000"/>
              </a:lnSpc>
              <a:defRPr/>
            </a:pPr>
            <a:r>
              <a:rPr lang="en-US" sz="1800" dirty="0">
                <a:solidFill>
                  <a:srgbClr val="FFFF00"/>
                </a:solidFill>
              </a:rPr>
              <a:t>Amendment</a:t>
            </a:r>
            <a:r>
              <a:rPr lang="en-US" sz="1800" dirty="0">
                <a:solidFill>
                  <a:srgbClr val="FF0000"/>
                </a:solidFill>
              </a:rPr>
              <a:t>:</a:t>
            </a:r>
          </a:p>
          <a:p>
            <a:pPr lvl="1">
              <a:lnSpc>
                <a:spcPct val="110000"/>
              </a:lnSpc>
              <a:defRPr/>
            </a:pPr>
            <a:r>
              <a:rPr lang="en-US" sz="1800" dirty="0">
                <a:solidFill>
                  <a:srgbClr val="FFFF00"/>
                </a:solidFill>
              </a:rPr>
              <a:t>Can amend mark provided </a:t>
            </a:r>
            <a:r>
              <a:rPr lang="en-US" sz="1800" dirty="0">
                <a:solidFill>
                  <a:schemeClr val="bg1"/>
                </a:solidFill>
              </a:rPr>
              <a:t>that the </a:t>
            </a:r>
            <a:r>
              <a:rPr lang="en-US" sz="1800" dirty="0">
                <a:solidFill>
                  <a:srgbClr val="FFFF00"/>
                </a:solidFill>
              </a:rPr>
              <a:t>amendment does n</a:t>
            </a:r>
            <a:r>
              <a:rPr lang="en-CA" sz="1800" dirty="0">
                <a:solidFill>
                  <a:srgbClr val="FFFF00"/>
                </a:solidFill>
              </a:rPr>
              <a:t>o</a:t>
            </a:r>
            <a:r>
              <a:rPr lang="en-US" sz="1800" dirty="0">
                <a:solidFill>
                  <a:srgbClr val="FFFF00"/>
                </a:solidFill>
              </a:rPr>
              <a:t>t materially alter the character of the mark</a:t>
            </a:r>
            <a:r>
              <a:rPr lang="en-US" sz="1800" dirty="0">
                <a:solidFill>
                  <a:schemeClr val="bg1"/>
                </a:solidFill>
              </a:rPr>
              <a:t>. Can have variations on the same mark (both can be used). All </a:t>
            </a:r>
            <a:r>
              <a:rPr lang="en-US" sz="1800" dirty="0">
                <a:solidFill>
                  <a:srgbClr val="FFFF00"/>
                </a:solidFill>
              </a:rPr>
              <a:t>law requires </a:t>
            </a:r>
            <a:r>
              <a:rPr lang="en-US" sz="1800" dirty="0">
                <a:solidFill>
                  <a:schemeClr val="bg1"/>
                </a:solidFill>
              </a:rPr>
              <a:t>is that there</a:t>
            </a:r>
            <a:r>
              <a:rPr lang="en-CA" sz="1800" dirty="0">
                <a:solidFill>
                  <a:schemeClr val="bg1"/>
                </a:solidFill>
              </a:rPr>
              <a:t> i</a:t>
            </a:r>
            <a:r>
              <a:rPr lang="en-US" sz="1800" dirty="0">
                <a:solidFill>
                  <a:schemeClr val="bg1"/>
                </a:solidFill>
              </a:rPr>
              <a:t>s </a:t>
            </a:r>
            <a:r>
              <a:rPr lang="en-US" sz="1800" dirty="0">
                <a:solidFill>
                  <a:srgbClr val="FFFF00"/>
                </a:solidFill>
              </a:rPr>
              <a:t>maintenance of recognizability to avoid confusion</a:t>
            </a:r>
            <a:r>
              <a:rPr lang="en-US" sz="1800" dirty="0">
                <a:solidFill>
                  <a:schemeClr val="bg1"/>
                </a:solidFill>
              </a:rPr>
              <a:t> of unaware purchasers. (</a:t>
            </a:r>
            <a:r>
              <a:rPr lang="en-US" sz="1800" dirty="0" err="1">
                <a:solidFill>
                  <a:schemeClr val="bg1"/>
                </a:solidFill>
              </a:rPr>
              <a:t>Promafil</a:t>
            </a:r>
            <a:r>
              <a:rPr lang="en-US" sz="1800" dirty="0">
                <a:solidFill>
                  <a:schemeClr val="bg1"/>
                </a:solidFill>
              </a:rPr>
              <a:t>)</a:t>
            </a:r>
          </a:p>
          <a:p>
            <a:pPr>
              <a:defRPr/>
            </a:pPr>
            <a:endParaRPr lang="en-US" dirty="0"/>
          </a:p>
        </p:txBody>
      </p:sp>
      <p:sp>
        <p:nvSpPr>
          <p:cNvPr id="338947" name="Slide Number Placeholder 3">
            <a:extLst>
              <a:ext uri="{FF2B5EF4-FFF2-40B4-BE49-F238E27FC236}">
                <a16:creationId xmlns:a16="http://schemas.microsoft.com/office/drawing/2014/main" id="{0D2B778A-5898-CFD0-B620-45D03904B2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6D085A6-BB8D-7A48-91F9-3A730AFB969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5">
            <a:extLst>
              <a:ext uri="{FF2B5EF4-FFF2-40B4-BE49-F238E27FC236}">
                <a16:creationId xmlns:a16="http://schemas.microsoft.com/office/drawing/2014/main" id="{C11E2817-3E30-0FF7-47E1-2E18012AD9B4}"/>
              </a:ext>
            </a:extLst>
          </p:cNvPr>
          <p:cNvSpPr>
            <a:spLocks noGrp="1" noChangeArrowheads="1"/>
          </p:cNvSpPr>
          <p:nvPr>
            <p:ph type="title"/>
          </p:nvPr>
        </p:nvSpPr>
        <p:spPr bwMode="auto">
          <a:xfrm>
            <a:off x="1485900" y="47625"/>
            <a:ext cx="61722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28BD9AAD-D637-CA05-DDA2-205EC5148BD6}"/>
              </a:ext>
            </a:extLst>
          </p:cNvPr>
          <p:cNvSpPr>
            <a:spLocks noGrp="1"/>
          </p:cNvSpPr>
          <p:nvPr>
            <p:ph idx="1"/>
          </p:nvPr>
        </p:nvSpPr>
        <p:spPr>
          <a:xfrm>
            <a:off x="179388" y="915988"/>
            <a:ext cx="8856662" cy="4032250"/>
          </a:xfrm>
        </p:spPr>
        <p:txBody>
          <a:bodyPr>
            <a:noAutofit/>
          </a:bodyPr>
          <a:lstStyle/>
          <a:p>
            <a:pPr marL="0" indent="0">
              <a:buFont typeface="Arial" panose="020B0604020202020204" pitchFamily="34" charset="0"/>
              <a:buNone/>
              <a:defRPr/>
            </a:pPr>
            <a:r>
              <a:rPr lang="en-CA" sz="2400" i="1" dirty="0">
                <a:solidFill>
                  <a:srgbClr val="00B0F0"/>
                </a:solidFill>
              </a:rPr>
              <a:t>Promafil Canada </a:t>
            </a:r>
            <a:r>
              <a:rPr lang="en-CA" sz="2400" i="1" dirty="0" err="1">
                <a:solidFill>
                  <a:srgbClr val="00B0F0"/>
                </a:solidFill>
              </a:rPr>
              <a:t>Ltée</a:t>
            </a:r>
            <a:r>
              <a:rPr lang="en-CA" sz="2400" i="1" dirty="0">
                <a:solidFill>
                  <a:srgbClr val="00B0F0"/>
                </a:solidFill>
              </a:rPr>
              <a:t> v. </a:t>
            </a:r>
            <a:r>
              <a:rPr lang="en-CA" sz="2400" i="1" dirty="0" err="1">
                <a:solidFill>
                  <a:srgbClr val="00B0F0"/>
                </a:solidFill>
              </a:rPr>
              <a:t>Munsingwear</a:t>
            </a:r>
            <a:r>
              <a:rPr lang="en-CA" sz="2400" i="1" dirty="0">
                <a:solidFill>
                  <a:srgbClr val="00B0F0"/>
                </a:solidFill>
              </a:rPr>
              <a:t> Inc. </a:t>
            </a:r>
            <a:r>
              <a:rPr lang="en-CA" sz="2400" dirty="0">
                <a:solidFill>
                  <a:schemeClr val="bg1"/>
                </a:solidFill>
              </a:rPr>
              <a:t>(1992), 44 CPR (3d) 59, [1992] FCJ 611 (FCA).</a:t>
            </a:r>
            <a:endParaRPr lang="en-US" sz="2400" dirty="0">
              <a:solidFill>
                <a:schemeClr val="bg1"/>
              </a:solidFill>
            </a:endParaRPr>
          </a:p>
          <a:p>
            <a:pPr>
              <a:defRPr/>
            </a:pPr>
            <a:r>
              <a:rPr lang="en-US" sz="2400" dirty="0">
                <a:solidFill>
                  <a:schemeClr val="bg1"/>
                </a:solidFill>
              </a:rPr>
              <a:t>At some point, a </a:t>
            </a:r>
            <a:r>
              <a:rPr lang="en-GB" sz="2400" dirty="0">
                <a:solidFill>
                  <a:srgbClr val="FFFF00"/>
                </a:solidFill>
              </a:rPr>
              <a:t>variation in a mark may be significant enough to constitute a new mark </a:t>
            </a:r>
          </a:p>
          <a:p>
            <a:pPr>
              <a:defRPr/>
            </a:pPr>
            <a:r>
              <a:rPr lang="en-GB" sz="2400" dirty="0">
                <a:solidFill>
                  <a:schemeClr val="bg1"/>
                </a:solidFill>
              </a:rPr>
              <a:t>One question to ask: </a:t>
            </a:r>
            <a:r>
              <a:rPr lang="en-GB" sz="2400" dirty="0">
                <a:solidFill>
                  <a:srgbClr val="FFFF00"/>
                </a:solidFill>
              </a:rPr>
              <a:t>Has the mark varied so much as to confuse the consumer </a:t>
            </a:r>
            <a:r>
              <a:rPr lang="en-GB" sz="2400" dirty="0">
                <a:solidFill>
                  <a:schemeClr val="bg1"/>
                </a:solidFill>
              </a:rPr>
              <a:t>as to the source of the ware?</a:t>
            </a:r>
          </a:p>
          <a:p>
            <a:pPr>
              <a:defRPr/>
            </a:pPr>
            <a:r>
              <a:rPr lang="en-GB" sz="2400" dirty="0">
                <a:solidFill>
                  <a:schemeClr val="bg1"/>
                </a:solidFill>
              </a:rPr>
              <a:t>Ongoing </a:t>
            </a:r>
            <a:r>
              <a:rPr lang="en-GB" sz="2400" dirty="0">
                <a:solidFill>
                  <a:srgbClr val="FFFF00"/>
                </a:solidFill>
              </a:rPr>
              <a:t>use of new mark </a:t>
            </a:r>
            <a:r>
              <a:rPr lang="en-GB" sz="2400" dirty="0">
                <a:solidFill>
                  <a:schemeClr val="bg1"/>
                </a:solidFill>
              </a:rPr>
              <a:t>could be </a:t>
            </a:r>
            <a:r>
              <a:rPr lang="en-GB" sz="2400" dirty="0">
                <a:solidFill>
                  <a:srgbClr val="FFFF00"/>
                </a:solidFill>
              </a:rPr>
              <a:t>abandonment of old</a:t>
            </a:r>
            <a:r>
              <a:rPr lang="en-GB" sz="2400" dirty="0">
                <a:solidFill>
                  <a:schemeClr val="bg1"/>
                </a:solidFill>
              </a:rPr>
              <a:t> mark.</a:t>
            </a:r>
          </a:p>
          <a:p>
            <a:pPr>
              <a:defRPr/>
            </a:pPr>
            <a:r>
              <a:rPr lang="en-GB" sz="2400" dirty="0">
                <a:solidFill>
                  <a:schemeClr val="bg1"/>
                </a:solidFill>
              </a:rPr>
              <a:t>Take technology into account (reason for improvement of mark).</a:t>
            </a:r>
          </a:p>
        </p:txBody>
      </p:sp>
      <p:sp>
        <p:nvSpPr>
          <p:cNvPr id="340995" name="Slide Number Placeholder 3">
            <a:extLst>
              <a:ext uri="{FF2B5EF4-FFF2-40B4-BE49-F238E27FC236}">
                <a16:creationId xmlns:a16="http://schemas.microsoft.com/office/drawing/2014/main" id="{0823B77E-85E2-98A6-F4E5-BA7B044B94C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9F493E1-9A1A-2A47-88D4-246D2DB58EF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6D53C7-1B10-15A6-5BB1-719C0D819B3A}"/>
              </a:ext>
            </a:extLst>
          </p:cNvPr>
          <p:cNvSpPr>
            <a:spLocks noGrp="1"/>
          </p:cNvSpPr>
          <p:nvPr>
            <p:ph type="title"/>
          </p:nvPr>
        </p:nvSpPr>
        <p:spPr>
          <a:xfrm>
            <a:off x="1485900" y="14288"/>
            <a:ext cx="6172200" cy="757237"/>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CCA4099C-9BA4-28D1-10A7-A23F83850AE8}"/>
              </a:ext>
            </a:extLst>
          </p:cNvPr>
          <p:cNvSpPr>
            <a:spLocks noGrp="1"/>
          </p:cNvSpPr>
          <p:nvPr>
            <p:ph idx="1"/>
          </p:nvPr>
        </p:nvSpPr>
        <p:spPr>
          <a:xfrm>
            <a:off x="179388" y="915988"/>
            <a:ext cx="8785225" cy="4103687"/>
          </a:xfrm>
        </p:spPr>
        <p:txBody>
          <a:bodyPr>
            <a:noAutofit/>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p>
          <a:p>
            <a:pPr marL="0" indent="0">
              <a:lnSpc>
                <a:spcPct val="110000"/>
              </a:lnSpc>
              <a:buFont typeface="Arial" panose="020B0604020202020204" pitchFamily="34" charset="0"/>
              <a:buNone/>
              <a:defRPr/>
            </a:pPr>
            <a:r>
              <a:rPr lang="en-CA" sz="1800" dirty="0">
                <a:solidFill>
                  <a:schemeClr val="bg1"/>
                </a:solidFill>
              </a:rPr>
              <a:t>FCA  (</a:t>
            </a:r>
            <a:r>
              <a:rPr lang="en-CA" sz="1800" dirty="0" err="1">
                <a:solidFill>
                  <a:schemeClr val="bg1"/>
                </a:solidFill>
              </a:rPr>
              <a:t>MacGuigan</a:t>
            </a:r>
            <a:r>
              <a:rPr lang="en-CA" sz="1800" dirty="0">
                <a:solidFill>
                  <a:schemeClr val="bg1"/>
                </a:solidFill>
              </a:rPr>
              <a:t> JA) held:</a:t>
            </a:r>
          </a:p>
          <a:p>
            <a:pPr>
              <a:lnSpc>
                <a:spcPct val="110000"/>
              </a:lnSpc>
              <a:defRPr/>
            </a:pPr>
            <a:r>
              <a:rPr lang="en-GB" sz="1800" dirty="0">
                <a:solidFill>
                  <a:srgbClr val="FFFF00"/>
                </a:solidFill>
              </a:rPr>
              <a:t>Here differences are only petty </a:t>
            </a:r>
            <a:r>
              <a:rPr lang="en-GB" sz="1800" dirty="0">
                <a:solidFill>
                  <a:schemeClr val="bg1"/>
                </a:solidFill>
              </a:rPr>
              <a:t>and when used concurrently, </a:t>
            </a:r>
            <a:r>
              <a:rPr lang="en-GB" sz="1800" dirty="0">
                <a:solidFill>
                  <a:srgbClr val="FFFF00"/>
                </a:solidFill>
              </a:rPr>
              <a:t>one is still the variation of the other</a:t>
            </a:r>
            <a:r>
              <a:rPr lang="en-GB" sz="1800" dirty="0">
                <a:solidFill>
                  <a:schemeClr val="bg1"/>
                </a:solidFill>
              </a:rPr>
              <a:t>. A modified variant can co-exist with original…</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second design doesn’t have to replace the first design</a:t>
            </a:r>
            <a:r>
              <a:rPr lang="en-GB" sz="1800" dirty="0">
                <a:solidFill>
                  <a:schemeClr val="bg1"/>
                </a:solidFill>
              </a:rPr>
              <a:t>. </a:t>
            </a:r>
            <a:r>
              <a:rPr lang="en-GB" sz="1800" dirty="0">
                <a:solidFill>
                  <a:srgbClr val="FFFF00"/>
                </a:solidFill>
              </a:rPr>
              <a:t>There can be variations on the same design</a:t>
            </a:r>
            <a:r>
              <a:rPr lang="en-GB" sz="1800" dirty="0">
                <a:solidFill>
                  <a:schemeClr val="bg1"/>
                </a:solidFill>
              </a:rPr>
              <a:t>. The law can tolerate multiple variations of the same mark. Though, every variation is playing with fire… </a:t>
            </a:r>
            <a:endParaRPr lang="en-CA" sz="1800" dirty="0">
              <a:solidFill>
                <a:schemeClr val="bg1"/>
              </a:solidFill>
            </a:endParaRPr>
          </a:p>
          <a:p>
            <a:pPr>
              <a:lnSpc>
                <a:spcPct val="110000"/>
              </a:lnSpc>
              <a:defRPr/>
            </a:pPr>
            <a:r>
              <a:rPr lang="en-GB" sz="1800" dirty="0">
                <a:solidFill>
                  <a:srgbClr val="FFFF00"/>
                </a:solidFill>
              </a:rPr>
              <a:t>If </a:t>
            </a:r>
            <a:r>
              <a:rPr lang="en-GB" sz="1800" dirty="0">
                <a:solidFill>
                  <a:schemeClr val="bg1"/>
                </a:solidFill>
              </a:rPr>
              <a:t>variation is </a:t>
            </a:r>
            <a:r>
              <a:rPr lang="en-GB" sz="1800" dirty="0">
                <a:solidFill>
                  <a:srgbClr val="FFFF00"/>
                </a:solidFill>
              </a:rPr>
              <a:t>too different then it would be a new mark </a:t>
            </a:r>
            <a:r>
              <a:rPr lang="en-GB" sz="1800" dirty="0">
                <a:solidFill>
                  <a:schemeClr val="bg1"/>
                </a:solidFill>
              </a:rPr>
              <a:t>or non-use of registered mark…</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key is to maintain recognisability and avoid confusion of unaware purchasers</a:t>
            </a:r>
            <a:r>
              <a:rPr lang="en-GB" sz="1800" dirty="0">
                <a:solidFill>
                  <a:schemeClr val="bg1"/>
                </a:solidFill>
              </a:rPr>
              <a:t>. If the same dominant features of the design are maintained, and the differences are petty – the unaware purchaser will not be misled.</a:t>
            </a:r>
            <a:endParaRPr lang="en-US" sz="1800" dirty="0">
              <a:solidFill>
                <a:schemeClr val="bg1"/>
              </a:solidFill>
            </a:endParaRPr>
          </a:p>
        </p:txBody>
      </p:sp>
      <p:sp>
        <p:nvSpPr>
          <p:cNvPr id="343043" name="Slide Number Placeholder 3">
            <a:extLst>
              <a:ext uri="{FF2B5EF4-FFF2-40B4-BE49-F238E27FC236}">
                <a16:creationId xmlns:a16="http://schemas.microsoft.com/office/drawing/2014/main" id="{80457A67-6378-96C1-684C-9C3AC146126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06F2CA0-09DC-0B40-AE48-25EE354C03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149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2173DBE-9DDB-1142-C030-41275E84907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93CA1E23-2F44-8FED-8D3C-07234C3A91D7}"/>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15313E6C-8793-A30F-F6A8-D85D7BB1F5C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BC2C15E-92CC-2621-4DEF-3A87A55DD54A}"/>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DBC2C15E-92CC-2621-4DEF-3A87A55DD54A}"/>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AF545F95-3BB2-7008-A206-059C064D68E1}"/>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1D158-EB7F-8407-3A54-AAB3925746E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1">
            <a:extLst>
              <a:ext uri="{FF2B5EF4-FFF2-40B4-BE49-F238E27FC236}">
                <a16:creationId xmlns:a16="http://schemas.microsoft.com/office/drawing/2014/main" id="{FDE42659-A53E-10E9-C164-7D9B9E34B75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46114" name="Content Placeholder 3" descr="Crystal_Project_pause-queue.png">
            <a:extLst>
              <a:ext uri="{FF2B5EF4-FFF2-40B4-BE49-F238E27FC236}">
                <a16:creationId xmlns:a16="http://schemas.microsoft.com/office/drawing/2014/main" id="{2332F731-ADB9-FD95-DCEC-1F1043D0F56E}"/>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15" name="Content Placeholder 3" descr="Crystal_Project_pause-queue.png">
            <a:extLst>
              <a:ext uri="{FF2B5EF4-FFF2-40B4-BE49-F238E27FC236}">
                <a16:creationId xmlns:a16="http://schemas.microsoft.com/office/drawing/2014/main" id="{4A48448D-9140-F3ED-AE8A-9BDFAD21C97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89476-B259-B07E-61A3-680BFD0CE759}"/>
              </a:ext>
            </a:extLst>
          </p:cNvPr>
          <p:cNvSpPr>
            <a:spLocks noGrp="1"/>
          </p:cNvSpPr>
          <p:nvPr>
            <p:ph type="title"/>
          </p:nvPr>
        </p:nvSpPr>
        <p:spPr>
          <a:xfrm>
            <a:off x="323850" y="123825"/>
            <a:ext cx="8496300" cy="792163"/>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rPr>
              <a:t>Doctrine of </a:t>
            </a:r>
            <a:r>
              <a:rPr lang="en-US" dirty="0">
                <a:solidFill>
                  <a:srgbClr val="FF0000"/>
                </a:solidFill>
                <a:latin typeface="Comic Sans MS" panose="030F0902030302020204" pitchFamily="66" charset="0"/>
              </a:rPr>
              <a:t>Confusion</a:t>
            </a:r>
            <a:br>
              <a:rPr lang="en-US" dirty="0">
                <a:solidFill>
                  <a:schemeClr val="bg1"/>
                </a:solidFill>
              </a:rPr>
            </a:br>
            <a:endParaRPr lang="en-US" b="1" dirty="0"/>
          </a:p>
        </p:txBody>
      </p:sp>
      <p:sp>
        <p:nvSpPr>
          <p:cNvPr id="347138" name="Slide Number Placeholder 3">
            <a:extLst>
              <a:ext uri="{FF2B5EF4-FFF2-40B4-BE49-F238E27FC236}">
                <a16:creationId xmlns:a16="http://schemas.microsoft.com/office/drawing/2014/main" id="{D1F59D9A-91E7-CD86-45C5-3F20C02EFB4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088C48C-0FCB-3E46-BB9E-59A04D83513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47139" name="Picture 2" descr="Obi-Wan Kenobi &quot;Visible Confusion&quot; Reaction | Know Your Meme">
            <a:extLst>
              <a:ext uri="{FF2B5EF4-FFF2-40B4-BE49-F238E27FC236}">
                <a16:creationId xmlns:a16="http://schemas.microsoft.com/office/drawing/2014/main" id="{E90CD90C-7E64-777C-9685-565A18DE1D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0713" y="1276350"/>
            <a:ext cx="53625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Box 1">
            <a:extLst>
              <a:ext uri="{FF2B5EF4-FFF2-40B4-BE49-F238E27FC236}">
                <a16:creationId xmlns:a16="http://schemas.microsoft.com/office/drawing/2014/main" id="{D06E89C1-9FB9-B731-8B21-17CB08F1E145}"/>
              </a:ext>
            </a:extLst>
          </p:cNvPr>
          <p:cNvSpPr txBox="1">
            <a:spLocks noChangeArrowheads="1"/>
          </p:cNvSpPr>
          <p:nvPr/>
        </p:nvSpPr>
        <p:spPr bwMode="auto">
          <a:xfrm>
            <a:off x="1727200" y="195263"/>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Comic Sans MS" panose="030F0902030302020204" pitchFamily="66" charset="0"/>
                <a:ea typeface="MS PGothic" panose="020B0600070205080204" pitchFamily="34" charset="-128"/>
                <a:cs typeface="+mn-cs"/>
              </a:rPr>
              <a:t>Confusion</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50B830B-F5DE-537B-B752-48A8AFBA12EB}"/>
              </a:ext>
            </a:extLst>
          </p:cNvPr>
          <p:cNvSpPr txBox="1"/>
          <p:nvPr/>
        </p:nvSpPr>
        <p:spPr>
          <a:xfrm>
            <a:off x="350838" y="1276350"/>
            <a:ext cx="8442325" cy="26765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Doctrine of </a:t>
            </a:r>
            <a:r>
              <a:rPr kumimoji="0" lang="en-US" sz="2800" b="1" i="0" u="none" strike="noStrike" kern="1200" cap="none" spc="0" normalizeH="0" baseline="0" noProof="0" dirty="0">
                <a:ln>
                  <a:noFill/>
                </a:ln>
                <a:solidFill>
                  <a:srgbClr val="FF0000"/>
                </a:solidFill>
                <a:effectLst/>
                <a:uLnTx/>
                <a:uFillTx/>
                <a:latin typeface="Comic Sans MS" panose="030F0902030302020204" pitchFamily="66" charset="0"/>
                <a:ea typeface="MS PGothic" panose="020B0600070205080204" pitchFamily="34" charset="-128"/>
                <a:cs typeface="+mn-cs"/>
              </a:rPr>
              <a:t>confusion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Critical Concept</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Important in the context of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registrability</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(see ss. 12, 16)</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Also important in infringement actions (see s. 20)</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Core</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provision: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6 TMA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(specifically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 6(2) and 6(5))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2AFB4170-EAB0-5761-6C9A-E25B73743403}"/>
              </a:ext>
            </a:extLst>
          </p:cNvPr>
          <p:cNvSpPr>
            <a:spLocks noGrp="1" noChangeArrowheads="1"/>
          </p:cNvSpPr>
          <p:nvPr>
            <p:ph type="title"/>
          </p:nvPr>
        </p:nvSpPr>
        <p:spPr bwMode="auto">
          <a:xfrm>
            <a:off x="827088" y="25400"/>
            <a:ext cx="7551737" cy="6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B085FE4B-E25C-0F0D-6B3C-A1FFBF1A68BF}"/>
              </a:ext>
            </a:extLst>
          </p:cNvPr>
          <p:cNvSpPr>
            <a:spLocks noGrp="1"/>
          </p:cNvSpPr>
          <p:nvPr>
            <p:ph idx="1"/>
          </p:nvPr>
        </p:nvSpPr>
        <p:spPr>
          <a:xfrm>
            <a:off x="250825" y="987425"/>
            <a:ext cx="8569325" cy="3960813"/>
          </a:xfrm>
        </p:spPr>
        <p:txBody>
          <a:bodyPr>
            <a:normAutofit lnSpcReduction="10000"/>
          </a:bodyPr>
          <a:lstStyle/>
          <a:p>
            <a:pPr>
              <a:defRPr/>
            </a:pPr>
            <a:r>
              <a:rPr lang="en-US" sz="2800" dirty="0">
                <a:solidFill>
                  <a:schemeClr val="bg1"/>
                </a:solidFill>
              </a:rPr>
              <a:t>TM is </a:t>
            </a:r>
            <a:r>
              <a:rPr lang="en-US" sz="2800" dirty="0">
                <a:solidFill>
                  <a:srgbClr val="FFFF00"/>
                </a:solidFill>
              </a:rPr>
              <a:t>not registrable </a:t>
            </a:r>
            <a:r>
              <a:rPr lang="en-US" sz="2800" dirty="0">
                <a:solidFill>
                  <a:srgbClr val="FF0000"/>
                </a:solidFill>
              </a:rPr>
              <a:t>if</a:t>
            </a:r>
            <a:r>
              <a:rPr lang="en-US" sz="2800" dirty="0">
                <a:solidFill>
                  <a:schemeClr val="bg1"/>
                </a:solidFill>
              </a:rPr>
              <a:t> it is </a:t>
            </a:r>
            <a:r>
              <a:rPr lang="en-US" sz="2800" dirty="0">
                <a:solidFill>
                  <a:srgbClr val="FF0000"/>
                </a:solidFill>
                <a:latin typeface="Comic Sans MS" panose="030F0902030302020204" pitchFamily="66" charset="0"/>
              </a:rPr>
              <a:t>confusing</a:t>
            </a:r>
            <a:r>
              <a:rPr lang="en-US" sz="2800" dirty="0">
                <a:solidFill>
                  <a:srgbClr val="FF0000"/>
                </a:solidFill>
              </a:rPr>
              <a:t> with a registered TM</a:t>
            </a:r>
            <a:r>
              <a:rPr lang="en-US" sz="2800" dirty="0">
                <a:solidFill>
                  <a:schemeClr val="bg1"/>
                </a:solidFill>
              </a:rPr>
              <a:t> (12(1)(d)) or TMs or Trade-Names (“TN’s”) that had been previously used or made known (see s. 16)</a:t>
            </a:r>
            <a:endParaRPr lang="en-CA" sz="2800" dirty="0">
              <a:solidFill>
                <a:schemeClr val="bg1"/>
              </a:solidFill>
            </a:endParaRPr>
          </a:p>
          <a:p>
            <a:pPr>
              <a:defRPr/>
            </a:pPr>
            <a:r>
              <a:rPr lang="en-US" sz="2800" dirty="0">
                <a:solidFill>
                  <a:srgbClr val="FF0000"/>
                </a:solidFill>
                <a:latin typeface="Comic Sans MS" panose="030F0902030302020204" pitchFamily="66" charset="0"/>
              </a:rPr>
              <a:t>Confusion</a:t>
            </a:r>
            <a:r>
              <a:rPr lang="en-US" sz="2800" dirty="0">
                <a:solidFill>
                  <a:schemeClr val="bg1"/>
                </a:solidFill>
              </a:rPr>
              <a:t> is also an </a:t>
            </a:r>
            <a:r>
              <a:rPr lang="en-US" sz="2800" dirty="0">
                <a:solidFill>
                  <a:srgbClr val="FFFF00"/>
                </a:solidFill>
              </a:rPr>
              <a:t>important part of infringement actions</a:t>
            </a:r>
            <a:r>
              <a:rPr lang="en-US" sz="2800" dirty="0">
                <a:solidFill>
                  <a:schemeClr val="bg1"/>
                </a:solidFill>
              </a:rPr>
              <a:t>. An action in infringement can be successfully brought where there is unauthorized use of a mark that is </a:t>
            </a:r>
            <a:r>
              <a:rPr lang="en-US" sz="2800" dirty="0">
                <a:solidFill>
                  <a:srgbClr val="FF0000"/>
                </a:solidFill>
                <a:latin typeface="Comic Sans MS" panose="030F0902030302020204" pitchFamily="66" charset="0"/>
              </a:rPr>
              <a:t>confusing</a:t>
            </a:r>
            <a:r>
              <a:rPr lang="en-US" sz="2800" dirty="0">
                <a:solidFill>
                  <a:schemeClr val="bg1"/>
                </a:solidFill>
              </a:rPr>
              <a:t> with a registered TM.</a:t>
            </a:r>
            <a:endParaRPr lang="en-CA" sz="2800" dirty="0">
              <a:solidFill>
                <a:schemeClr val="bg1"/>
              </a:solidFill>
            </a:endParaRPr>
          </a:p>
          <a:p>
            <a:pPr marL="0" indent="0">
              <a:buFont typeface="Arial" panose="020B0604020202020204" pitchFamily="34" charset="0"/>
              <a:buNone/>
              <a:defRPr/>
            </a:pPr>
            <a:endParaRPr lang="en-US" sz="2400" dirty="0">
              <a:solidFill>
                <a:schemeClr val="bg1"/>
              </a:solidFill>
            </a:endParaRPr>
          </a:p>
        </p:txBody>
      </p:sp>
      <p:sp>
        <p:nvSpPr>
          <p:cNvPr id="350211" name="Slide Number Placeholder 3">
            <a:extLst>
              <a:ext uri="{FF2B5EF4-FFF2-40B4-BE49-F238E27FC236}">
                <a16:creationId xmlns:a16="http://schemas.microsoft.com/office/drawing/2014/main" id="{A89CEEC3-AB12-180F-03B9-5B59161A33B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7B6FCC5-3048-4A4D-AA4A-E4457CDAE9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7AF7E625-477A-537F-D98B-E0A4D77FBAE9}"/>
              </a:ext>
            </a:extLst>
          </p:cNvPr>
          <p:cNvSpPr>
            <a:spLocks noGrp="1" noChangeArrowheads="1"/>
          </p:cNvSpPr>
          <p:nvPr>
            <p:ph type="title"/>
          </p:nvPr>
        </p:nvSpPr>
        <p:spPr bwMode="auto">
          <a:xfrm>
            <a:off x="936625" y="123825"/>
            <a:ext cx="7334250" cy="758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352258" name="Content Placeholder 1">
            <a:extLst>
              <a:ext uri="{FF2B5EF4-FFF2-40B4-BE49-F238E27FC236}">
                <a16:creationId xmlns:a16="http://schemas.microsoft.com/office/drawing/2014/main" id="{EE3E9DBF-09FE-FA56-B0BD-D4DE2B8988A4}"/>
              </a:ext>
            </a:extLst>
          </p:cNvPr>
          <p:cNvSpPr>
            <a:spLocks noGrp="1" noChangeArrowheads="1"/>
          </p:cNvSpPr>
          <p:nvPr>
            <p:ph idx="1"/>
          </p:nvPr>
        </p:nvSpPr>
        <p:spPr bwMode="auto">
          <a:xfrm>
            <a:off x="323850" y="1131888"/>
            <a:ext cx="8496300" cy="3762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b="1">
                <a:solidFill>
                  <a:schemeClr val="bg1"/>
                </a:solidFill>
              </a:rPr>
              <a:t>6. </a:t>
            </a:r>
            <a:r>
              <a:rPr lang="en-US" altLang="en-US" sz="2800">
                <a:solidFill>
                  <a:schemeClr val="bg1"/>
                </a:solidFill>
              </a:rPr>
              <a:t>(2) </a:t>
            </a:r>
            <a:r>
              <a:rPr lang="en-US" altLang="en-US" sz="2800">
                <a:solidFill>
                  <a:srgbClr val="FFFF00"/>
                </a:solidFill>
              </a:rPr>
              <a:t>The use of a trade-mark causes </a:t>
            </a:r>
            <a:r>
              <a:rPr lang="en-US" altLang="en-US" sz="2800">
                <a:solidFill>
                  <a:srgbClr val="FF0000"/>
                </a:solidFill>
                <a:latin typeface="Comic Sans MS" panose="030F0902030302020204" pitchFamily="66" charset="0"/>
              </a:rPr>
              <a:t>confusion</a:t>
            </a:r>
            <a:r>
              <a:rPr lang="en-US" altLang="en-US" sz="2800">
                <a:solidFill>
                  <a:srgbClr val="FFFF00"/>
                </a:solidFill>
              </a:rPr>
              <a:t> with another trade-mark </a:t>
            </a:r>
            <a:r>
              <a:rPr lang="en-US" altLang="en-US" sz="2800">
                <a:solidFill>
                  <a:schemeClr val="bg1"/>
                </a:solidFill>
              </a:rPr>
              <a:t>if the use of both trade-marks in the same area would be </a:t>
            </a:r>
            <a:r>
              <a:rPr lang="en-US" altLang="en-US" sz="2800">
                <a:solidFill>
                  <a:srgbClr val="FF0000"/>
                </a:solidFill>
              </a:rPr>
              <a:t>likely to lead to the inference that the goods or services associated with those trade-marks are manufactured, sold, leased, hired or performed by the same person</a:t>
            </a:r>
            <a:r>
              <a:rPr lang="en-US" altLang="en-US" sz="2800">
                <a:solidFill>
                  <a:schemeClr val="bg1"/>
                </a:solidFill>
              </a:rPr>
              <a:t>, whether or not the goods or services are of the same general class.</a:t>
            </a:r>
            <a:endParaRPr lang="en-CA" altLang="en-US" sz="2800">
              <a:solidFill>
                <a:schemeClr val="bg1"/>
              </a:solidFill>
            </a:endParaRPr>
          </a:p>
          <a:p>
            <a:pPr marL="0" indent="0">
              <a:buFont typeface="Arial" panose="020B0604020202020204" pitchFamily="34" charset="0"/>
              <a:buNone/>
            </a:pPr>
            <a:endParaRPr lang="en-US" altLang="en-US" sz="2400">
              <a:solidFill>
                <a:schemeClr val="bg1"/>
              </a:solidFill>
            </a:endParaRPr>
          </a:p>
        </p:txBody>
      </p:sp>
      <p:sp>
        <p:nvSpPr>
          <p:cNvPr id="352259" name="Slide Number Placeholder 3">
            <a:extLst>
              <a:ext uri="{FF2B5EF4-FFF2-40B4-BE49-F238E27FC236}">
                <a16:creationId xmlns:a16="http://schemas.microsoft.com/office/drawing/2014/main" id="{5437368E-40F7-09D9-613B-DADECFAD9B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D41C7E5-9BF8-1A43-99DB-3F32BDB740E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41E2657-CE4D-A385-640B-17EF82648E1F}"/>
              </a:ext>
            </a:extLst>
          </p:cNvPr>
          <p:cNvSpPr>
            <a:spLocks noGrp="1" noChangeArrowheads="1"/>
          </p:cNvSpPr>
          <p:nvPr>
            <p:ph type="title"/>
          </p:nvPr>
        </p:nvSpPr>
        <p:spPr bwMode="auto">
          <a:xfrm>
            <a:off x="976313" y="87313"/>
            <a:ext cx="7191375" cy="654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363A0555-1110-B9A4-85C0-C5001A6D0B9B}"/>
              </a:ext>
            </a:extLst>
          </p:cNvPr>
          <p:cNvSpPr>
            <a:spLocks noGrp="1"/>
          </p:cNvSpPr>
          <p:nvPr>
            <p:ph idx="1"/>
          </p:nvPr>
        </p:nvSpPr>
        <p:spPr>
          <a:xfrm>
            <a:off x="233363" y="987425"/>
            <a:ext cx="8677275" cy="4068763"/>
          </a:xfrm>
        </p:spPr>
        <p:txBody>
          <a:bodyPr>
            <a:normAutofit fontScale="92500" lnSpcReduction="20000"/>
          </a:bodyPr>
          <a:lstStyle/>
          <a:p>
            <a:pPr marL="0" indent="0">
              <a:buFont typeface="Arial" panose="020B0604020202020204" pitchFamily="34" charset="0"/>
              <a:buNone/>
              <a:defRPr/>
            </a:pPr>
            <a:r>
              <a:rPr lang="en-US" sz="2000" b="1" dirty="0">
                <a:solidFill>
                  <a:srgbClr val="FFFF00"/>
                </a:solidFill>
              </a:rPr>
              <a:t>What to be considered </a:t>
            </a:r>
            <a:endParaRPr lang="en-CA" sz="2000" dirty="0">
              <a:solidFill>
                <a:srgbClr val="FFFF00"/>
              </a:solidFill>
            </a:endParaRPr>
          </a:p>
          <a:p>
            <a:pPr marL="0" indent="0">
              <a:buFont typeface="Arial" panose="020B0604020202020204" pitchFamily="34" charset="0"/>
              <a:buNone/>
              <a:defRPr/>
            </a:pPr>
            <a:r>
              <a:rPr lang="en-US" sz="2000" b="1" dirty="0">
                <a:solidFill>
                  <a:schemeClr val="bg1"/>
                </a:solidFill>
              </a:rPr>
              <a:t>6. </a:t>
            </a:r>
            <a:r>
              <a:rPr lang="en-US" sz="2000" dirty="0">
                <a:solidFill>
                  <a:schemeClr val="bg1"/>
                </a:solidFill>
              </a:rPr>
              <a:t>(5) </a:t>
            </a:r>
            <a:r>
              <a:rPr lang="en-US" sz="2000" dirty="0">
                <a:solidFill>
                  <a:srgbClr val="FFFF00"/>
                </a:solidFill>
              </a:rPr>
              <a:t>In determining whether </a:t>
            </a:r>
            <a:r>
              <a:rPr lang="en-US" sz="2000" dirty="0">
                <a:solidFill>
                  <a:schemeClr val="bg1"/>
                </a:solidFill>
              </a:rPr>
              <a:t>trade-marks or trade-names are </a:t>
            </a:r>
            <a:r>
              <a:rPr lang="en-US" sz="2000" dirty="0">
                <a:solidFill>
                  <a:srgbClr val="FF0000"/>
                </a:solidFill>
                <a:latin typeface="Comic Sans MS" panose="030F0902030302020204" pitchFamily="66" charset="0"/>
              </a:rPr>
              <a:t>confusing</a:t>
            </a:r>
            <a:r>
              <a:rPr lang="en-US" sz="2000" dirty="0">
                <a:solidFill>
                  <a:schemeClr val="bg1"/>
                </a:solidFill>
              </a:rPr>
              <a:t>, the court or the Registrar, as the case may be, shall have regard to all the surrounding circumstances including</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a</a:t>
            </a:r>
            <a:r>
              <a:rPr lang="en-US" sz="2000" dirty="0">
                <a:solidFill>
                  <a:schemeClr val="bg1"/>
                </a:solidFill>
              </a:rPr>
              <a:t>) the </a:t>
            </a:r>
            <a:r>
              <a:rPr lang="en-US" sz="2000" dirty="0">
                <a:solidFill>
                  <a:srgbClr val="FFFF00"/>
                </a:solidFill>
              </a:rPr>
              <a:t>inherent distinctiveness of the trade-marks </a:t>
            </a:r>
            <a:r>
              <a:rPr lang="en-US" sz="2000" dirty="0">
                <a:solidFill>
                  <a:schemeClr val="bg1"/>
                </a:solidFill>
              </a:rPr>
              <a:t>or trade-names and the extent to which they have become known;</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b</a:t>
            </a:r>
            <a:r>
              <a:rPr lang="en-US" sz="2000" dirty="0">
                <a:solidFill>
                  <a:schemeClr val="bg1"/>
                </a:solidFill>
              </a:rPr>
              <a:t>) the </a:t>
            </a:r>
            <a:r>
              <a:rPr lang="en-US" sz="2000" dirty="0">
                <a:solidFill>
                  <a:srgbClr val="FFFF00"/>
                </a:solidFill>
              </a:rPr>
              <a:t>length of time </a:t>
            </a:r>
            <a:r>
              <a:rPr lang="en-US" sz="2000" dirty="0">
                <a:solidFill>
                  <a:schemeClr val="bg1"/>
                </a:solidFill>
              </a:rPr>
              <a:t>the trade-marks or trade-names have been </a:t>
            </a:r>
            <a:r>
              <a:rPr lang="en-US" sz="2000" dirty="0">
                <a:solidFill>
                  <a:srgbClr val="FFFF00"/>
                </a:solidFill>
              </a:rPr>
              <a:t>in use</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c</a:t>
            </a:r>
            <a:r>
              <a:rPr lang="en-US" sz="2000" dirty="0">
                <a:solidFill>
                  <a:schemeClr val="bg1"/>
                </a:solidFill>
              </a:rPr>
              <a:t>) the </a:t>
            </a:r>
            <a:r>
              <a:rPr lang="en-US" sz="2000" dirty="0">
                <a:solidFill>
                  <a:srgbClr val="FFFF00"/>
                </a:solidFill>
              </a:rPr>
              <a:t>nature of the goods, services or business</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d</a:t>
            </a:r>
            <a:r>
              <a:rPr lang="en-US" sz="2000" dirty="0">
                <a:solidFill>
                  <a:schemeClr val="bg1"/>
                </a:solidFill>
              </a:rPr>
              <a:t>) the </a:t>
            </a:r>
            <a:r>
              <a:rPr lang="en-US" sz="2000" dirty="0">
                <a:solidFill>
                  <a:srgbClr val="FFFF00"/>
                </a:solidFill>
              </a:rPr>
              <a:t>nature of the trade</a:t>
            </a:r>
            <a:r>
              <a:rPr lang="en-US" sz="2000" dirty="0">
                <a:solidFill>
                  <a:schemeClr val="bg1"/>
                </a:solidFill>
              </a:rPr>
              <a:t>; </a:t>
            </a:r>
            <a:r>
              <a:rPr lang="en-US" sz="2000" dirty="0">
                <a:solidFill>
                  <a:srgbClr val="FF0000"/>
                </a:solidFill>
              </a:rPr>
              <a:t>and</a:t>
            </a:r>
            <a:endParaRPr lang="en-CA" sz="2000" dirty="0">
              <a:solidFill>
                <a:srgbClr val="FF0000"/>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e</a:t>
            </a:r>
            <a:r>
              <a:rPr lang="en-US" sz="2000" dirty="0">
                <a:solidFill>
                  <a:schemeClr val="bg1"/>
                </a:solidFill>
              </a:rPr>
              <a:t>) the </a:t>
            </a:r>
            <a:r>
              <a:rPr lang="en-US" sz="2000" dirty="0">
                <a:solidFill>
                  <a:srgbClr val="FFFF00"/>
                </a:solidFill>
              </a:rPr>
              <a:t>degree of resemblance </a:t>
            </a:r>
            <a:r>
              <a:rPr lang="en-US" sz="2000" dirty="0">
                <a:solidFill>
                  <a:schemeClr val="bg1"/>
                </a:solidFill>
              </a:rPr>
              <a:t>between the trade-marks or trade-names </a:t>
            </a:r>
            <a:r>
              <a:rPr lang="en-US" sz="2000" dirty="0">
                <a:solidFill>
                  <a:srgbClr val="FF0000"/>
                </a:solidFill>
              </a:rPr>
              <a:t>in</a:t>
            </a:r>
            <a:r>
              <a:rPr lang="en-US" sz="2000" dirty="0">
                <a:solidFill>
                  <a:schemeClr val="bg1"/>
                </a:solidFill>
              </a:rPr>
              <a:t> </a:t>
            </a:r>
            <a:r>
              <a:rPr lang="en-US" sz="2000" dirty="0">
                <a:solidFill>
                  <a:srgbClr val="FFFF00"/>
                </a:solidFill>
              </a:rPr>
              <a:t>appearance</a:t>
            </a:r>
            <a:r>
              <a:rPr lang="en-US" sz="2000" dirty="0">
                <a:solidFill>
                  <a:schemeClr val="bg1"/>
                </a:solidFill>
              </a:rPr>
              <a:t> or </a:t>
            </a:r>
            <a:r>
              <a:rPr lang="en-US" sz="2000" dirty="0">
                <a:solidFill>
                  <a:srgbClr val="FFFF00"/>
                </a:solidFill>
              </a:rPr>
              <a:t>sound</a:t>
            </a:r>
            <a:r>
              <a:rPr lang="en-US" sz="2000" dirty="0">
                <a:solidFill>
                  <a:schemeClr val="bg1"/>
                </a:solidFill>
              </a:rPr>
              <a:t> or in the </a:t>
            </a:r>
            <a:r>
              <a:rPr lang="en-US" sz="2000" dirty="0">
                <a:solidFill>
                  <a:srgbClr val="FFFF00"/>
                </a:solidFill>
              </a:rPr>
              <a:t>ideas </a:t>
            </a:r>
            <a:r>
              <a:rPr lang="en-US" sz="2000" dirty="0">
                <a:solidFill>
                  <a:schemeClr val="bg1"/>
                </a:solidFill>
              </a:rPr>
              <a:t>suggested by them.</a:t>
            </a:r>
            <a:endParaRPr lang="en-CA" sz="2000" dirty="0">
              <a:solidFill>
                <a:schemeClr val="bg1"/>
              </a:solidFill>
            </a:endParaRPr>
          </a:p>
          <a:p>
            <a:pPr marL="0" indent="0">
              <a:buFont typeface="Arial" panose="020B0604020202020204" pitchFamily="34" charset="0"/>
              <a:buNone/>
              <a:defRPr/>
            </a:pPr>
            <a:r>
              <a:rPr lang="en-US" dirty="0"/>
              <a:t>		</a:t>
            </a:r>
            <a:endParaRPr lang="en-CA" sz="1200" dirty="0"/>
          </a:p>
          <a:p>
            <a:pPr marL="0" indent="0">
              <a:buFont typeface="Arial" panose="020B0604020202020204" pitchFamily="34" charset="0"/>
              <a:buNone/>
              <a:defRPr/>
            </a:pPr>
            <a:endParaRPr lang="en-US" sz="2400" dirty="0">
              <a:solidFill>
                <a:schemeClr val="bg1"/>
              </a:solidFill>
            </a:endParaRPr>
          </a:p>
        </p:txBody>
      </p:sp>
      <p:sp>
        <p:nvSpPr>
          <p:cNvPr id="354307" name="Slide Number Placeholder 3">
            <a:extLst>
              <a:ext uri="{FF2B5EF4-FFF2-40B4-BE49-F238E27FC236}">
                <a16:creationId xmlns:a16="http://schemas.microsoft.com/office/drawing/2014/main" id="{5580F8B8-676E-0FA2-D03E-6C5CD265A45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66EB0D-11D8-4245-9793-6142ADBA3AB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156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E3F37-1FA2-9ADE-8F0F-AFE9AE557FE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a:extLst>
              <a:ext uri="{FF2B5EF4-FFF2-40B4-BE49-F238E27FC236}">
                <a16:creationId xmlns:a16="http://schemas.microsoft.com/office/drawing/2014/main" id="{66585755-4311-7767-D652-F82B308A08D5}"/>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57378" name="Content Placeholder 3" descr="Crystal_Project_pause-queue.png">
            <a:extLst>
              <a:ext uri="{FF2B5EF4-FFF2-40B4-BE49-F238E27FC236}">
                <a16:creationId xmlns:a16="http://schemas.microsoft.com/office/drawing/2014/main" id="{9FC66429-A085-334E-D908-4ACA12EBB5C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79" name="Content Placeholder 3" descr="Crystal_Project_pause-queue.png">
            <a:extLst>
              <a:ext uri="{FF2B5EF4-FFF2-40B4-BE49-F238E27FC236}">
                <a16:creationId xmlns:a16="http://schemas.microsoft.com/office/drawing/2014/main" id="{030E6AB9-7117-A7DA-6C15-723469C2C00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1">
            <a:extLst>
              <a:ext uri="{FF2B5EF4-FFF2-40B4-BE49-F238E27FC236}">
                <a16:creationId xmlns:a16="http://schemas.microsoft.com/office/drawing/2014/main" id="{AA6DBAE8-9C47-DB0C-2D8E-0D3C00AE2E8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66875" y="330200"/>
            <a:ext cx="581025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2" name="TextBox 2">
            <a:extLst>
              <a:ext uri="{FF2B5EF4-FFF2-40B4-BE49-F238E27FC236}">
                <a16:creationId xmlns:a16="http://schemas.microsoft.com/office/drawing/2014/main" id="{17273F1C-F370-419A-A4F1-415E0EC1E61A}"/>
              </a:ext>
            </a:extLst>
          </p:cNvPr>
          <p:cNvSpPr txBox="1">
            <a:spLocks noChangeArrowheads="1"/>
          </p:cNvSpPr>
          <p:nvPr/>
        </p:nvSpPr>
        <p:spPr bwMode="auto">
          <a:xfrm>
            <a:off x="4859338" y="44434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chemeClr val="bg1"/>
                </a:solidFill>
              </a:rPr>
              <a:t>Brushtail Possum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78D0664-343D-0DFF-C667-D7F32CE7D6D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2809F9F-4B05-CE77-18E3-39B232FD1035}"/>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64C7001F-440C-670A-2503-3497CAE46C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38C6C72-BCF4-17FD-5120-89E3C76B015F}"/>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A38C6C72-BCF4-17FD-5120-89E3C76B015F}"/>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3B85C1-EC6E-1CE9-D8CC-AEFD8FEFEF59}"/>
              </a:ext>
            </a:extLst>
          </p:cNvPr>
          <p:cNvSpPr>
            <a:spLocks noGrp="1"/>
          </p:cNvSpPr>
          <p:nvPr>
            <p:ph type="title"/>
          </p:nvPr>
        </p:nvSpPr>
        <p:spPr>
          <a:xfrm>
            <a:off x="1285875" y="80963"/>
            <a:ext cx="6372225" cy="4095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solidFill>
                  <a:srgbClr val="FFFF00"/>
                </a:solidFill>
              </a:rPr>
              <a:t>	</a:t>
            </a:r>
          </a:p>
        </p:txBody>
      </p:sp>
      <p:sp>
        <p:nvSpPr>
          <p:cNvPr id="2" name="Content Placeholder 1">
            <a:extLst>
              <a:ext uri="{FF2B5EF4-FFF2-40B4-BE49-F238E27FC236}">
                <a16:creationId xmlns:a16="http://schemas.microsoft.com/office/drawing/2014/main" id="{1986E68B-053E-208A-B2F7-A23942A03B63}"/>
              </a:ext>
            </a:extLst>
          </p:cNvPr>
          <p:cNvSpPr>
            <a:spLocks noGrp="1"/>
          </p:cNvSpPr>
          <p:nvPr>
            <p:ph idx="1"/>
          </p:nvPr>
        </p:nvSpPr>
        <p:spPr>
          <a:xfrm>
            <a:off x="179388" y="842963"/>
            <a:ext cx="8785225" cy="4108450"/>
          </a:xfrm>
        </p:spPr>
        <p:txBody>
          <a:bodyPr>
            <a:normAutofit lnSpcReduction="10000"/>
          </a:bodyPr>
          <a:lstStyle/>
          <a:p>
            <a:pPr marL="0" indent="0">
              <a:buFont typeface="Arial" panose="020B0604020202020204" pitchFamily="34" charset="0"/>
              <a:buNone/>
              <a:defRPr/>
            </a:pPr>
            <a:r>
              <a:rPr lang="en-US" sz="2200" i="1" dirty="0">
                <a:solidFill>
                  <a:srgbClr val="00B0F0"/>
                </a:solidFill>
              </a:rPr>
              <a:t>S &amp; S Productions Inc. v. Possum Lodges (Messier),</a:t>
            </a:r>
            <a:r>
              <a:rPr lang="en-US" sz="2200" i="1" dirty="0">
                <a:solidFill>
                  <a:schemeClr val="bg1"/>
                </a:solidFill>
              </a:rPr>
              <a:t> </a:t>
            </a:r>
            <a:r>
              <a:rPr lang="en-US" sz="2200" dirty="0">
                <a:solidFill>
                  <a:schemeClr val="bg1"/>
                </a:solidFill>
              </a:rPr>
              <a:t>[2006] TMOB No. 144</a:t>
            </a:r>
          </a:p>
          <a:p>
            <a:pPr marL="0" indent="0">
              <a:buFont typeface="Arial" panose="020B0604020202020204" pitchFamily="34" charset="0"/>
              <a:buNone/>
              <a:defRPr/>
            </a:pPr>
            <a:r>
              <a:rPr lang="en-CA" sz="2200" dirty="0">
                <a:solidFill>
                  <a:schemeClr val="bg1"/>
                </a:solidFill>
              </a:rPr>
              <a:t>Applicant </a:t>
            </a:r>
            <a:r>
              <a:rPr lang="en-CA" sz="2200" dirty="0">
                <a:solidFill>
                  <a:srgbClr val="FF0000"/>
                </a:solidFill>
              </a:rPr>
              <a:t>– </a:t>
            </a:r>
            <a:r>
              <a:rPr lang="en-CA" sz="2200" dirty="0">
                <a:solidFill>
                  <a:schemeClr val="bg1"/>
                </a:solidFill>
              </a:rPr>
              <a:t>Messier</a:t>
            </a:r>
            <a:r>
              <a:rPr lang="en-CA" sz="2200" dirty="0">
                <a:solidFill>
                  <a:srgbClr val="FF0000"/>
                </a:solidFill>
              </a:rPr>
              <a:t> ; </a:t>
            </a:r>
            <a:r>
              <a:rPr lang="en-CA" sz="2200" dirty="0">
                <a:solidFill>
                  <a:schemeClr val="bg1"/>
                </a:solidFill>
              </a:rPr>
              <a:t>Opponent </a:t>
            </a:r>
            <a:r>
              <a:rPr lang="en-CA" sz="2200" dirty="0">
                <a:solidFill>
                  <a:srgbClr val="FF0000"/>
                </a:solidFill>
              </a:rPr>
              <a:t>– </a:t>
            </a:r>
            <a:r>
              <a:rPr lang="en-CA" sz="2200" dirty="0">
                <a:solidFill>
                  <a:schemeClr val="bg1"/>
                </a:solidFill>
              </a:rPr>
              <a:t>S &amp; S Productions, Producers </a:t>
            </a:r>
            <a:r>
              <a:rPr lang="en-CA" sz="2200" i="1" dirty="0">
                <a:solidFill>
                  <a:schemeClr val="bg1"/>
                </a:solidFill>
              </a:rPr>
              <a:t>The Red Green Show </a:t>
            </a:r>
            <a:r>
              <a:rPr lang="en-CA" sz="2200" dirty="0">
                <a:solidFill>
                  <a:schemeClr val="bg1"/>
                </a:solidFill>
              </a:rPr>
              <a:t>on television</a:t>
            </a:r>
          </a:p>
          <a:p>
            <a:pPr marL="0" indent="0">
              <a:buFont typeface="Arial" panose="020B0604020202020204" pitchFamily="34" charset="0"/>
              <a:buNone/>
              <a:defRPr/>
            </a:pPr>
            <a:r>
              <a:rPr lang="en-CA" sz="2200" dirty="0">
                <a:solidFill>
                  <a:schemeClr val="bg1"/>
                </a:solidFill>
              </a:rPr>
              <a:t>Messier filed an </a:t>
            </a:r>
            <a:r>
              <a:rPr lang="en-CA" sz="2200" dirty="0">
                <a:solidFill>
                  <a:srgbClr val="FFFF00"/>
                </a:solidFill>
              </a:rPr>
              <a:t>application to register the Trademark </a:t>
            </a:r>
            <a:r>
              <a:rPr lang="en-CA" sz="2200" i="1" dirty="0">
                <a:solidFill>
                  <a:srgbClr val="FFFF00"/>
                </a:solidFill>
              </a:rPr>
              <a:t>Possum Lodges</a:t>
            </a:r>
            <a:r>
              <a:rPr lang="en-CA" sz="2200" i="1" dirty="0">
                <a:solidFill>
                  <a:schemeClr val="bg1"/>
                </a:solidFill>
              </a:rPr>
              <a:t> </a:t>
            </a:r>
            <a:r>
              <a:rPr lang="en-CA" sz="2200" dirty="0">
                <a:solidFill>
                  <a:schemeClr val="bg1"/>
                </a:solidFill>
              </a:rPr>
              <a:t>based upon proposed use in association with “sale and rental of recreational lodging, namely, cabins, camps, lodges, campsites and cottages; time-sharing of recreational real estate; … restaurants”</a:t>
            </a:r>
          </a:p>
          <a:p>
            <a:pPr marL="0" indent="0">
              <a:buFont typeface="Arial" panose="020B0604020202020204" pitchFamily="34" charset="0"/>
              <a:buNone/>
              <a:defRPr/>
            </a:pPr>
            <a:r>
              <a:rPr lang="en-CA" sz="2200" dirty="0">
                <a:solidFill>
                  <a:schemeClr val="bg1"/>
                </a:solidFill>
              </a:rPr>
              <a:t>Application was opposed by </a:t>
            </a:r>
            <a:r>
              <a:rPr lang="en-CA" sz="2200" i="1" dirty="0">
                <a:solidFill>
                  <a:schemeClr val="bg1"/>
                </a:solidFill>
              </a:rPr>
              <a:t>S &amp; S Productions </a:t>
            </a:r>
            <a:r>
              <a:rPr lang="en-CA" sz="2200" dirty="0">
                <a:solidFill>
                  <a:schemeClr val="bg1"/>
                </a:solidFill>
              </a:rPr>
              <a:t>on basis of s. 38(2)(b) that the TM is not registrable because under s. 12(1)(d) it is </a:t>
            </a:r>
            <a:r>
              <a:rPr lang="en-CA" sz="2200" dirty="0">
                <a:solidFill>
                  <a:srgbClr val="FF0000"/>
                </a:solidFill>
                <a:latin typeface="Comic Sans MS" panose="030F0902030302020204" pitchFamily="66" charset="0"/>
              </a:rPr>
              <a:t>confusing</a:t>
            </a:r>
            <a:r>
              <a:rPr lang="en-CA" sz="2200" dirty="0">
                <a:solidFill>
                  <a:schemeClr val="bg1"/>
                </a:solidFill>
              </a:rPr>
              <a:t> with their TM’s </a:t>
            </a:r>
            <a:r>
              <a:rPr lang="en-CA" sz="2200" i="1" dirty="0">
                <a:solidFill>
                  <a:srgbClr val="FFFF00"/>
                </a:solidFill>
              </a:rPr>
              <a:t>Possum Lodge </a:t>
            </a:r>
            <a:r>
              <a:rPr lang="en-CA" sz="2200" dirty="0">
                <a:solidFill>
                  <a:schemeClr val="bg1"/>
                </a:solidFill>
              </a:rPr>
              <a:t>and </a:t>
            </a:r>
            <a:r>
              <a:rPr lang="en-CA" sz="2200" i="1" dirty="0">
                <a:solidFill>
                  <a:srgbClr val="FFFF00"/>
                </a:solidFill>
              </a:rPr>
              <a:t>International Possum Brotherhood</a:t>
            </a:r>
            <a:r>
              <a:rPr lang="en-CA" sz="2200" dirty="0">
                <a:solidFill>
                  <a:schemeClr val="bg1"/>
                </a:solidFill>
              </a:rPr>
              <a:t> and design. </a:t>
            </a:r>
          </a:p>
          <a:p>
            <a:pPr>
              <a:defRPr/>
            </a:pPr>
            <a:endParaRPr lang="en-US" dirty="0">
              <a:solidFill>
                <a:schemeClr val="bg1"/>
              </a:solidFill>
            </a:endParaRPr>
          </a:p>
        </p:txBody>
      </p:sp>
      <p:sp>
        <p:nvSpPr>
          <p:cNvPr id="359427" name="Slide Number Placeholder 3">
            <a:extLst>
              <a:ext uri="{FF2B5EF4-FFF2-40B4-BE49-F238E27FC236}">
                <a16:creationId xmlns:a16="http://schemas.microsoft.com/office/drawing/2014/main" id="{7AE30B6E-7A5B-A489-717A-40E64B48742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97CC8C-15FC-CC41-AE92-1F5FF9273328}" type="slidenum">
              <a:rPr lang="en-US" altLang="en-US" smtClean="0"/>
              <a:pPr/>
              <a:t>160</a:t>
            </a:fld>
            <a:endParaRPr lang="en-US"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Box 1">
            <a:extLst>
              <a:ext uri="{FF2B5EF4-FFF2-40B4-BE49-F238E27FC236}">
                <a16:creationId xmlns:a16="http://schemas.microsoft.com/office/drawing/2014/main" id="{B2484634-C7B7-E75C-08C1-1D522BAEB4A9}"/>
              </a:ext>
            </a:extLst>
          </p:cNvPr>
          <p:cNvSpPr txBox="1">
            <a:spLocks noChangeArrowheads="1"/>
          </p:cNvSpPr>
          <p:nvPr/>
        </p:nvSpPr>
        <p:spPr bwMode="auto">
          <a:xfrm>
            <a:off x="1709738" y="195263"/>
            <a:ext cx="572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latin typeface="Comic Sans MS" panose="030F0902030302020204" pitchFamily="66" charset="0"/>
              </a:rPr>
              <a:t>Confusion</a:t>
            </a:r>
            <a:r>
              <a:rPr lang="en-US" altLang="en-US" b="1">
                <a:solidFill>
                  <a:srgbClr val="FFFF00"/>
                </a:solidFill>
              </a:rPr>
              <a:t>	</a:t>
            </a:r>
            <a:endParaRPr lang="en-US" altLang="en-US"/>
          </a:p>
        </p:txBody>
      </p:sp>
      <p:pic>
        <p:nvPicPr>
          <p:cNvPr id="361474" name="Content Placeholder 2" descr="Screen Shot 2015-10-11 at 4.34.15 PM.png">
            <a:extLst>
              <a:ext uri="{FF2B5EF4-FFF2-40B4-BE49-F238E27FC236}">
                <a16:creationId xmlns:a16="http://schemas.microsoft.com/office/drawing/2014/main" id="{8F1651DA-4C23-17F2-8054-4DBBC4170B8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516" r="1086" b="-255"/>
          <a:stretch>
            <a:fillRect/>
          </a:stretch>
        </p:blipFill>
        <p:spPr bwMode="auto">
          <a:xfrm>
            <a:off x="2586038" y="1096963"/>
            <a:ext cx="39719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extBox 2">
            <a:extLst>
              <a:ext uri="{FF2B5EF4-FFF2-40B4-BE49-F238E27FC236}">
                <a16:creationId xmlns:a16="http://schemas.microsoft.com/office/drawing/2014/main" id="{12738F6F-121B-80B6-C5A4-27273F92DC0B}"/>
              </a:ext>
            </a:extLst>
          </p:cNvPr>
          <p:cNvSpPr txBox="1">
            <a:spLocks noChangeArrowheads="1"/>
          </p:cNvSpPr>
          <p:nvPr/>
        </p:nvSpPr>
        <p:spPr bwMode="auto">
          <a:xfrm>
            <a:off x="1484313" y="268288"/>
            <a:ext cx="61753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latin typeface="Comic Sans MS" panose="030F0902030302020204" pitchFamily="66" charset="0"/>
              </a:rPr>
              <a:t>Confusion</a:t>
            </a:r>
            <a:endParaRPr lang="en-US" altLang="en-US" sz="4000"/>
          </a:p>
        </p:txBody>
      </p:sp>
      <p:pic>
        <p:nvPicPr>
          <p:cNvPr id="362498" name="Picture 3" descr="Screen Shot 2015-10-11 at 4.34.53 PM.png">
            <a:extLst>
              <a:ext uri="{FF2B5EF4-FFF2-40B4-BE49-F238E27FC236}">
                <a16:creationId xmlns:a16="http://schemas.microsoft.com/office/drawing/2014/main" id="{C595CE43-A396-F7A7-DE2D-C6468AF397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3438" y="1196975"/>
            <a:ext cx="38163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499" name="Content Placeholder 2" descr="Screen Shot 2015-10-11 at 4.35.09 PM.png">
            <a:extLst>
              <a:ext uri="{FF2B5EF4-FFF2-40B4-BE49-F238E27FC236}">
                <a16:creationId xmlns:a16="http://schemas.microsoft.com/office/drawing/2014/main" id="{AEAB70DD-3F3A-4B8E-EA93-050B420A4EE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8313" y="1257300"/>
            <a:ext cx="361473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2" descr="A picture containing table, food, woman, man&#10;&#10;Description automatically generated">
            <a:extLst>
              <a:ext uri="{FF2B5EF4-FFF2-40B4-BE49-F238E27FC236}">
                <a16:creationId xmlns:a16="http://schemas.microsoft.com/office/drawing/2014/main" id="{F812820E-4E2C-AFC2-085A-FC029877D1D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85850" y="411163"/>
            <a:ext cx="697230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22" name="TextBox 3">
            <a:extLst>
              <a:ext uri="{FF2B5EF4-FFF2-40B4-BE49-F238E27FC236}">
                <a16:creationId xmlns:a16="http://schemas.microsoft.com/office/drawing/2014/main" id="{8BBB69B1-2A65-96DE-8E77-947B68335365}"/>
              </a:ext>
            </a:extLst>
          </p:cNvPr>
          <p:cNvSpPr txBox="1">
            <a:spLocks noChangeArrowheads="1"/>
          </p:cNvSpPr>
          <p:nvPr/>
        </p:nvSpPr>
        <p:spPr bwMode="auto">
          <a:xfrm>
            <a:off x="5003800" y="4516438"/>
            <a:ext cx="336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chemeClr val="bg1"/>
                </a:solidFill>
              </a:rPr>
              <a:t>“The </a:t>
            </a:r>
            <a:r>
              <a:rPr lang="en-US" altLang="en-US">
                <a:solidFill>
                  <a:srgbClr val="FF0000"/>
                </a:solidFill>
              </a:rPr>
              <a:t>Red</a:t>
            </a:r>
            <a:r>
              <a:rPr lang="en-US" altLang="en-US">
                <a:solidFill>
                  <a:srgbClr val="FFFF00"/>
                </a:solidFill>
              </a:rPr>
              <a:t> </a:t>
            </a:r>
            <a:r>
              <a:rPr lang="en-US" altLang="en-US">
                <a:solidFill>
                  <a:srgbClr val="92D050"/>
                </a:solidFill>
              </a:rPr>
              <a:t>Green </a:t>
            </a:r>
            <a:r>
              <a:rPr lang="en-US" altLang="en-US">
                <a:solidFill>
                  <a:schemeClr val="bg1"/>
                </a:solidFill>
              </a:rPr>
              <a:t>Show</a:t>
            </a:r>
            <a:r>
              <a:rPr lang="en-US" altLang="en-US">
                <a:solidFill>
                  <a:srgbClr val="FFFF00"/>
                </a:solidFill>
              </a:rPr>
              <a: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5">
            <a:extLst>
              <a:ext uri="{FF2B5EF4-FFF2-40B4-BE49-F238E27FC236}">
                <a16:creationId xmlns:a16="http://schemas.microsoft.com/office/drawing/2014/main" id="{EFE3CCE7-9EED-1ACE-B9D0-BF9F969EF02A}"/>
              </a:ext>
            </a:extLst>
          </p:cNvPr>
          <p:cNvSpPr>
            <a:spLocks noGrp="1" noChangeArrowheads="1"/>
          </p:cNvSpPr>
          <p:nvPr>
            <p:ph type="title"/>
          </p:nvPr>
        </p:nvSpPr>
        <p:spPr bwMode="auto">
          <a:xfrm>
            <a:off x="1485900" y="87313"/>
            <a:ext cx="6172200" cy="677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0B81546B-AE4F-9327-C32A-0B8E686A3D61}"/>
              </a:ext>
            </a:extLst>
          </p:cNvPr>
          <p:cNvSpPr>
            <a:spLocks noGrp="1"/>
          </p:cNvSpPr>
          <p:nvPr>
            <p:ph sz="quarter" idx="10"/>
          </p:nvPr>
        </p:nvSpPr>
        <p:spPr>
          <a:xfrm>
            <a:off x="107950" y="765175"/>
            <a:ext cx="8928100" cy="4378325"/>
          </a:xfrm>
        </p:spPr>
        <p:txBody>
          <a:bodyPr>
            <a:normAutofit fontScale="40000" lnSpcReduction="20000"/>
          </a:bodyPr>
          <a:lstStyle/>
          <a:p>
            <a:pPr marL="0" indent="0">
              <a:lnSpc>
                <a:spcPct val="120000"/>
              </a:lnSpc>
              <a:buFont typeface="Arial" panose="020B0604020202020204" pitchFamily="34" charset="0"/>
              <a:buNone/>
              <a:defRPr/>
            </a:pPr>
            <a:r>
              <a:rPr lang="en-CA" sz="4500" b="1" dirty="0">
                <a:solidFill>
                  <a:srgbClr val="FFFF00"/>
                </a:solidFill>
              </a:rPr>
              <a:t>To assess </a:t>
            </a:r>
            <a:r>
              <a:rPr lang="en-CA" sz="4500" b="1" dirty="0">
                <a:solidFill>
                  <a:srgbClr val="FF0000"/>
                </a:solidFill>
                <a:latin typeface="Comic Sans MS" panose="030F0902030302020204" pitchFamily="66" charset="0"/>
              </a:rPr>
              <a:t>confusion</a:t>
            </a:r>
            <a:r>
              <a:rPr lang="en-CA" sz="4500" b="1" dirty="0">
                <a:solidFill>
                  <a:srgbClr val="FFFF00"/>
                </a:solidFill>
              </a:rPr>
              <a:t>, go back to </a:t>
            </a:r>
            <a:r>
              <a:rPr lang="en-CA" sz="4500" b="1" i="1" dirty="0">
                <a:solidFill>
                  <a:srgbClr val="FFFF00"/>
                </a:solidFill>
              </a:rPr>
              <a:t>s. 6(5)</a:t>
            </a:r>
            <a:r>
              <a:rPr lang="en-CA" sz="4500" b="1" i="1" dirty="0">
                <a:solidFill>
                  <a:srgbClr val="FF0000"/>
                </a:solidFill>
              </a:rPr>
              <a:t>…</a:t>
            </a:r>
            <a:r>
              <a:rPr lang="en-CA" sz="4500" b="1" i="1" dirty="0">
                <a:solidFill>
                  <a:srgbClr val="FFFF00"/>
                </a:solidFill>
              </a:rPr>
              <a:t> </a:t>
            </a:r>
          </a:p>
          <a:p>
            <a:pPr>
              <a:lnSpc>
                <a:spcPct val="120000"/>
              </a:lnSpc>
              <a:defRPr/>
            </a:pPr>
            <a:r>
              <a:rPr lang="en-CA" sz="4500" dirty="0">
                <a:solidFill>
                  <a:schemeClr val="bg1"/>
                </a:solidFill>
              </a:rPr>
              <a:t>Question that needs to be asked is </a:t>
            </a:r>
            <a:r>
              <a:rPr lang="en-CA" sz="4500" i="1" dirty="0">
                <a:solidFill>
                  <a:srgbClr val="FFFF00"/>
                </a:solidFill>
              </a:rPr>
              <a:t>(2)…would </a:t>
            </a:r>
            <a:r>
              <a:rPr lang="en-US" sz="4500" i="1" dirty="0">
                <a:solidFill>
                  <a:srgbClr val="FFFF00"/>
                </a:solidFill>
              </a:rPr>
              <a:t>the use of both trade-marks in the same area…</a:t>
            </a:r>
            <a:r>
              <a:rPr lang="en-US" sz="4500" i="1" dirty="0">
                <a:solidFill>
                  <a:srgbClr val="FF0000"/>
                </a:solidFill>
              </a:rPr>
              <a:t>be likely to lead to the inference</a:t>
            </a:r>
            <a:r>
              <a:rPr lang="en-US" sz="4500" i="1" dirty="0">
                <a:solidFill>
                  <a:srgbClr val="FFFF00"/>
                </a:solidFill>
              </a:rPr>
              <a:t> </a:t>
            </a:r>
            <a:r>
              <a:rPr lang="en-US" sz="4500" i="1" dirty="0">
                <a:solidFill>
                  <a:schemeClr val="bg1"/>
                </a:solidFill>
              </a:rPr>
              <a:t>that the goods or services associated with those trade-marks are</a:t>
            </a:r>
            <a:r>
              <a:rPr lang="en-US" sz="4500" i="1" dirty="0">
                <a:solidFill>
                  <a:srgbClr val="FFFF00"/>
                </a:solidFill>
              </a:rPr>
              <a:t> manufactured, sold, leased, hired or performed by the </a:t>
            </a:r>
            <a:r>
              <a:rPr lang="en-US" sz="4500" i="1" dirty="0">
                <a:solidFill>
                  <a:srgbClr val="FF0000"/>
                </a:solidFill>
              </a:rPr>
              <a:t>same person</a:t>
            </a:r>
            <a:r>
              <a:rPr lang="en-US" sz="4500" i="1" dirty="0">
                <a:solidFill>
                  <a:srgbClr val="FFFF00"/>
                </a:solidFill>
              </a:rPr>
              <a:t>?</a:t>
            </a:r>
            <a:endParaRPr lang="en-CA" sz="4500" i="1" dirty="0">
              <a:solidFill>
                <a:srgbClr val="FFFF00"/>
              </a:solidFill>
            </a:endParaRPr>
          </a:p>
          <a:p>
            <a:pPr>
              <a:lnSpc>
                <a:spcPct val="120000"/>
              </a:lnSpc>
              <a:defRPr/>
            </a:pPr>
            <a:r>
              <a:rPr lang="en-US" sz="4500" b="1" dirty="0">
                <a:solidFill>
                  <a:srgbClr val="FFFF00"/>
                </a:solidFill>
              </a:rPr>
              <a:t>Application of s. 6(5) factors</a:t>
            </a:r>
            <a:r>
              <a:rPr lang="en-US" sz="4500" b="1" dirty="0">
                <a:solidFill>
                  <a:srgbClr val="FF0000"/>
                </a:solidFill>
              </a:rPr>
              <a:t>: </a:t>
            </a:r>
          </a:p>
          <a:p>
            <a:pPr marL="0" indent="0">
              <a:lnSpc>
                <a:spcPct val="120000"/>
              </a:lnSpc>
              <a:buFont typeface="Arial" panose="020B0604020202020204" pitchFamily="34" charset="0"/>
              <a:buNone/>
              <a:defRPr/>
            </a:pPr>
            <a:r>
              <a:rPr lang="en-US" sz="4500" b="1" i="1" dirty="0">
                <a:solidFill>
                  <a:srgbClr val="FF0000"/>
                </a:solidFill>
              </a:rPr>
              <a:t>(a) </a:t>
            </a:r>
            <a:r>
              <a:rPr lang="en-US" sz="4500" b="1" i="1" dirty="0">
                <a:solidFill>
                  <a:srgbClr val="92D050"/>
                </a:solidFill>
              </a:rPr>
              <a:t>the inherent distinctiveness of the trade-marks or trade-names and the extent to which they have become known</a:t>
            </a:r>
            <a:r>
              <a:rPr lang="en-US" sz="4500" b="1" i="1" dirty="0">
                <a:solidFill>
                  <a:schemeClr val="bg1"/>
                </a:solidFill>
              </a:rPr>
              <a:t> </a:t>
            </a: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extent to which each trade-mark has become known</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length of time the trade-marks or trade-names have been in use</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(c) </a:t>
            </a:r>
            <a:r>
              <a:rPr lang="en-US" sz="4500" b="1" i="1" dirty="0">
                <a:solidFill>
                  <a:srgbClr val="92D050"/>
                </a:solidFill>
              </a:rPr>
              <a:t>the nature of the goods, services or business; (d) nature of the trade</a:t>
            </a:r>
            <a:r>
              <a:rPr lang="en-US" sz="4500" b="1" i="1" dirty="0">
                <a:solidFill>
                  <a:srgbClr val="FF0000"/>
                </a:solidFill>
              </a:rPr>
              <a:t>…</a:t>
            </a:r>
          </a:p>
          <a:p>
            <a:pPr marL="0" indent="0">
              <a:lnSpc>
                <a:spcPct val="120000"/>
              </a:lnSpc>
              <a:buFont typeface="Arial" panose="020B0604020202020204" pitchFamily="34" charset="0"/>
              <a:buNone/>
              <a:defRPr/>
            </a:pPr>
            <a:r>
              <a:rPr lang="en-US" sz="4500" b="1" i="1" dirty="0">
                <a:solidFill>
                  <a:srgbClr val="FF0000"/>
                </a:solidFill>
              </a:rPr>
              <a:t>(d) </a:t>
            </a:r>
            <a:r>
              <a:rPr lang="en-US" sz="4500" b="1" i="1" dirty="0">
                <a:solidFill>
                  <a:srgbClr val="92D050"/>
                </a:solidFill>
              </a:rPr>
              <a:t>the nature of the trade</a:t>
            </a:r>
          </a:p>
          <a:p>
            <a:pPr marL="0" indent="0">
              <a:lnSpc>
                <a:spcPct val="120000"/>
              </a:lnSpc>
              <a:buFont typeface="Arial" panose="020B0604020202020204" pitchFamily="34" charset="0"/>
              <a:buNone/>
              <a:defRPr/>
            </a:pPr>
            <a:r>
              <a:rPr lang="en-US" sz="4500" b="1" i="1" dirty="0">
                <a:solidFill>
                  <a:srgbClr val="FF0000"/>
                </a:solidFill>
              </a:rPr>
              <a:t>(e) </a:t>
            </a:r>
            <a:r>
              <a:rPr lang="en-US" sz="4500" b="1" i="1" dirty="0">
                <a:solidFill>
                  <a:srgbClr val="92D050"/>
                </a:solidFill>
              </a:rPr>
              <a:t>the degree of resemblance between the trade-marks or trade-names in appearance or sound or in the ideas suggested by them</a:t>
            </a:r>
            <a:endParaRPr lang="en-CA" sz="4500" i="1" dirty="0">
              <a:solidFill>
                <a:srgbClr val="92D050"/>
              </a:solidFill>
            </a:endParaRPr>
          </a:p>
          <a:p>
            <a:pPr marL="0" indent="0">
              <a:buFont typeface="Arial" panose="020B0604020202020204" pitchFamily="34" charset="0"/>
              <a:buNone/>
              <a:defRPr/>
            </a:pPr>
            <a:endParaRPr lang="en-CA" sz="1050" i="1" dirty="0">
              <a:solidFill>
                <a:srgbClr val="92D050"/>
              </a:solidFill>
            </a:endParaRPr>
          </a:p>
          <a:p>
            <a:pPr marL="0" indent="0">
              <a:buFont typeface="Arial" panose="020B0604020202020204" pitchFamily="34" charset="0"/>
              <a:buNone/>
              <a:defRPr/>
            </a:pPr>
            <a:endParaRPr lang="en-CA" sz="1350" i="1" dirty="0">
              <a:solidFill>
                <a:schemeClr val="bg1"/>
              </a:solidFill>
            </a:endParaRPr>
          </a:p>
          <a:p>
            <a:pPr marL="0" indent="0">
              <a:buFont typeface="Arial" panose="020B0604020202020204" pitchFamily="34" charset="0"/>
              <a:buNone/>
              <a:defRPr/>
            </a:pPr>
            <a:endParaRPr lang="en-CA" i="1"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4547" name="Slide Number Placeholder 3">
            <a:extLst>
              <a:ext uri="{FF2B5EF4-FFF2-40B4-BE49-F238E27FC236}">
                <a16:creationId xmlns:a16="http://schemas.microsoft.com/office/drawing/2014/main" id="{B9DB4428-F730-1775-908D-DA4CC377136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F05EAB-E13E-AD4A-B4CF-97BB7F990609}" type="slidenum">
              <a:rPr lang="en-US" altLang="en-US"/>
              <a:pPr/>
              <a:t>164</a:t>
            </a:fld>
            <a:endParaRPr lang="en-US" alt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Title 5">
            <a:extLst>
              <a:ext uri="{FF2B5EF4-FFF2-40B4-BE49-F238E27FC236}">
                <a16:creationId xmlns:a16="http://schemas.microsoft.com/office/drawing/2014/main" id="{569DC201-D7DC-09B8-A572-214A8B5E5AD2}"/>
              </a:ext>
            </a:extLst>
          </p:cNvPr>
          <p:cNvSpPr>
            <a:spLocks noGrp="1" noChangeArrowheads="1"/>
          </p:cNvSpPr>
          <p:nvPr>
            <p:ph type="title"/>
          </p:nvPr>
        </p:nvSpPr>
        <p:spPr bwMode="auto">
          <a:xfrm>
            <a:off x="904875" y="50800"/>
            <a:ext cx="7334250" cy="67945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4000" b="1">
                <a:solidFill>
                  <a:srgbClr val="FFFF00"/>
                </a:solidFill>
              </a:rPr>
              <a:t>Trademarks</a:t>
            </a:r>
            <a:r>
              <a:rPr lang="en-US" altLang="en-US" sz="4000" b="1">
                <a:solidFill>
                  <a:srgbClr val="FF0000"/>
                </a:solidFill>
              </a:rPr>
              <a:t>: </a:t>
            </a:r>
            <a:r>
              <a:rPr lang="en-US" altLang="en-US" sz="4000">
                <a:solidFill>
                  <a:schemeClr val="bg1"/>
                </a:solidFill>
              </a:rPr>
              <a:t>Application of s.6</a:t>
            </a:r>
          </a:p>
        </p:txBody>
      </p:sp>
      <p:sp>
        <p:nvSpPr>
          <p:cNvPr id="2" name="Content Placeholder 1">
            <a:extLst>
              <a:ext uri="{FF2B5EF4-FFF2-40B4-BE49-F238E27FC236}">
                <a16:creationId xmlns:a16="http://schemas.microsoft.com/office/drawing/2014/main" id="{6CF3C80F-347E-386B-222E-752B43203F08}"/>
              </a:ext>
            </a:extLst>
          </p:cNvPr>
          <p:cNvSpPr>
            <a:spLocks noGrp="1"/>
          </p:cNvSpPr>
          <p:nvPr>
            <p:ph sz="quarter" idx="10"/>
          </p:nvPr>
        </p:nvSpPr>
        <p:spPr>
          <a:xfrm>
            <a:off x="287338" y="873125"/>
            <a:ext cx="8569325" cy="4181475"/>
          </a:xfrm>
        </p:spPr>
        <p:txBody>
          <a:bodyPr/>
          <a:lstStyle/>
          <a:p>
            <a:pPr>
              <a:defRPr/>
            </a:pPr>
            <a:r>
              <a:rPr lang="en-CA" sz="2400" b="1" dirty="0">
                <a:solidFill>
                  <a:srgbClr val="FFFF00"/>
                </a:solidFill>
              </a:rPr>
              <a:t>To assess </a:t>
            </a:r>
            <a:r>
              <a:rPr lang="en-CA" sz="2400" b="1" dirty="0">
                <a:solidFill>
                  <a:srgbClr val="FF0000"/>
                </a:solidFill>
                <a:latin typeface="Comic Sans MS" panose="030F0902030302020204" pitchFamily="66" charset="0"/>
              </a:rPr>
              <a:t>confusion</a:t>
            </a:r>
            <a:r>
              <a:rPr lang="en-CA" sz="2400" b="1" dirty="0">
                <a:solidFill>
                  <a:srgbClr val="FFFF00"/>
                </a:solidFill>
              </a:rPr>
              <a:t>, go back to </a:t>
            </a:r>
            <a:r>
              <a:rPr lang="en-CA" sz="2400" b="1" i="1" dirty="0">
                <a:solidFill>
                  <a:srgbClr val="FFFF00"/>
                </a:solidFill>
              </a:rPr>
              <a:t>s. 6(5)</a:t>
            </a:r>
            <a:r>
              <a:rPr lang="en-CA" sz="2400" b="1" i="1" dirty="0">
                <a:solidFill>
                  <a:srgbClr val="FF0000"/>
                </a:solidFill>
              </a:rPr>
              <a:t>…</a:t>
            </a:r>
            <a:r>
              <a:rPr lang="en-CA" sz="2400" b="1" i="1" dirty="0">
                <a:solidFill>
                  <a:srgbClr val="FFFF00"/>
                </a:solidFill>
              </a:rPr>
              <a:t> </a:t>
            </a:r>
          </a:p>
          <a:p>
            <a:pPr>
              <a:defRPr/>
            </a:pPr>
            <a:r>
              <a:rPr lang="en-CA" sz="2400" dirty="0">
                <a:solidFill>
                  <a:schemeClr val="bg1"/>
                </a:solidFill>
              </a:rPr>
              <a:t>Question that needs to be asked is </a:t>
            </a:r>
            <a:r>
              <a:rPr lang="en-CA" sz="2400" i="1" dirty="0">
                <a:solidFill>
                  <a:srgbClr val="FFFF00"/>
                </a:solidFill>
              </a:rPr>
              <a:t>(2)…would </a:t>
            </a:r>
            <a:r>
              <a:rPr lang="en-US" sz="2400" i="1" dirty="0">
                <a:solidFill>
                  <a:srgbClr val="FFFF00"/>
                </a:solidFill>
              </a:rPr>
              <a:t>the use of both trade-marks in the same area…</a:t>
            </a:r>
            <a:r>
              <a:rPr lang="en-US" sz="2400" i="1" dirty="0">
                <a:solidFill>
                  <a:srgbClr val="FF0000"/>
                </a:solidFill>
              </a:rPr>
              <a:t>be likely to lead to the inference</a:t>
            </a:r>
            <a:r>
              <a:rPr lang="en-US" sz="2400" i="1" dirty="0">
                <a:solidFill>
                  <a:srgbClr val="FFFF00"/>
                </a:solidFill>
              </a:rPr>
              <a:t> </a:t>
            </a:r>
            <a:r>
              <a:rPr lang="en-US" sz="2400" i="1" dirty="0">
                <a:solidFill>
                  <a:schemeClr val="bg1"/>
                </a:solidFill>
              </a:rPr>
              <a:t>that the goods or services associated with those trade-marks are</a:t>
            </a:r>
            <a:r>
              <a:rPr lang="en-US" sz="2400" i="1" dirty="0">
                <a:solidFill>
                  <a:srgbClr val="FFFF00"/>
                </a:solidFill>
              </a:rPr>
              <a:t> manufactured, sold, leased, hired or performed by the </a:t>
            </a:r>
            <a:r>
              <a:rPr lang="en-US" sz="2400" i="1" dirty="0">
                <a:solidFill>
                  <a:srgbClr val="FF0000"/>
                </a:solidFill>
              </a:rPr>
              <a:t>same person</a:t>
            </a:r>
            <a:r>
              <a:rPr lang="en-US" sz="2400" i="1" dirty="0">
                <a:solidFill>
                  <a:srgbClr val="FFFF00"/>
                </a:solidFill>
              </a:rPr>
              <a:t>?</a:t>
            </a:r>
            <a:endParaRPr lang="en-CA" sz="2400" i="1" dirty="0">
              <a:solidFill>
                <a:srgbClr val="FFFF00"/>
              </a:solidFill>
            </a:endParaRPr>
          </a:p>
          <a:p>
            <a:pPr>
              <a:defRPr/>
            </a:pPr>
            <a:r>
              <a:rPr lang="en-US" sz="2400" b="1" dirty="0">
                <a:solidFill>
                  <a:srgbClr val="FFFF00"/>
                </a:solidFill>
              </a:rPr>
              <a:t>Application of s. 6(5) factors</a:t>
            </a:r>
            <a:r>
              <a:rPr lang="en-US" sz="2400" b="1" dirty="0">
                <a:solidFill>
                  <a:srgbClr val="FF0000"/>
                </a:solidFill>
              </a:rPr>
              <a:t>: </a:t>
            </a:r>
          </a:p>
          <a:p>
            <a:pPr marL="300038" lvl="1" indent="0">
              <a:buFont typeface="Arial" panose="020B0604020202020204" pitchFamily="34" charset="0"/>
              <a:buNone/>
              <a:defRPr/>
            </a:pPr>
            <a:r>
              <a:rPr lang="en-US" sz="2400" b="1" i="1" dirty="0">
                <a:solidFill>
                  <a:srgbClr val="FF0000"/>
                </a:solidFill>
              </a:rPr>
              <a:t>(a) </a:t>
            </a:r>
            <a:r>
              <a:rPr lang="en-US" sz="2400" b="1" i="1" dirty="0">
                <a:solidFill>
                  <a:srgbClr val="92D050"/>
                </a:solidFill>
              </a:rPr>
              <a:t>The inherent distinctiveness of the trade-marks or trade-names and the extent to which they have become known</a:t>
            </a:r>
            <a:endParaRPr lang="en-CA" sz="2400" i="1"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6595" name="Slide Number Placeholder 3">
            <a:extLst>
              <a:ext uri="{FF2B5EF4-FFF2-40B4-BE49-F238E27FC236}">
                <a16:creationId xmlns:a16="http://schemas.microsoft.com/office/drawing/2014/main" id="{9099EAFA-3896-D176-CC36-FF64A85357F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B2D31D6-0653-2E4A-95B0-D7FD8F577BAA}" type="slidenum">
              <a:rPr lang="en-US" altLang="en-US"/>
              <a:pPr/>
              <a:t>165</a:t>
            </a:fld>
            <a:endParaRPr lang="en-US" altLang="en-U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5">
            <a:extLst>
              <a:ext uri="{FF2B5EF4-FFF2-40B4-BE49-F238E27FC236}">
                <a16:creationId xmlns:a16="http://schemas.microsoft.com/office/drawing/2014/main" id="{EE5EDDB9-C37C-E995-4ABA-860CAB205B8E}"/>
              </a:ext>
            </a:extLst>
          </p:cNvPr>
          <p:cNvSpPr>
            <a:spLocks noGrp="1" noChangeArrowheads="1"/>
          </p:cNvSpPr>
          <p:nvPr>
            <p:ph type="title"/>
          </p:nvPr>
        </p:nvSpPr>
        <p:spPr bwMode="auto">
          <a:xfrm>
            <a:off x="1485900" y="87313"/>
            <a:ext cx="6172200" cy="581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EBD89982-57DF-EA49-7549-EB5072EFB58B}"/>
              </a:ext>
            </a:extLst>
          </p:cNvPr>
          <p:cNvSpPr>
            <a:spLocks noGrp="1"/>
          </p:cNvSpPr>
          <p:nvPr>
            <p:ph sz="quarter" idx="10"/>
          </p:nvPr>
        </p:nvSpPr>
        <p:spPr>
          <a:xfrm>
            <a:off x="179388" y="895350"/>
            <a:ext cx="8785225" cy="4160838"/>
          </a:xfrm>
        </p:spPr>
        <p:txBody>
          <a:bodyPr>
            <a:normAutofit lnSpcReduction="10000"/>
          </a:bodyPr>
          <a:lstStyle/>
          <a:p>
            <a:pPr>
              <a:lnSpc>
                <a:spcPct val="110000"/>
              </a:lnSpc>
              <a:defRPr/>
            </a:pPr>
            <a:r>
              <a:rPr lang="en-CA" dirty="0">
                <a:solidFill>
                  <a:schemeClr val="bg1"/>
                </a:solidFill>
              </a:rPr>
              <a:t>Marks which are </a:t>
            </a:r>
            <a:r>
              <a:rPr lang="en-CA" dirty="0">
                <a:solidFill>
                  <a:srgbClr val="FF0000"/>
                </a:solidFill>
              </a:rPr>
              <a:t>inherently distinctive are </a:t>
            </a:r>
            <a:r>
              <a:rPr lang="en-CA" dirty="0">
                <a:solidFill>
                  <a:schemeClr val="bg1"/>
                </a:solidFill>
              </a:rPr>
              <a:t>unique marks – they intrinsically serve to identify a </a:t>
            </a:r>
            <a:r>
              <a:rPr lang="en-CA" i="1" dirty="0">
                <a:solidFill>
                  <a:srgbClr val="FFFF00"/>
                </a:solidFill>
              </a:rPr>
              <a:t>particular source of a product</a:t>
            </a:r>
            <a:r>
              <a:rPr lang="en-CA" dirty="0">
                <a:solidFill>
                  <a:schemeClr val="bg1"/>
                </a:solidFill>
              </a:rPr>
              <a:t>.</a:t>
            </a:r>
            <a:endParaRPr lang="en-CA" sz="1350" dirty="0">
              <a:solidFill>
                <a:schemeClr val="bg1"/>
              </a:solidFill>
            </a:endParaRPr>
          </a:p>
          <a:p>
            <a:pPr>
              <a:lnSpc>
                <a:spcPct val="110000"/>
              </a:lnSpc>
              <a:defRPr/>
            </a:pPr>
            <a:r>
              <a:rPr lang="en-CA" dirty="0">
                <a:solidFill>
                  <a:schemeClr val="bg1"/>
                </a:solidFill>
              </a:rPr>
              <a:t>Examples are </a:t>
            </a:r>
            <a:r>
              <a:rPr lang="en-CA" dirty="0">
                <a:solidFill>
                  <a:srgbClr val="FFFF00"/>
                </a:solidFill>
              </a:rPr>
              <a:t>words or symbols invented </a:t>
            </a:r>
            <a:r>
              <a:rPr lang="en-CA" dirty="0">
                <a:solidFill>
                  <a:schemeClr val="bg1"/>
                </a:solidFill>
              </a:rPr>
              <a:t>or coined </a:t>
            </a:r>
            <a:r>
              <a:rPr lang="en-CA" dirty="0">
                <a:solidFill>
                  <a:srgbClr val="FFFF00"/>
                </a:solidFill>
              </a:rPr>
              <a:t>for the purpose of functioning as a TM </a:t>
            </a:r>
            <a:r>
              <a:rPr lang="en-CA" dirty="0">
                <a:solidFill>
                  <a:schemeClr val="bg1"/>
                </a:solidFill>
              </a:rPr>
              <a:t>(i.e., Exxon). Have no other significance than as a TM. They don’t suggest any characteristic of the goods or services they identify (Kodak cameras; Clorox  bleach).</a:t>
            </a:r>
            <a:endParaRPr lang="en-CA" sz="1350" dirty="0">
              <a:solidFill>
                <a:schemeClr val="bg1"/>
              </a:solidFill>
            </a:endParaRPr>
          </a:p>
          <a:p>
            <a:pPr>
              <a:lnSpc>
                <a:spcPct val="110000"/>
              </a:lnSpc>
              <a:defRPr/>
            </a:pPr>
            <a:r>
              <a:rPr lang="en-US" dirty="0">
                <a:solidFill>
                  <a:schemeClr val="bg1"/>
                </a:solidFill>
              </a:rPr>
              <a:t>Marks have high inherent distinctiveness if they </a:t>
            </a:r>
            <a:r>
              <a:rPr lang="en-US" dirty="0">
                <a:solidFill>
                  <a:srgbClr val="FFFF00"/>
                </a:solidFill>
              </a:rPr>
              <a:t>only communicate the message that they are identifying</a:t>
            </a:r>
            <a:r>
              <a:rPr lang="en-US" dirty="0">
                <a:solidFill>
                  <a:schemeClr val="bg1"/>
                </a:solidFill>
              </a:rPr>
              <a:t> or signifying the source of the product. </a:t>
            </a:r>
            <a:endParaRPr lang="en-CA" sz="1350" dirty="0">
              <a:solidFill>
                <a:schemeClr val="bg1"/>
              </a:solidFill>
            </a:endParaRPr>
          </a:p>
          <a:p>
            <a:pPr>
              <a:lnSpc>
                <a:spcPct val="110000"/>
              </a:lnSpc>
              <a:defRPr/>
            </a:pPr>
            <a:r>
              <a:rPr lang="en-US" dirty="0">
                <a:solidFill>
                  <a:srgbClr val="FFFF00"/>
                </a:solidFill>
              </a:rPr>
              <a:t>Coined terms with design elements </a:t>
            </a:r>
            <a:r>
              <a:rPr lang="en-US" dirty="0">
                <a:solidFill>
                  <a:schemeClr val="bg1"/>
                </a:solidFill>
              </a:rPr>
              <a:t>are generally seen as having high degrees of inherent distinctiveness. </a:t>
            </a:r>
            <a:endParaRPr lang="en-CA" sz="1350" dirty="0">
              <a:solidFill>
                <a:schemeClr val="bg1"/>
              </a:solidFill>
            </a:endParaRPr>
          </a:p>
          <a:p>
            <a:pPr>
              <a:lnSpc>
                <a:spcPct val="110000"/>
              </a:lnSpc>
              <a:defRPr/>
            </a:pPr>
            <a:r>
              <a:rPr lang="en-US" dirty="0">
                <a:solidFill>
                  <a:srgbClr val="FFFF00"/>
                </a:solidFill>
              </a:rPr>
              <a:t>Marks have lower inherent distinctiveness if they are descriptive or suggestive of a parties’ respective wares</a:t>
            </a:r>
            <a:r>
              <a:rPr lang="en-US" dirty="0">
                <a:solidFill>
                  <a:schemeClr val="bg1"/>
                </a:solidFill>
              </a:rPr>
              <a:t> or services. (Marks made up of ordinary words, for instance, have lower inherent distinctiveness than marks made up of coined words and design elements). </a:t>
            </a:r>
            <a:r>
              <a:rPr lang="en-US" dirty="0"/>
              <a:t> </a:t>
            </a:r>
            <a:endParaRPr lang="en-CA" sz="1350" dirty="0"/>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8643" name="Slide Number Placeholder 3">
            <a:extLst>
              <a:ext uri="{FF2B5EF4-FFF2-40B4-BE49-F238E27FC236}">
                <a16:creationId xmlns:a16="http://schemas.microsoft.com/office/drawing/2014/main" id="{94068CE6-D66E-2458-232B-E406EB4A97F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D576E1-312E-354C-8A51-1FAA57681E57}" type="slidenum">
              <a:rPr lang="en-US" altLang="en-US"/>
              <a:pPr/>
              <a:t>166</a:t>
            </a:fld>
            <a:endParaRPr lang="en-US" altLang="en-US"/>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Title 5">
            <a:extLst>
              <a:ext uri="{FF2B5EF4-FFF2-40B4-BE49-F238E27FC236}">
                <a16:creationId xmlns:a16="http://schemas.microsoft.com/office/drawing/2014/main" id="{15D649F9-9CCD-8EE9-AC5F-4AD9855D6654}"/>
              </a:ext>
            </a:extLst>
          </p:cNvPr>
          <p:cNvSpPr>
            <a:spLocks noGrp="1" noChangeArrowheads="1"/>
          </p:cNvSpPr>
          <p:nvPr>
            <p:ph type="title"/>
          </p:nvPr>
        </p:nvSpPr>
        <p:spPr bwMode="auto">
          <a:xfrm>
            <a:off x="827088" y="50800"/>
            <a:ext cx="7262812" cy="5080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600" b="1">
                <a:solidFill>
                  <a:srgbClr val="FFFF00"/>
                </a:solidFill>
              </a:rPr>
              <a:t>Trademarks</a:t>
            </a:r>
            <a:r>
              <a:rPr lang="en-US" altLang="en-US" sz="3600" b="1">
                <a:solidFill>
                  <a:srgbClr val="FF0000"/>
                </a:solidFill>
              </a:rPr>
              <a:t>: </a:t>
            </a:r>
            <a:r>
              <a:rPr lang="en-US" altLang="en-US" sz="3600">
                <a:solidFill>
                  <a:schemeClr val="bg1"/>
                </a:solidFill>
              </a:rPr>
              <a:t>Application of s. 6</a:t>
            </a:r>
          </a:p>
        </p:txBody>
      </p:sp>
      <p:sp>
        <p:nvSpPr>
          <p:cNvPr id="2" name="Content Placeholder 1">
            <a:extLst>
              <a:ext uri="{FF2B5EF4-FFF2-40B4-BE49-F238E27FC236}">
                <a16:creationId xmlns:a16="http://schemas.microsoft.com/office/drawing/2014/main" id="{AAA19FE7-6479-5FCC-2E9C-9A3E9C732524}"/>
              </a:ext>
            </a:extLst>
          </p:cNvPr>
          <p:cNvSpPr>
            <a:spLocks noGrp="1"/>
          </p:cNvSpPr>
          <p:nvPr>
            <p:ph sz="quarter" idx="10"/>
          </p:nvPr>
        </p:nvSpPr>
        <p:spPr>
          <a:xfrm>
            <a:off x="179388" y="915988"/>
            <a:ext cx="8785225" cy="4103687"/>
          </a:xfrm>
        </p:spPr>
        <p:txBody>
          <a:bodyPr/>
          <a:lstStyle/>
          <a:p>
            <a:pPr>
              <a:defRPr/>
            </a:pPr>
            <a:r>
              <a:rPr lang="en-US" sz="2200" dirty="0">
                <a:solidFill>
                  <a:schemeClr val="bg1"/>
                </a:solidFill>
              </a:rPr>
              <a:t>In the </a:t>
            </a:r>
            <a:r>
              <a:rPr lang="en-US" sz="2200" i="1" dirty="0">
                <a:solidFill>
                  <a:srgbClr val="00B0F0"/>
                </a:solidFill>
              </a:rPr>
              <a:t>Possum Lodges </a:t>
            </a:r>
            <a:r>
              <a:rPr lang="en-US" sz="2200" dirty="0">
                <a:solidFill>
                  <a:schemeClr val="bg1"/>
                </a:solidFill>
              </a:rPr>
              <a:t>case </a:t>
            </a:r>
            <a:r>
              <a:rPr lang="en-CA" sz="2200" dirty="0">
                <a:solidFill>
                  <a:srgbClr val="FFFF00"/>
                </a:solidFill>
              </a:rPr>
              <a:t>both</a:t>
            </a:r>
            <a:r>
              <a:rPr lang="en-US" sz="2200" dirty="0">
                <a:solidFill>
                  <a:srgbClr val="FFFF00"/>
                </a:solidFill>
              </a:rPr>
              <a:t> marks were </a:t>
            </a:r>
            <a:r>
              <a:rPr lang="en-US" sz="2200" dirty="0">
                <a:solidFill>
                  <a:schemeClr val="bg1"/>
                </a:solidFill>
              </a:rPr>
              <a:t>said to be </a:t>
            </a:r>
            <a:r>
              <a:rPr lang="en-US" sz="2200" dirty="0">
                <a:solidFill>
                  <a:srgbClr val="FFFF00"/>
                </a:solidFill>
              </a:rPr>
              <a:t>inherently distinctive with respect to their respective goods and services</a:t>
            </a:r>
            <a:r>
              <a:rPr lang="en-US" sz="2200" dirty="0">
                <a:solidFill>
                  <a:schemeClr val="bg1"/>
                </a:solidFill>
              </a:rPr>
              <a:t>…(i.e., don’t really serve a descriptive function).</a:t>
            </a:r>
            <a:endParaRPr lang="en-CA" sz="2200" dirty="0">
              <a:solidFill>
                <a:schemeClr val="bg1"/>
              </a:solidFill>
            </a:endParaRPr>
          </a:p>
          <a:p>
            <a:pPr>
              <a:defRPr/>
            </a:pPr>
            <a:r>
              <a:rPr lang="en-US" sz="2200" dirty="0">
                <a:solidFill>
                  <a:schemeClr val="bg1"/>
                </a:solidFill>
              </a:rPr>
              <a:t>But Applicant Messier’s mark is  less inherently distinctive because its second half describes its services i.e. lodging; lodges </a:t>
            </a:r>
          </a:p>
          <a:p>
            <a:pPr marL="300038" lvl="1" indent="0">
              <a:buFont typeface="Arial" panose="020B0604020202020204" pitchFamily="34" charset="0"/>
              <a:buNone/>
              <a:defRPr/>
            </a:pPr>
            <a:r>
              <a:rPr lang="en-US" sz="2200" b="1" i="1" dirty="0">
                <a:solidFill>
                  <a:srgbClr val="FF0000"/>
                </a:solidFill>
              </a:rPr>
              <a:t>(b) </a:t>
            </a:r>
            <a:r>
              <a:rPr lang="en-US" sz="2200" b="1" i="1" dirty="0">
                <a:solidFill>
                  <a:srgbClr val="92D050"/>
                </a:solidFill>
              </a:rPr>
              <a:t>The extent to which each trade-mark has become known</a:t>
            </a:r>
            <a:endParaRPr lang="en-CA" sz="2200" i="1" dirty="0">
              <a:solidFill>
                <a:srgbClr val="92D050"/>
              </a:solidFill>
            </a:endParaRPr>
          </a:p>
          <a:p>
            <a:pPr>
              <a:defRPr/>
            </a:pPr>
            <a:r>
              <a:rPr lang="en-US" sz="2200" dirty="0">
                <a:solidFill>
                  <a:schemeClr val="bg1"/>
                </a:solidFill>
              </a:rPr>
              <a:t>No evidence of use or promotion of Applicant’s mark while</a:t>
            </a:r>
            <a:r>
              <a:rPr lang="en-CA" sz="2200" dirty="0">
                <a:solidFill>
                  <a:schemeClr val="bg1"/>
                </a:solidFill>
              </a:rPr>
              <a:t> </a:t>
            </a:r>
            <a:r>
              <a:rPr lang="en-CA" sz="2200" dirty="0">
                <a:solidFill>
                  <a:srgbClr val="FFFF00"/>
                </a:solidFill>
              </a:rPr>
              <a:t>extensive </a:t>
            </a:r>
            <a:r>
              <a:rPr lang="en-US" sz="2200" dirty="0">
                <a:solidFill>
                  <a:srgbClr val="FFFF00"/>
                </a:solidFill>
              </a:rPr>
              <a:t>use of Opponent’s Possum Lodge mark</a:t>
            </a:r>
            <a:r>
              <a:rPr lang="en-US" sz="2200" dirty="0">
                <a:solidFill>
                  <a:schemeClr val="bg1"/>
                </a:solidFill>
              </a:rPr>
              <a:t>…which was </a:t>
            </a:r>
            <a:r>
              <a:rPr lang="en-US" sz="2200" dirty="0">
                <a:solidFill>
                  <a:srgbClr val="FFFF00"/>
                </a:solidFill>
              </a:rPr>
              <a:t>much better known</a:t>
            </a:r>
            <a:r>
              <a:rPr lang="en-US" sz="2200" dirty="0">
                <a:solidFill>
                  <a:schemeClr val="bg1"/>
                </a:solidFill>
              </a:rPr>
              <a:t>…</a:t>
            </a:r>
            <a:endParaRPr lang="en-CA" sz="2200" dirty="0">
              <a:solidFill>
                <a:schemeClr val="bg1"/>
              </a:solidFill>
            </a:endParaRPr>
          </a:p>
          <a:p>
            <a:pPr>
              <a:defRPr/>
            </a:pPr>
            <a:r>
              <a:rPr lang="en-US" sz="2200" dirty="0">
                <a:solidFill>
                  <a:schemeClr val="bg1"/>
                </a:solidFill>
              </a:rPr>
              <a:t>Possum Lodge figures prominently in “The </a:t>
            </a:r>
            <a:r>
              <a:rPr lang="en-US" sz="2200" dirty="0">
                <a:solidFill>
                  <a:srgbClr val="FF0000"/>
                </a:solidFill>
              </a:rPr>
              <a:t>Red</a:t>
            </a:r>
            <a:r>
              <a:rPr lang="en-US" sz="2200" dirty="0">
                <a:solidFill>
                  <a:schemeClr val="bg1"/>
                </a:solidFill>
              </a:rPr>
              <a:t> </a:t>
            </a:r>
            <a:r>
              <a:rPr lang="en-US" sz="2200" dirty="0">
                <a:solidFill>
                  <a:srgbClr val="92D050"/>
                </a:solidFill>
              </a:rPr>
              <a:t>Green</a:t>
            </a:r>
            <a:r>
              <a:rPr lang="en-US" sz="2200" dirty="0">
                <a:solidFill>
                  <a:schemeClr val="bg1"/>
                </a:solidFill>
              </a:rPr>
              <a:t> Show”… (great description of Possum Lodge in para. 16 of decision…)</a:t>
            </a:r>
            <a:endParaRPr lang="en-CA" sz="2200" dirty="0">
              <a:solidFill>
                <a:schemeClr val="bg1"/>
              </a:solidFill>
            </a:endParaRPr>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70691" name="Slide Number Placeholder 3">
            <a:extLst>
              <a:ext uri="{FF2B5EF4-FFF2-40B4-BE49-F238E27FC236}">
                <a16:creationId xmlns:a16="http://schemas.microsoft.com/office/drawing/2014/main" id="{C079F675-F74E-B45B-D0ED-70887536275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318B342-54A9-2248-89A1-4A72411BF14F}" type="slidenum">
              <a:rPr lang="en-US" altLang="en-US"/>
              <a:pPr/>
              <a:t>167</a:t>
            </a:fld>
            <a:endParaRPr lang="en-US" alt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5">
            <a:extLst>
              <a:ext uri="{FF2B5EF4-FFF2-40B4-BE49-F238E27FC236}">
                <a16:creationId xmlns:a16="http://schemas.microsoft.com/office/drawing/2014/main" id="{1D635BA2-8302-2ABC-0538-526DA7F455C6}"/>
              </a:ext>
            </a:extLst>
          </p:cNvPr>
          <p:cNvSpPr>
            <a:spLocks noGrp="1" noChangeArrowheads="1"/>
          </p:cNvSpPr>
          <p:nvPr>
            <p:ph type="title"/>
          </p:nvPr>
        </p:nvSpPr>
        <p:spPr bwMode="auto">
          <a:xfrm>
            <a:off x="1485900" y="87313"/>
            <a:ext cx="6172200"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AA330C88-2743-9CDB-39A3-8089A04E0030}"/>
              </a:ext>
            </a:extLst>
          </p:cNvPr>
          <p:cNvSpPr>
            <a:spLocks noGrp="1"/>
          </p:cNvSpPr>
          <p:nvPr>
            <p:ph sz="quarter" idx="10"/>
          </p:nvPr>
        </p:nvSpPr>
        <p:spPr>
          <a:xfrm>
            <a:off x="107950" y="774700"/>
            <a:ext cx="8856663" cy="4281488"/>
          </a:xfrm>
        </p:spPr>
        <p:txBody>
          <a:bodyPr>
            <a:normAutofit fontScale="85000" lnSpcReduction="10000"/>
          </a:bodyPr>
          <a:lstStyle/>
          <a:p>
            <a:pPr marL="342900" lvl="1" indent="0">
              <a:lnSpc>
                <a:spcPct val="120000"/>
              </a:lnSpc>
              <a:buFont typeface="Arial" panose="020B0604020202020204" pitchFamily="34" charset="0"/>
              <a:buNone/>
              <a:defRPr/>
            </a:pPr>
            <a:r>
              <a:rPr lang="en-US" sz="2325" b="1" i="1" dirty="0">
                <a:solidFill>
                  <a:srgbClr val="FF0000"/>
                </a:solidFill>
              </a:rPr>
              <a:t>(b) </a:t>
            </a:r>
            <a:r>
              <a:rPr lang="en-US" sz="2325" b="1" i="1" dirty="0">
                <a:solidFill>
                  <a:srgbClr val="92D050"/>
                </a:solidFill>
              </a:rPr>
              <a:t>the length of time the trade-marks or trade-names have been in use</a:t>
            </a:r>
            <a:endParaRPr lang="en-CA" sz="2325" i="1" dirty="0">
              <a:solidFill>
                <a:srgbClr val="92D050"/>
              </a:solidFill>
            </a:endParaRPr>
          </a:p>
          <a:p>
            <a:pPr>
              <a:lnSpc>
                <a:spcPct val="120000"/>
              </a:lnSpc>
              <a:defRPr/>
            </a:pPr>
            <a:r>
              <a:rPr lang="en-US" sz="2325" dirty="0">
                <a:solidFill>
                  <a:schemeClr val="bg1"/>
                </a:solidFill>
              </a:rPr>
              <a:t>Applicant’s mark hadn’t yet been used</a:t>
            </a:r>
            <a:r>
              <a:rPr lang="en-US" sz="2325" dirty="0">
                <a:solidFill>
                  <a:srgbClr val="FF0000"/>
                </a:solidFill>
              </a:rPr>
              <a:t>/</a:t>
            </a:r>
            <a:r>
              <a:rPr lang="en-US" sz="2325" dirty="0">
                <a:solidFill>
                  <a:schemeClr val="bg1"/>
                </a:solidFill>
              </a:rPr>
              <a:t>promoted while Opponent’s mark was used extensively in Canada since 1991 </a:t>
            </a:r>
            <a:endParaRPr lang="en-CA" sz="2325" dirty="0">
              <a:solidFill>
                <a:schemeClr val="bg1"/>
              </a:solidFill>
            </a:endParaRPr>
          </a:p>
          <a:p>
            <a:pPr marL="300038" lvl="1" indent="0">
              <a:lnSpc>
                <a:spcPct val="120000"/>
              </a:lnSpc>
              <a:buFont typeface="Arial" panose="020B0604020202020204" pitchFamily="34" charset="0"/>
              <a:buNone/>
              <a:defRPr/>
            </a:pPr>
            <a:r>
              <a:rPr lang="en-US" sz="2325" b="1" i="1" dirty="0">
                <a:solidFill>
                  <a:srgbClr val="FF0000"/>
                </a:solidFill>
              </a:rPr>
              <a:t>(c) </a:t>
            </a:r>
            <a:r>
              <a:rPr lang="en-US" sz="2325" b="1" i="1" dirty="0">
                <a:solidFill>
                  <a:srgbClr val="92D050"/>
                </a:solidFill>
              </a:rPr>
              <a:t>the nature of the goods, services or business</a:t>
            </a:r>
            <a:r>
              <a:rPr lang="en-US" sz="2325" b="1" i="1" dirty="0">
                <a:solidFill>
                  <a:schemeClr val="bg1"/>
                </a:solidFill>
              </a:rPr>
              <a:t>;</a:t>
            </a:r>
            <a:r>
              <a:rPr lang="en-US" sz="2325" b="1" i="1" dirty="0">
                <a:solidFill>
                  <a:srgbClr val="92D050"/>
                </a:solidFill>
              </a:rPr>
              <a:t> </a:t>
            </a:r>
            <a:r>
              <a:rPr lang="en-US" sz="2325" b="1" i="1" dirty="0">
                <a:solidFill>
                  <a:srgbClr val="FF0000"/>
                </a:solidFill>
              </a:rPr>
              <a:t>(d) </a:t>
            </a:r>
            <a:r>
              <a:rPr lang="en-US" sz="2325" b="1" i="1" dirty="0">
                <a:solidFill>
                  <a:srgbClr val="92D050"/>
                </a:solidFill>
              </a:rPr>
              <a:t>nature of the trade</a:t>
            </a:r>
            <a:endParaRPr lang="en-CA" sz="2325" i="1" dirty="0">
              <a:solidFill>
                <a:srgbClr val="92D050"/>
              </a:solidFill>
            </a:endParaRPr>
          </a:p>
          <a:p>
            <a:pPr>
              <a:lnSpc>
                <a:spcPct val="120000"/>
              </a:lnSpc>
              <a:defRPr/>
            </a:pPr>
            <a:r>
              <a:rPr lang="en-US" sz="2325" dirty="0">
                <a:solidFill>
                  <a:schemeClr val="bg1"/>
                </a:solidFill>
              </a:rPr>
              <a:t>Is there a nexus or connection between the goods, services and business of the Applicant and the Opponent</a:t>
            </a:r>
            <a:r>
              <a:rPr lang="en-US" sz="2325" dirty="0">
                <a:solidFill>
                  <a:srgbClr val="FF0000"/>
                </a:solidFill>
              </a:rPr>
              <a:t>?</a:t>
            </a:r>
            <a:r>
              <a:rPr lang="en-US" sz="2325" dirty="0">
                <a:solidFill>
                  <a:schemeClr val="bg1"/>
                </a:solidFill>
              </a:rPr>
              <a:t> </a:t>
            </a:r>
            <a:endParaRPr lang="en-CA" sz="2325" dirty="0">
              <a:solidFill>
                <a:schemeClr val="bg1"/>
              </a:solidFill>
            </a:endParaRPr>
          </a:p>
          <a:p>
            <a:pPr>
              <a:lnSpc>
                <a:spcPct val="120000"/>
              </a:lnSpc>
              <a:defRPr/>
            </a:pPr>
            <a:r>
              <a:rPr lang="en-US" sz="2325" dirty="0">
                <a:solidFill>
                  <a:schemeClr val="bg1"/>
                </a:solidFill>
              </a:rPr>
              <a:t>No overlap, but connection </a:t>
            </a:r>
            <a:r>
              <a:rPr lang="en-US" sz="2325" dirty="0">
                <a:solidFill>
                  <a:srgbClr val="FF0000"/>
                </a:solidFill>
              </a:rPr>
              <a:t>…</a:t>
            </a:r>
            <a:r>
              <a:rPr lang="en-US" sz="2325" dirty="0">
                <a:solidFill>
                  <a:schemeClr val="bg1"/>
                </a:solidFill>
              </a:rPr>
              <a:t> Applicant’s business involves recreational accommodation; Opponent’s television show [para 21] “satirize[s] the stereotypical Canadian outdoorsman and sportsman”. </a:t>
            </a:r>
            <a:endParaRPr lang="en-CA" sz="2325"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72739" name="Slide Number Placeholder 3">
            <a:extLst>
              <a:ext uri="{FF2B5EF4-FFF2-40B4-BE49-F238E27FC236}">
                <a16:creationId xmlns:a16="http://schemas.microsoft.com/office/drawing/2014/main" id="{61E05612-9359-4E09-0179-029F50BA995A}"/>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B55B42-F5CA-1044-B401-83F10E459E94}" type="slidenum">
              <a:rPr lang="en-US" altLang="en-US"/>
              <a:pPr/>
              <a:t>168</a:t>
            </a:fld>
            <a:endParaRPr lang="en-US" alt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Title 5">
            <a:extLst>
              <a:ext uri="{FF2B5EF4-FFF2-40B4-BE49-F238E27FC236}">
                <a16:creationId xmlns:a16="http://schemas.microsoft.com/office/drawing/2014/main" id="{966B2728-1FAB-1C59-EF81-12CE33E36E58}"/>
              </a:ext>
            </a:extLst>
          </p:cNvPr>
          <p:cNvSpPr>
            <a:spLocks noGrp="1" noChangeArrowheads="1"/>
          </p:cNvSpPr>
          <p:nvPr>
            <p:ph type="title"/>
          </p:nvPr>
        </p:nvSpPr>
        <p:spPr bwMode="auto">
          <a:xfrm>
            <a:off x="1485900" y="87313"/>
            <a:ext cx="6172200"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9D73D412-8C55-BED1-F11F-234CA826D663}"/>
              </a:ext>
            </a:extLst>
          </p:cNvPr>
          <p:cNvSpPr>
            <a:spLocks noGrp="1"/>
          </p:cNvSpPr>
          <p:nvPr>
            <p:ph sz="quarter" idx="10"/>
          </p:nvPr>
        </p:nvSpPr>
        <p:spPr>
          <a:xfrm>
            <a:off x="107950" y="774700"/>
            <a:ext cx="8856663" cy="4173538"/>
          </a:xfrm>
        </p:spPr>
        <p:txBody>
          <a:bodyPr/>
          <a:lstStyle/>
          <a:p>
            <a:pPr marL="0" indent="0">
              <a:buFont typeface="Arial" panose="020B0604020202020204" pitchFamily="34" charset="0"/>
              <a:buNone/>
              <a:defRPr/>
            </a:pPr>
            <a:r>
              <a:rPr lang="en-US" sz="2000" b="1" i="1" dirty="0">
                <a:solidFill>
                  <a:srgbClr val="FF0000"/>
                </a:solidFill>
              </a:rPr>
              <a:t>(e) </a:t>
            </a:r>
            <a:r>
              <a:rPr lang="en-US" sz="2000" b="1" i="1" dirty="0">
                <a:solidFill>
                  <a:srgbClr val="92D050"/>
                </a:solidFill>
              </a:rPr>
              <a:t>the degree of resemblance between the trade-marks or trade-names in appearance or sound or in the ideas suggested by them</a:t>
            </a:r>
            <a:endParaRPr lang="en-CA" sz="2000" i="1" dirty="0">
              <a:solidFill>
                <a:srgbClr val="92D050"/>
              </a:solidFill>
            </a:endParaRPr>
          </a:p>
          <a:p>
            <a:pPr>
              <a:defRPr/>
            </a:pPr>
            <a:r>
              <a:rPr lang="en-US" sz="2000" dirty="0">
                <a:solidFill>
                  <a:schemeClr val="bg1"/>
                </a:solidFill>
              </a:rPr>
              <a:t>Essentially identical…</a:t>
            </a:r>
            <a:r>
              <a:rPr lang="en-CA" sz="2000" dirty="0">
                <a:solidFill>
                  <a:schemeClr val="bg1"/>
                </a:solidFill>
              </a:rPr>
              <a:t> </a:t>
            </a:r>
          </a:p>
          <a:p>
            <a:pPr marL="0" indent="0">
              <a:buFont typeface="Arial" panose="020B0604020202020204" pitchFamily="34" charset="0"/>
              <a:buNone/>
              <a:defRPr/>
            </a:pPr>
            <a:r>
              <a:rPr lang="en-US" sz="2000" b="1" dirty="0">
                <a:solidFill>
                  <a:srgbClr val="FF0000"/>
                </a:solidFill>
              </a:rPr>
              <a:t>Conclusion</a:t>
            </a:r>
            <a:endParaRPr lang="en-CA" sz="2000" dirty="0">
              <a:solidFill>
                <a:srgbClr val="FF0000"/>
              </a:solidFill>
            </a:endParaRPr>
          </a:p>
          <a:p>
            <a:pPr>
              <a:defRPr/>
            </a:pPr>
            <a:r>
              <a:rPr lang="en-US" sz="2000" dirty="0">
                <a:solidFill>
                  <a:srgbClr val="FFFF00"/>
                </a:solidFill>
              </a:rPr>
              <a:t>Applicant </a:t>
            </a:r>
            <a:r>
              <a:rPr lang="en-US" sz="2000" dirty="0">
                <a:solidFill>
                  <a:schemeClr val="bg1"/>
                </a:solidFill>
              </a:rPr>
              <a:t>is required to </a:t>
            </a:r>
            <a:r>
              <a:rPr lang="en-US" sz="2000" dirty="0">
                <a:solidFill>
                  <a:srgbClr val="FFFF00"/>
                </a:solidFill>
              </a:rPr>
              <a:t>show </a:t>
            </a:r>
            <a:r>
              <a:rPr lang="en-US" sz="2000" dirty="0">
                <a:solidFill>
                  <a:schemeClr val="bg1"/>
                </a:solidFill>
              </a:rPr>
              <a:t>that </a:t>
            </a:r>
            <a:r>
              <a:rPr lang="en-US" sz="2000" dirty="0">
                <a:solidFill>
                  <a:srgbClr val="FFFF00"/>
                </a:solidFill>
              </a:rPr>
              <a:t>there is not a reasonable likelihood of </a:t>
            </a:r>
            <a:r>
              <a:rPr lang="en-US" sz="2000" dirty="0">
                <a:solidFill>
                  <a:srgbClr val="FF0000"/>
                </a:solidFill>
                <a:latin typeface="Comic Sans MS" panose="030F0902030302020204" pitchFamily="66" charset="0"/>
              </a:rPr>
              <a:t>confusion</a:t>
            </a:r>
            <a:r>
              <a:rPr lang="en-US" sz="2000" dirty="0">
                <a:solidFill>
                  <a:srgbClr val="FFFF00"/>
                </a:solidFill>
              </a:rPr>
              <a:t> </a:t>
            </a:r>
            <a:r>
              <a:rPr lang="en-US" sz="2000" dirty="0">
                <a:solidFill>
                  <a:schemeClr val="bg1"/>
                </a:solidFill>
              </a:rPr>
              <a:t>between the marks</a:t>
            </a:r>
            <a:endParaRPr lang="en-CA" sz="2000" dirty="0">
              <a:solidFill>
                <a:schemeClr val="bg1"/>
              </a:solidFill>
            </a:endParaRPr>
          </a:p>
          <a:p>
            <a:pPr>
              <a:defRPr/>
            </a:pPr>
            <a:r>
              <a:rPr lang="en-US" sz="2000" dirty="0">
                <a:solidFill>
                  <a:srgbClr val="FF0000"/>
                </a:solidFill>
              </a:rPr>
              <a:t>Could not do so</a:t>
            </a:r>
            <a:r>
              <a:rPr lang="en-US" sz="2000" dirty="0">
                <a:solidFill>
                  <a:schemeClr val="bg1"/>
                </a:solidFill>
              </a:rPr>
              <a:t>: </a:t>
            </a:r>
            <a:r>
              <a:rPr lang="en-US" sz="2000" i="1" dirty="0">
                <a:solidFill>
                  <a:schemeClr val="bg1"/>
                </a:solidFill>
              </a:rPr>
              <a:t>“[para 24] “the Applicant has not satisfied me that, on a balance of probabilities, a Canadian who has an imperfect recollection of the Opponent’s TM as associated with the Opponent’s show, would not, </a:t>
            </a:r>
            <a:r>
              <a:rPr lang="en-US" sz="2000" i="1" dirty="0">
                <a:solidFill>
                  <a:srgbClr val="FFFF00"/>
                </a:solidFill>
              </a:rPr>
              <a:t>as a matter of first impression, assume that there was some connection </a:t>
            </a:r>
            <a:r>
              <a:rPr lang="en-US" sz="2000" i="1" dirty="0">
                <a:solidFill>
                  <a:schemeClr val="bg1"/>
                </a:solidFill>
              </a:rPr>
              <a:t>between the Applicant’s POSSUM LODGES recreational lodging, real estate and restaurant services and the Opponent’s television show.”</a:t>
            </a:r>
            <a:endParaRPr lang="en-CA" sz="2000" i="1" dirty="0">
              <a:solidFill>
                <a:schemeClr val="bg1"/>
              </a:solidFill>
            </a:endParaRPr>
          </a:p>
          <a:p>
            <a:pPr>
              <a:defRPr/>
            </a:pPr>
            <a:endParaRPr lang="en-US"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74787" name="Slide Number Placeholder 3">
            <a:extLst>
              <a:ext uri="{FF2B5EF4-FFF2-40B4-BE49-F238E27FC236}">
                <a16:creationId xmlns:a16="http://schemas.microsoft.com/office/drawing/2014/main" id="{1E75417B-F716-D7AC-CCE2-2C28EA3C10B6}"/>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3B72D8B-6094-EA4C-B1F1-F7BB459F65F0}" type="slidenum">
              <a:rPr lang="en-US" altLang="en-US"/>
              <a:pPr/>
              <a:t>169</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157DFAF-6B3D-A654-7BBF-89E2088246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6F581744-9F23-50E1-7CCB-C339824E46D1}"/>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4D8376C-81BD-985A-49F8-310C559B5DEB}"/>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530AF53B-5D3D-5AFA-8A59-EAA77EF6823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2360C97-3E53-1431-C797-426ED2695BB0}"/>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02360C97-3E53-1431-C797-426ED2695BB0}"/>
                  </a:ext>
                </a:extLst>
              </p:cNvPr>
              <p:cNvPicPr/>
              <p:nvPr/>
            </p:nvPicPr>
            <p:blipFill>
              <a:blip r:embed="rId5"/>
              <a:stretch>
                <a:fillRect/>
              </a:stretch>
            </p:blipFill>
            <p:spPr>
              <a:xfrm>
                <a:off x="3793374" y="4363460"/>
                <a:ext cx="1487156" cy="656640"/>
              </a:xfrm>
              <a:prstGeom prst="rect">
                <a:avLst/>
              </a:prstGeom>
            </p:spPr>
          </p:pic>
        </mc:Fallback>
      </mc:AlternateContent>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5">
            <a:extLst>
              <a:ext uri="{FF2B5EF4-FFF2-40B4-BE49-F238E27FC236}">
                <a16:creationId xmlns:a16="http://schemas.microsoft.com/office/drawing/2014/main" id="{3231DDC6-5037-ED0A-1F8F-3FD7A66F8133}"/>
              </a:ext>
            </a:extLst>
          </p:cNvPr>
          <p:cNvSpPr>
            <a:spLocks noGrp="1" noChangeArrowheads="1"/>
          </p:cNvSpPr>
          <p:nvPr>
            <p:ph type="title"/>
          </p:nvPr>
        </p:nvSpPr>
        <p:spPr bwMode="auto">
          <a:xfrm>
            <a:off x="611188" y="84138"/>
            <a:ext cx="7046912" cy="604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038C6549-C82D-B15C-6DAC-620E36E42411}"/>
              </a:ext>
            </a:extLst>
          </p:cNvPr>
          <p:cNvSpPr>
            <a:spLocks noGrp="1"/>
          </p:cNvSpPr>
          <p:nvPr>
            <p:ph sz="quarter" idx="10"/>
          </p:nvPr>
        </p:nvSpPr>
        <p:spPr>
          <a:xfrm>
            <a:off x="260350" y="987425"/>
            <a:ext cx="8632825" cy="4071938"/>
          </a:xfrm>
        </p:spPr>
        <p:txBody>
          <a:bodyPr/>
          <a:lstStyle/>
          <a:p>
            <a:pPr marL="0" indent="0">
              <a:buFont typeface="Arial" panose="020B0604020202020204" pitchFamily="34" charset="0"/>
              <a:buNone/>
              <a:defRPr/>
            </a:pPr>
            <a:r>
              <a:rPr lang="en-US" b="1" dirty="0">
                <a:solidFill>
                  <a:srgbClr val="FF0000"/>
                </a:solidFill>
              </a:rPr>
              <a:t>The Applicant failed in their duty to select a name with care to avoid any </a:t>
            </a:r>
            <a:r>
              <a:rPr lang="en-US" b="1" dirty="0">
                <a:solidFill>
                  <a:srgbClr val="FF0000"/>
                </a:solidFill>
                <a:latin typeface="Comic Sans MS" panose="030F0902030302020204" pitchFamily="66" charset="0"/>
              </a:rPr>
              <a:t>confusion</a:t>
            </a:r>
            <a:r>
              <a:rPr lang="en-US" b="1" dirty="0">
                <a:solidFill>
                  <a:srgbClr val="FF0000"/>
                </a:solidFill>
              </a:rPr>
              <a:t>. </a:t>
            </a:r>
            <a:r>
              <a:rPr lang="en-US" b="1" dirty="0">
                <a:solidFill>
                  <a:srgbClr val="FFFF00"/>
                </a:solidFill>
              </a:rPr>
              <a:t>Does the decision make sense</a:t>
            </a:r>
            <a:r>
              <a:rPr lang="en-US" b="1" dirty="0">
                <a:solidFill>
                  <a:srgbClr val="FF0000"/>
                </a:solidFill>
              </a:rPr>
              <a:t>? </a:t>
            </a:r>
            <a:endParaRPr lang="en-CA" b="1" dirty="0">
              <a:solidFill>
                <a:srgbClr val="FF0000"/>
              </a:solidFill>
            </a:endParaRPr>
          </a:p>
          <a:p>
            <a:pPr>
              <a:defRPr/>
            </a:pPr>
            <a:r>
              <a:rPr lang="en-US" dirty="0">
                <a:solidFill>
                  <a:schemeClr val="bg1"/>
                </a:solidFill>
              </a:rPr>
              <a:t>Note the language … “</a:t>
            </a:r>
            <a:r>
              <a:rPr lang="en-US" dirty="0">
                <a:solidFill>
                  <a:srgbClr val="FF0000"/>
                </a:solidFill>
              </a:rPr>
              <a:t>assume there was some connection </a:t>
            </a:r>
            <a:r>
              <a:rPr lang="en-US" dirty="0">
                <a:solidFill>
                  <a:schemeClr val="bg1"/>
                </a:solidFill>
              </a:rPr>
              <a:t>between the Applicant’s [goods and services]” and those of the Opponent. </a:t>
            </a:r>
            <a:endParaRPr lang="en-CA" dirty="0">
              <a:solidFill>
                <a:schemeClr val="bg1"/>
              </a:solidFill>
            </a:endParaRPr>
          </a:p>
          <a:p>
            <a:pPr>
              <a:defRPr/>
            </a:pPr>
            <a:r>
              <a:rPr lang="en-US" dirty="0">
                <a:solidFill>
                  <a:schemeClr val="bg1"/>
                </a:solidFill>
              </a:rPr>
              <a:t>Compare this with the language of s. 6(2) … </a:t>
            </a:r>
            <a:endParaRPr lang="en-CA" dirty="0">
              <a:solidFill>
                <a:schemeClr val="bg1"/>
              </a:solidFill>
            </a:endParaRPr>
          </a:p>
          <a:p>
            <a:pPr>
              <a:defRPr/>
            </a:pPr>
            <a:r>
              <a:rPr lang="en-US" i="1" dirty="0">
                <a:solidFill>
                  <a:srgbClr val="FFFF00"/>
                </a:solidFill>
              </a:rPr>
              <a:t>The use of a trade-mark </a:t>
            </a:r>
            <a:r>
              <a:rPr lang="en-US" i="1" dirty="0">
                <a:solidFill>
                  <a:srgbClr val="FF0000"/>
                </a:solidFill>
              </a:rPr>
              <a:t>causes</a:t>
            </a:r>
            <a:r>
              <a:rPr lang="en-US" i="1" dirty="0">
                <a:solidFill>
                  <a:srgbClr val="FF0000"/>
                </a:solidFill>
                <a:latin typeface="Comic Sans MS" panose="030F0902030302020204" pitchFamily="66" charset="0"/>
              </a:rPr>
              <a:t> confusion </a:t>
            </a:r>
            <a:r>
              <a:rPr lang="en-US" i="1" dirty="0">
                <a:solidFill>
                  <a:srgbClr val="FFFF00"/>
                </a:solidFill>
              </a:rPr>
              <a:t>with another trade-mark </a:t>
            </a:r>
            <a:r>
              <a:rPr lang="en-US" i="1" dirty="0">
                <a:solidFill>
                  <a:schemeClr val="bg1"/>
                </a:solidFill>
              </a:rPr>
              <a:t>if the use of both trade-marks in the same area would be </a:t>
            </a:r>
            <a:r>
              <a:rPr lang="en-US" i="1" dirty="0">
                <a:solidFill>
                  <a:srgbClr val="FFFF00"/>
                </a:solidFill>
              </a:rPr>
              <a:t>likely to lead to the inference that the goods or services associated with those trade-marks are manufactured, sold, leased, hired or performed by the same person</a:t>
            </a:r>
            <a:r>
              <a:rPr lang="en-US" i="1" dirty="0">
                <a:solidFill>
                  <a:schemeClr val="bg1"/>
                </a:solidFill>
              </a:rPr>
              <a:t>, whether or not the goods or services are of the same general class.</a:t>
            </a:r>
          </a:p>
          <a:p>
            <a:pPr>
              <a:defRPr/>
            </a:pPr>
            <a:r>
              <a:rPr lang="en-US" i="1" dirty="0">
                <a:solidFill>
                  <a:srgbClr val="FFFF00"/>
                </a:solidFill>
                <a:latin typeface="Herculanum" panose="02000505000000020004" pitchFamily="2" charset="77"/>
              </a:rPr>
              <a:t>Fundamental tension</a:t>
            </a:r>
            <a:endParaRPr lang="en-CA" i="1" dirty="0">
              <a:solidFill>
                <a:srgbClr val="FFFF00"/>
              </a:solidFill>
              <a:latin typeface="Herculanum" panose="02000505000000020004" pitchFamily="2" charset="77"/>
            </a:endParaRPr>
          </a:p>
          <a:p>
            <a:pPr>
              <a:defRPr/>
            </a:pPr>
            <a:r>
              <a:rPr lang="en-US" dirty="0">
                <a:solidFill>
                  <a:schemeClr val="bg1"/>
                </a:solidFill>
              </a:rPr>
              <a:t>How much protection TM owners should receive, and how much protection owners of well-known or famous TMs should receive</a:t>
            </a:r>
            <a:r>
              <a:rPr lang="en-US" dirty="0">
                <a:solidFill>
                  <a:srgbClr val="FF0000"/>
                </a:solidFill>
              </a:rPr>
              <a:t>?</a:t>
            </a:r>
            <a:endParaRPr lang="en-CA" dirty="0">
              <a:solidFill>
                <a:srgbClr val="FF0000"/>
              </a:solidFill>
            </a:endParaRPr>
          </a:p>
          <a:p>
            <a:pPr marL="0" indent="0">
              <a:buFont typeface="Arial" panose="020B0604020202020204" pitchFamily="34" charset="0"/>
              <a:buNone/>
              <a:defRPr/>
            </a:pPr>
            <a:endParaRPr lang="en-US" dirty="0">
              <a:solidFill>
                <a:schemeClr val="bg1"/>
              </a:solidFill>
            </a:endParaRPr>
          </a:p>
        </p:txBody>
      </p:sp>
      <p:sp>
        <p:nvSpPr>
          <p:cNvPr id="376835" name="Slide Number Placeholder 3">
            <a:extLst>
              <a:ext uri="{FF2B5EF4-FFF2-40B4-BE49-F238E27FC236}">
                <a16:creationId xmlns:a16="http://schemas.microsoft.com/office/drawing/2014/main" id="{28338E73-EB53-96F9-07AF-0821FCA4975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01BA6E-5A9C-E24F-948C-6ECDDDD30E37}" type="slidenum">
              <a:rPr lang="en-US" altLang="en-US"/>
              <a:pPr/>
              <a:t>170</a:t>
            </a:fld>
            <a:endParaRPr lang="en-US" alt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F2C03-9EF1-A069-337A-37653B7792D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a:extLst>
              <a:ext uri="{FF2B5EF4-FFF2-40B4-BE49-F238E27FC236}">
                <a16:creationId xmlns:a16="http://schemas.microsoft.com/office/drawing/2014/main" id="{15208120-7CD6-BA71-6301-ED9EAD934B74}"/>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8737CE70-530B-4602-FD68-D5CF592F1C16}"/>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3038475" y="1331913"/>
            <a:ext cx="3067050" cy="3132137"/>
          </a:xfrm>
        </p:spPr>
      </p:pic>
      <p:pic>
        <p:nvPicPr>
          <p:cNvPr id="156675" name="Content Placeholder 3" descr="Crystal_Project_pause-queue.png">
            <a:extLst>
              <a:ext uri="{FF2B5EF4-FFF2-40B4-BE49-F238E27FC236}">
                <a16:creationId xmlns:a16="http://schemas.microsoft.com/office/drawing/2014/main" id="{D63C3183-8564-C985-5662-CCDC9C4941A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49096C20-335F-9AA1-DAB1-53D32958243D}"/>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33474" name="Picture 2">
            <a:extLst>
              <a:ext uri="{FF2B5EF4-FFF2-40B4-BE49-F238E27FC236}">
                <a16:creationId xmlns:a16="http://schemas.microsoft.com/office/drawing/2014/main" id="{90ECF8C1-5703-A22E-0B71-643974A959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FDF10-03F7-DA65-39B6-E785B3E10E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08007" y="241759"/>
            <a:ext cx="3727986" cy="4659982"/>
          </a:xfrm>
          <a:prstGeom prst="rect">
            <a:avLst/>
          </a:prstGeom>
        </p:spPr>
      </p:pic>
    </p:spTree>
    <p:extLst>
      <p:ext uri="{BB962C8B-B14F-4D97-AF65-F5344CB8AC3E}">
        <p14:creationId xmlns:p14="http://schemas.microsoft.com/office/powerpoint/2010/main" val="6662631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9C61F3-6FD9-35CF-A8DF-805C35DC9FC2}"/>
              </a:ext>
            </a:extLst>
          </p:cNvPr>
          <p:cNvSpPr>
            <a:spLocks noGrp="1"/>
          </p:cNvSpPr>
          <p:nvPr>
            <p:ph type="title"/>
          </p:nvPr>
        </p:nvSpPr>
        <p:spPr>
          <a:xfrm>
            <a:off x="1485900" y="79375"/>
            <a:ext cx="6172200" cy="6064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t>	</a:t>
            </a:r>
          </a:p>
        </p:txBody>
      </p:sp>
      <p:sp>
        <p:nvSpPr>
          <p:cNvPr id="2" name="Content Placeholder 1">
            <a:extLst>
              <a:ext uri="{FF2B5EF4-FFF2-40B4-BE49-F238E27FC236}">
                <a16:creationId xmlns:a16="http://schemas.microsoft.com/office/drawing/2014/main" id="{F54B54AC-40E3-7DE4-45C4-EDD5A401FB18}"/>
              </a:ext>
            </a:extLst>
          </p:cNvPr>
          <p:cNvSpPr>
            <a:spLocks noGrp="1"/>
          </p:cNvSpPr>
          <p:nvPr>
            <p:ph idx="1"/>
          </p:nvPr>
        </p:nvSpPr>
        <p:spPr>
          <a:xfrm>
            <a:off x="539750" y="842963"/>
            <a:ext cx="8280400" cy="3536950"/>
          </a:xfrm>
        </p:spPr>
        <p:txBody>
          <a:bodyPr>
            <a:normAutofit/>
          </a:bodyPr>
          <a:lstStyle/>
          <a:p>
            <a:pPr marL="0" indent="0">
              <a:buFont typeface="Arial" panose="020B0604020202020204" pitchFamily="34" charset="0"/>
              <a:buNone/>
              <a:defRPr/>
            </a:pPr>
            <a:r>
              <a:rPr lang="en-US" sz="2250" i="1" dirty="0">
                <a:solidFill>
                  <a:srgbClr val="00B0F0"/>
                </a:solidFill>
              </a:rPr>
              <a:t>Mattel v. 3894207 Canada Inc., </a:t>
            </a:r>
            <a:r>
              <a:rPr lang="en-US" sz="2250" dirty="0">
                <a:solidFill>
                  <a:schemeClr val="bg1"/>
                </a:solidFill>
              </a:rPr>
              <a:t>2006 SCC 22</a:t>
            </a:r>
            <a:r>
              <a:rPr lang="en-CA" sz="2250" dirty="0">
                <a:solidFill>
                  <a:schemeClr val="bg1"/>
                </a:solidFill>
              </a:rPr>
              <a:t> </a:t>
            </a:r>
            <a:endParaRPr lang="en-CA" sz="2250" dirty="0"/>
          </a:p>
          <a:p>
            <a:pPr>
              <a:defRPr/>
            </a:pPr>
            <a:r>
              <a:rPr lang="en-CA" sz="2250" dirty="0">
                <a:solidFill>
                  <a:schemeClr val="bg1"/>
                </a:solidFill>
              </a:rPr>
              <a:t>The Numbered Company wanted to register TMs in connection with its small </a:t>
            </a:r>
            <a:r>
              <a:rPr lang="en-CA" sz="2250" dirty="0">
                <a:solidFill>
                  <a:srgbClr val="FFFF00"/>
                </a:solidFill>
              </a:rPr>
              <a:t>chain of Montreal suburban </a:t>
            </a:r>
            <a:r>
              <a:rPr lang="en-CA" sz="2250" dirty="0">
                <a:solidFill>
                  <a:schemeClr val="accent2">
                    <a:lumMod val="40000"/>
                    <a:lumOff val="60000"/>
                  </a:schemeClr>
                </a:solidFill>
              </a:rPr>
              <a:t>Barbie</a:t>
            </a:r>
            <a:r>
              <a:rPr lang="en-CA" sz="2250" dirty="0">
                <a:solidFill>
                  <a:srgbClr val="FF0000"/>
                </a:solidFill>
              </a:rPr>
              <a:t>’</a:t>
            </a:r>
            <a:r>
              <a:rPr lang="en-CA" sz="2250" dirty="0">
                <a:solidFill>
                  <a:schemeClr val="accent2">
                    <a:lumMod val="40000"/>
                    <a:lumOff val="60000"/>
                  </a:schemeClr>
                </a:solidFill>
              </a:rPr>
              <a:t>s</a:t>
            </a:r>
            <a:r>
              <a:rPr lang="en-CA" sz="2250" dirty="0">
                <a:solidFill>
                  <a:srgbClr val="FFFF00"/>
                </a:solidFill>
              </a:rPr>
              <a:t> restaurants</a:t>
            </a:r>
            <a:r>
              <a:rPr lang="en-CA" sz="2250" dirty="0">
                <a:solidFill>
                  <a:schemeClr val="bg1"/>
                </a:solidFill>
              </a:rPr>
              <a:t>. </a:t>
            </a:r>
          </a:p>
          <a:p>
            <a:pPr>
              <a:defRPr/>
            </a:pPr>
            <a:r>
              <a:rPr lang="en-CA" sz="2250" dirty="0">
                <a:solidFill>
                  <a:srgbClr val="FFFF00"/>
                </a:solidFill>
              </a:rPr>
              <a:t>Mattel opposed </a:t>
            </a:r>
            <a:r>
              <a:rPr lang="en-CA" sz="2250" dirty="0">
                <a:solidFill>
                  <a:schemeClr val="bg1"/>
                </a:solidFill>
              </a:rPr>
              <a:t>the application on the basis that use of the name would create </a:t>
            </a:r>
            <a:r>
              <a:rPr lang="en-CA" sz="2250" dirty="0">
                <a:solidFill>
                  <a:srgbClr val="FF0000"/>
                </a:solidFill>
                <a:latin typeface="Comic Sans MS" panose="030F0902030302020204" pitchFamily="66" charset="0"/>
              </a:rPr>
              <a:t>confusion</a:t>
            </a:r>
            <a:r>
              <a:rPr lang="en-CA" sz="2250" dirty="0">
                <a:solidFill>
                  <a:schemeClr val="bg1"/>
                </a:solidFill>
              </a:rPr>
              <a:t> with respect to its Mark BARBIE</a:t>
            </a:r>
            <a:r>
              <a:rPr lang="en-CA" sz="2400" dirty="0">
                <a:solidFill>
                  <a:schemeClr val="bg1"/>
                </a:solidFill>
              </a:rPr>
              <a:t>.</a:t>
            </a:r>
          </a:p>
          <a:p>
            <a:pPr marL="342900" lvl="1" indent="0">
              <a:buFont typeface="Arial" panose="020B0604020202020204" pitchFamily="34" charset="0"/>
              <a:buNone/>
              <a:defRPr/>
            </a:pPr>
            <a:r>
              <a:rPr lang="en-CA" dirty="0">
                <a:solidFill>
                  <a:schemeClr val="bg1"/>
                </a:solidFill>
              </a:rPr>
              <a:t> </a:t>
            </a:r>
          </a:p>
          <a:p>
            <a:pPr>
              <a:defRPr/>
            </a:pPr>
            <a:endParaRPr lang="en-US" dirty="0"/>
          </a:p>
        </p:txBody>
      </p:sp>
      <p:sp>
        <p:nvSpPr>
          <p:cNvPr id="234499" name="Slide Number Placeholder 3">
            <a:extLst>
              <a:ext uri="{FF2B5EF4-FFF2-40B4-BE49-F238E27FC236}">
                <a16:creationId xmlns:a16="http://schemas.microsoft.com/office/drawing/2014/main" id="{8A9749E0-FFF0-EC22-3C48-E6302B3B0A8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0E7747-F236-0A43-B076-A3976AA873D6}" type="slidenum">
              <a:rPr lang="en-US" altLang="en-US" smtClean="0"/>
              <a:pPr/>
              <a:t>175</a:t>
            </a:fld>
            <a:endParaRPr lang="en-US" altLang="en-US"/>
          </a:p>
        </p:txBody>
      </p:sp>
      <p:pic>
        <p:nvPicPr>
          <p:cNvPr id="234500" name="Picture 4">
            <a:extLst>
              <a:ext uri="{FF2B5EF4-FFF2-40B4-BE49-F238E27FC236}">
                <a16:creationId xmlns:a16="http://schemas.microsoft.com/office/drawing/2014/main" id="{09AF8E61-9372-6509-133F-0EF87EACD94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91050" y="3363913"/>
            <a:ext cx="3101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Content Placeholder 2" descr="Screen Shot 2015-10-11 at 5.59.06 PM.png">
            <a:extLst>
              <a:ext uri="{FF2B5EF4-FFF2-40B4-BE49-F238E27FC236}">
                <a16:creationId xmlns:a16="http://schemas.microsoft.com/office/drawing/2014/main" id="{D97956D5-A119-FA76-A474-0F95388D9F7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5005" r="-5005"/>
          <a:stretch>
            <a:fillRect/>
          </a:stretch>
        </p:blipFill>
        <p:spPr bwMode="auto">
          <a:xfrm>
            <a:off x="539750" y="473075"/>
            <a:ext cx="47545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6" name="Picture 14" descr="A person in a suit and tie&#10;&#10;Description automatically generated">
            <a:extLst>
              <a:ext uri="{FF2B5EF4-FFF2-40B4-BE49-F238E27FC236}">
                <a16:creationId xmlns:a16="http://schemas.microsoft.com/office/drawing/2014/main" id="{75BC89D7-8D79-46F4-FB96-BB7A61E0EC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5963" y="369888"/>
            <a:ext cx="24288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7" name="Picture 4" descr="BARBIE'S &amp; DESIGN">
            <a:extLst>
              <a:ext uri="{FF2B5EF4-FFF2-40B4-BE49-F238E27FC236}">
                <a16:creationId xmlns:a16="http://schemas.microsoft.com/office/drawing/2014/main" id="{9D7E8E71-C7EC-D026-C90F-DFDE2ACA0C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08175" y="3363913"/>
            <a:ext cx="1816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descr="A picture containing many, white, photo, covered&#10;&#10;Description automatically generated">
            <a:extLst>
              <a:ext uri="{FF2B5EF4-FFF2-40B4-BE49-F238E27FC236}">
                <a16:creationId xmlns:a16="http://schemas.microsoft.com/office/drawing/2014/main" id="{F5EFD195-F56C-8919-7E2A-3691FFC55C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406400"/>
            <a:ext cx="37338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0" name="Picture 4" descr="A person posing for a picture&#10;&#10;Description automatically generated">
            <a:extLst>
              <a:ext uri="{FF2B5EF4-FFF2-40B4-BE49-F238E27FC236}">
                <a16:creationId xmlns:a16="http://schemas.microsoft.com/office/drawing/2014/main" id="{D4FEC816-36B8-A8B1-B789-9C0ACE208B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9388" y="1031875"/>
            <a:ext cx="3081337"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Number Placeholder 3">
            <a:extLst>
              <a:ext uri="{FF2B5EF4-FFF2-40B4-BE49-F238E27FC236}">
                <a16:creationId xmlns:a16="http://schemas.microsoft.com/office/drawing/2014/main" id="{271CCBF2-2673-2A21-BC89-5E05009C9A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FA5220-B837-3042-8488-5E5E97DC3110}" type="slidenum">
              <a:rPr lang="en-US" altLang="en-US" smtClean="0"/>
              <a:pPr/>
              <a:t>178</a:t>
            </a:fld>
            <a:endParaRPr lang="en-US" altLang="en-US"/>
          </a:p>
        </p:txBody>
      </p:sp>
      <p:pic>
        <p:nvPicPr>
          <p:cNvPr id="238594" name="Picture 6" descr="A person wearing a costume&#10;&#10;Description automatically generated">
            <a:extLst>
              <a:ext uri="{FF2B5EF4-FFF2-40B4-BE49-F238E27FC236}">
                <a16:creationId xmlns:a16="http://schemas.microsoft.com/office/drawing/2014/main" id="{73626A81-9D7B-D683-488A-1A2673A801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08325" y="411163"/>
            <a:ext cx="292735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FF38A-AC19-CC96-78E3-00B2C21CEFF7}"/>
              </a:ext>
            </a:extLst>
          </p:cNvPr>
          <p:cNvSpPr>
            <a:spLocks noGrp="1"/>
          </p:cNvSpPr>
          <p:nvPr>
            <p:ph type="title"/>
          </p:nvPr>
        </p:nvSpPr>
        <p:spPr>
          <a:xfrm>
            <a:off x="1485900" y="77788"/>
            <a:ext cx="6172200" cy="4889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9819B855-F80A-98AD-1A90-2A1C300DA6F8}"/>
              </a:ext>
            </a:extLst>
          </p:cNvPr>
          <p:cNvSpPr>
            <a:spLocks noGrp="1"/>
          </p:cNvSpPr>
          <p:nvPr>
            <p:ph idx="1"/>
          </p:nvPr>
        </p:nvSpPr>
        <p:spPr>
          <a:xfrm>
            <a:off x="468313" y="987425"/>
            <a:ext cx="8351837" cy="3730625"/>
          </a:xfrm>
        </p:spPr>
        <p:txBody>
          <a:bodyPr>
            <a:normAutofit/>
          </a:bodyPr>
          <a:lstStyle/>
          <a:p>
            <a:pPr marL="0" indent="0">
              <a:lnSpc>
                <a:spcPct val="110000"/>
              </a:lnSpc>
              <a:buFont typeface="Arial" panose="020B0604020202020204" pitchFamily="34" charset="0"/>
              <a:buNone/>
              <a:defRPr/>
            </a:pPr>
            <a:r>
              <a:rPr lang="en-US" sz="2100" i="1" dirty="0">
                <a:solidFill>
                  <a:srgbClr val="00B0F0"/>
                </a:solidFill>
              </a:rPr>
              <a:t>Mattel v. 3894207 Canada Inc., </a:t>
            </a:r>
            <a:r>
              <a:rPr lang="en-US" sz="2100" dirty="0">
                <a:solidFill>
                  <a:schemeClr val="bg1"/>
                </a:solidFill>
              </a:rPr>
              <a:t>2006 SCC 22</a:t>
            </a:r>
          </a:p>
          <a:p>
            <a:pPr marL="0" indent="0">
              <a:lnSpc>
                <a:spcPct val="110000"/>
              </a:lnSpc>
              <a:buFont typeface="Arial" panose="020B0604020202020204" pitchFamily="34" charset="0"/>
              <a:buNone/>
              <a:defRPr/>
            </a:pPr>
            <a:r>
              <a:rPr lang="en-CA" sz="2100" dirty="0">
                <a:solidFill>
                  <a:schemeClr val="bg1"/>
                </a:solidFill>
              </a:rPr>
              <a:t>Binnie J.:</a:t>
            </a:r>
          </a:p>
          <a:p>
            <a:pPr lvl="1">
              <a:lnSpc>
                <a:spcPct val="110000"/>
              </a:lnSpc>
              <a:buFont typeface="Courier New" panose="02070309020205020404" pitchFamily="49" charset="0"/>
              <a:buChar char="o"/>
              <a:defRPr/>
            </a:pPr>
            <a:r>
              <a:rPr lang="en-CA" sz="2100" dirty="0">
                <a:solidFill>
                  <a:schemeClr val="bg1"/>
                </a:solidFill>
              </a:rPr>
              <a:t>Some </a:t>
            </a:r>
            <a:r>
              <a:rPr lang="en-CA" sz="2100" dirty="0">
                <a:solidFill>
                  <a:srgbClr val="FFFF00"/>
                </a:solidFill>
              </a:rPr>
              <a:t>TMs are so well-known that use in connection with any wares or services would generate </a:t>
            </a:r>
            <a:r>
              <a:rPr lang="en-CA" sz="2100" dirty="0">
                <a:solidFill>
                  <a:srgbClr val="FF0000"/>
                </a:solidFill>
                <a:latin typeface="Comic Sans MS" panose="030F0902030302020204" pitchFamily="66" charset="0"/>
              </a:rPr>
              <a:t>confusion</a:t>
            </a:r>
            <a:r>
              <a:rPr lang="en-CA" sz="2100" dirty="0">
                <a:solidFill>
                  <a:schemeClr val="bg1"/>
                </a:solidFill>
              </a:rPr>
              <a:t>.</a:t>
            </a:r>
          </a:p>
          <a:p>
            <a:pPr lvl="1">
              <a:lnSpc>
                <a:spcPct val="110000"/>
              </a:lnSpc>
              <a:buFont typeface="Courier New" panose="02070309020205020404" pitchFamily="49" charset="0"/>
              <a:buChar char="o"/>
              <a:defRPr/>
            </a:pPr>
            <a:r>
              <a:rPr lang="en-CA" sz="2100" dirty="0">
                <a:solidFill>
                  <a:schemeClr val="bg1"/>
                </a:solidFill>
              </a:rPr>
              <a:t>In those circumstances, </a:t>
            </a:r>
            <a:r>
              <a:rPr lang="en-CA" sz="2100" dirty="0">
                <a:solidFill>
                  <a:srgbClr val="FFFF00"/>
                </a:solidFill>
              </a:rPr>
              <a:t>no need to establish a connection between the goods and/or services for a finding of </a:t>
            </a:r>
            <a:r>
              <a:rPr lang="en-CA" sz="2100" dirty="0">
                <a:solidFill>
                  <a:srgbClr val="FF0000"/>
                </a:solidFill>
                <a:latin typeface="Comic Sans MS" panose="030F0902030302020204" pitchFamily="66" charset="0"/>
              </a:rPr>
              <a:t>confusion</a:t>
            </a:r>
            <a:r>
              <a:rPr lang="en-CA" sz="2100" dirty="0">
                <a:solidFill>
                  <a:schemeClr val="bg1"/>
                </a:solidFill>
              </a:rPr>
              <a:t> to be made out (cf. </a:t>
            </a:r>
            <a:r>
              <a:rPr lang="en-CA" sz="2100" dirty="0">
                <a:solidFill>
                  <a:schemeClr val="accent2">
                    <a:lumMod val="60000"/>
                    <a:lumOff val="40000"/>
                  </a:schemeClr>
                </a:solidFill>
              </a:rPr>
              <a:t>Pink Panther </a:t>
            </a:r>
            <a:r>
              <a:rPr lang="en-CA" sz="2100" dirty="0">
                <a:solidFill>
                  <a:schemeClr val="bg1"/>
                </a:solidFill>
              </a:rPr>
              <a:t>case)</a:t>
            </a:r>
          </a:p>
          <a:p>
            <a:pPr>
              <a:lnSpc>
                <a:spcPct val="110000"/>
              </a:lnSpc>
              <a:defRPr/>
            </a:pPr>
            <a:r>
              <a:rPr lang="en-US" sz="2100" dirty="0">
                <a:solidFill>
                  <a:srgbClr val="FFFF00"/>
                </a:solidFill>
              </a:rPr>
              <a:t>Who is the test person </a:t>
            </a:r>
            <a:r>
              <a:rPr lang="en-US" sz="2100" dirty="0">
                <a:solidFill>
                  <a:schemeClr val="bg1"/>
                </a:solidFill>
              </a:rPr>
              <a:t>for the purpose of the </a:t>
            </a:r>
            <a:r>
              <a:rPr lang="en-US" sz="2100" dirty="0">
                <a:solidFill>
                  <a:srgbClr val="FF0000"/>
                </a:solidFill>
                <a:latin typeface="Comic Sans MS" panose="030F0902030302020204" pitchFamily="66" charset="0"/>
              </a:rPr>
              <a:t>confusion </a:t>
            </a:r>
            <a:r>
              <a:rPr lang="en-US" sz="2100" dirty="0">
                <a:solidFill>
                  <a:schemeClr val="bg1"/>
                </a:solidFill>
              </a:rPr>
              <a:t>analysis?</a:t>
            </a:r>
          </a:p>
          <a:p>
            <a:pPr>
              <a:lnSpc>
                <a:spcPct val="110000"/>
              </a:lnSpc>
              <a:defRPr/>
            </a:pPr>
            <a:r>
              <a:rPr lang="en-US" sz="2100" dirty="0">
                <a:solidFill>
                  <a:schemeClr val="bg1"/>
                </a:solidFill>
              </a:rPr>
              <a:t>How were the </a:t>
            </a:r>
            <a:r>
              <a:rPr lang="en-US" sz="2100" dirty="0">
                <a:solidFill>
                  <a:srgbClr val="FFFF00"/>
                </a:solidFill>
              </a:rPr>
              <a:t>s. 6(5) factors </a:t>
            </a:r>
            <a:r>
              <a:rPr lang="en-US" sz="2100" dirty="0">
                <a:solidFill>
                  <a:schemeClr val="bg1"/>
                </a:solidFill>
              </a:rPr>
              <a:t>applied?</a:t>
            </a:r>
          </a:p>
          <a:p>
            <a:pPr>
              <a:defRPr/>
            </a:pPr>
            <a:endParaRPr lang="en-CA" dirty="0">
              <a:solidFill>
                <a:schemeClr val="bg1"/>
              </a:solidFill>
            </a:endParaRPr>
          </a:p>
          <a:p>
            <a:pPr>
              <a:defRPr/>
            </a:pPr>
            <a:endParaRPr lang="en-US" dirty="0"/>
          </a:p>
        </p:txBody>
      </p:sp>
      <p:sp>
        <p:nvSpPr>
          <p:cNvPr id="240643" name="Slide Number Placeholder 3">
            <a:extLst>
              <a:ext uri="{FF2B5EF4-FFF2-40B4-BE49-F238E27FC236}">
                <a16:creationId xmlns:a16="http://schemas.microsoft.com/office/drawing/2014/main" id="{066E15EC-360F-1134-BFBA-BDF61AA1CFB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94D7D5-DBAB-4B41-87D0-6DD8C639CDEF}" type="slidenum">
              <a:rPr lang="en-US" altLang="en-US" smtClean="0"/>
              <a:pPr/>
              <a:t>179</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ED7CA378-5DD3-F904-1765-C8608D9C9EC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2A8A57DE-A6F2-588B-C3CD-12C33323E726}"/>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6908A39E-B839-7352-6378-A46DD7046D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EE85B7-2E67-6272-9C03-3BA10BD38D29}"/>
              </a:ext>
            </a:extLst>
          </p:cNvPr>
          <p:cNvSpPr>
            <a:spLocks noGrp="1"/>
          </p:cNvSpPr>
          <p:nvPr>
            <p:ph type="title"/>
          </p:nvPr>
        </p:nvSpPr>
        <p:spPr>
          <a:xfrm>
            <a:off x="1485900" y="131763"/>
            <a:ext cx="6172200" cy="5905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rPr>
              <a:t>Confusion </a:t>
            </a:r>
            <a:r>
              <a:rPr lang="en-US" b="1" dirty="0">
                <a:solidFill>
                  <a:srgbClr val="FFFF00"/>
                </a:solidFill>
              </a:rPr>
              <a:t>	</a:t>
            </a:r>
          </a:p>
        </p:txBody>
      </p:sp>
      <p:sp>
        <p:nvSpPr>
          <p:cNvPr id="242690" name="Content Placeholder 1">
            <a:extLst>
              <a:ext uri="{FF2B5EF4-FFF2-40B4-BE49-F238E27FC236}">
                <a16:creationId xmlns:a16="http://schemas.microsoft.com/office/drawing/2014/main" id="{62528065-DE17-F0F1-2255-7E880404581E}"/>
              </a:ext>
            </a:extLst>
          </p:cNvPr>
          <p:cNvSpPr>
            <a:spLocks noGrp="1" noChangeArrowheads="1"/>
          </p:cNvSpPr>
          <p:nvPr>
            <p:ph idx="1"/>
          </p:nvPr>
        </p:nvSpPr>
        <p:spPr bwMode="auto">
          <a:xfrm>
            <a:off x="358775" y="1131888"/>
            <a:ext cx="8426450" cy="330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i="1">
                <a:solidFill>
                  <a:srgbClr val="00B0F0"/>
                </a:solidFill>
              </a:rPr>
              <a:t>Mattel v. 3894207 Canada Inc., </a:t>
            </a:r>
            <a:r>
              <a:rPr lang="en-US" altLang="en-US">
                <a:solidFill>
                  <a:schemeClr val="bg1"/>
                </a:solidFill>
              </a:rPr>
              <a:t>2006 SCC 22</a:t>
            </a:r>
            <a:r>
              <a:rPr lang="en-CA" altLang="en-US">
                <a:solidFill>
                  <a:schemeClr val="bg1"/>
                </a:solidFill>
              </a:rPr>
              <a:t> </a:t>
            </a:r>
          </a:p>
        </p:txBody>
      </p:sp>
      <p:sp>
        <p:nvSpPr>
          <p:cNvPr id="242691" name="Slide Number Placeholder 3">
            <a:extLst>
              <a:ext uri="{FF2B5EF4-FFF2-40B4-BE49-F238E27FC236}">
                <a16:creationId xmlns:a16="http://schemas.microsoft.com/office/drawing/2014/main" id="{B2C5D500-9EC1-02BF-F10E-0E138FC5436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C04AE2F-2440-F04B-B3F1-D2CCD7E9788D}" type="slidenum">
              <a:rPr lang="en-US" altLang="en-US" smtClean="0"/>
              <a:pPr/>
              <a:t>180</a:t>
            </a:fld>
            <a:endParaRPr lang="en-US" altLang="en-US"/>
          </a:p>
        </p:txBody>
      </p:sp>
      <p:pic>
        <p:nvPicPr>
          <p:cNvPr id="242692" name="Picture 4" descr="BARBIE'S RESTAURANT &amp; DESIGN">
            <a:extLst>
              <a:ext uri="{FF2B5EF4-FFF2-40B4-BE49-F238E27FC236}">
                <a16:creationId xmlns:a16="http://schemas.microsoft.com/office/drawing/2014/main" id="{8D7FAA59-11E3-4EF8-E9A7-DFE83318D9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6463" y="2006600"/>
            <a:ext cx="22510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3" name="Recorded Sound" descr="Recorded Sound">
            <a:hlinkClick r:id="" action="ppaction://media"/>
            <a:extLst>
              <a:ext uri="{FF2B5EF4-FFF2-40B4-BE49-F238E27FC236}">
                <a16:creationId xmlns:a16="http://schemas.microsoft.com/office/drawing/2014/main" id="{07D0615C-31B9-FE8E-FF99-1815A5C3EE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67200" y="2266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5">
            <a:extLst>
              <a:ext uri="{FF2B5EF4-FFF2-40B4-BE49-F238E27FC236}">
                <a16:creationId xmlns:a16="http://schemas.microsoft.com/office/drawing/2014/main" id="{34243A44-3C6B-6DD2-186A-9AE9368CCDE9}"/>
              </a:ext>
            </a:extLst>
          </p:cNvPr>
          <p:cNvSpPr>
            <a:spLocks noGrp="1" noChangeArrowheads="1"/>
          </p:cNvSpPr>
          <p:nvPr>
            <p:ph type="title"/>
          </p:nvPr>
        </p:nvSpPr>
        <p:spPr bwMode="auto">
          <a:xfrm>
            <a:off x="1012825" y="115888"/>
            <a:ext cx="7118350" cy="80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774A4F68-078C-B7A4-55C6-29010BC311FE}"/>
              </a:ext>
            </a:extLst>
          </p:cNvPr>
          <p:cNvSpPr>
            <a:spLocks noGrp="1"/>
          </p:cNvSpPr>
          <p:nvPr>
            <p:ph idx="1"/>
          </p:nvPr>
        </p:nvSpPr>
        <p:spPr>
          <a:xfrm>
            <a:off x="287338" y="1203325"/>
            <a:ext cx="8569325" cy="3722688"/>
          </a:xfrm>
        </p:spPr>
        <p:txBody>
          <a:bodyPr>
            <a:normAutofit/>
          </a:bodyPr>
          <a:lstStyle/>
          <a:p>
            <a:pPr marL="0" indent="0">
              <a:buFont typeface="Arial" panose="020B0604020202020204" pitchFamily="34" charset="0"/>
              <a:buNone/>
              <a:defRPr/>
            </a:pPr>
            <a:r>
              <a:rPr lang="en-US" sz="1800" i="1" dirty="0">
                <a:solidFill>
                  <a:srgbClr val="00B0F0"/>
                </a:solidFill>
              </a:rPr>
              <a:t>Mattel v. 3894207 Canada Inc., </a:t>
            </a:r>
            <a:r>
              <a:rPr lang="en-US" sz="1800" dirty="0">
                <a:solidFill>
                  <a:schemeClr val="bg1"/>
                </a:solidFill>
              </a:rPr>
              <a:t>2006 SCC 22</a:t>
            </a:r>
          </a:p>
          <a:p>
            <a:pPr>
              <a:defRPr/>
            </a:pPr>
            <a:r>
              <a:rPr lang="en-CA" sz="1800" dirty="0">
                <a:solidFill>
                  <a:srgbClr val="FFFF00"/>
                </a:solidFill>
              </a:rPr>
              <a:t>Main  issue</a:t>
            </a:r>
            <a:r>
              <a:rPr lang="en-CA" sz="1800" dirty="0">
                <a:solidFill>
                  <a:schemeClr val="bg1"/>
                </a:solidFill>
              </a:rPr>
              <a:t> is </a:t>
            </a:r>
            <a:r>
              <a:rPr lang="en-CA" sz="1800" dirty="0">
                <a:solidFill>
                  <a:srgbClr val="FFFF00"/>
                </a:solidFill>
              </a:rPr>
              <a:t>whether Mattel can use TM law to prevent </a:t>
            </a:r>
            <a:r>
              <a:rPr lang="en-CA" sz="1800" dirty="0">
                <a:solidFill>
                  <a:schemeClr val="bg1"/>
                </a:solidFill>
              </a:rPr>
              <a:t>people from using the name </a:t>
            </a:r>
            <a:r>
              <a:rPr lang="en-CA" sz="1800" dirty="0">
                <a:solidFill>
                  <a:schemeClr val="accent2">
                    <a:lumMod val="60000"/>
                    <a:lumOff val="40000"/>
                  </a:schemeClr>
                </a:solidFill>
              </a:rPr>
              <a:t>Barbie</a:t>
            </a:r>
            <a:r>
              <a:rPr lang="en-CA" sz="1800" dirty="0">
                <a:solidFill>
                  <a:schemeClr val="bg1"/>
                </a:solidFill>
              </a:rPr>
              <a:t> (a common name) in relation to services (like restaurants) </a:t>
            </a:r>
            <a:r>
              <a:rPr lang="en-CA" sz="1800" dirty="0">
                <a:solidFill>
                  <a:srgbClr val="FFFF00"/>
                </a:solidFill>
              </a:rPr>
              <a:t>very different from dolls </a:t>
            </a:r>
            <a:r>
              <a:rPr lang="en-CA" sz="1800" dirty="0">
                <a:solidFill>
                  <a:schemeClr val="bg1"/>
                </a:solidFill>
              </a:rPr>
              <a:t>and other wares aimed at 3-11 year old girls.</a:t>
            </a:r>
          </a:p>
          <a:p>
            <a:pPr>
              <a:defRPr/>
            </a:pPr>
            <a:r>
              <a:rPr lang="en-CA" sz="1800" dirty="0">
                <a:solidFill>
                  <a:schemeClr val="bg1"/>
                </a:solidFill>
              </a:rPr>
              <a:t>Based on the TMA, </a:t>
            </a:r>
            <a:r>
              <a:rPr lang="en-CA" sz="1800" dirty="0">
                <a:solidFill>
                  <a:srgbClr val="FFFF00"/>
                </a:solidFill>
              </a:rPr>
              <a:t>is </a:t>
            </a:r>
            <a:r>
              <a:rPr lang="en-CA" sz="1800" dirty="0">
                <a:solidFill>
                  <a:schemeClr val="bg1"/>
                </a:solidFill>
              </a:rPr>
              <a:t>the </a:t>
            </a:r>
            <a:r>
              <a:rPr lang="en-CA" sz="1800" dirty="0">
                <a:solidFill>
                  <a:srgbClr val="FFFF00"/>
                </a:solidFill>
              </a:rPr>
              <a:t>Defendant’s use of </a:t>
            </a:r>
            <a:r>
              <a:rPr lang="en-CA" sz="1800" dirty="0">
                <a:solidFill>
                  <a:schemeClr val="bg1"/>
                </a:solidFill>
              </a:rPr>
              <a:t>the mark </a:t>
            </a:r>
            <a:r>
              <a:rPr lang="en-CA" sz="1800" dirty="0">
                <a:solidFill>
                  <a:schemeClr val="accent2">
                    <a:lumMod val="60000"/>
                    <a:lumOff val="40000"/>
                  </a:schemeClr>
                </a:solidFill>
              </a:rPr>
              <a:t>Barbie</a:t>
            </a:r>
            <a:r>
              <a:rPr lang="en-CA" sz="1800" dirty="0">
                <a:solidFill>
                  <a:schemeClr val="bg1"/>
                </a:solidFill>
              </a:rPr>
              <a:t> confusing with the registered mark </a:t>
            </a:r>
            <a:r>
              <a:rPr lang="en-CA" sz="1800" dirty="0">
                <a:solidFill>
                  <a:schemeClr val="accent2">
                    <a:lumMod val="60000"/>
                    <a:lumOff val="40000"/>
                  </a:schemeClr>
                </a:solidFill>
              </a:rPr>
              <a:t>BARBIE</a:t>
            </a:r>
            <a:r>
              <a:rPr lang="en-CA" sz="1800" dirty="0">
                <a:solidFill>
                  <a:srgbClr val="FF0000"/>
                </a:solidFill>
              </a:rPr>
              <a:t>?</a:t>
            </a:r>
            <a:r>
              <a:rPr lang="en-CA" sz="1800" dirty="0">
                <a:solidFill>
                  <a:schemeClr val="bg1"/>
                </a:solidFill>
              </a:rPr>
              <a:t> </a:t>
            </a:r>
          </a:p>
          <a:p>
            <a:pPr>
              <a:defRPr/>
            </a:pPr>
            <a:r>
              <a:rPr lang="en-CA" sz="1800" dirty="0">
                <a:solidFill>
                  <a:srgbClr val="FFFF00"/>
                </a:solidFill>
              </a:rPr>
              <a:t>Applicant</a:t>
            </a:r>
            <a:r>
              <a:rPr lang="en-CA" sz="1800" dirty="0">
                <a:solidFill>
                  <a:schemeClr val="bg1"/>
                </a:solidFill>
              </a:rPr>
              <a:t> </a:t>
            </a:r>
            <a:r>
              <a:rPr lang="en-CA" sz="1800" dirty="0">
                <a:solidFill>
                  <a:srgbClr val="FF0000"/>
                </a:solidFill>
              </a:rPr>
              <a:t>has onus </a:t>
            </a:r>
            <a:r>
              <a:rPr lang="en-CA" sz="1800" dirty="0">
                <a:solidFill>
                  <a:schemeClr val="bg1"/>
                </a:solidFill>
              </a:rPr>
              <a:t>to show that there is n</a:t>
            </a:r>
            <a:r>
              <a:rPr lang="en-CA" sz="1800" dirty="0">
                <a:solidFill>
                  <a:srgbClr val="FFFF00"/>
                </a:solidFill>
              </a:rPr>
              <a:t>ot a reasonable likelihood of </a:t>
            </a:r>
            <a:r>
              <a:rPr lang="en-CA" sz="1800" dirty="0">
                <a:solidFill>
                  <a:srgbClr val="FF0000"/>
                </a:solidFill>
                <a:latin typeface="Comic Sans MS" panose="030F0902030302020204" pitchFamily="66" charset="0"/>
              </a:rPr>
              <a:t>confusion</a:t>
            </a:r>
            <a:r>
              <a:rPr lang="en-CA" sz="1800" dirty="0">
                <a:solidFill>
                  <a:schemeClr val="bg1"/>
                </a:solidFill>
              </a:rPr>
              <a:t> between the two marks. </a:t>
            </a:r>
          </a:p>
          <a:p>
            <a:pPr>
              <a:defRPr/>
            </a:pPr>
            <a:r>
              <a:rPr lang="en-CA" sz="1800" dirty="0">
                <a:solidFill>
                  <a:srgbClr val="FFFF00"/>
                </a:solidFill>
              </a:rPr>
              <a:t>Confusion</a:t>
            </a:r>
            <a:r>
              <a:rPr lang="en-CA" sz="1800" dirty="0">
                <a:solidFill>
                  <a:schemeClr val="bg1"/>
                </a:solidFill>
              </a:rPr>
              <a:t> is </a:t>
            </a:r>
            <a:r>
              <a:rPr lang="en-CA" sz="1800" dirty="0">
                <a:solidFill>
                  <a:srgbClr val="FFFF00"/>
                </a:solidFill>
              </a:rPr>
              <a:t>caused if the use of both TMs leads</a:t>
            </a:r>
            <a:r>
              <a:rPr lang="en-CA" sz="1800" dirty="0">
                <a:solidFill>
                  <a:schemeClr val="bg1"/>
                </a:solidFill>
              </a:rPr>
              <a:t> the </a:t>
            </a:r>
            <a:r>
              <a:rPr lang="en-CA" sz="1800" dirty="0">
                <a:solidFill>
                  <a:srgbClr val="FFFF00"/>
                </a:solidFill>
              </a:rPr>
              <a:t>consumer to believe </a:t>
            </a:r>
            <a:r>
              <a:rPr lang="en-CA" sz="1800" dirty="0">
                <a:solidFill>
                  <a:schemeClr val="bg1"/>
                </a:solidFill>
              </a:rPr>
              <a:t>that the </a:t>
            </a:r>
            <a:r>
              <a:rPr lang="en-CA" sz="1800" dirty="0">
                <a:solidFill>
                  <a:srgbClr val="FFFF00"/>
                </a:solidFill>
              </a:rPr>
              <a:t>wares and services are supplied by the same person</a:t>
            </a:r>
            <a:r>
              <a:rPr lang="en-CA" sz="1800" dirty="0">
                <a:solidFill>
                  <a:schemeClr val="bg1"/>
                </a:solidFill>
              </a:rPr>
              <a:t>: </a:t>
            </a:r>
            <a:r>
              <a:rPr lang="en-CA" sz="1800" dirty="0">
                <a:solidFill>
                  <a:srgbClr val="FF0000"/>
                </a:solidFill>
              </a:rPr>
              <a:t>s. 6(2) TMA</a:t>
            </a:r>
            <a:r>
              <a:rPr lang="en-CA" sz="1800" dirty="0">
                <a:solidFill>
                  <a:schemeClr val="bg1"/>
                </a:solidFill>
              </a:rPr>
              <a:t>. </a:t>
            </a:r>
          </a:p>
          <a:p>
            <a:pPr>
              <a:defRPr/>
            </a:pPr>
            <a:r>
              <a:rPr lang="en-CA" sz="1800" dirty="0">
                <a:solidFill>
                  <a:srgbClr val="FF0000"/>
                </a:solidFill>
              </a:rPr>
              <a:t>Factors</a:t>
            </a:r>
            <a:r>
              <a:rPr lang="en-CA" sz="1800" dirty="0">
                <a:solidFill>
                  <a:schemeClr val="bg1"/>
                </a:solidFill>
              </a:rPr>
              <a:t> in determining </a:t>
            </a:r>
            <a:r>
              <a:rPr lang="en-CA" sz="1800" dirty="0">
                <a:solidFill>
                  <a:srgbClr val="FFFF00"/>
                </a:solidFill>
              </a:rPr>
              <a:t>whether</a:t>
            </a:r>
            <a:r>
              <a:rPr lang="en-CA" sz="1800" dirty="0">
                <a:solidFill>
                  <a:schemeClr val="bg1"/>
                </a:solidFill>
              </a:rPr>
              <a:t> TMs are </a:t>
            </a:r>
            <a:r>
              <a:rPr lang="en-CA" sz="1800" dirty="0">
                <a:solidFill>
                  <a:srgbClr val="FF0000"/>
                </a:solidFill>
                <a:latin typeface="Comic Sans MS" panose="030F0902030302020204" pitchFamily="66" charset="0"/>
              </a:rPr>
              <a:t>confusing</a:t>
            </a:r>
            <a:r>
              <a:rPr lang="en-CA" sz="1800" dirty="0">
                <a:solidFill>
                  <a:schemeClr val="bg1"/>
                </a:solidFill>
              </a:rPr>
              <a:t> in </a:t>
            </a:r>
            <a:r>
              <a:rPr lang="en-CA" sz="1800" dirty="0">
                <a:solidFill>
                  <a:srgbClr val="FF0000"/>
                </a:solidFill>
              </a:rPr>
              <a:t>s. 6(5) TMA</a:t>
            </a:r>
            <a:r>
              <a:rPr lang="en-CA" sz="1800" dirty="0">
                <a:solidFill>
                  <a:schemeClr val="bg1"/>
                </a:solidFill>
              </a:rPr>
              <a:t>. </a:t>
            </a:r>
          </a:p>
          <a:p>
            <a:pPr>
              <a:defRPr/>
            </a:pPr>
            <a:endParaRPr lang="en-CA" dirty="0">
              <a:solidFill>
                <a:schemeClr val="bg1"/>
              </a:solidFill>
            </a:endParaRPr>
          </a:p>
          <a:p>
            <a:pPr>
              <a:defRPr/>
            </a:pPr>
            <a:endParaRPr lang="en-US" dirty="0"/>
          </a:p>
        </p:txBody>
      </p:sp>
      <p:sp>
        <p:nvSpPr>
          <p:cNvPr id="244739" name="Slide Number Placeholder 3">
            <a:extLst>
              <a:ext uri="{FF2B5EF4-FFF2-40B4-BE49-F238E27FC236}">
                <a16:creationId xmlns:a16="http://schemas.microsoft.com/office/drawing/2014/main" id="{D4A2C047-C227-CC59-CC58-DD0D6F8EA06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60D1D2-C1A6-FB47-910B-3BF7CF3147FD}" type="slidenum">
              <a:rPr lang="en-US" altLang="en-US" smtClean="0"/>
              <a:pPr/>
              <a:t>181</a:t>
            </a:fld>
            <a:endParaRPr lang="en-US" alt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81412E-B6A6-276E-936F-7A2937BB8BFB}"/>
              </a:ext>
            </a:extLst>
          </p:cNvPr>
          <p:cNvSpPr>
            <a:spLocks noGrp="1"/>
          </p:cNvSpPr>
          <p:nvPr>
            <p:ph type="title"/>
          </p:nvPr>
        </p:nvSpPr>
        <p:spPr>
          <a:xfrm>
            <a:off x="1485900" y="87313"/>
            <a:ext cx="617220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3B080B30-ED3C-64F0-37A5-B46AD551F156}"/>
              </a:ext>
            </a:extLst>
          </p:cNvPr>
          <p:cNvSpPr>
            <a:spLocks noGrp="1"/>
          </p:cNvSpPr>
          <p:nvPr>
            <p:ph idx="1"/>
          </p:nvPr>
        </p:nvSpPr>
        <p:spPr>
          <a:xfrm>
            <a:off x="71438" y="1000125"/>
            <a:ext cx="9001125" cy="4016375"/>
          </a:xfrm>
        </p:spPr>
        <p:txBody>
          <a:bodyPr>
            <a:normAutofit fontScale="47500" lnSpcReduction="20000"/>
          </a:bodyPr>
          <a:lstStyle/>
          <a:p>
            <a:pPr marL="0" indent="0">
              <a:buFont typeface="Arial" panose="020B0604020202020204" pitchFamily="34" charset="0"/>
              <a:buNone/>
              <a:defRPr/>
            </a:pPr>
            <a:r>
              <a:rPr lang="en-US" sz="4000" i="1" dirty="0">
                <a:solidFill>
                  <a:srgbClr val="00B0F0"/>
                </a:solidFill>
              </a:rPr>
              <a:t>Mattel v. 3894207 Canada Inc., </a:t>
            </a:r>
            <a:r>
              <a:rPr lang="en-US" sz="4000" dirty="0">
                <a:solidFill>
                  <a:schemeClr val="bg1"/>
                </a:solidFill>
              </a:rPr>
              <a:t>2006 SCC 22</a:t>
            </a:r>
          </a:p>
          <a:p>
            <a:pPr>
              <a:defRPr/>
            </a:pPr>
            <a:r>
              <a:rPr lang="en-CA" sz="4000" dirty="0">
                <a:solidFill>
                  <a:schemeClr val="bg1"/>
                </a:solidFill>
              </a:rPr>
              <a:t>In applying the criteria set out in s. 6(5) of the TMA, </a:t>
            </a:r>
            <a:r>
              <a:rPr lang="en-CA" sz="4000" b="1" dirty="0">
                <a:solidFill>
                  <a:srgbClr val="FFFF00"/>
                </a:solidFill>
              </a:rPr>
              <a:t>TM Opposition Board </a:t>
            </a:r>
            <a:r>
              <a:rPr lang="en-CA" sz="4000" dirty="0">
                <a:solidFill>
                  <a:schemeClr val="bg1"/>
                </a:solidFill>
              </a:rPr>
              <a:t>found </a:t>
            </a:r>
            <a:r>
              <a:rPr lang="en-CA" sz="4000" dirty="0">
                <a:solidFill>
                  <a:srgbClr val="FFFF00"/>
                </a:solidFill>
              </a:rPr>
              <a:t>no real connection between the two marks</a:t>
            </a:r>
            <a:r>
              <a:rPr lang="en-CA" sz="4000" dirty="0">
                <a:solidFill>
                  <a:schemeClr val="bg1"/>
                </a:solidFill>
              </a:rPr>
              <a:t>. </a:t>
            </a:r>
            <a:r>
              <a:rPr lang="en-CA" sz="4000" dirty="0">
                <a:solidFill>
                  <a:schemeClr val="accent2">
                    <a:lumMod val="60000"/>
                    <a:lumOff val="40000"/>
                  </a:schemeClr>
                </a:solidFill>
              </a:rPr>
              <a:t>Barbie’s</a:t>
            </a:r>
            <a:r>
              <a:rPr lang="en-CA" sz="4000" dirty="0">
                <a:solidFill>
                  <a:schemeClr val="bg1"/>
                </a:solidFill>
              </a:rPr>
              <a:t> </a:t>
            </a:r>
            <a:r>
              <a:rPr lang="en-CA" sz="4000" dirty="0">
                <a:solidFill>
                  <a:srgbClr val="FFFF00"/>
                </a:solidFill>
              </a:rPr>
              <a:t>fame</a:t>
            </a:r>
            <a:r>
              <a:rPr lang="en-CA" sz="4000" dirty="0">
                <a:solidFill>
                  <a:schemeClr val="bg1"/>
                </a:solidFill>
              </a:rPr>
              <a:t> was limited to </a:t>
            </a:r>
            <a:r>
              <a:rPr lang="en-CA" sz="4000" dirty="0">
                <a:solidFill>
                  <a:srgbClr val="FFFF00"/>
                </a:solidFill>
              </a:rPr>
              <a:t>dolls</a:t>
            </a:r>
            <a:r>
              <a:rPr lang="en-CA" sz="4000" dirty="0">
                <a:solidFill>
                  <a:schemeClr val="bg1"/>
                </a:solidFill>
              </a:rPr>
              <a:t> and dolls’ accessories. Therefor, </a:t>
            </a:r>
            <a:r>
              <a:rPr lang="en-CA" sz="4000" dirty="0">
                <a:solidFill>
                  <a:srgbClr val="FF0000"/>
                </a:solidFill>
              </a:rPr>
              <a:t>Mattel’s opposition </a:t>
            </a:r>
            <a:r>
              <a:rPr lang="en-CA" sz="4000" dirty="0">
                <a:solidFill>
                  <a:schemeClr val="bg1"/>
                </a:solidFill>
              </a:rPr>
              <a:t>was </a:t>
            </a:r>
            <a:r>
              <a:rPr lang="en-CA" sz="4000" dirty="0">
                <a:solidFill>
                  <a:srgbClr val="FF0000"/>
                </a:solidFill>
              </a:rPr>
              <a:t>rejected</a:t>
            </a:r>
            <a:r>
              <a:rPr lang="en-CA" sz="4000" dirty="0">
                <a:solidFill>
                  <a:schemeClr val="bg1"/>
                </a:solidFill>
              </a:rPr>
              <a:t> &amp; registration allowed.</a:t>
            </a:r>
          </a:p>
          <a:p>
            <a:pPr>
              <a:defRPr/>
            </a:pPr>
            <a:r>
              <a:rPr lang="en-CA" sz="4000" b="1" dirty="0">
                <a:solidFill>
                  <a:srgbClr val="FFFF00"/>
                </a:solidFill>
              </a:rPr>
              <a:t>Federal Court (Rouleau J) </a:t>
            </a:r>
            <a:r>
              <a:rPr lang="en-CA" sz="4000" b="1" dirty="0">
                <a:solidFill>
                  <a:schemeClr val="bg1"/>
                </a:solidFill>
              </a:rPr>
              <a:t>o</a:t>
            </a:r>
            <a:r>
              <a:rPr lang="en-CA" sz="4000" dirty="0">
                <a:solidFill>
                  <a:schemeClr val="bg1"/>
                </a:solidFill>
              </a:rPr>
              <a:t>bserved that we c</a:t>
            </a:r>
            <a:r>
              <a:rPr lang="en-CA" sz="4000" dirty="0">
                <a:solidFill>
                  <a:srgbClr val="FFFF00"/>
                </a:solidFill>
              </a:rPr>
              <a:t>annot automatically presume that there will be </a:t>
            </a:r>
            <a:r>
              <a:rPr lang="en-CA" sz="4000" dirty="0">
                <a:solidFill>
                  <a:srgbClr val="FF0000"/>
                </a:solidFill>
                <a:latin typeface="Comic Sans MS" panose="030F0902030302020204" pitchFamily="66" charset="0"/>
              </a:rPr>
              <a:t>confusion</a:t>
            </a:r>
            <a:r>
              <a:rPr lang="en-CA" sz="4000" dirty="0">
                <a:solidFill>
                  <a:schemeClr val="bg1"/>
                </a:solidFill>
              </a:rPr>
              <a:t> </a:t>
            </a:r>
            <a:r>
              <a:rPr lang="en-CA" sz="4000" dirty="0">
                <a:solidFill>
                  <a:srgbClr val="FFFF00"/>
                </a:solidFill>
              </a:rPr>
              <a:t>just because </a:t>
            </a:r>
            <a:r>
              <a:rPr lang="en-CA" sz="4000" dirty="0">
                <a:solidFill>
                  <a:schemeClr val="bg1"/>
                </a:solidFill>
              </a:rPr>
              <a:t>the </a:t>
            </a:r>
            <a:r>
              <a:rPr lang="en-CA" sz="4000" dirty="0">
                <a:solidFill>
                  <a:schemeClr val="accent2">
                    <a:lumMod val="60000"/>
                    <a:lumOff val="40000"/>
                  </a:schemeClr>
                </a:solidFill>
              </a:rPr>
              <a:t>BARBIE</a:t>
            </a:r>
            <a:r>
              <a:rPr lang="en-CA" sz="4000" dirty="0">
                <a:solidFill>
                  <a:schemeClr val="bg1"/>
                </a:solidFill>
              </a:rPr>
              <a:t> mark is </a:t>
            </a:r>
            <a:r>
              <a:rPr lang="en-CA" sz="4000" dirty="0">
                <a:solidFill>
                  <a:srgbClr val="FF0000"/>
                </a:solidFill>
              </a:rPr>
              <a:t>famous</a:t>
            </a:r>
            <a:r>
              <a:rPr lang="en-CA" sz="4000" dirty="0">
                <a:solidFill>
                  <a:schemeClr val="bg1"/>
                </a:solidFill>
              </a:rPr>
              <a:t>. </a:t>
            </a:r>
          </a:p>
          <a:p>
            <a:pPr>
              <a:defRPr/>
            </a:pPr>
            <a:r>
              <a:rPr lang="en-CA" sz="4000" dirty="0">
                <a:solidFill>
                  <a:srgbClr val="FFFF00"/>
                </a:solidFill>
              </a:rPr>
              <a:t>Test is</a:t>
            </a:r>
            <a:r>
              <a:rPr lang="en-CA" sz="4000" dirty="0">
                <a:solidFill>
                  <a:srgbClr val="FF0000"/>
                </a:solidFill>
              </a:rPr>
              <a:t> reasonable likelihood of </a:t>
            </a:r>
            <a:r>
              <a:rPr lang="en-CA" sz="4000" dirty="0">
                <a:solidFill>
                  <a:srgbClr val="FF0000"/>
                </a:solidFill>
                <a:latin typeface="Comic Sans MS" panose="030F0902030302020204" pitchFamily="66" charset="0"/>
              </a:rPr>
              <a:t>confusion</a:t>
            </a:r>
            <a:r>
              <a:rPr lang="en-CA" sz="4000" dirty="0">
                <a:solidFill>
                  <a:schemeClr val="bg1"/>
                </a:solidFill>
              </a:rPr>
              <a:t>, using the factors set out in </a:t>
            </a:r>
            <a:r>
              <a:rPr lang="en-CA" sz="4000" dirty="0">
                <a:solidFill>
                  <a:srgbClr val="FF0000"/>
                </a:solidFill>
              </a:rPr>
              <a:t>s. 6(5</a:t>
            </a:r>
            <a:r>
              <a:rPr lang="en-CA" sz="4000" dirty="0">
                <a:solidFill>
                  <a:schemeClr val="bg1"/>
                </a:solidFill>
              </a:rPr>
              <a:t>). </a:t>
            </a:r>
          </a:p>
          <a:p>
            <a:pPr>
              <a:defRPr/>
            </a:pPr>
            <a:r>
              <a:rPr lang="en-CA" sz="4000" dirty="0">
                <a:solidFill>
                  <a:schemeClr val="bg1"/>
                </a:solidFill>
              </a:rPr>
              <a:t>The </a:t>
            </a:r>
            <a:r>
              <a:rPr lang="en-CA" sz="4000" dirty="0">
                <a:solidFill>
                  <a:srgbClr val="FF0000"/>
                </a:solidFill>
              </a:rPr>
              <a:t>fame of a mark can’t simply obliterate </a:t>
            </a:r>
            <a:r>
              <a:rPr lang="en-CA" sz="4000" dirty="0">
                <a:solidFill>
                  <a:srgbClr val="FFFF00"/>
                </a:solidFill>
              </a:rPr>
              <a:t>the other factors</a:t>
            </a:r>
            <a:r>
              <a:rPr lang="en-CA" sz="4000" dirty="0">
                <a:solidFill>
                  <a:schemeClr val="bg1"/>
                </a:solidFill>
              </a:rPr>
              <a:t>. Need to look at all the factors in s. 6(5)</a:t>
            </a:r>
          </a:p>
          <a:p>
            <a:pPr>
              <a:defRPr/>
            </a:pPr>
            <a:r>
              <a:rPr lang="en-CA" sz="4000" dirty="0">
                <a:solidFill>
                  <a:schemeClr val="bg1"/>
                </a:solidFill>
              </a:rPr>
              <a:t>One of the </a:t>
            </a:r>
            <a:r>
              <a:rPr lang="en-CA" sz="4000" dirty="0">
                <a:solidFill>
                  <a:srgbClr val="FFFF00"/>
                </a:solidFill>
              </a:rPr>
              <a:t>key factors in s. 6(5) in </a:t>
            </a:r>
            <a:r>
              <a:rPr lang="en-CA" sz="4000" dirty="0">
                <a:solidFill>
                  <a:schemeClr val="bg1"/>
                </a:solidFill>
              </a:rPr>
              <a:t>this case is the </a:t>
            </a:r>
            <a:r>
              <a:rPr lang="en-CA" sz="4000" dirty="0">
                <a:solidFill>
                  <a:srgbClr val="FFFF00"/>
                </a:solidFill>
              </a:rPr>
              <a:t>striking difference between the wares</a:t>
            </a:r>
            <a:r>
              <a:rPr lang="en-CA" sz="4000" dirty="0">
                <a:solidFill>
                  <a:schemeClr val="bg1"/>
                </a:solidFill>
              </a:rPr>
              <a:t>. Appeal dismissed accordingly; </a:t>
            </a:r>
            <a:r>
              <a:rPr lang="en-CA" sz="4000" dirty="0">
                <a:solidFill>
                  <a:srgbClr val="FF0000"/>
                </a:solidFill>
              </a:rPr>
              <a:t>Mattel loses</a:t>
            </a:r>
            <a:r>
              <a:rPr lang="en-CA" sz="4000" dirty="0">
                <a:solidFill>
                  <a:schemeClr val="bg1"/>
                </a:solidFill>
              </a:rPr>
              <a:t>.</a:t>
            </a:r>
          </a:p>
          <a:p>
            <a:pPr>
              <a:defRPr/>
            </a:pPr>
            <a:r>
              <a:rPr lang="en-CA" sz="4000" b="1" dirty="0">
                <a:solidFill>
                  <a:srgbClr val="FFFF00"/>
                </a:solidFill>
              </a:rPr>
              <a:t>Federal Court of Appeal </a:t>
            </a:r>
            <a:r>
              <a:rPr lang="en-CA" sz="4000" b="1" dirty="0">
                <a:solidFill>
                  <a:schemeClr val="bg1"/>
                </a:solidFill>
              </a:rPr>
              <a:t>a</a:t>
            </a:r>
            <a:r>
              <a:rPr lang="en-CA" sz="4000" dirty="0">
                <a:solidFill>
                  <a:schemeClr val="bg1"/>
                </a:solidFill>
              </a:rPr>
              <a:t>greed with Rouleau J &amp; dismissed the appeal. </a:t>
            </a:r>
            <a:r>
              <a:rPr lang="en-CA" sz="4000" dirty="0">
                <a:solidFill>
                  <a:srgbClr val="FF0000"/>
                </a:solidFill>
              </a:rPr>
              <a:t>Mattel loses </a:t>
            </a:r>
            <a:r>
              <a:rPr lang="en-CA" sz="4000" dirty="0">
                <a:solidFill>
                  <a:schemeClr val="bg1"/>
                </a:solidFill>
              </a:rPr>
              <a:t>again.</a:t>
            </a:r>
          </a:p>
          <a:p>
            <a:pPr>
              <a:defRPr/>
            </a:pPr>
            <a:endParaRPr lang="en-US" dirty="0"/>
          </a:p>
        </p:txBody>
      </p:sp>
      <p:sp>
        <p:nvSpPr>
          <p:cNvPr id="246787" name="Slide Number Placeholder 3">
            <a:extLst>
              <a:ext uri="{FF2B5EF4-FFF2-40B4-BE49-F238E27FC236}">
                <a16:creationId xmlns:a16="http://schemas.microsoft.com/office/drawing/2014/main" id="{6B7DCD44-0CB6-C63B-615E-1AD38A7A5D5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64EA7F2-E80A-B84D-8B8D-E517A50C0EC8}" type="slidenum">
              <a:rPr lang="en-US" altLang="en-US" smtClean="0"/>
              <a:pPr/>
              <a:t>182</a:t>
            </a:fld>
            <a:endParaRPr lang="en-US"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5">
            <a:extLst>
              <a:ext uri="{FF2B5EF4-FFF2-40B4-BE49-F238E27FC236}">
                <a16:creationId xmlns:a16="http://schemas.microsoft.com/office/drawing/2014/main" id="{4911E1F3-C5B4-A2AC-9098-B87AAAFE5728}"/>
              </a:ext>
            </a:extLst>
          </p:cNvPr>
          <p:cNvSpPr>
            <a:spLocks noGrp="1" noChangeArrowheads="1"/>
          </p:cNvSpPr>
          <p:nvPr>
            <p:ph type="title"/>
          </p:nvPr>
        </p:nvSpPr>
        <p:spPr bwMode="auto">
          <a:xfrm>
            <a:off x="904875" y="92075"/>
            <a:ext cx="7334250" cy="7508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2C3F6C28-67A3-5C32-40FB-2C97C64E4122}"/>
              </a:ext>
            </a:extLst>
          </p:cNvPr>
          <p:cNvSpPr>
            <a:spLocks noGrp="1"/>
          </p:cNvSpPr>
          <p:nvPr>
            <p:ph idx="1"/>
          </p:nvPr>
        </p:nvSpPr>
        <p:spPr>
          <a:xfrm>
            <a:off x="323850" y="1131888"/>
            <a:ext cx="8496300" cy="3919537"/>
          </a:xfrm>
        </p:spPr>
        <p:txBody>
          <a:bodyPr>
            <a:normAutofit lnSpcReduction="10000"/>
          </a:bodyPr>
          <a:lstStyle/>
          <a:p>
            <a:pPr marL="0" indent="0">
              <a:buFont typeface="Arial" panose="020B0604020202020204" pitchFamily="34" charset="0"/>
              <a:buNone/>
              <a:defRPr/>
            </a:pPr>
            <a:r>
              <a:rPr lang="en-US" sz="1900" i="1" dirty="0">
                <a:solidFill>
                  <a:srgbClr val="00B0F0"/>
                </a:solidFill>
              </a:rPr>
              <a:t>Mattel v. 3894207 Canada Inc., </a:t>
            </a:r>
            <a:r>
              <a:rPr lang="en-US" sz="1900" dirty="0">
                <a:solidFill>
                  <a:schemeClr val="bg1"/>
                </a:solidFill>
              </a:rPr>
              <a:t>2006 SCC 22</a:t>
            </a:r>
          </a:p>
          <a:p>
            <a:pPr>
              <a:defRPr/>
            </a:pPr>
            <a:r>
              <a:rPr lang="en-CA" sz="1900" b="1" dirty="0">
                <a:solidFill>
                  <a:srgbClr val="FFFF00"/>
                </a:solidFill>
              </a:rPr>
              <a:t>In Supreme Court of Canada</a:t>
            </a:r>
            <a:r>
              <a:rPr lang="en-CA" sz="1900" b="1" dirty="0">
                <a:solidFill>
                  <a:srgbClr val="FF0000"/>
                </a:solidFill>
              </a:rPr>
              <a:t>…</a:t>
            </a:r>
            <a:r>
              <a:rPr lang="en-CA" sz="1900" b="1" dirty="0">
                <a:solidFill>
                  <a:srgbClr val="FFFF00"/>
                </a:solidFill>
              </a:rPr>
              <a:t>Binnie J. did find that some trade-marks are so well known that use in connection with any wares or services would generate confusion. Other brands are product specific.</a:t>
            </a:r>
            <a:endParaRPr lang="en-CA" sz="1900" dirty="0">
              <a:solidFill>
                <a:srgbClr val="FFFF00"/>
              </a:solidFill>
            </a:endParaRPr>
          </a:p>
          <a:p>
            <a:pPr>
              <a:defRPr/>
            </a:pPr>
            <a:r>
              <a:rPr lang="en-CA" sz="1900" dirty="0">
                <a:solidFill>
                  <a:srgbClr val="FFFF00"/>
                </a:solidFill>
              </a:rPr>
              <a:t>Example given of a brand that may not be product specific</a:t>
            </a:r>
            <a:r>
              <a:rPr lang="en-CA" sz="1900" dirty="0">
                <a:solidFill>
                  <a:srgbClr val="FF0000"/>
                </a:solidFill>
              </a:rPr>
              <a:t>?</a:t>
            </a:r>
            <a:r>
              <a:rPr lang="en-CA" sz="1900" dirty="0">
                <a:solidFill>
                  <a:schemeClr val="bg1"/>
                </a:solidFill>
              </a:rPr>
              <a:t> Virgin – used in connection with such a wide variety of wares and services that it knows virtually no bounds.</a:t>
            </a:r>
          </a:p>
          <a:p>
            <a:pPr>
              <a:defRPr/>
            </a:pPr>
            <a:r>
              <a:rPr lang="en-CA" sz="1900" dirty="0">
                <a:solidFill>
                  <a:srgbClr val="FFFF00"/>
                </a:solidFill>
              </a:rPr>
              <a:t>Example given of a brand that may be product specific</a:t>
            </a:r>
            <a:r>
              <a:rPr lang="en-CA" sz="1900" dirty="0">
                <a:solidFill>
                  <a:srgbClr val="FF0000"/>
                </a:solidFill>
              </a:rPr>
              <a:t>? </a:t>
            </a:r>
            <a:r>
              <a:rPr lang="en-CA" sz="1900" dirty="0">
                <a:solidFill>
                  <a:schemeClr val="bg1"/>
                </a:solidFill>
              </a:rPr>
              <a:t>Apple = well-known TMs associated separately with computers, record label, automobile glass.</a:t>
            </a:r>
          </a:p>
          <a:p>
            <a:pPr>
              <a:defRPr/>
            </a:pPr>
            <a:r>
              <a:rPr lang="en-CA" sz="1900" dirty="0">
                <a:solidFill>
                  <a:schemeClr val="bg1"/>
                </a:solidFill>
              </a:rPr>
              <a:t>In discussing the </a:t>
            </a:r>
            <a:r>
              <a:rPr lang="en-CA" sz="1900" dirty="0">
                <a:solidFill>
                  <a:srgbClr val="FF0000"/>
                </a:solidFill>
              </a:rPr>
              <a:t>role to be played by fame </a:t>
            </a:r>
            <a:r>
              <a:rPr lang="en-CA" sz="1900" dirty="0">
                <a:solidFill>
                  <a:schemeClr val="bg1"/>
                </a:solidFill>
              </a:rPr>
              <a:t>in </a:t>
            </a:r>
            <a:r>
              <a:rPr lang="en-CA" sz="1900" dirty="0">
                <a:solidFill>
                  <a:srgbClr val="FF0000"/>
                </a:solidFill>
                <a:latin typeface="Comic Sans MS" panose="030F0902030302020204" pitchFamily="66" charset="0"/>
              </a:rPr>
              <a:t>confusion</a:t>
            </a:r>
            <a:r>
              <a:rPr lang="en-CA" sz="1900" dirty="0">
                <a:solidFill>
                  <a:srgbClr val="FFFF00"/>
                </a:solidFill>
              </a:rPr>
              <a:t> cases</a:t>
            </a:r>
            <a:r>
              <a:rPr lang="en-CA" sz="1900" dirty="0">
                <a:solidFill>
                  <a:schemeClr val="bg1"/>
                </a:solidFill>
              </a:rPr>
              <a:t>, the SCC had to address another case; the </a:t>
            </a:r>
            <a:r>
              <a:rPr lang="en-CA" sz="1900" dirty="0">
                <a:solidFill>
                  <a:schemeClr val="accent2">
                    <a:lumMod val="60000"/>
                    <a:lumOff val="40000"/>
                  </a:schemeClr>
                </a:solidFill>
              </a:rPr>
              <a:t>Pink Panther </a:t>
            </a:r>
            <a:r>
              <a:rPr lang="en-CA" sz="1900" dirty="0">
                <a:solidFill>
                  <a:schemeClr val="bg1"/>
                </a:solidFill>
              </a:rPr>
              <a:t>case of the Ont. CA</a:t>
            </a:r>
            <a:r>
              <a:rPr lang="en-CA" sz="1800" dirty="0">
                <a:solidFill>
                  <a:schemeClr val="bg1"/>
                </a:solidFill>
              </a:rPr>
              <a:t>.</a:t>
            </a:r>
          </a:p>
          <a:p>
            <a:pPr>
              <a:defRPr/>
            </a:pPr>
            <a:endParaRPr lang="en-CA" dirty="0">
              <a:solidFill>
                <a:schemeClr val="bg1"/>
              </a:solidFill>
            </a:endParaRPr>
          </a:p>
          <a:p>
            <a:pPr>
              <a:defRPr/>
            </a:pPr>
            <a:endParaRPr lang="en-US" dirty="0"/>
          </a:p>
        </p:txBody>
      </p:sp>
      <p:sp>
        <p:nvSpPr>
          <p:cNvPr id="248835" name="Slide Number Placeholder 3">
            <a:extLst>
              <a:ext uri="{FF2B5EF4-FFF2-40B4-BE49-F238E27FC236}">
                <a16:creationId xmlns:a16="http://schemas.microsoft.com/office/drawing/2014/main" id="{B2EAEACE-A575-35B6-9B63-BE3E9378C2F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6AFAB6-4D1C-8649-9B0E-3EE2BE5EFA8E}" type="slidenum">
              <a:rPr lang="en-US" altLang="en-US" smtClean="0"/>
              <a:pPr/>
              <a:t>183</a:t>
            </a:fld>
            <a:endParaRPr lang="en-US" alt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1" name="Picture 3">
            <a:extLst>
              <a:ext uri="{FF2B5EF4-FFF2-40B4-BE49-F238E27FC236}">
                <a16:creationId xmlns:a16="http://schemas.microsoft.com/office/drawing/2014/main" id="{89052B39-ED8A-CF49-999D-CA4282CE80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82925" y="373063"/>
            <a:ext cx="29781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5">
            <a:extLst>
              <a:ext uri="{FF2B5EF4-FFF2-40B4-BE49-F238E27FC236}">
                <a16:creationId xmlns:a16="http://schemas.microsoft.com/office/drawing/2014/main" id="{CE9ECD0D-5BF7-E54B-C21B-41E511287C8C}"/>
              </a:ext>
            </a:extLst>
          </p:cNvPr>
          <p:cNvSpPr>
            <a:spLocks noGrp="1" noChangeArrowheads="1"/>
          </p:cNvSpPr>
          <p:nvPr>
            <p:ph type="title"/>
          </p:nvPr>
        </p:nvSpPr>
        <p:spPr bwMode="auto">
          <a:xfrm>
            <a:off x="941388" y="96838"/>
            <a:ext cx="72612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r>
              <a:rPr lang="en-US" altLang="en-US">
                <a:solidFill>
                  <a:schemeClr val="bg1"/>
                </a:solidFill>
              </a:rPr>
              <a:t> </a:t>
            </a:r>
            <a:r>
              <a:rPr lang="en-US" altLang="en-US" b="1"/>
              <a:t>	</a:t>
            </a:r>
          </a:p>
        </p:txBody>
      </p:sp>
      <p:sp>
        <p:nvSpPr>
          <p:cNvPr id="2" name="Content Placeholder 1">
            <a:extLst>
              <a:ext uri="{FF2B5EF4-FFF2-40B4-BE49-F238E27FC236}">
                <a16:creationId xmlns:a16="http://schemas.microsoft.com/office/drawing/2014/main" id="{AB11E351-7BC3-19F7-98F5-FBD58A6DB69D}"/>
              </a:ext>
            </a:extLst>
          </p:cNvPr>
          <p:cNvSpPr>
            <a:spLocks noGrp="1"/>
          </p:cNvSpPr>
          <p:nvPr>
            <p:ph idx="1"/>
          </p:nvPr>
        </p:nvSpPr>
        <p:spPr>
          <a:xfrm>
            <a:off x="142875" y="987425"/>
            <a:ext cx="8858250" cy="4059238"/>
          </a:xfrm>
        </p:spPr>
        <p:txBody>
          <a:bodyPr>
            <a:normAutofit lnSpcReduction="10000"/>
          </a:bodyPr>
          <a:lstStyle/>
          <a:p>
            <a:pPr>
              <a:defRPr/>
            </a:pPr>
            <a:r>
              <a:rPr lang="en-CA" sz="1875" b="1" dirty="0">
                <a:solidFill>
                  <a:srgbClr val="FFFF00"/>
                </a:solidFill>
              </a:rPr>
              <a:t>In that case </a:t>
            </a:r>
            <a:r>
              <a:rPr lang="en-CA" sz="1875" i="1" dirty="0">
                <a:solidFill>
                  <a:schemeClr val="accent2">
                    <a:lumMod val="40000"/>
                    <a:lumOff val="60000"/>
                  </a:schemeClr>
                </a:solidFill>
              </a:rPr>
              <a:t>Pink Panther Beauty Corp</a:t>
            </a:r>
            <a:r>
              <a:rPr lang="en-CA" sz="1875" dirty="0">
                <a:solidFill>
                  <a:schemeClr val="accent2">
                    <a:lumMod val="40000"/>
                    <a:lumOff val="60000"/>
                  </a:schemeClr>
                </a:solidFill>
              </a:rPr>
              <a:t>. </a:t>
            </a:r>
            <a:r>
              <a:rPr lang="en-CA" sz="1875" dirty="0">
                <a:solidFill>
                  <a:schemeClr val="bg1"/>
                </a:solidFill>
              </a:rPr>
              <a:t>wanted to register the </a:t>
            </a:r>
            <a:r>
              <a:rPr lang="en-CA" sz="1875" dirty="0">
                <a:solidFill>
                  <a:schemeClr val="accent2">
                    <a:lumMod val="40000"/>
                    <a:lumOff val="60000"/>
                  </a:schemeClr>
                </a:solidFill>
              </a:rPr>
              <a:t>TM Pink Panther</a:t>
            </a:r>
            <a:r>
              <a:rPr lang="en-CA" sz="1875" dirty="0">
                <a:solidFill>
                  <a:schemeClr val="bg1"/>
                </a:solidFill>
              </a:rPr>
              <a:t> in association with </a:t>
            </a:r>
            <a:r>
              <a:rPr lang="en-CA" sz="1875" dirty="0">
                <a:solidFill>
                  <a:srgbClr val="FFFF00"/>
                </a:solidFill>
              </a:rPr>
              <a:t>beauty products</a:t>
            </a:r>
            <a:r>
              <a:rPr lang="en-CA" sz="1875" dirty="0">
                <a:solidFill>
                  <a:schemeClr val="bg1"/>
                </a:solidFill>
              </a:rPr>
              <a:t>. </a:t>
            </a:r>
            <a:r>
              <a:rPr lang="en-CA" sz="1875" i="1" dirty="0">
                <a:solidFill>
                  <a:srgbClr val="FFFF00"/>
                </a:solidFill>
              </a:rPr>
              <a:t>United Artists Corp</a:t>
            </a:r>
            <a:r>
              <a:rPr lang="en-CA" sz="1875" dirty="0">
                <a:solidFill>
                  <a:schemeClr val="bg1"/>
                </a:solidFill>
              </a:rPr>
              <a:t>., owner of the famous </a:t>
            </a:r>
            <a:r>
              <a:rPr lang="en-CA" sz="1875" dirty="0">
                <a:solidFill>
                  <a:schemeClr val="accent2">
                    <a:lumMod val="40000"/>
                    <a:lumOff val="60000"/>
                  </a:schemeClr>
                </a:solidFill>
              </a:rPr>
              <a:t>Pink Panther </a:t>
            </a:r>
            <a:r>
              <a:rPr lang="en-CA" sz="1875" dirty="0">
                <a:solidFill>
                  <a:schemeClr val="bg1"/>
                </a:solidFill>
              </a:rPr>
              <a:t>mark registered in association with the entertainment business </a:t>
            </a:r>
            <a:r>
              <a:rPr lang="en-CA" sz="1875" dirty="0">
                <a:solidFill>
                  <a:srgbClr val="FFFF00"/>
                </a:solidFill>
              </a:rPr>
              <a:t>objected</a:t>
            </a:r>
            <a:r>
              <a:rPr lang="en-CA" sz="1875" dirty="0">
                <a:solidFill>
                  <a:schemeClr val="bg1"/>
                </a:solidFill>
              </a:rPr>
              <a:t>, </a:t>
            </a:r>
            <a:r>
              <a:rPr lang="en-CA" sz="1875" dirty="0">
                <a:solidFill>
                  <a:srgbClr val="FFFF00"/>
                </a:solidFill>
              </a:rPr>
              <a:t>arguing</a:t>
            </a:r>
            <a:r>
              <a:rPr lang="en-CA" sz="1875" dirty="0">
                <a:solidFill>
                  <a:schemeClr val="bg1"/>
                </a:solidFill>
              </a:rPr>
              <a:t> that </a:t>
            </a:r>
            <a:r>
              <a:rPr lang="en-CA" sz="1875" dirty="0">
                <a:solidFill>
                  <a:srgbClr val="FFFF00"/>
                </a:solidFill>
              </a:rPr>
              <a:t>consumers</a:t>
            </a:r>
            <a:r>
              <a:rPr lang="en-CA" sz="1875" dirty="0">
                <a:solidFill>
                  <a:schemeClr val="bg1"/>
                </a:solidFill>
              </a:rPr>
              <a:t> </a:t>
            </a:r>
            <a:r>
              <a:rPr lang="en-CA" sz="1875" dirty="0">
                <a:solidFill>
                  <a:srgbClr val="FF0000"/>
                </a:solidFill>
              </a:rPr>
              <a:t>would be </a:t>
            </a:r>
            <a:r>
              <a:rPr lang="en-CA" sz="1875" dirty="0">
                <a:solidFill>
                  <a:srgbClr val="FF0000"/>
                </a:solidFill>
                <a:latin typeface="Comic Sans MS" panose="030F0902030302020204" pitchFamily="66" charset="0"/>
              </a:rPr>
              <a:t>confused</a:t>
            </a:r>
            <a:r>
              <a:rPr lang="en-CA" sz="1875" dirty="0">
                <a:solidFill>
                  <a:schemeClr val="bg1"/>
                </a:solidFill>
              </a:rPr>
              <a:t>. </a:t>
            </a:r>
          </a:p>
          <a:p>
            <a:pPr>
              <a:defRPr/>
            </a:pPr>
            <a:r>
              <a:rPr lang="en-CA" sz="1875" b="1" dirty="0">
                <a:solidFill>
                  <a:srgbClr val="FFFF00"/>
                </a:solidFill>
              </a:rPr>
              <a:t>Would consumers think that these goods came from the same source</a:t>
            </a:r>
            <a:r>
              <a:rPr lang="en-CA" sz="1875" b="1" dirty="0">
                <a:solidFill>
                  <a:srgbClr val="FF0000"/>
                </a:solidFill>
              </a:rPr>
              <a:t>?</a:t>
            </a:r>
            <a:endParaRPr lang="en-CA" sz="1875" dirty="0">
              <a:solidFill>
                <a:srgbClr val="FF0000"/>
              </a:solidFill>
            </a:endParaRPr>
          </a:p>
          <a:p>
            <a:pPr>
              <a:defRPr/>
            </a:pPr>
            <a:r>
              <a:rPr lang="en-CA" sz="1875" dirty="0">
                <a:solidFill>
                  <a:srgbClr val="FF0000"/>
                </a:solidFill>
              </a:rPr>
              <a:t>Ont. CA held </a:t>
            </a:r>
            <a:r>
              <a:rPr lang="en-CA" sz="1875" dirty="0">
                <a:solidFill>
                  <a:schemeClr val="bg1"/>
                </a:solidFill>
              </a:rPr>
              <a:t>in the Pink Panther case </a:t>
            </a:r>
            <a:r>
              <a:rPr lang="en-CA" sz="1875" dirty="0">
                <a:solidFill>
                  <a:srgbClr val="FFFF00"/>
                </a:solidFill>
              </a:rPr>
              <a:t>that it was unlikely consumers would be </a:t>
            </a:r>
            <a:r>
              <a:rPr lang="en-CA" sz="1875" dirty="0">
                <a:solidFill>
                  <a:srgbClr val="FF0000"/>
                </a:solidFill>
                <a:latin typeface="Comic Sans MS" panose="030F0902030302020204" pitchFamily="66" charset="0"/>
              </a:rPr>
              <a:t>confused</a:t>
            </a:r>
            <a:r>
              <a:rPr lang="en-CA" sz="1875" dirty="0">
                <a:solidFill>
                  <a:schemeClr val="bg1"/>
                </a:solidFill>
              </a:rPr>
              <a:t>; PINK PANTHER beauty parlour patron would not be likely to think that the hairdressing services she received were provided by United Artists Studios.</a:t>
            </a:r>
          </a:p>
          <a:p>
            <a:pPr>
              <a:defRPr/>
            </a:pPr>
            <a:r>
              <a:rPr lang="en-CA" sz="1875" dirty="0">
                <a:solidFill>
                  <a:schemeClr val="bg1"/>
                </a:solidFill>
              </a:rPr>
              <a:t>The aspect of the </a:t>
            </a:r>
            <a:r>
              <a:rPr lang="en-CA" sz="1875" dirty="0">
                <a:solidFill>
                  <a:schemeClr val="accent2">
                    <a:lumMod val="60000"/>
                    <a:lumOff val="40000"/>
                  </a:schemeClr>
                </a:solidFill>
              </a:rPr>
              <a:t>Pink Panther </a:t>
            </a:r>
            <a:r>
              <a:rPr lang="en-CA" sz="1875" dirty="0">
                <a:solidFill>
                  <a:schemeClr val="bg1"/>
                </a:solidFill>
              </a:rPr>
              <a:t>decision the </a:t>
            </a:r>
            <a:r>
              <a:rPr lang="en-CA" sz="1875" dirty="0">
                <a:solidFill>
                  <a:srgbClr val="FFFF00"/>
                </a:solidFill>
              </a:rPr>
              <a:t>SCC chose to address </a:t>
            </a:r>
            <a:r>
              <a:rPr lang="en-CA" sz="1875" dirty="0">
                <a:solidFill>
                  <a:schemeClr val="bg1"/>
                </a:solidFill>
              </a:rPr>
              <a:t>was Linden JA’s statement for the majority that for confusion to occur, </a:t>
            </a:r>
            <a:r>
              <a:rPr lang="en-CA" sz="1875" dirty="0">
                <a:solidFill>
                  <a:srgbClr val="FF0000"/>
                </a:solidFill>
              </a:rPr>
              <a:t>there must be </a:t>
            </a:r>
            <a:r>
              <a:rPr lang="en-CA" sz="1875" dirty="0">
                <a:solidFill>
                  <a:srgbClr val="FFFF00"/>
                </a:solidFill>
              </a:rPr>
              <a:t>some resemblance or linkage between the two products </a:t>
            </a:r>
            <a:r>
              <a:rPr lang="en-CA" sz="1875" dirty="0">
                <a:solidFill>
                  <a:schemeClr val="bg1"/>
                </a:solidFill>
              </a:rPr>
              <a:t>(i.e., </a:t>
            </a:r>
            <a:r>
              <a:rPr lang="en-CA" sz="1875" dirty="0">
                <a:solidFill>
                  <a:schemeClr val="accent2">
                    <a:lumMod val="60000"/>
                    <a:lumOff val="40000"/>
                  </a:schemeClr>
                </a:solidFill>
              </a:rPr>
              <a:t>Barbie doll </a:t>
            </a:r>
            <a:r>
              <a:rPr lang="en-CA" sz="1875" dirty="0">
                <a:solidFill>
                  <a:schemeClr val="bg1"/>
                </a:solidFill>
              </a:rPr>
              <a:t>and </a:t>
            </a:r>
            <a:r>
              <a:rPr lang="en-CA" sz="1875" dirty="0">
                <a:solidFill>
                  <a:schemeClr val="accent2">
                    <a:lumMod val="60000"/>
                    <a:lumOff val="40000"/>
                  </a:schemeClr>
                </a:solidFill>
              </a:rPr>
              <a:t>Barbie’s restaurant</a:t>
            </a:r>
            <a:r>
              <a:rPr lang="en-CA" sz="1875" dirty="0">
                <a:solidFill>
                  <a:schemeClr val="bg1"/>
                </a:solidFill>
              </a:rPr>
              <a:t>); and that </a:t>
            </a:r>
            <a:r>
              <a:rPr lang="en-CA" sz="1875" dirty="0">
                <a:solidFill>
                  <a:srgbClr val="FFFF00"/>
                </a:solidFill>
              </a:rPr>
              <a:t>only in exceptional circumstances can </a:t>
            </a:r>
            <a:r>
              <a:rPr lang="en-CA" sz="1875" dirty="0">
                <a:solidFill>
                  <a:srgbClr val="FF0000"/>
                </a:solidFill>
                <a:latin typeface="Comic Sans MS" panose="030F0902030302020204" pitchFamily="66" charset="0"/>
              </a:rPr>
              <a:t>confusion</a:t>
            </a:r>
            <a:r>
              <a:rPr lang="en-CA" sz="1875" dirty="0">
                <a:solidFill>
                  <a:srgbClr val="FFFF00"/>
                </a:solidFill>
              </a:rPr>
              <a:t> be found when there is no connection between the products or services</a:t>
            </a:r>
            <a:r>
              <a:rPr lang="en-CA" sz="1875" dirty="0">
                <a:solidFill>
                  <a:schemeClr val="bg1"/>
                </a:solidFill>
              </a:rPr>
              <a:t>.</a:t>
            </a:r>
          </a:p>
          <a:p>
            <a:pPr>
              <a:defRPr/>
            </a:pPr>
            <a:endParaRPr lang="en-US" dirty="0"/>
          </a:p>
        </p:txBody>
      </p:sp>
      <p:sp>
        <p:nvSpPr>
          <p:cNvPr id="251907" name="Slide Number Placeholder 3">
            <a:extLst>
              <a:ext uri="{FF2B5EF4-FFF2-40B4-BE49-F238E27FC236}">
                <a16:creationId xmlns:a16="http://schemas.microsoft.com/office/drawing/2014/main" id="{6CAB0F71-74C7-91F2-C5B8-8BC6408DE46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2896A2-5A4E-B14F-8DCC-53AC1C756FA8}" type="slidenum">
              <a:rPr lang="en-US" altLang="en-US" smtClean="0"/>
              <a:pPr/>
              <a:t>185</a:t>
            </a:fld>
            <a:endParaRPr lang="en-US" alt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5">
            <a:extLst>
              <a:ext uri="{FF2B5EF4-FFF2-40B4-BE49-F238E27FC236}">
                <a16:creationId xmlns:a16="http://schemas.microsoft.com/office/drawing/2014/main" id="{420ACD1D-51D6-FF5D-2DCA-3DD0559CBA58}"/>
              </a:ext>
            </a:extLst>
          </p:cNvPr>
          <p:cNvSpPr>
            <a:spLocks noGrp="1" noChangeArrowheads="1"/>
          </p:cNvSpPr>
          <p:nvPr>
            <p:ph type="title"/>
          </p:nvPr>
        </p:nvSpPr>
        <p:spPr bwMode="auto">
          <a:xfrm>
            <a:off x="941388" y="117475"/>
            <a:ext cx="72612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E04049CE-F7D6-33FF-83AC-BF3D9676B4B5}"/>
              </a:ext>
            </a:extLst>
          </p:cNvPr>
          <p:cNvSpPr>
            <a:spLocks noGrp="1"/>
          </p:cNvSpPr>
          <p:nvPr>
            <p:ph idx="1"/>
          </p:nvPr>
        </p:nvSpPr>
        <p:spPr>
          <a:xfrm>
            <a:off x="107950" y="915988"/>
            <a:ext cx="8928100" cy="4032250"/>
          </a:xfrm>
        </p:spPr>
        <p:txBody>
          <a:bodyPr>
            <a:normAutofit fontScale="55000" lnSpcReduction="20000"/>
          </a:bodyPr>
          <a:lstStyle/>
          <a:p>
            <a:pPr>
              <a:defRPr/>
            </a:pPr>
            <a:r>
              <a:rPr lang="en-CA" dirty="0">
                <a:solidFill>
                  <a:srgbClr val="FFFF00"/>
                </a:solidFill>
              </a:rPr>
              <a:t>Binnie J. of SCC </a:t>
            </a:r>
            <a:r>
              <a:rPr lang="en-CA" dirty="0">
                <a:solidFill>
                  <a:schemeClr val="bg1"/>
                </a:solidFill>
              </a:rPr>
              <a:t>in </a:t>
            </a:r>
            <a:r>
              <a:rPr lang="en-CA" i="1" dirty="0">
                <a:solidFill>
                  <a:srgbClr val="00B0F0"/>
                </a:solidFill>
              </a:rPr>
              <a:t>Mattel </a:t>
            </a:r>
            <a:r>
              <a:rPr lang="en-CA" dirty="0">
                <a:solidFill>
                  <a:srgbClr val="FF0000"/>
                </a:solidFill>
              </a:rPr>
              <a:t>rejected </a:t>
            </a:r>
            <a:r>
              <a:rPr lang="en-CA" dirty="0">
                <a:solidFill>
                  <a:schemeClr val="bg1"/>
                </a:solidFill>
              </a:rPr>
              <a:t>Linden JA’s statement </a:t>
            </a:r>
            <a:r>
              <a:rPr lang="en-CA" dirty="0">
                <a:solidFill>
                  <a:srgbClr val="FFFF00"/>
                </a:solidFill>
              </a:rPr>
              <a:t>that for </a:t>
            </a:r>
            <a:r>
              <a:rPr lang="en-CA" dirty="0">
                <a:solidFill>
                  <a:srgbClr val="FF0000"/>
                </a:solidFill>
                <a:latin typeface="Comic Sans MS" panose="030F0902030302020204" pitchFamily="66" charset="0"/>
              </a:rPr>
              <a:t>confusion</a:t>
            </a:r>
            <a:r>
              <a:rPr lang="en-CA" dirty="0">
                <a:solidFill>
                  <a:schemeClr val="bg1"/>
                </a:solidFill>
              </a:rPr>
              <a:t> to occur, </a:t>
            </a:r>
            <a:r>
              <a:rPr lang="en-CA" dirty="0">
                <a:solidFill>
                  <a:srgbClr val="FFFF00"/>
                </a:solidFill>
              </a:rPr>
              <a:t>there must be some resemblance or linkage </a:t>
            </a:r>
            <a:r>
              <a:rPr lang="en-CA" dirty="0">
                <a:solidFill>
                  <a:schemeClr val="bg1"/>
                </a:solidFill>
              </a:rPr>
              <a:t>between the two products (i.e., </a:t>
            </a:r>
            <a:r>
              <a:rPr lang="en-CA" dirty="0">
                <a:solidFill>
                  <a:schemeClr val="accent2">
                    <a:lumMod val="60000"/>
                    <a:lumOff val="40000"/>
                  </a:schemeClr>
                </a:solidFill>
              </a:rPr>
              <a:t>Barbie doll </a:t>
            </a:r>
            <a:r>
              <a:rPr lang="en-CA" dirty="0">
                <a:solidFill>
                  <a:schemeClr val="bg1"/>
                </a:solidFill>
              </a:rPr>
              <a:t>and </a:t>
            </a:r>
            <a:r>
              <a:rPr lang="en-CA" dirty="0">
                <a:solidFill>
                  <a:schemeClr val="accent2">
                    <a:lumMod val="60000"/>
                    <a:lumOff val="40000"/>
                  </a:schemeClr>
                </a:solidFill>
              </a:rPr>
              <a:t>Barbie’s restaurant</a:t>
            </a:r>
            <a:r>
              <a:rPr lang="en-CA" dirty="0">
                <a:solidFill>
                  <a:schemeClr val="bg1"/>
                </a:solidFill>
              </a:rPr>
              <a:t>); and that </a:t>
            </a:r>
            <a:r>
              <a:rPr lang="en-CA" dirty="0">
                <a:solidFill>
                  <a:srgbClr val="FFFF00"/>
                </a:solidFill>
              </a:rPr>
              <a:t>only in exceptional circumstances can confusion be found when there is no connection between the products or services</a:t>
            </a:r>
            <a:r>
              <a:rPr lang="en-CA" dirty="0">
                <a:solidFill>
                  <a:schemeClr val="bg1"/>
                </a:solidFill>
              </a:rPr>
              <a:t>.</a:t>
            </a:r>
            <a:endParaRPr lang="en-CA" i="1" u="sng" dirty="0">
              <a:solidFill>
                <a:schemeClr val="bg1"/>
              </a:solidFill>
            </a:endParaRPr>
          </a:p>
          <a:p>
            <a:pPr>
              <a:defRPr/>
            </a:pPr>
            <a:r>
              <a:rPr lang="en-CA" dirty="0">
                <a:solidFill>
                  <a:srgbClr val="FFFF00"/>
                </a:solidFill>
              </a:rPr>
              <a:t>Test articulated by SCC </a:t>
            </a:r>
            <a:r>
              <a:rPr lang="en-CA" dirty="0">
                <a:solidFill>
                  <a:schemeClr val="bg1"/>
                </a:solidFill>
              </a:rPr>
              <a:t>was that </a:t>
            </a:r>
            <a:r>
              <a:rPr lang="en-CA" dirty="0">
                <a:solidFill>
                  <a:srgbClr val="FFFF00"/>
                </a:solidFill>
              </a:rPr>
              <a:t>for famous and non-famous marks alike</a:t>
            </a:r>
            <a:r>
              <a:rPr lang="en-CA" dirty="0">
                <a:solidFill>
                  <a:schemeClr val="bg1"/>
                </a:solidFill>
              </a:rPr>
              <a:t>, </a:t>
            </a:r>
            <a:r>
              <a:rPr lang="en-CA" dirty="0">
                <a:solidFill>
                  <a:srgbClr val="FF0000"/>
                </a:solidFill>
              </a:rPr>
              <a:t>whether </a:t>
            </a:r>
            <a:r>
              <a:rPr lang="en-CA" dirty="0">
                <a:solidFill>
                  <a:schemeClr val="bg1"/>
                </a:solidFill>
              </a:rPr>
              <a:t>there is </a:t>
            </a:r>
            <a:r>
              <a:rPr lang="en-CA" dirty="0">
                <a:solidFill>
                  <a:srgbClr val="FF0000"/>
                </a:solidFill>
                <a:latin typeface="Comic Sans MS" panose="030F0902030302020204" pitchFamily="66" charset="0"/>
              </a:rPr>
              <a:t>confusion</a:t>
            </a:r>
            <a:r>
              <a:rPr lang="en-CA" dirty="0">
                <a:solidFill>
                  <a:schemeClr val="bg1"/>
                </a:solidFill>
              </a:rPr>
              <a:t> in the s. 6(2) sense, </a:t>
            </a:r>
            <a:r>
              <a:rPr lang="en-CA" dirty="0">
                <a:solidFill>
                  <a:srgbClr val="FF0000"/>
                </a:solidFill>
              </a:rPr>
              <a:t>is determined by if the consumer thinks that the goods come from the same source</a:t>
            </a:r>
            <a:r>
              <a:rPr lang="en-CA" dirty="0">
                <a:solidFill>
                  <a:schemeClr val="bg1"/>
                </a:solidFill>
              </a:rPr>
              <a:t>. This question has must be analyzed in all the circumstances (as set out in s. 6(5) and beyond).</a:t>
            </a:r>
            <a:endParaRPr lang="en-CA" sz="1200" dirty="0">
              <a:solidFill>
                <a:schemeClr val="bg1"/>
              </a:solidFill>
            </a:endParaRPr>
          </a:p>
          <a:p>
            <a:pPr>
              <a:defRPr/>
            </a:pPr>
            <a:r>
              <a:rPr lang="en-CA" dirty="0">
                <a:solidFill>
                  <a:schemeClr val="bg1"/>
                </a:solidFill>
              </a:rPr>
              <a:t>The </a:t>
            </a:r>
            <a:r>
              <a:rPr lang="en-CA" dirty="0">
                <a:solidFill>
                  <a:srgbClr val="FFFF00"/>
                </a:solidFill>
              </a:rPr>
              <a:t>nature of the wares is important</a:t>
            </a:r>
            <a:r>
              <a:rPr lang="en-CA" dirty="0">
                <a:solidFill>
                  <a:schemeClr val="bg1"/>
                </a:solidFill>
              </a:rPr>
              <a:t>: </a:t>
            </a:r>
            <a:endParaRPr lang="en-CA" sz="1200" dirty="0">
              <a:solidFill>
                <a:schemeClr val="bg1"/>
              </a:solidFill>
            </a:endParaRPr>
          </a:p>
          <a:p>
            <a:pPr lvl="1">
              <a:buFont typeface="Courier New" panose="02070309020205020404" pitchFamily="49" charset="0"/>
              <a:buChar char="o"/>
              <a:defRPr/>
            </a:pPr>
            <a:r>
              <a:rPr lang="en-CA" sz="3300" dirty="0">
                <a:solidFill>
                  <a:schemeClr val="bg1"/>
                </a:solidFill>
              </a:rPr>
              <a:t>It is one of the criteria in 6(5)</a:t>
            </a:r>
          </a:p>
          <a:p>
            <a:pPr lvl="1">
              <a:buFont typeface="Courier New" panose="02070309020205020404" pitchFamily="49" charset="0"/>
              <a:buChar char="o"/>
              <a:defRPr/>
            </a:pPr>
            <a:r>
              <a:rPr lang="en-CA" sz="3300" dirty="0">
                <a:solidFill>
                  <a:schemeClr val="bg1"/>
                </a:solidFill>
              </a:rPr>
              <a:t>In cases involving famous marks it is likely to be an important factor (i.e., </a:t>
            </a:r>
            <a:r>
              <a:rPr lang="en-CA" sz="3300" dirty="0">
                <a:solidFill>
                  <a:schemeClr val="accent2">
                    <a:lumMod val="60000"/>
                    <a:lumOff val="40000"/>
                  </a:schemeClr>
                </a:solidFill>
              </a:rPr>
              <a:t>Barbie doll </a:t>
            </a:r>
            <a:r>
              <a:rPr lang="en-CA" sz="3300" dirty="0">
                <a:solidFill>
                  <a:schemeClr val="bg1"/>
                </a:solidFill>
              </a:rPr>
              <a:t>and </a:t>
            </a:r>
            <a:r>
              <a:rPr lang="en-CA" sz="3300" dirty="0">
                <a:solidFill>
                  <a:schemeClr val="accent2">
                    <a:lumMod val="60000"/>
                    <a:lumOff val="40000"/>
                  </a:schemeClr>
                </a:solidFill>
              </a:rPr>
              <a:t>Barbie’s restaurants</a:t>
            </a:r>
            <a:r>
              <a:rPr lang="en-CA" sz="3300" dirty="0">
                <a:solidFill>
                  <a:schemeClr val="bg1"/>
                </a:solidFill>
              </a:rPr>
              <a:t>), as fame can possibly carry the mark across product lines. </a:t>
            </a:r>
          </a:p>
          <a:p>
            <a:pPr>
              <a:defRPr/>
            </a:pPr>
            <a:r>
              <a:rPr lang="en-CA" b="1" dirty="0">
                <a:solidFill>
                  <a:srgbClr val="FFFF00"/>
                </a:solidFill>
              </a:rPr>
              <a:t>SCC emphasized in Mattel is that you do not have to establish a connection between the goods and</a:t>
            </a:r>
            <a:r>
              <a:rPr lang="en-CA" b="1" dirty="0">
                <a:solidFill>
                  <a:srgbClr val="FF0000"/>
                </a:solidFill>
              </a:rPr>
              <a:t>/</a:t>
            </a:r>
            <a:r>
              <a:rPr lang="en-CA" b="1" dirty="0">
                <a:solidFill>
                  <a:srgbClr val="FFFF00"/>
                </a:solidFill>
              </a:rPr>
              <a:t>or services for a finding of </a:t>
            </a:r>
            <a:r>
              <a:rPr lang="en-CA" b="1" dirty="0">
                <a:solidFill>
                  <a:srgbClr val="FF0000"/>
                </a:solidFill>
                <a:latin typeface="Comic Sans MS" panose="030F0902030302020204" pitchFamily="66" charset="0"/>
              </a:rPr>
              <a:t>confusion</a:t>
            </a:r>
            <a:r>
              <a:rPr lang="en-CA" b="1" dirty="0">
                <a:solidFill>
                  <a:srgbClr val="FFFF00"/>
                </a:solidFill>
              </a:rPr>
              <a:t> to be made out. </a:t>
            </a:r>
            <a:endParaRPr lang="en-CA" dirty="0">
              <a:solidFill>
                <a:srgbClr val="FFFF00"/>
              </a:solidFill>
            </a:endParaRPr>
          </a:p>
          <a:p>
            <a:pPr>
              <a:defRPr/>
            </a:pPr>
            <a:endParaRPr lang="en-US" dirty="0"/>
          </a:p>
        </p:txBody>
      </p:sp>
      <p:sp>
        <p:nvSpPr>
          <p:cNvPr id="253955" name="Slide Number Placeholder 3">
            <a:extLst>
              <a:ext uri="{FF2B5EF4-FFF2-40B4-BE49-F238E27FC236}">
                <a16:creationId xmlns:a16="http://schemas.microsoft.com/office/drawing/2014/main" id="{C0540C1F-F903-E128-BDCF-DA59B92F92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350858-3CD0-6444-ABD0-598F9BD27BA4}" type="slidenum">
              <a:rPr lang="en-US" altLang="en-US" smtClean="0"/>
              <a:pPr/>
              <a:t>186</a:t>
            </a:fld>
            <a:endParaRPr lang="en-US" altLang="en-US"/>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379D77-C494-DA4C-165C-B3FE92C2E672}"/>
              </a:ext>
            </a:extLst>
          </p:cNvPr>
          <p:cNvSpPr>
            <a:spLocks noGrp="1"/>
          </p:cNvSpPr>
          <p:nvPr>
            <p:ph type="title"/>
          </p:nvPr>
        </p:nvSpPr>
        <p:spPr>
          <a:xfrm>
            <a:off x="1485900" y="87313"/>
            <a:ext cx="6172200" cy="6127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92FAE1A1-E1D6-4B1F-CEDF-BFA8FBA31F6C}"/>
              </a:ext>
            </a:extLst>
          </p:cNvPr>
          <p:cNvSpPr>
            <a:spLocks noGrp="1"/>
          </p:cNvSpPr>
          <p:nvPr>
            <p:ph idx="1"/>
          </p:nvPr>
        </p:nvSpPr>
        <p:spPr>
          <a:xfrm>
            <a:off x="142875" y="842963"/>
            <a:ext cx="8858250" cy="4105275"/>
          </a:xfrm>
        </p:spPr>
        <p:txBody>
          <a:bodyPr>
            <a:normAutofit fontScale="70000" lnSpcReduction="20000"/>
          </a:bodyPr>
          <a:lstStyle/>
          <a:p>
            <a:pPr>
              <a:defRPr/>
            </a:pPr>
            <a:r>
              <a:rPr lang="en-CA" sz="2775" i="1" dirty="0">
                <a:solidFill>
                  <a:schemeClr val="accent2">
                    <a:lumMod val="60000"/>
                    <a:lumOff val="40000"/>
                  </a:schemeClr>
                </a:solidFill>
              </a:rPr>
              <a:t>Pink Panther </a:t>
            </a:r>
            <a:r>
              <a:rPr lang="en-CA" sz="2775" dirty="0">
                <a:solidFill>
                  <a:schemeClr val="bg1"/>
                </a:solidFill>
              </a:rPr>
              <a:t>and </a:t>
            </a:r>
            <a:r>
              <a:rPr lang="en-CA" sz="2775" i="1" dirty="0">
                <a:solidFill>
                  <a:srgbClr val="00B0F0"/>
                </a:solidFill>
              </a:rPr>
              <a:t>Mattel</a:t>
            </a:r>
            <a:r>
              <a:rPr lang="en-CA" sz="2775" i="1" dirty="0">
                <a:solidFill>
                  <a:schemeClr val="bg1"/>
                </a:solidFill>
              </a:rPr>
              <a:t> </a:t>
            </a:r>
            <a:r>
              <a:rPr lang="en-CA" sz="2775" dirty="0">
                <a:solidFill>
                  <a:schemeClr val="bg1"/>
                </a:solidFill>
              </a:rPr>
              <a:t>are examples of </a:t>
            </a:r>
            <a:r>
              <a:rPr lang="en-CA" sz="2775" dirty="0">
                <a:solidFill>
                  <a:srgbClr val="FFFF00"/>
                </a:solidFill>
              </a:rPr>
              <a:t>courts dealing with </a:t>
            </a:r>
            <a:r>
              <a:rPr lang="en-CA" sz="2775" dirty="0">
                <a:solidFill>
                  <a:schemeClr val="bg1"/>
                </a:solidFill>
              </a:rPr>
              <a:t>the contemporary reality of famous </a:t>
            </a:r>
            <a:r>
              <a:rPr lang="en-CA" sz="2775" dirty="0">
                <a:solidFill>
                  <a:srgbClr val="FFFF00"/>
                </a:solidFill>
              </a:rPr>
              <a:t>brands attempting to protect themselves against every incursion</a:t>
            </a:r>
            <a:r>
              <a:rPr lang="en-CA" sz="2775" dirty="0">
                <a:solidFill>
                  <a:schemeClr val="bg1"/>
                </a:solidFill>
              </a:rPr>
              <a:t> on their goodwill to preserve their investment in their brands. </a:t>
            </a:r>
          </a:p>
          <a:p>
            <a:pPr>
              <a:defRPr/>
            </a:pPr>
            <a:r>
              <a:rPr lang="en-CA" sz="2775" dirty="0">
                <a:solidFill>
                  <a:srgbClr val="FF0000"/>
                </a:solidFill>
              </a:rPr>
              <a:t>FCA</a:t>
            </a:r>
            <a:r>
              <a:rPr lang="en-CA" sz="2775" dirty="0">
                <a:solidFill>
                  <a:schemeClr val="bg1"/>
                </a:solidFill>
              </a:rPr>
              <a:t> in </a:t>
            </a:r>
            <a:r>
              <a:rPr lang="en-CA" sz="2775" i="1" dirty="0">
                <a:solidFill>
                  <a:schemeClr val="accent2">
                    <a:lumMod val="60000"/>
                    <a:lumOff val="40000"/>
                  </a:schemeClr>
                </a:solidFill>
              </a:rPr>
              <a:t>Pink Panther</a:t>
            </a:r>
            <a:r>
              <a:rPr lang="en-CA" sz="2775" dirty="0">
                <a:solidFill>
                  <a:schemeClr val="bg1"/>
                </a:solidFill>
              </a:rPr>
              <a:t> </a:t>
            </a:r>
            <a:r>
              <a:rPr lang="en-CA" sz="2775" dirty="0">
                <a:solidFill>
                  <a:srgbClr val="FFFF00"/>
                </a:solidFill>
              </a:rPr>
              <a:t>restricts the ability of companies to protect famous marks</a:t>
            </a:r>
            <a:r>
              <a:rPr lang="en-CA" sz="2775" dirty="0">
                <a:solidFill>
                  <a:schemeClr val="bg1"/>
                </a:solidFill>
              </a:rPr>
              <a:t>; companies can only object to others using famous marks where there is a connection/resemblance between the goods, services.</a:t>
            </a:r>
          </a:p>
          <a:p>
            <a:pPr>
              <a:defRPr/>
            </a:pPr>
            <a:r>
              <a:rPr lang="en-CA" sz="2775" dirty="0">
                <a:solidFill>
                  <a:srgbClr val="FF0000"/>
                </a:solidFill>
              </a:rPr>
              <a:t>SCC held FCA was wrong </a:t>
            </a:r>
            <a:r>
              <a:rPr lang="en-CA" sz="2775" dirty="0">
                <a:solidFill>
                  <a:srgbClr val="FFFF00"/>
                </a:solidFill>
              </a:rPr>
              <a:t>as net of protection drawn too narrowly</a:t>
            </a:r>
            <a:r>
              <a:rPr lang="en-CA" sz="2775" dirty="0">
                <a:solidFill>
                  <a:schemeClr val="bg1"/>
                </a:solidFill>
              </a:rPr>
              <a:t>. </a:t>
            </a:r>
          </a:p>
          <a:p>
            <a:pPr>
              <a:defRPr/>
            </a:pPr>
            <a:r>
              <a:rPr lang="en-CA" sz="2775" dirty="0">
                <a:solidFill>
                  <a:srgbClr val="FF0000"/>
                </a:solidFill>
              </a:rPr>
              <a:t>SCC</a:t>
            </a:r>
            <a:r>
              <a:rPr lang="en-CA" sz="2775" dirty="0">
                <a:solidFill>
                  <a:schemeClr val="bg1"/>
                </a:solidFill>
              </a:rPr>
              <a:t> </a:t>
            </a:r>
            <a:r>
              <a:rPr lang="en-CA" sz="2775" dirty="0">
                <a:solidFill>
                  <a:srgbClr val="FFFF00"/>
                </a:solidFill>
              </a:rPr>
              <a:t>focused on the issue of </a:t>
            </a:r>
            <a:r>
              <a:rPr lang="en-CA" sz="2775" dirty="0">
                <a:solidFill>
                  <a:srgbClr val="FF0000"/>
                </a:solidFill>
                <a:latin typeface="Comic Sans MS" panose="030F0902030302020204" pitchFamily="66" charset="0"/>
              </a:rPr>
              <a:t>confusion</a:t>
            </a:r>
            <a:r>
              <a:rPr lang="en-CA" sz="2775" dirty="0">
                <a:solidFill>
                  <a:srgbClr val="FFFF00"/>
                </a:solidFill>
              </a:rPr>
              <a:t> </a:t>
            </a:r>
            <a:r>
              <a:rPr lang="en-CA" sz="2775" dirty="0">
                <a:solidFill>
                  <a:schemeClr val="bg1"/>
                </a:solidFill>
              </a:rPr>
              <a:t>as to </a:t>
            </a:r>
            <a:r>
              <a:rPr lang="en-CA" sz="2775" dirty="0">
                <a:solidFill>
                  <a:srgbClr val="FFFF00"/>
                </a:solidFill>
              </a:rPr>
              <a:t>whether the consumer was confused </a:t>
            </a:r>
            <a:r>
              <a:rPr lang="en-CA" sz="2775" dirty="0">
                <a:solidFill>
                  <a:schemeClr val="bg1"/>
                </a:solidFill>
              </a:rPr>
              <a:t>into thinking that the </a:t>
            </a:r>
            <a:r>
              <a:rPr lang="en-CA" sz="2775" dirty="0">
                <a:solidFill>
                  <a:srgbClr val="FFFF00"/>
                </a:solidFill>
              </a:rPr>
              <a:t>goods came from the same source</a:t>
            </a:r>
            <a:r>
              <a:rPr lang="en-CA" sz="2775" dirty="0">
                <a:solidFill>
                  <a:schemeClr val="bg1"/>
                </a:solidFill>
              </a:rPr>
              <a:t>. </a:t>
            </a:r>
          </a:p>
          <a:p>
            <a:pPr>
              <a:defRPr/>
            </a:pPr>
            <a:r>
              <a:rPr lang="en-CA" sz="2775" dirty="0">
                <a:solidFill>
                  <a:schemeClr val="bg1"/>
                </a:solidFill>
              </a:rPr>
              <a:t>The </a:t>
            </a:r>
            <a:r>
              <a:rPr lang="en-CA" sz="2775" dirty="0">
                <a:solidFill>
                  <a:srgbClr val="FFFF00"/>
                </a:solidFill>
              </a:rPr>
              <a:t>nature of the goods </a:t>
            </a:r>
            <a:r>
              <a:rPr lang="en-CA" sz="2775" dirty="0">
                <a:solidFill>
                  <a:schemeClr val="bg1"/>
                </a:solidFill>
              </a:rPr>
              <a:t>is a factor in this analysis; an important factor in some cases. But it is </a:t>
            </a:r>
            <a:r>
              <a:rPr lang="en-CA" sz="2775" dirty="0">
                <a:solidFill>
                  <a:srgbClr val="FF0000"/>
                </a:solidFill>
              </a:rPr>
              <a:t>not the sole issue</a:t>
            </a:r>
            <a:r>
              <a:rPr lang="en-CA" sz="2775" dirty="0">
                <a:solidFill>
                  <a:schemeClr val="bg1"/>
                </a:solidFill>
              </a:rPr>
              <a:t>.</a:t>
            </a:r>
          </a:p>
          <a:p>
            <a:pPr>
              <a:defRPr/>
            </a:pPr>
            <a:r>
              <a:rPr lang="en-CA" sz="2775" dirty="0">
                <a:solidFill>
                  <a:schemeClr val="bg1"/>
                </a:solidFill>
              </a:rPr>
              <a:t>In </a:t>
            </a:r>
            <a:r>
              <a:rPr lang="en-CA" sz="2775" i="1" dirty="0">
                <a:solidFill>
                  <a:schemeClr val="accent2">
                    <a:lumMod val="60000"/>
                    <a:lumOff val="40000"/>
                  </a:schemeClr>
                </a:solidFill>
              </a:rPr>
              <a:t>Mattel</a:t>
            </a:r>
            <a:r>
              <a:rPr lang="en-CA" sz="2775" i="1" dirty="0">
                <a:solidFill>
                  <a:schemeClr val="bg1"/>
                </a:solidFill>
              </a:rPr>
              <a:t> </a:t>
            </a:r>
            <a:r>
              <a:rPr lang="en-CA" sz="2775" dirty="0">
                <a:solidFill>
                  <a:schemeClr val="bg1"/>
                </a:solidFill>
              </a:rPr>
              <a:t>the </a:t>
            </a:r>
            <a:r>
              <a:rPr lang="en-CA" sz="2775" dirty="0">
                <a:solidFill>
                  <a:srgbClr val="FFFF00"/>
                </a:solidFill>
              </a:rPr>
              <a:t>SCC attempts to ensure </a:t>
            </a:r>
            <a:r>
              <a:rPr lang="en-CA" sz="2775" dirty="0">
                <a:solidFill>
                  <a:schemeClr val="bg1"/>
                </a:solidFill>
              </a:rPr>
              <a:t>that the protection given to marks (famous or not) relates to the </a:t>
            </a:r>
            <a:r>
              <a:rPr lang="en-CA" sz="2775" dirty="0">
                <a:solidFill>
                  <a:srgbClr val="FF0000"/>
                </a:solidFill>
              </a:rPr>
              <a:t>purpose</a:t>
            </a:r>
            <a:r>
              <a:rPr lang="en-CA" sz="2775" dirty="0">
                <a:solidFill>
                  <a:schemeClr val="bg1"/>
                </a:solidFill>
              </a:rPr>
              <a:t> of TM law; </a:t>
            </a:r>
            <a:r>
              <a:rPr lang="en-CA" sz="2775" dirty="0">
                <a:solidFill>
                  <a:srgbClr val="FFFF00"/>
                </a:solidFill>
              </a:rPr>
              <a:t>protecting against </a:t>
            </a:r>
            <a:r>
              <a:rPr lang="en-CA" sz="2775" dirty="0">
                <a:solidFill>
                  <a:srgbClr val="FFFF00"/>
                </a:solidFill>
                <a:latin typeface="Comic Sans MS" panose="030F0902030302020204" pitchFamily="66" charset="0"/>
              </a:rPr>
              <a:t>confusion</a:t>
            </a:r>
            <a:r>
              <a:rPr lang="en-CA" sz="2775" dirty="0">
                <a:solidFill>
                  <a:srgbClr val="FFFF00"/>
                </a:solidFill>
              </a:rPr>
              <a:t> as to source</a:t>
            </a:r>
            <a:r>
              <a:rPr lang="en-CA" sz="2775" dirty="0">
                <a:solidFill>
                  <a:schemeClr val="bg1"/>
                </a:solidFill>
              </a:rPr>
              <a:t>. </a:t>
            </a:r>
          </a:p>
          <a:p>
            <a:pPr>
              <a:defRPr/>
            </a:pPr>
            <a:endParaRPr lang="en-CA" dirty="0"/>
          </a:p>
          <a:p>
            <a:pPr>
              <a:defRPr/>
            </a:pPr>
            <a:endParaRPr lang="en-US" dirty="0"/>
          </a:p>
        </p:txBody>
      </p:sp>
      <p:sp>
        <p:nvSpPr>
          <p:cNvPr id="256003" name="Slide Number Placeholder 3">
            <a:extLst>
              <a:ext uri="{FF2B5EF4-FFF2-40B4-BE49-F238E27FC236}">
                <a16:creationId xmlns:a16="http://schemas.microsoft.com/office/drawing/2014/main" id="{18E02021-8832-B849-6AD8-CB190D6C458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E7FC7B-B867-A146-9A9A-69C0B909C9DB}" type="slidenum">
              <a:rPr lang="en-US" altLang="en-US" smtClean="0"/>
              <a:pPr/>
              <a:t>187</a:t>
            </a:fld>
            <a:endParaRPr lang="en-US" altLang="en-US"/>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1D3D3004-7C72-ADE9-539D-991B997B0A22}"/>
              </a:ext>
            </a:extLst>
          </p:cNvPr>
          <p:cNvSpPr>
            <a:spLocks noGrp="1" noChangeArrowheads="1"/>
          </p:cNvSpPr>
          <p:nvPr>
            <p:ph type="title"/>
          </p:nvPr>
        </p:nvSpPr>
        <p:spPr bwMode="auto">
          <a:xfrm>
            <a:off x="250825" y="92075"/>
            <a:ext cx="8569325" cy="679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 </a:t>
            </a:r>
            <a:r>
              <a:rPr lang="en-US" altLang="en-US" sz="3600">
                <a:solidFill>
                  <a:schemeClr val="bg1"/>
                </a:solidFill>
              </a:rPr>
              <a:t>Test Person</a:t>
            </a:r>
            <a:endParaRPr lang="en-US" altLang="en-US" sz="3600" b="1"/>
          </a:p>
        </p:txBody>
      </p:sp>
      <p:sp>
        <p:nvSpPr>
          <p:cNvPr id="2" name="Content Placeholder 1">
            <a:extLst>
              <a:ext uri="{FF2B5EF4-FFF2-40B4-BE49-F238E27FC236}">
                <a16:creationId xmlns:a16="http://schemas.microsoft.com/office/drawing/2014/main" id="{2715DE6D-3193-C1BA-BCD4-2780BA6AC7C0}"/>
              </a:ext>
            </a:extLst>
          </p:cNvPr>
          <p:cNvSpPr>
            <a:spLocks noGrp="1"/>
          </p:cNvSpPr>
          <p:nvPr>
            <p:ph idx="1"/>
          </p:nvPr>
        </p:nvSpPr>
        <p:spPr>
          <a:xfrm>
            <a:off x="0" y="987425"/>
            <a:ext cx="8893175" cy="3784600"/>
          </a:xfrm>
        </p:spPr>
        <p:txBody>
          <a:bodyPr>
            <a:normAutofit lnSpcReduction="10000"/>
          </a:bodyPr>
          <a:lstStyle/>
          <a:p>
            <a:pPr>
              <a:defRPr/>
            </a:pPr>
            <a:r>
              <a:rPr lang="en-CA" sz="1875" dirty="0">
                <a:solidFill>
                  <a:srgbClr val="FF0000"/>
                </a:solidFill>
              </a:rPr>
              <a:t>Important question</a:t>
            </a:r>
            <a:r>
              <a:rPr lang="en-CA" sz="1875" dirty="0">
                <a:solidFill>
                  <a:schemeClr val="bg1"/>
                </a:solidFill>
              </a:rPr>
              <a:t>: </a:t>
            </a:r>
            <a:r>
              <a:rPr lang="en-CA" sz="1875" dirty="0">
                <a:solidFill>
                  <a:srgbClr val="FFFF00"/>
                </a:solidFill>
              </a:rPr>
              <a:t>F</a:t>
            </a:r>
            <a:r>
              <a:rPr lang="en-CA" sz="1875" b="1" dirty="0">
                <a:solidFill>
                  <a:srgbClr val="FFFF00"/>
                </a:solidFill>
              </a:rPr>
              <a:t>rom what perspective should consumer </a:t>
            </a:r>
            <a:r>
              <a:rPr lang="en-CA" sz="1875" b="1" dirty="0">
                <a:solidFill>
                  <a:srgbClr val="FFFF00"/>
                </a:solidFill>
                <a:latin typeface="Comic Sans MS" panose="030F0902030302020204" pitchFamily="66" charset="0"/>
              </a:rPr>
              <a:t>confusion</a:t>
            </a:r>
            <a:r>
              <a:rPr lang="en-CA" sz="1875" b="1" dirty="0">
                <a:solidFill>
                  <a:srgbClr val="FFFF00"/>
                </a:solidFill>
              </a:rPr>
              <a:t> be analyzed</a:t>
            </a:r>
            <a:r>
              <a:rPr lang="en-CA" sz="1875" b="1" dirty="0">
                <a:solidFill>
                  <a:srgbClr val="FF0000"/>
                </a:solidFill>
              </a:rPr>
              <a:t>?</a:t>
            </a:r>
            <a:r>
              <a:rPr lang="en-CA" sz="1875" b="1" dirty="0">
                <a:solidFill>
                  <a:schemeClr val="bg1"/>
                </a:solidFill>
              </a:rPr>
              <a:t> </a:t>
            </a:r>
            <a:r>
              <a:rPr lang="en-CA" sz="1875" b="1" dirty="0">
                <a:solidFill>
                  <a:srgbClr val="FFFF00"/>
                </a:solidFill>
              </a:rPr>
              <a:t>Who is the test person for the purpose of the confusion analysis</a:t>
            </a:r>
            <a:r>
              <a:rPr lang="en-CA" sz="1875" b="1" dirty="0">
                <a:solidFill>
                  <a:srgbClr val="FF0000"/>
                </a:solidFill>
              </a:rPr>
              <a:t>?</a:t>
            </a:r>
            <a:r>
              <a:rPr lang="en-CA" sz="1875" b="1" dirty="0">
                <a:solidFill>
                  <a:schemeClr val="bg1"/>
                </a:solidFill>
              </a:rPr>
              <a:t> </a:t>
            </a:r>
            <a:endParaRPr lang="en-CA" sz="1875" dirty="0">
              <a:solidFill>
                <a:schemeClr val="bg1"/>
              </a:solidFill>
            </a:endParaRPr>
          </a:p>
          <a:p>
            <a:pPr>
              <a:defRPr/>
            </a:pPr>
            <a:r>
              <a:rPr lang="en-CA" sz="1875" dirty="0">
                <a:solidFill>
                  <a:schemeClr val="bg1"/>
                </a:solidFill>
              </a:rPr>
              <a:t>Addressed by SCC in </a:t>
            </a:r>
            <a:r>
              <a:rPr lang="en-CA" sz="1875" i="1" u="sng" dirty="0">
                <a:solidFill>
                  <a:schemeClr val="bg1"/>
                </a:solidFill>
              </a:rPr>
              <a:t>Mattel</a:t>
            </a:r>
            <a:r>
              <a:rPr lang="en-CA" sz="1875" i="1" dirty="0">
                <a:solidFill>
                  <a:schemeClr val="bg1"/>
                </a:solidFill>
              </a:rPr>
              <a:t>. </a:t>
            </a:r>
            <a:r>
              <a:rPr lang="en-CA" sz="1875" dirty="0">
                <a:solidFill>
                  <a:schemeClr val="bg1"/>
                </a:solidFill>
              </a:rPr>
              <a:t>A few “</a:t>
            </a:r>
            <a:r>
              <a:rPr lang="en-CA" sz="1875" dirty="0">
                <a:solidFill>
                  <a:srgbClr val="FFFF00"/>
                </a:solidFill>
              </a:rPr>
              <a:t>test people</a:t>
            </a:r>
            <a:r>
              <a:rPr lang="en-CA" sz="1875" dirty="0">
                <a:solidFill>
                  <a:schemeClr val="bg1"/>
                </a:solidFill>
              </a:rPr>
              <a:t>” were </a:t>
            </a:r>
            <a:r>
              <a:rPr lang="en-CA" sz="1875" dirty="0">
                <a:solidFill>
                  <a:srgbClr val="FFFF00"/>
                </a:solidFill>
              </a:rPr>
              <a:t>rejected</a:t>
            </a:r>
            <a:r>
              <a:rPr lang="en-CA" sz="1875" dirty="0">
                <a:solidFill>
                  <a:schemeClr val="bg1"/>
                </a:solidFill>
              </a:rPr>
              <a:t>:</a:t>
            </a:r>
          </a:p>
          <a:p>
            <a:pPr marL="685800" lvl="1" indent="-342900">
              <a:buFont typeface="+mj-lt"/>
              <a:buAutoNum type="arabicPeriod"/>
              <a:defRPr/>
            </a:pPr>
            <a:r>
              <a:rPr lang="en-CA" sz="1875" dirty="0">
                <a:solidFill>
                  <a:schemeClr val="bg1"/>
                </a:solidFill>
              </a:rPr>
              <a:t>The careful and diligent purchaser</a:t>
            </a:r>
          </a:p>
          <a:p>
            <a:pPr marL="685800" lvl="1" indent="-342900">
              <a:buFont typeface="+mj-lt"/>
              <a:buAutoNum type="arabicPeriod"/>
              <a:defRPr/>
            </a:pPr>
            <a:r>
              <a:rPr lang="en-CA" sz="1875" dirty="0">
                <a:solidFill>
                  <a:schemeClr val="bg1"/>
                </a:solidFill>
              </a:rPr>
              <a:t>The “moron in a hurry”</a:t>
            </a:r>
          </a:p>
          <a:p>
            <a:pPr>
              <a:defRPr/>
            </a:pPr>
            <a:r>
              <a:rPr lang="en-CA" sz="1875" dirty="0">
                <a:solidFill>
                  <a:srgbClr val="FFFF00"/>
                </a:solidFill>
              </a:rPr>
              <a:t>SCC adopted</a:t>
            </a:r>
            <a:r>
              <a:rPr lang="en-CA" sz="1875" dirty="0">
                <a:solidFill>
                  <a:schemeClr val="bg1"/>
                </a:solidFill>
              </a:rPr>
              <a:t> the </a:t>
            </a:r>
            <a:r>
              <a:rPr lang="en-CA" sz="1875" b="1" dirty="0">
                <a:solidFill>
                  <a:srgbClr val="FF0000"/>
                </a:solidFill>
              </a:rPr>
              <a:t>ordinary hurried purchaser</a:t>
            </a:r>
            <a:r>
              <a:rPr lang="en-CA" sz="1875" dirty="0">
                <a:solidFill>
                  <a:srgbClr val="FF0000"/>
                </a:solidFill>
              </a:rPr>
              <a:t> </a:t>
            </a:r>
            <a:r>
              <a:rPr lang="en-CA" sz="1875" dirty="0">
                <a:solidFill>
                  <a:schemeClr val="bg1"/>
                </a:solidFill>
              </a:rPr>
              <a:t>and looked at the probability of the average person with average intellect acting with ordinary caution being deceived. Points to consider:</a:t>
            </a:r>
          </a:p>
          <a:p>
            <a:pPr marL="685800" lvl="1" indent="-342900">
              <a:buFont typeface="+mj-lt"/>
              <a:buAutoNum type="arabicPeriod"/>
              <a:defRPr/>
            </a:pPr>
            <a:r>
              <a:rPr lang="en-CA" sz="1875" dirty="0">
                <a:solidFill>
                  <a:srgbClr val="FFFF00"/>
                </a:solidFill>
              </a:rPr>
              <a:t>Give the average consumer some credit</a:t>
            </a:r>
            <a:r>
              <a:rPr lang="en-CA" sz="1875" dirty="0">
                <a:solidFill>
                  <a:schemeClr val="bg1"/>
                </a:solidFill>
              </a:rPr>
              <a:t> – don’t assume that they’re totally devoid of intelligence, normal powers of recollection, or are totally unaware or uninformed.</a:t>
            </a:r>
          </a:p>
          <a:p>
            <a:pPr marL="685800" lvl="1" indent="-342900">
              <a:buFont typeface="+mj-lt"/>
              <a:buAutoNum type="arabicPeriod"/>
              <a:defRPr/>
            </a:pPr>
            <a:r>
              <a:rPr lang="en-CA" sz="1875" dirty="0">
                <a:solidFill>
                  <a:schemeClr val="bg1"/>
                </a:solidFill>
              </a:rPr>
              <a:t>More </a:t>
            </a:r>
            <a:r>
              <a:rPr lang="en-CA" sz="1875" dirty="0">
                <a:solidFill>
                  <a:srgbClr val="FFFF00"/>
                </a:solidFill>
              </a:rPr>
              <a:t>care taken/attention </a:t>
            </a:r>
            <a:r>
              <a:rPr lang="en-CA" sz="1875" dirty="0">
                <a:solidFill>
                  <a:schemeClr val="bg1"/>
                </a:solidFill>
              </a:rPr>
              <a:t>given </a:t>
            </a:r>
            <a:r>
              <a:rPr lang="en-CA" sz="1875" dirty="0">
                <a:solidFill>
                  <a:srgbClr val="FFFF00"/>
                </a:solidFill>
              </a:rPr>
              <a:t>to big purchases </a:t>
            </a:r>
            <a:r>
              <a:rPr lang="en-CA" sz="1875" dirty="0">
                <a:solidFill>
                  <a:schemeClr val="bg1"/>
                </a:solidFill>
              </a:rPr>
              <a:t>(car as opposed to toy)</a:t>
            </a:r>
          </a:p>
          <a:p>
            <a:pPr>
              <a:defRPr/>
            </a:pPr>
            <a:endParaRPr lang="en-US" dirty="0"/>
          </a:p>
        </p:txBody>
      </p:sp>
      <p:sp>
        <p:nvSpPr>
          <p:cNvPr id="258051" name="Slide Number Placeholder 3">
            <a:extLst>
              <a:ext uri="{FF2B5EF4-FFF2-40B4-BE49-F238E27FC236}">
                <a16:creationId xmlns:a16="http://schemas.microsoft.com/office/drawing/2014/main" id="{4035EE5A-2D87-7251-D3D2-DEBE2ED102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C31BF2-BBD3-7A4D-AE90-7B239FDDAC3E}" type="slidenum">
              <a:rPr lang="en-US" altLang="en-US" smtClean="0"/>
              <a:pPr/>
              <a:t>188</a:t>
            </a:fld>
            <a:endParaRPr lang="en-US" altLang="en-US"/>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5">
            <a:extLst>
              <a:ext uri="{FF2B5EF4-FFF2-40B4-BE49-F238E27FC236}">
                <a16:creationId xmlns:a16="http://schemas.microsoft.com/office/drawing/2014/main" id="{4BB58528-8854-3990-8DC8-BFFDC6CEA049}"/>
              </a:ext>
            </a:extLst>
          </p:cNvPr>
          <p:cNvSpPr>
            <a:spLocks noGrp="1" noChangeArrowheads="1"/>
          </p:cNvSpPr>
          <p:nvPr>
            <p:ph type="title"/>
          </p:nvPr>
        </p:nvSpPr>
        <p:spPr bwMode="auto">
          <a:xfrm>
            <a:off x="287338" y="104775"/>
            <a:ext cx="8569325"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a:t>
            </a:r>
            <a:r>
              <a:rPr lang="en-US" altLang="en-US" sz="3600">
                <a:solidFill>
                  <a:schemeClr val="bg1"/>
                </a:solidFill>
              </a:rPr>
              <a:t> Test Person</a:t>
            </a:r>
            <a:endParaRPr lang="en-US" altLang="en-US" sz="3600" b="1"/>
          </a:p>
        </p:txBody>
      </p:sp>
      <p:sp>
        <p:nvSpPr>
          <p:cNvPr id="2" name="Content Placeholder 1">
            <a:extLst>
              <a:ext uri="{FF2B5EF4-FFF2-40B4-BE49-F238E27FC236}">
                <a16:creationId xmlns:a16="http://schemas.microsoft.com/office/drawing/2014/main" id="{CA6F46CF-CBDC-393D-8269-185BE11ECC63}"/>
              </a:ext>
            </a:extLst>
          </p:cNvPr>
          <p:cNvSpPr>
            <a:spLocks noGrp="1"/>
          </p:cNvSpPr>
          <p:nvPr>
            <p:ph idx="1"/>
          </p:nvPr>
        </p:nvSpPr>
        <p:spPr>
          <a:xfrm>
            <a:off x="196850" y="915988"/>
            <a:ext cx="8750300" cy="3959225"/>
          </a:xfrm>
        </p:spPr>
        <p:txBody>
          <a:bodyPr>
            <a:normAutofit fontScale="92500"/>
          </a:bodyPr>
          <a:lstStyle/>
          <a:p>
            <a:pPr>
              <a:defRPr/>
            </a:pPr>
            <a:r>
              <a:rPr lang="en-CA" sz="1950" dirty="0">
                <a:solidFill>
                  <a:schemeClr val="bg1"/>
                </a:solidFill>
              </a:rPr>
              <a:t>In buying ordinary run-of-the-mill consumer wares and services, </a:t>
            </a:r>
            <a:r>
              <a:rPr lang="en-CA" sz="1950" dirty="0">
                <a:solidFill>
                  <a:srgbClr val="FFFF00"/>
                </a:solidFill>
              </a:rPr>
              <a:t>the consumer is of average intelligence, generally running behind schedule, and has more money to spend than time to pay a lot of attention to detail</a:t>
            </a:r>
            <a:r>
              <a:rPr lang="en-CA" sz="1950" dirty="0">
                <a:solidFill>
                  <a:schemeClr val="bg1"/>
                </a:solidFill>
              </a:rPr>
              <a:t>.</a:t>
            </a:r>
          </a:p>
          <a:p>
            <a:pPr>
              <a:defRPr/>
            </a:pPr>
            <a:r>
              <a:rPr lang="en-CA" sz="1950" dirty="0">
                <a:solidFill>
                  <a:schemeClr val="bg1"/>
                </a:solidFill>
              </a:rPr>
              <a:t>In appropriate markets, this person is </a:t>
            </a:r>
            <a:r>
              <a:rPr lang="en-CA" sz="1950" dirty="0">
                <a:solidFill>
                  <a:srgbClr val="FFFF00"/>
                </a:solidFill>
              </a:rPr>
              <a:t>functionally bilingual</a:t>
            </a:r>
            <a:r>
              <a:rPr lang="en-CA" sz="1950" dirty="0">
                <a:solidFill>
                  <a:schemeClr val="bg1"/>
                </a:solidFill>
              </a:rPr>
              <a:t>.</a:t>
            </a:r>
          </a:p>
          <a:p>
            <a:pPr>
              <a:defRPr/>
            </a:pPr>
            <a:r>
              <a:rPr lang="en-CA" sz="1950" dirty="0">
                <a:solidFill>
                  <a:schemeClr val="bg1"/>
                </a:solidFill>
              </a:rPr>
              <a:t>To this person, TMs make shopping faster and easier. </a:t>
            </a:r>
          </a:p>
          <a:p>
            <a:pPr>
              <a:defRPr/>
            </a:pPr>
            <a:r>
              <a:rPr lang="en-CA" sz="1950" dirty="0">
                <a:solidFill>
                  <a:schemeClr val="bg1"/>
                </a:solidFill>
              </a:rPr>
              <a:t>When the new trade-mark catches their eye, they </a:t>
            </a:r>
            <a:r>
              <a:rPr lang="en-CA" sz="1950" dirty="0">
                <a:solidFill>
                  <a:srgbClr val="FFFF00"/>
                </a:solidFill>
              </a:rPr>
              <a:t>will have only a general and not very precise recollection of the earlier trade-mark</a:t>
            </a:r>
            <a:r>
              <a:rPr lang="en-CA" sz="1950" dirty="0">
                <a:solidFill>
                  <a:schemeClr val="bg1"/>
                </a:solidFill>
              </a:rPr>
              <a:t> (as it would be remembered by persons possessed of an average memory with its usual imperfections).</a:t>
            </a:r>
          </a:p>
          <a:p>
            <a:pPr>
              <a:defRPr/>
            </a:pPr>
            <a:r>
              <a:rPr lang="en-CA" sz="1950" dirty="0">
                <a:solidFill>
                  <a:schemeClr val="bg1"/>
                </a:solidFill>
              </a:rPr>
              <a:t>The </a:t>
            </a:r>
            <a:r>
              <a:rPr lang="en-CA" sz="1950" dirty="0">
                <a:solidFill>
                  <a:srgbClr val="FFFF00"/>
                </a:solidFill>
              </a:rPr>
              <a:t>standard</a:t>
            </a:r>
            <a:r>
              <a:rPr lang="en-CA" sz="1950" dirty="0">
                <a:solidFill>
                  <a:schemeClr val="bg1"/>
                </a:solidFill>
              </a:rPr>
              <a:t> is not people who do not notice anything. Rather it </a:t>
            </a:r>
            <a:r>
              <a:rPr lang="en-CA" sz="1950" dirty="0">
                <a:solidFill>
                  <a:srgbClr val="FFFF00"/>
                </a:solidFill>
              </a:rPr>
              <a:t>is persons who take no more than ordinary care </a:t>
            </a:r>
            <a:r>
              <a:rPr lang="en-CA" sz="1950" dirty="0">
                <a:solidFill>
                  <a:schemeClr val="bg1"/>
                </a:solidFill>
              </a:rPr>
              <a:t>to observe what is staring them in the face.</a:t>
            </a:r>
          </a:p>
          <a:p>
            <a:pPr>
              <a:defRPr/>
            </a:pPr>
            <a:r>
              <a:rPr lang="en-CA" sz="1950" dirty="0">
                <a:solidFill>
                  <a:schemeClr val="bg1"/>
                </a:solidFill>
              </a:rPr>
              <a:t>If the </a:t>
            </a:r>
            <a:r>
              <a:rPr lang="en-CA" sz="1950" b="1" dirty="0">
                <a:solidFill>
                  <a:srgbClr val="FF0000"/>
                </a:solidFill>
              </a:rPr>
              <a:t>ordinary casual consumer somewhat in a hurry </a:t>
            </a:r>
            <a:r>
              <a:rPr lang="en-CA" sz="1950" dirty="0">
                <a:solidFill>
                  <a:schemeClr val="bg1"/>
                </a:solidFill>
              </a:rPr>
              <a:t>is </a:t>
            </a:r>
            <a:r>
              <a:rPr lang="en-CA" sz="1950" dirty="0">
                <a:solidFill>
                  <a:srgbClr val="FF0000"/>
                </a:solidFill>
              </a:rPr>
              <a:t>likely to be deceived about the origin </a:t>
            </a:r>
            <a:r>
              <a:rPr lang="en-CA" sz="1950" dirty="0">
                <a:solidFill>
                  <a:schemeClr val="bg1"/>
                </a:solidFill>
              </a:rPr>
              <a:t>of the wares or services, then the </a:t>
            </a:r>
            <a:r>
              <a:rPr lang="en-CA" sz="1950" dirty="0">
                <a:solidFill>
                  <a:srgbClr val="FF0000"/>
                </a:solidFill>
              </a:rPr>
              <a:t>statutory test is met</a:t>
            </a:r>
            <a:r>
              <a:rPr lang="en-CA" sz="1950" dirty="0">
                <a:solidFill>
                  <a:schemeClr val="bg1"/>
                </a:solidFill>
              </a:rPr>
              <a:t>.</a:t>
            </a:r>
          </a:p>
          <a:p>
            <a:pPr>
              <a:defRPr/>
            </a:pPr>
            <a:endParaRPr lang="en-US" dirty="0"/>
          </a:p>
        </p:txBody>
      </p:sp>
      <p:sp>
        <p:nvSpPr>
          <p:cNvPr id="260099" name="Slide Number Placeholder 3">
            <a:extLst>
              <a:ext uri="{FF2B5EF4-FFF2-40B4-BE49-F238E27FC236}">
                <a16:creationId xmlns:a16="http://schemas.microsoft.com/office/drawing/2014/main" id="{BA6C85D5-8E6B-3590-BDF3-A6C5E1C8053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5959AD-C1A3-FA40-9E18-5F413DA2D273}" type="slidenum">
              <a:rPr lang="en-US" altLang="en-US" smtClean="0"/>
              <a:pPr/>
              <a:t>189</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3741651E-0C4D-3B26-81AE-AD3CEFD60213}"/>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C7283534-5B8D-234B-F186-0B6538861C1D}"/>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9430372C-F9FB-5976-7819-87EE19CDDA79}"/>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036F2F3B-032B-F54E-1323-228A137F13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1C90350-5156-E209-DC1F-AF74250FE302}"/>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B1C90350-5156-E209-DC1F-AF74250FE302}"/>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5">
            <a:extLst>
              <a:ext uri="{FF2B5EF4-FFF2-40B4-BE49-F238E27FC236}">
                <a16:creationId xmlns:a16="http://schemas.microsoft.com/office/drawing/2014/main" id="{64650C9E-43DE-72BB-6FAD-7EBA0183E50F}"/>
              </a:ext>
            </a:extLst>
          </p:cNvPr>
          <p:cNvSpPr>
            <a:spLocks noGrp="1" noChangeArrowheads="1"/>
          </p:cNvSpPr>
          <p:nvPr>
            <p:ph type="title"/>
          </p:nvPr>
        </p:nvSpPr>
        <p:spPr bwMode="auto">
          <a:xfrm>
            <a:off x="323850" y="50800"/>
            <a:ext cx="8496300" cy="684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 </a:t>
            </a:r>
            <a:r>
              <a:rPr lang="en-CA" altLang="en-US" sz="3600">
                <a:solidFill>
                  <a:schemeClr val="bg1"/>
                </a:solidFill>
              </a:rPr>
              <a:t>s. 6(5) factors </a:t>
            </a:r>
            <a:endParaRPr lang="en-US" altLang="en-US" sz="3600"/>
          </a:p>
        </p:txBody>
      </p:sp>
      <p:sp>
        <p:nvSpPr>
          <p:cNvPr id="2" name="Content Placeholder 1">
            <a:extLst>
              <a:ext uri="{FF2B5EF4-FFF2-40B4-BE49-F238E27FC236}">
                <a16:creationId xmlns:a16="http://schemas.microsoft.com/office/drawing/2014/main" id="{26478904-C11D-6E1E-8B00-FBE15B291DDB}"/>
              </a:ext>
            </a:extLst>
          </p:cNvPr>
          <p:cNvSpPr>
            <a:spLocks noGrp="1"/>
          </p:cNvSpPr>
          <p:nvPr>
            <p:ph idx="1"/>
          </p:nvPr>
        </p:nvSpPr>
        <p:spPr>
          <a:xfrm>
            <a:off x="179388" y="915988"/>
            <a:ext cx="8785225" cy="4029075"/>
          </a:xfrm>
        </p:spPr>
        <p:txBody>
          <a:bodyPr>
            <a:normAutofit/>
          </a:bodyPr>
          <a:lstStyle/>
          <a:p>
            <a:pPr marL="0" indent="0">
              <a:buFont typeface="Arial" panose="020B0604020202020204" pitchFamily="34" charset="0"/>
              <a:buNone/>
              <a:defRPr/>
            </a:pPr>
            <a:r>
              <a:rPr lang="en-CA" sz="1800" b="1" i="1" dirty="0">
                <a:solidFill>
                  <a:srgbClr val="FF0000"/>
                </a:solidFill>
              </a:rPr>
              <a:t>(a) </a:t>
            </a:r>
            <a:r>
              <a:rPr lang="en-CA" sz="1800" b="1" i="1" dirty="0">
                <a:solidFill>
                  <a:srgbClr val="92D050"/>
                </a:solidFill>
              </a:rPr>
              <a:t>Inherent distinctiveness of the TM and the extent to which they have become known</a:t>
            </a:r>
          </a:p>
          <a:p>
            <a:pPr>
              <a:defRPr/>
            </a:pPr>
            <a:r>
              <a:rPr lang="en-CA" sz="1800" b="1" dirty="0">
                <a:solidFill>
                  <a:srgbClr val="FF0000"/>
                </a:solidFill>
              </a:rPr>
              <a:t>Is Barbie inherently distinctive</a:t>
            </a:r>
            <a:r>
              <a:rPr lang="en-CA" sz="1800" b="1" dirty="0">
                <a:solidFill>
                  <a:srgbClr val="FFFF00"/>
                </a:solidFill>
              </a:rPr>
              <a:t>?</a:t>
            </a:r>
            <a:r>
              <a:rPr lang="en-CA" sz="1800" b="1" dirty="0">
                <a:solidFill>
                  <a:srgbClr val="FF0000"/>
                </a:solidFill>
              </a:rPr>
              <a:t> </a:t>
            </a:r>
            <a:endParaRPr lang="en-CA" sz="1800" dirty="0">
              <a:solidFill>
                <a:srgbClr val="FF0000"/>
              </a:solidFill>
            </a:endParaRPr>
          </a:p>
          <a:p>
            <a:pPr>
              <a:defRPr/>
            </a:pPr>
            <a:r>
              <a:rPr lang="en-CA" sz="1800" dirty="0">
                <a:solidFill>
                  <a:srgbClr val="FFFF00"/>
                </a:solidFill>
              </a:rPr>
              <a:t>Marks which are inherently distinctive are unique marks</a:t>
            </a:r>
            <a:r>
              <a:rPr lang="en-CA" sz="1800" dirty="0">
                <a:solidFill>
                  <a:schemeClr val="bg1"/>
                </a:solidFill>
              </a:rPr>
              <a:t>; they intrinsically serve to identify a unique source of a product. They have no other meaning or significance other than as a TM. </a:t>
            </a:r>
          </a:p>
          <a:p>
            <a:pPr>
              <a:defRPr/>
            </a:pPr>
            <a:r>
              <a:rPr lang="en-CA" sz="1800" dirty="0">
                <a:solidFill>
                  <a:schemeClr val="accent2">
                    <a:lumMod val="60000"/>
                    <a:lumOff val="40000"/>
                  </a:schemeClr>
                </a:solidFill>
              </a:rPr>
              <a:t>Barbie</a:t>
            </a:r>
            <a:r>
              <a:rPr lang="en-CA" sz="1800" dirty="0">
                <a:solidFill>
                  <a:srgbClr val="FFFF00"/>
                </a:solidFill>
              </a:rPr>
              <a:t> is not inherently distinctive</a:t>
            </a:r>
            <a:r>
              <a:rPr lang="en-CA" sz="1800" dirty="0">
                <a:solidFill>
                  <a:schemeClr val="bg1"/>
                </a:solidFill>
              </a:rPr>
              <a:t>. </a:t>
            </a:r>
            <a:r>
              <a:rPr lang="en-CA" sz="1800" dirty="0">
                <a:solidFill>
                  <a:schemeClr val="accent2">
                    <a:lumMod val="60000"/>
                    <a:lumOff val="40000"/>
                  </a:schemeClr>
                </a:solidFill>
              </a:rPr>
              <a:t>Barbie</a:t>
            </a:r>
            <a:r>
              <a:rPr lang="en-CA" sz="1800" dirty="0">
                <a:solidFill>
                  <a:schemeClr val="bg1"/>
                </a:solidFill>
              </a:rPr>
              <a:t> is an </a:t>
            </a:r>
            <a:r>
              <a:rPr lang="en-CA" sz="1800" dirty="0">
                <a:solidFill>
                  <a:srgbClr val="FFFF00"/>
                </a:solidFill>
              </a:rPr>
              <a:t>everyday expression</a:t>
            </a:r>
            <a:r>
              <a:rPr lang="en-CA" sz="1800" dirty="0">
                <a:solidFill>
                  <a:schemeClr val="bg1"/>
                </a:solidFill>
              </a:rPr>
              <a:t> not developed by Mattel; would normally receive less protection than an invented/unique/non-descriptive word.</a:t>
            </a:r>
          </a:p>
          <a:p>
            <a:pPr>
              <a:defRPr/>
            </a:pPr>
            <a:r>
              <a:rPr lang="en-CA" sz="1800" b="1" dirty="0">
                <a:solidFill>
                  <a:srgbClr val="FFFF00"/>
                </a:solidFill>
              </a:rPr>
              <a:t>Policy reason for receiving less protection</a:t>
            </a:r>
            <a:r>
              <a:rPr lang="en-CA" sz="1800" b="1" dirty="0">
                <a:solidFill>
                  <a:srgbClr val="FF0000"/>
                </a:solidFill>
              </a:rPr>
              <a:t>?</a:t>
            </a:r>
            <a:r>
              <a:rPr lang="en-CA" sz="1800" b="1" dirty="0">
                <a:solidFill>
                  <a:schemeClr val="bg1"/>
                </a:solidFill>
              </a:rPr>
              <a:t> </a:t>
            </a:r>
            <a:r>
              <a:rPr lang="en-CA" sz="1800" dirty="0">
                <a:solidFill>
                  <a:schemeClr val="bg1"/>
                </a:solidFill>
              </a:rPr>
              <a:t>To </a:t>
            </a:r>
            <a:r>
              <a:rPr lang="en-CA" sz="1800" dirty="0">
                <a:solidFill>
                  <a:srgbClr val="FFFF00"/>
                </a:solidFill>
              </a:rPr>
              <a:t>prevent fencing in or appropriating words of a general nature </a:t>
            </a:r>
            <a:r>
              <a:rPr lang="en-CA" sz="1800" dirty="0">
                <a:solidFill>
                  <a:schemeClr val="bg1"/>
                </a:solidFill>
              </a:rPr>
              <a:t>in English or French.</a:t>
            </a:r>
          </a:p>
          <a:p>
            <a:pPr>
              <a:defRPr/>
            </a:pPr>
            <a:r>
              <a:rPr lang="en-CA" sz="1800" dirty="0">
                <a:solidFill>
                  <a:schemeClr val="bg1"/>
                </a:solidFill>
              </a:rPr>
              <a:t>That said </a:t>
            </a:r>
            <a:r>
              <a:rPr lang="en-CA" sz="1800" dirty="0">
                <a:solidFill>
                  <a:srgbClr val="FFFF00"/>
                </a:solidFill>
              </a:rPr>
              <a:t>Mattel’s mark </a:t>
            </a:r>
            <a:r>
              <a:rPr lang="en-CA" sz="1800" dirty="0">
                <a:solidFill>
                  <a:schemeClr val="bg1"/>
                </a:solidFill>
              </a:rPr>
              <a:t>had achieved strong secondary meaning (acquired distinctiveness) as associated with dolls, doll accessories</a:t>
            </a:r>
          </a:p>
          <a:p>
            <a:pPr>
              <a:defRPr/>
            </a:pPr>
            <a:endParaRPr lang="en-US" dirty="0"/>
          </a:p>
        </p:txBody>
      </p:sp>
      <p:sp>
        <p:nvSpPr>
          <p:cNvPr id="262147" name="Slide Number Placeholder 3">
            <a:extLst>
              <a:ext uri="{FF2B5EF4-FFF2-40B4-BE49-F238E27FC236}">
                <a16:creationId xmlns:a16="http://schemas.microsoft.com/office/drawing/2014/main" id="{5D589AC7-A363-41DD-3889-168E9347B5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5C6313-E211-6947-BDB7-A3B69B8BFCF5}" type="slidenum">
              <a:rPr lang="en-US" altLang="en-US" smtClean="0"/>
              <a:pPr/>
              <a:t>190</a:t>
            </a:fld>
            <a:endParaRPr lang="en-US" alt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5">
            <a:extLst>
              <a:ext uri="{FF2B5EF4-FFF2-40B4-BE49-F238E27FC236}">
                <a16:creationId xmlns:a16="http://schemas.microsoft.com/office/drawing/2014/main" id="{08E1034C-7939-38E1-EF26-FBB9341A1206}"/>
              </a:ext>
            </a:extLst>
          </p:cNvPr>
          <p:cNvSpPr>
            <a:spLocks noGrp="1" noChangeArrowheads="1"/>
          </p:cNvSpPr>
          <p:nvPr>
            <p:ph type="title"/>
          </p:nvPr>
        </p:nvSpPr>
        <p:spPr bwMode="auto">
          <a:xfrm>
            <a:off x="107950" y="87313"/>
            <a:ext cx="8567738" cy="755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 </a:t>
            </a:r>
            <a:r>
              <a:rPr lang="en-CA" altLang="en-US" sz="3600">
                <a:solidFill>
                  <a:schemeClr val="bg1"/>
                </a:solidFill>
              </a:rPr>
              <a:t>s. 6(5) factors </a:t>
            </a:r>
            <a:r>
              <a:rPr lang="en-US" altLang="en-US" sz="3600" b="1"/>
              <a:t>	</a:t>
            </a:r>
          </a:p>
        </p:txBody>
      </p:sp>
      <p:sp>
        <p:nvSpPr>
          <p:cNvPr id="2" name="Content Placeholder 1">
            <a:extLst>
              <a:ext uri="{FF2B5EF4-FFF2-40B4-BE49-F238E27FC236}">
                <a16:creationId xmlns:a16="http://schemas.microsoft.com/office/drawing/2014/main" id="{097DE3A8-4997-A147-F482-144926BE86DD}"/>
              </a:ext>
            </a:extLst>
          </p:cNvPr>
          <p:cNvSpPr>
            <a:spLocks noGrp="1"/>
          </p:cNvSpPr>
          <p:nvPr>
            <p:ph idx="1"/>
          </p:nvPr>
        </p:nvSpPr>
        <p:spPr>
          <a:xfrm>
            <a:off x="287338" y="987425"/>
            <a:ext cx="8569325" cy="4068763"/>
          </a:xfrm>
        </p:spPr>
        <p:txBody>
          <a:bodyPr>
            <a:normAutofit fontScale="85000" lnSpcReduction="20000"/>
          </a:bodyPr>
          <a:lstStyle/>
          <a:p>
            <a:pPr marL="0" indent="0">
              <a:lnSpc>
                <a:spcPct val="120000"/>
              </a:lnSpc>
              <a:buFont typeface="Arial" panose="020B0604020202020204" pitchFamily="34" charset="0"/>
              <a:buNone/>
              <a:defRPr/>
            </a:pPr>
            <a:r>
              <a:rPr lang="en-CA" sz="1725" b="1" i="1" dirty="0">
                <a:solidFill>
                  <a:srgbClr val="FF0000"/>
                </a:solidFill>
              </a:rPr>
              <a:t>(b) </a:t>
            </a:r>
            <a:r>
              <a:rPr lang="en-CA" sz="1725" b="1" i="1" dirty="0">
                <a:solidFill>
                  <a:srgbClr val="92D050"/>
                </a:solidFill>
              </a:rPr>
              <a:t>Length of time the TM has been in use</a:t>
            </a:r>
          </a:p>
          <a:p>
            <a:pPr>
              <a:lnSpc>
                <a:spcPct val="120000"/>
              </a:lnSpc>
              <a:defRPr/>
            </a:pPr>
            <a:r>
              <a:rPr lang="en-CA" sz="1725" dirty="0">
                <a:solidFill>
                  <a:schemeClr val="bg1"/>
                </a:solidFill>
              </a:rPr>
              <a:t>Important in considering whether the mark has really become distinctive. Here, Mattel’s mark publicized widely since 1960s; numbered company’s since 1992. Deeper roots for Mattel’s mark, over much wider area.</a:t>
            </a:r>
          </a:p>
          <a:p>
            <a:pPr marL="0" indent="0">
              <a:lnSpc>
                <a:spcPct val="120000"/>
              </a:lnSpc>
              <a:buFont typeface="Arial" panose="020B0604020202020204" pitchFamily="34" charset="0"/>
              <a:buNone/>
              <a:defRPr/>
            </a:pPr>
            <a:r>
              <a:rPr lang="en-CA" sz="1725" b="1" i="1" dirty="0">
                <a:solidFill>
                  <a:srgbClr val="FF0000"/>
                </a:solidFill>
              </a:rPr>
              <a:t>(c) </a:t>
            </a:r>
            <a:r>
              <a:rPr lang="en-CA" sz="1725" b="1" i="1" dirty="0">
                <a:solidFill>
                  <a:srgbClr val="92D050"/>
                </a:solidFill>
              </a:rPr>
              <a:t>Nature of the wares, services or businesses</a:t>
            </a:r>
          </a:p>
          <a:p>
            <a:pPr>
              <a:lnSpc>
                <a:spcPct val="120000"/>
              </a:lnSpc>
              <a:defRPr/>
            </a:pPr>
            <a:r>
              <a:rPr lang="en-CA" sz="1725" dirty="0">
                <a:solidFill>
                  <a:schemeClr val="bg1"/>
                </a:solidFill>
              </a:rPr>
              <a:t>Long way from the initial rule of 1866 that if a business carries on a trade in linen and not iron and stamps a lion on their linen; another business can stamp a lion on iron. In this example the  nature of the wares is crucial</a:t>
            </a:r>
          </a:p>
          <a:p>
            <a:pPr>
              <a:lnSpc>
                <a:spcPct val="120000"/>
              </a:lnSpc>
              <a:defRPr/>
            </a:pPr>
            <a:r>
              <a:rPr lang="en-CA" sz="1725" dirty="0">
                <a:solidFill>
                  <a:srgbClr val="FFFF00"/>
                </a:solidFill>
              </a:rPr>
              <a:t>Today a relatively strong mark can leap vast product line differences in a single bound </a:t>
            </a:r>
            <a:r>
              <a:rPr lang="en-CA" sz="1725" dirty="0">
                <a:solidFill>
                  <a:schemeClr val="bg1"/>
                </a:solidFill>
              </a:rPr>
              <a:t>because confusion can still be found where there is no connection. That said, </a:t>
            </a:r>
            <a:r>
              <a:rPr lang="en-CA" sz="1725" dirty="0">
                <a:solidFill>
                  <a:srgbClr val="FFFF00"/>
                </a:solidFill>
              </a:rPr>
              <a:t>fact that there may be vast product line differences remains a significant obstacle</a:t>
            </a:r>
            <a:r>
              <a:rPr lang="en-CA" sz="1725" dirty="0">
                <a:solidFill>
                  <a:schemeClr val="bg1"/>
                </a:solidFill>
              </a:rPr>
              <a:t>.</a:t>
            </a:r>
          </a:p>
          <a:p>
            <a:pPr>
              <a:lnSpc>
                <a:spcPct val="120000"/>
              </a:lnSpc>
              <a:defRPr/>
            </a:pPr>
            <a:r>
              <a:rPr lang="en-CA" sz="1725" dirty="0">
                <a:solidFill>
                  <a:schemeClr val="bg1"/>
                </a:solidFill>
              </a:rPr>
              <a:t>In </a:t>
            </a:r>
            <a:r>
              <a:rPr lang="en-CA" sz="1725" i="1" u="sng" dirty="0">
                <a:solidFill>
                  <a:schemeClr val="bg1"/>
                </a:solidFill>
              </a:rPr>
              <a:t>Mattel</a:t>
            </a:r>
            <a:r>
              <a:rPr lang="en-CA" sz="1725" dirty="0">
                <a:solidFill>
                  <a:schemeClr val="bg1"/>
                </a:solidFill>
              </a:rPr>
              <a:t> the </a:t>
            </a:r>
            <a:r>
              <a:rPr lang="en-CA" sz="1725" dirty="0">
                <a:solidFill>
                  <a:srgbClr val="FFFF00"/>
                </a:solidFill>
              </a:rPr>
              <a:t>nature of the wares are very different</a:t>
            </a:r>
            <a:r>
              <a:rPr lang="en-CA" sz="1725" dirty="0">
                <a:solidFill>
                  <a:schemeClr val="bg1"/>
                </a:solidFill>
              </a:rPr>
              <a:t>: Dolls and doll’s accessories v. restaurants</a:t>
            </a:r>
          </a:p>
          <a:p>
            <a:pPr>
              <a:lnSpc>
                <a:spcPct val="120000"/>
              </a:lnSpc>
              <a:defRPr/>
            </a:pPr>
            <a:r>
              <a:rPr lang="en-CA" sz="1725" dirty="0">
                <a:solidFill>
                  <a:schemeClr val="bg1"/>
                </a:solidFill>
              </a:rPr>
              <a:t>Court  also dealt with argument that </a:t>
            </a:r>
            <a:r>
              <a:rPr lang="en-CA" sz="1725" i="1" dirty="0">
                <a:solidFill>
                  <a:srgbClr val="FFFF00"/>
                </a:solidFill>
              </a:rPr>
              <a:t>“the natural tendency towards corporate diversification” </a:t>
            </a:r>
            <a:r>
              <a:rPr lang="en-CA" sz="1725" dirty="0">
                <a:solidFill>
                  <a:schemeClr val="bg1"/>
                </a:solidFill>
              </a:rPr>
              <a:t>would lead the consumer to assume that the products/businesses would be connected. SCC rejected that argument because the law of TMs is based on use. </a:t>
            </a:r>
            <a:r>
              <a:rPr lang="en-CA" sz="1725" dirty="0">
                <a:solidFill>
                  <a:srgbClr val="FF0000"/>
                </a:solidFill>
              </a:rPr>
              <a:t>No evidence that</a:t>
            </a:r>
            <a:r>
              <a:rPr lang="en-CA" sz="1725" dirty="0">
                <a:solidFill>
                  <a:schemeClr val="bg1"/>
                </a:solidFill>
              </a:rPr>
              <a:t> </a:t>
            </a:r>
            <a:r>
              <a:rPr lang="en-CA" sz="1725" dirty="0">
                <a:solidFill>
                  <a:schemeClr val="accent2">
                    <a:lumMod val="60000"/>
                    <a:lumOff val="40000"/>
                  </a:schemeClr>
                </a:solidFill>
              </a:rPr>
              <a:t>Barbie</a:t>
            </a:r>
            <a:r>
              <a:rPr lang="en-CA" sz="1725" dirty="0">
                <a:solidFill>
                  <a:schemeClr val="bg1"/>
                </a:solidFill>
              </a:rPr>
              <a:t> </a:t>
            </a:r>
            <a:r>
              <a:rPr lang="en-CA" sz="1725" dirty="0">
                <a:solidFill>
                  <a:srgbClr val="FF0000"/>
                </a:solidFill>
              </a:rPr>
              <a:t>mark is distinctive </a:t>
            </a:r>
            <a:r>
              <a:rPr lang="en-CA" sz="1725" dirty="0">
                <a:solidFill>
                  <a:srgbClr val="FFFF00"/>
                </a:solidFill>
              </a:rPr>
              <a:t>of anything other than dolls and doll accessories</a:t>
            </a:r>
            <a:r>
              <a:rPr lang="en-CA" sz="1725" dirty="0">
                <a:solidFill>
                  <a:schemeClr val="bg1"/>
                </a:solidFill>
              </a:rPr>
              <a:t>.</a:t>
            </a:r>
          </a:p>
          <a:p>
            <a:pPr>
              <a:defRPr/>
            </a:pPr>
            <a:endParaRPr lang="en-CA" dirty="0">
              <a:solidFill>
                <a:schemeClr val="bg1"/>
              </a:solidFill>
            </a:endParaRPr>
          </a:p>
          <a:p>
            <a:pPr>
              <a:defRPr/>
            </a:pPr>
            <a:endParaRPr lang="en-US" dirty="0"/>
          </a:p>
        </p:txBody>
      </p:sp>
      <p:sp>
        <p:nvSpPr>
          <p:cNvPr id="264195" name="Slide Number Placeholder 3">
            <a:extLst>
              <a:ext uri="{FF2B5EF4-FFF2-40B4-BE49-F238E27FC236}">
                <a16:creationId xmlns:a16="http://schemas.microsoft.com/office/drawing/2014/main" id="{23D31AE8-CA90-732B-A135-82792A644D1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5E61E0-3167-0D4F-8870-6F1F9CB5A5D9}" type="slidenum">
              <a:rPr lang="en-US" altLang="en-US" smtClean="0"/>
              <a:pPr/>
              <a:t>191</a:t>
            </a:fld>
            <a:endParaRPr lang="en-US" alt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5">
            <a:extLst>
              <a:ext uri="{FF2B5EF4-FFF2-40B4-BE49-F238E27FC236}">
                <a16:creationId xmlns:a16="http://schemas.microsoft.com/office/drawing/2014/main" id="{E2FCD43E-68B2-F6D3-E720-737F81736322}"/>
              </a:ext>
            </a:extLst>
          </p:cNvPr>
          <p:cNvSpPr>
            <a:spLocks noGrp="1" noChangeArrowheads="1"/>
          </p:cNvSpPr>
          <p:nvPr>
            <p:ph type="title"/>
          </p:nvPr>
        </p:nvSpPr>
        <p:spPr bwMode="auto">
          <a:xfrm>
            <a:off x="179388" y="77788"/>
            <a:ext cx="8713787"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t> </a:t>
            </a:r>
            <a:r>
              <a:rPr lang="en-US" altLang="en-US" sz="3600">
                <a:solidFill>
                  <a:schemeClr val="bg1"/>
                </a:solidFill>
                <a:latin typeface="Comic Sans MS" panose="030F0902030302020204" pitchFamily="66" charset="0"/>
              </a:rPr>
              <a:t>Confusion</a:t>
            </a:r>
            <a:r>
              <a:rPr lang="en-US" altLang="en-US" sz="3600">
                <a:solidFill>
                  <a:schemeClr val="bg1"/>
                </a:solidFill>
              </a:rPr>
              <a:t> </a:t>
            </a:r>
            <a:r>
              <a:rPr lang="en-US" altLang="en-US" sz="3600">
                <a:solidFill>
                  <a:srgbClr val="FF0000"/>
                </a:solidFill>
              </a:rPr>
              <a:t>- </a:t>
            </a:r>
            <a:r>
              <a:rPr lang="en-CA" altLang="en-US" sz="3600">
                <a:solidFill>
                  <a:schemeClr val="bg1"/>
                </a:solidFill>
              </a:rPr>
              <a:t>s. 6(5) factors </a:t>
            </a:r>
            <a:endParaRPr lang="en-US" altLang="en-US" sz="3600" b="1"/>
          </a:p>
        </p:txBody>
      </p:sp>
      <p:sp>
        <p:nvSpPr>
          <p:cNvPr id="2" name="Content Placeholder 1">
            <a:extLst>
              <a:ext uri="{FF2B5EF4-FFF2-40B4-BE49-F238E27FC236}">
                <a16:creationId xmlns:a16="http://schemas.microsoft.com/office/drawing/2014/main" id="{E4A859EC-9785-9398-FC07-F6F3E41033F7}"/>
              </a:ext>
            </a:extLst>
          </p:cNvPr>
          <p:cNvSpPr>
            <a:spLocks noGrp="1"/>
          </p:cNvSpPr>
          <p:nvPr>
            <p:ph idx="1"/>
          </p:nvPr>
        </p:nvSpPr>
        <p:spPr>
          <a:xfrm>
            <a:off x="90488" y="1058863"/>
            <a:ext cx="8963025" cy="4006850"/>
          </a:xfrm>
        </p:spPr>
        <p:txBody>
          <a:bodyPr>
            <a:normAutofit lnSpcReduction="10000"/>
          </a:bodyPr>
          <a:lstStyle/>
          <a:p>
            <a:pPr marL="0" indent="0">
              <a:buFont typeface="Arial" panose="020B0604020202020204" pitchFamily="34" charset="0"/>
              <a:buNone/>
              <a:defRPr/>
            </a:pPr>
            <a:r>
              <a:rPr lang="en-CA" sz="2000" b="1" i="1" dirty="0">
                <a:solidFill>
                  <a:srgbClr val="FF0000"/>
                </a:solidFill>
              </a:rPr>
              <a:t> (d) </a:t>
            </a:r>
            <a:r>
              <a:rPr lang="en-CA" sz="2000" b="1" i="1" dirty="0">
                <a:solidFill>
                  <a:srgbClr val="92D050"/>
                </a:solidFill>
              </a:rPr>
              <a:t>Nature of the trade</a:t>
            </a:r>
          </a:p>
          <a:p>
            <a:pPr>
              <a:defRPr/>
            </a:pPr>
            <a:r>
              <a:rPr lang="en-CA" sz="2000" dirty="0">
                <a:solidFill>
                  <a:srgbClr val="FFFF00"/>
                </a:solidFill>
              </a:rPr>
              <a:t>Parties operated in different channels of trade</a:t>
            </a:r>
            <a:r>
              <a:rPr lang="en-CA" sz="2000" dirty="0">
                <a:solidFill>
                  <a:schemeClr val="bg1"/>
                </a:solidFill>
              </a:rPr>
              <a:t>: </a:t>
            </a:r>
            <a:r>
              <a:rPr lang="en-CA" sz="2000" dirty="0">
                <a:solidFill>
                  <a:srgbClr val="FF0000"/>
                </a:solidFill>
              </a:rPr>
              <a:t>wares v. services</a:t>
            </a:r>
            <a:r>
              <a:rPr lang="en-CA" sz="2000" dirty="0">
                <a:solidFill>
                  <a:schemeClr val="bg1"/>
                </a:solidFill>
              </a:rPr>
              <a:t>; in this case the wares and services do not intermingle. </a:t>
            </a:r>
          </a:p>
          <a:p>
            <a:pPr marL="0" indent="0">
              <a:buFont typeface="Arial" panose="020B0604020202020204" pitchFamily="34" charset="0"/>
              <a:buNone/>
              <a:defRPr/>
            </a:pPr>
            <a:r>
              <a:rPr lang="en-CA" sz="2000" b="1" i="1" dirty="0">
                <a:solidFill>
                  <a:srgbClr val="FF0000"/>
                </a:solidFill>
              </a:rPr>
              <a:t>(e) </a:t>
            </a:r>
            <a:r>
              <a:rPr lang="en-CA" sz="2000" b="1" i="1" dirty="0">
                <a:solidFill>
                  <a:srgbClr val="92D050"/>
                </a:solidFill>
              </a:rPr>
              <a:t>Degree of resemblance between the TM in appearance, sound, ideas suggested by them</a:t>
            </a:r>
            <a:endParaRPr lang="en-CA" sz="2000" i="1" dirty="0">
              <a:solidFill>
                <a:srgbClr val="92D050"/>
              </a:solidFill>
            </a:endParaRPr>
          </a:p>
          <a:p>
            <a:pPr>
              <a:defRPr/>
            </a:pPr>
            <a:r>
              <a:rPr lang="en-CA" sz="2000" dirty="0">
                <a:solidFill>
                  <a:srgbClr val="FFFF00"/>
                </a:solidFill>
              </a:rPr>
              <a:t>Both marks use name </a:t>
            </a:r>
            <a:r>
              <a:rPr lang="en-CA" sz="2000" dirty="0">
                <a:solidFill>
                  <a:schemeClr val="accent2">
                    <a:lumMod val="60000"/>
                    <a:lumOff val="40000"/>
                  </a:schemeClr>
                </a:solidFill>
              </a:rPr>
              <a:t>Barbie</a:t>
            </a:r>
            <a:r>
              <a:rPr lang="en-CA" sz="2000" dirty="0">
                <a:solidFill>
                  <a:schemeClr val="bg1"/>
                </a:solidFill>
              </a:rPr>
              <a:t>; sound the same; numbered company’s applied for mark wraps name in design. Mattel’s mark does not. </a:t>
            </a:r>
            <a:r>
              <a:rPr lang="en-CA" sz="2000" dirty="0">
                <a:solidFill>
                  <a:srgbClr val="FFFF00"/>
                </a:solidFill>
              </a:rPr>
              <a:t>Considerable resemblance</a:t>
            </a:r>
            <a:r>
              <a:rPr lang="en-CA" sz="2000" dirty="0">
                <a:solidFill>
                  <a:schemeClr val="bg1"/>
                </a:solidFill>
              </a:rPr>
              <a:t>.</a:t>
            </a:r>
          </a:p>
          <a:p>
            <a:pPr marL="0" indent="0">
              <a:buFont typeface="Arial" panose="020B0604020202020204" pitchFamily="34" charset="0"/>
              <a:buNone/>
              <a:defRPr/>
            </a:pPr>
            <a:r>
              <a:rPr lang="en-CA" sz="2000" b="1" i="1" dirty="0">
                <a:solidFill>
                  <a:srgbClr val="FF0000"/>
                </a:solidFill>
              </a:rPr>
              <a:t>(f) </a:t>
            </a:r>
            <a:r>
              <a:rPr lang="en-CA" sz="2000" b="1" i="1" dirty="0">
                <a:solidFill>
                  <a:srgbClr val="92D050"/>
                </a:solidFill>
              </a:rPr>
              <a:t>Other surrounding circumstances</a:t>
            </a:r>
            <a:endParaRPr lang="en-CA" sz="2000" i="1" dirty="0">
              <a:solidFill>
                <a:srgbClr val="92D050"/>
              </a:solidFill>
            </a:endParaRPr>
          </a:p>
          <a:p>
            <a:pPr>
              <a:defRPr/>
            </a:pPr>
            <a:r>
              <a:rPr lang="en-CA" sz="2000" dirty="0">
                <a:solidFill>
                  <a:srgbClr val="FFFF00"/>
                </a:solidFill>
              </a:rPr>
              <a:t>Evidence of actual </a:t>
            </a:r>
            <a:r>
              <a:rPr lang="en-CA" sz="2000" dirty="0">
                <a:solidFill>
                  <a:srgbClr val="FF0000"/>
                </a:solidFill>
                <a:latin typeface="Comic Sans MS" panose="030F0902030302020204" pitchFamily="66" charset="0"/>
              </a:rPr>
              <a:t>confusion</a:t>
            </a:r>
            <a:r>
              <a:rPr lang="en-CA" sz="2000" dirty="0">
                <a:solidFill>
                  <a:schemeClr val="bg1"/>
                </a:solidFill>
              </a:rPr>
              <a:t> </a:t>
            </a:r>
            <a:r>
              <a:rPr lang="en-CA" sz="2000" dirty="0">
                <a:solidFill>
                  <a:srgbClr val="FFFF00"/>
                </a:solidFill>
              </a:rPr>
              <a:t>would have been helpful</a:t>
            </a:r>
            <a:r>
              <a:rPr lang="en-CA" sz="2000" dirty="0">
                <a:solidFill>
                  <a:schemeClr val="bg1"/>
                </a:solidFill>
              </a:rPr>
              <a:t>. </a:t>
            </a:r>
            <a:r>
              <a:rPr lang="en-CA" sz="2000" dirty="0">
                <a:solidFill>
                  <a:srgbClr val="FF0000"/>
                </a:solidFill>
              </a:rPr>
              <a:t>Not absolutely necessary</a:t>
            </a:r>
            <a:r>
              <a:rPr lang="en-CA" sz="2000" dirty="0">
                <a:solidFill>
                  <a:schemeClr val="bg1"/>
                </a:solidFill>
              </a:rPr>
              <a:t>, </a:t>
            </a:r>
            <a:r>
              <a:rPr lang="en-CA" sz="2000" dirty="0">
                <a:solidFill>
                  <a:srgbClr val="FFFF00"/>
                </a:solidFill>
              </a:rPr>
              <a:t>but the lack of any evidence of actual confusion </a:t>
            </a:r>
            <a:r>
              <a:rPr lang="en-CA" sz="2000" dirty="0">
                <a:solidFill>
                  <a:schemeClr val="bg1"/>
                </a:solidFill>
              </a:rPr>
              <a:t>is another “circumstance” </a:t>
            </a:r>
            <a:r>
              <a:rPr lang="en-CA" sz="2000" dirty="0">
                <a:solidFill>
                  <a:srgbClr val="FFFF00"/>
                </a:solidFill>
              </a:rPr>
              <a:t>to be considered</a:t>
            </a:r>
            <a:r>
              <a:rPr lang="en-CA" sz="2000" dirty="0">
                <a:solidFill>
                  <a:schemeClr val="bg1"/>
                </a:solidFill>
              </a:rPr>
              <a:t>.</a:t>
            </a:r>
          </a:p>
          <a:p>
            <a:pPr marL="0" indent="0">
              <a:buFont typeface="Arial" panose="020B0604020202020204" pitchFamily="34" charset="0"/>
              <a:buNone/>
              <a:defRPr/>
            </a:pPr>
            <a:endParaRPr lang="en-CA" dirty="0">
              <a:solidFill>
                <a:schemeClr val="bg1"/>
              </a:solidFill>
            </a:endParaRPr>
          </a:p>
          <a:p>
            <a:pPr>
              <a:defRPr/>
            </a:pPr>
            <a:endParaRPr lang="en-US" dirty="0"/>
          </a:p>
        </p:txBody>
      </p:sp>
      <p:sp>
        <p:nvSpPr>
          <p:cNvPr id="266243" name="Slide Number Placeholder 3">
            <a:extLst>
              <a:ext uri="{FF2B5EF4-FFF2-40B4-BE49-F238E27FC236}">
                <a16:creationId xmlns:a16="http://schemas.microsoft.com/office/drawing/2014/main" id="{46FAE71C-988C-1E7A-B625-95A1F95105E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95BE2A3-5CAA-FF41-8190-37A4FFB68602}" type="slidenum">
              <a:rPr lang="en-US" altLang="en-US" smtClean="0"/>
              <a:pPr/>
              <a:t>192</a:t>
            </a:fld>
            <a:endParaRPr lang="en-US" alt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CB1F83-9489-A8E4-5817-0E4F9BF0FF98}"/>
              </a:ext>
            </a:extLst>
          </p:cNvPr>
          <p:cNvSpPr>
            <a:spLocks noGrp="1"/>
          </p:cNvSpPr>
          <p:nvPr>
            <p:ph type="title"/>
          </p:nvPr>
        </p:nvSpPr>
        <p:spPr>
          <a:xfrm>
            <a:off x="1485900" y="87313"/>
            <a:ext cx="6172200" cy="4984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EF86BA9E-9C36-E9F9-D5D2-AAF23D0E07A7}"/>
              </a:ext>
            </a:extLst>
          </p:cNvPr>
          <p:cNvSpPr>
            <a:spLocks noGrp="1"/>
          </p:cNvSpPr>
          <p:nvPr>
            <p:ph idx="1"/>
          </p:nvPr>
        </p:nvSpPr>
        <p:spPr>
          <a:xfrm>
            <a:off x="287338" y="987425"/>
            <a:ext cx="8569325" cy="4068763"/>
          </a:xfrm>
        </p:spPr>
        <p:txBody>
          <a:bodyPr>
            <a:normAutofit/>
          </a:bodyPr>
          <a:lstStyle/>
          <a:p>
            <a:pPr marL="0" indent="0">
              <a:buFont typeface="Arial" panose="020B0604020202020204" pitchFamily="34" charset="0"/>
              <a:buNone/>
              <a:defRPr/>
            </a:pPr>
            <a:r>
              <a:rPr lang="en-CA" sz="1650" dirty="0">
                <a:solidFill>
                  <a:srgbClr val="FFFF00"/>
                </a:solidFill>
              </a:rPr>
              <a:t>Mattel argued as well that the # co. was a free rider; they adopted TM to pirate the goodwill of Mattel. </a:t>
            </a:r>
          </a:p>
          <a:p>
            <a:pPr>
              <a:defRPr/>
            </a:pPr>
            <a:r>
              <a:rPr lang="en-CA" sz="1650" dirty="0">
                <a:solidFill>
                  <a:schemeClr val="bg1"/>
                </a:solidFill>
              </a:rPr>
              <a:t>To support this argument, </a:t>
            </a:r>
            <a:r>
              <a:rPr lang="en-CA" sz="1650" dirty="0">
                <a:solidFill>
                  <a:srgbClr val="FFFF00"/>
                </a:solidFill>
              </a:rPr>
              <a:t>Mattel pointed to a later TM application </a:t>
            </a:r>
            <a:r>
              <a:rPr lang="en-CA" sz="1650" dirty="0">
                <a:solidFill>
                  <a:schemeClr val="bg1"/>
                </a:solidFill>
              </a:rPr>
              <a:t>by the #  co. (abandoned), </a:t>
            </a:r>
            <a:r>
              <a:rPr lang="en-CA" sz="1650" dirty="0">
                <a:solidFill>
                  <a:srgbClr val="FFFF00"/>
                </a:solidFill>
              </a:rPr>
              <a:t>that included a waitress </a:t>
            </a:r>
            <a:r>
              <a:rPr lang="en-CA" sz="1650" dirty="0">
                <a:solidFill>
                  <a:schemeClr val="bg1"/>
                </a:solidFill>
              </a:rPr>
              <a:t>in the design</a:t>
            </a:r>
            <a:r>
              <a:rPr lang="en-CA" sz="1650" dirty="0">
                <a:solidFill>
                  <a:srgbClr val="FF0000"/>
                </a:solidFill>
              </a:rPr>
              <a:t>…</a:t>
            </a:r>
          </a:p>
          <a:p>
            <a:pPr>
              <a:defRPr/>
            </a:pPr>
            <a:r>
              <a:rPr lang="en-CA" sz="1650" dirty="0">
                <a:solidFill>
                  <a:schemeClr val="bg1"/>
                </a:solidFill>
              </a:rPr>
              <a:t>SCC said that </a:t>
            </a:r>
            <a:r>
              <a:rPr lang="en-CA" sz="1650" dirty="0">
                <a:solidFill>
                  <a:srgbClr val="FFFF00"/>
                </a:solidFill>
              </a:rPr>
              <a:t>there may be some justice in this argument</a:t>
            </a:r>
            <a:r>
              <a:rPr lang="en-CA" sz="1650" dirty="0">
                <a:solidFill>
                  <a:schemeClr val="bg1"/>
                </a:solidFill>
              </a:rPr>
              <a:t>, </a:t>
            </a:r>
            <a:r>
              <a:rPr lang="en-CA" sz="1650" dirty="0">
                <a:solidFill>
                  <a:srgbClr val="FF0000"/>
                </a:solidFill>
              </a:rPr>
              <a:t>but that intent isn’t relevant to the issue of </a:t>
            </a:r>
            <a:r>
              <a:rPr lang="en-CA" sz="1650" dirty="0">
                <a:solidFill>
                  <a:srgbClr val="FF0000"/>
                </a:solidFill>
                <a:latin typeface="Comic Sans MS" panose="030F0902030302020204" pitchFamily="66" charset="0"/>
              </a:rPr>
              <a:t>confusion</a:t>
            </a:r>
            <a:r>
              <a:rPr lang="en-CA" sz="1650" dirty="0">
                <a:solidFill>
                  <a:schemeClr val="bg1"/>
                </a:solidFill>
              </a:rPr>
              <a:t>. It comes back to the fact that the </a:t>
            </a:r>
            <a:r>
              <a:rPr lang="en-CA" sz="1650" dirty="0">
                <a:solidFill>
                  <a:srgbClr val="FF0000"/>
                </a:solidFill>
              </a:rPr>
              <a:t>test is </a:t>
            </a:r>
            <a:r>
              <a:rPr lang="en-CA" sz="1650" dirty="0">
                <a:solidFill>
                  <a:srgbClr val="FFFF00"/>
                </a:solidFill>
              </a:rPr>
              <a:t>whether the consumer would be confused</a:t>
            </a:r>
            <a:r>
              <a:rPr lang="en-CA" sz="1650" dirty="0">
                <a:solidFill>
                  <a:schemeClr val="bg1"/>
                </a:solidFill>
              </a:rPr>
              <a:t>. </a:t>
            </a:r>
          </a:p>
          <a:p>
            <a:pPr>
              <a:defRPr/>
            </a:pPr>
            <a:r>
              <a:rPr lang="en-CA" sz="1650" dirty="0">
                <a:solidFill>
                  <a:srgbClr val="FF0000"/>
                </a:solidFill>
              </a:rPr>
              <a:t>Mattel lost yet again</a:t>
            </a:r>
            <a:r>
              <a:rPr lang="en-CA" sz="1650" dirty="0">
                <a:solidFill>
                  <a:schemeClr val="bg1"/>
                </a:solidFill>
              </a:rPr>
              <a:t>. SCC upheld the decision of the Board that </a:t>
            </a:r>
            <a:r>
              <a:rPr lang="en-CA" sz="1650" dirty="0">
                <a:solidFill>
                  <a:srgbClr val="FFFF00"/>
                </a:solidFill>
              </a:rPr>
              <a:t>there was no likelihood of </a:t>
            </a:r>
            <a:r>
              <a:rPr lang="en-CA" sz="1650" dirty="0">
                <a:solidFill>
                  <a:srgbClr val="FFFF00"/>
                </a:solidFill>
                <a:latin typeface="Comic Sans MS" panose="030F0902030302020204" pitchFamily="66" charset="0"/>
              </a:rPr>
              <a:t>confusion</a:t>
            </a:r>
            <a:r>
              <a:rPr lang="en-CA" sz="1650" dirty="0">
                <a:solidFill>
                  <a:srgbClr val="FFFF00"/>
                </a:solidFill>
              </a:rPr>
              <a:t> in the marketplace</a:t>
            </a:r>
            <a:r>
              <a:rPr lang="en-CA" sz="1650" dirty="0">
                <a:solidFill>
                  <a:schemeClr val="bg1"/>
                </a:solidFill>
              </a:rPr>
              <a:t>. </a:t>
            </a:r>
          </a:p>
          <a:p>
            <a:pPr marL="0" indent="0">
              <a:buFont typeface="Arial" panose="020B0604020202020204" pitchFamily="34" charset="0"/>
              <a:buNone/>
              <a:defRPr/>
            </a:pPr>
            <a:r>
              <a:rPr lang="en-CA" sz="1650" dirty="0">
                <a:solidFill>
                  <a:schemeClr val="bg1"/>
                </a:solidFill>
              </a:rPr>
              <a:t>      -----------------------------------------------</a:t>
            </a:r>
          </a:p>
          <a:p>
            <a:pPr>
              <a:defRPr/>
            </a:pPr>
            <a:r>
              <a:rPr lang="en-CA" sz="1650" dirty="0">
                <a:solidFill>
                  <a:srgbClr val="FFFF00"/>
                </a:solidFill>
              </a:rPr>
              <a:t>Thoughts on this decision</a:t>
            </a:r>
            <a:r>
              <a:rPr lang="en-CA" sz="1650" dirty="0">
                <a:solidFill>
                  <a:srgbClr val="FF0000"/>
                </a:solidFill>
              </a:rPr>
              <a:t>?</a:t>
            </a:r>
            <a:r>
              <a:rPr lang="en-CA" sz="1650" dirty="0">
                <a:solidFill>
                  <a:srgbClr val="FFFF00"/>
                </a:solidFill>
              </a:rPr>
              <a:t> </a:t>
            </a:r>
            <a:r>
              <a:rPr lang="en-CA" sz="1650" dirty="0">
                <a:solidFill>
                  <a:schemeClr val="bg1"/>
                </a:solidFill>
              </a:rPr>
              <a:t>Agree with the outcome</a:t>
            </a:r>
            <a:r>
              <a:rPr lang="en-CA" sz="1650" dirty="0">
                <a:solidFill>
                  <a:srgbClr val="FF0000"/>
                </a:solidFill>
              </a:rPr>
              <a:t>?</a:t>
            </a:r>
            <a:r>
              <a:rPr lang="en-CA" sz="1650" dirty="0">
                <a:solidFill>
                  <a:srgbClr val="FFFF00"/>
                </a:solidFill>
              </a:rPr>
              <a:t> Should famous marks receive more protection than permitted by the SCC’s articulation of this test</a:t>
            </a:r>
            <a:r>
              <a:rPr lang="en-CA" sz="1650" dirty="0">
                <a:solidFill>
                  <a:srgbClr val="FF0000"/>
                </a:solidFill>
              </a:rPr>
              <a:t>?</a:t>
            </a:r>
            <a:r>
              <a:rPr lang="en-CA" sz="1650" dirty="0">
                <a:solidFill>
                  <a:srgbClr val="FFFF00"/>
                </a:solidFill>
              </a:rPr>
              <a:t> </a:t>
            </a:r>
            <a:r>
              <a:rPr lang="en-CA" sz="1650" dirty="0">
                <a:solidFill>
                  <a:schemeClr val="bg1"/>
                </a:solidFill>
              </a:rPr>
              <a:t>Should the SCC reinstitute the determination in Pink Panther that, absent exceptional circumstances, there must be a resemblance or linkage between the two products</a:t>
            </a:r>
            <a:r>
              <a:rPr lang="en-CA" sz="1650" dirty="0">
                <a:solidFill>
                  <a:srgbClr val="FF0000"/>
                </a:solidFill>
              </a:rPr>
              <a:t>?</a:t>
            </a:r>
            <a:r>
              <a:rPr lang="en-CA" sz="1650" dirty="0">
                <a:solidFill>
                  <a:srgbClr val="FFFF00"/>
                </a:solidFill>
              </a:rPr>
              <a:t> </a:t>
            </a:r>
          </a:p>
          <a:p>
            <a:pPr marL="0" indent="0">
              <a:buFont typeface="Arial" panose="020B0604020202020204" pitchFamily="34" charset="0"/>
              <a:buNone/>
              <a:defRPr/>
            </a:pPr>
            <a:endParaRPr lang="en-CA" dirty="0">
              <a:solidFill>
                <a:schemeClr val="bg1"/>
              </a:solidFill>
            </a:endParaRPr>
          </a:p>
          <a:p>
            <a:pPr>
              <a:defRPr/>
            </a:pPr>
            <a:endParaRPr lang="en-US" dirty="0"/>
          </a:p>
        </p:txBody>
      </p:sp>
      <p:sp>
        <p:nvSpPr>
          <p:cNvPr id="268291" name="Slide Number Placeholder 3">
            <a:extLst>
              <a:ext uri="{FF2B5EF4-FFF2-40B4-BE49-F238E27FC236}">
                <a16:creationId xmlns:a16="http://schemas.microsoft.com/office/drawing/2014/main" id="{D3D75ADE-EEE5-5D1B-4BD4-8D8182643EC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3C87AF-49A9-6147-802F-C25A5D76BEC8}" type="slidenum">
              <a:rPr lang="en-US" altLang="en-US" smtClean="0"/>
              <a:pPr/>
              <a:t>193</a:t>
            </a:fld>
            <a:endParaRPr lang="en-US" alt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2A5AC9-5699-BE31-9E70-0876D0E6779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a:extLst>
              <a:ext uri="{FF2B5EF4-FFF2-40B4-BE49-F238E27FC236}">
                <a16:creationId xmlns:a16="http://schemas.microsoft.com/office/drawing/2014/main" id="{7C6594C9-1DB6-7EF6-D81F-620A46E8AE4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71362" name="Content Placeholder 3" descr="Crystal_Project_pause-queue.png">
            <a:extLst>
              <a:ext uri="{FF2B5EF4-FFF2-40B4-BE49-F238E27FC236}">
                <a16:creationId xmlns:a16="http://schemas.microsoft.com/office/drawing/2014/main" id="{CEFA542C-6AFD-34D8-2D00-1E323C852A55}"/>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Content Placeholder 3" descr="Crystal_Project_pause-queue.png">
            <a:extLst>
              <a:ext uri="{FF2B5EF4-FFF2-40B4-BE49-F238E27FC236}">
                <a16:creationId xmlns:a16="http://schemas.microsoft.com/office/drawing/2014/main" id="{6D62FBA0-273F-7DB3-43B9-DAF229C426B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2">
            <a:extLst>
              <a:ext uri="{FF2B5EF4-FFF2-40B4-BE49-F238E27FC236}">
                <a16:creationId xmlns:a16="http://schemas.microsoft.com/office/drawing/2014/main" id="{095D0E23-3F92-3FF7-EFB8-111718F29F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762000"/>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2755C7-9F35-9870-FFB3-58EA245E26CA}"/>
              </a:ext>
            </a:extLst>
          </p:cNvPr>
          <p:cNvSpPr>
            <a:spLocks noGrp="1"/>
          </p:cNvSpPr>
          <p:nvPr>
            <p:ph type="title"/>
          </p:nvPr>
        </p:nvSpPr>
        <p:spPr>
          <a:xfrm>
            <a:off x="1485900" y="104775"/>
            <a:ext cx="6172200" cy="6667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73410" name="Content Placeholder 1">
            <a:extLst>
              <a:ext uri="{FF2B5EF4-FFF2-40B4-BE49-F238E27FC236}">
                <a16:creationId xmlns:a16="http://schemas.microsoft.com/office/drawing/2014/main" id="{6B325D32-808B-6F3A-FA76-218F6EADBA2E}"/>
              </a:ext>
            </a:extLst>
          </p:cNvPr>
          <p:cNvSpPr>
            <a:spLocks noGrp="1" noChangeArrowheads="1"/>
          </p:cNvSpPr>
          <p:nvPr>
            <p:ph idx="1"/>
          </p:nvPr>
        </p:nvSpPr>
        <p:spPr bwMode="auto">
          <a:xfrm>
            <a:off x="287338" y="987425"/>
            <a:ext cx="8569325" cy="405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300" i="1">
                <a:solidFill>
                  <a:schemeClr val="bg1"/>
                </a:solidFill>
              </a:rPr>
              <a:t>Masterpiece Inc. v. Alavida Lifestyles Inc,</a:t>
            </a:r>
            <a:r>
              <a:rPr lang="en-US" altLang="en-US" sz="2300" i="1">
                <a:solidFill>
                  <a:srgbClr val="00B0F0"/>
                </a:solidFill>
              </a:rPr>
              <a:t> </a:t>
            </a:r>
            <a:r>
              <a:rPr lang="en-US" altLang="en-US" sz="2300">
                <a:solidFill>
                  <a:schemeClr val="bg1"/>
                </a:solidFill>
              </a:rPr>
              <a:t>2011 SCC 27</a:t>
            </a:r>
          </a:p>
          <a:p>
            <a:pPr marL="0" indent="0">
              <a:buFont typeface="Arial" panose="020B0604020202020204" pitchFamily="34" charset="0"/>
              <a:buNone/>
            </a:pPr>
            <a:r>
              <a:rPr lang="en-CA" altLang="en-US" sz="2300">
                <a:solidFill>
                  <a:srgbClr val="FF0000"/>
                </a:solidFill>
              </a:rPr>
              <a:t>Issue:</a:t>
            </a:r>
            <a:r>
              <a:rPr lang="en-CA" altLang="en-US" sz="2300">
                <a:solidFill>
                  <a:schemeClr val="bg1"/>
                </a:solidFill>
              </a:rPr>
              <a:t> </a:t>
            </a:r>
            <a:r>
              <a:rPr lang="en-CA" altLang="en-US" sz="2300">
                <a:solidFill>
                  <a:srgbClr val="FFFF00"/>
                </a:solidFill>
              </a:rPr>
              <a:t>Whether </a:t>
            </a:r>
            <a:r>
              <a:rPr lang="en-CA" altLang="en-US" sz="2300">
                <a:solidFill>
                  <a:schemeClr val="bg1"/>
                </a:solidFill>
              </a:rPr>
              <a:t>the </a:t>
            </a:r>
            <a:r>
              <a:rPr lang="en-CA" altLang="en-US" sz="2300">
                <a:solidFill>
                  <a:srgbClr val="FF0000"/>
                </a:solidFill>
              </a:rPr>
              <a:t>trade-mark</a:t>
            </a:r>
            <a:r>
              <a:rPr lang="en-CA" altLang="en-US" sz="2300">
                <a:solidFill>
                  <a:schemeClr val="bg1"/>
                </a:solidFill>
              </a:rPr>
              <a:t> “</a:t>
            </a:r>
            <a:r>
              <a:rPr lang="en-CA" altLang="en-US" sz="2300">
                <a:solidFill>
                  <a:srgbClr val="FF0000"/>
                </a:solidFill>
              </a:rPr>
              <a:t>Masterpiece Living</a:t>
            </a:r>
            <a:r>
              <a:rPr lang="en-CA" altLang="en-US" sz="2300">
                <a:solidFill>
                  <a:schemeClr val="bg1"/>
                </a:solidFill>
              </a:rPr>
              <a:t>”, proposed and subsequently registered by Alavida Lifestyles Inc. (“</a:t>
            </a:r>
            <a:r>
              <a:rPr lang="en-CA" altLang="en-US" sz="2300">
                <a:solidFill>
                  <a:srgbClr val="FF0000"/>
                </a:solidFill>
              </a:rPr>
              <a:t>Alavida</a:t>
            </a:r>
            <a:r>
              <a:rPr lang="en-CA" altLang="en-US" sz="2300">
                <a:solidFill>
                  <a:schemeClr val="bg1"/>
                </a:solidFill>
              </a:rPr>
              <a:t>”), a company entering the retirement residence industry </a:t>
            </a:r>
            <a:r>
              <a:rPr lang="en-CA" altLang="en-US" sz="2300">
                <a:solidFill>
                  <a:srgbClr val="FF0000"/>
                </a:solidFill>
              </a:rPr>
              <a:t>in Ontario</a:t>
            </a:r>
            <a:r>
              <a:rPr lang="en-CA" altLang="en-US" sz="2300">
                <a:solidFill>
                  <a:schemeClr val="bg1"/>
                </a:solidFill>
              </a:rPr>
              <a:t>, was [at the time it applied for registration – namely </a:t>
            </a:r>
            <a:r>
              <a:rPr lang="en-CA" altLang="en-US" sz="2300">
                <a:solidFill>
                  <a:srgbClr val="FF0000"/>
                </a:solidFill>
              </a:rPr>
              <a:t>December 1, 2005</a:t>
            </a:r>
            <a:r>
              <a:rPr lang="en-CA" altLang="en-US" sz="2300">
                <a:solidFill>
                  <a:schemeClr val="bg1"/>
                </a:solidFill>
              </a:rPr>
              <a:t>] </a:t>
            </a:r>
            <a:r>
              <a:rPr lang="en-CA" altLang="en-US" sz="2300">
                <a:solidFill>
                  <a:srgbClr val="92D050"/>
                </a:solidFill>
                <a:latin typeface="Comic Sans MS" panose="030F0902030302020204" pitchFamily="66" charset="0"/>
              </a:rPr>
              <a:t>confusing</a:t>
            </a:r>
            <a:r>
              <a:rPr lang="en-CA" altLang="en-US" sz="2300">
                <a:solidFill>
                  <a:srgbClr val="92D050"/>
                </a:solidFill>
              </a:rPr>
              <a:t> with the </a:t>
            </a:r>
            <a:r>
              <a:rPr lang="en-CA" altLang="en-US" sz="2300">
                <a:solidFill>
                  <a:srgbClr val="00B0F0"/>
                </a:solidFill>
              </a:rPr>
              <a:t>unregistered trade-marks or trade-name</a:t>
            </a:r>
            <a:r>
              <a:rPr lang="en-CA" altLang="en-US" sz="2300">
                <a:solidFill>
                  <a:srgbClr val="FF0000"/>
                </a:solidFill>
              </a:rPr>
              <a:t> </a:t>
            </a:r>
            <a:r>
              <a:rPr lang="en-CA" altLang="en-US" sz="2300">
                <a:solidFill>
                  <a:schemeClr val="bg1"/>
                </a:solidFill>
              </a:rPr>
              <a:t>previously used by </a:t>
            </a:r>
            <a:r>
              <a:rPr lang="en-CA" altLang="en-US" sz="2300">
                <a:solidFill>
                  <a:srgbClr val="FF0000"/>
                </a:solidFill>
              </a:rPr>
              <a:t>Masterpiece Inc. </a:t>
            </a:r>
            <a:r>
              <a:rPr lang="en-CA" altLang="en-US" sz="2300">
                <a:solidFill>
                  <a:schemeClr val="bg1"/>
                </a:solidFill>
              </a:rPr>
              <a:t>in the retirement residence industry</a:t>
            </a:r>
            <a:r>
              <a:rPr lang="en-CA" altLang="en-US" sz="2300">
                <a:solidFill>
                  <a:srgbClr val="FFFF00"/>
                </a:solidFill>
              </a:rPr>
              <a:t> </a:t>
            </a:r>
            <a:r>
              <a:rPr lang="en-CA" altLang="en-US" sz="2300">
                <a:solidFill>
                  <a:srgbClr val="00B0F0"/>
                </a:solidFill>
              </a:rPr>
              <a:t>in Alberta </a:t>
            </a:r>
            <a:r>
              <a:rPr lang="en-CA" altLang="en-US" sz="2300">
                <a:solidFill>
                  <a:schemeClr val="bg1"/>
                </a:solidFill>
              </a:rPr>
              <a:t>(marks which included “Masterpiece the Art of Living”, “Masterpiece and the Art of Retirement Living”, and a stylized word “Masterpiece” alongside a butterfly logo).</a:t>
            </a:r>
          </a:p>
          <a:p>
            <a:pPr marL="0" indent="0">
              <a:buFont typeface="Arial" panose="020B0604020202020204" pitchFamily="34" charset="0"/>
              <a:buNone/>
            </a:pPr>
            <a:endParaRPr lang="en-US" altLang="en-US" sz="2400">
              <a:solidFill>
                <a:schemeClr val="bg1"/>
              </a:solidFill>
            </a:endParaRPr>
          </a:p>
        </p:txBody>
      </p:sp>
      <p:sp>
        <p:nvSpPr>
          <p:cNvPr id="273411" name="Slide Number Placeholder 3">
            <a:extLst>
              <a:ext uri="{FF2B5EF4-FFF2-40B4-BE49-F238E27FC236}">
                <a16:creationId xmlns:a16="http://schemas.microsoft.com/office/drawing/2014/main" id="{996A35E8-DAB9-E733-9B5D-2BB2BECD287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638235B-3A29-0E40-9260-04154ACDC35B}" type="slidenum">
              <a:rPr lang="en-US" altLang="en-US" smtClean="0"/>
              <a:pPr/>
              <a:t>197</a:t>
            </a:fld>
            <a:endParaRPr lang="en-US"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D0D3F0-CA00-FF0D-C108-E1204322A0B4}"/>
              </a:ext>
            </a:extLst>
          </p:cNvPr>
          <p:cNvSpPr>
            <a:spLocks noGrp="1"/>
          </p:cNvSpPr>
          <p:nvPr>
            <p:ph type="title"/>
          </p:nvPr>
        </p:nvSpPr>
        <p:spPr>
          <a:xfrm>
            <a:off x="1485900" y="69850"/>
            <a:ext cx="6172200" cy="63023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dirty="0">
                <a:solidFill>
                  <a:schemeClr val="bg1"/>
                </a:solidFill>
              </a:rPr>
              <a:t>	</a:t>
            </a:r>
          </a:p>
        </p:txBody>
      </p:sp>
      <p:sp>
        <p:nvSpPr>
          <p:cNvPr id="2" name="Content Placeholder 1">
            <a:extLst>
              <a:ext uri="{FF2B5EF4-FFF2-40B4-BE49-F238E27FC236}">
                <a16:creationId xmlns:a16="http://schemas.microsoft.com/office/drawing/2014/main" id="{CF06B166-846B-674B-0F36-633E401EA275}"/>
              </a:ext>
            </a:extLst>
          </p:cNvPr>
          <p:cNvSpPr>
            <a:spLocks noGrp="1"/>
          </p:cNvSpPr>
          <p:nvPr>
            <p:ph idx="1"/>
          </p:nvPr>
        </p:nvSpPr>
        <p:spPr>
          <a:xfrm>
            <a:off x="179388" y="820738"/>
            <a:ext cx="8785225" cy="4252912"/>
          </a:xfrm>
        </p:spPr>
        <p:txBody>
          <a:bodyPr>
            <a:normAutofit fontScale="47500" lnSpcReduction="20000"/>
          </a:bodyPr>
          <a:lstStyle/>
          <a:p>
            <a:pPr marL="0" indent="0">
              <a:lnSpc>
                <a:spcPct val="120000"/>
              </a:lnSpc>
              <a:buFont typeface="Arial" panose="020B0604020202020204" pitchFamily="34" charset="0"/>
              <a:buNone/>
              <a:defRPr/>
            </a:pPr>
            <a:r>
              <a:rPr lang="en-US" u="sng" dirty="0">
                <a:solidFill>
                  <a:srgbClr val="FF0000"/>
                </a:solidFill>
              </a:rPr>
              <a:t>Masterpiece Inc. </a:t>
            </a:r>
            <a:r>
              <a:rPr lang="en-US" u="sng" dirty="0">
                <a:solidFill>
                  <a:schemeClr val="bg1"/>
                </a:solidFill>
              </a:rPr>
              <a:t>v. </a:t>
            </a:r>
            <a:r>
              <a:rPr lang="en-US" u="sng" dirty="0" err="1">
                <a:solidFill>
                  <a:srgbClr val="00B0F0"/>
                </a:solidFill>
              </a:rPr>
              <a:t>Alavida</a:t>
            </a:r>
            <a:r>
              <a:rPr lang="en-US" u="sng" dirty="0">
                <a:solidFill>
                  <a:srgbClr val="00B0F0"/>
                </a:solidFill>
              </a:rPr>
              <a:t> Lifestyles Inc</a:t>
            </a:r>
            <a:r>
              <a:rPr lang="en-US" dirty="0">
                <a:solidFill>
                  <a:srgbClr val="00B0F0"/>
                </a:solidFill>
              </a:rPr>
              <a:t>., </a:t>
            </a:r>
            <a:r>
              <a:rPr lang="en-US" dirty="0">
                <a:solidFill>
                  <a:schemeClr val="bg1"/>
                </a:solidFill>
              </a:rPr>
              <a:t>2011 SCC 27</a:t>
            </a:r>
            <a:r>
              <a:rPr lang="en-US" dirty="0">
                <a:solidFill>
                  <a:srgbClr val="FF0000"/>
                </a:solidFill>
              </a:rPr>
              <a:t>:</a:t>
            </a:r>
            <a:r>
              <a:rPr lang="en-US" dirty="0">
                <a:solidFill>
                  <a:schemeClr val="bg1"/>
                </a:solidFill>
              </a:rPr>
              <a:t> The facts</a:t>
            </a:r>
          </a:p>
          <a:p>
            <a:pPr>
              <a:lnSpc>
                <a:spcPct val="120000"/>
              </a:lnSpc>
              <a:defRPr/>
            </a:pPr>
            <a:r>
              <a:rPr lang="en-CA" dirty="0">
                <a:solidFill>
                  <a:schemeClr val="bg1"/>
                </a:solidFill>
              </a:rPr>
              <a:t>Decision </a:t>
            </a:r>
            <a:r>
              <a:rPr lang="en-CA" dirty="0">
                <a:solidFill>
                  <a:srgbClr val="FFFF00"/>
                </a:solidFill>
              </a:rPr>
              <a:t>clarifies several issues </a:t>
            </a:r>
            <a:r>
              <a:rPr lang="en-CA" dirty="0">
                <a:solidFill>
                  <a:schemeClr val="bg1"/>
                </a:solidFill>
              </a:rPr>
              <a:t>related to the </a:t>
            </a:r>
            <a:r>
              <a:rPr lang="en-CA" dirty="0">
                <a:solidFill>
                  <a:srgbClr val="FF0000"/>
                </a:solidFill>
                <a:latin typeface="Comic Sans MS" panose="030F0902030302020204" pitchFamily="66" charset="0"/>
              </a:rPr>
              <a:t>confusion</a:t>
            </a:r>
            <a:r>
              <a:rPr lang="en-CA" dirty="0">
                <a:solidFill>
                  <a:srgbClr val="FF0000"/>
                </a:solidFill>
              </a:rPr>
              <a:t> analysis</a:t>
            </a:r>
            <a:r>
              <a:rPr lang="en-CA" dirty="0">
                <a:solidFill>
                  <a:schemeClr val="bg1"/>
                </a:solidFill>
              </a:rPr>
              <a:t>. </a:t>
            </a:r>
          </a:p>
          <a:p>
            <a:pPr>
              <a:lnSpc>
                <a:spcPct val="120000"/>
              </a:lnSpc>
              <a:defRPr/>
            </a:pPr>
            <a:r>
              <a:rPr lang="en-CA" dirty="0">
                <a:solidFill>
                  <a:schemeClr val="bg1"/>
                </a:solidFill>
              </a:rPr>
              <a:t>Question dealt with in this case is [para2] </a:t>
            </a:r>
            <a:r>
              <a:rPr lang="en-CA" dirty="0">
                <a:solidFill>
                  <a:srgbClr val="FFFF00"/>
                </a:solidFill>
              </a:rPr>
              <a:t>whether the trade-mark “Masterpiece Living”, </a:t>
            </a:r>
            <a:r>
              <a:rPr lang="en-CA" dirty="0">
                <a:solidFill>
                  <a:schemeClr val="bg1"/>
                </a:solidFill>
              </a:rPr>
              <a:t>proposed and subsequently </a:t>
            </a:r>
            <a:r>
              <a:rPr lang="en-CA" dirty="0">
                <a:solidFill>
                  <a:srgbClr val="FFFF00"/>
                </a:solidFill>
              </a:rPr>
              <a:t>registered by </a:t>
            </a:r>
            <a:r>
              <a:rPr lang="en-CA" dirty="0" err="1">
                <a:solidFill>
                  <a:srgbClr val="FFFF00"/>
                </a:solidFill>
              </a:rPr>
              <a:t>Alavida</a:t>
            </a:r>
            <a:r>
              <a:rPr lang="en-CA" dirty="0">
                <a:solidFill>
                  <a:srgbClr val="FFFF00"/>
                </a:solidFill>
              </a:rPr>
              <a:t> Lifestyles </a:t>
            </a:r>
            <a:r>
              <a:rPr lang="en-CA" dirty="0">
                <a:solidFill>
                  <a:schemeClr val="bg1"/>
                </a:solidFill>
              </a:rPr>
              <a:t>Inc. (“</a:t>
            </a:r>
            <a:r>
              <a:rPr lang="en-CA" dirty="0" err="1">
                <a:solidFill>
                  <a:schemeClr val="bg1"/>
                </a:solidFill>
              </a:rPr>
              <a:t>Alavida</a:t>
            </a:r>
            <a:r>
              <a:rPr lang="en-CA" dirty="0">
                <a:solidFill>
                  <a:schemeClr val="bg1"/>
                </a:solidFill>
              </a:rPr>
              <a:t>”), a company </a:t>
            </a:r>
            <a:r>
              <a:rPr lang="en-CA" dirty="0">
                <a:solidFill>
                  <a:srgbClr val="FF0000"/>
                </a:solidFill>
              </a:rPr>
              <a:t>entering</a:t>
            </a:r>
            <a:r>
              <a:rPr lang="en-CA" dirty="0">
                <a:solidFill>
                  <a:schemeClr val="bg1"/>
                </a:solidFill>
              </a:rPr>
              <a:t> the </a:t>
            </a:r>
            <a:r>
              <a:rPr lang="en-CA" dirty="0">
                <a:solidFill>
                  <a:srgbClr val="FFFF00"/>
                </a:solidFill>
              </a:rPr>
              <a:t>retirement residence industry in Ontario</a:t>
            </a:r>
            <a:r>
              <a:rPr lang="en-CA" dirty="0">
                <a:solidFill>
                  <a:schemeClr val="bg1"/>
                </a:solidFill>
              </a:rPr>
              <a:t>, was [at the time it applied for registration – namely December 1, 2005] </a:t>
            </a:r>
            <a:r>
              <a:rPr lang="en-CA" dirty="0">
                <a:solidFill>
                  <a:srgbClr val="FF0000"/>
                </a:solidFill>
                <a:latin typeface="Comic Sans MS" panose="030F0902030302020204" pitchFamily="66" charset="0"/>
              </a:rPr>
              <a:t>confusing</a:t>
            </a:r>
            <a:r>
              <a:rPr lang="en-CA" dirty="0">
                <a:solidFill>
                  <a:schemeClr val="bg1"/>
                </a:solidFill>
              </a:rPr>
              <a:t> </a:t>
            </a:r>
            <a:r>
              <a:rPr lang="en-CA" dirty="0">
                <a:solidFill>
                  <a:srgbClr val="FFFF00"/>
                </a:solidFill>
              </a:rPr>
              <a:t>with the </a:t>
            </a:r>
            <a:r>
              <a:rPr lang="en-CA" dirty="0">
                <a:solidFill>
                  <a:srgbClr val="FF0000"/>
                </a:solidFill>
              </a:rPr>
              <a:t>unregistered trade-marks or trade-name </a:t>
            </a:r>
            <a:r>
              <a:rPr lang="en-CA" dirty="0">
                <a:solidFill>
                  <a:srgbClr val="FFFF00"/>
                </a:solidFill>
              </a:rPr>
              <a:t>previously used by </a:t>
            </a:r>
            <a:r>
              <a:rPr lang="en-CA" dirty="0">
                <a:solidFill>
                  <a:schemeClr val="bg1"/>
                </a:solidFill>
              </a:rPr>
              <a:t>another company, </a:t>
            </a:r>
            <a:r>
              <a:rPr lang="en-CA" dirty="0">
                <a:solidFill>
                  <a:srgbClr val="FFFF00"/>
                </a:solidFill>
              </a:rPr>
              <a:t>Masterpiece Inc. in the retirement residence industry in Alberta </a:t>
            </a:r>
            <a:r>
              <a:rPr lang="en-CA" dirty="0">
                <a:solidFill>
                  <a:schemeClr val="bg1"/>
                </a:solidFill>
              </a:rPr>
              <a:t>(marks which included “Masterpiece the Art of Living”, “Masterpiece and the Art of Retirement Living”, and a stylized word “Masterpiece” alongside a butterfly logo).</a:t>
            </a:r>
          </a:p>
          <a:p>
            <a:pPr>
              <a:lnSpc>
                <a:spcPct val="120000"/>
              </a:lnSpc>
              <a:defRPr/>
            </a:pPr>
            <a:r>
              <a:rPr lang="en-CA" dirty="0">
                <a:solidFill>
                  <a:schemeClr val="bg1"/>
                </a:solidFill>
              </a:rPr>
              <a:t>Shortly after </a:t>
            </a:r>
            <a:r>
              <a:rPr lang="en-CA" dirty="0" err="1">
                <a:solidFill>
                  <a:schemeClr val="bg1"/>
                </a:solidFill>
              </a:rPr>
              <a:t>Alavida’s</a:t>
            </a:r>
            <a:r>
              <a:rPr lang="en-CA" dirty="0">
                <a:solidFill>
                  <a:schemeClr val="bg1"/>
                </a:solidFill>
              </a:rPr>
              <a:t> application, Masterpiece Inc. also started to use the TM “Masterpiece Living”.</a:t>
            </a:r>
          </a:p>
          <a:p>
            <a:pPr>
              <a:lnSpc>
                <a:spcPct val="120000"/>
              </a:lnSpc>
              <a:defRPr/>
            </a:pPr>
            <a:r>
              <a:rPr lang="en-CA" dirty="0">
                <a:solidFill>
                  <a:schemeClr val="bg1"/>
                </a:solidFill>
              </a:rPr>
              <a:t>January 2006 – Masterpiece Inc. applied to register Masterpiece as a TM; June 2006, it applied to register the TM Masterpiece Living. Both applications were denied on the basis that they were confusing with </a:t>
            </a:r>
            <a:r>
              <a:rPr lang="en-CA" dirty="0" err="1">
                <a:solidFill>
                  <a:schemeClr val="bg1"/>
                </a:solidFill>
              </a:rPr>
              <a:t>Alavida’s</a:t>
            </a:r>
            <a:r>
              <a:rPr lang="en-CA" dirty="0">
                <a:solidFill>
                  <a:schemeClr val="bg1"/>
                </a:solidFill>
              </a:rPr>
              <a:t> TM “Masterpiece Living” </a:t>
            </a:r>
          </a:p>
          <a:p>
            <a:pPr>
              <a:lnSpc>
                <a:spcPct val="120000"/>
              </a:lnSpc>
              <a:defRPr/>
            </a:pPr>
            <a:r>
              <a:rPr lang="en-CA" dirty="0">
                <a:solidFill>
                  <a:srgbClr val="FFFF00"/>
                </a:solidFill>
              </a:rPr>
              <a:t>Masterpiece Inc. then started this application to expunge </a:t>
            </a:r>
            <a:r>
              <a:rPr lang="en-CA" dirty="0" err="1">
                <a:solidFill>
                  <a:srgbClr val="FFFF00"/>
                </a:solidFill>
              </a:rPr>
              <a:t>Alavida’s</a:t>
            </a:r>
            <a:r>
              <a:rPr lang="en-CA" dirty="0">
                <a:solidFill>
                  <a:srgbClr val="FFFF00"/>
                </a:solidFill>
              </a:rPr>
              <a:t> registration of the term “Masterpiece Living”.</a:t>
            </a:r>
          </a:p>
          <a:p>
            <a:pPr>
              <a:defRPr/>
            </a:pPr>
            <a:endParaRPr lang="en-US" dirty="0">
              <a:solidFill>
                <a:schemeClr val="bg1"/>
              </a:solidFill>
            </a:endParaRPr>
          </a:p>
        </p:txBody>
      </p:sp>
      <p:sp>
        <p:nvSpPr>
          <p:cNvPr id="275459" name="Slide Number Placeholder 3">
            <a:extLst>
              <a:ext uri="{FF2B5EF4-FFF2-40B4-BE49-F238E27FC236}">
                <a16:creationId xmlns:a16="http://schemas.microsoft.com/office/drawing/2014/main" id="{AEC97D32-F7BB-8B67-55B5-7974745F315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6532AD8-E0F2-484B-916D-D6B11128F160}" type="slidenum">
              <a:rPr lang="en-US" altLang="en-US" smtClean="0"/>
              <a:pPr/>
              <a:t>198</a:t>
            </a:fld>
            <a:endParaRPr lang="en-US" alt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F2E57-A65D-F93B-C724-4377AD334F19}"/>
              </a:ext>
            </a:extLst>
          </p:cNvPr>
          <p:cNvSpPr>
            <a:spLocks noGrp="1"/>
          </p:cNvSpPr>
          <p:nvPr>
            <p:ph type="title"/>
          </p:nvPr>
        </p:nvSpPr>
        <p:spPr>
          <a:xfrm>
            <a:off x="1485900" y="104775"/>
            <a:ext cx="6172200" cy="7381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40777809-3DD3-81FB-115C-B0A00E416333}"/>
              </a:ext>
            </a:extLst>
          </p:cNvPr>
          <p:cNvSpPr>
            <a:spLocks noGrp="1"/>
          </p:cNvSpPr>
          <p:nvPr>
            <p:ph idx="1"/>
          </p:nvPr>
        </p:nvSpPr>
        <p:spPr>
          <a:xfrm>
            <a:off x="395288" y="1203325"/>
            <a:ext cx="8353425" cy="3703638"/>
          </a:xfrm>
        </p:spPr>
        <p:txBody>
          <a:bodyPr>
            <a:noAutofit/>
          </a:bodyPr>
          <a:lstStyle/>
          <a:p>
            <a:pPr marL="0" indent="0">
              <a:buFont typeface="Arial" panose="020B0604020202020204" pitchFamily="34" charset="0"/>
              <a:buNone/>
              <a:defRPr/>
            </a:pPr>
            <a:r>
              <a:rPr lang="en-US" sz="2400" i="1" dirty="0">
                <a:solidFill>
                  <a:srgbClr val="00B0F0"/>
                </a:solidFill>
              </a:rPr>
              <a:t>Masterpiece Inc. </a:t>
            </a:r>
            <a:r>
              <a:rPr lang="en-US" sz="2400" i="1" dirty="0">
                <a:solidFill>
                  <a:schemeClr val="bg1"/>
                </a:solidFill>
              </a:rPr>
              <a:t>v. </a:t>
            </a:r>
            <a:r>
              <a:rPr lang="en-US" sz="2400" i="1" dirty="0" err="1">
                <a:solidFill>
                  <a:srgbClr val="FF0000"/>
                </a:solidFill>
              </a:rPr>
              <a:t>Alavida</a:t>
            </a:r>
            <a:r>
              <a:rPr lang="en-US" sz="2400" i="1" dirty="0">
                <a:solidFill>
                  <a:srgbClr val="FF0000"/>
                </a:solidFill>
              </a:rPr>
              <a:t> Lifestyles Inc, </a:t>
            </a:r>
            <a:r>
              <a:rPr lang="en-US" sz="2400" dirty="0">
                <a:solidFill>
                  <a:schemeClr val="bg1"/>
                </a:solidFill>
              </a:rPr>
              <a:t>2011 SCC 27</a:t>
            </a:r>
          </a:p>
          <a:p>
            <a:pPr marL="42863" indent="0">
              <a:buFont typeface="Arial" panose="020B0604020202020204" pitchFamily="34" charset="0"/>
              <a:buNone/>
              <a:defRPr/>
            </a:pPr>
            <a:r>
              <a:rPr lang="en-US" sz="2400" dirty="0">
                <a:solidFill>
                  <a:schemeClr val="bg1"/>
                </a:solidFill>
              </a:rPr>
              <a:t>1) </a:t>
            </a:r>
            <a:r>
              <a:rPr lang="en-US" sz="2400" dirty="0">
                <a:solidFill>
                  <a:srgbClr val="FFFF00"/>
                </a:solidFill>
              </a:rPr>
              <a:t>Is geography relevant </a:t>
            </a:r>
            <a:r>
              <a:rPr lang="en-US" sz="2400" dirty="0">
                <a:solidFill>
                  <a:schemeClr val="bg1"/>
                </a:solidFill>
              </a:rPr>
              <a:t>when performing a </a:t>
            </a:r>
            <a:r>
              <a:rPr lang="en-US" sz="2400" dirty="0">
                <a:solidFill>
                  <a:srgbClr val="FF0000"/>
                </a:solidFill>
                <a:latin typeface="Comic Sans MS" panose="030F0902030302020204" pitchFamily="66" charset="0"/>
              </a:rPr>
              <a:t>confusion</a:t>
            </a:r>
            <a:r>
              <a:rPr lang="en-US" sz="2400" dirty="0">
                <a:solidFill>
                  <a:srgbClr val="FFFF00"/>
                </a:solidFill>
              </a:rPr>
              <a:t> analysis</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2) </a:t>
            </a:r>
            <a:r>
              <a:rPr lang="en-US" sz="2400" dirty="0">
                <a:solidFill>
                  <a:srgbClr val="FFFF00"/>
                </a:solidFill>
              </a:rPr>
              <a:t>How to assess</a:t>
            </a:r>
            <a:r>
              <a:rPr lang="en-US" sz="2400" dirty="0">
                <a:solidFill>
                  <a:schemeClr val="bg1"/>
                </a:solidFill>
              </a:rPr>
              <a:t> the resemblance between a </a:t>
            </a:r>
            <a:r>
              <a:rPr lang="en-US" sz="2400" dirty="0">
                <a:solidFill>
                  <a:srgbClr val="FFFF00"/>
                </a:solidFill>
              </a:rPr>
              <a:t>proposed use TM </a:t>
            </a:r>
            <a:r>
              <a:rPr lang="en-US" sz="2400" dirty="0">
                <a:solidFill>
                  <a:schemeClr val="bg1"/>
                </a:solidFill>
              </a:rPr>
              <a:t>and an </a:t>
            </a:r>
            <a:r>
              <a:rPr lang="en-US" sz="2400" dirty="0">
                <a:solidFill>
                  <a:srgbClr val="FFFF00"/>
                </a:solidFill>
              </a:rPr>
              <a:t>existing unregistered TM</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3) </a:t>
            </a:r>
            <a:r>
              <a:rPr lang="en-US" sz="2400" dirty="0">
                <a:solidFill>
                  <a:srgbClr val="FFFF00"/>
                </a:solidFill>
              </a:rPr>
              <a:t>Impact of </a:t>
            </a:r>
            <a:r>
              <a:rPr lang="en-US" sz="2400" dirty="0">
                <a:solidFill>
                  <a:schemeClr val="bg1"/>
                </a:solidFill>
              </a:rPr>
              <a:t>the </a:t>
            </a:r>
            <a:r>
              <a:rPr lang="en-US" sz="2400" dirty="0">
                <a:solidFill>
                  <a:srgbClr val="FFFF00"/>
                </a:solidFill>
              </a:rPr>
              <a:t>nature and cost </a:t>
            </a:r>
            <a:r>
              <a:rPr lang="en-US" sz="2400" dirty="0">
                <a:solidFill>
                  <a:schemeClr val="bg1"/>
                </a:solidFill>
              </a:rPr>
              <a:t>of wares and services on the </a:t>
            </a:r>
            <a:r>
              <a:rPr lang="en-US" sz="2400" dirty="0">
                <a:solidFill>
                  <a:srgbClr val="FF0000"/>
                </a:solidFill>
                <a:latin typeface="Comic Sans MS" panose="030F0902030302020204" pitchFamily="66" charset="0"/>
              </a:rPr>
              <a:t>confusion</a:t>
            </a:r>
            <a:r>
              <a:rPr lang="en-US" sz="2400" dirty="0">
                <a:solidFill>
                  <a:schemeClr val="bg1"/>
                </a:solidFill>
              </a:rPr>
              <a:t> analysis</a:t>
            </a:r>
          </a:p>
          <a:p>
            <a:pPr marL="42863" indent="0">
              <a:buFont typeface="Arial" panose="020B0604020202020204" pitchFamily="34" charset="0"/>
              <a:buNone/>
              <a:defRPr/>
            </a:pPr>
            <a:r>
              <a:rPr lang="en-US" sz="2400" dirty="0">
                <a:solidFill>
                  <a:schemeClr val="bg1"/>
                </a:solidFill>
              </a:rPr>
              <a:t>4) Relevance of expert evidence</a:t>
            </a:r>
          </a:p>
        </p:txBody>
      </p:sp>
      <p:sp>
        <p:nvSpPr>
          <p:cNvPr id="277507" name="Slide Number Placeholder 3">
            <a:extLst>
              <a:ext uri="{FF2B5EF4-FFF2-40B4-BE49-F238E27FC236}">
                <a16:creationId xmlns:a16="http://schemas.microsoft.com/office/drawing/2014/main" id="{ED4229CA-7186-CE79-C777-26213B8CD88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A90BEA-55B9-3D4D-AD44-A70B686AC743}" type="slidenum">
              <a:rPr lang="en-US" altLang="en-US" smtClean="0"/>
              <a:pPr/>
              <a:t>199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etter&#10;&#10;Description automatically generated">
            <a:extLst>
              <a:ext uri="{FF2B5EF4-FFF2-40B4-BE49-F238E27FC236}">
                <a16:creationId xmlns:a16="http://schemas.microsoft.com/office/drawing/2014/main" id="{8DA7CD62-0764-AC1A-E4E8-EA384B101328}"/>
              </a:ext>
            </a:extLst>
          </p:cNvPr>
          <p:cNvPicPr>
            <a:picLocks noChangeAspect="1"/>
          </p:cNvPicPr>
          <p:nvPr/>
        </p:nvPicPr>
        <p:blipFill>
          <a:blip r:embed="rId2"/>
          <a:stretch>
            <a:fillRect/>
          </a:stretch>
        </p:blipFill>
        <p:spPr>
          <a:xfrm>
            <a:off x="863588" y="915566"/>
            <a:ext cx="7416824" cy="4011615"/>
          </a:xfrm>
          <a:prstGeom prst="rect">
            <a:avLst/>
          </a:prstGeom>
        </p:spPr>
      </p:pic>
      <p:sp>
        <p:nvSpPr>
          <p:cNvPr id="2" name="TextBox 1">
            <a:extLst>
              <a:ext uri="{FF2B5EF4-FFF2-40B4-BE49-F238E27FC236}">
                <a16:creationId xmlns:a16="http://schemas.microsoft.com/office/drawing/2014/main" id="{927AEB26-CF73-A15C-F5E3-AF366A2EA335}"/>
              </a:ext>
            </a:extLst>
          </p:cNvPr>
          <p:cNvSpPr txBox="1"/>
          <p:nvPr/>
        </p:nvSpPr>
        <p:spPr>
          <a:xfrm>
            <a:off x="1511368" y="0"/>
            <a:ext cx="7055136" cy="707886"/>
          </a:xfrm>
          <a:prstGeom prst="rect">
            <a:avLst/>
          </a:prstGeom>
          <a:noFill/>
        </p:spPr>
        <p:txBody>
          <a:bodyPr wrap="none" rtlCol="0">
            <a:spAutoFit/>
          </a:bodyPr>
          <a:lstStyle/>
          <a:p>
            <a:r>
              <a:rPr lang="en-US" sz="4000" dirty="0">
                <a:solidFill>
                  <a:srgbClr val="FFFF00"/>
                </a:solidFill>
              </a:rPr>
              <a:t>But First</a:t>
            </a:r>
            <a:r>
              <a:rPr lang="en-US" sz="4000" dirty="0">
                <a:solidFill>
                  <a:srgbClr val="FF0000"/>
                </a:solidFill>
              </a:rPr>
              <a:t>…</a:t>
            </a:r>
            <a:r>
              <a:rPr lang="en-US" sz="4000" dirty="0">
                <a:solidFill>
                  <a:schemeClr val="bg1"/>
                </a:solidFill>
              </a:rPr>
              <a:t>Course Evaluations</a:t>
            </a:r>
          </a:p>
        </p:txBody>
      </p:sp>
    </p:spTree>
    <p:extLst>
      <p:ext uri="{BB962C8B-B14F-4D97-AF65-F5344CB8AC3E}">
        <p14:creationId xmlns:p14="http://schemas.microsoft.com/office/powerpoint/2010/main" val="317947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6B096-0293-C72C-26A0-D02BEE17F47E}"/>
              </a:ext>
            </a:extLst>
          </p:cNvPr>
          <p:cNvSpPr>
            <a:spLocks noGrp="1"/>
          </p:cNvSpPr>
          <p:nvPr>
            <p:ph sz="quarter" idx="10"/>
          </p:nvPr>
        </p:nvSpPr>
        <p:spPr>
          <a:xfrm>
            <a:off x="1485900" y="987425"/>
            <a:ext cx="6172200" cy="3379788"/>
          </a:xfrm>
        </p:spPr>
        <p:txBody>
          <a:bodyPr>
            <a:normAutofit fontScale="92500" lnSpcReduction="10000"/>
          </a:bodyPr>
          <a:lstStyle/>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Thank you for </a:t>
            </a:r>
          </a:p>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your bios</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 </a:t>
            </a:r>
            <a:r>
              <a:rPr lang="en-US" sz="5400" dirty="0">
                <a:solidFill>
                  <a:srgbClr val="FF0000"/>
                </a:solidFill>
                <a:latin typeface="Apple Chancery" panose="03020702040506060504" pitchFamily="66" charset="-79"/>
                <a:cs typeface="Apple Chancery" panose="03020702040506060504" pitchFamily="66" charset="-79"/>
              </a:rPr>
              <a:t>&amp;</a:t>
            </a:r>
            <a:r>
              <a:rPr lang="en-US" sz="5400" dirty="0">
                <a:solidFill>
                  <a:schemeClr val="bg1"/>
                </a:solidFill>
                <a:latin typeface="Apple Chancery" panose="03020702040506060504" pitchFamily="66" charset="-79"/>
                <a:cs typeface="Apple Chancery" panose="03020702040506060504" pitchFamily="66" charset="-79"/>
              </a:rPr>
              <a:t> favorite I</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P</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s</a:t>
            </a:r>
          </a:p>
          <a:p>
            <a:pPr marL="0" indent="0" algn="ctr">
              <a:buFont typeface="Arial" panose="020B0604020202020204" pitchFamily="34" charset="0"/>
              <a:buNone/>
              <a:defRPr/>
            </a:pPr>
            <a:r>
              <a:rPr lang="en-US" sz="5400" dirty="0">
                <a:solidFill>
                  <a:srgbClr val="FFFF00"/>
                </a:solidFill>
                <a:latin typeface="Apple Chancery" panose="03020702040506060504" pitchFamily="66" charset="-79"/>
                <a:cs typeface="Apple Chancery" panose="03020702040506060504" pitchFamily="66" charset="-79"/>
              </a:rPr>
              <a:t>Much appreciated</a:t>
            </a:r>
            <a:r>
              <a:rPr lang="en-US" sz="54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20031634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Box 1">
            <a:extLst>
              <a:ext uri="{FF2B5EF4-FFF2-40B4-BE49-F238E27FC236}">
                <a16:creationId xmlns:a16="http://schemas.microsoft.com/office/drawing/2014/main" id="{C82ED9B5-2A0A-F259-DE6C-5295EB22D365}"/>
              </a:ext>
            </a:extLst>
          </p:cNvPr>
          <p:cNvSpPr txBox="1">
            <a:spLocks noChangeArrowheads="1"/>
          </p:cNvSpPr>
          <p:nvPr/>
        </p:nvSpPr>
        <p:spPr bwMode="auto">
          <a:xfrm>
            <a:off x="1727200" y="123825"/>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t> </a:t>
            </a:r>
            <a:r>
              <a:rPr lang="en-US" altLang="en-US" sz="4000">
                <a:solidFill>
                  <a:schemeClr val="bg1"/>
                </a:solidFill>
                <a:latin typeface="Comic Sans MS" panose="030F0902030302020204" pitchFamily="66" charset="0"/>
              </a:rPr>
              <a:t>Confusion</a:t>
            </a:r>
            <a:endParaRPr lang="en-US" altLang="en-US" sz="4000"/>
          </a:p>
        </p:txBody>
      </p:sp>
      <p:sp>
        <p:nvSpPr>
          <p:cNvPr id="4" name="TextBox 3">
            <a:extLst>
              <a:ext uri="{FF2B5EF4-FFF2-40B4-BE49-F238E27FC236}">
                <a16:creationId xmlns:a16="http://schemas.microsoft.com/office/drawing/2014/main" id="{20D7F873-0127-1005-A8AA-C3B65EDFCD1E}"/>
              </a:ext>
            </a:extLst>
          </p:cNvPr>
          <p:cNvSpPr txBox="1"/>
          <p:nvPr/>
        </p:nvSpPr>
        <p:spPr>
          <a:xfrm>
            <a:off x="179388" y="1131888"/>
            <a:ext cx="8785225" cy="3432175"/>
          </a:xfrm>
          <a:prstGeom prst="rect">
            <a:avLst/>
          </a:prstGeom>
          <a:noFill/>
        </p:spPr>
        <p:txBody>
          <a:bodyPr>
            <a:spAutoFit/>
          </a:bodyPr>
          <a:lstStyle/>
          <a:p>
            <a:pPr>
              <a:buFont typeface="Arial" panose="020B0604020202020204" pitchFamily="34" charset="0"/>
              <a:buNone/>
              <a:defRPr/>
            </a:pPr>
            <a:r>
              <a:rPr lang="en-US" sz="3100" b="1" dirty="0">
                <a:solidFill>
                  <a:srgbClr val="FF0000"/>
                </a:solidFill>
              </a:rPr>
              <a:t>1) </a:t>
            </a:r>
            <a:r>
              <a:rPr lang="en-US" sz="3100" b="1" dirty="0">
                <a:solidFill>
                  <a:srgbClr val="FFFF00"/>
                </a:solidFill>
              </a:rPr>
              <a:t>Is geography relevant when performing a </a:t>
            </a:r>
            <a:r>
              <a:rPr lang="en-US" sz="3100" b="1" dirty="0">
                <a:solidFill>
                  <a:srgbClr val="FF0000"/>
                </a:solidFill>
                <a:latin typeface="Comic Sans MS" panose="030F0902030302020204" pitchFamily="66" charset="0"/>
              </a:rPr>
              <a:t>confusion</a:t>
            </a:r>
            <a:r>
              <a:rPr lang="en-US" sz="3100" b="1" dirty="0">
                <a:solidFill>
                  <a:srgbClr val="FFFF00"/>
                </a:solidFill>
              </a:rPr>
              <a:t> analysis</a:t>
            </a:r>
            <a:r>
              <a:rPr lang="en-US" sz="3100" b="1" dirty="0">
                <a:solidFill>
                  <a:srgbClr val="FF0000"/>
                </a:solidFill>
              </a:rPr>
              <a:t>?</a:t>
            </a:r>
          </a:p>
          <a:p>
            <a:pPr marL="457200" indent="-457200">
              <a:buFont typeface="Arial" panose="020B0604020202020204" pitchFamily="34" charset="0"/>
              <a:buChar char="•"/>
              <a:defRPr/>
            </a:pPr>
            <a:r>
              <a:rPr lang="en-CA" sz="3100" dirty="0">
                <a:solidFill>
                  <a:schemeClr val="bg1"/>
                </a:solidFill>
              </a:rPr>
              <a:t>The location where a mark is used is </a:t>
            </a:r>
            <a:r>
              <a:rPr lang="en-CA" sz="3100" dirty="0">
                <a:solidFill>
                  <a:srgbClr val="FFFF00"/>
                </a:solidFill>
              </a:rPr>
              <a:t>not relevant when considering </a:t>
            </a:r>
            <a:r>
              <a:rPr lang="en-CA" sz="3100" dirty="0">
                <a:solidFill>
                  <a:schemeClr val="bg1"/>
                </a:solidFill>
              </a:rPr>
              <a:t>the likelihood of </a:t>
            </a:r>
            <a:r>
              <a:rPr lang="en-CA" sz="3100" dirty="0">
                <a:solidFill>
                  <a:srgbClr val="FF0000"/>
                </a:solidFill>
                <a:latin typeface="Comic Sans MS" panose="030F0902030302020204" pitchFamily="66" charset="0"/>
              </a:rPr>
              <a:t>confusion</a:t>
            </a:r>
            <a:r>
              <a:rPr lang="en-CA" sz="3100" dirty="0">
                <a:solidFill>
                  <a:schemeClr val="bg1"/>
                </a:solidFill>
              </a:rPr>
              <a:t> </a:t>
            </a:r>
            <a:r>
              <a:rPr lang="en-CA" sz="3100" dirty="0">
                <a:solidFill>
                  <a:srgbClr val="FF0000"/>
                </a:solidFill>
              </a:rPr>
              <a:t>between</a:t>
            </a:r>
            <a:r>
              <a:rPr lang="en-CA" sz="3100" dirty="0">
                <a:solidFill>
                  <a:schemeClr val="bg1"/>
                </a:solidFill>
              </a:rPr>
              <a:t> a </a:t>
            </a:r>
            <a:r>
              <a:rPr lang="en-CA" sz="3100" dirty="0">
                <a:solidFill>
                  <a:srgbClr val="FF0000"/>
                </a:solidFill>
              </a:rPr>
              <a:t>mark that is registered </a:t>
            </a:r>
            <a:r>
              <a:rPr lang="en-CA" sz="3100" dirty="0">
                <a:solidFill>
                  <a:schemeClr val="bg1"/>
                </a:solidFill>
              </a:rPr>
              <a:t>(or for which an application for registration has been made) </a:t>
            </a:r>
            <a:r>
              <a:rPr lang="en-CA" sz="3100" dirty="0">
                <a:solidFill>
                  <a:srgbClr val="FF0000"/>
                </a:solidFill>
              </a:rPr>
              <a:t>and a prior unregistered mark</a:t>
            </a:r>
            <a:r>
              <a:rPr lang="en-CA" sz="3100" dirty="0">
                <a:solidFill>
                  <a:schemeClr val="bg1"/>
                </a:solidFill>
              </a:rPr>
              <a: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5">
            <a:extLst>
              <a:ext uri="{FF2B5EF4-FFF2-40B4-BE49-F238E27FC236}">
                <a16:creationId xmlns:a16="http://schemas.microsoft.com/office/drawing/2014/main" id="{36FA6D0B-383A-33B9-DAE6-B09EBF8FD1D4}"/>
              </a:ext>
            </a:extLst>
          </p:cNvPr>
          <p:cNvSpPr>
            <a:spLocks noGrp="1" noChangeArrowheads="1"/>
          </p:cNvSpPr>
          <p:nvPr>
            <p:ph type="title"/>
          </p:nvPr>
        </p:nvSpPr>
        <p:spPr bwMode="auto">
          <a:xfrm>
            <a:off x="1404938" y="195263"/>
            <a:ext cx="6332537" cy="828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31811505-419D-798B-8B9B-61306F918CE8}"/>
              </a:ext>
            </a:extLst>
          </p:cNvPr>
          <p:cNvSpPr>
            <a:spLocks noGrp="1"/>
          </p:cNvSpPr>
          <p:nvPr>
            <p:ph idx="1"/>
          </p:nvPr>
        </p:nvSpPr>
        <p:spPr>
          <a:xfrm>
            <a:off x="179388" y="1131888"/>
            <a:ext cx="8785225" cy="3533775"/>
          </a:xfrm>
        </p:spPr>
        <p:txBody>
          <a:bodyPr>
            <a:normAutofit/>
          </a:bodyPr>
          <a:lstStyle/>
          <a:p>
            <a:pPr marL="0" lvl="1" indent="0">
              <a:lnSpc>
                <a:spcPct val="110000"/>
              </a:lnSpc>
              <a:buFont typeface="Arial" panose="020B0604020202020204" pitchFamily="34" charset="0"/>
              <a:buNone/>
              <a:defRPr/>
            </a:pPr>
            <a:r>
              <a:rPr lang="en-US" sz="2400" b="1" dirty="0">
                <a:solidFill>
                  <a:srgbClr val="FF0000"/>
                </a:solidFill>
              </a:rPr>
              <a:t>2) </a:t>
            </a:r>
            <a:r>
              <a:rPr lang="en-US" sz="2400" b="1" dirty="0">
                <a:solidFill>
                  <a:srgbClr val="FFFF00"/>
                </a:solidFill>
              </a:rPr>
              <a:t>How to assess the resemblance between a proposed use TM and an existing unregistered TM</a:t>
            </a:r>
            <a:r>
              <a:rPr lang="en-US" sz="2400" b="1" dirty="0">
                <a:solidFill>
                  <a:srgbClr val="FF0000"/>
                </a:solidFill>
              </a:rPr>
              <a:t>?</a:t>
            </a:r>
          </a:p>
          <a:p>
            <a:pPr marL="428625" lvl="1" indent="-428625">
              <a:lnSpc>
                <a:spcPct val="110000"/>
              </a:lnSpc>
              <a:buFont typeface="+mj-lt"/>
              <a:buAutoNum type="romanLcPeriod"/>
              <a:defRPr/>
            </a:pPr>
            <a:r>
              <a:rPr lang="en-US" sz="2400" dirty="0">
                <a:solidFill>
                  <a:schemeClr val="bg1"/>
                </a:solidFill>
              </a:rPr>
              <a:t>Separate analyses with respect to each of TMs, TNs (paras. 42-48)</a:t>
            </a:r>
          </a:p>
          <a:p>
            <a:pPr marL="428625" lvl="1" indent="-428625">
              <a:lnSpc>
                <a:spcPct val="110000"/>
              </a:lnSpc>
              <a:buFont typeface="+mj-lt"/>
              <a:buAutoNum type="romanLcPeriod"/>
              <a:defRPr/>
            </a:pPr>
            <a:r>
              <a:rPr lang="en-US" sz="2400" dirty="0">
                <a:solidFill>
                  <a:schemeClr val="bg1"/>
                </a:solidFill>
              </a:rPr>
              <a:t>Factor with </a:t>
            </a:r>
            <a:r>
              <a:rPr lang="en-US" sz="2400" dirty="0">
                <a:solidFill>
                  <a:srgbClr val="FFFF00"/>
                </a:solidFill>
              </a:rPr>
              <a:t>greatest impact on </a:t>
            </a:r>
            <a:r>
              <a:rPr lang="en-US" sz="2400" dirty="0">
                <a:solidFill>
                  <a:srgbClr val="FF0000"/>
                </a:solidFill>
                <a:latin typeface="Comic Sans MS" panose="030F0902030302020204" pitchFamily="66" charset="0"/>
              </a:rPr>
              <a:t>confusion</a:t>
            </a:r>
            <a:r>
              <a:rPr lang="en-US" sz="2400" dirty="0">
                <a:solidFill>
                  <a:schemeClr val="bg1"/>
                </a:solidFill>
              </a:rPr>
              <a:t> analysis</a:t>
            </a:r>
            <a:r>
              <a:rPr lang="en-US" sz="2400" dirty="0">
                <a:solidFill>
                  <a:srgbClr val="FF0000"/>
                </a:solidFill>
              </a:rPr>
              <a:t> = </a:t>
            </a:r>
            <a:r>
              <a:rPr lang="en-US" sz="2400" dirty="0">
                <a:solidFill>
                  <a:srgbClr val="FFFF00"/>
                </a:solidFill>
              </a:rPr>
              <a:t>degree of resemblance </a:t>
            </a:r>
            <a:r>
              <a:rPr lang="en-US" sz="2400" dirty="0">
                <a:solidFill>
                  <a:schemeClr val="bg1"/>
                </a:solidFill>
              </a:rPr>
              <a:t>(paras. 49-50)</a:t>
            </a:r>
          </a:p>
          <a:p>
            <a:pPr marL="428625" lvl="1" indent="-428625">
              <a:lnSpc>
                <a:spcPct val="110000"/>
              </a:lnSpc>
              <a:buFont typeface="+mj-lt"/>
              <a:buAutoNum type="romanLcPeriod"/>
              <a:defRPr/>
            </a:pPr>
            <a:r>
              <a:rPr lang="en-US" sz="2400" dirty="0">
                <a:solidFill>
                  <a:srgbClr val="FF0000"/>
                </a:solidFill>
              </a:rPr>
              <a:t>Focus</a:t>
            </a:r>
            <a:r>
              <a:rPr lang="en-US" sz="2400" dirty="0">
                <a:solidFill>
                  <a:schemeClr val="bg1"/>
                </a:solidFill>
              </a:rPr>
              <a:t> on </a:t>
            </a:r>
            <a:r>
              <a:rPr lang="en-US" sz="2400" dirty="0">
                <a:solidFill>
                  <a:srgbClr val="FFFF00"/>
                </a:solidFill>
              </a:rPr>
              <a:t>full scope of possible uses </a:t>
            </a:r>
            <a:r>
              <a:rPr lang="en-US" sz="2400" dirty="0">
                <a:solidFill>
                  <a:schemeClr val="bg1"/>
                </a:solidFill>
              </a:rPr>
              <a:t>of registered TM, </a:t>
            </a:r>
            <a:r>
              <a:rPr lang="en-US" sz="2400" dirty="0">
                <a:solidFill>
                  <a:srgbClr val="FFFF00"/>
                </a:solidFill>
              </a:rPr>
              <a:t>not actual use </a:t>
            </a:r>
            <a:r>
              <a:rPr lang="en-US" sz="2400" dirty="0">
                <a:solidFill>
                  <a:schemeClr val="bg1"/>
                </a:solidFill>
              </a:rPr>
              <a:t>(</a:t>
            </a:r>
            <a:r>
              <a:rPr lang="en-US" sz="2400" dirty="0" err="1">
                <a:solidFill>
                  <a:schemeClr val="bg1"/>
                </a:solidFill>
              </a:rPr>
              <a:t>paras</a:t>
            </a:r>
            <a:r>
              <a:rPr lang="en-US" sz="2400" dirty="0">
                <a:solidFill>
                  <a:schemeClr val="bg1"/>
                </a:solidFill>
              </a:rPr>
              <a:t>. 51-59)</a:t>
            </a:r>
          </a:p>
          <a:p>
            <a:pPr marL="0" indent="0">
              <a:buFont typeface="Arial" panose="020B0604020202020204" pitchFamily="34" charset="0"/>
              <a:buNone/>
              <a:defRPr/>
            </a:pPr>
            <a:endParaRPr lang="en-US" dirty="0"/>
          </a:p>
        </p:txBody>
      </p:sp>
      <p:sp>
        <p:nvSpPr>
          <p:cNvPr id="280579" name="Slide Number Placeholder 3">
            <a:extLst>
              <a:ext uri="{FF2B5EF4-FFF2-40B4-BE49-F238E27FC236}">
                <a16:creationId xmlns:a16="http://schemas.microsoft.com/office/drawing/2014/main" id="{19445A3C-ACE1-C2E3-8083-9BB3AD0AC6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097FA59-A72D-DE4F-8C92-93E45A006D08}" type="slidenum">
              <a:rPr lang="en-US" altLang="en-US" smtClean="0"/>
              <a:pPr/>
              <a:t>201</a:t>
            </a:fld>
            <a:endParaRPr lang="en-US" alt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5">
            <a:extLst>
              <a:ext uri="{FF2B5EF4-FFF2-40B4-BE49-F238E27FC236}">
                <a16:creationId xmlns:a16="http://schemas.microsoft.com/office/drawing/2014/main" id="{CAE393CE-4F94-4943-F247-996A88ED2698}"/>
              </a:ext>
            </a:extLst>
          </p:cNvPr>
          <p:cNvSpPr>
            <a:spLocks noGrp="1" noChangeArrowheads="1"/>
          </p:cNvSpPr>
          <p:nvPr>
            <p:ph type="title"/>
          </p:nvPr>
        </p:nvSpPr>
        <p:spPr bwMode="auto">
          <a:xfrm>
            <a:off x="882650" y="123825"/>
            <a:ext cx="73787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CAFB5B57-839D-434F-76FD-340A2CED8240}"/>
              </a:ext>
            </a:extLst>
          </p:cNvPr>
          <p:cNvSpPr>
            <a:spLocks noGrp="1"/>
          </p:cNvSpPr>
          <p:nvPr>
            <p:ph idx="1"/>
          </p:nvPr>
        </p:nvSpPr>
        <p:spPr>
          <a:xfrm>
            <a:off x="179388" y="1131888"/>
            <a:ext cx="8713787" cy="3671887"/>
          </a:xfrm>
        </p:spPr>
        <p:txBody>
          <a:bodyPr>
            <a:noAutofit/>
          </a:bodyPr>
          <a:lstStyle/>
          <a:p>
            <a:pPr marL="0" lvl="1" indent="0">
              <a:buFont typeface="Arial" panose="020B0604020202020204" pitchFamily="34" charset="0"/>
              <a:buNone/>
              <a:defRPr/>
            </a:pPr>
            <a:r>
              <a:rPr lang="en-US" b="1" dirty="0">
                <a:solidFill>
                  <a:srgbClr val="FF0000"/>
                </a:solidFill>
              </a:rPr>
              <a:t>2) </a:t>
            </a:r>
            <a:r>
              <a:rPr lang="en-US" b="1" dirty="0">
                <a:solidFill>
                  <a:srgbClr val="FFFF00"/>
                </a:solidFill>
              </a:rPr>
              <a:t>How to assess the resemblance between a proposed use TM and an existing unregistered TM</a:t>
            </a:r>
            <a:r>
              <a:rPr lang="en-US" b="1" dirty="0">
                <a:solidFill>
                  <a:srgbClr val="FF0000"/>
                </a:solidFill>
              </a:rPr>
              <a:t>? </a:t>
            </a:r>
            <a:r>
              <a:rPr lang="en-US" b="1" dirty="0">
                <a:solidFill>
                  <a:schemeClr val="bg1"/>
                </a:solidFill>
              </a:rPr>
              <a:t>(</a:t>
            </a:r>
            <a:r>
              <a:rPr lang="en-US" b="1" dirty="0" err="1">
                <a:solidFill>
                  <a:schemeClr val="bg1"/>
                </a:solidFill>
              </a:rPr>
              <a:t>con’d</a:t>
            </a:r>
            <a:r>
              <a:rPr lang="en-US" b="1" dirty="0">
                <a:solidFill>
                  <a:schemeClr val="bg1"/>
                </a:solidFill>
              </a:rPr>
              <a:t>)</a:t>
            </a:r>
          </a:p>
          <a:p>
            <a:pPr marL="428625" lvl="1" indent="-428625">
              <a:buFont typeface="+mj-lt"/>
              <a:buAutoNum type="romanLcPeriod" startAt="4"/>
              <a:defRPr/>
            </a:pPr>
            <a:r>
              <a:rPr lang="en-US" dirty="0">
                <a:solidFill>
                  <a:srgbClr val="FFFF00"/>
                </a:solidFill>
              </a:rPr>
              <a:t>Unregistered marks</a:t>
            </a:r>
            <a:r>
              <a:rPr lang="en-US" dirty="0">
                <a:solidFill>
                  <a:srgbClr val="FF0000"/>
                </a:solidFill>
              </a:rPr>
              <a:t>?</a:t>
            </a:r>
            <a:r>
              <a:rPr lang="en-US" dirty="0">
                <a:solidFill>
                  <a:schemeClr val="bg1"/>
                </a:solidFill>
              </a:rPr>
              <a:t> </a:t>
            </a:r>
            <a:r>
              <a:rPr lang="en-US" dirty="0">
                <a:solidFill>
                  <a:srgbClr val="00B0F0"/>
                </a:solidFill>
              </a:rPr>
              <a:t>Consider how they have actually been used</a:t>
            </a:r>
            <a:r>
              <a:rPr lang="en-US" dirty="0">
                <a:solidFill>
                  <a:schemeClr val="bg1"/>
                </a:solidFill>
              </a:rPr>
              <a:t> (</a:t>
            </a:r>
            <a:r>
              <a:rPr lang="en-US" dirty="0" err="1">
                <a:solidFill>
                  <a:schemeClr val="bg1"/>
                </a:solidFill>
              </a:rPr>
              <a:t>para</a:t>
            </a:r>
            <a:r>
              <a:rPr lang="en-US" dirty="0">
                <a:solidFill>
                  <a:schemeClr val="bg1"/>
                </a:solidFill>
              </a:rPr>
              <a:t>. 60)</a:t>
            </a:r>
          </a:p>
          <a:p>
            <a:pPr marL="428625" lvl="1" indent="-428625">
              <a:buFont typeface="+mj-lt"/>
              <a:buAutoNum type="romanLcPeriod" startAt="4"/>
              <a:defRPr/>
            </a:pPr>
            <a:r>
              <a:rPr lang="en-US" dirty="0">
                <a:solidFill>
                  <a:schemeClr val="bg1"/>
                </a:solidFill>
              </a:rPr>
              <a:t>In </a:t>
            </a:r>
            <a:r>
              <a:rPr lang="en-US" dirty="0">
                <a:solidFill>
                  <a:srgbClr val="FFFF00"/>
                </a:solidFill>
              </a:rPr>
              <a:t>assessing resemblance</a:t>
            </a:r>
            <a:r>
              <a:rPr lang="en-US" dirty="0">
                <a:solidFill>
                  <a:schemeClr val="bg1"/>
                </a:solidFill>
              </a:rPr>
              <a:t>, consider </a:t>
            </a:r>
            <a:r>
              <a:rPr lang="en-US" dirty="0">
                <a:solidFill>
                  <a:srgbClr val="FF0000"/>
                </a:solidFill>
              </a:rPr>
              <a:t>whether</a:t>
            </a:r>
            <a:r>
              <a:rPr lang="en-US" dirty="0">
                <a:solidFill>
                  <a:schemeClr val="bg1"/>
                </a:solidFill>
              </a:rPr>
              <a:t> a </a:t>
            </a:r>
            <a:r>
              <a:rPr lang="en-US" dirty="0">
                <a:solidFill>
                  <a:srgbClr val="FFFF00"/>
                </a:solidFill>
              </a:rPr>
              <a:t>part of the mark is particularly striking </a:t>
            </a:r>
            <a:r>
              <a:rPr lang="en-US" dirty="0">
                <a:solidFill>
                  <a:schemeClr val="bg1"/>
                </a:solidFill>
              </a:rPr>
              <a:t>or unique (</a:t>
            </a:r>
            <a:r>
              <a:rPr lang="en-US" dirty="0" err="1">
                <a:solidFill>
                  <a:schemeClr val="bg1"/>
                </a:solidFill>
              </a:rPr>
              <a:t>paras</a:t>
            </a:r>
            <a:r>
              <a:rPr lang="en-US" dirty="0">
                <a:solidFill>
                  <a:schemeClr val="bg1"/>
                </a:solidFill>
              </a:rPr>
              <a:t>. 60-65)</a:t>
            </a:r>
          </a:p>
        </p:txBody>
      </p:sp>
      <p:sp>
        <p:nvSpPr>
          <p:cNvPr id="282627" name="Slide Number Placeholder 3">
            <a:extLst>
              <a:ext uri="{FF2B5EF4-FFF2-40B4-BE49-F238E27FC236}">
                <a16:creationId xmlns:a16="http://schemas.microsoft.com/office/drawing/2014/main" id="{1E1CCEE5-39D6-62A3-4430-A771E8A64AE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588AC9-1E61-1143-8430-C3123C5CAA69}" type="slidenum">
              <a:rPr lang="en-US" altLang="en-US" smtClean="0"/>
              <a:pPr/>
              <a:t>202</a:t>
            </a:fld>
            <a:endParaRPr lang="en-US" alt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5">
            <a:extLst>
              <a:ext uri="{FF2B5EF4-FFF2-40B4-BE49-F238E27FC236}">
                <a16:creationId xmlns:a16="http://schemas.microsoft.com/office/drawing/2014/main" id="{F245F43A-240A-34A0-3AED-7722CDCDD3D4}"/>
              </a:ext>
            </a:extLst>
          </p:cNvPr>
          <p:cNvSpPr>
            <a:spLocks noGrp="1" noChangeArrowheads="1"/>
          </p:cNvSpPr>
          <p:nvPr>
            <p:ph type="title"/>
          </p:nvPr>
        </p:nvSpPr>
        <p:spPr bwMode="auto">
          <a:xfrm>
            <a:off x="904875" y="123825"/>
            <a:ext cx="7334250"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r>
              <a:rPr lang="en-US" altLang="en-US">
                <a:solidFill>
                  <a:schemeClr val="bg1"/>
                </a:solidFill>
              </a:rPr>
              <a:t> </a:t>
            </a:r>
            <a:r>
              <a:rPr lang="en-US" altLang="en-US" b="1"/>
              <a:t>	</a:t>
            </a:r>
          </a:p>
        </p:txBody>
      </p:sp>
      <p:sp>
        <p:nvSpPr>
          <p:cNvPr id="2" name="Content Placeholder 1">
            <a:extLst>
              <a:ext uri="{FF2B5EF4-FFF2-40B4-BE49-F238E27FC236}">
                <a16:creationId xmlns:a16="http://schemas.microsoft.com/office/drawing/2014/main" id="{83E4CF45-119C-D62B-912B-AA60B73C5DAB}"/>
              </a:ext>
            </a:extLst>
          </p:cNvPr>
          <p:cNvSpPr>
            <a:spLocks noGrp="1"/>
          </p:cNvSpPr>
          <p:nvPr>
            <p:ph idx="1"/>
          </p:nvPr>
        </p:nvSpPr>
        <p:spPr>
          <a:xfrm>
            <a:off x="250825" y="1058863"/>
            <a:ext cx="8642350" cy="3960812"/>
          </a:xfrm>
        </p:spPr>
        <p:txBody>
          <a:bodyPr>
            <a:normAutofit lnSpcReduction="10000"/>
          </a:bodyPr>
          <a:lstStyle/>
          <a:p>
            <a:pPr marL="0" indent="0">
              <a:buFont typeface="Arial" panose="020B0604020202020204" pitchFamily="34" charset="0"/>
              <a:buNone/>
              <a:defRPr/>
            </a:pPr>
            <a:r>
              <a:rPr lang="en-US" sz="2400" dirty="0">
                <a:solidFill>
                  <a:srgbClr val="FF0000"/>
                </a:solidFill>
              </a:rPr>
              <a:t>3) </a:t>
            </a:r>
            <a:r>
              <a:rPr lang="en-CA" sz="2400" b="1" dirty="0">
                <a:solidFill>
                  <a:srgbClr val="FFFF00"/>
                </a:solidFill>
              </a:rPr>
              <a:t>When Considering the “Nature of the Trade” Under Section 6(5) of the Act</a:t>
            </a:r>
            <a:r>
              <a:rPr lang="en-CA" sz="2400" b="1" dirty="0">
                <a:solidFill>
                  <a:srgbClr val="FF0000"/>
                </a:solidFill>
              </a:rPr>
              <a:t>,</a:t>
            </a:r>
            <a:r>
              <a:rPr lang="en-CA" sz="2400" b="1" dirty="0">
                <a:solidFill>
                  <a:srgbClr val="FFFF00"/>
                </a:solidFill>
              </a:rPr>
              <a:t> What Effect Does the Nature and Cost of the Wares or Services Have on the Confusion Analysis</a:t>
            </a:r>
            <a:r>
              <a:rPr lang="en-CA" sz="2400" b="1" dirty="0">
                <a:solidFill>
                  <a:srgbClr val="FF0000"/>
                </a:solidFill>
              </a:rPr>
              <a:t>?</a:t>
            </a:r>
            <a:endParaRPr lang="en-CA" sz="2400" dirty="0">
              <a:solidFill>
                <a:srgbClr val="FF0000"/>
              </a:solidFill>
            </a:endParaRPr>
          </a:p>
          <a:p>
            <a:pPr marL="257175" lvl="1" indent="-257175">
              <a:buFont typeface="Arial"/>
              <a:buChar char="•"/>
              <a:defRPr/>
            </a:pPr>
            <a:r>
              <a:rPr lang="en-US" sz="2400" dirty="0">
                <a:solidFill>
                  <a:srgbClr val="FF0000"/>
                </a:solidFill>
              </a:rPr>
              <a:t>The test is one of first impression </a:t>
            </a:r>
            <a:r>
              <a:rPr lang="en-US" sz="2400" dirty="0">
                <a:solidFill>
                  <a:schemeClr val="bg1"/>
                </a:solidFill>
              </a:rPr>
              <a:t>(even if consumers shopping for expensive wares or services might be more alert, aware of TMs)</a:t>
            </a:r>
          </a:p>
          <a:p>
            <a:pPr marL="342900" lvl="1" indent="-342900">
              <a:buFont typeface="Arial" panose="020B0604020202020204" pitchFamily="34" charset="0"/>
              <a:buChar char="•"/>
              <a:defRPr/>
            </a:pPr>
            <a:r>
              <a:rPr lang="en-CA" sz="2400" dirty="0">
                <a:solidFill>
                  <a:schemeClr val="bg1"/>
                </a:solidFill>
              </a:rPr>
              <a:t>Careful research which may later remedy confusion does not mean that no confusion ever existed or that it will not continue to exist in the minds of consumers who did not carry out that research. (</a:t>
            </a:r>
            <a:r>
              <a:rPr lang="en-CA" sz="2400" dirty="0" err="1">
                <a:solidFill>
                  <a:schemeClr val="bg1"/>
                </a:solidFill>
              </a:rPr>
              <a:t>para</a:t>
            </a:r>
            <a:r>
              <a:rPr lang="en-CA" sz="2400" dirty="0">
                <a:solidFill>
                  <a:schemeClr val="bg1"/>
                </a:solidFill>
              </a:rPr>
              <a:t>. 72)</a:t>
            </a:r>
            <a:endParaRPr lang="en-US" sz="2400" dirty="0">
              <a:solidFill>
                <a:schemeClr val="bg1"/>
              </a:solidFill>
            </a:endParaRPr>
          </a:p>
          <a:p>
            <a:pPr>
              <a:defRPr/>
            </a:pPr>
            <a:endParaRPr lang="en-US" dirty="0"/>
          </a:p>
        </p:txBody>
      </p:sp>
      <p:sp>
        <p:nvSpPr>
          <p:cNvPr id="284675" name="Slide Number Placeholder 3">
            <a:extLst>
              <a:ext uri="{FF2B5EF4-FFF2-40B4-BE49-F238E27FC236}">
                <a16:creationId xmlns:a16="http://schemas.microsoft.com/office/drawing/2014/main" id="{7915DB60-2BA6-8CB5-8BE2-A0CAD8A0824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E50440-F21A-B14A-A170-5BA8145573AF}" type="slidenum">
              <a:rPr lang="en-US" altLang="en-US" smtClean="0"/>
              <a:pPr/>
              <a:t>203</a:t>
            </a:fld>
            <a:endParaRPr lang="en-US" altLang="en-U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5">
            <a:extLst>
              <a:ext uri="{FF2B5EF4-FFF2-40B4-BE49-F238E27FC236}">
                <a16:creationId xmlns:a16="http://schemas.microsoft.com/office/drawing/2014/main" id="{8ACF4E8D-51BF-8ED2-D46C-5D18BD0C3FC2}"/>
              </a:ext>
            </a:extLst>
          </p:cNvPr>
          <p:cNvSpPr>
            <a:spLocks noGrp="1" noChangeArrowheads="1"/>
          </p:cNvSpPr>
          <p:nvPr>
            <p:ph type="title"/>
          </p:nvPr>
        </p:nvSpPr>
        <p:spPr bwMode="auto">
          <a:xfrm>
            <a:off x="868363" y="195263"/>
            <a:ext cx="7407275"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3FAE87B7-DE1E-E45F-77CC-52747FE9BEB8}"/>
              </a:ext>
            </a:extLst>
          </p:cNvPr>
          <p:cNvSpPr>
            <a:spLocks noGrp="1"/>
          </p:cNvSpPr>
          <p:nvPr>
            <p:ph idx="1"/>
          </p:nvPr>
        </p:nvSpPr>
        <p:spPr>
          <a:xfrm>
            <a:off x="287338" y="1131888"/>
            <a:ext cx="8569325" cy="3659187"/>
          </a:xfrm>
        </p:spPr>
        <p:txBody>
          <a:bodyPr>
            <a:normAutofit/>
          </a:bodyPr>
          <a:lstStyle/>
          <a:p>
            <a:pPr marL="0" indent="0">
              <a:buFont typeface="Arial" panose="020B0604020202020204" pitchFamily="34" charset="0"/>
              <a:buNone/>
              <a:defRPr/>
            </a:pPr>
            <a:r>
              <a:rPr lang="en-US" sz="2400" b="1" dirty="0">
                <a:solidFill>
                  <a:srgbClr val="FF0000"/>
                </a:solidFill>
              </a:rPr>
              <a:t>4) </a:t>
            </a:r>
            <a:r>
              <a:rPr lang="en-US" sz="2400" b="1" dirty="0">
                <a:solidFill>
                  <a:schemeClr val="bg1"/>
                </a:solidFill>
              </a:rPr>
              <a:t>Relevance of expert evidence</a:t>
            </a:r>
          </a:p>
          <a:p>
            <a:pPr>
              <a:defRPr/>
            </a:pPr>
            <a:r>
              <a:rPr lang="en-US" sz="2400" dirty="0">
                <a:solidFill>
                  <a:srgbClr val="FFFF00"/>
                </a:solidFill>
              </a:rPr>
              <a:t>Necessity &amp; relevance </a:t>
            </a:r>
            <a:r>
              <a:rPr lang="en-US" sz="2400" dirty="0">
                <a:solidFill>
                  <a:schemeClr val="bg1"/>
                </a:solidFill>
              </a:rPr>
              <a:t>of expert evidence </a:t>
            </a:r>
            <a:r>
              <a:rPr lang="en-US" sz="2400" dirty="0">
                <a:solidFill>
                  <a:srgbClr val="FF0000"/>
                </a:solidFill>
              </a:rPr>
              <a:t>should be questioned</a:t>
            </a:r>
            <a:r>
              <a:rPr lang="en-US" sz="2400" dirty="0">
                <a:solidFill>
                  <a:schemeClr val="bg1"/>
                </a:solidFill>
              </a:rPr>
              <a:t> before such evidence is admitted (para. 99)</a:t>
            </a:r>
          </a:p>
          <a:p>
            <a:pPr>
              <a:defRPr/>
            </a:pPr>
            <a:r>
              <a:rPr lang="en-US" sz="2400" dirty="0">
                <a:solidFill>
                  <a:srgbClr val="FFFF00"/>
                </a:solidFill>
              </a:rPr>
              <a:t>Judges should use</a:t>
            </a:r>
            <a:r>
              <a:rPr lang="en-US" sz="2400" dirty="0">
                <a:solidFill>
                  <a:schemeClr val="bg1"/>
                </a:solidFill>
              </a:rPr>
              <a:t> </a:t>
            </a:r>
            <a:r>
              <a:rPr lang="en-US" sz="2400" dirty="0">
                <a:solidFill>
                  <a:srgbClr val="FF0000"/>
                </a:solidFill>
              </a:rPr>
              <a:t>their own </a:t>
            </a:r>
            <a:r>
              <a:rPr lang="en-US" sz="2400" dirty="0">
                <a:solidFill>
                  <a:srgbClr val="FFFF00"/>
                </a:solidFill>
              </a:rPr>
              <a:t>common sense to determine whether</a:t>
            </a:r>
            <a:r>
              <a:rPr lang="en-US" sz="2400" dirty="0">
                <a:solidFill>
                  <a:schemeClr val="bg1"/>
                </a:solidFill>
              </a:rPr>
              <a:t> the </a:t>
            </a:r>
            <a:r>
              <a:rPr lang="en-US" sz="2400" dirty="0">
                <a:solidFill>
                  <a:srgbClr val="FF0000"/>
                </a:solidFill>
              </a:rPr>
              <a:t>casual consumer </a:t>
            </a:r>
            <a:r>
              <a:rPr lang="en-US" sz="2400" dirty="0">
                <a:solidFill>
                  <a:schemeClr val="bg1"/>
                </a:solidFill>
              </a:rPr>
              <a:t>would likely be </a:t>
            </a:r>
            <a:r>
              <a:rPr lang="en-US" sz="2400" dirty="0">
                <a:solidFill>
                  <a:srgbClr val="FF0000"/>
                </a:solidFill>
                <a:latin typeface="Comic Sans MS" panose="030F0902030302020204" pitchFamily="66" charset="0"/>
              </a:rPr>
              <a:t>confused</a:t>
            </a:r>
            <a:r>
              <a:rPr lang="en-US" sz="2400" dirty="0">
                <a:solidFill>
                  <a:schemeClr val="bg1"/>
                </a:solidFill>
              </a:rPr>
              <a:t> in cases of wares or services being marketed to the general public (</a:t>
            </a:r>
            <a:r>
              <a:rPr lang="en-US" sz="2400" dirty="0" err="1">
                <a:solidFill>
                  <a:schemeClr val="bg1"/>
                </a:solidFill>
              </a:rPr>
              <a:t>para</a:t>
            </a:r>
            <a:r>
              <a:rPr lang="en-US" sz="2400" dirty="0">
                <a:solidFill>
                  <a:schemeClr val="bg1"/>
                </a:solidFill>
              </a:rPr>
              <a:t>. 92)</a:t>
            </a:r>
          </a:p>
          <a:p>
            <a:pPr>
              <a:defRPr/>
            </a:pPr>
            <a:r>
              <a:rPr lang="en-US" sz="2400" dirty="0">
                <a:solidFill>
                  <a:srgbClr val="FFFF00"/>
                </a:solidFill>
              </a:rPr>
              <a:t>Surveys</a:t>
            </a:r>
            <a:r>
              <a:rPr lang="en-US" sz="2400" dirty="0">
                <a:solidFill>
                  <a:schemeClr val="bg1"/>
                </a:solidFill>
              </a:rPr>
              <a:t> can be </a:t>
            </a:r>
            <a:r>
              <a:rPr lang="en-US" sz="2400" dirty="0">
                <a:solidFill>
                  <a:srgbClr val="FFFF00"/>
                </a:solidFill>
              </a:rPr>
              <a:t>valuable</a:t>
            </a:r>
            <a:r>
              <a:rPr lang="en-US" sz="2400" dirty="0">
                <a:solidFill>
                  <a:schemeClr val="bg1"/>
                </a:solidFill>
              </a:rPr>
              <a:t> (</a:t>
            </a:r>
            <a:r>
              <a:rPr lang="en-US" sz="2400" dirty="0" err="1">
                <a:solidFill>
                  <a:schemeClr val="bg1"/>
                </a:solidFill>
              </a:rPr>
              <a:t>para</a:t>
            </a:r>
            <a:r>
              <a:rPr lang="en-US" sz="2400" dirty="0">
                <a:solidFill>
                  <a:schemeClr val="bg1"/>
                </a:solidFill>
              </a:rPr>
              <a:t>. 93)</a:t>
            </a:r>
          </a:p>
          <a:p>
            <a:pPr>
              <a:defRPr/>
            </a:pPr>
            <a:endParaRPr lang="en-US" dirty="0"/>
          </a:p>
        </p:txBody>
      </p:sp>
      <p:sp>
        <p:nvSpPr>
          <p:cNvPr id="286723" name="Slide Number Placeholder 3">
            <a:extLst>
              <a:ext uri="{FF2B5EF4-FFF2-40B4-BE49-F238E27FC236}">
                <a16:creationId xmlns:a16="http://schemas.microsoft.com/office/drawing/2014/main" id="{4ECF377E-092D-258F-9A6F-4EA612E6BF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4271859-869D-7640-9B62-22E54D45F160}" type="slidenum">
              <a:rPr lang="en-US" altLang="en-US" smtClean="0"/>
              <a:pPr/>
              <a:t>204</a:t>
            </a:fld>
            <a:endParaRPr lang="en-US" altLang="en-US"/>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5">
            <a:extLst>
              <a:ext uri="{FF2B5EF4-FFF2-40B4-BE49-F238E27FC236}">
                <a16:creationId xmlns:a16="http://schemas.microsoft.com/office/drawing/2014/main" id="{0B14804D-8133-F4B6-0E09-E5E19AFB716A}"/>
              </a:ext>
            </a:extLst>
          </p:cNvPr>
          <p:cNvSpPr>
            <a:spLocks noGrp="1" noChangeArrowheads="1"/>
          </p:cNvSpPr>
          <p:nvPr>
            <p:ph type="title"/>
          </p:nvPr>
        </p:nvSpPr>
        <p:spPr bwMode="auto">
          <a:xfrm>
            <a:off x="454025" y="123825"/>
            <a:ext cx="8402638"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a:t>
            </a:r>
            <a:r>
              <a:rPr lang="en-US" altLang="en-US" sz="3200" b="1">
                <a:solidFill>
                  <a:srgbClr val="FF0000"/>
                </a:solidFill>
              </a:rPr>
              <a:t>:</a:t>
            </a:r>
            <a:r>
              <a:rPr lang="en-US" altLang="en-US" sz="3200" b="1"/>
              <a:t> </a:t>
            </a:r>
            <a:r>
              <a:rPr lang="en-US" altLang="en-US" sz="3200">
                <a:solidFill>
                  <a:schemeClr val="bg1"/>
                </a:solidFill>
                <a:latin typeface="Comic Sans MS" panose="030F0902030302020204" pitchFamily="66" charset="0"/>
              </a:rPr>
              <a:t>Confusion </a:t>
            </a:r>
            <a:r>
              <a:rPr lang="en-US" altLang="en-US" sz="3200">
                <a:solidFill>
                  <a:srgbClr val="FF0000"/>
                </a:solidFill>
                <a:latin typeface="Comic Sans MS" panose="030F0902030302020204" pitchFamily="66" charset="0"/>
              </a:rPr>
              <a:t>–</a:t>
            </a:r>
            <a:r>
              <a:rPr lang="en-US" altLang="en-US" sz="3200">
                <a:solidFill>
                  <a:schemeClr val="bg1"/>
                </a:solidFill>
                <a:latin typeface="Comic Sans MS" panose="030F0902030302020204" pitchFamily="66" charset="0"/>
              </a:rPr>
              <a:t> </a:t>
            </a:r>
            <a:r>
              <a:rPr lang="en-US" altLang="en-US" sz="3200">
                <a:solidFill>
                  <a:srgbClr val="00B0F0"/>
                </a:solidFill>
                <a:latin typeface="Comic Sans MS" panose="030F0902030302020204" pitchFamily="66" charset="0"/>
              </a:rPr>
              <a:t>Digging Deeper</a:t>
            </a:r>
            <a:endParaRPr lang="en-US" altLang="en-US" sz="3200" b="1">
              <a:solidFill>
                <a:srgbClr val="00B0F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BDC72AA6-025E-7204-5D77-DAA3ED8AC0D6}"/>
              </a:ext>
            </a:extLst>
          </p:cNvPr>
          <p:cNvSpPr>
            <a:spLocks noGrp="1"/>
          </p:cNvSpPr>
          <p:nvPr>
            <p:ph idx="1"/>
          </p:nvPr>
        </p:nvSpPr>
        <p:spPr>
          <a:xfrm>
            <a:off x="287338" y="857250"/>
            <a:ext cx="8569325" cy="4083050"/>
          </a:xfrm>
        </p:spPr>
        <p:txBody>
          <a:bodyPr>
            <a:normAutofit/>
          </a:bodyPr>
          <a:lstStyle/>
          <a:p>
            <a:pPr marL="0" indent="0">
              <a:buFont typeface="Arial" panose="020B0604020202020204" pitchFamily="34" charset="0"/>
              <a:buNone/>
              <a:defRPr/>
            </a:pPr>
            <a:r>
              <a:rPr lang="en-CA" sz="2400" b="1" dirty="0">
                <a:solidFill>
                  <a:schemeClr val="bg1"/>
                </a:solidFill>
              </a:rPr>
              <a:t>A few aspects of this decision </a:t>
            </a:r>
            <a:r>
              <a:rPr lang="en-CA" sz="2400" b="1" dirty="0">
                <a:solidFill>
                  <a:srgbClr val="FFFF00"/>
                </a:solidFill>
              </a:rPr>
              <a:t>worth highlighting</a:t>
            </a:r>
            <a:r>
              <a:rPr lang="en-CA" sz="2400" b="1" dirty="0">
                <a:solidFill>
                  <a:srgbClr val="FF0000"/>
                </a:solidFill>
              </a:rPr>
              <a:t>: </a:t>
            </a:r>
          </a:p>
          <a:p>
            <a:pPr>
              <a:buFont typeface="+mj-lt"/>
              <a:buAutoNum type="arabicPeriod"/>
              <a:defRPr/>
            </a:pPr>
            <a:r>
              <a:rPr lang="en-CA" sz="2400" dirty="0">
                <a:solidFill>
                  <a:schemeClr val="bg1"/>
                </a:solidFill>
              </a:rPr>
              <a:t>The possible </a:t>
            </a:r>
            <a:r>
              <a:rPr lang="en-CA" sz="2400" dirty="0">
                <a:solidFill>
                  <a:srgbClr val="FFFF00"/>
                </a:solidFill>
              </a:rPr>
              <a:t>relevance of </a:t>
            </a:r>
            <a:r>
              <a:rPr lang="en-CA" sz="2400" dirty="0">
                <a:solidFill>
                  <a:schemeClr val="bg1"/>
                </a:solidFill>
              </a:rPr>
              <a:t>the </a:t>
            </a:r>
            <a:r>
              <a:rPr lang="en-CA" sz="2400" dirty="0">
                <a:solidFill>
                  <a:srgbClr val="FFFF00"/>
                </a:solidFill>
              </a:rPr>
              <a:t>location</a:t>
            </a:r>
            <a:r>
              <a:rPr lang="en-CA" sz="2400" dirty="0">
                <a:solidFill>
                  <a:schemeClr val="bg1"/>
                </a:solidFill>
              </a:rPr>
              <a:t> where a mark is used when engaging </a:t>
            </a:r>
            <a:r>
              <a:rPr lang="en-CA" sz="2400" dirty="0">
                <a:solidFill>
                  <a:srgbClr val="FF0000"/>
                </a:solidFill>
              </a:rPr>
              <a:t>in the </a:t>
            </a:r>
            <a:r>
              <a:rPr lang="en-CA" sz="2400" dirty="0">
                <a:solidFill>
                  <a:srgbClr val="FF0000"/>
                </a:solidFill>
                <a:latin typeface="Comic Sans MS" panose="030F0902030302020204" pitchFamily="66" charset="0"/>
              </a:rPr>
              <a:t>confusion</a:t>
            </a:r>
            <a:r>
              <a:rPr lang="en-CA" sz="2400" dirty="0">
                <a:solidFill>
                  <a:srgbClr val="FF0000"/>
                </a:solidFill>
              </a:rPr>
              <a:t> analysis</a:t>
            </a:r>
          </a:p>
          <a:p>
            <a:pPr>
              <a:buFont typeface="+mj-lt"/>
              <a:buAutoNum type="arabicPeriod"/>
              <a:defRPr/>
            </a:pPr>
            <a:r>
              <a:rPr lang="en-CA" sz="2400" dirty="0">
                <a:solidFill>
                  <a:schemeClr val="bg1"/>
                </a:solidFill>
              </a:rPr>
              <a:t>The considerations applicable in </a:t>
            </a:r>
            <a:r>
              <a:rPr lang="en-CA" sz="2400" dirty="0">
                <a:solidFill>
                  <a:srgbClr val="FFFF00"/>
                </a:solidFill>
              </a:rPr>
              <a:t>assessing the resemblance between a proposed use TM and an existing unregistered TM</a:t>
            </a:r>
          </a:p>
          <a:p>
            <a:pPr>
              <a:buFont typeface="+mj-lt"/>
              <a:buAutoNum type="arabicPeriod"/>
              <a:defRPr/>
            </a:pPr>
            <a:r>
              <a:rPr lang="en-CA" sz="2400" dirty="0">
                <a:solidFill>
                  <a:schemeClr val="bg1"/>
                </a:solidFill>
              </a:rPr>
              <a:t>The </a:t>
            </a:r>
            <a:r>
              <a:rPr lang="en-CA" sz="2400" dirty="0">
                <a:solidFill>
                  <a:srgbClr val="FFFF00"/>
                </a:solidFill>
              </a:rPr>
              <a:t>impact of the nature and cost of the wares or services </a:t>
            </a:r>
            <a:r>
              <a:rPr lang="en-CA" sz="2400" dirty="0">
                <a:solidFill>
                  <a:srgbClr val="FF0000"/>
                </a:solidFill>
              </a:rPr>
              <a:t>on the </a:t>
            </a:r>
            <a:r>
              <a:rPr lang="en-CA" sz="2400" dirty="0">
                <a:solidFill>
                  <a:srgbClr val="FF0000"/>
                </a:solidFill>
                <a:latin typeface="Comic Sans MS" panose="030F0902030302020204" pitchFamily="66" charset="0"/>
              </a:rPr>
              <a:t>confusion</a:t>
            </a:r>
            <a:r>
              <a:rPr lang="en-CA" sz="2400" dirty="0">
                <a:solidFill>
                  <a:srgbClr val="FF0000"/>
                </a:solidFill>
              </a:rPr>
              <a:t> analysis</a:t>
            </a:r>
            <a:r>
              <a:rPr lang="en-CA" sz="2400" dirty="0">
                <a:solidFill>
                  <a:schemeClr val="bg1"/>
                </a:solidFill>
              </a:rPr>
              <a:t> (particularly the nature of the trade consideration)</a:t>
            </a:r>
          </a:p>
          <a:p>
            <a:pPr>
              <a:buFont typeface="+mj-lt"/>
              <a:buAutoNum type="arabicPeriod"/>
              <a:defRPr/>
            </a:pPr>
            <a:r>
              <a:rPr lang="en-CA" sz="2400" dirty="0">
                <a:solidFill>
                  <a:schemeClr val="bg1"/>
                </a:solidFill>
              </a:rPr>
              <a:t>Relevance of </a:t>
            </a:r>
            <a:r>
              <a:rPr lang="en-CA" sz="2400" dirty="0">
                <a:solidFill>
                  <a:srgbClr val="FFFF00"/>
                </a:solidFill>
              </a:rPr>
              <a:t>expert evidence </a:t>
            </a:r>
            <a:r>
              <a:rPr lang="en-CA" sz="2400" dirty="0">
                <a:solidFill>
                  <a:schemeClr val="bg1"/>
                </a:solidFill>
              </a:rPr>
              <a:t>in TM/TN </a:t>
            </a:r>
            <a:r>
              <a:rPr lang="en-CA" sz="2400" dirty="0">
                <a:solidFill>
                  <a:srgbClr val="FF0000"/>
                </a:solidFill>
                <a:latin typeface="Comic Sans MS" panose="030F0902030302020204" pitchFamily="66" charset="0"/>
              </a:rPr>
              <a:t>confusion</a:t>
            </a:r>
            <a:r>
              <a:rPr lang="en-CA" sz="2400" dirty="0">
                <a:solidFill>
                  <a:schemeClr val="bg1"/>
                </a:solidFill>
              </a:rPr>
              <a:t> cases.</a:t>
            </a:r>
          </a:p>
          <a:p>
            <a:pPr>
              <a:defRPr/>
            </a:pPr>
            <a:endParaRPr lang="en-US" dirty="0">
              <a:solidFill>
                <a:schemeClr val="bg1"/>
              </a:solidFill>
            </a:endParaRPr>
          </a:p>
        </p:txBody>
      </p:sp>
      <p:sp>
        <p:nvSpPr>
          <p:cNvPr id="288771" name="Slide Number Placeholder 3">
            <a:extLst>
              <a:ext uri="{FF2B5EF4-FFF2-40B4-BE49-F238E27FC236}">
                <a16:creationId xmlns:a16="http://schemas.microsoft.com/office/drawing/2014/main" id="{4E624247-8A7B-FDD2-7C25-8EA2F8A0AE6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AC4BEF-B8B1-4146-AA87-23443D75FBC9}" type="slidenum">
              <a:rPr lang="en-US" altLang="en-US" smtClean="0"/>
              <a:pPr/>
              <a:t>205</a:t>
            </a:fld>
            <a:endParaRPr lang="en-US" altLang="en-US"/>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16773C-9219-F022-C32F-BA85DDE3F042}"/>
              </a:ext>
            </a:extLst>
          </p:cNvPr>
          <p:cNvSpPr>
            <a:spLocks noGrp="1"/>
          </p:cNvSpPr>
          <p:nvPr>
            <p:ph type="title"/>
          </p:nvPr>
        </p:nvSpPr>
        <p:spPr>
          <a:xfrm>
            <a:off x="1485900" y="104775"/>
            <a:ext cx="6902450" cy="666750"/>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latin typeface="Comic Sans MS" panose="030F0902030302020204" pitchFamily="66" charset="0"/>
              </a:rPr>
              <a:t>Confusion</a:t>
            </a:r>
            <a:endParaRPr lang="en-US" baseline="30000" dirty="0">
              <a:solidFill>
                <a:schemeClr val="bg1"/>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F27048F7-1B88-A9B3-B3ED-EE6251BA1403}"/>
              </a:ext>
            </a:extLst>
          </p:cNvPr>
          <p:cNvSpPr>
            <a:spLocks noGrp="1"/>
          </p:cNvSpPr>
          <p:nvPr>
            <p:ph idx="1"/>
          </p:nvPr>
        </p:nvSpPr>
        <p:spPr>
          <a:xfrm>
            <a:off x="250825" y="915988"/>
            <a:ext cx="8642350" cy="4032250"/>
          </a:xfrm>
        </p:spPr>
        <p:txBody>
          <a:bodyPr>
            <a:normAutofit fontScale="55000" lnSpcReduction="20000"/>
          </a:bodyPr>
          <a:lstStyle/>
          <a:p>
            <a:pPr marL="0" indent="0">
              <a:lnSpc>
                <a:spcPct val="120000"/>
              </a:lnSpc>
              <a:buFont typeface="Arial" panose="020B0604020202020204" pitchFamily="34" charset="0"/>
              <a:buNone/>
              <a:defRPr/>
            </a:pPr>
            <a:r>
              <a:rPr lang="en-US" i="1" dirty="0">
                <a:solidFill>
                  <a:srgbClr val="00B0F0"/>
                </a:solidFill>
              </a:rPr>
              <a:t>Masterpiece Inc. v. </a:t>
            </a:r>
            <a:r>
              <a:rPr lang="en-US" i="1" dirty="0" err="1">
                <a:solidFill>
                  <a:srgbClr val="00B0F0"/>
                </a:solidFill>
              </a:rPr>
              <a:t>Alavida</a:t>
            </a:r>
            <a:r>
              <a:rPr lang="en-US" i="1" dirty="0">
                <a:solidFill>
                  <a:srgbClr val="00B0F0"/>
                </a:solidFill>
              </a:rPr>
              <a:t> Lifestyles Inc., </a:t>
            </a:r>
            <a:r>
              <a:rPr lang="en-US" dirty="0">
                <a:solidFill>
                  <a:schemeClr val="bg1"/>
                </a:solidFill>
              </a:rPr>
              <a:t>2011 SCC 27</a:t>
            </a:r>
            <a:endParaRPr lang="en-CA" b="1" dirty="0">
              <a:solidFill>
                <a:schemeClr val="bg1"/>
              </a:solidFill>
            </a:endParaRPr>
          </a:p>
          <a:p>
            <a:pPr marL="0" indent="0">
              <a:lnSpc>
                <a:spcPct val="120000"/>
              </a:lnSpc>
              <a:buFont typeface="Arial" panose="020B0604020202020204" pitchFamily="34" charset="0"/>
              <a:buNone/>
              <a:defRPr/>
            </a:pPr>
            <a:r>
              <a:rPr lang="en-CA" b="1" dirty="0">
                <a:solidFill>
                  <a:srgbClr val="FF0000"/>
                </a:solidFill>
              </a:rPr>
              <a:t>First</a:t>
            </a:r>
            <a:r>
              <a:rPr lang="en-CA" b="1" dirty="0">
                <a:solidFill>
                  <a:schemeClr val="bg1"/>
                </a:solidFill>
              </a:rPr>
              <a:t>: </a:t>
            </a:r>
            <a:r>
              <a:rPr lang="en-CA" b="1" dirty="0">
                <a:solidFill>
                  <a:srgbClr val="FFFF00"/>
                </a:solidFill>
              </a:rPr>
              <a:t>The SCC dealt with the issue of whether “the location where a mark is used is relevant when considering the likelihood of confusion between an applied for or registered TM and a prior unregistered TM or TN”</a:t>
            </a:r>
            <a:endParaRPr lang="en-CA" dirty="0">
              <a:solidFill>
                <a:srgbClr val="FFFF00"/>
              </a:solidFill>
            </a:endParaRPr>
          </a:p>
          <a:p>
            <a:pPr>
              <a:lnSpc>
                <a:spcPct val="120000"/>
              </a:lnSpc>
              <a:defRPr/>
            </a:pPr>
            <a:r>
              <a:rPr lang="en-CA" dirty="0">
                <a:solidFill>
                  <a:schemeClr val="bg1"/>
                </a:solidFill>
              </a:rPr>
              <a:t>Or – </a:t>
            </a:r>
            <a:r>
              <a:rPr lang="en-CA" dirty="0">
                <a:solidFill>
                  <a:srgbClr val="FFFF00"/>
                </a:solidFill>
              </a:rPr>
              <a:t>is geography relevant </a:t>
            </a:r>
            <a:r>
              <a:rPr lang="en-CA" dirty="0">
                <a:solidFill>
                  <a:schemeClr val="bg1"/>
                </a:solidFill>
              </a:rPr>
              <a:t>when performing a </a:t>
            </a:r>
            <a:r>
              <a:rPr lang="en-CA" dirty="0">
                <a:solidFill>
                  <a:srgbClr val="FF0000"/>
                </a:solidFill>
                <a:latin typeface="Comic Sans MS" panose="030F0902030302020204" pitchFamily="66" charset="0"/>
              </a:rPr>
              <a:t>confusion</a:t>
            </a:r>
            <a:r>
              <a:rPr lang="en-CA" dirty="0">
                <a:solidFill>
                  <a:schemeClr val="bg1"/>
                </a:solidFill>
              </a:rPr>
              <a:t> analysis</a:t>
            </a:r>
            <a:r>
              <a:rPr lang="en-CA" dirty="0">
                <a:solidFill>
                  <a:srgbClr val="FF0000"/>
                </a:solidFill>
              </a:rPr>
              <a:t>?</a:t>
            </a:r>
          </a:p>
          <a:p>
            <a:pPr>
              <a:lnSpc>
                <a:spcPct val="120000"/>
              </a:lnSpc>
              <a:defRPr/>
            </a:pPr>
            <a:r>
              <a:rPr lang="en-CA" dirty="0">
                <a:solidFill>
                  <a:schemeClr val="bg1"/>
                </a:solidFill>
              </a:rPr>
              <a:t>SCC held that </a:t>
            </a:r>
            <a:r>
              <a:rPr lang="en-CA" dirty="0">
                <a:solidFill>
                  <a:srgbClr val="FFFF00"/>
                </a:solidFill>
              </a:rPr>
              <a:t>“geographical separation in the use of otherwise confusingly similar TN and TM does not play a role” </a:t>
            </a:r>
            <a:r>
              <a:rPr lang="en-CA" dirty="0">
                <a:solidFill>
                  <a:schemeClr val="bg1"/>
                </a:solidFill>
              </a:rPr>
              <a:t>in the Confusion analysis. The location where a mark is used is not relevant when considering the likelihood of confusion between a mark that is registered (or for which an application for registration has been made) and a prior unregistered mark.</a:t>
            </a:r>
          </a:p>
          <a:p>
            <a:pPr>
              <a:lnSpc>
                <a:spcPct val="120000"/>
              </a:lnSpc>
              <a:defRPr/>
            </a:pPr>
            <a:r>
              <a:rPr lang="en-CA" dirty="0">
                <a:solidFill>
                  <a:schemeClr val="bg1"/>
                </a:solidFill>
              </a:rPr>
              <a:t>The SCC reached this conclusion largely through statutory interpretation – particularly – the way ss. 6(2-4) are framed “if the use of both ... in the same area would be likely to lead to the inference”</a:t>
            </a:r>
          </a:p>
          <a:p>
            <a:pPr marL="0" indent="0">
              <a:buFont typeface="Arial" panose="020B0604020202020204" pitchFamily="34" charset="0"/>
              <a:buNone/>
              <a:defRPr/>
            </a:pPr>
            <a:endParaRPr lang="en-CA" dirty="0">
              <a:solidFill>
                <a:schemeClr val="bg1"/>
              </a:solidFill>
            </a:endParaRPr>
          </a:p>
        </p:txBody>
      </p:sp>
      <p:sp>
        <p:nvSpPr>
          <p:cNvPr id="290819" name="Slide Number Placeholder 3">
            <a:extLst>
              <a:ext uri="{FF2B5EF4-FFF2-40B4-BE49-F238E27FC236}">
                <a16:creationId xmlns:a16="http://schemas.microsoft.com/office/drawing/2014/main" id="{187CF11E-A124-93CC-1EB5-4458B9E15A8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5861AF-1632-9D44-A5DD-D8A967808F0F}" type="slidenum">
              <a:rPr lang="en-US" altLang="en-US" smtClean="0"/>
              <a:pPr/>
              <a:t>206</a:t>
            </a:fld>
            <a:endParaRPr lang="en-US" altLang="en-US"/>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AD928A-D924-6998-4949-2AADD41380ED}"/>
              </a:ext>
            </a:extLst>
          </p:cNvPr>
          <p:cNvSpPr>
            <a:spLocks noGrp="1"/>
          </p:cNvSpPr>
          <p:nvPr>
            <p:ph type="title"/>
          </p:nvPr>
        </p:nvSpPr>
        <p:spPr>
          <a:xfrm>
            <a:off x="1485900" y="88900"/>
            <a:ext cx="6172200" cy="6111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 </a:t>
            </a:r>
            <a:r>
              <a:rPr lang="en-US" b="1" dirty="0"/>
              <a:t>	</a:t>
            </a:r>
          </a:p>
        </p:txBody>
      </p:sp>
      <p:sp>
        <p:nvSpPr>
          <p:cNvPr id="2" name="Content Placeholder 1">
            <a:extLst>
              <a:ext uri="{FF2B5EF4-FFF2-40B4-BE49-F238E27FC236}">
                <a16:creationId xmlns:a16="http://schemas.microsoft.com/office/drawing/2014/main" id="{257F8767-4727-3321-BE04-53915EF3F930}"/>
              </a:ext>
            </a:extLst>
          </p:cNvPr>
          <p:cNvSpPr>
            <a:spLocks noGrp="1"/>
          </p:cNvSpPr>
          <p:nvPr>
            <p:ph idx="1"/>
          </p:nvPr>
        </p:nvSpPr>
        <p:spPr>
          <a:xfrm>
            <a:off x="107950" y="915988"/>
            <a:ext cx="8928100" cy="4138612"/>
          </a:xfrm>
        </p:spPr>
        <p:txBody>
          <a:bodyPr>
            <a:normAutofit fontScale="40000" lnSpcReduction="20000"/>
          </a:bodyPr>
          <a:lstStyle/>
          <a:p>
            <a:pPr marL="0" indent="0">
              <a:lnSpc>
                <a:spcPct val="120000"/>
              </a:lnSpc>
              <a:buFont typeface="Arial" panose="020B0604020202020204" pitchFamily="34" charset="0"/>
              <a:buNone/>
              <a:defRPr/>
            </a:pPr>
            <a:r>
              <a:rPr lang="en-US" sz="4300" i="1" dirty="0">
                <a:solidFill>
                  <a:srgbClr val="00B0F0"/>
                </a:solidFill>
              </a:rPr>
              <a:t>Masterpiece Inc. v. </a:t>
            </a:r>
            <a:r>
              <a:rPr lang="en-US" sz="4300" i="1" dirty="0" err="1">
                <a:solidFill>
                  <a:srgbClr val="00B0F0"/>
                </a:solidFill>
              </a:rPr>
              <a:t>Alavida</a:t>
            </a:r>
            <a:r>
              <a:rPr lang="en-US" sz="4300" i="1" dirty="0">
                <a:solidFill>
                  <a:srgbClr val="00B0F0"/>
                </a:solidFill>
              </a:rPr>
              <a:t> Lifestyles Inc., </a:t>
            </a:r>
            <a:r>
              <a:rPr lang="en-US" sz="4300" dirty="0">
                <a:solidFill>
                  <a:schemeClr val="bg1"/>
                </a:solidFill>
              </a:rPr>
              <a:t>2011 SCC 27</a:t>
            </a:r>
            <a:endParaRPr lang="en-CA" sz="4300" b="1" dirty="0">
              <a:solidFill>
                <a:schemeClr val="bg1"/>
              </a:solidFill>
            </a:endParaRPr>
          </a:p>
          <a:p>
            <a:pPr>
              <a:lnSpc>
                <a:spcPct val="120000"/>
              </a:lnSpc>
              <a:defRPr/>
            </a:pPr>
            <a:r>
              <a:rPr lang="en-CA" sz="4300" dirty="0">
                <a:solidFill>
                  <a:schemeClr val="bg1"/>
                </a:solidFill>
              </a:rPr>
              <a:t>See para 30 of the decision…It is immediately apparent from these words, “if the use of both . . . in the same area”, that </a:t>
            </a:r>
            <a:r>
              <a:rPr lang="en-CA" sz="4300" dirty="0">
                <a:solidFill>
                  <a:srgbClr val="FFFF00"/>
                </a:solidFill>
              </a:rPr>
              <a:t>the test for confusion is based upon the hypothetical assumption that both trade-names and trade-marks are used “in the same area”, irrespective of whether this is actually the case.  </a:t>
            </a:r>
            <a:r>
              <a:rPr lang="en-CA" sz="4300" dirty="0">
                <a:solidFill>
                  <a:schemeClr val="bg1"/>
                </a:solidFill>
              </a:rPr>
              <a:t>As a result, </a:t>
            </a:r>
            <a:r>
              <a:rPr lang="en-CA" sz="4300" dirty="0">
                <a:solidFill>
                  <a:srgbClr val="FF0000"/>
                </a:solidFill>
              </a:rPr>
              <a:t>geographical separation in the use of otherwise confusingly similar trade-names and trade-marks does not play a role in this hypothetical test</a:t>
            </a:r>
            <a:r>
              <a:rPr lang="en-CA" sz="4300" dirty="0">
                <a:solidFill>
                  <a:schemeClr val="bg1"/>
                </a:solidFill>
              </a:rPr>
              <a:t>.  This must be the case, because, pursuant to s. 19 TMA, subject to certain exceptions, </a:t>
            </a:r>
            <a:r>
              <a:rPr lang="en-CA" sz="4300" dirty="0">
                <a:solidFill>
                  <a:srgbClr val="FFFF00"/>
                </a:solidFill>
              </a:rPr>
              <a:t>registration gives the owner the exclusive right to the use of the trade-mark throughout Canada</a:t>
            </a:r>
            <a:r>
              <a:rPr lang="en-CA" sz="4300" dirty="0">
                <a:solidFill>
                  <a:schemeClr val="bg1"/>
                </a:solidFill>
              </a:rPr>
              <a:t>.</a:t>
            </a:r>
          </a:p>
          <a:p>
            <a:pPr>
              <a:lnSpc>
                <a:spcPct val="120000"/>
              </a:lnSpc>
              <a:defRPr/>
            </a:pPr>
            <a:r>
              <a:rPr lang="en-CA" sz="4300" dirty="0">
                <a:solidFill>
                  <a:schemeClr val="bg1"/>
                </a:solidFill>
              </a:rPr>
              <a:t>Accordingly, in the </a:t>
            </a:r>
            <a:r>
              <a:rPr lang="en-CA" sz="4300" dirty="0">
                <a:solidFill>
                  <a:srgbClr val="FFFF00"/>
                </a:solidFill>
              </a:rPr>
              <a:t>fact situation of this case there can be </a:t>
            </a:r>
            <a:r>
              <a:rPr lang="en-CA" sz="4300" dirty="0">
                <a:solidFill>
                  <a:srgbClr val="FF0000"/>
                </a:solidFill>
                <a:latin typeface="Comic Sans MS" panose="030F0902030302020204" pitchFamily="66" charset="0"/>
              </a:rPr>
              <a:t>confusion</a:t>
            </a:r>
            <a:r>
              <a:rPr lang="en-CA" sz="4300" dirty="0">
                <a:solidFill>
                  <a:srgbClr val="FFFF00"/>
                </a:solidFill>
              </a:rPr>
              <a:t> </a:t>
            </a:r>
            <a:r>
              <a:rPr lang="en-CA" sz="4300" dirty="0">
                <a:solidFill>
                  <a:schemeClr val="bg1"/>
                </a:solidFill>
              </a:rPr>
              <a:t>between a prior unregistered mark and a registered mark, even if they operate in two different provinces (Alberta/Ontario). As the </a:t>
            </a:r>
            <a:r>
              <a:rPr lang="en-CA" sz="4300" dirty="0">
                <a:solidFill>
                  <a:srgbClr val="FF0000"/>
                </a:solidFill>
              </a:rPr>
              <a:t>Canadian TM regime is national in scope</a:t>
            </a:r>
            <a:r>
              <a:rPr lang="en-CA" sz="4300" dirty="0">
                <a:solidFill>
                  <a:schemeClr val="bg1"/>
                </a:solidFill>
              </a:rPr>
              <a:t>, the owner of a registered TM is entitled to the exclusive use of that mark in association with the wares or services to which it is connected throughout Canada.</a:t>
            </a:r>
          </a:p>
          <a:p>
            <a:pPr>
              <a:defRPr/>
            </a:pPr>
            <a:endParaRPr lang="en-CA" dirty="0">
              <a:solidFill>
                <a:schemeClr val="bg1"/>
              </a:solidFill>
            </a:endParaRPr>
          </a:p>
        </p:txBody>
      </p:sp>
      <p:sp>
        <p:nvSpPr>
          <p:cNvPr id="292867" name="Slide Number Placeholder 3">
            <a:extLst>
              <a:ext uri="{FF2B5EF4-FFF2-40B4-BE49-F238E27FC236}">
                <a16:creationId xmlns:a16="http://schemas.microsoft.com/office/drawing/2014/main" id="{22131243-6C93-DE63-4ABE-C29A85C593F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0D2030-0C41-094D-A34D-CDE711005525}" type="slidenum">
              <a:rPr lang="en-US" altLang="en-US" smtClean="0"/>
              <a:pPr/>
              <a:t>207</a:t>
            </a:fld>
            <a:endParaRPr lang="en-US" alt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5">
            <a:extLst>
              <a:ext uri="{FF2B5EF4-FFF2-40B4-BE49-F238E27FC236}">
                <a16:creationId xmlns:a16="http://schemas.microsoft.com/office/drawing/2014/main" id="{BD1BD047-5E89-1B35-93B3-C20CA0F7C2E6}"/>
              </a:ext>
            </a:extLst>
          </p:cNvPr>
          <p:cNvSpPr>
            <a:spLocks noGrp="1" noChangeArrowheads="1"/>
          </p:cNvSpPr>
          <p:nvPr>
            <p:ph type="title"/>
          </p:nvPr>
        </p:nvSpPr>
        <p:spPr bwMode="auto">
          <a:xfrm>
            <a:off x="941388" y="79375"/>
            <a:ext cx="72612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1893772B-88FB-7959-4569-9E8473A2328A}"/>
              </a:ext>
            </a:extLst>
          </p:cNvPr>
          <p:cNvSpPr>
            <a:spLocks noGrp="1"/>
          </p:cNvSpPr>
          <p:nvPr>
            <p:ph idx="1"/>
          </p:nvPr>
        </p:nvSpPr>
        <p:spPr>
          <a:xfrm>
            <a:off x="250825" y="1058863"/>
            <a:ext cx="8642350" cy="3889375"/>
          </a:xfrm>
        </p:spPr>
        <p:txBody>
          <a:bodyPr>
            <a:normAutofit lnSpcReduction="10000"/>
          </a:bodyPr>
          <a:lstStyle/>
          <a:p>
            <a:pPr marL="0" lvl="1" indent="0">
              <a:lnSpc>
                <a:spcPct val="120000"/>
              </a:lnSpc>
              <a:buFont typeface="Arial" panose="020B0604020202020204" pitchFamily="34" charset="0"/>
              <a:buNone/>
              <a:defRPr/>
            </a:pPr>
            <a:r>
              <a:rPr lang="en-US" sz="2100" b="1" dirty="0">
                <a:solidFill>
                  <a:srgbClr val="FF0000"/>
                </a:solidFill>
              </a:rPr>
              <a:t>Second</a:t>
            </a:r>
            <a:r>
              <a:rPr lang="en-US" sz="2100" dirty="0">
                <a:solidFill>
                  <a:schemeClr val="bg1"/>
                </a:solidFill>
              </a:rPr>
              <a:t>: </a:t>
            </a:r>
            <a:r>
              <a:rPr lang="en-US" sz="2100" b="1" dirty="0">
                <a:solidFill>
                  <a:srgbClr val="FFFF00"/>
                </a:solidFill>
              </a:rPr>
              <a:t>How to assess the resemblance between a proposed use TM and an existing unregistered TM</a:t>
            </a:r>
            <a:r>
              <a:rPr lang="en-US" sz="2100" b="1" dirty="0">
                <a:solidFill>
                  <a:srgbClr val="FF0000"/>
                </a:solidFill>
              </a:rPr>
              <a:t>?</a:t>
            </a:r>
          </a:p>
          <a:p>
            <a:pPr>
              <a:lnSpc>
                <a:spcPct val="120000"/>
              </a:lnSpc>
              <a:defRPr/>
            </a:pPr>
            <a:r>
              <a:rPr lang="en-CA" sz="2100" dirty="0">
                <a:solidFill>
                  <a:schemeClr val="bg1"/>
                </a:solidFill>
              </a:rPr>
              <a:t>Focussing on certain aspects of the court’s decision can clarify additional points</a:t>
            </a:r>
            <a:r>
              <a:rPr lang="en-CA" sz="2100" dirty="0">
                <a:solidFill>
                  <a:srgbClr val="FF0000"/>
                </a:solidFill>
              </a:rPr>
              <a:t>:</a:t>
            </a:r>
            <a:r>
              <a:rPr lang="en-CA" sz="2100" dirty="0">
                <a:solidFill>
                  <a:schemeClr val="bg1"/>
                </a:solidFill>
              </a:rPr>
              <a:t> </a:t>
            </a:r>
          </a:p>
          <a:p>
            <a:pPr>
              <a:lnSpc>
                <a:spcPct val="120000"/>
              </a:lnSpc>
              <a:defRPr/>
            </a:pPr>
            <a:r>
              <a:rPr lang="en-CA" sz="2100" dirty="0">
                <a:solidFill>
                  <a:srgbClr val="FFFF00"/>
                </a:solidFill>
              </a:rPr>
              <a:t>Paras 42-48</a:t>
            </a:r>
            <a:r>
              <a:rPr lang="en-CA" sz="2100" dirty="0">
                <a:solidFill>
                  <a:srgbClr val="FF0000"/>
                </a:solidFill>
              </a:rPr>
              <a:t>:</a:t>
            </a:r>
            <a:r>
              <a:rPr lang="en-CA" sz="2100" dirty="0">
                <a:solidFill>
                  <a:schemeClr val="bg1"/>
                </a:solidFill>
              </a:rPr>
              <a:t> If the question is whether a TM for which a person has applied is </a:t>
            </a:r>
            <a:r>
              <a:rPr lang="en-CA" sz="2100" dirty="0">
                <a:solidFill>
                  <a:srgbClr val="FF0000"/>
                </a:solidFill>
                <a:latin typeface="Comic Sans MS" panose="030F0902030302020204" pitchFamily="66" charset="0"/>
              </a:rPr>
              <a:t>confusing</a:t>
            </a:r>
            <a:r>
              <a:rPr lang="en-CA" sz="2100" dirty="0">
                <a:solidFill>
                  <a:schemeClr val="bg1"/>
                </a:solidFill>
              </a:rPr>
              <a:t> with any TM or TN  (i.e. Masterpiece Living with Masterpiece the Art of Living, Masterpiece the Art of Retirement Living, and stylized Masterpiece w. butterfly logo) </a:t>
            </a:r>
            <a:r>
              <a:rPr lang="en-CA" sz="2100" dirty="0">
                <a:solidFill>
                  <a:srgbClr val="FFFF00"/>
                </a:solidFill>
              </a:rPr>
              <a:t>then separate analyses need to be undertaken with respect to each of the TMs and TNs</a:t>
            </a:r>
            <a:r>
              <a:rPr lang="en-CA" sz="2100" dirty="0">
                <a:solidFill>
                  <a:schemeClr val="bg1"/>
                </a:solidFill>
              </a:rPr>
              <a:t>. </a:t>
            </a:r>
            <a:r>
              <a:rPr lang="en-CA" sz="2100" dirty="0">
                <a:solidFill>
                  <a:srgbClr val="FF0000"/>
                </a:solidFill>
              </a:rPr>
              <a:t>This was not done here</a:t>
            </a:r>
            <a:r>
              <a:rPr lang="en-CA" sz="2100" dirty="0">
                <a:solidFill>
                  <a:schemeClr val="bg1"/>
                </a:solidFill>
              </a:rPr>
              <a:t>. </a:t>
            </a:r>
          </a:p>
          <a:p>
            <a:pPr marL="0" indent="0">
              <a:buFont typeface="Arial" panose="020B0604020202020204" pitchFamily="34" charset="0"/>
              <a:buNone/>
              <a:defRPr/>
            </a:pPr>
            <a:endParaRPr lang="en-US" dirty="0"/>
          </a:p>
        </p:txBody>
      </p:sp>
      <p:sp>
        <p:nvSpPr>
          <p:cNvPr id="294915" name="Slide Number Placeholder 3">
            <a:extLst>
              <a:ext uri="{FF2B5EF4-FFF2-40B4-BE49-F238E27FC236}">
                <a16:creationId xmlns:a16="http://schemas.microsoft.com/office/drawing/2014/main" id="{74F504DC-0C3C-5CC7-8D8E-23410DB5D7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89BE4C-4395-2B48-AB2A-B9E696DBA10A}" type="slidenum">
              <a:rPr lang="en-US" altLang="en-US" smtClean="0"/>
              <a:pPr/>
              <a:t>208</a:t>
            </a:fld>
            <a:endParaRPr lang="en-US" altLang="en-US"/>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5">
            <a:extLst>
              <a:ext uri="{FF2B5EF4-FFF2-40B4-BE49-F238E27FC236}">
                <a16:creationId xmlns:a16="http://schemas.microsoft.com/office/drawing/2014/main" id="{F1E38F7B-956C-7DB4-AA83-BB1E5FDE2E31}"/>
              </a:ext>
            </a:extLst>
          </p:cNvPr>
          <p:cNvSpPr>
            <a:spLocks noGrp="1" noChangeArrowheads="1"/>
          </p:cNvSpPr>
          <p:nvPr>
            <p:ph type="title"/>
          </p:nvPr>
        </p:nvSpPr>
        <p:spPr bwMode="auto">
          <a:xfrm>
            <a:off x="904875" y="123825"/>
            <a:ext cx="7334250" cy="763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82A2344C-C735-1250-8B02-D1B6DBEEC7BF}"/>
              </a:ext>
            </a:extLst>
          </p:cNvPr>
          <p:cNvSpPr>
            <a:spLocks noGrp="1"/>
          </p:cNvSpPr>
          <p:nvPr>
            <p:ph idx="1"/>
          </p:nvPr>
        </p:nvSpPr>
        <p:spPr>
          <a:xfrm>
            <a:off x="287338" y="987425"/>
            <a:ext cx="8569325" cy="3721100"/>
          </a:xfrm>
        </p:spPr>
        <p:txBody>
          <a:bodyPr>
            <a:normAutofit lnSpcReduction="10000"/>
          </a:bodyPr>
          <a:lstStyle/>
          <a:p>
            <a:pPr>
              <a:lnSpc>
                <a:spcPct val="120000"/>
              </a:lnSpc>
              <a:defRPr/>
            </a:pPr>
            <a:r>
              <a:rPr lang="en-CA" sz="1725" dirty="0">
                <a:solidFill>
                  <a:srgbClr val="FFFF00"/>
                </a:solidFill>
              </a:rPr>
              <a:t>Paras. 49-50</a:t>
            </a:r>
            <a:r>
              <a:rPr lang="en-CA" sz="1725" dirty="0">
                <a:solidFill>
                  <a:srgbClr val="FF0000"/>
                </a:solidFill>
              </a:rPr>
              <a:t>:</a:t>
            </a:r>
            <a:r>
              <a:rPr lang="en-CA" sz="1725" dirty="0">
                <a:solidFill>
                  <a:schemeClr val="bg1"/>
                </a:solidFill>
              </a:rPr>
              <a:t> Rothstein J. states that the </a:t>
            </a:r>
            <a:r>
              <a:rPr lang="en-CA" sz="1725" dirty="0">
                <a:solidFill>
                  <a:srgbClr val="FFFF00"/>
                </a:solidFill>
              </a:rPr>
              <a:t>degree of resemblance is often likely to have the greatest effect on the confusion analysis</a:t>
            </a:r>
            <a:r>
              <a:rPr lang="en-CA" sz="1725" dirty="0">
                <a:solidFill>
                  <a:schemeClr val="bg1"/>
                </a:solidFill>
              </a:rPr>
              <a:t>; that the other factors become significant only once the marks are found to be identical or very similar; and that </a:t>
            </a:r>
            <a:r>
              <a:rPr lang="en-CA" sz="1725" dirty="0">
                <a:solidFill>
                  <a:srgbClr val="FFFF00"/>
                </a:solidFill>
              </a:rPr>
              <a:t>it has been suggested that consideration of resemblance is where most</a:t>
            </a:r>
            <a:r>
              <a:rPr lang="en-CA" sz="1725" dirty="0">
                <a:solidFill>
                  <a:schemeClr val="bg1"/>
                </a:solidFill>
              </a:rPr>
              <a:t> </a:t>
            </a:r>
            <a:r>
              <a:rPr lang="en-CA" sz="1725" dirty="0">
                <a:solidFill>
                  <a:srgbClr val="FF0000"/>
                </a:solidFill>
                <a:latin typeface="Comic Sans MS" panose="030F0902030302020204" pitchFamily="66" charset="0"/>
              </a:rPr>
              <a:t>confusion</a:t>
            </a:r>
            <a:r>
              <a:rPr lang="en-CA" sz="1725" dirty="0">
                <a:solidFill>
                  <a:schemeClr val="bg1"/>
                </a:solidFill>
              </a:rPr>
              <a:t> </a:t>
            </a:r>
            <a:r>
              <a:rPr lang="en-CA" sz="1725" dirty="0">
                <a:solidFill>
                  <a:srgbClr val="FFFF00"/>
                </a:solidFill>
              </a:rPr>
              <a:t>analyses should start</a:t>
            </a:r>
            <a:r>
              <a:rPr lang="en-CA" sz="1725" dirty="0">
                <a:solidFill>
                  <a:schemeClr val="bg1"/>
                </a:solidFill>
              </a:rPr>
              <a:t>.  </a:t>
            </a:r>
          </a:p>
          <a:p>
            <a:pPr>
              <a:lnSpc>
                <a:spcPct val="120000"/>
              </a:lnSpc>
              <a:defRPr/>
            </a:pPr>
            <a:r>
              <a:rPr lang="en-CA" sz="1725" dirty="0">
                <a:solidFill>
                  <a:srgbClr val="FFFF00"/>
                </a:solidFill>
              </a:rPr>
              <a:t>Paras 51-59</a:t>
            </a:r>
            <a:r>
              <a:rPr lang="en-CA" sz="1725" dirty="0">
                <a:solidFill>
                  <a:srgbClr val="FF0000"/>
                </a:solidFill>
              </a:rPr>
              <a:t>:</a:t>
            </a:r>
            <a:r>
              <a:rPr lang="en-CA" sz="1725" dirty="0">
                <a:solidFill>
                  <a:schemeClr val="bg1"/>
                </a:solidFill>
              </a:rPr>
              <a:t> When considering whether a TM for which a person has applied is </a:t>
            </a:r>
            <a:r>
              <a:rPr lang="en-CA" sz="1725" dirty="0">
                <a:solidFill>
                  <a:srgbClr val="FF0000"/>
                </a:solidFill>
                <a:latin typeface="Comic Sans MS" panose="030F0902030302020204" pitchFamily="66" charset="0"/>
              </a:rPr>
              <a:t>confusing</a:t>
            </a:r>
            <a:r>
              <a:rPr lang="en-CA" sz="1725" dirty="0">
                <a:solidFill>
                  <a:schemeClr val="bg1"/>
                </a:solidFill>
              </a:rPr>
              <a:t> with any TM or TN, </a:t>
            </a:r>
            <a:r>
              <a:rPr lang="en-CA" sz="1725" dirty="0">
                <a:solidFill>
                  <a:srgbClr val="FFFF00"/>
                </a:solidFill>
              </a:rPr>
              <a:t>the entire scope of the exclusive rights that would be granted to it under its registration needs to be considered</a:t>
            </a:r>
            <a:r>
              <a:rPr lang="en-CA" sz="1725" dirty="0">
                <a:solidFill>
                  <a:schemeClr val="bg1"/>
                </a:solidFill>
              </a:rPr>
              <a:t>, and not the limited uses to which it may have been put after the registration date. </a:t>
            </a:r>
            <a:r>
              <a:rPr lang="en-CA" sz="1725" dirty="0">
                <a:solidFill>
                  <a:srgbClr val="FF0000"/>
                </a:solidFill>
              </a:rPr>
              <a:t>This wasn’t done here</a:t>
            </a:r>
            <a:r>
              <a:rPr lang="en-CA" sz="1725" dirty="0">
                <a:solidFill>
                  <a:schemeClr val="bg1"/>
                </a:solidFill>
              </a:rPr>
              <a:t>. </a:t>
            </a:r>
            <a:r>
              <a:rPr lang="en-CA" sz="1725" dirty="0">
                <a:solidFill>
                  <a:srgbClr val="FFFF00"/>
                </a:solidFill>
              </a:rPr>
              <a:t>Rather, the focus was on </a:t>
            </a:r>
            <a:r>
              <a:rPr lang="en-CA" sz="1725" dirty="0" err="1">
                <a:solidFill>
                  <a:srgbClr val="FFFF00"/>
                </a:solidFill>
              </a:rPr>
              <a:t>Alavida’s</a:t>
            </a:r>
            <a:r>
              <a:rPr lang="en-CA" sz="1725" dirty="0">
                <a:solidFill>
                  <a:srgbClr val="FFFF00"/>
                </a:solidFill>
              </a:rPr>
              <a:t> actual use</a:t>
            </a:r>
            <a:r>
              <a:rPr lang="en-CA" sz="1725" dirty="0">
                <a:solidFill>
                  <a:schemeClr val="bg1"/>
                </a:solidFill>
              </a:rPr>
              <a:t>, </a:t>
            </a:r>
            <a:r>
              <a:rPr lang="en-CA" sz="1725" dirty="0">
                <a:solidFill>
                  <a:srgbClr val="FFFF00"/>
                </a:solidFill>
              </a:rPr>
              <a:t>rather than the full scope of its possible uses </a:t>
            </a:r>
            <a:r>
              <a:rPr lang="en-CA" sz="1725" dirty="0">
                <a:solidFill>
                  <a:schemeClr val="bg1"/>
                </a:solidFill>
              </a:rPr>
              <a:t>(i.e. altering the advertising to give Masterpiece more prominence, Living less prominence; changing the font or style of lettering).</a:t>
            </a:r>
          </a:p>
          <a:p>
            <a:pPr marL="0" indent="0">
              <a:buFont typeface="Arial" panose="020B0604020202020204" pitchFamily="34" charset="0"/>
              <a:buNone/>
              <a:defRPr/>
            </a:pPr>
            <a:endParaRPr lang="en-US" dirty="0"/>
          </a:p>
        </p:txBody>
      </p:sp>
      <p:sp>
        <p:nvSpPr>
          <p:cNvPr id="296963" name="Slide Number Placeholder 3">
            <a:extLst>
              <a:ext uri="{FF2B5EF4-FFF2-40B4-BE49-F238E27FC236}">
                <a16:creationId xmlns:a16="http://schemas.microsoft.com/office/drawing/2014/main" id="{4A546E63-AB4C-4129-B797-A8ACB624F3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52C64EF-12FD-E540-80AD-B0ACCFD91D61}" type="slidenum">
              <a:rPr lang="en-US" altLang="en-US" smtClean="0"/>
              <a:pPr/>
              <a:t>209</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35B1EB72-FEB2-A02D-E55B-E9D7EA6A3D76}"/>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7642C2F6-318D-0DA5-7554-7C5724722864}"/>
              </a:ext>
            </a:extLst>
          </p:cNvPr>
          <p:cNvSpPr txBox="1"/>
          <p:nvPr/>
        </p:nvSpPr>
        <p:spPr>
          <a:xfrm>
            <a:off x="3491880" y="938213"/>
            <a:ext cx="3034862" cy="2308324"/>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002040"/>
                </a:solidFill>
                <a:effectLst/>
                <a:highlight>
                  <a:srgbClr val="FFFF00"/>
                </a:highlight>
                <a:uLnTx/>
                <a:uFillTx/>
                <a:latin typeface="Arial" panose="020B0604020202020204" pitchFamily="34" charset="0"/>
                <a:ea typeface="MS PGothic" panose="020B0600070205080204" pitchFamily="34" charset="-128"/>
                <a:cs typeface="+mn-cs"/>
              </a:rPr>
              <a:t>The 30%</a:t>
            </a:r>
          </a:p>
        </p:txBody>
      </p:sp>
      <p:sp>
        <p:nvSpPr>
          <p:cNvPr id="39939" name="TextBox 1">
            <a:extLst>
              <a:ext uri="{FF2B5EF4-FFF2-40B4-BE49-F238E27FC236}">
                <a16:creationId xmlns:a16="http://schemas.microsoft.com/office/drawing/2014/main" id="{F47D62BB-8ED4-B1EC-A294-96CE35368008}"/>
              </a:ext>
            </a:extLst>
          </p:cNvPr>
          <p:cNvSpPr txBox="1">
            <a:spLocks noChangeArrowheads="1"/>
          </p:cNvSpPr>
          <p:nvPr/>
        </p:nvSpPr>
        <p:spPr bwMode="auto">
          <a:xfrm>
            <a:off x="2200275" y="3508375"/>
            <a:ext cx="4743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Paper</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Presentation</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Post </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 20</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endPar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endParaRPr>
          </a:p>
        </p:txBody>
      </p:sp>
      <p:sp>
        <p:nvSpPr>
          <p:cNvPr id="39940" name="TextBox 3">
            <a:extLst>
              <a:ext uri="{FF2B5EF4-FFF2-40B4-BE49-F238E27FC236}">
                <a16:creationId xmlns:a16="http://schemas.microsoft.com/office/drawing/2014/main" id="{AA89442B-EFB3-0CCF-C3BE-D6D238B49EE8}"/>
              </a:ext>
            </a:extLst>
          </p:cNvPr>
          <p:cNvSpPr txBox="1">
            <a:spLocks noChangeArrowheads="1"/>
          </p:cNvSpPr>
          <p:nvPr/>
        </p:nvSpPr>
        <p:spPr bwMode="auto">
          <a:xfrm>
            <a:off x="2987675" y="4186238"/>
            <a:ext cx="304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Participation </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 10</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endPar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5">
            <a:extLst>
              <a:ext uri="{FF2B5EF4-FFF2-40B4-BE49-F238E27FC236}">
                <a16:creationId xmlns:a16="http://schemas.microsoft.com/office/drawing/2014/main" id="{4681BEEA-AFB9-3AA2-AA54-B142C3A59FE6}"/>
              </a:ext>
            </a:extLst>
          </p:cNvPr>
          <p:cNvSpPr>
            <a:spLocks noGrp="1" noChangeArrowheads="1"/>
          </p:cNvSpPr>
          <p:nvPr>
            <p:ph type="title"/>
          </p:nvPr>
        </p:nvSpPr>
        <p:spPr bwMode="auto">
          <a:xfrm>
            <a:off x="868363" y="123825"/>
            <a:ext cx="740727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latin typeface="Comic Sans MS" panose="030F0902030302020204" pitchFamily="66" charset="0"/>
            </a:endParaRPr>
          </a:p>
        </p:txBody>
      </p:sp>
      <p:sp>
        <p:nvSpPr>
          <p:cNvPr id="2" name="Content Placeholder 1">
            <a:extLst>
              <a:ext uri="{FF2B5EF4-FFF2-40B4-BE49-F238E27FC236}">
                <a16:creationId xmlns:a16="http://schemas.microsoft.com/office/drawing/2014/main" id="{986BF74E-9B8B-4413-CFB5-FB541B37D246}"/>
              </a:ext>
            </a:extLst>
          </p:cNvPr>
          <p:cNvSpPr>
            <a:spLocks noGrp="1"/>
          </p:cNvSpPr>
          <p:nvPr>
            <p:ph idx="1"/>
          </p:nvPr>
        </p:nvSpPr>
        <p:spPr>
          <a:xfrm>
            <a:off x="250825" y="1131888"/>
            <a:ext cx="8642350" cy="3713162"/>
          </a:xfrm>
        </p:spPr>
        <p:txBody>
          <a:bodyPr>
            <a:normAutofit lnSpcReduction="10000"/>
          </a:bodyPr>
          <a:lstStyle/>
          <a:p>
            <a:pPr>
              <a:lnSpc>
                <a:spcPct val="110000"/>
              </a:lnSpc>
              <a:defRPr/>
            </a:pPr>
            <a:r>
              <a:rPr lang="en-CA" sz="2400" dirty="0">
                <a:solidFill>
                  <a:srgbClr val="FFFF00"/>
                </a:solidFill>
              </a:rPr>
              <a:t>Para 60</a:t>
            </a:r>
            <a:r>
              <a:rPr lang="en-CA" sz="2400" dirty="0">
                <a:solidFill>
                  <a:srgbClr val="FF0000"/>
                </a:solidFill>
              </a:rPr>
              <a:t>: </a:t>
            </a:r>
            <a:r>
              <a:rPr lang="en-CA" sz="2400" dirty="0">
                <a:solidFill>
                  <a:schemeClr val="bg1"/>
                </a:solidFill>
              </a:rPr>
              <a:t>For </a:t>
            </a:r>
            <a:r>
              <a:rPr lang="en-CA" sz="2400" dirty="0">
                <a:solidFill>
                  <a:srgbClr val="FF0000"/>
                </a:solidFill>
              </a:rPr>
              <a:t>unregistered marks</a:t>
            </a:r>
            <a:r>
              <a:rPr lang="en-CA" sz="2400" dirty="0">
                <a:solidFill>
                  <a:schemeClr val="bg1"/>
                </a:solidFill>
              </a:rPr>
              <a:t>, one need to </a:t>
            </a:r>
            <a:r>
              <a:rPr lang="en-CA" sz="2400" dirty="0">
                <a:solidFill>
                  <a:srgbClr val="FFFF00"/>
                </a:solidFill>
              </a:rPr>
              <a:t>consider how they had actually  been used</a:t>
            </a:r>
            <a:r>
              <a:rPr lang="en-CA" sz="2400" dirty="0">
                <a:solidFill>
                  <a:schemeClr val="bg1"/>
                </a:solidFill>
              </a:rPr>
              <a:t>.</a:t>
            </a:r>
          </a:p>
          <a:p>
            <a:pPr>
              <a:lnSpc>
                <a:spcPct val="110000"/>
              </a:lnSpc>
              <a:defRPr/>
            </a:pPr>
            <a:r>
              <a:rPr lang="en-CA" sz="2400" dirty="0">
                <a:solidFill>
                  <a:srgbClr val="FFFF00"/>
                </a:solidFill>
              </a:rPr>
              <a:t>Paras. 60-65</a:t>
            </a:r>
            <a:r>
              <a:rPr lang="en-CA" sz="2400" dirty="0">
                <a:solidFill>
                  <a:srgbClr val="FF0000"/>
                </a:solidFill>
              </a:rPr>
              <a:t>:</a:t>
            </a:r>
            <a:r>
              <a:rPr lang="en-CA" sz="2400" dirty="0">
                <a:solidFill>
                  <a:schemeClr val="bg1"/>
                </a:solidFill>
              </a:rPr>
              <a:t> In </a:t>
            </a:r>
            <a:r>
              <a:rPr lang="en-CA" sz="2400" dirty="0">
                <a:solidFill>
                  <a:srgbClr val="FF0000"/>
                </a:solidFill>
              </a:rPr>
              <a:t>assessing resemblance</a:t>
            </a:r>
            <a:r>
              <a:rPr lang="en-CA" sz="2400" dirty="0">
                <a:solidFill>
                  <a:schemeClr val="bg1"/>
                </a:solidFill>
              </a:rPr>
              <a:t> (defined as the quality of being either like or similar), </a:t>
            </a:r>
            <a:r>
              <a:rPr lang="en-CA" sz="2400" dirty="0">
                <a:solidFill>
                  <a:srgbClr val="FFFF00"/>
                </a:solidFill>
              </a:rPr>
              <a:t>first consider whether there is an aspect of a trade-mark that is particularly striking or unique</a:t>
            </a:r>
            <a:r>
              <a:rPr lang="en-CA" sz="2400" dirty="0">
                <a:solidFill>
                  <a:schemeClr val="bg1"/>
                </a:solidFill>
              </a:rPr>
              <a:t>. In this case Rothstein J., </a:t>
            </a:r>
            <a:r>
              <a:rPr lang="en-CA" sz="2400" dirty="0">
                <a:solidFill>
                  <a:srgbClr val="FFFF00"/>
                </a:solidFill>
              </a:rPr>
              <a:t>Masterpiece is the word that distinguishes </a:t>
            </a:r>
            <a:r>
              <a:rPr lang="en-CA" sz="2400" dirty="0" err="1">
                <a:solidFill>
                  <a:srgbClr val="FFFF00"/>
                </a:solidFill>
              </a:rPr>
              <a:t>Alavida</a:t>
            </a:r>
            <a:r>
              <a:rPr lang="en-CA" sz="2400" dirty="0">
                <a:solidFill>
                  <a:srgbClr val="FFFF00"/>
                </a:solidFill>
              </a:rPr>
              <a:t> and Masterpiece Inc</a:t>
            </a:r>
            <a:r>
              <a:rPr lang="en-CA" sz="2400" dirty="0">
                <a:solidFill>
                  <a:schemeClr val="bg1"/>
                </a:solidFill>
              </a:rPr>
              <a:t>. from other sources of retirement residence services. This is the dominant word in the TMs and is </a:t>
            </a:r>
            <a:r>
              <a:rPr lang="en-CA" sz="2400" dirty="0">
                <a:solidFill>
                  <a:srgbClr val="FF0000"/>
                </a:solidFill>
              </a:rPr>
              <a:t>identical</a:t>
            </a:r>
            <a:r>
              <a:rPr lang="en-CA" sz="2400" dirty="0">
                <a:solidFill>
                  <a:srgbClr val="FFFF00"/>
                </a:solidFill>
              </a:rPr>
              <a:t> between the two</a:t>
            </a:r>
            <a:r>
              <a:rPr lang="en-CA" sz="2400" dirty="0">
                <a:solidFill>
                  <a:schemeClr val="bg1"/>
                </a:solidFill>
              </a:rPr>
              <a:t>.</a:t>
            </a:r>
            <a:r>
              <a:rPr lang="en-CA" sz="2400" b="1" dirty="0">
                <a:solidFill>
                  <a:schemeClr val="bg1"/>
                </a:solidFill>
              </a:rPr>
              <a:t> </a:t>
            </a:r>
            <a:endParaRPr lang="en-CA" sz="2400" dirty="0">
              <a:solidFill>
                <a:schemeClr val="bg1"/>
              </a:solidFill>
            </a:endParaRPr>
          </a:p>
          <a:p>
            <a:pPr marL="0" lvl="1" indent="0">
              <a:buFont typeface="Arial" panose="020B0604020202020204" pitchFamily="34" charset="0"/>
              <a:buNone/>
              <a:defRPr/>
            </a:pPr>
            <a:endParaRPr lang="en-US" sz="2400" dirty="0">
              <a:solidFill>
                <a:schemeClr val="bg1"/>
              </a:solidFill>
            </a:endParaRPr>
          </a:p>
        </p:txBody>
      </p:sp>
      <p:sp>
        <p:nvSpPr>
          <p:cNvPr id="299011" name="Slide Number Placeholder 3">
            <a:extLst>
              <a:ext uri="{FF2B5EF4-FFF2-40B4-BE49-F238E27FC236}">
                <a16:creationId xmlns:a16="http://schemas.microsoft.com/office/drawing/2014/main" id="{9CAFA3E8-5455-63E6-C3B9-C1B5605F2D8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E69B2E-1DB7-1040-88AF-0CA9805F1118}" type="slidenum">
              <a:rPr lang="en-US" altLang="en-US" smtClean="0"/>
              <a:pPr/>
              <a:t>210</a:t>
            </a:fld>
            <a:endParaRPr lang="en-US" altLang="en-US"/>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1FF8C3-EB13-8543-4C63-6F2F9FB07F30}"/>
              </a:ext>
            </a:extLst>
          </p:cNvPr>
          <p:cNvSpPr>
            <a:spLocks noGrp="1"/>
          </p:cNvSpPr>
          <p:nvPr>
            <p:ph type="title"/>
          </p:nvPr>
        </p:nvSpPr>
        <p:spPr>
          <a:xfrm>
            <a:off x="1485900" y="106363"/>
            <a:ext cx="6172200" cy="736600"/>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latin typeface="Comic Sans MS" panose="030F0902030302020204" pitchFamily="66" charset="0"/>
              </a:rPr>
              <a:t>Confusion</a:t>
            </a:r>
            <a:r>
              <a:rPr lang="en-US" dirty="0">
                <a:solidFill>
                  <a:schemeClr val="bg1"/>
                </a:solidFill>
              </a:rPr>
              <a:t> </a:t>
            </a:r>
            <a:r>
              <a:rPr lang="en-US" b="1" dirty="0"/>
              <a:t>	</a:t>
            </a:r>
          </a:p>
        </p:txBody>
      </p:sp>
      <p:sp>
        <p:nvSpPr>
          <p:cNvPr id="2" name="Content Placeholder 1">
            <a:extLst>
              <a:ext uri="{FF2B5EF4-FFF2-40B4-BE49-F238E27FC236}">
                <a16:creationId xmlns:a16="http://schemas.microsoft.com/office/drawing/2014/main" id="{D7714B5B-A1AF-7519-9BEE-7BA2B9A77DA8}"/>
              </a:ext>
            </a:extLst>
          </p:cNvPr>
          <p:cNvSpPr>
            <a:spLocks noGrp="1"/>
          </p:cNvSpPr>
          <p:nvPr>
            <p:ph idx="1"/>
          </p:nvPr>
        </p:nvSpPr>
        <p:spPr>
          <a:xfrm>
            <a:off x="287338" y="987425"/>
            <a:ext cx="8569325" cy="4049713"/>
          </a:xfrm>
        </p:spPr>
        <p:txBody>
          <a:bodyPr>
            <a:normAutofit fontScale="62500" lnSpcReduction="20000"/>
          </a:bodyPr>
          <a:lstStyle/>
          <a:p>
            <a:pPr marL="0" indent="0">
              <a:lnSpc>
                <a:spcPct val="120000"/>
              </a:lnSpc>
              <a:buFont typeface="Arial" panose="020B0604020202020204" pitchFamily="34" charset="0"/>
              <a:buNone/>
              <a:defRPr/>
            </a:pPr>
            <a:r>
              <a:rPr lang="en-US" sz="2850" b="1" dirty="0">
                <a:solidFill>
                  <a:srgbClr val="FF0000"/>
                </a:solidFill>
              </a:rPr>
              <a:t>Third</a:t>
            </a:r>
            <a:r>
              <a:rPr lang="en-US" sz="2850" b="1" dirty="0">
                <a:solidFill>
                  <a:schemeClr val="bg1"/>
                </a:solidFill>
              </a:rPr>
              <a:t>:</a:t>
            </a:r>
            <a:r>
              <a:rPr lang="en-US" sz="2850" b="1" dirty="0">
                <a:solidFill>
                  <a:srgbClr val="FF0000"/>
                </a:solidFill>
              </a:rPr>
              <a:t> </a:t>
            </a:r>
            <a:r>
              <a:rPr lang="en-CA" sz="2850" b="1" dirty="0">
                <a:solidFill>
                  <a:srgbClr val="FFFF00"/>
                </a:solidFill>
              </a:rPr>
              <a:t>When Considering the “</a:t>
            </a:r>
            <a:r>
              <a:rPr lang="en-CA" sz="2850" b="1" dirty="0">
                <a:solidFill>
                  <a:srgbClr val="FF0000"/>
                </a:solidFill>
              </a:rPr>
              <a:t>Nature of the Trade</a:t>
            </a:r>
            <a:r>
              <a:rPr lang="en-CA" sz="2850" b="1" dirty="0">
                <a:solidFill>
                  <a:srgbClr val="FFFF00"/>
                </a:solidFill>
              </a:rPr>
              <a:t>” Under Section 6(5) of the Act, what Effect Does the Nature and Cost of the Wares or Services Have on the Confusion Analysis</a:t>
            </a:r>
            <a:r>
              <a:rPr lang="en-CA" sz="2850" b="1" dirty="0">
                <a:solidFill>
                  <a:srgbClr val="FF0000"/>
                </a:solidFill>
              </a:rPr>
              <a:t>?</a:t>
            </a:r>
            <a:endParaRPr lang="en-CA" sz="2850" dirty="0">
              <a:solidFill>
                <a:srgbClr val="FF0000"/>
              </a:solidFill>
            </a:endParaRPr>
          </a:p>
          <a:p>
            <a:pPr>
              <a:lnSpc>
                <a:spcPct val="120000"/>
              </a:lnSpc>
              <a:defRPr/>
            </a:pPr>
            <a:r>
              <a:rPr lang="en-CA" sz="2850" dirty="0">
                <a:solidFill>
                  <a:schemeClr val="bg1"/>
                </a:solidFill>
              </a:rPr>
              <a:t>When addressing this issue the SCC’s starting point was Binnie J’s statement in </a:t>
            </a:r>
            <a:r>
              <a:rPr lang="en-CA" sz="2850" i="1" u="sng" dirty="0">
                <a:solidFill>
                  <a:schemeClr val="bg1"/>
                </a:solidFill>
              </a:rPr>
              <a:t>Mattel</a:t>
            </a:r>
            <a:r>
              <a:rPr lang="en-CA" sz="2850" dirty="0">
                <a:solidFill>
                  <a:schemeClr val="bg1"/>
                </a:solidFill>
              </a:rPr>
              <a:t> that when buying a car or a refrigerator, </a:t>
            </a:r>
            <a:r>
              <a:rPr lang="en-CA" sz="2850" dirty="0">
                <a:solidFill>
                  <a:srgbClr val="FFFF00"/>
                </a:solidFill>
              </a:rPr>
              <a:t>more care will naturally be taken than when buying a doll or a mid-priced meal</a:t>
            </a:r>
            <a:r>
              <a:rPr lang="en-CA" sz="2850" dirty="0">
                <a:solidFill>
                  <a:schemeClr val="bg1"/>
                </a:solidFill>
              </a:rPr>
              <a:t>. </a:t>
            </a:r>
          </a:p>
          <a:p>
            <a:pPr>
              <a:lnSpc>
                <a:spcPct val="120000"/>
              </a:lnSpc>
              <a:defRPr/>
            </a:pPr>
            <a:r>
              <a:rPr lang="en-CA" sz="2850" dirty="0">
                <a:solidFill>
                  <a:schemeClr val="bg1"/>
                </a:solidFill>
              </a:rPr>
              <a:t>The </a:t>
            </a:r>
            <a:r>
              <a:rPr lang="en-CA" sz="2850" dirty="0">
                <a:solidFill>
                  <a:srgbClr val="FFFF00"/>
                </a:solidFill>
              </a:rPr>
              <a:t>SCC’s main concern </a:t>
            </a:r>
            <a:r>
              <a:rPr lang="en-CA" sz="2850" dirty="0">
                <a:solidFill>
                  <a:schemeClr val="bg1"/>
                </a:solidFill>
              </a:rPr>
              <a:t>in </a:t>
            </a:r>
            <a:r>
              <a:rPr lang="en-CA" sz="2850" i="1" u="sng" dirty="0">
                <a:solidFill>
                  <a:schemeClr val="bg1"/>
                </a:solidFill>
              </a:rPr>
              <a:t>Masterpiece</a:t>
            </a:r>
            <a:r>
              <a:rPr lang="en-CA" sz="2850" dirty="0">
                <a:solidFill>
                  <a:schemeClr val="bg1"/>
                </a:solidFill>
              </a:rPr>
              <a:t>, though, is that </a:t>
            </a:r>
            <a:r>
              <a:rPr lang="en-CA" sz="2850" dirty="0">
                <a:solidFill>
                  <a:srgbClr val="FFFF00"/>
                </a:solidFill>
              </a:rPr>
              <a:t>Courts may assume that this “care” may include research or inquiries or care that may be taken </a:t>
            </a:r>
            <a:r>
              <a:rPr lang="en-CA" sz="2850" b="1" dirty="0">
                <a:solidFill>
                  <a:srgbClr val="FF0000"/>
                </a:solidFill>
              </a:rPr>
              <a:t>AFTER</a:t>
            </a:r>
            <a:r>
              <a:rPr lang="en-CA" sz="2850" dirty="0">
                <a:solidFill>
                  <a:schemeClr val="bg1"/>
                </a:solidFill>
              </a:rPr>
              <a:t> </a:t>
            </a:r>
            <a:r>
              <a:rPr lang="en-CA" sz="2850" dirty="0">
                <a:solidFill>
                  <a:srgbClr val="FFFF00"/>
                </a:solidFill>
              </a:rPr>
              <a:t>the test consumer encounters the TM</a:t>
            </a:r>
            <a:r>
              <a:rPr lang="en-CA" sz="2850" dirty="0">
                <a:solidFill>
                  <a:schemeClr val="bg1"/>
                </a:solidFill>
              </a:rPr>
              <a:t>.</a:t>
            </a:r>
          </a:p>
          <a:p>
            <a:pPr>
              <a:lnSpc>
                <a:spcPct val="120000"/>
              </a:lnSpc>
              <a:defRPr/>
            </a:pPr>
            <a:r>
              <a:rPr lang="en-CA" sz="2850" dirty="0">
                <a:solidFill>
                  <a:srgbClr val="FFFF00"/>
                </a:solidFill>
              </a:rPr>
              <a:t>This an issue because the more discerning we make our fictional test consumer</a:t>
            </a:r>
            <a:r>
              <a:rPr lang="en-CA" sz="2850" dirty="0">
                <a:solidFill>
                  <a:schemeClr val="bg1"/>
                </a:solidFill>
              </a:rPr>
              <a:t>; the more we grant them the ability to be perceptive; to do research after the fact; to make complex and time-consuming inquiries; </a:t>
            </a:r>
            <a:r>
              <a:rPr lang="en-CA" sz="2850" dirty="0">
                <a:solidFill>
                  <a:srgbClr val="FF0000"/>
                </a:solidFill>
              </a:rPr>
              <a:t>the more difficult it is to ever establish confusion with respect to expensive or costly items</a:t>
            </a:r>
            <a:r>
              <a:rPr lang="en-CA" sz="2850" dirty="0">
                <a:solidFill>
                  <a:schemeClr val="bg1"/>
                </a:solidFill>
              </a:rPr>
              <a:t>. </a:t>
            </a:r>
          </a:p>
          <a:p>
            <a:pPr>
              <a:defRPr/>
            </a:pPr>
            <a:endParaRPr lang="en-US" dirty="0"/>
          </a:p>
        </p:txBody>
      </p:sp>
      <p:sp>
        <p:nvSpPr>
          <p:cNvPr id="301059" name="Slide Number Placeholder 3">
            <a:extLst>
              <a:ext uri="{FF2B5EF4-FFF2-40B4-BE49-F238E27FC236}">
                <a16:creationId xmlns:a16="http://schemas.microsoft.com/office/drawing/2014/main" id="{A39C7774-5C86-A0FB-3AB7-F8991147205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2B5946-EAB6-124B-9544-D7F0C48BE853}" type="slidenum">
              <a:rPr lang="en-US" altLang="en-US" smtClean="0"/>
              <a:pPr/>
              <a:t>211</a:t>
            </a:fld>
            <a:endParaRPr lang="en-US" alt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CA31C0-BF44-0F97-7FCC-35DB71C1CBF3}"/>
              </a:ext>
            </a:extLst>
          </p:cNvPr>
          <p:cNvSpPr>
            <a:spLocks noGrp="1"/>
          </p:cNvSpPr>
          <p:nvPr>
            <p:ph type="title"/>
          </p:nvPr>
        </p:nvSpPr>
        <p:spPr>
          <a:xfrm>
            <a:off x="1485900" y="106363"/>
            <a:ext cx="6172200" cy="665162"/>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latin typeface="Comic Sans MS" panose="030F0902030302020204" pitchFamily="66" charset="0"/>
              </a:rPr>
              <a:t>Confusion</a:t>
            </a:r>
            <a:r>
              <a:rPr lang="en-US" dirty="0">
                <a:solidFill>
                  <a:schemeClr val="bg1"/>
                </a:solidFill>
              </a:rPr>
              <a:t> </a:t>
            </a:r>
            <a:r>
              <a:rPr lang="en-US" b="1" dirty="0"/>
              <a:t>	</a:t>
            </a:r>
          </a:p>
        </p:txBody>
      </p:sp>
      <p:sp>
        <p:nvSpPr>
          <p:cNvPr id="2" name="Content Placeholder 1">
            <a:extLst>
              <a:ext uri="{FF2B5EF4-FFF2-40B4-BE49-F238E27FC236}">
                <a16:creationId xmlns:a16="http://schemas.microsoft.com/office/drawing/2014/main" id="{46F024ED-D285-4D62-7480-29B5B6219EE1}"/>
              </a:ext>
            </a:extLst>
          </p:cNvPr>
          <p:cNvSpPr>
            <a:spLocks noGrp="1"/>
          </p:cNvSpPr>
          <p:nvPr>
            <p:ph idx="1"/>
          </p:nvPr>
        </p:nvSpPr>
        <p:spPr>
          <a:xfrm>
            <a:off x="9525" y="952500"/>
            <a:ext cx="8785225" cy="4084638"/>
          </a:xfrm>
        </p:spPr>
        <p:txBody>
          <a:bodyPr>
            <a:normAutofit fontScale="62500" lnSpcReduction="20000"/>
          </a:bodyPr>
          <a:lstStyle/>
          <a:p>
            <a:pPr>
              <a:lnSpc>
                <a:spcPct val="120000"/>
              </a:lnSpc>
              <a:defRPr/>
            </a:pPr>
            <a:r>
              <a:rPr lang="en-CA" sz="2700" dirty="0">
                <a:solidFill>
                  <a:schemeClr val="bg1"/>
                </a:solidFill>
              </a:rPr>
              <a:t>The SCC notes in para. 72 that </a:t>
            </a:r>
            <a:r>
              <a:rPr lang="en-CA" sz="2700" dirty="0">
                <a:solidFill>
                  <a:srgbClr val="FFFF00"/>
                </a:solidFill>
              </a:rPr>
              <a:t>careful research which may later remedy </a:t>
            </a:r>
            <a:r>
              <a:rPr lang="en-CA" sz="2700" dirty="0">
                <a:solidFill>
                  <a:srgbClr val="FF0000"/>
                </a:solidFill>
                <a:latin typeface="Comic Sans MS" panose="030F0902030302020204" pitchFamily="66" charset="0"/>
              </a:rPr>
              <a:t>confusion</a:t>
            </a:r>
            <a:r>
              <a:rPr lang="en-CA" sz="2700" dirty="0">
                <a:solidFill>
                  <a:srgbClr val="FFFF00"/>
                </a:solidFill>
              </a:rPr>
              <a:t> does not mean that no </a:t>
            </a:r>
            <a:r>
              <a:rPr lang="en-CA" sz="2700" dirty="0">
                <a:solidFill>
                  <a:srgbClr val="FF0000"/>
                </a:solidFill>
                <a:latin typeface="Comic Sans MS" panose="030F0902030302020204" pitchFamily="66" charset="0"/>
              </a:rPr>
              <a:t>confusion</a:t>
            </a:r>
            <a:r>
              <a:rPr lang="en-CA" sz="2700" dirty="0">
                <a:solidFill>
                  <a:srgbClr val="FFFF00"/>
                </a:solidFill>
              </a:rPr>
              <a:t> ever existed</a:t>
            </a:r>
            <a:r>
              <a:rPr lang="en-CA" sz="2700" dirty="0">
                <a:solidFill>
                  <a:schemeClr val="bg1"/>
                </a:solidFill>
              </a:rPr>
              <a:t>, or that it will not continue to exist in the minds of consumers who did not carry out that research.  </a:t>
            </a:r>
          </a:p>
          <a:p>
            <a:pPr>
              <a:lnSpc>
                <a:spcPct val="120000"/>
              </a:lnSpc>
              <a:defRPr/>
            </a:pPr>
            <a:r>
              <a:rPr lang="en-CA" sz="2700" dirty="0">
                <a:solidFill>
                  <a:schemeClr val="bg1"/>
                </a:solidFill>
              </a:rPr>
              <a:t>Consequently, </a:t>
            </a:r>
            <a:r>
              <a:rPr lang="en-CA" sz="2700" dirty="0">
                <a:solidFill>
                  <a:srgbClr val="FFFF00"/>
                </a:solidFill>
              </a:rPr>
              <a:t>the SCC affirms </a:t>
            </a:r>
            <a:r>
              <a:rPr lang="en-CA" sz="2700" dirty="0">
                <a:solidFill>
                  <a:schemeClr val="bg1"/>
                </a:solidFill>
              </a:rPr>
              <a:t>in this case that </a:t>
            </a:r>
            <a:r>
              <a:rPr lang="en-CA" sz="2700" dirty="0">
                <a:solidFill>
                  <a:srgbClr val="FF0000"/>
                </a:solidFill>
              </a:rPr>
              <a:t>the test is still one of first impression</a:t>
            </a:r>
            <a:r>
              <a:rPr lang="en-CA" sz="2700" dirty="0">
                <a:solidFill>
                  <a:schemeClr val="bg1"/>
                </a:solidFill>
              </a:rPr>
              <a:t>: </a:t>
            </a:r>
            <a:r>
              <a:rPr lang="en-CA" sz="2700" dirty="0">
                <a:solidFill>
                  <a:srgbClr val="FFFF00"/>
                </a:solidFill>
              </a:rPr>
              <a:t>What is the first impression of a consumer when they encounter a TM in the context of making a costly or important purchase</a:t>
            </a:r>
            <a:r>
              <a:rPr lang="en-CA" sz="2700" dirty="0">
                <a:solidFill>
                  <a:srgbClr val="FF0000"/>
                </a:solidFill>
              </a:rPr>
              <a:t>?</a:t>
            </a:r>
            <a:r>
              <a:rPr lang="en-CA" sz="2700" dirty="0">
                <a:solidFill>
                  <a:schemeClr val="bg1"/>
                </a:solidFill>
              </a:rPr>
              <a:t> It is </a:t>
            </a:r>
            <a:r>
              <a:rPr lang="en-CA" sz="2700" dirty="0">
                <a:solidFill>
                  <a:srgbClr val="FF0000"/>
                </a:solidFill>
              </a:rPr>
              <a:t>not relevant what the consumer does AFTER </a:t>
            </a:r>
            <a:r>
              <a:rPr lang="en-CA" sz="2700" dirty="0">
                <a:solidFill>
                  <a:srgbClr val="FFFF00"/>
                </a:solidFill>
              </a:rPr>
              <a:t>the consumer encounters the mark</a:t>
            </a:r>
            <a:r>
              <a:rPr lang="en-CA" sz="2700" dirty="0">
                <a:solidFill>
                  <a:schemeClr val="bg1"/>
                </a:solidFill>
              </a:rPr>
              <a:t>; it’s also not relevant that with expensive goods, consumers are not likely to make choices based on first impressions.  </a:t>
            </a:r>
          </a:p>
          <a:p>
            <a:pPr>
              <a:lnSpc>
                <a:spcPct val="120000"/>
              </a:lnSpc>
              <a:defRPr/>
            </a:pPr>
            <a:r>
              <a:rPr lang="en-CA" sz="2700" dirty="0">
                <a:solidFill>
                  <a:schemeClr val="bg1"/>
                </a:solidFill>
              </a:rPr>
              <a:t>Certainly, as the SCC notes in para 70, where consumers are shopping for expensive wares or services, while still having an imperfect recollection of a prior trade-mark, they are likely to be somewhat more alert and aware of the trade-mark associated with the wares or services they are examining and its similarity or difference with that of the prior trade-mark. </a:t>
            </a:r>
            <a:r>
              <a:rPr lang="en-CA" sz="2700" dirty="0">
                <a:solidFill>
                  <a:srgbClr val="FF0000"/>
                </a:solidFill>
              </a:rPr>
              <a:t>BUT</a:t>
            </a:r>
            <a:r>
              <a:rPr lang="en-CA" sz="2700" dirty="0">
                <a:solidFill>
                  <a:srgbClr val="FFFF00"/>
                </a:solidFill>
              </a:rPr>
              <a:t> still, we are just looking at the question </a:t>
            </a:r>
            <a:r>
              <a:rPr lang="en-CA" sz="2700" dirty="0">
                <a:solidFill>
                  <a:srgbClr val="FF0000"/>
                </a:solidFill>
              </a:rPr>
              <a:t>of what is the first impression </a:t>
            </a:r>
            <a:r>
              <a:rPr lang="en-CA" sz="2700" dirty="0">
                <a:solidFill>
                  <a:srgbClr val="FFFF00"/>
                </a:solidFill>
              </a:rPr>
              <a:t>of a consumer when they encounter a TM</a:t>
            </a:r>
            <a:r>
              <a:rPr lang="en-CA" sz="2700" dirty="0">
                <a:solidFill>
                  <a:schemeClr val="bg1"/>
                </a:solidFill>
              </a:rPr>
              <a:t>.</a:t>
            </a:r>
          </a:p>
          <a:p>
            <a:pPr>
              <a:defRPr/>
            </a:pPr>
            <a:endParaRPr lang="en-US" dirty="0"/>
          </a:p>
        </p:txBody>
      </p:sp>
      <p:sp>
        <p:nvSpPr>
          <p:cNvPr id="303107" name="Slide Number Placeholder 3">
            <a:extLst>
              <a:ext uri="{FF2B5EF4-FFF2-40B4-BE49-F238E27FC236}">
                <a16:creationId xmlns:a16="http://schemas.microsoft.com/office/drawing/2014/main" id="{4CF2DF0F-96E1-441B-63AE-2A19CB900A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A333DEF-1173-8F40-9628-1759CD9B7F65}" type="slidenum">
              <a:rPr lang="en-US" altLang="en-US" smtClean="0"/>
              <a:pPr/>
              <a:t>212</a:t>
            </a:fld>
            <a:endParaRPr lang="en-US" alt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649D60-CD23-1E9C-2611-052ED6B0286F}"/>
              </a:ext>
            </a:extLst>
          </p:cNvPr>
          <p:cNvSpPr>
            <a:spLocks noGrp="1"/>
          </p:cNvSpPr>
          <p:nvPr>
            <p:ph type="title"/>
          </p:nvPr>
        </p:nvSpPr>
        <p:spPr>
          <a:xfrm>
            <a:off x="1485900" y="77788"/>
            <a:ext cx="6172200" cy="693737"/>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solidFill>
                <a:srgbClr val="FFFF0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9F49A38E-B542-F8F3-BDC0-81C9607E9433}"/>
              </a:ext>
            </a:extLst>
          </p:cNvPr>
          <p:cNvSpPr>
            <a:spLocks noGrp="1"/>
          </p:cNvSpPr>
          <p:nvPr>
            <p:ph idx="1"/>
          </p:nvPr>
        </p:nvSpPr>
        <p:spPr>
          <a:xfrm>
            <a:off x="125413" y="915988"/>
            <a:ext cx="8893175" cy="3959225"/>
          </a:xfrm>
        </p:spPr>
        <p:txBody>
          <a:bodyPr>
            <a:noAutofit/>
          </a:bodyPr>
          <a:lstStyle/>
          <a:p>
            <a:pPr marL="0" indent="0">
              <a:buFont typeface="Arial" panose="020B0604020202020204" pitchFamily="34" charset="0"/>
              <a:buNone/>
              <a:defRPr/>
            </a:pPr>
            <a:r>
              <a:rPr lang="en-US" sz="2200" b="1" dirty="0">
                <a:solidFill>
                  <a:srgbClr val="FF0000"/>
                </a:solidFill>
              </a:rPr>
              <a:t>Fourth</a:t>
            </a:r>
            <a:r>
              <a:rPr lang="en-US" sz="2200" b="1" dirty="0">
                <a:solidFill>
                  <a:schemeClr val="bg1"/>
                </a:solidFill>
              </a:rPr>
              <a:t>: </a:t>
            </a:r>
            <a:r>
              <a:rPr lang="en-US" sz="2200" b="1" dirty="0">
                <a:solidFill>
                  <a:srgbClr val="FFFF00"/>
                </a:solidFill>
              </a:rPr>
              <a:t>Relevance of expert evidence</a:t>
            </a:r>
          </a:p>
          <a:p>
            <a:pPr>
              <a:defRPr/>
            </a:pPr>
            <a:r>
              <a:rPr lang="en-CA" sz="2200" dirty="0">
                <a:solidFill>
                  <a:srgbClr val="FFFF00"/>
                </a:solidFill>
              </a:rPr>
              <a:t>Rothstein J. did not find the expert evidence in this case helpful. </a:t>
            </a:r>
            <a:endParaRPr lang="en-CA" sz="2200" dirty="0">
              <a:solidFill>
                <a:schemeClr val="bg1"/>
              </a:solidFill>
            </a:endParaRPr>
          </a:p>
          <a:p>
            <a:pPr>
              <a:defRPr/>
            </a:pPr>
            <a:r>
              <a:rPr lang="en-CA" sz="2200" dirty="0">
                <a:solidFill>
                  <a:schemeClr val="bg1"/>
                </a:solidFill>
              </a:rPr>
              <a:t>He stated that where parties propose to introduce </a:t>
            </a:r>
            <a:r>
              <a:rPr lang="en-CA" sz="2200" dirty="0">
                <a:solidFill>
                  <a:srgbClr val="FF0000"/>
                </a:solidFill>
              </a:rPr>
              <a:t>expert evidence</a:t>
            </a:r>
            <a:r>
              <a:rPr lang="en-CA" sz="2200" dirty="0">
                <a:solidFill>
                  <a:schemeClr val="bg1"/>
                </a:solidFill>
              </a:rPr>
              <a:t>, a </a:t>
            </a:r>
            <a:r>
              <a:rPr lang="en-CA" sz="2200" dirty="0">
                <a:solidFill>
                  <a:srgbClr val="FFFF00"/>
                </a:solidFill>
              </a:rPr>
              <a:t>trial judge should question the necessity and relevance of the evidence</a:t>
            </a:r>
            <a:r>
              <a:rPr lang="en-CA" sz="2200" dirty="0">
                <a:solidFill>
                  <a:schemeClr val="bg1"/>
                </a:solidFill>
              </a:rPr>
              <a:t> before admitting it (99).</a:t>
            </a:r>
          </a:p>
          <a:p>
            <a:pPr>
              <a:defRPr/>
            </a:pPr>
            <a:r>
              <a:rPr lang="en-CA" sz="2200" dirty="0">
                <a:solidFill>
                  <a:schemeClr val="bg1"/>
                </a:solidFill>
              </a:rPr>
              <a:t>He noted that </a:t>
            </a:r>
            <a:r>
              <a:rPr lang="en-CA" sz="2200" dirty="0">
                <a:solidFill>
                  <a:srgbClr val="FF0000"/>
                </a:solidFill>
              </a:rPr>
              <a:t>“</a:t>
            </a:r>
            <a:r>
              <a:rPr lang="en-CA" sz="2200" dirty="0">
                <a:solidFill>
                  <a:schemeClr val="bg1"/>
                </a:solidFill>
              </a:rPr>
              <a:t>In cases of wares or services being marketed to the general public, such as retirement residences, </a:t>
            </a:r>
            <a:r>
              <a:rPr lang="en-CA" sz="2200" dirty="0">
                <a:solidFill>
                  <a:srgbClr val="FFFF00"/>
                </a:solidFill>
              </a:rPr>
              <a:t>judges should…use their own common sense</a:t>
            </a:r>
            <a:r>
              <a:rPr lang="en-CA" sz="2200" dirty="0">
                <a:solidFill>
                  <a:schemeClr val="bg1"/>
                </a:solidFill>
              </a:rPr>
              <a:t>, excluding influences of their ‘own idiosyncratic knowledge or temperament’ </a:t>
            </a:r>
            <a:r>
              <a:rPr lang="en-CA" sz="2200" dirty="0">
                <a:solidFill>
                  <a:srgbClr val="FFFF00"/>
                </a:solidFill>
              </a:rPr>
              <a:t>to determine whether the casual consumer would be likely to be confused</a:t>
            </a:r>
            <a:r>
              <a:rPr lang="en-CA" sz="2200" dirty="0">
                <a:solidFill>
                  <a:schemeClr val="bg1"/>
                </a:solidFill>
              </a:rPr>
              <a:t>.</a:t>
            </a:r>
            <a:r>
              <a:rPr lang="en-CA" sz="2200" dirty="0">
                <a:solidFill>
                  <a:srgbClr val="FF0000"/>
                </a:solidFill>
              </a:rPr>
              <a:t>”</a:t>
            </a:r>
            <a:r>
              <a:rPr lang="en-CA" sz="2200" dirty="0">
                <a:solidFill>
                  <a:schemeClr val="bg1"/>
                </a:solidFill>
              </a:rPr>
              <a:t> (92) </a:t>
            </a:r>
          </a:p>
        </p:txBody>
      </p:sp>
      <p:sp>
        <p:nvSpPr>
          <p:cNvPr id="305155" name="Slide Number Placeholder 3">
            <a:extLst>
              <a:ext uri="{FF2B5EF4-FFF2-40B4-BE49-F238E27FC236}">
                <a16:creationId xmlns:a16="http://schemas.microsoft.com/office/drawing/2014/main" id="{DD58FC16-9EA2-8AC1-BDC6-AEB45E8A04A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B78B19-59A0-F74C-A83D-C629D81C175F}" type="slidenum">
              <a:rPr lang="en-US" altLang="en-US" smtClean="0"/>
              <a:pPr/>
              <a:t>213</a:t>
            </a:fld>
            <a:endParaRPr lang="en-US" alt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5">
            <a:extLst>
              <a:ext uri="{FF2B5EF4-FFF2-40B4-BE49-F238E27FC236}">
                <a16:creationId xmlns:a16="http://schemas.microsoft.com/office/drawing/2014/main" id="{3F3D7294-9856-70F2-2CC9-38A4322A2F8A}"/>
              </a:ext>
            </a:extLst>
          </p:cNvPr>
          <p:cNvSpPr>
            <a:spLocks noGrp="1" noChangeArrowheads="1"/>
          </p:cNvSpPr>
          <p:nvPr>
            <p:ph type="title"/>
          </p:nvPr>
        </p:nvSpPr>
        <p:spPr bwMode="auto">
          <a:xfrm>
            <a:off x="684213" y="77788"/>
            <a:ext cx="7405687"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endParaRPr lang="en-US" altLang="en-US" b="1">
              <a:solidFill>
                <a:srgbClr val="FFFF00"/>
              </a:solidFill>
              <a:latin typeface="Comic Sans MS" panose="030F0902030302020204" pitchFamily="66" charset="0"/>
            </a:endParaRPr>
          </a:p>
        </p:txBody>
      </p:sp>
      <p:sp>
        <p:nvSpPr>
          <p:cNvPr id="307202" name="Content Placeholder 1">
            <a:extLst>
              <a:ext uri="{FF2B5EF4-FFF2-40B4-BE49-F238E27FC236}">
                <a16:creationId xmlns:a16="http://schemas.microsoft.com/office/drawing/2014/main" id="{772172D2-3BA9-30A5-58E5-D3E1C41961FA}"/>
              </a:ext>
            </a:extLst>
          </p:cNvPr>
          <p:cNvSpPr>
            <a:spLocks noGrp="1" noChangeArrowheads="1"/>
          </p:cNvSpPr>
          <p:nvPr>
            <p:ph idx="1"/>
          </p:nvPr>
        </p:nvSpPr>
        <p:spPr bwMode="auto">
          <a:xfrm>
            <a:off x="323850" y="1058863"/>
            <a:ext cx="8640763" cy="3732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1800">
                <a:solidFill>
                  <a:schemeClr val="bg1"/>
                </a:solidFill>
              </a:rPr>
              <a:t>Rothstein J. did note however that </a:t>
            </a:r>
            <a:r>
              <a:rPr lang="en-CA" altLang="en-US" sz="1800">
                <a:solidFill>
                  <a:srgbClr val="FFFF00"/>
                </a:solidFill>
              </a:rPr>
              <a:t>surveys can be valuable</a:t>
            </a:r>
            <a:r>
              <a:rPr lang="en-CA" altLang="en-US" sz="1800">
                <a:solidFill>
                  <a:schemeClr val="bg1"/>
                </a:solidFill>
              </a:rPr>
              <a:t>, that they </a:t>
            </a:r>
            <a:r>
              <a:rPr lang="en-CA" altLang="en-US" sz="1800" i="1">
                <a:solidFill>
                  <a:srgbClr val="FF0000"/>
                </a:solidFill>
              </a:rPr>
              <a:t>“</a:t>
            </a:r>
            <a:r>
              <a:rPr lang="en-CA" altLang="en-US" sz="1800" i="1">
                <a:solidFill>
                  <a:srgbClr val="FFFF00"/>
                </a:solidFill>
              </a:rPr>
              <a:t>have the </a:t>
            </a:r>
            <a:r>
              <a:rPr lang="en-US" altLang="en-US" sz="1800" i="1">
                <a:solidFill>
                  <a:srgbClr val="FFFF00"/>
                </a:solidFill>
              </a:rPr>
              <a:t>potential to provide empirical evidence</a:t>
            </a:r>
            <a:r>
              <a:rPr lang="en-US" altLang="en-US" sz="1800" i="1">
                <a:solidFill>
                  <a:schemeClr val="bg1"/>
                </a:solidFill>
              </a:rPr>
              <a:t> which demonstrates consumer reactions in the marketplace — exactly the question that the trial judge is addressing in a confusion case</a:t>
            </a:r>
            <a:r>
              <a:rPr lang="en-US" altLang="en-US" sz="1800" i="1">
                <a:solidFill>
                  <a:srgbClr val="FF0000"/>
                </a:solidFill>
              </a:rPr>
              <a:t>”</a:t>
            </a:r>
            <a:r>
              <a:rPr lang="en-US" altLang="en-US" sz="1800">
                <a:solidFill>
                  <a:schemeClr val="bg1"/>
                </a:solidFill>
              </a:rPr>
              <a:t> (93)</a:t>
            </a:r>
            <a:endParaRPr lang="en-CA" altLang="en-US" sz="1800">
              <a:solidFill>
                <a:schemeClr val="bg1"/>
              </a:solidFill>
            </a:endParaRPr>
          </a:p>
          <a:p>
            <a:r>
              <a:rPr lang="en-US" altLang="en-US" sz="1800">
                <a:solidFill>
                  <a:srgbClr val="FFFF00"/>
                </a:solidFill>
              </a:rPr>
              <a:t>Per Rothstein J. the problem with the survey in this case was that </a:t>
            </a:r>
            <a:r>
              <a:rPr lang="en-US" altLang="en-US" sz="1800" b="1">
                <a:solidFill>
                  <a:schemeClr val="bg1"/>
                </a:solidFill>
              </a:rPr>
              <a:t>b</a:t>
            </a:r>
            <a:r>
              <a:rPr lang="en-US" altLang="en-US" sz="1800">
                <a:solidFill>
                  <a:schemeClr val="bg1"/>
                </a:solidFill>
              </a:rPr>
              <a:t>ecause </a:t>
            </a:r>
            <a:r>
              <a:rPr lang="en-US" altLang="en-US" sz="1800">
                <a:solidFill>
                  <a:srgbClr val="FFFF00"/>
                </a:solidFill>
              </a:rPr>
              <a:t>Masterpiece Inc. had not yet established a presence in the community </a:t>
            </a:r>
            <a:r>
              <a:rPr lang="en-US" altLang="en-US" sz="1800">
                <a:solidFill>
                  <a:schemeClr val="bg1"/>
                </a:solidFill>
              </a:rPr>
              <a:t>in which it operated, there were no casual or average consumers with ‘imperfect recollection’ of Masterpiece Inc.’s marks to test.</a:t>
            </a:r>
            <a:endParaRPr lang="en-CA" altLang="en-US" sz="1800">
              <a:solidFill>
                <a:schemeClr val="bg1"/>
              </a:solidFill>
            </a:endParaRPr>
          </a:p>
          <a:p>
            <a:r>
              <a:rPr lang="en-US" altLang="en-US" sz="1800">
                <a:solidFill>
                  <a:schemeClr val="bg1"/>
                </a:solidFill>
              </a:rPr>
              <a:t>Rothstein J. went so far as to say that it is </a:t>
            </a:r>
            <a:r>
              <a:rPr lang="en-US" altLang="en-US" sz="1800">
                <a:solidFill>
                  <a:srgbClr val="FFFF00"/>
                </a:solidFill>
              </a:rPr>
              <a:t>highly unlikely that party may devise a valid survey in a case where a trade-mark user has not established a sufficient presence in the marketplace </a:t>
            </a:r>
            <a:r>
              <a:rPr lang="en-US" altLang="en-US" sz="1800">
                <a:solidFill>
                  <a:schemeClr val="bg1"/>
                </a:solidFill>
              </a:rPr>
              <a:t>for consumers to have formed an imperfect recollection of its trade-mark (97)</a:t>
            </a:r>
          </a:p>
        </p:txBody>
      </p:sp>
      <p:sp>
        <p:nvSpPr>
          <p:cNvPr id="307203" name="Slide Number Placeholder 3">
            <a:extLst>
              <a:ext uri="{FF2B5EF4-FFF2-40B4-BE49-F238E27FC236}">
                <a16:creationId xmlns:a16="http://schemas.microsoft.com/office/drawing/2014/main" id="{8FCAF58C-7E13-A2B4-22E8-95F624A2457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977836-09CC-8649-9807-65E09A3D6161}" type="slidenum">
              <a:rPr lang="en-US" altLang="en-US" smtClean="0"/>
              <a:pPr/>
              <a:t>214</a:t>
            </a:fld>
            <a:endParaRPr lang="en-US" alt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5">
            <a:extLst>
              <a:ext uri="{FF2B5EF4-FFF2-40B4-BE49-F238E27FC236}">
                <a16:creationId xmlns:a16="http://schemas.microsoft.com/office/drawing/2014/main" id="{163FB689-9311-E68D-B0DC-5111976BF0AA}"/>
              </a:ext>
            </a:extLst>
          </p:cNvPr>
          <p:cNvSpPr>
            <a:spLocks noGrp="1" noChangeArrowheads="1"/>
          </p:cNvSpPr>
          <p:nvPr>
            <p:ph type="title"/>
          </p:nvPr>
        </p:nvSpPr>
        <p:spPr bwMode="auto">
          <a:xfrm>
            <a:off x="539750" y="0"/>
            <a:ext cx="711835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 </a:t>
            </a:r>
            <a:r>
              <a:rPr lang="en-US" altLang="en-US" b="1">
                <a:latin typeface="Comic Sans MS" panose="030F0902030302020204" pitchFamily="66" charset="0"/>
              </a:rPr>
              <a:t>	</a:t>
            </a:r>
          </a:p>
        </p:txBody>
      </p:sp>
      <p:sp>
        <p:nvSpPr>
          <p:cNvPr id="2" name="Content Placeholder 1">
            <a:extLst>
              <a:ext uri="{FF2B5EF4-FFF2-40B4-BE49-F238E27FC236}">
                <a16:creationId xmlns:a16="http://schemas.microsoft.com/office/drawing/2014/main" id="{7C479E0C-7945-973D-012D-1BF8088E9F49}"/>
              </a:ext>
            </a:extLst>
          </p:cNvPr>
          <p:cNvSpPr>
            <a:spLocks noGrp="1"/>
          </p:cNvSpPr>
          <p:nvPr>
            <p:ph idx="1"/>
          </p:nvPr>
        </p:nvSpPr>
        <p:spPr>
          <a:xfrm>
            <a:off x="107950" y="915988"/>
            <a:ext cx="8928100" cy="4103687"/>
          </a:xfrm>
        </p:spPr>
        <p:txBody>
          <a:bodyPr>
            <a:normAutofit fontScale="40000" lnSpcReduction="20000"/>
          </a:bodyPr>
          <a:lstStyle/>
          <a:p>
            <a:pPr marL="0" indent="0">
              <a:lnSpc>
                <a:spcPct val="120000"/>
              </a:lnSpc>
              <a:buFont typeface="Arial" panose="020B0604020202020204" pitchFamily="34" charset="0"/>
              <a:buNone/>
              <a:defRPr/>
            </a:pPr>
            <a:r>
              <a:rPr lang="en-US" sz="4300" i="1" dirty="0">
                <a:solidFill>
                  <a:srgbClr val="00B0F0"/>
                </a:solidFill>
              </a:rPr>
              <a:t>Masterpiece Inc. v. </a:t>
            </a:r>
            <a:r>
              <a:rPr lang="en-US" sz="4300" i="1" dirty="0" err="1">
                <a:solidFill>
                  <a:srgbClr val="00B0F0"/>
                </a:solidFill>
              </a:rPr>
              <a:t>Alavida</a:t>
            </a:r>
            <a:r>
              <a:rPr lang="en-US" sz="4300" i="1" dirty="0">
                <a:solidFill>
                  <a:srgbClr val="00B0F0"/>
                </a:solidFill>
              </a:rPr>
              <a:t> Lifestyles Inc., </a:t>
            </a:r>
            <a:r>
              <a:rPr lang="en-US" sz="4300" dirty="0">
                <a:solidFill>
                  <a:schemeClr val="bg1"/>
                </a:solidFill>
              </a:rPr>
              <a:t>2011 SCC 27: </a:t>
            </a:r>
            <a:r>
              <a:rPr lang="en-US" sz="4300" dirty="0">
                <a:solidFill>
                  <a:srgbClr val="FF0000"/>
                </a:solidFill>
              </a:rPr>
              <a:t>Outcome</a:t>
            </a:r>
          </a:p>
          <a:p>
            <a:pPr>
              <a:lnSpc>
                <a:spcPct val="120000"/>
              </a:lnSpc>
              <a:defRPr/>
            </a:pPr>
            <a:r>
              <a:rPr lang="en-CA" sz="4300" dirty="0">
                <a:solidFill>
                  <a:srgbClr val="FFFF00"/>
                </a:solidFill>
              </a:rPr>
              <a:t>Para. 104</a:t>
            </a:r>
            <a:r>
              <a:rPr lang="en-CA" sz="4300" dirty="0">
                <a:solidFill>
                  <a:srgbClr val="FF0000"/>
                </a:solidFill>
              </a:rPr>
              <a:t>:</a:t>
            </a:r>
            <a:r>
              <a:rPr lang="en-CA" sz="4300" dirty="0">
                <a:solidFill>
                  <a:schemeClr val="bg1"/>
                </a:solidFill>
              </a:rPr>
              <a:t> </a:t>
            </a:r>
            <a:r>
              <a:rPr lang="en-CA" sz="4300" i="1" dirty="0">
                <a:solidFill>
                  <a:schemeClr val="bg1"/>
                </a:solidFill>
              </a:rPr>
              <a:t>“</a:t>
            </a:r>
            <a:r>
              <a:rPr lang="en-US" sz="4300" i="1" dirty="0">
                <a:solidFill>
                  <a:schemeClr val="bg1"/>
                </a:solidFill>
              </a:rPr>
              <a:t>a </a:t>
            </a:r>
            <a:r>
              <a:rPr lang="en-US" sz="4300" i="1" dirty="0">
                <a:solidFill>
                  <a:srgbClr val="FFFF00"/>
                </a:solidFill>
              </a:rPr>
              <a:t>casual consumer </a:t>
            </a:r>
            <a:r>
              <a:rPr lang="en-US" sz="4300" i="1" dirty="0">
                <a:solidFill>
                  <a:schemeClr val="bg1"/>
                </a:solidFill>
              </a:rPr>
              <a:t>observing the </a:t>
            </a:r>
            <a:r>
              <a:rPr lang="en-US" sz="4300" i="1" dirty="0" err="1">
                <a:solidFill>
                  <a:schemeClr val="bg1"/>
                </a:solidFill>
              </a:rPr>
              <a:t>Alavida</a:t>
            </a:r>
            <a:r>
              <a:rPr lang="en-US" sz="4300" i="1" dirty="0">
                <a:solidFill>
                  <a:schemeClr val="bg1"/>
                </a:solidFill>
              </a:rPr>
              <a:t> trade-mark and having no more than an imperfect recollection of Masterpiece Inc.’s trade-mark </a:t>
            </a:r>
            <a:r>
              <a:rPr lang="en-US" sz="4300" i="1" dirty="0">
                <a:solidFill>
                  <a:srgbClr val="FFFF00"/>
                </a:solidFill>
              </a:rPr>
              <a:t>would likely be </a:t>
            </a:r>
            <a:r>
              <a:rPr lang="en-US" sz="4300" i="1" dirty="0">
                <a:solidFill>
                  <a:srgbClr val="FF0000"/>
                </a:solidFill>
                <a:latin typeface="Comic Sans MS" panose="030F0902030302020204" pitchFamily="66" charset="0"/>
              </a:rPr>
              <a:t>confused </a:t>
            </a:r>
            <a:r>
              <a:rPr lang="en-US" sz="4300" i="1" dirty="0">
                <a:solidFill>
                  <a:srgbClr val="FFFF00"/>
                </a:solidFill>
              </a:rPr>
              <a:t>into thinking that the source of the services associated with the </a:t>
            </a:r>
            <a:r>
              <a:rPr lang="en-US" sz="4300" i="1" dirty="0" err="1">
                <a:solidFill>
                  <a:srgbClr val="FFFF00"/>
                </a:solidFill>
              </a:rPr>
              <a:t>Alavida</a:t>
            </a:r>
            <a:r>
              <a:rPr lang="en-US" sz="4300" i="1" dirty="0">
                <a:solidFill>
                  <a:srgbClr val="FFFF00"/>
                </a:solidFill>
              </a:rPr>
              <a:t> trade-mark was one and the same as the source of the services associated with the Masterpiece Inc. trade-mark</a:t>
            </a:r>
            <a:r>
              <a:rPr lang="en-US" sz="4300" i="1" dirty="0">
                <a:solidFill>
                  <a:schemeClr val="bg1"/>
                </a:solidFill>
              </a:rPr>
              <a:t>”</a:t>
            </a:r>
            <a:endParaRPr lang="en-CA" sz="4300" i="1" dirty="0">
              <a:solidFill>
                <a:schemeClr val="bg1"/>
              </a:solidFill>
            </a:endParaRPr>
          </a:p>
          <a:p>
            <a:pPr>
              <a:lnSpc>
                <a:spcPct val="120000"/>
              </a:lnSpc>
              <a:defRPr/>
            </a:pPr>
            <a:r>
              <a:rPr lang="en-US" sz="4300" dirty="0">
                <a:solidFill>
                  <a:schemeClr val="bg1"/>
                </a:solidFill>
              </a:rPr>
              <a:t>Rothstein J. held that </a:t>
            </a:r>
            <a:r>
              <a:rPr lang="en-US" sz="4300" i="1" dirty="0">
                <a:solidFill>
                  <a:schemeClr val="bg1"/>
                </a:solidFill>
              </a:rPr>
              <a:t>“no other circumstances reduce[d] this likelihood of confusion to the point that confusion is not likely to occur” </a:t>
            </a:r>
            <a:r>
              <a:rPr lang="en-US" sz="4300" dirty="0">
                <a:solidFill>
                  <a:schemeClr val="bg1"/>
                </a:solidFill>
              </a:rPr>
              <a:t>(consideration of some circumstances – i.e. nature of the services involved enhanced the likelihood of confusion). </a:t>
            </a:r>
            <a:endParaRPr lang="en-CA" sz="4300" dirty="0">
              <a:solidFill>
                <a:schemeClr val="bg1"/>
              </a:solidFill>
            </a:endParaRPr>
          </a:p>
          <a:p>
            <a:pPr>
              <a:lnSpc>
                <a:spcPct val="120000"/>
              </a:lnSpc>
              <a:defRPr/>
            </a:pPr>
            <a:r>
              <a:rPr lang="en-US" sz="4300" b="1" i="1" dirty="0">
                <a:solidFill>
                  <a:schemeClr val="bg1"/>
                </a:solidFill>
              </a:rPr>
              <a:t>Rothstein J. therefore </a:t>
            </a:r>
            <a:r>
              <a:rPr lang="en-US" sz="4300" b="1" i="1" dirty="0">
                <a:solidFill>
                  <a:srgbClr val="FFFF00"/>
                </a:solidFill>
              </a:rPr>
              <a:t>concluded that </a:t>
            </a:r>
            <a:r>
              <a:rPr lang="en-US" sz="4300" b="1" i="1" dirty="0" err="1">
                <a:solidFill>
                  <a:srgbClr val="00B0F0"/>
                </a:solidFill>
              </a:rPr>
              <a:t>Alavida</a:t>
            </a:r>
            <a:r>
              <a:rPr lang="en-US" sz="4300" b="1" i="1" dirty="0">
                <a:solidFill>
                  <a:srgbClr val="FFFF00"/>
                </a:solidFill>
              </a:rPr>
              <a:t> was not the person entitled to secure the registration of its TM under s. 18(1) on the basis that it wasn’t entitled under 16(3) to register its mark (</a:t>
            </a:r>
            <a:r>
              <a:rPr lang="en-US" sz="4300" b="1" i="1" dirty="0">
                <a:solidFill>
                  <a:srgbClr val="00B0F0"/>
                </a:solidFill>
              </a:rPr>
              <a:t>Masterpiece Inc’s use preceded </a:t>
            </a:r>
            <a:r>
              <a:rPr lang="en-US" sz="4300" b="1" i="1" dirty="0" err="1">
                <a:solidFill>
                  <a:srgbClr val="FF0000"/>
                </a:solidFill>
              </a:rPr>
              <a:t>Alavida’s</a:t>
            </a:r>
            <a:r>
              <a:rPr lang="en-US" sz="4300" b="1" i="1" dirty="0">
                <a:solidFill>
                  <a:srgbClr val="FF0000"/>
                </a:solidFill>
              </a:rPr>
              <a:t> proposed use</a:t>
            </a:r>
            <a:r>
              <a:rPr lang="en-US" sz="4300" b="1" i="1" dirty="0">
                <a:solidFill>
                  <a:schemeClr val="bg1"/>
                </a:solidFill>
              </a:rPr>
              <a:t>); and ordered the Registrar to expunge this registration. </a:t>
            </a:r>
            <a:endParaRPr lang="en-CA" sz="4300" b="1" i="1" dirty="0">
              <a:solidFill>
                <a:schemeClr val="bg1"/>
              </a:solidFill>
            </a:endParaRPr>
          </a:p>
          <a:p>
            <a:pPr>
              <a:defRPr/>
            </a:pPr>
            <a:endParaRPr lang="en-US" dirty="0">
              <a:solidFill>
                <a:schemeClr val="bg1"/>
              </a:solidFill>
            </a:endParaRPr>
          </a:p>
        </p:txBody>
      </p:sp>
      <p:sp>
        <p:nvSpPr>
          <p:cNvPr id="309251" name="Slide Number Placeholder 3">
            <a:extLst>
              <a:ext uri="{FF2B5EF4-FFF2-40B4-BE49-F238E27FC236}">
                <a16:creationId xmlns:a16="http://schemas.microsoft.com/office/drawing/2014/main" id="{9934D219-25CB-887B-3450-FD0E3C8D81C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092359-D91F-9143-9B19-DFA1B5CDBD1F}" type="slidenum">
              <a:rPr lang="en-US" altLang="en-US" smtClean="0"/>
              <a:pPr/>
              <a:t>215</a:t>
            </a:fld>
            <a:endParaRPr lang="en-US" alt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CF07A-7DF4-FDA2-2392-BF7ED778F6A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1">
            <a:extLst>
              <a:ext uri="{FF2B5EF4-FFF2-40B4-BE49-F238E27FC236}">
                <a16:creationId xmlns:a16="http://schemas.microsoft.com/office/drawing/2014/main" id="{25A38EE9-CFAC-CC57-2813-2CC6E1B6816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2322" name="Content Placeholder 3" descr="Crystal_Project_pause-queue.png">
            <a:extLst>
              <a:ext uri="{FF2B5EF4-FFF2-40B4-BE49-F238E27FC236}">
                <a16:creationId xmlns:a16="http://schemas.microsoft.com/office/drawing/2014/main" id="{348ED1D9-A345-1299-3380-5E1CEBA12159}"/>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23" name="Content Placeholder 3" descr="Crystal_Project_pause-queue.png">
            <a:extLst>
              <a:ext uri="{FF2B5EF4-FFF2-40B4-BE49-F238E27FC236}">
                <a16:creationId xmlns:a16="http://schemas.microsoft.com/office/drawing/2014/main" id="{0434BA24-72D9-5CFA-0B55-D32AD6F9D70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15AC7-4F84-5070-6E70-AE8585159E43}"/>
              </a:ext>
            </a:extLst>
          </p:cNvPr>
          <p:cNvSpPr txBox="1"/>
          <p:nvPr/>
        </p:nvSpPr>
        <p:spPr>
          <a:xfrm>
            <a:off x="611188" y="1468438"/>
            <a:ext cx="7921625" cy="3538537"/>
          </a:xfrm>
          <a:prstGeom prst="rect">
            <a:avLst/>
          </a:prstGeom>
          <a:noFill/>
        </p:spPr>
        <p:txBody>
          <a:bodyPr>
            <a:spAutoFit/>
          </a:bodyPr>
          <a:lstStyle/>
          <a:p>
            <a:pPr marL="342900" lvl="1">
              <a:buFont typeface="Arial" panose="020B0604020202020204" pitchFamily="34" charset="0"/>
              <a:buNone/>
              <a:defRPr/>
            </a:pPr>
            <a:r>
              <a:rPr lang="en-US" sz="3200" dirty="0">
                <a:solidFill>
                  <a:schemeClr val="bg1"/>
                </a:solidFill>
              </a:rPr>
              <a:t>Focus on </a:t>
            </a:r>
            <a:r>
              <a:rPr lang="en-US" sz="3200" i="1" dirty="0">
                <a:solidFill>
                  <a:schemeClr val="bg1"/>
                </a:solidFill>
              </a:rPr>
              <a:t>Infringement</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rights </a:t>
            </a:r>
            <a:r>
              <a:rPr lang="en-US" sz="3200" dirty="0">
                <a:solidFill>
                  <a:schemeClr val="bg1"/>
                </a:solidFill>
              </a:rPr>
              <a:t>do </a:t>
            </a:r>
            <a:r>
              <a:rPr lang="en-US" sz="3200" dirty="0">
                <a:solidFill>
                  <a:srgbClr val="FFFF00"/>
                </a:solidFill>
              </a:rPr>
              <a:t>you have </a:t>
            </a:r>
            <a:r>
              <a:rPr lang="en-US" sz="3200" dirty="0">
                <a:solidFill>
                  <a:schemeClr val="bg1"/>
                </a:solidFill>
              </a:rPr>
              <a:t>as TM owners</a:t>
            </a:r>
            <a:r>
              <a:rPr lang="en-US" sz="3200" dirty="0">
                <a:solidFill>
                  <a:srgbClr val="FF0000"/>
                </a:solidFill>
              </a:rPr>
              <a:t>?</a:t>
            </a:r>
          </a:p>
          <a:p>
            <a:pPr marL="800100" lvl="1" indent="-342900">
              <a:buFont typeface="Arial" panose="020B0604020202020204" pitchFamily="34" charset="0"/>
              <a:buChar char="•"/>
              <a:defRPr/>
            </a:pPr>
            <a:r>
              <a:rPr lang="en-US" sz="3200" dirty="0">
                <a:solidFill>
                  <a:srgbClr val="FFFF00"/>
                </a:solidFill>
              </a:rPr>
              <a:t>How</a:t>
            </a:r>
            <a:r>
              <a:rPr lang="en-US" sz="3200" dirty="0">
                <a:solidFill>
                  <a:schemeClr val="bg1"/>
                </a:solidFill>
              </a:rPr>
              <a:t> are those rights </a:t>
            </a:r>
            <a:r>
              <a:rPr lang="en-US" sz="3200" dirty="0">
                <a:solidFill>
                  <a:srgbClr val="FFFF00"/>
                </a:solidFill>
              </a:rPr>
              <a:t>infringed</a:t>
            </a:r>
            <a:r>
              <a:rPr lang="en-US" sz="3200" dirty="0">
                <a:solidFill>
                  <a:srgbClr val="FF0000"/>
                </a:solidFill>
              </a:rPr>
              <a:t>?</a:t>
            </a:r>
            <a:r>
              <a:rPr lang="en-US" sz="3200" dirty="0">
                <a:solidFill>
                  <a:schemeClr val="bg1"/>
                </a:solidFill>
              </a:rPr>
              <a:t> </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remedies</a:t>
            </a:r>
            <a:r>
              <a:rPr lang="en-US" sz="3200" dirty="0">
                <a:solidFill>
                  <a:schemeClr val="bg1"/>
                </a:solidFill>
              </a:rPr>
              <a:t> do you have as TM owners</a:t>
            </a:r>
            <a:r>
              <a:rPr lang="en-US" sz="3200" dirty="0">
                <a:solidFill>
                  <a:srgbClr val="FF0000"/>
                </a:solidFill>
              </a:rPr>
              <a:t>?</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defenses</a:t>
            </a:r>
            <a:r>
              <a:rPr lang="en-US" sz="3200" dirty="0">
                <a:solidFill>
                  <a:schemeClr val="bg1"/>
                </a:solidFill>
              </a:rPr>
              <a:t> are available</a:t>
            </a:r>
            <a:r>
              <a:rPr lang="en-US" sz="3200" dirty="0">
                <a:solidFill>
                  <a:srgbClr val="FF0000"/>
                </a:solidFill>
              </a:rPr>
              <a:t>?</a:t>
            </a:r>
          </a:p>
        </p:txBody>
      </p:sp>
      <p:sp>
        <p:nvSpPr>
          <p:cNvPr id="313346" name="TextBox 3">
            <a:extLst>
              <a:ext uri="{FF2B5EF4-FFF2-40B4-BE49-F238E27FC236}">
                <a16:creationId xmlns:a16="http://schemas.microsoft.com/office/drawing/2014/main" id="{5150B152-F4C9-C859-4CDA-D43FC4FF8F89}"/>
              </a:ext>
            </a:extLst>
          </p:cNvPr>
          <p:cNvSpPr txBox="1">
            <a:spLocks noChangeArrowheads="1"/>
          </p:cNvSpPr>
          <p:nvPr/>
        </p:nvSpPr>
        <p:spPr bwMode="auto">
          <a:xfrm>
            <a:off x="785813" y="173038"/>
            <a:ext cx="757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Trademarks</a:t>
            </a:r>
            <a:r>
              <a:rPr lang="en-US" altLang="en-US" sz="4800" b="1">
                <a:solidFill>
                  <a:srgbClr val="FF0000"/>
                </a:solidFill>
              </a:rPr>
              <a:t>:</a:t>
            </a:r>
            <a:r>
              <a:rPr lang="en-US" altLang="en-US" sz="4800" b="1">
                <a:solidFill>
                  <a:srgbClr val="FFFF00"/>
                </a:solidFill>
              </a:rPr>
              <a:t> </a:t>
            </a:r>
            <a:r>
              <a:rPr lang="en-US" altLang="en-US" sz="4800">
                <a:solidFill>
                  <a:schemeClr val="bg1"/>
                </a:solidFill>
              </a:rPr>
              <a:t>Infringement</a:t>
            </a:r>
            <a:r>
              <a:rPr lang="en-US" altLang="en-US" b="1">
                <a:solidFill>
                  <a:srgbClr val="FFFF00"/>
                </a:solidFill>
              </a:rPr>
              <a:t>	</a:t>
            </a:r>
            <a:endParaRPr lang="en-US" alt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extBox 1">
            <a:extLst>
              <a:ext uri="{FF2B5EF4-FFF2-40B4-BE49-F238E27FC236}">
                <a16:creationId xmlns:a16="http://schemas.microsoft.com/office/drawing/2014/main" id="{B8CEF45A-75CB-D848-1F78-85C8F82044C2}"/>
              </a:ext>
            </a:extLst>
          </p:cNvPr>
          <p:cNvSpPr txBox="1">
            <a:spLocks noChangeArrowheads="1"/>
          </p:cNvSpPr>
          <p:nvPr/>
        </p:nvSpPr>
        <p:spPr bwMode="auto">
          <a:xfrm>
            <a:off x="1455738" y="195263"/>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pic>
        <p:nvPicPr>
          <p:cNvPr id="314370" name="Content Placeholder 9" descr="A picture containing drawing&#10;&#10;Description automatically generated">
            <a:extLst>
              <a:ext uri="{FF2B5EF4-FFF2-40B4-BE49-F238E27FC236}">
                <a16:creationId xmlns:a16="http://schemas.microsoft.com/office/drawing/2014/main" id="{A338799C-544A-E9B3-D086-7D3E97B6278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0388" y="1347788"/>
            <a:ext cx="548322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a:extLst>
              <a:ext uri="{FF2B5EF4-FFF2-40B4-BE49-F238E27FC236}">
                <a16:creationId xmlns:a16="http://schemas.microsoft.com/office/drawing/2014/main" id="{F7F8B7EE-7352-FE0D-C881-DBF3A75F8DB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20</a:t>
            </a:r>
            <a:r>
              <a:rPr lang="en-US" altLang="en-US" sz="3600" b="1">
                <a:solidFill>
                  <a:srgbClr val="FF0000"/>
                </a:solidFill>
              </a:rPr>
              <a:t>%</a:t>
            </a:r>
            <a:r>
              <a:rPr lang="en-US" altLang="en-US" sz="3600" b="1">
                <a:solidFill>
                  <a:srgbClr val="00B0F0"/>
                </a:solidFill>
              </a:rPr>
              <a:t> </a:t>
            </a:r>
            <a:r>
              <a:rPr lang="en-US" altLang="en-US" sz="3600" b="1">
                <a:solidFill>
                  <a:schemeClr val="bg1"/>
                </a:solidFill>
              </a:rPr>
              <a:t>=</a:t>
            </a:r>
            <a:r>
              <a:rPr lang="en-US" altLang="en-US" sz="3600" b="1">
                <a:solidFill>
                  <a:srgbClr val="00B0F0"/>
                </a:solidFill>
              </a:rPr>
              <a:t> 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9095AE32-97DA-D980-A8F1-E5004C04E784}"/>
              </a:ext>
            </a:extLst>
          </p:cNvPr>
          <p:cNvSpPr>
            <a:spLocks noGrp="1"/>
          </p:cNvSpPr>
          <p:nvPr>
            <p:ph sz="quarter" idx="10"/>
          </p:nvPr>
        </p:nvSpPr>
        <p:spPr>
          <a:xfrm>
            <a:off x="457200" y="1055688"/>
            <a:ext cx="8229600" cy="3676650"/>
          </a:xfrm>
        </p:spPr>
        <p:txBody>
          <a:bodyPr>
            <a:normAutofit fontScale="92500"/>
          </a:bodyPr>
          <a:lstStyle/>
          <a:p>
            <a:pPr marL="0" indent="0">
              <a:buFont typeface="Arial" panose="020B0604020202020204" pitchFamily="34" charset="0"/>
              <a:buNone/>
              <a:defRPr/>
            </a:pPr>
            <a:endParaRPr lang="en-US" dirty="0"/>
          </a:p>
          <a:p>
            <a:pPr>
              <a:defRPr/>
            </a:pPr>
            <a:r>
              <a:rPr lang="en-US" sz="3225" dirty="0">
                <a:solidFill>
                  <a:schemeClr val="bg1"/>
                </a:solidFill>
              </a:rPr>
              <a:t>750</a:t>
            </a:r>
            <a:r>
              <a:rPr lang="en-US" sz="3225" dirty="0">
                <a:solidFill>
                  <a:srgbClr val="00B0F0"/>
                </a:solidFill>
              </a:rPr>
              <a:t>-</a:t>
            </a:r>
            <a:r>
              <a:rPr lang="en-US" sz="3225" dirty="0">
                <a:solidFill>
                  <a:schemeClr val="bg1"/>
                </a:solidFill>
              </a:rPr>
              <a:t>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or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a:t>
            </a:r>
            <a:r>
              <a:rPr lang="en-US" sz="3225" dirty="0">
                <a:solidFill>
                  <a:srgbClr val="FF0000"/>
                </a:solidFill>
              </a:rPr>
              <a:t>one extra</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2" descr="A screenshot of a computer screen&#10;&#10;Description automatically generated">
            <a:extLst>
              <a:ext uri="{FF2B5EF4-FFF2-40B4-BE49-F238E27FC236}">
                <a16:creationId xmlns:a16="http://schemas.microsoft.com/office/drawing/2014/main" id="{C0BFEC40-B685-036E-A02E-03ADDC4395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27388" y="176213"/>
            <a:ext cx="26892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394" name="TextBox 3">
            <a:extLst>
              <a:ext uri="{FF2B5EF4-FFF2-40B4-BE49-F238E27FC236}">
                <a16:creationId xmlns:a16="http://schemas.microsoft.com/office/drawing/2014/main" id="{96D92DA0-DFA3-2BB5-B817-3DA22B2AFC0F}"/>
              </a:ext>
            </a:extLst>
          </p:cNvPr>
          <p:cNvSpPr txBox="1">
            <a:spLocks noChangeArrowheads="1"/>
          </p:cNvSpPr>
          <p:nvPr/>
        </p:nvSpPr>
        <p:spPr bwMode="auto">
          <a:xfrm>
            <a:off x="3684588" y="460375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chemeClr val="bg1"/>
                </a:solidFill>
              </a:rPr>
              <a:t>Wichita Kansas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7CA44-9DBF-BC16-19A5-B0D7D4D2FE4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Title 1">
            <a:extLst>
              <a:ext uri="{FF2B5EF4-FFF2-40B4-BE49-F238E27FC236}">
                <a16:creationId xmlns:a16="http://schemas.microsoft.com/office/drawing/2014/main" id="{1C17735D-AF01-A06E-7D01-40F0A32E639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17442" name="Content Placeholder 3" descr="Crystal_Project_pause-queue.png">
            <a:extLst>
              <a:ext uri="{FF2B5EF4-FFF2-40B4-BE49-F238E27FC236}">
                <a16:creationId xmlns:a16="http://schemas.microsoft.com/office/drawing/2014/main" id="{CD8855E3-BD69-4B33-39E1-43CE40514E1D}"/>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3" name="Content Placeholder 3" descr="Crystal_Project_pause-queue.png">
            <a:extLst>
              <a:ext uri="{FF2B5EF4-FFF2-40B4-BE49-F238E27FC236}">
                <a16:creationId xmlns:a16="http://schemas.microsoft.com/office/drawing/2014/main" id="{521CB0B1-87D6-2C2C-CFF0-77EDB5645AB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BCD6A3-5965-E7C2-870A-647D44DAAB77}"/>
              </a:ext>
            </a:extLst>
          </p:cNvPr>
          <p:cNvSpPr>
            <a:spLocks noGrp="1"/>
          </p:cNvSpPr>
          <p:nvPr>
            <p:ph type="title"/>
          </p:nvPr>
        </p:nvSpPr>
        <p:spPr>
          <a:xfrm>
            <a:off x="796925" y="123825"/>
            <a:ext cx="755015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01893874-26AE-F952-E087-565699CEFAF6}"/>
              </a:ext>
            </a:extLst>
          </p:cNvPr>
          <p:cNvSpPr>
            <a:spLocks noGrp="1"/>
          </p:cNvSpPr>
          <p:nvPr>
            <p:ph idx="1"/>
          </p:nvPr>
        </p:nvSpPr>
        <p:spPr>
          <a:xfrm>
            <a:off x="358775" y="1106488"/>
            <a:ext cx="8426450" cy="3913187"/>
          </a:xfrm>
        </p:spPr>
        <p:txBody>
          <a:bodyPr>
            <a:normAutofit fontScale="25000" lnSpcReduction="20000"/>
          </a:bodyPr>
          <a:lstStyle/>
          <a:p>
            <a:pPr>
              <a:defRPr/>
            </a:pPr>
            <a:r>
              <a:rPr lang="en-US" sz="7800" dirty="0">
                <a:solidFill>
                  <a:srgbClr val="FFFF00"/>
                </a:solidFill>
              </a:rPr>
              <a:t>Four main provisions </a:t>
            </a:r>
            <a:r>
              <a:rPr lang="en-US" sz="7800" dirty="0">
                <a:solidFill>
                  <a:schemeClr val="bg1"/>
                </a:solidFill>
              </a:rPr>
              <a:t>in the TMA that address TM </a:t>
            </a:r>
            <a:r>
              <a:rPr lang="en-US" sz="7800" dirty="0">
                <a:solidFill>
                  <a:srgbClr val="FF0000"/>
                </a:solidFill>
              </a:rPr>
              <a:t>infringement</a:t>
            </a:r>
          </a:p>
          <a:p>
            <a:pPr lvl="1">
              <a:buFont typeface="Courier New" panose="02070309020205020404" pitchFamily="49" charset="0"/>
              <a:buChar char="o"/>
              <a:defRPr/>
            </a:pPr>
            <a:r>
              <a:rPr lang="en-US" sz="7800" dirty="0">
                <a:solidFill>
                  <a:srgbClr val="FF0000"/>
                </a:solidFill>
              </a:rPr>
              <a:t>S. 7</a:t>
            </a:r>
            <a:r>
              <a:rPr lang="en-US" sz="7800" dirty="0">
                <a:solidFill>
                  <a:schemeClr val="bg1"/>
                </a:solidFill>
              </a:rPr>
              <a:t>: provides protection against </a:t>
            </a:r>
            <a:r>
              <a:rPr lang="en-US" sz="7800" dirty="0">
                <a:solidFill>
                  <a:srgbClr val="FF0000"/>
                </a:solidFill>
              </a:rPr>
              <a:t>passing off</a:t>
            </a:r>
            <a:r>
              <a:rPr lang="en-US" sz="7800" dirty="0">
                <a:solidFill>
                  <a:schemeClr val="bg1"/>
                </a:solidFill>
              </a:rPr>
              <a:t>; applies to </a:t>
            </a:r>
            <a:r>
              <a:rPr lang="en-US" sz="7800" dirty="0">
                <a:solidFill>
                  <a:srgbClr val="FF0000"/>
                </a:solidFill>
              </a:rPr>
              <a:t>both</a:t>
            </a:r>
            <a:r>
              <a:rPr lang="en-US" sz="7800" dirty="0">
                <a:solidFill>
                  <a:srgbClr val="FFFF00"/>
                </a:solidFill>
              </a:rPr>
              <a:t> registered </a:t>
            </a:r>
            <a:r>
              <a:rPr lang="en-US" sz="7800" dirty="0">
                <a:solidFill>
                  <a:schemeClr val="bg1"/>
                </a:solidFill>
              </a:rPr>
              <a:t>and </a:t>
            </a:r>
            <a:r>
              <a:rPr lang="en-US" sz="7800" dirty="0">
                <a:solidFill>
                  <a:srgbClr val="FFFF00"/>
                </a:solidFill>
              </a:rPr>
              <a:t>unregistered marks</a:t>
            </a:r>
          </a:p>
          <a:p>
            <a:pPr lvl="1">
              <a:buFont typeface="Courier New" panose="02070309020205020404" pitchFamily="49" charset="0"/>
              <a:buChar char="o"/>
              <a:defRPr/>
            </a:pPr>
            <a:r>
              <a:rPr lang="en-US" sz="7800" dirty="0">
                <a:solidFill>
                  <a:srgbClr val="FF0000"/>
                </a:solidFill>
              </a:rPr>
              <a:t>S. 19</a:t>
            </a:r>
            <a:r>
              <a:rPr lang="en-US" sz="7800" dirty="0">
                <a:solidFill>
                  <a:schemeClr val="bg1"/>
                </a:solidFill>
              </a:rPr>
              <a:t>: governs use of precise TM registered for same wares and services</a:t>
            </a:r>
          </a:p>
          <a:p>
            <a:pPr lvl="1">
              <a:buFont typeface="Courier New" panose="02070309020205020404" pitchFamily="49" charset="0"/>
              <a:buChar char="o"/>
              <a:defRPr/>
            </a:pPr>
            <a:r>
              <a:rPr lang="en-US" sz="7800" dirty="0">
                <a:solidFill>
                  <a:srgbClr val="FF0000"/>
                </a:solidFill>
              </a:rPr>
              <a:t>S. 20</a:t>
            </a:r>
            <a:r>
              <a:rPr lang="en-US" sz="7800" dirty="0">
                <a:solidFill>
                  <a:schemeClr val="bg1"/>
                </a:solidFill>
              </a:rPr>
              <a:t>: deals with confusing uses of TMs</a:t>
            </a:r>
          </a:p>
          <a:p>
            <a:pPr lvl="1">
              <a:buFont typeface="Courier New" panose="02070309020205020404" pitchFamily="49" charset="0"/>
              <a:buChar char="o"/>
              <a:defRPr/>
            </a:pPr>
            <a:r>
              <a:rPr lang="en-US" sz="7800" dirty="0">
                <a:solidFill>
                  <a:srgbClr val="FF0000"/>
                </a:solidFill>
              </a:rPr>
              <a:t>S. 22</a:t>
            </a:r>
            <a:r>
              <a:rPr lang="en-US" sz="7800" dirty="0">
                <a:solidFill>
                  <a:schemeClr val="bg1"/>
                </a:solidFill>
              </a:rPr>
              <a:t>: governs uses that depreciate value of goodwill</a:t>
            </a:r>
            <a:r>
              <a:rPr lang="en-CA" sz="7800" dirty="0"/>
              <a:t> </a:t>
            </a:r>
          </a:p>
          <a:p>
            <a:pPr>
              <a:defRPr/>
            </a:pPr>
            <a:r>
              <a:rPr lang="en-CA" sz="7800" dirty="0">
                <a:solidFill>
                  <a:srgbClr val="FF0000"/>
                </a:solidFill>
              </a:rPr>
              <a:t>Only S. 7 </a:t>
            </a:r>
            <a:r>
              <a:rPr lang="en-CA" sz="7800" dirty="0">
                <a:solidFill>
                  <a:schemeClr val="bg1"/>
                </a:solidFill>
              </a:rPr>
              <a:t>provides </a:t>
            </a:r>
            <a:r>
              <a:rPr lang="en-CA" sz="7800" dirty="0">
                <a:solidFill>
                  <a:srgbClr val="FF0000"/>
                </a:solidFill>
              </a:rPr>
              <a:t>protection for UNREGISTERED MARKS </a:t>
            </a:r>
            <a:r>
              <a:rPr lang="en-CA" sz="7800" dirty="0">
                <a:solidFill>
                  <a:schemeClr val="bg1"/>
                </a:solidFill>
              </a:rPr>
              <a:t>– s. 7. This section </a:t>
            </a:r>
            <a:r>
              <a:rPr lang="en-CA" sz="7800" dirty="0">
                <a:solidFill>
                  <a:srgbClr val="FFFF00"/>
                </a:solidFill>
              </a:rPr>
              <a:t>applies to both registered and unregistered </a:t>
            </a:r>
            <a:r>
              <a:rPr lang="en-CA" sz="7800" dirty="0">
                <a:solidFill>
                  <a:schemeClr val="bg1"/>
                </a:solidFill>
              </a:rPr>
              <a:t>marks and provides protection against passing off. It can be understood as the codification of the two main types of passing off…</a:t>
            </a:r>
          </a:p>
          <a:p>
            <a:pPr>
              <a:defRPr/>
            </a:pPr>
            <a:r>
              <a:rPr lang="en-CA" sz="7800" dirty="0">
                <a:solidFill>
                  <a:schemeClr val="bg1"/>
                </a:solidFill>
              </a:rPr>
              <a:t>The other three provisions – ss. 19, 20, and 22 - </a:t>
            </a:r>
            <a:r>
              <a:rPr lang="en-CA" sz="7800" b="1" dirty="0">
                <a:solidFill>
                  <a:srgbClr val="FF0000"/>
                </a:solidFill>
              </a:rPr>
              <a:t>ONLY</a:t>
            </a:r>
            <a:r>
              <a:rPr lang="en-CA" sz="7800" dirty="0">
                <a:solidFill>
                  <a:srgbClr val="FF0000"/>
                </a:solidFill>
              </a:rPr>
              <a:t> apply </a:t>
            </a:r>
            <a:r>
              <a:rPr lang="en-CA" sz="7800" dirty="0">
                <a:solidFill>
                  <a:srgbClr val="FFFF00"/>
                </a:solidFill>
              </a:rPr>
              <a:t>to registered TMs</a:t>
            </a:r>
            <a:r>
              <a:rPr lang="en-CA" sz="7800" dirty="0">
                <a:solidFill>
                  <a:schemeClr val="bg1"/>
                </a:solidFill>
              </a:rPr>
              <a:t>. </a:t>
            </a:r>
          </a:p>
          <a:p>
            <a:pPr marL="0" indent="0">
              <a:buFont typeface="Arial" panose="020B0604020202020204" pitchFamily="34" charset="0"/>
              <a:buNone/>
              <a:defRPr/>
            </a:pPr>
            <a:endParaRPr lang="en-US" dirty="0"/>
          </a:p>
        </p:txBody>
      </p:sp>
      <p:sp>
        <p:nvSpPr>
          <p:cNvPr id="318467" name="Slide Number Placeholder 3">
            <a:extLst>
              <a:ext uri="{FF2B5EF4-FFF2-40B4-BE49-F238E27FC236}">
                <a16:creationId xmlns:a16="http://schemas.microsoft.com/office/drawing/2014/main" id="{ED5C66E3-5549-D8E6-B930-F3A9D1A6875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AAAB51-06F0-E043-9F47-908C80C51FD8}" type="slidenum">
              <a:rPr lang="en-US" altLang="en-US" smtClean="0"/>
              <a:pPr/>
              <a:t>223</a:t>
            </a:fld>
            <a:endParaRPr lang="en-US" altLang="en-US"/>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Box 1">
            <a:extLst>
              <a:ext uri="{FF2B5EF4-FFF2-40B4-BE49-F238E27FC236}">
                <a16:creationId xmlns:a16="http://schemas.microsoft.com/office/drawing/2014/main" id="{6CE0435C-F017-92B3-7B67-886AED6499F7}"/>
              </a:ext>
            </a:extLst>
          </p:cNvPr>
          <p:cNvSpPr txBox="1">
            <a:spLocks noChangeArrowheads="1"/>
          </p:cNvSpPr>
          <p:nvPr/>
        </p:nvSpPr>
        <p:spPr bwMode="auto">
          <a:xfrm>
            <a:off x="1247775" y="268288"/>
            <a:ext cx="6648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r>
              <a:rPr lang="en-US" altLang="en-US" b="1">
                <a:solidFill>
                  <a:srgbClr val="FFFF00"/>
                </a:solidFill>
              </a:rPr>
              <a:t>	</a:t>
            </a:r>
            <a:endParaRPr lang="en-US" altLang="en-US"/>
          </a:p>
        </p:txBody>
      </p:sp>
      <p:sp>
        <p:nvSpPr>
          <p:cNvPr id="3" name="TextBox 2">
            <a:extLst>
              <a:ext uri="{FF2B5EF4-FFF2-40B4-BE49-F238E27FC236}">
                <a16:creationId xmlns:a16="http://schemas.microsoft.com/office/drawing/2014/main" id="{593CDE1C-7AC8-2BDC-B92A-A850B9A54506}"/>
              </a:ext>
            </a:extLst>
          </p:cNvPr>
          <p:cNvSpPr txBox="1"/>
          <p:nvPr/>
        </p:nvSpPr>
        <p:spPr>
          <a:xfrm>
            <a:off x="649288" y="1203325"/>
            <a:ext cx="7845425" cy="3540125"/>
          </a:xfrm>
          <a:prstGeom prst="rect">
            <a:avLst/>
          </a:prstGeom>
          <a:noFill/>
        </p:spPr>
        <p:txBody>
          <a:bodyPr>
            <a:spAutoFit/>
          </a:bodyPr>
          <a:lstStyle/>
          <a:p>
            <a:pPr marL="0" lvl="1">
              <a:buFont typeface="Arial" panose="020B0604020202020204" pitchFamily="34" charset="0"/>
              <a:buNone/>
              <a:defRPr/>
            </a:pPr>
            <a:r>
              <a:rPr lang="en-US" sz="2800" dirty="0">
                <a:solidFill>
                  <a:srgbClr val="FF0000"/>
                </a:solidFill>
              </a:rPr>
              <a:t>S. 19</a:t>
            </a:r>
            <a:r>
              <a:rPr lang="en-US" sz="2800" dirty="0">
                <a:solidFill>
                  <a:schemeClr val="bg1"/>
                </a:solidFill>
              </a:rPr>
              <a:t>: governs use of </a:t>
            </a:r>
            <a:r>
              <a:rPr lang="en-US" sz="2800" dirty="0">
                <a:solidFill>
                  <a:srgbClr val="FFFF00"/>
                </a:solidFill>
              </a:rPr>
              <a:t>precise TM registered for </a:t>
            </a:r>
          </a:p>
          <a:p>
            <a:pPr marL="0" lvl="1">
              <a:buFont typeface="Arial" panose="020B0604020202020204" pitchFamily="34" charset="0"/>
              <a:buNone/>
              <a:defRPr/>
            </a:pPr>
            <a:r>
              <a:rPr lang="en-US" sz="2800" dirty="0">
                <a:solidFill>
                  <a:srgbClr val="FF0000"/>
                </a:solidFill>
              </a:rPr>
              <a:t>same</a:t>
            </a:r>
            <a:r>
              <a:rPr lang="en-US" sz="2800" dirty="0">
                <a:solidFill>
                  <a:srgbClr val="FFFF00"/>
                </a:solidFill>
              </a:rPr>
              <a:t> wares and services</a:t>
            </a:r>
          </a:p>
          <a:p>
            <a:pPr marL="342900" lvl="1" indent="-342900">
              <a:buFont typeface="Arial" panose="020B0604020202020204" pitchFamily="34" charset="0"/>
              <a:buChar char="•"/>
              <a:defRPr/>
            </a:pPr>
            <a:r>
              <a:rPr lang="en-US" sz="2800" dirty="0">
                <a:solidFill>
                  <a:srgbClr val="FFFF00"/>
                </a:solidFill>
              </a:rPr>
              <a:t>Subject to </a:t>
            </a:r>
            <a:r>
              <a:rPr lang="en-US" sz="2800" dirty="0">
                <a:solidFill>
                  <a:srgbClr val="FF0000"/>
                </a:solidFill>
              </a:rPr>
              <a:t>ss. 21, 32, 67</a:t>
            </a:r>
          </a:p>
          <a:p>
            <a:pPr marL="342900" lvl="1" indent="-342900">
              <a:buFont typeface="Arial" panose="020B0604020202020204" pitchFamily="34" charset="0"/>
              <a:buChar char="•"/>
              <a:defRPr/>
            </a:pPr>
            <a:r>
              <a:rPr lang="en-US" sz="2800" dirty="0">
                <a:solidFill>
                  <a:srgbClr val="FF0000"/>
                </a:solidFill>
              </a:rPr>
              <a:t>S. 21</a:t>
            </a:r>
            <a:r>
              <a:rPr lang="en-US" sz="2800" dirty="0">
                <a:solidFill>
                  <a:schemeClr val="bg1"/>
                </a:solidFill>
              </a:rPr>
              <a:t>:</a:t>
            </a:r>
          </a:p>
          <a:p>
            <a:pPr marL="642938" lvl="2" indent="-342900">
              <a:buFont typeface="Courier New" panose="02070309020205020404" pitchFamily="49" charset="0"/>
              <a:buChar char="o"/>
              <a:defRPr/>
            </a:pPr>
            <a:r>
              <a:rPr lang="en-US" sz="2800" dirty="0">
                <a:solidFill>
                  <a:srgbClr val="FFFF00"/>
                </a:solidFill>
              </a:rPr>
              <a:t>Honest, concurrent use </a:t>
            </a:r>
            <a:r>
              <a:rPr lang="en-US" sz="2800" dirty="0">
                <a:solidFill>
                  <a:schemeClr val="bg1"/>
                </a:solidFill>
              </a:rPr>
              <a:t>of the mark</a:t>
            </a:r>
          </a:p>
          <a:p>
            <a:pPr marL="642938" lvl="2" indent="-342900">
              <a:buFont typeface="Courier New" panose="02070309020205020404" pitchFamily="49" charset="0"/>
              <a:buChar char="o"/>
              <a:defRPr/>
            </a:pPr>
            <a:r>
              <a:rPr lang="en-US" sz="2800" dirty="0">
                <a:solidFill>
                  <a:schemeClr val="bg1"/>
                </a:solidFill>
              </a:rPr>
              <a:t>Allows the </a:t>
            </a:r>
            <a:r>
              <a:rPr lang="en-US" sz="2800" dirty="0">
                <a:solidFill>
                  <a:srgbClr val="FFFF00"/>
                </a:solidFill>
              </a:rPr>
              <a:t>court to carve out space for </a:t>
            </a:r>
          </a:p>
          <a:p>
            <a:pPr marL="300038" lvl="2">
              <a:defRPr/>
            </a:pPr>
            <a:r>
              <a:rPr lang="en-US" sz="2800" dirty="0">
                <a:solidFill>
                  <a:srgbClr val="FFFF00"/>
                </a:solidFill>
              </a:rPr>
              <a:t>a party’s continuing use </a:t>
            </a:r>
            <a:r>
              <a:rPr lang="en-US" sz="2800" dirty="0">
                <a:solidFill>
                  <a:schemeClr val="bg1"/>
                </a:solidFill>
              </a:rPr>
              <a:t>of a mark</a:t>
            </a:r>
          </a:p>
          <a:p>
            <a:pPr marL="642938" lvl="2" indent="-342900">
              <a:buFont typeface="Courier New" panose="02070309020205020404" pitchFamily="49" charset="0"/>
              <a:buChar char="o"/>
              <a:defRPr/>
            </a:pPr>
            <a:r>
              <a:rPr lang="en-US" sz="2800" dirty="0">
                <a:solidFill>
                  <a:schemeClr val="bg1"/>
                </a:solidFill>
              </a:rPr>
              <a:t>Compromise provision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Box 2">
            <a:extLst>
              <a:ext uri="{FF2B5EF4-FFF2-40B4-BE49-F238E27FC236}">
                <a16:creationId xmlns:a16="http://schemas.microsoft.com/office/drawing/2014/main" id="{BFB19B47-12A3-D743-44E7-B8A867D2B74B}"/>
              </a:ext>
            </a:extLst>
          </p:cNvPr>
          <p:cNvSpPr txBox="1">
            <a:spLocks noChangeArrowheads="1"/>
          </p:cNvSpPr>
          <p:nvPr/>
        </p:nvSpPr>
        <p:spPr bwMode="auto">
          <a:xfrm>
            <a:off x="1439863" y="0"/>
            <a:ext cx="6264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r>
              <a:rPr lang="en-US" altLang="en-US" b="1">
                <a:solidFill>
                  <a:srgbClr val="FFFF00"/>
                </a:solidFill>
              </a:rPr>
              <a:t>	</a:t>
            </a:r>
            <a:endParaRPr lang="en-US" altLang="en-US"/>
          </a:p>
        </p:txBody>
      </p:sp>
      <p:sp>
        <p:nvSpPr>
          <p:cNvPr id="321538" name="TextBox 3">
            <a:extLst>
              <a:ext uri="{FF2B5EF4-FFF2-40B4-BE49-F238E27FC236}">
                <a16:creationId xmlns:a16="http://schemas.microsoft.com/office/drawing/2014/main" id="{E5623AEE-0043-9613-994B-7F866410DE2C}"/>
              </a:ext>
            </a:extLst>
          </p:cNvPr>
          <p:cNvSpPr txBox="1">
            <a:spLocks noChangeArrowheads="1"/>
          </p:cNvSpPr>
          <p:nvPr/>
        </p:nvSpPr>
        <p:spPr bwMode="auto">
          <a:xfrm>
            <a:off x="576263" y="1347788"/>
            <a:ext cx="799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2800" b="1" i="1">
                <a:solidFill>
                  <a:srgbClr val="FFFF00"/>
                </a:solidFill>
              </a:rPr>
              <a:t>Rights conferred by registration</a:t>
            </a:r>
          </a:p>
          <a:p>
            <a:pPr>
              <a:buFont typeface="Arial" panose="020B0604020202020204" pitchFamily="34" charset="0"/>
              <a:buNone/>
            </a:pPr>
            <a:r>
              <a:rPr lang="en-CA" altLang="en-US" sz="2800" b="1" i="1">
                <a:solidFill>
                  <a:srgbClr val="FF0000"/>
                </a:solidFill>
              </a:rPr>
              <a:t>19</a:t>
            </a:r>
            <a:r>
              <a:rPr lang="en-CA" altLang="en-US" sz="2800" i="1"/>
              <a:t> </a:t>
            </a:r>
            <a:r>
              <a:rPr lang="en-CA" altLang="en-US" sz="2800" i="1">
                <a:solidFill>
                  <a:schemeClr val="bg1"/>
                </a:solidFill>
              </a:rPr>
              <a:t>Subject to sections 21, 32 and 67, the </a:t>
            </a:r>
          </a:p>
          <a:p>
            <a:pPr>
              <a:buFont typeface="Arial" panose="020B0604020202020204" pitchFamily="34" charset="0"/>
              <a:buNone/>
            </a:pPr>
            <a:r>
              <a:rPr lang="en-CA" altLang="en-US" sz="2800" i="1">
                <a:solidFill>
                  <a:srgbClr val="FFFF00"/>
                </a:solidFill>
              </a:rPr>
              <a:t>registration </a:t>
            </a:r>
            <a:r>
              <a:rPr lang="en-CA" altLang="en-US" sz="2800" i="1">
                <a:solidFill>
                  <a:schemeClr val="bg1"/>
                </a:solidFill>
              </a:rPr>
              <a:t>of a trademark in respect of any </a:t>
            </a:r>
          </a:p>
          <a:p>
            <a:pPr>
              <a:buFont typeface="Arial" panose="020B0604020202020204" pitchFamily="34" charset="0"/>
              <a:buNone/>
            </a:pPr>
            <a:r>
              <a:rPr lang="en-CA" altLang="en-US" sz="2800" i="1">
                <a:solidFill>
                  <a:schemeClr val="bg1"/>
                </a:solidFill>
              </a:rPr>
              <a:t>goods or services, </a:t>
            </a:r>
            <a:r>
              <a:rPr lang="en-CA" altLang="en-US" sz="2800" i="1">
                <a:solidFill>
                  <a:srgbClr val="FFFF00"/>
                </a:solidFill>
              </a:rPr>
              <a:t>unless shown to be invalid</a:t>
            </a:r>
            <a:r>
              <a:rPr lang="en-CA" altLang="en-US" sz="2800" i="1">
                <a:solidFill>
                  <a:schemeClr val="bg1"/>
                </a:solidFill>
              </a:rPr>
              <a:t>, </a:t>
            </a:r>
          </a:p>
          <a:p>
            <a:pPr>
              <a:buFont typeface="Arial" panose="020B0604020202020204" pitchFamily="34" charset="0"/>
              <a:buNone/>
            </a:pPr>
            <a:r>
              <a:rPr lang="en-CA" altLang="en-US" sz="2800" i="1">
                <a:solidFill>
                  <a:srgbClr val="FFFF00"/>
                </a:solidFill>
              </a:rPr>
              <a:t>gives to the owner </a:t>
            </a:r>
            <a:r>
              <a:rPr lang="en-CA" altLang="en-US" sz="2800" i="1">
                <a:solidFill>
                  <a:schemeClr val="bg1"/>
                </a:solidFill>
              </a:rPr>
              <a:t>of the trademark the </a:t>
            </a:r>
            <a:r>
              <a:rPr lang="en-CA" altLang="en-US" sz="2800" i="1">
                <a:solidFill>
                  <a:srgbClr val="FF0000"/>
                </a:solidFill>
              </a:rPr>
              <a:t>exclusive </a:t>
            </a:r>
          </a:p>
          <a:p>
            <a:pPr>
              <a:buFont typeface="Arial" panose="020B0604020202020204" pitchFamily="34" charset="0"/>
              <a:buNone/>
            </a:pPr>
            <a:r>
              <a:rPr lang="en-CA" altLang="en-US" sz="2800" i="1">
                <a:solidFill>
                  <a:srgbClr val="FF0000"/>
                </a:solidFill>
              </a:rPr>
              <a:t>right to the use throughout Canada</a:t>
            </a:r>
            <a:r>
              <a:rPr lang="en-CA" altLang="en-US" sz="2800" i="1">
                <a:solidFill>
                  <a:srgbClr val="FFFF00"/>
                </a:solidFill>
              </a:rPr>
              <a:t> of the </a:t>
            </a:r>
          </a:p>
          <a:p>
            <a:pPr>
              <a:buFont typeface="Arial" panose="020B0604020202020204" pitchFamily="34" charset="0"/>
              <a:buNone/>
            </a:pPr>
            <a:r>
              <a:rPr lang="en-CA" altLang="en-US" sz="2800" i="1">
                <a:solidFill>
                  <a:srgbClr val="FFFF00"/>
                </a:solidFill>
              </a:rPr>
              <a:t>trademark in respect of those goods or services</a:t>
            </a:r>
            <a:r>
              <a:rPr lang="en-CA" altLang="en-US" sz="2800" i="1">
                <a:solidFill>
                  <a:srgbClr val="FF0000"/>
                </a:solidFill>
              </a:rPr>
              <a:t>.</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C5EC2F-ECEC-A8CC-9A26-CC8DF12E79BE}"/>
              </a:ext>
            </a:extLst>
          </p:cNvPr>
          <p:cNvSpPr>
            <a:spLocks noGrp="1"/>
          </p:cNvSpPr>
          <p:nvPr>
            <p:ph type="title"/>
          </p:nvPr>
        </p:nvSpPr>
        <p:spPr>
          <a:xfrm>
            <a:off x="179388" y="69850"/>
            <a:ext cx="8713787" cy="5254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564B195-F47F-B8B3-7CDC-E57F6CE9E342}"/>
              </a:ext>
            </a:extLst>
          </p:cNvPr>
          <p:cNvSpPr>
            <a:spLocks noGrp="1"/>
          </p:cNvSpPr>
          <p:nvPr>
            <p:ph idx="1"/>
          </p:nvPr>
        </p:nvSpPr>
        <p:spPr>
          <a:xfrm>
            <a:off x="215900" y="987425"/>
            <a:ext cx="8712200" cy="3841750"/>
          </a:xfrm>
        </p:spPr>
        <p:txBody>
          <a:bodyPr>
            <a:normAutofit fontScale="55000" lnSpcReduction="20000"/>
          </a:bodyPr>
          <a:lstStyle/>
          <a:p>
            <a:pPr>
              <a:lnSpc>
                <a:spcPct val="120000"/>
              </a:lnSpc>
              <a:defRPr/>
            </a:pPr>
            <a:r>
              <a:rPr lang="en-CA" sz="3150" dirty="0">
                <a:solidFill>
                  <a:srgbClr val="FF0000"/>
                </a:solidFill>
              </a:rPr>
              <a:t>S. 19  </a:t>
            </a:r>
            <a:r>
              <a:rPr lang="en-CA" sz="3150" dirty="0">
                <a:solidFill>
                  <a:schemeClr val="bg1"/>
                </a:solidFill>
              </a:rPr>
              <a:t>gives the owner of a TM the </a:t>
            </a:r>
            <a:r>
              <a:rPr lang="en-CA" sz="3150" dirty="0">
                <a:solidFill>
                  <a:srgbClr val="FFFF00"/>
                </a:solidFill>
              </a:rPr>
              <a:t>exclusive right to use, throughout Canada, the TM in association with those wares and services</a:t>
            </a:r>
            <a:r>
              <a:rPr lang="en-CA" sz="3150" dirty="0">
                <a:solidFill>
                  <a:schemeClr val="bg1"/>
                </a:solidFill>
              </a:rPr>
              <a:t> </a:t>
            </a:r>
            <a:r>
              <a:rPr lang="en-CA" sz="3150" dirty="0">
                <a:solidFill>
                  <a:srgbClr val="FF0000"/>
                </a:solidFill>
              </a:rPr>
              <a:t>for which it is registered</a:t>
            </a:r>
            <a:r>
              <a:rPr lang="en-CA" sz="3150" dirty="0">
                <a:solidFill>
                  <a:schemeClr val="bg1"/>
                </a:solidFill>
              </a:rPr>
              <a:t>. </a:t>
            </a:r>
          </a:p>
          <a:p>
            <a:pPr>
              <a:lnSpc>
                <a:spcPct val="120000"/>
              </a:lnSpc>
              <a:defRPr/>
            </a:pPr>
            <a:r>
              <a:rPr lang="en-CA" sz="3150" dirty="0">
                <a:solidFill>
                  <a:srgbClr val="FF0000"/>
                </a:solidFill>
              </a:rPr>
              <a:t>S. 19 only applies </a:t>
            </a:r>
            <a:r>
              <a:rPr lang="en-CA" sz="3150" dirty="0">
                <a:solidFill>
                  <a:srgbClr val="FFFF00"/>
                </a:solidFill>
              </a:rPr>
              <a:t>where someone uses EXACTLY THE SAME TM</a:t>
            </a:r>
            <a:r>
              <a:rPr lang="en-CA" sz="3150" dirty="0">
                <a:solidFill>
                  <a:schemeClr val="bg1"/>
                </a:solidFill>
              </a:rPr>
              <a:t>; and uses it in association with one of the wares or services for which the original mark is registered. </a:t>
            </a:r>
          </a:p>
          <a:p>
            <a:pPr>
              <a:lnSpc>
                <a:spcPct val="120000"/>
              </a:lnSpc>
              <a:defRPr/>
            </a:pPr>
            <a:r>
              <a:rPr lang="en-CA" sz="3150" dirty="0">
                <a:solidFill>
                  <a:schemeClr val="bg1"/>
                </a:solidFill>
              </a:rPr>
              <a:t>For example, say that </a:t>
            </a:r>
            <a:r>
              <a:rPr lang="en-CA" sz="3150" dirty="0">
                <a:solidFill>
                  <a:srgbClr val="FF0000"/>
                </a:solidFill>
              </a:rPr>
              <a:t>Coca Cola </a:t>
            </a:r>
            <a:r>
              <a:rPr lang="en-CA" sz="3150" dirty="0">
                <a:solidFill>
                  <a:schemeClr val="bg1"/>
                </a:solidFill>
              </a:rPr>
              <a:t>is </a:t>
            </a:r>
            <a:r>
              <a:rPr lang="en-CA" sz="3150" dirty="0">
                <a:solidFill>
                  <a:srgbClr val="FFFF00"/>
                </a:solidFill>
              </a:rPr>
              <a:t>registered only for soda drinks</a:t>
            </a:r>
          </a:p>
          <a:p>
            <a:pPr>
              <a:lnSpc>
                <a:spcPct val="120000"/>
              </a:lnSpc>
              <a:defRPr/>
            </a:pPr>
            <a:r>
              <a:rPr lang="en-CA" sz="3150" dirty="0">
                <a:solidFill>
                  <a:schemeClr val="bg1"/>
                </a:solidFill>
              </a:rPr>
              <a:t>If </a:t>
            </a:r>
            <a:r>
              <a:rPr lang="en-CA" sz="3150" dirty="0">
                <a:solidFill>
                  <a:srgbClr val="FFFF00"/>
                </a:solidFill>
              </a:rPr>
              <a:t>someone uses the TM Coca Cola with respect to couches</a:t>
            </a:r>
            <a:r>
              <a:rPr lang="en-CA" sz="3150" dirty="0">
                <a:solidFill>
                  <a:schemeClr val="bg1"/>
                </a:solidFill>
              </a:rPr>
              <a:t>, this would </a:t>
            </a:r>
            <a:r>
              <a:rPr lang="en-CA" sz="3150" dirty="0">
                <a:solidFill>
                  <a:srgbClr val="FFFF00"/>
                </a:solidFill>
              </a:rPr>
              <a:t>not be covered</a:t>
            </a:r>
            <a:r>
              <a:rPr lang="en-CA" sz="3150" dirty="0">
                <a:solidFill>
                  <a:schemeClr val="bg1"/>
                </a:solidFill>
              </a:rPr>
              <a:t> by s. 19.</a:t>
            </a:r>
          </a:p>
          <a:p>
            <a:pPr>
              <a:lnSpc>
                <a:spcPct val="120000"/>
              </a:lnSpc>
              <a:defRPr/>
            </a:pPr>
            <a:r>
              <a:rPr lang="en-CA" sz="3150" dirty="0">
                <a:solidFill>
                  <a:schemeClr val="bg1"/>
                </a:solidFill>
              </a:rPr>
              <a:t>As well, if someone </a:t>
            </a:r>
            <a:r>
              <a:rPr lang="en-CA" sz="3150" dirty="0">
                <a:solidFill>
                  <a:srgbClr val="FFFF00"/>
                </a:solidFill>
              </a:rPr>
              <a:t>uses the TM </a:t>
            </a:r>
            <a:r>
              <a:rPr lang="en-CA" sz="3150" dirty="0" err="1">
                <a:solidFill>
                  <a:srgbClr val="FF0000"/>
                </a:solidFill>
              </a:rPr>
              <a:t>Cocca</a:t>
            </a:r>
            <a:r>
              <a:rPr lang="en-CA" sz="3150" dirty="0">
                <a:solidFill>
                  <a:srgbClr val="FF0000"/>
                </a:solidFill>
              </a:rPr>
              <a:t> </a:t>
            </a:r>
            <a:r>
              <a:rPr lang="en-CA" sz="3150" dirty="0" err="1">
                <a:solidFill>
                  <a:srgbClr val="FF0000"/>
                </a:solidFill>
              </a:rPr>
              <a:t>Colla</a:t>
            </a:r>
            <a:r>
              <a:rPr lang="en-CA" sz="3150" dirty="0">
                <a:solidFill>
                  <a:srgbClr val="FF0000"/>
                </a:solidFill>
              </a:rPr>
              <a:t> </a:t>
            </a:r>
            <a:r>
              <a:rPr lang="en-CA" sz="3150" dirty="0">
                <a:solidFill>
                  <a:schemeClr val="bg1"/>
                </a:solidFill>
              </a:rPr>
              <a:t>(two cs, two ls) with respect to soda drinks, that would </a:t>
            </a:r>
            <a:r>
              <a:rPr lang="en-CA" sz="3150" dirty="0">
                <a:solidFill>
                  <a:srgbClr val="FFFF00"/>
                </a:solidFill>
              </a:rPr>
              <a:t>not be covered </a:t>
            </a:r>
            <a:r>
              <a:rPr lang="en-CA" sz="3150" dirty="0">
                <a:solidFill>
                  <a:schemeClr val="bg1"/>
                </a:solidFill>
              </a:rPr>
              <a:t>by s. 19.</a:t>
            </a:r>
          </a:p>
          <a:p>
            <a:pPr>
              <a:lnSpc>
                <a:spcPct val="120000"/>
              </a:lnSpc>
              <a:defRPr/>
            </a:pPr>
            <a:r>
              <a:rPr lang="en-CA" sz="3150" dirty="0">
                <a:solidFill>
                  <a:srgbClr val="FF0000"/>
                </a:solidFill>
              </a:rPr>
              <a:t>Only if </a:t>
            </a:r>
            <a:r>
              <a:rPr lang="en-CA" sz="3150" dirty="0">
                <a:solidFill>
                  <a:srgbClr val="FFFF00"/>
                </a:solidFill>
              </a:rPr>
              <a:t>a second person used the TM Coca Cola</a:t>
            </a:r>
            <a:r>
              <a:rPr lang="en-CA" sz="3150" dirty="0">
                <a:solidFill>
                  <a:schemeClr val="bg1"/>
                </a:solidFill>
              </a:rPr>
              <a:t> (same TM) with respect to soda drinks (same wares and services) </a:t>
            </a:r>
            <a:r>
              <a:rPr lang="en-CA" sz="3150" dirty="0">
                <a:solidFill>
                  <a:srgbClr val="FFFF00"/>
                </a:solidFill>
              </a:rPr>
              <a:t>that </a:t>
            </a:r>
            <a:r>
              <a:rPr lang="en-CA" sz="3150" dirty="0">
                <a:solidFill>
                  <a:srgbClr val="FF0000"/>
                </a:solidFill>
              </a:rPr>
              <a:t>S. 19 </a:t>
            </a:r>
            <a:r>
              <a:rPr lang="en-CA" sz="3150" dirty="0">
                <a:solidFill>
                  <a:srgbClr val="FFFF00"/>
                </a:solidFill>
              </a:rPr>
              <a:t>would be infringed. </a:t>
            </a:r>
          </a:p>
          <a:p>
            <a:pPr>
              <a:lnSpc>
                <a:spcPct val="120000"/>
              </a:lnSpc>
              <a:defRPr/>
            </a:pPr>
            <a:r>
              <a:rPr lang="en-CA" sz="3150" dirty="0">
                <a:solidFill>
                  <a:schemeClr val="bg1"/>
                </a:solidFill>
              </a:rPr>
              <a:t>In S. 19, it states that the rights conferred are subject to S. 21, 32, and 67... </a:t>
            </a:r>
          </a:p>
          <a:p>
            <a:pPr>
              <a:lnSpc>
                <a:spcPct val="120000"/>
              </a:lnSpc>
              <a:defRPr/>
            </a:pPr>
            <a:r>
              <a:rPr lang="en-CA" sz="3150" dirty="0">
                <a:solidFill>
                  <a:schemeClr val="bg1"/>
                </a:solidFill>
              </a:rPr>
              <a:t>Examine </a:t>
            </a:r>
            <a:r>
              <a:rPr lang="en-CA" sz="3150" dirty="0">
                <a:solidFill>
                  <a:srgbClr val="FF0000"/>
                </a:solidFill>
              </a:rPr>
              <a:t>S. 21 </a:t>
            </a:r>
            <a:r>
              <a:rPr lang="en-CA" sz="3150" dirty="0">
                <a:solidFill>
                  <a:schemeClr val="bg1"/>
                </a:solidFill>
              </a:rPr>
              <a:t>which exception refers to the </a:t>
            </a:r>
            <a:r>
              <a:rPr lang="en-CA" sz="3150" dirty="0">
                <a:solidFill>
                  <a:srgbClr val="FFFF00"/>
                </a:solidFill>
              </a:rPr>
              <a:t>Honest, Concurrent use </a:t>
            </a:r>
            <a:r>
              <a:rPr lang="en-CA" sz="3150" dirty="0">
                <a:solidFill>
                  <a:schemeClr val="bg1"/>
                </a:solidFill>
              </a:rPr>
              <a:t>of the mark. </a:t>
            </a:r>
          </a:p>
          <a:p>
            <a:pPr>
              <a:defRPr/>
            </a:pPr>
            <a:endParaRPr lang="en-US" sz="2100" dirty="0"/>
          </a:p>
        </p:txBody>
      </p:sp>
      <p:sp>
        <p:nvSpPr>
          <p:cNvPr id="322563" name="Slide Number Placeholder 3">
            <a:extLst>
              <a:ext uri="{FF2B5EF4-FFF2-40B4-BE49-F238E27FC236}">
                <a16:creationId xmlns:a16="http://schemas.microsoft.com/office/drawing/2014/main" id="{74C15D88-3766-BC50-1916-E3B04CF5D8F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6CE545-2BFD-6A45-9DA9-D8F72D7F776B}" type="slidenum">
              <a:rPr lang="en-US" altLang="en-US" smtClean="0"/>
              <a:pPr/>
              <a:t>226</a:t>
            </a:fld>
            <a:endParaRPr lang="en-US" altLang="en-US"/>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itle 5">
            <a:extLst>
              <a:ext uri="{FF2B5EF4-FFF2-40B4-BE49-F238E27FC236}">
                <a16:creationId xmlns:a16="http://schemas.microsoft.com/office/drawing/2014/main" id="{3CBE8186-756A-CB77-E396-3DCB6A623B1D}"/>
              </a:ext>
            </a:extLst>
          </p:cNvPr>
          <p:cNvSpPr>
            <a:spLocks noGrp="1" noChangeArrowheads="1"/>
          </p:cNvSpPr>
          <p:nvPr>
            <p:ph type="title"/>
          </p:nvPr>
        </p:nvSpPr>
        <p:spPr bwMode="auto">
          <a:xfrm>
            <a:off x="652463" y="0"/>
            <a:ext cx="78390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1B19F045-E95A-9D36-A8DA-936BB4003BE1}"/>
              </a:ext>
            </a:extLst>
          </p:cNvPr>
          <p:cNvSpPr>
            <a:spLocks noGrp="1"/>
          </p:cNvSpPr>
          <p:nvPr>
            <p:ph idx="1"/>
          </p:nvPr>
        </p:nvSpPr>
        <p:spPr>
          <a:xfrm>
            <a:off x="179388" y="1111250"/>
            <a:ext cx="8785225" cy="4032250"/>
          </a:xfrm>
        </p:spPr>
        <p:txBody>
          <a:bodyPr>
            <a:normAutofit fontScale="55000" lnSpcReduction="20000"/>
          </a:bodyPr>
          <a:lstStyle/>
          <a:p>
            <a:pPr>
              <a:lnSpc>
                <a:spcPct val="120000"/>
              </a:lnSpc>
              <a:defRPr/>
            </a:pPr>
            <a:r>
              <a:rPr lang="en-CA" dirty="0">
                <a:solidFill>
                  <a:srgbClr val="FF0000"/>
                </a:solidFill>
              </a:rPr>
              <a:t>For example</a:t>
            </a:r>
            <a:r>
              <a:rPr lang="en-CA" dirty="0">
                <a:solidFill>
                  <a:schemeClr val="bg1"/>
                </a:solidFill>
              </a:rPr>
              <a:t>: </a:t>
            </a:r>
            <a:r>
              <a:rPr lang="en-CA" dirty="0">
                <a:solidFill>
                  <a:srgbClr val="FFFF00"/>
                </a:solidFill>
              </a:rPr>
              <a:t>Company X has the common law trademark </a:t>
            </a:r>
            <a:r>
              <a:rPr lang="en-CA" dirty="0">
                <a:solidFill>
                  <a:srgbClr val="FF0000"/>
                </a:solidFill>
              </a:rPr>
              <a:t>PRAIRIE</a:t>
            </a:r>
            <a:r>
              <a:rPr lang="en-CA" dirty="0">
                <a:solidFill>
                  <a:srgbClr val="FFFF00"/>
                </a:solidFill>
              </a:rPr>
              <a:t> for luggage</a:t>
            </a:r>
            <a:r>
              <a:rPr lang="en-CA" dirty="0">
                <a:solidFill>
                  <a:schemeClr val="bg1"/>
                </a:solidFill>
              </a:rPr>
              <a:t>. They have been </a:t>
            </a:r>
            <a:r>
              <a:rPr lang="en-CA" dirty="0">
                <a:solidFill>
                  <a:srgbClr val="FFFF00"/>
                </a:solidFill>
              </a:rPr>
              <a:t>in business in Manitoba and Sask. since 1980 </a:t>
            </a:r>
            <a:r>
              <a:rPr lang="en-CA" dirty="0">
                <a:solidFill>
                  <a:schemeClr val="bg1"/>
                </a:solidFill>
              </a:rPr>
              <a:t>but haven’t registered their mark</a:t>
            </a:r>
          </a:p>
          <a:p>
            <a:pPr>
              <a:lnSpc>
                <a:spcPct val="120000"/>
              </a:lnSpc>
              <a:defRPr/>
            </a:pPr>
            <a:r>
              <a:rPr lang="en-CA" dirty="0">
                <a:solidFill>
                  <a:srgbClr val="FFFF00"/>
                </a:solidFill>
              </a:rPr>
              <a:t>1990 Company Y </a:t>
            </a:r>
            <a:r>
              <a:rPr lang="en-CA" dirty="0">
                <a:solidFill>
                  <a:schemeClr val="bg1"/>
                </a:solidFill>
              </a:rPr>
              <a:t>comes along and would like to use the </a:t>
            </a:r>
            <a:r>
              <a:rPr lang="en-CA" dirty="0">
                <a:solidFill>
                  <a:srgbClr val="FFFF00"/>
                </a:solidFill>
              </a:rPr>
              <a:t>TM PRAIRIE</a:t>
            </a:r>
            <a:r>
              <a:rPr lang="en-CA" dirty="0">
                <a:solidFill>
                  <a:schemeClr val="bg1"/>
                </a:solidFill>
              </a:rPr>
              <a:t>.  They do a registered search, find nothing similar, and register the same TM without knowing that X has been in business in Manitoba &amp; Sask. with that trademark. </a:t>
            </a:r>
          </a:p>
          <a:p>
            <a:pPr>
              <a:lnSpc>
                <a:spcPct val="120000"/>
              </a:lnSpc>
              <a:defRPr/>
            </a:pPr>
            <a:r>
              <a:rPr lang="en-CA" dirty="0">
                <a:solidFill>
                  <a:srgbClr val="FFFF00"/>
                </a:solidFill>
              </a:rPr>
              <a:t>Company X not aware that company Y registered this mark until 1998</a:t>
            </a:r>
            <a:r>
              <a:rPr lang="en-CA" dirty="0">
                <a:solidFill>
                  <a:schemeClr val="bg1"/>
                </a:solidFill>
              </a:rPr>
              <a:t>, when it is sued for TM infringement by Company Y. But X was using the mark since 1980! </a:t>
            </a:r>
          </a:p>
          <a:p>
            <a:pPr>
              <a:lnSpc>
                <a:spcPct val="120000"/>
              </a:lnSpc>
              <a:defRPr/>
            </a:pPr>
            <a:r>
              <a:rPr lang="en-CA" dirty="0">
                <a:solidFill>
                  <a:schemeClr val="bg1"/>
                </a:solidFill>
              </a:rPr>
              <a:t>X’s response is to challenge the registration of the mark under s. 18.  Specifically  </a:t>
            </a:r>
            <a:r>
              <a:rPr lang="en-CA" dirty="0">
                <a:solidFill>
                  <a:srgbClr val="FFFF00"/>
                </a:solidFill>
              </a:rPr>
              <a:t>X cites the “entitled to register” section of s. 18 </a:t>
            </a:r>
            <a:r>
              <a:rPr lang="en-CA" dirty="0">
                <a:solidFill>
                  <a:schemeClr val="bg1"/>
                </a:solidFill>
              </a:rPr>
              <a:t>, saying that Company Y isn’t entitled to register the mark because Y’s mark was confusing with X’s mark, which X had used prior to the time Y applied to register.</a:t>
            </a:r>
          </a:p>
        </p:txBody>
      </p:sp>
      <p:sp>
        <p:nvSpPr>
          <p:cNvPr id="324611" name="Slide Number Placeholder 3">
            <a:extLst>
              <a:ext uri="{FF2B5EF4-FFF2-40B4-BE49-F238E27FC236}">
                <a16:creationId xmlns:a16="http://schemas.microsoft.com/office/drawing/2014/main" id="{78852AF8-A4AF-7B7C-E066-8DB30C80C11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500357-E525-BB4F-ABA0-49B93AD47EE2}" type="slidenum">
              <a:rPr lang="en-US" altLang="en-US" smtClean="0"/>
              <a:pPr/>
              <a:t>227</a:t>
            </a:fld>
            <a:endParaRPr lang="en-US" alt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DC5EBB-DFB1-65E9-5339-4D2D9C548173}"/>
              </a:ext>
            </a:extLst>
          </p:cNvPr>
          <p:cNvSpPr>
            <a:spLocks noGrp="1"/>
          </p:cNvSpPr>
          <p:nvPr>
            <p:ph type="title"/>
          </p:nvPr>
        </p:nvSpPr>
        <p:spPr>
          <a:xfrm>
            <a:off x="323850" y="69850"/>
            <a:ext cx="7334250" cy="35401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8B249FC8-E6EE-F7A2-8ED5-B72BDE0DADE2}"/>
              </a:ext>
            </a:extLst>
          </p:cNvPr>
          <p:cNvSpPr>
            <a:spLocks noGrp="1"/>
          </p:cNvSpPr>
          <p:nvPr>
            <p:ph idx="1"/>
          </p:nvPr>
        </p:nvSpPr>
        <p:spPr>
          <a:xfrm>
            <a:off x="179388" y="987425"/>
            <a:ext cx="8785225" cy="3835400"/>
          </a:xfrm>
        </p:spPr>
        <p:txBody>
          <a:bodyPr>
            <a:normAutofit fontScale="55000" lnSpcReduction="20000"/>
          </a:bodyPr>
          <a:lstStyle/>
          <a:p>
            <a:pPr>
              <a:lnSpc>
                <a:spcPct val="120000"/>
              </a:lnSpc>
              <a:defRPr/>
            </a:pPr>
            <a:r>
              <a:rPr lang="en-CA" b="1" dirty="0">
                <a:solidFill>
                  <a:srgbClr val="FFFF00"/>
                </a:solidFill>
              </a:rPr>
              <a:t>Argument will fail</a:t>
            </a:r>
            <a:r>
              <a:rPr lang="en-CA" b="1" dirty="0">
                <a:solidFill>
                  <a:schemeClr val="bg1"/>
                </a:solidFill>
              </a:rPr>
              <a:t>.  </a:t>
            </a:r>
            <a:endParaRPr lang="en-CA" dirty="0">
              <a:solidFill>
                <a:schemeClr val="bg1"/>
              </a:solidFill>
            </a:endParaRPr>
          </a:p>
          <a:p>
            <a:pPr>
              <a:lnSpc>
                <a:spcPct val="120000"/>
              </a:lnSpc>
              <a:defRPr/>
            </a:pPr>
            <a:r>
              <a:rPr lang="en-CA" dirty="0">
                <a:solidFill>
                  <a:schemeClr val="bg1"/>
                </a:solidFill>
              </a:rPr>
              <a:t>Defence, in s. 18, is no longer available because </a:t>
            </a:r>
            <a:r>
              <a:rPr lang="en-CA" dirty="0">
                <a:solidFill>
                  <a:srgbClr val="FFFF00"/>
                </a:solidFill>
              </a:rPr>
              <a:t>it has been more than 5 years since the mark was registered </a:t>
            </a:r>
          </a:p>
          <a:p>
            <a:pPr>
              <a:lnSpc>
                <a:spcPct val="120000"/>
              </a:lnSpc>
              <a:defRPr/>
            </a:pPr>
            <a:r>
              <a:rPr lang="en-CA" dirty="0">
                <a:solidFill>
                  <a:srgbClr val="FFFF00"/>
                </a:solidFill>
              </a:rPr>
              <a:t>17(2) </a:t>
            </a:r>
            <a:r>
              <a:rPr lang="en-CA" dirty="0">
                <a:solidFill>
                  <a:schemeClr val="bg1"/>
                </a:solidFill>
              </a:rPr>
              <a:t>says you have </a:t>
            </a:r>
            <a:r>
              <a:rPr lang="en-CA" dirty="0">
                <a:solidFill>
                  <a:srgbClr val="FF0000"/>
                </a:solidFill>
              </a:rPr>
              <a:t>5 years to object to the registration of a mark </a:t>
            </a:r>
            <a:r>
              <a:rPr lang="en-CA" dirty="0">
                <a:solidFill>
                  <a:schemeClr val="bg1"/>
                </a:solidFill>
              </a:rPr>
              <a:t>on the basis of your prior use of the mark.</a:t>
            </a:r>
          </a:p>
          <a:p>
            <a:pPr>
              <a:lnSpc>
                <a:spcPct val="120000"/>
              </a:lnSpc>
              <a:defRPr/>
            </a:pPr>
            <a:r>
              <a:rPr lang="en-CA" dirty="0">
                <a:solidFill>
                  <a:srgbClr val="FF0000"/>
                </a:solidFill>
              </a:rPr>
              <a:t>s. 21 allows the court to carve out space for X’s continuing use of the mark. </a:t>
            </a:r>
            <a:r>
              <a:rPr lang="en-CA" dirty="0">
                <a:solidFill>
                  <a:schemeClr val="bg1"/>
                </a:solidFill>
              </a:rPr>
              <a:t>However the </a:t>
            </a:r>
            <a:r>
              <a:rPr lang="en-CA" dirty="0">
                <a:solidFill>
                  <a:srgbClr val="FFFF00"/>
                </a:solidFill>
              </a:rPr>
              <a:t>catch is that there has to be an “adequate specified distinction from the registered TM”, as the court  may order. </a:t>
            </a:r>
          </a:p>
          <a:p>
            <a:pPr>
              <a:lnSpc>
                <a:spcPct val="120000"/>
              </a:lnSpc>
              <a:defRPr/>
            </a:pPr>
            <a:r>
              <a:rPr lang="en-CA" dirty="0">
                <a:solidFill>
                  <a:schemeClr val="bg1"/>
                </a:solidFill>
              </a:rPr>
              <a:t>So, the Court  indeed </a:t>
            </a:r>
            <a:r>
              <a:rPr lang="en-CA" dirty="0">
                <a:solidFill>
                  <a:srgbClr val="FFFF00"/>
                </a:solidFill>
              </a:rPr>
              <a:t>allows X use the mark, but they have to distinguish it in some way</a:t>
            </a:r>
            <a:r>
              <a:rPr lang="en-CA" dirty="0">
                <a:solidFill>
                  <a:schemeClr val="bg1"/>
                </a:solidFill>
              </a:rPr>
              <a:t> to ensure the public is not confused as to source.</a:t>
            </a:r>
          </a:p>
          <a:p>
            <a:pPr>
              <a:lnSpc>
                <a:spcPct val="120000"/>
              </a:lnSpc>
              <a:defRPr/>
            </a:pPr>
            <a:r>
              <a:rPr lang="en-CA" dirty="0">
                <a:solidFill>
                  <a:srgbClr val="FF0000"/>
                </a:solidFill>
              </a:rPr>
              <a:t>S. 21 </a:t>
            </a:r>
            <a:r>
              <a:rPr lang="en-CA" dirty="0">
                <a:solidFill>
                  <a:schemeClr val="bg1"/>
                </a:solidFill>
              </a:rPr>
              <a:t>has been described by commentators as </a:t>
            </a:r>
            <a:r>
              <a:rPr lang="en-CA" dirty="0">
                <a:solidFill>
                  <a:srgbClr val="FF0000"/>
                </a:solidFill>
              </a:rPr>
              <a:t>the compromise provision</a:t>
            </a:r>
            <a:r>
              <a:rPr lang="en-CA" dirty="0">
                <a:solidFill>
                  <a:schemeClr val="bg1"/>
                </a:solidFill>
              </a:rPr>
              <a:t>. Through it, the </a:t>
            </a:r>
            <a:r>
              <a:rPr lang="en-CA" dirty="0">
                <a:solidFill>
                  <a:srgbClr val="FFFF00"/>
                </a:solidFill>
              </a:rPr>
              <a:t>court will find some way for both parties to use the TMs</a:t>
            </a:r>
            <a:r>
              <a:rPr lang="en-CA" dirty="0">
                <a:solidFill>
                  <a:schemeClr val="bg1"/>
                </a:solidFill>
              </a:rPr>
              <a:t>. </a:t>
            </a:r>
          </a:p>
        </p:txBody>
      </p:sp>
      <p:sp>
        <p:nvSpPr>
          <p:cNvPr id="326659" name="Slide Number Placeholder 3">
            <a:extLst>
              <a:ext uri="{FF2B5EF4-FFF2-40B4-BE49-F238E27FC236}">
                <a16:creationId xmlns:a16="http://schemas.microsoft.com/office/drawing/2014/main" id="{57C88B37-7EF7-903C-0DF1-092938830B1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6044D7-5A54-7444-921F-8C43C0011B0A}" type="slidenum">
              <a:rPr lang="en-US" altLang="en-US" smtClean="0"/>
              <a:pPr/>
              <a:t>228</a:t>
            </a:fld>
            <a:endParaRPr lang="en-US" altLang="en-US"/>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a:extLst>
              <a:ext uri="{FF2B5EF4-FFF2-40B4-BE49-F238E27FC236}">
                <a16:creationId xmlns:a16="http://schemas.microsoft.com/office/drawing/2014/main" id="{7EB7B040-0614-7386-95B3-A9E176221566}"/>
              </a:ext>
            </a:extLst>
          </p:cNvPr>
          <p:cNvSpPr>
            <a:spLocks noGrp="1" noChangeArrowheads="1"/>
          </p:cNvSpPr>
          <p:nvPr>
            <p:ph type="title"/>
          </p:nvPr>
        </p:nvSpPr>
        <p:spPr bwMode="auto">
          <a:xfrm>
            <a:off x="4572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3" name="Content Placeholder 2">
            <a:extLst>
              <a:ext uri="{FF2B5EF4-FFF2-40B4-BE49-F238E27FC236}">
                <a16:creationId xmlns:a16="http://schemas.microsoft.com/office/drawing/2014/main" id="{17A2053F-63A5-F779-B365-3221CF64686C}"/>
              </a:ext>
            </a:extLst>
          </p:cNvPr>
          <p:cNvSpPr>
            <a:spLocks noGrp="1"/>
          </p:cNvSpPr>
          <p:nvPr>
            <p:ph sz="quarter" idx="10"/>
          </p:nvPr>
        </p:nvSpPr>
        <p:spPr>
          <a:xfrm>
            <a:off x="457200" y="1055688"/>
            <a:ext cx="8229600" cy="3843337"/>
          </a:xfrm>
        </p:spPr>
        <p:txBody>
          <a:bodyPr>
            <a:normAutofit fontScale="92500" lnSpcReduction="10000"/>
          </a:bodyPr>
          <a:lstStyle/>
          <a:p>
            <a:pPr marL="0" indent="0">
              <a:buFont typeface="Arial" panose="020B0604020202020204" pitchFamily="34" charset="0"/>
              <a:buNone/>
              <a:defRPr/>
            </a:pPr>
            <a:r>
              <a:rPr lang="en-CA" sz="2400" b="1" i="1" dirty="0">
                <a:solidFill>
                  <a:srgbClr val="FFFF00"/>
                </a:solidFill>
              </a:rPr>
              <a:t>When registration invalid</a:t>
            </a:r>
          </a:p>
          <a:p>
            <a:pPr marL="0" indent="0">
              <a:buFont typeface="Arial" panose="020B0604020202020204" pitchFamily="34" charset="0"/>
              <a:buNone/>
              <a:defRPr/>
            </a:pPr>
            <a:r>
              <a:rPr lang="en-CA" sz="2400" b="1" i="1" dirty="0">
                <a:solidFill>
                  <a:srgbClr val="FF0000"/>
                </a:solidFill>
              </a:rPr>
              <a:t>18</a:t>
            </a:r>
            <a:r>
              <a:rPr lang="en-CA" sz="2400" i="1" dirty="0">
                <a:solidFill>
                  <a:srgbClr val="FF0000"/>
                </a:solidFill>
              </a:rPr>
              <a:t> </a:t>
            </a:r>
            <a:r>
              <a:rPr lang="en-CA" sz="2400" b="1" i="1" dirty="0">
                <a:solidFill>
                  <a:schemeClr val="bg1"/>
                </a:solidFill>
              </a:rPr>
              <a:t>(1)</a:t>
            </a:r>
            <a:r>
              <a:rPr lang="en-CA" sz="2400" i="1" dirty="0">
                <a:solidFill>
                  <a:schemeClr val="bg1"/>
                </a:solidFill>
              </a:rPr>
              <a:t> The registration of a trademark is </a:t>
            </a:r>
            <a:r>
              <a:rPr lang="en-CA" sz="2400" i="1" dirty="0">
                <a:solidFill>
                  <a:srgbClr val="FF0000"/>
                </a:solidFill>
              </a:rPr>
              <a:t>invalid if</a:t>
            </a:r>
          </a:p>
          <a:p>
            <a:pPr marL="342900" lvl="1" indent="0">
              <a:buFont typeface="Arial" panose="020B0604020202020204" pitchFamily="34" charset="0"/>
              <a:buNone/>
              <a:defRPr/>
            </a:pPr>
            <a:r>
              <a:rPr lang="en-CA" sz="2400" b="1" i="1" dirty="0">
                <a:solidFill>
                  <a:schemeClr val="bg1"/>
                </a:solidFill>
              </a:rPr>
              <a:t>(a)</a:t>
            </a:r>
            <a:r>
              <a:rPr lang="en-CA" sz="2400" i="1" dirty="0">
                <a:solidFill>
                  <a:schemeClr val="bg1"/>
                </a:solidFill>
              </a:rPr>
              <a:t> the trademark was </a:t>
            </a:r>
            <a:r>
              <a:rPr lang="en-CA" sz="2400" i="1" dirty="0">
                <a:solidFill>
                  <a:srgbClr val="FFFF00"/>
                </a:solidFill>
              </a:rPr>
              <a:t>not registrable </a:t>
            </a:r>
            <a:r>
              <a:rPr lang="en-CA" sz="2400" i="1" dirty="0">
                <a:solidFill>
                  <a:schemeClr val="bg1"/>
                </a:solidFill>
              </a:rPr>
              <a:t>at the date of registration;</a:t>
            </a:r>
          </a:p>
          <a:p>
            <a:pPr marL="342900" lvl="1" indent="0">
              <a:buFont typeface="Arial" panose="020B0604020202020204" pitchFamily="34" charset="0"/>
              <a:buNone/>
              <a:defRPr/>
            </a:pPr>
            <a:r>
              <a:rPr lang="en-CA" sz="2400" b="1" i="1" dirty="0">
                <a:solidFill>
                  <a:schemeClr val="bg1"/>
                </a:solidFill>
              </a:rPr>
              <a:t>(b)</a:t>
            </a:r>
            <a:r>
              <a:rPr lang="en-CA" sz="2400" i="1" dirty="0">
                <a:solidFill>
                  <a:schemeClr val="bg1"/>
                </a:solidFill>
              </a:rPr>
              <a:t> the trademark is </a:t>
            </a:r>
            <a:r>
              <a:rPr lang="en-CA" sz="2400" i="1" dirty="0">
                <a:solidFill>
                  <a:srgbClr val="FFFF00"/>
                </a:solidFill>
              </a:rPr>
              <a:t>not distinctive </a:t>
            </a:r>
            <a:r>
              <a:rPr lang="en-CA" sz="2400" i="1" dirty="0">
                <a:solidFill>
                  <a:schemeClr val="bg1"/>
                </a:solidFill>
              </a:rPr>
              <a:t>at the time proceedings bringing the validity of the registration into question are commenced;</a:t>
            </a:r>
          </a:p>
          <a:p>
            <a:pPr marL="342900" lvl="1" indent="0">
              <a:buFont typeface="Arial" panose="020B0604020202020204" pitchFamily="34" charset="0"/>
              <a:buNone/>
              <a:defRPr/>
            </a:pPr>
            <a:r>
              <a:rPr lang="en-CA" sz="2400" b="1" i="1" dirty="0">
                <a:solidFill>
                  <a:schemeClr val="bg1"/>
                </a:solidFill>
              </a:rPr>
              <a:t>(c)</a:t>
            </a:r>
            <a:r>
              <a:rPr lang="en-CA" sz="2400" i="1" dirty="0">
                <a:solidFill>
                  <a:schemeClr val="bg1"/>
                </a:solidFill>
              </a:rPr>
              <a:t> the trademark has been</a:t>
            </a:r>
            <a:r>
              <a:rPr lang="en-CA" sz="2400" i="1" dirty="0">
                <a:solidFill>
                  <a:srgbClr val="FFFF00"/>
                </a:solidFill>
              </a:rPr>
              <a:t> abandoned</a:t>
            </a:r>
            <a:r>
              <a:rPr lang="en-CA" sz="2400" i="1" dirty="0">
                <a:solidFill>
                  <a:schemeClr val="bg1"/>
                </a:solidFill>
              </a:rPr>
              <a:t>;</a:t>
            </a:r>
          </a:p>
          <a:p>
            <a:pPr marL="342900" lvl="1" indent="0">
              <a:buFont typeface="Arial" panose="020B0604020202020204" pitchFamily="34" charset="0"/>
              <a:buNone/>
              <a:defRPr/>
            </a:pPr>
            <a:r>
              <a:rPr lang="en-CA" sz="2400" b="1" i="1" dirty="0">
                <a:solidFill>
                  <a:schemeClr val="bg1"/>
                </a:solidFill>
              </a:rPr>
              <a:t>(d)</a:t>
            </a:r>
            <a:r>
              <a:rPr lang="en-CA" sz="2400" i="1" dirty="0">
                <a:solidFill>
                  <a:schemeClr val="bg1"/>
                </a:solidFill>
              </a:rPr>
              <a:t> subject to section 17, the applicant for registration was </a:t>
            </a:r>
            <a:r>
              <a:rPr lang="en-CA" sz="2400" i="1" dirty="0">
                <a:solidFill>
                  <a:srgbClr val="FFFF00"/>
                </a:solidFill>
              </a:rPr>
              <a:t>not the person entitled </a:t>
            </a:r>
            <a:r>
              <a:rPr lang="en-CA" sz="2400" i="1" dirty="0">
                <a:solidFill>
                  <a:schemeClr val="bg1"/>
                </a:solidFill>
              </a:rPr>
              <a:t>to secure the registration; or</a:t>
            </a:r>
          </a:p>
          <a:p>
            <a:pPr marL="342900" lvl="1" indent="0">
              <a:buFont typeface="Arial" panose="020B0604020202020204" pitchFamily="34" charset="0"/>
              <a:buNone/>
              <a:defRPr/>
            </a:pPr>
            <a:r>
              <a:rPr lang="en-CA" sz="2400" b="1" i="1" dirty="0">
                <a:solidFill>
                  <a:schemeClr val="bg1"/>
                </a:solidFill>
              </a:rPr>
              <a:t>(e)</a:t>
            </a:r>
            <a:r>
              <a:rPr lang="en-CA" sz="2400" i="1" dirty="0">
                <a:solidFill>
                  <a:schemeClr val="bg1"/>
                </a:solidFill>
              </a:rPr>
              <a:t> the application for registration was </a:t>
            </a:r>
            <a:r>
              <a:rPr lang="en-CA" sz="2400" i="1" dirty="0">
                <a:solidFill>
                  <a:srgbClr val="FFFF00"/>
                </a:solidFill>
              </a:rPr>
              <a:t>filed in bad faith</a:t>
            </a:r>
            <a:r>
              <a:rPr lang="en-CA" sz="2400" i="1" dirty="0">
                <a:solidFill>
                  <a:schemeClr val="bg1"/>
                </a:solidFill>
              </a:rPr>
              <a:t>.</a:t>
            </a:r>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9937" name="TextBox 1">
            <a:extLst>
              <a:ext uri="{FF2B5EF4-FFF2-40B4-BE49-F238E27FC236}">
                <a16:creationId xmlns:a16="http://schemas.microsoft.com/office/drawing/2014/main" id="{2547460B-4918-CD54-7298-F9E67799965A}"/>
              </a:ext>
            </a:extLst>
          </p:cNvPr>
          <p:cNvSpPr txBox="1">
            <a:spLocks noChangeArrowheads="1"/>
          </p:cNvSpPr>
          <p:nvPr/>
        </p:nvSpPr>
        <p:spPr bwMode="auto">
          <a:xfrm>
            <a:off x="1187450" y="987425"/>
            <a:ext cx="6769100" cy="2800350"/>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DUE</a:t>
            </a:r>
            <a:r>
              <a:rPr kumimoji="0" lang="en-US" altLang="en-US" sz="4400" b="0" i="0"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11</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59</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59 PM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LAST DAY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OF THE TERM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D0DCDF">
                    <a:lumMod val="10000"/>
                  </a:srgbClr>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END OF EXAM PERIOD</a:t>
            </a:r>
            <a:r>
              <a:rPr kumimoji="0" lang="en-US" altLang="en-US" sz="4400" b="0" i="0" u="none" strike="noStrike" kern="1200" cap="none" spc="0" normalizeH="0" baseline="0" noProof="0" dirty="0">
                <a:ln>
                  <a:noFill/>
                </a:ln>
                <a:solidFill>
                  <a:srgbClr val="D0DCDF">
                    <a:lumMod val="10000"/>
                  </a:srgbClr>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a:extLst>
              <a:ext uri="{FF2B5EF4-FFF2-40B4-BE49-F238E27FC236}">
                <a16:creationId xmlns:a16="http://schemas.microsoft.com/office/drawing/2014/main" id="{7658D104-BB7B-07FB-B909-238E40E98F29}"/>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29730" name="Content Placeholder 2">
            <a:extLst>
              <a:ext uri="{FF2B5EF4-FFF2-40B4-BE49-F238E27FC236}">
                <a16:creationId xmlns:a16="http://schemas.microsoft.com/office/drawing/2014/main" id="{FCBD6B44-54C9-5DEE-9990-EAC5D3C8C92C}"/>
              </a:ext>
            </a:extLst>
          </p:cNvPr>
          <p:cNvSpPr>
            <a:spLocks noGrp="1" noChangeArrowheads="1"/>
          </p:cNvSpPr>
          <p:nvPr>
            <p:ph sz="quarter" idx="10"/>
          </p:nvPr>
        </p:nvSpPr>
        <p:spPr bwMode="auto">
          <a:xfrm>
            <a:off x="228600" y="1006475"/>
            <a:ext cx="8686800" cy="389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sz="2400" b="1" i="1">
                <a:solidFill>
                  <a:srgbClr val="FFFF00"/>
                </a:solidFill>
              </a:rPr>
              <a:t>When registration incontestable</a:t>
            </a:r>
          </a:p>
          <a:p>
            <a:pPr marL="0" indent="0">
              <a:lnSpc>
                <a:spcPct val="110000"/>
              </a:lnSpc>
              <a:buFont typeface="Arial" panose="020B0604020202020204" pitchFamily="34" charset="0"/>
              <a:buNone/>
            </a:pPr>
            <a:r>
              <a:rPr lang="en-CA" altLang="en-US" sz="2400" b="1" i="1">
                <a:solidFill>
                  <a:srgbClr val="FF0000"/>
                </a:solidFill>
              </a:rPr>
              <a:t>17</a:t>
            </a:r>
            <a:r>
              <a:rPr lang="en-CA" altLang="en-US" sz="2400" i="1">
                <a:solidFill>
                  <a:srgbClr val="FF0000"/>
                </a:solidFill>
              </a:rPr>
              <a:t> </a:t>
            </a:r>
            <a:r>
              <a:rPr lang="en-CA" altLang="en-US" sz="2400" b="1" i="1">
                <a:solidFill>
                  <a:schemeClr val="bg1"/>
                </a:solidFill>
              </a:rPr>
              <a:t>(2)</a:t>
            </a:r>
            <a:r>
              <a:rPr lang="en-CA" altLang="en-US" sz="2400" i="1">
                <a:solidFill>
                  <a:schemeClr val="bg1"/>
                </a:solidFill>
              </a:rPr>
              <a:t> In </a:t>
            </a:r>
            <a:r>
              <a:rPr lang="en-CA" altLang="en-US" sz="2400" i="1">
                <a:solidFill>
                  <a:srgbClr val="FFFF00"/>
                </a:solidFill>
              </a:rPr>
              <a:t>proceedings commenced </a:t>
            </a:r>
            <a:r>
              <a:rPr lang="en-CA" altLang="en-US" sz="2400" i="1">
                <a:solidFill>
                  <a:srgbClr val="FF0000"/>
                </a:solidFill>
              </a:rPr>
              <a:t>after the expiration of five years from the date of registration</a:t>
            </a:r>
            <a:r>
              <a:rPr lang="en-CA" altLang="en-US" sz="2400" i="1">
                <a:solidFill>
                  <a:schemeClr val="bg1"/>
                </a:solidFill>
              </a:rPr>
              <a:t> of a trademark or from July 1, 1954, whichever is the later</a:t>
            </a:r>
            <a:r>
              <a:rPr lang="en-CA" altLang="en-US" sz="2400" i="1">
                <a:solidFill>
                  <a:srgbClr val="FFFF00"/>
                </a:solidFill>
              </a:rPr>
              <a:t>, no registration shall be expunged or amended or held invalid on the ground of the previous use or making known</a:t>
            </a:r>
            <a:r>
              <a:rPr lang="en-CA" altLang="en-US" sz="2400" i="1">
                <a:solidFill>
                  <a:schemeClr val="bg1"/>
                </a:solidFill>
              </a:rPr>
              <a:t> referred to in subsection (1), </a:t>
            </a:r>
            <a:r>
              <a:rPr lang="en-CA" altLang="en-US" sz="2400" i="1">
                <a:solidFill>
                  <a:srgbClr val="FF0000"/>
                </a:solidFill>
              </a:rPr>
              <a:t>unless</a:t>
            </a:r>
            <a:r>
              <a:rPr lang="en-CA" altLang="en-US" sz="2400" i="1">
                <a:solidFill>
                  <a:schemeClr val="bg1"/>
                </a:solidFill>
              </a:rPr>
              <a:t> it is established that the person who adopted the registered trademark in Canada did so with knowledge of that previous use or making known.</a:t>
            </a:r>
          </a:p>
          <a:p>
            <a:pPr marL="0" indent="0">
              <a:buFont typeface="Arial" panose="020B0604020202020204" pitchFamily="34" charset="0"/>
              <a:buNone/>
            </a:pPr>
            <a:endParaRPr lang="en-US" alt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A6681063-5813-6F72-4857-EAEABB93E108}"/>
              </a:ext>
            </a:extLst>
          </p:cNvPr>
          <p:cNvSpPr>
            <a:spLocks noGrp="1" noChangeArrowheads="1"/>
          </p:cNvSpPr>
          <p:nvPr>
            <p:ph type="title"/>
          </p:nvPr>
        </p:nvSpPr>
        <p:spPr bwMode="auto">
          <a:xfrm>
            <a:off x="539750" y="88900"/>
            <a:ext cx="7118350" cy="827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30754" name="Content Placeholder 2">
            <a:extLst>
              <a:ext uri="{FF2B5EF4-FFF2-40B4-BE49-F238E27FC236}">
                <a16:creationId xmlns:a16="http://schemas.microsoft.com/office/drawing/2014/main" id="{DCEB7D48-FAD4-7B0B-2C65-A398518C201B}"/>
              </a:ext>
            </a:extLst>
          </p:cNvPr>
          <p:cNvSpPr>
            <a:spLocks noGrp="1" noChangeArrowheads="1"/>
          </p:cNvSpPr>
          <p:nvPr>
            <p:ph sz="quarter" idx="10"/>
          </p:nvPr>
        </p:nvSpPr>
        <p:spPr bwMode="auto">
          <a:xfrm>
            <a:off x="250825" y="939800"/>
            <a:ext cx="8642350" cy="391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b="1" i="1">
                <a:solidFill>
                  <a:srgbClr val="FFFF00"/>
                </a:solidFill>
              </a:rPr>
              <a:t>Concurrent use of confusing marks</a:t>
            </a:r>
          </a:p>
          <a:p>
            <a:pPr marL="0" indent="0">
              <a:lnSpc>
                <a:spcPct val="110000"/>
              </a:lnSpc>
              <a:buFont typeface="Arial" panose="020B0604020202020204" pitchFamily="34" charset="0"/>
              <a:buNone/>
            </a:pPr>
            <a:r>
              <a:rPr lang="en-CA" altLang="en-US" b="1" i="1">
                <a:solidFill>
                  <a:srgbClr val="FF0000"/>
                </a:solidFill>
              </a:rPr>
              <a:t>21</a:t>
            </a:r>
            <a:r>
              <a:rPr lang="en-CA" altLang="en-US" i="1">
                <a:solidFill>
                  <a:srgbClr val="FF0000"/>
                </a:solidFill>
              </a:rPr>
              <a:t> </a:t>
            </a:r>
            <a:r>
              <a:rPr lang="en-CA" altLang="en-US" b="1" i="1">
                <a:solidFill>
                  <a:schemeClr val="bg1"/>
                </a:solidFill>
              </a:rPr>
              <a:t>(1)</a:t>
            </a:r>
            <a:r>
              <a:rPr lang="en-CA" altLang="en-US" i="1">
                <a:solidFill>
                  <a:schemeClr val="bg1"/>
                </a:solidFill>
              </a:rPr>
              <a:t> If, in any proceedings respecting a registered trademark the registration of which is entitled to the protection of subsection 17(2), it is made to appear to the Federal Court that one of the parties to the proceedings, other than the registered owner of the trademark, had in good faith used a confusing trademark or trade name in Canada before the filing date of the application for that registration, and the </a:t>
            </a:r>
            <a:r>
              <a:rPr lang="en-CA" altLang="en-US" i="1">
                <a:solidFill>
                  <a:srgbClr val="FFFF00"/>
                </a:solidFill>
              </a:rPr>
              <a:t>Court considers that it is not contrary to the public interest that the continued use of the confusing trademark or trade name should be permitted in a defined territorial area concurrently with the use of the registered trademark</a:t>
            </a:r>
            <a:r>
              <a:rPr lang="en-CA" altLang="en-US" i="1">
                <a:solidFill>
                  <a:schemeClr val="bg1"/>
                </a:solidFill>
              </a:rPr>
              <a:t>, the Court may, subject to any terms that it considers just, order that the other party may continue to use the confusing trademark or trade name within that area with an adequate specified distinction from the registered trademark.</a:t>
            </a:r>
          </a:p>
          <a:p>
            <a:pPr marL="0" indent="0">
              <a:lnSpc>
                <a:spcPct val="110000"/>
              </a:lnSpc>
              <a:buFont typeface="Arial" panose="020B0604020202020204" pitchFamily="34" charset="0"/>
              <a:buNone/>
            </a:pPr>
            <a:endParaRPr lang="en-CA" altLang="en-US" sz="2100" b="1" i="1">
              <a:solidFill>
                <a:srgbClr val="FFFF00"/>
              </a:solidFil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Box 2">
            <a:extLst>
              <a:ext uri="{FF2B5EF4-FFF2-40B4-BE49-F238E27FC236}">
                <a16:creationId xmlns:a16="http://schemas.microsoft.com/office/drawing/2014/main" id="{4BC74AFD-7BF0-D65C-6662-42F27E5701E4}"/>
              </a:ext>
            </a:extLst>
          </p:cNvPr>
          <p:cNvSpPr txBox="1">
            <a:spLocks noChangeArrowheads="1"/>
          </p:cNvSpPr>
          <p:nvPr/>
        </p:nvSpPr>
        <p:spPr bwMode="auto">
          <a:xfrm>
            <a:off x="2051050" y="26828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4" name="TextBox 3">
            <a:extLst>
              <a:ext uri="{FF2B5EF4-FFF2-40B4-BE49-F238E27FC236}">
                <a16:creationId xmlns:a16="http://schemas.microsoft.com/office/drawing/2014/main" id="{C0D3D61D-7D01-D0E5-9FA4-01F4A239AB84}"/>
              </a:ext>
            </a:extLst>
          </p:cNvPr>
          <p:cNvSpPr txBox="1"/>
          <p:nvPr/>
        </p:nvSpPr>
        <p:spPr>
          <a:xfrm>
            <a:off x="107950" y="987425"/>
            <a:ext cx="9799638" cy="3970338"/>
          </a:xfrm>
          <a:prstGeom prst="rect">
            <a:avLst/>
          </a:prstGeom>
          <a:noFill/>
        </p:spPr>
        <p:txBody>
          <a:bodyPr>
            <a:spAutoFit/>
          </a:bodyPr>
          <a:lstStyle/>
          <a:p>
            <a:pPr marL="0" lvl="1">
              <a:buFont typeface="Arial" panose="020B0604020202020204" pitchFamily="34" charset="0"/>
              <a:buNone/>
              <a:defRPr/>
            </a:pPr>
            <a:r>
              <a:rPr lang="en-US" sz="2800" dirty="0">
                <a:solidFill>
                  <a:srgbClr val="FF0000"/>
                </a:solidFill>
              </a:rPr>
              <a:t>S. 20</a:t>
            </a:r>
            <a:r>
              <a:rPr lang="en-US" sz="2800" dirty="0">
                <a:solidFill>
                  <a:schemeClr val="bg1"/>
                </a:solidFill>
              </a:rPr>
              <a:t>: deals with </a:t>
            </a:r>
            <a:r>
              <a:rPr lang="en-US" sz="2800" dirty="0">
                <a:solidFill>
                  <a:srgbClr val="FFFF00"/>
                </a:solidFill>
              </a:rPr>
              <a:t>confusing uses of TMs</a:t>
            </a:r>
            <a:r>
              <a:rPr lang="en-US" sz="2800" dirty="0">
                <a:solidFill>
                  <a:schemeClr val="bg1"/>
                </a:solidFill>
              </a:rPr>
              <a:t>.</a:t>
            </a:r>
          </a:p>
          <a:p>
            <a:pPr marL="342900" lvl="1" indent="-342900">
              <a:buFont typeface="Arial" panose="020B0604020202020204" pitchFamily="34" charset="0"/>
              <a:buChar char="•"/>
              <a:defRPr/>
            </a:pPr>
            <a:r>
              <a:rPr lang="en-US" sz="2800" dirty="0">
                <a:solidFill>
                  <a:schemeClr val="bg1"/>
                </a:solidFill>
              </a:rPr>
              <a:t>Covers two types of situations:</a:t>
            </a:r>
          </a:p>
          <a:p>
            <a:pPr marL="385763">
              <a:buFont typeface="+mj-lt"/>
              <a:buAutoNum type="arabicPeriod"/>
              <a:defRPr/>
            </a:pPr>
            <a:r>
              <a:rPr lang="en-CA" sz="2800" dirty="0">
                <a:solidFill>
                  <a:schemeClr val="bg1"/>
                </a:solidFill>
              </a:rPr>
              <a:t>Where it is </a:t>
            </a:r>
            <a:r>
              <a:rPr lang="en-CA" sz="2800" dirty="0">
                <a:solidFill>
                  <a:srgbClr val="FFFF00"/>
                </a:solidFill>
              </a:rPr>
              <a:t>not the identical TM that has been used, </a:t>
            </a:r>
          </a:p>
          <a:p>
            <a:pPr marL="385763">
              <a:defRPr/>
            </a:pPr>
            <a:r>
              <a:rPr lang="en-CA" sz="2800" dirty="0">
                <a:solidFill>
                  <a:srgbClr val="FFFF00"/>
                </a:solidFill>
              </a:rPr>
              <a:t>but one that is confusing </a:t>
            </a:r>
            <a:r>
              <a:rPr lang="en-CA" sz="2800" dirty="0">
                <a:solidFill>
                  <a:schemeClr val="bg1"/>
                </a:solidFill>
              </a:rPr>
              <a:t>with the registered TM; </a:t>
            </a:r>
          </a:p>
          <a:p>
            <a:pPr marL="385763">
              <a:defRPr/>
            </a:pPr>
            <a:r>
              <a:rPr lang="en-CA" sz="2800" dirty="0">
                <a:solidFill>
                  <a:schemeClr val="bg1"/>
                </a:solidFill>
              </a:rPr>
              <a:t>(</a:t>
            </a:r>
            <a:r>
              <a:rPr lang="en-CA" sz="2800" i="1" dirty="0" err="1">
                <a:solidFill>
                  <a:srgbClr val="FF0000"/>
                </a:solidFill>
              </a:rPr>
              <a:t>Cocca</a:t>
            </a:r>
            <a:r>
              <a:rPr lang="en-CA" sz="2800" i="1" dirty="0">
                <a:solidFill>
                  <a:srgbClr val="FF0000"/>
                </a:solidFill>
              </a:rPr>
              <a:t> </a:t>
            </a:r>
            <a:r>
              <a:rPr lang="en-CA" sz="2800" i="1" dirty="0" err="1">
                <a:solidFill>
                  <a:srgbClr val="FF0000"/>
                </a:solidFill>
              </a:rPr>
              <a:t>Colla</a:t>
            </a:r>
            <a:r>
              <a:rPr lang="en-CA" sz="2800" i="1" dirty="0">
                <a:solidFill>
                  <a:srgbClr val="FF0000"/>
                </a:solidFill>
              </a:rPr>
              <a:t> </a:t>
            </a:r>
            <a:r>
              <a:rPr lang="en-CA" sz="2800" dirty="0">
                <a:solidFill>
                  <a:schemeClr val="bg1"/>
                </a:solidFill>
              </a:rPr>
              <a:t>for soft drinks)</a:t>
            </a:r>
          </a:p>
          <a:p>
            <a:pPr marL="385763">
              <a:defRPr/>
            </a:pPr>
            <a:r>
              <a:rPr lang="en-CA" sz="2800" dirty="0">
                <a:solidFill>
                  <a:schemeClr val="bg1"/>
                </a:solidFill>
              </a:rPr>
              <a:t>2. Where it is </a:t>
            </a:r>
            <a:r>
              <a:rPr lang="en-CA" sz="2800" dirty="0">
                <a:solidFill>
                  <a:srgbClr val="FFFF00"/>
                </a:solidFill>
              </a:rPr>
              <a:t>the identical TM but one used with </a:t>
            </a:r>
          </a:p>
          <a:p>
            <a:pPr marL="385763">
              <a:defRPr/>
            </a:pPr>
            <a:r>
              <a:rPr lang="en-CA" sz="2800" dirty="0">
                <a:solidFill>
                  <a:srgbClr val="FFFF00"/>
                </a:solidFill>
              </a:rPr>
              <a:t>respect to different wares or services</a:t>
            </a:r>
            <a:r>
              <a:rPr lang="en-CA" sz="2800" dirty="0">
                <a:solidFill>
                  <a:schemeClr val="bg1"/>
                </a:solidFill>
              </a:rPr>
              <a:t>.  I.e., Coca</a:t>
            </a:r>
          </a:p>
          <a:p>
            <a:pPr marL="385763">
              <a:defRPr/>
            </a:pPr>
            <a:r>
              <a:rPr lang="en-CA" sz="2800" dirty="0">
                <a:solidFill>
                  <a:schemeClr val="bg1"/>
                </a:solidFill>
              </a:rPr>
              <a:t>Cola for chairs - something Coca Cola [original </a:t>
            </a:r>
          </a:p>
          <a:p>
            <a:pPr marL="385763">
              <a:defRPr/>
            </a:pPr>
            <a:r>
              <a:rPr lang="en-CA" sz="2800" dirty="0">
                <a:solidFill>
                  <a:schemeClr val="bg1"/>
                </a:solidFill>
              </a:rPr>
              <a:t>company] is not registered for)</a:t>
            </a:r>
            <a:endParaRPr lang="en-US" sz="2800"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5">
            <a:extLst>
              <a:ext uri="{FF2B5EF4-FFF2-40B4-BE49-F238E27FC236}">
                <a16:creationId xmlns:a16="http://schemas.microsoft.com/office/drawing/2014/main" id="{C6B0C6B9-398E-3FFE-940D-38C9323F4790}"/>
              </a:ext>
            </a:extLst>
          </p:cNvPr>
          <p:cNvSpPr>
            <a:spLocks noGrp="1" noChangeArrowheads="1"/>
          </p:cNvSpPr>
          <p:nvPr>
            <p:ph type="title"/>
          </p:nvPr>
        </p:nvSpPr>
        <p:spPr bwMode="auto">
          <a:xfrm>
            <a:off x="742950" y="30163"/>
            <a:ext cx="76581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332802" name="Content Placeholder 1">
            <a:extLst>
              <a:ext uri="{FF2B5EF4-FFF2-40B4-BE49-F238E27FC236}">
                <a16:creationId xmlns:a16="http://schemas.microsoft.com/office/drawing/2014/main" id="{DF7EC408-8255-12BA-05EA-4FF00E820B8C}"/>
              </a:ext>
            </a:extLst>
          </p:cNvPr>
          <p:cNvSpPr>
            <a:spLocks noGrp="1" noChangeArrowheads="1"/>
          </p:cNvSpPr>
          <p:nvPr>
            <p:ph idx="1"/>
          </p:nvPr>
        </p:nvSpPr>
        <p:spPr bwMode="auto">
          <a:xfrm>
            <a:off x="107950" y="915988"/>
            <a:ext cx="89281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sz="2400">
                <a:solidFill>
                  <a:schemeClr val="bg1"/>
                </a:solidFill>
              </a:rPr>
              <a:t>Final section dealing with </a:t>
            </a:r>
            <a:r>
              <a:rPr lang="en-CA" altLang="en-US" sz="2400">
                <a:solidFill>
                  <a:srgbClr val="FFFF00"/>
                </a:solidFill>
              </a:rPr>
              <a:t>TM infringement of registered marks </a:t>
            </a:r>
            <a:r>
              <a:rPr lang="en-CA" altLang="en-US" sz="2400">
                <a:solidFill>
                  <a:schemeClr val="bg1"/>
                </a:solidFill>
              </a:rPr>
              <a:t>is </a:t>
            </a:r>
            <a:r>
              <a:rPr lang="en-CA" altLang="en-US" sz="2400">
                <a:solidFill>
                  <a:srgbClr val="FF0000"/>
                </a:solidFill>
              </a:rPr>
              <a:t>S. 22</a:t>
            </a:r>
            <a:r>
              <a:rPr lang="en-CA" altLang="en-US" sz="2400">
                <a:solidFill>
                  <a:schemeClr val="bg1"/>
                </a:solidFill>
              </a:rPr>
              <a:t>.</a:t>
            </a:r>
          </a:p>
          <a:p>
            <a:pPr>
              <a:lnSpc>
                <a:spcPct val="110000"/>
              </a:lnSpc>
            </a:pPr>
            <a:r>
              <a:rPr lang="en-CA" altLang="en-US" sz="2400">
                <a:solidFill>
                  <a:srgbClr val="FF0000"/>
                </a:solidFill>
              </a:rPr>
              <a:t>S. 22  </a:t>
            </a:r>
            <a:r>
              <a:rPr lang="en-CA" altLang="en-US" sz="2400">
                <a:solidFill>
                  <a:schemeClr val="bg1"/>
                </a:solidFill>
              </a:rPr>
              <a:t>governs </a:t>
            </a:r>
            <a:r>
              <a:rPr lang="en-CA" altLang="en-US" sz="2400">
                <a:solidFill>
                  <a:srgbClr val="FFFF00"/>
                </a:solidFill>
              </a:rPr>
              <a:t>use of a mark that has the effect of depreciating the value of the goodwill </a:t>
            </a:r>
            <a:r>
              <a:rPr lang="en-CA" altLang="en-US" sz="2400">
                <a:solidFill>
                  <a:schemeClr val="bg1"/>
                </a:solidFill>
              </a:rPr>
              <a:t>of that mark (</a:t>
            </a:r>
            <a:r>
              <a:rPr lang="en-CA" altLang="en-US" sz="2400">
                <a:solidFill>
                  <a:srgbClr val="FF0000"/>
                </a:solidFill>
              </a:rPr>
              <a:t>no confusion is necessary</a:t>
            </a:r>
            <a:r>
              <a:rPr lang="en-CA" altLang="en-US" sz="2400">
                <a:solidFill>
                  <a:schemeClr val="bg1"/>
                </a:solidFill>
              </a:rPr>
              <a:t>). </a:t>
            </a:r>
          </a:p>
          <a:p>
            <a:pPr>
              <a:lnSpc>
                <a:spcPct val="110000"/>
              </a:lnSpc>
            </a:pPr>
            <a:r>
              <a:rPr lang="en-CA" altLang="en-US" sz="2400">
                <a:solidFill>
                  <a:schemeClr val="bg1"/>
                </a:solidFill>
              </a:rPr>
              <a:t>Leading case is </a:t>
            </a:r>
            <a:r>
              <a:rPr lang="en-CA" altLang="en-US" sz="2400" i="1">
                <a:solidFill>
                  <a:srgbClr val="00B0F0"/>
                </a:solidFill>
              </a:rPr>
              <a:t>Veuve Cliquot </a:t>
            </a:r>
            <a:r>
              <a:rPr lang="en-CA" altLang="en-US" sz="2400">
                <a:solidFill>
                  <a:schemeClr val="bg1"/>
                </a:solidFill>
              </a:rPr>
              <a:t>but first case to deal with s. 22 is </a:t>
            </a:r>
            <a:r>
              <a:rPr lang="en-CA" altLang="en-US" sz="2400" i="1" u="sng">
                <a:solidFill>
                  <a:schemeClr val="bg1"/>
                </a:solidFill>
              </a:rPr>
              <a:t>Clairol</a:t>
            </a:r>
            <a:r>
              <a:rPr lang="en-CA" altLang="en-US" sz="2400">
                <a:solidFill>
                  <a:schemeClr val="bg1"/>
                </a:solidFill>
              </a:rPr>
              <a:t> but first</a:t>
            </a:r>
            <a:r>
              <a:rPr lang="en-CA" altLang="en-US" sz="2400">
                <a:solidFill>
                  <a:srgbClr val="FF0000"/>
                </a:solidFill>
              </a:rPr>
              <a:t>…</a:t>
            </a:r>
          </a:p>
          <a:p>
            <a:pPr>
              <a:lnSpc>
                <a:spcPct val="110000"/>
              </a:lnSpc>
            </a:pPr>
            <a:r>
              <a:rPr lang="en-CA" altLang="en-US" sz="2400" i="1">
                <a:solidFill>
                  <a:srgbClr val="00B0F0"/>
                </a:solidFill>
              </a:rPr>
              <a:t>Clairol International Corp. v. Thomas Supply &amp; Equipment Co</a:t>
            </a:r>
            <a:r>
              <a:rPr lang="en-CA" altLang="en-US" sz="2400">
                <a:solidFill>
                  <a:srgbClr val="00B0F0"/>
                </a:solidFill>
              </a:rPr>
              <a:t>., </a:t>
            </a:r>
            <a:r>
              <a:rPr lang="en-CA" altLang="en-US" sz="2400">
                <a:solidFill>
                  <a:schemeClr val="bg1"/>
                </a:solidFill>
              </a:rPr>
              <a:t>[1968] 2 Ex. C.R. 552</a:t>
            </a:r>
          </a:p>
          <a:p>
            <a:endParaRPr lang="en-US" altLang="en-US"/>
          </a:p>
        </p:txBody>
      </p:sp>
      <p:sp>
        <p:nvSpPr>
          <p:cNvPr id="332803" name="Slide Number Placeholder 3">
            <a:extLst>
              <a:ext uri="{FF2B5EF4-FFF2-40B4-BE49-F238E27FC236}">
                <a16:creationId xmlns:a16="http://schemas.microsoft.com/office/drawing/2014/main" id="{949A2FE2-9721-89EB-D4B1-E0DDBE342E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923C29-2714-224E-B5D0-12116EEC85F9}" type="slidenum">
              <a:rPr lang="en-US" altLang="en-US" smtClean="0"/>
              <a:pPr/>
              <a:t>233</a:t>
            </a:fld>
            <a:endParaRPr lang="en-US" alt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C5C759-C862-D32F-BF90-23AAA78C429F}"/>
              </a:ext>
            </a:extLst>
          </p:cNvPr>
          <p:cNvSpPr>
            <a:spLocks noGrp="1" noChangeArrowheads="1"/>
          </p:cNvSpPr>
          <p:nvPr>
            <p:ph type="title"/>
          </p:nvPr>
        </p:nvSpPr>
        <p:spPr>
          <a:xfrm>
            <a:off x="1335088" y="87313"/>
            <a:ext cx="6323012" cy="8286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5B924329-E381-0EEE-284A-1C0E32B27489}"/>
              </a:ext>
            </a:extLst>
          </p:cNvPr>
          <p:cNvSpPr>
            <a:spLocks noGrp="1" noChangeArrowheads="1"/>
          </p:cNvSpPr>
          <p:nvPr>
            <p:ph type="body" idx="1"/>
          </p:nvPr>
        </p:nvSpPr>
        <p:spPr>
          <a:xfrm>
            <a:off x="142875" y="1149350"/>
            <a:ext cx="8858250" cy="3886200"/>
          </a:xfrm>
        </p:spPr>
        <p:txBody>
          <a:bodyPr>
            <a:noAutofit/>
          </a:bodyPr>
          <a:lstStyle/>
          <a:p>
            <a:pPr marL="0" indent="0">
              <a:buFont typeface="Arial" panose="020B0604020202020204" pitchFamily="34" charset="0"/>
              <a:buNone/>
              <a:defRPr/>
            </a:pPr>
            <a:r>
              <a:rPr lang="en-US" sz="2100" i="1" dirty="0">
                <a:solidFill>
                  <a:srgbClr val="00B0F0"/>
                </a:solidFill>
              </a:rPr>
              <a:t>Clairol International Corp. v. Thomas Supply &amp; Equipment </a:t>
            </a:r>
            <a:r>
              <a:rPr lang="en-CA" sz="2100" dirty="0">
                <a:solidFill>
                  <a:schemeClr val="bg1"/>
                </a:solidFill>
              </a:rPr>
              <a:t>[1968] 2 Ex. C.R. 552 </a:t>
            </a:r>
            <a:endParaRPr lang="en-US" sz="2100" i="1" dirty="0">
              <a:solidFill>
                <a:schemeClr val="bg1"/>
              </a:solidFill>
            </a:endParaRPr>
          </a:p>
          <a:p>
            <a:pPr>
              <a:defRPr/>
            </a:pPr>
            <a:r>
              <a:rPr lang="en-CA" sz="2100" dirty="0">
                <a:solidFill>
                  <a:srgbClr val="FF0000"/>
                </a:solidFill>
              </a:rPr>
              <a:t>Facts</a:t>
            </a:r>
            <a:r>
              <a:rPr lang="en-CA" sz="2100" dirty="0">
                <a:solidFill>
                  <a:schemeClr val="bg1"/>
                </a:solidFill>
              </a:rPr>
              <a:t>: </a:t>
            </a:r>
            <a:r>
              <a:rPr lang="en-CA" sz="2100" dirty="0">
                <a:solidFill>
                  <a:srgbClr val="FFFF00"/>
                </a:solidFill>
              </a:rPr>
              <a:t>Revlon creates comparison charts</a:t>
            </a:r>
            <a:r>
              <a:rPr lang="is-IS" sz="2100" dirty="0">
                <a:solidFill>
                  <a:schemeClr val="bg1"/>
                </a:solidFill>
              </a:rPr>
              <a:t>…</a:t>
            </a:r>
            <a:endParaRPr lang="en-CA" sz="2100" dirty="0">
              <a:solidFill>
                <a:schemeClr val="bg1"/>
              </a:solidFill>
            </a:endParaRPr>
          </a:p>
          <a:p>
            <a:pPr>
              <a:defRPr/>
            </a:pPr>
            <a:r>
              <a:rPr lang="en-CA" sz="2100" dirty="0">
                <a:solidFill>
                  <a:schemeClr val="bg1"/>
                </a:solidFill>
              </a:rPr>
              <a:t>To infringe </a:t>
            </a:r>
            <a:r>
              <a:rPr lang="en-US" sz="2100" dirty="0">
                <a:solidFill>
                  <a:schemeClr val="bg1"/>
                </a:solidFill>
              </a:rPr>
              <a:t>s. 19: (see ss. 2, 4)</a:t>
            </a:r>
          </a:p>
          <a:p>
            <a:pPr marL="342900" lvl="1" indent="0">
              <a:buFont typeface="Arial" panose="020B0604020202020204" pitchFamily="34" charset="0"/>
              <a:buNone/>
              <a:defRPr/>
            </a:pPr>
            <a:r>
              <a:rPr lang="en-US" sz="2100" dirty="0">
                <a:solidFill>
                  <a:schemeClr val="bg1"/>
                </a:solidFill>
              </a:rPr>
              <a:t>1) The </a:t>
            </a:r>
            <a:r>
              <a:rPr lang="en-US" sz="2100" dirty="0">
                <a:solidFill>
                  <a:srgbClr val="FFFF00"/>
                </a:solidFill>
              </a:rPr>
              <a:t>mark has to be </a:t>
            </a:r>
            <a:r>
              <a:rPr lang="en-US" sz="2100" dirty="0">
                <a:solidFill>
                  <a:srgbClr val="FF0000"/>
                </a:solidFill>
              </a:rPr>
              <a:t>“</a:t>
            </a:r>
            <a:r>
              <a:rPr lang="en-US" sz="2100" dirty="0">
                <a:solidFill>
                  <a:srgbClr val="FFFF00"/>
                </a:solidFill>
              </a:rPr>
              <a:t>used</a:t>
            </a:r>
            <a:r>
              <a:rPr lang="en-US" sz="2100" dirty="0">
                <a:solidFill>
                  <a:srgbClr val="FF0000"/>
                </a:solidFill>
              </a:rPr>
              <a:t>”</a:t>
            </a:r>
            <a:r>
              <a:rPr lang="en-US" sz="2100" dirty="0">
                <a:solidFill>
                  <a:srgbClr val="FFFF00"/>
                </a:solidFill>
              </a:rPr>
              <a:t> </a:t>
            </a:r>
            <a:r>
              <a:rPr lang="en-US" sz="2100" dirty="0">
                <a:solidFill>
                  <a:schemeClr val="bg1"/>
                </a:solidFill>
              </a:rPr>
              <a:t>(see ss. 2, 4)</a:t>
            </a:r>
          </a:p>
          <a:p>
            <a:pPr marL="342900" lvl="1" indent="0">
              <a:buFont typeface="Arial" panose="020B0604020202020204" pitchFamily="34" charset="0"/>
              <a:buNone/>
              <a:defRPr/>
            </a:pPr>
            <a:r>
              <a:rPr lang="en-US" sz="2100" dirty="0">
                <a:solidFill>
                  <a:schemeClr val="bg1"/>
                </a:solidFill>
              </a:rPr>
              <a:t>2) Also </a:t>
            </a:r>
            <a:r>
              <a:rPr lang="ja-JP" altLang="en-US" sz="2100" dirty="0">
                <a:solidFill>
                  <a:schemeClr val="bg1"/>
                </a:solidFill>
              </a:rPr>
              <a:t>“</a:t>
            </a:r>
            <a:r>
              <a:rPr lang="en-US" sz="2100" dirty="0">
                <a:solidFill>
                  <a:schemeClr val="bg1"/>
                </a:solidFill>
              </a:rPr>
              <a:t>used</a:t>
            </a:r>
            <a:r>
              <a:rPr lang="ja-JP" altLang="en-US" sz="2100" dirty="0">
                <a:solidFill>
                  <a:schemeClr val="bg1"/>
                </a:solidFill>
              </a:rPr>
              <a:t>”</a:t>
            </a:r>
            <a:r>
              <a:rPr lang="en-US" sz="2100" dirty="0">
                <a:solidFill>
                  <a:schemeClr val="bg1"/>
                </a:solidFill>
              </a:rPr>
              <a:t> as a TM </a:t>
            </a:r>
            <a:r>
              <a:rPr lang="en-US" sz="2100" dirty="0">
                <a:solidFill>
                  <a:srgbClr val="FF0000"/>
                </a:solidFill>
              </a:rPr>
              <a:t>=</a:t>
            </a:r>
            <a:r>
              <a:rPr lang="en-US" sz="2100" dirty="0">
                <a:solidFill>
                  <a:schemeClr val="bg1"/>
                </a:solidFill>
              </a:rPr>
              <a:t> must be </a:t>
            </a:r>
            <a:r>
              <a:rPr lang="en-US" sz="2100" dirty="0">
                <a:solidFill>
                  <a:srgbClr val="FFFF00"/>
                </a:solidFill>
              </a:rPr>
              <a:t>used for the purposes of distinguishing wares and services </a:t>
            </a:r>
            <a:r>
              <a:rPr lang="en-US" sz="2100" dirty="0">
                <a:solidFill>
                  <a:srgbClr val="FF0000"/>
                </a:solidFill>
                <a:sym typeface="Wingdings" pitchFamily="2" charset="2"/>
              </a:rPr>
              <a:t></a:t>
            </a:r>
            <a:r>
              <a:rPr lang="en-US" sz="2100" dirty="0">
                <a:solidFill>
                  <a:schemeClr val="bg1"/>
                </a:solidFill>
                <a:sym typeface="Wingdings" pitchFamily="2" charset="2"/>
              </a:rPr>
              <a:t> </a:t>
            </a:r>
            <a:r>
              <a:rPr lang="en-US" sz="2100" dirty="0">
                <a:solidFill>
                  <a:schemeClr val="bg1"/>
                </a:solidFill>
              </a:rPr>
              <a:t>used as an indicator of source</a:t>
            </a:r>
          </a:p>
          <a:p>
            <a:pPr marL="342900" lvl="1" indent="0">
              <a:buFont typeface="Arial" panose="020B0604020202020204" pitchFamily="34" charset="0"/>
              <a:buNone/>
              <a:defRPr/>
            </a:pPr>
            <a:r>
              <a:rPr lang="en-US" sz="2100" dirty="0">
                <a:solidFill>
                  <a:schemeClr val="bg1"/>
                </a:solidFill>
              </a:rPr>
              <a:t>3) Applies only where someone uses the mark as registered; in association with goods or services for which it is registered</a:t>
            </a:r>
          </a:p>
        </p:txBody>
      </p:sp>
      <p:sp>
        <p:nvSpPr>
          <p:cNvPr id="334851" name="Slide Number Placeholder 3">
            <a:extLst>
              <a:ext uri="{FF2B5EF4-FFF2-40B4-BE49-F238E27FC236}">
                <a16:creationId xmlns:a16="http://schemas.microsoft.com/office/drawing/2014/main" id="{DC1BB99E-94A4-FD23-5A9F-1C9B15AD75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85924EC-A23E-174A-B510-AB5EA9285682}" type="slidenum">
              <a:rPr lang="en-US" altLang="en-US" smtClean="0"/>
              <a:pPr/>
              <a:t>234</a:t>
            </a:fld>
            <a:endParaRPr lang="en-US" alt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CF994D3-F40F-CB02-BF4C-681E64173810}"/>
              </a:ext>
            </a:extLst>
          </p:cNvPr>
          <p:cNvSpPr>
            <a:spLocks noGrp="1" noChangeArrowheads="1"/>
          </p:cNvSpPr>
          <p:nvPr>
            <p:ph type="title"/>
          </p:nvPr>
        </p:nvSpPr>
        <p:spPr>
          <a:xfrm>
            <a:off x="1352550" y="87313"/>
            <a:ext cx="6305550" cy="4984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528772DD-6DA6-008C-AE04-C4ED75AB63E3}"/>
              </a:ext>
            </a:extLst>
          </p:cNvPr>
          <p:cNvSpPr>
            <a:spLocks noGrp="1" noChangeArrowheads="1"/>
          </p:cNvSpPr>
          <p:nvPr>
            <p:ph type="body" idx="1"/>
          </p:nvPr>
        </p:nvSpPr>
        <p:spPr>
          <a:xfrm>
            <a:off x="90488" y="1044575"/>
            <a:ext cx="8963025" cy="4021138"/>
          </a:xfrm>
        </p:spPr>
        <p:txBody>
          <a:bodyPr>
            <a:normAutofit lnSpcReduction="10000"/>
          </a:bodyPr>
          <a:lstStyle/>
          <a:p>
            <a:pPr marL="0" indent="0">
              <a:buFont typeface="Arial" panose="020B0604020202020204" pitchFamily="34" charset="0"/>
              <a:buNone/>
              <a:defRPr/>
            </a:pPr>
            <a:r>
              <a:rPr lang="en-US" sz="2000" i="1" dirty="0">
                <a:solidFill>
                  <a:srgbClr val="00B0F0"/>
                </a:solidFill>
              </a:rPr>
              <a:t>Clairol International Corp. v. Thomas Supply &amp; Equipment </a:t>
            </a:r>
            <a:r>
              <a:rPr lang="en-CA" sz="2000" dirty="0">
                <a:solidFill>
                  <a:schemeClr val="bg1"/>
                </a:solidFill>
              </a:rPr>
              <a:t>[1968] 2 Ex. C.R. 552 </a:t>
            </a:r>
          </a:p>
          <a:p>
            <a:pPr>
              <a:defRPr/>
            </a:pPr>
            <a:r>
              <a:rPr lang="en-CA" sz="2000" dirty="0">
                <a:solidFill>
                  <a:schemeClr val="bg1"/>
                </a:solidFill>
              </a:rPr>
              <a:t> </a:t>
            </a:r>
            <a:r>
              <a:rPr lang="en-CA" sz="2000" dirty="0">
                <a:solidFill>
                  <a:srgbClr val="FFFF00"/>
                </a:solidFill>
              </a:rPr>
              <a:t>Clairol owns the </a:t>
            </a:r>
            <a:r>
              <a:rPr lang="en-CA" sz="2000" dirty="0">
                <a:solidFill>
                  <a:srgbClr val="FF0000"/>
                </a:solidFill>
              </a:rPr>
              <a:t>TM</a:t>
            </a:r>
            <a:r>
              <a:rPr lang="en-CA" sz="2000" dirty="0">
                <a:solidFill>
                  <a:srgbClr val="FFFF00"/>
                </a:solidFill>
              </a:rPr>
              <a:t>s </a:t>
            </a:r>
            <a:r>
              <a:rPr lang="en-CA" sz="2000" dirty="0">
                <a:solidFill>
                  <a:srgbClr val="FF0000"/>
                </a:solidFill>
              </a:rPr>
              <a:t>Miss Clairol </a:t>
            </a:r>
            <a:r>
              <a:rPr lang="en-CA" sz="2000" dirty="0">
                <a:solidFill>
                  <a:srgbClr val="FFFF00"/>
                </a:solidFill>
              </a:rPr>
              <a:t>and </a:t>
            </a:r>
            <a:r>
              <a:rPr lang="en-CA" sz="2000" dirty="0">
                <a:solidFill>
                  <a:srgbClr val="FF0000"/>
                </a:solidFill>
              </a:rPr>
              <a:t>Hair Color Bath</a:t>
            </a:r>
            <a:r>
              <a:rPr lang="en-CA" sz="2000" dirty="0">
                <a:solidFill>
                  <a:srgbClr val="FFFF00"/>
                </a:solidFill>
              </a:rPr>
              <a:t>; </a:t>
            </a:r>
            <a:r>
              <a:rPr lang="en-CA" sz="2000" dirty="0">
                <a:solidFill>
                  <a:schemeClr val="bg1"/>
                </a:solidFill>
              </a:rPr>
              <a:t>both registered for use </a:t>
            </a:r>
            <a:r>
              <a:rPr lang="en-CA" sz="2000" dirty="0">
                <a:solidFill>
                  <a:srgbClr val="FFFF00"/>
                </a:solidFill>
              </a:rPr>
              <a:t>in association with hair tinting and coloring </a:t>
            </a:r>
            <a:r>
              <a:rPr lang="en-CA" sz="2000" dirty="0">
                <a:solidFill>
                  <a:schemeClr val="bg1"/>
                </a:solidFill>
              </a:rPr>
              <a:t>preparations. </a:t>
            </a:r>
          </a:p>
          <a:p>
            <a:pPr>
              <a:defRPr/>
            </a:pPr>
            <a:r>
              <a:rPr lang="en-CA" sz="2000" dirty="0">
                <a:solidFill>
                  <a:srgbClr val="FFFF00"/>
                </a:solidFill>
              </a:rPr>
              <a:t>Revlon</a:t>
            </a:r>
            <a:r>
              <a:rPr lang="en-CA" sz="2000" dirty="0">
                <a:solidFill>
                  <a:schemeClr val="bg1"/>
                </a:solidFill>
              </a:rPr>
              <a:t>, attempting to increase market share, </a:t>
            </a:r>
            <a:r>
              <a:rPr lang="en-CA" sz="2000" dirty="0">
                <a:solidFill>
                  <a:srgbClr val="FFFF00"/>
                </a:solidFill>
              </a:rPr>
              <a:t>devised two different ways by which users of products of competitors could successfully choose the same product shades</a:t>
            </a:r>
            <a:r>
              <a:rPr lang="en-CA" sz="2000" dirty="0">
                <a:solidFill>
                  <a:schemeClr val="bg1"/>
                </a:solidFill>
              </a:rPr>
              <a:t>.  </a:t>
            </a:r>
          </a:p>
          <a:p>
            <a:pPr>
              <a:defRPr/>
            </a:pPr>
            <a:r>
              <a:rPr lang="en-CA" sz="2000" dirty="0">
                <a:solidFill>
                  <a:srgbClr val="FFFF00"/>
                </a:solidFill>
              </a:rPr>
              <a:t>On packages for Revlon Color Silk</a:t>
            </a:r>
            <a:r>
              <a:rPr lang="en-CA" sz="2000" dirty="0">
                <a:solidFill>
                  <a:schemeClr val="bg1"/>
                </a:solidFill>
              </a:rPr>
              <a:t>, </a:t>
            </a:r>
            <a:r>
              <a:rPr lang="en-CA" sz="2000" dirty="0">
                <a:solidFill>
                  <a:srgbClr val="FF0000"/>
                </a:solidFill>
              </a:rPr>
              <a:t>Revlon put comparison charts indicating the equivalent Clairol products</a:t>
            </a:r>
            <a:r>
              <a:rPr lang="en-CA" sz="2000" dirty="0">
                <a:solidFill>
                  <a:schemeClr val="bg1"/>
                </a:solidFill>
              </a:rPr>
              <a:t>. </a:t>
            </a:r>
          </a:p>
          <a:p>
            <a:pPr>
              <a:defRPr/>
            </a:pPr>
            <a:r>
              <a:rPr lang="en-CA" sz="2000" dirty="0">
                <a:solidFill>
                  <a:schemeClr val="bg1"/>
                </a:solidFill>
              </a:rPr>
              <a:t>They </a:t>
            </a:r>
            <a:r>
              <a:rPr lang="en-CA" sz="2000" dirty="0">
                <a:solidFill>
                  <a:srgbClr val="FFFF00"/>
                </a:solidFill>
              </a:rPr>
              <a:t>also</a:t>
            </a:r>
            <a:r>
              <a:rPr lang="en-CA" sz="2000" dirty="0">
                <a:solidFill>
                  <a:schemeClr val="bg1"/>
                </a:solidFill>
              </a:rPr>
              <a:t> created </a:t>
            </a:r>
            <a:r>
              <a:rPr lang="en-CA" sz="2000" dirty="0">
                <a:solidFill>
                  <a:srgbClr val="FFFF00"/>
                </a:solidFill>
              </a:rPr>
              <a:t>brochures</a:t>
            </a:r>
            <a:r>
              <a:rPr lang="en-CA" sz="2000" dirty="0">
                <a:solidFill>
                  <a:schemeClr val="bg1"/>
                </a:solidFill>
              </a:rPr>
              <a:t> featuring the comparison charts. </a:t>
            </a:r>
          </a:p>
          <a:p>
            <a:pPr>
              <a:defRPr/>
            </a:pPr>
            <a:r>
              <a:rPr lang="en-CA" sz="2000" dirty="0">
                <a:solidFill>
                  <a:schemeClr val="bg1"/>
                </a:solidFill>
              </a:rPr>
              <a:t>Two of the plaintiff Clairol’s arguments were that the </a:t>
            </a:r>
            <a:r>
              <a:rPr lang="en-CA" sz="2000" dirty="0">
                <a:solidFill>
                  <a:srgbClr val="FFFF00"/>
                </a:solidFill>
              </a:rPr>
              <a:t>use of their trademarks in the color comparison charts infringed </a:t>
            </a:r>
            <a:r>
              <a:rPr lang="en-CA" sz="2000" dirty="0">
                <a:solidFill>
                  <a:schemeClr val="bg1"/>
                </a:solidFill>
              </a:rPr>
              <a:t>s. 19 and s. 22 of the Trademarks Act.</a:t>
            </a:r>
          </a:p>
          <a:p>
            <a:pPr>
              <a:defRPr/>
            </a:pPr>
            <a:endParaRPr lang="en-US" i="1" dirty="0">
              <a:solidFill>
                <a:schemeClr val="bg1"/>
              </a:solidFill>
            </a:endParaRPr>
          </a:p>
        </p:txBody>
      </p:sp>
      <p:sp>
        <p:nvSpPr>
          <p:cNvPr id="335875" name="Slide Number Placeholder 3">
            <a:extLst>
              <a:ext uri="{FF2B5EF4-FFF2-40B4-BE49-F238E27FC236}">
                <a16:creationId xmlns:a16="http://schemas.microsoft.com/office/drawing/2014/main" id="{5E3E68DC-205A-DC93-BF8C-282B265717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694BE7-F427-B541-AED9-C138DFE03F95}" type="slidenum">
              <a:rPr lang="en-US" altLang="en-US" smtClean="0"/>
              <a:pPr/>
              <a:t>235</a:t>
            </a:fld>
            <a:endParaRPr lang="en-US" altLang="en-US"/>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a:extLst>
              <a:ext uri="{FF2B5EF4-FFF2-40B4-BE49-F238E27FC236}">
                <a16:creationId xmlns:a16="http://schemas.microsoft.com/office/drawing/2014/main" id="{19D47810-E343-B4D1-4572-92047C6CA5AA}"/>
              </a:ext>
            </a:extLst>
          </p:cNvPr>
          <p:cNvSpPr>
            <a:spLocks noGrp="1" noChangeArrowheads="1"/>
          </p:cNvSpPr>
          <p:nvPr>
            <p:ph type="title"/>
          </p:nvPr>
        </p:nvSpPr>
        <p:spPr bwMode="auto">
          <a:xfrm>
            <a:off x="539750" y="123825"/>
            <a:ext cx="7262813" cy="77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solidFill>
                <a:srgbClr val="FFFF00"/>
              </a:solidFill>
            </a:endParaRPr>
          </a:p>
        </p:txBody>
      </p:sp>
      <p:sp>
        <p:nvSpPr>
          <p:cNvPr id="5123" name="Rectangle 3">
            <a:extLst>
              <a:ext uri="{FF2B5EF4-FFF2-40B4-BE49-F238E27FC236}">
                <a16:creationId xmlns:a16="http://schemas.microsoft.com/office/drawing/2014/main" id="{07D70DB1-49F1-1DF2-56F0-401C2E919B62}"/>
              </a:ext>
            </a:extLst>
          </p:cNvPr>
          <p:cNvSpPr>
            <a:spLocks noGrp="1" noChangeArrowheads="1"/>
          </p:cNvSpPr>
          <p:nvPr>
            <p:ph type="body" idx="1"/>
          </p:nvPr>
        </p:nvSpPr>
        <p:spPr>
          <a:xfrm>
            <a:off x="250825" y="896938"/>
            <a:ext cx="8713788" cy="4122737"/>
          </a:xfrm>
        </p:spPr>
        <p:txBody>
          <a:bodyPr>
            <a:noAutofit/>
          </a:bodyPr>
          <a:lstStyle/>
          <a:p>
            <a:pPr marL="0" indent="0">
              <a:lnSpc>
                <a:spcPct val="110000"/>
              </a:lnSpc>
              <a:buFont typeface="Arial" panose="020B0604020202020204" pitchFamily="34" charset="0"/>
              <a:buNone/>
              <a:defRPr/>
            </a:pPr>
            <a:r>
              <a:rPr lang="en-US" sz="1500" i="1" dirty="0">
                <a:solidFill>
                  <a:srgbClr val="00B0F0"/>
                </a:solidFill>
              </a:rPr>
              <a:t>Clairol International Corp. v. Thomas Supply &amp; Equipment </a:t>
            </a:r>
            <a:r>
              <a:rPr lang="en-CA" sz="1500" dirty="0">
                <a:solidFill>
                  <a:schemeClr val="bg1"/>
                </a:solidFill>
              </a:rPr>
              <a:t>[1968] 2 Ex. C.R. 552</a:t>
            </a:r>
          </a:p>
          <a:p>
            <a:pPr marL="0" indent="0">
              <a:lnSpc>
                <a:spcPct val="110000"/>
              </a:lnSpc>
              <a:buFont typeface="Arial" panose="020B0604020202020204" pitchFamily="34" charset="0"/>
              <a:buNone/>
              <a:defRPr/>
            </a:pPr>
            <a:r>
              <a:rPr lang="en-CA" sz="1500" b="1" dirty="0">
                <a:solidFill>
                  <a:srgbClr val="FFFF00"/>
                </a:solidFill>
              </a:rPr>
              <a:t>Deals with the question “</a:t>
            </a:r>
            <a:r>
              <a:rPr lang="en-CA" sz="1500" b="1" i="1" dirty="0">
                <a:solidFill>
                  <a:srgbClr val="FFFF00"/>
                </a:solidFill>
              </a:rPr>
              <a:t>what does the word “USE” mean in s. 19?” </a:t>
            </a:r>
            <a:endParaRPr lang="en-CA" sz="1500" b="1" i="1" dirty="0">
              <a:solidFill>
                <a:schemeClr val="bg1"/>
              </a:solidFill>
            </a:endParaRPr>
          </a:p>
          <a:p>
            <a:pPr>
              <a:lnSpc>
                <a:spcPct val="110000"/>
              </a:lnSpc>
              <a:defRPr/>
            </a:pPr>
            <a:r>
              <a:rPr lang="en-CA" sz="1500" dirty="0">
                <a:solidFill>
                  <a:schemeClr val="bg1"/>
                </a:solidFill>
              </a:rPr>
              <a:t>Look first to </a:t>
            </a:r>
            <a:r>
              <a:rPr lang="en-CA" sz="1500" dirty="0">
                <a:solidFill>
                  <a:srgbClr val="FFFF00"/>
                </a:solidFill>
              </a:rPr>
              <a:t>s. 2 of the Act for a definition of “use”  </a:t>
            </a:r>
            <a:r>
              <a:rPr lang="en-CA" sz="1500" dirty="0">
                <a:solidFill>
                  <a:schemeClr val="bg1"/>
                </a:solidFill>
              </a:rPr>
              <a:t>in relation to a TM. “Use” is defined in s. 2 as </a:t>
            </a:r>
            <a:r>
              <a:rPr lang="en-CA" sz="1500" dirty="0">
                <a:solidFill>
                  <a:srgbClr val="FFFF00"/>
                </a:solidFill>
              </a:rPr>
              <a:t>“any use that by Section 4 is deemed to be a use in association with wares or services”. </a:t>
            </a:r>
          </a:p>
          <a:p>
            <a:pPr>
              <a:lnSpc>
                <a:spcPct val="110000"/>
              </a:lnSpc>
              <a:defRPr/>
            </a:pPr>
            <a:r>
              <a:rPr lang="en-CA" sz="1500" dirty="0">
                <a:solidFill>
                  <a:schemeClr val="bg1"/>
                </a:solidFill>
              </a:rPr>
              <a:t>Look to </a:t>
            </a:r>
            <a:r>
              <a:rPr lang="en-CA" sz="1500" dirty="0">
                <a:solidFill>
                  <a:srgbClr val="FFFF00"/>
                </a:solidFill>
              </a:rPr>
              <a:t>s. 4 </a:t>
            </a:r>
            <a:r>
              <a:rPr lang="en-CA" sz="1500" dirty="0">
                <a:solidFill>
                  <a:schemeClr val="bg1"/>
                </a:solidFill>
              </a:rPr>
              <a:t>which is very specific about use </a:t>
            </a:r>
          </a:p>
          <a:p>
            <a:pPr>
              <a:lnSpc>
                <a:spcPct val="110000"/>
              </a:lnSpc>
              <a:defRPr/>
            </a:pPr>
            <a:r>
              <a:rPr lang="en-CA" sz="1500" dirty="0">
                <a:solidFill>
                  <a:srgbClr val="FF0000"/>
                </a:solidFill>
              </a:rPr>
              <a:t>s. 4(1) deals with use in association with wares</a:t>
            </a:r>
            <a:r>
              <a:rPr lang="en-CA" sz="1500" dirty="0">
                <a:solidFill>
                  <a:schemeClr val="bg1"/>
                </a:solidFill>
              </a:rPr>
              <a:t>; s. 4(2) deals with use in association with services.  </a:t>
            </a:r>
          </a:p>
          <a:p>
            <a:pPr>
              <a:lnSpc>
                <a:spcPct val="110000"/>
              </a:lnSpc>
              <a:defRPr/>
            </a:pPr>
            <a:r>
              <a:rPr lang="en-CA" sz="1500" dirty="0">
                <a:solidFill>
                  <a:schemeClr val="bg1"/>
                </a:solidFill>
              </a:rPr>
              <a:t>In this case, there are no services at issue, </a:t>
            </a:r>
            <a:r>
              <a:rPr lang="en-CA" sz="1500" dirty="0">
                <a:solidFill>
                  <a:srgbClr val="FF0000"/>
                </a:solidFill>
              </a:rPr>
              <a:t>only wares, actual boxes of hair dye</a:t>
            </a:r>
            <a:r>
              <a:rPr lang="en-CA" sz="1500" dirty="0">
                <a:solidFill>
                  <a:srgbClr val="FFFF00"/>
                </a:solidFill>
              </a:rPr>
              <a:t>. Did Revlon use Clairol’s marks in association with their own wares within the meaning of s. 4(1)? </a:t>
            </a:r>
          </a:p>
          <a:p>
            <a:pPr>
              <a:lnSpc>
                <a:spcPct val="110000"/>
              </a:lnSpc>
              <a:defRPr/>
            </a:pPr>
            <a:r>
              <a:rPr lang="en-CA" sz="1500" dirty="0">
                <a:solidFill>
                  <a:schemeClr val="bg1"/>
                </a:solidFill>
              </a:rPr>
              <a:t>Per s. 4(1), </a:t>
            </a:r>
            <a:r>
              <a:rPr lang="en-CA" sz="1500" dirty="0">
                <a:solidFill>
                  <a:srgbClr val="FFFF00"/>
                </a:solidFill>
              </a:rPr>
              <a:t>a TM is used in association with wares if, the TM is marked on the product or package at time of transfer of possession </a:t>
            </a:r>
            <a:r>
              <a:rPr lang="en-CA" sz="1500" dirty="0">
                <a:solidFill>
                  <a:schemeClr val="bg1"/>
                </a:solidFill>
              </a:rPr>
              <a:t>or is in any other manner so associated with the wares that notice of the association is given to the person to whom the property is transferred.</a:t>
            </a:r>
          </a:p>
          <a:p>
            <a:pPr>
              <a:lnSpc>
                <a:spcPct val="110000"/>
              </a:lnSpc>
              <a:defRPr/>
            </a:pPr>
            <a:r>
              <a:rPr lang="en-CA" sz="1500" dirty="0">
                <a:solidFill>
                  <a:schemeClr val="bg1"/>
                </a:solidFill>
              </a:rPr>
              <a:t>In this situation </a:t>
            </a:r>
            <a:r>
              <a:rPr lang="en-CA" sz="1500" dirty="0" err="1">
                <a:solidFill>
                  <a:srgbClr val="FFFF00"/>
                </a:solidFill>
              </a:rPr>
              <a:t>Clariol’s</a:t>
            </a:r>
            <a:r>
              <a:rPr lang="en-CA" sz="1500" dirty="0">
                <a:solidFill>
                  <a:srgbClr val="FFFF00"/>
                </a:solidFill>
              </a:rPr>
              <a:t> TMs are marked on the boxes</a:t>
            </a:r>
            <a:r>
              <a:rPr lang="en-CA" sz="1500" dirty="0">
                <a:solidFill>
                  <a:schemeClr val="bg1"/>
                </a:solidFill>
              </a:rPr>
              <a:t>, so on the package at the time of the transfer of possession.  </a:t>
            </a:r>
          </a:p>
        </p:txBody>
      </p:sp>
      <p:sp>
        <p:nvSpPr>
          <p:cNvPr id="337923" name="Slide Number Placeholder 3">
            <a:extLst>
              <a:ext uri="{FF2B5EF4-FFF2-40B4-BE49-F238E27FC236}">
                <a16:creationId xmlns:a16="http://schemas.microsoft.com/office/drawing/2014/main" id="{894192B0-EF79-4177-1076-401C98F0AF8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510616-313B-D74D-94BF-D7EAC874656D}" type="slidenum">
              <a:rPr lang="en-US" altLang="en-US" smtClean="0"/>
              <a:pPr/>
              <a:t>236</a:t>
            </a:fld>
            <a:endParaRPr lang="en-US" alt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B1C800-CF9F-55A2-5E4B-3EEB1955EDA4}"/>
              </a:ext>
            </a:extLst>
          </p:cNvPr>
          <p:cNvSpPr>
            <a:spLocks noGrp="1" noChangeArrowheads="1"/>
          </p:cNvSpPr>
          <p:nvPr>
            <p:ph type="title"/>
          </p:nvPr>
        </p:nvSpPr>
        <p:spPr>
          <a:xfrm>
            <a:off x="611188" y="123825"/>
            <a:ext cx="8126412" cy="6477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dirty="0">
              <a:solidFill>
                <a:srgbClr val="FFFF00"/>
              </a:solidFill>
            </a:endParaRPr>
          </a:p>
        </p:txBody>
      </p:sp>
      <p:sp>
        <p:nvSpPr>
          <p:cNvPr id="5123" name="Rectangle 3">
            <a:extLst>
              <a:ext uri="{FF2B5EF4-FFF2-40B4-BE49-F238E27FC236}">
                <a16:creationId xmlns:a16="http://schemas.microsoft.com/office/drawing/2014/main" id="{6B50669B-BA46-20FF-4A9F-96301DC736B2}"/>
              </a:ext>
            </a:extLst>
          </p:cNvPr>
          <p:cNvSpPr>
            <a:spLocks noGrp="1" noChangeArrowheads="1"/>
          </p:cNvSpPr>
          <p:nvPr>
            <p:ph type="body" idx="1"/>
          </p:nvPr>
        </p:nvSpPr>
        <p:spPr>
          <a:xfrm>
            <a:off x="323850" y="987425"/>
            <a:ext cx="8712200" cy="3889375"/>
          </a:xfrm>
        </p:spPr>
        <p:txBody>
          <a:bodyPr>
            <a:normAutofit/>
          </a:bodyPr>
          <a:lstStyle/>
          <a:p>
            <a:pPr marL="0" indent="0">
              <a:lnSpc>
                <a:spcPct val="120000"/>
              </a:lnSpc>
              <a:buFont typeface="Arial" panose="020B0604020202020204" pitchFamily="34" charset="0"/>
              <a:buNone/>
              <a:defRPr/>
            </a:pPr>
            <a:r>
              <a:rPr lang="en-US" sz="1600" i="1" dirty="0">
                <a:solidFill>
                  <a:srgbClr val="00B0F0"/>
                </a:solidFill>
              </a:rPr>
              <a:t>Clairol International Corp. v. Thomas Supply &amp; Equipment </a:t>
            </a:r>
            <a:r>
              <a:rPr lang="en-CA" sz="1600" dirty="0">
                <a:solidFill>
                  <a:schemeClr val="bg1"/>
                </a:solidFill>
              </a:rPr>
              <a:t>[1968] 2 Ex. C.R. 552</a:t>
            </a:r>
          </a:p>
          <a:p>
            <a:pPr>
              <a:lnSpc>
                <a:spcPct val="120000"/>
              </a:lnSpc>
              <a:defRPr/>
            </a:pPr>
            <a:r>
              <a:rPr lang="en-CA" sz="1600" dirty="0">
                <a:solidFill>
                  <a:srgbClr val="FF0000"/>
                </a:solidFill>
              </a:rPr>
              <a:t>However, this is not the end of the issue. </a:t>
            </a:r>
          </a:p>
          <a:p>
            <a:pPr>
              <a:lnSpc>
                <a:spcPct val="120000"/>
              </a:lnSpc>
              <a:defRPr/>
            </a:pPr>
            <a:r>
              <a:rPr lang="en-CA" sz="1600" dirty="0">
                <a:solidFill>
                  <a:schemeClr val="bg1"/>
                </a:solidFill>
              </a:rPr>
              <a:t>S. 19 talks about when a </a:t>
            </a:r>
            <a:r>
              <a:rPr lang="en-CA" sz="1600" b="1" dirty="0">
                <a:solidFill>
                  <a:schemeClr val="bg1"/>
                </a:solidFill>
              </a:rPr>
              <a:t>TM</a:t>
            </a:r>
            <a:r>
              <a:rPr lang="en-CA" sz="1600" dirty="0">
                <a:solidFill>
                  <a:schemeClr val="bg1"/>
                </a:solidFill>
              </a:rPr>
              <a:t> is used: In order </a:t>
            </a:r>
            <a:r>
              <a:rPr lang="en-CA" sz="1600" dirty="0">
                <a:solidFill>
                  <a:srgbClr val="FF0000"/>
                </a:solidFill>
              </a:rPr>
              <a:t>to ensure that this section is not interpreted in an overly broad manner, the court holds that we cannot look only at the word “use”, but also at the definition of TM</a:t>
            </a:r>
            <a:r>
              <a:rPr lang="en-CA" sz="1600" dirty="0">
                <a:solidFill>
                  <a:schemeClr val="bg1"/>
                </a:solidFill>
              </a:rPr>
              <a:t>. </a:t>
            </a:r>
          </a:p>
          <a:p>
            <a:pPr>
              <a:lnSpc>
                <a:spcPct val="120000"/>
              </a:lnSpc>
              <a:defRPr/>
            </a:pPr>
            <a:r>
              <a:rPr lang="en-CA" sz="1600" dirty="0">
                <a:solidFill>
                  <a:schemeClr val="bg1"/>
                </a:solidFill>
              </a:rPr>
              <a:t>In order to infringe s. 19, the mark must be used (s. 2, then s. 4 (1 or 2) depending on whether the Defendant uses the mark in association with their own wares or services.</a:t>
            </a:r>
          </a:p>
          <a:p>
            <a:pPr>
              <a:lnSpc>
                <a:spcPct val="120000"/>
              </a:lnSpc>
              <a:defRPr/>
            </a:pPr>
            <a:r>
              <a:rPr lang="en-CA" sz="1600" dirty="0">
                <a:solidFill>
                  <a:schemeClr val="bg1"/>
                </a:solidFill>
              </a:rPr>
              <a:t>The mark </a:t>
            </a:r>
            <a:r>
              <a:rPr lang="en-CA" sz="1600" dirty="0">
                <a:solidFill>
                  <a:srgbClr val="FFFF00"/>
                </a:solidFill>
              </a:rPr>
              <a:t>also must be used as a TM</a:t>
            </a:r>
            <a:r>
              <a:rPr lang="en-CA" sz="1600" dirty="0">
                <a:solidFill>
                  <a:schemeClr val="bg1"/>
                </a:solidFill>
              </a:rPr>
              <a:t>. This essentially means that the </a:t>
            </a:r>
            <a:r>
              <a:rPr lang="en-CA" sz="1600" dirty="0">
                <a:solidFill>
                  <a:srgbClr val="FFFF00"/>
                </a:solidFill>
              </a:rPr>
              <a:t>mark must be used in a way that would indicate that the company behind the TM is the SOURCE</a:t>
            </a:r>
            <a:r>
              <a:rPr lang="en-CA" sz="1600" dirty="0">
                <a:solidFill>
                  <a:schemeClr val="bg1"/>
                </a:solidFill>
              </a:rPr>
              <a:t> of the product. </a:t>
            </a:r>
          </a:p>
          <a:p>
            <a:pPr>
              <a:lnSpc>
                <a:spcPct val="120000"/>
              </a:lnSpc>
              <a:defRPr/>
            </a:pPr>
            <a:r>
              <a:rPr lang="en-CA" sz="1600" dirty="0">
                <a:solidFill>
                  <a:schemeClr val="bg1"/>
                </a:solidFill>
              </a:rPr>
              <a:t>As well,  this section </a:t>
            </a:r>
            <a:r>
              <a:rPr lang="en-CA" sz="1600" dirty="0">
                <a:solidFill>
                  <a:srgbClr val="FFFF00"/>
                </a:solidFill>
              </a:rPr>
              <a:t>applies only where someone </a:t>
            </a:r>
            <a:r>
              <a:rPr lang="en-CA" sz="1600" dirty="0">
                <a:solidFill>
                  <a:schemeClr val="bg1"/>
                </a:solidFill>
              </a:rPr>
              <a:t>uses the mark as registered; </a:t>
            </a:r>
            <a:r>
              <a:rPr lang="en-CA" sz="1600" dirty="0">
                <a:solidFill>
                  <a:srgbClr val="FFFF00"/>
                </a:solidFill>
              </a:rPr>
              <a:t>in association with </a:t>
            </a:r>
            <a:r>
              <a:rPr lang="en-CA" sz="1600" dirty="0">
                <a:solidFill>
                  <a:srgbClr val="FF0000"/>
                </a:solidFill>
              </a:rPr>
              <a:t>goods or services for which it is registered</a:t>
            </a:r>
          </a:p>
        </p:txBody>
      </p:sp>
      <p:sp>
        <p:nvSpPr>
          <p:cNvPr id="338947" name="Slide Number Placeholder 3">
            <a:extLst>
              <a:ext uri="{FF2B5EF4-FFF2-40B4-BE49-F238E27FC236}">
                <a16:creationId xmlns:a16="http://schemas.microsoft.com/office/drawing/2014/main" id="{BE8DC07E-708D-CEDC-CEE2-565D3DFFEF7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962A4F6-20F3-1B4A-A5A6-BC7755002B9F}" type="slidenum">
              <a:rPr lang="en-US" altLang="en-US" smtClean="0"/>
              <a:pPr/>
              <a:t>237</a:t>
            </a:fld>
            <a:endParaRPr lang="en-US" alt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E74A4-60AB-48AB-7553-4FA7C6D8FE6E}"/>
              </a:ext>
            </a:extLst>
          </p:cNvPr>
          <p:cNvSpPr txBox="1"/>
          <p:nvPr/>
        </p:nvSpPr>
        <p:spPr>
          <a:xfrm>
            <a:off x="606425" y="1419225"/>
            <a:ext cx="7931150" cy="3170238"/>
          </a:xfrm>
          <a:prstGeom prst="rect">
            <a:avLst/>
          </a:prstGeom>
          <a:noFill/>
        </p:spPr>
        <p:txBody>
          <a:bodyPr wrap="none">
            <a:spAutoFit/>
          </a:bodyPr>
          <a:lstStyle/>
          <a:p>
            <a:pPr algn="ctr">
              <a:buFont typeface="Arial" panose="020B0604020202020204" pitchFamily="34" charset="0"/>
              <a:buNone/>
              <a:defRPr/>
            </a:pPr>
            <a:r>
              <a:rPr lang="en-US" sz="2800" i="1" dirty="0">
                <a:solidFill>
                  <a:srgbClr val="00B0F0"/>
                </a:solidFill>
              </a:rPr>
              <a:t>Clairol International Corp. v. Thomas Supply </a:t>
            </a:r>
          </a:p>
          <a:p>
            <a:pPr algn="ctr">
              <a:buFont typeface="Arial" panose="020B0604020202020204" pitchFamily="34" charset="0"/>
              <a:buNone/>
              <a:defRPr/>
            </a:pPr>
            <a:r>
              <a:rPr lang="en-US" sz="2800" i="1" dirty="0">
                <a:solidFill>
                  <a:srgbClr val="00B0F0"/>
                </a:solidFill>
              </a:rPr>
              <a:t>&amp; Equipment </a:t>
            </a:r>
            <a:r>
              <a:rPr lang="en-CA" sz="2800" dirty="0">
                <a:solidFill>
                  <a:schemeClr val="bg1"/>
                </a:solidFill>
              </a:rPr>
              <a:t>[1968] 2 Ex. C.R. 552</a:t>
            </a:r>
          </a:p>
          <a:p>
            <a:pPr marL="685800" indent="-685800" algn="ctr">
              <a:buFont typeface="Arial" panose="020B0604020202020204" pitchFamily="34" charset="0"/>
              <a:buChar char="•"/>
              <a:defRPr/>
            </a:pPr>
            <a:r>
              <a:rPr lang="en-CA" sz="4800" b="1" dirty="0">
                <a:solidFill>
                  <a:srgbClr val="FFFF00"/>
                </a:solidFill>
              </a:rPr>
              <a:t>Is there </a:t>
            </a:r>
            <a:r>
              <a:rPr lang="en-CA" sz="4800" b="1" dirty="0">
                <a:solidFill>
                  <a:schemeClr val="bg1"/>
                </a:solidFill>
              </a:rPr>
              <a:t>“</a:t>
            </a:r>
            <a:r>
              <a:rPr lang="en-CA" sz="4800" b="1" dirty="0">
                <a:solidFill>
                  <a:srgbClr val="FF0000"/>
                </a:solidFill>
              </a:rPr>
              <a:t>use</a:t>
            </a:r>
            <a:r>
              <a:rPr lang="en-CA" sz="4800" b="1" dirty="0">
                <a:solidFill>
                  <a:schemeClr val="bg1"/>
                </a:solidFill>
              </a:rPr>
              <a:t>”</a:t>
            </a:r>
            <a:r>
              <a:rPr lang="en-CA" sz="4800" b="1" dirty="0">
                <a:solidFill>
                  <a:srgbClr val="FFFF00"/>
                </a:solidFill>
              </a:rPr>
              <a:t> as a </a:t>
            </a:r>
          </a:p>
          <a:p>
            <a:pPr algn="ctr">
              <a:defRPr/>
            </a:pPr>
            <a:r>
              <a:rPr lang="en-CA" sz="4800" b="1" dirty="0">
                <a:solidFill>
                  <a:schemeClr val="bg1"/>
                </a:solidFill>
              </a:rPr>
              <a:t>“</a:t>
            </a:r>
            <a:r>
              <a:rPr lang="en-CA" sz="4800" b="1" dirty="0">
                <a:solidFill>
                  <a:srgbClr val="FF0000"/>
                </a:solidFill>
              </a:rPr>
              <a:t>trademark</a:t>
            </a:r>
            <a:r>
              <a:rPr lang="en-CA" sz="4800" b="1" dirty="0">
                <a:solidFill>
                  <a:schemeClr val="bg1"/>
                </a:solidFill>
              </a:rPr>
              <a:t>”</a:t>
            </a:r>
            <a:r>
              <a:rPr lang="en-CA" sz="4800" b="1" dirty="0">
                <a:solidFill>
                  <a:srgbClr val="FFFF00"/>
                </a:solidFill>
              </a:rPr>
              <a:t> here with </a:t>
            </a:r>
          </a:p>
          <a:p>
            <a:pPr algn="ctr">
              <a:defRPr/>
            </a:pPr>
            <a:r>
              <a:rPr lang="en-CA" sz="4800" b="1" dirty="0">
                <a:solidFill>
                  <a:srgbClr val="FFFF00"/>
                </a:solidFill>
              </a:rPr>
              <a:t>respect to the packages</a:t>
            </a:r>
            <a:r>
              <a:rPr lang="en-CA" sz="4800" b="1" dirty="0">
                <a:solidFill>
                  <a:srgbClr val="FF0000"/>
                </a:solidFill>
              </a:rPr>
              <a:t>?</a:t>
            </a:r>
            <a:r>
              <a:rPr lang="en-CA" sz="4800" b="1" dirty="0">
                <a:solidFill>
                  <a:srgbClr val="FFFF00"/>
                </a:solidFill>
              </a:rPr>
              <a:t> </a:t>
            </a:r>
            <a:r>
              <a:rPr lang="en-CA" sz="4800" dirty="0">
                <a:solidFill>
                  <a:schemeClr val="bg1"/>
                </a:solidFill>
              </a:rPr>
              <a:t> </a:t>
            </a:r>
          </a:p>
        </p:txBody>
      </p:sp>
      <p:sp>
        <p:nvSpPr>
          <p:cNvPr id="339970" name="TextBox 3">
            <a:extLst>
              <a:ext uri="{FF2B5EF4-FFF2-40B4-BE49-F238E27FC236}">
                <a16:creationId xmlns:a16="http://schemas.microsoft.com/office/drawing/2014/main" id="{1BD4944E-1489-57D3-841A-BC6BA2AF8AA1}"/>
              </a:ext>
            </a:extLst>
          </p:cNvPr>
          <p:cNvSpPr txBox="1">
            <a:spLocks noChangeArrowheads="1"/>
          </p:cNvSpPr>
          <p:nvPr/>
        </p:nvSpPr>
        <p:spPr bwMode="auto">
          <a:xfrm>
            <a:off x="1122363" y="268288"/>
            <a:ext cx="6899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a:t>
            </a:r>
            <a:r>
              <a:rPr lang="en-US" altLang="en-US" sz="4400" b="1">
                <a:solidFill>
                  <a:srgbClr val="FF0000"/>
                </a:solidFill>
              </a:rPr>
              <a:t>:</a:t>
            </a:r>
            <a:r>
              <a:rPr lang="en-US" altLang="en-US" sz="4400" b="1">
                <a:solidFill>
                  <a:srgbClr val="FFFF00"/>
                </a:solidFill>
              </a:rPr>
              <a:t> </a:t>
            </a:r>
            <a:r>
              <a:rPr lang="en-US" altLang="en-US" sz="4400">
                <a:solidFill>
                  <a:schemeClr val="bg1"/>
                </a:solidFill>
              </a:rPr>
              <a:t>Infringement</a:t>
            </a:r>
            <a:endParaRPr lang="en-US" altLang="en-US" sz="440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Box 1">
            <a:extLst>
              <a:ext uri="{FF2B5EF4-FFF2-40B4-BE49-F238E27FC236}">
                <a16:creationId xmlns:a16="http://schemas.microsoft.com/office/drawing/2014/main" id="{C6DA6A86-4DFF-E6AF-2F76-739CEA1811E0}"/>
              </a:ext>
            </a:extLst>
          </p:cNvPr>
          <p:cNvSpPr txBox="1">
            <a:spLocks noChangeArrowheads="1"/>
          </p:cNvSpPr>
          <p:nvPr/>
        </p:nvSpPr>
        <p:spPr bwMode="auto">
          <a:xfrm>
            <a:off x="1152525" y="123825"/>
            <a:ext cx="6838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a:t>
            </a:r>
            <a:r>
              <a:rPr lang="en-US" altLang="en-US" sz="4400" b="1">
                <a:solidFill>
                  <a:srgbClr val="FF0000"/>
                </a:solidFill>
              </a:rPr>
              <a:t>:</a:t>
            </a:r>
            <a:r>
              <a:rPr lang="en-US" altLang="en-US" sz="4400" b="1">
                <a:solidFill>
                  <a:srgbClr val="FFFF00"/>
                </a:solidFill>
              </a:rPr>
              <a:t> </a:t>
            </a:r>
            <a:r>
              <a:rPr lang="en-US" altLang="en-US" sz="4400">
                <a:solidFill>
                  <a:schemeClr val="bg1"/>
                </a:solidFill>
              </a:rPr>
              <a:t>Infringement</a:t>
            </a:r>
            <a:endParaRPr lang="en-US" altLang="en-US" sz="4400"/>
          </a:p>
        </p:txBody>
      </p:sp>
      <p:sp>
        <p:nvSpPr>
          <p:cNvPr id="4" name="TextBox 3">
            <a:extLst>
              <a:ext uri="{FF2B5EF4-FFF2-40B4-BE49-F238E27FC236}">
                <a16:creationId xmlns:a16="http://schemas.microsoft.com/office/drawing/2014/main" id="{506C3860-7936-5078-5952-41D5DA98D5A6}"/>
              </a:ext>
            </a:extLst>
          </p:cNvPr>
          <p:cNvSpPr txBox="1"/>
          <p:nvPr/>
        </p:nvSpPr>
        <p:spPr>
          <a:xfrm>
            <a:off x="260350" y="1019175"/>
            <a:ext cx="8623300" cy="3970338"/>
          </a:xfrm>
          <a:prstGeom prst="rect">
            <a:avLst/>
          </a:prstGeom>
          <a:noFill/>
        </p:spPr>
        <p:txBody>
          <a:bodyPr>
            <a:spAutoFit/>
          </a:bodyPr>
          <a:lstStyle/>
          <a:p>
            <a:pPr>
              <a:buFont typeface="Arial" panose="020B0604020202020204" pitchFamily="34" charset="0"/>
              <a:buNone/>
              <a:defRPr/>
            </a:pPr>
            <a:r>
              <a:rPr lang="en-US" sz="2800" i="1" dirty="0">
                <a:solidFill>
                  <a:srgbClr val="00B0F0"/>
                </a:solidFill>
              </a:rPr>
              <a:t>Clairol International Corp. v. Thomas Supply &amp; Equipment </a:t>
            </a:r>
            <a:r>
              <a:rPr lang="en-CA" sz="2800" dirty="0">
                <a:solidFill>
                  <a:schemeClr val="bg1"/>
                </a:solidFill>
              </a:rPr>
              <a:t>[1968] 2 Ex. C.R. 552</a:t>
            </a:r>
          </a:p>
          <a:p>
            <a:pPr marL="457200" indent="-457200">
              <a:buFont typeface="Arial" panose="020B0604020202020204" pitchFamily="34" charset="0"/>
              <a:buChar char="•"/>
              <a:defRPr/>
            </a:pPr>
            <a:r>
              <a:rPr lang="en-CA" sz="2800" dirty="0">
                <a:solidFill>
                  <a:schemeClr val="bg1"/>
                </a:solidFill>
              </a:rPr>
              <a:t>No, there is not. Clear that </a:t>
            </a:r>
            <a:r>
              <a:rPr lang="en-CA" sz="2800" dirty="0">
                <a:solidFill>
                  <a:srgbClr val="FF0000"/>
                </a:solidFill>
              </a:rPr>
              <a:t>Revlon is not trying to pretend that it is a Clairol product</a:t>
            </a:r>
            <a:r>
              <a:rPr lang="en-CA" sz="2800" dirty="0">
                <a:solidFill>
                  <a:schemeClr val="bg1"/>
                </a:solidFill>
              </a:rPr>
              <a:t>,  </a:t>
            </a:r>
            <a:r>
              <a:rPr lang="en-CA" sz="2800" dirty="0">
                <a:solidFill>
                  <a:srgbClr val="FFFF00"/>
                </a:solidFill>
              </a:rPr>
              <a:t>just trying to show what the right Revlon product to purchase is </a:t>
            </a:r>
            <a:r>
              <a:rPr lang="en-CA" sz="2800" dirty="0">
                <a:solidFill>
                  <a:schemeClr val="bg1"/>
                </a:solidFill>
              </a:rPr>
              <a:t>if you usually buy Clairol</a:t>
            </a:r>
          </a:p>
          <a:p>
            <a:pPr marL="457200" indent="-457200">
              <a:buFont typeface="Arial" panose="020B0604020202020204" pitchFamily="34" charset="0"/>
              <a:buChar char="•"/>
              <a:defRPr/>
            </a:pPr>
            <a:r>
              <a:rPr lang="en-CA" sz="2800" dirty="0">
                <a:solidFill>
                  <a:schemeClr val="bg1"/>
                </a:solidFill>
              </a:rPr>
              <a:t>Accordingly, the </a:t>
            </a:r>
            <a:r>
              <a:rPr lang="en-CA" sz="2800" dirty="0">
                <a:solidFill>
                  <a:srgbClr val="FFFF00"/>
                </a:solidFill>
              </a:rPr>
              <a:t>test for s. 19 infringement not made out</a:t>
            </a:r>
            <a:r>
              <a:rPr lang="en-CA" sz="2800" dirty="0">
                <a:solidFill>
                  <a:schemeClr val="bg1"/>
                </a:solidFill>
              </a:rPr>
              <a:t>.</a:t>
            </a:r>
          </a:p>
          <a:p>
            <a:pPr marL="457200" indent="-457200">
              <a:buFont typeface="Arial" panose="020B0604020202020204" pitchFamily="34" charset="0"/>
              <a:buChar char="•"/>
              <a:defRPr/>
            </a:pPr>
            <a:r>
              <a:rPr lang="en-CA" sz="2800" dirty="0">
                <a:solidFill>
                  <a:schemeClr val="bg1"/>
                </a:solidFill>
              </a:rPr>
              <a:t>The brochures are also fine.</a:t>
            </a:r>
            <a:endParaRPr lang="en-US" sz="2800" i="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a:extLst>
              <a:ext uri="{FF2B5EF4-FFF2-40B4-BE49-F238E27FC236}">
                <a16:creationId xmlns:a16="http://schemas.microsoft.com/office/drawing/2014/main" id="{853FF53C-528F-2F61-153D-8919855CA851}"/>
              </a:ext>
            </a:extLst>
          </p:cNvPr>
          <p:cNvSpPr txBox="1">
            <a:spLocks noChangeArrowheads="1"/>
          </p:cNvSpPr>
          <p:nvPr/>
        </p:nvSpPr>
        <p:spPr bwMode="auto">
          <a:xfrm>
            <a:off x="1465263" y="987425"/>
            <a:ext cx="62134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HOWEVER</a:t>
            </a:r>
            <a:r>
              <a:rPr kumimoji="0" lang="en-US" altLang="en-US" sz="36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ENCOURAGE POSTING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BEFORE END OF CLASSES</a:t>
            </a:r>
            <a:b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YOUR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CLASSMATES</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WILL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BENEFIT</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itle 5">
            <a:extLst>
              <a:ext uri="{FF2B5EF4-FFF2-40B4-BE49-F238E27FC236}">
                <a16:creationId xmlns:a16="http://schemas.microsoft.com/office/drawing/2014/main" id="{3BE25B9E-6E26-B387-C4CE-667501BD3C22}"/>
              </a:ext>
            </a:extLst>
          </p:cNvPr>
          <p:cNvSpPr>
            <a:spLocks noGrp="1" noChangeArrowheads="1"/>
          </p:cNvSpPr>
          <p:nvPr>
            <p:ph type="title"/>
          </p:nvPr>
        </p:nvSpPr>
        <p:spPr bwMode="auto">
          <a:xfrm>
            <a:off x="793750" y="195263"/>
            <a:ext cx="755015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D0F0C88C-99CE-F65E-0F40-0217955EF220}"/>
              </a:ext>
            </a:extLst>
          </p:cNvPr>
          <p:cNvSpPr>
            <a:spLocks noGrp="1"/>
          </p:cNvSpPr>
          <p:nvPr>
            <p:ph idx="1"/>
          </p:nvPr>
        </p:nvSpPr>
        <p:spPr>
          <a:xfrm>
            <a:off x="323850" y="1131888"/>
            <a:ext cx="8424863" cy="3887787"/>
          </a:xfrm>
        </p:spPr>
        <p:txBody>
          <a:bodyPr>
            <a:normAutofit/>
          </a:bodyPr>
          <a:lstStyle/>
          <a:p>
            <a:pPr marL="0" indent="0">
              <a:buFont typeface="Arial" panose="020B0604020202020204" pitchFamily="34" charset="0"/>
              <a:buNone/>
              <a:defRPr/>
            </a:pPr>
            <a:r>
              <a:rPr lang="en-US" sz="2400" i="1" dirty="0">
                <a:solidFill>
                  <a:srgbClr val="00B0F0"/>
                </a:solidFill>
              </a:rPr>
              <a:t>Clairol International Corp. v. Thomas Supply &amp; Equipment </a:t>
            </a:r>
            <a:r>
              <a:rPr lang="en-US" sz="2400" dirty="0">
                <a:solidFill>
                  <a:srgbClr val="00B0F0"/>
                </a:solidFill>
              </a:rPr>
              <a:t>(1968)</a:t>
            </a:r>
            <a:endParaRPr lang="en-US" sz="2400" i="1" dirty="0">
              <a:solidFill>
                <a:srgbClr val="00B0F0"/>
              </a:solidFill>
            </a:endParaRPr>
          </a:p>
          <a:p>
            <a:pPr>
              <a:defRPr/>
            </a:pPr>
            <a:r>
              <a:rPr lang="en-US" sz="2400" dirty="0">
                <a:solidFill>
                  <a:srgbClr val="FF0000"/>
                </a:solidFill>
              </a:rPr>
              <a:t>S. 22</a:t>
            </a:r>
            <a:r>
              <a:rPr lang="en-US" sz="2400" dirty="0">
                <a:solidFill>
                  <a:schemeClr val="bg1"/>
                </a:solidFill>
              </a:rPr>
              <a:t>: </a:t>
            </a:r>
          </a:p>
          <a:p>
            <a:pPr lvl="1">
              <a:buFont typeface="Courier New" panose="02070309020205020404" pitchFamily="49" charset="0"/>
              <a:buChar char="o"/>
              <a:defRPr/>
            </a:pPr>
            <a:r>
              <a:rPr lang="en-US" sz="2400" dirty="0">
                <a:solidFill>
                  <a:schemeClr val="bg1"/>
                </a:solidFill>
              </a:rPr>
              <a:t>The defendant </a:t>
            </a:r>
            <a:r>
              <a:rPr lang="en-US" sz="2400" dirty="0">
                <a:solidFill>
                  <a:srgbClr val="FFFF00"/>
                </a:solidFill>
              </a:rPr>
              <a:t>must have </a:t>
            </a:r>
            <a:r>
              <a:rPr lang="en-US" sz="2400" dirty="0">
                <a:solidFill>
                  <a:srgbClr val="FF0000"/>
                </a:solidFill>
              </a:rPr>
              <a:t>used</a:t>
            </a:r>
            <a:r>
              <a:rPr lang="en-US" sz="2400" dirty="0">
                <a:solidFill>
                  <a:srgbClr val="FFFF00"/>
                </a:solidFill>
              </a:rPr>
              <a:t> the mark</a:t>
            </a:r>
            <a:r>
              <a:rPr lang="en-US" sz="2400" dirty="0">
                <a:solidFill>
                  <a:schemeClr val="bg1"/>
                </a:solidFill>
              </a:rPr>
              <a:t> as set out in s. 2 and 4 of the Act.</a:t>
            </a:r>
          </a:p>
          <a:p>
            <a:pPr lvl="1">
              <a:buFont typeface="Courier New" panose="02070309020205020404" pitchFamily="49" charset="0"/>
              <a:buChar char="o"/>
              <a:defRPr/>
            </a:pPr>
            <a:r>
              <a:rPr lang="en-US" sz="2400" dirty="0">
                <a:solidFill>
                  <a:srgbClr val="FF0000"/>
                </a:solidFill>
              </a:rPr>
              <a:t>If there is </a:t>
            </a:r>
            <a:r>
              <a:rPr lang="ja-JP" altLang="en-US" sz="2400" dirty="0">
                <a:solidFill>
                  <a:srgbClr val="FF0000"/>
                </a:solidFill>
              </a:rPr>
              <a:t>“</a:t>
            </a:r>
            <a:r>
              <a:rPr lang="en-US" sz="2400" dirty="0">
                <a:solidFill>
                  <a:srgbClr val="FF0000"/>
                </a:solidFill>
              </a:rPr>
              <a:t>use</a:t>
            </a:r>
            <a:r>
              <a:rPr lang="ja-JP" altLang="en-US" sz="2400" dirty="0">
                <a:solidFill>
                  <a:srgbClr val="FF0000"/>
                </a:solidFill>
              </a:rPr>
              <a:t>”</a:t>
            </a:r>
            <a:r>
              <a:rPr lang="en-US" sz="2400" dirty="0">
                <a:solidFill>
                  <a:schemeClr val="bg1"/>
                </a:solidFill>
              </a:rPr>
              <a:t>, then </a:t>
            </a:r>
            <a:r>
              <a:rPr lang="en-US" sz="2400" dirty="0">
                <a:solidFill>
                  <a:srgbClr val="FFFF00"/>
                </a:solidFill>
              </a:rPr>
              <a:t>the test becomes whether the use is likely to depreciate the value of the goodwill </a:t>
            </a:r>
            <a:r>
              <a:rPr lang="en-US" sz="2400" dirty="0">
                <a:solidFill>
                  <a:schemeClr val="bg1"/>
                </a:solidFill>
              </a:rPr>
              <a:t>attaching to the mark (i.e. by reducing the esteem in which the mark is held; or enticing customers away)</a:t>
            </a:r>
          </a:p>
          <a:p>
            <a:pPr marL="0" indent="0">
              <a:buFont typeface="Arial" panose="020B0604020202020204" pitchFamily="34" charset="0"/>
              <a:buNone/>
              <a:defRPr/>
            </a:pPr>
            <a:endParaRPr lang="en-US" dirty="0"/>
          </a:p>
        </p:txBody>
      </p:sp>
      <p:sp>
        <p:nvSpPr>
          <p:cNvPr id="342019" name="Slide Number Placeholder 3">
            <a:extLst>
              <a:ext uri="{FF2B5EF4-FFF2-40B4-BE49-F238E27FC236}">
                <a16:creationId xmlns:a16="http://schemas.microsoft.com/office/drawing/2014/main" id="{0DC13AAF-99C0-3419-AE55-0C29B5B514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3036E7-AA88-F946-9516-3CF4ABB8D848}" type="slidenum">
              <a:rPr lang="en-US" altLang="en-US" smtClean="0"/>
              <a:pPr/>
              <a:t>240</a:t>
            </a:fld>
            <a:endParaRPr lang="en-US" alt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le 5">
            <a:extLst>
              <a:ext uri="{FF2B5EF4-FFF2-40B4-BE49-F238E27FC236}">
                <a16:creationId xmlns:a16="http://schemas.microsoft.com/office/drawing/2014/main" id="{38C511EA-25B8-E71D-5A50-0CF1B075EDBA}"/>
              </a:ext>
            </a:extLst>
          </p:cNvPr>
          <p:cNvSpPr>
            <a:spLocks noGrp="1" noChangeArrowheads="1"/>
          </p:cNvSpPr>
          <p:nvPr>
            <p:ph type="title"/>
          </p:nvPr>
        </p:nvSpPr>
        <p:spPr bwMode="auto">
          <a:xfrm>
            <a:off x="904875" y="100013"/>
            <a:ext cx="7334250"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A97AE612-7CBF-9A18-BE45-99A7EC596954}"/>
              </a:ext>
            </a:extLst>
          </p:cNvPr>
          <p:cNvSpPr>
            <a:spLocks noGrp="1"/>
          </p:cNvSpPr>
          <p:nvPr>
            <p:ph idx="1"/>
          </p:nvPr>
        </p:nvSpPr>
        <p:spPr>
          <a:xfrm>
            <a:off x="90488" y="1074738"/>
            <a:ext cx="8963025" cy="3951287"/>
          </a:xfrm>
        </p:spPr>
        <p:txBody>
          <a:bodyPr>
            <a:normAutofit fontScale="92500" lnSpcReduction="10000"/>
          </a:bodyPr>
          <a:lstStyle/>
          <a:p>
            <a:pPr marL="0" indent="0">
              <a:lnSpc>
                <a:spcPct val="110000"/>
              </a:lnSpc>
              <a:buFont typeface="Arial" panose="020B0604020202020204" pitchFamily="34" charset="0"/>
              <a:buNone/>
              <a:defRPr/>
            </a:pPr>
            <a:r>
              <a:rPr lang="en-US" sz="1575" b="1" i="1" dirty="0">
                <a:solidFill>
                  <a:srgbClr val="00B0F0"/>
                </a:solidFill>
              </a:rPr>
              <a:t>Clairol International Corp. v. Thomas Supply &amp; Equipment </a:t>
            </a:r>
            <a:r>
              <a:rPr lang="en-US" sz="1575" dirty="0">
                <a:solidFill>
                  <a:schemeClr val="bg1"/>
                </a:solidFill>
              </a:rPr>
              <a:t>(1968)</a:t>
            </a:r>
            <a:endParaRPr lang="en-CA" sz="1575" dirty="0"/>
          </a:p>
          <a:p>
            <a:pPr>
              <a:lnSpc>
                <a:spcPct val="110000"/>
              </a:lnSpc>
              <a:defRPr/>
            </a:pPr>
            <a:r>
              <a:rPr lang="en-CA" sz="1575" dirty="0">
                <a:solidFill>
                  <a:schemeClr val="bg1"/>
                </a:solidFill>
              </a:rPr>
              <a:t>This is the </a:t>
            </a:r>
            <a:r>
              <a:rPr lang="en-CA" sz="1575" dirty="0">
                <a:solidFill>
                  <a:srgbClr val="FF0000"/>
                </a:solidFill>
              </a:rPr>
              <a:t>first time a s. 22 issue was before the court</a:t>
            </a:r>
            <a:r>
              <a:rPr lang="en-CA" sz="1575" dirty="0">
                <a:solidFill>
                  <a:schemeClr val="bg1"/>
                </a:solidFill>
              </a:rPr>
              <a:t>. [Exact s. 22 test will come from </a:t>
            </a:r>
            <a:r>
              <a:rPr lang="en-CA" sz="1575" i="1" dirty="0">
                <a:solidFill>
                  <a:srgbClr val="00B0F0"/>
                </a:solidFill>
              </a:rPr>
              <a:t>Veuve,</a:t>
            </a:r>
            <a:r>
              <a:rPr lang="en-CA" sz="1575" dirty="0">
                <a:solidFill>
                  <a:srgbClr val="00B0F0"/>
                </a:solidFill>
              </a:rPr>
              <a:t> </a:t>
            </a:r>
            <a:r>
              <a:rPr lang="en-CA" sz="1575" dirty="0">
                <a:solidFill>
                  <a:schemeClr val="bg1"/>
                </a:solidFill>
              </a:rPr>
              <a:t>but this is </a:t>
            </a:r>
            <a:r>
              <a:rPr lang="en-CA" sz="1575" dirty="0">
                <a:solidFill>
                  <a:srgbClr val="FF0000"/>
                </a:solidFill>
              </a:rPr>
              <a:t>useful for historical purposes</a:t>
            </a:r>
            <a:r>
              <a:rPr lang="en-CA" sz="1575" dirty="0">
                <a:solidFill>
                  <a:schemeClr val="bg1"/>
                </a:solidFill>
              </a:rPr>
              <a:t>, and to see the stance taken by this Court on comparative advertising].</a:t>
            </a:r>
          </a:p>
          <a:p>
            <a:pPr>
              <a:lnSpc>
                <a:spcPct val="110000"/>
              </a:lnSpc>
              <a:defRPr/>
            </a:pPr>
            <a:r>
              <a:rPr lang="en-CA" sz="1575" b="1" i="1" dirty="0">
                <a:solidFill>
                  <a:schemeClr val="bg1"/>
                </a:solidFill>
              </a:rPr>
              <a:t>22.</a:t>
            </a:r>
            <a:r>
              <a:rPr lang="en-CA" sz="1575" i="1" dirty="0">
                <a:solidFill>
                  <a:schemeClr val="bg1"/>
                </a:solidFill>
              </a:rPr>
              <a:t> (1) </a:t>
            </a:r>
            <a:r>
              <a:rPr lang="en-CA" sz="1575" i="1" dirty="0">
                <a:solidFill>
                  <a:srgbClr val="FFFF00"/>
                </a:solidFill>
              </a:rPr>
              <a:t>No person shall use a trade-mark registered by another person in a manner that is likely to have the effect of depreciating the value of the goodwill attaching thereto.</a:t>
            </a:r>
          </a:p>
          <a:p>
            <a:pPr>
              <a:lnSpc>
                <a:spcPct val="110000"/>
              </a:lnSpc>
              <a:defRPr/>
            </a:pPr>
            <a:r>
              <a:rPr lang="en-CA" sz="1575" dirty="0">
                <a:solidFill>
                  <a:srgbClr val="FF0000"/>
                </a:solidFill>
              </a:rPr>
              <a:t>How far is this section meant to extend</a:t>
            </a:r>
            <a:r>
              <a:rPr lang="en-CA" sz="1575" dirty="0">
                <a:solidFill>
                  <a:srgbClr val="FFFF00"/>
                </a:solidFill>
              </a:rPr>
              <a:t>? </a:t>
            </a:r>
          </a:p>
          <a:p>
            <a:pPr>
              <a:lnSpc>
                <a:spcPct val="110000"/>
              </a:lnSpc>
              <a:defRPr/>
            </a:pPr>
            <a:r>
              <a:rPr lang="en-CA" sz="1575" dirty="0">
                <a:solidFill>
                  <a:schemeClr val="bg1"/>
                </a:solidFill>
              </a:rPr>
              <a:t>Written broadly enough to capture negative comments made in conversation about a specific product.  </a:t>
            </a:r>
          </a:p>
          <a:p>
            <a:pPr>
              <a:lnSpc>
                <a:spcPct val="110000"/>
              </a:lnSpc>
              <a:defRPr/>
            </a:pPr>
            <a:r>
              <a:rPr lang="en-CA" sz="1575" dirty="0">
                <a:solidFill>
                  <a:schemeClr val="bg1"/>
                </a:solidFill>
              </a:rPr>
              <a:t>The court acknowledges that this section is worded broadly but says that it’s unlikely that there is any attempt to suppress critical expression.</a:t>
            </a:r>
          </a:p>
          <a:p>
            <a:pPr>
              <a:lnSpc>
                <a:spcPct val="110000"/>
              </a:lnSpc>
              <a:defRPr/>
            </a:pPr>
            <a:r>
              <a:rPr lang="en-CA" sz="1575" dirty="0">
                <a:solidFill>
                  <a:srgbClr val="FF0000"/>
                </a:solidFill>
              </a:rPr>
              <a:t>*</a:t>
            </a:r>
            <a:r>
              <a:rPr lang="en-CA" sz="1575" dirty="0">
                <a:solidFill>
                  <a:srgbClr val="FFFF00"/>
                </a:solidFill>
              </a:rPr>
              <a:t>One key is that the court reads in an implied limitation in this section</a:t>
            </a:r>
            <a:r>
              <a:rPr lang="en-CA" sz="1575" dirty="0">
                <a:solidFill>
                  <a:schemeClr val="bg1"/>
                </a:solidFill>
              </a:rPr>
              <a:t>…</a:t>
            </a:r>
            <a:r>
              <a:rPr lang="en-CA" sz="1575" i="1" dirty="0">
                <a:solidFill>
                  <a:srgbClr val="FF0000"/>
                </a:solidFill>
              </a:rPr>
              <a:t>use in the course of trade</a:t>
            </a:r>
            <a:r>
              <a:rPr lang="en-CA" sz="1575" dirty="0">
                <a:solidFill>
                  <a:schemeClr val="bg1"/>
                </a:solidFill>
              </a:rPr>
              <a:t>.</a:t>
            </a:r>
          </a:p>
          <a:p>
            <a:pPr>
              <a:lnSpc>
                <a:spcPct val="110000"/>
              </a:lnSpc>
              <a:defRPr/>
            </a:pPr>
            <a:r>
              <a:rPr lang="en-CA" sz="1575" dirty="0">
                <a:solidFill>
                  <a:schemeClr val="bg1"/>
                </a:solidFill>
              </a:rPr>
              <a:t>But even with this implied limitation,  this is </a:t>
            </a:r>
            <a:r>
              <a:rPr lang="en-CA" sz="1575" dirty="0">
                <a:solidFill>
                  <a:srgbClr val="FFFF00"/>
                </a:solidFill>
              </a:rPr>
              <a:t>still potentially a very broad right</a:t>
            </a:r>
            <a:r>
              <a:rPr lang="en-CA" sz="1575" dirty="0">
                <a:solidFill>
                  <a:schemeClr val="bg1"/>
                </a:solidFill>
              </a:rPr>
              <a:t>. It could cover comparison price charts or discussion by sales-clerks of competing products.</a:t>
            </a:r>
          </a:p>
          <a:p>
            <a:pPr>
              <a:lnSpc>
                <a:spcPct val="110000"/>
              </a:lnSpc>
              <a:defRPr/>
            </a:pPr>
            <a:r>
              <a:rPr lang="en-CA" sz="1575" b="1" dirty="0">
                <a:solidFill>
                  <a:schemeClr val="bg1"/>
                </a:solidFill>
              </a:rPr>
              <a:t>We see the </a:t>
            </a:r>
            <a:r>
              <a:rPr lang="en-CA" sz="1575" b="1" dirty="0">
                <a:solidFill>
                  <a:srgbClr val="FF0000"/>
                </a:solidFill>
              </a:rPr>
              <a:t>court reiterate that purpose of s. 22 is not to stop legitimate comparisons</a:t>
            </a:r>
            <a:r>
              <a:rPr lang="en-CA" sz="1575" b="1" dirty="0">
                <a:solidFill>
                  <a:schemeClr val="bg1"/>
                </a:solidFill>
              </a:rPr>
              <a:t>.</a:t>
            </a:r>
          </a:p>
          <a:p>
            <a:pPr marL="0" indent="0">
              <a:buFont typeface="Arial" panose="020B0604020202020204" pitchFamily="34" charset="0"/>
              <a:buNone/>
              <a:defRPr/>
            </a:pPr>
            <a:endParaRPr lang="en-US" dirty="0"/>
          </a:p>
        </p:txBody>
      </p:sp>
      <p:sp>
        <p:nvSpPr>
          <p:cNvPr id="344067" name="Slide Number Placeholder 3">
            <a:extLst>
              <a:ext uri="{FF2B5EF4-FFF2-40B4-BE49-F238E27FC236}">
                <a16:creationId xmlns:a16="http://schemas.microsoft.com/office/drawing/2014/main" id="{7E163C1D-8E69-114B-7776-C8D7D507B8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1A8831-5473-2941-BFD0-756E90C44771}" type="slidenum">
              <a:rPr lang="en-US" altLang="en-US" smtClean="0"/>
              <a:pPr/>
              <a:t>241</a:t>
            </a:fld>
            <a:endParaRPr lang="en-US" alt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Title 5">
            <a:extLst>
              <a:ext uri="{FF2B5EF4-FFF2-40B4-BE49-F238E27FC236}">
                <a16:creationId xmlns:a16="http://schemas.microsoft.com/office/drawing/2014/main" id="{AF026928-6E63-0D1A-8A1E-CFB5038603CD}"/>
              </a:ext>
            </a:extLst>
          </p:cNvPr>
          <p:cNvSpPr>
            <a:spLocks noGrp="1" noChangeArrowheads="1"/>
          </p:cNvSpPr>
          <p:nvPr>
            <p:ph type="title"/>
          </p:nvPr>
        </p:nvSpPr>
        <p:spPr bwMode="auto">
          <a:xfrm>
            <a:off x="1012825" y="55563"/>
            <a:ext cx="7118350" cy="827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0456B57-7050-EA0F-4802-CC2EA7A3E377}"/>
              </a:ext>
            </a:extLst>
          </p:cNvPr>
          <p:cNvSpPr>
            <a:spLocks noGrp="1"/>
          </p:cNvSpPr>
          <p:nvPr>
            <p:ph idx="1"/>
          </p:nvPr>
        </p:nvSpPr>
        <p:spPr>
          <a:xfrm>
            <a:off x="250825" y="911225"/>
            <a:ext cx="8642350" cy="3886200"/>
          </a:xfrm>
        </p:spPr>
        <p:txBody>
          <a:bodyPr>
            <a:normAutofit lnSpcReduction="10000"/>
          </a:bodyPr>
          <a:lstStyle/>
          <a:p>
            <a:pPr marL="0" indent="0">
              <a:lnSpc>
                <a:spcPct val="120000"/>
              </a:lnSpc>
              <a:buFont typeface="Arial" panose="020B0604020202020204" pitchFamily="34" charset="0"/>
              <a:buNone/>
              <a:defRPr/>
            </a:pPr>
            <a:r>
              <a:rPr lang="en-US" sz="1875" i="1" dirty="0">
                <a:solidFill>
                  <a:srgbClr val="00B0F0"/>
                </a:solidFill>
              </a:rPr>
              <a:t>Clairol International Corp. v. Thomas Supply &amp; Equipment </a:t>
            </a:r>
            <a:r>
              <a:rPr lang="en-US" sz="1875" dirty="0">
                <a:solidFill>
                  <a:schemeClr val="bg1"/>
                </a:solidFill>
              </a:rPr>
              <a:t>(1968)</a:t>
            </a:r>
            <a:endParaRPr lang="en-US" sz="1875" i="1" dirty="0">
              <a:solidFill>
                <a:schemeClr val="bg1"/>
              </a:solidFill>
            </a:endParaRPr>
          </a:p>
          <a:p>
            <a:pPr>
              <a:lnSpc>
                <a:spcPct val="120000"/>
              </a:lnSpc>
              <a:defRPr/>
            </a:pPr>
            <a:r>
              <a:rPr lang="en-CA" sz="1875" dirty="0">
                <a:solidFill>
                  <a:schemeClr val="bg1"/>
                </a:solidFill>
              </a:rPr>
              <a:t>In evaluating use in s. 22 the court in </a:t>
            </a:r>
            <a:r>
              <a:rPr lang="en-CA" sz="1875" i="1" dirty="0">
                <a:solidFill>
                  <a:srgbClr val="00B0F0"/>
                </a:solidFill>
              </a:rPr>
              <a:t>Clairol</a:t>
            </a:r>
            <a:r>
              <a:rPr lang="en-CA" sz="1875" dirty="0">
                <a:solidFill>
                  <a:srgbClr val="00B0F0"/>
                </a:solidFill>
              </a:rPr>
              <a:t> </a:t>
            </a:r>
            <a:r>
              <a:rPr lang="en-CA" sz="1875" dirty="0">
                <a:solidFill>
                  <a:schemeClr val="bg1"/>
                </a:solidFill>
              </a:rPr>
              <a:t>held that we again need to go to </a:t>
            </a:r>
            <a:r>
              <a:rPr lang="en-CA" sz="1875" dirty="0">
                <a:solidFill>
                  <a:srgbClr val="FFFF00"/>
                </a:solidFill>
              </a:rPr>
              <a:t>s. 4 </a:t>
            </a:r>
            <a:r>
              <a:rPr lang="en-CA" sz="1875" dirty="0">
                <a:solidFill>
                  <a:schemeClr val="bg1"/>
                </a:solidFill>
              </a:rPr>
              <a:t>of the TMA</a:t>
            </a:r>
          </a:p>
          <a:p>
            <a:pPr>
              <a:lnSpc>
                <a:spcPct val="120000"/>
              </a:lnSpc>
              <a:defRPr/>
            </a:pPr>
            <a:r>
              <a:rPr lang="en-CA" sz="1875" dirty="0">
                <a:solidFill>
                  <a:schemeClr val="bg1"/>
                </a:solidFill>
              </a:rPr>
              <a:t>The TM must be “used” by the Defendant in association with their own wares and services. </a:t>
            </a:r>
          </a:p>
          <a:p>
            <a:pPr>
              <a:lnSpc>
                <a:spcPct val="120000"/>
              </a:lnSpc>
              <a:defRPr/>
            </a:pPr>
            <a:r>
              <a:rPr lang="en-CA" sz="1875" dirty="0">
                <a:solidFill>
                  <a:schemeClr val="bg1"/>
                </a:solidFill>
              </a:rPr>
              <a:t>Court already found the </a:t>
            </a:r>
            <a:r>
              <a:rPr lang="en-CA" sz="1875" dirty="0">
                <a:solidFill>
                  <a:srgbClr val="FFFF00"/>
                </a:solidFill>
              </a:rPr>
              <a:t>Clairol marks were “used” in accordance with wares</a:t>
            </a:r>
            <a:r>
              <a:rPr lang="en-CA" sz="1875" dirty="0">
                <a:solidFill>
                  <a:schemeClr val="bg1"/>
                </a:solidFill>
              </a:rPr>
              <a:t> on the package, but </a:t>
            </a:r>
            <a:r>
              <a:rPr lang="en-CA" sz="1875" dirty="0">
                <a:solidFill>
                  <a:srgbClr val="FFFF00"/>
                </a:solidFill>
              </a:rPr>
              <a:t>not on brochures</a:t>
            </a:r>
            <a:r>
              <a:rPr lang="en-CA" sz="1875" dirty="0">
                <a:solidFill>
                  <a:schemeClr val="bg1"/>
                </a:solidFill>
              </a:rPr>
              <a:t>. </a:t>
            </a:r>
          </a:p>
          <a:p>
            <a:pPr>
              <a:lnSpc>
                <a:spcPct val="120000"/>
              </a:lnSpc>
              <a:defRPr/>
            </a:pPr>
            <a:r>
              <a:rPr lang="en-CA" sz="1875" dirty="0">
                <a:solidFill>
                  <a:schemeClr val="bg1"/>
                </a:solidFill>
              </a:rPr>
              <a:t>So, the </a:t>
            </a:r>
            <a:r>
              <a:rPr lang="en-CA" sz="1875" dirty="0">
                <a:solidFill>
                  <a:srgbClr val="FFFF00"/>
                </a:solidFill>
              </a:rPr>
              <a:t>TM is used on the package, so the first part of the s. 22 analysis was met</a:t>
            </a:r>
            <a:r>
              <a:rPr lang="en-CA" sz="1875" dirty="0">
                <a:solidFill>
                  <a:schemeClr val="bg1"/>
                </a:solidFill>
              </a:rPr>
              <a:t> (as the analysis was structured in this case). </a:t>
            </a:r>
          </a:p>
          <a:p>
            <a:pPr>
              <a:lnSpc>
                <a:spcPct val="120000"/>
              </a:lnSpc>
              <a:defRPr/>
            </a:pPr>
            <a:r>
              <a:rPr lang="en-CA" sz="1875" dirty="0">
                <a:solidFill>
                  <a:schemeClr val="bg1"/>
                </a:solidFill>
              </a:rPr>
              <a:t>NB: </a:t>
            </a:r>
            <a:r>
              <a:rPr lang="en-CA" sz="1875" dirty="0">
                <a:solidFill>
                  <a:srgbClr val="FFFF00"/>
                </a:solidFill>
              </a:rPr>
              <a:t>Do not need to apply the second part of the “use” test</a:t>
            </a:r>
            <a:r>
              <a:rPr lang="en-CA" sz="1875" dirty="0">
                <a:solidFill>
                  <a:schemeClr val="bg1"/>
                </a:solidFill>
              </a:rPr>
              <a:t>; not a requirement under s. 22 for the mark to have been “used” as a TM.</a:t>
            </a:r>
          </a:p>
          <a:p>
            <a:pPr marL="0" indent="0">
              <a:buFont typeface="Arial" panose="020B0604020202020204" pitchFamily="34" charset="0"/>
              <a:buNone/>
              <a:defRPr/>
            </a:pPr>
            <a:endParaRPr lang="en-US" dirty="0"/>
          </a:p>
        </p:txBody>
      </p:sp>
      <p:sp>
        <p:nvSpPr>
          <p:cNvPr id="346115" name="Slide Number Placeholder 3">
            <a:extLst>
              <a:ext uri="{FF2B5EF4-FFF2-40B4-BE49-F238E27FC236}">
                <a16:creationId xmlns:a16="http://schemas.microsoft.com/office/drawing/2014/main" id="{621920B0-8C6E-E654-B36B-40C3478198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5D48E8-2540-974E-8A48-5AFF8C075295}" type="slidenum">
              <a:rPr lang="en-US" altLang="en-US" smtClean="0"/>
              <a:pPr/>
              <a:t>242</a:t>
            </a:fld>
            <a:endParaRPr lang="en-US" alt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itle 5">
            <a:extLst>
              <a:ext uri="{FF2B5EF4-FFF2-40B4-BE49-F238E27FC236}">
                <a16:creationId xmlns:a16="http://schemas.microsoft.com/office/drawing/2014/main" id="{4AC64D63-651D-7971-7B63-BAE3EC2D57D2}"/>
              </a:ext>
            </a:extLst>
          </p:cNvPr>
          <p:cNvSpPr>
            <a:spLocks noGrp="1" noChangeArrowheads="1"/>
          </p:cNvSpPr>
          <p:nvPr>
            <p:ph type="title"/>
          </p:nvPr>
        </p:nvSpPr>
        <p:spPr bwMode="auto">
          <a:xfrm>
            <a:off x="941388" y="33338"/>
            <a:ext cx="7261225" cy="827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456F4DEE-667A-02A8-2605-34006AF7D155}"/>
              </a:ext>
            </a:extLst>
          </p:cNvPr>
          <p:cNvSpPr>
            <a:spLocks noGrp="1"/>
          </p:cNvSpPr>
          <p:nvPr>
            <p:ph idx="1"/>
          </p:nvPr>
        </p:nvSpPr>
        <p:spPr>
          <a:xfrm>
            <a:off x="215900" y="987425"/>
            <a:ext cx="8712200" cy="3886200"/>
          </a:xfrm>
        </p:spPr>
        <p:txBody>
          <a:bodyPr>
            <a:normAutofit/>
          </a:bodyPr>
          <a:lstStyle/>
          <a:p>
            <a:pPr marL="0" indent="0">
              <a:lnSpc>
                <a:spcPct val="120000"/>
              </a:lnSpc>
              <a:buFont typeface="Arial" panose="020B0604020202020204" pitchFamily="34" charset="0"/>
              <a:buNone/>
              <a:defRPr/>
            </a:pPr>
            <a:r>
              <a:rPr lang="en-US" sz="1875" i="1" dirty="0">
                <a:solidFill>
                  <a:srgbClr val="00B0F0"/>
                </a:solidFill>
              </a:rPr>
              <a:t>Clairol International Corp. v. Thomas Supply &amp; Equipment </a:t>
            </a:r>
            <a:r>
              <a:rPr lang="en-US" sz="1875" dirty="0">
                <a:solidFill>
                  <a:schemeClr val="bg1"/>
                </a:solidFill>
              </a:rPr>
              <a:t>(1968)</a:t>
            </a:r>
            <a:endParaRPr lang="en-US" sz="1875" i="1" dirty="0">
              <a:solidFill>
                <a:schemeClr val="bg1"/>
              </a:solidFill>
            </a:endParaRPr>
          </a:p>
          <a:p>
            <a:pPr>
              <a:lnSpc>
                <a:spcPct val="120000"/>
              </a:lnSpc>
              <a:defRPr/>
            </a:pPr>
            <a:r>
              <a:rPr lang="en-CA" sz="1875" dirty="0">
                <a:solidFill>
                  <a:schemeClr val="bg1"/>
                </a:solidFill>
              </a:rPr>
              <a:t>The </a:t>
            </a:r>
            <a:r>
              <a:rPr lang="en-CA" sz="1875" dirty="0">
                <a:solidFill>
                  <a:srgbClr val="FFFF00"/>
                </a:solidFill>
              </a:rPr>
              <a:t>second part of the s. 22 test is whether the TM used in matter likely to depreciate the goodwill in the mark</a:t>
            </a:r>
            <a:r>
              <a:rPr lang="en-CA" sz="1875" dirty="0">
                <a:solidFill>
                  <a:srgbClr val="FF0000"/>
                </a:solidFill>
              </a:rPr>
              <a:t>? </a:t>
            </a:r>
          </a:p>
          <a:p>
            <a:pPr>
              <a:lnSpc>
                <a:spcPct val="120000"/>
              </a:lnSpc>
              <a:defRPr/>
            </a:pPr>
            <a:r>
              <a:rPr lang="en-CA" sz="1875" dirty="0">
                <a:solidFill>
                  <a:schemeClr val="bg1"/>
                </a:solidFill>
              </a:rPr>
              <a:t>This brings up the question of </a:t>
            </a:r>
            <a:r>
              <a:rPr lang="en-CA" sz="1875" dirty="0">
                <a:solidFill>
                  <a:srgbClr val="FFFF00"/>
                </a:solidFill>
              </a:rPr>
              <a:t>what is to be regarded as the goodwill attaching to a TM? </a:t>
            </a:r>
            <a:r>
              <a:rPr lang="en-CA" sz="1875" dirty="0">
                <a:solidFill>
                  <a:srgbClr val="FF0000"/>
                </a:solidFill>
              </a:rPr>
              <a:t>The definition given by the court is</a:t>
            </a:r>
            <a:r>
              <a:rPr lang="en-CA" sz="1875" dirty="0">
                <a:solidFill>
                  <a:schemeClr val="bg1"/>
                </a:solidFill>
              </a:rPr>
              <a:t>: </a:t>
            </a:r>
            <a:r>
              <a:rPr lang="en-CA" sz="1875" i="1" dirty="0">
                <a:solidFill>
                  <a:srgbClr val="FFFF00"/>
                </a:solidFill>
              </a:rPr>
              <a:t>the goodwill attaching to the TM is that portion of goodwill that consists of the whole advantage that may have been built up by years of honest work/trade, or money promoting the mark</a:t>
            </a:r>
            <a:r>
              <a:rPr lang="en-CA" sz="1875" dirty="0">
                <a:solidFill>
                  <a:schemeClr val="bg1"/>
                </a:solidFill>
              </a:rPr>
              <a:t>.</a:t>
            </a:r>
          </a:p>
          <a:p>
            <a:pPr>
              <a:lnSpc>
                <a:spcPct val="120000"/>
              </a:lnSpc>
              <a:defRPr/>
            </a:pPr>
            <a:r>
              <a:rPr lang="en-CA" sz="1875" dirty="0">
                <a:solidFill>
                  <a:schemeClr val="bg1"/>
                </a:solidFill>
              </a:rPr>
              <a:t>To depreciate the value of this goodwill, then, is to reduce the advantage of the reputation/connection</a:t>
            </a:r>
            <a:endParaRPr lang="en-US" sz="1875" dirty="0">
              <a:solidFill>
                <a:schemeClr val="bg1"/>
              </a:solidFill>
            </a:endParaRPr>
          </a:p>
          <a:p>
            <a:pPr marL="0" indent="0">
              <a:buFont typeface="Arial" panose="020B0604020202020204" pitchFamily="34" charset="0"/>
              <a:buNone/>
              <a:defRPr/>
            </a:pPr>
            <a:endParaRPr lang="en-US" dirty="0"/>
          </a:p>
        </p:txBody>
      </p:sp>
      <p:sp>
        <p:nvSpPr>
          <p:cNvPr id="348163" name="Slide Number Placeholder 3">
            <a:extLst>
              <a:ext uri="{FF2B5EF4-FFF2-40B4-BE49-F238E27FC236}">
                <a16:creationId xmlns:a16="http://schemas.microsoft.com/office/drawing/2014/main" id="{55276874-A498-583A-7F84-A9D341E5D79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26CAFB-F22B-664C-99BE-F251093FAD73}" type="slidenum">
              <a:rPr lang="en-US" altLang="en-US" smtClean="0"/>
              <a:pPr/>
              <a:t>243</a:t>
            </a:fld>
            <a:endParaRPr lang="en-US" alt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B93B991C-9074-D2E7-CE0A-F124AD953E3D}"/>
              </a:ext>
            </a:extLst>
          </p:cNvPr>
          <p:cNvSpPr>
            <a:spLocks noGrp="1" noChangeArrowheads="1"/>
          </p:cNvSpPr>
          <p:nvPr>
            <p:ph type="title"/>
          </p:nvPr>
        </p:nvSpPr>
        <p:spPr bwMode="auto">
          <a:xfrm>
            <a:off x="941388" y="33338"/>
            <a:ext cx="7261225"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60348DDF-B4A5-FA1D-F648-D407BCE8D783}"/>
              </a:ext>
            </a:extLst>
          </p:cNvPr>
          <p:cNvSpPr>
            <a:spLocks noGrp="1"/>
          </p:cNvSpPr>
          <p:nvPr>
            <p:ph idx="1"/>
          </p:nvPr>
        </p:nvSpPr>
        <p:spPr>
          <a:xfrm>
            <a:off x="215900" y="987425"/>
            <a:ext cx="8712200" cy="3849688"/>
          </a:xfrm>
        </p:spPr>
        <p:txBody>
          <a:bodyPr>
            <a:normAutofit lnSpcReduction="10000"/>
          </a:bodyPr>
          <a:lstStyle/>
          <a:p>
            <a:pPr marL="0" indent="0">
              <a:lnSpc>
                <a:spcPct val="120000"/>
              </a:lnSpc>
              <a:buFont typeface="Arial" panose="020B0604020202020204" pitchFamily="34" charset="0"/>
              <a:buNone/>
              <a:defRPr/>
            </a:pPr>
            <a:r>
              <a:rPr lang="en-US" sz="1800" i="1" dirty="0">
                <a:solidFill>
                  <a:srgbClr val="00B0F0"/>
                </a:solidFill>
              </a:rPr>
              <a:t>Clairol International Corp. v. Thomas Supply &amp; Equipment</a:t>
            </a:r>
            <a:r>
              <a:rPr lang="en-US" sz="1800" i="1" dirty="0">
                <a:solidFill>
                  <a:schemeClr val="bg1"/>
                </a:solidFill>
              </a:rPr>
              <a:t> </a:t>
            </a:r>
            <a:r>
              <a:rPr lang="en-US" sz="1800" dirty="0">
                <a:solidFill>
                  <a:schemeClr val="bg1"/>
                </a:solidFill>
              </a:rPr>
              <a:t>(1968):</a:t>
            </a:r>
          </a:p>
          <a:p>
            <a:pPr marL="0" indent="0">
              <a:lnSpc>
                <a:spcPct val="120000"/>
              </a:lnSpc>
              <a:buFont typeface="Arial" panose="020B0604020202020204" pitchFamily="34" charset="0"/>
              <a:buNone/>
              <a:defRPr/>
            </a:pPr>
            <a:r>
              <a:rPr lang="en-CA" sz="1800" b="1" dirty="0">
                <a:solidFill>
                  <a:srgbClr val="FFFF00"/>
                </a:solidFill>
              </a:rPr>
              <a:t>How might depreciating goodwill occur</a:t>
            </a:r>
            <a:r>
              <a:rPr lang="en-CA" sz="1800" b="1" dirty="0">
                <a:solidFill>
                  <a:srgbClr val="FF0000"/>
                </a:solidFill>
              </a:rPr>
              <a:t>?</a:t>
            </a:r>
            <a:endParaRPr lang="en-CA" sz="1800" dirty="0">
              <a:solidFill>
                <a:srgbClr val="FF0000"/>
              </a:solidFill>
            </a:endParaRPr>
          </a:p>
          <a:p>
            <a:pPr>
              <a:lnSpc>
                <a:spcPct val="120000"/>
              </a:lnSpc>
              <a:defRPr/>
            </a:pPr>
            <a:r>
              <a:rPr lang="en-CA" sz="1800" dirty="0">
                <a:solidFill>
                  <a:schemeClr val="bg1"/>
                </a:solidFill>
              </a:rPr>
              <a:t>Court says that the value of goodwill can be depreciated </a:t>
            </a:r>
            <a:r>
              <a:rPr lang="en-CA" sz="1800" dirty="0">
                <a:solidFill>
                  <a:srgbClr val="FFFF00"/>
                </a:solidFill>
              </a:rPr>
              <a:t>in two ways</a:t>
            </a:r>
            <a:r>
              <a:rPr lang="en-CA" sz="1800" dirty="0">
                <a:solidFill>
                  <a:schemeClr val="bg1"/>
                </a:solidFill>
              </a:rPr>
              <a:t>:  </a:t>
            </a:r>
          </a:p>
          <a:p>
            <a:pPr marL="342900" lvl="1" indent="0">
              <a:lnSpc>
                <a:spcPct val="120000"/>
              </a:lnSpc>
              <a:buFont typeface="Arial" panose="020B0604020202020204" pitchFamily="34" charset="0"/>
              <a:buNone/>
              <a:defRPr/>
            </a:pPr>
            <a:r>
              <a:rPr lang="en-CA" sz="1800" dirty="0">
                <a:solidFill>
                  <a:schemeClr val="bg1"/>
                </a:solidFill>
              </a:rPr>
              <a:t>(1) </a:t>
            </a:r>
            <a:r>
              <a:rPr lang="en-CA" sz="1800" dirty="0">
                <a:solidFill>
                  <a:srgbClr val="FF0000"/>
                </a:solidFill>
              </a:rPr>
              <a:t>Reduce the esteem in which the mark is held</a:t>
            </a:r>
          </a:p>
          <a:p>
            <a:pPr marL="342900" lvl="1" indent="0">
              <a:lnSpc>
                <a:spcPct val="120000"/>
              </a:lnSpc>
              <a:buFont typeface="Arial" panose="020B0604020202020204" pitchFamily="34" charset="0"/>
              <a:buNone/>
              <a:defRPr/>
            </a:pPr>
            <a:r>
              <a:rPr lang="en-CA" sz="1800" dirty="0">
                <a:solidFill>
                  <a:schemeClr val="bg1"/>
                </a:solidFill>
              </a:rPr>
              <a:t>(2) </a:t>
            </a:r>
            <a:r>
              <a:rPr lang="en-CA" sz="1800" dirty="0">
                <a:solidFill>
                  <a:srgbClr val="FF0000"/>
                </a:solidFill>
              </a:rPr>
              <a:t>By enticing customers away</a:t>
            </a:r>
            <a:r>
              <a:rPr lang="en-CA" sz="1800" dirty="0">
                <a:solidFill>
                  <a:schemeClr val="bg1"/>
                </a:solidFill>
              </a:rPr>
              <a:t>. </a:t>
            </a:r>
          </a:p>
          <a:p>
            <a:pPr>
              <a:lnSpc>
                <a:spcPct val="120000"/>
              </a:lnSpc>
              <a:defRPr/>
            </a:pPr>
            <a:r>
              <a:rPr lang="en-CA" sz="1800" dirty="0">
                <a:solidFill>
                  <a:schemeClr val="bg1"/>
                </a:solidFill>
              </a:rPr>
              <a:t>That said, it is </a:t>
            </a:r>
            <a:r>
              <a:rPr lang="en-CA" sz="1800" dirty="0">
                <a:solidFill>
                  <a:srgbClr val="FFFF00"/>
                </a:solidFill>
              </a:rPr>
              <a:t>legitimate for businesses to attract consumers from competitors </a:t>
            </a:r>
            <a:r>
              <a:rPr lang="en-CA" sz="1800" dirty="0">
                <a:solidFill>
                  <a:srgbClr val="FF0000"/>
                </a:solidFill>
              </a:rPr>
              <a:t>BUT</a:t>
            </a:r>
            <a:r>
              <a:rPr lang="en-CA" sz="1800" dirty="0">
                <a:solidFill>
                  <a:schemeClr val="bg1"/>
                </a:solidFill>
              </a:rPr>
              <a:t> they must do so </a:t>
            </a:r>
            <a:r>
              <a:rPr lang="en-CA" sz="1800" dirty="0">
                <a:solidFill>
                  <a:srgbClr val="FF0000"/>
                </a:solidFill>
              </a:rPr>
              <a:t>by honest means </a:t>
            </a:r>
          </a:p>
          <a:p>
            <a:pPr>
              <a:lnSpc>
                <a:spcPct val="120000"/>
              </a:lnSpc>
              <a:defRPr/>
            </a:pPr>
            <a:r>
              <a:rPr lang="en-CA" sz="1800" dirty="0">
                <a:solidFill>
                  <a:schemeClr val="bg1"/>
                </a:solidFill>
              </a:rPr>
              <a:t>s. 22 sets some limits on what those honest means are. </a:t>
            </a:r>
            <a:r>
              <a:rPr lang="en-CA" sz="1800" dirty="0">
                <a:solidFill>
                  <a:srgbClr val="FF0000"/>
                </a:solidFill>
              </a:rPr>
              <a:t>You can </a:t>
            </a:r>
            <a:r>
              <a:rPr lang="en-CA" sz="1800" dirty="0">
                <a:solidFill>
                  <a:schemeClr val="bg1"/>
                </a:solidFill>
              </a:rPr>
              <a:t>put information on your wares for the </a:t>
            </a:r>
            <a:r>
              <a:rPr lang="en-CA" sz="1800" dirty="0">
                <a:solidFill>
                  <a:srgbClr val="FF0000"/>
                </a:solidFill>
              </a:rPr>
              <a:t>purpose of telling customers about your own wares in order to get them to buy your goods in preference to those of the owner of a particular TM</a:t>
            </a:r>
            <a:r>
              <a:rPr lang="en-CA" sz="1800" dirty="0">
                <a:solidFill>
                  <a:schemeClr val="bg1"/>
                </a:solidFill>
              </a:rPr>
              <a:t>. </a:t>
            </a:r>
          </a:p>
          <a:p>
            <a:pPr marL="0" indent="0">
              <a:buFont typeface="Arial" panose="020B0604020202020204" pitchFamily="34" charset="0"/>
              <a:buNone/>
              <a:defRPr/>
            </a:pPr>
            <a:endParaRPr lang="en-US" dirty="0"/>
          </a:p>
        </p:txBody>
      </p:sp>
      <p:sp>
        <p:nvSpPr>
          <p:cNvPr id="350211" name="Slide Number Placeholder 3">
            <a:extLst>
              <a:ext uri="{FF2B5EF4-FFF2-40B4-BE49-F238E27FC236}">
                <a16:creationId xmlns:a16="http://schemas.microsoft.com/office/drawing/2014/main" id="{84154151-47A2-133D-702F-6A9D94ED394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CF0498-1DEF-8641-A466-2A40F3784E7E}" type="slidenum">
              <a:rPr lang="en-US" altLang="en-US" smtClean="0"/>
              <a:pPr/>
              <a:t>244</a:t>
            </a:fld>
            <a:endParaRPr lang="en-US" alt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BB25C043-F975-FD3E-755B-8E0DDE80476E}"/>
              </a:ext>
            </a:extLst>
          </p:cNvPr>
          <p:cNvSpPr>
            <a:spLocks noGrp="1" noChangeArrowheads="1"/>
          </p:cNvSpPr>
          <p:nvPr>
            <p:ph type="title"/>
          </p:nvPr>
        </p:nvSpPr>
        <p:spPr bwMode="auto">
          <a:xfrm>
            <a:off x="976313" y="31750"/>
            <a:ext cx="71913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8F38E16B-2D8C-5B08-3AA6-E3DE0685AF6C}"/>
              </a:ext>
            </a:extLst>
          </p:cNvPr>
          <p:cNvSpPr>
            <a:spLocks noGrp="1"/>
          </p:cNvSpPr>
          <p:nvPr>
            <p:ph idx="1"/>
          </p:nvPr>
        </p:nvSpPr>
        <p:spPr>
          <a:xfrm>
            <a:off x="250825" y="1058863"/>
            <a:ext cx="8642350" cy="4052887"/>
          </a:xfrm>
        </p:spPr>
        <p:txBody>
          <a:bodyPr>
            <a:normAutofit fontScale="77500" lnSpcReduction="20000"/>
          </a:bodyPr>
          <a:lstStyle/>
          <a:p>
            <a:pPr>
              <a:lnSpc>
                <a:spcPct val="120000"/>
              </a:lnSpc>
              <a:defRPr/>
            </a:pPr>
            <a:r>
              <a:rPr lang="en-CA" sz="2500" dirty="0">
                <a:solidFill>
                  <a:srgbClr val="FF0000"/>
                </a:solidFill>
              </a:rPr>
              <a:t>What you can not do</a:t>
            </a:r>
            <a:r>
              <a:rPr lang="en-CA" sz="2500" dirty="0">
                <a:solidFill>
                  <a:schemeClr val="bg1"/>
                </a:solidFill>
              </a:rPr>
              <a:t>, however, is </a:t>
            </a:r>
            <a:r>
              <a:rPr lang="en-CA" sz="2500" dirty="0">
                <a:solidFill>
                  <a:srgbClr val="FFFF00"/>
                </a:solidFill>
              </a:rPr>
              <a:t>put your competitor’s TM on your goods to entice customers away</a:t>
            </a:r>
            <a:r>
              <a:rPr lang="en-CA" sz="2500" dirty="0">
                <a:solidFill>
                  <a:schemeClr val="bg1"/>
                </a:solidFill>
              </a:rPr>
              <a:t>. </a:t>
            </a:r>
          </a:p>
          <a:p>
            <a:pPr>
              <a:lnSpc>
                <a:spcPct val="120000"/>
              </a:lnSpc>
              <a:defRPr/>
            </a:pPr>
            <a:r>
              <a:rPr lang="en-CA" sz="2500" dirty="0">
                <a:solidFill>
                  <a:schemeClr val="bg1"/>
                </a:solidFill>
              </a:rPr>
              <a:t>That is what happened in this situation.  </a:t>
            </a:r>
          </a:p>
          <a:p>
            <a:pPr>
              <a:lnSpc>
                <a:spcPct val="120000"/>
              </a:lnSpc>
              <a:defRPr/>
            </a:pPr>
            <a:r>
              <a:rPr lang="en-CA" sz="2500" dirty="0">
                <a:solidFill>
                  <a:schemeClr val="bg1"/>
                </a:solidFill>
              </a:rPr>
              <a:t>The </a:t>
            </a:r>
            <a:r>
              <a:rPr lang="en-CA" sz="2500" dirty="0">
                <a:solidFill>
                  <a:srgbClr val="FFFF00"/>
                </a:solidFill>
              </a:rPr>
              <a:t>competitor’s TMs were used on the package </a:t>
            </a:r>
            <a:r>
              <a:rPr lang="en-CA" sz="2500" dirty="0">
                <a:solidFill>
                  <a:srgbClr val="FF0000"/>
                </a:solidFill>
              </a:rPr>
              <a:t>to suggest to customers that they could easily make the switch</a:t>
            </a:r>
            <a:r>
              <a:rPr lang="en-CA" sz="2500" dirty="0">
                <a:solidFill>
                  <a:schemeClr val="bg1"/>
                </a:solidFill>
              </a:rPr>
              <a:t>. </a:t>
            </a:r>
          </a:p>
          <a:p>
            <a:pPr>
              <a:lnSpc>
                <a:spcPct val="120000"/>
              </a:lnSpc>
              <a:defRPr/>
            </a:pPr>
            <a:r>
              <a:rPr lang="en-CA" sz="2500" dirty="0">
                <a:solidFill>
                  <a:schemeClr val="bg1"/>
                </a:solidFill>
              </a:rPr>
              <a:t>This was found by the court to be </a:t>
            </a:r>
            <a:r>
              <a:rPr lang="en-CA" sz="2500" dirty="0">
                <a:solidFill>
                  <a:srgbClr val="FF0000"/>
                </a:solidFill>
              </a:rPr>
              <a:t>a violation of s. 22</a:t>
            </a:r>
            <a:r>
              <a:rPr lang="en-CA" sz="2500" dirty="0">
                <a:solidFill>
                  <a:schemeClr val="bg1"/>
                </a:solidFill>
              </a:rPr>
              <a:t>.</a:t>
            </a:r>
          </a:p>
          <a:p>
            <a:pPr>
              <a:lnSpc>
                <a:spcPct val="120000"/>
              </a:lnSpc>
              <a:defRPr/>
            </a:pPr>
            <a:r>
              <a:rPr lang="en-CA" sz="2500" dirty="0">
                <a:solidFill>
                  <a:schemeClr val="bg1"/>
                </a:solidFill>
              </a:rPr>
              <a:t>The </a:t>
            </a:r>
            <a:r>
              <a:rPr lang="en-CA" sz="2500" dirty="0">
                <a:solidFill>
                  <a:srgbClr val="FF0000"/>
                </a:solidFill>
              </a:rPr>
              <a:t>use on the brochures is not a violation </a:t>
            </a:r>
            <a:r>
              <a:rPr lang="en-CA" sz="2500" dirty="0">
                <a:solidFill>
                  <a:schemeClr val="bg1"/>
                </a:solidFill>
              </a:rPr>
              <a:t>of s. 22; </a:t>
            </a:r>
            <a:r>
              <a:rPr lang="en-CA" sz="2500" dirty="0">
                <a:solidFill>
                  <a:srgbClr val="FFFF00"/>
                </a:solidFill>
              </a:rPr>
              <a:t>in putting the marks on the brochures</a:t>
            </a:r>
            <a:r>
              <a:rPr lang="en-CA" sz="2500" dirty="0">
                <a:solidFill>
                  <a:schemeClr val="bg1"/>
                </a:solidFill>
              </a:rPr>
              <a:t>, the </a:t>
            </a:r>
            <a:r>
              <a:rPr lang="en-CA" sz="2500" dirty="0">
                <a:solidFill>
                  <a:srgbClr val="FFFF00"/>
                </a:solidFill>
              </a:rPr>
              <a:t>Defendant isn’t using the mark in association with its wares</a:t>
            </a:r>
            <a:r>
              <a:rPr lang="en-CA" sz="2500" dirty="0">
                <a:solidFill>
                  <a:schemeClr val="bg1"/>
                </a:solidFill>
              </a:rPr>
              <a:t>.</a:t>
            </a:r>
          </a:p>
          <a:p>
            <a:pPr>
              <a:lnSpc>
                <a:spcPct val="120000"/>
              </a:lnSpc>
              <a:defRPr/>
            </a:pPr>
            <a:r>
              <a:rPr lang="en-CA" sz="2500" dirty="0">
                <a:solidFill>
                  <a:schemeClr val="bg1"/>
                </a:solidFill>
              </a:rPr>
              <a:t>As a result, </a:t>
            </a:r>
            <a:r>
              <a:rPr lang="en-CA" sz="2500" dirty="0">
                <a:solidFill>
                  <a:srgbClr val="FF0000"/>
                </a:solidFill>
              </a:rPr>
              <a:t>Revlon can make brochures </a:t>
            </a:r>
            <a:r>
              <a:rPr lang="en-CA" sz="2500" dirty="0">
                <a:solidFill>
                  <a:srgbClr val="FFFF00"/>
                </a:solidFill>
              </a:rPr>
              <a:t>that give the comparison between the two products</a:t>
            </a:r>
            <a:r>
              <a:rPr lang="en-CA" sz="2500" dirty="0">
                <a:solidFill>
                  <a:schemeClr val="bg1"/>
                </a:solidFill>
              </a:rPr>
              <a:t>; </a:t>
            </a:r>
            <a:r>
              <a:rPr lang="en-CA" sz="2500" dirty="0">
                <a:solidFill>
                  <a:srgbClr val="FF0000"/>
                </a:solidFill>
              </a:rPr>
              <a:t>they just can not </a:t>
            </a:r>
            <a:r>
              <a:rPr lang="en-CA" sz="2500" dirty="0">
                <a:solidFill>
                  <a:srgbClr val="FFFF00"/>
                </a:solidFill>
              </a:rPr>
              <a:t>put the Clairol marks </a:t>
            </a:r>
            <a:r>
              <a:rPr lang="en-CA" sz="2500" dirty="0">
                <a:solidFill>
                  <a:schemeClr val="bg1"/>
                </a:solidFill>
              </a:rPr>
              <a:t>or the chart </a:t>
            </a:r>
            <a:r>
              <a:rPr lang="en-CA" sz="2500" dirty="0">
                <a:solidFill>
                  <a:srgbClr val="FFFF00"/>
                </a:solidFill>
              </a:rPr>
              <a:t>on their product boxes</a:t>
            </a:r>
            <a:r>
              <a:rPr lang="en-CA" sz="2500" dirty="0">
                <a:solidFill>
                  <a:schemeClr val="bg1"/>
                </a:solidFill>
              </a:rPr>
              <a:t>. </a:t>
            </a:r>
            <a:endParaRPr lang="en-US" sz="2500" dirty="0">
              <a:solidFill>
                <a:schemeClr val="bg1"/>
              </a:solidFill>
            </a:endParaRPr>
          </a:p>
          <a:p>
            <a:pPr marL="0" indent="0">
              <a:buFont typeface="Arial" panose="020B0604020202020204" pitchFamily="34" charset="0"/>
              <a:buNone/>
              <a:defRPr/>
            </a:pPr>
            <a:endParaRPr lang="en-US" dirty="0"/>
          </a:p>
        </p:txBody>
      </p:sp>
      <p:sp>
        <p:nvSpPr>
          <p:cNvPr id="352259" name="Slide Number Placeholder 3">
            <a:extLst>
              <a:ext uri="{FF2B5EF4-FFF2-40B4-BE49-F238E27FC236}">
                <a16:creationId xmlns:a16="http://schemas.microsoft.com/office/drawing/2014/main" id="{38725836-0155-7317-49EC-AF5F344645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185804-0912-6C4D-AFC7-05C6C0A48174}" type="slidenum">
              <a:rPr lang="en-US" altLang="en-US" smtClean="0"/>
              <a:pPr/>
              <a:t>245</a:t>
            </a:fld>
            <a:endParaRPr lang="en-US" altLang="en-US"/>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03DC067-CC0B-F3C8-F366-0724B1B1B203}"/>
              </a:ext>
            </a:extLst>
          </p:cNvPr>
          <p:cNvSpPr>
            <a:spLocks noGrp="1" noChangeArrowheads="1"/>
          </p:cNvSpPr>
          <p:nvPr>
            <p:ph type="title"/>
          </p:nvPr>
        </p:nvSpPr>
        <p:spPr bwMode="auto">
          <a:xfrm>
            <a:off x="898525" y="0"/>
            <a:ext cx="7346950" cy="865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0EC9E944-4CA2-9FB2-A97C-2D1ECFABABA3}"/>
              </a:ext>
            </a:extLst>
          </p:cNvPr>
          <p:cNvSpPr>
            <a:spLocks noGrp="1"/>
          </p:cNvSpPr>
          <p:nvPr>
            <p:ph idx="1"/>
          </p:nvPr>
        </p:nvSpPr>
        <p:spPr>
          <a:xfrm>
            <a:off x="301625" y="1058863"/>
            <a:ext cx="8540750" cy="3902075"/>
          </a:xfrm>
        </p:spPr>
        <p:txBody>
          <a:bodyPr>
            <a:normAutofit fontScale="25000" lnSpcReduction="20000"/>
          </a:bodyPr>
          <a:lstStyle/>
          <a:p>
            <a:pPr marL="0" indent="0">
              <a:lnSpc>
                <a:spcPct val="120000"/>
              </a:lnSpc>
              <a:buFont typeface="Arial" panose="020B0604020202020204" pitchFamily="34" charset="0"/>
              <a:buNone/>
              <a:defRPr/>
            </a:pPr>
            <a:r>
              <a:rPr lang="en-US" sz="7200" b="1" dirty="0">
                <a:solidFill>
                  <a:srgbClr val="FFFF00"/>
                </a:solidFill>
              </a:rPr>
              <a:t>What is the impact of </a:t>
            </a:r>
            <a:r>
              <a:rPr lang="en-US" sz="7200" b="1" i="1" dirty="0">
                <a:solidFill>
                  <a:srgbClr val="00B0F0"/>
                </a:solidFill>
              </a:rPr>
              <a:t>Clairol</a:t>
            </a:r>
            <a:r>
              <a:rPr lang="en-US" sz="7200" b="1" i="1" dirty="0">
                <a:solidFill>
                  <a:srgbClr val="FFFF00"/>
                </a:solidFill>
              </a:rPr>
              <a:t> </a:t>
            </a:r>
            <a:r>
              <a:rPr lang="en-US" sz="7200" b="1" dirty="0">
                <a:solidFill>
                  <a:srgbClr val="FFFF00"/>
                </a:solidFill>
              </a:rPr>
              <a:t>on comparative advertising</a:t>
            </a:r>
            <a:r>
              <a:rPr lang="en-US" sz="7200" b="1" dirty="0">
                <a:solidFill>
                  <a:srgbClr val="FF0000"/>
                </a:solidFill>
              </a:rPr>
              <a:t>?</a:t>
            </a:r>
          </a:p>
          <a:p>
            <a:pPr>
              <a:lnSpc>
                <a:spcPct val="120000"/>
              </a:lnSpc>
              <a:defRPr/>
            </a:pPr>
            <a:r>
              <a:rPr lang="en-US" sz="7200" dirty="0">
                <a:solidFill>
                  <a:schemeClr val="bg1"/>
                </a:solidFill>
              </a:rPr>
              <a:t>Case </a:t>
            </a:r>
            <a:r>
              <a:rPr lang="en-CA" sz="7200" dirty="0">
                <a:solidFill>
                  <a:srgbClr val="FFFF00"/>
                </a:solidFill>
              </a:rPr>
              <a:t>suggests </a:t>
            </a:r>
            <a:r>
              <a:rPr lang="en-CA" sz="7200" dirty="0">
                <a:solidFill>
                  <a:srgbClr val="FF0000"/>
                </a:solidFill>
              </a:rPr>
              <a:t>we </a:t>
            </a:r>
            <a:r>
              <a:rPr lang="en-CA" sz="7200" b="1" dirty="0">
                <a:solidFill>
                  <a:srgbClr val="FF0000"/>
                </a:solidFill>
              </a:rPr>
              <a:t>CAN</a:t>
            </a:r>
            <a:r>
              <a:rPr lang="en-CA" sz="7200" dirty="0">
                <a:solidFill>
                  <a:srgbClr val="FF0000"/>
                </a:solidFill>
              </a:rPr>
              <a:t> have comparative advertising </a:t>
            </a:r>
            <a:r>
              <a:rPr lang="en-CA" sz="7200" dirty="0">
                <a:solidFill>
                  <a:schemeClr val="bg1"/>
                </a:solidFill>
              </a:rPr>
              <a:t>with respect to </a:t>
            </a:r>
            <a:r>
              <a:rPr lang="en-CA" sz="7200" dirty="0">
                <a:solidFill>
                  <a:srgbClr val="FF0000"/>
                </a:solidFill>
              </a:rPr>
              <a:t>products</a:t>
            </a:r>
            <a:r>
              <a:rPr lang="en-CA" sz="7200" dirty="0">
                <a:solidFill>
                  <a:schemeClr val="bg1"/>
                </a:solidFill>
              </a:rPr>
              <a:t>, but </a:t>
            </a:r>
            <a:r>
              <a:rPr lang="en-CA" sz="7200" dirty="0">
                <a:solidFill>
                  <a:srgbClr val="FF0000"/>
                </a:solidFill>
              </a:rPr>
              <a:t>not services</a:t>
            </a:r>
            <a:r>
              <a:rPr lang="en-CA" sz="7200" dirty="0">
                <a:solidFill>
                  <a:schemeClr val="bg1"/>
                </a:solidFill>
              </a:rPr>
              <a:t>.</a:t>
            </a:r>
          </a:p>
          <a:p>
            <a:pPr>
              <a:lnSpc>
                <a:spcPct val="120000"/>
              </a:lnSpc>
              <a:defRPr/>
            </a:pPr>
            <a:r>
              <a:rPr lang="en-CA" sz="7200" dirty="0">
                <a:solidFill>
                  <a:schemeClr val="bg1"/>
                </a:solidFill>
              </a:rPr>
              <a:t>With respect to </a:t>
            </a:r>
            <a:r>
              <a:rPr lang="en-CA" sz="7200" dirty="0">
                <a:solidFill>
                  <a:srgbClr val="FF0000"/>
                </a:solidFill>
              </a:rPr>
              <a:t>wares (</a:t>
            </a:r>
            <a:r>
              <a:rPr lang="en-CA" sz="7200" dirty="0">
                <a:solidFill>
                  <a:srgbClr val="FFFF00"/>
                </a:solidFill>
              </a:rPr>
              <a:t>products</a:t>
            </a:r>
            <a:r>
              <a:rPr lang="en-CA" sz="7200" dirty="0">
                <a:solidFill>
                  <a:srgbClr val="FF0000"/>
                </a:solidFill>
              </a:rPr>
              <a:t>)</a:t>
            </a:r>
            <a:r>
              <a:rPr lang="en-CA" sz="7200" dirty="0">
                <a:solidFill>
                  <a:schemeClr val="bg1"/>
                </a:solidFill>
              </a:rPr>
              <a:t>, you </a:t>
            </a:r>
            <a:r>
              <a:rPr lang="en-CA" sz="7200" dirty="0">
                <a:solidFill>
                  <a:srgbClr val="FFFF00"/>
                </a:solidFill>
              </a:rPr>
              <a:t>can mention opposing TMs in ads, or put them on charts and in displays</a:t>
            </a:r>
            <a:r>
              <a:rPr lang="en-CA" sz="7200" dirty="0">
                <a:solidFill>
                  <a:schemeClr val="bg1"/>
                </a:solidFill>
              </a:rPr>
              <a:t>. In doing so, you’re not “using” the TM according to the </a:t>
            </a:r>
            <a:r>
              <a:rPr lang="en-CA" sz="7200" i="1" dirty="0">
                <a:solidFill>
                  <a:schemeClr val="bg1"/>
                </a:solidFill>
              </a:rPr>
              <a:t>Trademarks Act</a:t>
            </a:r>
            <a:r>
              <a:rPr lang="en-CA" sz="7200" dirty="0">
                <a:solidFill>
                  <a:schemeClr val="bg1"/>
                </a:solidFill>
              </a:rPr>
              <a:t>; and s. 22 doesn’t kick in since the TM isn’t being “used”.  </a:t>
            </a:r>
          </a:p>
          <a:p>
            <a:pPr>
              <a:lnSpc>
                <a:spcPct val="120000"/>
              </a:lnSpc>
              <a:defRPr/>
            </a:pPr>
            <a:r>
              <a:rPr lang="en-CA" sz="7200" dirty="0">
                <a:solidFill>
                  <a:srgbClr val="FFFF00"/>
                </a:solidFill>
              </a:rPr>
              <a:t>Result of</a:t>
            </a:r>
            <a:r>
              <a:rPr lang="en-CA" sz="7200" dirty="0">
                <a:solidFill>
                  <a:schemeClr val="bg1"/>
                </a:solidFill>
              </a:rPr>
              <a:t> </a:t>
            </a:r>
            <a:r>
              <a:rPr lang="en-CA" sz="7200" i="1" u="sng" dirty="0">
                <a:solidFill>
                  <a:schemeClr val="bg1"/>
                </a:solidFill>
              </a:rPr>
              <a:t>CLAIROL</a:t>
            </a:r>
            <a:r>
              <a:rPr lang="en-CA" sz="7200" dirty="0">
                <a:solidFill>
                  <a:schemeClr val="bg1"/>
                </a:solidFill>
              </a:rPr>
              <a:t> </a:t>
            </a:r>
            <a:r>
              <a:rPr lang="en-CA" sz="7200" dirty="0">
                <a:solidFill>
                  <a:srgbClr val="FFFF00"/>
                </a:solidFill>
              </a:rPr>
              <a:t>seems to be that if your TM is registered in association with </a:t>
            </a:r>
            <a:r>
              <a:rPr lang="en-CA" sz="7200" dirty="0">
                <a:solidFill>
                  <a:srgbClr val="FF0000"/>
                </a:solidFill>
              </a:rPr>
              <a:t>services</a:t>
            </a:r>
            <a:r>
              <a:rPr lang="en-CA" sz="7200" dirty="0">
                <a:solidFill>
                  <a:schemeClr val="bg1"/>
                </a:solidFill>
              </a:rPr>
              <a:t>,</a:t>
            </a:r>
            <a:r>
              <a:rPr lang="en-CA" sz="7200" dirty="0">
                <a:solidFill>
                  <a:srgbClr val="FF0000"/>
                </a:solidFill>
              </a:rPr>
              <a:t> and </a:t>
            </a:r>
            <a:r>
              <a:rPr lang="en-CA" sz="7200" dirty="0">
                <a:solidFill>
                  <a:srgbClr val="FFFF00"/>
                </a:solidFill>
              </a:rPr>
              <a:t>if you produce an advertisement that uses your </a:t>
            </a:r>
            <a:r>
              <a:rPr lang="en-CA" sz="7200" dirty="0">
                <a:solidFill>
                  <a:srgbClr val="FF0000"/>
                </a:solidFill>
              </a:rPr>
              <a:t>competitor’s marks</a:t>
            </a:r>
            <a:r>
              <a:rPr lang="en-CA" sz="7200" b="1" dirty="0">
                <a:solidFill>
                  <a:srgbClr val="FF0000"/>
                </a:solidFill>
              </a:rPr>
              <a:t> </a:t>
            </a:r>
            <a:r>
              <a:rPr lang="en-CA" sz="7200" b="1" dirty="0">
                <a:solidFill>
                  <a:schemeClr val="bg1"/>
                </a:solidFill>
              </a:rPr>
              <a:t>=</a:t>
            </a:r>
            <a:r>
              <a:rPr lang="en-CA" sz="7200" b="1" dirty="0">
                <a:solidFill>
                  <a:srgbClr val="FF0000"/>
                </a:solidFill>
              </a:rPr>
              <a:t> </a:t>
            </a:r>
            <a:r>
              <a:rPr lang="en-CA" sz="7200" dirty="0">
                <a:solidFill>
                  <a:srgbClr val="FF0000"/>
                </a:solidFill>
              </a:rPr>
              <a:t>you are infringing  s. 22 </a:t>
            </a:r>
            <a:r>
              <a:rPr lang="en-CA" sz="7200" dirty="0">
                <a:solidFill>
                  <a:srgbClr val="FFFF00"/>
                </a:solidFill>
              </a:rPr>
              <a:t>because of s. 4(2) </a:t>
            </a:r>
            <a:r>
              <a:rPr lang="en-CA" sz="7200" dirty="0">
                <a:solidFill>
                  <a:schemeClr val="bg1"/>
                </a:solidFill>
              </a:rPr>
              <a:t>which clarifies that </a:t>
            </a:r>
            <a:r>
              <a:rPr lang="en-CA" sz="7200" dirty="0">
                <a:solidFill>
                  <a:srgbClr val="FFFF00"/>
                </a:solidFill>
              </a:rPr>
              <a:t>use in association with services includes ads</a:t>
            </a:r>
            <a:r>
              <a:rPr lang="en-CA" sz="7200" dirty="0">
                <a:solidFill>
                  <a:schemeClr val="bg1"/>
                </a:solidFill>
              </a:rPr>
              <a:t>.</a:t>
            </a:r>
          </a:p>
          <a:p>
            <a:pPr marL="0" indent="0">
              <a:lnSpc>
                <a:spcPct val="120000"/>
              </a:lnSpc>
              <a:buFont typeface="Arial" panose="020B0604020202020204" pitchFamily="34" charset="0"/>
              <a:buNone/>
              <a:defRPr/>
            </a:pPr>
            <a:r>
              <a:rPr lang="en-CA" sz="7200" dirty="0">
                <a:solidFill>
                  <a:schemeClr val="bg1"/>
                </a:solidFill>
              </a:rPr>
              <a:t> </a:t>
            </a:r>
            <a:r>
              <a:rPr lang="en-CA" sz="7200" b="1" dirty="0">
                <a:solidFill>
                  <a:srgbClr val="FFFF00"/>
                </a:solidFill>
              </a:rPr>
              <a:t>This is </a:t>
            </a:r>
            <a:r>
              <a:rPr lang="en-CA" sz="7200" b="1" dirty="0">
                <a:solidFill>
                  <a:srgbClr val="FF0000"/>
                </a:solidFill>
              </a:rPr>
              <a:t>not the law </a:t>
            </a:r>
            <a:r>
              <a:rPr lang="en-CA" sz="7200" b="1" dirty="0">
                <a:solidFill>
                  <a:srgbClr val="FFFF00"/>
                </a:solidFill>
              </a:rPr>
              <a:t>today</a:t>
            </a:r>
            <a:r>
              <a:rPr lang="en-CA" sz="7200" b="1" dirty="0">
                <a:solidFill>
                  <a:srgbClr val="FF0000"/>
                </a:solidFill>
              </a:rPr>
              <a:t>,</a:t>
            </a:r>
            <a:r>
              <a:rPr lang="en-CA" sz="7200" b="1" dirty="0">
                <a:solidFill>
                  <a:srgbClr val="FFFF00"/>
                </a:solidFill>
              </a:rPr>
              <a:t> though</a:t>
            </a:r>
            <a:r>
              <a:rPr lang="en-CA" sz="7200" b="1" dirty="0">
                <a:solidFill>
                  <a:srgbClr val="FF0000"/>
                </a:solidFill>
              </a:rPr>
              <a:t>… </a:t>
            </a:r>
          </a:p>
          <a:p>
            <a:pPr>
              <a:lnSpc>
                <a:spcPct val="110000"/>
              </a:lnSpc>
              <a:defRPr/>
            </a:pPr>
            <a:endParaRPr lang="en-CA" sz="2100" dirty="0"/>
          </a:p>
          <a:p>
            <a:pPr>
              <a:defRPr/>
            </a:pPr>
            <a:endParaRPr lang="en-US" dirty="0">
              <a:solidFill>
                <a:schemeClr val="bg1"/>
              </a:solidFill>
            </a:endParaRPr>
          </a:p>
        </p:txBody>
      </p:sp>
      <p:sp>
        <p:nvSpPr>
          <p:cNvPr id="354307" name="Slide Number Placeholder 3">
            <a:extLst>
              <a:ext uri="{FF2B5EF4-FFF2-40B4-BE49-F238E27FC236}">
                <a16:creationId xmlns:a16="http://schemas.microsoft.com/office/drawing/2014/main" id="{CFDC5DE0-8644-35E5-D771-E27AAEA55D6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7115426-3DB5-0546-8B34-EECFEB4243E0}" type="slidenum">
              <a:rPr lang="en-US" altLang="en-US" smtClean="0"/>
              <a:pPr/>
              <a:t>246</a:t>
            </a:fld>
            <a:endParaRPr lang="en-US" alt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DDB43A-3460-2C60-E7EA-22BFEA1AF2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a:extLst>
              <a:ext uri="{FF2B5EF4-FFF2-40B4-BE49-F238E27FC236}">
                <a16:creationId xmlns:a16="http://schemas.microsoft.com/office/drawing/2014/main" id="{212BBBF3-157F-405B-3D8C-A31F8B68A90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57378" name="Content Placeholder 3" descr="Crystal_Project_pause-queue.png">
            <a:extLst>
              <a:ext uri="{FF2B5EF4-FFF2-40B4-BE49-F238E27FC236}">
                <a16:creationId xmlns:a16="http://schemas.microsoft.com/office/drawing/2014/main" id="{A8F052D5-7AAD-117A-A130-2B604F41D1A0}"/>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379" name="Content Placeholder 3" descr="Crystal_Project_pause-queue.png">
            <a:extLst>
              <a:ext uri="{FF2B5EF4-FFF2-40B4-BE49-F238E27FC236}">
                <a16:creationId xmlns:a16="http://schemas.microsoft.com/office/drawing/2014/main" id="{A3403DD4-9F56-2C5C-CB13-52E1E425954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5">
            <a:extLst>
              <a:ext uri="{FF2B5EF4-FFF2-40B4-BE49-F238E27FC236}">
                <a16:creationId xmlns:a16="http://schemas.microsoft.com/office/drawing/2014/main" id="{25EEAEA9-195C-AE13-0FF2-2E8B9DC3BF8F}"/>
              </a:ext>
            </a:extLst>
          </p:cNvPr>
          <p:cNvSpPr>
            <a:spLocks noGrp="1" noChangeArrowheads="1"/>
          </p:cNvSpPr>
          <p:nvPr>
            <p:ph type="title"/>
          </p:nvPr>
        </p:nvSpPr>
        <p:spPr bwMode="auto">
          <a:xfrm>
            <a:off x="350838" y="163513"/>
            <a:ext cx="8351837"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	</a:t>
            </a:r>
            <a:r>
              <a:rPr lang="en-US" altLang="en-US" sz="3200" b="1">
                <a:solidFill>
                  <a:srgbClr val="FF0000"/>
                </a:solidFill>
              </a:rPr>
              <a:t>:</a:t>
            </a:r>
            <a:r>
              <a:rPr lang="en-US" altLang="en-US" sz="3200" b="1">
                <a:solidFill>
                  <a:srgbClr val="FFFF00"/>
                </a:solidFill>
              </a:rPr>
              <a:t> </a:t>
            </a:r>
            <a:r>
              <a:rPr lang="en-US" altLang="en-US" sz="3200">
                <a:solidFill>
                  <a:schemeClr val="bg1"/>
                </a:solidFill>
              </a:rPr>
              <a:t>Infringement </a:t>
            </a:r>
            <a:r>
              <a:rPr lang="en-US" altLang="en-US" sz="3200">
                <a:solidFill>
                  <a:srgbClr val="FF0000"/>
                </a:solidFill>
              </a:rPr>
              <a:t>–</a:t>
            </a:r>
            <a:r>
              <a:rPr lang="en-US" altLang="en-US" sz="3200">
                <a:solidFill>
                  <a:schemeClr val="bg1"/>
                </a:solidFill>
              </a:rPr>
              <a:t> </a:t>
            </a:r>
            <a:r>
              <a:rPr lang="en-US" altLang="en-US" sz="3200">
                <a:solidFill>
                  <a:srgbClr val="FFFF00"/>
                </a:solidFill>
              </a:rPr>
              <a:t>the law today </a:t>
            </a:r>
            <a:endParaRPr lang="en-US" altLang="en-US" sz="3200" b="1">
              <a:solidFill>
                <a:srgbClr val="FFFF00"/>
              </a:solidFill>
            </a:endParaRPr>
          </a:p>
        </p:txBody>
      </p:sp>
      <p:sp>
        <p:nvSpPr>
          <p:cNvPr id="2" name="Content Placeholder 1">
            <a:extLst>
              <a:ext uri="{FF2B5EF4-FFF2-40B4-BE49-F238E27FC236}">
                <a16:creationId xmlns:a16="http://schemas.microsoft.com/office/drawing/2014/main" id="{D820912A-358A-0BFC-46E6-B55FD26A398E}"/>
              </a:ext>
            </a:extLst>
          </p:cNvPr>
          <p:cNvSpPr>
            <a:spLocks noGrp="1"/>
          </p:cNvSpPr>
          <p:nvPr>
            <p:ph idx="1"/>
          </p:nvPr>
        </p:nvSpPr>
        <p:spPr>
          <a:xfrm>
            <a:off x="323850" y="1131888"/>
            <a:ext cx="8496300" cy="3848100"/>
          </a:xfrm>
        </p:spPr>
        <p:txBody>
          <a:bodyPr>
            <a:normAutofit/>
          </a:bodyPr>
          <a:lstStyle/>
          <a:p>
            <a:pPr marL="0" indent="0">
              <a:buFont typeface="Arial" panose="020B0604020202020204" pitchFamily="34" charset="0"/>
              <a:buNone/>
              <a:defRPr/>
            </a:pPr>
            <a:r>
              <a:rPr lang="en-US" sz="2400" i="1" dirty="0">
                <a:solidFill>
                  <a:srgbClr val="00B0F0"/>
                </a:solidFill>
              </a:rPr>
              <a:t>Future Shop v. A&amp;B Sound</a:t>
            </a:r>
            <a:r>
              <a:rPr lang="en-US" sz="2400" i="1" dirty="0">
                <a:solidFill>
                  <a:schemeClr val="bg1"/>
                </a:solidFill>
              </a:rPr>
              <a:t>, </a:t>
            </a:r>
            <a:r>
              <a:rPr lang="en-US" sz="2400" dirty="0">
                <a:solidFill>
                  <a:schemeClr val="bg1"/>
                </a:solidFill>
              </a:rPr>
              <a:t>[1994] 8 W.W.R. 376</a:t>
            </a: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A&amp;B Sound creates price comparison ads</a:t>
            </a:r>
          </a:p>
          <a:p>
            <a:pPr>
              <a:defRPr/>
            </a:pPr>
            <a:r>
              <a:rPr lang="en-US" sz="2400" dirty="0">
                <a:solidFill>
                  <a:schemeClr val="bg1"/>
                </a:solidFill>
              </a:rPr>
              <a:t>The </a:t>
            </a:r>
            <a:r>
              <a:rPr lang="en-US" sz="2400" dirty="0">
                <a:solidFill>
                  <a:srgbClr val="FF0000"/>
                </a:solidFill>
              </a:rPr>
              <a:t>public</a:t>
            </a:r>
            <a:r>
              <a:rPr lang="en-US" sz="2400" dirty="0">
                <a:solidFill>
                  <a:srgbClr val="FFFF00"/>
                </a:solidFill>
              </a:rPr>
              <a:t> has an </a:t>
            </a:r>
            <a:r>
              <a:rPr lang="en-US" sz="2400" dirty="0">
                <a:solidFill>
                  <a:srgbClr val="FF0000"/>
                </a:solidFill>
              </a:rPr>
              <a:t>interest</a:t>
            </a:r>
            <a:r>
              <a:rPr lang="en-US" sz="2400" dirty="0">
                <a:solidFill>
                  <a:srgbClr val="FFFF00"/>
                </a:solidFill>
              </a:rPr>
              <a:t> in comparative advertising</a:t>
            </a:r>
          </a:p>
          <a:p>
            <a:pPr>
              <a:defRPr/>
            </a:pPr>
            <a:r>
              <a:rPr lang="en-CA" sz="2400" dirty="0">
                <a:solidFill>
                  <a:srgbClr val="FFFF00"/>
                </a:solidFill>
              </a:rPr>
              <a:t>Is</a:t>
            </a:r>
            <a:r>
              <a:rPr lang="en-CA" sz="2400" dirty="0">
                <a:solidFill>
                  <a:schemeClr val="bg1"/>
                </a:solidFill>
              </a:rPr>
              <a:t> the </a:t>
            </a:r>
            <a:r>
              <a:rPr lang="en-CA" sz="2400" dirty="0">
                <a:solidFill>
                  <a:srgbClr val="FFFF00"/>
                </a:solidFill>
              </a:rPr>
              <a:t>use of</a:t>
            </a:r>
            <a:r>
              <a:rPr lang="en-CA" sz="2400" dirty="0">
                <a:solidFill>
                  <a:schemeClr val="bg1"/>
                </a:solidFill>
              </a:rPr>
              <a:t> the </a:t>
            </a:r>
            <a:r>
              <a:rPr lang="en-CA" sz="2400" dirty="0">
                <a:solidFill>
                  <a:srgbClr val="FFFF00"/>
                </a:solidFill>
              </a:rPr>
              <a:t>competitor's trademark </a:t>
            </a:r>
            <a:r>
              <a:rPr lang="en-CA" sz="2400" dirty="0">
                <a:solidFill>
                  <a:schemeClr val="bg1"/>
                </a:solidFill>
              </a:rPr>
              <a:t>for a </a:t>
            </a:r>
            <a:r>
              <a:rPr lang="en-CA" sz="2400" dirty="0">
                <a:solidFill>
                  <a:srgbClr val="FFFF00"/>
                </a:solidFill>
              </a:rPr>
              <a:t>purpose which stresses</a:t>
            </a:r>
            <a:r>
              <a:rPr lang="en-CA" sz="2400" dirty="0">
                <a:solidFill>
                  <a:schemeClr val="bg1"/>
                </a:solidFill>
              </a:rPr>
              <a:t> the </a:t>
            </a:r>
            <a:r>
              <a:rPr lang="en-CA" sz="2400" dirty="0">
                <a:solidFill>
                  <a:srgbClr val="FF0000"/>
                </a:solidFill>
              </a:rPr>
              <a:t>similarities or </a:t>
            </a:r>
            <a:r>
              <a:rPr lang="en-CA" sz="2400" dirty="0">
                <a:solidFill>
                  <a:schemeClr val="bg1"/>
                </a:solidFill>
              </a:rPr>
              <a:t>the </a:t>
            </a:r>
            <a:r>
              <a:rPr lang="en-CA" sz="2400" dirty="0">
                <a:solidFill>
                  <a:srgbClr val="FF0000"/>
                </a:solidFill>
              </a:rPr>
              <a:t>differences</a:t>
            </a:r>
            <a:r>
              <a:rPr lang="en-CA" sz="2400" dirty="0">
                <a:solidFill>
                  <a:schemeClr val="bg1"/>
                </a:solidFill>
              </a:rPr>
              <a:t> with the trademarked competition </a:t>
            </a:r>
            <a:r>
              <a:rPr lang="en-CA" sz="2400" dirty="0">
                <a:solidFill>
                  <a:srgbClr val="FFFF00"/>
                </a:solidFill>
              </a:rPr>
              <a:t>ok</a:t>
            </a:r>
            <a:r>
              <a:rPr lang="en-CA" sz="2400" dirty="0">
                <a:solidFill>
                  <a:srgbClr val="FF0000"/>
                </a:solidFill>
              </a:rPr>
              <a:t>?</a:t>
            </a:r>
            <a:r>
              <a:rPr lang="en-CA" sz="2400" dirty="0">
                <a:solidFill>
                  <a:schemeClr val="bg1"/>
                </a:solidFill>
              </a:rPr>
              <a:t> </a:t>
            </a:r>
          </a:p>
          <a:p>
            <a:pPr lvl="1">
              <a:buFont typeface="Courier New" panose="02070309020205020404" pitchFamily="49" charset="0"/>
              <a:buChar char="o"/>
              <a:defRPr/>
            </a:pPr>
            <a:r>
              <a:rPr lang="en-CA" sz="2400" dirty="0">
                <a:solidFill>
                  <a:srgbClr val="FFFF00"/>
                </a:solidFill>
              </a:rPr>
              <a:t>Similarities</a:t>
            </a:r>
            <a:r>
              <a:rPr lang="en-CA" sz="2400" dirty="0">
                <a:solidFill>
                  <a:srgbClr val="FF0000"/>
                </a:solidFill>
              </a:rPr>
              <a:t>?</a:t>
            </a:r>
            <a:r>
              <a:rPr lang="en-CA" sz="2400" dirty="0">
                <a:solidFill>
                  <a:schemeClr val="bg1"/>
                </a:solidFill>
              </a:rPr>
              <a:t>: </a:t>
            </a:r>
            <a:r>
              <a:rPr lang="en-CA" sz="2400" dirty="0">
                <a:solidFill>
                  <a:srgbClr val="FF0000"/>
                </a:solidFill>
              </a:rPr>
              <a:t>Not ok </a:t>
            </a:r>
            <a:r>
              <a:rPr lang="en-CA" sz="2400" dirty="0">
                <a:solidFill>
                  <a:schemeClr val="bg1"/>
                </a:solidFill>
              </a:rPr>
              <a:t>- </a:t>
            </a:r>
            <a:r>
              <a:rPr lang="en-CA" sz="2400" dirty="0">
                <a:solidFill>
                  <a:srgbClr val="FFFF00"/>
                </a:solidFill>
              </a:rPr>
              <a:t>S. 22 infringed</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Differences</a:t>
            </a:r>
            <a:r>
              <a:rPr lang="en-CA" sz="2400" dirty="0">
                <a:solidFill>
                  <a:srgbClr val="FF0000"/>
                </a:solidFill>
              </a:rPr>
              <a:t>?</a:t>
            </a:r>
            <a:r>
              <a:rPr lang="en-CA" sz="2400" dirty="0">
                <a:solidFill>
                  <a:schemeClr val="bg1"/>
                </a:solidFill>
              </a:rPr>
              <a:t>: </a:t>
            </a:r>
            <a:r>
              <a:rPr lang="en-CA" sz="2400" dirty="0">
                <a:solidFill>
                  <a:srgbClr val="FF0000"/>
                </a:solidFill>
              </a:rPr>
              <a:t>Ok</a:t>
            </a:r>
            <a:r>
              <a:rPr lang="en-CA" sz="2400" dirty="0">
                <a:solidFill>
                  <a:schemeClr val="bg1"/>
                </a:solidFill>
              </a:rPr>
              <a:t> - </a:t>
            </a:r>
            <a:r>
              <a:rPr lang="en-CA" sz="2400" dirty="0">
                <a:solidFill>
                  <a:srgbClr val="FFFF00"/>
                </a:solidFill>
              </a:rPr>
              <a:t>S. 22 not infringed</a:t>
            </a:r>
            <a:r>
              <a:rPr lang="en-CA" sz="2400" dirty="0">
                <a:solidFill>
                  <a:srgbClr val="FF0000"/>
                </a:solidFill>
              </a:rPr>
              <a:t>.</a:t>
            </a:r>
          </a:p>
          <a:p>
            <a:pPr lvl="1">
              <a:defRPr/>
            </a:pPr>
            <a:endParaRPr lang="en-US" dirty="0"/>
          </a:p>
        </p:txBody>
      </p:sp>
      <p:sp>
        <p:nvSpPr>
          <p:cNvPr id="358403" name="Slide Number Placeholder 3">
            <a:extLst>
              <a:ext uri="{FF2B5EF4-FFF2-40B4-BE49-F238E27FC236}">
                <a16:creationId xmlns:a16="http://schemas.microsoft.com/office/drawing/2014/main" id="{81FC47D9-E73C-C882-2E83-5BCEFB0534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1A580D-1C9C-E247-A379-C16C0031245D}" type="slidenum">
              <a:rPr lang="en-US" altLang="en-US" smtClean="0"/>
              <a:pPr/>
              <a:t>249</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9CBC732-2712-E2A1-2104-C3E64475BA29}"/>
              </a:ext>
            </a:extLst>
          </p:cNvPr>
          <p:cNvSpPr>
            <a:spLocks noGrp="1" noChangeArrowheads="1"/>
          </p:cNvSpPr>
          <p:nvPr>
            <p:ph type="title"/>
          </p:nvPr>
        </p:nvSpPr>
        <p:spPr bwMode="auto">
          <a:xfrm>
            <a:off x="1485900" y="95250"/>
            <a:ext cx="6172200" cy="7620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br>
              <a:rPr lang="en-CA" altLang="en-US" sz="3300" b="1">
                <a:solidFill>
                  <a:srgbClr val="FFFF00"/>
                </a:solidFill>
              </a:rPr>
            </a:br>
            <a:br>
              <a:rPr lang="en-CA" altLang="en-US" sz="3300">
                <a:solidFill>
                  <a:srgbClr val="FFFF00"/>
                </a:solidFill>
              </a:rPr>
            </a:br>
            <a:endParaRPr lang="en-US" altLang="en-US" sz="3300">
              <a:solidFill>
                <a:srgbClr val="FFFF00"/>
              </a:solidFill>
            </a:endParaRPr>
          </a:p>
        </p:txBody>
      </p:sp>
      <p:sp>
        <p:nvSpPr>
          <p:cNvPr id="46082" name="Content Placeholder 2">
            <a:extLst>
              <a:ext uri="{FF2B5EF4-FFF2-40B4-BE49-F238E27FC236}">
                <a16:creationId xmlns:a16="http://schemas.microsoft.com/office/drawing/2014/main" id="{A1F1B37C-2170-7F28-3651-84C34B2DB693}"/>
              </a:ext>
            </a:extLst>
          </p:cNvPr>
          <p:cNvSpPr>
            <a:spLocks noGrp="1" noChangeArrowheads="1"/>
          </p:cNvSpPr>
          <p:nvPr>
            <p:ph sz="quarter" idx="10"/>
          </p:nvPr>
        </p:nvSpPr>
        <p:spPr bwMode="auto">
          <a:xfrm>
            <a:off x="1485900" y="1150938"/>
            <a:ext cx="6172200" cy="2841625"/>
          </a:xfrm>
          <a:prstGeom prst="rect">
            <a:avLst/>
          </a:prstGeom>
        </p:spPr>
        <p:txBody>
          <a:bodyPr vert="horz" wrap="square" lIns="91440" tIns="45720" rIns="91440" bIns="45720" numCol="1" anchor="t" anchorCtr="0" compatLnSpc="1">
            <a:prstTxWarp prst="textNoShape">
              <a:avLst/>
            </a:prstTxWarp>
            <a:normAutofit fontScale="85000" lnSpcReduction="20000"/>
          </a:bodyPr>
          <a:lstStyle/>
          <a:p>
            <a:pPr marL="0" indent="0" algn="ctr">
              <a:buFont typeface="Arial" panose="020B0604020202020204" pitchFamily="34" charset="0"/>
              <a:buNone/>
              <a:defRPr/>
            </a:pPr>
            <a:r>
              <a:rPr lang="en-CA" altLang="en-US" sz="7200" b="1" dirty="0">
                <a:solidFill>
                  <a:srgbClr val="FFFF00"/>
                </a:solidFill>
              </a:rPr>
              <a:t>Additional</a:t>
            </a:r>
          </a:p>
          <a:p>
            <a:pPr marL="0" indent="0" algn="ctr">
              <a:buFont typeface="Arial" panose="020B0604020202020204" pitchFamily="34" charset="0"/>
              <a:buNone/>
              <a:defRPr/>
            </a:pPr>
            <a:r>
              <a:rPr lang="en-CA" altLang="en-US" sz="7200" b="1" dirty="0">
                <a:solidFill>
                  <a:srgbClr val="FFFF00"/>
                </a:solidFill>
              </a:rPr>
              <a:t>Evaluation</a:t>
            </a:r>
          </a:p>
          <a:p>
            <a:pPr marL="0" indent="0" algn="ctr">
              <a:buFont typeface="Arial" panose="020B0604020202020204" pitchFamily="34" charset="0"/>
              <a:buNone/>
              <a:defRPr/>
            </a:pPr>
            <a:r>
              <a:rPr lang="en-CA" altLang="en-US" sz="3000" b="1" dirty="0">
                <a:solidFill>
                  <a:srgbClr val="FF0000"/>
                </a:solidFill>
              </a:rPr>
              <a:t>(</a:t>
            </a:r>
            <a:r>
              <a:rPr lang="en-CA" altLang="en-US" sz="3000" b="1" dirty="0">
                <a:solidFill>
                  <a:schemeClr val="bg1"/>
                </a:solidFill>
              </a:rPr>
              <a:t>LLM students</a:t>
            </a:r>
            <a:r>
              <a:rPr lang="en-CA" altLang="en-US" sz="3000" b="1" dirty="0">
                <a:solidFill>
                  <a:srgbClr val="FF0000"/>
                </a:solidFill>
              </a:rPr>
              <a:t>)</a:t>
            </a:r>
            <a:r>
              <a:rPr lang="en-CA" altLang="en-US" sz="7200" b="1" dirty="0">
                <a:solidFill>
                  <a:srgbClr val="FFFF00"/>
                </a:solidFill>
              </a:rPr>
              <a:t> </a:t>
            </a:r>
            <a:endParaRPr lang="en-US" altLang="en-US" sz="72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AB6BBD-68E2-F065-D2A3-480A342514F4}"/>
              </a:ext>
            </a:extLst>
          </p:cNvPr>
          <p:cNvSpPr>
            <a:spLocks noGrp="1"/>
          </p:cNvSpPr>
          <p:nvPr>
            <p:ph type="title"/>
          </p:nvPr>
        </p:nvSpPr>
        <p:spPr>
          <a:xfrm>
            <a:off x="539750" y="139700"/>
            <a:ext cx="8064500" cy="736600"/>
          </a:xfrm>
        </p:spPr>
        <p:txBody>
          <a:bodyPr>
            <a:normAutofit fontScale="90000"/>
          </a:bodyPr>
          <a:lstStyle/>
          <a:p>
            <a:pPr>
              <a:defRPr/>
            </a:pPr>
            <a:r>
              <a:rPr lang="en-US" sz="3600" b="1" dirty="0">
                <a:solidFill>
                  <a:srgbClr val="FFFF00"/>
                </a:solidFill>
              </a:rPr>
              <a:t>Trademarks</a:t>
            </a:r>
            <a:r>
              <a:rPr lang="en-US" sz="3600" b="1" dirty="0">
                <a:solidFill>
                  <a:srgbClr val="FF0000"/>
                </a:solidFill>
              </a:rPr>
              <a:t>:</a:t>
            </a:r>
            <a:r>
              <a:rPr lang="en-US" sz="3600" b="1" dirty="0">
                <a:solidFill>
                  <a:srgbClr val="FFFF00"/>
                </a:solidFill>
              </a:rPr>
              <a:t> </a:t>
            </a:r>
            <a:r>
              <a:rPr lang="en-US" sz="3600" dirty="0">
                <a:solidFill>
                  <a:schemeClr val="bg1"/>
                </a:solidFill>
              </a:rPr>
              <a:t>Infringement </a:t>
            </a:r>
            <a:r>
              <a:rPr lang="en-US" sz="3600" dirty="0">
                <a:solidFill>
                  <a:srgbClr val="FF0000"/>
                </a:solidFill>
              </a:rPr>
              <a:t>–</a:t>
            </a:r>
            <a:r>
              <a:rPr lang="en-US" sz="3600" dirty="0">
                <a:solidFill>
                  <a:schemeClr val="bg1"/>
                </a:solidFill>
              </a:rPr>
              <a:t> </a:t>
            </a:r>
            <a:r>
              <a:rPr lang="en-US" sz="3600" dirty="0">
                <a:solidFill>
                  <a:srgbClr val="FFFF00"/>
                </a:solidFill>
              </a:rPr>
              <a:t>the law today</a:t>
            </a:r>
            <a:r>
              <a:rPr lang="en-US" sz="3600" dirty="0">
                <a:solidFill>
                  <a:schemeClr val="bg1"/>
                </a:solidFill>
              </a:rPr>
              <a:t> </a:t>
            </a:r>
            <a:r>
              <a:rPr lang="en-US" b="1" dirty="0">
                <a:solidFill>
                  <a:srgbClr val="FFFF00"/>
                </a:solidFill>
              </a:rPr>
              <a:t>	</a:t>
            </a:r>
          </a:p>
        </p:txBody>
      </p:sp>
      <p:sp>
        <p:nvSpPr>
          <p:cNvPr id="2" name="Content Placeholder 1">
            <a:extLst>
              <a:ext uri="{FF2B5EF4-FFF2-40B4-BE49-F238E27FC236}">
                <a16:creationId xmlns:a16="http://schemas.microsoft.com/office/drawing/2014/main" id="{FAB87A91-6171-2188-CF45-C7B640987081}"/>
              </a:ext>
            </a:extLst>
          </p:cNvPr>
          <p:cNvSpPr>
            <a:spLocks noGrp="1"/>
          </p:cNvSpPr>
          <p:nvPr>
            <p:ph idx="1"/>
          </p:nvPr>
        </p:nvSpPr>
        <p:spPr>
          <a:xfrm>
            <a:off x="215900" y="1141413"/>
            <a:ext cx="8712200" cy="3862387"/>
          </a:xfrm>
        </p:spPr>
        <p:txBody>
          <a:bodyPr>
            <a:normAutofit fontScale="92500" lnSpcReduction="10000"/>
          </a:bodyPr>
          <a:lstStyle/>
          <a:p>
            <a:pPr marL="0" indent="0">
              <a:lnSpc>
                <a:spcPct val="120000"/>
              </a:lnSpc>
              <a:buFont typeface="Arial" panose="020B0604020202020204" pitchFamily="34" charset="0"/>
              <a:buNone/>
              <a:defRPr/>
            </a:pPr>
            <a:r>
              <a:rPr lang="en-US" sz="1650" i="1" dirty="0">
                <a:solidFill>
                  <a:srgbClr val="00B0F0"/>
                </a:solidFill>
              </a:rPr>
              <a:t>Future Shop v. A&amp;B Sound</a:t>
            </a:r>
            <a:r>
              <a:rPr lang="en-US" sz="1650" i="1" dirty="0">
                <a:solidFill>
                  <a:schemeClr val="bg1"/>
                </a:solidFill>
              </a:rPr>
              <a:t>, </a:t>
            </a:r>
            <a:r>
              <a:rPr lang="en-US" sz="1650" dirty="0">
                <a:solidFill>
                  <a:srgbClr val="FF0000"/>
                </a:solidFill>
              </a:rPr>
              <a:t>[1994] </a:t>
            </a:r>
            <a:r>
              <a:rPr lang="en-US" sz="1650" dirty="0">
                <a:solidFill>
                  <a:schemeClr val="bg1"/>
                </a:solidFill>
              </a:rPr>
              <a:t>8 W.W.R. 376</a:t>
            </a:r>
          </a:p>
          <a:p>
            <a:pPr>
              <a:lnSpc>
                <a:spcPct val="120000"/>
              </a:lnSpc>
              <a:defRPr/>
            </a:pPr>
            <a:r>
              <a:rPr lang="en-CA" sz="1650" dirty="0">
                <a:solidFill>
                  <a:schemeClr val="bg1"/>
                </a:solidFill>
              </a:rPr>
              <a:t>A &amp; B sound put up </a:t>
            </a:r>
            <a:r>
              <a:rPr lang="en-CA" sz="1650" dirty="0">
                <a:solidFill>
                  <a:srgbClr val="FFFF00"/>
                </a:solidFill>
              </a:rPr>
              <a:t>price comparison ads</a:t>
            </a:r>
            <a:r>
              <a:rPr lang="en-CA" sz="1650" dirty="0">
                <a:solidFill>
                  <a:schemeClr val="bg1"/>
                </a:solidFill>
              </a:rPr>
              <a:t> in which they effectively stated; </a:t>
            </a:r>
            <a:r>
              <a:rPr lang="en-CA" sz="1650" i="1" dirty="0">
                <a:solidFill>
                  <a:srgbClr val="FFFF00"/>
                </a:solidFill>
              </a:rPr>
              <a:t>here are our products and prices, here are Future Shop’s prices</a:t>
            </a:r>
            <a:r>
              <a:rPr lang="en-CA" sz="1650" dirty="0">
                <a:solidFill>
                  <a:schemeClr val="bg1"/>
                </a:solidFill>
              </a:rPr>
              <a:t>. </a:t>
            </a:r>
          </a:p>
          <a:p>
            <a:pPr>
              <a:lnSpc>
                <a:spcPct val="120000"/>
              </a:lnSpc>
              <a:defRPr/>
            </a:pPr>
            <a:r>
              <a:rPr lang="en-CA" sz="1650" dirty="0">
                <a:solidFill>
                  <a:srgbClr val="FF0000"/>
                </a:solidFill>
              </a:rPr>
              <a:t>Future shop sued for TM infringement</a:t>
            </a:r>
            <a:r>
              <a:rPr lang="en-CA" sz="1650" dirty="0">
                <a:solidFill>
                  <a:schemeClr val="bg1"/>
                </a:solidFill>
              </a:rPr>
              <a:t>. It said that using </a:t>
            </a:r>
            <a:r>
              <a:rPr lang="en-CA" sz="1650" dirty="0">
                <a:solidFill>
                  <a:srgbClr val="FFFF00"/>
                </a:solidFill>
              </a:rPr>
              <a:t>their mark </a:t>
            </a:r>
            <a:r>
              <a:rPr lang="en-CA" sz="1650" dirty="0">
                <a:solidFill>
                  <a:schemeClr val="bg1"/>
                </a:solidFill>
              </a:rPr>
              <a:t>which was </a:t>
            </a:r>
            <a:r>
              <a:rPr lang="en-CA" sz="1650" dirty="0">
                <a:solidFill>
                  <a:srgbClr val="FFFF00"/>
                </a:solidFill>
              </a:rPr>
              <a:t>registered for services </a:t>
            </a:r>
            <a:r>
              <a:rPr lang="en-CA" sz="1650" dirty="0">
                <a:solidFill>
                  <a:schemeClr val="bg1"/>
                </a:solidFill>
              </a:rPr>
              <a:t>in comparative advertising is a </a:t>
            </a:r>
            <a:r>
              <a:rPr lang="en-CA" sz="1650" dirty="0">
                <a:solidFill>
                  <a:srgbClr val="FF0000"/>
                </a:solidFill>
              </a:rPr>
              <a:t>violation of s. 22</a:t>
            </a:r>
            <a:r>
              <a:rPr lang="en-CA" sz="1650" dirty="0">
                <a:solidFill>
                  <a:schemeClr val="bg1"/>
                </a:solidFill>
              </a:rPr>
              <a:t>. </a:t>
            </a:r>
            <a:r>
              <a:rPr lang="en-CA" sz="1650" b="1" dirty="0">
                <a:solidFill>
                  <a:schemeClr val="bg1"/>
                </a:solidFill>
              </a:rPr>
              <a:t> </a:t>
            </a:r>
            <a:endParaRPr lang="en-CA" sz="1650" dirty="0">
              <a:solidFill>
                <a:schemeClr val="bg1"/>
              </a:solidFill>
            </a:endParaRPr>
          </a:p>
          <a:p>
            <a:pPr marL="0" indent="0">
              <a:lnSpc>
                <a:spcPct val="120000"/>
              </a:lnSpc>
              <a:buFont typeface="Arial" panose="020B0604020202020204" pitchFamily="34" charset="0"/>
              <a:buNone/>
              <a:defRPr/>
            </a:pPr>
            <a:r>
              <a:rPr lang="en-CA" sz="1650" i="1" dirty="0">
                <a:solidFill>
                  <a:srgbClr val="FFFF00"/>
                </a:solidFill>
              </a:rPr>
              <a:t>Based on </a:t>
            </a:r>
            <a:r>
              <a:rPr lang="en-CA" sz="1650" i="1" u="sng" dirty="0">
                <a:solidFill>
                  <a:schemeClr val="bg1"/>
                </a:solidFill>
              </a:rPr>
              <a:t>Clairol</a:t>
            </a:r>
            <a:r>
              <a:rPr lang="en-CA" sz="1650" i="1" dirty="0">
                <a:solidFill>
                  <a:srgbClr val="FFFF00"/>
                </a:solidFill>
              </a:rPr>
              <a:t> it seemed like Future Shop’s argument was sound</a:t>
            </a:r>
            <a:r>
              <a:rPr lang="en-CA" sz="1650" i="1" dirty="0">
                <a:solidFill>
                  <a:schemeClr val="bg1"/>
                </a:solidFill>
              </a:rPr>
              <a:t>, and that the use of mark, registered for services, in comparative advertising, is a violation of s. 22.</a:t>
            </a:r>
            <a:endParaRPr lang="en-CA" sz="1650" dirty="0">
              <a:solidFill>
                <a:schemeClr val="bg1"/>
              </a:solidFill>
            </a:endParaRPr>
          </a:p>
          <a:p>
            <a:pPr marL="0" indent="0">
              <a:lnSpc>
                <a:spcPct val="120000"/>
              </a:lnSpc>
              <a:buFont typeface="Arial" panose="020B0604020202020204" pitchFamily="34" charset="0"/>
              <a:buNone/>
              <a:defRPr/>
            </a:pPr>
            <a:r>
              <a:rPr lang="en-CA" sz="1650" b="1" dirty="0">
                <a:solidFill>
                  <a:srgbClr val="FF0000"/>
                </a:solidFill>
              </a:rPr>
              <a:t>HOWEVER</a:t>
            </a:r>
            <a:r>
              <a:rPr lang="en-CA" sz="1650" b="1" dirty="0">
                <a:solidFill>
                  <a:srgbClr val="FFFF00"/>
                </a:solidFill>
              </a:rPr>
              <a:t>:</a:t>
            </a:r>
          </a:p>
          <a:p>
            <a:pPr>
              <a:lnSpc>
                <a:spcPct val="120000"/>
              </a:lnSpc>
              <a:defRPr/>
            </a:pPr>
            <a:r>
              <a:rPr lang="en-CA" sz="1650" dirty="0">
                <a:solidFill>
                  <a:schemeClr val="bg1"/>
                </a:solidFill>
              </a:rPr>
              <a:t>Court held that granting an </a:t>
            </a:r>
            <a:r>
              <a:rPr lang="en-CA" sz="1650" dirty="0">
                <a:solidFill>
                  <a:srgbClr val="FFFF00"/>
                </a:solidFill>
              </a:rPr>
              <a:t>injunction in this case would deprive the defendant of the option of continuing to pursue its strategy of seeking to attract customers by highlighting its low prices</a:t>
            </a:r>
            <a:r>
              <a:rPr lang="en-CA" sz="1650" dirty="0">
                <a:solidFill>
                  <a:schemeClr val="bg1"/>
                </a:solidFill>
              </a:rPr>
              <a:t> in comparison with those of the plaintiff by fair and accurate ads. </a:t>
            </a:r>
          </a:p>
          <a:p>
            <a:pPr>
              <a:lnSpc>
                <a:spcPct val="120000"/>
              </a:lnSpc>
              <a:defRPr/>
            </a:pPr>
            <a:r>
              <a:rPr lang="en-CA" sz="1650" dirty="0">
                <a:solidFill>
                  <a:srgbClr val="FFFF00"/>
                </a:solidFill>
              </a:rPr>
              <a:t>Also, </a:t>
            </a:r>
            <a:r>
              <a:rPr lang="en-CA" sz="1650" b="1" dirty="0">
                <a:solidFill>
                  <a:srgbClr val="FF0000"/>
                </a:solidFill>
              </a:rPr>
              <a:t>the public has an interest in comparative advertising</a:t>
            </a:r>
            <a:r>
              <a:rPr lang="en-CA" sz="1650" dirty="0">
                <a:solidFill>
                  <a:srgbClr val="FF0000"/>
                </a:solidFill>
              </a:rPr>
              <a:t> </a:t>
            </a:r>
            <a:r>
              <a:rPr lang="en-CA" sz="1650" dirty="0">
                <a:solidFill>
                  <a:schemeClr val="bg1"/>
                </a:solidFill>
              </a:rPr>
              <a:t>to the extent that the comparative information offered in those ads helped consumers make better choices.</a:t>
            </a:r>
          </a:p>
          <a:p>
            <a:pPr>
              <a:lnSpc>
                <a:spcPct val="120000"/>
              </a:lnSpc>
              <a:defRPr/>
            </a:pPr>
            <a:endParaRPr lang="en-CA" dirty="0">
              <a:solidFill>
                <a:schemeClr val="bg1"/>
              </a:solidFill>
            </a:endParaRPr>
          </a:p>
        </p:txBody>
      </p:sp>
      <p:sp>
        <p:nvSpPr>
          <p:cNvPr id="360451" name="Slide Number Placeholder 3">
            <a:extLst>
              <a:ext uri="{FF2B5EF4-FFF2-40B4-BE49-F238E27FC236}">
                <a16:creationId xmlns:a16="http://schemas.microsoft.com/office/drawing/2014/main" id="{6E01BA78-F9F1-7BD5-019A-C94574BB73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EBF449-8D46-FC47-ACB3-D39AFB3B3EB7}" type="slidenum">
              <a:rPr lang="en-US" altLang="en-US" smtClean="0"/>
              <a:pPr/>
              <a:t>250</a:t>
            </a:fld>
            <a:endParaRPr lang="en-US" alt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486F8A-CA0A-16B0-97F1-F3AFEB3EE3E0}"/>
              </a:ext>
            </a:extLst>
          </p:cNvPr>
          <p:cNvSpPr>
            <a:spLocks noGrp="1"/>
          </p:cNvSpPr>
          <p:nvPr>
            <p:ph type="title"/>
          </p:nvPr>
        </p:nvSpPr>
        <p:spPr>
          <a:xfrm>
            <a:off x="936625" y="0"/>
            <a:ext cx="7270750" cy="809625"/>
          </a:xfrm>
        </p:spPr>
        <p:txBody>
          <a:bodyPr>
            <a:normAutofit fontScale="90000"/>
          </a:bodyPr>
          <a:lstStyle/>
          <a:p>
            <a:pPr>
              <a:defRPr/>
            </a:pPr>
            <a:r>
              <a:rPr lang="en-US" sz="3100" b="1" dirty="0">
                <a:solidFill>
                  <a:srgbClr val="FFFF00"/>
                </a:solidFill>
              </a:rPr>
              <a:t>Trademarks</a:t>
            </a:r>
            <a:r>
              <a:rPr lang="en-US" sz="3100" b="1" dirty="0">
                <a:solidFill>
                  <a:srgbClr val="FF0000"/>
                </a:solidFill>
              </a:rPr>
              <a:t>:</a:t>
            </a:r>
            <a:r>
              <a:rPr lang="en-US" sz="3100" b="1" dirty="0">
                <a:solidFill>
                  <a:srgbClr val="FFFF00"/>
                </a:solidFill>
              </a:rPr>
              <a:t> </a:t>
            </a:r>
            <a:r>
              <a:rPr lang="en-US" sz="3100" dirty="0">
                <a:solidFill>
                  <a:schemeClr val="bg1"/>
                </a:solidFill>
              </a:rPr>
              <a:t>Infringement </a:t>
            </a:r>
            <a:r>
              <a:rPr lang="en-US" sz="3100" dirty="0">
                <a:solidFill>
                  <a:srgbClr val="FF0000"/>
                </a:solidFill>
              </a:rPr>
              <a:t>–</a:t>
            </a:r>
            <a:r>
              <a:rPr lang="en-US" sz="3100" dirty="0">
                <a:solidFill>
                  <a:schemeClr val="bg1"/>
                </a:solidFill>
              </a:rPr>
              <a:t> </a:t>
            </a:r>
            <a:r>
              <a:rPr lang="en-US" sz="3100" dirty="0">
                <a:solidFill>
                  <a:srgbClr val="FFFF00"/>
                </a:solidFill>
              </a:rPr>
              <a:t>the law today</a:t>
            </a:r>
            <a:r>
              <a:rPr lang="en-US" sz="3100" dirty="0">
                <a:solidFill>
                  <a:schemeClr val="bg1"/>
                </a:solidFill>
              </a:rPr>
              <a:t> </a:t>
            </a:r>
            <a:r>
              <a:rPr lang="en-US" b="1" dirty="0">
                <a:solidFill>
                  <a:srgbClr val="FFFF00"/>
                </a:solidFill>
              </a:rPr>
              <a:t>	</a:t>
            </a:r>
          </a:p>
        </p:txBody>
      </p:sp>
      <p:sp>
        <p:nvSpPr>
          <p:cNvPr id="362498" name="Content Placeholder 1">
            <a:extLst>
              <a:ext uri="{FF2B5EF4-FFF2-40B4-BE49-F238E27FC236}">
                <a16:creationId xmlns:a16="http://schemas.microsoft.com/office/drawing/2014/main" id="{10FCE5DD-92DA-4429-DCDF-35525D641170}"/>
              </a:ext>
            </a:extLst>
          </p:cNvPr>
          <p:cNvSpPr>
            <a:spLocks noGrp="1" noChangeArrowheads="1"/>
          </p:cNvSpPr>
          <p:nvPr>
            <p:ph idx="1"/>
          </p:nvPr>
        </p:nvSpPr>
        <p:spPr bwMode="auto">
          <a:xfrm>
            <a:off x="107950" y="827088"/>
            <a:ext cx="8928100" cy="4210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1700">
                <a:solidFill>
                  <a:schemeClr val="bg1"/>
                </a:solidFill>
              </a:rPr>
              <a:t>It </a:t>
            </a:r>
            <a:r>
              <a:rPr lang="en-CA" altLang="en-US" sz="1700">
                <a:solidFill>
                  <a:srgbClr val="FFFF00"/>
                </a:solidFill>
              </a:rPr>
              <a:t>appeared after </a:t>
            </a:r>
            <a:r>
              <a:rPr lang="en-CA" altLang="en-US" sz="1700" i="1">
                <a:solidFill>
                  <a:srgbClr val="00B0F0"/>
                </a:solidFill>
              </a:rPr>
              <a:t>Clairol</a:t>
            </a:r>
            <a:r>
              <a:rPr lang="en-CA" altLang="en-US" sz="1700">
                <a:solidFill>
                  <a:schemeClr val="bg1"/>
                </a:solidFill>
              </a:rPr>
              <a:t>, that if you run a </a:t>
            </a:r>
            <a:r>
              <a:rPr lang="en-CA" altLang="en-US" sz="1700">
                <a:solidFill>
                  <a:srgbClr val="FFFF00"/>
                </a:solidFill>
              </a:rPr>
              <a:t>service</a:t>
            </a:r>
            <a:r>
              <a:rPr lang="en-CA" altLang="en-US" sz="1700">
                <a:solidFill>
                  <a:schemeClr val="bg1"/>
                </a:solidFill>
              </a:rPr>
              <a:t> and produce an </a:t>
            </a:r>
            <a:r>
              <a:rPr lang="en-CA" altLang="en-US" sz="1700">
                <a:solidFill>
                  <a:srgbClr val="FFFF00"/>
                </a:solidFill>
              </a:rPr>
              <a:t>ad</a:t>
            </a:r>
            <a:r>
              <a:rPr lang="en-CA" altLang="en-US" sz="1700">
                <a:solidFill>
                  <a:schemeClr val="bg1"/>
                </a:solidFill>
              </a:rPr>
              <a:t> which </a:t>
            </a:r>
            <a:r>
              <a:rPr lang="en-CA" altLang="en-US" sz="1700">
                <a:solidFill>
                  <a:srgbClr val="FFFF00"/>
                </a:solidFill>
              </a:rPr>
              <a:t>refers to competitor’s marks</a:t>
            </a:r>
            <a:r>
              <a:rPr lang="en-CA" altLang="en-US" sz="1700">
                <a:solidFill>
                  <a:schemeClr val="bg1"/>
                </a:solidFill>
              </a:rPr>
              <a:t>, </a:t>
            </a:r>
            <a:r>
              <a:rPr lang="en-CA" altLang="en-US" sz="1700">
                <a:solidFill>
                  <a:srgbClr val="FF0000"/>
                </a:solidFill>
              </a:rPr>
              <a:t>s. 22 would be infringed </a:t>
            </a:r>
            <a:r>
              <a:rPr lang="en-CA" altLang="en-US" sz="1700">
                <a:solidFill>
                  <a:srgbClr val="FFFF00"/>
                </a:solidFill>
              </a:rPr>
              <a:t>because </a:t>
            </a:r>
            <a:r>
              <a:rPr lang="en-CA" altLang="en-US" sz="1700" i="1">
                <a:solidFill>
                  <a:srgbClr val="FFFF00"/>
                </a:solidFill>
              </a:rPr>
              <a:t>use in association with services includes ads</a:t>
            </a:r>
            <a:r>
              <a:rPr lang="en-CA" altLang="en-US" sz="1700">
                <a:solidFill>
                  <a:schemeClr val="bg1"/>
                </a:solidFill>
              </a:rPr>
              <a:t>.</a:t>
            </a:r>
          </a:p>
          <a:p>
            <a:r>
              <a:rPr lang="en-CA" altLang="en-US" sz="1700">
                <a:solidFill>
                  <a:schemeClr val="bg1"/>
                </a:solidFill>
              </a:rPr>
              <a:t>Court in </a:t>
            </a:r>
            <a:r>
              <a:rPr lang="en-CA" altLang="en-US" sz="1700" i="1">
                <a:solidFill>
                  <a:srgbClr val="00B0F0"/>
                </a:solidFill>
              </a:rPr>
              <a:t>Future Shop v. A&amp;B Sound </a:t>
            </a:r>
            <a:r>
              <a:rPr lang="en-CA" altLang="en-US" sz="1700">
                <a:solidFill>
                  <a:schemeClr val="bg1"/>
                </a:solidFill>
              </a:rPr>
              <a:t>holds that this is not the case, that the </a:t>
            </a:r>
            <a:r>
              <a:rPr lang="en-CA" altLang="en-US" sz="1700">
                <a:solidFill>
                  <a:srgbClr val="FF0000"/>
                </a:solidFill>
              </a:rPr>
              <a:t>previous principle is too broad </a:t>
            </a:r>
            <a:r>
              <a:rPr lang="en-CA" altLang="en-US" sz="1700">
                <a:solidFill>
                  <a:schemeClr val="bg1"/>
                </a:solidFill>
              </a:rPr>
              <a:t>and is </a:t>
            </a:r>
            <a:r>
              <a:rPr lang="en-CA" altLang="en-US" sz="1700">
                <a:solidFill>
                  <a:srgbClr val="FFFF00"/>
                </a:solidFill>
              </a:rPr>
              <a:t>detrimental to commerce and to the public interest</a:t>
            </a:r>
            <a:r>
              <a:rPr lang="en-CA" altLang="en-US" sz="1700">
                <a:solidFill>
                  <a:schemeClr val="bg1"/>
                </a:solidFill>
              </a:rPr>
              <a:t>. </a:t>
            </a:r>
          </a:p>
          <a:p>
            <a:r>
              <a:rPr lang="en-CA" altLang="en-US" sz="1700">
                <a:solidFill>
                  <a:schemeClr val="bg1"/>
                </a:solidFill>
              </a:rPr>
              <a:t>The question, depending on the evidence in any particular case, </a:t>
            </a:r>
            <a:r>
              <a:rPr lang="en-CA" altLang="en-US" sz="1700" b="1">
                <a:solidFill>
                  <a:srgbClr val="FF0000"/>
                </a:solidFill>
              </a:rPr>
              <a:t>is whether the use of the competitor's trademark is for a purpose which stresses the similarities or the differences with the trademarked competition</a:t>
            </a:r>
            <a:r>
              <a:rPr lang="en-CA" altLang="en-US" sz="1700" b="1">
                <a:solidFill>
                  <a:schemeClr val="bg1"/>
                </a:solidFill>
              </a:rPr>
              <a:t>. </a:t>
            </a:r>
            <a:endParaRPr lang="en-CA" altLang="en-US" sz="1700">
              <a:solidFill>
                <a:schemeClr val="bg1"/>
              </a:solidFill>
            </a:endParaRPr>
          </a:p>
          <a:p>
            <a:r>
              <a:rPr lang="en-CA" altLang="en-US" sz="1700" b="1" i="1">
                <a:solidFill>
                  <a:srgbClr val="FF0000"/>
                </a:solidFill>
              </a:rPr>
              <a:t>If the purpose </a:t>
            </a:r>
            <a:r>
              <a:rPr lang="en-CA" altLang="en-US" sz="1700" b="1" i="1">
                <a:solidFill>
                  <a:srgbClr val="FFFF00"/>
                </a:solidFill>
              </a:rPr>
              <a:t>is to stress the similarities</a:t>
            </a:r>
            <a:r>
              <a:rPr lang="en-CA" altLang="en-US" sz="1700" b="1" i="1">
                <a:solidFill>
                  <a:schemeClr val="bg1"/>
                </a:solidFill>
              </a:rPr>
              <a:t>, then </a:t>
            </a:r>
            <a:r>
              <a:rPr lang="en-CA" altLang="en-US" sz="1700" b="1" i="1">
                <a:solidFill>
                  <a:srgbClr val="FF0000"/>
                </a:solidFill>
              </a:rPr>
              <a:t>you are appropriating the value of the goodwill associated with the TM, </a:t>
            </a:r>
            <a:r>
              <a:rPr lang="en-CA" altLang="en-US" sz="1700" b="1" i="1">
                <a:solidFill>
                  <a:srgbClr val="FFFF00"/>
                </a:solidFill>
              </a:rPr>
              <a:t>contrary to s. 22</a:t>
            </a:r>
            <a:r>
              <a:rPr lang="en-CA" altLang="en-US" sz="1700" b="1" i="1">
                <a:solidFill>
                  <a:schemeClr val="bg1"/>
                </a:solidFill>
              </a:rPr>
              <a:t>.</a:t>
            </a:r>
          </a:p>
          <a:p>
            <a:r>
              <a:rPr lang="en-CA" altLang="en-US" sz="1700" b="1" i="1">
                <a:solidFill>
                  <a:srgbClr val="FF0000"/>
                </a:solidFill>
              </a:rPr>
              <a:t>If the purpose </a:t>
            </a:r>
            <a:r>
              <a:rPr lang="en-CA" altLang="en-US" sz="1700" b="1" i="1">
                <a:solidFill>
                  <a:srgbClr val="FFFF00"/>
                </a:solidFill>
              </a:rPr>
              <a:t>is to stress the differences </a:t>
            </a:r>
            <a:r>
              <a:rPr lang="en-CA" altLang="en-US" sz="1700" b="1" i="1">
                <a:solidFill>
                  <a:schemeClr val="bg1"/>
                </a:solidFill>
              </a:rPr>
              <a:t>with the trademark, t</a:t>
            </a:r>
            <a:r>
              <a:rPr lang="en-CA" altLang="en-US" sz="1700" b="1" i="1">
                <a:solidFill>
                  <a:srgbClr val="FFFF00"/>
                </a:solidFill>
              </a:rPr>
              <a:t>hen the use is for the purpose of distancing the trademarked ware or service </a:t>
            </a:r>
            <a:r>
              <a:rPr lang="en-CA" altLang="en-US" sz="1700" b="1" i="1">
                <a:solidFill>
                  <a:srgbClr val="FF0000"/>
                </a:solidFill>
              </a:rPr>
              <a:t>and s. 22 is not offended</a:t>
            </a:r>
            <a:r>
              <a:rPr lang="en-CA" altLang="en-US" sz="1700" b="1" i="1">
                <a:solidFill>
                  <a:schemeClr val="bg1"/>
                </a:solidFill>
              </a:rPr>
              <a:t>.</a:t>
            </a:r>
          </a:p>
          <a:p>
            <a:r>
              <a:rPr lang="en-CA" altLang="en-US" sz="1700">
                <a:solidFill>
                  <a:schemeClr val="bg1"/>
                </a:solidFill>
              </a:rPr>
              <a:t>Court in </a:t>
            </a:r>
            <a:r>
              <a:rPr lang="en-CA" altLang="en-US" sz="1700" i="1">
                <a:solidFill>
                  <a:srgbClr val="00B0F0"/>
                </a:solidFill>
              </a:rPr>
              <a:t>Future Shop v. A&amp;B Sound </a:t>
            </a:r>
            <a:r>
              <a:rPr lang="en-CA" altLang="en-US" sz="1700">
                <a:solidFill>
                  <a:schemeClr val="bg1"/>
                </a:solidFill>
              </a:rPr>
              <a:t>held that we should </a:t>
            </a:r>
            <a:r>
              <a:rPr lang="en-CA" altLang="en-US" sz="1700">
                <a:solidFill>
                  <a:srgbClr val="FFFF00"/>
                </a:solidFill>
              </a:rPr>
              <a:t>still allow comparison</a:t>
            </a:r>
            <a:r>
              <a:rPr lang="en-CA" altLang="en-US" sz="1700">
                <a:solidFill>
                  <a:schemeClr val="bg1"/>
                </a:solidFill>
              </a:rPr>
              <a:t>; and that we should </a:t>
            </a:r>
            <a:r>
              <a:rPr lang="en-CA" altLang="en-US" sz="1700">
                <a:solidFill>
                  <a:srgbClr val="FFFF00"/>
                </a:solidFill>
              </a:rPr>
              <a:t>protect freedom of expression</a:t>
            </a:r>
            <a:r>
              <a:rPr lang="en-CA" altLang="en-US" sz="1600">
                <a:solidFill>
                  <a:schemeClr val="bg1"/>
                </a:solidFill>
              </a:rPr>
              <a:t>.</a:t>
            </a:r>
          </a:p>
        </p:txBody>
      </p:sp>
      <p:sp>
        <p:nvSpPr>
          <p:cNvPr id="362499" name="Slide Number Placeholder 3">
            <a:extLst>
              <a:ext uri="{FF2B5EF4-FFF2-40B4-BE49-F238E27FC236}">
                <a16:creationId xmlns:a16="http://schemas.microsoft.com/office/drawing/2014/main" id="{AB0FED78-099E-DDEE-59DC-DA4F3917C24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97096A-7FE6-614F-B65A-0C822824D36C}" type="slidenum">
              <a:rPr lang="en-US" altLang="en-US" smtClean="0"/>
              <a:pPr/>
              <a:t>251</a:t>
            </a:fld>
            <a:endParaRPr lang="en-US" alt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2" descr="A store front at day&#10;&#10;Description automatically generated">
            <a:extLst>
              <a:ext uri="{FF2B5EF4-FFF2-40B4-BE49-F238E27FC236}">
                <a16:creationId xmlns:a16="http://schemas.microsoft.com/office/drawing/2014/main" id="{3603233F-9B62-4B82-6DB3-528952BEB2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7163" y="277813"/>
            <a:ext cx="34385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4546" name="Picture 4" descr="A close up of a newspaper&#10;&#10;Description automatically generated">
            <a:extLst>
              <a:ext uri="{FF2B5EF4-FFF2-40B4-BE49-F238E27FC236}">
                <a16:creationId xmlns:a16="http://schemas.microsoft.com/office/drawing/2014/main" id="{06ECF430-DCC2-3727-4BA6-96DDF417FE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1265238"/>
            <a:ext cx="4408488"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2" descr="A screenshot of a cell phone&#10;&#10;Description automatically generated">
            <a:extLst>
              <a:ext uri="{FF2B5EF4-FFF2-40B4-BE49-F238E27FC236}">
                <a16:creationId xmlns:a16="http://schemas.microsoft.com/office/drawing/2014/main" id="{39061CEE-D977-A5CA-86A4-19339548E2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6250" y="265113"/>
            <a:ext cx="31115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a:extLst>
              <a:ext uri="{FF2B5EF4-FFF2-40B4-BE49-F238E27FC236}">
                <a16:creationId xmlns:a16="http://schemas.microsoft.com/office/drawing/2014/main" id="{63BF7E44-C335-D493-845F-1D88E2AA9CF7}"/>
              </a:ext>
            </a:extLst>
          </p:cNvPr>
          <p:cNvSpPr>
            <a:spLocks noGrp="1" noChangeArrowheads="1"/>
          </p:cNvSpPr>
          <p:nvPr>
            <p:ph type="title"/>
          </p:nvPr>
        </p:nvSpPr>
        <p:spPr bwMode="auto">
          <a:xfrm>
            <a:off x="53975" y="173038"/>
            <a:ext cx="9036050" cy="814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solidFill>
                  <a:srgbClr val="FFFF00"/>
                </a:solidFill>
              </a:rPr>
              <a:t> </a:t>
            </a:r>
            <a:r>
              <a:rPr lang="en-US" altLang="en-US" sz="3600">
                <a:solidFill>
                  <a:schemeClr val="bg1"/>
                </a:solidFill>
              </a:rPr>
              <a:t>Infringement </a:t>
            </a:r>
            <a:r>
              <a:rPr lang="en-US" altLang="en-US" sz="3600">
                <a:solidFill>
                  <a:srgbClr val="FF0000"/>
                </a:solidFill>
              </a:rPr>
              <a:t>–</a:t>
            </a:r>
            <a:r>
              <a:rPr lang="en-US" altLang="en-US" sz="3600">
                <a:solidFill>
                  <a:schemeClr val="bg1"/>
                </a:solidFill>
              </a:rPr>
              <a:t> </a:t>
            </a:r>
            <a:r>
              <a:rPr lang="en-US" altLang="en-US" sz="3600">
                <a:solidFill>
                  <a:srgbClr val="FFFF00"/>
                </a:solidFill>
              </a:rPr>
              <a:t>the law today</a:t>
            </a:r>
            <a:endParaRPr lang="en-US" altLang="en-US" sz="3600"/>
          </a:p>
        </p:txBody>
      </p:sp>
      <p:sp>
        <p:nvSpPr>
          <p:cNvPr id="3" name="Content Placeholder 2">
            <a:extLst>
              <a:ext uri="{FF2B5EF4-FFF2-40B4-BE49-F238E27FC236}">
                <a16:creationId xmlns:a16="http://schemas.microsoft.com/office/drawing/2014/main" id="{80BEA2C5-588D-E210-F632-E6C6FDB0298E}"/>
              </a:ext>
            </a:extLst>
          </p:cNvPr>
          <p:cNvSpPr>
            <a:spLocks noGrp="1"/>
          </p:cNvSpPr>
          <p:nvPr>
            <p:ph sz="quarter" idx="10"/>
          </p:nvPr>
        </p:nvSpPr>
        <p:spPr>
          <a:xfrm>
            <a:off x="179388" y="1131888"/>
            <a:ext cx="8713787" cy="3838575"/>
          </a:xfrm>
        </p:spPr>
        <p:txBody>
          <a:bodyPr>
            <a:normAutofit fontScale="400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a:t>
            </a:r>
            <a:r>
              <a:rPr lang="en-CA" sz="8325" dirty="0">
                <a:solidFill>
                  <a:srgbClr val="FF0000"/>
                </a:solidFill>
              </a:rPr>
              <a:t>products</a:t>
            </a:r>
            <a:r>
              <a:rPr lang="en-CA" sz="8325" dirty="0">
                <a:solidFill>
                  <a:schemeClr val="bg1"/>
                </a:solidFill>
              </a:rPr>
              <a:t>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t>
            </a:r>
            <a:r>
              <a:rPr lang="en-CA" sz="8325" dirty="0">
                <a:solidFill>
                  <a:srgbClr val="FFFF00"/>
                </a:solidFill>
              </a:rPr>
              <a:t>appropriate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3888A-68E3-C950-25AA-38705AAE365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a:extLst>
              <a:ext uri="{FF2B5EF4-FFF2-40B4-BE49-F238E27FC236}">
                <a16:creationId xmlns:a16="http://schemas.microsoft.com/office/drawing/2014/main" id="{5B5A9F0E-3A07-02EB-2C11-2190A9211237}"/>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68642" name="Content Placeholder 3" descr="Crystal_Project_pause-queue.png">
            <a:extLst>
              <a:ext uri="{FF2B5EF4-FFF2-40B4-BE49-F238E27FC236}">
                <a16:creationId xmlns:a16="http://schemas.microsoft.com/office/drawing/2014/main" id="{C9A36EDD-F11A-F328-8076-A39A6288FEB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3" name="Content Placeholder 3" descr="Crystal_Project_pause-queue.png">
            <a:extLst>
              <a:ext uri="{FF2B5EF4-FFF2-40B4-BE49-F238E27FC236}">
                <a16:creationId xmlns:a16="http://schemas.microsoft.com/office/drawing/2014/main" id="{AF18750E-9265-E84E-6BFB-BC1326F5A4B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BDC93C-1B42-73C6-61FA-8F23B140A9EF}"/>
              </a:ext>
            </a:extLst>
          </p:cNvPr>
          <p:cNvSpPr>
            <a:spLocks noGrp="1"/>
          </p:cNvSpPr>
          <p:nvPr>
            <p:ph type="title"/>
          </p:nvPr>
        </p:nvSpPr>
        <p:spPr>
          <a:xfrm>
            <a:off x="395288" y="123825"/>
            <a:ext cx="8353425" cy="14287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br>
              <a:rPr lang="en-US" dirty="0">
                <a:solidFill>
                  <a:schemeClr val="bg1"/>
                </a:solidFill>
              </a:rPr>
            </a:br>
            <a:r>
              <a:rPr lang="en-US" i="1" dirty="0">
                <a:solidFill>
                  <a:schemeClr val="bg1"/>
                </a:solidFill>
                <a:latin typeface="Apple Chancery" panose="03020702040506060504" pitchFamily="66" charset="-79"/>
                <a:cs typeface="Apple Chancery" panose="03020702040506060504" pitchFamily="66" charset="-79"/>
              </a:rPr>
              <a:t>Questions to Ponder </a:t>
            </a:r>
            <a:r>
              <a:rPr lang="en-US" b="1" dirty="0">
                <a:solidFill>
                  <a:srgbClr val="FFFF00"/>
                </a:solidFill>
              </a:rPr>
              <a:t>	</a:t>
            </a:r>
          </a:p>
        </p:txBody>
      </p:sp>
      <p:sp>
        <p:nvSpPr>
          <p:cNvPr id="369666" name="Content Placeholder 1">
            <a:extLst>
              <a:ext uri="{FF2B5EF4-FFF2-40B4-BE49-F238E27FC236}">
                <a16:creationId xmlns:a16="http://schemas.microsoft.com/office/drawing/2014/main" id="{A8CEB409-0027-5DEE-EDD3-0428D5FB2F9E}"/>
              </a:ext>
            </a:extLst>
          </p:cNvPr>
          <p:cNvSpPr>
            <a:spLocks noGrp="1" noChangeArrowheads="1"/>
          </p:cNvSpPr>
          <p:nvPr>
            <p:ph idx="1"/>
          </p:nvPr>
        </p:nvSpPr>
        <p:spPr bwMode="auto">
          <a:xfrm>
            <a:off x="215900" y="1779588"/>
            <a:ext cx="8712200" cy="316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indent="-385763">
              <a:buFont typeface="Arial" panose="020B0604020202020204" pitchFamily="34" charset="0"/>
              <a:buAutoNum type="arabicPeriod"/>
            </a:pPr>
            <a:r>
              <a:rPr lang="en-CA" altLang="en-US" sz="2600">
                <a:solidFill>
                  <a:schemeClr val="bg1"/>
                </a:solidFill>
              </a:rPr>
              <a:t>Is it important, in constructing a legal regime around trademarks, to preserve space for comparative advertising</a:t>
            </a:r>
            <a:r>
              <a:rPr lang="en-CA" altLang="en-US" sz="2600">
                <a:solidFill>
                  <a:srgbClr val="FF0000"/>
                </a:solidFill>
              </a:rPr>
              <a:t>?</a:t>
            </a:r>
            <a:r>
              <a:rPr lang="en-CA" altLang="en-US" sz="2600">
                <a:solidFill>
                  <a:schemeClr val="bg1"/>
                </a:solidFill>
              </a:rPr>
              <a:t> </a:t>
            </a:r>
          </a:p>
          <a:p>
            <a:pPr marL="385763" indent="-385763">
              <a:buFont typeface="Arial" panose="020B0604020202020204" pitchFamily="34" charset="0"/>
              <a:buAutoNum type="arabicPeriod"/>
            </a:pPr>
            <a:r>
              <a:rPr lang="en-CA" altLang="en-US" sz="2600">
                <a:solidFill>
                  <a:schemeClr val="bg1"/>
                </a:solidFill>
              </a:rPr>
              <a:t>What limits, if any, should be placed on comparative advertising</a:t>
            </a:r>
            <a:r>
              <a:rPr lang="en-CA" altLang="en-US" sz="2600">
                <a:solidFill>
                  <a:srgbClr val="FF0000"/>
                </a:solidFill>
              </a:rPr>
              <a:t>? </a:t>
            </a:r>
          </a:p>
          <a:p>
            <a:pPr marL="385763" indent="-385763">
              <a:buFont typeface="Arial" panose="020B0604020202020204" pitchFamily="34" charset="0"/>
              <a:buAutoNum type="arabicPeriod"/>
            </a:pPr>
            <a:r>
              <a:rPr lang="en-CA" altLang="en-US" sz="2600">
                <a:solidFill>
                  <a:schemeClr val="bg1"/>
                </a:solidFill>
              </a:rPr>
              <a:t>How do you feel about the balance struck by the courts in this regard</a:t>
            </a:r>
            <a:r>
              <a:rPr lang="en-CA" altLang="en-US" sz="2600">
                <a:solidFill>
                  <a:srgbClr val="FF0000"/>
                </a:solidFill>
              </a:rPr>
              <a:t>?</a:t>
            </a:r>
            <a:r>
              <a:rPr lang="en-CA" altLang="en-US" sz="2600">
                <a:solidFill>
                  <a:schemeClr val="bg1"/>
                </a:solidFill>
              </a:rPr>
              <a:t> </a:t>
            </a:r>
            <a:endParaRPr lang="en-US" altLang="en-US" sz="2600">
              <a:solidFill>
                <a:schemeClr val="bg1"/>
              </a:solidFill>
            </a:endParaRPr>
          </a:p>
        </p:txBody>
      </p:sp>
      <p:sp>
        <p:nvSpPr>
          <p:cNvPr id="369667" name="Slide Number Placeholder 3">
            <a:extLst>
              <a:ext uri="{FF2B5EF4-FFF2-40B4-BE49-F238E27FC236}">
                <a16:creationId xmlns:a16="http://schemas.microsoft.com/office/drawing/2014/main" id="{3A6AC33D-0F35-F87D-67E6-4A677EE2A54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328D8CC-5AD2-9C45-9FC3-85A370ABEECB}" type="slidenum">
              <a:rPr lang="en-US" altLang="en-US" smtClean="0"/>
              <a:pPr/>
              <a:t>257</a:t>
            </a:fld>
            <a:endParaRPr lang="en-US" alt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3" name="Picture 2" descr="A screenshot of a social media post&#10;&#10;Description automatically generated">
            <a:extLst>
              <a:ext uri="{FF2B5EF4-FFF2-40B4-BE49-F238E27FC236}">
                <a16:creationId xmlns:a16="http://schemas.microsoft.com/office/drawing/2014/main" id="{FC3C95EB-E737-911C-36DA-67E06C971A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288" y="323850"/>
            <a:ext cx="5813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37" name="Picture 2" descr="A screenshot of a social media post&#10;&#10;Description automatically generated">
            <a:extLst>
              <a:ext uri="{FF2B5EF4-FFF2-40B4-BE49-F238E27FC236}">
                <a16:creationId xmlns:a16="http://schemas.microsoft.com/office/drawing/2014/main" id="{ADBA3976-3480-A02A-3A77-D38CFFAF5B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5913" y="219075"/>
            <a:ext cx="59721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4D1EDE7B-A190-811A-4B57-939C4004B2B0}"/>
              </a:ext>
            </a:extLst>
          </p:cNvPr>
          <p:cNvSpPr>
            <a:spLocks noGrp="1" noChangeArrowheads="1"/>
          </p:cNvSpPr>
          <p:nvPr>
            <p:ph type="title"/>
          </p:nvPr>
        </p:nvSpPr>
        <p:spPr bwMode="auto">
          <a:xfrm>
            <a:off x="833438" y="123825"/>
            <a:ext cx="7477125" cy="10795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CA" altLang="en-US" sz="3300" b="1">
                <a:solidFill>
                  <a:srgbClr val="FFFF00"/>
                </a:solidFill>
              </a:rPr>
              <a:t>LLMCL</a:t>
            </a:r>
            <a:r>
              <a:rPr lang="en-CA" altLang="en-US" sz="3300" b="1">
                <a:solidFill>
                  <a:schemeClr val="bg1"/>
                </a:solidFill>
              </a:rPr>
              <a:t> Students Registered in the Class as such</a:t>
            </a:r>
            <a:r>
              <a:rPr lang="en-CA" altLang="en-US" sz="3300" b="1">
                <a:solidFill>
                  <a:srgbClr val="FF0000"/>
                </a:solidFill>
              </a:rPr>
              <a:t>:</a:t>
            </a:r>
            <a:r>
              <a:rPr lang="en-CA" altLang="en-US" sz="3300" b="1">
                <a:solidFill>
                  <a:schemeClr val="bg1"/>
                </a:solidFill>
              </a:rPr>
              <a:t>  Additional Task </a:t>
            </a:r>
            <a:r>
              <a:rPr lang="en-CA" altLang="en-US" sz="3300" b="1">
                <a:solidFill>
                  <a:srgbClr val="FFFF00"/>
                </a:solidFill>
              </a:rPr>
              <a:t> </a:t>
            </a:r>
            <a:br>
              <a:rPr lang="en-US" altLang="en-US" sz="3300"/>
            </a:br>
            <a:br>
              <a:rPr lang="en-CA" altLang="en-US" sz="3300">
                <a:solidFill>
                  <a:srgbClr val="FFFF00"/>
                </a:solidFill>
              </a:rPr>
            </a:br>
            <a:endParaRPr lang="en-US" altLang="en-US" sz="3300">
              <a:solidFill>
                <a:srgbClr val="FFFF00"/>
              </a:solidFill>
            </a:endParaRPr>
          </a:p>
        </p:txBody>
      </p:sp>
      <p:sp>
        <p:nvSpPr>
          <p:cNvPr id="45058" name="TextBox 4">
            <a:extLst>
              <a:ext uri="{FF2B5EF4-FFF2-40B4-BE49-F238E27FC236}">
                <a16:creationId xmlns:a16="http://schemas.microsoft.com/office/drawing/2014/main" id="{54A27730-3137-24B7-0AEE-FECA47E9C060}"/>
              </a:ext>
            </a:extLst>
          </p:cNvPr>
          <p:cNvSpPr txBox="1">
            <a:spLocks noChangeArrowheads="1"/>
          </p:cNvSpPr>
          <p:nvPr/>
        </p:nvSpPr>
        <p:spPr bwMode="auto">
          <a:xfrm>
            <a:off x="647700" y="1708150"/>
            <a:ext cx="78486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750 </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1000 word post </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 email</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5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1" name="Picture 2" descr="A screenshot of a cell phone&#10;&#10;Description automatically generated">
            <a:extLst>
              <a:ext uri="{FF2B5EF4-FFF2-40B4-BE49-F238E27FC236}">
                <a16:creationId xmlns:a16="http://schemas.microsoft.com/office/drawing/2014/main" id="{085EB730-6DE2-864F-35FF-4E438DAAA8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3813" y="282575"/>
            <a:ext cx="655637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49F5-3532-53C2-7366-08809BBA420E}"/>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itle 1">
            <a:extLst>
              <a:ext uri="{FF2B5EF4-FFF2-40B4-BE49-F238E27FC236}">
                <a16:creationId xmlns:a16="http://schemas.microsoft.com/office/drawing/2014/main" id="{EC33A563-71AD-506B-DE24-E3C48AB7259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75810" name="Content Placeholder 3" descr="Crystal_Project_pause-queue.png">
            <a:extLst>
              <a:ext uri="{FF2B5EF4-FFF2-40B4-BE49-F238E27FC236}">
                <a16:creationId xmlns:a16="http://schemas.microsoft.com/office/drawing/2014/main" id="{C231F735-8187-D380-16A2-783EAD0248EB}"/>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5811" name="Content Placeholder 3" descr="Crystal_Project_pause-queue.png">
            <a:extLst>
              <a:ext uri="{FF2B5EF4-FFF2-40B4-BE49-F238E27FC236}">
                <a16:creationId xmlns:a16="http://schemas.microsoft.com/office/drawing/2014/main" id="{CB0392C5-BFBA-A04C-FBE3-4F1CE1FABFB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a:extLst>
              <a:ext uri="{FF2B5EF4-FFF2-40B4-BE49-F238E27FC236}">
                <a16:creationId xmlns:a16="http://schemas.microsoft.com/office/drawing/2014/main" id="{72D9074A-9AD7-E767-B408-6179B2F57DBC}"/>
              </a:ext>
            </a:extLst>
          </p:cNvPr>
          <p:cNvSpPr>
            <a:spLocks noGrp="1" noChangeArrowheads="1"/>
          </p:cNvSpPr>
          <p:nvPr>
            <p:ph type="title"/>
          </p:nvPr>
        </p:nvSpPr>
        <p:spPr bwMode="auto">
          <a:xfrm>
            <a:off x="1485900" y="873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How is </a:t>
            </a:r>
            <a:r>
              <a:rPr lang="en-US" altLang="en-US">
                <a:solidFill>
                  <a:srgbClr val="FF0000"/>
                </a:solidFill>
              </a:rPr>
              <a:t>S</a:t>
            </a:r>
            <a:r>
              <a:rPr lang="en-US" altLang="en-US">
                <a:solidFill>
                  <a:schemeClr val="bg1"/>
                </a:solidFill>
              </a:rPr>
              <a:t>.</a:t>
            </a:r>
            <a:r>
              <a:rPr lang="en-US" altLang="en-US">
                <a:solidFill>
                  <a:srgbClr val="FF0000"/>
                </a:solidFill>
              </a:rPr>
              <a:t> 22 </a:t>
            </a:r>
            <a:r>
              <a:rPr lang="en-US" altLang="en-US">
                <a:solidFill>
                  <a:srgbClr val="FFFF00"/>
                </a:solidFill>
              </a:rPr>
              <a:t>TMA like this Guy</a:t>
            </a:r>
            <a:r>
              <a:rPr lang="en-US" altLang="en-US">
                <a:solidFill>
                  <a:srgbClr val="FF0000"/>
                </a:solidFill>
              </a:rPr>
              <a:t>?</a:t>
            </a:r>
          </a:p>
        </p:txBody>
      </p:sp>
      <p:pic>
        <p:nvPicPr>
          <p:cNvPr id="376834" name="Picture 3">
            <a:extLst>
              <a:ext uri="{FF2B5EF4-FFF2-40B4-BE49-F238E27FC236}">
                <a16:creationId xmlns:a16="http://schemas.microsoft.com/office/drawing/2014/main" id="{370FDF0C-2456-397E-BB50-3128969E45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7125" y="915988"/>
            <a:ext cx="688975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Box 1">
            <a:extLst>
              <a:ext uri="{FF2B5EF4-FFF2-40B4-BE49-F238E27FC236}">
                <a16:creationId xmlns:a16="http://schemas.microsoft.com/office/drawing/2014/main" id="{A6087FC6-3F92-561C-169E-1461E2C9DF1D}"/>
              </a:ext>
            </a:extLst>
          </p:cNvPr>
          <p:cNvSpPr txBox="1">
            <a:spLocks noChangeArrowheads="1"/>
          </p:cNvSpPr>
          <p:nvPr/>
        </p:nvSpPr>
        <p:spPr bwMode="auto">
          <a:xfrm>
            <a:off x="1455738" y="195263"/>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 name="TextBox 2">
            <a:extLst>
              <a:ext uri="{FF2B5EF4-FFF2-40B4-BE49-F238E27FC236}">
                <a16:creationId xmlns:a16="http://schemas.microsoft.com/office/drawing/2014/main" id="{4C930C56-2C21-DD79-8F8C-471AD8CF4C45}"/>
              </a:ext>
            </a:extLst>
          </p:cNvPr>
          <p:cNvSpPr txBox="1"/>
          <p:nvPr/>
        </p:nvSpPr>
        <p:spPr>
          <a:xfrm>
            <a:off x="201613" y="1058863"/>
            <a:ext cx="8740775" cy="3970337"/>
          </a:xfrm>
          <a:prstGeom prst="rect">
            <a:avLst/>
          </a:prstGeom>
          <a:noFill/>
        </p:spPr>
        <p:txBody>
          <a:bodyPr>
            <a:spAutoFit/>
          </a:bodyPr>
          <a:lstStyle/>
          <a:p>
            <a:pPr>
              <a:buFont typeface="Arial" panose="020B0604020202020204" pitchFamily="34" charset="0"/>
              <a:buNone/>
              <a:defRPr/>
            </a:pPr>
            <a:r>
              <a:rPr lang="en-US" sz="2800" i="1" dirty="0">
                <a:solidFill>
                  <a:srgbClr val="00B0F0"/>
                </a:solidFill>
              </a:rPr>
              <a:t>Veuve </a:t>
            </a:r>
            <a:r>
              <a:rPr lang="en-US" sz="2800" i="1" dirty="0" err="1">
                <a:solidFill>
                  <a:srgbClr val="00B0F0"/>
                </a:solidFill>
              </a:rPr>
              <a:t>Clicquot</a:t>
            </a:r>
            <a:r>
              <a:rPr lang="en-US" sz="2800" i="1" dirty="0">
                <a:solidFill>
                  <a:srgbClr val="00B0F0"/>
                </a:solidFill>
              </a:rPr>
              <a:t> </a:t>
            </a:r>
            <a:r>
              <a:rPr lang="en-US" sz="2800" i="1" dirty="0" err="1">
                <a:solidFill>
                  <a:srgbClr val="00B0F0"/>
                </a:solidFill>
              </a:rPr>
              <a:t>Ponsardin</a:t>
            </a:r>
            <a:r>
              <a:rPr lang="en-US" sz="2800" i="1" dirty="0">
                <a:solidFill>
                  <a:srgbClr val="00B0F0"/>
                </a:solidFill>
              </a:rPr>
              <a:t> v. Boutiques </a:t>
            </a:r>
            <a:r>
              <a:rPr lang="en-US" sz="2800" i="1" dirty="0" err="1">
                <a:solidFill>
                  <a:srgbClr val="00B0F0"/>
                </a:solidFill>
              </a:rPr>
              <a:t>Cliquot</a:t>
            </a:r>
            <a:r>
              <a:rPr lang="en-US" sz="2800" i="1" dirty="0">
                <a:solidFill>
                  <a:srgbClr val="00B0F0"/>
                </a:solidFill>
              </a:rPr>
              <a:t> </a:t>
            </a:r>
            <a:r>
              <a:rPr lang="en-US" sz="2800" i="1" dirty="0">
                <a:solidFill>
                  <a:schemeClr val="bg1"/>
                </a:solidFill>
              </a:rPr>
              <a:t>(SCC, 2006)</a:t>
            </a:r>
          </a:p>
          <a:p>
            <a:pPr marL="342900" indent="-342900">
              <a:buFont typeface="Arial" panose="020B0604020202020204" pitchFamily="34" charset="0"/>
              <a:buChar char="•"/>
              <a:defRPr/>
            </a:pPr>
            <a:r>
              <a:rPr lang="en-US" sz="2800" dirty="0">
                <a:solidFill>
                  <a:srgbClr val="FFFF00"/>
                </a:solidFill>
              </a:rPr>
              <a:t>Facts</a:t>
            </a:r>
            <a:r>
              <a:rPr lang="en-US" sz="2800" dirty="0">
                <a:solidFill>
                  <a:srgbClr val="FF0000"/>
                </a:solidFill>
              </a:rPr>
              <a:t>:</a:t>
            </a:r>
            <a:r>
              <a:rPr lang="en-US" sz="2800" dirty="0">
                <a:solidFill>
                  <a:schemeClr val="bg1"/>
                </a:solidFill>
              </a:rPr>
              <a:t> Champagne house objects to use of similar </a:t>
            </a:r>
          </a:p>
          <a:p>
            <a:pPr>
              <a:defRPr/>
            </a:pPr>
            <a:r>
              <a:rPr lang="en-US" sz="2800" dirty="0">
                <a:solidFill>
                  <a:schemeClr val="bg1"/>
                </a:solidFill>
              </a:rPr>
              <a:t>name by women’s wear store</a:t>
            </a:r>
          </a:p>
          <a:p>
            <a:pPr marL="342900" indent="-342900">
              <a:buFont typeface="Arial" panose="020B0604020202020204" pitchFamily="34" charset="0"/>
              <a:buChar char="•"/>
              <a:defRPr/>
            </a:pPr>
            <a:r>
              <a:rPr lang="en-US" sz="2800" dirty="0">
                <a:solidFill>
                  <a:schemeClr val="bg1"/>
                </a:solidFill>
              </a:rPr>
              <a:t>The </a:t>
            </a:r>
            <a:r>
              <a:rPr lang="en-US" sz="2800" dirty="0">
                <a:solidFill>
                  <a:srgbClr val="FF0000"/>
                </a:solidFill>
              </a:rPr>
              <a:t>mere mental association </a:t>
            </a:r>
            <a:r>
              <a:rPr lang="en-US" sz="2800" dirty="0">
                <a:solidFill>
                  <a:srgbClr val="FFFF00"/>
                </a:solidFill>
              </a:rPr>
              <a:t>of the two marks does </a:t>
            </a:r>
          </a:p>
          <a:p>
            <a:pPr>
              <a:defRPr/>
            </a:pPr>
            <a:r>
              <a:rPr lang="en-US" sz="2800" dirty="0">
                <a:solidFill>
                  <a:srgbClr val="FFFF00"/>
                </a:solidFill>
              </a:rPr>
              <a:t>not necessarily give rise to a likelihood of depreciation</a:t>
            </a:r>
          </a:p>
          <a:p>
            <a:pPr marL="342900" indent="-342900">
              <a:buFont typeface="Arial" panose="020B0604020202020204" pitchFamily="34" charset="0"/>
              <a:buChar char="•"/>
              <a:defRPr/>
            </a:pPr>
            <a:r>
              <a:rPr lang="en-US" sz="2800" dirty="0">
                <a:solidFill>
                  <a:srgbClr val="FF0000"/>
                </a:solidFill>
              </a:rPr>
              <a:t>S. 22 </a:t>
            </a:r>
            <a:r>
              <a:rPr lang="en-US" sz="2800" dirty="0">
                <a:solidFill>
                  <a:srgbClr val="FFFF00"/>
                </a:solidFill>
              </a:rPr>
              <a:t>=</a:t>
            </a:r>
            <a:r>
              <a:rPr lang="en-US" sz="2800" dirty="0">
                <a:solidFill>
                  <a:schemeClr val="bg1"/>
                </a:solidFill>
              </a:rPr>
              <a:t> “</a:t>
            </a:r>
            <a:r>
              <a:rPr lang="en-US" sz="2800" dirty="0">
                <a:solidFill>
                  <a:srgbClr val="FF0000"/>
                </a:solidFill>
              </a:rPr>
              <a:t>super weapon</a:t>
            </a:r>
            <a:r>
              <a:rPr lang="en-US" sz="2800" dirty="0">
                <a:solidFill>
                  <a:schemeClr val="bg1"/>
                </a:solidFill>
              </a:rPr>
              <a:t>” </a:t>
            </a:r>
            <a:r>
              <a:rPr lang="en-US" sz="2800" dirty="0">
                <a:solidFill>
                  <a:srgbClr val="FFFF00"/>
                </a:solidFill>
              </a:rPr>
              <a:t>-</a:t>
            </a:r>
            <a:r>
              <a:rPr lang="en-US" sz="2800" dirty="0">
                <a:solidFill>
                  <a:schemeClr val="bg1"/>
                </a:solidFill>
              </a:rPr>
              <a:t> </a:t>
            </a:r>
            <a:r>
              <a:rPr lang="en-US" sz="2800" dirty="0">
                <a:solidFill>
                  <a:srgbClr val="FFFF00"/>
                </a:solidFill>
              </a:rPr>
              <a:t>Needs to be kept in check</a:t>
            </a:r>
          </a:p>
          <a:p>
            <a:pPr marL="342900" indent="-342900">
              <a:buFont typeface="Arial" panose="020B0604020202020204" pitchFamily="34" charset="0"/>
              <a:buChar char="•"/>
              <a:defRPr/>
            </a:pPr>
            <a:r>
              <a:rPr lang="en-US" sz="2800" dirty="0">
                <a:solidFill>
                  <a:schemeClr val="bg1"/>
                </a:solidFill>
              </a:rPr>
              <a:t>Courts should</a:t>
            </a:r>
            <a:r>
              <a:rPr lang="en-US" sz="2800" dirty="0">
                <a:solidFill>
                  <a:srgbClr val="FFFF00"/>
                </a:solidFill>
              </a:rPr>
              <a:t> </a:t>
            </a:r>
            <a:r>
              <a:rPr lang="en-US" sz="2800" dirty="0">
                <a:solidFill>
                  <a:srgbClr val="FF0000"/>
                </a:solidFill>
              </a:rPr>
              <a:t>separate</a:t>
            </a:r>
            <a:r>
              <a:rPr lang="en-US" sz="2800" dirty="0">
                <a:solidFill>
                  <a:srgbClr val="FFFF00"/>
                </a:solidFill>
              </a:rPr>
              <a:t> anti</a:t>
            </a:r>
            <a:r>
              <a:rPr lang="en-US" sz="2800" dirty="0">
                <a:solidFill>
                  <a:schemeClr val="bg1"/>
                </a:solidFill>
              </a:rPr>
              <a:t>-</a:t>
            </a:r>
            <a:r>
              <a:rPr lang="en-US" sz="2800" dirty="0">
                <a:solidFill>
                  <a:srgbClr val="FFFF00"/>
                </a:solidFill>
              </a:rPr>
              <a:t>dilution claims into </a:t>
            </a:r>
          </a:p>
          <a:p>
            <a:pPr>
              <a:defRPr/>
            </a:pPr>
            <a:r>
              <a:rPr lang="en-US" sz="2800" dirty="0">
                <a:solidFill>
                  <a:srgbClr val="FFFF00"/>
                </a:solidFill>
              </a:rPr>
              <a:t>discrete elements</a:t>
            </a:r>
            <a:r>
              <a:rPr lang="en-US" sz="2800" dirty="0">
                <a:solidFill>
                  <a:schemeClr val="bg1"/>
                </a:solidFill>
              </a:rPr>
              <a:t>; </a:t>
            </a:r>
            <a:r>
              <a:rPr lang="en-US" sz="2800" dirty="0">
                <a:solidFill>
                  <a:srgbClr val="FF0000"/>
                </a:solidFill>
              </a:rPr>
              <a:t>require</a:t>
            </a:r>
            <a:r>
              <a:rPr lang="en-US" sz="2800" dirty="0">
                <a:solidFill>
                  <a:schemeClr val="bg1"/>
                </a:solidFill>
              </a:rPr>
              <a:t> </a:t>
            </a:r>
            <a:r>
              <a:rPr lang="en-US" sz="2800" dirty="0">
                <a:solidFill>
                  <a:srgbClr val="FFFF00"/>
                </a:solidFill>
              </a:rPr>
              <a:t>proof for each element</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DEAEE6-1D17-AD8D-AB3C-810C0562B9E1}"/>
              </a:ext>
            </a:extLst>
          </p:cNvPr>
          <p:cNvSpPr>
            <a:spLocks noGrp="1"/>
          </p:cNvSpPr>
          <p:nvPr>
            <p:ph type="title"/>
          </p:nvPr>
        </p:nvSpPr>
        <p:spPr>
          <a:xfrm>
            <a:off x="1331913" y="106363"/>
            <a:ext cx="6326187" cy="8096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91C8313D-B399-E5DD-AF70-BC8C6501DD35}"/>
              </a:ext>
            </a:extLst>
          </p:cNvPr>
          <p:cNvSpPr>
            <a:spLocks noGrp="1"/>
          </p:cNvSpPr>
          <p:nvPr>
            <p:ph idx="1"/>
          </p:nvPr>
        </p:nvSpPr>
        <p:spPr>
          <a:xfrm>
            <a:off x="250825" y="987425"/>
            <a:ext cx="8642350" cy="3895725"/>
          </a:xfrm>
        </p:spPr>
        <p:txBody>
          <a:bodyPr>
            <a:normAutofit fontScale="32500" lnSpcReduction="20000"/>
          </a:bodyPr>
          <a:lstStyle/>
          <a:p>
            <a:pPr marL="0" indent="0">
              <a:lnSpc>
                <a:spcPct val="120000"/>
              </a:lnSpc>
              <a:buFont typeface="Arial" panose="020B0604020202020204" pitchFamily="34" charset="0"/>
              <a:buNone/>
              <a:defRPr/>
            </a:pPr>
            <a:r>
              <a:rPr lang="en-US" sz="5100" i="1" dirty="0">
                <a:solidFill>
                  <a:srgbClr val="00B0F0"/>
                </a:solidFill>
              </a:rPr>
              <a:t>Veuve </a:t>
            </a:r>
            <a:r>
              <a:rPr lang="en-US" sz="5100" i="1" dirty="0" err="1">
                <a:solidFill>
                  <a:srgbClr val="00B0F0"/>
                </a:solidFill>
              </a:rPr>
              <a:t>Clicquot</a:t>
            </a:r>
            <a:r>
              <a:rPr lang="en-US" sz="5100" i="1" dirty="0">
                <a:solidFill>
                  <a:srgbClr val="00B0F0"/>
                </a:solidFill>
              </a:rPr>
              <a:t> </a:t>
            </a:r>
            <a:r>
              <a:rPr lang="en-US" sz="5100" i="1" dirty="0" err="1">
                <a:solidFill>
                  <a:srgbClr val="00B0F0"/>
                </a:solidFill>
              </a:rPr>
              <a:t>Ponsardin</a:t>
            </a:r>
            <a:r>
              <a:rPr lang="en-US" sz="5100" i="1" dirty="0">
                <a:solidFill>
                  <a:srgbClr val="00B0F0"/>
                </a:solidFill>
              </a:rPr>
              <a:t> v. Boutiques </a:t>
            </a:r>
            <a:r>
              <a:rPr lang="en-US" sz="5100" i="1" dirty="0" err="1">
                <a:solidFill>
                  <a:srgbClr val="00B0F0"/>
                </a:solidFill>
              </a:rPr>
              <a:t>Cliquot</a:t>
            </a:r>
            <a:r>
              <a:rPr lang="en-US" sz="5100" i="1" dirty="0">
                <a:solidFill>
                  <a:srgbClr val="00B0F0"/>
                </a:solidFill>
              </a:rPr>
              <a:t> </a:t>
            </a:r>
            <a:r>
              <a:rPr lang="en-US" sz="5100" i="1" dirty="0">
                <a:solidFill>
                  <a:schemeClr val="bg1"/>
                </a:solidFill>
              </a:rPr>
              <a:t>(SCC, 2006)</a:t>
            </a:r>
          </a:p>
          <a:p>
            <a:pPr marL="0" indent="0">
              <a:lnSpc>
                <a:spcPct val="120000"/>
              </a:lnSpc>
              <a:buFont typeface="Arial" panose="020B0604020202020204" pitchFamily="34" charset="0"/>
              <a:buNone/>
              <a:defRPr/>
            </a:pPr>
            <a:r>
              <a:rPr lang="en-CA" sz="5100" dirty="0">
                <a:solidFill>
                  <a:srgbClr val="FF0000"/>
                </a:solidFill>
              </a:rPr>
              <a:t>“Veuve </a:t>
            </a:r>
            <a:r>
              <a:rPr lang="en-CA" sz="5100" dirty="0" err="1">
                <a:solidFill>
                  <a:srgbClr val="FF0000"/>
                </a:solidFill>
              </a:rPr>
              <a:t>Clicquot</a:t>
            </a:r>
            <a:r>
              <a:rPr lang="en-CA" sz="5100" dirty="0">
                <a:solidFill>
                  <a:srgbClr val="FF0000"/>
                </a:solidFill>
              </a:rPr>
              <a:t>”:</a:t>
            </a:r>
          </a:p>
          <a:p>
            <a:pPr lvl="1">
              <a:lnSpc>
                <a:spcPct val="120000"/>
              </a:lnSpc>
              <a:defRPr/>
            </a:pPr>
            <a:r>
              <a:rPr lang="en-US" sz="5100" dirty="0">
                <a:solidFill>
                  <a:srgbClr val="FFFF00"/>
                </a:solidFill>
              </a:rPr>
              <a:t>One of the world’s great champagne houses</a:t>
            </a:r>
            <a:endParaRPr lang="en-CA" sz="5100" dirty="0">
              <a:solidFill>
                <a:srgbClr val="FFFF00"/>
              </a:solidFill>
            </a:endParaRPr>
          </a:p>
          <a:p>
            <a:pPr lvl="1">
              <a:lnSpc>
                <a:spcPct val="120000"/>
              </a:lnSpc>
              <a:defRPr/>
            </a:pPr>
            <a:r>
              <a:rPr lang="en-US" sz="5100" dirty="0">
                <a:solidFill>
                  <a:schemeClr val="bg1"/>
                </a:solidFill>
              </a:rPr>
              <a:t>Numerous marks registered in Canada, and used in connection with products in Canada since at least 1899</a:t>
            </a:r>
            <a:endParaRPr lang="en-CA" sz="5100" dirty="0">
              <a:solidFill>
                <a:schemeClr val="bg1"/>
              </a:solidFill>
            </a:endParaRPr>
          </a:p>
          <a:p>
            <a:pPr lvl="1">
              <a:lnSpc>
                <a:spcPct val="120000"/>
              </a:lnSpc>
              <a:defRPr/>
            </a:pPr>
            <a:r>
              <a:rPr lang="en-US" sz="5100" dirty="0">
                <a:solidFill>
                  <a:schemeClr val="bg1"/>
                </a:solidFill>
              </a:rPr>
              <a:t>Part of the Louis Vuitton luxury goods group </a:t>
            </a:r>
            <a:r>
              <a:rPr lang="en-CA" sz="5100" dirty="0">
                <a:solidFill>
                  <a:schemeClr val="bg1"/>
                </a:solidFill>
              </a:rPr>
              <a:t> </a:t>
            </a:r>
          </a:p>
          <a:p>
            <a:pPr marL="0" indent="0">
              <a:lnSpc>
                <a:spcPct val="120000"/>
              </a:lnSpc>
              <a:buFont typeface="Arial" panose="020B0604020202020204" pitchFamily="34" charset="0"/>
              <a:buNone/>
              <a:defRPr/>
            </a:pPr>
            <a:r>
              <a:rPr lang="en-CA" sz="5100" dirty="0">
                <a:solidFill>
                  <a:srgbClr val="FF0000"/>
                </a:solidFill>
              </a:rPr>
              <a:t>“</a:t>
            </a:r>
            <a:r>
              <a:rPr lang="en-CA" sz="5100" dirty="0" err="1">
                <a:solidFill>
                  <a:srgbClr val="FF0000"/>
                </a:solidFill>
              </a:rPr>
              <a:t>Cliquot</a:t>
            </a:r>
            <a:r>
              <a:rPr lang="en-CA" sz="5100" dirty="0">
                <a:solidFill>
                  <a:srgbClr val="FF0000"/>
                </a:solidFill>
              </a:rPr>
              <a:t>”:</a:t>
            </a:r>
          </a:p>
          <a:p>
            <a:pPr lvl="1">
              <a:lnSpc>
                <a:spcPct val="120000"/>
              </a:lnSpc>
              <a:defRPr/>
            </a:pPr>
            <a:r>
              <a:rPr lang="en-US" sz="5100" dirty="0">
                <a:solidFill>
                  <a:schemeClr val="bg1"/>
                </a:solidFill>
              </a:rPr>
              <a:t>Name of six women’s wear shops in Quebec &amp; eastern Ontario</a:t>
            </a:r>
            <a:endParaRPr lang="en-CA" sz="5100" dirty="0">
              <a:solidFill>
                <a:schemeClr val="bg1"/>
              </a:solidFill>
            </a:endParaRPr>
          </a:p>
          <a:p>
            <a:pPr lvl="1">
              <a:lnSpc>
                <a:spcPct val="120000"/>
              </a:lnSpc>
              <a:defRPr/>
            </a:pPr>
            <a:r>
              <a:rPr lang="en-US" sz="5100" dirty="0">
                <a:solidFill>
                  <a:schemeClr val="bg1"/>
                </a:solidFill>
              </a:rPr>
              <a:t>TMs registered are </a:t>
            </a:r>
            <a:r>
              <a:rPr lang="en-US" sz="5100" dirty="0" err="1">
                <a:solidFill>
                  <a:schemeClr val="bg1"/>
                </a:solidFill>
              </a:rPr>
              <a:t>Cliquot</a:t>
            </a:r>
            <a:r>
              <a:rPr lang="en-US" sz="5100" dirty="0">
                <a:solidFill>
                  <a:schemeClr val="bg1"/>
                </a:solidFill>
              </a:rPr>
              <a:t>, </a:t>
            </a:r>
            <a:r>
              <a:rPr lang="en-US" sz="5100" dirty="0" err="1">
                <a:solidFill>
                  <a:schemeClr val="bg1"/>
                </a:solidFill>
              </a:rPr>
              <a:t>Cliquot</a:t>
            </a:r>
            <a:r>
              <a:rPr lang="en-US" sz="5100" dirty="0">
                <a:solidFill>
                  <a:schemeClr val="bg1"/>
                </a:solidFill>
              </a:rPr>
              <a:t> “Un Monde a Part”; also “</a:t>
            </a:r>
            <a:r>
              <a:rPr lang="en-US" sz="5100" dirty="0" err="1">
                <a:solidFill>
                  <a:schemeClr val="bg1"/>
                </a:solidFill>
              </a:rPr>
              <a:t>Cliquot</a:t>
            </a:r>
            <a:r>
              <a:rPr lang="en-US" sz="5100" dirty="0">
                <a:solidFill>
                  <a:schemeClr val="bg1"/>
                </a:solidFill>
              </a:rPr>
              <a:t>” is trade name</a:t>
            </a:r>
            <a:endParaRPr lang="en-CA" sz="5100" dirty="0">
              <a:solidFill>
                <a:schemeClr val="bg1"/>
              </a:solidFill>
            </a:endParaRPr>
          </a:p>
          <a:p>
            <a:pPr lvl="1">
              <a:lnSpc>
                <a:spcPct val="120000"/>
              </a:lnSpc>
              <a:defRPr/>
            </a:pPr>
            <a:r>
              <a:rPr lang="en-US" sz="5100" dirty="0">
                <a:solidFill>
                  <a:srgbClr val="FFFF00"/>
                </a:solidFill>
              </a:rPr>
              <a:t>Sell clothing that is “marketed as good value”; </a:t>
            </a:r>
            <a:r>
              <a:rPr lang="en-US" sz="5100" dirty="0">
                <a:solidFill>
                  <a:schemeClr val="bg1"/>
                </a:solidFill>
              </a:rPr>
              <a:t>that “appeals to the career woman rather than </a:t>
            </a:r>
            <a:r>
              <a:rPr lang="en-US" sz="5100" i="1" dirty="0" err="1">
                <a:solidFill>
                  <a:schemeClr val="bg1"/>
                </a:solidFill>
              </a:rPr>
              <a:t>grandes</a:t>
            </a:r>
            <a:r>
              <a:rPr lang="en-US" sz="5100" i="1" dirty="0">
                <a:solidFill>
                  <a:schemeClr val="bg1"/>
                </a:solidFill>
              </a:rPr>
              <a:t> dames”</a:t>
            </a:r>
            <a:r>
              <a:rPr lang="en-US" sz="5100" dirty="0">
                <a:solidFill>
                  <a:schemeClr val="bg1"/>
                </a:solidFill>
              </a:rPr>
              <a:t> [interesting play on words given the TM registration, by Veuve </a:t>
            </a:r>
            <a:r>
              <a:rPr lang="en-US" sz="5100" dirty="0" err="1">
                <a:solidFill>
                  <a:schemeClr val="bg1"/>
                </a:solidFill>
              </a:rPr>
              <a:t>Clicquot</a:t>
            </a:r>
            <a:r>
              <a:rPr lang="en-US" sz="5100" dirty="0">
                <a:solidFill>
                  <a:schemeClr val="bg1"/>
                </a:solidFill>
              </a:rPr>
              <a:t>, of </a:t>
            </a:r>
            <a:r>
              <a:rPr lang="en-US" sz="5100" i="1" dirty="0">
                <a:solidFill>
                  <a:schemeClr val="bg1"/>
                </a:solidFill>
              </a:rPr>
              <a:t>La Grande Dame</a:t>
            </a:r>
            <a:r>
              <a:rPr lang="en-US" sz="5100" dirty="0">
                <a:solidFill>
                  <a:schemeClr val="bg1"/>
                </a:solidFill>
              </a:rPr>
              <a:t>]</a:t>
            </a:r>
            <a:endParaRPr lang="en-CA" sz="5100" dirty="0">
              <a:solidFill>
                <a:schemeClr val="bg1"/>
              </a:solidFill>
            </a:endParaRPr>
          </a:p>
          <a:p>
            <a:pPr>
              <a:defRPr/>
            </a:pPr>
            <a:endParaRPr lang="en-US" i="1" dirty="0">
              <a:solidFill>
                <a:schemeClr val="bg1"/>
              </a:solidFill>
            </a:endParaRPr>
          </a:p>
        </p:txBody>
      </p:sp>
      <p:sp>
        <p:nvSpPr>
          <p:cNvPr id="378883" name="Slide Number Placeholder 3">
            <a:extLst>
              <a:ext uri="{FF2B5EF4-FFF2-40B4-BE49-F238E27FC236}">
                <a16:creationId xmlns:a16="http://schemas.microsoft.com/office/drawing/2014/main" id="{C278D89E-1D77-7783-D522-7ADA4096000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74F9D08-7D28-3744-9484-473B42B41E15}" type="slidenum">
              <a:rPr lang="en-US" altLang="en-US" smtClean="0"/>
              <a:pPr/>
              <a:t>265</a:t>
            </a:fld>
            <a:endParaRPr lang="en-US" alt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Title 5">
            <a:extLst>
              <a:ext uri="{FF2B5EF4-FFF2-40B4-BE49-F238E27FC236}">
                <a16:creationId xmlns:a16="http://schemas.microsoft.com/office/drawing/2014/main" id="{769D1808-68F0-CA7F-5A54-E27E9DBB978D}"/>
              </a:ext>
            </a:extLst>
          </p:cNvPr>
          <p:cNvSpPr>
            <a:spLocks noGrp="1" noChangeArrowheads="1"/>
          </p:cNvSpPr>
          <p:nvPr>
            <p:ph type="title"/>
          </p:nvPr>
        </p:nvSpPr>
        <p:spPr bwMode="auto">
          <a:xfrm>
            <a:off x="1008063" y="106363"/>
            <a:ext cx="7127875" cy="809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26DF0782-0127-2E4D-8C34-C6329704FD03}"/>
              </a:ext>
            </a:extLst>
          </p:cNvPr>
          <p:cNvSpPr>
            <a:spLocks noGrp="1"/>
          </p:cNvSpPr>
          <p:nvPr>
            <p:ph idx="1"/>
          </p:nvPr>
        </p:nvSpPr>
        <p:spPr>
          <a:xfrm>
            <a:off x="179388" y="1058863"/>
            <a:ext cx="8785225" cy="3978275"/>
          </a:xfrm>
        </p:spPr>
        <p:txBody>
          <a:bodyPr>
            <a:normAutofit fontScale="47500" lnSpcReduction="20000"/>
          </a:bodyPr>
          <a:lstStyle/>
          <a:p>
            <a:pPr marL="0" indent="0">
              <a:lnSpc>
                <a:spcPct val="120000"/>
              </a:lnSpc>
              <a:buFont typeface="Arial" panose="020B0604020202020204" pitchFamily="34" charset="0"/>
              <a:buNone/>
              <a:defRPr/>
            </a:pPr>
            <a:r>
              <a:rPr lang="en-US" sz="4000" i="1" dirty="0">
                <a:solidFill>
                  <a:srgbClr val="00B0F0"/>
                </a:solidFill>
              </a:rPr>
              <a:t>Veuve </a:t>
            </a:r>
            <a:r>
              <a:rPr lang="en-US" sz="4000" i="1" dirty="0" err="1">
                <a:solidFill>
                  <a:srgbClr val="00B0F0"/>
                </a:solidFill>
              </a:rPr>
              <a:t>Clicquot</a:t>
            </a:r>
            <a:r>
              <a:rPr lang="en-US" sz="4000" i="1" dirty="0">
                <a:solidFill>
                  <a:srgbClr val="00B0F0"/>
                </a:solidFill>
              </a:rPr>
              <a:t> </a:t>
            </a:r>
            <a:r>
              <a:rPr lang="en-US" sz="4000" i="1" dirty="0" err="1">
                <a:solidFill>
                  <a:srgbClr val="00B0F0"/>
                </a:solidFill>
              </a:rPr>
              <a:t>Ponsardin</a:t>
            </a:r>
            <a:r>
              <a:rPr lang="en-US" sz="4000" i="1" dirty="0">
                <a:solidFill>
                  <a:srgbClr val="00B0F0"/>
                </a:solidFill>
              </a:rPr>
              <a:t> v. Boutiques </a:t>
            </a:r>
            <a:r>
              <a:rPr lang="en-US" sz="4000" i="1" dirty="0" err="1">
                <a:solidFill>
                  <a:srgbClr val="00B0F0"/>
                </a:solidFill>
              </a:rPr>
              <a:t>Cliquot</a:t>
            </a:r>
            <a:r>
              <a:rPr lang="en-US" sz="4000" i="1" dirty="0">
                <a:solidFill>
                  <a:srgbClr val="00B0F0"/>
                </a:solidFill>
              </a:rPr>
              <a:t> </a:t>
            </a:r>
            <a:r>
              <a:rPr lang="en-US" sz="4000" i="1" dirty="0">
                <a:solidFill>
                  <a:schemeClr val="bg1"/>
                </a:solidFill>
              </a:rPr>
              <a:t>(SCC, 2006)</a:t>
            </a:r>
          </a:p>
          <a:p>
            <a:pPr>
              <a:lnSpc>
                <a:spcPct val="120000"/>
              </a:lnSpc>
              <a:defRPr/>
            </a:pPr>
            <a:r>
              <a:rPr lang="en-US" sz="4000" b="1" dirty="0">
                <a:solidFill>
                  <a:srgbClr val="FFFF00"/>
                </a:solidFill>
              </a:rPr>
              <a:t>Word </a:t>
            </a:r>
            <a:r>
              <a:rPr lang="en-US" sz="4000" b="1" dirty="0" err="1">
                <a:solidFill>
                  <a:srgbClr val="FFFF00"/>
                </a:solidFill>
              </a:rPr>
              <a:t>Cliquot</a:t>
            </a:r>
            <a:r>
              <a:rPr lang="en-US" sz="4000" b="1" dirty="0">
                <a:solidFill>
                  <a:srgbClr val="FFFF00"/>
                </a:solidFill>
              </a:rPr>
              <a:t> does not appear on any of the clothing in the </a:t>
            </a:r>
            <a:r>
              <a:rPr lang="en-US" sz="4000" b="1" dirty="0" err="1">
                <a:solidFill>
                  <a:srgbClr val="FFFF00"/>
                </a:solidFill>
              </a:rPr>
              <a:t>Cliquot</a:t>
            </a:r>
            <a:r>
              <a:rPr lang="en-US" sz="4000" b="1" dirty="0">
                <a:solidFill>
                  <a:srgbClr val="FFFF00"/>
                </a:solidFill>
              </a:rPr>
              <a:t> boutiques. </a:t>
            </a:r>
            <a:r>
              <a:rPr lang="en-US" sz="4000" dirty="0">
                <a:solidFill>
                  <a:schemeClr val="bg1"/>
                </a:solidFill>
              </a:rPr>
              <a:t>It appears only on exterior signs, bags, wrapping, business cards, and invoices. </a:t>
            </a:r>
          </a:p>
          <a:p>
            <a:pPr>
              <a:lnSpc>
                <a:spcPct val="120000"/>
              </a:lnSpc>
              <a:defRPr/>
            </a:pPr>
            <a:r>
              <a:rPr lang="en-US" sz="4000" b="1" dirty="0">
                <a:solidFill>
                  <a:srgbClr val="FFFF00"/>
                </a:solidFill>
              </a:rPr>
              <a:t>Appellants’ and respondents’ marks have co-existed for about 10 years. </a:t>
            </a:r>
            <a:r>
              <a:rPr lang="en-CA" sz="4000" b="1" dirty="0">
                <a:solidFill>
                  <a:srgbClr val="FFFF00"/>
                </a:solidFill>
              </a:rPr>
              <a:t> </a:t>
            </a:r>
          </a:p>
          <a:p>
            <a:pPr>
              <a:lnSpc>
                <a:spcPct val="120000"/>
              </a:lnSpc>
              <a:defRPr/>
            </a:pPr>
            <a:r>
              <a:rPr lang="en-CA" sz="4000" dirty="0">
                <a:solidFill>
                  <a:srgbClr val="FFFF00"/>
                </a:solidFill>
              </a:rPr>
              <a:t>Veuve </a:t>
            </a:r>
            <a:r>
              <a:rPr lang="en-CA" sz="4000" dirty="0" err="1">
                <a:solidFill>
                  <a:srgbClr val="FFFF00"/>
                </a:solidFill>
              </a:rPr>
              <a:t>Clicquot</a:t>
            </a:r>
            <a:r>
              <a:rPr lang="en-CA" sz="4000" dirty="0">
                <a:solidFill>
                  <a:srgbClr val="FFFF00"/>
                </a:solidFill>
              </a:rPr>
              <a:t> </a:t>
            </a:r>
            <a:r>
              <a:rPr lang="en-CA" sz="4000" dirty="0">
                <a:solidFill>
                  <a:srgbClr val="FF0000"/>
                </a:solidFill>
              </a:rPr>
              <a:t>claims BOTH </a:t>
            </a:r>
            <a:r>
              <a:rPr lang="en-CA" sz="4000" dirty="0">
                <a:solidFill>
                  <a:schemeClr val="bg1"/>
                </a:solidFill>
              </a:rPr>
              <a:t>that: </a:t>
            </a:r>
          </a:p>
          <a:p>
            <a:pPr marL="685800" lvl="1" indent="-385763">
              <a:lnSpc>
                <a:spcPct val="120000"/>
              </a:lnSpc>
              <a:buFont typeface="+mj-lt"/>
              <a:buAutoNum type="arabicPeriod"/>
              <a:defRPr/>
            </a:pPr>
            <a:r>
              <a:rPr lang="en-CA" sz="4000" dirty="0">
                <a:solidFill>
                  <a:srgbClr val="FFFF00"/>
                </a:solidFill>
              </a:rPr>
              <a:t>Consumers will be confused that the women’s clothing and the champagne originate from the same source</a:t>
            </a:r>
            <a:r>
              <a:rPr lang="en-CA" sz="4000" dirty="0">
                <a:solidFill>
                  <a:schemeClr val="bg1"/>
                </a:solidFill>
              </a:rPr>
              <a:t>, thereby infringing the registered TMs of the appellant contrary to s. 20 of the TMA; </a:t>
            </a:r>
            <a:r>
              <a:rPr lang="en-CA" sz="4000" dirty="0">
                <a:solidFill>
                  <a:srgbClr val="FF0000"/>
                </a:solidFill>
              </a:rPr>
              <a:t>AND</a:t>
            </a:r>
          </a:p>
          <a:p>
            <a:pPr marL="685800" lvl="1" indent="-385763">
              <a:lnSpc>
                <a:spcPct val="120000"/>
              </a:lnSpc>
              <a:buFont typeface="+mj-lt"/>
              <a:buAutoNum type="arabicPeriod"/>
              <a:defRPr/>
            </a:pPr>
            <a:r>
              <a:rPr lang="en-CA" sz="4000" dirty="0">
                <a:solidFill>
                  <a:schemeClr val="bg1"/>
                </a:solidFill>
              </a:rPr>
              <a:t>That the use by the Respondents </a:t>
            </a:r>
            <a:r>
              <a:rPr lang="en-CA" sz="4000" dirty="0">
                <a:solidFill>
                  <a:srgbClr val="FFFF00"/>
                </a:solidFill>
              </a:rPr>
              <a:t>depreciates the value of the goodwill</a:t>
            </a:r>
            <a:r>
              <a:rPr lang="en-CA" sz="4000" dirty="0">
                <a:solidFill>
                  <a:schemeClr val="bg1"/>
                </a:solidFill>
              </a:rPr>
              <a:t> attached to the appellants’ marks, contrary to s. 22 of the Act. </a:t>
            </a:r>
          </a:p>
          <a:p>
            <a:pPr>
              <a:defRPr/>
            </a:pPr>
            <a:endParaRPr lang="en-US" i="1" dirty="0">
              <a:solidFill>
                <a:schemeClr val="bg1"/>
              </a:solidFill>
            </a:endParaRPr>
          </a:p>
        </p:txBody>
      </p:sp>
      <p:sp>
        <p:nvSpPr>
          <p:cNvPr id="380931" name="Slide Number Placeholder 3">
            <a:extLst>
              <a:ext uri="{FF2B5EF4-FFF2-40B4-BE49-F238E27FC236}">
                <a16:creationId xmlns:a16="http://schemas.microsoft.com/office/drawing/2014/main" id="{55E9798C-8168-4E74-EEE0-ABB96CC1CB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A16036-4D06-0541-B42B-D9FF997D872A}" type="slidenum">
              <a:rPr lang="en-US" altLang="en-US" smtClean="0"/>
              <a:pPr/>
              <a:t>266</a:t>
            </a:fld>
            <a:endParaRPr lang="en-US" alt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7C59A5-D212-B8B6-6A91-DF2204F69F1A}"/>
              </a:ext>
            </a:extLst>
          </p:cNvPr>
          <p:cNvSpPr>
            <a:spLocks noGrp="1"/>
          </p:cNvSpPr>
          <p:nvPr>
            <p:ph type="title"/>
          </p:nvPr>
        </p:nvSpPr>
        <p:spPr>
          <a:xfrm>
            <a:off x="976313" y="0"/>
            <a:ext cx="7191375" cy="6270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7E2FF99-2CE4-4822-21AB-F038BBA6C6D2}"/>
              </a:ext>
            </a:extLst>
          </p:cNvPr>
          <p:cNvSpPr>
            <a:spLocks noGrp="1"/>
          </p:cNvSpPr>
          <p:nvPr>
            <p:ph idx="1"/>
          </p:nvPr>
        </p:nvSpPr>
        <p:spPr>
          <a:xfrm>
            <a:off x="142875" y="627063"/>
            <a:ext cx="8858250" cy="4360862"/>
          </a:xfrm>
        </p:spPr>
        <p:txBody>
          <a:bodyPr>
            <a:noAutofit/>
          </a:bodyPr>
          <a:lstStyle/>
          <a:p>
            <a:pPr marL="0" indent="0">
              <a:lnSpc>
                <a:spcPct val="120000"/>
              </a:lnSpc>
              <a:buFont typeface="Arial" panose="020B0604020202020204" pitchFamily="34" charset="0"/>
              <a:buNone/>
              <a:defRPr/>
            </a:pPr>
            <a:r>
              <a:rPr lang="en-US" sz="1800" i="1" dirty="0">
                <a:solidFill>
                  <a:srgbClr val="00B0F0"/>
                </a:solidFill>
              </a:rPr>
              <a:t>Veuve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r>
              <a:rPr lang="en-CA" sz="1800" dirty="0">
                <a:solidFill>
                  <a:schemeClr val="bg1"/>
                </a:solidFill>
              </a:rPr>
              <a:t> </a:t>
            </a:r>
          </a:p>
          <a:p>
            <a:pPr>
              <a:lnSpc>
                <a:spcPct val="120000"/>
              </a:lnSpc>
              <a:defRPr/>
            </a:pPr>
            <a:r>
              <a:rPr lang="en-CA" sz="1800" dirty="0">
                <a:solidFill>
                  <a:schemeClr val="bg1"/>
                </a:solidFill>
              </a:rPr>
              <a:t>Trial Judge found that there was </a:t>
            </a:r>
            <a:r>
              <a:rPr lang="en-CA" sz="1800" dirty="0">
                <a:solidFill>
                  <a:srgbClr val="FF0000"/>
                </a:solidFill>
              </a:rPr>
              <a:t>little (if any) confusion as to source</a:t>
            </a:r>
            <a:r>
              <a:rPr lang="en-CA" sz="1800" dirty="0">
                <a:solidFill>
                  <a:schemeClr val="bg1"/>
                </a:solidFill>
              </a:rPr>
              <a:t>.</a:t>
            </a:r>
          </a:p>
          <a:p>
            <a:pPr>
              <a:lnSpc>
                <a:spcPct val="120000"/>
              </a:lnSpc>
              <a:defRPr/>
            </a:pPr>
            <a:r>
              <a:rPr lang="en-CA" sz="1800" dirty="0">
                <a:solidFill>
                  <a:schemeClr val="bg1"/>
                </a:solidFill>
              </a:rPr>
              <a:t>Trial Judge also found that the </a:t>
            </a:r>
            <a:r>
              <a:rPr lang="en-CA" sz="1800" dirty="0">
                <a:solidFill>
                  <a:srgbClr val="FFFF00"/>
                </a:solidFill>
              </a:rPr>
              <a:t>use,</a:t>
            </a:r>
            <a:r>
              <a:rPr lang="en-CA" sz="1800" dirty="0">
                <a:solidFill>
                  <a:schemeClr val="bg1"/>
                </a:solidFill>
              </a:rPr>
              <a:t> by the respondents, </a:t>
            </a:r>
            <a:r>
              <a:rPr lang="en-CA" sz="1800" dirty="0">
                <a:solidFill>
                  <a:srgbClr val="FFFF00"/>
                </a:solidFill>
              </a:rPr>
              <a:t>of the words </a:t>
            </a:r>
            <a:r>
              <a:rPr lang="en-CA" sz="1800" dirty="0" err="1">
                <a:solidFill>
                  <a:srgbClr val="FFFF00"/>
                </a:solidFill>
              </a:rPr>
              <a:t>Cliquot</a:t>
            </a:r>
            <a:r>
              <a:rPr lang="en-CA" sz="1800" dirty="0">
                <a:solidFill>
                  <a:srgbClr val="FFFF00"/>
                </a:solidFill>
              </a:rPr>
              <a:t> </a:t>
            </a:r>
            <a:r>
              <a:rPr lang="en-CA" sz="1800" dirty="0">
                <a:solidFill>
                  <a:schemeClr val="bg1"/>
                </a:solidFill>
              </a:rPr>
              <a:t>or </a:t>
            </a:r>
            <a:r>
              <a:rPr lang="en-CA" sz="1800" dirty="0" err="1">
                <a:solidFill>
                  <a:schemeClr val="bg1"/>
                </a:solidFill>
              </a:rPr>
              <a:t>Cliquot</a:t>
            </a:r>
            <a:r>
              <a:rPr lang="en-CA" sz="1800" dirty="0">
                <a:solidFill>
                  <a:schemeClr val="bg1"/>
                </a:solidFill>
              </a:rPr>
              <a:t> un monde a part, </a:t>
            </a:r>
            <a:r>
              <a:rPr lang="en-CA" sz="1800" dirty="0">
                <a:solidFill>
                  <a:srgbClr val="FFFF00"/>
                </a:solidFill>
              </a:rPr>
              <a:t>did not violate s. 22 of the Act</a:t>
            </a:r>
            <a:r>
              <a:rPr lang="en-CA" sz="1800" dirty="0">
                <a:solidFill>
                  <a:schemeClr val="bg1"/>
                </a:solidFill>
              </a:rPr>
              <a:t>. </a:t>
            </a:r>
          </a:p>
          <a:p>
            <a:pPr>
              <a:lnSpc>
                <a:spcPct val="120000"/>
              </a:lnSpc>
              <a:defRPr/>
            </a:pPr>
            <a:r>
              <a:rPr lang="en-CA" sz="1800" dirty="0">
                <a:solidFill>
                  <a:schemeClr val="bg1"/>
                </a:solidFill>
              </a:rPr>
              <a:t>Federal CA agreed, as did the SCC. </a:t>
            </a:r>
          </a:p>
          <a:p>
            <a:pPr marL="0" indent="0">
              <a:lnSpc>
                <a:spcPct val="120000"/>
              </a:lnSpc>
              <a:buFont typeface="Arial" panose="020B0604020202020204" pitchFamily="34" charset="0"/>
              <a:buNone/>
              <a:defRPr/>
            </a:pPr>
            <a:r>
              <a:rPr lang="en-CA" sz="1800" dirty="0">
                <a:solidFill>
                  <a:srgbClr val="FFFF00"/>
                </a:solidFill>
              </a:rPr>
              <a:t>S. 22 analysis</a:t>
            </a:r>
            <a:r>
              <a:rPr lang="en-CA" sz="1800" dirty="0">
                <a:solidFill>
                  <a:srgbClr val="FF0000"/>
                </a:solidFill>
              </a:rPr>
              <a:t>: </a:t>
            </a:r>
            <a:r>
              <a:rPr lang="en-CA" sz="1800" dirty="0">
                <a:solidFill>
                  <a:srgbClr val="FFFF00"/>
                </a:solidFill>
              </a:rPr>
              <a:t> </a:t>
            </a:r>
          </a:p>
          <a:p>
            <a:pPr>
              <a:lnSpc>
                <a:spcPct val="120000"/>
              </a:lnSpc>
              <a:defRPr/>
            </a:pPr>
            <a:r>
              <a:rPr lang="en-CA" sz="1800" dirty="0">
                <a:solidFill>
                  <a:schemeClr val="bg1"/>
                </a:solidFill>
              </a:rPr>
              <a:t>The </a:t>
            </a:r>
            <a:r>
              <a:rPr lang="en-CA" sz="1800" dirty="0">
                <a:solidFill>
                  <a:srgbClr val="FFFF00"/>
                </a:solidFill>
              </a:rPr>
              <a:t>s. 22 remedy was introduced as part of the 1953 </a:t>
            </a:r>
            <a:r>
              <a:rPr lang="en-CA" sz="1800" dirty="0">
                <a:solidFill>
                  <a:schemeClr val="bg1"/>
                </a:solidFill>
              </a:rPr>
              <a:t>amendments to the Trade-Marks Act. </a:t>
            </a:r>
            <a:r>
              <a:rPr lang="en-CA" sz="1800" dirty="0">
                <a:solidFill>
                  <a:srgbClr val="FFFF00"/>
                </a:solidFill>
              </a:rPr>
              <a:t>Justification was that TM would  be less valuable to the owner if it were used by others in connection with a wide variety of other goods even in situations where there was no confusion</a:t>
            </a:r>
            <a:r>
              <a:rPr lang="en-CA" sz="1800" dirty="0">
                <a:solidFill>
                  <a:schemeClr val="bg1"/>
                </a:solidFill>
              </a:rPr>
              <a:t>. </a:t>
            </a:r>
          </a:p>
          <a:p>
            <a:pPr>
              <a:lnSpc>
                <a:spcPct val="120000"/>
              </a:lnSpc>
              <a:defRPr/>
            </a:pPr>
            <a:r>
              <a:rPr lang="en-CA" sz="1800" dirty="0">
                <a:solidFill>
                  <a:schemeClr val="bg1"/>
                </a:solidFill>
              </a:rPr>
              <a:t>Canada is not the only country to have such a remedy. It can also be found in the US, UK, Europe. </a:t>
            </a:r>
          </a:p>
        </p:txBody>
      </p:sp>
      <p:sp>
        <p:nvSpPr>
          <p:cNvPr id="382979" name="Slide Number Placeholder 3">
            <a:extLst>
              <a:ext uri="{FF2B5EF4-FFF2-40B4-BE49-F238E27FC236}">
                <a16:creationId xmlns:a16="http://schemas.microsoft.com/office/drawing/2014/main" id="{58BCEF35-264F-54F3-9953-2A2B289041C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823CE9-FD8B-C54A-849E-EA59C269367D}" type="slidenum">
              <a:rPr lang="en-US" altLang="en-US" smtClean="0"/>
              <a:pPr/>
              <a:t>267</a:t>
            </a:fld>
            <a:endParaRPr lang="en-US" altLang="en-US"/>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Title 5">
            <a:extLst>
              <a:ext uri="{FF2B5EF4-FFF2-40B4-BE49-F238E27FC236}">
                <a16:creationId xmlns:a16="http://schemas.microsoft.com/office/drawing/2014/main" id="{9468EF96-6C2D-A21C-B504-0AA58506FE81}"/>
              </a:ext>
            </a:extLst>
          </p:cNvPr>
          <p:cNvSpPr>
            <a:spLocks noGrp="1" noChangeArrowheads="1"/>
          </p:cNvSpPr>
          <p:nvPr>
            <p:ph type="title"/>
          </p:nvPr>
        </p:nvSpPr>
        <p:spPr bwMode="auto">
          <a:xfrm>
            <a:off x="941388" y="0"/>
            <a:ext cx="7261225" cy="915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FC5B85DD-211C-50AC-9E51-61CAEEE1A16F}"/>
              </a:ext>
            </a:extLst>
          </p:cNvPr>
          <p:cNvSpPr>
            <a:spLocks noGrp="1"/>
          </p:cNvSpPr>
          <p:nvPr>
            <p:ph idx="1"/>
          </p:nvPr>
        </p:nvSpPr>
        <p:spPr>
          <a:xfrm>
            <a:off x="179388" y="915988"/>
            <a:ext cx="8785225" cy="4103687"/>
          </a:xfrm>
        </p:spPr>
        <p:txBody>
          <a:bodyPr>
            <a:noAutofit/>
          </a:bodyPr>
          <a:lstStyle/>
          <a:p>
            <a:pPr marL="0" indent="0">
              <a:lnSpc>
                <a:spcPct val="120000"/>
              </a:lnSpc>
              <a:buFont typeface="Arial" panose="020B0604020202020204" pitchFamily="34" charset="0"/>
              <a:buNone/>
              <a:defRPr/>
            </a:pP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US" sz="1700" i="1" dirty="0" err="1">
                <a:solidFill>
                  <a:srgbClr val="00B0F0"/>
                </a:solidFill>
              </a:rPr>
              <a:t>Ponsardin</a:t>
            </a:r>
            <a:r>
              <a:rPr lang="en-US" sz="1700" i="1" dirty="0">
                <a:solidFill>
                  <a:srgbClr val="00B0F0"/>
                </a:solidFill>
              </a:rPr>
              <a:t> v. Boutiques </a:t>
            </a:r>
            <a:r>
              <a:rPr lang="en-US" sz="1700" i="1" dirty="0" err="1">
                <a:solidFill>
                  <a:srgbClr val="00B0F0"/>
                </a:solidFill>
              </a:rPr>
              <a:t>Cliquot</a:t>
            </a:r>
            <a:r>
              <a:rPr lang="en-US" sz="1700" i="1" dirty="0">
                <a:solidFill>
                  <a:srgbClr val="00B0F0"/>
                </a:solidFill>
              </a:rPr>
              <a:t> </a:t>
            </a:r>
            <a:r>
              <a:rPr lang="en-US" sz="1700" i="1" dirty="0">
                <a:solidFill>
                  <a:schemeClr val="bg1"/>
                </a:solidFill>
              </a:rPr>
              <a:t>(SCC, 2006)</a:t>
            </a:r>
            <a:r>
              <a:rPr lang="en-CA" sz="1700" dirty="0">
                <a:solidFill>
                  <a:schemeClr val="bg1"/>
                </a:solidFill>
              </a:rPr>
              <a:t> </a:t>
            </a:r>
          </a:p>
          <a:p>
            <a:pPr marL="0" indent="0">
              <a:lnSpc>
                <a:spcPct val="120000"/>
              </a:lnSpc>
              <a:buFont typeface="Arial" panose="020B0604020202020204" pitchFamily="34" charset="0"/>
              <a:buNone/>
              <a:defRPr/>
            </a:pPr>
            <a:r>
              <a:rPr lang="en-CA" sz="1700" b="1" dirty="0">
                <a:solidFill>
                  <a:srgbClr val="FFFF00"/>
                </a:solidFill>
              </a:rPr>
              <a:t>Crucial point in the </a:t>
            </a:r>
            <a:r>
              <a:rPr lang="en-US" sz="1700" i="1" dirty="0">
                <a:solidFill>
                  <a:srgbClr val="00B0F0"/>
                </a:solidFill>
              </a:rPr>
              <a:t>Veuve </a:t>
            </a:r>
            <a:r>
              <a:rPr lang="en-US" sz="1700" i="1" dirty="0" err="1">
                <a:solidFill>
                  <a:srgbClr val="00B0F0"/>
                </a:solidFill>
              </a:rPr>
              <a:t>Clicquot</a:t>
            </a:r>
            <a:r>
              <a:rPr lang="en-US" sz="1700" i="1" dirty="0">
                <a:solidFill>
                  <a:srgbClr val="00B0F0"/>
                </a:solidFill>
              </a:rPr>
              <a:t> </a:t>
            </a:r>
            <a:r>
              <a:rPr lang="en-CA" sz="1700" b="1" dirty="0">
                <a:solidFill>
                  <a:srgbClr val="FFFF00"/>
                </a:solidFill>
              </a:rPr>
              <a:t>case is Binnie J.’s statement that </a:t>
            </a:r>
            <a:r>
              <a:rPr lang="en-CA" sz="1700" b="1" i="1" dirty="0">
                <a:solidFill>
                  <a:srgbClr val="FF0000"/>
                </a:solidFill>
              </a:rPr>
              <a:t>the mere mental association of the two marks does not necessarily give rise to a likelihood of depreciation</a:t>
            </a:r>
            <a:r>
              <a:rPr lang="en-CA" sz="1700" b="1" dirty="0">
                <a:solidFill>
                  <a:schemeClr val="bg1"/>
                </a:solidFill>
              </a:rPr>
              <a:t>. There are other steps to the test</a:t>
            </a:r>
            <a:r>
              <a:rPr lang="en-CA" sz="1700" b="1" dirty="0">
                <a:solidFill>
                  <a:srgbClr val="FF0000"/>
                </a:solidFill>
              </a:rPr>
              <a:t>…</a:t>
            </a:r>
            <a:endParaRPr lang="en-CA" sz="1700" dirty="0">
              <a:solidFill>
                <a:srgbClr val="FF0000"/>
              </a:solidFill>
            </a:endParaRPr>
          </a:p>
          <a:p>
            <a:pPr marL="0" indent="0">
              <a:lnSpc>
                <a:spcPct val="120000"/>
              </a:lnSpc>
              <a:buFont typeface="Arial" panose="020B0604020202020204" pitchFamily="34" charset="0"/>
              <a:buNone/>
              <a:defRPr/>
            </a:pPr>
            <a:r>
              <a:rPr lang="en-CA" sz="1700" b="1" dirty="0">
                <a:solidFill>
                  <a:srgbClr val="FFFF00"/>
                </a:solidFill>
              </a:rPr>
              <a:t>There are also some other important remarks on this provision should be interpreted:</a:t>
            </a:r>
            <a:endParaRPr lang="en-CA" sz="1700" dirty="0">
              <a:solidFill>
                <a:srgbClr val="FFFF00"/>
              </a:solidFill>
            </a:endParaRPr>
          </a:p>
          <a:p>
            <a:pPr>
              <a:lnSpc>
                <a:spcPct val="120000"/>
              </a:lnSpc>
              <a:defRPr/>
            </a:pPr>
            <a:r>
              <a:rPr lang="en-CA" sz="1700" dirty="0">
                <a:solidFill>
                  <a:schemeClr val="bg1"/>
                </a:solidFill>
              </a:rPr>
              <a:t>S. 22 is sometimes referred to as a </a:t>
            </a:r>
            <a:r>
              <a:rPr lang="en-CA" sz="1700" dirty="0">
                <a:solidFill>
                  <a:srgbClr val="FFFF00"/>
                </a:solidFill>
              </a:rPr>
              <a:t>“</a:t>
            </a:r>
            <a:r>
              <a:rPr lang="en-CA" sz="1700" dirty="0">
                <a:solidFill>
                  <a:srgbClr val="FF0000"/>
                </a:solidFill>
              </a:rPr>
              <a:t>super weapon</a:t>
            </a:r>
            <a:r>
              <a:rPr lang="en-CA" sz="1700" dirty="0">
                <a:solidFill>
                  <a:srgbClr val="FFFF00"/>
                </a:solidFill>
              </a:rPr>
              <a:t>”</a:t>
            </a:r>
            <a:r>
              <a:rPr lang="en-CA" sz="1700" dirty="0">
                <a:solidFill>
                  <a:schemeClr val="bg1"/>
                </a:solidFill>
              </a:rPr>
              <a:t> which, </a:t>
            </a:r>
            <a:r>
              <a:rPr lang="en-CA" sz="1700" dirty="0">
                <a:solidFill>
                  <a:srgbClr val="FFFF00"/>
                </a:solidFill>
              </a:rPr>
              <a:t>in the interest of fair competition, needs to be kept in check</a:t>
            </a:r>
          </a:p>
          <a:p>
            <a:pPr>
              <a:lnSpc>
                <a:spcPct val="120000"/>
              </a:lnSpc>
              <a:defRPr/>
            </a:pPr>
            <a:r>
              <a:rPr lang="en-CA" sz="1700" b="1" dirty="0">
                <a:solidFill>
                  <a:schemeClr val="bg1"/>
                </a:solidFill>
              </a:rPr>
              <a:t>A </a:t>
            </a:r>
            <a:r>
              <a:rPr lang="en-CA" sz="1700" b="1" dirty="0">
                <a:solidFill>
                  <a:srgbClr val="FF0000"/>
                </a:solidFill>
              </a:rPr>
              <a:t>super weapon </a:t>
            </a:r>
            <a:r>
              <a:rPr lang="en-CA" sz="1700" b="1" dirty="0">
                <a:solidFill>
                  <a:schemeClr val="bg1"/>
                </a:solidFill>
              </a:rPr>
              <a:t>because c</a:t>
            </a:r>
            <a:r>
              <a:rPr lang="en-CA" sz="1700" dirty="0">
                <a:solidFill>
                  <a:schemeClr val="bg1"/>
                </a:solidFill>
              </a:rPr>
              <a:t>onceivably could apply in a wide range of situations to constrain individual behaviour and constrain competition. </a:t>
            </a:r>
            <a:r>
              <a:rPr lang="en-CA" sz="1700" dirty="0">
                <a:solidFill>
                  <a:srgbClr val="FFFF00"/>
                </a:solidFill>
              </a:rPr>
              <a:t>Recall that the main purpose of TM law is not to protect the mark itself</a:t>
            </a:r>
            <a:r>
              <a:rPr lang="en-CA" sz="1700" dirty="0">
                <a:solidFill>
                  <a:schemeClr val="bg1"/>
                </a:solidFill>
              </a:rPr>
              <a:t>.</a:t>
            </a:r>
            <a:r>
              <a:rPr lang="en-CA" sz="1700" dirty="0">
                <a:solidFill>
                  <a:srgbClr val="FFFF00"/>
                </a:solidFill>
              </a:rPr>
              <a:t> It’s to protect the mark as representative of source</a:t>
            </a:r>
            <a:r>
              <a:rPr lang="en-CA" sz="1700" dirty="0">
                <a:solidFill>
                  <a:schemeClr val="bg1"/>
                </a:solidFill>
              </a:rPr>
              <a:t>.</a:t>
            </a:r>
          </a:p>
        </p:txBody>
      </p:sp>
      <p:sp>
        <p:nvSpPr>
          <p:cNvPr id="385027" name="Slide Number Placeholder 3">
            <a:extLst>
              <a:ext uri="{FF2B5EF4-FFF2-40B4-BE49-F238E27FC236}">
                <a16:creationId xmlns:a16="http://schemas.microsoft.com/office/drawing/2014/main" id="{98356197-0F95-DAC1-6CF0-585DBDB29A7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6BBF16-6F54-634E-ADB3-7A2DD07138D7}" type="slidenum">
              <a:rPr lang="en-US" altLang="en-US" smtClean="0"/>
              <a:pPr/>
              <a:t>268</a:t>
            </a:fld>
            <a:endParaRPr lang="en-US" altLang="en-US"/>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5">
            <a:extLst>
              <a:ext uri="{FF2B5EF4-FFF2-40B4-BE49-F238E27FC236}">
                <a16:creationId xmlns:a16="http://schemas.microsoft.com/office/drawing/2014/main" id="{4FCF0B82-8A4F-A3D3-0658-712DDF55BFDB}"/>
              </a:ext>
            </a:extLst>
          </p:cNvPr>
          <p:cNvSpPr>
            <a:spLocks noGrp="1" noChangeArrowheads="1"/>
          </p:cNvSpPr>
          <p:nvPr>
            <p:ph type="title"/>
          </p:nvPr>
        </p:nvSpPr>
        <p:spPr bwMode="auto">
          <a:xfrm>
            <a:off x="904875" y="0"/>
            <a:ext cx="7334250" cy="866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9953AF06-E561-F6B9-ED17-F168ECB785DF}"/>
              </a:ext>
            </a:extLst>
          </p:cNvPr>
          <p:cNvSpPr>
            <a:spLocks noGrp="1"/>
          </p:cNvSpPr>
          <p:nvPr>
            <p:ph idx="1"/>
          </p:nvPr>
        </p:nvSpPr>
        <p:spPr>
          <a:xfrm>
            <a:off x="179388" y="842963"/>
            <a:ext cx="8785225" cy="3995737"/>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buFont typeface="Courier New" panose="02070309020205020404" pitchFamily="49" charset="0"/>
              <a:buChar char="o"/>
              <a:defRPr/>
            </a:pPr>
            <a:r>
              <a:rPr lang="en-CA" sz="2400" dirty="0">
                <a:solidFill>
                  <a:schemeClr val="bg1"/>
                </a:solidFill>
              </a:rPr>
              <a:t>Dilution should be proved by evidence</a:t>
            </a:r>
          </a:p>
          <a:p>
            <a:pPr lvl="1">
              <a:lnSpc>
                <a:spcPct val="120000"/>
              </a:lnSpc>
              <a:buFont typeface="Courier New" panose="02070309020205020404" pitchFamily="49" charset="0"/>
              <a:buChar char="o"/>
              <a:defRPr/>
            </a:pPr>
            <a:r>
              <a:rPr lang="en-CA" sz="2400" dirty="0">
                <a:solidFill>
                  <a:schemeClr val="bg1"/>
                </a:solidFill>
              </a:rPr>
              <a:t>Courts should separate any anti-dilution claim into its discrete elements and require proof for each of those elements. </a:t>
            </a:r>
          </a:p>
        </p:txBody>
      </p:sp>
      <p:sp>
        <p:nvSpPr>
          <p:cNvPr id="387075" name="Slide Number Placeholder 3">
            <a:extLst>
              <a:ext uri="{FF2B5EF4-FFF2-40B4-BE49-F238E27FC236}">
                <a16:creationId xmlns:a16="http://schemas.microsoft.com/office/drawing/2014/main" id="{EDC714C5-396E-9FB8-8B76-1F503CA2F2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6026CB-78C8-1B43-A0B0-442671BCFF63}" type="slidenum">
              <a:rPr lang="en-US" altLang="en-US" smtClean="0"/>
              <a:pPr/>
              <a:t>269</a:t>
            </a:fld>
            <a:endParaRPr lang="en-US" altLang="en-US"/>
          </a:p>
        </p:txBody>
      </p:sp>
      <p:pic>
        <p:nvPicPr>
          <p:cNvPr id="387076" name="Picture 4" descr="A airplane that is parked on the side of a building&#10;&#10;Description automatically generated">
            <a:extLst>
              <a:ext uri="{FF2B5EF4-FFF2-40B4-BE49-F238E27FC236}">
                <a16:creationId xmlns:a16="http://schemas.microsoft.com/office/drawing/2014/main" id="{09BACD9E-F722-A4B4-56D7-D7DE3C92CC5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24525" y="3902075"/>
            <a:ext cx="23479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a:extLst>
              <a:ext uri="{FF2B5EF4-FFF2-40B4-BE49-F238E27FC236}">
                <a16:creationId xmlns:a16="http://schemas.microsoft.com/office/drawing/2014/main" id="{92BF3B24-75CB-F795-3904-6E0B1A692536}"/>
              </a:ext>
            </a:extLst>
          </p:cNvPr>
          <p:cNvSpPr txBox="1">
            <a:spLocks noChangeArrowheads="1"/>
          </p:cNvSpPr>
          <p:nvPr/>
        </p:nvSpPr>
        <p:spPr bwMode="auto">
          <a:xfrm>
            <a:off x="1127125" y="1058863"/>
            <a:ext cx="68897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Please use</a:t>
            </a:r>
            <a:r>
              <a:rPr kumimoji="0" lang="en-US" altLang="en-US" sz="5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hlinkClick r:id="rId2"/>
              </a:rPr>
              <a:t>Jfestinger@telus.net</a:t>
            </a:r>
            <a:endPar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hlinkClick r:id="rId3"/>
              </a:rPr>
              <a:t>jon.festinger@ubc.ca</a:t>
            </a: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Title 5">
            <a:extLst>
              <a:ext uri="{FF2B5EF4-FFF2-40B4-BE49-F238E27FC236}">
                <a16:creationId xmlns:a16="http://schemas.microsoft.com/office/drawing/2014/main" id="{FCA829B9-0FB5-DDA4-D234-CF68E393690E}"/>
              </a:ext>
            </a:extLst>
          </p:cNvPr>
          <p:cNvSpPr>
            <a:spLocks noGrp="1" noChangeArrowheads="1"/>
          </p:cNvSpPr>
          <p:nvPr>
            <p:ph type="title"/>
          </p:nvPr>
        </p:nvSpPr>
        <p:spPr bwMode="auto">
          <a:xfrm>
            <a:off x="179388" y="57150"/>
            <a:ext cx="8353425" cy="858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25C5166F-9F68-E3C1-2DE3-BC9672C21395}"/>
              </a:ext>
            </a:extLst>
          </p:cNvPr>
          <p:cNvSpPr>
            <a:spLocks noGrp="1"/>
          </p:cNvSpPr>
          <p:nvPr>
            <p:ph idx="1"/>
          </p:nvPr>
        </p:nvSpPr>
        <p:spPr>
          <a:xfrm>
            <a:off x="142875" y="933450"/>
            <a:ext cx="8858250" cy="4014788"/>
          </a:xfrm>
        </p:spPr>
        <p:txBody>
          <a:bodyPr>
            <a:normAutofit/>
          </a:bodyPr>
          <a:lstStyle/>
          <a:p>
            <a:pPr marL="0" indent="0">
              <a:buFont typeface="Arial" panose="020B0604020202020204" pitchFamily="34" charset="0"/>
              <a:buNone/>
              <a:defRPr/>
            </a:pPr>
            <a:r>
              <a:rPr lang="en-US" sz="2400" i="1" dirty="0" err="1">
                <a:solidFill>
                  <a:srgbClr val="00B0F0"/>
                </a:solidFill>
              </a:rPr>
              <a:t>Veuve</a:t>
            </a:r>
            <a:r>
              <a:rPr lang="en-US" sz="2400" i="1" dirty="0">
                <a:solidFill>
                  <a:srgbClr val="00B0F0"/>
                </a:solidFill>
              </a:rPr>
              <a:t>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dirty="0">
                <a:solidFill>
                  <a:schemeClr val="bg1"/>
                </a:solidFill>
              </a:rPr>
              <a:t>(SCC, 2006)</a:t>
            </a:r>
          </a:p>
          <a:p>
            <a:pPr marL="42863" indent="0">
              <a:buFont typeface="Arial" panose="020B0604020202020204" pitchFamily="34" charset="0"/>
              <a:buNone/>
              <a:defRPr/>
            </a:pPr>
            <a:r>
              <a:rPr lang="en-US" sz="2400" dirty="0">
                <a:solidFill>
                  <a:schemeClr val="bg1"/>
                </a:solidFill>
              </a:rPr>
              <a:t>1) Was the Plaintiff’s registered </a:t>
            </a:r>
            <a:r>
              <a:rPr lang="en-US" sz="2400" dirty="0">
                <a:solidFill>
                  <a:srgbClr val="FFFF00"/>
                </a:solidFill>
              </a:rPr>
              <a:t>TM </a:t>
            </a:r>
            <a:r>
              <a:rPr lang="en-US" sz="2400" dirty="0">
                <a:solidFill>
                  <a:srgbClr val="FF0000"/>
                </a:solidFill>
              </a:rPr>
              <a:t>“</a:t>
            </a:r>
            <a:r>
              <a:rPr lang="en-US" sz="2400" dirty="0">
                <a:solidFill>
                  <a:srgbClr val="FFFF00"/>
                </a:solidFill>
              </a:rPr>
              <a:t>used</a:t>
            </a:r>
            <a:r>
              <a:rPr lang="en-US" sz="2400" dirty="0">
                <a:solidFill>
                  <a:srgbClr val="FF0000"/>
                </a:solidFill>
              </a:rPr>
              <a:t>”</a:t>
            </a:r>
            <a:r>
              <a:rPr lang="en-US" sz="2400" dirty="0">
                <a:solidFill>
                  <a:srgbClr val="FFFF00"/>
                </a:solidFill>
              </a:rPr>
              <a:t> in connection with the Defendant’s wares or services </a:t>
            </a:r>
            <a:r>
              <a:rPr lang="en-US" sz="2400" dirty="0">
                <a:solidFill>
                  <a:schemeClr val="bg1"/>
                </a:solidFill>
              </a:rPr>
              <a:t>in a way that gives </a:t>
            </a:r>
            <a:r>
              <a:rPr lang="en-US" sz="2400" dirty="0">
                <a:solidFill>
                  <a:srgbClr val="FFFF00"/>
                </a:solidFill>
              </a:rPr>
              <a:t>notice of the association</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2) Is the Plaintiff’s registered </a:t>
            </a:r>
            <a:r>
              <a:rPr lang="en-US" sz="2400" dirty="0">
                <a:solidFill>
                  <a:srgbClr val="FFFF00"/>
                </a:solidFill>
              </a:rPr>
              <a:t>TM sufficiently well-known </a:t>
            </a:r>
            <a:r>
              <a:rPr lang="en-US" sz="2400" dirty="0">
                <a:solidFill>
                  <a:schemeClr val="bg1"/>
                </a:solidFill>
              </a:rPr>
              <a:t>to have </a:t>
            </a:r>
            <a:r>
              <a:rPr lang="en-US" sz="2400" dirty="0">
                <a:solidFill>
                  <a:srgbClr val="FFFF00"/>
                </a:solidFill>
              </a:rPr>
              <a:t>significant goodwill </a:t>
            </a:r>
            <a:r>
              <a:rPr lang="en-US" sz="2400" dirty="0">
                <a:solidFill>
                  <a:schemeClr val="bg1"/>
                </a:solidFill>
              </a:rPr>
              <a:t>attached to it</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3) Is the Plaintiff’s </a:t>
            </a:r>
            <a:r>
              <a:rPr lang="en-US" sz="2400" dirty="0">
                <a:solidFill>
                  <a:srgbClr val="FFFF00"/>
                </a:solidFill>
              </a:rPr>
              <a:t>mark used in a manner likely to have an effect on that goodwill</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4) Is the likely effect to </a:t>
            </a:r>
            <a:r>
              <a:rPr lang="en-US" sz="2400" dirty="0">
                <a:solidFill>
                  <a:srgbClr val="FFFF00"/>
                </a:solidFill>
              </a:rPr>
              <a:t>depreciate the value of the goodwill</a:t>
            </a:r>
            <a:r>
              <a:rPr lang="en-US" sz="2400" dirty="0">
                <a:solidFill>
                  <a:srgbClr val="FF0000"/>
                </a:solidFill>
              </a:rPr>
              <a:t>?</a:t>
            </a:r>
          </a:p>
        </p:txBody>
      </p:sp>
      <p:sp>
        <p:nvSpPr>
          <p:cNvPr id="389123" name="Slide Number Placeholder 3">
            <a:extLst>
              <a:ext uri="{FF2B5EF4-FFF2-40B4-BE49-F238E27FC236}">
                <a16:creationId xmlns:a16="http://schemas.microsoft.com/office/drawing/2014/main" id="{F43BF424-EE3D-0C84-4CD2-66827A93B29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A67A2D6-CD25-AE48-9FE8-38E3AA128F92}" type="slidenum">
              <a:rPr lang="en-US" altLang="en-US" smtClean="0"/>
              <a:pPr/>
              <a:t>270</a:t>
            </a:fld>
            <a:endParaRPr lang="en-US" alt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itle 5">
            <a:extLst>
              <a:ext uri="{FF2B5EF4-FFF2-40B4-BE49-F238E27FC236}">
                <a16:creationId xmlns:a16="http://schemas.microsoft.com/office/drawing/2014/main" id="{E85EAC9D-02DC-AA65-3F09-11F1597D8DE0}"/>
              </a:ext>
            </a:extLst>
          </p:cNvPr>
          <p:cNvSpPr>
            <a:spLocks noGrp="1" noChangeArrowheads="1"/>
          </p:cNvSpPr>
          <p:nvPr>
            <p:ph type="title"/>
          </p:nvPr>
        </p:nvSpPr>
        <p:spPr bwMode="auto">
          <a:xfrm>
            <a:off x="395288" y="65088"/>
            <a:ext cx="80645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AE49E20D-8642-42D5-B5BA-CB73D665944D}"/>
              </a:ext>
            </a:extLst>
          </p:cNvPr>
          <p:cNvSpPr>
            <a:spLocks noGrp="1"/>
          </p:cNvSpPr>
          <p:nvPr>
            <p:ph idx="1"/>
          </p:nvPr>
        </p:nvSpPr>
        <p:spPr>
          <a:xfrm>
            <a:off x="279400" y="987425"/>
            <a:ext cx="8585200" cy="4090988"/>
          </a:xfrm>
        </p:spPr>
        <p:txBody>
          <a:bodyPr>
            <a:normAutofit/>
          </a:bodyPr>
          <a:lstStyle/>
          <a:p>
            <a:pPr marL="0" indent="0">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p>
          <a:p>
            <a:pPr marL="0" indent="0">
              <a:buFont typeface="Arial" panose="020B0604020202020204" pitchFamily="34" charset="0"/>
              <a:buNone/>
              <a:defRPr/>
            </a:pPr>
            <a:r>
              <a:rPr lang="en-CA" sz="1800" b="1" dirty="0">
                <a:solidFill>
                  <a:srgbClr val="FFFF00"/>
                </a:solidFill>
              </a:rPr>
              <a:t>THE TEST FOR S. 22…Test to use when evaluating s. 22 claims.</a:t>
            </a:r>
            <a:endParaRPr lang="en-CA" sz="1800" dirty="0">
              <a:solidFill>
                <a:srgbClr val="FFFF00"/>
              </a:solidFill>
            </a:endParaRPr>
          </a:p>
          <a:p>
            <a:pPr marL="0" indent="0">
              <a:buFont typeface="Arial" panose="020B0604020202020204" pitchFamily="34" charset="0"/>
              <a:buNone/>
              <a:defRPr/>
            </a:pPr>
            <a:r>
              <a:rPr lang="en-CA" sz="1800" b="1" dirty="0">
                <a:solidFill>
                  <a:srgbClr val="FF0000"/>
                </a:solidFill>
              </a:rPr>
              <a:t>S. 22 has four elements</a:t>
            </a:r>
            <a:endParaRPr lang="en-CA" sz="1800" dirty="0">
              <a:solidFill>
                <a:srgbClr val="FF0000"/>
              </a:solidFill>
            </a:endParaRPr>
          </a:p>
          <a:p>
            <a:pPr marL="42863" indent="0">
              <a:buFont typeface="Arial" panose="020B0604020202020204" pitchFamily="34" charset="0"/>
              <a:buNone/>
              <a:defRPr/>
            </a:pPr>
            <a:r>
              <a:rPr lang="en-CA" sz="1800" b="1" dirty="0">
                <a:solidFill>
                  <a:schemeClr val="bg1"/>
                </a:solidFill>
              </a:rPr>
              <a:t>1) T</a:t>
            </a:r>
            <a:r>
              <a:rPr lang="en-CA" sz="1800" dirty="0">
                <a:solidFill>
                  <a:schemeClr val="bg1"/>
                </a:solidFill>
              </a:rPr>
              <a:t>hat a claimant's </a:t>
            </a:r>
            <a:r>
              <a:rPr lang="en-CA" sz="1800" dirty="0">
                <a:solidFill>
                  <a:srgbClr val="FFFF00"/>
                </a:solidFill>
              </a:rPr>
              <a:t>registered trade-mark was used by the defendant in connection with wares or services in a way that gives notice of the association</a:t>
            </a:r>
            <a:r>
              <a:rPr lang="en-CA" sz="1800" dirty="0">
                <a:solidFill>
                  <a:schemeClr val="bg1"/>
                </a:solidFill>
              </a:rPr>
              <a:t>; does not matter whether or not those wares and services are competitive with those of the claimant.</a:t>
            </a:r>
          </a:p>
          <a:p>
            <a:pPr marL="42863" indent="0">
              <a:buFont typeface="Arial" panose="020B0604020202020204" pitchFamily="34" charset="0"/>
              <a:buNone/>
              <a:defRPr/>
            </a:pPr>
            <a:r>
              <a:rPr lang="en-CA" sz="1800" dirty="0">
                <a:solidFill>
                  <a:schemeClr val="bg1"/>
                </a:solidFill>
              </a:rPr>
              <a:t>2) That the claimant's </a:t>
            </a:r>
            <a:r>
              <a:rPr lang="en-CA" sz="1800" dirty="0">
                <a:solidFill>
                  <a:srgbClr val="FFFF00"/>
                </a:solidFill>
              </a:rPr>
              <a:t>registered trade-mark is sufficiently well known to have significant goodwill</a:t>
            </a:r>
            <a:r>
              <a:rPr lang="en-CA" sz="1800" dirty="0">
                <a:solidFill>
                  <a:schemeClr val="bg1"/>
                </a:solidFill>
              </a:rPr>
              <a:t> attached to it. Canada’s dilution/depreciation provision doesn’t require the mark to be famous (difference between US, European laws)</a:t>
            </a:r>
          </a:p>
          <a:p>
            <a:pPr marL="42863" indent="0">
              <a:buFont typeface="Arial" panose="020B0604020202020204" pitchFamily="34" charset="0"/>
              <a:buNone/>
              <a:defRPr/>
            </a:pPr>
            <a:r>
              <a:rPr lang="en-CA" sz="1800" dirty="0">
                <a:solidFill>
                  <a:schemeClr val="bg1"/>
                </a:solidFill>
              </a:rPr>
              <a:t>3) The claimant’s </a:t>
            </a:r>
            <a:r>
              <a:rPr lang="en-CA" sz="1800" dirty="0">
                <a:solidFill>
                  <a:srgbClr val="FFFF00"/>
                </a:solidFill>
              </a:rPr>
              <a:t>mark used in a manner </a:t>
            </a:r>
            <a:r>
              <a:rPr lang="en-CA" sz="1800" i="1" dirty="0">
                <a:solidFill>
                  <a:srgbClr val="FFFF00"/>
                </a:solidFill>
              </a:rPr>
              <a:t>likely</a:t>
            </a:r>
            <a:r>
              <a:rPr lang="en-CA" sz="1800" dirty="0">
                <a:solidFill>
                  <a:srgbClr val="FFFF00"/>
                </a:solidFill>
              </a:rPr>
              <a:t> to have an effect on that goodwill</a:t>
            </a:r>
            <a:r>
              <a:rPr lang="en-CA" sz="1800" dirty="0">
                <a:solidFill>
                  <a:schemeClr val="bg1"/>
                </a:solidFill>
              </a:rPr>
              <a:t> (i.e. </a:t>
            </a:r>
            <a:r>
              <a:rPr lang="en-CA" sz="1800" dirty="0">
                <a:solidFill>
                  <a:srgbClr val="FF0000"/>
                </a:solidFill>
              </a:rPr>
              <a:t>linkage</a:t>
            </a:r>
            <a:r>
              <a:rPr lang="en-CA" sz="1800" dirty="0">
                <a:solidFill>
                  <a:schemeClr val="bg1"/>
                </a:solidFill>
              </a:rPr>
              <a:t>) </a:t>
            </a:r>
          </a:p>
          <a:p>
            <a:pPr marL="42863" indent="0">
              <a:buFont typeface="Arial" panose="020B0604020202020204" pitchFamily="34" charset="0"/>
              <a:buNone/>
              <a:defRPr/>
            </a:pPr>
            <a:r>
              <a:rPr lang="en-CA" sz="1800" dirty="0">
                <a:solidFill>
                  <a:schemeClr val="bg1"/>
                </a:solidFill>
              </a:rPr>
              <a:t>4) </a:t>
            </a:r>
            <a:r>
              <a:rPr lang="en-CA" sz="1800" dirty="0">
                <a:solidFill>
                  <a:srgbClr val="FF0000"/>
                </a:solidFill>
              </a:rPr>
              <a:t>Likely effect </a:t>
            </a:r>
            <a:r>
              <a:rPr lang="en-CA" sz="1800" dirty="0">
                <a:solidFill>
                  <a:srgbClr val="FFFF00"/>
                </a:solidFill>
              </a:rPr>
              <a:t>would be to </a:t>
            </a:r>
            <a:r>
              <a:rPr lang="en-CA" sz="1800" dirty="0">
                <a:solidFill>
                  <a:srgbClr val="FF0000"/>
                </a:solidFill>
              </a:rPr>
              <a:t>depreciate</a:t>
            </a:r>
            <a:r>
              <a:rPr lang="en-CA" sz="1800" dirty="0">
                <a:solidFill>
                  <a:schemeClr val="bg1"/>
                </a:solidFill>
              </a:rPr>
              <a:t> </a:t>
            </a:r>
            <a:r>
              <a:rPr lang="en-CA" sz="1800" dirty="0">
                <a:solidFill>
                  <a:srgbClr val="FFFF00"/>
                </a:solidFill>
              </a:rPr>
              <a:t>the value of its goodwill</a:t>
            </a:r>
          </a:p>
          <a:p>
            <a:pPr>
              <a:defRPr/>
            </a:pPr>
            <a:endParaRPr lang="en-US" i="1" dirty="0">
              <a:solidFill>
                <a:schemeClr val="bg1"/>
              </a:solidFill>
            </a:endParaRPr>
          </a:p>
        </p:txBody>
      </p:sp>
      <p:sp>
        <p:nvSpPr>
          <p:cNvPr id="391171" name="Slide Number Placeholder 3">
            <a:extLst>
              <a:ext uri="{FF2B5EF4-FFF2-40B4-BE49-F238E27FC236}">
                <a16:creationId xmlns:a16="http://schemas.microsoft.com/office/drawing/2014/main" id="{30C5F3CE-B06E-DC02-8290-08E0DF02CF2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95492E-AFE3-094F-BBEB-AAE61C208771}" type="slidenum">
              <a:rPr lang="en-US" altLang="en-US" smtClean="0"/>
              <a:pPr/>
              <a:t>271</a:t>
            </a:fld>
            <a:endParaRPr lang="en-US" alt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14AA4-E493-FDB2-180D-5F73107802EA}"/>
              </a:ext>
            </a:extLst>
          </p:cNvPr>
          <p:cNvSpPr>
            <a:spLocks noGrp="1"/>
          </p:cNvSpPr>
          <p:nvPr>
            <p:ph type="title"/>
          </p:nvPr>
        </p:nvSpPr>
        <p:spPr>
          <a:xfrm>
            <a:off x="1157288" y="114300"/>
            <a:ext cx="6829425" cy="823913"/>
          </a:xfrm>
        </p:spPr>
        <p:txBody>
          <a:bodyPr>
            <a:normAutofit/>
          </a:bodyPr>
          <a:lstStyle/>
          <a:p>
            <a:pPr>
              <a:defRPr/>
            </a:pPr>
            <a:r>
              <a:rPr lang="en-US" sz="3675" b="1" dirty="0">
                <a:solidFill>
                  <a:srgbClr val="FFFF00"/>
                </a:solidFill>
              </a:rPr>
              <a:t>Trademarks</a:t>
            </a:r>
            <a:r>
              <a:rPr lang="en-US" sz="3675" b="1" dirty="0">
                <a:solidFill>
                  <a:srgbClr val="FF0000"/>
                </a:solidFill>
              </a:rPr>
              <a:t>:</a:t>
            </a:r>
            <a:r>
              <a:rPr lang="en-US" sz="3675" b="1" dirty="0">
                <a:solidFill>
                  <a:srgbClr val="FFFF00"/>
                </a:solidFill>
              </a:rPr>
              <a:t> </a:t>
            </a:r>
            <a:r>
              <a:rPr lang="en-US" sz="3675" dirty="0">
                <a:solidFill>
                  <a:schemeClr val="bg1"/>
                </a:solidFill>
              </a:rPr>
              <a:t>Infringement </a:t>
            </a:r>
            <a:r>
              <a:rPr lang="en-US" b="1" dirty="0"/>
              <a:t>	</a:t>
            </a:r>
          </a:p>
        </p:txBody>
      </p:sp>
      <p:sp>
        <p:nvSpPr>
          <p:cNvPr id="2" name="Content Placeholder 1">
            <a:extLst>
              <a:ext uri="{FF2B5EF4-FFF2-40B4-BE49-F238E27FC236}">
                <a16:creationId xmlns:a16="http://schemas.microsoft.com/office/drawing/2014/main" id="{E0101CF7-FECA-3905-ECDC-577A83FB26C3}"/>
              </a:ext>
            </a:extLst>
          </p:cNvPr>
          <p:cNvSpPr>
            <a:spLocks noGrp="1"/>
          </p:cNvSpPr>
          <p:nvPr>
            <p:ph idx="1"/>
          </p:nvPr>
        </p:nvSpPr>
        <p:spPr>
          <a:xfrm>
            <a:off x="107950" y="1203325"/>
            <a:ext cx="8928100" cy="38258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0" indent="0">
              <a:buFont typeface="Arial" panose="020B0604020202020204" pitchFamily="34" charset="0"/>
              <a:buNone/>
              <a:defRPr/>
            </a:pPr>
            <a:r>
              <a:rPr lang="en-US" sz="2700" dirty="0">
                <a:solidFill>
                  <a:srgbClr val="FF0000"/>
                </a:solidFill>
              </a:rPr>
              <a:t>1) </a:t>
            </a:r>
            <a:r>
              <a:rPr lang="en-US" sz="2700" dirty="0">
                <a:solidFill>
                  <a:srgbClr val="FFFF00"/>
                </a:solidFill>
              </a:rPr>
              <a:t>Was</a:t>
            </a:r>
            <a:r>
              <a:rPr lang="en-US" sz="2700" dirty="0">
                <a:solidFill>
                  <a:schemeClr val="bg1"/>
                </a:solidFill>
              </a:rPr>
              <a:t> the Plaintiff’s </a:t>
            </a:r>
            <a:r>
              <a:rPr lang="en-US" sz="2700" dirty="0">
                <a:solidFill>
                  <a:srgbClr val="FFFF00"/>
                </a:solidFill>
              </a:rPr>
              <a:t>registered TM “used” in connection with the Defendant’s wares or services in a way that gives notice of the association</a:t>
            </a:r>
            <a:r>
              <a:rPr lang="en-US" sz="2700" dirty="0">
                <a:solidFill>
                  <a:srgbClr val="FF0000"/>
                </a:solidFill>
              </a:rPr>
              <a:t>?</a:t>
            </a:r>
          </a:p>
          <a:p>
            <a:pPr>
              <a:defRPr/>
            </a:pPr>
            <a:r>
              <a:rPr lang="en-US" sz="2700" dirty="0">
                <a:solidFill>
                  <a:schemeClr val="bg1"/>
                </a:solidFill>
              </a:rPr>
              <a:t>“Use” as defined in s. 4</a:t>
            </a:r>
          </a:p>
          <a:p>
            <a:pPr>
              <a:defRPr/>
            </a:pPr>
            <a:r>
              <a:rPr lang="en-US" sz="2700" dirty="0">
                <a:solidFill>
                  <a:schemeClr val="bg1"/>
                </a:solidFill>
              </a:rPr>
              <a:t>Would the casual observer recognize the mark used by the Defendant as the mark of the P</a:t>
            </a:r>
            <a:r>
              <a:rPr lang="en-US" sz="2700" dirty="0">
                <a:solidFill>
                  <a:srgbClr val="FF0000"/>
                </a:solidFill>
              </a:rPr>
              <a:t>?</a:t>
            </a:r>
          </a:p>
          <a:p>
            <a:pPr>
              <a:defRPr/>
            </a:pPr>
            <a:endParaRPr lang="en-US" dirty="0"/>
          </a:p>
        </p:txBody>
      </p:sp>
      <p:sp>
        <p:nvSpPr>
          <p:cNvPr id="393219" name="Slide Number Placeholder 3">
            <a:extLst>
              <a:ext uri="{FF2B5EF4-FFF2-40B4-BE49-F238E27FC236}">
                <a16:creationId xmlns:a16="http://schemas.microsoft.com/office/drawing/2014/main" id="{49F35E50-CA71-CABC-F99E-FEC8786EFD2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BD80BE9-0D62-0744-A092-0484189419F3}" type="slidenum">
              <a:rPr lang="en-US" altLang="en-US" smtClean="0"/>
              <a:pPr/>
              <a:t>272</a:t>
            </a:fld>
            <a:endParaRPr lang="en-US" alt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7EF307-A9DC-3C81-0012-5CB39B70E1E7}"/>
              </a:ext>
            </a:extLst>
          </p:cNvPr>
          <p:cNvSpPr>
            <a:spLocks noGrp="1"/>
          </p:cNvSpPr>
          <p:nvPr>
            <p:ph type="title"/>
          </p:nvPr>
        </p:nvSpPr>
        <p:spPr>
          <a:xfrm>
            <a:off x="179388" y="65088"/>
            <a:ext cx="8353425" cy="635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729DBDF3-7547-0A6C-6CE6-CEFCB5FB7612}"/>
              </a:ext>
            </a:extLst>
          </p:cNvPr>
          <p:cNvSpPr>
            <a:spLocks noGrp="1"/>
          </p:cNvSpPr>
          <p:nvPr>
            <p:ph idx="1"/>
          </p:nvPr>
        </p:nvSpPr>
        <p:spPr>
          <a:xfrm>
            <a:off x="0" y="771525"/>
            <a:ext cx="9144000" cy="4371975"/>
          </a:xfrm>
        </p:spPr>
        <p:txBody>
          <a:bodyPr>
            <a:normAutofit fontScale="25000" lnSpcReduction="20000"/>
          </a:bodyPr>
          <a:lstStyle/>
          <a:p>
            <a:pPr marL="0" indent="0">
              <a:lnSpc>
                <a:spcPct val="120000"/>
              </a:lnSpc>
              <a:buFont typeface="Arial" panose="020B0604020202020204" pitchFamily="34" charset="0"/>
              <a:buNone/>
              <a:defRPr/>
            </a:pPr>
            <a:r>
              <a:rPr lang="en-US" sz="6400" i="1" dirty="0" err="1">
                <a:solidFill>
                  <a:srgbClr val="00B0F0"/>
                </a:solidFill>
              </a:rPr>
              <a:t>Veuve</a:t>
            </a:r>
            <a:r>
              <a:rPr lang="en-US" sz="6400" i="1" dirty="0">
                <a:solidFill>
                  <a:srgbClr val="00B0F0"/>
                </a:solidFill>
              </a:rPr>
              <a:t> </a:t>
            </a:r>
            <a:r>
              <a:rPr lang="en-US" sz="6400" i="1" dirty="0" err="1">
                <a:solidFill>
                  <a:srgbClr val="00B0F0"/>
                </a:solidFill>
              </a:rPr>
              <a:t>Clicquot</a:t>
            </a:r>
            <a:r>
              <a:rPr lang="en-US" sz="6400" i="1" dirty="0">
                <a:solidFill>
                  <a:srgbClr val="00B0F0"/>
                </a:solidFill>
              </a:rPr>
              <a:t> </a:t>
            </a:r>
            <a:r>
              <a:rPr lang="en-US" sz="6400" i="1" dirty="0" err="1">
                <a:solidFill>
                  <a:srgbClr val="00B0F0"/>
                </a:solidFill>
              </a:rPr>
              <a:t>Ponsardin</a:t>
            </a:r>
            <a:r>
              <a:rPr lang="en-US" sz="6400" i="1" dirty="0">
                <a:solidFill>
                  <a:srgbClr val="00B0F0"/>
                </a:solidFill>
              </a:rPr>
              <a:t> v. Boutiques </a:t>
            </a:r>
            <a:r>
              <a:rPr lang="en-US" sz="6400" i="1" dirty="0" err="1">
                <a:solidFill>
                  <a:srgbClr val="00B0F0"/>
                </a:solidFill>
              </a:rPr>
              <a:t>Cliquot</a:t>
            </a:r>
            <a:r>
              <a:rPr lang="en-US" sz="6400" i="1" dirty="0">
                <a:solidFill>
                  <a:srgbClr val="00B0F0"/>
                </a:solidFill>
              </a:rPr>
              <a:t> </a:t>
            </a:r>
            <a:r>
              <a:rPr lang="en-US" sz="6400" i="1" dirty="0">
                <a:solidFill>
                  <a:schemeClr val="bg1"/>
                </a:solidFill>
              </a:rPr>
              <a:t>(SCC, 2006)</a:t>
            </a:r>
          </a:p>
          <a:p>
            <a:pPr marL="0" indent="0">
              <a:lnSpc>
                <a:spcPct val="120000"/>
              </a:lnSpc>
              <a:buFont typeface="Arial" panose="020B0604020202020204" pitchFamily="34" charset="0"/>
              <a:buNone/>
              <a:defRPr/>
            </a:pPr>
            <a:r>
              <a:rPr lang="en-CA" sz="6400" dirty="0">
                <a:solidFill>
                  <a:schemeClr val="bg1"/>
                </a:solidFill>
              </a:rPr>
              <a:t>1) Use of the claimant’s registered mark</a:t>
            </a:r>
          </a:p>
          <a:p>
            <a:pPr>
              <a:lnSpc>
                <a:spcPct val="120000"/>
              </a:lnSpc>
              <a:defRPr/>
            </a:pPr>
            <a:r>
              <a:rPr lang="en-CA" sz="6400" dirty="0">
                <a:solidFill>
                  <a:schemeClr val="bg1"/>
                </a:solidFill>
              </a:rPr>
              <a:t>“</a:t>
            </a:r>
            <a:r>
              <a:rPr lang="en-CA" sz="6400" dirty="0">
                <a:solidFill>
                  <a:srgbClr val="FFFF00"/>
                </a:solidFill>
              </a:rPr>
              <a:t>Use</a:t>
            </a:r>
            <a:r>
              <a:rPr lang="en-CA" sz="6400" dirty="0">
                <a:solidFill>
                  <a:schemeClr val="bg1"/>
                </a:solidFill>
              </a:rPr>
              <a:t>” defined in </a:t>
            </a:r>
            <a:r>
              <a:rPr lang="en-CA" sz="6400" dirty="0">
                <a:solidFill>
                  <a:srgbClr val="FF0000"/>
                </a:solidFill>
              </a:rPr>
              <a:t>s. 4</a:t>
            </a:r>
          </a:p>
          <a:p>
            <a:pPr>
              <a:lnSpc>
                <a:spcPct val="120000"/>
              </a:lnSpc>
              <a:defRPr/>
            </a:pPr>
            <a:r>
              <a:rPr lang="en-CA" sz="6400" dirty="0">
                <a:solidFill>
                  <a:schemeClr val="bg1"/>
                </a:solidFill>
              </a:rPr>
              <a:t>“Use”, </a:t>
            </a:r>
            <a:r>
              <a:rPr lang="en-CA" sz="6400" dirty="0">
                <a:solidFill>
                  <a:srgbClr val="FFFF00"/>
                </a:solidFill>
              </a:rPr>
              <a:t>if for wares, marked on the wares </a:t>
            </a:r>
            <a:r>
              <a:rPr lang="en-CA" sz="6400" dirty="0">
                <a:solidFill>
                  <a:schemeClr val="bg1"/>
                </a:solidFill>
              </a:rPr>
              <a:t>themselves </a:t>
            </a:r>
            <a:r>
              <a:rPr lang="en-CA" sz="6400" dirty="0">
                <a:solidFill>
                  <a:srgbClr val="FF0000"/>
                </a:solidFill>
              </a:rPr>
              <a:t>or</a:t>
            </a:r>
            <a:r>
              <a:rPr lang="en-CA" sz="6400" dirty="0">
                <a:solidFill>
                  <a:schemeClr val="bg1"/>
                </a:solidFill>
              </a:rPr>
              <a:t> on </a:t>
            </a:r>
            <a:r>
              <a:rPr lang="en-CA" sz="6400" dirty="0">
                <a:solidFill>
                  <a:srgbClr val="FFFF00"/>
                </a:solidFill>
              </a:rPr>
              <a:t>packaging</a:t>
            </a:r>
            <a:r>
              <a:rPr lang="en-CA" sz="6400" dirty="0">
                <a:solidFill>
                  <a:schemeClr val="bg1"/>
                </a:solidFill>
              </a:rPr>
              <a:t> </a:t>
            </a:r>
            <a:r>
              <a:rPr lang="en-CA" sz="6400" dirty="0">
                <a:solidFill>
                  <a:srgbClr val="FF0000"/>
                </a:solidFill>
              </a:rPr>
              <a:t>or </a:t>
            </a:r>
            <a:r>
              <a:rPr lang="en-CA" sz="6400" dirty="0">
                <a:solidFill>
                  <a:schemeClr val="bg1"/>
                </a:solidFill>
              </a:rPr>
              <a:t>in any </a:t>
            </a:r>
            <a:r>
              <a:rPr lang="en-CA" sz="6400" dirty="0">
                <a:solidFill>
                  <a:srgbClr val="FFFF00"/>
                </a:solidFill>
              </a:rPr>
              <a:t>other manner so associated </a:t>
            </a:r>
            <a:r>
              <a:rPr lang="en-CA" sz="6400" dirty="0">
                <a:solidFill>
                  <a:schemeClr val="bg1"/>
                </a:solidFill>
              </a:rPr>
              <a:t>with the wares that </a:t>
            </a:r>
            <a:r>
              <a:rPr lang="en-CA" sz="6400" dirty="0">
                <a:solidFill>
                  <a:srgbClr val="FF0000"/>
                </a:solidFill>
              </a:rPr>
              <a:t>notice of the association </a:t>
            </a:r>
            <a:r>
              <a:rPr lang="en-CA" sz="6400" dirty="0">
                <a:solidFill>
                  <a:schemeClr val="bg1"/>
                </a:solidFill>
              </a:rPr>
              <a:t>is given  </a:t>
            </a:r>
          </a:p>
          <a:p>
            <a:pPr>
              <a:lnSpc>
                <a:spcPct val="120000"/>
              </a:lnSpc>
              <a:defRPr/>
            </a:pPr>
            <a:r>
              <a:rPr lang="en-CA" sz="6400" dirty="0">
                <a:solidFill>
                  <a:schemeClr val="bg1"/>
                </a:solidFill>
              </a:rPr>
              <a:t>Important to note that the </a:t>
            </a:r>
            <a:r>
              <a:rPr lang="en-CA" sz="6400" dirty="0">
                <a:solidFill>
                  <a:srgbClr val="FFFF00"/>
                </a:solidFill>
              </a:rPr>
              <a:t>fact</a:t>
            </a:r>
            <a:r>
              <a:rPr lang="en-CA" sz="6400" dirty="0">
                <a:solidFill>
                  <a:schemeClr val="bg1"/>
                </a:solidFill>
              </a:rPr>
              <a:t> that </a:t>
            </a:r>
            <a:r>
              <a:rPr lang="en-CA" sz="6400" dirty="0" err="1">
                <a:solidFill>
                  <a:srgbClr val="FFFF00"/>
                </a:solidFill>
              </a:rPr>
              <a:t>Cliquot</a:t>
            </a:r>
            <a:r>
              <a:rPr lang="en-CA" sz="6400" dirty="0">
                <a:solidFill>
                  <a:srgbClr val="FFFF00"/>
                </a:solidFill>
              </a:rPr>
              <a:t> was spelled differently does not </a:t>
            </a:r>
            <a:r>
              <a:rPr lang="en-CA" sz="6400" dirty="0">
                <a:solidFill>
                  <a:schemeClr val="bg1"/>
                </a:solidFill>
              </a:rPr>
              <a:t>by itself </a:t>
            </a:r>
            <a:r>
              <a:rPr lang="en-CA" sz="6400" dirty="0">
                <a:solidFill>
                  <a:srgbClr val="FFFF00"/>
                </a:solidFill>
              </a:rPr>
              <a:t>mean</a:t>
            </a:r>
            <a:r>
              <a:rPr lang="en-CA" sz="6400" dirty="0">
                <a:solidFill>
                  <a:schemeClr val="bg1"/>
                </a:solidFill>
              </a:rPr>
              <a:t> that the </a:t>
            </a:r>
            <a:r>
              <a:rPr lang="en-CA" sz="6400" dirty="0">
                <a:solidFill>
                  <a:srgbClr val="FFFF00"/>
                </a:solidFill>
              </a:rPr>
              <a:t>TM was not used</a:t>
            </a:r>
            <a:r>
              <a:rPr lang="en-CA" sz="6400" dirty="0">
                <a:solidFill>
                  <a:schemeClr val="bg1"/>
                </a:solidFill>
              </a:rPr>
              <a:t>. What matters is </a:t>
            </a:r>
            <a:r>
              <a:rPr lang="en-CA" sz="6400" dirty="0">
                <a:solidFill>
                  <a:srgbClr val="FFFF00"/>
                </a:solidFill>
              </a:rPr>
              <a:t>would</a:t>
            </a:r>
            <a:r>
              <a:rPr lang="en-CA" sz="6400" dirty="0">
                <a:solidFill>
                  <a:schemeClr val="bg1"/>
                </a:solidFill>
              </a:rPr>
              <a:t> the </a:t>
            </a:r>
            <a:r>
              <a:rPr lang="en-CA" sz="6400" i="1" dirty="0">
                <a:solidFill>
                  <a:srgbClr val="FFFF00"/>
                </a:solidFill>
              </a:rPr>
              <a:t>casual observer</a:t>
            </a:r>
            <a:r>
              <a:rPr lang="en-CA" sz="6400" dirty="0">
                <a:solidFill>
                  <a:schemeClr val="bg1"/>
                </a:solidFill>
              </a:rPr>
              <a:t> </a:t>
            </a:r>
            <a:r>
              <a:rPr lang="en-CA" sz="6400" dirty="0">
                <a:solidFill>
                  <a:srgbClr val="FF0000"/>
                </a:solidFill>
              </a:rPr>
              <a:t>recognize the mark</a:t>
            </a:r>
            <a:r>
              <a:rPr lang="en-CA" sz="6400" dirty="0">
                <a:solidFill>
                  <a:schemeClr val="bg1"/>
                </a:solidFill>
              </a:rPr>
              <a:t> used by the Respondent as the mark of the Appellant (IE Coke, </a:t>
            </a:r>
            <a:r>
              <a:rPr lang="en-CA" sz="6400" dirty="0" err="1">
                <a:solidFill>
                  <a:schemeClr val="bg1"/>
                </a:solidFill>
              </a:rPr>
              <a:t>Koke</a:t>
            </a:r>
            <a:r>
              <a:rPr lang="en-CA" sz="6400" dirty="0">
                <a:solidFill>
                  <a:schemeClr val="bg1"/>
                </a:solidFill>
              </a:rPr>
              <a:t>).</a:t>
            </a:r>
          </a:p>
          <a:p>
            <a:pPr>
              <a:lnSpc>
                <a:spcPct val="120000"/>
              </a:lnSpc>
              <a:defRPr/>
            </a:pPr>
            <a:r>
              <a:rPr lang="en-CA" sz="6400" dirty="0">
                <a:solidFill>
                  <a:srgbClr val="FFFF00"/>
                </a:solidFill>
              </a:rPr>
              <a:t>Trial Judge held that a consumer who saw the word </a:t>
            </a:r>
            <a:r>
              <a:rPr lang="en-CA" sz="6400" dirty="0" err="1">
                <a:solidFill>
                  <a:srgbClr val="FFFF00"/>
                </a:solidFill>
              </a:rPr>
              <a:t>cliquot</a:t>
            </a:r>
            <a:r>
              <a:rPr lang="en-CA" sz="6400" dirty="0">
                <a:solidFill>
                  <a:srgbClr val="FFFF00"/>
                </a:solidFill>
              </a:rPr>
              <a:t> used in the D’s stores </a:t>
            </a:r>
            <a:r>
              <a:rPr lang="en-CA" sz="6400" dirty="0">
                <a:solidFill>
                  <a:srgbClr val="FF0000"/>
                </a:solidFill>
              </a:rPr>
              <a:t>WOULD NOT MAKE ANY ASSOCIATION </a:t>
            </a:r>
            <a:r>
              <a:rPr lang="en-CA" sz="6400" dirty="0">
                <a:solidFill>
                  <a:schemeClr val="bg1"/>
                </a:solidFill>
              </a:rPr>
              <a:t>with the Plaintiff’s mark. </a:t>
            </a:r>
            <a:r>
              <a:rPr lang="en-CA" sz="6400" dirty="0">
                <a:solidFill>
                  <a:srgbClr val="FFFF00"/>
                </a:solidFill>
              </a:rPr>
              <a:t>Accordingly, there is </a:t>
            </a:r>
            <a:r>
              <a:rPr lang="en-CA" sz="6400" dirty="0">
                <a:solidFill>
                  <a:srgbClr val="FF0000"/>
                </a:solidFill>
              </a:rPr>
              <a:t>NO USE </a:t>
            </a:r>
            <a:r>
              <a:rPr lang="en-CA" sz="6400" dirty="0">
                <a:solidFill>
                  <a:schemeClr val="bg1"/>
                </a:solidFill>
              </a:rPr>
              <a:t>for services pursuant to s. 4.</a:t>
            </a:r>
          </a:p>
          <a:p>
            <a:pPr>
              <a:lnSpc>
                <a:spcPct val="120000"/>
              </a:lnSpc>
              <a:defRPr/>
            </a:pPr>
            <a:r>
              <a:rPr lang="en-CA" sz="6400" dirty="0">
                <a:solidFill>
                  <a:srgbClr val="FFFF00"/>
                </a:solidFill>
              </a:rPr>
              <a:t>Without a link </a:t>
            </a:r>
            <a:r>
              <a:rPr lang="en-CA" sz="6400" dirty="0">
                <a:solidFill>
                  <a:schemeClr val="bg1"/>
                </a:solidFill>
              </a:rPr>
              <a:t>between the respondents’ store and the Veuve </a:t>
            </a:r>
            <a:r>
              <a:rPr lang="en-CA" sz="6400" dirty="0" err="1">
                <a:solidFill>
                  <a:schemeClr val="bg1"/>
                </a:solidFill>
              </a:rPr>
              <a:t>Clicquot</a:t>
            </a:r>
            <a:r>
              <a:rPr lang="en-CA" sz="6400" dirty="0">
                <a:solidFill>
                  <a:schemeClr val="bg1"/>
                </a:solidFill>
              </a:rPr>
              <a:t> mark, the </a:t>
            </a:r>
            <a:r>
              <a:rPr lang="en-CA" sz="6400" dirty="0">
                <a:solidFill>
                  <a:srgbClr val="FFFF00"/>
                </a:solidFill>
              </a:rPr>
              <a:t>Veuve </a:t>
            </a:r>
            <a:r>
              <a:rPr lang="en-CA" sz="6400" dirty="0" err="1">
                <a:solidFill>
                  <a:srgbClr val="FFFF00"/>
                </a:solidFill>
              </a:rPr>
              <a:t>Clicquot</a:t>
            </a:r>
            <a:r>
              <a:rPr lang="en-CA" sz="6400" dirty="0">
                <a:solidFill>
                  <a:srgbClr val="FFFF00"/>
                </a:solidFill>
              </a:rPr>
              <a:t> mark cannot be depreciated</a:t>
            </a:r>
            <a:r>
              <a:rPr lang="en-CA" sz="6400" dirty="0">
                <a:solidFill>
                  <a:schemeClr val="bg1"/>
                </a:solidFill>
              </a:rPr>
              <a:t>. </a:t>
            </a:r>
          </a:p>
          <a:p>
            <a:pPr>
              <a:lnSpc>
                <a:spcPct val="120000"/>
              </a:lnSpc>
              <a:defRPr/>
            </a:pPr>
            <a:r>
              <a:rPr lang="en-CA" sz="6400" dirty="0">
                <a:solidFill>
                  <a:srgbClr val="FF0000"/>
                </a:solidFill>
              </a:rPr>
              <a:t>S. 22 claim fails at the first step</a:t>
            </a:r>
            <a:r>
              <a:rPr lang="en-CA" sz="6400" dirty="0">
                <a:solidFill>
                  <a:schemeClr val="bg1"/>
                </a:solidFill>
              </a:rPr>
              <a:t>. </a:t>
            </a:r>
          </a:p>
          <a:p>
            <a:pPr>
              <a:lnSpc>
                <a:spcPct val="120000"/>
              </a:lnSpc>
              <a:defRPr/>
            </a:pPr>
            <a:r>
              <a:rPr lang="en-CA" sz="6400" dirty="0">
                <a:solidFill>
                  <a:schemeClr val="bg1"/>
                </a:solidFill>
              </a:rPr>
              <a:t>However, the Court thankfully (for us) goes through the rest of the analysis, partly because s. 22 just doesn’t get litigated very often.</a:t>
            </a:r>
          </a:p>
          <a:p>
            <a:pPr>
              <a:defRPr/>
            </a:pPr>
            <a:endParaRPr lang="en-US" dirty="0"/>
          </a:p>
        </p:txBody>
      </p:sp>
      <p:sp>
        <p:nvSpPr>
          <p:cNvPr id="395267" name="Slide Number Placeholder 3">
            <a:extLst>
              <a:ext uri="{FF2B5EF4-FFF2-40B4-BE49-F238E27FC236}">
                <a16:creationId xmlns:a16="http://schemas.microsoft.com/office/drawing/2014/main" id="{A7BA215D-A014-269E-1809-AD79C785F5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4FD2F5-1C17-1540-A78D-2E46F7499FC0}" type="slidenum">
              <a:rPr lang="en-US" altLang="en-US" smtClean="0"/>
              <a:pPr/>
              <a:t>273</a:t>
            </a:fld>
            <a:endParaRPr lang="en-US" alt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Title 5">
            <a:extLst>
              <a:ext uri="{FF2B5EF4-FFF2-40B4-BE49-F238E27FC236}">
                <a16:creationId xmlns:a16="http://schemas.microsoft.com/office/drawing/2014/main" id="{BADDDAEF-CAA7-9BC6-1E9B-39AC02720F84}"/>
              </a:ext>
            </a:extLst>
          </p:cNvPr>
          <p:cNvSpPr>
            <a:spLocks noGrp="1" noChangeArrowheads="1"/>
          </p:cNvSpPr>
          <p:nvPr>
            <p:ph type="title"/>
          </p:nvPr>
        </p:nvSpPr>
        <p:spPr bwMode="auto">
          <a:xfrm>
            <a:off x="904875" y="101600"/>
            <a:ext cx="7262813" cy="75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t>	</a:t>
            </a:r>
          </a:p>
        </p:txBody>
      </p:sp>
      <p:sp>
        <p:nvSpPr>
          <p:cNvPr id="2" name="Content Placeholder 1">
            <a:extLst>
              <a:ext uri="{FF2B5EF4-FFF2-40B4-BE49-F238E27FC236}">
                <a16:creationId xmlns:a16="http://schemas.microsoft.com/office/drawing/2014/main" id="{A0166180-74E2-2D8D-D1E8-819B6D3E00E0}"/>
              </a:ext>
            </a:extLst>
          </p:cNvPr>
          <p:cNvSpPr>
            <a:spLocks noGrp="1"/>
          </p:cNvSpPr>
          <p:nvPr>
            <p:ph idx="1"/>
          </p:nvPr>
        </p:nvSpPr>
        <p:spPr>
          <a:xfrm>
            <a:off x="107950" y="1058863"/>
            <a:ext cx="8856663" cy="3889375"/>
          </a:xfrm>
        </p:spPr>
        <p:txBody>
          <a:bodyPr>
            <a:normAutofit/>
          </a:bodyPr>
          <a:lstStyle/>
          <a:p>
            <a:pPr marL="0" indent="0">
              <a:buFont typeface="Arial" panose="020B0604020202020204" pitchFamily="34" charset="0"/>
              <a:buNone/>
              <a:defRPr/>
            </a:pPr>
            <a:r>
              <a:rPr lang="en-US" sz="2800" i="1" dirty="0" err="1">
                <a:solidFill>
                  <a:srgbClr val="00B0F0"/>
                </a:solidFill>
              </a:rPr>
              <a:t>Veuve</a:t>
            </a:r>
            <a:r>
              <a:rPr lang="en-US" sz="2800" i="1" dirty="0">
                <a:solidFill>
                  <a:srgbClr val="00B0F0"/>
                </a:solidFill>
              </a:rPr>
              <a:t> </a:t>
            </a:r>
            <a:r>
              <a:rPr lang="en-US" sz="2800" i="1" dirty="0" err="1">
                <a:solidFill>
                  <a:srgbClr val="00B0F0"/>
                </a:solidFill>
              </a:rPr>
              <a:t>Clicquot</a:t>
            </a:r>
            <a:r>
              <a:rPr lang="en-US" sz="2800" i="1" dirty="0">
                <a:solidFill>
                  <a:srgbClr val="00B0F0"/>
                </a:solidFill>
              </a:rPr>
              <a:t> </a:t>
            </a:r>
            <a:r>
              <a:rPr lang="en-US" sz="2800" i="1" dirty="0" err="1">
                <a:solidFill>
                  <a:srgbClr val="00B0F0"/>
                </a:solidFill>
              </a:rPr>
              <a:t>Ponsardin</a:t>
            </a:r>
            <a:r>
              <a:rPr lang="en-US" sz="2800" i="1" dirty="0">
                <a:solidFill>
                  <a:srgbClr val="00B0F0"/>
                </a:solidFill>
              </a:rPr>
              <a:t> v. Boutiques </a:t>
            </a:r>
            <a:r>
              <a:rPr lang="en-US" sz="2800" i="1" dirty="0" err="1">
                <a:solidFill>
                  <a:srgbClr val="00B0F0"/>
                </a:solidFill>
              </a:rPr>
              <a:t>Cliquot</a:t>
            </a:r>
            <a:r>
              <a:rPr lang="en-US" sz="2800" i="1" dirty="0">
                <a:solidFill>
                  <a:srgbClr val="00B0F0"/>
                </a:solidFill>
              </a:rPr>
              <a:t> </a:t>
            </a:r>
            <a:r>
              <a:rPr lang="en-US" sz="2800" i="1" dirty="0">
                <a:solidFill>
                  <a:schemeClr val="bg1"/>
                </a:solidFill>
              </a:rPr>
              <a:t>(SCC, 2006)</a:t>
            </a:r>
          </a:p>
          <a:p>
            <a:pPr marL="0" indent="0">
              <a:buFont typeface="Arial" panose="020B0604020202020204" pitchFamily="34" charset="0"/>
              <a:buNone/>
              <a:defRPr/>
            </a:pPr>
            <a:r>
              <a:rPr lang="en-US" sz="2800" dirty="0">
                <a:solidFill>
                  <a:srgbClr val="FF0000"/>
                </a:solidFill>
              </a:rPr>
              <a:t>2) </a:t>
            </a:r>
            <a:r>
              <a:rPr lang="en-US" sz="2800" dirty="0">
                <a:solidFill>
                  <a:srgbClr val="FFFF00"/>
                </a:solidFill>
              </a:rPr>
              <a:t>Is</a:t>
            </a:r>
            <a:r>
              <a:rPr lang="en-US" sz="2800" dirty="0">
                <a:solidFill>
                  <a:schemeClr val="bg1"/>
                </a:solidFill>
              </a:rPr>
              <a:t> the Plaintiff’s </a:t>
            </a:r>
            <a:r>
              <a:rPr lang="en-US" sz="2800" dirty="0">
                <a:solidFill>
                  <a:srgbClr val="FFFF00"/>
                </a:solidFill>
              </a:rPr>
              <a:t>registered TM sufficiently well-known to have significant goodwill </a:t>
            </a:r>
            <a:r>
              <a:rPr lang="en-US" sz="2800" dirty="0">
                <a:solidFill>
                  <a:schemeClr val="bg1"/>
                </a:solidFill>
              </a:rPr>
              <a:t>attached to it?</a:t>
            </a:r>
          </a:p>
          <a:p>
            <a:pPr>
              <a:defRPr/>
            </a:pPr>
            <a:r>
              <a:rPr lang="en-US" sz="2800" dirty="0">
                <a:solidFill>
                  <a:srgbClr val="FFFF00"/>
                </a:solidFill>
              </a:rPr>
              <a:t>Goodwill</a:t>
            </a:r>
            <a:r>
              <a:rPr lang="en-US" sz="2800" dirty="0">
                <a:solidFill>
                  <a:schemeClr val="bg1"/>
                </a:solidFill>
              </a:rPr>
              <a:t> </a:t>
            </a:r>
            <a:r>
              <a:rPr lang="en-US" sz="2800" dirty="0">
                <a:solidFill>
                  <a:srgbClr val="FF0000"/>
                </a:solidFill>
              </a:rPr>
              <a:t>=</a:t>
            </a:r>
            <a:r>
              <a:rPr lang="en-US" sz="2800" dirty="0">
                <a:solidFill>
                  <a:schemeClr val="bg1"/>
                </a:solidFill>
              </a:rPr>
              <a:t> </a:t>
            </a:r>
            <a:r>
              <a:rPr lang="en-US" sz="2800" dirty="0">
                <a:solidFill>
                  <a:srgbClr val="FFFF00"/>
                </a:solidFill>
              </a:rPr>
              <a:t>positive association </a:t>
            </a:r>
            <a:r>
              <a:rPr lang="en-US" sz="2800" dirty="0">
                <a:solidFill>
                  <a:schemeClr val="bg1"/>
                </a:solidFill>
              </a:rPr>
              <a:t>that attracts customers towards its owner’s wares or services</a:t>
            </a:r>
          </a:p>
          <a:p>
            <a:pPr>
              <a:defRPr/>
            </a:pPr>
            <a:r>
              <a:rPr lang="en-US" sz="2800" dirty="0">
                <a:solidFill>
                  <a:schemeClr val="bg1"/>
                </a:solidFill>
              </a:rPr>
              <a:t>How to determine how much goodwill exists in a mark [see para. 54]</a:t>
            </a:r>
          </a:p>
          <a:p>
            <a:pPr>
              <a:defRPr/>
            </a:pPr>
            <a:endParaRPr lang="en-US" dirty="0"/>
          </a:p>
        </p:txBody>
      </p:sp>
      <p:sp>
        <p:nvSpPr>
          <p:cNvPr id="397315" name="Slide Number Placeholder 3">
            <a:extLst>
              <a:ext uri="{FF2B5EF4-FFF2-40B4-BE49-F238E27FC236}">
                <a16:creationId xmlns:a16="http://schemas.microsoft.com/office/drawing/2014/main" id="{2D8C1C2B-479A-CCAD-F0F6-4DEA9D54E0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66834F-3962-BC4F-8FCC-3410F431D237}" type="slidenum">
              <a:rPr lang="en-US" altLang="en-US" smtClean="0"/>
              <a:pPr/>
              <a:t>274</a:t>
            </a:fld>
            <a:endParaRPr lang="en-US" altLang="en-US"/>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5">
            <a:extLst>
              <a:ext uri="{FF2B5EF4-FFF2-40B4-BE49-F238E27FC236}">
                <a16:creationId xmlns:a16="http://schemas.microsoft.com/office/drawing/2014/main" id="{E49AF162-96E7-222A-9D16-C6C3E201DDC8}"/>
              </a:ext>
            </a:extLst>
          </p:cNvPr>
          <p:cNvSpPr>
            <a:spLocks noGrp="1" noChangeArrowheads="1"/>
          </p:cNvSpPr>
          <p:nvPr>
            <p:ph type="title"/>
          </p:nvPr>
        </p:nvSpPr>
        <p:spPr bwMode="auto">
          <a:xfrm>
            <a:off x="688975" y="11113"/>
            <a:ext cx="7766050"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p>
        </p:txBody>
      </p:sp>
      <p:sp>
        <p:nvSpPr>
          <p:cNvPr id="2" name="Content Placeholder 1">
            <a:extLst>
              <a:ext uri="{FF2B5EF4-FFF2-40B4-BE49-F238E27FC236}">
                <a16:creationId xmlns:a16="http://schemas.microsoft.com/office/drawing/2014/main" id="{0068B28A-86E8-CFA2-0265-E5D75E66ACBA}"/>
              </a:ext>
            </a:extLst>
          </p:cNvPr>
          <p:cNvSpPr>
            <a:spLocks noGrp="1"/>
          </p:cNvSpPr>
          <p:nvPr>
            <p:ph idx="1"/>
          </p:nvPr>
        </p:nvSpPr>
        <p:spPr>
          <a:xfrm>
            <a:off x="107950" y="846138"/>
            <a:ext cx="8940800" cy="4102100"/>
          </a:xfrm>
        </p:spPr>
        <p:txBody>
          <a:bodyPr>
            <a:normAutofit fontScale="85000" lnSpcReduction="10000"/>
          </a:bodyPr>
          <a:lstStyle/>
          <a:p>
            <a:pPr marL="0" indent="0">
              <a:lnSpc>
                <a:spcPct val="110000"/>
              </a:lnSpc>
              <a:buFont typeface="Arial" panose="020B0604020202020204" pitchFamily="34" charset="0"/>
              <a:buNone/>
              <a:defRPr/>
            </a:pPr>
            <a:r>
              <a:rPr lang="en-US" sz="1700" i="1" dirty="0" err="1">
                <a:solidFill>
                  <a:srgbClr val="00B0F0"/>
                </a:solidFill>
              </a:rPr>
              <a:t>Veuve</a:t>
            </a:r>
            <a:r>
              <a:rPr lang="en-US" sz="1700" i="1" dirty="0">
                <a:solidFill>
                  <a:srgbClr val="00B0F0"/>
                </a:solidFill>
              </a:rPr>
              <a:t> </a:t>
            </a:r>
            <a:r>
              <a:rPr lang="en-US" sz="1700" i="1" dirty="0" err="1">
                <a:solidFill>
                  <a:srgbClr val="00B0F0"/>
                </a:solidFill>
              </a:rPr>
              <a:t>Clicquot</a:t>
            </a:r>
            <a:r>
              <a:rPr lang="en-US" sz="1700" i="1" dirty="0">
                <a:solidFill>
                  <a:srgbClr val="00B0F0"/>
                </a:solidFill>
              </a:rPr>
              <a:t> </a:t>
            </a:r>
            <a:r>
              <a:rPr lang="en-US" sz="1700" i="1" dirty="0" err="1">
                <a:solidFill>
                  <a:srgbClr val="00B0F0"/>
                </a:solidFill>
              </a:rPr>
              <a:t>Ponsardin</a:t>
            </a:r>
            <a:r>
              <a:rPr lang="en-US" sz="1700" i="1" dirty="0">
                <a:solidFill>
                  <a:srgbClr val="00B0F0"/>
                </a:solidFill>
              </a:rPr>
              <a:t> v. Boutiques </a:t>
            </a:r>
            <a:r>
              <a:rPr lang="en-US" sz="1700" i="1" dirty="0" err="1">
                <a:solidFill>
                  <a:srgbClr val="00B0F0"/>
                </a:solidFill>
              </a:rPr>
              <a:t>Cliquot</a:t>
            </a:r>
            <a:r>
              <a:rPr lang="en-US" sz="1700" i="1" dirty="0">
                <a:solidFill>
                  <a:srgbClr val="00B0F0"/>
                </a:solidFill>
              </a:rPr>
              <a:t> (SCC, 2006)</a:t>
            </a:r>
          </a:p>
          <a:p>
            <a:pPr marL="0" indent="0">
              <a:lnSpc>
                <a:spcPct val="110000"/>
              </a:lnSpc>
              <a:buFont typeface="Arial" panose="020B0604020202020204" pitchFamily="34" charset="0"/>
              <a:buNone/>
              <a:defRPr/>
            </a:pPr>
            <a:r>
              <a:rPr lang="en-CA" sz="1700" dirty="0">
                <a:solidFill>
                  <a:schemeClr val="bg1"/>
                </a:solidFill>
              </a:rPr>
              <a:t>2) Proof of goodwill</a:t>
            </a:r>
          </a:p>
          <a:p>
            <a:pPr>
              <a:lnSpc>
                <a:spcPct val="110000"/>
              </a:lnSpc>
              <a:defRPr/>
            </a:pPr>
            <a:r>
              <a:rPr lang="en-CA" sz="1700" dirty="0">
                <a:solidFill>
                  <a:schemeClr val="bg1"/>
                </a:solidFill>
              </a:rPr>
              <a:t>“</a:t>
            </a:r>
            <a:r>
              <a:rPr lang="en-CA" sz="1700" dirty="0">
                <a:solidFill>
                  <a:srgbClr val="FFFF00"/>
                </a:solidFill>
              </a:rPr>
              <a:t>Goodwill</a:t>
            </a:r>
            <a:r>
              <a:rPr lang="en-CA" sz="1700" dirty="0">
                <a:solidFill>
                  <a:schemeClr val="bg1"/>
                </a:solidFill>
              </a:rPr>
              <a:t>” isn’t defined in the Act, but generally means the </a:t>
            </a:r>
            <a:r>
              <a:rPr lang="en-CA" sz="1700" dirty="0">
                <a:solidFill>
                  <a:srgbClr val="FFFF00"/>
                </a:solidFill>
              </a:rPr>
              <a:t>positive association that attracts customers</a:t>
            </a:r>
            <a:r>
              <a:rPr lang="en-CA" sz="1700" dirty="0">
                <a:solidFill>
                  <a:schemeClr val="bg1"/>
                </a:solidFill>
              </a:rPr>
              <a:t> towards its owner’s wares or services rather than those of its competitors</a:t>
            </a:r>
          </a:p>
          <a:p>
            <a:pPr>
              <a:lnSpc>
                <a:spcPct val="110000"/>
              </a:lnSpc>
              <a:defRPr/>
            </a:pPr>
            <a:r>
              <a:rPr lang="en-CA" sz="1700" dirty="0">
                <a:solidFill>
                  <a:srgbClr val="FFFF00"/>
                </a:solidFill>
              </a:rPr>
              <a:t>For s. 22 </a:t>
            </a:r>
            <a:r>
              <a:rPr lang="en-CA" sz="1700" dirty="0">
                <a:solidFill>
                  <a:schemeClr val="bg1"/>
                </a:solidFill>
              </a:rPr>
              <a:t>to apply there needs to be the existence of </a:t>
            </a:r>
            <a:r>
              <a:rPr lang="en-CA" sz="1700" dirty="0">
                <a:solidFill>
                  <a:srgbClr val="FFFF00"/>
                </a:solidFill>
              </a:rPr>
              <a:t>goodwill capable of depreciation </a:t>
            </a:r>
            <a:r>
              <a:rPr lang="en-CA" sz="1700" dirty="0">
                <a:solidFill>
                  <a:schemeClr val="bg1"/>
                </a:solidFill>
              </a:rPr>
              <a:t>by a “non-confusing use”. </a:t>
            </a:r>
          </a:p>
          <a:p>
            <a:pPr>
              <a:lnSpc>
                <a:spcPct val="110000"/>
              </a:lnSpc>
              <a:defRPr/>
            </a:pPr>
            <a:r>
              <a:rPr lang="en-CA" sz="1700" dirty="0">
                <a:solidFill>
                  <a:schemeClr val="bg1"/>
                </a:solidFill>
              </a:rPr>
              <a:t>“[54] </a:t>
            </a:r>
            <a:r>
              <a:rPr lang="en-CA" sz="1700" i="1" dirty="0">
                <a:solidFill>
                  <a:schemeClr val="bg1"/>
                </a:solidFill>
              </a:rPr>
              <a:t> </a:t>
            </a:r>
            <a:r>
              <a:rPr lang="en-CA" sz="1700" i="1" dirty="0">
                <a:solidFill>
                  <a:srgbClr val="FFFF00"/>
                </a:solidFill>
              </a:rPr>
              <a:t>While “fame” is not a requirement </a:t>
            </a:r>
            <a:r>
              <a:rPr lang="en-CA" sz="1700" i="1" dirty="0">
                <a:solidFill>
                  <a:schemeClr val="bg1"/>
                </a:solidFill>
              </a:rPr>
              <a:t>of s. 22, </a:t>
            </a:r>
            <a:r>
              <a:rPr lang="en-CA" sz="1700" i="1" dirty="0">
                <a:solidFill>
                  <a:srgbClr val="FF0000"/>
                </a:solidFill>
              </a:rPr>
              <a:t>a court </a:t>
            </a:r>
            <a:r>
              <a:rPr lang="en-CA" sz="1700" i="1" dirty="0">
                <a:solidFill>
                  <a:schemeClr val="bg1"/>
                </a:solidFill>
              </a:rPr>
              <a:t>required to </a:t>
            </a:r>
            <a:r>
              <a:rPr lang="en-CA" sz="1700" i="1" dirty="0">
                <a:solidFill>
                  <a:srgbClr val="FFFF00"/>
                </a:solidFill>
              </a:rPr>
              <a:t>determine the existence of goodwill capable of depreciation by a “non-confusing” use </a:t>
            </a:r>
            <a:r>
              <a:rPr lang="en-CA" sz="1700" i="1" dirty="0">
                <a:solidFill>
                  <a:schemeClr val="bg1"/>
                </a:solidFill>
              </a:rPr>
              <a:t>(as here) </a:t>
            </a:r>
            <a:r>
              <a:rPr lang="en-CA" sz="1700" i="1" dirty="0">
                <a:solidFill>
                  <a:srgbClr val="FF0000"/>
                </a:solidFill>
              </a:rPr>
              <a:t>will want to take that approach into consideration, as well as more general factors such as </a:t>
            </a:r>
            <a:r>
              <a:rPr lang="en-CA" sz="1700" i="1" dirty="0">
                <a:solidFill>
                  <a:schemeClr val="bg1"/>
                </a:solidFill>
              </a:rPr>
              <a:t>the degree of recognition of the mark within the relevant universe of consumers, the volume of sales and the depth of market penetration of products associated with the claimant’s mark, the extent and duration of advertising and publicity accorded the claimant’s mark, the geographic reach of the claimant’s mark, its degree of inherent or acquired distinctiveness, whether products associated with the claimant’s mark are confined to a narrow or specialized channel of trade, or move in multiple channels, and the extent to which the mark is identified with a particular quality.</a:t>
            </a:r>
            <a:r>
              <a:rPr lang="en-CA" sz="1700" dirty="0">
                <a:solidFill>
                  <a:schemeClr val="bg1"/>
                </a:solidFill>
              </a:rPr>
              <a:t>”</a:t>
            </a:r>
          </a:p>
          <a:p>
            <a:pPr>
              <a:lnSpc>
                <a:spcPct val="110000"/>
              </a:lnSpc>
              <a:defRPr/>
            </a:pPr>
            <a:r>
              <a:rPr lang="en-CA" sz="1700" dirty="0">
                <a:solidFill>
                  <a:schemeClr val="bg1"/>
                </a:solidFill>
              </a:rPr>
              <a:t>In this case there is a </a:t>
            </a:r>
            <a:r>
              <a:rPr lang="en-CA" sz="1700" dirty="0">
                <a:solidFill>
                  <a:srgbClr val="FF0000"/>
                </a:solidFill>
              </a:rPr>
              <a:t>substantial amount of goodwill that attaches </a:t>
            </a:r>
            <a:r>
              <a:rPr lang="en-CA" sz="1700" dirty="0">
                <a:solidFill>
                  <a:srgbClr val="FFFF00"/>
                </a:solidFill>
              </a:rPr>
              <a:t>to</a:t>
            </a:r>
            <a:r>
              <a:rPr lang="en-CA" sz="1700" dirty="0">
                <a:solidFill>
                  <a:schemeClr val="bg1"/>
                </a:solidFill>
              </a:rPr>
              <a:t> the </a:t>
            </a:r>
            <a:r>
              <a:rPr lang="en-CA" sz="1700" dirty="0">
                <a:solidFill>
                  <a:srgbClr val="FFFF00"/>
                </a:solidFill>
              </a:rPr>
              <a:t>Veuve </a:t>
            </a:r>
            <a:r>
              <a:rPr lang="en-CA" sz="1700" dirty="0" err="1">
                <a:solidFill>
                  <a:srgbClr val="FFFF00"/>
                </a:solidFill>
              </a:rPr>
              <a:t>Clicquot</a:t>
            </a:r>
            <a:r>
              <a:rPr lang="en-CA" sz="1700" dirty="0">
                <a:solidFill>
                  <a:srgbClr val="FFFF00"/>
                </a:solidFill>
              </a:rPr>
              <a:t> </a:t>
            </a:r>
            <a:r>
              <a:rPr lang="en-CA" sz="1700" dirty="0">
                <a:solidFill>
                  <a:schemeClr val="bg1"/>
                </a:solidFill>
              </a:rPr>
              <a:t>mark. This </a:t>
            </a:r>
            <a:r>
              <a:rPr lang="en-CA" sz="1700" dirty="0">
                <a:solidFill>
                  <a:srgbClr val="FFFF00"/>
                </a:solidFill>
              </a:rPr>
              <a:t>goodwill extends beyond wine and champagne</a:t>
            </a:r>
            <a:r>
              <a:rPr lang="en-CA" sz="1700" dirty="0">
                <a:solidFill>
                  <a:schemeClr val="bg1"/>
                </a:solidFill>
              </a:rPr>
              <a:t>. </a:t>
            </a:r>
          </a:p>
          <a:p>
            <a:pPr>
              <a:defRPr/>
            </a:pPr>
            <a:endParaRPr lang="en-US" dirty="0"/>
          </a:p>
        </p:txBody>
      </p:sp>
      <p:sp>
        <p:nvSpPr>
          <p:cNvPr id="399363" name="Slide Number Placeholder 3">
            <a:extLst>
              <a:ext uri="{FF2B5EF4-FFF2-40B4-BE49-F238E27FC236}">
                <a16:creationId xmlns:a16="http://schemas.microsoft.com/office/drawing/2014/main" id="{2D5610F9-ED37-06D0-0564-287C14B7B1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A26EABF-1A51-D14A-AA25-668B44A0D2CC}" type="slidenum">
              <a:rPr lang="en-US" altLang="en-US" smtClean="0"/>
              <a:pPr/>
              <a:t>275</a:t>
            </a:fld>
            <a:endParaRPr lang="en-US" altLang="en-US"/>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5">
            <a:extLst>
              <a:ext uri="{FF2B5EF4-FFF2-40B4-BE49-F238E27FC236}">
                <a16:creationId xmlns:a16="http://schemas.microsoft.com/office/drawing/2014/main" id="{153E3B35-F5C0-C3AF-1755-08FBCE60591F}"/>
              </a:ext>
            </a:extLst>
          </p:cNvPr>
          <p:cNvSpPr>
            <a:spLocks noGrp="1" noChangeArrowheads="1"/>
          </p:cNvSpPr>
          <p:nvPr>
            <p:ph type="title"/>
          </p:nvPr>
        </p:nvSpPr>
        <p:spPr bwMode="auto">
          <a:xfrm>
            <a:off x="976313" y="195263"/>
            <a:ext cx="7191375" cy="696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 </a:t>
            </a:r>
            <a:r>
              <a:rPr lang="en-US" altLang="en-US" sz="3600" b="1">
                <a:solidFill>
                  <a:srgbClr val="FFFF00"/>
                </a:solidFill>
              </a:rPr>
              <a:t>	</a:t>
            </a:r>
          </a:p>
        </p:txBody>
      </p:sp>
      <p:sp>
        <p:nvSpPr>
          <p:cNvPr id="2" name="Content Placeholder 1">
            <a:extLst>
              <a:ext uri="{FF2B5EF4-FFF2-40B4-BE49-F238E27FC236}">
                <a16:creationId xmlns:a16="http://schemas.microsoft.com/office/drawing/2014/main" id="{64A7D1FA-74DC-0232-F969-8AC6494032A2}"/>
              </a:ext>
            </a:extLst>
          </p:cNvPr>
          <p:cNvSpPr>
            <a:spLocks noGrp="1"/>
          </p:cNvSpPr>
          <p:nvPr>
            <p:ph idx="1"/>
          </p:nvPr>
        </p:nvSpPr>
        <p:spPr>
          <a:xfrm>
            <a:off x="161925" y="1203325"/>
            <a:ext cx="8820150" cy="3279775"/>
          </a:xfrm>
        </p:spPr>
        <p:txBody>
          <a:bodyPr>
            <a:normAutofit/>
          </a:bodyPr>
          <a:lstStyle/>
          <a:p>
            <a:pPr marL="0" indent="0">
              <a:buFont typeface="Arial" panose="020B0604020202020204" pitchFamily="34" charset="0"/>
              <a:buNone/>
              <a:defRPr/>
            </a:pPr>
            <a:r>
              <a:rPr lang="en-US" sz="2700" i="1" dirty="0" err="1">
                <a:solidFill>
                  <a:srgbClr val="00B0F0"/>
                </a:solidFill>
              </a:rPr>
              <a:t>Veuve</a:t>
            </a:r>
            <a:r>
              <a:rPr lang="en-US" sz="2700" i="1" dirty="0">
                <a:solidFill>
                  <a:srgbClr val="00B0F0"/>
                </a:solidFill>
              </a:rPr>
              <a:t> </a:t>
            </a:r>
            <a:r>
              <a:rPr lang="en-US" sz="2700" i="1" dirty="0" err="1">
                <a:solidFill>
                  <a:srgbClr val="00B0F0"/>
                </a:solidFill>
              </a:rPr>
              <a:t>Clicquot</a:t>
            </a:r>
            <a:r>
              <a:rPr lang="en-US" sz="2700" i="1" dirty="0">
                <a:solidFill>
                  <a:srgbClr val="00B0F0"/>
                </a:solidFill>
              </a:rPr>
              <a:t> </a:t>
            </a:r>
            <a:r>
              <a:rPr lang="en-US" sz="2700" i="1" dirty="0" err="1">
                <a:solidFill>
                  <a:srgbClr val="00B0F0"/>
                </a:solidFill>
              </a:rPr>
              <a:t>Ponsardin</a:t>
            </a:r>
            <a:r>
              <a:rPr lang="en-US" sz="2700" i="1" dirty="0">
                <a:solidFill>
                  <a:srgbClr val="00B0F0"/>
                </a:solidFill>
              </a:rPr>
              <a:t> v. Boutiques </a:t>
            </a:r>
            <a:r>
              <a:rPr lang="en-US" sz="2700" i="1" dirty="0" err="1">
                <a:solidFill>
                  <a:srgbClr val="00B0F0"/>
                </a:solidFill>
              </a:rPr>
              <a:t>Cliquot</a:t>
            </a:r>
            <a:r>
              <a:rPr lang="en-US" sz="2700" i="1" dirty="0">
                <a:solidFill>
                  <a:srgbClr val="00B0F0"/>
                </a:solidFill>
              </a:rPr>
              <a:t> </a:t>
            </a:r>
            <a:r>
              <a:rPr lang="en-US" sz="2700" i="1" dirty="0">
                <a:solidFill>
                  <a:schemeClr val="bg1"/>
                </a:solidFill>
              </a:rPr>
              <a:t>(SCC, 2006)</a:t>
            </a:r>
          </a:p>
          <a:p>
            <a:pPr marL="42863" indent="0">
              <a:buFont typeface="Arial" panose="020B0604020202020204" pitchFamily="34" charset="0"/>
              <a:buNone/>
              <a:defRPr/>
            </a:pPr>
            <a:r>
              <a:rPr lang="en-US" sz="2700" dirty="0">
                <a:solidFill>
                  <a:srgbClr val="FF0000"/>
                </a:solidFill>
              </a:rPr>
              <a:t>3) </a:t>
            </a:r>
            <a:r>
              <a:rPr lang="en-US" sz="2700" dirty="0">
                <a:solidFill>
                  <a:srgbClr val="FFFF00"/>
                </a:solidFill>
              </a:rPr>
              <a:t>Is</a:t>
            </a:r>
            <a:r>
              <a:rPr lang="en-US" sz="2700" dirty="0">
                <a:solidFill>
                  <a:schemeClr val="bg1"/>
                </a:solidFill>
              </a:rPr>
              <a:t> the Plaintiff’s </a:t>
            </a:r>
            <a:r>
              <a:rPr lang="en-US" sz="2700" dirty="0">
                <a:solidFill>
                  <a:srgbClr val="FFFF00"/>
                </a:solidFill>
              </a:rPr>
              <a:t>mark</a:t>
            </a:r>
            <a:r>
              <a:rPr lang="en-US" sz="2700" dirty="0">
                <a:solidFill>
                  <a:schemeClr val="bg1"/>
                </a:solidFill>
              </a:rPr>
              <a:t> </a:t>
            </a:r>
            <a:r>
              <a:rPr lang="en-US" sz="2700" dirty="0">
                <a:solidFill>
                  <a:srgbClr val="FFFF00"/>
                </a:solidFill>
              </a:rPr>
              <a:t>used in a manner likely</a:t>
            </a:r>
            <a:r>
              <a:rPr lang="en-US" sz="2700" dirty="0">
                <a:solidFill>
                  <a:schemeClr val="bg1"/>
                </a:solidFill>
              </a:rPr>
              <a:t> </a:t>
            </a:r>
            <a:r>
              <a:rPr lang="en-US" sz="2700" dirty="0">
                <a:solidFill>
                  <a:srgbClr val="FF0000"/>
                </a:solidFill>
              </a:rPr>
              <a:t>to have an effect </a:t>
            </a:r>
            <a:r>
              <a:rPr lang="en-US" sz="2700" dirty="0">
                <a:solidFill>
                  <a:schemeClr val="bg1"/>
                </a:solidFill>
              </a:rPr>
              <a:t>on that </a:t>
            </a:r>
            <a:r>
              <a:rPr lang="en-US" sz="2700" dirty="0">
                <a:solidFill>
                  <a:srgbClr val="FF0000"/>
                </a:solidFill>
              </a:rPr>
              <a:t>goodwill</a:t>
            </a:r>
            <a:r>
              <a:rPr lang="en-US" sz="2700" dirty="0">
                <a:solidFill>
                  <a:schemeClr val="bg1"/>
                </a:solidFill>
              </a:rPr>
              <a:t>?</a:t>
            </a:r>
          </a:p>
          <a:p>
            <a:pPr>
              <a:defRPr/>
            </a:pPr>
            <a:r>
              <a:rPr lang="en-US" sz="2700" dirty="0">
                <a:solidFill>
                  <a:schemeClr val="bg1"/>
                </a:solidFill>
              </a:rPr>
              <a:t>Plaintiff must prove a </a:t>
            </a:r>
            <a:r>
              <a:rPr lang="en-US" sz="2700" dirty="0">
                <a:solidFill>
                  <a:srgbClr val="FFFF00"/>
                </a:solidFill>
              </a:rPr>
              <a:t>connection or linkage made by consumers</a:t>
            </a:r>
            <a:r>
              <a:rPr lang="en-US" sz="2700" dirty="0">
                <a:solidFill>
                  <a:schemeClr val="bg1"/>
                </a:solidFill>
              </a:rPr>
              <a:t> between the Plaintiff’s goodwill and the defendant’s use</a:t>
            </a:r>
          </a:p>
          <a:p>
            <a:pPr>
              <a:defRPr/>
            </a:pPr>
            <a:endParaRPr lang="en-US" dirty="0"/>
          </a:p>
        </p:txBody>
      </p:sp>
      <p:sp>
        <p:nvSpPr>
          <p:cNvPr id="401411" name="Slide Number Placeholder 3">
            <a:extLst>
              <a:ext uri="{FF2B5EF4-FFF2-40B4-BE49-F238E27FC236}">
                <a16:creationId xmlns:a16="http://schemas.microsoft.com/office/drawing/2014/main" id="{7CA35293-AB0B-E68D-0B96-48CEE7183E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09849D-ACE5-F64B-86F3-D1F17A0DA67F}" type="slidenum">
              <a:rPr lang="en-US" altLang="en-US" smtClean="0"/>
              <a:pPr/>
              <a:t>276</a:t>
            </a:fld>
            <a:endParaRPr lang="en-US" altLang="en-US"/>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Title 5">
            <a:extLst>
              <a:ext uri="{FF2B5EF4-FFF2-40B4-BE49-F238E27FC236}">
                <a16:creationId xmlns:a16="http://schemas.microsoft.com/office/drawing/2014/main" id="{5A9498F6-EEF3-CCAA-D5EB-D4EF1B92753F}"/>
              </a:ext>
            </a:extLst>
          </p:cNvPr>
          <p:cNvSpPr>
            <a:spLocks noGrp="1" noChangeArrowheads="1"/>
          </p:cNvSpPr>
          <p:nvPr>
            <p:ph type="title"/>
          </p:nvPr>
        </p:nvSpPr>
        <p:spPr bwMode="auto">
          <a:xfrm>
            <a:off x="833438" y="98425"/>
            <a:ext cx="7477125"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3FFB2B05-FA0A-7BED-8773-49757B1EC99E}"/>
              </a:ext>
            </a:extLst>
          </p:cNvPr>
          <p:cNvSpPr>
            <a:spLocks noGrp="1"/>
          </p:cNvSpPr>
          <p:nvPr>
            <p:ph idx="1"/>
          </p:nvPr>
        </p:nvSpPr>
        <p:spPr>
          <a:xfrm>
            <a:off x="179388" y="987425"/>
            <a:ext cx="8785225" cy="4057650"/>
          </a:xfrm>
        </p:spPr>
        <p:txBody>
          <a:bodyPr>
            <a:normAutofit/>
          </a:bodyPr>
          <a:lstStyle/>
          <a:p>
            <a:pPr marL="0" indent="0">
              <a:lnSpc>
                <a:spcPct val="110000"/>
              </a:lnSpc>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dirty="0">
                <a:solidFill>
                  <a:schemeClr val="bg1"/>
                </a:solidFill>
              </a:rPr>
              <a:t>(SCC, 2006)</a:t>
            </a:r>
          </a:p>
          <a:p>
            <a:pPr marL="0" indent="0">
              <a:lnSpc>
                <a:spcPct val="110000"/>
              </a:lnSpc>
              <a:buFont typeface="Arial" panose="020B0604020202020204" pitchFamily="34" charset="0"/>
              <a:buNone/>
              <a:defRPr/>
            </a:pPr>
            <a:r>
              <a:rPr lang="en-CA" sz="1800" dirty="0">
                <a:solidFill>
                  <a:schemeClr val="bg1"/>
                </a:solidFill>
              </a:rPr>
              <a:t>3) Likely connection or linkage made by consumers between claimant’s goodwill and defendants’ use</a:t>
            </a:r>
            <a:r>
              <a:rPr lang="en-CA" sz="1800" dirty="0">
                <a:solidFill>
                  <a:srgbClr val="FF0000"/>
                </a:solidFill>
              </a:rPr>
              <a:t>?</a:t>
            </a:r>
          </a:p>
          <a:p>
            <a:pPr>
              <a:lnSpc>
                <a:spcPct val="110000"/>
              </a:lnSpc>
              <a:defRPr/>
            </a:pPr>
            <a:r>
              <a:rPr lang="en-CA" sz="1800" dirty="0">
                <a:solidFill>
                  <a:schemeClr val="bg1"/>
                </a:solidFill>
              </a:rPr>
              <a:t>Trial Judge found that </a:t>
            </a:r>
            <a:r>
              <a:rPr lang="en-CA" sz="1800" dirty="0">
                <a:solidFill>
                  <a:srgbClr val="FFFF00"/>
                </a:solidFill>
              </a:rPr>
              <a:t>the </a:t>
            </a:r>
            <a:r>
              <a:rPr lang="en-CA" sz="1800" i="1" dirty="0">
                <a:solidFill>
                  <a:srgbClr val="FFFF00"/>
                </a:solidFill>
              </a:rPr>
              <a:t>somewhat hurried consumer </a:t>
            </a:r>
            <a:r>
              <a:rPr lang="en-CA" sz="1800" dirty="0">
                <a:solidFill>
                  <a:srgbClr val="FF0000"/>
                </a:solidFill>
              </a:rPr>
              <a:t>does not associate </a:t>
            </a:r>
            <a:r>
              <a:rPr lang="en-CA" sz="1800" dirty="0">
                <a:solidFill>
                  <a:schemeClr val="bg1"/>
                </a:solidFill>
              </a:rPr>
              <a:t>what is displayed in the </a:t>
            </a:r>
            <a:r>
              <a:rPr lang="en-CA" sz="1800" dirty="0">
                <a:solidFill>
                  <a:srgbClr val="FFFF00"/>
                </a:solidFill>
              </a:rPr>
              <a:t>Respondents' stores </a:t>
            </a:r>
            <a:r>
              <a:rPr lang="en-CA" sz="1800" dirty="0">
                <a:solidFill>
                  <a:srgbClr val="FF0000"/>
                </a:solidFill>
              </a:rPr>
              <a:t>with the mark of </a:t>
            </a:r>
            <a:r>
              <a:rPr lang="en-CA" sz="1800" dirty="0">
                <a:solidFill>
                  <a:srgbClr val="FFFF00"/>
                </a:solidFill>
              </a:rPr>
              <a:t>Veuve </a:t>
            </a:r>
            <a:r>
              <a:rPr lang="en-CA" sz="1800" dirty="0" err="1">
                <a:solidFill>
                  <a:srgbClr val="FFFF00"/>
                </a:solidFill>
              </a:rPr>
              <a:t>Clicquot</a:t>
            </a:r>
            <a:r>
              <a:rPr lang="en-CA" sz="1800" dirty="0">
                <a:solidFill>
                  <a:schemeClr val="bg1"/>
                </a:solidFill>
              </a:rPr>
              <a:t>. As a result, there can be </a:t>
            </a:r>
            <a:r>
              <a:rPr lang="en-CA" sz="1800" dirty="0">
                <a:solidFill>
                  <a:srgbClr val="FF0000"/>
                </a:solidFill>
              </a:rPr>
              <a:t>no impact on the goodwill </a:t>
            </a:r>
            <a:r>
              <a:rPr lang="en-CA" sz="1800" dirty="0">
                <a:solidFill>
                  <a:schemeClr val="bg1"/>
                </a:solidFill>
              </a:rPr>
              <a:t>attached to VEUVE CLICQUOT.</a:t>
            </a:r>
          </a:p>
          <a:p>
            <a:pPr>
              <a:lnSpc>
                <a:spcPct val="110000"/>
              </a:lnSpc>
              <a:defRPr/>
            </a:pPr>
            <a:r>
              <a:rPr lang="en-CA" sz="1800" dirty="0">
                <a:solidFill>
                  <a:srgbClr val="FF0000"/>
                </a:solidFill>
              </a:rPr>
              <a:t>AND</a:t>
            </a:r>
            <a:r>
              <a:rPr lang="en-CA" sz="1800" dirty="0">
                <a:solidFill>
                  <a:schemeClr val="bg1"/>
                </a:solidFill>
              </a:rPr>
              <a:t> any </a:t>
            </a:r>
            <a:r>
              <a:rPr lang="en-CA" sz="1800" dirty="0">
                <a:solidFill>
                  <a:srgbClr val="FF0000"/>
                </a:solidFill>
              </a:rPr>
              <a:t>linkage does have to be proved</a:t>
            </a:r>
            <a:r>
              <a:rPr lang="en-CA" sz="1800" dirty="0">
                <a:solidFill>
                  <a:schemeClr val="bg1"/>
                </a:solidFill>
              </a:rPr>
              <a:t>. That is why the </a:t>
            </a:r>
            <a:r>
              <a:rPr lang="en-CA" sz="1800" dirty="0">
                <a:solidFill>
                  <a:srgbClr val="FFFF00"/>
                </a:solidFill>
              </a:rPr>
              <a:t>section does not read</a:t>
            </a:r>
            <a:r>
              <a:rPr lang="en-CA" sz="1800" dirty="0">
                <a:solidFill>
                  <a:schemeClr val="bg1"/>
                </a:solidFill>
              </a:rPr>
              <a:t>: </a:t>
            </a:r>
            <a:r>
              <a:rPr lang="en-CA" sz="1800" i="1" dirty="0">
                <a:solidFill>
                  <a:schemeClr val="bg1"/>
                </a:solidFill>
              </a:rPr>
              <a:t>No person shall use a [famous] trade-mark registered by another person [because to do so] is likely to have the effect of depreciating the value of the goodwill attaching thereto.</a:t>
            </a:r>
          </a:p>
          <a:p>
            <a:pPr>
              <a:lnSpc>
                <a:spcPct val="110000"/>
              </a:lnSpc>
              <a:defRPr/>
            </a:pPr>
            <a:r>
              <a:rPr lang="en-CA" sz="1800" dirty="0">
                <a:solidFill>
                  <a:schemeClr val="bg1"/>
                </a:solidFill>
              </a:rPr>
              <a:t>The complainant </a:t>
            </a:r>
            <a:r>
              <a:rPr lang="en-CA" sz="1800" dirty="0">
                <a:solidFill>
                  <a:srgbClr val="FFFF00"/>
                </a:solidFill>
              </a:rPr>
              <a:t>must prove a connection or linkage </a:t>
            </a:r>
            <a:r>
              <a:rPr lang="en-CA" sz="1800" dirty="0">
                <a:solidFill>
                  <a:srgbClr val="FF0000"/>
                </a:solidFill>
              </a:rPr>
              <a:t>made by consumers </a:t>
            </a:r>
            <a:r>
              <a:rPr lang="en-CA" sz="1800" dirty="0">
                <a:solidFill>
                  <a:srgbClr val="FFFF00"/>
                </a:solidFill>
              </a:rPr>
              <a:t>between the claimant’s goodwill and the defendants’ use</a:t>
            </a:r>
            <a:r>
              <a:rPr lang="en-CA" sz="1800" dirty="0">
                <a:solidFill>
                  <a:schemeClr val="bg1"/>
                </a:solidFill>
              </a:rPr>
              <a:t>. </a:t>
            </a:r>
          </a:p>
          <a:p>
            <a:pPr>
              <a:defRPr/>
            </a:pPr>
            <a:endParaRPr lang="en-US" dirty="0"/>
          </a:p>
        </p:txBody>
      </p:sp>
      <p:sp>
        <p:nvSpPr>
          <p:cNvPr id="403459" name="Slide Number Placeholder 3">
            <a:extLst>
              <a:ext uri="{FF2B5EF4-FFF2-40B4-BE49-F238E27FC236}">
                <a16:creationId xmlns:a16="http://schemas.microsoft.com/office/drawing/2014/main" id="{F3DB6FD7-1D95-DB34-7591-9B87932CC25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BE99C9-5A8E-5940-9D2F-AED5D36D5618}" type="slidenum">
              <a:rPr lang="en-US" altLang="en-US" smtClean="0"/>
              <a:pPr/>
              <a:t>277</a:t>
            </a:fld>
            <a:endParaRPr lang="en-US" alt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extBox 1">
            <a:extLst>
              <a:ext uri="{FF2B5EF4-FFF2-40B4-BE49-F238E27FC236}">
                <a16:creationId xmlns:a16="http://schemas.microsoft.com/office/drawing/2014/main" id="{823465D5-E23C-1875-FD5A-11EB81EA9FC5}"/>
              </a:ext>
            </a:extLst>
          </p:cNvPr>
          <p:cNvSpPr txBox="1">
            <a:spLocks noChangeArrowheads="1"/>
          </p:cNvSpPr>
          <p:nvPr/>
        </p:nvSpPr>
        <p:spPr bwMode="auto">
          <a:xfrm>
            <a:off x="144463" y="1492250"/>
            <a:ext cx="88550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i="1">
                <a:solidFill>
                  <a:srgbClr val="00B0F0"/>
                </a:solidFill>
              </a:rPr>
              <a:t>Veuve Clicquot Ponsardin v. Boutiques Cliquot </a:t>
            </a:r>
            <a:r>
              <a:rPr lang="en-US" altLang="en-US">
                <a:solidFill>
                  <a:schemeClr val="bg1"/>
                </a:solidFill>
              </a:rPr>
              <a:t>(SCC, 2006)</a:t>
            </a:r>
          </a:p>
          <a:p>
            <a:pPr>
              <a:buFont typeface="Arial" panose="020B0604020202020204" pitchFamily="34" charset="0"/>
              <a:buNone/>
            </a:pPr>
            <a:r>
              <a:rPr lang="en-US" altLang="en-US">
                <a:solidFill>
                  <a:srgbClr val="FF0000"/>
                </a:solidFill>
              </a:rPr>
              <a:t>4) </a:t>
            </a:r>
            <a:r>
              <a:rPr lang="en-US" altLang="en-US">
                <a:solidFill>
                  <a:srgbClr val="FFFF00"/>
                </a:solidFill>
              </a:rPr>
              <a:t>Is the likely effect to depreciate the value of the goodwill</a:t>
            </a:r>
            <a:r>
              <a:rPr lang="en-US" altLang="en-US">
                <a:solidFill>
                  <a:srgbClr val="FF0000"/>
                </a:solidFill>
              </a:rPr>
              <a:t>?</a:t>
            </a:r>
          </a:p>
          <a:p>
            <a:r>
              <a:rPr lang="en-US" altLang="en-US" i="1">
                <a:solidFill>
                  <a:srgbClr val="FF0000"/>
                </a:solidFill>
              </a:rPr>
              <a:t>Depreciate</a:t>
            </a:r>
            <a:r>
              <a:rPr lang="en-US" altLang="en-US">
                <a:solidFill>
                  <a:schemeClr val="bg1"/>
                </a:solidFill>
              </a:rPr>
              <a:t> = lower the value of; to disparage, belittle, underrate</a:t>
            </a:r>
          </a:p>
          <a:p>
            <a:pPr lvl="1">
              <a:buFont typeface="Courier New" panose="02070309020205020404" pitchFamily="49" charset="0"/>
              <a:buChar char="o"/>
            </a:pPr>
            <a:r>
              <a:rPr lang="en-US" altLang="en-US">
                <a:solidFill>
                  <a:schemeClr val="bg1"/>
                </a:solidFill>
              </a:rPr>
              <a:t>Lower value:</a:t>
            </a:r>
          </a:p>
          <a:p>
            <a:pPr lvl="2">
              <a:buFont typeface="Wingdings" pitchFamily="2" charset="2"/>
              <a:buChar char="§"/>
            </a:pPr>
            <a:r>
              <a:rPr lang="en-US" altLang="en-US">
                <a:solidFill>
                  <a:schemeClr val="bg1"/>
                </a:solidFill>
              </a:rPr>
              <a:t>Loss of distinctiveness</a:t>
            </a:r>
          </a:p>
          <a:p>
            <a:pPr lvl="2">
              <a:buFont typeface="Wingdings" pitchFamily="2" charset="2"/>
              <a:buChar char="§"/>
            </a:pPr>
            <a:r>
              <a:rPr lang="en-US" altLang="en-US">
                <a:solidFill>
                  <a:schemeClr val="bg1"/>
                </a:solidFill>
              </a:rPr>
              <a:t>Dilution (blurring of brand image)</a:t>
            </a:r>
          </a:p>
          <a:p>
            <a:r>
              <a:rPr lang="en-US" altLang="en-US" i="1">
                <a:solidFill>
                  <a:srgbClr val="FF0000"/>
                </a:solidFill>
              </a:rPr>
              <a:t>Disparage</a:t>
            </a:r>
            <a:r>
              <a:rPr lang="en-US" altLang="en-US" i="1">
                <a:solidFill>
                  <a:schemeClr val="bg1"/>
                </a:solidFill>
              </a:rPr>
              <a:t> </a:t>
            </a:r>
            <a:r>
              <a:rPr lang="en-US" altLang="en-US">
                <a:solidFill>
                  <a:schemeClr val="bg1"/>
                </a:solidFill>
              </a:rPr>
              <a:t>= tarnish; creation of negative associations</a:t>
            </a:r>
          </a:p>
        </p:txBody>
      </p:sp>
      <p:sp>
        <p:nvSpPr>
          <p:cNvPr id="405506" name="TextBox 2">
            <a:extLst>
              <a:ext uri="{FF2B5EF4-FFF2-40B4-BE49-F238E27FC236}">
                <a16:creationId xmlns:a16="http://schemas.microsoft.com/office/drawing/2014/main" id="{94ACB4E4-27D7-7933-9C27-A3F0F32ECE0F}"/>
              </a:ext>
            </a:extLst>
          </p:cNvPr>
          <p:cNvSpPr txBox="1">
            <a:spLocks noChangeArrowheads="1"/>
          </p:cNvSpPr>
          <p:nvPr/>
        </p:nvSpPr>
        <p:spPr bwMode="auto">
          <a:xfrm>
            <a:off x="1152525" y="339725"/>
            <a:ext cx="6838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a:t>
            </a:r>
            <a:r>
              <a:rPr lang="en-US" altLang="en-US" sz="4400" b="1">
                <a:solidFill>
                  <a:srgbClr val="FF0000"/>
                </a:solidFill>
              </a:rPr>
              <a:t>:</a:t>
            </a:r>
            <a:r>
              <a:rPr lang="en-US" altLang="en-US" sz="4400" b="1">
                <a:solidFill>
                  <a:srgbClr val="FFFF00"/>
                </a:solidFill>
              </a:rPr>
              <a:t> </a:t>
            </a:r>
            <a:r>
              <a:rPr lang="en-US" altLang="en-US" sz="4400">
                <a:solidFill>
                  <a:schemeClr val="bg1"/>
                </a:solidFill>
              </a:rPr>
              <a:t>Infringement</a:t>
            </a:r>
            <a:endParaRPr lang="en-US" altLang="en-US" sz="440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A1E-EDFA-D39A-865C-2EE2687402C2}"/>
              </a:ext>
            </a:extLst>
          </p:cNvPr>
          <p:cNvSpPr>
            <a:spLocks noGrp="1"/>
          </p:cNvSpPr>
          <p:nvPr>
            <p:ph type="title"/>
          </p:nvPr>
        </p:nvSpPr>
        <p:spPr>
          <a:xfrm>
            <a:off x="1485900" y="0"/>
            <a:ext cx="6172200" cy="627063"/>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12330AF0-82E5-7CE6-E6B6-DBEB97176145}"/>
              </a:ext>
            </a:extLst>
          </p:cNvPr>
          <p:cNvSpPr>
            <a:spLocks noGrp="1"/>
          </p:cNvSpPr>
          <p:nvPr>
            <p:ph idx="1"/>
          </p:nvPr>
        </p:nvSpPr>
        <p:spPr>
          <a:xfrm>
            <a:off x="179388" y="735013"/>
            <a:ext cx="8785225" cy="4284662"/>
          </a:xfrm>
        </p:spPr>
        <p:txBody>
          <a:bodyPr>
            <a:normAutofit fontScale="25000" lnSpcReduction="20000"/>
          </a:bodyPr>
          <a:lstStyle/>
          <a:p>
            <a:pPr marL="0" indent="0">
              <a:lnSpc>
                <a:spcPct val="120000"/>
              </a:lnSpc>
              <a:buFont typeface="Arial" panose="020B0604020202020204" pitchFamily="34" charset="0"/>
              <a:buNone/>
              <a:defRPr/>
            </a:pPr>
            <a:r>
              <a:rPr lang="en-US" sz="6000" i="1" dirty="0" err="1">
                <a:solidFill>
                  <a:srgbClr val="00B0F0"/>
                </a:solidFill>
              </a:rPr>
              <a:t>Veuve</a:t>
            </a:r>
            <a:r>
              <a:rPr lang="en-US" sz="6000" i="1" dirty="0">
                <a:solidFill>
                  <a:srgbClr val="00B0F0"/>
                </a:solidFill>
              </a:rPr>
              <a:t> </a:t>
            </a:r>
            <a:r>
              <a:rPr lang="en-US" sz="6000" i="1" dirty="0" err="1">
                <a:solidFill>
                  <a:srgbClr val="00B0F0"/>
                </a:solidFill>
              </a:rPr>
              <a:t>Clicquot</a:t>
            </a:r>
            <a:r>
              <a:rPr lang="en-US" sz="6000" i="1" dirty="0">
                <a:solidFill>
                  <a:srgbClr val="00B0F0"/>
                </a:solidFill>
              </a:rPr>
              <a:t> </a:t>
            </a:r>
            <a:r>
              <a:rPr lang="en-US" sz="6000" i="1" dirty="0" err="1">
                <a:solidFill>
                  <a:srgbClr val="00B0F0"/>
                </a:solidFill>
              </a:rPr>
              <a:t>Ponsardin</a:t>
            </a:r>
            <a:r>
              <a:rPr lang="en-US" sz="6000" i="1" dirty="0">
                <a:solidFill>
                  <a:srgbClr val="00B0F0"/>
                </a:solidFill>
              </a:rPr>
              <a:t> v. Boutiques </a:t>
            </a:r>
            <a:r>
              <a:rPr lang="en-US" sz="6000" i="1" dirty="0" err="1">
                <a:solidFill>
                  <a:srgbClr val="00B0F0"/>
                </a:solidFill>
              </a:rPr>
              <a:t>Cliquot</a:t>
            </a:r>
            <a:r>
              <a:rPr lang="en-US" sz="6000" i="1" dirty="0">
                <a:solidFill>
                  <a:srgbClr val="00B0F0"/>
                </a:solidFill>
              </a:rPr>
              <a:t> </a:t>
            </a:r>
            <a:r>
              <a:rPr lang="en-US" sz="6000" dirty="0">
                <a:solidFill>
                  <a:schemeClr val="bg1"/>
                </a:solidFill>
              </a:rPr>
              <a:t>(SCC, 2006)</a:t>
            </a:r>
          </a:p>
          <a:p>
            <a:pPr marL="0" indent="0">
              <a:lnSpc>
                <a:spcPct val="120000"/>
              </a:lnSpc>
              <a:buFont typeface="Arial" panose="020B0604020202020204" pitchFamily="34" charset="0"/>
              <a:buNone/>
              <a:defRPr/>
            </a:pPr>
            <a:r>
              <a:rPr lang="en-CA" sz="6000" dirty="0">
                <a:solidFill>
                  <a:schemeClr val="bg1"/>
                </a:solidFill>
              </a:rPr>
              <a:t>Likelihood of depreciation</a:t>
            </a:r>
          </a:p>
          <a:p>
            <a:pPr>
              <a:lnSpc>
                <a:spcPct val="120000"/>
              </a:lnSpc>
              <a:defRPr/>
            </a:pPr>
            <a:r>
              <a:rPr lang="en-CA" sz="6000" dirty="0">
                <a:solidFill>
                  <a:schemeClr val="bg1"/>
                </a:solidFill>
              </a:rPr>
              <a:t>Veuve </a:t>
            </a:r>
            <a:r>
              <a:rPr lang="en-CA" sz="6000" dirty="0" err="1">
                <a:solidFill>
                  <a:schemeClr val="bg1"/>
                </a:solidFill>
              </a:rPr>
              <a:t>Clicquot</a:t>
            </a:r>
            <a:r>
              <a:rPr lang="en-CA" sz="6000" dirty="0">
                <a:solidFill>
                  <a:schemeClr val="bg1"/>
                </a:solidFill>
              </a:rPr>
              <a:t> is a famous mark with significant goodwill is attached to it in the luxury goods trade</a:t>
            </a:r>
          </a:p>
          <a:p>
            <a:pPr>
              <a:lnSpc>
                <a:spcPct val="120000"/>
              </a:lnSpc>
              <a:defRPr/>
            </a:pPr>
            <a:r>
              <a:rPr lang="en-CA" sz="6000" dirty="0">
                <a:solidFill>
                  <a:schemeClr val="bg1"/>
                </a:solidFill>
              </a:rPr>
              <a:t>Word “depreciate” is used in its ordinary dictionary meaning of "lower the value of" as well as to "disparage, belittle, underrate"</a:t>
            </a:r>
          </a:p>
          <a:p>
            <a:pPr lvl="1">
              <a:lnSpc>
                <a:spcPct val="120000"/>
              </a:lnSpc>
              <a:buFont typeface="Courier New" panose="02070309020205020404" pitchFamily="49" charset="0"/>
              <a:buChar char="o"/>
              <a:defRPr/>
            </a:pPr>
            <a:r>
              <a:rPr lang="en-CA" sz="6000" dirty="0">
                <a:solidFill>
                  <a:schemeClr val="bg1"/>
                </a:solidFill>
              </a:rPr>
              <a:t>Value can be lowered in a variety of ways:</a:t>
            </a:r>
          </a:p>
          <a:p>
            <a:pPr marL="728663" lvl="1" indent="-342900">
              <a:lnSpc>
                <a:spcPct val="120000"/>
              </a:lnSpc>
              <a:buFont typeface="+mj-lt"/>
              <a:buAutoNum type="arabicPeriod"/>
              <a:defRPr/>
            </a:pPr>
            <a:r>
              <a:rPr lang="en-CA" sz="6000" b="1" dirty="0">
                <a:solidFill>
                  <a:srgbClr val="FF0000"/>
                </a:solidFill>
              </a:rPr>
              <a:t>Loss of distinctiveness: </a:t>
            </a:r>
            <a:r>
              <a:rPr lang="en-CA" sz="6000" dirty="0">
                <a:solidFill>
                  <a:schemeClr val="bg1"/>
                </a:solidFill>
              </a:rPr>
              <a:t>Value can be lowered in situations where the mark is used by different users (either by company itself licensing too widely. For example, the </a:t>
            </a:r>
            <a:r>
              <a:rPr lang="en-CA" sz="6000" i="1" dirty="0">
                <a:solidFill>
                  <a:schemeClr val="bg1"/>
                </a:solidFill>
              </a:rPr>
              <a:t>Pierre Cardin brand </a:t>
            </a:r>
            <a:r>
              <a:rPr lang="en-CA" sz="6000" dirty="0">
                <a:solidFill>
                  <a:schemeClr val="bg1"/>
                </a:solidFill>
              </a:rPr>
              <a:t>moved down market through overuse of licensing; or  through others using). </a:t>
            </a:r>
          </a:p>
          <a:p>
            <a:pPr marL="728663" lvl="1" indent="-342900">
              <a:lnSpc>
                <a:spcPct val="120000"/>
              </a:lnSpc>
              <a:buFont typeface="+mj-lt"/>
              <a:buAutoNum type="arabicPeriod"/>
              <a:defRPr/>
            </a:pPr>
            <a:r>
              <a:rPr lang="en-CA" sz="6000" b="1" dirty="0">
                <a:solidFill>
                  <a:srgbClr val="FF0000"/>
                </a:solidFill>
              </a:rPr>
              <a:t>Dilution:</a:t>
            </a:r>
            <a:r>
              <a:rPr lang="en-CA" sz="6000" dirty="0">
                <a:solidFill>
                  <a:schemeClr val="bg1"/>
                </a:solidFill>
              </a:rPr>
              <a:t> Meaning a </a:t>
            </a:r>
            <a:r>
              <a:rPr lang="en-CA" sz="6000" dirty="0">
                <a:solidFill>
                  <a:srgbClr val="FFFF00"/>
                </a:solidFill>
              </a:rPr>
              <a:t>blurring of brand image</a:t>
            </a:r>
            <a:r>
              <a:rPr lang="en-CA" sz="6000" dirty="0">
                <a:solidFill>
                  <a:schemeClr val="bg1"/>
                </a:solidFill>
              </a:rPr>
              <a:t>. </a:t>
            </a:r>
            <a:r>
              <a:rPr lang="en-CA" sz="6000" dirty="0">
                <a:solidFill>
                  <a:srgbClr val="FFFF00"/>
                </a:solidFill>
              </a:rPr>
              <a:t>Dilution </a:t>
            </a:r>
            <a:r>
              <a:rPr lang="en-CA" sz="6000" dirty="0">
                <a:solidFill>
                  <a:schemeClr val="bg1"/>
                </a:solidFill>
              </a:rPr>
              <a:t>works its harm </a:t>
            </a:r>
            <a:r>
              <a:rPr lang="en-CA" sz="6000" dirty="0">
                <a:solidFill>
                  <a:srgbClr val="FFFF00"/>
                </a:solidFill>
              </a:rPr>
              <a:t>not by causing confusion in consumers’ minds </a:t>
            </a:r>
            <a:r>
              <a:rPr lang="en-CA" sz="6000" dirty="0">
                <a:solidFill>
                  <a:schemeClr val="bg1"/>
                </a:solidFill>
              </a:rPr>
              <a:t>regarding the source of a good or a service, </a:t>
            </a:r>
            <a:r>
              <a:rPr lang="en-CA" sz="6000" dirty="0">
                <a:solidFill>
                  <a:srgbClr val="FFFF00"/>
                </a:solidFill>
              </a:rPr>
              <a:t>but by creating an association in consumers’ minds between a mark and a different good or service</a:t>
            </a:r>
            <a:r>
              <a:rPr lang="en-CA" sz="6000" dirty="0">
                <a:solidFill>
                  <a:schemeClr val="bg1"/>
                </a:solidFill>
              </a:rPr>
              <a:t>. I.e. Tiffany ex ample </a:t>
            </a:r>
            <a:r>
              <a:rPr lang="en-CA" sz="6000" dirty="0">
                <a:solidFill>
                  <a:schemeClr val="bg1"/>
                </a:solidFill>
                <a:sym typeface="Wingdings" pitchFamily="2" charset="2"/>
              </a:rPr>
              <a:t> </a:t>
            </a:r>
            <a:r>
              <a:rPr lang="en-CA" sz="6000" dirty="0">
                <a:solidFill>
                  <a:schemeClr val="bg1"/>
                </a:solidFill>
              </a:rPr>
              <a:t>Mass. court, in dealing with a local restaurant calling itself Tiffany, talked about the risk of erosion of the public's identification of the mark </a:t>
            </a:r>
            <a:r>
              <a:rPr lang="en-CA" sz="6000" i="1" dirty="0">
                <a:solidFill>
                  <a:schemeClr val="bg1"/>
                </a:solidFill>
              </a:rPr>
              <a:t>uniquely</a:t>
            </a:r>
            <a:r>
              <a:rPr lang="en-CA" sz="6000" dirty="0">
                <a:solidFill>
                  <a:schemeClr val="bg1"/>
                </a:solidFill>
              </a:rPr>
              <a:t> with the plaintiff's jewellery and luxury business, diminishing its distinctiveness, uniqueness, effectiveness and prestigious connotations</a:t>
            </a:r>
          </a:p>
          <a:p>
            <a:pPr>
              <a:defRPr/>
            </a:pPr>
            <a:endParaRPr lang="en-US" dirty="0"/>
          </a:p>
        </p:txBody>
      </p:sp>
      <p:sp>
        <p:nvSpPr>
          <p:cNvPr id="406531" name="Slide Number Placeholder 3">
            <a:extLst>
              <a:ext uri="{FF2B5EF4-FFF2-40B4-BE49-F238E27FC236}">
                <a16:creationId xmlns:a16="http://schemas.microsoft.com/office/drawing/2014/main" id="{BE4C321B-3A4A-FF83-152E-18976B0BD7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29EC4D-F8BA-A84C-A0E9-16DEF7386383}" type="slidenum">
              <a:rPr lang="en-US" altLang="en-US" smtClean="0"/>
              <a:pPr/>
              <a:t>279</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Box 2">
            <a:extLst>
              <a:ext uri="{FF2B5EF4-FFF2-40B4-BE49-F238E27FC236}">
                <a16:creationId xmlns:a16="http://schemas.microsoft.com/office/drawing/2014/main" id="{CBA4329B-CC7D-A248-7ADD-BE236A812D08}"/>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Past Presentations mostly all on the course website</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1A754-EA67-5F14-1450-60AB25883075}"/>
              </a:ext>
            </a:extLst>
          </p:cNvPr>
          <p:cNvSpPr>
            <a:spLocks noGrp="1"/>
          </p:cNvSpPr>
          <p:nvPr>
            <p:ph type="title"/>
          </p:nvPr>
        </p:nvSpPr>
        <p:spPr>
          <a:xfrm>
            <a:off x="1485900" y="82550"/>
            <a:ext cx="6172200" cy="688975"/>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25AECB5D-1630-962E-84DB-DB405E67BF17}"/>
              </a:ext>
            </a:extLst>
          </p:cNvPr>
          <p:cNvSpPr>
            <a:spLocks noGrp="1"/>
          </p:cNvSpPr>
          <p:nvPr>
            <p:ph idx="1"/>
          </p:nvPr>
        </p:nvSpPr>
        <p:spPr>
          <a:xfrm>
            <a:off x="179388" y="915988"/>
            <a:ext cx="8785225" cy="4079875"/>
          </a:xfrm>
        </p:spPr>
        <p:txBody>
          <a:bodyPr>
            <a:normAutofit fontScale="47500" lnSpcReduction="20000"/>
          </a:bodyPr>
          <a:lstStyle/>
          <a:p>
            <a:pPr marL="0" indent="0">
              <a:lnSpc>
                <a:spcPct val="120000"/>
              </a:lnSpc>
              <a:buFont typeface="Arial" panose="020B0604020202020204" pitchFamily="34" charset="0"/>
              <a:buNone/>
              <a:defRPr/>
            </a:pPr>
            <a:r>
              <a:rPr lang="en-US" sz="3300" i="1" dirty="0" err="1">
                <a:solidFill>
                  <a:srgbClr val="00B0F0"/>
                </a:solidFill>
              </a:rPr>
              <a:t>Veuve</a:t>
            </a:r>
            <a:r>
              <a:rPr lang="en-US" sz="3300" i="1" dirty="0">
                <a:solidFill>
                  <a:srgbClr val="00B0F0"/>
                </a:solidFill>
              </a:rPr>
              <a:t> </a:t>
            </a:r>
            <a:r>
              <a:rPr lang="en-US" sz="3300" i="1" dirty="0" err="1">
                <a:solidFill>
                  <a:srgbClr val="00B0F0"/>
                </a:solidFill>
              </a:rPr>
              <a:t>Clicquot</a:t>
            </a:r>
            <a:r>
              <a:rPr lang="en-US" sz="3300" i="1" dirty="0">
                <a:solidFill>
                  <a:srgbClr val="00B0F0"/>
                </a:solidFill>
              </a:rPr>
              <a:t> </a:t>
            </a:r>
            <a:r>
              <a:rPr lang="en-US" sz="3300" i="1" dirty="0" err="1">
                <a:solidFill>
                  <a:srgbClr val="00B0F0"/>
                </a:solidFill>
              </a:rPr>
              <a:t>Ponsardin</a:t>
            </a:r>
            <a:r>
              <a:rPr lang="en-US" sz="3300" i="1" dirty="0">
                <a:solidFill>
                  <a:srgbClr val="00B0F0"/>
                </a:solidFill>
              </a:rPr>
              <a:t> v. Boutiques </a:t>
            </a:r>
            <a:r>
              <a:rPr lang="en-US" sz="3300" i="1" dirty="0" err="1">
                <a:solidFill>
                  <a:srgbClr val="00B0F0"/>
                </a:solidFill>
              </a:rPr>
              <a:t>Cliquot</a:t>
            </a:r>
            <a:r>
              <a:rPr lang="en-US" sz="3300" i="1" dirty="0">
                <a:solidFill>
                  <a:srgbClr val="00B0F0"/>
                </a:solidFill>
              </a:rPr>
              <a:t> </a:t>
            </a:r>
            <a:r>
              <a:rPr lang="en-US" sz="3300" dirty="0">
                <a:solidFill>
                  <a:schemeClr val="bg1"/>
                </a:solidFill>
              </a:rPr>
              <a:t>(SCC, 2006)</a:t>
            </a:r>
          </a:p>
          <a:p>
            <a:pPr marL="0" indent="0">
              <a:lnSpc>
                <a:spcPct val="120000"/>
              </a:lnSpc>
              <a:buFont typeface="Arial" panose="020B0604020202020204" pitchFamily="34" charset="0"/>
              <a:buNone/>
              <a:defRPr/>
            </a:pPr>
            <a:r>
              <a:rPr lang="en-CA" sz="3300" dirty="0">
                <a:solidFill>
                  <a:schemeClr val="bg1"/>
                </a:solidFill>
              </a:rPr>
              <a:t>Likelihood of depreciation </a:t>
            </a:r>
            <a:r>
              <a:rPr lang="en-CA" sz="3300" dirty="0">
                <a:solidFill>
                  <a:srgbClr val="FF0000"/>
                </a:solidFill>
              </a:rPr>
              <a:t>(</a:t>
            </a:r>
            <a:r>
              <a:rPr lang="en-CA" sz="3300" dirty="0">
                <a:solidFill>
                  <a:schemeClr val="bg1"/>
                </a:solidFill>
              </a:rPr>
              <a:t>con’d</a:t>
            </a:r>
            <a:r>
              <a:rPr lang="en-CA" sz="3300" dirty="0">
                <a:solidFill>
                  <a:srgbClr val="FF0000"/>
                </a:solidFill>
              </a:rPr>
              <a:t>)</a:t>
            </a:r>
          </a:p>
          <a:p>
            <a:pPr lvl="1">
              <a:lnSpc>
                <a:spcPct val="120000"/>
              </a:lnSpc>
              <a:buFont typeface="Courier New" panose="02070309020205020404" pitchFamily="49" charset="0"/>
              <a:buChar char="o"/>
              <a:defRPr/>
            </a:pPr>
            <a:r>
              <a:rPr lang="en-CA" sz="3300" dirty="0">
                <a:solidFill>
                  <a:srgbClr val="FFFF00"/>
                </a:solidFill>
              </a:rPr>
              <a:t>Disparagement or tarnishing of a TM is where the Defendant creates negative association for the mark</a:t>
            </a:r>
            <a:r>
              <a:rPr lang="en-CA" sz="3300" dirty="0">
                <a:solidFill>
                  <a:schemeClr val="bg1"/>
                </a:solidFill>
              </a:rPr>
              <a:t>.</a:t>
            </a:r>
          </a:p>
          <a:p>
            <a:pPr lvl="2">
              <a:lnSpc>
                <a:spcPct val="120000"/>
              </a:lnSpc>
              <a:buFont typeface="Wingdings" pitchFamily="2" charset="2"/>
              <a:buChar char="§"/>
              <a:defRPr/>
            </a:pPr>
            <a:r>
              <a:rPr lang="en-CA" sz="3300" dirty="0">
                <a:solidFill>
                  <a:schemeClr val="bg1"/>
                </a:solidFill>
              </a:rPr>
              <a:t>Thurlow J. considered this was the case in the </a:t>
            </a:r>
            <a:r>
              <a:rPr lang="en-CA" sz="3300" i="1" u="sng" dirty="0">
                <a:solidFill>
                  <a:schemeClr val="bg1"/>
                </a:solidFill>
              </a:rPr>
              <a:t>Clairol</a:t>
            </a:r>
            <a:r>
              <a:rPr lang="en-CA" sz="3300" dirty="0">
                <a:solidFill>
                  <a:schemeClr val="bg1"/>
                </a:solidFill>
              </a:rPr>
              <a:t> case</a:t>
            </a:r>
          </a:p>
          <a:p>
            <a:pPr lvl="2">
              <a:lnSpc>
                <a:spcPct val="120000"/>
              </a:lnSpc>
              <a:buFont typeface="Wingdings" pitchFamily="2" charset="2"/>
              <a:buChar char="§"/>
              <a:defRPr/>
            </a:pPr>
            <a:r>
              <a:rPr lang="en-CA" sz="3300" dirty="0">
                <a:solidFill>
                  <a:schemeClr val="bg1"/>
                </a:solidFill>
              </a:rPr>
              <a:t>Examples given was </a:t>
            </a:r>
            <a:r>
              <a:rPr lang="en-CA" sz="3300" i="1" dirty="0">
                <a:solidFill>
                  <a:srgbClr val="00B0F0"/>
                </a:solidFill>
              </a:rPr>
              <a:t>Dallas Cowboy Cheerleaders Inc. v. Pussycat Cinema Ltd.  </a:t>
            </a:r>
            <a:r>
              <a:rPr lang="en-CA" sz="3300" dirty="0">
                <a:solidFill>
                  <a:schemeClr val="bg1"/>
                </a:solidFill>
              </a:rPr>
              <a:t>as well as other cases involving sexually explicit or pornographic businesses in the US [para. 66]</a:t>
            </a:r>
          </a:p>
          <a:p>
            <a:pPr lvl="1">
              <a:lnSpc>
                <a:spcPct val="120000"/>
              </a:lnSpc>
              <a:buFont typeface="Courier New" panose="02070309020205020404" pitchFamily="49" charset="0"/>
              <a:buChar char="o"/>
              <a:defRPr/>
            </a:pPr>
            <a:r>
              <a:rPr lang="en-CA" sz="3300" dirty="0">
                <a:solidFill>
                  <a:srgbClr val="FFFF00"/>
                </a:solidFill>
              </a:rPr>
              <a:t>Depreciation not limited to BLURRING and TARNISHMENT in Canada. </a:t>
            </a:r>
            <a:r>
              <a:rPr lang="en-CA" sz="3300" b="1" dirty="0">
                <a:solidFill>
                  <a:srgbClr val="FF0000"/>
                </a:solidFill>
              </a:rPr>
              <a:t>It is not enough to show that depreciation COULD occur – must prove that it’s LIKLELY to occur. </a:t>
            </a:r>
          </a:p>
          <a:p>
            <a:pPr>
              <a:lnSpc>
                <a:spcPct val="120000"/>
              </a:lnSpc>
              <a:defRPr/>
            </a:pPr>
            <a:r>
              <a:rPr lang="en-CA" sz="3300" dirty="0">
                <a:solidFill>
                  <a:schemeClr val="bg1"/>
                </a:solidFill>
              </a:rPr>
              <a:t>In this case the Court found that a casual consumer would not associate the name of the respondents’ stores with the house of Veuve </a:t>
            </a:r>
            <a:r>
              <a:rPr lang="en-CA" sz="3300" dirty="0" err="1">
                <a:solidFill>
                  <a:schemeClr val="bg1"/>
                </a:solidFill>
              </a:rPr>
              <a:t>Clicquot</a:t>
            </a:r>
            <a:r>
              <a:rPr lang="en-CA" sz="3300" dirty="0">
                <a:solidFill>
                  <a:schemeClr val="bg1"/>
                </a:solidFill>
              </a:rPr>
              <a:t>. Accordingly, the necessary elements for a s. 22 depreciation claim were not established. </a:t>
            </a:r>
          </a:p>
          <a:p>
            <a:pPr>
              <a:defRPr/>
            </a:pPr>
            <a:endParaRPr lang="en-US" dirty="0"/>
          </a:p>
        </p:txBody>
      </p:sp>
      <p:sp>
        <p:nvSpPr>
          <p:cNvPr id="408579" name="Slide Number Placeholder 3">
            <a:extLst>
              <a:ext uri="{FF2B5EF4-FFF2-40B4-BE49-F238E27FC236}">
                <a16:creationId xmlns:a16="http://schemas.microsoft.com/office/drawing/2014/main" id="{77583734-CA53-5BB1-F472-4137588319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243706-2145-6A41-9A4C-EC18C9CE9EDC}" type="slidenum">
              <a:rPr lang="en-US" altLang="en-US" smtClean="0"/>
              <a:pPr/>
              <a:t>280</a:t>
            </a:fld>
            <a:endParaRPr lang="en-US" altLang="en-US"/>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7E9CC1-997C-CFAB-13AA-C285631AE0D0}"/>
              </a:ext>
            </a:extLst>
          </p:cNvPr>
          <p:cNvSpPr>
            <a:spLocks noGrp="1"/>
          </p:cNvSpPr>
          <p:nvPr>
            <p:ph type="title"/>
          </p:nvPr>
        </p:nvSpPr>
        <p:spPr>
          <a:xfrm>
            <a:off x="179388" y="123825"/>
            <a:ext cx="8785225" cy="71913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DA6D89DE-3C21-6519-CA40-E21768EA30FA}"/>
              </a:ext>
            </a:extLst>
          </p:cNvPr>
          <p:cNvSpPr>
            <a:spLocks noGrp="1"/>
          </p:cNvSpPr>
          <p:nvPr>
            <p:ph idx="1"/>
          </p:nvPr>
        </p:nvSpPr>
        <p:spPr>
          <a:xfrm>
            <a:off x="179388" y="1131888"/>
            <a:ext cx="8785225" cy="3690937"/>
          </a:xfrm>
        </p:spPr>
        <p:txBody>
          <a:bodyPr>
            <a:normAutofit/>
          </a:bodyPr>
          <a:lstStyle/>
          <a:p>
            <a:pPr marL="0" indent="0">
              <a:buFont typeface="Arial" panose="020B0604020202020204" pitchFamily="34" charset="0"/>
              <a:buNone/>
              <a:defRPr/>
            </a:pPr>
            <a:r>
              <a:rPr lang="en-CA" sz="1800" b="1" dirty="0">
                <a:solidFill>
                  <a:srgbClr val="FFFF00"/>
                </a:solidFill>
              </a:rPr>
              <a:t>Conclusion on s. 19</a:t>
            </a:r>
            <a:r>
              <a:rPr lang="en-CA" sz="1800" b="1" dirty="0">
                <a:solidFill>
                  <a:srgbClr val="FF0000"/>
                </a:solidFill>
              </a:rPr>
              <a:t>,</a:t>
            </a:r>
            <a:r>
              <a:rPr lang="en-CA" sz="1800" b="1" dirty="0">
                <a:solidFill>
                  <a:srgbClr val="FFFF00"/>
                </a:solidFill>
              </a:rPr>
              <a:t> 20</a:t>
            </a:r>
            <a:r>
              <a:rPr lang="en-CA" sz="1800" b="1" dirty="0">
                <a:solidFill>
                  <a:srgbClr val="FF0000"/>
                </a:solidFill>
              </a:rPr>
              <a:t>,</a:t>
            </a:r>
            <a:r>
              <a:rPr lang="en-CA" sz="1800" b="1" dirty="0">
                <a:solidFill>
                  <a:srgbClr val="FFFF00"/>
                </a:solidFill>
              </a:rPr>
              <a:t> 22</a:t>
            </a:r>
            <a:endParaRPr lang="en-CA" sz="1800" dirty="0">
              <a:solidFill>
                <a:srgbClr val="FFFF00"/>
              </a:solidFill>
            </a:endParaRPr>
          </a:p>
          <a:p>
            <a:pPr>
              <a:defRPr/>
            </a:pPr>
            <a:r>
              <a:rPr lang="en-CA" sz="1800" dirty="0">
                <a:solidFill>
                  <a:schemeClr val="bg1"/>
                </a:solidFill>
              </a:rPr>
              <a:t>In these cases, we see the </a:t>
            </a:r>
            <a:r>
              <a:rPr lang="en-CA" sz="1800" dirty="0">
                <a:solidFill>
                  <a:srgbClr val="FFFF00"/>
                </a:solidFill>
              </a:rPr>
              <a:t>Courts interpreting s. 19, 20, 22 in a narrow fashion</a:t>
            </a:r>
            <a:r>
              <a:rPr lang="en-CA" sz="1800" dirty="0">
                <a:solidFill>
                  <a:schemeClr val="bg1"/>
                </a:solidFill>
              </a:rPr>
              <a:t>, restricting the ambit of the sections to the context of commercial competition. </a:t>
            </a:r>
          </a:p>
          <a:p>
            <a:pPr>
              <a:defRPr/>
            </a:pPr>
            <a:r>
              <a:rPr lang="en-CA" sz="1800" dirty="0">
                <a:solidFill>
                  <a:srgbClr val="FFFF00"/>
                </a:solidFill>
              </a:rPr>
              <a:t>This leaves magazines, unions, and individuals generally free to criticize companies without the fear of trade-mark consequences</a:t>
            </a:r>
            <a:r>
              <a:rPr lang="en-CA" sz="1800" dirty="0">
                <a:solidFill>
                  <a:schemeClr val="bg1"/>
                </a:solidFill>
              </a:rPr>
              <a:t>. The courts are reluctant to use TM law to shut down the ability of people to protest.</a:t>
            </a:r>
          </a:p>
          <a:p>
            <a:pPr>
              <a:defRPr/>
            </a:pPr>
            <a:r>
              <a:rPr lang="en-CA" sz="1800" dirty="0">
                <a:solidFill>
                  <a:schemeClr val="bg1"/>
                </a:solidFill>
              </a:rPr>
              <a:t>In </a:t>
            </a:r>
            <a:r>
              <a:rPr lang="en-CA" sz="1800" i="1" dirty="0">
                <a:solidFill>
                  <a:srgbClr val="00B0F0"/>
                </a:solidFill>
              </a:rPr>
              <a:t>Clairol</a:t>
            </a:r>
            <a:r>
              <a:rPr lang="en-CA" sz="1800" dirty="0">
                <a:solidFill>
                  <a:schemeClr val="bg1"/>
                </a:solidFill>
              </a:rPr>
              <a:t>, when court talks about goodwill, </a:t>
            </a:r>
            <a:r>
              <a:rPr lang="en-CA" sz="1800" dirty="0">
                <a:solidFill>
                  <a:srgbClr val="FFFF00"/>
                </a:solidFill>
              </a:rPr>
              <a:t>depreciation is found on basis that customers will be diverted </a:t>
            </a:r>
            <a:r>
              <a:rPr lang="en-CA" sz="1800" dirty="0">
                <a:solidFill>
                  <a:schemeClr val="bg1"/>
                </a:solidFill>
              </a:rPr>
              <a:t>to the opposing party (appropriated) as opposed to simply driven away. </a:t>
            </a:r>
          </a:p>
          <a:p>
            <a:pPr>
              <a:defRPr/>
            </a:pPr>
            <a:r>
              <a:rPr lang="en-CA" sz="1800" dirty="0">
                <a:solidFill>
                  <a:srgbClr val="FF0000"/>
                </a:solidFill>
              </a:rPr>
              <a:t>Absent a commercially competitive context </a:t>
            </a:r>
            <a:r>
              <a:rPr lang="en-CA" sz="1800" dirty="0">
                <a:solidFill>
                  <a:srgbClr val="FFFF00"/>
                </a:solidFill>
              </a:rPr>
              <a:t>it is much less likely that there will be depreciation in the value of goodwill</a:t>
            </a:r>
            <a:r>
              <a:rPr lang="en-CA" sz="1800" dirty="0">
                <a:solidFill>
                  <a:schemeClr val="bg1"/>
                </a:solidFill>
              </a:rPr>
              <a:t>. Other parties are not taking goodwill away for their own use.</a:t>
            </a:r>
          </a:p>
          <a:p>
            <a:pPr>
              <a:defRPr/>
            </a:pPr>
            <a:endParaRPr lang="en-US" dirty="0"/>
          </a:p>
        </p:txBody>
      </p:sp>
      <p:sp>
        <p:nvSpPr>
          <p:cNvPr id="410627" name="Slide Number Placeholder 3">
            <a:extLst>
              <a:ext uri="{FF2B5EF4-FFF2-40B4-BE49-F238E27FC236}">
                <a16:creationId xmlns:a16="http://schemas.microsoft.com/office/drawing/2014/main" id="{A0CCADD1-0C6C-1850-A55A-1EBE2C0C51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0F818B-413D-5A4B-911A-DFB0833A7118}" type="slidenum">
              <a:rPr lang="en-US" altLang="en-US" smtClean="0"/>
              <a:pPr/>
              <a:t>281</a:t>
            </a:fld>
            <a:endParaRPr lang="en-US" altLang="en-US"/>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BF965-4976-958C-F02F-4848FD16C6E4}"/>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a:extLst>
              <a:ext uri="{FF2B5EF4-FFF2-40B4-BE49-F238E27FC236}">
                <a16:creationId xmlns:a16="http://schemas.microsoft.com/office/drawing/2014/main" id="{136A39AD-8BF9-24E7-61A0-5A42C603424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13698" name="Content Placeholder 3" descr="Crystal_Project_pause-queue.png">
            <a:extLst>
              <a:ext uri="{FF2B5EF4-FFF2-40B4-BE49-F238E27FC236}">
                <a16:creationId xmlns:a16="http://schemas.microsoft.com/office/drawing/2014/main" id="{957171C5-0106-7BDF-8E78-2663011FBFA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99" name="Content Placeholder 3" descr="Crystal_Project_pause-queue.png">
            <a:extLst>
              <a:ext uri="{FF2B5EF4-FFF2-40B4-BE49-F238E27FC236}">
                <a16:creationId xmlns:a16="http://schemas.microsoft.com/office/drawing/2014/main" id="{D28AFCF7-8D4A-F3EC-7C6F-FED0D7243C7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5">
            <a:extLst>
              <a:ext uri="{FF2B5EF4-FFF2-40B4-BE49-F238E27FC236}">
                <a16:creationId xmlns:a16="http://schemas.microsoft.com/office/drawing/2014/main" id="{013C3691-6D3A-9F80-A01C-125432383D7D}"/>
              </a:ext>
            </a:extLst>
          </p:cNvPr>
          <p:cNvSpPr>
            <a:spLocks noGrp="1" noChangeArrowheads="1"/>
          </p:cNvSpPr>
          <p:nvPr>
            <p:ph type="title"/>
          </p:nvPr>
        </p:nvSpPr>
        <p:spPr bwMode="auto">
          <a:xfrm>
            <a:off x="868363" y="195263"/>
            <a:ext cx="7407275" cy="8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r>
              <a:rPr lang="en-US" altLang="en-US" b="1"/>
              <a:t>	</a:t>
            </a:r>
          </a:p>
        </p:txBody>
      </p:sp>
      <p:sp>
        <p:nvSpPr>
          <p:cNvPr id="414722" name="Slide Number Placeholder 3">
            <a:extLst>
              <a:ext uri="{FF2B5EF4-FFF2-40B4-BE49-F238E27FC236}">
                <a16:creationId xmlns:a16="http://schemas.microsoft.com/office/drawing/2014/main" id="{A8FBC4EC-3F2C-098E-5836-BF4EC7D86B1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D416D6-D2E4-7B48-A819-49B4201081A1}" type="slidenum">
              <a:rPr lang="en-US" altLang="en-US" smtClean="0"/>
              <a:pPr/>
              <a:t>284</a:t>
            </a:fld>
            <a:endParaRPr lang="en-US" altLang="en-US"/>
          </a:p>
        </p:txBody>
      </p:sp>
      <p:pic>
        <p:nvPicPr>
          <p:cNvPr id="414723" name="Picture 2" descr="A picture containing text, book&#10;&#10;Description automatically generated">
            <a:extLst>
              <a:ext uri="{FF2B5EF4-FFF2-40B4-BE49-F238E27FC236}">
                <a16:creationId xmlns:a16="http://schemas.microsoft.com/office/drawing/2014/main" id="{87062208-727A-6B08-DFE7-7957E9B291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675" y="1347788"/>
            <a:ext cx="33210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DFFC5-BD7B-13E9-ED0D-29D4207E4A22}"/>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3B9CB3B0-4C56-1004-743A-D843B7E056B3}"/>
              </a:ext>
            </a:extLst>
          </p:cNvPr>
          <p:cNvSpPr>
            <a:spLocks noGrp="1"/>
          </p:cNvSpPr>
          <p:nvPr>
            <p:ph idx="1"/>
          </p:nvPr>
        </p:nvSpPr>
        <p:spPr>
          <a:xfrm>
            <a:off x="287338" y="915988"/>
            <a:ext cx="8569325" cy="3959225"/>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16771" name="Slide Number Placeholder 3">
            <a:extLst>
              <a:ext uri="{FF2B5EF4-FFF2-40B4-BE49-F238E27FC236}">
                <a16:creationId xmlns:a16="http://schemas.microsoft.com/office/drawing/2014/main" id="{6888910F-0AFD-BF7A-ACD1-40518431F8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F0678-8C4A-1C4B-A665-E23E72C3E368}" type="slidenum">
              <a:rPr lang="en-US" altLang="en-US" smtClean="0"/>
              <a:pPr/>
              <a:t>285</a:t>
            </a:fld>
            <a:endParaRPr lang="en-US" altLang="en-US"/>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AAED7A-1BAF-CB5C-333E-E5ED4F0F00EE}"/>
              </a:ext>
            </a:extLst>
          </p:cNvPr>
          <p:cNvSpPr>
            <a:spLocks noGrp="1"/>
          </p:cNvSpPr>
          <p:nvPr>
            <p:ph type="title"/>
          </p:nvPr>
        </p:nvSpPr>
        <p:spPr>
          <a:xfrm>
            <a:off x="1485900" y="71438"/>
            <a:ext cx="6172200" cy="550862"/>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ABD67CF7-0367-E371-5251-7D8AAA02FE42}"/>
              </a:ext>
            </a:extLst>
          </p:cNvPr>
          <p:cNvSpPr>
            <a:spLocks noGrp="1"/>
          </p:cNvSpPr>
          <p:nvPr>
            <p:ph idx="1"/>
          </p:nvPr>
        </p:nvSpPr>
        <p:spPr>
          <a:xfrm>
            <a:off x="215900" y="915988"/>
            <a:ext cx="8712200" cy="4156075"/>
          </a:xfrm>
        </p:spPr>
        <p:txBody>
          <a:bodyPr>
            <a:normAutofit fontScale="40000" lnSpcReduction="20000"/>
          </a:bodyPr>
          <a:lstStyle/>
          <a:p>
            <a:pPr>
              <a:lnSpc>
                <a:spcPct val="110000"/>
              </a:lnSpc>
              <a:defRPr/>
            </a:pPr>
            <a:r>
              <a:rPr lang="en-CA" sz="3800" dirty="0">
                <a:solidFill>
                  <a:schemeClr val="bg1"/>
                </a:solidFill>
              </a:rPr>
              <a:t>The primary remedies provision in the TMA is s. 53.2. This provision needs to be read together with s. 2 – for the definition of an “interested person”. </a:t>
            </a:r>
          </a:p>
          <a:p>
            <a:pPr>
              <a:lnSpc>
                <a:spcPct val="110000"/>
              </a:lnSpc>
              <a:defRPr/>
            </a:pPr>
            <a:r>
              <a:rPr lang="en-CA" sz="3800" dirty="0">
                <a:solidFill>
                  <a:schemeClr val="bg1"/>
                </a:solidFill>
              </a:rPr>
              <a:t>Remedies available include:</a:t>
            </a:r>
          </a:p>
          <a:p>
            <a:pPr lvl="1">
              <a:lnSpc>
                <a:spcPct val="110000"/>
              </a:lnSpc>
              <a:buFont typeface="Courier New" panose="02070309020205020404" pitchFamily="49" charset="0"/>
              <a:buChar char="o"/>
              <a:defRPr/>
            </a:pPr>
            <a:r>
              <a:rPr lang="en-US" sz="4300" dirty="0">
                <a:solidFill>
                  <a:srgbClr val="FFFF00"/>
                </a:solidFill>
              </a:rPr>
              <a:t>Injunctions</a:t>
            </a:r>
            <a:r>
              <a:rPr lang="en-US" sz="4300" dirty="0">
                <a:solidFill>
                  <a:schemeClr val="bg1"/>
                </a:solidFill>
              </a:rPr>
              <a:t> (interlocutory or permanent)</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0000"/>
                </a:solidFill>
              </a:rPr>
              <a:t>Damages</a:t>
            </a:r>
            <a:endParaRPr lang="en-CA" sz="4300" b="1" dirty="0">
              <a:solidFill>
                <a:srgbClr val="FF0000"/>
              </a:solidFill>
            </a:endParaRPr>
          </a:p>
          <a:p>
            <a:pPr lvl="2">
              <a:lnSpc>
                <a:spcPct val="110000"/>
              </a:lnSpc>
              <a:buFont typeface="Wingdings" pitchFamily="2" charset="2"/>
              <a:buChar char="§"/>
              <a:defRPr/>
            </a:pPr>
            <a:r>
              <a:rPr lang="en-US" sz="4300" dirty="0">
                <a:solidFill>
                  <a:schemeClr val="bg1"/>
                </a:solidFill>
              </a:rPr>
              <a:t>To compensate for harm suffered:</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Lost sales</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Damage to goodwill</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Loss of control of reputation </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FF00"/>
                </a:solidFill>
              </a:rPr>
              <a:t>(</a:t>
            </a:r>
            <a:r>
              <a:rPr lang="en-US" sz="4300" b="1" dirty="0">
                <a:solidFill>
                  <a:srgbClr val="FF0000"/>
                </a:solidFill>
              </a:rPr>
              <a:t>or</a:t>
            </a:r>
            <a:r>
              <a:rPr lang="en-US" sz="4300" b="1" dirty="0">
                <a:solidFill>
                  <a:srgbClr val="FFFF00"/>
                </a:solidFill>
              </a:rPr>
              <a:t>)</a:t>
            </a:r>
            <a:r>
              <a:rPr lang="en-CA" sz="4300" b="1" dirty="0">
                <a:solidFill>
                  <a:srgbClr val="FF0000"/>
                </a:solidFill>
              </a:rPr>
              <a:t> </a:t>
            </a:r>
            <a:r>
              <a:rPr lang="en-US" sz="4300" b="1" dirty="0">
                <a:solidFill>
                  <a:srgbClr val="FF0000"/>
                </a:solidFill>
              </a:rPr>
              <a:t>Accounting of profits</a:t>
            </a:r>
            <a:endParaRPr lang="en-CA" sz="4300" b="1" dirty="0">
              <a:solidFill>
                <a:srgbClr val="FF0000"/>
              </a:solidFill>
            </a:endParaRPr>
          </a:p>
          <a:p>
            <a:pPr lvl="1">
              <a:lnSpc>
                <a:spcPct val="110000"/>
              </a:lnSpc>
              <a:buFont typeface="Courier New" panose="02070309020205020404" pitchFamily="49" charset="0"/>
              <a:buChar char="o"/>
              <a:defRPr/>
            </a:pPr>
            <a:r>
              <a:rPr lang="en-US" sz="4300" dirty="0">
                <a:solidFill>
                  <a:schemeClr val="bg1"/>
                </a:solidFill>
              </a:rPr>
              <a:t>Order for the </a:t>
            </a:r>
            <a:r>
              <a:rPr lang="en-US" sz="4300" dirty="0">
                <a:solidFill>
                  <a:srgbClr val="FFFF00"/>
                </a:solidFill>
              </a:rPr>
              <a:t>destruction or other disposition </a:t>
            </a:r>
            <a:r>
              <a:rPr lang="en-US" sz="4300" dirty="0">
                <a:solidFill>
                  <a:schemeClr val="bg1"/>
                </a:solidFill>
              </a:rPr>
              <a:t>of offending materials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Removal of offending mark </a:t>
            </a:r>
            <a:r>
              <a:rPr lang="en-US" sz="4300" dirty="0">
                <a:solidFill>
                  <a:schemeClr val="bg1"/>
                </a:solidFill>
              </a:rPr>
              <a:t>from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chemeClr val="bg1"/>
                </a:solidFill>
              </a:rPr>
              <a:t>Permanent </a:t>
            </a:r>
            <a:r>
              <a:rPr lang="en-US" sz="4300" dirty="0">
                <a:solidFill>
                  <a:srgbClr val="FFFF00"/>
                </a:solidFill>
              </a:rPr>
              <a:t>concealment of mark </a:t>
            </a:r>
            <a:r>
              <a:rPr lang="en-US" sz="4300" dirty="0">
                <a:solidFill>
                  <a:schemeClr val="bg1"/>
                </a:solidFill>
              </a:rPr>
              <a:t>on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Punitive damages </a:t>
            </a:r>
            <a:r>
              <a:rPr lang="en-US" sz="4300" dirty="0">
                <a:solidFill>
                  <a:schemeClr val="bg1"/>
                </a:solidFill>
              </a:rPr>
              <a:t>in certain circumstances</a:t>
            </a:r>
            <a:endParaRPr lang="en-CA" sz="4300"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418819" name="Slide Number Placeholder 3">
            <a:extLst>
              <a:ext uri="{FF2B5EF4-FFF2-40B4-BE49-F238E27FC236}">
                <a16:creationId xmlns:a16="http://schemas.microsoft.com/office/drawing/2014/main" id="{A8295EB9-F483-296A-8603-5161B9BB024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564C19-363E-CD43-8CD4-6ABADD7DE94F}" type="slidenum">
              <a:rPr lang="en-US" altLang="en-US" smtClean="0"/>
              <a:pPr/>
              <a:t>286</a:t>
            </a:fld>
            <a:endParaRPr lang="en-US" alt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5">
            <a:extLst>
              <a:ext uri="{FF2B5EF4-FFF2-40B4-BE49-F238E27FC236}">
                <a16:creationId xmlns:a16="http://schemas.microsoft.com/office/drawing/2014/main" id="{DD1AA87E-9C43-C609-C6D8-E73247F3D98A}"/>
              </a:ext>
            </a:extLst>
          </p:cNvPr>
          <p:cNvSpPr>
            <a:spLocks noGrp="1" noChangeArrowheads="1"/>
          </p:cNvSpPr>
          <p:nvPr>
            <p:ph type="title"/>
          </p:nvPr>
        </p:nvSpPr>
        <p:spPr bwMode="auto">
          <a:xfrm>
            <a:off x="833438" y="195263"/>
            <a:ext cx="747712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2" name="Content Placeholder 1">
            <a:extLst>
              <a:ext uri="{FF2B5EF4-FFF2-40B4-BE49-F238E27FC236}">
                <a16:creationId xmlns:a16="http://schemas.microsoft.com/office/drawing/2014/main" id="{638D0995-F0D2-BCB9-3FB5-689FFDD2C7F3}"/>
              </a:ext>
            </a:extLst>
          </p:cNvPr>
          <p:cNvSpPr>
            <a:spLocks noGrp="1"/>
          </p:cNvSpPr>
          <p:nvPr>
            <p:ph idx="1"/>
          </p:nvPr>
        </p:nvSpPr>
        <p:spPr>
          <a:xfrm>
            <a:off x="287338" y="1131888"/>
            <a:ext cx="8569325" cy="3625850"/>
          </a:xfrm>
        </p:spPr>
        <p:txBody>
          <a:bodyPr>
            <a:normAutofit/>
          </a:bodyPr>
          <a:lstStyle/>
          <a:p>
            <a:pPr marL="0" indent="0">
              <a:buFont typeface="Arial" panose="020B0604020202020204" pitchFamily="34" charset="0"/>
              <a:buNone/>
              <a:defRPr/>
            </a:pPr>
            <a:r>
              <a:rPr lang="en-US" sz="2100" b="1" dirty="0" err="1">
                <a:solidFill>
                  <a:srgbClr val="FF0000"/>
                </a:solidFill>
              </a:rPr>
              <a:t>Defences</a:t>
            </a:r>
            <a:r>
              <a:rPr lang="en-US" sz="2100" b="1" dirty="0">
                <a:solidFill>
                  <a:srgbClr val="FF0000"/>
                </a:solidFill>
              </a:rPr>
              <a:t> to TM infringement</a:t>
            </a:r>
          </a:p>
          <a:p>
            <a:pPr marL="42863" indent="0">
              <a:buFont typeface="Arial" panose="020B0604020202020204" pitchFamily="34" charset="0"/>
              <a:buNone/>
              <a:defRPr/>
            </a:pPr>
            <a:r>
              <a:rPr lang="en-US" sz="2100" dirty="0">
                <a:solidFill>
                  <a:schemeClr val="bg1"/>
                </a:solidFill>
              </a:rPr>
              <a:t>1) Challenge the </a:t>
            </a:r>
            <a:r>
              <a:rPr lang="en-US" sz="2100" dirty="0">
                <a:solidFill>
                  <a:srgbClr val="FFFF00"/>
                </a:solidFill>
              </a:rPr>
              <a:t>validity of the other party’s TM</a:t>
            </a:r>
          </a:p>
          <a:p>
            <a:pPr marL="642938" lvl="1" indent="-257175">
              <a:defRPr/>
            </a:pPr>
            <a:r>
              <a:rPr lang="en-US" sz="2100" dirty="0">
                <a:solidFill>
                  <a:schemeClr val="bg1"/>
                </a:solidFill>
              </a:rPr>
              <a:t>See s. 18</a:t>
            </a:r>
          </a:p>
          <a:p>
            <a:pPr marL="42863" indent="0">
              <a:buFont typeface="Arial" panose="020B0604020202020204" pitchFamily="34" charset="0"/>
              <a:buNone/>
              <a:defRPr/>
            </a:pPr>
            <a:r>
              <a:rPr lang="en-US" sz="2100" dirty="0">
                <a:solidFill>
                  <a:schemeClr val="bg1"/>
                </a:solidFill>
              </a:rPr>
              <a:t>2) A </a:t>
            </a:r>
            <a:r>
              <a:rPr lang="en-US" sz="2100" dirty="0">
                <a:solidFill>
                  <a:srgbClr val="FFFF00"/>
                </a:solidFill>
              </a:rPr>
              <a:t>Defendant</a:t>
            </a:r>
            <a:r>
              <a:rPr lang="en-US" sz="2100" dirty="0">
                <a:solidFill>
                  <a:schemeClr val="bg1"/>
                </a:solidFill>
              </a:rPr>
              <a:t> had </a:t>
            </a:r>
            <a:r>
              <a:rPr lang="en-US" sz="2100" dirty="0">
                <a:solidFill>
                  <a:srgbClr val="FFFF00"/>
                </a:solidFill>
              </a:rPr>
              <a:t>used</a:t>
            </a:r>
            <a:r>
              <a:rPr lang="en-US" sz="2100" dirty="0">
                <a:solidFill>
                  <a:schemeClr val="bg1"/>
                </a:solidFill>
              </a:rPr>
              <a:t>, in good faith, </a:t>
            </a:r>
            <a:r>
              <a:rPr lang="en-US" sz="2100" dirty="0">
                <a:solidFill>
                  <a:srgbClr val="FFFF00"/>
                </a:solidFill>
              </a:rPr>
              <a:t>a confusing Trade Name in Canada</a:t>
            </a:r>
            <a:r>
              <a:rPr lang="en-US" sz="2100" dirty="0">
                <a:solidFill>
                  <a:schemeClr val="bg1"/>
                </a:solidFill>
              </a:rPr>
              <a:t> </a:t>
            </a:r>
            <a:r>
              <a:rPr lang="en-US" sz="2100" dirty="0">
                <a:solidFill>
                  <a:srgbClr val="FF0000"/>
                </a:solidFill>
              </a:rPr>
              <a:t>prior to </a:t>
            </a:r>
            <a:r>
              <a:rPr lang="en-US" sz="2100" dirty="0">
                <a:solidFill>
                  <a:schemeClr val="bg1"/>
                </a:solidFill>
              </a:rPr>
              <a:t>the </a:t>
            </a:r>
            <a:r>
              <a:rPr lang="en-US" sz="2100" dirty="0">
                <a:solidFill>
                  <a:srgbClr val="FFFF00"/>
                </a:solidFill>
              </a:rPr>
              <a:t>filing of the Plaintiff’s </a:t>
            </a:r>
            <a:r>
              <a:rPr lang="en-US" sz="2100" dirty="0">
                <a:solidFill>
                  <a:schemeClr val="bg1"/>
                </a:solidFill>
              </a:rPr>
              <a:t>application for registration of </a:t>
            </a:r>
            <a:r>
              <a:rPr lang="en-US" sz="2100" dirty="0">
                <a:solidFill>
                  <a:srgbClr val="FF0000"/>
                </a:solidFill>
              </a:rPr>
              <a:t>TM</a:t>
            </a:r>
          </a:p>
          <a:p>
            <a:pPr marL="642938" lvl="1" indent="-257175">
              <a:defRPr/>
            </a:pPr>
            <a:r>
              <a:rPr lang="en-US" sz="2100" dirty="0">
                <a:solidFill>
                  <a:schemeClr val="bg1"/>
                </a:solidFill>
              </a:rPr>
              <a:t>See s. 21</a:t>
            </a:r>
          </a:p>
          <a:p>
            <a:pPr marL="42863" indent="0">
              <a:buFont typeface="Arial" panose="020B0604020202020204" pitchFamily="34" charset="0"/>
              <a:buNone/>
              <a:defRPr/>
            </a:pPr>
            <a:r>
              <a:rPr lang="en-US" sz="2100" dirty="0">
                <a:solidFill>
                  <a:schemeClr val="bg1"/>
                </a:solidFill>
              </a:rPr>
              <a:t>3) Mark should be </a:t>
            </a:r>
            <a:r>
              <a:rPr lang="en-US" sz="2100" dirty="0">
                <a:solidFill>
                  <a:srgbClr val="FFFF00"/>
                </a:solidFill>
              </a:rPr>
              <a:t>cancelled  where non-use</a:t>
            </a:r>
          </a:p>
          <a:p>
            <a:pPr marL="42863" indent="0">
              <a:buFont typeface="Arial" panose="020B0604020202020204" pitchFamily="34" charset="0"/>
              <a:buNone/>
              <a:defRPr/>
            </a:pPr>
            <a:r>
              <a:rPr lang="en-US" sz="2100" dirty="0">
                <a:solidFill>
                  <a:schemeClr val="bg1"/>
                </a:solidFill>
              </a:rPr>
              <a:t>4) </a:t>
            </a:r>
            <a:r>
              <a:rPr lang="en-US" sz="2100" dirty="0" err="1">
                <a:solidFill>
                  <a:srgbClr val="FFFF00"/>
                </a:solidFill>
              </a:rPr>
              <a:t>Defences</a:t>
            </a:r>
            <a:r>
              <a:rPr lang="en-US" sz="2100" dirty="0">
                <a:solidFill>
                  <a:schemeClr val="bg1"/>
                </a:solidFill>
              </a:rPr>
              <a:t> set out in </a:t>
            </a:r>
            <a:r>
              <a:rPr lang="en-US" sz="2100" dirty="0">
                <a:solidFill>
                  <a:srgbClr val="FFFF00"/>
                </a:solidFill>
              </a:rPr>
              <a:t>s. 20 </a:t>
            </a:r>
            <a:r>
              <a:rPr lang="en-US" sz="2100" dirty="0">
                <a:solidFill>
                  <a:schemeClr val="bg1"/>
                </a:solidFill>
              </a:rPr>
              <a:t>(bona fide…)</a:t>
            </a:r>
          </a:p>
        </p:txBody>
      </p:sp>
      <p:sp>
        <p:nvSpPr>
          <p:cNvPr id="420867" name="Slide Number Placeholder 3">
            <a:extLst>
              <a:ext uri="{FF2B5EF4-FFF2-40B4-BE49-F238E27FC236}">
                <a16:creationId xmlns:a16="http://schemas.microsoft.com/office/drawing/2014/main" id="{E6C07D73-310C-DED5-904F-05E1E5BE88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0DF5D5-8534-C74C-AB4D-0A114FCAF0A2}" type="slidenum">
              <a:rPr lang="en-US" altLang="en-US" smtClean="0"/>
              <a:pPr/>
              <a:t>287</a:t>
            </a:fld>
            <a:endParaRPr lang="en-US" altLang="en-US"/>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0B232-79AD-82D1-E571-54C58C4745B8}"/>
              </a:ext>
            </a:extLst>
          </p:cNvPr>
          <p:cNvSpPr>
            <a:spLocks noGrp="1"/>
          </p:cNvSpPr>
          <p:nvPr>
            <p:ph type="title"/>
          </p:nvPr>
        </p:nvSpPr>
        <p:spPr>
          <a:xfrm>
            <a:off x="1397000" y="98425"/>
            <a:ext cx="6261100" cy="4603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2" name="Content Placeholder 1">
            <a:extLst>
              <a:ext uri="{FF2B5EF4-FFF2-40B4-BE49-F238E27FC236}">
                <a16:creationId xmlns:a16="http://schemas.microsoft.com/office/drawing/2014/main" id="{A6F89FC8-72CD-F80B-F7F2-439C8C1D64DD}"/>
              </a:ext>
            </a:extLst>
          </p:cNvPr>
          <p:cNvSpPr>
            <a:spLocks noGrp="1"/>
          </p:cNvSpPr>
          <p:nvPr>
            <p:ph idx="1"/>
          </p:nvPr>
        </p:nvSpPr>
        <p:spPr>
          <a:xfrm>
            <a:off x="179388" y="1327150"/>
            <a:ext cx="8785225" cy="3709988"/>
          </a:xfrm>
        </p:spPr>
        <p:txBody>
          <a:bodyPr>
            <a:noAutofit/>
          </a:bodyPr>
          <a:lstStyle/>
          <a:p>
            <a:pPr marL="0" indent="0">
              <a:buFont typeface="Arial" panose="020B0604020202020204" pitchFamily="34" charset="0"/>
              <a:buNone/>
              <a:defRPr/>
            </a:pPr>
            <a:r>
              <a:rPr lang="en-CA" sz="1800" b="1" dirty="0">
                <a:solidFill>
                  <a:srgbClr val="FF0000"/>
                </a:solidFill>
              </a:rPr>
              <a:t>Defences to TM infringement </a:t>
            </a:r>
          </a:p>
          <a:p>
            <a:pPr>
              <a:defRPr/>
            </a:pPr>
            <a:r>
              <a:rPr lang="en-CA" sz="1800" dirty="0">
                <a:solidFill>
                  <a:srgbClr val="FFFF00"/>
                </a:solidFill>
              </a:rPr>
              <a:t>A defendant could </a:t>
            </a:r>
            <a:r>
              <a:rPr lang="en-CA" sz="1800" dirty="0">
                <a:solidFill>
                  <a:srgbClr val="FF0000"/>
                </a:solidFill>
              </a:rPr>
              <a:t>challenge the validity </a:t>
            </a:r>
            <a:r>
              <a:rPr lang="en-CA" sz="1800" dirty="0">
                <a:solidFill>
                  <a:srgbClr val="FFFF00"/>
                </a:solidFill>
              </a:rPr>
              <a:t>of the other party’s TM</a:t>
            </a:r>
            <a:r>
              <a:rPr lang="en-CA" sz="1800" dirty="0">
                <a:solidFill>
                  <a:srgbClr val="FF0000"/>
                </a:solidFill>
              </a:rPr>
              <a:t>:</a:t>
            </a:r>
            <a:r>
              <a:rPr lang="en-CA" sz="1800" dirty="0">
                <a:solidFill>
                  <a:schemeClr val="bg1"/>
                </a:solidFill>
              </a:rPr>
              <a:t> S. 18 is the provision to rely on if this defence is to be raised (TM registered).</a:t>
            </a:r>
          </a:p>
          <a:p>
            <a:pPr lvl="1">
              <a:buFont typeface="Courier New" panose="02070309020205020404" pitchFamily="49" charset="0"/>
              <a:buChar char="o"/>
              <a:defRPr/>
            </a:pPr>
            <a:r>
              <a:rPr lang="en-CA" sz="1800" dirty="0">
                <a:solidFill>
                  <a:srgbClr val="FFFF00"/>
                </a:solidFill>
              </a:rPr>
              <a:t>s. 18(1)(a)</a:t>
            </a:r>
            <a:r>
              <a:rPr lang="en-CA" sz="1800" dirty="0">
                <a:solidFill>
                  <a:srgbClr val="FF0000"/>
                </a:solidFill>
              </a:rPr>
              <a:t>:</a:t>
            </a:r>
            <a:r>
              <a:rPr lang="en-CA" sz="1800" dirty="0">
                <a:solidFill>
                  <a:srgbClr val="FFFF00"/>
                </a:solidFill>
              </a:rPr>
              <a:t> </a:t>
            </a:r>
            <a:r>
              <a:rPr lang="en-CA" sz="1800" dirty="0">
                <a:solidFill>
                  <a:schemeClr val="bg1"/>
                </a:solidFill>
              </a:rPr>
              <a:t>Invalid if the TM was </a:t>
            </a:r>
            <a:r>
              <a:rPr lang="en-CA" sz="1800" dirty="0">
                <a:solidFill>
                  <a:srgbClr val="FFFF00"/>
                </a:solidFill>
              </a:rPr>
              <a:t>not registrable </a:t>
            </a:r>
            <a:r>
              <a:rPr lang="en-CA" sz="1800" dirty="0">
                <a:solidFill>
                  <a:schemeClr val="bg1"/>
                </a:solidFill>
              </a:rPr>
              <a:t>at the date of registration (ss. 9, 10, 12, 13) </a:t>
            </a:r>
          </a:p>
          <a:p>
            <a:pPr lvl="1">
              <a:buFont typeface="Courier New" panose="02070309020205020404" pitchFamily="49" charset="0"/>
              <a:buChar char="o"/>
              <a:defRPr/>
            </a:pPr>
            <a:r>
              <a:rPr lang="en-CA" sz="1800" dirty="0">
                <a:solidFill>
                  <a:srgbClr val="FFFF00"/>
                </a:solidFill>
              </a:rPr>
              <a:t>s. 18(1)(b)</a:t>
            </a:r>
            <a:r>
              <a:rPr lang="en-CA" sz="1800" dirty="0">
                <a:solidFill>
                  <a:srgbClr val="FF0000"/>
                </a:solidFill>
              </a:rPr>
              <a:t>:</a:t>
            </a:r>
            <a:r>
              <a:rPr lang="en-CA" sz="1800" dirty="0">
                <a:solidFill>
                  <a:srgbClr val="FFFF00"/>
                </a:solidFill>
              </a:rPr>
              <a:t> </a:t>
            </a:r>
            <a:r>
              <a:rPr lang="en-CA" sz="1800" dirty="0">
                <a:solidFill>
                  <a:schemeClr val="bg1"/>
                </a:solidFill>
              </a:rPr>
              <a:t>Invalid if the TM is </a:t>
            </a:r>
            <a:r>
              <a:rPr lang="en-CA" sz="1800" dirty="0">
                <a:solidFill>
                  <a:srgbClr val="FFFF00"/>
                </a:solidFill>
              </a:rPr>
              <a:t>not distinctive </a:t>
            </a:r>
            <a:r>
              <a:rPr lang="en-CA" sz="1800" dirty="0">
                <a:solidFill>
                  <a:schemeClr val="bg1"/>
                </a:solidFill>
              </a:rPr>
              <a:t>at the time of the challenge (become generic – see </a:t>
            </a:r>
            <a:r>
              <a:rPr lang="en-CA" sz="1800" i="1" u="sng" dirty="0">
                <a:solidFill>
                  <a:schemeClr val="bg1"/>
                </a:solidFill>
              </a:rPr>
              <a:t>Champagne</a:t>
            </a:r>
            <a:r>
              <a:rPr lang="en-CA" sz="1800" dirty="0">
                <a:solidFill>
                  <a:schemeClr val="bg1"/>
                </a:solidFill>
              </a:rPr>
              <a:t> case)</a:t>
            </a:r>
          </a:p>
          <a:p>
            <a:pPr lvl="1">
              <a:buFont typeface="Courier New" panose="02070309020205020404" pitchFamily="49" charset="0"/>
              <a:buChar char="o"/>
              <a:defRPr/>
            </a:pPr>
            <a:r>
              <a:rPr lang="en-CA" sz="1800" dirty="0">
                <a:solidFill>
                  <a:srgbClr val="FFFF00"/>
                </a:solidFill>
              </a:rPr>
              <a:t>s. 18(1)(c)</a:t>
            </a:r>
            <a:r>
              <a:rPr lang="en-CA" sz="1800" dirty="0">
                <a:solidFill>
                  <a:srgbClr val="FF0000"/>
                </a:solidFill>
              </a:rPr>
              <a:t>:</a:t>
            </a:r>
            <a:r>
              <a:rPr lang="en-CA" sz="1800" dirty="0">
                <a:solidFill>
                  <a:srgbClr val="FFFF00"/>
                </a:solidFill>
              </a:rPr>
              <a:t> </a:t>
            </a:r>
            <a:r>
              <a:rPr lang="en-CA" sz="1800" dirty="0">
                <a:solidFill>
                  <a:schemeClr val="bg1"/>
                </a:solidFill>
              </a:rPr>
              <a:t>Invalid if it has been a</a:t>
            </a:r>
            <a:r>
              <a:rPr lang="en-CA" sz="1800" dirty="0">
                <a:solidFill>
                  <a:srgbClr val="FFFF00"/>
                </a:solidFill>
              </a:rPr>
              <a:t>bandoned</a:t>
            </a:r>
            <a:r>
              <a:rPr lang="en-CA" sz="1800" dirty="0">
                <a:solidFill>
                  <a:schemeClr val="bg1"/>
                </a:solidFill>
              </a:rPr>
              <a:t> (see the corpulent penguin case for the test for abandonment)</a:t>
            </a:r>
          </a:p>
          <a:p>
            <a:pPr lvl="1">
              <a:buFont typeface="Courier New" panose="02070309020205020404" pitchFamily="49" charset="0"/>
              <a:buChar char="o"/>
              <a:defRPr/>
            </a:pPr>
            <a:r>
              <a:rPr lang="en-CA" sz="1800" dirty="0">
                <a:solidFill>
                  <a:srgbClr val="FFFF00"/>
                </a:solidFill>
              </a:rPr>
              <a:t>s. 18(1)(d)</a:t>
            </a:r>
            <a:r>
              <a:rPr lang="en-CA" sz="1800" dirty="0">
                <a:solidFill>
                  <a:srgbClr val="FF0000"/>
                </a:solidFill>
              </a:rPr>
              <a:t>:</a:t>
            </a:r>
            <a:r>
              <a:rPr lang="en-CA" sz="1800" dirty="0">
                <a:solidFill>
                  <a:srgbClr val="FFFF00"/>
                </a:solidFill>
              </a:rPr>
              <a:t> </a:t>
            </a:r>
            <a:r>
              <a:rPr lang="en-CA" sz="1800" dirty="0">
                <a:solidFill>
                  <a:schemeClr val="bg1"/>
                </a:solidFill>
              </a:rPr>
              <a:t>Invalid if the applicant was </a:t>
            </a:r>
            <a:r>
              <a:rPr lang="en-CA" sz="1800" dirty="0">
                <a:solidFill>
                  <a:srgbClr val="FFFF00"/>
                </a:solidFill>
              </a:rPr>
              <a:t>not the person entitled</a:t>
            </a:r>
            <a:r>
              <a:rPr lang="en-CA" sz="1800" dirty="0">
                <a:solidFill>
                  <a:schemeClr val="bg1"/>
                </a:solidFill>
              </a:rPr>
              <a:t> to register the mark [refer back to s. 16, but note the limitation in s. 17]</a:t>
            </a:r>
          </a:p>
        </p:txBody>
      </p:sp>
      <p:sp>
        <p:nvSpPr>
          <p:cNvPr id="422915" name="Slide Number Placeholder 3">
            <a:extLst>
              <a:ext uri="{FF2B5EF4-FFF2-40B4-BE49-F238E27FC236}">
                <a16:creationId xmlns:a16="http://schemas.microsoft.com/office/drawing/2014/main" id="{25B1D031-45DE-9F7F-6BE4-6A0199B6DCD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53244C-59F2-2542-9870-BF1D0B62FDC1}" type="slidenum">
              <a:rPr lang="en-US" altLang="en-US" smtClean="0"/>
              <a:pPr/>
              <a:t>288</a:t>
            </a:fld>
            <a:endParaRPr lang="en-US" alt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59BF0-3BE8-B024-0F95-AE55144FBC1C}"/>
              </a:ext>
            </a:extLst>
          </p:cNvPr>
          <p:cNvSpPr>
            <a:spLocks noGrp="1"/>
          </p:cNvSpPr>
          <p:nvPr>
            <p:ph type="title"/>
          </p:nvPr>
        </p:nvSpPr>
        <p:spPr>
          <a:xfrm>
            <a:off x="1482725" y="0"/>
            <a:ext cx="6172200" cy="7000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424962" name="Content Placeholder 1">
            <a:extLst>
              <a:ext uri="{FF2B5EF4-FFF2-40B4-BE49-F238E27FC236}">
                <a16:creationId xmlns:a16="http://schemas.microsoft.com/office/drawing/2014/main" id="{A6977C59-A397-054E-F638-C147071750FC}"/>
              </a:ext>
            </a:extLst>
          </p:cNvPr>
          <p:cNvSpPr>
            <a:spLocks noGrp="1" noChangeArrowheads="1"/>
          </p:cNvSpPr>
          <p:nvPr>
            <p:ph idx="1"/>
          </p:nvPr>
        </p:nvSpPr>
        <p:spPr bwMode="auto">
          <a:xfrm>
            <a:off x="107950" y="987425"/>
            <a:ext cx="8928100"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chemeClr val="bg1"/>
                </a:solidFill>
              </a:rPr>
              <a:t>Defendant had </a:t>
            </a:r>
            <a:r>
              <a:rPr lang="en-US" altLang="en-US" sz="1800">
                <a:solidFill>
                  <a:srgbClr val="FFFF00"/>
                </a:solidFill>
              </a:rPr>
              <a:t>used in good faith a confusing Trade Name </a:t>
            </a:r>
            <a:r>
              <a:rPr lang="en-US" altLang="en-US" sz="1800">
                <a:solidFill>
                  <a:schemeClr val="bg1"/>
                </a:solidFill>
              </a:rPr>
              <a:t>in Canada before the date of the filing of the Plaintiff’s application for registration (s. 21)</a:t>
            </a:r>
            <a:r>
              <a:rPr lang="en-CA" altLang="en-US" sz="1800">
                <a:solidFill>
                  <a:schemeClr val="bg1"/>
                </a:solidFill>
              </a:rPr>
              <a:t> </a:t>
            </a:r>
          </a:p>
          <a:p>
            <a:r>
              <a:rPr lang="en-US" altLang="en-US" sz="1800">
                <a:solidFill>
                  <a:schemeClr val="bg1"/>
                </a:solidFill>
              </a:rPr>
              <a:t>The Plaintiff’s mark should be cancelled because of </a:t>
            </a:r>
            <a:r>
              <a:rPr lang="en-US" altLang="en-US" sz="1800">
                <a:solidFill>
                  <a:srgbClr val="FFFF00"/>
                </a:solidFill>
              </a:rPr>
              <a:t>non-use</a:t>
            </a:r>
            <a:r>
              <a:rPr lang="en-CA" altLang="en-US" sz="1800">
                <a:solidFill>
                  <a:srgbClr val="FFFF00"/>
                </a:solidFill>
              </a:rPr>
              <a:t> </a:t>
            </a:r>
            <a:r>
              <a:rPr lang="en-CA" altLang="en-US" sz="1800" b="1">
                <a:solidFill>
                  <a:schemeClr val="bg1"/>
                </a:solidFill>
              </a:rPr>
              <a:t>(s</a:t>
            </a:r>
            <a:r>
              <a:rPr lang="en-CA" altLang="en-US" sz="1800">
                <a:solidFill>
                  <a:schemeClr val="bg1"/>
                </a:solidFill>
              </a:rPr>
              <a:t>ee S. 45)</a:t>
            </a:r>
          </a:p>
          <a:p>
            <a:r>
              <a:rPr lang="en-US" altLang="en-US" sz="1800">
                <a:solidFill>
                  <a:schemeClr val="bg1"/>
                </a:solidFill>
              </a:rPr>
              <a:t>Certain </a:t>
            </a:r>
            <a:r>
              <a:rPr lang="en-US" altLang="en-US" sz="1800">
                <a:solidFill>
                  <a:srgbClr val="FFFF00"/>
                </a:solidFill>
              </a:rPr>
              <a:t>defences contained in s. 20 </a:t>
            </a:r>
            <a:r>
              <a:rPr lang="en-US" altLang="en-US" sz="1800">
                <a:solidFill>
                  <a:schemeClr val="bg1"/>
                </a:solidFill>
              </a:rPr>
              <a:t>can be invoked where a TM owner alleges that the Defendant has infringed their TM by using a confusing mark.</a:t>
            </a:r>
            <a:r>
              <a:rPr lang="en-CA" altLang="en-US" sz="1800">
                <a:solidFill>
                  <a:schemeClr val="bg1"/>
                </a:solidFill>
              </a:rPr>
              <a:t> </a:t>
            </a:r>
          </a:p>
          <a:p>
            <a:pPr lvl="1">
              <a:buFont typeface="Courier New" panose="02070309020205020404" pitchFamily="49" charset="0"/>
              <a:buChar char="o"/>
            </a:pPr>
            <a:r>
              <a:rPr lang="en-CA" altLang="en-US" sz="1800">
                <a:solidFill>
                  <a:schemeClr val="bg1"/>
                </a:solidFill>
              </a:rPr>
              <a:t>I.e.: </a:t>
            </a:r>
            <a:r>
              <a:rPr lang="en-US" altLang="en-US" sz="1800">
                <a:solidFill>
                  <a:schemeClr val="bg1"/>
                </a:solidFill>
              </a:rPr>
              <a:t>(1.1) The registration of a trade-mark does not prevent a person from making, in a manner that is not likely to have the effect of depreciating the value of the goodwill attaching to the trade-mark,</a:t>
            </a:r>
            <a:endParaRPr lang="en-CA" altLang="en-US" sz="1800">
              <a:solidFill>
                <a:schemeClr val="bg1"/>
              </a:solidFill>
            </a:endParaRPr>
          </a:p>
          <a:p>
            <a:pPr lvl="2" indent="-257175">
              <a:buFont typeface="Wingdings" pitchFamily="2" charset="2"/>
              <a:buChar char="§"/>
            </a:pPr>
            <a:r>
              <a:rPr lang="en-US" altLang="en-US" sz="1800">
                <a:solidFill>
                  <a:schemeClr val="bg1"/>
                </a:solidFill>
              </a:rPr>
              <a:t>(</a:t>
            </a:r>
            <a:r>
              <a:rPr lang="en-US" altLang="en-US" sz="1800" i="1">
                <a:solidFill>
                  <a:schemeClr val="bg1"/>
                </a:solidFill>
              </a:rPr>
              <a:t>a</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 </a:t>
            </a:r>
            <a:r>
              <a:rPr lang="en-US" altLang="en-US" sz="1800">
                <a:solidFill>
                  <a:schemeClr val="bg1"/>
                </a:solidFill>
              </a:rPr>
              <a:t>of his or her </a:t>
            </a:r>
            <a:r>
              <a:rPr lang="en-US" altLang="en-US" sz="1800">
                <a:solidFill>
                  <a:srgbClr val="FFFF00"/>
                </a:solidFill>
              </a:rPr>
              <a:t>personal name </a:t>
            </a:r>
            <a:r>
              <a:rPr lang="en-US" altLang="en-US" sz="1800">
                <a:solidFill>
                  <a:schemeClr val="bg1"/>
                </a:solidFill>
              </a:rPr>
              <a:t>as a trade-name; </a:t>
            </a:r>
            <a:r>
              <a:rPr lang="en-US" altLang="en-US" sz="1800">
                <a:solidFill>
                  <a:srgbClr val="FF0000"/>
                </a:solidFill>
              </a:rPr>
              <a:t>or</a:t>
            </a:r>
            <a:r>
              <a:rPr lang="en-CA" altLang="en-US" sz="1800">
                <a:solidFill>
                  <a:srgbClr val="FF0000"/>
                </a:solidFill>
              </a:rPr>
              <a:t> </a:t>
            </a:r>
            <a:r>
              <a:rPr lang="en-CA" altLang="en-US" sz="1800">
                <a:solidFill>
                  <a:schemeClr val="bg1"/>
                </a:solidFill>
              </a:rPr>
              <a:t>     </a:t>
            </a:r>
            <a:r>
              <a:rPr lang="en-US" altLang="en-US" sz="1800">
                <a:solidFill>
                  <a:schemeClr val="bg1"/>
                </a:solidFill>
              </a:rPr>
              <a:t>(</a:t>
            </a:r>
            <a:r>
              <a:rPr lang="en-US" altLang="en-US" sz="1800" i="1">
                <a:solidFill>
                  <a:schemeClr val="bg1"/>
                </a:solidFill>
              </a:rPr>
              <a:t>b</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a:t>
            </a:r>
            <a:r>
              <a:rPr lang="en-US" altLang="en-US" sz="1800">
                <a:solidFill>
                  <a:schemeClr val="bg1"/>
                </a:solidFill>
              </a:rPr>
              <a:t>, other than as a trade-mark, of the </a:t>
            </a:r>
            <a:r>
              <a:rPr lang="en-US" altLang="en-US" sz="1800">
                <a:solidFill>
                  <a:srgbClr val="FFFF00"/>
                </a:solidFill>
              </a:rPr>
              <a:t>geographical name of </a:t>
            </a:r>
            <a:r>
              <a:rPr lang="en-US" altLang="en-US" sz="1800">
                <a:solidFill>
                  <a:schemeClr val="bg1"/>
                </a:solidFill>
              </a:rPr>
              <a:t>his or her </a:t>
            </a:r>
            <a:r>
              <a:rPr lang="en-US" altLang="en-US" sz="1800">
                <a:solidFill>
                  <a:srgbClr val="FFFF00"/>
                </a:solidFill>
              </a:rPr>
              <a:t>place of business </a:t>
            </a:r>
            <a:r>
              <a:rPr lang="en-US" altLang="en-US" sz="1800">
                <a:solidFill>
                  <a:schemeClr val="bg1"/>
                </a:solidFill>
              </a:rPr>
              <a:t>or of any accurate description of the character or quality of his or her goods or services.</a:t>
            </a:r>
          </a:p>
        </p:txBody>
      </p:sp>
      <p:sp>
        <p:nvSpPr>
          <p:cNvPr id="424963" name="Slide Number Placeholder 3">
            <a:extLst>
              <a:ext uri="{FF2B5EF4-FFF2-40B4-BE49-F238E27FC236}">
                <a16:creationId xmlns:a16="http://schemas.microsoft.com/office/drawing/2014/main" id="{5ED4FC51-FD8A-B49D-955F-AFCACA8F22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2613ED-EE36-9642-A2EA-B3FB6CDE9AB4}" type="slidenum">
              <a:rPr lang="en-US" altLang="en-US" smtClean="0"/>
              <a:pPr/>
              <a:t>289</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3AFF4FDD-E237-AA39-6E7E-369C4C6212B7}"/>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10</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6F8DE9E4-C976-8260-A4EB-7C1E33DD7055}"/>
              </a:ext>
            </a:extLst>
          </p:cNvPr>
          <p:cNvSpPr>
            <a:spLocks noGrp="1"/>
          </p:cNvSpPr>
          <p:nvPr>
            <p:ph sz="quarter" idx="10"/>
          </p:nvPr>
        </p:nvSpPr>
        <p:spPr>
          <a:xfrm>
            <a:off x="457200" y="1055688"/>
            <a:ext cx="8229600" cy="3676650"/>
          </a:xfrm>
        </p:spPr>
        <p:txBody>
          <a:bodyPr>
            <a:normAutofit lnSpcReduction="10000"/>
          </a:bodyPr>
          <a:lstStyle/>
          <a:p>
            <a:pPr marL="0" indent="0">
              <a:buFont typeface="Arial" panose="020B0604020202020204" pitchFamily="34" charset="0"/>
              <a:buNone/>
              <a:defRPr/>
            </a:pPr>
            <a:r>
              <a:rPr lang="en-CA" sz="3600" dirty="0">
                <a:solidFill>
                  <a:srgbClr val="FFFF00"/>
                </a:solidFill>
                <a:latin typeface="Droid Sans"/>
              </a:rPr>
              <a:t>Participation is broadly defined includes any or all</a:t>
            </a:r>
            <a:r>
              <a:rPr lang="en-CA" sz="3600" dirty="0">
                <a:solidFill>
                  <a:srgbClr val="FF0000"/>
                </a:solidFill>
                <a:latin typeface="Droid Sans"/>
              </a:rPr>
              <a:t>:</a:t>
            </a:r>
          </a:p>
          <a:p>
            <a:pPr>
              <a:defRPr/>
            </a:pPr>
            <a:r>
              <a:rPr lang="en-CA" sz="3600" dirty="0">
                <a:solidFill>
                  <a:schemeClr val="bg1"/>
                </a:solidFill>
                <a:latin typeface="Droid Sans"/>
              </a:rPr>
              <a:t>class contributions however made</a:t>
            </a:r>
          </a:p>
          <a:p>
            <a:pPr>
              <a:defRPr/>
            </a:pPr>
            <a:r>
              <a:rPr lang="en-CA" sz="3600" dirty="0">
                <a:solidFill>
                  <a:schemeClr val="bg1"/>
                </a:solidFill>
                <a:latin typeface="Droid Sans"/>
              </a:rPr>
              <a:t>website contributions</a:t>
            </a:r>
          </a:p>
          <a:p>
            <a:pPr>
              <a:defRPr/>
            </a:pPr>
            <a:r>
              <a:rPr lang="en-CA" sz="3600" dirty="0">
                <a:solidFill>
                  <a:schemeClr val="bg1"/>
                </a:solidFill>
                <a:latin typeface="Droid Sans"/>
              </a:rPr>
              <a:t>email or other discussions with Instructor</a:t>
            </a:r>
          </a:p>
          <a:p>
            <a:pPr marL="0" indent="0">
              <a:buFont typeface="Arial" panose="020B0604020202020204" pitchFamily="34" charset="0"/>
              <a:buNone/>
              <a:defRPr/>
            </a:pPr>
            <a:endParaRPr lang="en-US" sz="3225" dirty="0">
              <a:solidFill>
                <a:srgbClr val="FF0000"/>
              </a:solidFil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itle 5">
            <a:extLst>
              <a:ext uri="{FF2B5EF4-FFF2-40B4-BE49-F238E27FC236}">
                <a16:creationId xmlns:a16="http://schemas.microsoft.com/office/drawing/2014/main" id="{6C8912C5-6913-4728-F6BE-2994458B2774}"/>
              </a:ext>
            </a:extLst>
          </p:cNvPr>
          <p:cNvSpPr>
            <a:spLocks noGrp="1" noChangeArrowheads="1"/>
          </p:cNvSpPr>
          <p:nvPr>
            <p:ph type="title"/>
          </p:nvPr>
        </p:nvSpPr>
        <p:spPr bwMode="auto">
          <a:xfrm>
            <a:off x="1485900" y="63500"/>
            <a:ext cx="6172200"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427010" name="Slide Number Placeholder 3">
            <a:extLst>
              <a:ext uri="{FF2B5EF4-FFF2-40B4-BE49-F238E27FC236}">
                <a16:creationId xmlns:a16="http://schemas.microsoft.com/office/drawing/2014/main" id="{F4750C46-9B08-4AC2-204B-F3C2DC8B77C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1A5AB4-99B9-E140-9F07-70D00E49DDD6}" type="slidenum">
              <a:rPr lang="en-US" altLang="en-US" smtClean="0"/>
              <a:pPr/>
              <a:t>290</a:t>
            </a:fld>
            <a:endParaRPr lang="en-US" altLang="en-US"/>
          </a:p>
        </p:txBody>
      </p:sp>
      <p:pic>
        <p:nvPicPr>
          <p:cNvPr id="427011" name="Content Placeholder 4">
            <a:extLst>
              <a:ext uri="{FF2B5EF4-FFF2-40B4-BE49-F238E27FC236}">
                <a16:creationId xmlns:a16="http://schemas.microsoft.com/office/drawing/2014/main" id="{4F33B704-26D1-A632-1CA0-69E09B961684}"/>
              </a:ext>
            </a:extLst>
          </p:cNvPr>
          <p:cNvPicPr>
            <a:picLocks noGrp="1" noChangeArrowheads="1"/>
          </p:cNvPicPr>
          <p:nvPr>
            <p:ph idx="1"/>
          </p:nvPr>
        </p:nvPicPr>
        <p:blipFill>
          <a:blip r:embed="rId3" cstate="print">
            <a:extLst>
              <a:ext uri="{28A0092B-C50C-407E-A947-70E740481C1C}">
                <a14:useLocalDpi xmlns:a14="http://schemas.microsoft.com/office/drawing/2010/main"/>
              </a:ext>
            </a:extLst>
          </a:blip>
          <a:srcRect l="-143" r="-502"/>
          <a:stretch>
            <a:fillRect/>
          </a:stretch>
        </p:blipFill>
        <p:spPr bwMode="auto">
          <a:xfrm>
            <a:off x="2759075" y="1027113"/>
            <a:ext cx="3625850" cy="2714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3595BD-50DC-86B8-495B-39D2A95D0932}"/>
              </a:ext>
            </a:extLst>
          </p:cNvPr>
          <p:cNvSpPr txBox="1"/>
          <p:nvPr/>
        </p:nvSpPr>
        <p:spPr>
          <a:xfrm>
            <a:off x="809625" y="4011613"/>
            <a:ext cx="7523163" cy="923925"/>
          </a:xfrm>
          <a:prstGeom prst="rect">
            <a:avLst/>
          </a:prstGeom>
          <a:noFill/>
        </p:spPr>
        <p:txBody>
          <a:bodyPr wrap="none">
            <a:spAutoFit/>
          </a:bodyPr>
          <a:lstStyle/>
          <a:p>
            <a:pPr marL="257175" indent="-257175">
              <a:buFontTx/>
              <a:buAutoNum type="arabicPeriod"/>
              <a:defRPr/>
            </a:pPr>
            <a:r>
              <a:rPr lang="en-CA" sz="1800" dirty="0">
                <a:solidFill>
                  <a:schemeClr val="bg1"/>
                </a:solidFill>
              </a:rPr>
              <a:t>Assume Trader Joe’s TM is registered in Canada – as of 2011. </a:t>
            </a:r>
          </a:p>
          <a:p>
            <a:pPr marL="257175" indent="-257175">
              <a:buFontTx/>
              <a:buAutoNum type="arabicPeriod"/>
              <a:defRPr/>
            </a:pPr>
            <a:r>
              <a:rPr lang="en-CA" sz="1800" dirty="0">
                <a:solidFill>
                  <a:schemeClr val="bg1"/>
                </a:solidFill>
              </a:rPr>
              <a:t>Is Pirate Joe’s infringing Trader Joe’s registered TM? s. 19, 20, 22…  </a:t>
            </a:r>
          </a:p>
          <a:p>
            <a:pPr>
              <a:defRPr/>
            </a:pPr>
            <a:endParaRPr lang="en-US" sz="1800"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Box 1">
            <a:extLst>
              <a:ext uri="{FF2B5EF4-FFF2-40B4-BE49-F238E27FC236}">
                <a16:creationId xmlns:a16="http://schemas.microsoft.com/office/drawing/2014/main" id="{0A874326-F41B-BFA4-8333-3B0182FEB554}"/>
              </a:ext>
            </a:extLst>
          </p:cNvPr>
          <p:cNvSpPr txBox="1">
            <a:spLocks noChangeArrowheads="1"/>
          </p:cNvSpPr>
          <p:nvPr/>
        </p:nvSpPr>
        <p:spPr bwMode="auto">
          <a:xfrm>
            <a:off x="1479550" y="195263"/>
            <a:ext cx="6184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Trademarks</a:t>
            </a:r>
            <a:r>
              <a:rPr lang="en-US" altLang="en-US" sz="3200" b="1">
                <a:solidFill>
                  <a:srgbClr val="FF0000"/>
                </a:solidFill>
              </a:rPr>
              <a:t>: </a:t>
            </a:r>
            <a:r>
              <a:rPr lang="en-US" altLang="en-US" sz="3200">
                <a:solidFill>
                  <a:schemeClr val="bg1"/>
                </a:solidFill>
              </a:rPr>
              <a:t>Remedies </a:t>
            </a:r>
            <a:r>
              <a:rPr lang="en-US" altLang="en-US" sz="3200">
                <a:solidFill>
                  <a:srgbClr val="FF0000"/>
                </a:solidFill>
              </a:rPr>
              <a:t>–</a:t>
            </a:r>
            <a:r>
              <a:rPr lang="en-US" altLang="en-US" sz="3200">
                <a:solidFill>
                  <a:schemeClr val="bg1"/>
                </a:solidFill>
              </a:rPr>
              <a:t> Q</a:t>
            </a:r>
            <a:r>
              <a:rPr lang="en-US" altLang="en-US" sz="3200">
                <a:solidFill>
                  <a:srgbClr val="FF0000"/>
                </a:solidFill>
              </a:rPr>
              <a:t>&amp;</a:t>
            </a:r>
            <a:r>
              <a:rPr lang="en-US" altLang="en-US" sz="3200">
                <a:solidFill>
                  <a:schemeClr val="bg1"/>
                </a:solidFill>
              </a:rPr>
              <a:t>A</a:t>
            </a:r>
            <a:r>
              <a:rPr lang="en-US" altLang="en-US" sz="3200" b="1">
                <a:solidFill>
                  <a:srgbClr val="FFFF00"/>
                </a:solidFill>
              </a:rPr>
              <a:t> </a:t>
            </a:r>
            <a:r>
              <a:rPr lang="en-US" altLang="en-US" b="1">
                <a:solidFill>
                  <a:srgbClr val="FFFF00"/>
                </a:solidFill>
              </a:rPr>
              <a:t>	</a:t>
            </a:r>
            <a:endParaRPr lang="en-US" altLang="en-US"/>
          </a:p>
        </p:txBody>
      </p:sp>
      <p:sp>
        <p:nvSpPr>
          <p:cNvPr id="3" name="TextBox 2">
            <a:extLst>
              <a:ext uri="{FF2B5EF4-FFF2-40B4-BE49-F238E27FC236}">
                <a16:creationId xmlns:a16="http://schemas.microsoft.com/office/drawing/2014/main" id="{326E4D90-A70B-1184-75E8-64B59BA5602E}"/>
              </a:ext>
            </a:extLst>
          </p:cNvPr>
          <p:cNvSpPr txBox="1"/>
          <p:nvPr/>
        </p:nvSpPr>
        <p:spPr>
          <a:xfrm>
            <a:off x="142875" y="1058863"/>
            <a:ext cx="8858250" cy="3416300"/>
          </a:xfrm>
          <a:prstGeom prst="rect">
            <a:avLst/>
          </a:prstGeom>
          <a:noFill/>
        </p:spPr>
        <p:txBody>
          <a:bodyPr>
            <a:spAutoFit/>
          </a:bodyPr>
          <a:lstStyle/>
          <a:p>
            <a:pPr marL="514350" indent="-457200">
              <a:buFontTx/>
              <a:buAutoNum type="arabicPeriod"/>
              <a:defRPr/>
            </a:pPr>
            <a:r>
              <a:rPr lang="en-CA" dirty="0">
                <a:solidFill>
                  <a:schemeClr val="bg1"/>
                </a:solidFill>
              </a:rPr>
              <a:t>Do you think the provisions in the TMA provide </a:t>
            </a:r>
          </a:p>
          <a:p>
            <a:pPr marL="57150">
              <a:defRPr/>
            </a:pPr>
            <a:r>
              <a:rPr lang="en-CA" dirty="0">
                <a:solidFill>
                  <a:schemeClr val="bg1"/>
                </a:solidFill>
              </a:rPr>
              <a:t>sufficient protection against infringement for TM </a:t>
            </a:r>
          </a:p>
          <a:p>
            <a:pPr marL="57150">
              <a:defRPr/>
            </a:pPr>
            <a:r>
              <a:rPr lang="en-CA" dirty="0">
                <a:solidFill>
                  <a:schemeClr val="bg1"/>
                </a:solidFill>
              </a:rPr>
              <a:t>owners</a:t>
            </a:r>
            <a:r>
              <a:rPr lang="en-CA" dirty="0">
                <a:solidFill>
                  <a:srgbClr val="FF0000"/>
                </a:solidFill>
              </a:rPr>
              <a:t>? </a:t>
            </a:r>
            <a:r>
              <a:rPr lang="en-CA" dirty="0">
                <a:solidFill>
                  <a:schemeClr val="bg1"/>
                </a:solidFill>
              </a:rPr>
              <a:t> </a:t>
            </a:r>
          </a:p>
          <a:p>
            <a:pPr marL="57150">
              <a:defRPr/>
            </a:pPr>
            <a:r>
              <a:rPr lang="en-CA" dirty="0">
                <a:solidFill>
                  <a:schemeClr val="bg1"/>
                </a:solidFill>
              </a:rPr>
              <a:t>2. Do you think the provisions in the TMA overprotect </a:t>
            </a:r>
          </a:p>
          <a:p>
            <a:pPr marL="57150">
              <a:defRPr/>
            </a:pPr>
            <a:r>
              <a:rPr lang="en-CA" dirty="0">
                <a:solidFill>
                  <a:schemeClr val="bg1"/>
                </a:solidFill>
              </a:rPr>
              <a:t>TM owners</a:t>
            </a:r>
            <a:r>
              <a:rPr lang="en-CA" dirty="0">
                <a:solidFill>
                  <a:srgbClr val="FF0000"/>
                </a:solidFill>
              </a:rPr>
              <a:t>?</a:t>
            </a:r>
            <a:r>
              <a:rPr lang="en-CA" dirty="0">
                <a:solidFill>
                  <a:schemeClr val="bg1"/>
                </a:solidFill>
              </a:rPr>
              <a:t> </a:t>
            </a:r>
          </a:p>
          <a:p>
            <a:pPr marL="800100" lvl="1" indent="-342900">
              <a:buFont typeface="Arial" panose="020B0604020202020204" pitchFamily="34" charset="0"/>
              <a:buChar char="•"/>
              <a:defRPr/>
            </a:pPr>
            <a:r>
              <a:rPr lang="en-CA" dirty="0">
                <a:solidFill>
                  <a:schemeClr val="bg1"/>
                </a:solidFill>
              </a:rPr>
              <a:t>In answering these questions please think of specific </a:t>
            </a:r>
          </a:p>
          <a:p>
            <a:pPr lvl="1">
              <a:defRPr/>
            </a:pPr>
            <a:r>
              <a:rPr lang="en-CA" dirty="0">
                <a:solidFill>
                  <a:schemeClr val="bg1"/>
                </a:solidFill>
              </a:rPr>
              <a:t>legislative reforms that in your view would make the </a:t>
            </a:r>
          </a:p>
          <a:p>
            <a:pPr lvl="1">
              <a:defRPr/>
            </a:pPr>
            <a:r>
              <a:rPr lang="en-CA" dirty="0">
                <a:solidFill>
                  <a:schemeClr val="bg1"/>
                </a:solidFill>
              </a:rPr>
              <a:t>degree of protection available to TM owners more </a:t>
            </a:r>
          </a:p>
          <a:p>
            <a:pPr lvl="1">
              <a:defRPr/>
            </a:pPr>
            <a:r>
              <a:rPr lang="en-CA" dirty="0">
                <a:solidFill>
                  <a:schemeClr val="bg1"/>
                </a:solidFill>
              </a:rPr>
              <a:t>appropriate.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398E9-0769-A25B-5A0C-A435A6DB3CF5}"/>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1">
            <a:extLst>
              <a:ext uri="{FF2B5EF4-FFF2-40B4-BE49-F238E27FC236}">
                <a16:creationId xmlns:a16="http://schemas.microsoft.com/office/drawing/2014/main" id="{6DE7AFA9-9A7A-26B4-9042-CB12B578688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31106" name="Content Placeholder 3" descr="Crystal_Project_pause-queue.png">
            <a:extLst>
              <a:ext uri="{FF2B5EF4-FFF2-40B4-BE49-F238E27FC236}">
                <a16:creationId xmlns:a16="http://schemas.microsoft.com/office/drawing/2014/main" id="{3C02D320-D8FB-0CAE-464E-BE896BA1060B}"/>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07" name="Content Placeholder 3" descr="Crystal_Project_pause-queue.png">
            <a:extLst>
              <a:ext uri="{FF2B5EF4-FFF2-40B4-BE49-F238E27FC236}">
                <a16:creationId xmlns:a16="http://schemas.microsoft.com/office/drawing/2014/main" id="{5D1272C4-0ECD-0066-2DD7-78F7E8E6ACC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E6F71-8345-517A-B6E4-79CFC1189237}"/>
              </a:ext>
            </a:extLst>
          </p:cNvPr>
          <p:cNvSpPr>
            <a:spLocks noGrp="1"/>
          </p:cNvSpPr>
          <p:nvPr>
            <p:ph sz="quarter" idx="10"/>
          </p:nvPr>
        </p:nvSpPr>
        <p:spPr>
          <a:xfrm>
            <a:off x="1485900" y="1296988"/>
            <a:ext cx="6172200" cy="3138487"/>
          </a:xfrm>
        </p:spPr>
        <p:txBody>
          <a:bodyPr/>
          <a:lstStyle/>
          <a:p>
            <a:pPr marL="0" indent="0" algn="ctr">
              <a:buFont typeface="Arial" panose="020B0604020202020204" pitchFamily="34" charset="0"/>
              <a:buNone/>
              <a:defRPr/>
            </a:pPr>
            <a:r>
              <a:rPr lang="en-US" sz="7200" dirty="0">
                <a:solidFill>
                  <a:schemeClr val="bg1"/>
                </a:solidFill>
                <a:latin typeface="American Typewriter"/>
                <a:cs typeface="American Typewriter"/>
              </a:rPr>
              <a:t>Trademarks</a:t>
            </a:r>
          </a:p>
          <a:p>
            <a:pPr marL="0" indent="0" algn="ctr">
              <a:buFont typeface="Arial" panose="020B0604020202020204" pitchFamily="34" charset="0"/>
              <a:buNone/>
              <a:defRPr/>
            </a:pPr>
            <a:r>
              <a:rPr lang="en-US" sz="7200" dirty="0">
                <a:solidFill>
                  <a:schemeClr val="bg1"/>
                </a:solidFill>
                <a:latin typeface="American Typewriter"/>
                <a:cs typeface="American Typewriter"/>
              </a:rPr>
              <a:t>Review</a:t>
            </a:r>
            <a:endParaRPr lang="en-US" sz="7200" dirty="0">
              <a:solidFill>
                <a:srgbClr val="FF0000"/>
              </a:solidFill>
              <a:latin typeface="American Typewriter"/>
              <a:cs typeface="American Typewriter"/>
            </a:endParaRPr>
          </a:p>
          <a:p>
            <a:pPr>
              <a:defRPr/>
            </a:pP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a:extLst>
              <a:ext uri="{FF2B5EF4-FFF2-40B4-BE49-F238E27FC236}">
                <a16:creationId xmlns:a16="http://schemas.microsoft.com/office/drawing/2014/main" id="{918A0942-8545-20AB-1D66-66F16C57100E}"/>
              </a:ext>
            </a:extLst>
          </p:cNvPr>
          <p:cNvSpPr>
            <a:spLocks noGrp="1" noChangeArrowheads="1"/>
          </p:cNvSpPr>
          <p:nvPr>
            <p:ph type="title"/>
          </p:nvPr>
        </p:nvSpPr>
        <p:spPr bwMode="auto">
          <a:xfrm>
            <a:off x="1395413" y="123825"/>
            <a:ext cx="6353175" cy="1082675"/>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300" b="1" dirty="0">
                <a:solidFill>
                  <a:srgbClr val="FFFF00"/>
                </a:solidFill>
              </a:rPr>
              <a:t>Trademarks</a:t>
            </a:r>
            <a:r>
              <a:rPr lang="en-US" altLang="en-US" sz="3300" b="1" dirty="0">
                <a:solidFill>
                  <a:srgbClr val="FF0000"/>
                </a:solidFill>
              </a:rPr>
              <a:t>:</a:t>
            </a:r>
            <a:r>
              <a:rPr lang="en-US" altLang="en-US" sz="3300" b="1" dirty="0">
                <a:solidFill>
                  <a:srgbClr val="FFFF00"/>
                </a:solidFill>
              </a:rPr>
              <a:t> </a:t>
            </a:r>
            <a:r>
              <a:rPr lang="en-US" altLang="en-US" sz="3300" dirty="0">
                <a:solidFill>
                  <a:schemeClr val="bg1"/>
                </a:solidFill>
              </a:rPr>
              <a:t>Infringement </a:t>
            </a:r>
            <a:br>
              <a:rPr lang="en-US" altLang="en-US" sz="3300" dirty="0">
                <a:solidFill>
                  <a:schemeClr val="bg1"/>
                </a:solidFill>
              </a:rPr>
            </a:br>
            <a:r>
              <a:rPr lang="en-US" altLang="en-US" sz="3300" dirty="0">
                <a:solidFill>
                  <a:srgbClr val="FF0000"/>
                </a:solidFill>
              </a:rPr>
              <a:t>–</a:t>
            </a:r>
            <a:r>
              <a:rPr lang="en-US" altLang="en-US" sz="3300" dirty="0">
                <a:solidFill>
                  <a:schemeClr val="bg1"/>
                </a:solidFill>
              </a:rPr>
              <a:t> </a:t>
            </a:r>
            <a:r>
              <a:rPr lang="en-US" altLang="en-US" sz="3300" dirty="0">
                <a:solidFill>
                  <a:srgbClr val="FFFF00"/>
                </a:solidFill>
              </a:rPr>
              <a:t>the law today</a:t>
            </a:r>
            <a:endParaRPr lang="en-US" altLang="en-US" sz="3300" dirty="0"/>
          </a:p>
        </p:txBody>
      </p:sp>
      <p:sp>
        <p:nvSpPr>
          <p:cNvPr id="3" name="Content Placeholder 2">
            <a:extLst>
              <a:ext uri="{FF2B5EF4-FFF2-40B4-BE49-F238E27FC236}">
                <a16:creationId xmlns:a16="http://schemas.microsoft.com/office/drawing/2014/main" id="{6798FC83-6F5E-8BCA-EEE8-6A9E695D1B4D}"/>
              </a:ext>
            </a:extLst>
          </p:cNvPr>
          <p:cNvSpPr>
            <a:spLocks noGrp="1"/>
          </p:cNvSpPr>
          <p:nvPr>
            <p:ph sz="quarter" idx="10"/>
          </p:nvPr>
        </p:nvSpPr>
        <p:spPr>
          <a:xfrm>
            <a:off x="287338" y="1492250"/>
            <a:ext cx="8569325" cy="3105150"/>
          </a:xfrm>
        </p:spPr>
        <p:txBody>
          <a:bodyPr>
            <a:normAutofit fontScale="325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products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a:t>
            </a:r>
            <a:r>
              <a:rPr lang="en-CA" sz="8325" dirty="0">
                <a:solidFill>
                  <a:srgbClr val="FFFF00"/>
                </a:solidFill>
              </a:rPr>
              <a:t>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5">
            <a:extLst>
              <a:ext uri="{FF2B5EF4-FFF2-40B4-BE49-F238E27FC236}">
                <a16:creationId xmlns:a16="http://schemas.microsoft.com/office/drawing/2014/main" id="{E0E00EFF-917E-BCFD-F762-24936AE59E26}"/>
              </a:ext>
            </a:extLst>
          </p:cNvPr>
          <p:cNvSpPr>
            <a:spLocks noGrp="1" noChangeArrowheads="1"/>
          </p:cNvSpPr>
          <p:nvPr>
            <p:ph type="title"/>
          </p:nvPr>
        </p:nvSpPr>
        <p:spPr bwMode="auto">
          <a:xfrm>
            <a:off x="468313" y="-11113"/>
            <a:ext cx="8207375" cy="854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1BF14541-1731-0886-6C31-AAEF898A5649}"/>
              </a:ext>
            </a:extLst>
          </p:cNvPr>
          <p:cNvSpPr>
            <a:spLocks noGrp="1"/>
          </p:cNvSpPr>
          <p:nvPr>
            <p:ph idx="1"/>
          </p:nvPr>
        </p:nvSpPr>
        <p:spPr>
          <a:xfrm>
            <a:off x="142875" y="842963"/>
            <a:ext cx="8858250" cy="4105275"/>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defRPr/>
            </a:pPr>
            <a:r>
              <a:rPr lang="en-CA" sz="2400" dirty="0">
                <a:solidFill>
                  <a:schemeClr val="bg1"/>
                </a:solidFill>
              </a:rPr>
              <a:t>Dilution should be proved by evidence</a:t>
            </a:r>
          </a:p>
          <a:p>
            <a:pPr lvl="1">
              <a:lnSpc>
                <a:spcPct val="120000"/>
              </a:lnSpc>
              <a:defRPr/>
            </a:pPr>
            <a:r>
              <a:rPr lang="en-CA" sz="2400" dirty="0">
                <a:solidFill>
                  <a:schemeClr val="bg1"/>
                </a:solidFill>
              </a:rPr>
              <a:t>Courts should separate any anti-dilution claim into its discrete elements and require proof for each of those elements</a:t>
            </a:r>
            <a:r>
              <a:rPr lang="en-CA" dirty="0">
                <a:solidFill>
                  <a:schemeClr val="bg1"/>
                </a:solidFill>
              </a:rPr>
              <a:t>. </a:t>
            </a:r>
          </a:p>
        </p:txBody>
      </p:sp>
      <p:sp>
        <p:nvSpPr>
          <p:cNvPr id="434179" name="Slide Number Placeholder 3">
            <a:extLst>
              <a:ext uri="{FF2B5EF4-FFF2-40B4-BE49-F238E27FC236}">
                <a16:creationId xmlns:a16="http://schemas.microsoft.com/office/drawing/2014/main" id="{79FB0175-FDE2-31F5-400B-F58715B7EDE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05182DE-7214-4746-93EC-F30DAAC86F29}" type="slidenum">
              <a:rPr lang="en-US" altLang="en-US" smtClean="0"/>
              <a:pPr/>
              <a:t>296</a:t>
            </a:fld>
            <a:endParaRPr lang="en-US" altLang="en-US"/>
          </a:p>
        </p:txBody>
      </p:sp>
      <p:pic>
        <p:nvPicPr>
          <p:cNvPr id="434180" name="Picture 4" descr="A airplane that is parked on the side of a building&#10;&#10;Description automatically generated">
            <a:extLst>
              <a:ext uri="{FF2B5EF4-FFF2-40B4-BE49-F238E27FC236}">
                <a16:creationId xmlns:a16="http://schemas.microsoft.com/office/drawing/2014/main" id="{15639C6A-C350-059F-2C3F-A1985D86B2B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65713" y="3940175"/>
            <a:ext cx="195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7D689-8AE9-217E-DC10-6C22057CD50A}"/>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FE7A9BCF-386B-C4EB-8945-B166F3079C48}"/>
              </a:ext>
            </a:extLst>
          </p:cNvPr>
          <p:cNvSpPr>
            <a:spLocks noGrp="1"/>
          </p:cNvSpPr>
          <p:nvPr>
            <p:ph idx="1"/>
          </p:nvPr>
        </p:nvSpPr>
        <p:spPr>
          <a:xfrm>
            <a:off x="250825" y="987425"/>
            <a:ext cx="8642350" cy="3887788"/>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36227" name="Slide Number Placeholder 3">
            <a:extLst>
              <a:ext uri="{FF2B5EF4-FFF2-40B4-BE49-F238E27FC236}">
                <a16:creationId xmlns:a16="http://schemas.microsoft.com/office/drawing/2014/main" id="{1F0E767A-89F5-58E4-CC13-97724FC4E13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5F5ACB-2AB0-3B4C-9C07-B5A8C2DD24F0}" type="slidenum">
              <a:rPr lang="en-US" altLang="en-US" smtClean="0"/>
              <a:pPr/>
              <a:t>297</a:t>
            </a:fld>
            <a:endParaRPr lang="en-US" alt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5">
            <a:extLst>
              <a:ext uri="{FF2B5EF4-FFF2-40B4-BE49-F238E27FC236}">
                <a16:creationId xmlns:a16="http://schemas.microsoft.com/office/drawing/2014/main" id="{42551247-00D7-AD36-51F9-E65BD6E4BABB}"/>
              </a:ext>
            </a:extLst>
          </p:cNvPr>
          <p:cNvSpPr>
            <a:spLocks noGrp="1" noChangeArrowheads="1"/>
          </p:cNvSpPr>
          <p:nvPr>
            <p:ph type="title"/>
          </p:nvPr>
        </p:nvSpPr>
        <p:spPr bwMode="auto">
          <a:xfrm>
            <a:off x="1485900" y="79375"/>
            <a:ext cx="6172200" cy="908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900" b="1">
                <a:solidFill>
                  <a:srgbClr val="FFFF00"/>
                </a:solidFill>
              </a:rPr>
              <a:t>Trademarks</a:t>
            </a:r>
            <a:r>
              <a:rPr lang="en-US" altLang="en-US" b="1">
                <a:solidFill>
                  <a:srgbClr val="FFFF00"/>
                </a:solidFill>
              </a:rPr>
              <a:t>	</a:t>
            </a:r>
          </a:p>
        </p:txBody>
      </p:sp>
      <p:sp>
        <p:nvSpPr>
          <p:cNvPr id="2" name="Content Placeholder 1">
            <a:extLst>
              <a:ext uri="{FF2B5EF4-FFF2-40B4-BE49-F238E27FC236}">
                <a16:creationId xmlns:a16="http://schemas.microsoft.com/office/drawing/2014/main" id="{0B7BDC51-5E17-B18E-8D61-69477653C39F}"/>
              </a:ext>
            </a:extLst>
          </p:cNvPr>
          <p:cNvSpPr>
            <a:spLocks noGrp="1"/>
          </p:cNvSpPr>
          <p:nvPr>
            <p:ph idx="1"/>
          </p:nvPr>
        </p:nvSpPr>
        <p:spPr>
          <a:xfrm>
            <a:off x="323850" y="1203325"/>
            <a:ext cx="8496300" cy="3860800"/>
          </a:xfrm>
        </p:spPr>
        <p:txBody>
          <a:bodyPr>
            <a:normAutofit lnSpcReduction="10000"/>
          </a:bodyPr>
          <a:lstStyle/>
          <a:p>
            <a:pPr marL="0" indent="0">
              <a:lnSpc>
                <a:spcPct val="110000"/>
              </a:lnSpc>
              <a:buFont typeface="Arial" panose="020B0604020202020204" pitchFamily="34" charset="0"/>
              <a:buNone/>
              <a:defRPr/>
            </a:pPr>
            <a:r>
              <a:rPr lang="en-CA" sz="2400" dirty="0">
                <a:solidFill>
                  <a:schemeClr val="bg1"/>
                </a:solidFill>
              </a:rPr>
              <a:t>Are the provisions of the TMA allowing for challenges to TM registration:</a:t>
            </a:r>
          </a:p>
          <a:p>
            <a:pPr>
              <a:lnSpc>
                <a:spcPct val="110000"/>
              </a:lnSpc>
              <a:defRPr/>
            </a:pPr>
            <a:r>
              <a:rPr lang="en-CA" sz="2400" dirty="0">
                <a:solidFill>
                  <a:srgbClr val="FFFF00"/>
                </a:solidFill>
              </a:rPr>
              <a:t>Weighted too heavily in favour of persons that have registered marks </a:t>
            </a:r>
            <a:r>
              <a:rPr lang="en-CA" sz="2400" dirty="0">
                <a:solidFill>
                  <a:schemeClr val="bg1"/>
                </a:solidFill>
              </a:rPr>
              <a:t>(or are applying to have a mark registered)?</a:t>
            </a:r>
          </a:p>
          <a:p>
            <a:pPr>
              <a:lnSpc>
                <a:spcPct val="110000"/>
              </a:lnSpc>
              <a:defRPr/>
            </a:pPr>
            <a:r>
              <a:rPr lang="en-CA" sz="2400" dirty="0">
                <a:solidFill>
                  <a:srgbClr val="FFFF00"/>
                </a:solidFill>
              </a:rPr>
              <a:t>Weighted too heavily in favour of persons </a:t>
            </a:r>
            <a:r>
              <a:rPr lang="en-CA" sz="2400" dirty="0">
                <a:solidFill>
                  <a:schemeClr val="bg1"/>
                </a:solidFill>
              </a:rPr>
              <a:t>wishing to </a:t>
            </a:r>
            <a:r>
              <a:rPr lang="en-CA" sz="2400" dirty="0">
                <a:solidFill>
                  <a:srgbClr val="FFFF00"/>
                </a:solidFill>
              </a:rPr>
              <a:t>oppose or invalidate </a:t>
            </a:r>
            <a:r>
              <a:rPr lang="en-CA" sz="2400" dirty="0">
                <a:solidFill>
                  <a:schemeClr val="bg1"/>
                </a:solidFill>
              </a:rPr>
              <a:t>a registration?</a:t>
            </a:r>
          </a:p>
          <a:p>
            <a:pPr>
              <a:lnSpc>
                <a:spcPct val="110000"/>
              </a:lnSpc>
              <a:defRPr/>
            </a:pPr>
            <a:r>
              <a:rPr lang="en-CA" sz="2400" dirty="0">
                <a:solidFill>
                  <a:srgbClr val="FFFF00"/>
                </a:solidFill>
              </a:rPr>
              <a:t>Adequately balanced </a:t>
            </a:r>
            <a:r>
              <a:rPr lang="en-CA" sz="2400" dirty="0">
                <a:solidFill>
                  <a:schemeClr val="bg1"/>
                </a:solidFill>
              </a:rPr>
              <a:t>between both parties (and the public interest more broadly)? </a:t>
            </a:r>
          </a:p>
          <a:p>
            <a:pPr marL="0" indent="0">
              <a:buFont typeface="Arial" panose="020B0604020202020204" pitchFamily="34" charset="0"/>
              <a:buNone/>
              <a:defRPr/>
            </a:pPr>
            <a:endParaRPr lang="en-US" dirty="0"/>
          </a:p>
        </p:txBody>
      </p:sp>
      <p:sp>
        <p:nvSpPr>
          <p:cNvPr id="438275" name="Slide Number Placeholder 3">
            <a:extLst>
              <a:ext uri="{FF2B5EF4-FFF2-40B4-BE49-F238E27FC236}">
                <a16:creationId xmlns:a16="http://schemas.microsoft.com/office/drawing/2014/main" id="{CFF8A444-FDC9-9E0C-276E-2229D13BCE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451E70-8C7B-4B4C-BB85-D0088335F9E8}" type="slidenum">
              <a:rPr lang="en-US" altLang="en-US" smtClean="0"/>
              <a:pPr/>
              <a:t>298</a:t>
            </a:fld>
            <a:endParaRPr lang="en-US" altLang="en-US"/>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Box 1">
            <a:extLst>
              <a:ext uri="{FF2B5EF4-FFF2-40B4-BE49-F238E27FC236}">
                <a16:creationId xmlns:a16="http://schemas.microsoft.com/office/drawing/2014/main" id="{61CAE1D8-A19F-43DF-05B5-15A8B9D1E1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0322" name="Content Placeholder 2" descr="Screen Shot 2015-10-12 at 3.40.18 PM.png">
            <a:extLst>
              <a:ext uri="{FF2B5EF4-FFF2-40B4-BE49-F238E27FC236}">
                <a16:creationId xmlns:a16="http://schemas.microsoft.com/office/drawing/2014/main" id="{0F4CE3A9-B1A2-8177-146E-2BFEEC98690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t="-23886" b="-23886"/>
          <a:stretch>
            <a:fillRect/>
          </a:stretch>
        </p:blipFill>
        <p:spPr bwMode="auto">
          <a:xfrm>
            <a:off x="1182688" y="987425"/>
            <a:ext cx="67786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3EDAE-FEFD-4381-03C2-FEF6174B827B}"/>
              </a:ext>
            </a:extLst>
          </p:cNvPr>
          <p:cNvSpPr txBox="1"/>
          <p:nvPr/>
        </p:nvSpPr>
        <p:spPr>
          <a:xfrm>
            <a:off x="395536" y="243393"/>
            <a:ext cx="8352928" cy="1384995"/>
          </a:xfrm>
          <a:prstGeom prst="rect">
            <a:avLst/>
          </a:prstGeom>
          <a:noFill/>
        </p:spPr>
        <p:txBody>
          <a:bodyPr wrap="square" rtlCol="0">
            <a:spAutoFit/>
          </a:bodyPr>
          <a:lstStyle/>
          <a:p>
            <a:pPr algn="ctr"/>
            <a:r>
              <a:rPr lang="en-CA" sz="2800" dirty="0">
                <a:solidFill>
                  <a:schemeClr val="bg1"/>
                </a:solidFill>
                <a:latin typeface="Whitney SSm A"/>
              </a:rPr>
              <a:t>A</a:t>
            </a:r>
            <a:r>
              <a:rPr lang="en-CA" sz="2800" b="0" i="0" dirty="0">
                <a:solidFill>
                  <a:schemeClr val="bg1"/>
                </a:solidFill>
                <a:effectLst/>
                <a:latin typeface="Whitney SSm A"/>
              </a:rPr>
              <a:t>cknowledgement that </a:t>
            </a:r>
            <a:r>
              <a:rPr lang="en-CA" sz="2800" dirty="0">
                <a:solidFill>
                  <a:schemeClr val="bg1"/>
                </a:solidFill>
                <a:latin typeface="Whitney SSm A"/>
              </a:rPr>
              <a:t>we are</a:t>
            </a:r>
            <a:r>
              <a:rPr lang="en-CA" sz="2800" b="0" i="0" dirty="0">
                <a:solidFill>
                  <a:schemeClr val="bg1"/>
                </a:solidFill>
                <a:effectLst/>
                <a:latin typeface="Whitney SSm A"/>
              </a:rPr>
              <a:t> situated on the </a:t>
            </a:r>
          </a:p>
          <a:p>
            <a:pPr algn="ctr"/>
            <a:r>
              <a:rPr lang="en-CA" sz="2800" b="0" i="0" dirty="0">
                <a:solidFill>
                  <a:schemeClr val="bg1"/>
                </a:solidFill>
                <a:effectLst/>
                <a:latin typeface="Whitney SSm A"/>
              </a:rPr>
              <a:t>traditional, ancestral, unceded territory of the </a:t>
            </a:r>
            <a:r>
              <a:rPr lang="en-CA" sz="2800" b="0" i="0" dirty="0" err="1">
                <a:solidFill>
                  <a:schemeClr val="bg1"/>
                </a:solidFill>
                <a:effectLst/>
                <a:latin typeface="Whitney SSm A"/>
              </a:rPr>
              <a:t>Musquem</a:t>
            </a:r>
            <a:r>
              <a:rPr lang="en-CA" sz="2800" dirty="0"/>
              <a:t>.</a:t>
            </a:r>
            <a:r>
              <a:rPr lang="en-CA" sz="2800" b="0" i="0" dirty="0">
                <a:solidFill>
                  <a:schemeClr val="bg1"/>
                </a:solidFill>
                <a:effectLst/>
                <a:latin typeface="Whitney SSm A"/>
              </a:rPr>
              <a:t> people.                      </a:t>
            </a:r>
          </a:p>
        </p:txBody>
      </p:sp>
      <p:pic>
        <p:nvPicPr>
          <p:cNvPr id="4" name="Picture 3" descr="A screenshot of a news&#10;&#10;Description automatically generated">
            <a:extLst>
              <a:ext uri="{FF2B5EF4-FFF2-40B4-BE49-F238E27FC236}">
                <a16:creationId xmlns:a16="http://schemas.microsoft.com/office/drawing/2014/main" id="{454C4583-C209-FF05-76A5-75C5F4BA9F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55106" y="1851670"/>
            <a:ext cx="2801890" cy="2866415"/>
          </a:xfrm>
          <a:prstGeom prst="rect">
            <a:avLst/>
          </a:prstGeom>
        </p:spPr>
      </p:pic>
      <p:pic>
        <p:nvPicPr>
          <p:cNvPr id="6" name="Picture 5" descr="A black carpet with blue and red gloves&#10;&#10;Description automatically generated">
            <a:extLst>
              <a:ext uri="{FF2B5EF4-FFF2-40B4-BE49-F238E27FC236}">
                <a16:creationId xmlns:a16="http://schemas.microsoft.com/office/drawing/2014/main" id="{5CA5DE5F-93BD-1546-7ED0-A5AFC7FC20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87004" y="1995686"/>
            <a:ext cx="3368973" cy="2304256"/>
          </a:xfrm>
          <a:prstGeom prst="rect">
            <a:avLst/>
          </a:prstGeom>
        </p:spPr>
      </p:pic>
    </p:spTree>
    <p:extLst>
      <p:ext uri="{BB962C8B-B14F-4D97-AF65-F5344CB8AC3E}">
        <p14:creationId xmlns:p14="http://schemas.microsoft.com/office/powerpoint/2010/main" val="3866847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0EB6E35-8E20-77FB-B034-F129142F7C7E}"/>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6B301EBB-E35D-BE28-923D-7B3BD6080CB1}"/>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59395" name="Content Placeholder 5">
            <a:extLst>
              <a:ext uri="{FF2B5EF4-FFF2-40B4-BE49-F238E27FC236}">
                <a16:creationId xmlns:a16="http://schemas.microsoft.com/office/drawing/2014/main" id="{E4CA1B69-0C0F-06EC-5776-D6AF6D5070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Box 1">
            <a:extLst>
              <a:ext uri="{FF2B5EF4-FFF2-40B4-BE49-F238E27FC236}">
                <a16:creationId xmlns:a16="http://schemas.microsoft.com/office/drawing/2014/main" id="{1B6D0797-75B1-0492-016D-4E1DB7CC8F81}"/>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1346" name="Content Placeholder 4" descr="Screen Shot 2015-10-13 at 11.57.44 AM.png">
            <a:extLst>
              <a:ext uri="{FF2B5EF4-FFF2-40B4-BE49-F238E27FC236}">
                <a16:creationId xmlns:a16="http://schemas.microsoft.com/office/drawing/2014/main" id="{ACDA806B-CF0F-9B10-B468-3AF2B4986F0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t="-40813" b="-40813"/>
          <a:stretch>
            <a:fillRect/>
          </a:stretch>
        </p:blipFill>
        <p:spPr bwMode="auto">
          <a:xfrm>
            <a:off x="1001713" y="1231900"/>
            <a:ext cx="71405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C073E4-A2C9-2DC9-AA10-5B0FE27E0BF1}"/>
              </a:ext>
            </a:extLst>
          </p:cNvPr>
          <p:cNvSpPr>
            <a:spLocks noGrp="1"/>
          </p:cNvSpPr>
          <p:nvPr>
            <p:ph type="title"/>
          </p:nvPr>
        </p:nvSpPr>
        <p:spPr/>
        <p:txBody>
          <a:bodyPr>
            <a:normAutofit fontScale="90000"/>
          </a:bodyPr>
          <a:lstStyle/>
          <a:p>
            <a:pPr>
              <a:defRPr/>
            </a:pPr>
            <a:r>
              <a:rPr lang="en-US" b="1" dirty="0"/>
              <a:t>	</a:t>
            </a:r>
          </a:p>
        </p:txBody>
      </p:sp>
      <p:sp>
        <p:nvSpPr>
          <p:cNvPr id="442370" name="Slide Number Placeholder 3">
            <a:extLst>
              <a:ext uri="{FF2B5EF4-FFF2-40B4-BE49-F238E27FC236}">
                <a16:creationId xmlns:a16="http://schemas.microsoft.com/office/drawing/2014/main" id="{9FD221CB-617A-8BF2-9B81-C57A34C35D5B}"/>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66B393-4CE6-474F-B09E-B3B8D1854D58}" type="slidenum">
              <a:rPr lang="en-US" altLang="en-US" smtClean="0"/>
              <a:pPr/>
              <a:t>301</a:t>
            </a:fld>
            <a:endParaRPr lang="en-US" altLang="en-US"/>
          </a:p>
        </p:txBody>
      </p:sp>
      <p:sp>
        <p:nvSpPr>
          <p:cNvPr id="5" name="Content Placeholder 4">
            <a:extLst>
              <a:ext uri="{FF2B5EF4-FFF2-40B4-BE49-F238E27FC236}">
                <a16:creationId xmlns:a16="http://schemas.microsoft.com/office/drawing/2014/main" id="{B716A0E4-369A-1ED2-96BC-283204858FFC}"/>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2372" name="TextBox 1">
            <a:extLst>
              <a:ext uri="{FF2B5EF4-FFF2-40B4-BE49-F238E27FC236}">
                <a16:creationId xmlns:a16="http://schemas.microsoft.com/office/drawing/2014/main" id="{59770984-03CE-47E1-3665-C3211C66D138}"/>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928E2C-CC89-4C42-5789-157A6C52E7E6}"/>
              </a:ext>
            </a:extLst>
          </p:cNvPr>
          <p:cNvSpPr>
            <a:spLocks noGrp="1"/>
          </p:cNvSpPr>
          <p:nvPr>
            <p:ph type="title"/>
          </p:nvPr>
        </p:nvSpPr>
        <p:spPr/>
        <p:txBody>
          <a:bodyPr>
            <a:normAutofit fontScale="90000"/>
          </a:bodyPr>
          <a:lstStyle/>
          <a:p>
            <a:pPr>
              <a:defRPr/>
            </a:pPr>
            <a:r>
              <a:rPr lang="en-US" b="1" dirty="0"/>
              <a:t>	</a:t>
            </a:r>
          </a:p>
        </p:txBody>
      </p:sp>
      <p:sp>
        <p:nvSpPr>
          <p:cNvPr id="444418" name="Slide Number Placeholder 3">
            <a:extLst>
              <a:ext uri="{FF2B5EF4-FFF2-40B4-BE49-F238E27FC236}">
                <a16:creationId xmlns:a16="http://schemas.microsoft.com/office/drawing/2014/main" id="{0A02D10B-CECB-6E04-6D45-90A1C0F97947}"/>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F0EF1A-B9F3-D342-93F4-462090A4D4EE}" type="slidenum">
              <a:rPr lang="en-US" altLang="en-US" smtClean="0"/>
              <a:pPr/>
              <a:t>302</a:t>
            </a:fld>
            <a:endParaRPr lang="en-US" altLang="en-US"/>
          </a:p>
        </p:txBody>
      </p:sp>
      <p:sp>
        <p:nvSpPr>
          <p:cNvPr id="5" name="Content Placeholder 4">
            <a:extLst>
              <a:ext uri="{FF2B5EF4-FFF2-40B4-BE49-F238E27FC236}">
                <a16:creationId xmlns:a16="http://schemas.microsoft.com/office/drawing/2014/main" id="{FF4B17DD-E0A3-2122-5940-0A76AD1EE7F9}"/>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4420" name="TextBox 1">
            <a:extLst>
              <a:ext uri="{FF2B5EF4-FFF2-40B4-BE49-F238E27FC236}">
                <a16:creationId xmlns:a16="http://schemas.microsoft.com/office/drawing/2014/main" id="{F3BCEDDD-4C3A-E706-10DD-29EA96F7225E}"/>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Box 1">
            <a:extLst>
              <a:ext uri="{FF2B5EF4-FFF2-40B4-BE49-F238E27FC236}">
                <a16:creationId xmlns:a16="http://schemas.microsoft.com/office/drawing/2014/main" id="{BD590E5A-3F62-61A7-8DEC-E2023274196B}"/>
              </a:ext>
            </a:extLst>
          </p:cNvPr>
          <p:cNvSpPr txBox="1">
            <a:spLocks noChangeArrowheads="1"/>
          </p:cNvSpPr>
          <p:nvPr/>
        </p:nvSpPr>
        <p:spPr bwMode="auto">
          <a:xfrm>
            <a:off x="2084388" y="268288"/>
            <a:ext cx="4975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6466" name="Content Placeholder 2" descr="Screen Shot 2015-10-12 at 2.13.51 PM.png">
            <a:extLst>
              <a:ext uri="{FF2B5EF4-FFF2-40B4-BE49-F238E27FC236}">
                <a16:creationId xmlns:a16="http://schemas.microsoft.com/office/drawing/2014/main" id="{598691F1-D763-3863-A6EB-93F1308E31C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20432" r="-20432"/>
          <a:stretch>
            <a:fillRect/>
          </a:stretch>
        </p:blipFill>
        <p:spPr bwMode="auto">
          <a:xfrm>
            <a:off x="1327150" y="1470025"/>
            <a:ext cx="64897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Box 2">
            <a:extLst>
              <a:ext uri="{FF2B5EF4-FFF2-40B4-BE49-F238E27FC236}">
                <a16:creationId xmlns:a16="http://schemas.microsoft.com/office/drawing/2014/main" id="{03139C36-68E1-F1FF-1BFB-5C9FBF4E0A2B}"/>
              </a:ext>
            </a:extLst>
          </p:cNvPr>
          <p:cNvSpPr txBox="1">
            <a:spLocks noChangeArrowheads="1"/>
          </p:cNvSpPr>
          <p:nvPr/>
        </p:nvSpPr>
        <p:spPr bwMode="auto">
          <a:xfrm>
            <a:off x="1673225" y="339725"/>
            <a:ext cx="5797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 Review</a:t>
            </a:r>
            <a:endParaRPr lang="en-US" altLang="en-US" sz="4400"/>
          </a:p>
        </p:txBody>
      </p:sp>
      <p:sp>
        <p:nvSpPr>
          <p:cNvPr id="447490" name="TextBox 3">
            <a:extLst>
              <a:ext uri="{FF2B5EF4-FFF2-40B4-BE49-F238E27FC236}">
                <a16:creationId xmlns:a16="http://schemas.microsoft.com/office/drawing/2014/main" id="{464A935A-C954-0364-8A23-89E5A1ABCBFC}"/>
              </a:ext>
            </a:extLst>
          </p:cNvPr>
          <p:cNvSpPr txBox="1">
            <a:spLocks noChangeArrowheads="1"/>
          </p:cNvSpPr>
          <p:nvPr/>
        </p:nvSpPr>
        <p:spPr bwMode="auto">
          <a:xfrm>
            <a:off x="747713" y="1419225"/>
            <a:ext cx="76485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3400">
                <a:solidFill>
                  <a:schemeClr val="bg1"/>
                </a:solidFill>
              </a:rPr>
              <a:t>Is a TM registered in association with </a:t>
            </a:r>
          </a:p>
          <a:p>
            <a:pPr>
              <a:buFont typeface="Arial" panose="020B0604020202020204" pitchFamily="34" charset="0"/>
              <a:buNone/>
            </a:pPr>
            <a:r>
              <a:rPr lang="en-CA" altLang="en-US" sz="3400">
                <a:solidFill>
                  <a:schemeClr val="bg1"/>
                </a:solidFill>
              </a:rPr>
              <a:t>goods and not services “used” when it </a:t>
            </a:r>
          </a:p>
          <a:p>
            <a:pPr>
              <a:buFont typeface="Arial" panose="020B0604020202020204" pitchFamily="34" charset="0"/>
              <a:buNone/>
            </a:pPr>
            <a:r>
              <a:rPr lang="en-CA" altLang="en-US" sz="3400">
                <a:solidFill>
                  <a:schemeClr val="bg1"/>
                </a:solidFill>
              </a:rPr>
              <a:t>is reproduced, by a competitor, on a </a:t>
            </a:r>
          </a:p>
          <a:p>
            <a:pPr>
              <a:buFont typeface="Arial" panose="020B0604020202020204" pitchFamily="34" charset="0"/>
              <a:buNone/>
            </a:pPr>
            <a:r>
              <a:rPr lang="en-CA" altLang="en-US" sz="3400">
                <a:solidFill>
                  <a:schemeClr val="bg1"/>
                </a:solidFill>
              </a:rPr>
              <a:t>brochure placed next to both the </a:t>
            </a:r>
          </a:p>
          <a:p>
            <a:pPr>
              <a:buFont typeface="Arial" panose="020B0604020202020204" pitchFamily="34" charset="0"/>
              <a:buNone/>
            </a:pPr>
            <a:r>
              <a:rPr lang="en-CA" altLang="en-US" sz="3400">
                <a:solidFill>
                  <a:schemeClr val="bg1"/>
                </a:solidFill>
              </a:rPr>
              <a:t>product on which the TM is marked </a:t>
            </a:r>
          </a:p>
          <a:p>
            <a:pPr>
              <a:buFont typeface="Arial" panose="020B0604020202020204" pitchFamily="34" charset="0"/>
              <a:buNone/>
            </a:pPr>
            <a:r>
              <a:rPr lang="en-CA" altLang="en-US" sz="3400">
                <a:solidFill>
                  <a:schemeClr val="bg1"/>
                </a:solidFill>
              </a:rPr>
              <a:t>and the competitor’s product</a:t>
            </a:r>
            <a:r>
              <a:rPr lang="en-CA" altLang="en-US" sz="3400">
                <a:solidFill>
                  <a:srgbClr val="FF0000"/>
                </a:solidFill>
              </a:rPr>
              <a:t>?</a:t>
            </a:r>
            <a:r>
              <a:rPr lang="en-CA" altLang="en-US" sz="3400">
                <a:solidFill>
                  <a:schemeClr val="bg1"/>
                </a:solidFill>
              </a:rPr>
              <a:t>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extBox 1">
            <a:extLst>
              <a:ext uri="{FF2B5EF4-FFF2-40B4-BE49-F238E27FC236}">
                <a16:creationId xmlns:a16="http://schemas.microsoft.com/office/drawing/2014/main" id="{8D118C68-DB94-FA9B-2E24-E2842EC398BD}"/>
              </a:ext>
            </a:extLst>
          </p:cNvPr>
          <p:cNvSpPr txBox="1">
            <a:spLocks noChangeArrowheads="1"/>
          </p:cNvSpPr>
          <p:nvPr/>
        </p:nvSpPr>
        <p:spPr bwMode="auto">
          <a:xfrm>
            <a:off x="612775" y="1563688"/>
            <a:ext cx="79184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200">
                <a:solidFill>
                  <a:schemeClr val="bg1"/>
                </a:solidFill>
              </a:rPr>
              <a:t>Do you think the provisions in the TMA </a:t>
            </a:r>
          </a:p>
          <a:p>
            <a:r>
              <a:rPr lang="en-CA" altLang="en-US" sz="3200">
                <a:solidFill>
                  <a:schemeClr val="bg1"/>
                </a:solidFill>
              </a:rPr>
              <a:t>provide adequate protection against </a:t>
            </a:r>
          </a:p>
          <a:p>
            <a:r>
              <a:rPr lang="en-CA" altLang="en-US" sz="3200">
                <a:solidFill>
                  <a:schemeClr val="bg1"/>
                </a:solidFill>
              </a:rPr>
              <a:t>infringement for TM owners</a:t>
            </a:r>
            <a:r>
              <a:rPr lang="en-CA" altLang="en-US" sz="3200">
                <a:solidFill>
                  <a:srgbClr val="FF0000"/>
                </a:solidFill>
              </a:rPr>
              <a:t>?</a:t>
            </a:r>
            <a:r>
              <a:rPr lang="en-CA" altLang="en-US" sz="3200">
                <a:solidFill>
                  <a:schemeClr val="bg1"/>
                </a:solidFill>
              </a:rPr>
              <a:t> If so, why</a:t>
            </a:r>
            <a:r>
              <a:rPr lang="en-CA" altLang="en-US" sz="3200">
                <a:solidFill>
                  <a:srgbClr val="FF0000"/>
                </a:solidFill>
              </a:rPr>
              <a:t>?</a:t>
            </a:r>
            <a:r>
              <a:rPr lang="en-CA" altLang="en-US" sz="3200">
                <a:solidFill>
                  <a:schemeClr val="bg1"/>
                </a:solidFill>
              </a:rPr>
              <a:t> If </a:t>
            </a:r>
          </a:p>
          <a:p>
            <a:r>
              <a:rPr lang="en-CA" altLang="en-US" sz="3200">
                <a:solidFill>
                  <a:schemeClr val="bg1"/>
                </a:solidFill>
              </a:rPr>
              <a:t>not, what changes would you make to the </a:t>
            </a:r>
          </a:p>
          <a:p>
            <a:r>
              <a:rPr lang="en-CA" altLang="en-US" sz="3200">
                <a:solidFill>
                  <a:schemeClr val="bg1"/>
                </a:solidFill>
              </a:rPr>
              <a:t>TMA to increase protection against </a:t>
            </a:r>
          </a:p>
          <a:p>
            <a:r>
              <a:rPr lang="en-CA" altLang="en-US" sz="3200">
                <a:solidFill>
                  <a:schemeClr val="bg1"/>
                </a:solidFill>
              </a:rPr>
              <a:t>infringement</a:t>
            </a:r>
            <a:r>
              <a:rPr lang="en-CA" altLang="en-US" sz="3200">
                <a:solidFill>
                  <a:srgbClr val="FF0000"/>
                </a:solidFill>
              </a:rPr>
              <a:t>?</a:t>
            </a:r>
          </a:p>
        </p:txBody>
      </p:sp>
      <p:sp>
        <p:nvSpPr>
          <p:cNvPr id="448514" name="TextBox 2">
            <a:extLst>
              <a:ext uri="{FF2B5EF4-FFF2-40B4-BE49-F238E27FC236}">
                <a16:creationId xmlns:a16="http://schemas.microsoft.com/office/drawing/2014/main" id="{C81588D5-9F9C-BBAE-FFAD-DB81B06A0213}"/>
              </a:ext>
            </a:extLst>
          </p:cNvPr>
          <p:cNvSpPr txBox="1">
            <a:spLocks noChangeArrowheads="1"/>
          </p:cNvSpPr>
          <p:nvPr/>
        </p:nvSpPr>
        <p:spPr bwMode="auto">
          <a:xfrm>
            <a:off x="1939925" y="427038"/>
            <a:ext cx="526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r>
              <a:rPr lang="en-US" altLang="en-US" b="1"/>
              <a:t>	</a:t>
            </a:r>
            <a:endParaRPr lang="en-US" altLang="en-US"/>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Box 1">
            <a:extLst>
              <a:ext uri="{FF2B5EF4-FFF2-40B4-BE49-F238E27FC236}">
                <a16:creationId xmlns:a16="http://schemas.microsoft.com/office/drawing/2014/main" id="{CCB422EC-7B04-D50D-E829-D47A4AB1F458}"/>
              </a:ext>
            </a:extLst>
          </p:cNvPr>
          <p:cNvSpPr txBox="1">
            <a:spLocks noChangeArrowheads="1"/>
          </p:cNvSpPr>
          <p:nvPr/>
        </p:nvSpPr>
        <p:spPr bwMode="auto">
          <a:xfrm>
            <a:off x="2084388" y="555625"/>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
        <p:nvSpPr>
          <p:cNvPr id="449538" name="TextBox 2">
            <a:extLst>
              <a:ext uri="{FF2B5EF4-FFF2-40B4-BE49-F238E27FC236}">
                <a16:creationId xmlns:a16="http://schemas.microsoft.com/office/drawing/2014/main" id="{4C23DBC2-823C-400E-4D9E-E35BDE4E319E}"/>
              </a:ext>
            </a:extLst>
          </p:cNvPr>
          <p:cNvSpPr txBox="1">
            <a:spLocks noChangeArrowheads="1"/>
          </p:cNvSpPr>
          <p:nvPr/>
        </p:nvSpPr>
        <p:spPr bwMode="auto">
          <a:xfrm>
            <a:off x="711200" y="1787525"/>
            <a:ext cx="7721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3200">
                <a:solidFill>
                  <a:schemeClr val="bg1"/>
                </a:solidFill>
              </a:rPr>
              <a:t>Does the TMA sufficiently balance the </a:t>
            </a:r>
          </a:p>
          <a:p>
            <a:pPr>
              <a:buFont typeface="Arial" panose="020B0604020202020204" pitchFamily="34" charset="0"/>
              <a:buNone/>
            </a:pPr>
            <a:r>
              <a:rPr lang="en-CA" altLang="en-US" sz="3200">
                <a:solidFill>
                  <a:schemeClr val="bg1"/>
                </a:solidFill>
              </a:rPr>
              <a:t>property rights of TM owners with the </a:t>
            </a:r>
          </a:p>
          <a:p>
            <a:pPr>
              <a:buFont typeface="Arial" panose="020B0604020202020204" pitchFamily="34" charset="0"/>
              <a:buNone/>
            </a:pPr>
            <a:r>
              <a:rPr lang="en-CA" altLang="en-US" sz="3200">
                <a:solidFill>
                  <a:schemeClr val="bg1"/>
                </a:solidFill>
              </a:rPr>
              <a:t>speech rights of non-TM-owning parties</a:t>
            </a:r>
            <a:r>
              <a:rPr lang="en-CA" altLang="en-US" sz="3200">
                <a:solidFill>
                  <a:srgbClr val="FF0000"/>
                </a:solidFill>
              </a:rPr>
              <a:t>?</a:t>
            </a:r>
            <a:r>
              <a:rPr lang="en-CA" altLang="en-US" sz="3200">
                <a:solidFill>
                  <a:schemeClr val="bg1"/>
                </a:solidFill>
              </a:rPr>
              <a:t> </a:t>
            </a:r>
            <a:endParaRPr lang="en-US" altLang="en-US" sz="3200">
              <a:solidFill>
                <a:schemeClr val="bg1"/>
              </a:solidFill>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extBox 1">
            <a:extLst>
              <a:ext uri="{FF2B5EF4-FFF2-40B4-BE49-F238E27FC236}">
                <a16:creationId xmlns:a16="http://schemas.microsoft.com/office/drawing/2014/main" id="{11901D28-F527-34C5-166E-2203B62001FD}"/>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50562" name="Picture 3" descr="Graphical user interface, text, application, email&#10;&#10;Description automatically generated">
            <a:extLst>
              <a:ext uri="{FF2B5EF4-FFF2-40B4-BE49-F238E27FC236}">
                <a16:creationId xmlns:a16="http://schemas.microsoft.com/office/drawing/2014/main" id="{2292F8F3-B3A8-049A-F3C9-B117868F70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0950" y="1039813"/>
            <a:ext cx="41021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Box 1">
            <a:extLst>
              <a:ext uri="{FF2B5EF4-FFF2-40B4-BE49-F238E27FC236}">
                <a16:creationId xmlns:a16="http://schemas.microsoft.com/office/drawing/2014/main" id="{61B30569-F7FB-A48E-F72D-AEE8BD389C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51586" name="Picture 2">
            <a:extLst>
              <a:ext uri="{FF2B5EF4-FFF2-40B4-BE49-F238E27FC236}">
                <a16:creationId xmlns:a16="http://schemas.microsoft.com/office/drawing/2014/main" id="{DB884131-8C26-790C-6968-4F5F2ADC1D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2813" y="1203325"/>
            <a:ext cx="73183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extBox 1">
            <a:extLst>
              <a:ext uri="{FF2B5EF4-FFF2-40B4-BE49-F238E27FC236}">
                <a16:creationId xmlns:a16="http://schemas.microsoft.com/office/drawing/2014/main" id="{F42AD0AE-E81A-4558-8253-A1420DA2845A}"/>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graphicFrame>
        <p:nvGraphicFramePr>
          <p:cNvPr id="452610" name="Object 3">
            <a:extLst>
              <a:ext uri="{FF2B5EF4-FFF2-40B4-BE49-F238E27FC236}">
                <a16:creationId xmlns:a16="http://schemas.microsoft.com/office/drawing/2014/main" id="{27C1FC88-4FE2-EC70-EFAA-11E5C86EA628}"/>
              </a:ext>
            </a:extLst>
          </p:cNvPr>
          <p:cNvGraphicFramePr>
            <a:graphicFrameLocks noChangeAspect="1"/>
          </p:cNvGraphicFramePr>
          <p:nvPr/>
        </p:nvGraphicFramePr>
        <p:xfrm>
          <a:off x="900113" y="1347788"/>
          <a:ext cx="7605712" cy="3116262"/>
        </p:xfrm>
        <a:graphic>
          <a:graphicData uri="http://schemas.openxmlformats.org/presentationml/2006/ole">
            <mc:AlternateContent xmlns:mc="http://schemas.openxmlformats.org/markup-compatibility/2006">
              <mc:Choice xmlns:v="urn:schemas-microsoft-com:vml" Requires="v">
                <p:oleObj name="Document" r:id="rId2" imgW="6756400" imgH="2768600" progId="Word.Document.12">
                  <p:embed/>
                </p:oleObj>
              </mc:Choice>
              <mc:Fallback>
                <p:oleObj name="Document" r:id="rId2" imgW="6756400" imgH="2768600" progId="Word.Document.12">
                  <p:embed/>
                  <p:pic>
                    <p:nvPicPr>
                      <p:cNvPr id="452610" name="Object 3">
                        <a:extLst>
                          <a:ext uri="{FF2B5EF4-FFF2-40B4-BE49-F238E27FC236}">
                            <a16:creationId xmlns:a16="http://schemas.microsoft.com/office/drawing/2014/main" id="{27C1FC88-4FE2-EC70-EFAA-11E5C86E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47788"/>
                        <a:ext cx="7605712"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B18D8E5D-500C-1F2F-6DCA-3BE751EE441D}"/>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Final</a:t>
            </a:r>
            <a:r>
              <a:rPr lang="en-US" altLang="en-US" b="1"/>
              <a:t> </a:t>
            </a:r>
            <a:r>
              <a:rPr lang="en-US" altLang="en-US" b="1">
                <a:solidFill>
                  <a:srgbClr val="FFFF00"/>
                </a:solidFill>
              </a:rPr>
              <a:t>Exam </a:t>
            </a:r>
            <a:endParaRPr lang="en-US" altLang="en-US" b="1">
              <a:solidFill>
                <a:srgbClr val="FF0000"/>
              </a:solidFill>
            </a:endParaRPr>
          </a:p>
        </p:txBody>
      </p:sp>
      <p:sp>
        <p:nvSpPr>
          <p:cNvPr id="3" name="Content Placeholder 2">
            <a:extLst>
              <a:ext uri="{FF2B5EF4-FFF2-40B4-BE49-F238E27FC236}">
                <a16:creationId xmlns:a16="http://schemas.microsoft.com/office/drawing/2014/main" id="{54FD25CB-CA2C-F68C-3370-08D944DA4779}"/>
              </a:ext>
            </a:extLst>
          </p:cNvPr>
          <p:cNvSpPr>
            <a:spLocks noGrp="1"/>
          </p:cNvSpPr>
          <p:nvPr>
            <p:ph sz="quarter" idx="10"/>
          </p:nvPr>
        </p:nvSpPr>
        <p:spPr>
          <a:xfrm>
            <a:off x="1485900" y="1214438"/>
            <a:ext cx="6311900" cy="3149600"/>
          </a:xfrm>
        </p:spPr>
        <p:txBody>
          <a:bodyPr>
            <a:normAutofit fontScale="62500" lnSpcReduction="20000"/>
          </a:bodyPr>
          <a:lstStyle/>
          <a:p>
            <a:pPr algn="ctr">
              <a:lnSpc>
                <a:spcPct val="120000"/>
              </a:lnSpc>
              <a:defRPr/>
            </a:pPr>
            <a:r>
              <a:rPr lang="en-US" sz="4275" dirty="0">
                <a:solidFill>
                  <a:schemeClr val="bg1"/>
                </a:solidFill>
              </a:rPr>
              <a:t>Tuesday</a:t>
            </a:r>
            <a:r>
              <a:rPr lang="en-US" sz="4275" dirty="0">
                <a:solidFill>
                  <a:srgbClr val="FF0000"/>
                </a:solidFill>
              </a:rPr>
              <a:t>,</a:t>
            </a:r>
            <a:r>
              <a:rPr lang="en-US" sz="4275" dirty="0">
                <a:solidFill>
                  <a:schemeClr val="bg1"/>
                </a:solidFill>
              </a:rPr>
              <a:t> </a:t>
            </a:r>
            <a:r>
              <a:rPr lang="en-US" sz="4275" dirty="0">
                <a:solidFill>
                  <a:srgbClr val="FFFF00"/>
                </a:solidFill>
              </a:rPr>
              <a:t>December 19</a:t>
            </a:r>
            <a:r>
              <a:rPr lang="en-US" sz="4275" dirty="0">
                <a:solidFill>
                  <a:srgbClr val="FF0000"/>
                </a:solidFill>
              </a:rPr>
              <a:t>,</a:t>
            </a:r>
            <a:r>
              <a:rPr lang="en-US" sz="4275" dirty="0">
                <a:solidFill>
                  <a:srgbClr val="FFFF00"/>
                </a:solidFill>
              </a:rPr>
              <a:t> 2023 </a:t>
            </a:r>
          </a:p>
          <a:p>
            <a:pPr marL="0" indent="0" algn="ctr">
              <a:lnSpc>
                <a:spcPct val="120000"/>
              </a:lnSpc>
              <a:buFont typeface="Arial" panose="020B0604020202020204" pitchFamily="34" charset="0"/>
              <a:buNone/>
              <a:defRPr/>
            </a:pPr>
            <a:r>
              <a:rPr lang="en-US" sz="4275" dirty="0">
                <a:solidFill>
                  <a:schemeClr val="bg1"/>
                </a:solidFill>
              </a:rPr>
              <a:t>@ </a:t>
            </a:r>
            <a:r>
              <a:rPr lang="en-US" sz="4275" dirty="0">
                <a:solidFill>
                  <a:srgbClr val="FFFF00"/>
                </a:solidFill>
              </a:rPr>
              <a:t>9 AM </a:t>
            </a:r>
            <a:r>
              <a:rPr lang="en-US" sz="4275" dirty="0">
                <a:solidFill>
                  <a:schemeClr val="bg1"/>
                </a:solidFill>
              </a:rPr>
              <a:t>PST</a:t>
            </a:r>
          </a:p>
          <a:p>
            <a:pPr algn="ctr">
              <a:lnSpc>
                <a:spcPct val="120000"/>
              </a:lnSpc>
              <a:defRPr/>
            </a:pPr>
            <a:r>
              <a:rPr lang="en-CA" sz="4275" dirty="0">
                <a:solidFill>
                  <a:schemeClr val="bg1"/>
                </a:solidFill>
              </a:rPr>
              <a:t>422</a:t>
            </a:r>
            <a:r>
              <a:rPr lang="en-CA" sz="4275" dirty="0">
                <a:solidFill>
                  <a:srgbClr val="FF0000"/>
                </a:solidFill>
              </a:rPr>
              <a:t>.</a:t>
            </a:r>
            <a:r>
              <a:rPr lang="en-CA" sz="4275" dirty="0">
                <a:solidFill>
                  <a:schemeClr val="bg1"/>
                </a:solidFill>
              </a:rPr>
              <a:t>001</a:t>
            </a:r>
            <a:r>
              <a:rPr lang="en-CA" sz="4275" dirty="0">
                <a:solidFill>
                  <a:srgbClr val="FF0000"/>
                </a:solidFill>
              </a:rPr>
              <a:t>/</a:t>
            </a:r>
            <a:r>
              <a:rPr lang="en-CA" sz="4275" dirty="0">
                <a:solidFill>
                  <a:schemeClr val="bg1"/>
                </a:solidFill>
              </a:rPr>
              <a:t>570C</a:t>
            </a:r>
            <a:r>
              <a:rPr lang="en-CA" sz="4275" dirty="0">
                <a:solidFill>
                  <a:srgbClr val="FF0000"/>
                </a:solidFill>
              </a:rPr>
              <a:t>.</a:t>
            </a:r>
            <a:r>
              <a:rPr lang="en-CA" sz="4275" dirty="0">
                <a:solidFill>
                  <a:schemeClr val="bg1"/>
                </a:solidFill>
              </a:rPr>
              <a:t>001 INTELLECTUAL PROPERTY </a:t>
            </a:r>
          </a:p>
          <a:p>
            <a:pPr algn="ctr">
              <a:lnSpc>
                <a:spcPct val="120000"/>
              </a:lnSpc>
              <a:defRPr/>
            </a:pPr>
            <a:r>
              <a:rPr lang="en-CA" sz="4275" dirty="0">
                <a:solidFill>
                  <a:schemeClr val="bg1"/>
                </a:solidFill>
              </a:rPr>
              <a:t>Computers </a:t>
            </a:r>
            <a:r>
              <a:rPr lang="en-CA" sz="4275" dirty="0">
                <a:solidFill>
                  <a:srgbClr val="FF0000"/>
                </a:solidFill>
              </a:rPr>
              <a:t>=</a:t>
            </a:r>
            <a:r>
              <a:rPr lang="en-CA" sz="4275" dirty="0">
                <a:solidFill>
                  <a:schemeClr val="bg1"/>
                </a:solidFill>
              </a:rPr>
              <a:t> Room </a:t>
            </a:r>
            <a:r>
              <a:rPr lang="en-CA" sz="4275" dirty="0">
                <a:solidFill>
                  <a:srgbClr val="FFFF00"/>
                </a:solidFill>
              </a:rPr>
              <a:t>?</a:t>
            </a:r>
            <a:r>
              <a:rPr lang="en-CA" sz="4275" dirty="0">
                <a:solidFill>
                  <a:schemeClr val="bg1"/>
                </a:solidFill>
              </a:rPr>
              <a:t> </a:t>
            </a:r>
          </a:p>
          <a:p>
            <a:pPr algn="ctr">
              <a:lnSpc>
                <a:spcPct val="120000"/>
              </a:lnSpc>
              <a:defRPr/>
            </a:pPr>
            <a:r>
              <a:rPr lang="en-CA" sz="4275" dirty="0">
                <a:solidFill>
                  <a:schemeClr val="bg1"/>
                </a:solidFill>
              </a:rPr>
              <a:t>Hand-writers </a:t>
            </a:r>
            <a:r>
              <a:rPr lang="en-CA" sz="4275" dirty="0">
                <a:solidFill>
                  <a:srgbClr val="FF0000"/>
                </a:solidFill>
              </a:rPr>
              <a:t>=</a:t>
            </a:r>
            <a:r>
              <a:rPr lang="en-CA" sz="4275" dirty="0">
                <a:solidFill>
                  <a:schemeClr val="bg1"/>
                </a:solidFill>
              </a:rPr>
              <a:t> Room </a:t>
            </a:r>
            <a:r>
              <a:rPr lang="en-CA" sz="4275" dirty="0">
                <a:solidFill>
                  <a:srgbClr val="FFFF00"/>
                </a:solidFill>
              </a:rPr>
              <a:t>?</a:t>
            </a:r>
            <a:endParaRPr lang="en-US" sz="4275" dirty="0">
              <a:solidFill>
                <a:srgbClr val="FFFF00"/>
              </a:solidFill>
            </a:endParaRPr>
          </a:p>
          <a:p>
            <a:pPr algn="ctr">
              <a:defRPr/>
            </a:pPr>
            <a:endParaRPr lang="en-US" sz="4500" dirty="0">
              <a:solidFill>
                <a:schemeClr val="bg1"/>
              </a:solidFill>
            </a:endParaRPr>
          </a:p>
        </p:txBody>
      </p:sp>
    </p:spTree>
    <p:extLst>
      <p:ext uri="{BB962C8B-B14F-4D97-AF65-F5344CB8AC3E}">
        <p14:creationId xmlns:p14="http://schemas.microsoft.com/office/powerpoint/2010/main" val="141652400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Box 1">
            <a:extLst>
              <a:ext uri="{FF2B5EF4-FFF2-40B4-BE49-F238E27FC236}">
                <a16:creationId xmlns:a16="http://schemas.microsoft.com/office/drawing/2014/main" id="{385C89E8-86B7-B9F3-FB9F-C52BB651030B}"/>
              </a:ext>
            </a:extLst>
          </p:cNvPr>
          <p:cNvSpPr txBox="1">
            <a:spLocks noChangeArrowheads="1"/>
          </p:cNvSpPr>
          <p:nvPr/>
        </p:nvSpPr>
        <p:spPr bwMode="auto">
          <a:xfrm>
            <a:off x="1843088" y="484188"/>
            <a:ext cx="5457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 Review</a:t>
            </a:r>
            <a:endParaRPr lang="en-US" altLang="en-US" sz="4400"/>
          </a:p>
        </p:txBody>
      </p:sp>
      <p:sp>
        <p:nvSpPr>
          <p:cNvPr id="453634" name="TextBox 2">
            <a:extLst>
              <a:ext uri="{FF2B5EF4-FFF2-40B4-BE49-F238E27FC236}">
                <a16:creationId xmlns:a16="http://schemas.microsoft.com/office/drawing/2014/main" id="{8126CA25-9972-398F-AAA4-7F2C4489485B}"/>
              </a:ext>
            </a:extLst>
          </p:cNvPr>
          <p:cNvSpPr txBox="1">
            <a:spLocks noChangeArrowheads="1"/>
          </p:cNvSpPr>
          <p:nvPr/>
        </p:nvSpPr>
        <p:spPr bwMode="auto">
          <a:xfrm>
            <a:off x="406400" y="1779588"/>
            <a:ext cx="8331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200">
                <a:solidFill>
                  <a:schemeClr val="bg1"/>
                </a:solidFill>
              </a:rPr>
              <a:t>Does TM law in Canada adequately balance </a:t>
            </a:r>
          </a:p>
          <a:p>
            <a:pPr>
              <a:buFont typeface="Arial" panose="020B0604020202020204" pitchFamily="34" charset="0"/>
              <a:buNone/>
            </a:pPr>
            <a:r>
              <a:rPr lang="en-US" altLang="en-US" sz="3200">
                <a:solidFill>
                  <a:schemeClr val="bg1"/>
                </a:solidFill>
              </a:rPr>
              <a:t>between the rights of TM owners and the </a:t>
            </a:r>
          </a:p>
          <a:p>
            <a:pPr>
              <a:buFont typeface="Arial" panose="020B0604020202020204" pitchFamily="34" charset="0"/>
              <a:buNone/>
            </a:pPr>
            <a:r>
              <a:rPr lang="en-US" altLang="en-US" sz="3200">
                <a:solidFill>
                  <a:schemeClr val="bg1"/>
                </a:solidFill>
              </a:rPr>
              <a:t>rights of the public to make use of marks </a:t>
            </a:r>
          </a:p>
          <a:p>
            <a:pPr>
              <a:buFont typeface="Arial" panose="020B0604020202020204" pitchFamily="34" charset="0"/>
              <a:buNone/>
            </a:pPr>
            <a:r>
              <a:rPr lang="en-US" altLang="en-US" sz="3200">
                <a:solidFill>
                  <a:schemeClr val="bg1"/>
                </a:solidFill>
              </a:rPr>
              <a:t>capable of being protected under TM law</a:t>
            </a:r>
            <a:r>
              <a:rPr lang="en-US" altLang="en-US" sz="3200">
                <a:solidFill>
                  <a:srgbClr val="FF0000"/>
                </a:solidFill>
              </a:rPr>
              <a:t>?</a:t>
            </a:r>
            <a:r>
              <a:rPr lang="en-US" altLang="en-US" sz="3200">
                <a:solidFill>
                  <a:schemeClr val="bg1"/>
                </a:solidFill>
              </a:rPr>
              <a:t> </a:t>
            </a:r>
            <a:endParaRPr lang="en-CA" altLang="en-US" sz="3200">
              <a:solidFill>
                <a:schemeClr val="bg1"/>
              </a:solidFill>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B36FA-7146-55E5-9553-B931FD33EE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a:extLst>
              <a:ext uri="{FF2B5EF4-FFF2-40B4-BE49-F238E27FC236}">
                <a16:creationId xmlns:a16="http://schemas.microsoft.com/office/drawing/2014/main" id="{E173B07B-6517-936D-A3CF-5C2D57C23B1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55682" name="Content Placeholder 3" descr="Crystal_Project_pause-queue.png">
            <a:extLst>
              <a:ext uri="{FF2B5EF4-FFF2-40B4-BE49-F238E27FC236}">
                <a16:creationId xmlns:a16="http://schemas.microsoft.com/office/drawing/2014/main" id="{95FD7B8F-8C76-3CC5-2110-119E343EA7C9}"/>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683" name="Content Placeholder 3" descr="Crystal_Project_pause-queue.png">
            <a:extLst>
              <a:ext uri="{FF2B5EF4-FFF2-40B4-BE49-F238E27FC236}">
                <a16:creationId xmlns:a16="http://schemas.microsoft.com/office/drawing/2014/main" id="{CDFB7D36-AF48-573F-B0E4-EC6C3F1FFEE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a:extLst>
              <a:ext uri="{FF2B5EF4-FFF2-40B4-BE49-F238E27FC236}">
                <a16:creationId xmlns:a16="http://schemas.microsoft.com/office/drawing/2014/main" id="{8266FB87-7A70-826B-FC5F-2F28877A266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49096C20-335F-9AA1-DAB1-53D32958243D}"/>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33474" name="Picture 2">
            <a:extLst>
              <a:ext uri="{FF2B5EF4-FFF2-40B4-BE49-F238E27FC236}">
                <a16:creationId xmlns:a16="http://schemas.microsoft.com/office/drawing/2014/main" id="{90ECF8C1-5703-A22E-0B71-643974A959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44741"/>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1">
            <a:extLst>
              <a:ext uri="{FF2B5EF4-FFF2-40B4-BE49-F238E27FC236}">
                <a16:creationId xmlns:a16="http://schemas.microsoft.com/office/drawing/2014/main" id="{11AB8F3A-69E2-615D-8446-03BBFD2C649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pic>
        <p:nvPicPr>
          <p:cNvPr id="456706" name="Picture 4" descr="A screenshot of a social media post&#10;&#10;Description automatically generated">
            <a:extLst>
              <a:ext uri="{FF2B5EF4-FFF2-40B4-BE49-F238E27FC236}">
                <a16:creationId xmlns:a16="http://schemas.microsoft.com/office/drawing/2014/main" id="{03DD32AF-C56D-88EF-CAD3-6111499F499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32200" y="1358900"/>
            <a:ext cx="18796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itle 1">
            <a:extLst>
              <a:ext uri="{FF2B5EF4-FFF2-40B4-BE49-F238E27FC236}">
                <a16:creationId xmlns:a16="http://schemas.microsoft.com/office/drawing/2014/main" id="{590E4B71-F2A5-B9B1-B4C9-638C27BDCDCD}"/>
              </a:ext>
            </a:extLst>
          </p:cNvPr>
          <p:cNvSpPr>
            <a:spLocks noGrp="1" noChangeArrowheads="1"/>
          </p:cNvSpPr>
          <p:nvPr>
            <p:ph type="title"/>
          </p:nvPr>
        </p:nvSpPr>
        <p:spPr bwMode="auto">
          <a:xfrm>
            <a:off x="1485900" y="10318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Guest Speaker</a:t>
            </a:r>
            <a:endParaRPr lang="en-US" altLang="en-US">
              <a:solidFill>
                <a:srgbClr val="FF0000"/>
              </a:solidFill>
            </a:endParaRPr>
          </a:p>
        </p:txBody>
      </p:sp>
      <p:pic>
        <p:nvPicPr>
          <p:cNvPr id="457730" name="Picture 2">
            <a:extLst>
              <a:ext uri="{FF2B5EF4-FFF2-40B4-BE49-F238E27FC236}">
                <a16:creationId xmlns:a16="http://schemas.microsoft.com/office/drawing/2014/main" id="{17E789F5-7CB3-CF13-F9C1-A12536120D2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4113" y="1211263"/>
            <a:ext cx="429577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2" descr="A group of people sitting at a table&#10;&#10;Description automatically generated">
            <a:extLst>
              <a:ext uri="{FF2B5EF4-FFF2-40B4-BE49-F238E27FC236}">
                <a16:creationId xmlns:a16="http://schemas.microsoft.com/office/drawing/2014/main" id="{0BDDF55C-B1EB-7EED-6432-60584F1313D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8038" y="339725"/>
            <a:ext cx="75279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5B6FF14-A8EB-50D5-8039-25785A87B57F}"/>
              </a:ext>
            </a:extLst>
          </p:cNvPr>
          <p:cNvSpPr txBox="1"/>
          <p:nvPr/>
        </p:nvSpPr>
        <p:spPr>
          <a:xfrm>
            <a:off x="195263" y="4711700"/>
            <a:ext cx="8753475" cy="322263"/>
          </a:xfrm>
          <a:prstGeom prst="rect">
            <a:avLst/>
          </a:prstGeom>
          <a:noFill/>
        </p:spPr>
        <p:txBody>
          <a:bodyPr wrap="none">
            <a:spAutoFit/>
          </a:bodyPr>
          <a:lstStyle/>
          <a:p>
            <a:pPr defTabSz="342900" eaLnBrk="1" fontAlgn="auto" hangingPunct="1">
              <a:spcBef>
                <a:spcPts val="0"/>
              </a:spcBef>
              <a:spcAft>
                <a:spcPts val="0"/>
              </a:spcAft>
              <a:defRPr/>
            </a:pPr>
            <a:r>
              <a:rPr lang="en-US" sz="1500" dirty="0">
                <a:solidFill>
                  <a:prstClr val="black"/>
                </a:solidFill>
                <a:latin typeface="Arial"/>
                <a:ea typeface="+mn-ea"/>
                <a:hlinkClick r:id="rId3"/>
              </a:rPr>
              <a:t>https://iplaw.allard.ubc.ca/2020/06/01/gowlings-roch-ripley-r-nelson-godfrey-on-patent-remedies-etc/</a:t>
            </a:r>
            <a:r>
              <a:rPr lang="en-US" sz="1500" dirty="0">
                <a:solidFill>
                  <a:prstClr val="black"/>
                </a:solidFill>
                <a:latin typeface="Arial"/>
                <a:ea typeface="+mn-ea"/>
              </a:rPr>
              <a:t>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itle 5">
            <a:extLst>
              <a:ext uri="{FF2B5EF4-FFF2-40B4-BE49-F238E27FC236}">
                <a16:creationId xmlns:a16="http://schemas.microsoft.com/office/drawing/2014/main" id="{1960BDDC-EA84-F751-CE65-A8007135C3E9}"/>
              </a:ext>
            </a:extLst>
          </p:cNvPr>
          <p:cNvSpPr>
            <a:spLocks noGrp="1" noChangeArrowheads="1"/>
          </p:cNvSpPr>
          <p:nvPr>
            <p:ph type="title"/>
          </p:nvPr>
        </p:nvSpPr>
        <p:spPr bwMode="auto">
          <a:xfrm>
            <a:off x="1485900" y="76200"/>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4C55FC43-13E9-947B-666D-C0BB67A9D2EE}"/>
              </a:ext>
            </a:extLst>
          </p:cNvPr>
          <p:cNvSpPr>
            <a:spLocks noGrp="1"/>
          </p:cNvSpPr>
          <p:nvPr>
            <p:ph idx="1"/>
          </p:nvPr>
        </p:nvSpPr>
        <p:spPr>
          <a:xfrm>
            <a:off x="468313" y="1058863"/>
            <a:ext cx="8496300" cy="3692525"/>
          </a:xfrm>
        </p:spPr>
        <p:txBody>
          <a:bodyPr>
            <a:normAutofit fontScale="77500" lnSpcReduction="20000"/>
          </a:bodyPr>
          <a:lstStyle/>
          <a:p>
            <a:pPr marL="0" indent="0">
              <a:buFont typeface="Arial" panose="020B0604020202020204" pitchFamily="34" charset="0"/>
              <a:buNone/>
              <a:defRPr/>
            </a:pPr>
            <a:r>
              <a:rPr lang="en-US" sz="3450" b="1" dirty="0">
                <a:solidFill>
                  <a:schemeClr val="bg1"/>
                </a:solidFill>
              </a:rPr>
              <a:t>First</a:t>
            </a:r>
            <a:r>
              <a:rPr lang="en-US" sz="3450" b="1" dirty="0">
                <a:solidFill>
                  <a:srgbClr val="FF0000"/>
                </a:solidFill>
              </a:rPr>
              <a:t>…</a:t>
            </a:r>
          </a:p>
          <a:p>
            <a:pPr>
              <a:lnSpc>
                <a:spcPct val="120000"/>
              </a:lnSpc>
              <a:defRPr/>
            </a:pPr>
            <a:r>
              <a:rPr lang="en-US" sz="2625" dirty="0">
                <a:solidFill>
                  <a:schemeClr val="bg1"/>
                </a:solidFill>
              </a:rPr>
              <a:t>Introduction to patents</a:t>
            </a:r>
          </a:p>
          <a:p>
            <a:pPr>
              <a:lnSpc>
                <a:spcPct val="120000"/>
              </a:lnSpc>
              <a:defRPr/>
            </a:pPr>
            <a:r>
              <a:rPr lang="en-US" sz="2625" dirty="0">
                <a:solidFill>
                  <a:srgbClr val="FFFF00"/>
                </a:solidFill>
              </a:rPr>
              <a:t>Patentable subject matter</a:t>
            </a:r>
          </a:p>
          <a:p>
            <a:pPr lvl="1">
              <a:lnSpc>
                <a:spcPct val="120000"/>
              </a:lnSpc>
              <a:buFont typeface="Wingdings" pitchFamily="2" charset="2"/>
              <a:buChar char="§"/>
              <a:defRPr/>
            </a:pPr>
            <a:r>
              <a:rPr lang="en-US" sz="2625" dirty="0">
                <a:solidFill>
                  <a:srgbClr val="FF0000"/>
                </a:solidFill>
              </a:rPr>
              <a:t>Invention</a:t>
            </a:r>
          </a:p>
          <a:p>
            <a:pPr lvl="2">
              <a:lnSpc>
                <a:spcPct val="120000"/>
              </a:lnSpc>
              <a:buFont typeface="Courier New" panose="02070309020205020404" pitchFamily="49" charset="0"/>
              <a:buChar char="o"/>
              <a:defRPr/>
            </a:pPr>
            <a:r>
              <a:rPr lang="en-US" sz="2625" dirty="0">
                <a:solidFill>
                  <a:schemeClr val="bg1"/>
                </a:solidFill>
              </a:rPr>
              <a:t>Composition of matter; manufacture; machine; art; process; improvement</a:t>
            </a:r>
          </a:p>
          <a:p>
            <a:pPr>
              <a:lnSpc>
                <a:spcPct val="120000"/>
              </a:lnSpc>
              <a:defRPr/>
            </a:pPr>
            <a:r>
              <a:rPr lang="en-US" sz="2625" dirty="0">
                <a:solidFill>
                  <a:srgbClr val="FFFF00"/>
                </a:solidFill>
              </a:rPr>
              <a:t>Non-patentable subject matter</a:t>
            </a:r>
          </a:p>
          <a:p>
            <a:pPr lvl="2">
              <a:lnSpc>
                <a:spcPct val="120000"/>
              </a:lnSpc>
              <a:buFont typeface="Courier New" panose="02070309020205020404" pitchFamily="49" charset="0"/>
              <a:buChar char="o"/>
              <a:defRPr/>
            </a:pPr>
            <a:r>
              <a:rPr lang="en-US" sz="2625" dirty="0">
                <a:solidFill>
                  <a:srgbClr val="FF0000"/>
                </a:solidFill>
              </a:rPr>
              <a:t>Mere scientific principles or abstract theorem</a:t>
            </a:r>
            <a:r>
              <a:rPr lang="en-US" sz="2625" dirty="0">
                <a:solidFill>
                  <a:schemeClr val="bg1"/>
                </a:solidFill>
              </a:rPr>
              <a:t>; professional arts; higher life forms; methods of medical or surgical treatment</a:t>
            </a:r>
          </a:p>
        </p:txBody>
      </p:sp>
      <p:sp>
        <p:nvSpPr>
          <p:cNvPr id="4" name="Slide Number Placeholder 3">
            <a:extLst>
              <a:ext uri="{FF2B5EF4-FFF2-40B4-BE49-F238E27FC236}">
                <a16:creationId xmlns:a16="http://schemas.microsoft.com/office/drawing/2014/main" id="{5A17E4D9-238A-1D0E-0E0E-DD1CB936671C}"/>
              </a:ext>
            </a:extLst>
          </p:cNvPr>
          <p:cNvSpPr>
            <a:spLocks noGrp="1"/>
          </p:cNvSpPr>
          <p:nvPr>
            <p:ph type="sldNum" sz="quarter" idx="12"/>
          </p:nvPr>
        </p:nvSpPr>
        <p:spPr/>
        <p:txBody>
          <a:bodyPr/>
          <a:lstStyle/>
          <a:p>
            <a:pPr defTabSz="342900" eaLnBrk="1" fontAlgn="auto" hangingPunct="1">
              <a:spcBef>
                <a:spcPts val="0"/>
              </a:spcBef>
              <a:spcAft>
                <a:spcPts val="0"/>
              </a:spcAft>
              <a:defRPr/>
            </a:pPr>
            <a:fld id="{916BDA10-7FC7-874E-85F4-EC1E039696C1}" type="slidenum">
              <a:rPr lang="en-US" sz="1350">
                <a:solidFill>
                  <a:prstClr val="black"/>
                </a:solidFill>
                <a:latin typeface="Arial"/>
                <a:ea typeface="+mn-ea"/>
              </a:rPr>
              <a:pPr defTabSz="342900" eaLnBrk="1" fontAlgn="auto" hangingPunct="1">
                <a:spcBef>
                  <a:spcPts val="0"/>
                </a:spcBef>
                <a:spcAft>
                  <a:spcPts val="0"/>
                </a:spcAft>
                <a:defRPr/>
              </a:pPr>
              <a:t>318</a:t>
            </a:fld>
            <a:endParaRPr lang="en-US" sz="1350">
              <a:solidFill>
                <a:prstClr val="black"/>
              </a:solidFill>
              <a:latin typeface="Arial"/>
              <a:ea typeface="+mn-ea"/>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13C38F-34EC-3A7F-D4E4-7D77CD9B5731}"/>
              </a:ext>
            </a:extLst>
          </p:cNvPr>
          <p:cNvSpPr>
            <a:spLocks noGrp="1"/>
          </p:cNvSpPr>
          <p:nvPr>
            <p:ph type="title"/>
          </p:nvPr>
        </p:nvSpPr>
        <p:spPr>
          <a:xfrm>
            <a:off x="1485900" y="52388"/>
            <a:ext cx="6172200" cy="64611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196F03E2-42CD-244F-AC54-393757EAB6BD}"/>
              </a:ext>
            </a:extLst>
          </p:cNvPr>
          <p:cNvSpPr>
            <a:spLocks noGrp="1"/>
          </p:cNvSpPr>
          <p:nvPr>
            <p:ph idx="1"/>
          </p:nvPr>
        </p:nvSpPr>
        <p:spPr>
          <a:xfrm>
            <a:off x="179388" y="987425"/>
            <a:ext cx="8785225" cy="3967163"/>
          </a:xfrm>
        </p:spPr>
        <p:txBody>
          <a:bodyPr>
            <a:noAutofit/>
          </a:bodyPr>
          <a:lstStyle/>
          <a:p>
            <a:pPr marL="0" indent="0">
              <a:buFont typeface="Arial" panose="020B0604020202020204" pitchFamily="34" charset="0"/>
              <a:buNone/>
              <a:defRPr/>
            </a:pPr>
            <a:r>
              <a:rPr lang="en-US" sz="2100" dirty="0">
                <a:solidFill>
                  <a:srgbClr val="FFFF00"/>
                </a:solidFill>
              </a:rPr>
              <a:t>Federal Government</a:t>
            </a:r>
            <a:r>
              <a:rPr lang="en-US" sz="2100" dirty="0">
                <a:solidFill>
                  <a:schemeClr val="bg1"/>
                </a:solidFill>
              </a:rPr>
              <a:t>: </a:t>
            </a:r>
          </a:p>
          <a:p>
            <a:pPr>
              <a:defRPr/>
            </a:pPr>
            <a:r>
              <a:rPr lang="en-US" sz="2100" dirty="0">
                <a:solidFill>
                  <a:schemeClr val="bg1"/>
                </a:solidFill>
              </a:rPr>
              <a:t>Authority over patents: </a:t>
            </a:r>
            <a:r>
              <a:rPr lang="en-US" sz="2100" dirty="0">
                <a:solidFill>
                  <a:srgbClr val="FF0000"/>
                </a:solidFill>
              </a:rPr>
              <a:t>s. 91(22), </a:t>
            </a:r>
            <a:r>
              <a:rPr lang="en-US" sz="2100" i="1" dirty="0">
                <a:solidFill>
                  <a:schemeClr val="bg1"/>
                </a:solidFill>
              </a:rPr>
              <a:t>Constitution Act, 1867</a:t>
            </a:r>
          </a:p>
          <a:p>
            <a:pPr>
              <a:defRPr/>
            </a:pPr>
            <a:r>
              <a:rPr lang="en-US" sz="2100" dirty="0">
                <a:solidFill>
                  <a:schemeClr val="bg1"/>
                </a:solidFill>
              </a:rPr>
              <a:t>Authority exercised in part through the enactment of the </a:t>
            </a:r>
            <a:r>
              <a:rPr lang="en-US" sz="2100" i="1" dirty="0">
                <a:solidFill>
                  <a:schemeClr val="bg1"/>
                </a:solidFill>
              </a:rPr>
              <a:t>Patent Act,</a:t>
            </a:r>
            <a:r>
              <a:rPr lang="en-US" sz="2100" dirty="0">
                <a:solidFill>
                  <a:schemeClr val="bg1"/>
                </a:solidFill>
              </a:rPr>
              <a:t> RSC, c. P-4 </a:t>
            </a:r>
          </a:p>
          <a:p>
            <a:pPr marL="0" indent="0">
              <a:buFont typeface="Arial" panose="020B0604020202020204" pitchFamily="34" charset="0"/>
              <a:buNone/>
              <a:defRPr/>
            </a:pPr>
            <a:r>
              <a:rPr lang="en-US" sz="2100" dirty="0">
                <a:solidFill>
                  <a:srgbClr val="FFFF00"/>
                </a:solidFill>
              </a:rPr>
              <a:t>Definition of patent</a:t>
            </a:r>
            <a:r>
              <a:rPr lang="en-US" sz="2100" dirty="0">
                <a:solidFill>
                  <a:schemeClr val="bg1"/>
                </a:solidFill>
              </a:rPr>
              <a:t>:</a:t>
            </a:r>
          </a:p>
          <a:p>
            <a:pPr>
              <a:defRPr/>
            </a:pPr>
            <a:r>
              <a:rPr lang="en-CA" sz="2100" b="1" i="1" dirty="0">
                <a:solidFill>
                  <a:srgbClr val="FF0000"/>
                </a:solidFill>
              </a:rPr>
              <a:t>a limited term monopoly for an invention; the right, given to an inventor by the government, to exclude others from making, using or selling one’s invention from the day the patent is granted. </a:t>
            </a:r>
          </a:p>
          <a:p>
            <a:pPr>
              <a:defRPr/>
            </a:pPr>
            <a:r>
              <a:rPr lang="en-CA" sz="2100" dirty="0">
                <a:solidFill>
                  <a:schemeClr val="bg1"/>
                </a:solidFill>
              </a:rPr>
              <a:t>“…</a:t>
            </a:r>
            <a:r>
              <a:rPr lang="en-CA" sz="2100" dirty="0">
                <a:solidFill>
                  <a:srgbClr val="FFFF00"/>
                </a:solidFill>
              </a:rPr>
              <a:t>to advance research and development and to encourage broader economic activity</a:t>
            </a:r>
            <a:r>
              <a:rPr lang="en-CA" sz="2100" dirty="0">
                <a:solidFill>
                  <a:schemeClr val="bg1"/>
                </a:solidFill>
              </a:rPr>
              <a:t>” (</a:t>
            </a:r>
            <a:r>
              <a:rPr lang="en-CA" sz="2100" i="1" dirty="0">
                <a:solidFill>
                  <a:srgbClr val="00B0F0"/>
                </a:solidFill>
              </a:rPr>
              <a:t>Free World Trust</a:t>
            </a:r>
            <a:r>
              <a:rPr lang="en-CA" sz="2100" dirty="0">
                <a:solidFill>
                  <a:schemeClr val="bg1"/>
                </a:solidFill>
              </a:rPr>
              <a:t>, 2000 SCC)</a:t>
            </a:r>
          </a:p>
          <a:p>
            <a:pPr>
              <a:defRPr/>
            </a:pPr>
            <a:endParaRPr lang="en-US" sz="2100" dirty="0">
              <a:solidFill>
                <a:schemeClr val="bg1"/>
              </a:solidFill>
            </a:endParaRPr>
          </a:p>
        </p:txBody>
      </p:sp>
      <p:sp>
        <p:nvSpPr>
          <p:cNvPr id="4" name="Slide Number Placeholder 3">
            <a:extLst>
              <a:ext uri="{FF2B5EF4-FFF2-40B4-BE49-F238E27FC236}">
                <a16:creationId xmlns:a16="http://schemas.microsoft.com/office/drawing/2014/main" id="{49575D30-8DD3-C035-AABC-B31FF360BBC3}"/>
              </a:ext>
            </a:extLst>
          </p:cNvPr>
          <p:cNvSpPr>
            <a:spLocks noGrp="1"/>
          </p:cNvSpPr>
          <p:nvPr>
            <p:ph type="sldNum" sz="quarter" idx="12"/>
          </p:nvPr>
        </p:nvSpPr>
        <p:spPr/>
        <p:txBody>
          <a:bodyPr/>
          <a:lstStyle/>
          <a:p>
            <a:pPr defTabSz="342900" eaLnBrk="1" fontAlgn="auto" hangingPunct="1">
              <a:spcBef>
                <a:spcPts val="0"/>
              </a:spcBef>
              <a:spcAft>
                <a:spcPts val="0"/>
              </a:spcAft>
              <a:defRPr/>
            </a:pPr>
            <a:fld id="{00A083CD-7B98-1446-8261-243CF232CC92}" type="slidenum">
              <a:rPr lang="en-US" sz="1350">
                <a:solidFill>
                  <a:prstClr val="black"/>
                </a:solidFill>
                <a:latin typeface="Arial"/>
                <a:ea typeface="+mn-ea"/>
              </a:rPr>
              <a:pPr defTabSz="342900" eaLnBrk="1" fontAlgn="auto" hangingPunct="1">
                <a:spcBef>
                  <a:spcPts val="0"/>
                </a:spcBef>
                <a:spcAft>
                  <a:spcPts val="0"/>
                </a:spcAft>
                <a:defRPr/>
              </a:pPr>
              <a:t>319</a:t>
            </a:fld>
            <a:endParaRPr lang="en-US" sz="1350">
              <a:solidFill>
                <a:prstClr val="black"/>
              </a:solidFill>
              <a:latin typeface="Arial"/>
              <a:ea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E4523C31-C4EE-C031-0C36-A81E8F3B7A4D}"/>
              </a:ext>
            </a:extLst>
          </p:cNvPr>
          <p:cNvSpPr txBox="1">
            <a:spLocks noChangeArrowheads="1"/>
          </p:cNvSpPr>
          <p:nvPr/>
        </p:nvSpPr>
        <p:spPr bwMode="auto">
          <a:xfrm>
            <a:off x="344488" y="1909763"/>
            <a:ext cx="8455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00"/>
                </a:solidFill>
              </a:rPr>
              <a:t>Zoom </a:t>
            </a:r>
            <a:r>
              <a:rPr lang="en-US" altLang="en-US" sz="4000">
                <a:solidFill>
                  <a:srgbClr val="FF0000"/>
                </a:solidFill>
              </a:rPr>
              <a:t>Q&amp;A </a:t>
            </a:r>
            <a:r>
              <a:rPr lang="en-US" altLang="en-US" sz="4000">
                <a:solidFill>
                  <a:srgbClr val="FFFF00"/>
                </a:solidFill>
              </a:rPr>
              <a:t>Sessions</a:t>
            </a:r>
          </a:p>
          <a:p>
            <a:pPr algn="ctr"/>
            <a:r>
              <a:rPr lang="en-US" altLang="en-US" sz="4000">
                <a:solidFill>
                  <a:srgbClr val="FF0000"/>
                </a:solidFill>
              </a:rPr>
              <a:t>(</a:t>
            </a:r>
            <a:r>
              <a:rPr lang="en-US" altLang="en-US" sz="4000">
                <a:solidFill>
                  <a:schemeClr val="bg1"/>
                </a:solidFill>
              </a:rPr>
              <a:t>Study Groups Preferred If Possible</a:t>
            </a:r>
            <a:r>
              <a:rPr lang="en-US" altLang="en-US" sz="4000">
                <a:solidFill>
                  <a:srgbClr val="FF0000"/>
                </a:solidFill>
              </a:rPr>
              <a:t>)</a:t>
            </a:r>
          </a:p>
        </p:txBody>
      </p:sp>
    </p:spTree>
    <p:extLst>
      <p:ext uri="{BB962C8B-B14F-4D97-AF65-F5344CB8AC3E}">
        <p14:creationId xmlns:p14="http://schemas.microsoft.com/office/powerpoint/2010/main" val="240094749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itle 5">
            <a:extLst>
              <a:ext uri="{FF2B5EF4-FFF2-40B4-BE49-F238E27FC236}">
                <a16:creationId xmlns:a16="http://schemas.microsoft.com/office/drawing/2014/main" id="{3647B3F9-A6DF-8BC6-9A08-FE948EE3870B}"/>
              </a:ext>
            </a:extLst>
          </p:cNvPr>
          <p:cNvSpPr>
            <a:spLocks noGrp="1" noChangeArrowheads="1"/>
          </p:cNvSpPr>
          <p:nvPr>
            <p:ph type="title"/>
          </p:nvPr>
        </p:nvSpPr>
        <p:spPr bwMode="auto">
          <a:xfrm>
            <a:off x="1485900" y="206375"/>
            <a:ext cx="6172200" cy="78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3874" name="Content Placeholder 1">
            <a:extLst>
              <a:ext uri="{FF2B5EF4-FFF2-40B4-BE49-F238E27FC236}">
                <a16:creationId xmlns:a16="http://schemas.microsoft.com/office/drawing/2014/main" id="{8E2616A9-48AF-8DC1-90B7-56F124DB860D}"/>
              </a:ext>
            </a:extLst>
          </p:cNvPr>
          <p:cNvSpPr>
            <a:spLocks noGrp="1" noChangeArrowheads="1"/>
          </p:cNvSpPr>
          <p:nvPr>
            <p:ph idx="1"/>
          </p:nvPr>
        </p:nvSpPr>
        <p:spPr bwMode="auto">
          <a:xfrm>
            <a:off x="250825" y="1173163"/>
            <a:ext cx="8893175" cy="3763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a:t>
            </a:r>
            <a:r>
              <a:rPr lang="en-US" altLang="en-US">
                <a:solidFill>
                  <a:srgbClr val="FFFF00"/>
                </a:solidFill>
              </a:rPr>
              <a:t>Patentee</a:t>
            </a:r>
            <a:r>
              <a:rPr lang="en-US" altLang="en-US">
                <a:solidFill>
                  <a:schemeClr val="bg1"/>
                </a:solidFill>
              </a:rPr>
              <a:t>” can only get a </a:t>
            </a:r>
            <a:r>
              <a:rPr lang="en-US" altLang="en-US">
                <a:solidFill>
                  <a:srgbClr val="FFFF00"/>
                </a:solidFill>
              </a:rPr>
              <a:t>patent </a:t>
            </a:r>
            <a:r>
              <a:rPr lang="en-US" altLang="en-US">
                <a:solidFill>
                  <a:schemeClr val="bg1"/>
                </a:solidFill>
              </a:rPr>
              <a:t>for “</a:t>
            </a:r>
            <a:r>
              <a:rPr lang="en-US" altLang="en-US">
                <a:solidFill>
                  <a:srgbClr val="FFFF00"/>
                </a:solidFill>
              </a:rPr>
              <a:t>inventions</a:t>
            </a:r>
            <a:r>
              <a:rPr lang="en-US" altLang="en-US">
                <a:solidFill>
                  <a:schemeClr val="bg1"/>
                </a:solidFill>
              </a:rPr>
              <a:t>” (s. 2)</a:t>
            </a:r>
          </a:p>
          <a:p>
            <a:r>
              <a:rPr lang="en-US" altLang="en-US">
                <a:solidFill>
                  <a:schemeClr val="bg1"/>
                </a:solidFill>
              </a:rPr>
              <a:t>Also, patent only granted if your invention is </a:t>
            </a:r>
            <a:r>
              <a:rPr lang="en-US" altLang="en-US">
                <a:solidFill>
                  <a:srgbClr val="FFFF00"/>
                </a:solidFill>
              </a:rPr>
              <a:t>novel, useful, and non-obvious</a:t>
            </a:r>
            <a:r>
              <a:rPr lang="en-US" altLang="en-US">
                <a:solidFill>
                  <a:schemeClr val="bg1"/>
                </a:solidFill>
              </a:rPr>
              <a:t> (ss. 2, 28.3)</a:t>
            </a:r>
          </a:p>
          <a:p>
            <a:r>
              <a:rPr lang="en-US" altLang="en-US">
                <a:solidFill>
                  <a:schemeClr val="bg1"/>
                </a:solidFill>
              </a:rPr>
              <a:t>Term of protection: </a:t>
            </a:r>
            <a:r>
              <a:rPr lang="en-US" altLang="en-US">
                <a:solidFill>
                  <a:srgbClr val="FFFF00"/>
                </a:solidFill>
              </a:rPr>
              <a:t>20 years </a:t>
            </a:r>
            <a:r>
              <a:rPr lang="en-US" altLang="en-US">
                <a:solidFill>
                  <a:schemeClr val="bg1"/>
                </a:solidFill>
              </a:rPr>
              <a:t>(ss. 44, 46)</a:t>
            </a:r>
          </a:p>
          <a:p>
            <a:r>
              <a:rPr lang="en-US" altLang="en-US">
                <a:solidFill>
                  <a:schemeClr val="bg1"/>
                </a:solidFill>
              </a:rPr>
              <a:t>Contrast with confidential information</a:t>
            </a:r>
          </a:p>
        </p:txBody>
      </p:sp>
      <p:sp>
        <p:nvSpPr>
          <p:cNvPr id="4" name="Slide Number Placeholder 3">
            <a:extLst>
              <a:ext uri="{FF2B5EF4-FFF2-40B4-BE49-F238E27FC236}">
                <a16:creationId xmlns:a16="http://schemas.microsoft.com/office/drawing/2014/main" id="{76C15A4C-9C7B-D369-FC9E-41AC59E78679}"/>
              </a:ext>
            </a:extLst>
          </p:cNvPr>
          <p:cNvSpPr>
            <a:spLocks noGrp="1"/>
          </p:cNvSpPr>
          <p:nvPr>
            <p:ph type="sldNum" sz="quarter" idx="12"/>
          </p:nvPr>
        </p:nvSpPr>
        <p:spPr/>
        <p:txBody>
          <a:bodyPr/>
          <a:lstStyle/>
          <a:p>
            <a:pPr defTabSz="342900" eaLnBrk="1" fontAlgn="auto" hangingPunct="1">
              <a:spcBef>
                <a:spcPts val="0"/>
              </a:spcBef>
              <a:spcAft>
                <a:spcPts val="0"/>
              </a:spcAft>
              <a:defRPr/>
            </a:pPr>
            <a:fld id="{62CC6169-2757-6549-A5EE-6939C3A97B0F}" type="slidenum">
              <a:rPr lang="en-US" sz="1350">
                <a:solidFill>
                  <a:prstClr val="black"/>
                </a:solidFill>
                <a:latin typeface="Arial"/>
                <a:ea typeface="+mn-ea"/>
              </a:rPr>
              <a:pPr defTabSz="342900" eaLnBrk="1" fontAlgn="auto" hangingPunct="1">
                <a:spcBef>
                  <a:spcPts val="0"/>
                </a:spcBef>
                <a:spcAft>
                  <a:spcPts val="0"/>
                </a:spcAft>
                <a:defRPr/>
              </a:pPr>
              <a:t>320</a:t>
            </a:fld>
            <a:endParaRPr lang="en-US" sz="1350">
              <a:solidFill>
                <a:prstClr val="black"/>
              </a:solidFill>
              <a:latin typeface="Arial"/>
              <a:ea typeface="+mn-ea"/>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itle 5">
            <a:extLst>
              <a:ext uri="{FF2B5EF4-FFF2-40B4-BE49-F238E27FC236}">
                <a16:creationId xmlns:a16="http://schemas.microsoft.com/office/drawing/2014/main" id="{FED34209-3D7F-57D0-706D-4EB5C7112D21}"/>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465922" name="Content Placeholder 1">
            <a:extLst>
              <a:ext uri="{FF2B5EF4-FFF2-40B4-BE49-F238E27FC236}">
                <a16:creationId xmlns:a16="http://schemas.microsoft.com/office/drawing/2014/main" id="{43A3956A-7571-4024-B5D4-A48D478CD05E}"/>
              </a:ext>
            </a:extLst>
          </p:cNvPr>
          <p:cNvSpPr>
            <a:spLocks noGrp="1" noChangeArrowheads="1"/>
          </p:cNvSpPr>
          <p:nvPr>
            <p:ph idx="1"/>
          </p:nvPr>
        </p:nvSpPr>
        <p:spPr bwMode="auto">
          <a:xfrm>
            <a:off x="395288" y="1276350"/>
            <a:ext cx="8137525" cy="347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700">
                <a:solidFill>
                  <a:schemeClr val="bg1"/>
                </a:solidFill>
              </a:rPr>
              <a:t>Patent system is a </a:t>
            </a:r>
            <a:r>
              <a:rPr lang="en-US" altLang="en-US" sz="2700">
                <a:solidFill>
                  <a:srgbClr val="FF0000"/>
                </a:solidFill>
              </a:rPr>
              <a:t>“</a:t>
            </a:r>
            <a:r>
              <a:rPr lang="en-US" altLang="en-US" sz="2700">
                <a:solidFill>
                  <a:srgbClr val="FFFF00"/>
                </a:solidFill>
              </a:rPr>
              <a:t>quid pro quo</a:t>
            </a:r>
            <a:r>
              <a:rPr lang="en-US" altLang="en-US" sz="2700">
                <a:solidFill>
                  <a:srgbClr val="FF0000"/>
                </a:solidFill>
              </a:rPr>
              <a:t>”</a:t>
            </a:r>
          </a:p>
          <a:p>
            <a:endParaRPr lang="en-US" altLang="en-US" sz="2400" i="1">
              <a:solidFill>
                <a:srgbClr val="00B0F0"/>
              </a:solidFill>
            </a:endParaRPr>
          </a:p>
        </p:txBody>
      </p:sp>
      <p:sp>
        <p:nvSpPr>
          <p:cNvPr id="4" name="Slide Number Placeholder 3">
            <a:extLst>
              <a:ext uri="{FF2B5EF4-FFF2-40B4-BE49-F238E27FC236}">
                <a16:creationId xmlns:a16="http://schemas.microsoft.com/office/drawing/2014/main" id="{4EA2606B-5F71-B8A0-8413-554F32078873}"/>
              </a:ext>
            </a:extLst>
          </p:cNvPr>
          <p:cNvSpPr>
            <a:spLocks noGrp="1"/>
          </p:cNvSpPr>
          <p:nvPr>
            <p:ph type="sldNum" sz="quarter" idx="12"/>
          </p:nvPr>
        </p:nvSpPr>
        <p:spPr/>
        <p:txBody>
          <a:bodyPr/>
          <a:lstStyle/>
          <a:p>
            <a:pPr defTabSz="342900" eaLnBrk="1" fontAlgn="auto" hangingPunct="1">
              <a:spcBef>
                <a:spcPts val="0"/>
              </a:spcBef>
              <a:spcAft>
                <a:spcPts val="0"/>
              </a:spcAft>
              <a:defRPr/>
            </a:pPr>
            <a:fld id="{BCB9A361-4EF4-8C41-9790-5410051E04C7}" type="slidenum">
              <a:rPr lang="en-US" sz="1350">
                <a:solidFill>
                  <a:prstClr val="black"/>
                </a:solidFill>
                <a:latin typeface="Arial"/>
                <a:ea typeface="+mn-ea"/>
              </a:rPr>
              <a:pPr defTabSz="342900" eaLnBrk="1" fontAlgn="auto" hangingPunct="1">
                <a:spcBef>
                  <a:spcPts val="0"/>
                </a:spcBef>
                <a:spcAft>
                  <a:spcPts val="0"/>
                </a:spcAft>
                <a:defRPr/>
              </a:pPr>
              <a:t>321</a:t>
            </a:fld>
            <a:endParaRPr lang="en-US" sz="1350">
              <a:solidFill>
                <a:prstClr val="black"/>
              </a:solidFill>
              <a:latin typeface="Arial"/>
              <a:ea typeface="+mn-ea"/>
            </a:endParaRPr>
          </a:p>
        </p:txBody>
      </p:sp>
      <p:pic>
        <p:nvPicPr>
          <p:cNvPr id="465924" name="Picture 2">
            <a:extLst>
              <a:ext uri="{FF2B5EF4-FFF2-40B4-BE49-F238E27FC236}">
                <a16:creationId xmlns:a16="http://schemas.microsoft.com/office/drawing/2014/main" id="{63C8BBE6-6EE6-4477-0475-43C14897BA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0450" y="2211388"/>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itle 5">
            <a:extLst>
              <a:ext uri="{FF2B5EF4-FFF2-40B4-BE49-F238E27FC236}">
                <a16:creationId xmlns:a16="http://schemas.microsoft.com/office/drawing/2014/main" id="{8E3C8C74-5B80-C439-4FE8-335641EEB447}"/>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7970" name="Content Placeholder 1">
            <a:extLst>
              <a:ext uri="{FF2B5EF4-FFF2-40B4-BE49-F238E27FC236}">
                <a16:creationId xmlns:a16="http://schemas.microsoft.com/office/drawing/2014/main" id="{F8EE9506-62D2-E01F-55C7-500626524DCA}"/>
              </a:ext>
            </a:extLst>
          </p:cNvPr>
          <p:cNvSpPr>
            <a:spLocks noGrp="1" noChangeArrowheads="1"/>
          </p:cNvSpPr>
          <p:nvPr>
            <p:ph idx="1"/>
          </p:nvPr>
        </p:nvSpPr>
        <p:spPr bwMode="auto">
          <a:xfrm>
            <a:off x="215900" y="987425"/>
            <a:ext cx="8712200" cy="3973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At its core, the patent system is a </a:t>
            </a:r>
            <a:r>
              <a:rPr lang="en-US" altLang="en-US" sz="2800">
                <a:solidFill>
                  <a:srgbClr val="FF0000"/>
                </a:solidFill>
              </a:rPr>
              <a:t>bargain</a:t>
            </a:r>
            <a:r>
              <a:rPr lang="en-US" altLang="en-US" sz="2800">
                <a:solidFill>
                  <a:srgbClr val="FFFF00"/>
                </a:solidFill>
              </a:rPr>
              <a:t> between the inventor</a:t>
            </a:r>
            <a:r>
              <a:rPr lang="en-US" altLang="en-US" sz="2800">
                <a:solidFill>
                  <a:schemeClr val="bg1"/>
                </a:solidFill>
              </a:rPr>
              <a:t> </a:t>
            </a:r>
            <a:r>
              <a:rPr lang="en-US" altLang="en-US" sz="2800">
                <a:solidFill>
                  <a:srgbClr val="FFFF00"/>
                </a:solidFill>
              </a:rPr>
              <a:t>and</a:t>
            </a:r>
            <a:r>
              <a:rPr lang="en-US" altLang="en-US" sz="2800">
                <a:solidFill>
                  <a:schemeClr val="bg1"/>
                </a:solidFill>
              </a:rPr>
              <a:t> the </a:t>
            </a:r>
            <a:r>
              <a:rPr lang="en-US" altLang="en-US" sz="2800">
                <a:solidFill>
                  <a:srgbClr val="FFFF00"/>
                </a:solidFill>
              </a:rPr>
              <a:t>public</a:t>
            </a:r>
            <a:r>
              <a:rPr lang="en-US" altLang="en-US" sz="2800">
                <a:solidFill>
                  <a:schemeClr val="bg1"/>
                </a:solidFill>
              </a:rPr>
              <a:t>:</a:t>
            </a:r>
          </a:p>
          <a:p>
            <a:r>
              <a:rPr lang="en-US" altLang="en-US" sz="2800">
                <a:solidFill>
                  <a:schemeClr val="bg1"/>
                </a:solidFill>
              </a:rPr>
              <a:t>One party </a:t>
            </a:r>
            <a:r>
              <a:rPr lang="en-US" altLang="en-US" sz="2800">
                <a:solidFill>
                  <a:srgbClr val="FFFF00"/>
                </a:solidFill>
              </a:rPr>
              <a:t>discloses an invention </a:t>
            </a:r>
            <a:r>
              <a:rPr lang="en-US" altLang="en-US" sz="2800">
                <a:solidFill>
                  <a:schemeClr val="bg1"/>
                </a:solidFill>
              </a:rPr>
              <a:t>in exchange </a:t>
            </a:r>
            <a:r>
              <a:rPr lang="en-US" altLang="en-US" sz="2800">
                <a:solidFill>
                  <a:srgbClr val="FF0000"/>
                </a:solidFill>
              </a:rPr>
              <a:t>for</a:t>
            </a:r>
            <a:r>
              <a:rPr lang="en-US" altLang="en-US" sz="2800">
                <a:solidFill>
                  <a:schemeClr val="bg1"/>
                </a:solidFill>
              </a:rPr>
              <a:t> a </a:t>
            </a:r>
            <a:r>
              <a:rPr lang="en-US" altLang="en-US" sz="2800">
                <a:solidFill>
                  <a:srgbClr val="FFFF00"/>
                </a:solidFill>
              </a:rPr>
              <a:t>20 year monopoly </a:t>
            </a:r>
            <a:r>
              <a:rPr lang="en-US" altLang="en-US" sz="2800">
                <a:solidFill>
                  <a:schemeClr val="bg1"/>
                </a:solidFill>
              </a:rPr>
              <a:t>period in which to make, use, and sell the invention</a:t>
            </a:r>
          </a:p>
          <a:p>
            <a:r>
              <a:rPr lang="en-US" altLang="en-US" sz="2800">
                <a:solidFill>
                  <a:schemeClr val="bg1"/>
                </a:solidFill>
              </a:rPr>
              <a:t>See</a:t>
            </a:r>
            <a:r>
              <a:rPr lang="en-US" altLang="en-US" sz="2800">
                <a:solidFill>
                  <a:srgbClr val="00B0F0"/>
                </a:solidFill>
              </a:rPr>
              <a:t> </a:t>
            </a:r>
            <a:r>
              <a:rPr lang="en-US" altLang="en-US" sz="2800" i="1">
                <a:solidFill>
                  <a:srgbClr val="00B0F0"/>
                </a:solidFill>
              </a:rPr>
              <a:t>Teva Canada Ltd. v. Pfizer Canada, Inc.</a:t>
            </a:r>
          </a:p>
          <a:p>
            <a:pPr lvl="1">
              <a:buFont typeface="Courier New" panose="02070309020205020404" pitchFamily="49" charset="0"/>
              <a:buChar char="o"/>
            </a:pPr>
            <a:r>
              <a:rPr lang="en-CA" altLang="en-US">
                <a:solidFill>
                  <a:srgbClr val="FFFF00"/>
                </a:solidFill>
              </a:rPr>
              <a:t>FACTS</a:t>
            </a:r>
            <a:r>
              <a:rPr lang="en-CA" altLang="en-US">
                <a:solidFill>
                  <a:srgbClr val="FF0000"/>
                </a:solidFill>
              </a:rPr>
              <a:t>:</a:t>
            </a:r>
            <a:r>
              <a:rPr lang="en-CA" altLang="en-US">
                <a:solidFill>
                  <a:schemeClr val="bg1"/>
                </a:solidFill>
              </a:rPr>
              <a:t> Teva had challenged the validity of Pfizer’s patent for Viagra.</a:t>
            </a:r>
            <a:r>
              <a:rPr lang="en-US" altLang="en-US">
                <a:solidFill>
                  <a:schemeClr val="bg1"/>
                </a:solidFill>
              </a:rPr>
              <a:t> </a:t>
            </a:r>
          </a:p>
        </p:txBody>
      </p:sp>
      <p:sp>
        <p:nvSpPr>
          <p:cNvPr id="4" name="Slide Number Placeholder 3">
            <a:extLst>
              <a:ext uri="{FF2B5EF4-FFF2-40B4-BE49-F238E27FC236}">
                <a16:creationId xmlns:a16="http://schemas.microsoft.com/office/drawing/2014/main" id="{21C3115F-E481-0CC1-1FBA-D8A545AAD152}"/>
              </a:ext>
            </a:extLst>
          </p:cNvPr>
          <p:cNvSpPr>
            <a:spLocks noGrp="1"/>
          </p:cNvSpPr>
          <p:nvPr>
            <p:ph type="sldNum" sz="quarter" idx="12"/>
          </p:nvPr>
        </p:nvSpPr>
        <p:spPr/>
        <p:txBody>
          <a:bodyPr/>
          <a:lstStyle/>
          <a:p>
            <a:pPr defTabSz="342900" eaLnBrk="1" fontAlgn="auto" hangingPunct="1">
              <a:spcBef>
                <a:spcPts val="0"/>
              </a:spcBef>
              <a:spcAft>
                <a:spcPts val="0"/>
              </a:spcAft>
              <a:defRPr/>
            </a:pPr>
            <a:fld id="{28C9B102-9653-6A4D-A57A-851D629EF87D}" type="slidenum">
              <a:rPr lang="en-US" sz="1350">
                <a:solidFill>
                  <a:prstClr val="black"/>
                </a:solidFill>
                <a:latin typeface="Arial"/>
                <a:ea typeface="+mn-ea"/>
              </a:rPr>
              <a:pPr defTabSz="342900" eaLnBrk="1" fontAlgn="auto" hangingPunct="1">
                <a:spcBef>
                  <a:spcPts val="0"/>
                </a:spcBef>
                <a:spcAft>
                  <a:spcPts val="0"/>
                </a:spcAft>
                <a:defRPr/>
              </a:pPr>
              <a:t>322</a:t>
            </a:fld>
            <a:endParaRPr lang="en-US" sz="1350">
              <a:solidFill>
                <a:prstClr val="black"/>
              </a:solidFill>
              <a:latin typeface="Arial"/>
              <a:ea typeface="+mn-ea"/>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itle 5">
            <a:extLst>
              <a:ext uri="{FF2B5EF4-FFF2-40B4-BE49-F238E27FC236}">
                <a16:creationId xmlns:a16="http://schemas.microsoft.com/office/drawing/2014/main" id="{76225C0D-1330-3E1E-DD82-C5EEDE00843B}"/>
              </a:ext>
            </a:extLst>
          </p:cNvPr>
          <p:cNvSpPr>
            <a:spLocks noGrp="1" noChangeArrowheads="1"/>
          </p:cNvSpPr>
          <p:nvPr>
            <p:ph type="title"/>
          </p:nvPr>
        </p:nvSpPr>
        <p:spPr bwMode="auto">
          <a:xfrm>
            <a:off x="1485900" y="0"/>
            <a:ext cx="6172200"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2" name="Content Placeholder 1">
            <a:extLst>
              <a:ext uri="{FF2B5EF4-FFF2-40B4-BE49-F238E27FC236}">
                <a16:creationId xmlns:a16="http://schemas.microsoft.com/office/drawing/2014/main" id="{51EA33E0-ABAA-4081-0DA9-92649B8BCE9D}"/>
              </a:ext>
            </a:extLst>
          </p:cNvPr>
          <p:cNvSpPr>
            <a:spLocks noGrp="1"/>
          </p:cNvSpPr>
          <p:nvPr>
            <p:ph idx="1"/>
          </p:nvPr>
        </p:nvSpPr>
        <p:spPr>
          <a:xfrm>
            <a:off x="323850" y="987425"/>
            <a:ext cx="8496300" cy="3851275"/>
          </a:xfrm>
        </p:spPr>
        <p:txBody>
          <a:bodyPr>
            <a:noAutofit/>
          </a:bodyPr>
          <a:lstStyle/>
          <a:p>
            <a:pPr marL="0" indent="0">
              <a:buFont typeface="Arial" panose="020B0604020202020204" pitchFamily="34" charset="0"/>
              <a:buNone/>
              <a:defRPr/>
            </a:pPr>
            <a:r>
              <a:rPr lang="en-US" sz="2250" i="1" dirty="0" err="1">
                <a:solidFill>
                  <a:srgbClr val="00B0F0"/>
                </a:solidFill>
              </a:rPr>
              <a:t>Teva</a:t>
            </a:r>
            <a:r>
              <a:rPr lang="en-US" sz="2250" i="1" dirty="0">
                <a:solidFill>
                  <a:srgbClr val="00B0F0"/>
                </a:solidFill>
              </a:rPr>
              <a:t> Canada Ltd. v. Pfizer Canada, Inc.</a:t>
            </a:r>
            <a:endParaRPr lang="en-US" sz="2250" b="1" i="1" dirty="0">
              <a:solidFill>
                <a:srgbClr val="00B0F0"/>
              </a:solidFill>
            </a:endParaRPr>
          </a:p>
          <a:p>
            <a:pPr>
              <a:defRPr/>
            </a:pPr>
            <a:r>
              <a:rPr lang="en-CA" sz="2250" dirty="0">
                <a:solidFill>
                  <a:srgbClr val="FFFF00"/>
                </a:solidFill>
              </a:rPr>
              <a:t>FACTS</a:t>
            </a:r>
            <a:r>
              <a:rPr lang="en-CA" sz="2250" dirty="0">
                <a:solidFill>
                  <a:srgbClr val="FF0000"/>
                </a:solidFill>
              </a:rPr>
              <a:t>:</a:t>
            </a:r>
            <a:r>
              <a:rPr lang="en-CA" sz="2250" dirty="0">
                <a:solidFill>
                  <a:schemeClr val="bg1"/>
                </a:solidFill>
              </a:rPr>
              <a:t> Teva had challenged the validity of Pfizer’s patent for Viagra.</a:t>
            </a:r>
            <a:r>
              <a:rPr lang="en-US" sz="2250" dirty="0">
                <a:solidFill>
                  <a:schemeClr val="bg1"/>
                </a:solidFill>
              </a:rPr>
              <a:t> </a:t>
            </a:r>
          </a:p>
          <a:p>
            <a:pPr>
              <a:defRPr/>
            </a:pPr>
            <a:r>
              <a:rPr lang="en-US" sz="2250" dirty="0">
                <a:solidFill>
                  <a:schemeClr val="bg1"/>
                </a:solidFill>
              </a:rPr>
              <a:t>“[N]</a:t>
            </a:r>
            <a:r>
              <a:rPr lang="en-US" sz="2250" dirty="0" err="1">
                <a:solidFill>
                  <a:schemeClr val="bg1"/>
                </a:solidFill>
              </a:rPr>
              <a:t>ot</a:t>
            </a:r>
            <a:r>
              <a:rPr lang="en-US" sz="2250" dirty="0">
                <a:solidFill>
                  <a:schemeClr val="bg1"/>
                </a:solidFill>
              </a:rPr>
              <a:t> intended as an accolade or civic award for ingenuity. </a:t>
            </a:r>
            <a:r>
              <a:rPr lang="en-CA" sz="2250" dirty="0">
                <a:solidFill>
                  <a:srgbClr val="FFFF00"/>
                </a:solidFill>
              </a:rPr>
              <a:t>It is a method by which inventive solutions to practical problems are </a:t>
            </a:r>
            <a:r>
              <a:rPr lang="en-CA" sz="2250" dirty="0">
                <a:solidFill>
                  <a:srgbClr val="FF0000"/>
                </a:solidFill>
              </a:rPr>
              <a:t>coaxed into the public domain</a:t>
            </a:r>
            <a:r>
              <a:rPr lang="en-CA" sz="2250" dirty="0">
                <a:solidFill>
                  <a:srgbClr val="FFFF00"/>
                </a:solidFill>
              </a:rPr>
              <a:t> by the promise of a limited monopoly for a limited time</a:t>
            </a:r>
            <a:r>
              <a:rPr lang="en-CA" sz="2250" dirty="0">
                <a:solidFill>
                  <a:schemeClr val="bg1"/>
                </a:solidFill>
              </a:rPr>
              <a:t>.”</a:t>
            </a:r>
          </a:p>
          <a:p>
            <a:pPr>
              <a:defRPr/>
            </a:pPr>
            <a:r>
              <a:rPr lang="en-CA" sz="2250" dirty="0">
                <a:solidFill>
                  <a:srgbClr val="FFFF00"/>
                </a:solidFill>
              </a:rPr>
              <a:t>Patent specification </a:t>
            </a:r>
            <a:r>
              <a:rPr lang="en-CA" sz="2250" dirty="0">
                <a:solidFill>
                  <a:srgbClr val="FF0000"/>
                </a:solidFill>
              </a:rPr>
              <a:t>=</a:t>
            </a:r>
            <a:r>
              <a:rPr lang="en-CA" sz="2250" dirty="0">
                <a:solidFill>
                  <a:schemeClr val="bg1"/>
                </a:solidFill>
              </a:rPr>
              <a:t> </a:t>
            </a:r>
            <a:r>
              <a:rPr lang="en-CA" sz="2250" dirty="0">
                <a:solidFill>
                  <a:srgbClr val="FFFF00"/>
                </a:solidFill>
              </a:rPr>
              <a:t>heart of the disclosure requirement</a:t>
            </a:r>
          </a:p>
          <a:p>
            <a:pPr>
              <a:defRPr/>
            </a:pPr>
            <a:r>
              <a:rPr lang="en-US" sz="2400" dirty="0">
                <a:solidFill>
                  <a:schemeClr val="bg1"/>
                </a:solidFill>
              </a:rPr>
              <a:t>Patent system is a “</a:t>
            </a:r>
            <a:r>
              <a:rPr lang="en-US" sz="2400" dirty="0">
                <a:solidFill>
                  <a:srgbClr val="FFFF00"/>
                </a:solidFill>
              </a:rPr>
              <a:t>quid pro quo</a:t>
            </a:r>
            <a:r>
              <a:rPr lang="en-US" sz="2400" dirty="0">
                <a:solidFill>
                  <a:schemeClr val="bg1"/>
                </a:solidFill>
              </a:rPr>
              <a:t>”</a:t>
            </a:r>
          </a:p>
          <a:p>
            <a:pPr>
              <a:defRPr/>
            </a:pPr>
            <a:endParaRPr lang="en-US" sz="2250" dirty="0">
              <a:solidFill>
                <a:srgbClr val="FFFF00"/>
              </a:solidFill>
            </a:endParaRPr>
          </a:p>
        </p:txBody>
      </p:sp>
      <p:sp>
        <p:nvSpPr>
          <p:cNvPr id="4" name="Slide Number Placeholder 3">
            <a:extLst>
              <a:ext uri="{FF2B5EF4-FFF2-40B4-BE49-F238E27FC236}">
                <a16:creationId xmlns:a16="http://schemas.microsoft.com/office/drawing/2014/main" id="{F8678523-A8EA-478F-DD2C-0231C1945CFD}"/>
              </a:ext>
            </a:extLst>
          </p:cNvPr>
          <p:cNvSpPr>
            <a:spLocks noGrp="1"/>
          </p:cNvSpPr>
          <p:nvPr>
            <p:ph type="sldNum" sz="quarter" idx="12"/>
          </p:nvPr>
        </p:nvSpPr>
        <p:spPr/>
        <p:txBody>
          <a:bodyPr/>
          <a:lstStyle/>
          <a:p>
            <a:pPr defTabSz="342900" eaLnBrk="1" fontAlgn="auto" hangingPunct="1">
              <a:spcBef>
                <a:spcPts val="0"/>
              </a:spcBef>
              <a:spcAft>
                <a:spcPts val="0"/>
              </a:spcAft>
              <a:defRPr/>
            </a:pPr>
            <a:fld id="{890B022A-D669-8A40-992A-92C3383019D6}" type="slidenum">
              <a:rPr lang="en-US" sz="1350">
                <a:solidFill>
                  <a:prstClr val="black"/>
                </a:solidFill>
                <a:latin typeface="Arial"/>
                <a:ea typeface="+mn-ea"/>
              </a:rPr>
              <a:pPr defTabSz="342900" eaLnBrk="1" fontAlgn="auto" hangingPunct="1">
                <a:spcBef>
                  <a:spcPts val="0"/>
                </a:spcBef>
                <a:spcAft>
                  <a:spcPts val="0"/>
                </a:spcAft>
                <a:defRPr/>
              </a:pPr>
              <a:t>323</a:t>
            </a:fld>
            <a:endParaRPr lang="en-US" sz="1350">
              <a:solidFill>
                <a:prstClr val="black"/>
              </a:solidFill>
              <a:latin typeface="Arial"/>
              <a:ea typeface="+mn-ea"/>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itle 2">
            <a:extLst>
              <a:ext uri="{FF2B5EF4-FFF2-40B4-BE49-F238E27FC236}">
                <a16:creationId xmlns:a16="http://schemas.microsoft.com/office/drawing/2014/main" id="{3E7EF8CD-530A-881B-94C6-3148FD0C0B93}"/>
              </a:ext>
            </a:extLst>
          </p:cNvPr>
          <p:cNvSpPr>
            <a:spLocks noGrp="1" noChangeArrowheads="1"/>
          </p:cNvSpPr>
          <p:nvPr>
            <p:ph type="title"/>
          </p:nvPr>
        </p:nvSpPr>
        <p:spPr bwMode="auto">
          <a:xfrm>
            <a:off x="323850" y="227013"/>
            <a:ext cx="84963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The Business Context</a:t>
            </a:r>
            <a:r>
              <a:rPr lang="en-US" altLang="en-US" sz="3200">
                <a:solidFill>
                  <a:srgbClr val="FF0000"/>
                </a:solidFill>
              </a:rPr>
              <a:t>:</a:t>
            </a:r>
            <a:r>
              <a:rPr lang="en-US" altLang="en-US" sz="3200">
                <a:solidFill>
                  <a:srgbClr val="FFFF00"/>
                </a:solidFill>
              </a:rPr>
              <a:t> </a:t>
            </a:r>
            <a:r>
              <a:rPr lang="en-US" altLang="en-US" sz="3200">
                <a:solidFill>
                  <a:schemeClr val="bg1"/>
                </a:solidFill>
              </a:rPr>
              <a:t>perceptions of value</a:t>
            </a:r>
          </a:p>
        </p:txBody>
      </p:sp>
      <p:sp>
        <p:nvSpPr>
          <p:cNvPr id="4" name="Content Placeholder 3">
            <a:extLst>
              <a:ext uri="{FF2B5EF4-FFF2-40B4-BE49-F238E27FC236}">
                <a16:creationId xmlns:a16="http://schemas.microsoft.com/office/drawing/2014/main" id="{8AB7B67F-303A-7FD8-E308-976D92E81F2D}"/>
              </a:ext>
            </a:extLst>
          </p:cNvPr>
          <p:cNvSpPr>
            <a:spLocks noGrp="1"/>
          </p:cNvSpPr>
          <p:nvPr>
            <p:ph sz="quarter" idx="10"/>
          </p:nvPr>
        </p:nvSpPr>
        <p:spPr>
          <a:xfrm>
            <a:off x="215900" y="1131888"/>
            <a:ext cx="8712200" cy="4011612"/>
          </a:xfrm>
        </p:spPr>
        <p:txBody>
          <a:bodyPr>
            <a:normAutofit fontScale="92500" lnSpcReduction="10000"/>
          </a:bodyPr>
          <a:lstStyle/>
          <a:p>
            <a:pPr>
              <a:defRPr/>
            </a:pPr>
            <a:r>
              <a:rPr lang="en-CA" sz="2200" dirty="0">
                <a:solidFill>
                  <a:schemeClr val="bg1"/>
                </a:solidFill>
              </a:rPr>
              <a:t> In 2015, </a:t>
            </a:r>
            <a:r>
              <a:rPr lang="en-CA" sz="2200" dirty="0">
                <a:solidFill>
                  <a:srgbClr val="FFFF00"/>
                </a:solidFill>
              </a:rPr>
              <a:t>intangible assets accounted for 87% of the value of Standard &amp; Poor’s 500 </a:t>
            </a:r>
            <a:r>
              <a:rPr lang="en-CA" sz="2200" dirty="0">
                <a:solidFill>
                  <a:schemeClr val="bg1"/>
                </a:solidFill>
              </a:rPr>
              <a:t>(tracking 500 companies with the largest market capitalization listed on the New York Stock Exchange (Ocean </a:t>
            </a:r>
            <a:r>
              <a:rPr lang="en-CA" sz="2200" dirty="0" err="1">
                <a:solidFill>
                  <a:schemeClr val="bg1"/>
                </a:solidFill>
              </a:rPr>
              <a:t>Tomo</a:t>
            </a:r>
            <a:r>
              <a:rPr lang="en-CA" sz="2200" dirty="0">
                <a:solidFill>
                  <a:schemeClr val="bg1"/>
                </a:solidFill>
              </a:rPr>
              <a:t> 2015)</a:t>
            </a:r>
          </a:p>
          <a:p>
            <a:pPr>
              <a:defRPr/>
            </a:pPr>
            <a:r>
              <a:rPr lang="en-CA" sz="2200" dirty="0">
                <a:solidFill>
                  <a:schemeClr val="bg1"/>
                </a:solidFill>
              </a:rPr>
              <a:t>Are </a:t>
            </a:r>
            <a:r>
              <a:rPr lang="en-CA" sz="2200" dirty="0">
                <a:solidFill>
                  <a:srgbClr val="FFFF00"/>
                </a:solidFill>
              </a:rPr>
              <a:t>patents overvalued </a:t>
            </a:r>
            <a:r>
              <a:rPr lang="en-CA" sz="2200" dirty="0">
                <a:solidFill>
                  <a:schemeClr val="bg1"/>
                </a:solidFill>
              </a:rPr>
              <a:t>generally</a:t>
            </a:r>
            <a:r>
              <a:rPr lang="en-CA" sz="2200" dirty="0">
                <a:solidFill>
                  <a:srgbClr val="FF0000"/>
                </a:solidFill>
              </a:rPr>
              <a:t>?</a:t>
            </a:r>
          </a:p>
          <a:p>
            <a:pPr>
              <a:defRPr/>
            </a:pPr>
            <a:r>
              <a:rPr lang="en-CA" sz="2200" dirty="0">
                <a:solidFill>
                  <a:schemeClr val="bg1"/>
                </a:solidFill>
              </a:rPr>
              <a:t>Does start-up perception that </a:t>
            </a:r>
            <a:r>
              <a:rPr lang="en-CA" sz="2200" dirty="0">
                <a:solidFill>
                  <a:srgbClr val="FF0000"/>
                </a:solidFill>
              </a:rPr>
              <a:t>patents are </a:t>
            </a:r>
            <a:r>
              <a:rPr lang="en-CA" sz="2200" dirty="0">
                <a:solidFill>
                  <a:srgbClr val="FFFF00"/>
                </a:solidFill>
              </a:rPr>
              <a:t>“</a:t>
            </a:r>
            <a:r>
              <a:rPr lang="en-CA" sz="2200" dirty="0">
                <a:solidFill>
                  <a:srgbClr val="FF0000"/>
                </a:solidFill>
              </a:rPr>
              <a:t>necessary</a:t>
            </a:r>
            <a:r>
              <a:rPr lang="en-CA" sz="2200" dirty="0">
                <a:solidFill>
                  <a:srgbClr val="FFFF00"/>
                </a:solidFill>
              </a:rPr>
              <a:t>”</a:t>
            </a:r>
            <a:r>
              <a:rPr lang="en-CA" sz="2200" dirty="0">
                <a:solidFill>
                  <a:srgbClr val="FF0000"/>
                </a:solidFill>
              </a:rPr>
              <a:t> </a:t>
            </a:r>
            <a:r>
              <a:rPr lang="en-CA" sz="2200" dirty="0">
                <a:solidFill>
                  <a:schemeClr val="bg1"/>
                </a:solidFill>
              </a:rPr>
              <a:t>result in overly general or irrelevant “false flag” patents that simply go unchallenged in the short-term.</a:t>
            </a:r>
          </a:p>
          <a:p>
            <a:pPr>
              <a:defRPr/>
            </a:pPr>
            <a:r>
              <a:rPr lang="en-CA" sz="2200" dirty="0">
                <a:solidFill>
                  <a:schemeClr val="bg1"/>
                </a:solidFill>
              </a:rPr>
              <a:t>E.g., = Cool product with patent, but </a:t>
            </a:r>
            <a:r>
              <a:rPr lang="en-CA" sz="2200" dirty="0">
                <a:solidFill>
                  <a:srgbClr val="FFFF00"/>
                </a:solidFill>
              </a:rPr>
              <a:t>patent is purely ancillary </a:t>
            </a:r>
            <a:r>
              <a:rPr lang="en-CA" sz="2200" dirty="0">
                <a:solidFill>
                  <a:schemeClr val="bg1"/>
                </a:solidFill>
              </a:rPr>
              <a:t>and has nothing to do with the key features that differentiate the product in the market</a:t>
            </a:r>
          </a:p>
          <a:p>
            <a:pPr>
              <a:defRPr/>
            </a:pPr>
            <a:r>
              <a:rPr lang="en-CA" sz="2200" dirty="0">
                <a:solidFill>
                  <a:schemeClr val="bg1"/>
                </a:solidFill>
              </a:rPr>
              <a:t>Likewise, query practical uses of “patent pending”.</a:t>
            </a:r>
            <a:br>
              <a:rPr lang="en-CA" dirty="0"/>
            </a:br>
            <a:endParaRPr lang="en-CA" dirty="0"/>
          </a:p>
          <a:p>
            <a:pPr>
              <a:defRPr/>
            </a:pPr>
            <a:endParaRPr 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5">
            <a:extLst>
              <a:ext uri="{FF2B5EF4-FFF2-40B4-BE49-F238E27FC236}">
                <a16:creationId xmlns:a16="http://schemas.microsoft.com/office/drawing/2014/main" id="{2C9018E0-E780-0625-4644-5C18F8E9AE47}"/>
              </a:ext>
            </a:extLst>
          </p:cNvPr>
          <p:cNvSpPr>
            <a:spLocks noGrp="1" noChangeArrowheads="1"/>
          </p:cNvSpPr>
          <p:nvPr>
            <p:ph type="title"/>
          </p:nvPr>
        </p:nvSpPr>
        <p:spPr bwMode="auto">
          <a:xfrm>
            <a:off x="1485900" y="698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 name="Slide Number Placeholder 3">
            <a:extLst>
              <a:ext uri="{FF2B5EF4-FFF2-40B4-BE49-F238E27FC236}">
                <a16:creationId xmlns:a16="http://schemas.microsoft.com/office/drawing/2014/main" id="{E60B9B60-2ED7-6C25-24E2-4A0D352844EF}"/>
              </a:ext>
            </a:extLst>
          </p:cNvPr>
          <p:cNvSpPr>
            <a:spLocks noGrp="1"/>
          </p:cNvSpPr>
          <p:nvPr>
            <p:ph type="sldNum" sz="quarter" idx="12"/>
          </p:nvPr>
        </p:nvSpPr>
        <p:spPr/>
        <p:txBody>
          <a:bodyPr/>
          <a:lstStyle/>
          <a:p>
            <a:pPr defTabSz="342900" eaLnBrk="1" fontAlgn="auto" hangingPunct="1">
              <a:spcBef>
                <a:spcPts val="0"/>
              </a:spcBef>
              <a:spcAft>
                <a:spcPts val="0"/>
              </a:spcAft>
              <a:defRPr/>
            </a:pPr>
            <a:fld id="{8BD1F5FA-FB31-5E41-80C4-555A57D907CE}" type="slidenum">
              <a:rPr lang="en-US" sz="1350">
                <a:solidFill>
                  <a:prstClr val="black"/>
                </a:solidFill>
                <a:latin typeface="Arial"/>
                <a:ea typeface="+mn-ea"/>
              </a:rPr>
              <a:pPr defTabSz="342900" eaLnBrk="1" fontAlgn="auto" hangingPunct="1">
                <a:spcBef>
                  <a:spcPts val="0"/>
                </a:spcBef>
                <a:spcAft>
                  <a:spcPts val="0"/>
                </a:spcAft>
                <a:defRPr/>
              </a:pPr>
              <a:t>325</a:t>
            </a:fld>
            <a:endParaRPr lang="en-US" sz="1350">
              <a:solidFill>
                <a:prstClr val="black"/>
              </a:solidFill>
              <a:latin typeface="Arial"/>
              <a:ea typeface="+mn-ea"/>
            </a:endParaRPr>
          </a:p>
        </p:txBody>
      </p:sp>
      <p:pic>
        <p:nvPicPr>
          <p:cNvPr id="473091" name="Picture 4">
            <a:extLst>
              <a:ext uri="{FF2B5EF4-FFF2-40B4-BE49-F238E27FC236}">
                <a16:creationId xmlns:a16="http://schemas.microsoft.com/office/drawing/2014/main" id="{49AC5CE5-3BCD-7344-4948-58757C19DB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3125" y="1058863"/>
            <a:ext cx="4857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itle 1">
            <a:extLst>
              <a:ext uri="{FF2B5EF4-FFF2-40B4-BE49-F238E27FC236}">
                <a16:creationId xmlns:a16="http://schemas.microsoft.com/office/drawing/2014/main" id="{400EAFBB-A44F-6AD3-4840-88A88F113645}"/>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FFFF00"/>
                </a:solidFill>
              </a:rPr>
              <a:t>Trolls</a:t>
            </a:r>
          </a:p>
        </p:txBody>
      </p:sp>
      <p:sp>
        <p:nvSpPr>
          <p:cNvPr id="3" name="TextBox 2">
            <a:extLst>
              <a:ext uri="{FF2B5EF4-FFF2-40B4-BE49-F238E27FC236}">
                <a16:creationId xmlns:a16="http://schemas.microsoft.com/office/drawing/2014/main" id="{39BE7381-1186-1E51-7143-1D412E3498DF}"/>
              </a:ext>
            </a:extLst>
          </p:cNvPr>
          <p:cNvSpPr txBox="1"/>
          <p:nvPr/>
        </p:nvSpPr>
        <p:spPr>
          <a:xfrm>
            <a:off x="3062288" y="4662488"/>
            <a:ext cx="3698875" cy="276225"/>
          </a:xfrm>
          <a:prstGeom prst="rect">
            <a:avLst/>
          </a:prstGeom>
          <a:noFill/>
        </p:spPr>
        <p:txBody>
          <a:bodyPr wrap="none">
            <a:spAutoFit/>
          </a:bodyPr>
          <a:lstStyle/>
          <a:p>
            <a:pPr defTabSz="342900" eaLnBrk="1" fontAlgn="auto" hangingPunct="1">
              <a:spcBef>
                <a:spcPts val="0"/>
              </a:spcBef>
              <a:spcAft>
                <a:spcPts val="0"/>
              </a:spcAft>
              <a:defRPr/>
            </a:pPr>
            <a:r>
              <a:rPr lang="en-US" sz="1200" dirty="0">
                <a:solidFill>
                  <a:prstClr val="black"/>
                </a:solidFill>
                <a:latin typeface="Arial"/>
                <a:ea typeface="+mn-ea"/>
                <a:hlinkClick r:id="rId2"/>
              </a:rPr>
              <a:t>https://www.youtube.com/watch?v=sG9UMMq2dz4</a:t>
            </a:r>
            <a:r>
              <a:rPr lang="en-US" sz="1200" dirty="0">
                <a:solidFill>
                  <a:prstClr val="black"/>
                </a:solidFill>
                <a:latin typeface="Arial"/>
                <a:ea typeface="+mn-ea"/>
              </a:rPr>
              <a:t> </a:t>
            </a:r>
          </a:p>
        </p:txBody>
      </p:sp>
      <p:sp>
        <p:nvSpPr>
          <p:cNvPr id="4" name="TextBox 3">
            <a:extLst>
              <a:ext uri="{FF2B5EF4-FFF2-40B4-BE49-F238E27FC236}">
                <a16:creationId xmlns:a16="http://schemas.microsoft.com/office/drawing/2014/main" id="{1B82417A-95D0-F55B-968C-EC76CE5A9E17}"/>
              </a:ext>
            </a:extLst>
          </p:cNvPr>
          <p:cNvSpPr txBox="1"/>
          <p:nvPr/>
        </p:nvSpPr>
        <p:spPr>
          <a:xfrm>
            <a:off x="4989513" y="4800600"/>
            <a:ext cx="233362" cy="300038"/>
          </a:xfrm>
          <a:prstGeom prst="rect">
            <a:avLst/>
          </a:prstGeom>
          <a:noFill/>
        </p:spPr>
        <p:txBody>
          <a:bodyPr wrap="none">
            <a:spAutoFit/>
          </a:bodyPr>
          <a:lstStyle/>
          <a:p>
            <a:pPr defTabSz="342900" eaLnBrk="1" fontAlgn="auto" hangingPunct="1">
              <a:spcBef>
                <a:spcPts val="0"/>
              </a:spcBef>
              <a:spcAft>
                <a:spcPts val="0"/>
              </a:spcAft>
              <a:defRPr/>
            </a:pPr>
            <a:r>
              <a:rPr lang="en-US" sz="1350" dirty="0">
                <a:solidFill>
                  <a:prstClr val="black"/>
                </a:solidFill>
                <a:latin typeface="Arial"/>
                <a:ea typeface="+mn-ea"/>
              </a:rPr>
              <a:t> </a:t>
            </a:r>
          </a:p>
        </p:txBody>
      </p:sp>
      <p:pic>
        <p:nvPicPr>
          <p:cNvPr id="475140" name="Picture 5" descr="A person sitting in front of a microphone&#10;&#10;Description automatically generated with low confidence">
            <a:extLst>
              <a:ext uri="{FF2B5EF4-FFF2-40B4-BE49-F238E27FC236}">
                <a16:creationId xmlns:a16="http://schemas.microsoft.com/office/drawing/2014/main" id="{6A425F33-074E-80B2-67EE-C1B0572DB2B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71813" y="879475"/>
            <a:ext cx="300037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D53B2-B815-E91E-4080-1F20A3134E19}"/>
              </a:ext>
            </a:extLst>
          </p:cNvPr>
          <p:cNvSpPr txBox="1"/>
          <p:nvPr/>
        </p:nvSpPr>
        <p:spPr>
          <a:xfrm>
            <a:off x="611188" y="1924050"/>
            <a:ext cx="7921625" cy="2062163"/>
          </a:xfrm>
          <a:prstGeom prst="rect">
            <a:avLst/>
          </a:prstGeom>
          <a:noFill/>
        </p:spPr>
        <p:txBody>
          <a:bodyPr wrap="none">
            <a:spAutoFit/>
          </a:bodyPr>
          <a:lstStyle/>
          <a:p>
            <a:pPr marL="342900" indent="-342900">
              <a:buFont typeface="Arial" panose="020B0604020202020204" pitchFamily="34" charset="0"/>
              <a:buChar char="•"/>
              <a:defRPr/>
            </a:pPr>
            <a:r>
              <a:rPr lang="en-US" sz="3200" dirty="0">
                <a:solidFill>
                  <a:srgbClr val="FFFF00"/>
                </a:solidFill>
              </a:rPr>
              <a:t>Is a patent a good bargain</a:t>
            </a:r>
            <a:r>
              <a:rPr lang="en-US" sz="3200" dirty="0">
                <a:solidFill>
                  <a:srgbClr val="FF0000"/>
                </a:solidFill>
              </a:rPr>
              <a:t>?</a:t>
            </a:r>
          </a:p>
          <a:p>
            <a:pPr marL="342900" indent="-342900">
              <a:buFont typeface="Arial" panose="020B0604020202020204" pitchFamily="34" charset="0"/>
              <a:buChar char="•"/>
              <a:defRPr/>
            </a:pPr>
            <a:r>
              <a:rPr lang="en-US" sz="3200" dirty="0">
                <a:solidFill>
                  <a:schemeClr val="bg1"/>
                </a:solidFill>
              </a:rPr>
              <a:t>Might we be better off with longer patent </a:t>
            </a:r>
          </a:p>
          <a:p>
            <a:pPr>
              <a:defRPr/>
            </a:pPr>
            <a:r>
              <a:rPr lang="en-US" sz="3200" dirty="0">
                <a:solidFill>
                  <a:schemeClr val="bg1"/>
                </a:solidFill>
              </a:rPr>
              <a:t>protection</a:t>
            </a:r>
            <a:r>
              <a:rPr lang="en-US" sz="3200" dirty="0">
                <a:solidFill>
                  <a:srgbClr val="FF0000"/>
                </a:solidFill>
              </a:rPr>
              <a:t>?</a:t>
            </a:r>
            <a:r>
              <a:rPr lang="en-US" sz="3200" dirty="0">
                <a:solidFill>
                  <a:schemeClr val="bg1"/>
                </a:solidFill>
              </a:rPr>
              <a:t> </a:t>
            </a:r>
          </a:p>
          <a:p>
            <a:pPr marL="342900" indent="-342900">
              <a:buFont typeface="Arial" panose="020B0604020202020204" pitchFamily="34" charset="0"/>
              <a:buChar char="•"/>
              <a:defRPr/>
            </a:pPr>
            <a:r>
              <a:rPr lang="en-US" sz="3200" dirty="0">
                <a:solidFill>
                  <a:schemeClr val="bg1"/>
                </a:solidFill>
              </a:rPr>
              <a:t>Without any sort of patent protection</a:t>
            </a:r>
            <a:r>
              <a:rPr lang="en-US" sz="3200" dirty="0">
                <a:solidFill>
                  <a:srgbClr val="FF0000"/>
                </a:solidFill>
              </a:rPr>
              <a:t>?</a:t>
            </a:r>
          </a:p>
        </p:txBody>
      </p:sp>
      <p:sp>
        <p:nvSpPr>
          <p:cNvPr id="476162" name="TextBox 2">
            <a:extLst>
              <a:ext uri="{FF2B5EF4-FFF2-40B4-BE49-F238E27FC236}">
                <a16:creationId xmlns:a16="http://schemas.microsoft.com/office/drawing/2014/main" id="{76397E35-05FD-7E97-416D-BBE50F5838B2}"/>
              </a:ext>
            </a:extLst>
          </p:cNvPr>
          <p:cNvSpPr txBox="1">
            <a:spLocks noChangeArrowheads="1"/>
          </p:cNvSpPr>
          <p:nvPr/>
        </p:nvSpPr>
        <p:spPr bwMode="auto">
          <a:xfrm>
            <a:off x="3228975" y="484188"/>
            <a:ext cx="2686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itle 5">
            <a:extLst>
              <a:ext uri="{FF2B5EF4-FFF2-40B4-BE49-F238E27FC236}">
                <a16:creationId xmlns:a16="http://schemas.microsoft.com/office/drawing/2014/main" id="{716FB378-3234-218F-1233-59E2A93D0626}"/>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77186" name="Content Placeholder 1">
            <a:extLst>
              <a:ext uri="{FF2B5EF4-FFF2-40B4-BE49-F238E27FC236}">
                <a16:creationId xmlns:a16="http://schemas.microsoft.com/office/drawing/2014/main" id="{2E524F6E-3A20-23AB-0D44-91A5140B6912}"/>
              </a:ext>
            </a:extLst>
          </p:cNvPr>
          <p:cNvSpPr>
            <a:spLocks noGrp="1" noChangeArrowheads="1"/>
          </p:cNvSpPr>
          <p:nvPr>
            <p:ph idx="1"/>
          </p:nvPr>
        </p:nvSpPr>
        <p:spPr bwMode="auto">
          <a:xfrm>
            <a:off x="358775" y="1058863"/>
            <a:ext cx="8426450" cy="3432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1FE2DE22-C127-40CC-E5FC-24146461DCC3}"/>
              </a:ext>
            </a:extLst>
          </p:cNvPr>
          <p:cNvSpPr>
            <a:spLocks noGrp="1"/>
          </p:cNvSpPr>
          <p:nvPr>
            <p:ph type="sldNum" sz="quarter" idx="12"/>
          </p:nvPr>
        </p:nvSpPr>
        <p:spPr/>
        <p:txBody>
          <a:bodyPr/>
          <a:lstStyle/>
          <a:p>
            <a:pPr defTabSz="342900" eaLnBrk="1" fontAlgn="auto" hangingPunct="1">
              <a:spcBef>
                <a:spcPts val="0"/>
              </a:spcBef>
              <a:spcAft>
                <a:spcPts val="0"/>
              </a:spcAft>
              <a:defRPr/>
            </a:pPr>
            <a:fld id="{AB376F81-420E-7041-951C-8603CC48C42D}" type="slidenum">
              <a:rPr lang="en-US" sz="1350">
                <a:solidFill>
                  <a:prstClr val="black"/>
                </a:solidFill>
                <a:latin typeface="Arial"/>
                <a:ea typeface="+mn-ea"/>
              </a:rPr>
              <a:pPr defTabSz="342900" eaLnBrk="1" fontAlgn="auto" hangingPunct="1">
                <a:spcBef>
                  <a:spcPts val="0"/>
                </a:spcBef>
                <a:spcAft>
                  <a:spcPts val="0"/>
                </a:spcAft>
                <a:defRPr/>
              </a:pPr>
              <a:t>328</a:t>
            </a:fld>
            <a:endParaRPr lang="en-US" sz="1350">
              <a:solidFill>
                <a:prstClr val="black"/>
              </a:solidFill>
              <a:latin typeface="Arial"/>
              <a:ea typeface="+mn-ea"/>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8CD70-0253-4363-C3A5-1EFB67874BCA}"/>
              </a:ext>
            </a:extLst>
          </p:cNvPr>
          <p:cNvSpPr txBox="1"/>
          <p:nvPr/>
        </p:nvSpPr>
        <p:spPr>
          <a:xfrm>
            <a:off x="1150938" y="1563688"/>
            <a:ext cx="5978525" cy="2554287"/>
          </a:xfrm>
          <a:prstGeom prst="rect">
            <a:avLst/>
          </a:prstGeom>
          <a:noFill/>
        </p:spPr>
        <p:txBody>
          <a:bodyPr wrap="none">
            <a:spAutoFit/>
          </a:bodyPr>
          <a:lstStyle/>
          <a:p>
            <a:pPr marL="342900" indent="-342900">
              <a:buFont typeface="Arial" panose="020B0604020202020204" pitchFamily="34" charset="0"/>
              <a:buChar char="•"/>
              <a:defRPr/>
            </a:pPr>
            <a:r>
              <a:rPr lang="en-US" sz="4000" dirty="0">
                <a:solidFill>
                  <a:srgbClr val="FF0000"/>
                </a:solidFill>
              </a:rPr>
              <a:t>Novelty and usefulness </a:t>
            </a:r>
          </a:p>
          <a:p>
            <a:pPr>
              <a:defRPr/>
            </a:pPr>
            <a:r>
              <a:rPr lang="en-US" sz="4000" dirty="0">
                <a:solidFill>
                  <a:schemeClr val="bg1"/>
                </a:solidFill>
              </a:rPr>
              <a:t>(see s. 2, Patent Act)</a:t>
            </a:r>
          </a:p>
          <a:p>
            <a:pPr marL="342900" indent="-342900">
              <a:buFont typeface="Arial" panose="020B0604020202020204" pitchFamily="34" charset="0"/>
              <a:buChar char="•"/>
              <a:defRPr/>
            </a:pPr>
            <a:r>
              <a:rPr lang="en-US" sz="4000" dirty="0">
                <a:solidFill>
                  <a:srgbClr val="FF0000"/>
                </a:solidFill>
              </a:rPr>
              <a:t>Non-obviousness</a:t>
            </a:r>
            <a:r>
              <a:rPr lang="en-US" sz="4000" dirty="0">
                <a:solidFill>
                  <a:schemeClr val="bg1"/>
                </a:solidFill>
              </a:rPr>
              <a:t> </a:t>
            </a:r>
          </a:p>
          <a:p>
            <a:pPr>
              <a:defRPr/>
            </a:pPr>
            <a:r>
              <a:rPr lang="en-US" sz="4000" dirty="0">
                <a:solidFill>
                  <a:schemeClr val="bg1"/>
                </a:solidFill>
              </a:rPr>
              <a:t>(see s. 28.3, Patent Act)</a:t>
            </a:r>
          </a:p>
        </p:txBody>
      </p:sp>
      <p:sp>
        <p:nvSpPr>
          <p:cNvPr id="479234" name="TextBox 2">
            <a:extLst>
              <a:ext uri="{FF2B5EF4-FFF2-40B4-BE49-F238E27FC236}">
                <a16:creationId xmlns:a16="http://schemas.microsoft.com/office/drawing/2014/main" id="{90A63DB9-C5F3-7740-E4F1-AB210DC89F65}"/>
              </a:ext>
            </a:extLst>
          </p:cNvPr>
          <p:cNvSpPr txBox="1">
            <a:spLocks noChangeArrowheads="1"/>
          </p:cNvSpPr>
          <p:nvPr/>
        </p:nvSpPr>
        <p:spPr bwMode="auto">
          <a:xfrm>
            <a:off x="2935288" y="268288"/>
            <a:ext cx="2411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itle 5">
            <a:extLst>
              <a:ext uri="{FF2B5EF4-FFF2-40B4-BE49-F238E27FC236}">
                <a16:creationId xmlns:a16="http://schemas.microsoft.com/office/drawing/2014/main" id="{E22C27D7-B685-544E-E0D8-A6F313ABED4E}"/>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80258" name="Content Placeholder 1">
            <a:extLst>
              <a:ext uri="{FF2B5EF4-FFF2-40B4-BE49-F238E27FC236}">
                <a16:creationId xmlns:a16="http://schemas.microsoft.com/office/drawing/2014/main" id="{8D3E2E50-6C0B-1D7C-F3C0-DC08F32D12CB}"/>
              </a:ext>
            </a:extLst>
          </p:cNvPr>
          <p:cNvSpPr>
            <a:spLocks noGrp="1" noChangeArrowheads="1"/>
          </p:cNvSpPr>
          <p:nvPr>
            <p:ph idx="1"/>
          </p:nvPr>
        </p:nvSpPr>
        <p:spPr bwMode="auto">
          <a:xfrm>
            <a:off x="684213" y="987425"/>
            <a:ext cx="7775575" cy="3852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a:t>
            </a:r>
            <a:r>
              <a:rPr lang="en-US" altLang="en-US" sz="3000">
                <a:solidFill>
                  <a:srgbClr val="FF0000"/>
                </a:solidFill>
              </a:rPr>
              <a:t>=</a:t>
            </a:r>
            <a:r>
              <a:rPr lang="en-US" altLang="en-US" sz="3000">
                <a:solidFill>
                  <a:schemeClr val="bg1"/>
                </a:solidFill>
              </a:rPr>
              <a:t>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4894E30F-E585-8B8B-095E-025D43560BA5}"/>
              </a:ext>
            </a:extLst>
          </p:cNvPr>
          <p:cNvSpPr>
            <a:spLocks noGrp="1"/>
          </p:cNvSpPr>
          <p:nvPr>
            <p:ph type="sldNum" sz="quarter" idx="12"/>
          </p:nvPr>
        </p:nvSpPr>
        <p:spPr/>
        <p:txBody>
          <a:bodyPr/>
          <a:lstStyle/>
          <a:p>
            <a:pPr defTabSz="342900" eaLnBrk="1" fontAlgn="auto" hangingPunct="1">
              <a:spcBef>
                <a:spcPts val="0"/>
              </a:spcBef>
              <a:spcAft>
                <a:spcPts val="0"/>
              </a:spcAft>
              <a:defRPr/>
            </a:pPr>
            <a:fld id="{F1BDA0C0-92AE-9F4C-9D45-65B4072A4929}" type="slidenum">
              <a:rPr lang="en-US" sz="1350">
                <a:solidFill>
                  <a:prstClr val="black"/>
                </a:solidFill>
                <a:latin typeface="Arial"/>
                <a:ea typeface="+mn-ea"/>
              </a:rPr>
              <a:pPr defTabSz="342900" eaLnBrk="1" fontAlgn="auto" hangingPunct="1">
                <a:spcBef>
                  <a:spcPts val="0"/>
                </a:spcBef>
                <a:spcAft>
                  <a:spcPts val="0"/>
                </a:spcAft>
                <a:defRPr/>
              </a:pPr>
              <a:t>330</a:t>
            </a:fld>
            <a:endParaRPr lang="en-US" sz="1350">
              <a:solidFill>
                <a:prstClr val="black"/>
              </a:solidFill>
              <a:latin typeface="Arial"/>
              <a:ea typeface="+mn-ea"/>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itle 5">
            <a:extLst>
              <a:ext uri="{FF2B5EF4-FFF2-40B4-BE49-F238E27FC236}">
                <a16:creationId xmlns:a16="http://schemas.microsoft.com/office/drawing/2014/main" id="{A5E19B22-B169-D3BD-9DD2-94F0C93CF5C7}"/>
              </a:ext>
            </a:extLst>
          </p:cNvPr>
          <p:cNvSpPr>
            <a:spLocks noGrp="1" noChangeArrowheads="1"/>
          </p:cNvSpPr>
          <p:nvPr>
            <p:ph type="title"/>
          </p:nvPr>
        </p:nvSpPr>
        <p:spPr bwMode="auto">
          <a:xfrm>
            <a:off x="1485900" y="112713"/>
            <a:ext cx="6172200"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57A552D4-494A-7458-3E6F-6129564315F0}"/>
              </a:ext>
            </a:extLst>
          </p:cNvPr>
          <p:cNvSpPr>
            <a:spLocks noGrp="1"/>
          </p:cNvSpPr>
          <p:nvPr>
            <p:ph idx="1"/>
          </p:nvPr>
        </p:nvSpPr>
        <p:spPr>
          <a:xfrm>
            <a:off x="468313" y="1058863"/>
            <a:ext cx="8207375" cy="3744912"/>
          </a:xfrm>
        </p:spPr>
        <p:txBody>
          <a:bodyPr>
            <a:noAutofit/>
          </a:bodyPr>
          <a:lstStyle/>
          <a:p>
            <a:pPr marL="0" indent="0">
              <a:buFont typeface="Arial" panose="020B0604020202020204" pitchFamily="34" charset="0"/>
              <a:buNone/>
              <a:defRPr/>
            </a:pPr>
            <a:r>
              <a:rPr lang="en-US" sz="2100" i="1" dirty="0">
                <a:solidFill>
                  <a:srgbClr val="00B0F0"/>
                </a:solidFill>
              </a:rPr>
              <a:t>Harvard College </a:t>
            </a:r>
            <a:r>
              <a:rPr lang="en-US" sz="2100" dirty="0">
                <a:solidFill>
                  <a:schemeClr val="bg1"/>
                </a:solidFill>
              </a:rPr>
              <a:t>(SCC):</a:t>
            </a:r>
          </a:p>
          <a:p>
            <a:pPr>
              <a:defRPr/>
            </a:pPr>
            <a:r>
              <a:rPr lang="en-US" sz="2100" dirty="0">
                <a:solidFill>
                  <a:schemeClr val="bg1"/>
                </a:solidFill>
              </a:rPr>
              <a:t>Majority</a:t>
            </a:r>
          </a:p>
          <a:p>
            <a:pPr lvl="1">
              <a:buFont typeface="Courier New" panose="02070309020205020404" pitchFamily="49" charset="0"/>
              <a:buChar char="o"/>
              <a:defRPr/>
            </a:pPr>
            <a:r>
              <a:rPr lang="en-US" sz="2100" dirty="0">
                <a:solidFill>
                  <a:schemeClr val="bg1"/>
                </a:solidFill>
              </a:rPr>
              <a:t>Invention defined broadly, should be interpreted broadly; but is not unlimited</a:t>
            </a:r>
          </a:p>
          <a:p>
            <a:pPr lvl="1">
              <a:buFont typeface="Courier New" panose="02070309020205020404" pitchFamily="49" charset="0"/>
              <a:buChar char="o"/>
              <a:defRPr/>
            </a:pPr>
            <a:r>
              <a:rPr lang="en-US" sz="2100" dirty="0">
                <a:solidFill>
                  <a:schemeClr val="bg1"/>
                </a:solidFill>
              </a:rPr>
              <a:t>Some subject matter is outside the scope of protection</a:t>
            </a:r>
          </a:p>
          <a:p>
            <a:pPr>
              <a:defRPr/>
            </a:pPr>
            <a:r>
              <a:rPr lang="en-US" sz="2100" dirty="0">
                <a:solidFill>
                  <a:srgbClr val="FF0000"/>
                </a:solidFill>
              </a:rPr>
              <a:t>Commissioner has no discretion </a:t>
            </a:r>
            <a:r>
              <a:rPr lang="en-US" sz="2100" dirty="0">
                <a:solidFill>
                  <a:srgbClr val="FFFF00"/>
                </a:solidFill>
              </a:rPr>
              <a:t>to refuse a patent on the basis of public policy considerations independent of express provisions of the </a:t>
            </a:r>
            <a:r>
              <a:rPr lang="en-US" sz="2100" i="1" dirty="0">
                <a:solidFill>
                  <a:srgbClr val="FFFF00"/>
                </a:solidFill>
              </a:rPr>
              <a:t>Act</a:t>
            </a:r>
            <a:endParaRPr lang="en-US" sz="2100" dirty="0">
              <a:solidFill>
                <a:srgbClr val="FFFF00"/>
              </a:solidFill>
            </a:endParaRPr>
          </a:p>
        </p:txBody>
      </p:sp>
      <p:sp>
        <p:nvSpPr>
          <p:cNvPr id="4" name="Slide Number Placeholder 3">
            <a:extLst>
              <a:ext uri="{FF2B5EF4-FFF2-40B4-BE49-F238E27FC236}">
                <a16:creationId xmlns:a16="http://schemas.microsoft.com/office/drawing/2014/main" id="{2D727B16-7130-C848-56E1-8A19E9C3CAE5}"/>
              </a:ext>
            </a:extLst>
          </p:cNvPr>
          <p:cNvSpPr>
            <a:spLocks noGrp="1"/>
          </p:cNvSpPr>
          <p:nvPr>
            <p:ph type="sldNum" sz="quarter" idx="12"/>
          </p:nvPr>
        </p:nvSpPr>
        <p:spPr/>
        <p:txBody>
          <a:bodyPr/>
          <a:lstStyle/>
          <a:p>
            <a:pPr defTabSz="342900" eaLnBrk="1" fontAlgn="auto" hangingPunct="1">
              <a:spcBef>
                <a:spcPts val="0"/>
              </a:spcBef>
              <a:spcAft>
                <a:spcPts val="0"/>
              </a:spcAft>
              <a:defRPr/>
            </a:pPr>
            <a:fld id="{CC8D1E9A-4101-ED46-AA2A-7CE66AA82601}" type="slidenum">
              <a:rPr lang="en-US" sz="1350">
                <a:solidFill>
                  <a:prstClr val="black"/>
                </a:solidFill>
                <a:latin typeface="Arial"/>
                <a:ea typeface="+mn-ea"/>
              </a:rPr>
              <a:pPr defTabSz="342900" eaLnBrk="1" fontAlgn="auto" hangingPunct="1">
                <a:spcBef>
                  <a:spcPts val="0"/>
                </a:spcBef>
                <a:spcAft>
                  <a:spcPts val="0"/>
                </a:spcAft>
                <a:defRPr/>
              </a:pPr>
              <a:t>331</a:t>
            </a:fld>
            <a:endParaRPr lang="en-US" sz="1350">
              <a:solidFill>
                <a:prstClr val="black"/>
              </a:solidFill>
              <a:latin typeface="Arial"/>
              <a:ea typeface="+mn-ea"/>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itle 1">
            <a:extLst>
              <a:ext uri="{FF2B5EF4-FFF2-40B4-BE49-F238E27FC236}">
                <a16:creationId xmlns:a16="http://schemas.microsoft.com/office/drawing/2014/main" id="{73282EC9-EE71-7C54-D26C-9AB8B9EB8B26}"/>
              </a:ext>
            </a:extLst>
          </p:cNvPr>
          <p:cNvSpPr>
            <a:spLocks noGrp="1" noChangeArrowheads="1"/>
          </p:cNvSpPr>
          <p:nvPr>
            <p:ph type="title"/>
          </p:nvPr>
        </p:nvSpPr>
        <p:spPr bwMode="auto">
          <a:xfrm>
            <a:off x="1143000" y="0"/>
            <a:ext cx="6858000"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rgbClr val="FFFF00"/>
                </a:solidFill>
              </a:rPr>
              <a:t>My comments on majority decision in </a:t>
            </a:r>
            <a:r>
              <a:rPr lang="en-US" altLang="en-US" sz="1800" i="1">
                <a:solidFill>
                  <a:srgbClr val="00B0F0"/>
                </a:solidFill>
              </a:rPr>
              <a:t>Harvard College </a:t>
            </a:r>
            <a:br>
              <a:rPr lang="en-US" altLang="en-US" sz="1800" i="1">
                <a:solidFill>
                  <a:srgbClr val="00B0F0"/>
                </a:solidFill>
              </a:rPr>
            </a:br>
            <a:r>
              <a:rPr lang="en-US" altLang="en-US" sz="1800" i="1">
                <a:solidFill>
                  <a:srgbClr val="FF0000"/>
                </a:solidFill>
              </a:rPr>
              <a:t>(</a:t>
            </a:r>
            <a:r>
              <a:rPr lang="en-US" altLang="en-US" sz="1800" i="1">
                <a:solidFill>
                  <a:schemeClr val="bg1"/>
                </a:solidFill>
              </a:rPr>
              <a:t>have edited out regrettably inappropriate comments</a:t>
            </a:r>
            <a:r>
              <a:rPr lang="en-US" altLang="en-US" sz="1800" i="1">
                <a:solidFill>
                  <a:srgbClr val="FF0000"/>
                </a:solidFill>
              </a:rPr>
              <a:t>)</a:t>
            </a:r>
          </a:p>
        </p:txBody>
      </p:sp>
      <p:sp>
        <p:nvSpPr>
          <p:cNvPr id="3" name="Content Placeholder 2">
            <a:extLst>
              <a:ext uri="{FF2B5EF4-FFF2-40B4-BE49-F238E27FC236}">
                <a16:creationId xmlns:a16="http://schemas.microsoft.com/office/drawing/2014/main" id="{E4EBE8B3-09BF-9702-FBC7-43B49DF1F665}"/>
              </a:ext>
            </a:extLst>
          </p:cNvPr>
          <p:cNvSpPr>
            <a:spLocks noGrp="1"/>
          </p:cNvSpPr>
          <p:nvPr>
            <p:ph sz="quarter" idx="10"/>
          </p:nvPr>
        </p:nvSpPr>
        <p:spPr>
          <a:xfrm>
            <a:off x="323850" y="987425"/>
            <a:ext cx="8496300" cy="3816350"/>
          </a:xfrm>
        </p:spPr>
        <p:txBody>
          <a:bodyPr>
            <a:noAutofit/>
          </a:bodyPr>
          <a:lstStyle/>
          <a:p>
            <a:pPr>
              <a:defRPr/>
            </a:pPr>
            <a:r>
              <a:rPr lang="en-US" sz="1200" dirty="0">
                <a:solidFill>
                  <a:schemeClr val="bg1"/>
                </a:solidFill>
              </a:rPr>
              <a:t>“…</a:t>
            </a:r>
            <a:r>
              <a:rPr lang="en-US" sz="1200" dirty="0">
                <a:solidFill>
                  <a:srgbClr val="FFFF00"/>
                </a:solidFill>
              </a:rPr>
              <a:t>I have spent way too much arguing in my head with Mr. Justice </a:t>
            </a:r>
            <a:r>
              <a:rPr lang="en-US" sz="1200" dirty="0" err="1">
                <a:solidFill>
                  <a:srgbClr val="FFFF00"/>
                </a:solidFill>
              </a:rPr>
              <a:t>Bastarache’s</a:t>
            </a:r>
            <a:r>
              <a:rPr lang="en-US" sz="1200" dirty="0">
                <a:solidFill>
                  <a:srgbClr val="FFFF00"/>
                </a:solidFill>
              </a:rPr>
              <a:t> every word in </a:t>
            </a:r>
            <a:r>
              <a:rPr lang="en-US" sz="1200" i="1" dirty="0">
                <a:solidFill>
                  <a:srgbClr val="FFFF00"/>
                </a:solidFill>
              </a:rPr>
              <a:t>Harvard Mouse</a:t>
            </a:r>
            <a:r>
              <a:rPr lang="en-US" sz="1200" i="1" dirty="0">
                <a:solidFill>
                  <a:schemeClr val="bg1"/>
                </a:solidFill>
              </a:rPr>
              <a:t>.</a:t>
            </a:r>
            <a:r>
              <a:rPr lang="en-US" sz="1200" dirty="0">
                <a:solidFill>
                  <a:schemeClr val="bg1"/>
                </a:solidFill>
              </a:rPr>
              <a:t>” – email to Prof. Graham Reynolds, 8.15.20.</a:t>
            </a:r>
          </a:p>
          <a:p>
            <a:pPr>
              <a:defRPr/>
            </a:pPr>
            <a:r>
              <a:rPr lang="en-US" sz="1200" dirty="0">
                <a:solidFill>
                  <a:schemeClr val="bg1"/>
                </a:solidFill>
              </a:rPr>
              <a:t>My original (unexpurgated but decontextualized) marginal notes in the textbook version of the case:</a:t>
            </a:r>
          </a:p>
          <a:p>
            <a:pPr lvl="1">
              <a:buFont typeface="Courier New" panose="02070309020205020404" pitchFamily="49" charset="0"/>
              <a:buChar char="o"/>
              <a:defRPr/>
            </a:pPr>
            <a:r>
              <a:rPr lang="en-US" sz="1200" dirty="0">
                <a:solidFill>
                  <a:schemeClr val="bg1"/>
                </a:solidFill>
              </a:rPr>
              <a:t>”STRAINED WOULD BE AN UNDERSTATEMENT. INTELLECTUALLY HONEST?”</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Worst writing in the history of the Court (SCC)???</a:t>
            </a:r>
          </a:p>
          <a:p>
            <a:pPr lvl="1">
              <a:buFont typeface="Courier New" panose="02070309020205020404" pitchFamily="49" charset="0"/>
              <a:buChar char="o"/>
              <a:defRPr/>
            </a:pPr>
            <a:r>
              <a:rPr lang="en-US" sz="1200" dirty="0">
                <a:solidFill>
                  <a:schemeClr val="bg1"/>
                </a:solidFill>
              </a:rPr>
              <a:t>It doesn’t?</a:t>
            </a:r>
          </a:p>
          <a:p>
            <a:pPr lvl="1">
              <a:buFont typeface="Courier New" panose="02070309020205020404" pitchFamily="49" charset="0"/>
              <a:buChar char="o"/>
              <a:defRPr/>
            </a:pPr>
            <a:r>
              <a:rPr lang="en-US" sz="1200" dirty="0">
                <a:solidFill>
                  <a:schemeClr val="bg1"/>
                </a:solidFill>
              </a:rPr>
              <a:t>So what?</a:t>
            </a:r>
          </a:p>
          <a:p>
            <a:pPr lvl="1">
              <a:buFont typeface="Courier New" panose="02070309020205020404" pitchFamily="49" charset="0"/>
              <a:buChar char="o"/>
              <a:defRPr/>
            </a:pPr>
            <a:r>
              <a:rPr lang="en-US" sz="1200" dirty="0">
                <a:solidFill>
                  <a:schemeClr val="bg1"/>
                </a:solidFill>
              </a:rPr>
              <a:t>So strained!!!</a:t>
            </a:r>
          </a:p>
          <a:p>
            <a:pPr lvl="1">
              <a:buFont typeface="Courier New" panose="02070309020205020404" pitchFamily="49" charset="0"/>
              <a:buChar char="o"/>
              <a:defRPr/>
            </a:pPr>
            <a:r>
              <a:rPr lang="en-US" sz="1200" dirty="0">
                <a:solidFill>
                  <a:schemeClr val="bg1"/>
                </a:solidFill>
              </a:rPr>
              <a:t>???</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Really?</a:t>
            </a:r>
          </a:p>
          <a:p>
            <a:pPr lvl="1">
              <a:buFont typeface="Courier New" panose="02070309020205020404" pitchFamily="49" charset="0"/>
              <a:buChar char="o"/>
              <a:defRPr/>
            </a:pPr>
            <a:r>
              <a:rPr lang="en-US" sz="1200" dirty="0">
                <a:solidFill>
                  <a:schemeClr val="bg1"/>
                </a:solidFill>
              </a:rPr>
              <a:t>Huh – non sequitur</a:t>
            </a:r>
          </a:p>
          <a:p>
            <a:pPr lvl="1">
              <a:buFont typeface="Courier New" panose="02070309020205020404" pitchFamily="49" charset="0"/>
              <a:buChar char="o"/>
              <a:defRPr/>
            </a:pPr>
            <a:r>
              <a:rPr lang="en-US" sz="1200" dirty="0">
                <a:solidFill>
                  <a:schemeClr val="bg1"/>
                </a:solidFill>
              </a:rPr>
              <a:t>LWTF? How? </a:t>
            </a:r>
            <a:r>
              <a:rPr lang="en-US" sz="1200" dirty="0" err="1">
                <a:solidFill>
                  <a:schemeClr val="bg1"/>
                </a:solidFill>
              </a:rPr>
              <a:t>Wha</a:t>
            </a:r>
            <a:r>
              <a:rPr lang="en-US" sz="1200" dirty="0">
                <a:solidFill>
                  <a:schemeClr val="bg1"/>
                </a:solidFill>
              </a:rPr>
              <a:t>..?</a:t>
            </a:r>
          </a:p>
          <a:p>
            <a:pPr lvl="1">
              <a:buFont typeface="Courier New" panose="02070309020205020404" pitchFamily="49" charset="0"/>
              <a:buChar char="o"/>
              <a:defRPr/>
            </a:pPr>
            <a:r>
              <a:rPr lang="en-US" sz="1200" dirty="0">
                <a:solidFill>
                  <a:schemeClr val="bg1"/>
                </a:solidFill>
              </a:rPr>
              <a:t>B…Turns a preference for parliamentary clarity into a requirement for it – wrongly.</a:t>
            </a:r>
          </a:p>
          <a:p>
            <a:pPr indent="-214313">
              <a:defRPr/>
            </a:pPr>
            <a:r>
              <a:rPr lang="en-US" sz="1200" dirty="0">
                <a:solidFill>
                  <a:srgbClr val="FFFF00"/>
                </a:solidFill>
              </a:rPr>
              <a:t>None of the above means I’m right, just that I had a similar reaction to some of you.</a:t>
            </a:r>
          </a:p>
          <a:p>
            <a:pPr lvl="1">
              <a:buFont typeface="Courier New" panose="02070309020205020404" pitchFamily="49" charset="0"/>
              <a:buChar char="o"/>
              <a:defRPr/>
            </a:pPr>
            <a:endParaRPr lang="en-US" sz="1350" dirty="0">
              <a:solidFill>
                <a:schemeClr val="bg1"/>
              </a:solidFill>
            </a:endParaRPr>
          </a:p>
          <a:p>
            <a:pPr lvl="1">
              <a:buFont typeface="Courier New" panose="02070309020205020404" pitchFamily="49" charset="0"/>
              <a:buChar char="o"/>
              <a:defRPr/>
            </a:pPr>
            <a:endParaRPr lang="en-US" sz="1350" dirty="0">
              <a:solidFill>
                <a:schemeClr val="bg1"/>
              </a:solidFill>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8E811-310B-B364-872C-50A5BB08A52C}"/>
              </a:ext>
            </a:extLst>
          </p:cNvPr>
          <p:cNvSpPr>
            <a:spLocks noGrp="1"/>
          </p:cNvSpPr>
          <p:nvPr>
            <p:ph sz="quarter" idx="10"/>
          </p:nvPr>
        </p:nvSpPr>
        <p:spPr>
          <a:xfrm>
            <a:off x="503238" y="541338"/>
            <a:ext cx="8137525" cy="4060825"/>
          </a:xfrm>
        </p:spPr>
        <p:txBody>
          <a:bodyPr>
            <a:normAutofit fontScale="85000" lnSpcReduction="10000"/>
          </a:bodyPr>
          <a:lstStyle/>
          <a:p>
            <a:pPr marL="0" indent="0">
              <a:lnSpc>
                <a:spcPct val="110000"/>
              </a:lnSpc>
              <a:buFont typeface="Arial" panose="020B0604020202020204" pitchFamily="34" charset="0"/>
              <a:buNone/>
              <a:defRPr/>
            </a:pPr>
            <a:r>
              <a:rPr lang="en-US" sz="4200" b="1" dirty="0">
                <a:solidFill>
                  <a:srgbClr val="FF0000"/>
                </a:solidFill>
              </a:rPr>
              <a:t>But</a:t>
            </a:r>
            <a:r>
              <a:rPr lang="en-US" sz="4200" b="1" dirty="0">
                <a:solidFill>
                  <a:srgbClr val="FFFF00"/>
                </a:solidFill>
              </a:rPr>
              <a:t>…</a:t>
            </a:r>
          </a:p>
          <a:p>
            <a:pPr>
              <a:lnSpc>
                <a:spcPct val="110000"/>
              </a:lnSpc>
              <a:buFont typeface="Arial" panose="020B0604020202020204" pitchFamily="34" charset="0"/>
              <a:buAutoNum type="arabicPeriod"/>
              <a:defRPr/>
            </a:pPr>
            <a:r>
              <a:rPr lang="en-US" sz="2700" dirty="0">
                <a:solidFill>
                  <a:schemeClr val="bg1"/>
                </a:solidFill>
              </a:rPr>
              <a:t>Isn’t majority </a:t>
            </a:r>
            <a:r>
              <a:rPr lang="en-US" sz="2700" dirty="0">
                <a:solidFill>
                  <a:srgbClr val="FFFF00"/>
                </a:solidFill>
              </a:rPr>
              <a:t>just limiting patents </a:t>
            </a:r>
            <a:r>
              <a:rPr lang="en-US" sz="2700" dirty="0">
                <a:solidFill>
                  <a:schemeClr val="bg1"/>
                </a:solidFill>
              </a:rPr>
              <a:t>and saying that patents are </a:t>
            </a:r>
            <a:r>
              <a:rPr lang="en-US" sz="2700" dirty="0">
                <a:solidFill>
                  <a:srgbClr val="FFFF00"/>
                </a:solidFill>
              </a:rPr>
              <a:t>too broad</a:t>
            </a:r>
            <a:r>
              <a:rPr lang="en-US" sz="2700" dirty="0">
                <a:solidFill>
                  <a:srgbClr val="FF0000"/>
                </a:solidFill>
              </a:rPr>
              <a:t>?</a:t>
            </a:r>
            <a:r>
              <a:rPr lang="en-US" sz="2700" dirty="0">
                <a:solidFill>
                  <a:schemeClr val="bg1"/>
                </a:solidFill>
              </a:rPr>
              <a:t> I want to limit copyright similarly so benefits can accrue to everyone (for example </a:t>
            </a:r>
            <a:r>
              <a:rPr lang="en-US" sz="2700" dirty="0">
                <a:solidFill>
                  <a:srgbClr val="FF0000"/>
                </a:solidFill>
              </a:rPr>
              <a:t>–</a:t>
            </a:r>
            <a:r>
              <a:rPr lang="en-US" sz="2700" dirty="0">
                <a:solidFill>
                  <a:schemeClr val="bg1"/>
                </a:solidFill>
              </a:rPr>
              <a:t> mods).</a:t>
            </a:r>
          </a:p>
          <a:p>
            <a:pPr>
              <a:lnSpc>
                <a:spcPct val="110000"/>
              </a:lnSpc>
              <a:buFont typeface="Arial" panose="020B0604020202020204" pitchFamily="34" charset="0"/>
              <a:buAutoNum type="arabicPeriod"/>
              <a:defRPr/>
            </a:pPr>
            <a:r>
              <a:rPr lang="en-US" sz="2700" dirty="0">
                <a:solidFill>
                  <a:schemeClr val="bg1"/>
                </a:solidFill>
              </a:rPr>
              <a:t>Isn</a:t>
            </a:r>
            <a:r>
              <a:rPr lang="en-US" sz="2700" dirty="0">
                <a:solidFill>
                  <a:srgbClr val="FF0000"/>
                </a:solidFill>
              </a:rPr>
              <a:t>’</a:t>
            </a:r>
            <a:r>
              <a:rPr lang="en-US" sz="2700" dirty="0">
                <a:solidFill>
                  <a:schemeClr val="bg1"/>
                </a:solidFill>
              </a:rPr>
              <a:t>t the prohibition from patenting higher life forms equivalent to being anti-slavery</a:t>
            </a:r>
            <a:r>
              <a:rPr lang="en-US" sz="2700" dirty="0">
                <a:solidFill>
                  <a:srgbClr val="FF0000"/>
                </a:solidFill>
              </a:rPr>
              <a:t>?</a:t>
            </a:r>
          </a:p>
          <a:p>
            <a:pPr>
              <a:lnSpc>
                <a:spcPct val="110000"/>
              </a:lnSpc>
              <a:buFont typeface="Arial" panose="020B0604020202020204" pitchFamily="34" charset="0"/>
              <a:buAutoNum type="arabicPeriod"/>
              <a:defRPr/>
            </a:pPr>
            <a:r>
              <a:rPr lang="en-US" sz="2700" dirty="0">
                <a:solidFill>
                  <a:schemeClr val="bg1"/>
                </a:solidFill>
              </a:rPr>
              <a:t>I tend to be </a:t>
            </a:r>
            <a:r>
              <a:rPr lang="en-US" sz="2700" dirty="0">
                <a:solidFill>
                  <a:srgbClr val="FF0000"/>
                </a:solidFill>
              </a:rPr>
              <a:t>“</a:t>
            </a:r>
            <a:r>
              <a:rPr lang="en-US" sz="2700" dirty="0">
                <a:solidFill>
                  <a:srgbClr val="FFFF00"/>
                </a:solidFill>
              </a:rPr>
              <a:t>species</a:t>
            </a:r>
            <a:r>
              <a:rPr lang="en-US" sz="2700" dirty="0">
                <a:solidFill>
                  <a:srgbClr val="FF0000"/>
                </a:solidFill>
              </a:rPr>
              <a:t>’</a:t>
            </a:r>
            <a:r>
              <a:rPr lang="en-US" sz="2700" dirty="0">
                <a:solidFill>
                  <a:srgbClr val="FFFF00"/>
                </a:solidFill>
              </a:rPr>
              <a:t> centric</a:t>
            </a:r>
            <a:r>
              <a:rPr lang="en-US" sz="2700" dirty="0">
                <a:solidFill>
                  <a:srgbClr val="FF0000"/>
                </a:solidFill>
              </a:rPr>
              <a:t>”</a:t>
            </a:r>
            <a:r>
              <a:rPr lang="en-US" sz="2700" dirty="0">
                <a:solidFill>
                  <a:srgbClr val="FFFF00"/>
                </a:solidFill>
              </a:rPr>
              <a:t> </a:t>
            </a:r>
            <a:r>
              <a:rPr lang="en-US" sz="2700" dirty="0">
                <a:solidFill>
                  <a:schemeClr val="bg1"/>
                </a:solidFill>
              </a:rPr>
              <a:t>in suggesting </a:t>
            </a:r>
            <a:r>
              <a:rPr lang="en-US" sz="2700" dirty="0">
                <a:solidFill>
                  <a:srgbClr val="FF0000"/>
                </a:solidFill>
              </a:rPr>
              <a:t>A.I.’s </a:t>
            </a:r>
            <a:r>
              <a:rPr lang="en-US" sz="2700" dirty="0">
                <a:solidFill>
                  <a:srgbClr val="FFFF00"/>
                </a:solidFill>
              </a:rPr>
              <a:t>can’t create copyright material</a:t>
            </a:r>
            <a:r>
              <a:rPr lang="en-US" sz="2700" dirty="0">
                <a:solidFill>
                  <a:srgbClr val="FF0000"/>
                </a:solidFill>
              </a:rPr>
              <a:t>.</a:t>
            </a:r>
            <a:r>
              <a:rPr lang="en-US" sz="2700" dirty="0">
                <a:solidFill>
                  <a:schemeClr val="bg1"/>
                </a:solidFill>
              </a:rPr>
              <a:t> If that</a:t>
            </a:r>
            <a:r>
              <a:rPr lang="en-US" sz="2700" dirty="0">
                <a:solidFill>
                  <a:srgbClr val="FF0000"/>
                </a:solidFill>
              </a:rPr>
              <a:t>’</a:t>
            </a:r>
            <a:r>
              <a:rPr lang="en-US" sz="2700" dirty="0">
                <a:solidFill>
                  <a:schemeClr val="bg1"/>
                </a:solidFill>
              </a:rPr>
              <a:t>s ok what’s wrong with species-centric in this situation</a:t>
            </a:r>
            <a:r>
              <a:rPr lang="en-US" sz="2700" dirty="0">
                <a:solidFill>
                  <a:srgbClr val="FF0000"/>
                </a:solidFill>
              </a:rPr>
              <a:t>?</a:t>
            </a:r>
            <a:r>
              <a:rPr lang="en-US" sz="2700" dirty="0">
                <a:solidFill>
                  <a:schemeClr val="bg1"/>
                </a:solidFill>
              </a:rPr>
              <a:t>  </a:t>
            </a:r>
          </a:p>
          <a:p>
            <a:pPr marL="0" indent="0">
              <a:buFont typeface="Arial" panose="020B0604020202020204" pitchFamily="34" charset="0"/>
              <a:buNone/>
              <a:defRPr/>
            </a:pPr>
            <a:r>
              <a:rPr lang="en-US" dirty="0"/>
              <a:t> </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itle 5">
            <a:extLst>
              <a:ext uri="{FF2B5EF4-FFF2-40B4-BE49-F238E27FC236}">
                <a16:creationId xmlns:a16="http://schemas.microsoft.com/office/drawing/2014/main" id="{A9836C77-F6AD-2120-43D2-358D71871DED}"/>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E1D380E0-20F8-7B30-32BA-06DF4A19D5B0}"/>
              </a:ext>
            </a:extLst>
          </p:cNvPr>
          <p:cNvSpPr>
            <a:spLocks noGrp="1"/>
          </p:cNvSpPr>
          <p:nvPr>
            <p:ph idx="1"/>
          </p:nvPr>
        </p:nvSpPr>
        <p:spPr>
          <a:xfrm>
            <a:off x="431800" y="1203325"/>
            <a:ext cx="8280400" cy="3238500"/>
          </a:xfrm>
        </p:spPr>
        <p:txBody>
          <a:bodyPr>
            <a:normAutofit/>
          </a:bodyPr>
          <a:lstStyle/>
          <a:p>
            <a:pPr marL="0" indent="0">
              <a:buFont typeface="Arial" panose="020B0604020202020204" pitchFamily="34" charset="0"/>
              <a:buNone/>
              <a:defRPr/>
            </a:pPr>
            <a:r>
              <a:rPr lang="en-US" sz="2700" b="1" dirty="0">
                <a:solidFill>
                  <a:srgbClr val="FFFF00"/>
                </a:solidFill>
              </a:rPr>
              <a:t>Composition of matter</a:t>
            </a:r>
          </a:p>
          <a:p>
            <a:pPr>
              <a:defRPr/>
            </a:pPr>
            <a:r>
              <a:rPr lang="en-CA" sz="2700" dirty="0">
                <a:solidFill>
                  <a:schemeClr val="bg1"/>
                </a:solidFill>
              </a:rPr>
              <a:t>The category </a:t>
            </a:r>
            <a:r>
              <a:rPr lang="en-CA" sz="2700" dirty="0">
                <a:solidFill>
                  <a:srgbClr val="FFFF00"/>
                </a:solidFill>
              </a:rPr>
              <a:t>‘</a:t>
            </a:r>
            <a:r>
              <a:rPr lang="en-CA" sz="2700" dirty="0">
                <a:solidFill>
                  <a:srgbClr val="FF0000"/>
                </a:solidFill>
              </a:rPr>
              <a:t>composition of matter</a:t>
            </a:r>
            <a:r>
              <a:rPr lang="en-CA" sz="2700" dirty="0">
                <a:solidFill>
                  <a:schemeClr val="bg1"/>
                </a:solidFill>
              </a:rPr>
              <a:t>’ </a:t>
            </a:r>
            <a:r>
              <a:rPr lang="en-CA" sz="2700" dirty="0">
                <a:solidFill>
                  <a:srgbClr val="FFFF00"/>
                </a:solidFill>
              </a:rPr>
              <a:t>refers to combinations of ingredients, whether combined as a chemical union or a physical mixture, and includes chemical compounds, compositions and substances </a:t>
            </a:r>
            <a:r>
              <a:rPr lang="en-US" sz="2700" dirty="0">
                <a:solidFill>
                  <a:schemeClr val="bg1"/>
                </a:solidFill>
              </a:rPr>
              <a:t>(12.02.05, “MOPOP” – Manual of Patent Office Practice)</a:t>
            </a:r>
          </a:p>
          <a:p>
            <a:pPr lvl="1">
              <a:defRPr/>
            </a:pPr>
            <a:endParaRPr lang="en-US" dirty="0"/>
          </a:p>
        </p:txBody>
      </p:sp>
      <p:sp>
        <p:nvSpPr>
          <p:cNvPr id="4" name="Slide Number Placeholder 3">
            <a:extLst>
              <a:ext uri="{FF2B5EF4-FFF2-40B4-BE49-F238E27FC236}">
                <a16:creationId xmlns:a16="http://schemas.microsoft.com/office/drawing/2014/main" id="{C4CF5F84-87F6-E63F-26CC-E9EC646AE171}"/>
              </a:ext>
            </a:extLst>
          </p:cNvPr>
          <p:cNvSpPr>
            <a:spLocks noGrp="1"/>
          </p:cNvSpPr>
          <p:nvPr>
            <p:ph type="sldNum" sz="quarter" idx="12"/>
          </p:nvPr>
        </p:nvSpPr>
        <p:spPr/>
        <p:txBody>
          <a:bodyPr/>
          <a:lstStyle/>
          <a:p>
            <a:pPr defTabSz="342900" eaLnBrk="1" fontAlgn="auto" hangingPunct="1">
              <a:spcBef>
                <a:spcPts val="0"/>
              </a:spcBef>
              <a:spcAft>
                <a:spcPts val="0"/>
              </a:spcAft>
              <a:defRPr/>
            </a:pPr>
            <a:fld id="{D587EAE5-D3A3-A941-A0B6-3E6ACDEB3423}" type="slidenum">
              <a:rPr lang="en-US" sz="1350">
                <a:solidFill>
                  <a:prstClr val="black"/>
                </a:solidFill>
                <a:latin typeface="Arial"/>
                <a:ea typeface="+mn-ea"/>
              </a:rPr>
              <a:pPr defTabSz="342900" eaLnBrk="1" fontAlgn="auto" hangingPunct="1">
                <a:spcBef>
                  <a:spcPts val="0"/>
                </a:spcBef>
                <a:spcAft>
                  <a:spcPts val="0"/>
                </a:spcAft>
                <a:defRPr/>
              </a:pPr>
              <a:t>334</a:t>
            </a:fld>
            <a:endParaRPr lang="en-US" sz="1350">
              <a:solidFill>
                <a:prstClr val="black"/>
              </a:solidFill>
              <a:latin typeface="Arial"/>
              <a:ea typeface="+mn-ea"/>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itle 5">
            <a:extLst>
              <a:ext uri="{FF2B5EF4-FFF2-40B4-BE49-F238E27FC236}">
                <a16:creationId xmlns:a16="http://schemas.microsoft.com/office/drawing/2014/main" id="{1BC995A4-4920-25FC-AD8C-4D6A42F3B060}"/>
              </a:ext>
            </a:extLst>
          </p:cNvPr>
          <p:cNvSpPr>
            <a:spLocks noGrp="1" noChangeArrowheads="1"/>
          </p:cNvSpPr>
          <p:nvPr>
            <p:ph type="title"/>
          </p:nvPr>
        </p:nvSpPr>
        <p:spPr bwMode="auto">
          <a:xfrm>
            <a:off x="1485900" y="63500"/>
            <a:ext cx="6172200" cy="681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7F66C19-3DC5-A4AF-C596-B4C72B27DFC6}"/>
              </a:ext>
            </a:extLst>
          </p:cNvPr>
          <p:cNvSpPr>
            <a:spLocks noGrp="1"/>
          </p:cNvSpPr>
          <p:nvPr>
            <p:ph idx="1"/>
          </p:nvPr>
        </p:nvSpPr>
        <p:spPr>
          <a:xfrm>
            <a:off x="468313" y="915988"/>
            <a:ext cx="8280400" cy="3887787"/>
          </a:xfrm>
        </p:spPr>
        <p:txBody>
          <a:bodyPr>
            <a:normAutofit fontScale="92500"/>
          </a:bodyPr>
          <a:lstStyle/>
          <a:p>
            <a:pPr marL="0" indent="0">
              <a:buFont typeface="Arial" panose="020B0604020202020204" pitchFamily="34" charset="0"/>
              <a:buNone/>
              <a:defRPr/>
            </a:pPr>
            <a:r>
              <a:rPr lang="en-US" sz="2100" b="1" dirty="0">
                <a:solidFill>
                  <a:srgbClr val="FFFF00"/>
                </a:solidFill>
              </a:rPr>
              <a:t>Composition of matter </a:t>
            </a:r>
            <a:r>
              <a:rPr lang="en-US" sz="2100" dirty="0">
                <a:solidFill>
                  <a:schemeClr val="bg1"/>
                </a:solidFill>
              </a:rPr>
              <a:t>– </a:t>
            </a:r>
            <a:r>
              <a:rPr lang="en-US" sz="2100" i="1" dirty="0">
                <a:solidFill>
                  <a:srgbClr val="00B0F0"/>
                </a:solidFill>
              </a:rPr>
              <a:t>Harvard College</a:t>
            </a:r>
            <a:endParaRPr lang="en-US" sz="2100" dirty="0">
              <a:solidFill>
                <a:srgbClr val="00B0F0"/>
              </a:solidFill>
            </a:endParaRPr>
          </a:p>
          <a:p>
            <a:pPr>
              <a:defRPr/>
            </a:pPr>
            <a:r>
              <a:rPr lang="en-US" sz="2100" dirty="0">
                <a:solidFill>
                  <a:schemeClr val="bg1"/>
                </a:solidFill>
              </a:rPr>
              <a:t>Defined more narrowly than </a:t>
            </a:r>
            <a:r>
              <a:rPr lang="en-US" sz="2100" dirty="0">
                <a:solidFill>
                  <a:srgbClr val="FF0000"/>
                </a:solidFill>
              </a:rPr>
              <a:t>“</a:t>
            </a:r>
            <a:r>
              <a:rPr lang="en-US" sz="2100" dirty="0">
                <a:solidFill>
                  <a:schemeClr val="bg1"/>
                </a:solidFill>
              </a:rPr>
              <a:t>all compositions of two or more substances and </a:t>
            </a:r>
            <a:r>
              <a:rPr lang="en-US" sz="2100" dirty="0">
                <a:solidFill>
                  <a:srgbClr val="FF0000"/>
                </a:solidFill>
              </a:rPr>
              <a:t>…</a:t>
            </a:r>
            <a:r>
              <a:rPr lang="en-US" sz="2100" dirty="0">
                <a:solidFill>
                  <a:schemeClr val="bg1"/>
                </a:solidFill>
              </a:rPr>
              <a:t> all composite articles</a:t>
            </a:r>
            <a:r>
              <a:rPr lang="en-US" sz="2100" dirty="0">
                <a:solidFill>
                  <a:srgbClr val="FF0000"/>
                </a:solidFill>
              </a:rPr>
              <a:t>” </a:t>
            </a:r>
          </a:p>
          <a:p>
            <a:pPr>
              <a:defRPr/>
            </a:pPr>
            <a:r>
              <a:rPr lang="en-US" sz="2100" dirty="0">
                <a:solidFill>
                  <a:srgbClr val="FF0000"/>
                </a:solidFill>
              </a:rPr>
              <a:t>Does not include higher life </a:t>
            </a:r>
            <a:r>
              <a:rPr lang="en-US" sz="2100" dirty="0">
                <a:solidFill>
                  <a:srgbClr val="FFFF00"/>
                </a:solidFill>
              </a:rPr>
              <a:t>form like the </a:t>
            </a:r>
            <a:r>
              <a:rPr lang="en-US" sz="2100" i="1" dirty="0" err="1">
                <a:solidFill>
                  <a:srgbClr val="FFFF00"/>
                </a:solidFill>
              </a:rPr>
              <a:t>oncomouse</a:t>
            </a:r>
            <a:endParaRPr lang="en-US" sz="2100" i="1" dirty="0">
              <a:solidFill>
                <a:srgbClr val="FFFF00"/>
              </a:solidFill>
            </a:endParaRPr>
          </a:p>
          <a:p>
            <a:pPr>
              <a:defRPr/>
            </a:pPr>
            <a:r>
              <a:rPr lang="en-US" sz="2100" dirty="0">
                <a:solidFill>
                  <a:srgbClr val="FFFF00"/>
                </a:solidFill>
              </a:rPr>
              <a:t>Statutory interpretation principles used </a:t>
            </a:r>
            <a:r>
              <a:rPr lang="en-US" sz="2100" dirty="0">
                <a:solidFill>
                  <a:schemeClr val="bg1"/>
                </a:solidFill>
              </a:rPr>
              <a:t>to support this determination</a:t>
            </a:r>
            <a:endParaRPr lang="is-IS" sz="2100" dirty="0">
              <a:solidFill>
                <a:schemeClr val="bg1"/>
              </a:solidFill>
            </a:endParaRPr>
          </a:p>
          <a:p>
            <a:pPr>
              <a:defRPr/>
            </a:pPr>
            <a:r>
              <a:rPr lang="is-IS" sz="2100" dirty="0">
                <a:solidFill>
                  <a:schemeClr val="bg1"/>
                </a:solidFill>
              </a:rPr>
              <a:t>Other factors that </a:t>
            </a:r>
            <a:r>
              <a:rPr lang="en-US" sz="2100" dirty="0">
                <a:solidFill>
                  <a:schemeClr val="bg1"/>
                </a:solidFill>
              </a:rPr>
              <a:t>suggest that </a:t>
            </a:r>
            <a:r>
              <a:rPr lang="en-US" sz="2100" dirty="0">
                <a:solidFill>
                  <a:srgbClr val="FFFF00"/>
                </a:solidFill>
              </a:rPr>
              <a:t>higher life forms are not compositions of matter</a:t>
            </a:r>
            <a:r>
              <a:rPr lang="en-US" sz="2100" dirty="0">
                <a:solidFill>
                  <a:schemeClr val="bg1"/>
                </a:solidFill>
              </a:rPr>
              <a:t> </a:t>
            </a:r>
          </a:p>
          <a:p>
            <a:pPr lvl="1">
              <a:buFont typeface="Courier New" panose="02070309020205020404" pitchFamily="49" charset="0"/>
              <a:buChar char="o"/>
              <a:defRPr/>
            </a:pPr>
            <a:r>
              <a:rPr lang="en-US" sz="2100" dirty="0">
                <a:solidFill>
                  <a:schemeClr val="bg1"/>
                </a:solidFill>
              </a:rPr>
              <a:t>Recourse to </a:t>
            </a:r>
            <a:r>
              <a:rPr lang="en-US" sz="2100" dirty="0">
                <a:solidFill>
                  <a:srgbClr val="FFFF00"/>
                </a:solidFill>
              </a:rPr>
              <a:t>dictionary definitions</a:t>
            </a:r>
          </a:p>
          <a:p>
            <a:pPr lvl="1">
              <a:buFont typeface="Courier New" panose="02070309020205020404" pitchFamily="49" charset="0"/>
              <a:buChar char="o"/>
              <a:defRPr/>
            </a:pPr>
            <a:r>
              <a:rPr lang="en-US" sz="2100" dirty="0">
                <a:solidFill>
                  <a:schemeClr val="bg1"/>
                </a:solidFill>
              </a:rPr>
              <a:t>“Combine” – but elements require no human intervention</a:t>
            </a:r>
          </a:p>
          <a:p>
            <a:pPr lvl="1">
              <a:buFont typeface="Courier New" panose="02070309020205020404" pitchFamily="49" charset="0"/>
              <a:buChar char="o"/>
              <a:defRPr/>
            </a:pPr>
            <a:r>
              <a:rPr lang="en-CA" sz="2100" dirty="0">
                <a:solidFill>
                  <a:srgbClr val="FFFF00"/>
                </a:solidFill>
              </a:rPr>
              <a:t>“Composition of matter” seems inadequate as a description of a higher life form</a:t>
            </a:r>
            <a:endParaRPr lang="is-IS" sz="2100" dirty="0">
              <a:solidFill>
                <a:srgbClr val="FFFF00"/>
              </a:solidFill>
            </a:endParaRPr>
          </a:p>
          <a:p>
            <a:pPr lvl="1">
              <a:defRPr/>
            </a:pPr>
            <a:endParaRPr lang="en-US" dirty="0"/>
          </a:p>
        </p:txBody>
      </p:sp>
      <p:sp>
        <p:nvSpPr>
          <p:cNvPr id="4" name="Slide Number Placeholder 3">
            <a:extLst>
              <a:ext uri="{FF2B5EF4-FFF2-40B4-BE49-F238E27FC236}">
                <a16:creationId xmlns:a16="http://schemas.microsoft.com/office/drawing/2014/main" id="{B7995346-24DB-8E37-D8FE-B975DF107FA6}"/>
              </a:ext>
            </a:extLst>
          </p:cNvPr>
          <p:cNvSpPr>
            <a:spLocks noGrp="1"/>
          </p:cNvSpPr>
          <p:nvPr>
            <p:ph type="sldNum" sz="quarter" idx="12"/>
          </p:nvPr>
        </p:nvSpPr>
        <p:spPr/>
        <p:txBody>
          <a:bodyPr/>
          <a:lstStyle/>
          <a:p>
            <a:pPr defTabSz="342900" eaLnBrk="1" fontAlgn="auto" hangingPunct="1">
              <a:spcBef>
                <a:spcPts val="0"/>
              </a:spcBef>
              <a:spcAft>
                <a:spcPts val="0"/>
              </a:spcAft>
              <a:defRPr/>
            </a:pPr>
            <a:fld id="{4CBB8713-D58C-5A4B-AC65-E5B893B76439}" type="slidenum">
              <a:rPr lang="en-US" sz="1350">
                <a:solidFill>
                  <a:prstClr val="black"/>
                </a:solidFill>
                <a:latin typeface="Arial"/>
                <a:ea typeface="+mn-ea"/>
              </a:rPr>
              <a:pPr defTabSz="342900" eaLnBrk="1" fontAlgn="auto" hangingPunct="1">
                <a:spcBef>
                  <a:spcPts val="0"/>
                </a:spcBef>
                <a:spcAft>
                  <a:spcPts val="0"/>
                </a:spcAft>
                <a:defRPr/>
              </a:pPr>
              <a:t>335</a:t>
            </a:fld>
            <a:endParaRPr lang="en-US" sz="1350">
              <a:solidFill>
                <a:prstClr val="black"/>
              </a:solidFill>
              <a:latin typeface="Arial"/>
              <a:ea typeface="+mn-ea"/>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itle 5">
            <a:extLst>
              <a:ext uri="{FF2B5EF4-FFF2-40B4-BE49-F238E27FC236}">
                <a16:creationId xmlns:a16="http://schemas.microsoft.com/office/drawing/2014/main" id="{12CE169B-FD59-C160-A23C-A6A5BD5E9378}"/>
              </a:ext>
            </a:extLst>
          </p:cNvPr>
          <p:cNvSpPr>
            <a:spLocks noGrp="1" noChangeArrowheads="1"/>
          </p:cNvSpPr>
          <p:nvPr>
            <p:ph type="title"/>
          </p:nvPr>
        </p:nvSpPr>
        <p:spPr bwMode="auto">
          <a:xfrm>
            <a:off x="1485900" y="103188"/>
            <a:ext cx="6172200" cy="62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55FDA4D-5034-92A9-9C83-888EBA0D1031}"/>
              </a:ext>
            </a:extLst>
          </p:cNvPr>
          <p:cNvSpPr>
            <a:spLocks noGrp="1"/>
          </p:cNvSpPr>
          <p:nvPr>
            <p:ph idx="1"/>
          </p:nvPr>
        </p:nvSpPr>
        <p:spPr>
          <a:xfrm>
            <a:off x="468313" y="1058863"/>
            <a:ext cx="8207375" cy="3714750"/>
          </a:xfrm>
        </p:spPr>
        <p:txBody>
          <a:bodyPr>
            <a:noAutofit/>
          </a:bodyPr>
          <a:lstStyle/>
          <a:p>
            <a:pPr marL="0" indent="0">
              <a:buFont typeface="Arial" panose="020B0604020202020204" pitchFamily="34" charset="0"/>
              <a:buNone/>
              <a:defRPr/>
            </a:pPr>
            <a:r>
              <a:rPr lang="en-US" sz="2025" b="1" dirty="0">
                <a:solidFill>
                  <a:srgbClr val="FF0000"/>
                </a:solidFill>
              </a:rPr>
              <a:t>Manufacture</a:t>
            </a:r>
          </a:p>
          <a:p>
            <a:pPr>
              <a:defRPr/>
            </a:pPr>
            <a:r>
              <a:rPr lang="en-US" sz="2025" dirty="0">
                <a:solidFill>
                  <a:schemeClr val="bg1"/>
                </a:solidFill>
              </a:rPr>
              <a:t>Majority (</a:t>
            </a:r>
            <a:r>
              <a:rPr lang="en-US" sz="2025" i="1" dirty="0">
                <a:solidFill>
                  <a:srgbClr val="00B0F0"/>
                </a:solidFill>
              </a:rPr>
              <a:t>Harvard College</a:t>
            </a:r>
            <a:r>
              <a:rPr lang="en-US" sz="2025" dirty="0">
                <a:solidFill>
                  <a:schemeClr val="bg1"/>
                </a:solidFill>
              </a:rPr>
              <a:t>)</a:t>
            </a:r>
          </a:p>
          <a:p>
            <a:pPr lvl="1">
              <a:buFont typeface="Courier New" panose="02070309020205020404" pitchFamily="49" charset="0"/>
              <a:buChar char="o"/>
              <a:defRPr/>
            </a:pPr>
            <a:r>
              <a:rPr lang="en-US" sz="2025" i="1" dirty="0">
                <a:solidFill>
                  <a:srgbClr val="FFFF00"/>
                </a:solidFill>
              </a:rPr>
              <a:t>Manufacture</a:t>
            </a:r>
            <a:r>
              <a:rPr lang="en-US" sz="2025" dirty="0">
                <a:solidFill>
                  <a:schemeClr val="bg1"/>
                </a:solidFill>
              </a:rPr>
              <a:t> = non-living </a:t>
            </a:r>
            <a:r>
              <a:rPr lang="en-US" sz="2025" dirty="0">
                <a:solidFill>
                  <a:srgbClr val="FF0000"/>
                </a:solidFill>
              </a:rPr>
              <a:t>mechanistic product </a:t>
            </a:r>
            <a:r>
              <a:rPr lang="en-US" sz="2025" dirty="0">
                <a:solidFill>
                  <a:schemeClr val="bg1"/>
                </a:solidFill>
              </a:rPr>
              <a:t>or process</a:t>
            </a:r>
          </a:p>
          <a:p>
            <a:pPr>
              <a:defRPr/>
            </a:pPr>
            <a:r>
              <a:rPr lang="en-CA" sz="2025" dirty="0">
                <a:solidFill>
                  <a:srgbClr val="FFFF00"/>
                </a:solidFill>
              </a:rPr>
              <a:t>MOPOP</a:t>
            </a:r>
            <a:r>
              <a:rPr lang="en-CA" sz="2025" dirty="0">
                <a:solidFill>
                  <a:schemeClr val="bg1"/>
                </a:solidFill>
              </a:rPr>
              <a:t> (</a:t>
            </a:r>
            <a:r>
              <a:rPr lang="en-US" sz="2100" i="1" dirty="0">
                <a:solidFill>
                  <a:schemeClr val="bg1"/>
                </a:solidFill>
              </a:rPr>
              <a:t>Manual of Patent Office Practice</a:t>
            </a:r>
            <a:r>
              <a:rPr lang="en-US" sz="2100" dirty="0">
                <a:solidFill>
                  <a:schemeClr val="bg1"/>
                </a:solidFill>
              </a:rPr>
              <a:t>)</a:t>
            </a:r>
            <a:endParaRPr lang="en-CA" sz="2025" dirty="0">
              <a:solidFill>
                <a:schemeClr val="bg1"/>
              </a:solidFill>
            </a:endParaRPr>
          </a:p>
          <a:p>
            <a:pPr lvl="1">
              <a:buFont typeface="Courier New" panose="02070309020205020404" pitchFamily="49" charset="0"/>
              <a:buChar char="o"/>
              <a:defRPr/>
            </a:pPr>
            <a:r>
              <a:rPr lang="en-CA" sz="2025" dirty="0">
                <a:solidFill>
                  <a:schemeClr val="bg1"/>
                </a:solidFill>
              </a:rPr>
              <a:t>The process of </a:t>
            </a:r>
            <a:r>
              <a:rPr lang="en-CA" sz="2025" dirty="0">
                <a:solidFill>
                  <a:srgbClr val="FFFF00"/>
                </a:solidFill>
              </a:rPr>
              <a:t>making</a:t>
            </a:r>
            <a:r>
              <a:rPr lang="en-CA" sz="2025" dirty="0">
                <a:solidFill>
                  <a:schemeClr val="bg1"/>
                </a:solidFill>
              </a:rPr>
              <a:t> (by hand, by machine, industrially, by mass production…) </a:t>
            </a:r>
            <a:r>
              <a:rPr lang="en-CA" sz="2025" dirty="0">
                <a:solidFill>
                  <a:srgbClr val="FFFF00"/>
                </a:solidFill>
              </a:rPr>
              <a:t>technical articles or material</a:t>
            </a:r>
            <a:r>
              <a:rPr lang="en-CA" sz="2025" dirty="0">
                <a:solidFill>
                  <a:schemeClr val="bg1"/>
                </a:solidFill>
              </a:rPr>
              <a:t> (in modern use on a large scale) </a:t>
            </a:r>
            <a:r>
              <a:rPr lang="en-CA" sz="2025" dirty="0">
                <a:solidFill>
                  <a:srgbClr val="FFFF00"/>
                </a:solidFill>
              </a:rPr>
              <a:t>by</a:t>
            </a:r>
            <a:r>
              <a:rPr lang="en-CA" sz="2025" dirty="0">
                <a:solidFill>
                  <a:schemeClr val="bg1"/>
                </a:solidFill>
              </a:rPr>
              <a:t> the application of </a:t>
            </a:r>
            <a:r>
              <a:rPr lang="en-CA" sz="2025" dirty="0">
                <a:solidFill>
                  <a:srgbClr val="FFFF00"/>
                </a:solidFill>
              </a:rPr>
              <a:t>physical labour or mechanical power</a:t>
            </a:r>
            <a:r>
              <a:rPr lang="en-CA" sz="2025" dirty="0">
                <a:solidFill>
                  <a:schemeClr val="bg1"/>
                </a:solidFill>
              </a:rPr>
              <a:t>; or the article or material made by such a process” (MOPOP 12.02.04). </a:t>
            </a:r>
            <a:endParaRPr lang="en-US" sz="2025" dirty="0">
              <a:solidFill>
                <a:schemeClr val="bg1"/>
              </a:solidFill>
            </a:endParaRPr>
          </a:p>
        </p:txBody>
      </p:sp>
      <p:sp>
        <p:nvSpPr>
          <p:cNvPr id="4" name="Slide Number Placeholder 3">
            <a:extLst>
              <a:ext uri="{FF2B5EF4-FFF2-40B4-BE49-F238E27FC236}">
                <a16:creationId xmlns:a16="http://schemas.microsoft.com/office/drawing/2014/main" id="{69BFFDF3-8A06-BEE6-DF58-9B0EC8CFC95A}"/>
              </a:ext>
            </a:extLst>
          </p:cNvPr>
          <p:cNvSpPr>
            <a:spLocks noGrp="1"/>
          </p:cNvSpPr>
          <p:nvPr>
            <p:ph type="sldNum" sz="quarter" idx="12"/>
          </p:nvPr>
        </p:nvSpPr>
        <p:spPr/>
        <p:txBody>
          <a:bodyPr/>
          <a:lstStyle/>
          <a:p>
            <a:pPr defTabSz="342900" eaLnBrk="1" fontAlgn="auto" hangingPunct="1">
              <a:spcBef>
                <a:spcPts val="0"/>
              </a:spcBef>
              <a:spcAft>
                <a:spcPts val="0"/>
              </a:spcAft>
              <a:defRPr/>
            </a:pPr>
            <a:fld id="{5F1102CF-FE82-FC44-9068-92A6D19E2835}" type="slidenum">
              <a:rPr lang="en-US" sz="1350">
                <a:solidFill>
                  <a:prstClr val="black"/>
                </a:solidFill>
                <a:latin typeface="Arial"/>
                <a:ea typeface="+mn-ea"/>
              </a:rPr>
              <a:pPr defTabSz="342900" eaLnBrk="1" fontAlgn="auto" hangingPunct="1">
                <a:spcBef>
                  <a:spcPts val="0"/>
                </a:spcBef>
                <a:spcAft>
                  <a:spcPts val="0"/>
                </a:spcAft>
                <a:defRPr/>
              </a:pPr>
              <a:t>336</a:t>
            </a:fld>
            <a:endParaRPr lang="en-US" sz="1350">
              <a:solidFill>
                <a:prstClr val="black"/>
              </a:solidFill>
              <a:latin typeface="Arial"/>
              <a:ea typeface="+mn-ea"/>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5" name="Picture 2" descr="A clock in the middle of a watch&#10;&#10;Description automatically generated">
            <a:extLst>
              <a:ext uri="{FF2B5EF4-FFF2-40B4-BE49-F238E27FC236}">
                <a16:creationId xmlns:a16="http://schemas.microsoft.com/office/drawing/2014/main" id="{FAE7DAD9-213D-52C5-9738-69E37E0E10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1063" y="344488"/>
            <a:ext cx="230187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TextBox 1">
            <a:extLst>
              <a:ext uri="{FF2B5EF4-FFF2-40B4-BE49-F238E27FC236}">
                <a16:creationId xmlns:a16="http://schemas.microsoft.com/office/drawing/2014/main" id="{886F9334-7036-CBAC-0B54-2ED4342EB8F7}"/>
              </a:ext>
            </a:extLst>
          </p:cNvPr>
          <p:cNvSpPr txBox="1">
            <a:spLocks noChangeArrowheads="1"/>
          </p:cNvSpPr>
          <p:nvPr/>
        </p:nvSpPr>
        <p:spPr bwMode="auto">
          <a:xfrm>
            <a:off x="2916238" y="50800"/>
            <a:ext cx="2411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493570" name="TextBox 2">
            <a:extLst>
              <a:ext uri="{FF2B5EF4-FFF2-40B4-BE49-F238E27FC236}">
                <a16:creationId xmlns:a16="http://schemas.microsoft.com/office/drawing/2014/main" id="{C9A0E015-73E8-D078-41CB-D229CE292DE3}"/>
              </a:ext>
            </a:extLst>
          </p:cNvPr>
          <p:cNvSpPr txBox="1">
            <a:spLocks noChangeArrowheads="1"/>
          </p:cNvSpPr>
          <p:nvPr/>
        </p:nvSpPr>
        <p:spPr bwMode="auto">
          <a:xfrm>
            <a:off x="323850" y="915988"/>
            <a:ext cx="84963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0000"/>
                </a:solidFill>
              </a:rPr>
              <a:t>Machine</a:t>
            </a:r>
          </a:p>
          <a:p>
            <a:pPr lvl="1">
              <a:buFont typeface="Arial" panose="020B0604020202020204" pitchFamily="34" charset="0"/>
              <a:buChar char="•"/>
            </a:pPr>
            <a:r>
              <a:rPr lang="en-US" altLang="en-US" sz="2800">
                <a:solidFill>
                  <a:schemeClr val="bg1"/>
                </a:solidFill>
              </a:rPr>
              <a:t>T</a:t>
            </a:r>
            <a:r>
              <a:rPr lang="en-CA" altLang="en-US" sz="2800">
                <a:solidFill>
                  <a:schemeClr val="bg1"/>
                </a:solidFill>
              </a:rPr>
              <a:t>he </a:t>
            </a:r>
            <a:r>
              <a:rPr lang="en-CA" altLang="en-US" sz="2800">
                <a:solidFill>
                  <a:srgbClr val="FFFF00"/>
                </a:solidFill>
              </a:rPr>
              <a:t>mechanical embodiment </a:t>
            </a:r>
            <a:r>
              <a:rPr lang="en-CA" altLang="en-US" sz="2800">
                <a:solidFill>
                  <a:schemeClr val="bg1"/>
                </a:solidFill>
              </a:rPr>
              <a:t>of any function or mode of operation designed to accomplish a particular effect (MOPOP, s. 12.02.03)</a:t>
            </a:r>
          </a:p>
          <a:p>
            <a:pPr lvl="1">
              <a:buFont typeface="Arial" panose="020B0604020202020204" pitchFamily="34" charset="0"/>
              <a:buChar char="•"/>
            </a:pPr>
            <a:r>
              <a:rPr lang="en-CA" altLang="en-US" sz="2800">
                <a:solidFill>
                  <a:schemeClr val="bg1"/>
                </a:solidFill>
              </a:rPr>
              <a:t>Example</a:t>
            </a:r>
            <a:r>
              <a:rPr lang="en-CA" altLang="en-US" sz="2800">
                <a:solidFill>
                  <a:srgbClr val="FF0000"/>
                </a:solidFill>
              </a:rPr>
              <a:t>: </a:t>
            </a:r>
            <a:r>
              <a:rPr lang="en-CA" altLang="en-US" sz="2800" i="1">
                <a:solidFill>
                  <a:srgbClr val="00B0F0"/>
                </a:solidFill>
              </a:rPr>
              <a:t>Amazon.com, Inc. v. Canada (Attorney General), </a:t>
            </a:r>
            <a:r>
              <a:rPr lang="en-CA" altLang="en-US" sz="2800">
                <a:solidFill>
                  <a:schemeClr val="bg1"/>
                </a:solidFill>
              </a:rPr>
              <a:t>[2010] FC 1011, where certain patent claims disclosed ‘a machine … used to implement Amazon.com’s one-click ordering system”  </a:t>
            </a:r>
            <a:endParaRPr lang="en-US" altLang="en-US" sz="2800">
              <a:solidFill>
                <a:schemeClr val="bg1"/>
              </a:solidFil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itle 5">
            <a:extLst>
              <a:ext uri="{FF2B5EF4-FFF2-40B4-BE49-F238E27FC236}">
                <a16:creationId xmlns:a16="http://schemas.microsoft.com/office/drawing/2014/main" id="{F9753BBE-3D80-4CE5-4F91-8E310C7E18FF}"/>
              </a:ext>
            </a:extLst>
          </p:cNvPr>
          <p:cNvSpPr>
            <a:spLocks noGrp="1" noChangeArrowheads="1"/>
          </p:cNvSpPr>
          <p:nvPr>
            <p:ph type="title"/>
          </p:nvPr>
        </p:nvSpPr>
        <p:spPr bwMode="auto">
          <a:xfrm>
            <a:off x="1485900" y="123825"/>
            <a:ext cx="6172200" cy="754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A425260-B97B-4672-BF6E-D8594D3767CC}"/>
              </a:ext>
            </a:extLst>
          </p:cNvPr>
          <p:cNvSpPr>
            <a:spLocks noGrp="1"/>
          </p:cNvSpPr>
          <p:nvPr>
            <p:ph idx="1"/>
          </p:nvPr>
        </p:nvSpPr>
        <p:spPr>
          <a:xfrm>
            <a:off x="395288" y="1058863"/>
            <a:ext cx="8353425" cy="3816350"/>
          </a:xfrm>
        </p:spPr>
        <p:txBody>
          <a:bodyPr>
            <a:noAutofit/>
          </a:bodyPr>
          <a:lstStyle/>
          <a:p>
            <a:pPr marL="0" indent="0">
              <a:buFont typeface="Arial" panose="020B0604020202020204" pitchFamily="34" charset="0"/>
              <a:buNone/>
              <a:defRPr/>
            </a:pPr>
            <a:r>
              <a:rPr lang="en-US" sz="2400" b="1" dirty="0">
                <a:solidFill>
                  <a:srgbClr val="FF0000"/>
                </a:solidFill>
              </a:rPr>
              <a:t>Art</a:t>
            </a:r>
          </a:p>
          <a:p>
            <a:pPr>
              <a:defRPr/>
            </a:pPr>
            <a:r>
              <a:rPr lang="en-US" sz="2200" dirty="0">
                <a:solidFill>
                  <a:schemeClr val="bg1"/>
                </a:solidFill>
              </a:rPr>
              <a:t>The </a:t>
            </a:r>
            <a:r>
              <a:rPr lang="en-US" sz="2200" dirty="0">
                <a:solidFill>
                  <a:srgbClr val="FF0000"/>
                </a:solidFill>
              </a:rPr>
              <a:t>application of knowledge to effect a desired result</a:t>
            </a:r>
            <a:r>
              <a:rPr lang="en-US" sz="2200" dirty="0">
                <a:solidFill>
                  <a:schemeClr val="bg1"/>
                </a:solidFill>
              </a:rPr>
              <a:t>; </a:t>
            </a:r>
            <a:r>
              <a:rPr lang="en-US" sz="2200" dirty="0">
                <a:solidFill>
                  <a:srgbClr val="FFFF00"/>
                </a:solidFill>
              </a:rPr>
              <a:t>must be defined in a way that gives practical effect to the knowledge</a:t>
            </a:r>
            <a:r>
              <a:rPr lang="en-US" sz="2200" dirty="0">
                <a:solidFill>
                  <a:schemeClr val="bg1"/>
                </a:solidFill>
              </a:rPr>
              <a:t>.</a:t>
            </a:r>
          </a:p>
          <a:p>
            <a:pPr>
              <a:defRPr/>
            </a:pPr>
            <a:r>
              <a:rPr lang="en-US" sz="2200" dirty="0">
                <a:solidFill>
                  <a:srgbClr val="FF0000"/>
                </a:solidFill>
              </a:rPr>
              <a:t>Claimed as a </a:t>
            </a:r>
            <a:r>
              <a:rPr lang="en-US" sz="2200" dirty="0">
                <a:solidFill>
                  <a:srgbClr val="FFFF00"/>
                </a:solidFill>
              </a:rPr>
              <a:t>method </a:t>
            </a:r>
            <a:r>
              <a:rPr lang="en-US" sz="2200" dirty="0">
                <a:solidFill>
                  <a:srgbClr val="FF0000"/>
                </a:solidFill>
              </a:rPr>
              <a:t>or a </a:t>
            </a:r>
            <a:r>
              <a:rPr lang="en-US" sz="2200" dirty="0">
                <a:solidFill>
                  <a:srgbClr val="FFFF00"/>
                </a:solidFill>
              </a:rPr>
              <a:t>use</a:t>
            </a:r>
          </a:p>
          <a:p>
            <a:pPr lvl="1">
              <a:buFont typeface="Courier New" panose="02070309020205020404" pitchFamily="49" charset="0"/>
              <a:buChar char="o"/>
              <a:defRPr/>
            </a:pPr>
            <a:r>
              <a:rPr lang="en-US" sz="2200" dirty="0">
                <a:solidFill>
                  <a:srgbClr val="FFFF00"/>
                </a:solidFill>
              </a:rPr>
              <a:t>Method </a:t>
            </a:r>
            <a:r>
              <a:rPr lang="en-US" sz="2200" dirty="0">
                <a:solidFill>
                  <a:schemeClr val="bg1"/>
                </a:solidFill>
              </a:rPr>
              <a:t>– involves directing the person skilled in the art to take a step/series of steps to arrive at the desired result</a:t>
            </a:r>
          </a:p>
          <a:p>
            <a:pPr lvl="1">
              <a:buFont typeface="Courier New" panose="02070309020205020404" pitchFamily="49" charset="0"/>
              <a:buChar char="o"/>
              <a:defRPr/>
            </a:pPr>
            <a:r>
              <a:rPr lang="en-US" sz="2200" dirty="0">
                <a:solidFill>
                  <a:srgbClr val="FFFF00"/>
                </a:solidFill>
              </a:rPr>
              <a:t>Use</a:t>
            </a:r>
            <a:r>
              <a:rPr lang="en-US" sz="2200" dirty="0">
                <a:solidFill>
                  <a:schemeClr val="bg1"/>
                </a:solidFill>
              </a:rPr>
              <a:t> – defined in terms of the </a:t>
            </a:r>
            <a:r>
              <a:rPr lang="en-US" sz="2200" dirty="0">
                <a:solidFill>
                  <a:srgbClr val="FFFF00"/>
                </a:solidFill>
              </a:rPr>
              <a:t>means to be applied</a:t>
            </a:r>
            <a:r>
              <a:rPr lang="en-US" sz="2200" dirty="0">
                <a:solidFill>
                  <a:schemeClr val="bg1"/>
                </a:solidFill>
              </a:rPr>
              <a:t>; the “how” is left to the common general knowledge of the “person skilled in the art”</a:t>
            </a:r>
          </a:p>
        </p:txBody>
      </p:sp>
      <p:sp>
        <p:nvSpPr>
          <p:cNvPr id="4" name="Slide Number Placeholder 3">
            <a:extLst>
              <a:ext uri="{FF2B5EF4-FFF2-40B4-BE49-F238E27FC236}">
                <a16:creationId xmlns:a16="http://schemas.microsoft.com/office/drawing/2014/main" id="{C97DFD13-B3D1-BACC-4714-140BAA9792DF}"/>
              </a:ext>
            </a:extLst>
          </p:cNvPr>
          <p:cNvSpPr>
            <a:spLocks noGrp="1"/>
          </p:cNvSpPr>
          <p:nvPr>
            <p:ph type="sldNum" sz="quarter" idx="12"/>
          </p:nvPr>
        </p:nvSpPr>
        <p:spPr/>
        <p:txBody>
          <a:bodyPr/>
          <a:lstStyle/>
          <a:p>
            <a:pPr defTabSz="342900" eaLnBrk="1" fontAlgn="auto" hangingPunct="1">
              <a:spcBef>
                <a:spcPts val="0"/>
              </a:spcBef>
              <a:spcAft>
                <a:spcPts val="0"/>
              </a:spcAft>
              <a:defRPr/>
            </a:pPr>
            <a:fld id="{69A834BA-E2FE-FA48-B778-B693E753DF95}" type="slidenum">
              <a:rPr lang="en-US" sz="1350">
                <a:solidFill>
                  <a:prstClr val="black"/>
                </a:solidFill>
                <a:latin typeface="Arial"/>
                <a:ea typeface="+mn-ea"/>
              </a:rPr>
              <a:pPr defTabSz="342900" eaLnBrk="1" fontAlgn="auto" hangingPunct="1">
                <a:spcBef>
                  <a:spcPts val="0"/>
                </a:spcBef>
                <a:spcAft>
                  <a:spcPts val="0"/>
                </a:spcAft>
                <a:defRPr/>
              </a:pPr>
              <a:t>339</a:t>
            </a:fld>
            <a:endParaRPr lang="en-US" sz="1350">
              <a:solidFill>
                <a:prstClr val="black"/>
              </a:solidFill>
              <a:latin typeface="Arial"/>
              <a:ea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extBox 1">
            <a:extLst>
              <a:ext uri="{FF2B5EF4-FFF2-40B4-BE49-F238E27FC236}">
                <a16:creationId xmlns:a16="http://schemas.microsoft.com/office/drawing/2014/main" id="{BDE92682-AAE0-62A5-D615-B16B8DC0A9DE}"/>
              </a:ext>
            </a:extLst>
          </p:cNvPr>
          <p:cNvSpPr txBox="1">
            <a:spLocks noChangeArrowheads="1"/>
          </p:cNvSpPr>
          <p:nvPr/>
        </p:nvSpPr>
        <p:spPr bwMode="auto">
          <a:xfrm>
            <a:off x="266700" y="1109663"/>
            <a:ext cx="861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chemeClr val="bg1"/>
                </a:solidFill>
              </a:rPr>
              <a:t>Art</a:t>
            </a:r>
            <a:r>
              <a:rPr lang="en-US" altLang="en-US" sz="3200">
                <a:solidFill>
                  <a:schemeClr val="bg1"/>
                </a:solidFill>
              </a:rPr>
              <a:t> (as use)</a:t>
            </a:r>
          </a:p>
          <a:p>
            <a:pPr lvl="1">
              <a:buFont typeface="Arial" panose="020B0604020202020204" pitchFamily="34" charset="0"/>
              <a:buChar char="•"/>
            </a:pPr>
            <a:r>
              <a:rPr lang="en-US" altLang="en-US" sz="3200">
                <a:solidFill>
                  <a:srgbClr val="FF0000"/>
                </a:solidFill>
              </a:rPr>
              <a:t>The application of certain means to achieve a specific result</a:t>
            </a:r>
          </a:p>
          <a:p>
            <a:pPr lvl="1">
              <a:buFont typeface="Arial" panose="020B0604020202020204" pitchFamily="34" charset="0"/>
              <a:buChar char="•"/>
            </a:pPr>
            <a:r>
              <a:rPr lang="en-US" altLang="en-US" sz="3200">
                <a:solidFill>
                  <a:schemeClr val="bg1"/>
                </a:solidFill>
              </a:rPr>
              <a:t>I.e.: </a:t>
            </a:r>
            <a:r>
              <a:rPr lang="en-US" altLang="en-US" sz="3200">
                <a:solidFill>
                  <a:srgbClr val="FFFF00"/>
                </a:solidFill>
              </a:rPr>
              <a:t>the use of a known drug applied to treat a known disease</a:t>
            </a:r>
          </a:p>
          <a:p>
            <a:endParaRPr lang="en-US" altLang="en-US">
              <a:solidFill>
                <a:srgbClr val="FFFF00"/>
              </a:solidFill>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Title 5">
            <a:extLst>
              <a:ext uri="{FF2B5EF4-FFF2-40B4-BE49-F238E27FC236}">
                <a16:creationId xmlns:a16="http://schemas.microsoft.com/office/drawing/2014/main" id="{46FBD199-EEA9-D5E6-05CB-FFC4384E7BC4}"/>
              </a:ext>
            </a:extLst>
          </p:cNvPr>
          <p:cNvSpPr>
            <a:spLocks noGrp="1" noChangeArrowheads="1"/>
          </p:cNvSpPr>
          <p:nvPr>
            <p:ph type="title"/>
          </p:nvPr>
        </p:nvSpPr>
        <p:spPr bwMode="auto">
          <a:xfrm>
            <a:off x="1485900" y="88900"/>
            <a:ext cx="6172200" cy="674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53D10E5E-6980-D178-1BA9-56F25E9BA4E2}"/>
              </a:ext>
            </a:extLst>
          </p:cNvPr>
          <p:cNvSpPr>
            <a:spLocks noGrp="1"/>
          </p:cNvSpPr>
          <p:nvPr>
            <p:ph idx="1"/>
          </p:nvPr>
        </p:nvSpPr>
        <p:spPr>
          <a:xfrm>
            <a:off x="431800" y="1058863"/>
            <a:ext cx="8280400" cy="3889375"/>
          </a:xfrm>
        </p:spPr>
        <p:txBody>
          <a:bodyPr>
            <a:noAutofit/>
          </a:bodyPr>
          <a:lstStyle/>
          <a:p>
            <a:pPr marL="0" indent="0">
              <a:buFont typeface="Arial" panose="020B0604020202020204" pitchFamily="34" charset="0"/>
              <a:buNone/>
              <a:defRPr/>
            </a:pPr>
            <a:r>
              <a:rPr lang="en-US" sz="2000" b="1" dirty="0">
                <a:solidFill>
                  <a:srgbClr val="FF0000"/>
                </a:solidFill>
              </a:rPr>
              <a:t>Art</a:t>
            </a:r>
            <a:r>
              <a:rPr lang="en-US" sz="2000" dirty="0">
                <a:solidFill>
                  <a:srgbClr val="FF0000"/>
                </a:solidFill>
              </a:rPr>
              <a:t> (as method)</a:t>
            </a:r>
          </a:p>
          <a:p>
            <a:pPr>
              <a:defRPr/>
            </a:pPr>
            <a:r>
              <a:rPr lang="en-US" sz="2000" b="1" dirty="0">
                <a:solidFill>
                  <a:schemeClr val="bg1"/>
                </a:solidFill>
              </a:rPr>
              <a:t>Method </a:t>
            </a:r>
          </a:p>
          <a:p>
            <a:pPr lvl="1">
              <a:buFont typeface="Courier New" panose="02070309020205020404" pitchFamily="49" charset="0"/>
              <a:buChar char="o"/>
              <a:defRPr/>
            </a:pPr>
            <a:r>
              <a:rPr lang="en-CA" sz="2000" dirty="0">
                <a:solidFill>
                  <a:schemeClr val="bg1"/>
                </a:solidFill>
              </a:rPr>
              <a:t>An act or series of acts performed by some … object and </a:t>
            </a:r>
            <a:r>
              <a:rPr lang="en-CA" sz="2000" dirty="0">
                <a:solidFill>
                  <a:srgbClr val="FF0000"/>
                </a:solidFill>
              </a:rPr>
              <a:t>producing in that object some change </a:t>
            </a:r>
            <a:r>
              <a:rPr lang="en-CA" sz="2000" dirty="0">
                <a:solidFill>
                  <a:schemeClr val="bg1"/>
                </a:solidFill>
              </a:rPr>
              <a:t>of either character or condition” (citing to</a:t>
            </a:r>
            <a:r>
              <a:rPr lang="en-CA" sz="2000" dirty="0">
                <a:solidFill>
                  <a:srgbClr val="00B0F0"/>
                </a:solidFill>
              </a:rPr>
              <a:t> </a:t>
            </a:r>
            <a:r>
              <a:rPr lang="en-CA" sz="2000" i="1" dirty="0">
                <a:solidFill>
                  <a:srgbClr val="00B0F0"/>
                </a:solidFill>
              </a:rPr>
              <a:t>Lawson</a:t>
            </a:r>
            <a:r>
              <a:rPr lang="en-CA" sz="2000" dirty="0">
                <a:solidFill>
                  <a:srgbClr val="00B0F0"/>
                </a:solidFill>
              </a:rPr>
              <a:t> </a:t>
            </a:r>
            <a:r>
              <a:rPr lang="en-CA" sz="2000" dirty="0">
                <a:solidFill>
                  <a:schemeClr val="bg1"/>
                </a:solidFill>
              </a:rPr>
              <a:t>– cited in </a:t>
            </a:r>
            <a:r>
              <a:rPr lang="en-CA" sz="2000" i="1" dirty="0" err="1">
                <a:solidFill>
                  <a:srgbClr val="00B0F0"/>
                </a:solidFill>
              </a:rPr>
              <a:t>Amazon.com</a:t>
            </a:r>
            <a:r>
              <a:rPr lang="en-CA" sz="2000" i="1" dirty="0">
                <a:solidFill>
                  <a:schemeClr val="bg1"/>
                </a:solidFill>
              </a:rPr>
              <a:t>, Inc.</a:t>
            </a:r>
            <a:r>
              <a:rPr lang="en-CA" sz="2000" dirty="0">
                <a:solidFill>
                  <a:schemeClr val="bg1"/>
                </a:solidFill>
              </a:rPr>
              <a:t>(MOPOP, 12.02.01) </a:t>
            </a:r>
          </a:p>
          <a:p>
            <a:pPr lvl="1">
              <a:buFont typeface="Courier New" panose="02070309020205020404" pitchFamily="49" charset="0"/>
              <a:buChar char="o"/>
              <a:defRPr/>
            </a:pPr>
            <a:r>
              <a:rPr lang="en-CA" sz="2000" dirty="0">
                <a:solidFill>
                  <a:schemeClr val="bg1"/>
                </a:solidFill>
              </a:rPr>
              <a:t>Test cited in </a:t>
            </a:r>
            <a:r>
              <a:rPr lang="en-CA" sz="2000" i="1" dirty="0">
                <a:solidFill>
                  <a:srgbClr val="00B0F0"/>
                </a:solidFill>
              </a:rPr>
              <a:t>Amazon</a:t>
            </a:r>
            <a:r>
              <a:rPr lang="en-CA" sz="2000" i="1" dirty="0">
                <a:solidFill>
                  <a:schemeClr val="bg1"/>
                </a:solidFill>
              </a:rPr>
              <a:t>:</a:t>
            </a:r>
            <a:endParaRPr lang="en-CA" sz="2000" dirty="0">
              <a:solidFill>
                <a:schemeClr val="bg1"/>
              </a:solidFill>
            </a:endParaRPr>
          </a:p>
          <a:p>
            <a:pPr marL="1028700" lvl="2" indent="-342900">
              <a:buFont typeface="+mj-lt"/>
              <a:buAutoNum type="arabicPeriod"/>
              <a:defRPr/>
            </a:pPr>
            <a:r>
              <a:rPr lang="en-CA" sz="2000" dirty="0">
                <a:solidFill>
                  <a:srgbClr val="FFFF00"/>
                </a:solidFill>
              </a:rPr>
              <a:t>Not a disembodied idea</a:t>
            </a:r>
            <a:r>
              <a:rPr lang="en-CA" sz="2000" dirty="0">
                <a:solidFill>
                  <a:schemeClr val="bg1"/>
                </a:solidFill>
              </a:rPr>
              <a:t>; must have method of practical application</a:t>
            </a:r>
          </a:p>
          <a:p>
            <a:pPr marL="1028700" lvl="2" indent="-342900">
              <a:buFont typeface="+mj-lt"/>
              <a:buAutoNum type="arabicPeriod"/>
              <a:defRPr/>
            </a:pPr>
            <a:r>
              <a:rPr lang="en-CA" sz="2000" dirty="0">
                <a:solidFill>
                  <a:schemeClr val="bg1"/>
                </a:solidFill>
              </a:rPr>
              <a:t>A </a:t>
            </a:r>
            <a:r>
              <a:rPr lang="en-CA" sz="2000" dirty="0">
                <a:solidFill>
                  <a:srgbClr val="FFFF00"/>
                </a:solidFill>
              </a:rPr>
              <a:t>new and inventive method </a:t>
            </a:r>
            <a:r>
              <a:rPr lang="en-CA" sz="2000" dirty="0">
                <a:solidFill>
                  <a:schemeClr val="bg1"/>
                </a:solidFill>
              </a:rPr>
              <a:t>of applying skill and knowledge</a:t>
            </a:r>
          </a:p>
          <a:p>
            <a:pPr marL="1028700" lvl="2" indent="-342900">
              <a:buFont typeface="+mj-lt"/>
              <a:buAutoNum type="arabicPeriod"/>
              <a:defRPr/>
            </a:pPr>
            <a:r>
              <a:rPr lang="en-CA" sz="2000" dirty="0">
                <a:solidFill>
                  <a:schemeClr val="bg1"/>
                </a:solidFill>
              </a:rPr>
              <a:t>Has a </a:t>
            </a:r>
            <a:r>
              <a:rPr lang="en-CA" sz="2000" dirty="0">
                <a:solidFill>
                  <a:srgbClr val="FFFF00"/>
                </a:solidFill>
              </a:rPr>
              <a:t>commercially useful </a:t>
            </a:r>
            <a:r>
              <a:rPr lang="en-CA" sz="2000" dirty="0">
                <a:solidFill>
                  <a:schemeClr val="bg1"/>
                </a:solidFill>
              </a:rPr>
              <a:t>result</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3A97F454-9646-4683-5B9F-195FDE9BB389}"/>
              </a:ext>
            </a:extLst>
          </p:cNvPr>
          <p:cNvSpPr>
            <a:spLocks noGrp="1"/>
          </p:cNvSpPr>
          <p:nvPr>
            <p:ph type="sldNum" sz="quarter" idx="12"/>
          </p:nvPr>
        </p:nvSpPr>
        <p:spPr/>
        <p:txBody>
          <a:bodyPr/>
          <a:lstStyle/>
          <a:p>
            <a:pPr defTabSz="342900" eaLnBrk="1" fontAlgn="auto" hangingPunct="1">
              <a:spcBef>
                <a:spcPts val="0"/>
              </a:spcBef>
              <a:spcAft>
                <a:spcPts val="0"/>
              </a:spcAft>
              <a:defRPr/>
            </a:pPr>
            <a:fld id="{EE115CD2-D8E6-6D4E-B30B-B5C62DD5401A}" type="slidenum">
              <a:rPr lang="en-US" sz="1350">
                <a:solidFill>
                  <a:prstClr val="black"/>
                </a:solidFill>
                <a:latin typeface="Arial"/>
                <a:ea typeface="+mn-ea"/>
              </a:rPr>
              <a:pPr defTabSz="342900" eaLnBrk="1" fontAlgn="auto" hangingPunct="1">
                <a:spcBef>
                  <a:spcPts val="0"/>
                </a:spcBef>
                <a:spcAft>
                  <a:spcPts val="0"/>
                </a:spcAft>
                <a:defRPr/>
              </a:pPr>
              <a:t>341</a:t>
            </a:fld>
            <a:endParaRPr lang="en-US" sz="1350">
              <a:solidFill>
                <a:prstClr val="black"/>
              </a:solidFill>
              <a:latin typeface="Arial"/>
              <a:ea typeface="+mn-ea"/>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8A03C7-53A8-4546-A0CA-3E6621337D72}"/>
              </a:ext>
            </a:extLst>
          </p:cNvPr>
          <p:cNvSpPr txBox="1"/>
          <p:nvPr/>
        </p:nvSpPr>
        <p:spPr>
          <a:xfrm>
            <a:off x="252413" y="1492250"/>
            <a:ext cx="8639175" cy="2616200"/>
          </a:xfrm>
          <a:prstGeom prst="rect">
            <a:avLst/>
          </a:prstGeom>
          <a:noFill/>
        </p:spPr>
        <p:txBody>
          <a:bodyPr wrap="none">
            <a:spAutoFit/>
          </a:bodyPr>
          <a:lstStyle/>
          <a:p>
            <a:pPr marL="457200" indent="-457200">
              <a:buFont typeface="Arial" panose="020B0604020202020204" pitchFamily="34" charset="0"/>
              <a:buChar char="•"/>
              <a:defRPr/>
            </a:pPr>
            <a:r>
              <a:rPr lang="en-US" sz="2800" b="1" dirty="0">
                <a:solidFill>
                  <a:srgbClr val="FFFF00"/>
                </a:solidFill>
              </a:rPr>
              <a:t>Art</a:t>
            </a:r>
            <a:r>
              <a:rPr lang="en-US" sz="2800" b="1" dirty="0">
                <a:solidFill>
                  <a:srgbClr val="FF0000"/>
                </a:solidFill>
              </a:rPr>
              <a:t> </a:t>
            </a:r>
            <a:r>
              <a:rPr lang="en-US" sz="2800" dirty="0">
                <a:solidFill>
                  <a:srgbClr val="FF0000"/>
                </a:solidFill>
              </a:rPr>
              <a:t>(</a:t>
            </a:r>
            <a:r>
              <a:rPr lang="en-US" sz="2800" dirty="0">
                <a:solidFill>
                  <a:srgbClr val="FFFF00"/>
                </a:solidFill>
              </a:rPr>
              <a:t>as method</a:t>
            </a:r>
            <a:r>
              <a:rPr lang="en-US" sz="2800" dirty="0">
                <a:solidFill>
                  <a:srgbClr val="FF0000"/>
                </a:solidFill>
              </a:rPr>
              <a:t>)</a:t>
            </a:r>
          </a:p>
          <a:p>
            <a:pPr lvl="1">
              <a:buFont typeface="Courier New" panose="02070309020205020404" pitchFamily="49" charset="0"/>
              <a:buChar char="o"/>
              <a:defRPr/>
            </a:pPr>
            <a:r>
              <a:rPr lang="en-US" sz="2800" dirty="0">
                <a:solidFill>
                  <a:schemeClr val="bg1"/>
                </a:solidFill>
              </a:rPr>
              <a:t>Claim 1 of Patent 2682261 – requesting prior art </a:t>
            </a:r>
          </a:p>
          <a:p>
            <a:pPr lvl="1">
              <a:defRPr/>
            </a:pPr>
            <a:r>
              <a:rPr lang="en-US" sz="2800" dirty="0">
                <a:solidFill>
                  <a:schemeClr val="bg1"/>
                </a:solidFill>
              </a:rPr>
              <a:t>from the public in exchange for a reward</a:t>
            </a:r>
          </a:p>
          <a:p>
            <a:pPr marL="457200" indent="-457200">
              <a:buFont typeface="Arial" panose="020B0604020202020204" pitchFamily="34" charset="0"/>
              <a:buChar char="•"/>
              <a:defRPr/>
            </a:pPr>
            <a:r>
              <a:rPr lang="en-US" sz="2800" dirty="0">
                <a:solidFill>
                  <a:schemeClr val="bg1"/>
                </a:solidFill>
              </a:rPr>
              <a:t>NB</a:t>
            </a:r>
            <a:r>
              <a:rPr lang="en-US" sz="2800" dirty="0">
                <a:solidFill>
                  <a:srgbClr val="FF0000"/>
                </a:solidFill>
              </a:rPr>
              <a:t>:</a:t>
            </a:r>
            <a:r>
              <a:rPr lang="en-US" sz="2800" dirty="0">
                <a:solidFill>
                  <a:schemeClr val="bg1"/>
                </a:solidFill>
              </a:rPr>
              <a:t> </a:t>
            </a:r>
            <a:r>
              <a:rPr lang="en-US" sz="2800" dirty="0">
                <a:solidFill>
                  <a:srgbClr val="FFFF00"/>
                </a:solidFill>
              </a:rPr>
              <a:t>fine arts are excluded </a:t>
            </a:r>
            <a:r>
              <a:rPr lang="en-US" sz="2800" dirty="0">
                <a:solidFill>
                  <a:schemeClr val="bg1"/>
                </a:solidFill>
              </a:rPr>
              <a:t>from patentability </a:t>
            </a:r>
          </a:p>
          <a:p>
            <a:pPr>
              <a:defRPr/>
            </a:pPr>
            <a:r>
              <a:rPr lang="en-US" sz="2800" dirty="0">
                <a:solidFill>
                  <a:schemeClr val="bg1"/>
                </a:solidFill>
              </a:rPr>
              <a:t>(inventions must apply to fields of technology)</a:t>
            </a:r>
          </a:p>
          <a:p>
            <a:pPr>
              <a:defRPr/>
            </a:pPr>
            <a:endParaRPr lang="en-US" dirty="0"/>
          </a:p>
        </p:txBody>
      </p:sp>
      <p:sp>
        <p:nvSpPr>
          <p:cNvPr id="499714" name="TextBox 2">
            <a:extLst>
              <a:ext uri="{FF2B5EF4-FFF2-40B4-BE49-F238E27FC236}">
                <a16:creationId xmlns:a16="http://schemas.microsoft.com/office/drawing/2014/main" id="{221C5473-4FEA-008F-E668-C9422DDFAEDE}"/>
              </a:ext>
            </a:extLst>
          </p:cNvPr>
          <p:cNvSpPr txBox="1">
            <a:spLocks noChangeArrowheads="1"/>
          </p:cNvSpPr>
          <p:nvPr/>
        </p:nvSpPr>
        <p:spPr bwMode="auto">
          <a:xfrm>
            <a:off x="3051175" y="288925"/>
            <a:ext cx="2411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69933-A51C-B676-FB97-23E46636A896}"/>
              </a:ext>
            </a:extLst>
          </p:cNvPr>
          <p:cNvSpPr txBox="1"/>
          <p:nvPr/>
        </p:nvSpPr>
        <p:spPr>
          <a:xfrm>
            <a:off x="241300" y="1162050"/>
            <a:ext cx="8661400" cy="3416300"/>
          </a:xfrm>
          <a:prstGeom prst="rect">
            <a:avLst/>
          </a:prstGeom>
          <a:noFill/>
        </p:spPr>
        <p:txBody>
          <a:bodyPr>
            <a:spAutoFit/>
          </a:bodyPr>
          <a:lstStyle/>
          <a:p>
            <a:pPr>
              <a:defRPr/>
            </a:pPr>
            <a:r>
              <a:rPr lang="en-US" b="1" dirty="0">
                <a:solidFill>
                  <a:srgbClr val="FFFF00"/>
                </a:solidFill>
              </a:rPr>
              <a:t>Process</a:t>
            </a:r>
          </a:p>
          <a:p>
            <a:pPr marL="342900" indent="-342900">
              <a:buFont typeface="Arial" panose="020B0604020202020204" pitchFamily="34" charset="0"/>
              <a:buChar char="•"/>
              <a:defRPr/>
            </a:pPr>
            <a:r>
              <a:rPr lang="en-CA" dirty="0">
                <a:solidFill>
                  <a:schemeClr val="bg1"/>
                </a:solidFill>
              </a:rPr>
              <a:t>“A process can be considered to be </a:t>
            </a:r>
            <a:r>
              <a:rPr lang="en-CA" dirty="0">
                <a:solidFill>
                  <a:srgbClr val="FFFF00"/>
                </a:solidFill>
              </a:rPr>
              <a:t>a mode or method of operation by which a result or effect is produced by physical or chemical action, by the operation or application of some element or power of nature or one substance to another</a:t>
            </a:r>
            <a:r>
              <a:rPr lang="en-CA" dirty="0">
                <a:solidFill>
                  <a:schemeClr val="bg1"/>
                </a:solidFill>
              </a:rPr>
              <a:t>” </a:t>
            </a:r>
          </a:p>
          <a:p>
            <a:pPr>
              <a:defRPr/>
            </a:pPr>
            <a:r>
              <a:rPr lang="en-CA" dirty="0">
                <a:solidFill>
                  <a:srgbClr val="FF0000"/>
                </a:solidFill>
              </a:rPr>
              <a:t>(</a:t>
            </a:r>
            <a:r>
              <a:rPr lang="en-CA" dirty="0">
                <a:solidFill>
                  <a:schemeClr val="bg1"/>
                </a:solidFill>
              </a:rPr>
              <a:t>MOPOP </a:t>
            </a:r>
            <a:r>
              <a:rPr lang="en-CA" dirty="0">
                <a:solidFill>
                  <a:srgbClr val="FF0000"/>
                </a:solidFill>
              </a:rPr>
              <a:t>– </a:t>
            </a:r>
            <a:r>
              <a:rPr lang="en-CA" dirty="0">
                <a:solidFill>
                  <a:schemeClr val="bg1"/>
                </a:solidFill>
              </a:rPr>
              <a:t>Manual Of Patent Office Practice )</a:t>
            </a:r>
          </a:p>
          <a:p>
            <a:pPr marL="342900" indent="-342900">
              <a:buFont typeface="Arial" panose="020B0604020202020204" pitchFamily="34" charset="0"/>
              <a:buChar char="•"/>
              <a:defRPr/>
            </a:pPr>
            <a:r>
              <a:rPr lang="en-CA" dirty="0">
                <a:solidFill>
                  <a:srgbClr val="FF0000"/>
                </a:solidFill>
              </a:rPr>
              <a:t>A process through which a </a:t>
            </a:r>
            <a:r>
              <a:rPr lang="en-CA" dirty="0">
                <a:solidFill>
                  <a:srgbClr val="FFFF00"/>
                </a:solidFill>
              </a:rPr>
              <a:t>known method is applied to known materials </a:t>
            </a:r>
            <a:r>
              <a:rPr lang="en-CA" dirty="0">
                <a:solidFill>
                  <a:srgbClr val="FF0000"/>
                </a:solidFill>
              </a:rPr>
              <a:t>is patentable </a:t>
            </a:r>
            <a:r>
              <a:rPr lang="en-CA" dirty="0">
                <a:solidFill>
                  <a:schemeClr val="bg1"/>
                </a:solidFill>
              </a:rPr>
              <a:t>(</a:t>
            </a:r>
            <a:r>
              <a:rPr lang="en-CA" i="1" u="sng" dirty="0">
                <a:solidFill>
                  <a:schemeClr val="bg1"/>
                </a:solidFill>
              </a:rPr>
              <a:t>Commissioner of Patents v. Ciba Ltd.</a:t>
            </a:r>
            <a:r>
              <a:rPr lang="en-CA" dirty="0">
                <a:solidFill>
                  <a:schemeClr val="bg1"/>
                </a:solidFill>
              </a:rPr>
              <a:t>, 1959 SCC)</a:t>
            </a:r>
          </a:p>
        </p:txBody>
      </p:sp>
      <p:sp>
        <p:nvSpPr>
          <p:cNvPr id="500738" name="TextBox 2">
            <a:extLst>
              <a:ext uri="{FF2B5EF4-FFF2-40B4-BE49-F238E27FC236}">
                <a16:creationId xmlns:a16="http://schemas.microsoft.com/office/drawing/2014/main" id="{7BBC4AFB-D64E-E221-0E31-C3CE745405B7}"/>
              </a:ext>
            </a:extLst>
          </p:cNvPr>
          <p:cNvSpPr txBox="1">
            <a:spLocks noChangeArrowheads="1"/>
          </p:cNvSpPr>
          <p:nvPr/>
        </p:nvSpPr>
        <p:spPr bwMode="auto">
          <a:xfrm>
            <a:off x="3367088" y="50800"/>
            <a:ext cx="240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AE663-5A50-2A73-15E6-287474950A8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5" name="Title 1">
            <a:extLst>
              <a:ext uri="{FF2B5EF4-FFF2-40B4-BE49-F238E27FC236}">
                <a16:creationId xmlns:a16="http://schemas.microsoft.com/office/drawing/2014/main" id="{54B04B8F-52F7-D158-B42E-D23FC73C77E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502786" name="Content Placeholder 3" descr="Crystal_Project_pause-queue.png">
            <a:extLst>
              <a:ext uri="{FF2B5EF4-FFF2-40B4-BE49-F238E27FC236}">
                <a16:creationId xmlns:a16="http://schemas.microsoft.com/office/drawing/2014/main" id="{34E174D5-E05C-B17C-426E-EEE9224D265C}"/>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787" name="Content Placeholder 3" descr="Crystal_Project_pause-queue.png">
            <a:extLst>
              <a:ext uri="{FF2B5EF4-FFF2-40B4-BE49-F238E27FC236}">
                <a16:creationId xmlns:a16="http://schemas.microsoft.com/office/drawing/2014/main" id="{615B109F-761C-CF2D-AA61-9984C754F5F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a:extLst>
              <a:ext uri="{FF2B5EF4-FFF2-40B4-BE49-F238E27FC236}">
                <a16:creationId xmlns:a16="http://schemas.microsoft.com/office/drawing/2014/main" id="{00171C0E-B1CD-7452-AFF7-FD0B0EE411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a:extLst>
              <a:ext uri="{FF2B5EF4-FFF2-40B4-BE49-F238E27FC236}">
                <a16:creationId xmlns:a16="http://schemas.microsoft.com/office/drawing/2014/main" id="{F8E2875D-7221-0439-14D2-5A2D962C4E44}"/>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78850" name="Content Placeholder 3" descr="file7991274103168.jpg">
            <a:extLst>
              <a:ext uri="{FF2B5EF4-FFF2-40B4-BE49-F238E27FC236}">
                <a16:creationId xmlns:a16="http://schemas.microsoft.com/office/drawing/2014/main" id="{4F646F54-5E1C-9CF3-FF6B-931104AEA54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4478F82C-C13D-CFDF-1F3D-29DC04CA2EE8}"/>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79874" name="Picture 2">
            <a:extLst>
              <a:ext uri="{FF2B5EF4-FFF2-40B4-BE49-F238E27FC236}">
                <a16:creationId xmlns:a16="http://schemas.microsoft.com/office/drawing/2014/main" id="{04FBDA30-CD1E-6703-6354-B5E8E59C32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DA0C0-ABA5-563F-FC11-E7F294B87C05}"/>
              </a:ext>
            </a:extLst>
          </p:cNvPr>
          <p:cNvSpPr txBox="1"/>
          <p:nvPr/>
        </p:nvSpPr>
        <p:spPr>
          <a:xfrm>
            <a:off x="241300" y="1162050"/>
            <a:ext cx="8661400" cy="3416300"/>
          </a:xfrm>
          <a:prstGeom prst="rect">
            <a:avLst/>
          </a:prstGeom>
          <a:noFill/>
        </p:spPr>
        <p:txBody>
          <a:bodyPr>
            <a:spAutoFit/>
          </a:bodyPr>
          <a:lstStyle/>
          <a:p>
            <a:pPr>
              <a:defRPr/>
            </a:pPr>
            <a:r>
              <a:rPr lang="en-US" b="1" dirty="0">
                <a:solidFill>
                  <a:srgbClr val="FFFF00"/>
                </a:solidFill>
              </a:rPr>
              <a:t>Process</a:t>
            </a:r>
          </a:p>
          <a:p>
            <a:pPr marL="342900" indent="-342900">
              <a:buFont typeface="Arial" panose="020B0604020202020204" pitchFamily="34" charset="0"/>
              <a:buChar char="•"/>
              <a:defRPr/>
            </a:pPr>
            <a:r>
              <a:rPr lang="en-CA" dirty="0">
                <a:solidFill>
                  <a:schemeClr val="bg1"/>
                </a:solidFill>
              </a:rPr>
              <a:t>“A process can be considered to be </a:t>
            </a:r>
            <a:r>
              <a:rPr lang="en-CA" dirty="0">
                <a:solidFill>
                  <a:srgbClr val="FFFF00"/>
                </a:solidFill>
              </a:rPr>
              <a:t>a mode or method of operation by which a result or effect is produced by physical or chemical action, by the operation or application of some element or power of nature or one substance to another</a:t>
            </a:r>
            <a:r>
              <a:rPr lang="en-CA" dirty="0">
                <a:solidFill>
                  <a:schemeClr val="bg1"/>
                </a:solidFill>
              </a:rPr>
              <a:t>” </a:t>
            </a:r>
          </a:p>
          <a:p>
            <a:pPr>
              <a:defRPr/>
            </a:pPr>
            <a:r>
              <a:rPr lang="en-CA" dirty="0">
                <a:solidFill>
                  <a:srgbClr val="FF0000"/>
                </a:solidFill>
              </a:rPr>
              <a:t>(</a:t>
            </a:r>
            <a:r>
              <a:rPr lang="en-CA" dirty="0">
                <a:solidFill>
                  <a:schemeClr val="bg1"/>
                </a:solidFill>
              </a:rPr>
              <a:t>MOPOP </a:t>
            </a:r>
            <a:r>
              <a:rPr lang="en-CA" dirty="0">
                <a:solidFill>
                  <a:srgbClr val="FF0000"/>
                </a:solidFill>
              </a:rPr>
              <a:t>– </a:t>
            </a:r>
            <a:r>
              <a:rPr lang="en-CA" dirty="0">
                <a:solidFill>
                  <a:schemeClr val="bg1"/>
                </a:solidFill>
              </a:rPr>
              <a:t>Manual Of Patent Office Practice )</a:t>
            </a:r>
          </a:p>
          <a:p>
            <a:pPr marL="342900" indent="-342900">
              <a:buFont typeface="Arial" panose="020B0604020202020204" pitchFamily="34" charset="0"/>
              <a:buChar char="•"/>
              <a:defRPr/>
            </a:pPr>
            <a:r>
              <a:rPr lang="en-CA" dirty="0">
                <a:solidFill>
                  <a:srgbClr val="FF0000"/>
                </a:solidFill>
              </a:rPr>
              <a:t>A process through which a </a:t>
            </a:r>
            <a:r>
              <a:rPr lang="en-CA" dirty="0">
                <a:solidFill>
                  <a:srgbClr val="FFFF00"/>
                </a:solidFill>
              </a:rPr>
              <a:t>known method is applied to known materials </a:t>
            </a:r>
            <a:r>
              <a:rPr lang="en-CA" dirty="0">
                <a:solidFill>
                  <a:srgbClr val="FF0000"/>
                </a:solidFill>
              </a:rPr>
              <a:t>is patentable </a:t>
            </a:r>
            <a:r>
              <a:rPr lang="en-CA" dirty="0">
                <a:solidFill>
                  <a:schemeClr val="bg1"/>
                </a:solidFill>
              </a:rPr>
              <a:t>(</a:t>
            </a:r>
            <a:r>
              <a:rPr lang="en-CA" i="1" u="sng" dirty="0">
                <a:solidFill>
                  <a:schemeClr val="bg1"/>
                </a:solidFill>
              </a:rPr>
              <a:t>Commissioner of Patents v. Ciba Ltd.</a:t>
            </a:r>
            <a:r>
              <a:rPr lang="en-CA" dirty="0">
                <a:solidFill>
                  <a:schemeClr val="bg1"/>
                </a:solidFill>
              </a:rPr>
              <a:t>, 1959 SCC)</a:t>
            </a:r>
          </a:p>
        </p:txBody>
      </p:sp>
      <p:sp>
        <p:nvSpPr>
          <p:cNvPr id="80898" name="TextBox 2">
            <a:extLst>
              <a:ext uri="{FF2B5EF4-FFF2-40B4-BE49-F238E27FC236}">
                <a16:creationId xmlns:a16="http://schemas.microsoft.com/office/drawing/2014/main" id="{1897C420-C0FF-FC65-3A8D-AB77B3290ACF}"/>
              </a:ext>
            </a:extLst>
          </p:cNvPr>
          <p:cNvSpPr txBox="1">
            <a:spLocks noChangeArrowheads="1"/>
          </p:cNvSpPr>
          <p:nvPr/>
        </p:nvSpPr>
        <p:spPr bwMode="auto">
          <a:xfrm>
            <a:off x="3367088" y="50800"/>
            <a:ext cx="240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2182813" y="339725"/>
            <a:ext cx="4778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a:t>
            </a: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a:extLst>
              <a:ext uri="{FF2B5EF4-FFF2-40B4-BE49-F238E27FC236}">
                <a16:creationId xmlns:a16="http://schemas.microsoft.com/office/drawing/2014/main" id="{8D6C958F-4287-AD05-1C9F-C0E6BCC5D371}"/>
              </a:ext>
            </a:extLst>
          </p:cNvPr>
          <p:cNvSpPr txBox="1">
            <a:spLocks noChangeArrowheads="1"/>
          </p:cNvSpPr>
          <p:nvPr/>
        </p:nvSpPr>
        <p:spPr bwMode="auto">
          <a:xfrm>
            <a:off x="3228975" y="123825"/>
            <a:ext cx="2686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
        <p:nvSpPr>
          <p:cNvPr id="3" name="TextBox 2">
            <a:extLst>
              <a:ext uri="{FF2B5EF4-FFF2-40B4-BE49-F238E27FC236}">
                <a16:creationId xmlns:a16="http://schemas.microsoft.com/office/drawing/2014/main" id="{4865A621-160B-1FB5-3B39-D00D2BA01A42}"/>
              </a:ext>
            </a:extLst>
          </p:cNvPr>
          <p:cNvSpPr txBox="1"/>
          <p:nvPr/>
        </p:nvSpPr>
        <p:spPr>
          <a:xfrm>
            <a:off x="317500" y="1635125"/>
            <a:ext cx="8509000" cy="2308225"/>
          </a:xfrm>
          <a:prstGeom prst="rect">
            <a:avLst/>
          </a:prstGeom>
          <a:noFill/>
        </p:spPr>
        <p:txBody>
          <a:bodyPr wrap="none">
            <a:spAutoFit/>
          </a:bodyPr>
          <a:lstStyle/>
          <a:p>
            <a:pPr>
              <a:defRPr/>
            </a:pPr>
            <a:r>
              <a:rPr lang="en-US" sz="3600" b="1" dirty="0">
                <a:solidFill>
                  <a:srgbClr val="FFFF00"/>
                </a:solidFill>
              </a:rPr>
              <a:t>Process</a:t>
            </a:r>
          </a:p>
          <a:p>
            <a:pPr marL="342900" indent="-342900">
              <a:buFont typeface="Arial" panose="020B0604020202020204" pitchFamily="34" charset="0"/>
              <a:buChar char="•"/>
              <a:defRPr/>
            </a:pPr>
            <a:r>
              <a:rPr lang="en-US" sz="2800" dirty="0">
                <a:solidFill>
                  <a:schemeClr val="bg1"/>
                </a:solidFill>
              </a:rPr>
              <a:t>Claim 1 of Patent 2697087 </a:t>
            </a:r>
            <a:r>
              <a:rPr lang="en-US" sz="2800" dirty="0">
                <a:solidFill>
                  <a:srgbClr val="FF0000"/>
                </a:solidFill>
              </a:rPr>
              <a:t>–</a:t>
            </a:r>
            <a:r>
              <a:rPr lang="en-US" sz="2800" dirty="0">
                <a:solidFill>
                  <a:schemeClr val="bg1"/>
                </a:solidFill>
              </a:rPr>
              <a:t> PROCESS OF </a:t>
            </a:r>
          </a:p>
          <a:p>
            <a:pPr>
              <a:defRPr/>
            </a:pPr>
            <a:r>
              <a:rPr lang="en-US" sz="2800" dirty="0">
                <a:solidFill>
                  <a:schemeClr val="bg1"/>
                </a:solidFill>
              </a:rPr>
              <a:t>REMOVING CALCIUM AND OBTAINING SULFATE </a:t>
            </a:r>
          </a:p>
          <a:p>
            <a:pPr>
              <a:defRPr/>
            </a:pPr>
            <a:r>
              <a:rPr lang="en-US" sz="2800" dirty="0">
                <a:solidFill>
                  <a:schemeClr val="bg1"/>
                </a:solidFill>
              </a:rPr>
              <a:t>SALTS FROM AN AQUEOUS SUGAR SOLUTION</a:t>
            </a:r>
          </a:p>
          <a:p>
            <a:pPr>
              <a:defRPr/>
            </a:pPr>
            <a:endParaRPr lang="en-US" dirty="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D659A-6AD1-7158-5AF5-904183874848}"/>
              </a:ext>
            </a:extLst>
          </p:cNvPr>
          <p:cNvSpPr txBox="1"/>
          <p:nvPr/>
        </p:nvSpPr>
        <p:spPr>
          <a:xfrm>
            <a:off x="150813" y="1203325"/>
            <a:ext cx="8842375" cy="3540125"/>
          </a:xfrm>
          <a:prstGeom prst="rect">
            <a:avLst/>
          </a:prstGeom>
          <a:noFill/>
        </p:spPr>
        <p:txBody>
          <a:bodyPr wrap="none">
            <a:spAutoFit/>
          </a:bodyPr>
          <a:lstStyle/>
          <a:p>
            <a:pPr>
              <a:defRPr/>
            </a:pPr>
            <a:r>
              <a:rPr lang="en-US" sz="3200" b="1" dirty="0">
                <a:solidFill>
                  <a:srgbClr val="FFFF00"/>
                </a:solidFill>
              </a:rPr>
              <a:t>Improvements</a:t>
            </a:r>
          </a:p>
          <a:p>
            <a:pPr marL="342900" indent="-342900">
              <a:buFont typeface="Arial" panose="020B0604020202020204" pitchFamily="34" charset="0"/>
              <a:buChar char="•"/>
              <a:defRPr/>
            </a:pPr>
            <a:r>
              <a:rPr lang="en-US" sz="3200" dirty="0">
                <a:solidFill>
                  <a:srgbClr val="FF0000"/>
                </a:solidFill>
              </a:rPr>
              <a:t>Most inventions are improvements of other </a:t>
            </a:r>
          </a:p>
          <a:p>
            <a:pPr marL="342900" indent="-342900">
              <a:buFont typeface="Arial" panose="020B0604020202020204" pitchFamily="34" charset="0"/>
              <a:buChar char="•"/>
              <a:defRPr/>
            </a:pPr>
            <a:r>
              <a:rPr lang="en-US" sz="3200" dirty="0">
                <a:solidFill>
                  <a:srgbClr val="FF0000"/>
                </a:solidFill>
              </a:rPr>
              <a:t>inventions</a:t>
            </a:r>
          </a:p>
          <a:p>
            <a:pPr marL="342900" indent="-342900">
              <a:buFont typeface="Arial" panose="020B0604020202020204" pitchFamily="34" charset="0"/>
              <a:buChar char="•"/>
              <a:defRPr/>
            </a:pPr>
            <a:r>
              <a:rPr lang="en-US" sz="3200" dirty="0">
                <a:solidFill>
                  <a:schemeClr val="bg1"/>
                </a:solidFill>
              </a:rPr>
              <a:t>Not an improvement</a:t>
            </a:r>
            <a:r>
              <a:rPr lang="en-US" sz="3200" dirty="0">
                <a:solidFill>
                  <a:srgbClr val="FF0000"/>
                </a:solidFill>
              </a:rPr>
              <a:t>?</a:t>
            </a:r>
            <a:r>
              <a:rPr lang="en-US" sz="3200" dirty="0">
                <a:solidFill>
                  <a:schemeClr val="bg1"/>
                </a:solidFill>
              </a:rPr>
              <a:t> A </a:t>
            </a:r>
            <a:r>
              <a:rPr lang="en-US" sz="3200" dirty="0">
                <a:solidFill>
                  <a:srgbClr val="FF0000"/>
                </a:solidFill>
              </a:rPr>
              <a:t>“</a:t>
            </a:r>
            <a:r>
              <a:rPr lang="en-US" sz="3200" dirty="0">
                <a:solidFill>
                  <a:srgbClr val="FFFF00"/>
                </a:solidFill>
              </a:rPr>
              <a:t>pioneering</a:t>
            </a:r>
            <a:r>
              <a:rPr lang="en-US" sz="3200" dirty="0">
                <a:solidFill>
                  <a:srgbClr val="FF0000"/>
                </a:solidFill>
              </a:rPr>
              <a:t>”</a:t>
            </a:r>
            <a:r>
              <a:rPr lang="en-US" sz="3200" dirty="0">
                <a:solidFill>
                  <a:schemeClr val="bg1"/>
                </a:solidFill>
              </a:rPr>
              <a:t> </a:t>
            </a:r>
            <a:r>
              <a:rPr lang="en-US" sz="3200" dirty="0">
                <a:solidFill>
                  <a:srgbClr val="FFFF00"/>
                </a:solidFill>
              </a:rPr>
              <a:t>invention</a:t>
            </a:r>
          </a:p>
          <a:p>
            <a:pPr marL="342900" indent="-342900">
              <a:buFont typeface="Arial" panose="020B0604020202020204" pitchFamily="34" charset="0"/>
              <a:buChar char="•"/>
              <a:defRPr/>
            </a:pPr>
            <a:r>
              <a:rPr lang="en-US" sz="3200" dirty="0">
                <a:solidFill>
                  <a:schemeClr val="bg1"/>
                </a:solidFill>
              </a:rPr>
              <a:t>A </a:t>
            </a:r>
            <a:r>
              <a:rPr lang="en-US" sz="3200" dirty="0">
                <a:solidFill>
                  <a:srgbClr val="FFFF00"/>
                </a:solidFill>
              </a:rPr>
              <a:t>patent on the improvement </a:t>
            </a:r>
            <a:r>
              <a:rPr lang="en-US" sz="3200" dirty="0">
                <a:solidFill>
                  <a:srgbClr val="FF0000"/>
                </a:solidFill>
              </a:rPr>
              <a:t>does not give</a:t>
            </a:r>
          </a:p>
          <a:p>
            <a:pPr>
              <a:defRPr/>
            </a:pPr>
            <a:r>
              <a:rPr lang="en-US" sz="3200" dirty="0">
                <a:solidFill>
                  <a:srgbClr val="FF0000"/>
                </a:solidFill>
              </a:rPr>
              <a:t>the right to make, sell, or use the original </a:t>
            </a:r>
          </a:p>
          <a:p>
            <a:pPr>
              <a:defRPr/>
            </a:pPr>
            <a:r>
              <a:rPr lang="en-US" sz="3200" dirty="0">
                <a:solidFill>
                  <a:srgbClr val="FF0000"/>
                </a:solidFill>
              </a:rPr>
              <a:t>invention</a:t>
            </a:r>
            <a:r>
              <a:rPr lang="en-US" sz="3200" dirty="0">
                <a:solidFill>
                  <a:schemeClr val="bg1"/>
                </a:solidFill>
              </a:rPr>
              <a:t> (s. 32, Patent Act)</a:t>
            </a:r>
          </a:p>
        </p:txBody>
      </p:sp>
      <p:sp>
        <p:nvSpPr>
          <p:cNvPr id="82946" name="TextBox 4">
            <a:extLst>
              <a:ext uri="{FF2B5EF4-FFF2-40B4-BE49-F238E27FC236}">
                <a16:creationId xmlns:a16="http://schemas.microsoft.com/office/drawing/2014/main" id="{18BD6608-0C39-7BC6-E5B7-901660C49F5C}"/>
              </a:ext>
            </a:extLst>
          </p:cNvPr>
          <p:cNvSpPr txBox="1">
            <a:spLocks noChangeArrowheads="1"/>
          </p:cNvSpPr>
          <p:nvPr/>
        </p:nvSpPr>
        <p:spPr bwMode="auto">
          <a:xfrm>
            <a:off x="3460750" y="160338"/>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a:extLst>
              <a:ext uri="{FF2B5EF4-FFF2-40B4-BE49-F238E27FC236}">
                <a16:creationId xmlns:a16="http://schemas.microsoft.com/office/drawing/2014/main" id="{02717E0E-8558-6D77-2DCA-5CFE3B404F2E}"/>
              </a:ext>
            </a:extLst>
          </p:cNvPr>
          <p:cNvSpPr>
            <a:spLocks noGrp="1" noChangeArrowheads="1"/>
          </p:cNvSpPr>
          <p:nvPr>
            <p:ph type="title"/>
          </p:nvPr>
        </p:nvSpPr>
        <p:spPr bwMode="auto">
          <a:xfrm>
            <a:off x="1485900" y="825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6A980A25-8DBC-D719-DFC0-57EB58ED3432}"/>
              </a:ext>
            </a:extLst>
          </p:cNvPr>
          <p:cNvSpPr>
            <a:spLocks noGrp="1"/>
          </p:cNvSpPr>
          <p:nvPr>
            <p:ph idx="1"/>
          </p:nvPr>
        </p:nvSpPr>
        <p:spPr>
          <a:xfrm>
            <a:off x="468313" y="1081088"/>
            <a:ext cx="8351837" cy="3722687"/>
          </a:xfrm>
        </p:spPr>
        <p:txBody>
          <a:bodyPr>
            <a:normAutofit/>
          </a:bodyPr>
          <a:lstStyle/>
          <a:p>
            <a:pPr marL="0" indent="0">
              <a:buFont typeface="Arial" panose="020B0604020202020204" pitchFamily="34" charset="0"/>
              <a:buNone/>
              <a:defRPr/>
            </a:pPr>
            <a:r>
              <a:rPr lang="en-US" sz="2800" b="1" dirty="0">
                <a:solidFill>
                  <a:srgbClr val="FFFF00"/>
                </a:solidFill>
              </a:rPr>
              <a:t>Mere scientific principle or abstract theorem</a:t>
            </a:r>
          </a:p>
          <a:p>
            <a:pPr>
              <a:defRPr/>
            </a:pPr>
            <a:r>
              <a:rPr lang="en-US" sz="2800" dirty="0">
                <a:solidFill>
                  <a:schemeClr val="bg1"/>
                </a:solidFill>
              </a:rPr>
              <a:t>Starting point: s. 27(8), Patent Act</a:t>
            </a:r>
          </a:p>
          <a:p>
            <a:pPr>
              <a:defRPr/>
            </a:pPr>
            <a:r>
              <a:rPr lang="en-US" sz="2800" dirty="0">
                <a:solidFill>
                  <a:schemeClr val="bg1"/>
                </a:solidFill>
              </a:rPr>
              <a:t>This section interpreted as </a:t>
            </a:r>
            <a:r>
              <a:rPr lang="en-US" sz="2800" dirty="0">
                <a:solidFill>
                  <a:srgbClr val="FF0000"/>
                </a:solidFill>
              </a:rPr>
              <a:t>excluding</a:t>
            </a:r>
            <a:r>
              <a:rPr lang="en-US" sz="2800" dirty="0">
                <a:solidFill>
                  <a:schemeClr val="bg1"/>
                </a:solidFill>
              </a:rPr>
              <a:t>, </a:t>
            </a:r>
            <a:r>
              <a:rPr lang="en-US" sz="2800" dirty="0">
                <a:solidFill>
                  <a:srgbClr val="FF0000"/>
                </a:solidFill>
              </a:rPr>
              <a:t>from patentability, natural phenomena</a:t>
            </a:r>
            <a:r>
              <a:rPr lang="en-US" sz="2800" dirty="0">
                <a:solidFill>
                  <a:schemeClr val="bg1"/>
                </a:solidFill>
              </a:rPr>
              <a:t> and laws of nature (</a:t>
            </a:r>
            <a:r>
              <a:rPr lang="en-US" sz="2800" dirty="0" err="1">
                <a:solidFill>
                  <a:schemeClr val="bg1"/>
                </a:solidFill>
              </a:rPr>
              <a:t>Arbour</a:t>
            </a:r>
            <a:r>
              <a:rPr lang="en-US" sz="2800" dirty="0">
                <a:solidFill>
                  <a:schemeClr val="bg1"/>
                </a:solidFill>
              </a:rPr>
              <a:t> J., </a:t>
            </a:r>
            <a:r>
              <a:rPr lang="en-US" sz="2800" i="1" dirty="0" err="1">
                <a:solidFill>
                  <a:srgbClr val="00B0F0"/>
                </a:solidFill>
              </a:rPr>
              <a:t>Schmeiser</a:t>
            </a:r>
            <a:r>
              <a:rPr lang="en-US" sz="2800" dirty="0">
                <a:solidFill>
                  <a:schemeClr val="bg1"/>
                </a:solidFill>
              </a:rPr>
              <a:t>)</a:t>
            </a:r>
          </a:p>
          <a:p>
            <a:pPr>
              <a:defRPr/>
            </a:pPr>
            <a:r>
              <a:rPr lang="en-US" sz="2800" dirty="0">
                <a:solidFill>
                  <a:schemeClr val="bg1"/>
                </a:solidFill>
              </a:rPr>
              <a:t>Are human gene patents patentable subject matter</a:t>
            </a:r>
            <a:r>
              <a:rPr lang="en-US" sz="2800" dirty="0">
                <a:solidFill>
                  <a:srgbClr val="FF0000"/>
                </a:solidFill>
              </a:rPr>
              <a:t>? </a:t>
            </a:r>
          </a:p>
        </p:txBody>
      </p:sp>
      <p:sp>
        <p:nvSpPr>
          <p:cNvPr id="4" name="Slide Number Placeholder 3">
            <a:extLst>
              <a:ext uri="{FF2B5EF4-FFF2-40B4-BE49-F238E27FC236}">
                <a16:creationId xmlns:a16="http://schemas.microsoft.com/office/drawing/2014/main" id="{D5AD14F6-D77B-A1FB-F015-F612A785917E}"/>
              </a:ext>
            </a:extLst>
          </p:cNvPr>
          <p:cNvSpPr>
            <a:spLocks noGrp="1"/>
          </p:cNvSpPr>
          <p:nvPr>
            <p:ph type="sldNum" sz="quarter" idx="12"/>
          </p:nvPr>
        </p:nvSpPr>
        <p:spPr/>
        <p:txBody>
          <a:bodyPr/>
          <a:lstStyle/>
          <a:p>
            <a:pPr defTabSz="342900" eaLnBrk="1" fontAlgn="auto" hangingPunct="1">
              <a:spcBef>
                <a:spcPts val="0"/>
              </a:spcBef>
              <a:spcAft>
                <a:spcPts val="0"/>
              </a:spcAft>
              <a:defRPr/>
            </a:pPr>
            <a:fld id="{AA4F5918-1025-024A-BEE3-A98AB3FBA80C}" type="slidenum">
              <a:rPr lang="en-US" sz="1350">
                <a:solidFill>
                  <a:prstClr val="black"/>
                </a:solidFill>
                <a:latin typeface="Arial"/>
                <a:ea typeface="+mn-ea"/>
              </a:rPr>
              <a:pPr defTabSz="342900" eaLnBrk="1" fontAlgn="auto" hangingPunct="1">
                <a:spcBef>
                  <a:spcPts val="0"/>
                </a:spcBef>
                <a:spcAft>
                  <a:spcPts val="0"/>
                </a:spcAft>
                <a:defRPr/>
              </a:pPr>
              <a:t>352</a:t>
            </a:fld>
            <a:endParaRPr lang="en-US" sz="1350">
              <a:solidFill>
                <a:prstClr val="black"/>
              </a:solidFill>
              <a:latin typeface="Arial"/>
              <a:ea typeface="+mn-ea"/>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5">
            <a:extLst>
              <a:ext uri="{FF2B5EF4-FFF2-40B4-BE49-F238E27FC236}">
                <a16:creationId xmlns:a16="http://schemas.microsoft.com/office/drawing/2014/main" id="{BAAFEF02-99BB-4AE0-6952-C222923A1EAF}"/>
              </a:ext>
            </a:extLst>
          </p:cNvPr>
          <p:cNvSpPr>
            <a:spLocks noGrp="1" noChangeArrowheads="1"/>
          </p:cNvSpPr>
          <p:nvPr>
            <p:ph type="title"/>
          </p:nvPr>
        </p:nvSpPr>
        <p:spPr bwMode="auto">
          <a:xfrm>
            <a:off x="1485900" y="131763"/>
            <a:ext cx="6172200" cy="700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42C3AF2-7BBE-4039-956C-1B4FB0DA7812}"/>
              </a:ext>
            </a:extLst>
          </p:cNvPr>
          <p:cNvSpPr>
            <a:spLocks noGrp="1"/>
          </p:cNvSpPr>
          <p:nvPr>
            <p:ph idx="1"/>
          </p:nvPr>
        </p:nvSpPr>
        <p:spPr>
          <a:xfrm>
            <a:off x="179388" y="1016000"/>
            <a:ext cx="8785225" cy="3995738"/>
          </a:xfrm>
        </p:spPr>
        <p:txBody>
          <a:bodyPr>
            <a:noAutofit/>
          </a:bodyPr>
          <a:lstStyle/>
          <a:p>
            <a:pPr marL="0" indent="0">
              <a:buFont typeface="Arial" panose="020B0604020202020204" pitchFamily="34" charset="0"/>
              <a:buNone/>
              <a:defRPr/>
            </a:pPr>
            <a:r>
              <a:rPr lang="en-US" sz="2800" b="1" dirty="0">
                <a:solidFill>
                  <a:srgbClr val="FFFF00"/>
                </a:solidFill>
              </a:rPr>
              <a:t>Mere scientific principle or abstract theorems</a:t>
            </a:r>
          </a:p>
          <a:p>
            <a:pPr>
              <a:defRPr/>
            </a:pPr>
            <a:r>
              <a:rPr lang="en-US" sz="2800" dirty="0">
                <a:solidFill>
                  <a:srgbClr val="FF0000"/>
                </a:solidFill>
              </a:rPr>
              <a:t>Historically</a:t>
            </a:r>
            <a:r>
              <a:rPr lang="en-US" sz="2800" dirty="0">
                <a:solidFill>
                  <a:schemeClr val="bg1"/>
                </a:solidFill>
              </a:rPr>
              <a:t> – </a:t>
            </a:r>
            <a:r>
              <a:rPr lang="en-US" sz="2800" dirty="0">
                <a:solidFill>
                  <a:srgbClr val="FF0000"/>
                </a:solidFill>
              </a:rPr>
              <a:t>computer programs </a:t>
            </a:r>
            <a:r>
              <a:rPr lang="en-US" sz="2800" dirty="0">
                <a:solidFill>
                  <a:srgbClr val="FFFF00"/>
                </a:solidFill>
              </a:rPr>
              <a:t>are </a:t>
            </a:r>
            <a:r>
              <a:rPr lang="en-US" sz="2800" dirty="0">
                <a:solidFill>
                  <a:srgbClr val="FF0000"/>
                </a:solidFill>
              </a:rPr>
              <a:t>not patentable</a:t>
            </a:r>
            <a:r>
              <a:rPr lang="en-US" sz="2800" dirty="0">
                <a:solidFill>
                  <a:srgbClr val="FFFF00"/>
                </a:solidFill>
              </a:rPr>
              <a:t> because they are mathematical algorithms </a:t>
            </a:r>
            <a:r>
              <a:rPr lang="en-US" sz="2800" dirty="0">
                <a:solidFill>
                  <a:schemeClr val="bg1"/>
                </a:solidFill>
              </a:rPr>
              <a:t>(</a:t>
            </a:r>
            <a:r>
              <a:rPr lang="en-US" sz="2800" dirty="0" err="1">
                <a:solidFill>
                  <a:schemeClr val="bg1"/>
                </a:solidFill>
              </a:rPr>
              <a:t>unpatentable</a:t>
            </a:r>
            <a:r>
              <a:rPr lang="en-US" sz="2800" dirty="0">
                <a:solidFill>
                  <a:schemeClr val="bg1"/>
                </a:solidFill>
              </a:rPr>
              <a:t> per s. 27(8)) (see </a:t>
            </a:r>
            <a:r>
              <a:rPr lang="en-US" sz="2800" i="1" dirty="0">
                <a:solidFill>
                  <a:srgbClr val="00B0F0"/>
                </a:solidFill>
              </a:rPr>
              <a:t>Schlumberger Ltd. v. Canada (Patent Commissioner</a:t>
            </a:r>
            <a:r>
              <a:rPr lang="en-US" sz="2800" dirty="0">
                <a:solidFill>
                  <a:schemeClr val="bg1"/>
                </a:solidFill>
              </a:rPr>
              <a:t>)</a:t>
            </a:r>
            <a:r>
              <a:rPr lang="en-US" sz="2800" i="1" dirty="0">
                <a:solidFill>
                  <a:schemeClr val="bg1"/>
                </a:solidFill>
              </a:rPr>
              <a:t>, </a:t>
            </a:r>
            <a:r>
              <a:rPr lang="en-US" sz="2800" dirty="0">
                <a:solidFill>
                  <a:schemeClr val="bg1"/>
                </a:solidFill>
              </a:rPr>
              <a:t>1982</a:t>
            </a:r>
          </a:p>
          <a:p>
            <a:pPr>
              <a:defRPr/>
            </a:pPr>
            <a:r>
              <a:rPr lang="en-US" sz="2800" dirty="0">
                <a:solidFill>
                  <a:schemeClr val="bg1"/>
                </a:solidFill>
              </a:rPr>
              <a:t>But…see </a:t>
            </a:r>
            <a:r>
              <a:rPr lang="en-US" sz="2800" i="1" dirty="0">
                <a:solidFill>
                  <a:srgbClr val="00B0F0"/>
                </a:solidFill>
              </a:rPr>
              <a:t>Motorola Inc</a:t>
            </a:r>
            <a:r>
              <a:rPr lang="en-US" sz="2800" i="1" u="sng" dirty="0">
                <a:solidFill>
                  <a:schemeClr val="bg1"/>
                </a:solidFill>
              </a:rPr>
              <a:t>.</a:t>
            </a:r>
            <a:r>
              <a:rPr lang="en-US" sz="2800" i="1" dirty="0">
                <a:solidFill>
                  <a:schemeClr val="bg1"/>
                </a:solidFill>
              </a:rPr>
              <a:t>, </a:t>
            </a:r>
            <a:r>
              <a:rPr lang="en-US" sz="2800" dirty="0">
                <a:solidFill>
                  <a:schemeClr val="bg1"/>
                </a:solidFill>
              </a:rPr>
              <a:t>in which Motorola succeeded in </a:t>
            </a:r>
            <a:r>
              <a:rPr lang="en-US" sz="2800" dirty="0">
                <a:solidFill>
                  <a:srgbClr val="FF0000"/>
                </a:solidFill>
              </a:rPr>
              <a:t>patenting a mathematical algorithm by claiming it as part of a machine </a:t>
            </a:r>
            <a:r>
              <a:rPr lang="en-US" sz="2800" dirty="0">
                <a:solidFill>
                  <a:schemeClr val="bg1"/>
                </a:solidFill>
              </a:rPr>
              <a:t>(the computer)</a:t>
            </a:r>
          </a:p>
        </p:txBody>
      </p:sp>
      <p:sp>
        <p:nvSpPr>
          <p:cNvPr id="4" name="Slide Number Placeholder 3">
            <a:extLst>
              <a:ext uri="{FF2B5EF4-FFF2-40B4-BE49-F238E27FC236}">
                <a16:creationId xmlns:a16="http://schemas.microsoft.com/office/drawing/2014/main" id="{9BA7C97E-8E19-4868-5F2A-E13BDF8CB9BA}"/>
              </a:ext>
            </a:extLst>
          </p:cNvPr>
          <p:cNvSpPr>
            <a:spLocks noGrp="1"/>
          </p:cNvSpPr>
          <p:nvPr>
            <p:ph type="sldNum" sz="quarter" idx="12"/>
          </p:nvPr>
        </p:nvSpPr>
        <p:spPr/>
        <p:txBody>
          <a:bodyPr/>
          <a:lstStyle/>
          <a:p>
            <a:pPr defTabSz="342900" eaLnBrk="1" fontAlgn="auto" hangingPunct="1">
              <a:spcBef>
                <a:spcPts val="0"/>
              </a:spcBef>
              <a:spcAft>
                <a:spcPts val="0"/>
              </a:spcAft>
              <a:defRPr/>
            </a:pPr>
            <a:fld id="{8E876EA6-5513-BB47-BC78-3F7FBAF9A06D}" type="slidenum">
              <a:rPr lang="en-US" sz="1350">
                <a:solidFill>
                  <a:prstClr val="black"/>
                </a:solidFill>
                <a:latin typeface="Arial"/>
                <a:ea typeface="+mn-ea"/>
              </a:rPr>
              <a:pPr defTabSz="342900" eaLnBrk="1" fontAlgn="auto" hangingPunct="1">
                <a:spcBef>
                  <a:spcPts val="0"/>
                </a:spcBef>
                <a:spcAft>
                  <a:spcPts val="0"/>
                </a:spcAft>
                <a:defRPr/>
              </a:pPr>
              <a:t>353</a:t>
            </a:fld>
            <a:endParaRPr lang="en-US" sz="1350">
              <a:solidFill>
                <a:prstClr val="black"/>
              </a:solidFill>
              <a:latin typeface="Arial"/>
              <a:ea typeface="+mn-ea"/>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5">
            <a:extLst>
              <a:ext uri="{FF2B5EF4-FFF2-40B4-BE49-F238E27FC236}">
                <a16:creationId xmlns:a16="http://schemas.microsoft.com/office/drawing/2014/main" id="{B8EBEFA9-1BE8-534A-0121-53775B436CC5}"/>
              </a:ext>
            </a:extLst>
          </p:cNvPr>
          <p:cNvSpPr>
            <a:spLocks noGrp="1" noChangeArrowheads="1"/>
          </p:cNvSpPr>
          <p:nvPr>
            <p:ph type="title"/>
          </p:nvPr>
        </p:nvSpPr>
        <p:spPr bwMode="auto">
          <a:xfrm>
            <a:off x="1485900" y="52388"/>
            <a:ext cx="6172200" cy="704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8664EF8-3118-0F09-325B-3445A18D3290}"/>
              </a:ext>
            </a:extLst>
          </p:cNvPr>
          <p:cNvSpPr>
            <a:spLocks noGrp="1"/>
          </p:cNvSpPr>
          <p:nvPr>
            <p:ph idx="1"/>
          </p:nvPr>
        </p:nvSpPr>
        <p:spPr>
          <a:xfrm>
            <a:off x="395288" y="1058863"/>
            <a:ext cx="8497887" cy="3889375"/>
          </a:xfrm>
        </p:spPr>
        <p:txBody>
          <a:bodyPr>
            <a:noAutofit/>
          </a:bodyPr>
          <a:lstStyle/>
          <a:p>
            <a:pPr marL="0" indent="0">
              <a:buFont typeface="Arial" panose="020B0604020202020204" pitchFamily="34" charset="0"/>
              <a:buNone/>
              <a:defRPr/>
            </a:pPr>
            <a:r>
              <a:rPr lang="en-US" sz="2200" b="1" dirty="0">
                <a:solidFill>
                  <a:srgbClr val="FFFF00"/>
                </a:solidFill>
              </a:rPr>
              <a:t>Patentability of business methods</a:t>
            </a:r>
          </a:p>
          <a:p>
            <a:pPr>
              <a:defRPr/>
            </a:pPr>
            <a:r>
              <a:rPr lang="en-US" sz="2200" i="1" dirty="0">
                <a:solidFill>
                  <a:srgbClr val="00B0F0"/>
                </a:solidFill>
              </a:rPr>
              <a:t>Canada (Attorney General) v. </a:t>
            </a:r>
            <a:r>
              <a:rPr lang="en-US" sz="2200" i="1" dirty="0" err="1">
                <a:solidFill>
                  <a:srgbClr val="00B0F0"/>
                </a:solidFill>
              </a:rPr>
              <a:t>Amazon.com</a:t>
            </a:r>
            <a:r>
              <a:rPr lang="en-US" sz="2200" i="1" dirty="0">
                <a:solidFill>
                  <a:srgbClr val="00B0F0"/>
                </a:solidFill>
              </a:rPr>
              <a:t>, Inc., </a:t>
            </a:r>
            <a:r>
              <a:rPr lang="en-US" sz="2200" dirty="0">
                <a:solidFill>
                  <a:schemeClr val="bg1"/>
                </a:solidFill>
              </a:rPr>
              <a:t>2011 FCA 328 </a:t>
            </a:r>
          </a:p>
          <a:p>
            <a:pPr lvl="1">
              <a:buFont typeface="Courier New" panose="02070309020205020404" pitchFamily="49" charset="0"/>
              <a:buChar char="o"/>
              <a:defRPr/>
            </a:pPr>
            <a:r>
              <a:rPr lang="en-CA" sz="2200" dirty="0">
                <a:solidFill>
                  <a:schemeClr val="bg1"/>
                </a:solidFill>
              </a:rPr>
              <a:t>FACTS: </a:t>
            </a:r>
            <a:r>
              <a:rPr lang="en-CA" sz="2200" dirty="0">
                <a:solidFill>
                  <a:srgbClr val="FF0000"/>
                </a:solidFill>
              </a:rPr>
              <a:t>one-click online purchase method</a:t>
            </a:r>
          </a:p>
          <a:p>
            <a:pPr lvl="1">
              <a:buFont typeface="Courier New" panose="02070309020205020404" pitchFamily="49" charset="0"/>
              <a:buChar char="o"/>
              <a:defRPr/>
            </a:pPr>
            <a:r>
              <a:rPr lang="en-CA" sz="2200" dirty="0">
                <a:solidFill>
                  <a:schemeClr val="bg1"/>
                </a:solidFill>
              </a:rPr>
              <a:t>(1) </a:t>
            </a:r>
            <a:r>
              <a:rPr lang="en-CA" sz="2200" dirty="0">
                <a:solidFill>
                  <a:srgbClr val="FFFF00"/>
                </a:solidFill>
              </a:rPr>
              <a:t>No case law to support claim </a:t>
            </a:r>
            <a:r>
              <a:rPr lang="en-CA" sz="2200" dirty="0">
                <a:solidFill>
                  <a:schemeClr val="bg1"/>
                </a:solidFill>
              </a:rPr>
              <a:t>of tradition of </a:t>
            </a:r>
            <a:r>
              <a:rPr lang="en-CA" sz="2200" dirty="0">
                <a:solidFill>
                  <a:srgbClr val="FFFF00"/>
                </a:solidFill>
              </a:rPr>
              <a:t>excluding business methods</a:t>
            </a:r>
            <a:r>
              <a:rPr lang="en-CA" sz="2200" dirty="0">
                <a:solidFill>
                  <a:schemeClr val="bg1"/>
                </a:solidFill>
              </a:rPr>
              <a:t> from patentability </a:t>
            </a:r>
          </a:p>
          <a:p>
            <a:pPr lvl="1">
              <a:buFont typeface="Courier New" panose="02070309020205020404" pitchFamily="49" charset="0"/>
              <a:buChar char="o"/>
              <a:defRPr/>
            </a:pPr>
            <a:r>
              <a:rPr lang="en-CA" sz="2200" dirty="0">
                <a:solidFill>
                  <a:schemeClr val="bg1"/>
                </a:solidFill>
              </a:rPr>
              <a:t>(2) To avoid patenting a mere idea or discovery, </a:t>
            </a:r>
            <a:r>
              <a:rPr lang="en-CA" sz="2200" dirty="0">
                <a:solidFill>
                  <a:srgbClr val="FFFF00"/>
                </a:solidFill>
              </a:rPr>
              <a:t>the claimed invention must have some </a:t>
            </a:r>
            <a:r>
              <a:rPr lang="en-CA" sz="2200" dirty="0">
                <a:solidFill>
                  <a:srgbClr val="FF0000"/>
                </a:solidFill>
              </a:rPr>
              <a:t>“</a:t>
            </a:r>
            <a:r>
              <a:rPr lang="en-CA" sz="2200" dirty="0">
                <a:solidFill>
                  <a:srgbClr val="FFFF00"/>
                </a:solidFill>
              </a:rPr>
              <a:t>physical existence</a:t>
            </a:r>
            <a:r>
              <a:rPr lang="en-CA" sz="2200" dirty="0">
                <a:solidFill>
                  <a:srgbClr val="FF0000"/>
                </a:solidFill>
              </a:rPr>
              <a:t>”</a:t>
            </a:r>
            <a:r>
              <a:rPr lang="en-CA" sz="2200" dirty="0">
                <a:solidFill>
                  <a:srgbClr val="FFFF00"/>
                </a:solidFill>
              </a:rPr>
              <a:t> that</a:t>
            </a:r>
            <a:r>
              <a:rPr lang="en-CA" sz="2200" dirty="0">
                <a:solidFill>
                  <a:schemeClr val="bg1"/>
                </a:solidFill>
              </a:rPr>
              <a:t> “</a:t>
            </a:r>
            <a:r>
              <a:rPr lang="en-CA" sz="2200" dirty="0">
                <a:solidFill>
                  <a:srgbClr val="FF0000"/>
                </a:solidFill>
              </a:rPr>
              <a:t>manifests a discernible effect or change</a:t>
            </a:r>
            <a:r>
              <a:rPr lang="en-CA" sz="2200" dirty="0">
                <a:solidFill>
                  <a:schemeClr val="bg1"/>
                </a:solidFill>
              </a:rPr>
              <a:t>”. This is </a:t>
            </a:r>
            <a:r>
              <a:rPr lang="en-CA" sz="2200" dirty="0">
                <a:solidFill>
                  <a:srgbClr val="FFFF00"/>
                </a:solidFill>
              </a:rPr>
              <a:t>not met merely by</a:t>
            </a:r>
            <a:r>
              <a:rPr lang="en-CA" sz="2200" dirty="0">
                <a:solidFill>
                  <a:schemeClr val="bg1"/>
                </a:solidFill>
              </a:rPr>
              <a:t> virtue of the fact that the claimed invention has a </a:t>
            </a:r>
            <a:r>
              <a:rPr lang="en-CA" sz="2200" dirty="0">
                <a:solidFill>
                  <a:srgbClr val="FF0000"/>
                </a:solidFill>
              </a:rPr>
              <a:t>“</a:t>
            </a:r>
            <a:r>
              <a:rPr lang="en-CA" sz="2200" dirty="0">
                <a:solidFill>
                  <a:srgbClr val="FFFF00"/>
                </a:solidFill>
              </a:rPr>
              <a:t>practical application</a:t>
            </a:r>
            <a:r>
              <a:rPr lang="en-CA" sz="2200" dirty="0">
                <a:solidFill>
                  <a:srgbClr val="FF0000"/>
                </a:solidFill>
              </a:rPr>
              <a:t>”</a:t>
            </a:r>
            <a:r>
              <a:rPr lang="en-CA" sz="2200" dirty="0">
                <a:solidFill>
                  <a:schemeClr val="bg1"/>
                </a:solidFill>
              </a:rPr>
              <a:t>.</a:t>
            </a:r>
            <a:endParaRPr lang="en-US" sz="2200" dirty="0">
              <a:solidFill>
                <a:schemeClr val="bg1"/>
              </a:solidFill>
            </a:endParaRPr>
          </a:p>
        </p:txBody>
      </p:sp>
      <p:sp>
        <p:nvSpPr>
          <p:cNvPr id="4" name="Slide Number Placeholder 3">
            <a:extLst>
              <a:ext uri="{FF2B5EF4-FFF2-40B4-BE49-F238E27FC236}">
                <a16:creationId xmlns:a16="http://schemas.microsoft.com/office/drawing/2014/main" id="{A132DB13-1393-E61C-6282-31D5F118E361}"/>
              </a:ext>
            </a:extLst>
          </p:cNvPr>
          <p:cNvSpPr>
            <a:spLocks noGrp="1"/>
          </p:cNvSpPr>
          <p:nvPr>
            <p:ph type="sldNum" sz="quarter" idx="12"/>
          </p:nvPr>
        </p:nvSpPr>
        <p:spPr/>
        <p:txBody>
          <a:bodyPr/>
          <a:lstStyle/>
          <a:p>
            <a:pPr defTabSz="342900" eaLnBrk="1" fontAlgn="auto" hangingPunct="1">
              <a:spcBef>
                <a:spcPts val="0"/>
              </a:spcBef>
              <a:spcAft>
                <a:spcPts val="0"/>
              </a:spcAft>
              <a:defRPr/>
            </a:pPr>
            <a:fld id="{E5F30962-B2A6-3D4D-A9B0-D71A8FCB88C1}" type="slidenum">
              <a:rPr lang="en-US" sz="1350">
                <a:solidFill>
                  <a:prstClr val="black"/>
                </a:solidFill>
                <a:latin typeface="Arial"/>
                <a:ea typeface="+mn-ea"/>
              </a:rPr>
              <a:pPr defTabSz="342900" eaLnBrk="1" fontAlgn="auto" hangingPunct="1">
                <a:spcBef>
                  <a:spcPts val="0"/>
                </a:spcBef>
                <a:spcAft>
                  <a:spcPts val="0"/>
                </a:spcAft>
                <a:defRPr/>
              </a:pPr>
              <a:t>354</a:t>
            </a:fld>
            <a:endParaRPr lang="en-US" sz="1350">
              <a:solidFill>
                <a:prstClr val="black"/>
              </a:solidFill>
              <a:latin typeface="Arial"/>
              <a:ea typeface="+mn-ea"/>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F0146-C305-3CC5-7453-4F0EC8F34042}"/>
              </a:ext>
            </a:extLst>
          </p:cNvPr>
          <p:cNvSpPr txBox="1"/>
          <p:nvPr/>
        </p:nvSpPr>
        <p:spPr>
          <a:xfrm>
            <a:off x="350838" y="1203325"/>
            <a:ext cx="8442325" cy="3540125"/>
          </a:xfrm>
          <a:prstGeom prst="rect">
            <a:avLst/>
          </a:prstGeom>
          <a:noFill/>
        </p:spPr>
        <p:txBody>
          <a:bodyPr wrap="none">
            <a:spAutoFit/>
          </a:bodyPr>
          <a:lstStyle/>
          <a:p>
            <a:pPr>
              <a:defRPr/>
            </a:pPr>
            <a:r>
              <a:rPr lang="en-US" sz="3200" b="1" dirty="0">
                <a:solidFill>
                  <a:srgbClr val="FFFF00"/>
                </a:solidFill>
              </a:rPr>
              <a:t>Professional Arts </a:t>
            </a:r>
            <a:r>
              <a:rPr lang="en-US" sz="3200" b="1" dirty="0">
                <a:solidFill>
                  <a:srgbClr val="FF0000"/>
                </a:solidFill>
              </a:rPr>
              <a:t>v</a:t>
            </a:r>
            <a:r>
              <a:rPr lang="en-US" sz="3200" b="1" dirty="0">
                <a:solidFill>
                  <a:srgbClr val="FFFF00"/>
                </a:solidFill>
              </a:rPr>
              <a:t>. Professional Skills</a:t>
            </a:r>
          </a:p>
          <a:p>
            <a:pPr marL="914400" lvl="1" indent="-457200">
              <a:buFont typeface="Arial" panose="020B0604020202020204" pitchFamily="34" charset="0"/>
              <a:buChar char="•"/>
              <a:defRPr/>
            </a:pPr>
            <a:r>
              <a:rPr lang="en-US" sz="3200" dirty="0">
                <a:solidFill>
                  <a:srgbClr val="FF0000"/>
                </a:solidFill>
              </a:rPr>
              <a:t>Professional </a:t>
            </a:r>
            <a:r>
              <a:rPr lang="en-US" sz="3200" dirty="0">
                <a:solidFill>
                  <a:srgbClr val="FFFF00"/>
                </a:solidFill>
              </a:rPr>
              <a:t>skills</a:t>
            </a:r>
            <a:r>
              <a:rPr lang="en-US" sz="3200" dirty="0">
                <a:solidFill>
                  <a:srgbClr val="FF0000"/>
                </a:solidFill>
              </a:rPr>
              <a:t> are considered not to </a:t>
            </a:r>
          </a:p>
          <a:p>
            <a:pPr lvl="1">
              <a:defRPr/>
            </a:pPr>
            <a:r>
              <a:rPr lang="en-US" sz="3200" dirty="0">
                <a:solidFill>
                  <a:srgbClr val="FF0000"/>
                </a:solidFill>
              </a:rPr>
              <a:t>be patentable </a:t>
            </a:r>
            <a:r>
              <a:rPr lang="en-US" sz="3200" dirty="0">
                <a:solidFill>
                  <a:schemeClr val="bg1"/>
                </a:solidFill>
              </a:rPr>
              <a:t>on the basis that they </a:t>
            </a:r>
          </a:p>
          <a:p>
            <a:pPr lvl="1">
              <a:defRPr/>
            </a:pPr>
            <a:r>
              <a:rPr lang="en-US" sz="3200" dirty="0">
                <a:solidFill>
                  <a:schemeClr val="bg1"/>
                </a:solidFill>
              </a:rPr>
              <a:t>reflect the personal knowledge and </a:t>
            </a:r>
          </a:p>
          <a:p>
            <a:pPr lvl="1">
              <a:defRPr/>
            </a:pPr>
            <a:r>
              <a:rPr lang="en-US" sz="3200" dirty="0">
                <a:solidFill>
                  <a:schemeClr val="bg1"/>
                </a:solidFill>
              </a:rPr>
              <a:t>capacities that one would expect from </a:t>
            </a:r>
          </a:p>
          <a:p>
            <a:pPr lvl="1">
              <a:defRPr/>
            </a:pPr>
            <a:r>
              <a:rPr lang="en-US" sz="3200" dirty="0">
                <a:solidFill>
                  <a:schemeClr val="bg1"/>
                </a:solidFill>
              </a:rPr>
              <a:t>any-one skilled in their field</a:t>
            </a:r>
          </a:p>
          <a:p>
            <a:pPr marL="914400" lvl="1" indent="-457200">
              <a:buFont typeface="Arial" panose="020B0604020202020204" pitchFamily="34" charset="0"/>
              <a:buChar char="•"/>
              <a:defRPr/>
            </a:pPr>
            <a:r>
              <a:rPr lang="en-US" sz="3200" dirty="0">
                <a:solidFill>
                  <a:schemeClr val="bg1"/>
                </a:solidFill>
              </a:rPr>
              <a:t>See </a:t>
            </a:r>
            <a:r>
              <a:rPr lang="en-US" sz="3200" i="1" dirty="0">
                <a:solidFill>
                  <a:srgbClr val="00B0F0"/>
                </a:solidFill>
              </a:rPr>
              <a:t>Lawson</a:t>
            </a:r>
            <a:endParaRPr lang="en-US" sz="3200" dirty="0">
              <a:solidFill>
                <a:srgbClr val="00B0F0"/>
              </a:solidFill>
            </a:endParaRPr>
          </a:p>
        </p:txBody>
      </p:sp>
      <p:sp>
        <p:nvSpPr>
          <p:cNvPr id="90114" name="TextBox 2">
            <a:extLst>
              <a:ext uri="{FF2B5EF4-FFF2-40B4-BE49-F238E27FC236}">
                <a16:creationId xmlns:a16="http://schemas.microsoft.com/office/drawing/2014/main" id="{29B467C7-27E8-E550-6950-5A24BA5955F3}"/>
              </a:ext>
            </a:extLst>
          </p:cNvPr>
          <p:cNvSpPr txBox="1">
            <a:spLocks noChangeArrowheads="1"/>
          </p:cNvSpPr>
          <p:nvPr/>
        </p:nvSpPr>
        <p:spPr bwMode="auto">
          <a:xfrm>
            <a:off x="3460750" y="195263"/>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a:extLst>
              <a:ext uri="{FF2B5EF4-FFF2-40B4-BE49-F238E27FC236}">
                <a16:creationId xmlns:a16="http://schemas.microsoft.com/office/drawing/2014/main" id="{046671A6-D025-4DBE-4FD8-20B58099558E}"/>
              </a:ext>
            </a:extLst>
          </p:cNvPr>
          <p:cNvSpPr>
            <a:spLocks noGrp="1" noChangeArrowheads="1"/>
          </p:cNvSpPr>
          <p:nvPr>
            <p:ph type="title"/>
          </p:nvPr>
        </p:nvSpPr>
        <p:spPr bwMode="auto">
          <a:xfrm>
            <a:off x="1485900" y="58738"/>
            <a:ext cx="6172200" cy="641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079A49C8-FCA6-244E-F715-7F0A4A4C16C3}"/>
              </a:ext>
            </a:extLst>
          </p:cNvPr>
          <p:cNvSpPr>
            <a:spLocks noGrp="1"/>
          </p:cNvSpPr>
          <p:nvPr>
            <p:ph idx="1"/>
          </p:nvPr>
        </p:nvSpPr>
        <p:spPr>
          <a:xfrm>
            <a:off x="215900" y="925513"/>
            <a:ext cx="8712200" cy="3949700"/>
          </a:xfrm>
        </p:spPr>
        <p:txBody>
          <a:bodyPr>
            <a:noAutofit/>
          </a:bodyPr>
          <a:lstStyle/>
          <a:p>
            <a:pPr marL="0" indent="0">
              <a:buFont typeface="Arial" panose="020B0604020202020204" pitchFamily="34" charset="0"/>
              <a:buNone/>
              <a:defRPr/>
            </a:pPr>
            <a:r>
              <a:rPr lang="en-US" sz="2300" b="1" dirty="0">
                <a:solidFill>
                  <a:srgbClr val="FFFF00"/>
                </a:solidFill>
              </a:rPr>
              <a:t>Higher life forms</a:t>
            </a:r>
          </a:p>
          <a:p>
            <a:pPr>
              <a:defRPr/>
            </a:pPr>
            <a:r>
              <a:rPr lang="en-US" sz="2300" dirty="0">
                <a:solidFill>
                  <a:schemeClr val="bg1"/>
                </a:solidFill>
              </a:rPr>
              <a:t>Post </a:t>
            </a:r>
            <a:r>
              <a:rPr lang="en-US" sz="2300" i="1" dirty="0">
                <a:solidFill>
                  <a:srgbClr val="00B0F0"/>
                </a:solidFill>
              </a:rPr>
              <a:t>Harvard College</a:t>
            </a:r>
            <a:r>
              <a:rPr lang="en-US" sz="2300" i="1" dirty="0">
                <a:solidFill>
                  <a:schemeClr val="bg1"/>
                </a:solidFill>
              </a:rPr>
              <a:t>:</a:t>
            </a:r>
          </a:p>
          <a:p>
            <a:pPr lvl="1">
              <a:buFont typeface="Courier New" panose="02070309020205020404" pitchFamily="49" charset="0"/>
              <a:buChar char="o"/>
              <a:defRPr/>
            </a:pPr>
            <a:r>
              <a:rPr lang="en-US" sz="2300" dirty="0">
                <a:solidFill>
                  <a:srgbClr val="FF0000"/>
                </a:solidFill>
              </a:rPr>
              <a:t>Patent applications cannot include claims to higher life forms </a:t>
            </a:r>
            <a:r>
              <a:rPr lang="en-US" sz="2300" dirty="0">
                <a:solidFill>
                  <a:schemeClr val="bg1"/>
                </a:solidFill>
              </a:rPr>
              <a:t>(i.e., seeds, plants, non-human animals) or to humans</a:t>
            </a:r>
          </a:p>
          <a:p>
            <a:pPr lvl="1">
              <a:buFont typeface="Courier New" panose="02070309020205020404" pitchFamily="49" charset="0"/>
              <a:buChar char="o"/>
              <a:defRPr/>
            </a:pPr>
            <a:r>
              <a:rPr lang="en-US" sz="2300" dirty="0">
                <a:solidFill>
                  <a:srgbClr val="FFFF00"/>
                </a:solidFill>
              </a:rPr>
              <a:t>Can patent isolated genes and cells </a:t>
            </a:r>
            <a:r>
              <a:rPr lang="en-US" sz="2300" dirty="0">
                <a:solidFill>
                  <a:schemeClr val="bg1"/>
                </a:solidFill>
              </a:rPr>
              <a:t>(cell lines, cell cultures)</a:t>
            </a:r>
          </a:p>
          <a:p>
            <a:pPr lvl="1">
              <a:buFont typeface="Courier New" panose="02070309020205020404" pitchFamily="49" charset="0"/>
              <a:buChar char="o"/>
              <a:defRPr/>
            </a:pPr>
            <a:r>
              <a:rPr lang="en-US" sz="2300" dirty="0">
                <a:solidFill>
                  <a:schemeClr val="bg1"/>
                </a:solidFill>
              </a:rPr>
              <a:t>Fertilized eggs?</a:t>
            </a:r>
          </a:p>
          <a:p>
            <a:pPr lvl="2">
              <a:buFont typeface="Wingdings" pitchFamily="2" charset="2"/>
              <a:buChar char="§"/>
              <a:defRPr/>
            </a:pPr>
            <a:r>
              <a:rPr lang="en-US" sz="2300" dirty="0">
                <a:solidFill>
                  <a:schemeClr val="bg1"/>
                </a:solidFill>
              </a:rPr>
              <a:t>CIPO practice notice – fertilized egg is considered to be a higher life form because it can develop into a higher life form</a:t>
            </a:r>
          </a:p>
        </p:txBody>
      </p:sp>
      <p:sp>
        <p:nvSpPr>
          <p:cNvPr id="4" name="Slide Number Placeholder 3">
            <a:extLst>
              <a:ext uri="{FF2B5EF4-FFF2-40B4-BE49-F238E27FC236}">
                <a16:creationId xmlns:a16="http://schemas.microsoft.com/office/drawing/2014/main" id="{92DB2018-FD1E-01C7-C461-828EF960EE92}"/>
              </a:ext>
            </a:extLst>
          </p:cNvPr>
          <p:cNvSpPr>
            <a:spLocks noGrp="1"/>
          </p:cNvSpPr>
          <p:nvPr>
            <p:ph type="sldNum" sz="quarter" idx="12"/>
          </p:nvPr>
        </p:nvSpPr>
        <p:spPr/>
        <p:txBody>
          <a:bodyPr/>
          <a:lstStyle/>
          <a:p>
            <a:pPr defTabSz="342900" eaLnBrk="1" fontAlgn="auto" hangingPunct="1">
              <a:spcBef>
                <a:spcPts val="0"/>
              </a:spcBef>
              <a:spcAft>
                <a:spcPts val="0"/>
              </a:spcAft>
              <a:defRPr/>
            </a:pPr>
            <a:fld id="{F87FA67F-59C9-924D-ACAE-A368F12E391F}" type="slidenum">
              <a:rPr lang="en-US" sz="1350">
                <a:solidFill>
                  <a:prstClr val="black"/>
                </a:solidFill>
                <a:latin typeface="Arial"/>
                <a:ea typeface="+mn-ea"/>
              </a:rPr>
              <a:pPr defTabSz="342900" eaLnBrk="1" fontAlgn="auto" hangingPunct="1">
                <a:spcBef>
                  <a:spcPts val="0"/>
                </a:spcBef>
                <a:spcAft>
                  <a:spcPts val="0"/>
                </a:spcAft>
                <a:defRPr/>
              </a:pPr>
              <a:t>356</a:t>
            </a:fld>
            <a:endParaRPr lang="en-US" sz="1350">
              <a:solidFill>
                <a:prstClr val="black"/>
              </a:solidFill>
              <a:latin typeface="Arial"/>
              <a:ea typeface="+mn-ea"/>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77A3E-4A9F-E5A6-6AF8-54A7EDAF42D3}"/>
              </a:ext>
            </a:extLst>
          </p:cNvPr>
          <p:cNvSpPr txBox="1"/>
          <p:nvPr/>
        </p:nvSpPr>
        <p:spPr>
          <a:xfrm>
            <a:off x="323850" y="1279525"/>
            <a:ext cx="8424863" cy="3538538"/>
          </a:xfrm>
          <a:prstGeom prst="rect">
            <a:avLst/>
          </a:prstGeom>
          <a:noFill/>
        </p:spPr>
        <p:txBody>
          <a:bodyPr>
            <a:spAutoFit/>
          </a:bodyPr>
          <a:lstStyle/>
          <a:p>
            <a:pPr>
              <a:defRPr/>
            </a:pPr>
            <a:r>
              <a:rPr lang="en-US" sz="3200" b="1" dirty="0">
                <a:solidFill>
                  <a:srgbClr val="FFFF00"/>
                </a:solidFill>
              </a:rPr>
              <a:t>Higher life forms</a:t>
            </a:r>
          </a:p>
          <a:p>
            <a:pPr marL="457200" indent="-457200">
              <a:buFont typeface="Arial" panose="020B0604020202020204" pitchFamily="34" charset="0"/>
              <a:buChar char="•"/>
              <a:defRPr/>
            </a:pPr>
            <a:r>
              <a:rPr lang="en-US" sz="3200" dirty="0">
                <a:solidFill>
                  <a:schemeClr val="bg1"/>
                </a:solidFill>
              </a:rPr>
              <a:t>But </a:t>
            </a:r>
            <a:r>
              <a:rPr lang="is-IS" sz="3200" dirty="0">
                <a:solidFill>
                  <a:schemeClr val="bg1"/>
                </a:solidFill>
              </a:rPr>
              <a:t>…</a:t>
            </a:r>
            <a:r>
              <a:rPr lang="is-IS" sz="3200" i="1" dirty="0">
                <a:solidFill>
                  <a:schemeClr val="bg1"/>
                </a:solidFill>
              </a:rPr>
              <a:t> </a:t>
            </a:r>
            <a:r>
              <a:rPr lang="is-IS" sz="3200" i="1" dirty="0">
                <a:solidFill>
                  <a:srgbClr val="00B0F0"/>
                </a:solidFill>
              </a:rPr>
              <a:t>Monsanto Canada Inc. </a:t>
            </a:r>
            <a:r>
              <a:rPr lang="en-US" sz="3200" i="1" dirty="0">
                <a:solidFill>
                  <a:srgbClr val="00B0F0"/>
                </a:solidFill>
              </a:rPr>
              <a:t>v. </a:t>
            </a:r>
            <a:r>
              <a:rPr lang="is-IS" sz="3200" i="1" dirty="0">
                <a:solidFill>
                  <a:srgbClr val="00B0F0"/>
                </a:solidFill>
              </a:rPr>
              <a:t>Schmeiser </a:t>
            </a:r>
            <a:r>
              <a:rPr lang="is-IS" sz="3200" dirty="0">
                <a:solidFill>
                  <a:schemeClr val="bg1"/>
                </a:solidFill>
              </a:rPr>
              <a:t>(2004)</a:t>
            </a:r>
          </a:p>
          <a:p>
            <a:pPr lvl="1">
              <a:buFont typeface="Courier New" panose="02070309020205020404" pitchFamily="49" charset="0"/>
              <a:buChar char="o"/>
              <a:defRPr/>
            </a:pPr>
            <a:r>
              <a:rPr lang="is-IS" sz="3200" dirty="0">
                <a:solidFill>
                  <a:srgbClr val="FFFF00"/>
                </a:solidFill>
              </a:rPr>
              <a:t>Schmeiser infringed Monsanto’s patented modified canlola gene by growing and harvesting his canola plants containing the patented gene</a:t>
            </a:r>
            <a:r>
              <a:rPr lang="is-IS" sz="3200" dirty="0">
                <a:solidFill>
                  <a:schemeClr val="bg1"/>
                </a:solidFill>
              </a:rPr>
              <a:t>. </a:t>
            </a:r>
            <a:endParaRPr lang="en-US" sz="3200" dirty="0">
              <a:solidFill>
                <a:schemeClr val="bg1"/>
              </a:solidFill>
            </a:endParaRPr>
          </a:p>
        </p:txBody>
      </p:sp>
      <p:sp>
        <p:nvSpPr>
          <p:cNvPr id="93186" name="TextBox 2">
            <a:extLst>
              <a:ext uri="{FF2B5EF4-FFF2-40B4-BE49-F238E27FC236}">
                <a16:creationId xmlns:a16="http://schemas.microsoft.com/office/drawing/2014/main" id="{684B51EC-A4F5-F3CA-5504-067FDA033AF7}"/>
              </a:ext>
            </a:extLst>
          </p:cNvPr>
          <p:cNvSpPr txBox="1">
            <a:spLocks noChangeArrowheads="1"/>
          </p:cNvSpPr>
          <p:nvPr/>
        </p:nvSpPr>
        <p:spPr bwMode="auto">
          <a:xfrm>
            <a:off x="3460750" y="231775"/>
            <a:ext cx="2411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045F4-B9F0-25A5-6756-097835BE6978}"/>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8B1D7B28-91A0-2E00-F9CB-F4A6281DFEA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95234" name="Content Placeholder 3" descr="Crystal_Project_pause-queue.png">
            <a:extLst>
              <a:ext uri="{FF2B5EF4-FFF2-40B4-BE49-F238E27FC236}">
                <a16:creationId xmlns:a16="http://schemas.microsoft.com/office/drawing/2014/main" id="{83292FCA-8BE6-5F9D-72A4-676D97A1E6EC}"/>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Content Placeholder 3" descr="Crystal_Project_pause-queue.png">
            <a:extLst>
              <a:ext uri="{FF2B5EF4-FFF2-40B4-BE49-F238E27FC236}">
                <a16:creationId xmlns:a16="http://schemas.microsoft.com/office/drawing/2014/main" id="{8A120FFA-66A7-1D7D-6E67-A8DC5C47CC2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A person's face on a poster&#10;&#10;Description automatically generated with medium confidence">
            <a:extLst>
              <a:ext uri="{FF2B5EF4-FFF2-40B4-BE49-F238E27FC236}">
                <a16:creationId xmlns:a16="http://schemas.microsoft.com/office/drawing/2014/main" id="{DC4B3465-9A9B-9AF8-3E78-E41CC2FC19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24188" y="241300"/>
            <a:ext cx="309562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02846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5">
            <a:extLst>
              <a:ext uri="{FF2B5EF4-FFF2-40B4-BE49-F238E27FC236}">
                <a16:creationId xmlns:a16="http://schemas.microsoft.com/office/drawing/2014/main" id="{FA603515-1899-E240-9674-40AA2576B9BA}"/>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Patent Requirements</a:t>
            </a:r>
          </a:p>
        </p:txBody>
      </p:sp>
      <p:sp>
        <p:nvSpPr>
          <p:cNvPr id="2" name="Content Placeholder 1">
            <a:extLst>
              <a:ext uri="{FF2B5EF4-FFF2-40B4-BE49-F238E27FC236}">
                <a16:creationId xmlns:a16="http://schemas.microsoft.com/office/drawing/2014/main" id="{BB50BC2A-ADB6-F63D-8C25-3D987BA66C6B}"/>
              </a:ext>
            </a:extLst>
          </p:cNvPr>
          <p:cNvSpPr>
            <a:spLocks noGrp="1"/>
          </p:cNvSpPr>
          <p:nvPr>
            <p:ph idx="1"/>
          </p:nvPr>
        </p:nvSpPr>
        <p:spPr>
          <a:xfrm>
            <a:off x="684213" y="1165225"/>
            <a:ext cx="7775575" cy="3709988"/>
          </a:xfrm>
        </p:spPr>
        <p:txBody>
          <a:bodyPr>
            <a:normAutofit/>
          </a:bodyPr>
          <a:lstStyle/>
          <a:p>
            <a:pPr marL="0" indent="0">
              <a:buFont typeface="Arial" panose="020B0604020202020204" pitchFamily="34" charset="0"/>
              <a:buNone/>
              <a:defRPr/>
            </a:pPr>
            <a:r>
              <a:rPr lang="en-US" sz="3600" b="1" dirty="0">
                <a:solidFill>
                  <a:srgbClr val="FFFF00"/>
                </a:solidFill>
              </a:rPr>
              <a:t>Next</a:t>
            </a:r>
            <a:r>
              <a:rPr lang="en-US" sz="36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chemeClr val="bg1"/>
                </a:solidFill>
              </a:rPr>
              <a:t>Utility</a:t>
            </a:r>
          </a:p>
        </p:txBody>
      </p:sp>
      <p:sp>
        <p:nvSpPr>
          <p:cNvPr id="4" name="Slide Number Placeholder 3">
            <a:extLst>
              <a:ext uri="{FF2B5EF4-FFF2-40B4-BE49-F238E27FC236}">
                <a16:creationId xmlns:a16="http://schemas.microsoft.com/office/drawing/2014/main" id="{74A918D6-92C4-0E2A-3286-16D9E9A36AA7}"/>
              </a:ext>
            </a:extLst>
          </p:cNvPr>
          <p:cNvSpPr>
            <a:spLocks noGrp="1"/>
          </p:cNvSpPr>
          <p:nvPr>
            <p:ph type="sldNum" sz="quarter" idx="12"/>
          </p:nvPr>
        </p:nvSpPr>
        <p:spPr/>
        <p:txBody>
          <a:bodyPr/>
          <a:lstStyle/>
          <a:p>
            <a:pPr defTabSz="342900" eaLnBrk="1" fontAlgn="auto" hangingPunct="1">
              <a:spcBef>
                <a:spcPts val="0"/>
              </a:spcBef>
              <a:spcAft>
                <a:spcPts val="0"/>
              </a:spcAft>
              <a:defRPr/>
            </a:pPr>
            <a:fld id="{2B390444-2ECD-E74B-B566-015BC91B735E}" type="slidenum">
              <a:rPr lang="en-US" sz="1350">
                <a:solidFill>
                  <a:prstClr val="black"/>
                </a:solidFill>
                <a:latin typeface="Arial"/>
                <a:ea typeface="+mn-ea"/>
              </a:rPr>
              <a:pPr defTabSz="342900" eaLnBrk="1" fontAlgn="auto" hangingPunct="1">
                <a:spcBef>
                  <a:spcPts val="0"/>
                </a:spcBef>
                <a:spcAft>
                  <a:spcPts val="0"/>
                </a:spcAft>
                <a:defRPr/>
              </a:pPr>
              <a:t>360</a:t>
            </a:fld>
            <a:endParaRPr lang="en-US" sz="1350">
              <a:solidFill>
                <a:prstClr val="black"/>
              </a:solidFill>
              <a:latin typeface="Arial"/>
              <a:ea typeface="+mn-ea"/>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6FBE8-4915-1DB5-E512-85B44D1F8196}"/>
              </a:ext>
            </a:extLst>
          </p:cNvPr>
          <p:cNvSpPr txBox="1"/>
          <p:nvPr/>
        </p:nvSpPr>
        <p:spPr>
          <a:xfrm>
            <a:off x="1582738" y="1851025"/>
            <a:ext cx="5978525" cy="2555875"/>
          </a:xfrm>
          <a:prstGeom prst="rect">
            <a:avLst/>
          </a:prstGeom>
          <a:noFill/>
        </p:spPr>
        <p:txBody>
          <a:bodyPr wrap="none">
            <a:spAutoFit/>
          </a:bodyPr>
          <a:lstStyle/>
          <a:p>
            <a:pPr marL="342900" indent="-342900">
              <a:buFont typeface="Arial" panose="020B0604020202020204" pitchFamily="34" charset="0"/>
              <a:buChar char="•"/>
              <a:defRPr/>
            </a:pPr>
            <a:r>
              <a:rPr lang="en-US" sz="4000" dirty="0">
                <a:solidFill>
                  <a:srgbClr val="FF0000"/>
                </a:solidFill>
              </a:rPr>
              <a:t>Novelty and usefulness </a:t>
            </a:r>
          </a:p>
          <a:p>
            <a:pPr>
              <a:defRPr/>
            </a:pPr>
            <a:r>
              <a:rPr lang="en-US" sz="4000" dirty="0">
                <a:solidFill>
                  <a:schemeClr val="bg1"/>
                </a:solidFill>
              </a:rPr>
              <a:t>(see s. 2, Patent Act)</a:t>
            </a:r>
          </a:p>
          <a:p>
            <a:pPr marL="342900" indent="-342900">
              <a:buFont typeface="Arial" panose="020B0604020202020204" pitchFamily="34" charset="0"/>
              <a:buChar char="•"/>
              <a:defRPr/>
            </a:pPr>
            <a:r>
              <a:rPr lang="en-US" sz="4000" dirty="0">
                <a:solidFill>
                  <a:srgbClr val="FF0000"/>
                </a:solidFill>
              </a:rPr>
              <a:t>Non-obviousness</a:t>
            </a:r>
            <a:r>
              <a:rPr lang="en-US" sz="4000" dirty="0">
                <a:solidFill>
                  <a:schemeClr val="bg1"/>
                </a:solidFill>
              </a:rPr>
              <a:t> </a:t>
            </a:r>
          </a:p>
          <a:p>
            <a:pPr>
              <a:defRPr/>
            </a:pPr>
            <a:r>
              <a:rPr lang="en-US" sz="4000" dirty="0">
                <a:solidFill>
                  <a:schemeClr val="bg1"/>
                </a:solidFill>
              </a:rPr>
              <a:t>(see s. 28.3, Patent Act)</a:t>
            </a:r>
          </a:p>
        </p:txBody>
      </p:sp>
      <p:sp>
        <p:nvSpPr>
          <p:cNvPr id="98306" name="TextBox 2">
            <a:extLst>
              <a:ext uri="{FF2B5EF4-FFF2-40B4-BE49-F238E27FC236}">
                <a16:creationId xmlns:a16="http://schemas.microsoft.com/office/drawing/2014/main" id="{82F656D4-B0D3-5DDE-1F94-14FDBB435A86}"/>
              </a:ext>
            </a:extLst>
          </p:cNvPr>
          <p:cNvSpPr txBox="1">
            <a:spLocks noChangeArrowheads="1"/>
          </p:cNvSpPr>
          <p:nvPr/>
        </p:nvSpPr>
        <p:spPr bwMode="auto">
          <a:xfrm>
            <a:off x="3228975" y="339725"/>
            <a:ext cx="2686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9239-3AC6-71BD-507F-E930F62BE935}"/>
              </a:ext>
            </a:extLst>
          </p:cNvPr>
          <p:cNvSpPr txBox="1"/>
          <p:nvPr/>
        </p:nvSpPr>
        <p:spPr>
          <a:xfrm>
            <a:off x="423863" y="1419225"/>
            <a:ext cx="8296275" cy="3108325"/>
          </a:xfrm>
          <a:prstGeom prst="rect">
            <a:avLst/>
          </a:prstGeom>
          <a:noFill/>
        </p:spPr>
        <p:txBody>
          <a:bodyPr>
            <a:spAutoFit/>
          </a:bodyPr>
          <a:lstStyle/>
          <a:p>
            <a:pPr>
              <a:defRPr/>
            </a:pPr>
            <a:r>
              <a:rPr lang="en-US" sz="2800" b="1" dirty="0">
                <a:solidFill>
                  <a:srgbClr val="FFFF00"/>
                </a:solidFill>
              </a:rPr>
              <a:t>Novelty</a:t>
            </a:r>
          </a:p>
          <a:p>
            <a:pPr marL="342900" indent="-342900">
              <a:buFont typeface="Arial" panose="020B0604020202020204" pitchFamily="34" charset="0"/>
              <a:buChar char="•"/>
              <a:defRPr/>
            </a:pPr>
            <a:r>
              <a:rPr lang="en-US" sz="2800" dirty="0">
                <a:solidFill>
                  <a:schemeClr val="bg1"/>
                </a:solidFill>
              </a:rPr>
              <a:t>Also referred to as </a:t>
            </a:r>
            <a:r>
              <a:rPr lang="en-US" sz="2800" dirty="0">
                <a:solidFill>
                  <a:srgbClr val="FF0000"/>
                </a:solidFill>
              </a:rPr>
              <a:t>“</a:t>
            </a:r>
            <a:r>
              <a:rPr lang="en-US" sz="2800" dirty="0">
                <a:solidFill>
                  <a:srgbClr val="FFFF00"/>
                </a:solidFill>
              </a:rPr>
              <a:t>anticipation</a:t>
            </a:r>
            <a:r>
              <a:rPr lang="en-US" sz="2800" dirty="0">
                <a:solidFill>
                  <a:srgbClr val="FF0000"/>
                </a:solidFill>
              </a:rPr>
              <a:t>” </a:t>
            </a:r>
            <a:r>
              <a:rPr lang="en-US" sz="2800" dirty="0">
                <a:solidFill>
                  <a:schemeClr val="bg1"/>
                </a:solidFill>
              </a:rPr>
              <a:t>(prior action that prevents the action of another)</a:t>
            </a:r>
          </a:p>
          <a:p>
            <a:pPr marL="342900" indent="-342900">
              <a:buFont typeface="Arial" panose="020B0604020202020204" pitchFamily="34" charset="0"/>
              <a:buChar char="•"/>
              <a:defRPr/>
            </a:pPr>
            <a:r>
              <a:rPr lang="en-US" sz="2800" dirty="0">
                <a:solidFill>
                  <a:srgbClr val="FFFF00"/>
                </a:solidFill>
              </a:rPr>
              <a:t>Has the invention been disclosed </a:t>
            </a:r>
            <a:r>
              <a:rPr lang="en-US" sz="2800" dirty="0">
                <a:solidFill>
                  <a:schemeClr val="bg1"/>
                </a:solidFill>
              </a:rPr>
              <a:t>in some way </a:t>
            </a:r>
            <a:r>
              <a:rPr lang="en-US" sz="2800" dirty="0">
                <a:solidFill>
                  <a:srgbClr val="FFFF00"/>
                </a:solidFill>
              </a:rPr>
              <a:t>prior to </a:t>
            </a:r>
            <a:r>
              <a:rPr lang="en-US" sz="2800" dirty="0">
                <a:solidFill>
                  <a:schemeClr val="bg1"/>
                </a:solidFill>
              </a:rPr>
              <a:t>the date of the </a:t>
            </a:r>
            <a:r>
              <a:rPr lang="en-US" sz="2800" dirty="0">
                <a:solidFill>
                  <a:srgbClr val="FFFF00"/>
                </a:solidFill>
              </a:rPr>
              <a:t>patent claim</a:t>
            </a:r>
            <a:r>
              <a:rPr lang="en-US" sz="2800" dirty="0">
                <a:solidFill>
                  <a:srgbClr val="FF0000"/>
                </a:solidFill>
              </a:rPr>
              <a:t>?</a:t>
            </a:r>
          </a:p>
          <a:p>
            <a:pPr marL="342900" indent="-342900">
              <a:buFont typeface="Arial" panose="020B0604020202020204" pitchFamily="34" charset="0"/>
              <a:buChar char="•"/>
              <a:defRPr/>
            </a:pPr>
            <a:r>
              <a:rPr lang="en-US" sz="2800" dirty="0">
                <a:solidFill>
                  <a:schemeClr val="bg1"/>
                </a:solidFill>
              </a:rPr>
              <a:t>See s. 28.2, Patent Act</a:t>
            </a:r>
          </a:p>
          <a:p>
            <a:pPr marL="342900" indent="-342900">
              <a:buFont typeface="Arial" panose="020B0604020202020204" pitchFamily="34" charset="0"/>
              <a:buChar char="•"/>
              <a:defRPr/>
            </a:pPr>
            <a:r>
              <a:rPr lang="en-US" sz="2800" dirty="0">
                <a:solidFill>
                  <a:schemeClr val="bg1"/>
                </a:solidFill>
              </a:rPr>
              <a:t>Underlying policy reason</a:t>
            </a:r>
            <a:r>
              <a:rPr lang="en-US" sz="2800" dirty="0">
                <a:solidFill>
                  <a:srgbClr val="FF0000"/>
                </a:solidFill>
              </a:rPr>
              <a:t>?</a:t>
            </a:r>
          </a:p>
        </p:txBody>
      </p:sp>
      <p:sp>
        <p:nvSpPr>
          <p:cNvPr id="99330" name="TextBox 2">
            <a:extLst>
              <a:ext uri="{FF2B5EF4-FFF2-40B4-BE49-F238E27FC236}">
                <a16:creationId xmlns:a16="http://schemas.microsoft.com/office/drawing/2014/main" id="{E9819605-B378-17DA-A4F4-D2DCD63F602F}"/>
              </a:ext>
            </a:extLst>
          </p:cNvPr>
          <p:cNvSpPr txBox="1">
            <a:spLocks noChangeArrowheads="1"/>
          </p:cNvSpPr>
          <p:nvPr/>
        </p:nvSpPr>
        <p:spPr bwMode="auto">
          <a:xfrm>
            <a:off x="3460750" y="230188"/>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1">
            <a:extLst>
              <a:ext uri="{FF2B5EF4-FFF2-40B4-BE49-F238E27FC236}">
                <a16:creationId xmlns:a16="http://schemas.microsoft.com/office/drawing/2014/main" id="{66AFDBD4-8852-44E0-8B50-BAD3663023FE}"/>
              </a:ext>
            </a:extLst>
          </p:cNvPr>
          <p:cNvSpPr txBox="1">
            <a:spLocks noChangeArrowheads="1"/>
          </p:cNvSpPr>
          <p:nvPr/>
        </p:nvSpPr>
        <p:spPr bwMode="auto">
          <a:xfrm>
            <a:off x="3460750" y="230188"/>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FCA6649B-004F-EC02-E743-89FD49DB02F4}"/>
              </a:ext>
            </a:extLst>
          </p:cNvPr>
          <p:cNvSpPr txBox="1"/>
          <p:nvPr/>
        </p:nvSpPr>
        <p:spPr>
          <a:xfrm>
            <a:off x="863600" y="1419225"/>
            <a:ext cx="7416800" cy="3108325"/>
          </a:xfrm>
          <a:prstGeom prst="rect">
            <a:avLst/>
          </a:prstGeom>
          <a:noFill/>
        </p:spPr>
        <p:txBody>
          <a:bodyPr>
            <a:spAutoFit/>
          </a:bodyPr>
          <a:lstStyle/>
          <a:p>
            <a:pPr>
              <a:defRPr/>
            </a:pPr>
            <a:r>
              <a:rPr lang="en-US" sz="2800" b="1" dirty="0">
                <a:solidFill>
                  <a:schemeClr val="bg1"/>
                </a:solidFill>
              </a:rPr>
              <a:t>Novelty</a:t>
            </a:r>
          </a:p>
          <a:p>
            <a:pPr marL="342900" indent="-342900">
              <a:buFont typeface="Arial" panose="020B0604020202020204" pitchFamily="34" charset="0"/>
              <a:buChar char="•"/>
              <a:defRPr/>
            </a:pPr>
            <a:r>
              <a:rPr lang="en-US" sz="2800" dirty="0">
                <a:solidFill>
                  <a:srgbClr val="FF0000"/>
                </a:solidFill>
              </a:rPr>
              <a:t>Prior art</a:t>
            </a:r>
            <a:r>
              <a:rPr lang="en-US" sz="2800" dirty="0">
                <a:solidFill>
                  <a:srgbClr val="FFFF00"/>
                </a:solidFill>
              </a:rPr>
              <a:t>:</a:t>
            </a:r>
            <a:r>
              <a:rPr lang="en-US" sz="2800" dirty="0">
                <a:solidFill>
                  <a:schemeClr val="bg1"/>
                </a:solidFill>
              </a:rPr>
              <a:t> Material which may disclose the invention which you’re claiming</a:t>
            </a:r>
          </a:p>
          <a:p>
            <a:pPr marL="342900" indent="-342900">
              <a:buFont typeface="Arial" panose="020B0604020202020204" pitchFamily="34" charset="0"/>
              <a:buChar char="•"/>
              <a:defRPr/>
            </a:pPr>
            <a:r>
              <a:rPr lang="en-US" sz="2800" dirty="0">
                <a:solidFill>
                  <a:schemeClr val="bg1"/>
                </a:solidFill>
              </a:rPr>
              <a:t>Can </a:t>
            </a:r>
            <a:r>
              <a:rPr lang="en-US" sz="2800" dirty="0">
                <a:solidFill>
                  <a:srgbClr val="FFFF00"/>
                </a:solidFill>
              </a:rPr>
              <a:t>use this to establish </a:t>
            </a:r>
            <a:r>
              <a:rPr lang="en-US" sz="2800" dirty="0">
                <a:solidFill>
                  <a:schemeClr val="bg1"/>
                </a:solidFill>
              </a:rPr>
              <a:t>that an </a:t>
            </a:r>
            <a:r>
              <a:rPr lang="en-US" sz="2800" dirty="0">
                <a:solidFill>
                  <a:srgbClr val="FFFF00"/>
                </a:solidFill>
              </a:rPr>
              <a:t>invention existed before the patent claim</a:t>
            </a:r>
          </a:p>
          <a:p>
            <a:pPr marL="342900" indent="-342900">
              <a:buFont typeface="Arial" panose="020B0604020202020204" pitchFamily="34" charset="0"/>
              <a:buChar char="•"/>
              <a:defRPr/>
            </a:pPr>
            <a:r>
              <a:rPr lang="en-US" sz="2800" dirty="0">
                <a:solidFill>
                  <a:schemeClr val="bg1"/>
                </a:solidFill>
              </a:rPr>
              <a:t>See </a:t>
            </a:r>
            <a:r>
              <a:rPr lang="en-US" sz="2800" dirty="0">
                <a:solidFill>
                  <a:srgbClr val="FFFF00"/>
                </a:solidFill>
              </a:rPr>
              <a:t>s. 28.2 outline of what constitutes prior art</a:t>
            </a:r>
            <a:r>
              <a:rPr lang="en-US" sz="2800" dirty="0">
                <a:solidFill>
                  <a:schemeClr val="bg1"/>
                </a:solidFill>
              </a:rPr>
              <a:t> for the purpose of assessing novelty</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a:extLst>
              <a:ext uri="{FF2B5EF4-FFF2-40B4-BE49-F238E27FC236}">
                <a16:creationId xmlns:a16="http://schemas.microsoft.com/office/drawing/2014/main" id="{AFE77909-C9F5-0DA9-FBB3-D6AA9F4A60DC}"/>
              </a:ext>
            </a:extLst>
          </p:cNvPr>
          <p:cNvSpPr>
            <a:spLocks noGrp="1" noChangeArrowheads="1"/>
          </p:cNvSpPr>
          <p:nvPr>
            <p:ph type="title"/>
          </p:nvPr>
        </p:nvSpPr>
        <p:spPr bwMode="auto">
          <a:xfrm>
            <a:off x="1485900" y="77788"/>
            <a:ext cx="6172200" cy="860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94FF4855-FE42-F1B0-016C-927D72701420}"/>
              </a:ext>
            </a:extLst>
          </p:cNvPr>
          <p:cNvSpPr>
            <a:spLocks noGrp="1"/>
          </p:cNvSpPr>
          <p:nvPr>
            <p:ph idx="1"/>
          </p:nvPr>
        </p:nvSpPr>
        <p:spPr>
          <a:xfrm>
            <a:off x="576263" y="1058863"/>
            <a:ext cx="7991475" cy="3527425"/>
          </a:xfrm>
        </p:spPr>
        <p:txBody>
          <a:bodyPr>
            <a:noAutofit/>
          </a:bodyPr>
          <a:lstStyle/>
          <a:p>
            <a:pPr marL="0" indent="0">
              <a:buFont typeface="Arial" panose="020B0604020202020204" pitchFamily="34" charset="0"/>
              <a:buNone/>
              <a:defRPr/>
            </a:pPr>
            <a:r>
              <a:rPr lang="en-US" sz="2400" b="1" dirty="0">
                <a:solidFill>
                  <a:schemeClr val="bg1"/>
                </a:solidFill>
              </a:rPr>
              <a:t>Novelty</a:t>
            </a:r>
          </a:p>
          <a:p>
            <a:pPr>
              <a:defRPr/>
            </a:pPr>
            <a:r>
              <a:rPr lang="en-US" sz="2400" dirty="0">
                <a:solidFill>
                  <a:srgbClr val="FFFF00"/>
                </a:solidFill>
              </a:rPr>
              <a:t>Filing date </a:t>
            </a:r>
            <a:r>
              <a:rPr lang="en-US" sz="2400" dirty="0">
                <a:solidFill>
                  <a:srgbClr val="FF0000"/>
                </a:solidFill>
              </a:rPr>
              <a:t>v</a:t>
            </a:r>
            <a:r>
              <a:rPr lang="en-US" sz="2400" dirty="0">
                <a:solidFill>
                  <a:schemeClr val="bg1"/>
                </a:solidFill>
              </a:rPr>
              <a:t>.</a:t>
            </a:r>
            <a:r>
              <a:rPr lang="en-US" sz="2400" dirty="0">
                <a:solidFill>
                  <a:srgbClr val="FF0000"/>
                </a:solidFill>
              </a:rPr>
              <a:t> </a:t>
            </a:r>
            <a:r>
              <a:rPr lang="en-US" sz="2400" dirty="0">
                <a:solidFill>
                  <a:srgbClr val="FFFF00"/>
                </a:solidFill>
              </a:rPr>
              <a:t>claim date</a:t>
            </a:r>
          </a:p>
          <a:p>
            <a:pPr lvl="1">
              <a:buFont typeface="Courier New" panose="02070309020205020404" pitchFamily="49" charset="0"/>
              <a:buChar char="o"/>
              <a:defRPr/>
            </a:pPr>
            <a:r>
              <a:rPr lang="en-US" sz="2400" dirty="0">
                <a:solidFill>
                  <a:srgbClr val="FF0000"/>
                </a:solidFill>
              </a:rPr>
              <a:t>Filing date</a:t>
            </a:r>
            <a:r>
              <a:rPr lang="en-US" sz="2400" dirty="0">
                <a:solidFill>
                  <a:schemeClr val="bg1"/>
                </a:solidFill>
              </a:rPr>
              <a:t>: </a:t>
            </a:r>
            <a:r>
              <a:rPr lang="en-US" sz="2400" dirty="0">
                <a:solidFill>
                  <a:srgbClr val="FFFF00"/>
                </a:solidFill>
              </a:rPr>
              <a:t>date on which the Commissioner receives certain documents</a:t>
            </a:r>
            <a:r>
              <a:rPr lang="en-US" sz="2400" dirty="0">
                <a:solidFill>
                  <a:schemeClr val="bg1"/>
                </a:solidFill>
              </a:rPr>
              <a:t>, information and fees (s. 28(1))</a:t>
            </a:r>
          </a:p>
          <a:p>
            <a:pPr lvl="1">
              <a:buFont typeface="Courier New" panose="02070309020205020404" pitchFamily="49" charset="0"/>
              <a:buChar char="o"/>
              <a:defRPr/>
            </a:pPr>
            <a:r>
              <a:rPr lang="en-US" sz="2400" dirty="0">
                <a:solidFill>
                  <a:srgbClr val="FF0000"/>
                </a:solidFill>
              </a:rPr>
              <a:t>Claim date</a:t>
            </a:r>
            <a:r>
              <a:rPr lang="en-US" sz="2400" dirty="0">
                <a:solidFill>
                  <a:schemeClr val="bg1"/>
                </a:solidFill>
              </a:rPr>
              <a:t>: each claim has a claim date; establishes the </a:t>
            </a:r>
            <a:r>
              <a:rPr lang="en-US" sz="2400" dirty="0">
                <a:solidFill>
                  <a:srgbClr val="FFFF00"/>
                </a:solidFill>
              </a:rPr>
              <a:t>date for determining the patentability</a:t>
            </a:r>
            <a:r>
              <a:rPr lang="en-US" sz="2400" dirty="0">
                <a:solidFill>
                  <a:schemeClr val="bg1"/>
                </a:solidFill>
              </a:rPr>
              <a:t> of the invention defined by the claim</a:t>
            </a:r>
          </a:p>
        </p:txBody>
      </p:sp>
      <p:sp>
        <p:nvSpPr>
          <p:cNvPr id="4" name="Slide Number Placeholder 3">
            <a:extLst>
              <a:ext uri="{FF2B5EF4-FFF2-40B4-BE49-F238E27FC236}">
                <a16:creationId xmlns:a16="http://schemas.microsoft.com/office/drawing/2014/main" id="{2D630F5F-3B3A-E768-20E4-D6B86942479D}"/>
              </a:ext>
            </a:extLst>
          </p:cNvPr>
          <p:cNvSpPr>
            <a:spLocks noGrp="1"/>
          </p:cNvSpPr>
          <p:nvPr>
            <p:ph type="sldNum" sz="quarter" idx="12"/>
          </p:nvPr>
        </p:nvSpPr>
        <p:spPr/>
        <p:txBody>
          <a:bodyPr/>
          <a:lstStyle/>
          <a:p>
            <a:pPr defTabSz="342900" eaLnBrk="1" fontAlgn="auto" hangingPunct="1">
              <a:spcBef>
                <a:spcPts val="0"/>
              </a:spcBef>
              <a:spcAft>
                <a:spcPts val="0"/>
              </a:spcAft>
              <a:defRPr/>
            </a:pPr>
            <a:fld id="{475DE7B6-88C5-D949-B8C8-79F3FE951358}" type="slidenum">
              <a:rPr lang="en-US" sz="1350">
                <a:solidFill>
                  <a:prstClr val="black"/>
                </a:solidFill>
                <a:latin typeface="Arial"/>
                <a:ea typeface="+mn-ea"/>
              </a:rPr>
              <a:pPr defTabSz="342900" eaLnBrk="1" fontAlgn="auto" hangingPunct="1">
                <a:spcBef>
                  <a:spcPts val="0"/>
                </a:spcBef>
                <a:spcAft>
                  <a:spcPts val="0"/>
                </a:spcAft>
                <a:defRPr/>
              </a:pPr>
              <a:t>364</a:t>
            </a:fld>
            <a:endParaRPr lang="en-US" sz="1350">
              <a:solidFill>
                <a:prstClr val="black"/>
              </a:solidFill>
              <a:latin typeface="Arial"/>
              <a:ea typeface="+mn-ea"/>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7239B7-3EDA-5CA4-EE6A-5A6604F768C0}"/>
              </a:ext>
            </a:extLst>
          </p:cNvPr>
          <p:cNvSpPr>
            <a:spLocks noGrp="1"/>
          </p:cNvSpPr>
          <p:nvPr>
            <p:ph type="title"/>
          </p:nvPr>
        </p:nvSpPr>
        <p:spPr>
          <a:xfrm>
            <a:off x="1485900" y="103188"/>
            <a:ext cx="6172200" cy="51117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18911CF-E05F-1BD8-9F10-633A11CC71D1}"/>
              </a:ext>
            </a:extLst>
          </p:cNvPr>
          <p:cNvSpPr>
            <a:spLocks noGrp="1"/>
          </p:cNvSpPr>
          <p:nvPr>
            <p:ph idx="1"/>
          </p:nvPr>
        </p:nvSpPr>
        <p:spPr>
          <a:xfrm>
            <a:off x="611188" y="987425"/>
            <a:ext cx="8137525" cy="3960813"/>
          </a:xfrm>
        </p:spPr>
        <p:txBody>
          <a:bodyPr>
            <a:normAutofit/>
          </a:bodyPr>
          <a:lstStyle/>
          <a:p>
            <a:pPr marL="0" indent="0">
              <a:buFont typeface="Arial" panose="020B0604020202020204" pitchFamily="34" charset="0"/>
              <a:buNone/>
              <a:defRPr/>
            </a:pPr>
            <a:r>
              <a:rPr lang="en-US" sz="2400" b="1" dirty="0">
                <a:solidFill>
                  <a:schemeClr val="bg1"/>
                </a:solidFill>
              </a:rPr>
              <a:t>Novelty</a:t>
            </a:r>
          </a:p>
          <a:p>
            <a:pPr>
              <a:defRPr/>
            </a:pPr>
            <a:r>
              <a:rPr lang="en-US" sz="2400" dirty="0">
                <a:solidFill>
                  <a:schemeClr val="bg1"/>
                </a:solidFill>
              </a:rPr>
              <a:t>The </a:t>
            </a:r>
            <a:r>
              <a:rPr lang="en-US" sz="2400" dirty="0">
                <a:solidFill>
                  <a:srgbClr val="FF0000"/>
                </a:solidFill>
              </a:rPr>
              <a:t>claim date is normally the filing date </a:t>
            </a:r>
            <a:r>
              <a:rPr lang="en-US" sz="2400" dirty="0">
                <a:solidFill>
                  <a:schemeClr val="bg1"/>
                </a:solidFill>
              </a:rPr>
              <a:t>(s. 28.1)</a:t>
            </a:r>
          </a:p>
          <a:p>
            <a:pPr>
              <a:defRPr/>
            </a:pPr>
            <a:r>
              <a:rPr lang="en-US" sz="2400" dirty="0">
                <a:solidFill>
                  <a:schemeClr val="bg1"/>
                </a:solidFill>
              </a:rPr>
              <a:t>…</a:t>
            </a:r>
            <a:r>
              <a:rPr lang="en-US" sz="2400" dirty="0">
                <a:solidFill>
                  <a:srgbClr val="FF0000"/>
                </a:solidFill>
              </a:rPr>
              <a:t>except </a:t>
            </a:r>
            <a:r>
              <a:rPr lang="en-US" sz="2400" dirty="0">
                <a:solidFill>
                  <a:schemeClr val="bg1"/>
                </a:solidFill>
              </a:rPr>
              <a:t>where </a:t>
            </a:r>
            <a:r>
              <a:rPr lang="en-US" sz="2400" dirty="0">
                <a:solidFill>
                  <a:srgbClr val="FFFF00"/>
                </a:solidFill>
              </a:rPr>
              <a:t>the person </a:t>
            </a:r>
            <a:r>
              <a:rPr lang="en-US" sz="2400" dirty="0">
                <a:solidFill>
                  <a:schemeClr val="bg1"/>
                </a:solidFill>
              </a:rPr>
              <a:t>who has filed the application </a:t>
            </a:r>
            <a:r>
              <a:rPr lang="en-US" sz="2400" dirty="0">
                <a:solidFill>
                  <a:srgbClr val="FFFF00"/>
                </a:solidFill>
              </a:rPr>
              <a:t>has previously filed </a:t>
            </a:r>
            <a:r>
              <a:rPr lang="en-US" sz="2400" dirty="0">
                <a:solidFill>
                  <a:schemeClr val="bg1"/>
                </a:solidFill>
              </a:rPr>
              <a:t>an application for a </a:t>
            </a:r>
            <a:r>
              <a:rPr lang="en-US" sz="2400" dirty="0">
                <a:solidFill>
                  <a:srgbClr val="FFFF00"/>
                </a:solidFill>
              </a:rPr>
              <a:t>patent which discloses the subject-matter </a:t>
            </a:r>
            <a:r>
              <a:rPr lang="en-US" sz="2400" dirty="0">
                <a:solidFill>
                  <a:schemeClr val="bg1"/>
                </a:solidFill>
              </a:rPr>
              <a:t>defined in the claim</a:t>
            </a:r>
          </a:p>
          <a:p>
            <a:pPr lvl="1">
              <a:buFont typeface="Courier New" panose="02070309020205020404" pitchFamily="49" charset="0"/>
              <a:buChar char="o"/>
              <a:defRPr/>
            </a:pPr>
            <a:r>
              <a:rPr lang="en-US" sz="2400" dirty="0">
                <a:solidFill>
                  <a:schemeClr val="bg1"/>
                </a:solidFill>
              </a:rPr>
              <a:t>For example: Amy invents a widget; files on January 1, 2019. Amy files again, on October 15, 2019, for the same widget. </a:t>
            </a:r>
            <a:r>
              <a:rPr lang="en-US" sz="2400" dirty="0">
                <a:solidFill>
                  <a:srgbClr val="FFFF00"/>
                </a:solidFill>
              </a:rPr>
              <a:t>Earlier date can be an advantage </a:t>
            </a:r>
            <a:r>
              <a:rPr lang="en-US" sz="2400" dirty="0">
                <a:solidFill>
                  <a:schemeClr val="bg1"/>
                </a:solidFill>
              </a:rPr>
              <a:t>to Amy if there is a competitive “rush to file’</a:t>
            </a:r>
          </a:p>
        </p:txBody>
      </p:sp>
      <p:sp>
        <p:nvSpPr>
          <p:cNvPr id="4" name="Slide Number Placeholder 3">
            <a:extLst>
              <a:ext uri="{FF2B5EF4-FFF2-40B4-BE49-F238E27FC236}">
                <a16:creationId xmlns:a16="http://schemas.microsoft.com/office/drawing/2014/main" id="{018CA225-EA21-2ABD-E04B-E9C9AE14849D}"/>
              </a:ext>
            </a:extLst>
          </p:cNvPr>
          <p:cNvSpPr>
            <a:spLocks noGrp="1"/>
          </p:cNvSpPr>
          <p:nvPr>
            <p:ph type="sldNum" sz="quarter" idx="12"/>
          </p:nvPr>
        </p:nvSpPr>
        <p:spPr/>
        <p:txBody>
          <a:bodyPr/>
          <a:lstStyle/>
          <a:p>
            <a:pPr defTabSz="342900" eaLnBrk="1" fontAlgn="auto" hangingPunct="1">
              <a:spcBef>
                <a:spcPts val="0"/>
              </a:spcBef>
              <a:spcAft>
                <a:spcPts val="0"/>
              </a:spcAft>
              <a:defRPr/>
            </a:pPr>
            <a:fld id="{50F14171-DFE6-2C42-B2C2-C07AED1A573D}" type="slidenum">
              <a:rPr lang="en-US" sz="1350">
                <a:solidFill>
                  <a:prstClr val="black"/>
                </a:solidFill>
                <a:latin typeface="Arial"/>
                <a:ea typeface="+mn-ea"/>
              </a:rPr>
              <a:pPr defTabSz="342900" eaLnBrk="1" fontAlgn="auto" hangingPunct="1">
                <a:spcBef>
                  <a:spcPts val="0"/>
                </a:spcBef>
                <a:spcAft>
                  <a:spcPts val="0"/>
                </a:spcAft>
                <a:defRPr/>
              </a:pPr>
              <a:t>365</a:t>
            </a:fld>
            <a:endParaRPr lang="en-US" sz="1350">
              <a:solidFill>
                <a:prstClr val="black"/>
              </a:solidFill>
              <a:latin typeface="Arial"/>
              <a:ea typeface="+mn-ea"/>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5">
            <a:extLst>
              <a:ext uri="{FF2B5EF4-FFF2-40B4-BE49-F238E27FC236}">
                <a16:creationId xmlns:a16="http://schemas.microsoft.com/office/drawing/2014/main" id="{C2362035-727E-CC7D-1197-B20B9D351685}"/>
              </a:ext>
            </a:extLst>
          </p:cNvPr>
          <p:cNvSpPr>
            <a:spLocks noGrp="1" noChangeArrowheads="1"/>
          </p:cNvSpPr>
          <p:nvPr>
            <p:ph type="title"/>
          </p:nvPr>
        </p:nvSpPr>
        <p:spPr bwMode="auto">
          <a:xfrm>
            <a:off x="1485900" y="95250"/>
            <a:ext cx="6172200" cy="73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4765E3D1-6E5D-0E66-A154-994AE134EEA7}"/>
              </a:ext>
            </a:extLst>
          </p:cNvPr>
          <p:cNvSpPr>
            <a:spLocks noGrp="1"/>
          </p:cNvSpPr>
          <p:nvPr>
            <p:ph idx="1"/>
          </p:nvPr>
        </p:nvSpPr>
        <p:spPr>
          <a:xfrm>
            <a:off x="358775" y="1117600"/>
            <a:ext cx="8426450" cy="3900488"/>
          </a:xfrm>
        </p:spPr>
        <p:txBody>
          <a:bodyPr>
            <a:noAutofit/>
          </a:bodyPr>
          <a:lstStyle/>
          <a:p>
            <a:pPr marL="0" indent="0">
              <a:buFont typeface="Arial" panose="020B0604020202020204" pitchFamily="34" charset="0"/>
              <a:buNone/>
              <a:defRPr/>
            </a:pPr>
            <a:r>
              <a:rPr lang="en-US" sz="2800" b="1" dirty="0">
                <a:solidFill>
                  <a:schemeClr val="bg1"/>
                </a:solidFill>
              </a:rPr>
              <a:t>Novelty</a:t>
            </a:r>
          </a:p>
          <a:p>
            <a:pPr>
              <a:defRPr/>
            </a:pPr>
            <a:r>
              <a:rPr lang="en-US" sz="2800" dirty="0">
                <a:solidFill>
                  <a:srgbClr val="FF0000"/>
                </a:solidFill>
              </a:rPr>
              <a:t>s. 28.1(1)(a)(</a:t>
            </a:r>
            <a:r>
              <a:rPr lang="en-US" sz="2800" dirty="0" err="1">
                <a:solidFill>
                  <a:srgbClr val="FF0000"/>
                </a:solidFill>
              </a:rPr>
              <a:t>i</a:t>
            </a:r>
            <a:r>
              <a:rPr lang="en-US" sz="2800" dirty="0">
                <a:solidFill>
                  <a:srgbClr val="FF0000"/>
                </a:solidFill>
              </a:rPr>
              <a:t>)</a:t>
            </a:r>
            <a:r>
              <a:rPr lang="en-US" sz="2800" dirty="0">
                <a:solidFill>
                  <a:schemeClr val="bg1"/>
                </a:solidFill>
              </a:rPr>
              <a:t>:</a:t>
            </a:r>
            <a:r>
              <a:rPr lang="en-US" sz="2800" dirty="0">
                <a:solidFill>
                  <a:srgbClr val="FF0000"/>
                </a:solidFill>
              </a:rPr>
              <a:t> </a:t>
            </a:r>
            <a:r>
              <a:rPr lang="en-US" sz="2800" dirty="0">
                <a:solidFill>
                  <a:srgbClr val="FFFF00"/>
                </a:solidFill>
              </a:rPr>
              <a:t>Claim date could be the date of a previously filed application in Canada </a:t>
            </a:r>
            <a:r>
              <a:rPr lang="en-US" sz="2800" dirty="0">
                <a:solidFill>
                  <a:srgbClr val="FF0000"/>
                </a:solidFill>
              </a:rPr>
              <a:t>where</a:t>
            </a:r>
            <a:r>
              <a:rPr lang="en-US" sz="2800" dirty="0">
                <a:solidFill>
                  <a:srgbClr val="FFFF00"/>
                </a:solidFill>
              </a:rPr>
              <a:t> the </a:t>
            </a:r>
            <a:r>
              <a:rPr lang="en-US" sz="2800" dirty="0">
                <a:solidFill>
                  <a:srgbClr val="FF0000"/>
                </a:solidFill>
              </a:rPr>
              <a:t>filing date </a:t>
            </a:r>
            <a:r>
              <a:rPr lang="en-US" sz="2800" dirty="0">
                <a:solidFill>
                  <a:srgbClr val="FFFF00"/>
                </a:solidFill>
              </a:rPr>
              <a:t>of the most recent application is </a:t>
            </a:r>
            <a:r>
              <a:rPr lang="en-US" sz="2800" dirty="0">
                <a:solidFill>
                  <a:srgbClr val="FF0000"/>
                </a:solidFill>
              </a:rPr>
              <a:t>within 12 months</a:t>
            </a:r>
            <a:r>
              <a:rPr lang="en-US" sz="2800" dirty="0">
                <a:solidFill>
                  <a:srgbClr val="FFFF00"/>
                </a:solidFill>
              </a:rPr>
              <a:t> </a:t>
            </a:r>
            <a:r>
              <a:rPr lang="en-US" sz="2800" dirty="0">
                <a:solidFill>
                  <a:schemeClr val="bg1"/>
                </a:solidFill>
              </a:rPr>
              <a:t>from the date of the filing date of the previously filed application</a:t>
            </a:r>
          </a:p>
          <a:p>
            <a:pPr>
              <a:defRPr/>
            </a:pPr>
            <a:r>
              <a:rPr lang="en-US" sz="2800" dirty="0">
                <a:solidFill>
                  <a:srgbClr val="FFFF00"/>
                </a:solidFill>
              </a:rPr>
              <a:t>How</a:t>
            </a:r>
            <a:r>
              <a:rPr lang="en-US" sz="2800" dirty="0">
                <a:solidFill>
                  <a:srgbClr val="FF0000"/>
                </a:solidFill>
              </a:rPr>
              <a:t>?</a:t>
            </a:r>
            <a:r>
              <a:rPr lang="en-US" sz="2800" dirty="0">
                <a:solidFill>
                  <a:schemeClr val="bg1"/>
                </a:solidFill>
              </a:rPr>
              <a:t> Make a </a:t>
            </a:r>
            <a:r>
              <a:rPr lang="en-US" sz="2800" dirty="0">
                <a:solidFill>
                  <a:srgbClr val="FFFF00"/>
                </a:solidFill>
              </a:rPr>
              <a:t>request for priority</a:t>
            </a:r>
            <a:r>
              <a:rPr lang="en-US" sz="2800" dirty="0">
                <a:solidFill>
                  <a:schemeClr val="bg1"/>
                </a:solidFill>
              </a:rPr>
              <a:t> under </a:t>
            </a:r>
            <a:r>
              <a:rPr lang="en-US" sz="2800" dirty="0">
                <a:solidFill>
                  <a:srgbClr val="FFFF00"/>
                </a:solidFill>
              </a:rPr>
              <a:t>s. 28.4(1) </a:t>
            </a:r>
            <a:r>
              <a:rPr lang="en-US" sz="2800" dirty="0">
                <a:solidFill>
                  <a:schemeClr val="bg1"/>
                </a:solidFill>
              </a:rPr>
              <a:t>on the basis of a previously filed application </a:t>
            </a:r>
          </a:p>
        </p:txBody>
      </p:sp>
      <p:sp>
        <p:nvSpPr>
          <p:cNvPr id="4" name="Slide Number Placeholder 3">
            <a:extLst>
              <a:ext uri="{FF2B5EF4-FFF2-40B4-BE49-F238E27FC236}">
                <a16:creationId xmlns:a16="http://schemas.microsoft.com/office/drawing/2014/main" id="{57878816-1EBB-37C5-8736-51EBE60F0C35}"/>
              </a:ext>
            </a:extLst>
          </p:cNvPr>
          <p:cNvSpPr>
            <a:spLocks noGrp="1"/>
          </p:cNvSpPr>
          <p:nvPr>
            <p:ph type="sldNum" sz="quarter" idx="12"/>
          </p:nvPr>
        </p:nvSpPr>
        <p:spPr/>
        <p:txBody>
          <a:bodyPr/>
          <a:lstStyle/>
          <a:p>
            <a:pPr defTabSz="342900" eaLnBrk="1" fontAlgn="auto" hangingPunct="1">
              <a:spcBef>
                <a:spcPts val="0"/>
              </a:spcBef>
              <a:spcAft>
                <a:spcPts val="0"/>
              </a:spcAft>
              <a:defRPr/>
            </a:pPr>
            <a:fld id="{288229EE-E012-834B-B0FD-2DD89A2E5E46}" type="slidenum">
              <a:rPr lang="en-US" sz="1350">
                <a:solidFill>
                  <a:prstClr val="black"/>
                </a:solidFill>
                <a:latin typeface="Arial"/>
                <a:ea typeface="+mn-ea"/>
              </a:rPr>
              <a:pPr defTabSz="342900" eaLnBrk="1" fontAlgn="auto" hangingPunct="1">
                <a:spcBef>
                  <a:spcPts val="0"/>
                </a:spcBef>
                <a:spcAft>
                  <a:spcPts val="0"/>
                </a:spcAft>
                <a:defRPr/>
              </a:pPr>
              <a:t>366</a:t>
            </a:fld>
            <a:endParaRPr lang="en-US" sz="1350">
              <a:solidFill>
                <a:prstClr val="black"/>
              </a:solidFill>
              <a:latin typeface="Arial"/>
              <a:ea typeface="+mn-ea"/>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5">
            <a:extLst>
              <a:ext uri="{FF2B5EF4-FFF2-40B4-BE49-F238E27FC236}">
                <a16:creationId xmlns:a16="http://schemas.microsoft.com/office/drawing/2014/main" id="{E86A519B-B8B1-2CA5-4EAF-DC14C46ABF0C}"/>
              </a:ext>
            </a:extLst>
          </p:cNvPr>
          <p:cNvSpPr>
            <a:spLocks noGrp="1" noChangeArrowheads="1"/>
          </p:cNvSpPr>
          <p:nvPr>
            <p:ph type="title"/>
          </p:nvPr>
        </p:nvSpPr>
        <p:spPr bwMode="auto">
          <a:xfrm>
            <a:off x="1485900" y="10318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2686664-7EA2-2642-B429-910EE3A67EE6}"/>
              </a:ext>
            </a:extLst>
          </p:cNvPr>
          <p:cNvSpPr>
            <a:spLocks noGrp="1"/>
          </p:cNvSpPr>
          <p:nvPr>
            <p:ph idx="1"/>
          </p:nvPr>
        </p:nvSpPr>
        <p:spPr>
          <a:xfrm>
            <a:off x="323850" y="1058863"/>
            <a:ext cx="8496300" cy="3816350"/>
          </a:xfrm>
        </p:spPr>
        <p:txBody>
          <a:bodyPr>
            <a:noAutofit/>
          </a:bodyPr>
          <a:lstStyle/>
          <a:p>
            <a:pPr marL="0" indent="0">
              <a:buFont typeface="Arial" panose="020B0604020202020204" pitchFamily="34" charset="0"/>
              <a:buNone/>
              <a:defRPr/>
            </a:pPr>
            <a:r>
              <a:rPr lang="en-US" sz="2600" b="1" dirty="0">
                <a:solidFill>
                  <a:schemeClr val="bg1"/>
                </a:solidFill>
              </a:rPr>
              <a:t>Novelty</a:t>
            </a:r>
          </a:p>
          <a:p>
            <a:pPr>
              <a:defRPr/>
            </a:pPr>
            <a:r>
              <a:rPr lang="en-US" sz="2600" dirty="0">
                <a:solidFill>
                  <a:srgbClr val="FF0000"/>
                </a:solidFill>
              </a:rPr>
              <a:t>s. 28.1(1)(a)(ii)</a:t>
            </a:r>
            <a:r>
              <a:rPr lang="en-US" sz="2600" dirty="0">
                <a:solidFill>
                  <a:schemeClr val="bg1"/>
                </a:solidFill>
              </a:rPr>
              <a:t>:</a:t>
            </a:r>
            <a:r>
              <a:rPr lang="en-US" sz="2600" dirty="0">
                <a:solidFill>
                  <a:srgbClr val="FF0000"/>
                </a:solidFill>
              </a:rPr>
              <a:t> </a:t>
            </a:r>
            <a:r>
              <a:rPr lang="en-US" sz="2600" dirty="0">
                <a:solidFill>
                  <a:srgbClr val="FFFF00"/>
                </a:solidFill>
              </a:rPr>
              <a:t>Foreign filings section</a:t>
            </a:r>
          </a:p>
          <a:p>
            <a:pPr lvl="1">
              <a:buFont typeface="Courier New" panose="02070309020205020404" pitchFamily="49" charset="0"/>
              <a:buChar char="o"/>
              <a:defRPr/>
            </a:pPr>
            <a:r>
              <a:rPr lang="en-US" sz="2600" dirty="0">
                <a:solidFill>
                  <a:schemeClr val="bg1"/>
                </a:solidFill>
              </a:rPr>
              <a:t>If a person has </a:t>
            </a:r>
            <a:r>
              <a:rPr lang="en-US" sz="2600" dirty="0">
                <a:solidFill>
                  <a:srgbClr val="FFFF00"/>
                </a:solidFill>
              </a:rPr>
              <a:t>filed an application for the same invention in another treaty country</a:t>
            </a:r>
            <a:r>
              <a:rPr lang="en-US" sz="2600" dirty="0">
                <a:solidFill>
                  <a:schemeClr val="bg1"/>
                </a:solidFill>
              </a:rPr>
              <a:t>, then under </a:t>
            </a:r>
            <a:r>
              <a:rPr lang="en-US" sz="2600" dirty="0">
                <a:solidFill>
                  <a:srgbClr val="FF0000"/>
                </a:solidFill>
              </a:rPr>
              <a:t>s. 28.1(1)(b) and (c)</a:t>
            </a:r>
            <a:r>
              <a:rPr lang="en-US" sz="2600" dirty="0">
                <a:solidFill>
                  <a:schemeClr val="bg1"/>
                </a:solidFill>
              </a:rPr>
              <a:t>, </a:t>
            </a:r>
            <a:r>
              <a:rPr lang="en-US" sz="2600" u="sng" dirty="0">
                <a:solidFill>
                  <a:srgbClr val="FF0000"/>
                </a:solidFill>
              </a:rPr>
              <a:t>if</a:t>
            </a:r>
            <a:r>
              <a:rPr lang="en-US" sz="2600" dirty="0">
                <a:solidFill>
                  <a:srgbClr val="FF0000"/>
                </a:solidFill>
              </a:rPr>
              <a:t> the 2</a:t>
            </a:r>
            <a:r>
              <a:rPr lang="en-US" sz="2600" baseline="30000" dirty="0">
                <a:solidFill>
                  <a:srgbClr val="FF0000"/>
                </a:solidFill>
              </a:rPr>
              <a:t>nd</a:t>
            </a:r>
            <a:r>
              <a:rPr lang="en-US" sz="2600" dirty="0">
                <a:solidFill>
                  <a:srgbClr val="FF0000"/>
                </a:solidFill>
              </a:rPr>
              <a:t> filing is within 12 months of the first filing</a:t>
            </a:r>
            <a:r>
              <a:rPr lang="en-US" sz="2600" dirty="0">
                <a:solidFill>
                  <a:schemeClr val="bg1"/>
                </a:solidFill>
              </a:rPr>
              <a:t>, </a:t>
            </a:r>
            <a:r>
              <a:rPr lang="en-US" sz="2600" dirty="0">
                <a:solidFill>
                  <a:srgbClr val="FF0000"/>
                </a:solidFill>
              </a:rPr>
              <a:t>and </a:t>
            </a:r>
            <a:r>
              <a:rPr lang="en-US" sz="2600" u="sng" dirty="0">
                <a:solidFill>
                  <a:srgbClr val="FF0000"/>
                </a:solidFill>
              </a:rPr>
              <a:t>if</a:t>
            </a:r>
            <a:r>
              <a:rPr lang="en-US" sz="2600" dirty="0">
                <a:solidFill>
                  <a:srgbClr val="FF0000"/>
                </a:solidFill>
              </a:rPr>
              <a:t> </a:t>
            </a:r>
            <a:r>
              <a:rPr lang="en-US" sz="2600" dirty="0">
                <a:solidFill>
                  <a:srgbClr val="FFFF00"/>
                </a:solidFill>
              </a:rPr>
              <a:t>the applicant has made a request for priority</a:t>
            </a:r>
            <a:r>
              <a:rPr lang="en-US" sz="2600" dirty="0">
                <a:solidFill>
                  <a:schemeClr val="bg1"/>
                </a:solidFill>
              </a:rPr>
              <a:t> on the basis of the previously regularly filed application, then the </a:t>
            </a:r>
            <a:r>
              <a:rPr lang="en-US" sz="2600" dirty="0">
                <a:solidFill>
                  <a:srgbClr val="FFFF00"/>
                </a:solidFill>
              </a:rPr>
              <a:t>first date can be the claim date</a:t>
            </a:r>
          </a:p>
        </p:txBody>
      </p:sp>
      <p:sp>
        <p:nvSpPr>
          <p:cNvPr id="4" name="Slide Number Placeholder 3">
            <a:extLst>
              <a:ext uri="{FF2B5EF4-FFF2-40B4-BE49-F238E27FC236}">
                <a16:creationId xmlns:a16="http://schemas.microsoft.com/office/drawing/2014/main" id="{E8945A24-009F-0D41-9E4E-392212B79471}"/>
              </a:ext>
            </a:extLst>
          </p:cNvPr>
          <p:cNvSpPr>
            <a:spLocks noGrp="1"/>
          </p:cNvSpPr>
          <p:nvPr>
            <p:ph type="sldNum" sz="quarter" idx="12"/>
          </p:nvPr>
        </p:nvSpPr>
        <p:spPr/>
        <p:txBody>
          <a:bodyPr/>
          <a:lstStyle/>
          <a:p>
            <a:pPr defTabSz="342900" eaLnBrk="1" fontAlgn="auto" hangingPunct="1">
              <a:spcBef>
                <a:spcPts val="0"/>
              </a:spcBef>
              <a:spcAft>
                <a:spcPts val="0"/>
              </a:spcAft>
              <a:defRPr/>
            </a:pPr>
            <a:fld id="{79629B89-4DD7-DF4D-A932-5739BA0D0AE6}" type="slidenum">
              <a:rPr lang="en-US" sz="1350">
                <a:solidFill>
                  <a:prstClr val="black"/>
                </a:solidFill>
                <a:latin typeface="Arial"/>
                <a:ea typeface="+mn-ea"/>
              </a:rPr>
              <a:pPr defTabSz="342900" eaLnBrk="1" fontAlgn="auto" hangingPunct="1">
                <a:spcBef>
                  <a:spcPts val="0"/>
                </a:spcBef>
                <a:spcAft>
                  <a:spcPts val="0"/>
                </a:spcAft>
                <a:defRPr/>
              </a:pPr>
              <a:t>367</a:t>
            </a:fld>
            <a:endParaRPr lang="en-US" sz="1350">
              <a:solidFill>
                <a:prstClr val="black"/>
              </a:solidFill>
              <a:latin typeface="Arial"/>
              <a:ea typeface="+mn-ea"/>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FA82C-5F37-8F8A-0B06-F63E812B8B8A}"/>
              </a:ext>
            </a:extLst>
          </p:cNvPr>
          <p:cNvSpPr>
            <a:spLocks noGrp="1"/>
          </p:cNvSpPr>
          <p:nvPr>
            <p:ph type="title"/>
          </p:nvPr>
        </p:nvSpPr>
        <p:spPr>
          <a:xfrm>
            <a:off x="1485900" y="95250"/>
            <a:ext cx="6172200" cy="590550"/>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3FB2316A-D144-21D1-1C73-6824CCA408A2}"/>
              </a:ext>
            </a:extLst>
          </p:cNvPr>
          <p:cNvSpPr>
            <a:spLocks noGrp="1"/>
          </p:cNvSpPr>
          <p:nvPr>
            <p:ph idx="1"/>
          </p:nvPr>
        </p:nvSpPr>
        <p:spPr>
          <a:xfrm>
            <a:off x="395288" y="915988"/>
            <a:ext cx="8353425" cy="4032250"/>
          </a:xfrm>
        </p:spPr>
        <p:txBody>
          <a:bodyPr>
            <a:noAutofit/>
          </a:bodyPr>
          <a:lstStyle/>
          <a:p>
            <a:pPr marL="0" indent="0">
              <a:buFont typeface="Arial" panose="020B0604020202020204" pitchFamily="34" charset="0"/>
              <a:buNone/>
              <a:defRPr/>
            </a:pPr>
            <a:r>
              <a:rPr lang="en-US" sz="2300" b="1" dirty="0">
                <a:solidFill>
                  <a:schemeClr val="bg1"/>
                </a:solidFill>
              </a:rPr>
              <a:t>Novelty</a:t>
            </a:r>
          </a:p>
          <a:p>
            <a:pPr>
              <a:defRPr/>
            </a:pPr>
            <a:r>
              <a:rPr lang="en-US" sz="2300" b="1" dirty="0">
                <a:solidFill>
                  <a:srgbClr val="FFFF00"/>
                </a:solidFill>
              </a:rPr>
              <a:t>When does </a:t>
            </a:r>
            <a:r>
              <a:rPr lang="en-US" sz="2300" b="1" dirty="0">
                <a:solidFill>
                  <a:srgbClr val="FF0000"/>
                </a:solidFill>
              </a:rPr>
              <a:t>prior art </a:t>
            </a:r>
            <a:r>
              <a:rPr lang="en-US" sz="2300" b="1" dirty="0">
                <a:solidFill>
                  <a:srgbClr val="FFFF00"/>
                </a:solidFill>
              </a:rPr>
              <a:t>amount to </a:t>
            </a:r>
            <a:r>
              <a:rPr lang="en-US" sz="2300" b="1" dirty="0">
                <a:solidFill>
                  <a:srgbClr val="FF0000"/>
                </a:solidFill>
              </a:rPr>
              <a:t>disclosure </a:t>
            </a:r>
            <a:r>
              <a:rPr lang="en-US" sz="2300" b="1" dirty="0">
                <a:solidFill>
                  <a:srgbClr val="FFFF00"/>
                </a:solidFill>
              </a:rPr>
              <a:t>(</a:t>
            </a:r>
            <a:r>
              <a:rPr lang="en-US" sz="2300" b="1" dirty="0">
                <a:solidFill>
                  <a:schemeClr val="bg1"/>
                </a:solidFill>
              </a:rPr>
              <a:t>rendering what is being applied for not new/novel</a:t>
            </a:r>
            <a:r>
              <a:rPr lang="en-US" sz="2300" b="1" dirty="0">
                <a:solidFill>
                  <a:srgbClr val="FFFF00"/>
                </a:solidFill>
              </a:rPr>
              <a:t>)</a:t>
            </a:r>
            <a:r>
              <a:rPr lang="en-US" sz="2300" b="1" dirty="0">
                <a:solidFill>
                  <a:srgbClr val="FF0000"/>
                </a:solidFill>
              </a:rPr>
              <a:t>?</a:t>
            </a:r>
          </a:p>
          <a:p>
            <a:pPr lvl="1">
              <a:buFont typeface="Courier New" panose="02070309020205020404" pitchFamily="49" charset="0"/>
              <a:buChar char="o"/>
              <a:defRPr/>
            </a:pPr>
            <a:r>
              <a:rPr lang="en-US" sz="2300" dirty="0">
                <a:solidFill>
                  <a:schemeClr val="bg1"/>
                </a:solidFill>
              </a:rPr>
              <a:t>S. 28.2(1)(d): </a:t>
            </a:r>
            <a:r>
              <a:rPr lang="en-CA" sz="2300" dirty="0">
                <a:solidFill>
                  <a:srgbClr val="FFFF00"/>
                </a:solidFill>
              </a:rPr>
              <a:t>where someone else has filed an application for a patent</a:t>
            </a:r>
            <a:r>
              <a:rPr lang="en-CA" sz="2300" dirty="0">
                <a:solidFill>
                  <a:schemeClr val="bg1"/>
                </a:solidFill>
              </a:rPr>
              <a:t> in Canada with a filing date </a:t>
            </a:r>
            <a:r>
              <a:rPr lang="en-CA" sz="2300" dirty="0">
                <a:solidFill>
                  <a:srgbClr val="FFFF00"/>
                </a:solidFill>
              </a:rPr>
              <a:t>after your claim date</a:t>
            </a:r>
            <a:r>
              <a:rPr lang="en-CA" sz="2300" dirty="0">
                <a:solidFill>
                  <a:schemeClr val="bg1"/>
                </a:solidFill>
              </a:rPr>
              <a:t>; </a:t>
            </a:r>
            <a:r>
              <a:rPr lang="en-CA" sz="2300" dirty="0">
                <a:solidFill>
                  <a:srgbClr val="FF0000"/>
                </a:solidFill>
              </a:rPr>
              <a:t>where that other party has another date prior to the claim date of your application </a:t>
            </a:r>
            <a:r>
              <a:rPr lang="en-CA" sz="2300" dirty="0">
                <a:solidFill>
                  <a:schemeClr val="bg1"/>
                </a:solidFill>
              </a:rPr>
              <a:t>that they can rely upon under s. 28.1; where this date is within twelve months of their Canadian filing date; and where the other party has requested priority based on their earlier filing date.</a:t>
            </a:r>
            <a:endParaRPr lang="en-US" sz="2300" dirty="0">
              <a:solidFill>
                <a:schemeClr val="bg1"/>
              </a:solidFill>
            </a:endParaRPr>
          </a:p>
        </p:txBody>
      </p:sp>
      <p:sp>
        <p:nvSpPr>
          <p:cNvPr id="4" name="Slide Number Placeholder 3">
            <a:extLst>
              <a:ext uri="{FF2B5EF4-FFF2-40B4-BE49-F238E27FC236}">
                <a16:creationId xmlns:a16="http://schemas.microsoft.com/office/drawing/2014/main" id="{13141315-CAB9-ECB9-261C-AAA8F6B2594C}"/>
              </a:ext>
            </a:extLst>
          </p:cNvPr>
          <p:cNvSpPr>
            <a:spLocks noGrp="1"/>
          </p:cNvSpPr>
          <p:nvPr>
            <p:ph type="sldNum" sz="quarter" idx="12"/>
          </p:nvPr>
        </p:nvSpPr>
        <p:spPr/>
        <p:txBody>
          <a:bodyPr/>
          <a:lstStyle/>
          <a:p>
            <a:pPr defTabSz="342900" eaLnBrk="1" fontAlgn="auto" hangingPunct="1">
              <a:spcBef>
                <a:spcPts val="0"/>
              </a:spcBef>
              <a:spcAft>
                <a:spcPts val="0"/>
              </a:spcAft>
              <a:defRPr/>
            </a:pPr>
            <a:fld id="{E7C2C70D-AA36-EA4C-833C-D56050AB2860}" type="slidenum">
              <a:rPr lang="en-US" sz="1350">
                <a:solidFill>
                  <a:prstClr val="black"/>
                </a:solidFill>
                <a:latin typeface="Arial"/>
                <a:ea typeface="+mn-ea"/>
              </a:rPr>
              <a:pPr defTabSz="342900" eaLnBrk="1" fontAlgn="auto" hangingPunct="1">
                <a:spcBef>
                  <a:spcPts val="0"/>
                </a:spcBef>
                <a:spcAft>
                  <a:spcPts val="0"/>
                </a:spcAft>
                <a:defRPr/>
              </a:pPr>
              <a:t>368</a:t>
            </a:fld>
            <a:endParaRPr lang="en-US" sz="1350">
              <a:solidFill>
                <a:prstClr val="black"/>
              </a:solidFill>
              <a:latin typeface="Arial"/>
              <a:ea typeface="+mn-ea"/>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5">
            <a:extLst>
              <a:ext uri="{FF2B5EF4-FFF2-40B4-BE49-F238E27FC236}">
                <a16:creationId xmlns:a16="http://schemas.microsoft.com/office/drawing/2014/main" id="{F913247A-D353-4CD7-0077-1D689642CCA0}"/>
              </a:ext>
            </a:extLst>
          </p:cNvPr>
          <p:cNvSpPr>
            <a:spLocks noGrp="1" noChangeArrowheads="1"/>
          </p:cNvSpPr>
          <p:nvPr>
            <p:ph type="title"/>
          </p:nvPr>
        </p:nvSpPr>
        <p:spPr bwMode="auto">
          <a:xfrm>
            <a:off x="1485900" y="95250"/>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F841A93F-2CB9-69C9-9DB0-C328B907691C}"/>
              </a:ext>
            </a:extLst>
          </p:cNvPr>
          <p:cNvSpPr>
            <a:spLocks noGrp="1"/>
          </p:cNvSpPr>
          <p:nvPr>
            <p:ph idx="1"/>
          </p:nvPr>
        </p:nvSpPr>
        <p:spPr>
          <a:xfrm>
            <a:off x="395288" y="987425"/>
            <a:ext cx="8353425" cy="3902075"/>
          </a:xfrm>
        </p:spPr>
        <p:txBody>
          <a:bodyPr>
            <a:normAutofit/>
          </a:bodyPr>
          <a:lstStyle/>
          <a:p>
            <a:pPr marL="0" indent="0">
              <a:buFont typeface="Arial" panose="020B0604020202020204" pitchFamily="34" charset="0"/>
              <a:buNone/>
              <a:defRPr/>
            </a:pPr>
            <a:r>
              <a:rPr lang="en-US" sz="2000" b="1" dirty="0">
                <a:solidFill>
                  <a:schemeClr val="bg1"/>
                </a:solidFill>
              </a:rPr>
              <a:t>Novelty</a:t>
            </a:r>
          </a:p>
          <a:p>
            <a:pPr>
              <a:defRPr/>
            </a:pPr>
            <a:r>
              <a:rPr lang="en-US" sz="2000" dirty="0">
                <a:solidFill>
                  <a:srgbClr val="FFFF00"/>
                </a:solidFill>
              </a:rPr>
              <a:t>Example</a:t>
            </a:r>
            <a:r>
              <a:rPr lang="en-US" sz="2000" dirty="0">
                <a:solidFill>
                  <a:schemeClr val="bg1"/>
                </a:solidFill>
              </a:rPr>
              <a:t>: (s. 28.2(1)(d))</a:t>
            </a:r>
          </a:p>
          <a:p>
            <a:pPr lvl="1">
              <a:buFont typeface="Courier New" panose="02070309020205020404" pitchFamily="49" charset="0"/>
              <a:buChar char="o"/>
              <a:defRPr/>
            </a:pPr>
            <a:r>
              <a:rPr lang="en-CA" sz="2000" dirty="0">
                <a:solidFill>
                  <a:schemeClr val="bg1"/>
                </a:solidFill>
              </a:rPr>
              <a:t>February 16, 2018: B files for a patent in Germany</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March 2, 2018: A files in US.</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June 23, 2018: A files in Canada and makes a request for priority based on the earlier filing date.</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August 5, 2018: B files in Canada and makes a request for priority based on the earlier filing date. </a:t>
            </a:r>
            <a:endParaRPr lang="en-US" sz="2000" dirty="0">
              <a:solidFill>
                <a:schemeClr val="bg1"/>
              </a:solidFill>
            </a:endParaRPr>
          </a:p>
          <a:p>
            <a:pPr>
              <a:defRPr/>
            </a:pPr>
            <a:r>
              <a:rPr lang="en-US" sz="2000" dirty="0">
                <a:solidFill>
                  <a:schemeClr val="bg1"/>
                </a:solidFill>
              </a:rPr>
              <a:t>In this case, </a:t>
            </a:r>
            <a:r>
              <a:rPr lang="en-US" sz="2000" dirty="0">
                <a:solidFill>
                  <a:srgbClr val="FFFF00"/>
                </a:solidFill>
              </a:rPr>
              <a:t>although B’s Canadian filing date is after A’s, her claim date is prior to A’s claim date</a:t>
            </a:r>
            <a:r>
              <a:rPr lang="en-US" sz="2000" dirty="0">
                <a:solidFill>
                  <a:schemeClr val="bg1"/>
                </a:solidFill>
              </a:rPr>
              <a:t>.  A’s patent will be void for lack of novelty.</a:t>
            </a:r>
          </a:p>
          <a:p>
            <a:pPr lvl="2">
              <a:defRPr/>
            </a:pPr>
            <a:endParaRPr lang="en-US" dirty="0"/>
          </a:p>
        </p:txBody>
      </p:sp>
      <p:sp>
        <p:nvSpPr>
          <p:cNvPr id="4" name="Slide Number Placeholder 3">
            <a:extLst>
              <a:ext uri="{FF2B5EF4-FFF2-40B4-BE49-F238E27FC236}">
                <a16:creationId xmlns:a16="http://schemas.microsoft.com/office/drawing/2014/main" id="{9806E80F-C4B0-11E9-65D6-EA3F709BEDF7}"/>
              </a:ext>
            </a:extLst>
          </p:cNvPr>
          <p:cNvSpPr>
            <a:spLocks noGrp="1"/>
          </p:cNvSpPr>
          <p:nvPr>
            <p:ph type="sldNum" sz="quarter" idx="12"/>
          </p:nvPr>
        </p:nvSpPr>
        <p:spPr/>
        <p:txBody>
          <a:bodyPr/>
          <a:lstStyle/>
          <a:p>
            <a:pPr defTabSz="342900" eaLnBrk="1" fontAlgn="auto" hangingPunct="1">
              <a:spcBef>
                <a:spcPts val="0"/>
              </a:spcBef>
              <a:spcAft>
                <a:spcPts val="0"/>
              </a:spcAft>
              <a:defRPr/>
            </a:pPr>
            <a:fld id="{34077742-6A84-A543-92FB-2FBCD33A3089}" type="slidenum">
              <a:rPr lang="en-US" sz="1350">
                <a:solidFill>
                  <a:prstClr val="black"/>
                </a:solidFill>
                <a:latin typeface="Arial"/>
                <a:ea typeface="+mn-ea"/>
              </a:rPr>
              <a:pPr defTabSz="342900" eaLnBrk="1" fontAlgn="auto" hangingPunct="1">
                <a:spcBef>
                  <a:spcPts val="0"/>
                </a:spcBef>
                <a:spcAft>
                  <a:spcPts val="0"/>
                </a:spcAft>
                <a:defRPr/>
              </a:pPr>
              <a:t>369</a:t>
            </a:fld>
            <a:endParaRPr lang="en-US" sz="1350">
              <a:solidFill>
                <a:prstClr val="black"/>
              </a:solidFill>
              <a:latin typeface="Arial"/>
              <a:ea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3B601AC-0CCC-8B5B-F01E-725ACE7557E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44708" y="0"/>
            <a:ext cx="5854583" cy="5143500"/>
          </a:xfrm>
          <a:prstGeom prst="rect">
            <a:avLst/>
          </a:prstGeom>
        </p:spPr>
      </p:pic>
    </p:spTree>
    <p:extLst>
      <p:ext uri="{BB962C8B-B14F-4D97-AF65-F5344CB8AC3E}">
        <p14:creationId xmlns:p14="http://schemas.microsoft.com/office/powerpoint/2010/main" val="3374274438"/>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5">
            <a:extLst>
              <a:ext uri="{FF2B5EF4-FFF2-40B4-BE49-F238E27FC236}">
                <a16:creationId xmlns:a16="http://schemas.microsoft.com/office/drawing/2014/main" id="{B9241269-2AF0-B2AF-8708-62A164EDD5BB}"/>
              </a:ext>
            </a:extLst>
          </p:cNvPr>
          <p:cNvSpPr>
            <a:spLocks noGrp="1" noChangeArrowheads="1"/>
          </p:cNvSpPr>
          <p:nvPr>
            <p:ph type="title"/>
          </p:nvPr>
        </p:nvSpPr>
        <p:spPr bwMode="auto">
          <a:xfrm>
            <a:off x="1485900" y="88900"/>
            <a:ext cx="6172200" cy="66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DC0DFE6-564C-E67A-0F4D-2345076B4A71}"/>
              </a:ext>
            </a:extLst>
          </p:cNvPr>
          <p:cNvSpPr>
            <a:spLocks noGrp="1"/>
          </p:cNvSpPr>
          <p:nvPr>
            <p:ph idx="1"/>
          </p:nvPr>
        </p:nvSpPr>
        <p:spPr>
          <a:xfrm>
            <a:off x="323850" y="1058863"/>
            <a:ext cx="8496300" cy="3538537"/>
          </a:xfrm>
        </p:spPr>
        <p:txBody>
          <a:bodyPr>
            <a:normAutofit fontScale="92500"/>
          </a:bodyPr>
          <a:lstStyle/>
          <a:p>
            <a:pPr marL="0" indent="0">
              <a:buFont typeface="Arial" panose="020B0604020202020204" pitchFamily="34" charset="0"/>
              <a:buNone/>
              <a:defRPr/>
            </a:pPr>
            <a:r>
              <a:rPr lang="en-US" sz="2625" b="1" dirty="0">
                <a:solidFill>
                  <a:schemeClr val="bg1"/>
                </a:solidFill>
              </a:rPr>
              <a:t>When has </a:t>
            </a:r>
            <a:r>
              <a:rPr lang="en-US" sz="2625" b="1" dirty="0">
                <a:solidFill>
                  <a:srgbClr val="FFFF00"/>
                </a:solidFill>
              </a:rPr>
              <a:t>anticipation</a:t>
            </a:r>
            <a:r>
              <a:rPr lang="en-US" sz="2625" b="1" dirty="0">
                <a:solidFill>
                  <a:schemeClr val="bg1"/>
                </a:solidFill>
              </a:rPr>
              <a:t> occurred</a:t>
            </a:r>
            <a:r>
              <a:rPr lang="en-US" sz="2625" b="1" dirty="0">
                <a:solidFill>
                  <a:srgbClr val="FF0000"/>
                </a:solidFill>
              </a:rPr>
              <a:t>?</a:t>
            </a:r>
          </a:p>
          <a:p>
            <a:pPr>
              <a:defRPr/>
            </a:pPr>
            <a:r>
              <a:rPr lang="en-US" sz="2625" dirty="0">
                <a:solidFill>
                  <a:schemeClr val="bg1"/>
                </a:solidFill>
              </a:rPr>
              <a:t>Lack of novelty is only found when your invention has been disclosed in a single publication/use</a:t>
            </a:r>
          </a:p>
          <a:p>
            <a:pPr>
              <a:defRPr/>
            </a:pPr>
            <a:r>
              <a:rPr lang="en-US" sz="2625" dirty="0">
                <a:solidFill>
                  <a:schemeClr val="bg1"/>
                </a:solidFill>
              </a:rPr>
              <a:t>This </a:t>
            </a:r>
            <a:r>
              <a:rPr lang="en-US" sz="2625" dirty="0">
                <a:solidFill>
                  <a:srgbClr val="FFFF00"/>
                </a:solidFill>
              </a:rPr>
              <a:t>publication must disclose the invention </a:t>
            </a:r>
            <a:r>
              <a:rPr lang="en-US" sz="2625" dirty="0">
                <a:solidFill>
                  <a:srgbClr val="FF0000"/>
                </a:solidFill>
              </a:rPr>
              <a:t>without </a:t>
            </a:r>
            <a:r>
              <a:rPr lang="en-US" sz="2625" dirty="0">
                <a:solidFill>
                  <a:srgbClr val="FFFF00"/>
                </a:solidFill>
              </a:rPr>
              <a:t>“</a:t>
            </a:r>
            <a:r>
              <a:rPr lang="en-US" sz="2625" dirty="0" err="1">
                <a:solidFill>
                  <a:srgbClr val="FF0000"/>
                </a:solidFill>
              </a:rPr>
              <a:t>mosaicing</a:t>
            </a:r>
            <a:r>
              <a:rPr lang="en-US" sz="2625" dirty="0">
                <a:solidFill>
                  <a:srgbClr val="FFFF00"/>
                </a:solidFill>
              </a:rPr>
              <a:t>” </a:t>
            </a:r>
            <a:r>
              <a:rPr lang="en-US" sz="2625" dirty="0">
                <a:solidFill>
                  <a:srgbClr val="FF0000"/>
                </a:solidFill>
              </a:rPr>
              <a:t>references</a:t>
            </a:r>
          </a:p>
          <a:p>
            <a:pPr>
              <a:defRPr/>
            </a:pPr>
            <a:r>
              <a:rPr lang="en-US" sz="2625" dirty="0" err="1">
                <a:solidFill>
                  <a:srgbClr val="FF0000"/>
                </a:solidFill>
              </a:rPr>
              <a:t>Mosaicing</a:t>
            </a:r>
            <a:r>
              <a:rPr lang="en-US" sz="2625" dirty="0">
                <a:solidFill>
                  <a:srgbClr val="FF0000"/>
                </a:solidFill>
              </a:rPr>
              <a:t> </a:t>
            </a:r>
            <a:r>
              <a:rPr lang="en-US" sz="2625" dirty="0">
                <a:solidFill>
                  <a:srgbClr val="FFFF00"/>
                </a:solidFill>
              </a:rPr>
              <a:t>=</a:t>
            </a:r>
            <a:r>
              <a:rPr lang="en-US" sz="2625" dirty="0">
                <a:solidFill>
                  <a:srgbClr val="FF0000"/>
                </a:solidFill>
              </a:rPr>
              <a:t> </a:t>
            </a:r>
            <a:r>
              <a:rPr lang="en-CA" sz="2625" dirty="0">
                <a:solidFill>
                  <a:srgbClr val="00B0F0"/>
                </a:solidFill>
              </a:rPr>
              <a:t>collect a file of references and say that these references, taken together, disclose the subject matter </a:t>
            </a:r>
          </a:p>
          <a:p>
            <a:pPr>
              <a:defRPr/>
            </a:pPr>
            <a:r>
              <a:rPr lang="en-US" sz="2625" dirty="0">
                <a:solidFill>
                  <a:schemeClr val="bg1"/>
                </a:solidFill>
              </a:rPr>
              <a:t>Commonly occurs through publication</a:t>
            </a:r>
            <a:r>
              <a:rPr lang="en-US" sz="2625" dirty="0">
                <a:solidFill>
                  <a:srgbClr val="FF0000"/>
                </a:solidFill>
              </a:rPr>
              <a:t>…</a:t>
            </a:r>
          </a:p>
          <a:p>
            <a:pPr lvl="2">
              <a:defRPr/>
            </a:pPr>
            <a:endParaRPr lang="en-US" dirty="0"/>
          </a:p>
        </p:txBody>
      </p:sp>
      <p:sp>
        <p:nvSpPr>
          <p:cNvPr id="4" name="Slide Number Placeholder 3">
            <a:extLst>
              <a:ext uri="{FF2B5EF4-FFF2-40B4-BE49-F238E27FC236}">
                <a16:creationId xmlns:a16="http://schemas.microsoft.com/office/drawing/2014/main" id="{594669D1-69EC-5AAC-F055-AB905D8F41DA}"/>
              </a:ext>
            </a:extLst>
          </p:cNvPr>
          <p:cNvSpPr>
            <a:spLocks noGrp="1"/>
          </p:cNvSpPr>
          <p:nvPr>
            <p:ph type="sldNum" sz="quarter" idx="12"/>
          </p:nvPr>
        </p:nvSpPr>
        <p:spPr/>
        <p:txBody>
          <a:bodyPr/>
          <a:lstStyle/>
          <a:p>
            <a:pPr defTabSz="342900" eaLnBrk="1" fontAlgn="auto" hangingPunct="1">
              <a:spcBef>
                <a:spcPts val="0"/>
              </a:spcBef>
              <a:spcAft>
                <a:spcPts val="0"/>
              </a:spcAft>
              <a:defRPr/>
            </a:pPr>
            <a:fld id="{128B5519-2EEE-F44B-A26F-1E8D606EE90D}" type="slidenum">
              <a:rPr lang="en-US" sz="1350">
                <a:solidFill>
                  <a:prstClr val="black"/>
                </a:solidFill>
                <a:latin typeface="Arial"/>
                <a:ea typeface="+mn-ea"/>
              </a:rPr>
              <a:pPr defTabSz="342900" eaLnBrk="1" fontAlgn="auto" hangingPunct="1">
                <a:spcBef>
                  <a:spcPts val="0"/>
                </a:spcBef>
                <a:spcAft>
                  <a:spcPts val="0"/>
                </a:spcAft>
                <a:defRPr/>
              </a:pPr>
              <a:t>370</a:t>
            </a:fld>
            <a:endParaRPr lang="en-US" sz="1350">
              <a:solidFill>
                <a:prstClr val="black"/>
              </a:solidFill>
              <a:latin typeface="Arial"/>
              <a:ea typeface="+mn-ea"/>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5">
            <a:extLst>
              <a:ext uri="{FF2B5EF4-FFF2-40B4-BE49-F238E27FC236}">
                <a16:creationId xmlns:a16="http://schemas.microsoft.com/office/drawing/2014/main" id="{BA96CD53-17DA-9292-3576-4A71717D30C5}"/>
              </a:ext>
            </a:extLst>
          </p:cNvPr>
          <p:cNvSpPr>
            <a:spLocks noGrp="1" noChangeArrowheads="1"/>
          </p:cNvSpPr>
          <p:nvPr>
            <p:ph type="title"/>
          </p:nvPr>
        </p:nvSpPr>
        <p:spPr bwMode="auto">
          <a:xfrm>
            <a:off x="1485900" y="889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A0F8962-3741-3076-B164-E3E520AAF86D}"/>
              </a:ext>
            </a:extLst>
          </p:cNvPr>
          <p:cNvSpPr>
            <a:spLocks noGrp="1"/>
          </p:cNvSpPr>
          <p:nvPr>
            <p:ph idx="1"/>
          </p:nvPr>
        </p:nvSpPr>
        <p:spPr/>
        <p:txBody>
          <a:bodyPr>
            <a:normAutofit fontScale="25000" lnSpcReduction="20000"/>
          </a:bodyPr>
          <a:lstStyle/>
          <a:p>
            <a:pPr lvl="1">
              <a:defRPr/>
            </a:pPr>
            <a:endParaRPr lang="en-US" dirty="0"/>
          </a:p>
        </p:txBody>
      </p:sp>
      <p:sp>
        <p:nvSpPr>
          <p:cNvPr id="4" name="Slide Number Placeholder 3">
            <a:extLst>
              <a:ext uri="{FF2B5EF4-FFF2-40B4-BE49-F238E27FC236}">
                <a16:creationId xmlns:a16="http://schemas.microsoft.com/office/drawing/2014/main" id="{06FB6846-2DB7-772F-A409-0F8ED99364B3}"/>
              </a:ext>
            </a:extLst>
          </p:cNvPr>
          <p:cNvSpPr>
            <a:spLocks noGrp="1"/>
          </p:cNvSpPr>
          <p:nvPr>
            <p:ph type="sldNum" sz="quarter" idx="12"/>
          </p:nvPr>
        </p:nvSpPr>
        <p:spPr/>
        <p:txBody>
          <a:bodyPr/>
          <a:lstStyle/>
          <a:p>
            <a:pPr defTabSz="342900" eaLnBrk="1" fontAlgn="auto" hangingPunct="1">
              <a:spcBef>
                <a:spcPts val="0"/>
              </a:spcBef>
              <a:spcAft>
                <a:spcPts val="0"/>
              </a:spcAft>
              <a:defRPr/>
            </a:pPr>
            <a:fld id="{CB48C868-4F0D-1D4F-87E3-B0EF44B100F5}" type="slidenum">
              <a:rPr lang="en-US" sz="1350">
                <a:solidFill>
                  <a:prstClr val="black"/>
                </a:solidFill>
                <a:latin typeface="Arial"/>
                <a:ea typeface="+mn-ea"/>
              </a:rPr>
              <a:pPr defTabSz="342900" eaLnBrk="1" fontAlgn="auto" hangingPunct="1">
                <a:spcBef>
                  <a:spcPts val="0"/>
                </a:spcBef>
                <a:spcAft>
                  <a:spcPts val="0"/>
                </a:spcAft>
                <a:defRPr/>
              </a:pPr>
              <a:t>371</a:t>
            </a:fld>
            <a:endParaRPr lang="en-US" sz="1350">
              <a:solidFill>
                <a:prstClr val="black"/>
              </a:solidFill>
              <a:latin typeface="Arial"/>
              <a:ea typeface="+mn-ea"/>
            </a:endParaRPr>
          </a:p>
        </p:txBody>
      </p:sp>
      <p:sp>
        <p:nvSpPr>
          <p:cNvPr id="5" name="TextBox 4">
            <a:extLst>
              <a:ext uri="{FF2B5EF4-FFF2-40B4-BE49-F238E27FC236}">
                <a16:creationId xmlns:a16="http://schemas.microsoft.com/office/drawing/2014/main" id="{CE3675DF-0311-2443-73AB-BD439E55CA7E}"/>
              </a:ext>
            </a:extLst>
          </p:cNvPr>
          <p:cNvSpPr txBox="1"/>
          <p:nvPr/>
        </p:nvSpPr>
        <p:spPr>
          <a:xfrm>
            <a:off x="360363" y="1131888"/>
            <a:ext cx="8423275" cy="3538537"/>
          </a:xfrm>
          <a:prstGeom prst="rect">
            <a:avLst/>
          </a:prstGeom>
          <a:noFill/>
        </p:spPr>
        <p:txBody>
          <a:bodyPr>
            <a:spAutoFit/>
          </a:bodyPr>
          <a:lstStyle/>
          <a:p>
            <a:pPr>
              <a:defRPr/>
            </a:pPr>
            <a:r>
              <a:rPr lang="en-US" sz="2800" b="1" dirty="0">
                <a:solidFill>
                  <a:srgbClr val="FF0000"/>
                </a:solidFill>
              </a:rPr>
              <a:t>Other ways through which disclosure can occur</a:t>
            </a:r>
          </a:p>
          <a:p>
            <a:pPr marL="342900" indent="-342900">
              <a:buFont typeface="Arial" panose="020B0604020202020204" pitchFamily="34" charset="0"/>
              <a:buChar char="•"/>
              <a:defRPr/>
            </a:pPr>
            <a:r>
              <a:rPr lang="en-US" sz="2800" dirty="0">
                <a:solidFill>
                  <a:schemeClr val="bg1"/>
                </a:solidFill>
              </a:rPr>
              <a:t>Display of the invention in a public place</a:t>
            </a:r>
          </a:p>
          <a:p>
            <a:pPr marL="342900" indent="-342900">
              <a:buFont typeface="Arial" panose="020B0604020202020204" pitchFamily="34" charset="0"/>
              <a:buChar char="•"/>
              <a:defRPr/>
            </a:pPr>
            <a:r>
              <a:rPr lang="en-US" sz="2800" dirty="0">
                <a:solidFill>
                  <a:schemeClr val="bg1"/>
                </a:solidFill>
              </a:rPr>
              <a:t>Sale of the invention</a:t>
            </a:r>
          </a:p>
          <a:p>
            <a:pPr marL="342900" indent="-342900">
              <a:buFont typeface="Arial" panose="020B0604020202020204" pitchFamily="34" charset="0"/>
              <a:buChar char="•"/>
              <a:defRPr/>
            </a:pPr>
            <a:r>
              <a:rPr lang="en-US" sz="2800" dirty="0">
                <a:solidFill>
                  <a:schemeClr val="bg1"/>
                </a:solidFill>
              </a:rPr>
              <a:t>Use of the invention</a:t>
            </a:r>
          </a:p>
          <a:p>
            <a:pPr marL="342900" indent="-342900">
              <a:buFont typeface="Arial" panose="020B0604020202020204" pitchFamily="34" charset="0"/>
              <a:buChar char="•"/>
              <a:defRPr/>
            </a:pPr>
            <a:r>
              <a:rPr lang="en-US" sz="2800" dirty="0">
                <a:solidFill>
                  <a:schemeClr val="bg1"/>
                </a:solidFill>
              </a:rPr>
              <a:t>Conference presentation</a:t>
            </a:r>
          </a:p>
          <a:p>
            <a:pPr marL="342900" indent="-342900">
              <a:buFont typeface="Arial" panose="020B0604020202020204" pitchFamily="34" charset="0"/>
              <a:buChar char="•"/>
              <a:defRPr/>
            </a:pPr>
            <a:r>
              <a:rPr lang="en-US" sz="2800" dirty="0">
                <a:solidFill>
                  <a:schemeClr val="bg1"/>
                </a:solidFill>
              </a:rPr>
              <a:t>Disclosure online</a:t>
            </a:r>
          </a:p>
          <a:p>
            <a:pPr marL="342900" indent="-342900">
              <a:buFont typeface="Arial" panose="020B0604020202020204" pitchFamily="34" charset="0"/>
              <a:buChar char="•"/>
              <a:defRPr/>
            </a:pPr>
            <a:r>
              <a:rPr lang="en-US" sz="2800" dirty="0">
                <a:solidFill>
                  <a:schemeClr val="bg1"/>
                </a:solidFill>
              </a:rPr>
              <a:t>Filing of earlier patent application</a:t>
            </a:r>
          </a:p>
          <a:p>
            <a:pPr marL="342900" indent="-342900">
              <a:buFont typeface="Arial" panose="020B0604020202020204" pitchFamily="34" charset="0"/>
              <a:buChar char="•"/>
              <a:defRPr/>
            </a:pPr>
            <a:r>
              <a:rPr lang="en-US" sz="2800" dirty="0">
                <a:solidFill>
                  <a:schemeClr val="bg1"/>
                </a:solidFill>
              </a:rPr>
              <a:t>NB: in Canada or elsewhere… (s. 28.2)</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5">
            <a:extLst>
              <a:ext uri="{FF2B5EF4-FFF2-40B4-BE49-F238E27FC236}">
                <a16:creationId xmlns:a16="http://schemas.microsoft.com/office/drawing/2014/main" id="{BB7E1576-DCE5-8D46-FD1C-85630D2BCF61}"/>
              </a:ext>
            </a:extLst>
          </p:cNvPr>
          <p:cNvSpPr>
            <a:spLocks noGrp="1" noChangeArrowheads="1"/>
          </p:cNvSpPr>
          <p:nvPr>
            <p:ph type="title"/>
          </p:nvPr>
        </p:nvSpPr>
        <p:spPr bwMode="auto">
          <a:xfrm>
            <a:off x="1485900" y="52388"/>
            <a:ext cx="6172200" cy="665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E0C705FC-E2E2-EA59-1123-C1CCB5014C29}"/>
              </a:ext>
            </a:extLst>
          </p:cNvPr>
          <p:cNvSpPr>
            <a:spLocks noGrp="1"/>
          </p:cNvSpPr>
          <p:nvPr>
            <p:ph idx="1"/>
          </p:nvPr>
        </p:nvSpPr>
        <p:spPr>
          <a:xfrm>
            <a:off x="431800" y="915988"/>
            <a:ext cx="8280400" cy="4103687"/>
          </a:xfrm>
        </p:spPr>
        <p:txBody>
          <a:bodyPr>
            <a:noAutofit/>
          </a:bodyPr>
          <a:lstStyle/>
          <a:p>
            <a:pPr marL="0" indent="0">
              <a:buFont typeface="Arial" panose="020B0604020202020204" pitchFamily="34" charset="0"/>
              <a:buNone/>
              <a:defRPr/>
            </a:pPr>
            <a:r>
              <a:rPr lang="en-US" sz="2100" b="1" dirty="0">
                <a:solidFill>
                  <a:schemeClr val="bg1"/>
                </a:solidFill>
              </a:rPr>
              <a:t>Novelty was refined in </a:t>
            </a:r>
            <a:r>
              <a:rPr lang="en-US" sz="2100" i="1" dirty="0" err="1">
                <a:solidFill>
                  <a:srgbClr val="00B0F0"/>
                </a:solidFill>
              </a:rPr>
              <a:t>Apotex</a:t>
            </a:r>
            <a:r>
              <a:rPr lang="en-US" sz="2100" i="1" dirty="0">
                <a:solidFill>
                  <a:srgbClr val="00B0F0"/>
                </a:solidFill>
              </a:rPr>
              <a:t> v. </a:t>
            </a:r>
            <a:r>
              <a:rPr lang="en-US" sz="2100" i="1" dirty="0" err="1">
                <a:solidFill>
                  <a:srgbClr val="00B0F0"/>
                </a:solidFill>
              </a:rPr>
              <a:t>Sanofi-Synthelabo</a:t>
            </a:r>
            <a:r>
              <a:rPr lang="en-US" sz="2100" i="1" dirty="0">
                <a:solidFill>
                  <a:srgbClr val="00B0F0"/>
                </a:solidFill>
              </a:rPr>
              <a:t> </a:t>
            </a:r>
            <a:r>
              <a:rPr lang="en-US" sz="2100" dirty="0">
                <a:solidFill>
                  <a:schemeClr val="bg1"/>
                </a:solidFill>
              </a:rPr>
              <a:t>(</a:t>
            </a:r>
            <a:r>
              <a:rPr lang="en-US" sz="2100" dirty="0">
                <a:solidFill>
                  <a:srgbClr val="FF0000"/>
                </a:solidFill>
              </a:rPr>
              <a:t>SCC</a:t>
            </a:r>
            <a:r>
              <a:rPr lang="en-US" sz="2100" dirty="0">
                <a:solidFill>
                  <a:schemeClr val="bg1"/>
                </a:solidFill>
              </a:rPr>
              <a:t>, 2008)</a:t>
            </a:r>
          </a:p>
          <a:p>
            <a:pPr>
              <a:defRPr/>
            </a:pPr>
            <a:r>
              <a:rPr lang="en-US" sz="2100" dirty="0">
                <a:solidFill>
                  <a:srgbClr val="FF0000"/>
                </a:solidFill>
              </a:rPr>
              <a:t>Two</a:t>
            </a:r>
            <a:r>
              <a:rPr lang="en-US" sz="2100" dirty="0">
                <a:solidFill>
                  <a:schemeClr val="bg1"/>
                </a:solidFill>
              </a:rPr>
              <a:t>-</a:t>
            </a:r>
            <a:r>
              <a:rPr lang="en-US" sz="2100" dirty="0">
                <a:solidFill>
                  <a:srgbClr val="FF0000"/>
                </a:solidFill>
              </a:rPr>
              <a:t>part test</a:t>
            </a:r>
            <a:r>
              <a:rPr lang="en-US" sz="2100" dirty="0">
                <a:solidFill>
                  <a:schemeClr val="bg1"/>
                </a:solidFill>
              </a:rPr>
              <a:t>: There is no novelty where there is (1) </a:t>
            </a:r>
            <a:r>
              <a:rPr lang="en-US" sz="2100" dirty="0">
                <a:solidFill>
                  <a:srgbClr val="FFFF00"/>
                </a:solidFill>
              </a:rPr>
              <a:t>prior disclosure </a:t>
            </a:r>
            <a:r>
              <a:rPr lang="en-US" sz="2100" dirty="0">
                <a:solidFill>
                  <a:schemeClr val="bg1"/>
                </a:solidFill>
              </a:rPr>
              <a:t>and (2) </a:t>
            </a:r>
            <a:r>
              <a:rPr lang="en-US" sz="2100" dirty="0">
                <a:solidFill>
                  <a:srgbClr val="FFFF00"/>
                </a:solidFill>
              </a:rPr>
              <a:t>enablement</a:t>
            </a:r>
          </a:p>
          <a:p>
            <a:pPr>
              <a:defRPr/>
            </a:pPr>
            <a:r>
              <a:rPr lang="en-US" sz="2100" dirty="0">
                <a:solidFill>
                  <a:schemeClr val="bg1"/>
                </a:solidFill>
              </a:rPr>
              <a:t>(1) </a:t>
            </a:r>
            <a:r>
              <a:rPr lang="en-US" sz="2100" dirty="0">
                <a:solidFill>
                  <a:srgbClr val="FF0000"/>
                </a:solidFill>
              </a:rPr>
              <a:t>Prior disclosure</a:t>
            </a:r>
            <a:r>
              <a:rPr lang="en-US" sz="2100" dirty="0">
                <a:solidFill>
                  <a:schemeClr val="bg1"/>
                </a:solidFill>
              </a:rPr>
              <a:t>:</a:t>
            </a:r>
          </a:p>
          <a:p>
            <a:pPr lvl="1">
              <a:buFont typeface="Courier New" panose="02070309020205020404" pitchFamily="49" charset="0"/>
              <a:buChar char="o"/>
              <a:defRPr/>
            </a:pPr>
            <a:r>
              <a:rPr lang="en-CA" sz="2100" dirty="0">
                <a:solidFill>
                  <a:schemeClr val="bg1"/>
                </a:solidFill>
              </a:rPr>
              <a:t>The </a:t>
            </a:r>
            <a:r>
              <a:rPr lang="en-CA" sz="2100" dirty="0">
                <a:solidFill>
                  <a:srgbClr val="FFFF00"/>
                </a:solidFill>
              </a:rPr>
              <a:t>prior </a:t>
            </a:r>
            <a:r>
              <a:rPr lang="en-CA" sz="2100" dirty="0">
                <a:solidFill>
                  <a:schemeClr val="bg1"/>
                </a:solidFill>
              </a:rPr>
              <a:t>[publication/sale/use/patent] </a:t>
            </a:r>
            <a:r>
              <a:rPr lang="en-CA" sz="2100" dirty="0">
                <a:solidFill>
                  <a:srgbClr val="FFFF00"/>
                </a:solidFill>
              </a:rPr>
              <a:t>must disclose subject matter which, if performed, would necessarily result in infringement</a:t>
            </a:r>
            <a:r>
              <a:rPr lang="en-CA" sz="2100" dirty="0">
                <a:solidFill>
                  <a:schemeClr val="bg1"/>
                </a:solidFill>
              </a:rPr>
              <a:t> of that patent. At this stage, the skilled person is simply [analyzing] the prior [publication/sale/use/patent] for the purposes of understanding it. </a:t>
            </a:r>
            <a:r>
              <a:rPr lang="en-CA" sz="2100" dirty="0">
                <a:solidFill>
                  <a:srgbClr val="FF0000"/>
                </a:solidFill>
              </a:rPr>
              <a:t>There is no room for trial and error or experimentation </a:t>
            </a:r>
            <a:r>
              <a:rPr lang="en-CA" sz="2100" dirty="0">
                <a:solidFill>
                  <a:schemeClr val="bg1"/>
                </a:solidFill>
              </a:rPr>
              <a:t>by the skilled person.</a:t>
            </a:r>
            <a:endParaRPr lang="en-US" sz="2100" dirty="0">
              <a:solidFill>
                <a:schemeClr val="bg1"/>
              </a:solidFill>
            </a:endParaRPr>
          </a:p>
        </p:txBody>
      </p:sp>
      <p:sp>
        <p:nvSpPr>
          <p:cNvPr id="4" name="Slide Number Placeholder 3">
            <a:extLst>
              <a:ext uri="{FF2B5EF4-FFF2-40B4-BE49-F238E27FC236}">
                <a16:creationId xmlns:a16="http://schemas.microsoft.com/office/drawing/2014/main" id="{77927250-9592-AC7F-B8ED-495F56230FDF}"/>
              </a:ext>
            </a:extLst>
          </p:cNvPr>
          <p:cNvSpPr>
            <a:spLocks noGrp="1"/>
          </p:cNvSpPr>
          <p:nvPr>
            <p:ph type="sldNum" sz="quarter" idx="12"/>
          </p:nvPr>
        </p:nvSpPr>
        <p:spPr/>
        <p:txBody>
          <a:bodyPr/>
          <a:lstStyle/>
          <a:p>
            <a:pPr defTabSz="342900" eaLnBrk="1" fontAlgn="auto" hangingPunct="1">
              <a:spcBef>
                <a:spcPts val="0"/>
              </a:spcBef>
              <a:spcAft>
                <a:spcPts val="0"/>
              </a:spcAft>
              <a:defRPr/>
            </a:pPr>
            <a:fld id="{A785042C-1612-CD45-920B-C3290EBDBEA7}" type="slidenum">
              <a:rPr lang="en-US" sz="1350">
                <a:solidFill>
                  <a:prstClr val="black"/>
                </a:solidFill>
                <a:latin typeface="Arial"/>
                <a:ea typeface="+mn-ea"/>
              </a:rPr>
              <a:pPr defTabSz="342900" eaLnBrk="1" fontAlgn="auto" hangingPunct="1">
                <a:spcBef>
                  <a:spcPts val="0"/>
                </a:spcBef>
                <a:spcAft>
                  <a:spcPts val="0"/>
                </a:spcAft>
                <a:defRPr/>
              </a:pPr>
              <a:t>372</a:t>
            </a:fld>
            <a:endParaRPr lang="en-US" sz="1350">
              <a:solidFill>
                <a:prstClr val="black"/>
              </a:solidFill>
              <a:latin typeface="Arial"/>
              <a:ea typeface="+mn-ea"/>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BED2F-320F-11BC-C9FD-3DBD90304413}"/>
              </a:ext>
            </a:extLst>
          </p:cNvPr>
          <p:cNvSpPr>
            <a:spLocks noGrp="1"/>
          </p:cNvSpPr>
          <p:nvPr>
            <p:ph type="title"/>
          </p:nvPr>
        </p:nvSpPr>
        <p:spPr>
          <a:xfrm>
            <a:off x="1485900" y="52388"/>
            <a:ext cx="6172200" cy="62706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62D2F966-4756-3B35-3EB8-26A369C5FDE7}"/>
              </a:ext>
            </a:extLst>
          </p:cNvPr>
          <p:cNvSpPr>
            <a:spLocks noGrp="1"/>
          </p:cNvSpPr>
          <p:nvPr>
            <p:ph idx="1"/>
          </p:nvPr>
        </p:nvSpPr>
        <p:spPr>
          <a:xfrm>
            <a:off x="287338" y="1058863"/>
            <a:ext cx="8569325" cy="3746500"/>
          </a:xfrm>
        </p:spPr>
        <p:txBody>
          <a:bodyPr>
            <a:normAutofit/>
          </a:bodyPr>
          <a:lstStyle/>
          <a:p>
            <a:pPr marL="0" indent="0">
              <a:buFont typeface="Arial" panose="020B0604020202020204" pitchFamily="34" charset="0"/>
              <a:buNone/>
              <a:defRPr/>
            </a:pPr>
            <a:r>
              <a:rPr lang="en-US" sz="1800" b="1" dirty="0">
                <a:solidFill>
                  <a:schemeClr val="bg1"/>
                </a:solidFill>
              </a:rPr>
              <a:t>Novelty</a:t>
            </a:r>
          </a:p>
          <a:p>
            <a:pPr>
              <a:defRPr/>
            </a:pPr>
            <a:r>
              <a:rPr lang="en-US" sz="1800" dirty="0">
                <a:solidFill>
                  <a:schemeClr val="bg1"/>
                </a:solidFill>
              </a:rPr>
              <a:t>(2) </a:t>
            </a:r>
            <a:r>
              <a:rPr lang="en-US" sz="1800" dirty="0">
                <a:solidFill>
                  <a:srgbClr val="FF0000"/>
                </a:solidFill>
              </a:rPr>
              <a:t>Enablement</a:t>
            </a:r>
            <a:r>
              <a:rPr lang="en-US" sz="1800" dirty="0">
                <a:solidFill>
                  <a:schemeClr val="bg1"/>
                </a:solidFill>
              </a:rPr>
              <a:t> (see </a:t>
            </a:r>
            <a:r>
              <a:rPr lang="en-US" sz="1800" dirty="0" err="1">
                <a:solidFill>
                  <a:schemeClr val="bg1"/>
                </a:solidFill>
              </a:rPr>
              <a:t>paras</a:t>
            </a:r>
            <a:r>
              <a:rPr lang="en-US" sz="1800" dirty="0">
                <a:solidFill>
                  <a:schemeClr val="bg1"/>
                </a:solidFill>
              </a:rPr>
              <a:t>. 26-27, 37 in </a:t>
            </a:r>
            <a:r>
              <a:rPr lang="en-US" sz="1800" i="1" dirty="0" err="1">
                <a:solidFill>
                  <a:srgbClr val="00B0F0"/>
                </a:solidFill>
              </a:rPr>
              <a:t>Apotex</a:t>
            </a:r>
            <a:r>
              <a:rPr lang="en-US" sz="1800" dirty="0">
                <a:solidFill>
                  <a:schemeClr val="bg1"/>
                </a:solidFill>
              </a:rPr>
              <a:t>)</a:t>
            </a:r>
          </a:p>
          <a:p>
            <a:pPr lvl="1">
              <a:buFont typeface="Courier New" panose="02070309020205020404" pitchFamily="49" charset="0"/>
              <a:buChar char="o"/>
              <a:defRPr/>
            </a:pPr>
            <a:r>
              <a:rPr lang="en-US" sz="1800" dirty="0">
                <a:solidFill>
                  <a:srgbClr val="FFFF00"/>
                </a:solidFill>
              </a:rPr>
              <a:t>Would the person skilled in the art have been able to perform the invention without undue burden</a:t>
            </a:r>
            <a:r>
              <a:rPr lang="en-US" sz="1800" dirty="0">
                <a:solidFill>
                  <a:srgbClr val="FF0000"/>
                </a:solidFill>
              </a:rPr>
              <a:t>? </a:t>
            </a:r>
          </a:p>
          <a:p>
            <a:pPr lvl="2">
              <a:buFont typeface="Wingdings" pitchFamily="2" charset="2"/>
              <a:buChar char="§"/>
              <a:defRPr/>
            </a:pPr>
            <a:r>
              <a:rPr lang="en-US" sz="1800" dirty="0">
                <a:solidFill>
                  <a:schemeClr val="bg1"/>
                </a:solidFill>
              </a:rPr>
              <a:t>If inventive steps are required, the prior art will not be considered to be enabling</a:t>
            </a:r>
          </a:p>
          <a:p>
            <a:pPr lvl="2">
              <a:buFont typeface="Wingdings" pitchFamily="2" charset="2"/>
              <a:buChar char="§"/>
              <a:defRPr/>
            </a:pPr>
            <a:r>
              <a:rPr lang="en-US" sz="1800" dirty="0">
                <a:solidFill>
                  <a:schemeClr val="bg1"/>
                </a:solidFill>
              </a:rPr>
              <a:t>Routine trials are acceptable</a:t>
            </a:r>
          </a:p>
          <a:p>
            <a:pPr lvl="2">
              <a:buFont typeface="Wingdings" pitchFamily="2" charset="2"/>
              <a:buChar char="§"/>
              <a:defRPr/>
            </a:pPr>
            <a:r>
              <a:rPr lang="en-US" sz="1800" dirty="0">
                <a:solidFill>
                  <a:schemeClr val="bg1"/>
                </a:solidFill>
              </a:rPr>
              <a:t>The skilled person </a:t>
            </a:r>
            <a:r>
              <a:rPr lang="en-CA" sz="1800" dirty="0">
                <a:solidFill>
                  <a:schemeClr val="bg1"/>
                </a:solidFill>
              </a:rPr>
              <a:t>can use common general knowledge to supplement the information in the prior art or prior disclosed materials </a:t>
            </a:r>
          </a:p>
          <a:p>
            <a:pPr lvl="2">
              <a:buFont typeface="Wingdings" pitchFamily="2" charset="2"/>
              <a:buChar char="§"/>
              <a:defRPr/>
            </a:pPr>
            <a:r>
              <a:rPr lang="en-US" sz="1800" dirty="0">
                <a:solidFill>
                  <a:schemeClr val="bg1"/>
                </a:solidFill>
              </a:rPr>
              <a:t>Obvious errors or omissions in prior art will not prevent enablement.</a:t>
            </a:r>
          </a:p>
        </p:txBody>
      </p:sp>
      <p:sp>
        <p:nvSpPr>
          <p:cNvPr id="4" name="Slide Number Placeholder 3">
            <a:extLst>
              <a:ext uri="{FF2B5EF4-FFF2-40B4-BE49-F238E27FC236}">
                <a16:creationId xmlns:a16="http://schemas.microsoft.com/office/drawing/2014/main" id="{9E10C6F8-5F76-5154-D410-5C613ECE767E}"/>
              </a:ext>
            </a:extLst>
          </p:cNvPr>
          <p:cNvSpPr>
            <a:spLocks noGrp="1"/>
          </p:cNvSpPr>
          <p:nvPr>
            <p:ph type="sldNum" sz="quarter" idx="12"/>
          </p:nvPr>
        </p:nvSpPr>
        <p:spPr/>
        <p:txBody>
          <a:bodyPr/>
          <a:lstStyle/>
          <a:p>
            <a:pPr defTabSz="342900" eaLnBrk="1" fontAlgn="auto" hangingPunct="1">
              <a:spcBef>
                <a:spcPts val="0"/>
              </a:spcBef>
              <a:spcAft>
                <a:spcPts val="0"/>
              </a:spcAft>
              <a:defRPr/>
            </a:pPr>
            <a:fld id="{767041C4-AA37-A540-ACC8-9DAA81B826B9}" type="slidenum">
              <a:rPr lang="en-US" sz="1350">
                <a:solidFill>
                  <a:prstClr val="black"/>
                </a:solidFill>
                <a:latin typeface="Arial"/>
                <a:ea typeface="+mn-ea"/>
              </a:rPr>
              <a:pPr defTabSz="342900" eaLnBrk="1" fontAlgn="auto" hangingPunct="1">
                <a:spcBef>
                  <a:spcPts val="0"/>
                </a:spcBef>
                <a:spcAft>
                  <a:spcPts val="0"/>
                </a:spcAft>
                <a:defRPr/>
              </a:pPr>
              <a:t>373</a:t>
            </a:fld>
            <a:endParaRPr lang="en-US" sz="1350">
              <a:solidFill>
                <a:prstClr val="black"/>
              </a:solidFill>
              <a:latin typeface="Arial"/>
              <a:ea typeface="+mn-ea"/>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486A9-E8E2-094F-41A6-3D60CF47B90B}"/>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FABCD06F-DDA9-EA2B-80C4-2771E6F0192F}"/>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22882" name="Content Placeholder 3" descr="Crystal_Project_pause-queue.png">
            <a:extLst>
              <a:ext uri="{FF2B5EF4-FFF2-40B4-BE49-F238E27FC236}">
                <a16:creationId xmlns:a16="http://schemas.microsoft.com/office/drawing/2014/main" id="{9D4DD9E6-FA35-CECE-E58B-EA95583BE77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Content Placeholder 3" descr="Crystal_Project_pause-queue.png">
            <a:extLst>
              <a:ext uri="{FF2B5EF4-FFF2-40B4-BE49-F238E27FC236}">
                <a16:creationId xmlns:a16="http://schemas.microsoft.com/office/drawing/2014/main" id="{9B0C4359-4F0C-3AD5-FF2A-EED2C1FCD5C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a:extLst>
              <a:ext uri="{FF2B5EF4-FFF2-40B4-BE49-F238E27FC236}">
                <a16:creationId xmlns:a16="http://schemas.microsoft.com/office/drawing/2014/main" id="{9759779E-83EE-9A02-B580-43637474E3C6}"/>
              </a:ext>
            </a:extLst>
          </p:cNvPr>
          <p:cNvSpPr>
            <a:spLocks noGrp="1" noChangeArrowheads="1"/>
          </p:cNvSpPr>
          <p:nvPr>
            <p:ph type="title"/>
          </p:nvPr>
        </p:nvSpPr>
        <p:spPr bwMode="auto">
          <a:xfrm>
            <a:off x="1485900" y="115888"/>
            <a:ext cx="61722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1CB7430-6103-6032-7571-2B9E0608B4F7}"/>
              </a:ext>
            </a:extLst>
          </p:cNvPr>
          <p:cNvSpPr>
            <a:spLocks noGrp="1"/>
          </p:cNvSpPr>
          <p:nvPr>
            <p:ph idx="1"/>
          </p:nvPr>
        </p:nvSpPr>
        <p:spPr>
          <a:xfrm>
            <a:off x="287338" y="1131888"/>
            <a:ext cx="8569325" cy="3743325"/>
          </a:xfrm>
        </p:spPr>
        <p:txBody>
          <a:bodyPr>
            <a:normAutofit/>
          </a:bodyPr>
          <a:lstStyle/>
          <a:p>
            <a:pPr marL="0" indent="0">
              <a:buFont typeface="Arial" panose="020B0604020202020204" pitchFamily="34" charset="0"/>
              <a:buNone/>
              <a:defRPr/>
            </a:pPr>
            <a:r>
              <a:rPr lang="en-US" sz="2800" b="1" dirty="0">
                <a:solidFill>
                  <a:srgbClr val="00B0F0"/>
                </a:solidFill>
              </a:rPr>
              <a:t>Double patenting</a:t>
            </a:r>
            <a:r>
              <a:rPr lang="en-US" sz="2800" b="1" dirty="0">
                <a:solidFill>
                  <a:srgbClr val="FF0000"/>
                </a:solidFill>
              </a:rPr>
              <a:t>/</a:t>
            </a:r>
            <a:r>
              <a:rPr lang="en-US" sz="2800" b="1" dirty="0" err="1">
                <a:solidFill>
                  <a:srgbClr val="92D050"/>
                </a:solidFill>
              </a:rPr>
              <a:t>evergreening</a:t>
            </a:r>
            <a:endParaRPr lang="en-US" sz="2800" b="1" dirty="0">
              <a:solidFill>
                <a:srgbClr val="92D050"/>
              </a:solidFill>
            </a:endParaRPr>
          </a:p>
          <a:p>
            <a:pPr>
              <a:defRPr/>
            </a:pPr>
            <a:r>
              <a:rPr lang="en-US" sz="2800" i="1" dirty="0">
                <a:solidFill>
                  <a:schemeClr val="bg1"/>
                </a:solidFill>
              </a:rPr>
              <a:t>[63] …  The </a:t>
            </a:r>
            <a:r>
              <a:rPr lang="en-US" sz="2800" i="1" dirty="0">
                <a:solidFill>
                  <a:srgbClr val="FFFF00"/>
                </a:solidFill>
              </a:rPr>
              <a:t>inventor is only entitled to “a” patent for each invention</a:t>
            </a:r>
            <a:r>
              <a:rPr lang="en-US" sz="2800" i="1" dirty="0">
                <a:solidFill>
                  <a:schemeClr val="bg1"/>
                </a:solidFill>
              </a:rPr>
              <a:t>: Patent Act , s. 36(1). </a:t>
            </a:r>
            <a:r>
              <a:rPr lang="en-US" sz="2800" i="1" dirty="0">
                <a:solidFill>
                  <a:srgbClr val="FFFF00"/>
                </a:solidFill>
              </a:rPr>
              <a:t>If a subsequent patent issues with identical claims, there is an improper extension of the monopoly </a:t>
            </a:r>
            <a:r>
              <a:rPr lang="en-US" sz="2800" i="1" dirty="0">
                <a:solidFill>
                  <a:schemeClr val="bg1"/>
                </a:solidFill>
              </a:rPr>
              <a:t>(Binnie J., </a:t>
            </a:r>
            <a:r>
              <a:rPr lang="en-US" sz="2800" i="1" u="sng" dirty="0">
                <a:solidFill>
                  <a:schemeClr val="bg1"/>
                </a:solidFill>
              </a:rPr>
              <a:t>Whirlpool Corp.</a:t>
            </a:r>
            <a:r>
              <a:rPr lang="en-US" sz="2800" i="1" dirty="0">
                <a:solidFill>
                  <a:schemeClr val="bg1"/>
                </a:solidFill>
              </a:rPr>
              <a:t>, SCC, 2000)</a:t>
            </a:r>
          </a:p>
          <a:p>
            <a:pPr>
              <a:defRPr/>
            </a:pPr>
            <a:r>
              <a:rPr lang="en-US" sz="2800" dirty="0">
                <a:solidFill>
                  <a:srgbClr val="FFFF00"/>
                </a:solidFill>
              </a:rPr>
              <a:t>Look only at the claims (</a:t>
            </a:r>
            <a:r>
              <a:rPr lang="en-US" sz="2800" dirty="0">
                <a:solidFill>
                  <a:schemeClr val="bg1"/>
                </a:solidFill>
              </a:rPr>
              <a:t>not the disclosure</a:t>
            </a:r>
            <a:r>
              <a:rPr lang="en-US" sz="2800" dirty="0">
                <a:solidFill>
                  <a:srgbClr val="FFFF00"/>
                </a:solidFill>
              </a:rPr>
              <a:t>)</a:t>
            </a:r>
            <a:r>
              <a:rPr lang="en-US" sz="2800" dirty="0">
                <a:solidFill>
                  <a:schemeClr val="bg1"/>
                </a:solidFill>
              </a:rPr>
              <a:t>, as it is the claims that define the monopoly</a:t>
            </a:r>
          </a:p>
        </p:txBody>
      </p:sp>
      <p:sp>
        <p:nvSpPr>
          <p:cNvPr id="4" name="Slide Number Placeholder 3">
            <a:extLst>
              <a:ext uri="{FF2B5EF4-FFF2-40B4-BE49-F238E27FC236}">
                <a16:creationId xmlns:a16="http://schemas.microsoft.com/office/drawing/2014/main" id="{44B7BD17-D0BB-E2EA-1485-AEFAC5FD455A}"/>
              </a:ext>
            </a:extLst>
          </p:cNvPr>
          <p:cNvSpPr>
            <a:spLocks noGrp="1"/>
          </p:cNvSpPr>
          <p:nvPr>
            <p:ph type="sldNum" sz="quarter" idx="12"/>
          </p:nvPr>
        </p:nvSpPr>
        <p:spPr/>
        <p:txBody>
          <a:bodyPr/>
          <a:lstStyle/>
          <a:p>
            <a:pPr defTabSz="342900" eaLnBrk="1" fontAlgn="auto" hangingPunct="1">
              <a:spcBef>
                <a:spcPts val="0"/>
              </a:spcBef>
              <a:spcAft>
                <a:spcPts val="0"/>
              </a:spcAft>
              <a:defRPr/>
            </a:pPr>
            <a:fld id="{19838525-8E91-9246-ADE3-AD1307C34E53}" type="slidenum">
              <a:rPr lang="en-US" sz="1350">
                <a:solidFill>
                  <a:prstClr val="black"/>
                </a:solidFill>
                <a:latin typeface="Arial"/>
                <a:ea typeface="+mn-ea"/>
              </a:rPr>
              <a:pPr defTabSz="342900" eaLnBrk="1" fontAlgn="auto" hangingPunct="1">
                <a:spcBef>
                  <a:spcPts val="0"/>
                </a:spcBef>
                <a:spcAft>
                  <a:spcPts val="0"/>
                </a:spcAft>
                <a:defRPr/>
              </a:pPr>
              <a:t>376</a:t>
            </a:fld>
            <a:endParaRPr lang="en-US" sz="1350">
              <a:solidFill>
                <a:prstClr val="black"/>
              </a:solidFill>
              <a:latin typeface="Arial"/>
              <a:ea typeface="+mn-ea"/>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1">
            <a:extLst>
              <a:ext uri="{FF2B5EF4-FFF2-40B4-BE49-F238E27FC236}">
                <a16:creationId xmlns:a16="http://schemas.microsoft.com/office/drawing/2014/main" id="{2F84FFBF-4FF7-8C27-485D-45256530083F}"/>
              </a:ext>
            </a:extLst>
          </p:cNvPr>
          <p:cNvSpPr txBox="1">
            <a:spLocks noChangeArrowheads="1"/>
          </p:cNvSpPr>
          <p:nvPr/>
        </p:nvSpPr>
        <p:spPr bwMode="auto">
          <a:xfrm>
            <a:off x="3367088" y="195263"/>
            <a:ext cx="240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3" name="TextBox 2">
            <a:extLst>
              <a:ext uri="{FF2B5EF4-FFF2-40B4-BE49-F238E27FC236}">
                <a16:creationId xmlns:a16="http://schemas.microsoft.com/office/drawing/2014/main" id="{CBF75B4C-DA9E-0A3B-D6A4-7B4E43879BFB}"/>
              </a:ext>
            </a:extLst>
          </p:cNvPr>
          <p:cNvSpPr txBox="1"/>
          <p:nvPr/>
        </p:nvSpPr>
        <p:spPr>
          <a:xfrm>
            <a:off x="503238" y="1131888"/>
            <a:ext cx="8137525" cy="3538537"/>
          </a:xfrm>
          <a:prstGeom prst="rect">
            <a:avLst/>
          </a:prstGeom>
          <a:noFill/>
        </p:spPr>
        <p:txBody>
          <a:bodyPr>
            <a:spAutoFit/>
          </a:bodyPr>
          <a:lstStyle/>
          <a:p>
            <a:pPr>
              <a:defRPr/>
            </a:pPr>
            <a:r>
              <a:rPr lang="en-US" sz="3200" b="1" dirty="0">
                <a:solidFill>
                  <a:srgbClr val="FFFF00"/>
                </a:solidFill>
              </a:rPr>
              <a:t>Double patenting</a:t>
            </a:r>
            <a:r>
              <a:rPr lang="en-US" sz="3200" b="1" dirty="0">
                <a:solidFill>
                  <a:srgbClr val="FF0000"/>
                </a:solidFill>
              </a:rPr>
              <a:t>/</a:t>
            </a:r>
            <a:r>
              <a:rPr lang="en-US" sz="3200" b="1" dirty="0">
                <a:solidFill>
                  <a:srgbClr val="92D050"/>
                </a:solidFill>
              </a:rPr>
              <a:t>evergreening</a:t>
            </a:r>
          </a:p>
          <a:p>
            <a:pPr marL="342900" indent="-342900">
              <a:buFont typeface="Arial" panose="020B0604020202020204" pitchFamily="34" charset="0"/>
              <a:buChar char="•"/>
              <a:defRPr/>
            </a:pPr>
            <a:r>
              <a:rPr lang="en-US" sz="3200" dirty="0">
                <a:solidFill>
                  <a:srgbClr val="92D050"/>
                </a:solidFill>
              </a:rPr>
              <a:t>Same invention double patenting</a:t>
            </a:r>
          </a:p>
          <a:p>
            <a:pPr lvl="1">
              <a:buFont typeface="Courier New" panose="02070309020205020404" pitchFamily="49" charset="0"/>
              <a:buChar char="o"/>
              <a:defRPr/>
            </a:pPr>
            <a:r>
              <a:rPr lang="en-US" sz="3200" dirty="0">
                <a:solidFill>
                  <a:schemeClr val="bg1"/>
                </a:solidFill>
              </a:rPr>
              <a:t>Identical or coterminous claims</a:t>
            </a:r>
          </a:p>
          <a:p>
            <a:pPr marL="342900" indent="-342900">
              <a:buFont typeface="Arial" panose="020B0604020202020204" pitchFamily="34" charset="0"/>
              <a:buChar char="•"/>
              <a:defRPr/>
            </a:pPr>
            <a:r>
              <a:rPr lang="en-US" sz="3200" dirty="0">
                <a:solidFill>
                  <a:srgbClr val="92D050"/>
                </a:solidFill>
              </a:rPr>
              <a:t>Obviousness double patenting</a:t>
            </a:r>
          </a:p>
          <a:p>
            <a:pPr lvl="1">
              <a:buFont typeface="Courier New" panose="02070309020205020404" pitchFamily="49" charset="0"/>
              <a:buChar char="o"/>
              <a:defRPr/>
            </a:pPr>
            <a:r>
              <a:rPr lang="en-US" sz="3200" dirty="0">
                <a:solidFill>
                  <a:schemeClr val="bg1"/>
                </a:solidFill>
              </a:rPr>
              <a:t>Prohibits the issuance of a second patent with claims that are not patentably distinct” from those of the earlier patent. </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97B3C-4ADA-F462-28DB-D5C5CCC7DCA9}"/>
              </a:ext>
            </a:extLst>
          </p:cNvPr>
          <p:cNvSpPr>
            <a:spLocks noGrp="1"/>
          </p:cNvSpPr>
          <p:nvPr>
            <p:ph type="title"/>
          </p:nvPr>
        </p:nvSpPr>
        <p:spPr>
          <a:xfrm>
            <a:off x="323850" y="76200"/>
            <a:ext cx="8640763" cy="623888"/>
          </a:xfrm>
        </p:spPr>
        <p:txBody>
          <a:bodyPr>
            <a:normAutofit fontScale="90000"/>
          </a:bodyPr>
          <a:lstStyle/>
          <a:p>
            <a:pPr>
              <a:defRPr/>
            </a:pPr>
            <a:r>
              <a:rPr lang="en-US" sz="3600" b="1" dirty="0">
                <a:solidFill>
                  <a:srgbClr val="FFFF00"/>
                </a:solidFill>
              </a:rPr>
              <a:t>Patents</a:t>
            </a:r>
            <a:r>
              <a:rPr lang="en-US" sz="3600" b="1" dirty="0">
                <a:solidFill>
                  <a:srgbClr val="FF0000"/>
                </a:solidFill>
              </a:rPr>
              <a:t>:</a:t>
            </a:r>
            <a:r>
              <a:rPr lang="en-US" sz="3600" b="1" dirty="0">
                <a:solidFill>
                  <a:srgbClr val="FFFF00"/>
                </a:solidFill>
              </a:rPr>
              <a:t> </a:t>
            </a:r>
            <a:r>
              <a:rPr lang="en-US" sz="3600" b="1" dirty="0" err="1">
                <a:solidFill>
                  <a:srgbClr val="FFFF00"/>
                </a:solidFill>
              </a:rPr>
              <a:t>Doublepatenting</a:t>
            </a:r>
            <a:r>
              <a:rPr lang="en-US" sz="3600" b="1" dirty="0">
                <a:solidFill>
                  <a:srgbClr val="FF0000"/>
                </a:solidFill>
              </a:rPr>
              <a:t>/</a:t>
            </a:r>
            <a:r>
              <a:rPr lang="en-US" sz="3600" b="1" dirty="0">
                <a:solidFill>
                  <a:srgbClr val="92D050"/>
                </a:solidFill>
              </a:rPr>
              <a:t>evergreening</a:t>
            </a:r>
            <a:br>
              <a:rPr lang="en-US" b="1" dirty="0">
                <a:solidFill>
                  <a:srgbClr val="92D05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9BF59B35-E0B9-7D60-518A-E45ABE15FD23}"/>
              </a:ext>
            </a:extLst>
          </p:cNvPr>
          <p:cNvSpPr>
            <a:spLocks noGrp="1"/>
          </p:cNvSpPr>
          <p:nvPr>
            <p:ph idx="1"/>
          </p:nvPr>
        </p:nvSpPr>
        <p:spPr>
          <a:xfrm>
            <a:off x="287338" y="987425"/>
            <a:ext cx="8569325" cy="3895725"/>
          </a:xfrm>
        </p:spPr>
        <p:txBody>
          <a:bodyPr>
            <a:normAutofit fontScale="92500" lnSpcReduction="10000"/>
          </a:bodyPr>
          <a:lstStyle/>
          <a:p>
            <a:pPr marL="0" indent="0">
              <a:lnSpc>
                <a:spcPct val="110000"/>
              </a:lnSpc>
              <a:buFont typeface="Arial" panose="020B0604020202020204" pitchFamily="34" charset="0"/>
              <a:buNone/>
              <a:defRPr/>
            </a:pPr>
            <a:r>
              <a:rPr lang="en-US" sz="1800" i="1" dirty="0">
                <a:solidFill>
                  <a:srgbClr val="00B0F0"/>
                </a:solidFill>
              </a:rPr>
              <a:t>Whirlpool Corp. v. </a:t>
            </a:r>
            <a:r>
              <a:rPr lang="en-US" sz="1800" i="1" dirty="0" err="1">
                <a:solidFill>
                  <a:srgbClr val="00B0F0"/>
                </a:solidFill>
              </a:rPr>
              <a:t>Camco</a:t>
            </a:r>
            <a:r>
              <a:rPr lang="en-US" sz="1800" i="1" dirty="0">
                <a:solidFill>
                  <a:srgbClr val="00B0F0"/>
                </a:solidFill>
              </a:rPr>
              <a:t> Inc.</a:t>
            </a:r>
            <a:r>
              <a:rPr lang="en-US" sz="1800" dirty="0">
                <a:solidFill>
                  <a:srgbClr val="00B0F0"/>
                </a:solidFill>
              </a:rPr>
              <a:t> </a:t>
            </a:r>
            <a:r>
              <a:rPr lang="en-US" sz="1800" dirty="0">
                <a:solidFill>
                  <a:schemeClr val="bg1"/>
                </a:solidFill>
              </a:rPr>
              <a:t>2000 SCC 67 Binnie J.: </a:t>
            </a:r>
          </a:p>
          <a:p>
            <a:pPr marL="0" indent="0">
              <a:lnSpc>
                <a:spcPct val="110000"/>
              </a:lnSpc>
              <a:buFont typeface="Arial" panose="020B0604020202020204" pitchFamily="34" charset="0"/>
              <a:buNone/>
              <a:defRPr/>
            </a:pPr>
            <a:r>
              <a:rPr lang="en-US" sz="1800" i="1" dirty="0">
                <a:solidFill>
                  <a:schemeClr val="bg1"/>
                </a:solidFill>
              </a:rPr>
              <a:t>“[66] … In Commissioner of Patents v. </a:t>
            </a:r>
            <a:r>
              <a:rPr lang="en-US" sz="1800" i="1" dirty="0" err="1">
                <a:solidFill>
                  <a:schemeClr val="bg1"/>
                </a:solidFill>
              </a:rPr>
              <a:t>Farbwerke</a:t>
            </a:r>
            <a:r>
              <a:rPr lang="en-US" sz="1800" i="1" dirty="0">
                <a:solidFill>
                  <a:schemeClr val="bg1"/>
                </a:solidFill>
              </a:rPr>
              <a:t> Hoechst </a:t>
            </a:r>
            <a:r>
              <a:rPr lang="en-US" sz="1800" i="1" dirty="0" err="1">
                <a:solidFill>
                  <a:schemeClr val="bg1"/>
                </a:solidFill>
              </a:rPr>
              <a:t>Aktiengesellschaft</a:t>
            </a:r>
            <a:r>
              <a:rPr lang="en-US" sz="1800" i="1" dirty="0">
                <a:solidFill>
                  <a:schemeClr val="bg1"/>
                </a:solidFill>
              </a:rPr>
              <a:t> </a:t>
            </a:r>
            <a:r>
              <a:rPr lang="en-US" sz="1800" i="1" dirty="0" err="1">
                <a:solidFill>
                  <a:schemeClr val="bg1"/>
                </a:solidFill>
              </a:rPr>
              <a:t>Vormals</a:t>
            </a:r>
            <a:r>
              <a:rPr lang="en-US" sz="1800" i="1" dirty="0">
                <a:solidFill>
                  <a:schemeClr val="bg1"/>
                </a:solidFill>
              </a:rPr>
              <a:t> Meister Lucius &amp; </a:t>
            </a:r>
            <a:r>
              <a:rPr lang="en-US" sz="1800" i="1" dirty="0" err="1">
                <a:solidFill>
                  <a:schemeClr val="bg1"/>
                </a:solidFill>
              </a:rPr>
              <a:t>Bruning</a:t>
            </a:r>
            <a:r>
              <a:rPr lang="en-US" sz="1800" i="1" dirty="0">
                <a:solidFill>
                  <a:schemeClr val="bg1"/>
                </a:solidFill>
              </a:rPr>
              <a:t> , [1964] S.C.R. 49, the issue was whether </a:t>
            </a:r>
            <a:r>
              <a:rPr lang="en-US" sz="1800" i="1" dirty="0" err="1">
                <a:solidFill>
                  <a:schemeClr val="bg1"/>
                </a:solidFill>
              </a:rPr>
              <a:t>Farbwerke</a:t>
            </a:r>
            <a:r>
              <a:rPr lang="en-US" sz="1800" i="1" dirty="0">
                <a:solidFill>
                  <a:schemeClr val="bg1"/>
                </a:solidFill>
              </a:rPr>
              <a:t> Hoechst could obtain a patent for a medicine that was a diluted version of a medicine for which it had already obtained a patent. </a:t>
            </a:r>
            <a:r>
              <a:rPr lang="en-US" sz="1800" i="1" dirty="0">
                <a:solidFill>
                  <a:srgbClr val="FFFF00"/>
                </a:solidFill>
              </a:rPr>
              <a:t>The claims were neither identical nor conterminous. Judson J. nevertheless held the subsequent patent to be invalid</a:t>
            </a:r>
            <a:r>
              <a:rPr lang="en-US" sz="1800" i="1" dirty="0">
                <a:solidFill>
                  <a:schemeClr val="bg1"/>
                </a:solidFill>
              </a:rPr>
              <a:t>, explaining at p. 53: </a:t>
            </a:r>
            <a:endParaRPr lang="en-CA" sz="1800" i="1" dirty="0">
              <a:solidFill>
                <a:schemeClr val="bg1"/>
              </a:solidFill>
            </a:endParaRPr>
          </a:p>
          <a:p>
            <a:pPr marL="300038" lvl="1" indent="0">
              <a:lnSpc>
                <a:spcPct val="110000"/>
              </a:lnSpc>
              <a:buFont typeface="Arial" panose="020B0604020202020204" pitchFamily="34" charset="0"/>
              <a:buNone/>
              <a:defRPr/>
            </a:pPr>
            <a:r>
              <a:rPr lang="en-US" sz="1800" i="1" dirty="0">
                <a:solidFill>
                  <a:schemeClr val="bg1"/>
                </a:solidFill>
              </a:rPr>
              <a:t>A person is entitled to a patent for a new, useful and inventive medicinal substance </a:t>
            </a:r>
            <a:r>
              <a:rPr lang="en-US" sz="1800" i="1" dirty="0">
                <a:solidFill>
                  <a:srgbClr val="FFFF00"/>
                </a:solidFill>
              </a:rPr>
              <a:t>but to dilute that new substance once its medical uses are established does not result in further invention</a:t>
            </a:r>
            <a:r>
              <a:rPr lang="en-US" sz="1800" i="1" dirty="0">
                <a:solidFill>
                  <a:schemeClr val="bg1"/>
                </a:solidFill>
              </a:rPr>
              <a:t>. </a:t>
            </a:r>
            <a:r>
              <a:rPr lang="en-US" sz="1800" i="1" dirty="0">
                <a:solidFill>
                  <a:srgbClr val="FF0000"/>
                </a:solidFill>
              </a:rPr>
              <a:t>The diluted and undiluted substance are but two aspects of exactly the same invention</a:t>
            </a:r>
            <a:r>
              <a:rPr lang="en-US" sz="1800" i="1" dirty="0">
                <a:solidFill>
                  <a:schemeClr val="bg1"/>
                </a:solidFill>
              </a:rPr>
              <a:t>. In this case, the addition of an inert carrier, which is a common expedient to increase bulk, and so facilitate measurement and administration, is nothing more than dilution and does not result in a further invention over and above that of the medicinal itself.”</a:t>
            </a:r>
            <a:endParaRPr lang="en-CA" sz="1800" i="1" dirty="0">
              <a:solidFill>
                <a:schemeClr val="bg1"/>
              </a:solidFill>
            </a:endParaRPr>
          </a:p>
          <a:p>
            <a:pPr marL="0" indent="0">
              <a:buFont typeface="Arial" panose="020B0604020202020204" pitchFamily="34" charset="0"/>
              <a:buNone/>
              <a:defRPr/>
            </a:pPr>
            <a:endParaRPr lang="en-US" sz="2400" i="1" u="sng" dirty="0">
              <a:solidFill>
                <a:schemeClr val="bg1"/>
              </a:solidFill>
            </a:endParaRPr>
          </a:p>
        </p:txBody>
      </p:sp>
      <p:sp>
        <p:nvSpPr>
          <p:cNvPr id="4" name="Slide Number Placeholder 3">
            <a:extLst>
              <a:ext uri="{FF2B5EF4-FFF2-40B4-BE49-F238E27FC236}">
                <a16:creationId xmlns:a16="http://schemas.microsoft.com/office/drawing/2014/main" id="{5A8BED56-F85E-EF67-6622-D112E18C889A}"/>
              </a:ext>
            </a:extLst>
          </p:cNvPr>
          <p:cNvSpPr>
            <a:spLocks noGrp="1"/>
          </p:cNvSpPr>
          <p:nvPr>
            <p:ph type="sldNum" sz="quarter" idx="12"/>
          </p:nvPr>
        </p:nvSpPr>
        <p:spPr/>
        <p:txBody>
          <a:bodyPr/>
          <a:lstStyle/>
          <a:p>
            <a:pPr defTabSz="342900" eaLnBrk="1" fontAlgn="auto" hangingPunct="1">
              <a:spcBef>
                <a:spcPts val="0"/>
              </a:spcBef>
              <a:spcAft>
                <a:spcPts val="0"/>
              </a:spcAft>
              <a:defRPr/>
            </a:pPr>
            <a:fld id="{05FC8872-AF85-8341-9283-E4AB49AD8E68}" type="slidenum">
              <a:rPr lang="en-US" sz="1350">
                <a:solidFill>
                  <a:prstClr val="black"/>
                </a:solidFill>
                <a:latin typeface="Arial"/>
                <a:ea typeface="+mn-ea"/>
              </a:rPr>
              <a:pPr defTabSz="342900" eaLnBrk="1" fontAlgn="auto" hangingPunct="1">
                <a:spcBef>
                  <a:spcPts val="0"/>
                </a:spcBef>
                <a:spcAft>
                  <a:spcPts val="0"/>
                </a:spcAft>
                <a:defRPr/>
              </a:pPr>
              <a:t>378</a:t>
            </a:fld>
            <a:endParaRPr lang="en-US" sz="1350">
              <a:solidFill>
                <a:prstClr val="black"/>
              </a:solidFill>
              <a:latin typeface="Arial"/>
              <a:ea typeface="+mn-ea"/>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5">
            <a:extLst>
              <a:ext uri="{FF2B5EF4-FFF2-40B4-BE49-F238E27FC236}">
                <a16:creationId xmlns:a16="http://schemas.microsoft.com/office/drawing/2014/main" id="{3505BE7A-437A-D0BB-548E-6B4967DF985B}"/>
              </a:ext>
            </a:extLst>
          </p:cNvPr>
          <p:cNvSpPr>
            <a:spLocks noGrp="1" noChangeArrowheads="1"/>
          </p:cNvSpPr>
          <p:nvPr>
            <p:ph type="title"/>
          </p:nvPr>
        </p:nvSpPr>
        <p:spPr bwMode="auto">
          <a:xfrm>
            <a:off x="1485900" y="95250"/>
            <a:ext cx="6172200" cy="73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F79A300-CB0A-1655-272A-F6FCFB0A1136}"/>
              </a:ext>
            </a:extLst>
          </p:cNvPr>
          <p:cNvSpPr>
            <a:spLocks noGrp="1"/>
          </p:cNvSpPr>
          <p:nvPr>
            <p:ph idx="1"/>
          </p:nvPr>
        </p:nvSpPr>
        <p:spPr>
          <a:xfrm>
            <a:off x="323850" y="987425"/>
            <a:ext cx="8496300" cy="3960813"/>
          </a:xfrm>
        </p:spPr>
        <p:txBody>
          <a:bodyPr>
            <a:noAutofit/>
          </a:bodyPr>
          <a:lstStyle/>
          <a:p>
            <a:pPr marL="0" indent="0">
              <a:buFont typeface="Arial" panose="020B0604020202020204" pitchFamily="34" charset="0"/>
              <a:buNone/>
              <a:defRPr/>
            </a:pPr>
            <a:r>
              <a:rPr lang="en-US" sz="2400" b="1" dirty="0">
                <a:solidFill>
                  <a:srgbClr val="FFFF00"/>
                </a:solidFill>
              </a:rPr>
              <a:t>Double patenting</a:t>
            </a:r>
            <a:r>
              <a:rPr lang="en-US" sz="2400" b="1" dirty="0">
                <a:solidFill>
                  <a:srgbClr val="FF0000"/>
                </a:solidFill>
              </a:rPr>
              <a:t>/</a:t>
            </a:r>
            <a:r>
              <a:rPr lang="en-US" sz="2400" b="1" dirty="0" err="1">
                <a:solidFill>
                  <a:srgbClr val="92D050"/>
                </a:solidFill>
              </a:rPr>
              <a:t>evergreening</a:t>
            </a:r>
            <a:endParaRPr lang="en-US" sz="2400" b="1" dirty="0">
              <a:solidFill>
                <a:srgbClr val="92D050"/>
              </a:solidFill>
            </a:endParaRPr>
          </a:p>
          <a:p>
            <a:pPr>
              <a:defRPr/>
            </a:pPr>
            <a:r>
              <a:rPr lang="en-US" sz="2400" dirty="0">
                <a:solidFill>
                  <a:schemeClr val="bg1"/>
                </a:solidFill>
              </a:rPr>
              <a:t>Rennie J.A.’s judgment in </a:t>
            </a:r>
            <a:r>
              <a:rPr lang="en-US" sz="2400" i="1" dirty="0">
                <a:solidFill>
                  <a:srgbClr val="00B0F0"/>
                </a:solidFill>
              </a:rPr>
              <a:t>Mylan Pharmaceuticals </a:t>
            </a:r>
            <a:r>
              <a:rPr lang="en-US" sz="2400" dirty="0">
                <a:solidFill>
                  <a:srgbClr val="FFFF00"/>
                </a:solidFill>
              </a:rPr>
              <a:t>distinguishes between invalidity on the basis of obviousness and “obviousness-type double patenting” </a:t>
            </a:r>
            <a:r>
              <a:rPr lang="en-US" sz="2400" dirty="0">
                <a:solidFill>
                  <a:schemeClr val="bg1"/>
                </a:solidFill>
              </a:rPr>
              <a:t>(</a:t>
            </a:r>
            <a:r>
              <a:rPr lang="en-US" sz="2400" dirty="0">
                <a:solidFill>
                  <a:srgbClr val="FF0000"/>
                </a:solidFill>
              </a:rPr>
              <a:t>OTDP</a:t>
            </a:r>
            <a:r>
              <a:rPr lang="en-US" sz="2400" dirty="0">
                <a:solidFill>
                  <a:schemeClr val="bg1"/>
                </a:solidFill>
              </a:rPr>
              <a:t>).</a:t>
            </a:r>
          </a:p>
          <a:p>
            <a:pPr>
              <a:defRPr/>
            </a:pPr>
            <a:r>
              <a:rPr lang="en-US" sz="2400" dirty="0">
                <a:solidFill>
                  <a:srgbClr val="FF0000"/>
                </a:solidFill>
              </a:rPr>
              <a:t>Key point</a:t>
            </a:r>
            <a:r>
              <a:rPr lang="en-US" sz="2400" dirty="0">
                <a:solidFill>
                  <a:srgbClr val="FFFF00"/>
                </a:solidFill>
              </a:rPr>
              <a:t>:</a:t>
            </a:r>
            <a:r>
              <a:rPr lang="en-US" sz="2400" dirty="0">
                <a:solidFill>
                  <a:schemeClr val="bg1"/>
                </a:solidFill>
              </a:rPr>
              <a:t> in an OTDP challenge, </a:t>
            </a:r>
            <a:r>
              <a:rPr lang="en-US" sz="2400" i="1" dirty="0">
                <a:solidFill>
                  <a:schemeClr val="bg1"/>
                </a:solidFill>
              </a:rPr>
              <a:t>“</a:t>
            </a:r>
            <a:r>
              <a:rPr lang="en-US" sz="2400" i="1" dirty="0">
                <a:solidFill>
                  <a:srgbClr val="FFFF00"/>
                </a:solidFill>
              </a:rPr>
              <a:t>only the earlier patent can be cited as rendering the impugned patent not patentably distinct</a:t>
            </a:r>
            <a:r>
              <a:rPr lang="en-US" sz="2400" i="1" dirty="0">
                <a:solidFill>
                  <a:schemeClr val="bg1"/>
                </a:solidFill>
              </a:rPr>
              <a:t>; any other prior art is only relevant insofar as it contributes to the common general knowledge of the skilled person.”</a:t>
            </a:r>
          </a:p>
        </p:txBody>
      </p:sp>
      <p:sp>
        <p:nvSpPr>
          <p:cNvPr id="4" name="Slide Number Placeholder 3">
            <a:extLst>
              <a:ext uri="{FF2B5EF4-FFF2-40B4-BE49-F238E27FC236}">
                <a16:creationId xmlns:a16="http://schemas.microsoft.com/office/drawing/2014/main" id="{38AF4D8F-F6AE-CDF1-F1D1-976A0EEF2477}"/>
              </a:ext>
            </a:extLst>
          </p:cNvPr>
          <p:cNvSpPr>
            <a:spLocks noGrp="1"/>
          </p:cNvSpPr>
          <p:nvPr>
            <p:ph type="sldNum" sz="quarter" idx="12"/>
          </p:nvPr>
        </p:nvSpPr>
        <p:spPr/>
        <p:txBody>
          <a:bodyPr/>
          <a:lstStyle/>
          <a:p>
            <a:pPr defTabSz="342900" eaLnBrk="1" fontAlgn="auto" hangingPunct="1">
              <a:spcBef>
                <a:spcPts val="0"/>
              </a:spcBef>
              <a:spcAft>
                <a:spcPts val="0"/>
              </a:spcAft>
              <a:defRPr/>
            </a:pPr>
            <a:fld id="{DF404A9F-5181-0E4E-8597-91BF00CD1210}" type="slidenum">
              <a:rPr lang="en-US" sz="1350">
                <a:solidFill>
                  <a:prstClr val="black"/>
                </a:solidFill>
                <a:latin typeface="Arial"/>
                <a:ea typeface="+mn-ea"/>
              </a:rPr>
              <a:pPr defTabSz="342900" eaLnBrk="1" fontAlgn="auto" hangingPunct="1">
                <a:spcBef>
                  <a:spcPts val="0"/>
                </a:spcBef>
                <a:spcAft>
                  <a:spcPts val="0"/>
                </a:spcAft>
                <a:defRPr/>
              </a:pPr>
              <a:t>379</a:t>
            </a:fld>
            <a:endParaRPr lang="en-US" sz="1350">
              <a:solidFill>
                <a:prstClr val="black"/>
              </a:solidFill>
              <a:latin typeface="Arial"/>
              <a:ea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prescription&#10;&#10;Description automatically generated">
            <a:extLst>
              <a:ext uri="{FF2B5EF4-FFF2-40B4-BE49-F238E27FC236}">
                <a16:creationId xmlns:a16="http://schemas.microsoft.com/office/drawing/2014/main" id="{108269A5-755A-BC92-BBCB-3015ED73178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42029" y="0"/>
            <a:ext cx="5059941" cy="5143500"/>
          </a:xfrm>
          <a:prstGeom prst="rect">
            <a:avLst/>
          </a:prstGeom>
        </p:spPr>
      </p:pic>
    </p:spTree>
    <p:extLst>
      <p:ext uri="{BB962C8B-B14F-4D97-AF65-F5344CB8AC3E}">
        <p14:creationId xmlns:p14="http://schemas.microsoft.com/office/powerpoint/2010/main" val="41427555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DC0C-4AE2-7DFF-7A0B-464CA14B6C40}"/>
              </a:ext>
            </a:extLst>
          </p:cNvPr>
          <p:cNvSpPr>
            <a:spLocks noGrp="1"/>
          </p:cNvSpPr>
          <p:nvPr>
            <p:ph type="title"/>
          </p:nvPr>
        </p:nvSpPr>
        <p:spPr>
          <a:xfrm>
            <a:off x="412750" y="268288"/>
            <a:ext cx="8229600" cy="762000"/>
          </a:xfrm>
        </p:spPr>
        <p:txBody>
          <a:bodyPr>
            <a:noAutofit/>
          </a:bodyPr>
          <a:lstStyle/>
          <a:p>
            <a:pPr>
              <a:defRPr/>
            </a:pPr>
            <a:r>
              <a:rPr lang="en-US" sz="4000" dirty="0">
                <a:solidFill>
                  <a:srgbClr val="FFFF00"/>
                </a:solidFill>
                <a:latin typeface="+mn-lt"/>
                <a:cs typeface="Times New Roman"/>
              </a:rPr>
              <a:t>A </a:t>
            </a:r>
            <a:r>
              <a:rPr lang="en-US" sz="4000" dirty="0">
                <a:solidFill>
                  <a:srgbClr val="FF0000"/>
                </a:solidFill>
                <a:latin typeface="+mn-lt"/>
                <a:cs typeface="Times New Roman"/>
              </a:rPr>
              <a:t>“</a:t>
            </a:r>
            <a:r>
              <a:rPr lang="en-US" sz="4000" dirty="0">
                <a:solidFill>
                  <a:schemeClr val="bg1"/>
                </a:solidFill>
                <a:latin typeface="+mn-lt"/>
                <a:cs typeface="Times New Roman"/>
              </a:rPr>
              <a:t>Prior Art</a:t>
            </a:r>
            <a:r>
              <a:rPr lang="en-US" sz="4000" dirty="0">
                <a:solidFill>
                  <a:srgbClr val="FF0000"/>
                </a:solidFill>
                <a:latin typeface="+mn-lt"/>
                <a:cs typeface="Times New Roman"/>
              </a:rPr>
              <a:t>”</a:t>
            </a:r>
            <a:r>
              <a:rPr lang="en-US" sz="4000" dirty="0">
                <a:solidFill>
                  <a:srgbClr val="FFFF00"/>
                </a:solidFill>
                <a:latin typeface="+mn-lt"/>
                <a:cs typeface="Times New Roman"/>
              </a:rPr>
              <a:t> story</a:t>
            </a:r>
          </a:p>
        </p:txBody>
      </p:sp>
      <p:sp>
        <p:nvSpPr>
          <p:cNvPr id="3" name="Content Placeholder 2">
            <a:extLst>
              <a:ext uri="{FF2B5EF4-FFF2-40B4-BE49-F238E27FC236}">
                <a16:creationId xmlns:a16="http://schemas.microsoft.com/office/drawing/2014/main" id="{3F5BDDA9-2E20-4035-F11E-7FCD080360C7}"/>
              </a:ext>
            </a:extLst>
          </p:cNvPr>
          <p:cNvSpPr>
            <a:spLocks noGrp="1"/>
          </p:cNvSpPr>
          <p:nvPr>
            <p:ph sz="quarter" idx="10"/>
          </p:nvPr>
        </p:nvSpPr>
        <p:spPr>
          <a:xfrm>
            <a:off x="1441450" y="1281113"/>
            <a:ext cx="6172200" cy="2963862"/>
          </a:xfrm>
        </p:spPr>
        <p:txBody>
          <a:bodyPr/>
          <a:lstStyle/>
          <a:p>
            <a:pPr marL="0" indent="0">
              <a:buFont typeface="Arial" panose="020B0604020202020204" pitchFamily="34" charset="0"/>
              <a:buNone/>
              <a:defRPr/>
            </a:pPr>
            <a:r>
              <a:rPr lang="en-US" sz="2400" i="1" u="sng" dirty="0">
                <a:solidFill>
                  <a:srgbClr val="FFFF00"/>
                </a:solidFill>
                <a:cs typeface="Lucida Console"/>
              </a:rPr>
              <a:t>Magnavox</a:t>
            </a:r>
            <a:r>
              <a:rPr lang="en-US" sz="2400" i="1" dirty="0">
                <a:solidFill>
                  <a:srgbClr val="FFFF00"/>
                </a:solidFill>
                <a:cs typeface="Lucida Console"/>
              </a:rPr>
              <a:t> v. </a:t>
            </a:r>
            <a:r>
              <a:rPr lang="en-US" sz="2400" i="1" u="sng" dirty="0">
                <a:solidFill>
                  <a:srgbClr val="FFFF00"/>
                </a:solidFill>
                <a:cs typeface="Lucida Console"/>
              </a:rPr>
              <a:t>Mattel</a:t>
            </a:r>
            <a:r>
              <a:rPr lang="en-US" sz="2400" i="1" dirty="0">
                <a:solidFill>
                  <a:srgbClr val="FFFF00"/>
                </a:solidFill>
                <a:cs typeface="Lucida Console"/>
              </a:rPr>
              <a:t>  </a:t>
            </a:r>
            <a:r>
              <a:rPr lang="en-US" sz="2400" dirty="0">
                <a:solidFill>
                  <a:schemeClr val="bg1"/>
                </a:solidFill>
                <a:cs typeface="Lucida Console"/>
              </a:rPr>
              <a:t>1982 U.S. Dist. LEXIS 13773 (N.D. Ill.)</a:t>
            </a:r>
          </a:p>
          <a:p>
            <a:pPr>
              <a:defRPr/>
            </a:pPr>
            <a:endParaRPr lang="en-US" dirty="0"/>
          </a:p>
        </p:txBody>
      </p:sp>
      <p:pic>
        <p:nvPicPr>
          <p:cNvPr id="131075" name="Content Placeholder 5" descr="800px-Magnavox-Odyssey-Console-Set.png">
            <a:extLst>
              <a:ext uri="{FF2B5EF4-FFF2-40B4-BE49-F238E27FC236}">
                <a16:creationId xmlns:a16="http://schemas.microsoft.com/office/drawing/2014/main" id="{37332E86-40ED-0E63-BB1E-585B92AFCB1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t="-848" b="-661"/>
          <a:stretch>
            <a:fillRect/>
          </a:stretch>
        </p:blipFill>
        <p:spPr bwMode="auto">
          <a:xfrm>
            <a:off x="1246188" y="2284413"/>
            <a:ext cx="350043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Content Placeholder 7" descr="800px-Intellivision-Console-Set.png">
            <a:extLst>
              <a:ext uri="{FF2B5EF4-FFF2-40B4-BE49-F238E27FC236}">
                <a16:creationId xmlns:a16="http://schemas.microsoft.com/office/drawing/2014/main" id="{239F38F2-315A-6FD4-D105-3E3F3F5424D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t="-574" b="-574"/>
          <a:stretch>
            <a:fillRect/>
          </a:stretch>
        </p:blipFill>
        <p:spPr bwMode="auto">
          <a:xfrm>
            <a:off x="4830763" y="2330450"/>
            <a:ext cx="30670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4ED5-2C33-7EF6-8477-CD967AFDE59E}"/>
              </a:ext>
            </a:extLst>
          </p:cNvPr>
          <p:cNvSpPr>
            <a:spLocks noGrp="1"/>
          </p:cNvSpPr>
          <p:nvPr>
            <p:ph type="title"/>
          </p:nvPr>
        </p:nvSpPr>
        <p:spPr>
          <a:xfrm>
            <a:off x="1485900" y="0"/>
            <a:ext cx="6172200" cy="684213"/>
          </a:xfrm>
        </p:spPr>
        <p:txBody>
          <a:bodyPr/>
          <a:lstStyle/>
          <a:p>
            <a:pPr>
              <a:defRPr/>
            </a:pPr>
            <a:r>
              <a:rPr lang="en-US" b="1" dirty="0">
                <a:solidFill>
                  <a:srgbClr val="FFFF00"/>
                </a:solidFill>
                <a:latin typeface="+mn-lt"/>
                <a:cs typeface="Times New Roman"/>
              </a:rPr>
              <a:t>Chronology</a:t>
            </a:r>
          </a:p>
        </p:txBody>
      </p:sp>
      <p:sp>
        <p:nvSpPr>
          <p:cNvPr id="5" name="Content Placeholder 4">
            <a:extLst>
              <a:ext uri="{FF2B5EF4-FFF2-40B4-BE49-F238E27FC236}">
                <a16:creationId xmlns:a16="http://schemas.microsoft.com/office/drawing/2014/main" id="{94A52B79-E828-E264-1443-D798371E7586}"/>
              </a:ext>
            </a:extLst>
          </p:cNvPr>
          <p:cNvSpPr>
            <a:spLocks noGrp="1"/>
          </p:cNvSpPr>
          <p:nvPr>
            <p:ph sz="quarter" idx="10"/>
          </p:nvPr>
        </p:nvSpPr>
        <p:spPr>
          <a:xfrm>
            <a:off x="250825" y="684213"/>
            <a:ext cx="8569325" cy="4119562"/>
          </a:xfrm>
        </p:spPr>
        <p:txBody>
          <a:bodyPr>
            <a:normAutofit fontScale="92500" lnSpcReduction="10000"/>
          </a:bodyPr>
          <a:lstStyle/>
          <a:p>
            <a:pPr>
              <a:lnSpc>
                <a:spcPct val="120000"/>
              </a:lnSpc>
              <a:defRPr/>
            </a:pPr>
            <a:r>
              <a:rPr lang="en-US" dirty="0">
                <a:solidFill>
                  <a:schemeClr val="bg1"/>
                </a:solidFill>
                <a:cs typeface="Lucida Console"/>
              </a:rPr>
              <a:t>1962: </a:t>
            </a:r>
            <a:r>
              <a:rPr lang="en-US" dirty="0" err="1">
                <a:solidFill>
                  <a:schemeClr val="bg1"/>
                </a:solidFill>
                <a:cs typeface="Lucida Console"/>
              </a:rPr>
              <a:t>Spacewar</a:t>
            </a:r>
            <a:r>
              <a:rPr lang="en-US" dirty="0">
                <a:solidFill>
                  <a:schemeClr val="bg1"/>
                </a:solidFill>
                <a:cs typeface="Lucida Console"/>
              </a:rPr>
              <a:t>! released on DEC PDP-1 mainframe @ MIT</a:t>
            </a:r>
          </a:p>
          <a:p>
            <a:pPr>
              <a:lnSpc>
                <a:spcPct val="120000"/>
              </a:lnSpc>
              <a:defRPr/>
            </a:pPr>
            <a:r>
              <a:rPr lang="en-US" dirty="0">
                <a:solidFill>
                  <a:schemeClr val="bg1"/>
                </a:solidFill>
                <a:cs typeface="Lucida Console"/>
              </a:rPr>
              <a:t>...’507 from experiments done by </a:t>
            </a:r>
            <a:r>
              <a:rPr lang="en-US" dirty="0" err="1">
                <a:solidFill>
                  <a:schemeClr val="bg1"/>
                </a:solidFill>
                <a:cs typeface="Lucida Console"/>
              </a:rPr>
              <a:t>Rusch</a:t>
            </a:r>
            <a:r>
              <a:rPr lang="en-US" dirty="0">
                <a:solidFill>
                  <a:schemeClr val="bg1"/>
                </a:solidFill>
                <a:cs typeface="Lucida Console"/>
              </a:rPr>
              <a:t>, employee of Sanders Associates in 1967/68</a:t>
            </a:r>
          </a:p>
          <a:p>
            <a:pPr>
              <a:lnSpc>
                <a:spcPct val="120000"/>
              </a:lnSpc>
              <a:defRPr/>
            </a:pPr>
            <a:r>
              <a:rPr lang="en-US" dirty="0">
                <a:solidFill>
                  <a:schemeClr val="bg1"/>
                </a:solidFill>
                <a:cs typeface="Lucida Console"/>
              </a:rPr>
              <a:t>1971: Sanders &amp; Magnavox enter into exclusive license</a:t>
            </a:r>
          </a:p>
          <a:p>
            <a:pPr>
              <a:lnSpc>
                <a:spcPct val="120000"/>
              </a:lnSpc>
              <a:defRPr/>
            </a:pPr>
            <a:r>
              <a:rPr lang="en-US" dirty="0">
                <a:solidFill>
                  <a:schemeClr val="bg1"/>
                </a:solidFill>
                <a:cs typeface="Lucida Console"/>
              </a:rPr>
              <a:t>1972: Magnavox Odyssey introduced (analog circuitry)</a:t>
            </a:r>
          </a:p>
          <a:p>
            <a:pPr>
              <a:lnSpc>
                <a:spcPct val="120000"/>
              </a:lnSpc>
              <a:defRPr/>
            </a:pPr>
            <a:r>
              <a:rPr lang="en-US" dirty="0">
                <a:solidFill>
                  <a:schemeClr val="bg1"/>
                </a:solidFill>
                <a:cs typeface="Lucida Console"/>
              </a:rPr>
              <a:t>1975: Atari introduces Pong game console for home use (analog)</a:t>
            </a:r>
          </a:p>
          <a:p>
            <a:pPr>
              <a:lnSpc>
                <a:spcPct val="120000"/>
              </a:lnSpc>
              <a:defRPr/>
            </a:pPr>
            <a:r>
              <a:rPr lang="en-US" dirty="0">
                <a:solidFill>
                  <a:schemeClr val="bg1"/>
                </a:solidFill>
                <a:cs typeface="Lucida Console"/>
              </a:rPr>
              <a:t>1976: General Instruments introduces TV game microprocessor (digital circuitry)</a:t>
            </a:r>
          </a:p>
          <a:p>
            <a:pPr>
              <a:lnSpc>
                <a:spcPct val="120000"/>
              </a:lnSpc>
              <a:defRPr/>
            </a:pPr>
            <a:r>
              <a:rPr lang="en-US" dirty="0">
                <a:solidFill>
                  <a:schemeClr val="bg1"/>
                </a:solidFill>
                <a:cs typeface="Lucida Console"/>
              </a:rPr>
              <a:t>Magnavox sues Atari for patent violation &amp; infringing concept of electronic ping pong (settled by Atari becoming Magnavox exclusive licensee)</a:t>
            </a:r>
          </a:p>
          <a:p>
            <a:pPr>
              <a:lnSpc>
                <a:spcPct val="120000"/>
              </a:lnSpc>
              <a:defRPr/>
            </a:pPr>
            <a:r>
              <a:rPr lang="en-US" dirty="0">
                <a:solidFill>
                  <a:schemeClr val="bg1"/>
                </a:solidFill>
                <a:cs typeface="Lucida Console"/>
              </a:rPr>
              <a:t>1978: Magnavox Odyssey 2 has a microprocessor (digital)</a:t>
            </a:r>
          </a:p>
          <a:p>
            <a:pPr>
              <a:lnSpc>
                <a:spcPct val="120000"/>
              </a:lnSpc>
              <a:defRPr/>
            </a:pPr>
            <a:r>
              <a:rPr lang="en-US" dirty="0">
                <a:solidFill>
                  <a:schemeClr val="bg1"/>
                </a:solidFill>
                <a:cs typeface="Lucida Console"/>
              </a:rPr>
              <a:t>1979: Mattel introduces </a:t>
            </a:r>
            <a:r>
              <a:rPr lang="en-US" dirty="0" err="1">
                <a:solidFill>
                  <a:schemeClr val="bg1"/>
                </a:solidFill>
                <a:cs typeface="Lucida Console"/>
              </a:rPr>
              <a:t>Intellivision</a:t>
            </a:r>
            <a:r>
              <a:rPr lang="en-US" dirty="0">
                <a:solidFill>
                  <a:schemeClr val="bg1"/>
                </a:solidFill>
                <a:cs typeface="Lucida Console"/>
              </a:rPr>
              <a:t> with General Instruments microprocessor (digital). Magnavox sues Mattel.</a:t>
            </a:r>
          </a:p>
          <a:p>
            <a:pPr>
              <a:defRPr/>
            </a:pPr>
            <a:endParaRPr lang="en-US" dirty="0"/>
          </a:p>
          <a:p>
            <a:pPr>
              <a:defRPr/>
            </a:pPr>
            <a:endParaRPr lang="en-US" dirty="0"/>
          </a:p>
          <a:p>
            <a:pPr marL="0" indent="0">
              <a:buFont typeface="Arial" panose="020B0604020202020204" pitchFamily="34" charset="0"/>
              <a:buNone/>
              <a:defRPr/>
            </a:pPr>
            <a:endParaRPr lang="en-US" dirty="0"/>
          </a:p>
          <a:p>
            <a:pPr>
              <a:defRPr/>
            </a:pPr>
            <a:endParaRPr 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3AF8-1C39-28D0-B3E3-1EE2CF374F79}"/>
              </a:ext>
            </a:extLst>
          </p:cNvPr>
          <p:cNvSpPr>
            <a:spLocks noGrp="1"/>
          </p:cNvSpPr>
          <p:nvPr>
            <p:ph type="title"/>
          </p:nvPr>
        </p:nvSpPr>
        <p:spPr>
          <a:xfrm>
            <a:off x="1485900" y="147638"/>
            <a:ext cx="6172200" cy="908050"/>
          </a:xfrm>
        </p:spPr>
        <p:txBody>
          <a:bodyPr>
            <a:noAutofit/>
          </a:bodyPr>
          <a:lstStyle/>
          <a:p>
            <a:pPr>
              <a:defRPr/>
            </a:pPr>
            <a:r>
              <a:rPr lang="en-US" sz="4000" b="1" dirty="0">
                <a:solidFill>
                  <a:srgbClr val="FFFF00"/>
                </a:solidFill>
                <a:latin typeface="+mn-lt"/>
                <a:cs typeface="Times New Roman"/>
              </a:rPr>
              <a:t>Court decided</a:t>
            </a:r>
            <a:r>
              <a:rPr lang="en-US" sz="4000" b="1" dirty="0">
                <a:solidFill>
                  <a:srgbClr val="FF0000"/>
                </a:solidFill>
                <a:latin typeface="+mn-lt"/>
                <a:cs typeface="Times New Roman"/>
              </a:rPr>
              <a:t>…</a:t>
            </a:r>
          </a:p>
        </p:txBody>
      </p:sp>
      <p:sp>
        <p:nvSpPr>
          <p:cNvPr id="133122" name="Content Placeholder 2">
            <a:extLst>
              <a:ext uri="{FF2B5EF4-FFF2-40B4-BE49-F238E27FC236}">
                <a16:creationId xmlns:a16="http://schemas.microsoft.com/office/drawing/2014/main" id="{A247DA44-3725-1F98-3C9E-1F1F6D0DFBEA}"/>
              </a:ext>
            </a:extLst>
          </p:cNvPr>
          <p:cNvSpPr>
            <a:spLocks noGrp="1" noChangeArrowheads="1"/>
          </p:cNvSpPr>
          <p:nvPr>
            <p:ph sz="quarter" idx="10"/>
          </p:nvPr>
        </p:nvSpPr>
        <p:spPr bwMode="auto">
          <a:xfrm>
            <a:off x="323850" y="1708150"/>
            <a:ext cx="8496300" cy="3167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a:solidFill>
                  <a:srgbClr val="FF0000"/>
                </a:solidFill>
              </a:rPr>
              <a:t>No distinction between analog and digital</a:t>
            </a:r>
            <a:r>
              <a:rPr lang="en-US" altLang="en-US" sz="2800">
                <a:solidFill>
                  <a:srgbClr val="FFFF00"/>
                </a:solidFill>
              </a:rPr>
              <a:t>:</a:t>
            </a:r>
            <a:r>
              <a:rPr lang="en-US" altLang="en-US" sz="2800">
                <a:solidFill>
                  <a:srgbClr val="FFFFFF"/>
                </a:solidFill>
              </a:rPr>
              <a:t> </a:t>
            </a:r>
            <a:r>
              <a:rPr lang="en-US" altLang="en-US" sz="2800" i="1">
                <a:solidFill>
                  <a:srgbClr val="FFFFFF"/>
                </a:solidFill>
              </a:rPr>
              <a:t>“I regard analog and digital circuitry as</a:t>
            </a:r>
            <a:r>
              <a:rPr lang="en-US" altLang="en-US" sz="2800" i="1"/>
              <a:t> </a:t>
            </a:r>
            <a:r>
              <a:rPr lang="en-US" altLang="en-US" sz="2800" i="1">
                <a:solidFill>
                  <a:srgbClr val="FFFF00"/>
                </a:solidFill>
              </a:rPr>
              <a:t>two means which are interchangeable</a:t>
            </a:r>
            <a:r>
              <a:rPr lang="en-US" altLang="en-US" sz="2800" i="1">
                <a:solidFill>
                  <a:srgbClr val="3366FF"/>
                </a:solidFill>
              </a:rPr>
              <a:t> </a:t>
            </a:r>
            <a:r>
              <a:rPr lang="en-US" altLang="en-US" sz="2800" i="1">
                <a:solidFill>
                  <a:srgbClr val="FFFFFF"/>
                </a:solidFill>
              </a:rPr>
              <a:t>largely, which are equivalent, and which are, therefore, essentially the same means for achieving substantially the same results in substantially the same way.”</a:t>
            </a:r>
          </a:p>
          <a:p>
            <a:pPr marL="0" indent="0">
              <a:buFont typeface="Arial" panose="020B0604020202020204" pitchFamily="34" charset="0"/>
              <a:buNone/>
            </a:pPr>
            <a:r>
              <a:rPr lang="en-US" altLang="en-US" sz="2800">
                <a:solidFill>
                  <a:srgbClr val="FFFF00"/>
                </a:solidFill>
              </a:rPr>
              <a:t>So far</a:t>
            </a:r>
            <a:r>
              <a:rPr lang="en-US" altLang="en-US" sz="2800">
                <a:solidFill>
                  <a:srgbClr val="FF0000"/>
                </a:solidFill>
              </a:rPr>
              <a:t>,</a:t>
            </a:r>
            <a:r>
              <a:rPr lang="en-US" altLang="en-US" sz="2800">
                <a:solidFill>
                  <a:srgbClr val="FFFF00"/>
                </a:solidFill>
              </a:rPr>
              <a:t> so good</a:t>
            </a:r>
            <a:r>
              <a:rPr lang="en-US" altLang="en-US" sz="2800">
                <a:solidFill>
                  <a:srgbClr val="FF0000"/>
                </a:solidFill>
              </a:rPr>
              <a:t>…</a:t>
            </a:r>
          </a:p>
        </p:txBody>
      </p:sp>
      <p:pic>
        <p:nvPicPr>
          <p:cNvPr id="133123" name="Content Placeholder 3" descr="220px-PDP-1.jpg">
            <a:extLst>
              <a:ext uri="{FF2B5EF4-FFF2-40B4-BE49-F238E27FC236}">
                <a16:creationId xmlns:a16="http://schemas.microsoft.com/office/drawing/2014/main" id="{F2E82285-8158-D396-DE36-2B2F1FE401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9925" y="147638"/>
            <a:ext cx="16462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07EDD-CD36-0308-2F85-9B3AF2173ACE}"/>
              </a:ext>
            </a:extLst>
          </p:cNvPr>
          <p:cNvSpPr txBox="1"/>
          <p:nvPr/>
        </p:nvSpPr>
        <p:spPr>
          <a:xfrm>
            <a:off x="2286000" y="268288"/>
            <a:ext cx="4572000" cy="706437"/>
          </a:xfrm>
          <a:prstGeom prst="rect">
            <a:avLst/>
          </a:prstGeom>
          <a:noFill/>
        </p:spPr>
        <p:txBody>
          <a:bodyPr>
            <a:spAutoFit/>
          </a:bodyPr>
          <a:lstStyle/>
          <a:p>
            <a:pPr algn="ctr">
              <a:defRPr/>
            </a:pPr>
            <a:r>
              <a:rPr lang="en-US" sz="4000" b="1" dirty="0">
                <a:solidFill>
                  <a:srgbClr val="FFFF00"/>
                </a:solidFill>
                <a:latin typeface="+mn-lt"/>
                <a:cs typeface="Times New Roman"/>
              </a:rPr>
              <a:t>But</a:t>
            </a:r>
            <a:r>
              <a:rPr lang="en-US" sz="4000" b="1" dirty="0">
                <a:solidFill>
                  <a:srgbClr val="FF0000"/>
                </a:solidFill>
                <a:latin typeface="+mn-lt"/>
                <a:cs typeface="Times New Roman"/>
              </a:rPr>
              <a:t>…</a:t>
            </a:r>
            <a:r>
              <a:rPr lang="en-US" sz="4000" b="1" dirty="0">
                <a:solidFill>
                  <a:srgbClr val="FFFF00"/>
                </a:solidFill>
                <a:latin typeface="+mn-lt"/>
                <a:cs typeface="Times New Roman"/>
              </a:rPr>
              <a:t>OOPS</a:t>
            </a:r>
            <a:r>
              <a:rPr lang="en-US" sz="4000" b="1" dirty="0">
                <a:solidFill>
                  <a:srgbClr val="FF0000"/>
                </a:solidFill>
                <a:latin typeface="+mn-lt"/>
                <a:cs typeface="Times New Roman"/>
              </a:rPr>
              <a:t>!</a:t>
            </a:r>
            <a:endParaRPr lang="en-US" sz="4000" dirty="0"/>
          </a:p>
        </p:txBody>
      </p:sp>
      <p:pic>
        <p:nvPicPr>
          <p:cNvPr id="134146" name="Content Placeholder 3">
            <a:extLst>
              <a:ext uri="{FF2B5EF4-FFF2-40B4-BE49-F238E27FC236}">
                <a16:creationId xmlns:a16="http://schemas.microsoft.com/office/drawing/2014/main" id="{841AC313-9DD5-BADE-3F66-18F4B225FE9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t="-2" r="-473"/>
          <a:stretch>
            <a:fillRect/>
          </a:stretch>
        </p:blipFill>
        <p:spPr bwMode="auto">
          <a:xfrm>
            <a:off x="2325688" y="1276350"/>
            <a:ext cx="45497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D94A-906C-2C27-6FE4-1C0E8C3FDD81}"/>
              </a:ext>
            </a:extLst>
          </p:cNvPr>
          <p:cNvSpPr>
            <a:spLocks noGrp="1"/>
          </p:cNvSpPr>
          <p:nvPr>
            <p:ph type="title"/>
          </p:nvPr>
        </p:nvSpPr>
        <p:spPr>
          <a:xfrm>
            <a:off x="1223963" y="17463"/>
            <a:ext cx="6858000" cy="1008062"/>
          </a:xfrm>
        </p:spPr>
        <p:txBody>
          <a:bodyPr>
            <a:noAutofit/>
          </a:bodyPr>
          <a:lstStyle/>
          <a:p>
            <a:pPr>
              <a:defRPr/>
            </a:pPr>
            <a:r>
              <a:rPr lang="en-US" b="1" dirty="0">
                <a:solidFill>
                  <a:srgbClr val="FFFF00"/>
                </a:solidFill>
                <a:latin typeface="+mn-lt"/>
                <a:cs typeface="Times New Roman"/>
              </a:rPr>
              <a:t>   </a:t>
            </a:r>
            <a:r>
              <a:rPr lang="en-US" sz="2700" b="1" dirty="0">
                <a:solidFill>
                  <a:srgbClr val="FFFF00"/>
                </a:solidFill>
                <a:latin typeface="+mn-lt"/>
                <a:cs typeface="Times New Roman"/>
              </a:rPr>
              <a:t>Result</a:t>
            </a:r>
            <a:r>
              <a:rPr lang="en-US" sz="2700" b="1" dirty="0">
                <a:solidFill>
                  <a:srgbClr val="FF0000"/>
                </a:solidFill>
                <a:latin typeface="+mn-lt"/>
                <a:cs typeface="Times New Roman"/>
              </a:rPr>
              <a:t>:</a:t>
            </a:r>
            <a:r>
              <a:rPr lang="en-US" sz="2700" b="1" dirty="0">
                <a:solidFill>
                  <a:srgbClr val="FFFF00"/>
                </a:solidFill>
                <a:latin typeface="+mn-lt"/>
                <a:cs typeface="Times New Roman"/>
              </a:rPr>
              <a:t> Creation of a </a:t>
            </a:r>
            <a:r>
              <a:rPr lang="en-US" sz="2700" b="1" dirty="0">
                <a:solidFill>
                  <a:srgbClr val="FF0000"/>
                </a:solidFill>
                <a:latin typeface="+mn-lt"/>
                <a:cs typeface="Times New Roman"/>
              </a:rPr>
              <a:t>meaningless</a:t>
            </a:r>
            <a:r>
              <a:rPr lang="en-US" sz="2700" b="1" dirty="0">
                <a:solidFill>
                  <a:srgbClr val="FFFF00"/>
                </a:solidFill>
                <a:latin typeface="+mn-lt"/>
                <a:cs typeface="Times New Roman"/>
              </a:rPr>
              <a:t> </a:t>
            </a:r>
            <a:br>
              <a:rPr lang="en-US" sz="2700" b="1" dirty="0">
                <a:solidFill>
                  <a:srgbClr val="FFFF00"/>
                </a:solidFill>
                <a:latin typeface="+mn-lt"/>
                <a:cs typeface="Times New Roman"/>
              </a:rPr>
            </a:br>
            <a:r>
              <a:rPr lang="en-US" sz="2700" b="1" dirty="0">
                <a:solidFill>
                  <a:srgbClr val="FFFF00"/>
                </a:solidFill>
                <a:latin typeface="+mn-lt"/>
                <a:cs typeface="Times New Roman"/>
              </a:rPr>
              <a:t>   </a:t>
            </a:r>
            <a:r>
              <a:rPr lang="en-US" sz="2700" b="1" dirty="0">
                <a:solidFill>
                  <a:schemeClr val="bg1"/>
                </a:solidFill>
                <a:latin typeface="+mn-lt"/>
                <a:cs typeface="Times New Roman"/>
              </a:rPr>
              <a:t>Computer  Game</a:t>
            </a:r>
            <a:r>
              <a:rPr lang="en-US" sz="2700" b="1" dirty="0">
                <a:solidFill>
                  <a:srgbClr val="FF0000"/>
                </a:solidFill>
                <a:latin typeface="+mn-lt"/>
                <a:cs typeface="Times New Roman"/>
              </a:rPr>
              <a:t>/</a:t>
            </a:r>
            <a:r>
              <a:rPr lang="en-US" sz="2700" b="1" dirty="0">
                <a:solidFill>
                  <a:schemeClr val="bg1"/>
                </a:solidFill>
                <a:latin typeface="+mn-lt"/>
                <a:cs typeface="Times New Roman"/>
              </a:rPr>
              <a:t>TV Console </a:t>
            </a:r>
            <a:r>
              <a:rPr lang="en-US" sz="2700" b="1" dirty="0">
                <a:solidFill>
                  <a:srgbClr val="FF0000"/>
                </a:solidFill>
                <a:latin typeface="+mn-lt"/>
                <a:cs typeface="Times New Roman"/>
              </a:rPr>
              <a:t>Divide</a:t>
            </a:r>
          </a:p>
        </p:txBody>
      </p:sp>
      <p:sp>
        <p:nvSpPr>
          <p:cNvPr id="3" name="Content Placeholder 2">
            <a:extLst>
              <a:ext uri="{FF2B5EF4-FFF2-40B4-BE49-F238E27FC236}">
                <a16:creationId xmlns:a16="http://schemas.microsoft.com/office/drawing/2014/main" id="{C54E04B0-4BB1-0FA3-3FD9-745B48FCBFA7}"/>
              </a:ext>
            </a:extLst>
          </p:cNvPr>
          <p:cNvSpPr>
            <a:spLocks noGrp="1"/>
          </p:cNvSpPr>
          <p:nvPr>
            <p:ph sz="quarter" idx="10"/>
          </p:nvPr>
        </p:nvSpPr>
        <p:spPr>
          <a:xfrm>
            <a:off x="395288" y="1203325"/>
            <a:ext cx="8353425" cy="3744913"/>
          </a:xfrm>
        </p:spPr>
        <p:txBody>
          <a:bodyPr>
            <a:normAutofit lnSpcReduction="10000"/>
          </a:bodyPr>
          <a:lstStyle/>
          <a:p>
            <a:pPr>
              <a:defRPr/>
            </a:pPr>
            <a:r>
              <a:rPr lang="en-US" sz="2200" dirty="0">
                <a:solidFill>
                  <a:srgbClr val="FFFFFF"/>
                </a:solidFill>
                <a:cs typeface="Lucida Console"/>
              </a:rPr>
              <a:t>Mattel argued its console was not based on ’507 but on computer prior art, Space War!</a:t>
            </a:r>
          </a:p>
          <a:p>
            <a:pPr>
              <a:defRPr/>
            </a:pPr>
            <a:r>
              <a:rPr lang="en-US" sz="2200" dirty="0">
                <a:solidFill>
                  <a:srgbClr val="FFFFFF"/>
                </a:solidFill>
                <a:cs typeface="Lucida Console"/>
              </a:rPr>
              <a:t>Court noted PDP-1 was 6’ tall by 7’ wide, &amp; cost approximately $120K. Court found for Magnavox: </a:t>
            </a:r>
            <a:r>
              <a:rPr lang="en-US" sz="2200" i="1" dirty="0">
                <a:solidFill>
                  <a:srgbClr val="FFFFFF"/>
                </a:solidFill>
                <a:cs typeface="Lucida Console"/>
              </a:rPr>
              <a:t>“…it is clear from the evidence that </a:t>
            </a:r>
            <a:r>
              <a:rPr lang="en-US" sz="2200" i="1" dirty="0">
                <a:solidFill>
                  <a:srgbClr val="FFFF00"/>
                </a:solidFill>
                <a:cs typeface="Lucida Console"/>
              </a:rPr>
              <a:t>Mattel did not in fact follow the prior art but, instead, followed developments in the television game industry</a:t>
            </a:r>
            <a:r>
              <a:rPr lang="en-US" sz="2200" i="1" dirty="0">
                <a:solidFill>
                  <a:schemeClr val="bg1"/>
                </a:solidFill>
                <a:cs typeface="Lucida Console"/>
              </a:rPr>
              <a:t>, an industry which was created because of the work done at Sanders in developing the first television games and an industry which expanded and developed and become economically viable largely because of television games which followed the teachings of the ’507 Patent.”</a:t>
            </a:r>
            <a:r>
              <a:rPr lang="en-US" sz="2200" i="1" dirty="0">
                <a:cs typeface="Lucida Console"/>
              </a:rPr>
              <a:t> </a:t>
            </a:r>
          </a:p>
          <a:p>
            <a:pPr>
              <a:defRPr/>
            </a:pPr>
            <a:endParaRPr lang="en-US" b="1" dirty="0">
              <a:solidFill>
                <a:srgbClr val="FF0000"/>
              </a:solidFill>
            </a:endParaRPr>
          </a:p>
          <a:p>
            <a:pPr>
              <a:defRPr/>
            </a:pPr>
            <a:endParaRPr lang="en-US" dirty="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FE663-6209-E554-69F8-0ADA9D80515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24DC52E1-3B08-525D-DC9A-1C0830C474E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37218" name="Content Placeholder 3" descr="Crystal_Project_pause-queue.png">
            <a:extLst>
              <a:ext uri="{FF2B5EF4-FFF2-40B4-BE49-F238E27FC236}">
                <a16:creationId xmlns:a16="http://schemas.microsoft.com/office/drawing/2014/main" id="{BB789C34-3C24-5E19-FC8E-A6430ADFD2D6}"/>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Content Placeholder 3" descr="Crystal_Project_pause-queue.png">
            <a:extLst>
              <a:ext uri="{FF2B5EF4-FFF2-40B4-BE49-F238E27FC236}">
                <a16:creationId xmlns:a16="http://schemas.microsoft.com/office/drawing/2014/main" id="{57F82FE5-7912-33AD-6620-4C7C20DD689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5">
            <a:extLst>
              <a:ext uri="{FF2B5EF4-FFF2-40B4-BE49-F238E27FC236}">
                <a16:creationId xmlns:a16="http://schemas.microsoft.com/office/drawing/2014/main" id="{6D90BB24-EA86-C61E-3463-062940C59D02}"/>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AB14349-FD81-8FCF-9DDA-D5DA2814DEC2}"/>
              </a:ext>
            </a:extLst>
          </p:cNvPr>
          <p:cNvSpPr>
            <a:spLocks noGrp="1"/>
          </p:cNvSpPr>
          <p:nvPr>
            <p:ph idx="1"/>
          </p:nvPr>
        </p:nvSpPr>
        <p:spPr>
          <a:xfrm>
            <a:off x="684213" y="1165225"/>
            <a:ext cx="7848600" cy="3146425"/>
          </a:xfrm>
        </p:spPr>
        <p:txBody>
          <a:bodyPr>
            <a:normAutofit/>
          </a:bodyPr>
          <a:lstStyle/>
          <a:p>
            <a:pPr marL="0" indent="0">
              <a:buFont typeface="Arial" panose="020B0604020202020204" pitchFamily="34" charset="0"/>
              <a:buNone/>
              <a:defRPr/>
            </a:pPr>
            <a:r>
              <a:rPr lang="en-US" b="1" dirty="0">
                <a:solidFill>
                  <a:srgbClr val="FFFF00"/>
                </a:solidFill>
              </a:rPr>
              <a:t>Now</a:t>
            </a:r>
            <a:r>
              <a:rPr lang="en-US" b="1" dirty="0">
                <a:solidFill>
                  <a:srgbClr val="FF0000"/>
                </a:solidFill>
              </a:rPr>
              <a:t>…</a:t>
            </a:r>
          </a:p>
          <a:p>
            <a:pPr>
              <a:defRPr/>
            </a:pPr>
            <a:r>
              <a:rPr lang="en-US" dirty="0">
                <a:solidFill>
                  <a:srgbClr val="FFFF00"/>
                </a:solidFill>
              </a:rPr>
              <a:t>Requirements of patentability</a:t>
            </a:r>
            <a:r>
              <a:rPr lang="en-US" dirty="0">
                <a:solidFill>
                  <a:srgbClr val="FF0000"/>
                </a:solidFill>
              </a:rPr>
              <a:t>:</a:t>
            </a:r>
          </a:p>
          <a:p>
            <a:pPr lvl="1">
              <a:buFont typeface="Courier New" panose="02070309020205020404" pitchFamily="49" charset="0"/>
              <a:buChar char="o"/>
              <a:defRPr/>
            </a:pPr>
            <a:r>
              <a:rPr lang="en-US" sz="3200" dirty="0">
                <a:solidFill>
                  <a:schemeClr val="bg1"/>
                </a:solidFill>
              </a:rPr>
              <a:t>Novelty</a:t>
            </a:r>
          </a:p>
          <a:p>
            <a:pPr lvl="1">
              <a:buFont typeface="Courier New" panose="02070309020205020404" pitchFamily="49" charset="0"/>
              <a:buChar char="o"/>
              <a:defRPr/>
            </a:pPr>
            <a:r>
              <a:rPr lang="en-US" sz="3200" dirty="0">
                <a:solidFill>
                  <a:srgbClr val="FF0000"/>
                </a:solidFill>
              </a:rPr>
              <a:t>Non-obviousness</a:t>
            </a:r>
          </a:p>
          <a:p>
            <a:pPr lvl="1">
              <a:buFont typeface="Courier New" panose="02070309020205020404" pitchFamily="49" charset="0"/>
              <a:buChar char="o"/>
              <a:defRPr/>
            </a:pPr>
            <a:r>
              <a:rPr lang="en-US" sz="3200" dirty="0">
                <a:solidFill>
                  <a:schemeClr val="bg1"/>
                </a:solidFill>
              </a:rPr>
              <a:t>Utility</a:t>
            </a:r>
          </a:p>
        </p:txBody>
      </p:sp>
      <p:sp>
        <p:nvSpPr>
          <p:cNvPr id="4" name="Slide Number Placeholder 3">
            <a:extLst>
              <a:ext uri="{FF2B5EF4-FFF2-40B4-BE49-F238E27FC236}">
                <a16:creationId xmlns:a16="http://schemas.microsoft.com/office/drawing/2014/main" id="{FCFC0C94-7CA9-7C81-49C2-A6C594EF7027}"/>
              </a:ext>
            </a:extLst>
          </p:cNvPr>
          <p:cNvSpPr>
            <a:spLocks noGrp="1"/>
          </p:cNvSpPr>
          <p:nvPr>
            <p:ph type="sldNum" sz="quarter" idx="12"/>
          </p:nvPr>
        </p:nvSpPr>
        <p:spPr/>
        <p:txBody>
          <a:bodyPr/>
          <a:lstStyle/>
          <a:p>
            <a:pPr defTabSz="342900" eaLnBrk="1" fontAlgn="auto" hangingPunct="1">
              <a:spcBef>
                <a:spcPts val="0"/>
              </a:spcBef>
              <a:spcAft>
                <a:spcPts val="0"/>
              </a:spcAft>
              <a:defRPr/>
            </a:pPr>
            <a:fld id="{DFF84278-D419-2F44-869F-3E4396CC90D0}" type="slidenum">
              <a:rPr lang="en-US" sz="1350">
                <a:solidFill>
                  <a:prstClr val="black"/>
                </a:solidFill>
                <a:latin typeface="Arial"/>
                <a:ea typeface="+mn-ea"/>
              </a:rPr>
              <a:pPr defTabSz="342900" eaLnBrk="1" fontAlgn="auto" hangingPunct="1">
                <a:spcBef>
                  <a:spcPts val="0"/>
                </a:spcBef>
                <a:spcAft>
                  <a:spcPts val="0"/>
                </a:spcAft>
                <a:defRPr/>
              </a:pPr>
              <a:t>387</a:t>
            </a:fld>
            <a:endParaRPr lang="en-US" sz="1350">
              <a:solidFill>
                <a:prstClr val="black"/>
              </a:solidFill>
              <a:latin typeface="Arial"/>
              <a:ea typeface="+mn-ea"/>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E5F85-093B-B39A-79E8-70EFA00513A6}"/>
              </a:ext>
            </a:extLst>
          </p:cNvPr>
          <p:cNvSpPr>
            <a:spLocks noGrp="1"/>
          </p:cNvSpPr>
          <p:nvPr>
            <p:ph type="title"/>
          </p:nvPr>
        </p:nvSpPr>
        <p:spPr/>
        <p:txBody>
          <a:bodyPr>
            <a:normAutofit fontScale="90000"/>
          </a:bodyPr>
          <a:lstStyle/>
          <a:p>
            <a:pPr>
              <a:defRPr/>
            </a:pPr>
            <a:r>
              <a:rPr lang="en-US" sz="4050" b="1" dirty="0">
                <a:solidFill>
                  <a:srgbClr val="FFFF00"/>
                </a:solidFill>
              </a:rPr>
              <a:t>Patents</a:t>
            </a:r>
          </a:p>
        </p:txBody>
      </p:sp>
      <p:sp>
        <p:nvSpPr>
          <p:cNvPr id="2" name="Content Placeholder 1">
            <a:extLst>
              <a:ext uri="{FF2B5EF4-FFF2-40B4-BE49-F238E27FC236}">
                <a16:creationId xmlns:a16="http://schemas.microsoft.com/office/drawing/2014/main" id="{F068865D-E920-D95A-C767-D02091788024}"/>
              </a:ext>
            </a:extLst>
          </p:cNvPr>
          <p:cNvSpPr>
            <a:spLocks noGrp="1"/>
          </p:cNvSpPr>
          <p:nvPr>
            <p:ph idx="1"/>
          </p:nvPr>
        </p:nvSpPr>
        <p:spPr>
          <a:xfrm>
            <a:off x="1485900" y="1474788"/>
            <a:ext cx="6172200" cy="2836862"/>
          </a:xfrm>
        </p:spPr>
        <p:txBody>
          <a:bodyPr>
            <a:normAutofit/>
          </a:bodyPr>
          <a:lstStyle/>
          <a:p>
            <a:pPr marL="0" indent="0">
              <a:buFont typeface="Arial" panose="020B0604020202020204" pitchFamily="34" charset="0"/>
              <a:buNone/>
              <a:defRPr/>
            </a:pPr>
            <a:r>
              <a:rPr lang="en-US" sz="3000" b="1" dirty="0">
                <a:solidFill>
                  <a:srgbClr val="FFFF00"/>
                </a:solidFill>
              </a:rPr>
              <a:t>Obviousness</a:t>
            </a:r>
          </a:p>
          <a:p>
            <a:pPr>
              <a:defRPr/>
            </a:pPr>
            <a:r>
              <a:rPr lang="en-US" sz="3000" dirty="0">
                <a:solidFill>
                  <a:schemeClr val="bg1"/>
                </a:solidFill>
              </a:rPr>
              <a:t>Policy reason behind this requirement?</a:t>
            </a:r>
          </a:p>
          <a:p>
            <a:pPr>
              <a:defRPr/>
            </a:pPr>
            <a:r>
              <a:rPr lang="en-US" sz="3000" dirty="0">
                <a:solidFill>
                  <a:schemeClr val="bg1"/>
                </a:solidFill>
              </a:rPr>
              <a:t>See s. 28.3</a:t>
            </a:r>
          </a:p>
        </p:txBody>
      </p:sp>
      <p:sp>
        <p:nvSpPr>
          <p:cNvPr id="4" name="Slide Number Placeholder 3">
            <a:extLst>
              <a:ext uri="{FF2B5EF4-FFF2-40B4-BE49-F238E27FC236}">
                <a16:creationId xmlns:a16="http://schemas.microsoft.com/office/drawing/2014/main" id="{E567F9A4-4FA1-F094-4E3F-5EE7212AE669}"/>
              </a:ext>
            </a:extLst>
          </p:cNvPr>
          <p:cNvSpPr>
            <a:spLocks noGrp="1"/>
          </p:cNvSpPr>
          <p:nvPr>
            <p:ph type="sldNum" sz="quarter" idx="12"/>
          </p:nvPr>
        </p:nvSpPr>
        <p:spPr/>
        <p:txBody>
          <a:bodyPr/>
          <a:lstStyle/>
          <a:p>
            <a:pPr defTabSz="342900" eaLnBrk="1" fontAlgn="auto" hangingPunct="1">
              <a:spcBef>
                <a:spcPts val="0"/>
              </a:spcBef>
              <a:spcAft>
                <a:spcPts val="0"/>
              </a:spcAft>
              <a:defRPr/>
            </a:pPr>
            <a:fld id="{FF80D2BC-B071-EC47-9667-D10173DF4B72}" type="slidenum">
              <a:rPr lang="en-US" sz="1350">
                <a:solidFill>
                  <a:prstClr val="black"/>
                </a:solidFill>
                <a:latin typeface="Arial"/>
                <a:ea typeface="+mn-ea"/>
              </a:rPr>
              <a:pPr defTabSz="342900" eaLnBrk="1" fontAlgn="auto" hangingPunct="1">
                <a:spcBef>
                  <a:spcPts val="0"/>
                </a:spcBef>
                <a:spcAft>
                  <a:spcPts val="0"/>
                </a:spcAft>
                <a:defRPr/>
              </a:pPr>
              <a:t>388</a:t>
            </a:fld>
            <a:endParaRPr lang="en-US" sz="1350">
              <a:solidFill>
                <a:prstClr val="black"/>
              </a:solidFill>
              <a:latin typeface="Arial"/>
              <a:ea typeface="+mn-ea"/>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5AF9B-FFED-3A4B-A4C2-983667328C02}"/>
              </a:ext>
            </a:extLst>
          </p:cNvPr>
          <p:cNvSpPr txBox="1"/>
          <p:nvPr/>
        </p:nvSpPr>
        <p:spPr>
          <a:xfrm>
            <a:off x="1835150" y="1708150"/>
            <a:ext cx="5310188" cy="2062163"/>
          </a:xfrm>
          <a:prstGeom prst="rect">
            <a:avLst/>
          </a:prstGeom>
          <a:noFill/>
        </p:spPr>
        <p:txBody>
          <a:bodyPr>
            <a:spAutoFit/>
          </a:bodyPr>
          <a:lstStyle/>
          <a:p>
            <a:pPr>
              <a:defRPr/>
            </a:pPr>
            <a:r>
              <a:rPr lang="en-US" sz="3200" b="1" dirty="0">
                <a:solidFill>
                  <a:srgbClr val="FFFF00"/>
                </a:solidFill>
              </a:rPr>
              <a:t>Obviousness</a:t>
            </a:r>
          </a:p>
          <a:p>
            <a:pPr marL="342900" indent="-342900">
              <a:buFont typeface="Arial" panose="020B0604020202020204" pitchFamily="34" charset="0"/>
              <a:buChar char="•"/>
              <a:defRPr/>
            </a:pPr>
            <a:r>
              <a:rPr lang="en-US" sz="3200" dirty="0">
                <a:solidFill>
                  <a:schemeClr val="bg1"/>
                </a:solidFill>
              </a:rPr>
              <a:t>Policy reason behind this requirement?</a:t>
            </a:r>
          </a:p>
          <a:p>
            <a:pPr marL="342900" indent="-342900">
              <a:buFont typeface="Arial" panose="020B0604020202020204" pitchFamily="34" charset="0"/>
              <a:buChar char="•"/>
              <a:defRPr/>
            </a:pPr>
            <a:r>
              <a:rPr lang="en-US" sz="3200" dirty="0">
                <a:solidFill>
                  <a:schemeClr val="bg1"/>
                </a:solidFill>
              </a:rPr>
              <a:t>See s. 28.3</a:t>
            </a:r>
          </a:p>
        </p:txBody>
      </p:sp>
      <p:sp>
        <p:nvSpPr>
          <p:cNvPr id="142338" name="TextBox 3">
            <a:extLst>
              <a:ext uri="{FF2B5EF4-FFF2-40B4-BE49-F238E27FC236}">
                <a16:creationId xmlns:a16="http://schemas.microsoft.com/office/drawing/2014/main" id="{C5E931B6-428E-B5BB-6818-EDE4F6B6146C}"/>
              </a:ext>
            </a:extLst>
          </p:cNvPr>
          <p:cNvSpPr txBox="1">
            <a:spLocks noChangeArrowheads="1"/>
          </p:cNvSpPr>
          <p:nvPr/>
        </p:nvSpPr>
        <p:spPr bwMode="auto">
          <a:xfrm>
            <a:off x="3379788" y="339725"/>
            <a:ext cx="2222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A3898280-8001-9C60-98FA-E06671D61805}"/>
              </a:ext>
            </a:extLst>
          </p:cNvPr>
          <p:cNvPicPr>
            <a:picLocks noChangeAspect="1"/>
          </p:cNvPicPr>
          <p:nvPr/>
        </p:nvPicPr>
        <p:blipFill>
          <a:blip r:embed="rId2"/>
          <a:stretch>
            <a:fillRect/>
          </a:stretch>
        </p:blipFill>
        <p:spPr>
          <a:xfrm>
            <a:off x="685800" y="145877"/>
            <a:ext cx="7772400" cy="4851745"/>
          </a:xfrm>
          <a:prstGeom prst="rect">
            <a:avLst/>
          </a:prstGeom>
        </p:spPr>
      </p:pic>
    </p:spTree>
    <p:extLst>
      <p:ext uri="{BB962C8B-B14F-4D97-AF65-F5344CB8AC3E}">
        <p14:creationId xmlns:p14="http://schemas.microsoft.com/office/powerpoint/2010/main" val="4077842508"/>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2">
            <a:extLst>
              <a:ext uri="{FF2B5EF4-FFF2-40B4-BE49-F238E27FC236}">
                <a16:creationId xmlns:a16="http://schemas.microsoft.com/office/drawing/2014/main" id="{40C15088-5F2F-5984-E615-C656FB9E80C7}"/>
              </a:ext>
            </a:extLst>
          </p:cNvPr>
          <p:cNvSpPr>
            <a:spLocks noGrp="1" noChangeArrowheads="1"/>
          </p:cNvSpPr>
          <p:nvPr>
            <p:ph sz="quarter" idx="10"/>
          </p:nvPr>
        </p:nvSpPr>
        <p:spPr bwMode="auto">
          <a:xfrm>
            <a:off x="431800" y="231775"/>
            <a:ext cx="8280400" cy="467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FF00"/>
                </a:solidFill>
              </a:rPr>
              <a:t>Invention must not be obvious</a:t>
            </a:r>
          </a:p>
          <a:p>
            <a:pPr marL="0" indent="0">
              <a:buFont typeface="Arial" panose="020B0604020202020204" pitchFamily="34" charset="0"/>
              <a:buNone/>
            </a:pPr>
            <a:r>
              <a:rPr lang="en-CA" altLang="en-US" sz="2000" b="1">
                <a:solidFill>
                  <a:schemeClr val="bg1"/>
                </a:solidFill>
              </a:rPr>
              <a:t>28.3</a:t>
            </a:r>
            <a:r>
              <a:rPr lang="en-CA" altLang="en-US" sz="2000">
                <a:solidFill>
                  <a:schemeClr val="bg1"/>
                </a:solidFill>
              </a:rPr>
              <a:t> The </a:t>
            </a:r>
            <a:r>
              <a:rPr lang="en-CA" altLang="en-US" sz="2000">
                <a:solidFill>
                  <a:srgbClr val="FFFF00"/>
                </a:solidFill>
              </a:rPr>
              <a:t>subject-matter defined by a claim </a:t>
            </a:r>
            <a:r>
              <a:rPr lang="en-CA" altLang="en-US" sz="2000">
                <a:solidFill>
                  <a:schemeClr val="bg1"/>
                </a:solidFill>
              </a:rPr>
              <a:t>in an application for a patent in Canada </a:t>
            </a:r>
            <a:r>
              <a:rPr lang="en-CA" altLang="en-US" sz="2000">
                <a:solidFill>
                  <a:srgbClr val="FFFF00"/>
                </a:solidFill>
              </a:rPr>
              <a:t>must be subject-matter that </a:t>
            </a:r>
            <a:r>
              <a:rPr lang="en-CA" altLang="en-US" sz="2000">
                <a:solidFill>
                  <a:srgbClr val="FF0000"/>
                </a:solidFill>
              </a:rPr>
              <a:t>would not have been obvious</a:t>
            </a:r>
            <a:r>
              <a:rPr lang="en-CA" altLang="en-US" sz="2000">
                <a:solidFill>
                  <a:srgbClr val="FFFF00"/>
                </a:solidFill>
              </a:rPr>
              <a:t> on the claim date to a person skilled in the art </a:t>
            </a:r>
            <a:r>
              <a:rPr lang="en-CA" altLang="en-US" sz="2000">
                <a:solidFill>
                  <a:schemeClr val="bg1"/>
                </a:solidFill>
              </a:rPr>
              <a:t>or science to which it pertains, </a:t>
            </a:r>
            <a:r>
              <a:rPr lang="en-CA" altLang="en-US" sz="2000">
                <a:solidFill>
                  <a:srgbClr val="FF0000"/>
                </a:solidFill>
              </a:rPr>
              <a:t>having regard to</a:t>
            </a:r>
          </a:p>
          <a:p>
            <a:pPr marL="0" indent="0">
              <a:buFont typeface="Arial" panose="020B0604020202020204" pitchFamily="34" charset="0"/>
              <a:buNone/>
            </a:pPr>
            <a:r>
              <a:rPr lang="en-CA" altLang="en-US" sz="2000" b="1">
                <a:solidFill>
                  <a:schemeClr val="bg1"/>
                </a:solidFill>
              </a:rPr>
              <a:t>(a)</a:t>
            </a:r>
            <a:r>
              <a:rPr lang="en-CA" altLang="en-US" sz="2000">
                <a:solidFill>
                  <a:schemeClr val="bg1"/>
                </a:solidFill>
              </a:rPr>
              <a:t> </a:t>
            </a:r>
            <a:r>
              <a:rPr lang="en-CA" altLang="en-US" sz="2000">
                <a:solidFill>
                  <a:srgbClr val="FFFF00"/>
                </a:solidFill>
              </a:rPr>
              <a:t>information disclosed before the one-year period immediately preceding the filing date </a:t>
            </a:r>
            <a:r>
              <a:rPr lang="en-CA" altLang="en-US" sz="2000">
                <a:solidFill>
                  <a:schemeClr val="bg1"/>
                </a:solidFill>
              </a:rPr>
              <a:t>or, if the claim date is before that period, before the claim date by the applicant, or by a person who obtained knowledge, directly or indirectly, from the applicant in such a manner that the information became available to the public in Canada or elsewhere; and</a:t>
            </a:r>
          </a:p>
          <a:p>
            <a:pPr marL="0" indent="0">
              <a:buFont typeface="Arial" panose="020B0604020202020204" pitchFamily="34" charset="0"/>
              <a:buNone/>
            </a:pPr>
            <a:r>
              <a:rPr lang="en-CA" altLang="en-US" sz="2000" b="1">
                <a:solidFill>
                  <a:schemeClr val="bg1"/>
                </a:solidFill>
              </a:rPr>
              <a:t>(b)</a:t>
            </a:r>
            <a:r>
              <a:rPr lang="en-CA" altLang="en-US" sz="2000">
                <a:solidFill>
                  <a:schemeClr val="bg1"/>
                </a:solidFill>
              </a:rPr>
              <a:t> information disclosed before the claim date by a person not mentioned in paragraph (a) in such a manner that the information became available to the public in Canada or elsewhere.</a:t>
            </a:r>
          </a:p>
          <a:p>
            <a:pPr marL="0" indent="0">
              <a:buFont typeface="Arial" panose="020B0604020202020204" pitchFamily="34" charset="0"/>
              <a:buNone/>
            </a:pPr>
            <a:endParaRPr lang="en-US" altLang="en-US"/>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Box 1">
            <a:extLst>
              <a:ext uri="{FF2B5EF4-FFF2-40B4-BE49-F238E27FC236}">
                <a16:creationId xmlns:a16="http://schemas.microsoft.com/office/drawing/2014/main" id="{31BE1B23-A7F0-4082-5106-1E1DE8F84F2E}"/>
              </a:ext>
            </a:extLst>
          </p:cNvPr>
          <p:cNvSpPr txBox="1">
            <a:spLocks noChangeArrowheads="1"/>
          </p:cNvSpPr>
          <p:nvPr/>
        </p:nvSpPr>
        <p:spPr bwMode="auto">
          <a:xfrm>
            <a:off x="3440113" y="198438"/>
            <a:ext cx="268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
        <p:nvSpPr>
          <p:cNvPr id="3" name="TextBox 2">
            <a:extLst>
              <a:ext uri="{FF2B5EF4-FFF2-40B4-BE49-F238E27FC236}">
                <a16:creationId xmlns:a16="http://schemas.microsoft.com/office/drawing/2014/main" id="{D86064EF-A86C-FA0F-C281-5982A0E288F7}"/>
              </a:ext>
            </a:extLst>
          </p:cNvPr>
          <p:cNvSpPr txBox="1"/>
          <p:nvPr/>
        </p:nvSpPr>
        <p:spPr>
          <a:xfrm>
            <a:off x="590550" y="1492250"/>
            <a:ext cx="7962900" cy="3046413"/>
          </a:xfrm>
          <a:prstGeom prst="rect">
            <a:avLst/>
          </a:prstGeom>
          <a:noFill/>
        </p:spPr>
        <p:txBody>
          <a:bodyPr>
            <a:spAutoFit/>
          </a:bodyPr>
          <a:lstStyle/>
          <a:p>
            <a:pPr>
              <a:defRPr/>
            </a:pPr>
            <a:r>
              <a:rPr lang="en-US" b="1" dirty="0">
                <a:solidFill>
                  <a:srgbClr val="FFFF00"/>
                </a:solidFill>
              </a:rPr>
              <a:t>Obviousness</a:t>
            </a:r>
          </a:p>
          <a:p>
            <a:pPr marL="342900" indent="-342900">
              <a:buFont typeface="Arial" panose="020B0604020202020204" pitchFamily="34" charset="0"/>
              <a:buChar char="•"/>
              <a:defRPr/>
            </a:pPr>
            <a:r>
              <a:rPr lang="en-US" dirty="0">
                <a:solidFill>
                  <a:schemeClr val="bg1"/>
                </a:solidFill>
              </a:rPr>
              <a:t>Who is the </a:t>
            </a:r>
            <a:r>
              <a:rPr lang="en-US" dirty="0">
                <a:solidFill>
                  <a:srgbClr val="FFFF00"/>
                </a:solidFill>
              </a:rPr>
              <a:t>“</a:t>
            </a:r>
            <a:r>
              <a:rPr lang="en-US" dirty="0">
                <a:solidFill>
                  <a:srgbClr val="FF0000"/>
                </a:solidFill>
              </a:rPr>
              <a:t>Test Person</a:t>
            </a:r>
            <a:r>
              <a:rPr lang="en-US" dirty="0">
                <a:solidFill>
                  <a:srgbClr val="FFFF00"/>
                </a:solidFill>
              </a:rPr>
              <a:t>”</a:t>
            </a:r>
            <a:r>
              <a:rPr lang="en-US" dirty="0">
                <a:solidFill>
                  <a:schemeClr val="bg1"/>
                </a:solidFill>
              </a:rPr>
              <a:t>?</a:t>
            </a:r>
          </a:p>
          <a:p>
            <a:pPr lvl="1">
              <a:buFont typeface="Courier New" panose="02070309020205020404" pitchFamily="49" charset="0"/>
              <a:buChar char="o"/>
              <a:defRPr/>
            </a:pPr>
            <a:r>
              <a:rPr lang="en-US" dirty="0">
                <a:solidFill>
                  <a:srgbClr val="FFFF00"/>
                </a:solidFill>
              </a:rPr>
              <a:t>Unimaginative skilled technician</a:t>
            </a:r>
          </a:p>
          <a:p>
            <a:pPr marL="342900" indent="-342900">
              <a:buFont typeface="Arial" panose="020B0604020202020204" pitchFamily="34" charset="0"/>
              <a:buChar char="•"/>
              <a:defRPr/>
            </a:pPr>
            <a:r>
              <a:rPr lang="en-US" dirty="0">
                <a:solidFill>
                  <a:srgbClr val="FF0000"/>
                </a:solidFill>
              </a:rPr>
              <a:t>Question to ask</a:t>
            </a:r>
            <a:r>
              <a:rPr lang="en-US" dirty="0">
                <a:solidFill>
                  <a:schemeClr val="bg1"/>
                </a:solidFill>
              </a:rPr>
              <a:t>:</a:t>
            </a:r>
          </a:p>
          <a:p>
            <a:pPr lvl="1">
              <a:buFont typeface="Courier New" panose="02070309020205020404" pitchFamily="49" charset="0"/>
              <a:buChar char="o"/>
              <a:defRPr/>
            </a:pPr>
            <a:r>
              <a:rPr lang="en-US" dirty="0">
                <a:solidFill>
                  <a:schemeClr val="bg1"/>
                </a:solidFill>
              </a:rPr>
              <a:t>Would the </a:t>
            </a:r>
            <a:r>
              <a:rPr lang="en-US" dirty="0">
                <a:solidFill>
                  <a:srgbClr val="FFFF00"/>
                </a:solidFill>
              </a:rPr>
              <a:t>person skilled in the relevant art </a:t>
            </a:r>
          </a:p>
          <a:p>
            <a:pPr lvl="1">
              <a:defRPr/>
            </a:pPr>
            <a:r>
              <a:rPr lang="en-US" dirty="0">
                <a:solidFill>
                  <a:srgbClr val="FFFF00"/>
                </a:solidFill>
              </a:rPr>
              <a:t>and science</a:t>
            </a:r>
            <a:r>
              <a:rPr lang="en-US" dirty="0">
                <a:solidFill>
                  <a:schemeClr val="bg1"/>
                </a:solidFill>
              </a:rPr>
              <a:t>, based on their skill and knowledge </a:t>
            </a:r>
            <a:r>
              <a:rPr lang="en-US" dirty="0">
                <a:solidFill>
                  <a:srgbClr val="FF0000"/>
                </a:solidFill>
              </a:rPr>
              <a:t>but </a:t>
            </a:r>
          </a:p>
          <a:p>
            <a:pPr lvl="1">
              <a:defRPr/>
            </a:pPr>
            <a:r>
              <a:rPr lang="en-US" dirty="0">
                <a:solidFill>
                  <a:srgbClr val="FF0000"/>
                </a:solidFill>
              </a:rPr>
              <a:t>without a scintilla of imagination</a:t>
            </a:r>
            <a:r>
              <a:rPr lang="en-US" dirty="0">
                <a:solidFill>
                  <a:schemeClr val="bg1"/>
                </a:solidFill>
              </a:rPr>
              <a:t>, </a:t>
            </a:r>
            <a:r>
              <a:rPr lang="en-US" dirty="0">
                <a:solidFill>
                  <a:srgbClr val="FFFF00"/>
                </a:solidFill>
              </a:rPr>
              <a:t>have been led to </a:t>
            </a:r>
          </a:p>
          <a:p>
            <a:pPr lvl="1">
              <a:defRPr/>
            </a:pPr>
            <a:r>
              <a:rPr lang="en-US" dirty="0">
                <a:solidFill>
                  <a:srgbClr val="FFFF00"/>
                </a:solidFill>
              </a:rPr>
              <a:t>this invention</a:t>
            </a:r>
            <a:endParaRPr 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5">
            <a:extLst>
              <a:ext uri="{FF2B5EF4-FFF2-40B4-BE49-F238E27FC236}">
                <a16:creationId xmlns:a16="http://schemas.microsoft.com/office/drawing/2014/main" id="{BF1D6D07-5C1C-5E43-CE01-8605366EFC79}"/>
              </a:ext>
            </a:extLst>
          </p:cNvPr>
          <p:cNvSpPr>
            <a:spLocks noGrp="1" noChangeArrowheads="1"/>
          </p:cNvSpPr>
          <p:nvPr>
            <p:ph type="title"/>
          </p:nvPr>
        </p:nvSpPr>
        <p:spPr bwMode="auto">
          <a:xfrm>
            <a:off x="1485900" y="12858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7480818-FA2F-11DC-A066-012319D60BEA}"/>
              </a:ext>
            </a:extLst>
          </p:cNvPr>
          <p:cNvSpPr>
            <a:spLocks noGrp="1"/>
          </p:cNvSpPr>
          <p:nvPr>
            <p:ph idx="1"/>
          </p:nvPr>
        </p:nvSpPr>
        <p:spPr>
          <a:xfrm>
            <a:off x="755650" y="1323975"/>
            <a:ext cx="8234363" cy="3671888"/>
          </a:xfrm>
        </p:spPr>
        <p:txBody>
          <a:bodyPr>
            <a:normAutofit/>
          </a:bodyPr>
          <a:lstStyle/>
          <a:p>
            <a:pPr marL="0" indent="0">
              <a:buFont typeface="Arial" panose="020B0604020202020204" pitchFamily="34" charset="0"/>
              <a:buNone/>
              <a:defRPr/>
            </a:pPr>
            <a:r>
              <a:rPr lang="en-US" b="1" dirty="0">
                <a:solidFill>
                  <a:srgbClr val="92D050"/>
                </a:solidFill>
              </a:rPr>
              <a:t>Novelty</a:t>
            </a:r>
            <a:r>
              <a:rPr lang="en-US" b="1" dirty="0">
                <a:solidFill>
                  <a:schemeClr val="bg1"/>
                </a:solidFill>
              </a:rPr>
              <a:t> and </a:t>
            </a:r>
            <a:r>
              <a:rPr lang="en-US" b="1" dirty="0">
                <a:solidFill>
                  <a:srgbClr val="FFFF00"/>
                </a:solidFill>
              </a:rPr>
              <a:t>obviousness</a:t>
            </a:r>
            <a:r>
              <a:rPr lang="en-US" b="1" dirty="0">
                <a:solidFill>
                  <a:schemeClr val="bg1"/>
                </a:solidFill>
              </a:rPr>
              <a:t>, </a:t>
            </a:r>
            <a:r>
              <a:rPr lang="en-US" b="1" dirty="0">
                <a:solidFill>
                  <a:srgbClr val="FF0000"/>
                </a:solidFill>
              </a:rPr>
              <a:t>distinguished</a:t>
            </a:r>
          </a:p>
          <a:p>
            <a:pPr>
              <a:defRPr/>
            </a:pPr>
            <a:r>
              <a:rPr lang="en-US" dirty="0">
                <a:solidFill>
                  <a:srgbClr val="92D050"/>
                </a:solidFill>
              </a:rPr>
              <a:t>Novelty</a:t>
            </a:r>
            <a:r>
              <a:rPr lang="en-US" dirty="0">
                <a:solidFill>
                  <a:schemeClr val="bg1"/>
                </a:solidFill>
              </a:rPr>
              <a:t>: </a:t>
            </a:r>
            <a:r>
              <a:rPr lang="en-US" dirty="0">
                <a:solidFill>
                  <a:srgbClr val="FF0000"/>
                </a:solidFill>
              </a:rPr>
              <a:t>Can</a:t>
            </a:r>
            <a:r>
              <a:rPr lang="en-US" dirty="0">
                <a:solidFill>
                  <a:schemeClr val="bg1"/>
                </a:solidFill>
              </a:rPr>
              <a:t>’</a:t>
            </a:r>
            <a:r>
              <a:rPr lang="en-US" dirty="0">
                <a:solidFill>
                  <a:srgbClr val="FF0000"/>
                </a:solidFill>
              </a:rPr>
              <a:t>t</a:t>
            </a:r>
            <a:r>
              <a:rPr lang="en-US" dirty="0">
                <a:solidFill>
                  <a:schemeClr val="bg1"/>
                </a:solidFill>
              </a:rPr>
              <a:t> “</a:t>
            </a:r>
            <a:r>
              <a:rPr lang="en-US" dirty="0">
                <a:solidFill>
                  <a:srgbClr val="FF0000"/>
                </a:solidFill>
              </a:rPr>
              <a:t>mosaic</a:t>
            </a:r>
            <a:r>
              <a:rPr lang="en-US" dirty="0">
                <a:solidFill>
                  <a:schemeClr val="bg1"/>
                </a:solidFill>
              </a:rPr>
              <a:t>”</a:t>
            </a:r>
          </a:p>
          <a:p>
            <a:pPr>
              <a:defRPr/>
            </a:pPr>
            <a:r>
              <a:rPr lang="en-US" dirty="0">
                <a:solidFill>
                  <a:srgbClr val="FF0000"/>
                </a:solidFill>
              </a:rPr>
              <a:t>Obviousness</a:t>
            </a:r>
            <a:r>
              <a:rPr lang="en-US" dirty="0">
                <a:solidFill>
                  <a:schemeClr val="bg1"/>
                </a:solidFill>
              </a:rPr>
              <a:t>: </a:t>
            </a:r>
            <a:r>
              <a:rPr lang="en-US" dirty="0">
                <a:solidFill>
                  <a:srgbClr val="FFFF00"/>
                </a:solidFill>
              </a:rPr>
              <a:t>Could the unimaginative skilled person have taken </a:t>
            </a:r>
            <a:r>
              <a:rPr lang="en-US" dirty="0">
                <a:solidFill>
                  <a:srgbClr val="FF0000"/>
                </a:solidFill>
              </a:rPr>
              <a:t>all of the pieces and</a:t>
            </a:r>
            <a:r>
              <a:rPr lang="en-US" dirty="0">
                <a:solidFill>
                  <a:schemeClr val="bg1"/>
                </a:solidFill>
              </a:rPr>
              <a:t>, using reasonable deduction, have </a:t>
            </a:r>
            <a:r>
              <a:rPr lang="en-US" dirty="0">
                <a:solidFill>
                  <a:srgbClr val="FFFF00"/>
                </a:solidFill>
              </a:rPr>
              <a:t>arrived at this invention</a:t>
            </a:r>
            <a:r>
              <a:rPr lang="en-US" dirty="0">
                <a:solidFill>
                  <a:srgbClr val="FF0000"/>
                </a:solidFill>
              </a:rPr>
              <a:t>?</a:t>
            </a:r>
          </a:p>
          <a:p>
            <a:pPr lvl="1">
              <a:defRPr/>
            </a:pPr>
            <a:endParaRPr lang="en-US" dirty="0"/>
          </a:p>
        </p:txBody>
      </p:sp>
      <p:sp>
        <p:nvSpPr>
          <p:cNvPr id="4" name="Slide Number Placeholder 3">
            <a:extLst>
              <a:ext uri="{FF2B5EF4-FFF2-40B4-BE49-F238E27FC236}">
                <a16:creationId xmlns:a16="http://schemas.microsoft.com/office/drawing/2014/main" id="{06908E7B-4EA3-1FA8-A37B-8621D4362EBD}"/>
              </a:ext>
            </a:extLst>
          </p:cNvPr>
          <p:cNvSpPr>
            <a:spLocks noGrp="1"/>
          </p:cNvSpPr>
          <p:nvPr>
            <p:ph type="sldNum" sz="quarter" idx="12"/>
          </p:nvPr>
        </p:nvSpPr>
        <p:spPr/>
        <p:txBody>
          <a:bodyPr/>
          <a:lstStyle/>
          <a:p>
            <a:pPr defTabSz="342900" eaLnBrk="1" fontAlgn="auto" hangingPunct="1">
              <a:spcBef>
                <a:spcPts val="0"/>
              </a:spcBef>
              <a:spcAft>
                <a:spcPts val="0"/>
              </a:spcAft>
              <a:defRPr/>
            </a:pPr>
            <a:fld id="{33C33038-C3A6-BE47-9285-571F0D5660CC}" type="slidenum">
              <a:rPr lang="en-US" sz="1350">
                <a:solidFill>
                  <a:prstClr val="black"/>
                </a:solidFill>
                <a:latin typeface="Arial"/>
                <a:ea typeface="+mn-ea"/>
              </a:rPr>
              <a:pPr defTabSz="342900" eaLnBrk="1" fontAlgn="auto" hangingPunct="1">
                <a:spcBef>
                  <a:spcPts val="0"/>
                </a:spcBef>
                <a:spcAft>
                  <a:spcPts val="0"/>
                </a:spcAft>
                <a:defRPr/>
              </a:pPr>
              <a:t>392</a:t>
            </a:fld>
            <a:endParaRPr lang="en-US" sz="1350">
              <a:solidFill>
                <a:prstClr val="black"/>
              </a:solidFill>
              <a:latin typeface="Arial"/>
              <a:ea typeface="+mn-ea"/>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A60CE7-1FDA-C414-3539-FF720687A03D}"/>
              </a:ext>
            </a:extLst>
          </p:cNvPr>
          <p:cNvSpPr>
            <a:spLocks noGrp="1"/>
          </p:cNvSpPr>
          <p:nvPr>
            <p:ph type="title"/>
          </p:nvPr>
        </p:nvSpPr>
        <p:spPr>
          <a:xfrm>
            <a:off x="1485900" y="128588"/>
            <a:ext cx="6172200" cy="55721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A75673AC-40AA-8AAF-A5AC-F691306ACCAE}"/>
              </a:ext>
            </a:extLst>
          </p:cNvPr>
          <p:cNvSpPr>
            <a:spLocks noGrp="1"/>
          </p:cNvSpPr>
          <p:nvPr>
            <p:ph idx="1"/>
          </p:nvPr>
        </p:nvSpPr>
        <p:spPr>
          <a:xfrm>
            <a:off x="215900" y="1127125"/>
            <a:ext cx="8712200" cy="3887788"/>
          </a:xfrm>
        </p:spPr>
        <p:txBody>
          <a:bodyPr>
            <a:noAutofit/>
          </a:bodyPr>
          <a:lstStyle/>
          <a:p>
            <a:pPr marL="0" indent="0">
              <a:buFont typeface="Arial" panose="020B0604020202020204" pitchFamily="34" charset="0"/>
              <a:buNone/>
              <a:defRPr/>
            </a:pPr>
            <a:r>
              <a:rPr lang="en-US" sz="2600" i="1" dirty="0" err="1">
                <a:solidFill>
                  <a:srgbClr val="00B0F0"/>
                </a:solidFill>
              </a:rPr>
              <a:t>Apotex</a:t>
            </a:r>
            <a:r>
              <a:rPr lang="en-US" sz="2600" i="1" dirty="0">
                <a:solidFill>
                  <a:srgbClr val="00B0F0"/>
                </a:solidFill>
              </a:rPr>
              <a:t> v. </a:t>
            </a:r>
            <a:r>
              <a:rPr lang="en-US" sz="2600" i="1" dirty="0" err="1">
                <a:solidFill>
                  <a:srgbClr val="00B0F0"/>
                </a:solidFill>
              </a:rPr>
              <a:t>Sanofi-Synthelabo</a:t>
            </a:r>
            <a:r>
              <a:rPr lang="en-US" sz="2600" i="1" dirty="0">
                <a:solidFill>
                  <a:srgbClr val="00B0F0"/>
                </a:solidFill>
              </a:rPr>
              <a:t> </a:t>
            </a:r>
            <a:r>
              <a:rPr lang="en-US" sz="2600" dirty="0">
                <a:solidFill>
                  <a:schemeClr val="bg1"/>
                </a:solidFill>
              </a:rPr>
              <a:t>(2008, SCC)</a:t>
            </a:r>
          </a:p>
          <a:p>
            <a:pPr>
              <a:defRPr/>
            </a:pPr>
            <a:r>
              <a:rPr lang="en-US" sz="2600" dirty="0">
                <a:solidFill>
                  <a:srgbClr val="FFFF00"/>
                </a:solidFill>
              </a:rPr>
              <a:t>Refinement of the test </a:t>
            </a:r>
            <a:r>
              <a:rPr lang="en-US" sz="2600" dirty="0">
                <a:solidFill>
                  <a:schemeClr val="bg1"/>
                </a:solidFill>
              </a:rPr>
              <a:t>for obviousness to </a:t>
            </a:r>
            <a:r>
              <a:rPr lang="en-US" sz="2600" i="1" dirty="0">
                <a:solidFill>
                  <a:srgbClr val="FF0000"/>
                </a:solidFill>
              </a:rPr>
              <a:t>obvious to try</a:t>
            </a:r>
            <a:endParaRPr lang="en-US" sz="2600" dirty="0">
              <a:solidFill>
                <a:schemeClr val="bg1"/>
              </a:solidFill>
            </a:endParaRPr>
          </a:p>
          <a:p>
            <a:pPr lvl="1">
              <a:buFont typeface="Courier New" panose="02070309020205020404" pitchFamily="49" charset="0"/>
              <a:buChar char="o"/>
              <a:defRPr/>
            </a:pPr>
            <a:r>
              <a:rPr lang="en-US" sz="2600" dirty="0">
                <a:solidFill>
                  <a:schemeClr val="bg1"/>
                </a:solidFill>
              </a:rPr>
              <a:t>Was the invention “</a:t>
            </a:r>
            <a:r>
              <a:rPr lang="en-US" sz="2600" dirty="0">
                <a:solidFill>
                  <a:srgbClr val="FFFF00"/>
                </a:solidFill>
              </a:rPr>
              <a:t>obvious to try</a:t>
            </a:r>
            <a:r>
              <a:rPr lang="en-US" sz="2600" dirty="0">
                <a:solidFill>
                  <a:schemeClr val="bg1"/>
                </a:solidFill>
              </a:rPr>
              <a:t>”</a:t>
            </a:r>
            <a:r>
              <a:rPr lang="en-US" sz="2600" dirty="0">
                <a:solidFill>
                  <a:srgbClr val="FF0000"/>
                </a:solidFill>
              </a:rPr>
              <a:t>? </a:t>
            </a:r>
          </a:p>
          <a:p>
            <a:pPr lvl="1">
              <a:buFont typeface="Courier New" panose="02070309020205020404" pitchFamily="49" charset="0"/>
              <a:buChar char="o"/>
              <a:defRPr/>
            </a:pPr>
            <a:r>
              <a:rPr lang="en-CA" sz="2600" dirty="0">
                <a:solidFill>
                  <a:schemeClr val="bg1"/>
                </a:solidFill>
              </a:rPr>
              <a:t>For a finding that an invention was “obvious to try”, </a:t>
            </a:r>
            <a:r>
              <a:rPr lang="en-CA" sz="2600" dirty="0">
                <a:solidFill>
                  <a:srgbClr val="FFFF00"/>
                </a:solidFill>
              </a:rPr>
              <a:t>there must be evidence to convince a judge on a balance of probabilities that it was more or less self-evident to try </a:t>
            </a:r>
            <a:r>
              <a:rPr lang="en-CA" sz="2600" dirty="0">
                <a:solidFill>
                  <a:schemeClr val="bg1"/>
                </a:solidFill>
              </a:rPr>
              <a:t>and obtain the invention (</a:t>
            </a:r>
            <a:r>
              <a:rPr lang="en-CA" sz="2600" dirty="0" err="1">
                <a:solidFill>
                  <a:schemeClr val="bg1"/>
                </a:solidFill>
              </a:rPr>
              <a:t>para</a:t>
            </a:r>
            <a:r>
              <a:rPr lang="en-CA" sz="2600" dirty="0">
                <a:solidFill>
                  <a:schemeClr val="bg1"/>
                </a:solidFill>
              </a:rPr>
              <a:t>. 66).</a:t>
            </a:r>
            <a:endParaRPr lang="en-US" sz="2600" dirty="0">
              <a:solidFill>
                <a:schemeClr val="bg1"/>
              </a:solidFill>
            </a:endParaRPr>
          </a:p>
        </p:txBody>
      </p:sp>
      <p:sp>
        <p:nvSpPr>
          <p:cNvPr id="4" name="Slide Number Placeholder 3">
            <a:extLst>
              <a:ext uri="{FF2B5EF4-FFF2-40B4-BE49-F238E27FC236}">
                <a16:creationId xmlns:a16="http://schemas.microsoft.com/office/drawing/2014/main" id="{33D36FC5-2653-4927-1B14-0EA75F0EB00E}"/>
              </a:ext>
            </a:extLst>
          </p:cNvPr>
          <p:cNvSpPr>
            <a:spLocks noGrp="1"/>
          </p:cNvSpPr>
          <p:nvPr>
            <p:ph type="sldNum" sz="quarter" idx="12"/>
          </p:nvPr>
        </p:nvSpPr>
        <p:spPr/>
        <p:txBody>
          <a:bodyPr/>
          <a:lstStyle/>
          <a:p>
            <a:pPr defTabSz="342900" eaLnBrk="1" fontAlgn="auto" hangingPunct="1">
              <a:spcBef>
                <a:spcPts val="0"/>
              </a:spcBef>
              <a:spcAft>
                <a:spcPts val="0"/>
              </a:spcAft>
              <a:defRPr/>
            </a:pPr>
            <a:fld id="{228AECFE-280B-9746-A19D-E762176F6E27}" type="slidenum">
              <a:rPr lang="en-US" sz="1350">
                <a:solidFill>
                  <a:prstClr val="black"/>
                </a:solidFill>
                <a:latin typeface="Arial"/>
                <a:ea typeface="+mn-ea"/>
              </a:rPr>
              <a:pPr defTabSz="342900" eaLnBrk="1" fontAlgn="auto" hangingPunct="1">
                <a:spcBef>
                  <a:spcPts val="0"/>
                </a:spcBef>
                <a:spcAft>
                  <a:spcPts val="0"/>
                </a:spcAft>
                <a:defRPr/>
              </a:pPr>
              <a:t>393</a:t>
            </a:fld>
            <a:endParaRPr lang="en-US" sz="1350">
              <a:solidFill>
                <a:prstClr val="black"/>
              </a:solidFill>
              <a:latin typeface="Arial"/>
              <a:ea typeface="+mn-ea"/>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F47AA2-BC59-DD9C-CAB2-AFC6E7C080B7}"/>
              </a:ext>
            </a:extLst>
          </p:cNvPr>
          <p:cNvSpPr>
            <a:spLocks noGrp="1"/>
          </p:cNvSpPr>
          <p:nvPr>
            <p:ph type="title"/>
          </p:nvPr>
        </p:nvSpPr>
        <p:spPr>
          <a:xfrm>
            <a:off x="1376363" y="65088"/>
            <a:ext cx="6281737" cy="5556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CF85A153-4075-906E-5F47-CCCFC1F07B6E}"/>
              </a:ext>
            </a:extLst>
          </p:cNvPr>
          <p:cNvSpPr>
            <a:spLocks noGrp="1"/>
          </p:cNvSpPr>
          <p:nvPr>
            <p:ph idx="1"/>
          </p:nvPr>
        </p:nvSpPr>
        <p:spPr>
          <a:xfrm>
            <a:off x="395288" y="987425"/>
            <a:ext cx="8497887" cy="3895725"/>
          </a:xfrm>
        </p:spPr>
        <p:txBody>
          <a:bodyPr>
            <a:noAutofit/>
          </a:bodyPr>
          <a:lstStyle/>
          <a:p>
            <a:pPr marL="0" indent="0">
              <a:buFont typeface="Arial" panose="020B0604020202020204" pitchFamily="34" charset="0"/>
              <a:buNone/>
              <a:defRPr/>
            </a:pPr>
            <a:r>
              <a:rPr lang="en-US" sz="2000" b="1" dirty="0">
                <a:solidFill>
                  <a:srgbClr val="FF0000"/>
                </a:solidFill>
              </a:rPr>
              <a:t>Obviousness inquiry </a:t>
            </a:r>
            <a:r>
              <a:rPr lang="en-US" sz="2000" dirty="0">
                <a:solidFill>
                  <a:schemeClr val="bg1"/>
                </a:solidFill>
              </a:rPr>
              <a:t>(</a:t>
            </a:r>
            <a:r>
              <a:rPr lang="en-US" sz="2000" dirty="0" err="1">
                <a:solidFill>
                  <a:schemeClr val="bg1"/>
                </a:solidFill>
              </a:rPr>
              <a:t>para</a:t>
            </a:r>
            <a:r>
              <a:rPr lang="en-US" sz="2000" dirty="0">
                <a:solidFill>
                  <a:schemeClr val="bg1"/>
                </a:solidFill>
              </a:rPr>
              <a:t>. 67, </a:t>
            </a:r>
            <a:r>
              <a:rPr lang="en-US" sz="2000" i="1" dirty="0" err="1">
                <a:solidFill>
                  <a:srgbClr val="00B0F0"/>
                </a:solidFill>
              </a:rPr>
              <a:t>Apotex</a:t>
            </a:r>
            <a:r>
              <a:rPr lang="en-US" sz="2000" i="1" dirty="0">
                <a:solidFill>
                  <a:schemeClr val="bg1"/>
                </a:solidFill>
              </a:rPr>
              <a:t>)</a:t>
            </a:r>
            <a:r>
              <a:rPr lang="en-US" sz="2000" dirty="0">
                <a:solidFill>
                  <a:schemeClr val="bg1"/>
                </a:solidFill>
              </a:rPr>
              <a:t>:</a:t>
            </a:r>
          </a:p>
          <a:p>
            <a:pPr>
              <a:buFont typeface="+mj-lt"/>
              <a:buAutoNum type="arabicPeriod"/>
              <a:defRPr/>
            </a:pPr>
            <a:r>
              <a:rPr lang="en-US" sz="2000" dirty="0">
                <a:solidFill>
                  <a:schemeClr val="bg1"/>
                </a:solidFill>
              </a:rPr>
              <a:t>(a) Identify the notional ‘</a:t>
            </a:r>
            <a:r>
              <a:rPr lang="en-US" sz="2000" dirty="0">
                <a:solidFill>
                  <a:srgbClr val="FFFF00"/>
                </a:solidFill>
              </a:rPr>
              <a:t>person skilled in the art</a:t>
            </a:r>
            <a:r>
              <a:rPr lang="en-US" sz="2000" dirty="0">
                <a:solidFill>
                  <a:schemeClr val="bg1"/>
                </a:solidFill>
              </a:rPr>
              <a:t>’</a:t>
            </a:r>
          </a:p>
          <a:p>
            <a:pPr marL="0" indent="0">
              <a:buFont typeface="Arial" panose="020B0604020202020204" pitchFamily="34" charset="0"/>
              <a:buNone/>
              <a:defRPr/>
            </a:pPr>
            <a:r>
              <a:rPr lang="en-US" sz="2000" dirty="0">
                <a:solidFill>
                  <a:schemeClr val="bg1"/>
                </a:solidFill>
              </a:rPr>
              <a:t>       (b) Identify the </a:t>
            </a:r>
            <a:r>
              <a:rPr lang="en-US" sz="2000" dirty="0">
                <a:solidFill>
                  <a:srgbClr val="FFFF00"/>
                </a:solidFill>
              </a:rPr>
              <a:t>relevant common general knowledge </a:t>
            </a:r>
            <a:r>
              <a:rPr lang="en-US" sz="2000" dirty="0">
                <a:solidFill>
                  <a:schemeClr val="bg1"/>
                </a:solidFill>
              </a:rPr>
              <a:t>of that   person</a:t>
            </a:r>
          </a:p>
          <a:p>
            <a:pPr>
              <a:buFont typeface="+mj-lt"/>
              <a:buAutoNum type="arabicPeriod" startAt="2"/>
              <a:defRPr/>
            </a:pPr>
            <a:r>
              <a:rPr lang="en-US" sz="2000" dirty="0">
                <a:solidFill>
                  <a:schemeClr val="bg1"/>
                </a:solidFill>
              </a:rPr>
              <a:t>Identify the </a:t>
            </a:r>
            <a:r>
              <a:rPr lang="en-US" sz="2000" dirty="0">
                <a:solidFill>
                  <a:srgbClr val="FFFF00"/>
                </a:solidFill>
              </a:rPr>
              <a:t>inventive concept</a:t>
            </a:r>
            <a:r>
              <a:rPr lang="en-US" sz="2000" dirty="0">
                <a:solidFill>
                  <a:schemeClr val="bg1"/>
                </a:solidFill>
              </a:rPr>
              <a:t> of the claim in question or construe it</a:t>
            </a:r>
          </a:p>
          <a:p>
            <a:pPr>
              <a:buFont typeface="+mj-lt"/>
              <a:buAutoNum type="arabicPeriod" startAt="2"/>
              <a:defRPr/>
            </a:pPr>
            <a:r>
              <a:rPr lang="en-US" sz="2000" dirty="0">
                <a:solidFill>
                  <a:srgbClr val="FF0000"/>
                </a:solidFill>
              </a:rPr>
              <a:t> Identify </a:t>
            </a:r>
            <a:r>
              <a:rPr lang="en-US" sz="2000" dirty="0">
                <a:solidFill>
                  <a:schemeClr val="bg1"/>
                </a:solidFill>
              </a:rPr>
              <a:t>what, if any, </a:t>
            </a:r>
            <a:r>
              <a:rPr lang="en-US" sz="2000" dirty="0">
                <a:solidFill>
                  <a:srgbClr val="FFFF00"/>
                </a:solidFill>
              </a:rPr>
              <a:t>differences between the matter cited as forming part of the ‘state of the art’ and the inventive concept of the claim as construed</a:t>
            </a:r>
          </a:p>
          <a:p>
            <a:pPr>
              <a:buFont typeface="+mj-lt"/>
              <a:buAutoNum type="arabicPeriod" startAt="2"/>
              <a:defRPr/>
            </a:pPr>
            <a:r>
              <a:rPr lang="en-CA" sz="2000" dirty="0">
                <a:solidFill>
                  <a:schemeClr val="bg1"/>
                </a:solidFill>
              </a:rPr>
              <a:t>Viewed without any knowledge of the alleged invention as claimed, </a:t>
            </a:r>
            <a:r>
              <a:rPr lang="en-CA" sz="2000" dirty="0">
                <a:solidFill>
                  <a:srgbClr val="FF0000"/>
                </a:solidFill>
              </a:rPr>
              <a:t>do those differences constitute steps which would have been obvious to the person skilled </a:t>
            </a:r>
            <a:r>
              <a:rPr lang="en-CA" sz="2000" dirty="0">
                <a:solidFill>
                  <a:schemeClr val="bg1"/>
                </a:solidFill>
              </a:rPr>
              <a:t>in the art or do they require any degree of invention? </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7497EF63-FC47-049D-9A27-5FA48A5D7CA5}"/>
              </a:ext>
            </a:extLst>
          </p:cNvPr>
          <p:cNvSpPr>
            <a:spLocks noGrp="1"/>
          </p:cNvSpPr>
          <p:nvPr>
            <p:ph type="sldNum" sz="quarter" idx="12"/>
          </p:nvPr>
        </p:nvSpPr>
        <p:spPr/>
        <p:txBody>
          <a:bodyPr/>
          <a:lstStyle/>
          <a:p>
            <a:pPr defTabSz="342900" eaLnBrk="1" fontAlgn="auto" hangingPunct="1">
              <a:spcBef>
                <a:spcPts val="0"/>
              </a:spcBef>
              <a:spcAft>
                <a:spcPts val="0"/>
              </a:spcAft>
              <a:defRPr/>
            </a:pPr>
            <a:fld id="{16E4C654-6C0A-9942-BE45-80C7D3F06512}" type="slidenum">
              <a:rPr lang="en-US" sz="1350">
                <a:solidFill>
                  <a:prstClr val="black"/>
                </a:solidFill>
                <a:latin typeface="Arial"/>
                <a:ea typeface="+mn-ea"/>
              </a:rPr>
              <a:pPr defTabSz="342900" eaLnBrk="1" fontAlgn="auto" hangingPunct="1">
                <a:spcBef>
                  <a:spcPts val="0"/>
                </a:spcBef>
                <a:spcAft>
                  <a:spcPts val="0"/>
                </a:spcAft>
                <a:defRPr/>
              </a:pPr>
              <a:t>394</a:t>
            </a:fld>
            <a:endParaRPr lang="en-US" sz="1350">
              <a:solidFill>
                <a:prstClr val="black"/>
              </a:solidFill>
              <a:latin typeface="Arial"/>
              <a:ea typeface="+mn-ea"/>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5">
            <a:extLst>
              <a:ext uri="{FF2B5EF4-FFF2-40B4-BE49-F238E27FC236}">
                <a16:creationId xmlns:a16="http://schemas.microsoft.com/office/drawing/2014/main" id="{12BA77BF-2395-7D8B-EB9F-D264083AC179}"/>
              </a:ext>
            </a:extLst>
          </p:cNvPr>
          <p:cNvSpPr>
            <a:spLocks noGrp="1" noChangeArrowheads="1"/>
          </p:cNvSpPr>
          <p:nvPr>
            <p:ph type="title"/>
          </p:nvPr>
        </p:nvSpPr>
        <p:spPr bwMode="auto">
          <a:xfrm>
            <a:off x="1485900" y="79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6C9E9E4F-7C6D-8EC2-C725-232706E5F266}"/>
              </a:ext>
            </a:extLst>
          </p:cNvPr>
          <p:cNvSpPr>
            <a:spLocks noGrp="1"/>
          </p:cNvSpPr>
          <p:nvPr>
            <p:ph idx="1"/>
          </p:nvPr>
        </p:nvSpPr>
        <p:spPr>
          <a:xfrm>
            <a:off x="323850" y="1058863"/>
            <a:ext cx="8496300" cy="3608387"/>
          </a:xfrm>
        </p:spPr>
        <p:txBody>
          <a:bodyPr>
            <a:normAutofit/>
          </a:bodyPr>
          <a:lstStyle/>
          <a:p>
            <a:pPr marL="0" indent="0">
              <a:buFont typeface="Arial" panose="020B0604020202020204" pitchFamily="34" charset="0"/>
              <a:buNone/>
              <a:defRPr/>
            </a:pPr>
            <a:r>
              <a:rPr lang="en-US" sz="2100" b="1" dirty="0">
                <a:solidFill>
                  <a:srgbClr val="FF0000"/>
                </a:solidFill>
              </a:rPr>
              <a:t>Obvious to try factors</a:t>
            </a:r>
            <a:r>
              <a:rPr lang="en-US" sz="2100" b="1" dirty="0">
                <a:solidFill>
                  <a:schemeClr val="bg1"/>
                </a:solidFill>
              </a:rPr>
              <a:t>:</a:t>
            </a:r>
          </a:p>
          <a:p>
            <a:pPr marL="685800" lvl="1" indent="-342900">
              <a:buFont typeface="+mj-lt"/>
              <a:buAutoNum type="arabicPeriod"/>
              <a:defRPr/>
            </a:pPr>
            <a:r>
              <a:rPr lang="en-CA" sz="2100" dirty="0">
                <a:solidFill>
                  <a:srgbClr val="FFFF00"/>
                </a:solidFill>
              </a:rPr>
              <a:t>Is it more or less self-evident that what is being tried ought to work</a:t>
            </a:r>
            <a:r>
              <a:rPr lang="en-CA" sz="2100" dirty="0">
                <a:solidFill>
                  <a:srgbClr val="FF0000"/>
                </a:solidFill>
              </a:rPr>
              <a:t>?</a:t>
            </a:r>
            <a:r>
              <a:rPr lang="en-CA" sz="2100" dirty="0">
                <a:solidFill>
                  <a:schemeClr val="bg1"/>
                </a:solidFill>
              </a:rPr>
              <a:t> </a:t>
            </a:r>
          </a:p>
          <a:p>
            <a:pPr marL="685800" lvl="1" indent="-342900">
              <a:buFont typeface="+mj-lt"/>
              <a:buAutoNum type="arabicPeriod"/>
              <a:defRPr/>
            </a:pPr>
            <a:r>
              <a:rPr lang="en-CA" sz="2100" dirty="0">
                <a:solidFill>
                  <a:schemeClr val="bg1"/>
                </a:solidFill>
              </a:rPr>
              <a:t>What is the </a:t>
            </a:r>
            <a:r>
              <a:rPr lang="en-CA" sz="2100" dirty="0">
                <a:solidFill>
                  <a:srgbClr val="FFFF00"/>
                </a:solidFill>
              </a:rPr>
              <a:t>extent, nature and amount of effort required </a:t>
            </a:r>
            <a:r>
              <a:rPr lang="en-CA" sz="2100" dirty="0">
                <a:solidFill>
                  <a:schemeClr val="bg1"/>
                </a:solidFill>
              </a:rPr>
              <a:t>to carry out the invention</a:t>
            </a:r>
            <a:r>
              <a:rPr lang="en-CA" sz="2100" dirty="0">
                <a:solidFill>
                  <a:srgbClr val="FF0000"/>
                </a:solidFill>
              </a:rPr>
              <a:t>?</a:t>
            </a:r>
          </a:p>
          <a:p>
            <a:pPr marL="685800" lvl="1" indent="-342900">
              <a:buFont typeface="+mj-lt"/>
              <a:buAutoNum type="arabicPeriod"/>
              <a:defRPr/>
            </a:pPr>
            <a:r>
              <a:rPr lang="en-CA" sz="2100" dirty="0">
                <a:solidFill>
                  <a:schemeClr val="bg1"/>
                </a:solidFill>
              </a:rPr>
              <a:t>Is there a </a:t>
            </a:r>
            <a:r>
              <a:rPr lang="en-CA" sz="2100" dirty="0">
                <a:solidFill>
                  <a:srgbClr val="FFFF00"/>
                </a:solidFill>
              </a:rPr>
              <a:t>motive provided in the prior </a:t>
            </a:r>
            <a:r>
              <a:rPr lang="en-CA" sz="2100" dirty="0">
                <a:solidFill>
                  <a:schemeClr val="bg1"/>
                </a:solidFill>
              </a:rPr>
              <a:t>art to find the solution the patent addresses</a:t>
            </a:r>
            <a:r>
              <a:rPr lang="en-CA" sz="2100" dirty="0">
                <a:solidFill>
                  <a:srgbClr val="FF0000"/>
                </a:solidFill>
              </a:rPr>
              <a:t>?</a:t>
            </a:r>
          </a:p>
          <a:p>
            <a:pPr marL="685800" lvl="1" indent="-342900">
              <a:buFont typeface="+mj-lt"/>
              <a:buAutoNum type="arabicPeriod"/>
              <a:defRPr/>
            </a:pPr>
            <a:r>
              <a:rPr lang="en-CA" sz="2100" dirty="0">
                <a:solidFill>
                  <a:schemeClr val="bg1"/>
                </a:solidFill>
              </a:rPr>
              <a:t>Look at the </a:t>
            </a:r>
            <a:r>
              <a:rPr lang="en-CA" sz="2100" dirty="0">
                <a:solidFill>
                  <a:srgbClr val="FFFF00"/>
                </a:solidFill>
              </a:rPr>
              <a:t>history of the invention</a:t>
            </a:r>
            <a:r>
              <a:rPr lang="en-CA" sz="2100" dirty="0">
                <a:solidFill>
                  <a:schemeClr val="bg1"/>
                </a:solidFill>
              </a:rPr>
              <a:t>. Did inventor reach the invention </a:t>
            </a:r>
            <a:r>
              <a:rPr lang="en-CA" sz="2100" dirty="0">
                <a:solidFill>
                  <a:srgbClr val="FFFF00"/>
                </a:solidFill>
              </a:rPr>
              <a:t>quickly, easily, directly </a:t>
            </a:r>
            <a:r>
              <a:rPr lang="en-CA" sz="2100" dirty="0">
                <a:solidFill>
                  <a:schemeClr val="bg1"/>
                </a:solidFill>
              </a:rPr>
              <a:t>and relatively </a:t>
            </a:r>
            <a:r>
              <a:rPr lang="en-CA" sz="2100" dirty="0">
                <a:solidFill>
                  <a:srgbClr val="FFFF00"/>
                </a:solidFill>
              </a:rPr>
              <a:t>inexpensively</a:t>
            </a:r>
            <a:r>
              <a:rPr lang="en-CA" sz="2100" dirty="0">
                <a:solidFill>
                  <a:srgbClr val="FF0000"/>
                </a:solidFill>
              </a:rPr>
              <a:t>?</a:t>
            </a:r>
          </a:p>
          <a:p>
            <a:pPr lvl="1">
              <a:defRPr/>
            </a:pPr>
            <a:endParaRPr lang="en-US" dirty="0"/>
          </a:p>
        </p:txBody>
      </p:sp>
      <p:sp>
        <p:nvSpPr>
          <p:cNvPr id="4" name="Slide Number Placeholder 3">
            <a:extLst>
              <a:ext uri="{FF2B5EF4-FFF2-40B4-BE49-F238E27FC236}">
                <a16:creationId xmlns:a16="http://schemas.microsoft.com/office/drawing/2014/main" id="{9D6DE512-111A-A4EF-AF3B-3CF84DDCA4FE}"/>
              </a:ext>
            </a:extLst>
          </p:cNvPr>
          <p:cNvSpPr>
            <a:spLocks noGrp="1"/>
          </p:cNvSpPr>
          <p:nvPr>
            <p:ph type="sldNum" sz="quarter" idx="12"/>
          </p:nvPr>
        </p:nvSpPr>
        <p:spPr/>
        <p:txBody>
          <a:bodyPr/>
          <a:lstStyle/>
          <a:p>
            <a:pPr defTabSz="342900" eaLnBrk="1" fontAlgn="auto" hangingPunct="1">
              <a:spcBef>
                <a:spcPts val="0"/>
              </a:spcBef>
              <a:spcAft>
                <a:spcPts val="0"/>
              </a:spcAft>
              <a:defRPr/>
            </a:pPr>
            <a:fld id="{7A1BD37A-FABA-2D42-9358-89171BC010E6}" type="slidenum">
              <a:rPr lang="en-US" sz="1350">
                <a:solidFill>
                  <a:prstClr val="black"/>
                </a:solidFill>
                <a:latin typeface="Arial"/>
                <a:ea typeface="+mn-ea"/>
              </a:rPr>
              <a:pPr defTabSz="342900" eaLnBrk="1" fontAlgn="auto" hangingPunct="1">
                <a:spcBef>
                  <a:spcPts val="0"/>
                </a:spcBef>
                <a:spcAft>
                  <a:spcPts val="0"/>
                </a:spcAft>
                <a:defRPr/>
              </a:pPr>
              <a:t>395</a:t>
            </a:fld>
            <a:endParaRPr lang="en-US" sz="1350">
              <a:solidFill>
                <a:prstClr val="black"/>
              </a:solidFill>
              <a:latin typeface="Arial"/>
              <a:ea typeface="+mn-ea"/>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a:extLst>
              <a:ext uri="{FF2B5EF4-FFF2-40B4-BE49-F238E27FC236}">
                <a16:creationId xmlns:a16="http://schemas.microsoft.com/office/drawing/2014/main" id="{8A8BC297-240B-6E6F-5376-B82F6D6B12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AD68-6E48-27B0-C8F8-D8D2D4E90F1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06533F1D-DDE8-851E-04F2-1AA37D9EC1A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55650" name="Content Placeholder 3" descr="Crystal_Project_pause-queue.png">
            <a:extLst>
              <a:ext uri="{FF2B5EF4-FFF2-40B4-BE49-F238E27FC236}">
                <a16:creationId xmlns:a16="http://schemas.microsoft.com/office/drawing/2014/main" id="{A49E25BE-4551-4707-47F2-252D5665FA22}"/>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Content Placeholder 3" descr="Crystal_Project_pause-queue.png">
            <a:extLst>
              <a:ext uri="{FF2B5EF4-FFF2-40B4-BE49-F238E27FC236}">
                <a16:creationId xmlns:a16="http://schemas.microsoft.com/office/drawing/2014/main" id="{08A4EC85-40B9-9802-7F09-F4B21817102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5">
            <a:extLst>
              <a:ext uri="{FF2B5EF4-FFF2-40B4-BE49-F238E27FC236}">
                <a16:creationId xmlns:a16="http://schemas.microsoft.com/office/drawing/2014/main" id="{29534EAA-CE20-22DD-CB67-89A473318872}"/>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400" b="1">
                <a:solidFill>
                  <a:srgbClr val="FFFF00"/>
                </a:solidFill>
              </a:rPr>
              <a:t>Patents</a:t>
            </a:r>
          </a:p>
        </p:txBody>
      </p:sp>
      <p:sp>
        <p:nvSpPr>
          <p:cNvPr id="2" name="Content Placeholder 1">
            <a:extLst>
              <a:ext uri="{FF2B5EF4-FFF2-40B4-BE49-F238E27FC236}">
                <a16:creationId xmlns:a16="http://schemas.microsoft.com/office/drawing/2014/main" id="{9F7E59BC-FC0F-BE05-AFEB-D52981D8C071}"/>
              </a:ext>
            </a:extLst>
          </p:cNvPr>
          <p:cNvSpPr>
            <a:spLocks noGrp="1"/>
          </p:cNvSpPr>
          <p:nvPr>
            <p:ph idx="1"/>
          </p:nvPr>
        </p:nvSpPr>
        <p:spPr>
          <a:xfrm>
            <a:off x="611188" y="1276350"/>
            <a:ext cx="7921625" cy="3709988"/>
          </a:xfrm>
        </p:spPr>
        <p:txBody>
          <a:bodyPr>
            <a:normAutofit/>
          </a:bodyPr>
          <a:lstStyle/>
          <a:p>
            <a:pPr marL="0" indent="0">
              <a:buFont typeface="Arial" panose="020B0604020202020204" pitchFamily="34" charset="0"/>
              <a:buNone/>
              <a:defRPr/>
            </a:pPr>
            <a:r>
              <a:rPr lang="en-US" sz="3600" b="1" dirty="0">
                <a:solidFill>
                  <a:srgbClr val="FFFF00"/>
                </a:solidFill>
              </a:rPr>
              <a:t>Next</a:t>
            </a:r>
            <a:r>
              <a:rPr lang="en-US" sz="36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rgbClr val="FF0000"/>
                </a:solidFill>
              </a:rPr>
              <a:t>Utility</a:t>
            </a:r>
          </a:p>
        </p:txBody>
      </p:sp>
      <p:sp>
        <p:nvSpPr>
          <p:cNvPr id="4" name="Slide Number Placeholder 3">
            <a:extLst>
              <a:ext uri="{FF2B5EF4-FFF2-40B4-BE49-F238E27FC236}">
                <a16:creationId xmlns:a16="http://schemas.microsoft.com/office/drawing/2014/main" id="{1BFA81CE-A20C-C79E-3F2B-5E88AF3FEA19}"/>
              </a:ext>
            </a:extLst>
          </p:cNvPr>
          <p:cNvSpPr>
            <a:spLocks noGrp="1"/>
          </p:cNvSpPr>
          <p:nvPr>
            <p:ph type="sldNum" sz="quarter" idx="12"/>
          </p:nvPr>
        </p:nvSpPr>
        <p:spPr/>
        <p:txBody>
          <a:bodyPr/>
          <a:lstStyle/>
          <a:p>
            <a:pPr defTabSz="342900" eaLnBrk="1" fontAlgn="auto" hangingPunct="1">
              <a:spcBef>
                <a:spcPts val="0"/>
              </a:spcBef>
              <a:spcAft>
                <a:spcPts val="0"/>
              </a:spcAft>
              <a:defRPr/>
            </a:pPr>
            <a:fld id="{25309134-A890-AE43-98AA-2033470AA831}" type="slidenum">
              <a:rPr lang="en-US" sz="1350">
                <a:solidFill>
                  <a:prstClr val="black"/>
                </a:solidFill>
                <a:latin typeface="Arial"/>
                <a:ea typeface="+mn-ea"/>
              </a:rPr>
              <a:pPr defTabSz="342900" eaLnBrk="1" fontAlgn="auto" hangingPunct="1">
                <a:spcBef>
                  <a:spcPts val="0"/>
                </a:spcBef>
                <a:spcAft>
                  <a:spcPts val="0"/>
                </a:spcAft>
                <a:defRPr/>
              </a:pPr>
              <a:t>399</a:t>
            </a:fld>
            <a:endParaRPr lang="en-US" sz="1350">
              <a:solidFill>
                <a:prstClr val="black"/>
              </a:solidFill>
              <a:latin typeface="Arial"/>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FE50CFCA-69A8-8E21-EF9C-E4FD7A7B6F41}"/>
              </a:ext>
            </a:extLst>
          </p:cNvPr>
          <p:cNvPicPr>
            <a:picLocks noChangeAspect="1"/>
          </p:cNvPicPr>
          <p:nvPr/>
        </p:nvPicPr>
        <p:blipFill>
          <a:blip r:embed="rId2"/>
          <a:stretch>
            <a:fillRect/>
          </a:stretch>
        </p:blipFill>
        <p:spPr>
          <a:xfrm>
            <a:off x="685800" y="758871"/>
            <a:ext cx="7772400" cy="3625758"/>
          </a:xfrm>
          <a:prstGeom prst="rect">
            <a:avLst/>
          </a:prstGeom>
        </p:spPr>
      </p:pic>
    </p:spTree>
    <p:extLst>
      <p:ext uri="{BB962C8B-B14F-4D97-AF65-F5344CB8AC3E}">
        <p14:creationId xmlns:p14="http://schemas.microsoft.com/office/powerpoint/2010/main" val="20916292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1">
            <a:extLst>
              <a:ext uri="{FF2B5EF4-FFF2-40B4-BE49-F238E27FC236}">
                <a16:creationId xmlns:a16="http://schemas.microsoft.com/office/drawing/2014/main" id="{CFEAEBD3-CA91-7D5A-3B18-60449EA8607F}"/>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AF81711D-331C-F1F0-97FE-AD4732D4EDA5}"/>
              </a:ext>
            </a:extLst>
          </p:cNvPr>
          <p:cNvSpPr txBox="1"/>
          <p:nvPr/>
        </p:nvSpPr>
        <p:spPr>
          <a:xfrm>
            <a:off x="215900" y="892175"/>
            <a:ext cx="8712200" cy="3910013"/>
          </a:xfrm>
          <a:prstGeom prst="rect">
            <a:avLst/>
          </a:prstGeom>
          <a:noFill/>
        </p:spPr>
        <p:txBody>
          <a:bodyPr>
            <a:spAutoFit/>
          </a:bodyPr>
          <a:lstStyle/>
          <a:p>
            <a:pPr>
              <a:defRPr/>
            </a:pPr>
            <a:endParaRPr lang="en-US" b="1" dirty="0">
              <a:solidFill>
                <a:srgbClr val="FFFF00"/>
              </a:solidFill>
            </a:endParaRPr>
          </a:p>
          <a:p>
            <a:pPr marL="342900" indent="-342900">
              <a:buFont typeface="Arial" panose="020B0604020202020204" pitchFamily="34" charset="0"/>
              <a:buChar char="•"/>
              <a:defRPr/>
            </a:pPr>
            <a:r>
              <a:rPr lang="en-CA" sz="2800" dirty="0">
                <a:solidFill>
                  <a:schemeClr val="bg1"/>
                </a:solidFill>
              </a:rPr>
              <a:t>An </a:t>
            </a:r>
            <a:r>
              <a:rPr lang="en-CA" sz="2800" dirty="0">
                <a:solidFill>
                  <a:srgbClr val="FF0000"/>
                </a:solidFill>
              </a:rPr>
              <a:t>invention must be useful </a:t>
            </a:r>
            <a:r>
              <a:rPr lang="en-CA" sz="2800" dirty="0">
                <a:solidFill>
                  <a:schemeClr val="bg1"/>
                </a:solidFill>
              </a:rPr>
              <a:t>to be patented. There is </a:t>
            </a:r>
            <a:r>
              <a:rPr lang="en-CA" sz="2800" dirty="0">
                <a:solidFill>
                  <a:srgbClr val="FFFF00"/>
                </a:solidFill>
              </a:rPr>
              <a:t>no definition of</a:t>
            </a:r>
            <a:r>
              <a:rPr lang="en-CA" sz="2800" dirty="0">
                <a:solidFill>
                  <a:srgbClr val="FF0000"/>
                </a:solidFill>
              </a:rPr>
              <a:t> “</a:t>
            </a:r>
            <a:r>
              <a:rPr lang="en-CA" sz="2800" dirty="0">
                <a:solidFill>
                  <a:schemeClr val="bg1"/>
                </a:solidFill>
              </a:rPr>
              <a:t>utility</a:t>
            </a:r>
            <a:r>
              <a:rPr lang="en-CA" sz="2800" dirty="0">
                <a:solidFill>
                  <a:srgbClr val="FF0000"/>
                </a:solidFill>
              </a:rPr>
              <a:t>”</a:t>
            </a:r>
            <a:r>
              <a:rPr lang="en-CA" sz="2800" dirty="0">
                <a:solidFill>
                  <a:srgbClr val="FFFF00"/>
                </a:solidFill>
              </a:rPr>
              <a:t> in the </a:t>
            </a:r>
            <a:r>
              <a:rPr lang="en-CA" sz="2800" i="1" dirty="0">
                <a:solidFill>
                  <a:schemeClr val="bg1"/>
                </a:solidFill>
              </a:rPr>
              <a:t>Patent Act</a:t>
            </a:r>
            <a:r>
              <a:rPr lang="en-CA" sz="2800" dirty="0">
                <a:solidFill>
                  <a:schemeClr val="bg1"/>
                </a:solidFill>
              </a:rPr>
              <a:t>.</a:t>
            </a:r>
          </a:p>
          <a:p>
            <a:pPr marL="342900" indent="-342900">
              <a:buFont typeface="Arial" panose="020B0604020202020204" pitchFamily="34" charset="0"/>
              <a:buChar char="•"/>
              <a:defRPr/>
            </a:pPr>
            <a:r>
              <a:rPr lang="en-CA" sz="2800" i="1" dirty="0">
                <a:solidFill>
                  <a:srgbClr val="00B0F0"/>
                </a:solidFill>
              </a:rPr>
              <a:t>Teva Canada Ltd v. Pfizer Canada Inc</a:t>
            </a:r>
            <a:r>
              <a:rPr lang="en-CA" sz="2800" dirty="0">
                <a:solidFill>
                  <a:schemeClr val="bg1"/>
                </a:solidFill>
              </a:rPr>
              <a:t>, 2012 SCC 60 at para 38, the Supreme Court of Canada stated</a:t>
            </a:r>
            <a:r>
              <a:rPr lang="en-CA" sz="2800" dirty="0">
                <a:solidFill>
                  <a:srgbClr val="FF0000"/>
                </a:solidFill>
              </a:rPr>
              <a:t>:</a:t>
            </a:r>
            <a:r>
              <a:rPr lang="en-CA" sz="2800" dirty="0">
                <a:solidFill>
                  <a:schemeClr val="bg1"/>
                </a:solidFill>
              </a:rPr>
              <a:t> </a:t>
            </a:r>
            <a:r>
              <a:rPr lang="en-CA" sz="2800" i="1" dirty="0">
                <a:solidFill>
                  <a:schemeClr val="bg1"/>
                </a:solidFill>
              </a:rPr>
              <a:t>“</a:t>
            </a:r>
            <a:r>
              <a:rPr lang="en-CA" sz="2800" i="1" dirty="0">
                <a:solidFill>
                  <a:srgbClr val="FFFF00"/>
                </a:solidFill>
              </a:rPr>
              <a:t>all that is required to meet the utility requirement </a:t>
            </a:r>
            <a:r>
              <a:rPr lang="en-CA" sz="2800" i="1" dirty="0">
                <a:solidFill>
                  <a:schemeClr val="bg1"/>
                </a:solidFill>
              </a:rPr>
              <a:t>in s. 2 </a:t>
            </a:r>
            <a:r>
              <a:rPr lang="en-CA" sz="2800" i="1" dirty="0">
                <a:solidFill>
                  <a:srgbClr val="FFFF00"/>
                </a:solidFill>
              </a:rPr>
              <a:t>is that the invention </a:t>
            </a:r>
            <a:r>
              <a:rPr lang="en-CA" sz="2800" i="1" dirty="0">
                <a:solidFill>
                  <a:schemeClr val="bg1"/>
                </a:solidFill>
              </a:rPr>
              <a:t>described in the patent </a:t>
            </a:r>
            <a:r>
              <a:rPr lang="en-CA" sz="2800" i="1" dirty="0">
                <a:solidFill>
                  <a:srgbClr val="FFFF00"/>
                </a:solidFill>
              </a:rPr>
              <a:t>do what the patent says it will do</a:t>
            </a:r>
            <a:r>
              <a:rPr lang="en-CA" sz="2800" i="1" dirty="0">
                <a:solidFill>
                  <a:schemeClr val="bg1"/>
                </a:solidFill>
              </a:rPr>
              <a:t>, that is, that the promise of the invention be fulfilled.”</a:t>
            </a:r>
            <a:endParaRPr lang="en-US" sz="2800" i="1" dirty="0">
              <a:solidFill>
                <a:schemeClr val="bg1"/>
              </a:solidFill>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07A292-804E-E403-0BEF-BA9E9A8436AC}"/>
              </a:ext>
            </a:extLst>
          </p:cNvPr>
          <p:cNvSpPr>
            <a:spLocks noGrp="1"/>
          </p:cNvSpPr>
          <p:nvPr>
            <p:ph type="title"/>
          </p:nvPr>
        </p:nvSpPr>
        <p:spPr>
          <a:xfrm>
            <a:off x="1258888" y="23813"/>
            <a:ext cx="6389687" cy="746125"/>
          </a:xfrm>
        </p:spPr>
        <p:txBody>
          <a:bodyPr>
            <a:normAutofit fontScale="90000"/>
          </a:bodyPr>
          <a:lstStyle/>
          <a:p>
            <a:pPr>
              <a:defRPr/>
            </a:pPr>
            <a:r>
              <a:rPr lang="en-US" b="1" dirty="0">
                <a:solidFill>
                  <a:srgbClr val="FFFF00"/>
                </a:solidFill>
              </a:rPr>
              <a:t>Patents</a:t>
            </a:r>
          </a:p>
        </p:txBody>
      </p:sp>
      <p:sp>
        <p:nvSpPr>
          <p:cNvPr id="159746" name="Content Placeholder 1">
            <a:extLst>
              <a:ext uri="{FF2B5EF4-FFF2-40B4-BE49-F238E27FC236}">
                <a16:creationId xmlns:a16="http://schemas.microsoft.com/office/drawing/2014/main" id="{6FFCC894-9DB7-E80B-0BF3-22075F5ACCF6}"/>
              </a:ext>
            </a:extLst>
          </p:cNvPr>
          <p:cNvSpPr>
            <a:spLocks noGrp="1" noChangeArrowheads="1"/>
          </p:cNvSpPr>
          <p:nvPr>
            <p:ph idx="1"/>
          </p:nvPr>
        </p:nvSpPr>
        <p:spPr bwMode="auto">
          <a:xfrm>
            <a:off x="250825" y="558800"/>
            <a:ext cx="8642350" cy="438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700" b="1">
                <a:solidFill>
                  <a:srgbClr val="FFFF00"/>
                </a:solidFill>
              </a:rPr>
              <a:t>Utility</a:t>
            </a:r>
          </a:p>
          <a:p>
            <a:pPr marL="0" indent="0">
              <a:buFont typeface="Arial" panose="020B0604020202020204" pitchFamily="34" charset="0"/>
              <a:buNone/>
            </a:pPr>
            <a:r>
              <a:rPr lang="en-CA" altLang="en-US" sz="1700" i="1">
                <a:solidFill>
                  <a:srgbClr val="00B0F0"/>
                </a:solidFill>
              </a:rPr>
              <a:t>Laboratoires Servier, Adir, Oril Industries, Servier Canada Inc v Apotex Inc</a:t>
            </a:r>
            <a:r>
              <a:rPr lang="en-CA" altLang="en-US" sz="1700">
                <a:solidFill>
                  <a:srgbClr val="00B0F0"/>
                </a:solidFill>
              </a:rPr>
              <a:t>, </a:t>
            </a:r>
            <a:r>
              <a:rPr lang="en-CA" altLang="en-US" sz="1700">
                <a:solidFill>
                  <a:schemeClr val="bg1"/>
                </a:solidFill>
              </a:rPr>
              <a:t>2008 FC 825, Snider J.: </a:t>
            </a:r>
            <a:r>
              <a:rPr lang="en-CA" altLang="en-US" sz="1700" i="1">
                <a:solidFill>
                  <a:schemeClr val="bg1"/>
                </a:solidFill>
              </a:rPr>
              <a:t>“[270] Beyond this general statement of the law, there are a number of other guiding posts: </a:t>
            </a:r>
          </a:p>
          <a:p>
            <a:pPr marL="0" indent="0">
              <a:buFont typeface="Arial" panose="020B0604020202020204" pitchFamily="34" charset="0"/>
              <a:buNone/>
            </a:pPr>
            <a:r>
              <a:rPr lang="en-CA" altLang="en-US" sz="1700" i="1">
                <a:solidFill>
                  <a:schemeClr val="bg1"/>
                </a:solidFill>
              </a:rPr>
              <a:t>• </a:t>
            </a:r>
            <a:r>
              <a:rPr lang="en-CA" altLang="en-US" sz="1700" i="1">
                <a:solidFill>
                  <a:srgbClr val="FF0000"/>
                </a:solidFill>
              </a:rPr>
              <a:t>Where the specification does not promise a specific result</a:t>
            </a:r>
            <a:r>
              <a:rPr lang="en-CA" altLang="en-US" sz="1700" i="1">
                <a:solidFill>
                  <a:srgbClr val="FFFF00"/>
                </a:solidFill>
              </a:rPr>
              <a:t>, no particular level of utility</a:t>
            </a:r>
            <a:r>
              <a:rPr lang="en-CA" altLang="en-US" sz="1700" i="1">
                <a:solidFill>
                  <a:schemeClr val="bg1"/>
                </a:solidFill>
              </a:rPr>
              <a:t> </a:t>
            </a:r>
            <a:r>
              <a:rPr lang="en-CA" altLang="en-US" sz="1700" i="1">
                <a:solidFill>
                  <a:srgbClr val="FF0000"/>
                </a:solidFill>
              </a:rPr>
              <a:t>is required </a:t>
            </a:r>
            <a:r>
              <a:rPr lang="en-CA" altLang="en-US" sz="1700" i="1">
                <a:solidFill>
                  <a:schemeClr val="bg1"/>
                </a:solidFill>
              </a:rPr>
              <a:t>- </a:t>
            </a:r>
            <a:r>
              <a:rPr lang="en-CA" altLang="en-US" sz="1700" i="1">
                <a:solidFill>
                  <a:srgbClr val="FFFF00"/>
                </a:solidFill>
              </a:rPr>
              <a:t>a </a:t>
            </a:r>
            <a:r>
              <a:rPr lang="en-CA" altLang="en-US" sz="1700" i="1">
                <a:solidFill>
                  <a:schemeClr val="bg1"/>
                </a:solidFill>
              </a:rPr>
              <a:t>“</a:t>
            </a:r>
            <a:r>
              <a:rPr lang="en-CA" altLang="en-US" sz="1700" i="1">
                <a:solidFill>
                  <a:srgbClr val="FF0000"/>
                </a:solidFill>
              </a:rPr>
              <a:t>mere scintilla</a:t>
            </a:r>
            <a:r>
              <a:rPr lang="en-CA" altLang="en-US" sz="1700" i="1">
                <a:solidFill>
                  <a:schemeClr val="bg1"/>
                </a:solidFill>
              </a:rPr>
              <a:t>” </a:t>
            </a:r>
            <a:r>
              <a:rPr lang="en-CA" altLang="en-US" sz="1700" i="1">
                <a:solidFill>
                  <a:srgbClr val="FFFF00"/>
                </a:solidFill>
              </a:rPr>
              <a:t>of utility will suffice</a:t>
            </a:r>
            <a:r>
              <a:rPr lang="en-CA" altLang="en-US" sz="1700" i="1">
                <a:solidFill>
                  <a:schemeClr val="bg1"/>
                </a:solidFill>
              </a:rPr>
              <a:t>…However, as stated in </a:t>
            </a:r>
            <a:r>
              <a:rPr lang="en-CA" altLang="en-US" sz="1700" i="1" u="sng">
                <a:solidFill>
                  <a:schemeClr val="bg1"/>
                </a:solidFill>
              </a:rPr>
              <a:t>Consolboard</a:t>
            </a:r>
            <a:r>
              <a:rPr lang="en-CA" altLang="en-US" sz="1700" i="1">
                <a:solidFill>
                  <a:schemeClr val="bg1"/>
                </a:solidFill>
              </a:rPr>
              <a:t>, above, </a:t>
            </a:r>
            <a:r>
              <a:rPr lang="en-CA" altLang="en-US" sz="1700" i="1">
                <a:solidFill>
                  <a:srgbClr val="FFFF00"/>
                </a:solidFill>
              </a:rPr>
              <a:t>where the specification sets out an </a:t>
            </a:r>
            <a:r>
              <a:rPr lang="en-CA" altLang="en-US" sz="1700" i="1">
                <a:solidFill>
                  <a:srgbClr val="FF0000"/>
                </a:solidFill>
              </a:rPr>
              <a:t>explicit</a:t>
            </a:r>
            <a:r>
              <a:rPr lang="en-CA" altLang="en-US" sz="1700" i="1">
                <a:solidFill>
                  <a:srgbClr val="FFFF00"/>
                </a:solidFill>
              </a:rPr>
              <a:t> “</a:t>
            </a:r>
            <a:r>
              <a:rPr lang="en-CA" altLang="en-US" sz="1700" i="1">
                <a:solidFill>
                  <a:srgbClr val="FF0000"/>
                </a:solidFill>
              </a:rPr>
              <a:t>promise</a:t>
            </a:r>
            <a:r>
              <a:rPr lang="en-CA" altLang="en-US" sz="1700" i="1">
                <a:solidFill>
                  <a:srgbClr val="FFFF00"/>
                </a:solidFill>
              </a:rPr>
              <a:t>,” utility must be measured against that promise</a:t>
            </a:r>
            <a:r>
              <a:rPr lang="en-CA" altLang="en-US" sz="1700" i="1">
                <a:solidFill>
                  <a:schemeClr val="bg1"/>
                </a:solidFill>
              </a:rPr>
              <a:t>; </a:t>
            </a:r>
          </a:p>
          <a:p>
            <a:pPr marL="0" indent="0">
              <a:buFont typeface="Arial" panose="020B0604020202020204" pitchFamily="34" charset="0"/>
              <a:buNone/>
            </a:pPr>
            <a:r>
              <a:rPr lang="en-CA" altLang="en-US" sz="1700" i="1">
                <a:solidFill>
                  <a:schemeClr val="bg1"/>
                </a:solidFill>
              </a:rPr>
              <a:t>• </a:t>
            </a:r>
            <a:r>
              <a:rPr lang="en-CA" altLang="en-US" sz="1700" i="1">
                <a:solidFill>
                  <a:srgbClr val="FFFF00"/>
                </a:solidFill>
              </a:rPr>
              <a:t>Utility does not depend upon marketability</a:t>
            </a:r>
            <a:r>
              <a:rPr lang="en-CA" altLang="en-US" sz="1700" i="1">
                <a:solidFill>
                  <a:schemeClr val="bg1"/>
                </a:solidFill>
              </a:rPr>
              <a:t>…; In other words, in assessing whether an invention has utility, the issue is not whether the invention is sufficiently useful as to be able to support commercialization, unless commercial utility is specifically promised; </a:t>
            </a:r>
          </a:p>
          <a:p>
            <a:pPr marL="0" indent="0">
              <a:buFont typeface="Arial" panose="020B0604020202020204" pitchFamily="34" charset="0"/>
              <a:buNone/>
            </a:pPr>
            <a:r>
              <a:rPr lang="en-CA" altLang="en-US" sz="1700" i="1">
                <a:solidFill>
                  <a:schemeClr val="bg1"/>
                </a:solidFill>
              </a:rPr>
              <a:t>• The </a:t>
            </a:r>
            <a:r>
              <a:rPr lang="en-CA" altLang="en-US" sz="1700" i="1">
                <a:solidFill>
                  <a:srgbClr val="FFFF00"/>
                </a:solidFill>
              </a:rPr>
              <a:t>relevant date </a:t>
            </a:r>
            <a:r>
              <a:rPr lang="en-CA" altLang="en-US" sz="1700" i="1">
                <a:solidFill>
                  <a:schemeClr val="bg1"/>
                </a:solidFill>
              </a:rPr>
              <a:t>has been held to be the </a:t>
            </a:r>
            <a:r>
              <a:rPr lang="en-CA" altLang="en-US" sz="1700" i="1">
                <a:solidFill>
                  <a:srgbClr val="FFFF00"/>
                </a:solidFill>
              </a:rPr>
              <a:t>filing</a:t>
            </a:r>
            <a:r>
              <a:rPr lang="en-CA" altLang="en-US" sz="1700" i="1">
                <a:solidFill>
                  <a:schemeClr val="bg1"/>
                </a:solidFill>
              </a:rPr>
              <a:t> of the Canadian patent application…; and </a:t>
            </a:r>
          </a:p>
          <a:p>
            <a:pPr marL="0" indent="0">
              <a:buFont typeface="Arial" panose="020B0604020202020204" pitchFamily="34" charset="0"/>
              <a:buNone/>
            </a:pPr>
            <a:r>
              <a:rPr lang="en-CA" altLang="en-US" sz="1700" i="1">
                <a:solidFill>
                  <a:schemeClr val="bg1"/>
                </a:solidFill>
              </a:rPr>
              <a:t>• Where a claim is to a class of compounds, </a:t>
            </a:r>
            <a:r>
              <a:rPr lang="en-CA" altLang="en-US" sz="1700" i="1">
                <a:solidFill>
                  <a:srgbClr val="FFFF00"/>
                </a:solidFill>
              </a:rPr>
              <a:t>lack of utility of one or more of the compounds will invalidate all of the compounds </a:t>
            </a:r>
            <a:r>
              <a:rPr lang="en-CA" altLang="en-US" sz="1700" i="1">
                <a:solidFill>
                  <a:schemeClr val="bg1"/>
                </a:solidFill>
              </a:rPr>
              <a:t>of that particular claim…”</a:t>
            </a:r>
            <a:endParaRPr lang="en-US" altLang="en-US" sz="1700" i="1">
              <a:solidFill>
                <a:schemeClr val="bg1"/>
              </a:solidFill>
            </a:endParaRPr>
          </a:p>
        </p:txBody>
      </p:sp>
      <p:sp>
        <p:nvSpPr>
          <p:cNvPr id="4" name="Slide Number Placeholder 3">
            <a:extLst>
              <a:ext uri="{FF2B5EF4-FFF2-40B4-BE49-F238E27FC236}">
                <a16:creationId xmlns:a16="http://schemas.microsoft.com/office/drawing/2014/main" id="{D29B0867-80CF-A278-563A-EBAEEAD6E1FD}"/>
              </a:ext>
            </a:extLst>
          </p:cNvPr>
          <p:cNvSpPr>
            <a:spLocks noGrp="1"/>
          </p:cNvSpPr>
          <p:nvPr>
            <p:ph type="sldNum" sz="quarter" idx="12"/>
          </p:nvPr>
        </p:nvSpPr>
        <p:spPr/>
        <p:txBody>
          <a:bodyPr/>
          <a:lstStyle/>
          <a:p>
            <a:pPr defTabSz="342900" eaLnBrk="1" fontAlgn="auto" hangingPunct="1">
              <a:spcBef>
                <a:spcPts val="0"/>
              </a:spcBef>
              <a:spcAft>
                <a:spcPts val="0"/>
              </a:spcAft>
              <a:defRPr/>
            </a:pPr>
            <a:fld id="{7267AA85-FB9B-524B-87E4-717158CA834C}" type="slidenum">
              <a:rPr lang="en-US" sz="1350">
                <a:solidFill>
                  <a:prstClr val="black"/>
                </a:solidFill>
                <a:latin typeface="Arial"/>
                <a:ea typeface="+mn-ea"/>
              </a:rPr>
              <a:pPr defTabSz="342900" eaLnBrk="1" fontAlgn="auto" hangingPunct="1">
                <a:spcBef>
                  <a:spcPts val="0"/>
                </a:spcBef>
                <a:spcAft>
                  <a:spcPts val="0"/>
                </a:spcAft>
                <a:defRPr/>
              </a:pPr>
              <a:t>401</a:t>
            </a:fld>
            <a:endParaRPr lang="en-US" sz="1350">
              <a:solidFill>
                <a:prstClr val="black"/>
              </a:solidFill>
              <a:latin typeface="Arial"/>
              <a:ea typeface="+mn-ea"/>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8F6459-FCC6-49DA-EE85-F3FBA6B28387}"/>
              </a:ext>
            </a:extLst>
          </p:cNvPr>
          <p:cNvSpPr>
            <a:spLocks noGrp="1"/>
          </p:cNvSpPr>
          <p:nvPr>
            <p:ph type="title"/>
          </p:nvPr>
        </p:nvSpPr>
        <p:spPr>
          <a:xfrm>
            <a:off x="1250950" y="96838"/>
            <a:ext cx="6172200" cy="674687"/>
          </a:xfrm>
        </p:spPr>
        <p:txBody>
          <a:bodyPr>
            <a:normAutofit fontScale="90000"/>
          </a:bodyPr>
          <a:lstStyle/>
          <a:p>
            <a:pPr>
              <a:defRPr/>
            </a:pPr>
            <a:r>
              <a:rPr lang="en-US" b="1" dirty="0">
                <a:solidFill>
                  <a:srgbClr val="FFFF00"/>
                </a:solidFill>
              </a:rPr>
              <a:t>Patents</a:t>
            </a:r>
          </a:p>
        </p:txBody>
      </p:sp>
      <p:sp>
        <p:nvSpPr>
          <p:cNvPr id="161794" name="Content Placeholder 1">
            <a:extLst>
              <a:ext uri="{FF2B5EF4-FFF2-40B4-BE49-F238E27FC236}">
                <a16:creationId xmlns:a16="http://schemas.microsoft.com/office/drawing/2014/main" id="{4EED3C42-E8F0-3E48-53EA-6F2639B70547}"/>
              </a:ext>
            </a:extLst>
          </p:cNvPr>
          <p:cNvSpPr>
            <a:spLocks noGrp="1" noChangeArrowheads="1"/>
          </p:cNvSpPr>
          <p:nvPr>
            <p:ph idx="1"/>
          </p:nvPr>
        </p:nvSpPr>
        <p:spPr bwMode="auto">
          <a:xfrm>
            <a:off x="142875" y="842963"/>
            <a:ext cx="8858250" cy="4300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700" b="1">
                <a:solidFill>
                  <a:srgbClr val="FFFF00"/>
                </a:solidFill>
              </a:rPr>
              <a:t>Utility</a:t>
            </a:r>
            <a:r>
              <a:rPr lang="en-US" altLang="en-US" sz="1700" b="1">
                <a:solidFill>
                  <a:srgbClr val="FF0000"/>
                </a:solidFill>
              </a:rPr>
              <a:t>:</a:t>
            </a:r>
            <a:r>
              <a:rPr lang="en-US" altLang="en-US" sz="1700" b="1">
                <a:solidFill>
                  <a:srgbClr val="FFFF00"/>
                </a:solidFill>
              </a:rPr>
              <a:t> </a:t>
            </a:r>
            <a:r>
              <a:rPr lang="en-CA" altLang="en-US" sz="1700" i="1">
                <a:solidFill>
                  <a:srgbClr val="00B0F0"/>
                </a:solidFill>
              </a:rPr>
              <a:t>Apotex Inc v. Wellcome Foundation Ltd</a:t>
            </a:r>
            <a:r>
              <a:rPr lang="en-CA" altLang="en-US" sz="1700">
                <a:solidFill>
                  <a:srgbClr val="00B0F0"/>
                </a:solidFill>
              </a:rPr>
              <a:t>, </a:t>
            </a:r>
            <a:r>
              <a:rPr lang="en-CA" altLang="en-US" sz="1700">
                <a:solidFill>
                  <a:schemeClr val="bg1"/>
                </a:solidFill>
              </a:rPr>
              <a:t>2002 SCC 77, Binnie J:</a:t>
            </a:r>
          </a:p>
          <a:p>
            <a:pPr marL="0" indent="0">
              <a:buFont typeface="Arial" panose="020B0604020202020204" pitchFamily="34" charset="0"/>
              <a:buNone/>
            </a:pPr>
            <a:r>
              <a:rPr lang="en-CA" altLang="en-US" sz="1700" i="1">
                <a:solidFill>
                  <a:schemeClr val="bg1"/>
                </a:solidFill>
              </a:rPr>
              <a:t>“[3] In my view, for the reasons which follow, the inventive use of AZT was made by the five Glaxo/Wellcome scientists named in the patent on or before March 16, 1985, the priority date of the patent. </a:t>
            </a:r>
            <a:r>
              <a:rPr lang="en-CA" altLang="en-US" sz="1700" i="1">
                <a:solidFill>
                  <a:srgbClr val="FFFF00"/>
                </a:solidFill>
              </a:rPr>
              <a:t>It was sufficient that at that time the Glaxo/Wellcome scientists disclosed in the patent a rational basis for making a </a:t>
            </a:r>
            <a:r>
              <a:rPr lang="en-CA" altLang="en-US" sz="1700" i="1">
                <a:solidFill>
                  <a:srgbClr val="FF0000"/>
                </a:solidFill>
              </a:rPr>
              <a:t>sound prediction </a:t>
            </a:r>
            <a:r>
              <a:rPr lang="en-CA" altLang="en-US" sz="1700" i="1">
                <a:solidFill>
                  <a:srgbClr val="FFFF00"/>
                </a:solidFill>
              </a:rPr>
              <a:t>that AZT would prove useful</a:t>
            </a:r>
            <a:r>
              <a:rPr lang="en-CA" altLang="en-US" sz="1700" i="1">
                <a:solidFill>
                  <a:schemeClr val="bg1"/>
                </a:solidFill>
              </a:rPr>
              <a:t> in the treatment and prophylaxis of AIDS, which it did. For the Commissioner of Patents to have allowed Glaxo/Wellcome a patent based on speculation would have been unfair to the public. </a:t>
            </a:r>
            <a:r>
              <a:rPr lang="en-CA" altLang="en-US" sz="1700" i="1">
                <a:solidFill>
                  <a:srgbClr val="FFFF00"/>
                </a:solidFill>
              </a:rPr>
              <a:t>For him to have required Glaxo/Wellcome to demonstrate AZT’s efficacy through the clinical tests </a:t>
            </a:r>
            <a:r>
              <a:rPr lang="en-CA" altLang="en-US" sz="1700" i="1">
                <a:solidFill>
                  <a:schemeClr val="bg1"/>
                </a:solidFill>
              </a:rPr>
              <a:t>required by the Minister of Health for approval of a new drug for medical prescription </a:t>
            </a:r>
            <a:r>
              <a:rPr lang="en-CA" altLang="en-US" sz="1700" i="1">
                <a:solidFill>
                  <a:srgbClr val="FFFF00"/>
                </a:solidFill>
              </a:rPr>
              <a:t>would have been unfair to Glaxo/Wellcome</a:t>
            </a:r>
            <a:r>
              <a:rPr lang="en-CA" altLang="en-US" sz="1700" i="1">
                <a:solidFill>
                  <a:schemeClr val="bg1"/>
                </a:solidFill>
              </a:rPr>
              <a:t>. The disclosure made in the patent was and is of real use and benefit to millions of HIV and AIDS sufferers around the world (irrespective of Glaxo/Wellcome’s pricing policy for AZT, which it must be acknowledged has generated serious controversy in some countries, particularly in the developing world). The fact remains that </a:t>
            </a:r>
            <a:r>
              <a:rPr lang="en-CA" altLang="en-US" sz="1700" i="1">
                <a:solidFill>
                  <a:srgbClr val="FFFF00"/>
                </a:solidFill>
              </a:rPr>
              <a:t>Glaxo/Wellcome, by making the disclosure, has fulfilled its side of the bargain with the public, and is by law entitled to legal protection </a:t>
            </a:r>
            <a:r>
              <a:rPr lang="en-CA" altLang="en-US" sz="1700" i="1">
                <a:solidFill>
                  <a:schemeClr val="bg1"/>
                </a:solidFill>
              </a:rPr>
              <a:t>for what it has disclosed.”</a:t>
            </a:r>
            <a:endParaRPr lang="en-US" altLang="en-US" sz="1700" i="1">
              <a:solidFill>
                <a:schemeClr val="bg1"/>
              </a:solidFill>
            </a:endParaRPr>
          </a:p>
        </p:txBody>
      </p:sp>
      <p:sp>
        <p:nvSpPr>
          <p:cNvPr id="4" name="Slide Number Placeholder 3">
            <a:extLst>
              <a:ext uri="{FF2B5EF4-FFF2-40B4-BE49-F238E27FC236}">
                <a16:creationId xmlns:a16="http://schemas.microsoft.com/office/drawing/2014/main" id="{37C51A1A-FB77-3558-E202-B07FA2D51522}"/>
              </a:ext>
            </a:extLst>
          </p:cNvPr>
          <p:cNvSpPr>
            <a:spLocks noGrp="1"/>
          </p:cNvSpPr>
          <p:nvPr>
            <p:ph type="sldNum" sz="quarter" idx="12"/>
          </p:nvPr>
        </p:nvSpPr>
        <p:spPr/>
        <p:txBody>
          <a:bodyPr/>
          <a:lstStyle/>
          <a:p>
            <a:pPr defTabSz="342900" eaLnBrk="1" fontAlgn="auto" hangingPunct="1">
              <a:spcBef>
                <a:spcPts val="0"/>
              </a:spcBef>
              <a:spcAft>
                <a:spcPts val="0"/>
              </a:spcAft>
              <a:defRPr/>
            </a:pPr>
            <a:fld id="{E1AD90C3-DBB3-ED4E-93CF-5BA6103C3067}" type="slidenum">
              <a:rPr lang="en-US" sz="1350">
                <a:solidFill>
                  <a:prstClr val="black"/>
                </a:solidFill>
                <a:latin typeface="Arial"/>
                <a:ea typeface="+mn-ea"/>
              </a:rPr>
              <a:pPr defTabSz="342900" eaLnBrk="1" fontAlgn="auto" hangingPunct="1">
                <a:spcBef>
                  <a:spcPts val="0"/>
                </a:spcBef>
                <a:spcAft>
                  <a:spcPts val="0"/>
                </a:spcAft>
                <a:defRPr/>
              </a:pPr>
              <a:t>402</a:t>
            </a:fld>
            <a:endParaRPr lang="en-US" sz="1350">
              <a:solidFill>
                <a:prstClr val="black"/>
              </a:solidFill>
              <a:latin typeface="Arial"/>
              <a:ea typeface="+mn-ea"/>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5">
            <a:extLst>
              <a:ext uri="{FF2B5EF4-FFF2-40B4-BE49-F238E27FC236}">
                <a16:creationId xmlns:a16="http://schemas.microsoft.com/office/drawing/2014/main" id="{07A26C6E-65D5-DD9F-F2DF-FC1A29DDA103}"/>
              </a:ext>
            </a:extLst>
          </p:cNvPr>
          <p:cNvSpPr>
            <a:spLocks noGrp="1" noChangeArrowheads="1"/>
          </p:cNvSpPr>
          <p:nvPr>
            <p:ph type="title"/>
          </p:nvPr>
        </p:nvSpPr>
        <p:spPr bwMode="auto">
          <a:xfrm>
            <a:off x="1485900" y="96838"/>
            <a:ext cx="61722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71C8DEE9-9935-C79F-435D-E80C9FDE067C}"/>
              </a:ext>
            </a:extLst>
          </p:cNvPr>
          <p:cNvSpPr>
            <a:spLocks noGrp="1"/>
          </p:cNvSpPr>
          <p:nvPr>
            <p:ph idx="1"/>
          </p:nvPr>
        </p:nvSpPr>
        <p:spPr>
          <a:xfrm>
            <a:off x="323850" y="987425"/>
            <a:ext cx="8496300" cy="3946525"/>
          </a:xfrm>
        </p:spPr>
        <p:txBody>
          <a:bodyPr>
            <a:normAutofit/>
          </a:bodyPr>
          <a:lstStyle/>
          <a:p>
            <a:pPr marL="0" indent="0">
              <a:buFont typeface="Arial" panose="020B0604020202020204" pitchFamily="34" charset="0"/>
              <a:buNone/>
              <a:defRPr/>
            </a:pPr>
            <a:r>
              <a:rPr lang="en-US" sz="2800" b="1" dirty="0">
                <a:solidFill>
                  <a:srgbClr val="FFFF00"/>
                </a:solidFill>
              </a:rPr>
              <a:t>Utility</a:t>
            </a:r>
            <a:r>
              <a:rPr lang="en-US" sz="2800" b="1" dirty="0">
                <a:solidFill>
                  <a:srgbClr val="FF0000"/>
                </a:solidFill>
              </a:rPr>
              <a:t>:</a:t>
            </a:r>
            <a:r>
              <a:rPr lang="en-US" sz="2800" b="1" dirty="0">
                <a:solidFill>
                  <a:srgbClr val="FFFF00"/>
                </a:solidFill>
              </a:rPr>
              <a:t> </a:t>
            </a:r>
            <a:r>
              <a:rPr lang="en-US" sz="2800" dirty="0">
                <a:solidFill>
                  <a:srgbClr val="FFFF00"/>
                </a:solidFill>
              </a:rPr>
              <a:t>The </a:t>
            </a:r>
            <a:r>
              <a:rPr lang="en-US" sz="2800" dirty="0">
                <a:solidFill>
                  <a:srgbClr val="FF0000"/>
                </a:solidFill>
              </a:rPr>
              <a:t>“</a:t>
            </a:r>
            <a:r>
              <a:rPr lang="en-US" sz="2800" dirty="0">
                <a:solidFill>
                  <a:schemeClr val="bg1"/>
                </a:solidFill>
              </a:rPr>
              <a:t>Public Interest</a:t>
            </a:r>
            <a:r>
              <a:rPr lang="en-US" sz="2800" dirty="0">
                <a:solidFill>
                  <a:srgbClr val="FF0000"/>
                </a:solidFill>
              </a:rPr>
              <a:t>”</a:t>
            </a:r>
            <a:r>
              <a:rPr lang="en-US" sz="2800" dirty="0">
                <a:solidFill>
                  <a:srgbClr val="FFFF00"/>
                </a:solidFill>
              </a:rPr>
              <a:t> cuts both ways</a:t>
            </a:r>
            <a:r>
              <a:rPr lang="en-US" sz="2800" dirty="0">
                <a:solidFill>
                  <a:srgbClr val="FF0000"/>
                </a:solidFill>
              </a:rPr>
              <a:t>…</a:t>
            </a:r>
          </a:p>
          <a:p>
            <a:pPr marL="0" indent="0">
              <a:buFont typeface="Arial" panose="020B0604020202020204" pitchFamily="34" charset="0"/>
              <a:buNone/>
              <a:defRPr/>
            </a:pPr>
            <a:r>
              <a:rPr lang="en-US" sz="2800" i="1" dirty="0">
                <a:solidFill>
                  <a:schemeClr val="bg1"/>
                </a:solidFill>
              </a:rPr>
              <a:t>“…</a:t>
            </a:r>
            <a:r>
              <a:rPr lang="en-CA" sz="2800" i="1" dirty="0">
                <a:solidFill>
                  <a:schemeClr val="bg1"/>
                </a:solidFill>
              </a:rPr>
              <a:t>[36] It is </a:t>
            </a:r>
            <a:r>
              <a:rPr lang="en-CA" sz="2800" i="1" dirty="0">
                <a:solidFill>
                  <a:srgbClr val="FF0000"/>
                </a:solidFill>
              </a:rPr>
              <a:t>not surprising that the appellants</a:t>
            </a:r>
            <a:r>
              <a:rPr lang="en-CA" sz="2800" i="1" dirty="0">
                <a:solidFill>
                  <a:schemeClr val="bg1"/>
                </a:solidFill>
              </a:rPr>
              <a:t>, </a:t>
            </a:r>
            <a:r>
              <a:rPr lang="en-CA" sz="2800" i="1" dirty="0">
                <a:solidFill>
                  <a:srgbClr val="FFFF00"/>
                </a:solidFill>
              </a:rPr>
              <a:t>being generic drug manufacturers, would like to obtain at least a percentage of the AZT market in Canada</a:t>
            </a:r>
            <a:r>
              <a:rPr lang="en-CA" sz="2800" i="1" dirty="0">
                <a:solidFill>
                  <a:schemeClr val="bg1"/>
                </a:solidFill>
              </a:rPr>
              <a:t>. To do so they must somehow have the patent declared invalid. </a:t>
            </a:r>
            <a:r>
              <a:rPr lang="en-CA" sz="2800" i="1" dirty="0">
                <a:solidFill>
                  <a:srgbClr val="FFFF00"/>
                </a:solidFill>
              </a:rPr>
              <a:t>Yet their challenge, understandably motivated by the hope of private profit</a:t>
            </a:r>
            <a:r>
              <a:rPr lang="en-CA" sz="2800" i="1" dirty="0">
                <a:solidFill>
                  <a:schemeClr val="bg1"/>
                </a:solidFill>
              </a:rPr>
              <a:t>, </a:t>
            </a:r>
            <a:r>
              <a:rPr lang="en-CA" sz="2800" i="1" dirty="0">
                <a:solidFill>
                  <a:srgbClr val="FF0000"/>
                </a:solidFill>
              </a:rPr>
              <a:t>raises broader issues of public interest</a:t>
            </a:r>
            <a:r>
              <a:rPr lang="en-CA" sz="2800" i="1" dirty="0">
                <a:solidFill>
                  <a:schemeClr val="bg1"/>
                </a:solidFill>
              </a:rPr>
              <a:t>.”</a:t>
            </a:r>
            <a:endParaRPr lang="en-US" sz="2800" b="1" i="1" dirty="0">
              <a:solidFill>
                <a:schemeClr val="bg1"/>
              </a:solidFill>
            </a:endParaRPr>
          </a:p>
          <a:p>
            <a:pPr marL="0" indent="0">
              <a:buFont typeface="Arial" panose="020B0604020202020204" pitchFamily="34" charset="0"/>
              <a:buNone/>
              <a:defRPr/>
            </a:pP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CC631708-8521-2453-A4D1-FD11E870D6EE}"/>
              </a:ext>
            </a:extLst>
          </p:cNvPr>
          <p:cNvSpPr>
            <a:spLocks noGrp="1"/>
          </p:cNvSpPr>
          <p:nvPr>
            <p:ph type="sldNum" sz="quarter" idx="12"/>
          </p:nvPr>
        </p:nvSpPr>
        <p:spPr/>
        <p:txBody>
          <a:bodyPr/>
          <a:lstStyle/>
          <a:p>
            <a:pPr defTabSz="342900" eaLnBrk="1" fontAlgn="auto" hangingPunct="1">
              <a:spcBef>
                <a:spcPts val="0"/>
              </a:spcBef>
              <a:spcAft>
                <a:spcPts val="0"/>
              </a:spcAft>
              <a:defRPr/>
            </a:pPr>
            <a:fld id="{49DB64A7-BE3D-4548-B611-790EAAD18939}" type="slidenum">
              <a:rPr lang="en-US" sz="1350">
                <a:solidFill>
                  <a:prstClr val="black"/>
                </a:solidFill>
                <a:latin typeface="Arial"/>
                <a:ea typeface="+mn-ea"/>
              </a:rPr>
              <a:pPr defTabSz="342900" eaLnBrk="1" fontAlgn="auto" hangingPunct="1">
                <a:spcBef>
                  <a:spcPts val="0"/>
                </a:spcBef>
                <a:spcAft>
                  <a:spcPts val="0"/>
                </a:spcAft>
                <a:defRPr/>
              </a:pPr>
              <a:t>403</a:t>
            </a:fld>
            <a:endParaRPr lang="en-US" sz="1350">
              <a:solidFill>
                <a:prstClr val="black"/>
              </a:solidFill>
              <a:latin typeface="Arial"/>
              <a:ea typeface="+mn-ea"/>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2881A0-A406-7344-BE71-139DA3C77C3B}"/>
              </a:ext>
            </a:extLst>
          </p:cNvPr>
          <p:cNvSpPr>
            <a:spLocks noGrp="1"/>
          </p:cNvSpPr>
          <p:nvPr>
            <p:ph type="title"/>
          </p:nvPr>
        </p:nvSpPr>
        <p:spPr>
          <a:xfrm>
            <a:off x="1331913" y="0"/>
            <a:ext cx="6326187" cy="4540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893B2E91-5456-3A35-D842-52379AE0F18A}"/>
              </a:ext>
            </a:extLst>
          </p:cNvPr>
          <p:cNvSpPr>
            <a:spLocks noGrp="1"/>
          </p:cNvSpPr>
          <p:nvPr>
            <p:ph idx="1"/>
          </p:nvPr>
        </p:nvSpPr>
        <p:spPr>
          <a:xfrm>
            <a:off x="215900" y="842963"/>
            <a:ext cx="8712200" cy="4149725"/>
          </a:xfrm>
        </p:spPr>
        <p:txBody>
          <a:bodyPr>
            <a:normAutofit fontScale="92500" lnSpcReduction="10000"/>
          </a:bodyPr>
          <a:lstStyle/>
          <a:p>
            <a:pPr marL="0" indent="0">
              <a:lnSpc>
                <a:spcPct val="120000"/>
              </a:lnSpc>
              <a:buFont typeface="Arial" panose="020B0604020202020204" pitchFamily="34" charset="0"/>
              <a:buNone/>
              <a:defRPr/>
            </a:pPr>
            <a:r>
              <a:rPr lang="en-US" sz="1800" b="1" dirty="0">
                <a:solidFill>
                  <a:srgbClr val="FFFF00"/>
                </a:solidFill>
              </a:rPr>
              <a:t>Utility</a:t>
            </a:r>
            <a:r>
              <a:rPr lang="en-US" sz="1800" b="1" dirty="0">
                <a:solidFill>
                  <a:srgbClr val="FF0000"/>
                </a:solidFill>
              </a:rPr>
              <a:t>: </a:t>
            </a:r>
            <a:r>
              <a:rPr lang="en-US" sz="1800" b="1" dirty="0">
                <a:solidFill>
                  <a:srgbClr val="FFFF00"/>
                </a:solidFill>
              </a:rPr>
              <a:t>The Doctrine of </a:t>
            </a:r>
            <a:r>
              <a:rPr lang="en-US" sz="1800" b="1" dirty="0">
                <a:solidFill>
                  <a:schemeClr val="bg1"/>
                </a:solidFill>
              </a:rPr>
              <a:t>“</a:t>
            </a:r>
            <a:r>
              <a:rPr lang="en-US" sz="1800" b="1" dirty="0">
                <a:solidFill>
                  <a:srgbClr val="FF0000"/>
                </a:solidFill>
              </a:rPr>
              <a:t>Sound  Prediction</a:t>
            </a:r>
            <a:r>
              <a:rPr lang="en-US" sz="1800" b="1" dirty="0">
                <a:solidFill>
                  <a:schemeClr val="bg1"/>
                </a:solidFill>
              </a:rPr>
              <a:t>”</a:t>
            </a:r>
          </a:p>
          <a:p>
            <a:pPr marL="0" indent="0">
              <a:lnSpc>
                <a:spcPct val="120000"/>
              </a:lnSpc>
              <a:buFont typeface="Arial" panose="020B0604020202020204" pitchFamily="34" charset="0"/>
              <a:buNone/>
              <a:defRPr/>
            </a:pPr>
            <a:r>
              <a:rPr lang="en-CA" sz="1800" i="1" dirty="0">
                <a:solidFill>
                  <a:srgbClr val="00B0F0"/>
                </a:solidFill>
              </a:rPr>
              <a:t>Apotex Inc v. </a:t>
            </a:r>
            <a:r>
              <a:rPr lang="en-CA" sz="1800" i="1" dirty="0" err="1">
                <a:solidFill>
                  <a:srgbClr val="00B0F0"/>
                </a:solidFill>
              </a:rPr>
              <a:t>Wellcome</a:t>
            </a:r>
            <a:r>
              <a:rPr lang="en-CA" sz="1800" i="1" dirty="0">
                <a:solidFill>
                  <a:srgbClr val="00B0F0"/>
                </a:solidFill>
              </a:rPr>
              <a:t> Foundation Ltd</a:t>
            </a:r>
            <a:r>
              <a:rPr lang="en-CA" sz="1800" dirty="0">
                <a:solidFill>
                  <a:schemeClr val="bg1"/>
                </a:solidFill>
              </a:rPr>
              <a:t>, 2002 SCC 77, Binnie J:</a:t>
            </a:r>
            <a:endParaRPr lang="en-US" sz="1800" b="1" dirty="0">
              <a:solidFill>
                <a:srgbClr val="FFFF00"/>
              </a:solidFill>
            </a:endParaRPr>
          </a:p>
          <a:p>
            <a:pPr marL="0" indent="0">
              <a:lnSpc>
                <a:spcPct val="120000"/>
              </a:lnSpc>
              <a:buFont typeface="Arial" panose="020B0604020202020204" pitchFamily="34" charset="0"/>
              <a:buNone/>
              <a:defRPr/>
            </a:pPr>
            <a:r>
              <a:rPr lang="en-CA" sz="1800" i="1" dirty="0">
                <a:solidFill>
                  <a:schemeClr val="bg1"/>
                </a:solidFill>
              </a:rPr>
              <a:t>“[70] </a:t>
            </a:r>
            <a:r>
              <a:rPr lang="en-CA" sz="1800" i="1" dirty="0">
                <a:solidFill>
                  <a:srgbClr val="FFFF00"/>
                </a:solidFill>
              </a:rPr>
              <a:t>The doct</a:t>
            </a:r>
            <a:r>
              <a:rPr lang="en-CA" sz="1800" i="1" dirty="0">
                <a:solidFill>
                  <a:srgbClr val="FF0000"/>
                </a:solidFill>
              </a:rPr>
              <a:t>rine of sound prediction </a:t>
            </a:r>
            <a:r>
              <a:rPr lang="en-CA" sz="1800" i="1" dirty="0">
                <a:solidFill>
                  <a:srgbClr val="FFFF00"/>
                </a:solidFill>
              </a:rPr>
              <a:t>has three components</a:t>
            </a:r>
            <a:r>
              <a:rPr lang="en-CA" sz="1800" i="1" dirty="0">
                <a:solidFill>
                  <a:schemeClr val="bg1"/>
                </a:solidFill>
              </a:rPr>
              <a:t>. </a:t>
            </a:r>
            <a:r>
              <a:rPr lang="en-CA" sz="1800" i="1" dirty="0">
                <a:solidFill>
                  <a:srgbClr val="FF0000"/>
                </a:solidFill>
              </a:rPr>
              <a:t>Firstly</a:t>
            </a:r>
            <a:r>
              <a:rPr lang="en-CA" sz="1800" i="1" dirty="0">
                <a:solidFill>
                  <a:schemeClr val="bg1"/>
                </a:solidFill>
              </a:rPr>
              <a:t>, as here, there must be a </a:t>
            </a:r>
            <a:r>
              <a:rPr lang="en-CA" sz="1800" i="1" dirty="0">
                <a:solidFill>
                  <a:srgbClr val="FFFF00"/>
                </a:solidFill>
              </a:rPr>
              <a:t>factual basis for the prediction</a:t>
            </a:r>
            <a:r>
              <a:rPr lang="en-CA" sz="1800" i="1" dirty="0">
                <a:solidFill>
                  <a:schemeClr val="bg1"/>
                </a:solidFill>
              </a:rPr>
              <a:t>…</a:t>
            </a:r>
            <a:r>
              <a:rPr lang="en-CA" sz="1800" i="1" dirty="0">
                <a:solidFill>
                  <a:srgbClr val="FF0000"/>
                </a:solidFill>
              </a:rPr>
              <a:t>Secondly</a:t>
            </a:r>
            <a:r>
              <a:rPr lang="en-CA" sz="1800" i="1" dirty="0">
                <a:solidFill>
                  <a:schemeClr val="bg1"/>
                </a:solidFill>
              </a:rPr>
              <a:t>, the inventor must have </a:t>
            </a:r>
            <a:r>
              <a:rPr lang="en-CA" sz="1800" i="1" dirty="0">
                <a:solidFill>
                  <a:srgbClr val="FFFF00"/>
                </a:solidFill>
              </a:rPr>
              <a:t>at the date of the patent application an articulable and “sound” line of reasoning</a:t>
            </a:r>
            <a:r>
              <a:rPr lang="en-CA" sz="1800" i="1" dirty="0">
                <a:solidFill>
                  <a:schemeClr val="bg1"/>
                </a:solidFill>
              </a:rPr>
              <a:t> from which the desired result can be inferred from the factual basis…</a:t>
            </a:r>
            <a:r>
              <a:rPr lang="en-CA" sz="1800" i="1" dirty="0">
                <a:solidFill>
                  <a:srgbClr val="FF0000"/>
                </a:solidFill>
              </a:rPr>
              <a:t>Thirdly</a:t>
            </a:r>
            <a:r>
              <a:rPr lang="en-CA" sz="1800" i="1" dirty="0">
                <a:solidFill>
                  <a:schemeClr val="bg1"/>
                </a:solidFill>
              </a:rPr>
              <a:t>, there must be </a:t>
            </a:r>
            <a:r>
              <a:rPr lang="en-CA" sz="1800" i="1" dirty="0">
                <a:solidFill>
                  <a:srgbClr val="FFFF00"/>
                </a:solidFill>
              </a:rPr>
              <a:t>proper disclosure</a:t>
            </a:r>
            <a:r>
              <a:rPr lang="en-CA" sz="1800" i="1" dirty="0">
                <a:solidFill>
                  <a:schemeClr val="bg1"/>
                </a:solidFill>
              </a:rPr>
              <a:t>. Normally, it is sufficient if the specification provides a full, clear and exact description of the nature of the invention and the manner in which it can be practised….It is generally not necessary for an inventor to provide a theory of why the invention works…In this sort of case, however, </a:t>
            </a:r>
            <a:r>
              <a:rPr lang="en-CA" sz="1800" i="1" dirty="0">
                <a:solidFill>
                  <a:srgbClr val="FFFF00"/>
                </a:solidFill>
              </a:rPr>
              <a:t>the sound prediction is to some extent the quid pro quo the applicant offers in exchange for the patent monopoly</a:t>
            </a:r>
            <a:r>
              <a:rPr lang="en-CA" sz="1800" i="1" dirty="0">
                <a:solidFill>
                  <a:schemeClr val="bg1"/>
                </a:solidFill>
              </a:rPr>
              <a:t>. Precise disclosure requirements in this regard do not arise for decision in this case because both the underlying facts…and the line of reasoning…were in fact disclosed…”</a:t>
            </a: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1753E262-14D3-9E15-8625-575C590ABC74}"/>
              </a:ext>
            </a:extLst>
          </p:cNvPr>
          <p:cNvSpPr>
            <a:spLocks noGrp="1"/>
          </p:cNvSpPr>
          <p:nvPr>
            <p:ph type="sldNum" sz="quarter" idx="12"/>
          </p:nvPr>
        </p:nvSpPr>
        <p:spPr/>
        <p:txBody>
          <a:bodyPr/>
          <a:lstStyle/>
          <a:p>
            <a:pPr defTabSz="342900" eaLnBrk="1" fontAlgn="auto" hangingPunct="1">
              <a:spcBef>
                <a:spcPts val="0"/>
              </a:spcBef>
              <a:spcAft>
                <a:spcPts val="0"/>
              </a:spcAft>
              <a:defRPr/>
            </a:pPr>
            <a:fld id="{66933C3F-32B8-3645-B837-E08819190D5A}" type="slidenum">
              <a:rPr lang="en-US" sz="1350">
                <a:solidFill>
                  <a:prstClr val="black"/>
                </a:solidFill>
                <a:latin typeface="Arial"/>
                <a:ea typeface="+mn-ea"/>
              </a:rPr>
              <a:pPr defTabSz="342900" eaLnBrk="1" fontAlgn="auto" hangingPunct="1">
                <a:spcBef>
                  <a:spcPts val="0"/>
                </a:spcBef>
                <a:spcAft>
                  <a:spcPts val="0"/>
                </a:spcAft>
                <a:defRPr/>
              </a:pPr>
              <a:t>404</a:t>
            </a:fld>
            <a:endParaRPr lang="en-US" sz="1350">
              <a:solidFill>
                <a:prstClr val="black"/>
              </a:solidFill>
              <a:latin typeface="Arial"/>
              <a:ea typeface="+mn-ea"/>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0CF3E-79BD-204F-BCBE-A069B5BDC4AA}"/>
              </a:ext>
            </a:extLst>
          </p:cNvPr>
          <p:cNvSpPr>
            <a:spLocks noGrp="1"/>
          </p:cNvSpPr>
          <p:nvPr>
            <p:ph type="title"/>
          </p:nvPr>
        </p:nvSpPr>
        <p:spPr>
          <a:xfrm>
            <a:off x="1485900" y="96838"/>
            <a:ext cx="6172200" cy="692150"/>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4D7E23CA-613B-3FAA-9671-B0BBB6691F95}"/>
              </a:ext>
            </a:extLst>
          </p:cNvPr>
          <p:cNvSpPr>
            <a:spLocks noGrp="1"/>
          </p:cNvSpPr>
          <p:nvPr>
            <p:ph idx="1"/>
          </p:nvPr>
        </p:nvSpPr>
        <p:spPr>
          <a:xfrm>
            <a:off x="468313" y="915988"/>
            <a:ext cx="8567737" cy="3959225"/>
          </a:xfrm>
        </p:spPr>
        <p:txBody>
          <a:bodyPr>
            <a:normAutofit lnSpcReduction="10000"/>
          </a:bodyPr>
          <a:lstStyle/>
          <a:p>
            <a:pPr marL="0" indent="0">
              <a:buFont typeface="Arial" panose="020B0604020202020204" pitchFamily="34" charset="0"/>
              <a:buNone/>
              <a:defRPr/>
            </a:pPr>
            <a:r>
              <a:rPr lang="en-US" sz="2600" dirty="0">
                <a:solidFill>
                  <a:schemeClr val="bg1"/>
                </a:solidFill>
              </a:rPr>
              <a:t>Rita, an American engineer living in Brooklyn, New York, invents, on March 17, 2019, a new type of spring. She files for a patent in the United States on March 19, 2019. Rita files for a patent in Canada on September 19, 2019. Graham, a Canadian inventor living in Hope, BC, independently arrives at the same invention on August 2, 2018. Graham files a patent application in Canada on August 8, 2018. Is Graham entitled to the Canadian patent in the circumstances described above? Why or why not?</a:t>
            </a:r>
          </a:p>
          <a:p>
            <a:pPr>
              <a:defRPr/>
            </a:pPr>
            <a:endParaRPr lang="en-CA" dirty="0"/>
          </a:p>
          <a:p>
            <a:pPr>
              <a:defRPr/>
            </a:pPr>
            <a:endParaRPr lang="en-US" dirty="0"/>
          </a:p>
        </p:txBody>
      </p:sp>
      <p:sp>
        <p:nvSpPr>
          <p:cNvPr id="4" name="Slide Number Placeholder 3">
            <a:extLst>
              <a:ext uri="{FF2B5EF4-FFF2-40B4-BE49-F238E27FC236}">
                <a16:creationId xmlns:a16="http://schemas.microsoft.com/office/drawing/2014/main" id="{5A438BD7-9FFB-6623-4F4B-813EAE20CA02}"/>
              </a:ext>
            </a:extLst>
          </p:cNvPr>
          <p:cNvSpPr>
            <a:spLocks noGrp="1"/>
          </p:cNvSpPr>
          <p:nvPr>
            <p:ph type="sldNum" sz="quarter" idx="12"/>
          </p:nvPr>
        </p:nvSpPr>
        <p:spPr/>
        <p:txBody>
          <a:bodyPr/>
          <a:lstStyle/>
          <a:p>
            <a:pPr defTabSz="342900" eaLnBrk="1" fontAlgn="auto" hangingPunct="1">
              <a:spcBef>
                <a:spcPts val="0"/>
              </a:spcBef>
              <a:spcAft>
                <a:spcPts val="0"/>
              </a:spcAft>
              <a:defRPr/>
            </a:pPr>
            <a:fld id="{A8719850-9935-FF4E-A034-3FBFDF08A6DE}" type="slidenum">
              <a:rPr lang="en-US" sz="1350">
                <a:solidFill>
                  <a:prstClr val="black"/>
                </a:solidFill>
                <a:latin typeface="Arial"/>
                <a:ea typeface="+mn-ea"/>
              </a:rPr>
              <a:pPr defTabSz="342900" eaLnBrk="1" fontAlgn="auto" hangingPunct="1">
                <a:spcBef>
                  <a:spcPts val="0"/>
                </a:spcBef>
                <a:spcAft>
                  <a:spcPts val="0"/>
                </a:spcAft>
                <a:defRPr/>
              </a:pPr>
              <a:t>405</a:t>
            </a:fld>
            <a:endParaRPr lang="en-US" sz="1350">
              <a:solidFill>
                <a:prstClr val="black"/>
              </a:solidFill>
              <a:latin typeface="Arial"/>
              <a:ea typeface="+mn-ea"/>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Box 1">
            <a:extLst>
              <a:ext uri="{FF2B5EF4-FFF2-40B4-BE49-F238E27FC236}">
                <a16:creationId xmlns:a16="http://schemas.microsoft.com/office/drawing/2014/main" id="{A48FFD3A-FC87-356B-5A12-E2464A2A0C6E}"/>
              </a:ext>
            </a:extLst>
          </p:cNvPr>
          <p:cNvSpPr txBox="1">
            <a:spLocks noChangeArrowheads="1"/>
          </p:cNvSpPr>
          <p:nvPr/>
        </p:nvSpPr>
        <p:spPr bwMode="auto">
          <a:xfrm>
            <a:off x="3392488" y="217488"/>
            <a:ext cx="22240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pic>
        <p:nvPicPr>
          <p:cNvPr id="169986" name="Picture 2">
            <a:extLst>
              <a:ext uri="{FF2B5EF4-FFF2-40B4-BE49-F238E27FC236}">
                <a16:creationId xmlns:a16="http://schemas.microsoft.com/office/drawing/2014/main" id="{40DB8CDB-3326-40B2-630A-F20F0283DB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6288" y="3987800"/>
            <a:ext cx="23764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Box 4">
            <a:extLst>
              <a:ext uri="{FF2B5EF4-FFF2-40B4-BE49-F238E27FC236}">
                <a16:creationId xmlns:a16="http://schemas.microsoft.com/office/drawing/2014/main" id="{345864FC-C829-E7DF-18D4-B3AA3D79F5E1}"/>
              </a:ext>
            </a:extLst>
          </p:cNvPr>
          <p:cNvSpPr txBox="1">
            <a:spLocks noChangeArrowheads="1"/>
          </p:cNvSpPr>
          <p:nvPr/>
        </p:nvSpPr>
        <p:spPr bwMode="auto">
          <a:xfrm>
            <a:off x="503238" y="987425"/>
            <a:ext cx="8137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600">
                <a:solidFill>
                  <a:schemeClr val="bg1"/>
                </a:solidFill>
              </a:rPr>
              <a:t>You have been asked by Industry Canada to reform the novelty and non-obviousness requirements as set out in the Patent Act. Which reforms would you recommend, and why</a:t>
            </a:r>
            <a:r>
              <a:rPr lang="en-CA" altLang="en-US" sz="3600">
                <a:solidFill>
                  <a:srgbClr val="FF0000"/>
                </a:solidFill>
              </a:rPr>
              <a:t>?</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32CE4-4C60-9243-0429-52B583AD3B4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a:extLst>
              <a:ext uri="{FF2B5EF4-FFF2-40B4-BE49-F238E27FC236}">
                <a16:creationId xmlns:a16="http://schemas.microsoft.com/office/drawing/2014/main" id="{93D2170E-2B94-71C8-3EA3-51CFDC81B3D4}"/>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72034" name="Content Placeholder 3" descr="Crystal_Project_pause-queue.png">
            <a:extLst>
              <a:ext uri="{FF2B5EF4-FFF2-40B4-BE49-F238E27FC236}">
                <a16:creationId xmlns:a16="http://schemas.microsoft.com/office/drawing/2014/main" id="{C2437BFF-2848-9ED6-96DF-14D35C83B571}"/>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Content Placeholder 3" descr="Crystal_Project_pause-queue.png">
            <a:extLst>
              <a:ext uri="{FF2B5EF4-FFF2-40B4-BE49-F238E27FC236}">
                <a16:creationId xmlns:a16="http://schemas.microsoft.com/office/drawing/2014/main" id="{82518056-066E-3892-372D-41DCCE7CE41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5">
            <a:extLst>
              <a:ext uri="{FF2B5EF4-FFF2-40B4-BE49-F238E27FC236}">
                <a16:creationId xmlns:a16="http://schemas.microsoft.com/office/drawing/2014/main" id="{02A35590-87CD-1694-6897-4ED891ED046A}"/>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Patents</a:t>
            </a:r>
          </a:p>
        </p:txBody>
      </p:sp>
      <p:sp>
        <p:nvSpPr>
          <p:cNvPr id="2" name="Content Placeholder 1">
            <a:extLst>
              <a:ext uri="{FF2B5EF4-FFF2-40B4-BE49-F238E27FC236}">
                <a16:creationId xmlns:a16="http://schemas.microsoft.com/office/drawing/2014/main" id="{20E31E0A-7351-F787-D041-32ED3B14EDDB}"/>
              </a:ext>
            </a:extLst>
          </p:cNvPr>
          <p:cNvSpPr>
            <a:spLocks noGrp="1"/>
          </p:cNvSpPr>
          <p:nvPr>
            <p:ph idx="1"/>
          </p:nvPr>
        </p:nvSpPr>
        <p:spPr>
          <a:xfrm>
            <a:off x="250825" y="1165225"/>
            <a:ext cx="8497888" cy="3709988"/>
          </a:xfrm>
        </p:spPr>
        <p:txBody>
          <a:bodyPr>
            <a:normAutofit/>
          </a:bodyPr>
          <a:lstStyle/>
          <a:p>
            <a:pPr marL="0" indent="0">
              <a:buFont typeface="Arial" panose="020B0604020202020204" pitchFamily="34" charset="0"/>
              <a:buNone/>
              <a:defRPr/>
            </a:pPr>
            <a:r>
              <a:rPr lang="en-US" sz="4000" b="1" dirty="0">
                <a:solidFill>
                  <a:srgbClr val="FFFF00"/>
                </a:solidFill>
              </a:rPr>
              <a:t>Next</a:t>
            </a:r>
            <a:r>
              <a:rPr lang="en-US" sz="40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rgbClr val="FF0000"/>
                </a:solidFill>
              </a:rPr>
              <a:t>Utility</a:t>
            </a:r>
          </a:p>
        </p:txBody>
      </p:sp>
      <p:sp>
        <p:nvSpPr>
          <p:cNvPr id="4" name="Slide Number Placeholder 3">
            <a:extLst>
              <a:ext uri="{FF2B5EF4-FFF2-40B4-BE49-F238E27FC236}">
                <a16:creationId xmlns:a16="http://schemas.microsoft.com/office/drawing/2014/main" id="{BB66F12C-A2A2-E76B-4B33-59F1E12B1C43}"/>
              </a:ext>
            </a:extLst>
          </p:cNvPr>
          <p:cNvSpPr>
            <a:spLocks noGrp="1"/>
          </p:cNvSpPr>
          <p:nvPr>
            <p:ph type="sldNum" sz="quarter" idx="12"/>
          </p:nvPr>
        </p:nvSpPr>
        <p:spPr/>
        <p:txBody>
          <a:bodyPr/>
          <a:lstStyle/>
          <a:p>
            <a:pPr defTabSz="342900" eaLnBrk="1" fontAlgn="auto" hangingPunct="1">
              <a:spcBef>
                <a:spcPts val="0"/>
              </a:spcBef>
              <a:spcAft>
                <a:spcPts val="0"/>
              </a:spcAft>
              <a:defRPr/>
            </a:pPr>
            <a:fld id="{7C0A1A31-C012-E548-8AEE-4314D9B7A905}" type="slidenum">
              <a:rPr lang="en-US" sz="1350">
                <a:solidFill>
                  <a:prstClr val="black"/>
                </a:solidFill>
                <a:latin typeface="Arial"/>
                <a:ea typeface="+mn-ea"/>
              </a:rPr>
              <a:pPr defTabSz="342900" eaLnBrk="1" fontAlgn="auto" hangingPunct="1">
                <a:spcBef>
                  <a:spcPts val="0"/>
                </a:spcBef>
                <a:spcAft>
                  <a:spcPts val="0"/>
                </a:spcAft>
                <a:defRPr/>
              </a:pPr>
              <a:t>409</a:t>
            </a:fld>
            <a:endParaRPr lang="en-US" sz="1350">
              <a:solidFill>
                <a:prstClr val="black"/>
              </a:solidFill>
              <a:latin typeface="Arial"/>
              <a:ea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A blue background with yellow text and a cartoon character&#10;&#10;Description automatically generated">
            <a:extLst>
              <a:ext uri="{FF2B5EF4-FFF2-40B4-BE49-F238E27FC236}">
                <a16:creationId xmlns:a16="http://schemas.microsoft.com/office/drawing/2014/main" id="{06D0126C-CF87-A485-A64E-25E9790451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00" y="385762"/>
            <a:ext cx="7772400" cy="4371975"/>
          </a:xfrm>
          <a:prstGeom prst="rect">
            <a:avLst/>
          </a:prstGeom>
        </p:spPr>
      </p:pic>
    </p:spTree>
    <p:extLst>
      <p:ext uri="{BB962C8B-B14F-4D97-AF65-F5344CB8AC3E}">
        <p14:creationId xmlns:p14="http://schemas.microsoft.com/office/powerpoint/2010/main" val="229383002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607B5-7FF1-7249-7093-0E4C7498DA08}"/>
              </a:ext>
            </a:extLst>
          </p:cNvPr>
          <p:cNvSpPr>
            <a:spLocks noGrp="1"/>
          </p:cNvSpPr>
          <p:nvPr>
            <p:ph type="title"/>
          </p:nvPr>
        </p:nvSpPr>
        <p:spPr>
          <a:xfrm>
            <a:off x="1331913" y="0"/>
            <a:ext cx="6326187" cy="4540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6E28B7FF-08B9-4372-08EB-8CFD1AF966B6}"/>
              </a:ext>
            </a:extLst>
          </p:cNvPr>
          <p:cNvSpPr>
            <a:spLocks noGrp="1"/>
          </p:cNvSpPr>
          <p:nvPr>
            <p:ph idx="1"/>
          </p:nvPr>
        </p:nvSpPr>
        <p:spPr>
          <a:xfrm>
            <a:off x="250825" y="842963"/>
            <a:ext cx="8713788" cy="4149725"/>
          </a:xfrm>
        </p:spPr>
        <p:txBody>
          <a:bodyPr>
            <a:normAutofit fontScale="92500" lnSpcReduction="10000"/>
          </a:bodyPr>
          <a:lstStyle/>
          <a:p>
            <a:pPr marL="0" indent="0">
              <a:lnSpc>
                <a:spcPct val="120000"/>
              </a:lnSpc>
              <a:buFont typeface="Arial" panose="020B0604020202020204" pitchFamily="34" charset="0"/>
              <a:buNone/>
              <a:defRPr/>
            </a:pPr>
            <a:r>
              <a:rPr lang="en-US" sz="1800" b="1" dirty="0">
                <a:solidFill>
                  <a:srgbClr val="FFFF00"/>
                </a:solidFill>
              </a:rPr>
              <a:t>Utility</a:t>
            </a:r>
            <a:r>
              <a:rPr lang="en-US" sz="1800" b="1" dirty="0">
                <a:solidFill>
                  <a:srgbClr val="FF0000"/>
                </a:solidFill>
              </a:rPr>
              <a:t>: </a:t>
            </a:r>
            <a:r>
              <a:rPr lang="en-US" sz="1800" b="1" dirty="0">
                <a:solidFill>
                  <a:srgbClr val="FFFF00"/>
                </a:solidFill>
              </a:rPr>
              <a:t>The Doctrine of </a:t>
            </a:r>
            <a:r>
              <a:rPr lang="en-US" sz="1800" b="1" dirty="0">
                <a:solidFill>
                  <a:schemeClr val="bg1"/>
                </a:solidFill>
              </a:rPr>
              <a:t>“</a:t>
            </a:r>
            <a:r>
              <a:rPr lang="en-US" sz="1800" b="1" dirty="0">
                <a:solidFill>
                  <a:srgbClr val="FF0000"/>
                </a:solidFill>
              </a:rPr>
              <a:t>Sound  Prediction</a:t>
            </a:r>
            <a:r>
              <a:rPr lang="en-US" sz="1800" b="1" dirty="0">
                <a:solidFill>
                  <a:schemeClr val="bg1"/>
                </a:solidFill>
              </a:rPr>
              <a:t>”</a:t>
            </a:r>
          </a:p>
          <a:p>
            <a:pPr marL="0" indent="0">
              <a:lnSpc>
                <a:spcPct val="120000"/>
              </a:lnSpc>
              <a:buFont typeface="Arial" panose="020B0604020202020204" pitchFamily="34" charset="0"/>
              <a:buNone/>
              <a:defRPr/>
            </a:pPr>
            <a:r>
              <a:rPr lang="en-CA" sz="1800" i="1" dirty="0">
                <a:solidFill>
                  <a:srgbClr val="00B0F0"/>
                </a:solidFill>
              </a:rPr>
              <a:t>Apotex Inc v. </a:t>
            </a:r>
            <a:r>
              <a:rPr lang="en-CA" sz="1800" i="1" dirty="0" err="1">
                <a:solidFill>
                  <a:srgbClr val="00B0F0"/>
                </a:solidFill>
              </a:rPr>
              <a:t>Wellcome</a:t>
            </a:r>
            <a:r>
              <a:rPr lang="en-CA" sz="1800" i="1" dirty="0">
                <a:solidFill>
                  <a:srgbClr val="00B0F0"/>
                </a:solidFill>
              </a:rPr>
              <a:t> Foundation Ltd</a:t>
            </a:r>
            <a:r>
              <a:rPr lang="en-CA" sz="1800" dirty="0">
                <a:solidFill>
                  <a:schemeClr val="bg1"/>
                </a:solidFill>
              </a:rPr>
              <a:t>, 2002 SCC 77, Binnie J:</a:t>
            </a:r>
            <a:endParaRPr lang="en-US" sz="1800" b="1" dirty="0">
              <a:solidFill>
                <a:srgbClr val="FFFF00"/>
              </a:solidFill>
            </a:endParaRPr>
          </a:p>
          <a:p>
            <a:pPr marL="0" indent="0">
              <a:lnSpc>
                <a:spcPct val="120000"/>
              </a:lnSpc>
              <a:buFont typeface="Arial" panose="020B0604020202020204" pitchFamily="34" charset="0"/>
              <a:buNone/>
              <a:defRPr/>
            </a:pPr>
            <a:r>
              <a:rPr lang="en-CA" sz="1800" i="1" dirty="0">
                <a:solidFill>
                  <a:schemeClr val="bg1"/>
                </a:solidFill>
              </a:rPr>
              <a:t>“[70] </a:t>
            </a:r>
            <a:r>
              <a:rPr lang="en-CA" sz="1800" i="1" dirty="0">
                <a:solidFill>
                  <a:srgbClr val="FFFF00"/>
                </a:solidFill>
              </a:rPr>
              <a:t>The doctrine of sound prediction has three components</a:t>
            </a:r>
            <a:r>
              <a:rPr lang="en-CA" sz="1800" i="1" dirty="0">
                <a:solidFill>
                  <a:schemeClr val="bg1"/>
                </a:solidFill>
              </a:rPr>
              <a:t>. </a:t>
            </a:r>
            <a:r>
              <a:rPr lang="en-CA" sz="1800" i="1" dirty="0">
                <a:solidFill>
                  <a:srgbClr val="FF0000"/>
                </a:solidFill>
              </a:rPr>
              <a:t>Firstly</a:t>
            </a:r>
            <a:r>
              <a:rPr lang="en-CA" sz="1800" i="1" dirty="0">
                <a:solidFill>
                  <a:schemeClr val="bg1"/>
                </a:solidFill>
              </a:rPr>
              <a:t>, as here, there must be a </a:t>
            </a:r>
            <a:r>
              <a:rPr lang="en-CA" sz="1800" i="1" dirty="0">
                <a:solidFill>
                  <a:srgbClr val="FFFF00"/>
                </a:solidFill>
              </a:rPr>
              <a:t>factual basis for the prediction</a:t>
            </a:r>
            <a:r>
              <a:rPr lang="en-CA" sz="1800" i="1" dirty="0">
                <a:solidFill>
                  <a:schemeClr val="bg1"/>
                </a:solidFill>
              </a:rPr>
              <a:t>…</a:t>
            </a:r>
            <a:r>
              <a:rPr lang="en-CA" sz="1800" i="1" dirty="0">
                <a:solidFill>
                  <a:srgbClr val="FF0000"/>
                </a:solidFill>
              </a:rPr>
              <a:t>Secondly</a:t>
            </a:r>
            <a:r>
              <a:rPr lang="en-CA" sz="1800" i="1" dirty="0">
                <a:solidFill>
                  <a:schemeClr val="bg1"/>
                </a:solidFill>
              </a:rPr>
              <a:t>, the inventor must have </a:t>
            </a:r>
            <a:r>
              <a:rPr lang="en-CA" sz="1800" i="1" dirty="0">
                <a:solidFill>
                  <a:srgbClr val="FFFF00"/>
                </a:solidFill>
              </a:rPr>
              <a:t>at the date of the patent application an articulable and “sound” line of reasoning</a:t>
            </a:r>
            <a:r>
              <a:rPr lang="en-CA" sz="1800" i="1" dirty="0">
                <a:solidFill>
                  <a:schemeClr val="bg1"/>
                </a:solidFill>
              </a:rPr>
              <a:t> from which the desired result can be inferred from the factual basis…</a:t>
            </a:r>
            <a:r>
              <a:rPr lang="en-CA" sz="1800" i="1" dirty="0">
                <a:solidFill>
                  <a:srgbClr val="FF0000"/>
                </a:solidFill>
              </a:rPr>
              <a:t>Thirdly</a:t>
            </a:r>
            <a:r>
              <a:rPr lang="en-CA" sz="1800" i="1" dirty="0">
                <a:solidFill>
                  <a:schemeClr val="bg1"/>
                </a:solidFill>
              </a:rPr>
              <a:t>, there must be </a:t>
            </a:r>
            <a:r>
              <a:rPr lang="en-CA" sz="1800" i="1" dirty="0">
                <a:solidFill>
                  <a:srgbClr val="FFFF00"/>
                </a:solidFill>
              </a:rPr>
              <a:t>proper disclosure</a:t>
            </a:r>
            <a:r>
              <a:rPr lang="en-CA" sz="1800" i="1" dirty="0">
                <a:solidFill>
                  <a:schemeClr val="bg1"/>
                </a:solidFill>
              </a:rPr>
              <a:t>. Normally, it is sufficient if the specification provides a full, clear and exact description of the nature of the invention and the manner in which it can be practised….It is generally not necessary for an inventor to provide a theory of why the invention works…In this sort of case, however, </a:t>
            </a:r>
            <a:r>
              <a:rPr lang="en-CA" sz="1800" i="1" dirty="0">
                <a:solidFill>
                  <a:srgbClr val="FFFF00"/>
                </a:solidFill>
              </a:rPr>
              <a:t>the sound prediction is to some extent the quid pro quo the applicant offers in exchange for the patent monopoly</a:t>
            </a:r>
            <a:r>
              <a:rPr lang="en-CA" sz="1800" i="1" dirty="0">
                <a:solidFill>
                  <a:schemeClr val="bg1"/>
                </a:solidFill>
              </a:rPr>
              <a:t>. Precise disclosure requirements in this regard do not arise for decision in this case because both the underlying facts…and the line of reasoning…were in fact disclosed…”</a:t>
            </a: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7F6FFD96-2742-2E5E-269B-A0EA59C637D5}"/>
              </a:ext>
            </a:extLst>
          </p:cNvPr>
          <p:cNvSpPr>
            <a:spLocks noGrp="1"/>
          </p:cNvSpPr>
          <p:nvPr>
            <p:ph type="sldNum" sz="quarter" idx="12"/>
          </p:nvPr>
        </p:nvSpPr>
        <p:spPr/>
        <p:txBody>
          <a:bodyPr/>
          <a:lstStyle/>
          <a:p>
            <a:pPr defTabSz="342900" eaLnBrk="1" fontAlgn="auto" hangingPunct="1">
              <a:spcBef>
                <a:spcPts val="0"/>
              </a:spcBef>
              <a:spcAft>
                <a:spcPts val="0"/>
              </a:spcAft>
              <a:defRPr/>
            </a:pPr>
            <a:fld id="{622DE6E6-5B6F-0140-8F18-E1630D52E810}" type="slidenum">
              <a:rPr lang="en-US" sz="1350">
                <a:solidFill>
                  <a:prstClr val="black"/>
                </a:solidFill>
                <a:latin typeface="Arial"/>
                <a:ea typeface="+mn-ea"/>
              </a:rPr>
              <a:pPr defTabSz="342900" eaLnBrk="1" fontAlgn="auto" hangingPunct="1">
                <a:spcBef>
                  <a:spcPts val="0"/>
                </a:spcBef>
                <a:spcAft>
                  <a:spcPts val="0"/>
                </a:spcAft>
                <a:defRPr/>
              </a:pPr>
              <a:t>410</a:t>
            </a:fld>
            <a:endParaRPr lang="en-US" sz="1350">
              <a:solidFill>
                <a:prstClr val="black"/>
              </a:solidFill>
              <a:latin typeface="Arial"/>
              <a:ea typeface="+mn-ea"/>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CEAC6393-2CF3-527A-456D-9CC00C5618BD}"/>
              </a:ext>
            </a:extLst>
          </p:cNvPr>
          <p:cNvSpPr>
            <a:spLocks noGrp="1" noChangeArrowheads="1"/>
          </p:cNvSpPr>
          <p:nvPr>
            <p:ph type="title"/>
          </p:nvPr>
        </p:nvSpPr>
        <p:spPr bwMode="auto">
          <a:xfrm>
            <a:off x="1485900" y="7302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Patents</a:t>
            </a:r>
            <a:endParaRPr lang="en-US" altLang="en-US" sz="3300"/>
          </a:p>
        </p:txBody>
      </p:sp>
      <p:sp>
        <p:nvSpPr>
          <p:cNvPr id="177154" name="Content Placeholder 2">
            <a:extLst>
              <a:ext uri="{FF2B5EF4-FFF2-40B4-BE49-F238E27FC236}">
                <a16:creationId xmlns:a16="http://schemas.microsoft.com/office/drawing/2014/main" id="{70B2D076-849B-D14B-E5B4-CFB09BCD0AE3}"/>
              </a:ext>
            </a:extLst>
          </p:cNvPr>
          <p:cNvSpPr>
            <a:spLocks noGrp="1" noChangeArrowheads="1"/>
          </p:cNvSpPr>
          <p:nvPr>
            <p:ph sz="quarter" idx="10"/>
          </p:nvPr>
        </p:nvSpPr>
        <p:spPr bwMode="auto">
          <a:xfrm>
            <a:off x="323850" y="874713"/>
            <a:ext cx="8496300" cy="4073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chemeClr val="bg1"/>
                </a:solidFill>
              </a:rPr>
              <a:t>“…[66] </a:t>
            </a:r>
            <a:r>
              <a:rPr lang="en-CA" altLang="en-US" sz="2800" i="1">
                <a:solidFill>
                  <a:srgbClr val="FF0000"/>
                </a:solidFill>
              </a:rPr>
              <a:t>The doctrine of </a:t>
            </a:r>
            <a:r>
              <a:rPr lang="en-CA" altLang="en-US" sz="2800" i="1">
                <a:solidFill>
                  <a:srgbClr val="FFFF00"/>
                </a:solidFill>
              </a:rPr>
              <a:t>“</a:t>
            </a:r>
            <a:r>
              <a:rPr lang="en-CA" altLang="en-US" sz="2800" i="1">
                <a:solidFill>
                  <a:srgbClr val="FF0000"/>
                </a:solidFill>
              </a:rPr>
              <a:t>sound prediction</a:t>
            </a:r>
            <a:r>
              <a:rPr lang="en-CA" altLang="en-US" sz="2800" i="1">
                <a:solidFill>
                  <a:srgbClr val="FFFF00"/>
                </a:solidFill>
              </a:rPr>
              <a:t>” balances the public interest in early disclosure of new and useful inventions</a:t>
            </a:r>
            <a:r>
              <a:rPr lang="en-CA" altLang="en-US" sz="2800" i="1">
                <a:solidFill>
                  <a:schemeClr val="bg1"/>
                </a:solidFill>
              </a:rPr>
              <a:t>, even before their utility has been verified by tests (which in the case of pharmaceutical products may take years) </a:t>
            </a:r>
            <a:r>
              <a:rPr lang="en-CA" altLang="en-US" sz="2800" i="1">
                <a:solidFill>
                  <a:srgbClr val="FFFF00"/>
                </a:solidFill>
              </a:rPr>
              <a:t>and the public interest in avoiding cluttering the public domain</a:t>
            </a:r>
            <a:r>
              <a:rPr lang="en-CA" altLang="en-US" sz="2800" i="1">
                <a:solidFill>
                  <a:schemeClr val="bg1"/>
                </a:solidFill>
              </a:rPr>
              <a:t> with useless patents, and granting monopoly rights in exchange for misinformation.”</a:t>
            </a:r>
            <a:endParaRPr lang="en-US" altLang="en-US" sz="2800" i="1">
              <a:solidFill>
                <a:schemeClr val="bg1"/>
              </a:solidFil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D10F-31D1-967B-37C2-AC5D34B56C77}"/>
              </a:ext>
            </a:extLst>
          </p:cNvPr>
          <p:cNvSpPr>
            <a:spLocks noGrp="1"/>
          </p:cNvSpPr>
          <p:nvPr>
            <p:ph type="title"/>
          </p:nvPr>
        </p:nvSpPr>
        <p:spPr>
          <a:xfrm>
            <a:off x="1485900" y="0"/>
            <a:ext cx="6172200" cy="546100"/>
          </a:xfrm>
        </p:spPr>
        <p:txBody>
          <a:bodyPr>
            <a:normAutofit fontScale="90000"/>
          </a:bodyPr>
          <a:lstStyle/>
          <a:p>
            <a:pPr>
              <a:defRPr/>
            </a:pPr>
            <a:r>
              <a:rPr lang="en-US" dirty="0">
                <a:solidFill>
                  <a:srgbClr val="FFFF00"/>
                </a:solidFill>
              </a:rPr>
              <a:t>Dr. Janet </a:t>
            </a:r>
            <a:r>
              <a:rPr lang="en-US" dirty="0">
                <a:solidFill>
                  <a:srgbClr val="FF0000"/>
                </a:solidFill>
              </a:rPr>
              <a:t>(</a:t>
            </a:r>
            <a:r>
              <a:rPr lang="en-US" dirty="0">
                <a:solidFill>
                  <a:schemeClr val="bg1"/>
                </a:solidFill>
              </a:rPr>
              <a:t>not Jane</a:t>
            </a:r>
            <a:r>
              <a:rPr lang="en-US" dirty="0">
                <a:solidFill>
                  <a:srgbClr val="FF0000"/>
                </a:solidFill>
              </a:rPr>
              <a:t>)</a:t>
            </a:r>
            <a:r>
              <a:rPr lang="en-US" dirty="0">
                <a:solidFill>
                  <a:srgbClr val="FFFF00"/>
                </a:solidFill>
              </a:rPr>
              <a:t> </a:t>
            </a:r>
            <a:r>
              <a:rPr lang="en-US" dirty="0" err="1">
                <a:solidFill>
                  <a:srgbClr val="FFFF00"/>
                </a:solidFill>
              </a:rPr>
              <a:t>Ridout</a:t>
            </a:r>
            <a:endParaRPr lang="en-US" dirty="0">
              <a:solidFill>
                <a:srgbClr val="FFFF00"/>
              </a:solidFill>
            </a:endParaRPr>
          </a:p>
        </p:txBody>
      </p:sp>
      <p:sp>
        <p:nvSpPr>
          <p:cNvPr id="178178" name="Content Placeholder 2">
            <a:extLst>
              <a:ext uri="{FF2B5EF4-FFF2-40B4-BE49-F238E27FC236}">
                <a16:creationId xmlns:a16="http://schemas.microsoft.com/office/drawing/2014/main" id="{BFB555C7-031E-4828-D72B-820B146B786D}"/>
              </a:ext>
            </a:extLst>
          </p:cNvPr>
          <p:cNvSpPr>
            <a:spLocks noGrp="1" noChangeArrowheads="1"/>
          </p:cNvSpPr>
          <p:nvPr>
            <p:ph sz="quarter" idx="10"/>
          </p:nvPr>
        </p:nvSpPr>
        <p:spPr bwMode="auto">
          <a:xfrm>
            <a:off x="142875" y="566738"/>
            <a:ext cx="8858250" cy="440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200" i="1">
                <a:solidFill>
                  <a:schemeClr val="bg1"/>
                </a:solidFill>
              </a:rPr>
              <a:t>“…[13]…</a:t>
            </a:r>
            <a:r>
              <a:rPr lang="en-CA" altLang="en-US" sz="2200" i="1">
                <a:solidFill>
                  <a:srgbClr val="FFFF00"/>
                </a:solidFill>
              </a:rPr>
              <a:t>On December 5, 1984, Dr. Jane Rideout</a:t>
            </a:r>
            <a:r>
              <a:rPr lang="en-CA" altLang="en-US" sz="2200" i="1">
                <a:solidFill>
                  <a:schemeClr val="bg1"/>
                </a:solidFill>
              </a:rPr>
              <a:t>, the team member who had recommended testing AZT, </a:t>
            </a:r>
            <a:r>
              <a:rPr lang="en-CA" altLang="en-US" sz="2200" i="1">
                <a:solidFill>
                  <a:srgbClr val="FFFF00"/>
                </a:solidFill>
              </a:rPr>
              <a:t>sent a note to the Glaxo/Wellcome patent group stating</a:t>
            </a:r>
            <a:r>
              <a:rPr lang="en-CA" altLang="en-US" sz="2200" i="1">
                <a:solidFill>
                  <a:srgbClr val="FF0000"/>
                </a:solidFill>
              </a:rPr>
              <a:t>:</a:t>
            </a:r>
            <a:r>
              <a:rPr lang="en-CA" altLang="en-US" sz="2200" i="1">
                <a:solidFill>
                  <a:schemeClr val="bg1"/>
                </a:solidFill>
              </a:rPr>
              <a:t>  “</a:t>
            </a:r>
            <a:r>
              <a:rPr lang="en-CA" altLang="en-US" sz="2200" i="1">
                <a:solidFill>
                  <a:srgbClr val="FF0000"/>
                </a:solidFill>
              </a:rPr>
              <a:t>Ethically the MD’s at BW [Glaxo/Wellcome] cannot suppress the activity of such a compound for very long</a:t>
            </a:r>
            <a:r>
              <a:rPr lang="en-CA" altLang="en-US" sz="2200" i="1">
                <a:solidFill>
                  <a:schemeClr val="bg1"/>
                </a:solidFill>
              </a:rPr>
              <a:t>”.  By that, she meant that HIV/AIDS sufferers should not be deprived of potential relief through unnecessary delay, scientific timidity, or corporate dithering.  Work on a patent application began soon afterwards.</a:t>
            </a:r>
          </a:p>
          <a:p>
            <a:pPr marL="0" indent="0">
              <a:buFont typeface="Arial" panose="020B0604020202020204" pitchFamily="34" charset="0"/>
              <a:buNone/>
            </a:pPr>
            <a:r>
              <a:rPr lang="en-CA" altLang="en-US" sz="2200" i="1">
                <a:solidFill>
                  <a:schemeClr val="bg1"/>
                </a:solidFill>
              </a:rPr>
              <a:t>[14] </a:t>
            </a:r>
            <a:r>
              <a:rPr lang="en-CA" altLang="en-US" sz="2200" i="1">
                <a:solidFill>
                  <a:srgbClr val="FFFF00"/>
                </a:solidFill>
              </a:rPr>
              <a:t>Dr. Rideout shared </a:t>
            </a:r>
            <a:r>
              <a:rPr lang="en-CA" altLang="en-US" sz="2200" i="1">
                <a:solidFill>
                  <a:schemeClr val="bg1"/>
                </a:solidFill>
              </a:rPr>
              <a:t>the view that further work was essential.  She added, in her note to the Glaxo/Wellcome patent group, that a </a:t>
            </a:r>
            <a:r>
              <a:rPr lang="en-CA" altLang="en-US" sz="2200" i="1">
                <a:solidFill>
                  <a:srgbClr val="FFFF00"/>
                </a:solidFill>
              </a:rPr>
              <a:t>patent should only be pursued “</a:t>
            </a:r>
            <a:r>
              <a:rPr lang="en-CA" altLang="en-US" sz="2200" i="1" u="sng">
                <a:solidFill>
                  <a:srgbClr val="FFFF00"/>
                </a:solidFill>
              </a:rPr>
              <a:t>if</a:t>
            </a:r>
            <a:r>
              <a:rPr lang="en-CA" altLang="en-US" sz="2200" i="1">
                <a:solidFill>
                  <a:srgbClr val="FFFF00"/>
                </a:solidFill>
              </a:rPr>
              <a:t> [AZT is] active against HIV” </a:t>
            </a:r>
            <a:r>
              <a:rPr lang="en-CA" altLang="en-US" sz="2200" i="1">
                <a:solidFill>
                  <a:schemeClr val="bg1"/>
                </a:solidFill>
              </a:rPr>
              <a:t>and “</a:t>
            </a:r>
            <a:r>
              <a:rPr lang="en-CA" altLang="en-US" sz="2200" i="1" u="sng">
                <a:solidFill>
                  <a:schemeClr val="bg1"/>
                </a:solidFill>
              </a:rPr>
              <a:t>if</a:t>
            </a:r>
            <a:r>
              <a:rPr lang="en-CA" altLang="en-US" sz="2200" i="1">
                <a:solidFill>
                  <a:schemeClr val="bg1"/>
                </a:solidFill>
              </a:rPr>
              <a:t> all of this holds up [i.e., </a:t>
            </a:r>
            <a:r>
              <a:rPr lang="en-CA" altLang="en-US" sz="2200" i="1" u="sng">
                <a:solidFill>
                  <a:schemeClr val="bg1"/>
                </a:solidFill>
              </a:rPr>
              <a:t>if</a:t>
            </a:r>
            <a:r>
              <a:rPr lang="en-CA" altLang="en-US" sz="2200" i="1">
                <a:solidFill>
                  <a:schemeClr val="bg1"/>
                </a:solidFill>
              </a:rPr>
              <a:t> activity is shown against HIV]” (emphasis added).”</a:t>
            </a:r>
            <a:endParaRPr lang="en-US" altLang="en-US" sz="2200" i="1">
              <a:solidFill>
                <a:schemeClr val="bg1"/>
              </a:solidFill>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a:extLst>
              <a:ext uri="{FF2B5EF4-FFF2-40B4-BE49-F238E27FC236}">
                <a16:creationId xmlns:a16="http://schemas.microsoft.com/office/drawing/2014/main" id="{8B73FCB8-523D-6A7E-151A-66DE8F6B47C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0" y="268288"/>
            <a:ext cx="18748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2" name="Picture 4" descr="A picture containing table&#10;&#10;Description automatically generated">
            <a:extLst>
              <a:ext uri="{FF2B5EF4-FFF2-40B4-BE49-F238E27FC236}">
                <a16:creationId xmlns:a16="http://schemas.microsoft.com/office/drawing/2014/main" id="{5FF11CB7-FF91-FBB3-A74C-549F56D3CF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088" y="268288"/>
            <a:ext cx="42640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6" descr="Graphical user interface&#10;&#10;Description automatically generated">
            <a:extLst>
              <a:ext uri="{FF2B5EF4-FFF2-40B4-BE49-F238E27FC236}">
                <a16:creationId xmlns:a16="http://schemas.microsoft.com/office/drawing/2014/main" id="{5D38AB88-2884-B362-79E3-9DC3C8551DD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34000" y="2763838"/>
            <a:ext cx="23336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B229B-9625-6CFC-45BA-771476F263D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C5ED2BB6-5DC2-41A4-36C1-B98C279B784B}"/>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81250" name="Content Placeholder 3" descr="Crystal_Project_pause-queue.png">
            <a:extLst>
              <a:ext uri="{FF2B5EF4-FFF2-40B4-BE49-F238E27FC236}">
                <a16:creationId xmlns:a16="http://schemas.microsoft.com/office/drawing/2014/main" id="{2592750F-F786-B46E-E42E-19BA19766AE8}"/>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Content Placeholder 3" descr="Crystal_Project_pause-queue.png">
            <a:extLst>
              <a:ext uri="{FF2B5EF4-FFF2-40B4-BE49-F238E27FC236}">
                <a16:creationId xmlns:a16="http://schemas.microsoft.com/office/drawing/2014/main" id="{262B00AB-A949-FA93-6946-A97319394F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5A29C6C9-A382-AED6-B51C-4F5613F7D80E}"/>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182274" name="Picture 2">
            <a:extLst>
              <a:ext uri="{FF2B5EF4-FFF2-40B4-BE49-F238E27FC236}">
                <a16:creationId xmlns:a16="http://schemas.microsoft.com/office/drawing/2014/main" id="{06EE3C48-B347-04AD-5889-14641A6797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Box 1">
            <a:extLst>
              <a:ext uri="{FF2B5EF4-FFF2-40B4-BE49-F238E27FC236}">
                <a16:creationId xmlns:a16="http://schemas.microsoft.com/office/drawing/2014/main" id="{1AA66E13-736F-57C6-ABC3-C8A24D0CA9BB}"/>
              </a:ext>
            </a:extLst>
          </p:cNvPr>
          <p:cNvSpPr txBox="1">
            <a:spLocks noChangeArrowheads="1"/>
          </p:cNvSpPr>
          <p:nvPr/>
        </p:nvSpPr>
        <p:spPr bwMode="auto">
          <a:xfrm>
            <a:off x="3460750" y="195263"/>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5D964064-9B01-4B89-13BA-ADB345DFE49B}"/>
              </a:ext>
            </a:extLst>
          </p:cNvPr>
          <p:cNvSpPr txBox="1"/>
          <p:nvPr/>
        </p:nvSpPr>
        <p:spPr>
          <a:xfrm>
            <a:off x="755650" y="1419225"/>
            <a:ext cx="8035925" cy="2678113"/>
          </a:xfrm>
          <a:prstGeom prst="rect">
            <a:avLst/>
          </a:prstGeom>
          <a:noFill/>
        </p:spPr>
        <p:txBody>
          <a:bodyPr wrap="none">
            <a:spAutoFit/>
          </a:bodyPr>
          <a:lstStyle/>
          <a:p>
            <a:pPr>
              <a:defRPr/>
            </a:pPr>
            <a:r>
              <a:rPr lang="en-US" sz="2800" b="1" dirty="0">
                <a:solidFill>
                  <a:srgbClr val="FFFF00"/>
                </a:solidFill>
              </a:rPr>
              <a:t>Remaining Outline</a:t>
            </a:r>
          </a:p>
          <a:p>
            <a:pPr marL="457200" indent="-457200">
              <a:buFont typeface="Arial" panose="020B0604020202020204" pitchFamily="34" charset="0"/>
              <a:buChar char="•"/>
              <a:defRPr/>
            </a:pPr>
            <a:r>
              <a:rPr lang="en-US" sz="2800" i="1" dirty="0">
                <a:solidFill>
                  <a:srgbClr val="00B0F0"/>
                </a:solidFill>
              </a:rPr>
              <a:t>Miscellaneous patent law topics</a:t>
            </a:r>
          </a:p>
          <a:p>
            <a:pPr marL="685800" lvl="1" indent="-385763">
              <a:buFontTx/>
              <a:buAutoNum type="arabicPeriod"/>
              <a:defRPr/>
            </a:pPr>
            <a:r>
              <a:rPr lang="en-US" sz="2800" dirty="0">
                <a:solidFill>
                  <a:schemeClr val="bg1"/>
                </a:solidFill>
              </a:rPr>
              <a:t>Patent rights, term and ownership</a:t>
            </a:r>
          </a:p>
          <a:p>
            <a:pPr marL="685800" lvl="1" indent="-385763">
              <a:buFontTx/>
              <a:buAutoNum type="arabicPeriod"/>
              <a:defRPr/>
            </a:pPr>
            <a:r>
              <a:rPr lang="en-US" sz="2800" dirty="0">
                <a:solidFill>
                  <a:schemeClr val="bg1"/>
                </a:solidFill>
              </a:rPr>
              <a:t>Post-grant issues</a:t>
            </a:r>
          </a:p>
          <a:p>
            <a:pPr marL="685800" lvl="1" indent="-385763">
              <a:buFont typeface="+mj-lt"/>
              <a:buAutoNum type="arabicPeriod"/>
              <a:defRPr/>
            </a:pPr>
            <a:r>
              <a:rPr lang="en-US" sz="2800" dirty="0">
                <a:solidFill>
                  <a:schemeClr val="bg1"/>
                </a:solidFill>
              </a:rPr>
              <a:t>Infringement</a:t>
            </a:r>
          </a:p>
          <a:p>
            <a:pPr marL="685800" lvl="1" indent="-385763">
              <a:buFont typeface="+mj-lt"/>
              <a:buAutoNum type="arabicPeriod"/>
              <a:defRPr/>
            </a:pPr>
            <a:r>
              <a:rPr lang="en-US" sz="2800" dirty="0" err="1">
                <a:solidFill>
                  <a:schemeClr val="bg1"/>
                </a:solidFill>
              </a:rPr>
              <a:t>Defences</a:t>
            </a:r>
            <a:r>
              <a:rPr lang="en-US" sz="2800" dirty="0">
                <a:solidFill>
                  <a:schemeClr val="bg1"/>
                </a:solidFill>
              </a:rPr>
              <a:t> to infringement and abuse of rights</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5">
            <a:extLst>
              <a:ext uri="{FF2B5EF4-FFF2-40B4-BE49-F238E27FC236}">
                <a16:creationId xmlns:a16="http://schemas.microsoft.com/office/drawing/2014/main" id="{1FD71E5C-1B04-6F76-D65B-F5EF34160340}"/>
              </a:ext>
            </a:extLst>
          </p:cNvPr>
          <p:cNvSpPr>
            <a:spLocks noGrp="1" noChangeArrowheads="1"/>
          </p:cNvSpPr>
          <p:nvPr>
            <p:ph type="title"/>
          </p:nvPr>
        </p:nvSpPr>
        <p:spPr bwMode="auto">
          <a:xfrm>
            <a:off x="1485900" y="47625"/>
            <a:ext cx="6172200" cy="700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184322" name="Content Placeholder 1">
            <a:extLst>
              <a:ext uri="{FF2B5EF4-FFF2-40B4-BE49-F238E27FC236}">
                <a16:creationId xmlns:a16="http://schemas.microsoft.com/office/drawing/2014/main" id="{35FFCFB8-BAFA-B470-199F-58373A3215EC}"/>
              </a:ext>
            </a:extLst>
          </p:cNvPr>
          <p:cNvSpPr>
            <a:spLocks noGrp="1" noChangeArrowheads="1"/>
          </p:cNvSpPr>
          <p:nvPr>
            <p:ph idx="1"/>
          </p:nvPr>
        </p:nvSpPr>
        <p:spPr bwMode="auto">
          <a:xfrm>
            <a:off x="215900" y="915988"/>
            <a:ext cx="8712200" cy="4103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rgbClr val="FFFF00"/>
                </a:solidFill>
              </a:rPr>
              <a:t>Patent Term</a:t>
            </a:r>
          </a:p>
          <a:p>
            <a:pPr lvl="1">
              <a:buFont typeface="Courier New" panose="02070309020205020404" pitchFamily="49" charset="0"/>
              <a:buChar char="o"/>
            </a:pPr>
            <a:r>
              <a:rPr lang="en-US" altLang="en-US">
                <a:solidFill>
                  <a:srgbClr val="FF0000"/>
                </a:solidFill>
              </a:rPr>
              <a:t>20 years </a:t>
            </a:r>
            <a:r>
              <a:rPr lang="en-US" altLang="en-US">
                <a:solidFill>
                  <a:srgbClr val="FFFF00"/>
                </a:solidFill>
              </a:rPr>
              <a:t>from the filing date of the patent </a:t>
            </a:r>
            <a:r>
              <a:rPr lang="en-US" altLang="en-US">
                <a:solidFill>
                  <a:schemeClr val="bg1"/>
                </a:solidFill>
              </a:rPr>
              <a:t>(s. 44), so long as maintenance fees continue to be paid (s. 46).</a:t>
            </a:r>
          </a:p>
          <a:p>
            <a:r>
              <a:rPr lang="en-US" altLang="en-US" sz="2800">
                <a:solidFill>
                  <a:srgbClr val="FFFF00"/>
                </a:solidFill>
              </a:rPr>
              <a:t>Assignment </a:t>
            </a:r>
            <a:r>
              <a:rPr lang="en-US" altLang="en-US" sz="2800">
                <a:solidFill>
                  <a:schemeClr val="bg1"/>
                </a:solidFill>
              </a:rPr>
              <a:t>of the right to obtain a patent (see s. 49). Assignment should be </a:t>
            </a:r>
            <a:r>
              <a:rPr lang="en-US" altLang="en-US" sz="2800">
                <a:solidFill>
                  <a:srgbClr val="FFFF00"/>
                </a:solidFill>
              </a:rPr>
              <a:t>in writing </a:t>
            </a:r>
            <a:r>
              <a:rPr lang="en-US" altLang="en-US" sz="2800">
                <a:solidFill>
                  <a:schemeClr val="bg1"/>
                </a:solidFill>
              </a:rPr>
              <a:t>(s. 31(2))</a:t>
            </a:r>
          </a:p>
          <a:p>
            <a:r>
              <a:rPr lang="en-US" altLang="en-US" sz="2800" i="1">
                <a:solidFill>
                  <a:schemeClr val="bg1"/>
                </a:solidFill>
              </a:rPr>
              <a:t>Patent Act </a:t>
            </a:r>
            <a:r>
              <a:rPr lang="en-US" altLang="en-US" sz="2800">
                <a:solidFill>
                  <a:schemeClr val="bg1"/>
                </a:solidFill>
              </a:rPr>
              <a:t>does not expressly deal with who owns patent between </a:t>
            </a:r>
            <a:r>
              <a:rPr lang="en-US" altLang="en-US" sz="2800">
                <a:solidFill>
                  <a:srgbClr val="FFFF00"/>
                </a:solidFill>
              </a:rPr>
              <a:t>employer/employee </a:t>
            </a:r>
            <a:r>
              <a:rPr lang="en-US" altLang="en-US" sz="2800">
                <a:solidFill>
                  <a:schemeClr val="bg1"/>
                </a:solidFill>
              </a:rPr>
              <a:t>(unlike </a:t>
            </a:r>
            <a:r>
              <a:rPr lang="en-US" altLang="en-US" sz="2800" i="1">
                <a:solidFill>
                  <a:schemeClr val="bg1"/>
                </a:solidFill>
              </a:rPr>
              <a:t>Copyright Act</a:t>
            </a:r>
            <a:r>
              <a:rPr lang="en-US" altLang="en-US" sz="2800">
                <a:solidFill>
                  <a:schemeClr val="bg1"/>
                </a:solidFill>
              </a:rPr>
              <a:t>) </a:t>
            </a:r>
          </a:p>
        </p:txBody>
      </p:sp>
      <p:sp>
        <p:nvSpPr>
          <p:cNvPr id="4" name="Slide Number Placeholder 3">
            <a:extLst>
              <a:ext uri="{FF2B5EF4-FFF2-40B4-BE49-F238E27FC236}">
                <a16:creationId xmlns:a16="http://schemas.microsoft.com/office/drawing/2014/main" id="{B95791DC-DFE1-76C2-B75D-100B07F61E7B}"/>
              </a:ext>
            </a:extLst>
          </p:cNvPr>
          <p:cNvSpPr>
            <a:spLocks noGrp="1"/>
          </p:cNvSpPr>
          <p:nvPr>
            <p:ph type="sldNum" sz="quarter" idx="12"/>
          </p:nvPr>
        </p:nvSpPr>
        <p:spPr/>
        <p:txBody>
          <a:bodyPr/>
          <a:lstStyle/>
          <a:p>
            <a:pPr defTabSz="342900" eaLnBrk="1" fontAlgn="auto" hangingPunct="1">
              <a:spcBef>
                <a:spcPts val="0"/>
              </a:spcBef>
              <a:spcAft>
                <a:spcPts val="0"/>
              </a:spcAft>
              <a:defRPr/>
            </a:pPr>
            <a:fld id="{ADC08853-0497-E54C-BF73-B0275C9A5857}" type="slidenum">
              <a:rPr lang="en-US" sz="1350">
                <a:solidFill>
                  <a:prstClr val="black"/>
                </a:solidFill>
                <a:latin typeface="Arial"/>
                <a:ea typeface="+mn-ea"/>
              </a:rPr>
              <a:pPr defTabSz="342900" eaLnBrk="1" fontAlgn="auto" hangingPunct="1">
                <a:spcBef>
                  <a:spcPts val="0"/>
                </a:spcBef>
                <a:spcAft>
                  <a:spcPts val="0"/>
                </a:spcAft>
                <a:defRPr/>
              </a:pPr>
              <a:t>418</a:t>
            </a:fld>
            <a:endParaRPr lang="en-US" sz="1350">
              <a:solidFill>
                <a:prstClr val="black"/>
              </a:solidFill>
              <a:latin typeface="Arial"/>
              <a:ea typeface="+mn-ea"/>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14D7A6F0-8A94-5E26-DB2A-5619313F9E56}"/>
              </a:ext>
            </a:extLst>
          </p:cNvPr>
          <p:cNvSpPr>
            <a:spLocks noGrp="1" noChangeArrowheads="1"/>
          </p:cNvSpPr>
          <p:nvPr>
            <p:ph type="title"/>
          </p:nvPr>
        </p:nvSpPr>
        <p:spPr bwMode="auto">
          <a:xfrm>
            <a:off x="1562100" y="82550"/>
            <a:ext cx="5868988" cy="650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186370" name="Content Placeholder 1">
            <a:extLst>
              <a:ext uri="{FF2B5EF4-FFF2-40B4-BE49-F238E27FC236}">
                <a16:creationId xmlns:a16="http://schemas.microsoft.com/office/drawing/2014/main" id="{B3B6DD5B-435E-EB8B-06A2-7F5F5DF9FEA5}"/>
              </a:ext>
            </a:extLst>
          </p:cNvPr>
          <p:cNvSpPr>
            <a:spLocks noGrp="1" noChangeArrowheads="1"/>
          </p:cNvSpPr>
          <p:nvPr>
            <p:ph idx="1"/>
          </p:nvPr>
        </p:nvSpPr>
        <p:spPr bwMode="auto">
          <a:xfrm>
            <a:off x="250825" y="915988"/>
            <a:ext cx="8642350" cy="3692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700">
                <a:solidFill>
                  <a:srgbClr val="FF0000"/>
                </a:solidFill>
              </a:rPr>
              <a:t>Exclusive Rights</a:t>
            </a:r>
            <a:r>
              <a:rPr lang="en-US" altLang="en-US" sz="2700">
                <a:solidFill>
                  <a:srgbClr val="FFFF00"/>
                </a:solidFill>
              </a:rPr>
              <a:t> of the patent owner </a:t>
            </a:r>
            <a:r>
              <a:rPr lang="en-US" altLang="en-US" sz="2700">
                <a:solidFill>
                  <a:schemeClr val="bg1"/>
                </a:solidFill>
              </a:rPr>
              <a:t>(s. 42, Patent Act)</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make the invention</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construct</a:t>
            </a:r>
            <a:r>
              <a:rPr lang="en-US" altLang="en-US" sz="2700">
                <a:solidFill>
                  <a:schemeClr val="bg1"/>
                </a:solidFill>
              </a:rPr>
              <a:t> the invention</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use</a:t>
            </a:r>
            <a:r>
              <a:rPr lang="en-US" altLang="en-US" sz="2700">
                <a:solidFill>
                  <a:schemeClr val="bg1"/>
                </a:solidFill>
              </a:rPr>
              <a:t> the invention</a:t>
            </a:r>
          </a:p>
          <a:p>
            <a:r>
              <a:rPr lang="en-US" altLang="en-US" sz="2700">
                <a:solidFill>
                  <a:schemeClr val="bg1"/>
                </a:solidFill>
              </a:rPr>
              <a:t>These rights </a:t>
            </a:r>
            <a:r>
              <a:rPr lang="en-US" altLang="en-US" sz="2700" i="1">
                <a:solidFill>
                  <a:srgbClr val="FF0000"/>
                </a:solidFill>
              </a:rPr>
              <a:t>“</a:t>
            </a:r>
            <a:r>
              <a:rPr lang="en-US" altLang="en-US" sz="2700" i="1">
                <a:solidFill>
                  <a:schemeClr val="bg1"/>
                </a:solidFill>
              </a:rPr>
              <a:t>generally protect [the] business interests</a:t>
            </a:r>
            <a:r>
              <a:rPr lang="en-US" altLang="en-US" sz="2700" i="1">
                <a:solidFill>
                  <a:srgbClr val="FF0000"/>
                </a:solidFill>
              </a:rPr>
              <a:t>”</a:t>
            </a:r>
            <a:r>
              <a:rPr lang="en-US" altLang="en-US" sz="2700">
                <a:solidFill>
                  <a:schemeClr val="bg1"/>
                </a:solidFill>
              </a:rPr>
              <a:t> of the patentee (para. 36, </a:t>
            </a:r>
            <a:r>
              <a:rPr lang="en-CA" altLang="en-US" sz="2700" i="1">
                <a:solidFill>
                  <a:srgbClr val="00B0F0"/>
                </a:solidFill>
              </a:rPr>
              <a:t>Monsanto v. Schmeiser </a:t>
            </a:r>
            <a:r>
              <a:rPr lang="en-US" altLang="en-US" sz="2700" i="1">
                <a:solidFill>
                  <a:srgbClr val="00B0F0"/>
                </a:solidFill>
              </a:rPr>
              <a:t> </a:t>
            </a:r>
            <a:r>
              <a:rPr lang="en-US" altLang="en-US" sz="2700">
                <a:solidFill>
                  <a:schemeClr val="bg1"/>
                </a:solidFill>
              </a:rPr>
              <a:t>)</a:t>
            </a:r>
          </a:p>
        </p:txBody>
      </p:sp>
      <p:sp>
        <p:nvSpPr>
          <p:cNvPr id="4" name="Slide Number Placeholder 3">
            <a:extLst>
              <a:ext uri="{FF2B5EF4-FFF2-40B4-BE49-F238E27FC236}">
                <a16:creationId xmlns:a16="http://schemas.microsoft.com/office/drawing/2014/main" id="{D4969B8B-95DB-A05E-962D-2367D5308971}"/>
              </a:ext>
            </a:extLst>
          </p:cNvPr>
          <p:cNvSpPr>
            <a:spLocks noGrp="1"/>
          </p:cNvSpPr>
          <p:nvPr>
            <p:ph type="sldNum" sz="quarter" idx="12"/>
          </p:nvPr>
        </p:nvSpPr>
        <p:spPr/>
        <p:txBody>
          <a:bodyPr/>
          <a:lstStyle/>
          <a:p>
            <a:pPr defTabSz="342900" eaLnBrk="1" fontAlgn="auto" hangingPunct="1">
              <a:spcBef>
                <a:spcPts val="0"/>
              </a:spcBef>
              <a:spcAft>
                <a:spcPts val="0"/>
              </a:spcAft>
              <a:defRPr/>
            </a:pPr>
            <a:fld id="{5E870E5E-C056-CC4E-896D-6CDF2964B39D}" type="slidenum">
              <a:rPr lang="en-US" sz="1350">
                <a:solidFill>
                  <a:prstClr val="black"/>
                </a:solidFill>
                <a:latin typeface="Arial"/>
                <a:ea typeface="+mn-ea"/>
              </a:rPr>
              <a:pPr defTabSz="342900" eaLnBrk="1" fontAlgn="auto" hangingPunct="1">
                <a:spcBef>
                  <a:spcPts val="0"/>
                </a:spcBef>
                <a:spcAft>
                  <a:spcPts val="0"/>
                </a:spcAft>
                <a:defRPr/>
              </a:pPr>
              <a:t>419</a:t>
            </a:fld>
            <a:endParaRPr lang="en-US" sz="1350">
              <a:solidFill>
                <a:prstClr val="black"/>
              </a:solidFill>
              <a:latin typeface="Arial"/>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A screenshot of a text&#10;&#10;Description automatically generated">
            <a:extLst>
              <a:ext uri="{FF2B5EF4-FFF2-40B4-BE49-F238E27FC236}">
                <a16:creationId xmlns:a16="http://schemas.microsoft.com/office/drawing/2014/main" id="{175988F4-B51A-F54B-5A74-F65661F3EBB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90850" y="0"/>
            <a:ext cx="3162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85EEBC-0646-D3A2-0931-AEB32A242621}"/>
              </a:ext>
            </a:extLst>
          </p:cNvPr>
          <p:cNvSpPr>
            <a:spLocks noGrp="1"/>
          </p:cNvSpPr>
          <p:nvPr>
            <p:ph type="title"/>
          </p:nvPr>
        </p:nvSpPr>
        <p:spPr>
          <a:xfrm>
            <a:off x="1485900" y="88900"/>
            <a:ext cx="6172200" cy="6826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666760B-0CD7-1E83-FA44-761D69A32CB5}"/>
              </a:ext>
            </a:extLst>
          </p:cNvPr>
          <p:cNvSpPr>
            <a:spLocks noGrp="1"/>
          </p:cNvSpPr>
          <p:nvPr>
            <p:ph idx="1"/>
          </p:nvPr>
        </p:nvSpPr>
        <p:spPr>
          <a:xfrm>
            <a:off x="107950" y="863600"/>
            <a:ext cx="8785225" cy="4084638"/>
          </a:xfrm>
        </p:spPr>
        <p:txBody>
          <a:bodyPr>
            <a:noAutofit/>
          </a:bodyPr>
          <a:lstStyle/>
          <a:p>
            <a:pPr marL="0" indent="0">
              <a:buFont typeface="Arial" panose="020B0604020202020204" pitchFamily="34" charset="0"/>
              <a:buNone/>
              <a:defRPr/>
            </a:pPr>
            <a:r>
              <a:rPr lang="en-US" sz="2400" i="1" dirty="0">
                <a:solidFill>
                  <a:srgbClr val="00B0F0"/>
                </a:solidFill>
              </a:rPr>
              <a:t>Monsanto Canada, Inc. v. </a:t>
            </a:r>
            <a:r>
              <a:rPr lang="en-US" sz="2400" i="1" dirty="0" err="1">
                <a:solidFill>
                  <a:srgbClr val="00B0F0"/>
                </a:solidFill>
              </a:rPr>
              <a:t>Schmeiser</a:t>
            </a:r>
            <a:endParaRPr lang="en-US" sz="2400" i="1" dirty="0">
              <a:solidFill>
                <a:srgbClr val="00B0F0"/>
              </a:solidFill>
            </a:endParaRP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Involves </a:t>
            </a:r>
            <a:r>
              <a:rPr lang="en-US" sz="2400" dirty="0">
                <a:solidFill>
                  <a:srgbClr val="FFFF00"/>
                </a:solidFill>
              </a:rPr>
              <a:t>genetically altered canola seed</a:t>
            </a:r>
          </a:p>
          <a:p>
            <a:pPr>
              <a:defRPr/>
            </a:pPr>
            <a:r>
              <a:rPr lang="en-US" sz="2400" dirty="0">
                <a:solidFill>
                  <a:schemeClr val="bg1"/>
                </a:solidFill>
              </a:rPr>
              <a:t>Did </a:t>
            </a:r>
            <a:r>
              <a:rPr lang="en-US" sz="2400" dirty="0" err="1">
                <a:solidFill>
                  <a:schemeClr val="bg1"/>
                </a:solidFill>
              </a:rPr>
              <a:t>Schmeiser</a:t>
            </a:r>
            <a:r>
              <a:rPr lang="en-US" sz="2400" dirty="0">
                <a:solidFill>
                  <a:schemeClr val="bg1"/>
                </a:solidFill>
              </a:rPr>
              <a:t> infringe Monsanto’s patent by “making” the gene or cell? (undecided)</a:t>
            </a:r>
          </a:p>
          <a:p>
            <a:pPr>
              <a:defRPr/>
            </a:pPr>
            <a:r>
              <a:rPr lang="en-US" sz="2400" dirty="0">
                <a:solidFill>
                  <a:srgbClr val="FFFF00"/>
                </a:solidFill>
              </a:rPr>
              <a:t>Did </a:t>
            </a:r>
            <a:r>
              <a:rPr lang="en-US" sz="2400" dirty="0" err="1">
                <a:solidFill>
                  <a:srgbClr val="FFFF00"/>
                </a:solidFill>
              </a:rPr>
              <a:t>Schmeiser</a:t>
            </a:r>
            <a:r>
              <a:rPr lang="en-US" sz="2400" dirty="0">
                <a:solidFill>
                  <a:srgbClr val="FFFF00"/>
                </a:solidFill>
              </a:rPr>
              <a:t> </a:t>
            </a:r>
            <a:r>
              <a:rPr lang="en-US" sz="2400" dirty="0">
                <a:solidFill>
                  <a:schemeClr val="bg1"/>
                </a:solidFill>
              </a:rPr>
              <a:t>“</a:t>
            </a:r>
            <a:r>
              <a:rPr lang="en-US" sz="2400" dirty="0">
                <a:solidFill>
                  <a:srgbClr val="FF0000"/>
                </a:solidFill>
              </a:rPr>
              <a:t>use</a:t>
            </a:r>
            <a:r>
              <a:rPr lang="en-US" sz="2400" dirty="0">
                <a:solidFill>
                  <a:schemeClr val="bg1"/>
                </a:solidFill>
              </a:rPr>
              <a:t>”</a:t>
            </a:r>
            <a:r>
              <a:rPr lang="en-US" sz="2400" dirty="0">
                <a:solidFill>
                  <a:srgbClr val="FFFF00"/>
                </a:solidFill>
              </a:rPr>
              <a:t> the gene and cell</a:t>
            </a:r>
            <a:r>
              <a:rPr lang="en-US" sz="2400" dirty="0">
                <a:solidFill>
                  <a:srgbClr val="FF0000"/>
                </a:solidFill>
              </a:rPr>
              <a:t>?</a:t>
            </a:r>
            <a:r>
              <a:rPr lang="en-US" sz="2400" dirty="0">
                <a:solidFill>
                  <a:schemeClr val="bg1"/>
                </a:solidFill>
              </a:rPr>
              <a:t>  (see </a:t>
            </a:r>
            <a:r>
              <a:rPr lang="en-US" sz="2400" dirty="0" err="1">
                <a:solidFill>
                  <a:schemeClr val="bg1"/>
                </a:solidFill>
              </a:rPr>
              <a:t>para</a:t>
            </a:r>
            <a:r>
              <a:rPr lang="en-US" sz="2400" dirty="0">
                <a:solidFill>
                  <a:schemeClr val="bg1"/>
                </a:solidFill>
              </a:rPr>
              <a:t>. 28)</a:t>
            </a:r>
          </a:p>
          <a:p>
            <a:pPr lvl="1">
              <a:buFont typeface="Courier New" panose="02070309020205020404" pitchFamily="49" charset="0"/>
              <a:buChar char="o"/>
              <a:defRPr/>
            </a:pPr>
            <a:r>
              <a:rPr lang="en-US" sz="2400" dirty="0">
                <a:solidFill>
                  <a:srgbClr val="FFFF00"/>
                </a:solidFill>
              </a:rPr>
              <a:t>Q</a:t>
            </a:r>
            <a:r>
              <a:rPr lang="en-US" sz="2400" dirty="0">
                <a:solidFill>
                  <a:srgbClr val="FF0000"/>
                </a:solidFill>
              </a:rPr>
              <a:t>:</a:t>
            </a:r>
            <a:r>
              <a:rPr lang="en-US" sz="2400" dirty="0">
                <a:solidFill>
                  <a:schemeClr val="bg1"/>
                </a:solidFill>
              </a:rPr>
              <a:t> Did the </a:t>
            </a:r>
            <a:r>
              <a:rPr lang="en-CA" sz="2400" dirty="0">
                <a:solidFill>
                  <a:srgbClr val="FFFF00"/>
                </a:solidFill>
              </a:rPr>
              <a:t>Defendant’s activity deprive the inventor </a:t>
            </a:r>
            <a:r>
              <a:rPr lang="en-CA" sz="2400" dirty="0">
                <a:solidFill>
                  <a:schemeClr val="bg1"/>
                </a:solidFill>
              </a:rPr>
              <a:t>in whole or in part, directly or indirectly, </a:t>
            </a:r>
            <a:r>
              <a:rPr lang="en-CA" sz="2400" dirty="0">
                <a:solidFill>
                  <a:srgbClr val="FFFF00"/>
                </a:solidFill>
              </a:rPr>
              <a:t>of the full enjoyment of the patent monopoly</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Patent holder is entitled to protection even in the absence of commercial exploitation </a:t>
            </a:r>
            <a:endParaRPr lang="en-US" sz="2400" dirty="0">
              <a:solidFill>
                <a:srgbClr val="FFFF00"/>
              </a:solidFill>
            </a:endParaRPr>
          </a:p>
        </p:txBody>
      </p:sp>
      <p:sp>
        <p:nvSpPr>
          <p:cNvPr id="4" name="Slide Number Placeholder 3">
            <a:extLst>
              <a:ext uri="{FF2B5EF4-FFF2-40B4-BE49-F238E27FC236}">
                <a16:creationId xmlns:a16="http://schemas.microsoft.com/office/drawing/2014/main" id="{01EE75B1-162D-3EC3-F995-EBE589934DCC}"/>
              </a:ext>
            </a:extLst>
          </p:cNvPr>
          <p:cNvSpPr>
            <a:spLocks noGrp="1"/>
          </p:cNvSpPr>
          <p:nvPr>
            <p:ph type="sldNum" sz="quarter" idx="12"/>
          </p:nvPr>
        </p:nvSpPr>
        <p:spPr/>
        <p:txBody>
          <a:bodyPr/>
          <a:lstStyle/>
          <a:p>
            <a:pPr defTabSz="342900" eaLnBrk="1" fontAlgn="auto" hangingPunct="1">
              <a:spcBef>
                <a:spcPts val="0"/>
              </a:spcBef>
              <a:spcAft>
                <a:spcPts val="0"/>
              </a:spcAft>
              <a:defRPr/>
            </a:pPr>
            <a:fld id="{D077FFFB-D40E-AD40-B415-CFBDFA4D3BA6}" type="slidenum">
              <a:rPr lang="en-US" sz="1350">
                <a:solidFill>
                  <a:prstClr val="black"/>
                </a:solidFill>
                <a:latin typeface="Arial"/>
                <a:ea typeface="+mn-ea"/>
              </a:rPr>
              <a:pPr defTabSz="342900" eaLnBrk="1" fontAlgn="auto" hangingPunct="1">
                <a:spcBef>
                  <a:spcPts val="0"/>
                </a:spcBef>
                <a:spcAft>
                  <a:spcPts val="0"/>
                </a:spcAft>
                <a:defRPr/>
              </a:pPr>
              <a:t>420</a:t>
            </a:fld>
            <a:endParaRPr lang="en-US" sz="1350">
              <a:solidFill>
                <a:prstClr val="black"/>
              </a:solidFill>
              <a:latin typeface="Arial"/>
              <a:ea typeface="+mn-ea"/>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Box 2">
            <a:extLst>
              <a:ext uri="{FF2B5EF4-FFF2-40B4-BE49-F238E27FC236}">
                <a16:creationId xmlns:a16="http://schemas.microsoft.com/office/drawing/2014/main" id="{8A37A47F-30BD-6851-EACD-6E93E19C140B}"/>
              </a:ext>
            </a:extLst>
          </p:cNvPr>
          <p:cNvSpPr txBox="1">
            <a:spLocks noChangeArrowheads="1"/>
          </p:cNvSpPr>
          <p:nvPr/>
        </p:nvSpPr>
        <p:spPr bwMode="auto">
          <a:xfrm>
            <a:off x="2286000" y="195263"/>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a:solidFill>
                  <a:srgbClr val="FFFF00"/>
                </a:solidFill>
              </a:rPr>
              <a:t>Patents</a:t>
            </a:r>
            <a:endParaRPr lang="en-US" altLang="en-US" sz="4400"/>
          </a:p>
        </p:txBody>
      </p:sp>
      <p:sp>
        <p:nvSpPr>
          <p:cNvPr id="190466" name="TextBox 3">
            <a:extLst>
              <a:ext uri="{FF2B5EF4-FFF2-40B4-BE49-F238E27FC236}">
                <a16:creationId xmlns:a16="http://schemas.microsoft.com/office/drawing/2014/main" id="{003B5F40-3BF3-B16A-156E-B653097462E7}"/>
              </a:ext>
            </a:extLst>
          </p:cNvPr>
          <p:cNvSpPr txBox="1">
            <a:spLocks noChangeArrowheads="1"/>
          </p:cNvSpPr>
          <p:nvPr/>
        </p:nvSpPr>
        <p:spPr bwMode="auto">
          <a:xfrm>
            <a:off x="563563" y="1347788"/>
            <a:ext cx="80168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i="1">
                <a:solidFill>
                  <a:srgbClr val="00B0F0"/>
                </a:solidFill>
              </a:rPr>
              <a:t>Monsanto Canada, Inc. v. Schmeiser</a:t>
            </a:r>
          </a:p>
          <a:p>
            <a:r>
              <a:rPr lang="en-CA" altLang="en-US" sz="3200">
                <a:solidFill>
                  <a:srgbClr val="FF0000"/>
                </a:solidFill>
              </a:rPr>
              <a:t>"</a:t>
            </a:r>
            <a:r>
              <a:rPr lang="en-CA" altLang="en-US" sz="3200">
                <a:solidFill>
                  <a:srgbClr val="FFFF00"/>
                </a:solidFill>
              </a:rPr>
              <a:t>Use</a:t>
            </a:r>
            <a:r>
              <a:rPr lang="en-CA" altLang="en-US" sz="3200">
                <a:solidFill>
                  <a:srgbClr val="FF0000"/>
                </a:solidFill>
              </a:rPr>
              <a:t>"</a:t>
            </a:r>
            <a:r>
              <a:rPr lang="en-CA" altLang="en-US" sz="3200">
                <a:solidFill>
                  <a:schemeClr val="bg1"/>
                </a:solidFill>
              </a:rPr>
              <a:t> applies both to patented products </a:t>
            </a:r>
          </a:p>
          <a:p>
            <a:r>
              <a:rPr lang="en-CA" altLang="en-US" sz="3200">
                <a:solidFill>
                  <a:schemeClr val="bg1"/>
                </a:solidFill>
              </a:rPr>
              <a:t>and processes, </a:t>
            </a:r>
            <a:r>
              <a:rPr lang="en-CA" altLang="en-US" sz="3200">
                <a:solidFill>
                  <a:srgbClr val="FFFF00"/>
                </a:solidFill>
              </a:rPr>
              <a:t>and also to their output </a:t>
            </a:r>
            <a:r>
              <a:rPr lang="en-CA" altLang="en-US" sz="3200">
                <a:solidFill>
                  <a:schemeClr val="bg1"/>
                </a:solidFill>
              </a:rPr>
              <a:t>… </a:t>
            </a:r>
          </a:p>
          <a:p>
            <a:r>
              <a:rPr lang="en-CA" altLang="en-US" sz="3200">
                <a:solidFill>
                  <a:schemeClr val="bg1"/>
                </a:solidFill>
              </a:rPr>
              <a:t>This </a:t>
            </a:r>
            <a:r>
              <a:rPr lang="en-CA" altLang="en-US" sz="3200">
                <a:solidFill>
                  <a:srgbClr val="FFFF00"/>
                </a:solidFill>
              </a:rPr>
              <a:t>expansive doctrine applies</a:t>
            </a:r>
            <a:r>
              <a:rPr lang="en-CA" altLang="en-US" sz="3200">
                <a:solidFill>
                  <a:schemeClr val="bg1"/>
                </a:solidFill>
              </a:rPr>
              <a:t>, however, </a:t>
            </a:r>
          </a:p>
          <a:p>
            <a:r>
              <a:rPr lang="en-CA" altLang="en-US" sz="3200">
                <a:solidFill>
                  <a:srgbClr val="FFFF00"/>
                </a:solidFill>
              </a:rPr>
              <a:t>only if the patent plays an important part in </a:t>
            </a:r>
          </a:p>
          <a:p>
            <a:r>
              <a:rPr lang="en-CA" altLang="en-US" sz="3200">
                <a:solidFill>
                  <a:srgbClr val="FFFF00"/>
                </a:solidFill>
              </a:rPr>
              <a:t>production</a:t>
            </a:r>
            <a:r>
              <a:rPr lang="en-CA" altLang="en-US" sz="3200">
                <a:solidFill>
                  <a:schemeClr val="bg1"/>
                </a:solidFill>
              </a:rPr>
              <a:t> (para. 41 – from Prof. Vaver)</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Box 1">
            <a:extLst>
              <a:ext uri="{FF2B5EF4-FFF2-40B4-BE49-F238E27FC236}">
                <a16:creationId xmlns:a16="http://schemas.microsoft.com/office/drawing/2014/main" id="{ECEEB788-6DEA-330D-5362-70DB47A3F2FE}"/>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4" name="TextBox 3">
            <a:extLst>
              <a:ext uri="{FF2B5EF4-FFF2-40B4-BE49-F238E27FC236}">
                <a16:creationId xmlns:a16="http://schemas.microsoft.com/office/drawing/2014/main" id="{E09EB526-32F8-8E68-CDAF-0FCC31C14652}"/>
              </a:ext>
            </a:extLst>
          </p:cNvPr>
          <p:cNvSpPr txBox="1"/>
          <p:nvPr/>
        </p:nvSpPr>
        <p:spPr>
          <a:xfrm>
            <a:off x="323850" y="987425"/>
            <a:ext cx="8496300" cy="3786188"/>
          </a:xfrm>
          <a:prstGeom prst="rect">
            <a:avLst/>
          </a:prstGeom>
          <a:noFill/>
        </p:spPr>
        <p:txBody>
          <a:bodyPr>
            <a:spAutoFit/>
          </a:bodyPr>
          <a:lstStyle/>
          <a:p>
            <a:pPr>
              <a:defRPr/>
            </a:pPr>
            <a:r>
              <a:rPr lang="en-US" sz="3000" i="1" dirty="0">
                <a:solidFill>
                  <a:srgbClr val="00B0F0"/>
                </a:solidFill>
              </a:rPr>
              <a:t>Monsanto Canada, Inc. v. </a:t>
            </a:r>
            <a:r>
              <a:rPr lang="en-US" sz="3000" i="1" dirty="0" err="1">
                <a:solidFill>
                  <a:srgbClr val="00B0F0"/>
                </a:solidFill>
              </a:rPr>
              <a:t>Schmeiser</a:t>
            </a:r>
            <a:endParaRPr lang="en-US" sz="3000" i="1" dirty="0">
              <a:solidFill>
                <a:srgbClr val="00B0F0"/>
              </a:solidFill>
            </a:endParaRPr>
          </a:p>
          <a:p>
            <a:pPr marL="457200" indent="-457200">
              <a:buFont typeface="Arial" panose="020B0604020202020204" pitchFamily="34" charset="0"/>
              <a:buChar char="•"/>
              <a:defRPr/>
            </a:pPr>
            <a:r>
              <a:rPr lang="en-US" sz="3000" dirty="0">
                <a:solidFill>
                  <a:srgbClr val="FFFF00"/>
                </a:solidFill>
              </a:rPr>
              <a:t>Defendant infringes a patent when the Defendant manufactures, seeks to use, or uses a patented part contained within something that is not patented</a:t>
            </a:r>
            <a:r>
              <a:rPr lang="en-US" sz="3000" dirty="0">
                <a:solidFill>
                  <a:schemeClr val="bg1"/>
                </a:solidFill>
              </a:rPr>
              <a:t>, provided the patented part is significant or important</a:t>
            </a:r>
          </a:p>
          <a:p>
            <a:pPr marL="457200" indent="-457200">
              <a:buFont typeface="Arial" panose="020B0604020202020204" pitchFamily="34" charset="0"/>
              <a:buChar char="•"/>
              <a:defRPr/>
            </a:pPr>
            <a:r>
              <a:rPr lang="en-US" sz="3000" dirty="0">
                <a:solidFill>
                  <a:schemeClr val="bg1"/>
                </a:solidFill>
              </a:rPr>
              <a:t>Here: the patented genes compose the entire structure of the plant (analogy – Lego blocks)</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1A522-57D1-7B1F-8C0E-A1854BFF34E7}"/>
              </a:ext>
            </a:extLst>
          </p:cNvPr>
          <p:cNvSpPr>
            <a:spLocks noGrp="1"/>
          </p:cNvSpPr>
          <p:nvPr>
            <p:ph type="title"/>
          </p:nvPr>
        </p:nvSpPr>
        <p:spPr>
          <a:xfrm>
            <a:off x="1485900" y="71438"/>
            <a:ext cx="6172200" cy="452437"/>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4277715-23CB-70F8-874B-45AC60880548}"/>
              </a:ext>
            </a:extLst>
          </p:cNvPr>
          <p:cNvSpPr>
            <a:spLocks noGrp="1"/>
          </p:cNvSpPr>
          <p:nvPr>
            <p:ph idx="1"/>
          </p:nvPr>
        </p:nvSpPr>
        <p:spPr>
          <a:xfrm>
            <a:off x="287338" y="987425"/>
            <a:ext cx="8569325" cy="3819525"/>
          </a:xfrm>
        </p:spPr>
        <p:txBody>
          <a:bodyPr>
            <a:normAutofit lnSpcReduction="10000"/>
          </a:bodyPr>
          <a:lstStyle/>
          <a:p>
            <a:pPr marL="0" indent="0">
              <a:lnSpc>
                <a:spcPct val="110000"/>
              </a:lnSpc>
              <a:buFont typeface="Arial" panose="020B0604020202020204" pitchFamily="34" charset="0"/>
              <a:buNone/>
              <a:defRPr/>
            </a:pPr>
            <a:r>
              <a:rPr lang="en-US" sz="2100" i="1" dirty="0">
                <a:solidFill>
                  <a:srgbClr val="00B0F0"/>
                </a:solidFill>
              </a:rPr>
              <a:t>Monsanto Canada, Inc. v. </a:t>
            </a:r>
            <a:r>
              <a:rPr lang="en-US" sz="2100" i="1" dirty="0" err="1">
                <a:solidFill>
                  <a:srgbClr val="00B0F0"/>
                </a:solidFill>
              </a:rPr>
              <a:t>Schmeiser</a:t>
            </a:r>
            <a:endParaRPr lang="en-US" sz="2100" i="1" dirty="0">
              <a:solidFill>
                <a:srgbClr val="00B0F0"/>
              </a:solidFill>
            </a:endParaRPr>
          </a:p>
          <a:p>
            <a:pPr>
              <a:lnSpc>
                <a:spcPct val="110000"/>
              </a:lnSpc>
              <a:defRPr/>
            </a:pPr>
            <a:r>
              <a:rPr lang="en-US" sz="2100" dirty="0">
                <a:solidFill>
                  <a:srgbClr val="FF0000"/>
                </a:solidFill>
              </a:rPr>
              <a:t>Stand-by utility</a:t>
            </a:r>
            <a:r>
              <a:rPr lang="en-US" sz="2100" dirty="0">
                <a:solidFill>
                  <a:srgbClr val="FFFF00"/>
                </a:solidFill>
              </a:rPr>
              <a:t>: </a:t>
            </a:r>
          </a:p>
          <a:p>
            <a:pPr lvl="1">
              <a:lnSpc>
                <a:spcPct val="110000"/>
              </a:lnSpc>
              <a:buFont typeface="Courier New" panose="02070309020205020404" pitchFamily="49" charset="0"/>
              <a:buChar char="o"/>
              <a:defRPr/>
            </a:pPr>
            <a:r>
              <a:rPr lang="en-US" sz="2100" dirty="0">
                <a:solidFill>
                  <a:srgbClr val="FFFF00"/>
                </a:solidFill>
              </a:rPr>
              <a:t>A person has the invention and isn’t using it, but can in the future if they need to </a:t>
            </a:r>
            <a:r>
              <a:rPr lang="en-US" sz="2100" dirty="0">
                <a:solidFill>
                  <a:schemeClr val="bg1"/>
                </a:solidFill>
              </a:rPr>
              <a:t>(ex fire extinguisher)</a:t>
            </a:r>
          </a:p>
          <a:p>
            <a:pPr lvl="1">
              <a:lnSpc>
                <a:spcPct val="110000"/>
              </a:lnSpc>
              <a:buFont typeface="Courier New" panose="02070309020205020404" pitchFamily="49" charset="0"/>
              <a:buChar char="o"/>
              <a:defRPr/>
            </a:pPr>
            <a:r>
              <a:rPr lang="en-US" sz="2100" dirty="0">
                <a:solidFill>
                  <a:schemeClr val="bg1"/>
                </a:solidFill>
              </a:rPr>
              <a:t>Did the Defendant intend to exploit the invention of the need arose?</a:t>
            </a:r>
          </a:p>
          <a:p>
            <a:pPr lvl="1">
              <a:lnSpc>
                <a:spcPct val="110000"/>
              </a:lnSpc>
              <a:buFont typeface="Courier New" panose="02070309020205020404" pitchFamily="49" charset="0"/>
              <a:buChar char="o"/>
              <a:defRPr/>
            </a:pPr>
            <a:r>
              <a:rPr lang="en-US" sz="2100" dirty="0">
                <a:solidFill>
                  <a:schemeClr val="bg1"/>
                </a:solidFill>
              </a:rPr>
              <a:t>A</a:t>
            </a:r>
            <a:r>
              <a:rPr lang="en-CA" sz="2100" dirty="0">
                <a:solidFill>
                  <a:schemeClr val="bg1"/>
                </a:solidFill>
              </a:rPr>
              <a:t> business that possesses a patented product for trade may be presumed to either have used it or to intend to use it. </a:t>
            </a:r>
          </a:p>
          <a:p>
            <a:pPr lvl="1">
              <a:lnSpc>
                <a:spcPct val="110000"/>
              </a:lnSpc>
              <a:buFont typeface="Courier New" panose="02070309020205020404" pitchFamily="49" charset="0"/>
              <a:buChar char="o"/>
              <a:defRPr/>
            </a:pPr>
            <a:r>
              <a:rPr lang="en-CA" sz="2100" dirty="0">
                <a:solidFill>
                  <a:schemeClr val="bg1"/>
                </a:solidFill>
              </a:rPr>
              <a:t>As a presumption, can be rebutted</a:t>
            </a:r>
          </a:p>
          <a:p>
            <a:pPr>
              <a:lnSpc>
                <a:spcPct val="110000"/>
              </a:lnSpc>
              <a:defRPr/>
            </a:pPr>
            <a:r>
              <a:rPr lang="en-CA" sz="2100" dirty="0">
                <a:solidFill>
                  <a:schemeClr val="bg1"/>
                </a:solidFill>
              </a:rPr>
              <a:t>See para. 58 for principles of use</a:t>
            </a:r>
            <a:endParaRPr lang="en-US" sz="2100" dirty="0">
              <a:solidFill>
                <a:schemeClr val="bg1"/>
              </a:solidFill>
            </a:endParaRPr>
          </a:p>
        </p:txBody>
      </p:sp>
      <p:sp>
        <p:nvSpPr>
          <p:cNvPr id="4" name="Slide Number Placeholder 3">
            <a:extLst>
              <a:ext uri="{FF2B5EF4-FFF2-40B4-BE49-F238E27FC236}">
                <a16:creationId xmlns:a16="http://schemas.microsoft.com/office/drawing/2014/main" id="{0AC12DA2-0C3D-C388-C4D0-75CA269562E8}"/>
              </a:ext>
            </a:extLst>
          </p:cNvPr>
          <p:cNvSpPr>
            <a:spLocks noGrp="1"/>
          </p:cNvSpPr>
          <p:nvPr>
            <p:ph type="sldNum" sz="quarter" idx="12"/>
          </p:nvPr>
        </p:nvSpPr>
        <p:spPr/>
        <p:txBody>
          <a:bodyPr/>
          <a:lstStyle/>
          <a:p>
            <a:pPr defTabSz="342900" eaLnBrk="1" fontAlgn="auto" hangingPunct="1">
              <a:spcBef>
                <a:spcPts val="0"/>
              </a:spcBef>
              <a:spcAft>
                <a:spcPts val="0"/>
              </a:spcAft>
              <a:defRPr/>
            </a:pPr>
            <a:fld id="{9893AE08-1D7A-F84C-9379-A4D8DBDCBA2F}" type="slidenum">
              <a:rPr lang="en-US" sz="1350">
                <a:solidFill>
                  <a:prstClr val="black"/>
                </a:solidFill>
                <a:latin typeface="Arial"/>
                <a:ea typeface="+mn-ea"/>
              </a:rPr>
              <a:pPr defTabSz="342900" eaLnBrk="1" fontAlgn="auto" hangingPunct="1">
                <a:spcBef>
                  <a:spcPts val="0"/>
                </a:spcBef>
                <a:spcAft>
                  <a:spcPts val="0"/>
                </a:spcAft>
                <a:defRPr/>
              </a:pPr>
              <a:t>423</a:t>
            </a:fld>
            <a:endParaRPr lang="en-US" sz="1350">
              <a:solidFill>
                <a:prstClr val="black"/>
              </a:solidFill>
              <a:latin typeface="Arial"/>
              <a:ea typeface="+mn-ea"/>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5">
            <a:extLst>
              <a:ext uri="{FF2B5EF4-FFF2-40B4-BE49-F238E27FC236}">
                <a16:creationId xmlns:a16="http://schemas.microsoft.com/office/drawing/2014/main" id="{766F2CC0-456D-C40F-D7BA-FFF64C753DEB}"/>
              </a:ext>
            </a:extLst>
          </p:cNvPr>
          <p:cNvSpPr>
            <a:spLocks noGrp="1" noChangeArrowheads="1"/>
          </p:cNvSpPr>
          <p:nvPr>
            <p:ph type="title"/>
          </p:nvPr>
        </p:nvSpPr>
        <p:spPr bwMode="auto">
          <a:xfrm>
            <a:off x="1368425" y="0"/>
            <a:ext cx="6407150" cy="411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solidFill>
                  <a:srgbClr val="FFFF00"/>
                </a:solidFill>
              </a:rPr>
              <a:t>Patents</a:t>
            </a:r>
          </a:p>
        </p:txBody>
      </p:sp>
      <p:sp>
        <p:nvSpPr>
          <p:cNvPr id="2" name="Content Placeholder 1">
            <a:extLst>
              <a:ext uri="{FF2B5EF4-FFF2-40B4-BE49-F238E27FC236}">
                <a16:creationId xmlns:a16="http://schemas.microsoft.com/office/drawing/2014/main" id="{42734CA6-83F7-6BB7-40F8-CA9675845D09}"/>
              </a:ext>
            </a:extLst>
          </p:cNvPr>
          <p:cNvSpPr>
            <a:spLocks noGrp="1"/>
          </p:cNvSpPr>
          <p:nvPr>
            <p:ph idx="1"/>
          </p:nvPr>
        </p:nvSpPr>
        <p:spPr>
          <a:xfrm>
            <a:off x="71438" y="555625"/>
            <a:ext cx="9001125" cy="4587875"/>
          </a:xfrm>
        </p:spPr>
        <p:txBody>
          <a:bodyPr>
            <a:normAutofit fontScale="25000" lnSpcReduction="20000"/>
          </a:bodyPr>
          <a:lstStyle/>
          <a:p>
            <a:pPr marL="0" indent="0">
              <a:lnSpc>
                <a:spcPct val="120000"/>
              </a:lnSpc>
              <a:buFont typeface="Arial" panose="020B0604020202020204" pitchFamily="34" charset="0"/>
              <a:buNone/>
              <a:defRPr/>
            </a:pPr>
            <a:r>
              <a:rPr lang="en-US" sz="6400" i="1" dirty="0">
                <a:solidFill>
                  <a:srgbClr val="00B0F0"/>
                </a:solidFill>
              </a:rPr>
              <a:t>Monsanto Canada, Inc. v. </a:t>
            </a:r>
            <a:r>
              <a:rPr lang="en-US" sz="6400" i="1" dirty="0" err="1">
                <a:solidFill>
                  <a:srgbClr val="00B0F0"/>
                </a:solidFill>
              </a:rPr>
              <a:t>Schmeiser</a:t>
            </a:r>
            <a:r>
              <a:rPr lang="en-US" sz="6400" i="1" dirty="0">
                <a:solidFill>
                  <a:srgbClr val="00B0F0"/>
                </a:solidFill>
              </a:rPr>
              <a:t> </a:t>
            </a:r>
            <a:r>
              <a:rPr lang="en-CA" sz="6400" dirty="0">
                <a:solidFill>
                  <a:schemeClr val="bg1"/>
                </a:solidFill>
              </a:rPr>
              <a:t>Para. 58 principles of use:</a:t>
            </a:r>
          </a:p>
          <a:p>
            <a:pPr marL="0" indent="0">
              <a:lnSpc>
                <a:spcPct val="120000"/>
              </a:lnSpc>
              <a:buFont typeface="Arial" panose="020B0604020202020204" pitchFamily="34" charset="0"/>
              <a:buNone/>
              <a:defRPr/>
            </a:pPr>
            <a:r>
              <a:rPr lang="en-CA" sz="6400" i="1" dirty="0">
                <a:solidFill>
                  <a:schemeClr val="bg1"/>
                </a:solidFill>
              </a:rPr>
              <a:t>“1. “</a:t>
            </a:r>
            <a:r>
              <a:rPr lang="en-CA" sz="6400" i="1" dirty="0">
                <a:solidFill>
                  <a:srgbClr val="FFFF00"/>
                </a:solidFill>
              </a:rPr>
              <a:t>Use</a:t>
            </a:r>
            <a:r>
              <a:rPr lang="en-CA" sz="6400" i="1" dirty="0">
                <a:solidFill>
                  <a:schemeClr val="bg1"/>
                </a:solidFill>
              </a:rPr>
              <a:t>” or “exploiter”, in their ordinary dictionary meaning, denote </a:t>
            </a:r>
            <a:r>
              <a:rPr lang="en-CA" sz="6400" i="1" dirty="0">
                <a:solidFill>
                  <a:srgbClr val="FFFF00"/>
                </a:solidFill>
              </a:rPr>
              <a:t>utilization with a view to production or advantage</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2.    The basic principle </a:t>
            </a:r>
            <a:r>
              <a:rPr lang="en-CA" sz="6400" i="1" dirty="0">
                <a:solidFill>
                  <a:srgbClr val="FFFF00"/>
                </a:solidFill>
              </a:rPr>
              <a:t>in determining whether the defendant has “used” </a:t>
            </a:r>
            <a:r>
              <a:rPr lang="en-CA" sz="6400" i="1" dirty="0">
                <a:solidFill>
                  <a:schemeClr val="bg1"/>
                </a:solidFill>
              </a:rPr>
              <a:t>a patented invention is </a:t>
            </a:r>
            <a:r>
              <a:rPr lang="en-CA" sz="6400" i="1" dirty="0">
                <a:solidFill>
                  <a:srgbClr val="FF0000"/>
                </a:solidFill>
              </a:rPr>
              <a:t>whether the inventor has been deprived, in whole or in part, directly or indirectly, of the full enjoyment of the monopoly conferred by the patent</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3.    If there is a </a:t>
            </a:r>
            <a:r>
              <a:rPr lang="en-CA" sz="6400" i="1" dirty="0">
                <a:solidFill>
                  <a:srgbClr val="FFFF00"/>
                </a:solidFill>
              </a:rPr>
              <a:t>commercial benefit </a:t>
            </a:r>
            <a:r>
              <a:rPr lang="en-CA" sz="6400" i="1" dirty="0">
                <a:solidFill>
                  <a:schemeClr val="bg1"/>
                </a:solidFill>
              </a:rPr>
              <a:t>to be derived from the invention, it </a:t>
            </a:r>
            <a:r>
              <a:rPr lang="en-CA" sz="6400" i="1" dirty="0">
                <a:solidFill>
                  <a:srgbClr val="FFFF00"/>
                </a:solidFill>
              </a:rPr>
              <a:t>belongs to the patent holder</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4.    It is </a:t>
            </a:r>
            <a:r>
              <a:rPr lang="en-CA" sz="6400" i="1" dirty="0">
                <a:solidFill>
                  <a:srgbClr val="FFFF00"/>
                </a:solidFill>
              </a:rPr>
              <a:t>no bar to a finding of infringement </a:t>
            </a:r>
            <a:r>
              <a:rPr lang="en-CA" sz="6400" i="1" dirty="0">
                <a:solidFill>
                  <a:schemeClr val="bg1"/>
                </a:solidFill>
              </a:rPr>
              <a:t>that the </a:t>
            </a:r>
            <a:r>
              <a:rPr lang="en-CA" sz="6400" i="1" dirty="0">
                <a:solidFill>
                  <a:srgbClr val="FFFF00"/>
                </a:solidFill>
              </a:rPr>
              <a:t>patented object </a:t>
            </a:r>
            <a:r>
              <a:rPr lang="en-CA" sz="6400" i="1" dirty="0">
                <a:solidFill>
                  <a:schemeClr val="bg1"/>
                </a:solidFill>
              </a:rPr>
              <a:t>or process is a part of or </a:t>
            </a:r>
            <a:r>
              <a:rPr lang="en-CA" sz="6400" i="1" dirty="0">
                <a:solidFill>
                  <a:srgbClr val="FFFF00"/>
                </a:solidFill>
              </a:rPr>
              <a:t>composes a broader unpatented structure or process</a:t>
            </a:r>
            <a:r>
              <a:rPr lang="en-CA" sz="6400" i="1" dirty="0">
                <a:solidFill>
                  <a:schemeClr val="bg1"/>
                </a:solidFill>
              </a:rPr>
              <a:t>, </a:t>
            </a:r>
            <a:r>
              <a:rPr lang="en-CA" sz="6400" i="1" dirty="0">
                <a:solidFill>
                  <a:srgbClr val="FF0000"/>
                </a:solidFill>
              </a:rPr>
              <a:t>provided the patented invention is significant or important </a:t>
            </a:r>
            <a:r>
              <a:rPr lang="en-CA" sz="6400" i="1" dirty="0">
                <a:solidFill>
                  <a:schemeClr val="bg1"/>
                </a:solidFill>
              </a:rPr>
              <a:t>to the defendant’s activities that involve the unpatented structure.</a:t>
            </a:r>
          </a:p>
          <a:p>
            <a:pPr marL="0" indent="0">
              <a:lnSpc>
                <a:spcPct val="120000"/>
              </a:lnSpc>
              <a:buFont typeface="Arial" panose="020B0604020202020204" pitchFamily="34" charset="0"/>
              <a:buNone/>
              <a:defRPr/>
            </a:pPr>
            <a:r>
              <a:rPr lang="en-CA" sz="6400" i="1" dirty="0">
                <a:solidFill>
                  <a:schemeClr val="bg1"/>
                </a:solidFill>
              </a:rPr>
              <a:t>5.    </a:t>
            </a:r>
            <a:r>
              <a:rPr lang="en-CA" sz="6400" i="1" dirty="0">
                <a:solidFill>
                  <a:srgbClr val="FFFF00"/>
                </a:solidFill>
              </a:rPr>
              <a:t>Possession</a:t>
            </a:r>
            <a:r>
              <a:rPr lang="en-CA" sz="6400" i="1" dirty="0">
                <a:solidFill>
                  <a:schemeClr val="bg1"/>
                </a:solidFill>
              </a:rPr>
              <a:t> of a patented object or an object incorporating a patented feature </a:t>
            </a:r>
            <a:r>
              <a:rPr lang="en-CA" sz="6400" i="1" dirty="0">
                <a:solidFill>
                  <a:srgbClr val="FFFF00"/>
                </a:solidFill>
              </a:rPr>
              <a:t>may constitute “use” of the object’s stand-by or insurance utility </a:t>
            </a:r>
            <a:r>
              <a:rPr lang="en-CA" sz="6400" i="1" dirty="0">
                <a:solidFill>
                  <a:schemeClr val="bg1"/>
                </a:solidFill>
              </a:rPr>
              <a:t>and thus constitute infringement.</a:t>
            </a:r>
          </a:p>
          <a:p>
            <a:pPr marL="0" indent="0">
              <a:lnSpc>
                <a:spcPct val="120000"/>
              </a:lnSpc>
              <a:buFont typeface="Arial" panose="020B0604020202020204" pitchFamily="34" charset="0"/>
              <a:buNone/>
              <a:defRPr/>
            </a:pPr>
            <a:r>
              <a:rPr lang="en-CA" sz="6400" i="1" dirty="0">
                <a:solidFill>
                  <a:schemeClr val="bg1"/>
                </a:solidFill>
              </a:rPr>
              <a:t>6.    </a:t>
            </a:r>
            <a:r>
              <a:rPr lang="en-CA" sz="6400" i="1" dirty="0">
                <a:solidFill>
                  <a:srgbClr val="FFFF00"/>
                </a:solidFill>
              </a:rPr>
              <a:t>Possession</a:t>
            </a:r>
            <a:r>
              <a:rPr lang="en-CA" sz="6400" i="1" dirty="0">
                <a:solidFill>
                  <a:schemeClr val="bg1"/>
                </a:solidFill>
              </a:rPr>
              <a:t>, at least in commercial circumstances, raises a </a:t>
            </a:r>
            <a:r>
              <a:rPr lang="en-CA" sz="6400" i="1" dirty="0">
                <a:solidFill>
                  <a:srgbClr val="FFFF00"/>
                </a:solidFill>
              </a:rPr>
              <a:t>rebuttable presumption of “use”.</a:t>
            </a:r>
          </a:p>
          <a:p>
            <a:pPr marL="0" indent="0">
              <a:lnSpc>
                <a:spcPct val="120000"/>
              </a:lnSpc>
              <a:buFont typeface="Arial" panose="020B0604020202020204" pitchFamily="34" charset="0"/>
              <a:buNone/>
              <a:defRPr/>
            </a:pPr>
            <a:r>
              <a:rPr lang="en-CA" sz="6400" i="1" dirty="0">
                <a:solidFill>
                  <a:schemeClr val="bg1"/>
                </a:solidFill>
              </a:rPr>
              <a:t>7.    While intention is generally irrelevant to determining whether there has been “use” and hence infringement, the </a:t>
            </a:r>
            <a:r>
              <a:rPr lang="en-CA" sz="6400" i="1" dirty="0">
                <a:solidFill>
                  <a:srgbClr val="FFFF00"/>
                </a:solidFill>
              </a:rPr>
              <a:t>absence of intention to employ or gain any advantage</a:t>
            </a:r>
            <a:r>
              <a:rPr lang="en-CA" sz="6400" i="1" dirty="0">
                <a:solidFill>
                  <a:schemeClr val="bg1"/>
                </a:solidFill>
              </a:rPr>
              <a:t> from the invention </a:t>
            </a:r>
            <a:r>
              <a:rPr lang="en-CA" sz="6400" i="1" dirty="0">
                <a:solidFill>
                  <a:srgbClr val="FFFF00"/>
                </a:solidFill>
              </a:rPr>
              <a:t>may be relevant to rebutting the presumption </a:t>
            </a:r>
            <a:r>
              <a:rPr lang="en-CA" sz="6400" i="1" dirty="0">
                <a:solidFill>
                  <a:schemeClr val="bg1"/>
                </a:solidFill>
              </a:rPr>
              <a:t>of use raised by possession.”</a:t>
            </a:r>
          </a:p>
          <a:p>
            <a:pPr marL="0" indent="0">
              <a:buFont typeface="Arial" panose="020B0604020202020204" pitchFamily="34" charset="0"/>
              <a:buNone/>
              <a:defRPr/>
            </a:pPr>
            <a:endParaRPr lang="en-US" sz="2100" dirty="0">
              <a:solidFill>
                <a:schemeClr val="bg1"/>
              </a:solidFill>
            </a:endParaRPr>
          </a:p>
        </p:txBody>
      </p:sp>
      <p:sp>
        <p:nvSpPr>
          <p:cNvPr id="4" name="Slide Number Placeholder 3">
            <a:extLst>
              <a:ext uri="{FF2B5EF4-FFF2-40B4-BE49-F238E27FC236}">
                <a16:creationId xmlns:a16="http://schemas.microsoft.com/office/drawing/2014/main" id="{181FFB00-9EE5-BE09-1CF8-CF06677584D1}"/>
              </a:ext>
            </a:extLst>
          </p:cNvPr>
          <p:cNvSpPr>
            <a:spLocks noGrp="1"/>
          </p:cNvSpPr>
          <p:nvPr>
            <p:ph type="sldNum" sz="quarter" idx="12"/>
          </p:nvPr>
        </p:nvSpPr>
        <p:spPr/>
        <p:txBody>
          <a:bodyPr/>
          <a:lstStyle/>
          <a:p>
            <a:pPr defTabSz="342900" eaLnBrk="1" fontAlgn="auto" hangingPunct="1">
              <a:spcBef>
                <a:spcPts val="0"/>
              </a:spcBef>
              <a:spcAft>
                <a:spcPts val="0"/>
              </a:spcAft>
              <a:defRPr/>
            </a:pPr>
            <a:fld id="{0FF76ADA-D8EB-FB48-AB92-1535B0CD4A24}" type="slidenum">
              <a:rPr lang="en-US" sz="1350">
                <a:solidFill>
                  <a:prstClr val="black"/>
                </a:solidFill>
                <a:latin typeface="Arial"/>
                <a:ea typeface="+mn-ea"/>
              </a:rPr>
              <a:pPr defTabSz="342900" eaLnBrk="1" fontAlgn="auto" hangingPunct="1">
                <a:spcBef>
                  <a:spcPts val="0"/>
                </a:spcBef>
                <a:spcAft>
                  <a:spcPts val="0"/>
                </a:spcAft>
                <a:defRPr/>
              </a:pPr>
              <a:t>424</a:t>
            </a:fld>
            <a:endParaRPr lang="en-US" sz="1350">
              <a:solidFill>
                <a:prstClr val="black"/>
              </a:solidFill>
              <a:latin typeface="Arial"/>
              <a:ea typeface="+mn-ea"/>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Box 1">
            <a:extLst>
              <a:ext uri="{FF2B5EF4-FFF2-40B4-BE49-F238E27FC236}">
                <a16:creationId xmlns:a16="http://schemas.microsoft.com/office/drawing/2014/main" id="{477A1B2F-A00B-781B-5657-EF5D0C3CF81C}"/>
              </a:ext>
            </a:extLst>
          </p:cNvPr>
          <p:cNvSpPr txBox="1">
            <a:spLocks noChangeArrowheads="1"/>
          </p:cNvSpPr>
          <p:nvPr/>
        </p:nvSpPr>
        <p:spPr bwMode="auto">
          <a:xfrm>
            <a:off x="3367088" y="57150"/>
            <a:ext cx="240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3" name="TextBox 2">
            <a:extLst>
              <a:ext uri="{FF2B5EF4-FFF2-40B4-BE49-F238E27FC236}">
                <a16:creationId xmlns:a16="http://schemas.microsoft.com/office/drawing/2014/main" id="{9E0778E2-1EA0-A573-3A37-227DDE81AD30}"/>
              </a:ext>
            </a:extLst>
          </p:cNvPr>
          <p:cNvSpPr txBox="1"/>
          <p:nvPr/>
        </p:nvSpPr>
        <p:spPr>
          <a:xfrm>
            <a:off x="395288" y="1131888"/>
            <a:ext cx="8475662" cy="3538537"/>
          </a:xfrm>
          <a:prstGeom prst="rect">
            <a:avLst/>
          </a:prstGeom>
          <a:noFill/>
        </p:spPr>
        <p:txBody>
          <a:bodyPr>
            <a:spAutoFit/>
          </a:bodyPr>
          <a:lstStyle/>
          <a:p>
            <a:pPr>
              <a:defRPr/>
            </a:pPr>
            <a:r>
              <a:rPr lang="en-US" sz="3200" i="1" dirty="0">
                <a:solidFill>
                  <a:srgbClr val="00B0F0"/>
                </a:solidFill>
              </a:rPr>
              <a:t>Monsanto Canada, Inc. v. </a:t>
            </a:r>
            <a:r>
              <a:rPr lang="en-US" sz="3200" i="1" dirty="0" err="1">
                <a:solidFill>
                  <a:srgbClr val="00B0F0"/>
                </a:solidFill>
              </a:rPr>
              <a:t>Schmeiser</a:t>
            </a:r>
            <a:r>
              <a:rPr lang="en-US" sz="3200" dirty="0">
                <a:solidFill>
                  <a:srgbClr val="00B0F0"/>
                </a:solidFill>
              </a:rPr>
              <a:t> </a:t>
            </a:r>
            <a:r>
              <a:rPr lang="en-US" sz="3200" dirty="0">
                <a:solidFill>
                  <a:schemeClr val="bg1"/>
                </a:solidFill>
              </a:rPr>
              <a:t>found</a:t>
            </a:r>
            <a:r>
              <a:rPr lang="en-US" sz="3200" dirty="0">
                <a:solidFill>
                  <a:srgbClr val="FF0000"/>
                </a:solidFill>
              </a:rPr>
              <a:t>:</a:t>
            </a:r>
            <a:endParaRPr lang="en-US" sz="3200" i="1" u="sng" dirty="0">
              <a:solidFill>
                <a:srgbClr val="FF0000"/>
              </a:solidFill>
            </a:endParaRPr>
          </a:p>
          <a:p>
            <a:pPr marL="342900" indent="-342900">
              <a:buFont typeface="Arial" panose="020B0604020202020204" pitchFamily="34" charset="0"/>
              <a:buChar char="•"/>
              <a:defRPr/>
            </a:pPr>
            <a:r>
              <a:rPr lang="en-US" sz="3200" dirty="0">
                <a:solidFill>
                  <a:srgbClr val="FFFF00"/>
                </a:solidFill>
              </a:rPr>
              <a:t>Saving and planting seed, then harvesting and selling the resultant plants, constitutes “</a:t>
            </a:r>
            <a:r>
              <a:rPr lang="en-US" sz="3200" dirty="0">
                <a:solidFill>
                  <a:srgbClr val="FF0000"/>
                </a:solidFill>
              </a:rPr>
              <a:t>utilization</a:t>
            </a:r>
            <a:r>
              <a:rPr lang="en-US" sz="3200" dirty="0">
                <a:solidFill>
                  <a:srgbClr val="FFFF00"/>
                </a:solidFill>
              </a:rPr>
              <a:t>” </a:t>
            </a:r>
            <a:r>
              <a:rPr lang="en-US" sz="3200" dirty="0">
                <a:solidFill>
                  <a:srgbClr val="FF0000"/>
                </a:solidFill>
              </a:rPr>
              <a:t>of the patented material </a:t>
            </a:r>
            <a:r>
              <a:rPr lang="en-US" sz="3200" dirty="0">
                <a:solidFill>
                  <a:schemeClr val="bg1"/>
                </a:solidFill>
              </a:rPr>
              <a:t>within the meaning of s. 42. </a:t>
            </a:r>
          </a:p>
          <a:p>
            <a:pPr marL="342900" indent="-342900">
              <a:buFont typeface="Arial" panose="020B0604020202020204" pitchFamily="34" charset="0"/>
              <a:buChar char="•"/>
              <a:defRPr/>
            </a:pPr>
            <a:r>
              <a:rPr lang="en-US" sz="3200" dirty="0">
                <a:solidFill>
                  <a:schemeClr val="bg1"/>
                </a:solidFill>
              </a:rPr>
              <a:t>Mr. </a:t>
            </a:r>
            <a:r>
              <a:rPr lang="en-US" sz="3200" dirty="0" err="1">
                <a:solidFill>
                  <a:schemeClr val="bg1"/>
                </a:solidFill>
              </a:rPr>
              <a:t>Schmeiser</a:t>
            </a:r>
            <a:r>
              <a:rPr lang="en-US" sz="3200" dirty="0">
                <a:solidFill>
                  <a:schemeClr val="bg1"/>
                </a:solidFill>
              </a:rPr>
              <a:t> </a:t>
            </a:r>
            <a:r>
              <a:rPr lang="en-US" sz="3200" dirty="0">
                <a:solidFill>
                  <a:srgbClr val="FF0000"/>
                </a:solidFill>
              </a:rPr>
              <a:t>deprived Monsanto of the full enjoyment of its monopoly.</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EA2369-1F9B-5BA7-39D8-1C177C17B9D2}"/>
              </a:ext>
            </a:extLst>
          </p:cNvPr>
          <p:cNvSpPr>
            <a:spLocks noGrp="1"/>
          </p:cNvSpPr>
          <p:nvPr>
            <p:ph type="title"/>
          </p:nvPr>
        </p:nvSpPr>
        <p:spPr>
          <a:xfrm>
            <a:off x="1357313" y="77788"/>
            <a:ext cx="6300787" cy="598487"/>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E209A7EB-410E-E218-A539-2E01E8FA4672}"/>
              </a:ext>
            </a:extLst>
          </p:cNvPr>
          <p:cNvSpPr>
            <a:spLocks noGrp="1"/>
          </p:cNvSpPr>
          <p:nvPr>
            <p:ph idx="1"/>
          </p:nvPr>
        </p:nvSpPr>
        <p:spPr>
          <a:xfrm>
            <a:off x="287338" y="915988"/>
            <a:ext cx="8569325" cy="4032250"/>
          </a:xfrm>
        </p:spPr>
        <p:txBody>
          <a:bodyPr>
            <a:noAutofit/>
          </a:bodyPr>
          <a:lstStyle/>
          <a:p>
            <a:pPr marL="0" indent="0">
              <a:buFont typeface="Arial" panose="020B0604020202020204" pitchFamily="34" charset="0"/>
              <a:buNone/>
              <a:defRPr/>
            </a:pPr>
            <a:r>
              <a:rPr lang="en-US" sz="2200" b="1" dirty="0">
                <a:solidFill>
                  <a:schemeClr val="bg1"/>
                </a:solidFill>
              </a:rPr>
              <a:t>Patentability of life</a:t>
            </a:r>
          </a:p>
          <a:p>
            <a:pPr>
              <a:defRPr/>
            </a:pPr>
            <a:r>
              <a:rPr lang="en-US" sz="2200" i="1" dirty="0">
                <a:solidFill>
                  <a:srgbClr val="00B0F0"/>
                </a:solidFill>
              </a:rPr>
              <a:t>Monsanto</a:t>
            </a:r>
            <a:r>
              <a:rPr lang="en-US" sz="2200" i="1" dirty="0">
                <a:solidFill>
                  <a:schemeClr val="bg1"/>
                </a:solidFill>
              </a:rPr>
              <a:t> </a:t>
            </a:r>
            <a:r>
              <a:rPr lang="en-US" sz="2200" dirty="0">
                <a:solidFill>
                  <a:srgbClr val="FF0000"/>
                </a:solidFill>
              </a:rPr>
              <a:t>does not reverse </a:t>
            </a:r>
            <a:r>
              <a:rPr lang="en-US" sz="2200" i="1" dirty="0">
                <a:solidFill>
                  <a:srgbClr val="00B0F0"/>
                </a:solidFill>
              </a:rPr>
              <a:t>Harvard College </a:t>
            </a:r>
            <a:r>
              <a:rPr lang="en-US" sz="2200" dirty="0">
                <a:solidFill>
                  <a:srgbClr val="FFFF00"/>
                </a:solidFill>
              </a:rPr>
              <a:t>with respect to the patentability of life explained:</a:t>
            </a:r>
          </a:p>
          <a:p>
            <a:pPr lvl="1">
              <a:buFont typeface="Courier New" panose="02070309020205020404" pitchFamily="49" charset="0"/>
              <a:buChar char="o"/>
              <a:defRPr/>
            </a:pPr>
            <a:r>
              <a:rPr lang="en-CA" sz="2200" dirty="0">
                <a:solidFill>
                  <a:srgbClr val="FF0000"/>
                </a:solidFill>
              </a:rPr>
              <a:t>Majority of the SCC noted that all members of the Court in the </a:t>
            </a:r>
            <a:r>
              <a:rPr lang="en-CA" sz="2200" i="1" dirty="0">
                <a:solidFill>
                  <a:srgbClr val="00B0F0"/>
                </a:solidFill>
              </a:rPr>
              <a:t>Harvard</a:t>
            </a:r>
            <a:r>
              <a:rPr lang="en-CA" sz="2200" b="1" dirty="0">
                <a:solidFill>
                  <a:schemeClr val="bg1"/>
                </a:solidFill>
              </a:rPr>
              <a:t> </a:t>
            </a:r>
            <a:r>
              <a:rPr lang="en-CA" sz="2200" dirty="0">
                <a:solidFill>
                  <a:srgbClr val="FF0000"/>
                </a:solidFill>
              </a:rPr>
              <a:t>Mouse case said, </a:t>
            </a:r>
            <a:r>
              <a:rPr lang="en-CA" sz="2200" i="1" dirty="0">
                <a:solidFill>
                  <a:srgbClr val="FF0000"/>
                </a:solidFill>
              </a:rPr>
              <a:t>in obiter</a:t>
            </a:r>
            <a:r>
              <a:rPr lang="en-CA" sz="2200" dirty="0">
                <a:solidFill>
                  <a:srgbClr val="FF0000"/>
                </a:solidFill>
              </a:rPr>
              <a:t>, that a fertilized, genetically altered </a:t>
            </a:r>
            <a:r>
              <a:rPr lang="en-CA" sz="2200" dirty="0" err="1">
                <a:solidFill>
                  <a:srgbClr val="FF0000"/>
                </a:solidFill>
              </a:rPr>
              <a:t>oncomouse</a:t>
            </a:r>
            <a:r>
              <a:rPr lang="en-CA" sz="2200" dirty="0">
                <a:solidFill>
                  <a:srgbClr val="FF0000"/>
                </a:solidFill>
              </a:rPr>
              <a:t> egg would be patentable </a:t>
            </a:r>
            <a:r>
              <a:rPr lang="en-CA" sz="2200" dirty="0">
                <a:solidFill>
                  <a:schemeClr val="bg1"/>
                </a:solidFill>
              </a:rPr>
              <a:t>subject matter, regardless of its development into a mouse (at para. 3, per Binnie J. for the minority; at para. 162, per </a:t>
            </a:r>
            <a:r>
              <a:rPr lang="en-CA" sz="2200" dirty="0" err="1">
                <a:solidFill>
                  <a:schemeClr val="bg1"/>
                </a:solidFill>
              </a:rPr>
              <a:t>Bastarache</a:t>
            </a:r>
            <a:r>
              <a:rPr lang="en-CA" sz="2200" dirty="0">
                <a:solidFill>
                  <a:schemeClr val="bg1"/>
                </a:solidFill>
              </a:rPr>
              <a:t> J. for the majority). </a:t>
            </a:r>
          </a:p>
          <a:p>
            <a:pPr lvl="1">
              <a:buFont typeface="Courier New" panose="02070309020205020404" pitchFamily="49" charset="0"/>
              <a:buChar char="o"/>
              <a:defRPr/>
            </a:pPr>
            <a:r>
              <a:rPr lang="en-CA" sz="2200" dirty="0">
                <a:solidFill>
                  <a:schemeClr val="bg1"/>
                </a:solidFill>
              </a:rPr>
              <a:t>So, an </a:t>
            </a:r>
            <a:r>
              <a:rPr lang="en-CA" sz="2200" dirty="0">
                <a:solidFill>
                  <a:srgbClr val="FFFF00"/>
                </a:solidFill>
              </a:rPr>
              <a:t>egg was patentable even if it grows into a mouse</a:t>
            </a:r>
            <a:r>
              <a:rPr lang="en-CA" sz="2200" dirty="0">
                <a:solidFill>
                  <a:schemeClr val="bg1"/>
                </a:solidFill>
              </a:rPr>
              <a:t>. </a:t>
            </a:r>
          </a:p>
          <a:p>
            <a:pPr lvl="1">
              <a:buFont typeface="Courier New" panose="02070309020205020404" pitchFamily="49" charset="0"/>
              <a:buChar char="o"/>
              <a:defRPr/>
            </a:pPr>
            <a:r>
              <a:rPr lang="en-CA" sz="2200" dirty="0">
                <a:solidFill>
                  <a:schemeClr val="bg1"/>
                </a:solidFill>
              </a:rPr>
              <a:t>By analogy, a </a:t>
            </a:r>
            <a:r>
              <a:rPr lang="en-CA" sz="2200" dirty="0">
                <a:solidFill>
                  <a:srgbClr val="FFFF00"/>
                </a:solidFill>
              </a:rPr>
              <a:t>gene is patentable even if it grows into a plant </a:t>
            </a:r>
            <a:endParaRPr lang="en-US" sz="2200" dirty="0">
              <a:solidFill>
                <a:srgbClr val="FFFF00"/>
              </a:solidFill>
            </a:endParaRPr>
          </a:p>
        </p:txBody>
      </p:sp>
      <p:sp>
        <p:nvSpPr>
          <p:cNvPr id="4" name="Slide Number Placeholder 3">
            <a:extLst>
              <a:ext uri="{FF2B5EF4-FFF2-40B4-BE49-F238E27FC236}">
                <a16:creationId xmlns:a16="http://schemas.microsoft.com/office/drawing/2014/main" id="{C3A64744-89DB-E507-714F-F8FD1B985B36}"/>
              </a:ext>
            </a:extLst>
          </p:cNvPr>
          <p:cNvSpPr>
            <a:spLocks noGrp="1"/>
          </p:cNvSpPr>
          <p:nvPr>
            <p:ph type="sldNum" sz="quarter" idx="12"/>
          </p:nvPr>
        </p:nvSpPr>
        <p:spPr/>
        <p:txBody>
          <a:bodyPr/>
          <a:lstStyle/>
          <a:p>
            <a:pPr defTabSz="342900" eaLnBrk="1" fontAlgn="auto" hangingPunct="1">
              <a:spcBef>
                <a:spcPts val="0"/>
              </a:spcBef>
              <a:spcAft>
                <a:spcPts val="0"/>
              </a:spcAft>
              <a:defRPr/>
            </a:pPr>
            <a:fld id="{FFEE4593-F6EA-A84D-92F2-777361EC3465}" type="slidenum">
              <a:rPr lang="en-US" sz="1350">
                <a:solidFill>
                  <a:prstClr val="black"/>
                </a:solidFill>
                <a:latin typeface="Arial"/>
                <a:ea typeface="+mn-ea"/>
              </a:rPr>
              <a:pPr defTabSz="342900" eaLnBrk="1" fontAlgn="auto" hangingPunct="1">
                <a:spcBef>
                  <a:spcPts val="0"/>
                </a:spcBef>
                <a:spcAft>
                  <a:spcPts val="0"/>
                </a:spcAft>
                <a:defRPr/>
              </a:pPr>
              <a:t>426</a:t>
            </a:fld>
            <a:endParaRPr lang="en-US" sz="1350">
              <a:solidFill>
                <a:prstClr val="black"/>
              </a:solidFill>
              <a:latin typeface="Arial"/>
              <a:ea typeface="+mn-ea"/>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Box 1">
            <a:extLst>
              <a:ext uri="{FF2B5EF4-FFF2-40B4-BE49-F238E27FC236}">
                <a16:creationId xmlns:a16="http://schemas.microsoft.com/office/drawing/2014/main" id="{6E4A1C85-A928-4253-0A54-D7EBD18AC624}"/>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02575CA6-8739-B1EE-7868-A29F941EE6CA}"/>
              </a:ext>
            </a:extLst>
          </p:cNvPr>
          <p:cNvSpPr txBox="1"/>
          <p:nvPr/>
        </p:nvSpPr>
        <p:spPr>
          <a:xfrm>
            <a:off x="179388" y="1492250"/>
            <a:ext cx="8785225" cy="2862263"/>
          </a:xfrm>
          <a:prstGeom prst="rect">
            <a:avLst/>
          </a:prstGeom>
          <a:noFill/>
        </p:spPr>
        <p:txBody>
          <a:bodyPr>
            <a:spAutoFit/>
          </a:bodyPr>
          <a:lstStyle/>
          <a:p>
            <a:pPr>
              <a:defRPr/>
            </a:pPr>
            <a:r>
              <a:rPr lang="en-US" sz="3600" b="1" dirty="0">
                <a:solidFill>
                  <a:schemeClr val="bg1"/>
                </a:solidFill>
              </a:rPr>
              <a:t>Patentability of life questions</a:t>
            </a:r>
            <a:r>
              <a:rPr lang="en-US" sz="3600" b="1" dirty="0">
                <a:solidFill>
                  <a:srgbClr val="FF0000"/>
                </a:solidFill>
              </a:rPr>
              <a:t>…</a:t>
            </a:r>
          </a:p>
          <a:p>
            <a:pPr marL="385763" indent="-385763">
              <a:buFont typeface="+mj-lt"/>
              <a:buAutoNum type="arabicPeriod"/>
              <a:defRPr/>
            </a:pPr>
            <a:r>
              <a:rPr lang="en-US" sz="3600" dirty="0">
                <a:solidFill>
                  <a:schemeClr val="bg1"/>
                </a:solidFill>
              </a:rPr>
              <a:t>Should farmers have a right</a:t>
            </a:r>
            <a:r>
              <a:rPr lang="en-US" sz="3600" dirty="0">
                <a:solidFill>
                  <a:srgbClr val="FF0000"/>
                </a:solidFill>
              </a:rPr>
              <a:t>/</a:t>
            </a:r>
            <a:r>
              <a:rPr lang="en-US" sz="3600" dirty="0">
                <a:solidFill>
                  <a:schemeClr val="bg1"/>
                </a:solidFill>
              </a:rPr>
              <a:t>privilege to </a:t>
            </a:r>
            <a:r>
              <a:rPr lang="en-US" sz="3600" dirty="0">
                <a:solidFill>
                  <a:srgbClr val="FFFF00"/>
                </a:solidFill>
              </a:rPr>
              <a:t>save seed and replant</a:t>
            </a:r>
            <a:r>
              <a:rPr lang="en-US" sz="3600" dirty="0">
                <a:solidFill>
                  <a:srgbClr val="FF0000"/>
                </a:solidFill>
              </a:rPr>
              <a:t>?</a:t>
            </a:r>
            <a:endParaRPr lang="en-US" sz="3600" dirty="0">
              <a:solidFill>
                <a:schemeClr val="bg1"/>
              </a:solidFill>
            </a:endParaRPr>
          </a:p>
          <a:p>
            <a:pPr marL="385763" indent="-385763">
              <a:buFont typeface="+mj-lt"/>
              <a:buAutoNum type="arabicPeriod"/>
              <a:defRPr/>
            </a:pPr>
            <a:r>
              <a:rPr lang="en-US" sz="3600" dirty="0">
                <a:solidFill>
                  <a:schemeClr val="bg1"/>
                </a:solidFill>
              </a:rPr>
              <a:t>If so, </a:t>
            </a:r>
            <a:r>
              <a:rPr lang="en-US" sz="3600" dirty="0">
                <a:solidFill>
                  <a:srgbClr val="FFFF00"/>
                </a:solidFill>
              </a:rPr>
              <a:t>how</a:t>
            </a:r>
            <a:r>
              <a:rPr lang="en-US" sz="3600" dirty="0">
                <a:solidFill>
                  <a:schemeClr val="bg1"/>
                </a:solidFill>
              </a:rPr>
              <a:t> should this right</a:t>
            </a:r>
            <a:r>
              <a:rPr lang="en-US" sz="3600" dirty="0">
                <a:solidFill>
                  <a:srgbClr val="FF0000"/>
                </a:solidFill>
              </a:rPr>
              <a:t>/</a:t>
            </a:r>
            <a:r>
              <a:rPr lang="en-US" sz="3600" dirty="0">
                <a:solidFill>
                  <a:schemeClr val="bg1"/>
                </a:solidFill>
              </a:rPr>
              <a:t>privilege be protected at law</a:t>
            </a:r>
            <a:r>
              <a:rPr lang="en-US" sz="3600" dirty="0">
                <a:solidFill>
                  <a:srgbClr val="FF0000"/>
                </a:solidFill>
              </a:rPr>
              <a:t>?</a:t>
            </a:r>
            <a:r>
              <a:rPr lang="en-US" sz="3600" dirty="0">
                <a:solidFill>
                  <a:schemeClr val="bg1"/>
                </a:solidFill>
              </a:rPr>
              <a:t> </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descr="Text&#10;&#10;Description automatically generated">
            <a:extLst>
              <a:ext uri="{FF2B5EF4-FFF2-40B4-BE49-F238E27FC236}">
                <a16:creationId xmlns:a16="http://schemas.microsoft.com/office/drawing/2014/main" id="{63CA4C69-CB21-68F9-D103-7F396A89108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21038" y="266700"/>
            <a:ext cx="27019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descr="Graphical user interface, text, application&#10;&#10;Description automatically generated">
            <a:extLst>
              <a:ext uri="{FF2B5EF4-FFF2-40B4-BE49-F238E27FC236}">
                <a16:creationId xmlns:a16="http://schemas.microsoft.com/office/drawing/2014/main" id="{F2B7814C-CD63-F469-177D-4C0C995889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1650" y="350838"/>
            <a:ext cx="56007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A text on a page&#10;&#10;Description automatically generated">
            <a:extLst>
              <a:ext uri="{FF2B5EF4-FFF2-40B4-BE49-F238E27FC236}">
                <a16:creationId xmlns:a16="http://schemas.microsoft.com/office/drawing/2014/main" id="{DBBAFE03-C4B2-FF10-1CD5-BD7EE1DEB92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41663" y="0"/>
            <a:ext cx="28606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Graphical user interface, website&#10;&#10;Description automatically generated">
            <a:extLst>
              <a:ext uri="{FF2B5EF4-FFF2-40B4-BE49-F238E27FC236}">
                <a16:creationId xmlns:a16="http://schemas.microsoft.com/office/drawing/2014/main" id="{1B7B71A5-F883-3F7E-A7C6-77FF675FB2F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911350" y="347663"/>
            <a:ext cx="53213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2" descr="Graphical user interface, website&#10;&#10;Description automatically generated">
            <a:extLst>
              <a:ext uri="{FF2B5EF4-FFF2-40B4-BE49-F238E27FC236}">
                <a16:creationId xmlns:a16="http://schemas.microsoft.com/office/drawing/2014/main" id="{61D49B81-7E60-B19F-6954-63BD2EB439B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27238" y="109538"/>
            <a:ext cx="5089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 descr="Text&#10;&#10;Description automatically generated">
            <a:extLst>
              <a:ext uri="{FF2B5EF4-FFF2-40B4-BE49-F238E27FC236}">
                <a16:creationId xmlns:a16="http://schemas.microsoft.com/office/drawing/2014/main" id="{6A88676E-C32A-1B01-C4FD-2C9CD70A44D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16275" y="123825"/>
            <a:ext cx="271145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descr="Graphical user interface, text, application&#10;&#10;Description automatically generated">
            <a:extLst>
              <a:ext uri="{FF2B5EF4-FFF2-40B4-BE49-F238E27FC236}">
                <a16:creationId xmlns:a16="http://schemas.microsoft.com/office/drawing/2014/main" id="{8F3D519E-37B2-86AE-7B5D-960BA022273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9138" y="220663"/>
            <a:ext cx="51657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5BB7FC-BA57-38D0-D8CB-DA37BD9DEDCF}"/>
              </a:ext>
            </a:extLst>
          </p:cNvPr>
          <p:cNvSpPr txBox="1"/>
          <p:nvPr/>
        </p:nvSpPr>
        <p:spPr>
          <a:xfrm>
            <a:off x="2054225" y="4068763"/>
            <a:ext cx="5035550" cy="522287"/>
          </a:xfrm>
          <a:prstGeom prst="rect">
            <a:avLst/>
          </a:prstGeom>
          <a:noFill/>
        </p:spPr>
        <p:txBody>
          <a:bodyPr wrap="none">
            <a:spAutoFit/>
          </a:bodyPr>
          <a:lstStyle/>
          <a:p>
            <a:pPr defTabSz="342900" eaLnBrk="1" fontAlgn="auto" hangingPunct="1">
              <a:spcBef>
                <a:spcPts val="0"/>
              </a:spcBef>
              <a:spcAft>
                <a:spcPts val="0"/>
              </a:spcAft>
              <a:defRPr/>
            </a:pPr>
            <a:r>
              <a:rPr lang="en-US" sz="2800" dirty="0">
                <a:solidFill>
                  <a:prstClr val="black"/>
                </a:solidFill>
                <a:latin typeface="Arial"/>
                <a:ea typeface="+mn-ea"/>
                <a:hlinkClick r:id="rId2"/>
              </a:rPr>
              <a:t>https://youtu.be/BwgnXZ98AfI</a:t>
            </a:r>
            <a:r>
              <a:rPr lang="en-US" sz="2800" dirty="0">
                <a:solidFill>
                  <a:prstClr val="black"/>
                </a:solidFill>
                <a:latin typeface="Arial"/>
                <a:ea typeface="+mn-ea"/>
              </a:rPr>
              <a:t> </a:t>
            </a:r>
          </a:p>
        </p:txBody>
      </p:sp>
      <p:pic>
        <p:nvPicPr>
          <p:cNvPr id="206850" name="Picture 3" descr="A tractor in a field&#10;&#10;Description automatically generated with medium confidence">
            <a:extLst>
              <a:ext uri="{FF2B5EF4-FFF2-40B4-BE49-F238E27FC236}">
                <a16:creationId xmlns:a16="http://schemas.microsoft.com/office/drawing/2014/main" id="{6AD0E1F8-4C6B-CA64-0932-E59DA6A3777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0700" y="552450"/>
            <a:ext cx="55626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2" descr="Graphical user interface, website&#10;&#10;Description automatically generated">
            <a:extLst>
              <a:ext uri="{FF2B5EF4-FFF2-40B4-BE49-F238E27FC236}">
                <a16:creationId xmlns:a16="http://schemas.microsoft.com/office/drawing/2014/main" id="{B9F48791-7163-EE99-981E-E817DBB8345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63763" y="369888"/>
            <a:ext cx="48164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Graphical user interface, text&#10;&#10;Description automatically generated">
            <a:extLst>
              <a:ext uri="{FF2B5EF4-FFF2-40B4-BE49-F238E27FC236}">
                <a16:creationId xmlns:a16="http://schemas.microsoft.com/office/drawing/2014/main" id="{C5F43E0A-CDA9-96A2-9F94-8EE97DD99F1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27300" y="195263"/>
            <a:ext cx="4089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Graphical user interface, website&#10;&#10;Description automatically generated">
            <a:extLst>
              <a:ext uri="{FF2B5EF4-FFF2-40B4-BE49-F238E27FC236}">
                <a16:creationId xmlns:a16="http://schemas.microsoft.com/office/drawing/2014/main" id="{EE53583F-6642-B220-5B22-9861EF3E4CC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17838" y="123825"/>
            <a:ext cx="3108325"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Graphical user interface&#10;&#10;Description automatically generated">
            <a:extLst>
              <a:ext uri="{FF2B5EF4-FFF2-40B4-BE49-F238E27FC236}">
                <a16:creationId xmlns:a16="http://schemas.microsoft.com/office/drawing/2014/main" id="{AD38D559-077C-F042-4427-2146D314659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60725" y="241300"/>
            <a:ext cx="26225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Text, letter&#10;&#10;Description automatically generated">
            <a:extLst>
              <a:ext uri="{FF2B5EF4-FFF2-40B4-BE49-F238E27FC236}">
                <a16:creationId xmlns:a16="http://schemas.microsoft.com/office/drawing/2014/main" id="{2AF17821-2990-E50F-58AC-AD8E11DAA4E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28913" y="238125"/>
            <a:ext cx="36861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A close-up of a document&#10;&#10;Description automatically generated">
            <a:extLst>
              <a:ext uri="{FF2B5EF4-FFF2-40B4-BE49-F238E27FC236}">
                <a16:creationId xmlns:a16="http://schemas.microsoft.com/office/drawing/2014/main" id="{AC1D9357-D648-D5F1-EEC5-845A4B5CA6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2263" y="0"/>
            <a:ext cx="3419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C8FBB-C8F8-E006-D813-AAED7AA556B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a:extLst>
              <a:ext uri="{FF2B5EF4-FFF2-40B4-BE49-F238E27FC236}">
                <a16:creationId xmlns:a16="http://schemas.microsoft.com/office/drawing/2014/main" id="{662B6220-89EF-8267-FD0F-8303B4F1C86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14018" name="Content Placeholder 3" descr="Crystal_Project_pause-queue.png">
            <a:extLst>
              <a:ext uri="{FF2B5EF4-FFF2-40B4-BE49-F238E27FC236}">
                <a16:creationId xmlns:a16="http://schemas.microsoft.com/office/drawing/2014/main" id="{277C01B3-160E-666C-37E1-0E52D544D360}"/>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Content Placeholder 3" descr="Crystal_Project_pause-queue.png">
            <a:extLst>
              <a:ext uri="{FF2B5EF4-FFF2-40B4-BE49-F238E27FC236}">
                <a16:creationId xmlns:a16="http://schemas.microsoft.com/office/drawing/2014/main" id="{79E1655B-67C9-034B-C468-D8C27AF55A1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5">
            <a:extLst>
              <a:ext uri="{FF2B5EF4-FFF2-40B4-BE49-F238E27FC236}">
                <a16:creationId xmlns:a16="http://schemas.microsoft.com/office/drawing/2014/main" id="{414A804F-E993-88AF-8AA1-D354D2BA7EBC}"/>
              </a:ext>
            </a:extLst>
          </p:cNvPr>
          <p:cNvSpPr>
            <a:spLocks noGrp="1" noChangeArrowheads="1"/>
          </p:cNvSpPr>
          <p:nvPr>
            <p:ph type="title"/>
          </p:nvPr>
        </p:nvSpPr>
        <p:spPr bwMode="auto">
          <a:xfrm>
            <a:off x="868363" y="47625"/>
            <a:ext cx="7407275"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Post-grant Issues</a:t>
            </a:r>
          </a:p>
        </p:txBody>
      </p:sp>
      <p:sp>
        <p:nvSpPr>
          <p:cNvPr id="2" name="Content Placeholder 1">
            <a:extLst>
              <a:ext uri="{FF2B5EF4-FFF2-40B4-BE49-F238E27FC236}">
                <a16:creationId xmlns:a16="http://schemas.microsoft.com/office/drawing/2014/main" id="{60294178-3A0C-7A26-78AA-2D36B66D9375}"/>
              </a:ext>
            </a:extLst>
          </p:cNvPr>
          <p:cNvSpPr>
            <a:spLocks noGrp="1"/>
          </p:cNvSpPr>
          <p:nvPr>
            <p:ph idx="1"/>
          </p:nvPr>
        </p:nvSpPr>
        <p:spPr>
          <a:xfrm>
            <a:off x="179388" y="1131888"/>
            <a:ext cx="8785225" cy="3738562"/>
          </a:xfrm>
        </p:spPr>
        <p:txBody>
          <a:bodyPr>
            <a:noAutofit/>
          </a:bodyPr>
          <a:lstStyle/>
          <a:p>
            <a:pPr marL="0" indent="0">
              <a:buFont typeface="Arial" panose="020B0604020202020204" pitchFamily="34" charset="0"/>
              <a:buNone/>
              <a:defRPr/>
            </a:pPr>
            <a:r>
              <a:rPr lang="en-US" sz="2000" b="1" dirty="0">
                <a:solidFill>
                  <a:srgbClr val="FF0000"/>
                </a:solidFill>
              </a:rPr>
              <a:t>A</a:t>
            </a:r>
            <a:r>
              <a:rPr lang="en-US" sz="2000" b="1" dirty="0">
                <a:solidFill>
                  <a:srgbClr val="FFFF00"/>
                </a:solidFill>
              </a:rPr>
              <a:t>.</a:t>
            </a:r>
            <a:r>
              <a:rPr lang="en-US" sz="2000" b="1" dirty="0">
                <a:solidFill>
                  <a:schemeClr val="bg1"/>
                </a:solidFill>
              </a:rPr>
              <a:t> Patent rights, once granted, can be lost </a:t>
            </a:r>
            <a:r>
              <a:rPr lang="en-US" sz="2000" dirty="0">
                <a:solidFill>
                  <a:schemeClr val="bg1"/>
                </a:solidFill>
              </a:rPr>
              <a:t>(see s. 60(1))</a:t>
            </a:r>
          </a:p>
          <a:p>
            <a:pPr>
              <a:defRPr/>
            </a:pPr>
            <a:r>
              <a:rPr lang="en-US" sz="2000" dirty="0">
                <a:solidFill>
                  <a:schemeClr val="bg1"/>
                </a:solidFill>
              </a:rPr>
              <a:t>Who is an “</a:t>
            </a:r>
            <a:r>
              <a:rPr lang="en-US" sz="2000" dirty="0">
                <a:solidFill>
                  <a:srgbClr val="FFFF00"/>
                </a:solidFill>
              </a:rPr>
              <a:t>interested person</a:t>
            </a:r>
            <a:r>
              <a:rPr lang="en-US" sz="2000" dirty="0">
                <a:solidFill>
                  <a:schemeClr val="bg1"/>
                </a:solidFill>
              </a:rPr>
              <a:t>”  under s. 60(1):</a:t>
            </a:r>
          </a:p>
          <a:p>
            <a:pPr lvl="1">
              <a:buFont typeface="Courier New" panose="02070309020205020404" pitchFamily="49" charset="0"/>
              <a:buChar char="o"/>
              <a:defRPr/>
            </a:pPr>
            <a:r>
              <a:rPr lang="en-US" sz="2000" dirty="0">
                <a:solidFill>
                  <a:srgbClr val="FFFF00"/>
                </a:solidFill>
              </a:rPr>
              <a:t>Actual or potential infringers</a:t>
            </a:r>
          </a:p>
          <a:p>
            <a:pPr lvl="1">
              <a:buFont typeface="Courier New" panose="02070309020205020404" pitchFamily="49" charset="0"/>
              <a:buChar char="o"/>
              <a:defRPr/>
            </a:pPr>
            <a:r>
              <a:rPr lang="en-US" sz="2000" dirty="0">
                <a:solidFill>
                  <a:srgbClr val="FFFF00"/>
                </a:solidFill>
              </a:rPr>
              <a:t>Anyone</a:t>
            </a:r>
            <a:r>
              <a:rPr lang="en-US" sz="2000" dirty="0">
                <a:solidFill>
                  <a:schemeClr val="bg1"/>
                </a:solidFill>
              </a:rPr>
              <a:t> dealing with the same/similar kind of thing as the Defendant and is </a:t>
            </a:r>
            <a:r>
              <a:rPr lang="en-US" sz="2000" dirty="0">
                <a:solidFill>
                  <a:srgbClr val="FFFF00"/>
                </a:solidFill>
              </a:rPr>
              <a:t>in competition</a:t>
            </a:r>
            <a:r>
              <a:rPr lang="en-US" sz="2000" dirty="0">
                <a:solidFill>
                  <a:schemeClr val="bg1"/>
                </a:solidFill>
              </a:rPr>
              <a:t>.</a:t>
            </a:r>
          </a:p>
          <a:p>
            <a:pPr lvl="1">
              <a:buFont typeface="Courier New" panose="02070309020205020404" pitchFamily="49" charset="0"/>
              <a:buChar char="o"/>
              <a:defRPr/>
            </a:pPr>
            <a:r>
              <a:rPr lang="en-US" sz="2000" dirty="0">
                <a:solidFill>
                  <a:srgbClr val="FFFF00"/>
                </a:solidFill>
              </a:rPr>
              <a:t>Where a person is using or wants to use an invention in respect of which another person claims to have a patent</a:t>
            </a:r>
          </a:p>
          <a:p>
            <a:pPr marL="642938" lvl="2" indent="0">
              <a:buFont typeface="Arial" panose="020B0604020202020204" pitchFamily="34" charset="0"/>
              <a:buNone/>
              <a:defRPr/>
            </a:pPr>
            <a:r>
              <a:rPr lang="en-US" sz="2000" dirty="0">
                <a:solidFill>
                  <a:schemeClr val="bg1"/>
                </a:solidFill>
              </a:rPr>
              <a:t>Per </a:t>
            </a:r>
            <a:r>
              <a:rPr lang="en-US" sz="2000" i="1" u="sng" dirty="0">
                <a:solidFill>
                  <a:schemeClr val="bg1"/>
                </a:solidFill>
              </a:rPr>
              <a:t>Purcell Systems, Inc. v. Argus Technologies</a:t>
            </a:r>
            <a:r>
              <a:rPr lang="en-US" sz="2000" i="1" dirty="0">
                <a:solidFill>
                  <a:schemeClr val="bg1"/>
                </a:solidFill>
              </a:rPr>
              <a:t>, </a:t>
            </a:r>
            <a:r>
              <a:rPr lang="en-US" sz="2000" dirty="0">
                <a:solidFill>
                  <a:schemeClr val="bg1"/>
                </a:solidFill>
              </a:rPr>
              <a:t>2008 FC 1210. </a:t>
            </a:r>
          </a:p>
          <a:p>
            <a:pPr>
              <a:defRPr/>
            </a:pPr>
            <a:r>
              <a:rPr lang="en-US" sz="2000" dirty="0">
                <a:solidFill>
                  <a:schemeClr val="bg1"/>
                </a:solidFill>
              </a:rPr>
              <a:t>One</a:t>
            </a:r>
            <a:r>
              <a:rPr lang="en-US" sz="2000" dirty="0">
                <a:solidFill>
                  <a:srgbClr val="FF0000"/>
                </a:solidFill>
              </a:rPr>
              <a:t>-</a:t>
            </a:r>
            <a:r>
              <a:rPr lang="en-US" sz="2000" dirty="0">
                <a:solidFill>
                  <a:schemeClr val="bg1"/>
                </a:solidFill>
              </a:rPr>
              <a:t>way patents can be invalidated </a:t>
            </a:r>
            <a:r>
              <a:rPr lang="en-US" sz="2000" dirty="0">
                <a:solidFill>
                  <a:srgbClr val="FF0000"/>
                </a:solidFill>
              </a:rPr>
              <a:t>= </a:t>
            </a:r>
            <a:r>
              <a:rPr lang="en-US" sz="2000" dirty="0">
                <a:solidFill>
                  <a:schemeClr val="bg1"/>
                </a:solidFill>
              </a:rPr>
              <a:t>new prior art (s. 48.1(1))</a:t>
            </a:r>
          </a:p>
        </p:txBody>
      </p:sp>
      <p:sp>
        <p:nvSpPr>
          <p:cNvPr id="4" name="Slide Number Placeholder 3">
            <a:extLst>
              <a:ext uri="{FF2B5EF4-FFF2-40B4-BE49-F238E27FC236}">
                <a16:creationId xmlns:a16="http://schemas.microsoft.com/office/drawing/2014/main" id="{76D0EFA0-6F23-57C2-9837-AF3805ABF379}"/>
              </a:ext>
            </a:extLst>
          </p:cNvPr>
          <p:cNvSpPr>
            <a:spLocks noGrp="1"/>
          </p:cNvSpPr>
          <p:nvPr>
            <p:ph type="sldNum" sz="quarter" idx="12"/>
          </p:nvPr>
        </p:nvSpPr>
        <p:spPr/>
        <p:txBody>
          <a:bodyPr/>
          <a:lstStyle/>
          <a:p>
            <a:pPr defTabSz="342900" eaLnBrk="1" fontAlgn="auto" hangingPunct="1">
              <a:spcBef>
                <a:spcPts val="0"/>
              </a:spcBef>
              <a:spcAft>
                <a:spcPts val="0"/>
              </a:spcAft>
              <a:defRPr/>
            </a:pPr>
            <a:fld id="{A80ED54F-D347-2244-B505-D1D365962C93}" type="slidenum">
              <a:rPr lang="en-US" sz="1350">
                <a:solidFill>
                  <a:prstClr val="black"/>
                </a:solidFill>
                <a:latin typeface="Arial"/>
                <a:ea typeface="+mn-ea"/>
              </a:rPr>
              <a:pPr defTabSz="342900" eaLnBrk="1" fontAlgn="auto" hangingPunct="1">
                <a:spcBef>
                  <a:spcPts val="0"/>
                </a:spcBef>
                <a:spcAft>
                  <a:spcPts val="0"/>
                </a:spcAft>
                <a:defRPr/>
              </a:pPr>
              <a:t>442</a:t>
            </a:fld>
            <a:endParaRPr lang="en-US" sz="1350">
              <a:solidFill>
                <a:prstClr val="black"/>
              </a:solidFill>
              <a:latin typeface="Arial"/>
              <a:ea typeface="+mn-ea"/>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5">
            <a:extLst>
              <a:ext uri="{FF2B5EF4-FFF2-40B4-BE49-F238E27FC236}">
                <a16:creationId xmlns:a16="http://schemas.microsoft.com/office/drawing/2014/main" id="{7F2F6E6D-6938-0E7C-4A5D-D0E886F9CEB4}"/>
              </a:ext>
            </a:extLst>
          </p:cNvPr>
          <p:cNvSpPr>
            <a:spLocks noGrp="1" noChangeArrowheads="1"/>
          </p:cNvSpPr>
          <p:nvPr>
            <p:ph type="title"/>
          </p:nvPr>
        </p:nvSpPr>
        <p:spPr bwMode="auto">
          <a:xfrm>
            <a:off x="868363" y="123825"/>
            <a:ext cx="7407275"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Post-grant Issues</a:t>
            </a:r>
          </a:p>
        </p:txBody>
      </p:sp>
      <p:sp>
        <p:nvSpPr>
          <p:cNvPr id="2" name="Content Placeholder 1">
            <a:extLst>
              <a:ext uri="{FF2B5EF4-FFF2-40B4-BE49-F238E27FC236}">
                <a16:creationId xmlns:a16="http://schemas.microsoft.com/office/drawing/2014/main" id="{A3C907E3-E174-6CA2-2499-54CED89C2268}"/>
              </a:ext>
            </a:extLst>
          </p:cNvPr>
          <p:cNvSpPr>
            <a:spLocks noGrp="1"/>
          </p:cNvSpPr>
          <p:nvPr>
            <p:ph idx="1"/>
          </p:nvPr>
        </p:nvSpPr>
        <p:spPr>
          <a:xfrm>
            <a:off x="250825" y="1131888"/>
            <a:ext cx="8785225" cy="3887787"/>
          </a:xfrm>
        </p:spPr>
        <p:txBody>
          <a:bodyPr>
            <a:noAutofit/>
          </a:bodyPr>
          <a:lstStyle/>
          <a:p>
            <a:pPr marL="0" indent="0">
              <a:buFont typeface="Arial" panose="020B0604020202020204" pitchFamily="34" charset="0"/>
              <a:buNone/>
              <a:defRPr/>
            </a:pPr>
            <a:r>
              <a:rPr lang="en-US" b="1" dirty="0">
                <a:solidFill>
                  <a:srgbClr val="FF0000"/>
                </a:solidFill>
              </a:rPr>
              <a:t>A</a:t>
            </a:r>
            <a:r>
              <a:rPr lang="en-US" b="1" dirty="0">
                <a:solidFill>
                  <a:srgbClr val="FFFF00"/>
                </a:solidFill>
              </a:rPr>
              <a:t>.</a:t>
            </a:r>
            <a:r>
              <a:rPr lang="en-US" b="1" dirty="0">
                <a:solidFill>
                  <a:schemeClr val="bg1"/>
                </a:solidFill>
              </a:rPr>
              <a:t> </a:t>
            </a:r>
            <a:r>
              <a:rPr lang="en-US" b="1" dirty="0">
                <a:solidFill>
                  <a:srgbClr val="FFFF00"/>
                </a:solidFill>
              </a:rPr>
              <a:t>Patent rights</a:t>
            </a:r>
            <a:r>
              <a:rPr lang="en-US" b="1" dirty="0">
                <a:solidFill>
                  <a:srgbClr val="FF0000"/>
                </a:solidFill>
              </a:rPr>
              <a:t>,</a:t>
            </a:r>
            <a:r>
              <a:rPr lang="en-US" b="1" dirty="0">
                <a:solidFill>
                  <a:srgbClr val="FFFF00"/>
                </a:solidFill>
              </a:rPr>
              <a:t> once granted</a:t>
            </a:r>
            <a:r>
              <a:rPr lang="en-US" b="1" dirty="0">
                <a:solidFill>
                  <a:srgbClr val="FF0000"/>
                </a:solidFill>
              </a:rPr>
              <a:t>,</a:t>
            </a:r>
            <a:r>
              <a:rPr lang="en-US" b="1" dirty="0">
                <a:solidFill>
                  <a:srgbClr val="FFFF00"/>
                </a:solidFill>
              </a:rPr>
              <a:t> can be lost</a:t>
            </a:r>
            <a:r>
              <a:rPr lang="en-US" b="1" dirty="0">
                <a:solidFill>
                  <a:srgbClr val="FF0000"/>
                </a:solidFill>
              </a:rPr>
              <a:t>.</a:t>
            </a:r>
          </a:p>
          <a:p>
            <a:pPr marL="0" indent="0">
              <a:buFont typeface="Arial" panose="020B0604020202020204" pitchFamily="34" charset="0"/>
              <a:buNone/>
              <a:defRPr/>
            </a:pPr>
            <a:r>
              <a:rPr lang="en-CA" dirty="0">
                <a:solidFill>
                  <a:schemeClr val="bg1"/>
                </a:solidFill>
              </a:rPr>
              <a:t>S. 48.1(1) provides that: </a:t>
            </a:r>
            <a:r>
              <a:rPr lang="en-CA" i="1" dirty="0">
                <a:solidFill>
                  <a:schemeClr val="bg1"/>
                </a:solidFill>
              </a:rPr>
              <a:t>“</a:t>
            </a:r>
            <a:r>
              <a:rPr lang="en-US" i="1" dirty="0">
                <a:solidFill>
                  <a:srgbClr val="FFFF00"/>
                </a:solidFill>
              </a:rPr>
              <a:t>Any person may request a re-examination of any claim of a patent by </a:t>
            </a:r>
            <a:r>
              <a:rPr lang="en-US" i="1" dirty="0">
                <a:solidFill>
                  <a:schemeClr val="bg1"/>
                </a:solidFill>
              </a:rPr>
              <a:t>filing with the Commissioner prior art, consisting of patents, applications for patents open to public inspection and printed publications, and by paying a prescribed fee.”</a:t>
            </a:r>
            <a:endParaRPr lang="en-CA" i="1" dirty="0">
              <a:solidFill>
                <a:schemeClr val="bg1"/>
              </a:solidFill>
            </a:endParaRPr>
          </a:p>
          <a:p>
            <a:pPr marL="0" indent="0">
              <a:buFont typeface="Arial" panose="020B0604020202020204" pitchFamily="34" charset="0"/>
              <a:buNone/>
              <a:defRPr/>
            </a:pPr>
            <a:endParaRPr lang="en-US" sz="1950" dirty="0">
              <a:solidFill>
                <a:schemeClr val="bg1"/>
              </a:solidFill>
            </a:endParaRPr>
          </a:p>
        </p:txBody>
      </p:sp>
      <p:sp>
        <p:nvSpPr>
          <p:cNvPr id="4" name="Slide Number Placeholder 3">
            <a:extLst>
              <a:ext uri="{FF2B5EF4-FFF2-40B4-BE49-F238E27FC236}">
                <a16:creationId xmlns:a16="http://schemas.microsoft.com/office/drawing/2014/main" id="{5F89FF96-963D-F13A-DEC2-8ECB992617EC}"/>
              </a:ext>
            </a:extLst>
          </p:cNvPr>
          <p:cNvSpPr>
            <a:spLocks noGrp="1"/>
          </p:cNvSpPr>
          <p:nvPr>
            <p:ph type="sldNum" sz="quarter" idx="12"/>
          </p:nvPr>
        </p:nvSpPr>
        <p:spPr/>
        <p:txBody>
          <a:bodyPr/>
          <a:lstStyle/>
          <a:p>
            <a:pPr defTabSz="342900" eaLnBrk="1" fontAlgn="auto" hangingPunct="1">
              <a:spcBef>
                <a:spcPts val="0"/>
              </a:spcBef>
              <a:spcAft>
                <a:spcPts val="0"/>
              </a:spcAft>
              <a:defRPr/>
            </a:pPr>
            <a:fld id="{B138BF30-9CA6-A946-8538-C93A436EF380}" type="slidenum">
              <a:rPr lang="en-US" sz="1350">
                <a:solidFill>
                  <a:prstClr val="black"/>
                </a:solidFill>
                <a:latin typeface="Arial"/>
                <a:ea typeface="+mn-ea"/>
              </a:rPr>
              <a:pPr defTabSz="342900" eaLnBrk="1" fontAlgn="auto" hangingPunct="1">
                <a:spcBef>
                  <a:spcPts val="0"/>
                </a:spcBef>
                <a:spcAft>
                  <a:spcPts val="0"/>
                </a:spcAft>
                <a:defRPr/>
              </a:pPr>
              <a:t>443</a:t>
            </a:fld>
            <a:endParaRPr lang="en-US" sz="1350">
              <a:solidFill>
                <a:prstClr val="black"/>
              </a:solidFill>
              <a:latin typeface="Arial"/>
              <a:ea typeface="+mn-ea"/>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a:extLst>
              <a:ext uri="{FF2B5EF4-FFF2-40B4-BE49-F238E27FC236}">
                <a16:creationId xmlns:a16="http://schemas.microsoft.com/office/drawing/2014/main" id="{07096AEF-44B4-EB73-9116-FBA6220017CE}"/>
              </a:ext>
            </a:extLst>
          </p:cNvPr>
          <p:cNvSpPr>
            <a:spLocks noGrp="1" noChangeArrowheads="1"/>
          </p:cNvSpPr>
          <p:nvPr>
            <p:ph type="title"/>
          </p:nvPr>
        </p:nvSpPr>
        <p:spPr bwMode="auto">
          <a:xfrm>
            <a:off x="904875" y="112713"/>
            <a:ext cx="7334250" cy="722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 </a:t>
            </a:r>
            <a:r>
              <a:rPr lang="en-US" altLang="en-US">
                <a:solidFill>
                  <a:srgbClr val="FFFF00"/>
                </a:solidFill>
              </a:rPr>
              <a:t>Post-grant Issues</a:t>
            </a:r>
            <a:endParaRPr lang="en-US" altLang="en-US" b="1">
              <a:solidFill>
                <a:srgbClr val="FFFF00"/>
              </a:solidFill>
            </a:endParaRPr>
          </a:p>
        </p:txBody>
      </p:sp>
      <p:sp>
        <p:nvSpPr>
          <p:cNvPr id="2" name="Content Placeholder 1">
            <a:extLst>
              <a:ext uri="{FF2B5EF4-FFF2-40B4-BE49-F238E27FC236}">
                <a16:creationId xmlns:a16="http://schemas.microsoft.com/office/drawing/2014/main" id="{B4DD0758-97E6-613D-4816-F5890085977A}"/>
              </a:ext>
            </a:extLst>
          </p:cNvPr>
          <p:cNvSpPr>
            <a:spLocks noGrp="1"/>
          </p:cNvSpPr>
          <p:nvPr>
            <p:ph idx="1"/>
          </p:nvPr>
        </p:nvSpPr>
        <p:spPr>
          <a:xfrm>
            <a:off x="287338" y="1203325"/>
            <a:ext cx="8569325" cy="3570288"/>
          </a:xfrm>
        </p:spPr>
        <p:txBody>
          <a:bodyPr>
            <a:normAutofit lnSpcReduction="10000"/>
          </a:bodyPr>
          <a:lstStyle/>
          <a:p>
            <a:pPr marL="0" indent="0">
              <a:buFont typeface="Arial" panose="020B0604020202020204" pitchFamily="34" charset="0"/>
              <a:buNone/>
              <a:defRPr/>
            </a:pPr>
            <a:r>
              <a:rPr lang="en-US" sz="2800" b="1" dirty="0">
                <a:solidFill>
                  <a:srgbClr val="FF0000"/>
                </a:solidFill>
              </a:rPr>
              <a:t>B</a:t>
            </a:r>
            <a:r>
              <a:rPr lang="en-US" sz="2800" b="1" dirty="0">
                <a:solidFill>
                  <a:srgbClr val="FFFF00"/>
                </a:solidFill>
              </a:rPr>
              <a:t>.</a:t>
            </a:r>
            <a:r>
              <a:rPr lang="en-US" sz="2800" b="1" dirty="0">
                <a:solidFill>
                  <a:srgbClr val="FF0000"/>
                </a:solidFill>
              </a:rPr>
              <a:t> </a:t>
            </a:r>
            <a:r>
              <a:rPr lang="en-US" sz="2800" b="1" dirty="0">
                <a:solidFill>
                  <a:srgbClr val="FFFF00"/>
                </a:solidFill>
              </a:rPr>
              <a:t>Patent rights</a:t>
            </a:r>
            <a:r>
              <a:rPr lang="en-US" sz="2800" b="1" dirty="0">
                <a:solidFill>
                  <a:srgbClr val="FF0000"/>
                </a:solidFill>
              </a:rPr>
              <a:t>,</a:t>
            </a:r>
            <a:r>
              <a:rPr lang="en-US" sz="2800" b="1" dirty="0">
                <a:solidFill>
                  <a:srgbClr val="FFFF00"/>
                </a:solidFill>
              </a:rPr>
              <a:t> once granted</a:t>
            </a:r>
            <a:r>
              <a:rPr lang="en-US" sz="2800" b="1" dirty="0">
                <a:solidFill>
                  <a:srgbClr val="FF0000"/>
                </a:solidFill>
              </a:rPr>
              <a:t>,</a:t>
            </a:r>
            <a:r>
              <a:rPr lang="en-US" sz="2800" b="1" dirty="0">
                <a:solidFill>
                  <a:srgbClr val="FFFF00"/>
                </a:solidFill>
              </a:rPr>
              <a:t> can be modified</a:t>
            </a:r>
            <a:r>
              <a:rPr lang="en-US" sz="2800" b="1" dirty="0">
                <a:solidFill>
                  <a:srgbClr val="FF0000"/>
                </a:solidFill>
              </a:rPr>
              <a:t>…</a:t>
            </a:r>
          </a:p>
          <a:p>
            <a:pPr>
              <a:defRPr/>
            </a:pPr>
            <a:r>
              <a:rPr lang="en-US" sz="2800" dirty="0">
                <a:solidFill>
                  <a:schemeClr val="bg1"/>
                </a:solidFill>
              </a:rPr>
              <a:t>See s. 48(1), which permits parts of a patent to be disclaimed</a:t>
            </a:r>
          </a:p>
          <a:p>
            <a:pPr lvl="1">
              <a:buFont typeface="Courier New" panose="02070309020205020404" pitchFamily="49" charset="0"/>
              <a:buChar char="o"/>
              <a:defRPr/>
            </a:pPr>
            <a:r>
              <a:rPr lang="en-US" dirty="0">
                <a:solidFill>
                  <a:schemeClr val="bg1"/>
                </a:solidFill>
              </a:rPr>
              <a:t>S. 48(1)(a): Claim is </a:t>
            </a:r>
            <a:r>
              <a:rPr lang="en-US" dirty="0">
                <a:solidFill>
                  <a:srgbClr val="FFFF00"/>
                </a:solidFill>
              </a:rPr>
              <a:t>overbroad when it is more than what was invented</a:t>
            </a:r>
          </a:p>
          <a:p>
            <a:pPr lvl="1">
              <a:buFont typeface="Courier New" panose="02070309020205020404" pitchFamily="49" charset="0"/>
              <a:buChar char="o"/>
              <a:defRPr/>
            </a:pPr>
            <a:r>
              <a:rPr lang="en-US" dirty="0">
                <a:solidFill>
                  <a:schemeClr val="bg1"/>
                </a:solidFill>
              </a:rPr>
              <a:t>S. 48(1)(b): Claim is </a:t>
            </a:r>
            <a:r>
              <a:rPr lang="en-US" dirty="0">
                <a:solidFill>
                  <a:srgbClr val="FFFF00"/>
                </a:solidFill>
              </a:rPr>
              <a:t>overbroad if it claims subject matter to which the patentee had no lawful right</a:t>
            </a:r>
          </a:p>
          <a:p>
            <a:pPr lvl="2">
              <a:defRPr/>
            </a:pPr>
            <a:endParaRPr lang="en-US" dirty="0"/>
          </a:p>
        </p:txBody>
      </p:sp>
      <p:sp>
        <p:nvSpPr>
          <p:cNvPr id="4" name="Slide Number Placeholder 3">
            <a:extLst>
              <a:ext uri="{FF2B5EF4-FFF2-40B4-BE49-F238E27FC236}">
                <a16:creationId xmlns:a16="http://schemas.microsoft.com/office/drawing/2014/main" id="{E30B730F-10C8-8148-B6F3-B007788E766C}"/>
              </a:ext>
            </a:extLst>
          </p:cNvPr>
          <p:cNvSpPr>
            <a:spLocks noGrp="1"/>
          </p:cNvSpPr>
          <p:nvPr>
            <p:ph type="sldNum" sz="quarter" idx="12"/>
          </p:nvPr>
        </p:nvSpPr>
        <p:spPr/>
        <p:txBody>
          <a:bodyPr/>
          <a:lstStyle/>
          <a:p>
            <a:pPr defTabSz="342900" eaLnBrk="1" fontAlgn="auto" hangingPunct="1">
              <a:spcBef>
                <a:spcPts val="0"/>
              </a:spcBef>
              <a:spcAft>
                <a:spcPts val="0"/>
              </a:spcAft>
              <a:defRPr/>
            </a:pPr>
            <a:fld id="{3983CE03-8BFC-5F41-B271-96613E12DAF6}" type="slidenum">
              <a:rPr lang="en-US" sz="1350">
                <a:solidFill>
                  <a:prstClr val="black"/>
                </a:solidFill>
                <a:latin typeface="Arial"/>
                <a:ea typeface="+mn-ea"/>
              </a:rPr>
              <a:pPr defTabSz="342900" eaLnBrk="1" fontAlgn="auto" hangingPunct="1">
                <a:spcBef>
                  <a:spcPts val="0"/>
                </a:spcBef>
                <a:spcAft>
                  <a:spcPts val="0"/>
                </a:spcAft>
                <a:defRPr/>
              </a:pPr>
              <a:t>444</a:t>
            </a:fld>
            <a:endParaRPr lang="en-US" sz="1350">
              <a:solidFill>
                <a:prstClr val="black"/>
              </a:solidFill>
              <a:latin typeface="Arial"/>
              <a:ea typeface="+mn-ea"/>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4E4924-81CB-5F6D-591C-F08F7CADA2E7}"/>
              </a:ext>
            </a:extLst>
          </p:cNvPr>
          <p:cNvSpPr>
            <a:spLocks noGrp="1"/>
          </p:cNvSpPr>
          <p:nvPr>
            <p:ph type="title"/>
          </p:nvPr>
        </p:nvSpPr>
        <p:spPr>
          <a:xfrm>
            <a:off x="941388" y="107950"/>
            <a:ext cx="7261225" cy="735013"/>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rgbClr val="FFFF00"/>
                </a:solidFill>
              </a:rPr>
              <a:t>Post-grant Issues</a:t>
            </a:r>
            <a:endParaRPr lang="en-US" b="1" dirty="0">
              <a:solidFill>
                <a:srgbClr val="FFFF00"/>
              </a:solidFill>
            </a:endParaRPr>
          </a:p>
        </p:txBody>
      </p:sp>
      <p:sp>
        <p:nvSpPr>
          <p:cNvPr id="2" name="Content Placeholder 1">
            <a:extLst>
              <a:ext uri="{FF2B5EF4-FFF2-40B4-BE49-F238E27FC236}">
                <a16:creationId xmlns:a16="http://schemas.microsoft.com/office/drawing/2014/main" id="{349091C5-991A-A135-BBC4-F972E4615BBC}"/>
              </a:ext>
            </a:extLst>
          </p:cNvPr>
          <p:cNvSpPr>
            <a:spLocks noGrp="1"/>
          </p:cNvSpPr>
          <p:nvPr>
            <p:ph idx="1"/>
          </p:nvPr>
        </p:nvSpPr>
        <p:spPr>
          <a:xfrm>
            <a:off x="215900" y="1185863"/>
            <a:ext cx="8712200" cy="3849687"/>
          </a:xfrm>
        </p:spPr>
        <p:txBody>
          <a:bodyPr>
            <a:noAutofit/>
          </a:bodyPr>
          <a:lstStyle/>
          <a:p>
            <a:pPr marL="0" indent="0">
              <a:buFont typeface="Arial" panose="020B0604020202020204" pitchFamily="34" charset="0"/>
              <a:buNone/>
              <a:defRPr/>
            </a:pPr>
            <a:r>
              <a:rPr lang="en-US" sz="2200" b="1" dirty="0">
                <a:solidFill>
                  <a:srgbClr val="FF0000"/>
                </a:solidFill>
              </a:rPr>
              <a:t>C</a:t>
            </a:r>
            <a:r>
              <a:rPr lang="en-US" sz="2200" b="1" dirty="0">
                <a:solidFill>
                  <a:srgbClr val="FFFF00"/>
                </a:solidFill>
              </a:rPr>
              <a:t>. </a:t>
            </a:r>
            <a:r>
              <a:rPr lang="en-US" sz="2200" b="1" dirty="0">
                <a:solidFill>
                  <a:schemeClr val="bg1"/>
                </a:solidFill>
              </a:rPr>
              <a:t>Patent rights, once granted, can be dedicated to the public </a:t>
            </a:r>
          </a:p>
          <a:p>
            <a:pPr>
              <a:defRPr/>
            </a:pPr>
            <a:r>
              <a:rPr lang="en-US" sz="2200" dirty="0">
                <a:solidFill>
                  <a:schemeClr val="bg1"/>
                </a:solidFill>
              </a:rPr>
              <a:t>See </a:t>
            </a:r>
            <a:r>
              <a:rPr lang="en-US" sz="2200" i="1" dirty="0">
                <a:solidFill>
                  <a:srgbClr val="00B0F0"/>
                </a:solidFill>
              </a:rPr>
              <a:t>Parke-Davis Division v. Canada (Minister of Health), </a:t>
            </a:r>
            <a:r>
              <a:rPr lang="en-US" sz="2200" dirty="0">
                <a:solidFill>
                  <a:schemeClr val="bg1"/>
                </a:solidFill>
              </a:rPr>
              <a:t>2002 FCA 454</a:t>
            </a:r>
            <a:r>
              <a:rPr lang="en-CA" sz="2200" i="1" dirty="0">
                <a:solidFill>
                  <a:schemeClr val="bg1"/>
                </a:solidFill>
              </a:rPr>
              <a:t> @ para </a:t>
            </a:r>
            <a:r>
              <a:rPr lang="en-US" sz="2200" i="1" dirty="0">
                <a:solidFill>
                  <a:schemeClr val="bg1"/>
                </a:solidFill>
              </a:rPr>
              <a:t>84 “… </a:t>
            </a:r>
            <a:r>
              <a:rPr lang="en-US" sz="2200" i="1" dirty="0">
                <a:solidFill>
                  <a:srgbClr val="FFFF00"/>
                </a:solidFill>
              </a:rPr>
              <a:t>Although there is no provision in the Patent Act which governs the termination of patent rights by dedication to public use</a:t>
            </a:r>
            <a:r>
              <a:rPr lang="en-US" sz="2200" i="1" dirty="0">
                <a:solidFill>
                  <a:schemeClr val="bg1"/>
                </a:solidFill>
              </a:rPr>
              <a:t>, </a:t>
            </a:r>
            <a:r>
              <a:rPr lang="en-US" sz="2200" i="1" dirty="0">
                <a:solidFill>
                  <a:srgbClr val="FFFF00"/>
                </a:solidFill>
              </a:rPr>
              <a:t>we are not persuaded that such a thing is impossible as a matter of law</a:t>
            </a:r>
            <a:r>
              <a:rPr lang="en-US" sz="2200" i="1" dirty="0">
                <a:solidFill>
                  <a:schemeClr val="bg1"/>
                </a:solidFill>
              </a:rPr>
              <a:t>. Assuming it is possible, publication of a dedication notice in the Canadian Patent Office Record is certainly a method by which a dedication to public use can be accomplished.”</a:t>
            </a:r>
          </a:p>
          <a:p>
            <a:pPr>
              <a:defRPr/>
            </a:pPr>
            <a:r>
              <a:rPr lang="en-US" sz="2200" dirty="0">
                <a:solidFill>
                  <a:schemeClr val="bg1"/>
                </a:solidFill>
              </a:rPr>
              <a:t>FCA also found that a </a:t>
            </a:r>
            <a:r>
              <a:rPr lang="en-US" sz="2200" dirty="0">
                <a:solidFill>
                  <a:srgbClr val="FFFF00"/>
                </a:solidFill>
              </a:rPr>
              <a:t>valid dedication cannot be revoked</a:t>
            </a:r>
            <a:r>
              <a:rPr lang="en-US" sz="2200" dirty="0">
                <a:solidFill>
                  <a:schemeClr val="bg1"/>
                </a:solidFill>
              </a:rPr>
              <a:t>.</a:t>
            </a:r>
          </a:p>
        </p:txBody>
      </p:sp>
      <p:sp>
        <p:nvSpPr>
          <p:cNvPr id="4" name="Slide Number Placeholder 3">
            <a:extLst>
              <a:ext uri="{FF2B5EF4-FFF2-40B4-BE49-F238E27FC236}">
                <a16:creationId xmlns:a16="http://schemas.microsoft.com/office/drawing/2014/main" id="{DA1CA20A-946F-33C1-8A04-CB2BA95EA3D8}"/>
              </a:ext>
            </a:extLst>
          </p:cNvPr>
          <p:cNvSpPr>
            <a:spLocks noGrp="1"/>
          </p:cNvSpPr>
          <p:nvPr>
            <p:ph type="sldNum" sz="quarter" idx="12"/>
          </p:nvPr>
        </p:nvSpPr>
        <p:spPr/>
        <p:txBody>
          <a:bodyPr/>
          <a:lstStyle/>
          <a:p>
            <a:pPr defTabSz="342900" eaLnBrk="1" fontAlgn="auto" hangingPunct="1">
              <a:spcBef>
                <a:spcPts val="0"/>
              </a:spcBef>
              <a:spcAft>
                <a:spcPts val="0"/>
              </a:spcAft>
              <a:defRPr/>
            </a:pPr>
            <a:fld id="{01B571CF-D42A-8746-8B5D-2E68AAC73FC0}" type="slidenum">
              <a:rPr lang="en-US" sz="1350">
                <a:solidFill>
                  <a:prstClr val="black"/>
                </a:solidFill>
                <a:latin typeface="Arial"/>
                <a:ea typeface="+mn-ea"/>
              </a:rPr>
              <a:pPr defTabSz="342900" eaLnBrk="1" fontAlgn="auto" hangingPunct="1">
                <a:spcBef>
                  <a:spcPts val="0"/>
                </a:spcBef>
                <a:spcAft>
                  <a:spcPts val="0"/>
                </a:spcAft>
                <a:defRPr/>
              </a:pPr>
              <a:t>445</a:t>
            </a:fld>
            <a:endParaRPr lang="en-US" sz="1350">
              <a:solidFill>
                <a:prstClr val="black"/>
              </a:solidFill>
              <a:latin typeface="Arial"/>
              <a:ea typeface="+mn-ea"/>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8EFDB-295C-C589-41F6-C07081DEC42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a:extLst>
              <a:ext uri="{FF2B5EF4-FFF2-40B4-BE49-F238E27FC236}">
                <a16:creationId xmlns:a16="http://schemas.microsoft.com/office/drawing/2014/main" id="{8910D21F-F2B4-36BB-36DA-155B4A3F02E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24258" name="Content Placeholder 3" descr="Crystal_Project_pause-queue.png">
            <a:extLst>
              <a:ext uri="{FF2B5EF4-FFF2-40B4-BE49-F238E27FC236}">
                <a16:creationId xmlns:a16="http://schemas.microsoft.com/office/drawing/2014/main" id="{723009C7-31A5-1B76-EB83-251B76FFF3B1}"/>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Content Placeholder 3" descr="Crystal_Project_pause-queue.png">
            <a:extLst>
              <a:ext uri="{FF2B5EF4-FFF2-40B4-BE49-F238E27FC236}">
                <a16:creationId xmlns:a16="http://schemas.microsoft.com/office/drawing/2014/main" id="{F65D1BDD-587A-5901-B952-D0F09AE0C8E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6CEEF-BE6F-68E2-E9AF-18C971EEAB6B}"/>
              </a:ext>
            </a:extLst>
          </p:cNvPr>
          <p:cNvSpPr>
            <a:spLocks noGrp="1"/>
          </p:cNvSpPr>
          <p:nvPr>
            <p:ph type="title"/>
          </p:nvPr>
        </p:nvSpPr>
        <p:spPr>
          <a:xfrm>
            <a:off x="912813" y="50800"/>
            <a:ext cx="7318375" cy="625475"/>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rgbClr val="FFFF00"/>
                </a:solidFill>
              </a:rPr>
              <a:t>Patent infringement</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6011CBE8-3087-C419-74EE-C67C09F252E6}"/>
              </a:ext>
            </a:extLst>
          </p:cNvPr>
          <p:cNvSpPr>
            <a:spLocks noGrp="1"/>
          </p:cNvSpPr>
          <p:nvPr>
            <p:ph idx="1"/>
          </p:nvPr>
        </p:nvSpPr>
        <p:spPr>
          <a:xfrm>
            <a:off x="431800" y="1058863"/>
            <a:ext cx="8280400" cy="3960812"/>
          </a:xfrm>
        </p:spPr>
        <p:txBody>
          <a:bodyPr>
            <a:noAutofit/>
          </a:bodyPr>
          <a:lstStyle/>
          <a:p>
            <a:pPr marL="0" indent="0">
              <a:buFont typeface="Arial" panose="020B0604020202020204" pitchFamily="34" charset="0"/>
              <a:buNone/>
              <a:defRPr/>
            </a:pPr>
            <a:r>
              <a:rPr lang="en-US" sz="2800" dirty="0">
                <a:solidFill>
                  <a:srgbClr val="FFFF00"/>
                </a:solidFill>
              </a:rPr>
              <a:t>Infringement</a:t>
            </a:r>
            <a:r>
              <a:rPr lang="en-US" sz="2800" dirty="0">
                <a:solidFill>
                  <a:schemeClr val="bg1"/>
                </a:solidFill>
              </a:rPr>
              <a:t> </a:t>
            </a:r>
            <a:r>
              <a:rPr lang="en-US" sz="2800" dirty="0">
                <a:solidFill>
                  <a:srgbClr val="FF0000"/>
                </a:solidFill>
              </a:rPr>
              <a:t>=</a:t>
            </a:r>
            <a:r>
              <a:rPr lang="en-US" sz="2800" dirty="0">
                <a:solidFill>
                  <a:schemeClr val="bg1"/>
                </a:solidFill>
              </a:rPr>
              <a:t> </a:t>
            </a:r>
            <a:r>
              <a:rPr lang="en-US" sz="2800" dirty="0">
                <a:solidFill>
                  <a:srgbClr val="FFFF00"/>
                </a:solidFill>
              </a:rPr>
              <a:t>doing anything that the patentee has the exclusive right to do </a:t>
            </a:r>
            <a:r>
              <a:rPr lang="en-US" sz="2800" dirty="0">
                <a:solidFill>
                  <a:schemeClr val="bg1"/>
                </a:solidFill>
              </a:rPr>
              <a:t>(s. 42)</a:t>
            </a:r>
          </a:p>
          <a:p>
            <a:pPr>
              <a:defRPr/>
            </a:pPr>
            <a:r>
              <a:rPr lang="en-US" sz="2800" dirty="0">
                <a:solidFill>
                  <a:schemeClr val="bg1"/>
                </a:solidFill>
              </a:rPr>
              <a:t>Making, constructing, using the invention, selling it to be others to be used</a:t>
            </a:r>
          </a:p>
          <a:p>
            <a:pPr>
              <a:defRPr/>
            </a:pPr>
            <a:r>
              <a:rPr lang="en-US" sz="2800" dirty="0">
                <a:solidFill>
                  <a:srgbClr val="FFFF00"/>
                </a:solidFill>
              </a:rPr>
              <a:t>*</a:t>
            </a:r>
            <a:r>
              <a:rPr lang="en-US" sz="2800" dirty="0">
                <a:solidFill>
                  <a:srgbClr val="FF0000"/>
                </a:solidFill>
              </a:rPr>
              <a:t>Actions must take place in Canada to be infringing</a:t>
            </a:r>
          </a:p>
          <a:p>
            <a:pPr>
              <a:defRPr/>
            </a:pPr>
            <a:r>
              <a:rPr lang="en-US" sz="2800" dirty="0">
                <a:solidFill>
                  <a:srgbClr val="FFFF00"/>
                </a:solidFill>
              </a:rPr>
              <a:t>Limitation period </a:t>
            </a:r>
            <a:r>
              <a:rPr lang="en-US" sz="2800" dirty="0">
                <a:solidFill>
                  <a:srgbClr val="FF0000"/>
                </a:solidFill>
              </a:rPr>
              <a:t>= </a:t>
            </a:r>
            <a:r>
              <a:rPr lang="en-US" sz="2800" dirty="0">
                <a:solidFill>
                  <a:srgbClr val="FFFF00"/>
                </a:solidFill>
              </a:rPr>
              <a:t>6 years </a:t>
            </a:r>
            <a:r>
              <a:rPr lang="en-US" sz="2800" dirty="0">
                <a:solidFill>
                  <a:schemeClr val="bg1"/>
                </a:solidFill>
              </a:rPr>
              <a:t>from the act of infringement (s. 55.01, Patent Act)</a:t>
            </a:r>
          </a:p>
        </p:txBody>
      </p:sp>
      <p:sp>
        <p:nvSpPr>
          <p:cNvPr id="4" name="Slide Number Placeholder 3">
            <a:extLst>
              <a:ext uri="{FF2B5EF4-FFF2-40B4-BE49-F238E27FC236}">
                <a16:creationId xmlns:a16="http://schemas.microsoft.com/office/drawing/2014/main" id="{FA496961-5FD4-6E60-787E-92C78E0168B2}"/>
              </a:ext>
            </a:extLst>
          </p:cNvPr>
          <p:cNvSpPr>
            <a:spLocks noGrp="1"/>
          </p:cNvSpPr>
          <p:nvPr>
            <p:ph type="sldNum" sz="quarter" idx="12"/>
          </p:nvPr>
        </p:nvSpPr>
        <p:spPr/>
        <p:txBody>
          <a:bodyPr/>
          <a:lstStyle/>
          <a:p>
            <a:pPr defTabSz="342900" eaLnBrk="1" fontAlgn="auto" hangingPunct="1">
              <a:spcBef>
                <a:spcPts val="0"/>
              </a:spcBef>
              <a:spcAft>
                <a:spcPts val="0"/>
              </a:spcAft>
              <a:defRPr/>
            </a:pPr>
            <a:fld id="{927BC609-D8FF-3C45-A5DD-3C038D1273D3}" type="slidenum">
              <a:rPr lang="en-US" sz="1350">
                <a:solidFill>
                  <a:prstClr val="black"/>
                </a:solidFill>
                <a:latin typeface="Arial"/>
                <a:ea typeface="+mn-ea"/>
              </a:rPr>
              <a:pPr defTabSz="342900" eaLnBrk="1" fontAlgn="auto" hangingPunct="1">
                <a:spcBef>
                  <a:spcPts val="0"/>
                </a:spcBef>
                <a:spcAft>
                  <a:spcPts val="0"/>
                </a:spcAft>
                <a:defRPr/>
              </a:pPr>
              <a:t>448</a:t>
            </a:fld>
            <a:endParaRPr lang="en-US" sz="1350">
              <a:solidFill>
                <a:prstClr val="black"/>
              </a:solidFill>
              <a:latin typeface="Arial"/>
              <a:ea typeface="+mn-ea"/>
            </a:endParaRP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5">
            <a:extLst>
              <a:ext uri="{FF2B5EF4-FFF2-40B4-BE49-F238E27FC236}">
                <a16:creationId xmlns:a16="http://schemas.microsoft.com/office/drawing/2014/main" id="{B933A5C7-4948-1F4C-F834-D8C7212DD441}"/>
              </a:ext>
            </a:extLst>
          </p:cNvPr>
          <p:cNvSpPr>
            <a:spLocks noGrp="1" noChangeArrowheads="1"/>
          </p:cNvSpPr>
          <p:nvPr>
            <p:ph type="title"/>
          </p:nvPr>
        </p:nvSpPr>
        <p:spPr bwMode="auto">
          <a:xfrm>
            <a:off x="431800" y="123825"/>
            <a:ext cx="82804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Patent infringement</a:t>
            </a:r>
          </a:p>
        </p:txBody>
      </p:sp>
      <p:sp>
        <p:nvSpPr>
          <p:cNvPr id="2" name="Content Placeholder 1">
            <a:extLst>
              <a:ext uri="{FF2B5EF4-FFF2-40B4-BE49-F238E27FC236}">
                <a16:creationId xmlns:a16="http://schemas.microsoft.com/office/drawing/2014/main" id="{1B7294D4-E859-ABD9-7B76-2D9E804F63CE}"/>
              </a:ext>
            </a:extLst>
          </p:cNvPr>
          <p:cNvSpPr>
            <a:spLocks noGrp="1"/>
          </p:cNvSpPr>
          <p:nvPr>
            <p:ph idx="1"/>
          </p:nvPr>
        </p:nvSpPr>
        <p:spPr>
          <a:xfrm>
            <a:off x="554038" y="1276350"/>
            <a:ext cx="8172450" cy="3743325"/>
          </a:xfrm>
        </p:spPr>
        <p:txBody>
          <a:bodyPr>
            <a:normAutofit/>
          </a:bodyPr>
          <a:lstStyle/>
          <a:p>
            <a:pPr marL="0" indent="0">
              <a:buFont typeface="Arial" panose="020B0604020202020204" pitchFamily="34" charset="0"/>
              <a:buNone/>
              <a:defRPr/>
            </a:pPr>
            <a:r>
              <a:rPr lang="en-US" sz="2800" dirty="0">
                <a:solidFill>
                  <a:srgbClr val="FF0000"/>
                </a:solidFill>
              </a:rPr>
              <a:t>Criminal liability</a:t>
            </a:r>
          </a:p>
          <a:p>
            <a:pPr marL="385763" indent="-385763">
              <a:buFont typeface="+mj-lt"/>
              <a:buAutoNum type="arabicPeriod"/>
              <a:defRPr/>
            </a:pPr>
            <a:r>
              <a:rPr lang="en-US" sz="2800" dirty="0">
                <a:solidFill>
                  <a:schemeClr val="bg1"/>
                </a:solidFill>
              </a:rPr>
              <a:t>Making </a:t>
            </a:r>
            <a:r>
              <a:rPr lang="en-US" sz="2800" dirty="0">
                <a:solidFill>
                  <a:srgbClr val="FFFF00"/>
                </a:solidFill>
              </a:rPr>
              <a:t>false representations </a:t>
            </a:r>
            <a:r>
              <a:rPr lang="en-US" sz="2800" dirty="0">
                <a:solidFill>
                  <a:schemeClr val="bg1"/>
                </a:solidFill>
              </a:rPr>
              <a:t>in relation to the Patent Act (s. 76)</a:t>
            </a:r>
          </a:p>
          <a:p>
            <a:pPr marL="385763" indent="-385763">
              <a:buFont typeface="+mj-lt"/>
              <a:buAutoNum type="arabicPeriod"/>
              <a:defRPr/>
            </a:pPr>
            <a:r>
              <a:rPr lang="en-US" sz="2800" dirty="0">
                <a:solidFill>
                  <a:schemeClr val="bg1"/>
                </a:solidFill>
              </a:rPr>
              <a:t>Falsely </a:t>
            </a:r>
            <a:r>
              <a:rPr lang="en-US" sz="2800" dirty="0">
                <a:solidFill>
                  <a:srgbClr val="FFFF00"/>
                </a:solidFill>
              </a:rPr>
              <a:t>marking your goods as those of the patentee </a:t>
            </a:r>
            <a:r>
              <a:rPr lang="en-US" sz="2800" dirty="0">
                <a:solidFill>
                  <a:schemeClr val="bg1"/>
                </a:solidFill>
              </a:rPr>
              <a:t>(s. 75)</a:t>
            </a:r>
          </a:p>
          <a:p>
            <a:pPr marL="385763" indent="-385763">
              <a:buFont typeface="+mj-lt"/>
              <a:buAutoNum type="arabicPeriod"/>
              <a:defRPr/>
            </a:pPr>
            <a:r>
              <a:rPr lang="en-US" sz="2800" dirty="0">
                <a:solidFill>
                  <a:schemeClr val="bg1"/>
                </a:solidFill>
              </a:rPr>
              <a:t>Violating </a:t>
            </a:r>
            <a:r>
              <a:rPr lang="en-US" sz="2800" dirty="0">
                <a:solidFill>
                  <a:srgbClr val="FFFF00"/>
                </a:solidFill>
              </a:rPr>
              <a:t>obligations with respect to patented medicines</a:t>
            </a:r>
            <a:r>
              <a:rPr lang="en-US" sz="2800" dirty="0">
                <a:solidFill>
                  <a:schemeClr val="bg1"/>
                </a:solidFill>
              </a:rPr>
              <a:t> (s. 76.1)</a:t>
            </a:r>
          </a:p>
        </p:txBody>
      </p:sp>
      <p:sp>
        <p:nvSpPr>
          <p:cNvPr id="4" name="Slide Number Placeholder 3">
            <a:extLst>
              <a:ext uri="{FF2B5EF4-FFF2-40B4-BE49-F238E27FC236}">
                <a16:creationId xmlns:a16="http://schemas.microsoft.com/office/drawing/2014/main" id="{C4BEE06A-CA47-C749-EEC0-15C5FE91E3A1}"/>
              </a:ext>
            </a:extLst>
          </p:cNvPr>
          <p:cNvSpPr>
            <a:spLocks noGrp="1"/>
          </p:cNvSpPr>
          <p:nvPr>
            <p:ph type="sldNum" sz="quarter" idx="12"/>
          </p:nvPr>
        </p:nvSpPr>
        <p:spPr/>
        <p:txBody>
          <a:bodyPr/>
          <a:lstStyle/>
          <a:p>
            <a:pPr defTabSz="342900" eaLnBrk="1" fontAlgn="auto" hangingPunct="1">
              <a:spcBef>
                <a:spcPts val="0"/>
              </a:spcBef>
              <a:spcAft>
                <a:spcPts val="0"/>
              </a:spcAft>
              <a:defRPr/>
            </a:pPr>
            <a:fld id="{34EFB592-ABAC-6340-95C2-4E9012A5506A}" type="slidenum">
              <a:rPr lang="en-US" sz="1350">
                <a:solidFill>
                  <a:prstClr val="black"/>
                </a:solidFill>
                <a:latin typeface="Arial"/>
                <a:ea typeface="+mn-ea"/>
              </a:rPr>
              <a:pPr defTabSz="342900" eaLnBrk="1" fontAlgn="auto" hangingPunct="1">
                <a:spcBef>
                  <a:spcPts val="0"/>
                </a:spcBef>
                <a:spcAft>
                  <a:spcPts val="0"/>
                </a:spcAft>
                <a:defRPr/>
              </a:pPr>
              <a:t>449</a:t>
            </a:fld>
            <a:endParaRPr lang="en-US" sz="1350">
              <a:solidFill>
                <a:prstClr val="black"/>
              </a:solidFill>
              <a:latin typeface="Arial"/>
              <a:ea typeface="+mn-e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A screenshot of a social media page&#10;&#10;Description automatically generated">
            <a:extLst>
              <a:ext uri="{FF2B5EF4-FFF2-40B4-BE49-F238E27FC236}">
                <a16:creationId xmlns:a16="http://schemas.microsoft.com/office/drawing/2014/main" id="{035DE5B3-31B0-8D4C-FE12-E328776F6F2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32050" y="0"/>
            <a:ext cx="4279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DF09-8DDC-C44A-F22B-1A16E3815C08}"/>
              </a:ext>
            </a:extLst>
          </p:cNvPr>
          <p:cNvSpPr>
            <a:spLocks noGrp="1"/>
          </p:cNvSpPr>
          <p:nvPr>
            <p:ph type="title"/>
          </p:nvPr>
        </p:nvSpPr>
        <p:spPr>
          <a:xfrm>
            <a:off x="107950" y="90488"/>
            <a:ext cx="9001125" cy="625475"/>
          </a:xfrm>
        </p:spPr>
        <p:txBody>
          <a:bodyPr>
            <a:normAutofit fontScale="90000"/>
          </a:bodyPr>
          <a:lstStyle/>
          <a:p>
            <a:pPr>
              <a:defRPr/>
            </a:pPr>
            <a:r>
              <a:rPr lang="en-US" sz="4000" b="1" dirty="0">
                <a:solidFill>
                  <a:srgbClr val="FFFF00"/>
                </a:solidFill>
              </a:rPr>
              <a:t>Patents</a:t>
            </a:r>
            <a:r>
              <a:rPr lang="en-US" sz="4000" b="1" dirty="0">
                <a:solidFill>
                  <a:srgbClr val="FF0000"/>
                </a:solidFill>
              </a:rPr>
              <a:t>:</a:t>
            </a:r>
            <a:r>
              <a:rPr lang="en-US" sz="4000" b="1" dirty="0">
                <a:solidFill>
                  <a:srgbClr val="FFFF00"/>
                </a:solidFill>
              </a:rPr>
              <a:t> </a:t>
            </a:r>
            <a:r>
              <a:rPr lang="en-US" sz="4000" dirty="0">
                <a:solidFill>
                  <a:srgbClr val="FFFF00"/>
                </a:solidFill>
              </a:rPr>
              <a:t>Defences to patent infringement</a:t>
            </a:r>
            <a:br>
              <a:rPr lang="en-US" b="1" dirty="0">
                <a:solidFill>
                  <a:schemeClr val="bg1"/>
                </a:solidFill>
              </a:rPr>
            </a:br>
            <a:endParaRPr lang="en-US" b="1" dirty="0">
              <a:solidFill>
                <a:srgbClr val="FFFF00"/>
              </a:solidFill>
            </a:endParaRPr>
          </a:p>
        </p:txBody>
      </p:sp>
      <p:sp>
        <p:nvSpPr>
          <p:cNvPr id="229378" name="Content Placeholder 1">
            <a:extLst>
              <a:ext uri="{FF2B5EF4-FFF2-40B4-BE49-F238E27FC236}">
                <a16:creationId xmlns:a16="http://schemas.microsoft.com/office/drawing/2014/main" id="{A41B6E4E-8C7D-3539-8932-579E89D2B921}"/>
              </a:ext>
            </a:extLst>
          </p:cNvPr>
          <p:cNvSpPr>
            <a:spLocks noGrp="1" noChangeArrowheads="1"/>
          </p:cNvSpPr>
          <p:nvPr>
            <p:ph idx="1"/>
          </p:nvPr>
        </p:nvSpPr>
        <p:spPr bwMode="auto">
          <a:xfrm>
            <a:off x="358775" y="987425"/>
            <a:ext cx="842645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a:buFont typeface="Arial" panose="020B0604020202020204" pitchFamily="34" charset="0"/>
              <a:buAutoNum type="arabicPeriod"/>
            </a:pPr>
            <a:r>
              <a:rPr lang="en-US" altLang="en-US" sz="2700">
                <a:solidFill>
                  <a:schemeClr val="bg1"/>
                </a:solidFill>
              </a:rPr>
              <a:t>Your </a:t>
            </a:r>
            <a:r>
              <a:rPr lang="en-US" altLang="en-US" sz="2700">
                <a:solidFill>
                  <a:srgbClr val="FFFF00"/>
                </a:solidFill>
              </a:rPr>
              <a:t>invention doesn’t fall within the patent’s claims</a:t>
            </a:r>
          </a:p>
          <a:p>
            <a:pPr marL="385763">
              <a:buFont typeface="Arial" panose="020B0604020202020204" pitchFamily="34" charset="0"/>
              <a:buAutoNum type="arabicPeriod"/>
            </a:pPr>
            <a:r>
              <a:rPr lang="en-US" altLang="en-US" sz="2700">
                <a:solidFill>
                  <a:schemeClr val="bg1"/>
                </a:solidFill>
              </a:rPr>
              <a:t>The </a:t>
            </a:r>
            <a:r>
              <a:rPr lang="en-US" altLang="en-US" sz="2700">
                <a:solidFill>
                  <a:srgbClr val="FFFF00"/>
                </a:solidFill>
              </a:rPr>
              <a:t>patent is not valid </a:t>
            </a:r>
            <a:r>
              <a:rPr lang="en-US" altLang="en-US" sz="2700">
                <a:solidFill>
                  <a:schemeClr val="bg1"/>
                </a:solidFill>
              </a:rPr>
              <a:t>(see ss. 59, 60; n.b.: s. 43(2))</a:t>
            </a:r>
          </a:p>
          <a:p>
            <a:pPr marL="385763">
              <a:buFont typeface="Arial" panose="020B0604020202020204" pitchFamily="34" charset="0"/>
              <a:buAutoNum type="arabicPeriod"/>
            </a:pPr>
            <a:r>
              <a:rPr lang="en-US" altLang="en-US" sz="2700">
                <a:solidFill>
                  <a:srgbClr val="FFFF00"/>
                </a:solidFill>
              </a:rPr>
              <a:t>Licence</a:t>
            </a:r>
          </a:p>
          <a:p>
            <a:pPr marL="385763">
              <a:buFont typeface="Arial" panose="020B0604020202020204" pitchFamily="34" charset="0"/>
              <a:buAutoNum type="arabicPeriod"/>
            </a:pPr>
            <a:r>
              <a:rPr lang="en-US" altLang="en-US" sz="2700">
                <a:solidFill>
                  <a:srgbClr val="FFFF00"/>
                </a:solidFill>
              </a:rPr>
              <a:t>Limitation period </a:t>
            </a:r>
            <a:r>
              <a:rPr lang="en-US" altLang="en-US" sz="2700">
                <a:solidFill>
                  <a:schemeClr val="bg1"/>
                </a:solidFill>
              </a:rPr>
              <a:t>(see s. 55.01)</a:t>
            </a:r>
          </a:p>
          <a:p>
            <a:pPr marL="385763">
              <a:buFont typeface="Arial" panose="020B0604020202020204" pitchFamily="34" charset="0"/>
              <a:buAutoNum type="arabicPeriod"/>
            </a:pPr>
            <a:r>
              <a:rPr lang="en-US" altLang="en-US" sz="2700">
                <a:solidFill>
                  <a:srgbClr val="FFFF00"/>
                </a:solidFill>
              </a:rPr>
              <a:t>Exception </a:t>
            </a:r>
            <a:r>
              <a:rPr lang="en-US" altLang="en-US" sz="2700">
                <a:solidFill>
                  <a:schemeClr val="bg1"/>
                </a:solidFill>
              </a:rPr>
              <a:t>relating to </a:t>
            </a:r>
            <a:r>
              <a:rPr lang="en-US" altLang="en-US" sz="2700">
                <a:solidFill>
                  <a:srgbClr val="FFFF00"/>
                </a:solidFill>
              </a:rPr>
              <a:t>regulatory approval </a:t>
            </a:r>
            <a:r>
              <a:rPr lang="en-US" altLang="en-US" sz="2700">
                <a:solidFill>
                  <a:schemeClr val="bg1"/>
                </a:solidFill>
              </a:rPr>
              <a:t>(s. 55.2(1))</a:t>
            </a:r>
          </a:p>
          <a:p>
            <a:pPr marL="385763">
              <a:buFont typeface="Arial" panose="020B0604020202020204" pitchFamily="34" charset="0"/>
              <a:buAutoNum type="arabicPeriod"/>
            </a:pPr>
            <a:r>
              <a:rPr lang="en-US" altLang="en-US" sz="2700">
                <a:solidFill>
                  <a:srgbClr val="FFFF00"/>
                </a:solidFill>
              </a:rPr>
              <a:t>Experimental use </a:t>
            </a:r>
            <a:r>
              <a:rPr lang="en-US" altLang="en-US" sz="2700">
                <a:solidFill>
                  <a:schemeClr val="bg1"/>
                </a:solidFill>
              </a:rPr>
              <a:t>exceptions (s. 55.2(6), s. 55.3)</a:t>
            </a:r>
          </a:p>
        </p:txBody>
      </p:sp>
      <p:sp>
        <p:nvSpPr>
          <p:cNvPr id="4" name="Slide Number Placeholder 3">
            <a:extLst>
              <a:ext uri="{FF2B5EF4-FFF2-40B4-BE49-F238E27FC236}">
                <a16:creationId xmlns:a16="http://schemas.microsoft.com/office/drawing/2014/main" id="{F0F22328-E778-3386-7613-C61FE3CD20B1}"/>
              </a:ext>
            </a:extLst>
          </p:cNvPr>
          <p:cNvSpPr>
            <a:spLocks noGrp="1"/>
          </p:cNvSpPr>
          <p:nvPr>
            <p:ph type="sldNum" sz="quarter" idx="12"/>
          </p:nvPr>
        </p:nvSpPr>
        <p:spPr/>
        <p:txBody>
          <a:bodyPr/>
          <a:lstStyle/>
          <a:p>
            <a:pPr defTabSz="342900" eaLnBrk="1" fontAlgn="auto" hangingPunct="1">
              <a:spcBef>
                <a:spcPts val="0"/>
              </a:spcBef>
              <a:spcAft>
                <a:spcPts val="0"/>
              </a:spcAft>
              <a:defRPr/>
            </a:pPr>
            <a:fld id="{4621C44A-1F07-DC41-BABE-BB2B34E7CAD1}" type="slidenum">
              <a:rPr lang="en-US" sz="1350">
                <a:solidFill>
                  <a:prstClr val="black"/>
                </a:solidFill>
                <a:latin typeface="Arial"/>
                <a:ea typeface="+mn-ea"/>
              </a:rPr>
              <a:pPr defTabSz="342900" eaLnBrk="1" fontAlgn="auto" hangingPunct="1">
                <a:spcBef>
                  <a:spcPts val="0"/>
                </a:spcBef>
                <a:spcAft>
                  <a:spcPts val="0"/>
                </a:spcAft>
                <a:defRPr/>
              </a:pPr>
              <a:t>450</a:t>
            </a:fld>
            <a:endParaRPr lang="en-US" sz="1350">
              <a:solidFill>
                <a:prstClr val="black"/>
              </a:solidFill>
              <a:latin typeface="Arial"/>
              <a:ea typeface="+mn-ea"/>
            </a:endParaRP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566D6A-D8C6-CFDE-8422-0EAC2CD8FD14}"/>
              </a:ext>
            </a:extLst>
          </p:cNvPr>
          <p:cNvSpPr>
            <a:spLocks noGrp="1"/>
          </p:cNvSpPr>
          <p:nvPr>
            <p:ph type="title"/>
          </p:nvPr>
        </p:nvSpPr>
        <p:spPr>
          <a:xfrm>
            <a:off x="34925" y="52388"/>
            <a:ext cx="9001125" cy="719137"/>
          </a:xfrm>
        </p:spPr>
        <p:txBody>
          <a:bodyPr>
            <a:normAutofit fontScale="90000"/>
          </a:bodyPr>
          <a:lstStyle/>
          <a:p>
            <a:pPr>
              <a:defRPr/>
            </a:pPr>
            <a:r>
              <a:rPr lang="en-US" sz="4000" b="1" dirty="0">
                <a:solidFill>
                  <a:srgbClr val="FFFF00"/>
                </a:solidFill>
              </a:rPr>
              <a:t>Patents</a:t>
            </a:r>
            <a:r>
              <a:rPr lang="en-US" sz="4000" b="1" dirty="0">
                <a:solidFill>
                  <a:srgbClr val="FF0000"/>
                </a:solidFill>
              </a:rPr>
              <a:t>:</a:t>
            </a:r>
            <a:r>
              <a:rPr lang="en-US" sz="4000" b="1" dirty="0">
                <a:solidFill>
                  <a:srgbClr val="FFFF00"/>
                </a:solidFill>
              </a:rPr>
              <a:t> </a:t>
            </a:r>
            <a:r>
              <a:rPr lang="en-US" sz="4000" dirty="0">
                <a:solidFill>
                  <a:srgbClr val="FFFF00"/>
                </a:solidFill>
              </a:rPr>
              <a:t>Defences to patent infringement</a:t>
            </a:r>
            <a:br>
              <a:rPr lang="en-US" b="1" dirty="0">
                <a:solidFill>
                  <a:schemeClr val="bg1"/>
                </a:solidFill>
              </a:rPr>
            </a:br>
            <a:endParaRPr lang="en-US" b="1" dirty="0">
              <a:solidFill>
                <a:srgbClr val="FFFF00"/>
              </a:solidFill>
            </a:endParaRPr>
          </a:p>
        </p:txBody>
      </p:sp>
      <p:sp>
        <p:nvSpPr>
          <p:cNvPr id="231426" name="Content Placeholder 1">
            <a:extLst>
              <a:ext uri="{FF2B5EF4-FFF2-40B4-BE49-F238E27FC236}">
                <a16:creationId xmlns:a16="http://schemas.microsoft.com/office/drawing/2014/main" id="{7FBCDBFF-02B0-D488-8833-72D7BD32A91C}"/>
              </a:ext>
            </a:extLst>
          </p:cNvPr>
          <p:cNvSpPr>
            <a:spLocks noGrp="1" noChangeArrowheads="1"/>
          </p:cNvSpPr>
          <p:nvPr>
            <p:ph idx="1"/>
          </p:nvPr>
        </p:nvSpPr>
        <p:spPr bwMode="auto">
          <a:xfrm>
            <a:off x="250825" y="915988"/>
            <a:ext cx="864235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a:buFont typeface="Arial" panose="020B0604020202020204" pitchFamily="34" charset="0"/>
              <a:buAutoNum type="arabicPeriod" startAt="7"/>
            </a:pPr>
            <a:r>
              <a:rPr lang="en-US" altLang="en-US" sz="2400">
                <a:solidFill>
                  <a:srgbClr val="FFFF00"/>
                </a:solidFill>
              </a:rPr>
              <a:t>Term </a:t>
            </a:r>
            <a:r>
              <a:rPr lang="en-US" altLang="en-US" sz="2400">
                <a:solidFill>
                  <a:schemeClr val="bg1"/>
                </a:solidFill>
              </a:rPr>
              <a:t>of the patent had </a:t>
            </a:r>
            <a:r>
              <a:rPr lang="en-US" altLang="en-US" sz="2400">
                <a:solidFill>
                  <a:srgbClr val="FFFF00"/>
                </a:solidFill>
              </a:rPr>
              <a:t>expired</a:t>
            </a:r>
          </a:p>
          <a:p>
            <a:pPr marL="385763">
              <a:buFont typeface="Arial" panose="020B0604020202020204" pitchFamily="34" charset="0"/>
              <a:buAutoNum type="arabicPeriod" startAt="7"/>
            </a:pPr>
            <a:r>
              <a:rPr lang="en-US" altLang="en-US" sz="2400" u="sng">
                <a:solidFill>
                  <a:srgbClr val="FFFF00"/>
                </a:solidFill>
              </a:rPr>
              <a:t>Existing</a:t>
            </a:r>
            <a:r>
              <a:rPr lang="en-US" altLang="en-US" sz="2400">
                <a:solidFill>
                  <a:srgbClr val="FFFF00"/>
                </a:solidFill>
              </a:rPr>
              <a:t> uses defence </a:t>
            </a:r>
            <a:r>
              <a:rPr lang="en-US" altLang="en-US" sz="2400">
                <a:solidFill>
                  <a:schemeClr val="bg1"/>
                </a:solidFill>
              </a:rPr>
              <a:t>(s. 56 (as amended in 2018)</a:t>
            </a:r>
          </a:p>
          <a:p>
            <a:pPr marL="385763">
              <a:buFont typeface="Arial" panose="020B0604020202020204" pitchFamily="34" charset="0"/>
              <a:buAutoNum type="arabicPeriod" startAt="7"/>
            </a:pPr>
            <a:r>
              <a:rPr lang="en-US" altLang="en-US" sz="2400">
                <a:solidFill>
                  <a:schemeClr val="bg1"/>
                </a:solidFill>
              </a:rPr>
              <a:t>Act committed </a:t>
            </a:r>
            <a:r>
              <a:rPr lang="en-US" altLang="en-US" sz="2400">
                <a:solidFill>
                  <a:srgbClr val="FFFF00"/>
                </a:solidFill>
              </a:rPr>
              <a:t>outside of Canada</a:t>
            </a:r>
          </a:p>
          <a:p>
            <a:pPr marL="385763">
              <a:buFont typeface="Arial" panose="020B0604020202020204" pitchFamily="34" charset="0"/>
              <a:buAutoNum type="arabicPeriod" startAt="7"/>
            </a:pPr>
            <a:r>
              <a:rPr lang="en-US" altLang="en-US" sz="2400">
                <a:solidFill>
                  <a:srgbClr val="FFFF00"/>
                </a:solidFill>
              </a:rPr>
              <a:t>Repair</a:t>
            </a:r>
            <a:r>
              <a:rPr lang="en-US" altLang="en-US" sz="2400">
                <a:solidFill>
                  <a:schemeClr val="bg1"/>
                </a:solidFill>
              </a:rPr>
              <a:t> of the patented article</a:t>
            </a:r>
          </a:p>
          <a:p>
            <a:pPr lvl="1">
              <a:buFont typeface="Arial" panose="020B0604020202020204" pitchFamily="34" charset="0"/>
              <a:buChar char="•"/>
            </a:pPr>
            <a:r>
              <a:rPr lang="en-CA" altLang="en-US" sz="2400" i="1">
                <a:solidFill>
                  <a:srgbClr val="00B0F0"/>
                </a:solidFill>
              </a:rPr>
              <a:t>MacLennan v. Produits Gilbert Inc., </a:t>
            </a:r>
            <a:r>
              <a:rPr lang="en-CA" altLang="en-US" sz="2400">
                <a:solidFill>
                  <a:schemeClr val="bg1"/>
                </a:solidFill>
              </a:rPr>
              <a:t>2008 FCA 35 </a:t>
            </a:r>
          </a:p>
          <a:p>
            <a:pPr marL="385763">
              <a:buFont typeface="Arial" panose="020B0604020202020204" pitchFamily="34" charset="0"/>
              <a:buAutoNum type="arabicPeriod" startAt="7"/>
            </a:pPr>
            <a:r>
              <a:rPr lang="en-CA" altLang="en-US" sz="2400">
                <a:solidFill>
                  <a:srgbClr val="FFFF00"/>
                </a:solidFill>
              </a:rPr>
              <a:t>Patent exhaustion</a:t>
            </a:r>
          </a:p>
          <a:p>
            <a:pPr marL="385763">
              <a:buFont typeface="Arial" panose="020B0604020202020204" pitchFamily="34" charset="0"/>
              <a:buAutoNum type="arabicPeriod" startAt="7"/>
            </a:pPr>
            <a:r>
              <a:rPr lang="en-CA" altLang="en-US" sz="2400">
                <a:solidFill>
                  <a:srgbClr val="FFFF00"/>
                </a:solidFill>
              </a:rPr>
              <a:t>Abuse of rights</a:t>
            </a:r>
            <a:r>
              <a:rPr lang="en-CA" altLang="en-US" sz="2400">
                <a:solidFill>
                  <a:schemeClr val="bg1"/>
                </a:solidFill>
              </a:rPr>
              <a:t>/compulsory licence (s. 65)</a:t>
            </a:r>
          </a:p>
          <a:p>
            <a:pPr marL="385763">
              <a:buFont typeface="Arial" panose="020B0604020202020204" pitchFamily="34" charset="0"/>
              <a:buAutoNum type="arabicPeriod" startAt="7"/>
            </a:pPr>
            <a:r>
              <a:rPr lang="en-CA" altLang="en-US" sz="2400">
                <a:solidFill>
                  <a:schemeClr val="bg1"/>
                </a:solidFill>
              </a:rPr>
              <a:t>Exceptions relating to </a:t>
            </a:r>
            <a:r>
              <a:rPr lang="en-CA" altLang="en-US" sz="2400">
                <a:solidFill>
                  <a:srgbClr val="FFFF00"/>
                </a:solidFill>
              </a:rPr>
              <a:t>Access to Medicines Regime</a:t>
            </a:r>
          </a:p>
          <a:p>
            <a:pPr marL="385763">
              <a:buFont typeface="Arial" panose="020B0604020202020204" pitchFamily="34" charset="0"/>
              <a:buAutoNum type="arabicPeriod" startAt="7"/>
            </a:pPr>
            <a:r>
              <a:rPr lang="en-CA" altLang="en-US" sz="2400">
                <a:solidFill>
                  <a:schemeClr val="bg1"/>
                </a:solidFill>
              </a:rPr>
              <a:t>Patents used in vessels, aircraft, etc.</a:t>
            </a:r>
          </a:p>
          <a:p>
            <a:pPr lvl="1"/>
            <a:endParaRPr lang="en-CA" altLang="en-US"/>
          </a:p>
        </p:txBody>
      </p:sp>
      <p:sp>
        <p:nvSpPr>
          <p:cNvPr id="4" name="Slide Number Placeholder 3">
            <a:extLst>
              <a:ext uri="{FF2B5EF4-FFF2-40B4-BE49-F238E27FC236}">
                <a16:creationId xmlns:a16="http://schemas.microsoft.com/office/drawing/2014/main" id="{038C6AF1-1FC5-7F19-37E7-730A7B1F60C6}"/>
              </a:ext>
            </a:extLst>
          </p:cNvPr>
          <p:cNvSpPr>
            <a:spLocks noGrp="1"/>
          </p:cNvSpPr>
          <p:nvPr>
            <p:ph type="sldNum" sz="quarter" idx="12"/>
          </p:nvPr>
        </p:nvSpPr>
        <p:spPr/>
        <p:txBody>
          <a:bodyPr/>
          <a:lstStyle/>
          <a:p>
            <a:pPr defTabSz="342900" eaLnBrk="1" fontAlgn="auto" hangingPunct="1">
              <a:spcBef>
                <a:spcPts val="0"/>
              </a:spcBef>
              <a:spcAft>
                <a:spcPts val="0"/>
              </a:spcAft>
              <a:defRPr/>
            </a:pPr>
            <a:fld id="{01A6043E-9680-6541-A729-4EF0EBE6C9FC}" type="slidenum">
              <a:rPr lang="en-US" sz="1350">
                <a:solidFill>
                  <a:prstClr val="black"/>
                </a:solidFill>
                <a:latin typeface="Arial"/>
                <a:ea typeface="+mn-ea"/>
              </a:rPr>
              <a:pPr defTabSz="342900" eaLnBrk="1" fontAlgn="auto" hangingPunct="1">
                <a:spcBef>
                  <a:spcPts val="0"/>
                </a:spcBef>
                <a:spcAft>
                  <a:spcPts val="0"/>
                </a:spcAft>
                <a:defRPr/>
              </a:pPr>
              <a:t>451</a:t>
            </a:fld>
            <a:endParaRPr lang="en-US" sz="1350">
              <a:solidFill>
                <a:prstClr val="black"/>
              </a:solidFill>
              <a:latin typeface="Arial"/>
              <a:ea typeface="+mn-ea"/>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C7AC96-55CF-5917-58DB-98458708D794}"/>
              </a:ext>
            </a:extLst>
          </p:cNvPr>
          <p:cNvSpPr>
            <a:spLocks noGrp="1"/>
          </p:cNvSpPr>
          <p:nvPr>
            <p:ph type="title"/>
          </p:nvPr>
        </p:nvSpPr>
        <p:spPr>
          <a:xfrm>
            <a:off x="625475" y="50800"/>
            <a:ext cx="7893050"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3A5F0E95-8C33-D282-95C5-E7C291103887}"/>
              </a:ext>
            </a:extLst>
          </p:cNvPr>
          <p:cNvSpPr>
            <a:spLocks noGrp="1"/>
          </p:cNvSpPr>
          <p:nvPr>
            <p:ph idx="1"/>
          </p:nvPr>
        </p:nvSpPr>
        <p:spPr>
          <a:xfrm>
            <a:off x="125413" y="660400"/>
            <a:ext cx="8893175" cy="4414838"/>
          </a:xfrm>
        </p:spPr>
        <p:txBody>
          <a:bodyPr>
            <a:normAutofit fontScale="85000" lnSpcReduction="10000"/>
          </a:bodyPr>
          <a:lstStyle/>
          <a:p>
            <a:pPr marL="0" indent="0">
              <a:lnSpc>
                <a:spcPct val="120000"/>
              </a:lnSpc>
              <a:buFont typeface="Arial" panose="020B0604020202020204" pitchFamily="34" charset="0"/>
              <a:buNone/>
              <a:defRPr/>
            </a:pPr>
            <a:r>
              <a:rPr lang="en-CA" sz="1725" b="1" dirty="0">
                <a:solidFill>
                  <a:srgbClr val="FF0000"/>
                </a:solidFill>
              </a:rPr>
              <a:t>1) </a:t>
            </a:r>
            <a:r>
              <a:rPr lang="en-CA" sz="1725" b="1" dirty="0">
                <a:solidFill>
                  <a:srgbClr val="FFFF00"/>
                </a:solidFill>
              </a:rPr>
              <a:t>Claims construction</a:t>
            </a:r>
            <a:endParaRPr lang="en-CA" sz="1725" dirty="0">
              <a:solidFill>
                <a:srgbClr val="FFFF00"/>
              </a:solidFill>
            </a:endParaRPr>
          </a:p>
          <a:p>
            <a:pPr marL="0" indent="0">
              <a:lnSpc>
                <a:spcPct val="120000"/>
              </a:lnSpc>
              <a:buFont typeface="Arial" panose="020B0604020202020204" pitchFamily="34" charset="0"/>
              <a:buNone/>
              <a:defRPr/>
            </a:pPr>
            <a:r>
              <a:rPr lang="en-CA" sz="1725" dirty="0">
                <a:solidFill>
                  <a:schemeClr val="bg1"/>
                </a:solidFill>
              </a:rPr>
              <a:t>Argue that </a:t>
            </a:r>
            <a:r>
              <a:rPr lang="en-CA" sz="1725" dirty="0">
                <a:solidFill>
                  <a:srgbClr val="FFFF00"/>
                </a:solidFill>
              </a:rPr>
              <a:t>invention does not fall within the patent’s claims</a:t>
            </a:r>
            <a:r>
              <a:rPr lang="en-CA" sz="1725" dirty="0">
                <a:solidFill>
                  <a:schemeClr val="bg1"/>
                </a:solidFill>
              </a:rPr>
              <a:t>; thus is not infringing</a:t>
            </a:r>
          </a:p>
          <a:p>
            <a:pPr marL="0" indent="0">
              <a:lnSpc>
                <a:spcPct val="120000"/>
              </a:lnSpc>
              <a:buFont typeface="Arial" panose="020B0604020202020204" pitchFamily="34" charset="0"/>
              <a:buNone/>
              <a:defRPr/>
            </a:pPr>
            <a:r>
              <a:rPr lang="en-CA" sz="1725" b="1" dirty="0">
                <a:solidFill>
                  <a:srgbClr val="FF0000"/>
                </a:solidFill>
              </a:rPr>
              <a:t>2) </a:t>
            </a:r>
            <a:r>
              <a:rPr lang="en-CA" sz="1725" b="1" dirty="0">
                <a:solidFill>
                  <a:srgbClr val="FFFF00"/>
                </a:solidFill>
              </a:rPr>
              <a:t>Argue that the patent is not valid</a:t>
            </a:r>
            <a:endParaRPr lang="en-CA" sz="1725" dirty="0">
              <a:solidFill>
                <a:srgbClr val="FFFF00"/>
              </a:solidFill>
            </a:endParaRPr>
          </a:p>
          <a:p>
            <a:pPr marL="0" indent="0">
              <a:lnSpc>
                <a:spcPct val="120000"/>
              </a:lnSpc>
              <a:buFont typeface="Arial" panose="020B0604020202020204" pitchFamily="34" charset="0"/>
              <a:buNone/>
              <a:defRPr/>
            </a:pPr>
            <a:r>
              <a:rPr lang="en-CA" sz="1725" dirty="0">
                <a:solidFill>
                  <a:schemeClr val="bg1"/>
                </a:solidFill>
              </a:rPr>
              <a:t>s. 59: </a:t>
            </a:r>
            <a:r>
              <a:rPr lang="en-US" sz="1725" i="1" dirty="0">
                <a:solidFill>
                  <a:schemeClr val="bg1"/>
                </a:solidFill>
              </a:rPr>
              <a:t>The defendant, in any action for infringement of a patent </a:t>
            </a:r>
            <a:r>
              <a:rPr lang="en-US" sz="1725" i="1" dirty="0">
                <a:solidFill>
                  <a:srgbClr val="FFFF00"/>
                </a:solidFill>
              </a:rPr>
              <a:t>may plead as matter of </a:t>
            </a:r>
            <a:r>
              <a:rPr lang="en-US" sz="1725" i="1" dirty="0" err="1">
                <a:solidFill>
                  <a:srgbClr val="FFFF00"/>
                </a:solidFill>
              </a:rPr>
              <a:t>defence</a:t>
            </a:r>
            <a:r>
              <a:rPr lang="en-US" sz="1725" i="1" dirty="0">
                <a:solidFill>
                  <a:srgbClr val="FFFF00"/>
                </a:solidFill>
              </a:rPr>
              <a:t> any fact or default which by this Act or by law renders the patent void</a:t>
            </a:r>
            <a:r>
              <a:rPr lang="en-US" sz="1725" i="1" dirty="0">
                <a:solidFill>
                  <a:schemeClr val="bg1"/>
                </a:solidFill>
              </a:rPr>
              <a:t>, and the court shall take cognizance of that pleading and of the relevant facts and decide accordingly. </a:t>
            </a:r>
            <a:r>
              <a:rPr lang="en-CA" sz="1725" dirty="0">
                <a:solidFill>
                  <a:schemeClr val="bg1"/>
                </a:solidFill>
              </a:rPr>
              <a:t>[I.e. not patentable subject matter; not novel, useful, non-obvious; misrepresentations in application; insufficient disclosure]</a:t>
            </a:r>
          </a:p>
          <a:p>
            <a:pPr>
              <a:lnSpc>
                <a:spcPct val="120000"/>
              </a:lnSpc>
              <a:defRPr/>
            </a:pPr>
            <a:r>
              <a:rPr lang="en-CA" sz="1725" dirty="0">
                <a:solidFill>
                  <a:schemeClr val="bg1"/>
                </a:solidFill>
              </a:rPr>
              <a:t>But … One potential </a:t>
            </a:r>
            <a:r>
              <a:rPr lang="en-CA" sz="1725" dirty="0">
                <a:solidFill>
                  <a:srgbClr val="FF0000"/>
                </a:solidFill>
              </a:rPr>
              <a:t>stumbling block </a:t>
            </a:r>
            <a:r>
              <a:rPr lang="en-CA" sz="1725" dirty="0">
                <a:solidFill>
                  <a:schemeClr val="bg1"/>
                </a:solidFill>
              </a:rPr>
              <a:t>for this defence is the fact that </a:t>
            </a:r>
            <a:r>
              <a:rPr lang="en-CA" sz="1725" dirty="0">
                <a:solidFill>
                  <a:srgbClr val="FFFF00"/>
                </a:solidFill>
              </a:rPr>
              <a:t>the patent benefits from a presumption of validity</a:t>
            </a:r>
            <a:r>
              <a:rPr lang="en-CA" sz="1725" dirty="0">
                <a:solidFill>
                  <a:schemeClr val="bg1"/>
                </a:solidFill>
              </a:rPr>
              <a:t> (s. 43(2) of the Patent Act).</a:t>
            </a:r>
          </a:p>
          <a:p>
            <a:pPr>
              <a:lnSpc>
                <a:spcPct val="120000"/>
              </a:lnSpc>
              <a:defRPr/>
            </a:pPr>
            <a:r>
              <a:rPr lang="en-CA" sz="1725" dirty="0">
                <a:solidFill>
                  <a:schemeClr val="bg1"/>
                </a:solidFill>
              </a:rPr>
              <a:t>A finding of invalidity (for anticipation, obviousness or lack of utility or because the patent covers unpatentable subject-matter) is a reversal of the Patent Office determination that the patent should be granted. In raising this defence, you would usually have to adduce new evidence that the patent examiner did not consider or show that the Commissioner applied the wrong test or erroneous data. This defence is expressly mentioned in s. 59. </a:t>
            </a:r>
          </a:p>
          <a:p>
            <a:pPr>
              <a:lnSpc>
                <a:spcPct val="120000"/>
              </a:lnSpc>
              <a:defRPr/>
            </a:pPr>
            <a:r>
              <a:rPr lang="en-CA" sz="1725" dirty="0">
                <a:solidFill>
                  <a:schemeClr val="bg1"/>
                </a:solidFill>
              </a:rPr>
              <a:t>An alternative is for a defendant to make a counterclaim under s 60(1) (quoted </a:t>
            </a:r>
            <a:r>
              <a:rPr lang="en-US" sz="1725" dirty="0">
                <a:solidFill>
                  <a:schemeClr val="bg1"/>
                </a:solidFill>
              </a:rPr>
              <a:t>above) and s 60(2) for impeachment and a declaration of invalidity.</a:t>
            </a:r>
            <a:endParaRPr lang="en-CA" sz="1725" dirty="0">
              <a:solidFill>
                <a:schemeClr val="bg1"/>
              </a:solidFill>
            </a:endParaRPr>
          </a:p>
          <a:p>
            <a:pPr lvl="1">
              <a:defRPr/>
            </a:pPr>
            <a:endParaRPr lang="en-CA" dirty="0"/>
          </a:p>
        </p:txBody>
      </p:sp>
      <p:sp>
        <p:nvSpPr>
          <p:cNvPr id="4" name="Slide Number Placeholder 3">
            <a:extLst>
              <a:ext uri="{FF2B5EF4-FFF2-40B4-BE49-F238E27FC236}">
                <a16:creationId xmlns:a16="http://schemas.microsoft.com/office/drawing/2014/main" id="{B5C9880F-00CD-4959-90CF-D2182ED1569F}"/>
              </a:ext>
            </a:extLst>
          </p:cNvPr>
          <p:cNvSpPr>
            <a:spLocks noGrp="1"/>
          </p:cNvSpPr>
          <p:nvPr>
            <p:ph type="sldNum" sz="quarter" idx="12"/>
          </p:nvPr>
        </p:nvSpPr>
        <p:spPr/>
        <p:txBody>
          <a:bodyPr/>
          <a:lstStyle/>
          <a:p>
            <a:pPr defTabSz="342900" eaLnBrk="1" fontAlgn="auto" hangingPunct="1">
              <a:spcBef>
                <a:spcPts val="0"/>
              </a:spcBef>
              <a:spcAft>
                <a:spcPts val="0"/>
              </a:spcAft>
              <a:defRPr/>
            </a:pPr>
            <a:fld id="{20842880-D277-FF4B-AABE-9BC2D50C240B}" type="slidenum">
              <a:rPr lang="en-US" sz="1350">
                <a:solidFill>
                  <a:prstClr val="black"/>
                </a:solidFill>
                <a:latin typeface="Arial"/>
                <a:ea typeface="+mn-ea"/>
              </a:rPr>
              <a:pPr defTabSz="342900" eaLnBrk="1" fontAlgn="auto" hangingPunct="1">
                <a:spcBef>
                  <a:spcPts val="0"/>
                </a:spcBef>
                <a:spcAft>
                  <a:spcPts val="0"/>
                </a:spcAft>
                <a:defRPr/>
              </a:pPr>
              <a:t>452</a:t>
            </a:fld>
            <a:endParaRPr lang="en-US" sz="1350">
              <a:solidFill>
                <a:prstClr val="black"/>
              </a:solidFill>
              <a:latin typeface="Arial"/>
              <a:ea typeface="+mn-ea"/>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52D0F-485B-3132-2024-BAD8BFEABE12}"/>
              </a:ext>
            </a:extLst>
          </p:cNvPr>
          <p:cNvSpPr>
            <a:spLocks noGrp="1"/>
          </p:cNvSpPr>
          <p:nvPr>
            <p:ph type="title"/>
          </p:nvPr>
        </p:nvSpPr>
        <p:spPr>
          <a:xfrm>
            <a:off x="661988" y="50800"/>
            <a:ext cx="78200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55CD46AB-1484-A330-EBAE-06EEF31A7011}"/>
              </a:ext>
            </a:extLst>
          </p:cNvPr>
          <p:cNvSpPr>
            <a:spLocks noGrp="1"/>
          </p:cNvSpPr>
          <p:nvPr>
            <p:ph idx="1"/>
          </p:nvPr>
        </p:nvSpPr>
        <p:spPr>
          <a:xfrm>
            <a:off x="179388" y="842963"/>
            <a:ext cx="8785225" cy="4105275"/>
          </a:xfrm>
        </p:spPr>
        <p:txBody>
          <a:bodyPr>
            <a:normAutofit fontScale="70000" lnSpcReduction="20000"/>
          </a:bodyPr>
          <a:lstStyle/>
          <a:p>
            <a:pPr marL="0" indent="0">
              <a:lnSpc>
                <a:spcPct val="110000"/>
              </a:lnSpc>
              <a:buFont typeface="Arial" panose="020B0604020202020204" pitchFamily="34" charset="0"/>
              <a:buNone/>
              <a:defRPr/>
            </a:pPr>
            <a:r>
              <a:rPr lang="en-CA" sz="3100" b="1" dirty="0">
                <a:solidFill>
                  <a:srgbClr val="FF0000"/>
                </a:solidFill>
              </a:rPr>
              <a:t>3) </a:t>
            </a:r>
            <a:r>
              <a:rPr lang="en-CA" sz="3100" b="1" dirty="0">
                <a:solidFill>
                  <a:srgbClr val="FFFF00"/>
                </a:solidFill>
              </a:rPr>
              <a:t>Licence</a:t>
            </a:r>
            <a:endParaRPr lang="en-CA" sz="3100" dirty="0">
              <a:solidFill>
                <a:srgbClr val="FFFF00"/>
              </a:solidFill>
            </a:endParaRPr>
          </a:p>
          <a:p>
            <a:pPr marL="0" indent="0">
              <a:lnSpc>
                <a:spcPct val="110000"/>
              </a:lnSpc>
              <a:buFont typeface="Arial" panose="020B0604020202020204" pitchFamily="34" charset="0"/>
              <a:buNone/>
              <a:defRPr/>
            </a:pPr>
            <a:r>
              <a:rPr lang="en-CA" sz="3100" dirty="0">
                <a:solidFill>
                  <a:schemeClr val="bg1"/>
                </a:solidFill>
              </a:rPr>
              <a:t>A third defence is that you </a:t>
            </a:r>
            <a:r>
              <a:rPr lang="en-CA" sz="3100" dirty="0">
                <a:solidFill>
                  <a:srgbClr val="FFFF00"/>
                </a:solidFill>
              </a:rPr>
              <a:t>had a licence to use the invention</a:t>
            </a:r>
            <a:r>
              <a:rPr lang="en-CA" sz="3100" dirty="0">
                <a:solidFill>
                  <a:schemeClr val="bg1"/>
                </a:solidFill>
              </a:rPr>
              <a:t>. If you had a license to use the invention, then you had </a:t>
            </a:r>
            <a:r>
              <a:rPr lang="en-CA" sz="3100" dirty="0">
                <a:solidFill>
                  <a:srgbClr val="FFFF00"/>
                </a:solidFill>
              </a:rPr>
              <a:t>permission from the owner</a:t>
            </a:r>
            <a:r>
              <a:rPr lang="en-CA" sz="3100" dirty="0">
                <a:solidFill>
                  <a:schemeClr val="bg1"/>
                </a:solidFill>
              </a:rPr>
              <a:t>, and as a result – use of the invention would not be infringing </a:t>
            </a:r>
          </a:p>
          <a:p>
            <a:pPr marL="0" indent="0">
              <a:lnSpc>
                <a:spcPct val="110000"/>
              </a:lnSpc>
              <a:buFont typeface="Arial" panose="020B0604020202020204" pitchFamily="34" charset="0"/>
              <a:buNone/>
              <a:defRPr/>
            </a:pPr>
            <a:r>
              <a:rPr lang="en-CA" sz="3100" b="1" dirty="0">
                <a:solidFill>
                  <a:srgbClr val="FF0000"/>
                </a:solidFill>
              </a:rPr>
              <a:t>4) </a:t>
            </a:r>
            <a:r>
              <a:rPr lang="en-CA" sz="3100" b="1" dirty="0">
                <a:solidFill>
                  <a:srgbClr val="FFFF00"/>
                </a:solidFill>
              </a:rPr>
              <a:t>Limitation period expired</a:t>
            </a:r>
            <a:endParaRPr lang="en-CA" sz="3100" dirty="0">
              <a:solidFill>
                <a:srgbClr val="FFFF00"/>
              </a:solidFill>
            </a:endParaRPr>
          </a:p>
          <a:p>
            <a:pPr marL="0" indent="0">
              <a:lnSpc>
                <a:spcPct val="110000"/>
              </a:lnSpc>
              <a:buFont typeface="Arial" panose="020B0604020202020204" pitchFamily="34" charset="0"/>
              <a:buNone/>
              <a:defRPr/>
            </a:pPr>
            <a:r>
              <a:rPr lang="en-US" sz="3100" dirty="0">
                <a:solidFill>
                  <a:srgbClr val="FF0000"/>
                </a:solidFill>
              </a:rPr>
              <a:t>55.01</a:t>
            </a:r>
            <a:r>
              <a:rPr lang="en-US" sz="3100" dirty="0">
                <a:solidFill>
                  <a:schemeClr val="bg1"/>
                </a:solidFill>
              </a:rPr>
              <a:t> </a:t>
            </a:r>
            <a:r>
              <a:rPr lang="en-US" sz="3100" i="1" dirty="0">
                <a:solidFill>
                  <a:srgbClr val="FFFF00"/>
                </a:solidFill>
              </a:rPr>
              <a:t>No remedy may be awarded for an act of infringement committed more than six years </a:t>
            </a:r>
            <a:r>
              <a:rPr lang="en-US" sz="3100" i="1" dirty="0">
                <a:solidFill>
                  <a:schemeClr val="bg1"/>
                </a:solidFill>
              </a:rPr>
              <a:t>before the commencement of the action for infringement.</a:t>
            </a:r>
            <a:endParaRPr lang="en-CA" sz="3100" i="1" dirty="0">
              <a:solidFill>
                <a:schemeClr val="bg1"/>
              </a:solidFill>
            </a:endParaRPr>
          </a:p>
          <a:p>
            <a:pPr marL="0" indent="0">
              <a:lnSpc>
                <a:spcPct val="110000"/>
              </a:lnSpc>
              <a:buFont typeface="Arial" panose="020B0604020202020204" pitchFamily="34" charset="0"/>
              <a:buNone/>
              <a:defRPr/>
            </a:pPr>
            <a:r>
              <a:rPr lang="en-US" sz="3100" dirty="0">
                <a:solidFill>
                  <a:schemeClr val="bg1"/>
                </a:solidFill>
              </a:rPr>
              <a:t>Accordingly,  the patentee has 6 years from the act of infringement to bring a suit … As a </a:t>
            </a:r>
            <a:r>
              <a:rPr lang="en-US" sz="3100" dirty="0" err="1">
                <a:solidFill>
                  <a:schemeClr val="bg1"/>
                </a:solidFill>
              </a:rPr>
              <a:t>defence</a:t>
            </a:r>
            <a:r>
              <a:rPr lang="en-US" sz="3100" dirty="0">
                <a:solidFill>
                  <a:schemeClr val="bg1"/>
                </a:solidFill>
              </a:rPr>
              <a:t>, you could argue that the limitation period has expired.</a:t>
            </a:r>
            <a:endParaRPr lang="en-CA" sz="3100" dirty="0">
              <a:solidFill>
                <a:schemeClr val="bg1"/>
              </a:solidFill>
            </a:endParaRPr>
          </a:p>
          <a:p>
            <a:pPr marL="0" indent="0">
              <a:buFont typeface="Arial" panose="020B0604020202020204" pitchFamily="34" charset="0"/>
              <a:buNone/>
              <a:defRPr/>
            </a:pPr>
            <a:r>
              <a:rPr lang="en-CA" dirty="0"/>
              <a:t> </a:t>
            </a:r>
            <a:endParaRPr lang="en-CA" sz="1200" dirty="0"/>
          </a:p>
          <a:p>
            <a:pPr lvl="1">
              <a:defRPr/>
            </a:pPr>
            <a:endParaRPr lang="en-CA" dirty="0"/>
          </a:p>
        </p:txBody>
      </p:sp>
      <p:sp>
        <p:nvSpPr>
          <p:cNvPr id="4" name="Slide Number Placeholder 3">
            <a:extLst>
              <a:ext uri="{FF2B5EF4-FFF2-40B4-BE49-F238E27FC236}">
                <a16:creationId xmlns:a16="http://schemas.microsoft.com/office/drawing/2014/main" id="{87122E58-BB64-43BF-9EF2-9B40C7144A5A}"/>
              </a:ext>
            </a:extLst>
          </p:cNvPr>
          <p:cNvSpPr>
            <a:spLocks noGrp="1"/>
          </p:cNvSpPr>
          <p:nvPr>
            <p:ph type="sldNum" sz="quarter" idx="12"/>
          </p:nvPr>
        </p:nvSpPr>
        <p:spPr/>
        <p:txBody>
          <a:bodyPr/>
          <a:lstStyle/>
          <a:p>
            <a:pPr defTabSz="342900" eaLnBrk="1" fontAlgn="auto" hangingPunct="1">
              <a:spcBef>
                <a:spcPts val="0"/>
              </a:spcBef>
              <a:spcAft>
                <a:spcPts val="0"/>
              </a:spcAft>
              <a:defRPr/>
            </a:pPr>
            <a:fld id="{AB21994B-C23A-364E-B06E-5C9C9790FDC3}" type="slidenum">
              <a:rPr lang="en-US" sz="1350">
                <a:solidFill>
                  <a:prstClr val="black"/>
                </a:solidFill>
                <a:latin typeface="Arial"/>
                <a:ea typeface="+mn-ea"/>
              </a:rPr>
              <a:pPr defTabSz="342900" eaLnBrk="1" fontAlgn="auto" hangingPunct="1">
                <a:spcBef>
                  <a:spcPts val="0"/>
                </a:spcBef>
                <a:spcAft>
                  <a:spcPts val="0"/>
                </a:spcAft>
                <a:defRPr/>
              </a:pPr>
              <a:t>453</a:t>
            </a:fld>
            <a:endParaRPr lang="en-US" sz="1350">
              <a:solidFill>
                <a:prstClr val="black"/>
              </a:solidFill>
              <a:latin typeface="Arial"/>
              <a:ea typeface="+mn-ea"/>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61EDE0-EE30-0740-E2AD-D7FD5A5B5FC6}"/>
              </a:ext>
            </a:extLst>
          </p:cNvPr>
          <p:cNvSpPr>
            <a:spLocks noGrp="1"/>
          </p:cNvSpPr>
          <p:nvPr>
            <p:ph type="title"/>
          </p:nvPr>
        </p:nvSpPr>
        <p:spPr>
          <a:xfrm>
            <a:off x="661988" y="123825"/>
            <a:ext cx="78200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12736472-3126-2483-30FC-33583498C1CB}"/>
              </a:ext>
            </a:extLst>
          </p:cNvPr>
          <p:cNvSpPr>
            <a:spLocks noGrp="1"/>
          </p:cNvSpPr>
          <p:nvPr>
            <p:ph idx="1"/>
          </p:nvPr>
        </p:nvSpPr>
        <p:spPr>
          <a:xfrm>
            <a:off x="90488" y="771525"/>
            <a:ext cx="8963025" cy="4371975"/>
          </a:xfrm>
        </p:spPr>
        <p:txBody>
          <a:bodyPr>
            <a:normAutofit fontScale="70000" lnSpcReduction="20000"/>
          </a:bodyPr>
          <a:lstStyle/>
          <a:p>
            <a:pPr marL="0" indent="0">
              <a:lnSpc>
                <a:spcPct val="120000"/>
              </a:lnSpc>
              <a:buFont typeface="Arial" panose="020B0604020202020204" pitchFamily="34" charset="0"/>
              <a:buNone/>
              <a:defRPr/>
            </a:pPr>
            <a:r>
              <a:rPr lang="en-CA" sz="1900" b="1" dirty="0">
                <a:solidFill>
                  <a:srgbClr val="FF0000"/>
                </a:solidFill>
              </a:rPr>
              <a:t>5) </a:t>
            </a:r>
            <a:r>
              <a:rPr lang="en-CA" sz="1900" b="1" dirty="0">
                <a:solidFill>
                  <a:srgbClr val="FFFF00"/>
                </a:solidFill>
              </a:rPr>
              <a:t>Exception relating to regulatory approval</a:t>
            </a:r>
            <a:endParaRPr lang="en-CA" sz="1900" dirty="0">
              <a:solidFill>
                <a:srgbClr val="FFFF00"/>
              </a:solidFill>
            </a:endParaRPr>
          </a:p>
          <a:p>
            <a:pPr marL="0" indent="0">
              <a:lnSpc>
                <a:spcPct val="120000"/>
              </a:lnSpc>
              <a:buFont typeface="Arial" panose="020B0604020202020204" pitchFamily="34" charset="0"/>
              <a:buNone/>
              <a:defRPr/>
            </a:pPr>
            <a:r>
              <a:rPr lang="en-US" sz="1900" b="1" i="1" dirty="0">
                <a:solidFill>
                  <a:schemeClr val="bg1"/>
                </a:solidFill>
              </a:rPr>
              <a:t>55.2</a:t>
            </a:r>
            <a:r>
              <a:rPr lang="en-US" sz="1900" i="1" dirty="0">
                <a:solidFill>
                  <a:schemeClr val="bg1"/>
                </a:solidFill>
              </a:rPr>
              <a:t>(1) It is not an infringement of a patent for any person to make, construct, use or sell the patented invention </a:t>
            </a:r>
            <a:r>
              <a:rPr lang="en-US" sz="1900" i="1" dirty="0">
                <a:solidFill>
                  <a:srgbClr val="FFFF00"/>
                </a:solidFill>
              </a:rPr>
              <a:t>solely for uses reasonably related to the development and submission of information required under any law of Canada, a province or a country other than Canada that regulates the manufacture, construction, use or sale of any product. </a:t>
            </a:r>
            <a:r>
              <a:rPr lang="en-US" sz="1900" dirty="0">
                <a:solidFill>
                  <a:schemeClr val="bg1"/>
                </a:solidFill>
              </a:rPr>
              <a:t>[i.e. Food and Drugs Act]</a:t>
            </a:r>
            <a:endParaRPr lang="en-CA" sz="1900" dirty="0">
              <a:solidFill>
                <a:schemeClr val="bg1"/>
              </a:solidFill>
            </a:endParaRPr>
          </a:p>
          <a:p>
            <a:pPr>
              <a:lnSpc>
                <a:spcPct val="120000"/>
              </a:lnSpc>
              <a:defRPr/>
            </a:pPr>
            <a:r>
              <a:rPr lang="en-CA" sz="1900" dirty="0">
                <a:solidFill>
                  <a:schemeClr val="bg1"/>
                </a:solidFill>
              </a:rPr>
              <a:t>This provision is relied on most frequently in the pharmaceutical industry – i.e.  where a generic pharmaceutical company makes a pharmaceutical preparation prior to the expiry of the brand name patent. This is one sector in which there is a very long regulatory approval process to bring a product to market.  </a:t>
            </a:r>
          </a:p>
          <a:p>
            <a:pPr>
              <a:lnSpc>
                <a:spcPct val="120000"/>
              </a:lnSpc>
              <a:defRPr/>
            </a:pPr>
            <a:r>
              <a:rPr lang="en-CA" sz="1900" dirty="0">
                <a:solidFill>
                  <a:schemeClr val="bg1"/>
                </a:solidFill>
              </a:rPr>
              <a:t>Generic drug manufacturers widely rely upon s. 55.2(1) as they prepare to bring generic products to market as soon as patents on brand name drugs have expired.  </a:t>
            </a:r>
          </a:p>
          <a:p>
            <a:pPr>
              <a:lnSpc>
                <a:spcPct val="120000"/>
              </a:lnSpc>
              <a:defRPr/>
            </a:pPr>
            <a:r>
              <a:rPr lang="en-CA" sz="1900" dirty="0">
                <a:solidFill>
                  <a:schemeClr val="bg1"/>
                </a:solidFill>
              </a:rPr>
              <a:t>Under this provision, a generic drug manufacturer, for example, could develop a generic version of a medicine and take whatever steps were necessary to meet the regulatory requirements pertaining to the sale of the drug before the expiry of the relevant patent.</a:t>
            </a:r>
          </a:p>
          <a:p>
            <a:pPr>
              <a:lnSpc>
                <a:spcPct val="120000"/>
              </a:lnSpc>
              <a:defRPr/>
            </a:pPr>
            <a:r>
              <a:rPr lang="en-CA" sz="1900" dirty="0">
                <a:solidFill>
                  <a:schemeClr val="bg1"/>
                </a:solidFill>
              </a:rPr>
              <a:t>This section, which is known as the “early working” exception, was challenged as a violation of Canada’s obligations under TRIPS. But it was held to be valid as long as it’s not limited to one sector, as long as it’s technologically neutral</a:t>
            </a:r>
          </a:p>
          <a:p>
            <a:pPr>
              <a:lnSpc>
                <a:spcPct val="120000"/>
              </a:lnSpc>
              <a:defRPr/>
            </a:pPr>
            <a:r>
              <a:rPr lang="en-CA" sz="1900" dirty="0">
                <a:solidFill>
                  <a:schemeClr val="bg1"/>
                </a:solidFill>
              </a:rPr>
              <a:t>Another provision which was challenged at the same time was s. 55.2(2) which was known as the “stockpiling exception”. It provides for the manufacturing and stockpiling of pharmaceutical products without the consent of the patent holder for a period of six months prior to the expiration of the patent term. This provision was found invalid as it related specifically to the pharmaceutical sector.</a:t>
            </a:r>
          </a:p>
          <a:p>
            <a:pPr lvl="1">
              <a:defRPr/>
            </a:pPr>
            <a:endParaRPr lang="en-CA" dirty="0"/>
          </a:p>
        </p:txBody>
      </p:sp>
      <p:sp>
        <p:nvSpPr>
          <p:cNvPr id="4" name="Slide Number Placeholder 3">
            <a:extLst>
              <a:ext uri="{FF2B5EF4-FFF2-40B4-BE49-F238E27FC236}">
                <a16:creationId xmlns:a16="http://schemas.microsoft.com/office/drawing/2014/main" id="{A2A1E2D2-070B-91F2-C729-BDE8B62FFC2F}"/>
              </a:ext>
            </a:extLst>
          </p:cNvPr>
          <p:cNvSpPr>
            <a:spLocks noGrp="1"/>
          </p:cNvSpPr>
          <p:nvPr>
            <p:ph type="sldNum" sz="quarter" idx="12"/>
          </p:nvPr>
        </p:nvSpPr>
        <p:spPr/>
        <p:txBody>
          <a:bodyPr/>
          <a:lstStyle/>
          <a:p>
            <a:pPr defTabSz="342900" eaLnBrk="1" fontAlgn="auto" hangingPunct="1">
              <a:spcBef>
                <a:spcPts val="0"/>
              </a:spcBef>
              <a:spcAft>
                <a:spcPts val="0"/>
              </a:spcAft>
              <a:defRPr/>
            </a:pPr>
            <a:fld id="{040294C7-6E90-BB48-935A-723E5AAB1D51}" type="slidenum">
              <a:rPr lang="en-US" sz="1350">
                <a:solidFill>
                  <a:prstClr val="black"/>
                </a:solidFill>
                <a:latin typeface="Arial"/>
                <a:ea typeface="+mn-ea"/>
              </a:rPr>
              <a:pPr defTabSz="342900" eaLnBrk="1" fontAlgn="auto" hangingPunct="1">
                <a:spcBef>
                  <a:spcPts val="0"/>
                </a:spcBef>
                <a:spcAft>
                  <a:spcPts val="0"/>
                </a:spcAft>
                <a:defRPr/>
              </a:pPr>
              <a:t>454</a:t>
            </a:fld>
            <a:endParaRPr lang="en-US" sz="1350">
              <a:solidFill>
                <a:prstClr val="black"/>
              </a:solidFill>
              <a:latin typeface="Arial"/>
              <a:ea typeface="+mn-ea"/>
            </a:endParaRP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3B646B-B6E0-48AB-A191-A82BA6C7542D}"/>
              </a:ext>
            </a:extLst>
          </p:cNvPr>
          <p:cNvSpPr>
            <a:spLocks noGrp="1"/>
          </p:cNvSpPr>
          <p:nvPr>
            <p:ph type="title"/>
          </p:nvPr>
        </p:nvSpPr>
        <p:spPr>
          <a:xfrm>
            <a:off x="731838" y="50800"/>
            <a:ext cx="7713662" cy="649288"/>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92F6D6F3-9C97-D26F-EFC5-71FFCEB60052}"/>
              </a:ext>
            </a:extLst>
          </p:cNvPr>
          <p:cNvSpPr>
            <a:spLocks noGrp="1"/>
          </p:cNvSpPr>
          <p:nvPr>
            <p:ph idx="1"/>
          </p:nvPr>
        </p:nvSpPr>
        <p:spPr>
          <a:xfrm>
            <a:off x="258763" y="771525"/>
            <a:ext cx="8626475" cy="4176713"/>
          </a:xfrm>
        </p:spPr>
        <p:txBody>
          <a:bodyPr>
            <a:normAutofit fontScale="55000" lnSpcReduction="20000"/>
          </a:bodyPr>
          <a:lstStyle/>
          <a:p>
            <a:pPr marL="0" indent="0">
              <a:lnSpc>
                <a:spcPct val="120000"/>
              </a:lnSpc>
              <a:buFont typeface="Arial" panose="020B0604020202020204" pitchFamily="34" charset="0"/>
              <a:buNone/>
              <a:defRPr/>
            </a:pPr>
            <a:r>
              <a:rPr lang="en-CA" sz="2500" b="1" dirty="0">
                <a:solidFill>
                  <a:srgbClr val="FF0000"/>
                </a:solidFill>
              </a:rPr>
              <a:t>6) </a:t>
            </a:r>
            <a:r>
              <a:rPr lang="en-CA" sz="2500" b="1" dirty="0">
                <a:solidFill>
                  <a:srgbClr val="FFFF00"/>
                </a:solidFill>
              </a:rPr>
              <a:t>Experimental use exceptions</a:t>
            </a:r>
            <a:endParaRPr lang="en-CA" sz="2500" dirty="0">
              <a:solidFill>
                <a:srgbClr val="FFFF00"/>
              </a:solidFill>
            </a:endParaRPr>
          </a:p>
          <a:p>
            <a:pPr marL="0" indent="0">
              <a:lnSpc>
                <a:spcPct val="120000"/>
              </a:lnSpc>
              <a:buFont typeface="Arial" panose="020B0604020202020204" pitchFamily="34" charset="0"/>
              <a:buNone/>
              <a:defRPr/>
            </a:pPr>
            <a:r>
              <a:rPr lang="en-US" sz="2500" b="1" i="1" dirty="0">
                <a:solidFill>
                  <a:schemeClr val="bg1"/>
                </a:solidFill>
              </a:rPr>
              <a:t>55.2</a:t>
            </a:r>
            <a:r>
              <a:rPr lang="en-US" sz="2500" i="1" dirty="0">
                <a:solidFill>
                  <a:schemeClr val="bg1"/>
                </a:solidFill>
              </a:rPr>
              <a:t>(6) For greater certainty, </a:t>
            </a:r>
            <a:r>
              <a:rPr lang="en-US" sz="2500" i="1" dirty="0">
                <a:solidFill>
                  <a:srgbClr val="FFFF00"/>
                </a:solidFill>
              </a:rPr>
              <a:t>subsection (1) does not affect </a:t>
            </a:r>
            <a:r>
              <a:rPr lang="en-US" sz="2500" i="1" dirty="0">
                <a:solidFill>
                  <a:schemeClr val="bg1"/>
                </a:solidFill>
              </a:rPr>
              <a:t>any exception to the exclusive property or privilege granted by a patent that exists at law in respect of acts </a:t>
            </a:r>
            <a:r>
              <a:rPr lang="en-US" sz="2500" i="1" dirty="0">
                <a:solidFill>
                  <a:srgbClr val="FFFF00"/>
                </a:solidFill>
              </a:rPr>
              <a:t>done privately and on a non-commercial scale or for a non-commercial purpose </a:t>
            </a:r>
            <a:r>
              <a:rPr lang="en-US" sz="2500" i="1" dirty="0">
                <a:solidFill>
                  <a:schemeClr val="bg1"/>
                </a:solidFill>
              </a:rPr>
              <a:t>or in respect of any use, manufacture, construction or sale of the patented invention solely for the purpose of experiments that relate to the subject-matter of the patent.</a:t>
            </a:r>
            <a:endParaRPr lang="en-CA" sz="2500" i="1" dirty="0">
              <a:solidFill>
                <a:schemeClr val="bg1"/>
              </a:solidFill>
            </a:endParaRPr>
          </a:p>
          <a:p>
            <a:pPr>
              <a:lnSpc>
                <a:spcPct val="120000"/>
              </a:lnSpc>
              <a:defRPr/>
            </a:pPr>
            <a:r>
              <a:rPr lang="en-US" sz="2500" dirty="0">
                <a:solidFill>
                  <a:schemeClr val="bg1"/>
                </a:solidFill>
              </a:rPr>
              <a:t>This is a narrowly worded provision which</a:t>
            </a:r>
            <a:r>
              <a:rPr lang="en-CA" sz="2500" dirty="0">
                <a:solidFill>
                  <a:schemeClr val="bg1"/>
                </a:solidFill>
              </a:rPr>
              <a:t> reflects a common law exemption, dating back to the 19</a:t>
            </a:r>
            <a:r>
              <a:rPr lang="en-CA" sz="2500" baseline="30000" dirty="0">
                <a:solidFill>
                  <a:schemeClr val="bg1"/>
                </a:solidFill>
              </a:rPr>
              <a:t>th</a:t>
            </a:r>
            <a:r>
              <a:rPr lang="en-CA" sz="2500" dirty="0">
                <a:solidFill>
                  <a:schemeClr val="bg1"/>
                </a:solidFill>
              </a:rPr>
              <a:t> century, which permitted patents to be used not only for experiments but for private amusement or for making models</a:t>
            </a:r>
          </a:p>
          <a:p>
            <a:pPr>
              <a:lnSpc>
                <a:spcPct val="120000"/>
              </a:lnSpc>
              <a:defRPr/>
            </a:pPr>
            <a:r>
              <a:rPr lang="en-US" sz="2500" dirty="0">
                <a:solidFill>
                  <a:srgbClr val="FF0000"/>
                </a:solidFill>
              </a:rPr>
              <a:t>Key is non-commercial purposes</a:t>
            </a:r>
            <a:r>
              <a:rPr lang="en-US" sz="2500" dirty="0">
                <a:solidFill>
                  <a:schemeClr val="bg1"/>
                </a:solidFill>
              </a:rPr>
              <a:t>; has been interpreted not to extend to research performed in university labs (not considered to be motivated by non-commercial purposes)</a:t>
            </a:r>
            <a:r>
              <a:rPr lang="en-CA" sz="2500" dirty="0">
                <a:solidFill>
                  <a:schemeClr val="bg1"/>
                </a:solidFill>
              </a:rPr>
              <a:t> </a:t>
            </a:r>
          </a:p>
          <a:p>
            <a:pPr marL="0" indent="0">
              <a:lnSpc>
                <a:spcPct val="120000"/>
              </a:lnSpc>
              <a:buFont typeface="Arial" panose="020B0604020202020204" pitchFamily="34" charset="0"/>
              <a:buNone/>
              <a:defRPr/>
            </a:pPr>
            <a:r>
              <a:rPr lang="en-CA" sz="2500" dirty="0">
                <a:solidFill>
                  <a:schemeClr val="bg1"/>
                </a:solidFill>
              </a:rPr>
              <a:t>s. 55.3(1) provides that: </a:t>
            </a:r>
            <a:r>
              <a:rPr lang="en-CA" sz="2500" i="1" dirty="0">
                <a:solidFill>
                  <a:schemeClr val="bg1"/>
                </a:solidFill>
              </a:rPr>
              <a:t>“[a]n act committed for the purpose of experimentation relating to the subject-matter of a patent is not an infringement of the patent.”  </a:t>
            </a:r>
          </a:p>
          <a:p>
            <a:pPr marL="0" indent="0">
              <a:lnSpc>
                <a:spcPct val="120000"/>
              </a:lnSpc>
              <a:buFont typeface="Arial" panose="020B0604020202020204" pitchFamily="34" charset="0"/>
              <a:buNone/>
              <a:defRPr/>
            </a:pPr>
            <a:r>
              <a:rPr lang="en-CA" sz="2500" dirty="0">
                <a:solidFill>
                  <a:schemeClr val="bg1"/>
                </a:solidFill>
              </a:rPr>
              <a:t>The Governor in Council is also empowered under this section to: </a:t>
            </a:r>
          </a:p>
          <a:p>
            <a:pPr marL="0" indent="0">
              <a:lnSpc>
                <a:spcPct val="120000"/>
              </a:lnSpc>
              <a:buFont typeface="Arial" panose="020B0604020202020204" pitchFamily="34" charset="0"/>
              <a:buNone/>
              <a:defRPr/>
            </a:pPr>
            <a:r>
              <a:rPr lang="en-CA" sz="2500" b="1" dirty="0">
                <a:solidFill>
                  <a:schemeClr val="bg1"/>
                </a:solidFill>
              </a:rPr>
              <a:t>(2) </a:t>
            </a:r>
            <a:r>
              <a:rPr lang="en-CA" sz="2500" dirty="0">
                <a:solidFill>
                  <a:schemeClr val="bg1"/>
                </a:solidFill>
              </a:rPr>
              <a:t>… make regulations respecting</a:t>
            </a:r>
          </a:p>
          <a:p>
            <a:pPr marL="0" indent="0">
              <a:lnSpc>
                <a:spcPct val="120000"/>
              </a:lnSpc>
              <a:buFont typeface="Arial" panose="020B0604020202020204" pitchFamily="34" charset="0"/>
              <a:buNone/>
              <a:defRPr/>
            </a:pPr>
            <a:r>
              <a:rPr lang="en-CA" sz="2500" b="1" dirty="0">
                <a:solidFill>
                  <a:schemeClr val="bg1"/>
                </a:solidFill>
              </a:rPr>
              <a:t>(a) </a:t>
            </a:r>
            <a:r>
              <a:rPr lang="en-CA" sz="2500" dirty="0">
                <a:solidFill>
                  <a:schemeClr val="bg1"/>
                </a:solidFill>
              </a:rPr>
              <a:t>factors that the court may consider, must consider or is not permitted to consider in determining whether an act is, or is not, committed for the purpose [OF EXPERIMENTATION]; and</a:t>
            </a:r>
          </a:p>
          <a:p>
            <a:pPr marL="0" indent="0">
              <a:lnSpc>
                <a:spcPct val="120000"/>
              </a:lnSpc>
              <a:buFont typeface="Arial" panose="020B0604020202020204" pitchFamily="34" charset="0"/>
              <a:buNone/>
              <a:defRPr/>
            </a:pPr>
            <a:r>
              <a:rPr lang="en-CA" sz="2500" b="1" dirty="0">
                <a:solidFill>
                  <a:schemeClr val="bg1"/>
                </a:solidFill>
              </a:rPr>
              <a:t>(b) </a:t>
            </a:r>
            <a:r>
              <a:rPr lang="en-CA" sz="2500" dirty="0">
                <a:solidFill>
                  <a:schemeClr val="bg1"/>
                </a:solidFill>
              </a:rPr>
              <a:t>circumstances in which an act is, or is not, committed for the purpose [OF EXPERIMENTATION].</a:t>
            </a:r>
          </a:p>
          <a:p>
            <a:pPr lvl="1">
              <a:defRPr/>
            </a:pPr>
            <a:endParaRPr lang="en-CA" dirty="0"/>
          </a:p>
        </p:txBody>
      </p:sp>
      <p:sp>
        <p:nvSpPr>
          <p:cNvPr id="4" name="Slide Number Placeholder 3">
            <a:extLst>
              <a:ext uri="{FF2B5EF4-FFF2-40B4-BE49-F238E27FC236}">
                <a16:creationId xmlns:a16="http://schemas.microsoft.com/office/drawing/2014/main" id="{512E9B76-C9BF-B90F-8528-08D90BC1B89F}"/>
              </a:ext>
            </a:extLst>
          </p:cNvPr>
          <p:cNvSpPr>
            <a:spLocks noGrp="1"/>
          </p:cNvSpPr>
          <p:nvPr>
            <p:ph type="sldNum" sz="quarter" idx="12"/>
          </p:nvPr>
        </p:nvSpPr>
        <p:spPr/>
        <p:txBody>
          <a:bodyPr/>
          <a:lstStyle/>
          <a:p>
            <a:pPr defTabSz="342900" eaLnBrk="1" fontAlgn="auto" hangingPunct="1">
              <a:spcBef>
                <a:spcPts val="0"/>
              </a:spcBef>
              <a:spcAft>
                <a:spcPts val="0"/>
              </a:spcAft>
              <a:defRPr/>
            </a:pPr>
            <a:fld id="{A6334133-7739-9C49-A507-5EA38D5C0D63}" type="slidenum">
              <a:rPr lang="en-US" sz="1350">
                <a:solidFill>
                  <a:prstClr val="black"/>
                </a:solidFill>
                <a:latin typeface="Arial"/>
                <a:ea typeface="+mn-ea"/>
              </a:rPr>
              <a:pPr defTabSz="342900" eaLnBrk="1" fontAlgn="auto" hangingPunct="1">
                <a:spcBef>
                  <a:spcPts val="0"/>
                </a:spcBef>
                <a:spcAft>
                  <a:spcPts val="0"/>
                </a:spcAft>
                <a:defRPr/>
              </a:pPr>
              <a:t>455</a:t>
            </a:fld>
            <a:endParaRPr lang="en-US" sz="1350">
              <a:solidFill>
                <a:prstClr val="black"/>
              </a:solidFill>
              <a:latin typeface="Arial"/>
              <a:ea typeface="+mn-ea"/>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D847AF-3631-2297-F3A8-F0D2B682597C}"/>
              </a:ext>
            </a:extLst>
          </p:cNvPr>
          <p:cNvSpPr>
            <a:spLocks noGrp="1"/>
          </p:cNvSpPr>
          <p:nvPr>
            <p:ph type="title"/>
          </p:nvPr>
        </p:nvSpPr>
        <p:spPr>
          <a:xfrm>
            <a:off x="768350" y="123825"/>
            <a:ext cx="7713663"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C5804646-8B94-70F6-3157-EFB0653F9AC2}"/>
              </a:ext>
            </a:extLst>
          </p:cNvPr>
          <p:cNvSpPr>
            <a:spLocks noGrp="1"/>
          </p:cNvSpPr>
          <p:nvPr>
            <p:ph idx="1"/>
          </p:nvPr>
        </p:nvSpPr>
        <p:spPr>
          <a:xfrm>
            <a:off x="323850" y="842963"/>
            <a:ext cx="8604250" cy="4176712"/>
          </a:xfrm>
        </p:spPr>
        <p:txBody>
          <a:bodyPr>
            <a:normAutofit fontScale="62500" lnSpcReduction="20000"/>
          </a:bodyPr>
          <a:lstStyle/>
          <a:p>
            <a:pPr marL="0" indent="0">
              <a:lnSpc>
                <a:spcPct val="120000"/>
              </a:lnSpc>
              <a:buFont typeface="Arial" panose="020B0604020202020204" pitchFamily="34" charset="0"/>
              <a:buNone/>
              <a:defRPr/>
            </a:pPr>
            <a:r>
              <a:rPr lang="en-CA" sz="2625" b="1" dirty="0">
                <a:solidFill>
                  <a:srgbClr val="FF0000"/>
                </a:solidFill>
              </a:rPr>
              <a:t>7) </a:t>
            </a:r>
            <a:r>
              <a:rPr lang="en-CA" sz="2625" b="1" dirty="0">
                <a:solidFill>
                  <a:srgbClr val="FFFF00"/>
                </a:solidFill>
              </a:rPr>
              <a:t>Term of the patent had expired</a:t>
            </a:r>
            <a:r>
              <a:rPr lang="en-CA" sz="2625" dirty="0">
                <a:solidFill>
                  <a:srgbClr val="FFFF00"/>
                </a:solidFill>
              </a:rPr>
              <a:t> </a:t>
            </a:r>
          </a:p>
          <a:p>
            <a:pPr marL="0" indent="0">
              <a:lnSpc>
                <a:spcPct val="120000"/>
              </a:lnSpc>
              <a:buFont typeface="Arial" panose="020B0604020202020204" pitchFamily="34" charset="0"/>
              <a:buNone/>
              <a:defRPr/>
            </a:pPr>
            <a:r>
              <a:rPr lang="en-CA" sz="2625" b="1" dirty="0">
                <a:solidFill>
                  <a:srgbClr val="FF0000"/>
                </a:solidFill>
              </a:rPr>
              <a:t>8) </a:t>
            </a:r>
            <a:r>
              <a:rPr lang="en-CA" sz="2625" b="1" dirty="0">
                <a:solidFill>
                  <a:srgbClr val="FFFF00"/>
                </a:solidFill>
              </a:rPr>
              <a:t>Existing Uses defence</a:t>
            </a:r>
            <a:r>
              <a:rPr lang="en-CA" sz="2625" dirty="0">
                <a:solidFill>
                  <a:srgbClr val="FFFF00"/>
                </a:solidFill>
              </a:rPr>
              <a:t> </a:t>
            </a:r>
          </a:p>
          <a:p>
            <a:pPr>
              <a:lnSpc>
                <a:spcPct val="120000"/>
              </a:lnSpc>
              <a:defRPr/>
            </a:pPr>
            <a:r>
              <a:rPr lang="en-CA" sz="2625" dirty="0">
                <a:solidFill>
                  <a:schemeClr val="bg1"/>
                </a:solidFill>
              </a:rPr>
              <a:t>This defence, contained in s. 56, deals with situations where a person has acquired the subject matter defined in the claim before the claim date. This defence is now much more detailed than it was previously. </a:t>
            </a:r>
          </a:p>
          <a:p>
            <a:pPr marL="300038" lvl="1" indent="0">
              <a:lnSpc>
                <a:spcPct val="120000"/>
              </a:lnSpc>
              <a:buFont typeface="Arial" panose="020B0604020202020204" pitchFamily="34" charset="0"/>
              <a:buNone/>
              <a:defRPr/>
            </a:pPr>
            <a:r>
              <a:rPr lang="en-CA" sz="2625" b="1" i="1" dirty="0">
                <a:solidFill>
                  <a:schemeClr val="bg1"/>
                </a:solidFill>
              </a:rPr>
              <a:t>56 (1) </a:t>
            </a:r>
            <a:r>
              <a:rPr lang="en-CA" sz="2625" i="1" dirty="0">
                <a:solidFill>
                  <a:schemeClr val="bg1"/>
                </a:solidFill>
              </a:rPr>
              <a:t>Subject to subsection (2), if —</a:t>
            </a:r>
            <a:r>
              <a:rPr lang="en-CA" sz="2625" i="1" dirty="0">
                <a:solidFill>
                  <a:srgbClr val="FFFF00"/>
                </a:solidFill>
              </a:rPr>
              <a:t> before the claim date</a:t>
            </a:r>
            <a:r>
              <a:rPr lang="en-CA" sz="2625" i="1" dirty="0">
                <a:solidFill>
                  <a:schemeClr val="bg1"/>
                </a:solidFill>
              </a:rPr>
              <a:t> of a claim in a patent —</a:t>
            </a:r>
            <a:r>
              <a:rPr lang="en-CA" sz="2625" i="1" dirty="0">
                <a:solidFill>
                  <a:srgbClr val="FFFF00"/>
                </a:solidFill>
              </a:rPr>
              <a:t> a person, </a:t>
            </a:r>
            <a:r>
              <a:rPr lang="en-CA" sz="2625" i="1" dirty="0">
                <a:solidFill>
                  <a:srgbClr val="FF0000"/>
                </a:solidFill>
              </a:rPr>
              <a:t>in good faith</a:t>
            </a:r>
            <a:r>
              <a:rPr lang="en-CA" sz="2625" i="1" dirty="0">
                <a:solidFill>
                  <a:schemeClr val="bg1"/>
                </a:solidFill>
              </a:rPr>
              <a:t>, </a:t>
            </a:r>
            <a:r>
              <a:rPr lang="en-CA" sz="2625" i="1" dirty="0">
                <a:solidFill>
                  <a:srgbClr val="FFFF00"/>
                </a:solidFill>
              </a:rPr>
              <a:t>committed an act that would otherwise constitute an infringement of the paten</a:t>
            </a:r>
            <a:r>
              <a:rPr lang="en-CA" sz="2625" i="1" dirty="0">
                <a:solidFill>
                  <a:schemeClr val="bg1"/>
                </a:solidFill>
              </a:rPr>
              <a:t>t in respect of that claim, or made serious and effective preparations to commit such an act, </a:t>
            </a:r>
            <a:r>
              <a:rPr lang="en-CA" sz="2625" i="1" dirty="0">
                <a:solidFill>
                  <a:srgbClr val="FFFF00"/>
                </a:solidFill>
              </a:rPr>
              <a:t>it is not an infringement of the patent or any certificate of supplementary protection that sets out the patent</a:t>
            </a:r>
            <a:r>
              <a:rPr lang="en-CA" sz="2625" i="1" dirty="0">
                <a:solidFill>
                  <a:schemeClr val="bg1"/>
                </a:solidFill>
              </a:rPr>
              <a:t>, in respect of that claim, if the person commits the same act on or after that claim date.</a:t>
            </a:r>
          </a:p>
          <a:p>
            <a:pPr>
              <a:lnSpc>
                <a:spcPct val="120000"/>
              </a:lnSpc>
              <a:defRPr/>
            </a:pPr>
            <a:r>
              <a:rPr lang="en-CA" sz="2625" dirty="0">
                <a:solidFill>
                  <a:srgbClr val="FFFF00"/>
                </a:solidFill>
              </a:rPr>
              <a:t>Questions that could arise</a:t>
            </a:r>
            <a:r>
              <a:rPr lang="en-CA" sz="2625" dirty="0">
                <a:solidFill>
                  <a:srgbClr val="FF0000"/>
                </a:solidFill>
              </a:rPr>
              <a:t>… </a:t>
            </a:r>
          </a:p>
          <a:p>
            <a:pPr marL="385763" indent="-385763">
              <a:lnSpc>
                <a:spcPct val="120000"/>
              </a:lnSpc>
              <a:buFont typeface="+mj-lt"/>
              <a:buAutoNum type="arabicPeriod"/>
              <a:defRPr/>
            </a:pPr>
            <a:r>
              <a:rPr lang="en-US" sz="2625" dirty="0">
                <a:solidFill>
                  <a:schemeClr val="bg1"/>
                </a:solidFill>
              </a:rPr>
              <a:t>What constitutes good faith</a:t>
            </a:r>
            <a:r>
              <a:rPr lang="en-US" sz="2625" dirty="0">
                <a:solidFill>
                  <a:srgbClr val="FF0000"/>
                </a:solidFill>
              </a:rPr>
              <a:t>?</a:t>
            </a:r>
            <a:endParaRPr lang="en-CA" sz="2625" dirty="0">
              <a:solidFill>
                <a:srgbClr val="FF0000"/>
              </a:solidFill>
            </a:endParaRPr>
          </a:p>
          <a:p>
            <a:pPr marL="385763" indent="-385763">
              <a:lnSpc>
                <a:spcPct val="120000"/>
              </a:lnSpc>
              <a:buFont typeface="+mj-lt"/>
              <a:buAutoNum type="arabicPeriod"/>
              <a:defRPr/>
            </a:pPr>
            <a:r>
              <a:rPr lang="en-US" sz="2625" dirty="0">
                <a:solidFill>
                  <a:schemeClr val="bg1"/>
                </a:solidFill>
              </a:rPr>
              <a:t>Was the act the same act</a:t>
            </a:r>
            <a:r>
              <a:rPr lang="en-US" sz="2625" dirty="0">
                <a:solidFill>
                  <a:srgbClr val="FF0000"/>
                </a:solidFill>
              </a:rPr>
              <a:t>? </a:t>
            </a:r>
          </a:p>
          <a:p>
            <a:pPr marL="0" indent="0">
              <a:lnSpc>
                <a:spcPct val="120000"/>
              </a:lnSpc>
              <a:buFont typeface="Arial" panose="020B0604020202020204" pitchFamily="34" charset="0"/>
              <a:buNone/>
              <a:defRPr/>
            </a:pPr>
            <a:r>
              <a:rPr lang="en-US" sz="2625" dirty="0">
                <a:solidFill>
                  <a:schemeClr val="bg1"/>
                </a:solidFill>
              </a:rPr>
              <a:t>See also s. 56(2) – (11)</a:t>
            </a:r>
            <a:endParaRPr lang="en-CA" sz="2625" dirty="0">
              <a:solidFill>
                <a:schemeClr val="bg1"/>
              </a:solidFill>
            </a:endParaRPr>
          </a:p>
          <a:p>
            <a:pPr lvl="1">
              <a:defRPr/>
            </a:pPr>
            <a:endParaRPr lang="en-CA" dirty="0"/>
          </a:p>
        </p:txBody>
      </p:sp>
      <p:sp>
        <p:nvSpPr>
          <p:cNvPr id="4" name="Slide Number Placeholder 3">
            <a:extLst>
              <a:ext uri="{FF2B5EF4-FFF2-40B4-BE49-F238E27FC236}">
                <a16:creationId xmlns:a16="http://schemas.microsoft.com/office/drawing/2014/main" id="{243637B1-B1FB-20DA-333D-6E49D6FA9427}"/>
              </a:ext>
            </a:extLst>
          </p:cNvPr>
          <p:cNvSpPr>
            <a:spLocks noGrp="1"/>
          </p:cNvSpPr>
          <p:nvPr>
            <p:ph type="sldNum" sz="quarter" idx="12"/>
          </p:nvPr>
        </p:nvSpPr>
        <p:spPr/>
        <p:txBody>
          <a:bodyPr/>
          <a:lstStyle/>
          <a:p>
            <a:pPr defTabSz="342900" eaLnBrk="1" fontAlgn="auto" hangingPunct="1">
              <a:spcBef>
                <a:spcPts val="0"/>
              </a:spcBef>
              <a:spcAft>
                <a:spcPts val="0"/>
              </a:spcAft>
              <a:defRPr/>
            </a:pPr>
            <a:fld id="{CFC9B118-99D6-E949-95C3-63DA2971545D}" type="slidenum">
              <a:rPr lang="en-US" sz="1350">
                <a:solidFill>
                  <a:prstClr val="black"/>
                </a:solidFill>
                <a:latin typeface="Arial"/>
                <a:ea typeface="+mn-ea"/>
              </a:rPr>
              <a:pPr defTabSz="342900" eaLnBrk="1" fontAlgn="auto" hangingPunct="1">
                <a:spcBef>
                  <a:spcPts val="0"/>
                </a:spcBef>
                <a:spcAft>
                  <a:spcPts val="0"/>
                </a:spcAft>
                <a:defRPr/>
              </a:pPr>
              <a:t>456</a:t>
            </a:fld>
            <a:endParaRPr lang="en-US" sz="1350">
              <a:solidFill>
                <a:prstClr val="black"/>
              </a:solidFill>
              <a:latin typeface="Arial"/>
              <a:ea typeface="+mn-ea"/>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AB2FA0-5B51-B4A5-8DC4-4EF997DFFEC7}"/>
              </a:ext>
            </a:extLst>
          </p:cNvPr>
          <p:cNvSpPr>
            <a:spLocks noGrp="1"/>
          </p:cNvSpPr>
          <p:nvPr>
            <p:ph type="title"/>
          </p:nvPr>
        </p:nvSpPr>
        <p:spPr>
          <a:xfrm>
            <a:off x="822325" y="50800"/>
            <a:ext cx="7499350"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8CC6770-8D8B-1E2A-E26B-5D954EC393A3}"/>
              </a:ext>
            </a:extLst>
          </p:cNvPr>
          <p:cNvSpPr>
            <a:spLocks noGrp="1"/>
          </p:cNvSpPr>
          <p:nvPr>
            <p:ph idx="1"/>
          </p:nvPr>
        </p:nvSpPr>
        <p:spPr>
          <a:xfrm>
            <a:off x="323850" y="842963"/>
            <a:ext cx="8640763" cy="4032250"/>
          </a:xfrm>
        </p:spPr>
        <p:txBody>
          <a:bodyPr>
            <a:normAutofit/>
          </a:bodyPr>
          <a:lstStyle/>
          <a:p>
            <a:pPr marL="0" indent="0">
              <a:buFont typeface="Arial" panose="020B0604020202020204" pitchFamily="34" charset="0"/>
              <a:buNone/>
              <a:defRPr/>
            </a:pPr>
            <a:r>
              <a:rPr lang="en-CA" sz="1900" b="1" dirty="0">
                <a:solidFill>
                  <a:srgbClr val="FF0000"/>
                </a:solidFill>
              </a:rPr>
              <a:t>9) </a:t>
            </a:r>
            <a:r>
              <a:rPr lang="en-CA" sz="1900" b="1" dirty="0">
                <a:solidFill>
                  <a:srgbClr val="FFFF00"/>
                </a:solidFill>
              </a:rPr>
              <a:t>Act committed outside of Canada</a:t>
            </a:r>
            <a:endParaRPr lang="en-CA" sz="1900" dirty="0">
              <a:solidFill>
                <a:srgbClr val="FFFF00"/>
              </a:solidFill>
            </a:endParaRPr>
          </a:p>
          <a:p>
            <a:pPr>
              <a:defRPr/>
            </a:pPr>
            <a:r>
              <a:rPr lang="en-US" sz="1900" dirty="0">
                <a:solidFill>
                  <a:srgbClr val="FF0000"/>
                </a:solidFill>
              </a:rPr>
              <a:t>If</a:t>
            </a:r>
            <a:r>
              <a:rPr lang="en-US" sz="1900" dirty="0">
                <a:solidFill>
                  <a:schemeClr val="bg1"/>
                </a:solidFill>
              </a:rPr>
              <a:t> the alleged </a:t>
            </a:r>
            <a:r>
              <a:rPr lang="en-US" sz="1900" dirty="0">
                <a:solidFill>
                  <a:srgbClr val="FF0000"/>
                </a:solidFill>
              </a:rPr>
              <a:t>infringing act occurred outside Canada</a:t>
            </a:r>
            <a:r>
              <a:rPr lang="en-US" sz="1900" dirty="0">
                <a:solidFill>
                  <a:schemeClr val="bg1"/>
                </a:solidFill>
              </a:rPr>
              <a:t>, then it will also not be infringement under Canada’s Patent Act.</a:t>
            </a:r>
            <a:endParaRPr lang="en-CA" sz="1900" dirty="0">
              <a:solidFill>
                <a:schemeClr val="bg1"/>
              </a:solidFill>
            </a:endParaRPr>
          </a:p>
          <a:p>
            <a:pPr marL="0" indent="0">
              <a:buFont typeface="Arial" panose="020B0604020202020204" pitchFamily="34" charset="0"/>
              <a:buNone/>
              <a:defRPr/>
            </a:pPr>
            <a:r>
              <a:rPr lang="en-CA" sz="1900" b="1" dirty="0">
                <a:solidFill>
                  <a:srgbClr val="FF0000"/>
                </a:solidFill>
              </a:rPr>
              <a:t>10) </a:t>
            </a:r>
            <a:r>
              <a:rPr lang="en-CA" sz="1900" b="1" dirty="0">
                <a:solidFill>
                  <a:srgbClr val="FFFF00"/>
                </a:solidFill>
              </a:rPr>
              <a:t>Repair of the patented article </a:t>
            </a:r>
            <a:r>
              <a:rPr lang="en-CA" sz="1900" dirty="0">
                <a:solidFill>
                  <a:srgbClr val="FFFF00"/>
                </a:solidFill>
              </a:rPr>
              <a:t> </a:t>
            </a:r>
          </a:p>
          <a:p>
            <a:pPr>
              <a:defRPr/>
            </a:pPr>
            <a:r>
              <a:rPr lang="en-CA" sz="1900" dirty="0">
                <a:solidFill>
                  <a:schemeClr val="bg1"/>
                </a:solidFill>
              </a:rPr>
              <a:t>If you are a </a:t>
            </a:r>
            <a:r>
              <a:rPr lang="en-CA" sz="1900" dirty="0">
                <a:solidFill>
                  <a:srgbClr val="FFFF00"/>
                </a:solidFill>
              </a:rPr>
              <a:t>purchaser of a patented article</a:t>
            </a:r>
            <a:r>
              <a:rPr lang="en-CA" sz="1900" dirty="0">
                <a:solidFill>
                  <a:schemeClr val="bg1"/>
                </a:solidFill>
              </a:rPr>
              <a:t>, you </a:t>
            </a:r>
            <a:r>
              <a:rPr lang="en-CA" sz="1900" dirty="0">
                <a:solidFill>
                  <a:srgbClr val="FF0000"/>
                </a:solidFill>
              </a:rPr>
              <a:t>may repair the components without infringing the patent</a:t>
            </a:r>
            <a:r>
              <a:rPr lang="en-CA" sz="1900" dirty="0">
                <a:solidFill>
                  <a:schemeClr val="bg1"/>
                </a:solidFill>
              </a:rPr>
              <a:t>.</a:t>
            </a:r>
          </a:p>
          <a:p>
            <a:pPr>
              <a:defRPr/>
            </a:pPr>
            <a:r>
              <a:rPr lang="en-CA" sz="1900" dirty="0">
                <a:solidFill>
                  <a:schemeClr val="bg1"/>
                </a:solidFill>
              </a:rPr>
              <a:t>As stated by Fox in </a:t>
            </a:r>
            <a:r>
              <a:rPr lang="en-CA" sz="1900" i="1" dirty="0">
                <a:solidFill>
                  <a:schemeClr val="bg1"/>
                </a:solidFill>
              </a:rPr>
              <a:t>Canadian Patent Law and Practice</a:t>
            </a:r>
            <a:r>
              <a:rPr lang="en-CA" sz="1900" dirty="0">
                <a:solidFill>
                  <a:schemeClr val="bg1"/>
                </a:solidFill>
              </a:rPr>
              <a:t>, this </a:t>
            </a:r>
            <a:r>
              <a:rPr lang="en-CA" sz="1900" dirty="0">
                <a:solidFill>
                  <a:srgbClr val="FFFF00"/>
                </a:solidFill>
              </a:rPr>
              <a:t>right is based on the fact that the patent holder is presumed to permit this type of activity </a:t>
            </a:r>
            <a:r>
              <a:rPr lang="en-CA" sz="1900" dirty="0">
                <a:solidFill>
                  <a:schemeClr val="bg1"/>
                </a:solidFill>
              </a:rPr>
              <a:t>(mentioned in </a:t>
            </a:r>
            <a:r>
              <a:rPr lang="en-CA" sz="1900" i="1" u="sng" dirty="0">
                <a:solidFill>
                  <a:schemeClr val="bg1"/>
                </a:solidFill>
              </a:rPr>
              <a:t>MacLennan v. </a:t>
            </a:r>
            <a:r>
              <a:rPr lang="en-CA" sz="1900" i="1" u="sng" dirty="0" err="1">
                <a:solidFill>
                  <a:schemeClr val="bg1"/>
                </a:solidFill>
              </a:rPr>
              <a:t>Produits</a:t>
            </a:r>
            <a:r>
              <a:rPr lang="en-CA" sz="1900" i="1" u="sng" dirty="0">
                <a:solidFill>
                  <a:schemeClr val="bg1"/>
                </a:solidFill>
              </a:rPr>
              <a:t> Gilbert Inc</a:t>
            </a:r>
            <a:r>
              <a:rPr lang="en-CA" sz="1900" i="1" dirty="0">
                <a:solidFill>
                  <a:schemeClr val="bg1"/>
                </a:solidFill>
              </a:rPr>
              <a:t>., </a:t>
            </a:r>
            <a:r>
              <a:rPr lang="en-CA" sz="1900" dirty="0">
                <a:solidFill>
                  <a:schemeClr val="bg1"/>
                </a:solidFill>
              </a:rPr>
              <a:t>2008 FCA 35).</a:t>
            </a:r>
          </a:p>
          <a:p>
            <a:pPr>
              <a:defRPr/>
            </a:pPr>
            <a:r>
              <a:rPr lang="en-CA" sz="1900" dirty="0">
                <a:solidFill>
                  <a:schemeClr val="bg1"/>
                </a:solidFill>
              </a:rPr>
              <a:t>There is a </a:t>
            </a:r>
            <a:r>
              <a:rPr lang="en-CA" sz="1900" dirty="0">
                <a:solidFill>
                  <a:srgbClr val="FF0000"/>
                </a:solidFill>
              </a:rPr>
              <a:t>limitation</a:t>
            </a:r>
            <a:r>
              <a:rPr lang="en-CA" sz="1900" dirty="0">
                <a:solidFill>
                  <a:schemeClr val="bg1"/>
                </a:solidFill>
              </a:rPr>
              <a:t>…</a:t>
            </a:r>
            <a:r>
              <a:rPr lang="en-CA" sz="1900" dirty="0">
                <a:solidFill>
                  <a:srgbClr val="FFFF00"/>
                </a:solidFill>
              </a:rPr>
              <a:t>that extensive repairs or changes that amount to reconstructing </a:t>
            </a:r>
            <a:r>
              <a:rPr lang="en-CA" sz="1900" dirty="0">
                <a:solidFill>
                  <a:schemeClr val="bg1"/>
                </a:solidFill>
              </a:rPr>
              <a:t>the article substantially, however, infringe the patentee’s right to make or construct the invention.</a:t>
            </a:r>
          </a:p>
          <a:p>
            <a:pPr lvl="1">
              <a:defRPr/>
            </a:pPr>
            <a:endParaRPr lang="en-CA" dirty="0"/>
          </a:p>
        </p:txBody>
      </p:sp>
      <p:sp>
        <p:nvSpPr>
          <p:cNvPr id="4" name="Slide Number Placeholder 3">
            <a:extLst>
              <a:ext uri="{FF2B5EF4-FFF2-40B4-BE49-F238E27FC236}">
                <a16:creationId xmlns:a16="http://schemas.microsoft.com/office/drawing/2014/main" id="{A2B81905-369C-2223-BACA-0CD4BC5BA825}"/>
              </a:ext>
            </a:extLst>
          </p:cNvPr>
          <p:cNvSpPr>
            <a:spLocks noGrp="1"/>
          </p:cNvSpPr>
          <p:nvPr>
            <p:ph type="sldNum" sz="quarter" idx="12"/>
          </p:nvPr>
        </p:nvSpPr>
        <p:spPr/>
        <p:txBody>
          <a:bodyPr/>
          <a:lstStyle/>
          <a:p>
            <a:pPr defTabSz="342900" eaLnBrk="1" fontAlgn="auto" hangingPunct="1">
              <a:spcBef>
                <a:spcPts val="0"/>
              </a:spcBef>
              <a:spcAft>
                <a:spcPts val="0"/>
              </a:spcAft>
              <a:defRPr/>
            </a:pPr>
            <a:fld id="{9828ED15-8216-5341-8ABD-D3043D5EC2FC}" type="slidenum">
              <a:rPr lang="en-US" sz="1350">
                <a:solidFill>
                  <a:prstClr val="black"/>
                </a:solidFill>
                <a:latin typeface="Arial"/>
                <a:ea typeface="+mn-ea"/>
              </a:rPr>
              <a:pPr defTabSz="342900" eaLnBrk="1" fontAlgn="auto" hangingPunct="1">
                <a:spcBef>
                  <a:spcPts val="0"/>
                </a:spcBef>
                <a:spcAft>
                  <a:spcPts val="0"/>
                </a:spcAft>
                <a:defRPr/>
              </a:pPr>
              <a:t>457</a:t>
            </a:fld>
            <a:endParaRPr lang="en-US" sz="1350">
              <a:solidFill>
                <a:prstClr val="black"/>
              </a:solidFill>
              <a:latin typeface="Arial"/>
              <a:ea typeface="+mn-ea"/>
            </a:endParaRP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F71F18-8BCD-BA01-5C17-BE80B6C11C32}"/>
              </a:ext>
            </a:extLst>
          </p:cNvPr>
          <p:cNvSpPr>
            <a:spLocks noGrp="1"/>
          </p:cNvSpPr>
          <p:nvPr>
            <p:ph type="title"/>
          </p:nvPr>
        </p:nvSpPr>
        <p:spPr>
          <a:xfrm>
            <a:off x="1249363" y="52388"/>
            <a:ext cx="6751637" cy="1257300"/>
          </a:xfrm>
        </p:spPr>
        <p:txBody>
          <a:bodyPr>
            <a:normAutofit fontScale="90000"/>
          </a:bodyPr>
          <a:lstStyle/>
          <a:p>
            <a:pPr>
              <a:defRPr/>
            </a:pPr>
            <a:r>
              <a:rPr lang="en-US" sz="3675" b="1" dirty="0">
                <a:solidFill>
                  <a:srgbClr val="FFFF00"/>
                </a:solidFill>
              </a:rPr>
              <a:t>Patents</a:t>
            </a:r>
            <a:r>
              <a:rPr lang="en-US" sz="3675" b="1" dirty="0">
                <a:solidFill>
                  <a:srgbClr val="FF0000"/>
                </a:solidFill>
              </a:rPr>
              <a:t>:</a:t>
            </a:r>
            <a:r>
              <a:rPr lang="en-US" sz="3675" b="1" dirty="0">
                <a:solidFill>
                  <a:srgbClr val="FFFF00"/>
                </a:solidFill>
              </a:rPr>
              <a:t> </a:t>
            </a:r>
            <a:r>
              <a:rPr lang="en-US" sz="3675" dirty="0">
                <a:solidFill>
                  <a:srgbClr val="FFFF00"/>
                </a:solidFill>
              </a:rPr>
              <a:t>Defences to patent </a:t>
            </a:r>
            <a:br>
              <a:rPr lang="en-US" sz="3675" dirty="0">
                <a:solidFill>
                  <a:srgbClr val="FFFF00"/>
                </a:solidFill>
              </a:rPr>
            </a:br>
            <a:r>
              <a:rPr lang="en-US" sz="3675" dirty="0">
                <a:solidFill>
                  <a:srgbClr val="FFFF00"/>
                </a:solidFill>
              </a:rPr>
              <a:t>infringement </a:t>
            </a:r>
            <a:r>
              <a:rPr lang="en-US" sz="3675"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00B43BB9-926E-246E-7FED-D315A43AD1FE}"/>
              </a:ext>
            </a:extLst>
          </p:cNvPr>
          <p:cNvSpPr>
            <a:spLocks noGrp="1"/>
          </p:cNvSpPr>
          <p:nvPr>
            <p:ph idx="1"/>
          </p:nvPr>
        </p:nvSpPr>
        <p:spPr>
          <a:xfrm>
            <a:off x="250825" y="1492250"/>
            <a:ext cx="8642350" cy="3382963"/>
          </a:xfrm>
        </p:spPr>
        <p:txBody>
          <a:bodyPr>
            <a:normAutofit/>
          </a:bodyPr>
          <a:lstStyle/>
          <a:p>
            <a:pPr marL="0" indent="0">
              <a:buFont typeface="Arial" panose="020B0604020202020204" pitchFamily="34" charset="0"/>
              <a:buNone/>
              <a:defRPr/>
            </a:pPr>
            <a:r>
              <a:rPr lang="en-CA" sz="2700" b="1" dirty="0">
                <a:solidFill>
                  <a:srgbClr val="FF0000"/>
                </a:solidFill>
              </a:rPr>
              <a:t>11) </a:t>
            </a:r>
            <a:r>
              <a:rPr lang="en-CA" sz="2700" b="1" dirty="0">
                <a:solidFill>
                  <a:srgbClr val="FFFF00"/>
                </a:solidFill>
              </a:rPr>
              <a:t>Patent exhaustion</a:t>
            </a:r>
            <a:endParaRPr lang="en-CA" sz="2700" dirty="0">
              <a:solidFill>
                <a:srgbClr val="FFFF00"/>
              </a:solidFill>
            </a:endParaRPr>
          </a:p>
          <a:p>
            <a:pPr>
              <a:defRPr/>
            </a:pPr>
            <a:r>
              <a:rPr lang="en-CA" sz="2700" dirty="0">
                <a:solidFill>
                  <a:schemeClr val="bg1"/>
                </a:solidFill>
              </a:rPr>
              <a:t>Under this doctrine, the </a:t>
            </a:r>
            <a:r>
              <a:rPr lang="en-CA" sz="2700" dirty="0">
                <a:solidFill>
                  <a:srgbClr val="FFFF00"/>
                </a:solidFill>
              </a:rPr>
              <a:t>patentee is taken to impliedly renounce their exclusive right of using and selling the patented article once it has been sold</a:t>
            </a:r>
            <a:r>
              <a:rPr lang="en-CA" sz="2700" dirty="0">
                <a:solidFill>
                  <a:schemeClr val="bg1"/>
                </a:solidFill>
              </a:rPr>
              <a:t>.</a:t>
            </a:r>
          </a:p>
          <a:p>
            <a:pPr>
              <a:defRPr/>
            </a:pPr>
            <a:r>
              <a:rPr lang="en-CA" sz="2700" dirty="0">
                <a:solidFill>
                  <a:schemeClr val="bg1"/>
                </a:solidFill>
              </a:rPr>
              <a:t>So, </a:t>
            </a:r>
            <a:r>
              <a:rPr lang="en-CA" sz="2700" dirty="0">
                <a:solidFill>
                  <a:srgbClr val="FFFF00"/>
                </a:solidFill>
              </a:rPr>
              <a:t>once the article is sold – it can be used by the purchasing party or sold </a:t>
            </a:r>
            <a:r>
              <a:rPr lang="en-CA" sz="2700" dirty="0">
                <a:solidFill>
                  <a:schemeClr val="bg1"/>
                </a:solidFill>
              </a:rPr>
              <a:t>on to another party </a:t>
            </a:r>
            <a:r>
              <a:rPr lang="en-CA" sz="2700" dirty="0">
                <a:solidFill>
                  <a:srgbClr val="FF0000"/>
                </a:solidFill>
              </a:rPr>
              <a:t>without this being an infringing act</a:t>
            </a:r>
            <a:r>
              <a:rPr lang="en-CA" sz="2700" dirty="0">
                <a:solidFill>
                  <a:schemeClr val="bg1"/>
                </a:solidFill>
              </a:rPr>
              <a:t>.</a:t>
            </a:r>
          </a:p>
          <a:p>
            <a:pPr lvl="1">
              <a:defRPr/>
            </a:pPr>
            <a:endParaRPr lang="en-CA" dirty="0"/>
          </a:p>
        </p:txBody>
      </p:sp>
      <p:sp>
        <p:nvSpPr>
          <p:cNvPr id="4" name="Slide Number Placeholder 3">
            <a:extLst>
              <a:ext uri="{FF2B5EF4-FFF2-40B4-BE49-F238E27FC236}">
                <a16:creationId xmlns:a16="http://schemas.microsoft.com/office/drawing/2014/main" id="{73F964A1-6255-B744-66A2-E193D1ABEAA7}"/>
              </a:ext>
            </a:extLst>
          </p:cNvPr>
          <p:cNvSpPr>
            <a:spLocks noGrp="1"/>
          </p:cNvSpPr>
          <p:nvPr>
            <p:ph type="sldNum" sz="quarter" idx="12"/>
          </p:nvPr>
        </p:nvSpPr>
        <p:spPr/>
        <p:txBody>
          <a:bodyPr/>
          <a:lstStyle/>
          <a:p>
            <a:pPr defTabSz="342900" eaLnBrk="1" fontAlgn="auto" hangingPunct="1">
              <a:spcBef>
                <a:spcPts val="0"/>
              </a:spcBef>
              <a:spcAft>
                <a:spcPts val="0"/>
              </a:spcAft>
              <a:defRPr/>
            </a:pPr>
            <a:fld id="{E08F0404-EEA8-A747-A934-8D675E4DE226}" type="slidenum">
              <a:rPr lang="en-US" sz="1350">
                <a:solidFill>
                  <a:prstClr val="black"/>
                </a:solidFill>
                <a:latin typeface="Arial"/>
                <a:ea typeface="+mn-ea"/>
              </a:rPr>
              <a:pPr defTabSz="342900" eaLnBrk="1" fontAlgn="auto" hangingPunct="1">
                <a:spcBef>
                  <a:spcPts val="0"/>
                </a:spcBef>
                <a:spcAft>
                  <a:spcPts val="0"/>
                </a:spcAft>
                <a:defRPr/>
              </a:pPr>
              <a:t>458</a:t>
            </a:fld>
            <a:endParaRPr lang="en-US" sz="1350">
              <a:solidFill>
                <a:prstClr val="black"/>
              </a:solidFill>
              <a:latin typeface="Arial"/>
              <a:ea typeface="+mn-ea"/>
            </a:endParaRP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2EAD1A-3314-8476-134B-88029543E0B8}"/>
              </a:ext>
            </a:extLst>
          </p:cNvPr>
          <p:cNvSpPr>
            <a:spLocks noGrp="1"/>
          </p:cNvSpPr>
          <p:nvPr>
            <p:ph type="title"/>
          </p:nvPr>
        </p:nvSpPr>
        <p:spPr>
          <a:xfrm>
            <a:off x="530225" y="50800"/>
            <a:ext cx="83534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27BD5EFA-4870-5EEE-F93A-F7389C8C5239}"/>
              </a:ext>
            </a:extLst>
          </p:cNvPr>
          <p:cNvSpPr>
            <a:spLocks noGrp="1"/>
          </p:cNvSpPr>
          <p:nvPr>
            <p:ph idx="1"/>
          </p:nvPr>
        </p:nvSpPr>
        <p:spPr>
          <a:xfrm>
            <a:off x="215900" y="700088"/>
            <a:ext cx="8712200" cy="4248150"/>
          </a:xfrm>
        </p:spPr>
        <p:txBody>
          <a:bodyPr>
            <a:noAutofit/>
          </a:bodyPr>
          <a:lstStyle/>
          <a:p>
            <a:pPr marL="0" indent="0">
              <a:lnSpc>
                <a:spcPct val="120000"/>
              </a:lnSpc>
              <a:buFont typeface="Arial" panose="020B0604020202020204" pitchFamily="34" charset="0"/>
              <a:buNone/>
              <a:defRPr/>
            </a:pPr>
            <a:r>
              <a:rPr lang="en-CA" sz="1200" b="1" dirty="0">
                <a:solidFill>
                  <a:srgbClr val="FF0000"/>
                </a:solidFill>
              </a:rPr>
              <a:t>12) </a:t>
            </a:r>
            <a:r>
              <a:rPr lang="en-CA" sz="1200" b="1" dirty="0">
                <a:solidFill>
                  <a:srgbClr val="FFFF00"/>
                </a:solidFill>
              </a:rPr>
              <a:t>Abuse of rights / compulsory licence</a:t>
            </a:r>
            <a:endParaRPr lang="en-CA" sz="1200" dirty="0">
              <a:solidFill>
                <a:srgbClr val="FFFF00"/>
              </a:solidFill>
            </a:endParaRPr>
          </a:p>
          <a:p>
            <a:pPr marL="0" indent="0">
              <a:lnSpc>
                <a:spcPct val="120000"/>
              </a:lnSpc>
              <a:buFont typeface="Arial" panose="020B0604020202020204" pitchFamily="34" charset="0"/>
              <a:buNone/>
              <a:defRPr/>
            </a:pPr>
            <a:r>
              <a:rPr lang="en-CA" sz="1200" i="1" dirty="0">
                <a:solidFill>
                  <a:schemeClr val="bg1"/>
                </a:solidFill>
              </a:rPr>
              <a:t>Patent Act </a:t>
            </a:r>
            <a:r>
              <a:rPr lang="en-CA" sz="1200" dirty="0">
                <a:solidFill>
                  <a:schemeClr val="bg1"/>
                </a:solidFill>
              </a:rPr>
              <a:t>gives the </a:t>
            </a:r>
            <a:r>
              <a:rPr lang="en-CA" sz="1200" dirty="0">
                <a:solidFill>
                  <a:srgbClr val="FFFF00"/>
                </a:solidFill>
              </a:rPr>
              <a:t>Commissioner of Patents authority to grant a licence to another person’s patent rights when there has been an abuse of patent rights in s. 65</a:t>
            </a:r>
            <a:r>
              <a:rPr lang="en-CA" sz="1200" dirty="0">
                <a:solidFill>
                  <a:schemeClr val="bg1"/>
                </a:solidFill>
              </a:rPr>
              <a:t>.</a:t>
            </a:r>
          </a:p>
          <a:p>
            <a:pPr marL="0" indent="0">
              <a:lnSpc>
                <a:spcPct val="120000"/>
              </a:lnSpc>
              <a:buFont typeface="Arial" panose="020B0604020202020204" pitchFamily="34" charset="0"/>
              <a:buNone/>
              <a:defRPr/>
            </a:pPr>
            <a:r>
              <a:rPr lang="en-CA" sz="1200" dirty="0">
                <a:solidFill>
                  <a:schemeClr val="bg1"/>
                </a:solidFill>
              </a:rPr>
              <a:t>65(1) states that the Attorney General of Canada or any interested person may apply – at any time after 3 years from the grant of the patent – to the Commissioner alleging that there has been abuse of the patentee’s exclusive rights.</a:t>
            </a:r>
          </a:p>
          <a:p>
            <a:pPr marL="0" indent="0">
              <a:lnSpc>
                <a:spcPct val="120000"/>
              </a:lnSpc>
              <a:buFont typeface="Arial" panose="020B0604020202020204" pitchFamily="34" charset="0"/>
              <a:buNone/>
              <a:defRPr/>
            </a:pPr>
            <a:r>
              <a:rPr lang="en-CA" sz="1200" dirty="0">
                <a:solidFill>
                  <a:schemeClr val="bg1"/>
                </a:solidFill>
              </a:rPr>
              <a:t>65(2) sets out the </a:t>
            </a:r>
            <a:r>
              <a:rPr lang="en-CA" sz="1200" dirty="0" err="1">
                <a:solidFill>
                  <a:schemeClr val="bg1"/>
                </a:solidFill>
              </a:rPr>
              <a:t>critera</a:t>
            </a:r>
            <a:r>
              <a:rPr lang="en-CA" sz="1200" dirty="0">
                <a:solidFill>
                  <a:schemeClr val="bg1"/>
                </a:solidFill>
              </a:rPr>
              <a:t> for patent abuse:</a:t>
            </a: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c</a:t>
            </a:r>
            <a:r>
              <a:rPr lang="en-US" sz="1200" dirty="0">
                <a:solidFill>
                  <a:schemeClr val="bg1"/>
                </a:solidFill>
              </a:rPr>
              <a:t>) if the demand for the patented article in Canada is not being met to an adequate extent and on reasonable terms;</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d</a:t>
            </a:r>
            <a:r>
              <a:rPr lang="en-US" sz="1200" dirty="0">
                <a:solidFill>
                  <a:schemeClr val="bg1"/>
                </a:solidFill>
              </a:rPr>
              <a:t>) if, by reason of the refusal of the patentee to grant a </a:t>
            </a:r>
            <a:r>
              <a:rPr lang="en-US" sz="1200" dirty="0" err="1">
                <a:solidFill>
                  <a:schemeClr val="bg1"/>
                </a:solidFill>
              </a:rPr>
              <a:t>licence</a:t>
            </a:r>
            <a:r>
              <a:rPr lang="en-US" sz="1200" dirty="0">
                <a:solidFill>
                  <a:schemeClr val="bg1"/>
                </a:solidFill>
              </a:rPr>
              <a:t> or </a:t>
            </a:r>
            <a:r>
              <a:rPr lang="en-US" sz="1200" dirty="0" err="1">
                <a:solidFill>
                  <a:schemeClr val="bg1"/>
                </a:solidFill>
              </a:rPr>
              <a:t>licences</a:t>
            </a:r>
            <a:r>
              <a:rPr lang="en-US" sz="1200" dirty="0">
                <a:solidFill>
                  <a:schemeClr val="bg1"/>
                </a:solidFill>
              </a:rPr>
              <a:t> on reasonable terms, the trade or industry of Canada or the trade of any person or class of persons trading in Canada, or the establishment of any new trade or industry in Canada, is prejudiced, and it is in the public interest that a </a:t>
            </a:r>
            <a:r>
              <a:rPr lang="en-US" sz="1200" dirty="0" err="1">
                <a:solidFill>
                  <a:schemeClr val="bg1"/>
                </a:solidFill>
              </a:rPr>
              <a:t>licence</a:t>
            </a:r>
            <a:r>
              <a:rPr lang="en-US" sz="1200" dirty="0">
                <a:solidFill>
                  <a:schemeClr val="bg1"/>
                </a:solidFill>
              </a:rPr>
              <a:t> or </a:t>
            </a:r>
            <a:r>
              <a:rPr lang="en-US" sz="1200" dirty="0" err="1">
                <a:solidFill>
                  <a:schemeClr val="bg1"/>
                </a:solidFill>
              </a:rPr>
              <a:t>licences</a:t>
            </a:r>
            <a:r>
              <a:rPr lang="en-US" sz="1200" dirty="0">
                <a:solidFill>
                  <a:schemeClr val="bg1"/>
                </a:solidFill>
              </a:rPr>
              <a:t> should be granted;</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e</a:t>
            </a:r>
            <a:r>
              <a:rPr lang="en-US" sz="1200" dirty="0">
                <a:solidFill>
                  <a:schemeClr val="bg1"/>
                </a:solidFill>
              </a:rPr>
              <a:t>) if any trade or industry in Canada, or any person or class of persons engaged therein, is unfairly prejudiced by the conditions attached by the patentee, whether before or after the passing of this Act, to the purchase, hire, </a:t>
            </a:r>
            <a:r>
              <a:rPr lang="en-US" sz="1200" dirty="0" err="1">
                <a:solidFill>
                  <a:schemeClr val="bg1"/>
                </a:solidFill>
              </a:rPr>
              <a:t>licence</a:t>
            </a:r>
            <a:r>
              <a:rPr lang="en-US" sz="1200" dirty="0">
                <a:solidFill>
                  <a:schemeClr val="bg1"/>
                </a:solidFill>
              </a:rPr>
              <a:t> or use of the patented article or to the using or working of the patented process; or</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f</a:t>
            </a:r>
            <a:r>
              <a:rPr lang="en-US" sz="1200" dirty="0">
                <a:solidFill>
                  <a:schemeClr val="bg1"/>
                </a:solidFill>
              </a:rPr>
              <a:t>) if it is shown that the existence of the patent, being a patent for an invention relating to a process involving the use of materials not protected by the patent or for an invention relating to a substance produced by such a process, has been utilized by the patentee so as unfairly to prejudice in Canada the manufacture, use or sale of any materials.</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s. 66 authorizes the Patent Commissioner to take certain steps in cases of abuse.</a:t>
            </a:r>
            <a:r>
              <a:rPr lang="en-CA" sz="1200" dirty="0">
                <a:solidFill>
                  <a:schemeClr val="bg1"/>
                </a:solidFill>
              </a:rPr>
              <a:t> </a:t>
            </a:r>
            <a:r>
              <a:rPr lang="en-US" sz="1200" dirty="0">
                <a:solidFill>
                  <a:schemeClr val="bg1"/>
                </a:solidFill>
              </a:rPr>
              <a:t>These include – the grant of a </a:t>
            </a:r>
            <a:r>
              <a:rPr lang="en-US" sz="1200" dirty="0" err="1">
                <a:solidFill>
                  <a:schemeClr val="bg1"/>
                </a:solidFill>
              </a:rPr>
              <a:t>licence</a:t>
            </a:r>
            <a:r>
              <a:rPr lang="en-US" sz="1200" dirty="0">
                <a:solidFill>
                  <a:schemeClr val="bg1"/>
                </a:solidFill>
              </a:rPr>
              <a:t>.</a:t>
            </a:r>
            <a:endParaRPr lang="en-CA" sz="1200" dirty="0">
              <a:solidFill>
                <a:schemeClr val="bg1"/>
              </a:solidFill>
            </a:endParaRPr>
          </a:p>
          <a:p>
            <a:pPr lvl="1">
              <a:defRPr/>
            </a:pPr>
            <a:endParaRPr lang="en-CA" sz="1050" dirty="0"/>
          </a:p>
        </p:txBody>
      </p:sp>
      <p:sp>
        <p:nvSpPr>
          <p:cNvPr id="4" name="Slide Number Placeholder 3">
            <a:extLst>
              <a:ext uri="{FF2B5EF4-FFF2-40B4-BE49-F238E27FC236}">
                <a16:creationId xmlns:a16="http://schemas.microsoft.com/office/drawing/2014/main" id="{85082C98-65D7-506C-2ED6-98EC24F3A5EC}"/>
              </a:ext>
            </a:extLst>
          </p:cNvPr>
          <p:cNvSpPr>
            <a:spLocks noGrp="1"/>
          </p:cNvSpPr>
          <p:nvPr>
            <p:ph type="sldNum" sz="quarter" idx="12"/>
          </p:nvPr>
        </p:nvSpPr>
        <p:spPr/>
        <p:txBody>
          <a:bodyPr/>
          <a:lstStyle/>
          <a:p>
            <a:pPr defTabSz="342900" eaLnBrk="1" fontAlgn="auto" hangingPunct="1">
              <a:spcBef>
                <a:spcPts val="0"/>
              </a:spcBef>
              <a:spcAft>
                <a:spcPts val="0"/>
              </a:spcAft>
              <a:defRPr/>
            </a:pPr>
            <a:fld id="{4C776036-335C-BB41-8F0A-891ADDE2BE2C}" type="slidenum">
              <a:rPr lang="en-US" sz="1350">
                <a:solidFill>
                  <a:prstClr val="black"/>
                </a:solidFill>
                <a:latin typeface="Arial"/>
                <a:ea typeface="+mn-ea"/>
              </a:rPr>
              <a:pPr defTabSz="342900" eaLnBrk="1" fontAlgn="auto" hangingPunct="1">
                <a:spcBef>
                  <a:spcPts val="0"/>
                </a:spcBef>
                <a:spcAft>
                  <a:spcPts val="0"/>
                </a:spcAft>
                <a:defRPr/>
              </a:pPr>
              <a:t>459</a:t>
            </a:fld>
            <a:endParaRPr lang="en-US" sz="1350">
              <a:solidFill>
                <a:prstClr val="black"/>
              </a:solidFill>
              <a:latin typeface="Arial"/>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A screenshot of a music website&#10;&#10;Description automatically generated">
            <a:extLst>
              <a:ext uri="{FF2B5EF4-FFF2-40B4-BE49-F238E27FC236}">
                <a16:creationId xmlns:a16="http://schemas.microsoft.com/office/drawing/2014/main" id="{FA1D3DC3-FD95-4B2F-6D80-76CB151E8D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6675" y="0"/>
            <a:ext cx="3930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6167A-EC27-89D9-96DA-6A9FE7622A83}"/>
              </a:ext>
            </a:extLst>
          </p:cNvPr>
          <p:cNvSpPr>
            <a:spLocks noGrp="1"/>
          </p:cNvSpPr>
          <p:nvPr>
            <p:ph type="title"/>
          </p:nvPr>
        </p:nvSpPr>
        <p:spPr>
          <a:xfrm>
            <a:off x="912813" y="123825"/>
            <a:ext cx="76422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49858" name="Content Placeholder 1">
            <a:extLst>
              <a:ext uri="{FF2B5EF4-FFF2-40B4-BE49-F238E27FC236}">
                <a16:creationId xmlns:a16="http://schemas.microsoft.com/office/drawing/2014/main" id="{F36ABE13-BCB2-8DE4-522B-1044929331C0}"/>
              </a:ext>
            </a:extLst>
          </p:cNvPr>
          <p:cNvSpPr>
            <a:spLocks noGrp="1" noChangeArrowheads="1"/>
          </p:cNvSpPr>
          <p:nvPr>
            <p:ph idx="1"/>
          </p:nvPr>
        </p:nvSpPr>
        <p:spPr bwMode="auto">
          <a:xfrm>
            <a:off x="90488" y="771525"/>
            <a:ext cx="8963025" cy="4103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0000"/>
                </a:solidFill>
              </a:rPr>
              <a:t>13) </a:t>
            </a:r>
            <a:r>
              <a:rPr lang="en-CA" altLang="en-US" sz="2000" b="1">
                <a:solidFill>
                  <a:srgbClr val="FFFF00"/>
                </a:solidFill>
              </a:rPr>
              <a:t>Exceptions re access to pharmaceuticals for developing countries </a:t>
            </a:r>
            <a:endParaRPr lang="en-CA" altLang="en-US" sz="2000">
              <a:solidFill>
                <a:srgbClr val="FFFF00"/>
              </a:solidFill>
            </a:endParaRPr>
          </a:p>
          <a:p>
            <a:pPr marL="0" indent="0">
              <a:buFont typeface="Arial" panose="020B0604020202020204" pitchFamily="34" charset="0"/>
              <a:buNone/>
            </a:pPr>
            <a:r>
              <a:rPr lang="en-US" altLang="en-US" sz="2000">
                <a:solidFill>
                  <a:schemeClr val="bg1"/>
                </a:solidFill>
              </a:rPr>
              <a:t>The </a:t>
            </a:r>
            <a:r>
              <a:rPr lang="en-US" altLang="en-US" sz="2000" i="1">
                <a:solidFill>
                  <a:schemeClr val="bg1"/>
                </a:solidFill>
              </a:rPr>
              <a:t>Patent Act </a:t>
            </a:r>
            <a:r>
              <a:rPr lang="en-US" altLang="en-US" sz="2000">
                <a:solidFill>
                  <a:schemeClr val="bg1"/>
                </a:solidFill>
              </a:rPr>
              <a:t>contains exceptions that relate to Canada’s Access to Medicines Regime. These are set out  in ss 21.01 to 21.2, under the heading the Use of Patents for International Humanitarian Purposes to Address Public Health Problems. </a:t>
            </a:r>
            <a:endParaRPr lang="en-CA" altLang="en-US" sz="2000">
              <a:solidFill>
                <a:schemeClr val="bg1"/>
              </a:solidFill>
            </a:endParaRPr>
          </a:p>
          <a:p>
            <a:pPr marL="0" indent="0">
              <a:buFont typeface="Arial" panose="020B0604020202020204" pitchFamily="34" charset="0"/>
              <a:buNone/>
            </a:pPr>
            <a:r>
              <a:rPr lang="en-US" altLang="en-US" sz="2000" b="1">
                <a:solidFill>
                  <a:srgbClr val="FF0000"/>
                </a:solidFill>
              </a:rPr>
              <a:t>14) </a:t>
            </a:r>
            <a:r>
              <a:rPr lang="en-US" altLang="en-US" sz="2000" b="1">
                <a:solidFill>
                  <a:srgbClr val="FFFF00"/>
                </a:solidFill>
              </a:rPr>
              <a:t>Patents used in vessels, aircraft, etc.  </a:t>
            </a:r>
            <a:endParaRPr lang="en-CA" altLang="en-US" sz="2000">
              <a:solidFill>
                <a:srgbClr val="FFFF00"/>
              </a:solidFill>
            </a:endParaRPr>
          </a:p>
          <a:p>
            <a:pPr marL="0" indent="0">
              <a:buFont typeface="Arial" panose="020B0604020202020204" pitchFamily="34" charset="0"/>
              <a:buNone/>
            </a:pPr>
            <a:r>
              <a:rPr lang="en-CA" altLang="en-US" sz="2000">
                <a:solidFill>
                  <a:schemeClr val="bg1"/>
                </a:solidFill>
              </a:rPr>
              <a:t>s. 23 of the </a:t>
            </a:r>
            <a:r>
              <a:rPr lang="en-CA" altLang="en-US" sz="2000" i="1">
                <a:solidFill>
                  <a:schemeClr val="bg1"/>
                </a:solidFill>
              </a:rPr>
              <a:t>Patent Act</a:t>
            </a:r>
            <a:r>
              <a:rPr lang="en-CA" altLang="en-US" sz="2000">
                <a:solidFill>
                  <a:schemeClr val="bg1"/>
                </a:solidFill>
              </a:rPr>
              <a:t>, states that…</a:t>
            </a:r>
            <a:r>
              <a:rPr lang="en-US" altLang="en-US" sz="2000">
                <a:solidFill>
                  <a:schemeClr val="bg1"/>
                </a:solidFill>
              </a:rPr>
              <a:t>No patent shall extend to prevent the use of any invention in any ship, vessel, aircraft or land vehicle of any country entering Canada temporarily or accidentally, if the invention is employed exclusively for the needs of the ship, vessel, aircraft or land vehicle, and not so used for the manufacture of any goods to be sold within or exported from Canada.</a:t>
            </a:r>
            <a:endParaRPr lang="en-CA" altLang="en-US" sz="2000">
              <a:solidFill>
                <a:schemeClr val="bg1"/>
              </a:solidFill>
            </a:endParaRPr>
          </a:p>
          <a:p>
            <a:pPr lvl="1"/>
            <a:endParaRPr lang="en-CA" altLang="en-US"/>
          </a:p>
        </p:txBody>
      </p:sp>
      <p:sp>
        <p:nvSpPr>
          <p:cNvPr id="4" name="Slide Number Placeholder 3">
            <a:extLst>
              <a:ext uri="{FF2B5EF4-FFF2-40B4-BE49-F238E27FC236}">
                <a16:creationId xmlns:a16="http://schemas.microsoft.com/office/drawing/2014/main" id="{4495FA27-F453-2448-45B8-59216D0A8E89}"/>
              </a:ext>
            </a:extLst>
          </p:cNvPr>
          <p:cNvSpPr>
            <a:spLocks noGrp="1"/>
          </p:cNvSpPr>
          <p:nvPr>
            <p:ph type="sldNum" sz="quarter" idx="12"/>
          </p:nvPr>
        </p:nvSpPr>
        <p:spPr/>
        <p:txBody>
          <a:bodyPr/>
          <a:lstStyle/>
          <a:p>
            <a:pPr defTabSz="342900" eaLnBrk="1" fontAlgn="auto" hangingPunct="1">
              <a:spcBef>
                <a:spcPts val="0"/>
              </a:spcBef>
              <a:spcAft>
                <a:spcPts val="0"/>
              </a:spcAft>
              <a:defRPr/>
            </a:pPr>
            <a:fld id="{7B658465-1CB2-EC4A-936B-445852E7203C}" type="slidenum">
              <a:rPr lang="en-US" sz="1350">
                <a:solidFill>
                  <a:prstClr val="black"/>
                </a:solidFill>
                <a:latin typeface="Arial"/>
                <a:ea typeface="+mn-ea"/>
              </a:rPr>
              <a:pPr defTabSz="342900" eaLnBrk="1" fontAlgn="auto" hangingPunct="1">
                <a:spcBef>
                  <a:spcPts val="0"/>
                </a:spcBef>
                <a:spcAft>
                  <a:spcPts val="0"/>
                </a:spcAft>
                <a:defRPr/>
              </a:pPr>
              <a:t>460</a:t>
            </a:fld>
            <a:endParaRPr lang="en-US" sz="1350">
              <a:solidFill>
                <a:prstClr val="black"/>
              </a:solidFill>
              <a:latin typeface="Arial"/>
              <a:ea typeface="+mn-ea"/>
            </a:endParaRP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82043E-D9D9-639E-D36F-68130A7019AE}"/>
              </a:ext>
            </a:extLst>
          </p:cNvPr>
          <p:cNvSpPr>
            <a:spLocks noGrp="1"/>
          </p:cNvSpPr>
          <p:nvPr>
            <p:ph type="title"/>
          </p:nvPr>
        </p:nvSpPr>
        <p:spPr>
          <a:xfrm>
            <a:off x="1757363" y="134938"/>
            <a:ext cx="5900737" cy="857250"/>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chemeClr val="bg1"/>
                </a:solidFill>
              </a:rPr>
              <a:t>Jurisdiction</a:t>
            </a:r>
            <a:br>
              <a:rPr lang="en-US" b="1" dirty="0">
                <a:solidFill>
                  <a:schemeClr val="bg1"/>
                </a:solidFill>
              </a:rPr>
            </a:br>
            <a:endParaRPr lang="en-US" b="1" dirty="0">
              <a:solidFill>
                <a:srgbClr val="FFFF00"/>
              </a:solidFill>
            </a:endParaRPr>
          </a:p>
        </p:txBody>
      </p:sp>
      <p:sp>
        <p:nvSpPr>
          <p:cNvPr id="251906" name="Content Placeholder 1">
            <a:extLst>
              <a:ext uri="{FF2B5EF4-FFF2-40B4-BE49-F238E27FC236}">
                <a16:creationId xmlns:a16="http://schemas.microsoft.com/office/drawing/2014/main" id="{5A1375CC-6996-FD91-5C12-7EA9D6F1264D}"/>
              </a:ext>
            </a:extLst>
          </p:cNvPr>
          <p:cNvSpPr>
            <a:spLocks noGrp="1" noChangeArrowheads="1"/>
          </p:cNvSpPr>
          <p:nvPr>
            <p:ph idx="1"/>
          </p:nvPr>
        </p:nvSpPr>
        <p:spPr bwMode="auto">
          <a:xfrm>
            <a:off x="179388" y="1131888"/>
            <a:ext cx="8785225" cy="3732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Infringement actions </a:t>
            </a:r>
            <a:r>
              <a:rPr lang="en-US" altLang="en-US">
                <a:solidFill>
                  <a:schemeClr val="bg1"/>
                </a:solidFill>
              </a:rPr>
              <a:t>can be brought in </a:t>
            </a:r>
            <a:r>
              <a:rPr lang="en-US" altLang="en-US">
                <a:solidFill>
                  <a:srgbClr val="FFFF00"/>
                </a:solidFill>
              </a:rPr>
              <a:t>Federal Court</a:t>
            </a:r>
            <a:r>
              <a:rPr lang="en-US" altLang="en-US">
                <a:solidFill>
                  <a:srgbClr val="FF0000"/>
                </a:solidFill>
              </a:rPr>
              <a:t> or </a:t>
            </a:r>
            <a:r>
              <a:rPr lang="en-US" altLang="en-US">
                <a:solidFill>
                  <a:schemeClr val="bg1"/>
                </a:solidFill>
              </a:rPr>
              <a:t>the </a:t>
            </a:r>
            <a:r>
              <a:rPr lang="en-US" altLang="en-US">
                <a:solidFill>
                  <a:srgbClr val="FFFF00"/>
                </a:solidFill>
              </a:rPr>
              <a:t>relevant provincial court </a:t>
            </a:r>
            <a:r>
              <a:rPr lang="en-US" altLang="en-US">
                <a:solidFill>
                  <a:schemeClr val="bg1"/>
                </a:solidFill>
              </a:rPr>
              <a:t>(s. 54)</a:t>
            </a:r>
          </a:p>
          <a:p>
            <a:r>
              <a:rPr lang="en-US" altLang="en-US">
                <a:solidFill>
                  <a:srgbClr val="FFFF00"/>
                </a:solidFill>
              </a:rPr>
              <a:t>Federal Court has exclusive jurisdiction to impeach a patent, annul a patent, and have an entry in the patent registry varied</a:t>
            </a:r>
            <a:r>
              <a:rPr lang="en-US" altLang="en-US">
                <a:solidFill>
                  <a:schemeClr val="bg1"/>
                </a:solidFill>
              </a:rPr>
              <a:t> (s. 20 (also see s. 60))</a:t>
            </a:r>
          </a:p>
        </p:txBody>
      </p:sp>
      <p:sp>
        <p:nvSpPr>
          <p:cNvPr id="4" name="Slide Number Placeholder 3">
            <a:extLst>
              <a:ext uri="{FF2B5EF4-FFF2-40B4-BE49-F238E27FC236}">
                <a16:creationId xmlns:a16="http://schemas.microsoft.com/office/drawing/2014/main" id="{5C17A931-1E14-BC31-C024-D6074248F173}"/>
              </a:ext>
            </a:extLst>
          </p:cNvPr>
          <p:cNvSpPr>
            <a:spLocks noGrp="1"/>
          </p:cNvSpPr>
          <p:nvPr>
            <p:ph type="sldNum" sz="quarter" idx="12"/>
          </p:nvPr>
        </p:nvSpPr>
        <p:spPr/>
        <p:txBody>
          <a:bodyPr/>
          <a:lstStyle/>
          <a:p>
            <a:pPr defTabSz="342900" eaLnBrk="1" fontAlgn="auto" hangingPunct="1">
              <a:spcBef>
                <a:spcPts val="0"/>
              </a:spcBef>
              <a:spcAft>
                <a:spcPts val="0"/>
              </a:spcAft>
              <a:defRPr/>
            </a:pPr>
            <a:fld id="{55137B4D-67FE-7745-AF14-BDBB7587FB05}" type="slidenum">
              <a:rPr lang="en-US" sz="1350">
                <a:solidFill>
                  <a:prstClr val="black"/>
                </a:solidFill>
                <a:latin typeface="Arial"/>
                <a:ea typeface="+mn-ea"/>
              </a:rPr>
              <a:pPr defTabSz="342900" eaLnBrk="1" fontAlgn="auto" hangingPunct="1">
                <a:spcBef>
                  <a:spcPts val="0"/>
                </a:spcBef>
                <a:spcAft>
                  <a:spcPts val="0"/>
                </a:spcAft>
                <a:defRPr/>
              </a:pPr>
              <a:t>461</a:t>
            </a:fld>
            <a:endParaRPr lang="en-US" sz="1350">
              <a:solidFill>
                <a:prstClr val="black"/>
              </a:solidFill>
              <a:latin typeface="Arial"/>
              <a:ea typeface="+mn-ea"/>
            </a:endParaRP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EB55F-C1F4-F8F4-E015-3BFFE02050F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a:extLst>
              <a:ext uri="{FF2B5EF4-FFF2-40B4-BE49-F238E27FC236}">
                <a16:creationId xmlns:a16="http://schemas.microsoft.com/office/drawing/2014/main" id="{CE187CD7-031A-39D3-F35F-8B286494DE9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54978" name="Content Placeholder 3" descr="Crystal_Project_pause-queue.png">
            <a:extLst>
              <a:ext uri="{FF2B5EF4-FFF2-40B4-BE49-F238E27FC236}">
                <a16:creationId xmlns:a16="http://schemas.microsoft.com/office/drawing/2014/main" id="{42715B16-247E-71FD-F5AA-FE1B9D5B4977}"/>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79" name="Content Placeholder 3" descr="Crystal_Project_pause-queue.png">
            <a:extLst>
              <a:ext uri="{FF2B5EF4-FFF2-40B4-BE49-F238E27FC236}">
                <a16:creationId xmlns:a16="http://schemas.microsoft.com/office/drawing/2014/main" id="{87F99584-E3E0-048D-CF99-E45E707939B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Content Placeholder 2">
            <a:extLst>
              <a:ext uri="{FF2B5EF4-FFF2-40B4-BE49-F238E27FC236}">
                <a16:creationId xmlns:a16="http://schemas.microsoft.com/office/drawing/2014/main" id="{70BF2696-9853-5686-13CF-A42E6964DCB1}"/>
              </a:ext>
            </a:extLst>
          </p:cNvPr>
          <p:cNvSpPr>
            <a:spLocks noGrp="1" noChangeArrowheads="1"/>
          </p:cNvSpPr>
          <p:nvPr>
            <p:ph sz="quarter" idx="10"/>
          </p:nvPr>
        </p:nvSpPr>
        <p:spPr bwMode="auto">
          <a:xfrm>
            <a:off x="1419225" y="1322388"/>
            <a:ext cx="6172200" cy="2592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eaLnBrk="1" hangingPunct="1">
              <a:spcBef>
                <a:spcPct val="0"/>
              </a:spcBef>
              <a:buFont typeface="Arial" panose="020B0604020202020204" pitchFamily="34" charset="0"/>
              <a:buNone/>
            </a:pPr>
            <a:r>
              <a:rPr lang="en-US" altLang="en-US" sz="7800">
                <a:solidFill>
                  <a:srgbClr val="FFFF00"/>
                </a:solidFill>
                <a:latin typeface="Apple Chancery" panose="03020702040506060504" pitchFamily="66" charset="-79"/>
                <a:cs typeface="Apple Chancery" panose="03020702040506060504" pitchFamily="66" charset="-79"/>
              </a:rPr>
              <a:t>Finis</a:t>
            </a:r>
            <a:endParaRPr lang="en-US" altLang="en-US" sz="7800">
              <a:solidFill>
                <a:srgbClr val="FF00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Content Placeholder 2">
            <a:extLst>
              <a:ext uri="{FF2B5EF4-FFF2-40B4-BE49-F238E27FC236}">
                <a16:creationId xmlns:a16="http://schemas.microsoft.com/office/drawing/2014/main" id="{E2B3E2A8-2781-88F3-464A-86E3D87BA8DF}"/>
              </a:ext>
            </a:extLst>
          </p:cNvPr>
          <p:cNvSpPr>
            <a:spLocks noGrp="1" noChangeArrowheads="1"/>
          </p:cNvSpPr>
          <p:nvPr>
            <p:ph sz="quarter" idx="10"/>
          </p:nvPr>
        </p:nvSpPr>
        <p:spPr bwMode="auto">
          <a:xfrm>
            <a:off x="1485900" y="1497013"/>
            <a:ext cx="6172200" cy="279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b="1">
                <a:solidFill>
                  <a:srgbClr val="CCFFCC"/>
                </a:solidFill>
              </a:rPr>
              <a:t>THANK YOU</a:t>
            </a:r>
            <a:r>
              <a:rPr lang="en-US" altLang="en-US" sz="7200" b="1">
                <a:solidFill>
                  <a:srgbClr val="FFFF00"/>
                </a:solidFill>
              </a:rPr>
              <a:t>!</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Content Placeholder 3" descr="Thank-you-word-cloud.jpg">
            <a:extLst>
              <a:ext uri="{FF2B5EF4-FFF2-40B4-BE49-F238E27FC236}">
                <a16:creationId xmlns:a16="http://schemas.microsoft.com/office/drawing/2014/main" id="{375CF66C-C192-85F9-76C8-16B04419D51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b="-211"/>
          <a:stretch>
            <a:fillRect/>
          </a:stretch>
        </p:blipFill>
        <p:spPr bwMode="auto">
          <a:xfrm>
            <a:off x="461963" y="376238"/>
            <a:ext cx="82200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Content Placeholder 2">
            <a:extLst>
              <a:ext uri="{FF2B5EF4-FFF2-40B4-BE49-F238E27FC236}">
                <a16:creationId xmlns:a16="http://schemas.microsoft.com/office/drawing/2014/main" id="{ED51F97A-204D-0821-8518-B29104B4A953}"/>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a:solidFill>
                  <a:srgbClr val="FFFF00"/>
                </a:solidFill>
                <a:latin typeface="Apple Chancery" panose="03020702040506060504" pitchFamily="66" charset="-79"/>
                <a:cs typeface="Apple Chancery" panose="03020702040506060504" pitchFamily="66" charset="-79"/>
              </a:rPr>
              <a:t>SEE YOU NEXT WEEK</a:t>
            </a:r>
            <a:r>
              <a:rPr lang="en-US" altLang="en-US" sz="780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Content Placeholder 2">
            <a:extLst>
              <a:ext uri="{FF2B5EF4-FFF2-40B4-BE49-F238E27FC236}">
                <a16:creationId xmlns:a16="http://schemas.microsoft.com/office/drawing/2014/main" id="{59E9D5D7-2F69-4E23-8FDA-DAA92F346895}"/>
              </a:ext>
            </a:extLst>
          </p:cNvPr>
          <p:cNvSpPr>
            <a:spLocks noGrp="1" noChangeArrowheads="1"/>
          </p:cNvSpPr>
          <p:nvPr>
            <p:ph sz="quarter" idx="10"/>
          </p:nvPr>
        </p:nvSpPr>
        <p:spPr bwMode="auto">
          <a:xfrm>
            <a:off x="1485900" y="1497013"/>
            <a:ext cx="6172200" cy="279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b="1">
                <a:solidFill>
                  <a:srgbClr val="CCFFCC"/>
                </a:solidFill>
              </a:rPr>
              <a:t>THANK YOU</a:t>
            </a:r>
            <a:r>
              <a:rPr lang="en-US" altLang="en-US" sz="7200" b="1">
                <a:solidFill>
                  <a:srgbClr val="FFFF00"/>
                </a:solidFill>
              </a:rPr>
              <a:t>!</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Content Placeholder 2">
            <a:extLst>
              <a:ext uri="{FF2B5EF4-FFF2-40B4-BE49-F238E27FC236}">
                <a16:creationId xmlns:a16="http://schemas.microsoft.com/office/drawing/2014/main" id="{D9A50716-F49D-C105-9C35-34B3657DE54F}"/>
              </a:ext>
            </a:extLst>
          </p:cNvPr>
          <p:cNvSpPr>
            <a:spLocks noGrp="1" noChangeArrowheads="1"/>
          </p:cNvSpPr>
          <p:nvPr>
            <p:ph sz="quarter" idx="10"/>
          </p:nvPr>
        </p:nvSpPr>
        <p:spPr bwMode="auto">
          <a:xfrm>
            <a:off x="1485900" y="1257300"/>
            <a:ext cx="6172200" cy="2493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rPr>
              <a:t>Don</a:t>
            </a:r>
            <a:r>
              <a:rPr lang="en-US" altLang="en-US" sz="7200">
                <a:solidFill>
                  <a:srgbClr val="FF0000"/>
                </a:solidFill>
              </a:rPr>
              <a:t>’</a:t>
            </a:r>
            <a:r>
              <a:rPr lang="en-US" altLang="en-US" sz="7200">
                <a:solidFill>
                  <a:schemeClr val="bg1"/>
                </a:solidFill>
              </a:rPr>
              <a:t>t be a stranger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A gavel on a wooden surface&#10;&#10;Description automatically generated">
            <a:extLst>
              <a:ext uri="{FF2B5EF4-FFF2-40B4-BE49-F238E27FC236}">
                <a16:creationId xmlns:a16="http://schemas.microsoft.com/office/drawing/2014/main" id="{55DF77F1-8783-09ED-8D90-88DBE6DED1F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68625" y="0"/>
            <a:ext cx="32067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Box 1">
            <a:extLst>
              <a:ext uri="{FF2B5EF4-FFF2-40B4-BE49-F238E27FC236}">
                <a16:creationId xmlns:a16="http://schemas.microsoft.com/office/drawing/2014/main" id="{4A1A05B1-D539-EB4C-A5D7-F72ABCD70D34}"/>
              </a:ext>
            </a:extLst>
          </p:cNvPr>
          <p:cNvSpPr txBox="1">
            <a:spLocks noChangeArrowheads="1"/>
          </p:cNvSpPr>
          <p:nvPr/>
        </p:nvSpPr>
        <p:spPr bwMode="auto">
          <a:xfrm>
            <a:off x="1403350" y="1139825"/>
            <a:ext cx="569753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6000">
                <a:solidFill>
                  <a:schemeClr val="bg1"/>
                </a:solidFill>
                <a:latin typeface="Apple Chancery" panose="03020702040506060504" pitchFamily="66" charset="-79"/>
                <a:cs typeface="Apple Chancery" panose="03020702040506060504" pitchFamily="66" charset="-79"/>
              </a:rPr>
              <a:t>Good Luck</a:t>
            </a:r>
          </a:p>
          <a:p>
            <a:pPr algn="ctr"/>
            <a:r>
              <a:rPr lang="en-US" altLang="en-US" sz="6000">
                <a:solidFill>
                  <a:schemeClr val="bg1"/>
                </a:solidFill>
                <a:latin typeface="Apple Chancery" panose="03020702040506060504" pitchFamily="66" charset="-79"/>
                <a:cs typeface="Apple Chancery" panose="03020702040506060504" pitchFamily="66" charset="-79"/>
              </a:rPr>
              <a:t>With All Your</a:t>
            </a:r>
          </a:p>
          <a:p>
            <a:pPr algn="ctr"/>
            <a:r>
              <a:rPr lang="en-US" altLang="en-US" sz="6000">
                <a:solidFill>
                  <a:schemeClr val="bg1"/>
                </a:solidFill>
                <a:latin typeface="Apple Chancery" panose="03020702040506060504" pitchFamily="66" charset="-79"/>
                <a:cs typeface="Apple Chancery" panose="03020702040506060504" pitchFamily="66" charset="-79"/>
              </a:rPr>
              <a:t>Exams </a:t>
            </a:r>
            <a:r>
              <a:rPr lang="en-US" altLang="en-US" sz="6000">
                <a:solidFill>
                  <a:srgbClr val="FFFF00"/>
                </a:solidFill>
                <a:latin typeface="Apple Chancery" panose="03020702040506060504" pitchFamily="66" charset="-79"/>
                <a:cs typeface="Apple Chancery" panose="03020702040506060504" pitchFamily="66" charset="-79"/>
              </a:rPr>
              <a:t>&amp;</a:t>
            </a:r>
            <a:r>
              <a:rPr lang="en-US" altLang="en-US" sz="6000">
                <a:solidFill>
                  <a:schemeClr val="bg1"/>
                </a:solidFill>
                <a:latin typeface="Apple Chancery" panose="03020702040506060504" pitchFamily="66" charset="-79"/>
                <a:cs typeface="Apple Chancery" panose="03020702040506060504" pitchFamily="66" charset="-79"/>
              </a:rPr>
              <a:t> Papers</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3C63-6657-FC38-FD1B-91B3591503A9}"/>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265218" name="Content Placeholder 2">
            <a:extLst>
              <a:ext uri="{FF2B5EF4-FFF2-40B4-BE49-F238E27FC236}">
                <a16:creationId xmlns:a16="http://schemas.microsoft.com/office/drawing/2014/main" id="{2710A821-5F10-F838-278A-04F2F0D5276C}"/>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265219" name="Content Placeholder 3" descr="cat-1382015906Wuw.jpg">
            <a:extLst>
              <a:ext uri="{FF2B5EF4-FFF2-40B4-BE49-F238E27FC236}">
                <a16:creationId xmlns:a16="http://schemas.microsoft.com/office/drawing/2014/main" id="{7D173C17-E507-1181-86B8-4CD193C81D1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TextBox 3">
            <a:extLst>
              <a:ext uri="{FF2B5EF4-FFF2-40B4-BE49-F238E27FC236}">
                <a16:creationId xmlns:a16="http://schemas.microsoft.com/office/drawing/2014/main" id="{42A8BBBF-C95A-2AAB-26CA-36260691DB0E}"/>
              </a:ext>
            </a:extLst>
          </p:cNvPr>
          <p:cNvSpPr txBox="1">
            <a:spLocks noChangeArrowheads="1"/>
          </p:cNvSpPr>
          <p:nvPr/>
        </p:nvSpPr>
        <p:spPr bwMode="auto">
          <a:xfrm>
            <a:off x="4637088" y="4425950"/>
            <a:ext cx="206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0000"/>
                </a:solidFill>
              </a:rPr>
              <a:t>“</a:t>
            </a:r>
            <a:r>
              <a:rPr lang="en-US" altLang="en-US" sz="1800">
                <a:solidFill>
                  <a:schemeClr val="bg1"/>
                </a:solidFill>
              </a:rPr>
              <a:t>I am a COPY</a:t>
            </a:r>
            <a:r>
              <a:rPr lang="en-US" altLang="en-US" sz="1800">
                <a:solidFill>
                  <a:srgbClr val="FF0000"/>
                </a:solidFill>
              </a:rPr>
              <a:t>-</a:t>
            </a:r>
            <a:r>
              <a:rPr lang="en-US" altLang="en-US" sz="1800">
                <a:solidFill>
                  <a:schemeClr val="bg1"/>
                </a:solidFill>
              </a:rPr>
              <a:t>cat</a:t>
            </a:r>
            <a:r>
              <a:rPr lang="en-US" altLang="en-US" sz="1800">
                <a:solidFill>
                  <a:srgbClr val="FF0000"/>
                </a:solidFill>
              </a:rPr>
              <a:t>”</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BB43D-196F-0CFD-53E9-393CE148DF8E}"/>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4" descr="A screenshot of a social media post&#10;&#10;Description automatically generated">
            <a:extLst>
              <a:ext uri="{FF2B5EF4-FFF2-40B4-BE49-F238E27FC236}">
                <a16:creationId xmlns:a16="http://schemas.microsoft.com/office/drawing/2014/main" id="{71EB4C4D-1B36-CED7-A094-C32615F01A0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43300" y="2101850"/>
            <a:ext cx="20574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2" name="TextBox 2">
            <a:extLst>
              <a:ext uri="{FF2B5EF4-FFF2-40B4-BE49-F238E27FC236}">
                <a16:creationId xmlns:a16="http://schemas.microsoft.com/office/drawing/2014/main" id="{25A9EAD7-CA09-FCEF-984F-CB48A8F4780E}"/>
              </a:ext>
            </a:extLst>
          </p:cNvPr>
          <p:cNvSpPr txBox="1">
            <a:spLocks noChangeArrowheads="1"/>
          </p:cNvSpPr>
          <p:nvPr/>
        </p:nvSpPr>
        <p:spPr bwMode="auto">
          <a:xfrm>
            <a:off x="3646488" y="1203325"/>
            <a:ext cx="1851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b="1">
                <a:solidFill>
                  <a:srgbClr val="FFFF00"/>
                </a:solidFill>
              </a:rPr>
              <a:t>Patents</a:t>
            </a:r>
            <a:endParaRPr lang="en-US" altLang="en-US" sz="3600"/>
          </a:p>
        </p:txBody>
      </p:sp>
      <p:sp>
        <p:nvSpPr>
          <p:cNvPr id="358403" name="TextBox 3">
            <a:extLst>
              <a:ext uri="{FF2B5EF4-FFF2-40B4-BE49-F238E27FC236}">
                <a16:creationId xmlns:a16="http://schemas.microsoft.com/office/drawing/2014/main" id="{22EA18BB-F059-E7D3-EF0F-0BBF11D0B79B}"/>
              </a:ext>
            </a:extLst>
          </p:cNvPr>
          <p:cNvSpPr txBox="1">
            <a:spLocks noChangeArrowheads="1"/>
          </p:cNvSpPr>
          <p:nvPr/>
        </p:nvSpPr>
        <p:spPr bwMode="auto">
          <a:xfrm>
            <a:off x="2817813" y="285750"/>
            <a:ext cx="3508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chemeClr val="bg1"/>
                </a:solidFill>
                <a:latin typeface="Apple Chancery" panose="03020702040506060504" pitchFamily="66" charset="-79"/>
                <a:cs typeface="Apple Chancery" panose="03020702040506060504" pitchFamily="66" charset="-79"/>
              </a:rPr>
              <a:t>Coming Soon</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IN TWO WEEKS</a:t>
            </a:r>
            <a:r>
              <a:rPr lang="en-US" altLang="en-US" sz="7800" dirty="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105" name="Picture 2">
            <a:extLst>
              <a:ext uri="{FF2B5EF4-FFF2-40B4-BE49-F238E27FC236}">
                <a16:creationId xmlns:a16="http://schemas.microsoft.com/office/drawing/2014/main" id="{D70ABF32-0A12-6A1F-CCDA-08EFA67271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0750" y="762000"/>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452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A close-up of a document&#10;&#10;Description automatically generated">
            <a:extLst>
              <a:ext uri="{FF2B5EF4-FFF2-40B4-BE49-F238E27FC236}">
                <a16:creationId xmlns:a16="http://schemas.microsoft.com/office/drawing/2014/main" id="{9801E0FA-A913-A915-DC51-97BF967F58B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41688" y="0"/>
            <a:ext cx="2460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4048545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A close-up of a document&#10;&#10;Description automatically generated">
            <a:extLst>
              <a:ext uri="{FF2B5EF4-FFF2-40B4-BE49-F238E27FC236}">
                <a16:creationId xmlns:a16="http://schemas.microsoft.com/office/drawing/2014/main" id="{E2B8C991-7A39-7D43-5438-C2EC7196050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5475" y="0"/>
            <a:ext cx="28130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5707D-EAD1-DE32-9035-81F43A380565}"/>
              </a:ext>
            </a:extLst>
          </p:cNvPr>
          <p:cNvSpPr txBox="1"/>
          <p:nvPr/>
        </p:nvSpPr>
        <p:spPr>
          <a:xfrm>
            <a:off x="195417" y="267494"/>
            <a:ext cx="8000780" cy="646331"/>
          </a:xfrm>
          <a:prstGeom prst="rect">
            <a:avLst/>
          </a:prstGeom>
          <a:noFill/>
        </p:spPr>
        <p:txBody>
          <a:bodyPr wrap="non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On Course Website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solidFill>
                  <a:schemeClr val="bg1"/>
                </a:solidFill>
                <a:latin typeface="Times New Roman" panose="02020603050405020304" pitchFamily="18" charset="0"/>
                <a:cs typeface="Times New Roman" panose="02020603050405020304" pitchFamily="18" charset="0"/>
              </a:rPr>
              <a:t>includes all of </a:t>
            </a:r>
            <a:r>
              <a:rPr lang="en-US" sz="3200" dirty="0">
                <a:solidFill>
                  <a:srgbClr val="FFFF00"/>
                </a:solidFill>
                <a:latin typeface="Times New Roman" panose="02020603050405020304" pitchFamily="18" charset="0"/>
                <a:cs typeface="Times New Roman" panose="02020603050405020304" pitchFamily="18" charset="0"/>
              </a:rPr>
              <a:t>Patents</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4" name="Picture 3" descr="A blue background with white text and cartoon character&#10;&#10;Description automatically generated">
            <a:extLst>
              <a:ext uri="{FF2B5EF4-FFF2-40B4-BE49-F238E27FC236}">
                <a16:creationId xmlns:a16="http://schemas.microsoft.com/office/drawing/2014/main" id="{85EC8FA6-C481-B612-4E0E-4DB713B955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3608" y="1131565"/>
            <a:ext cx="6656784" cy="3744441"/>
          </a:xfrm>
          <a:prstGeom prst="rect">
            <a:avLst/>
          </a:prstGeom>
        </p:spPr>
      </p:pic>
    </p:spTree>
    <p:extLst>
      <p:ext uri="{BB962C8B-B14F-4D97-AF65-F5344CB8AC3E}">
        <p14:creationId xmlns:p14="http://schemas.microsoft.com/office/powerpoint/2010/main" val="1032005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A person sitting in a chair holding a microphone&#10;&#10;Description automatically generated">
            <a:extLst>
              <a:ext uri="{FF2B5EF4-FFF2-40B4-BE49-F238E27FC236}">
                <a16:creationId xmlns:a16="http://schemas.microsoft.com/office/drawing/2014/main" id="{CE1659CA-77B9-3BED-B3F5-CA8B7190356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92325" y="0"/>
            <a:ext cx="4959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A screen shot of a computer&#10;&#10;Description automatically generated">
            <a:extLst>
              <a:ext uri="{FF2B5EF4-FFF2-40B4-BE49-F238E27FC236}">
                <a16:creationId xmlns:a16="http://schemas.microsoft.com/office/drawing/2014/main" id="{96948813-504B-E225-0F68-AA7AC33BB41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16225" y="0"/>
            <a:ext cx="35115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A screenshot of a computer&#10;&#10;Description automatically generated">
            <a:extLst>
              <a:ext uri="{FF2B5EF4-FFF2-40B4-BE49-F238E27FC236}">
                <a16:creationId xmlns:a16="http://schemas.microsoft.com/office/drawing/2014/main" id="{4CB37E40-BBC5-ACDD-B5CF-24D96B27C1FD}"/>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73413" y="0"/>
            <a:ext cx="279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A screenshot of a movie poster&#10;&#10;Description automatically generated">
            <a:extLst>
              <a:ext uri="{FF2B5EF4-FFF2-40B4-BE49-F238E27FC236}">
                <a16:creationId xmlns:a16="http://schemas.microsoft.com/office/drawing/2014/main" id="{00AB0106-AC09-2C81-6E46-0BF6C6C9BD8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08213" y="0"/>
            <a:ext cx="4727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descr="A screenshot of a computer screen&#10;&#10;Description automatically generated">
            <a:extLst>
              <a:ext uri="{FF2B5EF4-FFF2-40B4-BE49-F238E27FC236}">
                <a16:creationId xmlns:a16="http://schemas.microsoft.com/office/drawing/2014/main" id="{28D61F03-3ABC-C422-A0CF-452EAB4E0EA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78175" y="0"/>
            <a:ext cx="2787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2" descr="A group of people on stage&#10;&#10;Description automatically generated">
            <a:extLst>
              <a:ext uri="{FF2B5EF4-FFF2-40B4-BE49-F238E27FC236}">
                <a16:creationId xmlns:a16="http://schemas.microsoft.com/office/drawing/2014/main" id="{1FF52658-C7E3-E4AE-F7A0-94EED29F22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90763" y="0"/>
            <a:ext cx="4562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hat&#10;&#10;Description automatically generated">
            <a:extLst>
              <a:ext uri="{FF2B5EF4-FFF2-40B4-BE49-F238E27FC236}">
                <a16:creationId xmlns:a16="http://schemas.microsoft.com/office/drawing/2014/main" id="{49693CEB-494A-BA22-546F-9DDDD90CD81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70438" y="169751"/>
            <a:ext cx="6603124" cy="4803998"/>
          </a:xfrm>
          <a:prstGeom prst="rect">
            <a:avLst/>
          </a:prstGeom>
        </p:spPr>
      </p:pic>
    </p:spTree>
    <p:extLst>
      <p:ext uri="{BB962C8B-B14F-4D97-AF65-F5344CB8AC3E}">
        <p14:creationId xmlns:p14="http://schemas.microsoft.com/office/powerpoint/2010/main" val="8229859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129562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18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B5D66B44-98E4-29E8-2E49-C831063CB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2817B321-98F7-4252-DBC6-EEA6A85D83B3}"/>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287368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5707D-EAD1-DE32-9035-81F43A380565}"/>
              </a:ext>
            </a:extLst>
          </p:cNvPr>
          <p:cNvSpPr txBox="1"/>
          <p:nvPr/>
        </p:nvSpPr>
        <p:spPr>
          <a:xfrm>
            <a:off x="2079234" y="195486"/>
            <a:ext cx="49855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Also</a:t>
            </a:r>
            <a:r>
              <a:rPr lang="en-US" sz="3600" b="1" dirty="0">
                <a:solidFill>
                  <a:srgbClr val="FFFF00"/>
                </a:solidFill>
                <a:latin typeface="Times New Roman" panose="02020603050405020304" pitchFamily="18" charset="0"/>
                <a:cs typeface="Times New Roman" panose="02020603050405020304" pitchFamily="18" charset="0"/>
              </a:rPr>
              <a:t> On Course Website</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blue background with white text and cartoon character&#10;&#10;Description automatically generated">
            <a:extLst>
              <a:ext uri="{FF2B5EF4-FFF2-40B4-BE49-F238E27FC236}">
                <a16:creationId xmlns:a16="http://schemas.microsoft.com/office/drawing/2014/main" id="{DCCC9E02-6100-C092-6A74-8DDFB562A3B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43608" y="1131590"/>
            <a:ext cx="6656784" cy="3744441"/>
          </a:xfrm>
          <a:prstGeom prst="rect">
            <a:avLst/>
          </a:prstGeom>
        </p:spPr>
      </p:pic>
    </p:spTree>
    <p:extLst>
      <p:ext uri="{BB962C8B-B14F-4D97-AF65-F5344CB8AC3E}">
        <p14:creationId xmlns:p14="http://schemas.microsoft.com/office/powerpoint/2010/main" val="3453973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44556" y="1347614"/>
            <a:ext cx="3454887" cy="345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456D02-E0F0-9DF2-6A21-14FCB0207D3A}"/>
              </a:ext>
            </a:extLst>
          </p:cNvPr>
          <p:cNvSpPr>
            <a:spLocks noGrp="1"/>
          </p:cNvSpPr>
          <p:nvPr>
            <p:ph type="title"/>
          </p:nvPr>
        </p:nvSpPr>
        <p:spPr>
          <a:xfrm>
            <a:off x="457200" y="133350"/>
            <a:ext cx="8229600" cy="949325"/>
          </a:xfrm>
        </p:spPr>
        <p:txBody>
          <a:bodyPr>
            <a:noAutofit/>
          </a:bodyPr>
          <a:lstStyle/>
          <a:p>
            <a:r>
              <a:rPr lang="en-US" altLang="en-US" sz="6000" b="1" dirty="0">
                <a:solidFill>
                  <a:srgbClr val="FFFF00"/>
                </a:solidFill>
              </a:rPr>
              <a:t>Trademarks</a:t>
            </a:r>
            <a:br>
              <a:rPr lang="en-US" altLang="en-US" sz="6000" dirty="0">
                <a:solidFill>
                  <a:srgbClr val="002040"/>
                </a:solidFill>
              </a:rPr>
            </a:br>
            <a:endParaRPr lang="en-US" sz="6000" b="1" dirty="0">
              <a:solidFill>
                <a:srgbClr val="00B0F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Box 1">
            <a:extLst>
              <a:ext uri="{FF2B5EF4-FFF2-40B4-BE49-F238E27FC236}">
                <a16:creationId xmlns:a16="http://schemas.microsoft.com/office/drawing/2014/main" id="{8B255A6C-89CB-AC2A-F47B-EE19FDF6F4FD}"/>
              </a:ext>
            </a:extLst>
          </p:cNvPr>
          <p:cNvSpPr txBox="1">
            <a:spLocks noChangeArrowheads="1"/>
          </p:cNvSpPr>
          <p:nvPr/>
        </p:nvSpPr>
        <p:spPr bwMode="auto">
          <a:xfrm>
            <a:off x="2863850" y="123825"/>
            <a:ext cx="3416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32802" name="TextBox 2">
            <a:extLst>
              <a:ext uri="{FF2B5EF4-FFF2-40B4-BE49-F238E27FC236}">
                <a16:creationId xmlns:a16="http://schemas.microsoft.com/office/drawing/2014/main" id="{C5C9E67F-E244-6987-EF96-300B52ED9D78}"/>
              </a:ext>
            </a:extLst>
          </p:cNvPr>
          <p:cNvSpPr txBox="1">
            <a:spLocks noChangeArrowheads="1"/>
          </p:cNvSpPr>
          <p:nvPr/>
        </p:nvSpPr>
        <p:spPr bwMode="auto">
          <a:xfrm>
            <a:off x="368300" y="987425"/>
            <a:ext cx="8407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What is a Trademark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mark used by a person for the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purpose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distinguishing that person</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goods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services from those of others in the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marketplace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Various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types of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Ordinary (word &amp; design), certification,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collective, official, distinguishing guise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5">
            <a:extLst>
              <a:ext uri="{FF2B5EF4-FFF2-40B4-BE49-F238E27FC236}">
                <a16:creationId xmlns:a16="http://schemas.microsoft.com/office/drawing/2014/main" id="{689B8D2C-288E-24B1-ABB2-6876E81A8AD6}"/>
              </a:ext>
            </a:extLst>
          </p:cNvPr>
          <p:cNvSpPr>
            <a:spLocks noGrp="1" noChangeArrowheads="1"/>
          </p:cNvSpPr>
          <p:nvPr>
            <p:ph type="title"/>
          </p:nvPr>
        </p:nvSpPr>
        <p:spPr bwMode="auto">
          <a:xfrm>
            <a:off x="1485900" y="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76C5AD56-CEE8-F511-85D8-B5B1505C20F5}"/>
              </a:ext>
            </a:extLst>
          </p:cNvPr>
          <p:cNvSpPr>
            <a:spLocks noGrp="1"/>
          </p:cNvSpPr>
          <p:nvPr>
            <p:ph idx="1"/>
          </p:nvPr>
        </p:nvSpPr>
        <p:spPr>
          <a:xfrm>
            <a:off x="463550" y="865188"/>
            <a:ext cx="8496300" cy="3455987"/>
          </a:xfrm>
        </p:spPr>
        <p:txBody>
          <a:bodyPr>
            <a:normAutofit/>
          </a:bodyPr>
          <a:lstStyle/>
          <a:p>
            <a:pPr>
              <a:defRPr/>
            </a:pPr>
            <a:r>
              <a:rPr lang="en-US" b="1" dirty="0">
                <a:solidFill>
                  <a:schemeClr val="bg1"/>
                </a:solidFill>
              </a:rPr>
              <a:t>Ordinary marks</a:t>
            </a:r>
          </a:p>
          <a:p>
            <a:pPr lvl="1">
              <a:buFont typeface="Courier New" panose="02070309020205020404" pitchFamily="49" charset="0"/>
              <a:buChar char="o"/>
              <a:defRPr/>
            </a:pPr>
            <a:r>
              <a:rPr lang="en-US" sz="3200" dirty="0">
                <a:solidFill>
                  <a:schemeClr val="bg1"/>
                </a:solidFill>
              </a:rPr>
              <a:t>Distinguish the products or services of a specific firm or individual</a:t>
            </a:r>
          </a:p>
          <a:p>
            <a:pPr>
              <a:defRPr/>
            </a:pPr>
            <a:endParaRPr lang="en-US" dirty="0"/>
          </a:p>
          <a:p>
            <a:pPr>
              <a:defRPr/>
            </a:pPr>
            <a:endParaRPr lang="en-US" dirty="0"/>
          </a:p>
          <a:p>
            <a:pPr marL="0" indent="0">
              <a:buFont typeface="Arial" panose="020B0604020202020204" pitchFamily="34" charset="0"/>
              <a:buNone/>
              <a:defRPr/>
            </a:pPr>
            <a:endParaRPr lang="en-US" dirty="0"/>
          </a:p>
        </p:txBody>
      </p:sp>
      <p:sp>
        <p:nvSpPr>
          <p:cNvPr id="333827" name="Slide Number Placeholder 3">
            <a:extLst>
              <a:ext uri="{FF2B5EF4-FFF2-40B4-BE49-F238E27FC236}">
                <a16:creationId xmlns:a16="http://schemas.microsoft.com/office/drawing/2014/main" id="{6096A2F6-B0F0-0885-C2B3-00C24F8411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D29886F-C027-A547-915D-C67F766B994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3828" name="Picture 4">
            <a:extLst>
              <a:ext uri="{FF2B5EF4-FFF2-40B4-BE49-F238E27FC236}">
                <a16:creationId xmlns:a16="http://schemas.microsoft.com/office/drawing/2014/main" id="{9C18DE00-D396-9319-285C-A940982527C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2716213"/>
            <a:ext cx="287178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r>
              <a:rPr lang="en-US" b="1" dirty="0">
                <a:solidFill>
                  <a:srgbClr val="00B0F0"/>
                </a:solidFill>
              </a:rPr>
              <a:t>*</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4071937"/>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rgbClr val="00B0F0"/>
                </a:solidFill>
              </a:rPr>
              <a:t>s. </a:t>
            </a:r>
            <a:r>
              <a:rPr lang="en-CA" sz="2300" dirty="0">
                <a:solidFill>
                  <a:schemeClr val="bg1"/>
                </a:solidFill>
              </a:rPr>
              <a:t>22 </a:t>
            </a:r>
            <a:r>
              <a:rPr lang="en-CA" sz="2300" dirty="0">
                <a:solidFill>
                  <a:srgbClr val="00B0F0"/>
                </a:solidFill>
              </a:rPr>
              <a:t>of the </a:t>
            </a:r>
            <a:r>
              <a:rPr lang="en-CA" sz="2300" dirty="0">
                <a:solidFill>
                  <a:schemeClr val="bg1"/>
                </a:solidFill>
              </a:rPr>
              <a:t>TMA </a:t>
            </a:r>
            <a:r>
              <a:rPr lang="en-CA" sz="2300" dirty="0">
                <a:solidFill>
                  <a:srgbClr val="00B0F0"/>
                </a:solidFill>
              </a:rPr>
              <a:t>protects </a:t>
            </a:r>
            <a:r>
              <a:rPr lang="en-CA" sz="2300" dirty="0">
                <a:solidFill>
                  <a:schemeClr val="bg1"/>
                </a:solidFill>
              </a:rPr>
              <a:t>against </a:t>
            </a:r>
            <a:r>
              <a:rPr lang="en-CA" sz="2300" dirty="0">
                <a:solidFill>
                  <a:srgbClr val="00B0F0"/>
                </a:solidFill>
              </a:rPr>
              <a:t>mark</a:t>
            </a:r>
            <a:r>
              <a:rPr lang="en-CA" sz="2300" dirty="0">
                <a:solidFill>
                  <a:schemeClr val="bg1">
                    <a:lumMod val="50000"/>
                  </a:schemeClr>
                </a:solidFill>
              </a:rPr>
              <a:t>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p>
          <a:p>
            <a:pPr marL="0" indent="0">
              <a:buNone/>
              <a:defRPr/>
            </a:pPr>
            <a:r>
              <a:rPr lang="en-CA" sz="2300" dirty="0">
                <a:solidFill>
                  <a:srgbClr val="00B0F0"/>
                </a:solidFill>
              </a:rPr>
              <a:t>                                                               </a:t>
            </a:r>
            <a:r>
              <a:rPr lang="en-CA" sz="1800" dirty="0">
                <a:solidFill>
                  <a:srgbClr val="00B0F0"/>
                </a:solidFill>
                <a:latin typeface="Apple Chancery" panose="03020702040506060504" pitchFamily="66" charset="-79"/>
                <a:cs typeface="Apple Chancery" panose="03020702040506060504" pitchFamily="66" charset="-79"/>
              </a:rPr>
              <a:t> * </a:t>
            </a:r>
            <a:r>
              <a:rPr lang="en-CA" sz="1800" dirty="0">
                <a:solidFill>
                  <a:schemeClr val="bg1"/>
                </a:solidFill>
                <a:latin typeface="Apple Chancery" panose="03020702040506060504" pitchFamily="66" charset="-79"/>
                <a:cs typeface="Apple Chancery" panose="03020702040506060504" pitchFamily="66" charset="-79"/>
              </a:rPr>
              <a:t>You will see this slide again later</a:t>
            </a:r>
            <a:endParaRPr lang="en-US" sz="1800" dirty="0">
              <a:solidFill>
                <a:schemeClr val="bg1"/>
              </a:solidFill>
              <a:latin typeface="Apple Chancery" panose="03020702040506060504" pitchFamily="66" charset="-79"/>
              <a:cs typeface="Apple Chancery" panose="03020702040506060504" pitchFamily="66" charset="-79"/>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extBox 2">
            <a:extLst>
              <a:ext uri="{FF2B5EF4-FFF2-40B4-BE49-F238E27FC236}">
                <a16:creationId xmlns:a16="http://schemas.microsoft.com/office/drawing/2014/main" id="{2D193B59-AEDF-51E8-D76F-17F4658AA2AC}"/>
              </a:ext>
            </a:extLst>
          </p:cNvPr>
          <p:cNvSpPr txBox="1">
            <a:spLocks noChangeArrowheads="1"/>
          </p:cNvSpPr>
          <p:nvPr/>
        </p:nvSpPr>
        <p:spPr bwMode="auto">
          <a:xfrm>
            <a:off x="358775" y="1049338"/>
            <a:ext cx="84264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Certification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Identify wares or services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which meet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defined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Can be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used by anyone who complies with the standards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defined by the owner of the certification mark; </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and</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who is licensed </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by the owner</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Owned by one person but licensed to others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Defined in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2 of the TMA</a:t>
            </a:r>
          </a:p>
        </p:txBody>
      </p:sp>
      <p:sp>
        <p:nvSpPr>
          <p:cNvPr id="336898" name="TextBox 4">
            <a:extLst>
              <a:ext uri="{FF2B5EF4-FFF2-40B4-BE49-F238E27FC236}">
                <a16:creationId xmlns:a16="http://schemas.microsoft.com/office/drawing/2014/main" id="{4A7AEB54-3946-4C89-C86B-195BE8F8A2D5}"/>
              </a:ext>
            </a:extLst>
          </p:cNvPr>
          <p:cNvSpPr txBox="1">
            <a:spLocks noChangeArrowheads="1"/>
          </p:cNvSpPr>
          <p:nvPr/>
        </p:nvSpPr>
        <p:spPr bwMode="auto">
          <a:xfrm>
            <a:off x="2286000" y="123825"/>
            <a:ext cx="4572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56554B-D921-D6B3-49E1-70D13922C037}"/>
              </a:ext>
            </a:extLst>
          </p:cNvPr>
          <p:cNvSpPr>
            <a:spLocks noGrp="1"/>
          </p:cNvSpPr>
          <p:nvPr>
            <p:ph type="title"/>
          </p:nvPr>
        </p:nvSpPr>
        <p:spPr>
          <a:xfrm>
            <a:off x="1485900" y="98425"/>
            <a:ext cx="6172200" cy="646113"/>
          </a:xfrm>
        </p:spPr>
        <p:txBody>
          <a:bodyPr>
            <a:normAutofit fontScale="90000"/>
          </a:bodyPr>
          <a:lstStyle/>
          <a:p>
            <a:pPr>
              <a:defRPr/>
            </a:pPr>
            <a:r>
              <a:rPr lang="en-US" b="1" dirty="0">
                <a:solidFill>
                  <a:srgbClr val="FFFF00"/>
                </a:solidFill>
              </a:rPr>
              <a:t>Trademarks	</a:t>
            </a:r>
          </a:p>
        </p:txBody>
      </p:sp>
      <p:sp>
        <p:nvSpPr>
          <p:cNvPr id="339970" name="Content Placeholder 1">
            <a:extLst>
              <a:ext uri="{FF2B5EF4-FFF2-40B4-BE49-F238E27FC236}">
                <a16:creationId xmlns:a16="http://schemas.microsoft.com/office/drawing/2014/main" id="{1DDD3B7A-3BFB-6A7E-4D19-FD5AFC9A260F}"/>
              </a:ext>
            </a:extLst>
          </p:cNvPr>
          <p:cNvSpPr>
            <a:spLocks noGrp="1" noChangeArrowheads="1"/>
          </p:cNvSpPr>
          <p:nvPr>
            <p:ph idx="1"/>
          </p:nvPr>
        </p:nvSpPr>
        <p:spPr bwMode="auto">
          <a:xfrm>
            <a:off x="215900" y="1076325"/>
            <a:ext cx="8712200" cy="3656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FFFF00"/>
                </a:solidFill>
              </a:rPr>
              <a:t>Collective marks</a:t>
            </a:r>
          </a:p>
          <a:p>
            <a:pPr lvl="1">
              <a:buFont typeface="Courier New" panose="02070309020205020404" pitchFamily="49" charset="0"/>
              <a:buChar char="o"/>
            </a:pPr>
            <a:r>
              <a:rPr lang="en-US" altLang="en-US" sz="2400">
                <a:solidFill>
                  <a:srgbClr val="FFFF00"/>
                </a:solidFill>
              </a:rPr>
              <a:t>Signs that distinguish </a:t>
            </a:r>
            <a:r>
              <a:rPr lang="en-US" altLang="en-US" sz="2400">
                <a:solidFill>
                  <a:schemeClr val="bg1"/>
                </a:solidFill>
              </a:rPr>
              <a:t>the geographical origin, material, mode of manufacture or other common characteristics of goods or services of enterprises using the collective mark</a:t>
            </a:r>
          </a:p>
          <a:p>
            <a:pPr lvl="1">
              <a:buFont typeface="Courier New" panose="02070309020205020404" pitchFamily="49" charset="0"/>
              <a:buChar char="o"/>
            </a:pPr>
            <a:r>
              <a:rPr lang="en-US" altLang="en-US" sz="2400">
                <a:solidFill>
                  <a:schemeClr val="bg1"/>
                </a:solidFill>
              </a:rPr>
              <a:t>Function: </a:t>
            </a:r>
            <a:r>
              <a:rPr lang="en-US" altLang="en-US" sz="2400">
                <a:solidFill>
                  <a:srgbClr val="FFFF00"/>
                </a:solidFill>
              </a:rPr>
              <a:t>inform public about certain features </a:t>
            </a:r>
            <a:r>
              <a:rPr lang="en-US" altLang="en-US" sz="2400">
                <a:solidFill>
                  <a:schemeClr val="bg1"/>
                </a:solidFill>
              </a:rPr>
              <a:t>of the product</a:t>
            </a:r>
          </a:p>
          <a:p>
            <a:pPr lvl="1">
              <a:buFont typeface="Courier New" panose="02070309020205020404" pitchFamily="49" charset="0"/>
              <a:buChar char="o"/>
            </a:pPr>
            <a:r>
              <a:rPr lang="en-US" altLang="en-US" sz="2400">
                <a:solidFill>
                  <a:srgbClr val="FFFF00"/>
                </a:solidFill>
              </a:rPr>
              <a:t>Owned by an entity</a:t>
            </a:r>
            <a:r>
              <a:rPr lang="en-US" altLang="en-US" sz="2400">
                <a:solidFill>
                  <a:schemeClr val="bg1"/>
                </a:solidFill>
              </a:rPr>
              <a:t>; </a:t>
            </a:r>
            <a:r>
              <a:rPr lang="en-US" altLang="en-US" sz="2400">
                <a:solidFill>
                  <a:srgbClr val="FFFF00"/>
                </a:solidFill>
              </a:rPr>
              <a:t>members </a:t>
            </a:r>
            <a:r>
              <a:rPr lang="en-US" altLang="en-US" sz="2400">
                <a:solidFill>
                  <a:schemeClr val="bg1"/>
                </a:solidFill>
              </a:rPr>
              <a:t>of this entity are </a:t>
            </a:r>
            <a:r>
              <a:rPr lang="en-US" altLang="en-US" sz="2400">
                <a:solidFill>
                  <a:srgbClr val="FFFF00"/>
                </a:solidFill>
              </a:rPr>
              <a:t>entitled to use </a:t>
            </a:r>
            <a:r>
              <a:rPr lang="en-US" altLang="en-US" sz="2400">
                <a:solidFill>
                  <a:schemeClr val="bg1"/>
                </a:solidFill>
              </a:rPr>
              <a:t>the mark.</a:t>
            </a:r>
          </a:p>
        </p:txBody>
      </p:sp>
      <p:sp>
        <p:nvSpPr>
          <p:cNvPr id="339971" name="Slide Number Placeholder 3">
            <a:extLst>
              <a:ext uri="{FF2B5EF4-FFF2-40B4-BE49-F238E27FC236}">
                <a16:creationId xmlns:a16="http://schemas.microsoft.com/office/drawing/2014/main" id="{F87720B6-A920-2F53-DEFE-4AAB7E57B75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0B6B8CD5-7FCF-D24C-8BC3-FCDD4DA20A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9972" name="Picture 2">
            <a:extLst>
              <a:ext uri="{FF2B5EF4-FFF2-40B4-BE49-F238E27FC236}">
                <a16:creationId xmlns:a16="http://schemas.microsoft.com/office/drawing/2014/main" id="{98FD5022-0710-D174-E9A3-C37001294C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84888" y="4156075"/>
            <a:ext cx="790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Box 2">
            <a:extLst>
              <a:ext uri="{FF2B5EF4-FFF2-40B4-BE49-F238E27FC236}">
                <a16:creationId xmlns:a16="http://schemas.microsoft.com/office/drawing/2014/main" id="{F18545D4-1480-C268-38B1-168B410D853C}"/>
              </a:ext>
            </a:extLst>
          </p:cNvPr>
          <p:cNvSpPr txBox="1">
            <a:spLocks noChangeArrowheads="1"/>
          </p:cNvSpPr>
          <p:nvPr/>
        </p:nvSpPr>
        <p:spPr bwMode="auto">
          <a:xfrm>
            <a:off x="179388" y="1203325"/>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71500" marR="0" lvl="0" indent="-5715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purely functional design may not be the basis of a TM</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registered or unregistered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6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Kirkbi v. Ritvik</a:t>
            </a:r>
            <a:r>
              <a:rPr kumimoji="0" lang="en-US" altLang="en-US" sz="3600" b="0" i="0"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a:t>
            </a:r>
          </a:p>
        </p:txBody>
      </p:sp>
      <p:sp>
        <p:nvSpPr>
          <p:cNvPr id="342018" name="TextBox 3">
            <a:extLst>
              <a:ext uri="{FF2B5EF4-FFF2-40B4-BE49-F238E27FC236}">
                <a16:creationId xmlns:a16="http://schemas.microsoft.com/office/drawing/2014/main" id="{199D8341-04D1-09D0-0D4F-A7038843EC13}"/>
              </a:ext>
            </a:extLst>
          </p:cNvPr>
          <p:cNvSpPr txBox="1">
            <a:spLocks noChangeArrowheads="1"/>
          </p:cNvSpPr>
          <p:nvPr/>
        </p:nvSpPr>
        <p:spPr bwMode="auto">
          <a:xfrm>
            <a:off x="2863850" y="195263"/>
            <a:ext cx="3416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42019" name="Picture 4">
            <a:extLst>
              <a:ext uri="{FF2B5EF4-FFF2-40B4-BE49-F238E27FC236}">
                <a16:creationId xmlns:a16="http://schemas.microsoft.com/office/drawing/2014/main" id="{1DDA202E-41EA-2416-D066-596925506B9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2050" y="3724275"/>
            <a:ext cx="1739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A7B56-FBE4-5EAB-57E3-C8473E3E6591}"/>
              </a:ext>
            </a:extLst>
          </p:cNvPr>
          <p:cNvSpPr>
            <a:spLocks noGrp="1"/>
          </p:cNvSpPr>
          <p:nvPr>
            <p:ph type="title"/>
          </p:nvPr>
        </p:nvSpPr>
        <p:spPr>
          <a:xfrm>
            <a:off x="1485900" y="117475"/>
            <a:ext cx="6172200" cy="5778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03CBD96-2567-589E-DCF9-4C1D20BDC803}"/>
              </a:ext>
            </a:extLst>
          </p:cNvPr>
          <p:cNvSpPr>
            <a:spLocks noGrp="1"/>
          </p:cNvSpPr>
          <p:nvPr>
            <p:ph idx="1"/>
          </p:nvPr>
        </p:nvSpPr>
        <p:spPr>
          <a:xfrm>
            <a:off x="503238" y="1131888"/>
            <a:ext cx="8137525" cy="3617912"/>
          </a:xfrm>
        </p:spPr>
        <p:txBody>
          <a:bodyPr>
            <a:normAutofit lnSpcReduction="10000"/>
          </a:bodyPr>
          <a:lstStyle/>
          <a:p>
            <a:pPr marL="0" indent="0">
              <a:buFont typeface="Arial" panose="020B0604020202020204" pitchFamily="34" charset="0"/>
              <a:buNone/>
              <a:defRPr/>
            </a:pPr>
            <a:r>
              <a:rPr lang="en-US" sz="2100" b="1" dirty="0">
                <a:solidFill>
                  <a:srgbClr val="FFFF00"/>
                </a:solidFill>
              </a:rPr>
              <a:t>Ordinary marks</a:t>
            </a:r>
          </a:p>
          <a:p>
            <a:pPr>
              <a:defRPr/>
            </a:pPr>
            <a:r>
              <a:rPr lang="en-CA" sz="2100" dirty="0">
                <a:solidFill>
                  <a:schemeClr val="bg1"/>
                </a:solidFill>
              </a:rPr>
              <a:t>Amended definition (2014 - in effect 2019):</a:t>
            </a:r>
          </a:p>
          <a:p>
            <a:pPr lvl="1">
              <a:buFont typeface="Courier New" panose="02070309020205020404" pitchFamily="49" charset="0"/>
              <a:buChar char="o"/>
              <a:defRPr/>
            </a:pPr>
            <a:r>
              <a:rPr lang="en-CA" sz="2100" dirty="0">
                <a:solidFill>
                  <a:srgbClr val="FF0000"/>
                </a:solidFill>
              </a:rPr>
              <a:t>TM</a:t>
            </a:r>
            <a:r>
              <a:rPr lang="en-CA" sz="2100" dirty="0">
                <a:solidFill>
                  <a:schemeClr val="bg1"/>
                </a:solidFill>
              </a:rPr>
              <a:t>: A </a:t>
            </a:r>
            <a:r>
              <a:rPr lang="en-CA" sz="2100" dirty="0">
                <a:solidFill>
                  <a:srgbClr val="FFFF00"/>
                </a:solidFill>
              </a:rPr>
              <a:t>sign</a:t>
            </a:r>
            <a:r>
              <a:rPr lang="en-CA" sz="2100" dirty="0">
                <a:solidFill>
                  <a:schemeClr val="bg1"/>
                </a:solidFill>
              </a:rPr>
              <a:t> or combination of signs that is used or proposed to be used by a person </a:t>
            </a:r>
            <a:r>
              <a:rPr lang="en-CA" sz="2100" dirty="0">
                <a:solidFill>
                  <a:srgbClr val="FFFF00"/>
                </a:solidFill>
              </a:rPr>
              <a:t>for the purpose of distinguishing </a:t>
            </a:r>
            <a:r>
              <a:rPr lang="en-CA" sz="2100" dirty="0">
                <a:solidFill>
                  <a:schemeClr val="bg1"/>
                </a:solidFill>
              </a:rPr>
              <a:t>or so as to distinguish </a:t>
            </a:r>
            <a:r>
              <a:rPr lang="en-CA" sz="2100" dirty="0">
                <a:solidFill>
                  <a:srgbClr val="FFFF00"/>
                </a:solidFill>
              </a:rPr>
              <a:t>their goods </a:t>
            </a:r>
            <a:r>
              <a:rPr lang="en-CA" sz="2100" dirty="0">
                <a:solidFill>
                  <a:schemeClr val="bg1"/>
                </a:solidFill>
              </a:rPr>
              <a:t>and services from those of others.</a:t>
            </a:r>
            <a:r>
              <a:rPr lang="en-US" sz="2100" dirty="0">
                <a:solidFill>
                  <a:schemeClr val="bg1"/>
                </a:solidFill>
              </a:rPr>
              <a:t> </a:t>
            </a:r>
          </a:p>
          <a:p>
            <a:pPr lvl="1">
              <a:buFont typeface="Courier New" panose="02070309020205020404" pitchFamily="49" charset="0"/>
              <a:buChar char="o"/>
              <a:defRPr/>
            </a:pPr>
            <a:r>
              <a:rPr lang="en-US" sz="2100" dirty="0">
                <a:solidFill>
                  <a:srgbClr val="FF0000"/>
                </a:solidFill>
              </a:rPr>
              <a:t>Sign</a:t>
            </a:r>
            <a:r>
              <a:rPr lang="en-US" sz="2100" dirty="0">
                <a:solidFill>
                  <a:schemeClr val="bg1"/>
                </a:solidFill>
              </a:rPr>
              <a:t>: Includes a word, a personal name, a design, a letter, a numeral, a colour, a figurative element, a </a:t>
            </a:r>
            <a:r>
              <a:rPr lang="en-US" sz="2100" dirty="0">
                <a:solidFill>
                  <a:srgbClr val="FFFF00"/>
                </a:solidFill>
              </a:rPr>
              <a:t>three-dimensional shape</a:t>
            </a:r>
            <a:r>
              <a:rPr lang="en-US" sz="2100" dirty="0">
                <a:solidFill>
                  <a:schemeClr val="bg1"/>
                </a:solidFill>
              </a:rPr>
              <a:t>, a </a:t>
            </a:r>
            <a:r>
              <a:rPr lang="en-US" sz="2100" dirty="0">
                <a:solidFill>
                  <a:srgbClr val="FFFF00"/>
                </a:solidFill>
              </a:rPr>
              <a:t>hologram</a:t>
            </a:r>
            <a:r>
              <a:rPr lang="en-US" sz="2100" dirty="0">
                <a:solidFill>
                  <a:schemeClr val="bg1"/>
                </a:solidFill>
              </a:rPr>
              <a:t>, a </a:t>
            </a:r>
            <a:r>
              <a:rPr lang="en-US" sz="2100" dirty="0">
                <a:solidFill>
                  <a:srgbClr val="FFFF00"/>
                </a:solidFill>
              </a:rPr>
              <a:t>moving image</a:t>
            </a:r>
            <a:r>
              <a:rPr lang="en-US" sz="2100" dirty="0">
                <a:solidFill>
                  <a:schemeClr val="bg1"/>
                </a:solidFill>
              </a:rPr>
              <a:t>, a mode of packaging goods, a </a:t>
            </a:r>
            <a:r>
              <a:rPr lang="en-US" sz="2100" dirty="0">
                <a:solidFill>
                  <a:srgbClr val="FFFF00"/>
                </a:solidFill>
              </a:rPr>
              <a:t>scent</a:t>
            </a:r>
            <a:r>
              <a:rPr lang="en-US" sz="2100" dirty="0">
                <a:solidFill>
                  <a:schemeClr val="bg1"/>
                </a:solidFill>
              </a:rPr>
              <a:t>, a </a:t>
            </a:r>
            <a:r>
              <a:rPr lang="en-US" sz="2100" dirty="0">
                <a:solidFill>
                  <a:srgbClr val="FFFF00"/>
                </a:solidFill>
              </a:rPr>
              <a:t>taste</a:t>
            </a:r>
            <a:r>
              <a:rPr lang="en-US" sz="2100" dirty="0">
                <a:solidFill>
                  <a:schemeClr val="bg1"/>
                </a:solidFill>
              </a:rPr>
              <a:t>, a </a:t>
            </a:r>
            <a:r>
              <a:rPr lang="en-US" sz="2100" dirty="0">
                <a:solidFill>
                  <a:srgbClr val="FFFF00"/>
                </a:solidFill>
              </a:rPr>
              <a:t>texture</a:t>
            </a:r>
            <a:r>
              <a:rPr lang="en-US" sz="2100" dirty="0">
                <a:solidFill>
                  <a:schemeClr val="bg1"/>
                </a:solidFill>
              </a:rPr>
              <a:t>, and the positioning of a sign</a:t>
            </a:r>
            <a:r>
              <a:rPr lang="en-US" sz="1800" dirty="0">
                <a:solidFill>
                  <a:schemeClr val="bg1"/>
                </a:solidFill>
              </a:rPr>
              <a:t>.</a:t>
            </a:r>
          </a:p>
        </p:txBody>
      </p:sp>
      <p:sp>
        <p:nvSpPr>
          <p:cNvPr id="347139" name="Slide Number Placeholder 3">
            <a:extLst>
              <a:ext uri="{FF2B5EF4-FFF2-40B4-BE49-F238E27FC236}">
                <a16:creationId xmlns:a16="http://schemas.microsoft.com/office/drawing/2014/main" id="{3F0ADA07-B701-FBD9-F3FA-A5BEF287DB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AA8968E-3A81-FE4F-B16D-55D83053CBA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1EC90-BB55-7B6F-F39A-7237FEF470AC}"/>
              </a:ext>
            </a:extLst>
          </p:cNvPr>
          <p:cNvSpPr>
            <a:spLocks noGrp="1"/>
          </p:cNvSpPr>
          <p:nvPr>
            <p:ph type="title"/>
          </p:nvPr>
        </p:nvSpPr>
        <p:spPr>
          <a:xfrm>
            <a:off x="1485900" y="117475"/>
            <a:ext cx="6172200" cy="6032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2DD650A9-8883-FFBE-FBFF-F373782EFC8D}"/>
              </a:ext>
            </a:extLst>
          </p:cNvPr>
          <p:cNvSpPr>
            <a:spLocks noGrp="1"/>
          </p:cNvSpPr>
          <p:nvPr>
            <p:ph idx="1"/>
          </p:nvPr>
        </p:nvSpPr>
        <p:spPr>
          <a:xfrm>
            <a:off x="250825" y="1203325"/>
            <a:ext cx="8642350" cy="3484563"/>
          </a:xfrm>
        </p:spPr>
        <p:txBody>
          <a:bodyPr>
            <a:normAutofit/>
          </a:bodyPr>
          <a:lstStyle/>
          <a:p>
            <a:pPr>
              <a:defRPr/>
            </a:pPr>
            <a:r>
              <a:rPr lang="en-US" sz="2600" dirty="0">
                <a:solidFill>
                  <a:schemeClr val="bg1"/>
                </a:solidFill>
              </a:rPr>
              <a:t>S. 12(1): A TM is </a:t>
            </a:r>
            <a:r>
              <a:rPr lang="en-US" sz="2600" dirty="0">
                <a:solidFill>
                  <a:srgbClr val="FFFF00"/>
                </a:solidFill>
              </a:rPr>
              <a:t>registrable if </a:t>
            </a:r>
            <a:r>
              <a:rPr lang="en-US" sz="2600" dirty="0">
                <a:solidFill>
                  <a:srgbClr val="FF0000"/>
                </a:solidFill>
              </a:rPr>
              <a:t>it </a:t>
            </a:r>
            <a:r>
              <a:rPr lang="en-CA" sz="2600" dirty="0">
                <a:solidFill>
                  <a:srgbClr val="FF0000"/>
                </a:solidFill>
              </a:rPr>
              <a:t>i</a:t>
            </a:r>
            <a:r>
              <a:rPr lang="en-US" sz="2600" dirty="0">
                <a:solidFill>
                  <a:srgbClr val="FF0000"/>
                </a:solidFill>
              </a:rPr>
              <a:t>s not</a:t>
            </a:r>
            <a:r>
              <a:rPr lang="en-US" sz="2600" dirty="0">
                <a:solidFill>
                  <a:schemeClr val="bg1"/>
                </a:solidFill>
              </a:rPr>
              <a:t>:</a:t>
            </a:r>
          </a:p>
          <a:p>
            <a:pPr marL="342900" lvl="1" indent="0">
              <a:buFont typeface="Arial" panose="020B0604020202020204" pitchFamily="34" charset="0"/>
              <a:buNone/>
              <a:defRPr/>
            </a:pPr>
            <a:r>
              <a:rPr lang="en-US" sz="2600" dirty="0">
                <a:solidFill>
                  <a:schemeClr val="bg1"/>
                </a:solidFill>
              </a:rPr>
              <a:t>(a) </a:t>
            </a:r>
            <a:r>
              <a:rPr lang="en-US" sz="2600" dirty="0">
                <a:solidFill>
                  <a:srgbClr val="FFFF00"/>
                </a:solidFill>
              </a:rPr>
              <a:t>Primarily </a:t>
            </a:r>
            <a:r>
              <a:rPr lang="en-US" sz="2600" dirty="0">
                <a:solidFill>
                  <a:srgbClr val="FF0000"/>
                </a:solidFill>
              </a:rPr>
              <a:t>merely </a:t>
            </a:r>
            <a:r>
              <a:rPr lang="en-US" sz="2600" dirty="0">
                <a:solidFill>
                  <a:srgbClr val="FFFF00"/>
                </a:solidFill>
              </a:rPr>
              <a:t>a name or surname </a:t>
            </a:r>
            <a:r>
              <a:rPr lang="en-US" sz="2600" dirty="0">
                <a:solidFill>
                  <a:schemeClr val="bg1"/>
                </a:solidFill>
              </a:rPr>
              <a:t>of an individual living or who has died within 30 years</a:t>
            </a:r>
          </a:p>
          <a:p>
            <a:pPr marL="342900" lvl="1" indent="0">
              <a:buFont typeface="Arial" panose="020B0604020202020204" pitchFamily="34" charset="0"/>
              <a:buNone/>
              <a:defRPr/>
            </a:pPr>
            <a:r>
              <a:rPr lang="en-US" sz="2600" dirty="0">
                <a:solidFill>
                  <a:schemeClr val="bg1"/>
                </a:solidFill>
              </a:rPr>
              <a:t>(b) </a:t>
            </a:r>
            <a:r>
              <a:rPr lang="en-US" sz="2600" dirty="0">
                <a:solidFill>
                  <a:srgbClr val="FF0000"/>
                </a:solidFill>
              </a:rPr>
              <a:t>Clearly descriptive </a:t>
            </a:r>
            <a:r>
              <a:rPr lang="en-US" sz="2600" dirty="0">
                <a:solidFill>
                  <a:srgbClr val="FFFF00"/>
                </a:solidFill>
              </a:rPr>
              <a:t>or</a:t>
            </a:r>
            <a:r>
              <a:rPr lang="en-US" sz="2600" dirty="0">
                <a:solidFill>
                  <a:srgbClr val="FF0000"/>
                </a:solidFill>
              </a:rPr>
              <a:t> deceptively </a:t>
            </a:r>
            <a:r>
              <a:rPr lang="en-US" sz="2600" dirty="0" err="1">
                <a:solidFill>
                  <a:srgbClr val="FF0000"/>
                </a:solidFill>
              </a:rPr>
              <a:t>misdescriptive</a:t>
            </a:r>
            <a:r>
              <a:rPr lang="en-US" sz="2600" dirty="0">
                <a:solidFill>
                  <a:srgbClr val="FF0000"/>
                </a:solidFill>
              </a:rPr>
              <a:t> </a:t>
            </a:r>
            <a:r>
              <a:rPr lang="en-US" sz="2600" dirty="0">
                <a:solidFill>
                  <a:schemeClr val="bg1"/>
                </a:solidFill>
              </a:rPr>
              <a:t>in English or French </a:t>
            </a:r>
            <a:r>
              <a:rPr lang="en-US" sz="2600" dirty="0">
                <a:solidFill>
                  <a:srgbClr val="FFFF00"/>
                </a:solidFill>
              </a:rPr>
              <a:t>of the character/quality of wares/services </a:t>
            </a:r>
            <a:r>
              <a:rPr lang="en-US" sz="2600" dirty="0">
                <a:solidFill>
                  <a:schemeClr val="bg1"/>
                </a:solidFill>
              </a:rPr>
              <a:t>or of the conditions of production/persons employed in their production/place of origin</a:t>
            </a:r>
          </a:p>
          <a:p>
            <a:pPr marL="0" indent="0">
              <a:buFont typeface="Arial" panose="020B0604020202020204" pitchFamily="34" charset="0"/>
              <a:buNone/>
              <a:defRPr/>
            </a:pPr>
            <a:endParaRPr lang="en-US" dirty="0"/>
          </a:p>
        </p:txBody>
      </p:sp>
      <p:sp>
        <p:nvSpPr>
          <p:cNvPr id="349187" name="Slide Number Placeholder 3">
            <a:extLst>
              <a:ext uri="{FF2B5EF4-FFF2-40B4-BE49-F238E27FC236}">
                <a16:creationId xmlns:a16="http://schemas.microsoft.com/office/drawing/2014/main" id="{3FDC4685-7595-2C31-944D-9F5CBC7937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3A1788-2EFF-754B-9CAD-E75AD5841CC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5">
            <a:extLst>
              <a:ext uri="{FF2B5EF4-FFF2-40B4-BE49-F238E27FC236}">
                <a16:creationId xmlns:a16="http://schemas.microsoft.com/office/drawing/2014/main" id="{25D0FDCC-7E21-013D-7A23-AF485FFF273D}"/>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07C63F89-8AD1-358D-25FD-96C14FA6D981}"/>
              </a:ext>
            </a:extLst>
          </p:cNvPr>
          <p:cNvSpPr>
            <a:spLocks noGrp="1"/>
          </p:cNvSpPr>
          <p:nvPr>
            <p:ph idx="1"/>
          </p:nvPr>
        </p:nvSpPr>
        <p:spPr>
          <a:xfrm>
            <a:off x="250825" y="1131888"/>
            <a:ext cx="8642350" cy="3692525"/>
          </a:xfrm>
        </p:spPr>
        <p:txBody>
          <a:bodyPr>
            <a:normAutofit fontScale="92500" lnSpcReduction="10000"/>
          </a:bodyPr>
          <a:lstStyle/>
          <a:p>
            <a:pPr>
              <a:lnSpc>
                <a:spcPct val="110000"/>
              </a:lnSpc>
              <a:defRPr/>
            </a:pPr>
            <a:r>
              <a:rPr lang="en-US" sz="2025" dirty="0">
                <a:solidFill>
                  <a:schemeClr val="bg1"/>
                </a:solidFill>
              </a:rPr>
              <a:t>S. 12(1): TM is </a:t>
            </a:r>
            <a:r>
              <a:rPr lang="en-US" sz="2025" dirty="0">
                <a:solidFill>
                  <a:srgbClr val="FFFF00"/>
                </a:solidFill>
              </a:rPr>
              <a:t>registrable if </a:t>
            </a:r>
            <a:r>
              <a:rPr lang="en-US" sz="2025" dirty="0">
                <a:solidFill>
                  <a:srgbClr val="FF0000"/>
                </a:solidFill>
              </a:rPr>
              <a:t>it </a:t>
            </a:r>
            <a:r>
              <a:rPr lang="en-CA" sz="2025" dirty="0" err="1">
                <a:solidFill>
                  <a:srgbClr val="FF0000"/>
                </a:solidFill>
              </a:rPr>
              <a:t>i</a:t>
            </a:r>
            <a:r>
              <a:rPr lang="en-US" sz="2025" dirty="0">
                <a:solidFill>
                  <a:srgbClr val="FF0000"/>
                </a:solidFill>
              </a:rPr>
              <a:t>s not</a:t>
            </a:r>
            <a:r>
              <a:rPr lang="en-US" sz="2025" dirty="0">
                <a:solidFill>
                  <a:schemeClr val="bg1"/>
                </a:solidFill>
              </a:rPr>
              <a:t>:</a:t>
            </a:r>
          </a:p>
          <a:p>
            <a:pPr marL="342900" lvl="1" indent="0">
              <a:lnSpc>
                <a:spcPct val="110000"/>
              </a:lnSpc>
              <a:buFont typeface="Arial" panose="020B0604020202020204" pitchFamily="34" charset="0"/>
              <a:buNone/>
              <a:defRPr/>
            </a:pPr>
            <a:r>
              <a:rPr lang="en-US" sz="2025" dirty="0">
                <a:solidFill>
                  <a:schemeClr val="bg1"/>
                </a:solidFill>
              </a:rPr>
              <a:t>(c) </a:t>
            </a:r>
            <a:r>
              <a:rPr lang="en-US" sz="2025" dirty="0">
                <a:solidFill>
                  <a:srgbClr val="FFFF00"/>
                </a:solidFill>
              </a:rPr>
              <a:t>Name in any language </a:t>
            </a:r>
            <a:r>
              <a:rPr lang="en-US" sz="2025" dirty="0">
                <a:solidFill>
                  <a:schemeClr val="bg1"/>
                </a:solidFill>
              </a:rPr>
              <a:t>of any of the wares or services in connection with which it is used</a:t>
            </a:r>
          </a:p>
          <a:p>
            <a:pPr marL="342900" lvl="1" indent="0">
              <a:lnSpc>
                <a:spcPct val="110000"/>
              </a:lnSpc>
              <a:buFont typeface="Arial" panose="020B0604020202020204" pitchFamily="34" charset="0"/>
              <a:buNone/>
              <a:defRPr/>
            </a:pPr>
            <a:r>
              <a:rPr lang="en-US" sz="2025" dirty="0">
                <a:solidFill>
                  <a:schemeClr val="bg1"/>
                </a:solidFill>
              </a:rPr>
              <a:t>(d) </a:t>
            </a:r>
            <a:r>
              <a:rPr lang="en-US" sz="2025" dirty="0">
                <a:solidFill>
                  <a:srgbClr val="FFFF00"/>
                </a:solidFill>
              </a:rPr>
              <a:t>Confusing with a registered TM </a:t>
            </a:r>
            <a:r>
              <a:rPr lang="en-US" sz="2025" dirty="0">
                <a:solidFill>
                  <a:schemeClr val="bg1"/>
                </a:solidFill>
              </a:rPr>
              <a:t>(confusing defined in s. 6(2); factors in s.  6(5))</a:t>
            </a:r>
          </a:p>
          <a:p>
            <a:pPr marL="342900" lvl="1" indent="0">
              <a:lnSpc>
                <a:spcPct val="110000"/>
              </a:lnSpc>
              <a:buFont typeface="Arial" panose="020B0604020202020204" pitchFamily="34" charset="0"/>
              <a:buNone/>
              <a:defRPr/>
            </a:pPr>
            <a:r>
              <a:rPr lang="en-US" sz="2025" dirty="0">
                <a:solidFill>
                  <a:schemeClr val="bg1"/>
                </a:solidFill>
              </a:rPr>
              <a:t>(e) </a:t>
            </a:r>
            <a:r>
              <a:rPr lang="en-US" sz="2025" dirty="0">
                <a:solidFill>
                  <a:srgbClr val="FFFF00"/>
                </a:solidFill>
              </a:rPr>
              <a:t>Mark prohibited </a:t>
            </a:r>
            <a:r>
              <a:rPr lang="en-US" sz="2025" dirty="0">
                <a:solidFill>
                  <a:schemeClr val="bg1"/>
                </a:solidFill>
              </a:rPr>
              <a:t>by s. 9 or 10…</a:t>
            </a:r>
          </a:p>
          <a:p>
            <a:pPr marL="342900" lvl="1" indent="0">
              <a:lnSpc>
                <a:spcPct val="110000"/>
              </a:lnSpc>
              <a:buFont typeface="Arial" panose="020B0604020202020204" pitchFamily="34" charset="0"/>
              <a:buNone/>
              <a:defRPr/>
            </a:pPr>
            <a:r>
              <a:rPr lang="en-US" sz="2025" dirty="0">
                <a:solidFill>
                  <a:schemeClr val="bg1"/>
                </a:solidFill>
              </a:rPr>
              <a:t>S. 12(2): </a:t>
            </a:r>
            <a:r>
              <a:rPr lang="en-CA" sz="2025" dirty="0">
                <a:solidFill>
                  <a:srgbClr val="FF0000"/>
                </a:solidFill>
              </a:rPr>
              <a:t>not registrable if</a:t>
            </a:r>
            <a:r>
              <a:rPr lang="en-CA" sz="2025" dirty="0">
                <a:solidFill>
                  <a:schemeClr val="bg1"/>
                </a:solidFill>
              </a:rPr>
              <a:t> its features are dictated primarily by a </a:t>
            </a:r>
            <a:r>
              <a:rPr lang="en-CA" sz="2025" dirty="0">
                <a:solidFill>
                  <a:srgbClr val="FFFF00"/>
                </a:solidFill>
              </a:rPr>
              <a:t>utilitarian function</a:t>
            </a:r>
          </a:p>
          <a:p>
            <a:pPr marL="342900" lvl="1" indent="0">
              <a:lnSpc>
                <a:spcPct val="110000"/>
              </a:lnSpc>
              <a:buFont typeface="Arial" panose="020B0604020202020204" pitchFamily="34" charset="0"/>
              <a:buNone/>
              <a:defRPr/>
            </a:pPr>
            <a:r>
              <a:rPr lang="en-US" sz="2025" dirty="0">
                <a:solidFill>
                  <a:schemeClr val="bg1"/>
                </a:solidFill>
              </a:rPr>
              <a:t>S. 12(3): </a:t>
            </a:r>
            <a:r>
              <a:rPr lang="en-US" sz="2025" dirty="0">
                <a:solidFill>
                  <a:srgbClr val="FF0000"/>
                </a:solidFill>
              </a:rPr>
              <a:t>If not registrable </a:t>
            </a:r>
            <a:r>
              <a:rPr lang="en-US" sz="2025" dirty="0">
                <a:solidFill>
                  <a:srgbClr val="FFFF00"/>
                </a:solidFill>
              </a:rPr>
              <a:t>due to (1)(a) or (b), is registrable if has … become </a:t>
            </a:r>
            <a:r>
              <a:rPr lang="en-US" sz="2025" dirty="0">
                <a:solidFill>
                  <a:srgbClr val="FF0000"/>
                </a:solidFill>
              </a:rPr>
              <a:t>distinctive</a:t>
            </a:r>
            <a:r>
              <a:rPr lang="en-US" sz="2025" dirty="0">
                <a:solidFill>
                  <a:srgbClr val="FFFF00"/>
                </a:solidFill>
              </a:rPr>
              <a:t> at the date of filing </a:t>
            </a:r>
            <a:r>
              <a:rPr lang="en-US" sz="2025" dirty="0">
                <a:solidFill>
                  <a:schemeClr val="bg1"/>
                </a:solidFill>
              </a:rPr>
              <a:t>an application for registration  (see also s. 32)</a:t>
            </a:r>
          </a:p>
          <a:p>
            <a:pPr marL="342900" lvl="1" indent="0">
              <a:buFont typeface="Arial" panose="020B0604020202020204" pitchFamily="34" charset="0"/>
              <a:buNone/>
              <a:defRPr/>
            </a:pPr>
            <a:endParaRPr lang="en-US" dirty="0"/>
          </a:p>
        </p:txBody>
      </p:sp>
      <p:sp>
        <p:nvSpPr>
          <p:cNvPr id="351235" name="Slide Number Placeholder 3">
            <a:extLst>
              <a:ext uri="{FF2B5EF4-FFF2-40B4-BE49-F238E27FC236}">
                <a16:creationId xmlns:a16="http://schemas.microsoft.com/office/drawing/2014/main" id="{EAF56562-94FE-1443-B61D-F0FA7FC2378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971810D-B1C3-AF40-8C03-882E7F7FE52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1485900" y="2222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chemeClr val="bg1"/>
                </a:solidFill>
              </a:rPr>
              <a:t>Text </a:t>
            </a:r>
            <a:r>
              <a:rPr lang="en-US" altLang="en-US" b="1" dirty="0">
                <a:solidFill>
                  <a:srgbClr val="FF0000"/>
                </a:solidFill>
              </a:rPr>
              <a:t>@ </a:t>
            </a:r>
            <a:r>
              <a:rPr lang="en-US" altLang="en-US" b="1" dirty="0">
                <a:solidFill>
                  <a:srgbClr val="00B0F0"/>
                </a:solidFill>
              </a:rPr>
              <a:t>UBC Bookstore</a:t>
            </a: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5">
            <a:extLst>
              <a:ext uri="{FF2B5EF4-FFF2-40B4-BE49-F238E27FC236}">
                <a16:creationId xmlns:a16="http://schemas.microsoft.com/office/drawing/2014/main" id="{D95A5220-3FBA-1299-D88F-D450E5F03209}"/>
              </a:ext>
            </a:extLst>
          </p:cNvPr>
          <p:cNvSpPr>
            <a:spLocks noGrp="1" noChangeArrowheads="1"/>
          </p:cNvSpPr>
          <p:nvPr>
            <p:ph type="title"/>
          </p:nvPr>
        </p:nvSpPr>
        <p:spPr bwMode="auto">
          <a:xfrm>
            <a:off x="1485900" y="730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178178" name="Content Placeholder 1">
            <a:extLst>
              <a:ext uri="{FF2B5EF4-FFF2-40B4-BE49-F238E27FC236}">
                <a16:creationId xmlns:a16="http://schemas.microsoft.com/office/drawing/2014/main" id="{60AC7EBB-6B4E-6608-887B-329146574D01}"/>
              </a:ext>
            </a:extLst>
          </p:cNvPr>
          <p:cNvSpPr>
            <a:spLocks noGrp="1" noChangeArrowheads="1"/>
          </p:cNvSpPr>
          <p:nvPr>
            <p:ph idx="1"/>
          </p:nvPr>
        </p:nvSpPr>
        <p:spPr bwMode="auto">
          <a:xfrm>
            <a:off x="323850" y="855663"/>
            <a:ext cx="8496300" cy="421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i="1">
                <a:solidFill>
                  <a:srgbClr val="00B0F0"/>
                </a:solidFill>
              </a:rPr>
              <a:t>Canada (Registrar of TMs) v. Coles Book Stores</a:t>
            </a:r>
            <a:r>
              <a:rPr lang="en-US" altLang="en-US" sz="3000" i="1">
                <a:solidFill>
                  <a:schemeClr val="bg1"/>
                </a:solidFill>
              </a:rPr>
              <a:t>, </a:t>
            </a:r>
            <a:r>
              <a:rPr lang="en-US" altLang="en-US" sz="3000">
                <a:solidFill>
                  <a:schemeClr val="bg1"/>
                </a:solidFill>
              </a:rPr>
              <a:t>[1974] SCR 438</a:t>
            </a:r>
          </a:p>
          <a:p>
            <a:pPr marL="342900" lvl="1" indent="0">
              <a:buFont typeface="Arial" panose="020B0604020202020204" pitchFamily="34" charset="0"/>
              <a:buNone/>
            </a:pPr>
            <a:r>
              <a:rPr lang="en-US" altLang="en-US" sz="3000">
                <a:solidFill>
                  <a:schemeClr val="bg1"/>
                </a:solidFill>
              </a:rPr>
              <a:t>1) </a:t>
            </a:r>
            <a:r>
              <a:rPr lang="en-US" altLang="en-US" sz="3000">
                <a:solidFill>
                  <a:srgbClr val="FFFF00"/>
                </a:solidFill>
              </a:rPr>
              <a:t>Is the mark a word</a:t>
            </a:r>
            <a:r>
              <a:rPr lang="en-US" altLang="en-US" sz="3000">
                <a:solidFill>
                  <a:schemeClr val="bg1"/>
                </a:solidFill>
              </a:rPr>
              <a:t>?</a:t>
            </a:r>
          </a:p>
          <a:p>
            <a:pPr marL="685800" lvl="2" indent="0">
              <a:buFont typeface="Arial" panose="020B0604020202020204" pitchFamily="34" charset="0"/>
              <a:buNone/>
            </a:pPr>
            <a:r>
              <a:rPr lang="en-US" altLang="en-US" sz="3000" i="1">
                <a:solidFill>
                  <a:srgbClr val="00B0F0"/>
                </a:solidFill>
              </a:rPr>
              <a:t>Standard Oil Co. v. Canada (Registrar of TM), </a:t>
            </a:r>
            <a:r>
              <a:rPr lang="en-US" altLang="en-US" sz="3000">
                <a:solidFill>
                  <a:schemeClr val="bg1"/>
                </a:solidFill>
              </a:rPr>
              <a:t>[1968] 2 Ex C.R. 523. </a:t>
            </a:r>
          </a:p>
          <a:p>
            <a:pPr marL="342900" lvl="1" indent="0">
              <a:buFont typeface="Arial" panose="020B0604020202020204" pitchFamily="34" charset="0"/>
              <a:buNone/>
            </a:pPr>
            <a:r>
              <a:rPr lang="en-US" altLang="en-US" sz="3000">
                <a:solidFill>
                  <a:schemeClr val="bg1"/>
                </a:solidFill>
              </a:rPr>
              <a:t>2) Is it </a:t>
            </a:r>
            <a:r>
              <a:rPr lang="en-US" altLang="en-US" sz="3000">
                <a:solidFill>
                  <a:srgbClr val="FFFF00"/>
                </a:solidFill>
              </a:rPr>
              <a:t>primarily merely a name </a:t>
            </a:r>
            <a:r>
              <a:rPr lang="en-US" altLang="en-US" sz="3000">
                <a:solidFill>
                  <a:schemeClr val="bg1"/>
                </a:solidFill>
              </a:rPr>
              <a:t>or surname of an individual who is living or who has died within the previous 30 years?</a:t>
            </a:r>
          </a:p>
        </p:txBody>
      </p:sp>
      <p:sp>
        <p:nvSpPr>
          <p:cNvPr id="178179" name="Slide Number Placeholder 3">
            <a:extLst>
              <a:ext uri="{FF2B5EF4-FFF2-40B4-BE49-F238E27FC236}">
                <a16:creationId xmlns:a16="http://schemas.microsoft.com/office/drawing/2014/main" id="{5366197A-2BB1-A347-876E-EAA6626FD4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32593-1595-E243-8F3C-50FFA6A87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Content Placeholder 2">
            <a:extLst>
              <a:ext uri="{FF2B5EF4-FFF2-40B4-BE49-F238E27FC236}">
                <a16:creationId xmlns:a16="http://schemas.microsoft.com/office/drawing/2014/main" id="{D157ACD9-4A32-78FA-5059-6847C60FDFEF}"/>
              </a:ext>
            </a:extLst>
          </p:cNvPr>
          <p:cNvSpPr>
            <a:spLocks noGrp="1" noChangeArrowheads="1"/>
          </p:cNvSpPr>
          <p:nvPr>
            <p:ph sz="quarter" idx="10"/>
          </p:nvPr>
        </p:nvSpPr>
        <p:spPr bwMode="auto">
          <a:xfrm>
            <a:off x="323850" y="144463"/>
            <a:ext cx="8496300" cy="4854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1900" i="1">
                <a:solidFill>
                  <a:schemeClr val="bg1"/>
                </a:solidFill>
              </a:rPr>
              <a:t>“In the case at bar, the evidence clearly establishes that “Coles” is a surname that is well-known to the general public of Canada. On the other hand, the dictionary meanings of the word “cole” and in its plural form “coles”, particularly as found in the Oxford English Dictionary, </a:t>
            </a:r>
            <a:r>
              <a:rPr lang="en-CA" altLang="en-US" sz="1900" i="1">
                <a:solidFill>
                  <a:srgbClr val="FF0000"/>
                </a:solidFill>
              </a:rPr>
              <a:t>are largely obsolete</a:t>
            </a:r>
            <a:r>
              <a:rPr lang="en-CA" altLang="en-US" sz="1900" i="1">
                <a:solidFill>
                  <a:schemeClr val="bg1"/>
                </a:solidFill>
              </a:rPr>
              <a:t>. </a:t>
            </a:r>
            <a:r>
              <a:rPr lang="en-CA" altLang="en-US" sz="1900" i="1">
                <a:solidFill>
                  <a:srgbClr val="FFFF00"/>
                </a:solidFill>
              </a:rPr>
              <a:t>A customer in need of a cabbage does not ask for a “cole”. The only common use of the word that I can think of is in the word “coleslaw”.</a:t>
            </a:r>
            <a:r>
              <a:rPr lang="en-CA" altLang="en-US" sz="1900" i="1">
                <a:solidFill>
                  <a:schemeClr val="bg1"/>
                </a:solidFill>
              </a:rPr>
              <a:t> The inference I draw from the evidence concerning the dictionary definitions of the word “cole” is that it is a word of rare, if not obsolete, usage and would be little known to the general public of Canada. </a:t>
            </a:r>
            <a:r>
              <a:rPr lang="en-CA" altLang="en-US" sz="1900" i="1">
                <a:solidFill>
                  <a:srgbClr val="FFFF00"/>
                </a:solidFill>
              </a:rPr>
              <a:t>I do not agree with the conclusion of the learned judge of the Exchequer Court that the principal character of the word “Coles” is “equally that of a surname and of a dictionary word in the English language.”</a:t>
            </a:r>
            <a:r>
              <a:rPr lang="en-CA" altLang="en-US" sz="1900" i="1">
                <a:solidFill>
                  <a:schemeClr val="bg1"/>
                </a:solidFill>
              </a:rPr>
              <a:t> </a:t>
            </a:r>
            <a:r>
              <a:rPr lang="en-CA" altLang="en-US" sz="1900" i="1">
                <a:solidFill>
                  <a:srgbClr val="FF0000"/>
                </a:solidFill>
              </a:rPr>
              <a:t>My only possible conclusion in this case is that a person in Canada of ordinary intelligence and of ordinary education in English or French would immediately respond to the trade mark “Coles” by thinking of it as a surname and would not be likely to know that “Coles” has a dictionary meaning.”</a:t>
            </a:r>
            <a:endParaRPr lang="en-US" altLang="en-US" sz="1900" i="1">
              <a:solidFill>
                <a:srgbClr val="FF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Box 1">
            <a:extLst>
              <a:ext uri="{FF2B5EF4-FFF2-40B4-BE49-F238E27FC236}">
                <a16:creationId xmlns:a16="http://schemas.microsoft.com/office/drawing/2014/main" id="{067E0DE5-41B5-648F-86CF-5DCB1414DA1D}"/>
              </a:ext>
            </a:extLst>
          </p:cNvPr>
          <p:cNvSpPr txBox="1">
            <a:spLocks noChangeArrowheads="1"/>
          </p:cNvSpPr>
          <p:nvPr/>
        </p:nvSpPr>
        <p:spPr bwMode="auto">
          <a:xfrm>
            <a:off x="3038475" y="268288"/>
            <a:ext cx="30670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182274" name="TextBox 2">
            <a:extLst>
              <a:ext uri="{FF2B5EF4-FFF2-40B4-BE49-F238E27FC236}">
                <a16:creationId xmlns:a16="http://schemas.microsoft.com/office/drawing/2014/main" id="{34BA45D9-EF93-6814-D57E-0344C1C3E568}"/>
              </a:ext>
            </a:extLst>
          </p:cNvPr>
          <p:cNvSpPr txBox="1">
            <a:spLocks noChangeArrowheads="1"/>
          </p:cNvSpPr>
          <p:nvPr/>
        </p:nvSpPr>
        <p:spPr bwMode="auto">
          <a:xfrm>
            <a:off x="268288" y="1276350"/>
            <a:ext cx="8607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Test to Apply</a:t>
            </a:r>
            <a:r>
              <a:rPr kumimoji="0" lang="en-CA" altLang="en-US" sz="32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Would a person </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in Canada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ordinary intelligence and of ordinary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education in English or French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be just as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likely</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if not more likely,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to respond to the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word by thinking of it as a brand </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or 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mark of a business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than as a name</a:t>
            </a:r>
            <a:r>
              <a:rPr kumimoji="0" lang="en-CA" alt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surname</a:t>
            </a:r>
            <a:r>
              <a:rPr kumimoji="0" lang="en-CA" alt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5">
            <a:extLst>
              <a:ext uri="{FF2B5EF4-FFF2-40B4-BE49-F238E27FC236}">
                <a16:creationId xmlns:a16="http://schemas.microsoft.com/office/drawing/2014/main" id="{8FDA52BA-2A18-BBD2-BA7B-D0FED4D172B1}"/>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A801EC76-0056-D8E0-293C-94151EC7F2E8}"/>
              </a:ext>
            </a:extLst>
          </p:cNvPr>
          <p:cNvSpPr>
            <a:spLocks noGrp="1"/>
          </p:cNvSpPr>
          <p:nvPr>
            <p:ph idx="1"/>
          </p:nvPr>
        </p:nvSpPr>
        <p:spPr>
          <a:xfrm>
            <a:off x="323850" y="892175"/>
            <a:ext cx="8424863" cy="4170363"/>
          </a:xfrm>
        </p:spPr>
        <p:txBody>
          <a:bodyPr>
            <a:normAutofit/>
          </a:bodyPr>
          <a:lstStyle/>
          <a:p>
            <a:pPr marL="0" indent="0">
              <a:lnSpc>
                <a:spcPct val="110000"/>
              </a:lnSpc>
              <a:buFont typeface="Arial" panose="020B0604020202020204" pitchFamily="34" charset="0"/>
              <a:buNone/>
              <a:defRPr/>
            </a:pPr>
            <a:r>
              <a:rPr lang="en-US" sz="2100" i="1" dirty="0">
                <a:solidFill>
                  <a:srgbClr val="00B0F0"/>
                </a:solidFill>
              </a:rPr>
              <a:t>Unilever Canada Inc. v. Superior Quality Foods Inc. </a:t>
            </a:r>
            <a:r>
              <a:rPr lang="en-US" sz="2100" dirty="0">
                <a:solidFill>
                  <a:schemeClr val="bg1"/>
                </a:solidFill>
              </a:rPr>
              <a:t>(2007)</a:t>
            </a:r>
            <a:r>
              <a:rPr lang="en-US" sz="2100" i="1" dirty="0">
                <a:solidFill>
                  <a:schemeClr val="bg1"/>
                </a:solidFill>
              </a:rPr>
              <a:t>, </a:t>
            </a:r>
            <a:r>
              <a:rPr lang="en-US" sz="2100" dirty="0">
                <a:solidFill>
                  <a:schemeClr val="bg1"/>
                </a:solidFill>
              </a:rPr>
              <a:t>62 CPR</a:t>
            </a:r>
            <a:r>
              <a:rPr lang="en-US" sz="2100" i="1" dirty="0">
                <a:solidFill>
                  <a:schemeClr val="bg1"/>
                </a:solidFill>
              </a:rPr>
              <a:t> </a:t>
            </a:r>
            <a:r>
              <a:rPr lang="en-US" sz="2100" dirty="0">
                <a:solidFill>
                  <a:schemeClr val="bg1"/>
                </a:solidFill>
              </a:rPr>
              <a:t>(4</a:t>
            </a:r>
            <a:r>
              <a:rPr lang="en-US" sz="2100" baseline="30000" dirty="0">
                <a:solidFill>
                  <a:schemeClr val="bg1"/>
                </a:solidFill>
              </a:rPr>
              <a:t>th</a:t>
            </a:r>
            <a:r>
              <a:rPr lang="en-US" sz="2100" dirty="0">
                <a:solidFill>
                  <a:schemeClr val="bg1"/>
                </a:solidFill>
              </a:rPr>
              <a:t>) 75, [2007] TMOB No. 66</a:t>
            </a:r>
          </a:p>
          <a:p>
            <a:pPr>
              <a:lnSpc>
                <a:spcPct val="110000"/>
              </a:lnSpc>
              <a:defRPr/>
            </a:pPr>
            <a:r>
              <a:rPr lang="en-CA" sz="2100" b="1" dirty="0">
                <a:solidFill>
                  <a:schemeClr val="bg1"/>
                </a:solidFill>
              </a:rPr>
              <a:t>Facts</a:t>
            </a:r>
            <a:r>
              <a:rPr lang="en-CA" sz="2100" dirty="0">
                <a:solidFill>
                  <a:schemeClr val="bg1"/>
                </a:solidFill>
              </a:rPr>
              <a:t>: Superior Quality Foods, Inc. filed an application to register the TM </a:t>
            </a:r>
            <a:r>
              <a:rPr lang="en-CA" sz="2100" dirty="0">
                <a:solidFill>
                  <a:srgbClr val="FFFF00"/>
                </a:solidFill>
              </a:rPr>
              <a:t>BETTER THAN BOULLION </a:t>
            </a:r>
            <a:r>
              <a:rPr lang="en-CA" sz="2100" dirty="0">
                <a:solidFill>
                  <a:schemeClr val="bg1"/>
                </a:solidFill>
              </a:rPr>
              <a:t>for use in association w. soups and soup bases.</a:t>
            </a:r>
          </a:p>
          <a:p>
            <a:pPr>
              <a:lnSpc>
                <a:spcPct val="110000"/>
              </a:lnSpc>
              <a:defRPr/>
            </a:pPr>
            <a:r>
              <a:rPr lang="en-CA" sz="2100" b="1" dirty="0">
                <a:solidFill>
                  <a:schemeClr val="bg1"/>
                </a:solidFill>
              </a:rPr>
              <a:t>Issue: </a:t>
            </a:r>
            <a:r>
              <a:rPr lang="en-CA" sz="2100" dirty="0">
                <a:solidFill>
                  <a:schemeClr val="bg1"/>
                </a:solidFill>
              </a:rPr>
              <a:t>s. 12(1)(b) …</a:t>
            </a:r>
            <a:r>
              <a:rPr lang="en-CA" sz="2100" i="1" dirty="0">
                <a:solidFill>
                  <a:schemeClr val="bg1"/>
                </a:solidFill>
              </a:rPr>
              <a:t>Is the mark  </a:t>
            </a:r>
            <a:r>
              <a:rPr lang="en-CA" sz="2100" i="1" dirty="0">
                <a:solidFill>
                  <a:srgbClr val="FFFF00"/>
                </a:solidFill>
              </a:rPr>
              <a:t>clearly descriptive or deceptively </a:t>
            </a:r>
            <a:r>
              <a:rPr lang="en-CA" sz="2100" i="1" dirty="0" err="1">
                <a:solidFill>
                  <a:srgbClr val="FFFF00"/>
                </a:solidFill>
              </a:rPr>
              <a:t>misdescriptive</a:t>
            </a:r>
            <a:r>
              <a:rPr lang="en-CA" sz="2100" i="1" dirty="0">
                <a:solidFill>
                  <a:srgbClr val="FFFF00"/>
                </a:solidFill>
              </a:rPr>
              <a:t> </a:t>
            </a:r>
            <a:r>
              <a:rPr lang="en-CA" sz="2100" i="1" dirty="0">
                <a:solidFill>
                  <a:schemeClr val="bg1"/>
                </a:solidFill>
              </a:rPr>
              <a:t>in the English or French language of the character or quality of the wares or services in association with which it is used or proposed to be used or of the conditions of or the persons employed in their production or of their place of origin.</a:t>
            </a:r>
          </a:p>
          <a:p>
            <a:pPr marL="0" indent="0">
              <a:buFont typeface="Arial" panose="020B0604020202020204" pitchFamily="34" charset="0"/>
              <a:buNone/>
              <a:defRPr/>
            </a:pPr>
            <a:endParaRPr lang="en-US" sz="2550" dirty="0">
              <a:solidFill>
                <a:schemeClr val="bg1"/>
              </a:solidFill>
            </a:endParaRPr>
          </a:p>
        </p:txBody>
      </p:sp>
      <p:sp>
        <p:nvSpPr>
          <p:cNvPr id="184323" name="Slide Number Placeholder 3">
            <a:extLst>
              <a:ext uri="{FF2B5EF4-FFF2-40B4-BE49-F238E27FC236}">
                <a16:creationId xmlns:a16="http://schemas.microsoft.com/office/drawing/2014/main" id="{21FDD7E8-8B28-1551-5E8B-401751410D9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F0434BF-161F-634A-A0EE-A1A5AD21315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8A3C1D52-9668-9CF3-338D-CECE9C01B44E}"/>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F0C5BB9A-EC2A-2B99-9B7B-007C073AADB8}"/>
              </a:ext>
            </a:extLst>
          </p:cNvPr>
          <p:cNvSpPr>
            <a:spLocks noGrp="1"/>
          </p:cNvSpPr>
          <p:nvPr>
            <p:ph idx="1"/>
          </p:nvPr>
        </p:nvSpPr>
        <p:spPr>
          <a:xfrm>
            <a:off x="215900" y="1131888"/>
            <a:ext cx="8712200" cy="3849687"/>
          </a:xfrm>
        </p:spPr>
        <p:txBody>
          <a:bodyPr>
            <a:normAutofit/>
          </a:bodyPr>
          <a:lstStyle/>
          <a:p>
            <a:pPr marL="0" indent="0">
              <a:buFont typeface="Arial" panose="020B0604020202020204" pitchFamily="34" charset="0"/>
              <a:buNone/>
              <a:defRPr/>
            </a:pPr>
            <a:r>
              <a:rPr lang="en-US" sz="3000" i="1" dirty="0">
                <a:solidFill>
                  <a:srgbClr val="00B0F0"/>
                </a:solidFill>
              </a:rPr>
              <a:t>Unilever Canada Inc. v. Superior Quality Foods Inc. </a:t>
            </a:r>
            <a:r>
              <a:rPr lang="en-US" sz="3000" dirty="0">
                <a:solidFill>
                  <a:schemeClr val="bg1"/>
                </a:solidFill>
              </a:rPr>
              <a:t>(2007)</a:t>
            </a:r>
            <a:r>
              <a:rPr lang="en-US" sz="3000" i="1" dirty="0">
                <a:solidFill>
                  <a:schemeClr val="bg1"/>
                </a:solidFill>
              </a:rPr>
              <a:t>, </a:t>
            </a:r>
            <a:r>
              <a:rPr lang="en-US" sz="3000" dirty="0">
                <a:solidFill>
                  <a:schemeClr val="bg1"/>
                </a:solidFill>
              </a:rPr>
              <a:t>62 CPR</a:t>
            </a:r>
            <a:r>
              <a:rPr lang="en-US" sz="3000" i="1" dirty="0">
                <a:solidFill>
                  <a:schemeClr val="bg1"/>
                </a:solidFill>
              </a:rPr>
              <a:t> </a:t>
            </a:r>
            <a:r>
              <a:rPr lang="en-US" sz="3000" dirty="0">
                <a:solidFill>
                  <a:schemeClr val="bg1"/>
                </a:solidFill>
              </a:rPr>
              <a:t>(4</a:t>
            </a:r>
            <a:r>
              <a:rPr lang="en-US" sz="3000" baseline="30000" dirty="0">
                <a:solidFill>
                  <a:schemeClr val="bg1"/>
                </a:solidFill>
              </a:rPr>
              <a:t>th</a:t>
            </a:r>
            <a:r>
              <a:rPr lang="en-US" sz="3000" dirty="0">
                <a:solidFill>
                  <a:schemeClr val="bg1"/>
                </a:solidFill>
              </a:rPr>
              <a:t>) 75, [2007] TMOB No. 66</a:t>
            </a:r>
          </a:p>
          <a:p>
            <a:pPr>
              <a:defRPr/>
            </a:pPr>
            <a:r>
              <a:rPr lang="en-CA" sz="3000" dirty="0">
                <a:solidFill>
                  <a:srgbClr val="FFFF00"/>
                </a:solidFill>
              </a:rPr>
              <a:t>Clearly descriptive</a:t>
            </a:r>
            <a:r>
              <a:rPr lang="en-CA" sz="3000" dirty="0">
                <a:solidFill>
                  <a:srgbClr val="FF0000"/>
                </a:solidFill>
              </a:rPr>
              <a:t> = </a:t>
            </a:r>
            <a:r>
              <a:rPr lang="en-CA" sz="3000" dirty="0">
                <a:solidFill>
                  <a:schemeClr val="bg1"/>
                </a:solidFill>
              </a:rPr>
              <a:t>does the mark tell potential dealers/purchasers of the goods</a:t>
            </a:r>
            <a:r>
              <a:rPr lang="en-CA" sz="3000" dirty="0">
                <a:solidFill>
                  <a:srgbClr val="FF0000"/>
                </a:solidFill>
              </a:rPr>
              <a:t>/</a:t>
            </a:r>
            <a:r>
              <a:rPr lang="en-CA" sz="3000" dirty="0">
                <a:solidFill>
                  <a:schemeClr val="bg1"/>
                </a:solidFill>
              </a:rPr>
              <a:t>services what the goods and services are</a:t>
            </a:r>
            <a:r>
              <a:rPr lang="en-CA" sz="3000" dirty="0">
                <a:solidFill>
                  <a:srgbClr val="FF0000"/>
                </a:solidFill>
              </a:rPr>
              <a:t>,</a:t>
            </a:r>
            <a:r>
              <a:rPr lang="en-CA" sz="3000" dirty="0">
                <a:solidFill>
                  <a:schemeClr val="bg1"/>
                </a:solidFill>
              </a:rPr>
              <a:t> or describe them or describe a property which is commonly associated with them</a:t>
            </a:r>
            <a:r>
              <a:rPr lang="en-CA" sz="3000" dirty="0">
                <a:solidFill>
                  <a:srgbClr val="FF0000"/>
                </a:solidFill>
              </a:rPr>
              <a:t>?</a:t>
            </a:r>
          </a:p>
        </p:txBody>
      </p:sp>
      <p:sp>
        <p:nvSpPr>
          <p:cNvPr id="186371" name="Slide Number Placeholder 3">
            <a:extLst>
              <a:ext uri="{FF2B5EF4-FFF2-40B4-BE49-F238E27FC236}">
                <a16:creationId xmlns:a16="http://schemas.microsoft.com/office/drawing/2014/main" id="{88CDDB08-8D9A-9AB2-7112-D60171D001C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3C20D4C-6B7B-EB42-8D12-BFBCA8DE91A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1BB77-935A-F6A1-29AF-2E9E2307D5EE}"/>
              </a:ext>
            </a:extLst>
          </p:cNvPr>
          <p:cNvSpPr>
            <a:spLocks noGrp="1"/>
          </p:cNvSpPr>
          <p:nvPr>
            <p:ph type="title"/>
          </p:nvPr>
        </p:nvSpPr>
        <p:spPr>
          <a:xfrm>
            <a:off x="1485900" y="1682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4460CFC-9261-40D5-65CA-FC063703363B}"/>
              </a:ext>
            </a:extLst>
          </p:cNvPr>
          <p:cNvSpPr>
            <a:spLocks noGrp="1"/>
          </p:cNvSpPr>
          <p:nvPr>
            <p:ph idx="1"/>
          </p:nvPr>
        </p:nvSpPr>
        <p:spPr>
          <a:xfrm>
            <a:off x="179388" y="1069975"/>
            <a:ext cx="8785225" cy="3876675"/>
          </a:xfrm>
        </p:spPr>
        <p:txBody>
          <a:bodyPr>
            <a:normAutofit lnSpcReduction="10000"/>
          </a:bodyPr>
          <a:lstStyle/>
          <a:p>
            <a:pPr marL="0" lvl="1" indent="0">
              <a:buFont typeface="Arial" panose="020B0604020202020204" pitchFamily="34" charset="0"/>
              <a:buNone/>
              <a:defRPr/>
            </a:pPr>
            <a:r>
              <a:rPr lang="en-US" sz="3200" i="1" dirty="0">
                <a:solidFill>
                  <a:srgbClr val="00B0F0"/>
                </a:solidFill>
              </a:rPr>
              <a:t>Unilever Canada Inc. v. Superior Quality Foods Inc. </a:t>
            </a:r>
            <a:r>
              <a:rPr lang="en-US" sz="3200" dirty="0">
                <a:solidFill>
                  <a:schemeClr val="bg1"/>
                </a:solidFill>
              </a:rPr>
              <a:t>(2007)</a:t>
            </a:r>
            <a:r>
              <a:rPr lang="en-US" sz="3200" i="1" dirty="0">
                <a:solidFill>
                  <a:schemeClr val="bg1"/>
                </a:solidFill>
              </a:rPr>
              <a:t>, </a:t>
            </a:r>
            <a:r>
              <a:rPr lang="en-US" sz="3200" dirty="0">
                <a:solidFill>
                  <a:schemeClr val="bg1"/>
                </a:solidFill>
              </a:rPr>
              <a:t>62 CPR</a:t>
            </a:r>
            <a:r>
              <a:rPr lang="en-US" sz="3200" i="1" dirty="0">
                <a:solidFill>
                  <a:schemeClr val="bg1"/>
                </a:solidFill>
              </a:rPr>
              <a:t> </a:t>
            </a:r>
            <a:r>
              <a:rPr lang="en-US" sz="3200" dirty="0">
                <a:solidFill>
                  <a:schemeClr val="bg1"/>
                </a:solidFill>
              </a:rPr>
              <a:t>(4</a:t>
            </a:r>
            <a:r>
              <a:rPr lang="en-US" sz="3200" baseline="30000" dirty="0">
                <a:solidFill>
                  <a:schemeClr val="bg1"/>
                </a:solidFill>
              </a:rPr>
              <a:t>th</a:t>
            </a:r>
            <a:r>
              <a:rPr lang="en-US" sz="3200" dirty="0">
                <a:solidFill>
                  <a:schemeClr val="bg1"/>
                </a:solidFill>
              </a:rPr>
              <a:t>) 75, [2007] TMOB No. 66</a:t>
            </a:r>
          </a:p>
          <a:p>
            <a:pPr marL="457200" lvl="1" indent="-457200">
              <a:buFont typeface="Arial" panose="020B0604020202020204" pitchFamily="34" charset="0"/>
              <a:buChar char="•"/>
              <a:defRPr/>
            </a:pPr>
            <a:r>
              <a:rPr lang="en-CA" sz="3200" dirty="0">
                <a:solidFill>
                  <a:srgbClr val="FFFF00"/>
                </a:solidFill>
              </a:rPr>
              <a:t>Deceptively </a:t>
            </a:r>
            <a:r>
              <a:rPr lang="en-CA" sz="3200" dirty="0" err="1">
                <a:solidFill>
                  <a:srgbClr val="FFFF00"/>
                </a:solidFill>
              </a:rPr>
              <a:t>misdescriptive</a:t>
            </a:r>
            <a:r>
              <a:rPr lang="en-CA" sz="3200" dirty="0">
                <a:solidFill>
                  <a:srgbClr val="FFFF00"/>
                </a:solidFill>
              </a:rPr>
              <a:t> </a:t>
            </a:r>
            <a:r>
              <a:rPr lang="en-CA" sz="3200" dirty="0">
                <a:solidFill>
                  <a:srgbClr val="FF0000"/>
                </a:solidFill>
              </a:rPr>
              <a:t>=</a:t>
            </a:r>
            <a:r>
              <a:rPr lang="en-CA" sz="3200" dirty="0">
                <a:solidFill>
                  <a:schemeClr val="bg1"/>
                </a:solidFill>
              </a:rPr>
              <a:t> would dealers/purchasers of the goods </a:t>
            </a:r>
            <a:r>
              <a:rPr lang="en-CA" sz="3200" dirty="0">
                <a:solidFill>
                  <a:srgbClr val="FFFF00"/>
                </a:solidFill>
              </a:rPr>
              <a:t>be deceived by the </a:t>
            </a:r>
            <a:r>
              <a:rPr lang="en-CA" sz="3200" dirty="0" err="1">
                <a:solidFill>
                  <a:srgbClr val="FFFF00"/>
                </a:solidFill>
              </a:rPr>
              <a:t>misdescription</a:t>
            </a:r>
            <a:r>
              <a:rPr lang="en-CA" sz="3200" dirty="0">
                <a:solidFill>
                  <a:schemeClr val="bg1"/>
                </a:solidFill>
              </a:rPr>
              <a:t> into purchasing goods or ordering services which different in character or quality from those expected</a:t>
            </a:r>
            <a:r>
              <a:rPr lang="en-CA" sz="3200" dirty="0">
                <a:solidFill>
                  <a:srgbClr val="FF0000"/>
                </a:solidFill>
              </a:rPr>
              <a:t>?</a:t>
            </a:r>
          </a:p>
          <a:p>
            <a:pPr>
              <a:defRPr/>
            </a:pPr>
            <a:endParaRPr lang="en-US" dirty="0"/>
          </a:p>
        </p:txBody>
      </p:sp>
      <p:sp>
        <p:nvSpPr>
          <p:cNvPr id="188419" name="Slide Number Placeholder 3">
            <a:extLst>
              <a:ext uri="{FF2B5EF4-FFF2-40B4-BE49-F238E27FC236}">
                <a16:creationId xmlns:a16="http://schemas.microsoft.com/office/drawing/2014/main" id="{0641601B-189B-7792-5C36-34FF2452E2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CCE45F8-8B55-DD4F-B19D-687C6969040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2FF67D9A-0FF6-CB1B-1A2A-E4E1F8C38554}"/>
              </a:ext>
            </a:extLst>
          </p:cNvPr>
          <p:cNvSpPr>
            <a:spLocks noGrp="1" noChangeArrowheads="1"/>
          </p:cNvSpPr>
          <p:nvPr>
            <p:ph type="title"/>
          </p:nvPr>
        </p:nvSpPr>
        <p:spPr bwMode="auto">
          <a:xfrm>
            <a:off x="1485900" y="123825"/>
            <a:ext cx="6172200"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5AF87778-3BAA-27F8-AD0D-085DDFFEF92F}"/>
              </a:ext>
            </a:extLst>
          </p:cNvPr>
          <p:cNvSpPr>
            <a:spLocks noGrp="1"/>
          </p:cNvSpPr>
          <p:nvPr>
            <p:ph idx="1"/>
          </p:nvPr>
        </p:nvSpPr>
        <p:spPr>
          <a:xfrm>
            <a:off x="395288" y="908050"/>
            <a:ext cx="8424862" cy="4029075"/>
          </a:xfrm>
        </p:spPr>
        <p:txBody>
          <a:bodyPr>
            <a:normAutofit fontScale="92500" lnSpcReduction="10000"/>
          </a:bodyPr>
          <a:lstStyle/>
          <a:p>
            <a:pPr marL="0" lvl="1" indent="0">
              <a:lnSpc>
                <a:spcPct val="110000"/>
              </a:lnSpc>
              <a:buFont typeface="Arial" panose="020B0604020202020204" pitchFamily="34" charset="0"/>
              <a:buNone/>
              <a:defRPr/>
            </a:pPr>
            <a:r>
              <a:rPr lang="en-US" sz="2700" i="1" dirty="0">
                <a:solidFill>
                  <a:srgbClr val="00B0F0"/>
                </a:solidFill>
              </a:rPr>
              <a:t>Unilever Canada Inc. v. Superior Quality Foods Inc. </a:t>
            </a:r>
            <a:r>
              <a:rPr lang="en-US" sz="2700" dirty="0">
                <a:solidFill>
                  <a:schemeClr val="bg1"/>
                </a:solidFill>
              </a:rPr>
              <a:t>(2007)</a:t>
            </a:r>
            <a:r>
              <a:rPr lang="en-US" sz="2700" i="1" dirty="0">
                <a:solidFill>
                  <a:schemeClr val="bg1"/>
                </a:solidFill>
              </a:rPr>
              <a:t>, </a:t>
            </a:r>
            <a:r>
              <a:rPr lang="en-US" sz="2700" dirty="0">
                <a:solidFill>
                  <a:schemeClr val="bg1"/>
                </a:solidFill>
              </a:rPr>
              <a:t>62 CPR</a:t>
            </a:r>
            <a:r>
              <a:rPr lang="en-US" sz="2700" i="1" dirty="0">
                <a:solidFill>
                  <a:schemeClr val="bg1"/>
                </a:solidFill>
              </a:rPr>
              <a:t> </a:t>
            </a:r>
            <a:r>
              <a:rPr lang="en-US" sz="2700" dirty="0">
                <a:solidFill>
                  <a:schemeClr val="bg1"/>
                </a:solidFill>
              </a:rPr>
              <a:t>(4</a:t>
            </a:r>
            <a:r>
              <a:rPr lang="en-US" sz="2700" baseline="30000" dirty="0">
                <a:solidFill>
                  <a:schemeClr val="bg1"/>
                </a:solidFill>
              </a:rPr>
              <a:t>th</a:t>
            </a:r>
            <a:r>
              <a:rPr lang="en-US" sz="2700" dirty="0">
                <a:solidFill>
                  <a:schemeClr val="bg1"/>
                </a:solidFill>
              </a:rPr>
              <a:t>) 75, [2007] TMOB No. 66</a:t>
            </a:r>
          </a:p>
          <a:p>
            <a:pPr>
              <a:lnSpc>
                <a:spcPct val="110000"/>
              </a:lnSpc>
              <a:defRPr/>
            </a:pPr>
            <a:r>
              <a:rPr lang="en-US" sz="2700" dirty="0">
                <a:solidFill>
                  <a:schemeClr val="bg1"/>
                </a:solidFill>
              </a:rPr>
              <a:t>S. 12(1)(b):</a:t>
            </a:r>
          </a:p>
          <a:p>
            <a:pPr lvl="1">
              <a:lnSpc>
                <a:spcPct val="110000"/>
              </a:lnSpc>
              <a:buFont typeface="Courier New" panose="02070309020205020404" pitchFamily="49" charset="0"/>
              <a:buChar char="o"/>
              <a:defRPr/>
            </a:pPr>
            <a:r>
              <a:rPr lang="en-US" sz="2700" dirty="0">
                <a:solidFill>
                  <a:srgbClr val="FFFF00"/>
                </a:solidFill>
              </a:rPr>
              <a:t>Point of View</a:t>
            </a:r>
            <a:r>
              <a:rPr lang="en-US" sz="2700" dirty="0">
                <a:solidFill>
                  <a:srgbClr val="FF0000"/>
                </a:solidFill>
              </a:rPr>
              <a:t>?</a:t>
            </a:r>
            <a:r>
              <a:rPr lang="en-US" sz="2700" dirty="0">
                <a:solidFill>
                  <a:srgbClr val="FFFF00"/>
                </a:solidFill>
              </a:rPr>
              <a:t>:</a:t>
            </a:r>
            <a:r>
              <a:rPr lang="en-US" sz="2700" dirty="0">
                <a:solidFill>
                  <a:schemeClr val="bg1"/>
                </a:solidFill>
              </a:rPr>
              <a:t> That of the </a:t>
            </a:r>
            <a:r>
              <a:rPr lang="en-US" sz="2700" dirty="0">
                <a:solidFill>
                  <a:srgbClr val="FFFF00"/>
                </a:solidFill>
              </a:rPr>
              <a:t>average purchaser </a:t>
            </a:r>
            <a:r>
              <a:rPr lang="en-US" sz="2700" dirty="0">
                <a:solidFill>
                  <a:schemeClr val="bg1"/>
                </a:solidFill>
              </a:rPr>
              <a:t>of the wares</a:t>
            </a:r>
          </a:p>
          <a:p>
            <a:pPr lvl="1">
              <a:lnSpc>
                <a:spcPct val="110000"/>
              </a:lnSpc>
              <a:buFont typeface="Courier New" panose="02070309020205020404" pitchFamily="49" charset="0"/>
              <a:buChar char="o"/>
              <a:defRPr/>
            </a:pPr>
            <a:r>
              <a:rPr lang="en-US" sz="2700" dirty="0">
                <a:solidFill>
                  <a:schemeClr val="bg1"/>
                </a:solidFill>
              </a:rPr>
              <a:t>Consider the </a:t>
            </a:r>
            <a:r>
              <a:rPr lang="en-US" sz="2700" dirty="0">
                <a:solidFill>
                  <a:srgbClr val="FFFF00"/>
                </a:solidFill>
              </a:rPr>
              <a:t>mark in its entirety </a:t>
            </a:r>
            <a:r>
              <a:rPr lang="en-US" sz="2700" dirty="0">
                <a:solidFill>
                  <a:schemeClr val="bg1"/>
                </a:solidFill>
              </a:rPr>
              <a:t>(not dissected into constituent elements)</a:t>
            </a:r>
          </a:p>
          <a:p>
            <a:pPr lvl="1">
              <a:lnSpc>
                <a:spcPct val="110000"/>
              </a:lnSpc>
              <a:buFont typeface="Courier New" panose="02070309020205020404" pitchFamily="49" charset="0"/>
              <a:buChar char="o"/>
              <a:defRPr/>
            </a:pPr>
            <a:r>
              <a:rPr lang="en-US" sz="2700" dirty="0">
                <a:solidFill>
                  <a:schemeClr val="bg1"/>
                </a:solidFill>
              </a:rPr>
              <a:t>Consider thee mark </a:t>
            </a:r>
            <a:r>
              <a:rPr lang="en-US" sz="2700" dirty="0">
                <a:solidFill>
                  <a:srgbClr val="FFFF00"/>
                </a:solidFill>
              </a:rPr>
              <a:t>as a matter of immediate impression</a:t>
            </a:r>
          </a:p>
        </p:txBody>
      </p:sp>
      <p:sp>
        <p:nvSpPr>
          <p:cNvPr id="190467" name="Slide Number Placeholder 3">
            <a:extLst>
              <a:ext uri="{FF2B5EF4-FFF2-40B4-BE49-F238E27FC236}">
                <a16:creationId xmlns:a16="http://schemas.microsoft.com/office/drawing/2014/main" id="{6555FF0C-790D-58D9-CC84-DBC617C1D30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96244EC-B418-1A4C-898D-0F41CE78A6D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0EB48F-6AC5-212F-E463-710CBC68E889}"/>
              </a:ext>
            </a:extLst>
          </p:cNvPr>
          <p:cNvSpPr>
            <a:spLocks noGrp="1"/>
          </p:cNvSpPr>
          <p:nvPr>
            <p:ph type="title"/>
          </p:nvPr>
        </p:nvSpPr>
        <p:spPr>
          <a:xfrm>
            <a:off x="1485900" y="90488"/>
            <a:ext cx="6172200" cy="681037"/>
          </a:xfrm>
        </p:spPr>
        <p:txBody>
          <a:bodyPr>
            <a:normAutofit fontScale="90000"/>
          </a:bodyPr>
          <a:lstStyle/>
          <a:p>
            <a:pPr>
              <a:defRPr/>
            </a:pPr>
            <a:r>
              <a:rPr lang="en-US" b="1" dirty="0">
                <a:solidFill>
                  <a:srgbClr val="FFFF00"/>
                </a:solidFill>
              </a:rPr>
              <a:t>Trademarks</a:t>
            </a:r>
            <a:r>
              <a:rPr lang="en-US" b="1" dirty="0"/>
              <a:t>	</a:t>
            </a:r>
          </a:p>
        </p:txBody>
      </p:sp>
      <p:sp>
        <p:nvSpPr>
          <p:cNvPr id="194562" name="Content Placeholder 1">
            <a:extLst>
              <a:ext uri="{FF2B5EF4-FFF2-40B4-BE49-F238E27FC236}">
                <a16:creationId xmlns:a16="http://schemas.microsoft.com/office/drawing/2014/main" id="{B9BFF634-A083-D459-41FC-BE00365965A1}"/>
              </a:ext>
            </a:extLst>
          </p:cNvPr>
          <p:cNvSpPr>
            <a:spLocks noGrp="1" noChangeArrowheads="1"/>
          </p:cNvSpPr>
          <p:nvPr>
            <p:ph idx="1"/>
          </p:nvPr>
        </p:nvSpPr>
        <p:spPr bwMode="auto">
          <a:xfrm>
            <a:off x="250825" y="1058863"/>
            <a:ext cx="864235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Font typeface="Arial" panose="020B0604020202020204" pitchFamily="34" charset="0"/>
              <a:buNone/>
            </a:pPr>
            <a:r>
              <a:rPr lang="en-US" altLang="en-US" sz="2000" i="1">
                <a:solidFill>
                  <a:srgbClr val="00B0F0"/>
                </a:solidFill>
              </a:rPr>
              <a:t>Unilever Canada Inc. v. Superior Quality Foods Inc. </a:t>
            </a:r>
            <a:r>
              <a:rPr lang="en-US" altLang="en-US" sz="2000">
                <a:solidFill>
                  <a:schemeClr val="bg1"/>
                </a:solidFill>
              </a:rPr>
              <a:t>(2007)</a:t>
            </a:r>
            <a:r>
              <a:rPr lang="en-US" altLang="en-US" sz="2000" i="1">
                <a:solidFill>
                  <a:schemeClr val="bg1"/>
                </a:solidFill>
              </a:rPr>
              <a:t>, </a:t>
            </a:r>
            <a:r>
              <a:rPr lang="en-US" altLang="en-US" sz="2000">
                <a:solidFill>
                  <a:schemeClr val="bg1"/>
                </a:solidFill>
              </a:rPr>
              <a:t>62 CPR</a:t>
            </a:r>
            <a:r>
              <a:rPr lang="en-US" altLang="en-US" sz="2000" i="1">
                <a:solidFill>
                  <a:schemeClr val="bg1"/>
                </a:solidFill>
              </a:rPr>
              <a:t> </a:t>
            </a:r>
            <a:r>
              <a:rPr lang="en-US" altLang="en-US" sz="2000">
                <a:solidFill>
                  <a:schemeClr val="bg1"/>
                </a:solidFill>
              </a:rPr>
              <a:t>(4</a:t>
            </a:r>
            <a:r>
              <a:rPr lang="en-US" altLang="en-US" sz="2000" baseline="30000">
                <a:solidFill>
                  <a:schemeClr val="bg1"/>
                </a:solidFill>
              </a:rPr>
              <a:t>th</a:t>
            </a:r>
            <a:r>
              <a:rPr lang="en-US" altLang="en-US" sz="2000">
                <a:solidFill>
                  <a:schemeClr val="bg1"/>
                </a:solidFill>
              </a:rPr>
              <a:t>) 75, [2007] TMOB No. 66</a:t>
            </a:r>
          </a:p>
          <a:p>
            <a:r>
              <a:rPr lang="en-CA" altLang="en-US" sz="2000" b="1">
                <a:solidFill>
                  <a:schemeClr val="bg1"/>
                </a:solidFill>
              </a:rPr>
              <a:t>Decision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“The Mark … </a:t>
            </a:r>
            <a:r>
              <a:rPr lang="en-CA" altLang="en-US" sz="2000">
                <a:solidFill>
                  <a:srgbClr val="FFFF00"/>
                </a:solidFill>
              </a:rPr>
              <a:t>clearly describe[s] as a matter of first impression that the Applicant’s soups and soup bases are ‘better than boullion’</a:t>
            </a:r>
            <a:r>
              <a:rPr lang="en-CA" altLang="en-US" sz="2000">
                <a:solidFill>
                  <a:schemeClr val="bg1"/>
                </a:solidFill>
              </a:rPr>
              <a:t>,</a:t>
            </a:r>
            <a:r>
              <a:rPr lang="en-CA" altLang="en-US" sz="2000">
                <a:solidFill>
                  <a:srgbClr val="FFFF00"/>
                </a:solidFill>
              </a:rPr>
              <a:t> </a:t>
            </a:r>
            <a:r>
              <a:rPr lang="en-CA" altLang="en-US" sz="2000">
                <a:solidFill>
                  <a:srgbClr val="FF0000"/>
                </a:solidFill>
              </a:rPr>
              <a:t>a laudatory description that is contrary to s. 12(1)(b)</a:t>
            </a:r>
            <a:r>
              <a:rPr lang="en-CA" altLang="en-US" sz="2000">
                <a:solidFill>
                  <a:schemeClr val="bg1"/>
                </a:solidFill>
              </a:rPr>
              <a:t>”</a:t>
            </a:r>
          </a:p>
          <a:p>
            <a:r>
              <a:rPr lang="en-CA" altLang="en-US" sz="2000" b="1">
                <a:solidFill>
                  <a:schemeClr val="bg1"/>
                </a:solidFill>
              </a:rPr>
              <a:t>Policy justification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This is an ordinary, grammatical phrase that others in the industry should be able to use to fairly describe their products. / different decision - “</a:t>
            </a:r>
            <a:r>
              <a:rPr lang="en-CA" altLang="en-US" sz="2000">
                <a:solidFill>
                  <a:srgbClr val="FFFF00"/>
                </a:solidFill>
              </a:rPr>
              <a:t>the vocabulary of the English language is common property</a:t>
            </a:r>
            <a:r>
              <a:rPr lang="en-CA" altLang="en-US" sz="2000">
                <a:solidFill>
                  <a:srgbClr val="FF0000"/>
                </a:solidFill>
              </a:rPr>
              <a:t>:</a:t>
            </a:r>
            <a:r>
              <a:rPr lang="en-CA" altLang="en-US" sz="2000">
                <a:solidFill>
                  <a:srgbClr val="FFFF00"/>
                </a:solidFill>
              </a:rPr>
              <a:t> it belongs to all</a:t>
            </a:r>
            <a:r>
              <a:rPr lang="en-CA" altLang="en-US" sz="2000">
                <a:solidFill>
                  <a:schemeClr val="bg1"/>
                </a:solidFill>
              </a:rPr>
              <a:t>” (</a:t>
            </a:r>
            <a:r>
              <a:rPr lang="en-US" altLang="en-US" sz="2000" i="1">
                <a:solidFill>
                  <a:schemeClr val="bg1"/>
                </a:solidFill>
              </a:rPr>
              <a:t>Eastman Photographic Materials Company Ltd. v. Comptroller-General of Patents, Designs and Trade Marks</a:t>
            </a:r>
            <a:r>
              <a:rPr lang="en-US" altLang="en-US" sz="2000">
                <a:solidFill>
                  <a:schemeClr val="bg1"/>
                </a:solidFill>
              </a:rPr>
              <a:t>, [1898] A.C. 571 (H.L.), Lord Herschell at page 580 ”</a:t>
            </a:r>
            <a:endParaRPr lang="en-CA" altLang="en-US" sz="2000">
              <a:solidFill>
                <a:schemeClr val="bg1"/>
              </a:solidFill>
            </a:endParaRPr>
          </a:p>
        </p:txBody>
      </p:sp>
      <p:sp>
        <p:nvSpPr>
          <p:cNvPr id="194563" name="Slide Number Placeholder 3">
            <a:extLst>
              <a:ext uri="{FF2B5EF4-FFF2-40B4-BE49-F238E27FC236}">
                <a16:creationId xmlns:a16="http://schemas.microsoft.com/office/drawing/2014/main" id="{146424E0-78E0-2F1A-8492-A45B75915D6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1F645F4-4CED-B04C-87E7-B4A615029AF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2375EA-82DC-A4E1-D273-28FDBCBD713B}"/>
              </a:ext>
            </a:extLst>
          </p:cNvPr>
          <p:cNvSpPr>
            <a:spLocks noGrp="1"/>
          </p:cNvSpPr>
          <p:nvPr>
            <p:ph type="title"/>
          </p:nvPr>
        </p:nvSpPr>
        <p:spPr>
          <a:xfrm>
            <a:off x="1485900" y="0"/>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85DAB757-46C1-041F-979D-33767A59E64F}"/>
              </a:ext>
            </a:extLst>
          </p:cNvPr>
          <p:cNvSpPr>
            <a:spLocks noGrp="1"/>
          </p:cNvSpPr>
          <p:nvPr>
            <p:ph idx="1"/>
          </p:nvPr>
        </p:nvSpPr>
        <p:spPr>
          <a:xfrm>
            <a:off x="179388" y="915988"/>
            <a:ext cx="8640762" cy="3975100"/>
          </a:xfrm>
        </p:spPr>
        <p:txBody>
          <a:bodyPr>
            <a:normAutofit lnSpcReduction="10000"/>
          </a:bodyPr>
          <a:lstStyle/>
          <a:p>
            <a:pPr>
              <a:lnSpc>
                <a:spcPct val="110000"/>
              </a:lnSpc>
              <a:defRPr/>
            </a:pPr>
            <a:r>
              <a:rPr lang="en-US" sz="1650" i="1" dirty="0">
                <a:solidFill>
                  <a:srgbClr val="00B0F0"/>
                </a:solidFill>
              </a:rPr>
              <a:t>General Foods Ltd. v. Carnation Co. </a:t>
            </a:r>
            <a:r>
              <a:rPr lang="en-US" sz="1650" dirty="0">
                <a:solidFill>
                  <a:schemeClr val="bg1"/>
                </a:solidFill>
              </a:rPr>
              <a:t>(1978), 45 CPR (2d) 282 (TMOB)</a:t>
            </a:r>
          </a:p>
          <a:p>
            <a:pPr>
              <a:lnSpc>
                <a:spcPct val="110000"/>
              </a:lnSpc>
              <a:defRPr/>
            </a:pPr>
            <a:r>
              <a:rPr lang="en-US" sz="1650" dirty="0">
                <a:solidFill>
                  <a:schemeClr val="bg1"/>
                </a:solidFill>
              </a:rPr>
              <a:t>Can GFL register the TM “Instant Breakfast” for use in association with wares described as “fortified powder food for mixing with milk”? </a:t>
            </a:r>
          </a:p>
          <a:p>
            <a:pPr>
              <a:lnSpc>
                <a:spcPct val="110000"/>
              </a:lnSpc>
              <a:defRPr/>
            </a:pPr>
            <a:r>
              <a:rPr lang="en-US" sz="1650" dirty="0">
                <a:solidFill>
                  <a:schemeClr val="bg1"/>
                </a:solidFill>
              </a:rPr>
              <a:t> S. 12(1): TM is </a:t>
            </a:r>
            <a:r>
              <a:rPr lang="en-US" sz="1650" dirty="0">
                <a:solidFill>
                  <a:srgbClr val="FFFF00"/>
                </a:solidFill>
              </a:rPr>
              <a:t>registrable if </a:t>
            </a:r>
            <a:r>
              <a:rPr lang="en-US" sz="1650" dirty="0">
                <a:solidFill>
                  <a:srgbClr val="FF0000"/>
                </a:solidFill>
              </a:rPr>
              <a:t>it </a:t>
            </a:r>
            <a:r>
              <a:rPr lang="en-CA" sz="1650" dirty="0" err="1">
                <a:solidFill>
                  <a:srgbClr val="FF0000"/>
                </a:solidFill>
              </a:rPr>
              <a:t>i</a:t>
            </a:r>
            <a:r>
              <a:rPr lang="en-US" sz="1650" dirty="0">
                <a:solidFill>
                  <a:srgbClr val="FF0000"/>
                </a:solidFill>
              </a:rPr>
              <a:t>s not</a:t>
            </a:r>
            <a:r>
              <a:rPr lang="en-US" sz="1650" dirty="0">
                <a:solidFill>
                  <a:schemeClr val="bg1"/>
                </a:solidFill>
              </a:rPr>
              <a:t> (c) </a:t>
            </a:r>
            <a:r>
              <a:rPr lang="en-US" sz="1650" dirty="0">
                <a:solidFill>
                  <a:srgbClr val="FFFF00"/>
                </a:solidFill>
              </a:rPr>
              <a:t>Name in any language </a:t>
            </a:r>
            <a:r>
              <a:rPr lang="en-US" sz="1650" dirty="0">
                <a:solidFill>
                  <a:schemeClr val="bg1"/>
                </a:solidFill>
              </a:rPr>
              <a:t>of any of the wares or services in connection with which it is used</a:t>
            </a:r>
          </a:p>
          <a:p>
            <a:pPr>
              <a:lnSpc>
                <a:spcPct val="110000"/>
              </a:lnSpc>
              <a:defRPr/>
            </a:pPr>
            <a:r>
              <a:rPr lang="en-CA" sz="1650" dirty="0">
                <a:solidFill>
                  <a:schemeClr val="bg1"/>
                </a:solidFill>
              </a:rPr>
              <a:t>Also </a:t>
            </a:r>
            <a:r>
              <a:rPr lang="en-CA" sz="1650" dirty="0">
                <a:solidFill>
                  <a:srgbClr val="FFFF00"/>
                </a:solidFill>
              </a:rPr>
              <a:t>s.30(a)</a:t>
            </a:r>
            <a:r>
              <a:rPr lang="en-CA" sz="1650" dirty="0">
                <a:solidFill>
                  <a:schemeClr val="bg1"/>
                </a:solidFill>
              </a:rPr>
              <a:t> of the Trademarks Act in setting specifics for TM applications requires that </a:t>
            </a:r>
            <a:r>
              <a:rPr lang="en-CA" sz="1650" dirty="0">
                <a:solidFill>
                  <a:srgbClr val="FFFF00"/>
                </a:solidFill>
              </a:rPr>
              <a:t>applications must contain </a:t>
            </a:r>
            <a:r>
              <a:rPr lang="en-CA" sz="1650" i="1" dirty="0">
                <a:solidFill>
                  <a:srgbClr val="FFFF00"/>
                </a:solidFill>
              </a:rPr>
              <a:t>“a statement in ordinary commercial terms </a:t>
            </a:r>
            <a:r>
              <a:rPr lang="en-CA" sz="1650" i="1" dirty="0">
                <a:solidFill>
                  <a:schemeClr val="bg1"/>
                </a:solidFill>
              </a:rPr>
              <a:t>of the specific goods or services in association with which the mark has been or is proposed to be used.”</a:t>
            </a:r>
          </a:p>
          <a:p>
            <a:pPr>
              <a:lnSpc>
                <a:spcPct val="110000"/>
              </a:lnSpc>
              <a:defRPr/>
            </a:pPr>
            <a:r>
              <a:rPr lang="en-CA" sz="1650" dirty="0">
                <a:solidFill>
                  <a:schemeClr val="bg1"/>
                </a:solidFill>
              </a:rPr>
              <a:t>Are the words </a:t>
            </a:r>
            <a:r>
              <a:rPr lang="en-CA" sz="1650" dirty="0">
                <a:solidFill>
                  <a:srgbClr val="FFFF00"/>
                </a:solidFill>
              </a:rPr>
              <a:t>“fortified powder food for mixing with milk” ordinary commercial terms</a:t>
            </a:r>
            <a:r>
              <a:rPr lang="en-CA" sz="1650" dirty="0">
                <a:solidFill>
                  <a:schemeClr val="bg1"/>
                </a:solidFill>
              </a:rPr>
              <a:t>? </a:t>
            </a:r>
            <a:r>
              <a:rPr lang="en-CA" sz="1650" dirty="0">
                <a:solidFill>
                  <a:srgbClr val="FF0000"/>
                </a:solidFill>
              </a:rPr>
              <a:t>Board held no. </a:t>
            </a:r>
            <a:r>
              <a:rPr lang="en-CA" sz="1650" dirty="0">
                <a:solidFill>
                  <a:schemeClr val="bg1"/>
                </a:solidFill>
              </a:rPr>
              <a:t>Statement in ordinary commercial terms for the product would be “instant breakfast”.</a:t>
            </a:r>
          </a:p>
          <a:p>
            <a:pPr>
              <a:lnSpc>
                <a:spcPct val="110000"/>
              </a:lnSpc>
              <a:defRPr/>
            </a:pPr>
            <a:r>
              <a:rPr lang="en-CA" sz="1650" dirty="0">
                <a:solidFill>
                  <a:schemeClr val="bg1"/>
                </a:solidFill>
              </a:rPr>
              <a:t>Accordingly, </a:t>
            </a:r>
            <a:r>
              <a:rPr lang="en-CA" sz="1650" dirty="0">
                <a:solidFill>
                  <a:srgbClr val="FFFF00"/>
                </a:solidFill>
              </a:rPr>
              <a:t>application to register the TM Instant Breakfast</a:t>
            </a:r>
            <a:r>
              <a:rPr lang="en-CA" sz="1650" dirty="0">
                <a:solidFill>
                  <a:schemeClr val="bg1"/>
                </a:solidFill>
              </a:rPr>
              <a:t>, which is also the name of the wares in English was found </a:t>
            </a:r>
            <a:r>
              <a:rPr lang="en-CA" sz="1650" dirty="0">
                <a:solidFill>
                  <a:srgbClr val="FFFF00"/>
                </a:solidFill>
              </a:rPr>
              <a:t>not registrable per s. 12(1)(c).</a:t>
            </a:r>
          </a:p>
          <a:p>
            <a:pPr lvl="1">
              <a:defRPr/>
            </a:pPr>
            <a:endParaRPr lang="en-US" dirty="0">
              <a:solidFill>
                <a:schemeClr val="bg1"/>
              </a:solidFill>
            </a:endParaRPr>
          </a:p>
        </p:txBody>
      </p:sp>
      <p:sp>
        <p:nvSpPr>
          <p:cNvPr id="196611" name="Slide Number Placeholder 3">
            <a:extLst>
              <a:ext uri="{FF2B5EF4-FFF2-40B4-BE49-F238E27FC236}">
                <a16:creationId xmlns:a16="http://schemas.microsoft.com/office/drawing/2014/main" id="{73401380-9B1A-4F9C-1CA2-046967ECC9F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2E170-B06B-BF47-9DC4-A9063D75695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78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extBox 2">
            <a:extLst>
              <a:ext uri="{FF2B5EF4-FFF2-40B4-BE49-F238E27FC236}">
                <a16:creationId xmlns:a16="http://schemas.microsoft.com/office/drawing/2014/main" id="{FC0B6057-84CD-28ED-25E4-CE225C84A9B1}"/>
              </a:ext>
            </a:extLst>
          </p:cNvPr>
          <p:cNvSpPr txBox="1">
            <a:spLocks noChangeArrowheads="1"/>
          </p:cNvSpPr>
          <p:nvPr/>
        </p:nvSpPr>
        <p:spPr bwMode="auto">
          <a:xfrm>
            <a:off x="395288" y="987425"/>
            <a:ext cx="84978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Distinguishing guise provisions </a:t>
            </a: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repealed in 2019</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The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shape or design of the product or packaging that effectively distinguishes the product from others</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In order for a distinguishing guise to be registered, </a:t>
            </a: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it must be proven that it has become distinctive through usage</a:t>
            </a: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13 Trademarks Act </a:t>
            </a:r>
            <a:r>
              <a:rPr kumimoji="0" lang="en-US" altLang="en-US" sz="28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REPEALED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Example: shape of Coca-Cola bottle</a:t>
            </a:r>
          </a:p>
        </p:txBody>
      </p:sp>
      <p:sp>
        <p:nvSpPr>
          <p:cNvPr id="202754" name="TextBox 3">
            <a:extLst>
              <a:ext uri="{FF2B5EF4-FFF2-40B4-BE49-F238E27FC236}">
                <a16:creationId xmlns:a16="http://schemas.microsoft.com/office/drawing/2014/main" id="{1908ABF7-63F8-E3FA-BE5C-59528FC3B317}"/>
              </a:ext>
            </a:extLst>
          </p:cNvPr>
          <p:cNvSpPr txBox="1">
            <a:spLocks noChangeArrowheads="1"/>
          </p:cNvSpPr>
          <p:nvPr/>
        </p:nvSpPr>
        <p:spPr bwMode="auto">
          <a:xfrm>
            <a:off x="1466850" y="34925"/>
            <a:ext cx="6210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4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changes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02755" name="Picture 4">
            <a:extLst>
              <a:ext uri="{FF2B5EF4-FFF2-40B4-BE49-F238E27FC236}">
                <a16:creationId xmlns:a16="http://schemas.microsoft.com/office/drawing/2014/main" id="{BDF63B74-FBE1-08C6-4F49-034196F4290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740650" y="4011613"/>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44625E-0C7F-3A08-9B6F-601417E5B049}"/>
              </a:ext>
            </a:extLst>
          </p:cNvPr>
          <p:cNvSpPr txBox="1"/>
          <p:nvPr/>
        </p:nvSpPr>
        <p:spPr>
          <a:xfrm>
            <a:off x="2286000" y="98613"/>
            <a:ext cx="4572000" cy="646331"/>
          </a:xfrm>
          <a:prstGeom prst="rect">
            <a:avLst/>
          </a:prstGeom>
          <a:noFill/>
        </p:spPr>
        <p:txBody>
          <a:bodyPr wrap="square">
            <a:spAutoFit/>
          </a:bodyPr>
          <a:lstStyle/>
          <a:p>
            <a:pPr algn="ctr"/>
            <a:r>
              <a:rPr lang="en-US" altLang="en-US" sz="3600" b="1" dirty="0">
                <a:solidFill>
                  <a:srgbClr val="FFFF00"/>
                </a:solidFill>
              </a:rPr>
              <a:t>Course Website </a:t>
            </a:r>
            <a:endParaRPr lang="en-US" sz="3600" dirty="0"/>
          </a:p>
        </p:txBody>
      </p:sp>
      <p:sp>
        <p:nvSpPr>
          <p:cNvPr id="6" name="TextBox 5">
            <a:extLst>
              <a:ext uri="{FF2B5EF4-FFF2-40B4-BE49-F238E27FC236}">
                <a16:creationId xmlns:a16="http://schemas.microsoft.com/office/drawing/2014/main" id="{68504777-1C84-95D6-1A92-EE836E1A3985}"/>
              </a:ext>
            </a:extLst>
          </p:cNvPr>
          <p:cNvSpPr txBox="1"/>
          <p:nvPr/>
        </p:nvSpPr>
        <p:spPr>
          <a:xfrm>
            <a:off x="2674364" y="4583222"/>
            <a:ext cx="3795270" cy="461665"/>
          </a:xfrm>
          <a:prstGeom prst="rect">
            <a:avLst/>
          </a:prstGeom>
          <a:noFill/>
        </p:spPr>
        <p:txBody>
          <a:bodyPr wrap="none" rtlCol="0">
            <a:spAutoFit/>
          </a:bodyPr>
          <a:lstStyle/>
          <a:p>
            <a:r>
              <a:rPr lang="en-US" altLang="en-US" dirty="0">
                <a:hlinkClick r:id="rId2"/>
              </a:rPr>
              <a:t>https://iplaw.allard.ubc.ca/</a:t>
            </a:r>
            <a:r>
              <a:rPr lang="en-US" altLang="en-US" dirty="0"/>
              <a:t> </a:t>
            </a:r>
          </a:p>
        </p:txBody>
      </p:sp>
      <p:pic>
        <p:nvPicPr>
          <p:cNvPr id="4" name="Picture 3" descr="A screenshot of a website&#10;&#10;Description automatically generated">
            <a:extLst>
              <a:ext uri="{FF2B5EF4-FFF2-40B4-BE49-F238E27FC236}">
                <a16:creationId xmlns:a16="http://schemas.microsoft.com/office/drawing/2014/main" id="{13786A47-7B43-B9FB-5D98-1A6B2889D9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90692" y="946641"/>
            <a:ext cx="4362613" cy="3494659"/>
          </a:xfrm>
          <a:prstGeom prst="rect">
            <a:avLst/>
          </a:prstGeom>
        </p:spPr>
      </p:pic>
    </p:spTree>
    <p:extLst>
      <p:ext uri="{BB962C8B-B14F-4D97-AF65-F5344CB8AC3E}">
        <p14:creationId xmlns:p14="http://schemas.microsoft.com/office/powerpoint/2010/main" val="8054341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2773F397-B091-104B-6BA7-6B0D49C18349}"/>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Instead of </a:t>
            </a:r>
            <a:r>
              <a:rPr lang="en-US" altLang="en-US" sz="4000">
                <a:solidFill>
                  <a:srgbClr val="FF0000"/>
                </a:solidFill>
              </a:rPr>
              <a:t>“</a:t>
            </a:r>
            <a:r>
              <a:rPr lang="en-US" altLang="en-US" sz="4000">
                <a:solidFill>
                  <a:schemeClr val="bg1"/>
                </a:solidFill>
              </a:rPr>
              <a:t>distinguishing guise</a:t>
            </a:r>
            <a:r>
              <a:rPr lang="en-US" altLang="en-US" sz="4000">
                <a:solidFill>
                  <a:srgbClr val="FF0000"/>
                </a:solidFill>
              </a:rPr>
              <a:t>”</a:t>
            </a:r>
          </a:p>
        </p:txBody>
      </p:sp>
      <p:sp>
        <p:nvSpPr>
          <p:cNvPr id="203778" name="Content Placeholder 2">
            <a:extLst>
              <a:ext uri="{FF2B5EF4-FFF2-40B4-BE49-F238E27FC236}">
                <a16:creationId xmlns:a16="http://schemas.microsoft.com/office/drawing/2014/main" id="{F480A099-13CC-E90B-B6F2-A0557514316A}"/>
              </a:ext>
            </a:extLst>
          </p:cNvPr>
          <p:cNvSpPr>
            <a:spLocks noGrp="1" noChangeArrowheads="1"/>
          </p:cNvSpPr>
          <p:nvPr>
            <p:ph sz="quarter" idx="10"/>
          </p:nvPr>
        </p:nvSpPr>
        <p:spPr bwMode="auto">
          <a:xfrm>
            <a:off x="282575" y="1250950"/>
            <a:ext cx="8578850" cy="3648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200" b="1" i="1">
                <a:solidFill>
                  <a:schemeClr val="bg1"/>
                </a:solidFill>
              </a:rPr>
              <a:t>s. 2 </a:t>
            </a:r>
            <a:r>
              <a:rPr lang="en-CA" altLang="en-US" sz="3200" b="1" i="1">
                <a:solidFill>
                  <a:srgbClr val="FF0000"/>
                </a:solidFill>
              </a:rPr>
              <a:t>…</a:t>
            </a:r>
            <a:r>
              <a:rPr lang="en-CA" altLang="en-US" sz="3200" b="1" i="1">
                <a:solidFill>
                  <a:schemeClr val="bg1"/>
                </a:solidFill>
              </a:rPr>
              <a:t>“</a:t>
            </a:r>
            <a:r>
              <a:rPr lang="en-CA" altLang="en-US" sz="3200" b="1" i="1">
                <a:solidFill>
                  <a:srgbClr val="FFFF00"/>
                </a:solidFill>
              </a:rPr>
              <a:t>sign</a:t>
            </a:r>
            <a:r>
              <a:rPr lang="en-CA" altLang="en-US" sz="3200" i="1">
                <a:solidFill>
                  <a:schemeClr val="bg1"/>
                </a:solidFill>
              </a:rPr>
              <a:t> includes a word, a personal name, a design, a letter, a numeral, a colour, a figurative element, a </a:t>
            </a:r>
            <a:r>
              <a:rPr lang="en-CA" altLang="en-US" sz="3200" i="1">
                <a:solidFill>
                  <a:srgbClr val="FFFF00"/>
                </a:solidFill>
              </a:rPr>
              <a:t>three-dimensional shape</a:t>
            </a:r>
            <a:r>
              <a:rPr lang="en-CA" altLang="en-US" sz="3200" i="1">
                <a:solidFill>
                  <a:schemeClr val="bg1"/>
                </a:solidFill>
              </a:rPr>
              <a:t>, a hologram, a moving image, </a:t>
            </a:r>
            <a:r>
              <a:rPr lang="en-CA" altLang="en-US" sz="3200" i="1">
                <a:solidFill>
                  <a:srgbClr val="FFFF00"/>
                </a:solidFill>
              </a:rPr>
              <a:t>a mode of packaging goods</a:t>
            </a:r>
            <a:r>
              <a:rPr lang="en-CA" altLang="en-US" sz="3200" i="1">
                <a:solidFill>
                  <a:schemeClr val="bg1"/>
                </a:solidFill>
              </a:rPr>
              <a:t>, a sound, a scent, a taste, a texture and the positioning of a sign</a:t>
            </a:r>
            <a:r>
              <a:rPr lang="en-CA" altLang="en-US" sz="3200" i="1">
                <a:solidFill>
                  <a:srgbClr val="FF0000"/>
                </a:solidFill>
              </a:rPr>
              <a:t>;</a:t>
            </a:r>
            <a:r>
              <a:rPr lang="en-CA" altLang="en-US" sz="3200" i="1">
                <a:solidFill>
                  <a:schemeClr val="bg1"/>
                </a:solidFill>
              </a:rPr>
              <a:t>” </a:t>
            </a:r>
            <a:endParaRPr lang="en-US" altLang="en-US" sz="3200" i="1">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5">
            <a:extLst>
              <a:ext uri="{FF2B5EF4-FFF2-40B4-BE49-F238E27FC236}">
                <a16:creationId xmlns:a16="http://schemas.microsoft.com/office/drawing/2014/main" id="{25FA71DE-296D-B671-3790-60503C2A7207}"/>
              </a:ext>
            </a:extLst>
          </p:cNvPr>
          <p:cNvSpPr>
            <a:spLocks noGrp="1" noChangeArrowheads="1"/>
          </p:cNvSpPr>
          <p:nvPr>
            <p:ph type="title"/>
          </p:nvPr>
        </p:nvSpPr>
        <p:spPr bwMode="auto">
          <a:xfrm>
            <a:off x="1485900" y="90488"/>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D61E2942-7DB9-DD84-E88E-51686DDDCE39}"/>
              </a:ext>
            </a:extLst>
          </p:cNvPr>
          <p:cNvSpPr>
            <a:spLocks noGrp="1"/>
          </p:cNvSpPr>
          <p:nvPr>
            <p:ph idx="1"/>
          </p:nvPr>
        </p:nvSpPr>
        <p:spPr>
          <a:xfrm>
            <a:off x="107950" y="1058863"/>
            <a:ext cx="8928100" cy="3862387"/>
          </a:xfrm>
        </p:spPr>
        <p:txBody>
          <a:bodyPr>
            <a:noAutofit/>
          </a:bodyPr>
          <a:lstStyle/>
          <a:p>
            <a:pPr marL="0" indent="0">
              <a:buFont typeface="Arial" panose="020B0604020202020204" pitchFamily="34" charset="0"/>
              <a:buNone/>
              <a:defRPr/>
            </a:pPr>
            <a:r>
              <a:rPr lang="en-US" sz="2200" b="1" dirty="0">
                <a:solidFill>
                  <a:schemeClr val="bg1"/>
                </a:solidFill>
              </a:rPr>
              <a:t>Distinguishing guise</a:t>
            </a:r>
          </a:p>
          <a:p>
            <a:pPr>
              <a:defRPr/>
            </a:pPr>
            <a:r>
              <a:rPr lang="en-US" sz="2200" dirty="0">
                <a:solidFill>
                  <a:schemeClr val="bg1"/>
                </a:solidFill>
              </a:rPr>
              <a:t>New 12(2): </a:t>
            </a:r>
            <a:r>
              <a:rPr lang="en-CA" sz="2200" dirty="0">
                <a:solidFill>
                  <a:schemeClr val="bg1"/>
                </a:solidFill>
              </a:rPr>
              <a:t>A trademark is </a:t>
            </a:r>
            <a:r>
              <a:rPr lang="en-CA" sz="2200" dirty="0">
                <a:solidFill>
                  <a:srgbClr val="FFFF00"/>
                </a:solidFill>
              </a:rPr>
              <a:t>not registrable if</a:t>
            </a:r>
            <a:r>
              <a:rPr lang="en-CA" sz="2200" dirty="0">
                <a:solidFill>
                  <a:schemeClr val="bg1"/>
                </a:solidFill>
              </a:rPr>
              <a:t>, in relation to the goods or services in association with which it is used or proposed to be used, </a:t>
            </a:r>
            <a:r>
              <a:rPr lang="en-CA" sz="2200" dirty="0">
                <a:solidFill>
                  <a:srgbClr val="FF0000"/>
                </a:solidFill>
              </a:rPr>
              <a:t>its features are dictated primarily by a utilitarian function</a:t>
            </a:r>
          </a:p>
          <a:p>
            <a:pPr>
              <a:defRPr/>
            </a:pPr>
            <a:r>
              <a:rPr lang="en-CA" sz="2200" dirty="0">
                <a:solidFill>
                  <a:schemeClr val="bg1"/>
                </a:solidFill>
              </a:rPr>
              <a:t>New 18.1: The registration of a </a:t>
            </a:r>
            <a:r>
              <a:rPr lang="en-CA" sz="2200" dirty="0">
                <a:solidFill>
                  <a:srgbClr val="FFFF00"/>
                </a:solidFill>
              </a:rPr>
              <a:t>trademark may be expunged </a:t>
            </a:r>
            <a:r>
              <a:rPr lang="en-CA" sz="2200" dirty="0">
                <a:solidFill>
                  <a:schemeClr val="bg1"/>
                </a:solidFill>
              </a:rPr>
              <a:t>by the Federal Court on the application of any interested person if the Court decides that the </a:t>
            </a:r>
            <a:r>
              <a:rPr lang="en-CA" sz="2200" dirty="0">
                <a:solidFill>
                  <a:srgbClr val="FF0000"/>
                </a:solidFill>
              </a:rPr>
              <a:t>registration is likely to unreasonably limit the development of any art or industry</a:t>
            </a:r>
          </a:p>
          <a:p>
            <a:pPr>
              <a:defRPr/>
            </a:pPr>
            <a:r>
              <a:rPr lang="en-CA" sz="2200" dirty="0">
                <a:solidFill>
                  <a:schemeClr val="bg1"/>
                </a:solidFill>
              </a:rPr>
              <a:t>20(1.2): The </a:t>
            </a:r>
            <a:r>
              <a:rPr lang="en-CA" sz="2200" dirty="0">
                <a:solidFill>
                  <a:srgbClr val="FFFF00"/>
                </a:solidFill>
              </a:rPr>
              <a:t>registration of a trademark does not prevent a person from using any utilitarian feature </a:t>
            </a:r>
            <a:r>
              <a:rPr lang="en-CA" sz="2200" dirty="0">
                <a:solidFill>
                  <a:schemeClr val="bg1"/>
                </a:solidFill>
              </a:rPr>
              <a:t>embodied in the trademark</a:t>
            </a:r>
            <a:endParaRPr lang="en-US" sz="2200" dirty="0">
              <a:solidFill>
                <a:schemeClr val="bg1"/>
              </a:solidFill>
            </a:endParaRPr>
          </a:p>
        </p:txBody>
      </p:sp>
      <p:sp>
        <p:nvSpPr>
          <p:cNvPr id="206851" name="Slide Number Placeholder 3">
            <a:extLst>
              <a:ext uri="{FF2B5EF4-FFF2-40B4-BE49-F238E27FC236}">
                <a16:creationId xmlns:a16="http://schemas.microsoft.com/office/drawing/2014/main" id="{084B2A9A-8955-1FB7-9FB1-06D8E2E3C1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8406FA-ADAE-EB4B-B095-F6CEF0FA9F6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5">
            <a:extLst>
              <a:ext uri="{FF2B5EF4-FFF2-40B4-BE49-F238E27FC236}">
                <a16:creationId xmlns:a16="http://schemas.microsoft.com/office/drawing/2014/main" id="{7714DF26-231E-5C07-F372-DC7639BD1649}"/>
              </a:ext>
            </a:extLst>
          </p:cNvPr>
          <p:cNvSpPr>
            <a:spLocks noGrp="1" noChangeArrowheads="1"/>
          </p:cNvSpPr>
          <p:nvPr>
            <p:ph type="title"/>
          </p:nvPr>
        </p:nvSpPr>
        <p:spPr bwMode="auto">
          <a:xfrm>
            <a:off x="1485900" y="63500"/>
            <a:ext cx="61722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CEAE1D80-D7AC-64DF-5E0A-34143BBCF842}"/>
              </a:ext>
            </a:extLst>
          </p:cNvPr>
          <p:cNvSpPr>
            <a:spLocks noGrp="1"/>
          </p:cNvSpPr>
          <p:nvPr>
            <p:ph idx="1"/>
          </p:nvPr>
        </p:nvSpPr>
        <p:spPr>
          <a:xfrm>
            <a:off x="215900" y="987425"/>
            <a:ext cx="8712200" cy="3887788"/>
          </a:xfrm>
        </p:spPr>
        <p:txBody>
          <a:bodyPr>
            <a:normAutofit fontScale="92500" lnSpcReduction="10000"/>
          </a:bodyPr>
          <a:lstStyle/>
          <a:p>
            <a:pPr marL="42863" indent="0">
              <a:lnSpc>
                <a:spcPct val="110000"/>
              </a:lnSpc>
              <a:buFont typeface="Arial" panose="020B0604020202020204" pitchFamily="34" charset="0"/>
              <a:buNone/>
              <a:defRPr/>
            </a:pPr>
            <a:r>
              <a:rPr lang="en-US" sz="2200" i="1" dirty="0" err="1">
                <a:solidFill>
                  <a:srgbClr val="00B0F0"/>
                </a:solidFill>
              </a:rPr>
              <a:t>Glaxo</a:t>
            </a:r>
            <a:r>
              <a:rPr lang="en-US" sz="2200" i="1" dirty="0">
                <a:solidFill>
                  <a:srgbClr val="00B0F0"/>
                </a:solidFill>
              </a:rPr>
              <a:t> </a:t>
            </a:r>
            <a:r>
              <a:rPr lang="en-US" sz="2200" i="1" dirty="0" err="1">
                <a:solidFill>
                  <a:srgbClr val="00B0F0"/>
                </a:solidFill>
              </a:rPr>
              <a:t>Wellcome</a:t>
            </a:r>
            <a:r>
              <a:rPr lang="en-US" sz="2200" i="1" dirty="0">
                <a:solidFill>
                  <a:srgbClr val="00B0F0"/>
                </a:solidFill>
              </a:rPr>
              <a:t> Inc. v. </a:t>
            </a:r>
            <a:r>
              <a:rPr lang="en-US" sz="2200" i="1" dirty="0" err="1">
                <a:solidFill>
                  <a:srgbClr val="00B0F0"/>
                </a:solidFill>
              </a:rPr>
              <a:t>Novopharm</a:t>
            </a:r>
            <a:r>
              <a:rPr lang="en-US" sz="2200" i="1" dirty="0">
                <a:solidFill>
                  <a:srgbClr val="00B0F0"/>
                </a:solidFill>
              </a:rPr>
              <a:t> Ltd </a:t>
            </a:r>
            <a:r>
              <a:rPr lang="en-US" sz="2200" dirty="0">
                <a:solidFill>
                  <a:schemeClr val="bg1"/>
                </a:solidFill>
              </a:rPr>
              <a:t>(2000)</a:t>
            </a:r>
          </a:p>
          <a:p>
            <a:pPr>
              <a:lnSpc>
                <a:spcPct val="110000"/>
              </a:lnSpc>
              <a:defRPr/>
            </a:pPr>
            <a:r>
              <a:rPr lang="en-US" sz="2200" dirty="0">
                <a:solidFill>
                  <a:schemeClr val="bg1"/>
                </a:solidFill>
              </a:rPr>
              <a:t>Glaxo sought registration the distinguishing guise for a six sided tablet, shaped as a shield.</a:t>
            </a:r>
          </a:p>
          <a:p>
            <a:pPr>
              <a:lnSpc>
                <a:spcPct val="110000"/>
              </a:lnSpc>
              <a:defRPr/>
            </a:pPr>
            <a:r>
              <a:rPr lang="en-US" sz="2200" dirty="0">
                <a:solidFill>
                  <a:schemeClr val="bg1"/>
                </a:solidFill>
              </a:rPr>
              <a:t>Principles</a:t>
            </a:r>
          </a:p>
          <a:p>
            <a:pPr lvl="1">
              <a:lnSpc>
                <a:spcPct val="110000"/>
              </a:lnSpc>
              <a:buFont typeface="Courier New" panose="02070309020205020404" pitchFamily="49" charset="0"/>
              <a:buChar char="o"/>
              <a:defRPr/>
            </a:pPr>
            <a:r>
              <a:rPr lang="en-US" sz="2200" dirty="0">
                <a:solidFill>
                  <a:srgbClr val="FFFF00"/>
                </a:solidFill>
              </a:rPr>
              <a:t>Not required to show that most adult Canadians recognize</a:t>
            </a:r>
            <a:r>
              <a:rPr lang="en-US" sz="2200" dirty="0">
                <a:solidFill>
                  <a:schemeClr val="bg1"/>
                </a:solidFill>
              </a:rPr>
              <a:t> the applicant’s distinguishing guise</a:t>
            </a:r>
          </a:p>
          <a:p>
            <a:pPr lvl="1">
              <a:lnSpc>
                <a:spcPct val="110000"/>
              </a:lnSpc>
              <a:buFont typeface="Courier New" panose="02070309020205020404" pitchFamily="49" charset="0"/>
              <a:buChar char="o"/>
              <a:defRPr/>
            </a:pPr>
            <a:r>
              <a:rPr lang="en-US" sz="2200" dirty="0">
                <a:solidFill>
                  <a:schemeClr val="bg1"/>
                </a:solidFill>
              </a:rPr>
              <a:t>Although the shape of a product can constitute a mark, the </a:t>
            </a:r>
            <a:r>
              <a:rPr lang="en-US" sz="2200" dirty="0">
                <a:solidFill>
                  <a:srgbClr val="FFFF00"/>
                </a:solidFill>
              </a:rPr>
              <a:t>mark is usually weak</a:t>
            </a:r>
          </a:p>
          <a:p>
            <a:pPr lvl="1">
              <a:lnSpc>
                <a:spcPct val="110000"/>
              </a:lnSpc>
              <a:buFont typeface="Courier New" panose="02070309020205020404" pitchFamily="49" charset="0"/>
              <a:buChar char="o"/>
              <a:defRPr/>
            </a:pPr>
            <a:r>
              <a:rPr lang="en-US" sz="2200" dirty="0">
                <a:solidFill>
                  <a:schemeClr val="bg1"/>
                </a:solidFill>
              </a:rPr>
              <a:t>The </a:t>
            </a:r>
            <a:r>
              <a:rPr lang="en-US" sz="2200" dirty="0">
                <a:solidFill>
                  <a:srgbClr val="FFFF00"/>
                </a:solidFill>
              </a:rPr>
              <a:t>standard of proof in distinguishing guise </a:t>
            </a:r>
            <a:r>
              <a:rPr lang="en-US" sz="2200" dirty="0">
                <a:solidFill>
                  <a:schemeClr val="bg1"/>
                </a:solidFill>
              </a:rPr>
              <a:t>cases under is the </a:t>
            </a:r>
            <a:r>
              <a:rPr lang="en-US" sz="2200" dirty="0">
                <a:solidFill>
                  <a:srgbClr val="FFFF00"/>
                </a:solidFill>
              </a:rPr>
              <a:t>same as in other registration cases</a:t>
            </a:r>
          </a:p>
          <a:p>
            <a:pPr lvl="1">
              <a:lnSpc>
                <a:spcPct val="110000"/>
              </a:lnSpc>
              <a:buFont typeface="Courier New" panose="02070309020205020404" pitchFamily="49" charset="0"/>
              <a:buChar char="o"/>
              <a:defRPr/>
            </a:pPr>
            <a:r>
              <a:rPr lang="en-US" sz="2200" dirty="0">
                <a:solidFill>
                  <a:schemeClr val="bg1"/>
                </a:solidFill>
              </a:rPr>
              <a:t>Relevant period of </a:t>
            </a:r>
            <a:r>
              <a:rPr lang="en-US" sz="2200" dirty="0">
                <a:solidFill>
                  <a:srgbClr val="FFFF00"/>
                </a:solidFill>
              </a:rPr>
              <a:t>time for distinctiveness </a:t>
            </a:r>
            <a:r>
              <a:rPr lang="en-US" sz="2200" dirty="0">
                <a:solidFill>
                  <a:schemeClr val="bg1"/>
                </a:solidFill>
                <a:sym typeface="Wingdings" pitchFamily="2" charset="2"/>
              </a:rPr>
              <a:t></a:t>
            </a:r>
            <a:r>
              <a:rPr lang="en-US" sz="2200" dirty="0">
                <a:solidFill>
                  <a:schemeClr val="bg1"/>
                </a:solidFill>
              </a:rPr>
              <a:t> </a:t>
            </a:r>
            <a:r>
              <a:rPr lang="en-US" sz="2200" dirty="0">
                <a:solidFill>
                  <a:srgbClr val="FFFF00"/>
                </a:solidFill>
              </a:rPr>
              <a:t>date of application</a:t>
            </a:r>
          </a:p>
          <a:p>
            <a:pPr marL="0" indent="0">
              <a:buFont typeface="Arial" panose="020B0604020202020204" pitchFamily="34" charset="0"/>
              <a:buNone/>
              <a:defRPr/>
            </a:pPr>
            <a:endParaRPr lang="en-US" dirty="0"/>
          </a:p>
        </p:txBody>
      </p:sp>
      <p:sp>
        <p:nvSpPr>
          <p:cNvPr id="208899" name="Slide Number Placeholder 3">
            <a:extLst>
              <a:ext uri="{FF2B5EF4-FFF2-40B4-BE49-F238E27FC236}">
                <a16:creationId xmlns:a16="http://schemas.microsoft.com/office/drawing/2014/main" id="{B0179D95-B85A-9843-84BF-695C4EA602D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52C1353-939A-AF43-B1D5-B1ADE863088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Box 1">
            <a:extLst>
              <a:ext uri="{FF2B5EF4-FFF2-40B4-BE49-F238E27FC236}">
                <a16:creationId xmlns:a16="http://schemas.microsoft.com/office/drawing/2014/main" id="{7E9F4038-E5A4-E094-28C8-1B6C25D33594}"/>
              </a:ext>
            </a:extLst>
          </p:cNvPr>
          <p:cNvSpPr txBox="1">
            <a:spLocks noChangeArrowheads="1"/>
          </p:cNvSpPr>
          <p:nvPr/>
        </p:nvSpPr>
        <p:spPr bwMode="auto">
          <a:xfrm>
            <a:off x="2894013" y="123825"/>
            <a:ext cx="3355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1970" name="TextBox 2">
            <a:extLst>
              <a:ext uri="{FF2B5EF4-FFF2-40B4-BE49-F238E27FC236}">
                <a16:creationId xmlns:a16="http://schemas.microsoft.com/office/drawing/2014/main" id="{22D61DEC-7897-6734-379B-B17C75C8C3FE}"/>
              </a:ext>
            </a:extLst>
          </p:cNvPr>
          <p:cNvSpPr txBox="1">
            <a:spLocks noChangeArrowheads="1"/>
          </p:cNvSpPr>
          <p:nvPr/>
        </p:nvSpPr>
        <p:spPr bwMode="auto">
          <a:xfrm>
            <a:off x="250825" y="1203325"/>
            <a:ext cx="86423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9(1)(n)(iii)</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Allows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entities which are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public authorities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to request the Registrar of Trade-marks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to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give public notice of their adoption </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and use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particular names or symbols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These marks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are referred to as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official marks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Once notice is given, these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official marks are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also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removed from</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 general realm of</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trade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and commerce</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5">
            <a:extLst>
              <a:ext uri="{FF2B5EF4-FFF2-40B4-BE49-F238E27FC236}">
                <a16:creationId xmlns:a16="http://schemas.microsoft.com/office/drawing/2014/main" id="{154F0EE8-BEC9-2A29-AB05-C6FF54C7A64E}"/>
              </a:ext>
            </a:extLst>
          </p:cNvPr>
          <p:cNvSpPr>
            <a:spLocks noGrp="1" noChangeArrowheads="1"/>
          </p:cNvSpPr>
          <p:nvPr>
            <p:ph type="title"/>
          </p:nvPr>
        </p:nvSpPr>
        <p:spPr bwMode="auto">
          <a:xfrm>
            <a:off x="1485900" y="101600"/>
            <a:ext cx="6172200" cy="741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C05F0381-7976-7D56-4BA2-7D78D07E7A97}"/>
              </a:ext>
            </a:extLst>
          </p:cNvPr>
          <p:cNvSpPr>
            <a:spLocks noGrp="1"/>
          </p:cNvSpPr>
          <p:nvPr>
            <p:ph idx="1"/>
          </p:nvPr>
        </p:nvSpPr>
        <p:spPr>
          <a:xfrm>
            <a:off x="358775" y="1131888"/>
            <a:ext cx="8426450" cy="3910012"/>
          </a:xfrm>
        </p:spPr>
        <p:txBody>
          <a:bodyPr>
            <a:noAutofit/>
          </a:bodyPr>
          <a:lstStyle/>
          <a:p>
            <a:pPr marL="0" indent="0">
              <a:buFont typeface="Arial" panose="020B0604020202020204" pitchFamily="34" charset="0"/>
              <a:buNone/>
              <a:defRPr/>
            </a:pPr>
            <a:r>
              <a:rPr lang="en-US" sz="2400" dirty="0">
                <a:solidFill>
                  <a:srgbClr val="FFFF00"/>
                </a:solidFill>
              </a:rPr>
              <a:t>S. 9(1)(n)(iii) is controversial</a:t>
            </a:r>
          </a:p>
          <a:p>
            <a:pPr>
              <a:defRPr/>
            </a:pPr>
            <a:r>
              <a:rPr lang="en-US" sz="2400" dirty="0">
                <a:solidFill>
                  <a:schemeClr val="bg1"/>
                </a:solidFill>
              </a:rPr>
              <a:t>S. 9(1) </a:t>
            </a:r>
            <a:r>
              <a:rPr lang="en-US" sz="2400" dirty="0">
                <a:solidFill>
                  <a:srgbClr val="FFFF00"/>
                </a:solidFill>
              </a:rPr>
              <a:t>prohibits anyone else from adopting an official mark</a:t>
            </a:r>
            <a:r>
              <a:rPr lang="en-US" sz="2400" dirty="0">
                <a:solidFill>
                  <a:schemeClr val="bg1"/>
                </a:solidFill>
              </a:rPr>
              <a:t>. This prohibition is </a:t>
            </a:r>
            <a:r>
              <a:rPr lang="en-US" sz="2400" dirty="0">
                <a:solidFill>
                  <a:srgbClr val="FF0000"/>
                </a:solidFill>
              </a:rPr>
              <a:t>absolute</a:t>
            </a:r>
            <a:r>
              <a:rPr lang="en-US" sz="2400" dirty="0">
                <a:solidFill>
                  <a:schemeClr val="bg1"/>
                </a:solidFill>
              </a:rPr>
              <a:t>.</a:t>
            </a:r>
          </a:p>
          <a:p>
            <a:pPr>
              <a:defRPr/>
            </a:pPr>
            <a:r>
              <a:rPr lang="en-US" sz="2400" dirty="0">
                <a:solidFill>
                  <a:srgbClr val="FFFF00"/>
                </a:solidFill>
              </a:rPr>
              <a:t>None of the usual formalities </a:t>
            </a:r>
            <a:r>
              <a:rPr lang="en-US" sz="2400" dirty="0">
                <a:solidFill>
                  <a:schemeClr val="bg1"/>
                </a:solidFill>
              </a:rPr>
              <a:t>for the adoption of official marks</a:t>
            </a:r>
          </a:p>
          <a:p>
            <a:pPr>
              <a:defRPr/>
            </a:pPr>
            <a:r>
              <a:rPr lang="en-US" sz="2400" dirty="0">
                <a:solidFill>
                  <a:srgbClr val="FFFF00"/>
                </a:solidFill>
              </a:rPr>
              <a:t>No opposition proceeding; no scrutiny by Registrar</a:t>
            </a:r>
          </a:p>
          <a:p>
            <a:pPr>
              <a:defRPr/>
            </a:pPr>
            <a:r>
              <a:rPr lang="en-US" sz="2400" dirty="0">
                <a:solidFill>
                  <a:srgbClr val="FFFF00"/>
                </a:solidFill>
              </a:rPr>
              <a:t>Mark can be descriptive</a:t>
            </a:r>
            <a:r>
              <a:rPr lang="en-US" sz="2400" dirty="0">
                <a:solidFill>
                  <a:schemeClr val="bg1"/>
                </a:solidFill>
              </a:rPr>
              <a:t>; not required to be distinctive of wares, services</a:t>
            </a:r>
          </a:p>
          <a:p>
            <a:pPr>
              <a:defRPr/>
            </a:pPr>
            <a:r>
              <a:rPr lang="en-US" sz="2400" dirty="0">
                <a:solidFill>
                  <a:srgbClr val="FFFF00"/>
                </a:solidFill>
              </a:rPr>
              <a:t>No need to renew</a:t>
            </a:r>
            <a:r>
              <a:rPr lang="en-US" sz="2400" dirty="0">
                <a:solidFill>
                  <a:schemeClr val="bg1"/>
                </a:solidFill>
              </a:rPr>
              <a:t>; no provisions to remove unused marks</a:t>
            </a:r>
          </a:p>
        </p:txBody>
      </p:sp>
      <p:sp>
        <p:nvSpPr>
          <p:cNvPr id="212995" name="Slide Number Placeholder 3">
            <a:extLst>
              <a:ext uri="{FF2B5EF4-FFF2-40B4-BE49-F238E27FC236}">
                <a16:creationId xmlns:a16="http://schemas.microsoft.com/office/drawing/2014/main" id="{034C66E1-C2EA-2835-514B-5B32DD3E2E6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48289A3-EC6F-1548-9EC8-27D8EEE2D1C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a:extLst>
              <a:ext uri="{FF2B5EF4-FFF2-40B4-BE49-F238E27FC236}">
                <a16:creationId xmlns:a16="http://schemas.microsoft.com/office/drawing/2014/main" id="{6AF2FAB1-485D-E258-0238-2BD0B0CD928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	</a:t>
            </a:r>
          </a:p>
        </p:txBody>
      </p:sp>
      <p:sp>
        <p:nvSpPr>
          <p:cNvPr id="2" name="Content Placeholder 1">
            <a:extLst>
              <a:ext uri="{FF2B5EF4-FFF2-40B4-BE49-F238E27FC236}">
                <a16:creationId xmlns:a16="http://schemas.microsoft.com/office/drawing/2014/main" id="{8B41A84C-DAAA-5F0E-2C20-FEA8BA3CC37C}"/>
              </a:ext>
            </a:extLst>
          </p:cNvPr>
          <p:cNvSpPr>
            <a:spLocks noGrp="1"/>
          </p:cNvSpPr>
          <p:nvPr>
            <p:ph idx="1"/>
          </p:nvPr>
        </p:nvSpPr>
        <p:spPr>
          <a:xfrm>
            <a:off x="431800" y="1203325"/>
            <a:ext cx="8280400" cy="3744913"/>
          </a:xfrm>
        </p:spPr>
        <p:txBody>
          <a:bodyPr>
            <a:normAutofit lnSpcReduction="10000"/>
          </a:bodyPr>
          <a:lstStyle/>
          <a:p>
            <a:pPr>
              <a:defRPr/>
            </a:pPr>
            <a:r>
              <a:rPr lang="en-US" sz="2800" i="1" dirty="0">
                <a:solidFill>
                  <a:srgbClr val="00B0F0"/>
                </a:solidFill>
              </a:rPr>
              <a:t>Ontario </a:t>
            </a:r>
            <a:r>
              <a:rPr lang="en-US" sz="2800" i="1" dirty="0" err="1">
                <a:solidFill>
                  <a:srgbClr val="00B0F0"/>
                </a:solidFill>
              </a:rPr>
              <a:t>Ass’n</a:t>
            </a:r>
            <a:r>
              <a:rPr lang="en-US" sz="2800" i="1" dirty="0">
                <a:solidFill>
                  <a:srgbClr val="00B0F0"/>
                </a:solidFill>
              </a:rPr>
              <a:t> of Architects v. Ontario Ass</a:t>
            </a:r>
            <a:r>
              <a:rPr lang="en-CA" sz="2800" i="1" dirty="0">
                <a:solidFill>
                  <a:srgbClr val="00B0F0"/>
                </a:solidFill>
              </a:rPr>
              <a:t>n</a:t>
            </a:r>
            <a:r>
              <a:rPr lang="en-US" sz="2800" i="1" dirty="0">
                <a:solidFill>
                  <a:srgbClr val="00B0F0"/>
                </a:solidFill>
              </a:rPr>
              <a:t> of Architectural Technologists</a:t>
            </a:r>
            <a:r>
              <a:rPr lang="en-US" sz="2800" dirty="0">
                <a:solidFill>
                  <a:srgbClr val="00B0F0"/>
                </a:solidFill>
              </a:rPr>
              <a:t>, </a:t>
            </a:r>
            <a:r>
              <a:rPr lang="en-US" sz="2800" dirty="0">
                <a:solidFill>
                  <a:schemeClr val="bg1"/>
                </a:solidFill>
              </a:rPr>
              <a:t>[2003] 1 F.C. 331 (FCA)</a:t>
            </a:r>
          </a:p>
          <a:p>
            <a:pPr>
              <a:defRPr/>
            </a:pPr>
            <a:r>
              <a:rPr lang="en-US" sz="2800" dirty="0">
                <a:solidFill>
                  <a:srgbClr val="FFFF00"/>
                </a:solidFill>
              </a:rPr>
              <a:t>Defining characteristics of public authority</a:t>
            </a:r>
            <a:r>
              <a:rPr lang="en-US" sz="2800" dirty="0">
                <a:solidFill>
                  <a:srgbClr val="FF0000"/>
                </a:solidFill>
              </a:rPr>
              <a:t> =</a:t>
            </a:r>
          </a:p>
          <a:p>
            <a:pPr lvl="1">
              <a:buFont typeface="Courier New" panose="02070309020205020404" pitchFamily="49" charset="0"/>
              <a:buChar char="o"/>
              <a:defRPr/>
            </a:pPr>
            <a:r>
              <a:rPr lang="en-US" dirty="0">
                <a:solidFill>
                  <a:schemeClr val="bg1"/>
                </a:solidFill>
              </a:rPr>
              <a:t>Degree of </a:t>
            </a:r>
            <a:r>
              <a:rPr lang="en-US" dirty="0">
                <a:solidFill>
                  <a:srgbClr val="FFFF00"/>
                </a:solidFill>
              </a:rPr>
              <a:t>government control </a:t>
            </a:r>
            <a:r>
              <a:rPr lang="en-US" dirty="0">
                <a:solidFill>
                  <a:schemeClr val="bg1"/>
                </a:solidFill>
              </a:rPr>
              <a:t>[para. 57-64]</a:t>
            </a:r>
          </a:p>
          <a:p>
            <a:pPr lvl="1">
              <a:buFont typeface="Courier New" panose="02070309020205020404" pitchFamily="49" charset="0"/>
              <a:buChar char="o"/>
              <a:defRPr/>
            </a:pPr>
            <a:r>
              <a:rPr lang="en-US" dirty="0">
                <a:solidFill>
                  <a:schemeClr val="bg1"/>
                </a:solidFill>
              </a:rPr>
              <a:t>Extent to which the </a:t>
            </a:r>
            <a:r>
              <a:rPr lang="en-US" dirty="0">
                <a:solidFill>
                  <a:srgbClr val="FFFF00"/>
                </a:solidFill>
              </a:rPr>
              <a:t>body</a:t>
            </a:r>
            <a:r>
              <a:rPr lang="ja-JP" altLang="en-US" dirty="0">
                <a:solidFill>
                  <a:srgbClr val="FFFF00"/>
                </a:solidFill>
              </a:rPr>
              <a:t>’</a:t>
            </a:r>
            <a:r>
              <a:rPr lang="en-US" dirty="0">
                <a:solidFill>
                  <a:srgbClr val="FFFF00"/>
                </a:solidFill>
              </a:rPr>
              <a:t>s activities benefit the public </a:t>
            </a:r>
            <a:r>
              <a:rPr lang="en-US" dirty="0">
                <a:solidFill>
                  <a:schemeClr val="bg1"/>
                </a:solidFill>
              </a:rPr>
              <a:t>[para. 65-73]</a:t>
            </a:r>
          </a:p>
          <a:p>
            <a:pPr>
              <a:defRPr/>
            </a:pPr>
            <a:r>
              <a:rPr lang="en-US" dirty="0"/>
              <a:t> </a:t>
            </a:r>
          </a:p>
        </p:txBody>
      </p:sp>
      <p:sp>
        <p:nvSpPr>
          <p:cNvPr id="219139" name="Slide Number Placeholder 3">
            <a:extLst>
              <a:ext uri="{FF2B5EF4-FFF2-40B4-BE49-F238E27FC236}">
                <a16:creationId xmlns:a16="http://schemas.microsoft.com/office/drawing/2014/main" id="{C105316C-3780-A557-648E-3B2BA8777D7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62EC468-7F47-B941-9918-2C1B88E2109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9140" name="TextBox 2">
            <a:extLst>
              <a:ext uri="{FF2B5EF4-FFF2-40B4-BE49-F238E27FC236}">
                <a16:creationId xmlns:a16="http://schemas.microsoft.com/office/drawing/2014/main" id="{AFED4B7B-BF75-B9C3-C0AF-3F3705BB3EE6}"/>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14FBFB0C-A66E-35EF-1821-83D59C6F825C}"/>
              </a:ext>
            </a:extLst>
          </p:cNvPr>
          <p:cNvSpPr>
            <a:spLocks noGrp="1" noChangeArrowheads="1"/>
          </p:cNvSpPr>
          <p:nvPr>
            <p:ph type="title"/>
          </p:nvPr>
        </p:nvSpPr>
        <p:spPr bwMode="auto">
          <a:xfrm>
            <a:off x="1485900" y="117475"/>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09150F6E-97AC-18E2-CE81-4A078611CB87}"/>
              </a:ext>
            </a:extLst>
          </p:cNvPr>
          <p:cNvSpPr>
            <a:spLocks noGrp="1"/>
          </p:cNvSpPr>
          <p:nvPr>
            <p:ph idx="1"/>
          </p:nvPr>
        </p:nvSpPr>
        <p:spPr>
          <a:xfrm>
            <a:off x="468313" y="1046163"/>
            <a:ext cx="8207375" cy="3979862"/>
          </a:xfrm>
        </p:spPr>
        <p:txBody>
          <a:bodyPr>
            <a:normAutofit/>
          </a:bodyPr>
          <a:lstStyle/>
          <a:p>
            <a:pPr marL="0" indent="0">
              <a:lnSpc>
                <a:spcPct val="110000"/>
              </a:lnSpc>
              <a:buFont typeface="Arial" panose="020B0604020202020204" pitchFamily="34" charset="0"/>
              <a:buNone/>
              <a:defRPr/>
            </a:pPr>
            <a:r>
              <a:rPr lang="en-US" sz="2400" dirty="0">
                <a:solidFill>
                  <a:srgbClr val="FF0000"/>
                </a:solidFill>
              </a:rPr>
              <a:t>1. </a:t>
            </a:r>
            <a:r>
              <a:rPr lang="en-US" sz="2400" dirty="0">
                <a:solidFill>
                  <a:srgbClr val="FFFF00"/>
                </a:solidFill>
              </a:rPr>
              <a:t>Significant degree of governmental control</a:t>
            </a:r>
          </a:p>
          <a:p>
            <a:pPr>
              <a:lnSpc>
                <a:spcPct val="110000"/>
              </a:lnSpc>
              <a:defRPr/>
            </a:pPr>
            <a:r>
              <a:rPr lang="en-US" sz="2400" dirty="0">
                <a:solidFill>
                  <a:schemeClr val="bg1"/>
                </a:solidFill>
              </a:rPr>
              <a:t>More </a:t>
            </a:r>
            <a:r>
              <a:rPr lang="en-US" sz="2400" dirty="0">
                <a:solidFill>
                  <a:srgbClr val="FFFF00"/>
                </a:solidFill>
              </a:rPr>
              <a:t>rigorous part of test</a:t>
            </a:r>
          </a:p>
          <a:p>
            <a:pPr>
              <a:lnSpc>
                <a:spcPct val="110000"/>
              </a:lnSpc>
              <a:defRPr/>
            </a:pPr>
            <a:r>
              <a:rPr lang="en-US" sz="2400" dirty="0">
                <a:solidFill>
                  <a:schemeClr val="bg1"/>
                </a:solidFill>
              </a:rPr>
              <a:t>Consider </a:t>
            </a:r>
            <a:r>
              <a:rPr lang="en-GB" sz="2400" dirty="0">
                <a:solidFill>
                  <a:schemeClr val="bg1"/>
                </a:solidFill>
              </a:rPr>
              <a:t>body’s objects, duties and powers, including distribution of its assets</a:t>
            </a:r>
          </a:p>
          <a:p>
            <a:pPr>
              <a:lnSpc>
                <a:spcPct val="110000"/>
              </a:lnSpc>
              <a:defRPr/>
            </a:pPr>
            <a:r>
              <a:rPr lang="en-GB" sz="2400" dirty="0">
                <a:solidFill>
                  <a:srgbClr val="FFFF00"/>
                </a:solidFill>
              </a:rPr>
              <a:t>Need </a:t>
            </a:r>
            <a:r>
              <a:rPr lang="en-US" sz="2400" dirty="0">
                <a:solidFill>
                  <a:srgbClr val="FF0000"/>
                </a:solidFill>
              </a:rPr>
              <a:t>some ongoing government supervision </a:t>
            </a:r>
            <a:r>
              <a:rPr lang="en-US" sz="2400" dirty="0">
                <a:solidFill>
                  <a:schemeClr val="bg1"/>
                </a:solidFill>
              </a:rPr>
              <a:t>of the activities of the body claiming to be a public authority; </a:t>
            </a:r>
            <a:r>
              <a:rPr lang="en-US" sz="2400" dirty="0">
                <a:solidFill>
                  <a:srgbClr val="FFFF00"/>
                </a:solidFill>
              </a:rPr>
              <a:t>sufficient to allow the government to exercise a degree of ongoing influence </a:t>
            </a:r>
            <a:r>
              <a:rPr lang="en-US" sz="2400" dirty="0">
                <a:solidFill>
                  <a:schemeClr val="bg1"/>
                </a:solidFill>
              </a:rPr>
              <a:t>in the body</a:t>
            </a:r>
            <a:r>
              <a:rPr lang="ja-JP" altLang="en-US" sz="2400" dirty="0">
                <a:solidFill>
                  <a:schemeClr val="bg1"/>
                </a:solidFill>
              </a:rPr>
              <a:t>’</a:t>
            </a:r>
            <a:r>
              <a:rPr lang="en-US" sz="2400" dirty="0">
                <a:solidFill>
                  <a:schemeClr val="bg1"/>
                </a:solidFill>
              </a:rPr>
              <a:t>s governance and decision-making. </a:t>
            </a:r>
            <a:endParaRPr lang="en-GB" sz="2400" dirty="0">
              <a:solidFill>
                <a:schemeClr val="bg1"/>
              </a:solidFill>
            </a:endParaRPr>
          </a:p>
          <a:p>
            <a:pPr>
              <a:defRPr/>
            </a:pPr>
            <a:endParaRPr lang="en-US" dirty="0"/>
          </a:p>
        </p:txBody>
      </p:sp>
      <p:sp>
        <p:nvSpPr>
          <p:cNvPr id="223235" name="Slide Number Placeholder 3">
            <a:extLst>
              <a:ext uri="{FF2B5EF4-FFF2-40B4-BE49-F238E27FC236}">
                <a16:creationId xmlns:a16="http://schemas.microsoft.com/office/drawing/2014/main" id="{3789CA3E-F53E-388B-363E-646FD02032F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75BA426-BD16-A946-9163-1489607A2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B2981F-780E-0834-977C-47F841704EB0}"/>
              </a:ext>
            </a:extLst>
          </p:cNvPr>
          <p:cNvSpPr>
            <a:spLocks noGrp="1"/>
          </p:cNvSpPr>
          <p:nvPr>
            <p:ph type="title"/>
          </p:nvPr>
        </p:nvSpPr>
        <p:spPr>
          <a:xfrm>
            <a:off x="1485900" y="98425"/>
            <a:ext cx="6172200" cy="73342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D606E8C5-EC47-D33B-ADF7-37F70B66AD0A}"/>
              </a:ext>
            </a:extLst>
          </p:cNvPr>
          <p:cNvSpPr>
            <a:spLocks noGrp="1"/>
          </p:cNvSpPr>
          <p:nvPr>
            <p:ph idx="1"/>
          </p:nvPr>
        </p:nvSpPr>
        <p:spPr>
          <a:xfrm>
            <a:off x="179388" y="915988"/>
            <a:ext cx="8785225" cy="4129087"/>
          </a:xfrm>
        </p:spPr>
        <p:txBody>
          <a:bodyPr>
            <a:normAutofit fontScale="32500" lnSpcReduction="20000"/>
          </a:bodyPr>
          <a:lstStyle/>
          <a:p>
            <a:pPr marL="0" indent="0">
              <a:lnSpc>
                <a:spcPct val="120000"/>
              </a:lnSpc>
              <a:buFont typeface="Arial" panose="020B0604020202020204" pitchFamily="34" charset="0"/>
              <a:buNone/>
              <a:defRPr/>
            </a:pPr>
            <a:r>
              <a:rPr lang="en-US" sz="7400" dirty="0">
                <a:solidFill>
                  <a:srgbClr val="FF0000"/>
                </a:solidFill>
              </a:rPr>
              <a:t>2</a:t>
            </a:r>
            <a:r>
              <a:rPr lang="en-US" sz="7400" dirty="0">
                <a:solidFill>
                  <a:schemeClr val="bg1"/>
                </a:solidFill>
              </a:rPr>
              <a:t>. </a:t>
            </a:r>
            <a:r>
              <a:rPr lang="en-US" sz="7400" dirty="0">
                <a:solidFill>
                  <a:srgbClr val="FFFF00"/>
                </a:solidFill>
              </a:rPr>
              <a:t>Public benefit </a:t>
            </a:r>
          </a:p>
          <a:p>
            <a:pPr>
              <a:lnSpc>
                <a:spcPct val="120000"/>
              </a:lnSpc>
              <a:defRPr/>
            </a:pPr>
            <a:r>
              <a:rPr lang="en-US" sz="7400" dirty="0">
                <a:solidFill>
                  <a:schemeClr val="bg1"/>
                </a:solidFill>
              </a:rPr>
              <a:t>Broadly interpreted by the courts – </a:t>
            </a:r>
            <a:r>
              <a:rPr lang="en-US" sz="7400" dirty="0">
                <a:solidFill>
                  <a:srgbClr val="FFFF00"/>
                </a:solidFill>
              </a:rPr>
              <a:t>some aspect for public benefit</a:t>
            </a:r>
            <a:r>
              <a:rPr lang="en-US" sz="7400" dirty="0">
                <a:solidFill>
                  <a:schemeClr val="bg1"/>
                </a:solidFill>
              </a:rPr>
              <a:t>? Considered to act for public benefit.</a:t>
            </a:r>
          </a:p>
          <a:p>
            <a:pPr>
              <a:lnSpc>
                <a:spcPct val="120000"/>
              </a:lnSpc>
              <a:defRPr/>
            </a:pPr>
            <a:r>
              <a:rPr lang="en-CA" sz="7400" dirty="0">
                <a:solidFill>
                  <a:schemeClr val="bg1"/>
                </a:solidFill>
              </a:rPr>
              <a:t>In this case the </a:t>
            </a:r>
            <a:r>
              <a:rPr lang="en-CA" sz="7400" dirty="0">
                <a:solidFill>
                  <a:srgbClr val="FFFF00"/>
                </a:solidFill>
              </a:rPr>
              <a:t>Architectural Technologists set &amp; enforce standards of professional competence </a:t>
            </a:r>
            <a:r>
              <a:rPr lang="en-CA" sz="7400" dirty="0">
                <a:solidFill>
                  <a:schemeClr val="bg1"/>
                </a:solidFill>
              </a:rPr>
              <a:t>&amp; ethical conduct of its members. </a:t>
            </a:r>
          </a:p>
          <a:p>
            <a:pPr>
              <a:lnSpc>
                <a:spcPct val="120000"/>
              </a:lnSpc>
              <a:defRPr/>
            </a:pPr>
            <a:r>
              <a:rPr lang="en-CA" sz="7400" dirty="0">
                <a:solidFill>
                  <a:schemeClr val="bg1"/>
                </a:solidFill>
              </a:rPr>
              <a:t>As a result, FCA held that the Technologists regulate part of the practice of the profession. The lower court judge concluded that </a:t>
            </a:r>
            <a:r>
              <a:rPr lang="en-CA" sz="7400" dirty="0">
                <a:solidFill>
                  <a:srgbClr val="FFFF00"/>
                </a:solidFill>
              </a:rPr>
              <a:t>these activities benefit the public</a:t>
            </a:r>
            <a:r>
              <a:rPr lang="en-CA" sz="7400" dirty="0">
                <a:solidFill>
                  <a:schemeClr val="bg1"/>
                </a:solidFill>
              </a:rPr>
              <a:t>, and the FCA agreed. </a:t>
            </a:r>
          </a:p>
          <a:p>
            <a:pPr>
              <a:defRPr/>
            </a:pPr>
            <a:endParaRPr lang="en-US" sz="2700" dirty="0">
              <a:solidFill>
                <a:schemeClr val="bg1"/>
              </a:solidFill>
            </a:endParaRPr>
          </a:p>
          <a:p>
            <a:pPr>
              <a:defRPr/>
            </a:pPr>
            <a:endParaRPr lang="en-US" dirty="0"/>
          </a:p>
        </p:txBody>
      </p:sp>
      <p:sp>
        <p:nvSpPr>
          <p:cNvPr id="225283" name="Slide Number Placeholder 3">
            <a:extLst>
              <a:ext uri="{FF2B5EF4-FFF2-40B4-BE49-F238E27FC236}">
                <a16:creationId xmlns:a16="http://schemas.microsoft.com/office/drawing/2014/main" id="{912185E0-F416-5E26-8EF4-00D30EF5853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6ABEB8A-3724-9045-8E94-5DFB1FC0EC6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Box 2">
            <a:extLst>
              <a:ext uri="{FF2B5EF4-FFF2-40B4-BE49-F238E27FC236}">
                <a16:creationId xmlns:a16="http://schemas.microsoft.com/office/drawing/2014/main" id="{15D0819A-A930-B328-E9DD-F7D953F3F947}"/>
              </a:ext>
            </a:extLst>
          </p:cNvPr>
          <p:cNvSpPr txBox="1">
            <a:spLocks noChangeArrowheads="1"/>
          </p:cNvSpPr>
          <p:nvPr/>
        </p:nvSpPr>
        <p:spPr bwMode="auto">
          <a:xfrm>
            <a:off x="576263" y="1276350"/>
            <a:ext cx="7991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 TM owner who has a registered mark that resembles an official mark </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effectively has their rights frozen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the time of publication of the official mark</a:t>
            </a:r>
          </a:p>
          <a:p>
            <a:pPr marL="914400" marR="0" lvl="1" indent="-4572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2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Royal Roads University v. R.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(2003), 27 CPR (4</a:t>
            </a:r>
            <a:r>
              <a:rPr kumimoji="0" lang="en-US" altLang="en-US" sz="3200" b="0" i="0" u="none" strike="noStrike" kern="1200" cap="none" spc="0" normalizeH="0" baseline="30000" noProof="0">
                <a:ln>
                  <a:noFill/>
                </a:ln>
                <a:solidFill>
                  <a:srgbClr val="FFFFFF"/>
                </a:solidFill>
                <a:effectLst/>
                <a:uLnTx/>
                <a:uFillTx/>
                <a:latin typeface="Arial" panose="020B0604020202020204" pitchFamily="34" charset="0"/>
                <a:ea typeface="MS PGothic" panose="020B0600070205080204" pitchFamily="34" charset="-128"/>
                <a:cs typeface="+mn-cs"/>
              </a:rPr>
              <a:t>th</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240 (F.C.)</a:t>
            </a:r>
          </a:p>
        </p:txBody>
      </p:sp>
      <p:sp>
        <p:nvSpPr>
          <p:cNvPr id="227330" name="TextBox 3">
            <a:extLst>
              <a:ext uri="{FF2B5EF4-FFF2-40B4-BE49-F238E27FC236}">
                <a16:creationId xmlns:a16="http://schemas.microsoft.com/office/drawing/2014/main" id="{F68F0CF3-CCEC-AC3F-8ECB-B01701338445}"/>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D488A-15EE-FF3B-B19A-FDF904B2AAF6}"/>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video game&#10;&#10;Description automatically generated">
            <a:extLst>
              <a:ext uri="{FF2B5EF4-FFF2-40B4-BE49-F238E27FC236}">
                <a16:creationId xmlns:a16="http://schemas.microsoft.com/office/drawing/2014/main" id="{D043F8CE-8E6D-0902-0C31-09BAEE45770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18783" y="169751"/>
            <a:ext cx="3706434" cy="4803998"/>
          </a:xfrm>
          <a:prstGeom prst="rect">
            <a:avLst/>
          </a:prstGeom>
        </p:spPr>
      </p:pic>
    </p:spTree>
    <p:extLst>
      <p:ext uri="{BB962C8B-B14F-4D97-AF65-F5344CB8AC3E}">
        <p14:creationId xmlns:p14="http://schemas.microsoft.com/office/powerpoint/2010/main" val="4237026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a:extLst>
              <a:ext uri="{FF2B5EF4-FFF2-40B4-BE49-F238E27FC236}">
                <a16:creationId xmlns:a16="http://schemas.microsoft.com/office/drawing/2014/main" id="{A4511F5F-7D34-3B86-F693-3DD28A6CABD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41666" name="Content Placeholder 3" descr="Crystal_Project_pause-queue.png">
            <a:extLst>
              <a:ext uri="{FF2B5EF4-FFF2-40B4-BE49-F238E27FC236}">
                <a16:creationId xmlns:a16="http://schemas.microsoft.com/office/drawing/2014/main" id="{AB779AE8-14BE-FE18-126D-7134E5B9CF8F}"/>
              </a:ext>
            </a:extLst>
          </p:cNvPr>
          <p:cNvPicPr>
            <a:picLocks noGrp="1" noChangeAspect="1" noChangeArrowheads="1"/>
          </p:cNvPicPr>
          <p:nvPr>
            <p:ph sz="quarter" idx="10"/>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67" name="Content Placeholder 3" descr="Crystal_Project_pause-queue.png">
            <a:extLst>
              <a:ext uri="{FF2B5EF4-FFF2-40B4-BE49-F238E27FC236}">
                <a16:creationId xmlns:a16="http://schemas.microsoft.com/office/drawing/2014/main" id="{DBFD1576-B31A-F078-FD57-2CE51BFD80F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a:extLst>
              <a:ext uri="{FF2B5EF4-FFF2-40B4-BE49-F238E27FC236}">
                <a16:creationId xmlns:a16="http://schemas.microsoft.com/office/drawing/2014/main" id="{49866EFF-2F9F-8E44-92CC-BC8C18F29A4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Now</a:t>
            </a:r>
            <a:r>
              <a:rPr lang="en-US" altLang="en-US" sz="3300" dirty="0">
                <a:solidFill>
                  <a:srgbClr val="FF0000"/>
                </a:solidFill>
                <a:latin typeface="P22 Typewriter"/>
                <a:ea typeface="P22 Typewriter"/>
                <a:cs typeface="P22 Typewriter"/>
              </a:rPr>
              <a:t>,</a:t>
            </a:r>
            <a:r>
              <a:rPr lang="en-US" altLang="en-US" sz="3300" dirty="0">
                <a:solidFill>
                  <a:srgbClr val="FFFF00"/>
                </a:solidFill>
                <a:latin typeface="P22 Typewriter"/>
                <a:ea typeface="P22 Typewriter"/>
                <a:cs typeface="P22 Typewriter"/>
              </a:rPr>
              <a:t> continuing our regularly </a:t>
            </a:r>
          </a:p>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scheduled programming</a:t>
            </a:r>
            <a:r>
              <a:rPr lang="en-US" altLang="en-US" sz="3300" dirty="0">
                <a:solidFill>
                  <a:srgbClr val="FF0000"/>
                </a:solidFill>
                <a:latin typeface="P22 Typewriter"/>
                <a:ea typeface="P22 Typewriter"/>
                <a:cs typeface="P22 Typewriter"/>
              </a:rPr>
              <a:t>…</a:t>
            </a:r>
          </a:p>
        </p:txBody>
      </p:sp>
      <p:pic>
        <p:nvPicPr>
          <p:cNvPr id="151554" name="Content Placeholder 3" descr="file7991274103168.jpg">
            <a:extLst>
              <a:ext uri="{FF2B5EF4-FFF2-40B4-BE49-F238E27FC236}">
                <a16:creationId xmlns:a16="http://schemas.microsoft.com/office/drawing/2014/main" id="{286925E1-74EA-94E6-0095-08734629079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811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a:extLst>
              <a:ext uri="{FF2B5EF4-FFF2-40B4-BE49-F238E27FC236}">
                <a16:creationId xmlns:a16="http://schemas.microsoft.com/office/drawing/2014/main" id="{B2F4C5E6-6AD1-BE3E-D170-BACA76B4339C}"/>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91842" name="Picture 2">
            <a:extLst>
              <a:ext uri="{FF2B5EF4-FFF2-40B4-BE49-F238E27FC236}">
                <a16:creationId xmlns:a16="http://schemas.microsoft.com/office/drawing/2014/main" id="{A989CF68-42AB-E79A-B13E-1E84014FE5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8271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Box 1">
            <a:extLst>
              <a:ext uri="{FF2B5EF4-FFF2-40B4-BE49-F238E27FC236}">
                <a16:creationId xmlns:a16="http://schemas.microsoft.com/office/drawing/2014/main" id="{01DE0646-14DC-F496-BC46-191A5793376D}"/>
              </a:ext>
            </a:extLst>
          </p:cNvPr>
          <p:cNvSpPr txBox="1">
            <a:spLocks noChangeArrowheads="1"/>
          </p:cNvSpPr>
          <p:nvPr/>
        </p:nvSpPr>
        <p:spPr bwMode="auto">
          <a:xfrm>
            <a:off x="2452688" y="1347788"/>
            <a:ext cx="4238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 IT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a:t>
            </a: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LOSE IT</a:t>
            </a:r>
            <a:r>
              <a:rPr kumimoji="0" lang="en-US" altLang="en-US" sz="7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
        <p:nvSpPr>
          <p:cNvPr id="242690" name="TextBox 2">
            <a:extLst>
              <a:ext uri="{FF2B5EF4-FFF2-40B4-BE49-F238E27FC236}">
                <a16:creationId xmlns:a16="http://schemas.microsoft.com/office/drawing/2014/main" id="{1587AB30-138D-A703-8926-4D2E9C043895}"/>
              </a:ext>
            </a:extLst>
          </p:cNvPr>
          <p:cNvSpPr txBox="1">
            <a:spLocks noChangeArrowheads="1"/>
          </p:cNvSpPr>
          <p:nvPr/>
        </p:nvSpPr>
        <p:spPr bwMode="auto">
          <a:xfrm>
            <a:off x="2189163" y="268288"/>
            <a:ext cx="4765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128688-D8A4-2895-22FE-D93AE28F429C}"/>
                  </a:ext>
                </a:extLst>
              </p14:cNvPr>
              <p14:cNvContentPartPr/>
              <p14:nvPr/>
            </p14:nvContentPartPr>
            <p14:xfrm>
              <a:off x="2660387" y="4599175"/>
              <a:ext cx="2362680" cy="104760"/>
            </p14:xfrm>
          </p:contentPart>
        </mc:Choice>
        <mc:Fallback xmlns="">
          <p:pic>
            <p:nvPicPr>
              <p:cNvPr id="4" name="Ink 3">
                <a:extLst>
                  <a:ext uri="{FF2B5EF4-FFF2-40B4-BE49-F238E27FC236}">
                    <a16:creationId xmlns:a16="http://schemas.microsoft.com/office/drawing/2014/main" id="{7A128688-D8A4-2895-22FE-D93AE28F429C}"/>
                  </a:ext>
                </a:extLst>
              </p:cNvPr>
              <p:cNvPicPr/>
              <p:nvPr/>
            </p:nvPicPr>
            <p:blipFill>
              <a:blip r:embed="rId3"/>
              <a:stretch>
                <a:fillRect/>
              </a:stretch>
            </p:blipFill>
            <p:spPr>
              <a:xfrm>
                <a:off x="2624387" y="4563298"/>
                <a:ext cx="2434320" cy="176155"/>
              </a:xfrm>
              <a:prstGeom prst="rect">
                <a:avLst/>
              </a:prstGeom>
            </p:spPr>
          </p:pic>
        </mc:Fallback>
      </mc:AlternateContent>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5">
            <a:extLst>
              <a:ext uri="{FF2B5EF4-FFF2-40B4-BE49-F238E27FC236}">
                <a16:creationId xmlns:a16="http://schemas.microsoft.com/office/drawing/2014/main" id="{9EE2964C-A9DD-DA4A-089D-287F9BD22A02}"/>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35B1A841-1985-7599-9C8B-08A4BDAB8B65}"/>
              </a:ext>
            </a:extLst>
          </p:cNvPr>
          <p:cNvSpPr>
            <a:spLocks noGrp="1"/>
          </p:cNvSpPr>
          <p:nvPr>
            <p:ph idx="1"/>
          </p:nvPr>
        </p:nvSpPr>
        <p:spPr>
          <a:xfrm>
            <a:off x="107950" y="935038"/>
            <a:ext cx="8928100" cy="4110037"/>
          </a:xfrm>
        </p:spPr>
        <p:txBody>
          <a:bodyPr>
            <a:noAutofit/>
          </a:bodyPr>
          <a:lstStyle/>
          <a:p>
            <a:pPr marL="0" indent="0">
              <a:lnSpc>
                <a:spcPct val="110000"/>
              </a:lnSpc>
              <a:buFont typeface="Arial" panose="020B0604020202020204" pitchFamily="34" charset="0"/>
              <a:buNone/>
              <a:defRPr/>
            </a:pPr>
            <a:r>
              <a:rPr lang="en-US" b="1" dirty="0">
                <a:solidFill>
                  <a:srgbClr val="FF0000"/>
                </a:solidFill>
              </a:rPr>
              <a:t>“</a:t>
            </a:r>
            <a:r>
              <a:rPr lang="en-US" b="1" dirty="0">
                <a:solidFill>
                  <a:srgbClr val="FFFF00"/>
                </a:solidFill>
              </a:rPr>
              <a:t>Use</a:t>
            </a:r>
            <a:r>
              <a:rPr lang="en-US" b="1" dirty="0">
                <a:solidFill>
                  <a:srgbClr val="FF0000"/>
                </a:solidFill>
              </a:rPr>
              <a:t>”</a:t>
            </a:r>
          </a:p>
          <a:p>
            <a:pPr>
              <a:lnSpc>
                <a:spcPct val="110000"/>
              </a:lnSpc>
              <a:defRPr/>
            </a:pPr>
            <a:r>
              <a:rPr lang="en-US" dirty="0">
                <a:solidFill>
                  <a:srgbClr val="FFFF00"/>
                </a:solidFill>
              </a:rPr>
              <a:t>First use … entitles you to register a TM </a:t>
            </a:r>
            <a:r>
              <a:rPr lang="en-US" dirty="0">
                <a:solidFill>
                  <a:schemeClr val="bg1"/>
                </a:solidFill>
              </a:rPr>
              <a:t>but amended provisions now allow for filing without intended use.</a:t>
            </a:r>
          </a:p>
          <a:p>
            <a:pPr>
              <a:lnSpc>
                <a:spcPct val="110000"/>
              </a:lnSpc>
              <a:defRPr/>
            </a:pPr>
            <a:r>
              <a:rPr lang="en-US" dirty="0">
                <a:solidFill>
                  <a:srgbClr val="FFFF00"/>
                </a:solidFill>
              </a:rPr>
              <a:t>Failure to use </a:t>
            </a:r>
            <a:r>
              <a:rPr lang="en-US" dirty="0">
                <a:solidFill>
                  <a:schemeClr val="bg1"/>
                </a:solidFill>
              </a:rPr>
              <a:t>… basis for </a:t>
            </a:r>
            <a:r>
              <a:rPr lang="en-US" dirty="0">
                <a:solidFill>
                  <a:srgbClr val="FFFF00"/>
                </a:solidFill>
              </a:rPr>
              <a:t>expungement </a:t>
            </a:r>
            <a:r>
              <a:rPr lang="en-US" dirty="0">
                <a:solidFill>
                  <a:schemeClr val="bg1"/>
                </a:solidFill>
              </a:rPr>
              <a:t>of TM</a:t>
            </a:r>
          </a:p>
          <a:p>
            <a:pPr>
              <a:lnSpc>
                <a:spcPct val="110000"/>
              </a:lnSpc>
              <a:defRPr/>
            </a:pPr>
            <a:r>
              <a:rPr lang="en-US" dirty="0">
                <a:solidFill>
                  <a:srgbClr val="FFFF00"/>
                </a:solidFill>
              </a:rPr>
              <a:t>Unauthorized use </a:t>
            </a:r>
            <a:r>
              <a:rPr lang="en-US" dirty="0">
                <a:solidFill>
                  <a:schemeClr val="bg1"/>
                </a:solidFill>
              </a:rPr>
              <a:t>… could lead to </a:t>
            </a:r>
            <a:r>
              <a:rPr lang="en-US" dirty="0">
                <a:solidFill>
                  <a:srgbClr val="FFFF00"/>
                </a:solidFill>
              </a:rPr>
              <a:t>infringement actions</a:t>
            </a:r>
          </a:p>
        </p:txBody>
      </p:sp>
      <p:sp>
        <p:nvSpPr>
          <p:cNvPr id="243715" name="Slide Number Placeholder 3">
            <a:extLst>
              <a:ext uri="{FF2B5EF4-FFF2-40B4-BE49-F238E27FC236}">
                <a16:creationId xmlns:a16="http://schemas.microsoft.com/office/drawing/2014/main" id="{CA4C9467-78E5-3E56-E86E-278DFBFE5D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58CC25-C4FD-E34D-815A-5F84288C02F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5">
            <a:extLst>
              <a:ext uri="{FF2B5EF4-FFF2-40B4-BE49-F238E27FC236}">
                <a16:creationId xmlns:a16="http://schemas.microsoft.com/office/drawing/2014/main" id="{E08B67FA-5E0B-FB34-2169-9294D4B53090}"/>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5D870B8D-6497-C137-993A-39B41D66FB06}"/>
              </a:ext>
            </a:extLst>
          </p:cNvPr>
          <p:cNvSpPr>
            <a:spLocks noGrp="1"/>
          </p:cNvSpPr>
          <p:nvPr>
            <p:ph idx="1"/>
          </p:nvPr>
        </p:nvSpPr>
        <p:spPr>
          <a:xfrm>
            <a:off x="161925" y="987425"/>
            <a:ext cx="8820150" cy="4057650"/>
          </a:xfrm>
        </p:spPr>
        <p:txBody>
          <a:bodyPr>
            <a:normAutofit/>
          </a:bodyPr>
          <a:lstStyle/>
          <a:p>
            <a:pPr marL="0" indent="0">
              <a:buFont typeface="Arial" panose="020B0604020202020204" pitchFamily="34" charset="0"/>
              <a:buNone/>
              <a:defRPr/>
            </a:pPr>
            <a:r>
              <a:rPr lang="en-US" sz="2400" b="1" i="1" dirty="0">
                <a:solidFill>
                  <a:schemeClr val="bg1"/>
                </a:solidFill>
              </a:rPr>
              <a:t>4.</a:t>
            </a:r>
            <a:r>
              <a:rPr lang="en-US" sz="2400" i="1" dirty="0">
                <a:solidFill>
                  <a:schemeClr val="bg1"/>
                </a:solidFill>
              </a:rPr>
              <a:t> (1) </a:t>
            </a:r>
            <a:r>
              <a:rPr lang="en-US" sz="2400" i="1" dirty="0">
                <a:solidFill>
                  <a:srgbClr val="FFFF00"/>
                </a:solidFill>
              </a:rPr>
              <a:t>A trade-mark is deemed to be </a:t>
            </a:r>
            <a:r>
              <a:rPr lang="en-US" sz="2400" i="1" dirty="0">
                <a:solidFill>
                  <a:srgbClr val="FF0000"/>
                </a:solidFill>
              </a:rPr>
              <a:t>used </a:t>
            </a:r>
            <a:r>
              <a:rPr lang="en-US" sz="2400" i="1" dirty="0">
                <a:solidFill>
                  <a:srgbClr val="FFFF00"/>
                </a:solidFill>
              </a:rPr>
              <a:t>in association with goods if</a:t>
            </a:r>
            <a:r>
              <a:rPr lang="en-US" sz="2400" i="1" dirty="0">
                <a:solidFill>
                  <a:schemeClr val="bg1"/>
                </a:solidFill>
              </a:rPr>
              <a:t>, at the time of the transfer of the property in or possession of the goods, in the normal course of trade, </a:t>
            </a:r>
            <a:r>
              <a:rPr lang="en-US" sz="2400" i="1" dirty="0">
                <a:solidFill>
                  <a:srgbClr val="FFFF00"/>
                </a:solidFill>
              </a:rPr>
              <a:t>it is marked on the goods themselves or on the packages</a:t>
            </a:r>
            <a:r>
              <a:rPr lang="en-US" sz="2400" i="1" dirty="0">
                <a:solidFill>
                  <a:schemeClr val="bg1"/>
                </a:solidFill>
              </a:rPr>
              <a:t> in which they are distributed or it is in any other manner so associated with the goods </a:t>
            </a:r>
            <a:r>
              <a:rPr lang="en-US" sz="2400" i="1" dirty="0">
                <a:solidFill>
                  <a:srgbClr val="FFFF00"/>
                </a:solidFill>
              </a:rPr>
              <a:t>that notice of the association is then given</a:t>
            </a:r>
            <a:r>
              <a:rPr lang="en-US" sz="2400" i="1" dirty="0">
                <a:solidFill>
                  <a:schemeClr val="bg1"/>
                </a:solidFill>
              </a:rPr>
              <a:t> to the person to whom the property or possession is transferred.</a:t>
            </a:r>
            <a:endParaRPr lang="en-CA" sz="2400" i="1" dirty="0">
              <a:solidFill>
                <a:schemeClr val="bg1"/>
              </a:solidFill>
            </a:endParaRPr>
          </a:p>
          <a:p>
            <a:pPr marL="0" indent="0">
              <a:buFont typeface="Arial" panose="020B0604020202020204" pitchFamily="34" charset="0"/>
              <a:buNone/>
              <a:defRPr/>
            </a:pPr>
            <a:r>
              <a:rPr lang="en-US" sz="2400" i="1" dirty="0">
                <a:solidFill>
                  <a:schemeClr val="bg1"/>
                </a:solidFill>
              </a:rPr>
              <a:t>(2) A trade-mark is deemed to be </a:t>
            </a:r>
            <a:r>
              <a:rPr lang="en-US" sz="2400" i="1" dirty="0">
                <a:solidFill>
                  <a:srgbClr val="FFFF00"/>
                </a:solidFill>
              </a:rPr>
              <a:t>used in association with services </a:t>
            </a:r>
            <a:r>
              <a:rPr lang="en-US" sz="2400" i="1" dirty="0">
                <a:solidFill>
                  <a:schemeClr val="bg1"/>
                </a:solidFill>
              </a:rPr>
              <a:t>if it is used or displayed in the performance or advertising of those services.</a:t>
            </a:r>
            <a:endParaRPr lang="en-CA" sz="2400" i="1" dirty="0">
              <a:solidFill>
                <a:schemeClr val="bg1"/>
              </a:solidFill>
            </a:endParaRPr>
          </a:p>
          <a:p>
            <a:pPr>
              <a:defRPr/>
            </a:pPr>
            <a:endParaRPr lang="en-US" dirty="0"/>
          </a:p>
        </p:txBody>
      </p:sp>
      <p:sp>
        <p:nvSpPr>
          <p:cNvPr id="245763" name="Slide Number Placeholder 3">
            <a:extLst>
              <a:ext uri="{FF2B5EF4-FFF2-40B4-BE49-F238E27FC236}">
                <a16:creationId xmlns:a16="http://schemas.microsoft.com/office/drawing/2014/main" id="{9E4877C4-2628-51CE-0A83-2C8E4E2F96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CDA3842-122C-FE47-91B3-52349A4B2E5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DE1C67-1097-CEED-837F-CECBDEBF1137}"/>
              </a:ext>
            </a:extLst>
          </p:cNvPr>
          <p:cNvSpPr>
            <a:spLocks noGrp="1"/>
          </p:cNvSpPr>
          <p:nvPr>
            <p:ph type="title"/>
          </p:nvPr>
        </p:nvSpPr>
        <p:spPr>
          <a:xfrm>
            <a:off x="1485900" y="98425"/>
            <a:ext cx="6172200" cy="542925"/>
          </a:xfrm>
        </p:spPr>
        <p:txBody>
          <a:bodyPr>
            <a:normAutofit fontScale="90000"/>
          </a:bodyPr>
          <a:lstStyle/>
          <a:p>
            <a:pPr>
              <a:defRPr/>
            </a:pPr>
            <a:r>
              <a:rPr lang="en-US" b="1" dirty="0">
                <a:solidFill>
                  <a:srgbClr val="FFFF00"/>
                </a:solidFill>
              </a:rPr>
              <a:t>Trademarks</a:t>
            </a:r>
            <a:r>
              <a:rPr lang="en-US" b="1" dirty="0"/>
              <a:t>	</a:t>
            </a:r>
          </a:p>
        </p:txBody>
      </p:sp>
      <p:sp>
        <p:nvSpPr>
          <p:cNvPr id="247810" name="Content Placeholder 1">
            <a:extLst>
              <a:ext uri="{FF2B5EF4-FFF2-40B4-BE49-F238E27FC236}">
                <a16:creationId xmlns:a16="http://schemas.microsoft.com/office/drawing/2014/main" id="{586D7AA2-4676-5121-9BF4-4F9DF9505595}"/>
              </a:ext>
            </a:extLst>
          </p:cNvPr>
          <p:cNvSpPr>
            <a:spLocks noGrp="1" noChangeArrowheads="1"/>
          </p:cNvSpPr>
          <p:nvPr>
            <p:ph idx="1"/>
          </p:nvPr>
        </p:nvSpPr>
        <p:spPr bwMode="auto">
          <a:xfrm>
            <a:off x="250825" y="842963"/>
            <a:ext cx="8642350" cy="4202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900" i="1" dirty="0" err="1">
                <a:solidFill>
                  <a:srgbClr val="00B0F0"/>
                </a:solidFill>
              </a:rPr>
              <a:t>Syntex</a:t>
            </a:r>
            <a:r>
              <a:rPr lang="en-US" altLang="en-US" sz="1900" i="1" dirty="0">
                <a:solidFill>
                  <a:srgbClr val="00B0F0"/>
                </a:solidFill>
              </a:rPr>
              <a:t> Inc. v. </a:t>
            </a:r>
            <a:r>
              <a:rPr lang="en-US" altLang="en-US" sz="1900" i="1" dirty="0" err="1">
                <a:solidFill>
                  <a:srgbClr val="00B0F0"/>
                </a:solidFill>
              </a:rPr>
              <a:t>Apotex</a:t>
            </a:r>
            <a:r>
              <a:rPr lang="en-US" altLang="en-US" sz="1900" i="1" dirty="0">
                <a:solidFill>
                  <a:srgbClr val="00B0F0"/>
                </a:solidFill>
              </a:rPr>
              <a:t> Inc., </a:t>
            </a:r>
            <a:r>
              <a:rPr lang="en-US" altLang="en-US" sz="1900" dirty="0">
                <a:solidFill>
                  <a:schemeClr val="bg1"/>
                </a:solidFill>
              </a:rPr>
              <a:t>[1984] 2 FC 1012 (FCA)</a:t>
            </a:r>
          </a:p>
          <a:p>
            <a:pPr marL="0" indent="0">
              <a:buFont typeface="Arial" panose="020B0604020202020204" pitchFamily="34" charset="0"/>
              <a:buNone/>
            </a:pPr>
            <a:r>
              <a:rPr lang="en-US" altLang="en-US" sz="1900" dirty="0">
                <a:solidFill>
                  <a:schemeClr val="bg1"/>
                </a:solidFill>
              </a:rPr>
              <a:t>Facts</a:t>
            </a:r>
            <a:r>
              <a:rPr lang="en-US" altLang="en-US" sz="1900" dirty="0">
                <a:solidFill>
                  <a:srgbClr val="FF0000"/>
                </a:solidFill>
              </a:rPr>
              <a:t>:</a:t>
            </a:r>
            <a:r>
              <a:rPr lang="en-US" altLang="en-US" sz="1900" dirty="0">
                <a:solidFill>
                  <a:schemeClr val="bg1"/>
                </a:solidFill>
              </a:rPr>
              <a:t> </a:t>
            </a:r>
          </a:p>
          <a:p>
            <a:pPr lvl="1">
              <a:buFont typeface="Arial" panose="020B0604020202020204" pitchFamily="34" charset="0"/>
              <a:buChar char="•"/>
            </a:pPr>
            <a:r>
              <a:rPr lang="en-CA" altLang="en-US" sz="1900" dirty="0" err="1">
                <a:solidFill>
                  <a:srgbClr val="FFFF00"/>
                </a:solidFill>
              </a:rPr>
              <a:t>Syntex</a:t>
            </a:r>
            <a:r>
              <a:rPr lang="en-CA" altLang="en-US" sz="1900" dirty="0">
                <a:solidFill>
                  <a:schemeClr val="bg1"/>
                </a:solidFill>
              </a:rPr>
              <a:t>  was the </a:t>
            </a:r>
            <a:r>
              <a:rPr lang="en-CA" altLang="en-US" sz="1900" dirty="0">
                <a:solidFill>
                  <a:srgbClr val="FFFF00"/>
                </a:solidFill>
              </a:rPr>
              <a:t>registered owner of the </a:t>
            </a:r>
            <a:r>
              <a:rPr lang="en-CA" altLang="en-US" sz="1900" dirty="0" err="1">
                <a:solidFill>
                  <a:srgbClr val="FFFF00"/>
                </a:solidFill>
              </a:rPr>
              <a:t>TradeMark</a:t>
            </a:r>
            <a:r>
              <a:rPr lang="en-CA" altLang="en-US" sz="1900" dirty="0">
                <a:solidFill>
                  <a:srgbClr val="FFFF00"/>
                </a:solidFill>
              </a:rPr>
              <a:t> </a:t>
            </a:r>
            <a:r>
              <a:rPr lang="en-CA" altLang="en-US" sz="1900" dirty="0">
                <a:solidFill>
                  <a:srgbClr val="00B0F0"/>
                </a:solidFill>
              </a:rPr>
              <a:t>Napro</a:t>
            </a:r>
            <a:r>
              <a:rPr lang="en-CA" altLang="en-US" sz="1900" dirty="0">
                <a:solidFill>
                  <a:srgbClr val="FFFF00"/>
                </a:solidFill>
              </a:rPr>
              <a:t>syn</a:t>
            </a:r>
            <a:r>
              <a:rPr lang="en-CA" altLang="en-US" sz="1900" dirty="0">
                <a:solidFill>
                  <a:schemeClr val="bg1"/>
                </a:solidFill>
              </a:rPr>
              <a:t>; has sold Naproxen under this name since 1974. </a:t>
            </a:r>
          </a:p>
          <a:p>
            <a:pPr lvl="1">
              <a:buFont typeface="Arial" panose="020B0604020202020204" pitchFamily="34" charset="0"/>
              <a:buChar char="•"/>
            </a:pPr>
            <a:r>
              <a:rPr lang="en-CA" altLang="en-US" sz="1900" dirty="0">
                <a:solidFill>
                  <a:srgbClr val="FFFF00"/>
                </a:solidFill>
              </a:rPr>
              <a:t>Apotex took </a:t>
            </a:r>
            <a:r>
              <a:rPr lang="en-CA" altLang="en-US" sz="1900" dirty="0">
                <a:solidFill>
                  <a:srgbClr val="FF0000"/>
                </a:solidFill>
              </a:rPr>
              <a:t>Apo-</a:t>
            </a:r>
            <a:r>
              <a:rPr lang="en-CA" altLang="en-US" sz="1900" dirty="0">
                <a:solidFill>
                  <a:srgbClr val="00B0F0"/>
                </a:solidFill>
              </a:rPr>
              <a:t>Napro</a:t>
            </a:r>
            <a:r>
              <a:rPr lang="en-CA" altLang="en-US" sz="1900" dirty="0">
                <a:solidFill>
                  <a:srgbClr val="FF0000"/>
                </a:solidFill>
              </a:rPr>
              <a:t>xen</a:t>
            </a:r>
            <a:r>
              <a:rPr lang="en-CA" altLang="en-US" sz="1900" dirty="0">
                <a:solidFill>
                  <a:schemeClr val="bg1"/>
                </a:solidFill>
              </a:rPr>
              <a:t> as the brand name of its product; </a:t>
            </a:r>
            <a:r>
              <a:rPr lang="en-CA" altLang="en-US" sz="1900" dirty="0">
                <a:solidFill>
                  <a:srgbClr val="FFFF00"/>
                </a:solidFill>
              </a:rPr>
              <a:t>registered it as a TM in Canada</a:t>
            </a:r>
            <a:r>
              <a:rPr lang="en-CA" altLang="en-US" sz="1900" dirty="0">
                <a:solidFill>
                  <a:schemeClr val="bg1"/>
                </a:solidFill>
              </a:rPr>
              <a:t>. </a:t>
            </a:r>
          </a:p>
          <a:p>
            <a:pPr lvl="1">
              <a:buFont typeface="Arial" panose="020B0604020202020204" pitchFamily="34" charset="0"/>
              <a:buChar char="•"/>
            </a:pPr>
            <a:r>
              <a:rPr lang="en-CA" altLang="en-US" sz="1900" dirty="0">
                <a:solidFill>
                  <a:schemeClr val="bg1"/>
                </a:solidFill>
              </a:rPr>
              <a:t>In 1982 </a:t>
            </a:r>
            <a:r>
              <a:rPr lang="en-CA" altLang="en-US" sz="1900" dirty="0">
                <a:solidFill>
                  <a:srgbClr val="FFFF00"/>
                </a:solidFill>
              </a:rPr>
              <a:t>Apotex distributed a one-page flyer</a:t>
            </a:r>
            <a:r>
              <a:rPr lang="en-CA" altLang="en-US" sz="1900" dirty="0">
                <a:solidFill>
                  <a:schemeClr val="bg1"/>
                </a:solidFill>
              </a:rPr>
              <a:t> to hospital and retail pharmacists in Canada designed </a:t>
            </a:r>
            <a:r>
              <a:rPr lang="en-CA" altLang="en-US" sz="1900" dirty="0">
                <a:solidFill>
                  <a:srgbClr val="FFFF00"/>
                </a:solidFill>
              </a:rPr>
              <a:t>to promote the sale of Apo-Naproxen</a:t>
            </a:r>
            <a:r>
              <a:rPr lang="en-CA" altLang="en-US" sz="1900" dirty="0">
                <a:solidFill>
                  <a:schemeClr val="bg1"/>
                </a:solidFill>
              </a:rPr>
              <a:t>. </a:t>
            </a:r>
            <a:r>
              <a:rPr lang="en-CA" altLang="en-US" sz="1900" dirty="0">
                <a:solidFill>
                  <a:srgbClr val="00B0F0"/>
                </a:solidFill>
              </a:rPr>
              <a:t>Napro</a:t>
            </a:r>
            <a:r>
              <a:rPr lang="en-CA" altLang="en-US" sz="1900" dirty="0">
                <a:solidFill>
                  <a:srgbClr val="FF0000"/>
                </a:solidFill>
              </a:rPr>
              <a:t>syn was referenced </a:t>
            </a:r>
            <a:r>
              <a:rPr lang="en-CA" altLang="en-US" sz="1900" dirty="0">
                <a:solidFill>
                  <a:srgbClr val="FFFF00"/>
                </a:solidFill>
              </a:rPr>
              <a:t>on this flyer</a:t>
            </a:r>
            <a:r>
              <a:rPr lang="en-CA" altLang="en-US" sz="1900" dirty="0">
                <a:solidFill>
                  <a:schemeClr val="bg1"/>
                </a:solidFill>
              </a:rPr>
              <a:t>… </a:t>
            </a:r>
            <a:r>
              <a:rPr lang="en-CA" altLang="en-US" sz="1900" i="1" dirty="0">
                <a:solidFill>
                  <a:schemeClr val="bg1"/>
                </a:solidFill>
              </a:rPr>
              <a:t>A note w. Naprosyn 250mg written on it is juxtaposed with two containers of Apo-Naproxen tablets.</a:t>
            </a:r>
          </a:p>
          <a:p>
            <a:pPr lvl="1">
              <a:buFont typeface="Arial" panose="020B0604020202020204" pitchFamily="34" charset="0"/>
              <a:buChar char="•"/>
            </a:pPr>
            <a:r>
              <a:rPr lang="en-CA" altLang="en-US" sz="1900" dirty="0">
                <a:solidFill>
                  <a:schemeClr val="bg1"/>
                </a:solidFill>
              </a:rPr>
              <a:t>Also, a message …“</a:t>
            </a:r>
            <a:r>
              <a:rPr lang="en-CA" altLang="en-US" sz="1900" i="1" dirty="0">
                <a:solidFill>
                  <a:srgbClr val="FFFF00"/>
                </a:solidFill>
              </a:rPr>
              <a:t>Now pharmacists have a choice when filling a prescription for Naprosyn</a:t>
            </a:r>
            <a:r>
              <a:rPr lang="en-CA" altLang="en-US" sz="1900" i="1" dirty="0">
                <a:solidFill>
                  <a:schemeClr val="bg1"/>
                </a:solidFill>
              </a:rPr>
              <a:t>.”</a:t>
            </a:r>
            <a:r>
              <a:rPr lang="en-CA" altLang="en-US" sz="1900" dirty="0">
                <a:solidFill>
                  <a:srgbClr val="FF0000"/>
                </a:solidFill>
              </a:rPr>
              <a:t>…</a:t>
            </a:r>
            <a:r>
              <a:rPr lang="en-CA" altLang="en-US" sz="1900" dirty="0">
                <a:solidFill>
                  <a:schemeClr val="bg1"/>
                </a:solidFill>
              </a:rPr>
              <a:t> </a:t>
            </a:r>
            <a:endParaRPr lang="en-US" altLang="en-US" sz="1900" dirty="0">
              <a:solidFill>
                <a:schemeClr val="bg1"/>
              </a:solidFill>
            </a:endParaRPr>
          </a:p>
        </p:txBody>
      </p:sp>
      <p:sp>
        <p:nvSpPr>
          <p:cNvPr id="247811" name="Slide Number Placeholder 3">
            <a:extLst>
              <a:ext uri="{FF2B5EF4-FFF2-40B4-BE49-F238E27FC236}">
                <a16:creationId xmlns:a16="http://schemas.microsoft.com/office/drawing/2014/main" id="{89AAE0BB-42C2-D1CF-753C-927006B52E4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8D659A7-C4E2-7845-8767-6F686239F7D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5">
            <a:extLst>
              <a:ext uri="{FF2B5EF4-FFF2-40B4-BE49-F238E27FC236}">
                <a16:creationId xmlns:a16="http://schemas.microsoft.com/office/drawing/2014/main" id="{B04C1C77-ED29-D8B6-A0EB-1F4B4197B87D}"/>
              </a:ext>
            </a:extLst>
          </p:cNvPr>
          <p:cNvSpPr>
            <a:spLocks noGrp="1" noChangeArrowheads="1"/>
          </p:cNvSpPr>
          <p:nvPr>
            <p:ph type="title"/>
          </p:nvPr>
        </p:nvSpPr>
        <p:spPr bwMode="auto">
          <a:xfrm>
            <a:off x="1485900" y="98425"/>
            <a:ext cx="6172200" cy="7445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EB6B2489-49AD-5C44-DEF5-4341EDAA7453}"/>
              </a:ext>
            </a:extLst>
          </p:cNvPr>
          <p:cNvSpPr>
            <a:spLocks noGrp="1"/>
          </p:cNvSpPr>
          <p:nvPr>
            <p:ph idx="1"/>
          </p:nvPr>
        </p:nvSpPr>
        <p:spPr>
          <a:xfrm>
            <a:off x="90488" y="987425"/>
            <a:ext cx="8963025" cy="4057650"/>
          </a:xfrm>
        </p:spPr>
        <p:txBody>
          <a:bodyPr>
            <a:normAutofit/>
          </a:bodyPr>
          <a:lstStyle/>
          <a:p>
            <a:pPr marL="0" indent="0">
              <a:buFont typeface="Arial" panose="020B0604020202020204" pitchFamily="34" charset="0"/>
              <a:buNone/>
              <a:defRPr/>
            </a:pPr>
            <a:r>
              <a:rPr lang="en-US" sz="2400" i="1" dirty="0" err="1">
                <a:solidFill>
                  <a:srgbClr val="00B0F0"/>
                </a:solidFill>
              </a:rPr>
              <a:t>Syntex</a:t>
            </a:r>
            <a:r>
              <a:rPr lang="en-US" sz="2400" i="1" dirty="0">
                <a:solidFill>
                  <a:srgbClr val="00B0F0"/>
                </a:solidFill>
              </a:rPr>
              <a:t> Inc. v. </a:t>
            </a:r>
            <a:r>
              <a:rPr lang="en-US" sz="2400" i="1" dirty="0" err="1">
                <a:solidFill>
                  <a:srgbClr val="00B0F0"/>
                </a:solidFill>
              </a:rPr>
              <a:t>Apotex</a:t>
            </a:r>
            <a:r>
              <a:rPr lang="en-US" sz="2400" i="1" dirty="0">
                <a:solidFill>
                  <a:srgbClr val="00B0F0"/>
                </a:solidFill>
              </a:rPr>
              <a:t> Inc., </a:t>
            </a:r>
            <a:r>
              <a:rPr lang="en-US" sz="2400" dirty="0">
                <a:solidFill>
                  <a:schemeClr val="bg1"/>
                </a:solidFill>
              </a:rPr>
              <a:t>[1984] 2 FC 1012 (FCA)</a:t>
            </a:r>
          </a:p>
          <a:p>
            <a:pPr>
              <a:defRPr/>
            </a:pPr>
            <a:r>
              <a:rPr lang="en-US" sz="2400" b="1" dirty="0">
                <a:solidFill>
                  <a:srgbClr val="FFFF00"/>
                </a:solidFill>
              </a:rPr>
              <a:t>Did the Defendants </a:t>
            </a:r>
            <a:r>
              <a:rPr lang="en-US" sz="2400" b="1" dirty="0" err="1">
                <a:solidFill>
                  <a:srgbClr val="FFFF00"/>
                </a:solidFill>
              </a:rPr>
              <a:t>Apotex</a:t>
            </a:r>
            <a:r>
              <a:rPr lang="en-US" sz="2400" b="1" dirty="0">
                <a:solidFill>
                  <a:srgbClr val="FFFF00"/>
                </a:solidFill>
              </a:rPr>
              <a:t> “use” the TM of the Plaintiffs </a:t>
            </a:r>
            <a:r>
              <a:rPr lang="en-US" sz="2400" b="1" dirty="0" err="1">
                <a:solidFill>
                  <a:srgbClr val="FFFF00"/>
                </a:solidFill>
              </a:rPr>
              <a:t>Syntex</a:t>
            </a:r>
            <a:r>
              <a:rPr lang="en-US" sz="2400" b="1" dirty="0">
                <a:solidFill>
                  <a:srgbClr val="FFFF00"/>
                </a:solidFill>
              </a:rPr>
              <a:t> (</a:t>
            </a:r>
            <a:r>
              <a:rPr lang="en-US" sz="2400" b="1" dirty="0">
                <a:solidFill>
                  <a:schemeClr val="bg1"/>
                </a:solidFill>
              </a:rPr>
              <a:t>see ss. 2, 4 TMA</a:t>
            </a:r>
            <a:r>
              <a:rPr lang="en-US" sz="2400" b="1" dirty="0">
                <a:solidFill>
                  <a:srgbClr val="FFFF00"/>
                </a:solidFill>
              </a:rPr>
              <a:t>)</a:t>
            </a:r>
            <a:r>
              <a:rPr lang="en-US" sz="2400" b="1" dirty="0">
                <a:solidFill>
                  <a:srgbClr val="FF0000"/>
                </a:solidFill>
              </a:rPr>
              <a:t>?</a:t>
            </a:r>
          </a:p>
          <a:p>
            <a:pPr marL="342900" lvl="1" indent="0">
              <a:buFont typeface="Arial" panose="020B0604020202020204" pitchFamily="34" charset="0"/>
              <a:buNone/>
              <a:defRPr/>
            </a:pPr>
            <a:r>
              <a:rPr lang="en-US" sz="2400" b="1" i="1" dirty="0">
                <a:solidFill>
                  <a:schemeClr val="bg1"/>
                </a:solidFill>
              </a:rPr>
              <a:t>4.</a:t>
            </a:r>
            <a:r>
              <a:rPr lang="en-US" sz="2400" i="1" dirty="0">
                <a:solidFill>
                  <a:schemeClr val="bg1"/>
                </a:solidFill>
              </a:rPr>
              <a:t> (1) </a:t>
            </a:r>
            <a:r>
              <a:rPr lang="en-US" sz="2400" i="1" dirty="0">
                <a:solidFill>
                  <a:srgbClr val="FFFF00"/>
                </a:solidFill>
              </a:rPr>
              <a:t>A trade-mark is </a:t>
            </a:r>
            <a:r>
              <a:rPr lang="en-US" sz="2400" i="1" dirty="0">
                <a:solidFill>
                  <a:srgbClr val="FF0000"/>
                </a:solidFill>
              </a:rPr>
              <a:t>deemed to be used </a:t>
            </a:r>
            <a:r>
              <a:rPr lang="en-US" sz="2400" i="1" dirty="0">
                <a:solidFill>
                  <a:srgbClr val="FFFF00"/>
                </a:solidFill>
              </a:rPr>
              <a:t>in association with goods if</a:t>
            </a:r>
            <a:r>
              <a:rPr lang="en-US" sz="2400" i="1" dirty="0">
                <a:solidFill>
                  <a:schemeClr val="bg1"/>
                </a:solidFill>
              </a:rPr>
              <a:t>, at the time of the transfer of the property in or possession of the goods, in the normal course of trade, </a:t>
            </a:r>
            <a:r>
              <a:rPr lang="en-US" sz="2400" i="1" dirty="0">
                <a:solidFill>
                  <a:srgbClr val="FF0000"/>
                </a:solidFill>
              </a:rPr>
              <a:t>it is marked on the goods themselves or</a:t>
            </a:r>
            <a:r>
              <a:rPr lang="en-US" sz="2400" i="1" dirty="0">
                <a:solidFill>
                  <a:schemeClr val="bg1"/>
                </a:solidFill>
              </a:rPr>
              <a:t> on the </a:t>
            </a:r>
            <a:r>
              <a:rPr lang="en-US" sz="2400" i="1" dirty="0">
                <a:solidFill>
                  <a:srgbClr val="FF0000"/>
                </a:solidFill>
              </a:rPr>
              <a:t>packages</a:t>
            </a:r>
            <a:r>
              <a:rPr lang="en-US" sz="2400" i="1" dirty="0">
                <a:solidFill>
                  <a:schemeClr val="bg1"/>
                </a:solidFill>
              </a:rPr>
              <a:t> in which they are distributed </a:t>
            </a:r>
            <a:r>
              <a:rPr lang="en-US" sz="2400" b="1" i="1" dirty="0">
                <a:solidFill>
                  <a:srgbClr val="FF0000"/>
                </a:solidFill>
              </a:rPr>
              <a:t>/ </a:t>
            </a:r>
            <a:r>
              <a:rPr lang="en-US" sz="2400" i="1" dirty="0">
                <a:solidFill>
                  <a:srgbClr val="FF0000"/>
                </a:solidFill>
              </a:rPr>
              <a:t>or</a:t>
            </a:r>
            <a:r>
              <a:rPr lang="en-US" sz="2400" i="1" dirty="0">
                <a:solidFill>
                  <a:schemeClr val="bg1"/>
                </a:solidFill>
              </a:rPr>
              <a:t> </a:t>
            </a:r>
            <a:r>
              <a:rPr lang="en-US" sz="2400" i="1" dirty="0">
                <a:solidFill>
                  <a:srgbClr val="FFFF00"/>
                </a:solidFill>
              </a:rPr>
              <a:t>it is </a:t>
            </a:r>
            <a:r>
              <a:rPr lang="en-US" sz="2400" i="1" dirty="0">
                <a:solidFill>
                  <a:srgbClr val="FF0000"/>
                </a:solidFill>
              </a:rPr>
              <a:t>in any other manner so associated with the goods that notice of the association is then given</a:t>
            </a:r>
            <a:r>
              <a:rPr lang="en-US" sz="2400" i="1" dirty="0">
                <a:solidFill>
                  <a:srgbClr val="FFFF00"/>
                </a:solidFill>
              </a:rPr>
              <a:t> to the person to whom the property or possession is transferred</a:t>
            </a:r>
            <a:r>
              <a:rPr lang="en-US" sz="2400" i="1" dirty="0">
                <a:solidFill>
                  <a:schemeClr val="bg1"/>
                </a:solidFill>
              </a:rPr>
              <a:t>.</a:t>
            </a:r>
            <a:endParaRPr lang="en-CA" sz="2400" i="1" dirty="0">
              <a:solidFill>
                <a:schemeClr val="bg1"/>
              </a:solidFill>
            </a:endParaRPr>
          </a:p>
        </p:txBody>
      </p:sp>
      <p:sp>
        <p:nvSpPr>
          <p:cNvPr id="249859" name="Slide Number Placeholder 3">
            <a:extLst>
              <a:ext uri="{FF2B5EF4-FFF2-40B4-BE49-F238E27FC236}">
                <a16:creationId xmlns:a16="http://schemas.microsoft.com/office/drawing/2014/main" id="{0610784A-31DE-F7C0-2A87-00D0D7B9DD8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80BEB76-047B-6749-9CF5-0F5CA3042B9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815536-5F4A-F587-3EF2-0E705778A3E3}"/>
              </a:ext>
            </a:extLst>
          </p:cNvPr>
          <p:cNvSpPr>
            <a:spLocks noGrp="1"/>
          </p:cNvSpPr>
          <p:nvPr>
            <p:ph type="title"/>
          </p:nvPr>
        </p:nvSpPr>
        <p:spPr>
          <a:xfrm>
            <a:off x="1485900" y="134938"/>
            <a:ext cx="6172200" cy="560387"/>
          </a:xfrm>
        </p:spPr>
        <p:txBody>
          <a:bodyPr>
            <a:normAutofit fontScale="90000"/>
          </a:bodyPr>
          <a:lstStyle/>
          <a:p>
            <a:pPr>
              <a:defRPr/>
            </a:pPr>
            <a:r>
              <a:rPr lang="en-US" b="1" dirty="0">
                <a:solidFill>
                  <a:srgbClr val="FFFF00"/>
                </a:solidFill>
              </a:rPr>
              <a:t>Trademarks	</a:t>
            </a:r>
          </a:p>
        </p:txBody>
      </p:sp>
      <p:sp>
        <p:nvSpPr>
          <p:cNvPr id="251906" name="Content Placeholder 1">
            <a:extLst>
              <a:ext uri="{FF2B5EF4-FFF2-40B4-BE49-F238E27FC236}">
                <a16:creationId xmlns:a16="http://schemas.microsoft.com/office/drawing/2014/main" id="{CDCA13C3-2A8D-4A21-090E-94E75E2FB90D}"/>
              </a:ext>
            </a:extLst>
          </p:cNvPr>
          <p:cNvSpPr>
            <a:spLocks noGrp="1" noChangeArrowheads="1"/>
          </p:cNvSpPr>
          <p:nvPr>
            <p:ph idx="1"/>
          </p:nvPr>
        </p:nvSpPr>
        <p:spPr bwMode="auto">
          <a:xfrm>
            <a:off x="304800" y="1058863"/>
            <a:ext cx="8534400" cy="3889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i="1">
                <a:solidFill>
                  <a:srgbClr val="00B0F0"/>
                </a:solidFill>
              </a:rPr>
              <a:t>Syntex Inc. v. Apotex Inc., </a:t>
            </a:r>
            <a:r>
              <a:rPr lang="en-US" altLang="en-US" sz="2800">
                <a:solidFill>
                  <a:schemeClr val="bg1"/>
                </a:solidFill>
              </a:rPr>
              <a:t>[1984] 2 FC 1012 (FCA)</a:t>
            </a:r>
          </a:p>
          <a:p>
            <a:pPr marL="300038" lvl="1" indent="0">
              <a:buFont typeface="Arial" panose="020B0604020202020204" pitchFamily="34" charset="0"/>
              <a:buNone/>
            </a:pPr>
            <a:r>
              <a:rPr lang="en-US" altLang="en-US" b="1">
                <a:solidFill>
                  <a:schemeClr val="bg1"/>
                </a:solidFill>
              </a:rPr>
              <a:t>4.</a:t>
            </a:r>
            <a:r>
              <a:rPr lang="en-US" altLang="en-US">
                <a:solidFill>
                  <a:schemeClr val="bg1"/>
                </a:solidFill>
              </a:rPr>
              <a:t> (1) </a:t>
            </a:r>
            <a:r>
              <a:rPr lang="en-US" altLang="en-US">
                <a:solidFill>
                  <a:srgbClr val="FFFF00"/>
                </a:solidFill>
              </a:rPr>
              <a:t>A trade-mark is deemed to be used in association with goods if, </a:t>
            </a:r>
            <a:r>
              <a:rPr lang="en-US" altLang="en-US">
                <a:solidFill>
                  <a:srgbClr val="FF0000"/>
                </a:solidFill>
              </a:rPr>
              <a:t>at the time of the transfer of the property in </a:t>
            </a:r>
            <a:r>
              <a:rPr lang="en-US" altLang="en-US">
                <a:solidFill>
                  <a:srgbClr val="FFFF00"/>
                </a:solidFill>
              </a:rPr>
              <a:t>or possession of the goods</a:t>
            </a:r>
            <a:r>
              <a:rPr lang="en-US" altLang="en-US">
                <a:solidFill>
                  <a:schemeClr val="bg1"/>
                </a:solidFill>
              </a:rPr>
              <a:t>, in the normal course of trade, … </a:t>
            </a:r>
            <a:r>
              <a:rPr lang="en-US" altLang="en-US">
                <a:solidFill>
                  <a:srgbClr val="FFFF00"/>
                </a:solidFill>
              </a:rPr>
              <a:t>it is in any other manner so associated with the goods </a:t>
            </a:r>
            <a:r>
              <a:rPr lang="en-US" altLang="en-US">
                <a:solidFill>
                  <a:schemeClr val="bg1"/>
                </a:solidFill>
              </a:rPr>
              <a:t>that notice of the association is then given to the person to whom the property or possession is transferred.</a:t>
            </a:r>
            <a:endParaRPr lang="en-CA" altLang="en-US">
              <a:solidFill>
                <a:schemeClr val="bg1"/>
              </a:solidFill>
            </a:endParaRPr>
          </a:p>
        </p:txBody>
      </p:sp>
      <p:sp>
        <p:nvSpPr>
          <p:cNvPr id="251907" name="Slide Number Placeholder 3">
            <a:extLst>
              <a:ext uri="{FF2B5EF4-FFF2-40B4-BE49-F238E27FC236}">
                <a16:creationId xmlns:a16="http://schemas.microsoft.com/office/drawing/2014/main" id="{CF39393E-7D09-1F36-880B-2D84DBDDC3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925D0DB-21E4-E84C-92B7-3D46BF4A9FC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3A795-6112-12BA-E519-085C3CCF42E1}"/>
              </a:ext>
            </a:extLst>
          </p:cNvPr>
          <p:cNvSpPr>
            <a:spLocks noGrp="1"/>
          </p:cNvSpPr>
          <p:nvPr>
            <p:ph type="title"/>
          </p:nvPr>
        </p:nvSpPr>
        <p:spPr>
          <a:xfrm>
            <a:off x="1485900" y="134938"/>
            <a:ext cx="6172200" cy="560387"/>
          </a:xfrm>
        </p:spPr>
        <p:txBody>
          <a:bodyPr>
            <a:normAutofit fontScale="90000"/>
          </a:bodyPr>
          <a:lstStyle/>
          <a:p>
            <a:pPr>
              <a:defRPr/>
            </a:pPr>
            <a:r>
              <a:rPr lang="en-US" b="1" dirty="0">
                <a:solidFill>
                  <a:srgbClr val="FFFF00"/>
                </a:solidFill>
              </a:rPr>
              <a:t>Trademarks	</a:t>
            </a:r>
          </a:p>
        </p:txBody>
      </p:sp>
      <p:sp>
        <p:nvSpPr>
          <p:cNvPr id="253954" name="Content Placeholder 1">
            <a:extLst>
              <a:ext uri="{FF2B5EF4-FFF2-40B4-BE49-F238E27FC236}">
                <a16:creationId xmlns:a16="http://schemas.microsoft.com/office/drawing/2014/main" id="{F1C6C194-F34C-88E4-1B08-47C56E78F1D0}"/>
              </a:ext>
            </a:extLst>
          </p:cNvPr>
          <p:cNvSpPr>
            <a:spLocks noGrp="1" noChangeArrowheads="1"/>
          </p:cNvSpPr>
          <p:nvPr>
            <p:ph idx="1"/>
          </p:nvPr>
        </p:nvSpPr>
        <p:spPr bwMode="auto">
          <a:xfrm>
            <a:off x="250825" y="1058863"/>
            <a:ext cx="8642350" cy="3405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i="1">
                <a:solidFill>
                  <a:srgbClr val="00B0F0"/>
                </a:solidFill>
              </a:rPr>
              <a:t>Syntex Inc. v. Apotex Inc</a:t>
            </a:r>
            <a:r>
              <a:rPr lang="en-US" altLang="en-US" sz="2700" i="1">
                <a:solidFill>
                  <a:schemeClr val="bg1"/>
                </a:solidFill>
              </a:rPr>
              <a:t>., </a:t>
            </a:r>
            <a:r>
              <a:rPr lang="en-US" altLang="en-US" sz="2700">
                <a:solidFill>
                  <a:schemeClr val="bg1"/>
                </a:solidFill>
              </a:rPr>
              <a:t>[1984] 2 FC 1012 (FCA)</a:t>
            </a:r>
          </a:p>
          <a:p>
            <a:pPr marL="0" indent="0">
              <a:buFont typeface="Arial" panose="020B0604020202020204" pitchFamily="34" charset="0"/>
              <a:buNone/>
            </a:pPr>
            <a:r>
              <a:rPr lang="en-US" altLang="en-US" sz="2700">
                <a:solidFill>
                  <a:schemeClr val="bg1"/>
                </a:solidFill>
              </a:rPr>
              <a:t>Court said on this point… </a:t>
            </a:r>
            <a:r>
              <a:rPr lang="en-US" altLang="en-US" sz="2700" i="1">
                <a:solidFill>
                  <a:schemeClr val="bg1"/>
                </a:solidFill>
              </a:rPr>
              <a:t>“</a:t>
            </a:r>
            <a:r>
              <a:rPr lang="en-US" altLang="en-US" sz="2700" i="1">
                <a:solidFill>
                  <a:srgbClr val="FFFF00"/>
                </a:solidFill>
              </a:rPr>
              <a:t>It seems to me that the respondents (Syntex) face </a:t>
            </a:r>
            <a:r>
              <a:rPr lang="en-US" altLang="en-US" sz="2700" i="1">
                <a:solidFill>
                  <a:srgbClr val="FF0000"/>
                </a:solidFill>
              </a:rPr>
              <a:t>considerable difficulty in establishing</a:t>
            </a:r>
            <a:r>
              <a:rPr lang="en-US" altLang="en-US" sz="2700" i="1">
                <a:solidFill>
                  <a:srgbClr val="FFFF00"/>
                </a:solidFill>
              </a:rPr>
              <a:t> at trial that the </a:t>
            </a:r>
            <a:r>
              <a:rPr lang="en-US" altLang="en-US" sz="2700" i="1">
                <a:solidFill>
                  <a:srgbClr val="FF0000"/>
                </a:solidFill>
              </a:rPr>
              <a:t>presence of the trade mark “Naprosyn” </a:t>
            </a:r>
            <a:r>
              <a:rPr lang="en-US" altLang="en-US" sz="2700" b="1" i="1" u="sng">
                <a:solidFill>
                  <a:srgbClr val="FF0000"/>
                </a:solidFill>
              </a:rPr>
              <a:t>in the appellant’s flyer </a:t>
            </a:r>
            <a:r>
              <a:rPr lang="en-US" altLang="en-US" sz="2700" i="1">
                <a:solidFill>
                  <a:srgbClr val="FF0000"/>
                </a:solidFill>
              </a:rPr>
              <a:t>constituted a “use” </a:t>
            </a:r>
            <a:r>
              <a:rPr lang="en-US" altLang="en-US" sz="2700" i="1">
                <a:solidFill>
                  <a:schemeClr val="bg1"/>
                </a:solidFill>
              </a:rPr>
              <a:t>that is contrary to subsection 22(1) of the </a:t>
            </a:r>
            <a:r>
              <a:rPr lang="en-US" altLang="en-US" sz="2700" i="1" u="sng">
                <a:solidFill>
                  <a:schemeClr val="bg1"/>
                </a:solidFill>
              </a:rPr>
              <a:t>Trade Marks Act</a:t>
            </a:r>
            <a:r>
              <a:rPr lang="en-US" altLang="en-US" sz="2700" i="1">
                <a:solidFill>
                  <a:schemeClr val="bg1"/>
                </a:solidFill>
              </a:rPr>
              <a:t>”</a:t>
            </a:r>
          </a:p>
        </p:txBody>
      </p:sp>
      <p:sp>
        <p:nvSpPr>
          <p:cNvPr id="253955" name="Slide Number Placeholder 3">
            <a:extLst>
              <a:ext uri="{FF2B5EF4-FFF2-40B4-BE49-F238E27FC236}">
                <a16:creationId xmlns:a16="http://schemas.microsoft.com/office/drawing/2014/main" id="{05C8563A-E414-C6B3-B435-81B0479E70B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6AB5D8-9BB6-BE4E-AD67-5B7CB9633B4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53956" name="Picture 6">
            <a:extLst>
              <a:ext uri="{FF2B5EF4-FFF2-40B4-BE49-F238E27FC236}">
                <a16:creationId xmlns:a16="http://schemas.microsoft.com/office/drawing/2014/main" id="{10BA7E26-EDCF-8D42-FEFC-93365EE5E3E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425" y="3795713"/>
            <a:ext cx="2365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12541</TotalTime>
  <Words>31132</Words>
  <Application>Microsoft Macintosh PowerPoint</Application>
  <PresentationFormat>On-screen Show (16:9)</PresentationFormat>
  <Paragraphs>2399</Paragraphs>
  <Slides>480</Slides>
  <Notes>227</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480</vt:i4>
      </vt:variant>
    </vt:vector>
  </HeadingPairs>
  <TitlesOfParts>
    <vt:vector size="501" baseType="lpstr">
      <vt:lpstr>American Typewriter</vt:lpstr>
      <vt:lpstr>APPLE CHANCERY</vt:lpstr>
      <vt:lpstr>APPLE CHANCERY</vt:lpstr>
      <vt:lpstr>Arial</vt:lpstr>
      <vt:lpstr>Calibri</vt:lpstr>
      <vt:lpstr>Comic Sans MS</vt:lpstr>
      <vt:lpstr>Courier New</vt:lpstr>
      <vt:lpstr>Droid Sans</vt:lpstr>
      <vt:lpstr>Herculanum</vt:lpstr>
      <vt:lpstr>P22 Typewriter</vt:lpstr>
      <vt:lpstr>Times New Roman</vt:lpstr>
      <vt:lpstr>Verdana</vt:lpstr>
      <vt:lpstr>Whitney Book</vt:lpstr>
      <vt:lpstr>Whitney SSm A</vt:lpstr>
      <vt:lpstr>WhitneyHTF-Bold</vt:lpstr>
      <vt:lpstr>Wingdings</vt:lpstr>
      <vt:lpstr>Office Theme</vt:lpstr>
      <vt:lpstr>2_Office Theme</vt:lpstr>
      <vt:lpstr>1_Office Theme</vt:lpstr>
      <vt:lpstr>3_Office Theme</vt:lpstr>
      <vt:lpstr>Document</vt:lpstr>
      <vt:lpstr>PowerPoint Presentation</vt:lpstr>
      <vt:lpstr>PowerPoint Presentation</vt:lpstr>
      <vt:lpstr>PowerPoint Presentation</vt:lpstr>
      <vt:lpstr>PowerPoint Presentation</vt:lpstr>
      <vt:lpstr>PowerPoint Presentation</vt:lpstr>
      <vt:lpstr>PowerPoint Presentation</vt:lpstr>
      <vt:lpstr>Text @ UBC Bookstore</vt:lpstr>
      <vt:lpstr>PowerPoint Presentation</vt:lpstr>
      <vt:lpstr>PowerPoint Presentation</vt:lpstr>
      <vt:lpstr>PowerPoint Presentation</vt:lpstr>
      <vt:lpstr> For full privileges on the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talk about…</vt:lpstr>
      <vt:lpstr>20% = a modest proposal…</vt:lpstr>
      <vt:lpstr>PowerPoint Presentation</vt:lpstr>
      <vt:lpstr>PowerPoint Presentation</vt:lpstr>
      <vt:lpstr>  </vt:lpstr>
      <vt:lpstr>LLMCL Students Registered in the Class as such:  Additional Task    </vt:lpstr>
      <vt:lpstr>PowerPoint Presentation</vt:lpstr>
      <vt:lpstr>PowerPoint Presentation</vt:lpstr>
      <vt:lpstr>The 10%</vt:lpstr>
      <vt:lpstr>Anything &amp; everything can be done via email if you prefer</vt:lpstr>
      <vt:lpstr>Final Exam </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Trademarks </vt:lpstr>
      <vt:lpstr>PowerPoint Presentation</vt:lpstr>
      <vt:lpstr>Trademarks </vt:lpstr>
      <vt:lpstr>Trademarks v. Passing Off*</vt:lpstr>
      <vt:lpstr>PowerPoint Presentation</vt:lpstr>
      <vt:lpstr>Trademarks </vt:lpstr>
      <vt:lpstr>PowerPoint Presentation</vt:lpstr>
      <vt:lpstr>Trademarks </vt:lpstr>
      <vt:lpstr>Trademarks </vt:lpstr>
      <vt:lpstr>Trademarks </vt:lpstr>
      <vt:lpstr>Trademarks </vt:lpstr>
      <vt:lpstr>PowerPoint Presentation</vt:lpstr>
      <vt:lpstr>PowerPoint Presentation</vt:lpstr>
      <vt:lpstr>Trademarks </vt:lpstr>
      <vt:lpstr>Trademarks </vt:lpstr>
      <vt:lpstr>Trademarks </vt:lpstr>
      <vt:lpstr>Trademarks </vt:lpstr>
      <vt:lpstr>Trademarks </vt:lpstr>
      <vt:lpstr>Trademarks </vt:lpstr>
      <vt:lpstr>PowerPoint Presentation</vt:lpstr>
      <vt:lpstr>Instead of “distinguishing guise”</vt:lpstr>
      <vt:lpstr>Trademarks </vt:lpstr>
      <vt:lpstr>Trademarks </vt:lpstr>
      <vt:lpstr>PowerPoint Presentation</vt:lpstr>
      <vt:lpstr>Trademarks </vt:lpstr>
      <vt:lpstr> </vt:lpstr>
      <vt:lpstr>Trademarks </vt:lpstr>
      <vt:lpstr>Trademarks </vt:lpstr>
      <vt:lpstr>PowerPoint Presentation</vt:lpstr>
      <vt:lpstr>PowerPoint Presentation</vt:lpstr>
      <vt:lpstr>Pause</vt:lpstr>
      <vt:lpstr>PowerPoint Presentation</vt:lpstr>
      <vt:lpstr>On with the show…</vt:lpstr>
      <vt:lpstr>PowerPoint Presentation</vt:lpstr>
      <vt:lpstr>Trademarks </vt:lpstr>
      <vt:lpstr>Trademarks </vt:lpstr>
      <vt:lpstr>Trademarks </vt:lpstr>
      <vt:lpstr>Trademarks </vt:lpstr>
      <vt:lpstr>Trademarks </vt:lpstr>
      <vt:lpstr>Trademarks </vt:lpstr>
      <vt:lpstr>Trademarks </vt:lpstr>
      <vt:lpstr>Trademarks </vt:lpstr>
      <vt:lpstr>Trademarks </vt:lpstr>
      <vt:lpstr>Trademarks </vt:lpstr>
      <vt:lpstr>PowerPoint Presentation</vt:lpstr>
      <vt:lpstr>Trademarks </vt:lpstr>
      <vt:lpstr>Trademarks </vt:lpstr>
      <vt:lpstr>Trademarks </vt:lpstr>
      <vt:lpstr>PowerPoint Presentation</vt:lpstr>
      <vt:lpstr>Pause</vt:lpstr>
      <vt:lpstr>Trademarks v. Passing Off</vt:lpstr>
      <vt:lpstr>Trademarks: Transfer &amp; Licensing </vt:lpstr>
      <vt:lpstr>Trademarks </vt:lpstr>
      <vt:lpstr>Trademarks </vt:lpstr>
      <vt:lpstr>Trademarks </vt:lpstr>
      <vt:lpstr>PowerPoint Presentation</vt:lpstr>
      <vt:lpstr>PowerPoint Presentation</vt:lpstr>
      <vt:lpstr>Trademarks </vt:lpstr>
      <vt:lpstr>Trademarks </vt:lpstr>
      <vt:lpstr>Trademarks </vt:lpstr>
      <vt:lpstr>PowerPoint Presentation</vt:lpstr>
      <vt:lpstr>Pause</vt:lpstr>
      <vt:lpstr>PowerPoint Presentation</vt:lpstr>
      <vt:lpstr>Trademarks </vt:lpstr>
      <vt:lpstr>Trademarks </vt:lpstr>
      <vt:lpstr>Trademarks </vt:lpstr>
      <vt:lpstr>PowerPoint Presentation</vt:lpstr>
      <vt:lpstr>Trademarks </vt:lpstr>
      <vt:lpstr>PowerPoint Presentation</vt:lpstr>
      <vt:lpstr>Pause</vt:lpstr>
      <vt:lpstr>Trademarks </vt:lpstr>
      <vt:lpstr>Trademarks </vt:lpstr>
      <vt:lpstr>Trademarks </vt:lpstr>
      <vt:lpstr>Trademarks </vt:lpstr>
      <vt:lpstr>PowerPoint Presentation</vt:lpstr>
      <vt:lpstr>Trademarks </vt:lpstr>
      <vt:lpstr>Trademarks </vt:lpstr>
      <vt:lpstr>Trademarks </vt:lpstr>
      <vt:lpstr>Trademarks:  Registration invalid if… </vt:lpstr>
      <vt:lpstr>PowerPoint Presentation</vt:lpstr>
      <vt:lpstr>Trademarks: Registration invalid if… </vt:lpstr>
      <vt:lpstr>PowerPoint Presentation</vt:lpstr>
      <vt:lpstr>Pause</vt:lpstr>
      <vt:lpstr>Trademarks </vt:lpstr>
      <vt:lpstr>Trademarks </vt:lpstr>
      <vt:lpstr>Trademarks </vt:lpstr>
      <vt:lpstr>Trademarks </vt:lpstr>
      <vt:lpstr>Trademarks </vt:lpstr>
      <vt:lpstr>Trademarks </vt:lpstr>
      <vt:lpstr>Trademarks </vt:lpstr>
      <vt:lpstr>PowerPoint Presentation</vt:lpstr>
      <vt:lpstr>Pause</vt:lpstr>
      <vt:lpstr>Trademarks: Doctrine of Confusion </vt:lpstr>
      <vt:lpstr>PowerPoint Presentation</vt:lpstr>
      <vt:lpstr>Trademarks : Confusion</vt:lpstr>
      <vt:lpstr>Trademarks : Confusion</vt:lpstr>
      <vt:lpstr>Trademarks : Confusion</vt:lpstr>
      <vt:lpstr>PowerPoint Presentation</vt:lpstr>
      <vt:lpstr>Pause</vt:lpstr>
      <vt:lpstr>PowerPoint Presentation</vt:lpstr>
      <vt:lpstr>Trademarks: Confusion </vt:lpstr>
      <vt:lpstr>PowerPoint Presentation</vt:lpstr>
      <vt:lpstr>PowerPoint Presentation</vt:lpstr>
      <vt:lpstr>PowerPoint Presentation</vt:lpstr>
      <vt:lpstr>Trademarks: Application of s. 6</vt:lpstr>
      <vt:lpstr>Trademarks: Application of s.6</vt:lpstr>
      <vt:lpstr>Trademarks: Application of s. 6</vt:lpstr>
      <vt:lpstr>Trademarks: Application of s. 6</vt:lpstr>
      <vt:lpstr>Trademarks: Application of s. 6</vt:lpstr>
      <vt:lpstr>Trademarks: Application of s. 6</vt:lpstr>
      <vt:lpstr>Trademarks: Application of s. 6</vt:lpstr>
      <vt:lpstr>PowerPoint Presentation</vt:lpstr>
      <vt:lpstr>Pause</vt:lpstr>
      <vt:lpstr>On with the show…</vt:lpstr>
      <vt:lpstr>PowerPoint Presentation</vt:lpstr>
      <vt:lpstr>Trademarks: Confusion </vt:lpstr>
      <vt:lpstr>PowerPoint Presentation</vt:lpstr>
      <vt:lpstr>PowerPoint Presentation</vt:lpstr>
      <vt:lpstr>PowerPoint Presentation</vt:lpstr>
      <vt:lpstr>Trademarks: Confusion</vt:lpstr>
      <vt:lpstr>Trademarks: Confusion  </vt:lpstr>
      <vt:lpstr>Trademarks : Confusion</vt:lpstr>
      <vt:lpstr>Trademarks: Confusion</vt:lpstr>
      <vt:lpstr>Trademarks : Confusion</vt:lpstr>
      <vt:lpstr>PowerPoint Presentation</vt:lpstr>
      <vt:lpstr>Trademarks: Confusion  </vt:lpstr>
      <vt:lpstr>Trademarks : Confusion</vt:lpstr>
      <vt:lpstr>Trademarks: Confusion</vt:lpstr>
      <vt:lpstr>Trademarks: Confusion – Test Person</vt:lpstr>
      <vt:lpstr>Trademarks: Confusion – Test Person</vt:lpstr>
      <vt:lpstr>Trademarks: Confusion - s. 6(5) factors </vt:lpstr>
      <vt:lpstr>Trademarks: Confusion - s. 6(5) factors  </vt:lpstr>
      <vt:lpstr>Trademarks: Confusion - s. 6(5) factors </vt:lpstr>
      <vt:lpstr>Trademarks: Confusion</vt:lpstr>
      <vt:lpstr>PowerPoint Presentation</vt:lpstr>
      <vt:lpstr>Pause</vt:lpstr>
      <vt:lpstr>PowerPoint Presentation</vt:lpstr>
      <vt:lpstr>Trademarks: Confusion</vt:lpstr>
      <vt:lpstr>Trademarks: Confusion </vt:lpstr>
      <vt:lpstr>Trademarks: Confusion</vt:lpstr>
      <vt:lpstr>PowerPoint Presentation</vt:lpstr>
      <vt:lpstr>Trademarks : Confusion</vt:lpstr>
      <vt:lpstr>Trademarks : Confusion</vt:lpstr>
      <vt:lpstr>Trademarks: Confusion  </vt:lpstr>
      <vt:lpstr>Trademarks: Confusion</vt:lpstr>
      <vt:lpstr>Trademarks: Confusion – Digging Deeper</vt:lpstr>
      <vt:lpstr>Trademarks: Confusion</vt:lpstr>
      <vt:lpstr>Trademarks: Confusion  </vt:lpstr>
      <vt:lpstr>Trademarks: Confusion</vt:lpstr>
      <vt:lpstr>Trademarks: Confusion</vt:lpstr>
      <vt:lpstr>Trademarks: Confusion</vt:lpstr>
      <vt:lpstr>Trademarks: Confusion  </vt:lpstr>
      <vt:lpstr>Trademarks: Confusion  </vt:lpstr>
      <vt:lpstr>Trademarks: Confusion</vt:lpstr>
      <vt:lpstr>Trademarks: Confusion</vt:lpstr>
      <vt:lpstr>Trademarks: Confusion  </vt:lpstr>
      <vt:lpstr>PowerPoint Presentation</vt:lpstr>
      <vt:lpstr>Pause</vt:lpstr>
      <vt:lpstr>PowerPoint Presentation</vt:lpstr>
      <vt:lpstr>PowerPoint Presentation</vt:lpstr>
      <vt:lpstr>PowerPoint Presentation</vt:lpstr>
      <vt:lpstr>PowerPoint Presentation</vt:lpstr>
      <vt:lpstr>Pause</vt:lpstr>
      <vt:lpstr>Trademarks: Infringement</vt:lpstr>
      <vt:lpstr>PowerPoint Presentation</vt:lpstr>
      <vt:lpstr>PowerPoint Presentation</vt:lpstr>
      <vt:lpstr>Trademarks: Infringement</vt:lpstr>
      <vt:lpstr>Trademarks: Infringement  </vt:lpstr>
      <vt:lpstr>Trademarks: Infringement  </vt:lpstr>
      <vt:lpstr>Trademarks: Infringement</vt:lpstr>
      <vt:lpstr>Trademarks: Infringement</vt:lpstr>
      <vt:lpstr>Trademarks: Infringement</vt:lpstr>
      <vt:lpstr>PowerPoint Presentation</vt:lpstr>
      <vt:lpstr>Trademarks: Infringement  </vt:lpstr>
      <vt:lpstr>Trademarks: Infringement</vt:lpstr>
      <vt:lpstr>Trademarks: Infringement</vt:lpstr>
      <vt:lpstr>Trademarks: Infringement</vt:lpstr>
      <vt:lpstr>Trademarks: Infringement</vt:lpstr>
      <vt:lpstr>PowerPoint Presentation</vt:lpstr>
      <vt:lpstr>PowerPoint Presentation</vt:lpstr>
      <vt:lpstr>Trademarks : Infringement</vt:lpstr>
      <vt:lpstr>Trademarks: Infringement  </vt:lpstr>
      <vt:lpstr>Trademarks: Infringement</vt:lpstr>
      <vt:lpstr>Trademarks: Infringement</vt:lpstr>
      <vt:lpstr>Trademarks: Infringement  </vt:lpstr>
      <vt:lpstr>Trademarks: Infringement  </vt:lpstr>
      <vt:lpstr>Trademarks: Infringement</vt:lpstr>
      <vt:lpstr>PowerPoint Presentation</vt:lpstr>
      <vt:lpstr>Pause</vt:lpstr>
      <vt:lpstr>Trademarks : Infringement – the law today </vt:lpstr>
      <vt:lpstr>Trademarks: Infringement – the law today  </vt:lpstr>
      <vt:lpstr>Trademarks: Infringement – the law today  </vt:lpstr>
      <vt:lpstr>PowerPoint Presentation</vt:lpstr>
      <vt:lpstr>PowerPoint Presentation</vt:lpstr>
      <vt:lpstr>Trademarks: Infringement – the law today</vt:lpstr>
      <vt:lpstr>PowerPoint Presentation</vt:lpstr>
      <vt:lpstr>Pause</vt:lpstr>
      <vt:lpstr>Trademarks: Infringement Questions to Ponder  </vt:lpstr>
      <vt:lpstr>PowerPoint Presentation</vt:lpstr>
      <vt:lpstr>PowerPoint Presentation</vt:lpstr>
      <vt:lpstr>PowerPoint Presentation</vt:lpstr>
      <vt:lpstr>PowerPoint Presentation</vt:lpstr>
      <vt:lpstr>Pause</vt:lpstr>
      <vt:lpstr>How is S. 22 TMA like this Guy?</vt:lpstr>
      <vt:lpstr>PowerPoint Presentation</vt:lpstr>
      <vt:lpstr>Trademarks: Infringement  </vt:lpstr>
      <vt:lpstr>Trademarks: Infringement  </vt:lpstr>
      <vt:lpstr>Trademarks: Infringement</vt:lpstr>
      <vt:lpstr>Trademarks: Infringement</vt:lpstr>
      <vt:lpstr>Trademarks: Infringement</vt:lpstr>
      <vt:lpstr>Trademarks: Infringement  </vt:lpstr>
      <vt:lpstr>Trademarks: Infringement</vt:lpstr>
      <vt:lpstr>Trademarks: Infringement  </vt:lpstr>
      <vt:lpstr>Trademarks: Infringement</vt:lpstr>
      <vt:lpstr>Trademarks: Infringement  </vt:lpstr>
      <vt:lpstr>Trademarks: Infringement</vt:lpstr>
      <vt:lpstr>Trademarks: Infringement  </vt:lpstr>
      <vt:lpstr>Trademarks: Infringement  </vt:lpstr>
      <vt:lpstr>PowerPoint Presentation</vt:lpstr>
      <vt:lpstr>Trademarks: Infringement  </vt:lpstr>
      <vt:lpstr>Trademarks: Infringement  </vt:lpstr>
      <vt:lpstr>Trademarks: Infringement  </vt:lpstr>
      <vt:lpstr>PowerPoint Presentation</vt:lpstr>
      <vt:lpstr>Pause</vt:lpstr>
      <vt:lpstr>Trademarks: Remedies </vt:lpstr>
      <vt:lpstr>Trademarks: Remedies  </vt:lpstr>
      <vt:lpstr>Trademarks: Remedies  </vt:lpstr>
      <vt:lpstr>Trademarks: Remedies</vt:lpstr>
      <vt:lpstr>Trademarks: Remedies</vt:lpstr>
      <vt:lpstr>Trademarks: Remedies</vt:lpstr>
      <vt:lpstr>Trademarks: Remedies</vt:lpstr>
      <vt:lpstr>PowerPoint Presentation</vt:lpstr>
      <vt:lpstr>PowerPoint Presentation</vt:lpstr>
      <vt:lpstr>Pause</vt:lpstr>
      <vt:lpstr>PowerPoint Presentation</vt:lpstr>
      <vt:lpstr>Trademarks: Infringement  – the law today</vt:lpstr>
      <vt:lpstr>Trademarks: Infringement</vt:lpstr>
      <vt:lpstr>Trademarks: Remedies  </vt:lpstr>
      <vt:lpstr>Trademarks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On with the show…</vt:lpstr>
      <vt:lpstr>Patents</vt:lpstr>
      <vt:lpstr>Guest Speaker</vt:lpstr>
      <vt:lpstr>PowerPoint Presentation</vt:lpstr>
      <vt:lpstr>Patents</vt:lpstr>
      <vt:lpstr>Patents</vt:lpstr>
      <vt:lpstr>Patents</vt:lpstr>
      <vt:lpstr>The Patent Bargain</vt:lpstr>
      <vt:lpstr>Patents</vt:lpstr>
      <vt:lpstr>The Patent Bargain</vt:lpstr>
      <vt:lpstr>The Business Context: perceptions of value</vt:lpstr>
      <vt:lpstr>Patents</vt:lpstr>
      <vt:lpstr>Trolls</vt:lpstr>
      <vt:lpstr>PowerPoint Presentation</vt:lpstr>
      <vt:lpstr>Patents</vt:lpstr>
      <vt:lpstr>PowerPoint Presentation</vt:lpstr>
      <vt:lpstr>Patents</vt:lpstr>
      <vt:lpstr>Patents</vt:lpstr>
      <vt:lpstr>My comments on majority decision in Harvard College  (have edited out regrettably inappropriate comments)</vt:lpstr>
      <vt:lpstr>PowerPoint Presentation</vt:lpstr>
      <vt:lpstr>Patents</vt:lpstr>
      <vt:lpstr>Patents</vt:lpstr>
      <vt:lpstr>Patents</vt:lpstr>
      <vt:lpstr>PowerPoint Presentation</vt:lpstr>
      <vt:lpstr>PowerPoint Presentation</vt:lpstr>
      <vt:lpstr>Patents</vt:lpstr>
      <vt:lpstr>PowerPoint Presentation</vt:lpstr>
      <vt:lpstr>Patents</vt:lpstr>
      <vt:lpstr>PowerPoint Presentation</vt:lpstr>
      <vt:lpstr>PowerPoint Presentation</vt:lpstr>
      <vt:lpstr>PowerPoint Presentation</vt:lpstr>
      <vt:lpstr>Pause</vt:lpstr>
      <vt:lpstr>PowerPoint Presentation</vt:lpstr>
      <vt:lpstr>PowerPoint Presentation</vt:lpstr>
      <vt:lpstr>On with the show…</vt:lpstr>
      <vt:lpstr>PowerPoint Presentation</vt:lpstr>
      <vt:lpstr>PowerPoint Presentation</vt:lpstr>
      <vt:lpstr>PowerPoint Presentation</vt:lpstr>
      <vt:lpstr>Patents</vt:lpstr>
      <vt:lpstr>Patents</vt:lpstr>
      <vt:lpstr>Patents</vt:lpstr>
      <vt:lpstr>PowerPoint Presentation</vt:lpstr>
      <vt:lpstr>Patents</vt:lpstr>
      <vt:lpstr>PowerPoint Presentation</vt:lpstr>
      <vt:lpstr>PowerPoint Presentation</vt:lpstr>
      <vt:lpstr>Pause</vt:lpstr>
      <vt:lpstr>Patent Requirements</vt:lpstr>
      <vt:lpstr>PowerPoint Presentation</vt:lpstr>
      <vt:lpstr>PowerPoint Presentation</vt:lpstr>
      <vt:lpstr>PowerPoint Presentation</vt:lpstr>
      <vt:lpstr>Patents</vt:lpstr>
      <vt:lpstr>Patents</vt:lpstr>
      <vt:lpstr>Patents</vt:lpstr>
      <vt:lpstr>Patents</vt:lpstr>
      <vt:lpstr>Patents</vt:lpstr>
      <vt:lpstr>Patents</vt:lpstr>
      <vt:lpstr>Patents</vt:lpstr>
      <vt:lpstr>Patents</vt:lpstr>
      <vt:lpstr>Patents</vt:lpstr>
      <vt:lpstr>Patents</vt:lpstr>
      <vt:lpstr>PowerPoint Presentation</vt:lpstr>
      <vt:lpstr>Pause</vt:lpstr>
      <vt:lpstr>Patents</vt:lpstr>
      <vt:lpstr>PowerPoint Presentation</vt:lpstr>
      <vt:lpstr>Patents: Doublepatenting/evergreening </vt:lpstr>
      <vt:lpstr>Patents</vt:lpstr>
      <vt:lpstr>A “Prior Art” story</vt:lpstr>
      <vt:lpstr>Chronology</vt:lpstr>
      <vt:lpstr>Court decided…</vt:lpstr>
      <vt:lpstr>PowerPoint Presentation</vt:lpstr>
      <vt:lpstr>   Result: Creation of a meaningless     Computer  Game/TV Console Divide</vt:lpstr>
      <vt:lpstr>PowerPoint Presentation</vt:lpstr>
      <vt:lpstr>Pause</vt:lpstr>
      <vt:lpstr>Patents</vt:lpstr>
      <vt:lpstr>Patents</vt:lpstr>
      <vt:lpstr>PowerPoint Presentation</vt:lpstr>
      <vt:lpstr>PowerPoint Presentation</vt:lpstr>
      <vt:lpstr>PowerPoint Presentation</vt:lpstr>
      <vt:lpstr>Patents</vt:lpstr>
      <vt:lpstr>Patents</vt:lpstr>
      <vt:lpstr>Patents</vt:lpstr>
      <vt:lpstr>Patents</vt:lpstr>
      <vt:lpstr>PowerPoint Presentation</vt:lpstr>
      <vt:lpstr>PowerPoint Presentation</vt:lpstr>
      <vt:lpstr>Pause</vt:lpstr>
      <vt:lpstr>Patents</vt:lpstr>
      <vt:lpstr>PowerPoint Presentation</vt:lpstr>
      <vt:lpstr>Patents</vt:lpstr>
      <vt:lpstr>Patents</vt:lpstr>
      <vt:lpstr>Patents</vt:lpstr>
      <vt:lpstr>Patents</vt:lpstr>
      <vt:lpstr>Patents</vt:lpstr>
      <vt:lpstr>PowerPoint Presentation</vt:lpstr>
      <vt:lpstr>PowerPoint Presentation</vt:lpstr>
      <vt:lpstr>Pause</vt:lpstr>
      <vt:lpstr>Patents</vt:lpstr>
      <vt:lpstr>Patents</vt:lpstr>
      <vt:lpstr>Patents</vt:lpstr>
      <vt:lpstr>Dr. Janet (not Jane) Ridout</vt:lpstr>
      <vt:lpstr>PowerPoint Presentation</vt:lpstr>
      <vt:lpstr>PowerPoint Presentation</vt:lpstr>
      <vt:lpstr>Pause</vt:lpstr>
      <vt:lpstr>On with the show…</vt:lpstr>
      <vt:lpstr>PowerPoint Presentation</vt:lpstr>
      <vt:lpstr>Patents</vt:lpstr>
      <vt:lpstr>Patents</vt:lpstr>
      <vt:lpstr>Patents</vt:lpstr>
      <vt:lpstr>PowerPoint Presentation</vt:lpstr>
      <vt:lpstr>PowerPoint Presentation</vt:lpstr>
      <vt:lpstr>Patents</vt:lpstr>
      <vt:lpstr>Patents</vt:lpstr>
      <vt:lpstr>PowerPoint Presentation</vt:lpstr>
      <vt:lpstr>Patents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Patents: Post-grant Issues</vt:lpstr>
      <vt:lpstr>Patents: Post-grant Issues</vt:lpstr>
      <vt:lpstr>Patents: Post-grant Issues</vt:lpstr>
      <vt:lpstr>Patents: Post-grant Issues</vt:lpstr>
      <vt:lpstr>PowerPoint Presentation</vt:lpstr>
      <vt:lpstr>Pause</vt:lpstr>
      <vt:lpstr>Patents: Patent infringement </vt:lpstr>
      <vt:lpstr>Patents: Patent infringement</vt:lpstr>
      <vt:lpstr>Patents: Defences to patent infringement </vt:lpstr>
      <vt:lpstr>Patents: Defences to patent infringement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Jurisdiction </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Always include a cat picture</vt:lpstr>
      <vt:lpstr>PowerPoint Presentation</vt:lpstr>
      <vt:lpstr>PowerPoint Presentation</vt:lpstr>
      <vt:lpstr>PowerPoint Presentation</vt:lpstr>
      <vt:lpstr>PowerPoint Presentation</vt:lpstr>
      <vt:lpstr>  Always include a cat picture</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411</cp:revision>
  <cp:lastPrinted>2016-07-11T18:15:24Z</cp:lastPrinted>
  <dcterms:created xsi:type="dcterms:W3CDTF">2010-06-15T20:07:28Z</dcterms:created>
  <dcterms:modified xsi:type="dcterms:W3CDTF">2023-12-04T16:53:10Z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9565331</vt:lpwstr>
  </property>
  <property fmtid="{D5CDD505-2E9C-101B-9397-08002B2CF9AE}" name="NXPowerLiteSettings" pid="3">
    <vt:lpwstr>C700052003A000</vt:lpwstr>
  </property>
  <property fmtid="{D5CDD505-2E9C-101B-9397-08002B2CF9AE}" name="NXPowerLiteVersion" pid="4">
    <vt:lpwstr>D8.0.8</vt:lpwstr>
  </property>
</Properties>
</file>