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ink/ink14.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ink/ink15.xml" ContentType="application/inkml+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5974" r:id="rId2"/>
  </p:sldMasterIdLst>
  <p:notesMasterIdLst>
    <p:notesMasterId r:id="rId253"/>
  </p:notesMasterIdLst>
  <p:handoutMasterIdLst>
    <p:handoutMasterId r:id="rId254"/>
  </p:handoutMasterIdLst>
  <p:sldIdLst>
    <p:sldId id="298" r:id="rId3"/>
    <p:sldId id="1084" r:id="rId4"/>
    <p:sldId id="3560" r:id="rId5"/>
    <p:sldId id="7750" r:id="rId6"/>
    <p:sldId id="8225" r:id="rId7"/>
    <p:sldId id="8242" r:id="rId8"/>
    <p:sldId id="3625" r:id="rId9"/>
    <p:sldId id="1087" r:id="rId10"/>
    <p:sldId id="5622" r:id="rId11"/>
    <p:sldId id="5631" r:id="rId12"/>
    <p:sldId id="5624" r:id="rId13"/>
    <p:sldId id="5625" r:id="rId14"/>
    <p:sldId id="5626" r:id="rId15"/>
    <p:sldId id="5627" r:id="rId16"/>
    <p:sldId id="5628" r:id="rId17"/>
    <p:sldId id="5629" r:id="rId18"/>
    <p:sldId id="7721" r:id="rId19"/>
    <p:sldId id="5619" r:id="rId20"/>
    <p:sldId id="5620" r:id="rId21"/>
    <p:sldId id="5801" r:id="rId22"/>
    <p:sldId id="7035" r:id="rId23"/>
    <p:sldId id="2346" r:id="rId24"/>
    <p:sldId id="5775" r:id="rId25"/>
    <p:sldId id="5771" r:id="rId26"/>
    <p:sldId id="5448" r:id="rId27"/>
    <p:sldId id="5621" r:id="rId28"/>
    <p:sldId id="1245" r:id="rId29"/>
    <p:sldId id="1172" r:id="rId30"/>
    <p:sldId id="8230" r:id="rId31"/>
    <p:sldId id="3544" r:id="rId32"/>
    <p:sldId id="8124" r:id="rId33"/>
    <p:sldId id="7724" r:id="rId34"/>
    <p:sldId id="1082" r:id="rId35"/>
    <p:sldId id="5550" r:id="rId36"/>
    <p:sldId id="299" r:id="rId37"/>
    <p:sldId id="5474" r:id="rId38"/>
    <p:sldId id="308" r:id="rId39"/>
    <p:sldId id="5571" r:id="rId40"/>
    <p:sldId id="5589" r:id="rId41"/>
    <p:sldId id="3578" r:id="rId42"/>
    <p:sldId id="5605" r:id="rId43"/>
    <p:sldId id="4115" r:id="rId44"/>
    <p:sldId id="5670" r:id="rId45"/>
    <p:sldId id="3708" r:id="rId46"/>
    <p:sldId id="3954" r:id="rId47"/>
    <p:sldId id="4099" r:id="rId48"/>
    <p:sldId id="4102" r:id="rId49"/>
    <p:sldId id="4105" r:id="rId50"/>
    <p:sldId id="4030" r:id="rId51"/>
    <p:sldId id="4033" r:id="rId52"/>
    <p:sldId id="5740" r:id="rId53"/>
    <p:sldId id="4107" r:id="rId54"/>
    <p:sldId id="4108" r:id="rId55"/>
    <p:sldId id="4109" r:id="rId56"/>
    <p:sldId id="5741" r:id="rId57"/>
    <p:sldId id="3956" r:id="rId58"/>
    <p:sldId id="4110" r:id="rId59"/>
    <p:sldId id="4111" r:id="rId60"/>
    <p:sldId id="5743" r:id="rId61"/>
    <p:sldId id="4047" r:id="rId62"/>
    <p:sldId id="4112" r:id="rId63"/>
    <p:sldId id="5727" r:id="rId64"/>
    <p:sldId id="5728" r:id="rId65"/>
    <p:sldId id="5731" r:id="rId66"/>
    <p:sldId id="5735" r:id="rId67"/>
    <p:sldId id="3957" r:id="rId68"/>
    <p:sldId id="3990" r:id="rId69"/>
    <p:sldId id="3977" r:id="rId70"/>
    <p:sldId id="4273" r:id="rId71"/>
    <p:sldId id="3981" r:id="rId72"/>
    <p:sldId id="5772" r:id="rId73"/>
    <p:sldId id="325" r:id="rId74"/>
    <p:sldId id="3991" r:id="rId75"/>
    <p:sldId id="4292" r:id="rId76"/>
    <p:sldId id="3992" r:id="rId77"/>
    <p:sldId id="336" r:id="rId78"/>
    <p:sldId id="3997" r:id="rId79"/>
    <p:sldId id="4302" r:id="rId80"/>
    <p:sldId id="3998" r:id="rId81"/>
    <p:sldId id="3999" r:id="rId82"/>
    <p:sldId id="4005" r:id="rId83"/>
    <p:sldId id="5595" r:id="rId84"/>
    <p:sldId id="5596" r:id="rId85"/>
    <p:sldId id="5597" r:id="rId86"/>
    <p:sldId id="344" r:id="rId87"/>
    <p:sldId id="4118" r:id="rId88"/>
    <p:sldId id="4280" r:id="rId89"/>
    <p:sldId id="4282" r:id="rId90"/>
    <p:sldId id="5782" r:id="rId91"/>
    <p:sldId id="4136" r:id="rId92"/>
    <p:sldId id="4284" r:id="rId93"/>
    <p:sldId id="4266" r:id="rId94"/>
    <p:sldId id="4362" r:id="rId95"/>
    <p:sldId id="4363" r:id="rId96"/>
    <p:sldId id="4364" r:id="rId97"/>
    <p:sldId id="4365" r:id="rId98"/>
    <p:sldId id="4366" r:id="rId99"/>
    <p:sldId id="4126" r:id="rId100"/>
    <p:sldId id="4127" r:id="rId101"/>
    <p:sldId id="4128" r:id="rId102"/>
    <p:sldId id="5604" r:id="rId103"/>
    <p:sldId id="4198" r:id="rId104"/>
    <p:sldId id="4161" r:id="rId105"/>
    <p:sldId id="4162" r:id="rId106"/>
    <p:sldId id="4163" r:id="rId107"/>
    <p:sldId id="4164" r:id="rId108"/>
    <p:sldId id="4490" r:id="rId109"/>
    <p:sldId id="5805" r:id="rId110"/>
    <p:sldId id="4206" r:id="rId111"/>
    <p:sldId id="4208" r:id="rId112"/>
    <p:sldId id="4214" r:id="rId113"/>
    <p:sldId id="4503" r:id="rId114"/>
    <p:sldId id="4219" r:id="rId115"/>
    <p:sldId id="4220" r:id="rId116"/>
    <p:sldId id="5807" r:id="rId117"/>
    <p:sldId id="4221" r:id="rId118"/>
    <p:sldId id="5808" r:id="rId119"/>
    <p:sldId id="5809" r:id="rId120"/>
    <p:sldId id="4495" r:id="rId121"/>
    <p:sldId id="4230" r:id="rId122"/>
    <p:sldId id="4232" r:id="rId123"/>
    <p:sldId id="4233" r:id="rId124"/>
    <p:sldId id="4179" r:id="rId125"/>
    <p:sldId id="4235" r:id="rId126"/>
    <p:sldId id="4180" r:id="rId127"/>
    <p:sldId id="4236" r:id="rId128"/>
    <p:sldId id="8126" r:id="rId129"/>
    <p:sldId id="5594" r:id="rId130"/>
    <p:sldId id="8231" r:id="rId131"/>
    <p:sldId id="4155" r:id="rId132"/>
    <p:sldId id="4157" r:id="rId133"/>
    <p:sldId id="8232" r:id="rId134"/>
    <p:sldId id="8235" r:id="rId135"/>
    <p:sldId id="8236" r:id="rId136"/>
    <p:sldId id="8233" r:id="rId137"/>
    <p:sldId id="8234" r:id="rId138"/>
    <p:sldId id="7749" r:id="rId139"/>
    <p:sldId id="8243" r:id="rId140"/>
    <p:sldId id="8244" r:id="rId141"/>
    <p:sldId id="8245" r:id="rId142"/>
    <p:sldId id="8246" r:id="rId143"/>
    <p:sldId id="8247" r:id="rId144"/>
    <p:sldId id="8248" r:id="rId145"/>
    <p:sldId id="8249" r:id="rId146"/>
    <p:sldId id="8089" r:id="rId147"/>
    <p:sldId id="4771" r:id="rId148"/>
    <p:sldId id="4181" r:id="rId149"/>
    <p:sldId id="4238" r:id="rId150"/>
    <p:sldId id="4182" r:id="rId151"/>
    <p:sldId id="4239" r:id="rId152"/>
    <p:sldId id="5814" r:id="rId153"/>
    <p:sldId id="6993" r:id="rId154"/>
    <p:sldId id="6994" r:id="rId155"/>
    <p:sldId id="4339" r:id="rId156"/>
    <p:sldId id="5815" r:id="rId157"/>
    <p:sldId id="5816" r:id="rId158"/>
    <p:sldId id="5817" r:id="rId159"/>
    <p:sldId id="383" r:id="rId160"/>
    <p:sldId id="5818" r:id="rId161"/>
    <p:sldId id="5819" r:id="rId162"/>
    <p:sldId id="5821" r:id="rId163"/>
    <p:sldId id="5820" r:id="rId164"/>
    <p:sldId id="5824" r:id="rId165"/>
    <p:sldId id="5822" r:id="rId166"/>
    <p:sldId id="5751" r:id="rId167"/>
    <p:sldId id="4491" r:id="rId168"/>
    <p:sldId id="8133" r:id="rId169"/>
    <p:sldId id="8134" r:id="rId170"/>
    <p:sldId id="3653" r:id="rId171"/>
    <p:sldId id="6031" r:id="rId172"/>
    <p:sldId id="6016" r:id="rId173"/>
    <p:sldId id="6234" r:id="rId174"/>
    <p:sldId id="6017" r:id="rId175"/>
    <p:sldId id="4745" r:id="rId176"/>
    <p:sldId id="4746" r:id="rId177"/>
    <p:sldId id="4359" r:id="rId178"/>
    <p:sldId id="4747" r:id="rId179"/>
    <p:sldId id="6018" r:id="rId180"/>
    <p:sldId id="6019" r:id="rId181"/>
    <p:sldId id="6020" r:id="rId182"/>
    <p:sldId id="6021" r:id="rId183"/>
    <p:sldId id="6232" r:id="rId184"/>
    <p:sldId id="6233" r:id="rId185"/>
    <p:sldId id="4748" r:id="rId186"/>
    <p:sldId id="6022" r:id="rId187"/>
    <p:sldId id="4386" r:id="rId188"/>
    <p:sldId id="6023" r:id="rId189"/>
    <p:sldId id="4352" r:id="rId190"/>
    <p:sldId id="4749" r:id="rId191"/>
    <p:sldId id="6024" r:id="rId192"/>
    <p:sldId id="6025" r:id="rId193"/>
    <p:sldId id="7027" r:id="rId194"/>
    <p:sldId id="6026" r:id="rId195"/>
    <p:sldId id="6027" r:id="rId196"/>
    <p:sldId id="4361" r:id="rId197"/>
    <p:sldId id="7028" r:id="rId198"/>
    <p:sldId id="4750" r:id="rId199"/>
    <p:sldId id="7029" r:id="rId200"/>
    <p:sldId id="7057" r:id="rId201"/>
    <p:sldId id="7107" r:id="rId202"/>
    <p:sldId id="7108" r:id="rId203"/>
    <p:sldId id="7030" r:id="rId204"/>
    <p:sldId id="4367" r:id="rId205"/>
    <p:sldId id="6028" r:id="rId206"/>
    <p:sldId id="7031" r:id="rId207"/>
    <p:sldId id="4368" r:id="rId208"/>
    <p:sldId id="4751" r:id="rId209"/>
    <p:sldId id="7032" r:id="rId210"/>
    <p:sldId id="6029" r:id="rId211"/>
    <p:sldId id="6030" r:id="rId212"/>
    <p:sldId id="7033" r:id="rId213"/>
    <p:sldId id="7034" r:id="rId214"/>
    <p:sldId id="4752" r:id="rId215"/>
    <p:sldId id="4374" r:id="rId216"/>
    <p:sldId id="4372" r:id="rId217"/>
    <p:sldId id="4376" r:id="rId218"/>
    <p:sldId id="4387" r:id="rId219"/>
    <p:sldId id="4375" r:id="rId220"/>
    <p:sldId id="4378" r:id="rId221"/>
    <p:sldId id="4370" r:id="rId222"/>
    <p:sldId id="4388" r:id="rId223"/>
    <p:sldId id="4377" r:id="rId224"/>
    <p:sldId id="393" r:id="rId225"/>
    <p:sldId id="4890" r:id="rId226"/>
    <p:sldId id="4891" r:id="rId227"/>
    <p:sldId id="4892" r:id="rId228"/>
    <p:sldId id="5973" r:id="rId229"/>
    <p:sldId id="5974" r:id="rId230"/>
    <p:sldId id="5975" r:id="rId231"/>
    <p:sldId id="5976" r:id="rId232"/>
    <p:sldId id="5977" r:id="rId233"/>
    <p:sldId id="6253" r:id="rId234"/>
    <p:sldId id="6254" r:id="rId235"/>
    <p:sldId id="4389" r:id="rId236"/>
    <p:sldId id="4753" r:id="rId237"/>
    <p:sldId id="4754" r:id="rId238"/>
    <p:sldId id="4755" r:id="rId239"/>
    <p:sldId id="386" r:id="rId240"/>
    <p:sldId id="6365" r:id="rId241"/>
    <p:sldId id="6368" r:id="rId242"/>
    <p:sldId id="394" r:id="rId243"/>
    <p:sldId id="5644" r:id="rId244"/>
    <p:sldId id="8237" r:id="rId245"/>
    <p:sldId id="8238" r:id="rId246"/>
    <p:sldId id="8239" r:id="rId247"/>
    <p:sldId id="6218" r:id="rId248"/>
    <p:sldId id="6397" r:id="rId249"/>
    <p:sldId id="6398" r:id="rId250"/>
    <p:sldId id="6399" r:id="rId251"/>
    <p:sldId id="6400" r:id="rId252"/>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830"/>
  </p:normalViewPr>
  <p:slideViewPr>
    <p:cSldViewPr snapToObjects="1">
      <p:cViewPr varScale="1">
        <p:scale>
          <a:sx n="146" d="100"/>
          <a:sy n="146" d="100"/>
        </p:scale>
        <p:origin x="176" y="424"/>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handoutMaster" Target="handoutMasters/handout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presProps" Target="presProp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viewProps" Target="viewProp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11/1/23</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16.899"/>
    </inkml:context>
    <inkml:brush xml:id="br0">
      <inkml:brushProperty name="width" value="0.05" units="cm"/>
      <inkml:brushProperty name="height" value="0.05" units="cm"/>
      <inkml:brushProperty name="color" value="#E71224"/>
    </inkml:brush>
  </inkml:definitions>
  <inkml:trace contextRef="#ctx0" brushRef="#br0">0 41 24575,'32'0'0,"28"0"0,-6 0 0,6 0 0,18 0 0,5 0 0,6 0 0,2 0 0,1 0 0,-2 0 0,-10 0 0,-3 1 0,-11 0 0,-3 0 0,-10 1 0,-3-2 0,34-1 0,-17-8 0,-17-3 0,-15-1 0,-17 5 0,-10 5 0,-5 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27.066"/>
    </inkml:context>
    <inkml:brush xml:id="br0">
      <inkml:brushProperty name="width" value="0.05" units="cm"/>
      <inkml:brushProperty name="height" value="0.05" units="cm"/>
      <inkml:brushProperty name="color" value="#E71224"/>
    </inkml:brush>
  </inkml:definitions>
  <inkml:trace contextRef="#ctx0" brushRef="#br0">1 224 24575,'33'0'0,"33"0"0,-5 0 0,11 2 0,-4 1 0,6 1 0,3 0 0,16 3 0,5 0 0,3 1 0,-14-2 0,2 0 0,1 0 0,2-1 0,4 0 0,2 0 0,0-1 0,0-1 0,0-2 0,1 0 0,-1-2 0,-2-1 0,-8-1 0,0-1 0,-2 0 0,-3-1 0,15 0 0,-3-1 0,-5 0 0,-19 1 0,-4 0 0,-4 1 0,6 1 0,-7 1 0,25 4 0,-34 2 0,-23 2 0,-16 1 0,-8-1 0,2-2 0,20-2 0,34-1 0,-8 0 0,8 0 0,20 4 0,6 2 0,-19 0 0,3 1 0,2 2 0,6 3 0,2 1 0,0 2 0,3 1 0,0 2 0,0 0 0,1 1 0,0-1 0,-2 0 0,-3-1 0,-1-1 0,-1 0 0,-8-3 0,-1 1 0,-2-2 0,16 4 0,-5-2 0,-21-3 0,-6-2 0,16 4 0,-34-9 0,-18-6 0,-8-1 0,-1-1 0,13-4 0,16-4 0,19-4 0,16-1 0,12 0 0,7 2 0,5 3 0,-4 4 0,-8 4 0,-12 3 0,-15 0 0,-13 0 0,-9-1 0,-1-2 0,7-4 0,16-2 0,13 0 0,6 0 0,-4 2 0,-11 1 0,-8 1 0,-4-3 0,4-3 0,3-5 0,0-2 0,-4 2 0,-13 4 0,-11 6 0,-10 3 0,31 3 0,15-1 0,15 0 0,3 0 0,10 0 0,6 0 0,-5 0 0,6 1 0,3-1 0,0 0 0,-14 1 0,2-1 0,0 0 0,-1 1 0,0 0 0,-5-1 0,0 1 0,0 0 0,-2 0 0,-2 0 0,11 0 0,-2 0 0,-2 0 0,-2 0 0,15 0 0,-2 0 0,-2-1 0,-8-2 0,-2-1 0,-1-1 0,-4-1 0,-1-2 0,-1-2 0,-4-1 0,0-1 0,-1-1 0,-3-1 0,-1-1 0,0 0 0,0 0 0,0-2 0,0 1 0,-2 0 0,-1 0 0,0 0 0,25-9 0,-3 1 0,-9 1 0,-4 1 0,-11 5 0,-4 1 0,-8 5 0,-2 1 0,38 0 0,-13 8 0,-9 2 0,-7 2 0,-8 1 0,-9 3 0,-10 0 0,-3-1 0,37-2 0,-9-2 0,8 0 0,0-1 0,6 0 0,3 0 0,18 0 0,4 0 0,2 0 0,-22 0 0,2 0 0,-1 0 0,1 1 0,-2-1 0,0 1 0,0 1 0,-2-1 0,16 2 0,-1 0 0,-3 1 0,-5-1 0,-1 1 0,-1 0 0,0-1 0,1 1 0,0-1 0,3-1 0,1-1 0,0 1 0,-2-2 0,1 1 0,-3-1 0,-4 0 0,-2 0 0,-2-1 0,19 1 0,-7-1 0,-22 0 0,-6 0 0,20-1 0,-33-1 0,-15 1 0,-6 0 0,-3 1 0,1 1 0,-1 0 0,2 0 0,2-2 0,0-1 0,-1-3 0,-1-1 0,-3 0 0,-2 1 0,-2 2 0,-3 1 0,-1 1 0,-4 1 0,-1-3 0,-3-1 0,5 0 0,23 2 0,52 4 0,-16 1 0,6 0 0,13 1 0,4 2 0,-2 0 0,-3 1 0,-12 1 0,-5 1 0,-13 1 0,-4 0 0,26 8 0,-11-3 0,-9-6 0,-6-4 0,-8-5 0,-13-5 0,-13-1 0,-11 1 0,-6 2 0,-1 3 0,-1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33.666"/>
    </inkml:context>
    <inkml:brush xml:id="br0">
      <inkml:brushProperty name="width" value="0.05" units="cm"/>
      <inkml:brushProperty name="height" value="0.05" units="cm"/>
      <inkml:brushProperty name="color" value="#E71224"/>
    </inkml:brush>
  </inkml:definitions>
  <inkml:trace contextRef="#ctx0" brushRef="#br0">1 257 24575,'70'0'0,"-3"0"0,9 0 0,-7 0 0,4 0 0,4 0 0,13 0 0,5 0 0,0 0 0,3 0 0,1 0 0,-2 0 0,-6 1 0,-2-1 0,0 1 0,-5 0 0,0 0 0,-2 1 0,-6 0 0,-1 1 0,-2 0 0,-4 0 0,-2 0 0,-1 1 0,25 1 0,-3 0 0,-4-1 0,-2 0 0,-5-1 0,-2-1 0,-1-1 0,-2-1 0,-6-1 0,-1-1 0,-10 0 0,-2-2 0,27-5 0,-21-2 0,-18 2 0,-9 1 0,1 2 0,1 1 0,4 1 0,7 3 0,17 1 0,34 0 0,-30-1 0,6 0 0,16-2 0,4 0 0,3-1 0,-1-1 0,-5 1 0,-4-1 0,-16 2 0,-7 0 0,18 1 0,-35 2 0,10 0 0,32-4 0,-21 2 0,8 0 0,17 0 0,4 0 0,4 0 0,1 0 0,-30 2 0,1 1 0,-1 0 0,-2 0 0,-1 1 0,1-1 0,30 2 0,0 1 0,-1 0 0,-3 0 0,-7 0 0,-3-1 0,-7 0 0,-2 0 0,-11-1 0,-2 0 0,-11 0 0,-2 0 0,35 3 0,-14 0 0,-5 0 0,11-2 0,-26-1 0,4-2 0,16 0 0,4-2 0,8-1 0,2-2 0,2-1 0,-3 0 0,-13-1 0,-4 1 0,28-4 0,-32 5 0,-25 3 0,-7 0 0,-5 2 0,-2 0 0,-1 0 0,-3 0 0,-2 0 0,-5 0 0,7 0 0,42-6 0,-5-2 0,8-1 0,22-4 0,6 0 0,-22 3 0,1 0 0,-1 1 0,30-4 0,-4 2 0,-14 4 0,-5 0 0,-14 3 0,-3 1 0,-9 2 0,-2-1 0,47 0 0,-36-1 0,3-1 0,0-1 0,1 0 0,-1-1 0,-1 1 0,-3 0 0,-2 1 0,26 0 0,-8 2 0,-11 2 0,-9 0 0,-1 0 0,2 0 0,2 0 0,5 0 0,17 0 0,19-3 0,-45 0 0,1 0 0,-2-1 0,-2 0 0,26-4 0,-30 5 0,-27 1 0,-12 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55.466"/>
    </inkml:context>
    <inkml:brush xml:id="br0">
      <inkml:brushProperty name="width" value="0.05" units="cm"/>
      <inkml:brushProperty name="height" value="0.05" units="cm"/>
      <inkml:brushProperty name="color" value="#E71224"/>
    </inkml:brush>
  </inkml:definitions>
  <inkml:trace contextRef="#ctx0" brushRef="#br0">88 46 24575,'-18'21'0,"3"-2"0,3-6 0,5-11 0,12-14 0,11-8 0,9 1 0,6 3 0,-3 7 0,-6 5 0,-7 5 0,-6 5 0,-3 3 0,-3 0 0,-1 2 0,0 2 0,-2 5 0,0 4 0,-6-3 0,-5-4 0,-6-7 0,0-5 0,7-6 0,13-4 0,19-6 0,26-5 0,27-1 0,23 1 0,-47 12 0,-1 0 0,31 0 0,-27 4 0,-29 6 0,-17 3 0,-5 1 0,-3 1 0,4-2 0,5-3 0,6 3 0,4-2 0,-4 0 0,-6 0 0,-18-3 0,-20-1 0,-41-10 0,20 1 0,-4-2 0,-6-1 0,-2-2 0,2 0 0,3 1 0,-24-3 0,32 8 0,24 5 0,14 2 0,6-2 0,-1-1 0,-3-2 0,-7 0 0,-6 1 0,-2 3 0,5 1 0,9 0 0,18 0 0,15 4 0,17-1 0,17 1 0,23-1 0,-30-3 0,3 0 0,7 0 0,2 0 0,4-1 0,0 0 0,-6 0 0,-3 0 0,39-1 0,-27 0 0,-22 2 0,-8 0 0,-1 0 0,1 0 0,10 0 0,16 0 0,24 0 0,-34 0 0,3 0 0,9 0 0,1 0 0,3 0 0,0 0 0,-1 0 0,-2 0 0,-8 0 0,-3 0 0,30 0 0,-28 0 0,-22 0 0,-11 3 0,-4 2 0,1 2 0,3-1 0,8-3 0,7-1 0,8-2 0,3 0 0,0 0 0,-3 0 0,0 0 0,-1 0 0,-1 0 0,-3 0 0,-2 0 0,-2 0 0,-1 0 0,-2 0 0,-2 0 0,-3 0 0,-3 0 0,-6 1 0,-7 1 0,-7 1 0,-5 0 0,-3 0 0,-3 3 0,-4 9 0,-4 5 0,-2 3 0,-1-1 0,3-8 0,-1-4 0,-8-3 0,-15-2 0,-28-2 0,-30 1 0,34-3 0,-4 0 0,-6 0 0,-1 0 0,3-1 0,1 1 0,-1-2 0,1 0 0,3 0 0,2 0 0,3 0 0,2 0 0,2 0 0,2 0 0,-33 1 0,18 0 0,17 0 0,13 0 0,6 0 0,-6 0 0,-14 0 0,-14 0 0,-7 0 0,6 0 0,15 0 0,16 0 0,9 0 0,5 0 0,-4 0 0,-12 0 0,-12 0 0,-6 0 0,1 0 0,3 0 0,1 0 0,-1 0 0,3 0 0,9 0 0,11 0 0,10 0 0,3 0 0,1 0 0,-1 0 0,-5 0 0,-5 0 0,-2 0 0,-2 0 0,2 0 0,3 0 0,2 0 0,1 0 0,1 0 0,0 0 0,5 0 0,2 0 0,1 0 0,-5 0 0,-8 0 0,1 0 0,3 0 0,19 0 0,45 0 0,50 0 0,-31 0 0,4 0 0,1 0 0,-2 0 0,-13 0 0,-4 0 0,13 0 0,-27 2 0,-11 1 0,0 1 0,10-1 0,15-2 0,15-1 0,10 0 0,0-2 0,-9-1 0,-14-1 0,-5-1 0,-6 2 0,-7 0 0,-8-1 0,-15 3 0,-14-2 0,-18-3 0,-22-6 0,-23-5 0,-16 2 0,-3 5 0,12 6 0,19 4 0,20 0 0,13 0 0,9 0 0,3 0 0,2-4 0,3-3 0,4 0 0,8 0 0,11 5 0,16 2 0,24 0 0,31 0 0,-32 0 0,1 0 0,4 0 0,-1 0 0,-5 0 0,-4 0 0,22 0 0,-33 0 0,-20 0 0,-11 0 0,-2 0 0,0 0 0,-1 0 0,4 0 0,2 0 0,-1 0 0,-2 0 0,10 0 0,23 5 0,31 10 0,23 6 0,-47-7 0,1-1 0,42 8 0,-16-8 0,-17-6 0,-14-5 0,-13-2 0,-10 0 0,-10 2 0,-7 3 0,-10 3 0,-10 2 0,-15 0 0,-20-3 0,-16-4 0,-12-3 0,8 0 0,18 0 0,25 0 0,24 0 0,11-3 0,6-3 0,6-3 0,3-4 0,6-2 0,7 1 0,5 5 0,6 5 0,5 4 0,-5 0 0,-8 0 0,-16 0 0,-15 0 0,-13-2 0,-29-6 0,-48-4 0,22 5 0,-4 1 0,-9 1 0,0 1 0,5 3 0,5 0 0,-24 1 0,34 0 0,27 0 0,12 0 0,2 0 0,4 0 0,-1 0 0,-5 0 0,-9 0 0,-10 0 0,-10 0 0,-3 0 0,-5 0 0,-5 0 0,-5 0 0,0 0 0,8 0 0,10 0 0,9 0 0,2 0 0,2 0 0,-1 0 0,-7 0 0,-9 0 0,-10 0 0,-1 0 0,13 0 0,12 0 0,13 0 0,6 0 0,1 0 0,5 0 0,-4 0 0,-4 0 0,-2 0 0,0 0 0,7 0 0,8 0 0,11 0 0,6 0 0,-1 0 0,0 0 0,-3 0 0,1 0 0,-1 0 0,-1 0 0,0 0 0,2 0 0,2 0 0,3 0 0,-1 0 0,0 0 0,-3 0 0,1 0 0,1 0 0,3 0 0,1 0 0,-15 0 0,-17 0 0,-26 0 0,-19-3 0,2-3 0,10 0 0,23 1 0,18 4 0,14 1 0,10 0 0,3 0 0,0 0 0,-6 0 0,-5 0 0,-3 0 0,0 0 0,2 0 0,1 0 0,1 0 0,-2 0 0,3 0 0,11 0 0,6 0 0,4 0 0,-8 0 0,-15 0 0,-9 0 0,-10 0 0,-7 0 0,-7 0 0,-11 0 0,-2 0 0,0 0 0,-1 0 0,-1 0 0,-8 0 0,-12 0 0,-5 0 0,2 0 0,10 0 0,11 0 0,5 0 0,1 0 0,1 0 0,4 0 0,-3 0 0,-3 0 0,-1 0 0,5 0 0,12 0 0,8 0 0,8 0 0,12 0 0,17 0 0,42 0 0,-10 0 0,7 0 0,17 0 0,4 0 0,12 0 0,-1 0 0,-8 0 0,-5 0 0,-18 0 0,-6 0 0,30 0 0,-21 0 0,4 0 0,11 0 0,4 0 0,-2 0 0,-11 0 0,-10 0 0,-8 0 0,-2 0 0,7 0 0,17 0 0,18 0 0,-46 0 0,-1 0 0,49 0 0,-13 0 0,-10 0 0,-5 0 0,-7 0 0,-5 0 0,-9 0 0,-3 0 0,-3 0 0,-3 0 0,-8 0 0,-11 0 0,-11 0 0,-9 0 0,-15 0 0,-6 0 0,-29 0 0,-19 0 0,-17 0 0,2 0 0,23 0 0,25 0 0,16 0 0,6 0 0,-5 0 0,-11 0 0,-6 0 0,-3 0 0,8 0 0,12 0 0,9 0 0,13 0 0,9 0 0,22 0 0,25 0 0,14 0 0,7 0 0,-5 0 0,-7 0 0,-7 0 0,-12 0 0,-15 0 0,-12 0 0,-7 0 0,-6 0 0,-1 0 0,1 0 0,5 0 0,3 0 0,-2 0 0,-5 3 0,-8 2 0,-8 2 0,-6 1 0,-6-2 0,-7-2 0,-4-1 0,-15-1 0,-19-1 0,-11-1 0,-5 0 0,11 0 0,10 0 0,8 0 0,7 0 0,7 0 0,11 0 0,4 0 0,5 0 0,0 0 0,-1 0 0,0 0 0,1 0 0,7 0 0,7 0 0,11 0 0,3 0 0,-4 0 0,-9 0 0,-9 0 0,0 0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7T10:47:21.539"/>
    </inkml:context>
    <inkml:brush xml:id="br0">
      <inkml:brushProperty name="width" value="0.1" units="cm"/>
      <inkml:brushProperty name="height" value="0.1" units="cm"/>
      <inkml:brushProperty name="color" value="#E71224"/>
    </inkml:brush>
  </inkml:definitions>
  <inkml:trace contextRef="#ctx0" brushRef="#br0">7251 64 24575,'-39'0'0,"-16"0"0,-42-2 0,36 0 0,-1 0 0,-2-1 0,0 0 0,4-1 0,1 1 0,-39-1 0,15 3 0,10 1 0,6 0 0,2 0 0,-5 0 0,-9 0 0,-6 0 0,-7 0 0,-4 1 0,-1 5 0,3 0 0,1 3 0,0 0 0,0 0 0,3 0 0,9 1 0,2-2 0,-4-2 0,-1-3 0,-8-6 0,41-2 0,0-1 0,0-2 0,0-2 0,0-1 0,1-1 0,-41-12 0,9 6 0,-4 6 0,1 6 0,-3 6 0,-2 6 0,-2 6 0,0 3 0,0 2 0,-1-3 0,7-1 0,3 0 0,11-2 0,6 0 0,0 0 0,0 0 0,0-1 0,3-3 0,3-3 0,2-2 0,-1-2 0,-18 0 0,24 0 0,-3 0 0,-12 1 0,-2 0 0,-8 1 0,-2 1 0,0-1 0,2 2 0,8 0 0,2 0 0,8-1 0,2 0 0,-38 1 0,17-2 0,-6-2 0,35-1 0,-3 2 0,-11 1 0,-2 1 0,-9 2 0,0 1 0,-3 1 0,2 1 0,4 0 0,2-1 0,8-2 0,2-1 0,3-3 0,1-3 0,1-3 0,0-2 0,-2-2 0,-2-2 0,-3-2 0,-1 0 0,-1 1 0,0 2 0,3 2 0,2 1 0,7 2 0,2 1 0,-25 2 0,25 0 0,22 2 0,13 0 0,6 0 0,3 0 0,2 0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0T23:34:10.135"/>
    </inkml:context>
    <inkml:brush xml:id="br0">
      <inkml:brushProperty name="width" value="0.025" units="cm"/>
      <inkml:brushProperty name="height" value="0.025" units="cm"/>
      <inkml:brushProperty name="color" value="#E71224"/>
    </inkml:brush>
  </inkml:definitions>
  <inkml:trace contextRef="#ctx0" brushRef="#br0">665 100 24575,'-16'0'0,"-11"0"0,-12 0 0,-5 0 0,6 3 0,5 2 0,2 4 0,0 2 0,-1 0 0,0-1 0,2-1 0,4-1 0,5 0 0,6 1 0,3 2 0,0 2 0,-3 6 0,-6 3 0,-3 5 0,0 2 0,2 1 0,5 0 0,3 3 0,3 2 0,1 3 0,0 2 0,-1-2 0,1-2 0,-2 1 0,1 0 0,3 2 0,3 3 0,4-1 0,1-1 0,0-5 0,0-7 0,2-5 0,4-4 0,4-1 0,4 0 0,3 0 0,1 5 0,3 5 0,3 2 0,1-1 0,4-6 0,4-3 0,6 0 0,7 1 0,2 1 0,-1 3 0,-1 1 0,-1-1 0,5-4 0,6-9 0,9-6 0,10-4 0,5-2 0,-1-4 0,-8-4 0,-10-5 0,-9-2 0,-4-3 0,-2-3 0,1-4 0,2-4 0,-2 1 0,-7 2 0,-9 3 0,-11 4 0,-8 2 0,-5-2 0,-4 0 0,-1-4 0,-2-7 0,1-9 0,1-11 0,0-5 0,-1 1 0,-1-1 0,0-2 0,-1-2 0,-3 1 0,-1 5 0,-1 10 0,0 9 0,-1 6 0,-5 1 0,-5-3 0,-6-4 0,-6-1 0,1 3 0,0 2 0,1 1 0,1 0 0,-2 0 0,-3 4 0,-5 3 0,-2 7 0,0 4 0,0 3 0,0 0 0,-3-1 0,-2 1 0,1 2 0,4 4 0,4 4 0,0 6 0,-3 5 0,-3 1 0,-2-1 0,2-4 0,6-3 0,6 1 0,3 2 0,5 3 0,3 2 0,2 4 0,2-2 0,1-2 0,1-3 0,0-3 0,0-3 0,3-1 0,4-1 0,4-1 0,2 2 0,-1-2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14.199"/>
    </inkml:context>
    <inkml:brush xml:id="br0">
      <inkml:brushProperty name="width" value="0.05" units="cm"/>
      <inkml:brushProperty name="height" value="0.05" units="cm"/>
      <inkml:brushProperty name="color" value="#E71224"/>
    </inkml:brush>
  </inkml:definitions>
  <inkml:trace contextRef="#ctx0" brushRef="#br0">0 1 24575,'18'0'0,"19"1"0,26 4 0,21 7 0,8 5 0,-6 3 0,-9-5 0,-9-5 0,-4-5 0,-1-2 0,-2 0 0,-1 3 0,-3 2 0,3-1 0,11-1 0,13-3 0,13-6 0,-46 1 0,1 0 0,1-1 0,0 0 0,-1-1 0,0 0 0,-2 2 0,1 0 0,44-1 0,-10 2 0,-13 1 0,-13 0 0,-12 0 0,-6 0 0,-3 0 0,0 0 0,12 1 0,24 3 0,-20-2 0,4 0 0,17 0 0,5 0 0,12-1 0,3 0 0,5-2 0,0 0 0,-3-1 0,-1 0 0,-7-1 0,-3-1 0,-8 1 0,-3 0 0,-7 0 0,-3 2 0,-6 0 0,-3 1 0,-5 2 0,-1 1 0,45 5 0,-2 2 0,2 1 0,-1-3 0,-5-3 0,-11-2 0,-7-1 0,-3 0 0,3 0 0,4-1 0,-5-1 0,-8 0 0,-13 0 0,-10 0 0,-3 0 0,-2-2 0,-2 0 0,-3-1 0,0 0 0,-2 1 0,-3 0 0,-2 2 0,-5-1 0,-5-1 0,-4 0 0,-5 1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11/1/23</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43230D7D-0CEE-2F51-BE6D-BC11EFCC3D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F4DDD283-0A42-9892-5A71-FB78FB22ED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C651248-60B4-ADB0-D1EF-2E0FB4458534}"/>
              </a:ext>
            </a:extLst>
          </p:cNvPr>
          <p:cNvSpPr>
            <a:spLocks noGrp="1"/>
          </p:cNvSpPr>
          <p:nvPr>
            <p:ph type="sldNum" sz="quarter" idx="5"/>
          </p:nvPr>
        </p:nvSpPr>
        <p:spPr/>
        <p:txBody>
          <a:bodyPr/>
          <a:lstStyle/>
          <a:p>
            <a:pPr fontAlgn="auto">
              <a:spcBef>
                <a:spcPts val="0"/>
              </a:spcBef>
              <a:spcAft>
                <a:spcPts val="0"/>
              </a:spcAft>
              <a:defRPr/>
            </a:pPr>
            <a:fld id="{E66C2EF3-9C37-C549-846C-CED3446DD99A}" type="slidenum">
              <a:rPr lang="en-US" smtClean="0">
                <a:solidFill>
                  <a:prstClr val="black"/>
                </a:solidFill>
                <a:latin typeface="Calibri"/>
                <a:ea typeface="+mn-ea"/>
              </a:rPr>
              <a:pPr fontAlgn="auto">
                <a:spcBef>
                  <a:spcPts val="0"/>
                </a:spcBef>
                <a:spcAft>
                  <a:spcPts val="0"/>
                </a:spcAft>
                <a:defRPr/>
              </a:pPr>
              <a:t>47</a:t>
            </a:fld>
            <a:endParaRPr lang="en-US">
              <a:solidFill>
                <a:prstClr val="black"/>
              </a:solidFill>
              <a:latin typeface="Calibri"/>
              <a:ea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a:extLst>
              <a:ext uri="{FF2B5EF4-FFF2-40B4-BE49-F238E27FC236}">
                <a16:creationId xmlns:a16="http://schemas.microsoft.com/office/drawing/2014/main" id="{B4479DAE-84BA-369C-A623-04F53671A8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8" name="Notes Placeholder 2">
            <a:extLst>
              <a:ext uri="{FF2B5EF4-FFF2-40B4-BE49-F238E27FC236}">
                <a16:creationId xmlns:a16="http://schemas.microsoft.com/office/drawing/2014/main" id="{B1763442-DD37-0B2D-0353-67A74624DC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8E27605-9F03-F451-03E5-8ECB64C0BCFC}"/>
              </a:ext>
            </a:extLst>
          </p:cNvPr>
          <p:cNvSpPr>
            <a:spLocks noGrp="1"/>
          </p:cNvSpPr>
          <p:nvPr>
            <p:ph type="sldNum" sz="quarter" idx="5"/>
          </p:nvPr>
        </p:nvSpPr>
        <p:spPr/>
        <p:txBody>
          <a:bodyPr/>
          <a:lstStyle/>
          <a:p>
            <a:pPr fontAlgn="auto">
              <a:spcBef>
                <a:spcPts val="0"/>
              </a:spcBef>
              <a:spcAft>
                <a:spcPts val="0"/>
              </a:spcAft>
              <a:defRPr/>
            </a:pPr>
            <a:fld id="{F8CE0F68-E4E9-4848-AF48-4547BA3C0D24}" type="slidenum">
              <a:rPr lang="en-US" smtClean="0">
                <a:solidFill>
                  <a:prstClr val="black"/>
                </a:solidFill>
                <a:latin typeface="Calibri"/>
                <a:ea typeface="+mn-ea"/>
              </a:rPr>
              <a:pPr fontAlgn="auto">
                <a:spcBef>
                  <a:spcPts val="0"/>
                </a:spcBef>
                <a:spcAft>
                  <a:spcPts val="0"/>
                </a:spcAft>
                <a:defRPr/>
              </a:pPr>
              <a:t>48</a:t>
            </a:fld>
            <a:endParaRPr lang="en-US">
              <a:solidFill>
                <a:prstClr val="black"/>
              </a:solidFill>
              <a:latin typeface="Calibri"/>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a:extLst>
              <a:ext uri="{FF2B5EF4-FFF2-40B4-BE49-F238E27FC236}">
                <a16:creationId xmlns:a16="http://schemas.microsoft.com/office/drawing/2014/main" id="{E756D8E7-7C68-73FB-2503-10BB97D84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4" name="Notes Placeholder 2">
            <a:extLst>
              <a:ext uri="{FF2B5EF4-FFF2-40B4-BE49-F238E27FC236}">
                <a16:creationId xmlns:a16="http://schemas.microsoft.com/office/drawing/2014/main" id="{35249560-AD04-79C1-1D1F-133E4F8D07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6CB44A0-0528-82E7-E798-733C35CD56FB}"/>
              </a:ext>
            </a:extLst>
          </p:cNvPr>
          <p:cNvSpPr>
            <a:spLocks noGrp="1"/>
          </p:cNvSpPr>
          <p:nvPr>
            <p:ph type="sldNum" sz="quarter" idx="5"/>
          </p:nvPr>
        </p:nvSpPr>
        <p:spPr/>
        <p:txBody>
          <a:bodyPr/>
          <a:lstStyle/>
          <a:p>
            <a:pPr fontAlgn="auto">
              <a:spcBef>
                <a:spcPts val="0"/>
              </a:spcBef>
              <a:spcAft>
                <a:spcPts val="0"/>
              </a:spcAft>
              <a:defRPr/>
            </a:pPr>
            <a:fld id="{85EF96F6-6E8B-8F41-9595-0D09AEE0AEA0}" type="slidenum">
              <a:rPr lang="en-US" smtClean="0">
                <a:solidFill>
                  <a:prstClr val="black"/>
                </a:solidFill>
                <a:latin typeface="Calibri"/>
                <a:ea typeface="+mn-ea"/>
              </a:rPr>
              <a:pPr fontAlgn="auto">
                <a:spcBef>
                  <a:spcPts val="0"/>
                </a:spcBef>
                <a:spcAft>
                  <a:spcPts val="0"/>
                </a:spcAft>
                <a:defRPr/>
              </a:pPr>
              <a:t>49</a:t>
            </a:fld>
            <a:endParaRPr lang="en-US">
              <a:solidFill>
                <a:prstClr val="black"/>
              </a:solidFill>
              <a:latin typeface="Calibri"/>
              <a:ea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a:extLst>
              <a:ext uri="{FF2B5EF4-FFF2-40B4-BE49-F238E27FC236}">
                <a16:creationId xmlns:a16="http://schemas.microsoft.com/office/drawing/2014/main" id="{7E65A34A-6EE9-62F8-9783-E0F51AE25E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2" name="Notes Placeholder 2">
            <a:extLst>
              <a:ext uri="{FF2B5EF4-FFF2-40B4-BE49-F238E27FC236}">
                <a16:creationId xmlns:a16="http://schemas.microsoft.com/office/drawing/2014/main" id="{39D42882-D47C-2AD6-5F8E-909E3637B5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0BDC105-305A-B717-4401-D52DAA1D381D}"/>
              </a:ext>
            </a:extLst>
          </p:cNvPr>
          <p:cNvSpPr>
            <a:spLocks noGrp="1"/>
          </p:cNvSpPr>
          <p:nvPr>
            <p:ph type="sldNum" sz="quarter" idx="5"/>
          </p:nvPr>
        </p:nvSpPr>
        <p:spPr/>
        <p:txBody>
          <a:bodyPr/>
          <a:lstStyle/>
          <a:p>
            <a:pPr fontAlgn="auto">
              <a:spcBef>
                <a:spcPts val="0"/>
              </a:spcBef>
              <a:spcAft>
                <a:spcPts val="0"/>
              </a:spcAft>
              <a:defRPr/>
            </a:pPr>
            <a:fld id="{8153B1C2-F041-4B4D-9F0A-7B1A0D7C0E5D}" type="slidenum">
              <a:rPr lang="en-US" smtClean="0">
                <a:solidFill>
                  <a:prstClr val="black"/>
                </a:solidFill>
                <a:latin typeface="Calibri"/>
                <a:ea typeface="+mn-ea"/>
              </a:rPr>
              <a:pPr fontAlgn="auto">
                <a:spcBef>
                  <a:spcPts val="0"/>
                </a:spcBef>
                <a:spcAft>
                  <a:spcPts val="0"/>
                </a:spcAft>
                <a:defRPr/>
              </a:pPr>
              <a:t>50</a:t>
            </a:fld>
            <a:endParaRPr lang="en-US">
              <a:solidFill>
                <a:prstClr val="black"/>
              </a:solidFill>
              <a:latin typeface="Calibri"/>
              <a:ea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a:extLst>
              <a:ext uri="{FF2B5EF4-FFF2-40B4-BE49-F238E27FC236}">
                <a16:creationId xmlns:a16="http://schemas.microsoft.com/office/drawing/2014/main" id="{93E492E1-72BF-F0B2-CD0A-09AC5D8547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a:extLst>
              <a:ext uri="{FF2B5EF4-FFF2-40B4-BE49-F238E27FC236}">
                <a16:creationId xmlns:a16="http://schemas.microsoft.com/office/drawing/2014/main" id="{B9D08755-2D4A-4FF8-D93F-CD25953465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2512BBD-5BF3-E238-72A7-E9E298796836}"/>
              </a:ext>
            </a:extLst>
          </p:cNvPr>
          <p:cNvSpPr>
            <a:spLocks noGrp="1"/>
          </p:cNvSpPr>
          <p:nvPr>
            <p:ph type="sldNum" sz="quarter" idx="5"/>
          </p:nvPr>
        </p:nvSpPr>
        <p:spPr/>
        <p:txBody>
          <a:bodyPr/>
          <a:lstStyle/>
          <a:p>
            <a:pPr fontAlgn="auto">
              <a:spcBef>
                <a:spcPts val="0"/>
              </a:spcBef>
              <a:spcAft>
                <a:spcPts val="0"/>
              </a:spcAft>
              <a:defRPr/>
            </a:pPr>
            <a:fld id="{C638BB95-9AD5-354F-A0CE-CADB41FC0ADF}" type="slidenum">
              <a:rPr lang="en-US" smtClean="0">
                <a:solidFill>
                  <a:prstClr val="black"/>
                </a:solidFill>
                <a:latin typeface="Calibri"/>
                <a:ea typeface="+mn-ea"/>
              </a:rPr>
              <a:pPr fontAlgn="auto">
                <a:spcBef>
                  <a:spcPts val="0"/>
                </a:spcBef>
                <a:spcAft>
                  <a:spcPts val="0"/>
                </a:spcAft>
                <a:defRPr/>
              </a:pPr>
              <a:t>52</a:t>
            </a:fld>
            <a:endParaRPr lang="en-US">
              <a:solidFill>
                <a:prstClr val="black"/>
              </a:solidFill>
              <a:latin typeface="Calibri"/>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a:extLst>
              <a:ext uri="{FF2B5EF4-FFF2-40B4-BE49-F238E27FC236}">
                <a16:creationId xmlns:a16="http://schemas.microsoft.com/office/drawing/2014/main" id="{8C42D514-0087-614A-86D3-643A2D799E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Notes Placeholder 2">
            <a:extLst>
              <a:ext uri="{FF2B5EF4-FFF2-40B4-BE49-F238E27FC236}">
                <a16:creationId xmlns:a16="http://schemas.microsoft.com/office/drawing/2014/main" id="{3DDACCFB-5C3A-1D47-BB76-4825366AE8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D38DAC4-1D80-FDA9-8AB0-02FACC8143FB}"/>
              </a:ext>
            </a:extLst>
          </p:cNvPr>
          <p:cNvSpPr>
            <a:spLocks noGrp="1"/>
          </p:cNvSpPr>
          <p:nvPr>
            <p:ph type="sldNum" sz="quarter" idx="5"/>
          </p:nvPr>
        </p:nvSpPr>
        <p:spPr/>
        <p:txBody>
          <a:bodyPr/>
          <a:lstStyle/>
          <a:p>
            <a:pPr fontAlgn="auto">
              <a:spcBef>
                <a:spcPts val="0"/>
              </a:spcBef>
              <a:spcAft>
                <a:spcPts val="0"/>
              </a:spcAft>
              <a:defRPr/>
            </a:pPr>
            <a:fld id="{55603026-03D6-2247-8501-20BF08B5F4A8}" type="slidenum">
              <a:rPr lang="en-US" smtClean="0">
                <a:solidFill>
                  <a:prstClr val="black"/>
                </a:solidFill>
                <a:latin typeface="Calibri"/>
                <a:ea typeface="+mn-ea"/>
              </a:rPr>
              <a:pPr fontAlgn="auto">
                <a:spcBef>
                  <a:spcPts val="0"/>
                </a:spcBef>
                <a:spcAft>
                  <a:spcPts val="0"/>
                </a:spcAft>
                <a:defRPr/>
              </a:pPr>
              <a:t>53</a:t>
            </a:fld>
            <a:endParaRPr lang="en-US">
              <a:solidFill>
                <a:prstClr val="black"/>
              </a:solidFill>
              <a:latin typeface="Calibri"/>
              <a:ea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a:extLst>
              <a:ext uri="{FF2B5EF4-FFF2-40B4-BE49-F238E27FC236}">
                <a16:creationId xmlns:a16="http://schemas.microsoft.com/office/drawing/2014/main" id="{E707C7B1-5058-6325-41C9-8A8BF5676C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es Placeholder 2">
            <a:extLst>
              <a:ext uri="{FF2B5EF4-FFF2-40B4-BE49-F238E27FC236}">
                <a16:creationId xmlns:a16="http://schemas.microsoft.com/office/drawing/2014/main" id="{F4059643-4CF3-044F-4ACE-73073B1B20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77CC111-B6A1-AD49-7E68-DFF477BCED7C}"/>
              </a:ext>
            </a:extLst>
          </p:cNvPr>
          <p:cNvSpPr>
            <a:spLocks noGrp="1"/>
          </p:cNvSpPr>
          <p:nvPr>
            <p:ph type="sldNum" sz="quarter" idx="5"/>
          </p:nvPr>
        </p:nvSpPr>
        <p:spPr/>
        <p:txBody>
          <a:bodyPr/>
          <a:lstStyle/>
          <a:p>
            <a:pPr fontAlgn="auto">
              <a:spcBef>
                <a:spcPts val="0"/>
              </a:spcBef>
              <a:spcAft>
                <a:spcPts val="0"/>
              </a:spcAft>
              <a:defRPr/>
            </a:pPr>
            <a:fld id="{66B8AD25-80B9-AA46-9852-FAAC8B4EC2B9}" type="slidenum">
              <a:rPr lang="en-US" smtClean="0">
                <a:solidFill>
                  <a:prstClr val="black"/>
                </a:solidFill>
                <a:latin typeface="Calibri"/>
                <a:ea typeface="+mn-ea"/>
              </a:rPr>
              <a:pPr fontAlgn="auto">
                <a:spcBef>
                  <a:spcPts val="0"/>
                </a:spcBef>
                <a:spcAft>
                  <a:spcPts val="0"/>
                </a:spcAft>
                <a:defRPr/>
              </a:pPr>
              <a:t>54</a:t>
            </a:fld>
            <a:endParaRPr lang="en-US">
              <a:solidFill>
                <a:prstClr val="black"/>
              </a:solidFill>
              <a:latin typeface="Calibri"/>
              <a:ea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a:extLst>
              <a:ext uri="{FF2B5EF4-FFF2-40B4-BE49-F238E27FC236}">
                <a16:creationId xmlns:a16="http://schemas.microsoft.com/office/drawing/2014/main" id="{DED48B60-F1BA-42D0-9ED3-93AA1E330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a:extLst>
              <a:ext uri="{FF2B5EF4-FFF2-40B4-BE49-F238E27FC236}">
                <a16:creationId xmlns:a16="http://schemas.microsoft.com/office/drawing/2014/main" id="{883CA0F5-BFDE-2A21-6CCA-54CF63FFC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C46DE8E3-03E3-78E1-5E93-176A9C378517}"/>
              </a:ext>
            </a:extLst>
          </p:cNvPr>
          <p:cNvSpPr>
            <a:spLocks noGrp="1"/>
          </p:cNvSpPr>
          <p:nvPr>
            <p:ph type="sldNum" sz="quarter" idx="5"/>
          </p:nvPr>
        </p:nvSpPr>
        <p:spPr/>
        <p:txBody>
          <a:bodyPr/>
          <a:lstStyle/>
          <a:p>
            <a:pPr fontAlgn="auto">
              <a:spcBef>
                <a:spcPts val="0"/>
              </a:spcBef>
              <a:spcAft>
                <a:spcPts val="0"/>
              </a:spcAft>
              <a:defRPr/>
            </a:pPr>
            <a:fld id="{661F4E4F-2A9F-7046-8A98-3BDEF86D0ECD}" type="slidenum">
              <a:rPr lang="en-US" smtClean="0">
                <a:solidFill>
                  <a:prstClr val="black"/>
                </a:solidFill>
                <a:latin typeface="Calibri"/>
                <a:ea typeface="+mn-ea"/>
              </a:rPr>
              <a:pPr fontAlgn="auto">
                <a:spcBef>
                  <a:spcPts val="0"/>
                </a:spcBef>
                <a:spcAft>
                  <a:spcPts val="0"/>
                </a:spcAft>
                <a:defRPr/>
              </a:pPr>
              <a:t>57</a:t>
            </a:fld>
            <a:endParaRPr lang="en-US">
              <a:solidFill>
                <a:prstClr val="black"/>
              </a:solidFill>
              <a:latin typeface="Calibri"/>
              <a:ea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a:extLst>
              <a:ext uri="{FF2B5EF4-FFF2-40B4-BE49-F238E27FC236}">
                <a16:creationId xmlns:a16="http://schemas.microsoft.com/office/drawing/2014/main" id="{8036D1FF-B614-24E5-921C-FF76743811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Notes Placeholder 2">
            <a:extLst>
              <a:ext uri="{FF2B5EF4-FFF2-40B4-BE49-F238E27FC236}">
                <a16:creationId xmlns:a16="http://schemas.microsoft.com/office/drawing/2014/main" id="{47E82B9B-73A5-16D4-DFE6-2262B2A077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BC8C71A-D7CA-4DF2-F706-4A1D50AAA2C3}"/>
              </a:ext>
            </a:extLst>
          </p:cNvPr>
          <p:cNvSpPr>
            <a:spLocks noGrp="1"/>
          </p:cNvSpPr>
          <p:nvPr>
            <p:ph type="sldNum" sz="quarter" idx="5"/>
          </p:nvPr>
        </p:nvSpPr>
        <p:spPr/>
        <p:txBody>
          <a:bodyPr/>
          <a:lstStyle/>
          <a:p>
            <a:pPr fontAlgn="auto">
              <a:spcBef>
                <a:spcPts val="0"/>
              </a:spcBef>
              <a:spcAft>
                <a:spcPts val="0"/>
              </a:spcAft>
              <a:defRPr/>
            </a:pPr>
            <a:fld id="{E6E169D1-56FD-D146-A20F-83DD996B50D3}" type="slidenum">
              <a:rPr lang="en-US" smtClean="0">
                <a:solidFill>
                  <a:prstClr val="black"/>
                </a:solidFill>
                <a:latin typeface="Calibri"/>
                <a:ea typeface="+mn-ea"/>
              </a:rPr>
              <a:pPr fontAlgn="auto">
                <a:spcBef>
                  <a:spcPts val="0"/>
                </a:spcBef>
                <a:spcAft>
                  <a:spcPts val="0"/>
                </a:spcAft>
                <a:defRPr/>
              </a:pPr>
              <a:t>61</a:t>
            </a:fld>
            <a:endParaRPr lang="en-US">
              <a:solidFill>
                <a:prstClr val="black"/>
              </a:solidFill>
              <a:latin typeface="Calibri"/>
              <a:ea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a:extLst>
              <a:ext uri="{FF2B5EF4-FFF2-40B4-BE49-F238E27FC236}">
                <a16:creationId xmlns:a16="http://schemas.microsoft.com/office/drawing/2014/main" id="{037934B4-B600-8260-9E9A-A85FCBD384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6" name="Notes Placeholder 2">
            <a:extLst>
              <a:ext uri="{FF2B5EF4-FFF2-40B4-BE49-F238E27FC236}">
                <a16:creationId xmlns:a16="http://schemas.microsoft.com/office/drawing/2014/main" id="{52DA575D-5F5C-553C-2063-9C411F83BF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1427" name="Slide Number Placeholder 3">
            <a:extLst>
              <a:ext uri="{FF2B5EF4-FFF2-40B4-BE49-F238E27FC236}">
                <a16:creationId xmlns:a16="http://schemas.microsoft.com/office/drawing/2014/main" id="{29FFD808-DBC0-E82C-BE6A-FD307B802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F593A8-3E40-9749-9775-E719C43D2719}" type="slidenum">
              <a:rPr lang="en-US" altLang="en-US" sz="1200" smtClean="0">
                <a:solidFill>
                  <a:srgbClr val="000000"/>
                </a:solidFill>
                <a:latin typeface="Calibri" panose="020F0502020204030204" pitchFamily="34" charset="0"/>
              </a:rPr>
              <a:pPr/>
              <a:t>68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CACFA15-BA14-5FF8-829B-010A03BBF1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61C43A53-2903-3271-F8B7-B1071DFD05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1" name="Slide Number Placeholder 3">
            <a:extLst>
              <a:ext uri="{FF2B5EF4-FFF2-40B4-BE49-F238E27FC236}">
                <a16:creationId xmlns:a16="http://schemas.microsoft.com/office/drawing/2014/main" id="{9C8FDA41-0A5D-851F-D355-F1FE516042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B8D63D4-37A1-A142-A9DF-BBA3DEB4FE0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a:extLst>
              <a:ext uri="{FF2B5EF4-FFF2-40B4-BE49-F238E27FC236}">
                <a16:creationId xmlns:a16="http://schemas.microsoft.com/office/drawing/2014/main" id="{0B79AA09-1A63-34FD-60B4-53D576162A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4" name="Notes Placeholder 2">
            <a:extLst>
              <a:ext uri="{FF2B5EF4-FFF2-40B4-BE49-F238E27FC236}">
                <a16:creationId xmlns:a16="http://schemas.microsoft.com/office/drawing/2014/main" id="{2AD8F20F-4B33-D6C2-58CD-CA6D20CFED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3475" name="Slide Number Placeholder 3">
            <a:extLst>
              <a:ext uri="{FF2B5EF4-FFF2-40B4-BE49-F238E27FC236}">
                <a16:creationId xmlns:a16="http://schemas.microsoft.com/office/drawing/2014/main" id="{40346DC6-C8B4-3C93-730B-12F54DD073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B46B2A-8E92-7842-9B5D-AB899E11A80B}" type="slidenum">
              <a:rPr lang="en-US" altLang="en-US" sz="1200" smtClean="0">
                <a:solidFill>
                  <a:srgbClr val="000000"/>
                </a:solidFill>
                <a:latin typeface="Calibri" panose="020F0502020204030204" pitchFamily="34" charset="0"/>
              </a:rPr>
              <a:pPr/>
              <a:t>69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D2EBE219-5FED-7E94-D388-5CC47F7930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CD58059A-633C-7E3F-1C5F-5AEB1E7CBD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1667" name="Slide Number Placeholder 3">
            <a:extLst>
              <a:ext uri="{FF2B5EF4-FFF2-40B4-BE49-F238E27FC236}">
                <a16:creationId xmlns:a16="http://schemas.microsoft.com/office/drawing/2014/main" id="{67299563-ADB3-C657-05B8-ABFF1EDACC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417602-2DDF-8F4E-887C-B5A0EA324199}" type="slidenum">
              <a:rPr lang="en-US" altLang="en-US" sz="1200" smtClean="0">
                <a:solidFill>
                  <a:srgbClr val="000000"/>
                </a:solidFill>
                <a:latin typeface="Calibri" panose="020F0502020204030204" pitchFamily="34" charset="0"/>
              </a:rPr>
              <a:pPr/>
              <a:t>72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128E20CB-F3B5-9A85-A2CE-D865F18E0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4" name="Notes Placeholder 2">
            <a:extLst>
              <a:ext uri="{FF2B5EF4-FFF2-40B4-BE49-F238E27FC236}">
                <a16:creationId xmlns:a16="http://schemas.microsoft.com/office/drawing/2014/main" id="{9A2904A0-BD59-5360-476A-D1D228E2D2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3715" name="Slide Number Placeholder 3">
            <a:extLst>
              <a:ext uri="{FF2B5EF4-FFF2-40B4-BE49-F238E27FC236}">
                <a16:creationId xmlns:a16="http://schemas.microsoft.com/office/drawing/2014/main" id="{CF73ACF7-A610-8D58-4C52-7F9535F22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3A578E-046C-8746-B9A2-A7AE94DE047E}" type="slidenum">
              <a:rPr lang="en-US" altLang="en-US" sz="1200" smtClean="0">
                <a:solidFill>
                  <a:srgbClr val="000000"/>
                </a:solidFill>
                <a:latin typeface="Calibri" panose="020F0502020204030204" pitchFamily="34" charset="0"/>
              </a:rPr>
              <a:pPr/>
              <a:t>73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a:extLst>
              <a:ext uri="{FF2B5EF4-FFF2-40B4-BE49-F238E27FC236}">
                <a16:creationId xmlns:a16="http://schemas.microsoft.com/office/drawing/2014/main" id="{DC17459C-0556-57BC-1F0A-ACA0EAAE6C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2" name="Notes Placeholder 2">
            <a:extLst>
              <a:ext uri="{FF2B5EF4-FFF2-40B4-BE49-F238E27FC236}">
                <a16:creationId xmlns:a16="http://schemas.microsoft.com/office/drawing/2014/main" id="{95AE2B79-6960-00BB-8A0C-29C94989F9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763" name="Slide Number Placeholder 3">
            <a:extLst>
              <a:ext uri="{FF2B5EF4-FFF2-40B4-BE49-F238E27FC236}">
                <a16:creationId xmlns:a16="http://schemas.microsoft.com/office/drawing/2014/main" id="{BF8F3906-48E3-7AD0-25DF-8AAE4A4E6E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909568-3187-0D47-AAC6-B792AF802063}" type="slidenum">
              <a:rPr lang="en-US" altLang="en-US" sz="1200" smtClean="0">
                <a:solidFill>
                  <a:srgbClr val="000000"/>
                </a:solidFill>
                <a:latin typeface="Calibri" panose="020F0502020204030204" pitchFamily="34" charset="0"/>
              </a:rPr>
              <a:pPr/>
              <a:t>75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63978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D93C5C9D-6D7A-EB89-BF72-2D1E4FE1D0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DF8DA5C6-561D-3BC5-13FC-2692C735B8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1" name="Slide Number Placeholder 3">
            <a:extLst>
              <a:ext uri="{FF2B5EF4-FFF2-40B4-BE49-F238E27FC236}">
                <a16:creationId xmlns:a16="http://schemas.microsoft.com/office/drawing/2014/main" id="{C0166B07-70BA-06EA-6A95-77EF4F5E7E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0C42840-D850-1E44-971E-455E3C68D3E9}" type="slidenum">
              <a:rPr lang="en-US" altLang="en-US" sz="1200" smtClean="0">
                <a:solidFill>
                  <a:srgbClr val="000000"/>
                </a:solidFill>
                <a:latin typeface="Calibri" panose="020F0502020204030204" pitchFamily="34" charset="0"/>
              </a:rPr>
              <a:pPr/>
              <a:t>76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71487B16-205B-7C14-C425-DF4A44BC0D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7DF0A6F0-F38E-CD74-3BAD-8819A2BD18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083" name="Slide Number Placeholder 3">
            <a:extLst>
              <a:ext uri="{FF2B5EF4-FFF2-40B4-BE49-F238E27FC236}">
                <a16:creationId xmlns:a16="http://schemas.microsoft.com/office/drawing/2014/main" id="{95D039D2-2805-B89C-057B-9D450B1F1C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AB1D0F5-CB72-774D-8A03-DC42548C099E}" type="slidenum">
              <a:rPr lang="en-US" altLang="en-US" sz="1200" smtClean="0">
                <a:solidFill>
                  <a:srgbClr val="000000"/>
                </a:solidFill>
                <a:latin typeface="Calibri" panose="020F0502020204030204" pitchFamily="34" charset="0"/>
              </a:rPr>
              <a:pPr/>
              <a:t>77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id="{7054C501-1736-9D2D-EEF4-FD289A3D8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4" name="Notes Placeholder 2">
            <a:extLst>
              <a:ext uri="{FF2B5EF4-FFF2-40B4-BE49-F238E27FC236}">
                <a16:creationId xmlns:a16="http://schemas.microsoft.com/office/drawing/2014/main" id="{076A3D5B-1932-F062-7ADF-1E89F81CA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2755" name="Slide Number Placeholder 3">
            <a:extLst>
              <a:ext uri="{FF2B5EF4-FFF2-40B4-BE49-F238E27FC236}">
                <a16:creationId xmlns:a16="http://schemas.microsoft.com/office/drawing/2014/main" id="{D12D597C-6E80-DFAB-D9C2-D0C619720A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500E629-6FFD-574B-875B-B0E4B324DE24}" type="slidenum">
              <a:rPr lang="en-US" altLang="en-US" sz="1200" smtClean="0">
                <a:solidFill>
                  <a:srgbClr val="000000"/>
                </a:solidFill>
                <a:latin typeface="Calibri" panose="020F0502020204030204" pitchFamily="34" charset="0"/>
              </a:rPr>
              <a:pPr/>
              <a:t>85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F786C41C-E338-ADBF-E196-3C0316F448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a:extLst>
              <a:ext uri="{FF2B5EF4-FFF2-40B4-BE49-F238E27FC236}">
                <a16:creationId xmlns:a16="http://schemas.microsoft.com/office/drawing/2014/main" id="{A52867B8-4DB7-F7B3-F886-7D4932A024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D07F013-B8A1-39FD-1F1A-8493C299F65A}"/>
              </a:ext>
            </a:extLst>
          </p:cNvPr>
          <p:cNvSpPr>
            <a:spLocks noGrp="1"/>
          </p:cNvSpPr>
          <p:nvPr>
            <p:ph type="sldNum" sz="quarter" idx="5"/>
          </p:nvPr>
        </p:nvSpPr>
        <p:spPr/>
        <p:txBody>
          <a:bodyPr/>
          <a:lstStyle/>
          <a:p>
            <a:pPr fontAlgn="auto">
              <a:spcBef>
                <a:spcPts val="0"/>
              </a:spcBef>
              <a:spcAft>
                <a:spcPts val="0"/>
              </a:spcAft>
              <a:defRPr/>
            </a:pPr>
            <a:fld id="{44BB56D3-1B05-6145-AA10-82DE8F998933}" type="slidenum">
              <a:rPr lang="en-US" smtClean="0">
                <a:solidFill>
                  <a:prstClr val="black"/>
                </a:solidFill>
                <a:latin typeface="Calibri"/>
                <a:ea typeface="+mn-ea"/>
              </a:rPr>
              <a:pPr fontAlgn="auto">
                <a:spcBef>
                  <a:spcPts val="0"/>
                </a:spcBef>
                <a:spcAft>
                  <a:spcPts val="0"/>
                </a:spcAft>
                <a:defRPr/>
              </a:pPr>
              <a:t>86</a:t>
            </a:fld>
            <a:endParaRPr lang="en-US">
              <a:solidFill>
                <a:prstClr val="black"/>
              </a:solidFill>
              <a:latin typeface="Calibri"/>
              <a:ea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a:extLst>
              <a:ext uri="{FF2B5EF4-FFF2-40B4-BE49-F238E27FC236}">
                <a16:creationId xmlns:a16="http://schemas.microsoft.com/office/drawing/2014/main" id="{69EB6454-A492-CC85-BC5A-97D5DA1D5A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4" name="Notes Placeholder 2">
            <a:extLst>
              <a:ext uri="{FF2B5EF4-FFF2-40B4-BE49-F238E27FC236}">
                <a16:creationId xmlns:a16="http://schemas.microsoft.com/office/drawing/2014/main" id="{A1DD4F4E-5507-918B-0986-B67A33D8F0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43A3FC8-6FC0-6C6D-B324-D1C8ECDF4BE2}"/>
              </a:ext>
            </a:extLst>
          </p:cNvPr>
          <p:cNvSpPr>
            <a:spLocks noGrp="1"/>
          </p:cNvSpPr>
          <p:nvPr>
            <p:ph type="sldNum" sz="quarter" idx="5"/>
          </p:nvPr>
        </p:nvSpPr>
        <p:spPr/>
        <p:txBody>
          <a:bodyPr/>
          <a:lstStyle/>
          <a:p>
            <a:pPr fontAlgn="auto">
              <a:spcBef>
                <a:spcPts val="0"/>
              </a:spcBef>
              <a:spcAft>
                <a:spcPts val="0"/>
              </a:spcAft>
              <a:defRPr/>
            </a:pPr>
            <a:fld id="{7AA6F169-3CF1-B142-AB28-68533AE1313E}" type="slidenum">
              <a:rPr lang="en-US" smtClean="0">
                <a:solidFill>
                  <a:prstClr val="black"/>
                </a:solidFill>
                <a:latin typeface="Calibri"/>
                <a:ea typeface="+mn-ea"/>
              </a:rPr>
              <a:pPr fontAlgn="auto">
                <a:spcBef>
                  <a:spcPts val="0"/>
                </a:spcBef>
                <a:spcAft>
                  <a:spcPts val="0"/>
                </a:spcAft>
                <a:defRPr/>
              </a:pPr>
              <a:t>98</a:t>
            </a:fld>
            <a:endParaRPr lang="en-US">
              <a:solidFill>
                <a:prstClr val="black"/>
              </a:solidFill>
              <a:latin typeface="Calibri"/>
              <a:ea typeface="+mn-ea"/>
            </a:endParaRPr>
          </a:p>
        </p:txBody>
      </p:sp>
    </p:spTree>
    <p:extLst>
      <p:ext uri="{BB962C8B-B14F-4D97-AF65-F5344CB8AC3E}">
        <p14:creationId xmlns:p14="http://schemas.microsoft.com/office/powerpoint/2010/main" val="1717634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6786DAFF-F262-A84A-957A-D6D086BBE7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a:extLst>
              <a:ext uri="{FF2B5EF4-FFF2-40B4-BE49-F238E27FC236}">
                <a16:creationId xmlns:a16="http://schemas.microsoft.com/office/drawing/2014/main" id="{FC2ABEEA-9E32-E404-977D-DDB88CEC65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A6F9BE8-1DFC-8512-5390-4A086B98D703}"/>
              </a:ext>
            </a:extLst>
          </p:cNvPr>
          <p:cNvSpPr>
            <a:spLocks noGrp="1"/>
          </p:cNvSpPr>
          <p:nvPr>
            <p:ph type="sldNum" sz="quarter" idx="5"/>
          </p:nvPr>
        </p:nvSpPr>
        <p:spPr/>
        <p:txBody>
          <a:bodyPr/>
          <a:lstStyle/>
          <a:p>
            <a:pPr fontAlgn="auto">
              <a:spcBef>
                <a:spcPts val="0"/>
              </a:spcBef>
              <a:spcAft>
                <a:spcPts val="0"/>
              </a:spcAft>
              <a:defRPr/>
            </a:pPr>
            <a:fld id="{F9032C40-0944-874B-8D14-4E65157EE363}" type="slidenum">
              <a:rPr lang="en-US" smtClean="0">
                <a:solidFill>
                  <a:prstClr val="black"/>
                </a:solidFill>
                <a:latin typeface="Calibri"/>
                <a:ea typeface="+mn-ea"/>
              </a:rPr>
              <a:pPr fontAlgn="auto">
                <a:spcBef>
                  <a:spcPts val="0"/>
                </a:spcBef>
                <a:spcAft>
                  <a:spcPts val="0"/>
                </a:spcAft>
                <a:defRPr/>
              </a:pPr>
              <a:t>99</a:t>
            </a:fld>
            <a:endParaRPr lang="en-US">
              <a:solidFill>
                <a:prstClr val="black"/>
              </a:solidFill>
              <a:latin typeface="Calibri"/>
              <a:ea typeface="+mn-ea"/>
            </a:endParaRPr>
          </a:p>
        </p:txBody>
      </p:sp>
    </p:spTree>
    <p:extLst>
      <p:ext uri="{BB962C8B-B14F-4D97-AF65-F5344CB8AC3E}">
        <p14:creationId xmlns:p14="http://schemas.microsoft.com/office/powerpoint/2010/main" val="3489745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55E8A4EF-F2BE-EE99-1A0F-55A42942A4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66EB756F-B849-4599-2EE4-AC8CEDCF43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0051" name="Slide Number Placeholder 3">
            <a:extLst>
              <a:ext uri="{FF2B5EF4-FFF2-40B4-BE49-F238E27FC236}">
                <a16:creationId xmlns:a16="http://schemas.microsoft.com/office/drawing/2014/main" id="{293A2295-697E-309C-12A5-6989B7A109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C6F3FD-F684-1346-A68C-958DCC6AD968}" type="slidenum">
              <a:rPr lang="en-US" altLang="en-US" sz="1200" smtClean="0">
                <a:latin typeface="Calibri" panose="020F0502020204030204" pitchFamily="34" charset="0"/>
              </a:rPr>
              <a:pPr/>
              <a:t>35</a:t>
            </a:fld>
            <a:endParaRPr lang="en-US" altLang="en-US"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a:extLst>
              <a:ext uri="{FF2B5EF4-FFF2-40B4-BE49-F238E27FC236}">
                <a16:creationId xmlns:a16="http://schemas.microsoft.com/office/drawing/2014/main" id="{AD125B18-0F3C-8FB8-0338-1AF78B0DE9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Notes Placeholder 2">
            <a:extLst>
              <a:ext uri="{FF2B5EF4-FFF2-40B4-BE49-F238E27FC236}">
                <a16:creationId xmlns:a16="http://schemas.microsoft.com/office/drawing/2014/main" id="{BD1EFD47-3B56-034B-1F6A-5350E189D9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AF420A0-B64F-1CB6-2C63-536F0E513D87}"/>
              </a:ext>
            </a:extLst>
          </p:cNvPr>
          <p:cNvSpPr>
            <a:spLocks noGrp="1"/>
          </p:cNvSpPr>
          <p:nvPr>
            <p:ph type="sldNum" sz="quarter" idx="5"/>
          </p:nvPr>
        </p:nvSpPr>
        <p:spPr/>
        <p:txBody>
          <a:bodyPr/>
          <a:lstStyle/>
          <a:p>
            <a:pPr fontAlgn="auto">
              <a:spcBef>
                <a:spcPts val="0"/>
              </a:spcBef>
              <a:spcAft>
                <a:spcPts val="0"/>
              </a:spcAft>
              <a:defRPr/>
            </a:pPr>
            <a:fld id="{63F3AED2-242D-1841-9ED9-E3D4A68E41C6}" type="slidenum">
              <a:rPr lang="en-US" smtClean="0">
                <a:solidFill>
                  <a:prstClr val="black"/>
                </a:solidFill>
                <a:latin typeface="Calibri"/>
                <a:ea typeface="+mn-ea"/>
              </a:rPr>
              <a:pPr fontAlgn="auto">
                <a:spcBef>
                  <a:spcPts val="0"/>
                </a:spcBef>
                <a:spcAft>
                  <a:spcPts val="0"/>
                </a:spcAft>
                <a:defRPr/>
              </a:pPr>
              <a:t>100</a:t>
            </a:fld>
            <a:endParaRPr lang="en-US">
              <a:solidFill>
                <a:prstClr val="black"/>
              </a:solidFill>
              <a:latin typeface="Calibri"/>
              <a:ea typeface="+mn-ea"/>
            </a:endParaRPr>
          </a:p>
        </p:txBody>
      </p:sp>
    </p:spTree>
    <p:extLst>
      <p:ext uri="{BB962C8B-B14F-4D97-AF65-F5344CB8AC3E}">
        <p14:creationId xmlns:p14="http://schemas.microsoft.com/office/powerpoint/2010/main" val="3114895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a:extLst>
              <a:ext uri="{FF2B5EF4-FFF2-40B4-BE49-F238E27FC236}">
                <a16:creationId xmlns:a16="http://schemas.microsoft.com/office/drawing/2014/main" id="{AA275C5D-DD97-2E3D-A399-D0486E6E6E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8" name="Notes Placeholder 2">
            <a:extLst>
              <a:ext uri="{FF2B5EF4-FFF2-40B4-BE49-F238E27FC236}">
                <a16:creationId xmlns:a16="http://schemas.microsoft.com/office/drawing/2014/main" id="{85B42269-7DEB-6907-5972-0D15061028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BED8548-A0EB-CD01-B8E7-DDFE05AF3EA2}"/>
              </a:ext>
            </a:extLst>
          </p:cNvPr>
          <p:cNvSpPr>
            <a:spLocks noGrp="1"/>
          </p:cNvSpPr>
          <p:nvPr>
            <p:ph type="sldNum" sz="quarter" idx="5"/>
          </p:nvPr>
        </p:nvSpPr>
        <p:spPr/>
        <p:txBody>
          <a:bodyPr/>
          <a:lstStyle/>
          <a:p>
            <a:pPr fontAlgn="auto">
              <a:spcBef>
                <a:spcPts val="0"/>
              </a:spcBef>
              <a:spcAft>
                <a:spcPts val="0"/>
              </a:spcAft>
              <a:defRPr/>
            </a:pPr>
            <a:fld id="{1B70DBCC-7A7C-6340-9E4C-41C4B3B27C57}" type="slidenum">
              <a:rPr lang="en-US" smtClean="0">
                <a:solidFill>
                  <a:prstClr val="black"/>
                </a:solidFill>
                <a:latin typeface="Calibri"/>
                <a:ea typeface="+mn-ea"/>
              </a:rPr>
              <a:pPr fontAlgn="auto">
                <a:spcBef>
                  <a:spcPts val="0"/>
                </a:spcBef>
                <a:spcAft>
                  <a:spcPts val="0"/>
                </a:spcAft>
                <a:defRPr/>
              </a:pPr>
              <a:t>101</a:t>
            </a:fld>
            <a:endParaRPr lang="en-US">
              <a:solidFill>
                <a:prstClr val="black"/>
              </a:solidFill>
              <a:latin typeface="Calibri"/>
              <a:ea typeface="+mn-e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a:extLst>
              <a:ext uri="{FF2B5EF4-FFF2-40B4-BE49-F238E27FC236}">
                <a16:creationId xmlns:a16="http://schemas.microsoft.com/office/drawing/2014/main" id="{B4472CDD-D481-8680-B73D-F8FBC3573C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4" name="Notes Placeholder 2">
            <a:extLst>
              <a:ext uri="{FF2B5EF4-FFF2-40B4-BE49-F238E27FC236}">
                <a16:creationId xmlns:a16="http://schemas.microsoft.com/office/drawing/2014/main" id="{9FEA45BC-D83F-0DA5-FB52-C218074994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11059BD-6409-5DB5-DCA6-A9083CBE04A2}"/>
              </a:ext>
            </a:extLst>
          </p:cNvPr>
          <p:cNvSpPr>
            <a:spLocks noGrp="1"/>
          </p:cNvSpPr>
          <p:nvPr>
            <p:ph type="sldNum" sz="quarter" idx="5"/>
          </p:nvPr>
        </p:nvSpPr>
        <p:spPr/>
        <p:txBody>
          <a:bodyPr/>
          <a:lstStyle/>
          <a:p>
            <a:pPr fontAlgn="auto">
              <a:spcBef>
                <a:spcPts val="0"/>
              </a:spcBef>
              <a:spcAft>
                <a:spcPts val="0"/>
              </a:spcAft>
              <a:defRPr/>
            </a:pPr>
            <a:fld id="{B8150CB9-963E-9148-B776-740FB75378F9}" type="slidenum">
              <a:rPr lang="en-US" smtClean="0">
                <a:solidFill>
                  <a:prstClr val="black"/>
                </a:solidFill>
                <a:latin typeface="Calibri"/>
                <a:ea typeface="+mn-ea"/>
              </a:rPr>
              <a:pPr fontAlgn="auto">
                <a:spcBef>
                  <a:spcPts val="0"/>
                </a:spcBef>
                <a:spcAft>
                  <a:spcPts val="0"/>
                </a:spcAft>
                <a:defRPr/>
              </a:pPr>
              <a:t>102</a:t>
            </a:fld>
            <a:endParaRPr lang="en-US">
              <a:solidFill>
                <a:prstClr val="black"/>
              </a:solidFill>
              <a:latin typeface="Calibri"/>
              <a:ea typeface="+mn-e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F90EA6D3-87B2-2F1A-675B-AD8B680F02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6" name="Notes Placeholder 2">
            <a:extLst>
              <a:ext uri="{FF2B5EF4-FFF2-40B4-BE49-F238E27FC236}">
                <a16:creationId xmlns:a16="http://schemas.microsoft.com/office/drawing/2014/main" id="{5ACC36A4-8607-02F3-CA69-E1A48C65AB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5267" name="Slide Number Placeholder 3">
            <a:extLst>
              <a:ext uri="{FF2B5EF4-FFF2-40B4-BE49-F238E27FC236}">
                <a16:creationId xmlns:a16="http://schemas.microsoft.com/office/drawing/2014/main" id="{AF1A7616-CABC-6332-FC77-735BE8A606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BA655A-AF5C-7A4B-AFA0-FF93129DE9FF}" type="slidenum">
              <a:rPr lang="en-US" altLang="en-US" sz="1200" smtClean="0">
                <a:latin typeface="Calibri" panose="020F0502020204030204" pitchFamily="34" charset="0"/>
              </a:rPr>
              <a:pPr/>
              <a:t>103</a:t>
            </a:fld>
            <a:endParaRPr lang="en-US" altLang="en-US"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a:extLst>
              <a:ext uri="{FF2B5EF4-FFF2-40B4-BE49-F238E27FC236}">
                <a16:creationId xmlns:a16="http://schemas.microsoft.com/office/drawing/2014/main" id="{75150EA4-F13F-E46C-2CE0-EA1DFC29E8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2" name="Notes Placeholder 2">
            <a:extLst>
              <a:ext uri="{FF2B5EF4-FFF2-40B4-BE49-F238E27FC236}">
                <a16:creationId xmlns:a16="http://schemas.microsoft.com/office/drawing/2014/main" id="{B04B1E4F-F2DA-0822-3BFC-AECC61E77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363" name="Slide Number Placeholder 3">
            <a:extLst>
              <a:ext uri="{FF2B5EF4-FFF2-40B4-BE49-F238E27FC236}">
                <a16:creationId xmlns:a16="http://schemas.microsoft.com/office/drawing/2014/main" id="{5A0EAF0A-6D1A-66D2-00DE-D5EEC0278D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6ABECE-02DD-A846-BB5A-957B8EAB5B01}" type="slidenum">
              <a:rPr lang="en-US" altLang="en-US" sz="1200" smtClean="0">
                <a:latin typeface="Calibri" panose="020F0502020204030204" pitchFamily="34" charset="0"/>
              </a:rPr>
              <a:pPr/>
              <a:t>106</a:t>
            </a:fld>
            <a:endParaRPr lang="en-US" altLang="en-US"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a:extLst>
              <a:ext uri="{FF2B5EF4-FFF2-40B4-BE49-F238E27FC236}">
                <a16:creationId xmlns:a16="http://schemas.microsoft.com/office/drawing/2014/main" id="{D396A647-5F5D-EC09-EB32-5C0A1F876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0" name="Notes Placeholder 2">
            <a:extLst>
              <a:ext uri="{FF2B5EF4-FFF2-40B4-BE49-F238E27FC236}">
                <a16:creationId xmlns:a16="http://schemas.microsoft.com/office/drawing/2014/main" id="{F8B6179F-996C-CA3A-C09D-9D8699D8FB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1411" name="Slide Number Placeholder 3">
            <a:extLst>
              <a:ext uri="{FF2B5EF4-FFF2-40B4-BE49-F238E27FC236}">
                <a16:creationId xmlns:a16="http://schemas.microsoft.com/office/drawing/2014/main" id="{8119BAD9-AFDF-FD21-767E-0D4A2CD769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30486A-C7D2-8940-AC0B-82DCAD463112}" type="slidenum">
              <a:rPr lang="en-US" altLang="en-US" sz="1200" smtClean="0">
                <a:latin typeface="Calibri" panose="020F0502020204030204" pitchFamily="34" charset="0"/>
              </a:rPr>
              <a:pPr/>
              <a:t>107</a:t>
            </a:fld>
            <a:endParaRPr lang="en-US" altLang="en-US"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a:extLst>
              <a:ext uri="{FF2B5EF4-FFF2-40B4-BE49-F238E27FC236}">
                <a16:creationId xmlns:a16="http://schemas.microsoft.com/office/drawing/2014/main" id="{1406E777-BFE8-37A0-C4EF-AD7D83181E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2" name="Notes Placeholder 2">
            <a:extLst>
              <a:ext uri="{FF2B5EF4-FFF2-40B4-BE49-F238E27FC236}">
                <a16:creationId xmlns:a16="http://schemas.microsoft.com/office/drawing/2014/main" id="{514B93A2-8BD3-6DE1-7AF8-31B8372AF1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4483" name="Slide Number Placeholder 3">
            <a:extLst>
              <a:ext uri="{FF2B5EF4-FFF2-40B4-BE49-F238E27FC236}">
                <a16:creationId xmlns:a16="http://schemas.microsoft.com/office/drawing/2014/main" id="{AD3B0D4D-815E-3F89-0E90-46BD123D26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ED15A12-DD50-7741-9170-A88BC9EB4866}" type="slidenum">
              <a:rPr lang="en-US" altLang="en-US" sz="1200" smtClean="0">
                <a:latin typeface="Calibri" panose="020F0502020204030204" pitchFamily="34" charset="0"/>
              </a:rPr>
              <a:pPr/>
              <a:t>109</a:t>
            </a:fld>
            <a:endParaRPr lang="en-US" altLang="en-US"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a:extLst>
              <a:ext uri="{FF2B5EF4-FFF2-40B4-BE49-F238E27FC236}">
                <a16:creationId xmlns:a16="http://schemas.microsoft.com/office/drawing/2014/main" id="{42C7473B-64BB-F1DD-470D-47044A4EA9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0" name="Notes Placeholder 2">
            <a:extLst>
              <a:ext uri="{FF2B5EF4-FFF2-40B4-BE49-F238E27FC236}">
                <a16:creationId xmlns:a16="http://schemas.microsoft.com/office/drawing/2014/main" id="{711DE1E9-8CD0-F01F-2393-357559DB36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27011" name="Slide Number Placeholder 3">
            <a:extLst>
              <a:ext uri="{FF2B5EF4-FFF2-40B4-BE49-F238E27FC236}">
                <a16:creationId xmlns:a16="http://schemas.microsoft.com/office/drawing/2014/main" id="{04414D61-0F22-77C2-C0AA-A23F98EC8F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458B25-10E8-4B4C-957C-6D0939D5BBAD}" type="slidenum">
              <a:rPr lang="en-US" altLang="en-US" sz="1200" smtClean="0">
                <a:latin typeface="Calibri" panose="020F0502020204030204" pitchFamily="34" charset="0"/>
              </a:rPr>
              <a:pPr/>
              <a:t>116</a:t>
            </a:fld>
            <a:endParaRPr lang="en-US" altLang="en-US"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a:extLst>
              <a:ext uri="{FF2B5EF4-FFF2-40B4-BE49-F238E27FC236}">
                <a16:creationId xmlns:a16="http://schemas.microsoft.com/office/drawing/2014/main" id="{7762F20C-D2D1-754B-697C-8D9A36DE9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0" name="Notes Placeholder 2">
            <a:extLst>
              <a:ext uri="{FF2B5EF4-FFF2-40B4-BE49-F238E27FC236}">
                <a16:creationId xmlns:a16="http://schemas.microsoft.com/office/drawing/2014/main" id="{7D81E0F2-BD31-EE44-FABE-44770A65FC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2851" name="Slide Number Placeholder 3">
            <a:extLst>
              <a:ext uri="{FF2B5EF4-FFF2-40B4-BE49-F238E27FC236}">
                <a16:creationId xmlns:a16="http://schemas.microsoft.com/office/drawing/2014/main" id="{6A11BF29-A250-2737-B4AA-1937BA79B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860FC5-D1FC-044C-8584-59561A3BDFA8}" type="slidenum">
              <a:rPr lang="en-US" altLang="en-US" sz="1200" smtClean="0">
                <a:latin typeface="Calibri" panose="020F0502020204030204" pitchFamily="34" charset="0"/>
              </a:rPr>
              <a:pPr/>
              <a:t>121</a:t>
            </a:fld>
            <a:endParaRPr lang="en-US" altLang="en-US"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a:extLst>
              <a:ext uri="{FF2B5EF4-FFF2-40B4-BE49-F238E27FC236}">
                <a16:creationId xmlns:a16="http://schemas.microsoft.com/office/drawing/2014/main" id="{4EC8B51E-9B0B-5F87-77A2-D3F9D13113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8" name="Notes Placeholder 2">
            <a:extLst>
              <a:ext uri="{FF2B5EF4-FFF2-40B4-BE49-F238E27FC236}">
                <a16:creationId xmlns:a16="http://schemas.microsoft.com/office/drawing/2014/main" id="{FC07825A-FD34-31D9-2989-F919262EE7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4899" name="Slide Number Placeholder 3">
            <a:extLst>
              <a:ext uri="{FF2B5EF4-FFF2-40B4-BE49-F238E27FC236}">
                <a16:creationId xmlns:a16="http://schemas.microsoft.com/office/drawing/2014/main" id="{D86C7E2A-E6D9-BEF2-917A-0F2CA301F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488087-2D20-BA40-B93C-7742669A826F}" type="slidenum">
              <a:rPr lang="en-US" altLang="en-US" sz="1200" smtClean="0">
                <a:latin typeface="Calibri" panose="020F0502020204030204" pitchFamily="34" charset="0"/>
              </a:rPr>
              <a:pPr/>
              <a:t>122</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94DB28D5-DE39-1AB8-B2AE-3E065BA5D4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a:extLst>
              <a:ext uri="{FF2B5EF4-FFF2-40B4-BE49-F238E27FC236}">
                <a16:creationId xmlns:a16="http://schemas.microsoft.com/office/drawing/2014/main" id="{C7F041F3-FA2E-DE2C-955A-8D545F6DAE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2099" name="Slide Number Placeholder 3">
            <a:extLst>
              <a:ext uri="{FF2B5EF4-FFF2-40B4-BE49-F238E27FC236}">
                <a16:creationId xmlns:a16="http://schemas.microsoft.com/office/drawing/2014/main" id="{1CC002DF-A1EC-A717-1764-BFCD3091F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AECCE5-574E-B642-B913-9C124DE74EEC}" type="slidenum">
              <a:rPr lang="en-US" altLang="en-US" sz="1200" smtClean="0">
                <a:latin typeface="Calibri" panose="020F0502020204030204" pitchFamily="34" charset="0"/>
              </a:rPr>
              <a:pPr/>
              <a:t>36</a:t>
            </a:fld>
            <a:endParaRPr lang="en-US" altLang="en-US" sz="120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Slide Image Placeholder 1">
            <a:extLst>
              <a:ext uri="{FF2B5EF4-FFF2-40B4-BE49-F238E27FC236}">
                <a16:creationId xmlns:a16="http://schemas.microsoft.com/office/drawing/2014/main" id="{82065284-1A7F-B6DA-990E-E8EF4F56CF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6" name="Notes Placeholder 2">
            <a:extLst>
              <a:ext uri="{FF2B5EF4-FFF2-40B4-BE49-F238E27FC236}">
                <a16:creationId xmlns:a16="http://schemas.microsoft.com/office/drawing/2014/main" id="{172C4F28-B44D-1651-92C4-D091332640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6947" name="Slide Number Placeholder 3">
            <a:extLst>
              <a:ext uri="{FF2B5EF4-FFF2-40B4-BE49-F238E27FC236}">
                <a16:creationId xmlns:a16="http://schemas.microsoft.com/office/drawing/2014/main" id="{31822DB1-2E26-299C-1FFE-E305160CB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E8604E-1510-5C4D-B4D6-CC40A8ACB3C8}" type="slidenum">
              <a:rPr lang="en-US" altLang="en-US" sz="1200" smtClean="0">
                <a:latin typeface="Calibri" panose="020F0502020204030204" pitchFamily="34" charset="0"/>
              </a:rPr>
              <a:pPr/>
              <a:t>123</a:t>
            </a:fld>
            <a:endParaRPr lang="en-US" altLang="en-US" sz="12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Slide Image Placeholder 1">
            <a:extLst>
              <a:ext uri="{FF2B5EF4-FFF2-40B4-BE49-F238E27FC236}">
                <a16:creationId xmlns:a16="http://schemas.microsoft.com/office/drawing/2014/main" id="{AC9C814D-383F-13F2-D034-4A8E744E3A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4" name="Notes Placeholder 2">
            <a:extLst>
              <a:ext uri="{FF2B5EF4-FFF2-40B4-BE49-F238E27FC236}">
                <a16:creationId xmlns:a16="http://schemas.microsoft.com/office/drawing/2014/main" id="{69C6493D-04BF-11E1-7D93-AA73461DA1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8995" name="Slide Number Placeholder 3">
            <a:extLst>
              <a:ext uri="{FF2B5EF4-FFF2-40B4-BE49-F238E27FC236}">
                <a16:creationId xmlns:a16="http://schemas.microsoft.com/office/drawing/2014/main" id="{9C509F60-7148-14A7-B5B0-27FC8C7228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67C45D-6947-0A46-9980-F057CA77D617}" type="slidenum">
              <a:rPr lang="en-US" altLang="en-US" sz="1200" smtClean="0">
                <a:latin typeface="Calibri" panose="020F0502020204030204" pitchFamily="34" charset="0"/>
              </a:rPr>
              <a:pPr/>
              <a:t>124</a:t>
            </a:fld>
            <a:endParaRPr lang="en-US" altLang="en-US" sz="1200">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a:extLst>
              <a:ext uri="{FF2B5EF4-FFF2-40B4-BE49-F238E27FC236}">
                <a16:creationId xmlns:a16="http://schemas.microsoft.com/office/drawing/2014/main" id="{682CABD2-32B6-8D22-AC0C-D9563DCE8B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2" name="Notes Placeholder 2">
            <a:extLst>
              <a:ext uri="{FF2B5EF4-FFF2-40B4-BE49-F238E27FC236}">
                <a16:creationId xmlns:a16="http://schemas.microsoft.com/office/drawing/2014/main" id="{3405D04C-4C40-7EB1-A009-7905F7E7F7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43" name="Slide Number Placeholder 3">
            <a:extLst>
              <a:ext uri="{FF2B5EF4-FFF2-40B4-BE49-F238E27FC236}">
                <a16:creationId xmlns:a16="http://schemas.microsoft.com/office/drawing/2014/main" id="{0AAD1B70-0ED2-850B-7F83-117D5AB4DA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99E77F-5236-AF45-A1CA-0CE0A28BDA59}" type="slidenum">
              <a:rPr lang="en-US" altLang="en-US" sz="1200" smtClean="0">
                <a:latin typeface="Calibri" panose="020F0502020204030204" pitchFamily="34" charset="0"/>
              </a:rPr>
              <a:pPr/>
              <a:t>125</a:t>
            </a:fld>
            <a:endParaRPr lang="en-US" altLang="en-US" sz="120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a:extLst>
              <a:ext uri="{FF2B5EF4-FFF2-40B4-BE49-F238E27FC236}">
                <a16:creationId xmlns:a16="http://schemas.microsoft.com/office/drawing/2014/main" id="{68B80A21-C2EC-2CF5-B62E-6399CAA240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0" name="Notes Placeholder 2">
            <a:extLst>
              <a:ext uri="{FF2B5EF4-FFF2-40B4-BE49-F238E27FC236}">
                <a16:creationId xmlns:a16="http://schemas.microsoft.com/office/drawing/2014/main" id="{85F9E6B4-1F23-DDAB-9120-9BDF1F335A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3091" name="Slide Number Placeholder 3">
            <a:extLst>
              <a:ext uri="{FF2B5EF4-FFF2-40B4-BE49-F238E27FC236}">
                <a16:creationId xmlns:a16="http://schemas.microsoft.com/office/drawing/2014/main" id="{25D8AB70-BF69-8267-3C4B-202AF5619D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7658A7-2515-B447-B8A0-9E2F7B313FF0}" type="slidenum">
              <a:rPr lang="en-US" altLang="en-US" sz="1200" smtClean="0">
                <a:latin typeface="Calibri" panose="020F0502020204030204" pitchFamily="34" charset="0"/>
              </a:rPr>
              <a:pPr/>
              <a:t>126</a:t>
            </a:fld>
            <a:endParaRPr lang="en-US" altLang="en-US" sz="1200">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746343F5-0780-9E21-A448-BE8A5D2004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85ACAEB6-7FF2-7024-99AE-995B22076E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FF3456B-4347-C4ED-84DC-364B503D63B7}"/>
              </a:ext>
            </a:extLst>
          </p:cNvPr>
          <p:cNvSpPr>
            <a:spLocks noGrp="1"/>
          </p:cNvSpPr>
          <p:nvPr>
            <p:ph type="sldNum" sz="quarter" idx="5"/>
          </p:nvPr>
        </p:nvSpPr>
        <p:spPr/>
        <p:txBody>
          <a:bodyPr/>
          <a:lstStyle/>
          <a:p>
            <a:pPr fontAlgn="auto">
              <a:spcBef>
                <a:spcPts val="0"/>
              </a:spcBef>
              <a:spcAft>
                <a:spcPts val="0"/>
              </a:spcAft>
              <a:defRPr/>
            </a:pPr>
            <a:fld id="{D733CCD9-9F1A-2949-8314-A08DD86B0717}" type="slidenum">
              <a:rPr lang="en-US" smtClean="0">
                <a:solidFill>
                  <a:prstClr val="black"/>
                </a:solidFill>
                <a:latin typeface="Calibri"/>
                <a:ea typeface="+mn-ea"/>
              </a:rPr>
              <a:pPr fontAlgn="auto">
                <a:spcBef>
                  <a:spcPts val="0"/>
                </a:spcBef>
                <a:spcAft>
                  <a:spcPts val="0"/>
                </a:spcAft>
                <a:defRPr/>
              </a:pPr>
              <a:t>131</a:t>
            </a:fld>
            <a:endParaRPr lang="en-US">
              <a:solidFill>
                <a:prstClr val="black"/>
              </a:solidFill>
              <a:latin typeface="Calibri"/>
              <a:ea typeface="+mn-e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Slide Image Placeholder 1">
            <a:extLst>
              <a:ext uri="{FF2B5EF4-FFF2-40B4-BE49-F238E27FC236}">
                <a16:creationId xmlns:a16="http://schemas.microsoft.com/office/drawing/2014/main" id="{1EC31281-EE2C-767C-187F-E767B7D25B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6" name="Notes Placeholder 2">
            <a:extLst>
              <a:ext uri="{FF2B5EF4-FFF2-40B4-BE49-F238E27FC236}">
                <a16:creationId xmlns:a16="http://schemas.microsoft.com/office/drawing/2014/main" id="{12320377-E724-7CCF-EE66-F88C00E78A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2307" name="Slide Number Placeholder 3">
            <a:extLst>
              <a:ext uri="{FF2B5EF4-FFF2-40B4-BE49-F238E27FC236}">
                <a16:creationId xmlns:a16="http://schemas.microsoft.com/office/drawing/2014/main" id="{38A44977-6A71-2068-A37E-CD8F81305F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DAFE36-DB32-E348-82CA-A692898D1879}" type="slidenum">
              <a:rPr lang="en-US" altLang="en-US" sz="1200" smtClean="0">
                <a:latin typeface="Calibri" panose="020F0502020204030204" pitchFamily="34" charset="0"/>
              </a:rPr>
              <a:pPr/>
              <a:t>147</a:t>
            </a:fld>
            <a:endParaRPr lang="en-US" altLang="en-US" sz="1200">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Slide Image Placeholder 1">
            <a:extLst>
              <a:ext uri="{FF2B5EF4-FFF2-40B4-BE49-F238E27FC236}">
                <a16:creationId xmlns:a16="http://schemas.microsoft.com/office/drawing/2014/main" id="{B4DA1386-0F43-6BAD-1A59-5136B1E30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4" name="Notes Placeholder 2">
            <a:extLst>
              <a:ext uri="{FF2B5EF4-FFF2-40B4-BE49-F238E27FC236}">
                <a16:creationId xmlns:a16="http://schemas.microsoft.com/office/drawing/2014/main" id="{DFE8ED70-073B-F9C4-72C6-A5037E3075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4355" name="Slide Number Placeholder 3">
            <a:extLst>
              <a:ext uri="{FF2B5EF4-FFF2-40B4-BE49-F238E27FC236}">
                <a16:creationId xmlns:a16="http://schemas.microsoft.com/office/drawing/2014/main" id="{82AEB714-3AD7-AE23-DBDC-09E82A0F05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17FCB91-9ED4-864C-92BD-2492A0B304CE}" type="slidenum">
              <a:rPr lang="en-US" altLang="en-US" sz="1200" smtClean="0">
                <a:latin typeface="Calibri" panose="020F0502020204030204" pitchFamily="34" charset="0"/>
              </a:rPr>
              <a:pPr/>
              <a:t>148</a:t>
            </a:fld>
            <a:endParaRPr lang="en-US" altLang="en-US" sz="120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Slide Image Placeholder 1">
            <a:extLst>
              <a:ext uri="{FF2B5EF4-FFF2-40B4-BE49-F238E27FC236}">
                <a16:creationId xmlns:a16="http://schemas.microsoft.com/office/drawing/2014/main" id="{1D81C8C9-7B89-F3E5-298A-6CABF3789B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2" name="Notes Placeholder 2">
            <a:extLst>
              <a:ext uri="{FF2B5EF4-FFF2-40B4-BE49-F238E27FC236}">
                <a16:creationId xmlns:a16="http://schemas.microsoft.com/office/drawing/2014/main" id="{815E9E89-8213-C5F7-B308-7B1F286CD3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6403" name="Slide Number Placeholder 3">
            <a:extLst>
              <a:ext uri="{FF2B5EF4-FFF2-40B4-BE49-F238E27FC236}">
                <a16:creationId xmlns:a16="http://schemas.microsoft.com/office/drawing/2014/main" id="{7D9B28BE-E78F-2ACA-2B5C-F664E394FA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A65425-7830-D347-B62E-CEED728C6219}" type="slidenum">
              <a:rPr lang="en-US" altLang="en-US" sz="1200" smtClean="0">
                <a:latin typeface="Calibri" panose="020F0502020204030204" pitchFamily="34" charset="0"/>
              </a:rPr>
              <a:pPr/>
              <a:t>149</a:t>
            </a:fld>
            <a:endParaRPr lang="en-US" altLang="en-US" sz="1200">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Slide Image Placeholder 1">
            <a:extLst>
              <a:ext uri="{FF2B5EF4-FFF2-40B4-BE49-F238E27FC236}">
                <a16:creationId xmlns:a16="http://schemas.microsoft.com/office/drawing/2014/main" id="{E5076512-B6F2-5E1C-6EB4-6D8E7D2936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2" name="Notes Placeholder 2">
            <a:extLst>
              <a:ext uri="{FF2B5EF4-FFF2-40B4-BE49-F238E27FC236}">
                <a16:creationId xmlns:a16="http://schemas.microsoft.com/office/drawing/2014/main" id="{2EB822BC-431E-EF1B-3615-5EB117773A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6643" name="Slide Number Placeholder 3">
            <a:extLst>
              <a:ext uri="{FF2B5EF4-FFF2-40B4-BE49-F238E27FC236}">
                <a16:creationId xmlns:a16="http://schemas.microsoft.com/office/drawing/2014/main" id="{89D694E0-3AB1-F143-40F6-7D464146F9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5E24D3-74EB-354F-967D-7AA075A8A321}" type="slidenum">
              <a:rPr lang="en-US" altLang="en-US" sz="1200" smtClean="0">
                <a:latin typeface="Calibri" panose="020F0502020204030204" pitchFamily="34" charset="0"/>
              </a:rPr>
              <a:pPr/>
              <a:t>158</a:t>
            </a:fld>
            <a:endParaRPr lang="en-US" altLang="en-US" sz="1200">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a:extLst>
              <a:ext uri="{FF2B5EF4-FFF2-40B4-BE49-F238E27FC236}">
                <a16:creationId xmlns:a16="http://schemas.microsoft.com/office/drawing/2014/main" id="{844D1DE5-1F99-4E43-F267-C1CAF52F5F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2" name="Notes Placeholder 2">
            <a:extLst>
              <a:ext uri="{FF2B5EF4-FFF2-40B4-BE49-F238E27FC236}">
                <a16:creationId xmlns:a16="http://schemas.microsoft.com/office/drawing/2014/main" id="{594B6A1D-9EE9-C2F9-E8B6-275CD75DD2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683" name="Slide Number Placeholder 3">
            <a:extLst>
              <a:ext uri="{FF2B5EF4-FFF2-40B4-BE49-F238E27FC236}">
                <a16:creationId xmlns:a16="http://schemas.microsoft.com/office/drawing/2014/main" id="{49651101-1CDB-6A82-ECD5-2A67687924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353C67-FE6B-7B42-B3CB-F31D1FF3772D}" type="slidenum">
              <a:rPr lang="en-US" altLang="en-US" sz="1200" smtClean="0">
                <a:latin typeface="Calibri" panose="020F0502020204030204" pitchFamily="34" charset="0"/>
              </a:rPr>
              <a:pPr/>
              <a:t>174</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922D83F1-9A26-4F35-26F3-F407895D96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6944A4A3-2299-5A91-5A65-690D6932D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4931" name="Slide Number Placeholder 3">
            <a:extLst>
              <a:ext uri="{FF2B5EF4-FFF2-40B4-BE49-F238E27FC236}">
                <a16:creationId xmlns:a16="http://schemas.microsoft.com/office/drawing/2014/main" id="{F5CE7123-52A7-14BA-0E40-FA7A675F64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8AEB2C-894D-DD4A-A4FD-D6A81F4E3401}" type="slidenum">
              <a:rPr lang="en-US" altLang="en-US" sz="1200" smtClean="0">
                <a:latin typeface="Calibri" panose="020F0502020204030204" pitchFamily="34" charset="0"/>
              </a:rPr>
              <a:pPr/>
              <a:t>37</a:t>
            </a:fld>
            <a:endParaRPr lang="en-US" altLang="en-US" sz="120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a:extLst>
              <a:ext uri="{FF2B5EF4-FFF2-40B4-BE49-F238E27FC236}">
                <a16:creationId xmlns:a16="http://schemas.microsoft.com/office/drawing/2014/main" id="{10ABAC02-0310-66EB-845E-36E8A19F8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0" name="Notes Placeholder 2">
            <a:extLst>
              <a:ext uri="{FF2B5EF4-FFF2-40B4-BE49-F238E27FC236}">
                <a16:creationId xmlns:a16="http://schemas.microsoft.com/office/drawing/2014/main" id="{908C46D1-190C-2463-1D0C-2BAB34EFCA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9731" name="Slide Number Placeholder 3">
            <a:extLst>
              <a:ext uri="{FF2B5EF4-FFF2-40B4-BE49-F238E27FC236}">
                <a16:creationId xmlns:a16="http://schemas.microsoft.com/office/drawing/2014/main" id="{AF4231D0-8067-CEB3-24EC-33537E738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3A44620-E828-DD43-910C-3526BD82C439}" type="slidenum">
              <a:rPr lang="en-US" altLang="en-US" sz="1200" smtClean="0">
                <a:latin typeface="Calibri" panose="020F0502020204030204" pitchFamily="34" charset="0"/>
              </a:rPr>
              <a:pPr/>
              <a:t>175</a:t>
            </a:fld>
            <a:endParaRPr lang="en-US" altLang="en-US" sz="1200">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a:extLst>
              <a:ext uri="{FF2B5EF4-FFF2-40B4-BE49-F238E27FC236}">
                <a16:creationId xmlns:a16="http://schemas.microsoft.com/office/drawing/2014/main" id="{96E4BD1B-3BA7-0299-1F62-D5704EA3D9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2" name="Notes Placeholder 2">
            <a:extLst>
              <a:ext uri="{FF2B5EF4-FFF2-40B4-BE49-F238E27FC236}">
                <a16:creationId xmlns:a16="http://schemas.microsoft.com/office/drawing/2014/main" id="{264610DD-C1FA-5B3F-7352-AB533CF004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2803" name="Slide Number Placeholder 3">
            <a:extLst>
              <a:ext uri="{FF2B5EF4-FFF2-40B4-BE49-F238E27FC236}">
                <a16:creationId xmlns:a16="http://schemas.microsoft.com/office/drawing/2014/main" id="{375C8BED-E3A6-3745-9221-735B6869A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CE3D30E-5DEE-694E-8C16-48D93958835E}" type="slidenum">
              <a:rPr lang="en-US" altLang="en-US" sz="1200" smtClean="0">
                <a:latin typeface="Calibri" panose="020F0502020204030204" pitchFamily="34" charset="0"/>
              </a:rPr>
              <a:pPr/>
              <a:t>177</a:t>
            </a:fld>
            <a:endParaRPr lang="en-US" altLang="en-US" sz="1200">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a:extLst>
              <a:ext uri="{FF2B5EF4-FFF2-40B4-BE49-F238E27FC236}">
                <a16:creationId xmlns:a16="http://schemas.microsoft.com/office/drawing/2014/main" id="{5DDB7E83-01BF-C87A-0BC1-8E46D45937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Notes Placeholder 2">
            <a:extLst>
              <a:ext uri="{FF2B5EF4-FFF2-40B4-BE49-F238E27FC236}">
                <a16:creationId xmlns:a16="http://schemas.microsoft.com/office/drawing/2014/main" id="{7F392B3F-C9F8-7685-1533-5152D98751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0995" name="Slide Number Placeholder 3">
            <a:extLst>
              <a:ext uri="{FF2B5EF4-FFF2-40B4-BE49-F238E27FC236}">
                <a16:creationId xmlns:a16="http://schemas.microsoft.com/office/drawing/2014/main" id="{CCF37F09-7DC3-A8CE-9EE6-7E5FEC544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258789-F459-F948-91C3-17BDD67CBFF4}" type="slidenum">
              <a:rPr lang="en-US" altLang="en-US" sz="1200" smtClean="0">
                <a:latin typeface="Calibri" panose="020F0502020204030204" pitchFamily="34" charset="0"/>
              </a:rPr>
              <a:pPr/>
              <a:t>184</a:t>
            </a:fld>
            <a:endParaRPr lang="en-US" altLang="en-US" sz="1200">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a:extLst>
              <a:ext uri="{FF2B5EF4-FFF2-40B4-BE49-F238E27FC236}">
                <a16:creationId xmlns:a16="http://schemas.microsoft.com/office/drawing/2014/main" id="{3515D297-5F3A-4817-08FE-BA62FF22BC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Notes Placeholder 2">
            <a:extLst>
              <a:ext uri="{FF2B5EF4-FFF2-40B4-BE49-F238E27FC236}">
                <a16:creationId xmlns:a16="http://schemas.microsoft.com/office/drawing/2014/main" id="{CC9D29D5-1EF2-5222-0220-5EA7AB226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5091" name="Slide Number Placeholder 3">
            <a:extLst>
              <a:ext uri="{FF2B5EF4-FFF2-40B4-BE49-F238E27FC236}">
                <a16:creationId xmlns:a16="http://schemas.microsoft.com/office/drawing/2014/main" id="{A736BF8A-29DF-BC4D-8877-292B1253FF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390509-D58E-424B-A65C-991A5EE99816}" type="slidenum">
              <a:rPr lang="en-US" altLang="en-US" sz="1200" smtClean="0">
                <a:latin typeface="Calibri" panose="020F0502020204030204" pitchFamily="34" charset="0"/>
              </a:rPr>
              <a:pPr/>
              <a:t>187</a:t>
            </a:fld>
            <a:endParaRPr lang="en-US" altLang="en-US" sz="1200">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EE5454FC-9AAB-9B87-E312-1BEDE6CC8D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1785597A-22A7-1357-D699-4C0B434671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63" name="Slide Number Placeholder 3">
            <a:extLst>
              <a:ext uri="{FF2B5EF4-FFF2-40B4-BE49-F238E27FC236}">
                <a16:creationId xmlns:a16="http://schemas.microsoft.com/office/drawing/2014/main" id="{4F212AC4-4154-20D7-D71D-6D13CDC4C8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ACB52C-9A8B-C24A-BEC0-E7BBB1C50DDA}" type="slidenum">
              <a:rPr lang="en-US" altLang="en-US" sz="1200" smtClean="0">
                <a:latin typeface="Calibri" panose="020F0502020204030204" pitchFamily="34" charset="0"/>
              </a:rPr>
              <a:pPr/>
              <a:t>189</a:t>
            </a:fld>
            <a:endParaRPr lang="en-US" altLang="en-US" sz="120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a:extLst>
              <a:ext uri="{FF2B5EF4-FFF2-40B4-BE49-F238E27FC236}">
                <a16:creationId xmlns:a16="http://schemas.microsoft.com/office/drawing/2014/main" id="{7207B3D2-27F1-4B73-6ECE-6393E780F0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0" name="Notes Placeholder 2">
            <a:extLst>
              <a:ext uri="{FF2B5EF4-FFF2-40B4-BE49-F238E27FC236}">
                <a16:creationId xmlns:a16="http://schemas.microsoft.com/office/drawing/2014/main" id="{718685C1-046D-A34C-8ACC-4473395F18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0211" name="Slide Number Placeholder 3">
            <a:extLst>
              <a:ext uri="{FF2B5EF4-FFF2-40B4-BE49-F238E27FC236}">
                <a16:creationId xmlns:a16="http://schemas.microsoft.com/office/drawing/2014/main" id="{67077BA0-2EC8-2AF9-9C49-3697D4C0E5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1AA094-95D4-584B-A318-8ED43941CC7E}" type="slidenum">
              <a:rPr lang="en-US" altLang="en-US" sz="1200" smtClean="0">
                <a:latin typeface="Calibri" panose="020F0502020204030204" pitchFamily="34" charset="0"/>
              </a:rPr>
              <a:pPr/>
              <a:t>190</a:t>
            </a:fld>
            <a:endParaRPr lang="en-US" altLang="en-US" sz="1200">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a:extLst>
              <a:ext uri="{FF2B5EF4-FFF2-40B4-BE49-F238E27FC236}">
                <a16:creationId xmlns:a16="http://schemas.microsoft.com/office/drawing/2014/main" id="{1FB6C00C-48C7-76A9-06D8-42F349BC6E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Notes Placeholder 2">
            <a:extLst>
              <a:ext uri="{FF2B5EF4-FFF2-40B4-BE49-F238E27FC236}">
                <a16:creationId xmlns:a16="http://schemas.microsoft.com/office/drawing/2014/main" id="{1275F0F5-EE5A-BB39-73A3-E545FB4978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3283" name="Slide Number Placeholder 3">
            <a:extLst>
              <a:ext uri="{FF2B5EF4-FFF2-40B4-BE49-F238E27FC236}">
                <a16:creationId xmlns:a16="http://schemas.microsoft.com/office/drawing/2014/main" id="{2C3D54BA-0CD5-6E0E-676B-17171B1DBF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3937C4-1B5C-8749-87B4-3C1EC80B618F}" type="slidenum">
              <a:rPr lang="en-US" altLang="en-US" sz="1200" smtClean="0">
                <a:solidFill>
                  <a:srgbClr val="000000"/>
                </a:solidFill>
                <a:latin typeface="Calibri" panose="020F0502020204030204" pitchFamily="34" charset="0"/>
              </a:rPr>
              <a:pPr/>
              <a:t>192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a:extLst>
              <a:ext uri="{FF2B5EF4-FFF2-40B4-BE49-F238E27FC236}">
                <a16:creationId xmlns:a16="http://schemas.microsoft.com/office/drawing/2014/main" id="{419CE3DE-9FEC-7A46-D0DC-0D5F0E3933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8" name="Notes Placeholder 2">
            <a:extLst>
              <a:ext uri="{FF2B5EF4-FFF2-40B4-BE49-F238E27FC236}">
                <a16:creationId xmlns:a16="http://schemas.microsoft.com/office/drawing/2014/main" id="{050A5EF4-0565-C46A-EC4C-F61A88AD5C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7379" name="Slide Number Placeholder 3">
            <a:extLst>
              <a:ext uri="{FF2B5EF4-FFF2-40B4-BE49-F238E27FC236}">
                <a16:creationId xmlns:a16="http://schemas.microsoft.com/office/drawing/2014/main" id="{9429A630-C927-B758-CBBC-233B18FF08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4ED1CB-77D5-D845-8FE7-087412EEE3EC}" type="slidenum">
              <a:rPr lang="en-US" altLang="en-US" sz="1200" smtClean="0">
                <a:solidFill>
                  <a:srgbClr val="000000"/>
                </a:solidFill>
                <a:latin typeface="Calibri" panose="020F0502020204030204" pitchFamily="34" charset="0"/>
              </a:rPr>
              <a:pPr/>
              <a:t>195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a:extLst>
              <a:ext uri="{FF2B5EF4-FFF2-40B4-BE49-F238E27FC236}">
                <a16:creationId xmlns:a16="http://schemas.microsoft.com/office/drawing/2014/main" id="{516365B7-175D-B36A-BCF7-6D29B36171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6" name="Notes Placeholder 2">
            <a:extLst>
              <a:ext uri="{FF2B5EF4-FFF2-40B4-BE49-F238E27FC236}">
                <a16:creationId xmlns:a16="http://schemas.microsoft.com/office/drawing/2014/main" id="{EE763483-F2DC-6E90-5484-9375CB2984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9427" name="Slide Number Placeholder 3">
            <a:extLst>
              <a:ext uri="{FF2B5EF4-FFF2-40B4-BE49-F238E27FC236}">
                <a16:creationId xmlns:a16="http://schemas.microsoft.com/office/drawing/2014/main" id="{1F347020-126B-39E8-1721-8582982513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A77454-4565-B44D-A20C-8F2BA48FE9E0}" type="slidenum">
              <a:rPr lang="en-US" altLang="en-US" sz="1200" smtClean="0">
                <a:solidFill>
                  <a:srgbClr val="000000"/>
                </a:solidFill>
                <a:latin typeface="Calibri" panose="020F0502020204030204" pitchFamily="34" charset="0"/>
              </a:rPr>
              <a:pPr/>
              <a:t>196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a:extLst>
              <a:ext uri="{FF2B5EF4-FFF2-40B4-BE49-F238E27FC236}">
                <a16:creationId xmlns:a16="http://schemas.microsoft.com/office/drawing/2014/main" id="{79204E9E-74C3-E145-35BF-D8B962EBDC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4" name="Notes Placeholder 2">
            <a:extLst>
              <a:ext uri="{FF2B5EF4-FFF2-40B4-BE49-F238E27FC236}">
                <a16:creationId xmlns:a16="http://schemas.microsoft.com/office/drawing/2014/main" id="{6A516460-2FB0-7FCB-8BA3-A237B88CBF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6595" name="Slide Number Placeholder 3">
            <a:extLst>
              <a:ext uri="{FF2B5EF4-FFF2-40B4-BE49-F238E27FC236}">
                <a16:creationId xmlns:a16="http://schemas.microsoft.com/office/drawing/2014/main" id="{2BB0A27B-6DC2-9B58-B0E6-C569E057F0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21CCDE-362D-A143-966D-B592F9D98A2D}" type="slidenum">
              <a:rPr lang="en-US" altLang="en-US" sz="1200" smtClean="0">
                <a:solidFill>
                  <a:srgbClr val="000000"/>
                </a:solidFill>
                <a:latin typeface="Calibri" panose="020F0502020204030204" pitchFamily="34" charset="0"/>
              </a:rPr>
              <a:pPr/>
              <a:t>202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F419D031-909A-D649-1643-930B5238BF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18DD8BE4-DF58-AE7B-07B9-E4494FBB4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79" name="Slide Number Placeholder 3">
            <a:extLst>
              <a:ext uri="{FF2B5EF4-FFF2-40B4-BE49-F238E27FC236}">
                <a16:creationId xmlns:a16="http://schemas.microsoft.com/office/drawing/2014/main" id="{F1EB8D46-1F51-C335-4412-3038393BCA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862ADE-2CF7-0A4F-A9CC-3F79DB95F2B2}" type="slidenum">
              <a:rPr lang="en-US" altLang="en-US" sz="1200" smtClean="0">
                <a:latin typeface="Calibri" panose="020F0502020204030204" pitchFamily="34" charset="0"/>
              </a:rPr>
              <a:pPr/>
              <a:t>40</a:t>
            </a:fld>
            <a:endParaRPr lang="en-US" altLang="en-US" sz="120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a:extLst>
              <a:ext uri="{FF2B5EF4-FFF2-40B4-BE49-F238E27FC236}">
                <a16:creationId xmlns:a16="http://schemas.microsoft.com/office/drawing/2014/main" id="{77F8DF5C-6551-376C-B54F-C0963BA433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2" name="Notes Placeholder 2">
            <a:extLst>
              <a:ext uri="{FF2B5EF4-FFF2-40B4-BE49-F238E27FC236}">
                <a16:creationId xmlns:a16="http://schemas.microsoft.com/office/drawing/2014/main" id="{3E26108B-0121-3A4C-9AFD-62B8418A3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43" name="Slide Number Placeholder 3">
            <a:extLst>
              <a:ext uri="{FF2B5EF4-FFF2-40B4-BE49-F238E27FC236}">
                <a16:creationId xmlns:a16="http://schemas.microsoft.com/office/drawing/2014/main" id="{71D65692-376E-9A1C-0605-245D53E412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09FF60-9FB8-F645-851E-CEA098B8444B}" type="slidenum">
              <a:rPr lang="en-US" altLang="en-US" sz="1200" smtClean="0">
                <a:solidFill>
                  <a:srgbClr val="000000"/>
                </a:solidFill>
                <a:latin typeface="Calibri" panose="020F0502020204030204" pitchFamily="34" charset="0"/>
              </a:rPr>
              <a:pPr/>
              <a:t>203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Slide Image Placeholder 1">
            <a:extLst>
              <a:ext uri="{FF2B5EF4-FFF2-40B4-BE49-F238E27FC236}">
                <a16:creationId xmlns:a16="http://schemas.microsoft.com/office/drawing/2014/main" id="{2283D464-4F1B-9B77-07FE-795B3A6713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0" name="Notes Placeholder 2">
            <a:extLst>
              <a:ext uri="{FF2B5EF4-FFF2-40B4-BE49-F238E27FC236}">
                <a16:creationId xmlns:a16="http://schemas.microsoft.com/office/drawing/2014/main" id="{CF37F745-4FA7-2A8F-DDBD-523C954D04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0691" name="Slide Number Placeholder 3">
            <a:extLst>
              <a:ext uri="{FF2B5EF4-FFF2-40B4-BE49-F238E27FC236}">
                <a16:creationId xmlns:a16="http://schemas.microsoft.com/office/drawing/2014/main" id="{04D90D76-3102-9C48-D525-018C8B67A8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ADC84F-2846-704D-BE7A-BC560F96ABE4}" type="slidenum">
              <a:rPr lang="en-US" altLang="en-US" sz="1200" smtClean="0">
                <a:solidFill>
                  <a:srgbClr val="000000"/>
                </a:solidFill>
                <a:latin typeface="Calibri" panose="020F0502020204030204" pitchFamily="34" charset="0"/>
              </a:rPr>
              <a:pPr/>
              <a:t>204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lide Image Placeholder 1">
            <a:extLst>
              <a:ext uri="{FF2B5EF4-FFF2-40B4-BE49-F238E27FC236}">
                <a16:creationId xmlns:a16="http://schemas.microsoft.com/office/drawing/2014/main" id="{34F7A215-2055-00F6-E108-0144625B55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8" name="Notes Placeholder 2">
            <a:extLst>
              <a:ext uri="{FF2B5EF4-FFF2-40B4-BE49-F238E27FC236}">
                <a16:creationId xmlns:a16="http://schemas.microsoft.com/office/drawing/2014/main" id="{C0CD6844-7328-A01D-153A-50459C92C0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2739" name="Slide Number Placeholder 3">
            <a:extLst>
              <a:ext uri="{FF2B5EF4-FFF2-40B4-BE49-F238E27FC236}">
                <a16:creationId xmlns:a16="http://schemas.microsoft.com/office/drawing/2014/main" id="{6AD3D65B-E15B-BD5F-027D-A614879FDB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FA7C7D-442E-474A-934F-A860F3D5034C}" type="slidenum">
              <a:rPr lang="en-US" altLang="en-US" sz="1200" smtClean="0">
                <a:solidFill>
                  <a:srgbClr val="000000"/>
                </a:solidFill>
                <a:latin typeface="Calibri" panose="020F0502020204030204" pitchFamily="34" charset="0"/>
              </a:rPr>
              <a:pPr/>
              <a:t>205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a:extLst>
              <a:ext uri="{FF2B5EF4-FFF2-40B4-BE49-F238E27FC236}">
                <a16:creationId xmlns:a16="http://schemas.microsoft.com/office/drawing/2014/main" id="{81076B56-6C1B-DD47-FF0C-674EA5597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6" name="Notes Placeholder 2">
            <a:extLst>
              <a:ext uri="{FF2B5EF4-FFF2-40B4-BE49-F238E27FC236}">
                <a16:creationId xmlns:a16="http://schemas.microsoft.com/office/drawing/2014/main" id="{244BED32-D3CA-01AB-1EB3-727406FD95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4787" name="Slide Number Placeholder 3">
            <a:extLst>
              <a:ext uri="{FF2B5EF4-FFF2-40B4-BE49-F238E27FC236}">
                <a16:creationId xmlns:a16="http://schemas.microsoft.com/office/drawing/2014/main" id="{28483A8C-E57F-CD35-9602-8261DF69D3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9A081EF-5230-334D-A6EB-9FAC3B58F449}" type="slidenum">
              <a:rPr lang="en-US" altLang="en-US" sz="1200" smtClean="0">
                <a:solidFill>
                  <a:srgbClr val="000000"/>
                </a:solidFill>
                <a:latin typeface="Calibri" panose="020F0502020204030204" pitchFamily="34" charset="0"/>
              </a:rPr>
              <a:pPr/>
              <a:t>206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Image Placeholder 1">
            <a:extLst>
              <a:ext uri="{FF2B5EF4-FFF2-40B4-BE49-F238E27FC236}">
                <a16:creationId xmlns:a16="http://schemas.microsoft.com/office/drawing/2014/main" id="{D73C1C61-9E2A-581C-7039-63074E6376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4" name="Notes Placeholder 2">
            <a:extLst>
              <a:ext uri="{FF2B5EF4-FFF2-40B4-BE49-F238E27FC236}">
                <a16:creationId xmlns:a16="http://schemas.microsoft.com/office/drawing/2014/main" id="{EB1CA237-B228-1381-85D4-9DD6CFEC07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6835" name="Slide Number Placeholder 3">
            <a:extLst>
              <a:ext uri="{FF2B5EF4-FFF2-40B4-BE49-F238E27FC236}">
                <a16:creationId xmlns:a16="http://schemas.microsoft.com/office/drawing/2014/main" id="{E8FCB12A-244E-478F-0315-BE66B0805C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6FC483-5535-5044-A9F2-5965CA4B75B6}" type="slidenum">
              <a:rPr lang="en-US" altLang="en-US" sz="1200" smtClean="0">
                <a:solidFill>
                  <a:srgbClr val="000000"/>
                </a:solidFill>
                <a:latin typeface="Calibri" panose="020F0502020204030204" pitchFamily="34" charset="0"/>
              </a:rPr>
              <a:pPr/>
              <a:t>207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a:extLst>
              <a:ext uri="{FF2B5EF4-FFF2-40B4-BE49-F238E27FC236}">
                <a16:creationId xmlns:a16="http://schemas.microsoft.com/office/drawing/2014/main" id="{7C995E80-6778-BDF7-5101-7AE1B8736A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2" name="Notes Placeholder 2">
            <a:extLst>
              <a:ext uri="{FF2B5EF4-FFF2-40B4-BE49-F238E27FC236}">
                <a16:creationId xmlns:a16="http://schemas.microsoft.com/office/drawing/2014/main" id="{459E000D-2294-93D8-5DAA-6964B390AE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8883" name="Slide Number Placeholder 3">
            <a:extLst>
              <a:ext uri="{FF2B5EF4-FFF2-40B4-BE49-F238E27FC236}">
                <a16:creationId xmlns:a16="http://schemas.microsoft.com/office/drawing/2014/main" id="{4E8C7D28-87C1-000F-8B1D-5384DD9090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5C6792E-D05F-DB47-8220-97CD2E456B2D}" type="slidenum">
              <a:rPr lang="en-US" altLang="en-US" sz="1200" smtClean="0">
                <a:solidFill>
                  <a:srgbClr val="000000"/>
                </a:solidFill>
                <a:latin typeface="Calibri" panose="020F0502020204030204" pitchFamily="34" charset="0"/>
              </a:rPr>
              <a:pPr/>
              <a:t>208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Image Placeholder 1">
            <a:extLst>
              <a:ext uri="{FF2B5EF4-FFF2-40B4-BE49-F238E27FC236}">
                <a16:creationId xmlns:a16="http://schemas.microsoft.com/office/drawing/2014/main" id="{7BA4C7C8-BA27-0817-2E01-26704AC7D4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6" name="Notes Placeholder 2">
            <a:extLst>
              <a:ext uri="{FF2B5EF4-FFF2-40B4-BE49-F238E27FC236}">
                <a16:creationId xmlns:a16="http://schemas.microsoft.com/office/drawing/2014/main" id="{54370403-A754-C381-538C-37B6443BAA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5027" name="Slide Number Placeholder 3">
            <a:extLst>
              <a:ext uri="{FF2B5EF4-FFF2-40B4-BE49-F238E27FC236}">
                <a16:creationId xmlns:a16="http://schemas.microsoft.com/office/drawing/2014/main" id="{D17C8037-ED60-0BC0-5811-A8B1444270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B126309-EFE5-5C4A-8ED7-910DC364E603}" type="slidenum">
              <a:rPr lang="en-US" altLang="en-US" sz="1200" smtClean="0">
                <a:solidFill>
                  <a:srgbClr val="000000"/>
                </a:solidFill>
                <a:latin typeface="Calibri" panose="020F0502020204030204" pitchFamily="34" charset="0"/>
              </a:rPr>
              <a:pPr/>
              <a:t>213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a:extLst>
              <a:ext uri="{FF2B5EF4-FFF2-40B4-BE49-F238E27FC236}">
                <a16:creationId xmlns:a16="http://schemas.microsoft.com/office/drawing/2014/main" id="{7AE922C5-3736-0DFF-5B7D-95E9BD5225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4" name="Notes Placeholder 2">
            <a:extLst>
              <a:ext uri="{FF2B5EF4-FFF2-40B4-BE49-F238E27FC236}">
                <a16:creationId xmlns:a16="http://schemas.microsoft.com/office/drawing/2014/main" id="{FF663C2B-BA4E-07F9-9A00-0B5EE9AD7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7075" name="Slide Number Placeholder 3">
            <a:extLst>
              <a:ext uri="{FF2B5EF4-FFF2-40B4-BE49-F238E27FC236}">
                <a16:creationId xmlns:a16="http://schemas.microsoft.com/office/drawing/2014/main" id="{85E429B0-AEC9-4F1F-8E73-5E213433B1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DB8641D-9B12-464B-A1E4-031BB6985F5A}" type="slidenum">
              <a:rPr lang="en-US" altLang="en-US" sz="1200" smtClean="0">
                <a:solidFill>
                  <a:srgbClr val="000000"/>
                </a:solidFill>
                <a:latin typeface="Calibri" panose="020F0502020204030204" pitchFamily="34" charset="0"/>
              </a:rPr>
              <a:pPr/>
              <a:t>214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a:extLst>
              <a:ext uri="{FF2B5EF4-FFF2-40B4-BE49-F238E27FC236}">
                <a16:creationId xmlns:a16="http://schemas.microsoft.com/office/drawing/2014/main" id="{772256D8-1E08-A743-88F9-287C33413E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2" name="Notes Placeholder 2">
            <a:extLst>
              <a:ext uri="{FF2B5EF4-FFF2-40B4-BE49-F238E27FC236}">
                <a16:creationId xmlns:a16="http://schemas.microsoft.com/office/drawing/2014/main" id="{0FA396A3-7F48-F9E3-BC34-FE61509B0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23" name="Slide Number Placeholder 3">
            <a:extLst>
              <a:ext uri="{FF2B5EF4-FFF2-40B4-BE49-F238E27FC236}">
                <a16:creationId xmlns:a16="http://schemas.microsoft.com/office/drawing/2014/main" id="{005FF623-D2DE-3D0C-07F2-B471600E11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BAF1F5-1008-564C-9F3F-7370B478AC5D}" type="slidenum">
              <a:rPr lang="en-US" altLang="en-US" sz="1200" smtClean="0">
                <a:solidFill>
                  <a:srgbClr val="000000"/>
                </a:solidFill>
                <a:latin typeface="Calibri" panose="020F0502020204030204" pitchFamily="34" charset="0"/>
              </a:rPr>
              <a:pPr/>
              <a:t>215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54A548A2-EAC3-6915-7102-831472ED34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0" name="Notes Placeholder 2">
            <a:extLst>
              <a:ext uri="{FF2B5EF4-FFF2-40B4-BE49-F238E27FC236}">
                <a16:creationId xmlns:a16="http://schemas.microsoft.com/office/drawing/2014/main" id="{4AA64001-14C3-D60B-FCDD-501183CF28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1171" name="Slide Number Placeholder 3">
            <a:extLst>
              <a:ext uri="{FF2B5EF4-FFF2-40B4-BE49-F238E27FC236}">
                <a16:creationId xmlns:a16="http://schemas.microsoft.com/office/drawing/2014/main" id="{AE8020CA-CE74-5943-6A11-BB8ACA32E7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D71C7A1-B3B5-1344-91F4-9870FDC6CC29}" type="slidenum">
              <a:rPr lang="en-US" altLang="en-US" sz="1200" smtClean="0">
                <a:solidFill>
                  <a:srgbClr val="000000"/>
                </a:solidFill>
                <a:latin typeface="Calibri" panose="020F0502020204030204" pitchFamily="34" charset="0"/>
              </a:rPr>
              <a:pPr/>
              <a:t>216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841F112-1687-E4D7-97AE-0ED91ECB6F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4F073C19-DD43-71A8-3A0F-3213184B8D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C706964D-5109-C791-060A-4AF2A22CF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0FF188-3624-7D41-B055-41C178FCC462}" type="slidenum">
              <a:rPr lang="en-US" altLang="en-US" sz="1200" smtClean="0">
                <a:latin typeface="Calibri" panose="020F0502020204030204" pitchFamily="34" charset="0"/>
              </a:rPr>
              <a:pPr/>
              <a:t>44</a:t>
            </a:fld>
            <a:endParaRPr lang="en-US" altLang="en-US" sz="1200">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a:extLst>
              <a:ext uri="{FF2B5EF4-FFF2-40B4-BE49-F238E27FC236}">
                <a16:creationId xmlns:a16="http://schemas.microsoft.com/office/drawing/2014/main" id="{5DC9461C-6555-02CB-7039-98C179BFED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8" name="Notes Placeholder 2">
            <a:extLst>
              <a:ext uri="{FF2B5EF4-FFF2-40B4-BE49-F238E27FC236}">
                <a16:creationId xmlns:a16="http://schemas.microsoft.com/office/drawing/2014/main" id="{EF792D43-1B5B-FE1C-C30D-BFA8273931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3219" name="Slide Number Placeholder 3">
            <a:extLst>
              <a:ext uri="{FF2B5EF4-FFF2-40B4-BE49-F238E27FC236}">
                <a16:creationId xmlns:a16="http://schemas.microsoft.com/office/drawing/2014/main" id="{D83B277B-DB93-2F98-4FF5-23DA62BD64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66B3C82-226C-1145-8531-BA87AAA35796}" type="slidenum">
              <a:rPr lang="en-US" altLang="en-US" sz="1200" smtClean="0">
                <a:solidFill>
                  <a:srgbClr val="000000"/>
                </a:solidFill>
                <a:latin typeface="Calibri" panose="020F0502020204030204" pitchFamily="34" charset="0"/>
              </a:rPr>
              <a:pPr/>
              <a:t>217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F6BF3C95-AFF3-0D3D-FE2C-610C457A25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6" name="Notes Placeholder 2">
            <a:extLst>
              <a:ext uri="{FF2B5EF4-FFF2-40B4-BE49-F238E27FC236}">
                <a16:creationId xmlns:a16="http://schemas.microsoft.com/office/drawing/2014/main" id="{FF599E3C-1645-3539-B3E6-763BF6D960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5267" name="Slide Number Placeholder 3">
            <a:extLst>
              <a:ext uri="{FF2B5EF4-FFF2-40B4-BE49-F238E27FC236}">
                <a16:creationId xmlns:a16="http://schemas.microsoft.com/office/drawing/2014/main" id="{DA3E70D6-CC27-6176-8AF3-7890DCF751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7014AE-8AFC-F74E-9959-7B58C94DAA64}" type="slidenum">
              <a:rPr lang="en-US" altLang="en-US" sz="1200" smtClean="0">
                <a:solidFill>
                  <a:srgbClr val="000000"/>
                </a:solidFill>
                <a:latin typeface="Calibri" panose="020F0502020204030204" pitchFamily="34" charset="0"/>
              </a:rPr>
              <a:pPr/>
              <a:t>218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a:extLst>
              <a:ext uri="{FF2B5EF4-FFF2-40B4-BE49-F238E27FC236}">
                <a16:creationId xmlns:a16="http://schemas.microsoft.com/office/drawing/2014/main" id="{328E9956-8AC3-1B9B-ED07-075BD65F96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4" name="Notes Placeholder 2">
            <a:extLst>
              <a:ext uri="{FF2B5EF4-FFF2-40B4-BE49-F238E27FC236}">
                <a16:creationId xmlns:a16="http://schemas.microsoft.com/office/drawing/2014/main" id="{25F12018-5FC7-E982-7B98-1C1FD6DC24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7315" name="Slide Number Placeholder 3">
            <a:extLst>
              <a:ext uri="{FF2B5EF4-FFF2-40B4-BE49-F238E27FC236}">
                <a16:creationId xmlns:a16="http://schemas.microsoft.com/office/drawing/2014/main" id="{32DBB389-6314-76E3-74B2-57CED47A2F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1361A5-A701-7444-BD9C-37BA076320CE}" type="slidenum">
              <a:rPr lang="en-US" altLang="en-US" sz="1200" smtClean="0">
                <a:solidFill>
                  <a:srgbClr val="000000"/>
                </a:solidFill>
                <a:latin typeface="Calibri" panose="020F0502020204030204" pitchFamily="34" charset="0"/>
              </a:rPr>
              <a:pPr/>
              <a:t>219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a:extLst>
              <a:ext uri="{FF2B5EF4-FFF2-40B4-BE49-F238E27FC236}">
                <a16:creationId xmlns:a16="http://schemas.microsoft.com/office/drawing/2014/main" id="{263BB565-9789-897C-ABAB-DCE77D248B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2" name="Notes Placeholder 2">
            <a:extLst>
              <a:ext uri="{FF2B5EF4-FFF2-40B4-BE49-F238E27FC236}">
                <a16:creationId xmlns:a16="http://schemas.microsoft.com/office/drawing/2014/main" id="{E8A97825-D3D9-8B69-C6ED-210C1F53D8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363" name="Slide Number Placeholder 3">
            <a:extLst>
              <a:ext uri="{FF2B5EF4-FFF2-40B4-BE49-F238E27FC236}">
                <a16:creationId xmlns:a16="http://schemas.microsoft.com/office/drawing/2014/main" id="{E13B8B1C-548C-D756-2A96-579AC2D741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7E2834-0616-1A4C-BBB1-7F16C7D386D3}" type="slidenum">
              <a:rPr lang="en-US" altLang="en-US" sz="1200" smtClean="0">
                <a:solidFill>
                  <a:srgbClr val="000000"/>
                </a:solidFill>
                <a:latin typeface="Calibri" panose="020F0502020204030204" pitchFamily="34" charset="0"/>
              </a:rPr>
              <a:pPr/>
              <a:t>220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a:extLst>
              <a:ext uri="{FF2B5EF4-FFF2-40B4-BE49-F238E27FC236}">
                <a16:creationId xmlns:a16="http://schemas.microsoft.com/office/drawing/2014/main" id="{58C2418A-8A6C-22CD-12C0-2C3AB1ABCC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0" name="Notes Placeholder 2">
            <a:extLst>
              <a:ext uri="{FF2B5EF4-FFF2-40B4-BE49-F238E27FC236}">
                <a16:creationId xmlns:a16="http://schemas.microsoft.com/office/drawing/2014/main" id="{6089A6C7-9803-D9D0-291A-B5F3BE3ADB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1411" name="Slide Number Placeholder 3">
            <a:extLst>
              <a:ext uri="{FF2B5EF4-FFF2-40B4-BE49-F238E27FC236}">
                <a16:creationId xmlns:a16="http://schemas.microsoft.com/office/drawing/2014/main" id="{FB1D5B48-AEFB-AEEE-37FE-3FCFC6CEC7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E516DD0-8EAA-3E43-8723-B8BD0257B779}" type="slidenum">
              <a:rPr lang="en-US" altLang="en-US" sz="1200" smtClean="0">
                <a:solidFill>
                  <a:srgbClr val="000000"/>
                </a:solidFill>
                <a:latin typeface="Calibri" panose="020F0502020204030204" pitchFamily="34" charset="0"/>
              </a:rPr>
              <a:pPr/>
              <a:t>221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a:extLst>
              <a:ext uri="{FF2B5EF4-FFF2-40B4-BE49-F238E27FC236}">
                <a16:creationId xmlns:a16="http://schemas.microsoft.com/office/drawing/2014/main" id="{35B15389-4095-C148-1E1C-7A8880A783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2" name="Notes Placeholder 2">
            <a:extLst>
              <a:ext uri="{FF2B5EF4-FFF2-40B4-BE49-F238E27FC236}">
                <a16:creationId xmlns:a16="http://schemas.microsoft.com/office/drawing/2014/main" id="{CD997ED9-F996-4FE8-3D98-0A98526692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4483" name="Slide Number Placeholder 3">
            <a:extLst>
              <a:ext uri="{FF2B5EF4-FFF2-40B4-BE49-F238E27FC236}">
                <a16:creationId xmlns:a16="http://schemas.microsoft.com/office/drawing/2014/main" id="{316259D9-0564-544F-6C8F-A25BFB2787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57EC2F8-BCA6-844C-B869-E32E70CA080E}" type="slidenum">
              <a:rPr lang="en-US" altLang="en-US" sz="1200" smtClean="0">
                <a:solidFill>
                  <a:srgbClr val="000000"/>
                </a:solidFill>
                <a:latin typeface="Calibri" panose="020F0502020204030204" pitchFamily="34" charset="0"/>
              </a:rPr>
              <a:pPr/>
              <a:t>223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Slide Image Placeholder 1">
            <a:extLst>
              <a:ext uri="{FF2B5EF4-FFF2-40B4-BE49-F238E27FC236}">
                <a16:creationId xmlns:a16="http://schemas.microsoft.com/office/drawing/2014/main" id="{14BE9D86-6890-24D4-397D-314DAB223C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4" name="Notes Placeholder 2">
            <a:extLst>
              <a:ext uri="{FF2B5EF4-FFF2-40B4-BE49-F238E27FC236}">
                <a16:creationId xmlns:a16="http://schemas.microsoft.com/office/drawing/2014/main" id="{E1B2ED94-F810-9AEB-9517-DA51BF5F6E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7795" name="Slide Number Placeholder 3">
            <a:extLst>
              <a:ext uri="{FF2B5EF4-FFF2-40B4-BE49-F238E27FC236}">
                <a16:creationId xmlns:a16="http://schemas.microsoft.com/office/drawing/2014/main" id="{FCBFE2D9-1218-0202-F8CA-F13DD13C3E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838184-1298-2041-AD0B-BF706F267AC6}" type="slidenum">
              <a:rPr lang="en-US" altLang="en-US" sz="1200" smtClean="0">
                <a:solidFill>
                  <a:srgbClr val="000000"/>
                </a:solidFill>
                <a:latin typeface="Calibri" panose="020F0502020204030204" pitchFamily="34" charset="0"/>
              </a:rPr>
              <a:pPr/>
              <a:t>235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a:extLst>
              <a:ext uri="{FF2B5EF4-FFF2-40B4-BE49-F238E27FC236}">
                <a16:creationId xmlns:a16="http://schemas.microsoft.com/office/drawing/2014/main" id="{ACD0C045-4551-C04D-2FF9-5E90BED12C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2" name="Notes Placeholder 2">
            <a:extLst>
              <a:ext uri="{FF2B5EF4-FFF2-40B4-BE49-F238E27FC236}">
                <a16:creationId xmlns:a16="http://schemas.microsoft.com/office/drawing/2014/main" id="{2988653E-E16C-B22D-408C-A71EC1C06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43" name="Slide Number Placeholder 3">
            <a:extLst>
              <a:ext uri="{FF2B5EF4-FFF2-40B4-BE49-F238E27FC236}">
                <a16:creationId xmlns:a16="http://schemas.microsoft.com/office/drawing/2014/main" id="{23716830-6C7D-4F11-7A0A-4973E929D5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4540F13-0942-FB44-8D79-C58CF67FAF72}" type="slidenum">
              <a:rPr lang="en-US" altLang="en-US" sz="1200" smtClean="0">
                <a:solidFill>
                  <a:srgbClr val="000000"/>
                </a:solidFill>
                <a:latin typeface="Calibri" panose="020F0502020204030204" pitchFamily="34" charset="0"/>
              </a:rPr>
              <a:pPr/>
              <a:t>236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a:extLst>
              <a:ext uri="{FF2B5EF4-FFF2-40B4-BE49-F238E27FC236}">
                <a16:creationId xmlns:a16="http://schemas.microsoft.com/office/drawing/2014/main" id="{168F7620-DC3E-7545-85E6-94358A0E0D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0" name="Notes Placeholder 2">
            <a:extLst>
              <a:ext uri="{FF2B5EF4-FFF2-40B4-BE49-F238E27FC236}">
                <a16:creationId xmlns:a16="http://schemas.microsoft.com/office/drawing/2014/main" id="{77A47EC0-D8F7-00F5-3874-2C8F5AF529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21891" name="Slide Number Placeholder 3">
            <a:extLst>
              <a:ext uri="{FF2B5EF4-FFF2-40B4-BE49-F238E27FC236}">
                <a16:creationId xmlns:a16="http://schemas.microsoft.com/office/drawing/2014/main" id="{3B095E96-8FA3-D7DA-972C-BABA0031B4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3681D5-BDA2-DA49-BD01-DB019F4ED33C}" type="slidenum">
              <a:rPr lang="en-US" altLang="en-US" sz="1200" smtClean="0">
                <a:solidFill>
                  <a:srgbClr val="000000"/>
                </a:solidFill>
                <a:latin typeface="Calibri" panose="020F0502020204030204" pitchFamily="34" charset="0"/>
              </a:rPr>
              <a:pPr/>
              <a:t>237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a:extLst>
              <a:ext uri="{FF2B5EF4-FFF2-40B4-BE49-F238E27FC236}">
                <a16:creationId xmlns:a16="http://schemas.microsoft.com/office/drawing/2014/main" id="{2D0431F3-1BEC-6A3C-160B-65565EAA19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8" name="Notes Placeholder 2">
            <a:extLst>
              <a:ext uri="{FF2B5EF4-FFF2-40B4-BE49-F238E27FC236}">
                <a16:creationId xmlns:a16="http://schemas.microsoft.com/office/drawing/2014/main" id="{F25580D6-30F5-FEE4-2814-7998DA49B1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23939" name="Slide Number Placeholder 3">
            <a:extLst>
              <a:ext uri="{FF2B5EF4-FFF2-40B4-BE49-F238E27FC236}">
                <a16:creationId xmlns:a16="http://schemas.microsoft.com/office/drawing/2014/main" id="{73F68F14-B698-9DE8-E276-9CFFCD3A3B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3862430-32C8-DC4A-A131-E34315D47C00}" type="slidenum">
              <a:rPr lang="en-US" altLang="en-US" sz="1200" smtClean="0">
                <a:solidFill>
                  <a:srgbClr val="000000"/>
                </a:solidFill>
                <a:latin typeface="Calibri" panose="020F0502020204030204" pitchFamily="34" charset="0"/>
              </a:rPr>
              <a:pPr/>
              <a:t>238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36C94977-98D9-A6A4-0D61-87BD3C095E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D9B8F5E3-D4BB-AF38-9C72-3611362D6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Slide Number Placeholder 3">
            <a:extLst>
              <a:ext uri="{FF2B5EF4-FFF2-40B4-BE49-F238E27FC236}">
                <a16:creationId xmlns:a16="http://schemas.microsoft.com/office/drawing/2014/main" id="{FF4F1AF7-2CC2-3054-6D81-386DE139EB1B}"/>
              </a:ext>
            </a:extLst>
          </p:cNvPr>
          <p:cNvSpPr>
            <a:spLocks noGrp="1"/>
          </p:cNvSpPr>
          <p:nvPr>
            <p:ph type="sldNum" sz="quarter" idx="5"/>
          </p:nvPr>
        </p:nvSpPr>
        <p:spPr/>
        <p:txBody>
          <a:bodyPr/>
          <a:lstStyle/>
          <a:p>
            <a:pPr fontAlgn="auto">
              <a:spcBef>
                <a:spcPts val="0"/>
              </a:spcBef>
              <a:spcAft>
                <a:spcPts val="0"/>
              </a:spcAft>
              <a:defRPr/>
            </a:pPr>
            <a:fld id="{FFB05570-5F7D-EA41-B35A-842CFCA36DD9}" type="slidenum">
              <a:rPr lang="en-US" smtClean="0">
                <a:solidFill>
                  <a:prstClr val="black"/>
                </a:solidFill>
                <a:latin typeface="Calibri"/>
                <a:ea typeface="+mn-ea"/>
              </a:rPr>
              <a:pPr fontAlgn="auto">
                <a:spcBef>
                  <a:spcPts val="0"/>
                </a:spcBef>
                <a:spcAft>
                  <a:spcPts val="0"/>
                </a:spcAft>
                <a:defRPr/>
              </a:pPr>
              <a:t>45</a:t>
            </a:fld>
            <a:endParaRPr lang="en-US">
              <a:solidFill>
                <a:prstClr val="black"/>
              </a:solidFill>
              <a:latin typeface="Calibri"/>
              <a:ea typeface="+mn-ea"/>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a:extLst>
              <a:ext uri="{FF2B5EF4-FFF2-40B4-BE49-F238E27FC236}">
                <a16:creationId xmlns:a16="http://schemas.microsoft.com/office/drawing/2014/main" id="{2BA58C42-6985-68ED-E5E0-984C492FD0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4" name="Notes Placeholder 2">
            <a:extLst>
              <a:ext uri="{FF2B5EF4-FFF2-40B4-BE49-F238E27FC236}">
                <a16:creationId xmlns:a16="http://schemas.microsoft.com/office/drawing/2014/main" id="{F68553D5-83E8-62A8-D449-52EBAAA7BD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28035" name="Slide Number Placeholder 3">
            <a:extLst>
              <a:ext uri="{FF2B5EF4-FFF2-40B4-BE49-F238E27FC236}">
                <a16:creationId xmlns:a16="http://schemas.microsoft.com/office/drawing/2014/main" id="{BCD39E07-4D69-9F38-24B2-014900A400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D448F5-AB7D-464F-95FA-1D3B2B739CF2}" type="slidenum">
              <a:rPr lang="en-US" altLang="en-US" sz="1200" smtClean="0">
                <a:solidFill>
                  <a:srgbClr val="000000"/>
                </a:solidFill>
                <a:latin typeface="Calibri" panose="020F0502020204030204" pitchFamily="34" charset="0"/>
              </a:rPr>
              <a:pPr/>
              <a:t>241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930D9925-02E6-D500-9984-EEB14FEE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21F6D82-1BBB-6831-91EF-0D537368A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4F5D6DD5-364A-3F39-18F4-6453C2D2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DF3CD-479D-7D4E-AD72-80E419DDC4ED}" type="slidenum">
              <a:rPr lang="en-US" altLang="en-US" sz="1200" smtClean="0">
                <a:latin typeface="Calibri" panose="020F0502020204030204" pitchFamily="34" charset="0"/>
              </a:rPr>
              <a:pPr/>
              <a:t>247</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A90B6E20-8EF6-FE7B-C357-372FB3C94E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D8C316F1-1FFB-43FF-B2C4-C63B30C267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E240020-832E-93E5-8263-3B920EBCC53D}"/>
              </a:ext>
            </a:extLst>
          </p:cNvPr>
          <p:cNvSpPr>
            <a:spLocks noGrp="1"/>
          </p:cNvSpPr>
          <p:nvPr>
            <p:ph type="sldNum" sz="quarter" idx="5"/>
          </p:nvPr>
        </p:nvSpPr>
        <p:spPr/>
        <p:txBody>
          <a:bodyPr/>
          <a:lstStyle/>
          <a:p>
            <a:pPr fontAlgn="auto">
              <a:spcBef>
                <a:spcPts val="0"/>
              </a:spcBef>
              <a:spcAft>
                <a:spcPts val="0"/>
              </a:spcAft>
              <a:defRPr/>
            </a:pPr>
            <a:fld id="{8DCE0CE5-5D8E-654E-AF85-7C3C6DDB68D4}" type="slidenum">
              <a:rPr lang="en-US" smtClean="0">
                <a:solidFill>
                  <a:prstClr val="black"/>
                </a:solidFill>
                <a:latin typeface="Calibri"/>
                <a:ea typeface="+mn-ea"/>
              </a:rPr>
              <a:pPr fontAlgn="auto">
                <a:spcBef>
                  <a:spcPts val="0"/>
                </a:spcBef>
                <a:spcAft>
                  <a:spcPts val="0"/>
                </a:spcAft>
                <a:defRPr/>
              </a:pPr>
              <a:t>46</a:t>
            </a:fld>
            <a:endParaRPr lang="en-US">
              <a:solidFill>
                <a:prstClr val="black"/>
              </a:solidFill>
              <a:latin typeface="Calibri"/>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2023-11-01</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068816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57200" y="1058776"/>
            <a:ext cx="4038600" cy="3238500"/>
          </a:xfrm>
        </p:spPr>
        <p:txBody>
          <a:bodyPr>
            <a:normAutofit/>
          </a:bodyPr>
          <a:lstStyle>
            <a:lvl1pPr marL="342900" indent="-342900">
              <a:buFont typeface="Arial"/>
              <a:buChar char="•"/>
              <a:defRPr sz="1800"/>
            </a:lvl1pPr>
            <a:lvl2pPr marL="685800" indent="-342900">
              <a:buFont typeface="Arial"/>
              <a:buChar char="•"/>
              <a:defRPr sz="1800"/>
            </a:lvl2pPr>
            <a:lvl3pPr marL="1028700" indent="-342900">
              <a:buFont typeface="Arial"/>
              <a:buChar char="•"/>
              <a:defRPr sz="1800"/>
            </a:lvl3pPr>
            <a:lvl4pPr marL="1371600" indent="-342900">
              <a:buFont typeface="Arial"/>
              <a:buChar char="•"/>
              <a:defRPr sz="1800"/>
            </a:lvl4pPr>
            <a:lvl5pPr marL="1714500" indent="-342900">
              <a:buFont typeface="Arial"/>
              <a:buChar cha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058776"/>
            <a:ext cx="4038600" cy="3238500"/>
          </a:xfrm>
        </p:spPr>
        <p:txBody>
          <a:bodyPr>
            <a:normAutofit/>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4148062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6706" y="1764326"/>
            <a:ext cx="8229600" cy="762000"/>
          </a:xfrm>
        </p:spPr>
        <p:txBody>
          <a:bodyPr lIns="76200" tIns="76200" rIns="76200" bIns="76200"/>
          <a:lstStyle/>
          <a:p>
            <a:r>
              <a:rPr lang="en-US"/>
              <a:t>Click to edit Master title style</a:t>
            </a:r>
            <a:endParaRPr lang="en-US" dirty="0"/>
          </a:p>
        </p:txBody>
      </p:sp>
      <p:sp>
        <p:nvSpPr>
          <p:cNvPr id="3" name="Subtitle 2"/>
          <p:cNvSpPr>
            <a:spLocks noGrp="1"/>
          </p:cNvSpPr>
          <p:nvPr>
            <p:ph type="subTitle" idx="1"/>
          </p:nvPr>
        </p:nvSpPr>
        <p:spPr>
          <a:xfrm>
            <a:off x="416706" y="2529892"/>
            <a:ext cx="8229600" cy="897788"/>
          </a:xfrm>
        </p:spPr>
        <p:txBody>
          <a:bodyPr lIns="76200" tIns="76200" rIns="76200" bIns="0">
            <a:normAutofit/>
          </a:bodyPr>
          <a:lstStyle>
            <a:lvl1pPr marL="0" indent="0" algn="l">
              <a:buNone/>
              <a:defRPr sz="1800">
                <a:solidFill>
                  <a:srgbClr val="5E606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70841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0A46DD7E-6B51-8F8D-7DA4-6178BB36937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6826969-C809-1638-E2D1-7D53B0D8196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04146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9644DE-DFA4-8B0D-B59B-EB46F3D9395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591294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C1FE6F-FFA9-C5C4-CBBA-E1C4F920B1E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9D5B2CFD-1286-90FC-33A7-4210EB121BD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AF0F6DBA-F91C-A37C-E813-61DCC0B0EC2D}"/>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3122112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982AF3-FE2A-11A3-C661-EE2F2F6057C8}"/>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D825ED7C-7115-6ED5-B904-05493D049B8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00885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04043-D09A-3D00-92AB-7D84116ED4AB}"/>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3FA3CB0C-B6EC-4E42-C8F7-05C9E159D0E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216788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92696-914A-CA56-9DB5-249F5A78691D}"/>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60E275F-3818-DF83-DF4E-D42EE2C4878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2004299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0434A3-DF93-CBFE-DC91-A78CE11C642A}"/>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5404ADF-82DC-6CB6-A43D-F61E812FE1D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617317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7C1BA-3A22-9A64-E3ED-5C3BFA76797E}"/>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61575274-6ABB-5127-2E6A-5910825A5B1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841887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531824-4555-C3C6-B14A-076457F3C678}"/>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BD9D8C3D-591E-29A1-562F-C148942815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544369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873DD-1C47-C9BF-7BAB-FFB1122B924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182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36C91-048B-2FEB-5278-04E496BC61E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02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7BFFA-21DF-7D9D-C96A-89877F0C590C}"/>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DF5379B8-4125-ACD4-7532-A213E83D52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493596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89A09-7FDE-1AB9-9EB8-3A9E75F8B341}"/>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D692868F-DFFC-AB1B-29AE-F2AD9D6927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575803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BD5745CB-F40D-2F2F-FD59-2901EBB88289}"/>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3C1C83E-FEE0-9A44-A3A0-FCE0AB8902A8}"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475CE925-7E42-66C1-DA81-52B7029E8401}"/>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36098695-B1BD-E852-8799-7D0D803148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3671075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CB972C54-AE31-BD5F-4032-59BC38A2EDD3}"/>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A29758D-760B-8D4F-B8F9-A3E4DA8C3D6E}"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A00C5DE2-F4C9-5BCB-E804-A5DFA6D4F971}"/>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BDE972BB-51F9-BD4A-7D8A-27BC38D307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31070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D3BBDF32-3A3C-06CF-4D45-83D4962218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05B4DDE3-ED69-33C1-9656-7EEA3F04BD0C}"/>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2B231B1F-0CA1-B141-B60C-F4734CEBCEF5}"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159421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6A7FD0D-E798-42AE-B2BD-5EB5B8B158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33CB94F2-AA17-13B0-0E82-3CE614CE331D}"/>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A70E39-5DD3-1F46-807B-E1B3F6675E10}"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42605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B3C745D0-AC6C-3196-2687-9B278D6087C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5CBC447A-7FBC-664D-9B6B-ED21D6DFD982}"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671DAD8C-F230-23D0-C69F-510C51FCF3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4175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6A40A6A1-8BC0-E704-6C14-2B245245815F}"/>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7C0F886-A180-1247-AA4A-7EA2290B7ABF}"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7AE547F6-6068-1A17-5309-A666E96B34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811352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832786A7-6775-299B-D7E9-5E5E1A14177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423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ADDD04F-8BDF-F961-8348-1DB76D77300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97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772857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4261377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29166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19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44968F4D-9EB2-EC49-F595-782F49823FFF}"/>
              </a:ext>
            </a:extLst>
          </p:cNvPr>
          <p:cNvSpPr>
            <a:spLocks noGrp="1"/>
          </p:cNvSpPr>
          <p:nvPr>
            <p:ph type="dt" sz="half" idx="10"/>
          </p:nvPr>
        </p:nvSpPr>
        <p:spPr>
          <a:xfrm>
            <a:off x="0" y="0"/>
            <a:ext cx="0" cy="0"/>
          </a:xfrm>
        </p:spPr>
        <p:txBody>
          <a:bodyPr/>
          <a:lstStyle>
            <a:lvl1pPr>
              <a:defRPr/>
            </a:lvl1pPr>
          </a:lstStyle>
          <a:p>
            <a:pPr>
              <a:defRPr/>
            </a:pPr>
            <a:fld id="{C19D2243-D3B2-C449-B5FA-6B8835910D2F}" type="datetime1">
              <a:rPr lang="en-CA"/>
              <a:pPr>
                <a:defRPr/>
              </a:pPr>
              <a:t>2023-11-01</a:t>
            </a:fld>
            <a:endParaRPr lang="en-US"/>
          </a:p>
        </p:txBody>
      </p:sp>
      <p:sp>
        <p:nvSpPr>
          <p:cNvPr id="5" name="Footer Placeholder 4">
            <a:extLst>
              <a:ext uri="{FF2B5EF4-FFF2-40B4-BE49-F238E27FC236}">
                <a16:creationId xmlns:a16="http://schemas.microsoft.com/office/drawing/2014/main" id="{BFC37731-B5D1-E713-9D95-B295B7C46B06}"/>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D0510-1C0C-2A7F-30F7-3B29472AD137}"/>
              </a:ext>
            </a:extLst>
          </p:cNvPr>
          <p:cNvSpPr>
            <a:spLocks noGrp="1"/>
          </p:cNvSpPr>
          <p:nvPr>
            <p:ph type="sldNum" sz="quarter" idx="12"/>
          </p:nvPr>
        </p:nvSpPr>
        <p:spPr>
          <a:xfrm>
            <a:off x="0" y="0"/>
            <a:ext cx="0" cy="0"/>
          </a:xfrm>
        </p:spPr>
        <p:txBody>
          <a:bodyPr/>
          <a:lstStyle>
            <a:lvl1pPr>
              <a:defRPr/>
            </a:lvl1pPr>
          </a:lstStyle>
          <a:p>
            <a:pPr>
              <a:defRPr/>
            </a:pPr>
            <a:fld id="{F687B4FA-A9C3-9141-9574-EE89FBE5E18B}" type="slidenum">
              <a:rPr lang="en-US"/>
              <a:pPr>
                <a:defRPr/>
              </a:pPr>
              <a:t>‹#›</a:t>
            </a:fld>
            <a:endParaRPr lang="en-US"/>
          </a:p>
        </p:txBody>
      </p:sp>
    </p:spTree>
    <p:extLst>
      <p:ext uri="{BB962C8B-B14F-4D97-AF65-F5344CB8AC3E}">
        <p14:creationId xmlns:p14="http://schemas.microsoft.com/office/powerpoint/2010/main" val="4088381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57200" y="1058776"/>
            <a:ext cx="4038600" cy="3238500"/>
          </a:xfrm>
        </p:spPr>
        <p:txBody>
          <a:bodyPr>
            <a:normAutofit/>
          </a:bodyPr>
          <a:lstStyle>
            <a:lvl1pPr marL="342900" indent="-342900">
              <a:buFont typeface="Arial"/>
              <a:buChar char="•"/>
              <a:defRPr sz="1800"/>
            </a:lvl1pPr>
            <a:lvl2pPr marL="685800" indent="-342900">
              <a:buFont typeface="Arial"/>
              <a:buChar char="•"/>
              <a:defRPr sz="1800"/>
            </a:lvl2pPr>
            <a:lvl3pPr marL="1028700" indent="-342900">
              <a:buFont typeface="Arial"/>
              <a:buChar char="•"/>
              <a:defRPr sz="1800"/>
            </a:lvl3pPr>
            <a:lvl4pPr marL="1371600" indent="-342900">
              <a:buFont typeface="Arial"/>
              <a:buChar char="•"/>
              <a:defRPr sz="1800"/>
            </a:lvl4pPr>
            <a:lvl5pPr marL="1714500" indent="-342900">
              <a:buFont typeface="Arial"/>
              <a:buChar cha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058776"/>
            <a:ext cx="4038600" cy="3238500"/>
          </a:xfrm>
        </p:spPr>
        <p:txBody>
          <a:bodyPr>
            <a:normAutofit/>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8788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6706" y="1764326"/>
            <a:ext cx="8229600" cy="762000"/>
          </a:xfrm>
        </p:spPr>
        <p:txBody>
          <a:bodyPr lIns="76200" tIns="76200" rIns="76200" bIns="76200"/>
          <a:lstStyle/>
          <a:p>
            <a:r>
              <a:rPr lang="en-US"/>
              <a:t>Click to edit Master title style</a:t>
            </a:r>
            <a:endParaRPr lang="en-US" dirty="0"/>
          </a:p>
        </p:txBody>
      </p:sp>
      <p:sp>
        <p:nvSpPr>
          <p:cNvPr id="3" name="Subtitle 2"/>
          <p:cNvSpPr>
            <a:spLocks noGrp="1"/>
          </p:cNvSpPr>
          <p:nvPr>
            <p:ph type="subTitle" idx="1"/>
          </p:nvPr>
        </p:nvSpPr>
        <p:spPr>
          <a:xfrm>
            <a:off x="416706" y="2529892"/>
            <a:ext cx="8229600" cy="897788"/>
          </a:xfrm>
        </p:spPr>
        <p:txBody>
          <a:bodyPr lIns="76200" tIns="76200" rIns="76200" bIns="0">
            <a:normAutofit/>
          </a:bodyPr>
          <a:lstStyle>
            <a:lvl1pPr marL="0" indent="0" algn="l">
              <a:buNone/>
              <a:defRPr sz="1800">
                <a:solidFill>
                  <a:srgbClr val="5E606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240198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 id="2147485945" r:id="rId27"/>
    <p:sldLayoutId id="2147486003" r:id="rId28"/>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8802"/>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 id="2147485986" r:id="rId12"/>
    <p:sldLayoutId id="2147485987" r:id="rId13"/>
    <p:sldLayoutId id="2147485988" r:id="rId14"/>
    <p:sldLayoutId id="2147485989" r:id="rId15"/>
    <p:sldLayoutId id="2147485990" r:id="rId16"/>
    <p:sldLayoutId id="2147485991" r:id="rId17"/>
    <p:sldLayoutId id="2147485992" r:id="rId18"/>
    <p:sldLayoutId id="2147485993" r:id="rId19"/>
    <p:sldLayoutId id="2147485994" r:id="rId20"/>
    <p:sldLayoutId id="2147485995" r:id="rId21"/>
    <p:sldLayoutId id="2147485996" r:id="rId22"/>
    <p:sldLayoutId id="2147485997" r:id="rId23"/>
    <p:sldLayoutId id="2147485998" r:id="rId24"/>
    <p:sldLayoutId id="2147485999" r:id="rId25"/>
    <p:sldLayoutId id="2147486000" r:id="rId26"/>
    <p:sldLayoutId id="2147486001" r:id="rId27"/>
    <p:sldLayoutId id="2147486002" r:id="rId28"/>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 Id="rId5" Type="http://schemas.openxmlformats.org/officeDocument/2006/relationships/image" Target="../media/image180.png"/><Relationship Id="rId4" Type="http://schemas.openxmlformats.org/officeDocument/2006/relationships/customXml" Target="../ink/ink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5" Type="http://schemas.openxmlformats.org/officeDocument/2006/relationships/image" Target="../media/image200.png"/><Relationship Id="rId4" Type="http://schemas.openxmlformats.org/officeDocument/2006/relationships/customXml" Target="../ink/ink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6.xml"/><Relationship Id="rId5" Type="http://schemas.openxmlformats.org/officeDocument/2006/relationships/image" Target="../media/image210.png"/><Relationship Id="rId4" Type="http://schemas.openxmlformats.org/officeDocument/2006/relationships/customXml" Target="../ink/ink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 Id="rId5" Type="http://schemas.openxmlformats.org/officeDocument/2006/relationships/image" Target="../media/image230.png"/><Relationship Id="rId4" Type="http://schemas.openxmlformats.org/officeDocument/2006/relationships/customXml" Target="../ink/ink6.xml"/></Relationships>
</file>

<file path=ppt/slides/_rels/slide1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customXml" Target="../ink/ink9.xml"/><Relationship Id="rId7" Type="http://schemas.openxmlformats.org/officeDocument/2006/relationships/customXml" Target="../ink/ink11.xml"/><Relationship Id="rId12" Type="http://schemas.openxmlformats.org/officeDocument/2006/relationships/image" Target="../media/image520.png"/><Relationship Id="rId2" Type="http://schemas.openxmlformats.org/officeDocument/2006/relationships/image" Target="../media/image52.png"/><Relationship Id="rId1" Type="http://schemas.openxmlformats.org/officeDocument/2006/relationships/slideLayout" Target="../slideLayouts/slideLayout25.xml"/><Relationship Id="rId6" Type="http://schemas.openxmlformats.org/officeDocument/2006/relationships/image" Target="../media/image490.png"/><Relationship Id="rId11" Type="http://schemas.openxmlformats.org/officeDocument/2006/relationships/customXml" Target="../ink/ink13.xml"/><Relationship Id="rId5" Type="http://schemas.openxmlformats.org/officeDocument/2006/relationships/customXml" Target="../ink/ink10.xml"/><Relationship Id="rId10" Type="http://schemas.openxmlformats.org/officeDocument/2006/relationships/image" Target="../media/image510.png"/><Relationship Id="rId4" Type="http://schemas.openxmlformats.org/officeDocument/2006/relationships/image" Target="../media/image480.png"/><Relationship Id="rId9" Type="http://schemas.openxmlformats.org/officeDocument/2006/relationships/customXml" Target="../ink/ink12.xml"/></Relationships>
</file>

<file path=ppt/slides/_rels/slide1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5" Type="http://schemas.openxmlformats.org/officeDocument/2006/relationships/image" Target="../media/image250.png"/><Relationship Id="rId4" Type="http://schemas.openxmlformats.org/officeDocument/2006/relationships/customXml" Target="../ink/ink7.xml"/></Relationships>
</file>

<file path=ppt/slides/_rels/slide1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6.xml"/><Relationship Id="rId5" Type="http://schemas.openxmlformats.org/officeDocument/2006/relationships/image" Target="../media/image280.png"/><Relationship Id="rId4" Type="http://schemas.openxmlformats.org/officeDocument/2006/relationships/customXml" Target="../ink/ink8.xml"/></Relationships>
</file>

<file path=ppt/slides/_rels/slide1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166.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69.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3.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178.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xml"/></Relationships>
</file>

<file path=ppt/slides/_rels/slide1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2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2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0.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89.png"/><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2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2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5.xml"/></Relationships>
</file>

<file path=ppt/slides/_rels/slide2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2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2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2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239.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98.jpeg"/><Relationship Id="rId1" Type="http://schemas.openxmlformats.org/officeDocument/2006/relationships/slideLayout" Target="../slideLayouts/slideLayout25.xml"/><Relationship Id="rId4" Type="http://schemas.openxmlformats.org/officeDocument/2006/relationships/image" Target="../media/image920.png"/></Relationships>
</file>

<file path=ppt/slides/_rels/slide24.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mailto:Jfestinger@telus.net" TargetMode="External"/><Relationship Id="rId1" Type="http://schemas.openxmlformats.org/officeDocument/2006/relationships/slideLayout" Target="../slideLayouts/slideLayout53.xml"/></Relationships>
</file>

<file path=ppt/slides/_rels/slide2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2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2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2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24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iplaw.allard.ubc.ca/" TargetMode="Externa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2.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xml"/><Relationship Id="rId4" Type="http://schemas.openxmlformats.org/officeDocument/2006/relationships/hyperlink" Target="mailto:jon_festinger@thecdm.ca"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hyperlink" Target="https://www.canlii.org/en/ca/fca/doc/2020/2020fca77/2020fca77.html" TargetMode="External"/><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hyperlink" Target="https://www.canlii.org/en/ca/laws/stat/rsc-1985-c-c-42/latest/rsc-1985-c-c-42.html" TargetMode="External"/><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365125" y="52389"/>
            <a:ext cx="8778875" cy="1079499"/>
          </a:xfrm>
        </p:spPr>
        <p:txBody>
          <a:bodyPr/>
          <a:lstStyle/>
          <a:p>
            <a:pPr>
              <a:defRPr/>
            </a:pPr>
            <a:endParaRPr lang="en-US" sz="3600" spc="100" dirty="0">
              <a:solidFill>
                <a:schemeClr val="bg1"/>
              </a:solidFill>
              <a:ea typeface="ＭＳ Ｐゴシック" charset="-128"/>
            </a:endParaRPr>
          </a:p>
          <a:p>
            <a:pPr>
              <a:defRPr/>
            </a:pPr>
            <a:r>
              <a:rPr lang="en-US" sz="4000" spc="100" dirty="0">
                <a:solidFill>
                  <a:schemeClr val="bg1"/>
                </a:solidFill>
                <a:ea typeface="ＭＳ Ｐゴシック" charset="-128"/>
              </a:rPr>
              <a:t>Copyright Fin</a:t>
            </a:r>
            <a:r>
              <a:rPr lang="en-US" sz="4000" spc="100" dirty="0">
                <a:solidFill>
                  <a:srgbClr val="FFFF00"/>
                </a:solidFill>
                <a:ea typeface="ＭＳ Ｐゴシック" charset="-128"/>
              </a:rPr>
              <a:t> </a:t>
            </a:r>
            <a:r>
              <a:rPr lang="en-US" sz="4000" spc="100" dirty="0">
                <a:solidFill>
                  <a:srgbClr val="FF0000"/>
                </a:solidFill>
                <a:ea typeface="ＭＳ Ｐゴシック" charset="-128"/>
              </a:rPr>
              <a:t>+</a:t>
            </a:r>
            <a:r>
              <a:rPr lang="en-US" sz="4000" spc="100" dirty="0">
                <a:solidFill>
                  <a:srgbClr val="FFFF00"/>
                </a:solidFill>
                <a:ea typeface="ＭＳ Ｐゴシック" charset="-128"/>
              </a:rPr>
              <a:t> </a:t>
            </a:r>
            <a:r>
              <a:rPr lang="en-US" sz="4000" spc="100" dirty="0">
                <a:solidFill>
                  <a:schemeClr val="bg1"/>
                </a:solidFill>
                <a:ea typeface="ＭＳ Ｐゴシック" charset="-128"/>
              </a:rPr>
              <a:t>Passing Off</a:t>
            </a:r>
            <a:endParaRPr lang="en-US" sz="4000" spc="100" dirty="0">
              <a:solidFill>
                <a:srgbClr val="FF0000"/>
              </a:solidFill>
              <a:ea typeface="ＭＳ Ｐゴシック" charset="-128"/>
            </a:endParaRP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dirty="0">
                <a:solidFill>
                  <a:srgbClr val="FFFF00"/>
                </a:solidFill>
                <a:cs typeface="Lucida Console"/>
              </a:rPr>
              <a:t>Talk </a:t>
            </a:r>
            <a:r>
              <a:rPr lang="en-US" b="1" dirty="0">
                <a:solidFill>
                  <a:srgbClr val="FF0000"/>
                </a:solidFill>
                <a:cs typeface="Lucida Console"/>
              </a:rPr>
              <a:t>7</a:t>
            </a:r>
          </a:p>
          <a:p>
            <a:pPr>
              <a:defRPr/>
            </a:pPr>
            <a:r>
              <a:rPr lang="en-US" b="1" dirty="0">
                <a:solidFill>
                  <a:srgbClr val="FFFF00"/>
                </a:solidFill>
                <a:cs typeface="Lucida Console"/>
              </a:rPr>
              <a:t>LAW 422 001</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Fall</a:t>
            </a:r>
            <a:r>
              <a:rPr lang="en-US" b="1" dirty="0">
                <a:solidFill>
                  <a:srgbClr val="FF0000"/>
                </a:solidFill>
                <a:cs typeface="Lucida Console"/>
              </a:rPr>
              <a:t>,</a:t>
            </a:r>
            <a:r>
              <a:rPr lang="en-US" b="1" dirty="0">
                <a:solidFill>
                  <a:srgbClr val="FFFF00"/>
                </a:solidFill>
                <a:cs typeface="Lucida Console"/>
              </a:rPr>
              <a:t> 2023</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11513"/>
            <a:ext cx="5429250" cy="1079500"/>
          </a:xfrm>
        </p:spPr>
        <p:txBody>
          <a:bodyPr/>
          <a:lstStyle/>
          <a:p>
            <a:pPr>
              <a:defRPr/>
            </a:pPr>
            <a:r>
              <a:rPr lang="en-US" dirty="0">
                <a:cs typeface="Lucida Console"/>
              </a:rPr>
              <a:t>Jon Festinger K.C.</a:t>
            </a:r>
          </a:p>
          <a:p>
            <a:pPr>
              <a:defRPr/>
            </a:pPr>
            <a:r>
              <a:rPr lang="en-US" dirty="0"/>
              <a:t>Allard Law of Law, UBC</a:t>
            </a:r>
          </a:p>
          <a:p>
            <a:pPr>
              <a:defRPr/>
            </a:pPr>
            <a:r>
              <a:rPr lang="en-US" dirty="0"/>
              <a:t>QMUL School of Law (CCLS)</a:t>
            </a:r>
          </a:p>
          <a:p>
            <a:pPr>
              <a:defRPr/>
            </a:pPr>
            <a:r>
              <a:rPr lang="en-US" dirty="0"/>
              <a:t>Of Counsel, chandler, </a:t>
            </a:r>
            <a:r>
              <a:rPr lang="en-US" dirty="0" err="1"/>
              <a:t>fogden</a:t>
            </a:r>
            <a:r>
              <a:rPr lang="en-US" dirty="0"/>
              <a:t>, </a:t>
            </a:r>
            <a:r>
              <a:rPr lang="en-US" dirty="0" err="1"/>
              <a:t>lyman</a:t>
            </a:r>
            <a:endParaRPr lang="en-US" dirty="0">
              <a:cs typeface="Lucida Console"/>
            </a:endParaRP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C30A375-5FC6-D3FC-8F22-7E80ED573D7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4E7352-0E1E-98DA-40E3-E550887F19D2}"/>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517B3C99-C2AD-53A6-D690-26F10EC638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E813D493-96F8-1A48-E20D-5A66804B9ED8}"/>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E813D493-96F8-1A48-E20D-5A66804B9ED8}"/>
                  </a:ext>
                </a:extLst>
              </p:cNvPr>
              <p:cNvPicPr/>
              <p:nvPr/>
            </p:nvPicPr>
            <p:blipFill>
              <a:blip r:embed="rId5"/>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E49E9837-0F6A-A515-BAF0-8669332F20A0}"/>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5">
            <a:extLst>
              <a:ext uri="{FF2B5EF4-FFF2-40B4-BE49-F238E27FC236}">
                <a16:creationId xmlns:a16="http://schemas.microsoft.com/office/drawing/2014/main" id="{30923467-5078-B313-4D5F-5A18E9E1BAC9}"/>
              </a:ext>
            </a:extLst>
          </p:cNvPr>
          <p:cNvSpPr>
            <a:spLocks noGrp="1" noChangeArrowheads="1"/>
          </p:cNvSpPr>
          <p:nvPr>
            <p:ph type="title"/>
          </p:nvPr>
        </p:nvSpPr>
        <p:spPr bwMode="auto">
          <a:xfrm>
            <a:off x="250825" y="74613"/>
            <a:ext cx="8642350" cy="744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a:t>
            </a:r>
            <a:r>
              <a:rPr lang="en-US" altLang="en-US" sz="3600" b="1">
                <a:solidFill>
                  <a:srgbClr val="FFFF00"/>
                </a:solidFill>
              </a:rPr>
              <a:t> </a:t>
            </a:r>
            <a:r>
              <a:rPr lang="en-US" altLang="en-US" sz="3600">
                <a:solidFill>
                  <a:schemeClr val="bg1"/>
                </a:solidFill>
                <a:latin typeface="Comic Sans MS" panose="030F0902030302020204" pitchFamily="66" charset="0"/>
              </a:rPr>
              <a:t>Parody found </a:t>
            </a:r>
            <a:r>
              <a:rPr lang="en-US" altLang="en-US" sz="3600">
                <a:solidFill>
                  <a:srgbClr val="FF0000"/>
                </a:solidFill>
                <a:latin typeface="Comic Sans MS" panose="030F0902030302020204" pitchFamily="66" charset="0"/>
              </a:rPr>
              <a:t>BUT</a:t>
            </a:r>
          </a:p>
        </p:txBody>
      </p:sp>
      <p:sp>
        <p:nvSpPr>
          <p:cNvPr id="237570" name="Content Placeholder 1">
            <a:extLst>
              <a:ext uri="{FF2B5EF4-FFF2-40B4-BE49-F238E27FC236}">
                <a16:creationId xmlns:a16="http://schemas.microsoft.com/office/drawing/2014/main" id="{91F2C17D-7088-51BB-19F7-2FA059065D80}"/>
              </a:ext>
            </a:extLst>
          </p:cNvPr>
          <p:cNvSpPr>
            <a:spLocks noGrp="1" noChangeArrowheads="1"/>
          </p:cNvSpPr>
          <p:nvPr>
            <p:ph idx="1"/>
          </p:nvPr>
        </p:nvSpPr>
        <p:spPr bwMode="auto">
          <a:xfrm>
            <a:off x="249238" y="914400"/>
            <a:ext cx="8640762" cy="415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300" i="1">
                <a:solidFill>
                  <a:srgbClr val="00B0F0"/>
                </a:solidFill>
              </a:rPr>
              <a:t>United Airlines, Inc. v. Cooperstock</a:t>
            </a:r>
            <a:r>
              <a:rPr lang="en-CA" altLang="en-US" sz="2300" i="1">
                <a:solidFill>
                  <a:schemeClr val="bg1"/>
                </a:solidFill>
              </a:rPr>
              <a:t>, </a:t>
            </a:r>
            <a:r>
              <a:rPr lang="en-CA" altLang="en-US" sz="2300">
                <a:solidFill>
                  <a:schemeClr val="bg1"/>
                </a:solidFill>
              </a:rPr>
              <a:t>2017 FC 616</a:t>
            </a:r>
          </a:p>
          <a:p>
            <a:pPr marL="0" indent="0">
              <a:buFont typeface="Arial" panose="020B0604020202020204" pitchFamily="34" charset="0"/>
              <a:buNone/>
            </a:pPr>
            <a:r>
              <a:rPr lang="en-CA" altLang="en-US" sz="2300">
                <a:solidFill>
                  <a:schemeClr val="bg1"/>
                </a:solidFill>
              </a:rPr>
              <a:t>Phelan J…</a:t>
            </a:r>
            <a:endParaRPr lang="en-CA" altLang="en-US" sz="2300"/>
          </a:p>
          <a:p>
            <a:pPr marL="0" indent="0">
              <a:buFont typeface="Arial" panose="020B0604020202020204" pitchFamily="34" charset="0"/>
              <a:buNone/>
            </a:pPr>
            <a:r>
              <a:rPr lang="en-CA" altLang="en-US" sz="2300" i="1">
                <a:solidFill>
                  <a:srgbClr val="FFFF00"/>
                </a:solidFill>
              </a:rPr>
              <a:t>(3) Conclusion on Copyright Infringement </a:t>
            </a:r>
          </a:p>
          <a:p>
            <a:pPr marL="0" indent="0">
              <a:buFont typeface="Arial" panose="020B0604020202020204" pitchFamily="34" charset="0"/>
              <a:buNone/>
            </a:pPr>
            <a:r>
              <a:rPr lang="en-CA" altLang="en-US" sz="2300" i="1">
                <a:solidFill>
                  <a:schemeClr val="bg1"/>
                </a:solidFill>
              </a:rPr>
              <a:t>[141] Parody is not simply a defence to copyright infringement – it is also an aspect of free speech. However, like all free speech, it is not unrestricted. The Defendant’s website meets the first step of the CCH test, as it is for the allowable purpose of parody, </a:t>
            </a:r>
            <a:r>
              <a:rPr lang="en-CA" altLang="en-US" sz="2300" i="1">
                <a:solidFill>
                  <a:srgbClr val="FF0000"/>
                </a:solidFill>
              </a:rPr>
              <a:t>but it does not meet the second step of the test</a:t>
            </a:r>
            <a:r>
              <a:rPr lang="en-CA" altLang="en-US" sz="2300" i="1">
                <a:solidFill>
                  <a:srgbClr val="FFFF00"/>
                </a:solidFill>
              </a:rPr>
              <a:t>. The questionable purpose of the dealing, amount of the dealing, and effect of the dealing all weigh in favour of the </a:t>
            </a:r>
            <a:r>
              <a:rPr lang="en-CA" altLang="en-US" sz="2300" i="1">
                <a:solidFill>
                  <a:srgbClr val="FF0000"/>
                </a:solidFill>
              </a:rPr>
              <a:t>conclusion that this dealing is not fair</a:t>
            </a:r>
            <a:r>
              <a:rPr lang="en-CA" altLang="en-US" sz="2300" i="1">
                <a:solidFill>
                  <a:srgbClr val="FFFF00"/>
                </a:solidFill>
              </a:rPr>
              <a:t>.</a:t>
            </a:r>
            <a:endParaRPr lang="en-US" altLang="en-US" sz="2300" i="1">
              <a:solidFill>
                <a:srgbClr val="FFFF00"/>
              </a:solidFill>
            </a:endParaRPr>
          </a:p>
        </p:txBody>
      </p:sp>
      <p:sp>
        <p:nvSpPr>
          <p:cNvPr id="4" name="Slide Number Placeholder 3">
            <a:extLst>
              <a:ext uri="{FF2B5EF4-FFF2-40B4-BE49-F238E27FC236}">
                <a16:creationId xmlns:a16="http://schemas.microsoft.com/office/drawing/2014/main" id="{882819EB-C180-E1F1-FE04-187BCFA14211}"/>
              </a:ext>
            </a:extLst>
          </p:cNvPr>
          <p:cNvSpPr>
            <a:spLocks noGrp="1"/>
          </p:cNvSpPr>
          <p:nvPr>
            <p:ph type="sldNum" sz="quarter" idx="12"/>
          </p:nvPr>
        </p:nvSpPr>
        <p:spPr/>
        <p:txBody>
          <a:bodyPr/>
          <a:lstStyle/>
          <a:p>
            <a:pPr defTabSz="342900" eaLnBrk="1" fontAlgn="auto" hangingPunct="1">
              <a:spcBef>
                <a:spcPts val="0"/>
              </a:spcBef>
              <a:spcAft>
                <a:spcPts val="0"/>
              </a:spcAft>
              <a:defRPr/>
            </a:pPr>
            <a:fld id="{EFC7BA83-7C62-2B41-A881-100B2939F098}" type="slidenum">
              <a:rPr lang="en-US" sz="1350">
                <a:solidFill>
                  <a:prstClr val="black"/>
                </a:solidFill>
                <a:latin typeface="Arial"/>
                <a:ea typeface="+mn-ea"/>
              </a:rPr>
              <a:pPr defTabSz="342900" eaLnBrk="1" fontAlgn="auto" hangingPunct="1">
                <a:spcBef>
                  <a:spcPts val="0"/>
                </a:spcBef>
                <a:spcAft>
                  <a:spcPts val="0"/>
                </a:spcAft>
                <a:defRPr/>
              </a:pPr>
              <a:t>100</a:t>
            </a:fld>
            <a:endParaRPr lang="en-US" sz="1350">
              <a:solidFill>
                <a:prstClr val="black"/>
              </a:solidFill>
              <a:latin typeface="Arial"/>
              <a:ea typeface="+mn-ea"/>
            </a:endParaRPr>
          </a:p>
        </p:txBody>
      </p:sp>
    </p:spTree>
    <p:extLst>
      <p:ext uri="{BB962C8B-B14F-4D97-AF65-F5344CB8AC3E}">
        <p14:creationId xmlns:p14="http://schemas.microsoft.com/office/powerpoint/2010/main" val="42280153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5">
            <a:extLst>
              <a:ext uri="{FF2B5EF4-FFF2-40B4-BE49-F238E27FC236}">
                <a16:creationId xmlns:a16="http://schemas.microsoft.com/office/drawing/2014/main" id="{01CCD31F-9BC7-1C85-BCDA-EF08655DC3E0}"/>
              </a:ext>
            </a:extLst>
          </p:cNvPr>
          <p:cNvSpPr>
            <a:spLocks noGrp="1" noChangeArrowheads="1"/>
          </p:cNvSpPr>
          <p:nvPr>
            <p:ph type="title"/>
          </p:nvPr>
        </p:nvSpPr>
        <p:spPr bwMode="auto">
          <a:xfrm>
            <a:off x="1485900" y="10001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3E9F4F34-BF8B-B5FF-E678-73C1617D98F0}"/>
              </a:ext>
            </a:extLst>
          </p:cNvPr>
          <p:cNvSpPr>
            <a:spLocks noGrp="1"/>
          </p:cNvSpPr>
          <p:nvPr>
            <p:ph idx="1"/>
          </p:nvPr>
        </p:nvSpPr>
        <p:spPr>
          <a:xfrm>
            <a:off x="358775" y="1131888"/>
            <a:ext cx="8426450" cy="3589337"/>
          </a:xfrm>
        </p:spPr>
        <p:txBody>
          <a:bodyPr>
            <a:noAutofit/>
          </a:bodyPr>
          <a:lstStyle/>
          <a:p>
            <a:pPr marL="0" indent="0">
              <a:buFont typeface="Arial" panose="020B0604020202020204" pitchFamily="34" charset="0"/>
              <a:buNone/>
              <a:defRPr/>
            </a:pPr>
            <a:r>
              <a:rPr lang="en-US" sz="1875" b="1" dirty="0">
                <a:solidFill>
                  <a:srgbClr val="FFFF00"/>
                </a:solidFill>
              </a:rPr>
              <a:t>Common carrier exception </a:t>
            </a:r>
            <a:r>
              <a:rPr lang="en-US" sz="1875" b="1" dirty="0">
                <a:solidFill>
                  <a:srgbClr val="FF0000"/>
                </a:solidFill>
              </a:rPr>
              <a:t>(</a:t>
            </a:r>
            <a:r>
              <a:rPr lang="en-US" sz="1875" b="1" dirty="0">
                <a:solidFill>
                  <a:srgbClr val="FFFF00"/>
                </a:solidFill>
              </a:rPr>
              <a:t>s</a:t>
            </a:r>
            <a:r>
              <a:rPr lang="en-US" sz="1875" b="1" dirty="0">
                <a:solidFill>
                  <a:srgbClr val="FF0000"/>
                </a:solidFill>
              </a:rPr>
              <a:t>.</a:t>
            </a:r>
            <a:r>
              <a:rPr lang="en-US" sz="1875" b="1" dirty="0">
                <a:solidFill>
                  <a:srgbClr val="FFFF00"/>
                </a:solidFill>
              </a:rPr>
              <a:t> </a:t>
            </a:r>
            <a:r>
              <a:rPr lang="en-US" sz="1875" b="1" dirty="0">
                <a:solidFill>
                  <a:schemeClr val="bg1"/>
                </a:solidFill>
              </a:rPr>
              <a:t>2</a:t>
            </a:r>
            <a:r>
              <a:rPr lang="en-US" sz="1875" b="1" dirty="0">
                <a:solidFill>
                  <a:srgbClr val="FF0000"/>
                </a:solidFill>
              </a:rPr>
              <a:t>.</a:t>
            </a:r>
            <a:r>
              <a:rPr lang="en-US" sz="1875" b="1" dirty="0">
                <a:solidFill>
                  <a:schemeClr val="bg1"/>
                </a:solidFill>
              </a:rPr>
              <a:t>4</a:t>
            </a:r>
            <a:r>
              <a:rPr lang="en-US" sz="1875" b="1" dirty="0">
                <a:solidFill>
                  <a:srgbClr val="FFFF00"/>
                </a:solidFill>
              </a:rPr>
              <a:t>(</a:t>
            </a:r>
            <a:r>
              <a:rPr lang="en-US" sz="1875" b="1" dirty="0">
                <a:solidFill>
                  <a:schemeClr val="bg1"/>
                </a:solidFill>
              </a:rPr>
              <a:t>1</a:t>
            </a:r>
            <a:r>
              <a:rPr lang="en-US" sz="1875" b="1" dirty="0">
                <a:solidFill>
                  <a:srgbClr val="FFFF00"/>
                </a:solidFill>
              </a:rPr>
              <a:t>)(</a:t>
            </a:r>
            <a:r>
              <a:rPr lang="en-US" sz="1875" b="1" dirty="0">
                <a:solidFill>
                  <a:schemeClr val="bg1"/>
                </a:solidFill>
              </a:rPr>
              <a:t>b</a:t>
            </a:r>
            <a:r>
              <a:rPr lang="en-US" sz="1875" b="1" dirty="0">
                <a:solidFill>
                  <a:srgbClr val="FFFF00"/>
                </a:solidFill>
              </a:rPr>
              <a:t>)</a:t>
            </a:r>
            <a:r>
              <a:rPr lang="en-US" sz="1875" b="1" dirty="0">
                <a:solidFill>
                  <a:srgbClr val="FF0000"/>
                </a:solidFill>
              </a:rPr>
              <a:t>)</a:t>
            </a:r>
            <a:r>
              <a:rPr lang="en-US" sz="1875" b="1" dirty="0">
                <a:solidFill>
                  <a:srgbClr val="FFFF00"/>
                </a:solidFill>
              </a:rPr>
              <a:t> similar but not the same as</a:t>
            </a:r>
            <a:r>
              <a:rPr lang="en-US" sz="1875" b="1" dirty="0">
                <a:solidFill>
                  <a:srgbClr val="FF0000"/>
                </a:solidFill>
              </a:rPr>
              <a:t>…</a:t>
            </a:r>
          </a:p>
          <a:p>
            <a:pPr>
              <a:defRPr/>
            </a:pPr>
            <a:r>
              <a:rPr lang="en-US" sz="1875" dirty="0">
                <a:solidFill>
                  <a:schemeClr val="bg1"/>
                </a:solidFill>
              </a:rPr>
              <a:t>Applicable in the context of communication to the public by telecommunication</a:t>
            </a:r>
          </a:p>
          <a:p>
            <a:pPr marL="0" indent="0">
              <a:buFont typeface="Arial" panose="020B0604020202020204" pitchFamily="34" charset="0"/>
              <a:buNone/>
              <a:defRPr/>
            </a:pPr>
            <a:r>
              <a:rPr lang="en-CA" sz="1875" b="1" i="1" dirty="0">
                <a:solidFill>
                  <a:schemeClr val="bg1"/>
                </a:solidFill>
              </a:rPr>
              <a:t>“</a:t>
            </a:r>
            <a:r>
              <a:rPr lang="en-CA" sz="1875" b="1" i="1" dirty="0">
                <a:solidFill>
                  <a:srgbClr val="FFFF00"/>
                </a:solidFill>
              </a:rPr>
              <a:t>Communication to the public by telecommunication</a:t>
            </a:r>
          </a:p>
          <a:p>
            <a:pPr marL="0" indent="0">
              <a:buFont typeface="Arial" panose="020B0604020202020204" pitchFamily="34" charset="0"/>
              <a:buNone/>
              <a:defRPr/>
            </a:pPr>
            <a:r>
              <a:rPr lang="en-CA" sz="1875" b="1" i="1" dirty="0">
                <a:solidFill>
                  <a:schemeClr val="bg1"/>
                </a:solidFill>
              </a:rPr>
              <a:t>2.4</a:t>
            </a:r>
            <a:r>
              <a:rPr lang="en-CA" sz="1875" i="1" dirty="0">
                <a:solidFill>
                  <a:schemeClr val="bg1"/>
                </a:solidFill>
              </a:rPr>
              <a:t> </a:t>
            </a:r>
            <a:r>
              <a:rPr lang="en-CA" sz="1875" b="1" i="1" dirty="0">
                <a:solidFill>
                  <a:schemeClr val="bg1"/>
                </a:solidFill>
              </a:rPr>
              <a:t>(1)</a:t>
            </a:r>
            <a:r>
              <a:rPr lang="en-CA" sz="1875" i="1" dirty="0">
                <a:solidFill>
                  <a:schemeClr val="bg1"/>
                </a:solidFill>
              </a:rPr>
              <a:t> For the purposes of communication to the public by telecommunication,</a:t>
            </a:r>
          </a:p>
          <a:p>
            <a:pPr marL="0" indent="0">
              <a:buFont typeface="Arial" panose="020B0604020202020204" pitchFamily="34" charset="0"/>
              <a:buNone/>
              <a:defRPr/>
            </a:pPr>
            <a:r>
              <a:rPr lang="en-CA" sz="1875" b="1" i="1" dirty="0">
                <a:solidFill>
                  <a:schemeClr val="bg1"/>
                </a:solidFill>
              </a:rPr>
              <a:t>b)</a:t>
            </a:r>
            <a:r>
              <a:rPr lang="en-CA" sz="1875" i="1" dirty="0">
                <a:solidFill>
                  <a:schemeClr val="bg1"/>
                </a:solidFill>
              </a:rPr>
              <a:t> a </a:t>
            </a:r>
            <a:r>
              <a:rPr lang="en-CA" sz="1875" i="1" dirty="0">
                <a:solidFill>
                  <a:srgbClr val="FFFF00"/>
                </a:solidFill>
              </a:rPr>
              <a:t>person whose only act </a:t>
            </a:r>
            <a:r>
              <a:rPr lang="en-CA" sz="1875" i="1" dirty="0">
                <a:solidFill>
                  <a:schemeClr val="bg1"/>
                </a:solidFill>
              </a:rPr>
              <a:t>in respect of the communication of a work or other subject-matter to the public </a:t>
            </a:r>
            <a:r>
              <a:rPr lang="en-CA" sz="1875" i="1" dirty="0">
                <a:solidFill>
                  <a:srgbClr val="FFFF00"/>
                </a:solidFill>
              </a:rPr>
              <a:t>consists of providing the means of telecommunication </a:t>
            </a:r>
            <a:r>
              <a:rPr lang="en-CA" sz="1875" b="1" i="1" dirty="0">
                <a:solidFill>
                  <a:srgbClr val="FF0000"/>
                </a:solidFill>
              </a:rPr>
              <a:t>necessary </a:t>
            </a:r>
            <a:r>
              <a:rPr lang="en-CA" sz="1875" i="1" dirty="0">
                <a:solidFill>
                  <a:srgbClr val="FFFF00"/>
                </a:solidFill>
              </a:rPr>
              <a:t>for another person to so communicate the work</a:t>
            </a:r>
            <a:r>
              <a:rPr lang="en-CA" sz="1875" i="1" dirty="0">
                <a:solidFill>
                  <a:schemeClr val="bg1"/>
                </a:solidFill>
              </a:rPr>
              <a:t> or other subject-matter </a:t>
            </a:r>
            <a:r>
              <a:rPr lang="en-CA" sz="1875" i="1" dirty="0">
                <a:solidFill>
                  <a:srgbClr val="FF0000"/>
                </a:solidFill>
              </a:rPr>
              <a:t>does not communicate that work</a:t>
            </a:r>
            <a:r>
              <a:rPr lang="en-CA" sz="1875" i="1" dirty="0">
                <a:solidFill>
                  <a:schemeClr val="bg1"/>
                </a:solidFill>
              </a:rPr>
              <a:t> or other subject-matter </a:t>
            </a:r>
            <a:r>
              <a:rPr lang="en-CA" sz="1875" i="1" dirty="0">
                <a:solidFill>
                  <a:srgbClr val="FF0000"/>
                </a:solidFill>
              </a:rPr>
              <a:t>to the public</a:t>
            </a:r>
            <a:r>
              <a:rPr lang="en-CA" sz="1875" i="1" dirty="0">
                <a:solidFill>
                  <a:schemeClr val="bg1"/>
                </a:solidFill>
              </a:rPr>
              <a:t>;…”</a:t>
            </a:r>
          </a:p>
          <a:p>
            <a:pPr>
              <a:defRPr/>
            </a:pPr>
            <a:endParaRPr lang="en-US" sz="2250" dirty="0">
              <a:solidFill>
                <a:schemeClr val="bg1"/>
              </a:solidFill>
            </a:endParaRPr>
          </a:p>
        </p:txBody>
      </p:sp>
      <p:sp>
        <p:nvSpPr>
          <p:cNvPr id="4" name="Slide Number Placeholder 3">
            <a:extLst>
              <a:ext uri="{FF2B5EF4-FFF2-40B4-BE49-F238E27FC236}">
                <a16:creationId xmlns:a16="http://schemas.microsoft.com/office/drawing/2014/main" id="{37BF6CAE-9349-6810-6308-3A0E9986205D}"/>
              </a:ext>
            </a:extLst>
          </p:cNvPr>
          <p:cNvSpPr>
            <a:spLocks noGrp="1"/>
          </p:cNvSpPr>
          <p:nvPr>
            <p:ph type="sldNum" sz="quarter" idx="12"/>
          </p:nvPr>
        </p:nvSpPr>
        <p:spPr/>
        <p:txBody>
          <a:bodyPr/>
          <a:lstStyle/>
          <a:p>
            <a:pPr defTabSz="342900" eaLnBrk="1" fontAlgn="auto" hangingPunct="1">
              <a:spcBef>
                <a:spcPts val="0"/>
              </a:spcBef>
              <a:spcAft>
                <a:spcPts val="0"/>
              </a:spcAft>
              <a:defRPr/>
            </a:pPr>
            <a:fld id="{FB375A90-5AB7-E34A-AA81-F2F5FE806882}" type="slidenum">
              <a:rPr lang="en-US" sz="1350">
                <a:solidFill>
                  <a:prstClr val="black"/>
                </a:solidFill>
                <a:latin typeface="Arial"/>
                <a:ea typeface="+mn-ea"/>
              </a:rPr>
              <a:pPr defTabSz="342900" eaLnBrk="1" fontAlgn="auto" hangingPunct="1">
                <a:spcBef>
                  <a:spcPts val="0"/>
                </a:spcBef>
                <a:spcAft>
                  <a:spcPts val="0"/>
                </a:spcAft>
                <a:defRPr/>
              </a:pPr>
              <a:t>101</a:t>
            </a:fld>
            <a:endParaRPr lang="en-US" sz="1350">
              <a:solidFill>
                <a:prstClr val="black"/>
              </a:solidFill>
              <a:latin typeface="Arial"/>
              <a:ea typeface="+mn-e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8048-2705-56A5-11E5-AF0A3BA0A11E}"/>
              </a:ext>
            </a:extLst>
          </p:cNvPr>
          <p:cNvSpPr>
            <a:spLocks noGrp="1"/>
          </p:cNvSpPr>
          <p:nvPr>
            <p:ph type="title"/>
          </p:nvPr>
        </p:nvSpPr>
        <p:spPr>
          <a:xfrm>
            <a:off x="1485900" y="87313"/>
            <a:ext cx="6172200" cy="393700"/>
          </a:xfrm>
        </p:spPr>
        <p:txBody>
          <a:bodyPr>
            <a:normAutofit fontScale="90000"/>
          </a:bodyPr>
          <a:lstStyle/>
          <a:p>
            <a:pPr>
              <a:defRPr/>
            </a:pPr>
            <a:r>
              <a:rPr lang="en-US" b="1" dirty="0">
                <a:solidFill>
                  <a:srgbClr val="FFFF00"/>
                </a:solidFill>
              </a:rPr>
              <a:t>Policy behind s. 2.4(1)(b))</a:t>
            </a:r>
          </a:p>
        </p:txBody>
      </p:sp>
      <p:sp>
        <p:nvSpPr>
          <p:cNvPr id="293890" name="Content Placeholder 2">
            <a:extLst>
              <a:ext uri="{FF2B5EF4-FFF2-40B4-BE49-F238E27FC236}">
                <a16:creationId xmlns:a16="http://schemas.microsoft.com/office/drawing/2014/main" id="{C5F0FFAD-198E-4214-CBA5-4AF719391287}"/>
              </a:ext>
            </a:extLst>
          </p:cNvPr>
          <p:cNvSpPr>
            <a:spLocks noGrp="1" noChangeArrowheads="1"/>
          </p:cNvSpPr>
          <p:nvPr>
            <p:ph sz="quarter" idx="10"/>
          </p:nvPr>
        </p:nvSpPr>
        <p:spPr bwMode="auto">
          <a:xfrm>
            <a:off x="323850" y="842963"/>
            <a:ext cx="8496300" cy="4213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chemeClr val="bg1"/>
                </a:solidFill>
              </a:rPr>
              <a:t>In part i</a:t>
            </a:r>
            <a:r>
              <a:rPr lang="en-CA" altLang="en-US" sz="2400">
                <a:solidFill>
                  <a:srgbClr val="FFFF00"/>
                </a:solidFill>
              </a:rPr>
              <a:t>ntermediaries are </a:t>
            </a:r>
            <a:r>
              <a:rPr lang="en-CA" altLang="en-US" sz="2400">
                <a:solidFill>
                  <a:srgbClr val="FF0000"/>
                </a:solidFill>
              </a:rPr>
              <a:t>deemed</a:t>
            </a:r>
            <a:r>
              <a:rPr lang="en-CA" altLang="en-US" sz="2400">
                <a:solidFill>
                  <a:srgbClr val="FFFF00"/>
                </a:solidFill>
              </a:rPr>
              <a:t> not to be communicators</a:t>
            </a:r>
            <a:r>
              <a:rPr lang="en-CA" altLang="en-US" sz="2400">
                <a:solidFill>
                  <a:schemeClr val="bg1"/>
                </a:solidFill>
              </a:rPr>
              <a:t> to </a:t>
            </a:r>
            <a:r>
              <a:rPr lang="en-CA" altLang="en-US" sz="2400">
                <a:solidFill>
                  <a:srgbClr val="FFFF00"/>
                </a:solidFill>
              </a:rPr>
              <a:t>avoid</a:t>
            </a:r>
            <a:r>
              <a:rPr lang="en-CA" altLang="en-US" sz="2400">
                <a:solidFill>
                  <a:schemeClr val="bg1"/>
                </a:solidFill>
              </a:rPr>
              <a:t> </a:t>
            </a:r>
            <a:r>
              <a:rPr lang="en-CA" altLang="en-US" sz="2400">
                <a:solidFill>
                  <a:srgbClr val="FFFF00"/>
                </a:solidFill>
              </a:rPr>
              <a:t>unnecessary layering </a:t>
            </a:r>
            <a:r>
              <a:rPr lang="en-CA" altLang="en-US" sz="2400">
                <a:solidFill>
                  <a:schemeClr val="bg1"/>
                </a:solidFill>
              </a:rPr>
              <a:t>and possible effective duplication of copyright liability that would result from intermediary sales layers (</a:t>
            </a:r>
            <a:r>
              <a:rPr lang="en-CA" altLang="en-US" sz="2400">
                <a:solidFill>
                  <a:srgbClr val="FF0000"/>
                </a:solidFill>
              </a:rPr>
              <a:t>“</a:t>
            </a:r>
            <a:r>
              <a:rPr lang="en-CA" altLang="en-US" sz="2400">
                <a:solidFill>
                  <a:srgbClr val="FFFF00"/>
                </a:solidFill>
              </a:rPr>
              <a:t>wholesalers</a:t>
            </a:r>
            <a:r>
              <a:rPr lang="en-CA" altLang="en-US" sz="2400">
                <a:solidFill>
                  <a:srgbClr val="FF0000"/>
                </a:solidFill>
              </a:rPr>
              <a:t>”</a:t>
            </a:r>
            <a:r>
              <a:rPr lang="en-CA" altLang="en-US" sz="2400">
                <a:solidFill>
                  <a:schemeClr val="bg1"/>
                </a:solidFill>
              </a:rPr>
              <a:t>) also being liable for infringements. </a:t>
            </a:r>
          </a:p>
          <a:p>
            <a:r>
              <a:rPr lang="en-CA" altLang="en-US" sz="2400">
                <a:solidFill>
                  <a:schemeClr val="bg1"/>
                </a:solidFill>
              </a:rPr>
              <a:t>Public policy decision to discourage lawsuits against intermediaries, encouraging them to expand and improve operations without the threat of infringement. Not doing so could chill growth in the communications sector where Canada (with some justification) has seen itself as a world leader.</a:t>
            </a:r>
            <a:endParaRPr lang="en-US" altLang="en-US" sz="2400">
              <a:solidFill>
                <a:schemeClr val="bg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Title 5">
            <a:extLst>
              <a:ext uri="{FF2B5EF4-FFF2-40B4-BE49-F238E27FC236}">
                <a16:creationId xmlns:a16="http://schemas.microsoft.com/office/drawing/2014/main" id="{5921C4AB-6E28-EE94-C202-C7A8CCD833FC}"/>
              </a:ext>
            </a:extLst>
          </p:cNvPr>
          <p:cNvSpPr>
            <a:spLocks noGrp="1" noChangeArrowheads="1"/>
          </p:cNvSpPr>
          <p:nvPr>
            <p:ph type="title"/>
          </p:nvPr>
        </p:nvSpPr>
        <p:spPr bwMode="auto">
          <a:xfrm>
            <a:off x="976313" y="128588"/>
            <a:ext cx="7191375" cy="703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a:t>
            </a:r>
            <a:r>
              <a:rPr lang="en-US" altLang="en-US" b="1">
                <a:solidFill>
                  <a:srgbClr val="FFFF00"/>
                </a:solidFill>
              </a:rPr>
              <a:t> Remedies</a:t>
            </a:r>
          </a:p>
        </p:txBody>
      </p:sp>
      <p:sp>
        <p:nvSpPr>
          <p:cNvPr id="2" name="Content Placeholder 1">
            <a:extLst>
              <a:ext uri="{FF2B5EF4-FFF2-40B4-BE49-F238E27FC236}">
                <a16:creationId xmlns:a16="http://schemas.microsoft.com/office/drawing/2014/main" id="{06EA8BDB-7B8C-77A7-3ED4-03CE29EEAE71}"/>
              </a:ext>
            </a:extLst>
          </p:cNvPr>
          <p:cNvSpPr>
            <a:spLocks noGrp="1"/>
          </p:cNvSpPr>
          <p:nvPr>
            <p:ph idx="1"/>
          </p:nvPr>
        </p:nvSpPr>
        <p:spPr>
          <a:xfrm>
            <a:off x="323850" y="1203325"/>
            <a:ext cx="8496300" cy="3811588"/>
          </a:xfrm>
        </p:spPr>
        <p:txBody>
          <a:bodyPr>
            <a:noAutofit/>
          </a:bodyPr>
          <a:lstStyle/>
          <a:p>
            <a:pPr marL="0" indent="0">
              <a:buFont typeface="Arial" panose="020B0604020202020204" pitchFamily="34" charset="0"/>
              <a:buNone/>
              <a:defRPr/>
            </a:pPr>
            <a:r>
              <a:rPr lang="en-US" sz="2400" b="1" dirty="0">
                <a:solidFill>
                  <a:srgbClr val="FFFF00"/>
                </a:solidFill>
              </a:rPr>
              <a:t>Which courts</a:t>
            </a:r>
            <a:r>
              <a:rPr lang="en-US" sz="2400" b="1" dirty="0">
                <a:solidFill>
                  <a:srgbClr val="FF0000"/>
                </a:solidFill>
              </a:rPr>
              <a:t>?</a:t>
            </a:r>
          </a:p>
          <a:p>
            <a:pPr>
              <a:defRPr/>
            </a:pPr>
            <a:r>
              <a:rPr lang="en-US" sz="2400" dirty="0">
                <a:solidFill>
                  <a:schemeClr val="bg1"/>
                </a:solidFill>
              </a:rPr>
              <a:t>Conflicting application for </a:t>
            </a:r>
            <a:r>
              <a:rPr lang="en-US" sz="2400" dirty="0">
                <a:solidFill>
                  <a:srgbClr val="FFFF00"/>
                </a:solidFill>
              </a:rPr>
              <a:t>copyright registration</a:t>
            </a:r>
            <a:r>
              <a:rPr lang="en-US" sz="2400" dirty="0">
                <a:solidFill>
                  <a:srgbClr val="FF0000"/>
                </a:solidFill>
              </a:rPr>
              <a:t>?</a:t>
            </a:r>
            <a:r>
              <a:rPr lang="en-US" sz="2400" dirty="0">
                <a:solidFill>
                  <a:schemeClr val="bg1"/>
                </a:solidFill>
              </a:rPr>
              <a:t> </a:t>
            </a:r>
            <a:r>
              <a:rPr lang="en-US" sz="2400" dirty="0">
                <a:solidFill>
                  <a:srgbClr val="00B0F0"/>
                </a:solidFill>
              </a:rPr>
              <a:t>Must go </a:t>
            </a:r>
            <a:r>
              <a:rPr lang="en-US" sz="2400" dirty="0">
                <a:solidFill>
                  <a:schemeClr val="bg1"/>
                </a:solidFill>
              </a:rPr>
              <a:t>to Federal Court </a:t>
            </a:r>
            <a:r>
              <a:rPr lang="en-US" sz="2400" dirty="0">
                <a:solidFill>
                  <a:srgbClr val="FF0000"/>
                </a:solidFill>
              </a:rPr>
              <a:t>(</a:t>
            </a:r>
            <a:r>
              <a:rPr lang="en-US" sz="2400" dirty="0">
                <a:solidFill>
                  <a:schemeClr val="bg1"/>
                </a:solidFill>
              </a:rPr>
              <a:t>per S. 20, Federal Courts Act</a:t>
            </a:r>
            <a:r>
              <a:rPr lang="en-US" sz="2400" dirty="0">
                <a:solidFill>
                  <a:srgbClr val="FF0000"/>
                </a:solidFill>
              </a:rPr>
              <a:t>)</a:t>
            </a:r>
          </a:p>
          <a:p>
            <a:pPr>
              <a:defRPr/>
            </a:pPr>
            <a:r>
              <a:rPr lang="en-US" sz="2400" dirty="0">
                <a:solidFill>
                  <a:schemeClr val="bg1"/>
                </a:solidFill>
              </a:rPr>
              <a:t>Dispute turns on </a:t>
            </a:r>
            <a:r>
              <a:rPr lang="en-US" sz="2400" dirty="0">
                <a:solidFill>
                  <a:srgbClr val="FFFF00"/>
                </a:solidFill>
              </a:rPr>
              <a:t>common law principles </a:t>
            </a:r>
            <a:r>
              <a:rPr lang="en-US" sz="2400" dirty="0">
                <a:solidFill>
                  <a:schemeClr val="bg1"/>
                </a:solidFill>
              </a:rPr>
              <a:t>like </a:t>
            </a:r>
            <a:r>
              <a:rPr lang="en-US" sz="2400" dirty="0">
                <a:solidFill>
                  <a:srgbClr val="FFFF00"/>
                </a:solidFill>
              </a:rPr>
              <a:t>contract</a:t>
            </a:r>
            <a:r>
              <a:rPr lang="en-US" sz="2400" dirty="0">
                <a:solidFill>
                  <a:srgbClr val="FF0000"/>
                </a:solidFill>
              </a:rPr>
              <a:t>?</a:t>
            </a:r>
            <a:r>
              <a:rPr lang="en-US" sz="2400" dirty="0">
                <a:solidFill>
                  <a:schemeClr val="bg1"/>
                </a:solidFill>
              </a:rPr>
              <a:t> Looking for </a:t>
            </a:r>
            <a:r>
              <a:rPr lang="en-US" sz="2400" dirty="0">
                <a:solidFill>
                  <a:srgbClr val="FFFF00"/>
                </a:solidFill>
              </a:rPr>
              <a:t>criminal remedies</a:t>
            </a:r>
            <a:r>
              <a:rPr lang="en-US" sz="2400" dirty="0">
                <a:solidFill>
                  <a:srgbClr val="FF0000"/>
                </a:solidFill>
              </a:rPr>
              <a:t>?</a:t>
            </a:r>
            <a:r>
              <a:rPr lang="en-US" sz="2400" dirty="0">
                <a:solidFill>
                  <a:schemeClr val="bg1"/>
                </a:solidFill>
              </a:rPr>
              <a:t> Must go to the </a:t>
            </a:r>
            <a:r>
              <a:rPr lang="en-US" sz="2400" dirty="0">
                <a:solidFill>
                  <a:srgbClr val="FF0000"/>
                </a:solidFill>
              </a:rPr>
              <a:t>provincial courts</a:t>
            </a:r>
            <a:r>
              <a:rPr lang="en-US" sz="2400" dirty="0">
                <a:solidFill>
                  <a:schemeClr val="bg1"/>
                </a:solidFill>
              </a:rPr>
              <a:t>.</a:t>
            </a:r>
          </a:p>
          <a:p>
            <a:pPr>
              <a:defRPr/>
            </a:pPr>
            <a:r>
              <a:rPr lang="en-US" sz="2400" dirty="0">
                <a:solidFill>
                  <a:schemeClr val="bg1"/>
                </a:solidFill>
              </a:rPr>
              <a:t>Federal Court has </a:t>
            </a:r>
            <a:r>
              <a:rPr lang="en-US" sz="2400" dirty="0">
                <a:solidFill>
                  <a:srgbClr val="FFFF00"/>
                </a:solidFill>
              </a:rPr>
              <a:t>concurrent jurisdiction </a:t>
            </a:r>
            <a:r>
              <a:rPr lang="en-US" sz="2400" dirty="0">
                <a:solidFill>
                  <a:schemeClr val="bg1"/>
                </a:solidFill>
              </a:rPr>
              <a:t>where a </a:t>
            </a:r>
            <a:r>
              <a:rPr lang="en-US" sz="2400" dirty="0">
                <a:solidFill>
                  <a:srgbClr val="FFFF00"/>
                </a:solidFill>
              </a:rPr>
              <a:t>remedy</a:t>
            </a:r>
            <a:r>
              <a:rPr lang="en-US" sz="2400" dirty="0">
                <a:solidFill>
                  <a:schemeClr val="bg1"/>
                </a:solidFill>
              </a:rPr>
              <a:t> is sought respecting </a:t>
            </a:r>
            <a:r>
              <a:rPr lang="en-US" sz="2400" dirty="0">
                <a:solidFill>
                  <a:srgbClr val="FFFF00"/>
                </a:solidFill>
              </a:rPr>
              <a:t>copyright</a:t>
            </a:r>
            <a:r>
              <a:rPr lang="en-US" sz="2400" dirty="0">
                <a:solidFill>
                  <a:schemeClr val="bg1"/>
                </a:solidFill>
              </a:rPr>
              <a:t> (per s. 41.24, Copyright Act)</a:t>
            </a:r>
          </a:p>
        </p:txBody>
      </p:sp>
      <p:sp>
        <p:nvSpPr>
          <p:cNvPr id="394243" name="Slide Number Placeholder 3">
            <a:extLst>
              <a:ext uri="{FF2B5EF4-FFF2-40B4-BE49-F238E27FC236}">
                <a16:creationId xmlns:a16="http://schemas.microsoft.com/office/drawing/2014/main" id="{0A098FE4-5FF3-37A5-F7DB-E9FC6851F1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F2652E7-1B83-6040-ACC1-178114DC695C}" type="slidenum">
              <a:rPr lang="en-US" altLang="en-US" smtClean="0"/>
              <a:pPr/>
              <a:t>103</a:t>
            </a:fld>
            <a:endParaRPr lang="en-US" alt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A screenshot of a cell phone&#10;&#10;Description automatically generated">
            <a:extLst>
              <a:ext uri="{FF2B5EF4-FFF2-40B4-BE49-F238E27FC236}">
                <a16:creationId xmlns:a16="http://schemas.microsoft.com/office/drawing/2014/main" id="{0EFB14A1-FF75-890C-34F6-3C3FD6B469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3288" y="701675"/>
            <a:ext cx="73374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a:extLst>
              <a:ext uri="{FF2B5EF4-FFF2-40B4-BE49-F238E27FC236}">
                <a16:creationId xmlns:a16="http://schemas.microsoft.com/office/drawing/2014/main" id="{327F9501-B1CE-A5CC-5FD5-6E2C60B11DF2}"/>
              </a:ext>
            </a:extLst>
          </p:cNvPr>
          <p:cNvSpPr>
            <a:spLocks noGrp="1" noChangeArrowheads="1"/>
          </p:cNvSpPr>
          <p:nvPr>
            <p:ph type="title"/>
          </p:nvPr>
        </p:nvSpPr>
        <p:spPr bwMode="auto">
          <a:xfrm>
            <a:off x="1357313" y="244475"/>
            <a:ext cx="6300787" cy="604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In other words</a:t>
            </a:r>
            <a:r>
              <a:rPr lang="en-US" altLang="en-US" sz="3300" b="1">
                <a:solidFill>
                  <a:srgbClr val="FF0000"/>
                </a:solidFill>
              </a:rPr>
              <a:t>,</a:t>
            </a:r>
            <a:r>
              <a:rPr lang="en-US" altLang="en-US" sz="3300" b="1">
                <a:solidFill>
                  <a:schemeClr val="bg1"/>
                </a:solidFill>
              </a:rPr>
              <a:t>…</a:t>
            </a:r>
          </a:p>
        </p:txBody>
      </p:sp>
      <p:sp>
        <p:nvSpPr>
          <p:cNvPr id="397314" name="Content Placeholder 2">
            <a:extLst>
              <a:ext uri="{FF2B5EF4-FFF2-40B4-BE49-F238E27FC236}">
                <a16:creationId xmlns:a16="http://schemas.microsoft.com/office/drawing/2014/main" id="{231338FD-74F4-04B3-DDD3-F71F52CB90D4}"/>
              </a:ext>
            </a:extLst>
          </p:cNvPr>
          <p:cNvSpPr>
            <a:spLocks noGrp="1" noChangeArrowheads="1"/>
          </p:cNvSpPr>
          <p:nvPr>
            <p:ph sz="quarter" idx="10"/>
          </p:nvPr>
        </p:nvSpPr>
        <p:spPr bwMode="auto">
          <a:xfrm>
            <a:off x="250825" y="1103313"/>
            <a:ext cx="8281988" cy="3797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dirty="0">
                <a:solidFill>
                  <a:srgbClr val="FF0000"/>
                </a:solidFill>
              </a:rPr>
              <a:t>Generally,</a:t>
            </a:r>
            <a:r>
              <a:rPr lang="en-CA" altLang="en-US" sz="2800" dirty="0">
                <a:solidFill>
                  <a:schemeClr val="bg1"/>
                </a:solidFill>
              </a:rPr>
              <a:t> </a:t>
            </a:r>
            <a:r>
              <a:rPr lang="en-CA" altLang="en-US" sz="2800" dirty="0">
                <a:solidFill>
                  <a:srgbClr val="FFFF00"/>
                </a:solidFill>
              </a:rPr>
              <a:t>you can choose to enforce your copyright </a:t>
            </a:r>
            <a:r>
              <a:rPr lang="en-CA" altLang="en-US" sz="2800" dirty="0">
                <a:solidFill>
                  <a:srgbClr val="FF0000"/>
                </a:solidFill>
              </a:rPr>
              <a:t>either </a:t>
            </a:r>
            <a:r>
              <a:rPr lang="en-CA" altLang="en-US" sz="2800" dirty="0">
                <a:solidFill>
                  <a:srgbClr val="FFFF00"/>
                </a:solidFill>
              </a:rPr>
              <a:t>in the Federal Court or the provincial courts </a:t>
            </a:r>
            <a:r>
              <a:rPr lang="en-CA" altLang="en-US" sz="2800" dirty="0">
                <a:solidFill>
                  <a:srgbClr val="FF0000"/>
                </a:solidFill>
              </a:rPr>
              <a:t>(</a:t>
            </a:r>
            <a:r>
              <a:rPr lang="en-CA" altLang="en-US" sz="2800" dirty="0">
                <a:solidFill>
                  <a:schemeClr val="bg1"/>
                </a:solidFill>
              </a:rPr>
              <a:t>like the BC Supreme Court</a:t>
            </a:r>
            <a:r>
              <a:rPr lang="en-CA" altLang="en-US" sz="2800" dirty="0">
                <a:solidFill>
                  <a:srgbClr val="FF0000"/>
                </a:solidFill>
              </a:rPr>
              <a:t>) </a:t>
            </a:r>
            <a:r>
              <a:rPr lang="en-CA" altLang="en-US" sz="2800" dirty="0">
                <a:solidFill>
                  <a:schemeClr val="bg1"/>
                </a:solidFill>
              </a:rPr>
              <a:t>per both in the Federal Courts Act, and s. 41.24 of the Copyright Act</a:t>
            </a:r>
            <a:r>
              <a:rPr lang="en-CA" altLang="en-US" sz="2800" dirty="0">
                <a:solidFill>
                  <a:srgbClr val="FFFF00"/>
                </a:solidFill>
              </a:rPr>
              <a:t>, </a:t>
            </a:r>
            <a:r>
              <a:rPr lang="en-CA" altLang="en-US" sz="2800" dirty="0">
                <a:solidFill>
                  <a:srgbClr val="FF0000"/>
                </a:solidFill>
              </a:rPr>
              <a:t>provided </a:t>
            </a:r>
            <a:r>
              <a:rPr lang="en-CA" altLang="en-US" sz="2800" dirty="0">
                <a:solidFill>
                  <a:srgbClr val="FFFF00"/>
                </a:solidFill>
              </a:rPr>
              <a:t>you are not </a:t>
            </a:r>
            <a:r>
              <a:rPr lang="en-CA" altLang="en-US" sz="2800" dirty="0">
                <a:solidFill>
                  <a:schemeClr val="bg1"/>
                </a:solidFill>
              </a:rPr>
              <a:t>trying to resolve a </a:t>
            </a:r>
            <a:r>
              <a:rPr lang="en-CA" altLang="en-US" sz="2800" dirty="0">
                <a:solidFill>
                  <a:srgbClr val="FFFF00"/>
                </a:solidFill>
              </a:rPr>
              <a:t>conflicting application for registration of copyright</a:t>
            </a:r>
            <a:r>
              <a:rPr lang="en-CA" altLang="en-US" sz="2800" dirty="0">
                <a:solidFill>
                  <a:schemeClr val="bg1"/>
                </a:solidFill>
              </a:rPr>
              <a:t>, </a:t>
            </a:r>
            <a:r>
              <a:rPr lang="en-CA" altLang="en-US" sz="2800" dirty="0">
                <a:solidFill>
                  <a:srgbClr val="FF0000"/>
                </a:solidFill>
              </a:rPr>
              <a:t>and</a:t>
            </a:r>
            <a:r>
              <a:rPr lang="en-CA" altLang="en-US" sz="2800" dirty="0">
                <a:solidFill>
                  <a:schemeClr val="bg1"/>
                </a:solidFill>
              </a:rPr>
              <a:t> so long as </a:t>
            </a:r>
            <a:r>
              <a:rPr lang="en-CA" altLang="en-US" sz="2800" dirty="0">
                <a:solidFill>
                  <a:srgbClr val="FFFF00"/>
                </a:solidFill>
              </a:rPr>
              <a:t>the dispute doesn’t turn on common law principles </a:t>
            </a:r>
            <a:r>
              <a:rPr lang="en-CA" altLang="en-US" sz="2800" dirty="0">
                <a:solidFill>
                  <a:srgbClr val="FF0000"/>
                </a:solidFill>
              </a:rPr>
              <a:t>(</a:t>
            </a:r>
            <a:r>
              <a:rPr lang="en-CA" altLang="en-US" sz="2800" dirty="0">
                <a:solidFill>
                  <a:srgbClr val="FFFF00"/>
                </a:solidFill>
              </a:rPr>
              <a:t>but</a:t>
            </a:r>
            <a:r>
              <a:rPr lang="en-CA" altLang="en-US" sz="2800" dirty="0">
                <a:solidFill>
                  <a:schemeClr val="bg1"/>
                </a:solidFill>
              </a:rPr>
              <a:t>?</a:t>
            </a:r>
            <a:r>
              <a:rPr lang="en-CA" altLang="en-US" sz="2800" dirty="0">
                <a:solidFill>
                  <a:srgbClr val="FF0000"/>
                </a:solidFill>
              </a:rPr>
              <a:t>)</a:t>
            </a:r>
            <a:r>
              <a:rPr lang="en-CA" altLang="en-US" sz="2800" dirty="0">
                <a:solidFill>
                  <a:schemeClr val="bg1"/>
                </a:solidFill>
              </a:rPr>
              <a:t>…</a:t>
            </a:r>
            <a:endParaRPr lang="en-US" altLang="en-US" sz="28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5">
            <a:extLst>
              <a:ext uri="{FF2B5EF4-FFF2-40B4-BE49-F238E27FC236}">
                <a16:creationId xmlns:a16="http://schemas.microsoft.com/office/drawing/2014/main" id="{94CF5DE4-B122-A41E-623D-E64755497E17}"/>
              </a:ext>
            </a:extLst>
          </p:cNvPr>
          <p:cNvSpPr>
            <a:spLocks noGrp="1" noChangeArrowheads="1"/>
          </p:cNvSpPr>
          <p:nvPr>
            <p:ph type="title"/>
          </p:nvPr>
        </p:nvSpPr>
        <p:spPr bwMode="auto">
          <a:xfrm>
            <a:off x="833438" y="206375"/>
            <a:ext cx="733425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064C91A4-F8DD-ECF5-38B0-C6B52AAD5BE8}"/>
              </a:ext>
            </a:extLst>
          </p:cNvPr>
          <p:cNvSpPr>
            <a:spLocks noGrp="1"/>
          </p:cNvSpPr>
          <p:nvPr>
            <p:ph idx="1"/>
          </p:nvPr>
        </p:nvSpPr>
        <p:spPr>
          <a:xfrm>
            <a:off x="250825" y="1203325"/>
            <a:ext cx="8497888" cy="3733800"/>
          </a:xfrm>
        </p:spPr>
        <p:txBody>
          <a:bodyPr>
            <a:normAutofit/>
          </a:bodyPr>
          <a:lstStyle/>
          <a:p>
            <a:pPr marL="0" indent="0">
              <a:buFont typeface="Arial" panose="020B0604020202020204" pitchFamily="34" charset="0"/>
              <a:buNone/>
              <a:defRPr/>
            </a:pPr>
            <a:r>
              <a:rPr lang="en-US" b="1" dirty="0">
                <a:solidFill>
                  <a:srgbClr val="FFFF00"/>
                </a:solidFill>
              </a:rPr>
              <a:t>Primary infringement section in Copyright Act</a:t>
            </a:r>
            <a:r>
              <a:rPr lang="en-US" b="1" dirty="0">
                <a:solidFill>
                  <a:srgbClr val="FF0000"/>
                </a:solidFill>
              </a:rPr>
              <a:t>:</a:t>
            </a:r>
          </a:p>
          <a:p>
            <a:pPr>
              <a:defRPr/>
            </a:pPr>
            <a:r>
              <a:rPr lang="en-CA" dirty="0">
                <a:solidFill>
                  <a:schemeClr val="bg1"/>
                </a:solidFill>
              </a:rPr>
              <a:t>27. (1) It is an </a:t>
            </a:r>
            <a:r>
              <a:rPr lang="en-CA" dirty="0">
                <a:solidFill>
                  <a:srgbClr val="FFFF00"/>
                </a:solidFill>
              </a:rPr>
              <a:t>infringement of copyright for any person to do, without the consent of the owner of the copyright</a:t>
            </a:r>
            <a:r>
              <a:rPr lang="en-CA" dirty="0">
                <a:solidFill>
                  <a:schemeClr val="bg1"/>
                </a:solidFill>
              </a:rPr>
              <a:t>, anything that by this Act only the owner of the copyright has the right to do.</a:t>
            </a:r>
          </a:p>
          <a:p>
            <a:pPr lvl="1">
              <a:defRPr/>
            </a:pPr>
            <a:endParaRPr lang="en-US" dirty="0"/>
          </a:p>
        </p:txBody>
      </p:sp>
      <p:sp>
        <p:nvSpPr>
          <p:cNvPr id="398339" name="Slide Number Placeholder 3">
            <a:extLst>
              <a:ext uri="{FF2B5EF4-FFF2-40B4-BE49-F238E27FC236}">
                <a16:creationId xmlns:a16="http://schemas.microsoft.com/office/drawing/2014/main" id="{FE02D8C8-0511-8AF4-829C-46C96523892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E9EA734-4C44-D746-A1EE-7E5272EE57F9}" type="slidenum">
              <a:rPr lang="en-US" altLang="en-US" smtClean="0"/>
              <a:pPr/>
              <a:t>106</a:t>
            </a:fld>
            <a:endParaRPr lang="en-US" alt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5">
            <a:extLst>
              <a:ext uri="{FF2B5EF4-FFF2-40B4-BE49-F238E27FC236}">
                <a16:creationId xmlns:a16="http://schemas.microsoft.com/office/drawing/2014/main" id="{B407F488-A48C-22AD-2993-A41E2E0D4F11}"/>
              </a:ext>
            </a:extLst>
          </p:cNvPr>
          <p:cNvSpPr>
            <a:spLocks noGrp="1" noChangeArrowheads="1"/>
          </p:cNvSpPr>
          <p:nvPr>
            <p:ph type="title"/>
          </p:nvPr>
        </p:nvSpPr>
        <p:spPr bwMode="auto">
          <a:xfrm>
            <a:off x="833438" y="0"/>
            <a:ext cx="7405687"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B62A0FE5-B1E5-D2C9-25B3-DC4AF0FF6188}"/>
              </a:ext>
            </a:extLst>
          </p:cNvPr>
          <p:cNvSpPr>
            <a:spLocks noGrp="1"/>
          </p:cNvSpPr>
          <p:nvPr>
            <p:ph idx="1"/>
          </p:nvPr>
        </p:nvSpPr>
        <p:spPr>
          <a:xfrm>
            <a:off x="179388" y="987425"/>
            <a:ext cx="8713787" cy="3960813"/>
          </a:xfrm>
        </p:spPr>
        <p:txBody>
          <a:bodyPr>
            <a:normAutofit fontScale="77500" lnSpcReduction="20000"/>
          </a:bodyPr>
          <a:lstStyle/>
          <a:p>
            <a:pPr marL="0" indent="0">
              <a:lnSpc>
                <a:spcPct val="120000"/>
              </a:lnSpc>
              <a:buFont typeface="Arial" panose="020B0604020202020204" pitchFamily="34" charset="0"/>
              <a:buNone/>
              <a:defRPr/>
            </a:pPr>
            <a:r>
              <a:rPr lang="en-US" sz="2700" b="1" dirty="0">
                <a:solidFill>
                  <a:srgbClr val="FFFF00"/>
                </a:solidFill>
              </a:rPr>
              <a:t>Secondary infringement section in Copyright Act</a:t>
            </a:r>
            <a:r>
              <a:rPr lang="en-US" sz="2700" b="1" dirty="0">
                <a:solidFill>
                  <a:srgbClr val="FF0000"/>
                </a:solidFill>
              </a:rPr>
              <a:t>:</a:t>
            </a:r>
          </a:p>
          <a:p>
            <a:pPr marL="0" indent="0">
              <a:lnSpc>
                <a:spcPct val="120000"/>
              </a:lnSpc>
              <a:buFont typeface="Arial" panose="020B0604020202020204" pitchFamily="34" charset="0"/>
              <a:buNone/>
              <a:defRPr/>
            </a:pPr>
            <a:r>
              <a:rPr lang="en-CA" sz="2700" dirty="0">
                <a:solidFill>
                  <a:schemeClr val="bg1"/>
                </a:solidFill>
              </a:rPr>
              <a:t>27. (2) It is an infringement of copyright for any person to</a:t>
            </a:r>
          </a:p>
          <a:p>
            <a:pPr marL="300038" lvl="1" indent="0">
              <a:lnSpc>
                <a:spcPct val="120000"/>
              </a:lnSpc>
              <a:buFont typeface="Arial" panose="020B0604020202020204" pitchFamily="34" charset="0"/>
              <a:buNone/>
              <a:defRPr/>
            </a:pPr>
            <a:r>
              <a:rPr lang="en-CA" sz="2700" b="1" dirty="0">
                <a:solidFill>
                  <a:schemeClr val="bg1"/>
                </a:solidFill>
              </a:rPr>
              <a:t>(a)</a:t>
            </a:r>
            <a:r>
              <a:rPr lang="en-CA" sz="2700" dirty="0">
                <a:solidFill>
                  <a:schemeClr val="bg1"/>
                </a:solidFill>
              </a:rPr>
              <a:t> </a:t>
            </a:r>
            <a:r>
              <a:rPr lang="en-CA" sz="2700" dirty="0">
                <a:solidFill>
                  <a:srgbClr val="FF0000"/>
                </a:solidFill>
              </a:rPr>
              <a:t>sell </a:t>
            </a:r>
            <a:r>
              <a:rPr lang="en-CA" sz="2700" dirty="0">
                <a:solidFill>
                  <a:schemeClr val="bg1"/>
                </a:solidFill>
              </a:rPr>
              <a:t>or</a:t>
            </a:r>
            <a:r>
              <a:rPr lang="en-CA" sz="2700" dirty="0">
                <a:solidFill>
                  <a:srgbClr val="FF0000"/>
                </a:solidFill>
              </a:rPr>
              <a:t> rent </a:t>
            </a:r>
            <a:r>
              <a:rPr lang="en-CA" sz="2700" dirty="0">
                <a:solidFill>
                  <a:schemeClr val="bg1"/>
                </a:solidFill>
              </a:rPr>
              <a:t>out, </a:t>
            </a:r>
            <a:r>
              <a:rPr lang="en-CA" sz="2700" b="1" dirty="0">
                <a:solidFill>
                  <a:schemeClr val="bg1"/>
                </a:solidFill>
              </a:rPr>
              <a:t>(b)</a:t>
            </a:r>
            <a:r>
              <a:rPr lang="en-CA" sz="2700" dirty="0">
                <a:solidFill>
                  <a:schemeClr val="bg1"/>
                </a:solidFill>
              </a:rPr>
              <a:t> </a:t>
            </a:r>
            <a:r>
              <a:rPr lang="en-CA" sz="2700" dirty="0">
                <a:solidFill>
                  <a:srgbClr val="FF0000"/>
                </a:solidFill>
              </a:rPr>
              <a:t>distribute</a:t>
            </a:r>
            <a:r>
              <a:rPr lang="en-CA" sz="2700" dirty="0">
                <a:solidFill>
                  <a:schemeClr val="bg1"/>
                </a:solidFill>
              </a:rPr>
              <a:t> to such an extent as to affect prejudicially the owner of the copyright, </a:t>
            </a:r>
            <a:r>
              <a:rPr lang="en-CA" sz="2700" b="1" dirty="0">
                <a:solidFill>
                  <a:schemeClr val="bg1"/>
                </a:solidFill>
              </a:rPr>
              <a:t>(c)</a:t>
            </a:r>
            <a:r>
              <a:rPr lang="en-CA" sz="2700" dirty="0">
                <a:solidFill>
                  <a:schemeClr val="bg1"/>
                </a:solidFill>
              </a:rPr>
              <a:t> by way of trade distribute, expose or offer for sale or rental, or exhibit in public,…or </a:t>
            </a:r>
            <a:r>
              <a:rPr lang="en-CA" sz="2700" b="1" dirty="0">
                <a:solidFill>
                  <a:schemeClr val="bg1"/>
                </a:solidFill>
              </a:rPr>
              <a:t>(e)</a:t>
            </a:r>
            <a:r>
              <a:rPr lang="en-CA" sz="2700" dirty="0">
                <a:solidFill>
                  <a:srgbClr val="FF0000"/>
                </a:solidFill>
              </a:rPr>
              <a:t> import </a:t>
            </a:r>
            <a:r>
              <a:rPr lang="en-CA" sz="2700" dirty="0">
                <a:solidFill>
                  <a:schemeClr val="bg1"/>
                </a:solidFill>
              </a:rPr>
              <a:t>into Canada for the purpose of doing anything referred to in paragraphs (a) to (c),</a:t>
            </a:r>
          </a:p>
          <a:p>
            <a:pPr marL="0" indent="0">
              <a:lnSpc>
                <a:spcPct val="120000"/>
              </a:lnSpc>
              <a:buFont typeface="Arial" panose="020B0604020202020204" pitchFamily="34" charset="0"/>
              <a:buNone/>
              <a:defRPr/>
            </a:pPr>
            <a:r>
              <a:rPr lang="en-CA" sz="2700" dirty="0">
                <a:solidFill>
                  <a:srgbClr val="FF0000"/>
                </a:solidFill>
              </a:rPr>
              <a:t>a copy of a work</a:t>
            </a:r>
            <a:r>
              <a:rPr lang="en-CA" sz="2700" dirty="0">
                <a:solidFill>
                  <a:schemeClr val="bg1"/>
                </a:solidFill>
              </a:rPr>
              <a:t>, sound recording or fixation of a performer’s performance or of a communication signal </a:t>
            </a:r>
            <a:r>
              <a:rPr lang="en-CA" sz="2700" dirty="0">
                <a:solidFill>
                  <a:srgbClr val="FF0000"/>
                </a:solidFill>
              </a:rPr>
              <a:t>that the person knows or should have known infringes copyright </a:t>
            </a:r>
            <a:r>
              <a:rPr lang="en-CA" sz="2700" dirty="0">
                <a:solidFill>
                  <a:schemeClr val="bg1"/>
                </a:solidFill>
              </a:rPr>
              <a:t>or would infringe copyright if it had been made in Canada by the person who made it.</a:t>
            </a:r>
          </a:p>
          <a:p>
            <a:pPr>
              <a:defRPr/>
            </a:pPr>
            <a:endParaRPr lang="en-US" sz="1800" dirty="0"/>
          </a:p>
        </p:txBody>
      </p:sp>
      <p:sp>
        <p:nvSpPr>
          <p:cNvPr id="400387" name="Slide Number Placeholder 3">
            <a:extLst>
              <a:ext uri="{FF2B5EF4-FFF2-40B4-BE49-F238E27FC236}">
                <a16:creationId xmlns:a16="http://schemas.microsoft.com/office/drawing/2014/main" id="{9EF23ED1-0858-1DBE-F449-B787000726C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115406A-54AD-8349-985E-2A4C71656D19}" type="slidenum">
              <a:rPr lang="en-US" altLang="en-US" smtClean="0"/>
              <a:pPr/>
              <a:t>107</a:t>
            </a:fld>
            <a:endParaRPr lang="en-US" alt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C33881-749C-EACA-DB3B-55631A893CFB}"/>
              </a:ext>
            </a:extLst>
          </p:cNvPr>
          <p:cNvSpPr txBox="1"/>
          <p:nvPr/>
        </p:nvSpPr>
        <p:spPr>
          <a:xfrm>
            <a:off x="655638" y="1131888"/>
            <a:ext cx="7832725" cy="3538537"/>
          </a:xfrm>
          <a:prstGeom prst="rect">
            <a:avLst/>
          </a:prstGeom>
          <a:noFill/>
        </p:spPr>
        <p:txBody>
          <a:bodyPr wrap="none">
            <a:spAutoFit/>
          </a:bodyPr>
          <a:lstStyle/>
          <a:p>
            <a:pPr>
              <a:buFont typeface="Arial" panose="020B0604020202020204" pitchFamily="34" charset="0"/>
              <a:buNone/>
              <a:defRPr/>
            </a:pPr>
            <a:r>
              <a:rPr lang="en-US" sz="3200" dirty="0">
                <a:solidFill>
                  <a:srgbClr val="FFFF00"/>
                </a:solidFill>
              </a:rPr>
              <a:t>Other ways </a:t>
            </a:r>
            <a:r>
              <a:rPr lang="en-US" sz="3200" dirty="0">
                <a:solidFill>
                  <a:schemeClr val="bg1"/>
                </a:solidFill>
              </a:rPr>
              <a:t>through which copyright </a:t>
            </a:r>
          </a:p>
          <a:p>
            <a:pPr>
              <a:buFont typeface="Arial" panose="020B0604020202020204" pitchFamily="34" charset="0"/>
              <a:buNone/>
              <a:defRPr/>
            </a:pPr>
            <a:r>
              <a:rPr lang="en-US" sz="3200" dirty="0">
                <a:solidFill>
                  <a:schemeClr val="bg1"/>
                </a:solidFill>
              </a:rPr>
              <a:t>owners can enforce</a:t>
            </a:r>
            <a:r>
              <a:rPr lang="en-US" sz="3200" dirty="0">
                <a:solidFill>
                  <a:srgbClr val="FF0000"/>
                </a:solidFill>
              </a:rPr>
              <a:t>/</a:t>
            </a:r>
            <a:r>
              <a:rPr lang="en-US" sz="3200" dirty="0">
                <a:solidFill>
                  <a:schemeClr val="bg1"/>
                </a:solidFill>
              </a:rPr>
              <a:t>protect</a:t>
            </a:r>
            <a:r>
              <a:rPr lang="en-US" sz="3200" dirty="0">
                <a:solidFill>
                  <a:srgbClr val="FF0000"/>
                </a:solidFill>
              </a:rPr>
              <a:t>/</a:t>
            </a:r>
            <a:r>
              <a:rPr lang="en-US" sz="3200" dirty="0">
                <a:solidFill>
                  <a:schemeClr val="bg1"/>
                </a:solidFill>
              </a:rPr>
              <a:t>guard against </a:t>
            </a:r>
          </a:p>
          <a:p>
            <a:pPr>
              <a:buFont typeface="Arial" panose="020B0604020202020204" pitchFamily="34" charset="0"/>
              <a:buNone/>
              <a:defRPr/>
            </a:pPr>
            <a:r>
              <a:rPr lang="en-US" sz="3200" dirty="0">
                <a:solidFill>
                  <a:schemeClr val="bg1"/>
                </a:solidFill>
              </a:rPr>
              <a:t>copyright infringement:</a:t>
            </a:r>
          </a:p>
          <a:p>
            <a:pPr marL="557213" indent="-557213">
              <a:buFont typeface="+mj-lt"/>
              <a:buAutoNum type="arabicPeriod"/>
              <a:defRPr/>
            </a:pPr>
            <a:r>
              <a:rPr lang="en-US" sz="3200" dirty="0">
                <a:solidFill>
                  <a:srgbClr val="FFFF00"/>
                </a:solidFill>
              </a:rPr>
              <a:t>Contracts</a:t>
            </a:r>
          </a:p>
          <a:p>
            <a:pPr marL="557213" indent="-557213">
              <a:buFont typeface="+mj-lt"/>
              <a:buAutoNum type="arabicPeriod"/>
              <a:defRPr/>
            </a:pPr>
            <a:r>
              <a:rPr lang="en-US" sz="3200" dirty="0">
                <a:solidFill>
                  <a:srgbClr val="FFFF00"/>
                </a:solidFill>
              </a:rPr>
              <a:t>Technological protection measures</a:t>
            </a:r>
          </a:p>
          <a:p>
            <a:pPr marL="557213" indent="-557213">
              <a:buFont typeface="+mj-lt"/>
              <a:buAutoNum type="arabicPeriod"/>
              <a:defRPr/>
            </a:pPr>
            <a:r>
              <a:rPr lang="en-US" sz="3200" dirty="0">
                <a:solidFill>
                  <a:srgbClr val="FFFF00"/>
                </a:solidFill>
              </a:rPr>
              <a:t>Rights management information</a:t>
            </a:r>
          </a:p>
          <a:p>
            <a:pPr marL="557213" indent="-557213">
              <a:buFont typeface="+mj-lt"/>
              <a:buAutoNum type="arabicPeriod"/>
              <a:defRPr/>
            </a:pPr>
            <a:r>
              <a:rPr lang="en-US" sz="3200" dirty="0">
                <a:solidFill>
                  <a:srgbClr val="FFFF00"/>
                </a:solidFill>
              </a:rPr>
              <a:t>Notification letters</a:t>
            </a:r>
          </a:p>
        </p:txBody>
      </p:sp>
      <p:sp>
        <p:nvSpPr>
          <p:cNvPr id="402434" name="TextBox 2">
            <a:extLst>
              <a:ext uri="{FF2B5EF4-FFF2-40B4-BE49-F238E27FC236}">
                <a16:creationId xmlns:a16="http://schemas.microsoft.com/office/drawing/2014/main" id="{47A96DF6-A5FB-D1D4-9CF8-00CD3E81F239}"/>
              </a:ext>
            </a:extLst>
          </p:cNvPr>
          <p:cNvSpPr txBox="1">
            <a:spLocks noChangeArrowheads="1"/>
          </p:cNvSpPr>
          <p:nvPr/>
        </p:nvSpPr>
        <p:spPr bwMode="auto">
          <a:xfrm>
            <a:off x="1371600" y="193675"/>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Enforcement </a:t>
            </a:r>
            <a:r>
              <a:rPr lang="en-US" altLang="en-US" sz="4000" b="1">
                <a:solidFill>
                  <a:srgbClr val="FF0000"/>
                </a:solidFill>
              </a:rPr>
              <a:t>&amp;</a:t>
            </a:r>
            <a:r>
              <a:rPr lang="en-US" altLang="en-US" sz="4000" b="1">
                <a:solidFill>
                  <a:srgbClr val="FFFF00"/>
                </a:solidFill>
              </a:rPr>
              <a:t> Remedies</a:t>
            </a:r>
            <a:endParaRPr lang="en-US" altLang="en-US" sz="40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5">
            <a:extLst>
              <a:ext uri="{FF2B5EF4-FFF2-40B4-BE49-F238E27FC236}">
                <a16:creationId xmlns:a16="http://schemas.microsoft.com/office/drawing/2014/main" id="{24923A28-663C-DB09-46F7-CB2FC125EFFA}"/>
              </a:ext>
            </a:extLst>
          </p:cNvPr>
          <p:cNvSpPr>
            <a:spLocks noGrp="1" noChangeArrowheads="1"/>
          </p:cNvSpPr>
          <p:nvPr>
            <p:ph type="title"/>
          </p:nvPr>
        </p:nvSpPr>
        <p:spPr bwMode="auto">
          <a:xfrm>
            <a:off x="904875" y="123825"/>
            <a:ext cx="7334250" cy="644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E9ECDF76-D102-57FD-D3E1-04AF4D091D03}"/>
              </a:ext>
            </a:extLst>
          </p:cNvPr>
          <p:cNvSpPr>
            <a:spLocks noGrp="1"/>
          </p:cNvSpPr>
          <p:nvPr>
            <p:ph idx="1"/>
          </p:nvPr>
        </p:nvSpPr>
        <p:spPr>
          <a:xfrm>
            <a:off x="323850" y="987425"/>
            <a:ext cx="8496300" cy="4032250"/>
          </a:xfrm>
        </p:spPr>
        <p:txBody>
          <a:bodyPr>
            <a:normAutofit/>
          </a:bodyPr>
          <a:lstStyle/>
          <a:p>
            <a:pPr>
              <a:defRPr/>
            </a:pPr>
            <a:r>
              <a:rPr lang="en-CA" sz="2100" dirty="0">
                <a:solidFill>
                  <a:schemeClr val="bg1"/>
                </a:solidFill>
              </a:rPr>
              <a:t>Should users be able to bargain away through contract their fair dealing rights, or should these always be available</a:t>
            </a:r>
            <a:r>
              <a:rPr lang="en-CA" sz="2100" dirty="0">
                <a:solidFill>
                  <a:srgbClr val="FF0000"/>
                </a:solidFill>
              </a:rPr>
              <a:t>?</a:t>
            </a:r>
          </a:p>
          <a:p>
            <a:pPr>
              <a:defRPr/>
            </a:pPr>
            <a:r>
              <a:rPr lang="en-CA" sz="2100" dirty="0">
                <a:solidFill>
                  <a:schemeClr val="bg1"/>
                </a:solidFill>
              </a:rPr>
              <a:t>Or asked another way </a:t>
            </a:r>
            <a:r>
              <a:rPr lang="en-CA" sz="2100" dirty="0">
                <a:solidFill>
                  <a:srgbClr val="FF0000"/>
                </a:solidFill>
              </a:rPr>
              <a:t>- </a:t>
            </a:r>
            <a:r>
              <a:rPr lang="en-CA" sz="2100" dirty="0">
                <a:solidFill>
                  <a:schemeClr val="bg1"/>
                </a:solidFill>
              </a:rPr>
              <a:t>Should the law allow us to bargain away our “fair dealing/users rights”  via mostly digital contracts </a:t>
            </a:r>
            <a:r>
              <a:rPr lang="en-CA" sz="2100" dirty="0">
                <a:solidFill>
                  <a:srgbClr val="FF0000"/>
                </a:solidFill>
              </a:rPr>
              <a:t>(</a:t>
            </a:r>
            <a:r>
              <a:rPr lang="en-CA" sz="2100" dirty="0">
                <a:solidFill>
                  <a:schemeClr val="bg1"/>
                </a:solidFill>
              </a:rPr>
              <a:t>End User License Agreements etc.</a:t>
            </a:r>
            <a:r>
              <a:rPr lang="en-CA" sz="2100" dirty="0">
                <a:solidFill>
                  <a:srgbClr val="FF0000"/>
                </a:solidFill>
              </a:rPr>
              <a:t>)</a:t>
            </a:r>
            <a:r>
              <a:rPr lang="en-CA" sz="2100" dirty="0">
                <a:solidFill>
                  <a:schemeClr val="bg1"/>
                </a:solidFill>
              </a:rPr>
              <a:t> that hardly ever, if ever, is actually read</a:t>
            </a:r>
            <a:r>
              <a:rPr lang="en-CA" sz="2100" dirty="0">
                <a:solidFill>
                  <a:srgbClr val="FF0000"/>
                </a:solidFill>
              </a:rPr>
              <a:t>?</a:t>
            </a:r>
            <a:r>
              <a:rPr lang="en-CA" sz="2100" dirty="0">
                <a:solidFill>
                  <a:schemeClr val="bg1"/>
                </a:solidFill>
              </a:rPr>
              <a:t> </a:t>
            </a:r>
          </a:p>
          <a:p>
            <a:pPr>
              <a:defRPr/>
            </a:pPr>
            <a:r>
              <a:rPr lang="en-CA" sz="2100" dirty="0">
                <a:solidFill>
                  <a:schemeClr val="bg1"/>
                </a:solidFill>
              </a:rPr>
              <a:t>Note that in many ways it’s easier to sue pursuant to a contract than using the Copyright Act</a:t>
            </a:r>
          </a:p>
          <a:p>
            <a:pPr>
              <a:defRPr/>
            </a:pPr>
            <a:r>
              <a:rPr lang="en-CA" sz="2100" b="1" dirty="0">
                <a:solidFill>
                  <a:srgbClr val="FF0000"/>
                </a:solidFill>
              </a:rPr>
              <a:t>OR </a:t>
            </a:r>
            <a:r>
              <a:rPr lang="en-CA" sz="2100" b="1" dirty="0">
                <a:solidFill>
                  <a:srgbClr val="FFFF00"/>
                </a:solidFill>
              </a:rPr>
              <a:t>SHOULD</a:t>
            </a:r>
            <a:r>
              <a:rPr lang="en-CA" sz="2100" dirty="0">
                <a:solidFill>
                  <a:srgbClr val="FFFF00"/>
                </a:solidFill>
              </a:rPr>
              <a:t> </a:t>
            </a:r>
            <a:r>
              <a:rPr lang="en-CA" sz="2100" b="1" dirty="0">
                <a:solidFill>
                  <a:srgbClr val="FFFF00"/>
                </a:solidFill>
              </a:rPr>
              <a:t>OUR </a:t>
            </a:r>
            <a:r>
              <a:rPr lang="en-CA" sz="2100" b="1" dirty="0">
                <a:solidFill>
                  <a:srgbClr val="FF0000"/>
                </a:solidFill>
              </a:rPr>
              <a:t>“</a:t>
            </a:r>
            <a:r>
              <a:rPr lang="en-CA" sz="2100" b="1" dirty="0">
                <a:solidFill>
                  <a:srgbClr val="FFFF00"/>
                </a:solidFill>
              </a:rPr>
              <a:t>FAIR DEALING</a:t>
            </a:r>
            <a:r>
              <a:rPr lang="en-CA" sz="2100" b="1" dirty="0">
                <a:solidFill>
                  <a:srgbClr val="FF0000"/>
                </a:solidFill>
              </a:rPr>
              <a:t>/</a:t>
            </a:r>
            <a:r>
              <a:rPr lang="en-CA" sz="2100" b="1" dirty="0">
                <a:solidFill>
                  <a:srgbClr val="FFFF00"/>
                </a:solidFill>
              </a:rPr>
              <a:t>USERS RIGHTS</a:t>
            </a:r>
            <a:r>
              <a:rPr lang="en-CA" sz="2100" b="1" dirty="0">
                <a:solidFill>
                  <a:srgbClr val="FF0000"/>
                </a:solidFill>
              </a:rPr>
              <a:t>”</a:t>
            </a:r>
            <a:r>
              <a:rPr lang="en-CA" sz="2100" b="1" dirty="0">
                <a:solidFill>
                  <a:srgbClr val="FFFF00"/>
                </a:solidFill>
              </a:rPr>
              <a:t> ALWAYS BE AVAILABLE TO US</a:t>
            </a:r>
            <a:r>
              <a:rPr lang="en-CA" sz="2100" b="1" dirty="0">
                <a:solidFill>
                  <a:srgbClr val="FF0000"/>
                </a:solidFill>
              </a:rPr>
              <a:t>?</a:t>
            </a:r>
            <a:r>
              <a:rPr lang="en-CA" sz="2100" b="1" dirty="0">
                <a:solidFill>
                  <a:schemeClr val="bg1"/>
                </a:solidFill>
              </a:rPr>
              <a:t> </a:t>
            </a:r>
            <a:r>
              <a:rPr lang="en-CA" sz="2100" b="1" dirty="0">
                <a:solidFill>
                  <a:srgbClr val="FFFF00"/>
                </a:solidFill>
              </a:rPr>
              <a:t>COULD THAT ONE DAY BECOME THE ADDITIONAL MEANING OF </a:t>
            </a:r>
            <a:r>
              <a:rPr lang="en-CA" sz="2100" b="1" dirty="0">
                <a:solidFill>
                  <a:srgbClr val="FF0000"/>
                </a:solidFill>
              </a:rPr>
              <a:t>‘</a:t>
            </a:r>
            <a:r>
              <a:rPr lang="en-CA" sz="2100" b="1" dirty="0">
                <a:solidFill>
                  <a:srgbClr val="FFFF00"/>
                </a:solidFill>
              </a:rPr>
              <a:t>USER RIGHTS</a:t>
            </a:r>
            <a:r>
              <a:rPr lang="en-CA" sz="2100" b="1" dirty="0">
                <a:solidFill>
                  <a:srgbClr val="FF0000"/>
                </a:solidFill>
              </a:rPr>
              <a:t>’</a:t>
            </a:r>
            <a:r>
              <a:rPr lang="en-CA" sz="2100" b="1" dirty="0">
                <a:solidFill>
                  <a:srgbClr val="FFFF00"/>
                </a:solidFill>
              </a:rPr>
              <a:t> OVER AND ABOVE FAIR DEALING</a:t>
            </a:r>
            <a:r>
              <a:rPr lang="en-CA" sz="2100" b="1" dirty="0">
                <a:solidFill>
                  <a:srgbClr val="FF0000"/>
                </a:solidFill>
              </a:rPr>
              <a:t>?</a:t>
            </a:r>
          </a:p>
          <a:p>
            <a:pPr marL="0" indent="0">
              <a:buFont typeface="Arial" panose="020B0604020202020204" pitchFamily="34" charset="0"/>
              <a:buNone/>
              <a:defRPr/>
            </a:pPr>
            <a:endParaRPr lang="en-US" sz="2700" dirty="0">
              <a:solidFill>
                <a:schemeClr val="bg1"/>
              </a:solidFill>
            </a:endParaRPr>
          </a:p>
        </p:txBody>
      </p:sp>
      <p:sp>
        <p:nvSpPr>
          <p:cNvPr id="403459" name="Slide Number Placeholder 3">
            <a:extLst>
              <a:ext uri="{FF2B5EF4-FFF2-40B4-BE49-F238E27FC236}">
                <a16:creationId xmlns:a16="http://schemas.microsoft.com/office/drawing/2014/main" id="{AC5F69A7-AE5F-FB31-768B-BF3E2C87479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2DE77A-BBA6-DC41-A40E-E484B52B5876}" type="slidenum">
              <a:rPr lang="en-US" altLang="en-US" smtClean="0"/>
              <a:pPr/>
              <a:t>109</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724B18C5-3E13-DDB2-C331-B3C696BF7C3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1E83280F-C416-0914-0B42-EE7029E9B09A}"/>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4D71698A-569C-998D-1550-19E0AB7A67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B96ADBB-0628-4034-7B58-2D95A2E9E456}"/>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4B96ADBB-0628-4034-7B58-2D95A2E9E456}"/>
                  </a:ext>
                </a:extLst>
              </p:cNvPr>
              <p:cNvPicPr/>
              <p:nvPr/>
            </p:nvPicPr>
            <p:blipFill>
              <a:blip r:embed="rId5"/>
              <a:stretch>
                <a:fillRect/>
              </a:stretch>
            </p:blipFill>
            <p:spPr>
              <a:xfrm>
                <a:off x="5044370" y="2913380"/>
                <a:ext cx="1816204" cy="1105560"/>
              </a:xfrm>
              <a:prstGeom prst="rect">
                <a:avLst/>
              </a:prstGeom>
            </p:spPr>
          </p:pic>
        </mc:Fallback>
      </mc:AlternateContent>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F88-8E9A-E4BD-F70A-D502BDA14252}"/>
              </a:ext>
            </a:extLst>
          </p:cNvPr>
          <p:cNvSpPr>
            <a:spLocks noGrp="1"/>
          </p:cNvSpPr>
          <p:nvPr>
            <p:ph type="title"/>
          </p:nvPr>
        </p:nvSpPr>
        <p:spPr>
          <a:xfrm>
            <a:off x="1084263" y="123825"/>
            <a:ext cx="6975475" cy="762000"/>
          </a:xfrm>
        </p:spPr>
        <p:txBody>
          <a:bodyPr>
            <a:normAutofit fontScale="90000"/>
          </a:bodyPr>
          <a:lstStyle/>
          <a:p>
            <a:pPr>
              <a:defRPr/>
            </a:pPr>
            <a:r>
              <a:rPr lang="en-US" b="1" dirty="0">
                <a:solidFill>
                  <a:srgbClr val="FFFF00"/>
                </a:solidFill>
              </a:rPr>
              <a:t>TPM</a:t>
            </a:r>
            <a:r>
              <a:rPr lang="en-US" b="1" dirty="0">
                <a:solidFill>
                  <a:srgbClr val="FF0000"/>
                </a:solidFill>
              </a:rPr>
              <a:t>’</a:t>
            </a:r>
            <a:r>
              <a:rPr lang="en-US" b="1" dirty="0">
                <a:solidFill>
                  <a:srgbClr val="FFFF00"/>
                </a:solidFill>
              </a:rPr>
              <a:t>s</a:t>
            </a:r>
            <a:r>
              <a:rPr lang="en-US" b="1" dirty="0">
                <a:solidFill>
                  <a:srgbClr val="FF0000"/>
                </a:solidFill>
              </a:rPr>
              <a:t>: </a:t>
            </a:r>
            <a:r>
              <a:rPr lang="en-US" dirty="0">
                <a:solidFill>
                  <a:schemeClr val="bg1"/>
                </a:solidFill>
              </a:rPr>
              <a:t>Technological Protection Measures</a:t>
            </a:r>
          </a:p>
        </p:txBody>
      </p:sp>
      <p:sp>
        <p:nvSpPr>
          <p:cNvPr id="408578" name="Content Placeholder 2">
            <a:extLst>
              <a:ext uri="{FF2B5EF4-FFF2-40B4-BE49-F238E27FC236}">
                <a16:creationId xmlns:a16="http://schemas.microsoft.com/office/drawing/2014/main" id="{A7A8EF59-BAA1-1D8E-00E7-73193114E0EC}"/>
              </a:ext>
            </a:extLst>
          </p:cNvPr>
          <p:cNvSpPr>
            <a:spLocks noGrp="1" noChangeArrowheads="1"/>
          </p:cNvSpPr>
          <p:nvPr>
            <p:ph sz="quarter" idx="10"/>
          </p:nvPr>
        </p:nvSpPr>
        <p:spPr bwMode="auto">
          <a:xfrm>
            <a:off x="287338" y="900113"/>
            <a:ext cx="8569325" cy="3892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100">
                <a:solidFill>
                  <a:schemeClr val="bg1"/>
                </a:solidFill>
              </a:rPr>
              <a:t>S. 41 of the Copyright Act defines technological protection measure as</a:t>
            </a:r>
            <a:r>
              <a:rPr lang="en-CA" altLang="en-US" sz="2100">
                <a:solidFill>
                  <a:srgbClr val="FFFF00"/>
                </a:solidFill>
              </a:rPr>
              <a:t>:</a:t>
            </a:r>
            <a:r>
              <a:rPr lang="en-CA" altLang="en-US" sz="2100">
                <a:solidFill>
                  <a:schemeClr val="bg1"/>
                </a:solidFill>
              </a:rPr>
              <a:t> </a:t>
            </a:r>
          </a:p>
          <a:p>
            <a:pPr marL="0" indent="0">
              <a:buFont typeface="Arial" panose="020B0604020202020204" pitchFamily="34" charset="0"/>
              <a:buNone/>
            </a:pPr>
            <a:r>
              <a:rPr lang="en-CA" altLang="en-US" sz="2100" i="1">
                <a:solidFill>
                  <a:srgbClr val="FFFF00"/>
                </a:solidFill>
              </a:rPr>
              <a:t>“</a:t>
            </a:r>
            <a:r>
              <a:rPr lang="en-CA" altLang="en-US" sz="2100" i="1">
                <a:solidFill>
                  <a:schemeClr val="bg1"/>
                </a:solidFill>
              </a:rPr>
              <a:t>any effective technology, device or component that, in the ordinary course of its operation,</a:t>
            </a:r>
          </a:p>
          <a:p>
            <a:pPr marL="0" indent="0">
              <a:buFont typeface="Arial" panose="020B0604020202020204" pitchFamily="34" charset="0"/>
              <a:buNone/>
            </a:pPr>
            <a:r>
              <a:rPr lang="en-CA" altLang="en-US" sz="2100" i="1">
                <a:solidFill>
                  <a:schemeClr val="bg1"/>
                </a:solidFill>
              </a:rPr>
              <a:t>	(a) controls access to a work, to a performer’s performance fixed in a sound recording or to a sound recording and whose use is authorized by the copyright owner;</a:t>
            </a:r>
            <a:r>
              <a:rPr lang="en-CA" altLang="en-US" sz="2100" i="1">
                <a:solidFill>
                  <a:srgbClr val="FFFF00"/>
                </a:solidFill>
              </a:rPr>
              <a:t>”</a:t>
            </a:r>
            <a:r>
              <a:rPr lang="en-CA" altLang="en-US" sz="2100" i="1">
                <a:solidFill>
                  <a:schemeClr val="bg1"/>
                </a:solidFill>
              </a:rPr>
              <a:t> </a:t>
            </a:r>
            <a:r>
              <a:rPr lang="en-CA" altLang="en-US" sz="2100" b="1">
                <a:solidFill>
                  <a:schemeClr val="bg1"/>
                </a:solidFill>
              </a:rPr>
              <a:t>[</a:t>
            </a:r>
            <a:r>
              <a:rPr lang="en-CA" altLang="en-US" sz="2100" b="1">
                <a:solidFill>
                  <a:srgbClr val="FFFF00"/>
                </a:solidFill>
              </a:rPr>
              <a:t>AKA an ACCESS control TPM</a:t>
            </a:r>
            <a:r>
              <a:rPr lang="en-CA" altLang="en-US" sz="2100" b="1">
                <a:solidFill>
                  <a:schemeClr val="bg1"/>
                </a:solidFill>
              </a:rPr>
              <a:t>] </a:t>
            </a:r>
          </a:p>
          <a:p>
            <a:pPr marL="0" indent="0">
              <a:buFont typeface="Arial" panose="020B0604020202020204" pitchFamily="34" charset="0"/>
              <a:buNone/>
            </a:pPr>
            <a:r>
              <a:rPr lang="en-CA" altLang="en-US" sz="2100" i="1">
                <a:solidFill>
                  <a:srgbClr val="FF0000"/>
                </a:solidFill>
              </a:rPr>
              <a:t>  </a:t>
            </a:r>
            <a:r>
              <a:rPr lang="en-CA" altLang="en-US" sz="2100" i="1">
                <a:solidFill>
                  <a:srgbClr val="FFFF00"/>
                </a:solidFill>
              </a:rPr>
              <a:t>“</a:t>
            </a:r>
            <a:r>
              <a:rPr lang="en-CA" altLang="en-US" sz="2100" i="1">
                <a:solidFill>
                  <a:srgbClr val="FF0000"/>
                </a:solidFill>
              </a:rPr>
              <a:t>or </a:t>
            </a:r>
            <a:r>
              <a:rPr lang="en-CA" altLang="en-US" sz="2100" i="1">
                <a:solidFill>
                  <a:schemeClr val="bg1"/>
                </a:solidFill>
              </a:rPr>
              <a:t>(b) restricts the doing — with respect to a work, to a performer’s performance fixed in a sound recording or to a sound recording — of any act referred to in section 3, 15 or 18 and any act for which remuneration is payable under section 19.</a:t>
            </a:r>
            <a:r>
              <a:rPr lang="en-CA" altLang="en-US" sz="2100" i="1">
                <a:solidFill>
                  <a:srgbClr val="FFFF00"/>
                </a:solidFill>
              </a:rPr>
              <a:t>” </a:t>
            </a:r>
            <a:r>
              <a:rPr lang="en-CA" altLang="en-US" sz="2100" b="1">
                <a:solidFill>
                  <a:schemeClr val="bg1"/>
                </a:solidFill>
              </a:rPr>
              <a:t>[</a:t>
            </a:r>
            <a:r>
              <a:rPr lang="en-CA" altLang="en-US" sz="2100" b="1">
                <a:solidFill>
                  <a:srgbClr val="FFFF00"/>
                </a:solidFill>
              </a:rPr>
              <a:t>AKA a COPY control TPM</a:t>
            </a:r>
            <a:r>
              <a:rPr lang="en-CA" altLang="en-US" sz="2100" b="1">
                <a:solidFill>
                  <a:schemeClr val="bg1"/>
                </a:solidFill>
              </a:rPr>
              <a:t>]</a:t>
            </a:r>
            <a:endParaRPr lang="en-US" altLang="en-US" sz="2100" b="1">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Title 1">
            <a:extLst>
              <a:ext uri="{FF2B5EF4-FFF2-40B4-BE49-F238E27FC236}">
                <a16:creationId xmlns:a16="http://schemas.microsoft.com/office/drawing/2014/main" id="{11DF2289-400E-3838-88DB-7FEFD22BCDCA}"/>
              </a:ext>
            </a:extLst>
          </p:cNvPr>
          <p:cNvSpPr>
            <a:spLocks noGrp="1" noChangeArrowheads="1"/>
          </p:cNvSpPr>
          <p:nvPr>
            <p:ph type="title"/>
          </p:nvPr>
        </p:nvSpPr>
        <p:spPr bwMode="auto">
          <a:xfrm>
            <a:off x="293688" y="192088"/>
            <a:ext cx="8599487"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a:solidFill>
                  <a:srgbClr val="FFFF00"/>
                </a:solidFill>
              </a:rPr>
              <a:t>TPM</a:t>
            </a:r>
            <a:r>
              <a:rPr lang="en-US" altLang="en-US" sz="2500" b="1">
                <a:solidFill>
                  <a:srgbClr val="FF0000"/>
                </a:solidFill>
              </a:rPr>
              <a:t>’</a:t>
            </a:r>
            <a:r>
              <a:rPr lang="en-US" altLang="en-US" sz="2500" b="1">
                <a:solidFill>
                  <a:srgbClr val="FFFF00"/>
                </a:solidFill>
              </a:rPr>
              <a:t>s</a:t>
            </a:r>
            <a:r>
              <a:rPr lang="en-US" altLang="en-US" sz="2500" b="1">
                <a:solidFill>
                  <a:srgbClr val="FF0000"/>
                </a:solidFill>
              </a:rPr>
              <a:t>: </a:t>
            </a:r>
            <a:r>
              <a:rPr lang="en-US" altLang="en-US" sz="2500">
                <a:solidFill>
                  <a:schemeClr val="bg1"/>
                </a:solidFill>
              </a:rPr>
              <a:t>Technological Protection Measures </a:t>
            </a:r>
            <a:r>
              <a:rPr lang="en-US" altLang="en-US" sz="2500">
                <a:solidFill>
                  <a:srgbClr val="FF0000"/>
                </a:solidFill>
              </a:rPr>
              <a:t>– </a:t>
            </a:r>
            <a:r>
              <a:rPr lang="en-US" altLang="en-US" sz="2500">
                <a:solidFill>
                  <a:schemeClr val="bg1"/>
                </a:solidFill>
              </a:rPr>
              <a:t>S. 41.1(1)(c)</a:t>
            </a:r>
          </a:p>
        </p:txBody>
      </p:sp>
      <p:sp>
        <p:nvSpPr>
          <p:cNvPr id="414722" name="Content Placeholder 2">
            <a:extLst>
              <a:ext uri="{FF2B5EF4-FFF2-40B4-BE49-F238E27FC236}">
                <a16:creationId xmlns:a16="http://schemas.microsoft.com/office/drawing/2014/main" id="{D8F71EE7-6F62-0E02-3617-73B768D58E72}"/>
              </a:ext>
            </a:extLst>
          </p:cNvPr>
          <p:cNvSpPr>
            <a:spLocks noGrp="1" noChangeArrowheads="1"/>
          </p:cNvSpPr>
          <p:nvPr>
            <p:ph sz="quarter" idx="10"/>
          </p:nvPr>
        </p:nvSpPr>
        <p:spPr bwMode="auto">
          <a:xfrm>
            <a:off x="293688" y="954088"/>
            <a:ext cx="8556625" cy="4065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b="1" i="1">
                <a:solidFill>
                  <a:schemeClr val="bg1"/>
                </a:solidFill>
              </a:rPr>
              <a:t>41.1</a:t>
            </a:r>
            <a:r>
              <a:rPr lang="en-CA" altLang="en-US" i="1">
                <a:solidFill>
                  <a:schemeClr val="bg1"/>
                </a:solidFill>
              </a:rPr>
              <a:t> </a:t>
            </a:r>
            <a:r>
              <a:rPr lang="en-CA" altLang="en-US" b="1" i="1">
                <a:solidFill>
                  <a:schemeClr val="bg1"/>
                </a:solidFill>
              </a:rPr>
              <a:t>(1)</a:t>
            </a:r>
            <a:r>
              <a:rPr lang="en-CA" altLang="en-US" i="1">
                <a:solidFill>
                  <a:schemeClr val="bg1"/>
                </a:solidFill>
              </a:rPr>
              <a:t> </a:t>
            </a:r>
            <a:r>
              <a:rPr lang="en-CA" altLang="en-US" i="1">
                <a:solidFill>
                  <a:srgbClr val="FFFF00"/>
                </a:solidFill>
              </a:rPr>
              <a:t>No person shall</a:t>
            </a:r>
            <a:r>
              <a:rPr lang="en-CA" altLang="en-US" i="1">
                <a:solidFill>
                  <a:schemeClr val="bg1"/>
                </a:solidFill>
              </a:rPr>
              <a:t>…</a:t>
            </a:r>
          </a:p>
          <a:p>
            <a:pPr marL="0" indent="0">
              <a:lnSpc>
                <a:spcPct val="110000"/>
              </a:lnSpc>
              <a:buFont typeface="Arial" panose="020B0604020202020204" pitchFamily="34" charset="0"/>
              <a:buNone/>
            </a:pPr>
            <a:r>
              <a:rPr lang="en-US" altLang="en-US" b="1" i="1">
                <a:solidFill>
                  <a:schemeClr val="bg1"/>
                </a:solidFill>
              </a:rPr>
              <a:t>(c)</a:t>
            </a:r>
            <a:r>
              <a:rPr lang="en-US" altLang="en-US" i="1">
                <a:solidFill>
                  <a:schemeClr val="bg1"/>
                </a:solidFill>
              </a:rPr>
              <a:t> </a:t>
            </a:r>
            <a:r>
              <a:rPr lang="en-US" altLang="en-US" i="1">
                <a:solidFill>
                  <a:srgbClr val="FF0000"/>
                </a:solidFill>
              </a:rPr>
              <a:t>manufacture, import, distribute, offer for sale or rental or provide — including by selling or renting — </a:t>
            </a:r>
            <a:r>
              <a:rPr lang="en-US" altLang="en-US" i="1">
                <a:solidFill>
                  <a:srgbClr val="FFFF00"/>
                </a:solidFill>
              </a:rPr>
              <a:t>any technology</a:t>
            </a:r>
            <a:r>
              <a:rPr lang="en-US" altLang="en-US" i="1">
                <a:solidFill>
                  <a:schemeClr val="bg1"/>
                </a:solidFill>
              </a:rPr>
              <a:t>, </a:t>
            </a:r>
            <a:r>
              <a:rPr lang="en-US" altLang="en-US" i="1">
                <a:solidFill>
                  <a:srgbClr val="FF0000"/>
                </a:solidFill>
              </a:rPr>
              <a:t>device or component </a:t>
            </a:r>
            <a:r>
              <a:rPr lang="en-US" altLang="en-US" i="1">
                <a:solidFill>
                  <a:srgbClr val="FFFF00"/>
                </a:solidFill>
              </a:rPr>
              <a:t>if</a:t>
            </a:r>
            <a:endParaRPr lang="en-CA" altLang="en-US" i="1">
              <a:solidFill>
                <a:srgbClr val="FFFF00"/>
              </a:solidFill>
            </a:endParaRPr>
          </a:p>
          <a:p>
            <a:pPr marL="0" indent="0">
              <a:lnSpc>
                <a:spcPct val="110000"/>
              </a:lnSpc>
              <a:buFont typeface="Arial" panose="020B0604020202020204" pitchFamily="34" charset="0"/>
              <a:buNone/>
            </a:pPr>
            <a:r>
              <a:rPr lang="en-US" altLang="en-US" b="1" i="1">
                <a:solidFill>
                  <a:schemeClr val="bg1"/>
                </a:solidFill>
              </a:rPr>
              <a:t>(i)</a:t>
            </a:r>
            <a:r>
              <a:rPr lang="en-US" altLang="en-US" i="1">
                <a:solidFill>
                  <a:schemeClr val="bg1"/>
                </a:solidFill>
              </a:rPr>
              <a:t> the technology, device or component is </a:t>
            </a:r>
            <a:r>
              <a:rPr lang="en-US" altLang="en-US" i="1">
                <a:solidFill>
                  <a:srgbClr val="FFFF00"/>
                </a:solidFill>
              </a:rPr>
              <a:t>designed or produced primarily for the purposes of circumventing a technological protection measure</a:t>
            </a:r>
            <a:r>
              <a:rPr lang="en-US" altLang="en-US" i="1">
                <a:solidFill>
                  <a:schemeClr val="bg1"/>
                </a:solidFill>
              </a:rPr>
              <a:t>,</a:t>
            </a:r>
            <a:endParaRPr lang="en-CA" altLang="en-US" i="1">
              <a:solidFill>
                <a:schemeClr val="bg1"/>
              </a:solidFill>
            </a:endParaRPr>
          </a:p>
          <a:p>
            <a:pPr marL="0" indent="0">
              <a:lnSpc>
                <a:spcPct val="110000"/>
              </a:lnSpc>
              <a:buFont typeface="Arial" panose="020B0604020202020204" pitchFamily="34" charset="0"/>
              <a:buNone/>
            </a:pPr>
            <a:r>
              <a:rPr lang="en-US" altLang="en-US" b="1" i="1">
                <a:solidFill>
                  <a:schemeClr val="bg1"/>
                </a:solidFill>
              </a:rPr>
              <a:t>(ii)</a:t>
            </a:r>
            <a:r>
              <a:rPr lang="en-US" altLang="en-US" i="1">
                <a:solidFill>
                  <a:schemeClr val="bg1"/>
                </a:solidFill>
              </a:rPr>
              <a:t> the uses or purposes of the technology, device or component are not commercially significant other than when it is used for the purposes of circumventing a technological protection measure, or</a:t>
            </a:r>
            <a:endParaRPr lang="en-CA" altLang="en-US" i="1">
              <a:solidFill>
                <a:schemeClr val="bg1"/>
              </a:solidFill>
            </a:endParaRPr>
          </a:p>
          <a:p>
            <a:pPr marL="0" indent="0">
              <a:lnSpc>
                <a:spcPct val="110000"/>
              </a:lnSpc>
              <a:buFont typeface="Arial" panose="020B0604020202020204" pitchFamily="34" charset="0"/>
              <a:buNone/>
            </a:pPr>
            <a:r>
              <a:rPr lang="en-US" altLang="en-US" b="1" i="1">
                <a:solidFill>
                  <a:schemeClr val="bg1"/>
                </a:solidFill>
              </a:rPr>
              <a:t>(iii)</a:t>
            </a:r>
            <a:r>
              <a:rPr lang="en-US" altLang="en-US" i="1">
                <a:solidFill>
                  <a:schemeClr val="bg1"/>
                </a:solidFill>
              </a:rPr>
              <a:t> the person markets the technology, device or component as being for the purposes of circumventing a technological protection measure or acts in concert with another person in order to market the technology, device or component as being for those purposes.</a:t>
            </a:r>
            <a:endParaRPr lang="en-CA" altLang="en-US" i="1">
              <a:solidFill>
                <a:schemeClr val="bg1"/>
              </a:solidFill>
            </a:endParaRPr>
          </a:p>
          <a:p>
            <a:pPr marL="0" indent="0">
              <a:buFont typeface="Arial" panose="020B0604020202020204" pitchFamily="34" charset="0"/>
              <a:buNone/>
            </a:pPr>
            <a:endParaRPr lang="en-US" altLang="en-US" b="1">
              <a:solidFill>
                <a:schemeClr val="bg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488D-8B44-FA24-9BBD-D3FA12DECCF1}"/>
              </a:ext>
            </a:extLst>
          </p:cNvPr>
          <p:cNvSpPr>
            <a:spLocks noGrp="1"/>
          </p:cNvSpPr>
          <p:nvPr>
            <p:ph type="title"/>
          </p:nvPr>
        </p:nvSpPr>
        <p:spPr>
          <a:xfrm>
            <a:off x="142875" y="195263"/>
            <a:ext cx="8858250" cy="762000"/>
          </a:xfrm>
        </p:spPr>
        <p:txBody>
          <a:bodyPr>
            <a:normAutofit fontScale="90000"/>
          </a:bodyPr>
          <a:lstStyle/>
          <a:p>
            <a:pPr>
              <a:defRPr/>
            </a:pPr>
            <a:r>
              <a:rPr lang="en-US" b="1" dirty="0">
                <a:solidFill>
                  <a:srgbClr val="FFFF00"/>
                </a:solidFill>
              </a:rPr>
              <a:t>TPM</a:t>
            </a:r>
            <a:r>
              <a:rPr lang="en-US" b="1" dirty="0">
                <a:solidFill>
                  <a:srgbClr val="FF0000"/>
                </a:solidFill>
              </a:rPr>
              <a:t>’</a:t>
            </a:r>
            <a:r>
              <a:rPr lang="en-US" b="1" dirty="0">
                <a:solidFill>
                  <a:srgbClr val="FFFF00"/>
                </a:solidFill>
              </a:rPr>
              <a:t>s</a:t>
            </a:r>
            <a:r>
              <a:rPr lang="en-US" b="1" dirty="0">
                <a:solidFill>
                  <a:srgbClr val="FF0000"/>
                </a:solidFill>
              </a:rPr>
              <a:t>: </a:t>
            </a:r>
            <a:r>
              <a:rPr lang="en-US" dirty="0">
                <a:solidFill>
                  <a:schemeClr val="bg1"/>
                </a:solidFill>
              </a:rPr>
              <a:t>Technological Protection Measures</a:t>
            </a:r>
            <a:r>
              <a:rPr lang="en-US" dirty="0">
                <a:solidFill>
                  <a:srgbClr val="FF0000"/>
                </a:solidFill>
              </a:rPr>
              <a:t> - </a:t>
            </a:r>
            <a:r>
              <a:rPr lang="en-US" b="1" dirty="0">
                <a:solidFill>
                  <a:srgbClr val="FFFF00"/>
                </a:solidFill>
              </a:rPr>
              <a:t>Exceptions</a:t>
            </a:r>
          </a:p>
        </p:txBody>
      </p:sp>
      <p:sp>
        <p:nvSpPr>
          <p:cNvPr id="3" name="Content Placeholder 2">
            <a:extLst>
              <a:ext uri="{FF2B5EF4-FFF2-40B4-BE49-F238E27FC236}">
                <a16:creationId xmlns:a16="http://schemas.microsoft.com/office/drawing/2014/main" id="{AA42C364-C049-14DF-8680-AD420F02C67F}"/>
              </a:ext>
            </a:extLst>
          </p:cNvPr>
          <p:cNvSpPr>
            <a:spLocks noGrp="1"/>
          </p:cNvSpPr>
          <p:nvPr>
            <p:ph sz="quarter" idx="10"/>
          </p:nvPr>
        </p:nvSpPr>
        <p:spPr>
          <a:xfrm>
            <a:off x="196850" y="842963"/>
            <a:ext cx="8750300" cy="4105275"/>
          </a:xfrm>
        </p:spPr>
        <p:txBody>
          <a:bodyPr>
            <a:normAutofit fontScale="85000" lnSpcReduction="10000"/>
          </a:bodyPr>
          <a:lstStyle/>
          <a:p>
            <a:pPr marL="0" indent="0">
              <a:lnSpc>
                <a:spcPct val="120000"/>
              </a:lnSpc>
              <a:buFont typeface="Arial" panose="020B0604020202020204" pitchFamily="34" charset="0"/>
              <a:buNone/>
              <a:defRPr/>
            </a:pPr>
            <a:r>
              <a:rPr lang="en-CA" dirty="0">
                <a:solidFill>
                  <a:srgbClr val="FFFF00"/>
                </a:solidFill>
              </a:rPr>
              <a:t>Eight exceptions to the anti-circumvention measures are set out in the Copyright Act, relating to</a:t>
            </a:r>
            <a:r>
              <a:rPr lang="en-CA" dirty="0">
                <a:solidFill>
                  <a:srgbClr val="FF0000"/>
                </a:solidFill>
              </a:rPr>
              <a:t>:</a:t>
            </a:r>
          </a:p>
          <a:p>
            <a:pPr lvl="1">
              <a:lnSpc>
                <a:spcPct val="120000"/>
              </a:lnSpc>
              <a:buFont typeface="Arial" panose="020B0604020202020204" pitchFamily="34" charset="0"/>
              <a:buChar char="•"/>
              <a:defRPr/>
            </a:pPr>
            <a:r>
              <a:rPr lang="en-CA" dirty="0">
                <a:solidFill>
                  <a:schemeClr val="bg1"/>
                </a:solidFill>
              </a:rPr>
              <a:t>Law enforcement and national security</a:t>
            </a:r>
          </a:p>
          <a:p>
            <a:pPr lvl="1">
              <a:lnSpc>
                <a:spcPct val="120000"/>
              </a:lnSpc>
              <a:buFont typeface="Arial" panose="020B0604020202020204" pitchFamily="34" charset="0"/>
              <a:buChar char="•"/>
              <a:defRPr/>
            </a:pPr>
            <a:r>
              <a:rPr lang="en-CA" dirty="0">
                <a:solidFill>
                  <a:srgbClr val="FF0000"/>
                </a:solidFill>
              </a:rPr>
              <a:t>Interoperability of computer programs</a:t>
            </a:r>
          </a:p>
          <a:p>
            <a:pPr lvl="1">
              <a:lnSpc>
                <a:spcPct val="120000"/>
              </a:lnSpc>
              <a:buFont typeface="Arial" panose="020B0604020202020204" pitchFamily="34" charset="0"/>
              <a:buChar char="•"/>
              <a:defRPr/>
            </a:pPr>
            <a:r>
              <a:rPr lang="en-CA" dirty="0">
                <a:solidFill>
                  <a:schemeClr val="bg1"/>
                </a:solidFill>
              </a:rPr>
              <a:t>Encryption research</a:t>
            </a:r>
          </a:p>
          <a:p>
            <a:pPr lvl="1">
              <a:lnSpc>
                <a:spcPct val="120000"/>
              </a:lnSpc>
              <a:buFont typeface="Arial" panose="020B0604020202020204" pitchFamily="34" charset="0"/>
              <a:buChar char="•"/>
              <a:defRPr/>
            </a:pPr>
            <a:r>
              <a:rPr lang="en-CA" dirty="0">
                <a:solidFill>
                  <a:schemeClr val="bg1"/>
                </a:solidFill>
              </a:rPr>
              <a:t>Protection of privacy</a:t>
            </a:r>
          </a:p>
          <a:p>
            <a:pPr lvl="1">
              <a:lnSpc>
                <a:spcPct val="120000"/>
              </a:lnSpc>
              <a:buFont typeface="Arial" panose="020B0604020202020204" pitchFamily="34" charset="0"/>
              <a:buChar char="•"/>
              <a:defRPr/>
            </a:pPr>
            <a:r>
              <a:rPr lang="en-CA" dirty="0">
                <a:solidFill>
                  <a:schemeClr val="bg1"/>
                </a:solidFill>
              </a:rPr>
              <a:t>Computer or network security</a:t>
            </a:r>
          </a:p>
          <a:p>
            <a:pPr lvl="1">
              <a:lnSpc>
                <a:spcPct val="120000"/>
              </a:lnSpc>
              <a:buFont typeface="Arial" panose="020B0604020202020204" pitchFamily="34" charset="0"/>
              <a:buChar char="•"/>
              <a:defRPr/>
            </a:pPr>
            <a:r>
              <a:rPr lang="en-CA" dirty="0">
                <a:solidFill>
                  <a:schemeClr val="bg1"/>
                </a:solidFill>
              </a:rPr>
              <a:t>Accommodation of persons with perceptual disabilities </a:t>
            </a:r>
          </a:p>
          <a:p>
            <a:pPr lvl="1">
              <a:lnSpc>
                <a:spcPct val="120000"/>
              </a:lnSpc>
              <a:buFont typeface="Arial" panose="020B0604020202020204" pitchFamily="34" charset="0"/>
              <a:buChar char="•"/>
              <a:defRPr/>
            </a:pPr>
            <a:r>
              <a:rPr lang="en-CA" dirty="0">
                <a:solidFill>
                  <a:schemeClr val="bg1"/>
                </a:solidFill>
              </a:rPr>
              <a:t>Broadcasting undertakings</a:t>
            </a:r>
          </a:p>
          <a:p>
            <a:pPr lvl="1">
              <a:lnSpc>
                <a:spcPct val="120000"/>
              </a:lnSpc>
              <a:buFont typeface="Arial" panose="020B0604020202020204" pitchFamily="34" charset="0"/>
              <a:buChar char="•"/>
              <a:defRPr/>
            </a:pPr>
            <a:r>
              <a:rPr lang="en-CA" dirty="0">
                <a:solidFill>
                  <a:schemeClr val="bg1"/>
                </a:solidFill>
              </a:rPr>
              <a:t>Radio apparatus</a:t>
            </a:r>
          </a:p>
          <a:p>
            <a:pPr>
              <a:lnSpc>
                <a:spcPct val="120000"/>
              </a:lnSpc>
              <a:buFont typeface="+mj-lt"/>
              <a:buAutoNum type="arabicPeriod"/>
              <a:defRPr/>
            </a:pPr>
            <a:r>
              <a:rPr lang="en-CA" dirty="0">
                <a:solidFill>
                  <a:srgbClr val="FFFF00"/>
                </a:solidFill>
              </a:rPr>
              <a:t>Should anything be added to the list</a:t>
            </a:r>
            <a:r>
              <a:rPr lang="en-CA" dirty="0">
                <a:solidFill>
                  <a:srgbClr val="FF0000"/>
                </a:solidFill>
              </a:rPr>
              <a:t>?</a:t>
            </a:r>
            <a:r>
              <a:rPr lang="en-CA" dirty="0">
                <a:solidFill>
                  <a:srgbClr val="FFFF00"/>
                </a:solidFill>
              </a:rPr>
              <a:t> </a:t>
            </a:r>
          </a:p>
          <a:p>
            <a:pPr>
              <a:lnSpc>
                <a:spcPct val="120000"/>
              </a:lnSpc>
              <a:buFont typeface="+mj-lt"/>
              <a:buAutoNum type="arabicPeriod"/>
              <a:defRPr/>
            </a:pPr>
            <a:r>
              <a:rPr lang="en-CA" dirty="0">
                <a:solidFill>
                  <a:srgbClr val="FFFF00"/>
                </a:solidFill>
              </a:rPr>
              <a:t>What if you circumvent a TPM in order to do something that is covered by </a:t>
            </a:r>
            <a:r>
              <a:rPr lang="en-CA" dirty="0">
                <a:solidFill>
                  <a:srgbClr val="FF0000"/>
                </a:solidFill>
              </a:rPr>
              <a:t>fair dealing</a:t>
            </a:r>
            <a:r>
              <a:rPr lang="en-CA" dirty="0">
                <a:solidFill>
                  <a:schemeClr val="bg1"/>
                </a:solidFill>
              </a:rPr>
              <a:t>?</a:t>
            </a:r>
          </a:p>
          <a:p>
            <a:pPr>
              <a:lnSpc>
                <a:spcPct val="120000"/>
              </a:lnSpc>
              <a:buFont typeface="+mj-lt"/>
              <a:buAutoNum type="arabicPeriod"/>
              <a:defRPr/>
            </a:pPr>
            <a:r>
              <a:rPr lang="en-CA" dirty="0">
                <a:solidFill>
                  <a:srgbClr val="FFFF00"/>
                </a:solidFill>
              </a:rPr>
              <a:t>What if you circumvent a TPM in order to do something that is covered by </a:t>
            </a:r>
            <a:r>
              <a:rPr lang="en-CA" dirty="0">
                <a:solidFill>
                  <a:srgbClr val="FF0000"/>
                </a:solidFill>
              </a:rPr>
              <a:t>technological neutrality</a:t>
            </a:r>
            <a:r>
              <a:rPr lang="en-CA" dirty="0">
                <a:solidFill>
                  <a:schemeClr val="bg1"/>
                </a:solidFill>
              </a:rPr>
              <a:t>?</a:t>
            </a:r>
          </a:p>
          <a:p>
            <a:pPr marL="0" indent="0">
              <a:buFont typeface="Arial" panose="020B0604020202020204" pitchFamily="34" charset="0"/>
              <a:buNone/>
              <a:defRPr/>
            </a:pPr>
            <a:endParaRPr lang="en-US" b="1" dirty="0">
              <a:solidFill>
                <a:schemeClr val="bg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7A2-CC7C-AC0B-90E7-8FFFC486C38A}"/>
              </a:ext>
            </a:extLst>
          </p:cNvPr>
          <p:cNvSpPr>
            <a:spLocks noGrp="1"/>
          </p:cNvSpPr>
          <p:nvPr>
            <p:ph type="title"/>
          </p:nvPr>
        </p:nvSpPr>
        <p:spPr>
          <a:xfrm>
            <a:off x="684213" y="155575"/>
            <a:ext cx="8064500" cy="762000"/>
          </a:xfrm>
        </p:spPr>
        <p:txBody>
          <a:bodyPr>
            <a:normAutofit fontScale="90000"/>
          </a:bodyPr>
          <a:lstStyle/>
          <a:p>
            <a:pPr>
              <a:defRPr/>
            </a:pPr>
            <a:r>
              <a:rPr lang="en-US" sz="3600" i="1" dirty="0">
                <a:solidFill>
                  <a:srgbClr val="00B0F0"/>
                </a:solidFill>
              </a:rPr>
              <a:t>Nintendo of America Inc. v. King</a:t>
            </a:r>
            <a:r>
              <a:rPr lang="en-US" sz="3600" dirty="0">
                <a:solidFill>
                  <a:srgbClr val="00B0F0"/>
                </a:solidFill>
              </a:rPr>
              <a:t> </a:t>
            </a:r>
            <a:r>
              <a:rPr lang="en-US" sz="3600" dirty="0">
                <a:solidFill>
                  <a:schemeClr val="bg1"/>
                </a:solidFill>
              </a:rPr>
              <a:t>(2017)</a:t>
            </a:r>
            <a:br>
              <a:rPr lang="en-US" dirty="0">
                <a:solidFill>
                  <a:schemeClr val="bg1"/>
                </a:solidFill>
              </a:rPr>
            </a:br>
            <a:endParaRPr lang="en-US" dirty="0"/>
          </a:p>
        </p:txBody>
      </p:sp>
      <p:sp>
        <p:nvSpPr>
          <p:cNvPr id="387074" name="Content Placeholder 2">
            <a:extLst>
              <a:ext uri="{FF2B5EF4-FFF2-40B4-BE49-F238E27FC236}">
                <a16:creationId xmlns:a16="http://schemas.microsoft.com/office/drawing/2014/main" id="{1EF098E1-D3D4-A3D9-6DC8-61F78FDAE0D1}"/>
              </a:ext>
            </a:extLst>
          </p:cNvPr>
          <p:cNvSpPr>
            <a:spLocks noGrp="1" noChangeArrowheads="1"/>
          </p:cNvSpPr>
          <p:nvPr>
            <p:ph sz="quarter" idx="10"/>
          </p:nvPr>
        </p:nvSpPr>
        <p:spPr bwMode="auto">
          <a:xfrm>
            <a:off x="233363" y="1030288"/>
            <a:ext cx="8677275" cy="3957637"/>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buFont typeface="Arial" panose="020B0604020202020204" pitchFamily="34" charset="0"/>
              <a:buNone/>
              <a:defRPr/>
            </a:pPr>
            <a:r>
              <a:rPr lang="en-CA" altLang="en-US" sz="2400" dirty="0">
                <a:solidFill>
                  <a:schemeClr val="bg1"/>
                </a:solidFill>
              </a:rPr>
              <a:t>41.12(3)</a:t>
            </a:r>
            <a:r>
              <a:rPr lang="en-CA" altLang="en-US" sz="2400" dirty="0">
                <a:solidFill>
                  <a:srgbClr val="FF0000"/>
                </a:solidFill>
              </a:rPr>
              <a:t>…</a:t>
            </a:r>
            <a:r>
              <a:rPr lang="en-CA" altLang="en-US" sz="2400" dirty="0">
                <a:solidFill>
                  <a:schemeClr val="bg1"/>
                </a:solidFill>
              </a:rPr>
              <a:t> </a:t>
            </a:r>
          </a:p>
          <a:p>
            <a:pPr marL="0" indent="0">
              <a:buFont typeface="Arial" panose="020B0604020202020204" pitchFamily="34" charset="0"/>
              <a:buNone/>
              <a:defRPr/>
            </a:pPr>
            <a:r>
              <a:rPr lang="en-US" altLang="en-US" sz="2400" dirty="0">
                <a:solidFill>
                  <a:schemeClr val="bg1"/>
                </a:solidFill>
              </a:rPr>
              <a:t>(3) Paragraph </a:t>
            </a:r>
            <a:r>
              <a:rPr lang="en-US" altLang="en-US" sz="2400" dirty="0">
                <a:solidFill>
                  <a:srgbClr val="FFFF00"/>
                </a:solidFill>
              </a:rPr>
              <a:t>41.1(1)(c) does not apply </a:t>
            </a:r>
            <a:r>
              <a:rPr lang="en-US" altLang="en-US" sz="2400" dirty="0">
                <a:solidFill>
                  <a:schemeClr val="bg1"/>
                </a:solidFill>
              </a:rPr>
              <a:t>to a person who manufactures, imports or provides a technology, device or component for the purposes of circumventing a technological protection </a:t>
            </a:r>
            <a:r>
              <a:rPr lang="en-US" altLang="en-US" sz="2400" dirty="0">
                <a:solidFill>
                  <a:srgbClr val="FFFF00"/>
                </a:solidFill>
              </a:rPr>
              <a:t>measure if the person does so for the purpose of making the computer program </a:t>
            </a:r>
            <a:r>
              <a:rPr lang="en-US" altLang="en-US" sz="2400" dirty="0">
                <a:solidFill>
                  <a:schemeClr val="bg1"/>
                </a:solidFill>
              </a:rPr>
              <a:t>and any other computer program interoperable and</a:t>
            </a:r>
            <a:endParaRPr lang="en-CA" altLang="en-US" sz="2400" dirty="0">
              <a:solidFill>
                <a:schemeClr val="bg1"/>
              </a:solidFill>
            </a:endParaRPr>
          </a:p>
          <a:p>
            <a:pPr marL="300038" lvl="1" indent="0">
              <a:buFont typeface="Arial" panose="020B0604020202020204" pitchFamily="34" charset="0"/>
              <a:buNone/>
              <a:defRPr/>
            </a:pPr>
            <a:r>
              <a:rPr lang="en-US" altLang="en-US" sz="2400" dirty="0">
                <a:solidFill>
                  <a:schemeClr val="bg1"/>
                </a:solidFill>
              </a:rPr>
              <a:t>(a) </a:t>
            </a:r>
            <a:r>
              <a:rPr lang="en-US" altLang="en-US" sz="2400" dirty="0">
                <a:solidFill>
                  <a:srgbClr val="FFFF00"/>
                </a:solidFill>
              </a:rPr>
              <a:t>uses that technology, device or component only for that purpose</a:t>
            </a:r>
            <a:r>
              <a:rPr lang="en-US" altLang="en-US" sz="2400" dirty="0">
                <a:solidFill>
                  <a:schemeClr val="bg1"/>
                </a:solidFill>
              </a:rPr>
              <a:t>; or</a:t>
            </a:r>
            <a:endParaRPr lang="en-CA" altLang="en-US" sz="2400" dirty="0">
              <a:solidFill>
                <a:schemeClr val="bg1"/>
              </a:solidFill>
            </a:endParaRPr>
          </a:p>
          <a:p>
            <a:pPr marL="300038" lvl="1" indent="0">
              <a:buFont typeface="Arial" panose="020B0604020202020204" pitchFamily="34" charset="0"/>
              <a:buNone/>
              <a:defRPr/>
            </a:pPr>
            <a:r>
              <a:rPr lang="en-US" altLang="en-US" sz="2400" dirty="0">
                <a:solidFill>
                  <a:schemeClr val="bg1"/>
                </a:solidFill>
              </a:rPr>
              <a:t>(b) provides that technology, device or component to another person only for that purpose.</a:t>
            </a:r>
            <a:endParaRPr lang="en-CA" altLang="en-US" sz="2400" dirty="0">
              <a:solidFill>
                <a:schemeClr val="bg1"/>
              </a:solidFill>
            </a:endParaRPr>
          </a:p>
          <a:p>
            <a:pPr marL="0" indent="0">
              <a:buFont typeface="Arial" panose="020B0604020202020204" pitchFamily="34" charset="0"/>
              <a:buNone/>
              <a:defRPr/>
            </a:pPr>
            <a:endParaRPr lang="en-US"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7FEC-EDC9-3B65-639B-F15EC312DA93}"/>
              </a:ext>
            </a:extLst>
          </p:cNvPr>
          <p:cNvSpPr>
            <a:spLocks noGrp="1"/>
          </p:cNvSpPr>
          <p:nvPr>
            <p:ph type="title"/>
          </p:nvPr>
        </p:nvSpPr>
        <p:spPr>
          <a:xfrm>
            <a:off x="395288" y="155575"/>
            <a:ext cx="8353425" cy="525463"/>
          </a:xfrm>
        </p:spPr>
        <p:txBody>
          <a:bodyPr>
            <a:normAutofit fontScale="90000"/>
          </a:bodyPr>
          <a:lstStyle/>
          <a:p>
            <a:pPr>
              <a:defRPr/>
            </a:pPr>
            <a:r>
              <a:rPr lang="en-US" sz="3600" i="1" dirty="0">
                <a:solidFill>
                  <a:srgbClr val="00B0F0"/>
                </a:solidFill>
              </a:rPr>
              <a:t>Nintendo of America Inc. v. King</a:t>
            </a:r>
            <a:r>
              <a:rPr lang="en-US" sz="3600" dirty="0">
                <a:solidFill>
                  <a:srgbClr val="00B0F0"/>
                </a:solidFill>
              </a:rPr>
              <a:t> </a:t>
            </a:r>
            <a:r>
              <a:rPr lang="en-US" sz="3600" dirty="0">
                <a:solidFill>
                  <a:schemeClr val="bg1"/>
                </a:solidFill>
              </a:rPr>
              <a:t>(2017)</a:t>
            </a:r>
            <a:br>
              <a:rPr lang="en-US" dirty="0">
                <a:solidFill>
                  <a:schemeClr val="bg1"/>
                </a:solidFill>
              </a:rPr>
            </a:br>
            <a:endParaRPr lang="en-US" dirty="0"/>
          </a:p>
        </p:txBody>
      </p:sp>
      <p:sp>
        <p:nvSpPr>
          <p:cNvPr id="3" name="Content Placeholder 2">
            <a:extLst>
              <a:ext uri="{FF2B5EF4-FFF2-40B4-BE49-F238E27FC236}">
                <a16:creationId xmlns:a16="http://schemas.microsoft.com/office/drawing/2014/main" id="{9C30E3DD-B668-F7B9-03CD-D3D4828784B2}"/>
              </a:ext>
            </a:extLst>
          </p:cNvPr>
          <p:cNvSpPr>
            <a:spLocks noGrp="1"/>
          </p:cNvSpPr>
          <p:nvPr>
            <p:ph sz="quarter" idx="10"/>
          </p:nvPr>
        </p:nvSpPr>
        <p:spPr>
          <a:xfrm>
            <a:off x="395288" y="987425"/>
            <a:ext cx="8640762" cy="4000500"/>
          </a:xfrm>
        </p:spPr>
        <p:txBody>
          <a:bodyPr/>
          <a:lstStyle/>
          <a:p>
            <a:pPr marL="0" indent="0">
              <a:buFont typeface="Arial" panose="020B0604020202020204" pitchFamily="34" charset="0"/>
              <a:buNone/>
              <a:defRPr/>
            </a:pPr>
            <a:r>
              <a:rPr lang="en-CA" dirty="0">
                <a:solidFill>
                  <a:srgbClr val="FFFF00"/>
                </a:solidFill>
              </a:rPr>
              <a:t>Court</a:t>
            </a:r>
            <a:r>
              <a:rPr lang="en-CA" dirty="0">
                <a:solidFill>
                  <a:schemeClr val="bg1"/>
                </a:solidFill>
              </a:rPr>
              <a:t> (or should we say Nintendo’s counsel) </a:t>
            </a:r>
            <a:r>
              <a:rPr lang="en-CA" dirty="0">
                <a:solidFill>
                  <a:srgbClr val="FFFF00"/>
                </a:solidFill>
              </a:rPr>
              <a:t>held that the  interoperability exception did not apply</a:t>
            </a:r>
            <a:r>
              <a:rPr lang="en-CA" dirty="0">
                <a:solidFill>
                  <a:schemeClr val="bg1"/>
                </a:solidFill>
              </a:rPr>
              <a:t>. Reasoning (in part)</a:t>
            </a:r>
            <a:r>
              <a:rPr lang="en-CA" dirty="0">
                <a:solidFill>
                  <a:srgbClr val="FF0000"/>
                </a:solidFill>
              </a:rPr>
              <a:t>:</a:t>
            </a:r>
          </a:p>
          <a:p>
            <a:pPr>
              <a:defRPr/>
            </a:pPr>
            <a:r>
              <a:rPr lang="en-CA" dirty="0">
                <a:solidFill>
                  <a:schemeClr val="bg1"/>
                </a:solidFill>
              </a:rPr>
              <a:t>Primary purpose of King’s devices was to enable users to play pirated copies of Nintendo Games</a:t>
            </a:r>
          </a:p>
          <a:p>
            <a:pPr>
              <a:defRPr/>
            </a:pPr>
            <a:r>
              <a:rPr lang="en-CA" dirty="0">
                <a:solidFill>
                  <a:schemeClr val="bg1"/>
                </a:solidFill>
              </a:rPr>
              <a:t>Although Respondent’s devices could be used for </a:t>
            </a:r>
            <a:r>
              <a:rPr lang="en-CA" dirty="0">
                <a:solidFill>
                  <a:srgbClr val="FFFF00"/>
                </a:solidFill>
              </a:rPr>
              <a:t>non-infringing activities </a:t>
            </a:r>
            <a:r>
              <a:rPr lang="en-CA" dirty="0">
                <a:solidFill>
                  <a:schemeClr val="bg1"/>
                </a:solidFill>
              </a:rPr>
              <a:t>(i.e. homebrew - third party software designed for use on Nintendo consoles but not necessarily owned or licensed by Nintendo) – the court  noted that </a:t>
            </a:r>
            <a:r>
              <a:rPr lang="en-CA" i="1" dirty="0">
                <a:solidFill>
                  <a:schemeClr val="bg1"/>
                </a:solidFill>
              </a:rPr>
              <a:t>“</a:t>
            </a:r>
            <a:r>
              <a:rPr lang="en-CA" i="1" dirty="0">
                <a:solidFill>
                  <a:srgbClr val="FFFF00"/>
                </a:solidFill>
              </a:rPr>
              <a:t>the scale of such activities is dwarfed by the market for illicit and infringing activities</a:t>
            </a:r>
            <a:r>
              <a:rPr lang="en-CA" i="1" dirty="0">
                <a:solidFill>
                  <a:schemeClr val="bg1"/>
                </a:solidFill>
              </a:rPr>
              <a:t>”</a:t>
            </a:r>
          </a:p>
          <a:p>
            <a:pPr>
              <a:defRPr/>
            </a:pPr>
            <a:r>
              <a:rPr lang="en-CA" dirty="0">
                <a:solidFill>
                  <a:schemeClr val="bg1"/>
                </a:solidFill>
              </a:rPr>
              <a:t>There wasn’t any need for TPM circumvention to achieve interoperability since there </a:t>
            </a:r>
            <a:r>
              <a:rPr lang="en-CA" dirty="0">
                <a:solidFill>
                  <a:srgbClr val="FFFF00"/>
                </a:solidFill>
              </a:rPr>
              <a:t>are legitimate ways for developers to develop software without circumventing Nintendo’s TPMs</a:t>
            </a:r>
          </a:p>
          <a:p>
            <a:pPr>
              <a:defRPr/>
            </a:pPr>
            <a:r>
              <a:rPr lang="en-CA" dirty="0">
                <a:solidFill>
                  <a:schemeClr val="bg1"/>
                </a:solidFill>
              </a:rPr>
              <a:t>No evidence presented by King that their users tried making Nintendo’s consoles interoperable with homebrew software.</a:t>
            </a:r>
          </a:p>
          <a:p>
            <a:pPr marL="0" indent="0">
              <a:buFont typeface="Arial" panose="020B0604020202020204" pitchFamily="34" charset="0"/>
              <a:buNone/>
              <a:defRPr/>
            </a:pPr>
            <a:endParaRPr lang="en-CA" dirty="0"/>
          </a:p>
          <a:p>
            <a:pPr marL="0" indent="0">
              <a:buFont typeface="Arial" panose="020B0604020202020204" pitchFamily="34" charset="0"/>
              <a:buNone/>
              <a:defRPr/>
            </a:pP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TextBox 1">
            <a:extLst>
              <a:ext uri="{FF2B5EF4-FFF2-40B4-BE49-F238E27FC236}">
                <a16:creationId xmlns:a16="http://schemas.microsoft.com/office/drawing/2014/main" id="{8653D35C-1F6D-87F9-872B-3E5999058347}"/>
              </a:ext>
            </a:extLst>
          </p:cNvPr>
          <p:cNvSpPr txBox="1">
            <a:spLocks noChangeArrowheads="1"/>
          </p:cNvSpPr>
          <p:nvPr/>
        </p:nvSpPr>
        <p:spPr bwMode="auto">
          <a:xfrm>
            <a:off x="1684338" y="39688"/>
            <a:ext cx="5775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Enforcement</a:t>
            </a:r>
            <a:r>
              <a:rPr lang="en-US" altLang="en-US" sz="3600" b="1">
                <a:solidFill>
                  <a:srgbClr val="FF0000"/>
                </a:solidFill>
              </a:rPr>
              <a:t> &amp; </a:t>
            </a:r>
            <a:r>
              <a:rPr lang="en-US" altLang="en-US" sz="3600" b="1">
                <a:solidFill>
                  <a:srgbClr val="FFFF00"/>
                </a:solidFill>
              </a:rPr>
              <a:t>Remedies</a:t>
            </a:r>
            <a:endParaRPr lang="en-US" altLang="en-US" sz="3600"/>
          </a:p>
        </p:txBody>
      </p:sp>
      <p:sp>
        <p:nvSpPr>
          <p:cNvPr id="424962" name="TextBox 2">
            <a:extLst>
              <a:ext uri="{FF2B5EF4-FFF2-40B4-BE49-F238E27FC236}">
                <a16:creationId xmlns:a16="http://schemas.microsoft.com/office/drawing/2014/main" id="{C77C468B-A984-710C-395F-F03CAEE62E5D}"/>
              </a:ext>
            </a:extLst>
          </p:cNvPr>
          <p:cNvSpPr txBox="1">
            <a:spLocks noChangeArrowheads="1"/>
          </p:cNvSpPr>
          <p:nvPr/>
        </p:nvSpPr>
        <p:spPr bwMode="auto">
          <a:xfrm>
            <a:off x="295275" y="915988"/>
            <a:ext cx="855345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600" b="1">
                <a:solidFill>
                  <a:srgbClr val="FFFF00"/>
                </a:solidFill>
              </a:rPr>
              <a:t>Rights management information</a:t>
            </a:r>
          </a:p>
          <a:p>
            <a:pPr lvl="1"/>
            <a:r>
              <a:rPr lang="en-US" altLang="en-US" sz="2600" b="1">
                <a:solidFill>
                  <a:schemeClr val="bg1"/>
                </a:solidFill>
              </a:rPr>
              <a:t>41.22</a:t>
            </a:r>
            <a:r>
              <a:rPr lang="en-US" altLang="en-US" sz="2600">
                <a:solidFill>
                  <a:schemeClr val="bg1"/>
                </a:solidFill>
              </a:rPr>
              <a:t> </a:t>
            </a:r>
            <a:r>
              <a:rPr lang="en-US" altLang="en-US" sz="2600" b="1">
                <a:solidFill>
                  <a:schemeClr val="bg1"/>
                </a:solidFill>
              </a:rPr>
              <a:t>(1)</a:t>
            </a:r>
            <a:r>
              <a:rPr lang="en-US" altLang="en-US" sz="2600">
                <a:solidFill>
                  <a:schemeClr val="bg1"/>
                </a:solidFill>
              </a:rPr>
              <a:t> No person shall knowingly </a:t>
            </a:r>
            <a:r>
              <a:rPr lang="en-US" altLang="en-US" sz="2600">
                <a:solidFill>
                  <a:srgbClr val="FFFF00"/>
                </a:solidFill>
              </a:rPr>
              <a:t>remove</a:t>
            </a:r>
          </a:p>
          <a:p>
            <a:pPr lvl="1"/>
            <a:r>
              <a:rPr lang="en-US" altLang="en-US" sz="2600">
                <a:solidFill>
                  <a:srgbClr val="FFFF00"/>
                </a:solidFill>
              </a:rPr>
              <a:t>or alter any </a:t>
            </a:r>
            <a:r>
              <a:rPr lang="en-US" altLang="en-US" sz="2600">
                <a:solidFill>
                  <a:srgbClr val="FF0000"/>
                </a:solidFill>
              </a:rPr>
              <a:t>rights management information </a:t>
            </a:r>
          </a:p>
          <a:p>
            <a:pPr lvl="1"/>
            <a:r>
              <a:rPr lang="en-US" altLang="en-US" sz="2600">
                <a:solidFill>
                  <a:srgbClr val="FFFF00"/>
                </a:solidFill>
              </a:rPr>
              <a:t>in electronic form without the consent of the </a:t>
            </a:r>
          </a:p>
          <a:p>
            <a:pPr lvl="1"/>
            <a:r>
              <a:rPr lang="en-US" altLang="en-US" sz="2600">
                <a:solidFill>
                  <a:srgbClr val="FFFF00"/>
                </a:solidFill>
              </a:rPr>
              <a:t>owner of the copyright</a:t>
            </a:r>
            <a:r>
              <a:rPr lang="en-US" altLang="en-US" sz="2600">
                <a:solidFill>
                  <a:schemeClr val="bg1"/>
                </a:solidFill>
              </a:rPr>
              <a:t> in the work </a:t>
            </a:r>
            <a:r>
              <a:rPr lang="is-IS" altLang="en-US" sz="2600">
                <a:solidFill>
                  <a:srgbClr val="FF0000"/>
                </a:solidFill>
              </a:rPr>
              <a:t>…</a:t>
            </a:r>
            <a:r>
              <a:rPr lang="is-IS" altLang="en-US" sz="2600">
                <a:solidFill>
                  <a:schemeClr val="bg1"/>
                </a:solidFill>
              </a:rPr>
              <a:t> </a:t>
            </a:r>
            <a:r>
              <a:rPr lang="en-US" altLang="en-US" sz="2600">
                <a:solidFill>
                  <a:schemeClr val="bg1"/>
                </a:solidFill>
              </a:rPr>
              <a:t>if the </a:t>
            </a:r>
          </a:p>
          <a:p>
            <a:pPr lvl="1"/>
            <a:r>
              <a:rPr lang="en-US" altLang="en-US" sz="2600">
                <a:solidFill>
                  <a:schemeClr val="bg1"/>
                </a:solidFill>
              </a:rPr>
              <a:t>person knows or should have known that the </a:t>
            </a:r>
          </a:p>
          <a:p>
            <a:pPr lvl="1"/>
            <a:r>
              <a:rPr lang="en-US" altLang="en-US" sz="2600">
                <a:solidFill>
                  <a:schemeClr val="bg1"/>
                </a:solidFill>
              </a:rPr>
              <a:t>removal or alteration will facilitate or conceal </a:t>
            </a:r>
          </a:p>
          <a:p>
            <a:pPr lvl="1"/>
            <a:r>
              <a:rPr lang="en-US" altLang="en-US" sz="2600">
                <a:solidFill>
                  <a:schemeClr val="bg1"/>
                </a:solidFill>
              </a:rPr>
              <a:t>any infringement of the owner’s copyright or </a:t>
            </a:r>
          </a:p>
          <a:p>
            <a:pPr lvl="1"/>
            <a:r>
              <a:rPr lang="en-US" altLang="en-US" sz="2600">
                <a:solidFill>
                  <a:schemeClr val="bg1"/>
                </a:solidFill>
              </a:rPr>
              <a:t>adversely affect the owner’s right to remuneration </a:t>
            </a:r>
          </a:p>
          <a:p>
            <a:pPr lvl="1"/>
            <a:r>
              <a:rPr lang="en-US" altLang="en-US" sz="2600">
                <a:solidFill>
                  <a:schemeClr val="bg1"/>
                </a:solidFill>
              </a:rPr>
              <a:t>under section 19.</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215F2F-B27F-138D-2007-D000566629E7}"/>
              </a:ext>
            </a:extLst>
          </p:cNvPr>
          <p:cNvSpPr>
            <a:spLocks noGrp="1"/>
          </p:cNvSpPr>
          <p:nvPr>
            <p:ph type="title"/>
          </p:nvPr>
        </p:nvSpPr>
        <p:spPr>
          <a:xfrm>
            <a:off x="358775" y="117475"/>
            <a:ext cx="8426450" cy="725488"/>
          </a:xfrm>
        </p:spPr>
        <p:txBody>
          <a:bodyPr>
            <a:normAutofit fontScale="90000"/>
          </a:bodyPr>
          <a:lstStyle/>
          <a:p>
            <a:pPr>
              <a:defRPr/>
            </a:pPr>
            <a:r>
              <a:rPr lang="en-US" b="1" dirty="0">
                <a:solidFill>
                  <a:srgbClr val="FFFF00"/>
                </a:solidFill>
              </a:rPr>
              <a:t>Enforcement</a:t>
            </a:r>
            <a:r>
              <a:rPr lang="en-US" b="1" dirty="0">
                <a:solidFill>
                  <a:srgbClr val="FF0000"/>
                </a:solidFill>
              </a:rPr>
              <a:t> &amp; </a:t>
            </a:r>
            <a:r>
              <a:rPr lang="en-US" b="1" dirty="0">
                <a:solidFill>
                  <a:srgbClr val="FFFF00"/>
                </a:solidFill>
              </a:rPr>
              <a:t>Remedies</a:t>
            </a:r>
            <a:r>
              <a:rPr lang="en-US" b="1" dirty="0">
                <a:solidFill>
                  <a:srgbClr val="FF0000"/>
                </a:solidFill>
              </a:rPr>
              <a:t>:</a:t>
            </a:r>
            <a:r>
              <a:rPr lang="en-US" b="1" dirty="0">
                <a:solidFill>
                  <a:srgbClr val="FFFF00"/>
                </a:solidFill>
              </a:rPr>
              <a:t> </a:t>
            </a:r>
            <a:r>
              <a:rPr lang="en-US" dirty="0">
                <a:solidFill>
                  <a:schemeClr val="bg1"/>
                </a:solidFill>
              </a:rPr>
              <a:t>RMI</a:t>
            </a:r>
          </a:p>
        </p:txBody>
      </p:sp>
      <p:sp>
        <p:nvSpPr>
          <p:cNvPr id="425986" name="Content Placeholder 1">
            <a:extLst>
              <a:ext uri="{FF2B5EF4-FFF2-40B4-BE49-F238E27FC236}">
                <a16:creationId xmlns:a16="http://schemas.microsoft.com/office/drawing/2014/main" id="{DCA4F5BE-955B-BDD4-0AC2-2E38C778F3A7}"/>
              </a:ext>
            </a:extLst>
          </p:cNvPr>
          <p:cNvSpPr>
            <a:spLocks noGrp="1" noChangeArrowheads="1"/>
          </p:cNvSpPr>
          <p:nvPr>
            <p:ph idx="1"/>
          </p:nvPr>
        </p:nvSpPr>
        <p:spPr bwMode="auto">
          <a:xfrm>
            <a:off x="215900" y="987425"/>
            <a:ext cx="8712200" cy="403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1900">
                <a:solidFill>
                  <a:srgbClr val="FFFF00"/>
                </a:solidFill>
              </a:rPr>
              <a:t>Rights management information is defined in </a:t>
            </a:r>
            <a:r>
              <a:rPr lang="en-US" altLang="en-US" sz="1900">
                <a:solidFill>
                  <a:schemeClr val="bg1"/>
                </a:solidFill>
              </a:rPr>
              <a:t>41.22 (4)</a:t>
            </a:r>
            <a:r>
              <a:rPr lang="en-US" altLang="en-US" sz="1900">
                <a:solidFill>
                  <a:srgbClr val="FF0000"/>
                </a:solidFill>
              </a:rPr>
              <a:t>:</a:t>
            </a:r>
          </a:p>
          <a:p>
            <a:pPr marL="0" indent="0">
              <a:buFont typeface="Arial" panose="020B0604020202020204" pitchFamily="34" charset="0"/>
              <a:buNone/>
            </a:pPr>
            <a:r>
              <a:rPr lang="en-US" altLang="en-US" sz="1900" i="1">
                <a:solidFill>
                  <a:schemeClr val="bg1"/>
                </a:solidFill>
              </a:rPr>
              <a:t>(4) In this section, </a:t>
            </a:r>
            <a:r>
              <a:rPr lang="en-US" altLang="en-US" sz="1900" i="1">
                <a:solidFill>
                  <a:srgbClr val="FF0000"/>
                </a:solidFill>
              </a:rPr>
              <a:t>rights management information means</a:t>
            </a:r>
            <a:r>
              <a:rPr lang="en-US" altLang="en-US" sz="1900" i="1">
                <a:solidFill>
                  <a:schemeClr val="bg1"/>
                </a:solidFill>
              </a:rPr>
              <a:t> information that</a:t>
            </a:r>
            <a:endParaRPr lang="en-CA" altLang="en-US" sz="1900" i="1">
              <a:solidFill>
                <a:schemeClr val="bg1"/>
              </a:solidFill>
            </a:endParaRPr>
          </a:p>
          <a:p>
            <a:pPr marL="300038" lvl="1" indent="0">
              <a:buFont typeface="Arial" panose="020B0604020202020204" pitchFamily="34" charset="0"/>
              <a:buNone/>
            </a:pPr>
            <a:r>
              <a:rPr lang="en-US" altLang="en-US" sz="1900" i="1">
                <a:solidFill>
                  <a:schemeClr val="bg1"/>
                </a:solidFill>
              </a:rPr>
              <a:t>(a) is </a:t>
            </a:r>
            <a:r>
              <a:rPr lang="en-US" altLang="en-US" sz="1900" i="1">
                <a:solidFill>
                  <a:srgbClr val="FFFF00"/>
                </a:solidFill>
              </a:rPr>
              <a:t>attached to or embodied in a copy of a work</a:t>
            </a:r>
            <a:r>
              <a:rPr lang="en-US" altLang="en-US" sz="1900" i="1">
                <a:solidFill>
                  <a:schemeClr val="bg1"/>
                </a:solidFill>
              </a:rPr>
              <a:t>, a performer’s performance fixed in a sound recording or a sound recording, or appears in connection with its communication to the public by telecommunication; </a:t>
            </a:r>
            <a:r>
              <a:rPr lang="en-US" altLang="en-US" sz="1900" i="1">
                <a:solidFill>
                  <a:srgbClr val="FFFF00"/>
                </a:solidFill>
              </a:rPr>
              <a:t>and</a:t>
            </a:r>
            <a:endParaRPr lang="en-CA" altLang="en-US" sz="1900" i="1">
              <a:solidFill>
                <a:srgbClr val="FFFF00"/>
              </a:solidFill>
            </a:endParaRPr>
          </a:p>
          <a:p>
            <a:pPr marL="300038" lvl="1" indent="0">
              <a:buFont typeface="Arial" panose="020B0604020202020204" pitchFamily="34" charset="0"/>
              <a:buNone/>
            </a:pPr>
            <a:r>
              <a:rPr lang="en-US" altLang="en-US" sz="1900" i="1">
                <a:solidFill>
                  <a:schemeClr val="bg1"/>
                </a:solidFill>
              </a:rPr>
              <a:t>(b) </a:t>
            </a:r>
            <a:r>
              <a:rPr lang="en-US" altLang="en-US" sz="1900" i="1">
                <a:solidFill>
                  <a:srgbClr val="FFFF00"/>
                </a:solidFill>
              </a:rPr>
              <a:t>identifies or permits the identification of the work or its author</a:t>
            </a:r>
            <a:r>
              <a:rPr lang="en-US" altLang="en-US" sz="1900" i="1">
                <a:solidFill>
                  <a:schemeClr val="bg1"/>
                </a:solidFill>
              </a:rPr>
              <a:t>, the performance or its performer, the sound recording or its maker or the holder of any rights in the work, the performance or the sound recording, or concerns the terms or conditions of the work’s, performance’s or sound recording’s use</a:t>
            </a:r>
            <a:endParaRPr lang="en-CA" altLang="en-US" sz="1900" i="1">
              <a:solidFill>
                <a:schemeClr val="bg1"/>
              </a:solidFill>
            </a:endParaRPr>
          </a:p>
          <a:p>
            <a:pPr marL="0" indent="0">
              <a:buFont typeface="Arial" panose="020B0604020202020204" pitchFamily="34" charset="0"/>
              <a:buNone/>
            </a:pPr>
            <a:r>
              <a:rPr lang="en-CA" altLang="en-US" sz="1900" b="1">
                <a:solidFill>
                  <a:srgbClr val="FFFF00"/>
                </a:solidFill>
              </a:rPr>
              <a:t>RMI infringement entitles the plaintiff to the same range of remedies available for copyright infringement, including damages, injunctions etc. </a:t>
            </a:r>
            <a:endParaRPr lang="en-US" altLang="en-US" sz="1900" b="1">
              <a:solidFill>
                <a:srgbClr val="FFFF00"/>
              </a:solidFill>
            </a:endParaRPr>
          </a:p>
        </p:txBody>
      </p:sp>
      <p:sp>
        <p:nvSpPr>
          <p:cNvPr id="425987" name="Slide Number Placeholder 3">
            <a:extLst>
              <a:ext uri="{FF2B5EF4-FFF2-40B4-BE49-F238E27FC236}">
                <a16:creationId xmlns:a16="http://schemas.microsoft.com/office/drawing/2014/main" id="{38C9EBAA-4EE9-4B09-9B28-E455697BAE9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08894-B7DD-714B-9D4B-678FE4164DE9}" type="slidenum">
              <a:rPr lang="en-US" altLang="en-US" smtClean="0"/>
              <a:pPr/>
              <a:t>116</a:t>
            </a:fld>
            <a:endParaRPr lang="en-US" alt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33B7C-228D-E8C9-ACE5-7A6E5E78AE1B}"/>
              </a:ext>
            </a:extLst>
          </p:cNvPr>
          <p:cNvSpPr txBox="1"/>
          <p:nvPr/>
        </p:nvSpPr>
        <p:spPr>
          <a:xfrm>
            <a:off x="330200" y="1347788"/>
            <a:ext cx="8483600" cy="3108325"/>
          </a:xfrm>
          <a:prstGeom prst="rect">
            <a:avLst/>
          </a:prstGeom>
          <a:noFill/>
        </p:spPr>
        <p:txBody>
          <a:bodyPr wrap="none">
            <a:spAutoFit/>
          </a:bodyPr>
          <a:lstStyle/>
          <a:p>
            <a:pPr>
              <a:buFont typeface="Arial" panose="020B0604020202020204" pitchFamily="34" charset="0"/>
              <a:buNone/>
              <a:defRPr/>
            </a:pPr>
            <a:r>
              <a:rPr lang="en-US" sz="2800" b="1" dirty="0">
                <a:solidFill>
                  <a:srgbClr val="FFFF00"/>
                </a:solidFill>
              </a:rPr>
              <a:t>Notification letters</a:t>
            </a:r>
          </a:p>
          <a:p>
            <a:pPr>
              <a:buFont typeface="Arial" panose="020B0604020202020204" pitchFamily="34" charset="0"/>
              <a:buNone/>
              <a:defRPr/>
            </a:pPr>
            <a:r>
              <a:rPr lang="en-US" sz="2800" dirty="0">
                <a:solidFill>
                  <a:schemeClr val="bg1"/>
                </a:solidFill>
              </a:rPr>
              <a:t>Notice and notice system: ss. 41.25-41.27, </a:t>
            </a:r>
          </a:p>
          <a:p>
            <a:pPr>
              <a:buFont typeface="Arial" panose="020B0604020202020204" pitchFamily="34" charset="0"/>
              <a:buNone/>
              <a:defRPr/>
            </a:pPr>
            <a:r>
              <a:rPr lang="en-US" sz="2800" dirty="0">
                <a:solidFill>
                  <a:schemeClr val="bg1"/>
                </a:solidFill>
              </a:rPr>
              <a:t>Copyright Act</a:t>
            </a:r>
          </a:p>
          <a:p>
            <a:pPr marL="800100" lvl="1" indent="-342900">
              <a:buFont typeface="Arial" panose="020B0604020202020204" pitchFamily="34" charset="0"/>
              <a:buChar char="•"/>
              <a:defRPr/>
            </a:pPr>
            <a:r>
              <a:rPr lang="en-CA" sz="2800" dirty="0">
                <a:solidFill>
                  <a:srgbClr val="FFFF00"/>
                </a:solidFill>
              </a:rPr>
              <a:t>Recent reforms</a:t>
            </a:r>
            <a:r>
              <a:rPr lang="en-CA" sz="2800" dirty="0">
                <a:solidFill>
                  <a:srgbClr val="FF0000"/>
                </a:solidFill>
              </a:rPr>
              <a:t>:</a:t>
            </a:r>
            <a:r>
              <a:rPr lang="en-CA" sz="2800" dirty="0">
                <a:solidFill>
                  <a:schemeClr val="bg1"/>
                </a:solidFill>
              </a:rPr>
              <a:t> addition of provision outlining </a:t>
            </a:r>
          </a:p>
          <a:p>
            <a:pPr lvl="1">
              <a:defRPr/>
            </a:pPr>
            <a:r>
              <a:rPr lang="en-CA" sz="2800" dirty="0">
                <a:solidFill>
                  <a:schemeClr val="bg1"/>
                </a:solidFill>
              </a:rPr>
              <a:t>prohibited content</a:t>
            </a:r>
          </a:p>
          <a:p>
            <a:pPr marL="800100" lvl="1" indent="-342900">
              <a:buFont typeface="Arial" panose="020B0604020202020204" pitchFamily="34" charset="0"/>
              <a:buChar char="•"/>
              <a:defRPr/>
            </a:pPr>
            <a:r>
              <a:rPr lang="en-CA" sz="2800" dirty="0">
                <a:solidFill>
                  <a:schemeClr val="bg1"/>
                </a:solidFill>
              </a:rPr>
              <a:t>See: </a:t>
            </a:r>
            <a:r>
              <a:rPr lang="en-CA" sz="2800" dirty="0">
                <a:solidFill>
                  <a:srgbClr val="00B0F0"/>
                </a:solidFill>
                <a:hlinkClick r:id="" action="ppaction://noaction"/>
              </a:rPr>
              <a:t>http://www.ic.gc.ca/eic/site/oca-bc.nsf/eng</a:t>
            </a:r>
          </a:p>
          <a:p>
            <a:pPr lvl="1">
              <a:defRPr/>
            </a:pPr>
            <a:r>
              <a:rPr lang="en-CA" sz="2800" dirty="0">
                <a:solidFill>
                  <a:srgbClr val="00B0F0"/>
                </a:solidFill>
                <a:hlinkClick r:id="" action="ppaction://noaction"/>
              </a:rPr>
              <a:t>/ca02920.html</a:t>
            </a:r>
            <a:r>
              <a:rPr lang="en-CA" sz="2800" dirty="0">
                <a:solidFill>
                  <a:srgbClr val="00B0F0"/>
                </a:solidFill>
              </a:rPr>
              <a:t> </a:t>
            </a:r>
            <a:r>
              <a:rPr lang="en-CA" sz="2800" dirty="0">
                <a:solidFill>
                  <a:schemeClr val="bg1"/>
                </a:solidFill>
              </a:rPr>
              <a:t>for primer on notice and notice</a:t>
            </a:r>
          </a:p>
        </p:txBody>
      </p:sp>
      <p:sp>
        <p:nvSpPr>
          <p:cNvPr id="428034" name="TextBox 2">
            <a:extLst>
              <a:ext uri="{FF2B5EF4-FFF2-40B4-BE49-F238E27FC236}">
                <a16:creationId xmlns:a16="http://schemas.microsoft.com/office/drawing/2014/main" id="{2E7FF141-6BDC-5159-1D95-DDA9853EF424}"/>
              </a:ext>
            </a:extLst>
          </p:cNvPr>
          <p:cNvSpPr txBox="1">
            <a:spLocks noChangeArrowheads="1"/>
          </p:cNvSpPr>
          <p:nvPr/>
        </p:nvSpPr>
        <p:spPr bwMode="auto">
          <a:xfrm>
            <a:off x="1060450" y="195263"/>
            <a:ext cx="70231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Enforcement </a:t>
            </a:r>
            <a:r>
              <a:rPr lang="en-US" altLang="en-US" sz="4400" b="1">
                <a:solidFill>
                  <a:srgbClr val="FF0000"/>
                </a:solidFill>
              </a:rPr>
              <a:t>&amp;</a:t>
            </a:r>
            <a:r>
              <a:rPr lang="en-US" altLang="en-US" sz="4400" b="1">
                <a:solidFill>
                  <a:srgbClr val="FFFF00"/>
                </a:solidFill>
              </a:rPr>
              <a:t> Remedies</a:t>
            </a:r>
            <a:endParaRPr lang="en-US" altLang="en-US" sz="44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extBox 2">
            <a:extLst>
              <a:ext uri="{FF2B5EF4-FFF2-40B4-BE49-F238E27FC236}">
                <a16:creationId xmlns:a16="http://schemas.microsoft.com/office/drawing/2014/main" id="{A2DB9600-3A1C-1FBD-4E24-0872B51ED5AB}"/>
              </a:ext>
            </a:extLst>
          </p:cNvPr>
          <p:cNvSpPr txBox="1">
            <a:spLocks noChangeArrowheads="1"/>
          </p:cNvSpPr>
          <p:nvPr/>
        </p:nvSpPr>
        <p:spPr bwMode="auto">
          <a:xfrm>
            <a:off x="179388" y="1058863"/>
            <a:ext cx="87852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800100" indent="-3429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b="1">
                <a:solidFill>
                  <a:srgbClr val="FFFF00"/>
                </a:solidFill>
              </a:rPr>
              <a:t>Notification letters</a:t>
            </a:r>
          </a:p>
          <a:p>
            <a:pPr lvl="1">
              <a:buFont typeface="Arial" panose="020B0604020202020204" pitchFamily="34" charset="0"/>
              <a:buChar char="•"/>
            </a:pPr>
            <a:r>
              <a:rPr lang="en-CA" altLang="en-US">
                <a:solidFill>
                  <a:schemeClr val="bg1"/>
                </a:solidFill>
              </a:rPr>
              <a:t>Another way copyright owners can deal with copyright infringement is by </a:t>
            </a:r>
            <a:r>
              <a:rPr lang="en-CA" altLang="en-US">
                <a:solidFill>
                  <a:srgbClr val="FFFF00"/>
                </a:solidFill>
              </a:rPr>
              <a:t>sending cease and desist letters </a:t>
            </a:r>
            <a:r>
              <a:rPr lang="en-CA" altLang="en-US">
                <a:solidFill>
                  <a:schemeClr val="bg1"/>
                </a:solidFill>
              </a:rPr>
              <a:t>to individuals that they have identified as having engaged in the unauthorized use of copyrighted expression. </a:t>
            </a:r>
          </a:p>
          <a:p>
            <a:pPr lvl="1">
              <a:buFont typeface="Arial" panose="020B0604020202020204" pitchFamily="34" charset="0"/>
              <a:buChar char="•"/>
            </a:pPr>
            <a:r>
              <a:rPr lang="en-CA" altLang="en-US">
                <a:solidFill>
                  <a:schemeClr val="bg1"/>
                </a:solidFill>
              </a:rPr>
              <a:t>In 2012, </a:t>
            </a:r>
            <a:r>
              <a:rPr lang="en-CA" altLang="en-US">
                <a:solidFill>
                  <a:srgbClr val="FFFF00"/>
                </a:solidFill>
              </a:rPr>
              <a:t>Parliament formally instituted a notice and notice system</a:t>
            </a:r>
            <a:r>
              <a:rPr lang="en-CA" altLang="en-US">
                <a:solidFill>
                  <a:schemeClr val="bg1"/>
                </a:solidFill>
              </a:rPr>
              <a:t>. This system </a:t>
            </a:r>
            <a:r>
              <a:rPr lang="en-CA" altLang="en-US">
                <a:solidFill>
                  <a:srgbClr val="FFFF00"/>
                </a:solidFill>
              </a:rPr>
              <a:t>took effect in early 2015 </a:t>
            </a:r>
            <a:r>
              <a:rPr lang="en-CA" altLang="en-US">
                <a:solidFill>
                  <a:schemeClr val="bg1"/>
                </a:solidFill>
              </a:rPr>
              <a:t>(although it had been used for years previously).</a:t>
            </a:r>
          </a:p>
          <a:p>
            <a:pPr lvl="1">
              <a:buFont typeface="Arial" panose="020B0604020202020204" pitchFamily="34" charset="0"/>
              <a:buChar char="•"/>
            </a:pPr>
            <a:r>
              <a:rPr lang="en-CA" altLang="en-US">
                <a:solidFill>
                  <a:schemeClr val="bg1"/>
                </a:solidFill>
              </a:rPr>
              <a:t>These statutory provisions are set out in </a:t>
            </a:r>
            <a:r>
              <a:rPr lang="en-CA" altLang="en-US">
                <a:solidFill>
                  <a:srgbClr val="FFFF00"/>
                </a:solidFill>
              </a:rPr>
              <a:t>ss. 41.25-41.27 </a:t>
            </a:r>
            <a:r>
              <a:rPr lang="en-CA" altLang="en-US">
                <a:solidFill>
                  <a:schemeClr val="bg1"/>
                </a:solidFill>
              </a:rPr>
              <a:t>of the Copyright Act.</a:t>
            </a:r>
          </a:p>
        </p:txBody>
      </p:sp>
      <p:sp>
        <p:nvSpPr>
          <p:cNvPr id="429058" name="TextBox 3">
            <a:extLst>
              <a:ext uri="{FF2B5EF4-FFF2-40B4-BE49-F238E27FC236}">
                <a16:creationId xmlns:a16="http://schemas.microsoft.com/office/drawing/2014/main" id="{734C1B81-BDB1-B48B-77C0-307D0B9E0F8C}"/>
              </a:ext>
            </a:extLst>
          </p:cNvPr>
          <p:cNvSpPr txBox="1">
            <a:spLocks noChangeArrowheads="1"/>
          </p:cNvSpPr>
          <p:nvPr/>
        </p:nvSpPr>
        <p:spPr bwMode="auto">
          <a:xfrm>
            <a:off x="1371600" y="73025"/>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Enforcement </a:t>
            </a:r>
            <a:r>
              <a:rPr lang="en-US" altLang="en-US" sz="4000" b="1">
                <a:solidFill>
                  <a:srgbClr val="FF0000"/>
                </a:solidFill>
              </a:rPr>
              <a:t>&amp;</a:t>
            </a:r>
            <a:r>
              <a:rPr lang="en-US" altLang="en-US" sz="4000" b="1">
                <a:solidFill>
                  <a:srgbClr val="FFFF00"/>
                </a:solidFill>
              </a:rPr>
              <a:t> Remedies</a:t>
            </a:r>
            <a:endParaRPr lang="en-US" altLang="en-US" sz="40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a:extLst>
              <a:ext uri="{FF2B5EF4-FFF2-40B4-BE49-F238E27FC236}">
                <a16:creationId xmlns:a16="http://schemas.microsoft.com/office/drawing/2014/main" id="{6DF4D9A8-BBEE-90F5-4B1F-5651371C7EEE}"/>
              </a:ext>
            </a:extLst>
          </p:cNvPr>
          <p:cNvSpPr>
            <a:spLocks noGrp="1" noChangeArrowheads="1"/>
          </p:cNvSpPr>
          <p:nvPr>
            <p:ph type="title"/>
          </p:nvPr>
        </p:nvSpPr>
        <p:spPr bwMode="auto">
          <a:xfrm>
            <a:off x="1012825" y="134938"/>
            <a:ext cx="71183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Notice</a:t>
            </a:r>
            <a:r>
              <a:rPr lang="en-US" altLang="en-US" sz="4000">
                <a:solidFill>
                  <a:srgbClr val="FF0000"/>
                </a:solidFill>
              </a:rPr>
              <a:t> &amp; </a:t>
            </a:r>
            <a:r>
              <a:rPr lang="en-US" altLang="en-US" sz="4000">
                <a:solidFill>
                  <a:srgbClr val="FFFF00"/>
                </a:solidFill>
              </a:rPr>
              <a:t>Notice </a:t>
            </a:r>
            <a:r>
              <a:rPr lang="en-US" altLang="en-US" sz="4000">
                <a:solidFill>
                  <a:schemeClr val="bg1"/>
                </a:solidFill>
              </a:rPr>
              <a:t>Made Simple</a:t>
            </a:r>
          </a:p>
        </p:txBody>
      </p:sp>
      <p:sp>
        <p:nvSpPr>
          <p:cNvPr id="3" name="Content Placeholder 2">
            <a:extLst>
              <a:ext uri="{FF2B5EF4-FFF2-40B4-BE49-F238E27FC236}">
                <a16:creationId xmlns:a16="http://schemas.microsoft.com/office/drawing/2014/main" id="{5ACF5805-DDA2-2D7F-E1D0-26843DCB4594}"/>
              </a:ext>
            </a:extLst>
          </p:cNvPr>
          <p:cNvSpPr>
            <a:spLocks noGrp="1"/>
          </p:cNvSpPr>
          <p:nvPr>
            <p:ph sz="quarter" idx="10"/>
          </p:nvPr>
        </p:nvSpPr>
        <p:spPr>
          <a:xfrm>
            <a:off x="358775" y="1077913"/>
            <a:ext cx="8426450" cy="3905250"/>
          </a:xfrm>
        </p:spPr>
        <p:txBody>
          <a:bodyPr>
            <a:normAutofit fontScale="92500" lnSpcReduction="10000"/>
          </a:bodyPr>
          <a:lstStyle/>
          <a:p>
            <a:pPr>
              <a:lnSpc>
                <a:spcPct val="110000"/>
              </a:lnSpc>
              <a:buFont typeface="+mj-lt"/>
              <a:buAutoNum type="arabicPeriod"/>
              <a:defRPr/>
            </a:pPr>
            <a:r>
              <a:rPr lang="en-CA" sz="3000" dirty="0">
                <a:solidFill>
                  <a:schemeClr val="bg1"/>
                </a:solidFill>
              </a:rPr>
              <a:t>The copyright owner’s representative identifies alleged unauthorized use or sharing of one of their works;</a:t>
            </a:r>
          </a:p>
          <a:p>
            <a:pPr>
              <a:lnSpc>
                <a:spcPct val="110000"/>
              </a:lnSpc>
              <a:buFont typeface="+mj-lt"/>
              <a:buAutoNum type="arabicPeriod"/>
              <a:defRPr/>
            </a:pPr>
            <a:r>
              <a:rPr lang="en-CA" sz="3000" dirty="0">
                <a:solidFill>
                  <a:schemeClr val="bg1"/>
                </a:solidFill>
              </a:rPr>
              <a:t>That representative sends a notice detailing this unauthorized activity to the associated ISP; and</a:t>
            </a:r>
          </a:p>
          <a:p>
            <a:pPr>
              <a:lnSpc>
                <a:spcPct val="110000"/>
              </a:lnSpc>
              <a:buFont typeface="+mj-lt"/>
              <a:buAutoNum type="arabicPeriod"/>
              <a:defRPr/>
            </a:pPr>
            <a:r>
              <a:rPr lang="en-CA" sz="3000" dirty="0">
                <a:solidFill>
                  <a:schemeClr val="bg1"/>
                </a:solidFill>
              </a:rPr>
              <a:t>The ISP must forward that notice to the user, in cases where a specific user account can be identified.</a:t>
            </a:r>
          </a:p>
          <a:p>
            <a:pP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2173DBE-9DDB-1142-C030-41275E84907F}"/>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93CA1E23-2F44-8FED-8D3C-07234C3A91D7}"/>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15313E6C-8793-A30F-F6A8-D85D7BB1F5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BC2C15E-92CC-2621-4DEF-3A87A55DD54A}"/>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DBC2C15E-92CC-2621-4DEF-3A87A55DD54A}"/>
                  </a:ext>
                </a:extLst>
              </p:cNvPr>
              <p:cNvPicPr/>
              <p:nvPr/>
            </p:nvPicPr>
            <p:blipFill>
              <a:blip r:embed="rId5"/>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AF545F95-3BB2-7008-A206-059C064D68E1}"/>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Title 1">
            <a:extLst>
              <a:ext uri="{FF2B5EF4-FFF2-40B4-BE49-F238E27FC236}">
                <a16:creationId xmlns:a16="http://schemas.microsoft.com/office/drawing/2014/main" id="{55584DE7-D5A0-B272-55B5-A0588A9E6FB8}"/>
              </a:ext>
            </a:extLst>
          </p:cNvPr>
          <p:cNvSpPr>
            <a:spLocks noGrp="1" noChangeArrowheads="1"/>
          </p:cNvSpPr>
          <p:nvPr>
            <p:ph type="title"/>
          </p:nvPr>
        </p:nvSpPr>
        <p:spPr bwMode="auto">
          <a:xfrm>
            <a:off x="1143000" y="115888"/>
            <a:ext cx="6858000" cy="890587"/>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CA" altLang="en-US" sz="2400" dirty="0">
                <a:solidFill>
                  <a:srgbClr val="FFFF00"/>
                </a:solidFill>
              </a:rPr>
              <a:t>REFORMS</a:t>
            </a:r>
            <a:r>
              <a:rPr lang="en-CA" altLang="en-US" sz="2400" dirty="0">
                <a:solidFill>
                  <a:srgbClr val="FF0000"/>
                </a:solidFill>
              </a:rPr>
              <a:t>: </a:t>
            </a:r>
            <a:r>
              <a:rPr lang="en-CA" altLang="en-US" sz="2400" dirty="0">
                <a:solidFill>
                  <a:schemeClr val="bg1"/>
                </a:solidFill>
              </a:rPr>
              <a:t>Addition of a </a:t>
            </a:r>
            <a:r>
              <a:rPr lang="en-CA" altLang="en-US" sz="2400" dirty="0">
                <a:solidFill>
                  <a:srgbClr val="FFFF00"/>
                </a:solidFill>
              </a:rPr>
              <a:t>provision regarding prohibited content </a:t>
            </a:r>
            <a:r>
              <a:rPr lang="en-CA" altLang="en-US" sz="2400" dirty="0">
                <a:solidFill>
                  <a:schemeClr val="bg1"/>
                </a:solidFill>
              </a:rPr>
              <a:t>in the </a:t>
            </a:r>
            <a:r>
              <a:rPr lang="en-CA" altLang="en-US" sz="2400" i="1" dirty="0">
                <a:solidFill>
                  <a:schemeClr val="bg1"/>
                </a:solidFill>
              </a:rPr>
              <a:t>Copyright Act</a:t>
            </a:r>
            <a:br>
              <a:rPr lang="en-CA" altLang="en-US" sz="2400" dirty="0"/>
            </a:br>
            <a:endParaRPr lang="en-US" altLang="en-US" sz="2400" dirty="0"/>
          </a:p>
        </p:txBody>
      </p:sp>
      <p:sp>
        <p:nvSpPr>
          <p:cNvPr id="3" name="Content Placeholder 2">
            <a:extLst>
              <a:ext uri="{FF2B5EF4-FFF2-40B4-BE49-F238E27FC236}">
                <a16:creationId xmlns:a16="http://schemas.microsoft.com/office/drawing/2014/main" id="{55C449D0-6D0E-34EF-4651-CFCD8E2357F4}"/>
              </a:ext>
            </a:extLst>
          </p:cNvPr>
          <p:cNvSpPr>
            <a:spLocks noGrp="1"/>
          </p:cNvSpPr>
          <p:nvPr>
            <p:ph sz="quarter" idx="10"/>
          </p:nvPr>
        </p:nvSpPr>
        <p:spPr>
          <a:xfrm>
            <a:off x="414338" y="1157288"/>
            <a:ext cx="8315325" cy="3895725"/>
          </a:xfrm>
        </p:spPr>
        <p:txBody>
          <a:bodyPr/>
          <a:lstStyle/>
          <a:p>
            <a:pPr marL="0" indent="0">
              <a:lnSpc>
                <a:spcPct val="110000"/>
              </a:lnSpc>
              <a:buFont typeface="Arial" panose="020B0604020202020204" pitchFamily="34" charset="0"/>
              <a:buNone/>
              <a:defRPr/>
            </a:pPr>
            <a:r>
              <a:rPr lang="en-CA" sz="2100" b="1" dirty="0">
                <a:solidFill>
                  <a:schemeClr val="bg1"/>
                </a:solidFill>
              </a:rPr>
              <a:t>s. 41.25(3)</a:t>
            </a:r>
            <a:endParaRPr lang="en-CA" sz="2100" dirty="0">
              <a:solidFill>
                <a:schemeClr val="bg1"/>
              </a:solidFill>
            </a:endParaRPr>
          </a:p>
          <a:p>
            <a:pPr marL="0" indent="0">
              <a:lnSpc>
                <a:spcPct val="110000"/>
              </a:lnSpc>
              <a:buFont typeface="Arial" panose="020B0604020202020204" pitchFamily="34" charset="0"/>
              <a:buNone/>
              <a:defRPr/>
            </a:pPr>
            <a:r>
              <a:rPr lang="en-CA" sz="2100" b="1" dirty="0">
                <a:solidFill>
                  <a:srgbClr val="FF0000"/>
                </a:solidFill>
              </a:rPr>
              <a:t>Prohibited content</a:t>
            </a:r>
            <a:endParaRPr lang="en-CA" sz="2100" dirty="0">
              <a:solidFill>
                <a:srgbClr val="FF0000"/>
              </a:solidFill>
            </a:endParaRPr>
          </a:p>
          <a:p>
            <a:pPr marL="0" indent="0">
              <a:lnSpc>
                <a:spcPct val="110000"/>
              </a:lnSpc>
              <a:buFont typeface="Arial" panose="020B0604020202020204" pitchFamily="34" charset="0"/>
              <a:buNone/>
              <a:defRPr/>
            </a:pPr>
            <a:r>
              <a:rPr lang="en-CA" sz="2100" b="1" dirty="0">
                <a:solidFill>
                  <a:schemeClr val="bg1"/>
                </a:solidFill>
              </a:rPr>
              <a:t>(3)</a:t>
            </a:r>
            <a:r>
              <a:rPr lang="en-CA" sz="2100" dirty="0">
                <a:solidFill>
                  <a:schemeClr val="bg1"/>
                </a:solidFill>
              </a:rPr>
              <a:t> </a:t>
            </a:r>
            <a:r>
              <a:rPr lang="en-CA" sz="2100" dirty="0">
                <a:solidFill>
                  <a:srgbClr val="FFFF00"/>
                </a:solidFill>
              </a:rPr>
              <a:t>A notice of claimed infringement </a:t>
            </a:r>
            <a:r>
              <a:rPr lang="en-CA" sz="2100" dirty="0">
                <a:solidFill>
                  <a:srgbClr val="FF0000"/>
                </a:solidFill>
              </a:rPr>
              <a:t>shall not contain</a:t>
            </a:r>
          </a:p>
          <a:p>
            <a:pPr marL="0" indent="0">
              <a:lnSpc>
                <a:spcPct val="110000"/>
              </a:lnSpc>
              <a:buFont typeface="Arial" panose="020B0604020202020204" pitchFamily="34" charset="0"/>
              <a:buNone/>
              <a:defRPr/>
            </a:pPr>
            <a:r>
              <a:rPr lang="en-CA" sz="2100" b="1" dirty="0">
                <a:solidFill>
                  <a:schemeClr val="bg1"/>
                </a:solidFill>
              </a:rPr>
              <a:t>(a)</a:t>
            </a:r>
            <a:r>
              <a:rPr lang="en-CA" sz="2100" dirty="0">
                <a:solidFill>
                  <a:schemeClr val="bg1"/>
                </a:solidFill>
              </a:rPr>
              <a:t> </a:t>
            </a:r>
            <a:r>
              <a:rPr lang="en-CA" sz="2100" dirty="0">
                <a:solidFill>
                  <a:srgbClr val="FFFF00"/>
                </a:solidFill>
              </a:rPr>
              <a:t>an offer to settle the claimed infringement</a:t>
            </a:r>
            <a:r>
              <a:rPr lang="en-CA" sz="2100" dirty="0">
                <a:solidFill>
                  <a:schemeClr val="bg1"/>
                </a:solidFill>
              </a:rPr>
              <a:t>;</a:t>
            </a:r>
          </a:p>
          <a:p>
            <a:pPr marL="0" indent="0">
              <a:lnSpc>
                <a:spcPct val="110000"/>
              </a:lnSpc>
              <a:buFont typeface="Arial" panose="020B0604020202020204" pitchFamily="34" charset="0"/>
              <a:buNone/>
              <a:defRPr/>
            </a:pPr>
            <a:r>
              <a:rPr lang="en-CA" sz="2100" b="1" dirty="0">
                <a:solidFill>
                  <a:schemeClr val="bg1"/>
                </a:solidFill>
              </a:rPr>
              <a:t>(b)</a:t>
            </a:r>
            <a:r>
              <a:rPr lang="en-CA" sz="2100" dirty="0">
                <a:solidFill>
                  <a:schemeClr val="bg1"/>
                </a:solidFill>
              </a:rPr>
              <a:t> </a:t>
            </a:r>
            <a:r>
              <a:rPr lang="en-CA" sz="2100" dirty="0">
                <a:solidFill>
                  <a:srgbClr val="FFFF00"/>
                </a:solidFill>
              </a:rPr>
              <a:t>a </a:t>
            </a:r>
            <a:r>
              <a:rPr lang="en-CA" sz="2100" dirty="0">
                <a:solidFill>
                  <a:schemeClr val="bg1"/>
                </a:solidFill>
              </a:rPr>
              <a:t>request or </a:t>
            </a:r>
            <a:r>
              <a:rPr lang="en-CA" sz="2100" dirty="0">
                <a:solidFill>
                  <a:srgbClr val="FFFF00"/>
                </a:solidFill>
              </a:rPr>
              <a:t>demand</a:t>
            </a:r>
            <a:r>
              <a:rPr lang="en-CA" sz="2100" dirty="0">
                <a:solidFill>
                  <a:schemeClr val="bg1"/>
                </a:solidFill>
              </a:rPr>
              <a:t>, made in relation to the claimed infringement, </a:t>
            </a:r>
            <a:r>
              <a:rPr lang="en-CA" sz="2100" dirty="0">
                <a:solidFill>
                  <a:srgbClr val="FFFF00"/>
                </a:solidFill>
              </a:rPr>
              <a:t>for payment </a:t>
            </a:r>
            <a:r>
              <a:rPr lang="en-CA" sz="2100" dirty="0">
                <a:solidFill>
                  <a:schemeClr val="bg1"/>
                </a:solidFill>
              </a:rPr>
              <a:t>or for personal information;</a:t>
            </a:r>
          </a:p>
          <a:p>
            <a:pPr marL="0" indent="0">
              <a:lnSpc>
                <a:spcPct val="110000"/>
              </a:lnSpc>
              <a:buFont typeface="Arial" panose="020B0604020202020204" pitchFamily="34" charset="0"/>
              <a:buNone/>
              <a:defRPr/>
            </a:pPr>
            <a:r>
              <a:rPr lang="en-CA" sz="2100" b="1" dirty="0">
                <a:solidFill>
                  <a:schemeClr val="bg1"/>
                </a:solidFill>
              </a:rPr>
              <a:t>(c)</a:t>
            </a:r>
            <a:r>
              <a:rPr lang="en-CA" sz="2100" dirty="0">
                <a:solidFill>
                  <a:schemeClr val="bg1"/>
                </a:solidFill>
              </a:rPr>
              <a:t> a reference, including by way of hyperlink, to such an offer, request or demand; and</a:t>
            </a:r>
          </a:p>
          <a:p>
            <a:pPr marL="0" indent="0">
              <a:lnSpc>
                <a:spcPct val="110000"/>
              </a:lnSpc>
              <a:buFont typeface="Arial" panose="020B0604020202020204" pitchFamily="34" charset="0"/>
              <a:buNone/>
              <a:defRPr/>
            </a:pPr>
            <a:r>
              <a:rPr lang="en-CA" sz="2100" b="1" dirty="0">
                <a:solidFill>
                  <a:schemeClr val="bg1"/>
                </a:solidFill>
              </a:rPr>
              <a:t>(d)</a:t>
            </a:r>
            <a:r>
              <a:rPr lang="en-CA" sz="2100" dirty="0">
                <a:solidFill>
                  <a:schemeClr val="bg1"/>
                </a:solidFill>
              </a:rPr>
              <a:t> any other information that may be prescribed by regulation. </a:t>
            </a:r>
          </a:p>
          <a:p>
            <a:pPr>
              <a:defRPr/>
            </a:pP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7773FC-72E0-83B4-25C4-73048DC9CC66}"/>
              </a:ext>
            </a:extLst>
          </p:cNvPr>
          <p:cNvSpPr>
            <a:spLocks noGrp="1"/>
          </p:cNvSpPr>
          <p:nvPr>
            <p:ph type="title"/>
          </p:nvPr>
        </p:nvSpPr>
        <p:spPr>
          <a:xfrm>
            <a:off x="1485900" y="26988"/>
            <a:ext cx="6172200" cy="577850"/>
          </a:xfrm>
        </p:spPr>
        <p:txBody>
          <a:bodyPr>
            <a:normAutofit fontScale="90000"/>
          </a:bodyPr>
          <a:lstStyle/>
          <a:p>
            <a:pPr>
              <a:defRPr/>
            </a:pPr>
            <a:r>
              <a:rPr lang="en-US" b="1" dirty="0">
                <a:solidFill>
                  <a:srgbClr val="FFFF00"/>
                </a:solidFill>
              </a:rPr>
              <a:t>Criminal enforcement</a:t>
            </a:r>
          </a:p>
        </p:txBody>
      </p:sp>
      <p:sp>
        <p:nvSpPr>
          <p:cNvPr id="461826" name="Content Placeholder 1">
            <a:extLst>
              <a:ext uri="{FF2B5EF4-FFF2-40B4-BE49-F238E27FC236}">
                <a16:creationId xmlns:a16="http://schemas.microsoft.com/office/drawing/2014/main" id="{8330692B-B2C0-0DA7-2872-4BFE441B33BE}"/>
              </a:ext>
            </a:extLst>
          </p:cNvPr>
          <p:cNvSpPr>
            <a:spLocks noGrp="1" noChangeArrowheads="1"/>
          </p:cNvSpPr>
          <p:nvPr>
            <p:ph idx="1"/>
          </p:nvPr>
        </p:nvSpPr>
        <p:spPr bwMode="auto">
          <a:xfrm>
            <a:off x="395288" y="828675"/>
            <a:ext cx="8353425" cy="4119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000" b="1">
                <a:solidFill>
                  <a:srgbClr val="FFFF00"/>
                </a:solidFill>
              </a:rPr>
              <a:t>See ss. 42, 43 of the </a:t>
            </a:r>
            <a:r>
              <a:rPr lang="en-US" altLang="en-US" sz="2000" b="1" i="1">
                <a:solidFill>
                  <a:srgbClr val="FFFF00"/>
                </a:solidFill>
              </a:rPr>
              <a:t>Copyright Act </a:t>
            </a:r>
            <a:r>
              <a:rPr lang="en-US" altLang="en-US" sz="2000" b="1">
                <a:solidFill>
                  <a:srgbClr val="FFFF00"/>
                </a:solidFill>
              </a:rPr>
              <a:t>for criminal sanctions</a:t>
            </a:r>
          </a:p>
          <a:p>
            <a:pPr marL="0" indent="0">
              <a:buFont typeface="Arial" panose="020B0604020202020204" pitchFamily="34" charset="0"/>
              <a:buNone/>
            </a:pPr>
            <a:r>
              <a:rPr lang="en-US" altLang="en-US" sz="2000">
                <a:solidFill>
                  <a:srgbClr val="FFFF00"/>
                </a:solidFill>
              </a:rPr>
              <a:t>For instance, s. 42(1):</a:t>
            </a:r>
          </a:p>
          <a:p>
            <a:pPr marL="0" indent="0">
              <a:buFont typeface="Arial" panose="020B0604020202020204" pitchFamily="34" charset="0"/>
              <a:buNone/>
            </a:pPr>
            <a:r>
              <a:rPr lang="en-US" altLang="en-US" sz="2000" i="1">
                <a:solidFill>
                  <a:schemeClr val="bg1"/>
                </a:solidFill>
              </a:rPr>
              <a:t>42 (1) Every person </a:t>
            </a:r>
            <a:r>
              <a:rPr lang="en-US" altLang="en-US" sz="2000" i="1">
                <a:solidFill>
                  <a:srgbClr val="FF0000"/>
                </a:solidFill>
              </a:rPr>
              <a:t>commits an offence </a:t>
            </a:r>
            <a:r>
              <a:rPr lang="en-US" altLang="en-US" sz="2000" i="1">
                <a:solidFill>
                  <a:schemeClr val="bg1"/>
                </a:solidFill>
              </a:rPr>
              <a:t>who knowingly</a:t>
            </a:r>
          </a:p>
          <a:p>
            <a:pPr marL="342900" lvl="1" indent="0">
              <a:buFont typeface="Arial" panose="020B0604020202020204" pitchFamily="34" charset="0"/>
              <a:buNone/>
            </a:pPr>
            <a:r>
              <a:rPr lang="en-US" altLang="en-US" sz="2000" i="1">
                <a:solidFill>
                  <a:schemeClr val="bg1"/>
                </a:solidFill>
              </a:rPr>
              <a:t>(a) </a:t>
            </a:r>
            <a:r>
              <a:rPr lang="en-US" altLang="en-US" sz="2000" i="1">
                <a:solidFill>
                  <a:srgbClr val="FF0000"/>
                </a:solidFill>
              </a:rPr>
              <a:t>makes for sale or rental an infringing copy </a:t>
            </a:r>
            <a:r>
              <a:rPr lang="en-US" altLang="en-US" sz="2000" i="1">
                <a:solidFill>
                  <a:schemeClr val="bg1"/>
                </a:solidFill>
              </a:rPr>
              <a:t>of a work or other subject-matter in which copyright subsists;</a:t>
            </a:r>
          </a:p>
          <a:p>
            <a:pPr marL="342900" lvl="1" indent="0">
              <a:buFont typeface="Arial" panose="020B0604020202020204" pitchFamily="34" charset="0"/>
              <a:buNone/>
            </a:pPr>
            <a:r>
              <a:rPr lang="en-US" altLang="en-US" sz="2000" i="1">
                <a:solidFill>
                  <a:schemeClr val="bg1"/>
                </a:solidFill>
              </a:rPr>
              <a:t>(b) sells or rents out, or by way of trade exposes or offers for sale or rental, an infringing copy of a work or other subject-matter in which copyright subsists;</a:t>
            </a:r>
          </a:p>
          <a:p>
            <a:pPr marL="342900" lvl="1" indent="0">
              <a:buFont typeface="Arial" panose="020B0604020202020204" pitchFamily="34" charset="0"/>
              <a:buNone/>
            </a:pPr>
            <a:r>
              <a:rPr lang="en-US" altLang="en-US" sz="2000" i="1">
                <a:solidFill>
                  <a:schemeClr val="bg1"/>
                </a:solidFill>
              </a:rPr>
              <a:t>(c) </a:t>
            </a:r>
            <a:r>
              <a:rPr lang="en-US" altLang="en-US" sz="2000" i="1">
                <a:solidFill>
                  <a:srgbClr val="FFFF00"/>
                </a:solidFill>
              </a:rPr>
              <a:t>distributes infringing copies </a:t>
            </a:r>
            <a:r>
              <a:rPr lang="en-US" altLang="en-US" sz="2000" i="1">
                <a:solidFill>
                  <a:schemeClr val="bg1"/>
                </a:solidFill>
              </a:rPr>
              <a:t>of a work or other subject-matter in which copyright subsists, either for the purpose of trade or to such an extent as to affect prejudicially the owner of the copyright</a:t>
            </a:r>
            <a:r>
              <a:rPr lang="en-US" altLang="en-US" sz="2000" i="1">
                <a:solidFill>
                  <a:srgbClr val="FFFF00"/>
                </a:solidFill>
              </a:rPr>
              <a:t>;</a:t>
            </a:r>
            <a:r>
              <a:rPr lang="en-US" altLang="en-US" sz="2000" i="1">
                <a:solidFill>
                  <a:srgbClr val="FF0000"/>
                </a:solidFill>
              </a:rPr>
              <a:t>...</a:t>
            </a:r>
          </a:p>
        </p:txBody>
      </p:sp>
      <p:sp>
        <p:nvSpPr>
          <p:cNvPr id="461827" name="Slide Number Placeholder 3">
            <a:extLst>
              <a:ext uri="{FF2B5EF4-FFF2-40B4-BE49-F238E27FC236}">
                <a16:creationId xmlns:a16="http://schemas.microsoft.com/office/drawing/2014/main" id="{B7A7FF37-99B4-F727-69FE-3F41F952589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AEF8BB-C1EE-F44C-AC50-B1A277427C75}" type="slidenum">
              <a:rPr lang="en-US" altLang="en-US" smtClean="0"/>
              <a:pPr/>
              <a:t>121</a:t>
            </a:fld>
            <a:endParaRPr lang="en-US" alt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372C20-D4DA-2022-B78F-7279FA9289EC}"/>
              </a:ext>
            </a:extLst>
          </p:cNvPr>
          <p:cNvSpPr>
            <a:spLocks noGrp="1"/>
          </p:cNvSpPr>
          <p:nvPr>
            <p:ph type="title"/>
          </p:nvPr>
        </p:nvSpPr>
        <p:spPr>
          <a:xfrm>
            <a:off x="468313" y="98425"/>
            <a:ext cx="8207375" cy="744538"/>
          </a:xfrm>
        </p:spPr>
        <p:txBody>
          <a:bodyPr>
            <a:normAutofit fontScale="90000"/>
          </a:bodyPr>
          <a:lstStyle/>
          <a:p>
            <a:pPr>
              <a:defRPr/>
            </a:pPr>
            <a:r>
              <a:rPr lang="en-US" b="1" dirty="0">
                <a:solidFill>
                  <a:srgbClr val="FFFF00"/>
                </a:solidFill>
              </a:rPr>
              <a:t>Criminal enforcement </a:t>
            </a:r>
            <a:r>
              <a:rPr lang="en-US" b="1" dirty="0">
                <a:solidFill>
                  <a:srgbClr val="FF0000"/>
                </a:solidFill>
              </a:rPr>
              <a:t>(</a:t>
            </a:r>
            <a:r>
              <a:rPr lang="en-US" b="1" dirty="0" err="1">
                <a:solidFill>
                  <a:schemeClr val="bg1"/>
                </a:solidFill>
              </a:rPr>
              <a:t>con</a:t>
            </a:r>
            <a:r>
              <a:rPr lang="en-US" b="1" dirty="0" err="1">
                <a:solidFill>
                  <a:srgbClr val="FF0000"/>
                </a:solidFill>
              </a:rPr>
              <a:t>’</a:t>
            </a:r>
            <a:r>
              <a:rPr lang="en-US" b="1" dirty="0" err="1">
                <a:solidFill>
                  <a:schemeClr val="bg1"/>
                </a:solidFill>
              </a:rPr>
              <a:t>d</a:t>
            </a:r>
            <a:r>
              <a:rPr lang="en-US" b="1" dirty="0">
                <a:solidFill>
                  <a:srgbClr val="FF0000"/>
                </a:solidFill>
              </a:rPr>
              <a:t>)</a:t>
            </a:r>
          </a:p>
        </p:txBody>
      </p:sp>
      <p:sp>
        <p:nvSpPr>
          <p:cNvPr id="2" name="Content Placeholder 1">
            <a:extLst>
              <a:ext uri="{FF2B5EF4-FFF2-40B4-BE49-F238E27FC236}">
                <a16:creationId xmlns:a16="http://schemas.microsoft.com/office/drawing/2014/main" id="{7572A384-BAF6-BC93-920F-6B499A858BDF}"/>
              </a:ext>
            </a:extLst>
          </p:cNvPr>
          <p:cNvSpPr>
            <a:spLocks noGrp="1"/>
          </p:cNvSpPr>
          <p:nvPr>
            <p:ph idx="1"/>
          </p:nvPr>
        </p:nvSpPr>
        <p:spPr>
          <a:xfrm>
            <a:off x="250825" y="987425"/>
            <a:ext cx="8785225" cy="4054475"/>
          </a:xfrm>
        </p:spPr>
        <p:txBody>
          <a:bodyPr>
            <a:normAutofit fontScale="55000" lnSpcReduction="20000"/>
          </a:bodyPr>
          <a:lstStyle/>
          <a:p>
            <a:pPr marL="0" indent="0">
              <a:lnSpc>
                <a:spcPct val="120000"/>
              </a:lnSpc>
              <a:buFont typeface="Arial" panose="020B0604020202020204" pitchFamily="34" charset="0"/>
              <a:buNone/>
              <a:defRPr/>
            </a:pPr>
            <a:r>
              <a:rPr lang="en-US" dirty="0">
                <a:solidFill>
                  <a:schemeClr val="bg1"/>
                </a:solidFill>
              </a:rPr>
              <a:t>See ss. 42, 43 of the </a:t>
            </a:r>
            <a:r>
              <a:rPr lang="en-US" i="1" dirty="0">
                <a:solidFill>
                  <a:schemeClr val="bg1"/>
                </a:solidFill>
              </a:rPr>
              <a:t>Copyright Act </a:t>
            </a:r>
            <a:r>
              <a:rPr lang="en-US" dirty="0">
                <a:solidFill>
                  <a:schemeClr val="bg1"/>
                </a:solidFill>
              </a:rPr>
              <a:t>for criminal sanctions</a:t>
            </a:r>
          </a:p>
          <a:p>
            <a:pPr marL="0" indent="0">
              <a:lnSpc>
                <a:spcPct val="120000"/>
              </a:lnSpc>
              <a:buFont typeface="Arial" panose="020B0604020202020204" pitchFamily="34" charset="0"/>
              <a:buNone/>
              <a:defRPr/>
            </a:pPr>
            <a:r>
              <a:rPr lang="en-US" dirty="0">
                <a:solidFill>
                  <a:schemeClr val="bg1"/>
                </a:solidFill>
              </a:rPr>
              <a:t>For instance, s. 42(1):</a:t>
            </a:r>
          </a:p>
          <a:p>
            <a:pPr marL="0" indent="0">
              <a:lnSpc>
                <a:spcPct val="120000"/>
              </a:lnSpc>
              <a:buFont typeface="Arial" panose="020B0604020202020204" pitchFamily="34" charset="0"/>
              <a:buNone/>
              <a:defRPr/>
            </a:pPr>
            <a:r>
              <a:rPr lang="en-US" i="1" dirty="0">
                <a:solidFill>
                  <a:schemeClr val="bg1"/>
                </a:solidFill>
              </a:rPr>
              <a:t>42 (1) Every person </a:t>
            </a:r>
            <a:r>
              <a:rPr lang="en-US" i="1" dirty="0">
                <a:solidFill>
                  <a:srgbClr val="FF0000"/>
                </a:solidFill>
              </a:rPr>
              <a:t>commits an offence </a:t>
            </a:r>
            <a:r>
              <a:rPr lang="en-US" i="1" dirty="0">
                <a:solidFill>
                  <a:schemeClr val="bg1"/>
                </a:solidFill>
              </a:rPr>
              <a:t>who knowingly</a:t>
            </a:r>
            <a:endParaRPr lang="en-US" dirty="0">
              <a:solidFill>
                <a:srgbClr val="FFFF00"/>
              </a:solidFill>
            </a:endParaRPr>
          </a:p>
          <a:p>
            <a:pPr marL="300038" lvl="1" indent="0">
              <a:lnSpc>
                <a:spcPct val="120000"/>
              </a:lnSpc>
              <a:buFont typeface="Arial" panose="020B0604020202020204" pitchFamily="34" charset="0"/>
              <a:buNone/>
              <a:defRPr/>
            </a:pPr>
            <a:r>
              <a:rPr lang="en-CA" i="1" dirty="0">
                <a:solidFill>
                  <a:srgbClr val="FF0000"/>
                </a:solidFill>
              </a:rPr>
              <a:t>…</a:t>
            </a:r>
            <a:r>
              <a:rPr lang="en-CA" i="1" dirty="0">
                <a:solidFill>
                  <a:schemeClr val="bg1"/>
                </a:solidFill>
              </a:rPr>
              <a:t>(d) by way of trade </a:t>
            </a:r>
            <a:r>
              <a:rPr lang="en-CA" i="1" dirty="0">
                <a:solidFill>
                  <a:srgbClr val="FFFF00"/>
                </a:solidFill>
              </a:rPr>
              <a:t>exhibits in public an infringing copy of a work </a:t>
            </a:r>
            <a:r>
              <a:rPr lang="en-CA" i="1" dirty="0">
                <a:solidFill>
                  <a:schemeClr val="bg1"/>
                </a:solidFill>
              </a:rPr>
              <a:t>or other subject-matter in which copyright subsists;</a:t>
            </a:r>
          </a:p>
          <a:p>
            <a:pPr marL="342900" lvl="1" indent="0">
              <a:lnSpc>
                <a:spcPct val="120000"/>
              </a:lnSpc>
              <a:buFont typeface="Arial" panose="020B0604020202020204" pitchFamily="34" charset="0"/>
              <a:buNone/>
              <a:defRPr/>
            </a:pPr>
            <a:r>
              <a:rPr lang="en-CA" i="1" dirty="0">
                <a:solidFill>
                  <a:schemeClr val="bg1"/>
                </a:solidFill>
              </a:rPr>
              <a:t>(e) </a:t>
            </a:r>
            <a:r>
              <a:rPr lang="en-CA" i="1" dirty="0">
                <a:solidFill>
                  <a:srgbClr val="FFFF00"/>
                </a:solidFill>
              </a:rPr>
              <a:t>possesses</a:t>
            </a:r>
            <a:r>
              <a:rPr lang="en-CA" i="1" dirty="0">
                <a:solidFill>
                  <a:schemeClr val="bg1"/>
                </a:solidFill>
              </a:rPr>
              <a:t>, for sale, rental, distribution for the purpose of trade or exhibition in public by way of trade, an infringing copy of a work or other subject-matter in which copyright subsists;</a:t>
            </a:r>
          </a:p>
          <a:p>
            <a:pPr marL="342900" lvl="1" indent="0">
              <a:lnSpc>
                <a:spcPct val="120000"/>
              </a:lnSpc>
              <a:buFont typeface="Arial" panose="020B0604020202020204" pitchFamily="34" charset="0"/>
              <a:buNone/>
              <a:defRPr/>
            </a:pPr>
            <a:r>
              <a:rPr lang="en-CA" i="1" dirty="0">
                <a:solidFill>
                  <a:schemeClr val="bg1"/>
                </a:solidFill>
              </a:rPr>
              <a:t>(f) </a:t>
            </a:r>
            <a:r>
              <a:rPr lang="en-CA" i="1" dirty="0">
                <a:solidFill>
                  <a:srgbClr val="FFFF00"/>
                </a:solidFill>
              </a:rPr>
              <a:t>imports, for sale or rental, into Canada any infringing copy of a work </a:t>
            </a:r>
            <a:r>
              <a:rPr lang="en-CA" i="1" dirty="0">
                <a:solidFill>
                  <a:schemeClr val="bg1"/>
                </a:solidFill>
              </a:rPr>
              <a:t>or other subject-matter in which copyright subsists; or</a:t>
            </a:r>
          </a:p>
          <a:p>
            <a:pPr marL="342900" lvl="1" indent="0">
              <a:lnSpc>
                <a:spcPct val="120000"/>
              </a:lnSpc>
              <a:buFont typeface="Arial" panose="020B0604020202020204" pitchFamily="34" charset="0"/>
              <a:buNone/>
              <a:defRPr/>
            </a:pPr>
            <a:r>
              <a:rPr lang="en-CA" i="1" dirty="0">
                <a:solidFill>
                  <a:schemeClr val="bg1"/>
                </a:solidFill>
              </a:rPr>
              <a:t>(g) </a:t>
            </a:r>
            <a:r>
              <a:rPr lang="en-CA" i="1" dirty="0">
                <a:solidFill>
                  <a:srgbClr val="FFFF00"/>
                </a:solidFill>
              </a:rPr>
              <a:t>exports or attempts to export</a:t>
            </a:r>
            <a:r>
              <a:rPr lang="en-CA" i="1" dirty="0">
                <a:solidFill>
                  <a:schemeClr val="bg1"/>
                </a:solidFill>
              </a:rPr>
              <a:t>, for sale or rental, an infringing copy of a work or other subject-matter in which copyright subsists.</a:t>
            </a:r>
          </a:p>
          <a:p>
            <a:pPr marL="0" indent="0">
              <a:lnSpc>
                <a:spcPct val="120000"/>
              </a:lnSpc>
              <a:buFont typeface="Arial" panose="020B0604020202020204" pitchFamily="34" charset="0"/>
              <a:buNone/>
              <a:defRPr/>
            </a:pPr>
            <a:r>
              <a:rPr lang="en-US" dirty="0">
                <a:solidFill>
                  <a:srgbClr val="FFFF00"/>
                </a:solidFill>
              </a:rPr>
              <a:t>Summary conviction</a:t>
            </a:r>
            <a:r>
              <a:rPr lang="en-US" dirty="0">
                <a:solidFill>
                  <a:srgbClr val="FF0000"/>
                </a:solidFill>
              </a:rPr>
              <a:t>:</a:t>
            </a:r>
            <a:r>
              <a:rPr lang="en-US" dirty="0">
                <a:solidFill>
                  <a:srgbClr val="FFFF00"/>
                </a:solidFill>
              </a:rPr>
              <a:t> $25,000 fine; 6 months imprisonment; or both</a:t>
            </a:r>
          </a:p>
          <a:p>
            <a:pPr marL="0" indent="0">
              <a:lnSpc>
                <a:spcPct val="120000"/>
              </a:lnSpc>
              <a:buFont typeface="Arial" panose="020B0604020202020204" pitchFamily="34" charset="0"/>
              <a:buNone/>
              <a:defRPr/>
            </a:pPr>
            <a:r>
              <a:rPr lang="en-US" dirty="0">
                <a:solidFill>
                  <a:srgbClr val="FFFF00"/>
                </a:solidFill>
              </a:rPr>
              <a:t>Indictment: $1,000,000 fine; 5 years imprisonment or both</a:t>
            </a:r>
          </a:p>
          <a:p>
            <a:pPr>
              <a:defRPr/>
            </a:pPr>
            <a:endParaRPr lang="en-US" dirty="0"/>
          </a:p>
        </p:txBody>
      </p:sp>
      <p:sp>
        <p:nvSpPr>
          <p:cNvPr id="463875" name="Slide Number Placeholder 3">
            <a:extLst>
              <a:ext uri="{FF2B5EF4-FFF2-40B4-BE49-F238E27FC236}">
                <a16:creationId xmlns:a16="http://schemas.microsoft.com/office/drawing/2014/main" id="{340B13B2-57A9-FEEB-212E-E7632136D51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A5F6A2-D76F-CF4A-B9F8-D787D677C475}" type="slidenum">
              <a:rPr lang="en-US" altLang="en-US" smtClean="0"/>
              <a:pPr/>
              <a:t>122</a:t>
            </a:fld>
            <a:endParaRPr lang="en-US" alt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DBEA2B-7588-2E73-12D5-2447BE2B69B5}"/>
              </a:ext>
            </a:extLst>
          </p:cNvPr>
          <p:cNvSpPr>
            <a:spLocks noGrp="1"/>
          </p:cNvSpPr>
          <p:nvPr>
            <p:ph type="title"/>
          </p:nvPr>
        </p:nvSpPr>
        <p:spPr>
          <a:xfrm>
            <a:off x="1206500" y="50800"/>
            <a:ext cx="6731000" cy="709613"/>
          </a:xfrm>
        </p:spPr>
        <p:txBody>
          <a:bodyPr>
            <a:normAutofit fontScale="90000"/>
          </a:bodyPr>
          <a:lstStyle/>
          <a:p>
            <a:pPr>
              <a:defRPr/>
            </a:pPr>
            <a:r>
              <a:rPr lang="en-US" b="1" dirty="0">
                <a:solidFill>
                  <a:srgbClr val="FFFF00"/>
                </a:solidFill>
              </a:rPr>
              <a:t>Enforcement </a:t>
            </a:r>
            <a:r>
              <a:rPr lang="en-US" b="1" dirty="0">
                <a:solidFill>
                  <a:srgbClr val="FF0000"/>
                </a:solidFill>
              </a:rPr>
              <a:t>&amp; </a:t>
            </a:r>
            <a:r>
              <a:rPr lang="en-US" b="1" dirty="0">
                <a:solidFill>
                  <a:srgbClr val="FFFF00"/>
                </a:solidFill>
              </a:rPr>
              <a:t>Remedies</a:t>
            </a:r>
          </a:p>
        </p:txBody>
      </p:sp>
      <p:sp>
        <p:nvSpPr>
          <p:cNvPr id="2" name="Content Placeholder 1">
            <a:extLst>
              <a:ext uri="{FF2B5EF4-FFF2-40B4-BE49-F238E27FC236}">
                <a16:creationId xmlns:a16="http://schemas.microsoft.com/office/drawing/2014/main" id="{6DDBE379-8CE3-4612-373D-3007D2073890}"/>
              </a:ext>
            </a:extLst>
          </p:cNvPr>
          <p:cNvSpPr>
            <a:spLocks noGrp="1"/>
          </p:cNvSpPr>
          <p:nvPr>
            <p:ph idx="1"/>
          </p:nvPr>
        </p:nvSpPr>
        <p:spPr>
          <a:xfrm>
            <a:off x="358775" y="987425"/>
            <a:ext cx="8426450" cy="3868738"/>
          </a:xfrm>
        </p:spPr>
        <p:txBody>
          <a:bodyPr>
            <a:normAutofit/>
          </a:bodyPr>
          <a:lstStyle/>
          <a:p>
            <a:pPr marL="0" indent="0">
              <a:buFont typeface="Arial" panose="020B0604020202020204" pitchFamily="34" charset="0"/>
              <a:buNone/>
              <a:defRPr/>
            </a:pPr>
            <a:r>
              <a:rPr lang="en-US" sz="2800" dirty="0">
                <a:solidFill>
                  <a:srgbClr val="FFFF00"/>
                </a:solidFill>
              </a:rPr>
              <a:t>P</a:t>
            </a:r>
            <a:r>
              <a:rPr lang="en-US" sz="2800" b="1" dirty="0">
                <a:solidFill>
                  <a:srgbClr val="FFFF00"/>
                </a:solidFill>
              </a:rPr>
              <a:t>rimary remedies provision, Copyright Act</a:t>
            </a:r>
          </a:p>
          <a:p>
            <a:pPr marL="0" indent="0">
              <a:buFont typeface="Arial" panose="020B0604020202020204" pitchFamily="34" charset="0"/>
              <a:buNone/>
              <a:defRPr/>
            </a:pPr>
            <a:r>
              <a:rPr lang="en-US" sz="2800" dirty="0">
                <a:solidFill>
                  <a:schemeClr val="bg1"/>
                </a:solidFill>
              </a:rPr>
              <a:t>34</a:t>
            </a:r>
            <a:r>
              <a:rPr lang="en-US" sz="2800" b="1" dirty="0">
                <a:solidFill>
                  <a:schemeClr val="bg1"/>
                </a:solidFill>
              </a:rPr>
              <a:t>.</a:t>
            </a:r>
            <a:r>
              <a:rPr lang="en-US" sz="2800" dirty="0">
                <a:solidFill>
                  <a:schemeClr val="bg1"/>
                </a:solidFill>
              </a:rPr>
              <a:t> (1) Where copyright has been infringed, the </a:t>
            </a:r>
            <a:r>
              <a:rPr lang="en-US" sz="2800" dirty="0">
                <a:solidFill>
                  <a:srgbClr val="FFFF00"/>
                </a:solidFill>
              </a:rPr>
              <a:t>owner of the copyright is</a:t>
            </a:r>
            <a:r>
              <a:rPr lang="en-US" sz="2800" dirty="0">
                <a:solidFill>
                  <a:schemeClr val="bg1"/>
                </a:solidFill>
              </a:rPr>
              <a:t>, subject to this Act, </a:t>
            </a:r>
            <a:r>
              <a:rPr lang="en-US" sz="2800" dirty="0">
                <a:solidFill>
                  <a:srgbClr val="FFFF00"/>
                </a:solidFill>
              </a:rPr>
              <a:t>entitled to all remedies by way of injunction, damages, accounts, delivery up and other</a:t>
            </a:r>
            <a:r>
              <a:rPr lang="en-US" sz="2800" dirty="0">
                <a:solidFill>
                  <a:schemeClr val="bg1"/>
                </a:solidFill>
              </a:rPr>
              <a:t>wise that are or may be conferred by law for the infringement of a right.</a:t>
            </a:r>
            <a:r>
              <a:rPr lang="en-CA" sz="2800" dirty="0"/>
              <a:t> </a:t>
            </a:r>
          </a:p>
          <a:p>
            <a:pPr marL="0" indent="0">
              <a:buFont typeface="Arial" panose="020B0604020202020204" pitchFamily="34" charset="0"/>
              <a:buNone/>
              <a:defRPr/>
            </a:pPr>
            <a:r>
              <a:rPr lang="en-CA" sz="2800" b="1" dirty="0">
                <a:solidFill>
                  <a:srgbClr val="FFFF00"/>
                </a:solidFill>
              </a:rPr>
              <a:t>NB. </a:t>
            </a:r>
            <a:r>
              <a:rPr lang="en-CA" sz="2800" dirty="0">
                <a:solidFill>
                  <a:schemeClr val="bg1"/>
                </a:solidFill>
              </a:rPr>
              <a:t>These same remedies are available for infringements of </a:t>
            </a:r>
            <a:r>
              <a:rPr lang="en-CA" sz="2800" dirty="0">
                <a:solidFill>
                  <a:srgbClr val="FFFF00"/>
                </a:solidFill>
              </a:rPr>
              <a:t>moral rights</a:t>
            </a:r>
            <a:r>
              <a:rPr lang="en-CA" sz="2800" dirty="0">
                <a:solidFill>
                  <a:schemeClr val="bg1"/>
                </a:solidFill>
              </a:rPr>
              <a:t>. (34(2))</a:t>
            </a:r>
          </a:p>
          <a:p>
            <a:pPr>
              <a:defRPr/>
            </a:pPr>
            <a:endParaRPr lang="en-CA" sz="2700" dirty="0">
              <a:solidFill>
                <a:schemeClr val="bg1"/>
              </a:solidFill>
            </a:endParaRPr>
          </a:p>
        </p:txBody>
      </p:sp>
      <p:sp>
        <p:nvSpPr>
          <p:cNvPr id="465923" name="Slide Number Placeholder 3">
            <a:extLst>
              <a:ext uri="{FF2B5EF4-FFF2-40B4-BE49-F238E27FC236}">
                <a16:creationId xmlns:a16="http://schemas.microsoft.com/office/drawing/2014/main" id="{FF927C3A-A492-FD1D-1F2C-6DE7AC911AB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BCA7AF-A771-4648-9592-4E0554EB2E85}" type="slidenum">
              <a:rPr lang="en-US" altLang="en-US" smtClean="0"/>
              <a:pPr/>
              <a:t>123</a:t>
            </a:fld>
            <a:endParaRPr lang="en-US" alt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5">
            <a:extLst>
              <a:ext uri="{FF2B5EF4-FFF2-40B4-BE49-F238E27FC236}">
                <a16:creationId xmlns:a16="http://schemas.microsoft.com/office/drawing/2014/main" id="{1EB031AB-BF84-80A7-A82C-4FE4C0FFDEC7}"/>
              </a:ext>
            </a:extLst>
          </p:cNvPr>
          <p:cNvSpPr>
            <a:spLocks noGrp="1" noChangeArrowheads="1"/>
          </p:cNvSpPr>
          <p:nvPr>
            <p:ph type="title"/>
          </p:nvPr>
        </p:nvSpPr>
        <p:spPr bwMode="auto">
          <a:xfrm>
            <a:off x="323850" y="146050"/>
            <a:ext cx="8496300" cy="790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3EA4E5BB-DD03-3607-22A5-0E7A06B08368}"/>
              </a:ext>
            </a:extLst>
          </p:cNvPr>
          <p:cNvSpPr>
            <a:spLocks noGrp="1"/>
          </p:cNvSpPr>
          <p:nvPr>
            <p:ph idx="1"/>
          </p:nvPr>
        </p:nvSpPr>
        <p:spPr>
          <a:xfrm>
            <a:off x="358775" y="1131888"/>
            <a:ext cx="8426450" cy="3957637"/>
          </a:xfrm>
        </p:spPr>
        <p:txBody>
          <a:bodyPr>
            <a:normAutofit lnSpcReduction="10000"/>
          </a:bodyPr>
          <a:lstStyle/>
          <a:p>
            <a:pPr marL="0" indent="0">
              <a:buFont typeface="Arial" panose="020B0604020202020204" pitchFamily="34" charset="0"/>
              <a:buNone/>
              <a:defRPr/>
            </a:pPr>
            <a:r>
              <a:rPr lang="en-US" sz="2400" dirty="0">
                <a:solidFill>
                  <a:srgbClr val="FFFF00"/>
                </a:solidFill>
              </a:rPr>
              <a:t>P</a:t>
            </a:r>
            <a:r>
              <a:rPr lang="en-US" sz="2400" b="1" dirty="0">
                <a:solidFill>
                  <a:srgbClr val="FFFF00"/>
                </a:solidFill>
              </a:rPr>
              <a:t>rimary remedies provision, Copyright Act</a:t>
            </a:r>
          </a:p>
          <a:p>
            <a:pPr marL="0" indent="0">
              <a:buFont typeface="Arial" panose="020B0604020202020204" pitchFamily="34" charset="0"/>
              <a:buNone/>
              <a:defRPr/>
            </a:pPr>
            <a:r>
              <a:rPr lang="en-CA" sz="2400" dirty="0">
                <a:solidFill>
                  <a:schemeClr val="bg1"/>
                </a:solidFill>
              </a:rPr>
              <a:t>S. 35(1) Copyright Act clarifies that </a:t>
            </a:r>
            <a:r>
              <a:rPr lang="en-CA" sz="2400" dirty="0">
                <a:solidFill>
                  <a:srgbClr val="FFFF00"/>
                </a:solidFill>
              </a:rPr>
              <a:t>where a person has infringed copyright</a:t>
            </a:r>
            <a:r>
              <a:rPr lang="en-CA" sz="2400" dirty="0">
                <a:solidFill>
                  <a:schemeClr val="bg1"/>
                </a:solidFill>
              </a:rPr>
              <a:t>, they are </a:t>
            </a:r>
            <a:r>
              <a:rPr lang="en-CA" sz="2400" dirty="0">
                <a:solidFill>
                  <a:srgbClr val="FFFF00"/>
                </a:solidFill>
              </a:rPr>
              <a:t>liable to pay both</a:t>
            </a:r>
            <a:r>
              <a:rPr lang="en-CA" sz="2400" dirty="0">
                <a:solidFill>
                  <a:schemeClr val="bg1"/>
                </a:solidFill>
              </a:rPr>
              <a:t>:</a:t>
            </a:r>
          </a:p>
          <a:p>
            <a:pPr>
              <a:buFont typeface="+mj-lt"/>
              <a:buAutoNum type="arabicPeriod"/>
              <a:defRPr/>
            </a:pPr>
            <a:r>
              <a:rPr lang="en-CA" sz="2400" dirty="0">
                <a:solidFill>
                  <a:srgbClr val="FF0000"/>
                </a:solidFill>
              </a:rPr>
              <a:t>Damages </a:t>
            </a:r>
            <a:r>
              <a:rPr lang="en-CA" sz="2400" dirty="0">
                <a:solidFill>
                  <a:schemeClr val="bg1"/>
                </a:solidFill>
              </a:rPr>
              <a:t>suffered by the copyright owner due to the infringement</a:t>
            </a:r>
            <a:r>
              <a:rPr lang="en-CA" sz="2400" dirty="0">
                <a:solidFill>
                  <a:srgbClr val="FF0000"/>
                </a:solidFill>
              </a:rPr>
              <a:t> &amp;</a:t>
            </a:r>
          </a:p>
          <a:p>
            <a:pPr>
              <a:buFont typeface="+mj-lt"/>
              <a:buAutoNum type="arabicPeriod"/>
              <a:defRPr/>
            </a:pPr>
            <a:r>
              <a:rPr lang="en-CA" sz="2400" dirty="0">
                <a:solidFill>
                  <a:srgbClr val="FF0000"/>
                </a:solidFill>
              </a:rPr>
              <a:t>Any profits made from the infringement </a:t>
            </a:r>
            <a:r>
              <a:rPr lang="en-CA" sz="2400" dirty="0">
                <a:solidFill>
                  <a:schemeClr val="bg1"/>
                </a:solidFill>
              </a:rPr>
              <a:t>not previously accounted for when calculating damages</a:t>
            </a:r>
          </a:p>
          <a:p>
            <a:pPr marL="0" indent="0">
              <a:buFont typeface="Arial" panose="020B0604020202020204" pitchFamily="34" charset="0"/>
              <a:buNone/>
              <a:defRPr/>
            </a:pPr>
            <a:r>
              <a:rPr lang="en-CA" sz="2400" dirty="0">
                <a:solidFill>
                  <a:srgbClr val="FFFF00"/>
                </a:solidFill>
              </a:rPr>
              <a:t>Copyright owners also have the </a:t>
            </a:r>
            <a:r>
              <a:rPr lang="en-CA" sz="2400" dirty="0">
                <a:solidFill>
                  <a:srgbClr val="FF0000"/>
                </a:solidFill>
              </a:rPr>
              <a:t>choice </a:t>
            </a:r>
            <a:r>
              <a:rPr lang="en-CA" sz="2400" dirty="0">
                <a:solidFill>
                  <a:srgbClr val="FFFF00"/>
                </a:solidFill>
              </a:rPr>
              <a:t>of</a:t>
            </a:r>
            <a:r>
              <a:rPr lang="en-CA" sz="2400" dirty="0">
                <a:solidFill>
                  <a:schemeClr val="bg1"/>
                </a:solidFill>
              </a:rPr>
              <a:t>, rather than recovering damages and profits, of </a:t>
            </a:r>
            <a:r>
              <a:rPr lang="en-CA" sz="2400" dirty="0">
                <a:solidFill>
                  <a:srgbClr val="FF0000"/>
                </a:solidFill>
              </a:rPr>
              <a:t>recovering statutory damages</a:t>
            </a:r>
            <a:r>
              <a:rPr lang="en-CA" sz="2400" dirty="0">
                <a:solidFill>
                  <a:schemeClr val="bg1"/>
                </a:solidFill>
              </a:rPr>
              <a:t>. </a:t>
            </a:r>
          </a:p>
          <a:p>
            <a:pPr marL="0" indent="0">
              <a:buFont typeface="Arial" panose="020B0604020202020204" pitchFamily="34" charset="0"/>
              <a:buNone/>
              <a:defRPr/>
            </a:pPr>
            <a:endParaRPr lang="en-CA" sz="2700" dirty="0">
              <a:solidFill>
                <a:schemeClr val="bg1"/>
              </a:solidFill>
            </a:endParaRPr>
          </a:p>
        </p:txBody>
      </p:sp>
      <p:sp>
        <p:nvSpPr>
          <p:cNvPr id="467971" name="Slide Number Placeholder 3">
            <a:extLst>
              <a:ext uri="{FF2B5EF4-FFF2-40B4-BE49-F238E27FC236}">
                <a16:creationId xmlns:a16="http://schemas.microsoft.com/office/drawing/2014/main" id="{7834171E-DC9D-B307-B803-9DFBC17EB9B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301D8FB-66C8-9E49-9095-E07F20AE7E34}" type="slidenum">
              <a:rPr lang="en-US" altLang="en-US" smtClean="0"/>
              <a:pPr/>
              <a:t>124</a:t>
            </a:fld>
            <a:endParaRPr lang="en-US"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5">
            <a:extLst>
              <a:ext uri="{FF2B5EF4-FFF2-40B4-BE49-F238E27FC236}">
                <a16:creationId xmlns:a16="http://schemas.microsoft.com/office/drawing/2014/main" id="{17ED900F-BD95-029A-EF09-04A14D80537D}"/>
              </a:ext>
            </a:extLst>
          </p:cNvPr>
          <p:cNvSpPr>
            <a:spLocks noGrp="1" noChangeArrowheads="1"/>
          </p:cNvSpPr>
          <p:nvPr>
            <p:ph type="title"/>
          </p:nvPr>
        </p:nvSpPr>
        <p:spPr bwMode="auto">
          <a:xfrm>
            <a:off x="922338" y="123825"/>
            <a:ext cx="7299325"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2" name="Content Placeholder 1">
            <a:extLst>
              <a:ext uri="{FF2B5EF4-FFF2-40B4-BE49-F238E27FC236}">
                <a16:creationId xmlns:a16="http://schemas.microsoft.com/office/drawing/2014/main" id="{A41FF36B-3A95-E696-B223-B62DF83DF745}"/>
              </a:ext>
            </a:extLst>
          </p:cNvPr>
          <p:cNvSpPr>
            <a:spLocks noGrp="1"/>
          </p:cNvSpPr>
          <p:nvPr>
            <p:ph idx="1"/>
          </p:nvPr>
        </p:nvSpPr>
        <p:spPr>
          <a:xfrm>
            <a:off x="358775" y="1058863"/>
            <a:ext cx="8426450" cy="3960812"/>
          </a:xfrm>
        </p:spPr>
        <p:txBody>
          <a:bodyPr>
            <a:noAutofit/>
          </a:bodyPr>
          <a:lstStyle/>
          <a:p>
            <a:pPr marL="0" indent="0">
              <a:buFont typeface="Arial" panose="020B0604020202020204" pitchFamily="34" charset="0"/>
              <a:buNone/>
              <a:defRPr/>
            </a:pPr>
            <a:r>
              <a:rPr lang="en-US" sz="2500" b="1" dirty="0">
                <a:solidFill>
                  <a:srgbClr val="FFFF00"/>
                </a:solidFill>
              </a:rPr>
              <a:t> Statutory damages </a:t>
            </a:r>
            <a:r>
              <a:rPr lang="en-US" sz="2500" dirty="0">
                <a:solidFill>
                  <a:schemeClr val="bg1"/>
                </a:solidFill>
              </a:rPr>
              <a:t>S. 38.1 Copyright Act</a:t>
            </a:r>
          </a:p>
          <a:p>
            <a:pPr>
              <a:defRPr/>
            </a:pPr>
            <a:r>
              <a:rPr lang="en-US" sz="2500" dirty="0">
                <a:solidFill>
                  <a:srgbClr val="FFFF00"/>
                </a:solidFill>
              </a:rPr>
              <a:t>Note </a:t>
            </a:r>
            <a:r>
              <a:rPr lang="en-US" sz="2500" dirty="0">
                <a:solidFill>
                  <a:srgbClr val="FF0000"/>
                </a:solidFill>
              </a:rPr>
              <a:t>critical distinction </a:t>
            </a:r>
            <a:r>
              <a:rPr lang="en-US" sz="2500" dirty="0">
                <a:solidFill>
                  <a:schemeClr val="bg1"/>
                </a:solidFill>
              </a:rPr>
              <a:t>between </a:t>
            </a:r>
            <a:r>
              <a:rPr lang="en-US" sz="2500" dirty="0">
                <a:solidFill>
                  <a:srgbClr val="FFFF00"/>
                </a:solidFill>
              </a:rPr>
              <a:t>statutory damages for infringements for </a:t>
            </a:r>
            <a:r>
              <a:rPr lang="en-US" sz="2500" dirty="0">
                <a:solidFill>
                  <a:srgbClr val="FF0000"/>
                </a:solidFill>
              </a:rPr>
              <a:t>commercial</a:t>
            </a:r>
            <a:r>
              <a:rPr lang="en-US" sz="2500" dirty="0">
                <a:solidFill>
                  <a:srgbClr val="FFFF00"/>
                </a:solidFill>
              </a:rPr>
              <a:t> purposes, </a:t>
            </a:r>
            <a:r>
              <a:rPr lang="en-US" sz="2500" dirty="0">
                <a:solidFill>
                  <a:schemeClr val="bg1"/>
                </a:solidFill>
              </a:rPr>
              <a:t>and</a:t>
            </a:r>
            <a:r>
              <a:rPr lang="en-US" sz="2500" dirty="0">
                <a:solidFill>
                  <a:srgbClr val="FFFF00"/>
                </a:solidFill>
              </a:rPr>
              <a:t> statutory damages for infringements for </a:t>
            </a:r>
            <a:r>
              <a:rPr lang="en-US" sz="2500" dirty="0">
                <a:solidFill>
                  <a:srgbClr val="FF0000"/>
                </a:solidFill>
              </a:rPr>
              <a:t>non-commercial</a:t>
            </a:r>
            <a:r>
              <a:rPr lang="en-US" sz="2500" dirty="0">
                <a:solidFill>
                  <a:srgbClr val="FFFF00"/>
                </a:solidFill>
              </a:rPr>
              <a:t> purposes</a:t>
            </a:r>
          </a:p>
          <a:p>
            <a:pPr lvl="1">
              <a:buFont typeface="Courier New" panose="02070309020205020404" pitchFamily="49" charset="0"/>
              <a:buChar char="o"/>
              <a:defRPr/>
            </a:pPr>
            <a:r>
              <a:rPr lang="en-US" sz="2500" dirty="0">
                <a:solidFill>
                  <a:srgbClr val="FFFF00"/>
                </a:solidFill>
              </a:rPr>
              <a:t>Commercial: $500-$20,000 </a:t>
            </a:r>
            <a:r>
              <a:rPr lang="en-US" sz="2500" dirty="0">
                <a:solidFill>
                  <a:schemeClr val="bg1"/>
                </a:solidFill>
              </a:rPr>
              <a:t>per work infringed (s. 38.1(1)(a))</a:t>
            </a:r>
          </a:p>
          <a:p>
            <a:pPr lvl="1">
              <a:buFont typeface="Courier New" panose="02070309020205020404" pitchFamily="49" charset="0"/>
              <a:buChar char="o"/>
              <a:defRPr/>
            </a:pPr>
            <a:r>
              <a:rPr lang="en-US" sz="2500" dirty="0">
                <a:solidFill>
                  <a:srgbClr val="FFFF00"/>
                </a:solidFill>
              </a:rPr>
              <a:t>Non-commercial: $100-$5,000 for all works infringed </a:t>
            </a:r>
            <a:r>
              <a:rPr lang="en-US" sz="2500" dirty="0">
                <a:solidFill>
                  <a:schemeClr val="bg1"/>
                </a:solidFill>
              </a:rPr>
              <a:t>(s. 38.1(1)(b))</a:t>
            </a:r>
            <a:endParaRPr lang="en-US" sz="2500" dirty="0">
              <a:solidFill>
                <a:srgbClr val="FFFF00"/>
              </a:solidFill>
            </a:endParaRPr>
          </a:p>
        </p:txBody>
      </p:sp>
      <p:sp>
        <p:nvSpPr>
          <p:cNvPr id="470019" name="Slide Number Placeholder 3">
            <a:extLst>
              <a:ext uri="{FF2B5EF4-FFF2-40B4-BE49-F238E27FC236}">
                <a16:creationId xmlns:a16="http://schemas.microsoft.com/office/drawing/2014/main" id="{E45A02F3-D694-D83E-76E9-FB7209BC2AF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98FCD35-3E99-B843-BF2A-F6BB721E2240}" type="slidenum">
              <a:rPr lang="en-US" altLang="en-US" smtClean="0"/>
              <a:pPr/>
              <a:t>125</a:t>
            </a:fld>
            <a:endParaRPr lang="en-US" alt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Title 1">
            <a:extLst>
              <a:ext uri="{FF2B5EF4-FFF2-40B4-BE49-F238E27FC236}">
                <a16:creationId xmlns:a16="http://schemas.microsoft.com/office/drawing/2014/main" id="{F1A1DD99-947B-EA1F-F482-8164E3B7D956}"/>
              </a:ext>
            </a:extLst>
          </p:cNvPr>
          <p:cNvSpPr>
            <a:spLocks noGrp="1" noChangeArrowheads="1"/>
          </p:cNvSpPr>
          <p:nvPr>
            <p:ph type="title"/>
          </p:nvPr>
        </p:nvSpPr>
        <p:spPr bwMode="auto">
          <a:xfrm>
            <a:off x="358775" y="87313"/>
            <a:ext cx="84264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200" b="1">
                <a:solidFill>
                  <a:srgbClr val="FFFF00"/>
                </a:solidFill>
              </a:rPr>
              <a:t>Statutory damages </a:t>
            </a:r>
            <a:r>
              <a:rPr lang="en-CA" altLang="en-US" sz="3200" b="1">
                <a:solidFill>
                  <a:schemeClr val="bg1"/>
                </a:solidFill>
              </a:rPr>
              <a:t>s. 38.1</a:t>
            </a:r>
            <a:r>
              <a:rPr lang="en-CA" altLang="en-US" sz="3200">
                <a:solidFill>
                  <a:schemeClr val="bg1"/>
                </a:solidFill>
              </a:rPr>
              <a:t> </a:t>
            </a:r>
            <a:r>
              <a:rPr lang="en-CA" altLang="en-US" sz="3200" b="1">
                <a:solidFill>
                  <a:schemeClr val="bg1"/>
                </a:solidFill>
              </a:rPr>
              <a:t>(1)</a:t>
            </a:r>
            <a:r>
              <a:rPr lang="en-CA" altLang="en-US" sz="3200">
                <a:solidFill>
                  <a:schemeClr val="bg1"/>
                </a:solidFill>
              </a:rPr>
              <a:t> Copyright Act</a:t>
            </a:r>
            <a:endParaRPr lang="en-US" altLang="en-US" sz="3200">
              <a:solidFill>
                <a:schemeClr val="bg1"/>
              </a:solidFill>
            </a:endParaRPr>
          </a:p>
        </p:txBody>
      </p:sp>
      <p:sp>
        <p:nvSpPr>
          <p:cNvPr id="3" name="Content Placeholder 2">
            <a:extLst>
              <a:ext uri="{FF2B5EF4-FFF2-40B4-BE49-F238E27FC236}">
                <a16:creationId xmlns:a16="http://schemas.microsoft.com/office/drawing/2014/main" id="{80485049-1ACA-28CD-4D40-80A3F4EFDF98}"/>
              </a:ext>
            </a:extLst>
          </p:cNvPr>
          <p:cNvSpPr>
            <a:spLocks noGrp="1"/>
          </p:cNvSpPr>
          <p:nvPr>
            <p:ph sz="quarter" idx="10"/>
          </p:nvPr>
        </p:nvSpPr>
        <p:spPr>
          <a:xfrm>
            <a:off x="179388" y="854075"/>
            <a:ext cx="8785225" cy="4206875"/>
          </a:xfrm>
        </p:spPr>
        <p:txBody>
          <a:bodyPr>
            <a:normAutofit fontScale="85000" lnSpcReduction="20000"/>
          </a:bodyPr>
          <a:lstStyle/>
          <a:p>
            <a:pPr marL="0" indent="0">
              <a:lnSpc>
                <a:spcPct val="110000"/>
              </a:lnSpc>
              <a:buFont typeface="Arial" panose="020B0604020202020204" pitchFamily="34" charset="0"/>
              <a:buNone/>
              <a:defRPr/>
            </a:pPr>
            <a:r>
              <a:rPr lang="en-CA" sz="2200" b="1" i="1" dirty="0">
                <a:solidFill>
                  <a:schemeClr val="bg1"/>
                </a:solidFill>
              </a:rPr>
              <a:t>Statutory damages</a:t>
            </a:r>
          </a:p>
          <a:p>
            <a:pPr marL="0" indent="0">
              <a:lnSpc>
                <a:spcPct val="110000"/>
              </a:lnSpc>
              <a:buFont typeface="Arial" panose="020B0604020202020204" pitchFamily="34" charset="0"/>
              <a:buNone/>
              <a:defRPr/>
            </a:pPr>
            <a:r>
              <a:rPr lang="en-CA" sz="2200" b="1" i="1" dirty="0">
                <a:solidFill>
                  <a:schemeClr val="bg1"/>
                </a:solidFill>
              </a:rPr>
              <a:t>38.1</a:t>
            </a:r>
            <a:r>
              <a:rPr lang="en-CA" sz="2200" i="1" dirty="0">
                <a:solidFill>
                  <a:schemeClr val="bg1"/>
                </a:solidFill>
              </a:rPr>
              <a:t> </a:t>
            </a:r>
            <a:r>
              <a:rPr lang="en-CA" sz="2200" b="1" i="1" dirty="0">
                <a:solidFill>
                  <a:schemeClr val="bg1"/>
                </a:solidFill>
              </a:rPr>
              <a:t>(1)</a:t>
            </a:r>
            <a:r>
              <a:rPr lang="en-CA" sz="2200" i="1" dirty="0">
                <a:solidFill>
                  <a:schemeClr val="bg1"/>
                </a:solidFill>
              </a:rPr>
              <a:t> Subject to this section, </a:t>
            </a:r>
            <a:r>
              <a:rPr lang="en-CA" sz="2200" i="1" dirty="0">
                <a:solidFill>
                  <a:srgbClr val="FFFF00"/>
                </a:solidFill>
              </a:rPr>
              <a:t>a copyright owner may elect</a:t>
            </a:r>
            <a:r>
              <a:rPr lang="en-CA" sz="2200" i="1" dirty="0">
                <a:solidFill>
                  <a:schemeClr val="bg1"/>
                </a:solidFill>
              </a:rPr>
              <a:t>, at any time before final judgment is rendered, </a:t>
            </a:r>
            <a:r>
              <a:rPr lang="en-CA" sz="2200" i="1" dirty="0">
                <a:solidFill>
                  <a:srgbClr val="FFFF00"/>
                </a:solidFill>
              </a:rPr>
              <a:t>to recover</a:t>
            </a:r>
            <a:r>
              <a:rPr lang="en-CA" sz="2200" i="1" dirty="0">
                <a:solidFill>
                  <a:schemeClr val="bg1"/>
                </a:solidFill>
              </a:rPr>
              <a:t>, instead of damages and profits referred to in subsection 35(1), </a:t>
            </a:r>
            <a:r>
              <a:rPr lang="en-CA" sz="2200" i="1" dirty="0">
                <a:solidFill>
                  <a:srgbClr val="FFFF00"/>
                </a:solidFill>
              </a:rPr>
              <a:t>an award of statutory damages </a:t>
            </a:r>
            <a:r>
              <a:rPr lang="en-CA" sz="2200" i="1" dirty="0">
                <a:solidFill>
                  <a:schemeClr val="bg1"/>
                </a:solidFill>
              </a:rPr>
              <a:t>for which any one infringer is liable individually, or for which any two or more infringers are liable jointly and severally,</a:t>
            </a:r>
          </a:p>
          <a:p>
            <a:pPr marL="342900" lvl="1" indent="0">
              <a:lnSpc>
                <a:spcPct val="110000"/>
              </a:lnSpc>
              <a:buFont typeface="Arial" panose="020B0604020202020204" pitchFamily="34" charset="0"/>
              <a:buNone/>
              <a:defRPr/>
            </a:pPr>
            <a:r>
              <a:rPr lang="en-CA" sz="2200" b="1" i="1" dirty="0">
                <a:solidFill>
                  <a:schemeClr val="bg1"/>
                </a:solidFill>
              </a:rPr>
              <a:t>(a)</a:t>
            </a:r>
            <a:r>
              <a:rPr lang="en-CA" sz="2200" i="1" dirty="0">
                <a:solidFill>
                  <a:schemeClr val="bg1"/>
                </a:solidFill>
              </a:rPr>
              <a:t> in a sum of not less than </a:t>
            </a:r>
            <a:r>
              <a:rPr lang="en-CA" sz="2200" i="1" dirty="0">
                <a:solidFill>
                  <a:srgbClr val="FF0000"/>
                </a:solidFill>
              </a:rPr>
              <a:t>$500 and not more than $20,000 </a:t>
            </a:r>
            <a:r>
              <a:rPr lang="en-CA" sz="2200" i="1" dirty="0">
                <a:solidFill>
                  <a:schemeClr val="bg1"/>
                </a:solidFill>
              </a:rPr>
              <a:t>that the court considers just, with respect to all infringements involved in the proceedings for each work or other subject-matter</a:t>
            </a:r>
            <a:r>
              <a:rPr lang="en-CA" sz="2200" i="1" dirty="0">
                <a:solidFill>
                  <a:srgbClr val="FF0000"/>
                </a:solidFill>
              </a:rPr>
              <a:t>, if the infringements are for commercial purposes</a:t>
            </a:r>
            <a:r>
              <a:rPr lang="en-CA" sz="2200" i="1" dirty="0">
                <a:solidFill>
                  <a:schemeClr val="bg1"/>
                </a:solidFill>
              </a:rPr>
              <a:t>; and</a:t>
            </a:r>
          </a:p>
          <a:p>
            <a:pPr marL="342900" lvl="1" indent="0">
              <a:lnSpc>
                <a:spcPct val="110000"/>
              </a:lnSpc>
              <a:buFont typeface="Arial" panose="020B0604020202020204" pitchFamily="34" charset="0"/>
              <a:buNone/>
              <a:defRPr/>
            </a:pPr>
            <a:r>
              <a:rPr lang="en-CA" sz="2200" b="1" i="1" dirty="0">
                <a:solidFill>
                  <a:schemeClr val="bg1"/>
                </a:solidFill>
              </a:rPr>
              <a:t>(b)</a:t>
            </a:r>
            <a:r>
              <a:rPr lang="en-CA" sz="2200" i="1" dirty="0">
                <a:solidFill>
                  <a:schemeClr val="bg1"/>
                </a:solidFill>
              </a:rPr>
              <a:t> in a sum of not less than </a:t>
            </a:r>
            <a:r>
              <a:rPr lang="en-CA" sz="2200" i="1" dirty="0">
                <a:solidFill>
                  <a:srgbClr val="FF0000"/>
                </a:solidFill>
              </a:rPr>
              <a:t>$100 and not more than $5,000 </a:t>
            </a:r>
            <a:r>
              <a:rPr lang="en-CA" sz="2200" i="1" dirty="0">
                <a:solidFill>
                  <a:schemeClr val="bg1"/>
                </a:solidFill>
              </a:rPr>
              <a:t>that the court considers just, with respect to all infringements involved in the proceedings for all works or other subject-matter, </a:t>
            </a:r>
            <a:r>
              <a:rPr lang="en-CA" sz="2200" i="1" dirty="0">
                <a:solidFill>
                  <a:srgbClr val="FF0000"/>
                </a:solidFill>
              </a:rPr>
              <a:t>if the infringements are for non-commercial purposes</a:t>
            </a:r>
            <a:r>
              <a:rPr lang="en-CA" sz="2200" i="1" dirty="0">
                <a:solidFill>
                  <a:schemeClr val="bg1"/>
                </a:solidFill>
              </a:rPr>
              <a:t>.</a:t>
            </a:r>
          </a:p>
          <a:p>
            <a:pPr>
              <a:defRPr/>
            </a:pP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58AC1-14D9-7EA9-B442-72889D1062F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9659829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a:extLst>
              <a:ext uri="{FF2B5EF4-FFF2-40B4-BE49-F238E27FC236}">
                <a16:creationId xmlns:a16="http://schemas.microsoft.com/office/drawing/2014/main" id="{6B823517-8FFD-DFA1-B04F-EFB726AA32E2}"/>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FDE3B6DF-89A5-B14A-D199-211B0F6FF35D}"/>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3038475" y="1331913"/>
            <a:ext cx="3067050" cy="3132137"/>
          </a:xfrm>
        </p:spPr>
      </p:pic>
      <p:pic>
        <p:nvPicPr>
          <p:cNvPr id="243715" name="Content Placeholder 3" descr="Crystal_Project_pause-queue.png">
            <a:extLst>
              <a:ext uri="{FF2B5EF4-FFF2-40B4-BE49-F238E27FC236}">
                <a16:creationId xmlns:a16="http://schemas.microsoft.com/office/drawing/2014/main" id="{DE7375F7-3103-E340-36DA-1D362C2D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2019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7C6A36-9478-86AE-2870-E481B5DD79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385762"/>
            <a:ext cx="7772400" cy="4371975"/>
          </a:xfrm>
          <a:prstGeom prst="rect">
            <a:avLst/>
          </a:prstGeom>
        </p:spPr>
      </p:pic>
    </p:spTree>
    <p:extLst>
      <p:ext uri="{BB962C8B-B14F-4D97-AF65-F5344CB8AC3E}">
        <p14:creationId xmlns:p14="http://schemas.microsoft.com/office/powerpoint/2010/main" val="1365019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478D0664-343D-0DFF-C667-D7F32CE7D6D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2809F9F-4B05-CE77-18E3-39B232FD1035}"/>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64C7001F-440C-670A-2503-3497CAE46C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38C6C72-BCF4-17FD-5120-89E3C76B015F}"/>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A38C6C72-BCF4-17FD-5120-89E3C76B015F}"/>
                  </a:ext>
                </a:extLst>
              </p:cNvPr>
              <p:cNvPicPr/>
              <p:nvPr/>
            </p:nvPicPr>
            <p:blipFill>
              <a:blip r:embed="rId5"/>
              <a:stretch>
                <a:fillRect/>
              </a:stretch>
            </p:blipFill>
            <p:spPr>
              <a:xfrm>
                <a:off x="4867259" y="3189500"/>
                <a:ext cx="456466" cy="776160"/>
              </a:xfrm>
              <a:prstGeom prst="rect">
                <a:avLst/>
              </a:prstGeom>
            </p:spPr>
          </p:pic>
        </mc:Fallback>
      </mc:AlternateContent>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A screen shot of a computer&#10;&#10;Description automatically generated">
            <a:extLst>
              <a:ext uri="{FF2B5EF4-FFF2-40B4-BE49-F238E27FC236}">
                <a16:creationId xmlns:a16="http://schemas.microsoft.com/office/drawing/2014/main" id="{9F01DA6F-EC15-900D-3A43-DFED5D2BC4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0750" y="554038"/>
            <a:ext cx="73025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5">
            <a:extLst>
              <a:ext uri="{FF2B5EF4-FFF2-40B4-BE49-F238E27FC236}">
                <a16:creationId xmlns:a16="http://schemas.microsoft.com/office/drawing/2014/main" id="{E1C5DCD5-007D-2E78-2E2E-12A5C477E4E8}"/>
              </a:ext>
            </a:extLst>
          </p:cNvPr>
          <p:cNvSpPr>
            <a:spLocks noGrp="1" noChangeArrowheads="1"/>
          </p:cNvSpPr>
          <p:nvPr>
            <p:ph type="title"/>
          </p:nvPr>
        </p:nvSpPr>
        <p:spPr bwMode="auto">
          <a:xfrm>
            <a:off x="1485900" y="106363"/>
            <a:ext cx="6172200" cy="593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2A9DB1C5-CE44-8BAB-28E0-E4528DB7A84D}"/>
              </a:ext>
            </a:extLst>
          </p:cNvPr>
          <p:cNvSpPr>
            <a:spLocks noGrp="1"/>
          </p:cNvSpPr>
          <p:nvPr>
            <p:ph idx="1"/>
          </p:nvPr>
        </p:nvSpPr>
        <p:spPr>
          <a:xfrm>
            <a:off x="323850" y="987425"/>
            <a:ext cx="8569325" cy="3856038"/>
          </a:xfrm>
        </p:spPr>
        <p:txBody>
          <a:bodyPr>
            <a:normAutofit fontScale="92500" lnSpcReduction="10000"/>
          </a:bodyPr>
          <a:lstStyle/>
          <a:p>
            <a:pPr marL="0" indent="0">
              <a:lnSpc>
                <a:spcPct val="110000"/>
              </a:lnSpc>
              <a:buFont typeface="Arial" panose="020B0604020202020204" pitchFamily="34" charset="0"/>
              <a:buNone/>
              <a:defRPr/>
            </a:pPr>
            <a:r>
              <a:rPr lang="en-US" sz="1800" b="1" dirty="0">
                <a:solidFill>
                  <a:srgbClr val="FFFF00"/>
                </a:solidFill>
              </a:rPr>
              <a:t>Common carrier exception (s. 2.4(1)(b))</a:t>
            </a:r>
          </a:p>
          <a:p>
            <a:pPr marL="0" indent="0">
              <a:lnSpc>
                <a:spcPct val="110000"/>
              </a:lnSpc>
              <a:buFont typeface="Arial" panose="020B0604020202020204" pitchFamily="34" charset="0"/>
              <a:buNone/>
              <a:defRPr/>
            </a:pPr>
            <a:r>
              <a:rPr lang="en-US" sz="1800" i="1" dirty="0">
                <a:solidFill>
                  <a:srgbClr val="00B0F0"/>
                </a:solidFill>
              </a:rPr>
              <a:t>Bell Canada v. 1326030 Ontario Inc. </a:t>
            </a:r>
            <a:r>
              <a:rPr lang="en-US" sz="1800" i="1" dirty="0">
                <a:solidFill>
                  <a:schemeClr val="bg1"/>
                </a:solidFill>
              </a:rPr>
              <a:t>(</a:t>
            </a:r>
            <a:r>
              <a:rPr lang="en-US" sz="1800" i="1" dirty="0" err="1">
                <a:solidFill>
                  <a:schemeClr val="bg1"/>
                </a:solidFill>
              </a:rPr>
              <a:t>iTVBox.net</a:t>
            </a:r>
            <a:r>
              <a:rPr lang="en-US" sz="1800" i="1" dirty="0">
                <a:solidFill>
                  <a:schemeClr val="bg1"/>
                </a:solidFill>
              </a:rPr>
              <a:t>)</a:t>
            </a:r>
          </a:p>
          <a:p>
            <a:pPr marL="0" indent="0">
              <a:lnSpc>
                <a:spcPct val="110000"/>
              </a:lnSpc>
              <a:buFont typeface="Arial" panose="020B0604020202020204" pitchFamily="34" charset="0"/>
              <a:buNone/>
              <a:defRPr/>
            </a:pPr>
            <a:r>
              <a:rPr lang="en-CA" sz="1800" dirty="0">
                <a:solidFill>
                  <a:schemeClr val="bg1"/>
                </a:solidFill>
              </a:rPr>
              <a:t>2016 FC 612 affirmed 2017 FCA 55</a:t>
            </a:r>
          </a:p>
          <a:p>
            <a:pPr>
              <a:lnSpc>
                <a:spcPct val="110000"/>
              </a:lnSpc>
              <a:defRPr/>
            </a:pPr>
            <a:r>
              <a:rPr lang="en-CA" sz="1800" dirty="0">
                <a:solidFill>
                  <a:schemeClr val="bg1"/>
                </a:solidFill>
              </a:rPr>
              <a:t>Interlocutory Injunction application</a:t>
            </a:r>
          </a:p>
          <a:p>
            <a:pPr marL="0" indent="0">
              <a:lnSpc>
                <a:spcPct val="110000"/>
              </a:lnSpc>
              <a:buFont typeface="Arial" panose="020B0604020202020204" pitchFamily="34" charset="0"/>
              <a:buNone/>
              <a:defRPr/>
            </a:pPr>
            <a:r>
              <a:rPr lang="en-CA" sz="1800" i="1" dirty="0">
                <a:solidFill>
                  <a:schemeClr val="bg1"/>
                </a:solidFill>
              </a:rPr>
              <a:t>“[8]   The Plaintiffs specifically </a:t>
            </a:r>
            <a:r>
              <a:rPr lang="en-CA" sz="1800" i="1" dirty="0">
                <a:solidFill>
                  <a:srgbClr val="FFFF00"/>
                </a:solidFill>
              </a:rPr>
              <a:t>identified three types of pre-installed applications which they submit could be used to access copyrighted content</a:t>
            </a:r>
            <a:r>
              <a:rPr lang="en-CA" sz="1800" i="1" dirty="0">
                <a:solidFill>
                  <a:schemeClr val="bg1"/>
                </a:solidFill>
              </a:rPr>
              <a:t>:</a:t>
            </a:r>
          </a:p>
          <a:p>
            <a:pPr marL="0" indent="0">
              <a:lnSpc>
                <a:spcPct val="110000"/>
              </a:lnSpc>
              <a:buFont typeface="Arial" panose="020B0604020202020204" pitchFamily="34" charset="0"/>
              <a:buNone/>
              <a:defRPr/>
            </a:pPr>
            <a:r>
              <a:rPr lang="en-CA" sz="1800" i="1" dirty="0">
                <a:solidFill>
                  <a:schemeClr val="bg1"/>
                </a:solidFill>
              </a:rPr>
              <a:t>A.   </a:t>
            </a:r>
            <a:r>
              <a:rPr lang="en-CA" sz="1800" i="1" dirty="0">
                <a:solidFill>
                  <a:srgbClr val="FFFF00"/>
                </a:solidFill>
              </a:rPr>
              <a:t>KODI</a:t>
            </a:r>
            <a:r>
              <a:rPr lang="en-CA" sz="1800" i="1" dirty="0">
                <a:solidFill>
                  <a:srgbClr val="FF0000"/>
                </a:solidFill>
              </a:rPr>
              <a:t>: </a:t>
            </a:r>
            <a:r>
              <a:rPr lang="en-CA" sz="1800" i="1" dirty="0">
                <a:solidFill>
                  <a:srgbClr val="FFFF00"/>
                </a:solidFill>
              </a:rPr>
              <a:t>with the proper add-on(s), </a:t>
            </a:r>
            <a:r>
              <a:rPr lang="en-CA" sz="1800" i="1" dirty="0">
                <a:solidFill>
                  <a:schemeClr val="bg1"/>
                </a:solidFill>
              </a:rPr>
              <a:t>the </a:t>
            </a:r>
            <a:r>
              <a:rPr lang="en-CA" sz="1800" i="1" dirty="0">
                <a:solidFill>
                  <a:srgbClr val="FFFF00"/>
                </a:solidFill>
              </a:rPr>
              <a:t>open-source media player </a:t>
            </a:r>
            <a:r>
              <a:rPr lang="en-CA" sz="1800" i="1" dirty="0">
                <a:solidFill>
                  <a:schemeClr val="bg1"/>
                </a:solidFill>
              </a:rPr>
              <a:t>KODI could be used to </a:t>
            </a:r>
            <a:r>
              <a:rPr lang="en-CA" sz="1800" i="1" dirty="0">
                <a:solidFill>
                  <a:srgbClr val="FFFF00"/>
                </a:solidFill>
              </a:rPr>
              <a:t>access online streaming websites</a:t>
            </a:r>
            <a:r>
              <a:rPr lang="en-CA" sz="1800" i="1" dirty="0">
                <a:solidFill>
                  <a:schemeClr val="bg1"/>
                </a:solidFill>
              </a:rPr>
              <a:t>;</a:t>
            </a:r>
          </a:p>
          <a:p>
            <a:pPr marL="0" indent="0">
              <a:lnSpc>
                <a:spcPct val="110000"/>
              </a:lnSpc>
              <a:buFont typeface="Arial" panose="020B0604020202020204" pitchFamily="34" charset="0"/>
              <a:buNone/>
              <a:defRPr/>
            </a:pPr>
            <a:r>
              <a:rPr lang="en-CA" sz="1800" i="1" dirty="0">
                <a:solidFill>
                  <a:schemeClr val="bg1"/>
                </a:solidFill>
              </a:rPr>
              <a:t>B.     </a:t>
            </a:r>
            <a:r>
              <a:rPr lang="en-CA" sz="1800" i="1" dirty="0" err="1">
                <a:solidFill>
                  <a:srgbClr val="FFFF00"/>
                </a:solidFill>
              </a:rPr>
              <a:t>Showbox</a:t>
            </a:r>
            <a:r>
              <a:rPr lang="en-CA" sz="1800" i="1" dirty="0">
                <a:solidFill>
                  <a:srgbClr val="FFFF00"/>
                </a:solidFill>
              </a:rPr>
              <a:t>: </a:t>
            </a:r>
            <a:r>
              <a:rPr lang="en-CA" sz="1800" i="1" dirty="0">
                <a:solidFill>
                  <a:schemeClr val="bg1"/>
                </a:solidFill>
              </a:rPr>
              <a:t>the media player software </a:t>
            </a:r>
            <a:r>
              <a:rPr lang="en-CA" sz="1800" i="1" dirty="0" err="1">
                <a:solidFill>
                  <a:schemeClr val="bg1"/>
                </a:solidFill>
              </a:rPr>
              <a:t>Showbox</a:t>
            </a:r>
            <a:r>
              <a:rPr lang="en-CA" sz="1800" i="1" dirty="0">
                <a:solidFill>
                  <a:schemeClr val="bg1"/>
                </a:solidFill>
              </a:rPr>
              <a:t> could be used to access </a:t>
            </a:r>
            <a:r>
              <a:rPr lang="en-CA" sz="1800" i="1" dirty="0">
                <a:solidFill>
                  <a:srgbClr val="FF0000"/>
                </a:solidFill>
              </a:rPr>
              <a:t>online streaming websites and permanently download content </a:t>
            </a:r>
            <a:r>
              <a:rPr lang="en-CA" sz="1800" i="1" dirty="0">
                <a:solidFill>
                  <a:schemeClr val="bg1"/>
                </a:solidFill>
              </a:rPr>
              <a:t>such as television programming or motion pictures; and</a:t>
            </a:r>
          </a:p>
          <a:p>
            <a:pPr marL="0" indent="0">
              <a:lnSpc>
                <a:spcPct val="110000"/>
              </a:lnSpc>
              <a:buFont typeface="Arial" panose="020B0604020202020204" pitchFamily="34" charset="0"/>
              <a:buNone/>
              <a:defRPr/>
            </a:pPr>
            <a:r>
              <a:rPr lang="en-CA" sz="1800" i="1" dirty="0">
                <a:solidFill>
                  <a:schemeClr val="bg1"/>
                </a:solidFill>
              </a:rPr>
              <a:t>C.     </a:t>
            </a:r>
            <a:r>
              <a:rPr lang="en-CA" sz="1800" i="1" dirty="0">
                <a:solidFill>
                  <a:srgbClr val="FFFF00"/>
                </a:solidFill>
              </a:rPr>
              <a:t>Private IPTV Services</a:t>
            </a:r>
            <a:r>
              <a:rPr lang="en-CA" sz="1800" i="1" dirty="0">
                <a:solidFill>
                  <a:schemeClr val="bg1"/>
                </a:solidFill>
              </a:rPr>
              <a:t>: these are private Internet servers which re-transmit television broadcasts over the Internet, usually for a monthly fee.”</a:t>
            </a:r>
          </a:p>
          <a:p>
            <a:pPr marL="685800" lvl="2" indent="0">
              <a:buFont typeface="Arial" panose="020B0604020202020204" pitchFamily="34" charset="0"/>
              <a:buNone/>
              <a:defRPr/>
            </a:pPr>
            <a:endParaRPr lang="en-US" sz="27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895B0495-7E3C-C129-196C-9E94D9905617}"/>
              </a:ext>
            </a:extLst>
          </p:cNvPr>
          <p:cNvSpPr>
            <a:spLocks noGrp="1"/>
          </p:cNvSpPr>
          <p:nvPr>
            <p:ph type="sldNum" sz="quarter" idx="12"/>
          </p:nvPr>
        </p:nvSpPr>
        <p:spPr/>
        <p:txBody>
          <a:bodyPr/>
          <a:lstStyle/>
          <a:p>
            <a:pPr defTabSz="342900" eaLnBrk="1" fontAlgn="auto" hangingPunct="1">
              <a:spcBef>
                <a:spcPts val="0"/>
              </a:spcBef>
              <a:spcAft>
                <a:spcPts val="0"/>
              </a:spcAft>
              <a:defRPr/>
            </a:pPr>
            <a:fld id="{C31BA6C4-22C2-0241-9BC6-68DD23721018}" type="slidenum">
              <a:rPr lang="en-US" sz="1350">
                <a:solidFill>
                  <a:prstClr val="black"/>
                </a:solidFill>
                <a:latin typeface="Arial"/>
                <a:ea typeface="+mn-ea"/>
              </a:rPr>
              <a:pPr defTabSz="342900" eaLnBrk="1" fontAlgn="auto" hangingPunct="1">
                <a:spcBef>
                  <a:spcPts val="0"/>
                </a:spcBef>
                <a:spcAft>
                  <a:spcPts val="0"/>
                </a:spcAft>
                <a:defRPr/>
              </a:pPr>
              <a:t>131</a:t>
            </a:fld>
            <a:endParaRPr lang="en-US" sz="1350">
              <a:solidFill>
                <a:prstClr val="black"/>
              </a:solidFill>
              <a:latin typeface="Arial"/>
              <a:ea typeface="+mn-ea"/>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7A456-149D-4566-2CE8-74F7DF42A96D}"/>
              </a:ext>
            </a:extLst>
          </p:cNvPr>
          <p:cNvSpPr txBox="1"/>
          <p:nvPr/>
        </p:nvSpPr>
        <p:spPr>
          <a:xfrm>
            <a:off x="195930" y="309592"/>
            <a:ext cx="8752140" cy="4524315"/>
          </a:xfrm>
          <a:prstGeom prst="rect">
            <a:avLst/>
          </a:prstGeom>
          <a:noFill/>
        </p:spPr>
        <p:txBody>
          <a:bodyPr wrap="none" rtlCol="0">
            <a:spAutoFit/>
          </a:bodyPr>
          <a:lstStyle/>
          <a:p>
            <a:pPr marL="342900" indent="-342900" algn="l">
              <a:buFont typeface="Arial" panose="020B0604020202020204" pitchFamily="34" charset="0"/>
              <a:buChar char="•"/>
            </a:pPr>
            <a:r>
              <a:rPr lang="en-CA" dirty="0">
                <a:solidFill>
                  <a:schemeClr val="bg1"/>
                </a:solidFill>
                <a:latin typeface="BauOT"/>
              </a:rPr>
              <a:t>M</a:t>
            </a:r>
            <a:r>
              <a:rPr lang="en-CA" b="0" i="0" dirty="0">
                <a:solidFill>
                  <a:schemeClr val="bg1"/>
                </a:solidFill>
                <a:effectLst/>
                <a:latin typeface="BauOT"/>
              </a:rPr>
              <a:t>otion for interlocutory injunction relief</a:t>
            </a:r>
            <a:r>
              <a:rPr lang="en-CA" b="0" i="0" dirty="0">
                <a:solidFill>
                  <a:srgbClr val="FF0000"/>
                </a:solidFill>
                <a:effectLst/>
                <a:latin typeface="BauOT"/>
              </a:rPr>
              <a:t>.</a:t>
            </a:r>
            <a:r>
              <a:rPr lang="en-CA" b="0" i="0" dirty="0">
                <a:solidFill>
                  <a:schemeClr val="bg1"/>
                </a:solidFill>
                <a:effectLst/>
                <a:latin typeface="BauOT"/>
              </a:rPr>
              <a:t> </a:t>
            </a:r>
          </a:p>
          <a:p>
            <a:pPr marL="342900" indent="-342900" algn="l">
              <a:buFont typeface="Arial" panose="020B0604020202020204" pitchFamily="34" charset="0"/>
              <a:buChar char="•"/>
            </a:pPr>
            <a:r>
              <a:rPr lang="en-CA" b="0" i="0" dirty="0">
                <a:solidFill>
                  <a:schemeClr val="bg1"/>
                </a:solidFill>
                <a:effectLst/>
                <a:latin typeface="BauOT"/>
              </a:rPr>
              <a:t>Defendants were individuals and businesses selling set-top boxes </a:t>
            </a:r>
          </a:p>
          <a:p>
            <a:pPr algn="l"/>
            <a:r>
              <a:rPr lang="en-CA" b="0" i="0" dirty="0">
                <a:solidFill>
                  <a:schemeClr val="bg1"/>
                </a:solidFill>
                <a:effectLst/>
                <a:latin typeface="BauOT"/>
              </a:rPr>
              <a:t>on which they have previously installed and configured a set of </a:t>
            </a:r>
          </a:p>
          <a:p>
            <a:pPr algn="l"/>
            <a:r>
              <a:rPr lang="en-CA" dirty="0">
                <a:solidFill>
                  <a:srgbClr val="FF0000"/>
                </a:solidFill>
                <a:latin typeface="BauOT"/>
              </a:rPr>
              <a:t>“</a:t>
            </a:r>
            <a:r>
              <a:rPr lang="en-CA" dirty="0">
                <a:solidFill>
                  <a:schemeClr val="bg1"/>
                </a:solidFill>
                <a:latin typeface="BauOT"/>
              </a:rPr>
              <a:t>plug &amp; play</a:t>
            </a:r>
            <a:r>
              <a:rPr lang="en-CA" dirty="0">
                <a:solidFill>
                  <a:srgbClr val="FF0000"/>
                </a:solidFill>
                <a:latin typeface="BauOT"/>
              </a:rPr>
              <a:t>”</a:t>
            </a:r>
            <a:r>
              <a:rPr lang="en-CA" dirty="0">
                <a:solidFill>
                  <a:schemeClr val="bg1"/>
                </a:solidFill>
                <a:latin typeface="BauOT"/>
              </a:rPr>
              <a:t> </a:t>
            </a:r>
            <a:r>
              <a:rPr lang="en-CA" b="0" i="0" dirty="0">
                <a:solidFill>
                  <a:schemeClr val="bg1"/>
                </a:solidFill>
                <a:effectLst/>
                <a:latin typeface="BauOT"/>
              </a:rPr>
              <a:t>applications</a:t>
            </a:r>
            <a:r>
              <a:rPr lang="en-CA" b="0" i="0" dirty="0">
                <a:solidFill>
                  <a:srgbClr val="FF0000"/>
                </a:solidFill>
                <a:effectLst/>
                <a:latin typeface="BauOT"/>
              </a:rPr>
              <a:t>. </a:t>
            </a:r>
            <a:endParaRPr lang="en-CA" dirty="0">
              <a:solidFill>
                <a:srgbClr val="FF0000"/>
              </a:solidFill>
              <a:latin typeface="BauOT"/>
            </a:endParaRPr>
          </a:p>
          <a:p>
            <a:pPr marL="342900" indent="-342900" algn="l">
              <a:buFont typeface="Arial" panose="020B0604020202020204" pitchFamily="34" charset="0"/>
              <a:buChar char="•"/>
            </a:pPr>
            <a:r>
              <a:rPr lang="en-CA" b="0" i="0" dirty="0">
                <a:solidFill>
                  <a:schemeClr val="bg1"/>
                </a:solidFill>
                <a:effectLst/>
                <a:latin typeface="BauOT"/>
              </a:rPr>
              <a:t>Plaintiffs argued was that these pre</a:t>
            </a:r>
            <a:r>
              <a:rPr lang="en-CA" b="0" i="0" dirty="0">
                <a:solidFill>
                  <a:srgbClr val="FF0000"/>
                </a:solidFill>
                <a:effectLst/>
                <a:latin typeface="BauOT"/>
              </a:rPr>
              <a:t>-</a:t>
            </a:r>
            <a:r>
              <a:rPr lang="en-CA" b="0" i="0" dirty="0">
                <a:solidFill>
                  <a:schemeClr val="bg1"/>
                </a:solidFill>
                <a:effectLst/>
                <a:latin typeface="BauOT"/>
              </a:rPr>
              <a:t>installed applications could </a:t>
            </a:r>
          </a:p>
          <a:p>
            <a:pPr algn="l"/>
            <a:r>
              <a:rPr lang="en-CA" b="0" i="0" dirty="0">
                <a:solidFill>
                  <a:schemeClr val="bg1"/>
                </a:solidFill>
                <a:effectLst/>
                <a:latin typeface="BauOT"/>
              </a:rPr>
              <a:t>be used to access copyrighted content</a:t>
            </a:r>
            <a:r>
              <a:rPr lang="en-CA" b="0" i="0" dirty="0">
                <a:solidFill>
                  <a:srgbClr val="FF0000"/>
                </a:solidFill>
                <a:effectLst/>
                <a:latin typeface="BauOT"/>
              </a:rPr>
              <a:t>.</a:t>
            </a:r>
            <a:r>
              <a:rPr lang="en-CA" b="0" i="0" dirty="0">
                <a:solidFill>
                  <a:schemeClr val="bg1"/>
                </a:solidFill>
                <a:effectLst/>
                <a:latin typeface="BauOT"/>
              </a:rPr>
              <a:t> </a:t>
            </a:r>
          </a:p>
          <a:p>
            <a:pPr marL="342900" indent="-342900" algn="l">
              <a:buFont typeface="Arial" panose="020B0604020202020204" pitchFamily="34" charset="0"/>
              <a:buChar char="•"/>
            </a:pPr>
            <a:r>
              <a:rPr lang="en-CA" b="0" i="0" dirty="0">
                <a:solidFill>
                  <a:schemeClr val="bg1"/>
                </a:solidFill>
                <a:effectLst/>
                <a:latin typeface="BauOT"/>
              </a:rPr>
              <a:t>Only one Defendant filed a record and appeared at the injunction </a:t>
            </a:r>
          </a:p>
          <a:p>
            <a:pPr algn="l"/>
            <a:r>
              <a:rPr lang="en-CA" b="0" i="0" dirty="0">
                <a:solidFill>
                  <a:schemeClr val="bg1"/>
                </a:solidFill>
                <a:effectLst/>
                <a:latin typeface="BauOT"/>
              </a:rPr>
              <a:t>hearing</a:t>
            </a:r>
            <a:r>
              <a:rPr lang="en-CA" b="0" i="0" dirty="0">
                <a:solidFill>
                  <a:srgbClr val="FF0000"/>
                </a:solidFill>
                <a:effectLst/>
                <a:latin typeface="BauOT"/>
              </a:rPr>
              <a:t>.</a:t>
            </a:r>
          </a:p>
          <a:p>
            <a:pPr marL="342900" indent="-342900" algn="l">
              <a:buFont typeface="Arial" panose="020B0604020202020204" pitchFamily="34" charset="0"/>
              <a:buChar char="•"/>
            </a:pPr>
            <a:r>
              <a:rPr lang="en-CA" b="0" i="0" dirty="0">
                <a:solidFill>
                  <a:schemeClr val="bg1"/>
                </a:solidFill>
                <a:effectLst/>
                <a:latin typeface="BauOT"/>
              </a:rPr>
              <a:t>Court satisfied that the Plaintiffs established a strong </a:t>
            </a:r>
            <a:r>
              <a:rPr lang="en-CA" b="0" i="1" dirty="0">
                <a:solidFill>
                  <a:schemeClr val="bg1"/>
                </a:solidFill>
                <a:effectLst/>
                <a:latin typeface="BauOT"/>
              </a:rPr>
              <a:t>prima facie </a:t>
            </a:r>
          </a:p>
          <a:p>
            <a:pPr algn="l"/>
            <a:r>
              <a:rPr lang="en-CA" b="0" i="0" dirty="0">
                <a:solidFill>
                  <a:schemeClr val="bg1"/>
                </a:solidFill>
                <a:effectLst/>
                <a:latin typeface="BauOT"/>
              </a:rPr>
              <a:t>case of copyright infringement and that an injunction would </a:t>
            </a:r>
          </a:p>
          <a:p>
            <a:pPr algn="l"/>
            <a:r>
              <a:rPr lang="en-CA" b="0" i="0" dirty="0">
                <a:solidFill>
                  <a:schemeClr val="bg1"/>
                </a:solidFill>
                <a:effectLst/>
                <a:latin typeface="BauOT"/>
              </a:rPr>
              <a:t>prevent irreparable harm without </a:t>
            </a:r>
            <a:r>
              <a:rPr lang="en-CA" b="0" i="0" dirty="0" err="1">
                <a:solidFill>
                  <a:schemeClr val="bg1"/>
                </a:solidFill>
                <a:effectLst/>
                <a:latin typeface="BauOT"/>
              </a:rPr>
              <a:t>unduely</a:t>
            </a:r>
            <a:r>
              <a:rPr lang="en-CA" b="0" i="0" dirty="0">
                <a:solidFill>
                  <a:schemeClr val="bg1"/>
                </a:solidFill>
                <a:effectLst/>
                <a:latin typeface="BauOT"/>
              </a:rPr>
              <a:t> inconveniencing</a:t>
            </a:r>
          </a:p>
          <a:p>
            <a:pPr algn="l"/>
            <a:r>
              <a:rPr lang="en-CA" dirty="0">
                <a:solidFill>
                  <a:schemeClr val="bg1"/>
                </a:solidFill>
                <a:latin typeface="BauOT"/>
              </a:rPr>
              <a:t>the</a:t>
            </a:r>
            <a:r>
              <a:rPr lang="en-CA" b="0" i="0" dirty="0">
                <a:solidFill>
                  <a:schemeClr val="bg1"/>
                </a:solidFill>
                <a:effectLst/>
                <a:latin typeface="BauOT"/>
              </a:rPr>
              <a:t> Defendants</a:t>
            </a:r>
            <a:r>
              <a:rPr lang="en-CA" b="0" i="0" dirty="0">
                <a:solidFill>
                  <a:srgbClr val="FF0000"/>
                </a:solidFill>
                <a:effectLst/>
                <a:latin typeface="BauOT"/>
              </a:rPr>
              <a:t>.</a:t>
            </a:r>
          </a:p>
        </p:txBody>
      </p:sp>
    </p:spTree>
    <p:extLst>
      <p:ext uri="{BB962C8B-B14F-4D97-AF65-F5344CB8AC3E}">
        <p14:creationId xmlns:p14="http://schemas.microsoft.com/office/powerpoint/2010/main" val="11429730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vice on a table&#10;&#10;Description automatically generated">
            <a:extLst>
              <a:ext uri="{FF2B5EF4-FFF2-40B4-BE49-F238E27FC236}">
                <a16:creationId xmlns:a16="http://schemas.microsoft.com/office/drawing/2014/main" id="{24C77DD2-4F39-3D0B-057A-B43143A322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6102" y="123478"/>
            <a:ext cx="3031795" cy="4659982"/>
          </a:xfrm>
          <a:prstGeom prst="rect">
            <a:avLst/>
          </a:prstGeom>
        </p:spPr>
      </p:pic>
    </p:spTree>
    <p:extLst>
      <p:ext uri="{BB962C8B-B14F-4D97-AF65-F5344CB8AC3E}">
        <p14:creationId xmlns:p14="http://schemas.microsoft.com/office/powerpoint/2010/main" val="35296994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white background&#10;&#10;Description automatically generated">
            <a:extLst>
              <a:ext uri="{FF2B5EF4-FFF2-40B4-BE49-F238E27FC236}">
                <a16:creationId xmlns:a16="http://schemas.microsoft.com/office/drawing/2014/main" id="{947576C1-8AC2-E640-8926-2660FB26BB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952" y="1076846"/>
            <a:ext cx="8052096" cy="2989808"/>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F6DF335-857D-0A37-614B-5F98583C851C}"/>
                  </a:ext>
                </a:extLst>
              </p14:cNvPr>
              <p14:cNvContentPartPr/>
              <p14:nvPr/>
            </p14:nvContentPartPr>
            <p14:xfrm>
              <a:off x="787611" y="3205046"/>
              <a:ext cx="1801080" cy="50760"/>
            </p14:xfrm>
          </p:contentPart>
        </mc:Choice>
        <mc:Fallback xmlns="">
          <p:pic>
            <p:nvPicPr>
              <p:cNvPr id="4" name="Ink 3">
                <a:extLst>
                  <a:ext uri="{FF2B5EF4-FFF2-40B4-BE49-F238E27FC236}">
                    <a16:creationId xmlns:a16="http://schemas.microsoft.com/office/drawing/2014/main" id="{5F6DF335-857D-0A37-614B-5F98583C851C}"/>
                  </a:ext>
                </a:extLst>
              </p:cNvPr>
              <p:cNvPicPr/>
              <p:nvPr/>
            </p:nvPicPr>
            <p:blipFill>
              <a:blip r:embed="rId4"/>
              <a:stretch>
                <a:fillRect/>
              </a:stretch>
            </p:blipFill>
            <p:spPr>
              <a:xfrm>
                <a:off x="778611" y="3196406"/>
                <a:ext cx="18187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4DD7C59-F953-432F-C6C9-DD7CD5EFC069}"/>
                  </a:ext>
                </a:extLst>
              </p14:cNvPr>
              <p14:cNvContentPartPr/>
              <p14:nvPr/>
            </p14:nvContentPartPr>
            <p14:xfrm>
              <a:off x="7866651" y="2924606"/>
              <a:ext cx="498240" cy="16920"/>
            </p14:xfrm>
          </p:contentPart>
        </mc:Choice>
        <mc:Fallback xmlns="">
          <p:pic>
            <p:nvPicPr>
              <p:cNvPr id="5" name="Ink 4">
                <a:extLst>
                  <a:ext uri="{FF2B5EF4-FFF2-40B4-BE49-F238E27FC236}">
                    <a16:creationId xmlns:a16="http://schemas.microsoft.com/office/drawing/2014/main" id="{24DD7C59-F953-432F-C6C9-DD7CD5EFC069}"/>
                  </a:ext>
                </a:extLst>
              </p:cNvPr>
              <p:cNvPicPr/>
              <p:nvPr/>
            </p:nvPicPr>
            <p:blipFill>
              <a:blip r:embed="rId6"/>
              <a:stretch>
                <a:fillRect/>
              </a:stretch>
            </p:blipFill>
            <p:spPr>
              <a:xfrm>
                <a:off x="7857651" y="2915606"/>
                <a:ext cx="5158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A820864-9DCF-53DE-1C50-ECC50A091FB5}"/>
                  </a:ext>
                </a:extLst>
              </p14:cNvPr>
              <p14:cNvContentPartPr/>
              <p14:nvPr/>
            </p14:nvContentPartPr>
            <p14:xfrm>
              <a:off x="2707851" y="3151406"/>
              <a:ext cx="5828760" cy="230400"/>
            </p14:xfrm>
          </p:contentPart>
        </mc:Choice>
        <mc:Fallback xmlns="">
          <p:pic>
            <p:nvPicPr>
              <p:cNvPr id="6" name="Ink 5">
                <a:extLst>
                  <a:ext uri="{FF2B5EF4-FFF2-40B4-BE49-F238E27FC236}">
                    <a16:creationId xmlns:a16="http://schemas.microsoft.com/office/drawing/2014/main" id="{CA820864-9DCF-53DE-1C50-ECC50A091FB5}"/>
                  </a:ext>
                </a:extLst>
              </p:cNvPr>
              <p:cNvPicPr/>
              <p:nvPr/>
            </p:nvPicPr>
            <p:blipFill>
              <a:blip r:embed="rId8"/>
              <a:stretch>
                <a:fillRect/>
              </a:stretch>
            </p:blipFill>
            <p:spPr>
              <a:xfrm>
                <a:off x="2699211" y="3142766"/>
                <a:ext cx="584640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A223009D-4E5A-C000-5950-16A413BAC58E}"/>
                  </a:ext>
                </a:extLst>
              </p14:cNvPr>
              <p14:cNvContentPartPr/>
              <p14:nvPr/>
            </p14:nvContentPartPr>
            <p14:xfrm>
              <a:off x="719211" y="3516086"/>
              <a:ext cx="3768840" cy="110160"/>
            </p14:xfrm>
          </p:contentPart>
        </mc:Choice>
        <mc:Fallback xmlns="">
          <p:pic>
            <p:nvPicPr>
              <p:cNvPr id="7" name="Ink 6">
                <a:extLst>
                  <a:ext uri="{FF2B5EF4-FFF2-40B4-BE49-F238E27FC236}">
                    <a16:creationId xmlns:a16="http://schemas.microsoft.com/office/drawing/2014/main" id="{A223009D-4E5A-C000-5950-16A413BAC58E}"/>
                  </a:ext>
                </a:extLst>
              </p:cNvPr>
              <p:cNvPicPr/>
              <p:nvPr/>
            </p:nvPicPr>
            <p:blipFill>
              <a:blip r:embed="rId10"/>
              <a:stretch>
                <a:fillRect/>
              </a:stretch>
            </p:blipFill>
            <p:spPr>
              <a:xfrm>
                <a:off x="710571" y="3507086"/>
                <a:ext cx="378648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ED5C3BC-8726-D351-6062-7713DBC5CA30}"/>
                  </a:ext>
                </a:extLst>
              </p14:cNvPr>
              <p14:cNvContentPartPr/>
              <p14:nvPr/>
            </p14:nvContentPartPr>
            <p14:xfrm>
              <a:off x="3626931" y="3201446"/>
              <a:ext cx="1090440" cy="79560"/>
            </p14:xfrm>
          </p:contentPart>
        </mc:Choice>
        <mc:Fallback xmlns="">
          <p:pic>
            <p:nvPicPr>
              <p:cNvPr id="8" name="Ink 7">
                <a:extLst>
                  <a:ext uri="{FF2B5EF4-FFF2-40B4-BE49-F238E27FC236}">
                    <a16:creationId xmlns:a16="http://schemas.microsoft.com/office/drawing/2014/main" id="{9ED5C3BC-8726-D351-6062-7713DBC5CA30}"/>
                  </a:ext>
                </a:extLst>
              </p:cNvPr>
              <p:cNvPicPr/>
              <p:nvPr/>
            </p:nvPicPr>
            <p:blipFill>
              <a:blip r:embed="rId12"/>
              <a:stretch>
                <a:fillRect/>
              </a:stretch>
            </p:blipFill>
            <p:spPr>
              <a:xfrm>
                <a:off x="3617931" y="3192806"/>
                <a:ext cx="1108080" cy="97200"/>
              </a:xfrm>
              <a:prstGeom prst="rect">
                <a:avLst/>
              </a:prstGeom>
            </p:spPr>
          </p:pic>
        </mc:Fallback>
      </mc:AlternateContent>
    </p:spTree>
    <p:extLst>
      <p:ext uri="{BB962C8B-B14F-4D97-AF65-F5344CB8AC3E}">
        <p14:creationId xmlns:p14="http://schemas.microsoft.com/office/powerpoint/2010/main" val="41251637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683929F4-3852-2FEE-5A08-800E5B738B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1641" y="233869"/>
            <a:ext cx="4800718" cy="4675762"/>
          </a:xfrm>
          <a:prstGeom prst="rect">
            <a:avLst/>
          </a:prstGeom>
        </p:spPr>
      </p:pic>
    </p:spTree>
    <p:extLst>
      <p:ext uri="{BB962C8B-B14F-4D97-AF65-F5344CB8AC3E}">
        <p14:creationId xmlns:p14="http://schemas.microsoft.com/office/powerpoint/2010/main" val="39913999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device&#10;&#10;Description automatically generated">
            <a:extLst>
              <a:ext uri="{FF2B5EF4-FFF2-40B4-BE49-F238E27FC236}">
                <a16:creationId xmlns:a16="http://schemas.microsoft.com/office/drawing/2014/main" id="{43D952C2-E456-0B75-2462-BC03E135D7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7539" y="241759"/>
            <a:ext cx="4988922" cy="4659982"/>
          </a:xfrm>
          <a:prstGeom prst="rect">
            <a:avLst/>
          </a:prstGeom>
        </p:spPr>
      </p:pic>
    </p:spTree>
    <p:extLst>
      <p:ext uri="{BB962C8B-B14F-4D97-AF65-F5344CB8AC3E}">
        <p14:creationId xmlns:p14="http://schemas.microsoft.com/office/powerpoint/2010/main" val="32889468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A66713AA-07CA-5E6B-8B69-BD77907D6B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6624" y="915566"/>
            <a:ext cx="5410751" cy="4001755"/>
          </a:xfrm>
          <a:prstGeom prst="rect">
            <a:avLst/>
          </a:prstGeom>
        </p:spPr>
      </p:pic>
      <p:sp>
        <p:nvSpPr>
          <p:cNvPr id="2" name="TextBox 1">
            <a:extLst>
              <a:ext uri="{FF2B5EF4-FFF2-40B4-BE49-F238E27FC236}">
                <a16:creationId xmlns:a16="http://schemas.microsoft.com/office/drawing/2014/main" id="{7559F7B2-3BE4-35C1-752A-98579B77870F}"/>
              </a:ext>
            </a:extLst>
          </p:cNvPr>
          <p:cNvSpPr txBox="1"/>
          <p:nvPr/>
        </p:nvSpPr>
        <p:spPr>
          <a:xfrm>
            <a:off x="2746821" y="123478"/>
            <a:ext cx="3650358" cy="707886"/>
          </a:xfrm>
          <a:prstGeom prst="rect">
            <a:avLst/>
          </a:prstGeom>
          <a:noFill/>
        </p:spPr>
        <p:txBody>
          <a:bodyPr wrap="none" rtlCol="0">
            <a:spAutoFit/>
          </a:bodyPr>
          <a:lstStyle/>
          <a:p>
            <a:r>
              <a:rPr lang="en-US" sz="4000" b="1" dirty="0">
                <a:solidFill>
                  <a:srgbClr val="FFFF00"/>
                </a:solidFill>
                <a:latin typeface="Times New Roman" panose="02020603050405020304" pitchFamily="18" charset="0"/>
                <a:cs typeface="Times New Roman" panose="02020603050405020304" pitchFamily="18" charset="0"/>
              </a:rPr>
              <a:t>Any Questions</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33045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D0F9A-681B-A953-CD9C-BA0FEB359671}"/>
              </a:ext>
            </a:extLst>
          </p:cNvPr>
          <p:cNvSpPr txBox="1"/>
          <p:nvPr/>
        </p:nvSpPr>
        <p:spPr>
          <a:xfrm>
            <a:off x="266270" y="195486"/>
            <a:ext cx="8611460" cy="584775"/>
          </a:xfrm>
          <a:prstGeom prst="rect">
            <a:avLst/>
          </a:prstGeom>
          <a:noFill/>
        </p:spPr>
        <p:txBody>
          <a:bodyPr wrap="none" rtlCol="0">
            <a:spAutoFit/>
          </a:bodyPr>
          <a:lstStyle/>
          <a:p>
            <a:r>
              <a:rPr lang="en-US" sz="3200" dirty="0">
                <a:solidFill>
                  <a:srgbClr val="00B0F0"/>
                </a:solidFill>
              </a:rPr>
              <a:t>Moral Rights </a:t>
            </a:r>
            <a:r>
              <a:rPr lang="en-US" sz="3200" dirty="0">
                <a:solidFill>
                  <a:schemeClr val="bg1"/>
                </a:solidFill>
              </a:rPr>
              <a:t>in works used by generative </a:t>
            </a:r>
            <a:r>
              <a:rPr lang="en-US" sz="3200" dirty="0">
                <a:solidFill>
                  <a:srgbClr val="FFFF00"/>
                </a:solidFill>
              </a:rPr>
              <a:t>A</a:t>
            </a:r>
            <a:r>
              <a:rPr lang="en-US" sz="3200" dirty="0">
                <a:solidFill>
                  <a:srgbClr val="FF0000"/>
                </a:solidFill>
              </a:rPr>
              <a:t>.</a:t>
            </a:r>
            <a:r>
              <a:rPr lang="en-US" sz="3200" dirty="0">
                <a:solidFill>
                  <a:srgbClr val="FFFF00"/>
                </a:solidFill>
              </a:rPr>
              <a:t>I</a:t>
            </a:r>
            <a:r>
              <a:rPr lang="en-US" sz="3200" dirty="0">
                <a:solidFill>
                  <a:srgbClr val="FF0000"/>
                </a:solidFill>
              </a:rPr>
              <a:t>.</a:t>
            </a:r>
            <a:r>
              <a:rPr lang="en-US" sz="3200" dirty="0">
                <a:solidFill>
                  <a:schemeClr val="bg1"/>
                </a:solidFill>
              </a:rPr>
              <a:t>?</a:t>
            </a:r>
          </a:p>
        </p:txBody>
      </p:sp>
      <p:sp>
        <p:nvSpPr>
          <p:cNvPr id="3" name="TextBox 2">
            <a:extLst>
              <a:ext uri="{FF2B5EF4-FFF2-40B4-BE49-F238E27FC236}">
                <a16:creationId xmlns:a16="http://schemas.microsoft.com/office/drawing/2014/main" id="{8DD57A7C-C203-0C37-9D3F-56FCB37E79E1}"/>
              </a:ext>
            </a:extLst>
          </p:cNvPr>
          <p:cNvSpPr txBox="1"/>
          <p:nvPr/>
        </p:nvSpPr>
        <p:spPr>
          <a:xfrm>
            <a:off x="489792" y="1096166"/>
            <a:ext cx="8164415" cy="1015663"/>
          </a:xfrm>
          <a:prstGeom prst="rect">
            <a:avLst/>
          </a:prstGeom>
          <a:noFill/>
        </p:spPr>
        <p:txBody>
          <a:bodyPr wrap="none" rtlCol="0">
            <a:spAutoFit/>
          </a:bodyPr>
          <a:lstStyle/>
          <a:p>
            <a:pPr algn="l"/>
            <a:r>
              <a:rPr lang="en-CA" sz="2000" b="1" i="0" dirty="0">
                <a:solidFill>
                  <a:srgbClr val="FF0000"/>
                </a:solidFill>
                <a:effectLst/>
                <a:latin typeface="Helvetica Neue" panose="02000503000000020004" pitchFamily="2" charset="0"/>
              </a:rPr>
              <a:t>Moral rights</a:t>
            </a:r>
          </a:p>
          <a:p>
            <a:pPr algn="l"/>
            <a:r>
              <a:rPr lang="en-CA" sz="2000" b="1" i="0" u="none" strike="noStrike" dirty="0">
                <a:solidFill>
                  <a:schemeClr val="bg1"/>
                </a:solidFill>
                <a:effectLst/>
                <a:latin typeface="Helvetica Neue" panose="02000503000000020004" pitchFamily="2" charset="0"/>
              </a:rPr>
              <a:t>14</a:t>
            </a:r>
            <a:r>
              <a:rPr lang="en-CA" sz="2000" b="1" i="0" u="none" strike="noStrike" dirty="0">
                <a:solidFill>
                  <a:srgbClr val="FF0000"/>
                </a:solidFill>
                <a:effectLst/>
                <a:latin typeface="Helvetica Neue" panose="02000503000000020004" pitchFamily="2" charset="0"/>
              </a:rPr>
              <a:t>.</a:t>
            </a:r>
            <a:r>
              <a:rPr lang="en-CA" sz="2000" b="1" i="0" u="none" strike="noStrike" dirty="0">
                <a:solidFill>
                  <a:schemeClr val="bg1"/>
                </a:solidFill>
                <a:effectLst/>
                <a:latin typeface="Helvetica Neue" panose="02000503000000020004" pitchFamily="2" charset="0"/>
              </a:rPr>
              <a:t>1</a:t>
            </a:r>
            <a:r>
              <a:rPr lang="en-CA" sz="2000" b="0" i="0" dirty="0">
                <a:solidFill>
                  <a:schemeClr val="bg1"/>
                </a:solidFill>
                <a:effectLst/>
                <a:latin typeface="Helvetica Neue" panose="02000503000000020004" pitchFamily="2" charset="0"/>
              </a:rPr>
              <a:t> </a:t>
            </a:r>
            <a:r>
              <a:rPr lang="en-CA" sz="2000" b="1" i="0" dirty="0">
                <a:solidFill>
                  <a:srgbClr val="FF0000"/>
                </a:solidFill>
                <a:effectLst/>
                <a:latin typeface="Helvetica Neue" panose="02000503000000020004" pitchFamily="2" charset="0"/>
              </a:rPr>
              <a:t>(</a:t>
            </a:r>
            <a:r>
              <a:rPr lang="en-CA" sz="2000" b="1" i="0" dirty="0">
                <a:solidFill>
                  <a:schemeClr val="bg1"/>
                </a:solidFill>
                <a:effectLst/>
                <a:latin typeface="Helvetica Neue" panose="02000503000000020004" pitchFamily="2" charset="0"/>
              </a:rPr>
              <a:t>1</a:t>
            </a:r>
            <a:r>
              <a:rPr lang="en-CA" sz="2000" b="1"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 The author of a work has, subject to section 28</a:t>
            </a:r>
            <a:r>
              <a:rPr lang="en-CA" sz="2000" b="0"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2</a:t>
            </a:r>
            <a:r>
              <a:rPr lang="en-CA" sz="2000" b="0"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 the right to </a:t>
            </a:r>
          </a:p>
          <a:p>
            <a:pPr algn="l"/>
            <a:r>
              <a:rPr lang="en-CA" sz="2000" b="0" i="0" dirty="0">
                <a:solidFill>
                  <a:schemeClr val="bg1"/>
                </a:solidFill>
                <a:effectLst/>
                <a:latin typeface="Helvetica Neue" panose="02000503000000020004" pitchFamily="2" charset="0"/>
              </a:rPr>
              <a:t>the integrity of the work</a:t>
            </a:r>
            <a:r>
              <a:rPr lang="en-CA" sz="2000" b="0" i="0" dirty="0">
                <a:solidFill>
                  <a:srgbClr val="FF0000"/>
                </a:solidFill>
                <a:effectLst/>
                <a:latin typeface="Helvetica Neue" panose="02000503000000020004" pitchFamily="2" charset="0"/>
              </a:rPr>
              <a:t>…</a:t>
            </a:r>
          </a:p>
        </p:txBody>
      </p:sp>
      <p:sp>
        <p:nvSpPr>
          <p:cNvPr id="4" name="TextBox 3">
            <a:extLst>
              <a:ext uri="{FF2B5EF4-FFF2-40B4-BE49-F238E27FC236}">
                <a16:creationId xmlns:a16="http://schemas.microsoft.com/office/drawing/2014/main" id="{8D178A4E-4164-E45A-62D8-1F7011B80B3D}"/>
              </a:ext>
            </a:extLst>
          </p:cNvPr>
          <p:cNvSpPr txBox="1"/>
          <p:nvPr/>
        </p:nvSpPr>
        <p:spPr>
          <a:xfrm>
            <a:off x="471984" y="2427734"/>
            <a:ext cx="8164415" cy="1938992"/>
          </a:xfrm>
          <a:prstGeom prst="rect">
            <a:avLst/>
          </a:prstGeom>
          <a:noFill/>
        </p:spPr>
        <p:txBody>
          <a:bodyPr wrap="square" rtlCol="0">
            <a:spAutoFit/>
          </a:bodyPr>
          <a:lstStyle/>
          <a:p>
            <a:pPr algn="l"/>
            <a:r>
              <a:rPr lang="en-CA" sz="2000" b="1" i="0" dirty="0">
                <a:solidFill>
                  <a:srgbClr val="FF0000"/>
                </a:solidFill>
                <a:effectLst/>
                <a:latin typeface="Helvetica Neue" panose="02000503000000020004" pitchFamily="2" charset="0"/>
              </a:rPr>
              <a:t>Nature of right of integrity</a:t>
            </a:r>
          </a:p>
          <a:p>
            <a:pPr algn="l"/>
            <a:r>
              <a:rPr lang="en-CA" sz="2000" b="1" i="0" u="none" strike="noStrike" dirty="0">
                <a:solidFill>
                  <a:schemeClr val="bg1"/>
                </a:solidFill>
                <a:effectLst/>
                <a:latin typeface="Helvetica Neue" panose="02000503000000020004" pitchFamily="2" charset="0"/>
              </a:rPr>
              <a:t>28</a:t>
            </a:r>
            <a:r>
              <a:rPr lang="en-CA" sz="2000" b="1" i="0" u="none" strike="noStrike" dirty="0">
                <a:solidFill>
                  <a:srgbClr val="FF0000"/>
                </a:solidFill>
                <a:effectLst/>
                <a:latin typeface="Helvetica Neue" panose="02000503000000020004" pitchFamily="2" charset="0"/>
              </a:rPr>
              <a:t>.</a:t>
            </a:r>
            <a:r>
              <a:rPr lang="en-CA" sz="2000" b="1" i="0" u="none" strike="noStrike" dirty="0">
                <a:solidFill>
                  <a:schemeClr val="bg1"/>
                </a:solidFill>
                <a:effectLst/>
                <a:latin typeface="Helvetica Neue" panose="02000503000000020004" pitchFamily="2" charset="0"/>
              </a:rPr>
              <a:t>2</a:t>
            </a:r>
            <a:r>
              <a:rPr lang="en-CA" sz="2000" b="0" i="0" dirty="0">
                <a:solidFill>
                  <a:schemeClr val="bg1"/>
                </a:solidFill>
                <a:effectLst/>
                <a:latin typeface="Helvetica Neue" panose="02000503000000020004" pitchFamily="2" charset="0"/>
              </a:rPr>
              <a:t> </a:t>
            </a:r>
            <a:r>
              <a:rPr lang="en-CA" sz="2000" b="1" i="0" dirty="0">
                <a:solidFill>
                  <a:srgbClr val="FF0000"/>
                </a:solidFill>
                <a:effectLst/>
                <a:latin typeface="Helvetica Neue" panose="02000503000000020004" pitchFamily="2" charset="0"/>
              </a:rPr>
              <a:t>(</a:t>
            </a:r>
            <a:r>
              <a:rPr lang="en-CA" sz="2000" b="1" i="0" dirty="0">
                <a:solidFill>
                  <a:schemeClr val="bg1"/>
                </a:solidFill>
                <a:effectLst/>
                <a:latin typeface="Helvetica Neue" panose="02000503000000020004" pitchFamily="2" charset="0"/>
              </a:rPr>
              <a:t>1</a:t>
            </a:r>
            <a:r>
              <a:rPr lang="en-CA" sz="2000" b="1"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 The</a:t>
            </a:r>
            <a:r>
              <a:rPr lang="en-CA" sz="2000" b="0"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right to the integrity of a work</a:t>
            </a:r>
            <a:r>
              <a:rPr lang="en-CA" sz="2000" b="0"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is </a:t>
            </a:r>
            <a:r>
              <a:rPr lang="en-CA" sz="2000" b="0" i="0" dirty="0">
                <a:solidFill>
                  <a:srgbClr val="FFFF00"/>
                </a:solidFill>
                <a:effectLst/>
                <a:latin typeface="Helvetica Neue" panose="02000503000000020004" pitchFamily="2" charset="0"/>
              </a:rPr>
              <a:t>infringed only </a:t>
            </a:r>
            <a:r>
              <a:rPr lang="en-CA" sz="2000" b="0" i="0" dirty="0">
                <a:solidFill>
                  <a:schemeClr val="bg1"/>
                </a:solidFill>
                <a:effectLst/>
                <a:latin typeface="Helvetica Neue" panose="02000503000000020004" pitchFamily="2" charset="0"/>
              </a:rPr>
              <a:t>if the work or the performance is</a:t>
            </a:r>
            <a:r>
              <a:rPr lang="en-CA" sz="2000" b="0"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 to the prejudice of its author</a:t>
            </a:r>
            <a:r>
              <a:rPr lang="en-CA" sz="2000" b="0"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s or performer’s honour or reputation</a:t>
            </a:r>
            <a:r>
              <a:rPr lang="en-CA" sz="2000" b="0" i="0" dirty="0">
                <a:solidFill>
                  <a:srgbClr val="FF0000"/>
                </a:solidFill>
                <a:effectLst/>
                <a:latin typeface="Helvetica Neue" panose="02000503000000020004" pitchFamily="2" charset="0"/>
              </a:rPr>
              <a:t>,</a:t>
            </a:r>
          </a:p>
          <a:p>
            <a:pPr lvl="1" algn="l"/>
            <a:r>
              <a:rPr lang="en-CA" sz="2000" b="1" i="0" dirty="0">
                <a:solidFill>
                  <a:srgbClr val="FF0000"/>
                </a:solidFill>
                <a:effectLst/>
                <a:latin typeface="Helvetica Neue" panose="02000503000000020004" pitchFamily="2" charset="0"/>
              </a:rPr>
              <a:t>(</a:t>
            </a:r>
            <a:r>
              <a:rPr lang="en-CA" sz="2000" b="1" i="0" dirty="0">
                <a:solidFill>
                  <a:schemeClr val="bg1"/>
                </a:solidFill>
                <a:effectLst/>
                <a:latin typeface="Helvetica Neue" panose="02000503000000020004" pitchFamily="2" charset="0"/>
              </a:rPr>
              <a:t>a</a:t>
            </a:r>
            <a:r>
              <a:rPr lang="en-CA" sz="2000" b="1"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 distorted</a:t>
            </a:r>
            <a:r>
              <a:rPr lang="en-CA" sz="2000" b="0" i="0" dirty="0">
                <a:solidFill>
                  <a:srgbClr val="FF0000"/>
                </a:solidFill>
                <a:effectLst/>
                <a:latin typeface="Helvetica Neue" panose="02000503000000020004" pitchFamily="2" charset="0"/>
              </a:rPr>
              <a:t>,</a:t>
            </a:r>
            <a:r>
              <a:rPr lang="en-CA" sz="2000" b="0" i="0" dirty="0">
                <a:solidFill>
                  <a:schemeClr val="bg1"/>
                </a:solidFill>
                <a:effectLst/>
                <a:latin typeface="Helvetica Neue" panose="02000503000000020004" pitchFamily="2" charset="0"/>
              </a:rPr>
              <a:t> mutilated </a:t>
            </a:r>
            <a:r>
              <a:rPr lang="en-CA" sz="2000" b="1" i="0" dirty="0">
                <a:solidFill>
                  <a:srgbClr val="FFFF00"/>
                </a:solidFill>
                <a:effectLst/>
                <a:latin typeface="Helvetica Neue" panose="02000503000000020004" pitchFamily="2" charset="0"/>
              </a:rPr>
              <a:t>or</a:t>
            </a:r>
            <a:r>
              <a:rPr lang="en-CA" sz="2000" b="0" i="0" dirty="0">
                <a:solidFill>
                  <a:srgbClr val="FFFF00"/>
                </a:solidFill>
                <a:effectLst/>
                <a:latin typeface="Helvetica Neue" panose="02000503000000020004" pitchFamily="2" charset="0"/>
              </a:rPr>
              <a:t> </a:t>
            </a:r>
            <a:r>
              <a:rPr lang="en-CA" sz="2000" b="1" dirty="0">
                <a:solidFill>
                  <a:srgbClr val="FFFF00"/>
                </a:solidFill>
                <a:effectLst/>
                <a:latin typeface="Helvetica Neue" panose="02000503000000020004" pitchFamily="2" charset="0"/>
              </a:rPr>
              <a:t>otherwise modified</a:t>
            </a:r>
            <a:r>
              <a:rPr lang="en-CA" sz="2000" dirty="0">
                <a:solidFill>
                  <a:srgbClr val="FF0000"/>
                </a:solidFill>
                <a:latin typeface="Helvetica Neue" panose="02000503000000020004" pitchFamily="2" charset="0"/>
              </a:rPr>
              <a:t>…</a:t>
            </a:r>
            <a:endParaRPr lang="en-CA" sz="2000" b="0" i="0" dirty="0">
              <a:solidFill>
                <a:schemeClr val="bg1"/>
              </a:solidFill>
              <a:effectLst/>
              <a:latin typeface="Helvetica Neue" panose="02000503000000020004" pitchFamily="2" charset="0"/>
            </a:endParaRPr>
          </a:p>
          <a:p>
            <a:pPr lvl="1" algn="l"/>
            <a:endParaRPr lang="en-CA" sz="2000" b="0" i="0" dirty="0">
              <a:solidFill>
                <a:schemeClr val="bg1"/>
              </a:solidFill>
              <a:effectLst/>
              <a:latin typeface="Helvetica Neue" panose="02000503000000020004" pitchFamily="2" charset="0"/>
            </a:endParaRPr>
          </a:p>
        </p:txBody>
      </p:sp>
    </p:spTree>
    <p:extLst>
      <p:ext uri="{BB962C8B-B14F-4D97-AF65-F5344CB8AC3E}">
        <p14:creationId xmlns:p14="http://schemas.microsoft.com/office/powerpoint/2010/main" val="28844643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6E793A-93F9-F514-9546-0B4BB47CCDFF}"/>
              </a:ext>
            </a:extLst>
          </p:cNvPr>
          <p:cNvSpPr txBox="1"/>
          <p:nvPr/>
        </p:nvSpPr>
        <p:spPr>
          <a:xfrm>
            <a:off x="503548" y="1048256"/>
            <a:ext cx="8136904" cy="3416320"/>
          </a:xfrm>
          <a:prstGeom prst="rect">
            <a:avLst/>
          </a:prstGeom>
          <a:noFill/>
        </p:spPr>
        <p:txBody>
          <a:bodyPr wrap="square">
            <a:spAutoFit/>
          </a:bodyPr>
          <a:lstStyle/>
          <a:p>
            <a:pPr algn="l"/>
            <a:r>
              <a:rPr lang="en-CA" b="1" i="0" dirty="0">
                <a:solidFill>
                  <a:srgbClr val="FF0000"/>
                </a:solidFill>
                <a:effectLst/>
                <a:latin typeface="Helvetica Neue" panose="02000503000000020004" pitchFamily="2" charset="0"/>
              </a:rPr>
              <a:t>When work not distorted</a:t>
            </a:r>
            <a:r>
              <a:rPr lang="en-CA" b="1" i="0" dirty="0">
                <a:solidFill>
                  <a:srgbClr val="FFFF00"/>
                </a:solidFill>
                <a:effectLst/>
                <a:latin typeface="Helvetica Neue" panose="02000503000000020004" pitchFamily="2" charset="0"/>
              </a:rPr>
              <a:t>,</a:t>
            </a:r>
            <a:r>
              <a:rPr lang="en-CA" b="1" i="0" dirty="0">
                <a:solidFill>
                  <a:srgbClr val="FF0000"/>
                </a:solidFill>
                <a:effectLst/>
                <a:latin typeface="Helvetica Neue" panose="02000503000000020004" pitchFamily="2" charset="0"/>
              </a:rPr>
              <a:t> etc</a:t>
            </a:r>
            <a:r>
              <a:rPr lang="en-CA" b="1" i="0" dirty="0">
                <a:solidFill>
                  <a:srgbClr val="FFFF00"/>
                </a:solidFill>
                <a:effectLst/>
                <a:latin typeface="Helvetica Neue" panose="02000503000000020004" pitchFamily="2" charset="0"/>
              </a:rPr>
              <a:t>.</a:t>
            </a:r>
          </a:p>
          <a:p>
            <a:pPr algn="l"/>
            <a:r>
              <a:rPr lang="en-CA" b="1" i="0" dirty="0">
                <a:solidFill>
                  <a:srgbClr val="FF0000"/>
                </a:solidFill>
                <a:effectLst/>
                <a:latin typeface="Helvetica Neue" panose="02000503000000020004" pitchFamily="2" charset="0"/>
              </a:rPr>
              <a:t>(</a:t>
            </a:r>
            <a:r>
              <a:rPr lang="en-CA" b="1" i="0" dirty="0">
                <a:solidFill>
                  <a:schemeClr val="bg1"/>
                </a:solidFill>
                <a:effectLst/>
                <a:latin typeface="Helvetica Neue" panose="02000503000000020004" pitchFamily="2" charset="0"/>
              </a:rPr>
              <a:t>3</a:t>
            </a:r>
            <a:r>
              <a:rPr lang="en-CA" b="1" i="0" dirty="0">
                <a:solidFill>
                  <a:srgbClr val="FF0000"/>
                </a:solidFill>
                <a:effectLst/>
                <a:latin typeface="Helvetica Neue" panose="02000503000000020004" pitchFamily="2" charset="0"/>
              </a:rPr>
              <a:t>)</a:t>
            </a:r>
            <a:r>
              <a:rPr lang="en-CA" b="0" i="0" dirty="0">
                <a:solidFill>
                  <a:schemeClr val="bg1"/>
                </a:solidFill>
                <a:effectLst/>
                <a:latin typeface="Helvetica Neue" panose="02000503000000020004" pitchFamily="2" charset="0"/>
              </a:rPr>
              <a:t> For the purposes of this section</a:t>
            </a:r>
            <a:r>
              <a:rPr lang="en-CA" b="0" i="0" dirty="0">
                <a:solidFill>
                  <a:srgbClr val="FF0000"/>
                </a:solidFill>
                <a:effectLst/>
                <a:latin typeface="Helvetica Neue" panose="02000503000000020004" pitchFamily="2" charset="0"/>
              </a:rPr>
              <a:t>,</a:t>
            </a:r>
          </a:p>
          <a:p>
            <a:pPr lvl="1"/>
            <a:r>
              <a:rPr lang="en-CA" b="1" i="0" dirty="0">
                <a:solidFill>
                  <a:srgbClr val="FF0000"/>
                </a:solidFill>
                <a:effectLst/>
                <a:latin typeface="Helvetica Neue" panose="02000503000000020004" pitchFamily="2" charset="0"/>
              </a:rPr>
              <a:t>(</a:t>
            </a:r>
            <a:r>
              <a:rPr lang="en-CA" b="1" i="0" dirty="0">
                <a:solidFill>
                  <a:schemeClr val="bg1"/>
                </a:solidFill>
                <a:effectLst/>
                <a:latin typeface="Helvetica Neue" panose="02000503000000020004" pitchFamily="2" charset="0"/>
              </a:rPr>
              <a:t>a</a:t>
            </a:r>
            <a:r>
              <a:rPr lang="en-CA" b="1" i="0" dirty="0">
                <a:solidFill>
                  <a:srgbClr val="FF0000"/>
                </a:solidFill>
                <a:effectLst/>
                <a:latin typeface="Helvetica Neue" panose="02000503000000020004" pitchFamily="2" charset="0"/>
              </a:rPr>
              <a:t>)</a:t>
            </a:r>
            <a:r>
              <a:rPr lang="en-CA" b="0" i="0" dirty="0">
                <a:solidFill>
                  <a:schemeClr val="bg1"/>
                </a:solidFill>
                <a:effectLst/>
                <a:latin typeface="Helvetica Neue" panose="02000503000000020004" pitchFamily="2" charset="0"/>
              </a:rPr>
              <a:t> a </a:t>
            </a:r>
            <a:r>
              <a:rPr lang="en-CA" b="0" i="0" dirty="0">
                <a:solidFill>
                  <a:srgbClr val="FFFF00"/>
                </a:solidFill>
                <a:effectLst/>
                <a:latin typeface="Helvetica Neue" panose="02000503000000020004" pitchFamily="2" charset="0"/>
              </a:rPr>
              <a:t>change in </a:t>
            </a:r>
            <a:r>
              <a:rPr lang="en-CA" b="0" i="0" dirty="0">
                <a:solidFill>
                  <a:schemeClr val="bg1"/>
                </a:solidFill>
                <a:effectLst/>
                <a:latin typeface="Helvetica Neue" panose="02000503000000020004" pitchFamily="2" charset="0"/>
              </a:rPr>
              <a:t>the location of a work</a:t>
            </a:r>
            <a:r>
              <a:rPr lang="en-CA" b="0" i="0" dirty="0">
                <a:solidFill>
                  <a:srgbClr val="FF0000"/>
                </a:solidFill>
                <a:effectLst/>
                <a:latin typeface="Helvetica Neue" panose="02000503000000020004" pitchFamily="2" charset="0"/>
              </a:rPr>
              <a:t>,</a:t>
            </a:r>
            <a:r>
              <a:rPr lang="en-CA" b="0" i="0" dirty="0">
                <a:solidFill>
                  <a:schemeClr val="bg1"/>
                </a:solidFill>
                <a:effectLst/>
                <a:latin typeface="Helvetica Neue" panose="02000503000000020004" pitchFamily="2" charset="0"/>
              </a:rPr>
              <a:t> the physical means by which a work is exposed or </a:t>
            </a:r>
            <a:r>
              <a:rPr lang="en-CA" b="0" i="0" dirty="0">
                <a:solidFill>
                  <a:srgbClr val="FFFF00"/>
                </a:solidFill>
                <a:effectLst/>
                <a:latin typeface="Helvetica Neue" panose="02000503000000020004" pitchFamily="2" charset="0"/>
              </a:rPr>
              <a:t>the physical structure containing a work</a:t>
            </a:r>
            <a:r>
              <a:rPr lang="en-CA" b="0" i="0" dirty="0">
                <a:solidFill>
                  <a:srgbClr val="FF0000"/>
                </a:solidFill>
                <a:effectLst/>
                <a:latin typeface="Helvetica Neue" panose="02000503000000020004" pitchFamily="2" charset="0"/>
              </a:rPr>
              <a:t>,</a:t>
            </a:r>
            <a:r>
              <a:rPr lang="en-CA" b="0" i="0" dirty="0">
                <a:solidFill>
                  <a:schemeClr val="bg1"/>
                </a:solidFill>
                <a:effectLst/>
                <a:latin typeface="Helvetica Neue" panose="02000503000000020004" pitchFamily="2" charset="0"/>
              </a:rPr>
              <a:t> or</a:t>
            </a:r>
          </a:p>
          <a:p>
            <a:pPr lvl="1"/>
            <a:r>
              <a:rPr lang="en-CA" b="1" i="0" dirty="0">
                <a:solidFill>
                  <a:srgbClr val="FF0000"/>
                </a:solidFill>
                <a:effectLst/>
                <a:latin typeface="Helvetica Neue" panose="02000503000000020004" pitchFamily="2" charset="0"/>
              </a:rPr>
              <a:t>(</a:t>
            </a:r>
            <a:r>
              <a:rPr lang="en-CA" b="1" i="0" dirty="0">
                <a:solidFill>
                  <a:schemeClr val="bg1"/>
                </a:solidFill>
                <a:effectLst/>
                <a:latin typeface="Helvetica Neue" panose="02000503000000020004" pitchFamily="2" charset="0"/>
              </a:rPr>
              <a:t>b</a:t>
            </a:r>
            <a:r>
              <a:rPr lang="en-CA" b="1" i="0" dirty="0">
                <a:solidFill>
                  <a:srgbClr val="FF0000"/>
                </a:solidFill>
                <a:effectLst/>
                <a:latin typeface="Helvetica Neue" panose="02000503000000020004" pitchFamily="2" charset="0"/>
              </a:rPr>
              <a:t>)</a:t>
            </a:r>
            <a:r>
              <a:rPr lang="en-CA" b="0" i="0" dirty="0">
                <a:solidFill>
                  <a:schemeClr val="bg1"/>
                </a:solidFill>
                <a:effectLst/>
                <a:latin typeface="Helvetica Neue" panose="02000503000000020004" pitchFamily="2" charset="0"/>
              </a:rPr>
              <a:t> steps taken in good faith to restore or preserve the work </a:t>
            </a:r>
          </a:p>
          <a:p>
            <a:r>
              <a:rPr lang="en-CA" b="0" i="0" dirty="0">
                <a:solidFill>
                  <a:srgbClr val="FFFF00"/>
                </a:solidFill>
                <a:effectLst/>
                <a:latin typeface="Helvetica Neue" panose="02000503000000020004" pitchFamily="2" charset="0"/>
              </a:rPr>
              <a:t>shall not</a:t>
            </a:r>
            <a:r>
              <a:rPr lang="en-CA" b="0" i="0" dirty="0">
                <a:solidFill>
                  <a:srgbClr val="FF0000"/>
                </a:solidFill>
                <a:effectLst/>
                <a:latin typeface="Helvetica Neue" panose="02000503000000020004" pitchFamily="2" charset="0"/>
              </a:rPr>
              <a:t>,</a:t>
            </a:r>
            <a:r>
              <a:rPr lang="en-CA" b="0" i="0" dirty="0">
                <a:solidFill>
                  <a:schemeClr val="bg1"/>
                </a:solidFill>
                <a:effectLst/>
                <a:latin typeface="Helvetica Neue" panose="02000503000000020004" pitchFamily="2" charset="0"/>
              </a:rPr>
              <a:t> by that act alone</a:t>
            </a:r>
            <a:r>
              <a:rPr lang="en-CA" b="0" i="0" dirty="0">
                <a:solidFill>
                  <a:srgbClr val="FF0000"/>
                </a:solidFill>
                <a:effectLst/>
                <a:latin typeface="Helvetica Neue" panose="02000503000000020004" pitchFamily="2" charset="0"/>
              </a:rPr>
              <a:t>,</a:t>
            </a:r>
            <a:r>
              <a:rPr lang="en-CA" b="0" i="0" dirty="0">
                <a:solidFill>
                  <a:schemeClr val="bg1"/>
                </a:solidFill>
                <a:effectLst/>
                <a:latin typeface="Helvetica Neue" panose="02000503000000020004" pitchFamily="2" charset="0"/>
              </a:rPr>
              <a:t> </a:t>
            </a:r>
            <a:r>
              <a:rPr lang="en-CA" b="0" i="0" dirty="0">
                <a:solidFill>
                  <a:srgbClr val="FFFF00"/>
                </a:solidFill>
                <a:effectLst/>
                <a:latin typeface="Helvetica Neue" panose="02000503000000020004" pitchFamily="2" charset="0"/>
              </a:rPr>
              <a:t>constitute a distortion</a:t>
            </a:r>
            <a:r>
              <a:rPr lang="en-CA" b="0" i="0" dirty="0">
                <a:solidFill>
                  <a:srgbClr val="FF0000"/>
                </a:solidFill>
                <a:effectLst/>
                <a:latin typeface="Helvetica Neue" panose="02000503000000020004" pitchFamily="2" charset="0"/>
              </a:rPr>
              <a:t>,</a:t>
            </a:r>
            <a:r>
              <a:rPr lang="en-CA" b="0" i="0" dirty="0">
                <a:solidFill>
                  <a:schemeClr val="bg1"/>
                </a:solidFill>
                <a:effectLst/>
                <a:latin typeface="Helvetica Neue" panose="02000503000000020004" pitchFamily="2" charset="0"/>
              </a:rPr>
              <a:t> mutilation </a:t>
            </a:r>
            <a:r>
              <a:rPr lang="en-CA" b="0" i="0" dirty="0">
                <a:solidFill>
                  <a:srgbClr val="FFFF00"/>
                </a:solidFill>
                <a:effectLst/>
                <a:latin typeface="Helvetica Neue" panose="02000503000000020004" pitchFamily="2" charset="0"/>
              </a:rPr>
              <a:t>or other modification </a:t>
            </a:r>
            <a:r>
              <a:rPr lang="en-CA" b="0" i="0" dirty="0">
                <a:solidFill>
                  <a:schemeClr val="bg1"/>
                </a:solidFill>
                <a:effectLst/>
                <a:latin typeface="Helvetica Neue" panose="02000503000000020004" pitchFamily="2" charset="0"/>
              </a:rPr>
              <a:t>of the work</a:t>
            </a:r>
            <a:r>
              <a:rPr lang="en-CA" b="0" i="0" dirty="0">
                <a:solidFill>
                  <a:srgbClr val="FF0000"/>
                </a:solidFill>
                <a:effectLst/>
                <a:latin typeface="Helvetica Neue" panose="02000503000000020004" pitchFamily="2" charset="0"/>
              </a:rPr>
              <a:t>.</a:t>
            </a:r>
          </a:p>
        </p:txBody>
      </p:sp>
    </p:spTree>
    <p:extLst>
      <p:ext uri="{BB962C8B-B14F-4D97-AF65-F5344CB8AC3E}">
        <p14:creationId xmlns:p14="http://schemas.microsoft.com/office/powerpoint/2010/main" val="404665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6157DFAF-6B3D-A654-7BBF-89E20882465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6F581744-9F23-50E1-7CCB-C339824E46D1}"/>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4D8376C-81BD-985A-49F8-310C559B5DEB}"/>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530AF53B-5D3D-5AFA-8A59-EAA77EF682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02360C97-3E53-1431-C797-426ED2695BB0}"/>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02360C97-3E53-1431-C797-426ED2695BB0}"/>
                  </a:ext>
                </a:extLst>
              </p:cNvPr>
              <p:cNvPicPr/>
              <p:nvPr/>
            </p:nvPicPr>
            <p:blipFill>
              <a:blip r:embed="rId5"/>
              <a:stretch>
                <a:fillRect/>
              </a:stretch>
            </p:blipFill>
            <p:spPr>
              <a:xfrm>
                <a:off x="3793374" y="4363460"/>
                <a:ext cx="1487156" cy="656640"/>
              </a:xfrm>
              <a:prstGeom prst="rect">
                <a:avLst/>
              </a:prstGeom>
            </p:spPr>
          </p:pic>
        </mc:Fallback>
      </mc:AlternateContent>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book&#10;&#10;Description automatically generated">
            <a:extLst>
              <a:ext uri="{FF2B5EF4-FFF2-40B4-BE49-F238E27FC236}">
                <a16:creationId xmlns:a16="http://schemas.microsoft.com/office/drawing/2014/main" id="{9E749C3B-9AC7-A866-F184-EE3C56E62B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3728" y="224743"/>
            <a:ext cx="5096543" cy="4694013"/>
          </a:xfrm>
          <a:prstGeom prst="rect">
            <a:avLst/>
          </a:prstGeom>
        </p:spPr>
      </p:pic>
    </p:spTree>
    <p:extLst>
      <p:ext uri="{BB962C8B-B14F-4D97-AF65-F5344CB8AC3E}">
        <p14:creationId xmlns:p14="http://schemas.microsoft.com/office/powerpoint/2010/main" val="42533396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xt on a page&#10;&#10;Description automatically generated">
            <a:extLst>
              <a:ext uri="{FF2B5EF4-FFF2-40B4-BE49-F238E27FC236}">
                <a16:creationId xmlns:a16="http://schemas.microsoft.com/office/drawing/2014/main" id="{AFADB3F2-0A01-4BE0-10FE-BE4764D98B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0542" y="167674"/>
            <a:ext cx="5882916" cy="4808152"/>
          </a:xfrm>
          <a:prstGeom prst="rect">
            <a:avLst/>
          </a:prstGeom>
        </p:spPr>
      </p:pic>
    </p:spTree>
    <p:extLst>
      <p:ext uri="{BB962C8B-B14F-4D97-AF65-F5344CB8AC3E}">
        <p14:creationId xmlns:p14="http://schemas.microsoft.com/office/powerpoint/2010/main" val="39276961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F0A39FC1-D899-2D05-32D1-E8F01DAE6B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4902" y="153632"/>
            <a:ext cx="5674196" cy="4836235"/>
          </a:xfrm>
          <a:prstGeom prst="rect">
            <a:avLst/>
          </a:prstGeom>
        </p:spPr>
      </p:pic>
    </p:spTree>
    <p:extLst>
      <p:ext uri="{BB962C8B-B14F-4D97-AF65-F5344CB8AC3E}">
        <p14:creationId xmlns:p14="http://schemas.microsoft.com/office/powerpoint/2010/main" val="26503886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951FB37D-D53B-357C-8A77-C32E84622E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8198" y="277763"/>
            <a:ext cx="3947603" cy="4587974"/>
          </a:xfrm>
          <a:prstGeom prst="rect">
            <a:avLst/>
          </a:prstGeom>
        </p:spPr>
      </p:pic>
    </p:spTree>
    <p:extLst>
      <p:ext uri="{BB962C8B-B14F-4D97-AF65-F5344CB8AC3E}">
        <p14:creationId xmlns:p14="http://schemas.microsoft.com/office/powerpoint/2010/main" val="42438268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xt on a page&#10;&#10;Description automatically generated">
            <a:extLst>
              <a:ext uri="{FF2B5EF4-FFF2-40B4-BE49-F238E27FC236}">
                <a16:creationId xmlns:a16="http://schemas.microsoft.com/office/drawing/2014/main" id="{D5073349-A719-E585-C997-3A66DBC55C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4448" y="204228"/>
            <a:ext cx="5835104" cy="4735043"/>
          </a:xfrm>
          <a:prstGeom prst="rect">
            <a:avLst/>
          </a:prstGeom>
        </p:spPr>
      </p:pic>
    </p:spTree>
    <p:extLst>
      <p:ext uri="{BB962C8B-B14F-4D97-AF65-F5344CB8AC3E}">
        <p14:creationId xmlns:p14="http://schemas.microsoft.com/office/powerpoint/2010/main" val="5024087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Content Placeholder 2">
            <a:extLst>
              <a:ext uri="{FF2B5EF4-FFF2-40B4-BE49-F238E27FC236}">
                <a16:creationId xmlns:a16="http://schemas.microsoft.com/office/drawing/2014/main" id="{49866EFF-2F9F-8E44-92CC-BC8C18F29A4D}"/>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dirty="0">
                <a:solidFill>
                  <a:srgbClr val="FFFF00"/>
                </a:solidFill>
                <a:latin typeface="P22 Typewriter"/>
                <a:ea typeface="P22 Typewriter"/>
                <a:cs typeface="P22 Typewriter"/>
              </a:rPr>
              <a:t>Now</a:t>
            </a:r>
            <a:r>
              <a:rPr lang="en-US" altLang="en-US" sz="3300" dirty="0">
                <a:solidFill>
                  <a:srgbClr val="FF0000"/>
                </a:solidFill>
                <a:latin typeface="P22 Typewriter"/>
                <a:ea typeface="P22 Typewriter"/>
                <a:cs typeface="P22 Typewriter"/>
              </a:rPr>
              <a:t>,</a:t>
            </a:r>
            <a:r>
              <a:rPr lang="en-US" altLang="en-US" sz="3300" dirty="0">
                <a:solidFill>
                  <a:srgbClr val="FFFF00"/>
                </a:solidFill>
                <a:latin typeface="P22 Typewriter"/>
                <a:ea typeface="P22 Typewriter"/>
                <a:cs typeface="P22 Typewriter"/>
              </a:rPr>
              <a:t> continuing our regularly </a:t>
            </a:r>
          </a:p>
          <a:p>
            <a:pPr marL="0" indent="0" algn="ctr">
              <a:buFont typeface="Arial" panose="020B0604020202020204" pitchFamily="34" charset="0"/>
              <a:buNone/>
            </a:pPr>
            <a:r>
              <a:rPr lang="en-US" altLang="en-US" sz="3300" dirty="0">
                <a:solidFill>
                  <a:srgbClr val="FFFF00"/>
                </a:solidFill>
                <a:latin typeface="P22 Typewriter"/>
                <a:ea typeface="P22 Typewriter"/>
                <a:cs typeface="P22 Typewriter"/>
              </a:rPr>
              <a:t>scheduled programming</a:t>
            </a:r>
            <a:r>
              <a:rPr lang="en-US" altLang="en-US" sz="3300" dirty="0">
                <a:solidFill>
                  <a:srgbClr val="FF0000"/>
                </a:solidFill>
                <a:latin typeface="P22 Typewriter"/>
                <a:ea typeface="P22 Typewriter"/>
                <a:cs typeface="P22 Typewriter"/>
              </a:rPr>
              <a:t>…</a:t>
            </a:r>
          </a:p>
        </p:txBody>
      </p:sp>
      <p:pic>
        <p:nvPicPr>
          <p:cNvPr id="151554" name="Content Placeholder 3" descr="file7991274103168.jpg">
            <a:extLst>
              <a:ext uri="{FF2B5EF4-FFF2-40B4-BE49-F238E27FC236}">
                <a16:creationId xmlns:a16="http://schemas.microsoft.com/office/drawing/2014/main" id="{286925E1-74EA-94E6-0095-0873462907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7168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Title 1">
            <a:extLst>
              <a:ext uri="{FF2B5EF4-FFF2-40B4-BE49-F238E27FC236}">
                <a16:creationId xmlns:a16="http://schemas.microsoft.com/office/drawing/2014/main" id="{3A0ADB80-2901-2AA2-EE2B-D2D4D539F89C}"/>
              </a:ext>
            </a:extLst>
          </p:cNvPr>
          <p:cNvSpPr>
            <a:spLocks noGrp="1" noChangeArrowheads="1"/>
          </p:cNvSpPr>
          <p:nvPr>
            <p:ph type="title"/>
          </p:nvPr>
        </p:nvSpPr>
        <p:spPr bwMode="auto">
          <a:xfrm>
            <a:off x="323850" y="87313"/>
            <a:ext cx="84963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Copyright Trolling</a:t>
            </a:r>
            <a:r>
              <a:rPr lang="en-US" altLang="en-US" sz="3600" b="1">
                <a:solidFill>
                  <a:srgbClr val="FF0000"/>
                </a:solidFill>
              </a:rPr>
              <a:t>/</a:t>
            </a:r>
            <a:r>
              <a:rPr lang="en-US" altLang="en-US" sz="3600" b="1">
                <a:solidFill>
                  <a:srgbClr val="FFFF00"/>
                </a:solidFill>
              </a:rPr>
              <a:t>Lying in Wait</a:t>
            </a:r>
          </a:p>
        </p:txBody>
      </p:sp>
      <p:sp>
        <p:nvSpPr>
          <p:cNvPr id="480258" name="Content Placeholder 2">
            <a:extLst>
              <a:ext uri="{FF2B5EF4-FFF2-40B4-BE49-F238E27FC236}">
                <a16:creationId xmlns:a16="http://schemas.microsoft.com/office/drawing/2014/main" id="{5D983083-CD0D-ABE8-146E-ED62A3FF5247}"/>
              </a:ext>
            </a:extLst>
          </p:cNvPr>
          <p:cNvSpPr>
            <a:spLocks noGrp="1" noChangeArrowheads="1"/>
          </p:cNvSpPr>
          <p:nvPr>
            <p:ph sz="quarter" idx="10"/>
          </p:nvPr>
        </p:nvSpPr>
        <p:spPr bwMode="auto">
          <a:xfrm>
            <a:off x="323850" y="1058863"/>
            <a:ext cx="8496300" cy="3889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solidFill>
                  <a:srgbClr val="FFFF00"/>
                </a:solidFill>
              </a:rPr>
              <a:t>Section 35 never mentions good faith</a:t>
            </a:r>
            <a:r>
              <a:rPr lang="en-US" altLang="en-US" sz="2000" dirty="0">
                <a:solidFill>
                  <a:srgbClr val="FF0000"/>
                </a:solidFill>
              </a:rPr>
              <a:t>/</a:t>
            </a:r>
            <a:r>
              <a:rPr lang="en-US" altLang="en-US" sz="2000" dirty="0">
                <a:solidFill>
                  <a:srgbClr val="FFFF00"/>
                </a:solidFill>
              </a:rPr>
              <a:t>bad faith </a:t>
            </a:r>
            <a:r>
              <a:rPr lang="en-US" altLang="en-US" sz="2000" dirty="0">
                <a:solidFill>
                  <a:schemeClr val="bg1"/>
                </a:solidFill>
              </a:rPr>
              <a:t>but does mention “</a:t>
            </a:r>
            <a:r>
              <a:rPr lang="en-US" altLang="en-US" sz="2000" dirty="0">
                <a:solidFill>
                  <a:srgbClr val="00B0F0"/>
                </a:solidFill>
              </a:rPr>
              <a:t>calculating the damages the court deems just</a:t>
            </a:r>
            <a:r>
              <a:rPr lang="en-US" altLang="en-US" sz="2000" dirty="0">
                <a:solidFill>
                  <a:schemeClr val="bg1"/>
                </a:solidFill>
              </a:rPr>
              <a:t>”</a:t>
            </a:r>
            <a:r>
              <a:rPr lang="en-US" altLang="en-US" sz="2000" dirty="0">
                <a:solidFill>
                  <a:srgbClr val="FF0000"/>
                </a:solidFill>
              </a:rPr>
              <a:t>.</a:t>
            </a:r>
          </a:p>
          <a:p>
            <a:pPr marL="300038" lvl="1" indent="0">
              <a:buFont typeface="Arial" panose="020B0604020202020204" pitchFamily="34" charset="0"/>
              <a:buNone/>
            </a:pPr>
            <a:r>
              <a:rPr lang="en-CA" altLang="en-US" sz="2000" b="1" i="1" dirty="0">
                <a:solidFill>
                  <a:schemeClr val="bg1"/>
                </a:solidFill>
              </a:rPr>
              <a:t>35</a:t>
            </a:r>
            <a:r>
              <a:rPr lang="en-CA" altLang="en-US" sz="2000" i="1" dirty="0">
                <a:solidFill>
                  <a:schemeClr val="bg1"/>
                </a:solidFill>
              </a:rPr>
              <a:t> </a:t>
            </a:r>
            <a:r>
              <a:rPr lang="en-CA" altLang="en-US" sz="2000" b="1" i="1" dirty="0">
                <a:solidFill>
                  <a:schemeClr val="bg1"/>
                </a:solidFill>
              </a:rPr>
              <a:t>(1)</a:t>
            </a:r>
            <a:r>
              <a:rPr lang="en-CA" altLang="en-US" sz="2000" i="1" dirty="0">
                <a:solidFill>
                  <a:schemeClr val="bg1"/>
                </a:solidFill>
              </a:rPr>
              <a:t> Where a person infringes copyright, the person is liable to pay such damages to the owner of the copyright as the owner has suffered due to the infringement and, </a:t>
            </a:r>
            <a:r>
              <a:rPr lang="en-CA" altLang="en-US" sz="2000" i="1" dirty="0">
                <a:solidFill>
                  <a:srgbClr val="FFFF00"/>
                </a:solidFill>
              </a:rPr>
              <a:t>in addition to those damages, such part of the profits that the infringer has made from the infringement and that were not taken into account in calculating the damages as the court considers just</a:t>
            </a:r>
            <a:r>
              <a:rPr lang="en-CA" altLang="en-US" sz="2000" i="1" dirty="0">
                <a:solidFill>
                  <a:srgbClr val="FF0000"/>
                </a:solidFill>
              </a:rPr>
              <a:t>.</a:t>
            </a:r>
            <a:endParaRPr lang="en-US" altLang="en-US" sz="2000" i="1" dirty="0">
              <a:solidFill>
                <a:srgbClr val="FF0000"/>
              </a:solidFill>
            </a:endParaRPr>
          </a:p>
          <a:p>
            <a:r>
              <a:rPr lang="en-US" altLang="en-US" sz="2000" dirty="0">
                <a:solidFill>
                  <a:schemeClr val="bg1"/>
                </a:solidFill>
              </a:rPr>
              <a:t>Section 38.1(5) dealing with statutory damages provides more leeway including among its factors </a:t>
            </a:r>
            <a:r>
              <a:rPr lang="en-CA" altLang="en-US" sz="2000" b="1" dirty="0">
                <a:solidFill>
                  <a:schemeClr val="bg1"/>
                </a:solidFill>
              </a:rPr>
              <a:t>(a)</a:t>
            </a:r>
            <a:r>
              <a:rPr lang="en-CA" altLang="en-US" sz="2000" dirty="0">
                <a:solidFill>
                  <a:srgbClr val="FFFF00"/>
                </a:solidFill>
              </a:rPr>
              <a:t> the good faith or bad faith of the defendant</a:t>
            </a:r>
            <a:r>
              <a:rPr lang="en-CA" altLang="en-US" sz="2000" dirty="0">
                <a:solidFill>
                  <a:schemeClr val="bg1"/>
                </a:solidFill>
              </a:rPr>
              <a:t>; </a:t>
            </a:r>
            <a:r>
              <a:rPr lang="en-CA" altLang="en-US" sz="2000" b="1" dirty="0">
                <a:solidFill>
                  <a:schemeClr val="bg1"/>
                </a:solidFill>
              </a:rPr>
              <a:t>(b)</a:t>
            </a:r>
            <a:r>
              <a:rPr lang="en-CA" altLang="en-US" sz="2000" dirty="0">
                <a:solidFill>
                  <a:schemeClr val="bg1"/>
                </a:solidFill>
              </a:rPr>
              <a:t> the </a:t>
            </a:r>
            <a:r>
              <a:rPr lang="en-CA" altLang="en-US" sz="2000" dirty="0">
                <a:solidFill>
                  <a:srgbClr val="FFFF00"/>
                </a:solidFill>
              </a:rPr>
              <a:t>conduct of the parties </a:t>
            </a:r>
            <a:r>
              <a:rPr lang="en-CA" altLang="en-US" sz="2000" dirty="0">
                <a:solidFill>
                  <a:schemeClr val="bg1"/>
                </a:solidFill>
              </a:rPr>
              <a:t>before and during the proceedings</a:t>
            </a:r>
            <a:r>
              <a:rPr lang="en-CA" altLang="en-US" sz="2000" dirty="0">
                <a:solidFill>
                  <a:srgbClr val="FF0000"/>
                </a:solidFill>
              </a:rPr>
              <a:t>;</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F13A92-9437-EF87-E207-936EFE6B8E9E}"/>
              </a:ext>
            </a:extLst>
          </p:cNvPr>
          <p:cNvSpPr>
            <a:spLocks noGrp="1"/>
          </p:cNvSpPr>
          <p:nvPr>
            <p:ph type="title"/>
          </p:nvPr>
        </p:nvSpPr>
        <p:spPr>
          <a:xfrm>
            <a:off x="0" y="107950"/>
            <a:ext cx="8893175" cy="723900"/>
          </a:xfrm>
        </p:spPr>
        <p:txBody>
          <a:bodyPr>
            <a:normAutofit fontScale="90000"/>
          </a:bodyPr>
          <a:lstStyle/>
          <a:p>
            <a:pPr>
              <a:defRPr/>
            </a:pPr>
            <a:r>
              <a:rPr lang="en-US" b="1" dirty="0">
                <a:solidFill>
                  <a:srgbClr val="FFFF00"/>
                </a:solidFill>
              </a:rPr>
              <a:t>Enforcement </a:t>
            </a:r>
            <a:r>
              <a:rPr lang="en-US" b="1" dirty="0">
                <a:solidFill>
                  <a:srgbClr val="FF0000"/>
                </a:solidFill>
              </a:rPr>
              <a:t>&amp;</a:t>
            </a:r>
            <a:r>
              <a:rPr lang="en-US" b="1" dirty="0">
                <a:solidFill>
                  <a:srgbClr val="FFFF00"/>
                </a:solidFill>
              </a:rPr>
              <a:t> Remedies</a:t>
            </a:r>
          </a:p>
        </p:txBody>
      </p:sp>
      <p:sp>
        <p:nvSpPr>
          <p:cNvPr id="2" name="Content Placeholder 1">
            <a:extLst>
              <a:ext uri="{FF2B5EF4-FFF2-40B4-BE49-F238E27FC236}">
                <a16:creationId xmlns:a16="http://schemas.microsoft.com/office/drawing/2014/main" id="{AA4AB6A7-115A-AB88-6ECA-82600984C9A2}"/>
              </a:ext>
            </a:extLst>
          </p:cNvPr>
          <p:cNvSpPr>
            <a:spLocks noGrp="1"/>
          </p:cNvSpPr>
          <p:nvPr>
            <p:ph idx="1"/>
          </p:nvPr>
        </p:nvSpPr>
        <p:spPr>
          <a:xfrm>
            <a:off x="179388" y="1065213"/>
            <a:ext cx="8785225" cy="3976687"/>
          </a:xfrm>
        </p:spPr>
        <p:txBody>
          <a:bodyPr>
            <a:noAutofit/>
          </a:bodyPr>
          <a:lstStyle/>
          <a:p>
            <a:pPr marL="0" indent="0">
              <a:buFont typeface="Arial" panose="020B0604020202020204" pitchFamily="34" charset="0"/>
              <a:buNone/>
              <a:defRPr/>
            </a:pPr>
            <a:r>
              <a:rPr lang="en-US" sz="2400" b="1" dirty="0">
                <a:solidFill>
                  <a:srgbClr val="FFFF00"/>
                </a:solidFill>
              </a:rPr>
              <a:t>Punitive and exemplary damages</a:t>
            </a:r>
          </a:p>
          <a:p>
            <a:pPr marL="0" indent="0">
              <a:buFont typeface="Arial" panose="020B0604020202020204" pitchFamily="34" charset="0"/>
              <a:buNone/>
              <a:defRPr/>
            </a:pPr>
            <a:r>
              <a:rPr lang="en-US" sz="2400" i="1" dirty="0">
                <a:solidFill>
                  <a:srgbClr val="00B0F0"/>
                </a:solidFill>
              </a:rPr>
              <a:t>Boudreau v. Lin</a:t>
            </a:r>
          </a:p>
          <a:p>
            <a:pPr>
              <a:defRPr/>
            </a:pPr>
            <a:r>
              <a:rPr lang="en-US" sz="2400" dirty="0">
                <a:solidFill>
                  <a:schemeClr val="bg1"/>
                </a:solidFill>
              </a:rPr>
              <a:t>Standard for punitive/exemplary damages said to be flagrant behavior and callous disregard for the Plaintiff’s rights</a:t>
            </a:r>
          </a:p>
          <a:p>
            <a:pPr marL="0" indent="0">
              <a:buFont typeface="Arial" panose="020B0604020202020204" pitchFamily="34" charset="0"/>
              <a:buNone/>
              <a:defRPr/>
            </a:pPr>
            <a:r>
              <a:rPr lang="en-US" sz="2400" i="1" dirty="0" err="1">
                <a:solidFill>
                  <a:srgbClr val="00B0F0"/>
                </a:solidFill>
              </a:rPr>
              <a:t>Cinar</a:t>
            </a:r>
            <a:r>
              <a:rPr lang="en-US" sz="2400" i="1" dirty="0">
                <a:solidFill>
                  <a:srgbClr val="00B0F0"/>
                </a:solidFill>
              </a:rPr>
              <a:t> Corporation v. Robinson</a:t>
            </a:r>
          </a:p>
          <a:p>
            <a:pPr>
              <a:defRPr/>
            </a:pPr>
            <a:r>
              <a:rPr lang="en-CA" sz="2400" dirty="0">
                <a:solidFill>
                  <a:schemeClr val="bg1"/>
                </a:solidFill>
              </a:rPr>
              <a:t>S. 49 of the Quebec Charter – “punitive damages may be awarded if there is an </a:t>
            </a:r>
            <a:r>
              <a:rPr lang="en-CA" sz="2400" dirty="0">
                <a:solidFill>
                  <a:srgbClr val="FFFF00"/>
                </a:solidFill>
              </a:rPr>
              <a:t>unlawful and intentional interference with any of the rights </a:t>
            </a:r>
            <a:r>
              <a:rPr lang="en-CA" sz="2400" dirty="0">
                <a:solidFill>
                  <a:schemeClr val="bg1"/>
                </a:solidFill>
              </a:rPr>
              <a:t>and freedoms that the Charter recognizes”.</a:t>
            </a:r>
          </a:p>
        </p:txBody>
      </p:sp>
      <p:sp>
        <p:nvSpPr>
          <p:cNvPr id="481283" name="Slide Number Placeholder 3">
            <a:extLst>
              <a:ext uri="{FF2B5EF4-FFF2-40B4-BE49-F238E27FC236}">
                <a16:creationId xmlns:a16="http://schemas.microsoft.com/office/drawing/2014/main" id="{C1DFE0AB-2B19-BC09-3A2F-38EE5AE6B38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8DBE2-F35D-C547-94CF-407401126F69}" type="slidenum">
              <a:rPr lang="en-US" altLang="en-US" smtClean="0"/>
              <a:pPr/>
              <a:t>147</a:t>
            </a:fld>
            <a:endParaRPr lang="en-US" alt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Title 5">
            <a:extLst>
              <a:ext uri="{FF2B5EF4-FFF2-40B4-BE49-F238E27FC236}">
                <a16:creationId xmlns:a16="http://schemas.microsoft.com/office/drawing/2014/main" id="{A742CEE7-45D1-3872-2FCB-4796F0003969}"/>
              </a:ext>
            </a:extLst>
          </p:cNvPr>
          <p:cNvSpPr>
            <a:spLocks noGrp="1" noChangeArrowheads="1"/>
          </p:cNvSpPr>
          <p:nvPr>
            <p:ph type="title"/>
          </p:nvPr>
        </p:nvSpPr>
        <p:spPr bwMode="auto">
          <a:xfrm>
            <a:off x="179388" y="107950"/>
            <a:ext cx="8713787"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 </a:t>
            </a:r>
            <a:r>
              <a:rPr lang="en-US" altLang="en-US" b="1">
                <a:solidFill>
                  <a:srgbClr val="FF0000"/>
                </a:solidFill>
              </a:rPr>
              <a:t>&amp;</a:t>
            </a:r>
            <a:r>
              <a:rPr lang="en-US" altLang="en-US" b="1">
                <a:solidFill>
                  <a:srgbClr val="FFFF00"/>
                </a:solidFill>
              </a:rPr>
              <a:t> Remedies</a:t>
            </a:r>
          </a:p>
        </p:txBody>
      </p:sp>
      <p:sp>
        <p:nvSpPr>
          <p:cNvPr id="2" name="Content Placeholder 1">
            <a:extLst>
              <a:ext uri="{FF2B5EF4-FFF2-40B4-BE49-F238E27FC236}">
                <a16:creationId xmlns:a16="http://schemas.microsoft.com/office/drawing/2014/main" id="{1EF9800D-0AE7-C14A-A391-5E1B74292B7B}"/>
              </a:ext>
            </a:extLst>
          </p:cNvPr>
          <p:cNvSpPr>
            <a:spLocks noGrp="1"/>
          </p:cNvSpPr>
          <p:nvPr>
            <p:ph idx="1"/>
          </p:nvPr>
        </p:nvSpPr>
        <p:spPr>
          <a:xfrm>
            <a:off x="166688" y="1077913"/>
            <a:ext cx="8785225" cy="3957637"/>
          </a:xfrm>
        </p:spPr>
        <p:txBody>
          <a:bodyPr>
            <a:noAutofit/>
          </a:bodyPr>
          <a:lstStyle/>
          <a:p>
            <a:pPr marL="0" indent="0">
              <a:buFont typeface="Arial" panose="020B0604020202020204" pitchFamily="34" charset="0"/>
              <a:buNone/>
              <a:defRPr/>
            </a:pPr>
            <a:r>
              <a:rPr lang="en-US" sz="2000" b="1" dirty="0">
                <a:solidFill>
                  <a:srgbClr val="FFFF00"/>
                </a:solidFill>
              </a:rPr>
              <a:t>Punitive and exemplary damages</a:t>
            </a:r>
          </a:p>
          <a:p>
            <a:pPr marL="0" indent="0">
              <a:buFont typeface="Arial" panose="020B0604020202020204" pitchFamily="34" charset="0"/>
              <a:buNone/>
              <a:defRPr/>
            </a:pPr>
            <a:r>
              <a:rPr lang="en-US" sz="2000" i="1" dirty="0" err="1">
                <a:solidFill>
                  <a:srgbClr val="00B0F0"/>
                </a:solidFill>
              </a:rPr>
              <a:t>Cinar</a:t>
            </a:r>
            <a:r>
              <a:rPr lang="en-US" sz="2000" i="1" dirty="0">
                <a:solidFill>
                  <a:srgbClr val="00B0F0"/>
                </a:solidFill>
              </a:rPr>
              <a:t> Corporation v. Robinson </a:t>
            </a:r>
            <a:r>
              <a:rPr lang="en-US" sz="2000" dirty="0">
                <a:solidFill>
                  <a:schemeClr val="bg1"/>
                </a:solidFill>
              </a:rPr>
              <a:t>(continued)</a:t>
            </a:r>
            <a:endParaRPr lang="en-US" sz="2000" i="1" u="sng" dirty="0">
              <a:solidFill>
                <a:schemeClr val="bg1"/>
              </a:solidFill>
            </a:endParaRPr>
          </a:p>
          <a:p>
            <a:pPr>
              <a:defRPr/>
            </a:pPr>
            <a:r>
              <a:rPr lang="en-US" sz="2000" dirty="0">
                <a:solidFill>
                  <a:schemeClr val="bg1"/>
                </a:solidFill>
              </a:rPr>
              <a:t>In</a:t>
            </a:r>
            <a:r>
              <a:rPr lang="en-US" sz="2000" dirty="0">
                <a:solidFill>
                  <a:srgbClr val="FFFF00"/>
                </a:solidFill>
              </a:rPr>
              <a:t> </a:t>
            </a:r>
            <a:r>
              <a:rPr lang="en-US" sz="2000" i="1" dirty="0" err="1">
                <a:solidFill>
                  <a:srgbClr val="00B0F0"/>
                </a:solidFill>
              </a:rPr>
              <a:t>Cinar</a:t>
            </a:r>
            <a:r>
              <a:rPr lang="en-US" sz="2000" dirty="0">
                <a:solidFill>
                  <a:schemeClr val="bg1"/>
                </a:solidFill>
              </a:rPr>
              <a:t>: </a:t>
            </a:r>
            <a:r>
              <a:rPr lang="en-US" sz="2000" dirty="0">
                <a:solidFill>
                  <a:srgbClr val="FFFF00"/>
                </a:solidFill>
              </a:rPr>
              <a:t>Rights to property, inviolability, dignity </a:t>
            </a:r>
            <a:r>
              <a:rPr lang="en-US" sz="2000" dirty="0">
                <a:solidFill>
                  <a:schemeClr val="bg1"/>
                </a:solidFill>
              </a:rPr>
              <a:t>were at stake</a:t>
            </a:r>
          </a:p>
          <a:p>
            <a:pPr>
              <a:defRPr/>
            </a:pPr>
            <a:r>
              <a:rPr lang="en-CA" sz="2000" dirty="0">
                <a:solidFill>
                  <a:schemeClr val="bg1"/>
                </a:solidFill>
              </a:rPr>
              <a:t>Right to dignity (s. 4). In this case </a:t>
            </a:r>
            <a:r>
              <a:rPr lang="en-CA" sz="2000" i="1" dirty="0">
                <a:solidFill>
                  <a:schemeClr val="bg1"/>
                </a:solidFill>
              </a:rPr>
              <a:t>“Cinar, Weinberg, Charest and Izard consistently and </a:t>
            </a:r>
            <a:r>
              <a:rPr lang="en-CA" sz="2000" i="1" dirty="0">
                <a:solidFill>
                  <a:srgbClr val="FFFF00"/>
                </a:solidFill>
              </a:rPr>
              <a:t>contemptuously denied having access to Robinson’s work, and disparaged Robinson’s claims that they had copied his work</a:t>
            </a:r>
            <a:r>
              <a:rPr lang="en-CA" sz="2000" i="1" dirty="0">
                <a:solidFill>
                  <a:schemeClr val="bg1"/>
                </a:solidFill>
              </a:rPr>
              <a:t>”</a:t>
            </a:r>
          </a:p>
          <a:p>
            <a:pPr>
              <a:defRPr/>
            </a:pPr>
            <a:r>
              <a:rPr lang="en-CA" sz="2000" i="1" dirty="0">
                <a:solidFill>
                  <a:schemeClr val="bg1"/>
                </a:solidFill>
              </a:rPr>
              <a:t>Cinar, Weinberg, Charest and Izard </a:t>
            </a:r>
            <a:r>
              <a:rPr lang="en-CA" sz="2000" dirty="0">
                <a:solidFill>
                  <a:schemeClr val="bg1"/>
                </a:solidFill>
              </a:rPr>
              <a:t>found liable for punitive damages.</a:t>
            </a:r>
          </a:p>
          <a:p>
            <a:pPr>
              <a:defRPr/>
            </a:pPr>
            <a:r>
              <a:rPr lang="en-CA" sz="2000" dirty="0">
                <a:solidFill>
                  <a:schemeClr val="bg1"/>
                </a:solidFill>
              </a:rPr>
              <a:t>Had been intentional interference with protected rights under Charter </a:t>
            </a:r>
          </a:p>
          <a:p>
            <a:pPr>
              <a:defRPr/>
            </a:pPr>
            <a:r>
              <a:rPr lang="en-CA" sz="2000" dirty="0">
                <a:solidFill>
                  <a:schemeClr val="bg1"/>
                </a:solidFill>
              </a:rPr>
              <a:t>Amount of punitive/exemplary damages was $500,000, apportioned amongst the parties.</a:t>
            </a:r>
          </a:p>
          <a:p>
            <a:pPr>
              <a:defRPr/>
            </a:pPr>
            <a:endParaRPr lang="en-US" sz="1800" dirty="0">
              <a:solidFill>
                <a:schemeClr val="bg1"/>
              </a:solidFill>
            </a:endParaRPr>
          </a:p>
        </p:txBody>
      </p:sp>
      <p:sp>
        <p:nvSpPr>
          <p:cNvPr id="483331" name="Slide Number Placeholder 3">
            <a:extLst>
              <a:ext uri="{FF2B5EF4-FFF2-40B4-BE49-F238E27FC236}">
                <a16:creationId xmlns:a16="http://schemas.microsoft.com/office/drawing/2014/main" id="{294B4FFB-AE30-EE5B-D2D8-83D3B7B4F3D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484FC95-66BE-D546-AFAC-47130BAD6C08}" type="slidenum">
              <a:rPr lang="en-US" altLang="en-US" smtClean="0"/>
              <a:pPr/>
              <a:t>148</a:t>
            </a:fld>
            <a:endParaRPr lang="en-US" alt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Title 5">
            <a:extLst>
              <a:ext uri="{FF2B5EF4-FFF2-40B4-BE49-F238E27FC236}">
                <a16:creationId xmlns:a16="http://schemas.microsoft.com/office/drawing/2014/main" id="{088F0AFC-D290-1C69-CE8B-464D5D71B49C}"/>
              </a:ext>
            </a:extLst>
          </p:cNvPr>
          <p:cNvSpPr>
            <a:spLocks noGrp="1" noChangeArrowheads="1"/>
          </p:cNvSpPr>
          <p:nvPr>
            <p:ph type="title"/>
          </p:nvPr>
        </p:nvSpPr>
        <p:spPr bwMode="auto">
          <a:xfrm>
            <a:off x="688975" y="123825"/>
            <a:ext cx="7621588"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Enforcement</a:t>
            </a:r>
            <a:r>
              <a:rPr lang="en-US" altLang="en-US" b="1">
                <a:solidFill>
                  <a:srgbClr val="FF0000"/>
                </a:solidFill>
              </a:rPr>
              <a:t> &amp; </a:t>
            </a:r>
            <a:r>
              <a:rPr lang="en-US" altLang="en-US" b="1">
                <a:solidFill>
                  <a:srgbClr val="FFFF00"/>
                </a:solidFill>
              </a:rPr>
              <a:t>Remedies</a:t>
            </a:r>
          </a:p>
        </p:txBody>
      </p:sp>
      <p:sp>
        <p:nvSpPr>
          <p:cNvPr id="485378" name="Content Placeholder 1">
            <a:extLst>
              <a:ext uri="{FF2B5EF4-FFF2-40B4-BE49-F238E27FC236}">
                <a16:creationId xmlns:a16="http://schemas.microsoft.com/office/drawing/2014/main" id="{2CAD4AC8-0B51-9C7C-8994-25E224917E25}"/>
              </a:ext>
            </a:extLst>
          </p:cNvPr>
          <p:cNvSpPr>
            <a:spLocks noGrp="1" noChangeArrowheads="1"/>
          </p:cNvSpPr>
          <p:nvPr>
            <p:ph idx="1"/>
          </p:nvPr>
        </p:nvSpPr>
        <p:spPr bwMode="auto">
          <a:xfrm>
            <a:off x="179388" y="1131888"/>
            <a:ext cx="8640762" cy="3811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b="1">
                <a:solidFill>
                  <a:schemeClr val="bg1"/>
                </a:solidFill>
              </a:rPr>
              <a:t>Limitation period for civil remedies: s. 43.1(1)</a:t>
            </a:r>
          </a:p>
          <a:p>
            <a:pPr lvl="1">
              <a:buFont typeface="Arial" panose="020B0604020202020204" pitchFamily="34" charset="0"/>
              <a:buChar char="•"/>
            </a:pPr>
            <a:r>
              <a:rPr lang="en-US" altLang="en-US">
                <a:solidFill>
                  <a:srgbClr val="FFFF00"/>
                </a:solidFill>
              </a:rPr>
              <a:t>Three years</a:t>
            </a:r>
            <a:r>
              <a:rPr lang="en-US" altLang="en-US">
                <a:solidFill>
                  <a:schemeClr val="bg1"/>
                </a:solidFill>
              </a:rPr>
              <a:t>:</a:t>
            </a:r>
          </a:p>
          <a:p>
            <a:pPr lvl="2">
              <a:buFont typeface="Courier New" panose="02070309020205020404" pitchFamily="49" charset="0"/>
              <a:buChar char="o"/>
            </a:pPr>
            <a:r>
              <a:rPr lang="en-US" altLang="en-US" sz="2800">
                <a:solidFill>
                  <a:schemeClr val="bg1"/>
                </a:solidFill>
              </a:rPr>
              <a:t>From the time the </a:t>
            </a:r>
            <a:r>
              <a:rPr lang="en-US" altLang="en-US" sz="2800">
                <a:solidFill>
                  <a:srgbClr val="FFFF00"/>
                </a:solidFill>
              </a:rPr>
              <a:t>act occurred </a:t>
            </a:r>
            <a:r>
              <a:rPr lang="en-US" altLang="en-US" sz="2800">
                <a:solidFill>
                  <a:srgbClr val="FF0000"/>
                </a:solidFill>
              </a:rPr>
              <a:t>(or)</a:t>
            </a:r>
          </a:p>
          <a:p>
            <a:pPr lvl="2">
              <a:buFont typeface="Courier New" panose="02070309020205020404" pitchFamily="49" charset="0"/>
              <a:buChar char="o"/>
            </a:pPr>
            <a:r>
              <a:rPr lang="en-US" altLang="en-US" sz="2800">
                <a:solidFill>
                  <a:schemeClr val="bg1"/>
                </a:solidFill>
              </a:rPr>
              <a:t>After the time when the Plaintiff knew </a:t>
            </a:r>
            <a:r>
              <a:rPr lang="en-US" altLang="en-US" sz="2800">
                <a:solidFill>
                  <a:srgbClr val="FFFF00"/>
                </a:solidFill>
              </a:rPr>
              <a:t>or could reasonably have been expected to know </a:t>
            </a:r>
            <a:r>
              <a:rPr lang="en-US" altLang="en-US" sz="2800">
                <a:solidFill>
                  <a:schemeClr val="bg1"/>
                </a:solidFill>
              </a:rPr>
              <a:t>of the act</a:t>
            </a:r>
          </a:p>
          <a:p>
            <a:pPr lvl="1">
              <a:buFont typeface="Arial" panose="020B0604020202020204" pitchFamily="34" charset="0"/>
              <a:buChar char="•"/>
            </a:pPr>
            <a:r>
              <a:rPr lang="en-US" altLang="en-US">
                <a:solidFill>
                  <a:schemeClr val="bg1"/>
                </a:solidFill>
              </a:rPr>
              <a:t>Does the limitation period apply to injunctive relief? </a:t>
            </a:r>
            <a:r>
              <a:rPr lang="en-US" altLang="en-US">
                <a:solidFill>
                  <a:srgbClr val="FF0000"/>
                </a:solidFill>
                <a:sym typeface="Wingdings" pitchFamily="2" charset="2"/>
              </a:rPr>
              <a:t> </a:t>
            </a:r>
            <a:r>
              <a:rPr lang="en-US" altLang="en-US">
                <a:solidFill>
                  <a:srgbClr val="FFFF00"/>
                </a:solidFill>
                <a:sym typeface="Wingdings" pitchFamily="2" charset="2"/>
              </a:rPr>
              <a:t>not decided in </a:t>
            </a:r>
            <a:r>
              <a:rPr lang="en-US" altLang="en-US" i="1" u="sng">
                <a:solidFill>
                  <a:schemeClr val="bg1"/>
                </a:solidFill>
                <a:sym typeface="Wingdings" pitchFamily="2" charset="2"/>
              </a:rPr>
              <a:t>Warman v. Fournier</a:t>
            </a:r>
            <a:endParaRPr lang="en-US" altLang="en-US" i="1" u="sng">
              <a:solidFill>
                <a:schemeClr val="bg1"/>
              </a:solidFill>
            </a:endParaRPr>
          </a:p>
        </p:txBody>
      </p:sp>
      <p:sp>
        <p:nvSpPr>
          <p:cNvPr id="485379" name="Slide Number Placeholder 3">
            <a:extLst>
              <a:ext uri="{FF2B5EF4-FFF2-40B4-BE49-F238E27FC236}">
                <a16:creationId xmlns:a16="http://schemas.microsoft.com/office/drawing/2014/main" id="{BFC82F8D-21D5-9264-3C09-4A6F315A3EA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4DD81D8-00CA-EC40-9A41-6ADBA4649985}" type="slidenum">
              <a:rPr lang="en-US" altLang="en-US" smtClean="0"/>
              <a:pPr/>
              <a:t>149</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ED7CA378-5DD3-F904-1765-C8608D9C9ECF}"/>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2A8A57DE-A6F2-588B-C3CD-12C33323E726}"/>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6908A39E-B839-7352-6378-A46DD7046D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a:extLst>
              <a:ext uri="{FF2B5EF4-FFF2-40B4-BE49-F238E27FC236}">
                <a16:creationId xmlns:a16="http://schemas.microsoft.com/office/drawing/2014/main" id="{9128D240-3D99-9202-EAEF-2EC84326B099}"/>
              </a:ext>
            </a:extLst>
          </p:cNvPr>
          <p:cNvSpPr>
            <a:spLocks noGrp="1" noChangeArrowheads="1"/>
          </p:cNvSpPr>
          <p:nvPr>
            <p:ph type="title"/>
          </p:nvPr>
        </p:nvSpPr>
        <p:spPr bwMode="auto">
          <a:xfrm>
            <a:off x="1485900" y="0"/>
            <a:ext cx="6172200" cy="560388"/>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200" b="1" i="1">
                <a:solidFill>
                  <a:srgbClr val="00B0F0"/>
                </a:solidFill>
                <a:sym typeface="Wingdings" pitchFamily="2" charset="2"/>
              </a:rPr>
              <a:t>Warman v. Fournier</a:t>
            </a:r>
            <a:endParaRPr lang="en-US" altLang="en-US" sz="3200" b="1">
              <a:solidFill>
                <a:srgbClr val="00B0F0"/>
              </a:solidFill>
            </a:endParaRPr>
          </a:p>
        </p:txBody>
      </p:sp>
      <p:sp>
        <p:nvSpPr>
          <p:cNvPr id="3" name="Content Placeholder 2">
            <a:extLst>
              <a:ext uri="{FF2B5EF4-FFF2-40B4-BE49-F238E27FC236}">
                <a16:creationId xmlns:a16="http://schemas.microsoft.com/office/drawing/2014/main" id="{4178F44C-5271-34D0-8679-A36B49DE28C8}"/>
              </a:ext>
            </a:extLst>
          </p:cNvPr>
          <p:cNvSpPr>
            <a:spLocks noGrp="1"/>
          </p:cNvSpPr>
          <p:nvPr>
            <p:ph sz="quarter" idx="10"/>
          </p:nvPr>
        </p:nvSpPr>
        <p:spPr>
          <a:xfrm>
            <a:off x="395288" y="695325"/>
            <a:ext cx="8569325" cy="4300538"/>
          </a:xfrm>
        </p:spPr>
        <p:txBody>
          <a:bodyPr>
            <a:normAutofit lnSpcReduction="10000"/>
          </a:bodyPr>
          <a:lstStyle/>
          <a:p>
            <a:pPr marL="0" indent="0">
              <a:buFont typeface="Arial" panose="020B0604020202020204" pitchFamily="34" charset="0"/>
              <a:buNone/>
              <a:defRPr/>
            </a:pPr>
            <a:r>
              <a:rPr lang="en-CA" sz="2000" dirty="0">
                <a:solidFill>
                  <a:schemeClr val="bg1"/>
                </a:solidFill>
              </a:rPr>
              <a:t>Warman authored a speech which was reproduced on the Defendant’s website.</a:t>
            </a:r>
          </a:p>
          <a:p>
            <a:pPr marL="0" indent="0">
              <a:buFont typeface="Arial" panose="020B0604020202020204" pitchFamily="34" charset="0"/>
              <a:buNone/>
              <a:defRPr/>
            </a:pPr>
            <a:r>
              <a:rPr lang="en-CA" sz="2000" b="1" i="1" dirty="0">
                <a:solidFill>
                  <a:srgbClr val="FFFF00"/>
                </a:solidFill>
              </a:rPr>
              <a:t>A few points about limitation periods from this case</a:t>
            </a:r>
            <a:r>
              <a:rPr lang="en-CA" sz="2000" b="1" i="1" dirty="0">
                <a:solidFill>
                  <a:srgbClr val="FF0000"/>
                </a:solidFill>
              </a:rPr>
              <a:t>:</a:t>
            </a:r>
            <a:endParaRPr lang="en-CA" sz="2000" b="1" dirty="0">
              <a:solidFill>
                <a:srgbClr val="FF0000"/>
              </a:solidFill>
            </a:endParaRPr>
          </a:p>
          <a:p>
            <a:pPr>
              <a:defRPr/>
            </a:pPr>
            <a:r>
              <a:rPr lang="en-CA" sz="2000" dirty="0">
                <a:solidFill>
                  <a:schemeClr val="bg1"/>
                </a:solidFill>
              </a:rPr>
              <a:t>Warman knew about the infringement since Sept 2007. Case was heard in 2012. Claim was outside limitation period. Time barred from bringing the claim. </a:t>
            </a:r>
          </a:p>
          <a:p>
            <a:pPr>
              <a:defRPr/>
            </a:pPr>
            <a:r>
              <a:rPr lang="en-CA" sz="2000" dirty="0">
                <a:solidFill>
                  <a:srgbClr val="FFFF00"/>
                </a:solidFill>
              </a:rPr>
              <a:t>Argued that the limitation period doesn’t apply to injunctive relief. </a:t>
            </a:r>
            <a:r>
              <a:rPr lang="en-CA" sz="2000" dirty="0">
                <a:solidFill>
                  <a:srgbClr val="FF0000"/>
                </a:solidFill>
              </a:rPr>
              <a:t>Court didn’t reach a decision on this issue </a:t>
            </a:r>
            <a:r>
              <a:rPr lang="en-CA" sz="2000" dirty="0">
                <a:solidFill>
                  <a:schemeClr val="bg1"/>
                </a:solidFill>
              </a:rPr>
              <a:t> but did note recent cases in which injunctions were sought, limitation periods were applied and the remedy was denied. Court said that at the very least, the limitation period should inform the exercise of the Court’s discretion to grant an injunction for copyright infringement. </a:t>
            </a:r>
          </a:p>
          <a:p>
            <a:pPr>
              <a:defRPr/>
            </a:pPr>
            <a:r>
              <a:rPr lang="en-CA" sz="2000" dirty="0">
                <a:solidFill>
                  <a:schemeClr val="bg1"/>
                </a:solidFill>
              </a:rPr>
              <a:t>In this case the court declined to exercise discretion to grant an injunction.</a:t>
            </a:r>
          </a:p>
          <a:p>
            <a:pPr>
              <a:defRPr/>
            </a:pPr>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TextBox 1">
            <a:extLst>
              <a:ext uri="{FF2B5EF4-FFF2-40B4-BE49-F238E27FC236}">
                <a16:creationId xmlns:a16="http://schemas.microsoft.com/office/drawing/2014/main" id="{0418D90D-2932-3D96-30E5-1FC496E612F7}"/>
              </a:ext>
            </a:extLst>
          </p:cNvPr>
          <p:cNvSpPr txBox="1">
            <a:spLocks noChangeArrowheads="1"/>
          </p:cNvSpPr>
          <p:nvPr/>
        </p:nvSpPr>
        <p:spPr bwMode="auto">
          <a:xfrm>
            <a:off x="1371600" y="123825"/>
            <a:ext cx="640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Enforcement </a:t>
            </a:r>
            <a:r>
              <a:rPr lang="en-US" altLang="en-US" sz="4000" b="1">
                <a:solidFill>
                  <a:srgbClr val="FF0000"/>
                </a:solidFill>
              </a:rPr>
              <a:t>&amp;</a:t>
            </a:r>
            <a:r>
              <a:rPr lang="en-US" altLang="en-US" sz="4000" b="1">
                <a:solidFill>
                  <a:srgbClr val="FFFF00"/>
                </a:solidFill>
              </a:rPr>
              <a:t> Remedies</a:t>
            </a:r>
            <a:endParaRPr lang="en-US" altLang="en-US" sz="4000"/>
          </a:p>
        </p:txBody>
      </p:sp>
      <p:sp>
        <p:nvSpPr>
          <p:cNvPr id="488450" name="TextBox 3">
            <a:extLst>
              <a:ext uri="{FF2B5EF4-FFF2-40B4-BE49-F238E27FC236}">
                <a16:creationId xmlns:a16="http://schemas.microsoft.com/office/drawing/2014/main" id="{501F573D-FBD4-785E-D464-598F34C951B5}"/>
              </a:ext>
            </a:extLst>
          </p:cNvPr>
          <p:cNvSpPr txBox="1">
            <a:spLocks noChangeArrowheads="1"/>
          </p:cNvSpPr>
          <p:nvPr/>
        </p:nvSpPr>
        <p:spPr bwMode="auto">
          <a:xfrm>
            <a:off x="431800" y="1058863"/>
            <a:ext cx="8280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3200">
                <a:solidFill>
                  <a:schemeClr val="bg1"/>
                </a:solidFill>
              </a:rPr>
              <a:t>Are the suite of remedies available to copyright owners under the Copyright Act sufficient</a:t>
            </a:r>
            <a:r>
              <a:rPr lang="en-US" altLang="en-US" sz="3200">
                <a:solidFill>
                  <a:srgbClr val="FF0000"/>
                </a:solidFill>
              </a:rPr>
              <a:t>? </a:t>
            </a:r>
          </a:p>
          <a:p>
            <a:pPr>
              <a:buFont typeface="Arial" panose="020B0604020202020204" pitchFamily="34" charset="0"/>
              <a:buChar char="•"/>
            </a:pPr>
            <a:r>
              <a:rPr lang="en-US" altLang="en-US" sz="3200">
                <a:solidFill>
                  <a:schemeClr val="bg1"/>
                </a:solidFill>
              </a:rPr>
              <a:t>Should copyright owners be able to restrict the Internet access of those who have either infringed their copyrights online or who they allege have done so</a:t>
            </a:r>
            <a:r>
              <a:rPr lang="en-US" altLang="en-US" sz="3200">
                <a:solidFill>
                  <a:srgbClr val="FF0000"/>
                </a:solidFill>
              </a:rPr>
              <a:t>?</a:t>
            </a:r>
            <a:r>
              <a:rPr lang="en-US" altLang="en-US" sz="3200">
                <a:solidFill>
                  <a:schemeClr val="bg1"/>
                </a:solidFill>
              </a:rPr>
              <a:t>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03536-D3FD-6BCD-A0A1-276D7D5E6682}"/>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Title 1">
            <a:extLst>
              <a:ext uri="{FF2B5EF4-FFF2-40B4-BE49-F238E27FC236}">
                <a16:creationId xmlns:a16="http://schemas.microsoft.com/office/drawing/2014/main" id="{AAEFCCD3-C9CA-DC8C-05C7-7CD94EB2939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02BD40BD-36E8-7EC4-862D-93E68A6B9D91}"/>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3038475" y="1331913"/>
            <a:ext cx="3067050" cy="3132137"/>
          </a:xfrm>
        </p:spPr>
      </p:pic>
      <p:pic>
        <p:nvPicPr>
          <p:cNvPr id="490499" name="Content Placeholder 3" descr="Crystal_Project_pause-queue.png">
            <a:extLst>
              <a:ext uri="{FF2B5EF4-FFF2-40B4-BE49-F238E27FC236}">
                <a16:creationId xmlns:a16="http://schemas.microsoft.com/office/drawing/2014/main" id="{BACDE55B-40CC-EA7A-50E8-FE74CCF2BF3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31376-D035-1094-F159-7685D2C3DE70}"/>
              </a:ext>
            </a:extLst>
          </p:cNvPr>
          <p:cNvSpPr>
            <a:spLocks noGrp="1"/>
          </p:cNvSpPr>
          <p:nvPr>
            <p:ph sz="quarter" idx="10"/>
          </p:nvPr>
        </p:nvSpPr>
        <p:spPr>
          <a:xfrm>
            <a:off x="1071690" y="891573"/>
            <a:ext cx="7000619" cy="3360353"/>
          </a:xfrm>
        </p:spPr>
        <p:txBody>
          <a:bodyPr>
            <a:normAutofit fontScale="92500" lnSpcReduction="10000"/>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Copyright</a:t>
            </a:r>
          </a:p>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Review</a:t>
            </a:r>
            <a:endParaRPr lang="en-US" sz="10875"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TextBox 2">
            <a:extLst>
              <a:ext uri="{FF2B5EF4-FFF2-40B4-BE49-F238E27FC236}">
                <a16:creationId xmlns:a16="http://schemas.microsoft.com/office/drawing/2014/main" id="{A123BEA4-99EF-01A3-D23C-DC29DEA7218C}"/>
              </a:ext>
            </a:extLst>
          </p:cNvPr>
          <p:cNvSpPr txBox="1">
            <a:spLocks noChangeArrowheads="1"/>
          </p:cNvSpPr>
          <p:nvPr/>
        </p:nvSpPr>
        <p:spPr bwMode="auto">
          <a:xfrm>
            <a:off x="2286000" y="195263"/>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Copyright Review</a:t>
            </a:r>
            <a:endParaRPr lang="en-US" altLang="en-US" sz="4000"/>
          </a:p>
        </p:txBody>
      </p:sp>
      <p:sp>
        <p:nvSpPr>
          <p:cNvPr id="492546" name="TextBox 3">
            <a:extLst>
              <a:ext uri="{FF2B5EF4-FFF2-40B4-BE49-F238E27FC236}">
                <a16:creationId xmlns:a16="http://schemas.microsoft.com/office/drawing/2014/main" id="{BEEB5EEA-7170-BEA1-806D-8193D5C53607}"/>
              </a:ext>
            </a:extLst>
          </p:cNvPr>
          <p:cNvSpPr txBox="1">
            <a:spLocks noChangeArrowheads="1"/>
          </p:cNvSpPr>
          <p:nvPr/>
        </p:nvSpPr>
        <p:spPr bwMode="auto">
          <a:xfrm>
            <a:off x="644525" y="1563688"/>
            <a:ext cx="7854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chemeClr val="bg1"/>
                </a:solidFill>
              </a:rPr>
              <a:t>Who owns the copyright in a painting </a:t>
            </a:r>
          </a:p>
          <a:p>
            <a:r>
              <a:rPr lang="en-US" altLang="en-US" sz="3600">
                <a:solidFill>
                  <a:schemeClr val="bg1"/>
                </a:solidFill>
              </a:rPr>
              <a:t>created by an inmate as part of a </a:t>
            </a:r>
          </a:p>
          <a:p>
            <a:r>
              <a:rPr lang="en-US" altLang="en-US" sz="3600">
                <a:solidFill>
                  <a:schemeClr val="bg1"/>
                </a:solidFill>
              </a:rPr>
              <a:t>prison employment program</a:t>
            </a:r>
            <a:r>
              <a:rPr lang="en-US" altLang="en-US" sz="3600">
                <a:solidFill>
                  <a:srgbClr val="FF0000"/>
                </a:solidFill>
              </a:rPr>
              <a:t>?</a:t>
            </a:r>
            <a:r>
              <a:rPr lang="en-US" altLang="en-US" sz="3600">
                <a:solidFill>
                  <a:schemeClr val="bg1"/>
                </a:solidFill>
              </a:rPr>
              <a:t> </a:t>
            </a:r>
          </a:p>
          <a:p>
            <a:r>
              <a:rPr lang="en-US" altLang="en-US" sz="3600">
                <a:solidFill>
                  <a:schemeClr val="bg1"/>
                </a:solidFill>
              </a:rPr>
              <a:t>Discuss</a:t>
            </a:r>
            <a:r>
              <a:rPr lang="en-US" altLang="en-US" sz="3600">
                <a:solidFill>
                  <a:srgbClr val="FF0000"/>
                </a:solidFill>
              </a:rPr>
              <a:t>.</a:t>
            </a:r>
            <a:r>
              <a:rPr lang="en-US" altLang="en-US" sz="3600">
                <a:solidFill>
                  <a:schemeClr val="bg1"/>
                </a:solidFill>
              </a:rPr>
              <a:t>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TextBox 1">
            <a:extLst>
              <a:ext uri="{FF2B5EF4-FFF2-40B4-BE49-F238E27FC236}">
                <a16:creationId xmlns:a16="http://schemas.microsoft.com/office/drawing/2014/main" id="{C568589D-D600-7FAE-9E43-CD676CD97665}"/>
              </a:ext>
            </a:extLst>
          </p:cNvPr>
          <p:cNvSpPr txBox="1">
            <a:spLocks noChangeArrowheads="1"/>
          </p:cNvSpPr>
          <p:nvPr/>
        </p:nvSpPr>
        <p:spPr bwMode="auto">
          <a:xfrm>
            <a:off x="2068513" y="123825"/>
            <a:ext cx="5006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Copyright Review</a:t>
            </a:r>
            <a:br>
              <a:rPr lang="en-US" altLang="en-US" b="1"/>
            </a:br>
            <a:r>
              <a:rPr lang="en-US" altLang="en-US" b="1">
                <a:solidFill>
                  <a:schemeClr val="bg1"/>
                </a:solidFill>
              </a:rPr>
              <a:t>Roy Lichtenstein, Whaam! (1963)</a:t>
            </a:r>
            <a:endParaRPr lang="en-US" altLang="en-US"/>
          </a:p>
        </p:txBody>
      </p:sp>
      <p:pic>
        <p:nvPicPr>
          <p:cNvPr id="493570" name="Content Placeholder 4">
            <a:extLst>
              <a:ext uri="{FF2B5EF4-FFF2-40B4-BE49-F238E27FC236}">
                <a16:creationId xmlns:a16="http://schemas.microsoft.com/office/drawing/2014/main" id="{3B4ABB98-FFE6-3BA0-CEF3-F96454D4FA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14708" b="-14708"/>
          <a:stretch>
            <a:fillRect/>
          </a:stretch>
        </p:blipFill>
        <p:spPr bwMode="auto">
          <a:xfrm>
            <a:off x="930275" y="1322388"/>
            <a:ext cx="728345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TextBox 1">
            <a:extLst>
              <a:ext uri="{FF2B5EF4-FFF2-40B4-BE49-F238E27FC236}">
                <a16:creationId xmlns:a16="http://schemas.microsoft.com/office/drawing/2014/main" id="{E7B5C8D3-1415-4121-7219-98A4CD4A8FA2}"/>
              </a:ext>
            </a:extLst>
          </p:cNvPr>
          <p:cNvSpPr txBox="1">
            <a:spLocks noChangeArrowheads="1"/>
          </p:cNvSpPr>
          <p:nvPr/>
        </p:nvSpPr>
        <p:spPr bwMode="auto">
          <a:xfrm>
            <a:off x="2314575" y="195263"/>
            <a:ext cx="45148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a:solidFill>
                  <a:srgbClr val="FFFF00"/>
                </a:solidFill>
              </a:rPr>
              <a:t>Copyright Review</a:t>
            </a:r>
            <a:br>
              <a:rPr lang="en-US" altLang="en-US" b="1"/>
            </a:br>
            <a:r>
              <a:rPr lang="en-US" altLang="en-US" b="1">
                <a:solidFill>
                  <a:schemeClr val="bg1"/>
                </a:solidFill>
              </a:rPr>
              <a:t>Photo credit to AP</a:t>
            </a:r>
            <a:endParaRPr lang="en-US" altLang="en-US"/>
          </a:p>
        </p:txBody>
      </p:sp>
      <p:pic>
        <p:nvPicPr>
          <p:cNvPr id="494594" name="Picture 2">
            <a:extLst>
              <a:ext uri="{FF2B5EF4-FFF2-40B4-BE49-F238E27FC236}">
                <a16:creationId xmlns:a16="http://schemas.microsoft.com/office/drawing/2014/main" id="{DAC7B6F2-05FB-FA58-1E1D-AC7F38F2981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7988" y="1563688"/>
            <a:ext cx="57880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Title 5">
            <a:extLst>
              <a:ext uri="{FF2B5EF4-FFF2-40B4-BE49-F238E27FC236}">
                <a16:creationId xmlns:a16="http://schemas.microsoft.com/office/drawing/2014/main" id="{10BA1BC0-C9A8-7E37-7C1F-459B66AC65A4}"/>
              </a:ext>
            </a:extLst>
          </p:cNvPr>
          <p:cNvSpPr>
            <a:spLocks noGrp="1" noChangeArrowheads="1"/>
          </p:cNvSpPr>
          <p:nvPr>
            <p:ph type="title"/>
          </p:nvPr>
        </p:nvSpPr>
        <p:spPr bwMode="auto">
          <a:xfrm>
            <a:off x="1662113" y="206375"/>
            <a:ext cx="5995987"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Copyright Review</a:t>
            </a:r>
          </a:p>
        </p:txBody>
      </p:sp>
      <p:sp>
        <p:nvSpPr>
          <p:cNvPr id="2" name="Content Placeholder 1">
            <a:extLst>
              <a:ext uri="{FF2B5EF4-FFF2-40B4-BE49-F238E27FC236}">
                <a16:creationId xmlns:a16="http://schemas.microsoft.com/office/drawing/2014/main" id="{B1319A58-97DD-FF79-024B-DDC77A6320E6}"/>
              </a:ext>
            </a:extLst>
          </p:cNvPr>
          <p:cNvSpPr>
            <a:spLocks noGrp="1"/>
          </p:cNvSpPr>
          <p:nvPr>
            <p:ph idx="1"/>
          </p:nvPr>
        </p:nvSpPr>
        <p:spPr/>
        <p:txBody>
          <a:bodyPr>
            <a:normAutofit fontScale="25000" lnSpcReduction="20000"/>
          </a:bodyPr>
          <a:lstStyle/>
          <a:p>
            <a:pPr marL="0" indent="0">
              <a:buFont typeface="Arial" panose="020B0604020202020204" pitchFamily="34" charset="0"/>
              <a:buNone/>
              <a:defRPr/>
            </a:pPr>
            <a:r>
              <a:rPr lang="en-US" dirty="0"/>
              <a:t> </a:t>
            </a:r>
          </a:p>
        </p:txBody>
      </p:sp>
      <p:sp>
        <p:nvSpPr>
          <p:cNvPr id="495619" name="Slide Number Placeholder 3">
            <a:extLst>
              <a:ext uri="{FF2B5EF4-FFF2-40B4-BE49-F238E27FC236}">
                <a16:creationId xmlns:a16="http://schemas.microsoft.com/office/drawing/2014/main" id="{953BBCC4-CFD8-7D9E-255A-0D55CE05886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9B27D7-A022-944D-A4CF-5E5128D1FA76}" type="slidenum">
              <a:rPr lang="en-US" altLang="en-US" smtClean="0"/>
              <a:pPr/>
              <a:t>158</a:t>
            </a:fld>
            <a:endParaRPr lang="en-US" altLang="en-US"/>
          </a:p>
        </p:txBody>
      </p:sp>
      <p:pic>
        <p:nvPicPr>
          <p:cNvPr id="495620" name="Picture 4">
            <a:extLst>
              <a:ext uri="{FF2B5EF4-FFF2-40B4-BE49-F238E27FC236}">
                <a16:creationId xmlns:a16="http://schemas.microsoft.com/office/drawing/2014/main" id="{C22BA527-BAAB-B7AB-865A-D4EED545C8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088" y="1563688"/>
            <a:ext cx="761682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TextBox 2">
            <a:extLst>
              <a:ext uri="{FF2B5EF4-FFF2-40B4-BE49-F238E27FC236}">
                <a16:creationId xmlns:a16="http://schemas.microsoft.com/office/drawing/2014/main" id="{B5FBFDB7-2400-AE45-5444-1BA2097BF7BD}"/>
              </a:ext>
            </a:extLst>
          </p:cNvPr>
          <p:cNvSpPr txBox="1">
            <a:spLocks noChangeArrowheads="1"/>
          </p:cNvSpPr>
          <p:nvPr/>
        </p:nvSpPr>
        <p:spPr bwMode="auto">
          <a:xfrm>
            <a:off x="1341438" y="195263"/>
            <a:ext cx="64611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a:solidFill>
                  <a:srgbClr val="FFFF00"/>
                </a:solidFill>
              </a:rPr>
              <a:t>Copyright Review</a:t>
            </a:r>
            <a:br>
              <a:rPr lang="en-US" altLang="en-US" b="1"/>
            </a:br>
            <a:r>
              <a:rPr lang="en-US" altLang="en-US" b="1">
                <a:solidFill>
                  <a:schemeClr val="bg1"/>
                </a:solidFill>
              </a:rPr>
              <a:t>Photo credit Ángel Franco/New York Times</a:t>
            </a:r>
            <a:endParaRPr lang="en-US" altLang="en-US"/>
          </a:p>
        </p:txBody>
      </p:sp>
      <p:pic>
        <p:nvPicPr>
          <p:cNvPr id="497666" name="Content Placeholder 2">
            <a:extLst>
              <a:ext uri="{FF2B5EF4-FFF2-40B4-BE49-F238E27FC236}">
                <a16:creationId xmlns:a16="http://schemas.microsoft.com/office/drawing/2014/main" id="{64BB5691-90C1-C307-7D05-8703C8CBAC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609" r="-10609"/>
          <a:stretch>
            <a:fillRect/>
          </a:stretch>
        </p:blipFill>
        <p:spPr bwMode="auto">
          <a:xfrm>
            <a:off x="1651000" y="1563688"/>
            <a:ext cx="5842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3741651E-0C4D-3B26-81AE-AD3CEFD60213}"/>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C7283534-5B8D-234B-F186-0B6538861C1D}"/>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9430372C-F9FB-5976-7819-87EE19CDDA79}"/>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036F2F3B-032B-F54E-1323-228A137F13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B1C90350-5156-E209-DC1F-AF74250FE302}"/>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B1C90350-5156-E209-DC1F-AF74250FE302}"/>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TextBox 1">
            <a:extLst>
              <a:ext uri="{FF2B5EF4-FFF2-40B4-BE49-F238E27FC236}">
                <a16:creationId xmlns:a16="http://schemas.microsoft.com/office/drawing/2014/main" id="{17767A9C-6C44-28C5-B38B-37BAFC360764}"/>
              </a:ext>
            </a:extLst>
          </p:cNvPr>
          <p:cNvSpPr txBox="1">
            <a:spLocks noChangeArrowheads="1"/>
          </p:cNvSpPr>
          <p:nvPr/>
        </p:nvSpPr>
        <p:spPr bwMode="auto">
          <a:xfrm>
            <a:off x="255588" y="268288"/>
            <a:ext cx="87169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b="1">
                <a:solidFill>
                  <a:srgbClr val="FFFF00"/>
                </a:solidFill>
              </a:rPr>
              <a:t>Copyright Review</a:t>
            </a:r>
            <a:br>
              <a:rPr lang="en-US" altLang="en-US" b="1"/>
            </a:br>
            <a:r>
              <a:rPr lang="en-US" altLang="en-US" sz="2000" b="1">
                <a:solidFill>
                  <a:schemeClr val="bg1"/>
                </a:solidFill>
              </a:rPr>
              <a:t>L: Art Rogers, Puppies (1985) / R: Jeff Koons, String of Puppies (1988)</a:t>
            </a:r>
            <a:endParaRPr lang="en-US" altLang="en-US" sz="2000"/>
          </a:p>
        </p:txBody>
      </p:sp>
      <p:pic>
        <p:nvPicPr>
          <p:cNvPr id="498690" name="Picture 2">
            <a:extLst>
              <a:ext uri="{FF2B5EF4-FFF2-40B4-BE49-F238E27FC236}">
                <a16:creationId xmlns:a16="http://schemas.microsoft.com/office/drawing/2014/main" id="{60978188-B3C3-75D6-047B-52C5957D87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 y="1708150"/>
            <a:ext cx="83058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extBox 2">
            <a:extLst>
              <a:ext uri="{FF2B5EF4-FFF2-40B4-BE49-F238E27FC236}">
                <a16:creationId xmlns:a16="http://schemas.microsoft.com/office/drawing/2014/main" id="{C2FDC6D6-FED0-D067-1F26-D7BCF8FD5AAC}"/>
              </a:ext>
            </a:extLst>
          </p:cNvPr>
          <p:cNvSpPr txBox="1">
            <a:spLocks noChangeArrowheads="1"/>
          </p:cNvSpPr>
          <p:nvPr/>
        </p:nvSpPr>
        <p:spPr bwMode="auto">
          <a:xfrm>
            <a:off x="1484313" y="195263"/>
            <a:ext cx="58864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a:solidFill>
                  <a:srgbClr val="FFFF00"/>
                </a:solidFill>
              </a:rPr>
              <a:t>Copyright Review</a:t>
            </a:r>
            <a:endParaRPr lang="en-US" altLang="en-US" sz="4400"/>
          </a:p>
        </p:txBody>
      </p:sp>
      <p:sp>
        <p:nvSpPr>
          <p:cNvPr id="499714" name="TextBox 4">
            <a:extLst>
              <a:ext uri="{FF2B5EF4-FFF2-40B4-BE49-F238E27FC236}">
                <a16:creationId xmlns:a16="http://schemas.microsoft.com/office/drawing/2014/main" id="{386B8D0D-1E38-C7FA-C61B-045073D1F57B}"/>
              </a:ext>
            </a:extLst>
          </p:cNvPr>
          <p:cNvSpPr txBox="1">
            <a:spLocks noChangeArrowheads="1"/>
          </p:cNvSpPr>
          <p:nvPr/>
        </p:nvSpPr>
        <p:spPr bwMode="auto">
          <a:xfrm>
            <a:off x="468313" y="1347788"/>
            <a:ext cx="79200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CA" altLang="en-US" sz="3600">
                <a:solidFill>
                  <a:schemeClr val="bg1"/>
                </a:solidFill>
              </a:rPr>
              <a:t>In taking a picture of your partner at the Vancouver Art Gallery, you accidentally include, in the background of the picture, a work of art still under copyright. Is this infringement of copyright</a:t>
            </a:r>
            <a:r>
              <a:rPr lang="en-CA" altLang="en-US" sz="3600">
                <a:solidFill>
                  <a:srgbClr val="FF0000"/>
                </a:solidFill>
              </a:rPr>
              <a:t>?</a:t>
            </a:r>
            <a:r>
              <a:rPr lang="en-CA" altLang="en-US" sz="3600">
                <a:solidFill>
                  <a:schemeClr val="bg1"/>
                </a:solidFill>
              </a:rPr>
              <a:t> </a:t>
            </a:r>
            <a:endParaRPr lang="en-US" altLang="en-US" sz="3600">
              <a:solidFill>
                <a:schemeClr val="bg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TextBox 1">
            <a:extLst>
              <a:ext uri="{FF2B5EF4-FFF2-40B4-BE49-F238E27FC236}">
                <a16:creationId xmlns:a16="http://schemas.microsoft.com/office/drawing/2014/main" id="{0679A59E-CF91-A2E5-F0E4-57DA5284B4D5}"/>
              </a:ext>
            </a:extLst>
          </p:cNvPr>
          <p:cNvSpPr txBox="1">
            <a:spLocks noChangeArrowheads="1"/>
          </p:cNvSpPr>
          <p:nvPr/>
        </p:nvSpPr>
        <p:spPr bwMode="auto">
          <a:xfrm>
            <a:off x="2314575" y="123825"/>
            <a:ext cx="451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Copyright Review</a:t>
            </a:r>
            <a:endParaRPr lang="en-US" altLang="en-US" sz="4000"/>
          </a:p>
        </p:txBody>
      </p:sp>
      <p:sp>
        <p:nvSpPr>
          <p:cNvPr id="500738" name="TextBox 3">
            <a:extLst>
              <a:ext uri="{FF2B5EF4-FFF2-40B4-BE49-F238E27FC236}">
                <a16:creationId xmlns:a16="http://schemas.microsoft.com/office/drawing/2014/main" id="{D4F2742A-B532-DF10-054A-7A72E8006EDB}"/>
              </a:ext>
            </a:extLst>
          </p:cNvPr>
          <p:cNvSpPr txBox="1">
            <a:spLocks noChangeArrowheads="1"/>
          </p:cNvSpPr>
          <p:nvPr/>
        </p:nvSpPr>
        <p:spPr bwMode="auto">
          <a:xfrm>
            <a:off x="431800" y="1347788"/>
            <a:ext cx="8280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4000">
                <a:solidFill>
                  <a:schemeClr val="bg1"/>
                </a:solidFill>
              </a:rPr>
              <a:t>Does Canadian copyright law adequately balance the rights of authors</a:t>
            </a:r>
            <a:r>
              <a:rPr lang="en-US" altLang="en-US" sz="4000">
                <a:solidFill>
                  <a:srgbClr val="FF0000"/>
                </a:solidFill>
              </a:rPr>
              <a:t>,</a:t>
            </a:r>
            <a:r>
              <a:rPr lang="en-US" altLang="en-US" sz="4000">
                <a:solidFill>
                  <a:schemeClr val="bg1"/>
                </a:solidFill>
              </a:rPr>
              <a:t> the rights of copyright owners</a:t>
            </a:r>
            <a:r>
              <a:rPr lang="en-US" altLang="en-US" sz="4000">
                <a:solidFill>
                  <a:srgbClr val="FF0000"/>
                </a:solidFill>
              </a:rPr>
              <a:t>,</a:t>
            </a:r>
            <a:r>
              <a:rPr lang="en-US" altLang="en-US" sz="4000">
                <a:solidFill>
                  <a:schemeClr val="bg1"/>
                </a:solidFill>
              </a:rPr>
              <a:t> and the rights of users</a:t>
            </a:r>
            <a:r>
              <a:rPr lang="en-US" altLang="en-US" sz="4000">
                <a:solidFill>
                  <a:srgbClr val="FF0000"/>
                </a:solidFill>
              </a:rPr>
              <a:t>?</a:t>
            </a:r>
            <a:r>
              <a:rPr lang="en-US" altLang="en-US" sz="4000">
                <a:solidFill>
                  <a:schemeClr val="bg1"/>
                </a:solidFill>
              </a:rPr>
              <a:t> Discuss</a:t>
            </a:r>
            <a:r>
              <a:rPr lang="en-US" altLang="en-US" sz="4000">
                <a:solidFill>
                  <a:srgbClr val="FF0000"/>
                </a:solidFill>
              </a:rPr>
              <a: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extBox 2">
            <a:extLst>
              <a:ext uri="{FF2B5EF4-FFF2-40B4-BE49-F238E27FC236}">
                <a16:creationId xmlns:a16="http://schemas.microsoft.com/office/drawing/2014/main" id="{F6A9715C-D5D8-E170-7366-190D5CF3DA27}"/>
              </a:ext>
            </a:extLst>
          </p:cNvPr>
          <p:cNvSpPr txBox="1">
            <a:spLocks noChangeArrowheads="1"/>
          </p:cNvSpPr>
          <p:nvPr/>
        </p:nvSpPr>
        <p:spPr bwMode="auto">
          <a:xfrm>
            <a:off x="1520825" y="268288"/>
            <a:ext cx="6102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800" b="1">
                <a:solidFill>
                  <a:srgbClr val="FFFF00"/>
                </a:solidFill>
              </a:rPr>
              <a:t>Copyright Review</a:t>
            </a:r>
            <a:endParaRPr lang="en-US" altLang="en-US" sz="4800"/>
          </a:p>
        </p:txBody>
      </p:sp>
      <p:sp>
        <p:nvSpPr>
          <p:cNvPr id="501762" name="TextBox 4">
            <a:extLst>
              <a:ext uri="{FF2B5EF4-FFF2-40B4-BE49-F238E27FC236}">
                <a16:creationId xmlns:a16="http://schemas.microsoft.com/office/drawing/2014/main" id="{2DAE31FB-2E3B-AB33-CCAA-61D57AA22DC9}"/>
              </a:ext>
            </a:extLst>
          </p:cNvPr>
          <p:cNvSpPr txBox="1">
            <a:spLocks noChangeArrowheads="1"/>
          </p:cNvSpPr>
          <p:nvPr/>
        </p:nvSpPr>
        <p:spPr bwMode="auto">
          <a:xfrm>
            <a:off x="539750" y="1563688"/>
            <a:ext cx="8064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4000">
                <a:solidFill>
                  <a:schemeClr val="bg1"/>
                </a:solidFill>
              </a:rPr>
              <a:t>The fair dealing defence should always be available</a:t>
            </a:r>
            <a:r>
              <a:rPr lang="en-US" altLang="en-US" sz="4000">
                <a:solidFill>
                  <a:srgbClr val="FF0000"/>
                </a:solidFill>
              </a:rPr>
              <a:t>.</a:t>
            </a:r>
            <a:r>
              <a:rPr lang="en-US" altLang="en-US" sz="4000">
                <a:solidFill>
                  <a:schemeClr val="bg1"/>
                </a:solidFill>
              </a:rPr>
              <a:t> Do you agree or disagree with this statement</a:t>
            </a:r>
            <a:r>
              <a:rPr lang="en-US" altLang="en-US" sz="4000">
                <a:solidFill>
                  <a:srgbClr val="FF0000"/>
                </a:solidFill>
              </a:rPr>
              <a:t>?</a:t>
            </a:r>
            <a:r>
              <a:rPr lang="en-US" altLang="en-US" sz="4000">
                <a:solidFill>
                  <a:schemeClr val="bg1"/>
                </a:solidFill>
              </a:rPr>
              <a:t> On what basis</a:t>
            </a:r>
            <a:r>
              <a:rPr lang="en-US" altLang="en-US" sz="4000">
                <a:solidFill>
                  <a:srgbClr val="FF0000"/>
                </a:solidFill>
              </a:rPr>
              <a: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TextBox 2">
            <a:extLst>
              <a:ext uri="{FF2B5EF4-FFF2-40B4-BE49-F238E27FC236}">
                <a16:creationId xmlns:a16="http://schemas.microsoft.com/office/drawing/2014/main" id="{A1C10400-BB52-EA57-846A-E78E7FFDCA63}"/>
              </a:ext>
            </a:extLst>
          </p:cNvPr>
          <p:cNvSpPr txBox="1">
            <a:spLocks noChangeArrowheads="1"/>
          </p:cNvSpPr>
          <p:nvPr/>
        </p:nvSpPr>
        <p:spPr bwMode="auto">
          <a:xfrm>
            <a:off x="2024063" y="123825"/>
            <a:ext cx="50958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a:solidFill>
                  <a:srgbClr val="FFFF00"/>
                </a:solidFill>
              </a:rPr>
              <a:t>Copyright Review</a:t>
            </a:r>
            <a:endParaRPr lang="en-US" altLang="en-US" sz="4400"/>
          </a:p>
        </p:txBody>
      </p:sp>
      <p:sp>
        <p:nvSpPr>
          <p:cNvPr id="502786" name="TextBox 4">
            <a:extLst>
              <a:ext uri="{FF2B5EF4-FFF2-40B4-BE49-F238E27FC236}">
                <a16:creationId xmlns:a16="http://schemas.microsoft.com/office/drawing/2014/main" id="{30392B40-1BCF-F795-5B59-BBEF2C2A1FEB}"/>
              </a:ext>
            </a:extLst>
          </p:cNvPr>
          <p:cNvSpPr txBox="1">
            <a:spLocks noChangeArrowheads="1"/>
          </p:cNvSpPr>
          <p:nvPr/>
        </p:nvSpPr>
        <p:spPr bwMode="auto">
          <a:xfrm>
            <a:off x="358775" y="1276350"/>
            <a:ext cx="84264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4000">
                <a:solidFill>
                  <a:schemeClr val="bg1"/>
                </a:solidFill>
              </a:rPr>
              <a:t>Should copyright owners be able to restrict the Internet access of those who have either infringed their copyrights online or who they allege have done so</a:t>
            </a:r>
            <a:r>
              <a:rPr lang="en-US" altLang="en-US" sz="4000">
                <a:solidFill>
                  <a:srgbClr val="FF0000"/>
                </a:solidFill>
              </a:rPr>
              <a:t>?</a:t>
            </a:r>
            <a:r>
              <a:rPr lang="en-US" altLang="en-US" sz="4000">
                <a:solidFill>
                  <a:schemeClr val="bg1"/>
                </a:solidFill>
              </a:rPr>
              <a:t>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4" descr="A picture containing text&#10;&#10;Description automatically generated">
            <a:extLst>
              <a:ext uri="{FF2B5EF4-FFF2-40B4-BE49-F238E27FC236}">
                <a16:creationId xmlns:a16="http://schemas.microsoft.com/office/drawing/2014/main" id="{0622B85C-EEB3-2CE1-D212-51FE61FFDFB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85900" y="1722438"/>
            <a:ext cx="41370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0" name="Picture 3" descr="Graphical user interface&#10;&#10;Description automatically generated">
            <a:extLst>
              <a:ext uri="{FF2B5EF4-FFF2-40B4-BE49-F238E27FC236}">
                <a16:creationId xmlns:a16="http://schemas.microsoft.com/office/drawing/2014/main" id="{C5E9612D-9C52-1CC6-9CDC-06BCD0BBB8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8488" y="1722438"/>
            <a:ext cx="1979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1" name="Title 1">
            <a:extLst>
              <a:ext uri="{FF2B5EF4-FFF2-40B4-BE49-F238E27FC236}">
                <a16:creationId xmlns:a16="http://schemas.microsoft.com/office/drawing/2014/main" id="{C6D02E59-7AFC-8C77-CFFA-EFD49BC6C9C0}"/>
              </a:ext>
            </a:extLst>
          </p:cNvPr>
          <p:cNvSpPr>
            <a:spLocks noGrp="1" noChangeArrowheads="1"/>
          </p:cNvSpPr>
          <p:nvPr>
            <p:ph type="title"/>
          </p:nvPr>
        </p:nvSpPr>
        <p:spPr bwMode="auto">
          <a:xfrm>
            <a:off x="1485900" y="24447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400" b="1">
                <a:solidFill>
                  <a:srgbClr val="FFFF00"/>
                </a:solidFill>
              </a:rPr>
              <a:t>Copyright Review</a:t>
            </a:r>
            <a:endParaRPr lang="en-US" altLang="en-US" sz="4400">
              <a:solidFill>
                <a:srgbClr val="FFFF00"/>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Title 1">
            <a:extLst>
              <a:ext uri="{FF2B5EF4-FFF2-40B4-BE49-F238E27FC236}">
                <a16:creationId xmlns:a16="http://schemas.microsoft.com/office/drawing/2014/main" id="{3B5CD2D1-9A84-2D44-7C5F-12D61A261A40}"/>
              </a:ext>
            </a:extLst>
          </p:cNvPr>
          <p:cNvSpPr>
            <a:spLocks noGrp="1" noChangeArrowheads="1"/>
          </p:cNvSpPr>
          <p:nvPr>
            <p:ph type="title"/>
          </p:nvPr>
        </p:nvSpPr>
        <p:spPr bwMode="auto">
          <a:xfrm>
            <a:off x="457200" y="171450"/>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400" b="1">
                <a:solidFill>
                  <a:srgbClr val="FFFF00"/>
                </a:solidFill>
              </a:rPr>
              <a:t>Copyright Review</a:t>
            </a:r>
            <a:endParaRPr lang="en-US" altLang="en-US" sz="4400">
              <a:solidFill>
                <a:srgbClr val="FFFF00"/>
              </a:solidFill>
            </a:endParaRPr>
          </a:p>
        </p:txBody>
      </p:sp>
      <p:sp>
        <p:nvSpPr>
          <p:cNvPr id="504834" name="Content Placeholder 2">
            <a:extLst>
              <a:ext uri="{FF2B5EF4-FFF2-40B4-BE49-F238E27FC236}">
                <a16:creationId xmlns:a16="http://schemas.microsoft.com/office/drawing/2014/main" id="{52EF0A58-9F24-FE85-5414-4B3E65C0A297}"/>
              </a:ext>
            </a:extLst>
          </p:cNvPr>
          <p:cNvSpPr>
            <a:spLocks noGrp="1" noChangeArrowheads="1"/>
          </p:cNvSpPr>
          <p:nvPr>
            <p:ph sz="quarter" idx="10"/>
          </p:nvPr>
        </p:nvSpPr>
        <p:spPr bwMode="auto">
          <a:xfrm>
            <a:off x="179388" y="1055688"/>
            <a:ext cx="8785225" cy="3819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chemeClr val="bg1"/>
                </a:solidFill>
              </a:rPr>
              <a:t>Can there be a secondary infringement pursuant to s. 27. (2) if there was no primary infringement pursuant to s. 27. (1)</a:t>
            </a:r>
            <a:r>
              <a:rPr lang="en-US" altLang="en-US" sz="3600" b="1">
                <a:solidFill>
                  <a:srgbClr val="FF0000"/>
                </a:solidFill>
              </a:rPr>
              <a:t>???</a:t>
            </a:r>
          </a:p>
        </p:txBody>
      </p:sp>
      <p:pic>
        <p:nvPicPr>
          <p:cNvPr id="504835" name="Picture 5">
            <a:extLst>
              <a:ext uri="{FF2B5EF4-FFF2-40B4-BE49-F238E27FC236}">
                <a16:creationId xmlns:a16="http://schemas.microsoft.com/office/drawing/2014/main" id="{3D9E1A41-13F5-CA22-E389-079BFE32A3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5238" y="2965450"/>
            <a:ext cx="1909762"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091DD7-AB06-B639-154C-767755316A4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Title 1">
            <a:extLst>
              <a:ext uri="{FF2B5EF4-FFF2-40B4-BE49-F238E27FC236}">
                <a16:creationId xmlns:a16="http://schemas.microsoft.com/office/drawing/2014/main" id="{C4FC72AB-4D43-6704-7B16-DF67785F38BC}"/>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F8CF80D5-E569-A028-7E5F-48D13C978D5C}"/>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3038475" y="1331913"/>
            <a:ext cx="3067050" cy="3132137"/>
          </a:xfrm>
        </p:spPr>
      </p:pic>
      <p:pic>
        <p:nvPicPr>
          <p:cNvPr id="506883" name="Content Placeholder 3" descr="Crystal_Project_pause-queue.png">
            <a:extLst>
              <a:ext uri="{FF2B5EF4-FFF2-40B4-BE49-F238E27FC236}">
                <a16:creationId xmlns:a16="http://schemas.microsoft.com/office/drawing/2014/main" id="{4A19B0DC-F20D-4010-9D4C-E2399F7767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2">
            <a:extLst>
              <a:ext uri="{FF2B5EF4-FFF2-40B4-BE49-F238E27FC236}">
                <a16:creationId xmlns:a16="http://schemas.microsoft.com/office/drawing/2014/main" id="{416C942C-9219-A625-5233-8F410AE4527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0750" y="762000"/>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26B096-0293-C72C-26A0-D02BEE17F47E}"/>
              </a:ext>
            </a:extLst>
          </p:cNvPr>
          <p:cNvSpPr>
            <a:spLocks noGrp="1"/>
          </p:cNvSpPr>
          <p:nvPr>
            <p:ph sz="quarter" idx="10"/>
          </p:nvPr>
        </p:nvSpPr>
        <p:spPr>
          <a:xfrm>
            <a:off x="1485900" y="987425"/>
            <a:ext cx="6172200" cy="3379788"/>
          </a:xfrm>
        </p:spPr>
        <p:txBody>
          <a:bodyPr>
            <a:normAutofit fontScale="92500" lnSpcReduction="10000"/>
          </a:bodyPr>
          <a:lstStyle/>
          <a:p>
            <a:pPr marL="0" indent="0" algn="ctr">
              <a:buFont typeface="Arial" panose="020B0604020202020204" pitchFamily="34" charset="0"/>
              <a:buNone/>
              <a:defRPr/>
            </a:pPr>
            <a:r>
              <a:rPr lang="en-US" sz="5400" dirty="0">
                <a:solidFill>
                  <a:schemeClr val="bg1"/>
                </a:solidFill>
                <a:latin typeface="Apple Chancery" panose="03020702040506060504" pitchFamily="66" charset="-79"/>
                <a:cs typeface="Apple Chancery" panose="03020702040506060504" pitchFamily="66" charset="-79"/>
              </a:rPr>
              <a:t>Thank you for </a:t>
            </a:r>
          </a:p>
          <a:p>
            <a:pPr marL="0" indent="0" algn="ctr">
              <a:buFont typeface="Arial" panose="020B0604020202020204" pitchFamily="34" charset="0"/>
              <a:buNone/>
              <a:defRPr/>
            </a:pPr>
            <a:r>
              <a:rPr lang="en-US" sz="5400" dirty="0">
                <a:solidFill>
                  <a:schemeClr val="bg1"/>
                </a:solidFill>
                <a:latin typeface="Apple Chancery" panose="03020702040506060504" pitchFamily="66" charset="-79"/>
                <a:cs typeface="Apple Chancery" panose="03020702040506060504" pitchFamily="66" charset="-79"/>
              </a:rPr>
              <a:t>your bios</a:t>
            </a:r>
            <a:r>
              <a:rPr lang="en-US" sz="5400" dirty="0">
                <a:solidFill>
                  <a:srgbClr val="FFFF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 </a:t>
            </a:r>
            <a:r>
              <a:rPr lang="en-US" sz="5400" dirty="0">
                <a:solidFill>
                  <a:srgbClr val="FF0000"/>
                </a:solidFill>
                <a:latin typeface="Apple Chancery" panose="03020702040506060504" pitchFamily="66" charset="-79"/>
                <a:cs typeface="Apple Chancery" panose="03020702040506060504" pitchFamily="66" charset="-79"/>
              </a:rPr>
              <a:t>&amp;</a:t>
            </a:r>
            <a:r>
              <a:rPr lang="en-US" sz="5400" dirty="0">
                <a:solidFill>
                  <a:schemeClr val="bg1"/>
                </a:solidFill>
                <a:latin typeface="Apple Chancery" panose="03020702040506060504" pitchFamily="66" charset="-79"/>
                <a:cs typeface="Apple Chancery" panose="03020702040506060504" pitchFamily="66" charset="-79"/>
              </a:rPr>
              <a:t> favorite I</a:t>
            </a:r>
            <a:r>
              <a:rPr lang="en-US" sz="5400" dirty="0">
                <a:solidFill>
                  <a:srgbClr val="FF00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P</a:t>
            </a:r>
            <a:r>
              <a:rPr lang="en-US" sz="5400" dirty="0">
                <a:solidFill>
                  <a:srgbClr val="FF0000"/>
                </a:solidFill>
                <a:latin typeface="Apple Chancery" panose="03020702040506060504" pitchFamily="66" charset="-79"/>
                <a:cs typeface="Apple Chancery" panose="03020702040506060504" pitchFamily="66" charset="-79"/>
              </a:rPr>
              <a:t>.</a:t>
            </a:r>
            <a:r>
              <a:rPr lang="en-US" sz="5400" dirty="0">
                <a:solidFill>
                  <a:srgbClr val="FFFF00"/>
                </a:solidFill>
                <a:latin typeface="Apple Chancery" panose="03020702040506060504" pitchFamily="66" charset="-79"/>
                <a:cs typeface="Apple Chancery" panose="03020702040506060504" pitchFamily="66" charset="-79"/>
              </a:rPr>
              <a:t>’</a:t>
            </a:r>
            <a:r>
              <a:rPr lang="en-US" sz="5400" dirty="0">
                <a:solidFill>
                  <a:schemeClr val="bg1"/>
                </a:solidFill>
                <a:latin typeface="Apple Chancery" panose="03020702040506060504" pitchFamily="66" charset="-79"/>
                <a:cs typeface="Apple Chancery" panose="03020702040506060504" pitchFamily="66" charset="-79"/>
              </a:rPr>
              <a:t>s</a:t>
            </a:r>
          </a:p>
          <a:p>
            <a:pPr marL="0" indent="0" algn="ctr">
              <a:buFont typeface="Arial" panose="020B0604020202020204" pitchFamily="34" charset="0"/>
              <a:buNone/>
              <a:defRPr/>
            </a:pPr>
            <a:r>
              <a:rPr lang="en-US" sz="5400" dirty="0">
                <a:solidFill>
                  <a:srgbClr val="FFFF00"/>
                </a:solidFill>
                <a:latin typeface="Apple Chancery" panose="03020702040506060504" pitchFamily="66" charset="-79"/>
                <a:cs typeface="Apple Chancery" panose="03020702040506060504" pitchFamily="66" charset="-79"/>
              </a:rPr>
              <a:t>Much appreciated</a:t>
            </a:r>
            <a:r>
              <a:rPr lang="en-US" sz="5400" dirty="0">
                <a:solidFill>
                  <a:schemeClr val="bg1"/>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2003163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3B73-38EB-89B9-40FA-2C5431B411B6}"/>
              </a:ext>
            </a:extLst>
          </p:cNvPr>
          <p:cNvSpPr>
            <a:spLocks noGrp="1"/>
          </p:cNvSpPr>
          <p:nvPr>
            <p:ph type="title"/>
          </p:nvPr>
        </p:nvSpPr>
        <p:spPr>
          <a:xfrm>
            <a:off x="1485899" y="114286"/>
            <a:ext cx="6172200" cy="959074"/>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“Passing Off”</a:t>
            </a:r>
          </a:p>
        </p:txBody>
      </p:sp>
      <p:pic>
        <p:nvPicPr>
          <p:cNvPr id="508931" name="Picture 4" descr="A hockey game in the snow&#10;&#10;Description automatically generated">
            <a:extLst>
              <a:ext uri="{FF2B5EF4-FFF2-40B4-BE49-F238E27FC236}">
                <a16:creationId xmlns:a16="http://schemas.microsoft.com/office/drawing/2014/main" id="{A06EC49A-C091-40FF-7B77-E7E7EF1F7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77429" y="1275606"/>
            <a:ext cx="5989141" cy="290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2" name="TextBox 5">
            <a:extLst>
              <a:ext uri="{FF2B5EF4-FFF2-40B4-BE49-F238E27FC236}">
                <a16:creationId xmlns:a16="http://schemas.microsoft.com/office/drawing/2014/main" id="{E1C4F838-4B01-8320-C556-4281452F845D}"/>
              </a:ext>
            </a:extLst>
          </p:cNvPr>
          <p:cNvSpPr txBox="1">
            <a:spLocks noChangeArrowheads="1"/>
          </p:cNvSpPr>
          <p:nvPr/>
        </p:nvSpPr>
        <p:spPr bwMode="auto">
          <a:xfrm>
            <a:off x="4572000" y="4357688"/>
            <a:ext cx="2487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a:solidFill>
                  <a:srgbClr val="FFFF00"/>
                </a:solidFill>
              </a:rPr>
              <a:t>The Golden Goal </a:t>
            </a:r>
            <a:r>
              <a:rPr lang="en-US" altLang="en-US" sz="1200">
                <a:solidFill>
                  <a:srgbClr val="FF0000"/>
                </a:solidFill>
              </a:rPr>
              <a:t>– </a:t>
            </a:r>
            <a:r>
              <a:rPr lang="en-US" altLang="en-US" sz="1200">
                <a:solidFill>
                  <a:srgbClr val="FFFF00"/>
                </a:solidFill>
              </a:rPr>
              <a:t>Jerome Iginla </a:t>
            </a:r>
          </a:p>
          <a:p>
            <a:pPr algn="ctr"/>
            <a:r>
              <a:rPr lang="en-US" altLang="en-US" sz="1200">
                <a:solidFill>
                  <a:srgbClr val="FFFF00"/>
                </a:solidFill>
              </a:rPr>
              <a:t>passing off to Sidney Crosby</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a:extLst>
              <a:ext uri="{FF2B5EF4-FFF2-40B4-BE49-F238E27FC236}">
                <a16:creationId xmlns:a16="http://schemas.microsoft.com/office/drawing/2014/main" id="{C9336331-6E00-ED27-112E-F8DC4A783C6B}"/>
              </a:ext>
            </a:extLst>
          </p:cNvPr>
          <p:cNvSpPr>
            <a:spLocks noGrp="1" noChangeArrowheads="1"/>
          </p:cNvSpPr>
          <p:nvPr>
            <p:ph type="ctrTitle"/>
          </p:nvPr>
        </p:nvSpPr>
        <p:spPr bwMode="auto">
          <a:xfrm>
            <a:off x="827088" y="1998663"/>
            <a:ext cx="7489825"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800">
                <a:solidFill>
                  <a:schemeClr val="bg1"/>
                </a:solidFill>
              </a:rPr>
              <a:t>From</a:t>
            </a:r>
            <a:r>
              <a:rPr lang="en-US" altLang="en-US" sz="2800">
                <a:solidFill>
                  <a:srgbClr val="FFFF00"/>
                </a:solidFill>
              </a:rPr>
              <a:t> Copyright </a:t>
            </a:r>
            <a:r>
              <a:rPr lang="en-US" altLang="en-US" sz="2800">
                <a:solidFill>
                  <a:schemeClr val="bg1"/>
                </a:solidFill>
              </a:rPr>
              <a:t>to </a:t>
            </a:r>
            <a:r>
              <a:rPr lang="en-US" altLang="en-US" sz="2800">
                <a:solidFill>
                  <a:srgbClr val="92D050"/>
                </a:solidFill>
              </a:rPr>
              <a:t>Passing Off</a:t>
            </a:r>
            <a:r>
              <a:rPr lang="en-US" altLang="en-US" sz="2800">
                <a:solidFill>
                  <a:srgbClr val="FF0000"/>
                </a:solidFill>
              </a:rPr>
              <a:t>/</a:t>
            </a:r>
            <a:r>
              <a:rPr lang="en-US" altLang="en-US" sz="2800">
                <a:solidFill>
                  <a:srgbClr val="92D050"/>
                </a:solidFill>
              </a:rPr>
              <a:t>Trademarks</a:t>
            </a:r>
          </a:p>
        </p:txBody>
      </p:sp>
      <p:sp>
        <p:nvSpPr>
          <p:cNvPr id="323586" name="Subtitle 2">
            <a:extLst>
              <a:ext uri="{FF2B5EF4-FFF2-40B4-BE49-F238E27FC236}">
                <a16:creationId xmlns:a16="http://schemas.microsoft.com/office/drawing/2014/main" id="{EBB83511-5673-776B-E61A-468C2341C3A4}"/>
              </a:ext>
            </a:extLst>
          </p:cNvPr>
          <p:cNvSpPr>
            <a:spLocks noGrp="1" noChangeArrowheads="1"/>
          </p:cNvSpPr>
          <p:nvPr>
            <p:ph type="subTitle" idx="1"/>
          </p:nvPr>
        </p:nvSpPr>
        <p:spPr bwMode="auto">
          <a:xfrm>
            <a:off x="719138" y="3021013"/>
            <a:ext cx="7705725" cy="896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altLang="en-US" sz="2800">
                <a:solidFill>
                  <a:schemeClr val="bg1"/>
                </a:solidFill>
              </a:rPr>
              <a:t>From </a:t>
            </a:r>
            <a:r>
              <a:rPr lang="en-US" altLang="en-US" sz="2800">
                <a:solidFill>
                  <a:srgbClr val="FFFF00"/>
                </a:solidFill>
              </a:rPr>
              <a:t>Protecting Creativity </a:t>
            </a:r>
            <a:r>
              <a:rPr lang="en-US" altLang="en-US" sz="2800">
                <a:solidFill>
                  <a:schemeClr val="bg1"/>
                </a:solidFill>
              </a:rPr>
              <a:t>to </a:t>
            </a:r>
            <a:r>
              <a:rPr lang="en-US" altLang="en-US" sz="2800">
                <a:solidFill>
                  <a:srgbClr val="92D050"/>
                </a:solidFill>
              </a:rPr>
              <a:t>Protecting Use</a:t>
            </a:r>
          </a:p>
        </p:txBody>
      </p:sp>
      <p:sp>
        <p:nvSpPr>
          <p:cNvPr id="323587" name="TextBox 3">
            <a:extLst>
              <a:ext uri="{FF2B5EF4-FFF2-40B4-BE49-F238E27FC236}">
                <a16:creationId xmlns:a16="http://schemas.microsoft.com/office/drawing/2014/main" id="{EFC17E22-C0D1-2F2B-E441-28414135D2CC}"/>
              </a:ext>
            </a:extLst>
          </p:cNvPr>
          <p:cNvSpPr txBox="1">
            <a:spLocks noChangeArrowheads="1"/>
          </p:cNvSpPr>
          <p:nvPr/>
        </p:nvSpPr>
        <p:spPr bwMode="auto">
          <a:xfrm>
            <a:off x="2771775" y="711200"/>
            <a:ext cx="569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000">
                <a:solidFill>
                  <a:srgbClr val="FFFF00"/>
                </a:solidFill>
              </a:rPr>
              <a:t>©</a:t>
            </a:r>
          </a:p>
        </p:txBody>
      </p:sp>
      <p:sp>
        <p:nvSpPr>
          <p:cNvPr id="323588" name="TextBox 4">
            <a:extLst>
              <a:ext uri="{FF2B5EF4-FFF2-40B4-BE49-F238E27FC236}">
                <a16:creationId xmlns:a16="http://schemas.microsoft.com/office/drawing/2014/main" id="{AE13533E-C3F6-BB21-2D69-23C5C280E5AA}"/>
              </a:ext>
            </a:extLst>
          </p:cNvPr>
          <p:cNvSpPr txBox="1">
            <a:spLocks noChangeArrowheads="1"/>
          </p:cNvSpPr>
          <p:nvPr/>
        </p:nvSpPr>
        <p:spPr bwMode="auto">
          <a:xfrm>
            <a:off x="5345113" y="711200"/>
            <a:ext cx="91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000">
                <a:solidFill>
                  <a:srgbClr val="92D050"/>
                </a:solidFill>
              </a:rPr>
              <a:t>™</a:t>
            </a:r>
            <a:r>
              <a:rPr lang="en-US" altLang="en-US" sz="6000">
                <a:solidFill>
                  <a:srgbClr val="FF0000"/>
                </a:solidFill>
              </a:rPr>
              <a:t>*</a:t>
            </a:r>
          </a:p>
        </p:txBody>
      </p:sp>
      <p:sp>
        <p:nvSpPr>
          <p:cNvPr id="323589" name="TextBox 5">
            <a:extLst>
              <a:ext uri="{FF2B5EF4-FFF2-40B4-BE49-F238E27FC236}">
                <a16:creationId xmlns:a16="http://schemas.microsoft.com/office/drawing/2014/main" id="{FC76E6B5-FCF3-0A9A-13B5-595FDE27A9D0}"/>
              </a:ext>
            </a:extLst>
          </p:cNvPr>
          <p:cNvSpPr txBox="1">
            <a:spLocks noChangeArrowheads="1"/>
          </p:cNvSpPr>
          <p:nvPr/>
        </p:nvSpPr>
        <p:spPr bwMode="auto">
          <a:xfrm>
            <a:off x="5003800" y="4300538"/>
            <a:ext cx="3106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a:t>
            </a:r>
            <a:r>
              <a:rPr lang="en-US" altLang="en-US">
                <a:solidFill>
                  <a:srgbClr val="92D050"/>
                </a:solidFill>
              </a:rPr>
              <a:t>not official but useful</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extBox 3">
            <a:extLst>
              <a:ext uri="{FF2B5EF4-FFF2-40B4-BE49-F238E27FC236}">
                <a16:creationId xmlns:a16="http://schemas.microsoft.com/office/drawing/2014/main" id="{476F4BDE-F69B-74DA-A630-6BB159E1277A}"/>
              </a:ext>
            </a:extLst>
          </p:cNvPr>
          <p:cNvSpPr txBox="1">
            <a:spLocks noChangeArrowheads="1"/>
          </p:cNvSpPr>
          <p:nvPr/>
        </p:nvSpPr>
        <p:spPr bwMode="auto">
          <a:xfrm>
            <a:off x="2249488" y="12382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800" b="1">
                <a:solidFill>
                  <a:srgbClr val="FFFF00"/>
                </a:solidFill>
              </a:rPr>
              <a:t>Passing off</a:t>
            </a:r>
            <a:endParaRPr lang="en-US" altLang="en-US" sz="4800"/>
          </a:p>
        </p:txBody>
      </p:sp>
      <p:sp>
        <p:nvSpPr>
          <p:cNvPr id="324610" name="TextBox 5">
            <a:extLst>
              <a:ext uri="{FF2B5EF4-FFF2-40B4-BE49-F238E27FC236}">
                <a16:creationId xmlns:a16="http://schemas.microsoft.com/office/drawing/2014/main" id="{60BE41E7-2246-4BC7-4C71-EED8078341E2}"/>
              </a:ext>
            </a:extLst>
          </p:cNvPr>
          <p:cNvSpPr txBox="1">
            <a:spLocks noChangeArrowheads="1"/>
          </p:cNvSpPr>
          <p:nvPr/>
        </p:nvSpPr>
        <p:spPr bwMode="auto">
          <a:xfrm>
            <a:off x="323850" y="987425"/>
            <a:ext cx="84248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chemeClr val="bg1"/>
                </a:solidFill>
              </a:rPr>
              <a:t>Three (</a:t>
            </a:r>
            <a:r>
              <a:rPr lang="en-US" altLang="en-US" sz="3600" b="1">
                <a:solidFill>
                  <a:srgbClr val="FF0000"/>
                </a:solidFill>
              </a:rPr>
              <a:t>3</a:t>
            </a:r>
            <a:r>
              <a:rPr lang="en-US" altLang="en-US" sz="3600" b="1">
                <a:solidFill>
                  <a:schemeClr val="bg1"/>
                </a:solidFill>
              </a:rPr>
              <a:t>) necessary components of </a:t>
            </a:r>
          </a:p>
          <a:p>
            <a:r>
              <a:rPr lang="en-US" altLang="en-US" sz="3600" b="1">
                <a:solidFill>
                  <a:schemeClr val="bg1"/>
                </a:solidFill>
              </a:rPr>
              <a:t>a passing-off action</a:t>
            </a:r>
            <a:r>
              <a:rPr lang="en-US" altLang="en-US" sz="3600" b="1">
                <a:solidFill>
                  <a:srgbClr val="FF0000"/>
                </a:solidFill>
              </a:rPr>
              <a:t>:</a:t>
            </a:r>
          </a:p>
          <a:p>
            <a:pPr lvl="1"/>
            <a:r>
              <a:rPr lang="en-US" altLang="en-US" sz="3600">
                <a:solidFill>
                  <a:schemeClr val="bg1"/>
                </a:solidFill>
              </a:rPr>
              <a:t>1. The existence of </a:t>
            </a:r>
            <a:r>
              <a:rPr lang="en-US" altLang="en-US" sz="3600">
                <a:solidFill>
                  <a:srgbClr val="FFFF00"/>
                </a:solidFill>
              </a:rPr>
              <a:t>goodwill </a:t>
            </a:r>
            <a:r>
              <a:rPr lang="en-US" altLang="en-US" sz="3600">
                <a:solidFill>
                  <a:srgbClr val="FF0000"/>
                </a:solidFill>
              </a:rPr>
              <a:t>+</a:t>
            </a:r>
          </a:p>
          <a:p>
            <a:pPr lvl="1"/>
            <a:r>
              <a:rPr lang="en-US" altLang="en-US" sz="3600">
                <a:solidFill>
                  <a:schemeClr val="bg1"/>
                </a:solidFill>
              </a:rPr>
              <a:t>2. </a:t>
            </a:r>
            <a:r>
              <a:rPr lang="en-US" altLang="en-US" sz="3600">
                <a:solidFill>
                  <a:srgbClr val="FFFF00"/>
                </a:solidFill>
              </a:rPr>
              <a:t>Deception</a:t>
            </a:r>
            <a:r>
              <a:rPr lang="en-US" altLang="en-US" sz="3600">
                <a:solidFill>
                  <a:schemeClr val="bg1"/>
                </a:solidFill>
              </a:rPr>
              <a:t> of the public due to a </a:t>
            </a:r>
          </a:p>
          <a:p>
            <a:pPr lvl="1"/>
            <a:r>
              <a:rPr lang="en-US" altLang="en-US" sz="3600">
                <a:solidFill>
                  <a:schemeClr val="bg1"/>
                </a:solidFill>
              </a:rPr>
              <a:t>misrepresentation </a:t>
            </a:r>
            <a:r>
              <a:rPr lang="en-US" altLang="en-US" sz="3600">
                <a:solidFill>
                  <a:srgbClr val="FF0000"/>
                </a:solidFill>
              </a:rPr>
              <a:t>+</a:t>
            </a:r>
          </a:p>
          <a:p>
            <a:pPr lvl="1"/>
            <a:r>
              <a:rPr lang="en-US" altLang="en-US" sz="3600">
                <a:solidFill>
                  <a:schemeClr val="bg1"/>
                </a:solidFill>
              </a:rPr>
              <a:t>3. Actual or potential </a:t>
            </a:r>
            <a:r>
              <a:rPr lang="en-US" altLang="en-US" sz="3600">
                <a:solidFill>
                  <a:srgbClr val="FFFF00"/>
                </a:solidFill>
              </a:rPr>
              <a:t>damage</a:t>
            </a:r>
            <a:r>
              <a:rPr lang="en-US" altLang="en-US" sz="3600">
                <a:solidFill>
                  <a:schemeClr val="bg1"/>
                </a:solidFill>
              </a:rPr>
              <a:t> to the </a:t>
            </a:r>
          </a:p>
          <a:p>
            <a:pPr lvl="1"/>
            <a:r>
              <a:rPr lang="en-US" altLang="en-US" sz="3600">
                <a:solidFill>
                  <a:schemeClr val="bg1"/>
                </a:solidFill>
              </a:rPr>
              <a:t>plaintiff</a:t>
            </a:r>
          </a:p>
          <a:p>
            <a:endParaRPr lang="en-US" alt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itle 1">
            <a:extLst>
              <a:ext uri="{FF2B5EF4-FFF2-40B4-BE49-F238E27FC236}">
                <a16:creationId xmlns:a16="http://schemas.microsoft.com/office/drawing/2014/main" id="{6CD5C2EC-310C-38F3-7D19-0B8B83C13554}"/>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Paul André Crépeau </a:t>
            </a:r>
            <a:r>
              <a:rPr lang="en-US" altLang="en-US">
                <a:solidFill>
                  <a:srgbClr val="FF0000"/>
                </a:solidFill>
              </a:rPr>
              <a:t>(</a:t>
            </a:r>
            <a:r>
              <a:rPr lang="en-US" altLang="en-US">
                <a:solidFill>
                  <a:schemeClr val="bg1"/>
                </a:solidFill>
              </a:rPr>
              <a:t>1926</a:t>
            </a:r>
            <a:r>
              <a:rPr lang="en-US" altLang="en-US">
                <a:solidFill>
                  <a:srgbClr val="FF0000"/>
                </a:solidFill>
              </a:rPr>
              <a:t>-</a:t>
            </a:r>
            <a:r>
              <a:rPr lang="en-US" altLang="en-US">
                <a:solidFill>
                  <a:schemeClr val="bg1"/>
                </a:solidFill>
              </a:rPr>
              <a:t>2011</a:t>
            </a:r>
            <a:r>
              <a:rPr lang="en-US" altLang="en-US">
                <a:solidFill>
                  <a:srgbClr val="FF0000"/>
                </a:solidFill>
              </a:rPr>
              <a:t>)</a:t>
            </a:r>
          </a:p>
        </p:txBody>
      </p:sp>
      <p:pic>
        <p:nvPicPr>
          <p:cNvPr id="325634" name="Picture 2">
            <a:extLst>
              <a:ext uri="{FF2B5EF4-FFF2-40B4-BE49-F238E27FC236}">
                <a16:creationId xmlns:a16="http://schemas.microsoft.com/office/drawing/2014/main" id="{D2DB8230-B731-F680-C982-2D1CBFDB07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7138" y="1203325"/>
            <a:ext cx="41497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TextBox 3">
            <a:extLst>
              <a:ext uri="{FF2B5EF4-FFF2-40B4-BE49-F238E27FC236}">
                <a16:creationId xmlns:a16="http://schemas.microsoft.com/office/drawing/2014/main" id="{B4E24401-98F8-E61D-99E6-68FC3C899983}"/>
              </a:ext>
            </a:extLst>
          </p:cNvPr>
          <p:cNvSpPr txBox="1">
            <a:spLocks noChangeArrowheads="1"/>
          </p:cNvSpPr>
          <p:nvPr/>
        </p:nvSpPr>
        <p:spPr bwMode="auto">
          <a:xfrm>
            <a:off x="1901825" y="4300538"/>
            <a:ext cx="5340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a:solidFill>
                  <a:srgbClr val="FF0000"/>
                </a:solidFill>
              </a:rPr>
              <a:t>“</a:t>
            </a:r>
            <a:r>
              <a:rPr lang="en-US" altLang="en-US" sz="2800">
                <a:solidFill>
                  <a:srgbClr val="FFFF00"/>
                </a:solidFill>
              </a:rPr>
              <a:t>…</a:t>
            </a:r>
            <a:r>
              <a:rPr lang="en-US" altLang="en-US" sz="2800">
                <a:solidFill>
                  <a:schemeClr val="bg1"/>
                </a:solidFill>
              </a:rPr>
              <a:t>the law of the </a:t>
            </a:r>
            <a:r>
              <a:rPr lang="en-US" altLang="en-US" sz="2800">
                <a:solidFill>
                  <a:srgbClr val="FF0000"/>
                </a:solidFill>
              </a:rPr>
              <a:t>marketplace</a:t>
            </a:r>
            <a:r>
              <a:rPr lang="en-US" altLang="en-US" sz="2800">
                <a:solidFill>
                  <a:srgbClr val="FFFF00"/>
                </a:solidFill>
              </a:rPr>
              <a:t>…</a:t>
            </a:r>
            <a:r>
              <a:rPr lang="en-US" altLang="en-US" sz="2800">
                <a:solidFill>
                  <a:srgbClr val="FF0000"/>
                </a:solidFill>
              </a:rPr>
              <a: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Title 5">
            <a:extLst>
              <a:ext uri="{FF2B5EF4-FFF2-40B4-BE49-F238E27FC236}">
                <a16:creationId xmlns:a16="http://schemas.microsoft.com/office/drawing/2014/main" id="{D5854586-E9A2-EAF1-EDAC-8B0312210DF9}"/>
              </a:ext>
            </a:extLst>
          </p:cNvPr>
          <p:cNvSpPr>
            <a:spLocks noGrp="1" noChangeArrowheads="1"/>
          </p:cNvSpPr>
          <p:nvPr>
            <p:ph type="title"/>
          </p:nvPr>
        </p:nvSpPr>
        <p:spPr bwMode="auto">
          <a:xfrm>
            <a:off x="904875" y="123825"/>
            <a:ext cx="7334250" cy="1425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 </a:t>
            </a:r>
            <a:r>
              <a:rPr lang="en-US" altLang="en-US" b="1">
                <a:solidFill>
                  <a:srgbClr val="FF0000"/>
                </a:solidFill>
              </a:rPr>
              <a:t>in contrast </a:t>
            </a:r>
            <a:br>
              <a:rPr lang="en-US" altLang="en-US" b="1">
                <a:solidFill>
                  <a:srgbClr val="FF0000"/>
                </a:solidFill>
              </a:rPr>
            </a:br>
            <a:r>
              <a:rPr lang="en-US" altLang="en-US" b="1">
                <a:solidFill>
                  <a:srgbClr val="FF0000"/>
                </a:solidFill>
              </a:rPr>
              <a:t>to </a:t>
            </a:r>
            <a:r>
              <a:rPr lang="en-US" altLang="en-US" b="1">
                <a:solidFill>
                  <a:schemeClr val="bg1"/>
                </a:solidFill>
              </a:rPr>
              <a:t>Trademarks</a:t>
            </a:r>
            <a:r>
              <a:rPr lang="en-US" altLang="en-US" b="1">
                <a:solidFill>
                  <a:srgbClr val="FF0000"/>
                </a:solidFill>
              </a:rPr>
              <a:t>:</a:t>
            </a:r>
            <a:r>
              <a:rPr lang="en-US" altLang="en-US" b="1">
                <a:solidFill>
                  <a:schemeClr val="bg1"/>
                </a:solidFill>
              </a:rPr>
              <a:t> </a:t>
            </a:r>
            <a:r>
              <a:rPr lang="en-US" altLang="en-US" b="1">
                <a:solidFill>
                  <a:srgbClr val="FFFF00"/>
                </a:solidFill>
              </a:rPr>
              <a:t>Think</a:t>
            </a:r>
            <a:r>
              <a:rPr lang="en-US" altLang="en-US" b="1">
                <a:solidFill>
                  <a:srgbClr val="FF0000"/>
                </a:solidFill>
              </a:rPr>
              <a:t>…</a:t>
            </a:r>
          </a:p>
        </p:txBody>
      </p:sp>
      <p:sp>
        <p:nvSpPr>
          <p:cNvPr id="326658" name="Content Placeholder 1">
            <a:extLst>
              <a:ext uri="{FF2B5EF4-FFF2-40B4-BE49-F238E27FC236}">
                <a16:creationId xmlns:a16="http://schemas.microsoft.com/office/drawing/2014/main" id="{BF4B8204-CD9B-2C0E-DF7D-3CA0734A6939}"/>
              </a:ext>
            </a:extLst>
          </p:cNvPr>
          <p:cNvSpPr>
            <a:spLocks noGrp="1" noChangeArrowheads="1"/>
          </p:cNvSpPr>
          <p:nvPr>
            <p:ph idx="1"/>
          </p:nvPr>
        </p:nvSpPr>
        <p:spPr bwMode="auto">
          <a:xfrm>
            <a:off x="576263" y="1851025"/>
            <a:ext cx="7991475" cy="2760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solidFill>
                  <a:schemeClr val="bg1"/>
                </a:solidFill>
              </a:rPr>
              <a:t>LOCATION, LOCATION, LOCATION</a:t>
            </a:r>
          </a:p>
          <a:p>
            <a:r>
              <a:rPr lang="en-US" altLang="en-US" sz="3600">
                <a:solidFill>
                  <a:schemeClr val="bg1"/>
                </a:solidFill>
              </a:rPr>
              <a:t>LOCAL, LOCAL, LOCAL</a:t>
            </a:r>
          </a:p>
          <a:p>
            <a:r>
              <a:rPr lang="en-US" altLang="en-US" sz="3600">
                <a:solidFill>
                  <a:schemeClr val="bg1"/>
                </a:solidFill>
              </a:rPr>
              <a:t>WHERE ARE THE GOODS KNOWN +/or SOLD</a:t>
            </a:r>
          </a:p>
        </p:txBody>
      </p:sp>
      <p:sp>
        <p:nvSpPr>
          <p:cNvPr id="326659" name="Slide Number Placeholder 3">
            <a:extLst>
              <a:ext uri="{FF2B5EF4-FFF2-40B4-BE49-F238E27FC236}">
                <a16:creationId xmlns:a16="http://schemas.microsoft.com/office/drawing/2014/main" id="{55B4F2BD-4086-61FB-7F23-D9EFCAF672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1F1C704-8D76-2C44-A287-FC818A49D836}" type="slidenum">
              <a:rPr lang="en-US" altLang="en-US" smtClean="0"/>
              <a:pPr/>
              <a:t>174</a:t>
            </a:fld>
            <a:endParaRPr lang="en-US" alt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69340E-DB35-1365-3A6B-5988DAD2B307}"/>
              </a:ext>
            </a:extLst>
          </p:cNvPr>
          <p:cNvSpPr>
            <a:spLocks noGrp="1"/>
          </p:cNvSpPr>
          <p:nvPr>
            <p:ph type="title"/>
          </p:nvPr>
        </p:nvSpPr>
        <p:spPr>
          <a:xfrm>
            <a:off x="684213" y="71438"/>
            <a:ext cx="7775575" cy="1292225"/>
          </a:xfrm>
        </p:spPr>
        <p:txBody>
          <a:bodyPr>
            <a:noAutofit/>
          </a:bodyPr>
          <a:lstStyle/>
          <a:p>
            <a:pPr>
              <a:defRPr/>
            </a:pPr>
            <a:r>
              <a:rPr lang="en-US" sz="4050" b="1" dirty="0">
                <a:solidFill>
                  <a:srgbClr val="FFFF00"/>
                </a:solidFill>
              </a:rPr>
              <a:t>Passing off </a:t>
            </a:r>
            <a:r>
              <a:rPr lang="en-US" sz="4050" b="1" dirty="0">
                <a:solidFill>
                  <a:srgbClr val="FF0000"/>
                </a:solidFill>
              </a:rPr>
              <a:t>in contrast </a:t>
            </a:r>
            <a:br>
              <a:rPr lang="en-US" sz="4050" b="1" dirty="0">
                <a:solidFill>
                  <a:srgbClr val="FF0000"/>
                </a:solidFill>
              </a:rPr>
            </a:br>
            <a:r>
              <a:rPr lang="en-US" sz="4050" b="1" dirty="0">
                <a:solidFill>
                  <a:srgbClr val="FF0000"/>
                </a:solidFill>
              </a:rPr>
              <a:t>to </a:t>
            </a:r>
            <a:r>
              <a:rPr lang="en-US" sz="4050" b="1" dirty="0">
                <a:solidFill>
                  <a:schemeClr val="bg1"/>
                </a:solidFill>
              </a:rPr>
              <a:t>Trademarks</a:t>
            </a:r>
            <a:r>
              <a:rPr lang="en-US" sz="4050" b="1" dirty="0">
                <a:solidFill>
                  <a:srgbClr val="FF0000"/>
                </a:solidFill>
              </a:rPr>
              <a:t>:</a:t>
            </a:r>
            <a:r>
              <a:rPr lang="en-US" sz="4050" b="1" dirty="0">
                <a:solidFill>
                  <a:schemeClr val="bg1"/>
                </a:solidFill>
              </a:rPr>
              <a:t> </a:t>
            </a:r>
            <a:r>
              <a:rPr lang="en-US" sz="4050" b="1" dirty="0">
                <a:solidFill>
                  <a:srgbClr val="FFFF00"/>
                </a:solidFill>
              </a:rPr>
              <a:t>Think</a:t>
            </a:r>
            <a:r>
              <a:rPr lang="en-US" sz="4050" b="1" dirty="0">
                <a:solidFill>
                  <a:srgbClr val="FF0000"/>
                </a:solidFill>
              </a:rPr>
              <a:t>…</a:t>
            </a:r>
          </a:p>
        </p:txBody>
      </p:sp>
      <p:sp>
        <p:nvSpPr>
          <p:cNvPr id="328706" name="Content Placeholder 1">
            <a:extLst>
              <a:ext uri="{FF2B5EF4-FFF2-40B4-BE49-F238E27FC236}">
                <a16:creationId xmlns:a16="http://schemas.microsoft.com/office/drawing/2014/main" id="{7306B2DE-5CCE-FE97-5840-0210728D4DDB}"/>
              </a:ext>
            </a:extLst>
          </p:cNvPr>
          <p:cNvSpPr>
            <a:spLocks noGrp="1" noChangeArrowheads="1"/>
          </p:cNvSpPr>
          <p:nvPr>
            <p:ph idx="1"/>
          </p:nvPr>
        </p:nvSpPr>
        <p:spPr bwMode="auto">
          <a:xfrm>
            <a:off x="431800" y="1635125"/>
            <a:ext cx="8280400" cy="3313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solidFill>
                  <a:schemeClr val="bg1"/>
                </a:solidFill>
              </a:rPr>
              <a:t>Temporal dimension</a:t>
            </a:r>
          </a:p>
          <a:p>
            <a:r>
              <a:rPr lang="en-US" altLang="en-US" sz="3000">
                <a:solidFill>
                  <a:schemeClr val="bg1"/>
                </a:solidFill>
              </a:rPr>
              <a:t>How much time should the protection last beyond closing</a:t>
            </a:r>
            <a:r>
              <a:rPr lang="en-US" altLang="en-US" sz="3000">
                <a:solidFill>
                  <a:srgbClr val="FF0000"/>
                </a:solidFill>
              </a:rPr>
              <a:t>/</a:t>
            </a:r>
            <a:r>
              <a:rPr lang="en-US" altLang="en-US" sz="3000">
                <a:solidFill>
                  <a:schemeClr val="bg1"/>
                </a:solidFill>
              </a:rPr>
              <a:t>unavailability if it can be recovered</a:t>
            </a:r>
            <a:r>
              <a:rPr lang="en-US" altLang="en-US" sz="3000">
                <a:solidFill>
                  <a:srgbClr val="FF0000"/>
                </a:solidFill>
              </a:rPr>
              <a:t>?</a:t>
            </a:r>
          </a:p>
          <a:p>
            <a:r>
              <a:rPr lang="en-US" altLang="en-US" sz="3000">
                <a:solidFill>
                  <a:schemeClr val="bg1"/>
                </a:solidFill>
              </a:rPr>
              <a:t>Fun brand cases</a:t>
            </a:r>
          </a:p>
          <a:p>
            <a:r>
              <a:rPr lang="en-US" altLang="en-US" sz="3000">
                <a:solidFill>
                  <a:schemeClr val="bg1"/>
                </a:solidFill>
              </a:rPr>
              <a:t>Genericization</a:t>
            </a:r>
          </a:p>
        </p:txBody>
      </p:sp>
      <p:sp>
        <p:nvSpPr>
          <p:cNvPr id="328707" name="Slide Number Placeholder 3">
            <a:extLst>
              <a:ext uri="{FF2B5EF4-FFF2-40B4-BE49-F238E27FC236}">
                <a16:creationId xmlns:a16="http://schemas.microsoft.com/office/drawing/2014/main" id="{71D72DDF-49CB-9AA6-61E4-727B7B63457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7EEB39E-A629-CE49-A3BF-CB19FFB82AF1}" type="slidenum">
              <a:rPr lang="en-US" altLang="en-US" smtClean="0"/>
              <a:pPr/>
              <a:t>175</a:t>
            </a:fld>
            <a:endParaRPr lang="en-US" alt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a:extLst>
              <a:ext uri="{FF2B5EF4-FFF2-40B4-BE49-F238E27FC236}">
                <a16:creationId xmlns:a16="http://schemas.microsoft.com/office/drawing/2014/main" id="{C3DB8D54-9451-5CAA-DE07-EF26278DAF13}"/>
              </a:ext>
            </a:extLst>
          </p:cNvPr>
          <p:cNvSpPr>
            <a:spLocks noGrp="1" noChangeArrowheads="1"/>
          </p:cNvSpPr>
          <p:nvPr>
            <p:ph type="title"/>
          </p:nvPr>
        </p:nvSpPr>
        <p:spPr bwMode="auto">
          <a:xfrm>
            <a:off x="1157288" y="90488"/>
            <a:ext cx="6829425" cy="82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92D050"/>
                </a:solidFill>
              </a:rPr>
              <a:t>Conceptual Framework</a:t>
            </a:r>
            <a:r>
              <a:rPr lang="en-US" altLang="en-US" sz="4000" b="1">
                <a:solidFill>
                  <a:srgbClr val="FFFF00"/>
                </a:solidFill>
              </a:rPr>
              <a:t>s</a:t>
            </a:r>
          </a:p>
        </p:txBody>
      </p:sp>
      <p:sp>
        <p:nvSpPr>
          <p:cNvPr id="330754" name="Content Placeholder 2">
            <a:extLst>
              <a:ext uri="{FF2B5EF4-FFF2-40B4-BE49-F238E27FC236}">
                <a16:creationId xmlns:a16="http://schemas.microsoft.com/office/drawing/2014/main" id="{C3D68513-998B-3152-5ED6-2CD59A679786}"/>
              </a:ext>
            </a:extLst>
          </p:cNvPr>
          <p:cNvSpPr>
            <a:spLocks noGrp="1" noChangeArrowheads="1"/>
          </p:cNvSpPr>
          <p:nvPr>
            <p:ph sz="quarter" idx="10"/>
          </p:nvPr>
        </p:nvSpPr>
        <p:spPr bwMode="auto">
          <a:xfrm>
            <a:off x="395288" y="1058863"/>
            <a:ext cx="8353425" cy="399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chemeClr val="bg1"/>
                </a:solidFill>
              </a:rPr>
              <a:t>Think </a:t>
            </a:r>
            <a:r>
              <a:rPr lang="en-US" altLang="en-US" sz="2400">
                <a:solidFill>
                  <a:srgbClr val="FFFF00"/>
                </a:solidFill>
              </a:rPr>
              <a:t>“</a:t>
            </a:r>
            <a:r>
              <a:rPr lang="en-US" altLang="en-US" sz="2400">
                <a:solidFill>
                  <a:srgbClr val="FF0000"/>
                </a:solidFill>
              </a:rPr>
              <a:t>the marketplace</a:t>
            </a:r>
            <a:r>
              <a:rPr lang="en-US" altLang="en-US" sz="2400">
                <a:solidFill>
                  <a:srgbClr val="FFFF00"/>
                </a:solidFill>
              </a:rPr>
              <a:t>” </a:t>
            </a:r>
          </a:p>
          <a:p>
            <a:r>
              <a:rPr lang="en-US" altLang="en-US" sz="2400">
                <a:solidFill>
                  <a:schemeClr val="bg1"/>
                </a:solidFill>
              </a:rPr>
              <a:t>Think </a:t>
            </a:r>
            <a:r>
              <a:rPr lang="en-US" altLang="en-US" sz="2400">
                <a:solidFill>
                  <a:srgbClr val="FFFF00"/>
                </a:solidFill>
              </a:rPr>
              <a:t>BRANDS</a:t>
            </a:r>
          </a:p>
          <a:p>
            <a:r>
              <a:rPr lang="en-US" altLang="en-US" sz="2400">
                <a:solidFill>
                  <a:schemeClr val="bg1"/>
                </a:solidFill>
              </a:rPr>
              <a:t>Associate </a:t>
            </a:r>
            <a:r>
              <a:rPr lang="en-US" altLang="en-US" sz="2400">
                <a:solidFill>
                  <a:srgbClr val="FFFF00"/>
                </a:solidFill>
              </a:rPr>
              <a:t>BRANDS</a:t>
            </a:r>
            <a:r>
              <a:rPr lang="en-US" altLang="en-US" sz="2400">
                <a:solidFill>
                  <a:schemeClr val="bg1"/>
                </a:solidFill>
              </a:rPr>
              <a:t> with </a:t>
            </a:r>
            <a:r>
              <a:rPr lang="en-US" altLang="en-US" sz="2400">
                <a:solidFill>
                  <a:srgbClr val="FFFF00"/>
                </a:solidFill>
              </a:rPr>
              <a:t>REPUTATION </a:t>
            </a:r>
            <a:r>
              <a:rPr lang="en-US" altLang="en-US" sz="2400">
                <a:solidFill>
                  <a:schemeClr val="bg1"/>
                </a:solidFill>
              </a:rPr>
              <a:t>(“goodwill”)</a:t>
            </a:r>
          </a:p>
          <a:p>
            <a:r>
              <a:rPr lang="en-US" altLang="en-US" sz="2400">
                <a:solidFill>
                  <a:srgbClr val="FFFF00"/>
                </a:solidFill>
              </a:rPr>
              <a:t>“</a:t>
            </a:r>
            <a:r>
              <a:rPr lang="en-US" altLang="en-US" sz="2400">
                <a:solidFill>
                  <a:srgbClr val="92D050"/>
                </a:solidFill>
              </a:rPr>
              <a:t>USE</a:t>
            </a:r>
            <a:r>
              <a:rPr lang="en-US" altLang="en-US" sz="2400">
                <a:solidFill>
                  <a:srgbClr val="FFFF00"/>
                </a:solidFill>
              </a:rPr>
              <a:t>” </a:t>
            </a:r>
            <a:r>
              <a:rPr lang="en-US" altLang="en-US" sz="2400">
                <a:solidFill>
                  <a:schemeClr val="bg1"/>
                </a:solidFill>
              </a:rPr>
              <a:t>is the </a:t>
            </a:r>
            <a:r>
              <a:rPr lang="en-US" altLang="en-US" sz="2400">
                <a:solidFill>
                  <a:srgbClr val="FFFF00"/>
                </a:solidFill>
              </a:rPr>
              <a:t>key concept </a:t>
            </a:r>
            <a:r>
              <a:rPr lang="en-US" altLang="en-US" sz="2400">
                <a:solidFill>
                  <a:schemeClr val="bg1"/>
                </a:solidFill>
              </a:rPr>
              <a:t>in both passing off &amp; trademarks</a:t>
            </a:r>
          </a:p>
          <a:p>
            <a:r>
              <a:rPr lang="en-US" altLang="en-US" sz="2400">
                <a:solidFill>
                  <a:srgbClr val="FFFF00"/>
                </a:solidFill>
              </a:rPr>
              <a:t>“</a:t>
            </a:r>
            <a:r>
              <a:rPr lang="en-US" altLang="en-US" sz="2400">
                <a:solidFill>
                  <a:srgbClr val="92D050"/>
                </a:solidFill>
              </a:rPr>
              <a:t>Use It or </a:t>
            </a:r>
            <a:r>
              <a:rPr lang="en-US" altLang="en-US" sz="2400" i="1">
                <a:solidFill>
                  <a:srgbClr val="92D050"/>
                </a:solidFill>
              </a:rPr>
              <a:t>Lose It</a:t>
            </a:r>
            <a:r>
              <a:rPr lang="en-US" altLang="en-US" sz="2400">
                <a:solidFill>
                  <a:srgbClr val="FFFF00"/>
                </a:solidFill>
              </a:rPr>
              <a:t>”</a:t>
            </a:r>
            <a:r>
              <a:rPr lang="en-US" altLang="en-US" sz="2400">
                <a:solidFill>
                  <a:schemeClr val="bg1"/>
                </a:solidFill>
              </a:rPr>
              <a:t> </a:t>
            </a:r>
            <a:r>
              <a:rPr lang="en-US" altLang="en-US" sz="2400">
                <a:solidFill>
                  <a:srgbClr val="FF0000"/>
                </a:solidFill>
              </a:rPr>
              <a:t>=</a:t>
            </a:r>
            <a:r>
              <a:rPr lang="en-US" altLang="en-US" sz="2400">
                <a:solidFill>
                  <a:schemeClr val="bg1"/>
                </a:solidFill>
              </a:rPr>
              <a:t> historical, </a:t>
            </a:r>
            <a:r>
              <a:rPr lang="en-US" altLang="en-US" sz="2400">
                <a:solidFill>
                  <a:srgbClr val="FFFF00"/>
                </a:solidFill>
              </a:rPr>
              <a:t>underlying concept</a:t>
            </a:r>
            <a:r>
              <a:rPr lang="en-US" altLang="en-US" sz="2400">
                <a:solidFill>
                  <a:schemeClr val="bg1"/>
                </a:solidFill>
              </a:rPr>
              <a:t>  (not quite as literal anymore in Canada per recent Trademark reform)</a:t>
            </a:r>
          </a:p>
          <a:p>
            <a:r>
              <a:rPr lang="en-US" altLang="en-US" sz="2400">
                <a:solidFill>
                  <a:srgbClr val="FFFF00"/>
                </a:solidFill>
              </a:rPr>
              <a:t>Not</a:t>
            </a:r>
            <a:r>
              <a:rPr lang="en-US" altLang="en-US" sz="2400">
                <a:solidFill>
                  <a:schemeClr val="bg1"/>
                </a:solidFill>
              </a:rPr>
              <a:t> as </a:t>
            </a:r>
            <a:r>
              <a:rPr lang="en-US" altLang="en-US" sz="2400">
                <a:solidFill>
                  <a:srgbClr val="FFFF00"/>
                </a:solidFill>
              </a:rPr>
              <a:t>overtly</a:t>
            </a:r>
            <a:r>
              <a:rPr lang="en-US" altLang="en-US" sz="2400">
                <a:solidFill>
                  <a:schemeClr val="bg1"/>
                </a:solidFill>
              </a:rPr>
              <a:t> about “</a:t>
            </a:r>
            <a:r>
              <a:rPr lang="en-US" altLang="en-US" sz="2400">
                <a:solidFill>
                  <a:srgbClr val="FFFF00"/>
                </a:solidFill>
              </a:rPr>
              <a:t>intellectual effort</a:t>
            </a:r>
            <a:r>
              <a:rPr lang="en-US" altLang="en-US" sz="2400">
                <a:solidFill>
                  <a:schemeClr val="bg1"/>
                </a:solidFill>
              </a:rPr>
              <a:t>” as copyright</a:t>
            </a:r>
          </a:p>
          <a:p>
            <a:r>
              <a:rPr lang="en-US" altLang="en-US" sz="2400">
                <a:solidFill>
                  <a:srgbClr val="FF0000"/>
                </a:solidFill>
              </a:rPr>
              <a:t>No</a:t>
            </a:r>
            <a:r>
              <a:rPr lang="en-US" altLang="en-US" sz="2400">
                <a:solidFill>
                  <a:schemeClr val="bg1"/>
                </a:solidFill>
              </a:rPr>
              <a:t> “</a:t>
            </a:r>
            <a:r>
              <a:rPr lang="en-US" altLang="en-US" sz="2400">
                <a:solidFill>
                  <a:srgbClr val="FFFF00"/>
                </a:solidFill>
              </a:rPr>
              <a:t>Public Domain</a:t>
            </a:r>
            <a:r>
              <a:rPr lang="en-US" altLang="en-US" sz="2400">
                <a:solidFill>
                  <a:schemeClr val="bg1"/>
                </a:solidFill>
              </a:rPr>
              <a:t>” per se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27AFDF-BA30-905D-EC43-680E7624230A}"/>
              </a:ext>
            </a:extLst>
          </p:cNvPr>
          <p:cNvSpPr>
            <a:spLocks noGrp="1"/>
          </p:cNvSpPr>
          <p:nvPr>
            <p:ph type="title"/>
          </p:nvPr>
        </p:nvSpPr>
        <p:spPr>
          <a:xfrm>
            <a:off x="1485900" y="71438"/>
            <a:ext cx="6172200" cy="581025"/>
          </a:xfrm>
        </p:spPr>
        <p:txBody>
          <a:bodyPr>
            <a:normAutofit fontScale="90000"/>
          </a:bodyPr>
          <a:lstStyle/>
          <a:p>
            <a:pPr>
              <a:defRPr/>
            </a:pPr>
            <a:r>
              <a:rPr lang="en-US" b="1" dirty="0">
                <a:solidFill>
                  <a:srgbClr val="FFFF00"/>
                </a:solidFill>
              </a:rPr>
              <a:t>Passing off</a:t>
            </a:r>
          </a:p>
        </p:txBody>
      </p:sp>
      <p:sp>
        <p:nvSpPr>
          <p:cNvPr id="2" name="Content Placeholder 1">
            <a:extLst>
              <a:ext uri="{FF2B5EF4-FFF2-40B4-BE49-F238E27FC236}">
                <a16:creationId xmlns:a16="http://schemas.microsoft.com/office/drawing/2014/main" id="{ED09BB25-E972-9451-1AE1-EA463F973261}"/>
              </a:ext>
            </a:extLst>
          </p:cNvPr>
          <p:cNvSpPr>
            <a:spLocks noGrp="1"/>
          </p:cNvSpPr>
          <p:nvPr>
            <p:ph idx="1"/>
          </p:nvPr>
        </p:nvSpPr>
        <p:spPr>
          <a:xfrm>
            <a:off x="233363" y="949325"/>
            <a:ext cx="8677275" cy="4105275"/>
          </a:xfrm>
        </p:spPr>
        <p:txBody>
          <a:bodyPr>
            <a:normAutofit fontScale="92500"/>
          </a:bodyPr>
          <a:lstStyle/>
          <a:p>
            <a:pPr>
              <a:lnSpc>
                <a:spcPct val="110000"/>
              </a:lnSpc>
              <a:defRPr/>
            </a:pPr>
            <a:r>
              <a:rPr lang="en-US" sz="2000" dirty="0">
                <a:solidFill>
                  <a:srgbClr val="FFFF00"/>
                </a:solidFill>
              </a:rPr>
              <a:t>Tort action </a:t>
            </a:r>
            <a:r>
              <a:rPr lang="en-US" sz="2000" dirty="0">
                <a:solidFill>
                  <a:schemeClr val="bg1"/>
                </a:solidFill>
              </a:rPr>
              <a:t>available in certain circumstances of unfair competition</a:t>
            </a:r>
          </a:p>
          <a:p>
            <a:pPr>
              <a:lnSpc>
                <a:spcPct val="110000"/>
              </a:lnSpc>
              <a:defRPr/>
            </a:pPr>
            <a:r>
              <a:rPr lang="en-CA" sz="2000" b="1" dirty="0">
                <a:solidFill>
                  <a:srgbClr val="FF0000"/>
                </a:solidFill>
              </a:rPr>
              <a:t>Common Law </a:t>
            </a:r>
            <a:r>
              <a:rPr lang="en-CA" sz="2000" dirty="0">
                <a:solidFill>
                  <a:srgbClr val="FFFF00"/>
                </a:solidFill>
              </a:rPr>
              <a:t>(</a:t>
            </a:r>
            <a:r>
              <a:rPr lang="en-CA" sz="2000" dirty="0">
                <a:solidFill>
                  <a:schemeClr val="bg1"/>
                </a:solidFill>
              </a:rPr>
              <a:t>where no statute</a:t>
            </a:r>
            <a:r>
              <a:rPr lang="en-CA" sz="2000" dirty="0">
                <a:solidFill>
                  <a:srgbClr val="FFFF00"/>
                </a:solidFill>
              </a:rPr>
              <a:t>)</a:t>
            </a:r>
          </a:p>
          <a:p>
            <a:pPr>
              <a:lnSpc>
                <a:spcPct val="110000"/>
              </a:lnSpc>
              <a:defRPr/>
            </a:pPr>
            <a:r>
              <a:rPr lang="en-CA" sz="2000" dirty="0">
                <a:solidFill>
                  <a:srgbClr val="FF0000"/>
                </a:solidFill>
              </a:rPr>
              <a:t>Both</a:t>
            </a:r>
            <a:r>
              <a:rPr lang="en-CA" sz="2000" dirty="0">
                <a:solidFill>
                  <a:schemeClr val="bg1"/>
                </a:solidFill>
              </a:rPr>
              <a:t> a </a:t>
            </a:r>
            <a:r>
              <a:rPr lang="en-CA" sz="2000" dirty="0">
                <a:solidFill>
                  <a:srgbClr val="FFFF00"/>
                </a:solidFill>
              </a:rPr>
              <a:t>common law tort </a:t>
            </a:r>
            <a:r>
              <a:rPr lang="en-CA" sz="2000" dirty="0">
                <a:solidFill>
                  <a:schemeClr val="bg1"/>
                </a:solidFill>
              </a:rPr>
              <a:t>and a </a:t>
            </a:r>
            <a:r>
              <a:rPr lang="en-CA" sz="2000" dirty="0">
                <a:solidFill>
                  <a:srgbClr val="FFFF00"/>
                </a:solidFill>
              </a:rPr>
              <a:t>statutory cause of action under the Canadian Trade-marks Act</a:t>
            </a:r>
            <a:r>
              <a:rPr lang="en-CA" sz="2000" dirty="0">
                <a:solidFill>
                  <a:schemeClr val="bg1"/>
                </a:solidFill>
              </a:rPr>
              <a:t>  </a:t>
            </a:r>
          </a:p>
          <a:p>
            <a:pPr>
              <a:lnSpc>
                <a:spcPct val="110000"/>
              </a:lnSpc>
              <a:defRPr/>
            </a:pPr>
            <a:r>
              <a:rPr lang="en-US" sz="2000" dirty="0">
                <a:solidFill>
                  <a:srgbClr val="FFFF00"/>
                </a:solidFill>
              </a:rPr>
              <a:t>No one may pass off their </a:t>
            </a:r>
            <a:r>
              <a:rPr lang="en-US" sz="2000" dirty="0">
                <a:solidFill>
                  <a:srgbClr val="FF0000"/>
                </a:solidFill>
              </a:rPr>
              <a:t>goods</a:t>
            </a:r>
            <a:r>
              <a:rPr lang="en-US" sz="2000" dirty="0">
                <a:solidFill>
                  <a:srgbClr val="FFFF00"/>
                </a:solidFill>
              </a:rPr>
              <a:t> as those of another</a:t>
            </a:r>
          </a:p>
          <a:p>
            <a:pPr>
              <a:lnSpc>
                <a:spcPct val="110000"/>
              </a:lnSpc>
              <a:defRPr/>
            </a:pPr>
            <a:r>
              <a:rPr lang="en-US" sz="2000" dirty="0">
                <a:solidFill>
                  <a:schemeClr val="bg1"/>
                </a:solidFill>
              </a:rPr>
              <a:t>General remedy for two categories of deception in the commercial context:</a:t>
            </a:r>
          </a:p>
          <a:p>
            <a:pPr marL="685800" lvl="1" indent="-342900">
              <a:lnSpc>
                <a:spcPct val="110000"/>
              </a:lnSpc>
              <a:buFont typeface="+mj-lt"/>
              <a:buAutoNum type="arabicPeriod"/>
              <a:defRPr/>
            </a:pPr>
            <a:r>
              <a:rPr lang="en-US" sz="2000" dirty="0">
                <a:solidFill>
                  <a:schemeClr val="bg1"/>
                </a:solidFill>
              </a:rPr>
              <a:t>Company B </a:t>
            </a:r>
            <a:r>
              <a:rPr lang="en-US" sz="2000" dirty="0">
                <a:solidFill>
                  <a:srgbClr val="FFFF00"/>
                </a:solidFill>
              </a:rPr>
              <a:t>represents products as being </a:t>
            </a:r>
            <a:r>
              <a:rPr lang="en-US" sz="2000" dirty="0">
                <a:solidFill>
                  <a:schemeClr val="bg1"/>
                </a:solidFill>
              </a:rPr>
              <a:t>those of Company A </a:t>
            </a:r>
            <a:r>
              <a:rPr lang="en-US" sz="2000" dirty="0">
                <a:solidFill>
                  <a:srgbClr val="FFFF00"/>
                </a:solidFill>
              </a:rPr>
              <a:t>to take advantage of </a:t>
            </a:r>
            <a:r>
              <a:rPr lang="en-US" sz="2000" dirty="0">
                <a:solidFill>
                  <a:schemeClr val="bg1"/>
                </a:solidFill>
              </a:rPr>
              <a:t>Company A</a:t>
            </a:r>
            <a:r>
              <a:rPr lang="ja-JP" altLang="en-US" sz="2000" dirty="0">
                <a:solidFill>
                  <a:schemeClr val="bg1"/>
                </a:solidFill>
              </a:rPr>
              <a:t>’</a:t>
            </a:r>
            <a:r>
              <a:rPr lang="en-US" sz="2000" dirty="0">
                <a:solidFill>
                  <a:schemeClr val="bg1"/>
                </a:solidFill>
              </a:rPr>
              <a:t>s </a:t>
            </a:r>
            <a:r>
              <a:rPr lang="en-US" sz="2000" dirty="0">
                <a:solidFill>
                  <a:srgbClr val="FFFF00"/>
                </a:solidFill>
              </a:rPr>
              <a:t>goodwill and reputation </a:t>
            </a:r>
            <a:r>
              <a:rPr lang="en-US" sz="2000" dirty="0">
                <a:solidFill>
                  <a:schemeClr val="bg1"/>
                </a:solidFill>
              </a:rPr>
              <a:t>e.g. </a:t>
            </a:r>
            <a:r>
              <a:rPr lang="en-US" sz="2000" dirty="0">
                <a:solidFill>
                  <a:srgbClr val="FF0000"/>
                </a:solidFill>
              </a:rPr>
              <a:t>Coke v. Cola Joe</a:t>
            </a:r>
          </a:p>
          <a:p>
            <a:pPr marL="685800" lvl="1" indent="-342900">
              <a:lnSpc>
                <a:spcPct val="110000"/>
              </a:lnSpc>
              <a:buFont typeface="+mj-lt"/>
              <a:buAutoNum type="arabicPeriod"/>
              <a:defRPr/>
            </a:pPr>
            <a:r>
              <a:rPr lang="en-US" sz="2000" dirty="0">
                <a:solidFill>
                  <a:srgbClr val="FFFF00"/>
                </a:solidFill>
              </a:rPr>
              <a:t>Goods of Trader A supplied </a:t>
            </a:r>
            <a:r>
              <a:rPr lang="en-US" sz="2000" dirty="0">
                <a:solidFill>
                  <a:schemeClr val="bg1"/>
                </a:solidFill>
              </a:rPr>
              <a:t>to party who has </a:t>
            </a:r>
            <a:r>
              <a:rPr lang="en-US" sz="2000" dirty="0">
                <a:solidFill>
                  <a:srgbClr val="FFFF00"/>
                </a:solidFill>
              </a:rPr>
              <a:t>ordered goods of Trader B</a:t>
            </a:r>
            <a:r>
              <a:rPr lang="en-US" sz="2000" dirty="0">
                <a:solidFill>
                  <a:schemeClr val="bg1"/>
                </a:solidFill>
              </a:rPr>
              <a:t>. Purchasing party led to believe they have received goods of Trader B.</a:t>
            </a:r>
          </a:p>
          <a:p>
            <a:pPr>
              <a:defRPr/>
            </a:pPr>
            <a:endParaRPr lang="en-US" dirty="0"/>
          </a:p>
        </p:txBody>
      </p:sp>
      <p:sp>
        <p:nvSpPr>
          <p:cNvPr id="331779" name="Slide Number Placeholder 3">
            <a:extLst>
              <a:ext uri="{FF2B5EF4-FFF2-40B4-BE49-F238E27FC236}">
                <a16:creationId xmlns:a16="http://schemas.microsoft.com/office/drawing/2014/main" id="{8C788456-F1FD-0C2A-72BC-A63D50D39B1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A17EA08-11E2-334E-8A20-6A8A9A541948}" type="slidenum">
              <a:rPr lang="en-US" altLang="en-US" smtClean="0"/>
              <a:pPr/>
              <a:t>177</a:t>
            </a:fld>
            <a:endParaRPr lang="en-US" altLang="en-US"/>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a:extLst>
              <a:ext uri="{FF2B5EF4-FFF2-40B4-BE49-F238E27FC236}">
                <a16:creationId xmlns:a16="http://schemas.microsoft.com/office/drawing/2014/main" id="{E0704861-4145-8136-3E1C-B97341817688}"/>
              </a:ext>
            </a:extLst>
          </p:cNvPr>
          <p:cNvSpPr>
            <a:spLocks noGrp="1" noChangeArrowheads="1"/>
          </p:cNvSpPr>
          <p:nvPr>
            <p:ph type="title"/>
          </p:nvPr>
        </p:nvSpPr>
        <p:spPr bwMode="auto">
          <a:xfrm>
            <a:off x="1485900" y="76200"/>
            <a:ext cx="6172200" cy="766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Category </a:t>
            </a:r>
            <a:r>
              <a:rPr lang="en-US" altLang="en-US" sz="4000">
                <a:solidFill>
                  <a:schemeClr val="bg1"/>
                </a:solidFill>
              </a:rPr>
              <a:t>1</a:t>
            </a:r>
          </a:p>
        </p:txBody>
      </p:sp>
      <p:pic>
        <p:nvPicPr>
          <p:cNvPr id="333826" name="Picture 2">
            <a:extLst>
              <a:ext uri="{FF2B5EF4-FFF2-40B4-BE49-F238E27FC236}">
                <a16:creationId xmlns:a16="http://schemas.microsoft.com/office/drawing/2014/main" id="{3030CF34-712C-7C9B-0D7C-E4EFAE03C8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9875" y="915988"/>
            <a:ext cx="6064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a:extLst>
              <a:ext uri="{FF2B5EF4-FFF2-40B4-BE49-F238E27FC236}">
                <a16:creationId xmlns:a16="http://schemas.microsoft.com/office/drawing/2014/main" id="{EB66E0FC-C1E6-6E22-DF96-0AEDC5EB05FA}"/>
              </a:ext>
            </a:extLst>
          </p:cNvPr>
          <p:cNvSpPr>
            <a:spLocks noGrp="1" noChangeArrowheads="1"/>
          </p:cNvSpPr>
          <p:nvPr>
            <p:ph type="title"/>
          </p:nvPr>
        </p:nvSpPr>
        <p:spPr bwMode="auto">
          <a:xfrm>
            <a:off x="1485900" y="76200"/>
            <a:ext cx="6172200" cy="766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Category </a:t>
            </a:r>
            <a:r>
              <a:rPr lang="en-US" altLang="en-US" sz="4000">
                <a:solidFill>
                  <a:schemeClr val="bg1"/>
                </a:solidFill>
              </a:rPr>
              <a:t>2</a:t>
            </a:r>
          </a:p>
        </p:txBody>
      </p:sp>
      <p:pic>
        <p:nvPicPr>
          <p:cNvPr id="334850" name="Picture 3">
            <a:extLst>
              <a:ext uri="{FF2B5EF4-FFF2-40B4-BE49-F238E27FC236}">
                <a16:creationId xmlns:a16="http://schemas.microsoft.com/office/drawing/2014/main" id="{9ED7E3EE-C84B-3BC1-5C32-9578956D45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650" y="1924050"/>
            <a:ext cx="35893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1" name="Picture 4">
            <a:extLst>
              <a:ext uri="{FF2B5EF4-FFF2-40B4-BE49-F238E27FC236}">
                <a16:creationId xmlns:a16="http://schemas.microsoft.com/office/drawing/2014/main" id="{D22CEC2C-090D-ACA5-A8AB-32A016634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0950" y="1265238"/>
            <a:ext cx="33274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35B1EB72-FEB2-A02D-E55B-E9D7EA6A3D76}"/>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7642C2F6-318D-0DA5-7554-7C5724722864}"/>
              </a:ext>
            </a:extLst>
          </p:cNvPr>
          <p:cNvSpPr txBox="1"/>
          <p:nvPr/>
        </p:nvSpPr>
        <p:spPr>
          <a:xfrm>
            <a:off x="3491880" y="938213"/>
            <a:ext cx="3034862" cy="2308324"/>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002040"/>
                </a:solidFill>
                <a:effectLst/>
                <a:highlight>
                  <a:srgbClr val="FFFF00"/>
                </a:highlight>
                <a:uLnTx/>
                <a:uFillTx/>
                <a:latin typeface="Arial" panose="020B0604020202020204" pitchFamily="34" charset="0"/>
                <a:ea typeface="MS PGothic" panose="020B0600070205080204" pitchFamily="34" charset="-128"/>
                <a:cs typeface="+mn-cs"/>
              </a:rPr>
              <a:t>The 30%</a:t>
            </a:r>
          </a:p>
        </p:txBody>
      </p:sp>
      <p:sp>
        <p:nvSpPr>
          <p:cNvPr id="39939" name="TextBox 1">
            <a:extLst>
              <a:ext uri="{FF2B5EF4-FFF2-40B4-BE49-F238E27FC236}">
                <a16:creationId xmlns:a16="http://schemas.microsoft.com/office/drawing/2014/main" id="{F47D62BB-8ED4-B1EC-A294-96CE35368008}"/>
              </a:ext>
            </a:extLst>
          </p:cNvPr>
          <p:cNvSpPr txBox="1">
            <a:spLocks noChangeArrowheads="1"/>
          </p:cNvSpPr>
          <p:nvPr/>
        </p:nvSpPr>
        <p:spPr bwMode="auto">
          <a:xfrm>
            <a:off x="2200275" y="3508375"/>
            <a:ext cx="4743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Paper</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Presentation</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Post </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 20</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39940" name="TextBox 3">
            <a:extLst>
              <a:ext uri="{FF2B5EF4-FFF2-40B4-BE49-F238E27FC236}">
                <a16:creationId xmlns:a16="http://schemas.microsoft.com/office/drawing/2014/main" id="{AA89442B-EFB3-0CCF-C3BE-D6D238B49EE8}"/>
              </a:ext>
            </a:extLst>
          </p:cNvPr>
          <p:cNvSpPr txBox="1">
            <a:spLocks noChangeArrowheads="1"/>
          </p:cNvSpPr>
          <p:nvPr/>
        </p:nvSpPr>
        <p:spPr bwMode="auto">
          <a:xfrm>
            <a:off x="2987675" y="4186238"/>
            <a:ext cx="3049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Participation </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r>
              <a:rPr kumimoji="0" lang="en-CA" altLang="en-US" sz="2400" b="1" i="0" u="none" strike="noStrike" kern="1200" cap="none" spc="0" normalizeH="0" baseline="0" noProof="0">
                <a:ln>
                  <a:noFill/>
                </a:ln>
                <a:solidFill>
                  <a:srgbClr val="FFFFFF"/>
                </a:solidFill>
                <a:effectLst/>
                <a:uLnTx/>
                <a:uFillTx/>
                <a:latin typeface="Droid Sans"/>
                <a:ea typeface="MS PGothic" panose="020B0600070205080204" pitchFamily="34" charset="-128"/>
                <a:cs typeface="+mn-cs"/>
              </a:rPr>
              <a:t> 10</a:t>
            </a:r>
            <a:r>
              <a:rPr kumimoji="0" lang="en-CA" altLang="en-US" sz="2400" b="1" i="0" u="none" strike="noStrike" kern="1200" cap="none" spc="0" normalizeH="0" baseline="0" noProof="0">
                <a:ln>
                  <a:noFill/>
                </a:ln>
                <a:solidFill>
                  <a:srgbClr val="FF0000"/>
                </a:solidFill>
                <a:effectLst/>
                <a:uLnTx/>
                <a:uFillTx/>
                <a:latin typeface="Droid Sans"/>
                <a:ea typeface="MS PGothic" panose="020B0600070205080204" pitchFamily="34" charset="-128"/>
                <a:cs typeface="+mn-cs"/>
              </a:rPr>
              <a:t>%</a:t>
            </a:r>
            <a:endPar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5F44-AD85-323B-9AA2-385D42EBFAA1}"/>
              </a:ext>
            </a:extLst>
          </p:cNvPr>
          <p:cNvSpPr>
            <a:spLocks noGrp="1"/>
          </p:cNvSpPr>
          <p:nvPr>
            <p:ph type="title"/>
          </p:nvPr>
        </p:nvSpPr>
        <p:spPr>
          <a:xfrm>
            <a:off x="179388" y="244475"/>
            <a:ext cx="8507412" cy="762000"/>
          </a:xfrm>
        </p:spPr>
        <p:txBody>
          <a:bodyPr>
            <a:normAutofit fontScale="90000"/>
          </a:bodyPr>
          <a:lstStyle/>
          <a:p>
            <a:pPr>
              <a:defRPr/>
            </a:pPr>
            <a:r>
              <a:rPr lang="en-US" sz="3600" i="1" dirty="0">
                <a:solidFill>
                  <a:srgbClr val="00B0F0"/>
                </a:solidFill>
              </a:rPr>
              <a:t>Orkin Exterminating v. </a:t>
            </a:r>
            <a:r>
              <a:rPr lang="en-US" sz="3600" i="1" dirty="0" err="1">
                <a:solidFill>
                  <a:srgbClr val="00B0F0"/>
                </a:solidFill>
              </a:rPr>
              <a:t>Pestco</a:t>
            </a:r>
            <a:r>
              <a:rPr lang="en-US" sz="3600" i="1" dirty="0">
                <a:solidFill>
                  <a:srgbClr val="00B0F0"/>
                </a:solidFill>
              </a:rPr>
              <a:t> </a:t>
            </a:r>
            <a:r>
              <a:rPr lang="en-US" sz="3600" dirty="0">
                <a:solidFill>
                  <a:srgbClr val="FFFF00"/>
                </a:solidFill>
              </a:rPr>
              <a:t>(</a:t>
            </a:r>
            <a:r>
              <a:rPr lang="en-US" sz="3600" dirty="0">
                <a:solidFill>
                  <a:schemeClr val="bg1"/>
                </a:solidFill>
              </a:rPr>
              <a:t>1985 Ont. CA</a:t>
            </a:r>
            <a:r>
              <a:rPr lang="en-US" sz="4000" dirty="0">
                <a:solidFill>
                  <a:srgbClr val="FFFF00"/>
                </a:solidFill>
              </a:rPr>
              <a:t>)</a:t>
            </a:r>
          </a:p>
        </p:txBody>
      </p:sp>
      <p:sp>
        <p:nvSpPr>
          <p:cNvPr id="335874" name="Content Placeholder 2">
            <a:extLst>
              <a:ext uri="{FF2B5EF4-FFF2-40B4-BE49-F238E27FC236}">
                <a16:creationId xmlns:a16="http://schemas.microsoft.com/office/drawing/2014/main" id="{6965B506-F8AB-3D91-4347-B355457EED38}"/>
              </a:ext>
            </a:extLst>
          </p:cNvPr>
          <p:cNvSpPr>
            <a:spLocks noGrp="1" noChangeArrowheads="1"/>
          </p:cNvSpPr>
          <p:nvPr>
            <p:ph sz="quarter" idx="10"/>
          </p:nvPr>
        </p:nvSpPr>
        <p:spPr bwMode="auto">
          <a:xfrm>
            <a:off x="457200" y="1055688"/>
            <a:ext cx="8229600" cy="323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3200">
                <a:solidFill>
                  <a:schemeClr val="bg1"/>
                </a:solidFill>
              </a:rPr>
              <a:t>People called what they thought was the ORKIN phone number, but then were </a:t>
            </a:r>
            <a:r>
              <a:rPr lang="en-US" altLang="en-US" sz="3200">
                <a:solidFill>
                  <a:srgbClr val="FFFF00"/>
                </a:solidFill>
              </a:rPr>
              <a:t>actually connected with Pestco</a:t>
            </a:r>
            <a:r>
              <a:rPr lang="en-US" altLang="en-US" sz="3200">
                <a:solidFill>
                  <a:schemeClr val="bg1"/>
                </a:solidFill>
              </a:rPr>
              <a:t>, and led or allowed to believe that ORKIN has taken care of their pest problem.</a:t>
            </a:r>
            <a:r>
              <a:rPr lang="en-CA" altLang="en-US" sz="3200">
                <a:solidFill>
                  <a:schemeClr val="bg1"/>
                </a:solidFill>
              </a:rPr>
              <a:t> </a:t>
            </a:r>
            <a:endParaRPr lang="en-US" altLang="en-US" sz="3200">
              <a:solidFill>
                <a:schemeClr val="bg1"/>
              </a:solidFill>
            </a:endParaRPr>
          </a:p>
        </p:txBody>
      </p:sp>
      <p:pic>
        <p:nvPicPr>
          <p:cNvPr id="335875" name="Picture 3">
            <a:extLst>
              <a:ext uri="{FF2B5EF4-FFF2-40B4-BE49-F238E27FC236}">
                <a16:creationId xmlns:a16="http://schemas.microsoft.com/office/drawing/2014/main" id="{77ED5F68-78C5-D3D3-5B20-DA62B572B4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27763" y="3222625"/>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A screenshot of a cell phone&#10;&#10;Description automatically generated">
            <a:extLst>
              <a:ext uri="{FF2B5EF4-FFF2-40B4-BE49-F238E27FC236}">
                <a16:creationId xmlns:a16="http://schemas.microsoft.com/office/drawing/2014/main" id="{25150B29-D5A7-3A3C-06A4-B48C8AEDC3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5938" y="384175"/>
            <a:ext cx="557212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extBox 3">
            <a:extLst>
              <a:ext uri="{FF2B5EF4-FFF2-40B4-BE49-F238E27FC236}">
                <a16:creationId xmlns:a16="http://schemas.microsoft.com/office/drawing/2014/main" id="{0D496052-6DB3-12B3-F82F-3D462F36FC34}"/>
              </a:ext>
            </a:extLst>
          </p:cNvPr>
          <p:cNvSpPr txBox="1">
            <a:spLocks noChangeArrowheads="1"/>
          </p:cNvSpPr>
          <p:nvPr/>
        </p:nvSpPr>
        <p:spPr bwMode="auto">
          <a:xfrm>
            <a:off x="2249488" y="12382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800" b="1">
                <a:solidFill>
                  <a:srgbClr val="FFFF00"/>
                </a:solidFill>
              </a:rPr>
              <a:t>Passing off</a:t>
            </a:r>
            <a:endParaRPr lang="en-US" altLang="en-US" sz="4800"/>
          </a:p>
        </p:txBody>
      </p:sp>
      <p:sp>
        <p:nvSpPr>
          <p:cNvPr id="337922" name="TextBox 5">
            <a:extLst>
              <a:ext uri="{FF2B5EF4-FFF2-40B4-BE49-F238E27FC236}">
                <a16:creationId xmlns:a16="http://schemas.microsoft.com/office/drawing/2014/main" id="{6E984CFE-DD50-55BC-8208-B4A3DB098DDE}"/>
              </a:ext>
            </a:extLst>
          </p:cNvPr>
          <p:cNvSpPr txBox="1">
            <a:spLocks noChangeArrowheads="1"/>
          </p:cNvSpPr>
          <p:nvPr/>
        </p:nvSpPr>
        <p:spPr bwMode="auto">
          <a:xfrm>
            <a:off x="323850" y="987425"/>
            <a:ext cx="84248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chemeClr val="bg1"/>
                </a:solidFill>
              </a:rPr>
              <a:t>Three (</a:t>
            </a:r>
            <a:r>
              <a:rPr lang="en-US" altLang="en-US" sz="3600" b="1">
                <a:solidFill>
                  <a:srgbClr val="FF0000"/>
                </a:solidFill>
              </a:rPr>
              <a:t>3</a:t>
            </a:r>
            <a:r>
              <a:rPr lang="en-US" altLang="en-US" sz="3600" b="1">
                <a:solidFill>
                  <a:schemeClr val="bg1"/>
                </a:solidFill>
              </a:rPr>
              <a:t>) necessary components of </a:t>
            </a:r>
          </a:p>
          <a:p>
            <a:r>
              <a:rPr lang="en-US" altLang="en-US" sz="3600" b="1">
                <a:solidFill>
                  <a:schemeClr val="bg1"/>
                </a:solidFill>
              </a:rPr>
              <a:t>a passing-off action</a:t>
            </a:r>
            <a:r>
              <a:rPr lang="en-US" altLang="en-US" sz="3600" b="1">
                <a:solidFill>
                  <a:srgbClr val="FF0000"/>
                </a:solidFill>
              </a:rPr>
              <a:t>:</a:t>
            </a:r>
          </a:p>
          <a:p>
            <a:pPr lvl="1"/>
            <a:r>
              <a:rPr lang="en-US" altLang="en-US" sz="3600">
                <a:solidFill>
                  <a:schemeClr val="bg1"/>
                </a:solidFill>
              </a:rPr>
              <a:t>1. The existence of </a:t>
            </a:r>
            <a:r>
              <a:rPr lang="en-US" altLang="en-US" sz="3600">
                <a:solidFill>
                  <a:srgbClr val="FFFF00"/>
                </a:solidFill>
              </a:rPr>
              <a:t>goodwill </a:t>
            </a:r>
            <a:r>
              <a:rPr lang="en-US" altLang="en-US" sz="3600">
                <a:solidFill>
                  <a:srgbClr val="FF0000"/>
                </a:solidFill>
              </a:rPr>
              <a:t>+</a:t>
            </a:r>
          </a:p>
          <a:p>
            <a:pPr lvl="1"/>
            <a:r>
              <a:rPr lang="en-US" altLang="en-US" sz="3600">
                <a:solidFill>
                  <a:schemeClr val="bg1"/>
                </a:solidFill>
              </a:rPr>
              <a:t>2. </a:t>
            </a:r>
            <a:r>
              <a:rPr lang="en-US" altLang="en-US" sz="3600">
                <a:solidFill>
                  <a:srgbClr val="FFFF00"/>
                </a:solidFill>
              </a:rPr>
              <a:t>Deception</a:t>
            </a:r>
            <a:r>
              <a:rPr lang="en-US" altLang="en-US" sz="3600">
                <a:solidFill>
                  <a:schemeClr val="bg1"/>
                </a:solidFill>
              </a:rPr>
              <a:t> of the public due to a </a:t>
            </a:r>
          </a:p>
          <a:p>
            <a:pPr lvl="1"/>
            <a:r>
              <a:rPr lang="en-US" altLang="en-US" sz="3600">
                <a:solidFill>
                  <a:schemeClr val="bg1"/>
                </a:solidFill>
              </a:rPr>
              <a:t>misrepresentation </a:t>
            </a:r>
            <a:r>
              <a:rPr lang="en-US" altLang="en-US" sz="3600">
                <a:solidFill>
                  <a:srgbClr val="FF0000"/>
                </a:solidFill>
              </a:rPr>
              <a:t>+</a:t>
            </a:r>
          </a:p>
          <a:p>
            <a:pPr lvl="1"/>
            <a:r>
              <a:rPr lang="en-US" altLang="en-US" sz="3600">
                <a:solidFill>
                  <a:schemeClr val="bg1"/>
                </a:solidFill>
              </a:rPr>
              <a:t>3. Actual or potential </a:t>
            </a:r>
            <a:r>
              <a:rPr lang="en-US" altLang="en-US" sz="3600">
                <a:solidFill>
                  <a:srgbClr val="FFFF00"/>
                </a:solidFill>
              </a:rPr>
              <a:t>damage</a:t>
            </a:r>
            <a:r>
              <a:rPr lang="en-US" altLang="en-US" sz="3600">
                <a:solidFill>
                  <a:schemeClr val="bg1"/>
                </a:solidFill>
              </a:rPr>
              <a:t> to the </a:t>
            </a:r>
          </a:p>
          <a:p>
            <a:pPr lvl="1"/>
            <a:r>
              <a:rPr lang="en-US" altLang="en-US" sz="3600">
                <a:solidFill>
                  <a:schemeClr val="bg1"/>
                </a:solidFill>
              </a:rPr>
              <a:t>plaintiff</a:t>
            </a:r>
          </a:p>
          <a:p>
            <a:endParaRPr lang="en-US" alt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Box 1">
            <a:extLst>
              <a:ext uri="{FF2B5EF4-FFF2-40B4-BE49-F238E27FC236}">
                <a16:creationId xmlns:a16="http://schemas.microsoft.com/office/drawing/2014/main" id="{AB34F9DD-65FD-16CD-6C99-2360094EC714}"/>
              </a:ext>
            </a:extLst>
          </p:cNvPr>
          <p:cNvSpPr txBox="1">
            <a:spLocks noChangeArrowheads="1"/>
          </p:cNvSpPr>
          <p:nvPr/>
        </p:nvSpPr>
        <p:spPr bwMode="auto">
          <a:xfrm>
            <a:off x="1858963" y="123825"/>
            <a:ext cx="5426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Passing off</a:t>
            </a:r>
            <a:r>
              <a:rPr lang="en-US" altLang="en-US" sz="4000" b="1">
                <a:solidFill>
                  <a:srgbClr val="FF0000"/>
                </a:solidFill>
              </a:rPr>
              <a:t>:</a:t>
            </a:r>
            <a:r>
              <a:rPr lang="en-US" altLang="en-US" sz="4000" b="1">
                <a:solidFill>
                  <a:schemeClr val="bg1"/>
                </a:solidFill>
              </a:rPr>
              <a:t> Goodwill</a:t>
            </a:r>
            <a:endParaRPr lang="en-US" altLang="en-US" sz="4000"/>
          </a:p>
        </p:txBody>
      </p:sp>
      <p:sp>
        <p:nvSpPr>
          <p:cNvPr id="4" name="TextBox 3">
            <a:extLst>
              <a:ext uri="{FF2B5EF4-FFF2-40B4-BE49-F238E27FC236}">
                <a16:creationId xmlns:a16="http://schemas.microsoft.com/office/drawing/2014/main" id="{0AE2EE15-D642-2558-96F8-0F66CE006A97}"/>
              </a:ext>
            </a:extLst>
          </p:cNvPr>
          <p:cNvSpPr txBox="1"/>
          <p:nvPr/>
        </p:nvSpPr>
        <p:spPr>
          <a:xfrm>
            <a:off x="142875" y="1131888"/>
            <a:ext cx="8858250" cy="3784600"/>
          </a:xfrm>
          <a:prstGeom prst="rect">
            <a:avLst/>
          </a:prstGeom>
          <a:noFill/>
        </p:spPr>
        <p:txBody>
          <a:bodyPr>
            <a:spAutoFit/>
          </a:bodyPr>
          <a:lstStyle/>
          <a:p>
            <a:pPr>
              <a:defRPr/>
            </a:pPr>
            <a:r>
              <a:rPr lang="en-US" sz="3000" b="1" dirty="0">
                <a:solidFill>
                  <a:srgbClr val="FFFF00"/>
                </a:solidFill>
                <a:latin typeface="Arial" charset="0"/>
              </a:rPr>
              <a:t>Goodwill</a:t>
            </a:r>
          </a:p>
          <a:p>
            <a:pPr marL="342900" indent="-342900">
              <a:buFont typeface="Arial" panose="020B0604020202020204" pitchFamily="34" charset="0"/>
              <a:buChar char="•"/>
              <a:defRPr/>
            </a:pPr>
            <a:r>
              <a:rPr lang="en-US" sz="3000" dirty="0">
                <a:solidFill>
                  <a:schemeClr val="bg1"/>
                </a:solidFill>
                <a:latin typeface="Arial" charset="0"/>
              </a:rPr>
              <a:t>The </a:t>
            </a:r>
            <a:r>
              <a:rPr lang="en-US" sz="3000" dirty="0">
                <a:solidFill>
                  <a:srgbClr val="FFFF00"/>
                </a:solidFill>
                <a:latin typeface="Arial" charset="0"/>
              </a:rPr>
              <a:t>benefit and advantage of the good name, reputation, and connection of a business</a:t>
            </a:r>
          </a:p>
          <a:p>
            <a:pPr marL="342900" indent="-342900">
              <a:buFont typeface="Arial" panose="020B0604020202020204" pitchFamily="34" charset="0"/>
              <a:buChar char="•"/>
              <a:defRPr/>
            </a:pPr>
            <a:r>
              <a:rPr lang="en-US" sz="3000" dirty="0">
                <a:solidFill>
                  <a:schemeClr val="bg1"/>
                </a:solidFill>
                <a:latin typeface="Arial" charset="0"/>
              </a:rPr>
              <a:t>Where the trade-mark or get-up is associated in the mind of the purchasing public with the plaintiff's goods, or with one trade source. </a:t>
            </a:r>
          </a:p>
          <a:p>
            <a:pPr marL="342900" indent="-342900">
              <a:buFont typeface="Arial" panose="020B0604020202020204" pitchFamily="34" charset="0"/>
              <a:buChar char="•"/>
              <a:defRPr/>
            </a:pPr>
            <a:r>
              <a:rPr lang="en-US" sz="3000" dirty="0">
                <a:solidFill>
                  <a:schemeClr val="bg1"/>
                </a:solidFill>
                <a:latin typeface="Arial" charset="0"/>
              </a:rPr>
              <a:t>Get-up: The whole visible external appearance of goods</a:t>
            </a:r>
            <a:endParaRPr lang="en-US" sz="3000" dirty="0">
              <a:solidFill>
                <a:schemeClr val="bg1"/>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982784-8982-99CA-2AA3-FBB287B60F5E}"/>
              </a:ext>
            </a:extLst>
          </p:cNvPr>
          <p:cNvSpPr>
            <a:spLocks noGrp="1"/>
          </p:cNvSpPr>
          <p:nvPr>
            <p:ph type="title"/>
          </p:nvPr>
        </p:nvSpPr>
        <p:spPr>
          <a:xfrm>
            <a:off x="1485900" y="79375"/>
            <a:ext cx="6172200" cy="650875"/>
          </a:xfrm>
        </p:spPr>
        <p:txBody>
          <a:bodyPr>
            <a:normAutofit fontScale="90000"/>
          </a:bodyPr>
          <a:lstStyle/>
          <a:p>
            <a:pPr>
              <a:defRPr/>
            </a:pPr>
            <a:r>
              <a:rPr lang="en-US" b="1" dirty="0">
                <a:solidFill>
                  <a:srgbClr val="FFFF00"/>
                </a:solidFill>
              </a:rPr>
              <a:t>Passing off</a:t>
            </a:r>
          </a:p>
        </p:txBody>
      </p:sp>
      <p:sp>
        <p:nvSpPr>
          <p:cNvPr id="339970" name="Content Placeholder 1">
            <a:extLst>
              <a:ext uri="{FF2B5EF4-FFF2-40B4-BE49-F238E27FC236}">
                <a16:creationId xmlns:a16="http://schemas.microsoft.com/office/drawing/2014/main" id="{7D5DA6AE-A22E-7B7E-0C80-6A839EB16AFC}"/>
              </a:ext>
            </a:extLst>
          </p:cNvPr>
          <p:cNvSpPr>
            <a:spLocks noGrp="1" noChangeArrowheads="1"/>
          </p:cNvSpPr>
          <p:nvPr>
            <p:ph idx="1"/>
          </p:nvPr>
        </p:nvSpPr>
        <p:spPr bwMode="auto">
          <a:xfrm>
            <a:off x="250825" y="1058863"/>
            <a:ext cx="8497888" cy="4005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a:solidFill>
                  <a:schemeClr val="bg1"/>
                </a:solidFill>
              </a:rPr>
              <a:t>Note is that </a:t>
            </a:r>
            <a:r>
              <a:rPr lang="en-US" altLang="en-US" sz="2000">
                <a:solidFill>
                  <a:srgbClr val="FFFF00"/>
                </a:solidFill>
              </a:rPr>
              <a:t>passing off </a:t>
            </a:r>
            <a:r>
              <a:rPr lang="en-US" altLang="en-US" sz="2000">
                <a:solidFill>
                  <a:schemeClr val="bg1"/>
                </a:solidFill>
              </a:rPr>
              <a:t>is </a:t>
            </a:r>
            <a:r>
              <a:rPr lang="en-US" altLang="en-US" sz="2000">
                <a:solidFill>
                  <a:srgbClr val="FF0000"/>
                </a:solidFill>
              </a:rPr>
              <a:t>generally </a:t>
            </a:r>
            <a:r>
              <a:rPr lang="en-US" altLang="en-US" sz="2000">
                <a:solidFill>
                  <a:schemeClr val="bg1"/>
                </a:solidFill>
              </a:rPr>
              <a:t>seen as an </a:t>
            </a:r>
            <a:r>
              <a:rPr lang="en-US" altLang="en-US" sz="2000">
                <a:solidFill>
                  <a:srgbClr val="FFFF00"/>
                </a:solidFill>
              </a:rPr>
              <a:t>action available between commercial competitors</a:t>
            </a:r>
            <a:r>
              <a:rPr lang="en-US" altLang="en-US" sz="2000">
                <a:solidFill>
                  <a:schemeClr val="bg1"/>
                </a:solidFill>
              </a:rPr>
              <a:t>. </a:t>
            </a:r>
            <a:endParaRPr lang="en-CA" altLang="en-US" sz="2000">
              <a:solidFill>
                <a:schemeClr val="bg1"/>
              </a:solidFill>
            </a:endParaRPr>
          </a:p>
          <a:p>
            <a:r>
              <a:rPr lang="en-US" altLang="en-US" sz="2000">
                <a:solidFill>
                  <a:schemeClr val="bg1"/>
                </a:solidFill>
              </a:rPr>
              <a:t>The Supreme Court of Canada, however, in</a:t>
            </a:r>
            <a:r>
              <a:rPr lang="en-CA" altLang="en-US" sz="2000">
                <a:solidFill>
                  <a:schemeClr val="bg1"/>
                </a:solidFill>
              </a:rPr>
              <a:t> </a:t>
            </a:r>
            <a:r>
              <a:rPr lang="en-CA" altLang="en-US" sz="2000" i="1">
                <a:solidFill>
                  <a:srgbClr val="00B0F0"/>
                </a:solidFill>
              </a:rPr>
              <a:t>Ciba‑Geigy Canada Ltd. v. Apotex Inc</a:t>
            </a:r>
            <a:r>
              <a:rPr lang="en-CA" altLang="en-US" sz="2000">
                <a:solidFill>
                  <a:srgbClr val="00B0F0"/>
                </a:solidFill>
              </a:rPr>
              <a:t>., </a:t>
            </a:r>
            <a:r>
              <a:rPr lang="en-CA" altLang="en-US" sz="2000">
                <a:solidFill>
                  <a:schemeClr val="bg1"/>
                </a:solidFill>
              </a:rPr>
              <a:t>[1992] 3 S.C.R. 12</a:t>
            </a:r>
            <a:r>
              <a:rPr lang="en-US" altLang="en-US" sz="2000">
                <a:solidFill>
                  <a:schemeClr val="bg1"/>
                </a:solidFill>
              </a:rPr>
              <a:t> </a:t>
            </a:r>
            <a:r>
              <a:rPr lang="en-US" altLang="en-US" sz="2000">
                <a:solidFill>
                  <a:srgbClr val="FFFF00"/>
                </a:solidFill>
              </a:rPr>
              <a:t>emphasized that there is a consumer protection dimension to the tort</a:t>
            </a:r>
            <a:r>
              <a:rPr lang="en-US" altLang="en-US" sz="2000">
                <a:solidFill>
                  <a:schemeClr val="bg1"/>
                </a:solidFill>
              </a:rPr>
              <a:t>. Gonthier J. notes that </a:t>
            </a:r>
            <a:r>
              <a:rPr lang="en-US" altLang="en-US" sz="2000">
                <a:solidFill>
                  <a:srgbClr val="FFFF00"/>
                </a:solidFill>
              </a:rPr>
              <a:t>however one looks at the passing-off action, its purpose is clearly to protect </a:t>
            </a:r>
            <a:r>
              <a:rPr lang="en-US" altLang="en-US" sz="2000" u="sng">
                <a:solidFill>
                  <a:srgbClr val="FF0000"/>
                </a:solidFill>
              </a:rPr>
              <a:t>all persons</a:t>
            </a:r>
            <a:r>
              <a:rPr lang="en-US" altLang="en-US" sz="2000">
                <a:solidFill>
                  <a:srgbClr val="FF0000"/>
                </a:solidFill>
              </a:rPr>
              <a:t> </a:t>
            </a:r>
            <a:r>
              <a:rPr lang="en-US" altLang="en-US" sz="2000">
                <a:solidFill>
                  <a:srgbClr val="FFFF00"/>
                </a:solidFill>
              </a:rPr>
              <a:t>affected by the product</a:t>
            </a:r>
            <a:r>
              <a:rPr lang="en-US" altLang="en-US" sz="2000">
                <a:solidFill>
                  <a:schemeClr val="bg1"/>
                </a:solidFill>
              </a:rPr>
              <a:t>.</a:t>
            </a:r>
            <a:endParaRPr lang="en-CA" altLang="en-US" sz="2000">
              <a:solidFill>
                <a:schemeClr val="bg1"/>
              </a:solidFill>
            </a:endParaRPr>
          </a:p>
          <a:p>
            <a:r>
              <a:rPr lang="en-US" altLang="en-US" sz="2000">
                <a:solidFill>
                  <a:schemeClr val="bg1"/>
                </a:solidFill>
              </a:rPr>
              <a:t>“All persons” being the competitor and the </a:t>
            </a:r>
            <a:r>
              <a:rPr lang="en-US" altLang="en-US" sz="2000">
                <a:solidFill>
                  <a:srgbClr val="FFFF00"/>
                </a:solidFill>
              </a:rPr>
              <a:t>people who buy the product </a:t>
            </a:r>
            <a:endParaRPr lang="en-CA" altLang="en-US" sz="2000">
              <a:solidFill>
                <a:srgbClr val="FFFF00"/>
              </a:solidFill>
            </a:endParaRPr>
          </a:p>
          <a:p>
            <a:r>
              <a:rPr lang="en-US" altLang="en-US" sz="2000">
                <a:solidFill>
                  <a:srgbClr val="FFFF00"/>
                </a:solidFill>
              </a:rPr>
              <a:t>“People” </a:t>
            </a:r>
            <a:r>
              <a:rPr lang="en-US" altLang="en-US" sz="2000">
                <a:solidFill>
                  <a:schemeClr val="bg1"/>
                </a:solidFill>
              </a:rPr>
              <a:t>who buy the product includes the </a:t>
            </a:r>
            <a:r>
              <a:rPr lang="en-US" altLang="en-US" sz="2000">
                <a:solidFill>
                  <a:srgbClr val="FFFF00"/>
                </a:solidFill>
              </a:rPr>
              <a:t>first person </a:t>
            </a:r>
            <a:r>
              <a:rPr lang="en-US" altLang="en-US" sz="2000">
                <a:solidFill>
                  <a:schemeClr val="bg1"/>
                </a:solidFill>
              </a:rPr>
              <a:t>who buys the product [who may be a wholesaler], all other </a:t>
            </a:r>
            <a:r>
              <a:rPr lang="en-US" altLang="en-US" sz="2000">
                <a:solidFill>
                  <a:srgbClr val="FFFF00"/>
                </a:solidFill>
              </a:rPr>
              <a:t>intermediate purchasers</a:t>
            </a:r>
            <a:r>
              <a:rPr lang="en-US" altLang="en-US" sz="2000">
                <a:solidFill>
                  <a:schemeClr val="bg1"/>
                </a:solidFill>
              </a:rPr>
              <a:t>, and the </a:t>
            </a:r>
            <a:r>
              <a:rPr lang="en-US" altLang="en-US" sz="2000">
                <a:solidFill>
                  <a:srgbClr val="FFFF00"/>
                </a:solidFill>
              </a:rPr>
              <a:t>ultimate consumer</a:t>
            </a:r>
            <a:r>
              <a:rPr lang="en-US" altLang="en-US" sz="2000">
                <a:solidFill>
                  <a:schemeClr val="bg1"/>
                </a:solidFill>
              </a:rPr>
              <a:t>. </a:t>
            </a:r>
            <a:endParaRPr lang="en-CA" altLang="en-US" sz="2000">
              <a:solidFill>
                <a:schemeClr val="bg1"/>
              </a:solidFill>
            </a:endParaRPr>
          </a:p>
          <a:p>
            <a:endParaRPr lang="en-US" altLang="en-US"/>
          </a:p>
        </p:txBody>
      </p:sp>
      <p:sp>
        <p:nvSpPr>
          <p:cNvPr id="339971" name="Slide Number Placeholder 3">
            <a:extLst>
              <a:ext uri="{FF2B5EF4-FFF2-40B4-BE49-F238E27FC236}">
                <a16:creationId xmlns:a16="http://schemas.microsoft.com/office/drawing/2014/main" id="{06C40D14-EEA6-0E51-B4D8-1F0662174F5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6013E6-EE09-E540-8888-51E5A38F66F9}" type="slidenum">
              <a:rPr lang="en-US" altLang="en-US" smtClean="0"/>
              <a:pPr/>
              <a:t>184</a:t>
            </a:fld>
            <a:endParaRPr lang="en-US" alt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a:extLst>
              <a:ext uri="{FF2B5EF4-FFF2-40B4-BE49-F238E27FC236}">
                <a16:creationId xmlns:a16="http://schemas.microsoft.com/office/drawing/2014/main" id="{9A61438D-A703-8445-A1BE-B30AEC5F79B7}"/>
              </a:ext>
            </a:extLst>
          </p:cNvPr>
          <p:cNvSpPr>
            <a:spLocks noGrp="1" noChangeArrowheads="1"/>
          </p:cNvSpPr>
          <p:nvPr>
            <p:ph type="title"/>
          </p:nvPr>
        </p:nvSpPr>
        <p:spPr bwMode="auto">
          <a:xfrm>
            <a:off x="958850" y="123825"/>
            <a:ext cx="7226300" cy="53975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CA" altLang="en-US" sz="3200" i="1">
                <a:solidFill>
                  <a:srgbClr val="00B0F0"/>
                </a:solidFill>
              </a:rPr>
              <a:t>Ciba‑Geigy Canada Ltd. v. Apotex Inc</a:t>
            </a:r>
            <a:r>
              <a:rPr lang="en-CA" altLang="en-US" sz="3200">
                <a:solidFill>
                  <a:schemeClr val="bg1"/>
                </a:solidFill>
              </a:rPr>
              <a:t>.</a:t>
            </a:r>
            <a:endParaRPr lang="en-US" altLang="en-US" sz="3200"/>
          </a:p>
        </p:txBody>
      </p:sp>
      <p:sp>
        <p:nvSpPr>
          <p:cNvPr id="342018" name="Content Placeholder 2">
            <a:extLst>
              <a:ext uri="{FF2B5EF4-FFF2-40B4-BE49-F238E27FC236}">
                <a16:creationId xmlns:a16="http://schemas.microsoft.com/office/drawing/2014/main" id="{F1C0274B-463F-7AB5-9FE5-C271F3F9AE04}"/>
              </a:ext>
            </a:extLst>
          </p:cNvPr>
          <p:cNvSpPr>
            <a:spLocks noGrp="1" noChangeArrowheads="1"/>
          </p:cNvSpPr>
          <p:nvPr>
            <p:ph sz="quarter" idx="10"/>
          </p:nvPr>
        </p:nvSpPr>
        <p:spPr bwMode="auto">
          <a:xfrm>
            <a:off x="431800" y="987425"/>
            <a:ext cx="8280400" cy="3929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i="1">
                <a:solidFill>
                  <a:schemeClr val="bg1"/>
                </a:solidFill>
              </a:rPr>
              <a:t>“The plaintiff Ciba‑Geigy Canada Ltd. ("Ciba‑Geigy") is a pharmaceutical laboratory which since 1977 has manufactured and sold metoprolol tartrate ("</a:t>
            </a:r>
            <a:r>
              <a:rPr lang="en-CA" altLang="en-US" i="1">
                <a:solidFill>
                  <a:srgbClr val="FFFF00"/>
                </a:solidFill>
              </a:rPr>
              <a:t>metoprolol</a:t>
            </a:r>
            <a:r>
              <a:rPr lang="en-CA" altLang="en-US" i="1">
                <a:solidFill>
                  <a:schemeClr val="bg1"/>
                </a:solidFill>
              </a:rPr>
              <a:t>") in Canada under a licence from AB Hässle of Sweden.  Metoprolol is included in the list contained in Schedule F of the Food and Drug Regulations of drugs which can only be sold on prescription.  </a:t>
            </a:r>
            <a:r>
              <a:rPr lang="en-CA" altLang="en-US" i="1">
                <a:solidFill>
                  <a:srgbClr val="FFFF00"/>
                </a:solidFill>
              </a:rPr>
              <a:t>Since 1977 this beta-blocker product, the trade name of which is “Lopresor”, has been prescribed by doctors in Ontario and Canada for low or moderate hypertension; since 1981 it has been prescribed in Ontario for patients suffering from angina</a:t>
            </a:r>
            <a:r>
              <a:rPr lang="en-CA" altLang="en-US" i="1">
                <a:solidFill>
                  <a:schemeClr val="bg1"/>
                </a:solidFill>
              </a:rPr>
              <a:t>…</a:t>
            </a:r>
          </a:p>
          <a:p>
            <a:pPr marL="0" indent="0">
              <a:buFont typeface="Arial" panose="020B0604020202020204" pitchFamily="34" charset="0"/>
              <a:buNone/>
            </a:pPr>
            <a:r>
              <a:rPr lang="en-CA" altLang="en-US" i="1">
                <a:solidFill>
                  <a:schemeClr val="bg1"/>
                </a:solidFill>
              </a:rPr>
              <a:t>The respondents, Apotex Inc. (“Apotex”) and Novopharm Limited (“Novopharm”), obtained licences under the </a:t>
            </a:r>
            <a:r>
              <a:rPr lang="en-CA" altLang="en-US" i="1" u="sng">
                <a:solidFill>
                  <a:schemeClr val="bg1"/>
                </a:solidFill>
              </a:rPr>
              <a:t>Patent Act, R.S.C., 1985, c. P-4</a:t>
            </a:r>
            <a:r>
              <a:rPr lang="en-CA" altLang="en-US" i="1">
                <a:solidFill>
                  <a:schemeClr val="bg1"/>
                </a:solidFill>
              </a:rPr>
              <a:t>  (formerly R.S.C. 1970, c. P-4), to manufacture and sell metoprolol in Canada.”</a:t>
            </a:r>
            <a:endParaRPr lang="en-US" altLang="en-US" i="1">
              <a:solidFill>
                <a:schemeClr val="bg1"/>
              </a:solidFil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a:extLst>
              <a:ext uri="{FF2B5EF4-FFF2-40B4-BE49-F238E27FC236}">
                <a16:creationId xmlns:a16="http://schemas.microsoft.com/office/drawing/2014/main" id="{F154BB07-6D7D-BEEE-49E3-0EC634E53617}"/>
              </a:ext>
            </a:extLst>
          </p:cNvPr>
          <p:cNvSpPr>
            <a:spLocks noGrp="1" noChangeArrowheads="1"/>
          </p:cNvSpPr>
          <p:nvPr>
            <p:ph type="title"/>
          </p:nvPr>
        </p:nvSpPr>
        <p:spPr bwMode="auto">
          <a:xfrm>
            <a:off x="611188" y="173038"/>
            <a:ext cx="7705725" cy="74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200" i="1">
                <a:solidFill>
                  <a:srgbClr val="00B0F0"/>
                </a:solidFill>
              </a:rPr>
              <a:t>Ciba‑Geigy Canada Ltd. v. Apotex Inc</a:t>
            </a:r>
            <a:r>
              <a:rPr lang="en-CA" altLang="en-US" sz="3200">
                <a:solidFill>
                  <a:srgbClr val="FFFF00"/>
                </a:solidFill>
              </a:rPr>
              <a:t>.</a:t>
            </a:r>
            <a:endParaRPr lang="en-US" altLang="en-US" sz="3200">
              <a:solidFill>
                <a:srgbClr val="FFFF00"/>
              </a:solidFill>
            </a:endParaRPr>
          </a:p>
        </p:txBody>
      </p:sp>
      <p:sp>
        <p:nvSpPr>
          <p:cNvPr id="343042" name="Content Placeholder 2">
            <a:extLst>
              <a:ext uri="{FF2B5EF4-FFF2-40B4-BE49-F238E27FC236}">
                <a16:creationId xmlns:a16="http://schemas.microsoft.com/office/drawing/2014/main" id="{9FBA921E-866F-8DC8-A596-19AF47C62CE4}"/>
              </a:ext>
            </a:extLst>
          </p:cNvPr>
          <p:cNvSpPr>
            <a:spLocks noGrp="1" noChangeArrowheads="1"/>
          </p:cNvSpPr>
          <p:nvPr>
            <p:ph sz="quarter" idx="10"/>
          </p:nvPr>
        </p:nvSpPr>
        <p:spPr bwMode="auto">
          <a:xfrm>
            <a:off x="503238" y="1058863"/>
            <a:ext cx="8137525" cy="3679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a:solidFill>
                  <a:srgbClr val="FFFF00"/>
                </a:solidFill>
              </a:rPr>
              <a:t>Core Issue</a:t>
            </a:r>
            <a:r>
              <a:rPr lang="en-US" altLang="en-US" sz="2400">
                <a:solidFill>
                  <a:srgbClr val="FF0000"/>
                </a:solidFill>
              </a:rPr>
              <a:t>: </a:t>
            </a:r>
            <a:r>
              <a:rPr lang="en-US" altLang="en-US" sz="2400">
                <a:solidFill>
                  <a:schemeClr val="bg1"/>
                </a:solidFill>
              </a:rPr>
              <a:t>W</a:t>
            </a:r>
            <a:r>
              <a:rPr lang="en-CA" altLang="en-US" sz="2400">
                <a:solidFill>
                  <a:schemeClr val="bg1"/>
                </a:solidFill>
              </a:rPr>
              <a:t>hether, in a passing‑off action dealing with the get‑up of a prescription drug, </a:t>
            </a:r>
            <a:r>
              <a:rPr lang="en-CA" altLang="en-US" sz="2400">
                <a:solidFill>
                  <a:srgbClr val="FF0000"/>
                </a:solidFill>
              </a:rPr>
              <a:t>the public affected by the risk of confusion </a:t>
            </a:r>
            <a:r>
              <a:rPr lang="en-CA" altLang="en-US" sz="2400">
                <a:solidFill>
                  <a:srgbClr val="FFFF00"/>
                </a:solidFill>
              </a:rPr>
              <a:t>includes not only health care professionals but also </a:t>
            </a:r>
            <a:r>
              <a:rPr lang="en-CA" altLang="en-US" sz="2400">
                <a:solidFill>
                  <a:srgbClr val="FF0000"/>
                </a:solidFill>
              </a:rPr>
              <a:t>the patients </a:t>
            </a:r>
            <a:r>
              <a:rPr lang="en-CA" altLang="en-US" sz="2400">
                <a:solidFill>
                  <a:schemeClr val="bg1"/>
                </a:solidFill>
              </a:rPr>
              <a:t>who consume the drugs? </a:t>
            </a:r>
          </a:p>
          <a:p>
            <a:pPr marL="0" indent="0">
              <a:buFont typeface="Arial" panose="020B0604020202020204" pitchFamily="34" charset="0"/>
              <a:buNone/>
            </a:pPr>
            <a:r>
              <a:rPr lang="en-CA" altLang="en-US" sz="2400">
                <a:solidFill>
                  <a:srgbClr val="FFFF00"/>
                </a:solidFill>
              </a:rPr>
              <a:t>If so</a:t>
            </a:r>
            <a:r>
              <a:rPr lang="en-CA" altLang="en-US" sz="2400">
                <a:solidFill>
                  <a:srgbClr val="FF0000"/>
                </a:solidFill>
              </a:rPr>
              <a:t>:</a:t>
            </a:r>
            <a:r>
              <a:rPr lang="en-CA" altLang="en-US" sz="2400">
                <a:solidFill>
                  <a:schemeClr val="bg1"/>
                </a:solidFill>
              </a:rPr>
              <a:t> Appellants Ciba-Geigy Canada Ltd. who brought the original passing off action would succeed in appeal.</a:t>
            </a:r>
          </a:p>
          <a:p>
            <a:pPr marL="0" indent="0">
              <a:buFont typeface="Arial" panose="020B0604020202020204" pitchFamily="34" charset="0"/>
              <a:buNone/>
            </a:pPr>
            <a:r>
              <a:rPr lang="en-CA" altLang="en-US" sz="2400">
                <a:solidFill>
                  <a:srgbClr val="FFFF00"/>
                </a:solidFill>
              </a:rPr>
              <a:t>Finding</a:t>
            </a:r>
            <a:r>
              <a:rPr lang="en-CA" altLang="en-US" sz="2400">
                <a:solidFill>
                  <a:srgbClr val="FF0000"/>
                </a:solidFill>
              </a:rPr>
              <a:t>: </a:t>
            </a:r>
            <a:r>
              <a:rPr lang="en-CA" altLang="en-US" sz="2400">
                <a:solidFill>
                  <a:srgbClr val="FFFF00"/>
                </a:solidFill>
              </a:rPr>
              <a:t>The </a:t>
            </a:r>
            <a:r>
              <a:rPr lang="en-CA" altLang="en-US" sz="2400">
                <a:solidFill>
                  <a:srgbClr val="FF0000"/>
                </a:solidFill>
              </a:rPr>
              <a:t>patient</a:t>
            </a:r>
            <a:r>
              <a:rPr lang="en-CA" altLang="en-US" sz="2400">
                <a:solidFill>
                  <a:srgbClr val="FFFF00"/>
                </a:solidFill>
              </a:rPr>
              <a:t> who uses the product is also </a:t>
            </a:r>
            <a:r>
              <a:rPr lang="en-CA" altLang="en-US" sz="2400">
                <a:solidFill>
                  <a:srgbClr val="FF0000"/>
                </a:solidFill>
              </a:rPr>
              <a:t>included</a:t>
            </a:r>
            <a:r>
              <a:rPr lang="en-CA" altLang="en-US" sz="2400">
                <a:solidFill>
                  <a:srgbClr val="FFFF00"/>
                </a:solidFill>
              </a:rPr>
              <a:t> in </a:t>
            </a:r>
            <a:r>
              <a:rPr lang="en-CA" altLang="en-US" sz="2400">
                <a:solidFill>
                  <a:schemeClr val="bg1"/>
                </a:solidFill>
              </a:rPr>
              <a:t>“</a:t>
            </a:r>
            <a:r>
              <a:rPr lang="en-CA" altLang="en-US" sz="2400">
                <a:solidFill>
                  <a:srgbClr val="FF0000"/>
                </a:solidFill>
              </a:rPr>
              <a:t>the public affected by risk of confusion</a:t>
            </a:r>
            <a:r>
              <a:rPr lang="en-CA" altLang="en-US" sz="2400">
                <a:solidFill>
                  <a:schemeClr val="bg1"/>
                </a:solidFill>
              </a:rPr>
              <a:t>”.</a:t>
            </a:r>
            <a:endParaRPr lang="en-US" altLang="en-US" sz="2400">
              <a:solidFill>
                <a:schemeClr val="bg1"/>
              </a:solidFil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CBE9-B042-DE71-F5FD-F6F09F8E62D7}"/>
              </a:ext>
            </a:extLst>
          </p:cNvPr>
          <p:cNvSpPr>
            <a:spLocks noGrp="1"/>
          </p:cNvSpPr>
          <p:nvPr>
            <p:ph type="title"/>
          </p:nvPr>
        </p:nvSpPr>
        <p:spPr>
          <a:xfrm>
            <a:off x="1485900" y="87313"/>
            <a:ext cx="6172200" cy="465137"/>
          </a:xfrm>
        </p:spPr>
        <p:txBody>
          <a:bodyPr>
            <a:normAutofit fontScale="90000"/>
          </a:bodyPr>
          <a:lstStyle/>
          <a:p>
            <a:pPr>
              <a:defRPr/>
            </a:pPr>
            <a:r>
              <a:rPr lang="en-CA" i="1" dirty="0">
                <a:solidFill>
                  <a:srgbClr val="00B0F0"/>
                </a:solidFill>
              </a:rPr>
              <a:t>Ciba‑Geigy Canada Ltd. v. Apotex Inc</a:t>
            </a:r>
            <a:r>
              <a:rPr lang="en-CA" dirty="0">
                <a:solidFill>
                  <a:srgbClr val="00B0F0"/>
                </a:solidFill>
              </a:rPr>
              <a:t>.</a:t>
            </a:r>
            <a:endParaRPr lang="en-US" dirty="0">
              <a:solidFill>
                <a:srgbClr val="00B0F0"/>
              </a:solidFill>
            </a:endParaRPr>
          </a:p>
        </p:txBody>
      </p:sp>
      <p:sp>
        <p:nvSpPr>
          <p:cNvPr id="3" name="Content Placeholder 2">
            <a:extLst>
              <a:ext uri="{FF2B5EF4-FFF2-40B4-BE49-F238E27FC236}">
                <a16:creationId xmlns:a16="http://schemas.microsoft.com/office/drawing/2014/main" id="{4007EF74-FC73-9D06-E20D-96229F47AF6D}"/>
              </a:ext>
            </a:extLst>
          </p:cNvPr>
          <p:cNvSpPr>
            <a:spLocks noGrp="1"/>
          </p:cNvSpPr>
          <p:nvPr>
            <p:ph sz="quarter" idx="10"/>
          </p:nvPr>
        </p:nvSpPr>
        <p:spPr>
          <a:xfrm>
            <a:off x="179388" y="730250"/>
            <a:ext cx="8713787" cy="4144963"/>
          </a:xfrm>
        </p:spPr>
        <p:txBody>
          <a:bodyPr>
            <a:normAutofit fontScale="92500" lnSpcReduction="10000"/>
          </a:bodyPr>
          <a:lstStyle/>
          <a:p>
            <a:pPr marL="0" indent="0">
              <a:lnSpc>
                <a:spcPct val="110000"/>
              </a:lnSpc>
              <a:buFont typeface="Arial" panose="020B0604020202020204" pitchFamily="34" charset="0"/>
              <a:buNone/>
              <a:defRPr/>
            </a:pPr>
            <a:r>
              <a:rPr lang="en-CA" sz="1900" i="1" dirty="0">
                <a:solidFill>
                  <a:schemeClr val="bg1"/>
                </a:solidFill>
              </a:rPr>
              <a:t>“</a:t>
            </a:r>
            <a:r>
              <a:rPr lang="en-GB" sz="1900" i="1" dirty="0">
                <a:solidFill>
                  <a:schemeClr val="bg1"/>
                </a:solidFill>
              </a:rPr>
              <a:t>(b) Protection of Customers</a:t>
            </a:r>
            <a:endParaRPr lang="en-GB" sz="1900" dirty="0">
              <a:solidFill>
                <a:schemeClr val="bg1"/>
              </a:solidFill>
            </a:endParaRPr>
          </a:p>
          <a:p>
            <a:pPr marL="0" indent="0">
              <a:lnSpc>
                <a:spcPct val="110000"/>
              </a:lnSpc>
              <a:buFont typeface="Arial" panose="020B0604020202020204" pitchFamily="34" charset="0"/>
              <a:buNone/>
              <a:defRPr/>
            </a:pPr>
            <a:r>
              <a:rPr lang="en-GB" sz="1900" i="1" dirty="0">
                <a:solidFill>
                  <a:schemeClr val="bg1"/>
                </a:solidFill>
              </a:rPr>
              <a:t>In the Anglo‑Saxon legal systems, "</a:t>
            </a:r>
            <a:r>
              <a:rPr lang="en-GB" sz="1900" i="1" dirty="0">
                <a:solidFill>
                  <a:srgbClr val="FFFF00"/>
                </a:solidFill>
              </a:rPr>
              <a:t>the person chiefly concerned is the competitor </a:t>
            </a:r>
            <a:r>
              <a:rPr lang="en-GB" sz="1900" i="1" dirty="0">
                <a:solidFill>
                  <a:schemeClr val="bg1"/>
                </a:solidFill>
              </a:rPr>
              <a:t>affected by the unfair act”…He is frequently in fact the first party affected by the practice or aware of it.</a:t>
            </a:r>
          </a:p>
          <a:p>
            <a:pPr marL="0" indent="0">
              <a:lnSpc>
                <a:spcPct val="110000"/>
              </a:lnSpc>
              <a:buFont typeface="Arial" panose="020B0604020202020204" pitchFamily="34" charset="0"/>
              <a:buNone/>
              <a:defRPr/>
            </a:pPr>
            <a:r>
              <a:rPr lang="en-GB" sz="1900" i="1" dirty="0">
                <a:solidFill>
                  <a:schemeClr val="bg1"/>
                </a:solidFill>
              </a:rPr>
              <a:t>However, </a:t>
            </a:r>
            <a:r>
              <a:rPr lang="en-GB" sz="1900" i="1" dirty="0">
                <a:solidFill>
                  <a:srgbClr val="FFFF00"/>
                </a:solidFill>
              </a:rPr>
              <a:t>"[</a:t>
            </a:r>
            <a:r>
              <a:rPr lang="en-GB" sz="1900" i="1" dirty="0" err="1">
                <a:solidFill>
                  <a:srgbClr val="FFFF00"/>
                </a:solidFill>
              </a:rPr>
              <a:t>i</a:t>
            </a:r>
            <a:r>
              <a:rPr lang="en-GB" sz="1900" i="1" dirty="0">
                <a:solidFill>
                  <a:srgbClr val="FFFF00"/>
                </a:solidFill>
              </a:rPr>
              <a:t>]t should never be overlooked that . . . unfair competition cases are affected with a public interest</a:t>
            </a:r>
            <a:r>
              <a:rPr lang="en-GB" sz="1900" i="1" dirty="0">
                <a:solidFill>
                  <a:schemeClr val="bg1"/>
                </a:solidFill>
              </a:rPr>
              <a:t>. </a:t>
            </a:r>
            <a:r>
              <a:rPr lang="en-GB" sz="1900" i="1" dirty="0">
                <a:solidFill>
                  <a:srgbClr val="FF0000"/>
                </a:solidFill>
              </a:rPr>
              <a:t>A dealer's good will is protected, not merely for his profit, but in order that the purchasing public may not be enticed into buying A's product when it wants B's product</a:t>
            </a:r>
            <a:r>
              <a:rPr lang="en-GB" sz="1900" i="1" dirty="0">
                <a:solidFill>
                  <a:schemeClr val="bg1"/>
                </a:solidFill>
              </a:rPr>
              <a:t>" (General Baking Co. v. Gorman, 3 F.2d 891 (1st Cir. 1925), at p. 893). Accordingly, "the power of the court in such cases is exercised, not only to do individual justice, but to safeguard the interests of the public" (Scandinavia Belting Co. v. Asbestos &amp; Rubber Works of America, Inc., 257 F. 937 (2d Cir. 1919), at p. 941). </a:t>
            </a:r>
            <a:r>
              <a:rPr lang="en-GB" sz="1900" i="1" dirty="0">
                <a:solidFill>
                  <a:srgbClr val="FFFF00"/>
                </a:solidFill>
              </a:rPr>
              <a:t>The ordinary customer, the consumer, is at the heart of the matter here</a:t>
            </a:r>
            <a:r>
              <a:rPr lang="en-GB" sz="1900" i="1" dirty="0">
                <a:solidFill>
                  <a:schemeClr val="bg1"/>
                </a:solidFill>
              </a:rPr>
              <a:t>. According to the civilian lawyer </a:t>
            </a:r>
            <a:r>
              <a:rPr lang="en-GB" sz="1900" i="1" dirty="0" err="1">
                <a:solidFill>
                  <a:schemeClr val="bg1"/>
                </a:solidFill>
              </a:rPr>
              <a:t>Chenevard</a:t>
            </a:r>
            <a:r>
              <a:rPr lang="en-GB" sz="1900" i="1" dirty="0">
                <a:solidFill>
                  <a:schemeClr val="bg1"/>
                </a:solidFill>
              </a:rPr>
              <a:t>, supra, at p. 20, in a case of unfair competition it is "the buyer who is the first to be injured".</a:t>
            </a:r>
          </a:p>
          <a:p>
            <a:pPr marL="0" indent="0">
              <a:buFont typeface="Arial" panose="020B0604020202020204" pitchFamily="34" charset="0"/>
              <a:buNone/>
              <a:defRPr/>
            </a:pPr>
            <a:endParaRPr lang="en-US" i="1" dirty="0">
              <a:solidFill>
                <a:schemeClr val="bg1"/>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1">
            <a:extLst>
              <a:ext uri="{FF2B5EF4-FFF2-40B4-BE49-F238E27FC236}">
                <a16:creationId xmlns:a16="http://schemas.microsoft.com/office/drawing/2014/main" id="{E99DBF23-6BC6-781D-8D0C-93081ACAA1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423863"/>
            <a:ext cx="3348038"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4" name="Picture 2">
            <a:extLst>
              <a:ext uri="{FF2B5EF4-FFF2-40B4-BE49-F238E27FC236}">
                <a16:creationId xmlns:a16="http://schemas.microsoft.com/office/drawing/2014/main" id="{56093155-6A9F-BD69-7433-3E7924E5A6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131888"/>
            <a:ext cx="401161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Title 5">
            <a:extLst>
              <a:ext uri="{FF2B5EF4-FFF2-40B4-BE49-F238E27FC236}">
                <a16:creationId xmlns:a16="http://schemas.microsoft.com/office/drawing/2014/main" id="{E63F780B-99C5-1E56-6B9F-8CCF6F44CBBD}"/>
              </a:ext>
            </a:extLst>
          </p:cNvPr>
          <p:cNvSpPr>
            <a:spLocks noGrp="1" noChangeArrowheads="1"/>
          </p:cNvSpPr>
          <p:nvPr>
            <p:ph type="title"/>
          </p:nvPr>
        </p:nvSpPr>
        <p:spPr bwMode="auto">
          <a:xfrm>
            <a:off x="323850" y="166688"/>
            <a:ext cx="8496300" cy="657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Passing off</a:t>
            </a:r>
            <a:r>
              <a:rPr lang="en-US" altLang="en-US" sz="3200">
                <a:solidFill>
                  <a:srgbClr val="FF0000"/>
                </a:solidFill>
              </a:rPr>
              <a:t>: </a:t>
            </a:r>
            <a:r>
              <a:rPr lang="en-US" altLang="en-US" sz="3200">
                <a:solidFill>
                  <a:schemeClr val="bg1"/>
                </a:solidFill>
              </a:rPr>
              <a:t>Where does goodwill come from</a:t>
            </a:r>
            <a:r>
              <a:rPr lang="en-US" altLang="en-US" sz="3200">
                <a:solidFill>
                  <a:srgbClr val="FF0000"/>
                </a:solidFill>
              </a:rPr>
              <a:t>?</a:t>
            </a:r>
          </a:p>
        </p:txBody>
      </p:sp>
      <p:sp>
        <p:nvSpPr>
          <p:cNvPr id="347138" name="Content Placeholder 1">
            <a:extLst>
              <a:ext uri="{FF2B5EF4-FFF2-40B4-BE49-F238E27FC236}">
                <a16:creationId xmlns:a16="http://schemas.microsoft.com/office/drawing/2014/main" id="{38A82148-6570-AB63-3DD8-840B1485A282}"/>
              </a:ext>
            </a:extLst>
          </p:cNvPr>
          <p:cNvSpPr>
            <a:spLocks noGrp="1" noChangeArrowheads="1"/>
          </p:cNvSpPr>
          <p:nvPr>
            <p:ph idx="1"/>
          </p:nvPr>
        </p:nvSpPr>
        <p:spPr bwMode="auto">
          <a:xfrm>
            <a:off x="179388" y="1131888"/>
            <a:ext cx="8496300" cy="3868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pPr>
            <a:r>
              <a:rPr lang="en-US" altLang="en-US" sz="1800">
                <a:solidFill>
                  <a:srgbClr val="FFFF00"/>
                </a:solidFill>
              </a:rPr>
              <a:t>Goodwill</a:t>
            </a:r>
            <a:r>
              <a:rPr lang="en-US" altLang="en-US" sz="1800">
                <a:solidFill>
                  <a:schemeClr val="bg1"/>
                </a:solidFill>
              </a:rPr>
              <a:t> has said to come from the fact that the </a:t>
            </a:r>
            <a:r>
              <a:rPr lang="en-US" altLang="en-US" sz="1800">
                <a:solidFill>
                  <a:srgbClr val="FFFF00"/>
                </a:solidFill>
              </a:rPr>
              <a:t>trade-mark or get-up is associated in the mind of the purchasing public with the plaintiff’s goods, or with one trade source</a:t>
            </a:r>
            <a:r>
              <a:rPr lang="en-US" altLang="en-US" sz="1800">
                <a:solidFill>
                  <a:schemeClr val="bg1"/>
                </a:solidFill>
              </a:rPr>
              <a:t>, whether or not the public can identify that source.</a:t>
            </a:r>
            <a:endParaRPr lang="en-CA" altLang="en-US" sz="1800">
              <a:solidFill>
                <a:schemeClr val="bg1"/>
              </a:solidFill>
            </a:endParaRPr>
          </a:p>
          <a:p>
            <a:pPr>
              <a:lnSpc>
                <a:spcPct val="120000"/>
              </a:lnSpc>
            </a:pPr>
            <a:r>
              <a:rPr lang="en-US" altLang="en-US" sz="1800">
                <a:solidFill>
                  <a:schemeClr val="bg1"/>
                </a:solidFill>
              </a:rPr>
              <a:t>A </a:t>
            </a:r>
            <a:r>
              <a:rPr lang="en-US" altLang="en-US" sz="1800">
                <a:solidFill>
                  <a:srgbClr val="FF0000"/>
                </a:solidFill>
              </a:rPr>
              <a:t>GET-UP </a:t>
            </a:r>
            <a:r>
              <a:rPr lang="en-US" altLang="en-US" sz="1800">
                <a:solidFill>
                  <a:schemeClr val="bg1"/>
                </a:solidFill>
              </a:rPr>
              <a:t>can be defined as: </a:t>
            </a:r>
            <a:r>
              <a:rPr lang="en-US" altLang="en-US" sz="1800" i="1">
                <a:solidFill>
                  <a:srgbClr val="FFFF00"/>
                </a:solidFill>
              </a:rPr>
              <a:t>The whole visible external appearance of goods/ specifically … in the form in which they are likely to be seen by the public before purchase.</a:t>
            </a:r>
            <a:endParaRPr lang="en-CA" altLang="en-US" sz="1800" i="1">
              <a:solidFill>
                <a:srgbClr val="FFFF00"/>
              </a:solidFill>
            </a:endParaRPr>
          </a:p>
          <a:p>
            <a:pPr>
              <a:lnSpc>
                <a:spcPct val="120000"/>
              </a:lnSpc>
            </a:pPr>
            <a:r>
              <a:rPr lang="en-US" altLang="en-US" sz="1800">
                <a:solidFill>
                  <a:schemeClr val="bg1"/>
                </a:solidFill>
              </a:rPr>
              <a:t>If the goods are </a:t>
            </a:r>
            <a:r>
              <a:rPr lang="en-US" altLang="en-US" sz="1800">
                <a:solidFill>
                  <a:srgbClr val="FFFF00"/>
                </a:solidFill>
              </a:rPr>
              <a:t>sold in packages</a:t>
            </a:r>
            <a:r>
              <a:rPr lang="en-US" altLang="en-US" sz="1800">
                <a:solidFill>
                  <a:schemeClr val="bg1"/>
                </a:solidFill>
              </a:rPr>
              <a:t>, then the get-up is the way the package looks – the appearance of the package taken as a whole.</a:t>
            </a:r>
            <a:endParaRPr lang="en-CA" altLang="en-US" sz="1800">
              <a:solidFill>
                <a:schemeClr val="bg1"/>
              </a:solidFill>
            </a:endParaRPr>
          </a:p>
          <a:p>
            <a:pPr>
              <a:lnSpc>
                <a:spcPct val="120000"/>
              </a:lnSpc>
            </a:pPr>
            <a:r>
              <a:rPr lang="en-US" altLang="en-US" sz="1800">
                <a:solidFill>
                  <a:schemeClr val="bg1"/>
                </a:solidFill>
              </a:rPr>
              <a:t>If the goods are </a:t>
            </a:r>
            <a:r>
              <a:rPr lang="en-US" altLang="en-US" sz="1800">
                <a:solidFill>
                  <a:srgbClr val="FFFF00"/>
                </a:solidFill>
              </a:rPr>
              <a:t>not sold in packaging </a:t>
            </a:r>
            <a:r>
              <a:rPr lang="en-US" altLang="en-US" sz="1800">
                <a:solidFill>
                  <a:schemeClr val="bg1"/>
                </a:solidFill>
              </a:rPr>
              <a:t>– the get-up is the way the good looks - the visible external appearance of the goods themselves.</a:t>
            </a:r>
            <a:r>
              <a:rPr lang="en-US" altLang="en-US" sz="1800"/>
              <a:t> </a:t>
            </a:r>
            <a:endParaRPr lang="en-CA" altLang="en-US" sz="1800"/>
          </a:p>
          <a:p>
            <a:endParaRPr lang="en-US" altLang="en-US"/>
          </a:p>
        </p:txBody>
      </p:sp>
      <p:sp>
        <p:nvSpPr>
          <p:cNvPr id="347139" name="Slide Number Placeholder 3">
            <a:extLst>
              <a:ext uri="{FF2B5EF4-FFF2-40B4-BE49-F238E27FC236}">
                <a16:creationId xmlns:a16="http://schemas.microsoft.com/office/drawing/2014/main" id="{13810A40-661C-5491-F824-0A4FFF9E3B8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3691C7-4DD5-AD49-BD0D-607E32B0B0ED}" type="slidenum">
              <a:rPr lang="en-US" altLang="en-US" smtClean="0"/>
              <a:pPr/>
              <a:t>189</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3">
            <a:extLst>
              <a:ext uri="{FF2B5EF4-FFF2-40B4-BE49-F238E27FC236}">
                <a16:creationId xmlns:a16="http://schemas.microsoft.com/office/drawing/2014/main" id="{F7F8B7EE-7352-FE0D-C881-DBF3A75F8DB5}"/>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20</a:t>
            </a:r>
            <a:r>
              <a:rPr lang="en-US" altLang="en-US" sz="3600" b="1">
                <a:solidFill>
                  <a:srgbClr val="FF0000"/>
                </a:solidFill>
              </a:rPr>
              <a:t>%</a:t>
            </a:r>
            <a:r>
              <a:rPr lang="en-US" altLang="en-US" sz="3600" b="1">
                <a:solidFill>
                  <a:srgbClr val="00B0F0"/>
                </a:solidFill>
              </a:rPr>
              <a:t> </a:t>
            </a:r>
            <a:r>
              <a:rPr lang="en-US" altLang="en-US" sz="3600" b="1">
                <a:solidFill>
                  <a:schemeClr val="bg1"/>
                </a:solidFill>
              </a:rPr>
              <a:t>=</a:t>
            </a:r>
            <a:r>
              <a:rPr lang="en-US" altLang="en-US" sz="3600" b="1">
                <a:solidFill>
                  <a:srgbClr val="00B0F0"/>
                </a:solidFill>
              </a:rPr>
              <a:t> 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9095AE32-97DA-D980-A8F1-E5004C04E784}"/>
              </a:ext>
            </a:extLst>
          </p:cNvPr>
          <p:cNvSpPr>
            <a:spLocks noGrp="1"/>
          </p:cNvSpPr>
          <p:nvPr>
            <p:ph sz="quarter" idx="10"/>
          </p:nvPr>
        </p:nvSpPr>
        <p:spPr>
          <a:xfrm>
            <a:off x="457200" y="1055688"/>
            <a:ext cx="8229600" cy="3676650"/>
          </a:xfrm>
        </p:spPr>
        <p:txBody>
          <a:bodyPr>
            <a:normAutofit fontScale="92500"/>
          </a:bodyPr>
          <a:lstStyle/>
          <a:p>
            <a:pPr marL="0" indent="0">
              <a:buFont typeface="Arial" panose="020B0604020202020204" pitchFamily="34" charset="0"/>
              <a:buNone/>
              <a:defRPr/>
            </a:pPr>
            <a:endParaRPr lang="en-US" dirty="0"/>
          </a:p>
          <a:p>
            <a:pPr>
              <a:defRPr/>
            </a:pPr>
            <a:r>
              <a:rPr lang="en-US" sz="3225" dirty="0">
                <a:solidFill>
                  <a:schemeClr val="bg1"/>
                </a:solidFill>
              </a:rPr>
              <a:t>750</a:t>
            </a:r>
            <a:r>
              <a:rPr lang="en-US" sz="3225" dirty="0">
                <a:solidFill>
                  <a:srgbClr val="00B0F0"/>
                </a:solidFill>
              </a:rPr>
              <a:t>-</a:t>
            </a:r>
            <a:r>
              <a:rPr lang="en-US" sz="3225" dirty="0">
                <a:solidFill>
                  <a:schemeClr val="bg1"/>
                </a:solidFill>
              </a:rPr>
              <a:t>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or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a:t>
            </a:r>
            <a:r>
              <a:rPr lang="en-US" sz="3225" dirty="0">
                <a:solidFill>
                  <a:srgbClr val="FF0000"/>
                </a:solidFill>
              </a:rPr>
              <a:t>one extra</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itle 5">
            <a:extLst>
              <a:ext uri="{FF2B5EF4-FFF2-40B4-BE49-F238E27FC236}">
                <a16:creationId xmlns:a16="http://schemas.microsoft.com/office/drawing/2014/main" id="{F2988F58-A58F-C738-F6F9-1B3398B767E1}"/>
              </a:ext>
            </a:extLst>
          </p:cNvPr>
          <p:cNvSpPr>
            <a:spLocks noGrp="1" noChangeArrowheads="1"/>
          </p:cNvSpPr>
          <p:nvPr>
            <p:ph type="title"/>
          </p:nvPr>
        </p:nvSpPr>
        <p:spPr bwMode="auto">
          <a:xfrm>
            <a:off x="215900" y="115888"/>
            <a:ext cx="8712200" cy="657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Passing off</a:t>
            </a:r>
            <a:r>
              <a:rPr lang="en-US" altLang="en-US" sz="3200">
                <a:solidFill>
                  <a:srgbClr val="FF0000"/>
                </a:solidFill>
              </a:rPr>
              <a:t>: </a:t>
            </a:r>
            <a:r>
              <a:rPr lang="en-US" altLang="en-US" sz="3200">
                <a:solidFill>
                  <a:schemeClr val="bg1"/>
                </a:solidFill>
              </a:rPr>
              <a:t>Where does goodwill come from</a:t>
            </a:r>
            <a:r>
              <a:rPr lang="en-US" altLang="en-US" sz="3200">
                <a:solidFill>
                  <a:srgbClr val="FF0000"/>
                </a:solidFill>
              </a:rPr>
              <a:t>?</a:t>
            </a:r>
          </a:p>
        </p:txBody>
      </p:sp>
      <p:sp>
        <p:nvSpPr>
          <p:cNvPr id="2" name="Content Placeholder 1">
            <a:extLst>
              <a:ext uri="{FF2B5EF4-FFF2-40B4-BE49-F238E27FC236}">
                <a16:creationId xmlns:a16="http://schemas.microsoft.com/office/drawing/2014/main" id="{997C28F3-8061-3054-6B80-2FB086E0636A}"/>
              </a:ext>
            </a:extLst>
          </p:cNvPr>
          <p:cNvSpPr>
            <a:spLocks noGrp="1"/>
          </p:cNvSpPr>
          <p:nvPr>
            <p:ph idx="1"/>
          </p:nvPr>
        </p:nvSpPr>
        <p:spPr>
          <a:xfrm>
            <a:off x="358775" y="1084263"/>
            <a:ext cx="8426450" cy="3941762"/>
          </a:xfrm>
        </p:spPr>
        <p:txBody>
          <a:bodyPr>
            <a:normAutofit fontScale="85000" lnSpcReduction="20000"/>
          </a:bodyPr>
          <a:lstStyle/>
          <a:p>
            <a:pPr marL="0" indent="0">
              <a:lnSpc>
                <a:spcPct val="120000"/>
              </a:lnSpc>
              <a:buFont typeface="Arial" panose="020B0604020202020204" pitchFamily="34" charset="0"/>
              <a:buNone/>
              <a:defRPr/>
            </a:pPr>
            <a:r>
              <a:rPr lang="en-US" sz="3300" b="1" dirty="0">
                <a:solidFill>
                  <a:schemeClr val="bg1"/>
                </a:solidFill>
              </a:rPr>
              <a:t>How would you go about establishing the existence of goodwill</a:t>
            </a:r>
            <a:r>
              <a:rPr lang="en-US" sz="3300" b="1" dirty="0">
                <a:solidFill>
                  <a:srgbClr val="FF0000"/>
                </a:solidFill>
              </a:rPr>
              <a:t>?</a:t>
            </a:r>
            <a:r>
              <a:rPr lang="en-US" sz="3300" b="1" dirty="0">
                <a:solidFill>
                  <a:schemeClr val="bg1"/>
                </a:solidFill>
              </a:rPr>
              <a:t> What sorts of information would you want to have</a:t>
            </a:r>
            <a:r>
              <a:rPr lang="en-US" sz="3300" b="1" dirty="0">
                <a:solidFill>
                  <a:srgbClr val="FF0000"/>
                </a:solidFill>
              </a:rPr>
              <a:t>?</a:t>
            </a:r>
            <a:endParaRPr lang="en-CA" sz="3300" dirty="0">
              <a:solidFill>
                <a:srgbClr val="FF0000"/>
              </a:solidFill>
            </a:endParaRPr>
          </a:p>
          <a:p>
            <a:pPr>
              <a:lnSpc>
                <a:spcPct val="120000"/>
              </a:lnSpc>
              <a:buFont typeface="+mj-lt"/>
              <a:buAutoNum type="arabicPeriod"/>
              <a:defRPr/>
            </a:pPr>
            <a:r>
              <a:rPr lang="en-US" sz="3300" dirty="0">
                <a:solidFill>
                  <a:schemeClr val="bg1"/>
                </a:solidFill>
              </a:rPr>
              <a:t>Evidence of </a:t>
            </a:r>
            <a:r>
              <a:rPr lang="en-US" sz="3300" dirty="0">
                <a:solidFill>
                  <a:srgbClr val="FFFF00"/>
                </a:solidFill>
              </a:rPr>
              <a:t>length of time in business</a:t>
            </a:r>
            <a:endParaRPr lang="en-CA" sz="3300" dirty="0">
              <a:solidFill>
                <a:srgbClr val="FFFF00"/>
              </a:solidFill>
            </a:endParaRPr>
          </a:p>
          <a:p>
            <a:pPr>
              <a:lnSpc>
                <a:spcPct val="120000"/>
              </a:lnSpc>
              <a:buFont typeface="+mj-lt"/>
              <a:buAutoNum type="arabicPeriod"/>
              <a:defRPr/>
            </a:pPr>
            <a:r>
              <a:rPr lang="en-US" sz="3300" dirty="0">
                <a:solidFill>
                  <a:srgbClr val="FFFF00"/>
                </a:solidFill>
              </a:rPr>
              <a:t>Strength of market </a:t>
            </a:r>
            <a:r>
              <a:rPr lang="en-US" sz="3300" dirty="0">
                <a:solidFill>
                  <a:schemeClr val="bg1"/>
                </a:solidFill>
              </a:rPr>
              <a:t>for product/service</a:t>
            </a:r>
            <a:endParaRPr lang="en-CA" sz="3300" dirty="0">
              <a:solidFill>
                <a:schemeClr val="bg1"/>
              </a:solidFill>
            </a:endParaRPr>
          </a:p>
          <a:p>
            <a:pPr>
              <a:lnSpc>
                <a:spcPct val="120000"/>
              </a:lnSpc>
              <a:buFont typeface="+mj-lt"/>
              <a:buAutoNum type="arabicPeriod"/>
              <a:defRPr/>
            </a:pPr>
            <a:r>
              <a:rPr lang="en-US" sz="3300" dirty="0">
                <a:solidFill>
                  <a:srgbClr val="FFFF00"/>
                </a:solidFill>
              </a:rPr>
              <a:t>Strength of association </a:t>
            </a:r>
            <a:r>
              <a:rPr lang="en-US" sz="3300" dirty="0">
                <a:solidFill>
                  <a:schemeClr val="bg1"/>
                </a:solidFill>
              </a:rPr>
              <a:t>between name/mark/product and company as source.</a:t>
            </a:r>
            <a:endParaRPr lang="en-CA" sz="3300" dirty="0">
              <a:solidFill>
                <a:schemeClr val="bg1"/>
              </a:solidFill>
            </a:endParaRPr>
          </a:p>
          <a:p>
            <a:pPr>
              <a:defRPr/>
            </a:pPr>
            <a:r>
              <a:rPr lang="en-US" dirty="0"/>
              <a:t> </a:t>
            </a:r>
            <a:endParaRPr lang="en-CA" dirty="0"/>
          </a:p>
          <a:p>
            <a:pPr>
              <a:defRPr/>
            </a:pPr>
            <a:endParaRPr lang="en-US" dirty="0"/>
          </a:p>
        </p:txBody>
      </p:sp>
      <p:sp>
        <p:nvSpPr>
          <p:cNvPr id="349187" name="Slide Number Placeholder 3">
            <a:extLst>
              <a:ext uri="{FF2B5EF4-FFF2-40B4-BE49-F238E27FC236}">
                <a16:creationId xmlns:a16="http://schemas.microsoft.com/office/drawing/2014/main" id="{D245A275-C60D-F455-08A6-AD1BB0BF221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A person standing in front of a mirror posing for the camera&#10;&#10;Description automatically generated">
            <a:extLst>
              <a:ext uri="{FF2B5EF4-FFF2-40B4-BE49-F238E27FC236}">
                <a16:creationId xmlns:a16="http://schemas.microsoft.com/office/drawing/2014/main" id="{6580DC78-4423-102E-CD47-A95C6E6A38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088" y="411163"/>
            <a:ext cx="3379787"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4" name="Picture 4" descr="A screenshot of a cell phone&#10;&#10;Description automatically generated">
            <a:extLst>
              <a:ext uri="{FF2B5EF4-FFF2-40B4-BE49-F238E27FC236}">
                <a16:creationId xmlns:a16="http://schemas.microsoft.com/office/drawing/2014/main" id="{1593813A-BF7C-4EA0-E0A0-018FAF09F2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37075" y="1604963"/>
            <a:ext cx="37766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5">
            <a:extLst>
              <a:ext uri="{FF2B5EF4-FFF2-40B4-BE49-F238E27FC236}">
                <a16:creationId xmlns:a16="http://schemas.microsoft.com/office/drawing/2014/main" id="{CFD60886-D18B-572D-547A-3DD98B2A2DCD}"/>
              </a:ext>
            </a:extLst>
          </p:cNvPr>
          <p:cNvSpPr>
            <a:spLocks noGrp="1" noChangeArrowheads="1"/>
          </p:cNvSpPr>
          <p:nvPr>
            <p:ph type="title"/>
          </p:nvPr>
        </p:nvSpPr>
        <p:spPr bwMode="auto">
          <a:xfrm>
            <a:off x="215900" y="115888"/>
            <a:ext cx="8712200" cy="657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Passing off</a:t>
            </a:r>
            <a:r>
              <a:rPr lang="en-US" altLang="en-US" sz="3200">
                <a:solidFill>
                  <a:srgbClr val="FF0000"/>
                </a:solidFill>
              </a:rPr>
              <a:t>: </a:t>
            </a:r>
            <a:r>
              <a:rPr lang="en-US" altLang="en-US" sz="3200">
                <a:solidFill>
                  <a:schemeClr val="bg1"/>
                </a:solidFill>
              </a:rPr>
              <a:t>Where does goodwill come from</a:t>
            </a:r>
            <a:r>
              <a:rPr lang="en-US" altLang="en-US" sz="3200">
                <a:solidFill>
                  <a:srgbClr val="FF0000"/>
                </a:solidFill>
              </a:rPr>
              <a:t>?</a:t>
            </a:r>
          </a:p>
        </p:txBody>
      </p:sp>
      <p:sp>
        <p:nvSpPr>
          <p:cNvPr id="2" name="Content Placeholder 1">
            <a:extLst>
              <a:ext uri="{FF2B5EF4-FFF2-40B4-BE49-F238E27FC236}">
                <a16:creationId xmlns:a16="http://schemas.microsoft.com/office/drawing/2014/main" id="{955D7384-5B09-3B9F-75FD-22A89AC56978}"/>
              </a:ext>
            </a:extLst>
          </p:cNvPr>
          <p:cNvSpPr>
            <a:spLocks noGrp="1"/>
          </p:cNvSpPr>
          <p:nvPr>
            <p:ph idx="1"/>
          </p:nvPr>
        </p:nvSpPr>
        <p:spPr>
          <a:xfrm>
            <a:off x="358775" y="1084263"/>
            <a:ext cx="8426450" cy="3941762"/>
          </a:xfrm>
        </p:spPr>
        <p:txBody>
          <a:bodyPr>
            <a:normAutofit fontScale="85000" lnSpcReduction="20000"/>
          </a:bodyPr>
          <a:lstStyle/>
          <a:p>
            <a:pPr marL="0" indent="0">
              <a:lnSpc>
                <a:spcPct val="120000"/>
              </a:lnSpc>
              <a:buFont typeface="Arial" panose="020B0604020202020204" pitchFamily="34" charset="0"/>
              <a:buNone/>
              <a:defRPr/>
            </a:pPr>
            <a:r>
              <a:rPr lang="en-US" sz="3300" b="1" dirty="0">
                <a:solidFill>
                  <a:schemeClr val="bg1"/>
                </a:solidFill>
              </a:rPr>
              <a:t>How would you go about establishing the existence of goodwill</a:t>
            </a:r>
            <a:r>
              <a:rPr lang="en-US" sz="3300" b="1" dirty="0">
                <a:solidFill>
                  <a:srgbClr val="FF0000"/>
                </a:solidFill>
              </a:rPr>
              <a:t>?</a:t>
            </a:r>
            <a:r>
              <a:rPr lang="en-US" sz="3300" b="1" dirty="0">
                <a:solidFill>
                  <a:schemeClr val="bg1"/>
                </a:solidFill>
              </a:rPr>
              <a:t> What sorts of information would you want to have</a:t>
            </a:r>
            <a:r>
              <a:rPr lang="en-US" sz="3300" b="1" dirty="0">
                <a:solidFill>
                  <a:srgbClr val="FF0000"/>
                </a:solidFill>
              </a:rPr>
              <a:t>?</a:t>
            </a:r>
            <a:endParaRPr lang="en-CA" sz="3300" dirty="0">
              <a:solidFill>
                <a:srgbClr val="FF0000"/>
              </a:solidFill>
            </a:endParaRPr>
          </a:p>
          <a:p>
            <a:pPr>
              <a:lnSpc>
                <a:spcPct val="120000"/>
              </a:lnSpc>
              <a:buFont typeface="+mj-lt"/>
              <a:buAutoNum type="arabicPeriod"/>
              <a:defRPr/>
            </a:pPr>
            <a:r>
              <a:rPr lang="en-US" sz="3300" dirty="0">
                <a:solidFill>
                  <a:schemeClr val="bg1"/>
                </a:solidFill>
              </a:rPr>
              <a:t>Evidence of </a:t>
            </a:r>
            <a:r>
              <a:rPr lang="en-US" sz="3300" dirty="0">
                <a:solidFill>
                  <a:srgbClr val="FFFF00"/>
                </a:solidFill>
              </a:rPr>
              <a:t>length of time in business</a:t>
            </a:r>
            <a:endParaRPr lang="en-CA" sz="3300" dirty="0">
              <a:solidFill>
                <a:srgbClr val="FFFF00"/>
              </a:solidFill>
            </a:endParaRPr>
          </a:p>
          <a:p>
            <a:pPr>
              <a:lnSpc>
                <a:spcPct val="120000"/>
              </a:lnSpc>
              <a:buFont typeface="+mj-lt"/>
              <a:buAutoNum type="arabicPeriod"/>
              <a:defRPr/>
            </a:pPr>
            <a:r>
              <a:rPr lang="en-US" sz="3300" dirty="0">
                <a:solidFill>
                  <a:srgbClr val="FFFF00"/>
                </a:solidFill>
              </a:rPr>
              <a:t>Strength of market </a:t>
            </a:r>
            <a:r>
              <a:rPr lang="en-US" sz="3300" dirty="0">
                <a:solidFill>
                  <a:schemeClr val="bg1"/>
                </a:solidFill>
              </a:rPr>
              <a:t>for product/service</a:t>
            </a:r>
            <a:endParaRPr lang="en-CA" sz="3300" dirty="0">
              <a:solidFill>
                <a:schemeClr val="bg1"/>
              </a:solidFill>
            </a:endParaRPr>
          </a:p>
          <a:p>
            <a:pPr>
              <a:lnSpc>
                <a:spcPct val="120000"/>
              </a:lnSpc>
              <a:buFont typeface="+mj-lt"/>
              <a:buAutoNum type="arabicPeriod"/>
              <a:defRPr/>
            </a:pPr>
            <a:r>
              <a:rPr lang="en-US" sz="3300" dirty="0">
                <a:solidFill>
                  <a:srgbClr val="FFFF00"/>
                </a:solidFill>
              </a:rPr>
              <a:t>Strength of association </a:t>
            </a:r>
            <a:r>
              <a:rPr lang="en-US" sz="3300" dirty="0">
                <a:solidFill>
                  <a:schemeClr val="bg1"/>
                </a:solidFill>
              </a:rPr>
              <a:t>between name/mark/product and company as source.</a:t>
            </a:r>
            <a:endParaRPr lang="en-CA" sz="3300" dirty="0">
              <a:solidFill>
                <a:schemeClr val="bg1"/>
              </a:solidFill>
            </a:endParaRPr>
          </a:p>
          <a:p>
            <a:pPr>
              <a:defRPr/>
            </a:pPr>
            <a:r>
              <a:rPr lang="en-US" dirty="0"/>
              <a:t> </a:t>
            </a:r>
            <a:endParaRPr lang="en-CA" dirty="0"/>
          </a:p>
          <a:p>
            <a:pPr>
              <a:defRPr/>
            </a:pPr>
            <a:endParaRPr lang="en-US" dirty="0"/>
          </a:p>
        </p:txBody>
      </p:sp>
      <p:sp>
        <p:nvSpPr>
          <p:cNvPr id="352259" name="Slide Number Placeholder 3">
            <a:extLst>
              <a:ext uri="{FF2B5EF4-FFF2-40B4-BE49-F238E27FC236}">
                <a16:creationId xmlns:a16="http://schemas.microsoft.com/office/drawing/2014/main" id="{97564766-23E1-9C20-6CEC-DE187EB9CE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solidFill>
                <a:srgbClr val="002040"/>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a:extLst>
              <a:ext uri="{FF2B5EF4-FFF2-40B4-BE49-F238E27FC236}">
                <a16:creationId xmlns:a16="http://schemas.microsoft.com/office/drawing/2014/main" id="{72667A05-9679-3219-D6C8-A6035D1C7DF6}"/>
              </a:ext>
            </a:extLst>
          </p:cNvPr>
          <p:cNvSpPr>
            <a:spLocks noGrp="1" noChangeArrowheads="1"/>
          </p:cNvSpPr>
          <p:nvPr>
            <p:ph type="title"/>
          </p:nvPr>
        </p:nvSpPr>
        <p:spPr bwMode="auto">
          <a:xfrm>
            <a:off x="1485900" y="171450"/>
            <a:ext cx="6172200" cy="849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The existence of goodwill </a:t>
            </a:r>
            <a:r>
              <a:rPr lang="en-US" altLang="en-US" sz="3600" b="1">
                <a:solidFill>
                  <a:srgbClr val="FF0000"/>
                </a:solidFill>
              </a:rPr>
              <a:t>1</a:t>
            </a:r>
          </a:p>
        </p:txBody>
      </p:sp>
      <p:sp>
        <p:nvSpPr>
          <p:cNvPr id="3" name="Content Placeholder 2">
            <a:extLst>
              <a:ext uri="{FF2B5EF4-FFF2-40B4-BE49-F238E27FC236}">
                <a16:creationId xmlns:a16="http://schemas.microsoft.com/office/drawing/2014/main" id="{135FA6D0-BE37-70D0-6E1D-E487BEEF69E4}"/>
              </a:ext>
            </a:extLst>
          </p:cNvPr>
          <p:cNvSpPr>
            <a:spLocks noGrp="1"/>
          </p:cNvSpPr>
          <p:nvPr>
            <p:ph sz="quarter" idx="10"/>
          </p:nvPr>
        </p:nvSpPr>
        <p:spPr>
          <a:xfrm>
            <a:off x="250825" y="1020763"/>
            <a:ext cx="8642350" cy="4056062"/>
          </a:xfrm>
        </p:spPr>
        <p:txBody>
          <a:bodyPr/>
          <a:lstStyle/>
          <a:p>
            <a:pPr>
              <a:lnSpc>
                <a:spcPct val="110000"/>
              </a:lnSpc>
              <a:defRPr/>
            </a:pPr>
            <a:r>
              <a:rPr lang="en-US" sz="2175" dirty="0">
                <a:solidFill>
                  <a:schemeClr val="bg1"/>
                </a:solidFill>
              </a:rPr>
              <a:t>The </a:t>
            </a:r>
            <a:r>
              <a:rPr lang="en-US" sz="2175" dirty="0">
                <a:solidFill>
                  <a:srgbClr val="FFFF00"/>
                </a:solidFill>
              </a:rPr>
              <a:t>existence of goodwill</a:t>
            </a:r>
            <a:r>
              <a:rPr lang="en-US" sz="2175" dirty="0">
                <a:solidFill>
                  <a:schemeClr val="bg1"/>
                </a:solidFill>
              </a:rPr>
              <a:t>, though sometimes easy to establish, </a:t>
            </a:r>
            <a:r>
              <a:rPr lang="en-US" sz="2175" dirty="0">
                <a:solidFill>
                  <a:srgbClr val="FF0000"/>
                </a:solidFill>
              </a:rPr>
              <a:t>is a crucial element </a:t>
            </a:r>
            <a:r>
              <a:rPr lang="en-US" sz="2175" dirty="0">
                <a:solidFill>
                  <a:schemeClr val="bg1"/>
                </a:solidFill>
              </a:rPr>
              <a:t>of the tort of passing off. </a:t>
            </a:r>
            <a:endParaRPr lang="en-CA" sz="2175" dirty="0">
              <a:solidFill>
                <a:schemeClr val="bg1"/>
              </a:solidFill>
            </a:endParaRPr>
          </a:p>
          <a:p>
            <a:pPr>
              <a:lnSpc>
                <a:spcPct val="110000"/>
              </a:lnSpc>
              <a:defRPr/>
            </a:pPr>
            <a:r>
              <a:rPr lang="en-US" sz="2175" dirty="0">
                <a:solidFill>
                  <a:srgbClr val="FFFF00"/>
                </a:solidFill>
              </a:rPr>
              <a:t>Protection against passing off ONLY </a:t>
            </a:r>
            <a:r>
              <a:rPr lang="en-US" sz="2175" dirty="0">
                <a:solidFill>
                  <a:schemeClr val="bg1"/>
                </a:solidFill>
              </a:rPr>
              <a:t>where goodwill or reputation has been established. </a:t>
            </a:r>
            <a:endParaRPr lang="en-CA" sz="2175" dirty="0">
              <a:solidFill>
                <a:schemeClr val="bg1"/>
              </a:solidFill>
            </a:endParaRPr>
          </a:p>
          <a:p>
            <a:pPr>
              <a:lnSpc>
                <a:spcPct val="110000"/>
              </a:lnSpc>
              <a:defRPr/>
            </a:pPr>
            <a:r>
              <a:rPr lang="en-US" sz="2175" dirty="0">
                <a:solidFill>
                  <a:schemeClr val="bg1"/>
                </a:solidFill>
              </a:rPr>
              <a:t>A co. whose goods or services are </a:t>
            </a:r>
            <a:r>
              <a:rPr lang="en-US" sz="2175" dirty="0">
                <a:solidFill>
                  <a:srgbClr val="FFFF00"/>
                </a:solidFill>
              </a:rPr>
              <a:t>well known in NS, but not in BC, will not be protected at Common Law </a:t>
            </a:r>
            <a:r>
              <a:rPr lang="en-US" sz="2175" dirty="0">
                <a:solidFill>
                  <a:schemeClr val="bg1"/>
                </a:solidFill>
              </a:rPr>
              <a:t>from another company offering similarly named or branded products or services </a:t>
            </a:r>
            <a:r>
              <a:rPr lang="en-US" sz="2175" dirty="0">
                <a:solidFill>
                  <a:srgbClr val="FFFF00"/>
                </a:solidFill>
              </a:rPr>
              <a:t>in BC</a:t>
            </a:r>
            <a:r>
              <a:rPr lang="en-US" sz="2175" dirty="0">
                <a:solidFill>
                  <a:schemeClr val="bg1"/>
                </a:solidFill>
              </a:rPr>
              <a:t>. This is </a:t>
            </a:r>
            <a:r>
              <a:rPr lang="en-US" sz="2175" dirty="0">
                <a:solidFill>
                  <a:srgbClr val="FFFF00"/>
                </a:solidFill>
              </a:rPr>
              <a:t>because</a:t>
            </a:r>
            <a:r>
              <a:rPr lang="en-US" sz="2175" dirty="0">
                <a:solidFill>
                  <a:schemeClr val="bg1"/>
                </a:solidFill>
              </a:rPr>
              <a:t> confusion or </a:t>
            </a:r>
            <a:r>
              <a:rPr lang="en-US" sz="2175" dirty="0">
                <a:solidFill>
                  <a:srgbClr val="FF0000"/>
                </a:solidFill>
              </a:rPr>
              <a:t>misrepresentation is the essence of the tort of passing off</a:t>
            </a:r>
            <a:r>
              <a:rPr lang="en-US" sz="2175" dirty="0">
                <a:solidFill>
                  <a:schemeClr val="bg1"/>
                </a:solidFill>
              </a:rPr>
              <a:t>.</a:t>
            </a:r>
            <a:endParaRPr lang="en-CA" sz="2175" dirty="0">
              <a:solidFill>
                <a:schemeClr val="bg1"/>
              </a:solidFill>
            </a:endParaRPr>
          </a:p>
          <a:p>
            <a:pPr marL="0" indent="0">
              <a:buFont typeface="Arial" panose="020B0604020202020204" pitchFamily="34" charset="0"/>
              <a:buNone/>
              <a:defRPr/>
            </a:pPr>
            <a:r>
              <a:rPr lang="en-US" sz="2175" dirty="0">
                <a:solidFill>
                  <a:schemeClr val="bg1"/>
                </a:solidFill>
              </a:rPr>
              <a:t> </a:t>
            </a:r>
            <a:endParaRPr lang="en-CA" sz="2175" dirty="0">
              <a:solidFill>
                <a:schemeClr val="bg1"/>
              </a:solidFill>
            </a:endParaRPr>
          </a:p>
          <a:p>
            <a:pPr marL="0" indent="0">
              <a:buFont typeface="Arial" panose="020B0604020202020204" pitchFamily="34" charset="0"/>
              <a:buNone/>
              <a:defRPr/>
            </a:pPr>
            <a:endParaRPr lang="en-US"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a:extLst>
              <a:ext uri="{FF2B5EF4-FFF2-40B4-BE49-F238E27FC236}">
                <a16:creationId xmlns:a16="http://schemas.microsoft.com/office/drawing/2014/main" id="{FBABCEB3-FCB3-01A5-8146-7072CE5548DA}"/>
              </a:ext>
            </a:extLst>
          </p:cNvPr>
          <p:cNvSpPr>
            <a:spLocks noGrp="1" noChangeArrowheads="1"/>
          </p:cNvSpPr>
          <p:nvPr>
            <p:ph type="title"/>
          </p:nvPr>
        </p:nvSpPr>
        <p:spPr bwMode="auto">
          <a:xfrm>
            <a:off x="833438" y="77788"/>
            <a:ext cx="7477125" cy="704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The existence of goodwill</a:t>
            </a:r>
            <a:r>
              <a:rPr lang="en-US" altLang="en-US" sz="4000" b="1">
                <a:solidFill>
                  <a:srgbClr val="FF0000"/>
                </a:solidFill>
              </a:rPr>
              <a:t> </a:t>
            </a:r>
            <a:r>
              <a:rPr lang="en-US" altLang="en-US" sz="4000">
                <a:solidFill>
                  <a:srgbClr val="FF0000"/>
                </a:solidFill>
              </a:rPr>
              <a:t>2</a:t>
            </a:r>
          </a:p>
        </p:txBody>
      </p:sp>
      <p:sp>
        <p:nvSpPr>
          <p:cNvPr id="3" name="Content Placeholder 2">
            <a:extLst>
              <a:ext uri="{FF2B5EF4-FFF2-40B4-BE49-F238E27FC236}">
                <a16:creationId xmlns:a16="http://schemas.microsoft.com/office/drawing/2014/main" id="{51298A90-6B57-FF6D-696F-70F87D376AAA}"/>
              </a:ext>
            </a:extLst>
          </p:cNvPr>
          <p:cNvSpPr>
            <a:spLocks noGrp="1"/>
          </p:cNvSpPr>
          <p:nvPr>
            <p:ph sz="quarter" idx="10"/>
          </p:nvPr>
        </p:nvSpPr>
        <p:spPr>
          <a:xfrm>
            <a:off x="107950" y="1058863"/>
            <a:ext cx="8928100" cy="4006850"/>
          </a:xfrm>
        </p:spPr>
        <p:txBody>
          <a:bodyPr>
            <a:normAutofit fontScale="92500" lnSpcReduction="10000"/>
          </a:bodyPr>
          <a:lstStyle/>
          <a:p>
            <a:pPr>
              <a:lnSpc>
                <a:spcPct val="120000"/>
              </a:lnSpc>
              <a:defRPr/>
            </a:pPr>
            <a:r>
              <a:rPr lang="en-US" sz="2325" dirty="0">
                <a:solidFill>
                  <a:schemeClr val="bg1"/>
                </a:solidFill>
              </a:rPr>
              <a:t>In other words where the </a:t>
            </a:r>
            <a:r>
              <a:rPr lang="en-US" sz="2325" dirty="0">
                <a:solidFill>
                  <a:srgbClr val="FFFF00"/>
                </a:solidFill>
              </a:rPr>
              <a:t>Plaintiff’s product or service is unknown in a certain region</a:t>
            </a:r>
            <a:r>
              <a:rPr lang="en-US" sz="2325" dirty="0">
                <a:solidFill>
                  <a:schemeClr val="bg1"/>
                </a:solidFill>
              </a:rPr>
              <a:t>, it will be </a:t>
            </a:r>
            <a:r>
              <a:rPr lang="en-US" sz="2325" dirty="0">
                <a:solidFill>
                  <a:srgbClr val="FFFF00"/>
                </a:solidFill>
              </a:rPr>
              <a:t>hard for the Plaintiff to argue that customers were misled </a:t>
            </a:r>
            <a:r>
              <a:rPr lang="en-US" sz="2325" dirty="0">
                <a:solidFill>
                  <a:schemeClr val="bg1"/>
                </a:solidFill>
              </a:rPr>
              <a:t>into thinking they were purchasing the P’s products when they were purchasing those of the defendant.</a:t>
            </a:r>
            <a:endParaRPr lang="en-CA" sz="2325" dirty="0">
              <a:solidFill>
                <a:schemeClr val="bg1"/>
              </a:solidFill>
            </a:endParaRPr>
          </a:p>
          <a:p>
            <a:pPr>
              <a:lnSpc>
                <a:spcPct val="120000"/>
              </a:lnSpc>
              <a:defRPr/>
            </a:pPr>
            <a:r>
              <a:rPr lang="en-US" sz="2325" dirty="0">
                <a:solidFill>
                  <a:srgbClr val="FFFF00"/>
                </a:solidFill>
              </a:rPr>
              <a:t>Goodwill </a:t>
            </a:r>
            <a:r>
              <a:rPr lang="en-US" sz="2325" dirty="0">
                <a:solidFill>
                  <a:schemeClr val="bg1"/>
                </a:solidFill>
              </a:rPr>
              <a:t>is oddly “</a:t>
            </a:r>
            <a:r>
              <a:rPr lang="en-US" sz="2325" dirty="0">
                <a:solidFill>
                  <a:srgbClr val="FFFF00"/>
                </a:solidFill>
              </a:rPr>
              <a:t>regiona</a:t>
            </a:r>
            <a:r>
              <a:rPr lang="en-US" sz="2325" dirty="0">
                <a:solidFill>
                  <a:schemeClr val="bg1"/>
                </a:solidFill>
              </a:rPr>
              <a:t>l”, though one can string together regions to become national or even international. </a:t>
            </a:r>
          </a:p>
          <a:p>
            <a:pPr>
              <a:lnSpc>
                <a:spcPct val="120000"/>
              </a:lnSpc>
              <a:defRPr/>
            </a:pPr>
            <a:r>
              <a:rPr lang="en-US" sz="2325" dirty="0">
                <a:solidFill>
                  <a:schemeClr val="bg1"/>
                </a:solidFill>
              </a:rPr>
              <a:t>Protection against </a:t>
            </a:r>
            <a:r>
              <a:rPr lang="en-US" sz="2325" dirty="0">
                <a:solidFill>
                  <a:srgbClr val="FFFF00"/>
                </a:solidFill>
              </a:rPr>
              <a:t>passing off is available</a:t>
            </a:r>
            <a:r>
              <a:rPr lang="en-US" sz="2325" dirty="0">
                <a:solidFill>
                  <a:schemeClr val="bg1"/>
                </a:solidFill>
              </a:rPr>
              <a:t> only where there is goodwill or reputation</a:t>
            </a:r>
            <a:r>
              <a:rPr lang="en-US" sz="2325" dirty="0">
                <a:solidFill>
                  <a:srgbClr val="FFFF00"/>
                </a:solidFill>
              </a:rPr>
              <a:t> – IE </a:t>
            </a:r>
            <a:r>
              <a:rPr lang="en-US" sz="2325" dirty="0">
                <a:solidFill>
                  <a:srgbClr val="FF0000"/>
                </a:solidFill>
              </a:rPr>
              <a:t>only where the alleged offence occurs within a territory where there is goodwill.</a:t>
            </a:r>
            <a:endParaRPr lang="en-CA" sz="2325" dirty="0">
              <a:solidFill>
                <a:srgbClr val="FF0000"/>
              </a:solidFill>
            </a:endParaRPr>
          </a:p>
          <a:p>
            <a:pPr marL="0" indent="0">
              <a:buFont typeface="Arial" panose="020B0604020202020204" pitchFamily="34" charset="0"/>
              <a:buNone/>
              <a:defRPr/>
            </a:pPr>
            <a:r>
              <a:rPr lang="en-US" sz="2175" dirty="0">
                <a:solidFill>
                  <a:srgbClr val="FF0000"/>
                </a:solidFill>
              </a:rPr>
              <a:t> </a:t>
            </a:r>
            <a:endParaRPr lang="en-CA" sz="2175" dirty="0">
              <a:solidFill>
                <a:srgbClr val="FF0000"/>
              </a:solidFill>
            </a:endParaRPr>
          </a:p>
          <a:p>
            <a:pPr marL="0" indent="0">
              <a:buFont typeface="Arial" panose="020B0604020202020204" pitchFamily="34" charset="0"/>
              <a:buNone/>
              <a:defRPr/>
            </a:pPr>
            <a:endParaRPr lang="en-U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Title 5">
            <a:extLst>
              <a:ext uri="{FF2B5EF4-FFF2-40B4-BE49-F238E27FC236}">
                <a16:creationId xmlns:a16="http://schemas.microsoft.com/office/drawing/2014/main" id="{F70F4F5C-0A96-EDCA-4657-B8F5E8E05727}"/>
              </a:ext>
            </a:extLst>
          </p:cNvPr>
          <p:cNvSpPr>
            <a:spLocks noGrp="1" noChangeArrowheads="1"/>
          </p:cNvSpPr>
          <p:nvPr>
            <p:ph type="title"/>
          </p:nvPr>
        </p:nvSpPr>
        <p:spPr bwMode="auto">
          <a:xfrm>
            <a:off x="179388" y="71438"/>
            <a:ext cx="8569325" cy="771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p>
        </p:txBody>
      </p:sp>
      <p:sp>
        <p:nvSpPr>
          <p:cNvPr id="2" name="Content Placeholder 1">
            <a:extLst>
              <a:ext uri="{FF2B5EF4-FFF2-40B4-BE49-F238E27FC236}">
                <a16:creationId xmlns:a16="http://schemas.microsoft.com/office/drawing/2014/main" id="{238BCDBD-E560-EF2A-1BB7-C00E3A59C745}"/>
              </a:ext>
            </a:extLst>
          </p:cNvPr>
          <p:cNvSpPr>
            <a:spLocks noGrp="1"/>
          </p:cNvSpPr>
          <p:nvPr>
            <p:ph idx="1"/>
          </p:nvPr>
        </p:nvSpPr>
        <p:spPr>
          <a:xfrm>
            <a:off x="125413" y="995363"/>
            <a:ext cx="8893175" cy="4084637"/>
          </a:xfrm>
        </p:spPr>
        <p:txBody>
          <a:bodyPr>
            <a:normAutofit fontScale="62500" lnSpcReduction="20000"/>
          </a:bodyPr>
          <a:lstStyle/>
          <a:p>
            <a:pPr marL="0" indent="0">
              <a:lnSpc>
                <a:spcPct val="110000"/>
              </a:lnSpc>
              <a:buFont typeface="Arial" panose="020B0604020202020204" pitchFamily="34" charset="0"/>
              <a:buNone/>
              <a:defRPr/>
            </a:pPr>
            <a:r>
              <a:rPr lang="en-US" sz="3500" b="1" i="1" dirty="0">
                <a:solidFill>
                  <a:srgbClr val="00B0F0"/>
                </a:solidFill>
              </a:rPr>
              <a:t>Institut national  des </a:t>
            </a:r>
            <a:r>
              <a:rPr lang="en-US" sz="3500" b="1" i="1" dirty="0" err="1">
                <a:solidFill>
                  <a:srgbClr val="00B0F0"/>
                </a:solidFill>
              </a:rPr>
              <a:t>appelations</a:t>
            </a:r>
            <a:r>
              <a:rPr lang="en-US" sz="3500" b="1" i="1" dirty="0">
                <a:solidFill>
                  <a:srgbClr val="00B0F0"/>
                </a:solidFill>
              </a:rPr>
              <a:t> </a:t>
            </a:r>
            <a:r>
              <a:rPr lang="en-US" sz="3500" b="1" i="1" dirty="0" err="1">
                <a:solidFill>
                  <a:srgbClr val="00B0F0"/>
                </a:solidFill>
              </a:rPr>
              <a:t>d’origine</a:t>
            </a:r>
            <a:r>
              <a:rPr lang="en-US" sz="3500" b="1" i="1" dirty="0">
                <a:solidFill>
                  <a:srgbClr val="00B0F0"/>
                </a:solidFill>
              </a:rPr>
              <a:t> des </a:t>
            </a:r>
            <a:r>
              <a:rPr lang="en-US" sz="3500" b="1" i="1" dirty="0" err="1">
                <a:solidFill>
                  <a:srgbClr val="00B0F0"/>
                </a:solidFill>
              </a:rPr>
              <a:t>vins</a:t>
            </a:r>
            <a:r>
              <a:rPr lang="en-US" sz="3500" b="1" i="1" dirty="0">
                <a:solidFill>
                  <a:srgbClr val="00B0F0"/>
                </a:solidFill>
              </a:rPr>
              <a:t>…v. Andres Wines Ltd </a:t>
            </a:r>
            <a:r>
              <a:rPr lang="en-US" sz="3500" dirty="0">
                <a:solidFill>
                  <a:schemeClr val="bg1"/>
                </a:solidFill>
              </a:rPr>
              <a:t>(1987), 60 OR (2d) 316 aff’d Ont. CA (1990) 74 OR (2d) 203, leave to appeal to SCC refused. </a:t>
            </a:r>
            <a:endParaRPr lang="en-CA" sz="3500" dirty="0">
              <a:solidFill>
                <a:schemeClr val="bg1"/>
              </a:solidFill>
            </a:endParaRPr>
          </a:p>
          <a:p>
            <a:pPr>
              <a:lnSpc>
                <a:spcPct val="110000"/>
              </a:lnSpc>
              <a:defRPr/>
            </a:pPr>
            <a:r>
              <a:rPr lang="en-US" sz="3500" dirty="0">
                <a:solidFill>
                  <a:schemeClr val="bg1"/>
                </a:solidFill>
              </a:rPr>
              <a:t>Ont. Superior Court considered </a:t>
            </a:r>
            <a:r>
              <a:rPr lang="en-US" sz="3500" dirty="0">
                <a:solidFill>
                  <a:srgbClr val="FFFF00"/>
                </a:solidFill>
              </a:rPr>
              <a:t>whether anyone was entitled to bring an action in passing off when </a:t>
            </a:r>
            <a:r>
              <a:rPr lang="en-US" sz="3500" dirty="0">
                <a:solidFill>
                  <a:schemeClr val="bg1"/>
                </a:solidFill>
              </a:rPr>
              <a:t>the alleged </a:t>
            </a:r>
            <a:r>
              <a:rPr lang="en-US" sz="3500" dirty="0">
                <a:solidFill>
                  <a:srgbClr val="FFFF00"/>
                </a:solidFill>
              </a:rPr>
              <a:t>misrepresentation related</a:t>
            </a:r>
            <a:r>
              <a:rPr lang="en-US" sz="3500" dirty="0">
                <a:solidFill>
                  <a:schemeClr val="bg1"/>
                </a:solidFill>
              </a:rPr>
              <a:t>, not to the goods or services of ONE particular trader, but </a:t>
            </a:r>
            <a:r>
              <a:rPr lang="en-US" sz="3500" dirty="0">
                <a:solidFill>
                  <a:srgbClr val="FFFF00"/>
                </a:solidFill>
              </a:rPr>
              <a:t>to a kind or quality of goods produced by a group of traders </a:t>
            </a:r>
            <a:r>
              <a:rPr lang="en-US" sz="3500" dirty="0">
                <a:solidFill>
                  <a:schemeClr val="bg1"/>
                </a:solidFill>
              </a:rPr>
              <a:t>using the appellation </a:t>
            </a:r>
            <a:r>
              <a:rPr lang="en-US" sz="3500" dirty="0">
                <a:solidFill>
                  <a:srgbClr val="FF0000"/>
                </a:solidFill>
              </a:rPr>
              <a:t>“Champagne” </a:t>
            </a:r>
            <a:r>
              <a:rPr lang="en-US" sz="3500" dirty="0">
                <a:solidFill>
                  <a:schemeClr val="bg1"/>
                </a:solidFill>
              </a:rPr>
              <a:t>which is also a district in France.</a:t>
            </a:r>
          </a:p>
          <a:p>
            <a:pPr>
              <a:lnSpc>
                <a:spcPct val="110000"/>
              </a:lnSpc>
              <a:defRPr/>
            </a:pPr>
            <a:r>
              <a:rPr lang="en-US" sz="3500" dirty="0">
                <a:solidFill>
                  <a:schemeClr val="bg1"/>
                </a:solidFill>
              </a:rPr>
              <a:t>Plaintiff </a:t>
            </a:r>
            <a:r>
              <a:rPr lang="en-US" sz="3500" dirty="0">
                <a:solidFill>
                  <a:srgbClr val="FFFF00"/>
                </a:solidFill>
              </a:rPr>
              <a:t>(I.N.A.O.) </a:t>
            </a:r>
            <a:r>
              <a:rPr lang="en-US" sz="3500" dirty="0">
                <a:solidFill>
                  <a:schemeClr val="bg1"/>
                </a:solidFill>
              </a:rPr>
              <a:t>was a trade organization effectively representing winemakers in that district as they are the </a:t>
            </a:r>
            <a:r>
              <a:rPr lang="en-AU" sz="3500" dirty="0">
                <a:solidFill>
                  <a:schemeClr val="bg1"/>
                </a:solidFill>
              </a:rPr>
              <a:t>French public institute </a:t>
            </a:r>
            <a:r>
              <a:rPr lang="en-AU" sz="3500" dirty="0">
                <a:solidFill>
                  <a:srgbClr val="FFFF00"/>
                </a:solidFill>
              </a:rPr>
              <a:t>in charge of the defence of geographical indications</a:t>
            </a:r>
            <a:r>
              <a:rPr lang="en-AU" sz="3500" dirty="0">
                <a:solidFill>
                  <a:schemeClr val="bg1"/>
                </a:solidFill>
              </a:rPr>
              <a:t>.</a:t>
            </a:r>
            <a:endParaRPr lang="en-CA" sz="3500" dirty="0">
              <a:solidFill>
                <a:schemeClr val="bg1"/>
              </a:solidFill>
            </a:endParaRPr>
          </a:p>
          <a:p>
            <a:pPr marL="0" indent="0">
              <a:buFont typeface="Arial" panose="020B0604020202020204" pitchFamily="34" charset="0"/>
              <a:buNone/>
              <a:defRPr/>
            </a:pPr>
            <a:r>
              <a:rPr lang="en-US" b="1" dirty="0">
                <a:solidFill>
                  <a:schemeClr val="bg1"/>
                </a:solidFill>
              </a:rPr>
              <a:t> </a:t>
            </a:r>
            <a:endParaRPr lang="en-US" dirty="0"/>
          </a:p>
        </p:txBody>
      </p:sp>
      <p:sp>
        <p:nvSpPr>
          <p:cNvPr id="356355" name="Slide Number Placeholder 3">
            <a:extLst>
              <a:ext uri="{FF2B5EF4-FFF2-40B4-BE49-F238E27FC236}">
                <a16:creationId xmlns:a16="http://schemas.microsoft.com/office/drawing/2014/main" id="{E51BC6AB-4BBC-9258-1391-A76280832AD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659C92-6EC8-DF47-9A64-7E3E6F2365ED}" type="slidenum">
              <a:rPr lang="en-US" altLang="en-US" smtClean="0">
                <a:solidFill>
                  <a:srgbClr val="002040"/>
                </a:solidFill>
              </a:rPr>
              <a:pPr/>
              <a:t>195</a:t>
            </a:fld>
            <a:endParaRPr lang="en-US" altLang="en-US">
              <a:solidFill>
                <a:srgbClr val="002040"/>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itle 5">
            <a:extLst>
              <a:ext uri="{FF2B5EF4-FFF2-40B4-BE49-F238E27FC236}">
                <a16:creationId xmlns:a16="http://schemas.microsoft.com/office/drawing/2014/main" id="{70911C49-C600-2CD7-3CAD-A92FC577C387}"/>
              </a:ext>
            </a:extLst>
          </p:cNvPr>
          <p:cNvSpPr>
            <a:spLocks noGrp="1" noChangeArrowheads="1"/>
          </p:cNvSpPr>
          <p:nvPr>
            <p:ph type="title"/>
          </p:nvPr>
        </p:nvSpPr>
        <p:spPr bwMode="auto">
          <a:xfrm>
            <a:off x="269875" y="106363"/>
            <a:ext cx="860425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p>
        </p:txBody>
      </p:sp>
      <p:sp>
        <p:nvSpPr>
          <p:cNvPr id="2" name="Content Placeholder 1">
            <a:extLst>
              <a:ext uri="{FF2B5EF4-FFF2-40B4-BE49-F238E27FC236}">
                <a16:creationId xmlns:a16="http://schemas.microsoft.com/office/drawing/2014/main" id="{1594A92F-8634-C970-8B68-AC566C20C59B}"/>
              </a:ext>
            </a:extLst>
          </p:cNvPr>
          <p:cNvSpPr>
            <a:spLocks noGrp="1"/>
          </p:cNvSpPr>
          <p:nvPr>
            <p:ph idx="1"/>
          </p:nvPr>
        </p:nvSpPr>
        <p:spPr>
          <a:xfrm>
            <a:off x="142875" y="885825"/>
            <a:ext cx="8858250" cy="4151313"/>
          </a:xfrm>
        </p:spPr>
        <p:txBody>
          <a:bodyPr>
            <a:normAutofit fontScale="32500" lnSpcReduction="20000"/>
          </a:bodyPr>
          <a:lstStyle/>
          <a:p>
            <a:pPr marL="0" indent="0">
              <a:lnSpc>
                <a:spcPct val="120000"/>
              </a:lnSpc>
              <a:buFont typeface="Arial" panose="020B0604020202020204" pitchFamily="34" charset="0"/>
              <a:buNone/>
              <a:defRPr/>
            </a:pPr>
            <a:r>
              <a:rPr lang="en-US" sz="6200" b="1" i="1" dirty="0">
                <a:solidFill>
                  <a:srgbClr val="00B0F0"/>
                </a:solidFill>
              </a:rPr>
              <a:t>Institut national  des appellations </a:t>
            </a:r>
            <a:r>
              <a:rPr lang="en-US" sz="6200" b="1" i="1" dirty="0" err="1">
                <a:solidFill>
                  <a:srgbClr val="00B0F0"/>
                </a:solidFill>
              </a:rPr>
              <a:t>d’origine</a:t>
            </a:r>
            <a:r>
              <a:rPr lang="en-US" sz="6200" b="1" i="1" dirty="0">
                <a:solidFill>
                  <a:srgbClr val="00B0F0"/>
                </a:solidFill>
              </a:rPr>
              <a:t> des </a:t>
            </a:r>
            <a:r>
              <a:rPr lang="en-US" sz="6200" b="1" i="1" dirty="0" err="1">
                <a:solidFill>
                  <a:srgbClr val="00B0F0"/>
                </a:solidFill>
              </a:rPr>
              <a:t>vins</a:t>
            </a:r>
            <a:r>
              <a:rPr lang="en-US" sz="6200" b="1" i="1" dirty="0">
                <a:solidFill>
                  <a:srgbClr val="00B0F0"/>
                </a:solidFill>
              </a:rPr>
              <a:t>…v. Andres Wines Ltd </a:t>
            </a:r>
            <a:r>
              <a:rPr lang="en-US" sz="6200" i="1" dirty="0">
                <a:solidFill>
                  <a:schemeClr val="bg1"/>
                </a:solidFill>
              </a:rPr>
              <a:t>(continued) </a:t>
            </a:r>
          </a:p>
          <a:p>
            <a:pPr>
              <a:lnSpc>
                <a:spcPct val="120000"/>
              </a:lnSpc>
              <a:defRPr/>
            </a:pPr>
            <a:r>
              <a:rPr lang="en-US" sz="6200" dirty="0">
                <a:solidFill>
                  <a:schemeClr val="bg1"/>
                </a:solidFill>
              </a:rPr>
              <a:t>Note previous definition of goodwill as the benefit and advantage of the good name, reputation, and connection of a business. Seems overtly to meet the criteria?</a:t>
            </a:r>
            <a:endParaRPr lang="en-CA" sz="6200" dirty="0">
              <a:solidFill>
                <a:schemeClr val="bg1"/>
              </a:solidFill>
            </a:endParaRPr>
          </a:p>
          <a:p>
            <a:pPr>
              <a:lnSpc>
                <a:spcPct val="120000"/>
              </a:lnSpc>
              <a:defRPr/>
            </a:pPr>
            <a:r>
              <a:rPr lang="en-US" sz="6200" dirty="0">
                <a:solidFill>
                  <a:srgbClr val="FF0000"/>
                </a:solidFill>
              </a:rPr>
              <a:t>Specific legal question is</a:t>
            </a:r>
            <a:r>
              <a:rPr lang="en-US" sz="6200" dirty="0">
                <a:solidFill>
                  <a:schemeClr val="bg1"/>
                </a:solidFill>
              </a:rPr>
              <a:t>: </a:t>
            </a:r>
            <a:r>
              <a:rPr lang="en-US" sz="6200" dirty="0">
                <a:solidFill>
                  <a:srgbClr val="FFFF00"/>
                </a:solidFill>
              </a:rPr>
              <a:t>Can goodwill exist not just with respect to one business, but with respect to a kind of goods produced by a group of traders</a:t>
            </a:r>
            <a:r>
              <a:rPr lang="en-US" sz="6200" dirty="0">
                <a:solidFill>
                  <a:srgbClr val="FF0000"/>
                </a:solidFill>
              </a:rPr>
              <a:t>?</a:t>
            </a:r>
            <a:r>
              <a:rPr lang="en-US" sz="6200" dirty="0">
                <a:solidFill>
                  <a:schemeClr val="bg1"/>
                </a:solidFill>
              </a:rPr>
              <a:t> </a:t>
            </a:r>
            <a:r>
              <a:rPr lang="en-US" sz="6200" b="1" dirty="0">
                <a:solidFill>
                  <a:schemeClr val="bg1"/>
                </a:solidFill>
              </a:rPr>
              <a:t> </a:t>
            </a:r>
            <a:endParaRPr lang="en-CA" sz="6200" dirty="0">
              <a:solidFill>
                <a:schemeClr val="bg1"/>
              </a:solidFill>
            </a:endParaRPr>
          </a:p>
          <a:p>
            <a:pPr>
              <a:lnSpc>
                <a:spcPct val="120000"/>
              </a:lnSpc>
              <a:defRPr/>
            </a:pPr>
            <a:r>
              <a:rPr lang="en-US" sz="6200" dirty="0">
                <a:solidFill>
                  <a:srgbClr val="FFFF00"/>
                </a:solidFill>
              </a:rPr>
              <a:t>Geographical indications are place names </a:t>
            </a:r>
            <a:r>
              <a:rPr lang="en-US" sz="6200" dirty="0">
                <a:solidFill>
                  <a:schemeClr val="bg1"/>
                </a:solidFill>
              </a:rPr>
              <a:t>(in some countries also words associated with a place) </a:t>
            </a:r>
            <a:r>
              <a:rPr lang="en-US" sz="6200" dirty="0">
                <a:solidFill>
                  <a:srgbClr val="FFFF00"/>
                </a:solidFill>
              </a:rPr>
              <a:t>used to identify the origin and quality, reputation or other characteristics of products </a:t>
            </a:r>
            <a:endParaRPr lang="en-CA" sz="6200" dirty="0">
              <a:solidFill>
                <a:srgbClr val="FFFF00"/>
              </a:solidFill>
            </a:endParaRPr>
          </a:p>
          <a:p>
            <a:pPr marL="0" indent="0">
              <a:lnSpc>
                <a:spcPct val="120000"/>
              </a:lnSpc>
              <a:buFont typeface="Arial" panose="020B0604020202020204" pitchFamily="34" charset="0"/>
              <a:buNone/>
              <a:defRPr/>
            </a:pPr>
            <a:r>
              <a:rPr lang="en-US" sz="6200" b="1" dirty="0">
                <a:solidFill>
                  <a:srgbClr val="FF0000"/>
                </a:solidFill>
              </a:rPr>
              <a:t>Geographical indications other than Champagne</a:t>
            </a:r>
            <a:r>
              <a:rPr lang="en-US" sz="6200" b="1" dirty="0">
                <a:solidFill>
                  <a:srgbClr val="FFFF00"/>
                </a:solidFill>
              </a:rPr>
              <a:t>?</a:t>
            </a:r>
            <a:r>
              <a:rPr lang="en-US" sz="6200" b="1" dirty="0">
                <a:solidFill>
                  <a:schemeClr val="bg1"/>
                </a:solidFill>
              </a:rPr>
              <a:t> </a:t>
            </a:r>
            <a:endParaRPr lang="en-CA" sz="6200" dirty="0">
              <a:solidFill>
                <a:schemeClr val="bg1"/>
              </a:solidFill>
            </a:endParaRPr>
          </a:p>
          <a:p>
            <a:pPr marL="0" indent="0">
              <a:buFont typeface="Arial" panose="020B0604020202020204" pitchFamily="34" charset="0"/>
              <a:buNone/>
              <a:defRPr/>
            </a:pPr>
            <a:r>
              <a:rPr lang="en-US" b="1" dirty="0">
                <a:solidFill>
                  <a:schemeClr val="bg1"/>
                </a:solidFill>
              </a:rPr>
              <a:t> </a:t>
            </a:r>
            <a:endParaRPr lang="en-US" dirty="0"/>
          </a:p>
        </p:txBody>
      </p:sp>
      <p:sp>
        <p:nvSpPr>
          <p:cNvPr id="358403" name="Slide Number Placeholder 3">
            <a:extLst>
              <a:ext uri="{FF2B5EF4-FFF2-40B4-BE49-F238E27FC236}">
                <a16:creationId xmlns:a16="http://schemas.microsoft.com/office/drawing/2014/main" id="{5C1293C5-6E8B-B01E-20A8-D1A0C4E8165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BC8F963-572B-0A48-B802-76C9DC05FFDC}" type="slidenum">
              <a:rPr lang="en-US" altLang="en-US" smtClean="0">
                <a:solidFill>
                  <a:srgbClr val="002040"/>
                </a:solidFill>
              </a:rPr>
              <a:pPr/>
              <a:t>196</a:t>
            </a:fld>
            <a:endParaRPr lang="en-US" altLang="en-US">
              <a:solidFill>
                <a:srgbClr val="002040"/>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3" descr="A picture containing text, grass, bottle, beverage&#10;&#10;Description automatically generated">
            <a:extLst>
              <a:ext uri="{FF2B5EF4-FFF2-40B4-BE49-F238E27FC236}">
                <a16:creationId xmlns:a16="http://schemas.microsoft.com/office/drawing/2014/main" id="{55A79B79-0EB0-EDDB-8C7F-759386F018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39875" y="303213"/>
            <a:ext cx="60642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177D7-C8DA-3A46-F154-5012E1B00266}"/>
              </a:ext>
            </a:extLst>
          </p:cNvPr>
          <p:cNvSpPr>
            <a:spLocks noGrp="1"/>
          </p:cNvSpPr>
          <p:nvPr>
            <p:ph sz="quarter" idx="10"/>
          </p:nvPr>
        </p:nvSpPr>
        <p:spPr>
          <a:xfrm>
            <a:off x="250825" y="268288"/>
            <a:ext cx="8642350" cy="4535487"/>
          </a:xfrm>
        </p:spPr>
        <p:txBody>
          <a:bodyPr/>
          <a:lstStyle/>
          <a:p>
            <a:pPr marL="0" indent="0">
              <a:buFont typeface="Arial" panose="020B0604020202020204" pitchFamily="34" charset="0"/>
              <a:buNone/>
              <a:defRPr/>
            </a:pPr>
            <a:endParaRPr lang="en-CA" dirty="0">
              <a:solidFill>
                <a:schemeClr val="bg1"/>
              </a:solidFill>
            </a:endParaRPr>
          </a:p>
          <a:p>
            <a:pPr>
              <a:defRPr/>
            </a:pPr>
            <a:r>
              <a:rPr lang="en-US" sz="2800" dirty="0">
                <a:solidFill>
                  <a:srgbClr val="FFFF00"/>
                </a:solidFill>
              </a:rPr>
              <a:t>Tequila (town in Mexico)</a:t>
            </a:r>
          </a:p>
          <a:p>
            <a:pPr>
              <a:defRPr/>
            </a:pPr>
            <a:r>
              <a:rPr lang="en-US" sz="2800" dirty="0">
                <a:solidFill>
                  <a:srgbClr val="FFFF00"/>
                </a:solidFill>
              </a:rPr>
              <a:t>Roquefort (commune in southern France)</a:t>
            </a:r>
          </a:p>
          <a:p>
            <a:pPr>
              <a:defRPr/>
            </a:pPr>
            <a:r>
              <a:rPr lang="en-US" sz="2800" dirty="0">
                <a:solidFill>
                  <a:srgbClr val="FFFF00"/>
                </a:solidFill>
              </a:rPr>
              <a:t>Scotch whiskey </a:t>
            </a:r>
          </a:p>
          <a:p>
            <a:pPr>
              <a:defRPr/>
            </a:pPr>
            <a:r>
              <a:rPr lang="en-US" sz="2800" dirty="0">
                <a:solidFill>
                  <a:srgbClr val="FFFF00"/>
                </a:solidFill>
              </a:rPr>
              <a:t>Parma ham</a:t>
            </a:r>
          </a:p>
          <a:p>
            <a:pPr>
              <a:defRPr/>
            </a:pPr>
            <a:r>
              <a:rPr lang="en-US" sz="2800" dirty="0">
                <a:solidFill>
                  <a:schemeClr val="bg1"/>
                </a:solidFill>
              </a:rPr>
              <a:t>Montreal Bagel v. NY Bagel</a:t>
            </a:r>
            <a:r>
              <a:rPr lang="en-US" sz="2800" dirty="0">
                <a:solidFill>
                  <a:srgbClr val="FF0000"/>
                </a:solidFill>
              </a:rPr>
              <a:t>?</a:t>
            </a:r>
          </a:p>
          <a:p>
            <a:pPr>
              <a:defRPr/>
            </a:pPr>
            <a:r>
              <a:rPr lang="en-US" sz="2800" dirty="0">
                <a:solidFill>
                  <a:schemeClr val="bg1"/>
                </a:solidFill>
              </a:rPr>
              <a:t>Chicago Deep Dish Pizza</a:t>
            </a:r>
            <a:r>
              <a:rPr lang="en-US" sz="2800" dirty="0">
                <a:solidFill>
                  <a:srgbClr val="FF0000"/>
                </a:solidFill>
              </a:rPr>
              <a:t>?</a:t>
            </a:r>
          </a:p>
          <a:p>
            <a:pPr>
              <a:defRPr/>
            </a:pPr>
            <a:r>
              <a:rPr lang="en-US" sz="2800" dirty="0">
                <a:solidFill>
                  <a:srgbClr val="FF0000"/>
                </a:solidFill>
              </a:rPr>
              <a:t>????</a:t>
            </a:r>
            <a:endParaRPr lang="en-CA" sz="2800" dirty="0">
              <a:solidFill>
                <a:srgbClr val="FF0000"/>
              </a:solidFill>
            </a:endParaRPr>
          </a:p>
          <a:p>
            <a:pPr>
              <a:defRPr/>
            </a:pPr>
            <a:endParaRPr lang="en-US"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Text&#10;&#10;Description automatically generated with low confidence">
            <a:extLst>
              <a:ext uri="{FF2B5EF4-FFF2-40B4-BE49-F238E27FC236}">
                <a16:creationId xmlns:a16="http://schemas.microsoft.com/office/drawing/2014/main" id="{4B5BA897-6A10-1B0A-414B-D51B841D917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3738" y="169863"/>
            <a:ext cx="267652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39937" name="TextBox 1">
            <a:extLst>
              <a:ext uri="{FF2B5EF4-FFF2-40B4-BE49-F238E27FC236}">
                <a16:creationId xmlns:a16="http://schemas.microsoft.com/office/drawing/2014/main" id="{2547460B-4918-CD54-7298-F9E67799965A}"/>
              </a:ext>
            </a:extLst>
          </p:cNvPr>
          <p:cNvSpPr txBox="1">
            <a:spLocks noChangeArrowheads="1"/>
          </p:cNvSpPr>
          <p:nvPr/>
        </p:nvSpPr>
        <p:spPr bwMode="auto">
          <a:xfrm>
            <a:off x="1187450" y="987425"/>
            <a:ext cx="6769100" cy="2800350"/>
          </a:xfrm>
          <a:prstGeom prst="rect">
            <a:avLst/>
          </a:prstGeom>
          <a:noFill/>
          <a:ln>
            <a:noFill/>
          </a:ln>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DUE</a:t>
            </a:r>
            <a:r>
              <a:rPr kumimoji="0" lang="en-US" altLang="en-US" sz="4400" b="0" i="0" u="none" strike="noStrike" kern="1200" cap="none" spc="0" normalizeH="0" baseline="0" noProof="0" dirty="0">
                <a:ln>
                  <a:noFill/>
                </a:ln>
                <a:solidFill>
                  <a:srgbClr val="00B0F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11</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59</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59 PM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LAST DAY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mn-cs"/>
              </a:rPr>
              <a:t>OF THE TERM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D0DCDF">
                    <a:lumMod val="10000"/>
                  </a:srgbClr>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END OF EXAM PERIOD</a:t>
            </a:r>
            <a:r>
              <a:rPr kumimoji="0" lang="en-US" altLang="en-US" sz="4400" b="0" i="0" u="none" strike="noStrike" kern="1200" cap="none" spc="0" normalizeH="0" baseline="0" noProof="0" dirty="0">
                <a:ln>
                  <a:noFill/>
                </a:ln>
                <a:solidFill>
                  <a:srgbClr val="D0DCDF">
                    <a:lumMod val="10000"/>
                  </a:srgbClr>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Text&#10;&#10;Description automatically generated">
            <a:extLst>
              <a:ext uri="{FF2B5EF4-FFF2-40B4-BE49-F238E27FC236}">
                <a16:creationId xmlns:a16="http://schemas.microsoft.com/office/drawing/2014/main" id="{E9C2CC43-D647-1A72-C061-721B199ABC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5725" y="169863"/>
            <a:ext cx="38925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Text, letter&#10;&#10;Description automatically generated">
            <a:extLst>
              <a:ext uri="{FF2B5EF4-FFF2-40B4-BE49-F238E27FC236}">
                <a16:creationId xmlns:a16="http://schemas.microsoft.com/office/drawing/2014/main" id="{EB6F3B7B-6876-9A6F-2F7A-9D8746EC2A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95525" y="284163"/>
            <a:ext cx="455295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12CEDD-EC83-B204-2BC8-2FBBBA416F12}"/>
              </a:ext>
            </a:extLst>
          </p:cNvPr>
          <p:cNvSpPr>
            <a:spLocks noGrp="1"/>
          </p:cNvSpPr>
          <p:nvPr>
            <p:ph type="title"/>
          </p:nvPr>
        </p:nvSpPr>
        <p:spPr>
          <a:xfrm>
            <a:off x="179388" y="80963"/>
            <a:ext cx="8496300" cy="690562"/>
          </a:xfrm>
        </p:spPr>
        <p:txBody>
          <a:bodyPr>
            <a:normAutofit fontScale="90000"/>
          </a:bodyPr>
          <a:lstStyle/>
          <a:p>
            <a:pPr>
              <a:defRPr/>
            </a:pPr>
            <a:r>
              <a:rPr lang="en-US" b="1" dirty="0">
                <a:solidFill>
                  <a:srgbClr val="FFFF00"/>
                </a:solidFill>
              </a:rPr>
              <a:t>Passing off</a:t>
            </a:r>
            <a:r>
              <a:rPr lang="en-US" b="1" dirty="0">
                <a:solidFill>
                  <a:srgbClr val="FF0000"/>
                </a:solidFill>
              </a:rPr>
              <a:t>:</a:t>
            </a:r>
            <a:r>
              <a:rPr lang="en-US" b="1" dirty="0">
                <a:solidFill>
                  <a:srgbClr val="FFFF00"/>
                </a:solidFill>
              </a:rPr>
              <a:t> </a:t>
            </a:r>
            <a:r>
              <a:rPr lang="en-US" b="1" dirty="0">
                <a:solidFill>
                  <a:schemeClr val="bg1"/>
                </a:solidFill>
              </a:rPr>
              <a:t>Shared Goodwill</a:t>
            </a:r>
            <a:endParaRPr lang="en-US" b="1" dirty="0"/>
          </a:p>
        </p:txBody>
      </p:sp>
      <p:sp>
        <p:nvSpPr>
          <p:cNvPr id="2" name="Content Placeholder 1">
            <a:extLst>
              <a:ext uri="{FF2B5EF4-FFF2-40B4-BE49-F238E27FC236}">
                <a16:creationId xmlns:a16="http://schemas.microsoft.com/office/drawing/2014/main" id="{6FF5BA9C-5C81-BA0E-AB32-5AC74F771B42}"/>
              </a:ext>
            </a:extLst>
          </p:cNvPr>
          <p:cNvSpPr>
            <a:spLocks noGrp="1"/>
          </p:cNvSpPr>
          <p:nvPr>
            <p:ph idx="1"/>
          </p:nvPr>
        </p:nvSpPr>
        <p:spPr>
          <a:xfrm>
            <a:off x="179388" y="915988"/>
            <a:ext cx="8785225" cy="4146550"/>
          </a:xfrm>
        </p:spPr>
        <p:txBody>
          <a:bodyPr>
            <a:normAutofit fontScale="25000" lnSpcReduction="20000"/>
          </a:bodyPr>
          <a:lstStyle/>
          <a:p>
            <a:pPr marL="0" indent="0">
              <a:buFont typeface="Arial" panose="020B0604020202020204" pitchFamily="34" charset="0"/>
              <a:buNone/>
              <a:defRPr/>
            </a:pPr>
            <a:r>
              <a:rPr lang="en-US" sz="8000" b="1" i="1" dirty="0">
                <a:solidFill>
                  <a:srgbClr val="00B0F0"/>
                </a:solidFill>
              </a:rPr>
              <a:t>Institut national  des </a:t>
            </a:r>
            <a:r>
              <a:rPr lang="en-US" sz="8000" b="1" i="1" dirty="0" err="1">
                <a:solidFill>
                  <a:srgbClr val="00B0F0"/>
                </a:solidFill>
              </a:rPr>
              <a:t>appelations</a:t>
            </a:r>
            <a:r>
              <a:rPr lang="en-US" sz="8000" b="1" i="1" dirty="0">
                <a:solidFill>
                  <a:srgbClr val="00B0F0"/>
                </a:solidFill>
              </a:rPr>
              <a:t> </a:t>
            </a:r>
            <a:r>
              <a:rPr lang="en-US" sz="8000" b="1" i="1" dirty="0" err="1">
                <a:solidFill>
                  <a:srgbClr val="00B0F0"/>
                </a:solidFill>
              </a:rPr>
              <a:t>d’origine</a:t>
            </a:r>
            <a:r>
              <a:rPr lang="en-US" sz="8000" b="1" i="1" dirty="0">
                <a:solidFill>
                  <a:srgbClr val="00B0F0"/>
                </a:solidFill>
              </a:rPr>
              <a:t> des </a:t>
            </a:r>
            <a:r>
              <a:rPr lang="en-US" sz="8000" b="1" i="1" dirty="0" err="1">
                <a:solidFill>
                  <a:srgbClr val="00B0F0"/>
                </a:solidFill>
              </a:rPr>
              <a:t>vins</a:t>
            </a:r>
            <a:r>
              <a:rPr lang="en-US" sz="8000" b="1" i="1" dirty="0">
                <a:solidFill>
                  <a:srgbClr val="00B0F0"/>
                </a:solidFill>
              </a:rPr>
              <a:t>…v. Andres Wines Ltd </a:t>
            </a:r>
            <a:r>
              <a:rPr lang="en-US" sz="8000" i="1" dirty="0">
                <a:solidFill>
                  <a:schemeClr val="bg1"/>
                </a:solidFill>
              </a:rPr>
              <a:t>(continued) </a:t>
            </a:r>
            <a:endParaRPr lang="en-US" sz="8000" dirty="0">
              <a:solidFill>
                <a:schemeClr val="bg1"/>
              </a:solidFill>
            </a:endParaRPr>
          </a:p>
          <a:p>
            <a:pPr>
              <a:defRPr/>
            </a:pPr>
            <a:r>
              <a:rPr lang="en-US" sz="8000" dirty="0">
                <a:solidFill>
                  <a:srgbClr val="FFFF00"/>
                </a:solidFill>
              </a:rPr>
              <a:t>Plaintiff seeking injunction </a:t>
            </a:r>
            <a:r>
              <a:rPr lang="en-US" sz="8000" dirty="0">
                <a:solidFill>
                  <a:schemeClr val="bg1"/>
                </a:solidFill>
              </a:rPr>
              <a:t>to prevent Canadian wineries from selling their wine under a name which incorporates the word “champagne” (Canadian Champagne). The sparkling wine called “Champagne” is a product of the Champagne district of France. </a:t>
            </a:r>
            <a:endParaRPr lang="en-CA" sz="8000" dirty="0">
              <a:solidFill>
                <a:schemeClr val="bg1"/>
              </a:solidFill>
            </a:endParaRPr>
          </a:p>
          <a:p>
            <a:pPr>
              <a:defRPr/>
            </a:pPr>
            <a:r>
              <a:rPr lang="en-US" sz="8000" dirty="0">
                <a:solidFill>
                  <a:schemeClr val="bg1"/>
                </a:solidFill>
              </a:rPr>
              <a:t>Paras 8 – 12 go into detail on the </a:t>
            </a:r>
            <a:r>
              <a:rPr lang="en-US" sz="8000" dirty="0">
                <a:solidFill>
                  <a:srgbClr val="FFFF00"/>
                </a:solidFill>
              </a:rPr>
              <a:t>history of Champagne</a:t>
            </a:r>
            <a:r>
              <a:rPr lang="en-US" sz="8000" dirty="0">
                <a:solidFill>
                  <a:schemeClr val="bg1"/>
                </a:solidFill>
              </a:rPr>
              <a:t>; interesting stuff.</a:t>
            </a:r>
            <a:endParaRPr lang="en-CA" sz="8000" dirty="0">
              <a:solidFill>
                <a:schemeClr val="bg1"/>
              </a:solidFill>
            </a:endParaRPr>
          </a:p>
          <a:p>
            <a:pPr>
              <a:defRPr/>
            </a:pPr>
            <a:r>
              <a:rPr lang="en-US" sz="8000" dirty="0">
                <a:solidFill>
                  <a:schemeClr val="bg1"/>
                </a:solidFill>
              </a:rPr>
              <a:t>The </a:t>
            </a:r>
            <a:r>
              <a:rPr lang="en-US" sz="8000" dirty="0">
                <a:solidFill>
                  <a:srgbClr val="FFFF00"/>
                </a:solidFill>
              </a:rPr>
              <a:t>laws of France </a:t>
            </a:r>
            <a:r>
              <a:rPr lang="en-US" sz="8000" dirty="0">
                <a:solidFill>
                  <a:schemeClr val="bg1"/>
                </a:solidFill>
              </a:rPr>
              <a:t>provide for and protect all producers of sparking wine whose grapes, area of growth, method of production, marketing and standards meet the </a:t>
            </a:r>
            <a:r>
              <a:rPr lang="en-US" sz="8000" dirty="0">
                <a:solidFill>
                  <a:srgbClr val="FFFF00"/>
                </a:solidFill>
              </a:rPr>
              <a:t>stringent regulations </a:t>
            </a:r>
            <a:r>
              <a:rPr lang="en-US" sz="8000" dirty="0">
                <a:solidFill>
                  <a:schemeClr val="bg1"/>
                </a:solidFill>
              </a:rPr>
              <a:t>in France: </a:t>
            </a:r>
            <a:endParaRPr lang="en-CA" sz="8000" dirty="0">
              <a:solidFill>
                <a:schemeClr val="bg1"/>
              </a:solidFill>
            </a:endParaRPr>
          </a:p>
          <a:p>
            <a:pPr lvl="1">
              <a:buFont typeface="Courier New" panose="02070309020205020404" pitchFamily="49" charset="0"/>
              <a:buChar char="o"/>
              <a:defRPr/>
            </a:pPr>
            <a:r>
              <a:rPr lang="en-US" sz="8000" dirty="0">
                <a:solidFill>
                  <a:srgbClr val="FFFF00"/>
                </a:solidFill>
              </a:rPr>
              <a:t>Grapes</a:t>
            </a:r>
            <a:r>
              <a:rPr lang="en-US" sz="8000" dirty="0">
                <a:solidFill>
                  <a:schemeClr val="bg1"/>
                </a:solidFill>
              </a:rPr>
              <a:t> - limited to Chardonnay, Pinot Noir and Meunier</a:t>
            </a:r>
            <a:endParaRPr lang="en-CA" sz="8000" dirty="0">
              <a:solidFill>
                <a:schemeClr val="bg1"/>
              </a:solidFill>
            </a:endParaRPr>
          </a:p>
          <a:p>
            <a:pPr lvl="1">
              <a:buFont typeface="Courier New" panose="02070309020205020404" pitchFamily="49" charset="0"/>
              <a:buChar char="o"/>
              <a:defRPr/>
            </a:pPr>
            <a:r>
              <a:rPr lang="en-US" sz="8000" dirty="0">
                <a:solidFill>
                  <a:srgbClr val="FFFF00"/>
                </a:solidFill>
              </a:rPr>
              <a:t>Area of growth </a:t>
            </a:r>
            <a:r>
              <a:rPr lang="en-US" sz="8000" dirty="0">
                <a:solidFill>
                  <a:schemeClr val="bg1"/>
                </a:solidFill>
              </a:rPr>
              <a:t>- white chalky terrain with certain prevailing temperatures</a:t>
            </a:r>
            <a:endParaRPr lang="en-CA" sz="8000" dirty="0">
              <a:solidFill>
                <a:schemeClr val="bg1"/>
              </a:solidFill>
            </a:endParaRPr>
          </a:p>
          <a:p>
            <a:pPr lvl="1">
              <a:buFont typeface="Courier New" panose="02070309020205020404" pitchFamily="49" charset="0"/>
              <a:buChar char="o"/>
              <a:defRPr/>
            </a:pPr>
            <a:r>
              <a:rPr lang="en-US" sz="8000" dirty="0">
                <a:solidFill>
                  <a:srgbClr val="FFFF00"/>
                </a:solidFill>
              </a:rPr>
              <a:t>Method of production </a:t>
            </a:r>
            <a:r>
              <a:rPr lang="en-US" sz="8000" dirty="0">
                <a:solidFill>
                  <a:schemeClr val="bg1"/>
                </a:solidFill>
              </a:rPr>
              <a:t>- various acceptable planting and harvesting techniques; double fermentation process in bottles or in </a:t>
            </a:r>
            <a:r>
              <a:rPr lang="en-US" sz="8000" dirty="0" err="1">
                <a:solidFill>
                  <a:schemeClr val="bg1"/>
                </a:solidFill>
              </a:rPr>
              <a:t>cuve</a:t>
            </a:r>
            <a:r>
              <a:rPr lang="en-US" sz="8000" dirty="0">
                <a:solidFill>
                  <a:schemeClr val="bg1"/>
                </a:solidFill>
              </a:rPr>
              <a:t> close</a:t>
            </a:r>
            <a:endParaRPr lang="en-CA" sz="8000" dirty="0">
              <a:solidFill>
                <a:schemeClr val="bg1"/>
              </a:solidFill>
            </a:endParaRPr>
          </a:p>
          <a:p>
            <a:pPr marL="0" indent="0">
              <a:buFont typeface="Arial" panose="020B0604020202020204" pitchFamily="34" charset="0"/>
              <a:buNone/>
              <a:defRPr/>
            </a:pPr>
            <a:r>
              <a:rPr lang="en-US" b="1" dirty="0">
                <a:solidFill>
                  <a:schemeClr val="bg1"/>
                </a:solidFill>
              </a:rPr>
              <a:t> </a:t>
            </a:r>
            <a:endParaRPr lang="en-CA" sz="1200" dirty="0">
              <a:solidFill>
                <a:schemeClr val="bg1"/>
              </a:solidFill>
            </a:endParaRPr>
          </a:p>
          <a:p>
            <a:pPr marL="0" indent="0">
              <a:buFont typeface="Arial" panose="020B0604020202020204" pitchFamily="34" charset="0"/>
              <a:buNone/>
              <a:defRPr/>
            </a:pPr>
            <a:r>
              <a:rPr lang="en-US" b="1" dirty="0">
                <a:solidFill>
                  <a:schemeClr val="bg1"/>
                </a:solidFill>
              </a:rPr>
              <a:t> </a:t>
            </a:r>
            <a:endParaRPr lang="en-CA" sz="1200" dirty="0">
              <a:solidFill>
                <a:schemeClr val="bg1"/>
              </a:solidFill>
            </a:endParaRPr>
          </a:p>
          <a:p>
            <a:pPr>
              <a:defRPr/>
            </a:pPr>
            <a:endParaRPr lang="en-US" dirty="0"/>
          </a:p>
        </p:txBody>
      </p:sp>
      <p:sp>
        <p:nvSpPr>
          <p:cNvPr id="365571" name="Slide Number Placeholder 3">
            <a:extLst>
              <a:ext uri="{FF2B5EF4-FFF2-40B4-BE49-F238E27FC236}">
                <a16:creationId xmlns:a16="http://schemas.microsoft.com/office/drawing/2014/main" id="{E96F7CBD-2EDD-E748-D804-69F41E494F3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3EAD00-1255-F04C-B880-D9867FA54151}" type="slidenum">
              <a:rPr lang="en-US" altLang="en-US" smtClean="0">
                <a:solidFill>
                  <a:srgbClr val="002040"/>
                </a:solidFill>
              </a:rPr>
              <a:pPr/>
              <a:t>202</a:t>
            </a:fld>
            <a:endParaRPr lang="en-US" altLang="en-US">
              <a:solidFill>
                <a:srgbClr val="002040"/>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Title 5">
            <a:extLst>
              <a:ext uri="{FF2B5EF4-FFF2-40B4-BE49-F238E27FC236}">
                <a16:creationId xmlns:a16="http://schemas.microsoft.com/office/drawing/2014/main" id="{D3B72046-1605-D130-1955-C72DF768E86C}"/>
              </a:ext>
            </a:extLst>
          </p:cNvPr>
          <p:cNvSpPr>
            <a:spLocks noGrp="1" noChangeArrowheads="1"/>
          </p:cNvSpPr>
          <p:nvPr>
            <p:ph type="title"/>
          </p:nvPr>
        </p:nvSpPr>
        <p:spPr bwMode="auto">
          <a:xfrm>
            <a:off x="107950" y="80963"/>
            <a:ext cx="8496300" cy="835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endParaRPr lang="en-US" altLang="en-US" b="1"/>
          </a:p>
        </p:txBody>
      </p:sp>
      <p:sp>
        <p:nvSpPr>
          <p:cNvPr id="2" name="Content Placeholder 1">
            <a:extLst>
              <a:ext uri="{FF2B5EF4-FFF2-40B4-BE49-F238E27FC236}">
                <a16:creationId xmlns:a16="http://schemas.microsoft.com/office/drawing/2014/main" id="{01675B63-794E-B76D-F98C-7C93712C7A0C}"/>
              </a:ext>
            </a:extLst>
          </p:cNvPr>
          <p:cNvSpPr>
            <a:spLocks noGrp="1"/>
          </p:cNvSpPr>
          <p:nvPr>
            <p:ph idx="1"/>
          </p:nvPr>
        </p:nvSpPr>
        <p:spPr>
          <a:xfrm>
            <a:off x="179388" y="925513"/>
            <a:ext cx="8785225" cy="4105275"/>
          </a:xfrm>
        </p:spPr>
        <p:txBody>
          <a:bodyPr>
            <a:normAutofit fontScale="25000" lnSpcReduction="20000"/>
          </a:bodyPr>
          <a:lstStyle/>
          <a:p>
            <a:pPr marL="0" indent="0">
              <a:lnSpc>
                <a:spcPct val="110000"/>
              </a:lnSpc>
              <a:buFont typeface="Arial" panose="020B0604020202020204" pitchFamily="34" charset="0"/>
              <a:buNone/>
              <a:defRPr/>
            </a:pPr>
            <a:r>
              <a:rPr lang="en-US" sz="7200" b="1" i="1" dirty="0">
                <a:solidFill>
                  <a:srgbClr val="00B0F0"/>
                </a:solidFill>
              </a:rPr>
              <a:t>Institut national  des appellations </a:t>
            </a:r>
            <a:r>
              <a:rPr lang="en-US" sz="7200" b="1" i="1" dirty="0" err="1">
                <a:solidFill>
                  <a:srgbClr val="00B0F0"/>
                </a:solidFill>
              </a:rPr>
              <a:t>d’origine</a:t>
            </a:r>
            <a:r>
              <a:rPr lang="en-US" sz="7200" b="1" i="1" dirty="0">
                <a:solidFill>
                  <a:srgbClr val="00B0F0"/>
                </a:solidFill>
              </a:rPr>
              <a:t> des </a:t>
            </a:r>
            <a:r>
              <a:rPr lang="en-US" sz="7200" b="1" i="1" dirty="0" err="1">
                <a:solidFill>
                  <a:srgbClr val="00B0F0"/>
                </a:solidFill>
              </a:rPr>
              <a:t>vins</a:t>
            </a:r>
            <a:r>
              <a:rPr lang="en-US" sz="7200" b="1" i="1" dirty="0">
                <a:solidFill>
                  <a:srgbClr val="00B0F0"/>
                </a:solidFill>
              </a:rPr>
              <a:t>…v. Andres Wines Ltd </a:t>
            </a:r>
            <a:r>
              <a:rPr lang="en-US" sz="7200" i="1" dirty="0">
                <a:solidFill>
                  <a:schemeClr val="bg1"/>
                </a:solidFill>
              </a:rPr>
              <a:t>(continued) </a:t>
            </a:r>
            <a:endParaRPr lang="en-US" sz="7200" dirty="0">
              <a:solidFill>
                <a:schemeClr val="bg1"/>
              </a:solidFill>
            </a:endParaRPr>
          </a:p>
          <a:p>
            <a:pPr>
              <a:lnSpc>
                <a:spcPct val="110000"/>
              </a:lnSpc>
              <a:defRPr/>
            </a:pPr>
            <a:r>
              <a:rPr lang="en-US" sz="7200" dirty="0">
                <a:solidFill>
                  <a:schemeClr val="bg1"/>
                </a:solidFill>
              </a:rPr>
              <a:t>These </a:t>
            </a:r>
            <a:r>
              <a:rPr lang="en-US" sz="7200" dirty="0">
                <a:solidFill>
                  <a:srgbClr val="FFFF00"/>
                </a:solidFill>
              </a:rPr>
              <a:t>laws permit producers who meet the stringent regulations to advertise and market their sparkling wines as “champagne”. </a:t>
            </a:r>
            <a:r>
              <a:rPr lang="en-US" sz="7200" dirty="0">
                <a:solidFill>
                  <a:schemeClr val="bg1"/>
                </a:solidFill>
              </a:rPr>
              <a:t>If these  stringent regulations are not met, producers have to call their drink </a:t>
            </a:r>
            <a:r>
              <a:rPr lang="en-US" sz="7200" dirty="0">
                <a:solidFill>
                  <a:srgbClr val="FFFF00"/>
                </a:solidFill>
              </a:rPr>
              <a:t>sparkling wine</a:t>
            </a:r>
            <a:r>
              <a:rPr lang="en-US" sz="7200" dirty="0">
                <a:solidFill>
                  <a:schemeClr val="bg1"/>
                </a:solidFill>
              </a:rPr>
              <a:t>. </a:t>
            </a:r>
            <a:endParaRPr lang="en-CA" sz="7200" dirty="0">
              <a:solidFill>
                <a:schemeClr val="bg1"/>
              </a:solidFill>
            </a:endParaRPr>
          </a:p>
          <a:p>
            <a:pPr>
              <a:lnSpc>
                <a:spcPct val="110000"/>
              </a:lnSpc>
              <a:defRPr/>
            </a:pPr>
            <a:r>
              <a:rPr lang="en-US" sz="7200" dirty="0">
                <a:solidFill>
                  <a:schemeClr val="bg1"/>
                </a:solidFill>
              </a:rPr>
              <a:t>Over centuries, </a:t>
            </a:r>
            <a:r>
              <a:rPr lang="en-US" sz="7200" dirty="0">
                <a:solidFill>
                  <a:srgbClr val="FFFF00"/>
                </a:solidFill>
              </a:rPr>
              <a:t>considerable and economically significant goodwill </a:t>
            </a:r>
            <a:r>
              <a:rPr lang="en-US" sz="7200" dirty="0">
                <a:solidFill>
                  <a:schemeClr val="bg1"/>
                </a:solidFill>
              </a:rPr>
              <a:t>has been created in the name Champagne; both in France and internationally. </a:t>
            </a:r>
            <a:endParaRPr lang="en-CA" sz="7200" dirty="0">
              <a:solidFill>
                <a:schemeClr val="bg1"/>
              </a:solidFill>
            </a:endParaRPr>
          </a:p>
          <a:p>
            <a:pPr>
              <a:lnSpc>
                <a:spcPct val="110000"/>
              </a:lnSpc>
              <a:defRPr/>
            </a:pPr>
            <a:r>
              <a:rPr lang="en-US" sz="7200" dirty="0">
                <a:solidFill>
                  <a:srgbClr val="FFFF00"/>
                </a:solidFill>
              </a:rPr>
              <a:t>Each producer, including the plaintiff champagne houses, has a shared vested interest in the </a:t>
            </a:r>
            <a:r>
              <a:rPr lang="en-US" sz="7200" dirty="0">
                <a:solidFill>
                  <a:schemeClr val="bg1"/>
                </a:solidFill>
              </a:rPr>
              <a:t>national and international </a:t>
            </a:r>
            <a:r>
              <a:rPr lang="en-US" sz="7200" dirty="0">
                <a:solidFill>
                  <a:srgbClr val="FF0000"/>
                </a:solidFill>
              </a:rPr>
              <a:t>goodwill and reputation </a:t>
            </a:r>
            <a:r>
              <a:rPr lang="en-US" sz="7200" dirty="0">
                <a:solidFill>
                  <a:schemeClr val="bg1"/>
                </a:solidFill>
              </a:rPr>
              <a:t>of the name champagne. </a:t>
            </a:r>
            <a:endParaRPr lang="en-CA" sz="7200" dirty="0">
              <a:solidFill>
                <a:schemeClr val="bg1"/>
              </a:solidFill>
            </a:endParaRPr>
          </a:p>
          <a:p>
            <a:pPr>
              <a:lnSpc>
                <a:spcPct val="110000"/>
              </a:lnSpc>
              <a:defRPr/>
            </a:pPr>
            <a:r>
              <a:rPr lang="en-US" sz="7200" dirty="0">
                <a:solidFill>
                  <a:srgbClr val="FFFF00"/>
                </a:solidFill>
              </a:rPr>
              <a:t>Not yet existing future qualifying producers also share </a:t>
            </a:r>
            <a:r>
              <a:rPr lang="en-US" sz="7200" dirty="0">
                <a:solidFill>
                  <a:schemeClr val="bg1"/>
                </a:solidFill>
              </a:rPr>
              <a:t>in the benefits derived from the goodwill attached to the named product. So this is </a:t>
            </a:r>
            <a:r>
              <a:rPr lang="en-US" sz="7200" dirty="0">
                <a:solidFill>
                  <a:srgbClr val="FF0000"/>
                </a:solidFill>
              </a:rPr>
              <a:t>not a closed category</a:t>
            </a:r>
            <a:r>
              <a:rPr lang="en-US" sz="7200" dirty="0">
                <a:solidFill>
                  <a:schemeClr val="bg1"/>
                </a:solidFill>
              </a:rPr>
              <a:t>; other producers who will meet the requirements will also be able to share in the goodwill. </a:t>
            </a:r>
            <a:endParaRPr lang="en-CA" sz="7200" dirty="0">
              <a:solidFill>
                <a:schemeClr val="bg1"/>
              </a:solidFill>
            </a:endParaRPr>
          </a:p>
          <a:p>
            <a:pPr marL="0" indent="0">
              <a:buFont typeface="Arial" panose="020B0604020202020204" pitchFamily="34" charset="0"/>
              <a:buNone/>
              <a:defRPr/>
            </a:pPr>
            <a:r>
              <a:rPr lang="en-US" b="1" dirty="0">
                <a:solidFill>
                  <a:schemeClr val="bg1"/>
                </a:solidFill>
              </a:rPr>
              <a:t> </a:t>
            </a:r>
            <a:endParaRPr lang="en-CA" sz="1200" dirty="0">
              <a:solidFill>
                <a:schemeClr val="bg1"/>
              </a:solidFill>
            </a:endParaRPr>
          </a:p>
          <a:p>
            <a:pPr marL="0" indent="0">
              <a:buFont typeface="Arial" panose="020B0604020202020204" pitchFamily="34" charset="0"/>
              <a:buNone/>
              <a:defRPr/>
            </a:pPr>
            <a:r>
              <a:rPr lang="en-US" b="1" dirty="0">
                <a:solidFill>
                  <a:schemeClr val="bg1"/>
                </a:solidFill>
              </a:rPr>
              <a:t> </a:t>
            </a:r>
            <a:endParaRPr lang="en-CA" sz="1200" dirty="0">
              <a:solidFill>
                <a:schemeClr val="bg1"/>
              </a:solidFill>
            </a:endParaRPr>
          </a:p>
          <a:p>
            <a:pPr>
              <a:defRPr/>
            </a:pPr>
            <a:endParaRPr lang="en-US" dirty="0"/>
          </a:p>
        </p:txBody>
      </p:sp>
      <p:sp>
        <p:nvSpPr>
          <p:cNvPr id="367619" name="Slide Number Placeholder 3">
            <a:extLst>
              <a:ext uri="{FF2B5EF4-FFF2-40B4-BE49-F238E27FC236}">
                <a16:creationId xmlns:a16="http://schemas.microsoft.com/office/drawing/2014/main" id="{D83011EF-5340-A3D5-DB42-A3333FC4BDE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5D4FFB-F349-9E4E-97FE-813BB84D5576}" type="slidenum">
              <a:rPr lang="en-US" altLang="en-US" smtClean="0">
                <a:solidFill>
                  <a:srgbClr val="002040"/>
                </a:solidFill>
              </a:rPr>
              <a:pPr/>
              <a:t>203</a:t>
            </a:fld>
            <a:endParaRPr lang="en-US" altLang="en-US">
              <a:solidFill>
                <a:srgbClr val="002040"/>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itle 5">
            <a:extLst>
              <a:ext uri="{FF2B5EF4-FFF2-40B4-BE49-F238E27FC236}">
                <a16:creationId xmlns:a16="http://schemas.microsoft.com/office/drawing/2014/main" id="{E2BF267E-95EB-12B8-06B4-203DD2897B81}"/>
              </a:ext>
            </a:extLst>
          </p:cNvPr>
          <p:cNvSpPr>
            <a:spLocks noGrp="1" noChangeArrowheads="1"/>
          </p:cNvSpPr>
          <p:nvPr>
            <p:ph type="title"/>
          </p:nvPr>
        </p:nvSpPr>
        <p:spPr bwMode="auto">
          <a:xfrm>
            <a:off x="179388" y="80963"/>
            <a:ext cx="8640762"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endParaRPr lang="en-US" altLang="en-US" b="1"/>
          </a:p>
        </p:txBody>
      </p:sp>
      <p:sp>
        <p:nvSpPr>
          <p:cNvPr id="2" name="Content Placeholder 1">
            <a:extLst>
              <a:ext uri="{FF2B5EF4-FFF2-40B4-BE49-F238E27FC236}">
                <a16:creationId xmlns:a16="http://schemas.microsoft.com/office/drawing/2014/main" id="{8225CAE2-1155-63DA-BE5A-AA45731DEFCE}"/>
              </a:ext>
            </a:extLst>
          </p:cNvPr>
          <p:cNvSpPr>
            <a:spLocks noGrp="1"/>
          </p:cNvSpPr>
          <p:nvPr>
            <p:ph idx="1"/>
          </p:nvPr>
        </p:nvSpPr>
        <p:spPr>
          <a:xfrm>
            <a:off x="71438" y="987425"/>
            <a:ext cx="9001125" cy="4076700"/>
          </a:xfrm>
        </p:spPr>
        <p:txBody>
          <a:bodyPr>
            <a:normAutofit fontScale="47500" lnSpcReduction="20000"/>
          </a:bodyPr>
          <a:lstStyle/>
          <a:p>
            <a:pPr marL="0" indent="0">
              <a:lnSpc>
                <a:spcPct val="120000"/>
              </a:lnSpc>
              <a:buFont typeface="Arial" panose="020B0604020202020204" pitchFamily="34" charset="0"/>
              <a:buNone/>
              <a:defRPr/>
            </a:pPr>
            <a:r>
              <a:rPr lang="en-US" sz="5100" b="1" i="1" dirty="0">
                <a:solidFill>
                  <a:srgbClr val="00B0F0"/>
                </a:solidFill>
              </a:rPr>
              <a:t>Institut national  des appellations </a:t>
            </a:r>
            <a:r>
              <a:rPr lang="en-US" sz="5100" b="1" i="1" dirty="0" err="1">
                <a:solidFill>
                  <a:srgbClr val="00B0F0"/>
                </a:solidFill>
              </a:rPr>
              <a:t>d’origine</a:t>
            </a:r>
            <a:r>
              <a:rPr lang="en-US" sz="5100" b="1" i="1" dirty="0">
                <a:solidFill>
                  <a:srgbClr val="00B0F0"/>
                </a:solidFill>
              </a:rPr>
              <a:t> des </a:t>
            </a:r>
            <a:r>
              <a:rPr lang="en-US" sz="5100" b="1" i="1" dirty="0" err="1">
                <a:solidFill>
                  <a:srgbClr val="00B0F0"/>
                </a:solidFill>
              </a:rPr>
              <a:t>vins</a:t>
            </a:r>
            <a:r>
              <a:rPr lang="en-US" sz="5100" b="1" i="1" dirty="0">
                <a:solidFill>
                  <a:srgbClr val="00B0F0"/>
                </a:solidFill>
              </a:rPr>
              <a:t>…v. Andres Wines Ltd </a:t>
            </a:r>
            <a:r>
              <a:rPr lang="en-US" sz="5100" i="1" dirty="0">
                <a:solidFill>
                  <a:schemeClr val="bg1"/>
                </a:solidFill>
              </a:rPr>
              <a:t>(continued) </a:t>
            </a:r>
            <a:endParaRPr lang="en-CA" sz="5100" dirty="0">
              <a:solidFill>
                <a:schemeClr val="bg1"/>
              </a:solidFill>
            </a:endParaRPr>
          </a:p>
          <a:p>
            <a:pPr>
              <a:lnSpc>
                <a:spcPct val="120000"/>
              </a:lnSpc>
              <a:defRPr/>
            </a:pPr>
            <a:r>
              <a:rPr lang="en-US" sz="5100" b="1" dirty="0">
                <a:solidFill>
                  <a:schemeClr val="bg1"/>
                </a:solidFill>
              </a:rPr>
              <a:t>Main question</a:t>
            </a:r>
            <a:r>
              <a:rPr lang="en-US" sz="5100" b="1" dirty="0">
                <a:solidFill>
                  <a:srgbClr val="FF0000"/>
                </a:solidFill>
              </a:rPr>
              <a:t>:</a:t>
            </a:r>
            <a:r>
              <a:rPr lang="en-US" sz="5100" b="1" dirty="0">
                <a:solidFill>
                  <a:schemeClr val="bg1"/>
                </a:solidFill>
              </a:rPr>
              <a:t> </a:t>
            </a:r>
            <a:r>
              <a:rPr lang="en-US" sz="5100" b="1" dirty="0">
                <a:solidFill>
                  <a:srgbClr val="FFFF00"/>
                </a:solidFill>
              </a:rPr>
              <a:t>Should the concept of “shared goodwill” should be accepted in Canada</a:t>
            </a:r>
            <a:r>
              <a:rPr lang="en-US" sz="5100" b="1" dirty="0">
                <a:solidFill>
                  <a:srgbClr val="FF0000"/>
                </a:solidFill>
              </a:rPr>
              <a:t>?</a:t>
            </a:r>
            <a:endParaRPr lang="en-CA" sz="5100" dirty="0">
              <a:solidFill>
                <a:srgbClr val="FF0000"/>
              </a:solidFill>
            </a:endParaRPr>
          </a:p>
          <a:p>
            <a:pPr>
              <a:lnSpc>
                <a:spcPct val="120000"/>
              </a:lnSpc>
              <a:defRPr/>
            </a:pPr>
            <a:r>
              <a:rPr lang="en-US" sz="5100" b="1" dirty="0">
                <a:solidFill>
                  <a:schemeClr val="bg1"/>
                </a:solidFill>
              </a:rPr>
              <a:t>The court recognized that to accept “shared goodwill” </a:t>
            </a:r>
            <a:r>
              <a:rPr lang="en-US" sz="5100" b="1" dirty="0">
                <a:solidFill>
                  <a:srgbClr val="FFFF00"/>
                </a:solidFill>
              </a:rPr>
              <a:t>would</a:t>
            </a:r>
            <a:r>
              <a:rPr lang="en-US" sz="5100" b="1" dirty="0">
                <a:solidFill>
                  <a:schemeClr val="bg1"/>
                </a:solidFill>
              </a:rPr>
              <a:t> be to </a:t>
            </a:r>
            <a:r>
              <a:rPr lang="en-US" sz="5100" b="1" dirty="0">
                <a:solidFill>
                  <a:srgbClr val="FF0000"/>
                </a:solidFill>
              </a:rPr>
              <a:t>expand </a:t>
            </a:r>
            <a:r>
              <a:rPr lang="en-US" sz="5100" b="1" dirty="0">
                <a:solidFill>
                  <a:srgbClr val="FFFF00"/>
                </a:solidFill>
              </a:rPr>
              <a:t>the tort of passing off</a:t>
            </a:r>
            <a:r>
              <a:rPr lang="en-US" sz="5100" b="1" dirty="0">
                <a:solidFill>
                  <a:schemeClr val="bg1"/>
                </a:solidFill>
              </a:rPr>
              <a:t>. </a:t>
            </a:r>
            <a:endParaRPr lang="en-CA" sz="5100" b="1" dirty="0">
              <a:solidFill>
                <a:schemeClr val="bg1"/>
              </a:solidFill>
            </a:endParaRPr>
          </a:p>
          <a:p>
            <a:pPr>
              <a:lnSpc>
                <a:spcPct val="120000"/>
              </a:lnSpc>
              <a:defRPr/>
            </a:pPr>
            <a:r>
              <a:rPr lang="en-US" sz="5100" i="1" dirty="0">
                <a:solidFill>
                  <a:schemeClr val="bg1"/>
                </a:solidFill>
              </a:rPr>
              <a:t>Parenthetically note as we explore the extent to which the tort of </a:t>
            </a:r>
            <a:r>
              <a:rPr lang="en-US" sz="5100" i="1" dirty="0">
                <a:solidFill>
                  <a:srgbClr val="FFFF00"/>
                </a:solidFill>
              </a:rPr>
              <a:t>passing off has expanded over time </a:t>
            </a:r>
            <a:r>
              <a:rPr lang="en-US" sz="5100" i="1" dirty="0">
                <a:solidFill>
                  <a:schemeClr val="bg1"/>
                </a:solidFill>
              </a:rPr>
              <a:t>– and whether or not this is a good thing for Canadian businesses and society</a:t>
            </a:r>
            <a:r>
              <a:rPr lang="en-US" sz="5100" i="1" dirty="0">
                <a:solidFill>
                  <a:srgbClr val="FFFF00"/>
                </a:solidFill>
              </a:rPr>
              <a:t>?</a:t>
            </a:r>
            <a:endParaRPr lang="en-CA" sz="5100" dirty="0">
              <a:solidFill>
                <a:srgbClr val="FFFF00"/>
              </a:solidFill>
            </a:endParaRPr>
          </a:p>
          <a:p>
            <a:pPr marL="0" indent="0">
              <a:buFont typeface="Arial" panose="020B0604020202020204" pitchFamily="34" charset="0"/>
              <a:buNone/>
              <a:defRPr/>
            </a:pPr>
            <a:r>
              <a:rPr lang="en-US" b="1" dirty="0">
                <a:solidFill>
                  <a:schemeClr val="bg1"/>
                </a:solidFill>
              </a:rPr>
              <a:t> </a:t>
            </a:r>
            <a:endParaRPr lang="en-CA" sz="1200" dirty="0">
              <a:solidFill>
                <a:schemeClr val="bg1"/>
              </a:solidFill>
            </a:endParaRPr>
          </a:p>
          <a:p>
            <a:pPr>
              <a:defRPr/>
            </a:pPr>
            <a:endParaRPr lang="en-US" dirty="0"/>
          </a:p>
        </p:txBody>
      </p:sp>
      <p:sp>
        <p:nvSpPr>
          <p:cNvPr id="369667" name="Slide Number Placeholder 3">
            <a:extLst>
              <a:ext uri="{FF2B5EF4-FFF2-40B4-BE49-F238E27FC236}">
                <a16:creationId xmlns:a16="http://schemas.microsoft.com/office/drawing/2014/main" id="{2E3F365E-3D90-8002-1016-D84ABD23991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F867B0-3C54-C946-B1CA-56A04CB0BC24}" type="slidenum">
              <a:rPr lang="en-US" altLang="en-US" smtClean="0">
                <a:solidFill>
                  <a:srgbClr val="002040"/>
                </a:solidFill>
              </a:rPr>
              <a:pPr/>
              <a:t>204</a:t>
            </a:fld>
            <a:endParaRPr lang="en-US" altLang="en-US">
              <a:solidFill>
                <a:srgbClr val="002040"/>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Title 5">
            <a:extLst>
              <a:ext uri="{FF2B5EF4-FFF2-40B4-BE49-F238E27FC236}">
                <a16:creationId xmlns:a16="http://schemas.microsoft.com/office/drawing/2014/main" id="{C0DE28F4-EA60-2AC5-2D52-9D972F4EF941}"/>
              </a:ext>
            </a:extLst>
          </p:cNvPr>
          <p:cNvSpPr>
            <a:spLocks noGrp="1" noChangeArrowheads="1"/>
          </p:cNvSpPr>
          <p:nvPr>
            <p:ph type="title"/>
          </p:nvPr>
        </p:nvSpPr>
        <p:spPr bwMode="auto">
          <a:xfrm>
            <a:off x="107950" y="73025"/>
            <a:ext cx="8785225" cy="842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endParaRPr lang="en-US" altLang="en-US" b="1"/>
          </a:p>
        </p:txBody>
      </p:sp>
      <p:sp>
        <p:nvSpPr>
          <p:cNvPr id="2" name="Content Placeholder 1">
            <a:extLst>
              <a:ext uri="{FF2B5EF4-FFF2-40B4-BE49-F238E27FC236}">
                <a16:creationId xmlns:a16="http://schemas.microsoft.com/office/drawing/2014/main" id="{CA69B523-28DB-BAA1-9DD9-375CE68AEE41}"/>
              </a:ext>
            </a:extLst>
          </p:cNvPr>
          <p:cNvSpPr>
            <a:spLocks noGrp="1"/>
          </p:cNvSpPr>
          <p:nvPr>
            <p:ph idx="1"/>
          </p:nvPr>
        </p:nvSpPr>
        <p:spPr>
          <a:xfrm>
            <a:off x="250825" y="915988"/>
            <a:ext cx="8642350" cy="4103687"/>
          </a:xfrm>
        </p:spPr>
        <p:txBody>
          <a:bodyPr>
            <a:normAutofit/>
          </a:bodyPr>
          <a:lstStyle/>
          <a:p>
            <a:pPr marL="0" indent="0">
              <a:buFont typeface="Arial" panose="020B0604020202020204" pitchFamily="34" charset="0"/>
              <a:buNone/>
              <a:defRPr/>
            </a:pPr>
            <a:r>
              <a:rPr lang="en-US" sz="1800" b="1" i="1" dirty="0">
                <a:solidFill>
                  <a:srgbClr val="00B0F0"/>
                </a:solidFill>
              </a:rPr>
              <a:t>Institut national  des appellations </a:t>
            </a:r>
            <a:r>
              <a:rPr lang="en-US" sz="1800" b="1" i="1" dirty="0" err="1">
                <a:solidFill>
                  <a:srgbClr val="00B0F0"/>
                </a:solidFill>
              </a:rPr>
              <a:t>d’origine</a:t>
            </a:r>
            <a:r>
              <a:rPr lang="en-US" sz="1800" b="1" i="1" dirty="0">
                <a:solidFill>
                  <a:srgbClr val="00B0F0"/>
                </a:solidFill>
              </a:rPr>
              <a:t> des </a:t>
            </a:r>
            <a:r>
              <a:rPr lang="en-US" sz="1800" b="1" i="1" dirty="0" err="1">
                <a:solidFill>
                  <a:srgbClr val="00B0F0"/>
                </a:solidFill>
              </a:rPr>
              <a:t>vins</a:t>
            </a:r>
            <a:r>
              <a:rPr lang="en-US" sz="1800" b="1" i="1" dirty="0">
                <a:solidFill>
                  <a:srgbClr val="00B0F0"/>
                </a:solidFill>
              </a:rPr>
              <a:t>…v. Andres Wines Ltd</a:t>
            </a:r>
            <a:r>
              <a:rPr lang="en-US" sz="1800" b="1" i="1" u="sng" dirty="0">
                <a:solidFill>
                  <a:schemeClr val="bg1"/>
                </a:solidFill>
              </a:rPr>
              <a:t> </a:t>
            </a:r>
            <a:r>
              <a:rPr lang="en-US" sz="1800" i="1" dirty="0">
                <a:solidFill>
                  <a:schemeClr val="bg1"/>
                </a:solidFill>
              </a:rPr>
              <a:t>(continued) </a:t>
            </a:r>
            <a:endParaRPr lang="en-US" sz="1800" b="1" dirty="0">
              <a:solidFill>
                <a:schemeClr val="bg1"/>
              </a:solidFill>
            </a:endParaRPr>
          </a:p>
          <a:p>
            <a:pPr>
              <a:defRPr/>
            </a:pPr>
            <a:r>
              <a:rPr lang="en-US" sz="1800" b="1" dirty="0">
                <a:solidFill>
                  <a:srgbClr val="FFFF00"/>
                </a:solidFill>
              </a:rPr>
              <a:t>As mentioned, the court recognized that to accept “shared goodwill” would be to expand the tort of passing off. </a:t>
            </a:r>
            <a:endParaRPr lang="en-CA" sz="1800" dirty="0">
              <a:solidFill>
                <a:srgbClr val="FFFF00"/>
              </a:solidFill>
            </a:endParaRPr>
          </a:p>
          <a:p>
            <a:pPr>
              <a:defRPr/>
            </a:pPr>
            <a:r>
              <a:rPr lang="en-US" sz="1800" dirty="0">
                <a:solidFill>
                  <a:schemeClr val="bg1"/>
                </a:solidFill>
              </a:rPr>
              <a:t>The </a:t>
            </a:r>
            <a:r>
              <a:rPr lang="en-US" sz="1800" dirty="0">
                <a:solidFill>
                  <a:srgbClr val="FFFF00"/>
                </a:solidFill>
              </a:rPr>
              <a:t>classic form </a:t>
            </a:r>
            <a:r>
              <a:rPr lang="en-US" sz="1800" dirty="0">
                <a:solidFill>
                  <a:schemeClr val="bg1"/>
                </a:solidFill>
              </a:rPr>
              <a:t>of the tort of </a:t>
            </a:r>
            <a:r>
              <a:rPr lang="en-US" sz="1800" dirty="0">
                <a:solidFill>
                  <a:srgbClr val="FFFF00"/>
                </a:solidFill>
              </a:rPr>
              <a:t>passing off </a:t>
            </a:r>
            <a:r>
              <a:rPr lang="en-US" sz="1800" dirty="0">
                <a:solidFill>
                  <a:schemeClr val="bg1"/>
                </a:solidFill>
              </a:rPr>
              <a:t>involves </a:t>
            </a:r>
            <a:r>
              <a:rPr lang="en-US" sz="1800" dirty="0">
                <a:solidFill>
                  <a:srgbClr val="FFFF00"/>
                </a:solidFill>
              </a:rPr>
              <a:t>Business A </a:t>
            </a:r>
            <a:r>
              <a:rPr lang="en-US" sz="1800" dirty="0">
                <a:solidFill>
                  <a:srgbClr val="FF0000"/>
                </a:solidFill>
              </a:rPr>
              <a:t>leading the public to believe</a:t>
            </a:r>
            <a:r>
              <a:rPr lang="en-US" sz="1800" dirty="0">
                <a:solidFill>
                  <a:srgbClr val="FFFF00"/>
                </a:solidFill>
              </a:rPr>
              <a:t> that his goods were in fact those of Business B</a:t>
            </a:r>
            <a:r>
              <a:rPr lang="en-US" sz="1800" dirty="0">
                <a:solidFill>
                  <a:schemeClr val="bg1"/>
                </a:solidFill>
              </a:rPr>
              <a:t>. </a:t>
            </a:r>
            <a:endParaRPr lang="en-CA" sz="1800" dirty="0">
              <a:solidFill>
                <a:schemeClr val="bg1"/>
              </a:solidFill>
            </a:endParaRPr>
          </a:p>
          <a:p>
            <a:pPr>
              <a:defRPr/>
            </a:pPr>
            <a:r>
              <a:rPr lang="en-US" sz="1800" dirty="0">
                <a:solidFill>
                  <a:schemeClr val="bg1"/>
                </a:solidFill>
              </a:rPr>
              <a:t>Not the claim here. Plaintiffs </a:t>
            </a:r>
            <a:r>
              <a:rPr lang="en-US" sz="1800" dirty="0">
                <a:solidFill>
                  <a:srgbClr val="FFFF00"/>
                </a:solidFill>
              </a:rPr>
              <a:t>not alleging </a:t>
            </a:r>
            <a:r>
              <a:rPr lang="en-US" sz="1800" dirty="0">
                <a:solidFill>
                  <a:schemeClr val="bg1"/>
                </a:solidFill>
              </a:rPr>
              <a:t>Defendants </a:t>
            </a:r>
            <a:r>
              <a:rPr lang="en-US" sz="1800" dirty="0">
                <a:solidFill>
                  <a:srgbClr val="FFFF00"/>
                </a:solidFill>
              </a:rPr>
              <a:t>passing off </a:t>
            </a:r>
            <a:r>
              <a:rPr lang="en-US" sz="1800" dirty="0">
                <a:solidFill>
                  <a:schemeClr val="bg1"/>
                </a:solidFill>
              </a:rPr>
              <a:t>their goods as the product of any </a:t>
            </a:r>
            <a:r>
              <a:rPr lang="en-US" sz="1800" dirty="0">
                <a:solidFill>
                  <a:srgbClr val="FFFF00"/>
                </a:solidFill>
              </a:rPr>
              <a:t>one of the 16 champagne houses in France</a:t>
            </a:r>
            <a:r>
              <a:rPr lang="en-US" sz="1800" dirty="0">
                <a:solidFill>
                  <a:schemeClr val="bg1"/>
                </a:solidFill>
              </a:rPr>
              <a:t>. </a:t>
            </a:r>
            <a:endParaRPr lang="en-CA" sz="1800" dirty="0">
              <a:solidFill>
                <a:schemeClr val="bg1"/>
              </a:solidFill>
            </a:endParaRPr>
          </a:p>
          <a:p>
            <a:pPr>
              <a:defRPr/>
            </a:pPr>
            <a:r>
              <a:rPr lang="en-US" sz="1800" b="1" dirty="0">
                <a:solidFill>
                  <a:srgbClr val="FF0000"/>
                </a:solidFill>
              </a:rPr>
              <a:t>So not business A is leading the public to believe that goods were those of business B</a:t>
            </a:r>
            <a:endParaRPr lang="en-CA" sz="1800" dirty="0">
              <a:solidFill>
                <a:srgbClr val="FF0000"/>
              </a:solidFill>
            </a:endParaRPr>
          </a:p>
          <a:p>
            <a:pPr>
              <a:defRPr/>
            </a:pPr>
            <a:r>
              <a:rPr lang="en-US" sz="1800" b="1" dirty="0">
                <a:solidFill>
                  <a:schemeClr val="bg1"/>
                </a:solidFill>
              </a:rPr>
              <a:t>Rather, the basis of I.N.A.O.’s  claim is </a:t>
            </a:r>
            <a:r>
              <a:rPr lang="en-US" sz="1800" b="1" dirty="0">
                <a:solidFill>
                  <a:srgbClr val="FFFF00"/>
                </a:solidFill>
              </a:rPr>
              <a:t>Defendants are passing off their wine as  “champagne”, where </a:t>
            </a:r>
            <a:r>
              <a:rPr lang="en-US" sz="1800" b="1" dirty="0">
                <a:solidFill>
                  <a:srgbClr val="FF0000"/>
                </a:solidFill>
              </a:rPr>
              <a:t>according to I.N.A.O’s own definition</a:t>
            </a:r>
            <a:r>
              <a:rPr lang="en-US" sz="1800" b="1" dirty="0">
                <a:solidFill>
                  <a:schemeClr val="bg1"/>
                </a:solidFill>
              </a:rPr>
              <a:t>, </a:t>
            </a:r>
            <a:r>
              <a:rPr lang="en-US" sz="1800" b="1" dirty="0">
                <a:solidFill>
                  <a:srgbClr val="FFFF00"/>
                </a:solidFill>
              </a:rPr>
              <a:t>it is not champagne</a:t>
            </a:r>
            <a:r>
              <a:rPr lang="en-US" sz="1800" b="1" dirty="0">
                <a:solidFill>
                  <a:schemeClr val="bg1"/>
                </a:solidFill>
              </a:rPr>
              <a:t>.  </a:t>
            </a:r>
            <a:endParaRPr lang="en-CA" sz="1800" b="1" dirty="0">
              <a:solidFill>
                <a:schemeClr val="bg1"/>
              </a:solidFill>
            </a:endParaRPr>
          </a:p>
          <a:p>
            <a:pPr>
              <a:defRPr/>
            </a:pPr>
            <a:endParaRPr lang="en-CA" sz="1200" dirty="0">
              <a:solidFill>
                <a:schemeClr val="bg1"/>
              </a:solidFill>
            </a:endParaRPr>
          </a:p>
          <a:p>
            <a:pPr>
              <a:defRPr/>
            </a:pPr>
            <a:endParaRPr lang="en-US" dirty="0"/>
          </a:p>
        </p:txBody>
      </p:sp>
      <p:sp>
        <p:nvSpPr>
          <p:cNvPr id="371715" name="Slide Number Placeholder 3">
            <a:extLst>
              <a:ext uri="{FF2B5EF4-FFF2-40B4-BE49-F238E27FC236}">
                <a16:creationId xmlns:a16="http://schemas.microsoft.com/office/drawing/2014/main" id="{C669C370-25EA-54D3-7D11-3CBC445B403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517B5A-2D8B-6247-B428-15E69C67DC0D}" type="slidenum">
              <a:rPr lang="en-US" altLang="en-US" smtClean="0">
                <a:solidFill>
                  <a:srgbClr val="002040"/>
                </a:solidFill>
              </a:rPr>
              <a:pPr/>
              <a:t>205</a:t>
            </a:fld>
            <a:endParaRPr lang="en-US" altLang="en-US">
              <a:solidFill>
                <a:srgbClr val="002040"/>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Title 5">
            <a:extLst>
              <a:ext uri="{FF2B5EF4-FFF2-40B4-BE49-F238E27FC236}">
                <a16:creationId xmlns:a16="http://schemas.microsoft.com/office/drawing/2014/main" id="{DE72BAE3-A053-9A86-C609-DBC915814F90}"/>
              </a:ext>
            </a:extLst>
          </p:cNvPr>
          <p:cNvSpPr>
            <a:spLocks noGrp="1" noChangeArrowheads="1"/>
          </p:cNvSpPr>
          <p:nvPr>
            <p:ph type="title"/>
          </p:nvPr>
        </p:nvSpPr>
        <p:spPr bwMode="auto">
          <a:xfrm>
            <a:off x="215900" y="139700"/>
            <a:ext cx="871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endParaRPr lang="en-US" altLang="en-US" b="1"/>
          </a:p>
        </p:txBody>
      </p:sp>
      <p:sp>
        <p:nvSpPr>
          <p:cNvPr id="2" name="Content Placeholder 1">
            <a:extLst>
              <a:ext uri="{FF2B5EF4-FFF2-40B4-BE49-F238E27FC236}">
                <a16:creationId xmlns:a16="http://schemas.microsoft.com/office/drawing/2014/main" id="{E2A9ECD0-ED53-881E-0931-1F3B812B560E}"/>
              </a:ext>
            </a:extLst>
          </p:cNvPr>
          <p:cNvSpPr>
            <a:spLocks noGrp="1"/>
          </p:cNvSpPr>
          <p:nvPr>
            <p:ph idx="1"/>
          </p:nvPr>
        </p:nvSpPr>
        <p:spPr>
          <a:xfrm>
            <a:off x="215900" y="971550"/>
            <a:ext cx="8712200" cy="4032250"/>
          </a:xfrm>
        </p:spPr>
        <p:txBody>
          <a:bodyPr>
            <a:normAutofit/>
          </a:bodyPr>
          <a:lstStyle/>
          <a:p>
            <a:pPr marL="0" indent="0">
              <a:buFont typeface="Arial" panose="020B0604020202020204" pitchFamily="34" charset="0"/>
              <a:buNone/>
              <a:defRPr/>
            </a:pPr>
            <a:r>
              <a:rPr lang="en-US" sz="2000" b="1" i="1" dirty="0">
                <a:solidFill>
                  <a:srgbClr val="00B0F0"/>
                </a:solidFill>
              </a:rPr>
              <a:t>Institut national  des appellations </a:t>
            </a:r>
            <a:r>
              <a:rPr lang="en-US" sz="2000" b="1" i="1" dirty="0" err="1">
                <a:solidFill>
                  <a:srgbClr val="00B0F0"/>
                </a:solidFill>
              </a:rPr>
              <a:t>d’origine</a:t>
            </a:r>
            <a:r>
              <a:rPr lang="en-US" sz="2000" b="1" i="1" dirty="0">
                <a:solidFill>
                  <a:srgbClr val="00B0F0"/>
                </a:solidFill>
              </a:rPr>
              <a:t> des </a:t>
            </a:r>
            <a:r>
              <a:rPr lang="en-US" sz="2000" b="1" i="1" dirty="0" err="1">
                <a:solidFill>
                  <a:srgbClr val="00B0F0"/>
                </a:solidFill>
              </a:rPr>
              <a:t>vins</a:t>
            </a:r>
            <a:r>
              <a:rPr lang="en-US" sz="2000" b="1" i="1" dirty="0">
                <a:solidFill>
                  <a:srgbClr val="00B0F0"/>
                </a:solidFill>
              </a:rPr>
              <a:t>…v. Andres Wines Ltd </a:t>
            </a:r>
            <a:r>
              <a:rPr lang="en-US" sz="2000" i="1" dirty="0">
                <a:solidFill>
                  <a:schemeClr val="bg1"/>
                </a:solidFill>
              </a:rPr>
              <a:t>(continued) </a:t>
            </a:r>
            <a:endParaRPr lang="en-CA" sz="2000" dirty="0">
              <a:solidFill>
                <a:schemeClr val="bg1"/>
              </a:solidFill>
            </a:endParaRPr>
          </a:p>
          <a:p>
            <a:pPr>
              <a:defRPr/>
            </a:pPr>
            <a:r>
              <a:rPr lang="en-US" sz="2000" dirty="0">
                <a:solidFill>
                  <a:schemeClr val="bg1"/>
                </a:solidFill>
              </a:rPr>
              <a:t>The claim here is still </a:t>
            </a:r>
            <a:r>
              <a:rPr lang="en-US" sz="2000" dirty="0">
                <a:solidFill>
                  <a:srgbClr val="FFFF00"/>
                </a:solidFill>
              </a:rPr>
              <a:t>based on damage to goodwill</a:t>
            </a:r>
            <a:r>
              <a:rPr lang="en-US" sz="2000" dirty="0">
                <a:solidFill>
                  <a:schemeClr val="bg1"/>
                </a:solidFill>
              </a:rPr>
              <a:t>. It’s </a:t>
            </a:r>
            <a:r>
              <a:rPr lang="en-US" sz="2000" dirty="0">
                <a:solidFill>
                  <a:srgbClr val="FF0000"/>
                </a:solidFill>
              </a:rPr>
              <a:t>not however based on the damage to goodwill of one business</a:t>
            </a:r>
            <a:r>
              <a:rPr lang="en-US" sz="2000" dirty="0">
                <a:solidFill>
                  <a:schemeClr val="bg1"/>
                </a:solidFill>
              </a:rPr>
              <a:t>.</a:t>
            </a:r>
            <a:endParaRPr lang="en-CA" sz="2000" dirty="0">
              <a:solidFill>
                <a:schemeClr val="bg1"/>
              </a:solidFill>
            </a:endParaRPr>
          </a:p>
          <a:p>
            <a:pPr>
              <a:defRPr/>
            </a:pPr>
            <a:r>
              <a:rPr lang="en-US" sz="2000" b="1" dirty="0">
                <a:solidFill>
                  <a:srgbClr val="FFFF00"/>
                </a:solidFill>
              </a:rPr>
              <a:t>Rather, the claim is based on the alleged damage to the goodwill which </a:t>
            </a:r>
            <a:r>
              <a:rPr lang="en-US" sz="2000" b="1" dirty="0">
                <a:solidFill>
                  <a:srgbClr val="FF0000"/>
                </a:solidFill>
              </a:rPr>
              <a:t>each qualifying producer shares jointly </a:t>
            </a:r>
            <a:r>
              <a:rPr lang="en-US" sz="2000" b="1" dirty="0">
                <a:solidFill>
                  <a:srgbClr val="FFFF00"/>
                </a:solidFill>
              </a:rPr>
              <a:t>with the other qualifying producers</a:t>
            </a:r>
            <a:r>
              <a:rPr lang="en-US" sz="2000" b="1" dirty="0">
                <a:solidFill>
                  <a:schemeClr val="bg1"/>
                </a:solidFill>
              </a:rPr>
              <a:t>.</a:t>
            </a:r>
            <a:endParaRPr lang="en-CA" sz="2000" dirty="0">
              <a:solidFill>
                <a:schemeClr val="bg1"/>
              </a:solidFill>
            </a:endParaRPr>
          </a:p>
          <a:p>
            <a:pPr>
              <a:defRPr/>
            </a:pPr>
            <a:r>
              <a:rPr lang="en-US" sz="2000" b="1" dirty="0">
                <a:solidFill>
                  <a:schemeClr val="bg1"/>
                </a:solidFill>
              </a:rPr>
              <a:t>In this case, the </a:t>
            </a:r>
            <a:r>
              <a:rPr lang="en-US" sz="2000" b="1" dirty="0">
                <a:solidFill>
                  <a:srgbClr val="FF0000"/>
                </a:solidFill>
              </a:rPr>
              <a:t>court decided to extend the nature of the passing off action</a:t>
            </a:r>
            <a:r>
              <a:rPr lang="en-US" sz="2000" b="1" dirty="0">
                <a:solidFill>
                  <a:schemeClr val="bg1"/>
                </a:solidFill>
              </a:rPr>
              <a:t>, holding that the fact that the plaintiffs are asserting a shared right to use the name champagne does not disentitle them to protect the name Champagne by a passing off action.</a:t>
            </a:r>
            <a:endParaRPr lang="en-CA" sz="2000" dirty="0">
              <a:solidFill>
                <a:schemeClr val="bg1"/>
              </a:solidFill>
            </a:endParaRPr>
          </a:p>
          <a:p>
            <a:pPr>
              <a:defRPr/>
            </a:pPr>
            <a:endParaRPr lang="en-US" dirty="0"/>
          </a:p>
        </p:txBody>
      </p:sp>
      <p:sp>
        <p:nvSpPr>
          <p:cNvPr id="373763" name="Slide Number Placeholder 3">
            <a:extLst>
              <a:ext uri="{FF2B5EF4-FFF2-40B4-BE49-F238E27FC236}">
                <a16:creationId xmlns:a16="http://schemas.microsoft.com/office/drawing/2014/main" id="{740D3E9B-31BA-484D-0B26-F1955338780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929BB87-D17F-0D47-9835-3157F9413255}" type="slidenum">
              <a:rPr lang="en-US" altLang="en-US" smtClean="0">
                <a:solidFill>
                  <a:srgbClr val="002040"/>
                </a:solidFill>
              </a:rPr>
              <a:pPr/>
              <a:t>206</a:t>
            </a:fld>
            <a:endParaRPr lang="en-US" altLang="en-US">
              <a:solidFill>
                <a:srgbClr val="002040"/>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Title 5">
            <a:extLst>
              <a:ext uri="{FF2B5EF4-FFF2-40B4-BE49-F238E27FC236}">
                <a16:creationId xmlns:a16="http://schemas.microsoft.com/office/drawing/2014/main" id="{99E05D93-499B-DB57-8822-80DC7B86B7AB}"/>
              </a:ext>
            </a:extLst>
          </p:cNvPr>
          <p:cNvSpPr>
            <a:spLocks noGrp="1" noChangeArrowheads="1"/>
          </p:cNvSpPr>
          <p:nvPr>
            <p:ph type="title"/>
          </p:nvPr>
        </p:nvSpPr>
        <p:spPr bwMode="auto">
          <a:xfrm>
            <a:off x="250825" y="73025"/>
            <a:ext cx="8424863" cy="842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Passing off</a:t>
            </a:r>
            <a:r>
              <a:rPr lang="en-US" altLang="en-US" b="1">
                <a:solidFill>
                  <a:srgbClr val="FF0000"/>
                </a:solidFill>
              </a:rPr>
              <a:t>:</a:t>
            </a:r>
            <a:r>
              <a:rPr lang="en-US" altLang="en-US" b="1">
                <a:solidFill>
                  <a:srgbClr val="FFFF00"/>
                </a:solidFill>
              </a:rPr>
              <a:t> </a:t>
            </a:r>
            <a:r>
              <a:rPr lang="en-US" altLang="en-US" b="1">
                <a:solidFill>
                  <a:schemeClr val="bg1"/>
                </a:solidFill>
              </a:rPr>
              <a:t>Shared Goodwill</a:t>
            </a:r>
            <a:endParaRPr lang="en-US" altLang="en-US" b="1"/>
          </a:p>
        </p:txBody>
      </p:sp>
      <p:sp>
        <p:nvSpPr>
          <p:cNvPr id="2" name="Content Placeholder 1">
            <a:extLst>
              <a:ext uri="{FF2B5EF4-FFF2-40B4-BE49-F238E27FC236}">
                <a16:creationId xmlns:a16="http://schemas.microsoft.com/office/drawing/2014/main" id="{307EF78C-1C5A-33EF-0662-5437F9C9FE6D}"/>
              </a:ext>
            </a:extLst>
          </p:cNvPr>
          <p:cNvSpPr>
            <a:spLocks noGrp="1"/>
          </p:cNvSpPr>
          <p:nvPr>
            <p:ph idx="1"/>
          </p:nvPr>
        </p:nvSpPr>
        <p:spPr>
          <a:xfrm>
            <a:off x="358775" y="1131888"/>
            <a:ext cx="8426450" cy="3767137"/>
          </a:xfrm>
        </p:spPr>
        <p:txBody>
          <a:bodyPr>
            <a:normAutofit/>
          </a:bodyPr>
          <a:lstStyle/>
          <a:p>
            <a:pPr marL="0" indent="0">
              <a:buFont typeface="Arial" panose="020B0604020202020204" pitchFamily="34" charset="0"/>
              <a:buNone/>
              <a:defRPr/>
            </a:pPr>
            <a:r>
              <a:rPr lang="en-US" sz="2100" b="1" i="1" dirty="0">
                <a:solidFill>
                  <a:srgbClr val="00B0F0"/>
                </a:solidFill>
              </a:rPr>
              <a:t>Institut national  des appellations </a:t>
            </a:r>
            <a:r>
              <a:rPr lang="en-US" sz="2100" b="1" i="1" dirty="0" err="1">
                <a:solidFill>
                  <a:srgbClr val="00B0F0"/>
                </a:solidFill>
              </a:rPr>
              <a:t>d’origine</a:t>
            </a:r>
            <a:r>
              <a:rPr lang="en-US" sz="2100" b="1" i="1" dirty="0">
                <a:solidFill>
                  <a:srgbClr val="00B0F0"/>
                </a:solidFill>
              </a:rPr>
              <a:t> des </a:t>
            </a:r>
            <a:r>
              <a:rPr lang="en-US" sz="2100" b="1" i="1" dirty="0" err="1">
                <a:solidFill>
                  <a:srgbClr val="00B0F0"/>
                </a:solidFill>
              </a:rPr>
              <a:t>vins</a:t>
            </a:r>
            <a:r>
              <a:rPr lang="en-US" sz="2100" b="1" i="1" dirty="0">
                <a:solidFill>
                  <a:srgbClr val="00B0F0"/>
                </a:solidFill>
              </a:rPr>
              <a:t>…v. Andres Wines Ltd </a:t>
            </a:r>
            <a:r>
              <a:rPr lang="en-US" sz="2100" i="1" dirty="0">
                <a:solidFill>
                  <a:schemeClr val="bg1"/>
                </a:solidFill>
              </a:rPr>
              <a:t>(continued) </a:t>
            </a:r>
            <a:endParaRPr lang="en-CA" sz="2100" dirty="0">
              <a:solidFill>
                <a:schemeClr val="bg1"/>
              </a:solidFill>
            </a:endParaRPr>
          </a:p>
          <a:p>
            <a:pPr>
              <a:defRPr/>
            </a:pPr>
            <a:r>
              <a:rPr lang="en-US" sz="2100" dirty="0">
                <a:solidFill>
                  <a:schemeClr val="bg1"/>
                </a:solidFill>
              </a:rPr>
              <a:t>Clear from case is </a:t>
            </a:r>
            <a:r>
              <a:rPr lang="en-US" sz="2100" dirty="0">
                <a:solidFill>
                  <a:srgbClr val="FFFF00"/>
                </a:solidFill>
              </a:rPr>
              <a:t>Court’s unwillingness to </a:t>
            </a:r>
            <a:r>
              <a:rPr lang="en-US" sz="2100" i="1" dirty="0">
                <a:solidFill>
                  <a:srgbClr val="FFFF00"/>
                </a:solidFill>
              </a:rPr>
              <a:t>limit</a:t>
            </a:r>
            <a:r>
              <a:rPr lang="en-US" sz="2100" dirty="0">
                <a:solidFill>
                  <a:srgbClr val="FFFF00"/>
                </a:solidFill>
              </a:rPr>
              <a:t> the principles of passing off </a:t>
            </a:r>
            <a:r>
              <a:rPr lang="en-US" sz="2100" dirty="0">
                <a:solidFill>
                  <a:schemeClr val="bg1"/>
                </a:solidFill>
              </a:rPr>
              <a:t>to only those situations where there is a direct or indirect connection between the goods of the plaintiffs and the defendants and where ownership of the goodwill in a mark resides in one plaintiff only.</a:t>
            </a:r>
            <a:endParaRPr lang="en-CA" sz="2100" dirty="0">
              <a:solidFill>
                <a:schemeClr val="bg1"/>
              </a:solidFill>
            </a:endParaRPr>
          </a:p>
          <a:p>
            <a:pPr>
              <a:defRPr/>
            </a:pPr>
            <a:r>
              <a:rPr lang="en-US" sz="2100" dirty="0">
                <a:solidFill>
                  <a:schemeClr val="bg1"/>
                </a:solidFill>
              </a:rPr>
              <a:t>The </a:t>
            </a:r>
            <a:r>
              <a:rPr lang="en-US" sz="2100" dirty="0">
                <a:solidFill>
                  <a:srgbClr val="FFFF00"/>
                </a:solidFill>
              </a:rPr>
              <a:t>concept of shared goodwill was indirectly approved </a:t>
            </a:r>
            <a:r>
              <a:rPr lang="en-US" sz="2100" dirty="0">
                <a:solidFill>
                  <a:schemeClr val="bg1"/>
                </a:solidFill>
              </a:rPr>
              <a:t>of by the SCC in </a:t>
            </a:r>
            <a:r>
              <a:rPr lang="en-US" sz="2100" i="1" u="sng" dirty="0">
                <a:solidFill>
                  <a:schemeClr val="bg1"/>
                </a:solidFill>
              </a:rPr>
              <a:t>Consumers Distributing Co v. Seiko Time Canada Ltd</a:t>
            </a:r>
            <a:r>
              <a:rPr lang="en-US" sz="2100" dirty="0">
                <a:solidFill>
                  <a:schemeClr val="bg1"/>
                </a:solidFill>
              </a:rPr>
              <a:t>. (1984).</a:t>
            </a:r>
            <a:endParaRPr lang="en-CA" sz="2100" dirty="0">
              <a:solidFill>
                <a:schemeClr val="bg1"/>
              </a:solidFill>
            </a:endParaRPr>
          </a:p>
          <a:p>
            <a:pPr>
              <a:defRPr/>
            </a:pPr>
            <a:endParaRPr lang="en-US" dirty="0"/>
          </a:p>
        </p:txBody>
      </p:sp>
      <p:sp>
        <p:nvSpPr>
          <p:cNvPr id="375811" name="Slide Number Placeholder 3">
            <a:extLst>
              <a:ext uri="{FF2B5EF4-FFF2-40B4-BE49-F238E27FC236}">
                <a16:creationId xmlns:a16="http://schemas.microsoft.com/office/drawing/2014/main" id="{0FD8D33C-EBC7-AA76-BB83-E5EAB38E101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B9FB0D2-21C9-124C-B2F2-5C5EC06016B1}" type="slidenum">
              <a:rPr lang="en-US" altLang="en-US" smtClean="0">
                <a:solidFill>
                  <a:srgbClr val="002040"/>
                </a:solidFill>
              </a:rPr>
              <a:pPr/>
              <a:t>207</a:t>
            </a:fld>
            <a:endParaRPr lang="en-US" altLang="en-US">
              <a:solidFill>
                <a:srgbClr val="002040"/>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5">
            <a:extLst>
              <a:ext uri="{FF2B5EF4-FFF2-40B4-BE49-F238E27FC236}">
                <a16:creationId xmlns:a16="http://schemas.microsoft.com/office/drawing/2014/main" id="{36DE4F32-46A0-101C-CEF7-728A7D7C981F}"/>
              </a:ext>
            </a:extLst>
          </p:cNvPr>
          <p:cNvSpPr>
            <a:spLocks noGrp="1" noChangeArrowheads="1"/>
          </p:cNvSpPr>
          <p:nvPr>
            <p:ph type="title"/>
          </p:nvPr>
        </p:nvSpPr>
        <p:spPr bwMode="auto">
          <a:xfrm>
            <a:off x="-17463" y="123825"/>
            <a:ext cx="8856663"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Passing off</a:t>
            </a:r>
            <a:r>
              <a:rPr lang="en-US" altLang="en-US" sz="3600" b="1">
                <a:solidFill>
                  <a:srgbClr val="FF0000"/>
                </a:solidFill>
              </a:rPr>
              <a:t>:</a:t>
            </a:r>
            <a:r>
              <a:rPr lang="en-US" altLang="en-US" sz="3600" b="1">
                <a:solidFill>
                  <a:srgbClr val="FFFF00"/>
                </a:solidFill>
              </a:rPr>
              <a:t> </a:t>
            </a:r>
            <a:r>
              <a:rPr lang="en-US" altLang="en-US" sz="3600" b="1">
                <a:solidFill>
                  <a:schemeClr val="bg1"/>
                </a:solidFill>
              </a:rPr>
              <a:t>Shared Goodwill Summary</a:t>
            </a:r>
            <a:endParaRPr lang="en-US" altLang="en-US" sz="3600" b="1"/>
          </a:p>
        </p:txBody>
      </p:sp>
      <p:sp>
        <p:nvSpPr>
          <p:cNvPr id="2" name="Content Placeholder 1">
            <a:extLst>
              <a:ext uri="{FF2B5EF4-FFF2-40B4-BE49-F238E27FC236}">
                <a16:creationId xmlns:a16="http://schemas.microsoft.com/office/drawing/2014/main" id="{1855CCBA-687A-DC70-5AE1-F4FA8813AD8B}"/>
              </a:ext>
            </a:extLst>
          </p:cNvPr>
          <p:cNvSpPr>
            <a:spLocks noGrp="1"/>
          </p:cNvSpPr>
          <p:nvPr>
            <p:ph idx="1"/>
          </p:nvPr>
        </p:nvSpPr>
        <p:spPr>
          <a:xfrm>
            <a:off x="179388" y="1203325"/>
            <a:ext cx="8569325" cy="3816350"/>
          </a:xfrm>
        </p:spPr>
        <p:txBody>
          <a:bodyPr>
            <a:normAutofit/>
          </a:bodyPr>
          <a:lstStyle/>
          <a:p>
            <a:pPr marL="0" indent="0">
              <a:buFont typeface="Arial" panose="020B0604020202020204" pitchFamily="34" charset="0"/>
              <a:buNone/>
              <a:defRPr/>
            </a:pPr>
            <a:r>
              <a:rPr lang="en-US" b="1" i="1" dirty="0">
                <a:solidFill>
                  <a:srgbClr val="00B0F0"/>
                </a:solidFill>
              </a:rPr>
              <a:t>Institut National</a:t>
            </a:r>
            <a:r>
              <a:rPr lang="en-US" b="1" dirty="0">
                <a:solidFill>
                  <a:schemeClr val="bg1"/>
                </a:solidFill>
              </a:rPr>
              <a:t>:</a:t>
            </a:r>
          </a:p>
          <a:p>
            <a:pPr>
              <a:defRPr/>
            </a:pPr>
            <a:r>
              <a:rPr lang="en-US" dirty="0">
                <a:solidFill>
                  <a:schemeClr val="bg1"/>
                </a:solidFill>
              </a:rPr>
              <a:t>Plaintiff entitled to bring an action in </a:t>
            </a:r>
            <a:r>
              <a:rPr lang="en-US" dirty="0">
                <a:solidFill>
                  <a:srgbClr val="FFFF00"/>
                </a:solidFill>
              </a:rPr>
              <a:t>passing off when </a:t>
            </a:r>
            <a:r>
              <a:rPr lang="en-US" dirty="0">
                <a:solidFill>
                  <a:schemeClr val="bg1"/>
                </a:solidFill>
              </a:rPr>
              <a:t>the alleged </a:t>
            </a:r>
            <a:r>
              <a:rPr lang="en-US" dirty="0">
                <a:solidFill>
                  <a:srgbClr val="FFFF00"/>
                </a:solidFill>
              </a:rPr>
              <a:t>misrepresentation relates</a:t>
            </a:r>
            <a:r>
              <a:rPr lang="en-US" dirty="0">
                <a:solidFill>
                  <a:schemeClr val="bg1"/>
                </a:solidFill>
              </a:rPr>
              <a:t>, not to the goods or services of a particular trader, but </a:t>
            </a:r>
            <a:r>
              <a:rPr lang="en-US" dirty="0">
                <a:solidFill>
                  <a:srgbClr val="FFFF00"/>
                </a:solidFill>
              </a:rPr>
              <a:t>to a kind or quality of goods produced by a </a:t>
            </a:r>
            <a:r>
              <a:rPr lang="en-US" dirty="0">
                <a:solidFill>
                  <a:srgbClr val="FF0000"/>
                </a:solidFill>
              </a:rPr>
              <a:t>group of traders</a:t>
            </a:r>
            <a:r>
              <a:rPr lang="en-US" dirty="0">
                <a:solidFill>
                  <a:schemeClr val="bg1"/>
                </a:solidFill>
              </a:rPr>
              <a:t>.</a:t>
            </a:r>
          </a:p>
          <a:p>
            <a:pPr>
              <a:defRPr/>
            </a:pPr>
            <a:endParaRPr lang="en-US" dirty="0"/>
          </a:p>
        </p:txBody>
      </p:sp>
      <p:sp>
        <p:nvSpPr>
          <p:cNvPr id="377859" name="Slide Number Placeholder 3">
            <a:extLst>
              <a:ext uri="{FF2B5EF4-FFF2-40B4-BE49-F238E27FC236}">
                <a16:creationId xmlns:a16="http://schemas.microsoft.com/office/drawing/2014/main" id="{68F5B146-55C4-AA12-61C0-7D84AF717C1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DFA1DB1-233D-B141-8965-1D5417945BCF}" type="slidenum">
              <a:rPr lang="en-US" altLang="en-US" smtClean="0">
                <a:solidFill>
                  <a:srgbClr val="002040"/>
                </a:solidFill>
              </a:rPr>
              <a:pPr/>
              <a:t>208</a:t>
            </a:fld>
            <a:endParaRPr lang="en-US" altLang="en-US">
              <a:solidFill>
                <a:srgbClr val="002040"/>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
            <a:extLst>
              <a:ext uri="{FF2B5EF4-FFF2-40B4-BE49-F238E27FC236}">
                <a16:creationId xmlns:a16="http://schemas.microsoft.com/office/drawing/2014/main" id="{A1B99B02-AAB6-49A2-C20A-6CF5DA6ABEE1}"/>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chemeClr val="bg1"/>
                </a:solidFill>
              </a:rPr>
              <a:t>What about ice</a:t>
            </a:r>
            <a:r>
              <a:rPr lang="en-US" altLang="en-US" sz="4000">
                <a:solidFill>
                  <a:srgbClr val="FF0000"/>
                </a:solidFill>
              </a:rPr>
              <a:t>-</a:t>
            </a:r>
            <a:r>
              <a:rPr lang="en-US" altLang="en-US" sz="4000">
                <a:solidFill>
                  <a:schemeClr val="bg1"/>
                </a:solidFill>
              </a:rPr>
              <a:t>wine</a:t>
            </a:r>
            <a:r>
              <a:rPr lang="en-US" altLang="en-US" sz="4000">
                <a:solidFill>
                  <a:srgbClr val="FF0000"/>
                </a:solidFill>
              </a:rPr>
              <a:t>?</a:t>
            </a:r>
          </a:p>
        </p:txBody>
      </p:sp>
      <p:pic>
        <p:nvPicPr>
          <p:cNvPr id="379906" name="Picture 3" descr="Graphical user interface, Word, website&#10;&#10;Description automatically generated">
            <a:extLst>
              <a:ext uri="{FF2B5EF4-FFF2-40B4-BE49-F238E27FC236}">
                <a16:creationId xmlns:a16="http://schemas.microsoft.com/office/drawing/2014/main" id="{8D1D73BC-DC95-2211-5AA4-AC74CCE00A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913" y="842963"/>
            <a:ext cx="3432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
            <a:extLst>
              <a:ext uri="{FF2B5EF4-FFF2-40B4-BE49-F238E27FC236}">
                <a16:creationId xmlns:a16="http://schemas.microsoft.com/office/drawing/2014/main" id="{853FF53C-528F-2F61-153D-8919855CA851}"/>
              </a:ext>
            </a:extLst>
          </p:cNvPr>
          <p:cNvSpPr txBox="1">
            <a:spLocks noChangeArrowheads="1"/>
          </p:cNvSpPr>
          <p:nvPr/>
        </p:nvSpPr>
        <p:spPr bwMode="auto">
          <a:xfrm>
            <a:off x="1465263" y="987425"/>
            <a:ext cx="62134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HOWEVER</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3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ENCOURAGE POSTING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BEFORE END OF CLASSES</a:t>
            </a:r>
            <a:b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br>
            <a:r>
              <a:rPr kumimoji="0" lang="en-US" altLang="en-US" sz="3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YOUR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CLASSMATES</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WILL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BENEFIT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Text&#10;&#10;Description automatically generated">
            <a:extLst>
              <a:ext uri="{FF2B5EF4-FFF2-40B4-BE49-F238E27FC236}">
                <a16:creationId xmlns:a16="http://schemas.microsoft.com/office/drawing/2014/main" id="{BD08713A-E0C1-23DB-5DA1-FA3B4859B4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0150" y="149225"/>
            <a:ext cx="42037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9407799-2E58-9BA1-B08D-1EF942A65AA3}"/>
                  </a:ext>
                </a:extLst>
              </p14:cNvPr>
              <p14:cNvContentPartPr/>
              <p14:nvPr/>
            </p14:nvContentPartPr>
            <p14:xfrm>
              <a:off x="3120620" y="4948516"/>
              <a:ext cx="2610360" cy="88920"/>
            </p14:xfrm>
          </p:contentPart>
        </mc:Choice>
        <mc:Fallback xmlns="">
          <p:pic>
            <p:nvPicPr>
              <p:cNvPr id="2" name="Ink 1">
                <a:extLst>
                  <a:ext uri="{FF2B5EF4-FFF2-40B4-BE49-F238E27FC236}">
                    <a16:creationId xmlns:a16="http://schemas.microsoft.com/office/drawing/2014/main" id="{59407799-2E58-9BA1-B08D-1EF942A65AA3}"/>
                  </a:ext>
                </a:extLst>
              </p:cNvPr>
              <p:cNvPicPr/>
              <p:nvPr/>
            </p:nvPicPr>
            <p:blipFill>
              <a:blip r:embed="rId4"/>
              <a:stretch>
                <a:fillRect/>
              </a:stretch>
            </p:blipFill>
            <p:spPr>
              <a:xfrm>
                <a:off x="3102622" y="4930516"/>
                <a:ext cx="2645995" cy="124560"/>
              </a:xfrm>
              <a:prstGeom prst="rect">
                <a:avLst/>
              </a:prstGeom>
            </p:spPr>
          </p:pic>
        </mc:Fallback>
      </mc:AlternateContent>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58EB5-7274-BB68-A105-3F31498CAB9C}"/>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a:extLst>
              <a:ext uri="{FF2B5EF4-FFF2-40B4-BE49-F238E27FC236}">
                <a16:creationId xmlns:a16="http://schemas.microsoft.com/office/drawing/2014/main" id="{C7337956-F131-CB3E-40A3-1DAAD2C37950}"/>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82978" name="Content Placeholder 3" descr="Crystal_Project_pause-queue.png">
            <a:extLst>
              <a:ext uri="{FF2B5EF4-FFF2-40B4-BE49-F238E27FC236}">
                <a16:creationId xmlns:a16="http://schemas.microsoft.com/office/drawing/2014/main" id="{F2988203-9FCE-6B8F-EDBE-97FCD802E7C8}"/>
              </a:ext>
            </a:extLst>
          </p:cNvPr>
          <p:cNvPicPr>
            <a:picLocks noGrp="1" noChangeAspect="1" noChangeArrowheads="1"/>
          </p:cNvPicPr>
          <p:nvPr>
            <p:ph sz="quarter" idx="10"/>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79" name="Content Placeholder 3" descr="Crystal_Project_pause-queue.png">
            <a:extLst>
              <a:ext uri="{FF2B5EF4-FFF2-40B4-BE49-F238E27FC236}">
                <a16:creationId xmlns:a16="http://schemas.microsoft.com/office/drawing/2014/main" id="{4ECFE288-6762-077F-EF1A-70823465E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19C3A-3AD8-8117-C0CC-809880561954}"/>
              </a:ext>
            </a:extLst>
          </p:cNvPr>
          <p:cNvSpPr>
            <a:spLocks noGrp="1"/>
          </p:cNvSpPr>
          <p:nvPr>
            <p:ph type="title"/>
          </p:nvPr>
        </p:nvSpPr>
        <p:spPr>
          <a:xfrm>
            <a:off x="250825" y="73025"/>
            <a:ext cx="8424863" cy="769938"/>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endParaRPr lang="en-US" b="1" dirty="0"/>
          </a:p>
        </p:txBody>
      </p:sp>
      <p:sp>
        <p:nvSpPr>
          <p:cNvPr id="2" name="Content Placeholder 1">
            <a:extLst>
              <a:ext uri="{FF2B5EF4-FFF2-40B4-BE49-F238E27FC236}">
                <a16:creationId xmlns:a16="http://schemas.microsoft.com/office/drawing/2014/main" id="{8E44820F-0069-04A8-4B6D-FDC2D43115E7}"/>
              </a:ext>
            </a:extLst>
          </p:cNvPr>
          <p:cNvSpPr>
            <a:spLocks noGrp="1"/>
          </p:cNvSpPr>
          <p:nvPr>
            <p:ph idx="1"/>
          </p:nvPr>
        </p:nvSpPr>
        <p:spPr>
          <a:xfrm>
            <a:off x="250825" y="1131888"/>
            <a:ext cx="8569325" cy="3895725"/>
          </a:xfrm>
        </p:spPr>
        <p:txBody>
          <a:bodyPr>
            <a:normAutofit/>
          </a:bodyPr>
          <a:lstStyle/>
          <a:p>
            <a:pPr>
              <a:defRPr/>
            </a:pPr>
            <a:r>
              <a:rPr lang="en-US" sz="2000" dirty="0">
                <a:solidFill>
                  <a:srgbClr val="FFFF00"/>
                </a:solidFill>
              </a:rPr>
              <a:t>Law protects </a:t>
            </a:r>
            <a:r>
              <a:rPr lang="en-US" sz="2000" dirty="0">
                <a:solidFill>
                  <a:schemeClr val="bg1"/>
                </a:solidFill>
              </a:rPr>
              <a:t>through passing off action a </a:t>
            </a:r>
            <a:r>
              <a:rPr lang="en-US" sz="2000" dirty="0">
                <a:solidFill>
                  <a:srgbClr val="FFFF00"/>
                </a:solidFill>
              </a:rPr>
              <a:t>company's property in its business or goodwill</a:t>
            </a:r>
            <a:r>
              <a:rPr lang="en-US" sz="2000" dirty="0">
                <a:solidFill>
                  <a:schemeClr val="bg1"/>
                </a:solidFill>
              </a:rPr>
              <a:t>. </a:t>
            </a:r>
            <a:endParaRPr lang="en-CA" sz="2000" dirty="0">
              <a:solidFill>
                <a:schemeClr val="bg1"/>
              </a:solidFill>
            </a:endParaRPr>
          </a:p>
          <a:p>
            <a:pPr>
              <a:defRPr/>
            </a:pPr>
            <a:r>
              <a:rPr lang="en-US" sz="2000" dirty="0">
                <a:solidFill>
                  <a:srgbClr val="FFFF00"/>
                </a:solidFill>
              </a:rPr>
              <a:t>Goodwill is the benefit and advantage of the good name</a:t>
            </a:r>
            <a:r>
              <a:rPr lang="en-US" sz="2000" dirty="0">
                <a:solidFill>
                  <a:schemeClr val="bg1"/>
                </a:solidFill>
              </a:rPr>
              <a:t>, reputation, and connection </a:t>
            </a:r>
            <a:r>
              <a:rPr lang="en-US" sz="2000" dirty="0">
                <a:solidFill>
                  <a:srgbClr val="FFFF00"/>
                </a:solidFill>
              </a:rPr>
              <a:t>of a business</a:t>
            </a:r>
            <a:r>
              <a:rPr lang="en-US" sz="2000" dirty="0">
                <a:solidFill>
                  <a:schemeClr val="bg1"/>
                </a:solidFill>
              </a:rPr>
              <a:t>.</a:t>
            </a:r>
            <a:endParaRPr lang="en-CA" sz="2000" dirty="0">
              <a:solidFill>
                <a:schemeClr val="bg1"/>
              </a:solidFill>
            </a:endParaRPr>
          </a:p>
          <a:p>
            <a:pPr>
              <a:defRPr/>
            </a:pPr>
            <a:r>
              <a:rPr lang="en-US" sz="2000" dirty="0">
                <a:solidFill>
                  <a:schemeClr val="bg1"/>
                </a:solidFill>
              </a:rPr>
              <a:t>Back to </a:t>
            </a:r>
            <a:r>
              <a:rPr lang="en-US" sz="2000" i="1" dirty="0">
                <a:solidFill>
                  <a:srgbClr val="00B0F0"/>
                </a:solidFill>
              </a:rPr>
              <a:t>Orkin Exterminating Co. Inc. v. </a:t>
            </a:r>
            <a:r>
              <a:rPr lang="en-US" sz="2000" i="1" dirty="0" err="1">
                <a:solidFill>
                  <a:srgbClr val="00B0F0"/>
                </a:solidFill>
              </a:rPr>
              <a:t>Petsco</a:t>
            </a:r>
            <a:r>
              <a:rPr lang="en-US" sz="2000" i="1" dirty="0">
                <a:solidFill>
                  <a:srgbClr val="00B0F0"/>
                </a:solidFill>
              </a:rPr>
              <a:t> Co. of Canada Ltd </a:t>
            </a:r>
            <a:r>
              <a:rPr lang="en-US" sz="2000" dirty="0">
                <a:solidFill>
                  <a:schemeClr val="bg1"/>
                </a:solidFill>
              </a:rPr>
              <a:t>(1985), 50 OR (2d) 726 [not required reading but on p344 CB]</a:t>
            </a:r>
            <a:endParaRPr lang="en-CA" sz="2000" dirty="0">
              <a:solidFill>
                <a:schemeClr val="bg1"/>
              </a:solidFill>
            </a:endParaRPr>
          </a:p>
          <a:p>
            <a:pPr>
              <a:defRPr/>
            </a:pPr>
            <a:r>
              <a:rPr lang="en-US" sz="2000" b="1" dirty="0">
                <a:solidFill>
                  <a:srgbClr val="FFFF00"/>
                </a:solidFill>
              </a:rPr>
              <a:t>Question dealt with is whether a company that doesn’t do business in Canada has goodwill in Canada for the purposes of a passing off action</a:t>
            </a:r>
            <a:r>
              <a:rPr lang="en-US" sz="2000" b="1" dirty="0">
                <a:solidFill>
                  <a:srgbClr val="FF0000"/>
                </a:solidFill>
              </a:rPr>
              <a:t>?</a:t>
            </a:r>
            <a:endParaRPr lang="en-CA" sz="2000" dirty="0">
              <a:solidFill>
                <a:srgbClr val="FF0000"/>
              </a:solidFill>
            </a:endParaRPr>
          </a:p>
          <a:p>
            <a:pPr marL="0" indent="0">
              <a:buFont typeface="Arial" panose="020B0604020202020204" pitchFamily="34" charset="0"/>
              <a:buNone/>
              <a:defRPr/>
            </a:pPr>
            <a:r>
              <a:rPr lang="en-US" dirty="0">
                <a:solidFill>
                  <a:schemeClr val="bg1"/>
                </a:solidFill>
              </a:rPr>
              <a:t> </a:t>
            </a:r>
            <a:endParaRPr lang="en-CA" dirty="0">
              <a:solidFill>
                <a:schemeClr val="bg1"/>
              </a:solidFill>
            </a:endParaRPr>
          </a:p>
          <a:p>
            <a:pPr marL="0" indent="0">
              <a:buFont typeface="Arial" panose="020B0604020202020204" pitchFamily="34" charset="0"/>
              <a:buNone/>
              <a:defRPr/>
            </a:pPr>
            <a:endParaRPr lang="en-US" dirty="0"/>
          </a:p>
        </p:txBody>
      </p:sp>
      <p:sp>
        <p:nvSpPr>
          <p:cNvPr id="384003" name="Slide Number Placeholder 3">
            <a:extLst>
              <a:ext uri="{FF2B5EF4-FFF2-40B4-BE49-F238E27FC236}">
                <a16:creationId xmlns:a16="http://schemas.microsoft.com/office/drawing/2014/main" id="{B786F2A0-31EB-93E6-8D5A-42D6BF844BC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60460A-F9D9-584D-BA53-C109B2B09BC5}" type="slidenum">
              <a:rPr lang="en-US" altLang="en-US" smtClean="0">
                <a:solidFill>
                  <a:srgbClr val="002040"/>
                </a:solidFill>
              </a:rPr>
              <a:pPr/>
              <a:t>213</a:t>
            </a:fld>
            <a:endParaRPr lang="en-US" altLang="en-US">
              <a:solidFill>
                <a:srgbClr val="002040"/>
              </a:solidFil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DF6F18-4559-E2B5-8FA0-68202F1C4FEF}"/>
              </a:ext>
            </a:extLst>
          </p:cNvPr>
          <p:cNvSpPr>
            <a:spLocks noGrp="1"/>
          </p:cNvSpPr>
          <p:nvPr>
            <p:ph type="title"/>
          </p:nvPr>
        </p:nvSpPr>
        <p:spPr>
          <a:xfrm>
            <a:off x="611188" y="73025"/>
            <a:ext cx="8064500" cy="698500"/>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endParaRPr lang="en-US" b="1" dirty="0"/>
          </a:p>
        </p:txBody>
      </p:sp>
      <p:sp>
        <p:nvSpPr>
          <p:cNvPr id="2" name="Content Placeholder 1">
            <a:extLst>
              <a:ext uri="{FF2B5EF4-FFF2-40B4-BE49-F238E27FC236}">
                <a16:creationId xmlns:a16="http://schemas.microsoft.com/office/drawing/2014/main" id="{CEDCE83B-DB04-FF1A-B516-AB0250E2884A}"/>
              </a:ext>
            </a:extLst>
          </p:cNvPr>
          <p:cNvSpPr>
            <a:spLocks noGrp="1"/>
          </p:cNvSpPr>
          <p:nvPr>
            <p:ph idx="1"/>
          </p:nvPr>
        </p:nvSpPr>
        <p:spPr>
          <a:xfrm>
            <a:off x="395288" y="1058863"/>
            <a:ext cx="8424862" cy="3816350"/>
          </a:xfrm>
        </p:spPr>
        <p:txBody>
          <a:bodyPr>
            <a:normAutofit fontScale="70000" lnSpcReduction="20000"/>
          </a:bodyPr>
          <a:lstStyle/>
          <a:p>
            <a:pPr marL="0" indent="0">
              <a:buFont typeface="Arial" panose="020B0604020202020204" pitchFamily="34" charset="0"/>
              <a:buNone/>
              <a:defRPr/>
            </a:pPr>
            <a:r>
              <a:rPr lang="en-US" sz="2700" i="1" dirty="0">
                <a:solidFill>
                  <a:srgbClr val="00B0F0"/>
                </a:solidFill>
              </a:rPr>
              <a:t>Orkin Exterminating Co. Inc. v. </a:t>
            </a:r>
            <a:r>
              <a:rPr lang="en-US" sz="2700" i="1" dirty="0" err="1">
                <a:solidFill>
                  <a:srgbClr val="00B0F0"/>
                </a:solidFill>
              </a:rPr>
              <a:t>Petsco</a:t>
            </a:r>
            <a:r>
              <a:rPr lang="en-US" sz="2700" i="1" dirty="0">
                <a:solidFill>
                  <a:srgbClr val="00B0F0"/>
                </a:solidFill>
              </a:rPr>
              <a:t> Co. of Canada Ltd </a:t>
            </a:r>
            <a:r>
              <a:rPr lang="en-US" sz="2700" dirty="0">
                <a:solidFill>
                  <a:schemeClr val="bg1"/>
                </a:solidFill>
              </a:rPr>
              <a:t>(1985), 50 OR (2d) 726 (continued)</a:t>
            </a:r>
            <a:endParaRPr lang="en-CA" sz="2700" dirty="0">
              <a:solidFill>
                <a:schemeClr val="bg1"/>
              </a:solidFill>
            </a:endParaRPr>
          </a:p>
          <a:p>
            <a:pPr>
              <a:defRPr/>
            </a:pPr>
            <a:r>
              <a:rPr lang="en-US" sz="2700" b="1" dirty="0">
                <a:solidFill>
                  <a:schemeClr val="bg1"/>
                </a:solidFill>
              </a:rPr>
              <a:t>Court found that a company whose </a:t>
            </a:r>
            <a:r>
              <a:rPr lang="en-US" sz="2700" b="1" dirty="0">
                <a:solidFill>
                  <a:srgbClr val="FFFF00"/>
                </a:solidFill>
              </a:rPr>
              <a:t>goods or services are well known in the U.S.</a:t>
            </a:r>
            <a:r>
              <a:rPr lang="en-US" sz="2700" b="1" dirty="0">
                <a:solidFill>
                  <a:schemeClr val="bg1"/>
                </a:solidFill>
              </a:rPr>
              <a:t>,</a:t>
            </a:r>
            <a:r>
              <a:rPr lang="en-US" sz="2700" b="1" dirty="0">
                <a:solidFill>
                  <a:srgbClr val="FFFF00"/>
                </a:solidFill>
              </a:rPr>
              <a:t> but not in Canada, </a:t>
            </a:r>
            <a:r>
              <a:rPr lang="en-US" sz="2700" b="1" dirty="0">
                <a:solidFill>
                  <a:srgbClr val="FF0000"/>
                </a:solidFill>
              </a:rPr>
              <a:t>will not be protected at common law</a:t>
            </a:r>
            <a:r>
              <a:rPr lang="en-US" sz="2700" b="1" dirty="0">
                <a:solidFill>
                  <a:srgbClr val="FFFF00"/>
                </a:solidFill>
              </a:rPr>
              <a:t> from another company </a:t>
            </a:r>
            <a:r>
              <a:rPr lang="en-US" sz="2700" b="1" dirty="0">
                <a:solidFill>
                  <a:schemeClr val="bg1"/>
                </a:solidFill>
              </a:rPr>
              <a:t>offering similarly named or branded products or services in Canada</a:t>
            </a:r>
            <a:r>
              <a:rPr lang="en-US" sz="2700" b="1" dirty="0">
                <a:solidFill>
                  <a:srgbClr val="FFFF00"/>
                </a:solidFill>
              </a:rPr>
              <a:t>.</a:t>
            </a:r>
            <a:endParaRPr lang="en-CA" sz="2700" b="1" dirty="0">
              <a:solidFill>
                <a:srgbClr val="FFFF00"/>
              </a:solidFill>
            </a:endParaRPr>
          </a:p>
          <a:p>
            <a:pPr>
              <a:defRPr/>
            </a:pPr>
            <a:r>
              <a:rPr lang="en-US" sz="2700" dirty="0">
                <a:solidFill>
                  <a:schemeClr val="bg1"/>
                </a:solidFill>
              </a:rPr>
              <a:t>Reason is because </a:t>
            </a:r>
            <a:r>
              <a:rPr lang="en-US" sz="2700" dirty="0">
                <a:solidFill>
                  <a:srgbClr val="FFFF00"/>
                </a:solidFill>
              </a:rPr>
              <a:t>confusion or misrepresentation is the essence </a:t>
            </a:r>
            <a:r>
              <a:rPr lang="en-US" sz="2700" dirty="0">
                <a:solidFill>
                  <a:schemeClr val="bg1"/>
                </a:solidFill>
              </a:rPr>
              <a:t>of the tort.</a:t>
            </a:r>
          </a:p>
          <a:p>
            <a:pPr>
              <a:defRPr/>
            </a:pPr>
            <a:r>
              <a:rPr lang="en-US" sz="2700" dirty="0">
                <a:solidFill>
                  <a:schemeClr val="bg1"/>
                </a:solidFill>
              </a:rPr>
              <a:t>Where Plaintiff’s product or service is unknown in a certain region, it is hard to argue that customers were misled into thinking they were purchasing the Plaintiff’s products.</a:t>
            </a:r>
            <a:endParaRPr lang="en-CA" sz="2700" dirty="0">
              <a:solidFill>
                <a:schemeClr val="bg1"/>
              </a:solidFill>
            </a:endParaRPr>
          </a:p>
          <a:p>
            <a:pPr>
              <a:defRPr/>
            </a:pPr>
            <a:r>
              <a:rPr lang="en-US" sz="2700" dirty="0">
                <a:solidFill>
                  <a:srgbClr val="FFFF00"/>
                </a:solidFill>
              </a:rPr>
              <a:t>That said however, </a:t>
            </a:r>
            <a:r>
              <a:rPr lang="en-US" sz="2700" b="1" dirty="0">
                <a:solidFill>
                  <a:srgbClr val="FF0000"/>
                </a:solidFill>
              </a:rPr>
              <a:t>goodwill can exist outside the area where a company carries on a business</a:t>
            </a:r>
            <a:r>
              <a:rPr lang="en-US" sz="2700" dirty="0">
                <a:solidFill>
                  <a:schemeClr val="bg1"/>
                </a:solidFill>
              </a:rPr>
              <a:t>. </a:t>
            </a:r>
            <a:endParaRPr lang="en-CA" sz="2700" dirty="0">
              <a:solidFill>
                <a:schemeClr val="bg1"/>
              </a:solidFill>
            </a:endParaRPr>
          </a:p>
          <a:p>
            <a:pPr marL="0" indent="0">
              <a:buFont typeface="Arial" panose="020B0604020202020204" pitchFamily="34" charset="0"/>
              <a:buNone/>
              <a:defRPr/>
            </a:pPr>
            <a:r>
              <a:rPr lang="en-US" sz="1650" dirty="0">
                <a:solidFill>
                  <a:schemeClr val="bg1"/>
                </a:solidFill>
              </a:rPr>
              <a:t> </a:t>
            </a:r>
            <a:endParaRPr lang="en-CA" sz="1650" dirty="0">
              <a:solidFill>
                <a:schemeClr val="bg1"/>
              </a:solidFill>
            </a:endParaRPr>
          </a:p>
          <a:p>
            <a:pPr marL="0" indent="0">
              <a:buFont typeface="Arial" panose="020B0604020202020204" pitchFamily="34" charset="0"/>
              <a:buNone/>
              <a:defRPr/>
            </a:pPr>
            <a:endParaRPr lang="en-US" dirty="0"/>
          </a:p>
        </p:txBody>
      </p:sp>
      <p:sp>
        <p:nvSpPr>
          <p:cNvPr id="386051" name="Slide Number Placeholder 3">
            <a:extLst>
              <a:ext uri="{FF2B5EF4-FFF2-40B4-BE49-F238E27FC236}">
                <a16:creationId xmlns:a16="http://schemas.microsoft.com/office/drawing/2014/main" id="{E5E713AB-F0A2-DE09-5C92-1FA9D604CFB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F2A668-C042-3F4A-B1B8-5E4602F90231}" type="slidenum">
              <a:rPr lang="en-US" altLang="en-US" smtClean="0">
                <a:solidFill>
                  <a:srgbClr val="002040"/>
                </a:solidFill>
              </a:rPr>
              <a:pPr/>
              <a:t>214</a:t>
            </a:fld>
            <a:endParaRPr lang="en-US" altLang="en-US">
              <a:solidFill>
                <a:srgbClr val="002040"/>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8417BF-A449-ABE4-5F39-CB101A1CD525}"/>
              </a:ext>
            </a:extLst>
          </p:cNvPr>
          <p:cNvSpPr>
            <a:spLocks noGrp="1"/>
          </p:cNvSpPr>
          <p:nvPr>
            <p:ph type="title"/>
          </p:nvPr>
        </p:nvSpPr>
        <p:spPr>
          <a:xfrm>
            <a:off x="395288" y="98425"/>
            <a:ext cx="8353425" cy="744538"/>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endParaRPr lang="en-US" b="1" dirty="0"/>
          </a:p>
        </p:txBody>
      </p:sp>
      <p:sp>
        <p:nvSpPr>
          <p:cNvPr id="2" name="Content Placeholder 1">
            <a:extLst>
              <a:ext uri="{FF2B5EF4-FFF2-40B4-BE49-F238E27FC236}">
                <a16:creationId xmlns:a16="http://schemas.microsoft.com/office/drawing/2014/main" id="{4236F2D9-2C34-0D34-76B9-D3B04BBC3753}"/>
              </a:ext>
            </a:extLst>
          </p:cNvPr>
          <p:cNvSpPr>
            <a:spLocks noGrp="1"/>
          </p:cNvSpPr>
          <p:nvPr>
            <p:ph idx="1"/>
          </p:nvPr>
        </p:nvSpPr>
        <p:spPr>
          <a:xfrm>
            <a:off x="179388" y="915988"/>
            <a:ext cx="8785225" cy="4032250"/>
          </a:xfrm>
        </p:spPr>
        <p:txBody>
          <a:bodyPr>
            <a:normAutofit fontScale="70000" lnSpcReduction="20000"/>
          </a:bodyPr>
          <a:lstStyle/>
          <a:p>
            <a:pPr marL="0" indent="0">
              <a:lnSpc>
                <a:spcPct val="110000"/>
              </a:lnSpc>
              <a:buFont typeface="Arial" panose="020B0604020202020204" pitchFamily="34" charset="0"/>
              <a:buNone/>
              <a:defRPr/>
            </a:pPr>
            <a:r>
              <a:rPr lang="en-US" sz="2300" b="1" dirty="0">
                <a:solidFill>
                  <a:schemeClr val="bg1"/>
                </a:solidFill>
              </a:rPr>
              <a:t>So how might foreign reputation be built up? </a:t>
            </a:r>
            <a:endParaRPr lang="en-CA" sz="2300" dirty="0">
              <a:solidFill>
                <a:schemeClr val="bg1"/>
              </a:solidFill>
            </a:endParaRPr>
          </a:p>
          <a:p>
            <a:pPr>
              <a:lnSpc>
                <a:spcPct val="110000"/>
              </a:lnSpc>
              <a:buFont typeface="+mj-lt"/>
              <a:buAutoNum type="arabicPeriod"/>
              <a:defRPr/>
            </a:pPr>
            <a:r>
              <a:rPr lang="en-US" sz="2300" dirty="0">
                <a:solidFill>
                  <a:srgbClr val="FFFF00"/>
                </a:solidFill>
              </a:rPr>
              <a:t>Canadians travelling in the United States were exposed </a:t>
            </a:r>
            <a:r>
              <a:rPr lang="en-US" sz="2300" dirty="0">
                <a:solidFill>
                  <a:schemeClr val="bg1"/>
                </a:solidFill>
              </a:rPr>
              <a:t>to Orkin's extensive advertising and use of its trademarks ; </a:t>
            </a:r>
          </a:p>
          <a:p>
            <a:pPr>
              <a:lnSpc>
                <a:spcPct val="110000"/>
              </a:lnSpc>
              <a:buFont typeface="+mj-lt"/>
              <a:buAutoNum type="arabicPeriod"/>
              <a:defRPr/>
            </a:pPr>
            <a:r>
              <a:rPr lang="en-US" sz="2300" dirty="0">
                <a:solidFill>
                  <a:srgbClr val="FFFF00"/>
                </a:solidFill>
              </a:rPr>
              <a:t>Canadians in Canada </a:t>
            </a:r>
            <a:r>
              <a:rPr lang="en-US" sz="2300" dirty="0">
                <a:solidFill>
                  <a:schemeClr val="bg1"/>
                </a:solidFill>
              </a:rPr>
              <a:t>were exposed to </a:t>
            </a:r>
            <a:r>
              <a:rPr lang="en-US" sz="2300" dirty="0">
                <a:solidFill>
                  <a:srgbClr val="FFFF00"/>
                </a:solidFill>
              </a:rPr>
              <a:t>Orkin's advertising and articles appearing in American publications </a:t>
            </a:r>
            <a:r>
              <a:rPr lang="en-US" sz="2300" dirty="0">
                <a:solidFill>
                  <a:schemeClr val="bg1"/>
                </a:solidFill>
              </a:rPr>
              <a:t>circulated here &amp; </a:t>
            </a:r>
            <a:r>
              <a:rPr lang="en-US" sz="2300" dirty="0">
                <a:solidFill>
                  <a:srgbClr val="FFFF00"/>
                </a:solidFill>
              </a:rPr>
              <a:t>Orkin’s ads appearing on TV and radio </a:t>
            </a:r>
            <a:r>
              <a:rPr lang="en-US" sz="2300" dirty="0">
                <a:solidFill>
                  <a:schemeClr val="bg1"/>
                </a:solidFill>
              </a:rPr>
              <a:t>broadcast </a:t>
            </a:r>
            <a:r>
              <a:rPr lang="en-US" sz="2300" dirty="0">
                <a:solidFill>
                  <a:srgbClr val="FFFF00"/>
                </a:solidFill>
              </a:rPr>
              <a:t>from American stations </a:t>
            </a:r>
            <a:r>
              <a:rPr lang="en-US" sz="2300" dirty="0">
                <a:solidFill>
                  <a:schemeClr val="bg1"/>
                </a:solidFill>
              </a:rPr>
              <a:t>but received in Canada; </a:t>
            </a:r>
          </a:p>
          <a:p>
            <a:pPr>
              <a:lnSpc>
                <a:spcPct val="110000"/>
              </a:lnSpc>
              <a:buFont typeface="+mj-lt"/>
              <a:buAutoNum type="arabicPeriod"/>
              <a:defRPr/>
            </a:pPr>
            <a:r>
              <a:rPr lang="en-US" sz="2300" dirty="0">
                <a:solidFill>
                  <a:schemeClr val="bg1"/>
                </a:solidFill>
              </a:rPr>
              <a:t>Thousands of Canadians had used Orkin services on a regular basis in connection with </a:t>
            </a:r>
            <a:r>
              <a:rPr lang="en-US" sz="2300" dirty="0">
                <a:solidFill>
                  <a:srgbClr val="FFFF00"/>
                </a:solidFill>
              </a:rPr>
              <a:t>property owned or rented by them in the United States</a:t>
            </a:r>
            <a:r>
              <a:rPr lang="en-US" sz="2300" dirty="0">
                <a:solidFill>
                  <a:schemeClr val="bg1"/>
                </a:solidFill>
              </a:rPr>
              <a:t>; </a:t>
            </a:r>
            <a:endParaRPr lang="en-CA" sz="2300" dirty="0">
              <a:solidFill>
                <a:schemeClr val="bg1"/>
              </a:solidFill>
            </a:endParaRPr>
          </a:p>
          <a:p>
            <a:pPr>
              <a:lnSpc>
                <a:spcPct val="110000"/>
              </a:lnSpc>
              <a:buFont typeface="+mj-lt"/>
              <a:buAutoNum type="arabicPeriod"/>
              <a:defRPr/>
            </a:pPr>
            <a:r>
              <a:rPr lang="en-US" sz="2300" dirty="0">
                <a:solidFill>
                  <a:schemeClr val="bg1"/>
                </a:solidFill>
              </a:rPr>
              <a:t>Orkin provides services to companies, in the U.S., which have operations in Canada </a:t>
            </a:r>
            <a:endParaRPr lang="en-CA" sz="2300" dirty="0">
              <a:solidFill>
                <a:schemeClr val="bg1"/>
              </a:solidFill>
            </a:endParaRPr>
          </a:p>
          <a:p>
            <a:pPr>
              <a:lnSpc>
                <a:spcPct val="110000"/>
              </a:lnSpc>
              <a:buFont typeface="+mj-lt"/>
              <a:buAutoNum type="arabicPeriod"/>
              <a:defRPr/>
            </a:pPr>
            <a:r>
              <a:rPr lang="en-US" sz="2300" dirty="0">
                <a:solidFill>
                  <a:srgbClr val="FFFF00"/>
                </a:solidFill>
              </a:rPr>
              <a:t>Orkin's international reputation </a:t>
            </a:r>
            <a:r>
              <a:rPr lang="en-US" sz="2300" dirty="0">
                <a:solidFill>
                  <a:schemeClr val="bg1"/>
                </a:solidFill>
              </a:rPr>
              <a:t>in the pest control field resulted in the Canadian government seeking its advice as a consultant respecting the control of pests for the Exposition in Montreal in the mid-1970’s </a:t>
            </a:r>
            <a:endParaRPr lang="en-CA" sz="2300" dirty="0">
              <a:solidFill>
                <a:schemeClr val="bg1"/>
              </a:solidFill>
            </a:endParaRPr>
          </a:p>
          <a:p>
            <a:pPr marL="0" indent="0">
              <a:lnSpc>
                <a:spcPct val="110000"/>
              </a:lnSpc>
              <a:buFont typeface="Arial" panose="020B0604020202020204" pitchFamily="34" charset="0"/>
              <a:buNone/>
              <a:defRPr/>
            </a:pPr>
            <a:r>
              <a:rPr lang="en-US" sz="2300" dirty="0">
                <a:solidFill>
                  <a:schemeClr val="bg1"/>
                </a:solidFill>
              </a:rPr>
              <a:t>Moreover the fact that </a:t>
            </a:r>
            <a:r>
              <a:rPr lang="en-US" sz="2300" dirty="0" err="1">
                <a:solidFill>
                  <a:srgbClr val="FF0000"/>
                </a:solidFill>
              </a:rPr>
              <a:t>Pestco</a:t>
            </a:r>
            <a:r>
              <a:rPr lang="en-US" sz="2300" dirty="0">
                <a:solidFill>
                  <a:srgbClr val="FF0000"/>
                </a:solidFill>
              </a:rPr>
              <a:t>, in 1967, chose to use the name Orkin in Ontario is evidence from which it may be inferred that the name Orkin had commercial value </a:t>
            </a:r>
            <a:r>
              <a:rPr lang="en-US" sz="2300" dirty="0">
                <a:solidFill>
                  <a:schemeClr val="bg1"/>
                </a:solidFill>
              </a:rPr>
              <a:t>at that time in Ontario. This, according to the Court, is an important indication of goodwill in a “foreign” territory. </a:t>
            </a:r>
            <a:endParaRPr lang="en-CA" sz="2300" dirty="0">
              <a:solidFill>
                <a:schemeClr val="bg1"/>
              </a:solidFill>
            </a:endParaRPr>
          </a:p>
          <a:p>
            <a:pPr marL="0" indent="0">
              <a:buFont typeface="Arial" panose="020B0604020202020204" pitchFamily="34" charset="0"/>
              <a:buNone/>
              <a:defRPr/>
            </a:pPr>
            <a:r>
              <a:rPr lang="en-US" dirty="0">
                <a:solidFill>
                  <a:schemeClr val="bg1"/>
                </a:solidFill>
              </a:rPr>
              <a:t> </a:t>
            </a:r>
            <a:endParaRPr lang="en-CA" dirty="0">
              <a:solidFill>
                <a:schemeClr val="bg1"/>
              </a:solidFill>
            </a:endParaRPr>
          </a:p>
          <a:p>
            <a:pPr marL="0" indent="0">
              <a:buFont typeface="Arial" panose="020B0604020202020204" pitchFamily="34" charset="0"/>
              <a:buNone/>
              <a:defRPr/>
            </a:pPr>
            <a:endParaRPr lang="en-US" dirty="0"/>
          </a:p>
        </p:txBody>
      </p:sp>
      <p:sp>
        <p:nvSpPr>
          <p:cNvPr id="388099" name="Slide Number Placeholder 3">
            <a:extLst>
              <a:ext uri="{FF2B5EF4-FFF2-40B4-BE49-F238E27FC236}">
                <a16:creationId xmlns:a16="http://schemas.microsoft.com/office/drawing/2014/main" id="{113DF89E-67C9-45B0-9EDE-737762CE01B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769C55-733A-1441-889E-C4E70C1BFF97}" type="slidenum">
              <a:rPr lang="en-US" altLang="en-US" smtClean="0">
                <a:solidFill>
                  <a:srgbClr val="002040"/>
                </a:solidFill>
              </a:rPr>
              <a:pPr/>
              <a:t>215</a:t>
            </a:fld>
            <a:endParaRPr lang="en-US" altLang="en-US">
              <a:solidFill>
                <a:srgbClr val="002040"/>
              </a:solidFil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84BFA3-3C70-D599-05B3-997932E61CD3}"/>
              </a:ext>
            </a:extLst>
          </p:cNvPr>
          <p:cNvSpPr>
            <a:spLocks noGrp="1"/>
          </p:cNvSpPr>
          <p:nvPr>
            <p:ph type="title"/>
          </p:nvPr>
        </p:nvSpPr>
        <p:spPr>
          <a:xfrm>
            <a:off x="868363" y="123825"/>
            <a:ext cx="7407275" cy="792163"/>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F4DCF6BC-2D34-92F3-D5D5-7A9E0035C208}"/>
              </a:ext>
            </a:extLst>
          </p:cNvPr>
          <p:cNvSpPr>
            <a:spLocks noGrp="1"/>
          </p:cNvSpPr>
          <p:nvPr>
            <p:ph idx="1"/>
          </p:nvPr>
        </p:nvSpPr>
        <p:spPr>
          <a:xfrm>
            <a:off x="323850" y="1131888"/>
            <a:ext cx="8496300" cy="3509962"/>
          </a:xfrm>
        </p:spPr>
        <p:txBody>
          <a:bodyPr>
            <a:normAutofit/>
          </a:bodyPr>
          <a:lstStyle/>
          <a:p>
            <a:pPr marL="0" indent="0">
              <a:buFont typeface="Arial" panose="020B0604020202020204" pitchFamily="34" charset="0"/>
              <a:buNone/>
              <a:defRPr/>
            </a:pPr>
            <a:r>
              <a:rPr lang="en-US" sz="2400" i="1" dirty="0">
                <a:solidFill>
                  <a:srgbClr val="00B0F0"/>
                </a:solidFill>
              </a:rPr>
              <a:t>Sadhu Singh Hamdard Trust v. </a:t>
            </a:r>
            <a:r>
              <a:rPr lang="en-US" sz="2400" i="1" dirty="0" err="1">
                <a:solidFill>
                  <a:srgbClr val="00B0F0"/>
                </a:solidFill>
              </a:rPr>
              <a:t>Navsun</a:t>
            </a:r>
            <a:r>
              <a:rPr lang="en-US" sz="2400" i="1" dirty="0">
                <a:solidFill>
                  <a:srgbClr val="00B0F0"/>
                </a:solidFill>
              </a:rPr>
              <a:t> Holdings Ltd. </a:t>
            </a:r>
            <a:r>
              <a:rPr lang="en-US" sz="2400" dirty="0">
                <a:solidFill>
                  <a:schemeClr val="bg1"/>
                </a:solidFill>
              </a:rPr>
              <a:t>(2016)</a:t>
            </a:r>
            <a:endParaRPr lang="en-CA" sz="2400" dirty="0">
              <a:solidFill>
                <a:schemeClr val="bg1"/>
              </a:solidFill>
            </a:endParaRPr>
          </a:p>
          <a:p>
            <a:pPr marL="0" indent="0">
              <a:buFont typeface="Arial" panose="020B0604020202020204" pitchFamily="34" charset="0"/>
              <a:buNone/>
              <a:defRPr/>
            </a:pPr>
            <a:r>
              <a:rPr lang="en-US" sz="2400" dirty="0">
                <a:solidFill>
                  <a:schemeClr val="bg1"/>
                </a:solidFill>
              </a:rPr>
              <a:t>Case explores the related </a:t>
            </a:r>
            <a:r>
              <a:rPr lang="en-US" sz="2400" dirty="0">
                <a:solidFill>
                  <a:srgbClr val="FFFF00"/>
                </a:solidFill>
              </a:rPr>
              <a:t>questions of</a:t>
            </a:r>
            <a:r>
              <a:rPr lang="en-US" sz="2400" dirty="0">
                <a:solidFill>
                  <a:schemeClr val="bg1"/>
                </a:solidFill>
              </a:rPr>
              <a:t>: </a:t>
            </a:r>
            <a:endParaRPr lang="en-CA" sz="2400" dirty="0">
              <a:solidFill>
                <a:schemeClr val="bg1"/>
              </a:solidFill>
            </a:endParaRPr>
          </a:p>
          <a:p>
            <a:pPr marL="300038" lvl="1" indent="0">
              <a:buFont typeface="Arial" panose="020B0604020202020204" pitchFamily="34" charset="0"/>
              <a:buNone/>
              <a:defRPr/>
            </a:pPr>
            <a:r>
              <a:rPr lang="en-US" sz="2400" dirty="0">
                <a:solidFill>
                  <a:schemeClr val="bg1"/>
                </a:solidFill>
              </a:rPr>
              <a:t>1. </a:t>
            </a:r>
            <a:r>
              <a:rPr lang="en-US" sz="2400" dirty="0">
                <a:solidFill>
                  <a:srgbClr val="FFFF00"/>
                </a:solidFill>
              </a:rPr>
              <a:t>Whether an entity that does minimal business in Canada but that has a website accessible </a:t>
            </a:r>
            <a:r>
              <a:rPr lang="en-US" sz="2400" dirty="0">
                <a:solidFill>
                  <a:schemeClr val="bg1"/>
                </a:solidFill>
              </a:rPr>
              <a:t>to (and accessed by) Canadians </a:t>
            </a:r>
            <a:r>
              <a:rPr lang="en-US" sz="2400" dirty="0">
                <a:solidFill>
                  <a:srgbClr val="FFFF00"/>
                </a:solidFill>
              </a:rPr>
              <a:t>can establish sufficient goodwill</a:t>
            </a:r>
            <a:r>
              <a:rPr lang="en-US" sz="2400" dirty="0">
                <a:solidFill>
                  <a:schemeClr val="bg1"/>
                </a:solidFill>
              </a:rPr>
              <a:t> for a successful action in passing off in a Canadian court? &amp;</a:t>
            </a:r>
            <a:endParaRPr lang="en-CA" sz="2400" dirty="0">
              <a:solidFill>
                <a:schemeClr val="bg1"/>
              </a:solidFill>
            </a:endParaRPr>
          </a:p>
          <a:p>
            <a:pPr marL="300038" lvl="1" indent="0">
              <a:buFont typeface="Arial" panose="020B0604020202020204" pitchFamily="34" charset="0"/>
              <a:buNone/>
              <a:defRPr/>
            </a:pPr>
            <a:r>
              <a:rPr lang="en-US" sz="2400" dirty="0">
                <a:solidFill>
                  <a:schemeClr val="bg1"/>
                </a:solidFill>
              </a:rPr>
              <a:t>2. How can such a </a:t>
            </a:r>
            <a:r>
              <a:rPr lang="en-US" sz="2400" dirty="0">
                <a:solidFill>
                  <a:srgbClr val="FFFF00"/>
                </a:solidFill>
              </a:rPr>
              <a:t>company demonstrate its reputation</a:t>
            </a:r>
            <a:r>
              <a:rPr lang="en-US" sz="2400" dirty="0">
                <a:solidFill>
                  <a:schemeClr val="bg1"/>
                </a:solidFill>
              </a:rPr>
              <a:t>?</a:t>
            </a:r>
            <a:endParaRPr lang="en-CA" sz="2400" dirty="0">
              <a:solidFill>
                <a:schemeClr val="bg1"/>
              </a:solidFill>
            </a:endParaRPr>
          </a:p>
          <a:p>
            <a:pPr marL="0" indent="0">
              <a:buFont typeface="Arial" panose="020B0604020202020204" pitchFamily="34" charset="0"/>
              <a:buNone/>
              <a:defRPr/>
            </a:pPr>
            <a:endParaRPr lang="en-US" dirty="0"/>
          </a:p>
          <a:p>
            <a:pPr>
              <a:defRPr/>
            </a:pPr>
            <a:endParaRPr lang="en-US" dirty="0"/>
          </a:p>
        </p:txBody>
      </p:sp>
      <p:sp>
        <p:nvSpPr>
          <p:cNvPr id="390147" name="Slide Number Placeholder 3">
            <a:extLst>
              <a:ext uri="{FF2B5EF4-FFF2-40B4-BE49-F238E27FC236}">
                <a16:creationId xmlns:a16="http://schemas.microsoft.com/office/drawing/2014/main" id="{109A97C9-31CC-5541-8365-B24F5933E8D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5F6E3EC-C0CA-6443-A72E-4AC72D98E63A}" type="slidenum">
              <a:rPr lang="en-US" altLang="en-US" smtClean="0">
                <a:solidFill>
                  <a:srgbClr val="002040"/>
                </a:solidFill>
              </a:rPr>
              <a:pPr/>
              <a:t>216</a:t>
            </a:fld>
            <a:endParaRPr lang="en-US" altLang="en-US">
              <a:solidFill>
                <a:srgbClr val="002040"/>
              </a:solidFil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90BAB5-959B-6867-5711-6751851250A6}"/>
              </a:ext>
            </a:extLst>
          </p:cNvPr>
          <p:cNvSpPr>
            <a:spLocks noGrp="1"/>
          </p:cNvSpPr>
          <p:nvPr>
            <p:ph type="title"/>
          </p:nvPr>
        </p:nvSpPr>
        <p:spPr>
          <a:xfrm>
            <a:off x="1076325" y="123825"/>
            <a:ext cx="7334250" cy="792163"/>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52C1C128-7508-AAE4-EF7F-F0B3706240BD}"/>
              </a:ext>
            </a:extLst>
          </p:cNvPr>
          <p:cNvSpPr>
            <a:spLocks noGrp="1"/>
          </p:cNvSpPr>
          <p:nvPr>
            <p:ph idx="1"/>
          </p:nvPr>
        </p:nvSpPr>
        <p:spPr>
          <a:xfrm>
            <a:off x="468313" y="1203325"/>
            <a:ext cx="8280400" cy="3744913"/>
          </a:xfrm>
        </p:spPr>
        <p:txBody>
          <a:bodyPr>
            <a:normAutofit fontScale="92500"/>
          </a:bodyPr>
          <a:lstStyle/>
          <a:p>
            <a:pPr marL="0" indent="0">
              <a:lnSpc>
                <a:spcPct val="110000"/>
              </a:lnSpc>
              <a:buFont typeface="Arial" panose="020B0604020202020204" pitchFamily="34" charset="0"/>
              <a:buNone/>
              <a:defRPr/>
            </a:pPr>
            <a:r>
              <a:rPr lang="en-US" sz="2175" i="1" dirty="0">
                <a:solidFill>
                  <a:srgbClr val="00B0F0"/>
                </a:solidFill>
              </a:rPr>
              <a:t>Sadhu Singh Hamdard Trust v. </a:t>
            </a:r>
            <a:r>
              <a:rPr lang="en-US" sz="2175" i="1" dirty="0" err="1">
                <a:solidFill>
                  <a:srgbClr val="00B0F0"/>
                </a:solidFill>
              </a:rPr>
              <a:t>Navsun</a:t>
            </a:r>
            <a:r>
              <a:rPr lang="en-US" sz="2175" i="1" dirty="0">
                <a:solidFill>
                  <a:srgbClr val="00B0F0"/>
                </a:solidFill>
              </a:rPr>
              <a:t> Holdings Ltd. </a:t>
            </a:r>
            <a:r>
              <a:rPr lang="en-US" sz="2175" dirty="0">
                <a:solidFill>
                  <a:schemeClr val="bg1"/>
                </a:solidFill>
              </a:rPr>
              <a:t>(2016) (continued)</a:t>
            </a:r>
            <a:endParaRPr lang="en-CA" sz="2175" dirty="0">
              <a:solidFill>
                <a:schemeClr val="bg1"/>
              </a:solidFill>
            </a:endParaRPr>
          </a:p>
          <a:p>
            <a:pPr marL="0" indent="0">
              <a:lnSpc>
                <a:spcPct val="110000"/>
              </a:lnSpc>
              <a:buFont typeface="Arial" panose="020B0604020202020204" pitchFamily="34" charset="0"/>
              <a:buNone/>
              <a:defRPr/>
            </a:pPr>
            <a:r>
              <a:rPr lang="en-US" sz="2175" i="1" dirty="0">
                <a:solidFill>
                  <a:schemeClr val="bg1"/>
                </a:solidFill>
              </a:rPr>
              <a:t>[4] </a:t>
            </a:r>
            <a:r>
              <a:rPr lang="en-US" sz="2175" i="1" dirty="0">
                <a:solidFill>
                  <a:srgbClr val="FFFF00"/>
                </a:solidFill>
              </a:rPr>
              <a:t>Hamdard Trust is the owner </a:t>
            </a:r>
            <a:r>
              <a:rPr lang="en-US" sz="2175" i="1" dirty="0">
                <a:solidFill>
                  <a:schemeClr val="bg1"/>
                </a:solidFill>
              </a:rPr>
              <a:t>and publisher of an Indian Punjabi-language daily newspaper called the </a:t>
            </a:r>
            <a:r>
              <a:rPr lang="en-US" sz="2175" i="1" dirty="0">
                <a:solidFill>
                  <a:srgbClr val="FF0000"/>
                </a:solidFill>
              </a:rPr>
              <a:t>“</a:t>
            </a:r>
            <a:r>
              <a:rPr lang="en-US" sz="2175" i="1" dirty="0" err="1">
                <a:solidFill>
                  <a:srgbClr val="FF0000"/>
                </a:solidFill>
              </a:rPr>
              <a:t>Ajit</a:t>
            </a:r>
            <a:r>
              <a:rPr lang="en-US" sz="2175" i="1" dirty="0">
                <a:solidFill>
                  <a:srgbClr val="FF0000"/>
                </a:solidFill>
              </a:rPr>
              <a:t> Daily”</a:t>
            </a:r>
            <a:r>
              <a:rPr lang="en-US" sz="2175" i="1" dirty="0">
                <a:solidFill>
                  <a:schemeClr val="bg1"/>
                </a:solidFill>
              </a:rPr>
              <a:t>. This paper has been </a:t>
            </a:r>
            <a:r>
              <a:rPr lang="en-US" sz="2175" i="1" dirty="0">
                <a:solidFill>
                  <a:srgbClr val="FFFF00"/>
                </a:solidFill>
              </a:rPr>
              <a:t>published in India since 1955 </a:t>
            </a:r>
            <a:r>
              <a:rPr lang="en-US" sz="2175" i="1" dirty="0">
                <a:solidFill>
                  <a:schemeClr val="bg1"/>
                </a:solidFill>
              </a:rPr>
              <a:t>and is well-known among the Punjabi population in India. An </a:t>
            </a:r>
            <a:r>
              <a:rPr lang="en-US" sz="2175" i="1" dirty="0">
                <a:solidFill>
                  <a:srgbClr val="FFFF00"/>
                </a:solidFill>
              </a:rPr>
              <a:t>online version has been available since 2002</a:t>
            </a:r>
            <a:r>
              <a:rPr lang="en-US" sz="2175" i="1" dirty="0">
                <a:solidFill>
                  <a:schemeClr val="bg1"/>
                </a:solidFill>
              </a:rPr>
              <a:t>. Only a </a:t>
            </a:r>
            <a:r>
              <a:rPr lang="en-US" sz="2175" i="1" dirty="0">
                <a:solidFill>
                  <a:srgbClr val="FFFF00"/>
                </a:solidFill>
              </a:rPr>
              <a:t>small number of subscriptions</a:t>
            </a:r>
            <a:r>
              <a:rPr lang="en-US" sz="2175" i="1" dirty="0">
                <a:solidFill>
                  <a:schemeClr val="bg1"/>
                </a:solidFill>
              </a:rPr>
              <a:t> have been sold </a:t>
            </a:r>
            <a:r>
              <a:rPr lang="en-US" sz="2175" i="1" dirty="0">
                <a:solidFill>
                  <a:srgbClr val="FFFF00"/>
                </a:solidFill>
              </a:rPr>
              <a:t>in Canada</a:t>
            </a:r>
            <a:r>
              <a:rPr lang="en-US" sz="2175" i="1" dirty="0">
                <a:solidFill>
                  <a:schemeClr val="bg1"/>
                </a:solidFill>
              </a:rPr>
              <a:t>, but several of the affiants whose affidavits were before the Federal Court on the summary trial motion lived in Canada and deposed or confirmed in cross-examination that they were aware of the </a:t>
            </a:r>
            <a:r>
              <a:rPr lang="en-US" sz="2175" i="1" dirty="0" err="1">
                <a:solidFill>
                  <a:schemeClr val="bg1"/>
                </a:solidFill>
              </a:rPr>
              <a:t>Ajit</a:t>
            </a:r>
            <a:r>
              <a:rPr lang="en-US" sz="2175" i="1" dirty="0">
                <a:solidFill>
                  <a:schemeClr val="bg1"/>
                </a:solidFill>
              </a:rPr>
              <a:t> Daily and its reputation as an important Punjabi paper in India.</a:t>
            </a:r>
            <a:endParaRPr lang="en-CA" sz="2175" i="1" dirty="0">
              <a:solidFill>
                <a:schemeClr val="bg1"/>
              </a:solidFill>
            </a:endParaRPr>
          </a:p>
          <a:p>
            <a:pPr marL="0" indent="0">
              <a:buFont typeface="Arial" panose="020B0604020202020204" pitchFamily="34" charset="0"/>
              <a:buNone/>
              <a:defRPr/>
            </a:pPr>
            <a:endParaRPr lang="en-US" dirty="0"/>
          </a:p>
          <a:p>
            <a:pPr>
              <a:defRPr/>
            </a:pPr>
            <a:endParaRPr lang="en-US" dirty="0"/>
          </a:p>
        </p:txBody>
      </p:sp>
      <p:sp>
        <p:nvSpPr>
          <p:cNvPr id="392195" name="Slide Number Placeholder 3">
            <a:extLst>
              <a:ext uri="{FF2B5EF4-FFF2-40B4-BE49-F238E27FC236}">
                <a16:creationId xmlns:a16="http://schemas.microsoft.com/office/drawing/2014/main" id="{01144491-F87C-A24D-4B89-54515CB4565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EC8B21-A89B-B742-806F-4FB9560DB58F}" type="slidenum">
              <a:rPr lang="en-US" altLang="en-US" smtClean="0">
                <a:solidFill>
                  <a:srgbClr val="002040"/>
                </a:solidFill>
              </a:rPr>
              <a:pPr/>
              <a:t>217</a:t>
            </a:fld>
            <a:endParaRPr lang="en-US" altLang="en-US">
              <a:solidFill>
                <a:srgbClr val="002040"/>
              </a:solidFil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DB6F4A-1A46-A5CE-791F-96859BF0E55C}"/>
              </a:ext>
            </a:extLst>
          </p:cNvPr>
          <p:cNvSpPr>
            <a:spLocks noGrp="1"/>
          </p:cNvSpPr>
          <p:nvPr>
            <p:ph type="title"/>
          </p:nvPr>
        </p:nvSpPr>
        <p:spPr>
          <a:xfrm>
            <a:off x="868363" y="195263"/>
            <a:ext cx="7407275" cy="792162"/>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AEBD7CDD-DD2E-40C2-DC4D-A266557D770E}"/>
              </a:ext>
            </a:extLst>
          </p:cNvPr>
          <p:cNvSpPr>
            <a:spLocks noGrp="1"/>
          </p:cNvSpPr>
          <p:nvPr>
            <p:ph idx="1"/>
          </p:nvPr>
        </p:nvSpPr>
        <p:spPr>
          <a:xfrm>
            <a:off x="287338" y="1058863"/>
            <a:ext cx="8569325" cy="3960812"/>
          </a:xfrm>
        </p:spPr>
        <p:txBody>
          <a:bodyPr>
            <a:normAutofit fontScale="85000" lnSpcReduction="20000"/>
          </a:bodyPr>
          <a:lstStyle/>
          <a:p>
            <a:pPr marL="0" indent="0">
              <a:lnSpc>
                <a:spcPct val="110000"/>
              </a:lnSpc>
              <a:buFont typeface="Arial" panose="020B0604020202020204" pitchFamily="34" charset="0"/>
              <a:buNone/>
              <a:defRPr/>
            </a:pPr>
            <a:r>
              <a:rPr lang="en-US" sz="2175" i="1" dirty="0">
                <a:solidFill>
                  <a:srgbClr val="00B0F0"/>
                </a:solidFill>
              </a:rPr>
              <a:t>Sadhu Singh Hamdard Trust v. </a:t>
            </a:r>
            <a:r>
              <a:rPr lang="en-US" sz="2175" i="1" dirty="0" err="1">
                <a:solidFill>
                  <a:srgbClr val="00B0F0"/>
                </a:solidFill>
              </a:rPr>
              <a:t>Navsun</a:t>
            </a:r>
            <a:r>
              <a:rPr lang="en-US" sz="2175" i="1" dirty="0">
                <a:solidFill>
                  <a:srgbClr val="00B0F0"/>
                </a:solidFill>
              </a:rPr>
              <a:t> Holdings Ltd. </a:t>
            </a:r>
            <a:r>
              <a:rPr lang="en-US" sz="2175" dirty="0">
                <a:solidFill>
                  <a:schemeClr val="bg1"/>
                </a:solidFill>
              </a:rPr>
              <a:t>(2016) (continued)</a:t>
            </a:r>
            <a:endParaRPr lang="en-CA" sz="2175" dirty="0">
              <a:solidFill>
                <a:schemeClr val="bg1"/>
              </a:solidFill>
            </a:endParaRPr>
          </a:p>
          <a:p>
            <a:pPr marL="0" indent="0">
              <a:lnSpc>
                <a:spcPct val="110000"/>
              </a:lnSpc>
              <a:buFont typeface="Arial" panose="020B0604020202020204" pitchFamily="34" charset="0"/>
              <a:buNone/>
              <a:defRPr/>
            </a:pPr>
            <a:r>
              <a:rPr lang="en-US" sz="2175" i="1" dirty="0">
                <a:solidFill>
                  <a:schemeClr val="bg1"/>
                </a:solidFill>
              </a:rPr>
              <a:t>[5] The </a:t>
            </a:r>
            <a:r>
              <a:rPr lang="en-US" sz="2175" i="1" dirty="0">
                <a:solidFill>
                  <a:srgbClr val="FFFF00"/>
                </a:solidFill>
              </a:rPr>
              <a:t>Bains Defendants own and publish a Canadian Punjabi-language newspaper called the “</a:t>
            </a:r>
            <a:r>
              <a:rPr lang="en-US" sz="2175" i="1" dirty="0" err="1">
                <a:solidFill>
                  <a:srgbClr val="FF0000"/>
                </a:solidFill>
              </a:rPr>
              <a:t>Ajit</a:t>
            </a:r>
            <a:r>
              <a:rPr lang="en-US" sz="2175" i="1" dirty="0">
                <a:solidFill>
                  <a:srgbClr val="FF0000"/>
                </a:solidFill>
              </a:rPr>
              <a:t> Weekly”</a:t>
            </a:r>
            <a:r>
              <a:rPr lang="en-US" sz="2175" i="1" dirty="0">
                <a:solidFill>
                  <a:schemeClr val="bg1"/>
                </a:solidFill>
              </a:rPr>
              <a:t>, a free newspaper that has been published in Canada since 1993 and that is distributed at the front of supermarkets and other stores. An online version has been available since 1998. The </a:t>
            </a:r>
            <a:r>
              <a:rPr lang="en-US" sz="2175" i="1" dirty="0" err="1">
                <a:solidFill>
                  <a:schemeClr val="bg1"/>
                </a:solidFill>
              </a:rPr>
              <a:t>Ajit</a:t>
            </a:r>
            <a:r>
              <a:rPr lang="en-US" sz="2175" i="1" dirty="0">
                <a:solidFill>
                  <a:schemeClr val="bg1"/>
                </a:solidFill>
              </a:rPr>
              <a:t> Weekly has carried advertisements that Hamdard Trust believes are offensive to some of the </a:t>
            </a:r>
            <a:r>
              <a:rPr lang="en-US" sz="2175" i="1" dirty="0" err="1">
                <a:solidFill>
                  <a:schemeClr val="bg1"/>
                </a:solidFill>
              </a:rPr>
              <a:t>Ajit</a:t>
            </a:r>
            <a:r>
              <a:rPr lang="en-US" sz="2175" i="1" dirty="0">
                <a:solidFill>
                  <a:schemeClr val="bg1"/>
                </a:solidFill>
              </a:rPr>
              <a:t> Daily readership.</a:t>
            </a:r>
            <a:endParaRPr lang="en-CA" sz="2175" i="1" dirty="0">
              <a:solidFill>
                <a:schemeClr val="bg1"/>
              </a:solidFill>
            </a:endParaRPr>
          </a:p>
          <a:p>
            <a:pPr marL="0" indent="0">
              <a:lnSpc>
                <a:spcPct val="110000"/>
              </a:lnSpc>
              <a:buFont typeface="Arial" panose="020B0604020202020204" pitchFamily="34" charset="0"/>
              <a:buNone/>
              <a:defRPr/>
            </a:pPr>
            <a:r>
              <a:rPr lang="en-US" sz="2175" i="1" dirty="0">
                <a:solidFill>
                  <a:schemeClr val="bg1"/>
                </a:solidFill>
              </a:rPr>
              <a:t>[6] There has been </a:t>
            </a:r>
            <a:r>
              <a:rPr lang="en-US" sz="2175" i="1" dirty="0">
                <a:solidFill>
                  <a:srgbClr val="FFFF00"/>
                </a:solidFill>
              </a:rPr>
              <a:t>considerable litigation between Hamdard Trust and the Bains Defendants </a:t>
            </a:r>
            <a:r>
              <a:rPr lang="en-US" sz="2175" i="1" dirty="0">
                <a:solidFill>
                  <a:schemeClr val="bg1"/>
                </a:solidFill>
              </a:rPr>
              <a:t>over the use of the </a:t>
            </a:r>
            <a:r>
              <a:rPr lang="en-US" sz="2175" i="1" dirty="0" err="1">
                <a:solidFill>
                  <a:schemeClr val="bg1"/>
                </a:solidFill>
              </a:rPr>
              <a:t>Ajit</a:t>
            </a:r>
            <a:r>
              <a:rPr lang="en-US" sz="2175" i="1" dirty="0">
                <a:solidFill>
                  <a:schemeClr val="bg1"/>
                </a:solidFill>
              </a:rPr>
              <a:t> name and the stylized depiction of the name on the masthead of the </a:t>
            </a:r>
            <a:r>
              <a:rPr lang="en-US" sz="2175" i="1" dirty="0" err="1">
                <a:solidFill>
                  <a:schemeClr val="bg1"/>
                </a:solidFill>
              </a:rPr>
              <a:t>Ajit</a:t>
            </a:r>
            <a:r>
              <a:rPr lang="en-US" sz="2175" i="1" dirty="0">
                <a:solidFill>
                  <a:schemeClr val="bg1"/>
                </a:solidFill>
              </a:rPr>
              <a:t> Weekly, which Hamdard Trust alleges constitutes an unauthorized copying of the </a:t>
            </a:r>
            <a:r>
              <a:rPr lang="en-US" sz="2175" i="1" dirty="0" err="1">
                <a:solidFill>
                  <a:schemeClr val="bg1"/>
                </a:solidFill>
              </a:rPr>
              <a:t>Ajit</a:t>
            </a:r>
            <a:r>
              <a:rPr lang="en-US" sz="2175" i="1" dirty="0">
                <a:solidFill>
                  <a:schemeClr val="bg1"/>
                </a:solidFill>
              </a:rPr>
              <a:t> Daily trade-mark.</a:t>
            </a:r>
            <a:endParaRPr lang="en-CA" sz="2175" i="1" dirty="0">
              <a:solidFill>
                <a:schemeClr val="bg1"/>
              </a:solidFill>
            </a:endParaRPr>
          </a:p>
          <a:p>
            <a:pPr marL="0" indent="0">
              <a:lnSpc>
                <a:spcPct val="110000"/>
              </a:lnSpc>
              <a:buFont typeface="Arial" panose="020B0604020202020204" pitchFamily="34" charset="0"/>
              <a:buNone/>
              <a:defRPr/>
            </a:pPr>
            <a:r>
              <a:rPr lang="en-US" sz="2175" i="1" dirty="0">
                <a:solidFill>
                  <a:schemeClr val="bg1"/>
                </a:solidFill>
              </a:rPr>
              <a:t>In this case …</a:t>
            </a:r>
            <a:endParaRPr lang="en-CA" sz="2175" i="1" dirty="0">
              <a:solidFill>
                <a:schemeClr val="bg1"/>
              </a:solidFill>
            </a:endParaRPr>
          </a:p>
          <a:p>
            <a:pPr marL="0" indent="0">
              <a:lnSpc>
                <a:spcPct val="110000"/>
              </a:lnSpc>
              <a:buFont typeface="Arial" panose="020B0604020202020204" pitchFamily="34" charset="0"/>
              <a:buNone/>
              <a:defRPr/>
            </a:pPr>
            <a:r>
              <a:rPr lang="en-US" sz="2175" i="1" dirty="0">
                <a:solidFill>
                  <a:schemeClr val="bg1"/>
                </a:solidFill>
              </a:rPr>
              <a:t>[19] </a:t>
            </a:r>
            <a:r>
              <a:rPr lang="en-US" sz="2175" b="1" i="1" dirty="0">
                <a:solidFill>
                  <a:srgbClr val="FFFF00"/>
                </a:solidFill>
              </a:rPr>
              <a:t>Hamdard Trust alleges that in misappropriating the </a:t>
            </a:r>
            <a:r>
              <a:rPr lang="en-US" sz="2175" b="1" i="1" dirty="0" err="1">
                <a:solidFill>
                  <a:srgbClr val="FFFF00"/>
                </a:solidFill>
              </a:rPr>
              <a:t>Ajit</a:t>
            </a:r>
            <a:r>
              <a:rPr lang="en-US" sz="2175" b="1" i="1" dirty="0">
                <a:solidFill>
                  <a:srgbClr val="FFFF00"/>
                </a:solidFill>
              </a:rPr>
              <a:t> Daily logo the Bains Defendants were engaged in </a:t>
            </a:r>
            <a:r>
              <a:rPr lang="en-US" sz="2175" b="1" i="1" dirty="0">
                <a:solidFill>
                  <a:srgbClr val="FF0000"/>
                </a:solidFill>
              </a:rPr>
              <a:t>passing off</a:t>
            </a:r>
            <a:r>
              <a:rPr lang="en-US" sz="2175" i="1" dirty="0">
                <a:solidFill>
                  <a:schemeClr val="bg1"/>
                </a:solidFill>
              </a:rPr>
              <a:t>.</a:t>
            </a:r>
            <a:endParaRPr lang="en-CA" sz="2175" i="1" dirty="0">
              <a:solidFill>
                <a:schemeClr val="bg1"/>
              </a:solidFill>
            </a:endParaRPr>
          </a:p>
          <a:p>
            <a:pPr marL="0" indent="0">
              <a:buFont typeface="Arial" panose="020B0604020202020204" pitchFamily="34" charset="0"/>
              <a:buNone/>
              <a:defRPr/>
            </a:pPr>
            <a:endParaRPr lang="en-US" dirty="0"/>
          </a:p>
          <a:p>
            <a:pPr>
              <a:defRPr/>
            </a:pPr>
            <a:endParaRPr lang="en-US" dirty="0"/>
          </a:p>
        </p:txBody>
      </p:sp>
      <p:sp>
        <p:nvSpPr>
          <p:cNvPr id="394243" name="Slide Number Placeholder 3">
            <a:extLst>
              <a:ext uri="{FF2B5EF4-FFF2-40B4-BE49-F238E27FC236}">
                <a16:creationId xmlns:a16="http://schemas.microsoft.com/office/drawing/2014/main" id="{388961F9-485B-E763-5BBF-9CC95E37944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61DDDFE-D219-9A40-8177-7D223CD985EC}" type="slidenum">
              <a:rPr lang="en-US" altLang="en-US" smtClean="0">
                <a:solidFill>
                  <a:srgbClr val="002040"/>
                </a:solidFill>
              </a:rPr>
              <a:pPr/>
              <a:t>218</a:t>
            </a:fld>
            <a:endParaRPr lang="en-US" altLang="en-US">
              <a:solidFill>
                <a:srgbClr val="002040"/>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F31CFB-0B60-F308-45C1-EA22978800A6}"/>
              </a:ext>
            </a:extLst>
          </p:cNvPr>
          <p:cNvSpPr>
            <a:spLocks noGrp="1"/>
          </p:cNvSpPr>
          <p:nvPr>
            <p:ph type="title"/>
          </p:nvPr>
        </p:nvSpPr>
        <p:spPr>
          <a:xfrm>
            <a:off x="796925" y="123825"/>
            <a:ext cx="7550150" cy="863600"/>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1450F6FC-F74F-0F86-6B92-826855957C1E}"/>
              </a:ext>
            </a:extLst>
          </p:cNvPr>
          <p:cNvSpPr>
            <a:spLocks noGrp="1"/>
          </p:cNvSpPr>
          <p:nvPr>
            <p:ph idx="1"/>
          </p:nvPr>
        </p:nvSpPr>
        <p:spPr>
          <a:xfrm>
            <a:off x="684213" y="1131888"/>
            <a:ext cx="7991475" cy="3509962"/>
          </a:xfrm>
        </p:spPr>
        <p:txBody>
          <a:bodyPr>
            <a:normAutofit lnSpcReduction="10000"/>
          </a:bodyPr>
          <a:lstStyle/>
          <a:p>
            <a:pPr marL="0" indent="0">
              <a:buFont typeface="Arial" panose="020B0604020202020204" pitchFamily="34" charset="0"/>
              <a:buNone/>
              <a:defRPr/>
            </a:pPr>
            <a:r>
              <a:rPr lang="en-US" sz="2400" i="1" dirty="0">
                <a:solidFill>
                  <a:srgbClr val="00B0F0"/>
                </a:solidFill>
              </a:rPr>
              <a:t>Sadhu Singh Hamdard Trust v. </a:t>
            </a:r>
            <a:r>
              <a:rPr lang="en-US" sz="2400" i="1" dirty="0" err="1">
                <a:solidFill>
                  <a:srgbClr val="00B0F0"/>
                </a:solidFill>
              </a:rPr>
              <a:t>Navsun</a:t>
            </a:r>
            <a:r>
              <a:rPr lang="en-US" sz="2400" i="1" dirty="0">
                <a:solidFill>
                  <a:srgbClr val="00B0F0"/>
                </a:solidFill>
              </a:rPr>
              <a:t> Holdings Ltd. </a:t>
            </a:r>
            <a:r>
              <a:rPr lang="en-US" sz="2400" dirty="0">
                <a:solidFill>
                  <a:schemeClr val="bg1"/>
                </a:solidFill>
              </a:rPr>
              <a:t>(2016) (continued)</a:t>
            </a:r>
            <a:endParaRPr lang="en-CA" sz="2400" dirty="0"/>
          </a:p>
          <a:p>
            <a:pPr>
              <a:defRPr/>
            </a:pPr>
            <a:r>
              <a:rPr lang="en-CA" sz="2400" dirty="0">
                <a:solidFill>
                  <a:srgbClr val="FFFF00"/>
                </a:solidFill>
              </a:rPr>
              <a:t>Federal Court dismissed Hamdard Trust’s claim for passing off</a:t>
            </a:r>
            <a:r>
              <a:rPr lang="en-CA" sz="2400" dirty="0">
                <a:solidFill>
                  <a:schemeClr val="bg1"/>
                </a:solidFill>
              </a:rPr>
              <a:t>, finding that it had failed to establish any of the elements for a claim of passing off.</a:t>
            </a:r>
          </a:p>
          <a:p>
            <a:pPr>
              <a:defRPr/>
            </a:pPr>
            <a:r>
              <a:rPr lang="en-CA" sz="2400" dirty="0">
                <a:solidFill>
                  <a:srgbClr val="FFFF00"/>
                </a:solidFill>
              </a:rPr>
              <a:t>Federal Court of Appeal set aside that decision</a:t>
            </a:r>
            <a:r>
              <a:rPr lang="en-CA" sz="2400" dirty="0">
                <a:solidFill>
                  <a:schemeClr val="bg1"/>
                </a:solidFill>
              </a:rPr>
              <a:t>, finding that the lower court made several palpable and overriding errors in evaluating the evidence on each element of the test.</a:t>
            </a:r>
          </a:p>
          <a:p>
            <a:pPr>
              <a:defRPr/>
            </a:pPr>
            <a:endParaRPr lang="en-US" dirty="0"/>
          </a:p>
        </p:txBody>
      </p:sp>
      <p:sp>
        <p:nvSpPr>
          <p:cNvPr id="396291" name="Slide Number Placeholder 3">
            <a:extLst>
              <a:ext uri="{FF2B5EF4-FFF2-40B4-BE49-F238E27FC236}">
                <a16:creationId xmlns:a16="http://schemas.microsoft.com/office/drawing/2014/main" id="{F5BF0A6D-2EA8-235D-ADAF-0793F56515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63BDE9-C9AB-6548-9BCA-9B7A8BC5E19E}" type="slidenum">
              <a:rPr lang="en-US" altLang="en-US" smtClean="0">
                <a:solidFill>
                  <a:srgbClr val="002040"/>
                </a:solidFill>
              </a:rPr>
              <a:pPr/>
              <a:t>219</a:t>
            </a:fld>
            <a:endParaRPr lang="en-US" altLang="en-US">
              <a:solidFill>
                <a:srgbClr val="00204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89CBC732-2712-E2A1-2104-C3E64475BA29}"/>
              </a:ext>
            </a:extLst>
          </p:cNvPr>
          <p:cNvSpPr>
            <a:spLocks noGrp="1" noChangeArrowheads="1"/>
          </p:cNvSpPr>
          <p:nvPr>
            <p:ph type="title"/>
          </p:nvPr>
        </p:nvSpPr>
        <p:spPr bwMode="auto">
          <a:xfrm>
            <a:off x="1485900" y="95250"/>
            <a:ext cx="6172200" cy="76200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br>
              <a:rPr lang="en-CA" altLang="en-US" sz="3300" b="1">
                <a:solidFill>
                  <a:srgbClr val="FFFF00"/>
                </a:solidFill>
              </a:rPr>
            </a:br>
            <a:br>
              <a:rPr lang="en-CA" altLang="en-US" sz="3300">
                <a:solidFill>
                  <a:srgbClr val="FFFF00"/>
                </a:solidFill>
              </a:rPr>
            </a:br>
            <a:endParaRPr lang="en-US" altLang="en-US" sz="3300">
              <a:solidFill>
                <a:srgbClr val="FFFF00"/>
              </a:solidFill>
            </a:endParaRPr>
          </a:p>
        </p:txBody>
      </p:sp>
      <p:sp>
        <p:nvSpPr>
          <p:cNvPr id="46082" name="Content Placeholder 2">
            <a:extLst>
              <a:ext uri="{FF2B5EF4-FFF2-40B4-BE49-F238E27FC236}">
                <a16:creationId xmlns:a16="http://schemas.microsoft.com/office/drawing/2014/main" id="{A1F1B37C-2170-7F28-3651-84C34B2DB693}"/>
              </a:ext>
            </a:extLst>
          </p:cNvPr>
          <p:cNvSpPr>
            <a:spLocks noGrp="1" noChangeArrowheads="1"/>
          </p:cNvSpPr>
          <p:nvPr>
            <p:ph sz="quarter" idx="10"/>
          </p:nvPr>
        </p:nvSpPr>
        <p:spPr bwMode="auto">
          <a:xfrm>
            <a:off x="1485900" y="1150938"/>
            <a:ext cx="6172200" cy="2841625"/>
          </a:xfrm>
          <a:prstGeom prst="rect">
            <a:avLst/>
          </a:prstGeom>
        </p:spPr>
        <p:txBody>
          <a:bodyPr vert="horz" wrap="square" lIns="91440" tIns="45720" rIns="91440" bIns="45720" numCol="1" anchor="t" anchorCtr="0" compatLnSpc="1">
            <a:prstTxWarp prst="textNoShape">
              <a:avLst/>
            </a:prstTxWarp>
            <a:normAutofit fontScale="85000" lnSpcReduction="20000"/>
          </a:bodyPr>
          <a:lstStyle/>
          <a:p>
            <a:pPr marL="0" indent="0" algn="ctr">
              <a:buFont typeface="Arial" panose="020B0604020202020204" pitchFamily="34" charset="0"/>
              <a:buNone/>
              <a:defRPr/>
            </a:pPr>
            <a:r>
              <a:rPr lang="en-CA" altLang="en-US" sz="7200" b="1" dirty="0">
                <a:solidFill>
                  <a:srgbClr val="FFFF00"/>
                </a:solidFill>
              </a:rPr>
              <a:t>Additional</a:t>
            </a:r>
          </a:p>
          <a:p>
            <a:pPr marL="0" indent="0" algn="ctr">
              <a:buFont typeface="Arial" panose="020B0604020202020204" pitchFamily="34" charset="0"/>
              <a:buNone/>
              <a:defRPr/>
            </a:pPr>
            <a:r>
              <a:rPr lang="en-CA" altLang="en-US" sz="7200" b="1" dirty="0">
                <a:solidFill>
                  <a:srgbClr val="FFFF00"/>
                </a:solidFill>
              </a:rPr>
              <a:t>Evaluation</a:t>
            </a:r>
          </a:p>
          <a:p>
            <a:pPr marL="0" indent="0" algn="ctr">
              <a:buFont typeface="Arial" panose="020B0604020202020204" pitchFamily="34" charset="0"/>
              <a:buNone/>
              <a:defRPr/>
            </a:pPr>
            <a:r>
              <a:rPr lang="en-CA" altLang="en-US" sz="3000" b="1" dirty="0">
                <a:solidFill>
                  <a:srgbClr val="FF0000"/>
                </a:solidFill>
              </a:rPr>
              <a:t>(</a:t>
            </a:r>
            <a:r>
              <a:rPr lang="en-CA" altLang="en-US" sz="3000" b="1" dirty="0">
                <a:solidFill>
                  <a:schemeClr val="bg1"/>
                </a:solidFill>
              </a:rPr>
              <a:t>LLM students</a:t>
            </a:r>
            <a:r>
              <a:rPr lang="en-CA" altLang="en-US" sz="3000" b="1" dirty="0">
                <a:solidFill>
                  <a:srgbClr val="FF0000"/>
                </a:solidFill>
              </a:rPr>
              <a:t>)</a:t>
            </a:r>
            <a:r>
              <a:rPr lang="en-CA" altLang="en-US" sz="7200" b="1" dirty="0">
                <a:solidFill>
                  <a:srgbClr val="FFFF00"/>
                </a:solidFill>
              </a:rPr>
              <a:t> </a:t>
            </a:r>
            <a:endParaRPr lang="en-US" altLang="en-US" sz="7200"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4F594C-CEE3-53E5-ADA9-5BD1578DFF6F}"/>
              </a:ext>
            </a:extLst>
          </p:cNvPr>
          <p:cNvSpPr>
            <a:spLocks noGrp="1"/>
          </p:cNvSpPr>
          <p:nvPr>
            <p:ph type="title"/>
          </p:nvPr>
        </p:nvSpPr>
        <p:spPr>
          <a:xfrm>
            <a:off x="539750" y="73025"/>
            <a:ext cx="8064500" cy="769938"/>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5CD92E47-7AF9-7D6F-7F70-2CD0F1DD8269}"/>
              </a:ext>
            </a:extLst>
          </p:cNvPr>
          <p:cNvSpPr>
            <a:spLocks noGrp="1"/>
          </p:cNvSpPr>
          <p:nvPr>
            <p:ph idx="1"/>
          </p:nvPr>
        </p:nvSpPr>
        <p:spPr>
          <a:xfrm>
            <a:off x="323850" y="1058863"/>
            <a:ext cx="8569325" cy="3889375"/>
          </a:xfrm>
        </p:spPr>
        <p:txBody>
          <a:bodyPr>
            <a:normAutofit fontScale="92500"/>
          </a:bodyPr>
          <a:lstStyle/>
          <a:p>
            <a:pPr marL="0" indent="0">
              <a:buFont typeface="Arial" panose="020B0604020202020204" pitchFamily="34" charset="0"/>
              <a:buNone/>
              <a:defRPr/>
            </a:pPr>
            <a:r>
              <a:rPr lang="en-US" sz="2400" i="1" dirty="0">
                <a:solidFill>
                  <a:srgbClr val="00B0F0"/>
                </a:solidFill>
              </a:rPr>
              <a:t>Sadhu Singh Hamdard Trust v. </a:t>
            </a:r>
            <a:r>
              <a:rPr lang="en-US" sz="2400" i="1" dirty="0" err="1">
                <a:solidFill>
                  <a:srgbClr val="00B0F0"/>
                </a:solidFill>
              </a:rPr>
              <a:t>Navsun</a:t>
            </a:r>
            <a:r>
              <a:rPr lang="en-US" sz="2400" i="1" dirty="0">
                <a:solidFill>
                  <a:srgbClr val="00B0F0"/>
                </a:solidFill>
              </a:rPr>
              <a:t> Holdings Ltd. </a:t>
            </a:r>
            <a:r>
              <a:rPr lang="en-US" sz="2400" dirty="0">
                <a:solidFill>
                  <a:schemeClr val="bg1"/>
                </a:solidFill>
              </a:rPr>
              <a:t>(2016) (continued)</a:t>
            </a:r>
            <a:endParaRPr lang="en-CA" sz="2400" dirty="0">
              <a:solidFill>
                <a:schemeClr val="bg1"/>
              </a:solidFill>
            </a:endParaRPr>
          </a:p>
          <a:p>
            <a:pPr>
              <a:defRPr/>
            </a:pPr>
            <a:r>
              <a:rPr lang="en-US" sz="2400" dirty="0">
                <a:solidFill>
                  <a:schemeClr val="bg1"/>
                </a:solidFill>
              </a:rPr>
              <a:t>Number of </a:t>
            </a:r>
            <a:r>
              <a:rPr lang="en-US" sz="2400" dirty="0" err="1">
                <a:solidFill>
                  <a:schemeClr val="bg1"/>
                </a:solidFill>
              </a:rPr>
              <a:t>Ajit</a:t>
            </a:r>
            <a:r>
              <a:rPr lang="en-US" sz="2400" dirty="0">
                <a:solidFill>
                  <a:schemeClr val="bg1"/>
                </a:solidFill>
              </a:rPr>
              <a:t> Daily subscribers in Canada</a:t>
            </a:r>
            <a:r>
              <a:rPr lang="en-US" sz="2400" dirty="0">
                <a:solidFill>
                  <a:srgbClr val="FF0000"/>
                </a:solidFill>
              </a:rPr>
              <a:t>?</a:t>
            </a:r>
            <a:r>
              <a:rPr lang="en-US" sz="2400" dirty="0">
                <a:solidFill>
                  <a:schemeClr val="bg1"/>
                </a:solidFill>
              </a:rPr>
              <a:t> 7 in 2010.</a:t>
            </a:r>
            <a:endParaRPr lang="en-CA" sz="2400" dirty="0">
              <a:solidFill>
                <a:schemeClr val="bg1"/>
              </a:solidFill>
            </a:endParaRPr>
          </a:p>
          <a:p>
            <a:pPr>
              <a:defRPr/>
            </a:pPr>
            <a:r>
              <a:rPr lang="en-US" sz="2400" dirty="0">
                <a:solidFill>
                  <a:schemeClr val="bg1"/>
                </a:solidFill>
              </a:rPr>
              <a:t>FCA determined that the </a:t>
            </a:r>
            <a:r>
              <a:rPr lang="en-US" sz="2400" dirty="0">
                <a:solidFill>
                  <a:srgbClr val="FFFF00"/>
                </a:solidFill>
              </a:rPr>
              <a:t>Federal Court erred in law by analyzing the existence of goodwill solely from the perspective of those who were shown to have read the </a:t>
            </a:r>
            <a:r>
              <a:rPr lang="en-US" sz="2400" dirty="0" err="1">
                <a:solidFill>
                  <a:srgbClr val="FFFF00"/>
                </a:solidFill>
              </a:rPr>
              <a:t>Ajit</a:t>
            </a:r>
            <a:r>
              <a:rPr lang="en-US" sz="2400" dirty="0">
                <a:solidFill>
                  <a:srgbClr val="FFFF00"/>
                </a:solidFill>
              </a:rPr>
              <a:t> Daily in Canada</a:t>
            </a:r>
            <a:r>
              <a:rPr lang="en-US" sz="2400" dirty="0">
                <a:solidFill>
                  <a:schemeClr val="bg1"/>
                </a:solidFill>
              </a:rPr>
              <a:t>. </a:t>
            </a:r>
            <a:endParaRPr lang="en-CA" sz="2400" dirty="0">
              <a:solidFill>
                <a:schemeClr val="bg1"/>
              </a:solidFill>
            </a:endParaRPr>
          </a:p>
          <a:p>
            <a:pPr>
              <a:defRPr/>
            </a:pPr>
            <a:r>
              <a:rPr lang="en-US" sz="2400" dirty="0">
                <a:solidFill>
                  <a:schemeClr val="bg1"/>
                </a:solidFill>
              </a:rPr>
              <a:t>Instead, the FCA indicated the question is simply: Does the Plaintiff’s TM have a reputation in the jurisdiction, </a:t>
            </a:r>
            <a:r>
              <a:rPr lang="en-US" sz="2400" dirty="0">
                <a:solidFill>
                  <a:srgbClr val="FFFF00"/>
                </a:solidFill>
              </a:rPr>
              <a:t>even if the TM is not used by the Plaintiff in the jurisdiction</a:t>
            </a:r>
            <a:r>
              <a:rPr lang="en-US" sz="2400" dirty="0">
                <a:solidFill>
                  <a:srgbClr val="FF0000"/>
                </a:solidFill>
              </a:rPr>
              <a:t>?</a:t>
            </a:r>
            <a:endParaRPr lang="en-CA" sz="2400" dirty="0">
              <a:solidFill>
                <a:srgbClr val="FF0000"/>
              </a:solidFill>
            </a:endParaRPr>
          </a:p>
          <a:p>
            <a:pPr marL="0" indent="0">
              <a:buFont typeface="Arial" panose="020B0604020202020204" pitchFamily="34" charset="0"/>
              <a:buNone/>
              <a:defRPr/>
            </a:pPr>
            <a:r>
              <a:rPr lang="en-US" dirty="0"/>
              <a:t> </a:t>
            </a:r>
            <a:endParaRPr lang="en-CA" dirty="0"/>
          </a:p>
          <a:p>
            <a:pPr marL="0" indent="0">
              <a:buFont typeface="Arial" panose="020B0604020202020204" pitchFamily="34" charset="0"/>
              <a:buNone/>
              <a:defRPr/>
            </a:pPr>
            <a:endParaRPr lang="en-US" dirty="0"/>
          </a:p>
          <a:p>
            <a:pPr>
              <a:defRPr/>
            </a:pPr>
            <a:endParaRPr lang="en-US" dirty="0"/>
          </a:p>
        </p:txBody>
      </p:sp>
      <p:sp>
        <p:nvSpPr>
          <p:cNvPr id="398339" name="Slide Number Placeholder 3">
            <a:extLst>
              <a:ext uri="{FF2B5EF4-FFF2-40B4-BE49-F238E27FC236}">
                <a16:creationId xmlns:a16="http://schemas.microsoft.com/office/drawing/2014/main" id="{D0B68B92-13C3-DC4C-2786-A961C42DF8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F30EAC-FACA-F64C-A85C-A195E8D7C765}" type="slidenum">
              <a:rPr lang="en-US" altLang="en-US" smtClean="0">
                <a:solidFill>
                  <a:srgbClr val="002040"/>
                </a:solidFill>
              </a:rPr>
              <a:pPr/>
              <a:t>220</a:t>
            </a:fld>
            <a:endParaRPr lang="en-US" altLang="en-US">
              <a:solidFill>
                <a:srgbClr val="002040"/>
              </a:solidFil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F05CF6-3716-0B0D-5E3C-6AD6F4EDFE32}"/>
              </a:ext>
            </a:extLst>
          </p:cNvPr>
          <p:cNvSpPr>
            <a:spLocks noGrp="1"/>
          </p:cNvSpPr>
          <p:nvPr>
            <p:ph type="title"/>
          </p:nvPr>
        </p:nvSpPr>
        <p:spPr>
          <a:xfrm>
            <a:off x="742950" y="123825"/>
            <a:ext cx="7658100" cy="792163"/>
          </a:xfrm>
        </p:spPr>
        <p:txBody>
          <a:bodyPr>
            <a:normAutofit fontScale="90000"/>
          </a:bodyPr>
          <a:lstStyle/>
          <a:p>
            <a:pPr>
              <a:defRPr/>
            </a:pPr>
            <a:r>
              <a:rPr lang="en-US" b="1" dirty="0">
                <a:solidFill>
                  <a:srgbClr val="FFFF00"/>
                </a:solidFill>
                <a:latin typeface="+mn-lt"/>
              </a:rPr>
              <a:t>Passing off</a:t>
            </a:r>
            <a:r>
              <a:rPr lang="en-US" b="1" dirty="0">
                <a:solidFill>
                  <a:srgbClr val="FF0000"/>
                </a:solidFill>
                <a:latin typeface="+mn-lt"/>
              </a:rPr>
              <a:t>:</a:t>
            </a:r>
            <a:r>
              <a:rPr lang="en-US" b="1" dirty="0">
                <a:latin typeface="+mn-lt"/>
              </a:rPr>
              <a:t> </a:t>
            </a:r>
            <a:r>
              <a:rPr lang="en-US" b="1" dirty="0">
                <a:solidFill>
                  <a:schemeClr val="bg1"/>
                </a:solidFill>
                <a:latin typeface="+mn-lt"/>
              </a:rPr>
              <a:t>Foreign goodwill</a:t>
            </a:r>
            <a:br>
              <a:rPr lang="en-US" dirty="0"/>
            </a:br>
            <a:br>
              <a:rPr lang="en-US" dirty="0"/>
            </a:br>
            <a:endParaRPr lang="en-US" b="1" dirty="0"/>
          </a:p>
        </p:txBody>
      </p:sp>
      <p:sp>
        <p:nvSpPr>
          <p:cNvPr id="2" name="Content Placeholder 1">
            <a:extLst>
              <a:ext uri="{FF2B5EF4-FFF2-40B4-BE49-F238E27FC236}">
                <a16:creationId xmlns:a16="http://schemas.microsoft.com/office/drawing/2014/main" id="{80BBC4BB-4063-7D77-AA7E-935AE9D24862}"/>
              </a:ext>
            </a:extLst>
          </p:cNvPr>
          <p:cNvSpPr>
            <a:spLocks noGrp="1"/>
          </p:cNvSpPr>
          <p:nvPr>
            <p:ph idx="1"/>
          </p:nvPr>
        </p:nvSpPr>
        <p:spPr>
          <a:xfrm>
            <a:off x="395288" y="1058863"/>
            <a:ext cx="8353425" cy="3960812"/>
          </a:xfrm>
        </p:spPr>
        <p:txBody>
          <a:bodyPr>
            <a:normAutofit fontScale="32500" lnSpcReduction="20000"/>
          </a:bodyPr>
          <a:lstStyle/>
          <a:p>
            <a:pPr marL="0" indent="0">
              <a:lnSpc>
                <a:spcPct val="110000"/>
              </a:lnSpc>
              <a:buFont typeface="Arial" panose="020B0604020202020204" pitchFamily="34" charset="0"/>
              <a:buNone/>
              <a:defRPr/>
            </a:pPr>
            <a:r>
              <a:rPr lang="en-US" sz="6200" i="1" dirty="0">
                <a:solidFill>
                  <a:srgbClr val="00B0F0"/>
                </a:solidFill>
              </a:rPr>
              <a:t>Sadhu Singh Hamdard Trust v. </a:t>
            </a:r>
            <a:r>
              <a:rPr lang="en-US" sz="6200" i="1" dirty="0" err="1">
                <a:solidFill>
                  <a:srgbClr val="00B0F0"/>
                </a:solidFill>
              </a:rPr>
              <a:t>Navsun</a:t>
            </a:r>
            <a:r>
              <a:rPr lang="en-US" sz="6200" i="1" dirty="0">
                <a:solidFill>
                  <a:srgbClr val="00B0F0"/>
                </a:solidFill>
              </a:rPr>
              <a:t> Holdings Ltd. </a:t>
            </a:r>
            <a:r>
              <a:rPr lang="en-US" sz="6200" dirty="0">
                <a:solidFill>
                  <a:schemeClr val="bg1"/>
                </a:solidFill>
              </a:rPr>
              <a:t>(2016) (continued)</a:t>
            </a:r>
            <a:endParaRPr lang="en-CA" sz="6200" dirty="0">
              <a:solidFill>
                <a:schemeClr val="bg1"/>
              </a:solidFill>
            </a:endParaRPr>
          </a:p>
          <a:p>
            <a:pPr>
              <a:lnSpc>
                <a:spcPct val="110000"/>
              </a:lnSpc>
              <a:defRPr/>
            </a:pPr>
            <a:r>
              <a:rPr lang="en-US" sz="6200" b="1" dirty="0">
                <a:solidFill>
                  <a:srgbClr val="FFFF00"/>
                </a:solidFill>
              </a:rPr>
              <a:t>There was evidence that the Plaintiff’s </a:t>
            </a:r>
            <a:r>
              <a:rPr lang="en-US" sz="6200" b="1" dirty="0">
                <a:solidFill>
                  <a:srgbClr val="FF0000"/>
                </a:solidFill>
              </a:rPr>
              <a:t>TM had a reputation in the jurisdiction</a:t>
            </a:r>
            <a:r>
              <a:rPr lang="en-US" sz="6200" dirty="0">
                <a:solidFill>
                  <a:schemeClr val="bg1"/>
                </a:solidFill>
              </a:rPr>
              <a:t>:</a:t>
            </a:r>
            <a:endParaRPr lang="en-CA" sz="6200" dirty="0">
              <a:solidFill>
                <a:schemeClr val="bg1"/>
              </a:solidFill>
            </a:endParaRPr>
          </a:p>
          <a:p>
            <a:pPr marL="300038" lvl="1" indent="0">
              <a:lnSpc>
                <a:spcPct val="110000"/>
              </a:lnSpc>
              <a:buFont typeface="Arial" panose="020B0604020202020204" pitchFamily="34" charset="0"/>
              <a:buNone/>
              <a:defRPr/>
            </a:pPr>
            <a:r>
              <a:rPr lang="en-US" sz="6200" dirty="0">
                <a:solidFill>
                  <a:schemeClr val="bg1"/>
                </a:solidFill>
              </a:rPr>
              <a:t>1. The </a:t>
            </a:r>
            <a:r>
              <a:rPr lang="en-US" sz="6200" dirty="0" err="1">
                <a:solidFill>
                  <a:schemeClr val="bg1"/>
                </a:solidFill>
              </a:rPr>
              <a:t>Ajit</a:t>
            </a:r>
            <a:r>
              <a:rPr lang="en-US" sz="6200" dirty="0">
                <a:solidFill>
                  <a:schemeClr val="bg1"/>
                </a:solidFill>
              </a:rPr>
              <a:t> Daily enjoyed a reputation in the eyes of several affiants in Canada as a well-known Punjabi-language newspaper published in India</a:t>
            </a:r>
            <a:endParaRPr lang="en-CA" sz="6200" dirty="0">
              <a:solidFill>
                <a:schemeClr val="bg1"/>
              </a:solidFill>
            </a:endParaRPr>
          </a:p>
          <a:p>
            <a:pPr marL="300038" lvl="1" indent="0">
              <a:lnSpc>
                <a:spcPct val="110000"/>
              </a:lnSpc>
              <a:buFont typeface="Arial" panose="020B0604020202020204" pitchFamily="34" charset="0"/>
              <a:buNone/>
              <a:defRPr/>
            </a:pPr>
            <a:r>
              <a:rPr lang="en-US" sz="6200" dirty="0">
                <a:solidFill>
                  <a:schemeClr val="bg1"/>
                </a:solidFill>
              </a:rPr>
              <a:t>2.A number of Canadians accessed the </a:t>
            </a:r>
            <a:r>
              <a:rPr lang="en-US" sz="6200" dirty="0" err="1">
                <a:solidFill>
                  <a:schemeClr val="bg1"/>
                </a:solidFill>
              </a:rPr>
              <a:t>Ajit</a:t>
            </a:r>
            <a:r>
              <a:rPr lang="en-US" sz="6200" dirty="0">
                <a:solidFill>
                  <a:schemeClr val="bg1"/>
                </a:solidFill>
              </a:rPr>
              <a:t> Daily’s online version by visiting its website.</a:t>
            </a:r>
            <a:endParaRPr lang="en-CA" sz="6200" dirty="0">
              <a:solidFill>
                <a:schemeClr val="bg1"/>
              </a:solidFill>
            </a:endParaRPr>
          </a:p>
          <a:p>
            <a:pPr marL="300038" lvl="1" indent="0">
              <a:lnSpc>
                <a:spcPct val="110000"/>
              </a:lnSpc>
              <a:buFont typeface="Arial" panose="020B0604020202020204" pitchFamily="34" charset="0"/>
              <a:buNone/>
              <a:defRPr/>
            </a:pPr>
            <a:r>
              <a:rPr lang="en-US" sz="6200" dirty="0">
                <a:solidFill>
                  <a:schemeClr val="bg1"/>
                </a:solidFill>
              </a:rPr>
              <a:t>3. There were seven subscribers to the paper. </a:t>
            </a:r>
            <a:endParaRPr lang="en-CA" sz="6200" dirty="0">
              <a:solidFill>
                <a:schemeClr val="bg1"/>
              </a:solidFill>
            </a:endParaRPr>
          </a:p>
          <a:p>
            <a:pPr>
              <a:lnSpc>
                <a:spcPct val="110000"/>
              </a:lnSpc>
              <a:defRPr/>
            </a:pPr>
            <a:r>
              <a:rPr lang="en-US" sz="6200" dirty="0">
                <a:solidFill>
                  <a:schemeClr val="bg1"/>
                </a:solidFill>
              </a:rPr>
              <a:t>Court noted that if a wider reputation had been established, it would have been enough to establish the goodwill to meet the first step in the test for passing off.</a:t>
            </a:r>
            <a:endParaRPr lang="en-CA" sz="6200" dirty="0">
              <a:solidFill>
                <a:schemeClr val="bg1"/>
              </a:solidFill>
            </a:endParaRPr>
          </a:p>
          <a:p>
            <a:pPr marL="0" indent="0">
              <a:buFont typeface="Arial" panose="020B0604020202020204" pitchFamily="34" charset="0"/>
              <a:buNone/>
              <a:defRPr/>
            </a:pPr>
            <a:r>
              <a:rPr lang="en-US" dirty="0"/>
              <a:t> </a:t>
            </a:r>
            <a:endParaRPr lang="en-CA" dirty="0"/>
          </a:p>
          <a:p>
            <a:pPr marL="0" indent="0">
              <a:buFont typeface="Arial" panose="020B0604020202020204" pitchFamily="34" charset="0"/>
              <a:buNone/>
              <a:defRPr/>
            </a:pPr>
            <a:endParaRPr lang="en-US" dirty="0"/>
          </a:p>
          <a:p>
            <a:pPr>
              <a:defRPr/>
            </a:pPr>
            <a:endParaRPr lang="en-US" dirty="0"/>
          </a:p>
        </p:txBody>
      </p:sp>
      <p:sp>
        <p:nvSpPr>
          <p:cNvPr id="400387" name="Slide Number Placeholder 3">
            <a:extLst>
              <a:ext uri="{FF2B5EF4-FFF2-40B4-BE49-F238E27FC236}">
                <a16:creationId xmlns:a16="http://schemas.microsoft.com/office/drawing/2014/main" id="{C253A0AD-0055-4FDE-731D-58DC78FD0FE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AEB5522-89DE-C94B-B552-4902554BE4C7}" type="slidenum">
              <a:rPr lang="en-US" altLang="en-US" smtClean="0">
                <a:solidFill>
                  <a:srgbClr val="002040"/>
                </a:solidFill>
              </a:rPr>
              <a:pPr/>
              <a:t>221</a:t>
            </a:fld>
            <a:endParaRPr lang="en-US" altLang="en-US">
              <a:solidFill>
                <a:srgbClr val="002040"/>
              </a:solidFil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Content Placeholder 2">
            <a:extLst>
              <a:ext uri="{FF2B5EF4-FFF2-40B4-BE49-F238E27FC236}">
                <a16:creationId xmlns:a16="http://schemas.microsoft.com/office/drawing/2014/main" id="{75FC3C77-186B-B1FE-5162-AFBBFA8C323B}"/>
              </a:ext>
            </a:extLst>
          </p:cNvPr>
          <p:cNvSpPr>
            <a:spLocks noGrp="1" noChangeArrowheads="1"/>
          </p:cNvSpPr>
          <p:nvPr>
            <p:ph sz="quarter" idx="10"/>
          </p:nvPr>
        </p:nvSpPr>
        <p:spPr bwMode="auto">
          <a:xfrm>
            <a:off x="611188" y="411163"/>
            <a:ext cx="7921625" cy="4367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3200" b="1">
                <a:solidFill>
                  <a:srgbClr val="FF0000"/>
                </a:solidFill>
              </a:rPr>
              <a:t>Q</a:t>
            </a:r>
            <a:r>
              <a:rPr lang="en-US" altLang="en-US" sz="3200" b="1">
                <a:solidFill>
                  <a:srgbClr val="FFFF00"/>
                </a:solidFill>
              </a:rPr>
              <a:t>.</a:t>
            </a:r>
            <a:r>
              <a:rPr lang="en-US" altLang="en-US" sz="3200" b="1">
                <a:solidFill>
                  <a:schemeClr val="bg1"/>
                </a:solidFill>
              </a:rPr>
              <a:t>:</a:t>
            </a:r>
            <a:r>
              <a:rPr lang="en-US" altLang="en-US" sz="3200" b="1">
                <a:solidFill>
                  <a:srgbClr val="FFFF00"/>
                </a:solidFill>
              </a:rPr>
              <a:t> </a:t>
            </a:r>
            <a:r>
              <a:rPr lang="en-US" altLang="en-US" sz="3200">
                <a:solidFill>
                  <a:srgbClr val="FFFF00"/>
                </a:solidFill>
              </a:rPr>
              <a:t>Should an entity doing minimal business in Canada but having an accessible website that is accessed by Canadians be able to establish sufficient goodwill to make out a successful action </a:t>
            </a:r>
            <a:r>
              <a:rPr lang="en-US" altLang="en-US" sz="3200">
                <a:solidFill>
                  <a:srgbClr val="FF0000"/>
                </a:solidFill>
              </a:rPr>
              <a:t>in passing off </a:t>
            </a:r>
            <a:r>
              <a:rPr lang="en-US" altLang="en-US" sz="3200">
                <a:solidFill>
                  <a:srgbClr val="FFFF00"/>
                </a:solidFill>
              </a:rPr>
              <a:t>in a Canadian court? </a:t>
            </a:r>
            <a:r>
              <a:rPr lang="en-US" altLang="en-US" sz="3200">
                <a:solidFill>
                  <a:schemeClr val="bg1"/>
                </a:solidFill>
              </a:rPr>
              <a:t>If so</a:t>
            </a:r>
            <a:r>
              <a:rPr lang="en-US" altLang="en-US" sz="3200">
                <a:solidFill>
                  <a:srgbClr val="FFFF00"/>
                </a:solidFill>
              </a:rPr>
              <a:t>, how might such a company demonstrate its reputation</a:t>
            </a:r>
            <a:r>
              <a:rPr lang="en-US" altLang="en-US" sz="3200">
                <a:solidFill>
                  <a:srgbClr val="FF0000"/>
                </a:solidFill>
              </a:rPr>
              <a:t>?</a:t>
            </a:r>
            <a:endParaRPr lang="en-CA" altLang="en-US" sz="3200">
              <a:solidFill>
                <a:srgbClr val="FF0000"/>
              </a:solidFill>
            </a:endParaRPr>
          </a:p>
          <a:p>
            <a:pPr marL="0" indent="0">
              <a:buFont typeface="Arial" panose="020B0604020202020204" pitchFamily="34" charset="0"/>
              <a:buNone/>
            </a:pPr>
            <a:endParaRPr lang="en-US" altLang="en-US"/>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2DDBC7-4AFA-F091-58C6-D0B26A41B3E5}"/>
              </a:ext>
            </a:extLst>
          </p:cNvPr>
          <p:cNvSpPr>
            <a:spLocks noGrp="1"/>
          </p:cNvSpPr>
          <p:nvPr>
            <p:ph type="title"/>
          </p:nvPr>
        </p:nvSpPr>
        <p:spPr>
          <a:xfrm>
            <a:off x="1485900" y="88900"/>
            <a:ext cx="6172200" cy="1131888"/>
          </a:xfrm>
        </p:spPr>
        <p:txBody>
          <a:bodyPr>
            <a:normAutofit fontScale="90000"/>
          </a:bodyPr>
          <a:lstStyle/>
          <a:p>
            <a:pPr>
              <a:defRPr/>
            </a:pPr>
            <a:r>
              <a:rPr lang="en-US" sz="3000" b="1" dirty="0">
                <a:solidFill>
                  <a:srgbClr val="FFFF00"/>
                </a:solidFill>
                <a:latin typeface="+mn-lt"/>
              </a:rPr>
              <a:t>Passing off</a:t>
            </a:r>
            <a:r>
              <a:rPr lang="en-US" sz="3000" b="1" dirty="0">
                <a:solidFill>
                  <a:srgbClr val="FF0000"/>
                </a:solidFill>
                <a:latin typeface="+mn-lt"/>
              </a:rPr>
              <a:t>:</a:t>
            </a:r>
            <a:r>
              <a:rPr lang="en-US" sz="3000" b="1" dirty="0">
                <a:latin typeface="+mn-lt"/>
              </a:rPr>
              <a:t> </a:t>
            </a:r>
            <a:r>
              <a:rPr lang="en-US" sz="3000" b="1" dirty="0">
                <a:solidFill>
                  <a:schemeClr val="bg1"/>
                </a:solidFill>
                <a:latin typeface="+mn-lt"/>
              </a:rPr>
              <a:t>Entities doing minimal business in Canada</a:t>
            </a:r>
            <a:br>
              <a:rPr lang="en-US" dirty="0"/>
            </a:br>
            <a:endParaRPr lang="en-US" b="1" dirty="0"/>
          </a:p>
        </p:txBody>
      </p:sp>
      <p:sp>
        <p:nvSpPr>
          <p:cNvPr id="2" name="Content Placeholder 1">
            <a:extLst>
              <a:ext uri="{FF2B5EF4-FFF2-40B4-BE49-F238E27FC236}">
                <a16:creationId xmlns:a16="http://schemas.microsoft.com/office/drawing/2014/main" id="{514E6796-A377-717B-BD50-E89FCF62BA15}"/>
              </a:ext>
            </a:extLst>
          </p:cNvPr>
          <p:cNvSpPr>
            <a:spLocks noGrp="1"/>
          </p:cNvSpPr>
          <p:nvPr>
            <p:ph idx="1"/>
          </p:nvPr>
        </p:nvSpPr>
        <p:spPr>
          <a:xfrm>
            <a:off x="395288" y="1347788"/>
            <a:ext cx="8353425" cy="3706812"/>
          </a:xfrm>
        </p:spPr>
        <p:txBody>
          <a:bodyPr>
            <a:noAutofit/>
          </a:bodyPr>
          <a:lstStyle/>
          <a:p>
            <a:pPr marL="42863" indent="0">
              <a:buFont typeface="Arial" panose="020B0604020202020204" pitchFamily="34" charset="0"/>
              <a:buNone/>
              <a:defRPr/>
            </a:pPr>
            <a:r>
              <a:rPr lang="en-US" sz="2400" i="1" dirty="0">
                <a:solidFill>
                  <a:srgbClr val="00B0F0"/>
                </a:solidFill>
              </a:rPr>
              <a:t>Sadhu Singh Hamdard Trust v. </a:t>
            </a:r>
            <a:r>
              <a:rPr lang="en-US" sz="2400" i="1" dirty="0" err="1">
                <a:solidFill>
                  <a:srgbClr val="00B0F0"/>
                </a:solidFill>
              </a:rPr>
              <a:t>Navsun</a:t>
            </a:r>
            <a:r>
              <a:rPr lang="en-US" sz="2400" i="1" dirty="0">
                <a:solidFill>
                  <a:srgbClr val="00B0F0"/>
                </a:solidFill>
              </a:rPr>
              <a:t> Holdings Ltd. </a:t>
            </a:r>
            <a:r>
              <a:rPr lang="en-US" sz="2400" dirty="0">
                <a:solidFill>
                  <a:schemeClr val="bg1"/>
                </a:solidFill>
              </a:rPr>
              <a:t>(2016)</a:t>
            </a:r>
          </a:p>
          <a:p>
            <a:pPr>
              <a:defRPr/>
            </a:pPr>
            <a:r>
              <a:rPr lang="en-US" sz="2400" dirty="0">
                <a:solidFill>
                  <a:srgbClr val="FFFF00"/>
                </a:solidFill>
              </a:rPr>
              <a:t>Does Plaintiff’s TM have a reputation in the jurisdiction</a:t>
            </a:r>
            <a:r>
              <a:rPr lang="en-US" sz="2400" dirty="0">
                <a:solidFill>
                  <a:schemeClr val="bg1"/>
                </a:solidFill>
              </a:rPr>
              <a:t>, </a:t>
            </a:r>
            <a:r>
              <a:rPr lang="en-US" sz="2400" dirty="0">
                <a:solidFill>
                  <a:srgbClr val="FF0000"/>
                </a:solidFill>
              </a:rPr>
              <a:t>even if that TM is not used </a:t>
            </a:r>
            <a:r>
              <a:rPr lang="en-US" sz="2400" dirty="0">
                <a:solidFill>
                  <a:schemeClr val="bg1"/>
                </a:solidFill>
              </a:rPr>
              <a:t>in the jurisdiction</a:t>
            </a:r>
            <a:r>
              <a:rPr lang="en-US" sz="2400" dirty="0">
                <a:solidFill>
                  <a:srgbClr val="FF0000"/>
                </a:solidFill>
              </a:rPr>
              <a:t>?</a:t>
            </a:r>
          </a:p>
          <a:p>
            <a:pPr marL="0" indent="0">
              <a:buFont typeface="Arial" panose="020B0604020202020204" pitchFamily="34" charset="0"/>
              <a:buNone/>
              <a:defRPr/>
            </a:pPr>
            <a:r>
              <a:rPr lang="en-US" sz="2400" b="1" dirty="0">
                <a:solidFill>
                  <a:srgbClr val="FFFF00"/>
                </a:solidFill>
              </a:rPr>
              <a:t>Larger question</a:t>
            </a:r>
            <a:r>
              <a:rPr lang="en-US" sz="2400" b="1" dirty="0">
                <a:solidFill>
                  <a:srgbClr val="FF0000"/>
                </a:solidFill>
              </a:rPr>
              <a:t>:</a:t>
            </a:r>
            <a:r>
              <a:rPr lang="en-US" sz="2400" b="1" dirty="0">
                <a:solidFill>
                  <a:srgbClr val="FFFF00"/>
                </a:solidFill>
              </a:rPr>
              <a:t> </a:t>
            </a:r>
            <a:r>
              <a:rPr lang="en-US" sz="2400" b="1" dirty="0">
                <a:solidFill>
                  <a:schemeClr val="bg1"/>
                </a:solidFill>
              </a:rPr>
              <a:t>Should an entity that does minimal business in Canada but that has a website accessible to (and accessed by) Canadians be able to establish sufficient goodwill to make out a successful action in passing off in a Canadian court</a:t>
            </a:r>
            <a:r>
              <a:rPr lang="en-US" sz="2400" dirty="0">
                <a:solidFill>
                  <a:srgbClr val="FF0000"/>
                </a:solidFill>
              </a:rPr>
              <a:t>? </a:t>
            </a:r>
          </a:p>
        </p:txBody>
      </p:sp>
      <p:sp>
        <p:nvSpPr>
          <p:cNvPr id="403459" name="Slide Number Placeholder 3">
            <a:extLst>
              <a:ext uri="{FF2B5EF4-FFF2-40B4-BE49-F238E27FC236}">
                <a16:creationId xmlns:a16="http://schemas.microsoft.com/office/drawing/2014/main" id="{1D8D96DD-FE5B-12C6-22B3-DD05D0F1CF3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3F234D3-3974-8D44-BC1B-F52F79F79B97}" type="slidenum">
              <a:rPr lang="en-US" altLang="en-US" smtClean="0">
                <a:solidFill>
                  <a:srgbClr val="002040"/>
                </a:solidFill>
              </a:rPr>
              <a:pPr/>
              <a:t>223</a:t>
            </a:fld>
            <a:endParaRPr lang="en-US" altLang="en-US">
              <a:solidFill>
                <a:srgbClr val="002040"/>
              </a:solidFill>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itle 1">
            <a:extLst>
              <a:ext uri="{FF2B5EF4-FFF2-40B4-BE49-F238E27FC236}">
                <a16:creationId xmlns:a16="http://schemas.microsoft.com/office/drawing/2014/main" id="{68F1C58E-CF8B-CE86-ACFA-175E0566131D}"/>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0000"/>
                </a:solidFill>
              </a:rPr>
              <a:t>But</a:t>
            </a:r>
            <a:r>
              <a:rPr lang="en-US" altLang="en-US"/>
              <a:t> </a:t>
            </a:r>
            <a:r>
              <a:rPr lang="en-US" altLang="en-US">
                <a:solidFill>
                  <a:srgbClr val="FFFF00"/>
                </a:solidFill>
              </a:rPr>
              <a:t>Trademarks</a:t>
            </a:r>
            <a:r>
              <a:rPr lang="en-US" altLang="en-US">
                <a:solidFill>
                  <a:schemeClr val="bg1"/>
                </a:solidFill>
              </a:rPr>
              <a:t>?</a:t>
            </a:r>
          </a:p>
        </p:txBody>
      </p:sp>
      <p:pic>
        <p:nvPicPr>
          <p:cNvPr id="405506" name="Picture 4" descr="Graphical user interface, website&#10;&#10;Description automatically generated">
            <a:extLst>
              <a:ext uri="{FF2B5EF4-FFF2-40B4-BE49-F238E27FC236}">
                <a16:creationId xmlns:a16="http://schemas.microsoft.com/office/drawing/2014/main" id="{1593B831-0F3C-7E6A-A94E-6B78CA7873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8088" y="762000"/>
            <a:ext cx="41878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Graphical user interface, application&#10;&#10;Description automatically generated">
            <a:extLst>
              <a:ext uri="{FF2B5EF4-FFF2-40B4-BE49-F238E27FC236}">
                <a16:creationId xmlns:a16="http://schemas.microsoft.com/office/drawing/2014/main" id="{B2E2E476-108C-53CE-6194-ACDF0155DF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46425" y="123825"/>
            <a:ext cx="285115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Text, letter&#10;&#10;Description automatically generated">
            <a:extLst>
              <a:ext uri="{FF2B5EF4-FFF2-40B4-BE49-F238E27FC236}">
                <a16:creationId xmlns:a16="http://schemas.microsoft.com/office/drawing/2014/main" id="{462E8E60-E00A-70BD-EEA7-C0D6E481A5E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6475" y="447675"/>
            <a:ext cx="45910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Graphical user interface, text, application&#10;&#10;Description automatically generated">
            <a:extLst>
              <a:ext uri="{FF2B5EF4-FFF2-40B4-BE49-F238E27FC236}">
                <a16:creationId xmlns:a16="http://schemas.microsoft.com/office/drawing/2014/main" id="{F0A1F8F2-28CE-F852-EEC0-F0E2B341E20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06738" y="184150"/>
            <a:ext cx="293052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Text, letter&#10;&#10;Description automatically generated">
            <a:extLst>
              <a:ext uri="{FF2B5EF4-FFF2-40B4-BE49-F238E27FC236}">
                <a16:creationId xmlns:a16="http://schemas.microsoft.com/office/drawing/2014/main" id="{346AFFAB-CB73-D2B0-AC87-2A5C0DA2D4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1613" y="115888"/>
            <a:ext cx="366077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2" descr="Graphical user interface, website&#10;&#10;Description automatically generated">
            <a:extLst>
              <a:ext uri="{FF2B5EF4-FFF2-40B4-BE49-F238E27FC236}">
                <a16:creationId xmlns:a16="http://schemas.microsoft.com/office/drawing/2014/main" id="{3C3D264C-5DE5-54AE-4083-0D8503C2E2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5900" y="209550"/>
            <a:ext cx="3632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4D1EDE7B-A190-811A-4B57-939C4004B2B0}"/>
              </a:ext>
            </a:extLst>
          </p:cNvPr>
          <p:cNvSpPr>
            <a:spLocks noGrp="1" noChangeArrowheads="1"/>
          </p:cNvSpPr>
          <p:nvPr>
            <p:ph type="title"/>
          </p:nvPr>
        </p:nvSpPr>
        <p:spPr bwMode="auto">
          <a:xfrm>
            <a:off x="833438" y="123825"/>
            <a:ext cx="7477125" cy="107950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CA" altLang="en-US" sz="3300" b="1">
                <a:solidFill>
                  <a:srgbClr val="FFFF00"/>
                </a:solidFill>
              </a:rPr>
              <a:t>LLMCL</a:t>
            </a:r>
            <a:r>
              <a:rPr lang="en-CA" altLang="en-US" sz="3300" b="1">
                <a:solidFill>
                  <a:schemeClr val="bg1"/>
                </a:solidFill>
              </a:rPr>
              <a:t> Students Registered in the Class as such</a:t>
            </a:r>
            <a:r>
              <a:rPr lang="en-CA" altLang="en-US" sz="3300" b="1">
                <a:solidFill>
                  <a:srgbClr val="FF0000"/>
                </a:solidFill>
              </a:rPr>
              <a:t>:</a:t>
            </a:r>
            <a:r>
              <a:rPr lang="en-CA" altLang="en-US" sz="3300" b="1">
                <a:solidFill>
                  <a:schemeClr val="bg1"/>
                </a:solidFill>
              </a:rPr>
              <a:t>  Additional Task </a:t>
            </a:r>
            <a:r>
              <a:rPr lang="en-CA" altLang="en-US" sz="3300" b="1">
                <a:solidFill>
                  <a:srgbClr val="FFFF00"/>
                </a:solidFill>
              </a:rPr>
              <a:t> </a:t>
            </a:r>
            <a:br>
              <a:rPr lang="en-US" altLang="en-US" sz="3300"/>
            </a:br>
            <a:br>
              <a:rPr lang="en-CA" altLang="en-US" sz="3300">
                <a:solidFill>
                  <a:srgbClr val="FFFF00"/>
                </a:solidFill>
              </a:rPr>
            </a:br>
            <a:endParaRPr lang="en-US" altLang="en-US" sz="3300">
              <a:solidFill>
                <a:srgbClr val="FFFF00"/>
              </a:solidFill>
            </a:endParaRPr>
          </a:p>
        </p:txBody>
      </p:sp>
      <p:sp>
        <p:nvSpPr>
          <p:cNvPr id="45058" name="TextBox 4">
            <a:extLst>
              <a:ext uri="{FF2B5EF4-FFF2-40B4-BE49-F238E27FC236}">
                <a16:creationId xmlns:a16="http://schemas.microsoft.com/office/drawing/2014/main" id="{54A27730-3137-24B7-0AEE-FECA47E9C060}"/>
              </a:ext>
            </a:extLst>
          </p:cNvPr>
          <p:cNvSpPr txBox="1">
            <a:spLocks noChangeArrowheads="1"/>
          </p:cNvSpPr>
          <p:nvPr/>
        </p:nvSpPr>
        <p:spPr bwMode="auto">
          <a:xfrm>
            <a:off x="647700" y="1708150"/>
            <a:ext cx="7848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750 </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1000 word post </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5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or email</a:t>
            </a:r>
            <a:r>
              <a:rPr kumimoji="0" lang="en-CA" altLang="en-US" sz="5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CA" altLang="en-US" sz="5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Text, letter&#10;&#10;Description automatically generated">
            <a:extLst>
              <a:ext uri="{FF2B5EF4-FFF2-40B4-BE49-F238E27FC236}">
                <a16:creationId xmlns:a16="http://schemas.microsoft.com/office/drawing/2014/main" id="{DF853F69-34B8-3A72-7802-5B620C37580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25750" y="152400"/>
            <a:ext cx="34925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Text, letter&#10;&#10;Description automatically generated">
            <a:extLst>
              <a:ext uri="{FF2B5EF4-FFF2-40B4-BE49-F238E27FC236}">
                <a16:creationId xmlns:a16="http://schemas.microsoft.com/office/drawing/2014/main" id="{9EE52CB5-2719-4BA9-5B1A-C3954944D9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28938" y="239713"/>
            <a:ext cx="32861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1B246-320E-C064-0F63-97F6AB35C94F}"/>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Title 1">
            <a:extLst>
              <a:ext uri="{FF2B5EF4-FFF2-40B4-BE49-F238E27FC236}">
                <a16:creationId xmlns:a16="http://schemas.microsoft.com/office/drawing/2014/main" id="{B9FBF9A6-AFAD-7BC7-EBC7-47392EF47F39}"/>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14722" name="Content Placeholder 3" descr="Crystal_Project_pause-queue.png">
            <a:extLst>
              <a:ext uri="{FF2B5EF4-FFF2-40B4-BE49-F238E27FC236}">
                <a16:creationId xmlns:a16="http://schemas.microsoft.com/office/drawing/2014/main" id="{AC23CE0C-1636-F973-7A97-887A5872F77A}"/>
              </a:ext>
            </a:extLst>
          </p:cNvPr>
          <p:cNvPicPr>
            <a:picLocks noGrp="1" noChangeAspect="1" noChangeArrowheads="1"/>
          </p:cNvPicPr>
          <p:nvPr>
            <p:ph sz="quarter" idx="10"/>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3" name="Content Placeholder 3" descr="Crystal_Project_pause-queue.png">
            <a:extLst>
              <a:ext uri="{FF2B5EF4-FFF2-40B4-BE49-F238E27FC236}">
                <a16:creationId xmlns:a16="http://schemas.microsoft.com/office/drawing/2014/main" id="{78A11C24-CE95-B54D-7E15-FA10A5E644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5C749-D24C-353C-22DC-FE4983880A8A}"/>
              </a:ext>
            </a:extLst>
          </p:cNvPr>
          <p:cNvSpPr>
            <a:spLocks noGrp="1"/>
          </p:cNvSpPr>
          <p:nvPr>
            <p:ph type="title"/>
          </p:nvPr>
        </p:nvSpPr>
        <p:spPr>
          <a:xfrm>
            <a:off x="684213" y="123825"/>
            <a:ext cx="7775575" cy="900113"/>
          </a:xfrm>
        </p:spPr>
        <p:txBody>
          <a:bodyPr>
            <a:normAutofit fontScale="90000"/>
          </a:bodyPr>
          <a:lstStyle/>
          <a:p>
            <a:pPr>
              <a:defRPr/>
            </a:pPr>
            <a:r>
              <a:rPr lang="en-US" b="1" dirty="0">
                <a:solidFill>
                  <a:schemeClr val="bg1"/>
                </a:solidFill>
              </a:rPr>
              <a:t>To what extent can goodwill be acquired in a purely descriptive product name</a:t>
            </a:r>
            <a:r>
              <a:rPr lang="en-US" b="1" dirty="0">
                <a:solidFill>
                  <a:srgbClr val="FF0000"/>
                </a:solidFill>
              </a:rPr>
              <a:t>?</a:t>
            </a:r>
            <a:br>
              <a:rPr lang="en-CA" dirty="0"/>
            </a:br>
            <a:endParaRPr lang="en-US" dirty="0"/>
          </a:p>
        </p:txBody>
      </p:sp>
      <p:sp>
        <p:nvSpPr>
          <p:cNvPr id="415746" name="Content Placeholder 2">
            <a:extLst>
              <a:ext uri="{FF2B5EF4-FFF2-40B4-BE49-F238E27FC236}">
                <a16:creationId xmlns:a16="http://schemas.microsoft.com/office/drawing/2014/main" id="{41514DD6-BB3F-6C4E-8609-6462A7489159}"/>
              </a:ext>
            </a:extLst>
          </p:cNvPr>
          <p:cNvSpPr>
            <a:spLocks noGrp="1" noChangeArrowheads="1"/>
          </p:cNvSpPr>
          <p:nvPr>
            <p:ph sz="quarter" idx="10"/>
          </p:nvPr>
        </p:nvSpPr>
        <p:spPr bwMode="auto">
          <a:xfrm>
            <a:off x="431800" y="1276350"/>
            <a:ext cx="8280400" cy="3609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0000"/>
                </a:solidFill>
              </a:rPr>
              <a:t>Risky</a:t>
            </a:r>
            <a:r>
              <a:rPr lang="en-US" altLang="en-US">
                <a:solidFill>
                  <a:schemeClr val="bg1"/>
                </a:solidFill>
              </a:rPr>
              <a:t> to use </a:t>
            </a:r>
            <a:r>
              <a:rPr lang="en-US" altLang="en-US">
                <a:solidFill>
                  <a:srgbClr val="FFFF00"/>
                </a:solidFill>
              </a:rPr>
              <a:t>purely descriptive terms </a:t>
            </a:r>
            <a:r>
              <a:rPr lang="en-US" altLang="en-US">
                <a:solidFill>
                  <a:schemeClr val="bg1"/>
                </a:solidFill>
              </a:rPr>
              <a:t>for a mark. </a:t>
            </a:r>
            <a:endParaRPr lang="en-CA" altLang="en-US">
              <a:solidFill>
                <a:schemeClr val="bg1"/>
              </a:solidFill>
            </a:endParaRPr>
          </a:p>
          <a:p>
            <a:r>
              <a:rPr lang="en-US" altLang="en-US">
                <a:solidFill>
                  <a:srgbClr val="FFFF00"/>
                </a:solidFill>
              </a:rPr>
              <a:t>Risk is of not acquiring goodwill or reputation </a:t>
            </a:r>
            <a:r>
              <a:rPr lang="en-US" altLang="en-US">
                <a:solidFill>
                  <a:schemeClr val="bg1"/>
                </a:solidFill>
              </a:rPr>
              <a:t>in the product simply because the name describes the good itself. </a:t>
            </a:r>
            <a:endParaRPr lang="en-CA" altLang="en-US">
              <a:solidFill>
                <a:schemeClr val="bg1"/>
              </a:solidFill>
            </a:endParaRPr>
          </a:p>
          <a:p>
            <a:r>
              <a:rPr lang="en-US" altLang="en-US">
                <a:solidFill>
                  <a:schemeClr val="bg1"/>
                </a:solidFill>
              </a:rPr>
              <a:t>Goodwill – or secondary meaning – can be acquired through a product’s name, or through a product’s appearance… </a:t>
            </a:r>
            <a:endParaRPr lang="en-CA" altLang="en-US">
              <a:solidFill>
                <a:schemeClr val="bg1"/>
              </a:solidFill>
            </a:endParaRPr>
          </a:p>
          <a:p>
            <a:r>
              <a:rPr lang="en-US" altLang="en-US">
                <a:solidFill>
                  <a:schemeClr val="bg1"/>
                </a:solidFill>
              </a:rPr>
              <a:t>A product that has a particularly distinctive appearance might come to be associated by consumers with one trade source. </a:t>
            </a:r>
            <a:r>
              <a:rPr lang="en-CA" altLang="en-US">
                <a:solidFill>
                  <a:schemeClr val="bg1"/>
                </a:solidFill>
              </a:rPr>
              <a:t>T</a:t>
            </a:r>
            <a:r>
              <a:rPr lang="en-US" altLang="en-US">
                <a:solidFill>
                  <a:schemeClr val="bg1"/>
                </a:solidFill>
              </a:rPr>
              <a:t>hen a competitor who copies the product appearance might be liable for passing off.</a:t>
            </a:r>
            <a:endParaRPr lang="en-CA" altLang="en-US">
              <a:solidFill>
                <a:schemeClr val="bg1"/>
              </a:solidFill>
            </a:endParaRPr>
          </a:p>
          <a:p>
            <a:r>
              <a:rPr lang="en-US" altLang="en-US">
                <a:solidFill>
                  <a:schemeClr val="bg1"/>
                </a:solidFill>
              </a:rPr>
              <a:t>Challenge in these cases is that </a:t>
            </a:r>
            <a:r>
              <a:rPr lang="en-US" altLang="en-US">
                <a:solidFill>
                  <a:srgbClr val="FFFF00"/>
                </a:solidFill>
              </a:rPr>
              <a:t>the Plaintiff must show that the appearance of the product has acquired a secondary meaning </a:t>
            </a:r>
            <a:r>
              <a:rPr lang="en-US" altLang="en-US">
                <a:solidFill>
                  <a:schemeClr val="bg1"/>
                </a:solidFill>
              </a:rPr>
              <a:t>– that it comes from one trade source.  </a:t>
            </a:r>
            <a:endParaRPr lang="en-CA" altLang="en-US">
              <a:solidFill>
                <a:schemeClr val="bg1"/>
              </a:solidFill>
            </a:endParaRPr>
          </a:p>
          <a:p>
            <a:endParaRPr lang="en-US" altLang="en-US"/>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C2299F-CFAF-DB51-4D48-D718B498B253}"/>
              </a:ext>
            </a:extLst>
          </p:cNvPr>
          <p:cNvSpPr>
            <a:spLocks noGrp="1"/>
          </p:cNvSpPr>
          <p:nvPr>
            <p:ph type="title"/>
          </p:nvPr>
        </p:nvSpPr>
        <p:spPr>
          <a:xfrm>
            <a:off x="1485900" y="98425"/>
            <a:ext cx="6172200" cy="857250"/>
          </a:xfrm>
        </p:spPr>
        <p:txBody>
          <a:bodyPr>
            <a:normAutofit fontScale="90000"/>
          </a:bodyPr>
          <a:lstStyle/>
          <a:p>
            <a:pPr>
              <a:defRPr/>
            </a:pPr>
            <a:r>
              <a:rPr lang="en-US" sz="3675" b="1" dirty="0">
                <a:solidFill>
                  <a:srgbClr val="FFFF00"/>
                </a:solidFill>
              </a:rPr>
              <a:t>Passing off</a:t>
            </a:r>
            <a:r>
              <a:rPr lang="en-US" sz="3675" b="1" dirty="0">
                <a:solidFill>
                  <a:srgbClr val="FF0000"/>
                </a:solidFill>
              </a:rPr>
              <a:t>:</a:t>
            </a:r>
            <a:r>
              <a:rPr lang="en-US" sz="3675" b="1" dirty="0">
                <a:solidFill>
                  <a:schemeClr val="bg1"/>
                </a:solidFill>
              </a:rPr>
              <a:t> </a:t>
            </a:r>
            <a:r>
              <a:rPr lang="en-US" sz="3675" i="1" dirty="0">
                <a:solidFill>
                  <a:srgbClr val="00B0F0"/>
                </a:solidFill>
              </a:rPr>
              <a:t>Ray Plastics</a:t>
            </a:r>
            <a:br>
              <a:rPr lang="en-US" i="1" dirty="0"/>
            </a:br>
            <a:endParaRPr lang="en-US" b="1" dirty="0"/>
          </a:p>
        </p:txBody>
      </p:sp>
      <p:sp>
        <p:nvSpPr>
          <p:cNvPr id="2" name="Content Placeholder 1">
            <a:extLst>
              <a:ext uri="{FF2B5EF4-FFF2-40B4-BE49-F238E27FC236}">
                <a16:creationId xmlns:a16="http://schemas.microsoft.com/office/drawing/2014/main" id="{59440FFC-33CA-54C4-5E3C-681A47612239}"/>
              </a:ext>
            </a:extLst>
          </p:cNvPr>
          <p:cNvSpPr>
            <a:spLocks noGrp="1"/>
          </p:cNvSpPr>
          <p:nvPr>
            <p:ph idx="1"/>
          </p:nvPr>
        </p:nvSpPr>
        <p:spPr>
          <a:xfrm>
            <a:off x="250825" y="955675"/>
            <a:ext cx="8642350" cy="3919538"/>
          </a:xfrm>
        </p:spPr>
        <p:txBody>
          <a:bodyPr>
            <a:normAutofit fontScale="62500" lnSpcReduction="20000"/>
          </a:bodyPr>
          <a:lstStyle/>
          <a:p>
            <a:pPr>
              <a:defRPr/>
            </a:pPr>
            <a:r>
              <a:rPr lang="en-CA" dirty="0">
                <a:solidFill>
                  <a:schemeClr val="bg1"/>
                </a:solidFill>
              </a:rPr>
              <a:t>Product was a combination snowbrush, ice scraper and squeegee called “Snow Trooper”: B</a:t>
            </a:r>
            <a:r>
              <a:rPr lang="en-CA" i="1" dirty="0">
                <a:solidFill>
                  <a:schemeClr val="bg1"/>
                </a:solidFill>
              </a:rPr>
              <a:t>lack nylon scraper is 27" in overall length, has 3 rows of bristles, 5/8" hardwood painted black, and a traditional yellow brush</a:t>
            </a:r>
            <a:endParaRPr lang="en-CA" dirty="0">
              <a:solidFill>
                <a:schemeClr val="bg1"/>
              </a:solidFill>
            </a:endParaRPr>
          </a:p>
          <a:p>
            <a:pPr>
              <a:defRPr/>
            </a:pPr>
            <a:r>
              <a:rPr lang="en-CA" b="1" dirty="0">
                <a:solidFill>
                  <a:srgbClr val="FF0000"/>
                </a:solidFill>
              </a:rPr>
              <a:t>uncommon appearance</a:t>
            </a:r>
            <a:r>
              <a:rPr lang="en-CA" b="1" dirty="0">
                <a:solidFill>
                  <a:schemeClr val="bg1"/>
                </a:solidFill>
              </a:rPr>
              <a:t>… </a:t>
            </a:r>
            <a:endParaRPr lang="en-CA" dirty="0">
              <a:solidFill>
                <a:schemeClr val="bg1"/>
              </a:solidFill>
            </a:endParaRPr>
          </a:p>
          <a:p>
            <a:pPr>
              <a:defRPr/>
            </a:pPr>
            <a:r>
              <a:rPr lang="en-CA" b="1" dirty="0">
                <a:solidFill>
                  <a:schemeClr val="bg1"/>
                </a:solidFill>
              </a:rPr>
              <a:t>very successful seller at Canadian Tire, K Mart, Zellers and Pro Hardware in 1982 and 1983. </a:t>
            </a:r>
            <a:endParaRPr lang="en-CA" dirty="0">
              <a:solidFill>
                <a:schemeClr val="bg1"/>
              </a:solidFill>
            </a:endParaRPr>
          </a:p>
          <a:p>
            <a:pPr>
              <a:defRPr/>
            </a:pPr>
            <a:r>
              <a:rPr lang="en-CA" b="1" dirty="0">
                <a:solidFill>
                  <a:schemeClr val="bg1"/>
                </a:solidFill>
              </a:rPr>
              <a:t>Constructed by </a:t>
            </a:r>
            <a:r>
              <a:rPr lang="en-CA" b="1" dirty="0" err="1">
                <a:solidFill>
                  <a:schemeClr val="bg1"/>
                </a:solidFill>
              </a:rPr>
              <a:t>Raywares</a:t>
            </a:r>
            <a:r>
              <a:rPr lang="en-CA" b="1" dirty="0">
                <a:solidFill>
                  <a:schemeClr val="bg1"/>
                </a:solidFill>
              </a:rPr>
              <a:t>, a division of Ray Plastics Limited. </a:t>
            </a:r>
            <a:endParaRPr lang="en-CA" dirty="0">
              <a:solidFill>
                <a:schemeClr val="bg1"/>
              </a:solidFill>
            </a:endParaRPr>
          </a:p>
          <a:p>
            <a:pPr>
              <a:defRPr/>
            </a:pPr>
            <a:r>
              <a:rPr lang="en-CA" b="1" dirty="0">
                <a:solidFill>
                  <a:schemeClr val="bg1"/>
                </a:solidFill>
              </a:rPr>
              <a:t>One of </a:t>
            </a:r>
            <a:r>
              <a:rPr lang="en-CA" b="1" dirty="0" err="1">
                <a:solidFill>
                  <a:schemeClr val="bg1"/>
                </a:solidFill>
              </a:rPr>
              <a:t>Raywares</a:t>
            </a:r>
            <a:r>
              <a:rPr lang="en-CA" b="1" dirty="0">
                <a:solidFill>
                  <a:schemeClr val="bg1"/>
                </a:solidFill>
              </a:rPr>
              <a:t>’ main competitors was </a:t>
            </a:r>
            <a:r>
              <a:rPr lang="en-CA" b="1" dirty="0" err="1">
                <a:solidFill>
                  <a:schemeClr val="bg1"/>
                </a:solidFill>
              </a:rPr>
              <a:t>Brushcraft</a:t>
            </a:r>
            <a:r>
              <a:rPr lang="en-CA" b="1" dirty="0">
                <a:solidFill>
                  <a:schemeClr val="bg1"/>
                </a:solidFill>
              </a:rPr>
              <a:t>, a division of </a:t>
            </a:r>
            <a:r>
              <a:rPr lang="en-CA" b="1" dirty="0" err="1">
                <a:solidFill>
                  <a:schemeClr val="bg1"/>
                </a:solidFill>
              </a:rPr>
              <a:t>Dustbane</a:t>
            </a:r>
            <a:r>
              <a:rPr lang="en-CA" b="1" dirty="0">
                <a:solidFill>
                  <a:schemeClr val="bg1"/>
                </a:solidFill>
              </a:rPr>
              <a:t>. </a:t>
            </a:r>
            <a:endParaRPr lang="en-CA" dirty="0">
              <a:solidFill>
                <a:schemeClr val="bg1"/>
              </a:solidFill>
            </a:endParaRPr>
          </a:p>
          <a:p>
            <a:pPr>
              <a:defRPr/>
            </a:pPr>
            <a:r>
              <a:rPr lang="en-CA" b="1" dirty="0">
                <a:solidFill>
                  <a:schemeClr val="bg1"/>
                </a:solidFill>
              </a:rPr>
              <a:t>At the initiative of Canadian Tire, </a:t>
            </a:r>
            <a:r>
              <a:rPr lang="en-CA" dirty="0" err="1">
                <a:solidFill>
                  <a:schemeClr val="bg1"/>
                </a:solidFill>
              </a:rPr>
              <a:t>Brushcraft</a:t>
            </a:r>
            <a:r>
              <a:rPr lang="en-CA" dirty="0">
                <a:solidFill>
                  <a:schemeClr val="bg1"/>
                </a:solidFill>
              </a:rPr>
              <a:t> produced a similar product to the Snow Trooper for the years 1984 and following.</a:t>
            </a:r>
          </a:p>
          <a:p>
            <a:pPr>
              <a:defRPr/>
            </a:pPr>
            <a:r>
              <a:rPr lang="en-CA" dirty="0">
                <a:solidFill>
                  <a:schemeClr val="bg1"/>
                </a:solidFill>
              </a:rPr>
              <a:t>This product was described as "virtually identical", and "a virtual clone" to the Snow Trooper.</a:t>
            </a:r>
          </a:p>
          <a:p>
            <a:pPr>
              <a:defRPr/>
            </a:pPr>
            <a:endParaRPr lang="en-US" dirty="0"/>
          </a:p>
        </p:txBody>
      </p:sp>
      <p:sp>
        <p:nvSpPr>
          <p:cNvPr id="416771" name="Slide Number Placeholder 3">
            <a:extLst>
              <a:ext uri="{FF2B5EF4-FFF2-40B4-BE49-F238E27FC236}">
                <a16:creationId xmlns:a16="http://schemas.microsoft.com/office/drawing/2014/main" id="{AEB0FF90-CEEC-9A0B-1D3E-91236E72832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B54ACB3-0BDA-1147-BF8A-258226DB4E60}" type="slidenum">
              <a:rPr lang="en-US" altLang="en-US" smtClean="0">
                <a:solidFill>
                  <a:srgbClr val="002040"/>
                </a:solidFill>
              </a:rPr>
              <a:pPr/>
              <a:t>235</a:t>
            </a:fld>
            <a:endParaRPr lang="en-US" altLang="en-US">
              <a:solidFill>
                <a:srgbClr val="002040"/>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EF810C-CC8C-6F9A-1841-79D6E1DEBFCB}"/>
              </a:ext>
            </a:extLst>
          </p:cNvPr>
          <p:cNvSpPr>
            <a:spLocks noGrp="1"/>
          </p:cNvSpPr>
          <p:nvPr>
            <p:ph type="title"/>
          </p:nvPr>
        </p:nvSpPr>
        <p:spPr>
          <a:xfrm>
            <a:off x="1485900" y="98425"/>
            <a:ext cx="6172200" cy="644525"/>
          </a:xfrm>
        </p:spPr>
        <p:txBody>
          <a:bodyPr>
            <a:normAutofit fontScale="90000"/>
          </a:bodyPr>
          <a:lstStyle/>
          <a:p>
            <a:pPr>
              <a:defRPr/>
            </a:pPr>
            <a:r>
              <a:rPr lang="en-US" sz="3675" b="1" dirty="0">
                <a:solidFill>
                  <a:srgbClr val="FFFF00"/>
                </a:solidFill>
              </a:rPr>
              <a:t>Passing off</a:t>
            </a:r>
            <a:r>
              <a:rPr lang="en-US" sz="3675" b="1" dirty="0">
                <a:solidFill>
                  <a:srgbClr val="FF0000"/>
                </a:solidFill>
              </a:rPr>
              <a:t>:</a:t>
            </a:r>
            <a:r>
              <a:rPr lang="en-US" sz="3675" b="1" dirty="0">
                <a:solidFill>
                  <a:schemeClr val="bg1"/>
                </a:solidFill>
              </a:rPr>
              <a:t> </a:t>
            </a:r>
            <a:r>
              <a:rPr lang="en-US" sz="3675" i="1" dirty="0">
                <a:solidFill>
                  <a:srgbClr val="00B0F0"/>
                </a:solidFill>
              </a:rPr>
              <a:t>Ray Plastics</a:t>
            </a:r>
            <a:br>
              <a:rPr lang="en-US" i="1" dirty="0"/>
            </a:br>
            <a:endParaRPr lang="en-US" b="1" dirty="0"/>
          </a:p>
        </p:txBody>
      </p:sp>
      <p:sp>
        <p:nvSpPr>
          <p:cNvPr id="2" name="Content Placeholder 1">
            <a:extLst>
              <a:ext uri="{FF2B5EF4-FFF2-40B4-BE49-F238E27FC236}">
                <a16:creationId xmlns:a16="http://schemas.microsoft.com/office/drawing/2014/main" id="{924D7E08-95A8-B806-B553-EDB9060F58C7}"/>
              </a:ext>
            </a:extLst>
          </p:cNvPr>
          <p:cNvSpPr>
            <a:spLocks noGrp="1"/>
          </p:cNvSpPr>
          <p:nvPr>
            <p:ph idx="1"/>
          </p:nvPr>
        </p:nvSpPr>
        <p:spPr>
          <a:xfrm>
            <a:off x="323850" y="842963"/>
            <a:ext cx="8496300" cy="4105275"/>
          </a:xfrm>
        </p:spPr>
        <p:txBody>
          <a:bodyPr>
            <a:normAutofit fontScale="47500" lnSpcReduction="20000"/>
          </a:bodyPr>
          <a:lstStyle/>
          <a:p>
            <a:pPr>
              <a:lnSpc>
                <a:spcPct val="120000"/>
              </a:lnSpc>
              <a:defRPr/>
            </a:pPr>
            <a:r>
              <a:rPr lang="en-CA" sz="3400" b="1" dirty="0">
                <a:solidFill>
                  <a:srgbClr val="FFFF00"/>
                </a:solidFill>
              </a:rPr>
              <a:t>Ray Plastics sued </a:t>
            </a:r>
            <a:r>
              <a:rPr lang="en-CA" sz="3400" b="1" dirty="0" err="1">
                <a:solidFill>
                  <a:srgbClr val="FFFF00"/>
                </a:solidFill>
              </a:rPr>
              <a:t>Dustbane</a:t>
            </a:r>
            <a:r>
              <a:rPr lang="en-CA" sz="3400" b="1" dirty="0">
                <a:solidFill>
                  <a:srgbClr val="FFFF00"/>
                </a:solidFill>
              </a:rPr>
              <a:t> for passing off</a:t>
            </a:r>
            <a:r>
              <a:rPr lang="en-CA" sz="3400" b="1" dirty="0">
                <a:solidFill>
                  <a:schemeClr val="bg1"/>
                </a:solidFill>
              </a:rPr>
              <a:t>. </a:t>
            </a:r>
            <a:endParaRPr lang="en-CA" sz="3400" dirty="0">
              <a:solidFill>
                <a:schemeClr val="bg1"/>
              </a:solidFill>
            </a:endParaRPr>
          </a:p>
          <a:p>
            <a:pPr>
              <a:lnSpc>
                <a:spcPct val="120000"/>
              </a:lnSpc>
              <a:defRPr/>
            </a:pPr>
            <a:r>
              <a:rPr lang="en-CA" sz="3400" dirty="0">
                <a:solidFill>
                  <a:schemeClr val="bg1"/>
                </a:solidFill>
              </a:rPr>
              <a:t>Issue</a:t>
            </a:r>
            <a:r>
              <a:rPr lang="en-CA" sz="3400" dirty="0">
                <a:solidFill>
                  <a:srgbClr val="FF0000"/>
                </a:solidFill>
              </a:rPr>
              <a:t>: </a:t>
            </a:r>
            <a:r>
              <a:rPr lang="en-CA" sz="3400" dirty="0">
                <a:solidFill>
                  <a:schemeClr val="bg1"/>
                </a:solidFill>
              </a:rPr>
              <a:t>Did goodwill exist</a:t>
            </a:r>
            <a:r>
              <a:rPr lang="en-CA" sz="3400" dirty="0">
                <a:solidFill>
                  <a:srgbClr val="FF0000"/>
                </a:solidFill>
              </a:rPr>
              <a:t>?</a:t>
            </a:r>
            <a:r>
              <a:rPr lang="en-CA" sz="3400" dirty="0">
                <a:solidFill>
                  <a:schemeClr val="bg1"/>
                </a:solidFill>
              </a:rPr>
              <a:t> </a:t>
            </a:r>
          </a:p>
          <a:p>
            <a:pPr>
              <a:lnSpc>
                <a:spcPct val="120000"/>
              </a:lnSpc>
              <a:defRPr/>
            </a:pPr>
            <a:r>
              <a:rPr lang="en-CA" sz="3400" dirty="0">
                <a:solidFill>
                  <a:schemeClr val="bg1"/>
                </a:solidFill>
              </a:rPr>
              <a:t>Ray needed to prove that potential buyers believe that the goods being sold – here </a:t>
            </a:r>
            <a:r>
              <a:rPr lang="en-CA" sz="3400" dirty="0" err="1">
                <a:solidFill>
                  <a:schemeClr val="bg1"/>
                </a:solidFill>
              </a:rPr>
              <a:t>Brushcraft’s</a:t>
            </a:r>
            <a:r>
              <a:rPr lang="en-CA" sz="3400" dirty="0">
                <a:solidFill>
                  <a:schemeClr val="bg1"/>
                </a:solidFill>
              </a:rPr>
              <a:t> snowbrush, are either those of Ray or come from the same source as the “originals”</a:t>
            </a:r>
          </a:p>
          <a:p>
            <a:pPr>
              <a:lnSpc>
                <a:spcPct val="120000"/>
              </a:lnSpc>
              <a:defRPr/>
            </a:pPr>
            <a:r>
              <a:rPr lang="en-CA" sz="3400" dirty="0">
                <a:solidFill>
                  <a:schemeClr val="bg1"/>
                </a:solidFill>
              </a:rPr>
              <a:t>Court notes that in discussing passing off in cases of “appearance” or get-up, </a:t>
            </a:r>
            <a:r>
              <a:rPr lang="en-CA" sz="3400" i="1" dirty="0">
                <a:solidFill>
                  <a:srgbClr val="FFFF00"/>
                </a:solidFill>
              </a:rPr>
              <a:t>…</a:t>
            </a:r>
            <a:r>
              <a:rPr lang="en-CA" sz="3400" b="1" i="1" dirty="0">
                <a:solidFill>
                  <a:srgbClr val="FFFF00"/>
                </a:solidFill>
              </a:rPr>
              <a:t>what you have to establish is that consumers, by virtue of the appearance of the product – regard it as coming from one trade source; OR that the product appearance has developed a secondary meaning – that it comes from one trade source.</a:t>
            </a:r>
            <a:endParaRPr lang="en-CA" sz="3400" i="1" dirty="0">
              <a:solidFill>
                <a:srgbClr val="FFFF00"/>
              </a:solidFill>
            </a:endParaRPr>
          </a:p>
          <a:p>
            <a:pPr>
              <a:lnSpc>
                <a:spcPct val="120000"/>
              </a:lnSpc>
              <a:defRPr/>
            </a:pPr>
            <a:r>
              <a:rPr lang="en-CA" sz="3400" dirty="0">
                <a:solidFill>
                  <a:schemeClr val="bg1"/>
                </a:solidFill>
              </a:rPr>
              <a:t>Important: The consumer doesn’t have to know which company produces the original product. Just need to establish that … consumers believe that the Snowbrush made by </a:t>
            </a:r>
            <a:r>
              <a:rPr lang="en-CA" sz="3400" dirty="0" err="1">
                <a:solidFill>
                  <a:schemeClr val="bg1"/>
                </a:solidFill>
              </a:rPr>
              <a:t>Dustbane</a:t>
            </a:r>
            <a:r>
              <a:rPr lang="en-CA" sz="3400" dirty="0">
                <a:solidFill>
                  <a:schemeClr val="bg1"/>
                </a:solidFill>
              </a:rPr>
              <a:t> comes from the same source as the Snow Trooper.</a:t>
            </a:r>
          </a:p>
          <a:p>
            <a:pPr>
              <a:lnSpc>
                <a:spcPct val="120000"/>
              </a:lnSpc>
              <a:defRPr/>
            </a:pPr>
            <a:r>
              <a:rPr lang="en-CA" sz="3400" dirty="0">
                <a:solidFill>
                  <a:schemeClr val="bg1"/>
                </a:solidFill>
              </a:rPr>
              <a:t>It’s easier to establish this reputation or secondary meaning with a distinctive product. </a:t>
            </a:r>
          </a:p>
          <a:p>
            <a:pPr>
              <a:defRPr/>
            </a:pPr>
            <a:endParaRPr lang="en-US" dirty="0"/>
          </a:p>
        </p:txBody>
      </p:sp>
      <p:sp>
        <p:nvSpPr>
          <p:cNvPr id="418819" name="Slide Number Placeholder 3">
            <a:extLst>
              <a:ext uri="{FF2B5EF4-FFF2-40B4-BE49-F238E27FC236}">
                <a16:creationId xmlns:a16="http://schemas.microsoft.com/office/drawing/2014/main" id="{CC360746-E9CB-CC5A-640A-A8B3130B93E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54CE27-AE4C-9540-9E11-43C488427848}" type="slidenum">
              <a:rPr lang="en-US" altLang="en-US" smtClean="0">
                <a:solidFill>
                  <a:srgbClr val="002040"/>
                </a:solidFill>
              </a:rPr>
              <a:pPr/>
              <a:t>236</a:t>
            </a:fld>
            <a:endParaRPr lang="en-US" altLang="en-US">
              <a:solidFill>
                <a:srgbClr val="002040"/>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4348B8-DD35-8A2A-9B7A-7339F345CA12}"/>
              </a:ext>
            </a:extLst>
          </p:cNvPr>
          <p:cNvSpPr>
            <a:spLocks noGrp="1"/>
          </p:cNvSpPr>
          <p:nvPr>
            <p:ph type="title"/>
          </p:nvPr>
        </p:nvSpPr>
        <p:spPr>
          <a:xfrm>
            <a:off x="1485900" y="98425"/>
            <a:ext cx="6172200" cy="552450"/>
          </a:xfrm>
        </p:spPr>
        <p:txBody>
          <a:bodyPr>
            <a:normAutofit fontScale="90000"/>
          </a:bodyPr>
          <a:lstStyle/>
          <a:p>
            <a:pPr>
              <a:defRPr/>
            </a:pPr>
            <a:r>
              <a:rPr lang="en-US" sz="3675" b="1" dirty="0">
                <a:solidFill>
                  <a:srgbClr val="FFFF00"/>
                </a:solidFill>
              </a:rPr>
              <a:t>Passing off</a:t>
            </a:r>
            <a:r>
              <a:rPr lang="en-US" sz="3675" b="1" dirty="0">
                <a:solidFill>
                  <a:srgbClr val="FF0000"/>
                </a:solidFill>
              </a:rPr>
              <a:t>:</a:t>
            </a:r>
            <a:r>
              <a:rPr lang="en-US" sz="3675" b="1" dirty="0">
                <a:solidFill>
                  <a:schemeClr val="bg1"/>
                </a:solidFill>
              </a:rPr>
              <a:t> </a:t>
            </a:r>
            <a:r>
              <a:rPr lang="en-US" sz="3675" i="1" dirty="0">
                <a:solidFill>
                  <a:srgbClr val="00B0F0"/>
                </a:solidFill>
              </a:rPr>
              <a:t>Ray Plastics</a:t>
            </a:r>
            <a:br>
              <a:rPr lang="en-US" i="1" dirty="0"/>
            </a:br>
            <a:endParaRPr lang="en-US" b="1" dirty="0"/>
          </a:p>
        </p:txBody>
      </p:sp>
      <p:sp>
        <p:nvSpPr>
          <p:cNvPr id="2" name="Content Placeholder 1">
            <a:extLst>
              <a:ext uri="{FF2B5EF4-FFF2-40B4-BE49-F238E27FC236}">
                <a16:creationId xmlns:a16="http://schemas.microsoft.com/office/drawing/2014/main" id="{D880E34B-A10D-799C-F5AD-AC4DF084AD45}"/>
              </a:ext>
            </a:extLst>
          </p:cNvPr>
          <p:cNvSpPr>
            <a:spLocks noGrp="1"/>
          </p:cNvSpPr>
          <p:nvPr>
            <p:ph idx="1"/>
          </p:nvPr>
        </p:nvSpPr>
        <p:spPr>
          <a:xfrm>
            <a:off x="358775" y="915988"/>
            <a:ext cx="8426450" cy="4130675"/>
          </a:xfrm>
        </p:spPr>
        <p:txBody>
          <a:bodyPr>
            <a:normAutofit fontScale="62500" lnSpcReduction="20000"/>
          </a:bodyPr>
          <a:lstStyle/>
          <a:p>
            <a:pPr>
              <a:defRPr/>
            </a:pPr>
            <a:r>
              <a:rPr lang="en-CA" dirty="0">
                <a:solidFill>
                  <a:schemeClr val="bg1"/>
                </a:solidFill>
              </a:rPr>
              <a:t>Court notes that </a:t>
            </a:r>
            <a:r>
              <a:rPr lang="en-CA" dirty="0">
                <a:solidFill>
                  <a:srgbClr val="FFFF00"/>
                </a:solidFill>
              </a:rPr>
              <a:t>where the appearance is in some way novel or striking or unusual, it is easier to conclude that there has come to be an association of that appearance with a single trade source</a:t>
            </a:r>
          </a:p>
          <a:p>
            <a:pPr>
              <a:defRPr/>
            </a:pPr>
            <a:r>
              <a:rPr lang="en-CA" dirty="0">
                <a:solidFill>
                  <a:schemeClr val="bg1"/>
                </a:solidFill>
              </a:rPr>
              <a:t>The Snow Trooper get-up is very distinctive. </a:t>
            </a:r>
          </a:p>
          <a:p>
            <a:pPr>
              <a:defRPr/>
            </a:pPr>
            <a:r>
              <a:rPr lang="en-CA" b="1" dirty="0">
                <a:solidFill>
                  <a:schemeClr val="bg1"/>
                </a:solidFill>
              </a:rPr>
              <a:t>Other factors that the court found significant in this case: </a:t>
            </a:r>
          </a:p>
          <a:p>
            <a:pPr>
              <a:defRPr/>
            </a:pPr>
            <a:r>
              <a:rPr lang="en-CA" dirty="0">
                <a:solidFill>
                  <a:schemeClr val="bg1"/>
                </a:solidFill>
              </a:rPr>
              <a:t>1) </a:t>
            </a:r>
            <a:r>
              <a:rPr lang="en-CA" dirty="0">
                <a:solidFill>
                  <a:srgbClr val="FFFF00"/>
                </a:solidFill>
              </a:rPr>
              <a:t>Ray Plastics had done extensive advertising </a:t>
            </a:r>
            <a:r>
              <a:rPr lang="en-CA" dirty="0">
                <a:solidFill>
                  <a:schemeClr val="bg1"/>
                </a:solidFill>
              </a:rPr>
              <a:t>over two years with respect to the Snow Trooper.</a:t>
            </a:r>
          </a:p>
          <a:p>
            <a:pPr>
              <a:defRPr/>
            </a:pPr>
            <a:r>
              <a:rPr lang="en-CA" dirty="0">
                <a:solidFill>
                  <a:schemeClr val="bg1"/>
                </a:solidFill>
              </a:rPr>
              <a:t>2) </a:t>
            </a:r>
            <a:r>
              <a:rPr lang="en-CA" dirty="0">
                <a:solidFill>
                  <a:srgbClr val="FFFF00"/>
                </a:solidFill>
              </a:rPr>
              <a:t>Sales figures</a:t>
            </a:r>
          </a:p>
          <a:p>
            <a:pPr>
              <a:defRPr/>
            </a:pPr>
            <a:r>
              <a:rPr lang="en-CA" dirty="0">
                <a:solidFill>
                  <a:schemeClr val="bg1"/>
                </a:solidFill>
              </a:rPr>
              <a:t>3) There was </a:t>
            </a:r>
            <a:r>
              <a:rPr lang="en-CA" dirty="0">
                <a:solidFill>
                  <a:srgbClr val="FFFF00"/>
                </a:solidFill>
              </a:rPr>
              <a:t>evidence of intentional, direct copying</a:t>
            </a:r>
            <a:r>
              <a:rPr lang="en-CA" dirty="0">
                <a:solidFill>
                  <a:schemeClr val="bg1"/>
                </a:solidFill>
              </a:rPr>
              <a:t>. The court found that evidence of intentional, direct copying establishes a prima facie case of secondary meaning. </a:t>
            </a:r>
          </a:p>
          <a:p>
            <a:pPr>
              <a:defRPr/>
            </a:pPr>
            <a:r>
              <a:rPr lang="en-CA" b="1" dirty="0">
                <a:solidFill>
                  <a:srgbClr val="FFFF00"/>
                </a:solidFill>
              </a:rPr>
              <a:t>SO the goodwill/secondary meaning found to exist in the product appearance of the snow trooper.</a:t>
            </a:r>
            <a:endParaRPr lang="en-CA" dirty="0">
              <a:solidFill>
                <a:srgbClr val="FFFF00"/>
              </a:solidFill>
            </a:endParaRPr>
          </a:p>
          <a:p>
            <a:pPr>
              <a:defRPr/>
            </a:pPr>
            <a:endParaRPr lang="en-US" dirty="0"/>
          </a:p>
        </p:txBody>
      </p:sp>
      <p:sp>
        <p:nvSpPr>
          <p:cNvPr id="420867" name="Slide Number Placeholder 3">
            <a:extLst>
              <a:ext uri="{FF2B5EF4-FFF2-40B4-BE49-F238E27FC236}">
                <a16:creationId xmlns:a16="http://schemas.microsoft.com/office/drawing/2014/main" id="{88CB4B07-A0C0-1819-B525-311C3F63F3B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E3BEFF6-5D94-9646-8009-2A0E54C3683E}" type="slidenum">
              <a:rPr lang="en-US" altLang="en-US" smtClean="0">
                <a:solidFill>
                  <a:srgbClr val="002040"/>
                </a:solidFill>
              </a:rPr>
              <a:pPr/>
              <a:t>237</a:t>
            </a:fld>
            <a:endParaRPr lang="en-US" altLang="en-US">
              <a:solidFill>
                <a:srgbClr val="002040"/>
              </a:solidFil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4474C5-0E04-6088-C22C-E1E014CDCAFD}"/>
              </a:ext>
            </a:extLst>
          </p:cNvPr>
          <p:cNvSpPr>
            <a:spLocks noGrp="1"/>
          </p:cNvSpPr>
          <p:nvPr>
            <p:ph type="title"/>
          </p:nvPr>
        </p:nvSpPr>
        <p:spPr>
          <a:xfrm>
            <a:off x="1485900" y="98425"/>
            <a:ext cx="6172200" cy="857250"/>
          </a:xfrm>
        </p:spPr>
        <p:txBody>
          <a:bodyPr>
            <a:normAutofit fontScale="90000"/>
          </a:bodyPr>
          <a:lstStyle/>
          <a:p>
            <a:pPr>
              <a:defRPr/>
            </a:pPr>
            <a:r>
              <a:rPr lang="en-US" b="1" dirty="0">
                <a:solidFill>
                  <a:srgbClr val="FFFF00"/>
                </a:solidFill>
              </a:rPr>
              <a:t>Passing off</a:t>
            </a:r>
            <a:r>
              <a:rPr lang="en-US" b="1" dirty="0">
                <a:solidFill>
                  <a:srgbClr val="FF0000"/>
                </a:solidFill>
              </a:rPr>
              <a:t>:</a:t>
            </a:r>
            <a:r>
              <a:rPr lang="en-US" b="1" dirty="0">
                <a:solidFill>
                  <a:schemeClr val="bg1"/>
                </a:solidFill>
              </a:rPr>
              <a:t> </a:t>
            </a:r>
            <a:r>
              <a:rPr lang="en-US" i="1" dirty="0">
                <a:solidFill>
                  <a:srgbClr val="00B0F0"/>
                </a:solidFill>
              </a:rPr>
              <a:t>Ray Plastics</a:t>
            </a:r>
            <a:br>
              <a:rPr lang="en-US" i="1" dirty="0"/>
            </a:br>
            <a:endParaRPr lang="en-US" b="1" dirty="0"/>
          </a:p>
        </p:txBody>
      </p:sp>
      <p:sp>
        <p:nvSpPr>
          <p:cNvPr id="2" name="Content Placeholder 1">
            <a:extLst>
              <a:ext uri="{FF2B5EF4-FFF2-40B4-BE49-F238E27FC236}">
                <a16:creationId xmlns:a16="http://schemas.microsoft.com/office/drawing/2014/main" id="{55C5A566-19C5-04FC-CEC0-83413FF34CF9}"/>
              </a:ext>
            </a:extLst>
          </p:cNvPr>
          <p:cNvSpPr>
            <a:spLocks noGrp="1"/>
          </p:cNvSpPr>
          <p:nvPr>
            <p:ph idx="1"/>
          </p:nvPr>
        </p:nvSpPr>
        <p:spPr>
          <a:xfrm>
            <a:off x="539750" y="1276350"/>
            <a:ext cx="7848600" cy="3117850"/>
          </a:xfrm>
        </p:spPr>
        <p:txBody>
          <a:bodyPr>
            <a:normAutofit lnSpcReduction="10000"/>
          </a:bodyPr>
          <a:lstStyle/>
          <a:p>
            <a:pPr>
              <a:defRPr/>
            </a:pPr>
            <a:r>
              <a:rPr lang="en-US" sz="3000" dirty="0">
                <a:solidFill>
                  <a:schemeClr val="bg1"/>
                </a:solidFill>
              </a:rPr>
              <a:t>A product that is particularly distinctive in its appearance may come to be associated by consumers with a particular trade source </a:t>
            </a:r>
          </a:p>
          <a:p>
            <a:pPr>
              <a:defRPr/>
            </a:pPr>
            <a:r>
              <a:rPr lang="en-US" sz="3000" dirty="0">
                <a:solidFill>
                  <a:srgbClr val="FFFF00"/>
                </a:solidFill>
              </a:rPr>
              <a:t>If the product appearance is an inherent feature of the product</a:t>
            </a:r>
            <a:r>
              <a:rPr lang="en-US" sz="3000" dirty="0">
                <a:solidFill>
                  <a:schemeClr val="bg1"/>
                </a:solidFill>
              </a:rPr>
              <a:t>, </a:t>
            </a:r>
            <a:r>
              <a:rPr lang="en-US" sz="3000" dirty="0">
                <a:solidFill>
                  <a:srgbClr val="FF0000"/>
                </a:solidFill>
              </a:rPr>
              <a:t>it can’t be relied on as a TM</a:t>
            </a:r>
          </a:p>
          <a:p>
            <a:pPr>
              <a:defRPr/>
            </a:pPr>
            <a:endParaRPr lang="en-US" dirty="0"/>
          </a:p>
        </p:txBody>
      </p:sp>
      <p:sp>
        <p:nvSpPr>
          <p:cNvPr id="422915" name="Slide Number Placeholder 3">
            <a:extLst>
              <a:ext uri="{FF2B5EF4-FFF2-40B4-BE49-F238E27FC236}">
                <a16:creationId xmlns:a16="http://schemas.microsoft.com/office/drawing/2014/main" id="{B22E337C-7DD6-E517-BDD5-6B549E670EF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D111D-E3B0-5B46-A621-5DF1DA1F5622}" type="slidenum">
              <a:rPr lang="en-US" altLang="en-US" smtClean="0">
                <a:solidFill>
                  <a:srgbClr val="002040"/>
                </a:solidFill>
              </a:rPr>
              <a:pPr/>
              <a:t>238</a:t>
            </a:fld>
            <a:endParaRPr lang="en-US" altLang="en-US">
              <a:solidFill>
                <a:srgbClr val="002040"/>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TextBox 1">
            <a:extLst>
              <a:ext uri="{FF2B5EF4-FFF2-40B4-BE49-F238E27FC236}">
                <a16:creationId xmlns:a16="http://schemas.microsoft.com/office/drawing/2014/main" id="{51465896-CC12-9C20-26DE-BAF4420F3515}"/>
              </a:ext>
            </a:extLst>
          </p:cNvPr>
          <p:cNvSpPr txBox="1">
            <a:spLocks noChangeArrowheads="1"/>
          </p:cNvSpPr>
          <p:nvPr/>
        </p:nvSpPr>
        <p:spPr bwMode="auto">
          <a:xfrm>
            <a:off x="230188" y="268288"/>
            <a:ext cx="86836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400">
                <a:solidFill>
                  <a:srgbClr val="FFFFFF"/>
                </a:solidFill>
              </a:rPr>
              <a:t>A Brief Sim</a:t>
            </a:r>
            <a:r>
              <a:rPr lang="en-US" altLang="en-US" sz="3400">
                <a:solidFill>
                  <a:srgbClr val="FF0000"/>
                </a:solidFill>
              </a:rPr>
              <a:t>-</a:t>
            </a:r>
            <a:r>
              <a:rPr lang="en-US" altLang="en-US" sz="3400">
                <a:solidFill>
                  <a:srgbClr val="FFFFFF"/>
                </a:solidFill>
              </a:rPr>
              <a:t>Racing Passing Off </a:t>
            </a:r>
            <a:r>
              <a:rPr lang="en-US" altLang="en-US" sz="3400">
                <a:solidFill>
                  <a:srgbClr val="FFFF00"/>
                </a:solidFill>
              </a:rPr>
              <a:t>(</a:t>
            </a:r>
            <a:r>
              <a:rPr lang="en-US" altLang="en-US" sz="3400">
                <a:solidFill>
                  <a:srgbClr val="FF0000"/>
                </a:solidFill>
              </a:rPr>
              <a:t>?</a:t>
            </a:r>
            <a:r>
              <a:rPr lang="en-US" altLang="en-US" sz="3400">
                <a:solidFill>
                  <a:srgbClr val="FFFF00"/>
                </a:solidFill>
              </a:rPr>
              <a:t>)</a:t>
            </a:r>
            <a:r>
              <a:rPr lang="en-US" altLang="en-US" sz="3400">
                <a:solidFill>
                  <a:srgbClr val="FFFFFF"/>
                </a:solidFill>
              </a:rPr>
              <a:t> Interlude</a:t>
            </a:r>
          </a:p>
        </p:txBody>
      </p:sp>
      <p:pic>
        <p:nvPicPr>
          <p:cNvPr id="424962" name="Picture 3">
            <a:extLst>
              <a:ext uri="{FF2B5EF4-FFF2-40B4-BE49-F238E27FC236}">
                <a16:creationId xmlns:a16="http://schemas.microsoft.com/office/drawing/2014/main" id="{7B3290A3-6E8C-D991-7053-89789E8740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r="-2"/>
          <a:stretch>
            <a:fillRect/>
          </a:stretch>
        </p:blipFill>
        <p:spPr bwMode="auto">
          <a:xfrm>
            <a:off x="2671763" y="1406525"/>
            <a:ext cx="380047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BC6ED83-EC84-9B15-C4F2-787F4D184259}"/>
                  </a:ext>
                </a:extLst>
              </p14:cNvPr>
              <p14:cNvContentPartPr/>
              <p14:nvPr/>
            </p14:nvContentPartPr>
            <p14:xfrm>
              <a:off x="3540587" y="2811415"/>
              <a:ext cx="510480" cy="472320"/>
            </p14:xfrm>
          </p:contentPart>
        </mc:Choice>
        <mc:Fallback xmlns="">
          <p:pic>
            <p:nvPicPr>
              <p:cNvPr id="6" name="Ink 5">
                <a:extLst>
                  <a:ext uri="{FF2B5EF4-FFF2-40B4-BE49-F238E27FC236}">
                    <a16:creationId xmlns:a16="http://schemas.microsoft.com/office/drawing/2014/main" id="{ABC6ED83-EC84-9B15-C4F2-787F4D184259}"/>
                  </a:ext>
                </a:extLst>
              </p:cNvPr>
              <p:cNvPicPr/>
              <p:nvPr/>
            </p:nvPicPr>
            <p:blipFill>
              <a:blip r:embed="rId4"/>
              <a:stretch>
                <a:fillRect/>
              </a:stretch>
            </p:blipFill>
            <p:spPr>
              <a:xfrm>
                <a:off x="3536267" y="2807095"/>
                <a:ext cx="519120" cy="480960"/>
              </a:xfrm>
              <a:prstGeom prst="rect">
                <a:avLst/>
              </a:prstGeom>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a:extLst>
              <a:ext uri="{FF2B5EF4-FFF2-40B4-BE49-F238E27FC236}">
                <a16:creationId xmlns:a16="http://schemas.microsoft.com/office/drawing/2014/main" id="{92BF3B24-75CB-F795-3904-6E0B1A692536}"/>
              </a:ext>
            </a:extLst>
          </p:cNvPr>
          <p:cNvSpPr txBox="1">
            <a:spLocks noChangeArrowheads="1"/>
          </p:cNvSpPr>
          <p:nvPr/>
        </p:nvSpPr>
        <p:spPr bwMode="auto">
          <a:xfrm>
            <a:off x="1127125" y="1058863"/>
            <a:ext cx="68897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Please use</a:t>
            </a:r>
            <a:r>
              <a:rPr kumimoji="0" lang="en-US" altLang="en-US" sz="5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hlinkClick r:id="rId2"/>
              </a:rPr>
              <a:t>Jfestinger@telus.net</a:t>
            </a:r>
            <a:endPar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hlinkClick r:id="rId3"/>
              </a:rPr>
              <a:t>jon.festinger@ubc.ca</a:t>
            </a:r>
            <a:r>
              <a:rPr kumimoji="0" lang="en-US" altLang="en-US" sz="5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a:extLst>
              <a:ext uri="{FF2B5EF4-FFF2-40B4-BE49-F238E27FC236}">
                <a16:creationId xmlns:a16="http://schemas.microsoft.com/office/drawing/2014/main" id="{D43FDDB5-6492-74A5-EAB2-A04EA10E9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33350"/>
            <a:ext cx="4657725"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86" name="Picture 4">
            <a:extLst>
              <a:ext uri="{FF2B5EF4-FFF2-40B4-BE49-F238E27FC236}">
                <a16:creationId xmlns:a16="http://schemas.microsoft.com/office/drawing/2014/main" id="{089C0D4E-F782-FC8A-2437-F6810E6A3D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6100" y="2643188"/>
            <a:ext cx="440690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TextBox 5">
            <a:extLst>
              <a:ext uri="{FF2B5EF4-FFF2-40B4-BE49-F238E27FC236}">
                <a16:creationId xmlns:a16="http://schemas.microsoft.com/office/drawing/2014/main" id="{2358B358-0295-E2EA-4F57-7BA5D476004E}"/>
              </a:ext>
            </a:extLst>
          </p:cNvPr>
          <p:cNvSpPr txBox="1">
            <a:spLocks noChangeArrowheads="1"/>
          </p:cNvSpPr>
          <p:nvPr/>
        </p:nvSpPr>
        <p:spPr bwMode="auto">
          <a:xfrm>
            <a:off x="5580063" y="915988"/>
            <a:ext cx="2874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a:solidFill>
                  <a:srgbClr val="FFFF00"/>
                </a:solidFill>
              </a:rPr>
              <a:t>CONFUSION</a:t>
            </a:r>
            <a:r>
              <a:rPr lang="en-US" altLang="en-US" sz="3200">
                <a:solidFill>
                  <a:srgbClr val="FF0000"/>
                </a:solidFill>
              </a:rPr>
              <a:t>?</a:t>
            </a:r>
          </a:p>
        </p:txBody>
      </p:sp>
      <p:sp>
        <p:nvSpPr>
          <p:cNvPr id="425988" name="TextBox 6">
            <a:extLst>
              <a:ext uri="{FF2B5EF4-FFF2-40B4-BE49-F238E27FC236}">
                <a16:creationId xmlns:a16="http://schemas.microsoft.com/office/drawing/2014/main" id="{ECA0408C-C0EA-94A0-EE08-492C61844984}"/>
              </a:ext>
            </a:extLst>
          </p:cNvPr>
          <p:cNvSpPr txBox="1">
            <a:spLocks noChangeArrowheads="1"/>
          </p:cNvSpPr>
          <p:nvPr/>
        </p:nvSpPr>
        <p:spPr bwMode="auto">
          <a:xfrm>
            <a:off x="1042988" y="4084638"/>
            <a:ext cx="2008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a:solidFill>
                  <a:srgbClr val="FFFF00"/>
                </a:solidFill>
              </a:rPr>
              <a:t>OR NOT</a:t>
            </a:r>
            <a:r>
              <a:rPr lang="en-US" altLang="en-US" sz="3200">
                <a:solidFill>
                  <a:srgbClr val="FF0000"/>
                </a:solidFill>
              </a:rPr>
              <a: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4DF70D-2C7E-AB00-A8F5-47096536094C}"/>
              </a:ext>
            </a:extLst>
          </p:cNvPr>
          <p:cNvSpPr>
            <a:spLocks noGrp="1"/>
          </p:cNvSpPr>
          <p:nvPr>
            <p:ph type="title"/>
          </p:nvPr>
        </p:nvSpPr>
        <p:spPr>
          <a:xfrm>
            <a:off x="1381125" y="312738"/>
            <a:ext cx="6381750" cy="857250"/>
          </a:xfrm>
        </p:spPr>
        <p:txBody>
          <a:bodyPr>
            <a:normAutofit fontScale="90000"/>
          </a:bodyPr>
          <a:lstStyle/>
          <a:p>
            <a:pPr>
              <a:defRPr/>
            </a:pPr>
            <a:r>
              <a:rPr lang="en-US" sz="3000" b="1" dirty="0">
                <a:solidFill>
                  <a:srgbClr val="FFFF00"/>
                </a:solidFill>
              </a:rPr>
              <a:t>Passing off</a:t>
            </a:r>
            <a:r>
              <a:rPr lang="en-US" sz="3000" b="1" dirty="0">
                <a:solidFill>
                  <a:srgbClr val="FF0000"/>
                </a:solidFill>
              </a:rPr>
              <a:t>: </a:t>
            </a:r>
            <a:r>
              <a:rPr lang="en-CA" sz="3000" i="1" dirty="0">
                <a:solidFill>
                  <a:srgbClr val="00B0F0"/>
                </a:solidFill>
              </a:rPr>
              <a:t>Novopharm v. Bayer Inc. </a:t>
            </a:r>
            <a:r>
              <a:rPr lang="en-CA" sz="3000" dirty="0">
                <a:solidFill>
                  <a:schemeClr val="bg1"/>
                </a:solidFill>
              </a:rPr>
              <a:t>(2000)</a:t>
            </a:r>
            <a:endParaRPr lang="en-US" sz="3000" b="1" dirty="0"/>
          </a:p>
        </p:txBody>
      </p:sp>
      <p:sp>
        <p:nvSpPr>
          <p:cNvPr id="427010" name="Slide Number Placeholder 3">
            <a:extLst>
              <a:ext uri="{FF2B5EF4-FFF2-40B4-BE49-F238E27FC236}">
                <a16:creationId xmlns:a16="http://schemas.microsoft.com/office/drawing/2014/main" id="{4F2188C1-532E-694B-16AC-DEB37AD5B54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1195767-6A45-8F46-97E4-1B37B27F87C5}" type="slidenum">
              <a:rPr lang="en-US" altLang="en-US" smtClean="0">
                <a:solidFill>
                  <a:srgbClr val="002040"/>
                </a:solidFill>
              </a:rPr>
              <a:pPr/>
              <a:t>241</a:t>
            </a:fld>
            <a:endParaRPr lang="en-US" altLang="en-US">
              <a:solidFill>
                <a:srgbClr val="002040"/>
              </a:solidFill>
            </a:endParaRPr>
          </a:p>
        </p:txBody>
      </p:sp>
      <p:pic>
        <p:nvPicPr>
          <p:cNvPr id="427011" name="Picture 4">
            <a:extLst>
              <a:ext uri="{FF2B5EF4-FFF2-40B4-BE49-F238E27FC236}">
                <a16:creationId xmlns:a16="http://schemas.microsoft.com/office/drawing/2014/main" id="{EF6E9BA2-ACFA-18E5-273D-3A84DD141B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7975" y="1851025"/>
            <a:ext cx="34480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4160020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05BB7C-4747-5649-42EE-5448848561BF}"/>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BA27C779-469F-E09B-D426-F1BED060128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191490" name="Content Placeholder 3" descr="Crystal_Project_pause-queue.png">
            <a:extLst>
              <a:ext uri="{FF2B5EF4-FFF2-40B4-BE49-F238E27FC236}">
                <a16:creationId xmlns:a16="http://schemas.microsoft.com/office/drawing/2014/main" id="{641349AC-96C3-4697-856B-3D9BA1D6F573}"/>
              </a:ext>
            </a:extLst>
          </p:cNvPr>
          <p:cNvPicPr>
            <a:picLocks noGrp="1" noChangeAspect="1" noChangeArrowheads="1"/>
          </p:cNvPicPr>
          <p:nvPr>
            <p:ph sz="quarter" idx="10"/>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Content Placeholder 3" descr="Crystal_Project_pause-queue.png">
            <a:extLst>
              <a:ext uri="{FF2B5EF4-FFF2-40B4-BE49-F238E27FC236}">
                <a16:creationId xmlns:a16="http://schemas.microsoft.com/office/drawing/2014/main" id="{DE1AC979-0FEC-6D12-E84C-172CFD8D16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a:extLst>
              <a:ext uri="{FF2B5EF4-FFF2-40B4-BE49-F238E27FC236}">
                <a16:creationId xmlns:a16="http://schemas.microsoft.com/office/drawing/2014/main" id="{4ADF6A56-1B57-9063-4573-7811E505AB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0750" y="762000"/>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Title 1">
            <a:extLst>
              <a:ext uri="{FF2B5EF4-FFF2-40B4-BE49-F238E27FC236}">
                <a16:creationId xmlns:a16="http://schemas.microsoft.com/office/drawing/2014/main" id="{4D49BF7C-68CA-C7DC-DD34-829E65837487}"/>
              </a:ext>
            </a:extLst>
          </p:cNvPr>
          <p:cNvPicPr>
            <a:picLocks noGrp="1" noChangeArrowheads="1"/>
          </p:cNvPicPr>
          <p:nvPr>
            <p:ph type="title"/>
          </p:nvPr>
        </p:nvPicPr>
        <p:blipFill>
          <a:blip r:embed="rId2" cstate="email">
            <a:extLst>
              <a:ext uri="{28A0092B-C50C-407E-A947-70E740481C1C}">
                <a14:useLocalDpi xmlns:a14="http://schemas.microsoft.com/office/drawing/2010/main"/>
              </a:ext>
            </a:extLst>
          </a:blip>
          <a:srcRect/>
          <a:stretch>
            <a:fillRect/>
          </a:stretch>
        </p:blipFill>
        <p:spPr bwMode="auto">
          <a:xfrm>
            <a:off x="2305050" y="133350"/>
            <a:ext cx="4533900" cy="849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0" name="Picture 7">
            <a:extLst>
              <a:ext uri="{FF2B5EF4-FFF2-40B4-BE49-F238E27FC236}">
                <a16:creationId xmlns:a16="http://schemas.microsoft.com/office/drawing/2014/main" id="{DFF92643-C037-06AD-FEB2-111AA4F33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2600" y="1203325"/>
            <a:ext cx="3098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TextBox 3">
            <a:extLst>
              <a:ext uri="{FF2B5EF4-FFF2-40B4-BE49-F238E27FC236}">
                <a16:creationId xmlns:a16="http://schemas.microsoft.com/office/drawing/2014/main" id="{A8245843-5FFA-39CD-44BF-18B4653DABEA}"/>
              </a:ext>
            </a:extLst>
          </p:cNvPr>
          <p:cNvSpPr txBox="1">
            <a:spLocks noChangeArrowheads="1"/>
          </p:cNvSpPr>
          <p:nvPr/>
        </p:nvSpPr>
        <p:spPr bwMode="auto">
          <a:xfrm>
            <a:off x="3311525" y="4424363"/>
            <a:ext cx="2520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Trademarks</a:t>
            </a:r>
            <a:endParaRPr lang="en-US" altLang="en-US" sz="3200">
              <a:solidFill>
                <a:srgbClr val="002040"/>
              </a:solidFil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a:extLst>
              <a:ext uri="{FF2B5EF4-FFF2-40B4-BE49-F238E27FC236}">
                <a16:creationId xmlns:a16="http://schemas.microsoft.com/office/drawing/2014/main" id="{BB8BC7D8-D660-2BB4-8502-F2703174475A}"/>
              </a:ext>
            </a:extLst>
          </p:cNvPr>
          <p:cNvSpPr>
            <a:spLocks noGrp="1" noChangeArrowheads="1"/>
          </p:cNvSpPr>
          <p:nvPr>
            <p:ph sz="quarter" idx="10"/>
          </p:nvPr>
        </p:nvSpPr>
        <p:spPr bwMode="auto">
          <a:xfrm>
            <a:off x="1495425" y="446088"/>
            <a:ext cx="6172200" cy="39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a:spcBef>
                <a:spcPct val="0"/>
              </a:spcBef>
              <a:buFont typeface="Arial" panose="020B0604020202020204" pitchFamily="34" charset="0"/>
              <a:buNone/>
            </a:pPr>
            <a:r>
              <a:rPr lang="en-US" altLang="en-US" sz="7800" dirty="0">
                <a:solidFill>
                  <a:srgbClr val="FFFF00"/>
                </a:solidFill>
                <a:latin typeface="Apple Chancery" panose="03020702040506060504" pitchFamily="66" charset="-79"/>
                <a:cs typeface="Apple Chancery" panose="03020702040506060504" pitchFamily="66" charset="-79"/>
              </a:rPr>
              <a:t>SEE YOU NEXT WEEK</a:t>
            </a:r>
            <a:r>
              <a:rPr lang="en-US" altLang="en-US" sz="7800" dirty="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E12-C7AB-DBDF-4A24-EC7CC38E93D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19490" name="Content Placeholder 2">
            <a:extLst>
              <a:ext uri="{FF2B5EF4-FFF2-40B4-BE49-F238E27FC236}">
                <a16:creationId xmlns:a16="http://schemas.microsoft.com/office/drawing/2014/main" id="{389E4392-E3D4-6891-8F5C-3277E530A17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319491" name="Content Placeholder 3" descr="cat-1382015906Wuw.jpg">
            <a:extLst>
              <a:ext uri="{FF2B5EF4-FFF2-40B4-BE49-F238E27FC236}">
                <a16:creationId xmlns:a16="http://schemas.microsoft.com/office/drawing/2014/main" id="{7E82CE1C-87F4-EDA2-1CD4-3A906BC6CF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C10AD-B80C-FFA3-BC00-B05188113EB3}"/>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CBA4329B-CC7D-A248-7ADD-BE236A812D08}"/>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Past Presentations mostly all on the course website</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a:extLst>
              <a:ext uri="{FF2B5EF4-FFF2-40B4-BE49-F238E27FC236}">
                <a16:creationId xmlns:a16="http://schemas.microsoft.com/office/drawing/2014/main" id="{3AFF4FDD-E237-AA39-6E7E-369C4C6212B7}"/>
              </a:ext>
            </a:extLst>
          </p:cNvPr>
          <p:cNvSpPr>
            <a:spLocks noGrp="1" noChangeArrowheads="1"/>
          </p:cNvSpPr>
          <p:nvPr>
            <p:ph type="title"/>
          </p:nvPr>
        </p:nvSpPr>
        <p:spPr bwMode="auto">
          <a:xfrm>
            <a:off x="457200" y="12382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The 10</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6F8DE9E4-C976-8260-A4EB-7C1E33DD7055}"/>
              </a:ext>
            </a:extLst>
          </p:cNvPr>
          <p:cNvSpPr>
            <a:spLocks noGrp="1"/>
          </p:cNvSpPr>
          <p:nvPr>
            <p:ph sz="quarter" idx="10"/>
          </p:nvPr>
        </p:nvSpPr>
        <p:spPr>
          <a:xfrm>
            <a:off x="457200" y="1055688"/>
            <a:ext cx="8229600" cy="3676650"/>
          </a:xfrm>
        </p:spPr>
        <p:txBody>
          <a:bodyPr>
            <a:normAutofit lnSpcReduction="10000"/>
          </a:bodyPr>
          <a:lstStyle/>
          <a:p>
            <a:pPr marL="0" indent="0">
              <a:buFont typeface="Arial" panose="020B0604020202020204" pitchFamily="34" charset="0"/>
              <a:buNone/>
              <a:defRPr/>
            </a:pPr>
            <a:r>
              <a:rPr lang="en-CA" sz="3600" dirty="0">
                <a:solidFill>
                  <a:srgbClr val="FFFF00"/>
                </a:solidFill>
                <a:latin typeface="Droid Sans"/>
              </a:rPr>
              <a:t>Participation is broadly defined includes any or all</a:t>
            </a:r>
            <a:r>
              <a:rPr lang="en-CA" sz="3600" dirty="0">
                <a:solidFill>
                  <a:srgbClr val="FF0000"/>
                </a:solidFill>
                <a:latin typeface="Droid Sans"/>
              </a:rPr>
              <a:t>:</a:t>
            </a:r>
          </a:p>
          <a:p>
            <a:pPr>
              <a:defRPr/>
            </a:pPr>
            <a:r>
              <a:rPr lang="en-CA" sz="3600" dirty="0">
                <a:solidFill>
                  <a:schemeClr val="bg1"/>
                </a:solidFill>
                <a:latin typeface="Droid Sans"/>
              </a:rPr>
              <a:t>class contributions however made</a:t>
            </a:r>
          </a:p>
          <a:p>
            <a:pPr>
              <a:defRPr/>
            </a:pPr>
            <a:r>
              <a:rPr lang="en-CA" sz="3600" dirty="0">
                <a:solidFill>
                  <a:schemeClr val="bg1"/>
                </a:solidFill>
                <a:latin typeface="Droid Sans"/>
              </a:rPr>
              <a:t>website contributions</a:t>
            </a:r>
          </a:p>
          <a:p>
            <a:pPr>
              <a:defRPr/>
            </a:pPr>
            <a:r>
              <a:rPr lang="en-CA" sz="3600" dirty="0">
                <a:solidFill>
                  <a:schemeClr val="bg1"/>
                </a:solidFill>
                <a:latin typeface="Droid Sans"/>
              </a:rPr>
              <a:t>email or other discussions with Instructor</a:t>
            </a:r>
          </a:p>
          <a:p>
            <a:pPr marL="0" indent="0">
              <a:buFont typeface="Arial" panose="020B0604020202020204" pitchFamily="34" charset="0"/>
              <a:buNone/>
              <a:defRPr/>
            </a:pPr>
            <a:endParaRPr lang="en-US" sz="3225"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70EB6E35-8E20-77FB-B034-F129142F7C7E}"/>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6B301EBB-E35D-BE28-923D-7B3BD6080CB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41588" y="1549400"/>
            <a:ext cx="4060825" cy="2538413"/>
          </a:xfrm>
        </p:spPr>
      </p:pic>
      <p:pic>
        <p:nvPicPr>
          <p:cNvPr id="59395" name="Content Placeholder 5">
            <a:extLst>
              <a:ext uri="{FF2B5EF4-FFF2-40B4-BE49-F238E27FC236}">
                <a16:creationId xmlns:a16="http://schemas.microsoft.com/office/drawing/2014/main" id="{E4CA1B69-0C0F-06EC-5776-D6AF6D5070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a building&#10;&#10;Description automatically generated">
            <a:extLst>
              <a:ext uri="{FF2B5EF4-FFF2-40B4-BE49-F238E27FC236}">
                <a16:creationId xmlns:a16="http://schemas.microsoft.com/office/drawing/2014/main" id="{E4B6B8DA-A19B-B919-A390-99F9428A0E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068007" y="1086584"/>
            <a:ext cx="3960444" cy="2970333"/>
          </a:xfrm>
          <a:prstGeom prst="rect">
            <a:avLst/>
          </a:prstGeom>
        </p:spPr>
      </p:pic>
      <p:pic>
        <p:nvPicPr>
          <p:cNvPr id="6" name="Picture 5" descr="A sign on a building&#10;&#10;Description automatically generated">
            <a:extLst>
              <a:ext uri="{FF2B5EF4-FFF2-40B4-BE49-F238E27FC236}">
                <a16:creationId xmlns:a16="http://schemas.microsoft.com/office/drawing/2014/main" id="{BCC70683-D81B-423F-CA93-C3D02BC1F7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43536" y="1086584"/>
            <a:ext cx="3960442" cy="2970331"/>
          </a:xfrm>
          <a:prstGeom prst="rect">
            <a:avLst/>
          </a:prstGeom>
        </p:spPr>
      </p:pic>
      <p:pic>
        <p:nvPicPr>
          <p:cNvPr id="7" name="Picture 6">
            <a:extLst>
              <a:ext uri="{FF2B5EF4-FFF2-40B4-BE49-F238E27FC236}">
                <a16:creationId xmlns:a16="http://schemas.microsoft.com/office/drawing/2014/main" id="{221115FB-C9F0-5C2B-DA34-E51B84AC1990}"/>
              </a:ext>
            </a:extLst>
          </p:cNvPr>
          <p:cNvPicPr>
            <a:picLocks noChangeAspect="1"/>
          </p:cNvPicPr>
          <p:nvPr/>
        </p:nvPicPr>
        <p:blipFill>
          <a:blip r:embed="rId4"/>
          <a:stretch>
            <a:fillRect/>
          </a:stretch>
        </p:blipFill>
        <p:spPr>
          <a:xfrm>
            <a:off x="6874608" y="1463568"/>
            <a:ext cx="2001876" cy="2216362"/>
          </a:xfrm>
          <a:prstGeom prst="rect">
            <a:avLst/>
          </a:prstGeom>
        </p:spPr>
      </p:pic>
    </p:spTree>
    <p:extLst>
      <p:ext uri="{BB962C8B-B14F-4D97-AF65-F5344CB8AC3E}">
        <p14:creationId xmlns:p14="http://schemas.microsoft.com/office/powerpoint/2010/main" val="57027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1485900" y="2222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bg1"/>
                </a:solidFill>
              </a:rPr>
              <a:t>Text </a:t>
            </a:r>
            <a:r>
              <a:rPr lang="en-US" altLang="en-US" b="1" dirty="0">
                <a:solidFill>
                  <a:srgbClr val="FF0000"/>
                </a:solidFill>
              </a:rPr>
              <a:t>@ </a:t>
            </a:r>
            <a:r>
              <a:rPr lang="en-US" altLang="en-US" b="1" dirty="0">
                <a:solidFill>
                  <a:srgbClr val="00B0F0"/>
                </a:solidFill>
              </a:rPr>
              <a:t>UBC Bookstore</a:t>
            </a: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a:extLst>
              <a:ext uri="{FF2B5EF4-FFF2-40B4-BE49-F238E27FC236}">
                <a16:creationId xmlns:a16="http://schemas.microsoft.com/office/drawing/2014/main" id="{B9A3C3AB-D9D9-CFD1-D7F0-F7D1C8DAB7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3700" y="622300"/>
            <a:ext cx="58166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450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a:extLst>
              <a:ext uri="{FF2B5EF4-FFF2-40B4-BE49-F238E27FC236}">
                <a16:creationId xmlns:a16="http://schemas.microsoft.com/office/drawing/2014/main" id="{B5D66B44-98E4-29E8-2E49-C831063CB5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2817B321-98F7-4252-DBC6-EEA6A85D83B3}"/>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1833763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a:extLst>
              <a:ext uri="{FF2B5EF4-FFF2-40B4-BE49-F238E27FC236}">
                <a16:creationId xmlns:a16="http://schemas.microsoft.com/office/drawing/2014/main" id="{107BA45C-7FFF-6FE1-A354-50172976E594}"/>
              </a:ext>
            </a:extLst>
          </p:cNvPr>
          <p:cNvSpPr>
            <a:spLocks noGrp="1" noChangeArrowheads="1"/>
          </p:cNvSpPr>
          <p:nvPr>
            <p:ph sz="quarter" idx="10"/>
          </p:nvPr>
        </p:nvSpPr>
        <p:spPr bwMode="auto">
          <a:xfrm>
            <a:off x="1263650" y="627534"/>
            <a:ext cx="6634163" cy="40324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Font typeface="Arial" panose="020B0604020202020204" pitchFamily="34" charset="0"/>
              <a:buNone/>
            </a:pPr>
            <a:r>
              <a:rPr lang="en-CA" altLang="en-US" sz="6000" i="1" dirty="0">
                <a:solidFill>
                  <a:srgbClr val="FF0000"/>
                </a:solidFill>
              </a:rPr>
              <a:t>“</a:t>
            </a:r>
            <a:r>
              <a:rPr lang="en-CA" altLang="en-US" sz="6000" i="1" dirty="0">
                <a:solidFill>
                  <a:schemeClr val="bg1"/>
                </a:solidFill>
              </a:rPr>
              <a:t>Copyright Law </a:t>
            </a:r>
            <a:r>
              <a:rPr lang="en-CA" altLang="en-US" sz="6000" i="1" dirty="0">
                <a:solidFill>
                  <a:srgbClr val="FFFF00"/>
                </a:solidFill>
              </a:rPr>
              <a:t>Review to Date</a:t>
            </a:r>
            <a:r>
              <a:rPr lang="en-CA" altLang="en-US" sz="6000" i="1" dirty="0">
                <a:solidFill>
                  <a:srgbClr val="FF0000"/>
                </a:solidFill>
              </a:rPr>
              <a:t>”</a:t>
            </a:r>
            <a:endParaRPr lang="en-US" altLang="en-US" sz="6000" dirty="0">
              <a:solidFill>
                <a:srgbClr val="FF0000"/>
              </a:solidFill>
            </a:endParaRPr>
          </a:p>
        </p:txBody>
      </p:sp>
      <p:pic>
        <p:nvPicPr>
          <p:cNvPr id="110595" name="Picture 3">
            <a:extLst>
              <a:ext uri="{FF2B5EF4-FFF2-40B4-BE49-F238E27FC236}">
                <a16:creationId xmlns:a16="http://schemas.microsoft.com/office/drawing/2014/main" id="{5C73A643-8B46-5BA9-0DD7-D3A628F467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0162" y="2660516"/>
            <a:ext cx="14636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85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BDB43A9B-D508-E9D1-EE8C-1AEB34F067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94400" y="3024188"/>
            <a:ext cx="24511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Box 3">
            <a:extLst>
              <a:ext uri="{FF2B5EF4-FFF2-40B4-BE49-F238E27FC236}">
                <a16:creationId xmlns:a16="http://schemas.microsoft.com/office/drawing/2014/main" id="{343773CD-9990-BECE-383D-D7FDF03B4F0D}"/>
              </a:ext>
            </a:extLst>
          </p:cNvPr>
          <p:cNvSpPr txBox="1">
            <a:spLocks noChangeArrowheads="1"/>
          </p:cNvSpPr>
          <p:nvPr/>
        </p:nvSpPr>
        <p:spPr bwMode="auto">
          <a:xfrm>
            <a:off x="5597525" y="4516438"/>
            <a:ext cx="342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CA" altLang="en-US" sz="1400">
                <a:solidFill>
                  <a:schemeClr val="bg1"/>
                </a:solidFill>
              </a:rPr>
              <a:t>The Clash, Chateau Neuf, Oslo, Norway </a:t>
            </a:r>
          </a:p>
          <a:p>
            <a:pPr algn="ctr"/>
            <a:r>
              <a:rPr lang="en-CA" altLang="en-US" sz="1400">
                <a:solidFill>
                  <a:schemeClr val="bg1"/>
                </a:solidFill>
              </a:rPr>
              <a:t>21 May 1980  Helge Øverås </a:t>
            </a:r>
            <a:endParaRPr lang="en-US" altLang="en-US" sz="1400">
              <a:solidFill>
                <a:schemeClr val="bg1"/>
              </a:solidFill>
            </a:endParaRPr>
          </a:p>
        </p:txBody>
      </p:sp>
      <p:sp>
        <p:nvSpPr>
          <p:cNvPr id="100355" name="TextBox 4">
            <a:extLst>
              <a:ext uri="{FF2B5EF4-FFF2-40B4-BE49-F238E27FC236}">
                <a16:creationId xmlns:a16="http://schemas.microsoft.com/office/drawing/2014/main" id="{7C39E09A-44E0-DDD4-FC42-B6705E7AF155}"/>
              </a:ext>
            </a:extLst>
          </p:cNvPr>
          <p:cNvSpPr txBox="1">
            <a:spLocks noChangeArrowheads="1"/>
          </p:cNvSpPr>
          <p:nvPr/>
        </p:nvSpPr>
        <p:spPr bwMode="auto">
          <a:xfrm>
            <a:off x="1514475" y="125413"/>
            <a:ext cx="6115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Overview of copyright</a:t>
            </a:r>
            <a:endParaRPr lang="en-US" altLang="en-US" sz="4400"/>
          </a:p>
        </p:txBody>
      </p:sp>
      <p:sp>
        <p:nvSpPr>
          <p:cNvPr id="100356" name="TextBox 5">
            <a:extLst>
              <a:ext uri="{FF2B5EF4-FFF2-40B4-BE49-F238E27FC236}">
                <a16:creationId xmlns:a16="http://schemas.microsoft.com/office/drawing/2014/main" id="{23093842-3B1A-5714-06D3-5EEA9EC56084}"/>
              </a:ext>
            </a:extLst>
          </p:cNvPr>
          <p:cNvSpPr txBox="1">
            <a:spLocks noChangeArrowheads="1"/>
          </p:cNvSpPr>
          <p:nvPr/>
        </p:nvSpPr>
        <p:spPr bwMode="auto">
          <a:xfrm>
            <a:off x="250825" y="1333500"/>
            <a:ext cx="8278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00B0F0"/>
                </a:solidFill>
              </a:rPr>
              <a:t>Definition of copyright</a:t>
            </a:r>
            <a:r>
              <a:rPr lang="en-US" altLang="en-US" b="1">
                <a:solidFill>
                  <a:srgbClr val="FF0000"/>
                </a:solidFill>
              </a:rPr>
              <a:t>:</a:t>
            </a:r>
          </a:p>
          <a:p>
            <a:pPr lvl="1"/>
            <a:r>
              <a:rPr lang="en-CA" altLang="en-US">
                <a:solidFill>
                  <a:schemeClr val="bg1"/>
                </a:solidFill>
              </a:rPr>
              <a:t>Set of </a:t>
            </a:r>
            <a:r>
              <a:rPr lang="en-CA" altLang="en-US">
                <a:solidFill>
                  <a:srgbClr val="FF0000"/>
                </a:solidFill>
              </a:rPr>
              <a:t>exclusive </a:t>
            </a:r>
            <a:r>
              <a:rPr lang="en-CA" altLang="en-US">
                <a:solidFill>
                  <a:schemeClr val="bg1"/>
                </a:solidFill>
              </a:rPr>
              <a:t>rights in works of </a:t>
            </a:r>
            <a:r>
              <a:rPr lang="en-CA" altLang="en-US" i="1">
                <a:solidFill>
                  <a:srgbClr val="FFFF00"/>
                </a:solidFill>
              </a:rPr>
              <a:t>expression</a:t>
            </a:r>
            <a:r>
              <a:rPr lang="en-CA" altLang="en-US">
                <a:solidFill>
                  <a:schemeClr val="bg1"/>
                </a:solidFill>
              </a:rPr>
              <a:t>; performers’ </a:t>
            </a:r>
            <a:r>
              <a:rPr lang="en-CA" altLang="en-US" i="1">
                <a:solidFill>
                  <a:srgbClr val="FFFF00"/>
                </a:solidFill>
              </a:rPr>
              <a:t>performances</a:t>
            </a:r>
            <a:r>
              <a:rPr lang="en-CA" altLang="en-US">
                <a:solidFill>
                  <a:schemeClr val="bg1"/>
                </a:solidFill>
              </a:rPr>
              <a:t>; sound </a:t>
            </a:r>
            <a:r>
              <a:rPr lang="en-CA" altLang="en-US" i="1">
                <a:solidFill>
                  <a:srgbClr val="FFFF00"/>
                </a:solidFill>
              </a:rPr>
              <a:t>recordings</a:t>
            </a:r>
            <a:r>
              <a:rPr lang="en-CA" altLang="en-US">
                <a:solidFill>
                  <a:schemeClr val="bg1"/>
                </a:solidFill>
              </a:rPr>
              <a:t>; and communication </a:t>
            </a:r>
            <a:r>
              <a:rPr lang="en-CA" altLang="en-US" i="1">
                <a:solidFill>
                  <a:srgbClr val="FFFF00"/>
                </a:solidFill>
              </a:rPr>
              <a:t>signals</a:t>
            </a:r>
            <a:r>
              <a:rPr lang="en-CA" altLang="en-US">
                <a:solidFill>
                  <a:schemeClr val="bg1"/>
                </a:solidFill>
              </a:rPr>
              <a:t>. </a:t>
            </a:r>
            <a:endParaRPr lang="en-US" altLang="en-US">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BB811F-EC86-EE12-3268-49E1ACC5ABCD}"/>
              </a:ext>
            </a:extLst>
          </p:cNvPr>
          <p:cNvSpPr>
            <a:spLocks noGrp="1"/>
          </p:cNvSpPr>
          <p:nvPr>
            <p:ph type="title"/>
          </p:nvPr>
        </p:nvSpPr>
        <p:spPr>
          <a:xfrm>
            <a:off x="449263" y="123825"/>
            <a:ext cx="8353425" cy="828675"/>
          </a:xfrm>
        </p:spPr>
        <p:txBody>
          <a:bodyPr>
            <a:normAutofit fontScale="90000"/>
          </a:bodyPr>
          <a:lstStyle/>
          <a:p>
            <a:pPr>
              <a:defRPr/>
            </a:pPr>
            <a:r>
              <a:rPr lang="en-US" b="1" dirty="0">
                <a:solidFill>
                  <a:srgbClr val="FFFF00"/>
                </a:solidFill>
              </a:rPr>
              <a:t>Purpose of copyright in Canada</a:t>
            </a:r>
            <a:r>
              <a:rPr lang="en-US" b="1" dirty="0">
                <a:solidFill>
                  <a:srgbClr val="FF0000"/>
                </a:solidFill>
              </a:rPr>
              <a:t>?</a:t>
            </a:r>
            <a:br>
              <a:rPr lang="en-US" b="1" dirty="0">
                <a:solidFill>
                  <a:srgbClr val="FF0000"/>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A3F3B0F9-7D4E-D4E9-57CC-4ABFDF5A3FD3}"/>
              </a:ext>
            </a:extLst>
          </p:cNvPr>
          <p:cNvSpPr>
            <a:spLocks noGrp="1"/>
          </p:cNvSpPr>
          <p:nvPr>
            <p:ph idx="1"/>
          </p:nvPr>
        </p:nvSpPr>
        <p:spPr>
          <a:xfrm>
            <a:off x="512763" y="1058863"/>
            <a:ext cx="8118475" cy="3816350"/>
          </a:xfrm>
        </p:spPr>
        <p:txBody>
          <a:bodyPr>
            <a:noAutofit/>
          </a:bodyPr>
          <a:lstStyle/>
          <a:p>
            <a:pPr>
              <a:defRPr/>
            </a:pPr>
            <a:r>
              <a:rPr lang="en-US" sz="1950" i="1" u="sng" dirty="0" err="1">
                <a:solidFill>
                  <a:srgbClr val="00B0F0"/>
                </a:solidFill>
              </a:rPr>
              <a:t>Théberge</a:t>
            </a:r>
            <a:r>
              <a:rPr lang="en-US" sz="1950" i="1" dirty="0">
                <a:solidFill>
                  <a:srgbClr val="FF0000"/>
                </a:solidFill>
              </a:rPr>
              <a:t>: </a:t>
            </a:r>
          </a:p>
          <a:p>
            <a:pPr lvl="1">
              <a:buFont typeface="Courier New" panose="02070309020205020404" pitchFamily="49" charset="0"/>
              <a:buChar char="o"/>
              <a:defRPr/>
            </a:pPr>
            <a:r>
              <a:rPr lang="en-CA" sz="1950" i="1" dirty="0">
                <a:solidFill>
                  <a:schemeClr val="bg1"/>
                </a:solidFill>
              </a:rPr>
              <a:t>“[12] Generally speaking, </a:t>
            </a:r>
            <a:r>
              <a:rPr lang="en-CA" sz="1950" i="1" dirty="0">
                <a:solidFill>
                  <a:srgbClr val="FFFF00"/>
                </a:solidFill>
              </a:rPr>
              <a:t>Canadian copyright law has traditionally been more concerned with economic than moral rights</a:t>
            </a:r>
            <a:r>
              <a:rPr lang="en-CA" sz="1950" i="1" dirty="0">
                <a:solidFill>
                  <a:schemeClr val="bg1"/>
                </a:solidFill>
              </a:rPr>
              <a:t>.… The economic rights are based on a conception of artistic and literary works essentially as articles of commerce.” </a:t>
            </a:r>
            <a:r>
              <a:rPr lang="en-CA" sz="1950" dirty="0">
                <a:solidFill>
                  <a:schemeClr val="bg1"/>
                </a:solidFill>
              </a:rPr>
              <a:t>(Binnie J.)</a:t>
            </a:r>
          </a:p>
          <a:p>
            <a:pPr>
              <a:defRPr/>
            </a:pPr>
            <a:r>
              <a:rPr lang="en-US" sz="1950" dirty="0">
                <a:solidFill>
                  <a:schemeClr val="bg1"/>
                </a:solidFill>
              </a:rPr>
              <a:t>But </a:t>
            </a:r>
            <a:r>
              <a:rPr lang="en-US" sz="1950" i="1" u="sng" dirty="0" err="1">
                <a:solidFill>
                  <a:srgbClr val="00B0F0"/>
                </a:solidFill>
              </a:rPr>
              <a:t>Cinar</a:t>
            </a:r>
            <a:r>
              <a:rPr lang="en-US" sz="1950" i="1" u="sng" dirty="0">
                <a:solidFill>
                  <a:srgbClr val="00B0F0"/>
                </a:solidFill>
              </a:rPr>
              <a:t> Corp. v. Robinson</a:t>
            </a:r>
            <a:r>
              <a:rPr lang="en-US" sz="1950" i="1" dirty="0">
                <a:solidFill>
                  <a:srgbClr val="FF0000"/>
                </a:solidFill>
              </a:rPr>
              <a:t>? </a:t>
            </a:r>
            <a:endParaRPr lang="en-US" sz="1950" dirty="0">
              <a:solidFill>
                <a:srgbClr val="FF0000"/>
              </a:solidFill>
            </a:endParaRPr>
          </a:p>
          <a:p>
            <a:pPr lvl="1">
              <a:buFont typeface="Courier New" panose="02070309020205020404" pitchFamily="49" charset="0"/>
              <a:buChar char="o"/>
              <a:defRPr/>
            </a:pPr>
            <a:r>
              <a:rPr lang="en-US" sz="1950" i="1" dirty="0">
                <a:solidFill>
                  <a:schemeClr val="bg1"/>
                </a:solidFill>
              </a:rPr>
              <a:t>[114] … </a:t>
            </a:r>
            <a:r>
              <a:rPr lang="en-CA" sz="1950" i="1" dirty="0">
                <a:solidFill>
                  <a:schemeClr val="bg1"/>
                </a:solidFill>
              </a:rPr>
              <a:t>the infringement of copyright in this case interfered with </a:t>
            </a:r>
            <a:r>
              <a:rPr lang="en-CA" sz="1950" i="1" dirty="0">
                <a:solidFill>
                  <a:srgbClr val="FFFF00"/>
                </a:solidFill>
              </a:rPr>
              <a:t>Robinson’s personal rights to inviolability and to dignity</a:t>
            </a:r>
            <a:r>
              <a:rPr lang="en-CA" sz="1950" i="1" dirty="0">
                <a:solidFill>
                  <a:schemeClr val="bg1"/>
                </a:solidFill>
              </a:rPr>
              <a:t>, recognized by ss. 1 and 4 of the [Quebec] Charter.  </a:t>
            </a:r>
            <a:r>
              <a:rPr lang="en-CA" sz="1950" dirty="0">
                <a:solidFill>
                  <a:schemeClr val="bg1"/>
                </a:solidFill>
              </a:rPr>
              <a:t>(McLachlin CJ)</a:t>
            </a:r>
            <a:endParaRPr lang="en-US" sz="1950" dirty="0">
              <a:solidFill>
                <a:schemeClr val="bg1"/>
              </a:solidFill>
            </a:endParaRPr>
          </a:p>
        </p:txBody>
      </p:sp>
      <p:sp>
        <p:nvSpPr>
          <p:cNvPr id="129027" name="Slide Number Placeholder 3">
            <a:extLst>
              <a:ext uri="{FF2B5EF4-FFF2-40B4-BE49-F238E27FC236}">
                <a16:creationId xmlns:a16="http://schemas.microsoft.com/office/drawing/2014/main" id="{E65D2492-FDE1-2F19-2093-34514325F12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D1E7E2E-15A0-E34C-84A0-8593AD811D4D}" type="slidenum">
              <a:rPr lang="en-US" altLang="en-US" smtClean="0"/>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5">
            <a:extLst>
              <a:ext uri="{FF2B5EF4-FFF2-40B4-BE49-F238E27FC236}">
                <a16:creationId xmlns:a16="http://schemas.microsoft.com/office/drawing/2014/main" id="{4E4A042B-22E8-0CC5-EBEA-852DF07129E1}"/>
              </a:ext>
            </a:extLst>
          </p:cNvPr>
          <p:cNvSpPr>
            <a:spLocks noGrp="1" noChangeArrowheads="1"/>
          </p:cNvSpPr>
          <p:nvPr>
            <p:ph type="title"/>
          </p:nvPr>
        </p:nvSpPr>
        <p:spPr bwMode="auto">
          <a:xfrm>
            <a:off x="1403350" y="5556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p>
        </p:txBody>
      </p:sp>
      <p:sp>
        <p:nvSpPr>
          <p:cNvPr id="131074" name="Content Placeholder 1">
            <a:extLst>
              <a:ext uri="{FF2B5EF4-FFF2-40B4-BE49-F238E27FC236}">
                <a16:creationId xmlns:a16="http://schemas.microsoft.com/office/drawing/2014/main" id="{368E2ED8-0F80-8A20-6380-F13A42B96AA0}"/>
              </a:ext>
            </a:extLst>
          </p:cNvPr>
          <p:cNvSpPr>
            <a:spLocks noGrp="1" noChangeArrowheads="1"/>
          </p:cNvSpPr>
          <p:nvPr>
            <p:ph idx="1"/>
          </p:nvPr>
        </p:nvSpPr>
        <p:spPr bwMode="auto">
          <a:xfrm>
            <a:off x="179388" y="987425"/>
            <a:ext cx="87852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100" b="1">
                <a:solidFill>
                  <a:schemeClr val="bg1"/>
                </a:solidFill>
              </a:rPr>
              <a:t>Purpose of copyright as articulated by the SCC</a:t>
            </a:r>
          </a:p>
          <a:p>
            <a:pPr lvl="1"/>
            <a:r>
              <a:rPr lang="en-US" altLang="en-US" sz="2100">
                <a:solidFill>
                  <a:schemeClr val="bg1"/>
                </a:solidFill>
              </a:rPr>
              <a:t>Former approach: “</a:t>
            </a:r>
            <a:r>
              <a:rPr lang="en-US" altLang="en-US" sz="2100">
                <a:solidFill>
                  <a:srgbClr val="FFFF00"/>
                </a:solidFill>
              </a:rPr>
              <a:t>author-centric</a:t>
            </a:r>
            <a:r>
              <a:rPr lang="en-US" altLang="en-US" sz="2100">
                <a:solidFill>
                  <a:schemeClr val="bg1"/>
                </a:solidFill>
              </a:rPr>
              <a:t>”</a:t>
            </a:r>
          </a:p>
          <a:p>
            <a:pPr lvl="1"/>
            <a:r>
              <a:rPr lang="en-US" altLang="en-US" sz="2100">
                <a:solidFill>
                  <a:schemeClr val="bg1"/>
                </a:solidFill>
              </a:rPr>
              <a:t>Shift in </a:t>
            </a:r>
            <a:r>
              <a:rPr lang="en-US" altLang="en-US" sz="2100" i="1" u="sng">
                <a:solidFill>
                  <a:srgbClr val="00B0F0"/>
                </a:solidFill>
              </a:rPr>
              <a:t>Théberge</a:t>
            </a:r>
            <a:endParaRPr lang="en-US" altLang="en-US" sz="2100" u="sng">
              <a:solidFill>
                <a:srgbClr val="00B0F0"/>
              </a:solidFill>
            </a:endParaRPr>
          </a:p>
          <a:p>
            <a:pPr lvl="2"/>
            <a:r>
              <a:rPr lang="en-US" altLang="en-US" sz="2100">
                <a:solidFill>
                  <a:schemeClr val="bg1"/>
                </a:solidFill>
              </a:rPr>
              <a:t>“</a:t>
            </a:r>
            <a:r>
              <a:rPr lang="en-US" altLang="en-US" sz="2100">
                <a:solidFill>
                  <a:srgbClr val="FFFF00"/>
                </a:solidFill>
              </a:rPr>
              <a:t>balance</a:t>
            </a:r>
            <a:r>
              <a:rPr lang="en-US" altLang="en-US" sz="2100">
                <a:solidFill>
                  <a:schemeClr val="bg1"/>
                </a:solidFill>
              </a:rPr>
              <a:t> between promoting </a:t>
            </a:r>
            <a:r>
              <a:rPr lang="en-US" altLang="en-US" sz="2100">
                <a:solidFill>
                  <a:srgbClr val="FFFF00"/>
                </a:solidFill>
              </a:rPr>
              <a:t>the public interest </a:t>
            </a:r>
            <a:r>
              <a:rPr lang="en-US" altLang="en-US" sz="2100">
                <a:solidFill>
                  <a:schemeClr val="bg1"/>
                </a:solidFill>
              </a:rPr>
              <a:t>in the encouragement and dissemination of works of the arts and intellect </a:t>
            </a:r>
            <a:r>
              <a:rPr lang="en-US" altLang="en-US" sz="2100">
                <a:solidFill>
                  <a:srgbClr val="FF0000"/>
                </a:solidFill>
              </a:rPr>
              <a:t>and </a:t>
            </a:r>
            <a:r>
              <a:rPr lang="en-US" altLang="en-US" sz="2100">
                <a:solidFill>
                  <a:schemeClr val="bg1"/>
                </a:solidFill>
              </a:rPr>
              <a:t>obtaining a </a:t>
            </a:r>
            <a:r>
              <a:rPr lang="en-US" altLang="en-US" sz="2100">
                <a:solidFill>
                  <a:srgbClr val="FFFF00"/>
                </a:solidFill>
              </a:rPr>
              <a:t>just reward </a:t>
            </a:r>
            <a:r>
              <a:rPr lang="en-US" altLang="en-US" sz="2100">
                <a:solidFill>
                  <a:schemeClr val="bg1"/>
                </a:solidFill>
              </a:rPr>
              <a:t>for the creator</a:t>
            </a:r>
            <a:r>
              <a:rPr lang="en-CA" altLang="en-US" sz="2100">
                <a:solidFill>
                  <a:schemeClr val="bg1"/>
                </a:solidFill>
              </a:rPr>
              <a:t>“ (para. 30)</a:t>
            </a:r>
          </a:p>
          <a:p>
            <a:pPr lvl="1"/>
            <a:r>
              <a:rPr lang="en-CA" altLang="en-US" sz="2100">
                <a:solidFill>
                  <a:schemeClr val="bg1"/>
                </a:solidFill>
              </a:rPr>
              <a:t>Refined in </a:t>
            </a:r>
            <a:r>
              <a:rPr lang="en-CA" altLang="en-US" sz="2100" i="1" u="sng">
                <a:solidFill>
                  <a:srgbClr val="00B0F0"/>
                </a:solidFill>
              </a:rPr>
              <a:t>Cinar Corporation v. Robinson</a:t>
            </a:r>
            <a:r>
              <a:rPr lang="en-CA" altLang="en-US" sz="2100" i="1">
                <a:solidFill>
                  <a:schemeClr val="bg1"/>
                </a:solidFill>
              </a:rPr>
              <a:t>, </a:t>
            </a:r>
            <a:r>
              <a:rPr lang="en-CA" altLang="en-US" sz="2100">
                <a:solidFill>
                  <a:schemeClr val="bg1"/>
                </a:solidFill>
              </a:rPr>
              <a:t>2013 SCC 73</a:t>
            </a:r>
          </a:p>
          <a:p>
            <a:pPr lvl="2"/>
            <a:r>
              <a:rPr lang="en-US" altLang="en-US" sz="2100" i="1">
                <a:solidFill>
                  <a:schemeClr val="bg1"/>
                </a:solidFill>
              </a:rPr>
              <a:t>Copyright Act </a:t>
            </a:r>
            <a:r>
              <a:rPr lang="en-US" altLang="en-US" sz="2100">
                <a:solidFill>
                  <a:schemeClr val="bg1"/>
                </a:solidFill>
              </a:rPr>
              <a:t>“seeks to ensure that an author will reap the benefits of his efforts, in order to incentivize the creation of new works” (para. 23)</a:t>
            </a:r>
            <a:endParaRPr lang="en-US" altLang="en-US" sz="2100" i="1">
              <a:solidFill>
                <a:schemeClr val="bg1"/>
              </a:solidFill>
            </a:endParaRPr>
          </a:p>
        </p:txBody>
      </p:sp>
      <p:sp>
        <p:nvSpPr>
          <p:cNvPr id="131075" name="Slide Number Placeholder 3">
            <a:extLst>
              <a:ext uri="{FF2B5EF4-FFF2-40B4-BE49-F238E27FC236}">
                <a16:creationId xmlns:a16="http://schemas.microsoft.com/office/drawing/2014/main" id="{6415D022-7FCA-2FB4-8040-369968021AF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498545-CF22-6547-BF0A-DEAEB18336F6}" type="slidenum">
              <a:rPr lang="en-US" altLang="en-US" smtClean="0"/>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5">
            <a:extLst>
              <a:ext uri="{FF2B5EF4-FFF2-40B4-BE49-F238E27FC236}">
                <a16:creationId xmlns:a16="http://schemas.microsoft.com/office/drawing/2014/main" id="{EA067A67-C2DB-A1C2-7B55-93E46D636F48}"/>
              </a:ext>
            </a:extLst>
          </p:cNvPr>
          <p:cNvSpPr>
            <a:spLocks noGrp="1" noChangeArrowheads="1"/>
          </p:cNvSpPr>
          <p:nvPr>
            <p:ph type="title"/>
          </p:nvPr>
        </p:nvSpPr>
        <p:spPr bwMode="auto">
          <a:xfrm>
            <a:off x="1485900" y="206375"/>
            <a:ext cx="6172200" cy="684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61D2ADC2-81F2-0D01-486E-DA48B5F8C6E7}"/>
              </a:ext>
            </a:extLst>
          </p:cNvPr>
          <p:cNvSpPr>
            <a:spLocks noGrp="1"/>
          </p:cNvSpPr>
          <p:nvPr>
            <p:ph idx="1"/>
          </p:nvPr>
        </p:nvSpPr>
        <p:spPr>
          <a:xfrm>
            <a:off x="250825" y="1347788"/>
            <a:ext cx="8208963" cy="3490912"/>
          </a:xfrm>
        </p:spPr>
        <p:txBody>
          <a:bodyPr>
            <a:normAutofit fontScale="92500" lnSpcReduction="10000"/>
          </a:bodyPr>
          <a:lstStyle/>
          <a:p>
            <a:pPr marL="0" indent="0">
              <a:buFont typeface="Arial" panose="020B0604020202020204" pitchFamily="34" charset="0"/>
              <a:buNone/>
              <a:defRPr/>
            </a:pPr>
            <a:r>
              <a:rPr lang="en-US" sz="2400" b="1" dirty="0">
                <a:solidFill>
                  <a:srgbClr val="00B0F0"/>
                </a:solidFill>
              </a:rPr>
              <a:t>Originality in </a:t>
            </a:r>
            <a:r>
              <a:rPr lang="en-US" sz="2400" b="1" dirty="0">
                <a:solidFill>
                  <a:srgbClr val="FF0000"/>
                </a:solidFill>
              </a:rPr>
              <a:t>Ca</a:t>
            </a:r>
            <a:r>
              <a:rPr lang="en-US" sz="2400" b="1" dirty="0">
                <a:solidFill>
                  <a:schemeClr val="bg1"/>
                </a:solidFill>
              </a:rPr>
              <a:t>na</a:t>
            </a:r>
            <a:r>
              <a:rPr lang="en-US" sz="2400" b="1" dirty="0">
                <a:solidFill>
                  <a:srgbClr val="FF0000"/>
                </a:solidFill>
              </a:rPr>
              <a:t>da</a:t>
            </a:r>
          </a:p>
          <a:p>
            <a:pPr>
              <a:lnSpc>
                <a:spcPct val="110000"/>
              </a:lnSpc>
              <a:defRPr/>
            </a:pPr>
            <a:r>
              <a:rPr lang="en-US" sz="2625" dirty="0">
                <a:solidFill>
                  <a:srgbClr val="FF0000"/>
                </a:solidFill>
              </a:rPr>
              <a:t>Pre-2004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Sweat of the brow</a:t>
            </a:r>
            <a:r>
              <a:rPr lang="en-US" sz="2625" dirty="0">
                <a:solidFill>
                  <a:srgbClr val="FF0000"/>
                </a:solidFill>
              </a:rPr>
              <a:t>”</a:t>
            </a:r>
            <a:r>
              <a:rPr lang="en-US" sz="2625" dirty="0">
                <a:solidFill>
                  <a:schemeClr val="bg1"/>
                </a:solidFill>
              </a:rPr>
              <a:t>: </a:t>
            </a:r>
          </a:p>
          <a:p>
            <a:pPr lvl="2">
              <a:lnSpc>
                <a:spcPct val="110000"/>
              </a:lnSpc>
              <a:buFont typeface="Wingdings" pitchFamily="2" charset="2"/>
              <a:buChar char="§"/>
              <a:defRPr/>
            </a:pPr>
            <a:r>
              <a:rPr lang="en-US" sz="2625" dirty="0">
                <a:solidFill>
                  <a:schemeClr val="bg1"/>
                </a:solidFill>
              </a:rPr>
              <a:t>Work receives copyright protection if it originates from an author and is more than a mere copy.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Creativity</a:t>
            </a:r>
            <a:r>
              <a:rPr lang="en-US" sz="2625" dirty="0">
                <a:solidFill>
                  <a:srgbClr val="FF0000"/>
                </a:solidFill>
              </a:rPr>
              <a:t>”</a:t>
            </a:r>
          </a:p>
          <a:p>
            <a:pPr lvl="2">
              <a:lnSpc>
                <a:spcPct val="110000"/>
              </a:lnSpc>
              <a:buFont typeface="Wingdings" pitchFamily="2" charset="2"/>
              <a:buChar char="§"/>
              <a:defRPr/>
            </a:pPr>
            <a:r>
              <a:rPr lang="en-US" sz="2625" dirty="0">
                <a:solidFill>
                  <a:schemeClr val="bg1"/>
                </a:solidFill>
              </a:rPr>
              <a:t>A work must be the product of creativity in order to be original</a:t>
            </a:r>
          </a:p>
        </p:txBody>
      </p:sp>
      <p:sp>
        <p:nvSpPr>
          <p:cNvPr id="123907" name="Slide Number Placeholder 3">
            <a:extLst>
              <a:ext uri="{FF2B5EF4-FFF2-40B4-BE49-F238E27FC236}">
                <a16:creationId xmlns:a16="http://schemas.microsoft.com/office/drawing/2014/main" id="{57D762F2-9DEE-C246-798B-D8E55A912A7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924850-6281-F04A-8DFF-74D92E9ABF4A}" type="slidenum">
              <a:rPr lang="en-US" altLang="en-US" smtClean="0"/>
              <a:pPr/>
              <a:t>37</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Box 1">
            <a:extLst>
              <a:ext uri="{FF2B5EF4-FFF2-40B4-BE49-F238E27FC236}">
                <a16:creationId xmlns:a16="http://schemas.microsoft.com/office/drawing/2014/main" id="{5B6A5D56-5A72-B011-8A09-24D6CBBF4BA4}"/>
              </a:ext>
            </a:extLst>
          </p:cNvPr>
          <p:cNvSpPr txBox="1">
            <a:spLocks noChangeArrowheads="1"/>
          </p:cNvSpPr>
          <p:nvPr/>
        </p:nvSpPr>
        <p:spPr bwMode="auto">
          <a:xfrm>
            <a:off x="1546225" y="4111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138242" name="TextBox 2">
            <a:extLst>
              <a:ext uri="{FF2B5EF4-FFF2-40B4-BE49-F238E27FC236}">
                <a16:creationId xmlns:a16="http://schemas.microsoft.com/office/drawing/2014/main" id="{47739738-8D3A-75D8-F493-4CC00D52073D}"/>
              </a:ext>
            </a:extLst>
          </p:cNvPr>
          <p:cNvSpPr txBox="1">
            <a:spLocks noChangeArrowheads="1"/>
          </p:cNvSpPr>
          <p:nvPr/>
        </p:nvSpPr>
        <p:spPr bwMode="auto">
          <a:xfrm>
            <a:off x="468313" y="1779588"/>
            <a:ext cx="8064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Facts </a:t>
            </a:r>
            <a:r>
              <a:rPr lang="en-US" altLang="en-US" sz="3200" b="1">
                <a:solidFill>
                  <a:schemeClr val="bg1"/>
                </a:solidFill>
              </a:rPr>
              <a:t>and </a:t>
            </a:r>
            <a:r>
              <a:rPr lang="en-US" altLang="en-US" sz="3200" b="1">
                <a:solidFill>
                  <a:srgbClr val="FFFF00"/>
                </a:solidFill>
              </a:rPr>
              <a:t>ideas</a:t>
            </a:r>
          </a:p>
          <a:p>
            <a:pPr lvl="1"/>
            <a:r>
              <a:rPr lang="en-US" altLang="en-US" sz="3200">
                <a:solidFill>
                  <a:srgbClr val="FF0000"/>
                </a:solidFill>
              </a:rPr>
              <a:t>Not entitled to copyright protection</a:t>
            </a:r>
          </a:p>
          <a:p>
            <a:pPr lvl="1"/>
            <a:r>
              <a:rPr lang="en-US" altLang="en-US" sz="3200" i="1" u="sng">
                <a:solidFill>
                  <a:srgbClr val="00B0F0"/>
                </a:solidFill>
              </a:rPr>
              <a:t>Kenrick &amp; Co. v. Lawrence &amp; Co.</a:t>
            </a:r>
            <a:r>
              <a:rPr lang="en-US" altLang="en-US" sz="3200" i="1">
                <a:solidFill>
                  <a:srgbClr val="00B0F0"/>
                </a:solidFill>
              </a:rPr>
              <a:t> </a:t>
            </a:r>
            <a:r>
              <a:rPr lang="en-US" altLang="en-US" sz="3200">
                <a:solidFill>
                  <a:schemeClr val="bg1"/>
                </a:solidFill>
              </a:rPr>
              <a:t>(1890)</a:t>
            </a:r>
          </a:p>
          <a:p>
            <a:pPr lvl="2">
              <a:buFont typeface="Courier New" panose="02070309020205020404" pitchFamily="49" charset="0"/>
              <a:buChar char="o"/>
            </a:pPr>
            <a:r>
              <a:rPr lang="en-US" altLang="en-US" sz="3200">
                <a:solidFill>
                  <a:schemeClr val="bg1"/>
                </a:solidFill>
              </a:rPr>
              <a:t>How is idea separated from expression in this decision?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1">
            <a:extLst>
              <a:ext uri="{FF2B5EF4-FFF2-40B4-BE49-F238E27FC236}">
                <a16:creationId xmlns:a16="http://schemas.microsoft.com/office/drawing/2014/main" id="{2EB64AC7-8B2A-D203-11C1-6725761CA58A}"/>
              </a:ext>
            </a:extLst>
          </p:cNvPr>
          <p:cNvSpPr txBox="1">
            <a:spLocks noChangeArrowheads="1"/>
          </p:cNvSpPr>
          <p:nvPr/>
        </p:nvSpPr>
        <p:spPr bwMode="auto">
          <a:xfrm>
            <a:off x="163513" y="339725"/>
            <a:ext cx="8816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800" b="1">
                <a:solidFill>
                  <a:srgbClr val="FFFF00"/>
                </a:solidFill>
              </a:rPr>
              <a:t>What is copyrightable</a:t>
            </a:r>
            <a:r>
              <a:rPr lang="en-US" altLang="en-US" sz="3800" b="1">
                <a:solidFill>
                  <a:schemeClr val="bg1"/>
                </a:solidFill>
              </a:rPr>
              <a:t>:</a:t>
            </a:r>
            <a:r>
              <a:rPr lang="en-US" altLang="en-US" sz="3800" b="1">
                <a:solidFill>
                  <a:srgbClr val="FFFF00"/>
                </a:solidFill>
              </a:rPr>
              <a:t> </a:t>
            </a:r>
            <a:r>
              <a:rPr lang="en-US" altLang="en-US" sz="3800" b="1">
                <a:solidFill>
                  <a:srgbClr val="FF0000"/>
                </a:solidFill>
              </a:rPr>
              <a:t>Artistic Works</a:t>
            </a:r>
            <a:endParaRPr lang="en-US" altLang="en-US" sz="3800"/>
          </a:p>
        </p:txBody>
      </p:sp>
      <p:sp>
        <p:nvSpPr>
          <p:cNvPr id="150530" name="TextBox 3">
            <a:extLst>
              <a:ext uri="{FF2B5EF4-FFF2-40B4-BE49-F238E27FC236}">
                <a16:creationId xmlns:a16="http://schemas.microsoft.com/office/drawing/2014/main" id="{218920D7-4724-FD64-5FF7-5E5F25A8F05A}"/>
              </a:ext>
            </a:extLst>
          </p:cNvPr>
          <p:cNvSpPr txBox="1">
            <a:spLocks noChangeArrowheads="1"/>
          </p:cNvSpPr>
          <p:nvPr/>
        </p:nvSpPr>
        <p:spPr bwMode="auto">
          <a:xfrm>
            <a:off x="503238" y="1492250"/>
            <a:ext cx="8137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800" b="1">
                <a:solidFill>
                  <a:schemeClr val="bg1"/>
                </a:solidFill>
              </a:rPr>
              <a:t>5.</a:t>
            </a:r>
            <a:r>
              <a:rPr lang="en-US" altLang="en-US" sz="3800">
                <a:solidFill>
                  <a:schemeClr val="bg1"/>
                </a:solidFill>
              </a:rPr>
              <a:t> (1) Subject to this Act, copyright shall subsist in Canada, for the term hereinafter mentioned, </a:t>
            </a:r>
            <a:r>
              <a:rPr lang="en-US" altLang="en-US" sz="3800">
                <a:solidFill>
                  <a:srgbClr val="FF0000"/>
                </a:solidFill>
              </a:rPr>
              <a:t>in</a:t>
            </a:r>
            <a:r>
              <a:rPr lang="en-US" altLang="en-US" sz="3800">
                <a:solidFill>
                  <a:schemeClr val="bg1"/>
                </a:solidFill>
              </a:rPr>
              <a:t> every original </a:t>
            </a:r>
            <a:r>
              <a:rPr lang="en-US" altLang="en-US" sz="3800">
                <a:solidFill>
                  <a:srgbClr val="FF0000"/>
                </a:solidFill>
              </a:rPr>
              <a:t>literary, dramatic, musical and artistic work </a:t>
            </a:r>
            <a:r>
              <a:rPr lang="en-US" altLang="en-US" sz="3800">
                <a:solidFill>
                  <a:schemeClr val="bg1"/>
                </a:solidFill>
              </a:rPr>
              <a:t>if</a:t>
            </a:r>
            <a:r>
              <a:rPr lang="en-US" altLang="en-US" sz="3800">
                <a:solidFill>
                  <a:srgbClr val="FFFF00"/>
                </a:solidFill>
              </a:rPr>
              <a:t>…</a:t>
            </a:r>
            <a:endParaRPr lang="en-CA" altLang="en-US" sz="380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44625E-0C7F-3A08-9B6F-601417E5B049}"/>
              </a:ext>
            </a:extLst>
          </p:cNvPr>
          <p:cNvSpPr txBox="1"/>
          <p:nvPr/>
        </p:nvSpPr>
        <p:spPr>
          <a:xfrm>
            <a:off x="2286000" y="98613"/>
            <a:ext cx="4572000" cy="646331"/>
          </a:xfrm>
          <a:prstGeom prst="rect">
            <a:avLst/>
          </a:prstGeom>
          <a:noFill/>
        </p:spPr>
        <p:txBody>
          <a:bodyPr wrap="square">
            <a:spAutoFit/>
          </a:bodyPr>
          <a:lstStyle/>
          <a:p>
            <a:pPr algn="ctr"/>
            <a:r>
              <a:rPr lang="en-US" altLang="en-US" sz="3600" b="1" dirty="0">
                <a:solidFill>
                  <a:srgbClr val="FFFF00"/>
                </a:solidFill>
              </a:rPr>
              <a:t>Course Website </a:t>
            </a:r>
            <a:endParaRPr lang="en-US" sz="3600" dirty="0"/>
          </a:p>
        </p:txBody>
      </p:sp>
      <p:sp>
        <p:nvSpPr>
          <p:cNvPr id="6" name="TextBox 5">
            <a:extLst>
              <a:ext uri="{FF2B5EF4-FFF2-40B4-BE49-F238E27FC236}">
                <a16:creationId xmlns:a16="http://schemas.microsoft.com/office/drawing/2014/main" id="{68504777-1C84-95D6-1A92-EE836E1A3985}"/>
              </a:ext>
            </a:extLst>
          </p:cNvPr>
          <p:cNvSpPr txBox="1"/>
          <p:nvPr/>
        </p:nvSpPr>
        <p:spPr>
          <a:xfrm>
            <a:off x="2674364" y="4583222"/>
            <a:ext cx="3795270" cy="461665"/>
          </a:xfrm>
          <a:prstGeom prst="rect">
            <a:avLst/>
          </a:prstGeom>
          <a:noFill/>
        </p:spPr>
        <p:txBody>
          <a:bodyPr wrap="none" rtlCol="0">
            <a:spAutoFit/>
          </a:bodyPr>
          <a:lstStyle/>
          <a:p>
            <a:r>
              <a:rPr lang="en-US" altLang="en-US" dirty="0">
                <a:hlinkClick r:id="rId2"/>
              </a:rPr>
              <a:t>https://iplaw.allard.ubc.ca/</a:t>
            </a:r>
            <a:r>
              <a:rPr lang="en-US" altLang="en-US" dirty="0"/>
              <a:t> </a:t>
            </a:r>
          </a:p>
        </p:txBody>
      </p:sp>
      <p:pic>
        <p:nvPicPr>
          <p:cNvPr id="4" name="Picture 3" descr="A screenshot of a website&#10;&#10;Description automatically generated">
            <a:extLst>
              <a:ext uri="{FF2B5EF4-FFF2-40B4-BE49-F238E27FC236}">
                <a16:creationId xmlns:a16="http://schemas.microsoft.com/office/drawing/2014/main" id="{13786A47-7B43-B9FB-5D98-1A6B2889D9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0692" y="946641"/>
            <a:ext cx="4362613" cy="3494659"/>
          </a:xfrm>
          <a:prstGeom prst="rect">
            <a:avLst/>
          </a:prstGeom>
        </p:spPr>
      </p:pic>
    </p:spTree>
    <p:extLst>
      <p:ext uri="{BB962C8B-B14F-4D97-AF65-F5344CB8AC3E}">
        <p14:creationId xmlns:p14="http://schemas.microsoft.com/office/powerpoint/2010/main" val="805434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EE70F648-6517-C8C0-9127-912E8F9F7C2A}"/>
              </a:ext>
            </a:extLst>
          </p:cNvPr>
          <p:cNvSpPr>
            <a:spLocks noGrp="1" noChangeArrowheads="1"/>
          </p:cNvSpPr>
          <p:nvPr>
            <p:ph type="title"/>
          </p:nvPr>
        </p:nvSpPr>
        <p:spPr bwMode="auto">
          <a:xfrm>
            <a:off x="611188" y="14288"/>
            <a:ext cx="7046912" cy="769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FF00"/>
                </a:solidFill>
              </a:rPr>
              <a:t>S. 2 Definitions</a:t>
            </a:r>
          </a:p>
        </p:txBody>
      </p:sp>
      <p:sp>
        <p:nvSpPr>
          <p:cNvPr id="3" name="Content Placeholder 2">
            <a:extLst>
              <a:ext uri="{FF2B5EF4-FFF2-40B4-BE49-F238E27FC236}">
                <a16:creationId xmlns:a16="http://schemas.microsoft.com/office/drawing/2014/main" id="{DF51B6F4-CC6B-7E05-7D54-8889CD527518}"/>
              </a:ext>
            </a:extLst>
          </p:cNvPr>
          <p:cNvSpPr>
            <a:spLocks noGrp="1"/>
          </p:cNvSpPr>
          <p:nvPr>
            <p:ph sz="quarter" idx="10"/>
          </p:nvPr>
        </p:nvSpPr>
        <p:spPr>
          <a:xfrm>
            <a:off x="468313" y="917575"/>
            <a:ext cx="8351837" cy="4078288"/>
          </a:xfrm>
        </p:spPr>
        <p:txBody>
          <a:bodyPr/>
          <a:lstStyle/>
          <a:p>
            <a:pPr marL="0" indent="0">
              <a:lnSpc>
                <a:spcPct val="110000"/>
              </a:lnSpc>
              <a:buFont typeface="Arial" panose="020B0604020202020204" pitchFamily="34" charset="0"/>
              <a:buNone/>
              <a:defRPr/>
            </a:pPr>
            <a:r>
              <a:rPr lang="en-CA" b="1" i="1" dirty="0">
                <a:solidFill>
                  <a:srgbClr val="FFFF00"/>
                </a:solidFill>
              </a:rPr>
              <a:t>literary work</a:t>
            </a:r>
            <a:r>
              <a:rPr lang="en-CA" dirty="0">
                <a:solidFill>
                  <a:srgbClr val="FFFF00"/>
                </a:solidFill>
              </a:rPr>
              <a:t> </a:t>
            </a:r>
            <a:r>
              <a:rPr lang="en-CA" dirty="0">
                <a:solidFill>
                  <a:schemeClr val="bg1"/>
                </a:solidFill>
              </a:rPr>
              <a:t>includes tables, </a:t>
            </a:r>
            <a:r>
              <a:rPr lang="en-CA" dirty="0">
                <a:solidFill>
                  <a:srgbClr val="FFFF00"/>
                </a:solidFill>
              </a:rPr>
              <a:t>computer programs</a:t>
            </a:r>
            <a:r>
              <a:rPr lang="en-CA" dirty="0">
                <a:solidFill>
                  <a:schemeClr val="bg1"/>
                </a:solidFill>
              </a:rPr>
              <a:t>, and </a:t>
            </a:r>
            <a:r>
              <a:rPr lang="en-CA" dirty="0">
                <a:solidFill>
                  <a:srgbClr val="FFFF00"/>
                </a:solidFill>
              </a:rPr>
              <a:t>compilations</a:t>
            </a:r>
            <a:r>
              <a:rPr lang="en-CA" dirty="0">
                <a:solidFill>
                  <a:schemeClr val="bg1"/>
                </a:solidFill>
              </a:rPr>
              <a:t> of literary works; (</a:t>
            </a:r>
            <a:r>
              <a:rPr lang="en-CA" i="1" dirty="0">
                <a:solidFill>
                  <a:schemeClr val="bg1"/>
                </a:solidFill>
              </a:rPr>
              <a:t>oeuvre </a:t>
            </a:r>
            <a:r>
              <a:rPr lang="en-CA" i="1" dirty="0" err="1">
                <a:solidFill>
                  <a:schemeClr val="bg1"/>
                </a:solidFill>
              </a:rPr>
              <a:t>littéraire</a:t>
            </a:r>
            <a:r>
              <a:rPr lang="en-CA" dirty="0">
                <a:solidFill>
                  <a:schemeClr val="bg1"/>
                </a:solidFill>
              </a:rPr>
              <a:t>)</a:t>
            </a:r>
            <a:endParaRPr lang="en-CA" b="1" i="1" dirty="0">
              <a:solidFill>
                <a:schemeClr val="bg1"/>
              </a:solidFill>
            </a:endParaRPr>
          </a:p>
          <a:p>
            <a:pPr marL="0" indent="0">
              <a:lnSpc>
                <a:spcPct val="110000"/>
              </a:lnSpc>
              <a:buFont typeface="Arial" panose="020B0604020202020204" pitchFamily="34" charset="0"/>
              <a:buNone/>
              <a:defRPr/>
            </a:pPr>
            <a:r>
              <a:rPr lang="en-CA" b="1" i="1" dirty="0">
                <a:solidFill>
                  <a:srgbClr val="FFFF00"/>
                </a:solidFill>
              </a:rPr>
              <a:t>dramatic work</a:t>
            </a:r>
            <a:r>
              <a:rPr lang="en-CA" dirty="0">
                <a:solidFill>
                  <a:srgbClr val="FFFF00"/>
                </a:solidFill>
              </a:rPr>
              <a:t> </a:t>
            </a:r>
            <a:r>
              <a:rPr lang="en-CA" dirty="0">
                <a:solidFill>
                  <a:schemeClr val="bg1"/>
                </a:solidFill>
              </a:rPr>
              <a:t>includes</a:t>
            </a:r>
          </a:p>
          <a:p>
            <a:pPr>
              <a:lnSpc>
                <a:spcPct val="110000"/>
              </a:lnSpc>
              <a:defRPr/>
            </a:pPr>
            <a:r>
              <a:rPr lang="en-CA" b="1" dirty="0">
                <a:solidFill>
                  <a:schemeClr val="bg1"/>
                </a:solidFill>
              </a:rPr>
              <a:t>(a)</a:t>
            </a:r>
            <a:r>
              <a:rPr lang="en-CA" dirty="0">
                <a:solidFill>
                  <a:schemeClr val="bg1"/>
                </a:solidFill>
              </a:rPr>
              <a:t> any </a:t>
            </a:r>
            <a:r>
              <a:rPr lang="en-CA" dirty="0">
                <a:solidFill>
                  <a:srgbClr val="FFFF00"/>
                </a:solidFill>
              </a:rPr>
              <a:t>piece for </a:t>
            </a:r>
            <a:r>
              <a:rPr lang="en-CA" dirty="0">
                <a:solidFill>
                  <a:schemeClr val="bg1"/>
                </a:solidFill>
              </a:rPr>
              <a:t>recitation, choreographic work or </a:t>
            </a:r>
            <a:r>
              <a:rPr lang="en-CA" dirty="0">
                <a:solidFill>
                  <a:srgbClr val="FFFF00"/>
                </a:solidFill>
              </a:rPr>
              <a:t>mime</a:t>
            </a:r>
            <a:r>
              <a:rPr lang="en-CA" dirty="0">
                <a:solidFill>
                  <a:schemeClr val="bg1"/>
                </a:solidFill>
              </a:rPr>
              <a:t>, the </a:t>
            </a:r>
            <a:r>
              <a:rPr lang="en-CA" dirty="0">
                <a:solidFill>
                  <a:srgbClr val="FFFF00"/>
                </a:solidFill>
              </a:rPr>
              <a:t>scenic arrangement </a:t>
            </a:r>
            <a:r>
              <a:rPr lang="en-CA" dirty="0">
                <a:solidFill>
                  <a:schemeClr val="bg1"/>
                </a:solidFill>
              </a:rPr>
              <a:t>or acting form of which is fixed in writing or otherwise,</a:t>
            </a:r>
          </a:p>
          <a:p>
            <a:pPr>
              <a:lnSpc>
                <a:spcPct val="110000"/>
              </a:lnSpc>
              <a:defRPr/>
            </a:pPr>
            <a:r>
              <a:rPr lang="en-CA" b="1" dirty="0">
                <a:solidFill>
                  <a:schemeClr val="bg1"/>
                </a:solidFill>
              </a:rPr>
              <a:t>(b)</a:t>
            </a:r>
            <a:r>
              <a:rPr lang="en-CA" dirty="0">
                <a:solidFill>
                  <a:schemeClr val="bg1"/>
                </a:solidFill>
              </a:rPr>
              <a:t> any cinematographic work, and</a:t>
            </a:r>
          </a:p>
          <a:p>
            <a:pPr>
              <a:lnSpc>
                <a:spcPct val="110000"/>
              </a:lnSpc>
              <a:defRPr/>
            </a:pPr>
            <a:r>
              <a:rPr lang="en-CA" b="1" dirty="0">
                <a:solidFill>
                  <a:schemeClr val="bg1"/>
                </a:solidFill>
              </a:rPr>
              <a:t>(c)</a:t>
            </a:r>
            <a:r>
              <a:rPr lang="en-CA" dirty="0">
                <a:solidFill>
                  <a:schemeClr val="bg1"/>
                </a:solidFill>
              </a:rPr>
              <a:t> any compilation of dramatic works; (</a:t>
            </a:r>
            <a:r>
              <a:rPr lang="en-CA" i="1" dirty="0">
                <a:solidFill>
                  <a:schemeClr val="bg1"/>
                </a:solidFill>
              </a:rPr>
              <a:t>oeuvre </a:t>
            </a:r>
            <a:r>
              <a:rPr lang="en-CA" i="1" dirty="0" err="1">
                <a:solidFill>
                  <a:schemeClr val="bg1"/>
                </a:solidFill>
              </a:rPr>
              <a:t>dramatique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musical work</a:t>
            </a:r>
            <a:r>
              <a:rPr lang="en-CA" dirty="0">
                <a:solidFill>
                  <a:srgbClr val="FFFF00"/>
                </a:solidFill>
              </a:rPr>
              <a:t> </a:t>
            </a:r>
            <a:r>
              <a:rPr lang="en-CA" dirty="0">
                <a:solidFill>
                  <a:schemeClr val="bg1"/>
                </a:solidFill>
              </a:rPr>
              <a:t>means any work of music or musical composition, with or without words, and includes any compilation thereof; (</a:t>
            </a:r>
            <a:r>
              <a:rPr lang="en-CA" i="1" dirty="0">
                <a:solidFill>
                  <a:schemeClr val="bg1"/>
                </a:solidFill>
              </a:rPr>
              <a:t>oeuvre musicale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artistic work</a:t>
            </a:r>
            <a:r>
              <a:rPr lang="en-CA" dirty="0">
                <a:solidFill>
                  <a:srgbClr val="FFFF00"/>
                </a:solidFill>
              </a:rPr>
              <a:t> </a:t>
            </a:r>
            <a:r>
              <a:rPr lang="en-CA" dirty="0">
                <a:solidFill>
                  <a:schemeClr val="bg1"/>
                </a:solidFill>
              </a:rPr>
              <a:t>includes paintings, drawings, maps, charts, plans, photographs, engravings, sculptures, works of artistic craftsmanship, </a:t>
            </a:r>
            <a:r>
              <a:rPr lang="en-CA" dirty="0">
                <a:solidFill>
                  <a:srgbClr val="FFFF00"/>
                </a:solidFill>
              </a:rPr>
              <a:t>architectural works</a:t>
            </a:r>
            <a:r>
              <a:rPr lang="en-CA" dirty="0">
                <a:solidFill>
                  <a:schemeClr val="bg1"/>
                </a:solidFill>
              </a:rPr>
              <a:t>, and compilations of artistic works; (</a:t>
            </a:r>
            <a:r>
              <a:rPr lang="en-CA" i="1" dirty="0">
                <a:solidFill>
                  <a:schemeClr val="bg1"/>
                </a:solidFill>
              </a:rPr>
              <a:t>oeuvre </a:t>
            </a:r>
            <a:r>
              <a:rPr lang="en-CA" i="1" dirty="0" err="1">
                <a:solidFill>
                  <a:schemeClr val="bg1"/>
                </a:solidFill>
              </a:rPr>
              <a:t>artistique</a:t>
            </a:r>
            <a:r>
              <a:rPr lang="en-CA" dirty="0">
                <a:solidFill>
                  <a:schemeClr val="bg1"/>
                </a:solidFill>
              </a:rPr>
              <a:t>)</a:t>
            </a:r>
            <a:endParaRPr lang="en-US"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1">
            <a:extLst>
              <a:ext uri="{FF2B5EF4-FFF2-40B4-BE49-F238E27FC236}">
                <a16:creationId xmlns:a16="http://schemas.microsoft.com/office/drawing/2014/main" id="{982EBEB7-5401-AA0B-2619-E9514EC58C32}"/>
              </a:ext>
            </a:extLst>
          </p:cNvPr>
          <p:cNvSpPr txBox="1">
            <a:spLocks noChangeArrowheads="1"/>
          </p:cNvSpPr>
          <p:nvPr/>
        </p:nvSpPr>
        <p:spPr bwMode="auto">
          <a:xfrm>
            <a:off x="1546225" y="1317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4" name="TextBox 3">
            <a:extLst>
              <a:ext uri="{FF2B5EF4-FFF2-40B4-BE49-F238E27FC236}">
                <a16:creationId xmlns:a16="http://schemas.microsoft.com/office/drawing/2014/main" id="{18D8903F-C942-3A8E-CF6F-E709146C360E}"/>
              </a:ext>
            </a:extLst>
          </p:cNvPr>
          <p:cNvSpPr txBox="1"/>
          <p:nvPr/>
        </p:nvSpPr>
        <p:spPr>
          <a:xfrm>
            <a:off x="215900" y="1017588"/>
            <a:ext cx="8712200" cy="3108325"/>
          </a:xfrm>
          <a:prstGeom prst="rect">
            <a:avLst/>
          </a:prstGeom>
          <a:noFill/>
        </p:spPr>
        <p:txBody>
          <a:bodyPr>
            <a:spAutoFit/>
          </a:bodyPr>
          <a:lstStyle/>
          <a:p>
            <a:pPr>
              <a:buFont typeface="Arial" panose="020B0604020202020204" pitchFamily="34" charset="0"/>
              <a:buNone/>
              <a:defRPr/>
            </a:pPr>
            <a:r>
              <a:rPr lang="en-US" sz="2800" i="1" u="sng" dirty="0">
                <a:solidFill>
                  <a:srgbClr val="00B0F0"/>
                </a:solidFill>
              </a:rPr>
              <a:t>FWS Joint Sports Claimants v. Canada </a:t>
            </a:r>
            <a:r>
              <a:rPr lang="en-US" sz="2800" i="1" dirty="0">
                <a:solidFill>
                  <a:schemeClr val="bg1"/>
                </a:solidFill>
              </a:rPr>
              <a:t>1991 FCA (CB)</a:t>
            </a:r>
          </a:p>
          <a:p>
            <a:pPr marL="342900" indent="-342900">
              <a:buFont typeface="Arial" panose="020B0604020202020204" pitchFamily="34" charset="0"/>
              <a:buChar char="•"/>
              <a:defRPr/>
            </a:pPr>
            <a:r>
              <a:rPr lang="en-US" sz="2800" dirty="0">
                <a:solidFill>
                  <a:srgbClr val="FFFF00"/>
                </a:solidFill>
              </a:rPr>
              <a:t>No copyright in a sporting event per se </a:t>
            </a:r>
            <a:r>
              <a:rPr lang="en-US" sz="2800" dirty="0">
                <a:solidFill>
                  <a:schemeClr val="bg1"/>
                </a:solidFill>
              </a:rPr>
              <a:t>though television production of a sporting event is copyrightable</a:t>
            </a:r>
          </a:p>
          <a:p>
            <a:pPr marL="342900" indent="-342900">
              <a:buFont typeface="Arial" panose="020B0604020202020204" pitchFamily="34" charset="0"/>
              <a:buChar char="•"/>
              <a:defRPr/>
            </a:pPr>
            <a:r>
              <a:rPr lang="en-US" sz="2800" dirty="0">
                <a:solidFill>
                  <a:schemeClr val="bg1"/>
                </a:solidFill>
              </a:rPr>
              <a:t>Unpredictable and incompatible with the notion of a choreographic piece of art</a:t>
            </a:r>
            <a:r>
              <a:rPr lang="en-US" sz="2800" dirty="0">
                <a:solidFill>
                  <a:srgbClr val="FFFF00"/>
                </a:solidFill>
              </a:rPr>
              <a:t>?</a:t>
            </a:r>
          </a:p>
        </p:txBody>
      </p:sp>
      <p:pic>
        <p:nvPicPr>
          <p:cNvPr id="178179" name="Picture 4">
            <a:extLst>
              <a:ext uri="{FF2B5EF4-FFF2-40B4-BE49-F238E27FC236}">
                <a16:creationId xmlns:a16="http://schemas.microsoft.com/office/drawing/2014/main" id="{C5A266B6-A200-7FAA-E3B0-85A9E66249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18200" y="3925888"/>
            <a:ext cx="16795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91AAF13D-6A41-C1A8-0FC5-06FE4B2F9E5C}"/>
              </a:ext>
            </a:extLst>
          </p:cNvPr>
          <p:cNvSpPr>
            <a:spLocks noGrp="1" noChangeArrowheads="1"/>
          </p:cNvSpPr>
          <p:nvPr>
            <p:ph type="title"/>
          </p:nvPr>
        </p:nvSpPr>
        <p:spPr bwMode="auto">
          <a:xfrm>
            <a:off x="1328738" y="165100"/>
            <a:ext cx="6329362"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latin typeface="Andale Mono" panose="020B0509000000000004" pitchFamily="49" charset="0"/>
              </a:rPr>
              <a:t>Copyrighting Data</a:t>
            </a:r>
            <a:r>
              <a:rPr lang="en-US" altLang="en-US">
                <a:solidFill>
                  <a:srgbClr val="FF0000"/>
                </a:solidFill>
                <a:latin typeface="Andale Mono" panose="020B0509000000000004" pitchFamily="49" charset="0"/>
              </a:rPr>
              <a:t>?</a:t>
            </a:r>
          </a:p>
        </p:txBody>
      </p:sp>
      <p:sp>
        <p:nvSpPr>
          <p:cNvPr id="203778" name="Content Placeholder 2">
            <a:extLst>
              <a:ext uri="{FF2B5EF4-FFF2-40B4-BE49-F238E27FC236}">
                <a16:creationId xmlns:a16="http://schemas.microsoft.com/office/drawing/2014/main" id="{EF6C2922-45CA-713C-94F5-A60FB387A4C3}"/>
              </a:ext>
            </a:extLst>
          </p:cNvPr>
          <p:cNvSpPr>
            <a:spLocks noGrp="1" noChangeArrowheads="1"/>
          </p:cNvSpPr>
          <p:nvPr>
            <p:ph sz="quarter" idx="10"/>
          </p:nvPr>
        </p:nvSpPr>
        <p:spPr bwMode="auto">
          <a:xfrm>
            <a:off x="215900" y="1136650"/>
            <a:ext cx="8712200" cy="3846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00B0F0"/>
                </a:solidFill>
              </a:rPr>
              <a:t>Geophysical Service Incorporated v. Encana Corporation</a:t>
            </a:r>
            <a:r>
              <a:rPr lang="en-US" altLang="en-US" sz="2200" i="1">
                <a:solidFill>
                  <a:schemeClr val="bg1"/>
                </a:solidFill>
              </a:rPr>
              <a:t>, </a:t>
            </a:r>
            <a:r>
              <a:rPr lang="en-US" altLang="en-US" sz="2200">
                <a:solidFill>
                  <a:schemeClr val="bg1"/>
                </a:solidFill>
              </a:rPr>
              <a:t>2016 ABQB 230 </a:t>
            </a:r>
          </a:p>
          <a:p>
            <a:pPr marL="0" indent="0">
              <a:buFont typeface="Arial" panose="020B0604020202020204" pitchFamily="34" charset="0"/>
              <a:buNone/>
            </a:pPr>
            <a:r>
              <a:rPr lang="en-US" altLang="en-US" sz="2200">
                <a:solidFill>
                  <a:schemeClr val="bg1"/>
                </a:solidFill>
              </a:rPr>
              <a:t>It appears from the case that is </a:t>
            </a:r>
            <a:r>
              <a:rPr lang="en-US" altLang="en-US" sz="2200">
                <a:solidFill>
                  <a:srgbClr val="FFFF00"/>
                </a:solidFill>
              </a:rPr>
              <a:t>not the raw data that is copyrightable</a:t>
            </a:r>
            <a:r>
              <a:rPr lang="en-US" altLang="en-US" sz="2200">
                <a:solidFill>
                  <a:schemeClr val="bg1"/>
                </a:solidFill>
              </a:rPr>
              <a:t> as those would simply be facts, </a:t>
            </a:r>
            <a:r>
              <a:rPr lang="en-US" altLang="en-US" sz="2200">
                <a:solidFill>
                  <a:srgbClr val="FF0000"/>
                </a:solidFill>
              </a:rPr>
              <a:t>but how the data is presented</a:t>
            </a:r>
            <a:r>
              <a:rPr lang="en-US" altLang="en-US" sz="2200">
                <a:solidFill>
                  <a:schemeClr val="bg1"/>
                </a:solidFill>
              </a:rPr>
              <a:t>.</a:t>
            </a:r>
          </a:p>
          <a:p>
            <a:pPr marL="300038" lvl="1" indent="0">
              <a:buFont typeface="Arial" panose="020B0604020202020204" pitchFamily="34" charset="0"/>
              <a:buNone/>
            </a:pPr>
            <a:r>
              <a:rPr lang="en-US" altLang="en-US" sz="2200" i="1">
                <a:solidFill>
                  <a:schemeClr val="bg1"/>
                </a:solidFill>
              </a:rPr>
              <a:t>“[76] I find the seismic sections, i.e. </a:t>
            </a:r>
            <a:r>
              <a:rPr lang="en-US" altLang="en-US" sz="2200" i="1">
                <a:solidFill>
                  <a:srgbClr val="FFFF00"/>
                </a:solidFill>
              </a:rPr>
              <a:t>the squiggly or zebra lines, fit within the definition of an artistic work, similar to a map, plan or chart, or a compilation of an artistic work, since the product is the result of selection or arrangement of the data, or sound </a:t>
            </a:r>
            <a:r>
              <a:rPr lang="en-US" altLang="en-US" sz="2200" i="1">
                <a:solidFill>
                  <a:schemeClr val="bg1"/>
                </a:solidFill>
              </a:rPr>
              <a:t>recordings, from the geology of the subsurface.”</a:t>
            </a:r>
          </a:p>
          <a:p>
            <a:pPr marL="0" indent="0">
              <a:buFont typeface="Arial" panose="020B0604020202020204" pitchFamily="34" charset="0"/>
              <a:buNone/>
            </a:pPr>
            <a:r>
              <a:rPr lang="en-US" altLang="en-US" sz="2200">
                <a:solidFill>
                  <a:schemeClr val="bg1"/>
                </a:solidFill>
              </a:rPr>
              <a:t>Do you agree</a:t>
            </a:r>
            <a:r>
              <a:rPr lang="en-US" altLang="en-US" sz="2200">
                <a:solidFill>
                  <a:srgbClr val="FF0000"/>
                </a:solidFill>
              </a:rPr>
              <a:t>?</a:t>
            </a:r>
            <a:r>
              <a:rPr lang="en-US" altLang="en-US" sz="2200">
                <a:solidFill>
                  <a:schemeClr val="bg1"/>
                </a:solidFill>
              </a:rPr>
              <a:t> Alta. C.A. confirmed &amp; SCC denied leave.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1">
            <a:extLst>
              <a:ext uri="{FF2B5EF4-FFF2-40B4-BE49-F238E27FC236}">
                <a16:creationId xmlns:a16="http://schemas.microsoft.com/office/drawing/2014/main" id="{A659089D-C352-C6FB-3943-D2461F485271}"/>
              </a:ext>
            </a:extLst>
          </p:cNvPr>
          <p:cNvSpPr txBox="1">
            <a:spLocks noChangeArrowheads="1"/>
          </p:cNvSpPr>
          <p:nvPr/>
        </p:nvSpPr>
        <p:spPr bwMode="auto">
          <a:xfrm>
            <a:off x="971550" y="241300"/>
            <a:ext cx="5988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Rights of the copyright owner</a:t>
            </a:r>
            <a:endParaRPr lang="en-US" altLang="en-US" sz="3200"/>
          </a:p>
        </p:txBody>
      </p:sp>
      <p:sp>
        <p:nvSpPr>
          <p:cNvPr id="157698" name="TextBox 2">
            <a:extLst>
              <a:ext uri="{FF2B5EF4-FFF2-40B4-BE49-F238E27FC236}">
                <a16:creationId xmlns:a16="http://schemas.microsoft.com/office/drawing/2014/main" id="{BC685E31-505B-E940-6294-E0C796E2136D}"/>
              </a:ext>
            </a:extLst>
          </p:cNvPr>
          <p:cNvSpPr txBox="1">
            <a:spLocks noChangeArrowheads="1"/>
          </p:cNvSpPr>
          <p:nvPr/>
        </p:nvSpPr>
        <p:spPr bwMode="auto">
          <a:xfrm>
            <a:off x="411163" y="1131888"/>
            <a:ext cx="86677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2000">
                <a:solidFill>
                  <a:schemeClr val="bg1"/>
                </a:solidFill>
              </a:rPr>
              <a:t>Produce … any </a:t>
            </a:r>
            <a:r>
              <a:rPr lang="en-US" altLang="en-US" sz="2000">
                <a:solidFill>
                  <a:srgbClr val="FFFF00"/>
                </a:solidFill>
              </a:rPr>
              <a:t>translation</a:t>
            </a:r>
            <a:r>
              <a:rPr lang="en-US" altLang="en-US" sz="2000">
                <a:solidFill>
                  <a:schemeClr val="bg1"/>
                </a:solidFill>
              </a:rPr>
              <a:t> (3(1)(a))</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dramatic work into non-dramatic work (3(1)(b)</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non-dramatic work into dramatic work (3(1)(c))</a:t>
            </a:r>
          </a:p>
          <a:p>
            <a:pPr>
              <a:buFont typeface="Arial" panose="020B0604020202020204" pitchFamily="34" charset="0"/>
              <a:buChar char="•"/>
            </a:pPr>
            <a:r>
              <a:rPr lang="en-US" altLang="en-US" sz="2000">
                <a:solidFill>
                  <a:schemeClr val="bg1"/>
                </a:solidFill>
              </a:rPr>
              <a:t>To make a </a:t>
            </a:r>
            <a:r>
              <a:rPr lang="en-US" altLang="en-US" sz="2000">
                <a:solidFill>
                  <a:srgbClr val="FFFF00"/>
                </a:solidFill>
              </a:rPr>
              <a:t>sound recording</a:t>
            </a:r>
            <a:r>
              <a:rPr lang="en-US" altLang="en-US" sz="2000">
                <a:solidFill>
                  <a:schemeClr val="bg1"/>
                </a:solidFill>
              </a:rPr>
              <a:t>, etc. of a literary, etc. work (3(1)(d))</a:t>
            </a:r>
          </a:p>
          <a:p>
            <a:pPr>
              <a:buFont typeface="Arial" panose="020B0604020202020204" pitchFamily="34" charset="0"/>
              <a:buChar char="•"/>
            </a:pPr>
            <a:r>
              <a:rPr lang="en-US" altLang="en-US" sz="2000">
                <a:solidFill>
                  <a:srgbClr val="FFFF00"/>
                </a:solidFill>
              </a:rPr>
              <a:t>Reproduce</a:t>
            </a:r>
            <a:r>
              <a:rPr lang="en-US" altLang="en-US" sz="2000">
                <a:solidFill>
                  <a:schemeClr val="bg1"/>
                </a:solidFill>
              </a:rPr>
              <a:t>, etc. a literary, etc. work </a:t>
            </a:r>
            <a:r>
              <a:rPr lang="en-US" altLang="en-US" sz="2000">
                <a:solidFill>
                  <a:srgbClr val="FFFF00"/>
                </a:solidFill>
              </a:rPr>
              <a:t>as a cinematographic work </a:t>
            </a:r>
            <a:r>
              <a:rPr lang="en-US" altLang="en-US" sz="2000">
                <a:solidFill>
                  <a:schemeClr val="bg1"/>
                </a:solidFill>
              </a:rPr>
              <a:t>(3(1)(e))</a:t>
            </a:r>
          </a:p>
          <a:p>
            <a:pPr>
              <a:buFont typeface="Arial" panose="020B0604020202020204" pitchFamily="34" charset="0"/>
              <a:buChar char="•"/>
            </a:pPr>
            <a:r>
              <a:rPr lang="en-US" altLang="en-US" sz="2000">
                <a:solidFill>
                  <a:schemeClr val="bg1"/>
                </a:solidFill>
              </a:rPr>
              <a:t>Communicate a work to the public by </a:t>
            </a:r>
            <a:r>
              <a:rPr lang="en-US" altLang="en-US" sz="2000">
                <a:solidFill>
                  <a:srgbClr val="FFFF00"/>
                </a:solidFill>
              </a:rPr>
              <a:t>telecommunication</a:t>
            </a:r>
            <a:r>
              <a:rPr lang="en-US" altLang="en-US" sz="2000">
                <a:solidFill>
                  <a:schemeClr val="bg1"/>
                </a:solidFill>
              </a:rPr>
              <a:t> (3(1)(f))</a:t>
            </a:r>
          </a:p>
          <a:p>
            <a:pPr>
              <a:buFont typeface="Arial" panose="020B0604020202020204" pitchFamily="34" charset="0"/>
              <a:buChar char="•"/>
            </a:pPr>
            <a:r>
              <a:rPr lang="en-US" altLang="en-US" sz="2000">
                <a:solidFill>
                  <a:schemeClr val="bg1"/>
                </a:solidFill>
              </a:rPr>
              <a:t>Present an artistic work at a </a:t>
            </a:r>
            <a:r>
              <a:rPr lang="en-US" altLang="en-US" sz="2000">
                <a:solidFill>
                  <a:srgbClr val="FFFF00"/>
                </a:solidFill>
              </a:rPr>
              <a:t>public exhibition</a:t>
            </a:r>
            <a:r>
              <a:rPr lang="en-US" altLang="en-US" sz="2000">
                <a:solidFill>
                  <a:schemeClr val="bg1"/>
                </a:solidFill>
              </a:rPr>
              <a:t>…. (3(1)(g))</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computer program, etc. (3(1)(h))</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sound recording of a musical work … (3(1)(i))</a:t>
            </a:r>
          </a:p>
          <a:p>
            <a:pPr>
              <a:buFont typeface="Arial" panose="020B0604020202020204" pitchFamily="34" charset="0"/>
              <a:buChar char="•"/>
            </a:pPr>
            <a:r>
              <a:rPr lang="en-US" altLang="en-US" sz="2000">
                <a:solidFill>
                  <a:srgbClr val="FFFF00"/>
                </a:solidFill>
              </a:rPr>
              <a:t>Sell or transfer </a:t>
            </a:r>
            <a:r>
              <a:rPr lang="en-US" altLang="en-US" sz="2000">
                <a:solidFill>
                  <a:schemeClr val="bg1"/>
                </a:solidFill>
              </a:rPr>
              <a:t>ownership of tangible object … (3(1)(j)</a:t>
            </a:r>
          </a:p>
          <a:p>
            <a:pPr>
              <a:buFont typeface="Arial" panose="020B0604020202020204" pitchFamily="34" charset="0"/>
              <a:buChar char="•"/>
            </a:pPr>
            <a:r>
              <a:rPr lang="en-US" altLang="en-US" sz="2000">
                <a:solidFill>
                  <a:srgbClr val="FFFF00"/>
                </a:solidFill>
              </a:rPr>
              <a:t>Authorize any of above acts </a:t>
            </a:r>
            <a:r>
              <a:rPr lang="en-US" altLang="en-US" sz="2000">
                <a:solidFill>
                  <a:schemeClr val="bg1"/>
                </a:solidFill>
              </a:rPr>
              <a:t>(3(1))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5">
            <a:extLst>
              <a:ext uri="{FF2B5EF4-FFF2-40B4-BE49-F238E27FC236}">
                <a16:creationId xmlns:a16="http://schemas.microsoft.com/office/drawing/2014/main" id="{5F9F8F24-0266-DB0B-5752-46FAF467D077}"/>
              </a:ext>
            </a:extLst>
          </p:cNvPr>
          <p:cNvSpPr>
            <a:spLocks noGrp="1" noChangeArrowheads="1"/>
          </p:cNvSpPr>
          <p:nvPr>
            <p:ph type="title"/>
          </p:nvPr>
        </p:nvSpPr>
        <p:spPr bwMode="auto">
          <a:xfrm>
            <a:off x="179388" y="206375"/>
            <a:ext cx="8785225"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FAFFFDDA-BD7C-843E-A6C1-668A0F73E4DD}"/>
              </a:ext>
            </a:extLst>
          </p:cNvPr>
          <p:cNvSpPr>
            <a:spLocks noGrp="1"/>
          </p:cNvSpPr>
          <p:nvPr>
            <p:ph idx="1"/>
          </p:nvPr>
        </p:nvSpPr>
        <p:spPr>
          <a:xfrm>
            <a:off x="179388" y="1276350"/>
            <a:ext cx="8785225" cy="3516313"/>
          </a:xfrm>
        </p:spPr>
        <p:txBody>
          <a:bodyPr>
            <a:normAutofit fontScale="92500" lnSpcReduction="10000"/>
          </a:bodyPr>
          <a:lstStyle/>
          <a:p>
            <a:pPr marL="0" indent="0">
              <a:buFont typeface="Arial" panose="020B0604020202020204" pitchFamily="34" charset="0"/>
              <a:buNone/>
              <a:defRPr/>
            </a:pPr>
            <a:r>
              <a:rPr lang="en-US" sz="2100" b="1" dirty="0">
                <a:solidFill>
                  <a:schemeClr val="bg1"/>
                </a:solidFill>
              </a:rPr>
              <a:t>Who owns the rights? (ss. 13, 14)</a:t>
            </a:r>
          </a:p>
          <a:p>
            <a:pPr>
              <a:lnSpc>
                <a:spcPct val="120000"/>
              </a:lnSpc>
              <a:defRPr/>
            </a:pPr>
            <a:r>
              <a:rPr lang="en-US" sz="2100" dirty="0">
                <a:solidFill>
                  <a:schemeClr val="bg1"/>
                </a:solidFill>
              </a:rPr>
              <a:t>ss. 13(4), 13(7): </a:t>
            </a:r>
            <a:r>
              <a:rPr lang="en-US" sz="2100" dirty="0">
                <a:solidFill>
                  <a:srgbClr val="FF0000"/>
                </a:solidFill>
              </a:rPr>
              <a:t>assignments, exclusive licences need to be in writing</a:t>
            </a:r>
            <a:r>
              <a:rPr lang="en-US" sz="2100" dirty="0">
                <a:solidFill>
                  <a:schemeClr val="bg1"/>
                </a:solidFill>
              </a:rPr>
              <a:t>; </a:t>
            </a:r>
            <a:r>
              <a:rPr lang="en-US" sz="2100" dirty="0">
                <a:solidFill>
                  <a:srgbClr val="00B0F0"/>
                </a:solidFill>
              </a:rPr>
              <a:t>non-exclusive licences don’t need to be in writing </a:t>
            </a:r>
            <a:r>
              <a:rPr lang="en-US" sz="2100" dirty="0">
                <a:solidFill>
                  <a:schemeClr val="bg1"/>
                </a:solidFill>
              </a:rPr>
              <a:t>(</a:t>
            </a:r>
            <a:r>
              <a:rPr lang="en-US" sz="2100" i="1" dirty="0">
                <a:solidFill>
                  <a:schemeClr val="bg1"/>
                </a:solidFill>
              </a:rPr>
              <a:t>Robertson v. Thomson)</a:t>
            </a:r>
            <a:endParaRPr lang="en-US" sz="2100" dirty="0">
              <a:solidFill>
                <a:schemeClr val="bg1"/>
              </a:solidFill>
            </a:endParaRPr>
          </a:p>
          <a:p>
            <a:pPr>
              <a:lnSpc>
                <a:spcPct val="120000"/>
              </a:lnSpc>
              <a:defRPr/>
            </a:pPr>
            <a:r>
              <a:rPr lang="en-US" sz="2100" b="1" dirty="0">
                <a:solidFill>
                  <a:srgbClr val="FFFF00"/>
                </a:solidFill>
              </a:rPr>
              <a:t>Benefit of copyright registration</a:t>
            </a:r>
            <a:r>
              <a:rPr lang="en-US" sz="2100" b="1" dirty="0">
                <a:solidFill>
                  <a:srgbClr val="FF0000"/>
                </a:solidFill>
              </a:rPr>
              <a:t>:</a:t>
            </a:r>
            <a:r>
              <a:rPr lang="en-US" sz="2100" b="1" dirty="0">
                <a:solidFill>
                  <a:srgbClr val="FFFF00"/>
                </a:solidFill>
              </a:rPr>
              <a:t> </a:t>
            </a:r>
            <a:r>
              <a:rPr lang="en-CA" sz="2100" dirty="0">
                <a:solidFill>
                  <a:schemeClr val="bg1"/>
                </a:solidFill>
              </a:rPr>
              <a:t>If an assignment or licence not registered, and the assignor or licensor </a:t>
            </a:r>
            <a:r>
              <a:rPr lang="en-CA" sz="2100" dirty="0">
                <a:solidFill>
                  <a:srgbClr val="FFFF00"/>
                </a:solidFill>
              </a:rPr>
              <a:t>subsequently</a:t>
            </a:r>
            <a:r>
              <a:rPr lang="en-CA" sz="2100" dirty="0">
                <a:solidFill>
                  <a:schemeClr val="bg1"/>
                </a:solidFill>
              </a:rPr>
              <a:t> assigns or licences the copyright interest – </a:t>
            </a:r>
            <a:r>
              <a:rPr lang="en-CA" sz="2100" dirty="0">
                <a:solidFill>
                  <a:srgbClr val="FFFF00"/>
                </a:solidFill>
              </a:rPr>
              <a:t>for valuable consideration </a:t>
            </a:r>
            <a:r>
              <a:rPr lang="en-CA" sz="2100" dirty="0">
                <a:solidFill>
                  <a:schemeClr val="bg1"/>
                </a:solidFill>
              </a:rPr>
              <a:t>– to a different assignee or licensee </a:t>
            </a:r>
            <a:r>
              <a:rPr lang="en-CA" sz="2100" dirty="0">
                <a:solidFill>
                  <a:srgbClr val="FF0000"/>
                </a:solidFill>
              </a:rPr>
              <a:t>who </a:t>
            </a:r>
            <a:r>
              <a:rPr lang="en-CA" sz="2100" b="1" dirty="0">
                <a:solidFill>
                  <a:srgbClr val="FF0000"/>
                </a:solidFill>
              </a:rPr>
              <a:t>didn’t have ACTUAL NOTICE</a:t>
            </a:r>
            <a:r>
              <a:rPr lang="en-CA" sz="2100" dirty="0">
                <a:solidFill>
                  <a:srgbClr val="FF0000"/>
                </a:solidFill>
              </a:rPr>
              <a:t> </a:t>
            </a:r>
            <a:r>
              <a:rPr lang="en-CA" sz="2100" dirty="0">
                <a:solidFill>
                  <a:schemeClr val="bg1"/>
                </a:solidFill>
              </a:rPr>
              <a:t>of the prior assignment – </a:t>
            </a:r>
            <a:r>
              <a:rPr lang="en-CA" sz="2100" dirty="0">
                <a:solidFill>
                  <a:srgbClr val="FFFF00"/>
                </a:solidFill>
              </a:rPr>
              <a:t>the prior assignment</a:t>
            </a:r>
            <a:r>
              <a:rPr lang="en-CA" sz="2100" dirty="0">
                <a:solidFill>
                  <a:srgbClr val="FF0000"/>
                </a:solidFill>
              </a:rPr>
              <a:t>/</a:t>
            </a:r>
            <a:r>
              <a:rPr lang="en-CA" sz="2100" dirty="0">
                <a:solidFill>
                  <a:srgbClr val="FFFF00"/>
                </a:solidFill>
              </a:rPr>
              <a:t>licence can be declared void </a:t>
            </a:r>
            <a:r>
              <a:rPr lang="en-CA" sz="2100" dirty="0">
                <a:solidFill>
                  <a:schemeClr val="bg1"/>
                </a:solidFill>
              </a:rPr>
              <a:t>(57(3)). </a:t>
            </a:r>
            <a:r>
              <a:rPr lang="en-CA" sz="2100" dirty="0">
                <a:solidFill>
                  <a:srgbClr val="FFFF00"/>
                </a:solidFill>
              </a:rPr>
              <a:t>So, if you’re an assignee, licensee – </a:t>
            </a:r>
            <a:r>
              <a:rPr lang="en-CA" sz="2100" dirty="0">
                <a:solidFill>
                  <a:srgbClr val="FF0000"/>
                </a:solidFill>
              </a:rPr>
              <a:t>it is to your benefit to register the assignment of copyright </a:t>
            </a:r>
            <a:r>
              <a:rPr lang="en-CA" sz="2100" dirty="0">
                <a:solidFill>
                  <a:srgbClr val="FFFF00"/>
                </a:solidFill>
              </a:rPr>
              <a:t>or the licence </a:t>
            </a:r>
            <a:r>
              <a:rPr lang="en-CA" sz="2100" dirty="0">
                <a:solidFill>
                  <a:schemeClr val="bg1"/>
                </a:solidFill>
              </a:rPr>
              <a:t>granting you an interest (57(1)).</a:t>
            </a:r>
          </a:p>
          <a:p>
            <a:pPr>
              <a:defRPr/>
            </a:pPr>
            <a:endParaRPr lang="en-US" dirty="0"/>
          </a:p>
        </p:txBody>
      </p:sp>
      <p:sp>
        <p:nvSpPr>
          <p:cNvPr id="188419" name="Slide Number Placeholder 3">
            <a:extLst>
              <a:ext uri="{FF2B5EF4-FFF2-40B4-BE49-F238E27FC236}">
                <a16:creationId xmlns:a16="http://schemas.microsoft.com/office/drawing/2014/main" id="{B351015A-4967-6935-1443-E1212D49A4E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878B81-6168-F74B-8320-FB2975A924E5}" type="slidenum">
              <a:rPr lang="en-US" altLang="en-US" smtClean="0"/>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5">
            <a:extLst>
              <a:ext uri="{FF2B5EF4-FFF2-40B4-BE49-F238E27FC236}">
                <a16:creationId xmlns:a16="http://schemas.microsoft.com/office/drawing/2014/main" id="{6B98895B-EA68-F5FF-31B1-E3499D202858}"/>
              </a:ext>
            </a:extLst>
          </p:cNvPr>
          <p:cNvSpPr>
            <a:spLocks noGrp="1" noChangeArrowheads="1"/>
          </p:cNvSpPr>
          <p:nvPr>
            <p:ph type="title"/>
          </p:nvPr>
        </p:nvSpPr>
        <p:spPr bwMode="auto">
          <a:xfrm>
            <a:off x="215106" y="0"/>
            <a:ext cx="8713787" cy="62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8B947166-CDB1-BFAB-F644-86B478989C96}"/>
              </a:ext>
            </a:extLst>
          </p:cNvPr>
          <p:cNvSpPr>
            <a:spLocks noGrp="1"/>
          </p:cNvSpPr>
          <p:nvPr>
            <p:ph idx="1"/>
          </p:nvPr>
        </p:nvSpPr>
        <p:spPr>
          <a:xfrm>
            <a:off x="107504" y="771550"/>
            <a:ext cx="8928992" cy="4371949"/>
          </a:xfrm>
        </p:spPr>
        <p:txBody>
          <a:bodyPr>
            <a:noAutofit/>
          </a:bodyPr>
          <a:lstStyle/>
          <a:p>
            <a:pPr marL="0" indent="0">
              <a:lnSpc>
                <a:spcPct val="110000"/>
              </a:lnSpc>
              <a:buFont typeface="Arial" panose="020B0604020202020204" pitchFamily="34" charset="0"/>
              <a:buNone/>
              <a:defRPr/>
            </a:pPr>
            <a:r>
              <a:rPr lang="en-US" sz="1800" b="1" dirty="0">
                <a:solidFill>
                  <a:schemeClr val="bg1"/>
                </a:solidFill>
              </a:rPr>
              <a:t>Reproduction of </a:t>
            </a:r>
            <a:r>
              <a:rPr lang="en-US" sz="1800" b="1" dirty="0">
                <a:solidFill>
                  <a:srgbClr val="FF0000"/>
                </a:solidFill>
              </a:rPr>
              <a:t>“</a:t>
            </a:r>
            <a:r>
              <a:rPr lang="en-US" sz="1800" b="1" dirty="0">
                <a:solidFill>
                  <a:schemeClr val="bg1"/>
                </a:solidFill>
              </a:rPr>
              <a:t>broadcast incidental copies</a:t>
            </a:r>
            <a:r>
              <a:rPr lang="en-US" sz="1800" b="1" dirty="0">
                <a:solidFill>
                  <a:srgbClr val="FF0000"/>
                </a:solidFill>
              </a:rPr>
              <a:t>”</a:t>
            </a:r>
            <a:r>
              <a:rPr lang="en-US" sz="1800" dirty="0">
                <a:solidFill>
                  <a:schemeClr val="bg1"/>
                </a:solidFill>
              </a:rPr>
              <a:t>	</a:t>
            </a:r>
          </a:p>
          <a:p>
            <a:pPr marL="0" indent="0">
              <a:lnSpc>
                <a:spcPct val="110000"/>
              </a:lnSpc>
              <a:buNone/>
              <a:defRPr/>
            </a:pPr>
            <a:r>
              <a:rPr lang="en-US" sz="1800" i="1" dirty="0">
                <a:solidFill>
                  <a:srgbClr val="00B0F0"/>
                </a:solidFill>
              </a:rPr>
              <a:t>CBC v. SODRAC 2003 Inc. </a:t>
            </a:r>
            <a:r>
              <a:rPr lang="en-CA" sz="1800" b="0" i="0" dirty="0">
                <a:solidFill>
                  <a:schemeClr val="bg1"/>
                </a:solidFill>
                <a:effectLst/>
              </a:rPr>
              <a:t>[2015] 3 SCR 615</a:t>
            </a:r>
            <a:endParaRPr lang="en-US" sz="1800" i="1" dirty="0">
              <a:solidFill>
                <a:schemeClr val="bg1"/>
              </a:solidFill>
            </a:endParaRPr>
          </a:p>
          <a:p>
            <a:pPr>
              <a:lnSpc>
                <a:spcPct val="110000"/>
              </a:lnSpc>
              <a:defRPr/>
            </a:pPr>
            <a:r>
              <a:rPr lang="en-US" sz="1800" dirty="0">
                <a:solidFill>
                  <a:schemeClr val="bg1"/>
                </a:solidFill>
              </a:rPr>
              <a:t>Should every instance of copying be considered to infringe the “reproduction” right? </a:t>
            </a:r>
          </a:p>
          <a:p>
            <a:pPr>
              <a:lnSpc>
                <a:spcPct val="110000"/>
              </a:lnSpc>
              <a:defRPr/>
            </a:pPr>
            <a:r>
              <a:rPr lang="en-US" sz="1800" dirty="0">
                <a:solidFill>
                  <a:schemeClr val="bg1"/>
                </a:solidFill>
              </a:rPr>
              <a:t>Rothstein J. (majority):</a:t>
            </a:r>
          </a:p>
          <a:p>
            <a:pPr lvl="1">
              <a:lnSpc>
                <a:spcPct val="110000"/>
              </a:lnSpc>
              <a:buFont typeface="Courier New" panose="02070309020205020404" pitchFamily="49" charset="0"/>
              <a:buChar char="o"/>
              <a:defRPr/>
            </a:pPr>
            <a:r>
              <a:rPr lang="en-US" sz="1800" dirty="0">
                <a:solidFill>
                  <a:schemeClr val="bg1"/>
                </a:solidFill>
              </a:rPr>
              <a:t>SCC’s understanding of the purpose of copyright has evolved; principle of </a:t>
            </a:r>
            <a:r>
              <a:rPr lang="en-US" sz="1800" dirty="0">
                <a:solidFill>
                  <a:srgbClr val="FFFF00"/>
                </a:solidFill>
              </a:rPr>
              <a:t>technological neutrality now recognized to be a core copyright principle </a:t>
            </a:r>
            <a:r>
              <a:rPr lang="is-IS" sz="1800" dirty="0">
                <a:solidFill>
                  <a:schemeClr val="bg1"/>
                </a:solidFill>
              </a:rPr>
              <a:t>…</a:t>
            </a:r>
          </a:p>
          <a:p>
            <a:pPr lvl="1">
              <a:lnSpc>
                <a:spcPct val="110000"/>
              </a:lnSpc>
              <a:buFont typeface="Courier New" panose="02070309020205020404" pitchFamily="49" charset="0"/>
              <a:buChar char="o"/>
              <a:defRPr/>
            </a:pPr>
            <a:r>
              <a:rPr lang="is-IS" sz="1800" dirty="0">
                <a:solidFill>
                  <a:schemeClr val="bg1"/>
                </a:solidFill>
              </a:rPr>
              <a:t>But these principles don’t override express statutory terms.</a:t>
            </a:r>
          </a:p>
          <a:p>
            <a:pPr lvl="1">
              <a:lnSpc>
                <a:spcPct val="110000"/>
              </a:lnSpc>
              <a:buFont typeface="Courier New" panose="02070309020205020404" pitchFamily="49" charset="0"/>
              <a:buChar char="o"/>
              <a:defRPr/>
            </a:pPr>
            <a:r>
              <a:rPr lang="en-CA" sz="1800" dirty="0">
                <a:solidFill>
                  <a:srgbClr val="FFFF00"/>
                </a:solidFill>
              </a:rPr>
              <a:t>Broadcast-incidental copying activities engage the reproduction right</a:t>
            </a:r>
          </a:p>
          <a:p>
            <a:pPr>
              <a:lnSpc>
                <a:spcPct val="110000"/>
              </a:lnSpc>
              <a:defRPr/>
            </a:pPr>
            <a:r>
              <a:rPr lang="en-CA" sz="1800" dirty="0" err="1">
                <a:solidFill>
                  <a:srgbClr val="00B0F0"/>
                </a:solidFill>
              </a:rPr>
              <a:t>Abella</a:t>
            </a:r>
            <a:r>
              <a:rPr lang="en-CA" sz="1800" dirty="0">
                <a:solidFill>
                  <a:srgbClr val="00B0F0"/>
                </a:solidFill>
              </a:rPr>
              <a:t> J.’s dissent </a:t>
            </a:r>
            <a:r>
              <a:rPr lang="en-CA" sz="1800" dirty="0">
                <a:solidFill>
                  <a:schemeClr val="bg1"/>
                </a:solidFill>
              </a:rPr>
              <a:t>suggested </a:t>
            </a:r>
            <a:r>
              <a:rPr lang="en-US" sz="1800" dirty="0">
                <a:solidFill>
                  <a:schemeClr val="bg1"/>
                </a:solidFill>
              </a:rPr>
              <a:t>Rothstein J. </a:t>
            </a:r>
            <a:r>
              <a:rPr lang="en-US" sz="1800" dirty="0">
                <a:solidFill>
                  <a:srgbClr val="FFFF00"/>
                </a:solidFill>
              </a:rPr>
              <a:t>inappropriately </a:t>
            </a:r>
            <a:r>
              <a:rPr lang="en-US" sz="1800" i="1" dirty="0">
                <a:solidFill>
                  <a:srgbClr val="FFFF00"/>
                </a:solidFill>
              </a:rPr>
              <a:t>“employs a literal approach to the interpretation of s. 3(1)(d</a:t>
            </a:r>
            <a:r>
              <a:rPr lang="en-US" sz="1800" i="1" dirty="0">
                <a:solidFill>
                  <a:schemeClr val="bg1"/>
                </a:solidFill>
              </a:rPr>
              <a:t>), reading the words of the provision without the benefit of the purpose and context of the Act to ascertain its true meaning.” </a:t>
            </a:r>
          </a:p>
          <a:p>
            <a:pPr lvl="1">
              <a:defRPr/>
            </a:pPr>
            <a:endParaRPr lang="en-US" sz="1800" dirty="0"/>
          </a:p>
        </p:txBody>
      </p:sp>
      <p:sp>
        <p:nvSpPr>
          <p:cNvPr id="4" name="Slide Number Placeholder 3">
            <a:extLst>
              <a:ext uri="{FF2B5EF4-FFF2-40B4-BE49-F238E27FC236}">
                <a16:creationId xmlns:a16="http://schemas.microsoft.com/office/drawing/2014/main" id="{A90185C5-2832-4AA2-1F51-7D60520B17CB}"/>
              </a:ext>
            </a:extLst>
          </p:cNvPr>
          <p:cNvSpPr>
            <a:spLocks noGrp="1"/>
          </p:cNvSpPr>
          <p:nvPr>
            <p:ph type="sldNum" sz="quarter" idx="12"/>
          </p:nvPr>
        </p:nvSpPr>
        <p:spPr/>
        <p:txBody>
          <a:bodyPr/>
          <a:lstStyle/>
          <a:p>
            <a:pPr defTabSz="342900" eaLnBrk="1" fontAlgn="auto" hangingPunct="1">
              <a:spcBef>
                <a:spcPts val="0"/>
              </a:spcBef>
              <a:spcAft>
                <a:spcPts val="0"/>
              </a:spcAft>
              <a:defRPr/>
            </a:pPr>
            <a:fld id="{08E6869C-4906-D745-8A4A-47164D3B6DA1}" type="slidenum">
              <a:rPr lang="en-US" sz="1350">
                <a:solidFill>
                  <a:prstClr val="black"/>
                </a:solidFill>
                <a:latin typeface="Arial"/>
                <a:ea typeface="+mn-ea"/>
              </a:rPr>
              <a:pPr defTabSz="342900" eaLnBrk="1" fontAlgn="auto" hangingPunct="1">
                <a:spcBef>
                  <a:spcPts val="0"/>
                </a:spcBef>
                <a:spcAft>
                  <a:spcPts val="0"/>
                </a:spcAft>
                <a:defRPr/>
              </a:pPr>
              <a:t>45</a:t>
            </a:fld>
            <a:endParaRPr lang="en-US" sz="1350">
              <a:solidFill>
                <a:prstClr val="black"/>
              </a:solidFill>
              <a:latin typeface="Arial"/>
              <a:ea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5">
            <a:extLst>
              <a:ext uri="{FF2B5EF4-FFF2-40B4-BE49-F238E27FC236}">
                <a16:creationId xmlns:a16="http://schemas.microsoft.com/office/drawing/2014/main" id="{96E31C54-B04C-7FF4-7BBE-F557E2734632}"/>
              </a:ext>
            </a:extLst>
          </p:cNvPr>
          <p:cNvSpPr>
            <a:spLocks noGrp="1" noChangeArrowheads="1"/>
          </p:cNvSpPr>
          <p:nvPr>
            <p:ph type="title"/>
          </p:nvPr>
        </p:nvSpPr>
        <p:spPr bwMode="auto">
          <a:xfrm>
            <a:off x="358775" y="0"/>
            <a:ext cx="8426450" cy="879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23234" name="Content Placeholder 1">
            <a:extLst>
              <a:ext uri="{FF2B5EF4-FFF2-40B4-BE49-F238E27FC236}">
                <a16:creationId xmlns:a16="http://schemas.microsoft.com/office/drawing/2014/main" id="{287C95F1-0BAC-E844-44B3-175ABBD7A348}"/>
              </a:ext>
            </a:extLst>
          </p:cNvPr>
          <p:cNvSpPr>
            <a:spLocks noGrp="1" noChangeArrowheads="1"/>
          </p:cNvSpPr>
          <p:nvPr>
            <p:ph idx="1"/>
          </p:nvPr>
        </p:nvSpPr>
        <p:spPr bwMode="auto">
          <a:xfrm>
            <a:off x="358775" y="987425"/>
            <a:ext cx="8316913" cy="3819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rgbClr val="FFFF00"/>
                </a:solidFill>
              </a:rPr>
              <a:t>What constitutes </a:t>
            </a:r>
            <a:r>
              <a:rPr lang="en-US" altLang="en-US" sz="2400" b="1">
                <a:solidFill>
                  <a:srgbClr val="00B0F0"/>
                </a:solidFill>
              </a:rPr>
              <a:t>taking a</a:t>
            </a:r>
            <a:r>
              <a:rPr lang="en-US" altLang="en-US" sz="2400" b="1">
                <a:solidFill>
                  <a:srgbClr val="FFFF00"/>
                </a:solidFill>
              </a:rPr>
              <a:t> </a:t>
            </a:r>
            <a:r>
              <a:rPr lang="en-US" altLang="en-US" sz="2400" b="1">
                <a:solidFill>
                  <a:srgbClr val="FF0000"/>
                </a:solidFill>
              </a:rPr>
              <a:t>“</a:t>
            </a:r>
            <a:r>
              <a:rPr lang="en-US" altLang="en-US" sz="2400" b="1">
                <a:solidFill>
                  <a:schemeClr val="bg1"/>
                </a:solidFill>
              </a:rPr>
              <a:t>substantial part</a:t>
            </a:r>
            <a:r>
              <a:rPr lang="en-US" altLang="en-US" sz="2400" b="1">
                <a:solidFill>
                  <a:srgbClr val="FF0000"/>
                </a:solidFill>
              </a:rPr>
              <a:t>” </a:t>
            </a:r>
            <a:r>
              <a:rPr lang="en-US" altLang="en-US" sz="2400" b="1">
                <a:solidFill>
                  <a:srgbClr val="FFFF00"/>
                </a:solidFill>
              </a:rPr>
              <a:t>of a work? </a:t>
            </a:r>
          </a:p>
          <a:p>
            <a:pPr lvl="1">
              <a:buFont typeface="Arial" panose="020B0604020202020204" pitchFamily="34" charset="0"/>
              <a:buChar char="•"/>
            </a:pPr>
            <a:r>
              <a:rPr lang="en-US" altLang="en-US" sz="2400">
                <a:solidFill>
                  <a:schemeClr val="bg1"/>
                </a:solidFill>
              </a:rPr>
              <a:t>Applies to all rights, not just reproduction</a:t>
            </a:r>
          </a:p>
          <a:p>
            <a:pPr lvl="1">
              <a:buFont typeface="Arial" panose="020B0604020202020204" pitchFamily="34" charset="0"/>
              <a:buChar char="•"/>
            </a:pPr>
            <a:r>
              <a:rPr lang="en-US" altLang="en-US" sz="2400" i="1">
                <a:solidFill>
                  <a:srgbClr val="00B0F0"/>
                </a:solidFill>
              </a:rPr>
              <a:t>Cinar Corp. v. Robinson </a:t>
            </a:r>
            <a:r>
              <a:rPr lang="en-US" altLang="en-US" sz="2400">
                <a:solidFill>
                  <a:schemeClr val="bg1"/>
                </a:solidFill>
              </a:rPr>
              <a:t>(2013, SCC)</a:t>
            </a:r>
            <a:endParaRPr lang="en-US" altLang="en-US" sz="2400" i="1">
              <a:solidFill>
                <a:schemeClr val="bg1"/>
              </a:solidFill>
            </a:endParaRPr>
          </a:p>
          <a:p>
            <a:pPr lvl="2">
              <a:buFont typeface="Courier New" panose="02070309020205020404" pitchFamily="49" charset="0"/>
              <a:buChar char="o"/>
            </a:pPr>
            <a:r>
              <a:rPr lang="en-US" altLang="en-US">
                <a:solidFill>
                  <a:srgbClr val="FFFF00"/>
                </a:solidFill>
              </a:rPr>
              <a:t>Matter of fact and degree</a:t>
            </a:r>
            <a:r>
              <a:rPr lang="en-US" altLang="en-US">
                <a:solidFill>
                  <a:schemeClr val="bg1"/>
                </a:solidFill>
              </a:rPr>
              <a:t>; flexible notion </a:t>
            </a:r>
          </a:p>
          <a:p>
            <a:pPr lvl="2">
              <a:buFont typeface="Courier New" panose="02070309020205020404" pitchFamily="49" charset="0"/>
              <a:buChar char="o"/>
            </a:pPr>
            <a:r>
              <a:rPr lang="en-US" altLang="en-US">
                <a:solidFill>
                  <a:schemeClr val="bg1"/>
                </a:solidFill>
              </a:rPr>
              <a:t>Standard of review</a:t>
            </a:r>
          </a:p>
          <a:p>
            <a:pPr lvl="2">
              <a:buFont typeface="Courier New" panose="02070309020205020404" pitchFamily="49" charset="0"/>
              <a:buChar char="o"/>
            </a:pPr>
            <a:r>
              <a:rPr lang="en-US" altLang="en-US">
                <a:solidFill>
                  <a:srgbClr val="FF0000"/>
                </a:solidFill>
              </a:rPr>
              <a:t>Decided by quality rather than quantity</a:t>
            </a:r>
          </a:p>
          <a:p>
            <a:pPr lvl="2">
              <a:buFont typeface="Courier New" panose="02070309020205020404" pitchFamily="49" charset="0"/>
              <a:buChar char="o"/>
            </a:pPr>
            <a:r>
              <a:rPr lang="en-US" altLang="en-US">
                <a:solidFill>
                  <a:schemeClr val="bg1"/>
                </a:solidFill>
              </a:rPr>
              <a:t>Q: “do the copied features constitute a </a:t>
            </a:r>
            <a:r>
              <a:rPr lang="en-US" altLang="en-US">
                <a:solidFill>
                  <a:srgbClr val="FFFF00"/>
                </a:solidFill>
              </a:rPr>
              <a:t>substantial part of </a:t>
            </a:r>
            <a:r>
              <a:rPr lang="en-US" altLang="en-US" i="1">
                <a:solidFill>
                  <a:srgbClr val="FFFF00"/>
                </a:solidFill>
              </a:rPr>
              <a:t>the plaintiff’s work</a:t>
            </a:r>
            <a:r>
              <a:rPr lang="en-US" altLang="en-US">
                <a:solidFill>
                  <a:schemeClr val="bg1"/>
                </a:solidFill>
              </a:rPr>
              <a:t>?</a:t>
            </a:r>
          </a:p>
        </p:txBody>
      </p:sp>
      <p:sp>
        <p:nvSpPr>
          <p:cNvPr id="4" name="Slide Number Placeholder 3">
            <a:extLst>
              <a:ext uri="{FF2B5EF4-FFF2-40B4-BE49-F238E27FC236}">
                <a16:creationId xmlns:a16="http://schemas.microsoft.com/office/drawing/2014/main" id="{946CFD7B-2D82-56BB-A627-DE8D8E9DAC73}"/>
              </a:ext>
            </a:extLst>
          </p:cNvPr>
          <p:cNvSpPr>
            <a:spLocks noGrp="1"/>
          </p:cNvSpPr>
          <p:nvPr>
            <p:ph type="sldNum" sz="quarter" idx="12"/>
          </p:nvPr>
        </p:nvSpPr>
        <p:spPr/>
        <p:txBody>
          <a:bodyPr/>
          <a:lstStyle/>
          <a:p>
            <a:pPr defTabSz="342900" eaLnBrk="1" fontAlgn="auto" hangingPunct="1">
              <a:spcBef>
                <a:spcPts val="0"/>
              </a:spcBef>
              <a:spcAft>
                <a:spcPts val="0"/>
              </a:spcAft>
              <a:defRPr/>
            </a:pPr>
            <a:fld id="{0E41E534-6D2A-0F4E-B67B-A58A0DC386C3}" type="slidenum">
              <a:rPr lang="en-US" sz="1350">
                <a:solidFill>
                  <a:prstClr val="black"/>
                </a:solidFill>
                <a:latin typeface="Arial"/>
                <a:ea typeface="+mn-ea"/>
              </a:rPr>
              <a:pPr defTabSz="342900" eaLnBrk="1" fontAlgn="auto" hangingPunct="1">
                <a:spcBef>
                  <a:spcPts val="0"/>
                </a:spcBef>
                <a:spcAft>
                  <a:spcPts val="0"/>
                </a:spcAft>
                <a:defRPr/>
              </a:pPr>
              <a:t>46</a:t>
            </a:fld>
            <a:endParaRPr lang="en-US" sz="1350">
              <a:solidFill>
                <a:prstClr val="black"/>
              </a:solidFill>
              <a:latin typeface="Arial"/>
              <a:ea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5">
            <a:extLst>
              <a:ext uri="{FF2B5EF4-FFF2-40B4-BE49-F238E27FC236}">
                <a16:creationId xmlns:a16="http://schemas.microsoft.com/office/drawing/2014/main" id="{91ADA288-F7DE-81D8-4928-6D1769355A28}"/>
              </a:ext>
            </a:extLst>
          </p:cNvPr>
          <p:cNvSpPr>
            <a:spLocks noGrp="1" noChangeArrowheads="1"/>
          </p:cNvSpPr>
          <p:nvPr>
            <p:ph type="title"/>
          </p:nvPr>
        </p:nvSpPr>
        <p:spPr bwMode="auto">
          <a:xfrm>
            <a:off x="358775" y="219075"/>
            <a:ext cx="842645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004A3FC-1F4D-ED2D-552C-852288359E96}"/>
              </a:ext>
            </a:extLst>
          </p:cNvPr>
          <p:cNvSpPr>
            <a:spLocks noGrp="1"/>
          </p:cNvSpPr>
          <p:nvPr>
            <p:ph idx="1"/>
          </p:nvPr>
        </p:nvSpPr>
        <p:spPr>
          <a:xfrm>
            <a:off x="539750" y="1276350"/>
            <a:ext cx="8245475" cy="3648075"/>
          </a:xfrm>
        </p:spPr>
        <p:txBody>
          <a:bodyPr>
            <a:normAutofit/>
          </a:bodyPr>
          <a:lstStyle/>
          <a:p>
            <a:pPr marL="0" indent="0">
              <a:lnSpc>
                <a:spcPct val="120000"/>
              </a:lnSpc>
              <a:buFont typeface="Arial" panose="020B0604020202020204" pitchFamily="34" charset="0"/>
              <a:buNone/>
              <a:defRPr/>
            </a:pPr>
            <a:r>
              <a:rPr lang="en-US" sz="1650" b="1" dirty="0">
                <a:solidFill>
                  <a:schemeClr val="bg1"/>
                </a:solidFill>
              </a:rPr>
              <a:t>Right to perform a work </a:t>
            </a:r>
            <a:r>
              <a:rPr lang="en-US" sz="1650" b="1" dirty="0">
                <a:solidFill>
                  <a:srgbClr val="FF0000"/>
                </a:solidFill>
              </a:rPr>
              <a:t>in public</a:t>
            </a:r>
          </a:p>
          <a:p>
            <a:pPr>
              <a:lnSpc>
                <a:spcPct val="120000"/>
              </a:lnSpc>
              <a:defRPr/>
            </a:pPr>
            <a:r>
              <a:rPr lang="en-US" sz="1650" i="1" dirty="0">
                <a:solidFill>
                  <a:srgbClr val="00B0F0"/>
                </a:solidFill>
              </a:rPr>
              <a:t>Canadian Admiral Corp. v. </a:t>
            </a:r>
            <a:r>
              <a:rPr lang="en-US" sz="1650" i="1" dirty="0" err="1">
                <a:solidFill>
                  <a:srgbClr val="00B0F0"/>
                </a:solidFill>
              </a:rPr>
              <a:t>Rediffusion</a:t>
            </a:r>
            <a:r>
              <a:rPr lang="en-US" sz="1650" i="1" dirty="0">
                <a:solidFill>
                  <a:srgbClr val="00B0F0"/>
                </a:solidFill>
              </a:rPr>
              <a:t> Inc., </a:t>
            </a:r>
            <a:r>
              <a:rPr lang="en-US" sz="1650" dirty="0">
                <a:solidFill>
                  <a:schemeClr val="bg1"/>
                </a:solidFill>
              </a:rPr>
              <a:t>[1954] Ex. C.R. 382</a:t>
            </a:r>
          </a:p>
          <a:p>
            <a:pPr lvl="1">
              <a:lnSpc>
                <a:spcPct val="120000"/>
              </a:lnSpc>
              <a:buFont typeface="Courier New" panose="02070309020205020404" pitchFamily="49" charset="0"/>
              <a:buChar char="o"/>
              <a:defRPr/>
            </a:pPr>
            <a:r>
              <a:rPr lang="en-US" sz="1650" dirty="0">
                <a:solidFill>
                  <a:schemeClr val="bg1"/>
                </a:solidFill>
              </a:rPr>
              <a:t>Exception given where audience is not part of author’s public</a:t>
            </a:r>
          </a:p>
          <a:p>
            <a:pPr lvl="1">
              <a:lnSpc>
                <a:spcPct val="120000"/>
              </a:lnSpc>
              <a:buFont typeface="Courier New" panose="02070309020205020404" pitchFamily="49" charset="0"/>
              <a:buChar char="o"/>
              <a:defRPr/>
            </a:pPr>
            <a:r>
              <a:rPr lang="en-US" sz="1650" dirty="0">
                <a:solidFill>
                  <a:schemeClr val="bg1"/>
                </a:solidFill>
              </a:rPr>
              <a:t>Main case is </a:t>
            </a:r>
            <a:r>
              <a:rPr lang="en-US" sz="1650" i="1" dirty="0">
                <a:solidFill>
                  <a:srgbClr val="00B0F0"/>
                </a:solidFill>
              </a:rPr>
              <a:t>Jennings v. Stephens</a:t>
            </a:r>
            <a:r>
              <a:rPr lang="en-US" sz="1650" dirty="0">
                <a:solidFill>
                  <a:srgbClr val="00B0F0"/>
                </a:solidFill>
              </a:rPr>
              <a:t> </a:t>
            </a:r>
            <a:r>
              <a:rPr lang="en-US" sz="1650" dirty="0">
                <a:solidFill>
                  <a:schemeClr val="bg1"/>
                </a:solidFill>
              </a:rPr>
              <a:t>[1936] 1 All E.R. 228 &amp; 413 where 600 workers listened to broadcast music in a factory. </a:t>
            </a:r>
            <a:r>
              <a:rPr lang="en-US" sz="1650" dirty="0">
                <a:solidFill>
                  <a:srgbClr val="FFFF00"/>
                </a:solidFill>
              </a:rPr>
              <a:t> </a:t>
            </a:r>
            <a:r>
              <a:rPr lang="en-US" sz="1650" dirty="0">
                <a:solidFill>
                  <a:schemeClr val="bg1"/>
                </a:solidFill>
              </a:rPr>
              <a:t>Held that </a:t>
            </a:r>
            <a:r>
              <a:rPr lang="en-CA" sz="1650" dirty="0">
                <a:solidFill>
                  <a:schemeClr val="bg1"/>
                </a:solidFill>
              </a:rPr>
              <a:t>everything depends on the </a:t>
            </a:r>
            <a:r>
              <a:rPr lang="en-CA" sz="1650" dirty="0">
                <a:solidFill>
                  <a:srgbClr val="FF0000"/>
                </a:solidFill>
              </a:rPr>
              <a:t>character of the audience </a:t>
            </a:r>
            <a:r>
              <a:rPr lang="en-CA" sz="1650" dirty="0">
                <a:solidFill>
                  <a:schemeClr val="bg1"/>
                </a:solidFill>
              </a:rPr>
              <a:t>– </a:t>
            </a:r>
            <a:r>
              <a:rPr lang="en-CA" sz="1650" dirty="0">
                <a:solidFill>
                  <a:srgbClr val="FFFF00"/>
                </a:solidFill>
              </a:rPr>
              <a:t>Is the audience part of the copyright owner’s public</a:t>
            </a:r>
            <a:r>
              <a:rPr lang="en-CA" sz="1650" dirty="0">
                <a:solidFill>
                  <a:srgbClr val="FF0000"/>
                </a:solidFill>
              </a:rPr>
              <a:t>? </a:t>
            </a:r>
            <a:r>
              <a:rPr lang="en-CA" sz="1650" dirty="0">
                <a:solidFill>
                  <a:schemeClr val="bg1"/>
                </a:solidFill>
              </a:rPr>
              <a:t>If the audience considered in relation to the owner of the copyright can properly be described as the owner's "public" or part of his "public," </a:t>
            </a:r>
            <a:r>
              <a:rPr lang="en-CA" sz="1650" dirty="0">
                <a:solidFill>
                  <a:srgbClr val="FFFF00"/>
                </a:solidFill>
              </a:rPr>
              <a:t>then anyone who performs the work before that audience without the consent of the author would be infringing his copyright</a:t>
            </a:r>
            <a:r>
              <a:rPr lang="en-CA" sz="1650" dirty="0">
                <a:solidFill>
                  <a:schemeClr val="bg1"/>
                </a:solidFill>
              </a:rPr>
              <a:t>.</a:t>
            </a:r>
          </a:p>
          <a:p>
            <a:pPr lvl="1">
              <a:lnSpc>
                <a:spcPct val="120000"/>
              </a:lnSpc>
              <a:defRPr/>
            </a:pPr>
            <a:endParaRPr lang="en-US" sz="2100" i="1" u="sng" dirty="0">
              <a:solidFill>
                <a:schemeClr val="bg1"/>
              </a:solidFill>
            </a:endParaRPr>
          </a:p>
        </p:txBody>
      </p:sp>
      <p:sp>
        <p:nvSpPr>
          <p:cNvPr id="4" name="Slide Number Placeholder 3">
            <a:extLst>
              <a:ext uri="{FF2B5EF4-FFF2-40B4-BE49-F238E27FC236}">
                <a16:creationId xmlns:a16="http://schemas.microsoft.com/office/drawing/2014/main" id="{2F49610E-3C85-0C85-38CE-95FF56FE4AE7}"/>
              </a:ext>
            </a:extLst>
          </p:cNvPr>
          <p:cNvSpPr>
            <a:spLocks noGrp="1"/>
          </p:cNvSpPr>
          <p:nvPr>
            <p:ph type="sldNum" sz="quarter" idx="12"/>
          </p:nvPr>
        </p:nvSpPr>
        <p:spPr/>
        <p:txBody>
          <a:bodyPr/>
          <a:lstStyle/>
          <a:p>
            <a:pPr defTabSz="342900" eaLnBrk="1" fontAlgn="auto" hangingPunct="1">
              <a:spcBef>
                <a:spcPts val="0"/>
              </a:spcBef>
              <a:spcAft>
                <a:spcPts val="0"/>
              </a:spcAft>
              <a:defRPr/>
            </a:pPr>
            <a:fld id="{7820D419-4D32-4E4F-BB3F-819738CC9BD9}" type="slidenum">
              <a:rPr lang="en-US" sz="1350">
                <a:solidFill>
                  <a:prstClr val="black"/>
                </a:solidFill>
                <a:latin typeface="Arial"/>
                <a:ea typeface="+mn-ea"/>
              </a:rPr>
              <a:pPr defTabSz="342900" eaLnBrk="1" fontAlgn="auto" hangingPunct="1">
                <a:spcBef>
                  <a:spcPts val="0"/>
                </a:spcBef>
                <a:spcAft>
                  <a:spcPts val="0"/>
                </a:spcAft>
                <a:defRPr/>
              </a:pPr>
              <a:t>47</a:t>
            </a:fld>
            <a:endParaRPr lang="en-US" sz="1350">
              <a:solidFill>
                <a:prstClr val="black"/>
              </a:solidFill>
              <a:latin typeface="Arial"/>
              <a:ea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Content Placeholder 1">
            <a:extLst>
              <a:ext uri="{FF2B5EF4-FFF2-40B4-BE49-F238E27FC236}">
                <a16:creationId xmlns:a16="http://schemas.microsoft.com/office/drawing/2014/main" id="{39181151-3B7E-E6D2-804A-E32590A7D5C3}"/>
              </a:ext>
            </a:extLst>
          </p:cNvPr>
          <p:cNvSpPr>
            <a:spLocks noGrp="1" noChangeArrowheads="1"/>
          </p:cNvSpPr>
          <p:nvPr>
            <p:ph idx="1"/>
          </p:nvPr>
        </p:nvSpPr>
        <p:spPr bwMode="auto">
          <a:xfrm>
            <a:off x="250825" y="168275"/>
            <a:ext cx="8642350" cy="4806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US" altLang="en-US" sz="2000" i="1">
                <a:solidFill>
                  <a:srgbClr val="00B0F0"/>
                </a:solidFill>
              </a:rPr>
              <a:t>Harms Inc. and Chappel &amp; Co v. Martan’s Club </a:t>
            </a:r>
            <a:r>
              <a:rPr lang="en-US" altLang="en-US" sz="2000">
                <a:solidFill>
                  <a:schemeClr val="bg1"/>
                </a:solidFill>
              </a:rPr>
              <a:t>(1927): </a:t>
            </a:r>
            <a:r>
              <a:rPr lang="en-CA" altLang="en-US" sz="2000">
                <a:solidFill>
                  <a:schemeClr val="bg1"/>
                </a:solidFill>
              </a:rPr>
              <a:t>Performance at the Embassy Club at which club members, potential members and some guests were present. Held to be a performance </a:t>
            </a:r>
            <a:r>
              <a:rPr lang="en-CA" altLang="en-US" sz="2000">
                <a:solidFill>
                  <a:srgbClr val="FF0000"/>
                </a:solidFill>
              </a:rPr>
              <a:t>in public</a:t>
            </a:r>
            <a:r>
              <a:rPr lang="en-CA" altLang="en-US" sz="2000">
                <a:solidFill>
                  <a:schemeClr val="bg1"/>
                </a:solidFill>
              </a:rPr>
              <a:t>.</a:t>
            </a:r>
          </a:p>
          <a:p>
            <a:pPr>
              <a:lnSpc>
                <a:spcPct val="110000"/>
              </a:lnSpc>
            </a:pPr>
            <a:r>
              <a:rPr lang="en-US" altLang="en-US" sz="2000" i="1">
                <a:solidFill>
                  <a:srgbClr val="00B0F0"/>
                </a:solidFill>
              </a:rPr>
              <a:t>Performing Right Society Ltd. v. Hawthorn’s Hotel Ltd </a:t>
            </a:r>
            <a:r>
              <a:rPr lang="en-US" altLang="en-US" sz="2000">
                <a:solidFill>
                  <a:schemeClr val="bg1"/>
                </a:solidFill>
              </a:rPr>
              <a:t>(1933): </a:t>
            </a:r>
            <a:r>
              <a:rPr lang="en-CA" altLang="en-US" sz="2000">
                <a:solidFill>
                  <a:schemeClr val="bg1"/>
                </a:solidFill>
              </a:rPr>
              <a:t>An orchestral trio played in the lounge of Hawthorn’s Hotel. In the lounge were several guests of the hotel, among others. This was a performance by the hotel orchestra </a:t>
            </a:r>
            <a:r>
              <a:rPr lang="en-CA" altLang="en-US" sz="2000">
                <a:solidFill>
                  <a:srgbClr val="FF0000"/>
                </a:solidFill>
              </a:rPr>
              <a:t>in public </a:t>
            </a:r>
            <a:r>
              <a:rPr lang="en-CA" altLang="en-US" sz="2000">
                <a:solidFill>
                  <a:schemeClr val="bg1"/>
                </a:solidFill>
              </a:rPr>
              <a:t>– it was </a:t>
            </a:r>
            <a:r>
              <a:rPr lang="en-CA" altLang="en-US" sz="2000">
                <a:solidFill>
                  <a:srgbClr val="FFFF00"/>
                </a:solidFill>
              </a:rPr>
              <a:t>open to any members of the public who cared to be guests of the hotel – either by eating or dining there.</a:t>
            </a:r>
            <a:endParaRPr lang="en-US" altLang="en-US" sz="2000">
              <a:solidFill>
                <a:srgbClr val="FFFF00"/>
              </a:solidFill>
            </a:endParaRPr>
          </a:p>
          <a:p>
            <a:pPr>
              <a:lnSpc>
                <a:spcPct val="110000"/>
              </a:lnSpc>
            </a:pPr>
            <a:r>
              <a:rPr lang="en-US" altLang="en-US" sz="2000" i="1">
                <a:solidFill>
                  <a:srgbClr val="00B0F0"/>
                </a:solidFill>
              </a:rPr>
              <a:t>Performing Right Society Ltd v. Gillette Industries </a:t>
            </a:r>
            <a:r>
              <a:rPr lang="en-US" altLang="en-US" sz="2000">
                <a:solidFill>
                  <a:schemeClr val="bg1"/>
                </a:solidFill>
              </a:rPr>
              <a:t>(1943): </a:t>
            </a:r>
            <a:r>
              <a:rPr lang="en-CA" altLang="en-US" sz="2000">
                <a:solidFill>
                  <a:schemeClr val="bg1"/>
                </a:solidFill>
              </a:rPr>
              <a:t>Defendants installed loudspeakers in their factory and broadcast music in various departments to about 600 workers. All strangers were excluded from the factory.   </a:t>
            </a:r>
            <a:r>
              <a:rPr lang="en-CA" altLang="en-US" sz="2000">
                <a:solidFill>
                  <a:srgbClr val="FF0000"/>
                </a:solidFill>
              </a:rPr>
              <a:t>Was in public</a:t>
            </a:r>
            <a:r>
              <a:rPr lang="en-CA" altLang="en-US" sz="2000">
                <a:solidFill>
                  <a:schemeClr val="bg1"/>
                </a:solidFill>
              </a:rPr>
              <a:t>. </a:t>
            </a:r>
          </a:p>
          <a:p>
            <a:pPr>
              <a:lnSpc>
                <a:spcPct val="120000"/>
              </a:lnSpc>
            </a:pPr>
            <a:endParaRPr lang="en-US" altLang="en-US" sz="2100">
              <a:solidFill>
                <a:schemeClr val="bg1"/>
              </a:solidFill>
            </a:endParaRPr>
          </a:p>
        </p:txBody>
      </p:sp>
      <p:sp>
        <p:nvSpPr>
          <p:cNvPr id="4" name="Slide Number Placeholder 3">
            <a:extLst>
              <a:ext uri="{FF2B5EF4-FFF2-40B4-BE49-F238E27FC236}">
                <a16:creationId xmlns:a16="http://schemas.microsoft.com/office/drawing/2014/main" id="{6A28D43A-5BCE-69EF-05D1-F0C8F213C279}"/>
              </a:ext>
            </a:extLst>
          </p:cNvPr>
          <p:cNvSpPr>
            <a:spLocks noGrp="1"/>
          </p:cNvSpPr>
          <p:nvPr>
            <p:ph type="sldNum" sz="quarter" idx="12"/>
          </p:nvPr>
        </p:nvSpPr>
        <p:spPr/>
        <p:txBody>
          <a:bodyPr/>
          <a:lstStyle/>
          <a:p>
            <a:pPr defTabSz="342900" eaLnBrk="1" fontAlgn="auto" hangingPunct="1">
              <a:spcBef>
                <a:spcPts val="0"/>
              </a:spcBef>
              <a:spcAft>
                <a:spcPts val="0"/>
              </a:spcAft>
              <a:defRPr/>
            </a:pPr>
            <a:fld id="{463DD3E9-FEF3-5F46-8CB6-60250BBEA973}" type="slidenum">
              <a:rPr lang="en-US" sz="1350">
                <a:solidFill>
                  <a:prstClr val="black"/>
                </a:solidFill>
                <a:latin typeface="Arial"/>
                <a:ea typeface="+mn-ea"/>
              </a:rPr>
              <a:pPr defTabSz="342900" eaLnBrk="1" fontAlgn="auto" hangingPunct="1">
                <a:spcBef>
                  <a:spcPts val="0"/>
                </a:spcBef>
                <a:spcAft>
                  <a:spcPts val="0"/>
                </a:spcAft>
                <a:defRPr/>
              </a:pPr>
              <a:t>48</a:t>
            </a:fld>
            <a:endParaRPr lang="en-US" sz="1350">
              <a:solidFill>
                <a:prstClr val="black"/>
              </a:solidFill>
              <a:latin typeface="Arial"/>
              <a:ea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5">
            <a:extLst>
              <a:ext uri="{FF2B5EF4-FFF2-40B4-BE49-F238E27FC236}">
                <a16:creationId xmlns:a16="http://schemas.microsoft.com/office/drawing/2014/main" id="{8A5AC3CC-F2CB-6194-870E-BC11BEBE2D76}"/>
              </a:ext>
            </a:extLst>
          </p:cNvPr>
          <p:cNvSpPr>
            <a:spLocks noGrp="1" noChangeArrowheads="1"/>
          </p:cNvSpPr>
          <p:nvPr>
            <p:ph type="title"/>
          </p:nvPr>
        </p:nvSpPr>
        <p:spPr bwMode="auto">
          <a:xfrm>
            <a:off x="107950" y="63500"/>
            <a:ext cx="8928100" cy="693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D344C42-ECD9-2E11-1938-8F244D396C70}"/>
              </a:ext>
            </a:extLst>
          </p:cNvPr>
          <p:cNvSpPr>
            <a:spLocks noGrp="1"/>
          </p:cNvSpPr>
          <p:nvPr>
            <p:ph idx="1"/>
          </p:nvPr>
        </p:nvSpPr>
        <p:spPr>
          <a:xfrm>
            <a:off x="539750" y="915988"/>
            <a:ext cx="8353425" cy="3959225"/>
          </a:xfrm>
        </p:spPr>
        <p:txBody>
          <a:bodyPr>
            <a:normAutofit lnSpcReduction="10000"/>
          </a:bodyPr>
          <a:lstStyle/>
          <a:p>
            <a:pPr marL="0" indent="0">
              <a:lnSpc>
                <a:spcPct val="110000"/>
              </a:lnSpc>
              <a:buFont typeface="Arial" panose="020B0604020202020204" pitchFamily="34" charset="0"/>
              <a:buNone/>
              <a:defRPr/>
            </a:pPr>
            <a:r>
              <a:rPr lang="en-US" sz="2100" b="1" dirty="0">
                <a:solidFill>
                  <a:srgbClr val="FF0000"/>
                </a:solidFill>
              </a:rPr>
              <a:t>Right to perform a work in public</a:t>
            </a:r>
          </a:p>
          <a:p>
            <a:pPr>
              <a:lnSpc>
                <a:spcPct val="110000"/>
              </a:lnSpc>
              <a:defRPr/>
            </a:pPr>
            <a:r>
              <a:rPr lang="en-US" sz="2100" i="1" dirty="0">
                <a:solidFill>
                  <a:srgbClr val="00B0F0"/>
                </a:solidFill>
              </a:rPr>
              <a:t>Canadian Cable Television Association v. Canada (Copyright Board), </a:t>
            </a:r>
            <a:r>
              <a:rPr lang="en-US" sz="2100" dirty="0">
                <a:solidFill>
                  <a:schemeClr val="bg1"/>
                </a:solidFill>
              </a:rPr>
              <a:t>[1993] 2 F.C. 138</a:t>
            </a:r>
          </a:p>
          <a:p>
            <a:pPr lvl="1">
              <a:lnSpc>
                <a:spcPct val="110000"/>
              </a:lnSpc>
              <a:buFont typeface="Courier New" panose="02070309020205020404" pitchFamily="49" charset="0"/>
              <a:buChar char="o"/>
              <a:defRPr/>
            </a:pPr>
            <a:r>
              <a:rPr lang="en-US" sz="2100" dirty="0">
                <a:solidFill>
                  <a:schemeClr val="bg1"/>
                </a:solidFill>
              </a:rPr>
              <a:t>Reference to “early conflicting decision” (</a:t>
            </a:r>
            <a:r>
              <a:rPr lang="en-US" sz="2100" i="1" dirty="0" err="1">
                <a:solidFill>
                  <a:srgbClr val="00B0F0"/>
                </a:solidFill>
              </a:rPr>
              <a:t>Rediffusion</a:t>
            </a:r>
            <a:r>
              <a:rPr lang="en-US" sz="2100" dirty="0">
                <a:solidFill>
                  <a:schemeClr val="bg1"/>
                </a:solidFill>
              </a:rPr>
              <a:t>)</a:t>
            </a:r>
          </a:p>
          <a:p>
            <a:pPr lvl="1">
              <a:lnSpc>
                <a:spcPct val="110000"/>
              </a:lnSpc>
              <a:buFont typeface="Courier New" panose="02070309020205020404" pitchFamily="49" charset="0"/>
              <a:buChar char="o"/>
              <a:defRPr/>
            </a:pPr>
            <a:r>
              <a:rPr lang="en-CA" sz="2100" dirty="0">
                <a:solidFill>
                  <a:schemeClr val="bg1"/>
                </a:solidFill>
              </a:rPr>
              <a:t> Letourneau J.: </a:t>
            </a:r>
            <a:r>
              <a:rPr lang="en-CA" sz="2100" i="1" dirty="0">
                <a:solidFill>
                  <a:srgbClr val="FF0000"/>
                </a:solidFill>
              </a:rPr>
              <a:t>“</a:t>
            </a:r>
            <a:r>
              <a:rPr lang="en-CA" sz="2100" i="1" dirty="0">
                <a:solidFill>
                  <a:schemeClr val="bg1"/>
                </a:solidFill>
              </a:rPr>
              <a:t>I would have thought on a mere common sense basis that when the </a:t>
            </a:r>
            <a:r>
              <a:rPr lang="en-CA" sz="2100" i="1" dirty="0">
                <a:solidFill>
                  <a:srgbClr val="FFFF00"/>
                </a:solidFill>
              </a:rPr>
              <a:t>Prime Minister of Canada addresses the nation</a:t>
            </a:r>
            <a:r>
              <a:rPr lang="en-CA" sz="2100" i="1" dirty="0">
                <a:solidFill>
                  <a:srgbClr val="FF0000"/>
                </a:solidFill>
              </a:rPr>
              <a:t>,</a:t>
            </a:r>
            <a:r>
              <a:rPr lang="en-CA" sz="2100" i="1" dirty="0">
                <a:solidFill>
                  <a:schemeClr val="bg1"/>
                </a:solidFill>
              </a:rPr>
              <a:t> either from his home or his private office, and reaches the citizens in their homes by means of radio and television</a:t>
            </a:r>
            <a:r>
              <a:rPr lang="en-CA" sz="2100" i="1" dirty="0">
                <a:solidFill>
                  <a:srgbClr val="FF0000"/>
                </a:solidFill>
              </a:rPr>
              <a:t>,</a:t>
            </a:r>
            <a:r>
              <a:rPr lang="en-CA" sz="2100" i="1" dirty="0">
                <a:solidFill>
                  <a:srgbClr val="FFFF00"/>
                </a:solidFill>
              </a:rPr>
              <a:t> he appears in public </a:t>
            </a:r>
            <a:r>
              <a:rPr lang="en-CA" sz="2100" i="1" dirty="0">
                <a:solidFill>
                  <a:schemeClr val="bg1"/>
                </a:solidFill>
              </a:rPr>
              <a:t>and performs in public</a:t>
            </a:r>
            <a:r>
              <a:rPr lang="en-CA" sz="2100" i="1" dirty="0">
                <a:solidFill>
                  <a:srgbClr val="FF0000"/>
                </a:solidFill>
              </a:rPr>
              <a:t>.</a:t>
            </a:r>
            <a:r>
              <a:rPr lang="en-CA" sz="2100" i="1" dirty="0">
                <a:solidFill>
                  <a:schemeClr val="bg1"/>
                </a:solidFill>
              </a:rPr>
              <a:t> I would have been content to leave it at that had it not been for early conflicting decisions on this issue.</a:t>
            </a:r>
            <a:r>
              <a:rPr lang="en-CA" sz="2100" i="1" dirty="0">
                <a:solidFill>
                  <a:srgbClr val="FF0000"/>
                </a:solidFill>
              </a:rPr>
              <a:t>”</a:t>
            </a:r>
            <a:endParaRPr lang="en-CA" sz="2100" dirty="0">
              <a:solidFill>
                <a:srgbClr val="FF0000"/>
              </a:solidFill>
            </a:endParaRPr>
          </a:p>
          <a:p>
            <a:pPr lvl="3">
              <a:defRPr/>
            </a:pPr>
            <a:endParaRPr lang="en-US" i="1" dirty="0"/>
          </a:p>
        </p:txBody>
      </p:sp>
      <p:sp>
        <p:nvSpPr>
          <p:cNvPr id="4" name="Slide Number Placeholder 3">
            <a:extLst>
              <a:ext uri="{FF2B5EF4-FFF2-40B4-BE49-F238E27FC236}">
                <a16:creationId xmlns:a16="http://schemas.microsoft.com/office/drawing/2014/main" id="{BC25A1BE-36B1-9FEA-B397-CEDCBBD32501}"/>
              </a:ext>
            </a:extLst>
          </p:cNvPr>
          <p:cNvSpPr>
            <a:spLocks noGrp="1"/>
          </p:cNvSpPr>
          <p:nvPr>
            <p:ph type="sldNum" sz="quarter" idx="12"/>
          </p:nvPr>
        </p:nvSpPr>
        <p:spPr/>
        <p:txBody>
          <a:bodyPr/>
          <a:lstStyle/>
          <a:p>
            <a:pPr defTabSz="342900" eaLnBrk="1" fontAlgn="auto" hangingPunct="1">
              <a:spcBef>
                <a:spcPts val="0"/>
              </a:spcBef>
              <a:spcAft>
                <a:spcPts val="0"/>
              </a:spcAft>
              <a:defRPr/>
            </a:pPr>
            <a:fld id="{DA96F4B7-C518-5C45-96B3-152C627FC689}" type="slidenum">
              <a:rPr lang="en-US" sz="1350">
                <a:solidFill>
                  <a:prstClr val="black"/>
                </a:solidFill>
                <a:latin typeface="Arial"/>
                <a:ea typeface="+mn-ea"/>
              </a:rPr>
              <a:pPr defTabSz="342900" eaLnBrk="1" fontAlgn="auto" hangingPunct="1">
                <a:spcBef>
                  <a:spcPts val="0"/>
                </a:spcBef>
                <a:spcAft>
                  <a:spcPts val="0"/>
                </a:spcAft>
                <a:defRPr/>
              </a:pPr>
              <a:t>49</a:t>
            </a:fld>
            <a:endParaRPr lang="en-US" sz="1350">
              <a:solidFill>
                <a:prstClr val="black"/>
              </a:solidFill>
              <a:latin typeface="Arial"/>
              <a:ea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3C0BD79D-3BAC-CBA1-A1ED-3AD0E942F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8306" y="169751"/>
            <a:ext cx="3487387" cy="4803998"/>
          </a:xfrm>
          <a:prstGeom prst="rect">
            <a:avLst/>
          </a:prstGeom>
        </p:spPr>
      </p:pic>
    </p:spTree>
    <p:extLst>
      <p:ext uri="{BB962C8B-B14F-4D97-AF65-F5344CB8AC3E}">
        <p14:creationId xmlns:p14="http://schemas.microsoft.com/office/powerpoint/2010/main" val="4237026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5">
            <a:extLst>
              <a:ext uri="{FF2B5EF4-FFF2-40B4-BE49-F238E27FC236}">
                <a16:creationId xmlns:a16="http://schemas.microsoft.com/office/drawing/2014/main" id="{7DC391A5-A426-AF6D-E059-3FF875DEC8C5}"/>
              </a:ext>
            </a:extLst>
          </p:cNvPr>
          <p:cNvSpPr>
            <a:spLocks noGrp="1" noChangeArrowheads="1"/>
          </p:cNvSpPr>
          <p:nvPr>
            <p:ph type="title"/>
          </p:nvPr>
        </p:nvSpPr>
        <p:spPr bwMode="auto">
          <a:xfrm>
            <a:off x="323850" y="268288"/>
            <a:ext cx="8496300" cy="728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5DC563F-A4DC-7BCE-B197-6ACB21E68ED3}"/>
              </a:ext>
            </a:extLst>
          </p:cNvPr>
          <p:cNvSpPr>
            <a:spLocks noGrp="1"/>
          </p:cNvSpPr>
          <p:nvPr>
            <p:ph idx="1"/>
          </p:nvPr>
        </p:nvSpPr>
        <p:spPr>
          <a:xfrm>
            <a:off x="323850" y="1295400"/>
            <a:ext cx="8496300" cy="3579813"/>
          </a:xfrm>
        </p:spPr>
        <p:txBody>
          <a:bodyPr>
            <a:normAutofit fontScale="77500" lnSpcReduction="20000"/>
          </a:bodyPr>
          <a:lstStyle/>
          <a:p>
            <a:pPr marL="0" indent="0">
              <a:lnSpc>
                <a:spcPct val="110000"/>
              </a:lnSpc>
              <a:buFont typeface="Arial" panose="020B0604020202020204" pitchFamily="34" charset="0"/>
              <a:buNone/>
              <a:defRPr/>
            </a:pPr>
            <a:r>
              <a:rPr lang="en-US" sz="2475" b="1" dirty="0">
                <a:solidFill>
                  <a:srgbClr val="FF0000"/>
                </a:solidFill>
              </a:rPr>
              <a:t>Right to communicate a work to the public by telecommunication (s. 3(1)(f))</a:t>
            </a:r>
          </a:p>
          <a:p>
            <a:pPr>
              <a:lnSpc>
                <a:spcPct val="110000"/>
              </a:lnSpc>
              <a:defRPr/>
            </a:pPr>
            <a:r>
              <a:rPr lang="en-US" sz="2475" dirty="0">
                <a:solidFill>
                  <a:srgbClr val="FFFF00"/>
                </a:solidFill>
              </a:rPr>
              <a:t>TV</a:t>
            </a:r>
          </a:p>
          <a:p>
            <a:pPr>
              <a:lnSpc>
                <a:spcPct val="110000"/>
              </a:lnSpc>
              <a:defRPr/>
            </a:pPr>
            <a:r>
              <a:rPr lang="en-US" sz="2475" dirty="0">
                <a:solidFill>
                  <a:srgbClr val="FFFF00"/>
                </a:solidFill>
              </a:rPr>
              <a:t>Radio</a:t>
            </a:r>
          </a:p>
          <a:p>
            <a:pPr>
              <a:lnSpc>
                <a:spcPct val="110000"/>
              </a:lnSpc>
              <a:defRPr/>
            </a:pPr>
            <a:r>
              <a:rPr lang="en-US" sz="2475" dirty="0">
                <a:solidFill>
                  <a:srgbClr val="FFFF00"/>
                </a:solidFill>
              </a:rPr>
              <a:t>Online</a:t>
            </a:r>
          </a:p>
          <a:p>
            <a:pPr marL="0" indent="0">
              <a:lnSpc>
                <a:spcPct val="110000"/>
              </a:lnSpc>
              <a:buFont typeface="Arial" panose="020B0604020202020204" pitchFamily="34" charset="0"/>
              <a:buNone/>
              <a:defRPr/>
            </a:pPr>
            <a:r>
              <a:rPr lang="en-CA" sz="2475" b="1" i="1" dirty="0">
                <a:solidFill>
                  <a:schemeClr val="bg1"/>
                </a:solidFill>
              </a:rPr>
              <a:t>“3</a:t>
            </a:r>
            <a:r>
              <a:rPr lang="en-CA" sz="2475" i="1" dirty="0">
                <a:solidFill>
                  <a:schemeClr val="bg1"/>
                </a:solidFill>
              </a:rPr>
              <a:t> </a:t>
            </a:r>
            <a:r>
              <a:rPr lang="en-CA" sz="2475" b="1" i="1" dirty="0">
                <a:solidFill>
                  <a:schemeClr val="bg1"/>
                </a:solidFill>
              </a:rPr>
              <a:t>(1)</a:t>
            </a:r>
            <a:r>
              <a:rPr lang="en-CA" sz="2475" i="1" dirty="0">
                <a:solidFill>
                  <a:schemeClr val="bg1"/>
                </a:solidFill>
              </a:rPr>
              <a:t> For the purposes of this Act, </a:t>
            </a:r>
            <a:r>
              <a:rPr lang="en-CA" sz="2475" b="1" i="1" dirty="0">
                <a:solidFill>
                  <a:schemeClr val="bg1"/>
                </a:solidFill>
              </a:rPr>
              <a:t>copyright</a:t>
            </a:r>
            <a:r>
              <a:rPr lang="en-CA" sz="2475" i="1" dirty="0">
                <a:solidFill>
                  <a:schemeClr val="bg1"/>
                </a:solidFill>
              </a:rPr>
              <a:t>, in relation to a work, means the </a:t>
            </a:r>
            <a:r>
              <a:rPr lang="en-CA" sz="2475" i="1" dirty="0">
                <a:solidFill>
                  <a:srgbClr val="FFFF00"/>
                </a:solidFill>
              </a:rPr>
              <a:t>sole right to produce or reproduce </a:t>
            </a:r>
            <a:r>
              <a:rPr lang="en-CA" sz="2475" i="1" dirty="0">
                <a:solidFill>
                  <a:schemeClr val="bg1"/>
                </a:solidFill>
              </a:rPr>
              <a:t>the work or any substantial part thereof in any material form whatever, to perform the work or any substantial part thereof in public or, if the work is unpublished, to publish the work or any substantial part thereof, and includes the sole right</a:t>
            </a:r>
          </a:p>
          <a:p>
            <a:pPr marL="0" indent="0">
              <a:lnSpc>
                <a:spcPct val="110000"/>
              </a:lnSpc>
              <a:buFont typeface="Arial" panose="020B0604020202020204" pitchFamily="34" charset="0"/>
              <a:buNone/>
              <a:defRPr/>
            </a:pPr>
            <a:r>
              <a:rPr lang="en-CA" sz="2475" b="1" i="1" dirty="0">
                <a:solidFill>
                  <a:schemeClr val="bg1"/>
                </a:solidFill>
              </a:rPr>
              <a:t>(f)</a:t>
            </a:r>
            <a:r>
              <a:rPr lang="en-CA" sz="2475" i="1" dirty="0">
                <a:solidFill>
                  <a:srgbClr val="FFFF00"/>
                </a:solidFill>
              </a:rPr>
              <a:t> in the case of any literary, dramatic, musical or artistic work, to communicate the work to the public by telecommunication</a:t>
            </a:r>
            <a:r>
              <a:rPr lang="en-CA" sz="2475" i="1" dirty="0">
                <a:solidFill>
                  <a:schemeClr val="bg1"/>
                </a:solidFill>
              </a:rPr>
              <a:t>,…”</a:t>
            </a:r>
          </a:p>
          <a:p>
            <a:pPr>
              <a:defRPr/>
            </a:pPr>
            <a:endParaRPr lang="en-US" sz="2700" dirty="0">
              <a:solidFill>
                <a:schemeClr val="bg1"/>
              </a:solidFill>
            </a:endParaRPr>
          </a:p>
          <a:p>
            <a:pPr lvl="3">
              <a:defRPr/>
            </a:pPr>
            <a:endParaRPr lang="en-US" i="1" dirty="0"/>
          </a:p>
          <a:p>
            <a:pPr lvl="3">
              <a:defRPr/>
            </a:pPr>
            <a:endParaRPr lang="en-US" i="1" dirty="0"/>
          </a:p>
          <a:p>
            <a:pPr lvl="3">
              <a:defRPr/>
            </a:pPr>
            <a:endParaRPr lang="en-US" i="1" dirty="0"/>
          </a:p>
        </p:txBody>
      </p:sp>
      <p:sp>
        <p:nvSpPr>
          <p:cNvPr id="4" name="Slide Number Placeholder 3">
            <a:extLst>
              <a:ext uri="{FF2B5EF4-FFF2-40B4-BE49-F238E27FC236}">
                <a16:creationId xmlns:a16="http://schemas.microsoft.com/office/drawing/2014/main" id="{EA259D28-86E3-4F3C-2B74-41192D1A1661}"/>
              </a:ext>
            </a:extLst>
          </p:cNvPr>
          <p:cNvSpPr>
            <a:spLocks noGrp="1"/>
          </p:cNvSpPr>
          <p:nvPr>
            <p:ph type="sldNum" sz="quarter" idx="12"/>
          </p:nvPr>
        </p:nvSpPr>
        <p:spPr/>
        <p:txBody>
          <a:bodyPr/>
          <a:lstStyle/>
          <a:p>
            <a:pPr defTabSz="342900" eaLnBrk="1" fontAlgn="auto" hangingPunct="1">
              <a:spcBef>
                <a:spcPts val="0"/>
              </a:spcBef>
              <a:spcAft>
                <a:spcPts val="0"/>
              </a:spcAft>
              <a:defRPr/>
            </a:pPr>
            <a:fld id="{85BB38F5-57EC-A440-ABA0-927B362A3F64}" type="slidenum">
              <a:rPr lang="en-US" sz="1350">
                <a:solidFill>
                  <a:prstClr val="black"/>
                </a:solidFill>
                <a:latin typeface="Arial"/>
                <a:ea typeface="+mn-ea"/>
              </a:rPr>
              <a:pPr defTabSz="342900" eaLnBrk="1" fontAlgn="auto" hangingPunct="1">
                <a:spcBef>
                  <a:spcPts val="0"/>
                </a:spcBef>
                <a:spcAft>
                  <a:spcPts val="0"/>
                </a:spcAft>
                <a:defRPr/>
              </a:pPr>
              <a:t>50</a:t>
            </a:fld>
            <a:endParaRPr lang="en-US" sz="1350">
              <a:solidFill>
                <a:prstClr val="black"/>
              </a:solidFill>
              <a:latin typeface="Arial"/>
              <a:ea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extBox 1">
            <a:extLst>
              <a:ext uri="{FF2B5EF4-FFF2-40B4-BE49-F238E27FC236}">
                <a16:creationId xmlns:a16="http://schemas.microsoft.com/office/drawing/2014/main" id="{A1EC76C2-F03C-CAA5-450F-815E97F33DF4}"/>
              </a:ext>
            </a:extLst>
          </p:cNvPr>
          <p:cNvSpPr txBox="1">
            <a:spLocks noChangeArrowheads="1"/>
          </p:cNvSpPr>
          <p:nvPr/>
        </p:nvSpPr>
        <p:spPr bwMode="auto">
          <a:xfrm>
            <a:off x="847725" y="123825"/>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257026" name="TextBox 2">
            <a:extLst>
              <a:ext uri="{FF2B5EF4-FFF2-40B4-BE49-F238E27FC236}">
                <a16:creationId xmlns:a16="http://schemas.microsoft.com/office/drawing/2014/main" id="{BF2D7C7F-3D61-9612-9D80-B4F90D6FB7BB}"/>
              </a:ext>
            </a:extLst>
          </p:cNvPr>
          <p:cNvSpPr txBox="1">
            <a:spLocks noChangeArrowheads="1"/>
          </p:cNvSpPr>
          <p:nvPr/>
        </p:nvSpPr>
        <p:spPr bwMode="auto">
          <a:xfrm>
            <a:off x="179388" y="1131888"/>
            <a:ext cx="87852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700" b="1">
                <a:solidFill>
                  <a:schemeClr val="bg1"/>
                </a:solidFill>
              </a:rPr>
              <a:t>Right to communicate a work to the </a:t>
            </a:r>
          </a:p>
          <a:p>
            <a:r>
              <a:rPr lang="en-US" altLang="en-US" sz="2700" b="1">
                <a:solidFill>
                  <a:schemeClr val="bg1"/>
                </a:solidFill>
              </a:rPr>
              <a:t>public by telecommunication (s. 3(1)(f))</a:t>
            </a:r>
          </a:p>
          <a:p>
            <a:r>
              <a:rPr lang="en-US" altLang="en-US" sz="2700" i="1">
                <a:solidFill>
                  <a:srgbClr val="00B0F0"/>
                </a:solidFill>
              </a:rPr>
              <a:t>CCH Canadian v. LSUC </a:t>
            </a:r>
            <a:r>
              <a:rPr lang="en-US" altLang="en-US" sz="2700">
                <a:solidFill>
                  <a:schemeClr val="bg1"/>
                </a:solidFill>
              </a:rPr>
              <a:t>(2004)</a:t>
            </a:r>
            <a:endParaRPr lang="en-US" altLang="en-US" sz="2700" i="1">
              <a:solidFill>
                <a:schemeClr val="bg1"/>
              </a:solidFill>
            </a:endParaRPr>
          </a:p>
          <a:p>
            <a:pPr lvl="1">
              <a:buFont typeface="Courier New" panose="02070309020205020404" pitchFamily="49" charset="0"/>
              <a:buChar char="o"/>
            </a:pPr>
            <a:r>
              <a:rPr lang="en-US" altLang="en-US" sz="2700">
                <a:solidFill>
                  <a:srgbClr val="FF0000"/>
                </a:solidFill>
              </a:rPr>
              <a:t>Faxed transmissions </a:t>
            </a:r>
            <a:r>
              <a:rPr lang="en-US" altLang="en-US" sz="2700">
                <a:solidFill>
                  <a:srgbClr val="FFFF00"/>
                </a:solidFill>
              </a:rPr>
              <a:t>of a single copy </a:t>
            </a:r>
          </a:p>
          <a:p>
            <a:pPr lvl="1"/>
            <a:r>
              <a:rPr lang="en-US" altLang="en-US" sz="2700">
                <a:solidFill>
                  <a:srgbClr val="FFFF00"/>
                </a:solidFill>
              </a:rPr>
              <a:t>of a work to a single individual </a:t>
            </a:r>
            <a:r>
              <a:rPr lang="en-US" altLang="en-US" sz="2700">
                <a:solidFill>
                  <a:srgbClr val="FF0000"/>
                </a:solidFill>
              </a:rPr>
              <a:t>is not a </a:t>
            </a:r>
          </a:p>
          <a:p>
            <a:pPr lvl="1"/>
            <a:r>
              <a:rPr lang="en-US" altLang="en-US" sz="2700">
                <a:solidFill>
                  <a:srgbClr val="FF0000"/>
                </a:solidFill>
              </a:rPr>
              <a:t>communication to the public</a:t>
            </a:r>
          </a:p>
          <a:p>
            <a:pPr lvl="1">
              <a:buFont typeface="Courier New" panose="02070309020205020404" pitchFamily="49" charset="0"/>
              <a:buChar char="o"/>
            </a:pPr>
            <a:r>
              <a:rPr lang="en-US" altLang="en-US" sz="2700">
                <a:solidFill>
                  <a:schemeClr val="bg1"/>
                </a:solidFill>
              </a:rPr>
              <a:t>Emanated</a:t>
            </a:r>
            <a:r>
              <a:rPr lang="en-US" altLang="en-US" sz="2700">
                <a:solidFill>
                  <a:srgbClr val="FFFF00"/>
                </a:solidFill>
              </a:rPr>
              <a:t> from a single point</a:t>
            </a:r>
            <a:r>
              <a:rPr lang="en-US" altLang="en-US" sz="2700">
                <a:solidFill>
                  <a:srgbClr val="FF0000"/>
                </a:solidFill>
              </a:rPr>
              <a:t>; </a:t>
            </a:r>
          </a:p>
          <a:p>
            <a:pPr lvl="1"/>
            <a:r>
              <a:rPr lang="en-US" altLang="en-US" sz="2700">
                <a:solidFill>
                  <a:srgbClr val="FFFF00"/>
                </a:solidFill>
              </a:rPr>
              <a:t>&amp; </a:t>
            </a:r>
            <a:r>
              <a:rPr lang="en-US" altLang="en-US" sz="2700">
                <a:solidFill>
                  <a:schemeClr val="bg1"/>
                </a:solidFill>
              </a:rPr>
              <a:t>intended to be </a:t>
            </a:r>
            <a:r>
              <a:rPr lang="en-US" altLang="en-US" sz="2700">
                <a:solidFill>
                  <a:srgbClr val="FFFF00"/>
                </a:solidFill>
              </a:rPr>
              <a:t>received at a single point </a:t>
            </a:r>
          </a:p>
          <a:p>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7C23F4-393A-45A3-C980-955192D5F00E}"/>
              </a:ext>
            </a:extLst>
          </p:cNvPr>
          <p:cNvSpPr>
            <a:spLocks noGrp="1"/>
          </p:cNvSpPr>
          <p:nvPr>
            <p:ph idx="1"/>
          </p:nvPr>
        </p:nvSpPr>
        <p:spPr>
          <a:xfrm>
            <a:off x="287338" y="627063"/>
            <a:ext cx="8569325" cy="4392612"/>
          </a:xfrm>
        </p:spPr>
        <p:txBody>
          <a:bodyPr>
            <a:normAutofit/>
          </a:bodyPr>
          <a:lstStyle/>
          <a:p>
            <a:pPr marL="0" indent="0">
              <a:buFont typeface="Arial" panose="020B0604020202020204" pitchFamily="34" charset="0"/>
              <a:buNone/>
              <a:defRPr/>
            </a:pPr>
            <a:r>
              <a:rPr lang="en-US" sz="2175" dirty="0">
                <a:solidFill>
                  <a:srgbClr val="FFFF00"/>
                </a:solidFill>
              </a:rPr>
              <a:t>Q1</a:t>
            </a:r>
            <a:r>
              <a:rPr lang="en-US" sz="2175" dirty="0">
                <a:solidFill>
                  <a:srgbClr val="FF0000"/>
                </a:solidFill>
              </a:rPr>
              <a:t>:</a:t>
            </a:r>
            <a:r>
              <a:rPr lang="en-US" sz="2175" dirty="0">
                <a:solidFill>
                  <a:srgbClr val="FFFF00"/>
                </a:solidFill>
              </a:rPr>
              <a:t>When does a communication to the public occur on the Internet</a:t>
            </a:r>
            <a:r>
              <a:rPr lang="en-US" sz="2175" dirty="0">
                <a:solidFill>
                  <a:srgbClr val="FF0000"/>
                </a:solidFill>
              </a:rPr>
              <a:t>?</a:t>
            </a:r>
          </a:p>
          <a:p>
            <a:pPr>
              <a:defRPr/>
            </a:pPr>
            <a:r>
              <a:rPr lang="en-CA" sz="2100" dirty="0">
                <a:solidFill>
                  <a:schemeClr val="bg1"/>
                </a:solidFill>
              </a:rPr>
              <a:t>Some content online content is accessible through </a:t>
            </a:r>
            <a:r>
              <a:rPr lang="en-CA" sz="2100" dirty="0">
                <a:solidFill>
                  <a:srgbClr val="FFFF00"/>
                </a:solidFill>
              </a:rPr>
              <a:t>“</a:t>
            </a:r>
            <a:r>
              <a:rPr lang="en-CA" sz="2100" dirty="0">
                <a:solidFill>
                  <a:srgbClr val="FF0000"/>
                </a:solidFill>
              </a:rPr>
              <a:t>push</a:t>
            </a:r>
            <a:r>
              <a:rPr lang="en-CA" sz="2100" dirty="0">
                <a:solidFill>
                  <a:srgbClr val="FFFF00"/>
                </a:solidFill>
              </a:rPr>
              <a:t>”</a:t>
            </a:r>
            <a:r>
              <a:rPr lang="en-CA" sz="2100" dirty="0">
                <a:solidFill>
                  <a:schemeClr val="bg1"/>
                </a:solidFill>
              </a:rPr>
              <a:t> technologies (radio streams), other content is accessible through </a:t>
            </a:r>
            <a:r>
              <a:rPr lang="en-CA" sz="2100" dirty="0">
                <a:solidFill>
                  <a:srgbClr val="FFFF00"/>
                </a:solidFill>
              </a:rPr>
              <a:t>“</a:t>
            </a:r>
            <a:r>
              <a:rPr lang="en-CA" sz="2100" dirty="0">
                <a:solidFill>
                  <a:srgbClr val="FF0000"/>
                </a:solidFill>
              </a:rPr>
              <a:t>pull</a:t>
            </a:r>
            <a:r>
              <a:rPr lang="en-CA" sz="2100" dirty="0">
                <a:solidFill>
                  <a:srgbClr val="FFFF00"/>
                </a:solidFill>
              </a:rPr>
              <a:t>” </a:t>
            </a:r>
            <a:r>
              <a:rPr lang="en-CA" sz="2100" dirty="0">
                <a:solidFill>
                  <a:schemeClr val="bg1"/>
                </a:solidFill>
              </a:rPr>
              <a:t>technologies. </a:t>
            </a:r>
          </a:p>
          <a:p>
            <a:pPr>
              <a:defRPr/>
            </a:pPr>
            <a:r>
              <a:rPr lang="en-CA" sz="2100" dirty="0">
                <a:solidFill>
                  <a:srgbClr val="FFFF00"/>
                </a:solidFill>
              </a:rPr>
              <a:t>Content is stored </a:t>
            </a:r>
            <a:r>
              <a:rPr lang="en-CA" sz="2100" dirty="0">
                <a:solidFill>
                  <a:srgbClr val="FF0000"/>
                </a:solidFill>
              </a:rPr>
              <a:t>&amp;</a:t>
            </a:r>
            <a:r>
              <a:rPr lang="en-CA" sz="2100" dirty="0">
                <a:solidFill>
                  <a:srgbClr val="FFFF00"/>
                </a:solidFill>
              </a:rPr>
              <a:t> cached on servers, and is only communicated to individuals when they access or “pull” it </a:t>
            </a:r>
            <a:r>
              <a:rPr lang="en-CA" sz="2100" dirty="0">
                <a:solidFill>
                  <a:schemeClr val="bg1"/>
                </a:solidFill>
              </a:rPr>
              <a:t>– when they access a stream that isn’t running constantly, download a file, etc.  </a:t>
            </a:r>
          </a:p>
          <a:p>
            <a:pPr>
              <a:defRPr/>
            </a:pPr>
            <a:r>
              <a:rPr lang="en-US" sz="2100" dirty="0">
                <a:solidFill>
                  <a:schemeClr val="bg1"/>
                </a:solidFill>
              </a:rPr>
              <a:t>So </a:t>
            </a:r>
            <a:r>
              <a:rPr lang="en-US" sz="2100" dirty="0">
                <a:solidFill>
                  <a:srgbClr val="FF0000"/>
                </a:solidFill>
              </a:rPr>
              <a:t>…</a:t>
            </a:r>
            <a:r>
              <a:rPr lang="en-US" sz="2100" dirty="0">
                <a:solidFill>
                  <a:schemeClr val="bg1"/>
                </a:solidFill>
              </a:rPr>
              <a:t> when does a communication to the public occur?</a:t>
            </a:r>
          </a:p>
          <a:p>
            <a:pPr>
              <a:defRPr/>
            </a:pPr>
            <a:r>
              <a:rPr lang="en-US" sz="2100" b="1" dirty="0">
                <a:solidFill>
                  <a:schemeClr val="bg1"/>
                </a:solidFill>
              </a:rPr>
              <a:t>The SCC decided that </a:t>
            </a:r>
            <a:r>
              <a:rPr lang="en-US" sz="2100" dirty="0">
                <a:solidFill>
                  <a:schemeClr val="bg1"/>
                </a:solidFill>
              </a:rPr>
              <a:t>a </a:t>
            </a:r>
            <a:r>
              <a:rPr lang="en-US" sz="2100" dirty="0">
                <a:solidFill>
                  <a:srgbClr val="FFFF00"/>
                </a:solidFill>
              </a:rPr>
              <a:t>telecommunication occurs on the internet </a:t>
            </a:r>
            <a:r>
              <a:rPr lang="en-US" sz="2100" dirty="0">
                <a:solidFill>
                  <a:srgbClr val="00B0F0"/>
                </a:solidFill>
              </a:rPr>
              <a:t>at the point where the content is transmitted from the host server </a:t>
            </a:r>
            <a:r>
              <a:rPr lang="en-US" sz="2100" dirty="0">
                <a:solidFill>
                  <a:srgbClr val="FFFF00"/>
                </a:solidFill>
              </a:rPr>
              <a:t>to the end user</a:t>
            </a:r>
            <a:r>
              <a:rPr lang="en-US" sz="2100" dirty="0">
                <a:solidFill>
                  <a:schemeClr val="bg1"/>
                </a:solidFill>
              </a:rPr>
              <a:t> (</a:t>
            </a:r>
            <a:r>
              <a:rPr lang="en-US" sz="2100" dirty="0">
                <a:solidFill>
                  <a:srgbClr val="FF0000"/>
                </a:solidFill>
              </a:rPr>
              <a:t>each time that the content is transmitted</a:t>
            </a:r>
            <a:r>
              <a:rPr lang="en-US" sz="2100" dirty="0">
                <a:solidFill>
                  <a:schemeClr val="bg1"/>
                </a:solidFill>
              </a:rPr>
              <a:t>)</a:t>
            </a:r>
            <a:r>
              <a:rPr lang="en-US" sz="2100" dirty="0">
                <a:solidFill>
                  <a:srgbClr val="FFFF00"/>
                </a:solidFill>
              </a:rPr>
              <a:t>.</a:t>
            </a:r>
            <a:endParaRPr lang="en-CA" sz="2100" dirty="0">
              <a:solidFill>
                <a:srgbClr val="FFFF00"/>
              </a:solidFill>
            </a:endParaRPr>
          </a:p>
          <a:p>
            <a:pPr lvl="3">
              <a:defRPr/>
            </a:pPr>
            <a:endParaRPr lang="en-US" i="1" dirty="0"/>
          </a:p>
        </p:txBody>
      </p:sp>
      <p:sp>
        <p:nvSpPr>
          <p:cNvPr id="4" name="Slide Number Placeholder 3">
            <a:extLst>
              <a:ext uri="{FF2B5EF4-FFF2-40B4-BE49-F238E27FC236}">
                <a16:creationId xmlns:a16="http://schemas.microsoft.com/office/drawing/2014/main" id="{7AF25E72-E310-5639-95F9-3F4D6E620789}"/>
              </a:ext>
            </a:extLst>
          </p:cNvPr>
          <p:cNvSpPr>
            <a:spLocks noGrp="1"/>
          </p:cNvSpPr>
          <p:nvPr>
            <p:ph type="sldNum" sz="quarter" idx="12"/>
          </p:nvPr>
        </p:nvSpPr>
        <p:spPr/>
        <p:txBody>
          <a:bodyPr/>
          <a:lstStyle/>
          <a:p>
            <a:pPr defTabSz="342900" eaLnBrk="1" fontAlgn="auto" hangingPunct="1">
              <a:spcBef>
                <a:spcPts val="0"/>
              </a:spcBef>
              <a:spcAft>
                <a:spcPts val="0"/>
              </a:spcAft>
              <a:defRPr/>
            </a:pPr>
            <a:fld id="{5022C1EC-CBD7-AF46-B34A-0E3F52CBC03B}" type="slidenum">
              <a:rPr lang="en-US" sz="1350">
                <a:solidFill>
                  <a:prstClr val="black"/>
                </a:solidFill>
                <a:latin typeface="Arial"/>
                <a:ea typeface="+mn-ea"/>
              </a:rPr>
              <a:pPr defTabSz="342900" eaLnBrk="1" fontAlgn="auto" hangingPunct="1">
                <a:spcBef>
                  <a:spcPts val="0"/>
                </a:spcBef>
                <a:spcAft>
                  <a:spcPts val="0"/>
                </a:spcAft>
                <a:defRPr/>
              </a:pPr>
              <a:t>52</a:t>
            </a:fld>
            <a:endParaRPr lang="en-US" sz="1350">
              <a:solidFill>
                <a:prstClr val="black"/>
              </a:solidFill>
              <a:latin typeface="Arial"/>
              <a:ea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D761A-43FF-F93A-304E-82BA36EB87F2}"/>
              </a:ext>
            </a:extLst>
          </p:cNvPr>
          <p:cNvSpPr>
            <a:spLocks noGrp="1"/>
          </p:cNvSpPr>
          <p:nvPr>
            <p:ph idx="1"/>
          </p:nvPr>
        </p:nvSpPr>
        <p:spPr>
          <a:xfrm>
            <a:off x="358775" y="555625"/>
            <a:ext cx="8426450" cy="4271963"/>
          </a:xfrm>
        </p:spPr>
        <p:txBody>
          <a:bodyPr>
            <a:normAutofit fontScale="92500" lnSpcReduction="20000"/>
          </a:bodyPr>
          <a:lstStyle/>
          <a:p>
            <a:pPr marL="0" indent="0">
              <a:buFont typeface="Arial" panose="020B0604020202020204" pitchFamily="34" charset="0"/>
              <a:buNone/>
              <a:defRPr/>
            </a:pPr>
            <a:r>
              <a:rPr lang="en-US" sz="2175" dirty="0">
                <a:solidFill>
                  <a:srgbClr val="FFFF00"/>
                </a:solidFill>
              </a:rPr>
              <a:t>Q2</a:t>
            </a:r>
            <a:r>
              <a:rPr lang="en-US" sz="2175" dirty="0">
                <a:solidFill>
                  <a:srgbClr val="FF0000"/>
                </a:solidFill>
              </a:rPr>
              <a:t>:</a:t>
            </a:r>
            <a:r>
              <a:rPr lang="en-US" sz="2175" dirty="0">
                <a:solidFill>
                  <a:srgbClr val="FFFF00"/>
                </a:solidFill>
              </a:rPr>
              <a:t> Who communicates in a copyright sense on the Internet</a:t>
            </a:r>
            <a:r>
              <a:rPr lang="en-US" sz="2175" dirty="0">
                <a:solidFill>
                  <a:srgbClr val="FF0000"/>
                </a:solidFill>
              </a:rPr>
              <a:t>?</a:t>
            </a:r>
          </a:p>
          <a:p>
            <a:pPr>
              <a:lnSpc>
                <a:spcPct val="110000"/>
              </a:lnSpc>
              <a:defRPr/>
            </a:pPr>
            <a:r>
              <a:rPr lang="en-CA" sz="1950" dirty="0">
                <a:solidFill>
                  <a:schemeClr val="bg1"/>
                </a:solidFill>
              </a:rPr>
              <a:t>The person who communicates the work is the person who is </a:t>
            </a:r>
            <a:r>
              <a:rPr lang="en-CA" sz="1950" dirty="0">
                <a:solidFill>
                  <a:srgbClr val="FF0000"/>
                </a:solidFill>
              </a:rPr>
              <a:t>the content provider</a:t>
            </a:r>
            <a:r>
              <a:rPr lang="en-CA" sz="1950" dirty="0">
                <a:solidFill>
                  <a:srgbClr val="FFFF00"/>
                </a:solidFill>
              </a:rPr>
              <a:t> </a:t>
            </a:r>
            <a:r>
              <a:rPr lang="en-CA" sz="1950" dirty="0">
                <a:solidFill>
                  <a:srgbClr val="00B0F0"/>
                </a:solidFill>
              </a:rPr>
              <a:t>–</a:t>
            </a:r>
            <a:r>
              <a:rPr lang="en-CA" sz="1950" dirty="0">
                <a:solidFill>
                  <a:srgbClr val="FFFF00"/>
                </a:solidFill>
              </a:rPr>
              <a:t> who uploads the work, creates the stream, posts the work </a:t>
            </a:r>
          </a:p>
          <a:p>
            <a:pPr>
              <a:lnSpc>
                <a:spcPct val="110000"/>
              </a:lnSpc>
              <a:defRPr/>
            </a:pPr>
            <a:r>
              <a:rPr lang="en-CA" sz="1950" dirty="0">
                <a:solidFill>
                  <a:schemeClr val="bg1"/>
                </a:solidFill>
              </a:rPr>
              <a:t>Do ISP’s (Internet Service Providers), as intermediaries, participate in the transmission of copyrighted works</a:t>
            </a:r>
            <a:r>
              <a:rPr lang="en-CA" sz="1950" dirty="0">
                <a:solidFill>
                  <a:srgbClr val="FF0000"/>
                </a:solidFill>
              </a:rPr>
              <a:t>?</a:t>
            </a:r>
            <a:r>
              <a:rPr lang="en-CA" sz="1950" dirty="0">
                <a:solidFill>
                  <a:schemeClr val="bg1"/>
                </a:solidFill>
              </a:rPr>
              <a:t> Do they also communicate the work to the public</a:t>
            </a:r>
            <a:r>
              <a:rPr lang="en-CA" sz="1950" dirty="0">
                <a:solidFill>
                  <a:srgbClr val="FF0000"/>
                </a:solidFill>
              </a:rPr>
              <a:t>?</a:t>
            </a:r>
            <a:r>
              <a:rPr lang="en-CA" sz="1950" dirty="0">
                <a:solidFill>
                  <a:schemeClr val="bg1"/>
                </a:solidFill>
              </a:rPr>
              <a:t> (</a:t>
            </a:r>
            <a:r>
              <a:rPr lang="en-CA" sz="1950" b="1" dirty="0">
                <a:solidFill>
                  <a:schemeClr val="bg1"/>
                </a:solidFill>
              </a:rPr>
              <a:t>Practical Ramifications </a:t>
            </a:r>
            <a:r>
              <a:rPr lang="en-CA" sz="1950" b="1" dirty="0">
                <a:solidFill>
                  <a:srgbClr val="FF0000"/>
                </a:solidFill>
                <a:sym typeface="Wingdings" pitchFamily="2" charset="2"/>
              </a:rPr>
              <a:t></a:t>
            </a:r>
            <a:r>
              <a:rPr lang="en-CA" sz="1950" b="1" dirty="0">
                <a:solidFill>
                  <a:schemeClr val="bg1"/>
                </a:solidFill>
                <a:sym typeface="Wingdings" pitchFamily="2" charset="2"/>
              </a:rPr>
              <a:t> </a:t>
            </a:r>
            <a:r>
              <a:rPr lang="en-CA" sz="1950" b="1" dirty="0">
                <a:solidFill>
                  <a:srgbClr val="00B050"/>
                </a:solidFill>
                <a:sym typeface="Wingdings" pitchFamily="2" charset="2"/>
              </a:rPr>
              <a:t>Deep Pockets $$$$$$$</a:t>
            </a:r>
            <a:r>
              <a:rPr lang="en-CA" sz="1950" dirty="0">
                <a:solidFill>
                  <a:schemeClr val="bg1"/>
                </a:solidFill>
                <a:sym typeface="Wingdings" pitchFamily="2" charset="2"/>
              </a:rPr>
              <a:t>)</a:t>
            </a:r>
            <a:r>
              <a:rPr lang="en-CA" sz="1950" b="1" dirty="0">
                <a:solidFill>
                  <a:schemeClr val="bg1"/>
                </a:solidFill>
              </a:rPr>
              <a:t> </a:t>
            </a:r>
          </a:p>
          <a:p>
            <a:pPr>
              <a:lnSpc>
                <a:spcPct val="110000"/>
              </a:lnSpc>
              <a:defRPr/>
            </a:pPr>
            <a:r>
              <a:rPr lang="en-CA" sz="1950" b="1" dirty="0">
                <a:solidFill>
                  <a:schemeClr val="bg1"/>
                </a:solidFill>
              </a:rPr>
              <a:t>In answering SCC turned to s. 2.4(1)(b) – which states that </a:t>
            </a:r>
            <a:r>
              <a:rPr lang="en-CA" sz="1950" dirty="0">
                <a:solidFill>
                  <a:srgbClr val="FFFF00"/>
                </a:solidFill>
              </a:rPr>
              <a:t>participants</a:t>
            </a:r>
            <a:r>
              <a:rPr lang="en-CA" sz="1950" dirty="0">
                <a:solidFill>
                  <a:schemeClr val="bg1"/>
                </a:solidFill>
              </a:rPr>
              <a:t> in a telecommunication </a:t>
            </a:r>
            <a:r>
              <a:rPr lang="en-CA" sz="1950" dirty="0">
                <a:solidFill>
                  <a:srgbClr val="FFFF00"/>
                </a:solidFill>
              </a:rPr>
              <a:t>who only provide the </a:t>
            </a:r>
            <a:r>
              <a:rPr lang="en-CA" sz="1950" dirty="0">
                <a:solidFill>
                  <a:srgbClr val="FF0000"/>
                </a:solidFill>
              </a:rPr>
              <a:t>“</a:t>
            </a:r>
            <a:r>
              <a:rPr lang="en-CA" sz="1950" dirty="0">
                <a:solidFill>
                  <a:srgbClr val="FFFF00"/>
                </a:solidFill>
              </a:rPr>
              <a:t>means of telecommunication necessary</a:t>
            </a:r>
            <a:r>
              <a:rPr lang="en-CA" sz="1950" dirty="0">
                <a:solidFill>
                  <a:srgbClr val="FF0000"/>
                </a:solidFill>
              </a:rPr>
              <a:t>”</a:t>
            </a:r>
            <a:r>
              <a:rPr lang="en-CA" sz="1950" dirty="0">
                <a:solidFill>
                  <a:srgbClr val="FFFF00"/>
                </a:solidFill>
              </a:rPr>
              <a:t> </a:t>
            </a:r>
            <a:r>
              <a:rPr lang="en-CA" sz="1950" dirty="0">
                <a:solidFill>
                  <a:srgbClr val="FF0000"/>
                </a:solidFill>
              </a:rPr>
              <a:t> (</a:t>
            </a:r>
            <a:r>
              <a:rPr lang="en-CA" sz="1950" dirty="0">
                <a:solidFill>
                  <a:schemeClr val="bg1"/>
                </a:solidFill>
              </a:rPr>
              <a:t>carriers</a:t>
            </a:r>
            <a:r>
              <a:rPr lang="en-CA" sz="1950" dirty="0">
                <a:solidFill>
                  <a:srgbClr val="FF0000"/>
                </a:solidFill>
              </a:rPr>
              <a:t>)</a:t>
            </a:r>
            <a:r>
              <a:rPr lang="en-CA" sz="1950" dirty="0">
                <a:solidFill>
                  <a:srgbClr val="FFFF00"/>
                </a:solidFill>
              </a:rPr>
              <a:t> are </a:t>
            </a:r>
            <a:r>
              <a:rPr lang="en-CA" sz="1950" dirty="0">
                <a:solidFill>
                  <a:srgbClr val="FF0000"/>
                </a:solidFill>
              </a:rPr>
              <a:t>deemed NOT to be communicators </a:t>
            </a:r>
            <a:r>
              <a:rPr lang="en-CA" sz="1950" dirty="0">
                <a:solidFill>
                  <a:schemeClr val="bg1"/>
                </a:solidFill>
              </a:rPr>
              <a:t>(follows Communications law doctrine of </a:t>
            </a:r>
            <a:r>
              <a:rPr lang="en-CA" sz="1950" dirty="0">
                <a:solidFill>
                  <a:srgbClr val="FFFF00"/>
                </a:solidFill>
              </a:rPr>
              <a:t>SEPARATION OF CONTENT FROM CARRIAGE</a:t>
            </a:r>
            <a:r>
              <a:rPr lang="en-CA" sz="1950" dirty="0">
                <a:solidFill>
                  <a:schemeClr val="bg1"/>
                </a:solidFill>
              </a:rPr>
              <a:t>). </a:t>
            </a:r>
          </a:p>
          <a:p>
            <a:pPr>
              <a:lnSpc>
                <a:spcPct val="110000"/>
              </a:lnSpc>
              <a:defRPr/>
            </a:pPr>
            <a:r>
              <a:rPr lang="en-CA" sz="1950" dirty="0">
                <a:solidFill>
                  <a:schemeClr val="bg1"/>
                </a:solidFill>
              </a:rPr>
              <a:t>Court noted that statute does not say intermediaries are engaged in communication BUT have a kind of immunity. RATHER it provides  that </a:t>
            </a:r>
            <a:r>
              <a:rPr lang="en-CA" sz="1950" dirty="0">
                <a:solidFill>
                  <a:srgbClr val="FFFF00"/>
                </a:solidFill>
              </a:rPr>
              <a:t>intermediaries are deemed</a:t>
            </a:r>
            <a:r>
              <a:rPr lang="en-CA" sz="1950" dirty="0">
                <a:solidFill>
                  <a:schemeClr val="bg1"/>
                </a:solidFill>
              </a:rPr>
              <a:t>, for Copyright Act purposes, </a:t>
            </a:r>
            <a:r>
              <a:rPr lang="en-CA" sz="1950" dirty="0">
                <a:solidFill>
                  <a:srgbClr val="FFFF00"/>
                </a:solidFill>
              </a:rPr>
              <a:t>not to be communicating</a:t>
            </a:r>
            <a:r>
              <a:rPr lang="en-CA" sz="1950" dirty="0">
                <a:solidFill>
                  <a:schemeClr val="bg1"/>
                </a:solidFill>
              </a:rPr>
              <a:t> the work to the public at all. </a:t>
            </a:r>
            <a:r>
              <a:rPr lang="en-CA" sz="1950" dirty="0">
                <a:solidFill>
                  <a:schemeClr val="tx1">
                    <a:lumMod val="65000"/>
                    <a:lumOff val="35000"/>
                  </a:schemeClr>
                </a:solidFill>
              </a:rPr>
              <a:t>They are invisible.</a:t>
            </a:r>
            <a:endParaRPr lang="en-US" sz="1950" dirty="0">
              <a:solidFill>
                <a:schemeClr val="tx1">
                  <a:lumMod val="65000"/>
                  <a:lumOff val="35000"/>
                </a:schemeClr>
              </a:solidFill>
            </a:endParaRPr>
          </a:p>
          <a:p>
            <a:pPr lvl="3">
              <a:defRPr/>
            </a:pPr>
            <a:endParaRPr lang="en-US" i="1" dirty="0"/>
          </a:p>
        </p:txBody>
      </p:sp>
      <p:sp>
        <p:nvSpPr>
          <p:cNvPr id="4" name="Slide Number Placeholder 3">
            <a:extLst>
              <a:ext uri="{FF2B5EF4-FFF2-40B4-BE49-F238E27FC236}">
                <a16:creationId xmlns:a16="http://schemas.microsoft.com/office/drawing/2014/main" id="{F8D7BA1B-60CA-962A-505F-12912008E3A2}"/>
              </a:ext>
            </a:extLst>
          </p:cNvPr>
          <p:cNvSpPr>
            <a:spLocks noGrp="1"/>
          </p:cNvSpPr>
          <p:nvPr>
            <p:ph type="sldNum" sz="quarter" idx="12"/>
          </p:nvPr>
        </p:nvSpPr>
        <p:spPr/>
        <p:txBody>
          <a:bodyPr/>
          <a:lstStyle/>
          <a:p>
            <a:pPr defTabSz="342900" eaLnBrk="1" fontAlgn="auto" hangingPunct="1">
              <a:spcBef>
                <a:spcPts val="0"/>
              </a:spcBef>
              <a:spcAft>
                <a:spcPts val="0"/>
              </a:spcAft>
              <a:defRPr/>
            </a:pPr>
            <a:fld id="{6F295CCD-E996-F343-AC60-C43630DD6C9D}" type="slidenum">
              <a:rPr lang="en-US" sz="1350">
                <a:solidFill>
                  <a:prstClr val="black"/>
                </a:solidFill>
                <a:latin typeface="Arial"/>
                <a:ea typeface="+mn-ea"/>
              </a:rPr>
              <a:pPr defTabSz="342900" eaLnBrk="1" fontAlgn="auto" hangingPunct="1">
                <a:spcBef>
                  <a:spcPts val="0"/>
                </a:spcBef>
                <a:spcAft>
                  <a:spcPts val="0"/>
                </a:spcAft>
                <a:defRPr/>
              </a:pPr>
              <a:t>53</a:t>
            </a:fld>
            <a:endParaRPr lang="en-US" sz="1350">
              <a:solidFill>
                <a:prstClr val="black"/>
              </a:solidFill>
              <a:latin typeface="Arial"/>
              <a:ea typeface="+mn-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9ACFC9-5ED2-0B66-5720-95E770DDEC6D}"/>
              </a:ext>
            </a:extLst>
          </p:cNvPr>
          <p:cNvSpPr>
            <a:spLocks noGrp="1"/>
          </p:cNvSpPr>
          <p:nvPr>
            <p:ph idx="1"/>
          </p:nvPr>
        </p:nvSpPr>
        <p:spPr>
          <a:xfrm>
            <a:off x="395288" y="555625"/>
            <a:ext cx="8353425" cy="4271963"/>
          </a:xfrm>
        </p:spPr>
        <p:txBody>
          <a:bodyPr>
            <a:normAutofit lnSpcReduction="10000"/>
          </a:bodyPr>
          <a:lstStyle/>
          <a:p>
            <a:pPr marL="0" indent="0">
              <a:buFont typeface="Arial" panose="020B0604020202020204" pitchFamily="34" charset="0"/>
              <a:buNone/>
              <a:defRPr/>
            </a:pPr>
            <a:r>
              <a:rPr lang="en-US" sz="2400" dirty="0">
                <a:solidFill>
                  <a:srgbClr val="FFFF00"/>
                </a:solidFill>
              </a:rPr>
              <a:t>Q3</a:t>
            </a:r>
            <a:r>
              <a:rPr lang="en-US" sz="2400" dirty="0">
                <a:solidFill>
                  <a:srgbClr val="FF0000"/>
                </a:solidFill>
              </a:rPr>
              <a:t>:</a:t>
            </a:r>
            <a:r>
              <a:rPr lang="en-US" sz="2400" dirty="0">
                <a:solidFill>
                  <a:srgbClr val="FFFF00"/>
                </a:solidFill>
              </a:rPr>
              <a:t> When does a communication on the Internet occur in Canada</a:t>
            </a:r>
            <a:r>
              <a:rPr lang="en-US" sz="2400" dirty="0">
                <a:solidFill>
                  <a:srgbClr val="FF0000"/>
                </a:solidFill>
              </a:rPr>
              <a:t>?</a:t>
            </a:r>
          </a:p>
          <a:p>
            <a:pPr>
              <a:defRPr/>
            </a:pPr>
            <a:r>
              <a:rPr lang="en-CA" sz="1800" dirty="0">
                <a:solidFill>
                  <a:schemeClr val="bg1"/>
                </a:solidFill>
              </a:rPr>
              <a:t>Majority  held </a:t>
            </a:r>
            <a:r>
              <a:rPr lang="en-CA" sz="1800" dirty="0">
                <a:solidFill>
                  <a:srgbClr val="FFFF00"/>
                </a:solidFill>
              </a:rPr>
              <a:t>Canada could exercise </a:t>
            </a:r>
            <a:r>
              <a:rPr lang="en-CA" sz="1800" dirty="0">
                <a:solidFill>
                  <a:srgbClr val="FF0000"/>
                </a:solidFill>
              </a:rPr>
              <a:t>copyright jurisdiction </a:t>
            </a:r>
            <a:r>
              <a:rPr lang="en-CA" sz="1800" dirty="0">
                <a:solidFill>
                  <a:srgbClr val="FFFF00"/>
                </a:solidFill>
              </a:rPr>
              <a:t>in respect both of transmissions </a:t>
            </a:r>
            <a:r>
              <a:rPr lang="en-CA" sz="1800" dirty="0">
                <a:solidFill>
                  <a:srgbClr val="00B0F0"/>
                </a:solidFill>
              </a:rPr>
              <a:t>originating in Canada </a:t>
            </a:r>
            <a:r>
              <a:rPr lang="en-CA" sz="1800" dirty="0">
                <a:solidFill>
                  <a:srgbClr val="FFFF00"/>
                </a:solidFill>
              </a:rPr>
              <a:t>and transmissions originating abroad but </a:t>
            </a:r>
            <a:r>
              <a:rPr lang="en-CA" sz="1800" dirty="0">
                <a:solidFill>
                  <a:srgbClr val="00B0F0"/>
                </a:solidFill>
              </a:rPr>
              <a:t>received in Canada</a:t>
            </a:r>
            <a:r>
              <a:rPr lang="en-CA" sz="1800" dirty="0">
                <a:solidFill>
                  <a:schemeClr val="bg1"/>
                </a:solidFill>
              </a:rPr>
              <a:t>. This conclusion was said to be consistent with our general law as well as with national and international copyright practice. [Also consistent with many internet jurisdiction cases, many about defamation, of the time…until today] </a:t>
            </a:r>
          </a:p>
          <a:p>
            <a:pPr>
              <a:defRPr/>
            </a:pPr>
            <a:r>
              <a:rPr lang="en-CA" sz="1800" dirty="0">
                <a:solidFill>
                  <a:schemeClr val="bg1"/>
                </a:solidFill>
              </a:rPr>
              <a:t>But…this </a:t>
            </a:r>
            <a:r>
              <a:rPr lang="en-CA" sz="1800" dirty="0">
                <a:solidFill>
                  <a:srgbClr val="FFFF00"/>
                </a:solidFill>
              </a:rPr>
              <a:t>doesn’t mean “automatic copyright liability” </a:t>
            </a:r>
            <a:r>
              <a:rPr lang="en-CA" sz="1800" dirty="0">
                <a:solidFill>
                  <a:schemeClr val="bg1"/>
                </a:solidFill>
              </a:rPr>
              <a:t>on foreign content providers who communicate copyright works to Canadian end users. </a:t>
            </a:r>
            <a:r>
              <a:rPr lang="en-CA" sz="1800" dirty="0">
                <a:solidFill>
                  <a:srgbClr val="FF0000"/>
                </a:solidFill>
              </a:rPr>
              <a:t>For copyright liability</a:t>
            </a:r>
            <a:r>
              <a:rPr lang="en-CA" sz="1800" dirty="0">
                <a:solidFill>
                  <a:schemeClr val="bg1"/>
                </a:solidFill>
              </a:rPr>
              <a:t> to be imposed on foreign content providers, </a:t>
            </a:r>
            <a:r>
              <a:rPr lang="en-CA" sz="1800" dirty="0">
                <a:solidFill>
                  <a:srgbClr val="00B0F0"/>
                </a:solidFill>
              </a:rPr>
              <a:t>there needs to be </a:t>
            </a:r>
            <a:r>
              <a:rPr lang="en-CA" sz="1800" dirty="0">
                <a:solidFill>
                  <a:schemeClr val="bg1"/>
                </a:solidFill>
              </a:rPr>
              <a:t>-</a:t>
            </a:r>
            <a:r>
              <a:rPr lang="en-CA" sz="1800" dirty="0">
                <a:solidFill>
                  <a:srgbClr val="FFFF00"/>
                </a:solidFill>
              </a:rPr>
              <a:t> in the context of a message or communication </a:t>
            </a:r>
            <a:r>
              <a:rPr lang="en-CA" sz="1800" dirty="0">
                <a:solidFill>
                  <a:schemeClr val="bg1"/>
                </a:solidFill>
              </a:rPr>
              <a:t>-</a:t>
            </a:r>
            <a:r>
              <a:rPr lang="en-CA" sz="1800" dirty="0">
                <a:solidFill>
                  <a:srgbClr val="FFFF00"/>
                </a:solidFill>
              </a:rPr>
              <a:t> </a:t>
            </a:r>
            <a:r>
              <a:rPr lang="en-CA" sz="1800" dirty="0">
                <a:solidFill>
                  <a:srgbClr val="00B0F0"/>
                </a:solidFill>
              </a:rPr>
              <a:t>a real and substantial connection</a:t>
            </a:r>
            <a:r>
              <a:rPr lang="en-CA" sz="1800" dirty="0">
                <a:solidFill>
                  <a:srgbClr val="FFFF00"/>
                </a:solidFill>
              </a:rPr>
              <a:t>. </a:t>
            </a:r>
          </a:p>
          <a:p>
            <a:pPr>
              <a:defRPr/>
            </a:pPr>
            <a:r>
              <a:rPr lang="en-CA" sz="1800" dirty="0">
                <a:solidFill>
                  <a:schemeClr val="bg1"/>
                </a:solidFill>
              </a:rPr>
              <a:t>Factors to be considered  are situs of content provider, host server, intermediaries, end user</a:t>
            </a:r>
          </a:p>
          <a:p>
            <a:pPr>
              <a:defRPr/>
            </a:pPr>
            <a:endParaRPr lang="en-US" sz="2400" dirty="0">
              <a:solidFill>
                <a:schemeClr val="bg1"/>
              </a:solidFill>
            </a:endParaRPr>
          </a:p>
          <a:p>
            <a:pPr lvl="3">
              <a:defRPr/>
            </a:pPr>
            <a:endParaRPr lang="en-US" i="1" dirty="0"/>
          </a:p>
        </p:txBody>
      </p:sp>
      <p:sp>
        <p:nvSpPr>
          <p:cNvPr id="4" name="Slide Number Placeholder 3">
            <a:extLst>
              <a:ext uri="{FF2B5EF4-FFF2-40B4-BE49-F238E27FC236}">
                <a16:creationId xmlns:a16="http://schemas.microsoft.com/office/drawing/2014/main" id="{285AC7FB-5515-852D-C2A1-0190468B7C8A}"/>
              </a:ext>
            </a:extLst>
          </p:cNvPr>
          <p:cNvSpPr>
            <a:spLocks noGrp="1"/>
          </p:cNvSpPr>
          <p:nvPr>
            <p:ph type="sldNum" sz="quarter" idx="12"/>
          </p:nvPr>
        </p:nvSpPr>
        <p:spPr/>
        <p:txBody>
          <a:bodyPr/>
          <a:lstStyle/>
          <a:p>
            <a:pPr defTabSz="342900" eaLnBrk="1" fontAlgn="auto" hangingPunct="1">
              <a:spcBef>
                <a:spcPts val="0"/>
              </a:spcBef>
              <a:spcAft>
                <a:spcPts val="0"/>
              </a:spcAft>
              <a:defRPr/>
            </a:pPr>
            <a:fld id="{D1A1D7CD-61DA-7441-9EB3-4E096AB7ADDB}" type="slidenum">
              <a:rPr lang="en-US" sz="1350">
                <a:solidFill>
                  <a:prstClr val="black"/>
                </a:solidFill>
                <a:latin typeface="Arial"/>
                <a:ea typeface="+mn-ea"/>
              </a:rPr>
              <a:pPr defTabSz="342900" eaLnBrk="1" fontAlgn="auto" hangingPunct="1">
                <a:spcBef>
                  <a:spcPts val="0"/>
                </a:spcBef>
                <a:spcAft>
                  <a:spcPts val="0"/>
                </a:spcAft>
                <a:defRPr/>
              </a:pPr>
              <a:t>54</a:t>
            </a:fld>
            <a:endParaRPr lang="en-US" sz="1350">
              <a:solidFill>
                <a:prstClr val="black"/>
              </a:solidFill>
              <a:latin typeface="Arial"/>
              <a:ea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extBox 1">
            <a:extLst>
              <a:ext uri="{FF2B5EF4-FFF2-40B4-BE49-F238E27FC236}">
                <a16:creationId xmlns:a16="http://schemas.microsoft.com/office/drawing/2014/main" id="{B7CDE166-EFF2-1B8E-FFD9-759C3D77425E}"/>
              </a:ext>
            </a:extLst>
          </p:cNvPr>
          <p:cNvSpPr txBox="1">
            <a:spLocks noChangeArrowheads="1"/>
          </p:cNvSpPr>
          <p:nvPr/>
        </p:nvSpPr>
        <p:spPr bwMode="auto">
          <a:xfrm>
            <a:off x="458788" y="339725"/>
            <a:ext cx="81803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Rights of the copyright owner</a:t>
            </a:r>
            <a:endParaRPr lang="en-US" altLang="en-US" sz="4400"/>
          </a:p>
        </p:txBody>
      </p:sp>
      <p:sp>
        <p:nvSpPr>
          <p:cNvPr id="4" name="TextBox 3">
            <a:extLst>
              <a:ext uri="{FF2B5EF4-FFF2-40B4-BE49-F238E27FC236}">
                <a16:creationId xmlns:a16="http://schemas.microsoft.com/office/drawing/2014/main" id="{A4327471-4404-2CDD-DBD3-F5FC795D5FC4}"/>
              </a:ext>
            </a:extLst>
          </p:cNvPr>
          <p:cNvSpPr txBox="1"/>
          <p:nvPr/>
        </p:nvSpPr>
        <p:spPr>
          <a:xfrm>
            <a:off x="481013" y="1492250"/>
            <a:ext cx="8483600" cy="3046413"/>
          </a:xfrm>
          <a:prstGeom prst="rect">
            <a:avLst/>
          </a:prstGeom>
          <a:noFill/>
        </p:spPr>
        <p:txBody>
          <a:bodyPr>
            <a:spAutoFit/>
          </a:bodyPr>
          <a:lstStyle/>
          <a:p>
            <a:pPr>
              <a:defRPr/>
            </a:pPr>
            <a:r>
              <a:rPr lang="en-US" sz="3200" b="1" dirty="0">
                <a:solidFill>
                  <a:schemeClr val="bg1"/>
                </a:solidFill>
              </a:rPr>
              <a:t>Right to communicate a work to the public by telecommunication (s. 3(1)(f))</a:t>
            </a:r>
          </a:p>
          <a:p>
            <a:pPr marL="457200" indent="-457200">
              <a:buFont typeface="Arial" panose="020B0604020202020204" pitchFamily="34" charset="0"/>
              <a:buChar char="•"/>
              <a:defRPr/>
            </a:pPr>
            <a:r>
              <a:rPr lang="en-US" sz="3200" i="1" dirty="0">
                <a:solidFill>
                  <a:srgbClr val="00B0F0"/>
                </a:solidFill>
              </a:rPr>
              <a:t>CWTA v. SOCAN </a:t>
            </a:r>
            <a:r>
              <a:rPr lang="en-US" sz="3200" dirty="0">
                <a:solidFill>
                  <a:schemeClr val="bg1"/>
                </a:solidFill>
              </a:rPr>
              <a:t>(2008)</a:t>
            </a:r>
          </a:p>
          <a:p>
            <a:pPr lvl="1">
              <a:buFont typeface="Courier New" panose="02070309020205020404" pitchFamily="49" charset="0"/>
              <a:buChar char="o"/>
              <a:defRPr/>
            </a:pPr>
            <a:r>
              <a:rPr lang="en-US" sz="3200" dirty="0">
                <a:solidFill>
                  <a:srgbClr val="FFFF00"/>
                </a:solidFill>
              </a:rPr>
              <a:t>Is the transmission of a musical ringtone to a cellphone a </a:t>
            </a:r>
            <a:r>
              <a:rPr lang="en-US" sz="3200" dirty="0">
                <a:solidFill>
                  <a:schemeClr val="bg1"/>
                </a:solidFill>
              </a:rPr>
              <a:t>‘</a:t>
            </a:r>
            <a:r>
              <a:rPr lang="en-US" sz="3200" dirty="0">
                <a:solidFill>
                  <a:srgbClr val="FFFF00"/>
                </a:solidFill>
              </a:rPr>
              <a:t>communication to the public by telecommunication</a:t>
            </a:r>
            <a:r>
              <a:rPr lang="en-US" sz="3200" dirty="0">
                <a:solidFill>
                  <a:schemeClr val="bg1"/>
                </a:solidFill>
              </a:rPr>
              <a:t>’</a:t>
            </a:r>
            <a:r>
              <a:rPr lang="en-US" sz="3200" dirty="0">
                <a:solidFill>
                  <a:srgbClr val="FF0000"/>
                </a:solidFill>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7DFD0-80BF-B336-0B1A-E65583D7FDF5}"/>
              </a:ext>
            </a:extLst>
          </p:cNvPr>
          <p:cNvSpPr>
            <a:spLocks noGrp="1"/>
          </p:cNvSpPr>
          <p:nvPr>
            <p:ph sz="quarter" idx="10"/>
          </p:nvPr>
        </p:nvSpPr>
        <p:spPr>
          <a:xfrm>
            <a:off x="468313" y="222250"/>
            <a:ext cx="8207375" cy="4699000"/>
          </a:xfrm>
        </p:spPr>
        <p:txBody>
          <a:bodyPr>
            <a:normAutofit lnSpcReduction="10000"/>
          </a:bodyPr>
          <a:lstStyle/>
          <a:p>
            <a:pPr marL="0" indent="0">
              <a:buFont typeface="Arial" panose="020B0604020202020204" pitchFamily="34" charset="0"/>
              <a:buNone/>
              <a:defRPr/>
            </a:pPr>
            <a:r>
              <a:rPr lang="en-CA" sz="1900" b="1" dirty="0">
                <a:solidFill>
                  <a:srgbClr val="FF0000"/>
                </a:solidFill>
              </a:rPr>
              <a:t>Yes, it is. </a:t>
            </a:r>
            <a:r>
              <a:rPr lang="en-CA" sz="1900" b="1" dirty="0">
                <a:solidFill>
                  <a:srgbClr val="FFFF00"/>
                </a:solidFill>
              </a:rPr>
              <a:t>Court defines communication as</a:t>
            </a:r>
            <a:r>
              <a:rPr lang="en-CA" sz="1900" b="1" dirty="0">
                <a:solidFill>
                  <a:srgbClr val="FF0000"/>
                </a:solidFill>
              </a:rPr>
              <a:t> – </a:t>
            </a:r>
            <a:r>
              <a:rPr lang="en-CA" sz="1900" b="1" dirty="0">
                <a:solidFill>
                  <a:srgbClr val="FFFF00"/>
                </a:solidFill>
              </a:rPr>
              <a:t>the passing of information from one person to another:</a:t>
            </a:r>
          </a:p>
          <a:p>
            <a:pPr marL="0" indent="0">
              <a:buFont typeface="Arial" panose="020B0604020202020204" pitchFamily="34" charset="0"/>
              <a:buNone/>
              <a:defRPr/>
            </a:pPr>
            <a:r>
              <a:rPr lang="en-CA" sz="1900" i="1" dirty="0">
                <a:solidFill>
                  <a:schemeClr val="bg1"/>
                </a:solidFill>
              </a:rPr>
              <a:t> “A musical ringtone is information in the form of a digital audio file that is capable of being communicated. … The wireless transmission of a musical ringtone to a cellphone is a communication, whether the owner of the cellphone accesses it immediately in order to hear the music, or at some later time. … Communication completed once info is received.”</a:t>
            </a:r>
          </a:p>
          <a:p>
            <a:pPr marL="0" indent="0">
              <a:buFont typeface="Arial" panose="020B0604020202020204" pitchFamily="34" charset="0"/>
              <a:buNone/>
              <a:defRPr/>
            </a:pPr>
            <a:r>
              <a:rPr lang="en-CA" sz="1900" dirty="0">
                <a:solidFill>
                  <a:srgbClr val="FF0000"/>
                </a:solidFill>
              </a:rPr>
              <a:t>Next question: </a:t>
            </a:r>
            <a:r>
              <a:rPr lang="en-CA" sz="1900" dirty="0">
                <a:solidFill>
                  <a:srgbClr val="FFFF00"/>
                </a:solidFill>
              </a:rPr>
              <a:t>Is the communication by telecommunication of a ringtone from a wireless carrier’s website to a customer’s cell phone a communication </a:t>
            </a:r>
            <a:r>
              <a:rPr lang="en-CA" sz="1900" b="1" dirty="0">
                <a:solidFill>
                  <a:srgbClr val="FFFF00"/>
                </a:solidFill>
              </a:rPr>
              <a:t>to the public?</a:t>
            </a:r>
            <a:r>
              <a:rPr lang="en-CA" sz="1900" dirty="0">
                <a:solidFill>
                  <a:srgbClr val="FFFF00"/>
                </a:solidFill>
              </a:rPr>
              <a:t>   </a:t>
            </a:r>
          </a:p>
          <a:p>
            <a:pPr marL="0" indent="0">
              <a:buFont typeface="Arial" panose="020B0604020202020204" pitchFamily="34" charset="0"/>
              <a:buNone/>
              <a:defRPr/>
            </a:pPr>
            <a:r>
              <a:rPr lang="en-CA" sz="1900" b="1" i="1" dirty="0">
                <a:solidFill>
                  <a:srgbClr val="FF0000"/>
                </a:solidFill>
              </a:rPr>
              <a:t>Court says yes. </a:t>
            </a:r>
            <a:endParaRPr lang="en-CA" sz="1900" b="1" dirty="0">
              <a:solidFill>
                <a:srgbClr val="FF0000"/>
              </a:solidFill>
            </a:endParaRPr>
          </a:p>
          <a:p>
            <a:pPr marL="0" indent="0">
              <a:buFont typeface="Arial" panose="020B0604020202020204" pitchFamily="34" charset="0"/>
              <a:buNone/>
              <a:defRPr/>
            </a:pPr>
            <a:r>
              <a:rPr lang="en-CA" sz="1900" dirty="0">
                <a:solidFill>
                  <a:srgbClr val="FFFF00"/>
                </a:solidFill>
              </a:rPr>
              <a:t>FCA: </a:t>
            </a:r>
            <a:r>
              <a:rPr lang="en-CA" sz="1900" dirty="0">
                <a:solidFill>
                  <a:schemeClr val="bg1"/>
                </a:solidFill>
              </a:rPr>
              <a:t>If a wireless carrier were to transmit a particular ring-tone simultaneously to all customers who have requested it, that transmission would be a communication to the public. It would be illogical to reach a different result simply because the transmissions are done one by one, and thus at different times.]</a:t>
            </a:r>
          </a:p>
          <a:p>
            <a:pPr>
              <a:defRPr/>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5">
            <a:extLst>
              <a:ext uri="{FF2B5EF4-FFF2-40B4-BE49-F238E27FC236}">
                <a16:creationId xmlns:a16="http://schemas.microsoft.com/office/drawing/2014/main" id="{C05F8007-A98D-7915-8ECE-4FD6F6B0ECD6}"/>
              </a:ext>
            </a:extLst>
          </p:cNvPr>
          <p:cNvSpPr>
            <a:spLocks noGrp="1" noChangeArrowheads="1"/>
          </p:cNvSpPr>
          <p:nvPr>
            <p:ph type="title"/>
          </p:nvPr>
        </p:nvSpPr>
        <p:spPr bwMode="auto">
          <a:xfrm>
            <a:off x="250825" y="80963"/>
            <a:ext cx="8642350" cy="91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D067A4F6-3959-D56C-765C-86F7B1B8C181}"/>
              </a:ext>
            </a:extLst>
          </p:cNvPr>
          <p:cNvSpPr>
            <a:spLocks noGrp="1"/>
          </p:cNvSpPr>
          <p:nvPr>
            <p:ph idx="1"/>
          </p:nvPr>
        </p:nvSpPr>
        <p:spPr>
          <a:xfrm>
            <a:off x="395288" y="1276350"/>
            <a:ext cx="8353425" cy="3427413"/>
          </a:xfrm>
        </p:spPr>
        <p:txBody>
          <a:bodyPr>
            <a:normAutofit fontScale="77500" lnSpcReduction="20000"/>
          </a:bodyPr>
          <a:lstStyle/>
          <a:p>
            <a:pPr marL="0" indent="0">
              <a:lnSpc>
                <a:spcPct val="110000"/>
              </a:lnSpc>
              <a:buFont typeface="Arial" panose="020B0604020202020204" pitchFamily="34" charset="0"/>
              <a:buNone/>
              <a:defRPr/>
            </a:pPr>
            <a:r>
              <a:rPr lang="en-US" sz="3225" b="1" dirty="0">
                <a:solidFill>
                  <a:schemeClr val="bg1"/>
                </a:solidFill>
              </a:rPr>
              <a:t>Right to communicate a work to the public by telecommunication (s. 3(1)(f))</a:t>
            </a:r>
          </a:p>
          <a:p>
            <a:pPr>
              <a:lnSpc>
                <a:spcPct val="110000"/>
              </a:lnSpc>
              <a:defRPr/>
            </a:pPr>
            <a:r>
              <a:rPr lang="en-US" sz="3225" i="1" dirty="0">
                <a:solidFill>
                  <a:srgbClr val="00B0F0"/>
                </a:solidFill>
              </a:rPr>
              <a:t>ESA v. SOCAN </a:t>
            </a:r>
            <a:r>
              <a:rPr lang="en-US" sz="3225" dirty="0">
                <a:solidFill>
                  <a:srgbClr val="00B0F0"/>
                </a:solidFill>
              </a:rPr>
              <a:t>(2012)</a:t>
            </a:r>
          </a:p>
          <a:p>
            <a:pPr lvl="1">
              <a:lnSpc>
                <a:spcPct val="110000"/>
              </a:lnSpc>
              <a:buFont typeface="Courier New" panose="02070309020205020404" pitchFamily="49" charset="0"/>
              <a:buChar char="o"/>
              <a:defRPr/>
            </a:pPr>
            <a:r>
              <a:rPr lang="en-US" sz="3225" dirty="0">
                <a:solidFill>
                  <a:srgbClr val="FFFF00"/>
                </a:solidFill>
              </a:rPr>
              <a:t>Does the Copyright Act require a second royalty to be paid </a:t>
            </a:r>
            <a:r>
              <a:rPr lang="en-US" sz="3225" dirty="0">
                <a:solidFill>
                  <a:srgbClr val="FF0000"/>
                </a:solidFill>
              </a:rPr>
              <a:t>when games are downloaded </a:t>
            </a:r>
            <a:r>
              <a:rPr lang="en-US" sz="3225" dirty="0">
                <a:solidFill>
                  <a:schemeClr val="bg1"/>
                </a:solidFill>
              </a:rPr>
              <a:t>as opposed to sold in stores? </a:t>
            </a:r>
          </a:p>
          <a:p>
            <a:pPr lvl="1">
              <a:lnSpc>
                <a:spcPct val="110000"/>
              </a:lnSpc>
              <a:buFont typeface="Courier New" panose="02070309020205020404" pitchFamily="49" charset="0"/>
              <a:buChar char="o"/>
              <a:defRPr/>
            </a:pPr>
            <a:r>
              <a:rPr lang="en-US" sz="3225" dirty="0">
                <a:solidFill>
                  <a:srgbClr val="FFFF00"/>
                </a:solidFill>
              </a:rPr>
              <a:t>Conclusion</a:t>
            </a:r>
            <a:r>
              <a:rPr lang="en-US" sz="3225" dirty="0">
                <a:solidFill>
                  <a:schemeClr val="bg1"/>
                </a:solidFill>
              </a:rPr>
              <a:t>: </a:t>
            </a:r>
            <a:r>
              <a:rPr lang="en-US" sz="3225" dirty="0">
                <a:solidFill>
                  <a:srgbClr val="00B0F0"/>
                </a:solidFill>
              </a:rPr>
              <a:t>Internet delivery of copies of video games containing musical works </a:t>
            </a:r>
            <a:r>
              <a:rPr lang="en-US" sz="3225" dirty="0">
                <a:solidFill>
                  <a:srgbClr val="FFFF00"/>
                </a:solidFill>
              </a:rPr>
              <a:t>does not constitute a communication to the public</a:t>
            </a:r>
            <a:r>
              <a:rPr lang="en-US" sz="3225" dirty="0">
                <a:solidFill>
                  <a:schemeClr val="bg1"/>
                </a:solidFill>
              </a:rPr>
              <a:t>.</a:t>
            </a:r>
          </a:p>
          <a:p>
            <a:pPr lvl="3">
              <a:defRPr/>
            </a:pPr>
            <a:endParaRPr lang="en-US" i="1" dirty="0"/>
          </a:p>
        </p:txBody>
      </p:sp>
      <p:sp>
        <p:nvSpPr>
          <p:cNvPr id="4" name="Slide Number Placeholder 3">
            <a:extLst>
              <a:ext uri="{FF2B5EF4-FFF2-40B4-BE49-F238E27FC236}">
                <a16:creationId xmlns:a16="http://schemas.microsoft.com/office/drawing/2014/main" id="{378A749E-5448-B78D-11D7-B6CD09B1A916}"/>
              </a:ext>
            </a:extLst>
          </p:cNvPr>
          <p:cNvSpPr>
            <a:spLocks noGrp="1"/>
          </p:cNvSpPr>
          <p:nvPr>
            <p:ph type="sldNum" sz="quarter" idx="12"/>
          </p:nvPr>
        </p:nvSpPr>
        <p:spPr/>
        <p:txBody>
          <a:bodyPr/>
          <a:lstStyle/>
          <a:p>
            <a:pPr defTabSz="342900" eaLnBrk="1" fontAlgn="auto" hangingPunct="1">
              <a:spcBef>
                <a:spcPts val="0"/>
              </a:spcBef>
              <a:spcAft>
                <a:spcPts val="0"/>
              </a:spcAft>
              <a:defRPr/>
            </a:pPr>
            <a:fld id="{F56462C0-8F96-3249-A7CE-545301B11722}" type="slidenum">
              <a:rPr lang="en-US" sz="1350">
                <a:solidFill>
                  <a:prstClr val="black"/>
                </a:solidFill>
                <a:latin typeface="Arial"/>
                <a:ea typeface="+mn-ea"/>
              </a:rPr>
              <a:pPr defTabSz="342900" eaLnBrk="1" fontAlgn="auto" hangingPunct="1">
                <a:spcBef>
                  <a:spcPts val="0"/>
                </a:spcBef>
                <a:spcAft>
                  <a:spcPts val="0"/>
                </a:spcAft>
                <a:defRPr/>
              </a:pPr>
              <a:t>57</a:t>
            </a:fld>
            <a:endParaRPr lang="en-US" sz="1350">
              <a:solidFill>
                <a:prstClr val="black"/>
              </a:solidFill>
              <a:latin typeface="Arial"/>
              <a:ea typeface="+mn-e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BF8AC-7F98-46BB-33F3-72665632F87E}"/>
              </a:ext>
            </a:extLst>
          </p:cNvPr>
          <p:cNvSpPr>
            <a:spLocks noGrp="1"/>
          </p:cNvSpPr>
          <p:nvPr>
            <p:ph sz="quarter" idx="10"/>
          </p:nvPr>
        </p:nvSpPr>
        <p:spPr>
          <a:xfrm>
            <a:off x="198438" y="182563"/>
            <a:ext cx="8747125" cy="4778375"/>
          </a:xfrm>
        </p:spPr>
        <p:txBody>
          <a:bodyPr>
            <a:normAutofit fontScale="40000" lnSpcReduction="20000"/>
          </a:bodyPr>
          <a:lstStyle/>
          <a:p>
            <a:pPr marL="0" indent="0">
              <a:lnSpc>
                <a:spcPct val="120000"/>
              </a:lnSpc>
              <a:buFont typeface="Arial" panose="020B0604020202020204" pitchFamily="34" charset="0"/>
              <a:buNone/>
              <a:defRPr/>
            </a:pPr>
            <a:r>
              <a:rPr lang="en-CA" sz="5550" b="1" i="1" dirty="0">
                <a:solidFill>
                  <a:srgbClr val="00B0F0"/>
                </a:solidFill>
              </a:rPr>
              <a:t>Entertainment Software Association v. Society of Composers, Authors and Music Publishers of Canada</a:t>
            </a:r>
            <a:r>
              <a:rPr lang="en-CA" sz="5550" dirty="0">
                <a:solidFill>
                  <a:srgbClr val="00B0F0"/>
                </a:solidFill>
              </a:rPr>
              <a:t> </a:t>
            </a:r>
            <a:r>
              <a:rPr lang="en-CA" sz="5550" dirty="0">
                <a:solidFill>
                  <a:schemeClr val="bg1"/>
                </a:solidFill>
              </a:rPr>
              <a:t>(Pentalogy  case)</a:t>
            </a:r>
          </a:p>
          <a:p>
            <a:pPr marL="985837" lvl="1" indent="-685800">
              <a:lnSpc>
                <a:spcPct val="120000"/>
              </a:lnSpc>
              <a:buFont typeface="Arial" panose="020B0604020202020204" pitchFamily="34" charset="0"/>
              <a:buChar char="•"/>
              <a:defRPr/>
            </a:pPr>
            <a:r>
              <a:rPr lang="en-CA" sz="5550" b="1" dirty="0">
                <a:solidFill>
                  <a:srgbClr val="FF0000"/>
                </a:solidFill>
              </a:rPr>
              <a:t>Issue </a:t>
            </a:r>
            <a:r>
              <a:rPr lang="en-CA" sz="5550" dirty="0">
                <a:solidFill>
                  <a:schemeClr val="bg1"/>
                </a:solidFill>
              </a:rPr>
              <a:t>is </a:t>
            </a:r>
            <a:r>
              <a:rPr lang="en-CA" sz="5550" dirty="0">
                <a:solidFill>
                  <a:srgbClr val="FFFF00"/>
                </a:solidFill>
              </a:rPr>
              <a:t>whether the Copyright Act requires a second royalty to be paid </a:t>
            </a:r>
            <a:r>
              <a:rPr lang="en-CA" sz="5550" dirty="0">
                <a:solidFill>
                  <a:schemeClr val="bg1"/>
                </a:solidFill>
              </a:rPr>
              <a:t>when games are downloaded as opposed to sold in store</a:t>
            </a:r>
            <a:r>
              <a:rPr lang="en-CA" sz="5550" dirty="0">
                <a:solidFill>
                  <a:srgbClr val="FF0000"/>
                </a:solidFill>
              </a:rPr>
              <a:t>? </a:t>
            </a:r>
            <a:r>
              <a:rPr lang="en-CA" sz="5550" dirty="0">
                <a:solidFill>
                  <a:schemeClr val="bg1"/>
                </a:solidFill>
              </a:rPr>
              <a:t>A royalty is already paid to account for the reproduction of the musical work. However </a:t>
            </a:r>
            <a:r>
              <a:rPr lang="en-CA" sz="5550" dirty="0">
                <a:solidFill>
                  <a:srgbClr val="FFFF00"/>
                </a:solidFill>
              </a:rPr>
              <a:t>if a download of a video game is found to constitute a communication to the public </a:t>
            </a:r>
            <a:r>
              <a:rPr lang="en-CA" sz="5550" dirty="0">
                <a:solidFill>
                  <a:schemeClr val="bg1"/>
                </a:solidFill>
              </a:rPr>
              <a:t>by telecommunication </a:t>
            </a:r>
            <a:r>
              <a:rPr lang="en-CA" sz="5550" dirty="0">
                <a:solidFill>
                  <a:srgbClr val="FF0000"/>
                </a:solidFill>
              </a:rPr>
              <a:t>IN ADDITION to a reproduction</a:t>
            </a:r>
            <a:r>
              <a:rPr lang="en-CA" sz="5550" dirty="0">
                <a:solidFill>
                  <a:schemeClr val="bg1"/>
                </a:solidFill>
              </a:rPr>
              <a:t>, then a second right would be engaged. </a:t>
            </a:r>
          </a:p>
          <a:p>
            <a:pPr marL="985837" lvl="1" indent="-685800">
              <a:lnSpc>
                <a:spcPct val="120000"/>
              </a:lnSpc>
              <a:buFont typeface="Arial" panose="020B0604020202020204" pitchFamily="34" charset="0"/>
              <a:buChar char="•"/>
              <a:defRPr/>
            </a:pPr>
            <a:r>
              <a:rPr lang="en-CA" sz="5550" dirty="0">
                <a:solidFill>
                  <a:srgbClr val="FF0000"/>
                </a:solidFill>
              </a:rPr>
              <a:t>Conclusion: </a:t>
            </a:r>
            <a:r>
              <a:rPr lang="en-CA" sz="5550" dirty="0">
                <a:solidFill>
                  <a:schemeClr val="bg1"/>
                </a:solidFill>
              </a:rPr>
              <a:t>SCC held that “</a:t>
            </a:r>
            <a:r>
              <a:rPr lang="en-CA" sz="5550" dirty="0">
                <a:solidFill>
                  <a:srgbClr val="FFFF00"/>
                </a:solidFill>
              </a:rPr>
              <a:t>the Internet delivery of copies of video games containing musical works” does not constitute a communication to the public</a:t>
            </a:r>
            <a:r>
              <a:rPr lang="en-CA" sz="5550" dirty="0">
                <a:solidFill>
                  <a:schemeClr val="bg1"/>
                </a:solidFill>
              </a:rPr>
              <a:t> – so doesn’t infringe s. 3(1)(f).  </a:t>
            </a:r>
          </a:p>
          <a:p>
            <a:pPr>
              <a:defRPr/>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Box 1">
            <a:extLst>
              <a:ext uri="{FF2B5EF4-FFF2-40B4-BE49-F238E27FC236}">
                <a16:creationId xmlns:a16="http://schemas.microsoft.com/office/drawing/2014/main" id="{01830F7D-60EA-938F-4DD1-AAD600F40A0B}"/>
              </a:ext>
            </a:extLst>
          </p:cNvPr>
          <p:cNvSpPr txBox="1">
            <a:spLocks noChangeArrowheads="1"/>
          </p:cNvSpPr>
          <p:nvPr/>
        </p:nvSpPr>
        <p:spPr bwMode="auto">
          <a:xfrm>
            <a:off x="847725" y="404813"/>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4" name="TextBox 3">
            <a:extLst>
              <a:ext uri="{FF2B5EF4-FFF2-40B4-BE49-F238E27FC236}">
                <a16:creationId xmlns:a16="http://schemas.microsoft.com/office/drawing/2014/main" id="{D363DB38-D158-6925-7B03-52168F55E8CC}"/>
              </a:ext>
            </a:extLst>
          </p:cNvPr>
          <p:cNvSpPr txBox="1"/>
          <p:nvPr/>
        </p:nvSpPr>
        <p:spPr>
          <a:xfrm>
            <a:off x="268288" y="1492250"/>
            <a:ext cx="8467725" cy="2892425"/>
          </a:xfrm>
          <a:prstGeom prst="rect">
            <a:avLst/>
          </a:prstGeom>
          <a:noFill/>
        </p:spPr>
        <p:txBody>
          <a:bodyPr wrap="none">
            <a:spAutoFit/>
          </a:bodyPr>
          <a:lstStyle/>
          <a:p>
            <a:pPr>
              <a:defRPr/>
            </a:pPr>
            <a:r>
              <a:rPr lang="en-US" sz="2600" b="1" dirty="0">
                <a:solidFill>
                  <a:schemeClr val="bg1"/>
                </a:solidFill>
              </a:rPr>
              <a:t>Right to communicate a work to the public by </a:t>
            </a:r>
          </a:p>
          <a:p>
            <a:pPr>
              <a:defRPr/>
            </a:pPr>
            <a:r>
              <a:rPr lang="en-US" sz="2600" b="1" dirty="0">
                <a:solidFill>
                  <a:schemeClr val="bg1"/>
                </a:solidFill>
              </a:rPr>
              <a:t>telecommunication (s. 3(1)(f))</a:t>
            </a:r>
          </a:p>
          <a:p>
            <a:pPr>
              <a:defRPr/>
            </a:pPr>
            <a:r>
              <a:rPr lang="en-US" sz="2600" i="1" dirty="0">
                <a:solidFill>
                  <a:srgbClr val="00B0F0"/>
                </a:solidFill>
              </a:rPr>
              <a:t>Rogers Communications Inc. v. SOCAN  </a:t>
            </a:r>
            <a:r>
              <a:rPr lang="en-US" sz="2600" dirty="0">
                <a:solidFill>
                  <a:schemeClr val="bg1"/>
                </a:solidFill>
              </a:rPr>
              <a:t>2012 SCC 35</a:t>
            </a:r>
          </a:p>
          <a:p>
            <a:pPr marL="914400" lvl="1" indent="-457200">
              <a:buFont typeface="Arial" panose="020B0604020202020204" pitchFamily="34" charset="0"/>
              <a:buChar char="•"/>
              <a:defRPr/>
            </a:pPr>
            <a:r>
              <a:rPr lang="en-US" sz="2600" b="1" dirty="0">
                <a:solidFill>
                  <a:srgbClr val="FFFF00"/>
                </a:solidFill>
              </a:rPr>
              <a:t>Does </a:t>
            </a:r>
            <a:r>
              <a:rPr lang="en-US" sz="2600" b="1" dirty="0">
                <a:solidFill>
                  <a:srgbClr val="FF0000"/>
                </a:solidFill>
              </a:rPr>
              <a:t>individual</a:t>
            </a:r>
            <a:r>
              <a:rPr lang="en-US" sz="2600" b="1" dirty="0">
                <a:solidFill>
                  <a:srgbClr val="FFFF00"/>
                </a:solidFill>
              </a:rPr>
              <a:t> streaming, triggered by the </a:t>
            </a:r>
          </a:p>
          <a:p>
            <a:pPr lvl="1">
              <a:defRPr/>
            </a:pPr>
            <a:r>
              <a:rPr lang="en-US" sz="2600" b="1" dirty="0">
                <a:solidFill>
                  <a:srgbClr val="FF0000"/>
                </a:solidFill>
              </a:rPr>
              <a:t>individual </a:t>
            </a:r>
            <a:r>
              <a:rPr lang="en-US" sz="2600" b="1" dirty="0">
                <a:solidFill>
                  <a:srgbClr val="FFFF00"/>
                </a:solidFill>
              </a:rPr>
              <a:t>actions of </a:t>
            </a:r>
            <a:r>
              <a:rPr lang="en-US" sz="2600" b="1" dirty="0">
                <a:solidFill>
                  <a:srgbClr val="FF0000"/>
                </a:solidFill>
              </a:rPr>
              <a:t>individual</a:t>
            </a:r>
            <a:r>
              <a:rPr lang="en-US" sz="2600" b="1" dirty="0">
                <a:solidFill>
                  <a:srgbClr val="FFFF00"/>
                </a:solidFill>
              </a:rPr>
              <a:t> users, </a:t>
            </a:r>
          </a:p>
          <a:p>
            <a:pPr lvl="1">
              <a:defRPr/>
            </a:pPr>
            <a:r>
              <a:rPr lang="en-US" sz="2600" b="1" dirty="0">
                <a:solidFill>
                  <a:srgbClr val="FFFF00"/>
                </a:solidFill>
              </a:rPr>
              <a:t>constitute “</a:t>
            </a:r>
            <a:r>
              <a:rPr lang="en-US" sz="2600" b="1" dirty="0">
                <a:solidFill>
                  <a:schemeClr val="bg1"/>
                </a:solidFill>
              </a:rPr>
              <a:t>communication to the public</a:t>
            </a:r>
            <a:r>
              <a:rPr lang="en-US" sz="2600" b="1" dirty="0">
                <a:solidFill>
                  <a:srgbClr val="FFFF00"/>
                </a:solidFill>
              </a:rPr>
              <a:t>” or a </a:t>
            </a:r>
          </a:p>
          <a:p>
            <a:pPr lvl="1">
              <a:defRPr/>
            </a:pPr>
            <a:r>
              <a:rPr lang="en-US" sz="2600" b="1" dirty="0">
                <a:solidFill>
                  <a:srgbClr val="FFFF00"/>
                </a:solidFill>
              </a:rPr>
              <a:t>“</a:t>
            </a:r>
            <a:r>
              <a:rPr lang="en-US" sz="2600" b="1" dirty="0">
                <a:solidFill>
                  <a:schemeClr val="bg1"/>
                </a:solidFill>
              </a:rPr>
              <a:t>private communication</a:t>
            </a:r>
            <a:r>
              <a:rPr lang="en-US" sz="2600" b="1" dirty="0">
                <a:solidFill>
                  <a:srgbClr val="FFFF00"/>
                </a:solidFill>
              </a:rPr>
              <a:t>” </a:t>
            </a:r>
            <a:r>
              <a:rPr lang="en-US" sz="2600" b="1" dirty="0">
                <a:solidFill>
                  <a:srgbClr val="FF0000"/>
                </a:solidFill>
              </a:rPr>
              <a:t>?</a:t>
            </a:r>
            <a:r>
              <a:rPr lang="en-US" sz="2600" b="1" dirty="0">
                <a:solidFill>
                  <a:srgbClr val="FFFF00"/>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3D74DC86-B18E-8747-7E85-0B3E65C267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1582" y="281159"/>
            <a:ext cx="4760835" cy="4581181"/>
          </a:xfrm>
          <a:prstGeom prst="rect">
            <a:avLst/>
          </a:prstGeom>
        </p:spPr>
      </p:pic>
    </p:spTree>
    <p:extLst>
      <p:ext uri="{BB962C8B-B14F-4D97-AF65-F5344CB8AC3E}">
        <p14:creationId xmlns:p14="http://schemas.microsoft.com/office/powerpoint/2010/main" val="2290720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Content Placeholder 2">
            <a:extLst>
              <a:ext uri="{FF2B5EF4-FFF2-40B4-BE49-F238E27FC236}">
                <a16:creationId xmlns:a16="http://schemas.microsoft.com/office/drawing/2014/main" id="{50DED082-091D-82FA-6DEE-731198CBF68B}"/>
              </a:ext>
            </a:extLst>
          </p:cNvPr>
          <p:cNvSpPr>
            <a:spLocks noGrp="1" noChangeArrowheads="1"/>
          </p:cNvSpPr>
          <p:nvPr>
            <p:ph sz="quarter" idx="10"/>
          </p:nvPr>
        </p:nvSpPr>
        <p:spPr bwMode="auto">
          <a:xfrm>
            <a:off x="395288" y="555625"/>
            <a:ext cx="8353425" cy="4213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b="1">
                <a:solidFill>
                  <a:srgbClr val="FF0000"/>
                </a:solidFill>
              </a:rPr>
              <a:t>YES</a:t>
            </a:r>
            <a:r>
              <a:rPr lang="en-US" altLang="en-US" sz="3300" b="1">
                <a:solidFill>
                  <a:schemeClr val="bg1"/>
                </a:solidFill>
              </a:rPr>
              <a:t>,</a:t>
            </a:r>
            <a:r>
              <a:rPr lang="en-US" altLang="en-US" sz="3300" b="1">
                <a:solidFill>
                  <a:srgbClr val="FFFF00"/>
                </a:solidFill>
              </a:rPr>
              <a:t> IT IS </a:t>
            </a:r>
          </a:p>
          <a:p>
            <a:pPr marL="0" indent="0" algn="ctr">
              <a:buFont typeface="Arial" panose="020B0604020202020204" pitchFamily="34" charset="0"/>
              <a:buNone/>
            </a:pPr>
            <a:r>
              <a:rPr lang="en-US" altLang="en-US" sz="3300" b="1">
                <a:solidFill>
                  <a:schemeClr val="bg1"/>
                </a:solidFill>
              </a:rPr>
              <a:t>‘</a:t>
            </a:r>
            <a:r>
              <a:rPr lang="en-US" altLang="en-US" sz="3300" b="1">
                <a:solidFill>
                  <a:srgbClr val="FFFF00"/>
                </a:solidFill>
              </a:rPr>
              <a:t>COMMUNICATION TO THE PUBLIC</a:t>
            </a:r>
            <a:r>
              <a:rPr lang="en-US" altLang="en-US" sz="3300" b="1">
                <a:solidFill>
                  <a:schemeClr val="bg1"/>
                </a:solidFill>
              </a:rPr>
              <a:t>’</a:t>
            </a:r>
            <a:r>
              <a:rPr lang="en-US" altLang="en-US" sz="3300" b="1">
                <a:solidFill>
                  <a:srgbClr val="FFFF00"/>
                </a:solidFill>
              </a:rPr>
              <a:t> </a:t>
            </a:r>
          </a:p>
          <a:p>
            <a:pPr marL="0" indent="0" algn="ctr">
              <a:buFont typeface="Arial" panose="020B0604020202020204" pitchFamily="34" charset="0"/>
              <a:buNone/>
            </a:pPr>
            <a:r>
              <a:rPr lang="en-US" altLang="en-US" sz="3000">
                <a:solidFill>
                  <a:srgbClr val="FF0000"/>
                </a:solidFill>
              </a:rPr>
              <a:t>(</a:t>
            </a:r>
            <a:r>
              <a:rPr lang="en-US" altLang="en-US" sz="3000">
                <a:solidFill>
                  <a:schemeClr val="bg1"/>
                </a:solidFill>
              </a:rPr>
              <a:t>despite what was said in </a:t>
            </a:r>
            <a:r>
              <a:rPr lang="en-US" altLang="en-US" sz="3000" i="1">
                <a:solidFill>
                  <a:srgbClr val="00B0F0"/>
                </a:solidFill>
              </a:rPr>
              <a:t>CCH v. LSUC </a:t>
            </a:r>
            <a:r>
              <a:rPr lang="en-CA" altLang="en-US" sz="3000">
                <a:solidFill>
                  <a:schemeClr val="bg1"/>
                </a:solidFill>
              </a:rPr>
              <a:t>that transmission of a single copy to a single person isn’t a communication to the public  </a:t>
            </a:r>
            <a:r>
              <a:rPr lang="en-CA" altLang="en-US" sz="3000">
                <a:solidFill>
                  <a:srgbClr val="FF0000"/>
                </a:solidFill>
              </a:rPr>
              <a:t>-</a:t>
            </a:r>
            <a:r>
              <a:rPr lang="en-CA" altLang="en-US" sz="3000">
                <a:solidFill>
                  <a:schemeClr val="bg1"/>
                </a:solidFill>
              </a:rPr>
              <a:t> also think about it </a:t>
            </a:r>
            <a:r>
              <a:rPr lang="en-CA" altLang="en-US" sz="3000">
                <a:solidFill>
                  <a:srgbClr val="FF0000"/>
                </a:solidFill>
                <a:sym typeface="Wingdings" pitchFamily="2" charset="2"/>
              </a:rPr>
              <a:t></a:t>
            </a:r>
            <a:r>
              <a:rPr lang="en-CA" altLang="en-US" sz="3000">
                <a:solidFill>
                  <a:schemeClr val="bg1"/>
                </a:solidFill>
              </a:rPr>
              <a:t> CCH photocopy and fax facts are reasonably distinguishable</a:t>
            </a:r>
            <a:r>
              <a:rPr lang="en-CA" altLang="en-US" sz="3000">
                <a:solidFill>
                  <a:srgbClr val="FF0000"/>
                </a:solidFill>
              </a:rPr>
              <a:t>)</a:t>
            </a:r>
            <a:endParaRPr lang="en-US" altLang="en-US" sz="3000" i="1" u="sng">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EF32EF-9D7C-E04A-88D5-64200AF35A4F}"/>
              </a:ext>
            </a:extLst>
          </p:cNvPr>
          <p:cNvSpPr>
            <a:spLocks noGrp="1"/>
          </p:cNvSpPr>
          <p:nvPr>
            <p:ph type="title"/>
          </p:nvPr>
        </p:nvSpPr>
        <p:spPr>
          <a:xfrm>
            <a:off x="563563" y="222250"/>
            <a:ext cx="8208962" cy="712788"/>
          </a:xfrm>
        </p:spPr>
        <p:txBody>
          <a:bodyPr>
            <a:normAutofit fontScale="90000"/>
          </a:bodyPr>
          <a:lstStyle/>
          <a:p>
            <a:pPr>
              <a:defRPr/>
            </a:pPr>
            <a:r>
              <a:rPr 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38FD3EBB-F34D-223F-01FB-34A5A5B0B62C}"/>
              </a:ext>
            </a:extLst>
          </p:cNvPr>
          <p:cNvSpPr>
            <a:spLocks noGrp="1"/>
          </p:cNvSpPr>
          <p:nvPr>
            <p:ph idx="1"/>
          </p:nvPr>
        </p:nvSpPr>
        <p:spPr>
          <a:xfrm>
            <a:off x="468313" y="1087438"/>
            <a:ext cx="8207375" cy="3868737"/>
          </a:xfrm>
        </p:spPr>
        <p:txBody>
          <a:bodyPr>
            <a:normAutofit/>
          </a:bodyPr>
          <a:lstStyle/>
          <a:p>
            <a:pPr marL="0" indent="0">
              <a:buFont typeface="Arial" panose="020B0604020202020204" pitchFamily="34" charset="0"/>
              <a:buNone/>
              <a:defRPr/>
            </a:pPr>
            <a:r>
              <a:rPr lang="en-US" sz="2400" b="1" dirty="0">
                <a:solidFill>
                  <a:schemeClr val="bg1"/>
                </a:solidFill>
              </a:rPr>
              <a:t>Right to communicate a work to the public by telecommunication (s. 3(1)(f))</a:t>
            </a:r>
          </a:p>
          <a:p>
            <a:pPr>
              <a:defRPr/>
            </a:pPr>
            <a:r>
              <a:rPr lang="en-US" sz="2400" dirty="0">
                <a:solidFill>
                  <a:schemeClr val="bg1"/>
                </a:solidFill>
              </a:rPr>
              <a:t>S. </a:t>
            </a:r>
            <a:r>
              <a:rPr lang="en-US" sz="2400" dirty="0">
                <a:solidFill>
                  <a:srgbClr val="FFFF00"/>
                </a:solidFill>
              </a:rPr>
              <a:t>2.4(1.1) </a:t>
            </a:r>
            <a:r>
              <a:rPr lang="en-US" sz="2400" dirty="0">
                <a:solidFill>
                  <a:schemeClr val="bg1"/>
                </a:solidFill>
              </a:rPr>
              <a:t>(</a:t>
            </a:r>
            <a:r>
              <a:rPr lang="en-US" sz="2400" dirty="0">
                <a:solidFill>
                  <a:srgbClr val="FF0000"/>
                </a:solidFill>
              </a:rPr>
              <a:t>amended</a:t>
            </a:r>
            <a:r>
              <a:rPr lang="en-US" sz="2400" dirty="0">
                <a:solidFill>
                  <a:schemeClr val="bg1"/>
                </a:solidFill>
              </a:rPr>
              <a:t>)</a:t>
            </a:r>
          </a:p>
          <a:p>
            <a:pPr marL="342900" lvl="1" indent="0">
              <a:buFont typeface="Arial" panose="020B0604020202020204" pitchFamily="34" charset="0"/>
              <a:buNone/>
              <a:defRPr/>
            </a:pPr>
            <a:r>
              <a:rPr lang="en-US" sz="2400" i="1" dirty="0">
                <a:solidFill>
                  <a:schemeClr val="bg1"/>
                </a:solidFill>
              </a:rPr>
              <a:t>For the purposes of this Act, communication of a work or other subject-matter to the public by telecommunication </a:t>
            </a:r>
            <a:r>
              <a:rPr lang="en-US" sz="2400" i="1" dirty="0">
                <a:solidFill>
                  <a:srgbClr val="FF0000"/>
                </a:solidFill>
              </a:rPr>
              <a:t>includes</a:t>
            </a:r>
            <a:r>
              <a:rPr lang="en-US" sz="2400" i="1" dirty="0">
                <a:solidFill>
                  <a:srgbClr val="FFFF00"/>
                </a:solidFill>
              </a:rPr>
              <a:t> making it available to the public by telecommunication in a way that allows a member of the public to have access to it from a place and </a:t>
            </a:r>
            <a:r>
              <a:rPr lang="en-US" sz="2400" i="1" dirty="0">
                <a:solidFill>
                  <a:srgbClr val="FF0000"/>
                </a:solidFill>
              </a:rPr>
              <a:t>at a time individually chosen </a:t>
            </a:r>
            <a:r>
              <a:rPr lang="en-US" sz="2400" i="1" dirty="0">
                <a:solidFill>
                  <a:schemeClr val="bg1"/>
                </a:solidFill>
              </a:rPr>
              <a:t>by that member of the public.</a:t>
            </a:r>
          </a:p>
          <a:p>
            <a:pPr lvl="2">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90DB610C-E64A-41E1-FDDF-4DD0A017807E}"/>
              </a:ext>
            </a:extLst>
          </p:cNvPr>
          <p:cNvSpPr>
            <a:spLocks noGrp="1"/>
          </p:cNvSpPr>
          <p:nvPr>
            <p:ph type="sldNum" sz="quarter" idx="12"/>
          </p:nvPr>
        </p:nvSpPr>
        <p:spPr/>
        <p:txBody>
          <a:bodyPr/>
          <a:lstStyle/>
          <a:p>
            <a:pPr defTabSz="342900" eaLnBrk="1" fontAlgn="auto" hangingPunct="1">
              <a:spcBef>
                <a:spcPts val="0"/>
              </a:spcBef>
              <a:spcAft>
                <a:spcPts val="0"/>
              </a:spcAft>
              <a:defRPr/>
            </a:pPr>
            <a:fld id="{778AA772-E044-1C4F-8352-5FDFFC4DA6B0}" type="slidenum">
              <a:rPr lang="en-US" sz="1350">
                <a:solidFill>
                  <a:prstClr val="black"/>
                </a:solidFill>
                <a:latin typeface="Arial"/>
                <a:ea typeface="+mn-ea"/>
              </a:rPr>
              <a:pPr defTabSz="342900" eaLnBrk="1" fontAlgn="auto" hangingPunct="1">
                <a:spcBef>
                  <a:spcPts val="0"/>
                </a:spcBef>
                <a:spcAft>
                  <a:spcPts val="0"/>
                </a:spcAft>
                <a:defRPr/>
              </a:pPr>
              <a:t>61</a:t>
            </a:fld>
            <a:endParaRPr lang="en-US" sz="1350">
              <a:solidFill>
                <a:prstClr val="black"/>
              </a:solidFill>
              <a:latin typeface="Arial"/>
              <a:ea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9B2481-EEC8-BBF7-30EB-E7566A63D77C}"/>
              </a:ext>
            </a:extLst>
          </p:cNvPr>
          <p:cNvSpPr txBox="1"/>
          <p:nvPr/>
        </p:nvSpPr>
        <p:spPr>
          <a:xfrm>
            <a:off x="2750360" y="328394"/>
            <a:ext cx="3681329" cy="646331"/>
          </a:xfrm>
          <a:prstGeom prst="rect">
            <a:avLst/>
          </a:prstGeom>
          <a:noFill/>
        </p:spPr>
        <p:txBody>
          <a:bodyPr wrap="none">
            <a:spAutoFit/>
          </a:bodyPr>
          <a:lstStyle/>
          <a:p>
            <a:pPr defTabSz="342900" eaLnBrk="1" fontAlgn="auto" hangingPunct="1">
              <a:spcBef>
                <a:spcPts val="0"/>
              </a:spcBef>
              <a:spcAft>
                <a:spcPts val="0"/>
              </a:spcAft>
              <a:defRPr/>
            </a:pPr>
            <a:r>
              <a:rPr lang="en-US" sz="3600" dirty="0">
                <a:solidFill>
                  <a:srgbClr val="FFFF00"/>
                </a:solidFill>
                <a:latin typeface="Arial"/>
                <a:ea typeface="+mn-ea"/>
              </a:rPr>
              <a:t>MORAL RIGHTS</a:t>
            </a:r>
          </a:p>
        </p:txBody>
      </p:sp>
      <p:pic>
        <p:nvPicPr>
          <p:cNvPr id="294914" name="Picture 2" descr="800px-Flight_stop.jpg">
            <a:extLst>
              <a:ext uri="{FF2B5EF4-FFF2-40B4-BE49-F238E27FC236}">
                <a16:creationId xmlns:a16="http://schemas.microsoft.com/office/drawing/2014/main" id="{3D9EF358-0EC1-3FB7-0961-7FD1C5D776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5438" y="1522413"/>
            <a:ext cx="34194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9D77CC3-CDEA-8313-EEE8-927A4B8DC4E2}"/>
              </a:ext>
            </a:extLst>
          </p:cNvPr>
          <p:cNvSpPr txBox="1"/>
          <p:nvPr/>
        </p:nvSpPr>
        <p:spPr>
          <a:xfrm>
            <a:off x="4356100" y="4300538"/>
            <a:ext cx="1901825" cy="300037"/>
          </a:xfrm>
          <a:prstGeom prst="rect">
            <a:avLst/>
          </a:prstGeom>
          <a:noFill/>
        </p:spPr>
        <p:txBody>
          <a:bodyPr wrap="none">
            <a:spAutoFit/>
          </a:bodyPr>
          <a:lstStyle/>
          <a:p>
            <a:pPr defTabSz="342900" eaLnBrk="1" fontAlgn="auto" hangingPunct="1">
              <a:spcBef>
                <a:spcPts val="0"/>
              </a:spcBef>
              <a:spcAft>
                <a:spcPts val="0"/>
              </a:spcAft>
              <a:defRPr/>
            </a:pPr>
            <a:r>
              <a:rPr lang="en-US" sz="1350" dirty="0">
                <a:solidFill>
                  <a:prstClr val="white"/>
                </a:solidFill>
                <a:latin typeface="Arial"/>
                <a:ea typeface="+mn-ea"/>
              </a:rPr>
              <a:t>Snow v. Eaton Centre </a:t>
            </a:r>
          </a:p>
        </p:txBody>
      </p:sp>
      <p:sp>
        <p:nvSpPr>
          <p:cNvPr id="5" name="TextBox 4">
            <a:extLst>
              <a:ext uri="{FF2B5EF4-FFF2-40B4-BE49-F238E27FC236}">
                <a16:creationId xmlns:a16="http://schemas.microsoft.com/office/drawing/2014/main" id="{B21BCD2A-830D-64EB-DC84-918864440332}"/>
              </a:ext>
            </a:extLst>
          </p:cNvPr>
          <p:cNvSpPr txBox="1"/>
          <p:nvPr/>
        </p:nvSpPr>
        <p:spPr>
          <a:xfrm>
            <a:off x="2784475" y="1057275"/>
            <a:ext cx="3621088" cy="300038"/>
          </a:xfrm>
          <a:prstGeom prst="rect">
            <a:avLst/>
          </a:prstGeom>
          <a:noFill/>
        </p:spPr>
        <p:txBody>
          <a:bodyPr wrap="none">
            <a:spAutoFit/>
          </a:bodyPr>
          <a:lstStyle/>
          <a:p>
            <a:pPr defTabSz="342900" eaLnBrk="1" fontAlgn="auto" hangingPunct="1">
              <a:spcBef>
                <a:spcPts val="0"/>
              </a:spcBef>
              <a:spcAft>
                <a:spcPts val="0"/>
              </a:spcAft>
              <a:defRPr/>
            </a:pPr>
            <a:r>
              <a:rPr lang="en-CA" sz="1350" dirty="0">
                <a:solidFill>
                  <a:prstClr val="white"/>
                </a:solidFill>
                <a:latin typeface="Arial"/>
                <a:ea typeface="+mn-ea"/>
              </a:rPr>
              <a:t>Sections 14.1 and 14.2 of the </a:t>
            </a:r>
            <a:r>
              <a:rPr lang="en-CA" sz="1350" b="1" dirty="0">
                <a:solidFill>
                  <a:prstClr val="white"/>
                </a:solidFill>
                <a:latin typeface="Arial"/>
                <a:ea typeface="+mn-ea"/>
              </a:rPr>
              <a:t>Copyright Act</a:t>
            </a:r>
            <a:endParaRPr lang="en-US" sz="1350" dirty="0">
              <a:solidFill>
                <a:prstClr val="white"/>
              </a:solidFill>
              <a:latin typeface="Arial"/>
              <a:ea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7AD2D7-75C5-077A-A591-7086E382F8C1}"/>
              </a:ext>
            </a:extLst>
          </p:cNvPr>
          <p:cNvSpPr>
            <a:spLocks noGrp="1"/>
          </p:cNvSpPr>
          <p:nvPr>
            <p:ph sz="quarter" idx="10"/>
          </p:nvPr>
        </p:nvSpPr>
        <p:spPr>
          <a:xfrm>
            <a:off x="358775" y="449263"/>
            <a:ext cx="8426450" cy="4244975"/>
          </a:xfrm>
        </p:spPr>
        <p:txBody>
          <a:bodyPr>
            <a:normAutofit lnSpcReduction="10000"/>
          </a:bodyPr>
          <a:lstStyle/>
          <a:p>
            <a:pPr>
              <a:defRPr/>
            </a:pPr>
            <a:r>
              <a:rPr lang="en-CA" sz="1875" dirty="0">
                <a:solidFill>
                  <a:schemeClr val="bg1"/>
                </a:solidFill>
              </a:rPr>
              <a:t>Sections 14.1 and 14.2 of the </a:t>
            </a:r>
            <a:r>
              <a:rPr lang="en-CA" sz="1875" i="1" dirty="0">
                <a:solidFill>
                  <a:schemeClr val="bg1"/>
                </a:solidFill>
              </a:rPr>
              <a:t>Copyright Act</a:t>
            </a:r>
          </a:p>
          <a:p>
            <a:pPr lvl="1">
              <a:buFont typeface="Courier New" panose="02070309020205020404" pitchFamily="49" charset="0"/>
              <a:buChar char="o"/>
              <a:defRPr/>
            </a:pPr>
            <a:r>
              <a:rPr lang="en-CA" sz="1875" dirty="0">
                <a:solidFill>
                  <a:schemeClr val="bg1"/>
                </a:solidFill>
              </a:rPr>
              <a:t>the right to the </a:t>
            </a:r>
            <a:r>
              <a:rPr lang="en-CA" sz="1875" dirty="0">
                <a:solidFill>
                  <a:srgbClr val="FFFF00"/>
                </a:solidFill>
              </a:rPr>
              <a:t>integrity of the work</a:t>
            </a:r>
            <a:r>
              <a:rPr lang="en-CA" sz="1875" dirty="0">
                <a:solidFill>
                  <a:schemeClr val="bg1"/>
                </a:solidFill>
              </a:rPr>
              <a:t>; &amp;</a:t>
            </a:r>
          </a:p>
          <a:p>
            <a:pPr lvl="1">
              <a:buFont typeface="Courier New" panose="02070309020205020404" pitchFamily="49" charset="0"/>
              <a:buChar char="o"/>
              <a:defRPr/>
            </a:pPr>
            <a:r>
              <a:rPr lang="en-CA" sz="1875" dirty="0">
                <a:solidFill>
                  <a:schemeClr val="bg1"/>
                </a:solidFill>
              </a:rPr>
              <a:t>the </a:t>
            </a:r>
            <a:r>
              <a:rPr lang="en-CA" sz="1875" dirty="0">
                <a:solidFill>
                  <a:srgbClr val="FFFF00"/>
                </a:solidFill>
              </a:rPr>
              <a:t>right</a:t>
            </a:r>
            <a:r>
              <a:rPr lang="en-CA" sz="1875" dirty="0">
                <a:solidFill>
                  <a:schemeClr val="bg1"/>
                </a:solidFill>
              </a:rPr>
              <a:t>, where reasonable in the circumstances, </a:t>
            </a:r>
            <a:r>
              <a:rPr lang="en-CA" sz="1875" dirty="0">
                <a:solidFill>
                  <a:srgbClr val="FFFF00"/>
                </a:solidFill>
              </a:rPr>
              <a:t>to be associated</a:t>
            </a:r>
            <a:r>
              <a:rPr lang="en-CA" sz="1875" dirty="0">
                <a:solidFill>
                  <a:schemeClr val="bg1"/>
                </a:solidFill>
              </a:rPr>
              <a:t> with the work as its author by name or under a pseudonym </a:t>
            </a:r>
            <a:r>
              <a:rPr lang="en-CA" sz="1875" dirty="0">
                <a:solidFill>
                  <a:srgbClr val="FFFF00"/>
                </a:solidFill>
              </a:rPr>
              <a:t>and the right to remain anonymous</a:t>
            </a:r>
            <a:r>
              <a:rPr lang="en-CA" sz="1875" dirty="0">
                <a:solidFill>
                  <a:schemeClr val="bg1"/>
                </a:solidFill>
              </a:rPr>
              <a:t>.</a:t>
            </a:r>
          </a:p>
          <a:p>
            <a:pPr>
              <a:defRPr/>
            </a:pPr>
            <a:r>
              <a:rPr lang="en-CA" sz="1875" dirty="0">
                <a:solidFill>
                  <a:schemeClr val="bg1"/>
                </a:solidFill>
              </a:rPr>
              <a:t>Section 34.2 of the </a:t>
            </a:r>
            <a:r>
              <a:rPr lang="en-CA" sz="1875" i="1" dirty="0">
                <a:solidFill>
                  <a:schemeClr val="bg1"/>
                </a:solidFill>
              </a:rPr>
              <a:t>Copyright Act -</a:t>
            </a:r>
            <a:r>
              <a:rPr lang="en-CA" sz="1875" dirty="0">
                <a:solidFill>
                  <a:schemeClr val="bg1"/>
                </a:solidFill>
              </a:rPr>
              <a:t> </a:t>
            </a:r>
            <a:r>
              <a:rPr lang="en-CA" sz="1875" dirty="0">
                <a:solidFill>
                  <a:srgbClr val="FFFF00"/>
                </a:solidFill>
              </a:rPr>
              <a:t>remedies</a:t>
            </a:r>
            <a:r>
              <a:rPr lang="en-CA" sz="1875" dirty="0">
                <a:solidFill>
                  <a:schemeClr val="bg1"/>
                </a:solidFill>
              </a:rPr>
              <a:t> for infringement of moral rights include injunctions, </a:t>
            </a:r>
            <a:r>
              <a:rPr lang="en-CA" sz="1875" dirty="0">
                <a:solidFill>
                  <a:srgbClr val="FF0000"/>
                </a:solidFill>
              </a:rPr>
              <a:t>damages</a:t>
            </a:r>
            <a:r>
              <a:rPr lang="en-CA" sz="1875" dirty="0">
                <a:solidFill>
                  <a:schemeClr val="bg1"/>
                </a:solidFill>
              </a:rPr>
              <a:t>, and delivery up.</a:t>
            </a:r>
          </a:p>
          <a:p>
            <a:pPr>
              <a:defRPr/>
            </a:pPr>
            <a:r>
              <a:rPr lang="en-CA" sz="1875" dirty="0">
                <a:solidFill>
                  <a:schemeClr val="bg1"/>
                </a:solidFill>
              </a:rPr>
              <a:t>Moral rights </a:t>
            </a:r>
            <a:r>
              <a:rPr lang="en-CA" sz="1875" dirty="0">
                <a:solidFill>
                  <a:srgbClr val="FF0000"/>
                </a:solidFill>
              </a:rPr>
              <a:t>can be waived</a:t>
            </a:r>
            <a:r>
              <a:rPr lang="en-CA" sz="1875" dirty="0">
                <a:solidFill>
                  <a:schemeClr val="bg1"/>
                </a:solidFill>
              </a:rPr>
              <a:t>, </a:t>
            </a:r>
            <a:r>
              <a:rPr lang="en-CA" sz="1875" dirty="0">
                <a:solidFill>
                  <a:srgbClr val="FFFF00"/>
                </a:solidFill>
              </a:rPr>
              <a:t>but not transferred</a:t>
            </a:r>
            <a:r>
              <a:rPr lang="en-CA" sz="1875" dirty="0">
                <a:solidFill>
                  <a:schemeClr val="bg1"/>
                </a:solidFill>
              </a:rPr>
              <a:t>.</a:t>
            </a:r>
            <a:endParaRPr lang="en-CA" sz="1875" dirty="0">
              <a:solidFill>
                <a:srgbClr val="FFFF00"/>
              </a:solidFill>
            </a:endParaRPr>
          </a:p>
          <a:p>
            <a:pPr>
              <a:defRPr/>
            </a:pPr>
            <a:r>
              <a:rPr lang="en-CA" sz="1875" dirty="0">
                <a:solidFill>
                  <a:schemeClr val="bg1"/>
                </a:solidFill>
              </a:rPr>
              <a:t>Cases: </a:t>
            </a:r>
          </a:p>
          <a:p>
            <a:pPr>
              <a:buFont typeface="Courier New" panose="02070309020205020404" pitchFamily="49" charset="0"/>
              <a:buChar char="o"/>
              <a:defRPr/>
            </a:pPr>
            <a:r>
              <a:rPr lang="en-CA" sz="1875" i="1" dirty="0">
                <a:solidFill>
                  <a:schemeClr val="bg1"/>
                </a:solidFill>
              </a:rPr>
              <a:t>Snow v. Eaton Centre Ltd., (1982) 70 C.P.R. (2d) 105 (Ont. H.C.J.)</a:t>
            </a:r>
          </a:p>
          <a:p>
            <a:pPr>
              <a:buFont typeface="Courier New" panose="02070309020205020404" pitchFamily="49" charset="0"/>
              <a:buChar char="o"/>
              <a:defRPr/>
            </a:pPr>
            <a:r>
              <a:rPr lang="en-CA" sz="1875" i="1" dirty="0">
                <a:solidFill>
                  <a:schemeClr val="bg1"/>
                </a:solidFill>
              </a:rPr>
              <a:t>Ritchie v. Sawmill Creek Golf &amp; Country Club Ltd., </a:t>
            </a:r>
            <a:r>
              <a:rPr lang="en-CA" sz="1875" dirty="0">
                <a:solidFill>
                  <a:schemeClr val="bg1"/>
                </a:solidFill>
              </a:rPr>
              <a:t>(2004) 189 O.A.C. 282</a:t>
            </a:r>
            <a:endParaRPr lang="en-CA" sz="1875" i="1" dirty="0">
              <a:solidFill>
                <a:schemeClr val="bg1"/>
              </a:solidFill>
            </a:endParaRPr>
          </a:p>
          <a:p>
            <a:pPr>
              <a:buFont typeface="Courier New" panose="02070309020205020404" pitchFamily="49" charset="0"/>
              <a:buChar char="o"/>
              <a:defRPr/>
            </a:pPr>
            <a:r>
              <a:rPr lang="en-CA" sz="1875" i="1" dirty="0" err="1">
                <a:solidFill>
                  <a:schemeClr val="bg1"/>
                </a:solidFill>
              </a:rPr>
              <a:t>Wiseau</a:t>
            </a:r>
            <a:r>
              <a:rPr lang="en-CA" sz="1875" i="1" dirty="0">
                <a:solidFill>
                  <a:schemeClr val="bg1"/>
                </a:solidFill>
              </a:rPr>
              <a:t> Studio, LLC et al. v. Harper et al. </a:t>
            </a:r>
            <a:r>
              <a:rPr lang="en-CA" sz="1875" dirty="0">
                <a:solidFill>
                  <a:schemeClr val="bg1"/>
                </a:solidFill>
              </a:rPr>
              <a:t>2020 ONSC 2504</a:t>
            </a:r>
            <a:r>
              <a:rPr lang="en-CA" sz="1875" i="1" dirty="0">
                <a:solidFill>
                  <a:schemeClr val="bg1"/>
                </a:solidFill>
              </a:rPr>
              <a:t> </a:t>
            </a:r>
            <a:br>
              <a:rPr lang="en-CA" dirty="0"/>
            </a:b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AA41-20E6-1ECA-F1F9-884397198D7D}"/>
              </a:ext>
            </a:extLst>
          </p:cNvPr>
          <p:cNvSpPr>
            <a:spLocks noGrp="1"/>
          </p:cNvSpPr>
          <p:nvPr>
            <p:ph type="title"/>
          </p:nvPr>
        </p:nvSpPr>
        <p:spPr>
          <a:xfrm>
            <a:off x="904875" y="309563"/>
            <a:ext cx="7334250" cy="714375"/>
          </a:xfrm>
        </p:spPr>
        <p:txBody>
          <a:bodyPr>
            <a:normAutofit/>
          </a:bodyPr>
          <a:lstStyle/>
          <a:p>
            <a:pPr>
              <a:defRPr/>
            </a:pPr>
            <a:r>
              <a:rPr lang="en-US" dirty="0">
                <a:solidFill>
                  <a:srgbClr val="FF0000"/>
                </a:solidFill>
              </a:rPr>
              <a:t> </a:t>
            </a:r>
            <a:r>
              <a:rPr lang="en-US" dirty="0">
                <a:solidFill>
                  <a:schemeClr val="bg1"/>
                </a:solidFill>
              </a:rPr>
              <a:t>Independent Creation Doctrine</a:t>
            </a:r>
            <a:r>
              <a:rPr lang="en-US" dirty="0">
                <a:solidFill>
                  <a:srgbClr val="FFFF00"/>
                </a:solidFill>
              </a:rPr>
              <a:t> - </a:t>
            </a:r>
            <a:r>
              <a:rPr lang="en-US" dirty="0">
                <a:solidFill>
                  <a:srgbClr val="FF0000"/>
                </a:solidFill>
              </a:rPr>
              <a:t>Ca</a:t>
            </a:r>
            <a:r>
              <a:rPr lang="en-US" dirty="0">
                <a:solidFill>
                  <a:schemeClr val="bg1"/>
                </a:solidFill>
              </a:rPr>
              <a:t>na</a:t>
            </a:r>
            <a:r>
              <a:rPr lang="en-US" dirty="0">
                <a:solidFill>
                  <a:srgbClr val="FF0000"/>
                </a:solidFill>
              </a:rPr>
              <a:t>da</a:t>
            </a:r>
          </a:p>
        </p:txBody>
      </p:sp>
      <p:pic>
        <p:nvPicPr>
          <p:cNvPr id="299010" name="Picture 7">
            <a:extLst>
              <a:ext uri="{FF2B5EF4-FFF2-40B4-BE49-F238E27FC236}">
                <a16:creationId xmlns:a16="http://schemas.microsoft.com/office/drawing/2014/main" id="{73A7F410-F539-4860-C696-7899F27E61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81375" y="1203325"/>
            <a:ext cx="238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Content Placeholder 2">
            <a:extLst>
              <a:ext uri="{FF2B5EF4-FFF2-40B4-BE49-F238E27FC236}">
                <a16:creationId xmlns:a16="http://schemas.microsoft.com/office/drawing/2014/main" id="{B35732F6-0E42-1F76-702C-E41993C3A165}"/>
              </a:ext>
            </a:extLst>
          </p:cNvPr>
          <p:cNvSpPr>
            <a:spLocks noGrp="1" noChangeArrowheads="1"/>
          </p:cNvSpPr>
          <p:nvPr>
            <p:ph sz="quarter" idx="10"/>
          </p:nvPr>
        </p:nvSpPr>
        <p:spPr bwMode="auto">
          <a:xfrm>
            <a:off x="539750" y="258763"/>
            <a:ext cx="8135938" cy="4545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100">
                <a:solidFill>
                  <a:schemeClr val="bg1"/>
                </a:solidFill>
              </a:rPr>
              <a:t>63      </a:t>
            </a:r>
            <a:r>
              <a:rPr lang="en-CA" altLang="en-US" sz="2100" i="1">
                <a:solidFill>
                  <a:schemeClr val="bg1"/>
                </a:solidFill>
              </a:rPr>
              <a:t>Many of the detailed similarities, in my view</a:t>
            </a:r>
            <a:r>
              <a:rPr lang="en-CA" altLang="en-US" sz="2100" i="1">
                <a:solidFill>
                  <a:srgbClr val="FFFF00"/>
                </a:solidFill>
              </a:rPr>
              <a:t>, can be traced to the common store of folklore about primitive species with human characteristics upon which Lucas was as free to draw as were Preston and Hurry</a:t>
            </a:r>
            <a:r>
              <a:rPr lang="en-CA" altLang="en-US" sz="2100" i="1">
                <a:solidFill>
                  <a:schemeClr val="bg1"/>
                </a:solidFill>
              </a:rPr>
              <a:t>. Yet drawing upon a common store of information does not in itself answer to the claim of infringement. It is the expression of ideas, not the ideas themselves, that is the subject of copyright. </a:t>
            </a:r>
            <a:r>
              <a:rPr lang="en-CA" altLang="en-US" sz="2100" i="1">
                <a:solidFill>
                  <a:srgbClr val="FFFF00"/>
                </a:solidFill>
              </a:rPr>
              <a:t>It is entirely possible that two or more authors, composers, dramatists or other artists may draw upon a common store of information for ideas and each may have copyright in his or her expression of those ideas</a:t>
            </a:r>
            <a:r>
              <a:rPr lang="en-CA" altLang="en-US" sz="2100" i="1">
                <a:solidFill>
                  <a:schemeClr val="bg1"/>
                </a:solidFill>
              </a:rPr>
              <a:t>. But if while drawing upon the common information base, one should copy the expression in literary or dramatic form of another author copyright may be infringed.</a:t>
            </a:r>
            <a:endParaRPr lang="en-US" altLang="en-US" sz="2100" i="1">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a:extLst>
              <a:ext uri="{FF2B5EF4-FFF2-40B4-BE49-F238E27FC236}">
                <a16:creationId xmlns:a16="http://schemas.microsoft.com/office/drawing/2014/main" id="{97757033-3CAF-6DF7-FD3F-B5DD2B7A989A}"/>
              </a:ext>
            </a:extLst>
          </p:cNvPr>
          <p:cNvSpPr>
            <a:spLocks noGrp="1" noChangeArrowheads="1"/>
          </p:cNvSpPr>
          <p:nvPr>
            <p:ph type="title"/>
          </p:nvPr>
        </p:nvSpPr>
        <p:spPr bwMode="auto">
          <a:xfrm>
            <a:off x="358775" y="1851025"/>
            <a:ext cx="8426450" cy="232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8800" b="1">
                <a:solidFill>
                  <a:srgbClr val="FFFF00"/>
                </a:solidFill>
              </a:rPr>
              <a:t>Users</a:t>
            </a:r>
            <a:r>
              <a:rPr lang="en-US" altLang="en-US" sz="8800" b="1">
                <a:solidFill>
                  <a:srgbClr val="FF0000"/>
                </a:solidFill>
              </a:rPr>
              <a:t>’</a:t>
            </a:r>
            <a:r>
              <a:rPr lang="en-US" altLang="en-US" sz="8800" b="1">
                <a:solidFill>
                  <a:schemeClr val="bg1"/>
                </a:solidFill>
              </a:rPr>
              <a:t> Rights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a:extLst>
              <a:ext uri="{FF2B5EF4-FFF2-40B4-BE49-F238E27FC236}">
                <a16:creationId xmlns:a16="http://schemas.microsoft.com/office/drawing/2014/main" id="{741BAFC9-57D4-DF2C-13CD-53DA09497421}"/>
              </a:ext>
            </a:extLst>
          </p:cNvPr>
          <p:cNvSpPr>
            <a:spLocks noGrp="1" noChangeArrowheads="1"/>
          </p:cNvSpPr>
          <p:nvPr>
            <p:ph type="title"/>
          </p:nvPr>
        </p:nvSpPr>
        <p:spPr bwMode="auto">
          <a:xfrm>
            <a:off x="53975" y="268288"/>
            <a:ext cx="90360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Today</a:t>
            </a:r>
            <a:r>
              <a:rPr lang="en-US" altLang="en-US" sz="3200" b="1">
                <a:solidFill>
                  <a:srgbClr val="FF0000"/>
                </a:solidFill>
              </a:rPr>
              <a:t>:</a:t>
            </a:r>
            <a:r>
              <a:rPr lang="en-US" altLang="en-US" sz="3200" b="1">
                <a:solidFill>
                  <a:schemeClr val="bg1"/>
                </a:solidFill>
              </a:rPr>
              <a:t> </a:t>
            </a:r>
            <a:r>
              <a:rPr lang="en-US" altLang="en-US" sz="3200">
                <a:solidFill>
                  <a:schemeClr val="bg1"/>
                </a:solidFill>
              </a:rPr>
              <a:t>Two Defences to copyright infringement</a:t>
            </a:r>
          </a:p>
        </p:txBody>
      </p:sp>
      <p:sp>
        <p:nvSpPr>
          <p:cNvPr id="3" name="Content Placeholder 2">
            <a:extLst>
              <a:ext uri="{FF2B5EF4-FFF2-40B4-BE49-F238E27FC236}">
                <a16:creationId xmlns:a16="http://schemas.microsoft.com/office/drawing/2014/main" id="{D75BAF24-C371-A063-07A4-27583936AA06}"/>
              </a:ext>
            </a:extLst>
          </p:cNvPr>
          <p:cNvSpPr>
            <a:spLocks noGrp="1"/>
          </p:cNvSpPr>
          <p:nvPr>
            <p:ph sz="quarter" idx="10"/>
          </p:nvPr>
        </p:nvSpPr>
        <p:spPr>
          <a:xfrm>
            <a:off x="1485900" y="1611313"/>
            <a:ext cx="6172200" cy="2682875"/>
          </a:xfrm>
        </p:spPr>
        <p:txBody>
          <a:bodyPr/>
          <a:lstStyle/>
          <a:p>
            <a:pPr marL="857250" indent="-857250">
              <a:buFont typeface="+mj-lt"/>
              <a:buAutoNum type="arabicPeriod"/>
              <a:defRPr/>
            </a:pPr>
            <a:r>
              <a:rPr lang="en-CA" sz="4500" dirty="0">
                <a:solidFill>
                  <a:srgbClr val="FFFF00"/>
                </a:solidFill>
              </a:rPr>
              <a:t>Defence of public interest</a:t>
            </a:r>
          </a:p>
          <a:p>
            <a:pPr marL="857250" indent="-857250">
              <a:buFont typeface="+mj-lt"/>
              <a:buAutoNum type="arabicPeriod"/>
              <a:defRPr/>
            </a:pPr>
            <a:r>
              <a:rPr lang="en-CA" sz="4500" dirty="0">
                <a:solidFill>
                  <a:srgbClr val="FFFF00"/>
                </a:solidFill>
              </a:rPr>
              <a:t>Fair dealing</a:t>
            </a:r>
          </a:p>
          <a:p>
            <a:pPr>
              <a:buFont typeface="+mj-lt"/>
              <a:buAutoNum type="arabicPeriod"/>
              <a:defRPr/>
            </a:pP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F55FE-4251-6665-4381-2DE7C2B8CF91}"/>
              </a:ext>
            </a:extLst>
          </p:cNvPr>
          <p:cNvSpPr>
            <a:spLocks noGrp="1"/>
          </p:cNvSpPr>
          <p:nvPr>
            <p:ph type="title"/>
          </p:nvPr>
        </p:nvSpPr>
        <p:spPr>
          <a:xfrm>
            <a:off x="107950" y="150813"/>
            <a:ext cx="8928100" cy="595312"/>
          </a:xfrm>
        </p:spPr>
        <p:txBody>
          <a:bodyPr>
            <a:normAutofit fontScale="90000"/>
          </a:bodyPr>
          <a:lstStyle/>
          <a:p>
            <a:pPr>
              <a:defRPr/>
            </a:pPr>
            <a:r>
              <a:rPr lang="en-US" b="1" dirty="0">
                <a:solidFill>
                  <a:srgbClr val="FFFF00"/>
                </a:solidFill>
              </a:rPr>
              <a:t>User rights</a:t>
            </a:r>
            <a:r>
              <a:rPr lang="en-US" b="1" dirty="0">
                <a:solidFill>
                  <a:srgbClr val="FF0000"/>
                </a:solidFill>
              </a:rPr>
              <a:t>:</a:t>
            </a:r>
            <a:r>
              <a:rPr lang="en-US" b="1" dirty="0">
                <a:solidFill>
                  <a:srgbClr val="FFFF00"/>
                </a:solidFill>
              </a:rPr>
              <a:t> </a:t>
            </a:r>
            <a:r>
              <a:rPr lang="en-US" b="1" dirty="0">
                <a:solidFill>
                  <a:schemeClr val="bg1"/>
                </a:solidFill>
              </a:rPr>
              <a:t>Public Interest Defence</a:t>
            </a:r>
          </a:p>
        </p:txBody>
      </p:sp>
      <p:sp>
        <p:nvSpPr>
          <p:cNvPr id="2" name="Content Placeholder 1">
            <a:extLst>
              <a:ext uri="{FF2B5EF4-FFF2-40B4-BE49-F238E27FC236}">
                <a16:creationId xmlns:a16="http://schemas.microsoft.com/office/drawing/2014/main" id="{4DBC2ECD-8236-DA09-D0B6-7E0DB5475283}"/>
              </a:ext>
            </a:extLst>
          </p:cNvPr>
          <p:cNvSpPr>
            <a:spLocks noGrp="1"/>
          </p:cNvSpPr>
          <p:nvPr>
            <p:ph idx="1"/>
          </p:nvPr>
        </p:nvSpPr>
        <p:spPr>
          <a:xfrm>
            <a:off x="323850" y="1058863"/>
            <a:ext cx="8424863" cy="3905250"/>
          </a:xfrm>
        </p:spPr>
        <p:txBody>
          <a:bodyPr>
            <a:normAutofit fontScale="92500"/>
          </a:bodyPr>
          <a:lstStyle/>
          <a:p>
            <a:pPr marL="0" indent="0">
              <a:buFont typeface="Arial" panose="020B0604020202020204" pitchFamily="34" charset="0"/>
              <a:buNone/>
              <a:defRPr/>
            </a:pPr>
            <a:r>
              <a:rPr lang="en-US" sz="1950" b="1" dirty="0">
                <a:solidFill>
                  <a:schemeClr val="bg1"/>
                </a:solidFill>
              </a:rPr>
              <a:t>Defence of public interest</a:t>
            </a:r>
          </a:p>
          <a:p>
            <a:pPr marL="0" indent="0">
              <a:buFont typeface="Arial" panose="020B0604020202020204" pitchFamily="34" charset="0"/>
              <a:buNone/>
              <a:defRPr/>
            </a:pPr>
            <a:r>
              <a:rPr lang="en-US" sz="1950" i="1" dirty="0">
                <a:solidFill>
                  <a:srgbClr val="00B0F0"/>
                </a:solidFill>
              </a:rPr>
              <a:t>R. v. </a:t>
            </a:r>
            <a:r>
              <a:rPr lang="en-US" sz="1950" i="1" dirty="0" err="1">
                <a:solidFill>
                  <a:srgbClr val="00B0F0"/>
                </a:solidFill>
              </a:rPr>
              <a:t>Lorimer</a:t>
            </a:r>
            <a:r>
              <a:rPr lang="en-US" sz="1950" i="1" dirty="0">
                <a:solidFill>
                  <a:srgbClr val="00B0F0"/>
                </a:solidFill>
              </a:rPr>
              <a:t> &amp; Co. Ltd., </a:t>
            </a:r>
            <a:r>
              <a:rPr lang="en-US" sz="1950" dirty="0">
                <a:solidFill>
                  <a:schemeClr val="bg1"/>
                </a:solidFill>
              </a:rPr>
              <a:t>[1984] 1 FC 1065</a:t>
            </a:r>
          </a:p>
          <a:p>
            <a:pPr>
              <a:defRPr/>
            </a:pPr>
            <a:r>
              <a:rPr lang="en-US" sz="1950" dirty="0">
                <a:solidFill>
                  <a:schemeClr val="bg1"/>
                </a:solidFill>
              </a:rPr>
              <a:t>Defence of public interest argued </a:t>
            </a:r>
            <a:r>
              <a:rPr lang="en-US" sz="1950" dirty="0">
                <a:solidFill>
                  <a:srgbClr val="FF0000"/>
                </a:solidFill>
              </a:rPr>
              <a:t>–</a:t>
            </a:r>
            <a:r>
              <a:rPr lang="en-US" sz="1950" dirty="0">
                <a:solidFill>
                  <a:schemeClr val="bg1"/>
                </a:solidFill>
              </a:rPr>
              <a:t> </a:t>
            </a:r>
            <a:r>
              <a:rPr lang="en-US" sz="1950" dirty="0">
                <a:solidFill>
                  <a:srgbClr val="FFFF00"/>
                </a:solidFill>
              </a:rPr>
              <a:t>In the public interest that this information be disseminated as broadly as possible.</a:t>
            </a:r>
          </a:p>
          <a:p>
            <a:pPr>
              <a:defRPr/>
            </a:pPr>
            <a:r>
              <a:rPr lang="en-CA" sz="1950" dirty="0">
                <a:solidFill>
                  <a:schemeClr val="bg1"/>
                </a:solidFill>
              </a:rPr>
              <a:t>Court indicated that it has </a:t>
            </a:r>
            <a:r>
              <a:rPr lang="en-CA" sz="1950" dirty="0">
                <a:solidFill>
                  <a:srgbClr val="FFFF00"/>
                </a:solidFill>
              </a:rPr>
              <a:t>no doubt that a defence of public interest</a:t>
            </a:r>
            <a:r>
              <a:rPr lang="en-CA" sz="1950" dirty="0">
                <a:solidFill>
                  <a:schemeClr val="bg1"/>
                </a:solidFill>
              </a:rPr>
              <a:t> – as set out in the UK cases on which the Lorimer’s counsel relied – </a:t>
            </a:r>
            <a:r>
              <a:rPr lang="en-CA" sz="1950" dirty="0">
                <a:solidFill>
                  <a:srgbClr val="FFFF00"/>
                </a:solidFill>
              </a:rPr>
              <a:t>is available in proper circumstances</a:t>
            </a:r>
            <a:r>
              <a:rPr lang="en-CA" sz="1950" dirty="0">
                <a:solidFill>
                  <a:schemeClr val="bg1"/>
                </a:solidFill>
              </a:rPr>
              <a:t> against an assertion of Crown copyright.</a:t>
            </a:r>
          </a:p>
          <a:p>
            <a:pPr>
              <a:defRPr/>
            </a:pPr>
            <a:r>
              <a:rPr lang="en-CA" sz="1950" b="1" dirty="0">
                <a:solidFill>
                  <a:srgbClr val="FF0000"/>
                </a:solidFill>
              </a:rPr>
              <a:t>But the facts don’t support the public interest defence here </a:t>
            </a:r>
          </a:p>
          <a:p>
            <a:pPr lvl="1">
              <a:buFont typeface="Courier New" panose="02070309020205020404" pitchFamily="49" charset="0"/>
              <a:buChar char="o"/>
              <a:defRPr/>
            </a:pPr>
            <a:r>
              <a:rPr lang="en-CA" sz="1950" dirty="0">
                <a:solidFill>
                  <a:srgbClr val="FFFF00"/>
                </a:solidFill>
              </a:rPr>
              <a:t>Great disclosure </a:t>
            </a:r>
            <a:r>
              <a:rPr lang="en-CA" sz="1950" dirty="0">
                <a:solidFill>
                  <a:schemeClr val="bg1"/>
                </a:solidFill>
              </a:rPr>
              <a:t>in report</a:t>
            </a:r>
          </a:p>
          <a:p>
            <a:pPr lvl="1">
              <a:buFont typeface="Courier New" panose="02070309020205020404" pitchFamily="49" charset="0"/>
              <a:buChar char="o"/>
              <a:defRPr/>
            </a:pPr>
            <a:r>
              <a:rPr lang="en-CA" sz="1950" dirty="0">
                <a:solidFill>
                  <a:srgbClr val="FFFF00"/>
                </a:solidFill>
              </a:rPr>
              <a:t>Free copies </a:t>
            </a:r>
            <a:r>
              <a:rPr lang="en-CA" sz="1950" dirty="0">
                <a:solidFill>
                  <a:schemeClr val="bg1"/>
                </a:solidFill>
              </a:rPr>
              <a:t>given out, put in libraries across the country</a:t>
            </a:r>
          </a:p>
          <a:p>
            <a:pPr lvl="1">
              <a:buFont typeface="Courier New" panose="02070309020205020404" pitchFamily="49" charset="0"/>
              <a:buChar char="o"/>
              <a:defRPr/>
            </a:pPr>
            <a:r>
              <a:rPr lang="en-CA" sz="1950" dirty="0">
                <a:solidFill>
                  <a:srgbClr val="FFFF00"/>
                </a:solidFill>
              </a:rPr>
              <a:t>No concern about the public not being informed</a:t>
            </a:r>
          </a:p>
          <a:p>
            <a:pPr>
              <a:defRPr/>
            </a:pPr>
            <a:r>
              <a:rPr lang="en-CA" sz="1950" b="1" dirty="0">
                <a:solidFill>
                  <a:schemeClr val="bg1"/>
                </a:solidFill>
              </a:rPr>
              <a:t>N.B. Act doesn’t mention “public interest”</a:t>
            </a:r>
          </a:p>
          <a:p>
            <a:pPr lvl="2">
              <a:defRPr/>
            </a:pPr>
            <a:endParaRPr lang="en-US" dirty="0"/>
          </a:p>
        </p:txBody>
      </p:sp>
      <p:sp>
        <p:nvSpPr>
          <p:cNvPr id="4" name="Slide Number Placeholder 3">
            <a:extLst>
              <a:ext uri="{FF2B5EF4-FFF2-40B4-BE49-F238E27FC236}">
                <a16:creationId xmlns:a16="http://schemas.microsoft.com/office/drawing/2014/main" id="{C3B2825E-8701-B3FB-8930-09B0345D5267}"/>
              </a:ext>
            </a:extLst>
          </p:cNvPr>
          <p:cNvSpPr>
            <a:spLocks noGrp="1"/>
          </p:cNvSpPr>
          <p:nvPr>
            <p:ph type="sldNum" sz="quarter" idx="12"/>
          </p:nvPr>
        </p:nvSpPr>
        <p:spPr/>
        <p:txBody>
          <a:bodyPr/>
          <a:lstStyle/>
          <a:p>
            <a:pPr defTabSz="342900" eaLnBrk="1" fontAlgn="auto" hangingPunct="1">
              <a:spcBef>
                <a:spcPts val="0"/>
              </a:spcBef>
              <a:spcAft>
                <a:spcPts val="0"/>
              </a:spcAft>
              <a:defRPr/>
            </a:pPr>
            <a:fld id="{90840ACC-72E6-CE45-B2E2-FBD1295F2702}" type="slidenum">
              <a:rPr lang="en-US" sz="1350" smtClean="0">
                <a:solidFill>
                  <a:prstClr val="black"/>
                </a:solidFill>
                <a:latin typeface="Arial"/>
              </a:rPr>
              <a:pPr defTabSz="342900" eaLnBrk="1" fontAlgn="auto" hangingPunct="1">
                <a:spcBef>
                  <a:spcPts val="0"/>
                </a:spcBef>
                <a:spcAft>
                  <a:spcPts val="0"/>
                </a:spcAft>
                <a:defRPr/>
              </a:pPr>
              <a:t>68</a:t>
            </a:fld>
            <a:endParaRPr lang="en-US" sz="1350" dirty="0">
              <a:solidFill>
                <a:prstClr val="black"/>
              </a:solidFill>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5">
            <a:extLst>
              <a:ext uri="{FF2B5EF4-FFF2-40B4-BE49-F238E27FC236}">
                <a16:creationId xmlns:a16="http://schemas.microsoft.com/office/drawing/2014/main" id="{63848090-E274-986E-1733-5592563CB4FF}"/>
              </a:ext>
            </a:extLst>
          </p:cNvPr>
          <p:cNvSpPr>
            <a:spLocks noGrp="1" noChangeArrowheads="1"/>
          </p:cNvSpPr>
          <p:nvPr>
            <p:ph type="title"/>
          </p:nvPr>
        </p:nvSpPr>
        <p:spPr bwMode="auto">
          <a:xfrm>
            <a:off x="179388" y="195263"/>
            <a:ext cx="8569325"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 rights</a:t>
            </a:r>
            <a:r>
              <a:rPr lang="en-US" altLang="en-US" sz="3600" b="1">
                <a:solidFill>
                  <a:srgbClr val="FF0000"/>
                </a:solidFill>
              </a:rPr>
              <a:t>:</a:t>
            </a:r>
            <a:r>
              <a:rPr lang="en-US" altLang="en-US" sz="3600" b="1">
                <a:solidFill>
                  <a:srgbClr val="FFFF00"/>
                </a:solidFill>
              </a:rPr>
              <a:t> </a:t>
            </a:r>
            <a:r>
              <a:rPr lang="en-US" altLang="en-US" sz="3600" b="1">
                <a:solidFill>
                  <a:schemeClr val="bg1"/>
                </a:solidFill>
              </a:rPr>
              <a:t>Public Interest Defence</a:t>
            </a:r>
          </a:p>
        </p:txBody>
      </p:sp>
      <p:sp>
        <p:nvSpPr>
          <p:cNvPr id="2" name="Content Placeholder 1">
            <a:extLst>
              <a:ext uri="{FF2B5EF4-FFF2-40B4-BE49-F238E27FC236}">
                <a16:creationId xmlns:a16="http://schemas.microsoft.com/office/drawing/2014/main" id="{B224DD98-B1AC-CBF4-481F-48B704229E33}"/>
              </a:ext>
            </a:extLst>
          </p:cNvPr>
          <p:cNvSpPr>
            <a:spLocks noGrp="1"/>
          </p:cNvSpPr>
          <p:nvPr>
            <p:ph idx="1"/>
          </p:nvPr>
        </p:nvSpPr>
        <p:spPr>
          <a:xfrm>
            <a:off x="395288" y="1131888"/>
            <a:ext cx="8353425" cy="3687762"/>
          </a:xfrm>
        </p:spPr>
        <p:txBody>
          <a:bodyPr>
            <a:noAutofit/>
          </a:bodyPr>
          <a:lstStyle/>
          <a:p>
            <a:pPr marL="0" indent="0">
              <a:buFont typeface="Arial" panose="020B0604020202020204" pitchFamily="34" charset="0"/>
              <a:buNone/>
              <a:defRPr/>
            </a:pPr>
            <a:r>
              <a:rPr lang="en-US" sz="1800" b="1" dirty="0">
                <a:solidFill>
                  <a:schemeClr val="bg1"/>
                </a:solidFill>
              </a:rPr>
              <a:t>Defence of public interest</a:t>
            </a:r>
          </a:p>
          <a:p>
            <a:pPr marL="0" indent="0">
              <a:buFont typeface="Arial" panose="020B0604020202020204" pitchFamily="34" charset="0"/>
              <a:buNone/>
              <a:defRPr/>
            </a:pPr>
            <a:r>
              <a:rPr lang="en-CA" sz="1800" i="1" dirty="0">
                <a:solidFill>
                  <a:srgbClr val="00B0F0"/>
                </a:solidFill>
              </a:rPr>
              <a:t>Lion Laboratories v Evans </a:t>
            </a:r>
            <a:r>
              <a:rPr lang="en-CA" sz="1800" dirty="0">
                <a:solidFill>
                  <a:schemeClr val="bg1"/>
                </a:solidFill>
              </a:rPr>
              <a:t>[1985] QB 526</a:t>
            </a:r>
          </a:p>
          <a:p>
            <a:pPr>
              <a:defRPr/>
            </a:pPr>
            <a:r>
              <a:rPr lang="en-CA" sz="1800" dirty="0">
                <a:solidFill>
                  <a:schemeClr val="bg1"/>
                </a:solidFill>
              </a:rPr>
              <a:t>Lion Laboratories manufactured and marketed the </a:t>
            </a:r>
            <a:r>
              <a:rPr lang="en-CA" sz="1800" dirty="0">
                <a:solidFill>
                  <a:srgbClr val="FFFF00"/>
                </a:solidFill>
              </a:rPr>
              <a:t>Lion Intoximeter which was used by the police for measuring blood alcohol levels </a:t>
            </a:r>
            <a:r>
              <a:rPr lang="en-CA" sz="1800" dirty="0">
                <a:solidFill>
                  <a:schemeClr val="bg1"/>
                </a:solidFill>
              </a:rPr>
              <a:t>of motorists.</a:t>
            </a:r>
          </a:p>
          <a:p>
            <a:pPr>
              <a:defRPr/>
            </a:pPr>
            <a:r>
              <a:rPr lang="en-CA" sz="1800" dirty="0">
                <a:solidFill>
                  <a:schemeClr val="bg1"/>
                </a:solidFill>
              </a:rPr>
              <a:t>Two ex-employees approached the Press with four documents taken from Lion. </a:t>
            </a:r>
          </a:p>
          <a:p>
            <a:pPr>
              <a:defRPr/>
            </a:pPr>
            <a:r>
              <a:rPr lang="en-CA" sz="1800" dirty="0">
                <a:solidFill>
                  <a:schemeClr val="bg1"/>
                </a:solidFill>
              </a:rPr>
              <a:t>Such </a:t>
            </a:r>
            <a:r>
              <a:rPr lang="en-CA" sz="1800" dirty="0">
                <a:solidFill>
                  <a:srgbClr val="FFFF00"/>
                </a:solidFill>
              </a:rPr>
              <a:t>reproduction was held to be justified, despite the nature of material, being confidential and protected by copyright</a:t>
            </a:r>
            <a:r>
              <a:rPr lang="en-CA" sz="1800" dirty="0">
                <a:solidFill>
                  <a:schemeClr val="bg1"/>
                </a:solidFill>
              </a:rPr>
              <a:t>. </a:t>
            </a:r>
          </a:p>
          <a:p>
            <a:pPr>
              <a:defRPr/>
            </a:pPr>
            <a:r>
              <a:rPr lang="en-CA" sz="1800" dirty="0">
                <a:solidFill>
                  <a:schemeClr val="bg1"/>
                </a:solidFill>
              </a:rPr>
              <a:t>Court agreed that </a:t>
            </a:r>
            <a:r>
              <a:rPr lang="en-CA" sz="1800" dirty="0">
                <a:solidFill>
                  <a:srgbClr val="FF0000"/>
                </a:solidFill>
              </a:rPr>
              <a:t>the defence of public interest applied </a:t>
            </a:r>
            <a:r>
              <a:rPr lang="en-CA" sz="1800" dirty="0">
                <a:solidFill>
                  <a:schemeClr val="bg1"/>
                </a:solidFill>
              </a:rPr>
              <a:t>to the investigations  regarding the accuracy of the equipment to avoid incorrect readings when used by the police on motorist. </a:t>
            </a:r>
          </a:p>
        </p:txBody>
      </p:sp>
      <p:sp>
        <p:nvSpPr>
          <p:cNvPr id="4" name="Slide Number Placeholder 3">
            <a:extLst>
              <a:ext uri="{FF2B5EF4-FFF2-40B4-BE49-F238E27FC236}">
                <a16:creationId xmlns:a16="http://schemas.microsoft.com/office/drawing/2014/main" id="{4BD872D8-5202-419B-92D4-2EC4599C9930}"/>
              </a:ext>
            </a:extLst>
          </p:cNvPr>
          <p:cNvSpPr>
            <a:spLocks noGrp="1"/>
          </p:cNvSpPr>
          <p:nvPr>
            <p:ph type="sldNum" sz="quarter" idx="12"/>
          </p:nvPr>
        </p:nvSpPr>
        <p:spPr/>
        <p:txBody>
          <a:bodyPr/>
          <a:lstStyle/>
          <a:p>
            <a:pPr defTabSz="342900" eaLnBrk="1" fontAlgn="auto" hangingPunct="1">
              <a:spcBef>
                <a:spcPts val="0"/>
              </a:spcBef>
              <a:spcAft>
                <a:spcPts val="0"/>
              </a:spcAft>
              <a:defRPr/>
            </a:pPr>
            <a:fld id="{C4478584-059C-2D44-81B5-39A441F216C2}" type="slidenum">
              <a:rPr lang="en-US" sz="1350">
                <a:solidFill>
                  <a:prstClr val="black"/>
                </a:solidFill>
                <a:latin typeface="Arial"/>
              </a:rPr>
              <a:pPr defTabSz="342900" eaLnBrk="1" fontAlgn="auto" hangingPunct="1">
                <a:spcBef>
                  <a:spcPts val="0"/>
                </a:spcBef>
                <a:spcAft>
                  <a:spcPts val="0"/>
                </a:spcAft>
                <a:defRPr/>
              </a:pPr>
              <a:t>69</a:t>
            </a:fld>
            <a:endParaRPr lang="en-US" sz="1350">
              <a:solidFill>
                <a:prstClr val="black"/>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9505-4053-5553-B02B-8B5594F75143}"/>
              </a:ext>
            </a:extLst>
          </p:cNvPr>
          <p:cNvSpPr>
            <a:spLocks noGrp="1"/>
          </p:cNvSpPr>
          <p:nvPr>
            <p:ph type="title"/>
          </p:nvPr>
        </p:nvSpPr>
        <p:spPr>
          <a:xfrm>
            <a:off x="457200" y="244475"/>
            <a:ext cx="8229600" cy="762000"/>
          </a:xfrm>
        </p:spPr>
        <p:txBody>
          <a:bodyPr>
            <a:normAutofit fontScale="90000"/>
          </a:bodyPr>
          <a:lstStyle/>
          <a:p>
            <a:pPr>
              <a:defRPr/>
            </a:pPr>
            <a:br>
              <a:rPr lang="en-US" dirty="0">
                <a:solidFill>
                  <a:schemeClr val="bg1"/>
                </a:solidFill>
              </a:rPr>
            </a:br>
            <a:r>
              <a:rPr lang="en-US" sz="4500" dirty="0">
                <a:solidFill>
                  <a:srgbClr val="FF0000"/>
                </a:solidFill>
              </a:rPr>
              <a:t>Fai</a:t>
            </a:r>
            <a:r>
              <a:rPr lang="en-US" sz="4500" dirty="0">
                <a:solidFill>
                  <a:schemeClr val="bg1"/>
                </a:solidFill>
              </a:rPr>
              <a:t>r Deal</a:t>
            </a:r>
            <a:r>
              <a:rPr lang="en-US" sz="4500" dirty="0">
                <a:solidFill>
                  <a:srgbClr val="FF0000"/>
                </a:solidFill>
              </a:rPr>
              <a:t>ing</a:t>
            </a:r>
            <a:r>
              <a:rPr lang="en-US" sz="4500" dirty="0">
                <a:solidFill>
                  <a:schemeClr val="bg1"/>
                </a:solidFill>
              </a:rPr>
              <a:t> v. Fair </a:t>
            </a:r>
            <a:r>
              <a:rPr lang="en-US" sz="4500" dirty="0">
                <a:solidFill>
                  <a:srgbClr val="FF0000"/>
                </a:solidFill>
              </a:rPr>
              <a:t>U</a:t>
            </a:r>
            <a:r>
              <a:rPr lang="en-US" sz="4500" dirty="0">
                <a:solidFill>
                  <a:schemeClr val="bg1"/>
                </a:solidFill>
              </a:rPr>
              <a:t>s</a:t>
            </a:r>
            <a:r>
              <a:rPr lang="en-US" sz="4500" dirty="0">
                <a:solidFill>
                  <a:srgbClr val="00B0F0"/>
                </a:solidFill>
              </a:rPr>
              <a:t>e</a:t>
            </a:r>
            <a:br>
              <a:rPr lang="en-US" dirty="0">
                <a:solidFill>
                  <a:schemeClr val="bg1"/>
                </a:solidFill>
              </a:rPr>
            </a:br>
            <a:endParaRPr lang="en-US" dirty="0"/>
          </a:p>
        </p:txBody>
      </p:sp>
      <p:pic>
        <p:nvPicPr>
          <p:cNvPr id="237570" name="Picture 4">
            <a:extLst>
              <a:ext uri="{FF2B5EF4-FFF2-40B4-BE49-F238E27FC236}">
                <a16:creationId xmlns:a16="http://schemas.microsoft.com/office/drawing/2014/main" id="{11AAE7BD-DAC1-8895-61F4-277C9F66CA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4800" y="1903413"/>
            <a:ext cx="2997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5">
            <a:extLst>
              <a:ext uri="{FF2B5EF4-FFF2-40B4-BE49-F238E27FC236}">
                <a16:creationId xmlns:a16="http://schemas.microsoft.com/office/drawing/2014/main" id="{B5CBE058-17DC-7893-8D28-6FA48026CE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3450" y="1931988"/>
            <a:ext cx="28257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Box 1">
            <a:extLst>
              <a:ext uri="{FF2B5EF4-FFF2-40B4-BE49-F238E27FC236}">
                <a16:creationId xmlns:a16="http://schemas.microsoft.com/office/drawing/2014/main" id="{AC90C74D-9B27-67CD-ABD1-81B613ABBD1D}"/>
              </a:ext>
            </a:extLst>
          </p:cNvPr>
          <p:cNvSpPr txBox="1">
            <a:spLocks noChangeArrowheads="1"/>
          </p:cNvSpPr>
          <p:nvPr/>
        </p:nvSpPr>
        <p:spPr bwMode="auto">
          <a:xfrm>
            <a:off x="660400" y="292100"/>
            <a:ext cx="782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Users</a:t>
            </a:r>
            <a:r>
              <a:rPr lang="en-US" altLang="en-US" sz="4800" b="1">
                <a:solidFill>
                  <a:srgbClr val="FF0000"/>
                </a:solidFill>
              </a:rPr>
              <a:t>’</a:t>
            </a:r>
            <a:r>
              <a:rPr lang="en-US" altLang="en-US" sz="4800" b="1">
                <a:solidFill>
                  <a:srgbClr val="FFFF00"/>
                </a:solidFill>
              </a:rPr>
              <a:t> rights</a:t>
            </a:r>
            <a:r>
              <a:rPr lang="en-US" altLang="en-US" sz="4800" b="1">
                <a:solidFill>
                  <a:srgbClr val="FF0000"/>
                </a:solidFill>
              </a:rPr>
              <a:t>:</a:t>
            </a:r>
            <a:r>
              <a:rPr lang="en-US" altLang="en-US" sz="4800" b="1">
                <a:solidFill>
                  <a:srgbClr val="FFFFFF"/>
                </a:solidFill>
              </a:rPr>
              <a:t> Fair Dealing</a:t>
            </a:r>
            <a:endParaRPr lang="en-US" altLang="en-US" sz="4800">
              <a:solidFill>
                <a:srgbClr val="002040"/>
              </a:solidFill>
            </a:endParaRPr>
          </a:p>
        </p:txBody>
      </p:sp>
      <p:sp>
        <p:nvSpPr>
          <p:cNvPr id="239618" name="TextBox 3">
            <a:extLst>
              <a:ext uri="{FF2B5EF4-FFF2-40B4-BE49-F238E27FC236}">
                <a16:creationId xmlns:a16="http://schemas.microsoft.com/office/drawing/2014/main" id="{19D639C6-779E-1192-FB5B-027B88324084}"/>
              </a:ext>
            </a:extLst>
          </p:cNvPr>
          <p:cNvSpPr txBox="1">
            <a:spLocks noChangeArrowheads="1"/>
          </p:cNvSpPr>
          <p:nvPr/>
        </p:nvSpPr>
        <p:spPr bwMode="auto">
          <a:xfrm>
            <a:off x="468313" y="1635125"/>
            <a:ext cx="820737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4400" b="1">
                <a:solidFill>
                  <a:srgbClr val="FFFFFF"/>
                </a:solidFill>
              </a:rPr>
              <a:t>29.</a:t>
            </a:r>
            <a:r>
              <a:rPr lang="en-US" altLang="en-US" sz="4400">
                <a:solidFill>
                  <a:srgbClr val="FFFFFF"/>
                </a:solidFill>
              </a:rPr>
              <a:t> Fair dealing for the purpose of </a:t>
            </a:r>
            <a:r>
              <a:rPr lang="en-US" altLang="en-US" sz="4400">
                <a:solidFill>
                  <a:srgbClr val="FFFF00"/>
                </a:solidFill>
              </a:rPr>
              <a:t>research</a:t>
            </a:r>
            <a:r>
              <a:rPr lang="en-US" altLang="en-US" sz="4400">
                <a:solidFill>
                  <a:srgbClr val="FFFFFF"/>
                </a:solidFill>
              </a:rPr>
              <a:t>, </a:t>
            </a:r>
            <a:r>
              <a:rPr lang="en-US" altLang="en-US" sz="4400">
                <a:solidFill>
                  <a:srgbClr val="FFFF00"/>
                </a:solidFill>
              </a:rPr>
              <a:t>private study</a:t>
            </a:r>
            <a:r>
              <a:rPr lang="en-US" altLang="en-US" sz="4400">
                <a:solidFill>
                  <a:srgbClr val="FFFFFF"/>
                </a:solidFill>
              </a:rPr>
              <a:t>, </a:t>
            </a:r>
            <a:r>
              <a:rPr lang="en-US" altLang="en-US" sz="4400">
                <a:solidFill>
                  <a:srgbClr val="FFFF00"/>
                </a:solidFill>
              </a:rPr>
              <a:t>education</a:t>
            </a:r>
            <a:r>
              <a:rPr lang="en-US" altLang="en-US" sz="4400">
                <a:solidFill>
                  <a:srgbClr val="FFFFFF"/>
                </a:solidFill>
              </a:rPr>
              <a:t>, </a:t>
            </a:r>
            <a:r>
              <a:rPr lang="en-US" altLang="en-US" sz="4400">
                <a:solidFill>
                  <a:srgbClr val="FFFF00"/>
                </a:solidFill>
              </a:rPr>
              <a:t>parody</a:t>
            </a:r>
            <a:r>
              <a:rPr lang="en-US" altLang="en-US" sz="4400">
                <a:solidFill>
                  <a:srgbClr val="FFFFFF"/>
                </a:solidFill>
              </a:rPr>
              <a:t> </a:t>
            </a:r>
            <a:r>
              <a:rPr lang="en-US" altLang="en-US" sz="4400">
                <a:solidFill>
                  <a:srgbClr val="FF0000"/>
                </a:solidFill>
              </a:rPr>
              <a:t>or</a:t>
            </a:r>
            <a:r>
              <a:rPr lang="en-US" altLang="en-US" sz="4400">
                <a:solidFill>
                  <a:srgbClr val="FFFFFF"/>
                </a:solidFill>
              </a:rPr>
              <a:t> </a:t>
            </a:r>
            <a:r>
              <a:rPr lang="en-US" altLang="en-US" sz="4400">
                <a:solidFill>
                  <a:srgbClr val="FFFF00"/>
                </a:solidFill>
              </a:rPr>
              <a:t>satire</a:t>
            </a:r>
            <a:r>
              <a:rPr lang="en-US" altLang="en-US" sz="4400">
                <a:solidFill>
                  <a:srgbClr val="FFFFFF"/>
                </a:solidFill>
              </a:rPr>
              <a:t> </a:t>
            </a:r>
            <a:r>
              <a:rPr lang="en-US" altLang="en-US" sz="4400">
                <a:solidFill>
                  <a:srgbClr val="FF0000"/>
                </a:solidFill>
              </a:rPr>
              <a:t>does not infringe copyright</a:t>
            </a:r>
            <a:r>
              <a:rPr lang="en-US" altLang="en-US" sz="4400">
                <a:solidFill>
                  <a:srgbClr val="FFFFFF"/>
                </a:solidFill>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5">
            <a:extLst>
              <a:ext uri="{FF2B5EF4-FFF2-40B4-BE49-F238E27FC236}">
                <a16:creationId xmlns:a16="http://schemas.microsoft.com/office/drawing/2014/main" id="{28BF5DE9-EB67-724B-05FC-1F6937A75BB4}"/>
              </a:ext>
            </a:extLst>
          </p:cNvPr>
          <p:cNvSpPr>
            <a:spLocks noGrp="1" noChangeArrowheads="1"/>
          </p:cNvSpPr>
          <p:nvPr>
            <p:ph type="title"/>
          </p:nvPr>
        </p:nvSpPr>
        <p:spPr bwMode="auto">
          <a:xfrm>
            <a:off x="107950" y="206375"/>
            <a:ext cx="8856663"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Fair Dealing</a:t>
            </a:r>
            <a:r>
              <a:rPr lang="en-US" altLang="en-US" sz="4000" b="1">
                <a:solidFill>
                  <a:srgbClr val="FF0000"/>
                </a:solidFill>
              </a:rPr>
              <a:t>:</a:t>
            </a:r>
            <a:r>
              <a:rPr lang="en-US" altLang="en-US" sz="4000" b="1">
                <a:solidFill>
                  <a:srgbClr val="FFFF00"/>
                </a:solidFill>
              </a:rPr>
              <a:t> </a:t>
            </a:r>
            <a:r>
              <a:rPr lang="en-US" altLang="en-US" sz="4000" b="1">
                <a:solidFill>
                  <a:schemeClr val="bg1"/>
                </a:solidFill>
              </a:rPr>
              <a:t>Criticism or Review</a:t>
            </a:r>
            <a:endParaRPr lang="en-US" altLang="en-US" sz="4000" b="1"/>
          </a:p>
        </p:txBody>
      </p:sp>
      <p:sp>
        <p:nvSpPr>
          <p:cNvPr id="2" name="Content Placeholder 1">
            <a:extLst>
              <a:ext uri="{FF2B5EF4-FFF2-40B4-BE49-F238E27FC236}">
                <a16:creationId xmlns:a16="http://schemas.microsoft.com/office/drawing/2014/main" id="{DD917688-A020-1029-7431-CB9DD7286C23}"/>
              </a:ext>
            </a:extLst>
          </p:cNvPr>
          <p:cNvSpPr>
            <a:spLocks noGrp="1"/>
          </p:cNvSpPr>
          <p:nvPr>
            <p:ph idx="1"/>
          </p:nvPr>
        </p:nvSpPr>
        <p:spPr>
          <a:xfrm>
            <a:off x="358775" y="1276350"/>
            <a:ext cx="8426450" cy="3660775"/>
          </a:xfrm>
        </p:spPr>
        <p:txBody>
          <a:bodyPr>
            <a:normAutofit/>
          </a:bodyPr>
          <a:lstStyle/>
          <a:p>
            <a:pPr marL="0" indent="0">
              <a:lnSpc>
                <a:spcPct val="110000"/>
              </a:lnSpc>
              <a:buFont typeface="Arial" panose="020B0604020202020204" pitchFamily="34" charset="0"/>
              <a:buNone/>
              <a:defRPr/>
            </a:pPr>
            <a:r>
              <a:rPr lang="en-US" sz="2625" b="1" dirty="0">
                <a:solidFill>
                  <a:schemeClr val="bg1"/>
                </a:solidFill>
              </a:rPr>
              <a:t>29.1</a:t>
            </a:r>
            <a:r>
              <a:rPr lang="en-US" sz="2625" dirty="0">
                <a:solidFill>
                  <a:schemeClr val="bg1"/>
                </a:solidFill>
              </a:rPr>
              <a:t> </a:t>
            </a:r>
            <a:r>
              <a:rPr lang="en-US" sz="2625" dirty="0">
                <a:solidFill>
                  <a:srgbClr val="FFFF00"/>
                </a:solidFill>
              </a:rPr>
              <a:t>Fair dealing </a:t>
            </a:r>
            <a:r>
              <a:rPr lang="en-US" sz="2625" dirty="0">
                <a:solidFill>
                  <a:schemeClr val="bg1"/>
                </a:solidFill>
              </a:rPr>
              <a:t>for the purpose of </a:t>
            </a:r>
            <a:r>
              <a:rPr lang="en-US" sz="2625" dirty="0">
                <a:solidFill>
                  <a:srgbClr val="FFFF00"/>
                </a:solidFill>
              </a:rPr>
              <a:t>criticism or review</a:t>
            </a:r>
            <a:r>
              <a:rPr lang="en-US" sz="2625" dirty="0">
                <a:solidFill>
                  <a:schemeClr val="bg1"/>
                </a:solidFill>
              </a:rPr>
              <a:t> </a:t>
            </a:r>
            <a:r>
              <a:rPr lang="en-US" sz="2625" dirty="0">
                <a:solidFill>
                  <a:srgbClr val="FF0000"/>
                </a:solidFill>
              </a:rPr>
              <a:t>does not infringe </a:t>
            </a:r>
            <a:r>
              <a:rPr lang="en-US" sz="2625" dirty="0">
                <a:solidFill>
                  <a:schemeClr val="bg1"/>
                </a:solidFill>
              </a:rPr>
              <a:t>copyright</a:t>
            </a:r>
            <a:r>
              <a:rPr lang="en-US" sz="2625" dirty="0">
                <a:solidFill>
                  <a:srgbClr val="FF0000"/>
                </a:solidFill>
              </a:rPr>
              <a:t> if </a:t>
            </a:r>
            <a:r>
              <a:rPr lang="en-US" sz="2625" dirty="0">
                <a:solidFill>
                  <a:schemeClr val="bg1"/>
                </a:solidFill>
              </a:rPr>
              <a:t>the following are </a:t>
            </a:r>
            <a:r>
              <a:rPr lang="en-US" sz="2625" dirty="0">
                <a:solidFill>
                  <a:srgbClr val="FFFF00"/>
                </a:solidFill>
              </a:rPr>
              <a:t>mentioned:</a:t>
            </a:r>
            <a:endParaRPr lang="en-CA" sz="2625" dirty="0">
              <a:solidFill>
                <a:srgbClr val="FFFF00"/>
              </a:solidFill>
            </a:endParaRPr>
          </a:p>
          <a:p>
            <a:pPr marL="0"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a</a:t>
            </a:r>
            <a:r>
              <a:rPr lang="en-US" sz="2625" dirty="0">
                <a:solidFill>
                  <a:schemeClr val="bg1"/>
                </a:solidFill>
              </a:rPr>
              <a:t>) the </a:t>
            </a:r>
            <a:r>
              <a:rPr lang="en-US" sz="2625" dirty="0">
                <a:solidFill>
                  <a:srgbClr val="FFFF00"/>
                </a:solidFill>
              </a:rPr>
              <a:t>source</a:t>
            </a:r>
            <a:r>
              <a:rPr lang="en-US" sz="2625" dirty="0">
                <a:solidFill>
                  <a:schemeClr val="bg1"/>
                </a:solidFill>
              </a:rPr>
              <a:t>; and</a:t>
            </a:r>
            <a:endParaRPr lang="en-CA" sz="2625" dirty="0">
              <a:solidFill>
                <a:schemeClr val="bg1"/>
              </a:solidFill>
            </a:endParaRPr>
          </a:p>
          <a:p>
            <a:pPr marL="300038" lvl="1"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b</a:t>
            </a:r>
            <a:r>
              <a:rPr lang="en-US" sz="2625" dirty="0">
                <a:solidFill>
                  <a:schemeClr val="bg1"/>
                </a:solidFill>
              </a:rPr>
              <a:t>) if given in the source, the name of the            		(</a:t>
            </a:r>
            <a:r>
              <a:rPr lang="en-US" sz="2625" dirty="0" err="1">
                <a:solidFill>
                  <a:schemeClr val="bg1"/>
                </a:solidFill>
              </a:rPr>
              <a:t>i</a:t>
            </a:r>
            <a:r>
              <a:rPr lang="en-US" sz="2625" dirty="0">
                <a:solidFill>
                  <a:schemeClr val="bg1"/>
                </a:solidFill>
              </a:rPr>
              <a:t>) </a:t>
            </a:r>
            <a:r>
              <a:rPr lang="en-US" sz="2625" dirty="0">
                <a:solidFill>
                  <a:srgbClr val="FFFF00"/>
                </a:solidFill>
              </a:rPr>
              <a:t>author</a:t>
            </a:r>
            <a:r>
              <a:rPr lang="en-US" sz="2625" dirty="0">
                <a:solidFill>
                  <a:schemeClr val="bg1"/>
                </a:solidFill>
              </a:rPr>
              <a:t>, in the case of a work </a:t>
            </a:r>
            <a:endParaRPr lang="en-CA" sz="2625" dirty="0">
              <a:solidFill>
                <a:schemeClr val="bg1"/>
              </a:solidFill>
            </a:endParaRPr>
          </a:p>
          <a:p>
            <a:pPr marL="0" indent="0">
              <a:buFont typeface="Arial" panose="020B0604020202020204" pitchFamily="34" charset="0"/>
              <a:buNone/>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69CD0CEB-FC51-D9FF-22B3-3C9ACBC33EA7}"/>
              </a:ext>
            </a:extLst>
          </p:cNvPr>
          <p:cNvSpPr>
            <a:spLocks noGrp="1"/>
          </p:cNvSpPr>
          <p:nvPr>
            <p:ph type="sldNum" sz="quarter" idx="12"/>
          </p:nvPr>
        </p:nvSpPr>
        <p:spPr/>
        <p:txBody>
          <a:bodyPr/>
          <a:lstStyle/>
          <a:p>
            <a:pPr defTabSz="342900" eaLnBrk="1" fontAlgn="auto" hangingPunct="1">
              <a:spcBef>
                <a:spcPts val="0"/>
              </a:spcBef>
              <a:spcAft>
                <a:spcPts val="0"/>
              </a:spcAft>
              <a:defRPr/>
            </a:pPr>
            <a:fld id="{5CAE02AA-BA20-B348-8E38-2B05C17B1CB4}" type="slidenum">
              <a:rPr lang="en-US" sz="1350">
                <a:solidFill>
                  <a:prstClr val="black"/>
                </a:solidFill>
                <a:latin typeface="Arial"/>
              </a:rPr>
              <a:pPr defTabSz="342900" eaLnBrk="1" fontAlgn="auto" hangingPunct="1">
                <a:spcBef>
                  <a:spcPts val="0"/>
                </a:spcBef>
                <a:spcAft>
                  <a:spcPts val="0"/>
                </a:spcAft>
                <a:defRPr/>
              </a:pPr>
              <a:t>72</a:t>
            </a:fld>
            <a:endParaRPr lang="en-US" sz="1350">
              <a:solidFill>
                <a:prstClr val="black"/>
              </a:solidFill>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5">
            <a:extLst>
              <a:ext uri="{FF2B5EF4-FFF2-40B4-BE49-F238E27FC236}">
                <a16:creationId xmlns:a16="http://schemas.microsoft.com/office/drawing/2014/main" id="{A8359646-B382-E976-84D9-5325E0AAD0CA}"/>
              </a:ext>
            </a:extLst>
          </p:cNvPr>
          <p:cNvSpPr>
            <a:spLocks noGrp="1" noChangeArrowheads="1"/>
          </p:cNvSpPr>
          <p:nvPr>
            <p:ph type="title"/>
          </p:nvPr>
        </p:nvSpPr>
        <p:spPr bwMode="auto">
          <a:xfrm>
            <a:off x="250825" y="230188"/>
            <a:ext cx="864235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Fair Dealing</a:t>
            </a:r>
            <a:r>
              <a:rPr lang="en-US" altLang="en-US" b="1">
                <a:solidFill>
                  <a:srgbClr val="FF0000"/>
                </a:solidFill>
              </a:rPr>
              <a:t>:</a:t>
            </a:r>
            <a:r>
              <a:rPr lang="en-US" altLang="en-US" b="1">
                <a:solidFill>
                  <a:srgbClr val="FFFF00"/>
                </a:solidFill>
              </a:rPr>
              <a:t> </a:t>
            </a:r>
            <a:r>
              <a:rPr lang="en-US" altLang="en-US" b="1">
                <a:solidFill>
                  <a:schemeClr val="bg1"/>
                </a:solidFill>
              </a:rPr>
              <a:t>News Reporting</a:t>
            </a:r>
            <a:endParaRPr lang="en-US" altLang="en-US" b="1"/>
          </a:p>
        </p:txBody>
      </p:sp>
      <p:sp>
        <p:nvSpPr>
          <p:cNvPr id="2" name="Content Placeholder 1">
            <a:extLst>
              <a:ext uri="{FF2B5EF4-FFF2-40B4-BE49-F238E27FC236}">
                <a16:creationId xmlns:a16="http://schemas.microsoft.com/office/drawing/2014/main" id="{0BD56A55-8DA8-A090-6C51-8AFD63589D64}"/>
              </a:ext>
            </a:extLst>
          </p:cNvPr>
          <p:cNvSpPr>
            <a:spLocks noGrp="1"/>
          </p:cNvSpPr>
          <p:nvPr>
            <p:ph idx="1"/>
          </p:nvPr>
        </p:nvSpPr>
        <p:spPr>
          <a:xfrm>
            <a:off x="179388" y="1674813"/>
            <a:ext cx="8785225" cy="3238500"/>
          </a:xfrm>
        </p:spPr>
        <p:txBody>
          <a:bodyPr>
            <a:normAutofit/>
          </a:bodyPr>
          <a:lstStyle/>
          <a:p>
            <a:pPr marL="0" indent="0">
              <a:lnSpc>
                <a:spcPct val="110000"/>
              </a:lnSpc>
              <a:buFont typeface="Arial" panose="020B0604020202020204" pitchFamily="34" charset="0"/>
              <a:buNone/>
              <a:defRPr/>
            </a:pPr>
            <a:r>
              <a:rPr lang="en-US" sz="2625" b="1" dirty="0">
                <a:solidFill>
                  <a:schemeClr val="bg1"/>
                </a:solidFill>
              </a:rPr>
              <a:t>29.2</a:t>
            </a:r>
            <a:r>
              <a:rPr lang="en-US" sz="2625" dirty="0">
                <a:solidFill>
                  <a:schemeClr val="bg1"/>
                </a:solidFill>
              </a:rPr>
              <a:t> </a:t>
            </a:r>
            <a:r>
              <a:rPr lang="en-US" sz="2625" dirty="0">
                <a:solidFill>
                  <a:srgbClr val="FFFF00"/>
                </a:solidFill>
              </a:rPr>
              <a:t>Fair dealing </a:t>
            </a:r>
            <a:r>
              <a:rPr lang="en-US" sz="2625" dirty="0">
                <a:solidFill>
                  <a:schemeClr val="bg1"/>
                </a:solidFill>
              </a:rPr>
              <a:t>for the purpose of </a:t>
            </a:r>
            <a:r>
              <a:rPr lang="en-US" sz="2625" dirty="0">
                <a:solidFill>
                  <a:srgbClr val="FFFF00"/>
                </a:solidFill>
              </a:rPr>
              <a:t>news reporting</a:t>
            </a:r>
            <a:r>
              <a:rPr lang="en-US" sz="2625" dirty="0">
                <a:solidFill>
                  <a:schemeClr val="bg1"/>
                </a:solidFill>
              </a:rPr>
              <a:t> </a:t>
            </a:r>
            <a:r>
              <a:rPr lang="en-US" sz="2625" dirty="0">
                <a:solidFill>
                  <a:srgbClr val="FF0000"/>
                </a:solidFill>
              </a:rPr>
              <a:t>does not infringe </a:t>
            </a:r>
            <a:r>
              <a:rPr lang="en-US" sz="2625" dirty="0">
                <a:solidFill>
                  <a:schemeClr val="bg1"/>
                </a:solidFill>
              </a:rPr>
              <a:t>copyright</a:t>
            </a:r>
            <a:r>
              <a:rPr lang="en-US" sz="2625" dirty="0">
                <a:solidFill>
                  <a:srgbClr val="FF0000"/>
                </a:solidFill>
              </a:rPr>
              <a:t> if </a:t>
            </a:r>
            <a:r>
              <a:rPr lang="en-US" sz="2625" dirty="0">
                <a:solidFill>
                  <a:schemeClr val="bg1"/>
                </a:solidFill>
              </a:rPr>
              <a:t>the following are </a:t>
            </a:r>
            <a:r>
              <a:rPr lang="en-US" sz="2625" dirty="0">
                <a:solidFill>
                  <a:srgbClr val="FFFF00"/>
                </a:solidFill>
              </a:rPr>
              <a:t>mentioned:</a:t>
            </a:r>
            <a:endParaRPr lang="en-CA" sz="2625" dirty="0">
              <a:solidFill>
                <a:srgbClr val="FFFF00"/>
              </a:solidFill>
            </a:endParaRPr>
          </a:p>
          <a:p>
            <a:pPr marL="0"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a</a:t>
            </a:r>
            <a:r>
              <a:rPr lang="en-US" sz="2625" dirty="0">
                <a:solidFill>
                  <a:schemeClr val="bg1"/>
                </a:solidFill>
              </a:rPr>
              <a:t>) the </a:t>
            </a:r>
            <a:r>
              <a:rPr lang="en-US" sz="2625" dirty="0">
                <a:solidFill>
                  <a:srgbClr val="FFFF00"/>
                </a:solidFill>
              </a:rPr>
              <a:t>source</a:t>
            </a:r>
            <a:r>
              <a:rPr lang="en-US" sz="2625" dirty="0">
                <a:solidFill>
                  <a:schemeClr val="bg1"/>
                </a:solidFill>
              </a:rPr>
              <a:t>; and</a:t>
            </a:r>
            <a:endParaRPr lang="en-CA" sz="2625" dirty="0">
              <a:solidFill>
                <a:schemeClr val="bg1"/>
              </a:solidFill>
            </a:endParaRPr>
          </a:p>
          <a:p>
            <a:pPr marL="300038" lvl="1"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b</a:t>
            </a:r>
            <a:r>
              <a:rPr lang="en-US" sz="2625" dirty="0">
                <a:solidFill>
                  <a:schemeClr val="bg1"/>
                </a:solidFill>
              </a:rPr>
              <a:t>) if given in the source, the name of the            		(</a:t>
            </a:r>
            <a:r>
              <a:rPr lang="en-US" sz="2625" dirty="0" err="1">
                <a:solidFill>
                  <a:schemeClr val="bg1"/>
                </a:solidFill>
              </a:rPr>
              <a:t>i</a:t>
            </a:r>
            <a:r>
              <a:rPr lang="en-US" sz="2625" dirty="0">
                <a:solidFill>
                  <a:schemeClr val="bg1"/>
                </a:solidFill>
              </a:rPr>
              <a:t>) </a:t>
            </a:r>
            <a:r>
              <a:rPr lang="en-US" sz="2625" dirty="0">
                <a:solidFill>
                  <a:srgbClr val="FFFF00"/>
                </a:solidFill>
              </a:rPr>
              <a:t>author</a:t>
            </a:r>
            <a:r>
              <a:rPr lang="en-US" sz="2625" dirty="0">
                <a:solidFill>
                  <a:schemeClr val="bg1"/>
                </a:solidFill>
              </a:rPr>
              <a:t>, in the case of a work </a:t>
            </a:r>
            <a:endParaRPr lang="en-CA" sz="2625" dirty="0">
              <a:solidFill>
                <a:schemeClr val="bg1"/>
              </a:solidFill>
            </a:endParaRPr>
          </a:p>
          <a:p>
            <a:pPr marL="0" indent="0">
              <a:buFont typeface="Arial" panose="020B0604020202020204" pitchFamily="34" charset="0"/>
              <a:buNone/>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786D58DC-9970-CFE0-56FA-C93B553751CB}"/>
              </a:ext>
            </a:extLst>
          </p:cNvPr>
          <p:cNvSpPr>
            <a:spLocks noGrp="1"/>
          </p:cNvSpPr>
          <p:nvPr>
            <p:ph type="sldNum" sz="quarter" idx="12"/>
          </p:nvPr>
        </p:nvSpPr>
        <p:spPr/>
        <p:txBody>
          <a:bodyPr/>
          <a:lstStyle/>
          <a:p>
            <a:pPr defTabSz="342900" eaLnBrk="1" fontAlgn="auto" hangingPunct="1">
              <a:spcBef>
                <a:spcPts val="0"/>
              </a:spcBef>
              <a:spcAft>
                <a:spcPts val="0"/>
              </a:spcAft>
              <a:defRPr/>
            </a:pPr>
            <a:fld id="{C67AADEF-D29F-7C49-9DC9-A83DD198D23C}" type="slidenum">
              <a:rPr lang="en-US" sz="1350">
                <a:solidFill>
                  <a:prstClr val="black"/>
                </a:solidFill>
                <a:latin typeface="Arial"/>
              </a:rPr>
              <a:pPr defTabSz="342900" eaLnBrk="1" fontAlgn="auto" hangingPunct="1">
                <a:spcBef>
                  <a:spcPts val="0"/>
                </a:spcBef>
                <a:spcAft>
                  <a:spcPts val="0"/>
                </a:spcAft>
                <a:defRPr/>
              </a:pPr>
              <a:t>73</a:t>
            </a:fld>
            <a:endParaRPr lang="en-US" sz="1350">
              <a:solidFill>
                <a:prstClr val="black"/>
              </a:solidFill>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44F-50AC-C590-9C45-C3201967F3A2}"/>
              </a:ext>
            </a:extLst>
          </p:cNvPr>
          <p:cNvSpPr>
            <a:spLocks noGrp="1"/>
          </p:cNvSpPr>
          <p:nvPr>
            <p:ph type="title"/>
          </p:nvPr>
        </p:nvSpPr>
        <p:spPr>
          <a:xfrm>
            <a:off x="179388" y="119063"/>
            <a:ext cx="8785225" cy="762000"/>
          </a:xfrm>
        </p:spPr>
        <p:txBody>
          <a:bodyPr>
            <a:normAutofit fontScale="90000"/>
          </a:bodyPr>
          <a:lstStyle/>
          <a:p>
            <a:pPr>
              <a:defRPr/>
            </a:pPr>
            <a:r>
              <a:rPr lang="en-US" sz="3600" dirty="0">
                <a:solidFill>
                  <a:schemeClr val="bg1"/>
                </a:solidFill>
              </a:rPr>
              <a:t>Eight fair dealing categories (</a:t>
            </a:r>
            <a:r>
              <a:rPr lang="en-US" sz="3600" dirty="0">
                <a:solidFill>
                  <a:srgbClr val="FF0000"/>
                </a:solidFill>
              </a:rPr>
              <a:t>exhaustive list</a:t>
            </a:r>
            <a:r>
              <a:rPr lang="en-US" sz="3600" dirty="0">
                <a:solidFill>
                  <a:schemeClr val="bg1"/>
                </a:solidFill>
              </a:rPr>
              <a:t>)</a:t>
            </a:r>
            <a:br>
              <a:rPr lang="en-US" dirty="0">
                <a:solidFill>
                  <a:schemeClr val="bg1"/>
                </a:solidFill>
              </a:rPr>
            </a:br>
            <a:endParaRPr lang="en-US" dirty="0"/>
          </a:p>
        </p:txBody>
      </p:sp>
      <p:sp>
        <p:nvSpPr>
          <p:cNvPr id="248834" name="Content Placeholder 2">
            <a:extLst>
              <a:ext uri="{FF2B5EF4-FFF2-40B4-BE49-F238E27FC236}">
                <a16:creationId xmlns:a16="http://schemas.microsoft.com/office/drawing/2014/main" id="{8D618406-1B88-6DA2-F878-8D1B5417B768}"/>
              </a:ext>
            </a:extLst>
          </p:cNvPr>
          <p:cNvSpPr>
            <a:spLocks noGrp="1" noChangeArrowheads="1"/>
          </p:cNvSpPr>
          <p:nvPr>
            <p:ph sz="quarter" idx="10"/>
          </p:nvPr>
        </p:nvSpPr>
        <p:spPr bwMode="auto">
          <a:xfrm>
            <a:off x="457200" y="1055688"/>
            <a:ext cx="8229600" cy="396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AutoNum type="arabicPeriod"/>
            </a:pPr>
            <a:r>
              <a:rPr lang="en-US" altLang="en-US" sz="2600" b="1">
                <a:solidFill>
                  <a:srgbClr val="FFFF00"/>
                </a:solidFill>
              </a:rPr>
              <a:t>Research</a:t>
            </a:r>
          </a:p>
          <a:p>
            <a:pPr>
              <a:buFont typeface="Arial" panose="020B0604020202020204" pitchFamily="34" charset="0"/>
              <a:buAutoNum type="arabicPeriod"/>
            </a:pPr>
            <a:r>
              <a:rPr lang="en-US" altLang="en-US" sz="2600" b="1">
                <a:solidFill>
                  <a:srgbClr val="FFFF00"/>
                </a:solidFill>
              </a:rPr>
              <a:t>Private Study</a:t>
            </a:r>
            <a:r>
              <a:rPr lang="en-US" altLang="en-US" sz="2600" b="1">
                <a:solidFill>
                  <a:schemeClr val="bg1"/>
                </a:solidFill>
              </a:rPr>
              <a:t> </a:t>
            </a:r>
          </a:p>
          <a:p>
            <a:pPr>
              <a:buFont typeface="Arial" panose="020B0604020202020204" pitchFamily="34" charset="0"/>
              <a:buAutoNum type="arabicPeriod"/>
            </a:pPr>
            <a:r>
              <a:rPr lang="en-US" altLang="en-US" sz="2600" b="1">
                <a:solidFill>
                  <a:srgbClr val="FFFF00"/>
                </a:solidFill>
              </a:rPr>
              <a:t>Education</a:t>
            </a:r>
            <a:r>
              <a:rPr lang="en-US" altLang="en-US" sz="2600" b="1">
                <a:solidFill>
                  <a:schemeClr val="bg1"/>
                </a:solidFill>
              </a:rPr>
              <a:t> </a:t>
            </a:r>
          </a:p>
          <a:p>
            <a:pPr>
              <a:buFont typeface="Arial" panose="020B0604020202020204" pitchFamily="34" charset="0"/>
              <a:buAutoNum type="arabicPeriod"/>
            </a:pPr>
            <a:r>
              <a:rPr lang="en-US" altLang="en-US" sz="2600" b="1">
                <a:solidFill>
                  <a:srgbClr val="FFFF00"/>
                </a:solidFill>
              </a:rPr>
              <a:t>Parody</a:t>
            </a:r>
            <a:r>
              <a:rPr lang="en-US" altLang="en-US" sz="2600" b="1">
                <a:solidFill>
                  <a:schemeClr val="bg1"/>
                </a:solidFill>
              </a:rPr>
              <a:t> </a:t>
            </a:r>
            <a:endParaRPr lang="en-US" altLang="en-US" sz="2600" b="1">
              <a:solidFill>
                <a:srgbClr val="FF0000"/>
              </a:solidFill>
            </a:endParaRPr>
          </a:p>
          <a:p>
            <a:pPr>
              <a:buFont typeface="Arial" panose="020B0604020202020204" pitchFamily="34" charset="0"/>
              <a:buAutoNum type="arabicPeriod"/>
            </a:pPr>
            <a:r>
              <a:rPr lang="en-US" altLang="en-US" sz="2600" b="1">
                <a:solidFill>
                  <a:srgbClr val="FFFF00"/>
                </a:solidFill>
              </a:rPr>
              <a:t>Satire</a:t>
            </a:r>
          </a:p>
          <a:p>
            <a:pPr>
              <a:buFont typeface="Arial" panose="020B0604020202020204" pitchFamily="34" charset="0"/>
              <a:buAutoNum type="arabicPeriod"/>
            </a:pPr>
            <a:r>
              <a:rPr lang="en-US" altLang="en-US" sz="2600" b="1">
                <a:solidFill>
                  <a:srgbClr val="FFFF00"/>
                </a:solidFill>
              </a:rPr>
              <a:t>Criticism </a:t>
            </a:r>
          </a:p>
          <a:p>
            <a:pPr>
              <a:buFont typeface="Arial" panose="020B0604020202020204" pitchFamily="34" charset="0"/>
              <a:buAutoNum type="arabicPeriod"/>
            </a:pPr>
            <a:r>
              <a:rPr lang="en-US" altLang="en-US" sz="2600" b="1">
                <a:solidFill>
                  <a:srgbClr val="FFFF00"/>
                </a:solidFill>
              </a:rPr>
              <a:t>Review</a:t>
            </a:r>
          </a:p>
          <a:p>
            <a:pPr>
              <a:buFont typeface="Arial" panose="020B0604020202020204" pitchFamily="34" charset="0"/>
              <a:buAutoNum type="arabicPeriod"/>
            </a:pPr>
            <a:r>
              <a:rPr lang="en-US" altLang="en-US" sz="2600" b="1">
                <a:solidFill>
                  <a:srgbClr val="FFFF00"/>
                </a:solidFill>
              </a:rPr>
              <a:t>News reporting</a:t>
            </a:r>
          </a:p>
          <a:p>
            <a:pPr>
              <a:buFont typeface="Arial" panose="020B0604020202020204" pitchFamily="34" charset="0"/>
              <a:buAutoNum type="arabicPeriod"/>
            </a:pPr>
            <a:endParaRPr lang="en-US"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DA39ED-88AA-D1CE-A129-E380BFDB7293}"/>
              </a:ext>
            </a:extLst>
          </p:cNvPr>
          <p:cNvSpPr>
            <a:spLocks noGrp="1"/>
          </p:cNvSpPr>
          <p:nvPr>
            <p:ph type="title"/>
          </p:nvPr>
        </p:nvSpPr>
        <p:spPr>
          <a:xfrm>
            <a:off x="868363" y="98425"/>
            <a:ext cx="7407275" cy="733425"/>
          </a:xfrm>
        </p:spPr>
        <p:txBody>
          <a:bodyPr>
            <a:normAutofit fontScale="90000"/>
          </a:bodyPr>
          <a:lstStyle/>
          <a:p>
            <a:pPr>
              <a:defRPr/>
            </a:pPr>
            <a:r>
              <a:rPr lang="en-US" b="1" dirty="0">
                <a:solidFill>
                  <a:srgbClr val="FFFF00"/>
                </a:solidFill>
              </a:rPr>
              <a:t>Users</a:t>
            </a:r>
            <a:r>
              <a:rPr lang="en-US" b="1" dirty="0">
                <a:solidFill>
                  <a:srgbClr val="FF0000"/>
                </a:solidFill>
              </a:rPr>
              <a:t>’ </a:t>
            </a:r>
            <a:r>
              <a:rPr lang="en-US" b="1" dirty="0">
                <a:solidFill>
                  <a:srgbClr val="FFFF00"/>
                </a:solidFill>
              </a:rPr>
              <a:t>rights</a:t>
            </a:r>
            <a:r>
              <a:rPr lang="en-US" b="1" dirty="0">
                <a:solidFill>
                  <a:srgbClr val="FF0000"/>
                </a:solidFill>
              </a:rPr>
              <a:t>:</a:t>
            </a:r>
            <a:r>
              <a:rPr lang="en-US" b="1" dirty="0">
                <a:solidFill>
                  <a:schemeClr val="bg1"/>
                </a:solidFill>
              </a:rPr>
              <a:t> Fair Dealing</a:t>
            </a:r>
            <a:endParaRPr lang="en-US" dirty="0"/>
          </a:p>
        </p:txBody>
      </p:sp>
      <p:sp>
        <p:nvSpPr>
          <p:cNvPr id="2" name="Content Placeholder 1">
            <a:extLst>
              <a:ext uri="{FF2B5EF4-FFF2-40B4-BE49-F238E27FC236}">
                <a16:creationId xmlns:a16="http://schemas.microsoft.com/office/drawing/2014/main" id="{A145A3E8-BB83-22C8-C5E4-8C8BD26C2879}"/>
              </a:ext>
            </a:extLst>
          </p:cNvPr>
          <p:cNvSpPr>
            <a:spLocks noGrp="1"/>
          </p:cNvSpPr>
          <p:nvPr>
            <p:ph idx="1"/>
          </p:nvPr>
        </p:nvSpPr>
        <p:spPr>
          <a:xfrm>
            <a:off x="323850" y="1128713"/>
            <a:ext cx="8496300" cy="3887787"/>
          </a:xfrm>
        </p:spPr>
        <p:txBody>
          <a:bodyPr>
            <a:normAutofit fontScale="85000" lnSpcReduction="20000"/>
          </a:bodyPr>
          <a:lstStyle/>
          <a:p>
            <a:pPr>
              <a:lnSpc>
                <a:spcPct val="120000"/>
              </a:lnSpc>
              <a:defRPr/>
            </a:pPr>
            <a:r>
              <a:rPr lang="en-US" sz="3225" dirty="0">
                <a:solidFill>
                  <a:schemeClr val="bg1"/>
                </a:solidFill>
              </a:rPr>
              <a:t>Eight fair dealing categories (</a:t>
            </a:r>
            <a:r>
              <a:rPr lang="en-US" sz="3225" dirty="0">
                <a:solidFill>
                  <a:srgbClr val="FF0000"/>
                </a:solidFill>
              </a:rPr>
              <a:t>exhaustive list</a:t>
            </a:r>
            <a:r>
              <a:rPr lang="en-US" sz="3225" dirty="0">
                <a:solidFill>
                  <a:schemeClr val="bg1"/>
                </a:solidFill>
              </a:rPr>
              <a:t>)</a:t>
            </a:r>
          </a:p>
          <a:p>
            <a:pPr>
              <a:lnSpc>
                <a:spcPct val="120000"/>
              </a:lnSpc>
              <a:defRPr/>
            </a:pPr>
            <a:r>
              <a:rPr lang="en-US" sz="3225" dirty="0">
                <a:solidFill>
                  <a:srgbClr val="FFFF00"/>
                </a:solidFill>
              </a:rPr>
              <a:t>No definition of “</a:t>
            </a:r>
            <a:r>
              <a:rPr lang="en-US" sz="3225" dirty="0">
                <a:solidFill>
                  <a:srgbClr val="FF0000"/>
                </a:solidFill>
              </a:rPr>
              <a:t>fair</a:t>
            </a:r>
            <a:r>
              <a:rPr lang="en-US" sz="3225" dirty="0">
                <a:solidFill>
                  <a:srgbClr val="FFFF00"/>
                </a:solidFill>
              </a:rPr>
              <a:t>” </a:t>
            </a:r>
            <a:r>
              <a:rPr lang="en-US" sz="3225" dirty="0">
                <a:solidFill>
                  <a:schemeClr val="bg1"/>
                </a:solidFill>
              </a:rPr>
              <a:t>in the Copyright Act, </a:t>
            </a:r>
            <a:r>
              <a:rPr lang="en-US" sz="3225" dirty="0">
                <a:solidFill>
                  <a:srgbClr val="FF0000"/>
                </a:solidFill>
              </a:rPr>
              <a:t>or</a:t>
            </a:r>
            <a:r>
              <a:rPr lang="en-US" sz="3225" dirty="0">
                <a:solidFill>
                  <a:schemeClr val="bg1"/>
                </a:solidFill>
              </a:rPr>
              <a:t> </a:t>
            </a:r>
            <a:r>
              <a:rPr lang="en-US" sz="3225" dirty="0">
                <a:solidFill>
                  <a:srgbClr val="FF0000"/>
                </a:solidFill>
              </a:rPr>
              <a:t>of</a:t>
            </a:r>
            <a:r>
              <a:rPr lang="en-US" sz="3225" dirty="0">
                <a:solidFill>
                  <a:schemeClr val="bg1"/>
                </a:solidFill>
              </a:rPr>
              <a:t> the fair dealing </a:t>
            </a:r>
            <a:r>
              <a:rPr lang="en-US" sz="3225" dirty="0">
                <a:solidFill>
                  <a:srgbClr val="FFFF00"/>
                </a:solidFill>
              </a:rPr>
              <a:t>categories</a:t>
            </a:r>
          </a:p>
          <a:p>
            <a:pPr>
              <a:lnSpc>
                <a:spcPct val="120000"/>
              </a:lnSpc>
              <a:defRPr/>
            </a:pPr>
            <a:r>
              <a:rPr lang="en-US" sz="3225" dirty="0">
                <a:solidFill>
                  <a:srgbClr val="FFFF00"/>
                </a:solidFill>
              </a:rPr>
              <a:t>For many years</a:t>
            </a:r>
            <a:r>
              <a:rPr lang="en-US" sz="3225" dirty="0">
                <a:solidFill>
                  <a:schemeClr val="bg1"/>
                </a:solidFill>
              </a:rPr>
              <a:t>, </a:t>
            </a:r>
            <a:r>
              <a:rPr lang="en-US" sz="3225" dirty="0">
                <a:solidFill>
                  <a:srgbClr val="FFFF00"/>
                </a:solidFill>
              </a:rPr>
              <a:t>fair dealing </a:t>
            </a:r>
            <a:r>
              <a:rPr lang="en-US" sz="3225" dirty="0">
                <a:solidFill>
                  <a:schemeClr val="bg1"/>
                </a:solidFill>
              </a:rPr>
              <a:t>did </a:t>
            </a:r>
            <a:r>
              <a:rPr lang="en-US" sz="3225" dirty="0">
                <a:solidFill>
                  <a:srgbClr val="FF0000"/>
                </a:solidFill>
              </a:rPr>
              <a:t>not </a:t>
            </a:r>
            <a:r>
              <a:rPr lang="en-US" sz="3225" dirty="0">
                <a:solidFill>
                  <a:schemeClr val="bg1"/>
                </a:solidFill>
              </a:rPr>
              <a:t>play a </a:t>
            </a:r>
            <a:r>
              <a:rPr lang="en-US" sz="3225" dirty="0">
                <a:solidFill>
                  <a:srgbClr val="FFFF00"/>
                </a:solidFill>
              </a:rPr>
              <a:t>prominent</a:t>
            </a:r>
            <a:r>
              <a:rPr lang="en-US" sz="3225" dirty="0">
                <a:solidFill>
                  <a:schemeClr val="bg1"/>
                </a:solidFill>
              </a:rPr>
              <a:t> role in copyright</a:t>
            </a:r>
          </a:p>
          <a:p>
            <a:pPr>
              <a:lnSpc>
                <a:spcPct val="120000"/>
              </a:lnSpc>
              <a:defRPr/>
            </a:pPr>
            <a:r>
              <a:rPr lang="en-US" sz="3225" dirty="0">
                <a:solidFill>
                  <a:schemeClr val="bg1"/>
                </a:solidFill>
              </a:rPr>
              <a:t>During this time, fair dealing was </a:t>
            </a:r>
            <a:r>
              <a:rPr lang="en-US" sz="3225" dirty="0">
                <a:solidFill>
                  <a:srgbClr val="FFFF00"/>
                </a:solidFill>
              </a:rPr>
              <a:t>interpreted restrictively</a:t>
            </a:r>
          </a:p>
          <a:p>
            <a:pPr>
              <a:lnSpc>
                <a:spcPct val="120000"/>
              </a:lnSpc>
              <a:defRPr/>
            </a:pPr>
            <a:r>
              <a:rPr lang="en-US" sz="3225" dirty="0">
                <a:solidFill>
                  <a:srgbClr val="FF0000"/>
                </a:solidFill>
              </a:rPr>
              <a:t>Why </a:t>
            </a:r>
            <a:r>
              <a:rPr lang="en-US" sz="3225" dirty="0">
                <a:solidFill>
                  <a:schemeClr val="bg1"/>
                </a:solidFill>
              </a:rPr>
              <a:t>might this have been the case?</a:t>
            </a:r>
          </a:p>
          <a:p>
            <a:pPr lvl="2">
              <a:defRPr/>
            </a:pPr>
            <a:endParaRPr lang="en-US" dirty="0"/>
          </a:p>
        </p:txBody>
      </p:sp>
      <p:sp>
        <p:nvSpPr>
          <p:cNvPr id="4" name="Slide Number Placeholder 3">
            <a:extLst>
              <a:ext uri="{FF2B5EF4-FFF2-40B4-BE49-F238E27FC236}">
                <a16:creationId xmlns:a16="http://schemas.microsoft.com/office/drawing/2014/main" id="{2F266D0B-3B12-E243-3F51-2F23B76B5FA9}"/>
              </a:ext>
            </a:extLst>
          </p:cNvPr>
          <p:cNvSpPr>
            <a:spLocks noGrp="1"/>
          </p:cNvSpPr>
          <p:nvPr>
            <p:ph type="sldNum" sz="quarter" idx="12"/>
          </p:nvPr>
        </p:nvSpPr>
        <p:spPr/>
        <p:txBody>
          <a:bodyPr/>
          <a:lstStyle/>
          <a:p>
            <a:pPr defTabSz="342900" eaLnBrk="1" fontAlgn="auto" hangingPunct="1">
              <a:spcBef>
                <a:spcPts val="0"/>
              </a:spcBef>
              <a:spcAft>
                <a:spcPts val="0"/>
              </a:spcAft>
              <a:defRPr/>
            </a:pPr>
            <a:fld id="{32C4CA4E-D9CF-574B-8DAA-60BF17D6CD4A}" type="slidenum">
              <a:rPr lang="en-US" sz="1350">
                <a:solidFill>
                  <a:prstClr val="black"/>
                </a:solidFill>
                <a:latin typeface="Arial"/>
              </a:rPr>
              <a:pPr defTabSz="342900" eaLnBrk="1" fontAlgn="auto" hangingPunct="1">
                <a:spcBef>
                  <a:spcPts val="0"/>
                </a:spcBef>
                <a:spcAft>
                  <a:spcPts val="0"/>
                </a:spcAft>
                <a:defRPr/>
              </a:pPr>
              <a:t>75</a:t>
            </a:fld>
            <a:endParaRPr lang="en-US" sz="1350">
              <a:solidFill>
                <a:prstClr val="black"/>
              </a:solidFill>
              <a:latin typeface="Arial"/>
            </a:endParaRPr>
          </a:p>
        </p:txBody>
      </p:sp>
    </p:spTree>
    <p:extLst>
      <p:ext uri="{BB962C8B-B14F-4D97-AF65-F5344CB8AC3E}">
        <p14:creationId xmlns:p14="http://schemas.microsoft.com/office/powerpoint/2010/main" val="30870478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5">
            <a:extLst>
              <a:ext uri="{FF2B5EF4-FFF2-40B4-BE49-F238E27FC236}">
                <a16:creationId xmlns:a16="http://schemas.microsoft.com/office/drawing/2014/main" id="{F34DB654-5720-03B6-9815-DFBB74271C22}"/>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053DA612-3749-9050-EC9A-9E72A13AE1E7}"/>
              </a:ext>
            </a:extLst>
          </p:cNvPr>
          <p:cNvSpPr>
            <a:spLocks noGrp="1"/>
          </p:cNvSpPr>
          <p:nvPr>
            <p:ph idx="1"/>
          </p:nvPr>
        </p:nvSpPr>
        <p:spPr>
          <a:xfrm>
            <a:off x="161925" y="915988"/>
            <a:ext cx="8820150" cy="4146550"/>
          </a:xfrm>
        </p:spPr>
        <p:txBody>
          <a:bodyPr>
            <a:normAutofit fontScale="92500" lnSpcReduction="20000"/>
          </a:bodyPr>
          <a:lstStyle/>
          <a:p>
            <a:pPr marL="0" indent="0">
              <a:lnSpc>
                <a:spcPct val="110000"/>
              </a:lnSpc>
              <a:buFont typeface="Arial" panose="020B0604020202020204" pitchFamily="34" charset="0"/>
              <a:buNone/>
              <a:defRPr/>
            </a:pPr>
            <a:r>
              <a:rPr lang="en-CA" sz="1800" b="1" dirty="0">
                <a:solidFill>
                  <a:srgbClr val="FFFF00"/>
                </a:solidFill>
              </a:rPr>
              <a:t>Fair dealing in </a:t>
            </a:r>
            <a:r>
              <a:rPr lang="en-CA" sz="1800" b="1" i="1" dirty="0">
                <a:solidFill>
                  <a:srgbClr val="00B0F0"/>
                </a:solidFill>
              </a:rPr>
              <a:t>CCH</a:t>
            </a:r>
            <a:r>
              <a:rPr lang="en-CA" sz="1800" b="1" i="1" dirty="0">
                <a:solidFill>
                  <a:schemeClr val="bg1"/>
                </a:solidFill>
              </a:rPr>
              <a:t>: </a:t>
            </a:r>
            <a:endParaRPr lang="en-CA" sz="1800" b="1" dirty="0">
              <a:solidFill>
                <a:schemeClr val="bg1"/>
              </a:solidFill>
            </a:endParaRPr>
          </a:p>
          <a:p>
            <a:pPr>
              <a:lnSpc>
                <a:spcPct val="110000"/>
              </a:lnSpc>
              <a:defRPr/>
            </a:pPr>
            <a:r>
              <a:rPr lang="en-CA" sz="1800" dirty="0">
                <a:solidFill>
                  <a:schemeClr val="bg1"/>
                </a:solidFill>
              </a:rPr>
              <a:t>An </a:t>
            </a:r>
            <a:r>
              <a:rPr lang="en-CA" sz="1800" dirty="0">
                <a:solidFill>
                  <a:srgbClr val="FFFF00"/>
                </a:solidFill>
              </a:rPr>
              <a:t>integral part of the Copyright Act </a:t>
            </a:r>
            <a:r>
              <a:rPr lang="en-CA" sz="1800" dirty="0">
                <a:solidFill>
                  <a:schemeClr val="bg1"/>
                </a:solidFill>
              </a:rPr>
              <a:t>- </a:t>
            </a:r>
            <a:r>
              <a:rPr lang="en-CA" sz="1800" dirty="0">
                <a:solidFill>
                  <a:srgbClr val="FF0000"/>
                </a:solidFill>
              </a:rPr>
              <a:t>not just a defence</a:t>
            </a:r>
          </a:p>
          <a:p>
            <a:pPr>
              <a:lnSpc>
                <a:spcPct val="110000"/>
              </a:lnSpc>
              <a:defRPr/>
            </a:pPr>
            <a:r>
              <a:rPr lang="en-CA" sz="1800" dirty="0">
                <a:solidFill>
                  <a:schemeClr val="bg1"/>
                </a:solidFill>
              </a:rPr>
              <a:t>The fair dealing “exception”, </a:t>
            </a:r>
            <a:r>
              <a:rPr lang="en-CA" sz="1800" dirty="0">
                <a:solidFill>
                  <a:srgbClr val="FFFF00"/>
                </a:solidFill>
              </a:rPr>
              <a:t>like other exceptions </a:t>
            </a:r>
            <a:r>
              <a:rPr lang="en-CA" sz="1800" dirty="0">
                <a:solidFill>
                  <a:schemeClr val="bg1"/>
                </a:solidFill>
              </a:rPr>
              <a:t>in the Copyright Act, </a:t>
            </a:r>
            <a:r>
              <a:rPr lang="en-CA" sz="1800" dirty="0">
                <a:solidFill>
                  <a:srgbClr val="FFFF00"/>
                </a:solidFill>
              </a:rPr>
              <a:t>is a users</a:t>
            </a:r>
            <a:r>
              <a:rPr lang="en-CA" sz="1800" dirty="0">
                <a:solidFill>
                  <a:srgbClr val="FF0000"/>
                </a:solidFill>
              </a:rPr>
              <a:t>’</a:t>
            </a:r>
            <a:r>
              <a:rPr lang="en-CA" sz="1800" dirty="0">
                <a:solidFill>
                  <a:srgbClr val="FFFF00"/>
                </a:solidFill>
              </a:rPr>
              <a:t> right</a:t>
            </a:r>
            <a:r>
              <a:rPr lang="en-CA" sz="1800" dirty="0">
                <a:solidFill>
                  <a:schemeClr val="bg1"/>
                </a:solidFill>
              </a:rPr>
              <a:t>. In order to </a:t>
            </a:r>
            <a:r>
              <a:rPr lang="en-CA" sz="1800" dirty="0">
                <a:solidFill>
                  <a:srgbClr val="FFFF00"/>
                </a:solidFill>
              </a:rPr>
              <a:t>maintain the proper balance </a:t>
            </a:r>
            <a:r>
              <a:rPr lang="en-CA" sz="1800" dirty="0">
                <a:solidFill>
                  <a:schemeClr val="bg1"/>
                </a:solidFill>
              </a:rPr>
              <a:t>between the rights of a copyright owner and users’ interests, </a:t>
            </a:r>
            <a:r>
              <a:rPr lang="en-CA" sz="1800" dirty="0">
                <a:solidFill>
                  <a:srgbClr val="FF0000"/>
                </a:solidFill>
              </a:rPr>
              <a:t>it must not be interpreted restrictively</a:t>
            </a:r>
            <a:r>
              <a:rPr lang="en-CA" sz="1800" dirty="0">
                <a:solidFill>
                  <a:schemeClr val="bg1"/>
                </a:solidFill>
              </a:rPr>
              <a:t>. </a:t>
            </a:r>
          </a:p>
          <a:p>
            <a:pPr>
              <a:lnSpc>
                <a:spcPct val="110000"/>
              </a:lnSpc>
              <a:defRPr/>
            </a:pPr>
            <a:r>
              <a:rPr lang="en-CA" sz="1800" dirty="0">
                <a:solidFill>
                  <a:srgbClr val="FFFF00"/>
                </a:solidFill>
              </a:rPr>
              <a:t>Always available</a:t>
            </a:r>
            <a:r>
              <a:rPr lang="en-CA" sz="1800" dirty="0">
                <a:solidFill>
                  <a:schemeClr val="bg1"/>
                </a:solidFill>
              </a:rPr>
              <a:t>. If other exceptions might also be available, argue fair dealing first, then turn to other exceptions and defences. </a:t>
            </a:r>
          </a:p>
          <a:p>
            <a:pPr>
              <a:lnSpc>
                <a:spcPct val="110000"/>
              </a:lnSpc>
              <a:defRPr/>
            </a:pPr>
            <a:r>
              <a:rPr lang="en-CA" sz="1800" dirty="0">
                <a:solidFill>
                  <a:srgbClr val="FFFF00"/>
                </a:solidFill>
              </a:rPr>
              <a:t>Two step process:</a:t>
            </a:r>
          </a:p>
          <a:p>
            <a:pPr marL="342900" lvl="1" indent="0">
              <a:lnSpc>
                <a:spcPct val="110000"/>
              </a:lnSpc>
              <a:buFont typeface="Arial" panose="020B0604020202020204" pitchFamily="34" charset="0"/>
              <a:buNone/>
              <a:defRPr/>
            </a:pPr>
            <a:r>
              <a:rPr lang="en-CA" sz="1800" dirty="0">
                <a:solidFill>
                  <a:schemeClr val="bg1"/>
                </a:solidFill>
              </a:rPr>
              <a:t>1) Defence establishes the </a:t>
            </a:r>
            <a:r>
              <a:rPr lang="en-CA" sz="1800" dirty="0">
                <a:solidFill>
                  <a:srgbClr val="FFFF00"/>
                </a:solidFill>
              </a:rPr>
              <a:t>dealing was for one of the listed purposes</a:t>
            </a:r>
            <a:r>
              <a:rPr lang="en-CA" sz="1800" dirty="0">
                <a:solidFill>
                  <a:schemeClr val="bg1"/>
                </a:solidFill>
              </a:rPr>
              <a:t>.</a:t>
            </a:r>
          </a:p>
          <a:p>
            <a:pPr marL="342900" lvl="1" indent="0">
              <a:lnSpc>
                <a:spcPct val="110000"/>
              </a:lnSpc>
              <a:buFont typeface="Arial" panose="020B0604020202020204" pitchFamily="34" charset="0"/>
              <a:buNone/>
              <a:defRPr/>
            </a:pPr>
            <a:r>
              <a:rPr lang="en-CA" sz="1800" dirty="0">
                <a:solidFill>
                  <a:schemeClr val="bg1"/>
                </a:solidFill>
              </a:rPr>
              <a:t>2) Defence establishes the </a:t>
            </a:r>
            <a:r>
              <a:rPr lang="en-CA" sz="1800" dirty="0">
                <a:solidFill>
                  <a:srgbClr val="FFFF00"/>
                </a:solidFill>
              </a:rPr>
              <a:t>dealing was fair</a:t>
            </a:r>
            <a:r>
              <a:rPr lang="en-CA" sz="1800" dirty="0">
                <a:solidFill>
                  <a:schemeClr val="bg1"/>
                </a:solidFill>
              </a:rPr>
              <a:t>.</a:t>
            </a:r>
          </a:p>
          <a:p>
            <a:pPr>
              <a:lnSpc>
                <a:spcPct val="110000"/>
              </a:lnSpc>
              <a:defRPr/>
            </a:pPr>
            <a:r>
              <a:rPr lang="en-CA" sz="1800" dirty="0">
                <a:solidFill>
                  <a:schemeClr val="bg1"/>
                </a:solidFill>
              </a:rPr>
              <a:t>Fair dealing category of research to be given a </a:t>
            </a:r>
            <a:r>
              <a:rPr lang="en-CA" sz="1800" dirty="0">
                <a:solidFill>
                  <a:srgbClr val="FF0000"/>
                </a:solidFill>
              </a:rPr>
              <a:t>large and liberal </a:t>
            </a:r>
            <a:r>
              <a:rPr lang="en-CA" sz="1800" dirty="0">
                <a:solidFill>
                  <a:srgbClr val="FFFF00"/>
                </a:solidFill>
              </a:rPr>
              <a:t>interpretation in order to ensure users’ rights  are not unduly constrained</a:t>
            </a:r>
          </a:p>
          <a:p>
            <a:pPr>
              <a:lnSpc>
                <a:spcPct val="110000"/>
              </a:lnSpc>
              <a:defRPr/>
            </a:pPr>
            <a:r>
              <a:rPr lang="en-CA" sz="1800" dirty="0">
                <a:solidFill>
                  <a:srgbClr val="FF0000"/>
                </a:solidFill>
              </a:rPr>
              <a:t>Research</a:t>
            </a:r>
            <a:r>
              <a:rPr lang="en-CA" sz="1800" dirty="0">
                <a:solidFill>
                  <a:schemeClr val="bg1"/>
                </a:solidFill>
              </a:rPr>
              <a:t> is </a:t>
            </a:r>
            <a:r>
              <a:rPr lang="en-CA" sz="1800" dirty="0">
                <a:solidFill>
                  <a:srgbClr val="FFFF00"/>
                </a:solidFill>
              </a:rPr>
              <a:t>not limited to non-commercial or private contexts</a:t>
            </a:r>
            <a:r>
              <a:rPr lang="en-CA" sz="1800" dirty="0">
                <a:solidFill>
                  <a:schemeClr val="bg1"/>
                </a:solidFill>
              </a:rPr>
              <a:t>. Lawyers carrying on the business of law for profit are conducting research within the meaning of s. 29 of the Copyright Act.</a:t>
            </a:r>
          </a:p>
          <a:p>
            <a:pPr>
              <a:defRPr/>
            </a:pPr>
            <a:endParaRPr lang="en-US" dirty="0">
              <a:solidFill>
                <a:schemeClr val="bg1"/>
              </a:solidFill>
            </a:endParaRPr>
          </a:p>
        </p:txBody>
      </p:sp>
      <p:sp>
        <p:nvSpPr>
          <p:cNvPr id="4" name="Slide Number Placeholder 3">
            <a:extLst>
              <a:ext uri="{FF2B5EF4-FFF2-40B4-BE49-F238E27FC236}">
                <a16:creationId xmlns:a16="http://schemas.microsoft.com/office/drawing/2014/main" id="{EEC88ACF-1702-4F36-5ACF-79414F15344B}"/>
              </a:ext>
            </a:extLst>
          </p:cNvPr>
          <p:cNvSpPr>
            <a:spLocks noGrp="1"/>
          </p:cNvSpPr>
          <p:nvPr>
            <p:ph type="sldNum" sz="quarter" idx="12"/>
          </p:nvPr>
        </p:nvSpPr>
        <p:spPr/>
        <p:txBody>
          <a:bodyPr/>
          <a:lstStyle/>
          <a:p>
            <a:pPr defTabSz="342900" eaLnBrk="1" fontAlgn="auto" hangingPunct="1">
              <a:spcBef>
                <a:spcPts val="0"/>
              </a:spcBef>
              <a:spcAft>
                <a:spcPts val="0"/>
              </a:spcAft>
              <a:defRPr/>
            </a:pPr>
            <a:fld id="{ECBF332C-F82F-1641-BA0E-5255AF40ACE3}" type="slidenum">
              <a:rPr lang="en-US" sz="1350">
                <a:solidFill>
                  <a:prstClr val="black"/>
                </a:solidFill>
                <a:latin typeface="Arial"/>
              </a:rPr>
              <a:pPr defTabSz="342900" eaLnBrk="1" fontAlgn="auto" hangingPunct="1">
                <a:spcBef>
                  <a:spcPts val="0"/>
                </a:spcBef>
                <a:spcAft>
                  <a:spcPts val="0"/>
                </a:spcAft>
                <a:defRPr/>
              </a:pPr>
              <a:t>76</a:t>
            </a:fld>
            <a:endParaRPr lang="en-US" sz="1350">
              <a:solidFill>
                <a:prstClr val="black"/>
              </a:solidFill>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5">
            <a:extLst>
              <a:ext uri="{FF2B5EF4-FFF2-40B4-BE49-F238E27FC236}">
                <a16:creationId xmlns:a16="http://schemas.microsoft.com/office/drawing/2014/main" id="{1538610D-BE7C-15C9-15F7-840DBF435742}"/>
              </a:ext>
            </a:extLst>
          </p:cNvPr>
          <p:cNvSpPr>
            <a:spLocks noGrp="1" noChangeArrowheads="1"/>
          </p:cNvSpPr>
          <p:nvPr>
            <p:ph type="title"/>
          </p:nvPr>
        </p:nvSpPr>
        <p:spPr bwMode="auto">
          <a:xfrm>
            <a:off x="250825" y="123825"/>
            <a:ext cx="85344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User rights</a:t>
            </a:r>
            <a:r>
              <a:rPr lang="en-US" altLang="en-US" sz="4000" b="1">
                <a:solidFill>
                  <a:srgbClr val="FF0000"/>
                </a:solidFill>
              </a:rPr>
              <a:t>:</a:t>
            </a:r>
            <a:r>
              <a:rPr lang="en-US" altLang="en-US" sz="4000" b="1">
                <a:solidFill>
                  <a:srgbClr val="FFFF00"/>
                </a:solidFill>
              </a:rPr>
              <a:t> </a:t>
            </a:r>
            <a:r>
              <a:rPr lang="en-US" altLang="en-US" sz="4000" b="1">
                <a:solidFill>
                  <a:srgbClr val="FF0000"/>
                </a:solidFill>
              </a:rPr>
              <a:t>“</a:t>
            </a:r>
            <a:r>
              <a:rPr lang="en-US" altLang="en-US" sz="4000" b="1">
                <a:solidFill>
                  <a:schemeClr val="bg1"/>
                </a:solidFill>
              </a:rPr>
              <a:t>Fair</a:t>
            </a:r>
            <a:r>
              <a:rPr lang="en-US" altLang="en-US" sz="4000" b="1">
                <a:solidFill>
                  <a:srgbClr val="FF0000"/>
                </a:solidFill>
              </a:rPr>
              <a:t>”</a:t>
            </a:r>
            <a:r>
              <a:rPr lang="en-US" altLang="en-US" sz="4000" b="1">
                <a:solidFill>
                  <a:srgbClr val="FFFF00"/>
                </a:solidFill>
              </a:rPr>
              <a:t> </a:t>
            </a:r>
            <a:r>
              <a:rPr lang="en-US" altLang="en-US" sz="4000" b="1">
                <a:solidFill>
                  <a:schemeClr val="bg1"/>
                </a:solidFill>
              </a:rPr>
              <a:t>in Fair Dealing</a:t>
            </a:r>
          </a:p>
        </p:txBody>
      </p:sp>
      <p:sp>
        <p:nvSpPr>
          <p:cNvPr id="2" name="Content Placeholder 1">
            <a:extLst>
              <a:ext uri="{FF2B5EF4-FFF2-40B4-BE49-F238E27FC236}">
                <a16:creationId xmlns:a16="http://schemas.microsoft.com/office/drawing/2014/main" id="{4923DCC9-B766-611F-BB7C-A004B6FCE474}"/>
              </a:ext>
            </a:extLst>
          </p:cNvPr>
          <p:cNvSpPr>
            <a:spLocks noGrp="1"/>
          </p:cNvSpPr>
          <p:nvPr>
            <p:ph idx="1"/>
          </p:nvPr>
        </p:nvSpPr>
        <p:spPr>
          <a:xfrm>
            <a:off x="358775" y="915988"/>
            <a:ext cx="8426450" cy="4021137"/>
          </a:xfrm>
        </p:spPr>
        <p:txBody>
          <a:bodyPr>
            <a:normAutofit/>
          </a:bodyPr>
          <a:lstStyle/>
          <a:p>
            <a:pPr marL="0" indent="0">
              <a:buFont typeface="Arial" panose="020B0604020202020204" pitchFamily="34" charset="0"/>
              <a:buNone/>
              <a:defRPr/>
            </a:pPr>
            <a:r>
              <a:rPr lang="en-US" sz="2000" b="1" i="1" dirty="0">
                <a:solidFill>
                  <a:schemeClr val="bg1"/>
                </a:solidFill>
              </a:rPr>
              <a:t>CCH Canadian et al v. LSUC </a:t>
            </a:r>
            <a:r>
              <a:rPr lang="en-US" sz="2000" b="1" dirty="0">
                <a:solidFill>
                  <a:schemeClr val="bg1"/>
                </a:solidFill>
              </a:rPr>
              <a:t>(2004)</a:t>
            </a:r>
          </a:p>
          <a:p>
            <a:pPr>
              <a:defRPr/>
            </a:pPr>
            <a:r>
              <a:rPr lang="en-CA" sz="2000" dirty="0">
                <a:solidFill>
                  <a:schemeClr val="bg1"/>
                </a:solidFill>
              </a:rPr>
              <a:t>Whether something is fair is a </a:t>
            </a:r>
            <a:r>
              <a:rPr lang="en-CA" sz="2000" dirty="0">
                <a:solidFill>
                  <a:srgbClr val="FF0000"/>
                </a:solidFill>
              </a:rPr>
              <a:t>question of fact </a:t>
            </a:r>
            <a:r>
              <a:rPr lang="en-CA" sz="2000" dirty="0">
                <a:solidFill>
                  <a:schemeClr val="bg1"/>
                </a:solidFill>
              </a:rPr>
              <a:t>and depends on the facts of each case.</a:t>
            </a:r>
          </a:p>
          <a:p>
            <a:pPr>
              <a:defRPr/>
            </a:pPr>
            <a:r>
              <a:rPr lang="en-CA" sz="2000" dirty="0">
                <a:solidFill>
                  <a:srgbClr val="FFFF00"/>
                </a:solidFill>
              </a:rPr>
              <a:t>Factors that can be considered to help assess </a:t>
            </a:r>
            <a:r>
              <a:rPr lang="en-CA" sz="2000" dirty="0">
                <a:solidFill>
                  <a:srgbClr val="FF0000"/>
                </a:solidFill>
              </a:rPr>
              <a:t>whether a dealing is</a:t>
            </a:r>
            <a:r>
              <a:rPr lang="en-CA" sz="2000" b="1" dirty="0">
                <a:solidFill>
                  <a:srgbClr val="FF0000"/>
                </a:solidFill>
              </a:rPr>
              <a:t> fair</a:t>
            </a:r>
            <a:r>
              <a:rPr lang="en-CA" sz="2000" dirty="0">
                <a:solidFill>
                  <a:schemeClr val="bg1"/>
                </a:solidFill>
              </a:rPr>
              <a:t>:</a:t>
            </a:r>
            <a:endParaRPr lang="en-US" sz="2000" dirty="0">
              <a:solidFill>
                <a:schemeClr val="bg1"/>
              </a:solidFill>
            </a:endParaRPr>
          </a:p>
          <a:p>
            <a:pPr marL="685800" lvl="1" indent="-342900">
              <a:buFont typeface="+mj-lt"/>
              <a:buAutoNum type="arabicPeriod"/>
              <a:defRPr/>
            </a:pPr>
            <a:r>
              <a:rPr lang="en-US" sz="2000" dirty="0">
                <a:solidFill>
                  <a:srgbClr val="FFFF00"/>
                </a:solidFill>
              </a:rPr>
              <a:t>Purpose</a:t>
            </a:r>
            <a:r>
              <a:rPr lang="en-US" sz="2000" dirty="0">
                <a:solidFill>
                  <a:schemeClr val="bg1"/>
                </a:solidFill>
              </a:rPr>
              <a:t> of the dealing</a:t>
            </a:r>
          </a:p>
          <a:p>
            <a:pPr marL="685800" lvl="1" indent="-342900">
              <a:buFont typeface="+mj-lt"/>
              <a:buAutoNum type="arabicPeriod"/>
              <a:defRPr/>
            </a:pPr>
            <a:r>
              <a:rPr lang="en-US" sz="2000" dirty="0">
                <a:solidFill>
                  <a:srgbClr val="FFFF00"/>
                </a:solidFill>
              </a:rPr>
              <a:t>Character</a:t>
            </a:r>
            <a:r>
              <a:rPr lang="en-US" sz="2000" dirty="0">
                <a:solidFill>
                  <a:schemeClr val="bg1"/>
                </a:solidFill>
              </a:rPr>
              <a:t> of the dealing</a:t>
            </a:r>
          </a:p>
          <a:p>
            <a:pPr marL="685800" lvl="1" indent="-342900">
              <a:buFont typeface="+mj-lt"/>
              <a:buAutoNum type="arabicPeriod"/>
              <a:defRPr/>
            </a:pPr>
            <a:r>
              <a:rPr lang="en-US" sz="2000" dirty="0">
                <a:solidFill>
                  <a:srgbClr val="FFFF00"/>
                </a:solidFill>
              </a:rPr>
              <a:t>Amount</a:t>
            </a:r>
            <a:r>
              <a:rPr lang="en-US" sz="2000" dirty="0">
                <a:solidFill>
                  <a:schemeClr val="bg1"/>
                </a:solidFill>
              </a:rPr>
              <a:t> of the dealing</a:t>
            </a:r>
          </a:p>
          <a:p>
            <a:pPr marL="685800" lvl="1" indent="-342900">
              <a:buFont typeface="+mj-lt"/>
              <a:buAutoNum type="arabicPeriod"/>
              <a:defRPr/>
            </a:pPr>
            <a:r>
              <a:rPr lang="en-US" sz="2000" dirty="0">
                <a:solidFill>
                  <a:schemeClr val="bg1"/>
                </a:solidFill>
              </a:rPr>
              <a:t>Were there</a:t>
            </a:r>
            <a:r>
              <a:rPr lang="en-US" sz="2000" dirty="0">
                <a:solidFill>
                  <a:srgbClr val="FFFF00"/>
                </a:solidFill>
              </a:rPr>
              <a:t> alternatives </a:t>
            </a:r>
            <a:r>
              <a:rPr lang="en-US" sz="2000" dirty="0">
                <a:solidFill>
                  <a:schemeClr val="bg1"/>
                </a:solidFill>
              </a:rPr>
              <a:t>to the dealing?</a:t>
            </a:r>
          </a:p>
          <a:p>
            <a:pPr marL="685800" lvl="1" indent="-342900">
              <a:buFont typeface="+mj-lt"/>
              <a:buAutoNum type="arabicPeriod"/>
              <a:defRPr/>
            </a:pPr>
            <a:r>
              <a:rPr lang="en-US" sz="2000" dirty="0">
                <a:solidFill>
                  <a:srgbClr val="FFFF00"/>
                </a:solidFill>
              </a:rPr>
              <a:t>Nature of the work</a:t>
            </a:r>
          </a:p>
          <a:p>
            <a:pPr marL="685800" lvl="1" indent="-342900">
              <a:buFont typeface="+mj-lt"/>
              <a:buAutoNum type="arabicPeriod"/>
              <a:defRPr/>
            </a:pPr>
            <a:r>
              <a:rPr lang="en-US" sz="2000" dirty="0">
                <a:solidFill>
                  <a:srgbClr val="FFFF00"/>
                </a:solidFill>
              </a:rPr>
              <a:t>Effect of the dealing on the work</a:t>
            </a:r>
          </a:p>
        </p:txBody>
      </p:sp>
      <p:sp>
        <p:nvSpPr>
          <p:cNvPr id="4" name="Slide Number Placeholder 3">
            <a:extLst>
              <a:ext uri="{FF2B5EF4-FFF2-40B4-BE49-F238E27FC236}">
                <a16:creationId xmlns:a16="http://schemas.microsoft.com/office/drawing/2014/main" id="{4017F78C-B7E1-C6C1-301F-9E566C302E9F}"/>
              </a:ext>
            </a:extLst>
          </p:cNvPr>
          <p:cNvSpPr>
            <a:spLocks noGrp="1"/>
          </p:cNvSpPr>
          <p:nvPr>
            <p:ph type="sldNum" sz="quarter" idx="12"/>
          </p:nvPr>
        </p:nvSpPr>
        <p:spPr/>
        <p:txBody>
          <a:bodyPr/>
          <a:lstStyle/>
          <a:p>
            <a:pPr defTabSz="342900" eaLnBrk="1" fontAlgn="auto" hangingPunct="1">
              <a:spcBef>
                <a:spcPts val="0"/>
              </a:spcBef>
              <a:spcAft>
                <a:spcPts val="0"/>
              </a:spcAft>
              <a:defRPr/>
            </a:pPr>
            <a:fld id="{28CE5E9B-379F-7E44-AFFF-24502B1E5B57}" type="slidenum">
              <a:rPr lang="en-US" sz="1350">
                <a:solidFill>
                  <a:prstClr val="black"/>
                </a:solidFill>
                <a:latin typeface="Arial"/>
              </a:rPr>
              <a:pPr defTabSz="342900" eaLnBrk="1" fontAlgn="auto" hangingPunct="1">
                <a:spcBef>
                  <a:spcPts val="0"/>
                </a:spcBef>
                <a:spcAft>
                  <a:spcPts val="0"/>
                </a:spcAft>
                <a:defRPr/>
              </a:pPr>
              <a:t>77</a:t>
            </a:fld>
            <a:endParaRPr lang="en-US" sz="1350">
              <a:solidFill>
                <a:prstClr val="black"/>
              </a:solidFill>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D79B6809-6830-13FF-B9DC-A096FA9A0757}"/>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chemeClr val="bg1"/>
                </a:solidFill>
              </a:rPr>
              <a:t>The </a:t>
            </a:r>
            <a:r>
              <a:rPr lang="en-US" altLang="en-US" sz="4000" b="1">
                <a:solidFill>
                  <a:srgbClr val="FF0000"/>
                </a:solidFill>
              </a:rPr>
              <a:t>fair</a:t>
            </a:r>
            <a:r>
              <a:rPr lang="en-US" altLang="en-US" sz="4000" b="1">
                <a:solidFill>
                  <a:schemeClr val="bg1"/>
                </a:solidFill>
              </a:rPr>
              <a:t>ness </a:t>
            </a:r>
            <a:r>
              <a:rPr lang="en-US" altLang="en-US" sz="4000" b="1">
                <a:solidFill>
                  <a:srgbClr val="FFFF00"/>
                </a:solidFill>
              </a:rPr>
              <a:t>stew</a:t>
            </a:r>
          </a:p>
        </p:txBody>
      </p:sp>
      <p:pic>
        <p:nvPicPr>
          <p:cNvPr id="175106" name="Picture 3">
            <a:extLst>
              <a:ext uri="{FF2B5EF4-FFF2-40B4-BE49-F238E27FC236}">
                <a16:creationId xmlns:a16="http://schemas.microsoft.com/office/drawing/2014/main" id="{3B4FB5DA-8803-EB64-AC87-96660E6008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5888" y="1209675"/>
            <a:ext cx="383222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C813-405E-CFE0-8F96-C6099BE7011A}"/>
              </a:ext>
            </a:extLst>
          </p:cNvPr>
          <p:cNvSpPr>
            <a:spLocks noGrp="1"/>
          </p:cNvSpPr>
          <p:nvPr>
            <p:ph type="title"/>
          </p:nvPr>
        </p:nvSpPr>
        <p:spPr>
          <a:xfrm>
            <a:off x="287338" y="123825"/>
            <a:ext cx="8569325" cy="792163"/>
          </a:xfrm>
        </p:spPr>
        <p:txBody>
          <a:bodyPr>
            <a:normAutofit fontScale="90000"/>
          </a:bodyPr>
          <a:lstStyle/>
          <a:p>
            <a:pPr>
              <a:defRPr/>
            </a:pPr>
            <a:r>
              <a:rPr lang="en-CA" sz="4400" b="1" dirty="0">
                <a:solidFill>
                  <a:srgbClr val="FF0000"/>
                </a:solidFill>
              </a:rPr>
              <a:t>1</a:t>
            </a:r>
            <a:r>
              <a:rPr lang="en-CA" sz="4400" b="1" dirty="0">
                <a:solidFill>
                  <a:schemeClr val="bg1"/>
                </a:solidFill>
              </a:rPr>
              <a:t>.</a:t>
            </a:r>
            <a:r>
              <a:rPr lang="en-CA" sz="4400" b="1" dirty="0">
                <a:solidFill>
                  <a:srgbClr val="FF0000"/>
                </a:solidFill>
              </a:rPr>
              <a:t> </a:t>
            </a:r>
            <a:r>
              <a:rPr lang="en-CA" sz="4400" b="1" dirty="0">
                <a:solidFill>
                  <a:srgbClr val="FFFF00"/>
                </a:solidFill>
              </a:rPr>
              <a:t>Purpose of the Dealing</a:t>
            </a:r>
            <a:br>
              <a:rPr lang="en-CA" dirty="0"/>
            </a:br>
            <a:endParaRPr lang="en-US" dirty="0"/>
          </a:p>
        </p:txBody>
      </p:sp>
      <p:sp>
        <p:nvSpPr>
          <p:cNvPr id="176130" name="Content Placeholder 2">
            <a:extLst>
              <a:ext uri="{FF2B5EF4-FFF2-40B4-BE49-F238E27FC236}">
                <a16:creationId xmlns:a16="http://schemas.microsoft.com/office/drawing/2014/main" id="{6D074FF0-E783-E82F-7C50-DF1133BC3F13}"/>
              </a:ext>
            </a:extLst>
          </p:cNvPr>
          <p:cNvSpPr>
            <a:spLocks noGrp="1" noChangeArrowheads="1"/>
          </p:cNvSpPr>
          <p:nvPr>
            <p:ph sz="quarter" idx="10"/>
          </p:nvPr>
        </p:nvSpPr>
        <p:spPr bwMode="auto">
          <a:xfrm>
            <a:off x="287338" y="1131888"/>
            <a:ext cx="8569325" cy="3887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rgbClr val="FFFF00"/>
                </a:solidFill>
              </a:rPr>
              <a:t>Fair if for one of the allowable purposes </a:t>
            </a:r>
            <a:r>
              <a:rPr lang="en-CA" altLang="en-US" sz="2400">
                <a:solidFill>
                  <a:schemeClr val="bg1"/>
                </a:solidFill>
              </a:rPr>
              <a:t>under the Copyright Act </a:t>
            </a:r>
          </a:p>
          <a:p>
            <a:pPr lvl="1">
              <a:buFont typeface="Courier New" panose="02070309020205020404" pitchFamily="49" charset="0"/>
              <a:buChar char="o"/>
            </a:pPr>
            <a:r>
              <a:rPr lang="en-CA" altLang="en-US" sz="2400">
                <a:solidFill>
                  <a:schemeClr val="bg1"/>
                </a:solidFill>
              </a:rPr>
              <a:t>S. 29 </a:t>
            </a:r>
            <a:r>
              <a:rPr lang="en-CA" altLang="en-US" sz="2400">
                <a:solidFill>
                  <a:srgbClr val="FF0000"/>
                </a:solidFill>
              </a:rPr>
              <a:t>= </a:t>
            </a:r>
            <a:r>
              <a:rPr lang="en-US" altLang="en-US" sz="2400">
                <a:solidFill>
                  <a:srgbClr val="FFFF00"/>
                </a:solidFill>
              </a:rPr>
              <a:t>research, private study, education, parody or satire </a:t>
            </a:r>
          </a:p>
          <a:p>
            <a:pPr lvl="1">
              <a:buFont typeface="Courier New" panose="02070309020205020404" pitchFamily="49" charset="0"/>
              <a:buChar char="o"/>
            </a:pPr>
            <a:r>
              <a:rPr lang="en-US" altLang="en-US" sz="2400">
                <a:solidFill>
                  <a:schemeClr val="bg1"/>
                </a:solidFill>
              </a:rPr>
              <a:t>S.29.1 </a:t>
            </a:r>
            <a:r>
              <a:rPr lang="en-US" altLang="en-US" sz="2400">
                <a:solidFill>
                  <a:srgbClr val="FF0000"/>
                </a:solidFill>
              </a:rPr>
              <a:t>=</a:t>
            </a:r>
            <a:r>
              <a:rPr lang="en-US" altLang="en-US" sz="2400">
                <a:solidFill>
                  <a:schemeClr val="bg1"/>
                </a:solidFill>
              </a:rPr>
              <a:t> </a:t>
            </a:r>
            <a:r>
              <a:rPr lang="en-US" altLang="en-US" sz="2400">
                <a:solidFill>
                  <a:srgbClr val="FFFF00"/>
                </a:solidFill>
              </a:rPr>
              <a:t>criticism or review </a:t>
            </a:r>
          </a:p>
          <a:p>
            <a:pPr lvl="1">
              <a:buFont typeface="Courier New" panose="02070309020205020404" pitchFamily="49" charset="0"/>
              <a:buChar char="o"/>
            </a:pPr>
            <a:r>
              <a:rPr lang="en-US" altLang="en-US" sz="2400">
                <a:solidFill>
                  <a:schemeClr val="bg1"/>
                </a:solidFill>
              </a:rPr>
              <a:t>S. 29.2 </a:t>
            </a:r>
            <a:r>
              <a:rPr lang="en-US" altLang="en-US" sz="2400">
                <a:solidFill>
                  <a:srgbClr val="FF0000"/>
                </a:solidFill>
              </a:rPr>
              <a:t>=</a:t>
            </a:r>
            <a:r>
              <a:rPr lang="en-US" altLang="en-US" sz="2400">
                <a:solidFill>
                  <a:schemeClr val="bg1"/>
                </a:solidFill>
              </a:rPr>
              <a:t> </a:t>
            </a:r>
            <a:r>
              <a:rPr lang="en-US" altLang="en-US" sz="2400">
                <a:solidFill>
                  <a:srgbClr val="FFFF00"/>
                </a:solidFill>
              </a:rPr>
              <a:t>news reporting</a:t>
            </a:r>
          </a:p>
          <a:p>
            <a:r>
              <a:rPr lang="en-CA" altLang="en-US" sz="2400">
                <a:solidFill>
                  <a:srgbClr val="FFFF00"/>
                </a:solidFill>
              </a:rPr>
              <a:t>Some</a:t>
            </a:r>
            <a:r>
              <a:rPr lang="en-CA" altLang="en-US" sz="2400">
                <a:solidFill>
                  <a:schemeClr val="bg1"/>
                </a:solidFill>
              </a:rPr>
              <a:t> dealings may be </a:t>
            </a:r>
            <a:r>
              <a:rPr lang="en-CA" altLang="en-US" sz="2400">
                <a:solidFill>
                  <a:srgbClr val="FFFF00"/>
                </a:solidFill>
              </a:rPr>
              <a:t>more</a:t>
            </a:r>
            <a:r>
              <a:rPr lang="en-CA" altLang="en-US" sz="2400">
                <a:solidFill>
                  <a:schemeClr val="bg1"/>
                </a:solidFill>
              </a:rPr>
              <a:t>, or less, fair, than others - i.e., </a:t>
            </a:r>
            <a:r>
              <a:rPr lang="en-CA" altLang="en-US" sz="2400">
                <a:solidFill>
                  <a:srgbClr val="FFFF00"/>
                </a:solidFill>
              </a:rPr>
              <a:t>research for commercial purposes may not be as fair</a:t>
            </a:r>
            <a:r>
              <a:rPr lang="en-CA" altLang="en-US" sz="2400">
                <a:solidFill>
                  <a:schemeClr val="bg1"/>
                </a:solidFill>
              </a:rPr>
              <a:t> as research for charitable purposes</a:t>
            </a:r>
          </a:p>
          <a:p>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527D-608E-3E65-A01D-F254786FD7AC}"/>
              </a:ext>
            </a:extLst>
          </p:cNvPr>
          <p:cNvSpPr>
            <a:spLocks noGrp="1"/>
          </p:cNvSpPr>
          <p:nvPr>
            <p:ph type="title"/>
          </p:nvPr>
        </p:nvSpPr>
        <p:spPr>
          <a:xfrm>
            <a:off x="250825" y="123825"/>
            <a:ext cx="8642350" cy="792163"/>
          </a:xfrm>
        </p:spPr>
        <p:txBody>
          <a:bodyPr>
            <a:normAutofit fontScale="90000"/>
          </a:bodyPr>
          <a:lstStyle/>
          <a:p>
            <a:pPr>
              <a:defRPr/>
            </a:pPr>
            <a:r>
              <a:rPr lang="en-CA" sz="4400" b="1" dirty="0">
                <a:solidFill>
                  <a:srgbClr val="FF0000"/>
                </a:solidFill>
              </a:rPr>
              <a:t>2</a:t>
            </a:r>
            <a:r>
              <a:rPr lang="en-CA" sz="4400" b="1" dirty="0">
                <a:solidFill>
                  <a:schemeClr val="bg1"/>
                </a:solidFill>
              </a:rPr>
              <a:t>.</a:t>
            </a:r>
            <a:r>
              <a:rPr lang="en-CA" sz="4400" b="1" dirty="0">
                <a:solidFill>
                  <a:srgbClr val="FF0000"/>
                </a:solidFill>
              </a:rPr>
              <a:t> </a:t>
            </a:r>
            <a:r>
              <a:rPr lang="en-CA" sz="4400" b="1" dirty="0">
                <a:solidFill>
                  <a:srgbClr val="FFFF00"/>
                </a:solidFill>
              </a:rPr>
              <a:t>Character of the Dealing</a:t>
            </a:r>
            <a:br>
              <a:rPr lang="en-CA" dirty="0"/>
            </a:br>
            <a:endParaRPr lang="en-US" dirty="0"/>
          </a:p>
        </p:txBody>
      </p:sp>
      <p:sp>
        <p:nvSpPr>
          <p:cNvPr id="3" name="Content Placeholder 2">
            <a:extLst>
              <a:ext uri="{FF2B5EF4-FFF2-40B4-BE49-F238E27FC236}">
                <a16:creationId xmlns:a16="http://schemas.microsoft.com/office/drawing/2014/main" id="{ECB35ECD-6C2B-1444-3A8F-F904D8A24DE3}"/>
              </a:ext>
            </a:extLst>
          </p:cNvPr>
          <p:cNvSpPr>
            <a:spLocks noGrp="1"/>
          </p:cNvSpPr>
          <p:nvPr>
            <p:ph sz="quarter" idx="10"/>
          </p:nvPr>
        </p:nvSpPr>
        <p:spPr>
          <a:xfrm>
            <a:off x="125413" y="1058863"/>
            <a:ext cx="8893175" cy="3960812"/>
          </a:xfrm>
        </p:spPr>
        <p:txBody>
          <a:bodyPr>
            <a:normAutofit fontScale="92500"/>
          </a:bodyPr>
          <a:lstStyle/>
          <a:p>
            <a:pPr>
              <a:lnSpc>
                <a:spcPct val="110000"/>
              </a:lnSpc>
              <a:defRPr/>
            </a:pPr>
            <a:r>
              <a:rPr lang="en-CA" sz="2400" dirty="0">
                <a:solidFill>
                  <a:schemeClr val="bg1"/>
                </a:solidFill>
              </a:rPr>
              <a:t>How was the work dealt with? </a:t>
            </a:r>
            <a:r>
              <a:rPr lang="en-CA" sz="2400" dirty="0">
                <a:solidFill>
                  <a:srgbClr val="FFFF00"/>
                </a:solidFill>
              </a:rPr>
              <a:t>Multiple copies </a:t>
            </a:r>
            <a:r>
              <a:rPr lang="en-CA" sz="2400" dirty="0">
                <a:solidFill>
                  <a:schemeClr val="bg1"/>
                </a:solidFill>
              </a:rPr>
              <a:t>distributed, will </a:t>
            </a:r>
            <a:r>
              <a:rPr lang="en-CA" sz="2400" dirty="0">
                <a:solidFill>
                  <a:srgbClr val="FFFF00"/>
                </a:solidFill>
              </a:rPr>
              <a:t>tend towards being unfair</a:t>
            </a:r>
            <a:r>
              <a:rPr lang="en-CA" sz="2400" dirty="0">
                <a:solidFill>
                  <a:schemeClr val="bg1"/>
                </a:solidFill>
              </a:rPr>
              <a:t>, especially if more copies than necessary or otherwise gratuitous.</a:t>
            </a:r>
          </a:p>
          <a:p>
            <a:pPr>
              <a:lnSpc>
                <a:spcPct val="110000"/>
              </a:lnSpc>
              <a:defRPr/>
            </a:pPr>
            <a:r>
              <a:rPr lang="en-CA" sz="2400" dirty="0">
                <a:solidFill>
                  <a:srgbClr val="FFFF00"/>
                </a:solidFill>
              </a:rPr>
              <a:t>Single copy used for single legit purpose </a:t>
            </a:r>
            <a:r>
              <a:rPr lang="en-CA" sz="2400" dirty="0">
                <a:solidFill>
                  <a:schemeClr val="bg1"/>
                </a:solidFill>
              </a:rPr>
              <a:t>– easier to conclude it is fair.</a:t>
            </a:r>
          </a:p>
          <a:p>
            <a:pPr>
              <a:lnSpc>
                <a:spcPct val="110000"/>
              </a:lnSpc>
              <a:defRPr/>
            </a:pPr>
            <a:r>
              <a:rPr lang="en-CA" sz="2400" dirty="0">
                <a:solidFill>
                  <a:schemeClr val="bg1"/>
                </a:solidFill>
              </a:rPr>
              <a:t>Copies destroyed after use may also favour a finding of fairness.</a:t>
            </a:r>
          </a:p>
          <a:p>
            <a:pPr>
              <a:lnSpc>
                <a:spcPct val="110000"/>
              </a:lnSpc>
              <a:defRPr/>
            </a:pPr>
            <a:r>
              <a:rPr lang="en-CA" sz="2400" dirty="0">
                <a:solidFill>
                  <a:schemeClr val="bg1"/>
                </a:solidFill>
              </a:rPr>
              <a:t>Do consider customs, practices </a:t>
            </a:r>
            <a:r>
              <a:rPr lang="en-CA" sz="2400" dirty="0">
                <a:solidFill>
                  <a:srgbClr val="FF0000"/>
                </a:solidFill>
              </a:rPr>
              <a:t>&amp;</a:t>
            </a:r>
            <a:r>
              <a:rPr lang="en-CA" sz="2400" dirty="0">
                <a:solidFill>
                  <a:schemeClr val="bg1"/>
                </a:solidFill>
              </a:rPr>
              <a:t> norms in a particular industry or trade </a:t>
            </a:r>
            <a:r>
              <a:rPr lang="en-CA" sz="2400" dirty="0">
                <a:solidFill>
                  <a:srgbClr val="FF0000"/>
                </a:solidFill>
                <a:sym typeface="Wingdings" pitchFamily="2" charset="2"/>
              </a:rPr>
              <a:t></a:t>
            </a:r>
            <a:r>
              <a:rPr lang="en-CA" sz="2400" dirty="0">
                <a:solidFill>
                  <a:schemeClr val="bg1"/>
                </a:solidFill>
                <a:sym typeface="Wingdings" pitchFamily="2" charset="2"/>
              </a:rPr>
              <a:t> However </a:t>
            </a:r>
            <a:r>
              <a:rPr lang="en-CA" sz="2400" i="1" dirty="0">
                <a:solidFill>
                  <a:srgbClr val="00B0F0"/>
                </a:solidFill>
                <a:sym typeface="Wingdings" pitchFamily="2" charset="2"/>
              </a:rPr>
              <a:t>CBC v. SODRAC </a:t>
            </a:r>
            <a:r>
              <a:rPr lang="en-CA" sz="2400" dirty="0">
                <a:solidFill>
                  <a:schemeClr val="bg1"/>
                </a:solidFill>
                <a:sym typeface="Wingdings" pitchFamily="2" charset="2"/>
              </a:rPr>
              <a:t>(SCC 2015) doesn’t </a:t>
            </a:r>
            <a:r>
              <a:rPr lang="en-CA" sz="2400" dirty="0">
                <a:solidFill>
                  <a:srgbClr val="FF0000"/>
                </a:solidFill>
                <a:sym typeface="Wingdings" pitchFamily="2" charset="2"/>
              </a:rPr>
              <a:t>–</a:t>
            </a:r>
            <a:r>
              <a:rPr lang="en-CA" sz="2400" dirty="0">
                <a:solidFill>
                  <a:schemeClr val="bg1"/>
                </a:solidFill>
                <a:sym typeface="Wingdings" pitchFamily="2" charset="2"/>
              </a:rPr>
              <a:t> why not? </a:t>
            </a:r>
            <a:r>
              <a:rPr lang="en-CA" sz="2400" dirty="0">
                <a:solidFill>
                  <a:srgbClr val="FF0000"/>
                </a:solidFill>
                <a:sym typeface="Wingdings" pitchFamily="2" charset="2"/>
              </a:rPr>
              <a:t>CATEGORIES EXHAUSTIVE</a:t>
            </a:r>
            <a:endParaRPr lang="en-US" sz="2400" dirty="0">
              <a:solidFill>
                <a:srgbClr val="FF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E142-545F-2DFA-208F-AC703BA24EE8}"/>
              </a:ext>
            </a:extLst>
          </p:cNvPr>
          <p:cNvSpPr>
            <a:spLocks noGrp="1"/>
          </p:cNvSpPr>
          <p:nvPr>
            <p:ph type="title"/>
          </p:nvPr>
        </p:nvSpPr>
        <p:spPr>
          <a:xfrm>
            <a:off x="107950" y="120650"/>
            <a:ext cx="8640763" cy="795338"/>
          </a:xfrm>
        </p:spPr>
        <p:txBody>
          <a:bodyPr>
            <a:normAutofit fontScale="90000"/>
          </a:bodyPr>
          <a:lstStyle/>
          <a:p>
            <a:pPr>
              <a:defRPr/>
            </a:pPr>
            <a:r>
              <a:rPr lang="en-CA" sz="4400" b="1" dirty="0">
                <a:solidFill>
                  <a:srgbClr val="FF0000"/>
                </a:solidFill>
              </a:rPr>
              <a:t>3</a:t>
            </a:r>
            <a:r>
              <a:rPr lang="en-CA" sz="4400" b="1" dirty="0">
                <a:solidFill>
                  <a:schemeClr val="bg1"/>
                </a:solidFill>
              </a:rPr>
              <a:t>. </a:t>
            </a:r>
            <a:r>
              <a:rPr lang="en-CA" sz="4400" b="1" dirty="0">
                <a:solidFill>
                  <a:srgbClr val="FFFF00"/>
                </a:solidFill>
              </a:rPr>
              <a:t>Amount of the Dealing</a:t>
            </a:r>
            <a:br>
              <a:rPr lang="en-CA" dirty="0"/>
            </a:br>
            <a:endParaRPr lang="en-US" dirty="0"/>
          </a:p>
        </p:txBody>
      </p:sp>
      <p:sp>
        <p:nvSpPr>
          <p:cNvPr id="184322" name="Content Placeholder 2">
            <a:extLst>
              <a:ext uri="{FF2B5EF4-FFF2-40B4-BE49-F238E27FC236}">
                <a16:creationId xmlns:a16="http://schemas.microsoft.com/office/drawing/2014/main" id="{ADB7DA8B-DB23-FECA-7C51-2E73A5C34A6A}"/>
              </a:ext>
            </a:extLst>
          </p:cNvPr>
          <p:cNvSpPr>
            <a:spLocks noGrp="1" noChangeArrowheads="1"/>
          </p:cNvSpPr>
          <p:nvPr>
            <p:ph sz="quarter" idx="10"/>
          </p:nvPr>
        </p:nvSpPr>
        <p:spPr bwMode="auto">
          <a:xfrm>
            <a:off x="107950" y="1131888"/>
            <a:ext cx="8856663" cy="3890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4000">
                <a:solidFill>
                  <a:schemeClr val="bg1"/>
                </a:solidFill>
              </a:rPr>
              <a:t>You </a:t>
            </a:r>
            <a:r>
              <a:rPr lang="en-CA" altLang="en-US" sz="4000">
                <a:solidFill>
                  <a:srgbClr val="FFFF00"/>
                </a:solidFill>
              </a:rPr>
              <a:t>can deal fairly with a whole work </a:t>
            </a:r>
            <a:r>
              <a:rPr lang="en-CA" altLang="en-US" sz="4000">
                <a:solidFill>
                  <a:srgbClr val="FF0000"/>
                </a:solidFill>
              </a:rPr>
              <a:t>(</a:t>
            </a:r>
            <a:r>
              <a:rPr lang="en-CA" altLang="en-US" sz="4000">
                <a:solidFill>
                  <a:schemeClr val="bg1"/>
                </a:solidFill>
              </a:rPr>
              <a:t>i.e., photographs</a:t>
            </a:r>
            <a:r>
              <a:rPr lang="en-CA" altLang="en-US" sz="4000">
                <a:solidFill>
                  <a:srgbClr val="FF0000"/>
                </a:solidFill>
              </a:rPr>
              <a:t>)</a:t>
            </a:r>
          </a:p>
          <a:p>
            <a:r>
              <a:rPr lang="en-CA" altLang="en-US" sz="4000">
                <a:solidFill>
                  <a:srgbClr val="FFFF00"/>
                </a:solidFill>
              </a:rPr>
              <a:t>Amount</a:t>
            </a:r>
            <a:r>
              <a:rPr lang="en-CA" altLang="en-US" sz="4000">
                <a:solidFill>
                  <a:schemeClr val="bg1"/>
                </a:solidFill>
              </a:rPr>
              <a:t> taken </a:t>
            </a:r>
            <a:r>
              <a:rPr lang="en-CA" altLang="en-US" sz="4000">
                <a:solidFill>
                  <a:srgbClr val="FFFF00"/>
                </a:solidFill>
              </a:rPr>
              <a:t>may be more, or less, fair depending on the purpose </a:t>
            </a:r>
            <a:r>
              <a:rPr lang="en-CA" altLang="en-US" sz="4000">
                <a:solidFill>
                  <a:srgbClr val="FF0000"/>
                </a:solidFill>
              </a:rPr>
              <a:t>-</a:t>
            </a:r>
            <a:r>
              <a:rPr lang="en-CA" altLang="en-US" sz="4000">
                <a:solidFill>
                  <a:schemeClr val="bg1"/>
                </a:solidFill>
              </a:rPr>
              <a:t> i.e., research, may be essential to copy an entire academic article</a:t>
            </a:r>
          </a:p>
          <a:p>
            <a:pPr>
              <a:lnSpc>
                <a:spcPct val="110000"/>
              </a:lnSpc>
            </a:pPr>
            <a:endParaRPr lang="en-US" altLang="en-US" sz="2400">
              <a:solidFill>
                <a:srgbClr val="FF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9430-E8B6-659B-F45D-16FEF3192964}"/>
              </a:ext>
            </a:extLst>
          </p:cNvPr>
          <p:cNvSpPr>
            <a:spLocks noGrp="1"/>
          </p:cNvSpPr>
          <p:nvPr>
            <p:ph type="title"/>
          </p:nvPr>
        </p:nvSpPr>
        <p:spPr>
          <a:xfrm>
            <a:off x="868363" y="123825"/>
            <a:ext cx="7407275" cy="650875"/>
          </a:xfrm>
        </p:spPr>
        <p:txBody>
          <a:bodyPr>
            <a:normAutofit fontScale="90000"/>
          </a:bodyPr>
          <a:lstStyle/>
          <a:p>
            <a:pPr>
              <a:defRPr/>
            </a:pPr>
            <a:r>
              <a:rPr lang="en-CA" sz="4400" b="1" dirty="0">
                <a:solidFill>
                  <a:srgbClr val="FF0000"/>
                </a:solidFill>
              </a:rPr>
              <a:t>4</a:t>
            </a:r>
            <a:r>
              <a:rPr lang="en-CA" sz="4400" b="1" dirty="0">
                <a:solidFill>
                  <a:schemeClr val="bg1"/>
                </a:solidFill>
              </a:rPr>
              <a:t>.</a:t>
            </a:r>
            <a:r>
              <a:rPr lang="en-CA" sz="4400" b="1" dirty="0">
                <a:solidFill>
                  <a:srgbClr val="FF0000"/>
                </a:solidFill>
              </a:rPr>
              <a:t> </a:t>
            </a:r>
            <a:r>
              <a:rPr lang="en-CA" sz="4400" b="1" dirty="0">
                <a:solidFill>
                  <a:srgbClr val="FFFF00"/>
                </a:solidFill>
              </a:rPr>
              <a:t>Alternatives to the Dealing</a:t>
            </a:r>
            <a:br>
              <a:rPr lang="en-CA" dirty="0"/>
            </a:br>
            <a:endParaRPr lang="en-US" dirty="0"/>
          </a:p>
        </p:txBody>
      </p:sp>
      <p:sp>
        <p:nvSpPr>
          <p:cNvPr id="185346" name="Content Placeholder 2">
            <a:extLst>
              <a:ext uri="{FF2B5EF4-FFF2-40B4-BE49-F238E27FC236}">
                <a16:creationId xmlns:a16="http://schemas.microsoft.com/office/drawing/2014/main" id="{EAD4709F-F247-3A5E-7B85-09B228CC04EB}"/>
              </a:ext>
            </a:extLst>
          </p:cNvPr>
          <p:cNvSpPr>
            <a:spLocks noGrp="1" noChangeArrowheads="1"/>
          </p:cNvSpPr>
          <p:nvPr>
            <p:ph sz="quarter" idx="10"/>
          </p:nvPr>
        </p:nvSpPr>
        <p:spPr bwMode="auto">
          <a:xfrm>
            <a:off x="250825" y="1058863"/>
            <a:ext cx="8642350" cy="3889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CA" altLang="en-US" sz="2400">
                <a:solidFill>
                  <a:schemeClr val="bg1"/>
                </a:solidFill>
              </a:rPr>
              <a:t>Was there a </a:t>
            </a:r>
            <a:r>
              <a:rPr lang="en-CA" altLang="en-US" sz="2400">
                <a:solidFill>
                  <a:srgbClr val="FFFF00"/>
                </a:solidFill>
              </a:rPr>
              <a:t>non-copyrighted equivalent </a:t>
            </a:r>
            <a:r>
              <a:rPr lang="en-CA" altLang="en-US" sz="2400">
                <a:solidFill>
                  <a:schemeClr val="bg1"/>
                </a:solidFill>
              </a:rPr>
              <a:t>of the work </a:t>
            </a:r>
            <a:r>
              <a:rPr lang="en-CA" altLang="en-US" sz="2400">
                <a:solidFill>
                  <a:srgbClr val="FFFF00"/>
                </a:solidFill>
              </a:rPr>
              <a:t>that could have been used </a:t>
            </a:r>
            <a:r>
              <a:rPr lang="en-CA" altLang="en-US" sz="2400">
                <a:solidFill>
                  <a:schemeClr val="bg1"/>
                </a:solidFill>
              </a:rPr>
              <a:t>instead of the copyrighted work? </a:t>
            </a:r>
          </a:p>
          <a:p>
            <a:pPr>
              <a:lnSpc>
                <a:spcPct val="110000"/>
              </a:lnSpc>
            </a:pPr>
            <a:r>
              <a:rPr lang="en-CA" altLang="en-US" sz="2400">
                <a:solidFill>
                  <a:schemeClr val="bg1"/>
                </a:solidFill>
              </a:rPr>
              <a:t>Was the dealing </a:t>
            </a:r>
            <a:r>
              <a:rPr lang="en-CA" altLang="en-US" sz="2400">
                <a:solidFill>
                  <a:srgbClr val="FFFF00"/>
                </a:solidFill>
              </a:rPr>
              <a:t>reasonably necessary to achieve</a:t>
            </a:r>
            <a:r>
              <a:rPr lang="en-CA" altLang="en-US" sz="2400">
                <a:solidFill>
                  <a:schemeClr val="bg1"/>
                </a:solidFill>
              </a:rPr>
              <a:t> the ultimate </a:t>
            </a:r>
            <a:r>
              <a:rPr lang="en-CA" altLang="en-US" sz="2400">
                <a:solidFill>
                  <a:srgbClr val="FFFF00"/>
                </a:solidFill>
              </a:rPr>
              <a:t>purpose</a:t>
            </a:r>
            <a:r>
              <a:rPr lang="en-CA" altLang="en-US" sz="2400">
                <a:solidFill>
                  <a:schemeClr val="bg1"/>
                </a:solidFill>
              </a:rPr>
              <a:t>? </a:t>
            </a:r>
          </a:p>
          <a:p>
            <a:pPr>
              <a:lnSpc>
                <a:spcPct val="110000"/>
              </a:lnSpc>
            </a:pPr>
            <a:r>
              <a:rPr lang="en-CA" altLang="en-US" sz="2400">
                <a:solidFill>
                  <a:schemeClr val="bg1"/>
                </a:solidFill>
              </a:rPr>
              <a:t>Meaning </a:t>
            </a:r>
            <a:r>
              <a:rPr lang="en-CA" altLang="en-US" sz="2400">
                <a:solidFill>
                  <a:srgbClr val="FFFF00"/>
                </a:solidFill>
              </a:rPr>
              <a:t>not gratuitous</a:t>
            </a:r>
            <a:r>
              <a:rPr lang="en-CA" altLang="en-US" sz="2400">
                <a:solidFill>
                  <a:schemeClr val="bg1"/>
                </a:solidFill>
              </a:rPr>
              <a:t>.</a:t>
            </a:r>
          </a:p>
          <a:p>
            <a:pPr>
              <a:lnSpc>
                <a:spcPct val="110000"/>
              </a:lnSpc>
            </a:pPr>
            <a:r>
              <a:rPr lang="en-CA" altLang="en-US" sz="2400">
                <a:solidFill>
                  <a:schemeClr val="bg1"/>
                </a:solidFill>
              </a:rPr>
              <a:t>I.e., Would a criticism have </a:t>
            </a:r>
            <a:r>
              <a:rPr lang="en-CA" altLang="en-US" sz="2400">
                <a:solidFill>
                  <a:srgbClr val="FFFF00"/>
                </a:solidFill>
              </a:rPr>
              <a:t>been equally effective if it did not actually reproduce the copyrighted work</a:t>
            </a:r>
            <a:r>
              <a:rPr lang="en-CA" altLang="en-US" sz="2400">
                <a:solidFill>
                  <a:schemeClr val="bg1"/>
                </a:solidFill>
              </a:rPr>
              <a:t> it was criticizing? If yes, that weighs against a finding of fairness.</a:t>
            </a:r>
          </a:p>
          <a:p>
            <a:pPr>
              <a:lnSpc>
                <a:spcPct val="110000"/>
              </a:lnSpc>
            </a:pPr>
            <a:endParaRPr lang="en-US" altLang="en-US" sz="2400">
              <a:solidFill>
                <a:srgbClr val="FF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9862D5AF-39B1-31D3-72F8-CAB5233C8DDA}"/>
              </a:ext>
            </a:extLst>
          </p:cNvPr>
          <p:cNvSpPr>
            <a:spLocks noGrp="1" noChangeArrowheads="1"/>
          </p:cNvSpPr>
          <p:nvPr>
            <p:ph type="title"/>
          </p:nvPr>
        </p:nvSpPr>
        <p:spPr bwMode="auto">
          <a:xfrm>
            <a:off x="457200" y="195263"/>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0000"/>
                </a:solidFill>
              </a:rPr>
              <a:t>5</a:t>
            </a:r>
            <a:r>
              <a:rPr lang="en-US" altLang="en-US" sz="4400" b="1">
                <a:solidFill>
                  <a:schemeClr val="bg1"/>
                </a:solidFill>
              </a:rPr>
              <a:t>. </a:t>
            </a:r>
            <a:r>
              <a:rPr lang="en-US" altLang="en-US" sz="4400" b="1">
                <a:solidFill>
                  <a:srgbClr val="FFFF00"/>
                </a:solidFill>
              </a:rPr>
              <a:t>Nature of the Work</a:t>
            </a:r>
          </a:p>
        </p:txBody>
      </p:sp>
      <p:sp>
        <p:nvSpPr>
          <p:cNvPr id="186370" name="Content Placeholder 2">
            <a:extLst>
              <a:ext uri="{FF2B5EF4-FFF2-40B4-BE49-F238E27FC236}">
                <a16:creationId xmlns:a16="http://schemas.microsoft.com/office/drawing/2014/main" id="{1624B4D1-7064-57BE-08A8-3015D5A35B67}"/>
              </a:ext>
            </a:extLst>
          </p:cNvPr>
          <p:cNvSpPr>
            <a:spLocks noGrp="1" noChangeArrowheads="1"/>
          </p:cNvSpPr>
          <p:nvPr>
            <p:ph sz="quarter" idx="10"/>
          </p:nvPr>
        </p:nvSpPr>
        <p:spPr bwMode="auto">
          <a:xfrm>
            <a:off x="179388" y="1238250"/>
            <a:ext cx="8640762" cy="3709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a:solidFill>
                  <a:srgbClr val="FFFF00"/>
                </a:solidFill>
              </a:rPr>
              <a:t>If</a:t>
            </a:r>
            <a:r>
              <a:rPr lang="en-CA" altLang="en-US" sz="3600">
                <a:solidFill>
                  <a:schemeClr val="bg1"/>
                </a:solidFill>
              </a:rPr>
              <a:t> a work is </a:t>
            </a:r>
            <a:r>
              <a:rPr lang="en-CA" altLang="en-US" sz="3600">
                <a:solidFill>
                  <a:srgbClr val="FF0000"/>
                </a:solidFill>
              </a:rPr>
              <a:t>unpublished</a:t>
            </a:r>
            <a:r>
              <a:rPr lang="en-CA" altLang="en-US" sz="3600">
                <a:solidFill>
                  <a:schemeClr val="bg1"/>
                </a:solidFill>
              </a:rPr>
              <a:t>, </a:t>
            </a:r>
            <a:r>
              <a:rPr lang="en-CA" altLang="en-US" sz="3600">
                <a:solidFill>
                  <a:srgbClr val="FFFF00"/>
                </a:solidFill>
              </a:rPr>
              <a:t>dealing might be </a:t>
            </a:r>
            <a:r>
              <a:rPr lang="en-CA" altLang="en-US" sz="3600">
                <a:solidFill>
                  <a:srgbClr val="FF0000"/>
                </a:solidFill>
              </a:rPr>
              <a:t>fairer </a:t>
            </a:r>
            <a:r>
              <a:rPr lang="en-CA" altLang="en-US" sz="3600">
                <a:solidFill>
                  <a:schemeClr val="bg1"/>
                </a:solidFill>
              </a:rPr>
              <a:t>because its reproduction could lead to </a:t>
            </a:r>
            <a:r>
              <a:rPr lang="en-CA" altLang="en-US" sz="3600">
                <a:solidFill>
                  <a:srgbClr val="FFFF00"/>
                </a:solidFill>
              </a:rPr>
              <a:t>a wider public dissemination</a:t>
            </a:r>
            <a:r>
              <a:rPr lang="en-CA" altLang="en-US" sz="3600">
                <a:solidFill>
                  <a:schemeClr val="bg1"/>
                </a:solidFill>
              </a:rPr>
              <a:t> for the work</a:t>
            </a:r>
          </a:p>
          <a:p>
            <a:r>
              <a:rPr lang="en-CA" altLang="en-US" sz="3600">
                <a:solidFill>
                  <a:srgbClr val="FFFF00"/>
                </a:solidFill>
              </a:rPr>
              <a:t>Confidential work</a:t>
            </a:r>
            <a:r>
              <a:rPr lang="en-CA" altLang="en-US" sz="3600">
                <a:solidFill>
                  <a:srgbClr val="FF0000"/>
                </a:solidFill>
              </a:rPr>
              <a:t>? </a:t>
            </a:r>
            <a:r>
              <a:rPr lang="en-CA" altLang="en-US" sz="3600">
                <a:solidFill>
                  <a:schemeClr val="bg1"/>
                </a:solidFill>
              </a:rPr>
              <a:t>May be </a:t>
            </a:r>
            <a:r>
              <a:rPr lang="en-CA" altLang="en-US" sz="3600">
                <a:solidFill>
                  <a:srgbClr val="FFFF00"/>
                </a:solidFill>
              </a:rPr>
              <a:t>unfair </a:t>
            </a:r>
            <a:r>
              <a:rPr lang="en-CA" altLang="en-US" sz="3600">
                <a:solidFill>
                  <a:schemeClr val="bg1"/>
                </a:solidFill>
              </a:rPr>
              <a:t>in the circumstances.</a:t>
            </a:r>
          </a:p>
          <a:p>
            <a:endParaRPr lang="en-US"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F09D-3813-4301-EFCE-39206060C60D}"/>
              </a:ext>
            </a:extLst>
          </p:cNvPr>
          <p:cNvSpPr>
            <a:spLocks noGrp="1"/>
          </p:cNvSpPr>
          <p:nvPr>
            <p:ph type="title"/>
          </p:nvPr>
        </p:nvSpPr>
        <p:spPr>
          <a:xfrm>
            <a:off x="195263" y="195263"/>
            <a:ext cx="8753475" cy="733425"/>
          </a:xfrm>
        </p:spPr>
        <p:txBody>
          <a:bodyPr>
            <a:normAutofit fontScale="90000"/>
          </a:bodyPr>
          <a:lstStyle/>
          <a:p>
            <a:pPr>
              <a:defRPr/>
            </a:pPr>
            <a:r>
              <a:rPr lang="en-CA" sz="4400" b="1" dirty="0">
                <a:solidFill>
                  <a:srgbClr val="FF0000"/>
                </a:solidFill>
              </a:rPr>
              <a:t>6</a:t>
            </a:r>
            <a:r>
              <a:rPr lang="en-CA" sz="4400" b="1" dirty="0">
                <a:solidFill>
                  <a:schemeClr val="bg1"/>
                </a:solidFill>
              </a:rPr>
              <a:t>.</a:t>
            </a:r>
            <a:r>
              <a:rPr lang="en-CA" sz="4400" b="1" dirty="0">
                <a:solidFill>
                  <a:srgbClr val="FF0000"/>
                </a:solidFill>
              </a:rPr>
              <a:t> </a:t>
            </a:r>
            <a:r>
              <a:rPr lang="en-CA" sz="4400" b="1" dirty="0">
                <a:solidFill>
                  <a:srgbClr val="FFFF00"/>
                </a:solidFill>
              </a:rPr>
              <a:t>Effect of the dealing on the work</a:t>
            </a:r>
            <a:br>
              <a:rPr lang="en-CA" dirty="0"/>
            </a:br>
            <a:endParaRPr lang="en-US" dirty="0"/>
          </a:p>
        </p:txBody>
      </p:sp>
      <p:sp>
        <p:nvSpPr>
          <p:cNvPr id="306178" name="Content Placeholder 2">
            <a:extLst>
              <a:ext uri="{FF2B5EF4-FFF2-40B4-BE49-F238E27FC236}">
                <a16:creationId xmlns:a16="http://schemas.microsoft.com/office/drawing/2014/main" id="{5464E85F-B032-A96A-521B-D479D1B29660}"/>
              </a:ext>
            </a:extLst>
          </p:cNvPr>
          <p:cNvSpPr>
            <a:spLocks noGrp="1" noChangeArrowheads="1"/>
          </p:cNvSpPr>
          <p:nvPr>
            <p:ph sz="quarter" idx="10"/>
          </p:nvPr>
        </p:nvSpPr>
        <p:spPr bwMode="auto">
          <a:xfrm>
            <a:off x="390525" y="1203325"/>
            <a:ext cx="8362950" cy="3821113"/>
          </a:xfrm>
          <a:prstGeom prst="rect">
            <a:avLst/>
          </a:prstGeom>
        </p:spPr>
        <p:txBody>
          <a:bodyPr vert="horz" wrap="square" lIns="91440" tIns="45720" rIns="91440" bIns="45720" numCol="1" anchor="t" anchorCtr="0" compatLnSpc="1">
            <a:prstTxWarp prst="textNoShape">
              <a:avLst/>
            </a:prstTxWarp>
            <a:normAutofit lnSpcReduction="10000"/>
          </a:bodyPr>
          <a:lstStyle/>
          <a:p>
            <a:pPr>
              <a:defRPr/>
            </a:pPr>
            <a:r>
              <a:rPr lang="en-CA" altLang="en-US" sz="3600" dirty="0">
                <a:solidFill>
                  <a:srgbClr val="FFFF00"/>
                </a:solidFill>
              </a:rPr>
              <a:t>Is the reproduced work likely to compete with the market of the original work</a:t>
            </a:r>
            <a:r>
              <a:rPr lang="en-CA" altLang="en-US" sz="3600" dirty="0">
                <a:solidFill>
                  <a:srgbClr val="FF0000"/>
                </a:solidFill>
              </a:rPr>
              <a:t>? </a:t>
            </a:r>
          </a:p>
          <a:p>
            <a:pPr>
              <a:defRPr/>
            </a:pPr>
            <a:r>
              <a:rPr lang="en-CA" altLang="en-US" sz="3600" dirty="0">
                <a:solidFill>
                  <a:srgbClr val="FF0000"/>
                </a:solidFill>
              </a:rPr>
              <a:t>Not</a:t>
            </a:r>
            <a:r>
              <a:rPr lang="en-CA" altLang="en-US" sz="3600" dirty="0">
                <a:solidFill>
                  <a:schemeClr val="bg1"/>
                </a:solidFill>
              </a:rPr>
              <a:t> the only factor - </a:t>
            </a:r>
            <a:r>
              <a:rPr lang="en-CA" altLang="en-US" sz="3600" dirty="0">
                <a:solidFill>
                  <a:srgbClr val="FF0000"/>
                </a:solidFill>
              </a:rPr>
              <a:t>not</a:t>
            </a:r>
            <a:r>
              <a:rPr lang="en-CA" altLang="en-US" sz="3600" dirty="0">
                <a:solidFill>
                  <a:schemeClr val="bg1"/>
                </a:solidFill>
              </a:rPr>
              <a:t> the most important factor - but </a:t>
            </a:r>
            <a:r>
              <a:rPr lang="en-CA" altLang="en-US" sz="3600" dirty="0">
                <a:solidFill>
                  <a:srgbClr val="FFFF00"/>
                </a:solidFill>
              </a:rPr>
              <a:t>can sometimes </a:t>
            </a:r>
            <a:r>
              <a:rPr lang="en-CA" altLang="en-US" sz="3600" dirty="0">
                <a:solidFill>
                  <a:srgbClr val="FF0000"/>
                </a:solidFill>
              </a:rPr>
              <a:t>seem like the most important </a:t>
            </a:r>
            <a:r>
              <a:rPr lang="en-CA" altLang="en-US" sz="3600" dirty="0">
                <a:solidFill>
                  <a:srgbClr val="FFFF00"/>
                </a:solidFill>
              </a:rPr>
              <a:t>factor </a:t>
            </a:r>
            <a:r>
              <a:rPr lang="en-CA" altLang="en-US" sz="3600" dirty="0">
                <a:solidFill>
                  <a:schemeClr val="bg1"/>
                </a:solidFill>
              </a:rPr>
              <a:t>in the cases</a:t>
            </a:r>
          </a:p>
          <a:p>
            <a:pPr>
              <a:defRPr/>
            </a:pPr>
            <a:endParaRPr lang="en-US"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0A64A7-D56F-E31B-A6F9-E17D953F431F}"/>
              </a:ext>
            </a:extLst>
          </p:cNvPr>
          <p:cNvSpPr>
            <a:spLocks noGrp="1"/>
          </p:cNvSpPr>
          <p:nvPr>
            <p:ph type="title"/>
          </p:nvPr>
        </p:nvSpPr>
        <p:spPr>
          <a:xfrm>
            <a:off x="1485900" y="61913"/>
            <a:ext cx="6172200" cy="633412"/>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75F587D1-29C6-C380-B893-F5789177FF75}"/>
              </a:ext>
            </a:extLst>
          </p:cNvPr>
          <p:cNvSpPr>
            <a:spLocks noGrp="1"/>
          </p:cNvSpPr>
          <p:nvPr>
            <p:ph idx="1"/>
          </p:nvPr>
        </p:nvSpPr>
        <p:spPr>
          <a:xfrm>
            <a:off x="323850" y="987425"/>
            <a:ext cx="8496300" cy="4094163"/>
          </a:xfrm>
        </p:spPr>
        <p:txBody>
          <a:bodyPr>
            <a:normAutofit/>
          </a:bodyPr>
          <a:lstStyle/>
          <a:p>
            <a:pPr marL="0" indent="0">
              <a:buFont typeface="Arial" panose="020B0604020202020204" pitchFamily="34" charset="0"/>
              <a:buNone/>
              <a:defRPr/>
            </a:pPr>
            <a:r>
              <a:rPr lang="en-US" sz="2400" b="1" i="1" dirty="0">
                <a:solidFill>
                  <a:srgbClr val="00B0F0"/>
                </a:solidFill>
              </a:rPr>
              <a:t>SOCAN v. Bell </a:t>
            </a:r>
            <a:r>
              <a:rPr lang="en-US" sz="2400" b="1" dirty="0">
                <a:solidFill>
                  <a:schemeClr val="bg1"/>
                </a:solidFill>
              </a:rPr>
              <a:t>(2012) </a:t>
            </a:r>
            <a:r>
              <a:rPr lang="en-US" sz="2400" dirty="0">
                <a:solidFill>
                  <a:srgbClr val="FF0000"/>
                </a:solidFill>
              </a:rPr>
              <a:t>– </a:t>
            </a:r>
            <a:r>
              <a:rPr lang="en-US" sz="2400" dirty="0">
                <a:solidFill>
                  <a:schemeClr val="bg1"/>
                </a:solidFill>
              </a:rPr>
              <a:t>continued</a:t>
            </a:r>
          </a:p>
          <a:p>
            <a:pPr marL="385763" indent="-385763">
              <a:buFont typeface="+mj-lt"/>
              <a:buAutoNum type="arabicPeriod"/>
              <a:defRPr/>
            </a:pPr>
            <a:r>
              <a:rPr lang="en-US" sz="2400" dirty="0">
                <a:solidFill>
                  <a:srgbClr val="FFFF00"/>
                </a:solidFill>
              </a:rPr>
              <a:t>Users’ rights</a:t>
            </a:r>
            <a:r>
              <a:rPr lang="en-US" sz="2400" dirty="0">
                <a:solidFill>
                  <a:schemeClr val="bg1"/>
                </a:solidFill>
              </a:rPr>
              <a:t>:</a:t>
            </a:r>
          </a:p>
          <a:p>
            <a:pPr lvl="1">
              <a:buFont typeface="Arial" panose="020B0604020202020204" pitchFamily="34" charset="0"/>
              <a:buChar char="•"/>
              <a:defRPr/>
            </a:pPr>
            <a:r>
              <a:rPr lang="en-US" sz="2400" dirty="0">
                <a:solidFill>
                  <a:srgbClr val="FFFF00"/>
                </a:solidFill>
              </a:rPr>
              <a:t>Essential</a:t>
            </a:r>
            <a:r>
              <a:rPr lang="en-US" sz="2400" dirty="0">
                <a:solidFill>
                  <a:schemeClr val="bg1"/>
                </a:solidFill>
              </a:rPr>
              <a:t> part </a:t>
            </a:r>
            <a:r>
              <a:rPr lang="en-US" sz="2400" dirty="0">
                <a:solidFill>
                  <a:srgbClr val="FFFF00"/>
                </a:solidFill>
              </a:rPr>
              <a:t>of furthering public interest </a:t>
            </a:r>
            <a:r>
              <a:rPr lang="en-US" sz="2400" dirty="0">
                <a:solidFill>
                  <a:schemeClr val="bg1"/>
                </a:solidFill>
              </a:rPr>
              <a:t>objectives of the </a:t>
            </a:r>
            <a:r>
              <a:rPr lang="en-US" sz="2400" i="1" dirty="0">
                <a:solidFill>
                  <a:schemeClr val="bg1"/>
                </a:solidFill>
              </a:rPr>
              <a:t>Copyright Act</a:t>
            </a:r>
          </a:p>
          <a:p>
            <a:pPr lvl="1">
              <a:buFont typeface="Arial" panose="020B0604020202020204" pitchFamily="34" charset="0"/>
              <a:buChar char="•"/>
              <a:defRPr/>
            </a:pPr>
            <a:r>
              <a:rPr lang="en-US" sz="2400" dirty="0">
                <a:solidFill>
                  <a:schemeClr val="bg1"/>
                </a:solidFill>
              </a:rPr>
              <a:t>One of the </a:t>
            </a:r>
            <a:r>
              <a:rPr lang="en-US" sz="2400" dirty="0">
                <a:solidFill>
                  <a:srgbClr val="FFFF00"/>
                </a:solidFill>
              </a:rPr>
              <a:t>tools employed to achieve </a:t>
            </a:r>
            <a:r>
              <a:rPr lang="en-US" sz="2400" dirty="0">
                <a:solidFill>
                  <a:schemeClr val="bg1"/>
                </a:solidFill>
              </a:rPr>
              <a:t>the </a:t>
            </a:r>
            <a:r>
              <a:rPr lang="en-US" sz="2400" dirty="0">
                <a:solidFill>
                  <a:srgbClr val="FFFF00"/>
                </a:solidFill>
              </a:rPr>
              <a:t>proper balance </a:t>
            </a:r>
            <a:r>
              <a:rPr lang="en-US" sz="2400" dirty="0">
                <a:solidFill>
                  <a:schemeClr val="bg1"/>
                </a:solidFill>
              </a:rPr>
              <a:t>between protection and access</a:t>
            </a:r>
          </a:p>
          <a:p>
            <a:pPr lvl="1">
              <a:buFont typeface="Arial" panose="020B0604020202020204" pitchFamily="34" charset="0"/>
              <a:buChar char="•"/>
              <a:defRPr/>
            </a:pPr>
            <a:r>
              <a:rPr lang="en-US" sz="2400" dirty="0">
                <a:solidFill>
                  <a:srgbClr val="FF0000"/>
                </a:solidFill>
              </a:rPr>
              <a:t>Fairness analysis</a:t>
            </a:r>
            <a:r>
              <a:rPr lang="en-US" sz="2400" dirty="0">
                <a:solidFill>
                  <a:schemeClr val="bg1"/>
                </a:solidFill>
              </a:rPr>
              <a:t>: </a:t>
            </a:r>
            <a:r>
              <a:rPr lang="en-US" sz="2400" dirty="0">
                <a:solidFill>
                  <a:srgbClr val="FFFF00"/>
                </a:solidFill>
              </a:rPr>
              <a:t>Where much of the heavy lifting is one in fair dealing</a:t>
            </a:r>
          </a:p>
          <a:p>
            <a:pPr marL="385763" indent="-385763">
              <a:buFont typeface="+mj-lt"/>
              <a:buAutoNum type="arabicPeriod"/>
              <a:defRPr/>
            </a:pPr>
            <a:r>
              <a:rPr lang="en-US" sz="2400" dirty="0">
                <a:solidFill>
                  <a:srgbClr val="FFFF00"/>
                </a:solidFill>
              </a:rPr>
              <a:t>Fair dealing applied </a:t>
            </a:r>
            <a:r>
              <a:rPr lang="en-US" sz="2400" dirty="0">
                <a:solidFill>
                  <a:srgbClr val="FF0000"/>
                </a:solidFill>
                <a:sym typeface="Wingdings" pitchFamily="2" charset="2"/>
              </a:rPr>
              <a:t></a:t>
            </a:r>
            <a:r>
              <a:rPr lang="en-US" sz="2400" dirty="0">
                <a:solidFill>
                  <a:srgbClr val="FFFF00"/>
                </a:solidFill>
              </a:rPr>
              <a:t> iTunes previews</a:t>
            </a:r>
          </a:p>
          <a:p>
            <a:pPr lvl="1">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DA6533F4-EA00-8DF2-B812-095DE778C4C2}"/>
              </a:ext>
            </a:extLst>
          </p:cNvPr>
          <p:cNvSpPr>
            <a:spLocks noGrp="1"/>
          </p:cNvSpPr>
          <p:nvPr>
            <p:ph type="sldNum" sz="quarter" idx="12"/>
          </p:nvPr>
        </p:nvSpPr>
        <p:spPr/>
        <p:txBody>
          <a:bodyPr/>
          <a:lstStyle/>
          <a:p>
            <a:pPr defTabSz="342900" eaLnBrk="1" fontAlgn="auto" hangingPunct="1">
              <a:spcBef>
                <a:spcPts val="0"/>
              </a:spcBef>
              <a:spcAft>
                <a:spcPts val="0"/>
              </a:spcAft>
              <a:defRPr/>
            </a:pPr>
            <a:fld id="{0D36FDD1-5F3E-884B-A8CC-23485625D053}" type="slidenum">
              <a:rPr lang="en-US" sz="1350">
                <a:solidFill>
                  <a:prstClr val="black"/>
                </a:solidFill>
                <a:latin typeface="Arial"/>
              </a:rPr>
              <a:pPr defTabSz="342900" eaLnBrk="1" fontAlgn="auto" hangingPunct="1">
                <a:spcBef>
                  <a:spcPts val="0"/>
                </a:spcBef>
                <a:spcAft>
                  <a:spcPts val="0"/>
                </a:spcAft>
                <a:defRPr/>
              </a:pPr>
              <a:t>85</a:t>
            </a:fld>
            <a:endParaRPr lang="en-US" sz="1350">
              <a:solidFill>
                <a:prstClr val="black"/>
              </a:solidFill>
              <a:latin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a:extLst>
              <a:ext uri="{FF2B5EF4-FFF2-40B4-BE49-F238E27FC236}">
                <a16:creationId xmlns:a16="http://schemas.microsoft.com/office/drawing/2014/main" id="{FC36D330-375F-BCBF-B627-214E5D30DB6E}"/>
              </a:ext>
            </a:extLst>
          </p:cNvPr>
          <p:cNvSpPr>
            <a:spLocks noGrp="1" noChangeArrowheads="1"/>
          </p:cNvSpPr>
          <p:nvPr>
            <p:ph type="title"/>
          </p:nvPr>
        </p:nvSpPr>
        <p:spPr bwMode="auto">
          <a:xfrm>
            <a:off x="1485900" y="84138"/>
            <a:ext cx="6172200" cy="747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6B352DFA-E408-3C1D-D79F-ED98748EB1ED}"/>
              </a:ext>
            </a:extLst>
          </p:cNvPr>
          <p:cNvSpPr>
            <a:spLocks noGrp="1"/>
          </p:cNvSpPr>
          <p:nvPr>
            <p:ph idx="1"/>
          </p:nvPr>
        </p:nvSpPr>
        <p:spPr>
          <a:xfrm>
            <a:off x="323850" y="1042988"/>
            <a:ext cx="8496300" cy="3968750"/>
          </a:xfrm>
        </p:spPr>
        <p:txBody>
          <a:bodyPr>
            <a:normAutofit fontScale="92500" lnSpcReduction="10000"/>
          </a:bodyPr>
          <a:lstStyle/>
          <a:p>
            <a:pPr marL="0" indent="0">
              <a:buFont typeface="Arial" panose="020B0604020202020204" pitchFamily="34" charset="0"/>
              <a:buNone/>
              <a:defRPr/>
            </a:pPr>
            <a:r>
              <a:rPr lang="en-CA" sz="2400" b="1" i="1" dirty="0">
                <a:solidFill>
                  <a:srgbClr val="00B0F0"/>
                </a:solidFill>
              </a:rPr>
              <a:t>Alberta (Education) v. Canadian Copyright Licensing Agency (Access Copyright) </a:t>
            </a:r>
            <a:r>
              <a:rPr lang="en-CA" sz="2400" b="1" dirty="0">
                <a:solidFill>
                  <a:schemeClr val="bg1"/>
                </a:solidFill>
              </a:rPr>
              <a:t>(2012)</a:t>
            </a:r>
          </a:p>
          <a:p>
            <a:pPr marL="0" indent="0">
              <a:buFont typeface="Arial" panose="020B0604020202020204" pitchFamily="34" charset="0"/>
              <a:buNone/>
              <a:defRPr/>
            </a:pPr>
            <a:r>
              <a:rPr lang="en-CA" sz="2400" b="1" dirty="0">
                <a:solidFill>
                  <a:srgbClr val="FF0000"/>
                </a:solidFill>
              </a:rPr>
              <a:t>Another “pentalogy” case</a:t>
            </a:r>
          </a:p>
          <a:p>
            <a:pPr>
              <a:defRPr/>
            </a:pPr>
            <a:r>
              <a:rPr lang="en-CA" sz="2400" dirty="0">
                <a:solidFill>
                  <a:srgbClr val="FFFF00"/>
                </a:solidFill>
              </a:rPr>
              <a:t>Main issue</a:t>
            </a:r>
            <a:r>
              <a:rPr lang="en-CA" sz="2400" dirty="0">
                <a:solidFill>
                  <a:schemeClr val="bg1"/>
                </a:solidFill>
              </a:rPr>
              <a:t>: Copies of works made at teachers’ initiatives with instructions to students that they read the material … </a:t>
            </a:r>
            <a:r>
              <a:rPr lang="en-CA" sz="2400" dirty="0">
                <a:solidFill>
                  <a:srgbClr val="FF0000"/>
                </a:solidFill>
              </a:rPr>
              <a:t>fair dealing</a:t>
            </a:r>
            <a:r>
              <a:rPr lang="en-CA" sz="2400" dirty="0">
                <a:solidFill>
                  <a:srgbClr val="FFFF00"/>
                </a:solidFill>
              </a:rPr>
              <a:t>?</a:t>
            </a:r>
            <a:r>
              <a:rPr lang="en-CA" sz="2400" dirty="0">
                <a:solidFill>
                  <a:schemeClr val="bg1"/>
                </a:solidFill>
              </a:rPr>
              <a:t> </a:t>
            </a:r>
          </a:p>
          <a:p>
            <a:pPr>
              <a:defRPr/>
            </a:pPr>
            <a:r>
              <a:rPr lang="en-CA" sz="2400" dirty="0">
                <a:solidFill>
                  <a:srgbClr val="FFFF00"/>
                </a:solidFill>
              </a:rPr>
              <a:t>Category 4 </a:t>
            </a:r>
            <a:r>
              <a:rPr lang="en-CA" sz="2400" dirty="0">
                <a:solidFill>
                  <a:schemeClr val="bg1"/>
                </a:solidFill>
              </a:rPr>
              <a:t>of the proposed tariff dealt with </a:t>
            </a:r>
            <a:r>
              <a:rPr lang="en-CA" sz="2400" dirty="0">
                <a:solidFill>
                  <a:srgbClr val="FFFF00"/>
                </a:solidFill>
              </a:rPr>
              <a:t>copies of works made at the teachers’ initiative with instructions to students that they read the material</a:t>
            </a:r>
            <a:r>
              <a:rPr lang="en-CA" sz="2400" dirty="0">
                <a:solidFill>
                  <a:schemeClr val="bg1"/>
                </a:solidFill>
              </a:rPr>
              <a:t>.  Teachers would photocopy </a:t>
            </a:r>
            <a:r>
              <a:rPr lang="en-CA" sz="2400" dirty="0">
                <a:solidFill>
                  <a:srgbClr val="92D050"/>
                </a:solidFill>
              </a:rPr>
              <a:t>short excerpts from textbooks</a:t>
            </a:r>
            <a:r>
              <a:rPr lang="en-CA" sz="2400" dirty="0">
                <a:solidFill>
                  <a:schemeClr val="bg1"/>
                </a:solidFill>
              </a:rPr>
              <a:t> and distribute those copies to  students </a:t>
            </a:r>
            <a:r>
              <a:rPr lang="en-CA" sz="2400" dirty="0">
                <a:solidFill>
                  <a:srgbClr val="92D050"/>
                </a:solidFill>
              </a:rPr>
              <a:t>as a complement to the main textbook </a:t>
            </a:r>
            <a:r>
              <a:rPr lang="en-CA" sz="2400" dirty="0">
                <a:solidFill>
                  <a:schemeClr val="bg1"/>
                </a:solidFill>
              </a:rPr>
              <a:t>the students used.</a:t>
            </a:r>
          </a:p>
          <a:p>
            <a:pPr lvl="1">
              <a:defRPr/>
            </a:pPr>
            <a:endParaRPr lang="en-US" dirty="0"/>
          </a:p>
        </p:txBody>
      </p:sp>
      <p:sp>
        <p:nvSpPr>
          <p:cNvPr id="4" name="Slide Number Placeholder 3">
            <a:extLst>
              <a:ext uri="{FF2B5EF4-FFF2-40B4-BE49-F238E27FC236}">
                <a16:creationId xmlns:a16="http://schemas.microsoft.com/office/drawing/2014/main" id="{9D7AC5CA-60FB-4146-E0DC-F3976FF21245}"/>
              </a:ext>
            </a:extLst>
          </p:cNvPr>
          <p:cNvSpPr>
            <a:spLocks noGrp="1"/>
          </p:cNvSpPr>
          <p:nvPr>
            <p:ph type="sldNum" sz="quarter" idx="12"/>
          </p:nvPr>
        </p:nvSpPr>
        <p:spPr/>
        <p:txBody>
          <a:bodyPr/>
          <a:lstStyle/>
          <a:p>
            <a:pPr defTabSz="342900" eaLnBrk="1" fontAlgn="auto" hangingPunct="1">
              <a:spcBef>
                <a:spcPts val="0"/>
              </a:spcBef>
              <a:spcAft>
                <a:spcPts val="0"/>
              </a:spcAft>
              <a:defRPr/>
            </a:pPr>
            <a:fld id="{0A726939-D3ED-9A47-9A7F-067EEA842970}" type="slidenum">
              <a:rPr lang="en-US" sz="1350">
                <a:solidFill>
                  <a:prstClr val="black"/>
                </a:solidFill>
                <a:latin typeface="Arial"/>
                <a:ea typeface="+mn-ea"/>
              </a:rPr>
              <a:pPr defTabSz="342900" eaLnBrk="1" fontAlgn="auto" hangingPunct="1">
                <a:spcBef>
                  <a:spcPts val="0"/>
                </a:spcBef>
                <a:spcAft>
                  <a:spcPts val="0"/>
                </a:spcAft>
                <a:defRPr/>
              </a:pPr>
              <a:t>86</a:t>
            </a:fld>
            <a:endParaRPr lang="en-US" sz="1350">
              <a:solidFill>
                <a:prstClr val="black"/>
              </a:solidFill>
              <a:latin typeface="Arial"/>
              <a:ea typeface="+mn-e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8242-A64C-9F23-143A-4C11C478C67E}"/>
              </a:ext>
            </a:extLst>
          </p:cNvPr>
          <p:cNvSpPr>
            <a:spLocks noGrp="1"/>
          </p:cNvSpPr>
          <p:nvPr>
            <p:ph type="title"/>
          </p:nvPr>
        </p:nvSpPr>
        <p:spPr>
          <a:xfrm>
            <a:off x="1485900" y="87313"/>
            <a:ext cx="6172200" cy="542925"/>
          </a:xfrm>
        </p:spPr>
        <p:txBody>
          <a:bodyPr>
            <a:normAutofit fontScale="90000"/>
          </a:bodyPr>
          <a:lstStyle/>
          <a:p>
            <a:pPr>
              <a:defRPr/>
            </a:pPr>
            <a:r>
              <a:rPr lang="en-CA" dirty="0"/>
              <a:t>   </a:t>
            </a:r>
            <a:r>
              <a:rPr lang="en-CA" dirty="0">
                <a:solidFill>
                  <a:srgbClr val="FFFF00"/>
                </a:solidFill>
              </a:rPr>
              <a:t> </a:t>
            </a:r>
            <a:r>
              <a:rPr lang="en-CA" cap="small" dirty="0" err="1">
                <a:solidFill>
                  <a:srgbClr val="FFFF00"/>
                </a:solidFill>
              </a:rPr>
              <a:t>Abella</a:t>
            </a:r>
            <a:r>
              <a:rPr lang="en-CA" cap="small" dirty="0">
                <a:solidFill>
                  <a:srgbClr val="FFFF00"/>
                </a:solidFill>
              </a:rPr>
              <a:t> J</a:t>
            </a:r>
            <a:r>
              <a:rPr lang="en-CA" cap="small" dirty="0">
                <a:solidFill>
                  <a:srgbClr val="FF0000"/>
                </a:solidFill>
              </a:rPr>
              <a:t>.</a:t>
            </a:r>
            <a:r>
              <a:rPr lang="en-CA" dirty="0">
                <a:solidFill>
                  <a:srgbClr val="FFFF00"/>
                </a:solidFill>
              </a:rPr>
              <a:t> </a:t>
            </a:r>
            <a:endParaRPr lang="en-US" dirty="0">
              <a:solidFill>
                <a:srgbClr val="FFFF00"/>
              </a:solidFill>
            </a:endParaRPr>
          </a:p>
        </p:txBody>
      </p:sp>
      <p:sp>
        <p:nvSpPr>
          <p:cNvPr id="225282" name="Content Placeholder 2">
            <a:extLst>
              <a:ext uri="{FF2B5EF4-FFF2-40B4-BE49-F238E27FC236}">
                <a16:creationId xmlns:a16="http://schemas.microsoft.com/office/drawing/2014/main" id="{E7F2225A-D337-3DFA-9653-CBFBB21978D5}"/>
              </a:ext>
            </a:extLst>
          </p:cNvPr>
          <p:cNvSpPr>
            <a:spLocks noGrp="1" noChangeArrowheads="1"/>
          </p:cNvSpPr>
          <p:nvPr>
            <p:ph sz="quarter" idx="10"/>
          </p:nvPr>
        </p:nvSpPr>
        <p:spPr bwMode="auto">
          <a:xfrm>
            <a:off x="395288" y="987425"/>
            <a:ext cx="83534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FF0000"/>
                </a:solidFill>
              </a:rPr>
              <a:t>“</a:t>
            </a:r>
            <a:r>
              <a:rPr lang="en-CA" altLang="en-US" sz="2200" i="1">
                <a:solidFill>
                  <a:srgbClr val="FF0000"/>
                </a:solidFill>
              </a:rPr>
              <a:t> </a:t>
            </a:r>
            <a:r>
              <a:rPr lang="en-CA" altLang="en-US" sz="2200" i="1">
                <a:solidFill>
                  <a:srgbClr val="FFFF00"/>
                </a:solidFill>
              </a:rPr>
              <a:t>The test for fair dealing </a:t>
            </a:r>
            <a:r>
              <a:rPr lang="en-CA" altLang="en-US" sz="2200" i="1">
                <a:solidFill>
                  <a:schemeClr val="bg1"/>
                </a:solidFill>
              </a:rPr>
              <a:t>was articulated in CCH as involving </a:t>
            </a:r>
            <a:r>
              <a:rPr lang="en-CA" altLang="en-US" sz="2200" i="1">
                <a:solidFill>
                  <a:srgbClr val="FFFF00"/>
                </a:solidFill>
              </a:rPr>
              <a:t>two steps</a:t>
            </a:r>
            <a:r>
              <a:rPr lang="en-CA" altLang="en-US" sz="2200" i="1">
                <a:solidFill>
                  <a:schemeClr val="bg1"/>
                </a:solidFill>
              </a:rPr>
              <a:t>.  The </a:t>
            </a:r>
            <a:r>
              <a:rPr lang="en-CA" altLang="en-US" sz="2200" i="1">
                <a:solidFill>
                  <a:srgbClr val="FF0000"/>
                </a:solidFill>
              </a:rPr>
              <a:t>first </a:t>
            </a:r>
            <a:r>
              <a:rPr lang="en-CA" altLang="en-US" sz="2200" i="1">
                <a:solidFill>
                  <a:schemeClr val="bg1"/>
                </a:solidFill>
              </a:rPr>
              <a:t>is to determine </a:t>
            </a:r>
            <a:r>
              <a:rPr lang="en-CA" altLang="en-US" sz="2200" i="1">
                <a:solidFill>
                  <a:srgbClr val="FFFF00"/>
                </a:solidFill>
              </a:rPr>
              <a:t>whether the dealing is for the allowable purpose of </a:t>
            </a:r>
            <a:r>
              <a:rPr lang="en-CA" altLang="en-US" sz="2200" i="1">
                <a:solidFill>
                  <a:srgbClr val="FF0000"/>
                </a:solidFill>
              </a:rPr>
              <a:t>“</a:t>
            </a:r>
            <a:r>
              <a:rPr lang="en-CA" altLang="en-US" sz="2200" i="1">
                <a:solidFill>
                  <a:srgbClr val="FFFF00"/>
                </a:solidFill>
              </a:rPr>
              <a:t>research or private study</a:t>
            </a:r>
            <a:r>
              <a:rPr lang="en-CA" altLang="en-US" sz="2200" i="1">
                <a:solidFill>
                  <a:srgbClr val="FF0000"/>
                </a:solidFill>
              </a:rPr>
              <a:t>” </a:t>
            </a:r>
            <a:r>
              <a:rPr lang="en-CA" altLang="en-US" sz="2200" i="1">
                <a:solidFill>
                  <a:srgbClr val="FFFF00"/>
                </a:solidFill>
              </a:rPr>
              <a:t>under s. 29 , </a:t>
            </a:r>
            <a:r>
              <a:rPr lang="en-CA" altLang="en-US" sz="2200" i="1">
                <a:solidFill>
                  <a:srgbClr val="FF0000"/>
                </a:solidFill>
              </a:rPr>
              <a:t>“</a:t>
            </a:r>
            <a:r>
              <a:rPr lang="en-CA" altLang="en-US" sz="2200" i="1">
                <a:solidFill>
                  <a:srgbClr val="FFFF00"/>
                </a:solidFill>
              </a:rPr>
              <a:t>criticism or review</a:t>
            </a:r>
            <a:r>
              <a:rPr lang="en-CA" altLang="en-US" sz="2200" i="1">
                <a:solidFill>
                  <a:srgbClr val="FF0000"/>
                </a:solidFill>
              </a:rPr>
              <a:t>” </a:t>
            </a:r>
            <a:r>
              <a:rPr lang="en-CA" altLang="en-US" sz="2200" i="1">
                <a:solidFill>
                  <a:srgbClr val="FFFF00"/>
                </a:solidFill>
              </a:rPr>
              <a:t>under s. 29.1 , or </a:t>
            </a:r>
            <a:r>
              <a:rPr lang="en-CA" altLang="en-US" sz="2200" i="1">
                <a:solidFill>
                  <a:srgbClr val="FF0000"/>
                </a:solidFill>
              </a:rPr>
              <a:t>“</a:t>
            </a:r>
            <a:r>
              <a:rPr lang="en-CA" altLang="en-US" sz="2200" i="1">
                <a:solidFill>
                  <a:srgbClr val="FFFF00"/>
                </a:solidFill>
              </a:rPr>
              <a:t>news reporting</a:t>
            </a:r>
            <a:r>
              <a:rPr lang="en-CA" altLang="en-US" sz="2200" i="1">
                <a:solidFill>
                  <a:srgbClr val="FF0000"/>
                </a:solidFill>
              </a:rPr>
              <a:t>” </a:t>
            </a:r>
            <a:r>
              <a:rPr lang="en-CA" altLang="en-US" sz="2200" i="1">
                <a:solidFill>
                  <a:srgbClr val="FFFF00"/>
                </a:solidFill>
              </a:rPr>
              <a:t>under s. 29.2 of the Act</a:t>
            </a:r>
            <a:r>
              <a:rPr lang="en-CA" altLang="en-US" sz="2200" i="1">
                <a:solidFill>
                  <a:schemeClr val="bg1"/>
                </a:solidFill>
              </a:rPr>
              <a:t>.  The </a:t>
            </a:r>
            <a:r>
              <a:rPr lang="en-CA" altLang="en-US" sz="2200" i="1">
                <a:solidFill>
                  <a:srgbClr val="FF0000"/>
                </a:solidFill>
              </a:rPr>
              <a:t>second </a:t>
            </a:r>
            <a:r>
              <a:rPr lang="en-CA" altLang="en-US" sz="2200" i="1">
                <a:solidFill>
                  <a:schemeClr val="bg1"/>
                </a:solidFill>
              </a:rPr>
              <a:t>step of CCH </a:t>
            </a:r>
            <a:r>
              <a:rPr lang="en-CA" altLang="en-US" sz="2200" i="1">
                <a:solidFill>
                  <a:srgbClr val="FFFF00"/>
                </a:solidFill>
              </a:rPr>
              <a:t>assesses whether the dealing is </a:t>
            </a:r>
            <a:r>
              <a:rPr lang="en-CA" altLang="en-US" sz="2200" i="1">
                <a:solidFill>
                  <a:srgbClr val="FF0000"/>
                </a:solidFill>
              </a:rPr>
              <a:t>“</a:t>
            </a:r>
            <a:r>
              <a:rPr lang="en-CA" altLang="en-US" sz="2200" i="1">
                <a:solidFill>
                  <a:srgbClr val="FFFF00"/>
                </a:solidFill>
              </a:rPr>
              <a:t>fair</a:t>
            </a:r>
            <a:r>
              <a:rPr lang="en-CA" altLang="en-US" sz="2200" i="1">
                <a:solidFill>
                  <a:srgbClr val="FF0000"/>
                </a:solidFill>
              </a:rPr>
              <a:t>”</a:t>
            </a:r>
            <a:r>
              <a:rPr lang="en-CA" altLang="en-US" sz="2200" i="1">
                <a:solidFill>
                  <a:schemeClr val="bg1"/>
                </a:solidFill>
              </a:rPr>
              <a:t>.</a:t>
            </a:r>
            <a:r>
              <a:rPr lang="en-CA" altLang="en-US" sz="2200" i="1">
                <a:solidFill>
                  <a:srgbClr val="FFFF00"/>
                </a:solidFill>
              </a:rPr>
              <a:t> </a:t>
            </a:r>
            <a:r>
              <a:rPr lang="en-CA" altLang="en-US" sz="2200" i="1">
                <a:solidFill>
                  <a:schemeClr val="bg1"/>
                </a:solidFill>
              </a:rPr>
              <a:t>The onus is on the person invoking </a:t>
            </a:r>
            <a:r>
              <a:rPr lang="en-CA" altLang="en-US" sz="2200" i="1">
                <a:solidFill>
                  <a:srgbClr val="FF0000"/>
                </a:solidFill>
              </a:rPr>
              <a:t>“</a:t>
            </a:r>
            <a:r>
              <a:rPr lang="en-CA" altLang="en-US" sz="2200" i="1">
                <a:solidFill>
                  <a:schemeClr val="bg1"/>
                </a:solidFill>
              </a:rPr>
              <a:t>fair dealing</a:t>
            </a:r>
            <a:r>
              <a:rPr lang="en-CA" altLang="en-US" sz="2200" i="1">
                <a:solidFill>
                  <a:srgbClr val="FF0000"/>
                </a:solidFill>
              </a:rPr>
              <a:t>”</a:t>
            </a:r>
            <a:r>
              <a:rPr lang="en-CA" altLang="en-US" sz="2200" i="1">
                <a:solidFill>
                  <a:schemeClr val="bg1"/>
                </a:solidFill>
              </a:rPr>
              <a:t> to satisfy all aspects of the test.  To assist in determining whether the dealing is </a:t>
            </a:r>
            <a:r>
              <a:rPr lang="en-CA" altLang="en-US" sz="2200" i="1">
                <a:solidFill>
                  <a:srgbClr val="FF0000"/>
                </a:solidFill>
              </a:rPr>
              <a:t>“</a:t>
            </a:r>
            <a:r>
              <a:rPr lang="en-CA" altLang="en-US" sz="2200" i="1">
                <a:solidFill>
                  <a:schemeClr val="bg1"/>
                </a:solidFill>
              </a:rPr>
              <a:t>fair</a:t>
            </a:r>
            <a:r>
              <a:rPr lang="en-CA" altLang="en-US" sz="2200" i="1">
                <a:solidFill>
                  <a:srgbClr val="FF0000"/>
                </a:solidFill>
              </a:rPr>
              <a:t>”</a:t>
            </a:r>
            <a:r>
              <a:rPr lang="en-CA" altLang="en-US" sz="2200" i="1">
                <a:solidFill>
                  <a:schemeClr val="bg1"/>
                </a:solidFill>
              </a:rPr>
              <a:t>, this Court set out </a:t>
            </a:r>
            <a:r>
              <a:rPr lang="en-CA" altLang="en-US" sz="2200" i="1">
                <a:solidFill>
                  <a:srgbClr val="FF0000"/>
                </a:solidFill>
              </a:rPr>
              <a:t>a number of fairness factors</a:t>
            </a:r>
            <a:r>
              <a:rPr lang="en-CA" altLang="en-US" sz="2200" i="1">
                <a:solidFill>
                  <a:schemeClr val="bg1"/>
                </a:solidFill>
              </a:rPr>
              <a:t>: the </a:t>
            </a:r>
            <a:r>
              <a:rPr lang="en-CA" altLang="en-US" sz="2200" i="1">
                <a:solidFill>
                  <a:srgbClr val="FFFF00"/>
                </a:solidFill>
              </a:rPr>
              <a:t>purpose, character, and amount of the dealing</a:t>
            </a:r>
            <a:r>
              <a:rPr lang="en-CA" altLang="en-US" sz="2200" i="1">
                <a:solidFill>
                  <a:schemeClr val="bg1"/>
                </a:solidFill>
              </a:rPr>
              <a:t>; the existence of any </a:t>
            </a:r>
            <a:r>
              <a:rPr lang="en-CA" altLang="en-US" sz="2200" i="1">
                <a:solidFill>
                  <a:srgbClr val="FFFF00"/>
                </a:solidFill>
              </a:rPr>
              <a:t>alternatives to the dealing</a:t>
            </a:r>
            <a:r>
              <a:rPr lang="en-CA" altLang="en-US" sz="2200" i="1">
                <a:solidFill>
                  <a:schemeClr val="bg1"/>
                </a:solidFill>
              </a:rPr>
              <a:t>; the </a:t>
            </a:r>
            <a:r>
              <a:rPr lang="en-CA" altLang="en-US" sz="2200" i="1">
                <a:solidFill>
                  <a:srgbClr val="FFFF00"/>
                </a:solidFill>
              </a:rPr>
              <a:t>nature of the work</a:t>
            </a:r>
            <a:r>
              <a:rPr lang="en-CA" altLang="en-US" sz="2200" i="1">
                <a:solidFill>
                  <a:schemeClr val="bg1"/>
                </a:solidFill>
              </a:rPr>
              <a:t>; and the </a:t>
            </a:r>
            <a:r>
              <a:rPr lang="en-CA" altLang="en-US" sz="2200" i="1">
                <a:solidFill>
                  <a:srgbClr val="FFFF00"/>
                </a:solidFill>
              </a:rPr>
              <a:t>effect of the dealing on the work</a:t>
            </a:r>
            <a:r>
              <a:rPr lang="en-CA" altLang="en-US" sz="2200" i="1">
                <a:solidFill>
                  <a:schemeClr val="bg1"/>
                </a:solidFill>
              </a:rPr>
              <a:t>.</a:t>
            </a:r>
            <a:r>
              <a:rPr lang="en-CA" altLang="en-US" sz="2200" i="1">
                <a:solidFill>
                  <a:srgbClr val="FF0000"/>
                </a:solidFill>
              </a:rPr>
              <a:t>”</a:t>
            </a:r>
            <a:endParaRPr lang="en-US" altLang="en-US" sz="2200" i="1">
              <a:solidFill>
                <a:srgbClr val="FF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25A295-C706-ED6E-8533-20CDED76D6F7}"/>
              </a:ext>
            </a:extLst>
          </p:cNvPr>
          <p:cNvSpPr>
            <a:spLocks noGrp="1"/>
          </p:cNvSpPr>
          <p:nvPr>
            <p:ph sz="quarter" idx="10"/>
          </p:nvPr>
        </p:nvSpPr>
        <p:spPr>
          <a:xfrm>
            <a:off x="323850" y="192088"/>
            <a:ext cx="8496300" cy="4759325"/>
          </a:xfrm>
        </p:spPr>
        <p:txBody>
          <a:bodyPr>
            <a:normAutofit fontScale="85000" lnSpcReduction="10000"/>
          </a:bodyPr>
          <a:lstStyle/>
          <a:p>
            <a:pPr marL="0" indent="0">
              <a:lnSpc>
                <a:spcPct val="120000"/>
              </a:lnSpc>
              <a:buFont typeface="Arial" panose="020B0604020202020204" pitchFamily="34" charset="0"/>
              <a:buNone/>
              <a:defRPr/>
            </a:pPr>
            <a:r>
              <a:rPr lang="en-CA" sz="1900" i="1" dirty="0">
                <a:solidFill>
                  <a:schemeClr val="bg1"/>
                </a:solidFill>
              </a:rPr>
              <a:t>[27]  With respect, </a:t>
            </a:r>
            <a:r>
              <a:rPr lang="en-CA" sz="1900" i="1" dirty="0">
                <a:solidFill>
                  <a:srgbClr val="FFFF00"/>
                </a:solidFill>
              </a:rPr>
              <a:t>the word “private” in “private study” should not be understood as requiring users to view copyrighted works in splendid isolation</a:t>
            </a:r>
            <a:r>
              <a:rPr lang="en-CA" sz="1900" i="1" dirty="0">
                <a:solidFill>
                  <a:schemeClr val="bg1"/>
                </a:solidFill>
              </a:rPr>
              <a:t>.  Studying and learning are essentially personal endeavours, whether they are engaged in with others or in solitude.  </a:t>
            </a:r>
            <a:r>
              <a:rPr lang="en-CA" sz="1900" i="1" dirty="0">
                <a:solidFill>
                  <a:srgbClr val="FF0000"/>
                </a:solidFill>
              </a:rPr>
              <a:t>By focusing on the geography of classroom instruction rather than on the concept of studying, the Board again artificially separated the teachers’ instruction from the students’ studying</a:t>
            </a:r>
            <a:r>
              <a:rPr lang="en-CA" sz="1900" i="1" dirty="0">
                <a:solidFill>
                  <a:schemeClr val="bg1"/>
                </a:solidFill>
              </a:rPr>
              <a:t>.</a:t>
            </a:r>
          </a:p>
          <a:p>
            <a:pPr marL="0" indent="0">
              <a:lnSpc>
                <a:spcPct val="120000"/>
              </a:lnSpc>
              <a:buFont typeface="Arial" panose="020B0604020202020204" pitchFamily="34" charset="0"/>
              <a:buNone/>
              <a:defRPr/>
            </a:pPr>
            <a:r>
              <a:rPr lang="en-CA" sz="1900" i="1" dirty="0">
                <a:solidFill>
                  <a:schemeClr val="bg1"/>
                </a:solidFill>
              </a:rPr>
              <a:t>[32]  In my view, buying books for each student is not a realistic alternative to teachers copying short excerpts to supplement student textbooks.  First, the schools have already purchased originals that are kept in the class or library, from which the teachers make copies.  The teacher merely facilitates wider access to this limited number of texts by making copies available to all students who need them.  In addition, purchasing a greater number of original textbooks to distribute to students is unreasonable in light of the Board’s finding that teachers only photocopy short excerpts to complement existing textbooks.  Under the Board’s approach, schools would be required to buy sufficient copies for every student of every text, magazine and newspaper in Access Copyright’s repertoire that is relied on by a teacher.  This is a demonstrably unrealistic outcome.  </a:t>
            </a:r>
            <a:r>
              <a:rPr lang="en-CA" sz="1900" i="1" dirty="0">
                <a:solidFill>
                  <a:srgbClr val="FFFF00"/>
                </a:solidFill>
              </a:rPr>
              <a:t>Copying short excerpts, as a result, is reasonably necessary to achieve the ultimate purpose of the students’ research and private study</a:t>
            </a:r>
            <a:r>
              <a:rPr lang="en-CA" sz="1900" i="1" dirty="0">
                <a:solidFill>
                  <a:schemeClr val="bg1"/>
                </a:solidFill>
              </a:rPr>
              <a:t>. </a:t>
            </a:r>
            <a:r>
              <a:rPr lang="en-CA" dirty="0">
                <a:solidFill>
                  <a:schemeClr val="bg1"/>
                </a:solidFill>
              </a:rPr>
              <a:t>  </a:t>
            </a:r>
            <a:r>
              <a:rPr lang="en-CA" dirty="0"/>
              <a:t>  </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Box 1">
            <a:extLst>
              <a:ext uri="{FF2B5EF4-FFF2-40B4-BE49-F238E27FC236}">
                <a16:creationId xmlns:a16="http://schemas.microsoft.com/office/drawing/2014/main" id="{760CFF8A-FD49-0FBE-F038-308339CB5AC0}"/>
              </a:ext>
            </a:extLst>
          </p:cNvPr>
          <p:cNvSpPr txBox="1">
            <a:spLocks noChangeArrowheads="1"/>
          </p:cNvSpPr>
          <p:nvPr/>
        </p:nvSpPr>
        <p:spPr bwMode="auto">
          <a:xfrm>
            <a:off x="477838" y="506413"/>
            <a:ext cx="8188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 </a:t>
            </a:r>
            <a:r>
              <a:rPr lang="en-US" altLang="en-US" sz="3600">
                <a:solidFill>
                  <a:schemeClr val="bg1"/>
                </a:solidFill>
              </a:rPr>
              <a:t>Another </a:t>
            </a:r>
            <a:r>
              <a:rPr lang="en-US" altLang="en-US" sz="3600">
                <a:solidFill>
                  <a:srgbClr val="FFFF00"/>
                </a:solidFill>
              </a:rPr>
              <a:t>“</a:t>
            </a:r>
            <a:r>
              <a:rPr lang="en-US" altLang="en-US" sz="3600">
                <a:solidFill>
                  <a:schemeClr val="bg1"/>
                </a:solidFill>
              </a:rPr>
              <a:t>at odds</a:t>
            </a:r>
            <a:r>
              <a:rPr lang="en-US" altLang="en-US" sz="3600">
                <a:solidFill>
                  <a:srgbClr val="FFFF00"/>
                </a:solidFill>
              </a:rPr>
              <a:t>”</a:t>
            </a:r>
            <a:r>
              <a:rPr lang="en-US" altLang="en-US" sz="3600">
                <a:solidFill>
                  <a:schemeClr val="bg1"/>
                </a:solidFill>
              </a:rPr>
              <a:t> case</a:t>
            </a:r>
            <a:r>
              <a:rPr lang="en-US" altLang="en-US" sz="3600">
                <a:solidFill>
                  <a:srgbClr val="FF0000"/>
                </a:solidFill>
              </a:rPr>
              <a:t>?</a:t>
            </a:r>
            <a:endParaRPr lang="en-US" altLang="en-US" sz="3600"/>
          </a:p>
        </p:txBody>
      </p:sp>
      <p:sp>
        <p:nvSpPr>
          <p:cNvPr id="3" name="TextBox 2">
            <a:extLst>
              <a:ext uri="{FF2B5EF4-FFF2-40B4-BE49-F238E27FC236}">
                <a16:creationId xmlns:a16="http://schemas.microsoft.com/office/drawing/2014/main" id="{001545A2-A2EB-6E78-393D-5D8994663B17}"/>
              </a:ext>
            </a:extLst>
          </p:cNvPr>
          <p:cNvSpPr txBox="1"/>
          <p:nvPr/>
        </p:nvSpPr>
        <p:spPr>
          <a:xfrm>
            <a:off x="195263" y="1635125"/>
            <a:ext cx="8753475" cy="2678113"/>
          </a:xfrm>
          <a:prstGeom prst="rect">
            <a:avLst/>
          </a:prstGeom>
          <a:noFill/>
        </p:spPr>
        <p:txBody>
          <a:bodyPr wrap="none">
            <a:spAutoFit/>
          </a:bodyPr>
          <a:lstStyle/>
          <a:p>
            <a:pPr>
              <a:defRPr/>
            </a:pPr>
            <a:r>
              <a:rPr lang="en-CA" sz="2800" b="1" i="1" dirty="0">
                <a:solidFill>
                  <a:srgbClr val="00B0F0"/>
                </a:solidFill>
              </a:rPr>
              <a:t>The Canadian Copyright Licensing Agency</a:t>
            </a:r>
          </a:p>
          <a:p>
            <a:pPr>
              <a:defRPr/>
            </a:pPr>
            <a:r>
              <a:rPr lang="en-CA" sz="2800" b="1" i="1" dirty="0">
                <a:solidFill>
                  <a:srgbClr val="00B0F0"/>
                </a:solidFill>
              </a:rPr>
              <a:t>v. York University</a:t>
            </a:r>
            <a:r>
              <a:rPr lang="en-CA" sz="2800" b="1" i="1" dirty="0">
                <a:solidFill>
                  <a:schemeClr val="bg1"/>
                </a:solidFill>
              </a:rPr>
              <a:t>, </a:t>
            </a:r>
            <a:r>
              <a:rPr lang="en-CA" sz="2800" b="1" dirty="0">
                <a:solidFill>
                  <a:schemeClr val="bg1"/>
                </a:solidFill>
              </a:rPr>
              <a:t>2017 FC 669</a:t>
            </a:r>
          </a:p>
          <a:p>
            <a:pPr marL="342900" indent="-342900">
              <a:buFont typeface="Arial" panose="020B0604020202020204" pitchFamily="34" charset="0"/>
              <a:buChar char="•"/>
              <a:defRPr/>
            </a:pPr>
            <a:r>
              <a:rPr lang="en-CA" sz="2800" dirty="0">
                <a:solidFill>
                  <a:schemeClr val="bg1"/>
                </a:solidFill>
              </a:rPr>
              <a:t>Were </a:t>
            </a:r>
            <a:r>
              <a:rPr lang="en-CA" sz="2800" dirty="0">
                <a:solidFill>
                  <a:srgbClr val="FFFF00"/>
                </a:solidFill>
              </a:rPr>
              <a:t>York University’s Fair Dealing Guidelines </a:t>
            </a:r>
            <a:r>
              <a:rPr lang="en-CA" sz="2800" dirty="0">
                <a:solidFill>
                  <a:srgbClr val="FF0000"/>
                </a:solidFill>
              </a:rPr>
              <a:t>fair</a:t>
            </a:r>
            <a:r>
              <a:rPr lang="en-CA" sz="2800" dirty="0">
                <a:solidFill>
                  <a:schemeClr val="bg1"/>
                </a:solidFill>
              </a:rPr>
              <a:t>?</a:t>
            </a:r>
          </a:p>
          <a:p>
            <a:pPr marL="342900" indent="-342900">
              <a:buFont typeface="Arial" panose="020B0604020202020204" pitchFamily="34" charset="0"/>
              <a:buChar char="•"/>
              <a:defRPr/>
            </a:pPr>
            <a:r>
              <a:rPr lang="en-CA" sz="2800" dirty="0">
                <a:solidFill>
                  <a:srgbClr val="FFFF00"/>
                </a:solidFill>
              </a:rPr>
              <a:t>Phelan J. </a:t>
            </a:r>
            <a:r>
              <a:rPr lang="en-CA" sz="2800" dirty="0">
                <a:solidFill>
                  <a:schemeClr val="bg1"/>
                </a:solidFill>
              </a:rPr>
              <a:t>concludes </a:t>
            </a:r>
            <a:r>
              <a:rPr lang="en-CA" sz="2800" dirty="0">
                <a:solidFill>
                  <a:srgbClr val="FF0000"/>
                </a:solidFill>
              </a:rPr>
              <a:t>not</a:t>
            </a:r>
          </a:p>
          <a:p>
            <a:pPr marL="342900" indent="-342900">
              <a:buFont typeface="Arial" panose="020B0604020202020204" pitchFamily="34" charset="0"/>
              <a:buChar char="•"/>
              <a:defRPr/>
            </a:pPr>
            <a:r>
              <a:rPr lang="en-CA" sz="2800" dirty="0">
                <a:solidFill>
                  <a:schemeClr val="bg1"/>
                </a:solidFill>
              </a:rPr>
              <a:t>Is </a:t>
            </a:r>
            <a:r>
              <a:rPr lang="en-CA" sz="2800" dirty="0">
                <a:solidFill>
                  <a:srgbClr val="FFFF00"/>
                </a:solidFill>
              </a:rPr>
              <a:t>Phelan J.’s ruling consistent with </a:t>
            </a:r>
            <a:r>
              <a:rPr lang="en-CA" sz="2800" dirty="0">
                <a:solidFill>
                  <a:schemeClr val="bg1"/>
                </a:solidFill>
              </a:rPr>
              <a:t>the</a:t>
            </a:r>
            <a:r>
              <a:rPr lang="en-CA" sz="2800" dirty="0">
                <a:solidFill>
                  <a:srgbClr val="FFFF00"/>
                </a:solidFill>
              </a:rPr>
              <a:t> </a:t>
            </a:r>
          </a:p>
          <a:p>
            <a:pPr>
              <a:defRPr/>
            </a:pPr>
            <a:r>
              <a:rPr lang="en-CA" sz="2800" dirty="0">
                <a:solidFill>
                  <a:srgbClr val="FFFF00"/>
                </a:solidFill>
              </a:rPr>
              <a:t>    SCC</a:t>
            </a:r>
            <a:r>
              <a:rPr lang="en-CA" sz="2800" dirty="0">
                <a:solidFill>
                  <a:schemeClr val="bg1"/>
                </a:solidFill>
              </a:rPr>
              <a:t>’s</a:t>
            </a:r>
            <a:r>
              <a:rPr lang="en-CA" sz="2800" dirty="0">
                <a:solidFill>
                  <a:srgbClr val="FFFF00"/>
                </a:solidFill>
              </a:rPr>
              <a:t> </a:t>
            </a:r>
            <a:r>
              <a:rPr lang="en-CA" sz="2800" dirty="0">
                <a:solidFill>
                  <a:schemeClr val="bg1"/>
                </a:solidFill>
              </a:rPr>
              <a:t>fair dealing </a:t>
            </a:r>
            <a:r>
              <a:rPr lang="en-CA" sz="2800" dirty="0">
                <a:solidFill>
                  <a:srgbClr val="FFFF00"/>
                </a:solidFill>
              </a:rPr>
              <a:t>jurisprudence</a:t>
            </a:r>
            <a:r>
              <a:rPr lang="en-CA" sz="2800" dirty="0">
                <a:solidFill>
                  <a:schemeClr val="bg1"/>
                </a:solid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CE1BD47-F3AC-DB2C-2D11-CE98BEB70858}"/>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A picture containing text&#10;&#10;Description automatically generated">
            <a:extLst>
              <a:ext uri="{FF2B5EF4-FFF2-40B4-BE49-F238E27FC236}">
                <a16:creationId xmlns:a16="http://schemas.microsoft.com/office/drawing/2014/main" id="{C515539B-05D0-824D-A107-786DC59CD963}"/>
              </a:ext>
            </a:extLst>
          </p:cNvPr>
          <p:cNvPicPr>
            <a:picLocks noGrp="1" noChangeAspect="1"/>
          </p:cNvPicPr>
          <p:nvPr>
            <p:ph idx="1"/>
          </p:nvPr>
        </p:nvPicPr>
        <p:blipFill>
          <a:blip r:embed="rId2"/>
          <a:stretch>
            <a:fillRect/>
          </a:stretch>
        </p:blipFill>
        <p:spPr/>
      </p:pic>
      <p:pic>
        <p:nvPicPr>
          <p:cNvPr id="46083" name="Picture 6" descr="A picture containing text&#10;&#10;Description automatically generated">
            <a:extLst>
              <a:ext uri="{FF2B5EF4-FFF2-40B4-BE49-F238E27FC236}">
                <a16:creationId xmlns:a16="http://schemas.microsoft.com/office/drawing/2014/main" id="{E82E91BE-B4A3-DE56-58E1-0E63C65D2A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9050" y="1625600"/>
            <a:ext cx="14859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a:extLst>
              <a:ext uri="{FF2B5EF4-FFF2-40B4-BE49-F238E27FC236}">
                <a16:creationId xmlns:a16="http://schemas.microsoft.com/office/drawing/2014/main" id="{E0FA9ECB-CA64-7DAD-2A77-C506B5A92673}"/>
              </a:ext>
            </a:extLst>
          </p:cNvPr>
          <p:cNvSpPr>
            <a:spLocks noGrp="1" noChangeArrowheads="1"/>
          </p:cNvSpPr>
          <p:nvPr>
            <p:ph type="title"/>
          </p:nvPr>
        </p:nvSpPr>
        <p:spPr bwMode="auto">
          <a:xfrm>
            <a:off x="1485900" y="133350"/>
            <a:ext cx="6172200" cy="638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Not Phelan It </a:t>
            </a:r>
            <a:r>
              <a:rPr lang="en-US" altLang="en-US" sz="3200">
                <a:solidFill>
                  <a:srgbClr val="FF0000"/>
                </a:solidFill>
              </a:rPr>
              <a:t>J</a:t>
            </a:r>
            <a:r>
              <a:rPr lang="en-US" altLang="en-US" sz="3200">
                <a:solidFill>
                  <a:srgbClr val="FFFF00"/>
                </a:solidFill>
              </a:rPr>
              <a:t>.</a:t>
            </a:r>
          </a:p>
        </p:txBody>
      </p:sp>
      <p:sp>
        <p:nvSpPr>
          <p:cNvPr id="3" name="Content Placeholder 2">
            <a:extLst>
              <a:ext uri="{FF2B5EF4-FFF2-40B4-BE49-F238E27FC236}">
                <a16:creationId xmlns:a16="http://schemas.microsoft.com/office/drawing/2014/main" id="{6EF77653-D7A6-36C4-3DAF-F85272EEB1DC}"/>
              </a:ext>
            </a:extLst>
          </p:cNvPr>
          <p:cNvSpPr>
            <a:spLocks noGrp="1"/>
          </p:cNvSpPr>
          <p:nvPr>
            <p:ph sz="quarter" idx="10"/>
          </p:nvPr>
        </p:nvSpPr>
        <p:spPr>
          <a:xfrm>
            <a:off x="431800" y="915988"/>
            <a:ext cx="8280400" cy="3863975"/>
          </a:xfrm>
        </p:spPr>
        <p:txBody>
          <a:bodyPr>
            <a:normAutofit fontScale="92500"/>
          </a:bodyPr>
          <a:lstStyle/>
          <a:p>
            <a:pPr marL="0" indent="0">
              <a:lnSpc>
                <a:spcPct val="120000"/>
              </a:lnSpc>
              <a:buFont typeface="Arial" panose="020B0604020202020204" pitchFamily="34" charset="0"/>
              <a:buNone/>
              <a:defRPr/>
            </a:pPr>
            <a:r>
              <a:rPr lang="en-US" sz="2400" i="1" dirty="0">
                <a:solidFill>
                  <a:schemeClr val="bg1"/>
                </a:solidFill>
              </a:rPr>
              <a:t>[28]    A further and final factor of the fairness of the Guidelines is that </a:t>
            </a:r>
            <a:r>
              <a:rPr lang="en-US" sz="2400" i="1" dirty="0">
                <a:solidFill>
                  <a:srgbClr val="FFFF00"/>
                </a:solidFill>
              </a:rPr>
              <a:t>York has made no real effort to review, audit, or enforce its own Guidelines</a:t>
            </a:r>
            <a:r>
              <a:rPr lang="en-US" sz="2400" i="1" dirty="0">
                <a:solidFill>
                  <a:schemeClr val="bg1"/>
                </a:solidFill>
              </a:rPr>
              <a:t>. As became evident, educational efforts on setting their copyright rules are insufficient because there was </a:t>
            </a:r>
            <a:r>
              <a:rPr lang="en-US" sz="2400" i="1" dirty="0">
                <a:solidFill>
                  <a:srgbClr val="FFFF00"/>
                </a:solidFill>
              </a:rPr>
              <a:t>no effective compliance mechanism</a:t>
            </a:r>
            <a:r>
              <a:rPr lang="en-US" sz="2400" i="1" dirty="0">
                <a:solidFill>
                  <a:schemeClr val="bg1"/>
                </a:solidFill>
              </a:rPr>
              <a:t>. Even professors operating outside of the Guidelines are not held accountable. The complete abrogation of any meaningful effort to ensure compliance with the Guidelines – as if the Guidelines put copyright compliance on autopilot – underscores the unfairness of York’s Guidelines.</a:t>
            </a:r>
            <a:endParaRPr lang="en-CA" sz="2400" dirty="0">
              <a:solidFill>
                <a:schemeClr val="bg1"/>
              </a:solidFill>
            </a:endParaRPr>
          </a:p>
          <a:p>
            <a:pPr>
              <a:defRPr/>
            </a:pP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a:extLst>
              <a:ext uri="{FF2B5EF4-FFF2-40B4-BE49-F238E27FC236}">
                <a16:creationId xmlns:a16="http://schemas.microsoft.com/office/drawing/2014/main" id="{A327F801-E349-BF4F-49DF-CF671D4E51B9}"/>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a:t>
            </a:r>
            <a:r>
              <a:rPr lang="en-US" altLang="en-US">
                <a:solidFill>
                  <a:srgbClr val="FFFF00"/>
                </a:solidFill>
              </a:rPr>
              <a:t>Ignored </a:t>
            </a:r>
            <a:r>
              <a:rPr lang="en-US" altLang="en-US">
                <a:solidFill>
                  <a:srgbClr val="FF0000"/>
                </a:solidFill>
              </a:rPr>
              <a:t>(</a:t>
            </a:r>
            <a:r>
              <a:rPr lang="en-US" altLang="en-US">
                <a:solidFill>
                  <a:schemeClr val="bg1"/>
                </a:solidFill>
              </a:rPr>
              <a:t>sort of</a:t>
            </a:r>
            <a:r>
              <a:rPr lang="en-US" altLang="en-US">
                <a:solidFill>
                  <a:srgbClr val="FF0000"/>
                </a:solidFill>
              </a:rPr>
              <a:t>)</a:t>
            </a:r>
            <a:r>
              <a:rPr lang="en-US" altLang="en-US">
                <a:solidFill>
                  <a:srgbClr val="FFFF00"/>
                </a:solidFill>
              </a:rPr>
              <a:t> by</a:t>
            </a:r>
            <a:r>
              <a:rPr lang="en-US" altLang="en-US">
                <a:solidFill>
                  <a:schemeClr val="bg1"/>
                </a:solidFill>
              </a:rPr>
              <a:t>…</a:t>
            </a:r>
            <a:r>
              <a:rPr lang="en-US" altLang="en-US">
                <a:solidFill>
                  <a:srgbClr val="FFFF00"/>
                </a:solidFill>
              </a:rPr>
              <a:t>FCA</a:t>
            </a:r>
          </a:p>
        </p:txBody>
      </p:sp>
      <p:pic>
        <p:nvPicPr>
          <p:cNvPr id="269314" name="Picture 3" descr="Graphical user interface, text, application, email&#10;&#10;Description automatically generated">
            <a:extLst>
              <a:ext uri="{FF2B5EF4-FFF2-40B4-BE49-F238E27FC236}">
                <a16:creationId xmlns:a16="http://schemas.microsoft.com/office/drawing/2014/main" id="{5DBC4928-7A92-92CD-F930-C10F801606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1138" y="823913"/>
            <a:ext cx="36417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253077E-4205-1F72-EA2E-FE13E954DD1B}"/>
              </a:ext>
            </a:extLst>
          </p:cNvPr>
          <p:cNvSpPr txBox="1"/>
          <p:nvPr/>
        </p:nvSpPr>
        <p:spPr>
          <a:xfrm>
            <a:off x="1354138" y="4587875"/>
            <a:ext cx="6435725" cy="338138"/>
          </a:xfrm>
          <a:prstGeom prst="rect">
            <a:avLst/>
          </a:prstGeom>
          <a:noFill/>
        </p:spPr>
        <p:txBody>
          <a:bodyPr wrap="none">
            <a:spAutoFit/>
          </a:bodyPr>
          <a:lstStyle/>
          <a:p>
            <a:pPr defTabSz="342900" eaLnBrk="1" fontAlgn="auto" hangingPunct="1">
              <a:spcBef>
                <a:spcPts val="0"/>
              </a:spcBef>
              <a:spcAft>
                <a:spcPts val="0"/>
              </a:spcAft>
              <a:defRPr/>
            </a:pPr>
            <a:r>
              <a:rPr lang="en-US" sz="1600" dirty="0">
                <a:solidFill>
                  <a:prstClr val="black"/>
                </a:solidFill>
                <a:latin typeface="Arial"/>
                <a:ea typeface="+mn-ea"/>
                <a:hlinkClick r:id="rId3"/>
              </a:rPr>
              <a:t>https://www.canlii.org/en/ca/fca/doc/2020/2020fca77/2020fca77.html</a:t>
            </a:r>
            <a:r>
              <a:rPr lang="en-US" sz="1600" dirty="0">
                <a:solidFill>
                  <a:prstClr val="black"/>
                </a:solidFill>
                <a:latin typeface="Arial"/>
                <a:ea typeface="+mn-ea"/>
              </a:rPr>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a:extLst>
              <a:ext uri="{FF2B5EF4-FFF2-40B4-BE49-F238E27FC236}">
                <a16:creationId xmlns:a16="http://schemas.microsoft.com/office/drawing/2014/main" id="{4FA60908-06A1-0A59-4DD2-8B3A35B9A78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S</a:t>
            </a:r>
            <a:r>
              <a:rPr lang="en-US" altLang="en-US">
                <a:solidFill>
                  <a:srgbClr val="FFFF00"/>
                </a:solidFill>
              </a:rPr>
              <a:t>.</a:t>
            </a:r>
            <a:r>
              <a:rPr lang="en-US" altLang="en-US">
                <a:solidFill>
                  <a:schemeClr val="bg1"/>
                </a:solidFill>
              </a:rPr>
              <a:t>C</a:t>
            </a:r>
            <a:r>
              <a:rPr lang="en-US" altLang="en-US">
                <a:solidFill>
                  <a:srgbClr val="FFFF00"/>
                </a:solidFill>
              </a:rPr>
              <a:t>.</a:t>
            </a:r>
            <a:r>
              <a:rPr lang="en-US" altLang="en-US">
                <a:solidFill>
                  <a:schemeClr val="bg1"/>
                </a:solidFill>
              </a:rPr>
              <a:t>C</a:t>
            </a:r>
            <a:r>
              <a:rPr lang="en-US" altLang="en-US">
                <a:solidFill>
                  <a:srgbClr val="FFFF00"/>
                </a:solidFill>
              </a:rPr>
              <a:t>. Decision</a:t>
            </a:r>
          </a:p>
        </p:txBody>
      </p:sp>
      <p:pic>
        <p:nvPicPr>
          <p:cNvPr id="280578" name="Picture 3">
            <a:extLst>
              <a:ext uri="{FF2B5EF4-FFF2-40B4-BE49-F238E27FC236}">
                <a16:creationId xmlns:a16="http://schemas.microsoft.com/office/drawing/2014/main" id="{F395649F-7C2E-FA2A-433E-1F932CD056C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1175" y="1347788"/>
            <a:ext cx="5581650"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Content Placeholder 2">
            <a:extLst>
              <a:ext uri="{FF2B5EF4-FFF2-40B4-BE49-F238E27FC236}">
                <a16:creationId xmlns:a16="http://schemas.microsoft.com/office/drawing/2014/main" id="{2B5B4349-F793-9C25-8ED0-D5130A2FB7EF}"/>
              </a:ext>
            </a:extLst>
          </p:cNvPr>
          <p:cNvSpPr>
            <a:spLocks noGrp="1" noChangeArrowheads="1"/>
          </p:cNvSpPr>
          <p:nvPr>
            <p:ph sz="quarter" idx="10"/>
          </p:nvPr>
        </p:nvSpPr>
        <p:spPr bwMode="auto">
          <a:xfrm>
            <a:off x="503238" y="381000"/>
            <a:ext cx="8137525" cy="438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a:solidFill>
                  <a:srgbClr val="FFFF00"/>
                </a:solidFill>
              </a:rPr>
              <a:t>Abella J. </a:t>
            </a:r>
            <a:r>
              <a:rPr lang="en-US" altLang="en-US">
                <a:solidFill>
                  <a:schemeClr val="bg1"/>
                </a:solidFill>
              </a:rPr>
              <a:t>“</a:t>
            </a:r>
            <a:r>
              <a:rPr lang="en-CA" altLang="en-US">
                <a:solidFill>
                  <a:schemeClr val="bg1"/>
                </a:solidFill>
              </a:rPr>
              <a:t>[20] The question on Access Copyright’s appeal is whether s. 68.2(1) of the </a:t>
            </a:r>
            <a:r>
              <a:rPr lang="en-CA" altLang="en-US" i="1">
                <a:solidFill>
                  <a:schemeClr val="bg1"/>
                </a:solidFill>
              </a:rPr>
              <a:t>Copyright Act </a:t>
            </a:r>
            <a:r>
              <a:rPr lang="en-CA" altLang="en-US">
                <a:solidFill>
                  <a:schemeClr val="bg1"/>
                </a:solidFill>
              </a:rPr>
              <a:t>empowers Access Copyright to enforce royalty payments set out in a Copyright Board approved tariff against a user who chooses not to be bound by a licence on the approved terms. More specifically, </a:t>
            </a:r>
            <a:r>
              <a:rPr lang="en-CA" altLang="en-US">
                <a:solidFill>
                  <a:srgbClr val="FFFF00"/>
                </a:solidFill>
              </a:rPr>
              <a:t>the issue is</a:t>
            </a:r>
            <a:r>
              <a:rPr lang="en-CA" altLang="en-US" i="1">
                <a:solidFill>
                  <a:srgbClr val="FFFF00"/>
                </a:solidFill>
              </a:rPr>
              <a:t> </a:t>
            </a:r>
            <a:r>
              <a:rPr lang="en-CA" altLang="en-US">
                <a:solidFill>
                  <a:srgbClr val="FFFF00"/>
                </a:solidFill>
              </a:rPr>
              <a:t>whether Access Copyright can extract from York the royalties set out in the interim tariff despite the fact that York chose not to be bound by a licence</a:t>
            </a:r>
            <a:r>
              <a:rPr lang="en-CA" altLang="en-US">
                <a:solidFill>
                  <a:schemeClr val="bg1"/>
                </a:solidFill>
              </a:rPr>
              <a:t>. </a:t>
            </a:r>
          </a:p>
          <a:p>
            <a:pPr marL="0" indent="0">
              <a:buFont typeface="Arial" panose="020B0604020202020204" pitchFamily="34" charset="0"/>
              <a:buNone/>
            </a:pPr>
            <a:r>
              <a:rPr lang="en-CA" altLang="en-US">
                <a:solidFill>
                  <a:schemeClr val="bg1"/>
                </a:solidFill>
              </a:rPr>
              <a:t>[28] The </a:t>
            </a:r>
            <a:r>
              <a:rPr lang="en-CA" altLang="en-US">
                <a:solidFill>
                  <a:srgbClr val="FFFF00"/>
                </a:solidFill>
              </a:rPr>
              <a:t>issue in this case is one of statutory interpretation</a:t>
            </a:r>
            <a:r>
              <a:rPr lang="en-CA" altLang="en-US">
                <a:solidFill>
                  <a:schemeClr val="bg1"/>
                </a:solidFill>
              </a:rPr>
              <a:t>, which, as this Court has repeatedly said, is an exercise in discerning legislative intent by looking at the grammatical and ordinary meaning of the text in the context of the statute’s scheme and objectives.</a:t>
            </a:r>
          </a:p>
          <a:p>
            <a:pPr marL="0" indent="0">
              <a:buFont typeface="Arial" panose="020B0604020202020204" pitchFamily="34" charset="0"/>
              <a:buNone/>
            </a:pPr>
            <a:r>
              <a:rPr lang="en-CA" altLang="en-US">
                <a:solidFill>
                  <a:schemeClr val="bg1"/>
                </a:solidFill>
              </a:rPr>
              <a:t>[39] As matter of legislative coherence, it would be incongruous if royalties fixed in the context of licence negotiations between a collective society and a specific user were voluntary, but those set in a general tariff were mandatory.</a:t>
            </a:r>
            <a:endParaRPr lang="en-US" altLang="en-US">
              <a:solidFill>
                <a:schemeClr val="bg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Content Placeholder 2">
            <a:extLst>
              <a:ext uri="{FF2B5EF4-FFF2-40B4-BE49-F238E27FC236}">
                <a16:creationId xmlns:a16="http://schemas.microsoft.com/office/drawing/2014/main" id="{4A562916-E3E8-F088-A7D9-1F3ADAFFDC3D}"/>
              </a:ext>
            </a:extLst>
          </p:cNvPr>
          <p:cNvSpPr>
            <a:spLocks noGrp="1" noChangeArrowheads="1"/>
          </p:cNvSpPr>
          <p:nvPr>
            <p:ph sz="quarter" idx="10"/>
          </p:nvPr>
        </p:nvSpPr>
        <p:spPr bwMode="auto">
          <a:xfrm>
            <a:off x="358775" y="339725"/>
            <a:ext cx="8426450" cy="4464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sz="2000">
                <a:solidFill>
                  <a:schemeClr val="bg1"/>
                </a:solidFill>
              </a:rPr>
              <a:t>[71] …Instead of operating as a part of a scheme designed to control collective societies’ potentially unfair market power, </a:t>
            </a:r>
            <a:r>
              <a:rPr lang="en-CA" altLang="en-US" sz="2000">
                <a:solidFill>
                  <a:srgbClr val="FFFF00"/>
                </a:solidFill>
              </a:rPr>
              <a:t>Access Copyright’s interpretation would turn tariffs into a plainly </a:t>
            </a:r>
            <a:r>
              <a:rPr lang="en-CA" altLang="en-US" sz="2000" i="1">
                <a:solidFill>
                  <a:srgbClr val="FFFF00"/>
                </a:solidFill>
              </a:rPr>
              <a:t>anti</a:t>
            </a:r>
            <a:r>
              <a:rPr lang="en-CA" altLang="en-US" sz="2000">
                <a:solidFill>
                  <a:srgbClr val="FFFF00"/>
                </a:solidFill>
              </a:rPr>
              <a:t>‑competitive tool</a:t>
            </a:r>
            <a:r>
              <a:rPr lang="en-CA" altLang="en-US" sz="2000">
                <a:solidFill>
                  <a:schemeClr val="bg1"/>
                </a:solidFill>
              </a:rPr>
              <a:t>, boosting collective societies’ power to the detriment of users.</a:t>
            </a:r>
          </a:p>
          <a:p>
            <a:pPr marL="0" indent="0">
              <a:lnSpc>
                <a:spcPct val="110000"/>
              </a:lnSpc>
              <a:buFont typeface="Arial" panose="020B0604020202020204" pitchFamily="34" charset="0"/>
              <a:buNone/>
            </a:pPr>
            <a:r>
              <a:rPr lang="en-CA" altLang="en-US" sz="2000">
                <a:solidFill>
                  <a:schemeClr val="bg1"/>
                </a:solidFill>
              </a:rPr>
              <a:t>[83] …</a:t>
            </a:r>
            <a:r>
              <a:rPr lang="en-CA" altLang="en-US" sz="2000">
                <a:solidFill>
                  <a:srgbClr val="FFFF00"/>
                </a:solidFill>
              </a:rPr>
              <a:t>there is no live dispute between the parties</a:t>
            </a:r>
            <a:r>
              <a:rPr lang="en-CA" altLang="en-US" sz="2000">
                <a:solidFill>
                  <a:schemeClr val="bg1"/>
                </a:solidFill>
              </a:rPr>
              <a:t>. This is not an action for infringement, since Access Copyright has no standing to bring such an action. And the copyright owners who do have standing to bring an infringement action in respect of York’s copying activities are not parties to these proceedings and, as a result, have not had the opportunity to advance arguments or adduce evidence about how York’s Guidelines interact with and affect their copyrighted works...</a:t>
            </a:r>
            <a:r>
              <a:rPr lang="en-CA" altLang="en-US" sz="2000">
                <a:solidFill>
                  <a:srgbClr val="FFFF00"/>
                </a:solidFill>
              </a:rPr>
              <a:t>All of this makes consideration of the Guidelines in this case inappropriate</a:t>
            </a:r>
            <a:r>
              <a:rPr lang="en-CA" altLang="en-US" sz="2000">
                <a:solidFill>
                  <a:schemeClr val="bg1"/>
                </a:solidFill>
              </a:rPr>
              <a:t>.</a:t>
            </a:r>
            <a:endParaRPr lang="en-US" altLang="en-US" sz="2000">
              <a:solidFill>
                <a:schemeClr val="bg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B3A84-54E9-7221-4565-49AD4A9F1F91}"/>
              </a:ext>
            </a:extLst>
          </p:cNvPr>
          <p:cNvSpPr>
            <a:spLocks noGrp="1"/>
          </p:cNvSpPr>
          <p:nvPr>
            <p:ph sz="quarter" idx="10"/>
          </p:nvPr>
        </p:nvSpPr>
        <p:spPr>
          <a:xfrm>
            <a:off x="142875" y="257175"/>
            <a:ext cx="8858250" cy="4629150"/>
          </a:xfrm>
        </p:spPr>
        <p:txBody>
          <a:bodyPr>
            <a:normAutofit fontScale="47500" lnSpcReduction="20000"/>
          </a:bodyPr>
          <a:lstStyle/>
          <a:p>
            <a:pPr marL="0" indent="0">
              <a:lnSpc>
                <a:spcPct val="120000"/>
              </a:lnSpc>
              <a:buFont typeface="Arial" panose="020B0604020202020204" pitchFamily="34" charset="0"/>
              <a:buNone/>
              <a:defRPr/>
            </a:pPr>
            <a:r>
              <a:rPr lang="en-CA" sz="3800" dirty="0">
                <a:solidFill>
                  <a:schemeClr val="bg1"/>
                </a:solidFill>
              </a:rPr>
              <a:t>[87] While I therefore agree that the requested Declaration should not be granted, </a:t>
            </a:r>
            <a:r>
              <a:rPr lang="en-CA" sz="3800" dirty="0">
                <a:solidFill>
                  <a:srgbClr val="FF0000"/>
                </a:solidFill>
              </a:rPr>
              <a:t>this should not be construed as endorsing the reasoning of the Federal Court and Federal Court of Appeal on the fair dealing issue. There are some significant jurisprudential problems with those aspects of their judgments that warrant comment</a:t>
            </a:r>
            <a:r>
              <a:rPr lang="en-CA" sz="3800" dirty="0">
                <a:solidFill>
                  <a:schemeClr val="bg1"/>
                </a:solidFill>
              </a:rPr>
              <a:t>.</a:t>
            </a:r>
          </a:p>
          <a:p>
            <a:pPr marL="0" indent="0">
              <a:lnSpc>
                <a:spcPct val="120000"/>
              </a:lnSpc>
              <a:buFont typeface="Arial" panose="020B0604020202020204" pitchFamily="34" charset="0"/>
              <a:buNone/>
              <a:defRPr/>
            </a:pPr>
            <a:r>
              <a:rPr lang="en-CA" sz="3800" dirty="0">
                <a:solidFill>
                  <a:schemeClr val="bg1"/>
                </a:solidFill>
              </a:rPr>
              <a:t>[88] In commenting on those errors, it is important to emphasize that our reasons do not decide the issue of fair dealing…While correcting the errors committed by the Federal Court and Court of Appeal favours the position argued before this Court by York, these reasons address only some of the factors that make up the fair dealing analysis, an analysis that requires consideration of facts and factors not addressed here.</a:t>
            </a:r>
          </a:p>
          <a:p>
            <a:pPr marL="0" indent="0">
              <a:lnSpc>
                <a:spcPct val="120000"/>
              </a:lnSpc>
              <a:buFont typeface="Arial" panose="020B0604020202020204" pitchFamily="34" charset="0"/>
              <a:buNone/>
              <a:defRPr/>
            </a:pPr>
            <a:r>
              <a:rPr lang="en-CA" sz="3800" dirty="0">
                <a:solidFill>
                  <a:schemeClr val="bg1"/>
                </a:solidFill>
              </a:rPr>
              <a:t>[89] </a:t>
            </a:r>
            <a:r>
              <a:rPr lang="en-CA" sz="3800" dirty="0">
                <a:solidFill>
                  <a:srgbClr val="FFFF00"/>
                </a:solidFill>
              </a:rPr>
              <a:t>The main problem with their analysis was that they approached the fairness analysis exclusively from the institutional perspective</a:t>
            </a:r>
            <a:r>
              <a:rPr lang="en-CA" sz="3800" dirty="0">
                <a:solidFill>
                  <a:schemeClr val="bg1"/>
                </a:solidFill>
              </a:rPr>
              <a:t>. This error tainted their analysis of several fairness factors. </a:t>
            </a:r>
            <a:r>
              <a:rPr lang="en-CA" sz="3800" dirty="0">
                <a:solidFill>
                  <a:srgbClr val="FFFF00"/>
                </a:solidFill>
              </a:rPr>
              <a:t>By anchoring the analysis in the institutional nature of the copying and York’s purported commercial purpose, </a:t>
            </a:r>
            <a:r>
              <a:rPr lang="en-CA" sz="3800" dirty="0">
                <a:solidFill>
                  <a:srgbClr val="FF0000"/>
                </a:solidFill>
              </a:rPr>
              <a:t>the nature of fair dealing as a user’s right was overlooked and the fairness assessment was over before it began</a:t>
            </a:r>
            <a:r>
              <a:rPr lang="en-CA" sz="3800" dirty="0">
                <a:solidFill>
                  <a:schemeClr val="bg1"/>
                </a:solidFill>
              </a:rPr>
              <a:t>.</a:t>
            </a:r>
          </a:p>
          <a:p>
            <a:pPr marL="0" indent="0">
              <a:buFont typeface="Arial" panose="020B0604020202020204" pitchFamily="34" charset="0"/>
              <a:buNone/>
              <a:defRPr/>
            </a:pPr>
            <a:br>
              <a:rPr lang="en-CA" dirty="0"/>
            </a:br>
            <a:endParaRPr lang="en-CA" dirty="0"/>
          </a:p>
          <a:p>
            <a:pPr marL="0" indent="0">
              <a:buFont typeface="Arial" panose="020B0604020202020204" pitchFamily="34" charset="0"/>
              <a:buNone/>
              <a:defRPr/>
            </a:pP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B3A80-2DC7-50DF-18C8-564168B9CCD1}"/>
              </a:ext>
            </a:extLst>
          </p:cNvPr>
          <p:cNvSpPr>
            <a:spLocks noGrp="1"/>
          </p:cNvSpPr>
          <p:nvPr>
            <p:ph sz="quarter" idx="10"/>
          </p:nvPr>
        </p:nvSpPr>
        <p:spPr>
          <a:xfrm>
            <a:off x="323850" y="268288"/>
            <a:ext cx="8496300" cy="4724400"/>
          </a:xfrm>
        </p:spPr>
        <p:txBody>
          <a:bodyPr/>
          <a:lstStyle/>
          <a:p>
            <a:pPr marL="0" indent="0">
              <a:buFont typeface="Arial" panose="020B0604020202020204" pitchFamily="34" charset="0"/>
              <a:buNone/>
              <a:defRPr/>
            </a:pPr>
            <a:r>
              <a:rPr lang="en-CA" sz="2000" dirty="0">
                <a:solidFill>
                  <a:schemeClr val="bg1"/>
                </a:solidFill>
              </a:rPr>
              <a:t>[91]  Accordingly, </a:t>
            </a:r>
            <a:r>
              <a:rPr lang="en-CA" sz="2000" dirty="0">
                <a:solidFill>
                  <a:srgbClr val="FFFF00"/>
                </a:solidFill>
              </a:rPr>
              <a:t>to understand and apply fair dealing doctrine requires first understanding the copyright balance</a:t>
            </a:r>
            <a:r>
              <a:rPr lang="en-CA" sz="2000" dirty="0">
                <a:solidFill>
                  <a:schemeClr val="bg1"/>
                </a:solidFill>
              </a:rPr>
              <a:t>. Copyright law has public interest goals. The relationship between members of the public and copyrighted works is not merely the “consequence of the author-work relationship”… </a:t>
            </a:r>
          </a:p>
          <a:p>
            <a:pPr marL="0" indent="0">
              <a:buFont typeface="Arial" panose="020B0604020202020204" pitchFamily="34" charset="0"/>
              <a:buNone/>
              <a:defRPr/>
            </a:pPr>
            <a:r>
              <a:rPr lang="en-CA" sz="2000" dirty="0">
                <a:solidFill>
                  <a:schemeClr val="bg1"/>
                </a:solidFill>
              </a:rPr>
              <a:t>[92] </a:t>
            </a:r>
            <a:r>
              <a:rPr lang="en-CA" sz="2000" dirty="0">
                <a:solidFill>
                  <a:srgbClr val="FFFF00"/>
                </a:solidFill>
              </a:rPr>
              <a:t>Instead, increasing public access to and dissemination of artistic and intellectual works, which enrich society and often provide users with the tools and inspiration to generate works of their own, is a primary goal of copyright. </a:t>
            </a:r>
            <a:r>
              <a:rPr lang="en-CA" sz="2000" dirty="0">
                <a:solidFill>
                  <a:schemeClr val="bg1"/>
                </a:solidFill>
              </a:rPr>
              <a:t>“Excessive control by holders of copyrights and other forms of intellectual property may unduly limit the ability of the public domain to incorporate and embellish creative innovation in the long-term interests of society as a whole” (</a:t>
            </a:r>
            <a:r>
              <a:rPr lang="en-CA" sz="2000" i="1" dirty="0" err="1">
                <a:solidFill>
                  <a:schemeClr val="bg1"/>
                </a:solidFill>
              </a:rPr>
              <a:t>Théberge</a:t>
            </a:r>
            <a:r>
              <a:rPr lang="en-CA" sz="2000" i="1" dirty="0">
                <a:solidFill>
                  <a:schemeClr val="bg1"/>
                </a:solidFill>
              </a:rPr>
              <a:t> v. Galerie </a:t>
            </a:r>
            <a:r>
              <a:rPr lang="en-CA" sz="2000" i="1" dirty="0" err="1">
                <a:solidFill>
                  <a:schemeClr val="bg1"/>
                </a:solidFill>
              </a:rPr>
              <a:t>d’Art</a:t>
            </a:r>
            <a:r>
              <a:rPr lang="en-CA" sz="2000" i="1" dirty="0">
                <a:solidFill>
                  <a:schemeClr val="bg1"/>
                </a:solidFill>
              </a:rPr>
              <a:t> du Petit Champlain inc.</a:t>
            </a:r>
            <a:r>
              <a:rPr lang="en-CA" sz="2000" dirty="0">
                <a:solidFill>
                  <a:schemeClr val="bg1"/>
                </a:solidFill>
              </a:rPr>
              <a:t>, 2002 SCC 34 (CanLII), [2002] 2 S.C.R. 336, at para. 32, per Binnie J.).</a:t>
            </a:r>
          </a:p>
          <a:p>
            <a:pPr>
              <a:defRPr/>
            </a:pP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Content Placeholder 2">
            <a:extLst>
              <a:ext uri="{FF2B5EF4-FFF2-40B4-BE49-F238E27FC236}">
                <a16:creationId xmlns:a16="http://schemas.microsoft.com/office/drawing/2014/main" id="{2C6BF030-2951-5557-9A59-AD97892677D5}"/>
              </a:ext>
            </a:extLst>
          </p:cNvPr>
          <p:cNvSpPr>
            <a:spLocks noGrp="1" noChangeArrowheads="1"/>
          </p:cNvSpPr>
          <p:nvPr>
            <p:ph sz="quarter" idx="10"/>
          </p:nvPr>
        </p:nvSpPr>
        <p:spPr bwMode="auto">
          <a:xfrm>
            <a:off x="179388" y="104775"/>
            <a:ext cx="8569325" cy="4843463"/>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buFont typeface="Arial" panose="020B0604020202020204" pitchFamily="34" charset="0"/>
              <a:buNone/>
              <a:defRPr/>
            </a:pPr>
            <a:r>
              <a:rPr lang="en-CA" altLang="en-US" sz="2200">
                <a:solidFill>
                  <a:schemeClr val="bg1"/>
                </a:solidFill>
              </a:rPr>
              <a:t>[102] </a:t>
            </a:r>
            <a:r>
              <a:rPr lang="en-CA" altLang="en-US" sz="2200">
                <a:solidFill>
                  <a:srgbClr val="FFFF00"/>
                </a:solidFill>
              </a:rPr>
              <a:t>In other words, contrary to the Federal Court of Appeal’s view, in the educational context it is not only the institutional perspective that matters</a:t>
            </a:r>
            <a:r>
              <a:rPr lang="en-CA" altLang="en-US" sz="2200">
                <a:solidFill>
                  <a:schemeClr val="bg1"/>
                </a:solidFill>
              </a:rPr>
              <a:t>. </a:t>
            </a:r>
            <a:r>
              <a:rPr lang="en-CA" altLang="en-US" sz="2200">
                <a:solidFill>
                  <a:srgbClr val="FF0000"/>
                </a:solidFill>
              </a:rPr>
              <a:t>When teaching staff at a university make copies for their students’ education, they are not “hid[ing] behind the shield of the user’s allowable purpose in order to engage in a separate purpose that tends to make the dealing unfair”</a:t>
            </a:r>
            <a:r>
              <a:rPr lang="en-CA" altLang="en-US" sz="2200">
                <a:solidFill>
                  <a:schemeClr val="bg1"/>
                </a:solidFill>
              </a:rPr>
              <a:t>.</a:t>
            </a:r>
          </a:p>
          <a:p>
            <a:pPr marL="0" indent="0">
              <a:buFont typeface="Arial" panose="020B0604020202020204" pitchFamily="34" charset="0"/>
              <a:buNone/>
              <a:defRPr/>
            </a:pPr>
            <a:r>
              <a:rPr lang="en-CA" altLang="en-US" sz="2200">
                <a:solidFill>
                  <a:schemeClr val="bg1"/>
                </a:solidFill>
              </a:rPr>
              <a:t>[103]</a:t>
            </a:r>
            <a:r>
              <a:rPr lang="en-CA" altLang="en-US" sz="2200">
                <a:solidFill>
                  <a:srgbClr val="FF0000"/>
                </a:solidFill>
              </a:rPr>
              <a:t> It was therefore an error for the Court of Appeal, in addressing the purpose of the dealing, to hold that it is only the “institution’s perspective that matters” </a:t>
            </a:r>
            <a:r>
              <a:rPr lang="en-CA" altLang="en-US" sz="2200">
                <a:solidFill>
                  <a:schemeClr val="bg1"/>
                </a:solidFill>
              </a:rPr>
              <a:t>and that York’s financial purpose was a “clear indication of unfairness”…Funds “saved” by proper exercise of the fair dealing right go to the University’s core objective of education, not to some ulterior commercial purpose... The purpose of copying conducted by university teachers for student use is for the student’s education…</a:t>
            </a:r>
            <a:endParaRPr lang="en-US" altLang="en-US" sz="22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CE0E9D-9FA4-A692-A9DA-B5F837A64CE4}"/>
              </a:ext>
            </a:extLst>
          </p:cNvPr>
          <p:cNvSpPr>
            <a:spLocks noGrp="1"/>
          </p:cNvSpPr>
          <p:nvPr>
            <p:ph type="title"/>
          </p:nvPr>
        </p:nvSpPr>
        <p:spPr>
          <a:xfrm>
            <a:off x="1485900" y="98425"/>
            <a:ext cx="6172200" cy="508000"/>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872F9AD1-4960-A32E-09B0-362EC5454C3D}"/>
              </a:ext>
            </a:extLst>
          </p:cNvPr>
          <p:cNvSpPr>
            <a:spLocks noGrp="1"/>
          </p:cNvSpPr>
          <p:nvPr>
            <p:ph idx="1"/>
          </p:nvPr>
        </p:nvSpPr>
        <p:spPr>
          <a:xfrm>
            <a:off x="395288" y="987425"/>
            <a:ext cx="8280400" cy="3960813"/>
          </a:xfrm>
        </p:spPr>
        <p:txBody>
          <a:bodyPr>
            <a:normAutofit/>
          </a:bodyPr>
          <a:lstStyle/>
          <a:p>
            <a:pPr marL="0" indent="0">
              <a:buFont typeface="Arial" panose="020B0604020202020204" pitchFamily="34" charset="0"/>
              <a:buNone/>
              <a:defRPr/>
            </a:pPr>
            <a:r>
              <a:rPr lang="en-CA" sz="2400" i="1" dirty="0">
                <a:solidFill>
                  <a:srgbClr val="00B0F0"/>
                </a:solidFill>
              </a:rPr>
              <a:t>United Airlines, Inc. v. </a:t>
            </a:r>
            <a:r>
              <a:rPr lang="en-CA" sz="2400" i="1" dirty="0" err="1">
                <a:solidFill>
                  <a:srgbClr val="00B0F0"/>
                </a:solidFill>
              </a:rPr>
              <a:t>Cooperstock</a:t>
            </a:r>
            <a:r>
              <a:rPr lang="en-CA" sz="2400" i="1" dirty="0">
                <a:solidFill>
                  <a:schemeClr val="bg1"/>
                </a:solidFill>
              </a:rPr>
              <a:t>, </a:t>
            </a:r>
            <a:r>
              <a:rPr lang="en-CA" sz="2400" dirty="0">
                <a:solidFill>
                  <a:schemeClr val="bg1"/>
                </a:solidFill>
              </a:rPr>
              <a:t>2017 FC 616</a:t>
            </a:r>
          </a:p>
          <a:p>
            <a:pPr>
              <a:defRPr/>
            </a:pPr>
            <a:r>
              <a:rPr lang="en-CA" sz="2400" dirty="0">
                <a:solidFill>
                  <a:srgbClr val="FFFF00"/>
                </a:solidFill>
              </a:rPr>
              <a:t>First case to define the fair dealing category of parody</a:t>
            </a:r>
            <a:r>
              <a:rPr lang="en-CA" sz="2400" dirty="0">
                <a:solidFill>
                  <a:schemeClr val="bg1"/>
                </a:solidFill>
              </a:rPr>
              <a:t>:</a:t>
            </a:r>
          </a:p>
          <a:p>
            <a:pPr lvl="1">
              <a:buFont typeface="Courier New" panose="02070309020205020404" pitchFamily="49" charset="0"/>
              <a:buChar char="o"/>
              <a:defRPr/>
            </a:pPr>
            <a:r>
              <a:rPr lang="en-CA" sz="2400" dirty="0">
                <a:solidFill>
                  <a:schemeClr val="bg1"/>
                </a:solidFill>
              </a:rPr>
              <a:t>Two basic elements to parody: the </a:t>
            </a:r>
            <a:r>
              <a:rPr lang="en-CA" sz="2400" dirty="0">
                <a:solidFill>
                  <a:srgbClr val="FFFF00"/>
                </a:solidFill>
              </a:rPr>
              <a:t>evocation of an existing work </a:t>
            </a:r>
            <a:r>
              <a:rPr lang="en-CA" sz="2400" dirty="0">
                <a:solidFill>
                  <a:schemeClr val="bg1"/>
                </a:solidFill>
              </a:rPr>
              <a:t>while exhibiting noticeable differences and </a:t>
            </a:r>
            <a:r>
              <a:rPr lang="en-CA" sz="2400" dirty="0">
                <a:solidFill>
                  <a:srgbClr val="FFFF00"/>
                </a:solidFill>
              </a:rPr>
              <a:t>the expression of mockery or humour</a:t>
            </a:r>
            <a:r>
              <a:rPr lang="en-US" sz="2400" dirty="0">
                <a:solidFill>
                  <a:schemeClr val="bg1"/>
                </a:solidFill>
              </a:rPr>
              <a:t> </a:t>
            </a:r>
          </a:p>
          <a:p>
            <a:pPr lvl="1">
              <a:buFont typeface="Courier New" panose="02070309020205020404" pitchFamily="49" charset="0"/>
              <a:buChar char="o"/>
              <a:defRPr/>
            </a:pPr>
            <a:r>
              <a:rPr lang="en-US" sz="2400" dirty="0">
                <a:solidFill>
                  <a:srgbClr val="FFFF00"/>
                </a:solidFill>
              </a:rPr>
              <a:t>Not required to identify source of work </a:t>
            </a:r>
            <a:r>
              <a:rPr lang="en-US" sz="2400" dirty="0">
                <a:solidFill>
                  <a:schemeClr val="bg1"/>
                </a:solidFill>
              </a:rPr>
              <a:t>being parodied</a:t>
            </a:r>
          </a:p>
          <a:p>
            <a:pPr lvl="1">
              <a:buFont typeface="Courier New" panose="02070309020205020404" pitchFamily="49" charset="0"/>
              <a:buChar char="o"/>
              <a:defRPr/>
            </a:pPr>
            <a:r>
              <a:rPr lang="en-CA" sz="2400" dirty="0">
                <a:solidFill>
                  <a:srgbClr val="FFFF00"/>
                </a:solidFill>
              </a:rPr>
              <a:t>Parody does not require that the expression of mockery or humour</a:t>
            </a:r>
            <a:r>
              <a:rPr lang="en-CA" sz="2400" dirty="0">
                <a:solidFill>
                  <a:schemeClr val="bg1"/>
                </a:solidFill>
              </a:rPr>
              <a:t> to be directed </a:t>
            </a:r>
            <a:r>
              <a:rPr lang="en-CA" sz="2400" dirty="0">
                <a:solidFill>
                  <a:srgbClr val="FFFF00"/>
                </a:solidFill>
              </a:rPr>
              <a:t>at the exact thing being parodied</a:t>
            </a:r>
            <a:r>
              <a:rPr lang="en-US" sz="2400" dirty="0">
                <a:solidFill>
                  <a:srgbClr val="FFFF00"/>
                </a:solidFill>
              </a:rPr>
              <a:t> </a:t>
            </a:r>
          </a:p>
          <a:p>
            <a:pPr lvl="1">
              <a:defRPr/>
            </a:pPr>
            <a:endParaRPr lang="en-US" dirty="0"/>
          </a:p>
        </p:txBody>
      </p:sp>
      <p:sp>
        <p:nvSpPr>
          <p:cNvPr id="4" name="Slide Number Placeholder 3">
            <a:extLst>
              <a:ext uri="{FF2B5EF4-FFF2-40B4-BE49-F238E27FC236}">
                <a16:creationId xmlns:a16="http://schemas.microsoft.com/office/drawing/2014/main" id="{2975D4BF-606E-9645-1BAD-6250BDD37857}"/>
              </a:ext>
            </a:extLst>
          </p:cNvPr>
          <p:cNvSpPr>
            <a:spLocks noGrp="1"/>
          </p:cNvSpPr>
          <p:nvPr>
            <p:ph type="sldNum" sz="quarter" idx="12"/>
          </p:nvPr>
        </p:nvSpPr>
        <p:spPr/>
        <p:txBody>
          <a:bodyPr/>
          <a:lstStyle/>
          <a:p>
            <a:pPr defTabSz="342900" eaLnBrk="1" fontAlgn="auto" hangingPunct="1">
              <a:spcBef>
                <a:spcPts val="0"/>
              </a:spcBef>
              <a:spcAft>
                <a:spcPts val="0"/>
              </a:spcAft>
              <a:defRPr/>
            </a:pPr>
            <a:fld id="{B69ED61A-8D38-3C41-A2CD-1997E369DC7F}" type="slidenum">
              <a:rPr lang="en-US" sz="1350">
                <a:solidFill>
                  <a:prstClr val="black"/>
                </a:solidFill>
                <a:latin typeface="Arial"/>
                <a:ea typeface="+mn-ea"/>
              </a:rPr>
              <a:pPr defTabSz="342900" eaLnBrk="1" fontAlgn="auto" hangingPunct="1">
                <a:spcBef>
                  <a:spcPts val="0"/>
                </a:spcBef>
                <a:spcAft>
                  <a:spcPts val="0"/>
                </a:spcAft>
                <a:defRPr/>
              </a:pPr>
              <a:t>98</a:t>
            </a:fld>
            <a:endParaRPr lang="en-US" sz="1350">
              <a:solidFill>
                <a:prstClr val="black"/>
              </a:solidFill>
              <a:latin typeface="Arial"/>
              <a:ea typeface="+mn-ea"/>
            </a:endParaRPr>
          </a:p>
        </p:txBody>
      </p:sp>
    </p:spTree>
    <p:extLst>
      <p:ext uri="{BB962C8B-B14F-4D97-AF65-F5344CB8AC3E}">
        <p14:creationId xmlns:p14="http://schemas.microsoft.com/office/powerpoint/2010/main" val="5739439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5">
            <a:extLst>
              <a:ext uri="{FF2B5EF4-FFF2-40B4-BE49-F238E27FC236}">
                <a16:creationId xmlns:a16="http://schemas.microsoft.com/office/drawing/2014/main" id="{186B796B-A7C0-2B70-562B-91BBAC787A52}"/>
              </a:ext>
            </a:extLst>
          </p:cNvPr>
          <p:cNvSpPr>
            <a:spLocks noGrp="1" noChangeArrowheads="1"/>
          </p:cNvSpPr>
          <p:nvPr>
            <p:ph type="title"/>
          </p:nvPr>
        </p:nvSpPr>
        <p:spPr bwMode="auto">
          <a:xfrm>
            <a:off x="468313" y="123825"/>
            <a:ext cx="8207375"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a:t>
            </a:r>
            <a:r>
              <a:rPr lang="en-US" altLang="en-US" sz="3600" b="1">
                <a:solidFill>
                  <a:srgbClr val="FFFF00"/>
                </a:solidFill>
              </a:rPr>
              <a:t> </a:t>
            </a:r>
            <a:r>
              <a:rPr lang="en-US" altLang="en-US" sz="3600">
                <a:solidFill>
                  <a:schemeClr val="bg1"/>
                </a:solidFill>
                <a:latin typeface="Comic Sans MS" panose="030F0902030302020204" pitchFamily="66" charset="0"/>
              </a:rPr>
              <a:t>Parody found</a:t>
            </a:r>
          </a:p>
        </p:txBody>
      </p:sp>
      <p:sp>
        <p:nvSpPr>
          <p:cNvPr id="2" name="Content Placeholder 1">
            <a:extLst>
              <a:ext uri="{FF2B5EF4-FFF2-40B4-BE49-F238E27FC236}">
                <a16:creationId xmlns:a16="http://schemas.microsoft.com/office/drawing/2014/main" id="{8490FC3E-C1AC-858E-5C92-2030EA2D30DF}"/>
              </a:ext>
            </a:extLst>
          </p:cNvPr>
          <p:cNvSpPr>
            <a:spLocks noGrp="1"/>
          </p:cNvSpPr>
          <p:nvPr>
            <p:ph idx="1"/>
          </p:nvPr>
        </p:nvSpPr>
        <p:spPr>
          <a:xfrm>
            <a:off x="250825" y="987425"/>
            <a:ext cx="8642350" cy="4032250"/>
          </a:xfrm>
        </p:spPr>
        <p:txBody>
          <a:bodyPr>
            <a:normAutofit fontScale="55000" lnSpcReduction="20000"/>
          </a:bodyPr>
          <a:lstStyle/>
          <a:p>
            <a:pPr marL="0" indent="0">
              <a:lnSpc>
                <a:spcPct val="120000"/>
              </a:lnSpc>
              <a:buFont typeface="Arial" panose="020B0604020202020204" pitchFamily="34" charset="0"/>
              <a:buNone/>
              <a:defRPr/>
            </a:pPr>
            <a:r>
              <a:rPr lang="en-CA" sz="3300" i="1" dirty="0">
                <a:solidFill>
                  <a:srgbClr val="00B0F0"/>
                </a:solidFill>
              </a:rPr>
              <a:t>United Airlines, Inc. v. </a:t>
            </a:r>
            <a:r>
              <a:rPr lang="en-CA" sz="3300" i="1" dirty="0" err="1">
                <a:solidFill>
                  <a:srgbClr val="00B0F0"/>
                </a:solidFill>
              </a:rPr>
              <a:t>Cooperstock</a:t>
            </a:r>
            <a:r>
              <a:rPr lang="en-CA" sz="3300" i="1" dirty="0">
                <a:solidFill>
                  <a:schemeClr val="bg1"/>
                </a:solidFill>
              </a:rPr>
              <a:t>, </a:t>
            </a:r>
            <a:r>
              <a:rPr lang="en-CA" sz="3300" dirty="0">
                <a:solidFill>
                  <a:schemeClr val="bg1"/>
                </a:solidFill>
              </a:rPr>
              <a:t>2017 FC 616</a:t>
            </a:r>
          </a:p>
          <a:p>
            <a:pPr marL="0" indent="0">
              <a:lnSpc>
                <a:spcPct val="120000"/>
              </a:lnSpc>
              <a:buFont typeface="Arial" panose="020B0604020202020204" pitchFamily="34" charset="0"/>
              <a:buNone/>
              <a:defRPr/>
            </a:pPr>
            <a:r>
              <a:rPr lang="en-CA" dirty="0">
                <a:solidFill>
                  <a:schemeClr val="bg1"/>
                </a:solidFill>
              </a:rPr>
              <a:t>Phelan J. relied on </a:t>
            </a:r>
            <a:r>
              <a:rPr lang="en-CA" i="1" dirty="0" err="1">
                <a:solidFill>
                  <a:schemeClr val="bg1"/>
                </a:solidFill>
              </a:rPr>
              <a:t>Deckmyn</a:t>
            </a:r>
            <a:r>
              <a:rPr lang="en-CA" i="1" dirty="0">
                <a:solidFill>
                  <a:schemeClr val="bg1"/>
                </a:solidFill>
              </a:rPr>
              <a:t> v. </a:t>
            </a:r>
            <a:r>
              <a:rPr lang="en-CA" i="1" dirty="0" err="1">
                <a:solidFill>
                  <a:schemeClr val="bg1"/>
                </a:solidFill>
              </a:rPr>
              <a:t>Vandersteen</a:t>
            </a:r>
            <a:r>
              <a:rPr lang="en-CA" i="1" dirty="0">
                <a:solidFill>
                  <a:schemeClr val="bg1"/>
                </a:solidFill>
              </a:rPr>
              <a:t>, </a:t>
            </a:r>
            <a:r>
              <a:rPr lang="en-CA" dirty="0">
                <a:solidFill>
                  <a:schemeClr val="bg1"/>
                </a:solidFill>
              </a:rPr>
              <a:t>a decision of the European Court of Justice, in defining parody for the purposes of the Canadian Copyright Act: </a:t>
            </a:r>
            <a:endParaRPr lang="en-CA" sz="1200" dirty="0">
              <a:solidFill>
                <a:schemeClr val="bg1"/>
              </a:solidFill>
            </a:endParaRPr>
          </a:p>
          <a:p>
            <a:pPr marL="300038" lvl="1" indent="0">
              <a:lnSpc>
                <a:spcPct val="120000"/>
              </a:lnSpc>
              <a:buFont typeface="Arial" panose="020B0604020202020204" pitchFamily="34" charset="0"/>
              <a:buNone/>
              <a:defRPr/>
            </a:pPr>
            <a:r>
              <a:rPr lang="en-US" i="1" dirty="0">
                <a:solidFill>
                  <a:schemeClr val="bg1"/>
                </a:solidFill>
              </a:rPr>
              <a:t>[119] …  Parody should be understood as having two basic elements: the evocation of an existing work while exhibiting noticeable differences and the expression of mockery or </a:t>
            </a:r>
            <a:r>
              <a:rPr lang="en-US" i="1" dirty="0" err="1">
                <a:solidFill>
                  <a:schemeClr val="bg1"/>
                </a:solidFill>
              </a:rPr>
              <a:t>humour</a:t>
            </a:r>
            <a:r>
              <a:rPr lang="en-US" i="1" dirty="0">
                <a:solidFill>
                  <a:schemeClr val="bg1"/>
                </a:solidFill>
              </a:rPr>
              <a:t>. I would also note that the fair dealing exception for the purpose of parody in s 29 of the </a:t>
            </a:r>
            <a:r>
              <a:rPr lang="en-US" i="1" dirty="0">
                <a:solidFill>
                  <a:schemeClr val="bg1"/>
                </a:solidFill>
                <a:hlinkClick r:id="rId3"/>
              </a:rPr>
              <a:t>Copyright </a:t>
            </a:r>
            <a:r>
              <a:rPr lang="en-US" i="1" u="sng" dirty="0">
                <a:solidFill>
                  <a:schemeClr val="bg1"/>
                </a:solidFill>
                <a:hlinkClick r:id="rId3"/>
              </a:rPr>
              <a:t>Act</a:t>
            </a:r>
            <a:r>
              <a:rPr lang="en-US" i="1" dirty="0">
                <a:solidFill>
                  <a:schemeClr val="bg1"/>
                </a:solidFill>
              </a:rPr>
              <a:t> does not require a user to identify the source of the work being parodied.</a:t>
            </a:r>
            <a:r>
              <a:rPr lang="en-US" i="1" dirty="0">
                <a:solidFill>
                  <a:srgbClr val="FFFF00"/>
                </a:solidFill>
              </a:rPr>
              <a:t> In addition, in my view, parody does not require that the expression of mockery or </a:t>
            </a:r>
            <a:r>
              <a:rPr lang="en-US" i="1" dirty="0" err="1">
                <a:solidFill>
                  <a:srgbClr val="FFFF00"/>
                </a:solidFill>
              </a:rPr>
              <a:t>humour</a:t>
            </a:r>
            <a:r>
              <a:rPr lang="en-US" i="1" dirty="0">
                <a:solidFill>
                  <a:srgbClr val="FFFF00"/>
                </a:solidFill>
              </a:rPr>
              <a:t> to be directed at the exact thing being parodied. </a:t>
            </a:r>
            <a:r>
              <a:rPr lang="en-US" i="1" dirty="0">
                <a:solidFill>
                  <a:schemeClr val="bg1"/>
                </a:solidFill>
              </a:rPr>
              <a:t>It is possible, for example, for a parody to evoke a work such as a logo while expressing mockery of the source company, or to evoke a well-known song while expressing mockery of another entity entirely.</a:t>
            </a:r>
            <a:endParaRPr lang="en-CA" sz="1200" i="1" dirty="0">
              <a:solidFill>
                <a:schemeClr val="bg1"/>
              </a:solidFill>
            </a:endParaRPr>
          </a:p>
          <a:p>
            <a:pPr marL="300038" lvl="1" indent="0">
              <a:lnSpc>
                <a:spcPct val="120000"/>
              </a:lnSpc>
              <a:buFont typeface="Arial" panose="020B0604020202020204" pitchFamily="34" charset="0"/>
              <a:buNone/>
              <a:defRPr/>
            </a:pPr>
            <a:r>
              <a:rPr lang="en-US" i="1" dirty="0">
                <a:solidFill>
                  <a:schemeClr val="bg1"/>
                </a:solidFill>
              </a:rPr>
              <a:t>[</a:t>
            </a:r>
            <a:r>
              <a:rPr lang="en-US" i="1" u="sng" dirty="0">
                <a:solidFill>
                  <a:schemeClr val="bg1"/>
                </a:solidFill>
              </a:rPr>
              <a:t>120</a:t>
            </a:r>
            <a:r>
              <a:rPr lang="en-US" i="1" dirty="0">
                <a:solidFill>
                  <a:schemeClr val="bg1"/>
                </a:solidFill>
              </a:rPr>
              <a:t>]       </a:t>
            </a:r>
            <a:r>
              <a:rPr lang="en-US" i="1" dirty="0">
                <a:solidFill>
                  <a:srgbClr val="FFFF00"/>
                </a:solidFill>
              </a:rPr>
              <a:t>In my view, </a:t>
            </a:r>
            <a:r>
              <a:rPr lang="en-US" i="1" dirty="0" err="1">
                <a:solidFill>
                  <a:srgbClr val="FFFF00"/>
                </a:solidFill>
              </a:rPr>
              <a:t>UNTIED.com</a:t>
            </a:r>
            <a:r>
              <a:rPr lang="en-US" i="1" dirty="0">
                <a:solidFill>
                  <a:srgbClr val="FFFF00"/>
                </a:solidFill>
              </a:rPr>
              <a:t> falls within the definition of parody described above</a:t>
            </a:r>
            <a:r>
              <a:rPr lang="en-US" i="1" dirty="0">
                <a:solidFill>
                  <a:schemeClr val="bg1"/>
                </a:solidFill>
              </a:rPr>
              <a:t>: it evokes existing works (the United Website, the United Logo, and the Globe Design) while showing some differences (such as content and disclaimers), and it expresses mockery (and criticism) of the Plaintiff. Therefore, the first stage of the CCH test has been met in this case.</a:t>
            </a:r>
            <a:endParaRPr lang="en-CA" sz="1200" i="1"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46F76E74-4A77-555A-3C43-9C4A5258D2CD}"/>
              </a:ext>
            </a:extLst>
          </p:cNvPr>
          <p:cNvSpPr>
            <a:spLocks noGrp="1"/>
          </p:cNvSpPr>
          <p:nvPr>
            <p:ph type="sldNum" sz="quarter" idx="12"/>
          </p:nvPr>
        </p:nvSpPr>
        <p:spPr/>
        <p:txBody>
          <a:bodyPr/>
          <a:lstStyle/>
          <a:p>
            <a:pPr defTabSz="342900" eaLnBrk="1" fontAlgn="auto" hangingPunct="1">
              <a:spcBef>
                <a:spcPts val="0"/>
              </a:spcBef>
              <a:spcAft>
                <a:spcPts val="0"/>
              </a:spcAft>
              <a:defRPr/>
            </a:pPr>
            <a:fld id="{D25ECA70-F33D-434C-8A2A-56AE4D422431}" type="slidenum">
              <a:rPr lang="en-US" sz="1350">
                <a:solidFill>
                  <a:prstClr val="black"/>
                </a:solidFill>
                <a:latin typeface="Arial"/>
                <a:ea typeface="+mn-ea"/>
              </a:rPr>
              <a:pPr defTabSz="342900" eaLnBrk="1" fontAlgn="auto" hangingPunct="1">
                <a:spcBef>
                  <a:spcPts val="0"/>
                </a:spcBef>
                <a:spcAft>
                  <a:spcPts val="0"/>
                </a:spcAft>
                <a:defRPr/>
              </a:pPr>
              <a:t>99</a:t>
            </a:fld>
            <a:endParaRPr lang="en-US" sz="1350">
              <a:solidFill>
                <a:prstClr val="black"/>
              </a:solidFill>
              <a:latin typeface="Arial"/>
              <a:ea typeface="+mn-ea"/>
            </a:endParaRPr>
          </a:p>
        </p:txBody>
      </p:sp>
    </p:spTree>
    <p:extLst>
      <p:ext uri="{BB962C8B-B14F-4D97-AF65-F5344CB8AC3E}">
        <p14:creationId xmlns:p14="http://schemas.microsoft.com/office/powerpoint/2010/main" val="3648573370"/>
      </p:ext>
    </p:extLst>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11721</TotalTime>
  <Words>15413</Words>
  <Application>Microsoft Macintosh PowerPoint</Application>
  <PresentationFormat>On-screen Show (16:9)</PresentationFormat>
  <Paragraphs>1089</Paragraphs>
  <Slides>250</Slides>
  <Notes>81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250</vt:i4>
      </vt:variant>
    </vt:vector>
  </HeadingPairs>
  <TitlesOfParts>
    <vt:vector size="267" baseType="lpstr">
      <vt:lpstr>Andale Mono</vt:lpstr>
      <vt:lpstr>Apple Chancery</vt:lpstr>
      <vt:lpstr>Arial</vt:lpstr>
      <vt:lpstr>BauOT</vt:lpstr>
      <vt:lpstr>Calibri</vt:lpstr>
      <vt:lpstr>Comic Sans MS</vt:lpstr>
      <vt:lpstr>Courier New</vt:lpstr>
      <vt:lpstr>Droid Sans</vt:lpstr>
      <vt:lpstr>Helvetica Neue</vt:lpstr>
      <vt:lpstr>P22 Typewriter</vt:lpstr>
      <vt:lpstr>Times New Roman</vt:lpstr>
      <vt:lpstr>Verdana</vt:lpstr>
      <vt:lpstr>Whitney Book</vt:lpstr>
      <vt:lpstr>WhitneyHTF-Bold</vt:lpstr>
      <vt:lpstr>Wingdings</vt:lpstr>
      <vt:lpstr>Office Theme</vt:lpstr>
      <vt:lpstr>2_Office Theme</vt:lpstr>
      <vt:lpstr>PowerPoint Presentation</vt:lpstr>
      <vt:lpstr>PowerPoint Presentation</vt:lpstr>
      <vt:lpstr>Text @ UBC Bookstore</vt:lpstr>
      <vt:lpstr>PowerPoint Presentation</vt:lpstr>
      <vt:lpstr>PowerPoint Presentation</vt:lpstr>
      <vt:lpstr>PowerPoint Presentation</vt:lpstr>
      <vt:lpstr>PowerPoint Presentation</vt:lpstr>
      <vt:lpstr> For full privileges on the website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talk about…</vt:lpstr>
      <vt:lpstr>20% = a modest proposal…</vt:lpstr>
      <vt:lpstr>PowerPoint Presentation</vt:lpstr>
      <vt:lpstr>PowerPoint Presentation</vt:lpstr>
      <vt:lpstr>  </vt:lpstr>
      <vt:lpstr>LLMCL Students Registered in the Class as such:  Additional Task    </vt:lpstr>
      <vt:lpstr>PowerPoint Presentation</vt:lpstr>
      <vt:lpstr>PowerPoint Presentation</vt:lpstr>
      <vt:lpstr>The 10%</vt:lpstr>
      <vt:lpstr>Anything &amp; everything can be done via email if you prefer</vt:lpstr>
      <vt:lpstr>PowerPoint Presentation</vt:lpstr>
      <vt:lpstr>PowerPoint Presentation</vt:lpstr>
      <vt:lpstr>Pause</vt:lpstr>
      <vt:lpstr>PowerPoint Presentation</vt:lpstr>
      <vt:lpstr>PowerPoint Presentation</vt:lpstr>
      <vt:lpstr>PowerPoint Presentation</vt:lpstr>
      <vt:lpstr>PowerPoint Presentation</vt:lpstr>
      <vt:lpstr>Purpose of copyright in Canada? </vt:lpstr>
      <vt:lpstr>Overview of copyright</vt:lpstr>
      <vt:lpstr>What is copyrightable</vt:lpstr>
      <vt:lpstr>PowerPoint Presentation</vt:lpstr>
      <vt:lpstr>PowerPoint Presentation</vt:lpstr>
      <vt:lpstr>S. 2 Definitions</vt:lpstr>
      <vt:lpstr>PowerPoint Presentation</vt:lpstr>
      <vt:lpstr>Copyrighting Data?</vt:lpstr>
      <vt:lpstr>PowerPoint Presentation</vt:lpstr>
      <vt:lpstr>Rights of the copyright owner</vt:lpstr>
      <vt:lpstr>Rights of the copyright owner</vt:lpstr>
      <vt:lpstr>Rights of the copyright owner</vt:lpstr>
      <vt:lpstr>Rights of the copyright owner</vt:lpstr>
      <vt:lpstr>PowerPoint Presentation</vt:lpstr>
      <vt:lpstr>Rights of the copyright owner</vt:lpstr>
      <vt:lpstr>Rights of the copyright owner</vt:lpstr>
      <vt:lpstr>PowerPoint Presentation</vt:lpstr>
      <vt:lpstr>PowerPoint Presentation</vt:lpstr>
      <vt:lpstr>PowerPoint Presentation</vt:lpstr>
      <vt:lpstr>PowerPoint Presentation</vt:lpstr>
      <vt:lpstr>PowerPoint Presentation</vt:lpstr>
      <vt:lpstr>PowerPoint Presentation</vt:lpstr>
      <vt:lpstr>Rights of the copyright owner</vt:lpstr>
      <vt:lpstr>PowerPoint Presentation</vt:lpstr>
      <vt:lpstr>PowerPoint Presentation</vt:lpstr>
      <vt:lpstr>PowerPoint Presentation</vt:lpstr>
      <vt:lpstr>Rights of the copyright owner</vt:lpstr>
      <vt:lpstr>PowerPoint Presentation</vt:lpstr>
      <vt:lpstr>PowerPoint Presentation</vt:lpstr>
      <vt:lpstr> Independent Creation Doctrine - Canada</vt:lpstr>
      <vt:lpstr>PowerPoint Presentation</vt:lpstr>
      <vt:lpstr>Users’ Rights</vt:lpstr>
      <vt:lpstr>Today: Two Defences to copyright infringement</vt:lpstr>
      <vt:lpstr>User rights: Public Interest Defence</vt:lpstr>
      <vt:lpstr>User rights: Public Interest Defence</vt:lpstr>
      <vt:lpstr> Fair Dealing v. Fair Use </vt:lpstr>
      <vt:lpstr>PowerPoint Presentation</vt:lpstr>
      <vt:lpstr>Fair Dealing: Criticism or Review</vt:lpstr>
      <vt:lpstr>Fair Dealing: News Reporting</vt:lpstr>
      <vt:lpstr>Eight fair dealing categories (exhaustive list) </vt:lpstr>
      <vt:lpstr>Users’ rights: Fair Dealing</vt:lpstr>
      <vt:lpstr>Users’ rights</vt:lpstr>
      <vt:lpstr>User rights: “Fair” in Fair Dealing</vt:lpstr>
      <vt:lpstr>The fairness stew</vt:lpstr>
      <vt:lpstr>1. Purpose of the Dealing </vt:lpstr>
      <vt:lpstr>2. Character of the Dealing </vt:lpstr>
      <vt:lpstr>3. Amount of the Dealing </vt:lpstr>
      <vt:lpstr>4. Alternatives to the Dealing </vt:lpstr>
      <vt:lpstr>5. Nature of the Work</vt:lpstr>
      <vt:lpstr>6. Effect of the dealing on the work </vt:lpstr>
      <vt:lpstr>Users’ rights</vt:lpstr>
      <vt:lpstr>Users’ rights</vt:lpstr>
      <vt:lpstr>    Abella J. </vt:lpstr>
      <vt:lpstr>PowerPoint Presentation</vt:lpstr>
      <vt:lpstr>PowerPoint Presentation</vt:lpstr>
      <vt:lpstr>Not Phelan It J.</vt:lpstr>
      <vt:lpstr>…Ignored (sort of) by…FCA</vt:lpstr>
      <vt:lpstr>S.C.C. Decision</vt:lpstr>
      <vt:lpstr>PowerPoint Presentation</vt:lpstr>
      <vt:lpstr>PowerPoint Presentation</vt:lpstr>
      <vt:lpstr>PowerPoint Presentation</vt:lpstr>
      <vt:lpstr>PowerPoint Presentation</vt:lpstr>
      <vt:lpstr>PowerPoint Presentation</vt:lpstr>
      <vt:lpstr>Users’ rights</vt:lpstr>
      <vt:lpstr>Users’ rights: Parody found</vt:lpstr>
      <vt:lpstr>Users’ rights: Parody found BUT</vt:lpstr>
      <vt:lpstr>Users’ rights</vt:lpstr>
      <vt:lpstr>Policy behind s. 2.4(1)(b))</vt:lpstr>
      <vt:lpstr>Enforcement &amp; Remedies</vt:lpstr>
      <vt:lpstr>PowerPoint Presentation</vt:lpstr>
      <vt:lpstr>In other words,…</vt:lpstr>
      <vt:lpstr>Enforcement &amp; Remedies</vt:lpstr>
      <vt:lpstr>Enforcement &amp; Remedies</vt:lpstr>
      <vt:lpstr>PowerPoint Presentation</vt:lpstr>
      <vt:lpstr>Enforcement &amp; Remedies</vt:lpstr>
      <vt:lpstr>TPM’s: Technological Protection Measures</vt:lpstr>
      <vt:lpstr>TPM’s: Technological Protection Measures – S. 41.1(1)(c)</vt:lpstr>
      <vt:lpstr>TPM’s: Technological Protection Measures - Exceptions</vt:lpstr>
      <vt:lpstr>Nintendo of America Inc. v. King (2017) </vt:lpstr>
      <vt:lpstr>Nintendo of America Inc. v. King (2017) </vt:lpstr>
      <vt:lpstr>PowerPoint Presentation</vt:lpstr>
      <vt:lpstr>Enforcement &amp; Remedies: RMI</vt:lpstr>
      <vt:lpstr>PowerPoint Presentation</vt:lpstr>
      <vt:lpstr>PowerPoint Presentation</vt:lpstr>
      <vt:lpstr>Notice &amp; Notice Made Simple</vt:lpstr>
      <vt:lpstr>REFORMS: Addition of a provision regarding prohibited content in the Copyright Act </vt:lpstr>
      <vt:lpstr>Criminal enforcement</vt:lpstr>
      <vt:lpstr>Criminal enforcement (con’d)</vt:lpstr>
      <vt:lpstr>Enforcement &amp; Remedies</vt:lpstr>
      <vt:lpstr>Enforcement &amp; Remedies</vt:lpstr>
      <vt:lpstr>Enforcement &amp; Remedies</vt:lpstr>
      <vt:lpstr>Statutory damages s. 38.1 (1) Copyright Act</vt:lpstr>
      <vt:lpstr>PowerPoint Presentation</vt:lpstr>
      <vt:lpstr>Pause</vt:lpstr>
      <vt:lpstr>PowerPoint Presentation</vt:lpstr>
      <vt:lpstr>PowerPoint Presentation</vt:lpstr>
      <vt:lpstr>Users’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Copyright Trolling/Lying in Wait</vt:lpstr>
      <vt:lpstr>Enforcement &amp; Remedies</vt:lpstr>
      <vt:lpstr>Enforcement &amp; Remedies</vt:lpstr>
      <vt:lpstr>Enforcement &amp; Remedies</vt:lpstr>
      <vt:lpstr>Warman v. Fournier</vt:lpstr>
      <vt:lpstr>PowerPoint Presentation</vt:lpstr>
      <vt:lpstr>PowerPoint Presentation</vt:lpstr>
      <vt:lpstr>Pause</vt:lpstr>
      <vt:lpstr>PowerPoint Presentation</vt:lpstr>
      <vt:lpstr>PowerPoint Presentation</vt:lpstr>
      <vt:lpstr>PowerPoint Presentation</vt:lpstr>
      <vt:lpstr>PowerPoint Presentation</vt:lpstr>
      <vt:lpstr>Copyright Review</vt:lpstr>
      <vt:lpstr>PowerPoint Presentation</vt:lpstr>
      <vt:lpstr>PowerPoint Presentation</vt:lpstr>
      <vt:lpstr>PowerPoint Presentation</vt:lpstr>
      <vt:lpstr>PowerPoint Presentation</vt:lpstr>
      <vt:lpstr>PowerPoint Presentation</vt:lpstr>
      <vt:lpstr>PowerPoint Presentation</vt:lpstr>
      <vt:lpstr>Copyright Review</vt:lpstr>
      <vt:lpstr>Copyright Review</vt:lpstr>
      <vt:lpstr>PowerPoint Presentation</vt:lpstr>
      <vt:lpstr>Pause</vt:lpstr>
      <vt:lpstr>PowerPoint Presentation</vt:lpstr>
      <vt:lpstr>“Passing Off”</vt:lpstr>
      <vt:lpstr>From Copyright to Passing Off/Trademarks</vt:lpstr>
      <vt:lpstr>PowerPoint Presentation</vt:lpstr>
      <vt:lpstr>Paul André Crépeau (1926-2011)</vt:lpstr>
      <vt:lpstr>Passing off in contrast  to Trademarks: Think…</vt:lpstr>
      <vt:lpstr>Passing off in contrast  to Trademarks: Think…</vt:lpstr>
      <vt:lpstr>Conceptual Frameworks</vt:lpstr>
      <vt:lpstr>Passing off</vt:lpstr>
      <vt:lpstr>Category 1</vt:lpstr>
      <vt:lpstr>Category 2</vt:lpstr>
      <vt:lpstr>Orkin Exterminating v. Pestco (1985 Ont. CA)</vt:lpstr>
      <vt:lpstr>PowerPoint Presentation</vt:lpstr>
      <vt:lpstr>PowerPoint Presentation</vt:lpstr>
      <vt:lpstr>PowerPoint Presentation</vt:lpstr>
      <vt:lpstr>Passing off</vt:lpstr>
      <vt:lpstr>Ciba‑Geigy Canada Ltd. v. Apotex Inc.</vt:lpstr>
      <vt:lpstr>Ciba‑Geigy Canada Ltd. v. Apotex Inc.</vt:lpstr>
      <vt:lpstr>Ciba‑Geigy Canada Ltd. v. Apotex Inc.</vt:lpstr>
      <vt:lpstr>PowerPoint Presentation</vt:lpstr>
      <vt:lpstr>Passing off: Where does goodwill come from?</vt:lpstr>
      <vt:lpstr>Passing off: Where does goodwill come from?</vt:lpstr>
      <vt:lpstr>PowerPoint Presentation</vt:lpstr>
      <vt:lpstr>Passing off: Where does goodwill come from?</vt:lpstr>
      <vt:lpstr>The existence of goodwill 1</vt:lpstr>
      <vt:lpstr>The existence of goodwill 2</vt:lpstr>
      <vt:lpstr>Passing off: Shared Goodwill</vt:lpstr>
      <vt:lpstr>Passing off: Shared Goodwill</vt:lpstr>
      <vt:lpstr>PowerPoint Presentation</vt:lpstr>
      <vt:lpstr>PowerPoint Presentation</vt:lpstr>
      <vt:lpstr>PowerPoint Presentation</vt:lpstr>
      <vt:lpstr>PowerPoint Presentation</vt:lpstr>
      <vt:lpstr>PowerPoint Presentation</vt:lpstr>
      <vt:lpstr>Passing off: Shared Goodwill</vt:lpstr>
      <vt:lpstr>Passing off: Shared Goodwill</vt:lpstr>
      <vt:lpstr>Passing off: Shared Goodwill</vt:lpstr>
      <vt:lpstr>Passing off: Shared Goodwill</vt:lpstr>
      <vt:lpstr>Passing off: Shared Goodwill</vt:lpstr>
      <vt:lpstr>Passing off: Shared Goodwill</vt:lpstr>
      <vt:lpstr>Passing off: Shared Goodwill Summary</vt:lpstr>
      <vt:lpstr>What about ice-wine?</vt:lpstr>
      <vt:lpstr>PowerPoint Presentation</vt:lpstr>
      <vt:lpstr>PowerPoint Presentation</vt:lpstr>
      <vt:lpstr>Pause</vt:lpstr>
      <vt:lpstr>Passing off: Foreign goodwill </vt:lpstr>
      <vt:lpstr>Passing off: Foreign goodwill </vt:lpstr>
      <vt:lpstr>Passing off: Foreign goodwill </vt:lpstr>
      <vt:lpstr>Passing off: Foreign goodwill  </vt:lpstr>
      <vt:lpstr>Passing off: Foreign goodwill  </vt:lpstr>
      <vt:lpstr>Passing off: Foreign goodwill  </vt:lpstr>
      <vt:lpstr>Passing off: Foreign goodwill  </vt:lpstr>
      <vt:lpstr>Passing off: Foreign goodwill  </vt:lpstr>
      <vt:lpstr>Passing off: Foreign goodwill  </vt:lpstr>
      <vt:lpstr>PowerPoint Presentation</vt:lpstr>
      <vt:lpstr>Passing off: Entities doing minimal business in Canada </vt:lpstr>
      <vt:lpstr>But Trademarks?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To what extent can goodwill be acquired in a purely descriptive product name? </vt:lpstr>
      <vt:lpstr>Passing off: Ray Plastics </vt:lpstr>
      <vt:lpstr>Passing off: Ray Plastics </vt:lpstr>
      <vt:lpstr>Passing off: Ray Plastics </vt:lpstr>
      <vt:lpstr>Passing off: Ray Plastics </vt:lpstr>
      <vt:lpstr>PowerPoint Presentation</vt:lpstr>
      <vt:lpstr>PowerPoint Presentation</vt:lpstr>
      <vt:lpstr>Passing off: Novopharm v. Bayer Inc. (2000)</vt:lpstr>
      <vt:lpstr>PowerPoint Presentation</vt:lpstr>
      <vt:lpstr>PowerPoint Presentation</vt:lpstr>
      <vt:lpstr>Pause</vt:lpstr>
      <vt:lpstr>PowerPoint Presentation</vt:lpstr>
      <vt:lpstr>PowerPoint Presentation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380</cp:revision>
  <cp:lastPrinted>2016-07-11T18:15:24Z</cp:lastPrinted>
  <dcterms:created xsi:type="dcterms:W3CDTF">2010-06-15T20:07:28Z</dcterms:created>
  <dcterms:modified xsi:type="dcterms:W3CDTF">2023-11-01T16:52:32Z</dcterms:modified>
</cp:coreProperties>
</file>