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5946" r:id="rId2"/>
    <p:sldMasterId id="2147485974" r:id="rId3"/>
  </p:sldMasterIdLst>
  <p:notesMasterIdLst>
    <p:notesMasterId r:id="rId187"/>
  </p:notesMasterIdLst>
  <p:handoutMasterIdLst>
    <p:handoutMasterId r:id="rId188"/>
  </p:handoutMasterIdLst>
  <p:sldIdLst>
    <p:sldId id="298" r:id="rId4"/>
    <p:sldId id="1084" r:id="rId5"/>
    <p:sldId id="7749" r:id="rId6"/>
    <p:sldId id="3560" r:id="rId7"/>
    <p:sldId id="7750" r:id="rId8"/>
    <p:sldId id="8135" r:id="rId9"/>
    <p:sldId id="7751" r:id="rId10"/>
    <p:sldId id="3625" r:id="rId11"/>
    <p:sldId id="1087" r:id="rId12"/>
    <p:sldId id="5622" r:id="rId13"/>
    <p:sldId id="5631" r:id="rId14"/>
    <p:sldId id="5624" r:id="rId15"/>
    <p:sldId id="5625" r:id="rId16"/>
    <p:sldId id="5626" r:id="rId17"/>
    <p:sldId id="5627" r:id="rId18"/>
    <p:sldId id="5628" r:id="rId19"/>
    <p:sldId id="5629" r:id="rId20"/>
    <p:sldId id="7721" r:id="rId21"/>
    <p:sldId id="5619" r:id="rId22"/>
    <p:sldId id="5620" r:id="rId23"/>
    <p:sldId id="5801" r:id="rId24"/>
    <p:sldId id="7035" r:id="rId25"/>
    <p:sldId id="2346" r:id="rId26"/>
    <p:sldId id="5775" r:id="rId27"/>
    <p:sldId id="5771" r:id="rId28"/>
    <p:sldId id="5448" r:id="rId29"/>
    <p:sldId id="5621" r:id="rId30"/>
    <p:sldId id="1245" r:id="rId31"/>
    <p:sldId id="1172" r:id="rId32"/>
    <p:sldId id="3544" r:id="rId33"/>
    <p:sldId id="8124" r:id="rId34"/>
    <p:sldId id="7724" r:id="rId35"/>
    <p:sldId id="1082" r:id="rId36"/>
    <p:sldId id="5550" r:id="rId37"/>
    <p:sldId id="299" r:id="rId38"/>
    <p:sldId id="5474" r:id="rId39"/>
    <p:sldId id="308" r:id="rId40"/>
    <p:sldId id="5571" r:id="rId41"/>
    <p:sldId id="5589" r:id="rId42"/>
    <p:sldId id="3578" r:id="rId43"/>
    <p:sldId id="5605" r:id="rId44"/>
    <p:sldId id="4115" r:id="rId45"/>
    <p:sldId id="5670" r:id="rId46"/>
    <p:sldId id="3708" r:id="rId47"/>
    <p:sldId id="3954" r:id="rId48"/>
    <p:sldId id="4099" r:id="rId49"/>
    <p:sldId id="4102" r:id="rId50"/>
    <p:sldId id="4105" r:id="rId51"/>
    <p:sldId id="4030" r:id="rId52"/>
    <p:sldId id="4033" r:id="rId53"/>
    <p:sldId id="5740" r:id="rId54"/>
    <p:sldId id="4107" r:id="rId55"/>
    <p:sldId id="4108" r:id="rId56"/>
    <p:sldId id="4109" r:id="rId57"/>
    <p:sldId id="5741" r:id="rId58"/>
    <p:sldId id="3956" r:id="rId59"/>
    <p:sldId id="4110" r:id="rId60"/>
    <p:sldId id="4111" r:id="rId61"/>
    <p:sldId id="5743" r:id="rId62"/>
    <p:sldId id="4047" r:id="rId63"/>
    <p:sldId id="4112" r:id="rId64"/>
    <p:sldId id="5727" r:id="rId65"/>
    <p:sldId id="5728" r:id="rId66"/>
    <p:sldId id="5731" r:id="rId67"/>
    <p:sldId id="5735" r:id="rId68"/>
    <p:sldId id="3957" r:id="rId69"/>
    <p:sldId id="3990" r:id="rId70"/>
    <p:sldId id="3977" r:id="rId71"/>
    <p:sldId id="4273" r:id="rId72"/>
    <p:sldId id="3981" r:id="rId73"/>
    <p:sldId id="5772" r:id="rId74"/>
    <p:sldId id="325" r:id="rId75"/>
    <p:sldId id="3991" r:id="rId76"/>
    <p:sldId id="5765" r:id="rId77"/>
    <p:sldId id="5766" r:id="rId78"/>
    <p:sldId id="7105" r:id="rId79"/>
    <p:sldId id="8137" r:id="rId80"/>
    <p:sldId id="7089" r:id="rId81"/>
    <p:sldId id="7090" r:id="rId82"/>
    <p:sldId id="7091" r:id="rId83"/>
    <p:sldId id="7092" r:id="rId84"/>
    <p:sldId id="7093" r:id="rId85"/>
    <p:sldId id="7094" r:id="rId86"/>
    <p:sldId id="7095" r:id="rId87"/>
    <p:sldId id="7096" r:id="rId88"/>
    <p:sldId id="7097" r:id="rId89"/>
    <p:sldId id="7098" r:id="rId90"/>
    <p:sldId id="7099" r:id="rId91"/>
    <p:sldId id="7100" r:id="rId92"/>
    <p:sldId id="7101" r:id="rId93"/>
    <p:sldId id="7102" r:id="rId94"/>
    <p:sldId id="7078" r:id="rId95"/>
    <p:sldId id="7087" r:id="rId96"/>
    <p:sldId id="7088" r:id="rId97"/>
    <p:sldId id="7076" r:id="rId98"/>
    <p:sldId id="7079" r:id="rId99"/>
    <p:sldId id="7077" r:id="rId100"/>
    <p:sldId id="7080" r:id="rId101"/>
    <p:sldId id="7081" r:id="rId102"/>
    <p:sldId id="8136" r:id="rId103"/>
    <p:sldId id="7106" r:id="rId104"/>
    <p:sldId id="7110" r:id="rId105"/>
    <p:sldId id="7111" r:id="rId106"/>
    <p:sldId id="6315" r:id="rId107"/>
    <p:sldId id="7085" r:id="rId108"/>
    <p:sldId id="7012" r:id="rId109"/>
    <p:sldId id="6012" r:id="rId110"/>
    <p:sldId id="6317" r:id="rId111"/>
    <p:sldId id="6318" r:id="rId112"/>
    <p:sldId id="6319" r:id="rId113"/>
    <p:sldId id="6320" r:id="rId114"/>
    <p:sldId id="6321" r:id="rId115"/>
    <p:sldId id="6322" r:id="rId116"/>
    <p:sldId id="6323" r:id="rId117"/>
    <p:sldId id="7013" r:id="rId118"/>
    <p:sldId id="7014" r:id="rId119"/>
    <p:sldId id="7015" r:id="rId120"/>
    <p:sldId id="6248" r:id="rId121"/>
    <p:sldId id="6249" r:id="rId122"/>
    <p:sldId id="7016" r:id="rId123"/>
    <p:sldId id="7017" r:id="rId124"/>
    <p:sldId id="7018" r:id="rId125"/>
    <p:sldId id="6375" r:id="rId126"/>
    <p:sldId id="6781" r:id="rId127"/>
    <p:sldId id="6782" r:id="rId128"/>
    <p:sldId id="8089" r:id="rId129"/>
    <p:sldId id="3992" r:id="rId130"/>
    <p:sldId id="4292" r:id="rId131"/>
    <p:sldId id="5752" r:id="rId132"/>
    <p:sldId id="3994" r:id="rId133"/>
    <p:sldId id="4276" r:id="rId134"/>
    <p:sldId id="4277" r:id="rId135"/>
    <p:sldId id="4275" r:id="rId136"/>
    <p:sldId id="8140" r:id="rId137"/>
    <p:sldId id="4278" r:id="rId138"/>
    <p:sldId id="5773" r:id="rId139"/>
    <p:sldId id="336" r:id="rId140"/>
    <p:sldId id="5774" r:id="rId141"/>
    <p:sldId id="3997" r:id="rId142"/>
    <p:sldId id="4302" r:id="rId143"/>
    <p:sldId id="3998" r:id="rId144"/>
    <p:sldId id="3999" r:id="rId145"/>
    <p:sldId id="4000" r:id="rId146"/>
    <p:sldId id="4001" r:id="rId147"/>
    <p:sldId id="4002" r:id="rId148"/>
    <p:sldId id="4003" r:id="rId149"/>
    <p:sldId id="4061" r:id="rId150"/>
    <p:sldId id="4062" r:id="rId151"/>
    <p:sldId id="4005" r:id="rId152"/>
    <p:sldId id="5595" r:id="rId153"/>
    <p:sldId id="5596" r:id="rId154"/>
    <p:sldId id="5597" r:id="rId155"/>
    <p:sldId id="335" r:id="rId156"/>
    <p:sldId id="5598" r:id="rId157"/>
    <p:sldId id="4279" r:id="rId158"/>
    <p:sldId id="4298" r:id="rId159"/>
    <p:sldId id="4299" r:id="rId160"/>
    <p:sldId id="4300" r:id="rId161"/>
    <p:sldId id="8128" r:id="rId162"/>
    <p:sldId id="8125" r:id="rId163"/>
    <p:sldId id="337" r:id="rId164"/>
    <p:sldId id="344" r:id="rId165"/>
    <p:sldId id="4196" r:id="rId166"/>
    <p:sldId id="4253" r:id="rId167"/>
    <p:sldId id="4197" r:id="rId168"/>
    <p:sldId id="4254" r:id="rId169"/>
    <p:sldId id="4117" r:id="rId170"/>
    <p:sldId id="4118" r:id="rId171"/>
    <p:sldId id="4119" r:id="rId172"/>
    <p:sldId id="4120" r:id="rId173"/>
    <p:sldId id="6445" r:id="rId174"/>
    <p:sldId id="6446" r:id="rId175"/>
    <p:sldId id="5601" r:id="rId176"/>
    <p:sldId id="4280" r:id="rId177"/>
    <p:sldId id="4281" r:id="rId178"/>
    <p:sldId id="4282" r:id="rId179"/>
    <p:sldId id="8126" r:id="rId180"/>
    <p:sldId id="5594" r:id="rId181"/>
    <p:sldId id="4267" r:id="rId182"/>
    <p:sldId id="6397" r:id="rId183"/>
    <p:sldId id="6398" r:id="rId184"/>
    <p:sldId id="6399" r:id="rId185"/>
    <p:sldId id="6400" r:id="rId186"/>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830"/>
  </p:normalViewPr>
  <p:slideViewPr>
    <p:cSldViewPr snapToObjects="1">
      <p:cViewPr varScale="1">
        <p:scale>
          <a:sx n="146" d="100"/>
          <a:sy n="146" d="100"/>
        </p:scale>
        <p:origin x="176" y="424"/>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21" d="100"/>
          <a:sy n="121" d="100"/>
        </p:scale>
        <p:origin x="32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03B16-6862-D189-C008-62729E632E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75C1470-7E20-0023-852B-4BF3A149ED5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51FA547-E71D-BA40-A1C6-FEBEF3A71F9D}" type="datetime1">
              <a:rPr lang="en-US" altLang="en-US"/>
              <a:pPr>
                <a:defRPr/>
              </a:pPr>
              <a:t>10/17/23</a:t>
            </a:fld>
            <a:endParaRPr lang="en-US" altLang="en-US"/>
          </a:p>
        </p:txBody>
      </p:sp>
      <p:sp>
        <p:nvSpPr>
          <p:cNvPr id="4" name="Footer Placeholder 3">
            <a:extLst>
              <a:ext uri="{FF2B5EF4-FFF2-40B4-BE49-F238E27FC236}">
                <a16:creationId xmlns:a16="http://schemas.microsoft.com/office/drawing/2014/main" id="{4385ABF8-955D-EA57-E59E-726CA20246C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A65FC14-1E9F-0AEE-F8E0-7699633616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1340-48BF-3149-932A-4C39D19EA92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35.279"/>
    </inkml:context>
    <inkml:brush xml:id="br0">
      <inkml:brushProperty name="width" value="0.1" units="cm"/>
      <inkml:brushProperty name="height" value="0.1" units="cm"/>
      <inkml:brushProperty name="color" value="#E71224"/>
    </inkml:brush>
  </inkml:definitions>
  <inkml:trace contextRef="#ctx0" brushRef="#br0">1 142 24575,'54'0'0,"0"0"0,21 2 0,7 2 0,-9 1 0,4 0 0,3 2 0,10 1 0,4 2 0,1-1 0,-21-2 0,2 1 0,-1-1 0,1-1 0,0 0 0,0-1 0,-1-1 0,1 0 0,20 0 0,0-1 0,-2-1 0,-7-2 0,-3 0 0,-1 0 0,-5 0 0,-3 0 0,0 0 0,-7 0 0,-2 1 0,0 1 0,26 1 0,-2 2 0,-8 3 0,-2 2 0,-13 1 0,-2 2 0,-5-1 0,-1-1 0,0-1 0,1-2 0,-1-3 0,3-2 0,17-1 0,4-1 0,10-1 0,1 0 0,2 1 0,1-1 0,1 2 0,-1 0 0,-11-1 0,-3 1 0,-7 0 0,-1 1 0,-1 1 0,-1-1 0,-4 2 0,-1-1 0,4 1 0,1-1 0,3 0 0,-1-2 0,-7 0 0,-3-1 0,-10-1 0,-2 0 0,36 0 0,-13 0 0,11 0 0,-4 0 0,8 0 0,8 0 0,-14 0 0,7 0 0,5 0 0,2 0 0,2 0-207,-6 0 0,3 0 1,2 0-1,2 0 0,-1 0 1,-1 0 206,-14 0 0,1 0 0,0 0 0,-1 0 0,1 0 0,-2 0 0,-1 0 0,9 0 0,0 0 0,-1-1 0,-2 1 0,-2 0 0,-4-1 0,18 1 0,-4-1 0,-5 0 0,-3 0 0,6 0 0,-5-1 0,-6 1 0,15-1 0,-8 1 0,-16 0 0,-5 0 0,-9 2 0,0-2 0,5-1 0,3-2 620,16-7 0,5-5-620,-16 0 0,3-3 0,2-1 0,10-3 0,3-2 0,2-1 0,-19 6 0,1-1 0,1 1 0,0 0 0,0 3 0,0 0 0,0 1 0,0 1 0,22-1 0,-1 2 0,-1 2 0,-4 3 0,-1 0 0,-2 3 0,-8 2 0,-2 1 0,-2 1 0,-8 1 0,-2 0 0,-3 0 0,19 1 0,-6 0 0,-17 0 0,-5 0 0,28 0 0,-22 0 0,-11 5 0,-8 1 0,0-1 0,0 0 0,3-5 0,2 0 0,-7 0 0,-13 0 0,-10 0 0,26 0 0,7 0 0,11 0 0,6 1 0,9 0 0,6 2 0,-1 2 0,6 2 0,3 1 0,2 1 0,-7 0 0,2 1 0,2 1 0,0 1 0,0 0 0,0 1 0,1 1 0,0-1 0,-1 2 0,-1-1 0,-4 0 0,-1 1 0,-1-1 0,-1 0 0,-1 0 0,9 1 0,0-1 0,-3-1 0,-4-1 0,12 1 0,-4-2 0,-2-1 0,-11-2 0,-2 0 0,-2-3 0,27-3 0,-4-6 0,-11-6 0,-1-3 0,-5-2 0,-1-1 0,-5-1 0,-2 1 0,-8 4 0,0 3 0,3 3 0,2 2 0,9 2 0,2 1 0,2 1 0,2 0 0,2 0 0,0 0 0,-6 0 0,-3 0 0,-12 0 0,-3 0 0,-5-1 0,-3-1 0,29-6 0,-14-4 0,-15-2 0,-15 1 0,-17 5 0,-11 4 0,-8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7:26:59.741"/>
    </inkml:context>
    <inkml:brush xml:id="br0">
      <inkml:brushProperty name="width" value="0.05" units="cm"/>
      <inkml:brushProperty name="height" value="0.05" units="cm"/>
      <inkml:brushProperty name="color" value="#E71224"/>
    </inkml:brush>
  </inkml:definitions>
  <inkml:trace contextRef="#ctx0" brushRef="#br0">9 1 24575,'0'21'0,"0"2"0,0 1 0,-2 0 0,0-1 0,0-1 0,0-4 0,2-1 0,0-2 0,0-3 0,0 1 0,0 0 0,0-1 0,0 0 0,0 0 0,0 0 0,0-2 0,0 0 0,0-1 0,0 1 0,0-2 0,0-1 0,0-1 0,0 0 0,0 2 0,0 0 0,0 0 0,0-1 0,0 0 0,0-1 0,0-2 0,4 0 0,4-2 0,7-2 0,4 0 0,1 0 0,0 0 0,-2 0 0,2 0 0,-1 0 0,-1 0 0,0 0 0,-1 0 0,-2 0 0,-2 0 0,-3 0 0,-2 0 0,-2 0 0,-3 0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7:27:01.974"/>
    </inkml:context>
    <inkml:brush xml:id="br0">
      <inkml:brushProperty name="width" value="0.05" units="cm"/>
      <inkml:brushProperty name="height" value="0.05" units="cm"/>
      <inkml:brushProperty name="color" value="#E71224"/>
    </inkml:brush>
  </inkml:definitions>
  <inkml:trace contextRef="#ctx0" brushRef="#br0">1 1 24575,'20'0'0,"2"0"0,2 0 0,-1 0 0,1 0 0,0 0 0,1 0 0,-3 0 0,-1 0 0,-2 0 0,-4 0 0,-2 0 0,-7 0 0,-3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7:27:30.475"/>
    </inkml:context>
    <inkml:brush xml:id="br0">
      <inkml:brushProperty name="width" value="0.05" units="cm"/>
      <inkml:brushProperty name="height" value="0.05" units="cm"/>
      <inkml:brushProperty name="color" value="#E71224"/>
    </inkml:brush>
  </inkml:definitions>
  <inkml:trace contextRef="#ctx0" brushRef="#br0">0 67 24575,'31'0'0,"15"0"0,23 0 0,15 5 0,6 2 0,2 3 0,-3 0 0,-5-3 0,-6-4 0,-10-1 0,-7 0 0,-9 1 0,-5 1 0,-4 0 0,-3-2 0,0 0 0,1-2 0,3 0 0,6 0 0,1 0 0,4 0 0,-1 0 0,-3 0 0,-1-1 0,4-2 0,9-4 0,10-3 0,14-1 0,9 1 0,-43 5 0,0 0 0,3 1 0,0 0 0,1 0 0,0 0 0,0-1 0,0 1 0,-3-1 0,-1 0 0,-2 2 0,-1-1 0,46 0 0,-3 2 0,2 0 0,3-1 0,-47 2 0,0 0 0,0-1 0,0 0 0,0 0 0,-1 1 0,46-4 0,-9 1 0,-7 1 0,-12 1 0,-10 2 0,-2 0 0,0 0 0,2 0 0,0 0 0,-3 0 0,-2 0 0,-2 0 0,-1 0 0,-3 0 0,-3 0 0,-6 0 0,-9 2 0,-8 0 0,-5 0 0,-4 0 0,0-1 0,0-1 0,1 0 0,-3 1 0,-1 2 0,0-1 0,6 0 0,11-2 0,10 0 0,9 0 0,7 0 0,3 0 0,3 0 0,-2 0 0,-7 0 0,-7 0 0,-8 0 0,-5 0 0,-3 0 0,-1 0 0,-1 0 0,0 0 0,-1 0 0,-1 0 0,-2 0 0,0 0 0,1 0 0,1 0 0,0 0 0,1 0 0,-1 0 0,0 0 0,-1 0 0,-1 0 0,2 0 0,3 0 0,-1 0 0,-9 0 0,-9 0 0,-6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7:27:39.708"/>
    </inkml:context>
    <inkml:brush xml:id="br0">
      <inkml:brushProperty name="width" value="0.05" units="cm"/>
      <inkml:brushProperty name="height" value="0.05" units="cm"/>
      <inkml:brushProperty name="color" value="#E71224"/>
    </inkml:brush>
  </inkml:definitions>
  <inkml:trace contextRef="#ctx0" brushRef="#br0">1 34 24575,'32'0'0,"10"0"0,11 0 0,9 0 0,0 0 0,-1 2 0,-7 0 0,-8 1 0,-7 0 0,-3 0 0,0-1 0,-3-1 0,-2-1 0,0 0 0,1 0 0,-3 0 0,2 0 0,-1 0 0,1 0 0,3 0 0,7 0 0,9-2 0,9-3 0,5-3 0,0-1 0,-8 0 0,-8 3 0,-12 3 0,-9 2 0,-8 1 0,-8-1 0,-5-1 0,-4 0 0,-2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7:27:46.041"/>
    </inkml:context>
    <inkml:brush xml:id="br0">
      <inkml:brushProperty name="width" value="0.05" units="cm"/>
      <inkml:brushProperty name="height" value="0.05" units="cm"/>
      <inkml:brushProperty name="color" value="#E71224"/>
    </inkml:brush>
  </inkml:definitions>
  <inkml:trace contextRef="#ctx0" brushRef="#br0">0 52 24575,'19'0'0,"7"0"0,18 0 0,11 0 0,9 0 0,5 0 0,-2 0 0,-2 0 0,-2 0 0,-1 2 0,3 1 0,2-1 0,5 0 0,5-2 0,1 0 0,0 0 0,-4 0 0,-6 0 0,-1 0 0,1 0 0,-4 0 0,-1 0 0,-2 0 0,3 0 0,6 0 0,9 0 0,5 0 0,8 0 0,-42 0 0,0 0 0,3 0 0,0 0 0,5-1 0,2-1 0,4-1 0,3-2 0,12-1 0,3-1 0,14-1 0,4 0 0,-28 3 0,0 1 0,1 0 0,-1 2 0,1 0 0,-2 0 0,29 1 0,-4 0 0,-11 1 0,-4 0 0,-11 0 0,-2 0 0,-9 0 0,-1 0 0,38 0 0,-5 0 0,-5 0 0,-7 2 0,-7 2 0,-8 3 0,-6 3 0,-4 1 0,3 2 0,3 0 0,4-2 0,6-2 0,1-5 0,16-2 0,11-2 0,-45 1 0,1-2 0,0 1 0,1-2 0,-1 0 0,1-2 0,1-1 0,1 0 0,0 0 0,0 0 0,-1 2 0,0 0 0,-2 1 0,-2 2 0,-1-1 0,-2 2 0,45-1 0,-9 0 0,-16 0 0,-10 0 0,-10 0 0,-7 0 0,-7 0 0,-4 1 0,-2 2 0,-3-1 0,-3 0 0,0-2 0,-3 0 0,-2 0 0,-1 0 0,-1 2 0,0 0 0,-2 0 0,-2 0 0,0-2 0,0 0 0,2 0 0,3 0 0,4 0 0,2 0 0,-1 0 0,-3 0 0,-4 0 0,-5 0 0,-3 0 0,-2 0 0,0 0 0,-1 0 0,-1 0 0,-2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7:28:25.508"/>
    </inkml:context>
    <inkml:brush xml:id="br0">
      <inkml:brushProperty name="width" value="0.05" units="cm"/>
      <inkml:brushProperty name="height" value="0.05" units="cm"/>
      <inkml:brushProperty name="color" value="#E71224"/>
    </inkml:brush>
  </inkml:definitions>
  <inkml:trace contextRef="#ctx0" brushRef="#br0">0 0 24575,'0'26'0,"0"22"0,0 31 0,0 21 0,1-49 0,0-2 0,3 42 0,2-19 0,0-17 0,3-14 0,0-8 0,1-3 0,4 5 0,1 4 0,0-1 0,-3-4 0,-6-8 0,-5-9 0,-1-9 0,0-5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41.179"/>
    </inkml:context>
    <inkml:brush xml:id="br0">
      <inkml:brushProperty name="width" value="0.1" units="cm"/>
      <inkml:brushProperty name="height" value="0.1" units="cm"/>
      <inkml:brushProperty name="color" value="#E71224"/>
    </inkml:brush>
  </inkml:definitions>
  <inkml:trace contextRef="#ctx0" brushRef="#br0">0 205 24575,'79'0'0,"-18"1"0,8 1 0,19 1 0,7 1 0,-23 0 0,2 0 0,-1 1 0,-5 2 0,-1 0 0,-1 1 0,29 4 0,-2 2 0,-4-1 0,-1 1 0,-7-3 0,-1-1 0,8-3 0,1-3 0,1-1 0,1-3 0,4-5 0,1-2 0,-4-2 0,-3-1 0,-14-1 0,-5-1 0,-11 2 0,-5 1 0,17 0 0,-21 7 0,18 5 0,-9 2 0,9 1 0,3 0 0,8 2 0,6 0 0,-5-1 0,6 1 0,2 1 0,1-1 0,-10 0 0,1-1 0,1 0 0,2 0 0,1 0-141,9-1 0,3 1 0,1-2 0,1 0 0,-1 0 141,0 0 0,1-2 0,-1 1 0,1-1 0,-1-2 0,0 1 0,-1-2 0,0 0 0,0-1 0,-1-1 0,-4-1 0,0 0 0,-1-1 0,-1-1 0,-4-1 0,6-2 0,-2 0 0,-3-2 0,-3-2 0,13-3 0,-3-2 0,-6 0 0,-17 0 0,-5 0 0,-4 1 0,6-3 0,-6 1 0,22-2 0,-27 13 705,-12 7-705,-3 0 0,-6 0 0,-13 0 0,4 0 0,37 0 0,-8 0 0,9 0 0,31 0 0,8 0 0,-20-1 0,2 0 0,2 0 0,4-1 0,1-1 0,-1 0 0,1 0 0,0-1 0,-2 1 0,-7-1 0,-2 1 0,-1-1 0,-7 2 0,-1 0 0,-3 0 0,25 0 0,-5 1 0,-9 1 0,-3 0 0,-1 0 0,-1 0 0,7 1 0,1-2 0,3 1 0,4-2 0,-17-3 0,4-1 0,0-1 0,4-2 0,0-1 0,0-1 0,0-1 0,0-1 0,0 1 0,-1 0 0,-1 1 0,-2 2 0,18-1 0,-3 4 0,-3 4 0,-2 3 0,-3 5 0,-1 4 0,-7 2 0,-2 3 0,1 4 0,-3 3 0,-6-1 0,-3 2 0,-11-3 0,-4 1 0,31 17 0,-30-6 0,-8 0 0,6 0 0,11-1 0,14-1 0,15-3 0,11-7 0,0-6 0,-8-6 0,-11-5 0,-5-2 0,-1-1 0,4 0 0,2-2 0,-3-4 0,-4 0 0,2 0 0,-3 4 0,3-1 0,-4-3 0,-11 0 0,-5 1 0,9 2 0,22 3 0,-13 0 0,9 0 0,-13 0 0,4 0 0,2 0 0,8 0 0,3 0 0,1 0 0,2 0 0,1 0 0,-3 0 0,-9 0 0,-3 0 0,0 0 0,26 0 0,-3 0 0,-11-1 0,-4-1 0,-11 1 0,-4-1 0,-12 1 0,-5-1 0,21-1 0,-32 3 0,-17 0 0,-12 0 0,-3 0 0,4 0 0,4 0 0,2 0 0,-6 0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1:43.331"/>
    </inkml:context>
    <inkml:brush xml:id="br0">
      <inkml:brushProperty name="width" value="0.05" units="cm"/>
      <inkml:brushProperty name="height" value="0.05" units="cm"/>
      <inkml:brushProperty name="color" value="#E71224"/>
    </inkml:brush>
  </inkml:definitions>
  <inkml:trace contextRef="#ctx0" brushRef="#br0">434 298 24575,'-20'0'0,"-12"1"0,-14 6 0,-5 7 0,4 7 0,8 2 0,4-1 0,4 0 0,4-2 0,5 1 0,4-3 0,4-3 0,3-1 0,4 0 0,2 3 0,-2 4 0,-2 8 0,3 7 0,1 6 0,4 4 0,4 0 0,5 1 0,6-2 0,3-1 0,-1-2 0,2-3 0,1-4 0,0-9 0,-4-1 0,-6-4 0,-5-2 0,-4 1 0,0-5 0,0 6 0,3 6 0,3 5 0,4 5 0,3 1 0,-1-3 0,-2-2 0,-2-4 0,3-3 0,1-5 0,4-5 0,4-1 0,3-1 0,1 4 0,4 4 0,6 0 0,5-3 0,6-6 0,8-6 0,9-5 0,9-2 0,9 0 0,4 0 0,-2 0 0,-1 0 0,-2-2 0,-1-4 0,-1-3 0,-4-4 0,-2 2 0,-3 2 0,0 1 0,-2 0 0,-4-1 0,2 2 0,3 3 0,6 2 0,2 2 0,-2 0 0,-1 0 0,-5 1 0,-4 3 0,-6 1 0,-4-1 0,-6-2 0,-5-2 0,-6 0 0,-7 0 0,-5 0 0,-5 0 0,-4 0 0,0 0 0,1-2 0,0-5 0,-1-7 0,-2-8 0,-5-11 0,-3-10 0,-12-7 0,-8 1 0,-10 6 0,-2 6 0,4 2 0,5-3 0,7-6 0,3-11 0,2-13 0,1-12 0,0-6 0,0-1 0,0 1 0,-4 2 0,-5 4 0,-6 6 0,-6 7 0,-3 6 0,-3 4 0,0 4 0,-2 7 0,-2 8 0,-9 11 0,-10 9 0,-14 8 0,-1 6 0,1 3 0,6 1 0,4 2 0,-5 5 0,-1 6 0,0 3 0,1 1 0,1 0 0,8-6 0,2-2 0,-2 2 0,-6 3 0,-15 6 0,-2 3 0,2-10 0,6-2 0,5-7 0,6 0 0,7 2 0,9 3 0,6 6 0,2 3 0,0-1 0,-2-3 0,1-2 0,3 1 0,7 4 0,5 3 0,5 3 0,0-1 0,-1-6 0,1-6 0,2-8 0,6-3 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5:17.795"/>
    </inkml:context>
    <inkml:brush xml:id="br0">
      <inkml:brushProperty name="width" value="0.05" units="cm"/>
      <inkml:brushProperty name="height" value="0.05" units="cm"/>
      <inkml:brushProperty name="color" value="#E71224"/>
    </inkml:brush>
  </inkml:definitions>
  <inkml:trace contextRef="#ctx0" brushRef="#br0">1226 1 24575,'-34'0'0,"-34"0"0,19 0 0,-3 0 0,-4 0 0,1 0 0,-36 0 0,24 4 0,9 6 0,-9 13 0,-4 6 0,2 2 0,14-1 0,19-7 0,9-3 0,6-2 0,4 0 0,0 2 0,-1 5 0,-4 6 0,-2 4 0,-1 5 0,0 2 0,3 5 0,0 7 0,5 5 0,5 4 0,3-3 0,-2-3 0,-1-2 0,-3-2 0,-4 5 0,-1 5 0,1-2 0,4 3 0,7 4 0,8 11 0,5-29 0,3 2 0,2 7 0,2 2 0,2 4 0,0 1 0,0 1 0,-2 0 0,-2-5 0,-3-1 0,-1-6 0,-2-2 0,1 40 0,5-11 0,13 5 0,-5-39 0,3 1 0,5 4 0,1 0 0,1 1 0,1-1 0,-3-6 0,0-3 0,19 30 0,-10-19 0,-4-15 0,-4-8 0,8-6 0,19-1 0,22 1 0,-29-13 0,4 0 0,4-1 0,2-1 0,6-1 0,1 0 0,1-2 0,1 0 0,2-2 0,0 0 0,0 0 0,-1-1 0,-2-1 0,-1-1 0,2 0 0,0-1 0,-1-1 0,1-1 0,0 1 0,1-2 0,0 1 0,-1-2 0,-2 0 0,-1 0 0,-2-3 0,-1 0 0,0 1 0,0-1 0,1 1 0,0 1 0,-1-1 0,0 0 0,-5 1 0,1 1 0,-1-1 0,0-1 0,3-2 0,1 0 0,7 0 0,1-1 0,5-1 0,-1-1 0,-3 1 0,-1 0 0,-5 0 0,-1 0 0,4-1 0,2 0 0,8 1 0,4-1 0,9 0 0,2 0 0,2 2 0,0 0 0,-8 1 0,-3-2 0,-10-1 0,-4-3 0,-5-1 0,-4-4 0,-8-2 0,-2-3 0,27-31 0,-16-27 0,-33 22 0,-3-7 0,1-19 0,-3-8 0,-8 16 0,-1-3 0,-1-3 0,-2-5 0,-2-1 0,-1-2 0,-4-5 0,-2 0 0,-2 1 0,-2 2 0,-3 1 0,-1 3 0,-1 10 0,-2 1 0,-1 4 0,-8-22 0,-3 8 0,2 22 0,-2 6 0,-19-26 0,-1 26 0,-5 14 0,-14-2 0,18 22 0,-4 2 0,-15-4 0,-6 1 0,-11-1 0,-4 3 0,-8 2 0,-2 4 0,25 7 0,-1 2 0,-1 2 0,-6 3 0,-1 2 0,-2 3 0,-12 2 0,-4 3 0,-1 1 0,18 1 0,-2 0 0,0 2 0,0 0 0,-2 0 0,-1 2 0,0 0 0,1 0 0,3-1 0,0 1 0,0 0 0,3-2 0,-18 3 0,2-1 0,2-2 0,8-2 0,3-2 0,1 0 0,9-2 0,1-1 0,2-1 0,-21 0 0,5-1 0,14-1 0,3 0 0,14 0 0,4 0 0,-26 0 0,15-4 0,7-5 0,-1-4 0,-6-4 0,-5 1 0,-2 5 0,1 5 0,7 4 0,8 2 0,6 0 0,8-2 0,8-1 0,7 0 0,4-2 0,7 3 0,0 0 0,8 2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3:20.530"/>
    </inkml:context>
    <inkml:brush xml:id="br0">
      <inkml:brushProperty name="width" value="0.05" units="cm"/>
      <inkml:brushProperty name="height" value="0.05" units="cm"/>
      <inkml:brushProperty name="color" value="#E71224"/>
    </inkml:brush>
  </inkml:definitions>
  <inkml:trace contextRef="#ctx0" brushRef="#br0">286 0 24575,'-28'3'0,"-14"9"0,-12 13 0,-4 10 0,10 4 0,17-7 0,15-7 0,10-5 0,4-4 0,2-2 0,0-2 0,0-2 0,3-2 0,2-1 0,5-1 0,2-1 0,-2 1 0,0 2 0,-4 1 0,1 4 0,-2 2 0,0 6 0,2 11 0,0 9 0,1 11 0,0 7 0,-3-1 0,1-2 0,1-6 0,1-5 0,0-3 0,2-4 0,1-2 0,-1-2 0,0-3 0,-2-4 0,0-9 0,2-5 0,4-5 0,2-3 0,4 0 0,3 4 0,8 2 0,13 5 0,13 0 0,11-2 0,6-5 0,0-3 0,-8-3 0,-14-3 0,-16 0 0,-13 0 0,-7-1 0,0-3 0,0-2 0,2-4 0,-2 0 0,-4-2 0,-5-6 0,-3-11 0,-4-8 0,-6-4 0,-5 1 0,-2 7 0,0 4 0,3 3 0,2 4 0,0 0 0,0-1 0,1-3 0,3-1 0,1 0 0,1-2 0,-1 2 0,1 0 0,-1-1 0,-1-4 0,-3-8 0,-1-6 0,-3-5 0,0-1 0,2 4 0,1 7 0,2 7 0,-2 10 0,-2 8 0,-1 4 0,-1 4 0,1 0 0,-3 0 0,-4-1 0,-4 3 0,-7 1 0,-2 3 0,-4 2 0,0 1 0,1 2 0,3-1 0,1 0 0,-5-4 0,-6-7 0,-2-3 0,5-1 0,10 4 0,9 5 0,6 3 0,4 1 0,5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7:42.313"/>
    </inkml:context>
    <inkml:brush xml:id="br0">
      <inkml:brushProperty name="width" value="0.05" units="cm"/>
      <inkml:brushProperty name="height" value="0.05" units="cm"/>
      <inkml:brushProperty name="color" value="#E71224"/>
    </inkml:brush>
  </inkml:definitions>
  <inkml:trace contextRef="#ctx0" brushRef="#br0">716 220 24575,'-23'0'0,"-34"2"0,9 4 0,-6 3 0,-11 4 0,-1 3 0,1 3 0,3 3 0,12-2 0,6 2 0,-11 14 0,25-9 0,9-3 0,3-2 0,-1-2 0,3 0 0,4 1 0,5 3 0,3 13 0,7 35 0,2-15 0,0 6 0,2 14 0,1 2 0,2 4 0,-1 0 0,0-6 0,-1-1 0,0-9 0,0-1 0,0-6 0,0 0 0,1-4 0,2 0 0,2-5 0,2 0 0,2-4 0,1 0 0,21 41 0,-2-12 0,-4-16 0,-4-19 0,2-20 0,11-11 0,23-8 0,26-2 0,-38 0 0,0 0 0,0 0 0,-1 0 0,32 0 0,-24-2 0,-18-5 0,-12-6 0,-4-6 0,1-6 0,2-5 0,1 2 0,-4 4 0,-6 5 0,-6 5 0,-6 1 0,-4 0 0,-3-4 0,-1-6 0,2-7 0,3-24 0,8-25 0,4-13 0,-3-1 0,-4 21 0,-14 9 0,-11-16 0,5 29 0,-2-3 0,-2-6 0,0-1 0,1-1 0,-1 2 0,2 2 0,0 2 0,1 2 0,0 0 0,2 1 0,-1 1 0,-9-43 0,-1 14 0,-6 14 0,-4 2 0,-6-2 0,-5-2 0,-2-2 0,-1 13 0,2 17 0,0 17 0,-4 17 0,1 14 0,-3 11 0,2 7 0,7 3 0,7-1 0,13-2 0,8 5 0,8 0 0,2 0 0,1-3 0,0-4 0,0-5 0,0-2 0,0-4 0,0 2 0,0-1 0,0 0 0,0-1 0,2-4 0,3-3 0,-2-3 0,0-3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16:14.277"/>
    </inkml:context>
    <inkml:brush xml:id="br0">
      <inkml:brushProperty name="width" value="0.05" units="cm"/>
      <inkml:brushProperty name="height" value="0.05" units="cm"/>
      <inkml:brushProperty name="color" value="#E71224"/>
    </inkml:brush>
  </inkml:definitions>
  <inkml:trace contextRef="#ctx0" brushRef="#br0">675 1 24575,'-50'1'0,"-29"6"0,25 0 0,-2 1 0,-2 2 0,2 2 0,-38 12 0,26-2 0,20-4 0,13-4 0,10-2 0,9-1 0,4-1 0,4 4 0,4 4 0,2 4 0,2 4 0,0 9 0,0 9 0,0 18 0,0 18 0,-2 16 0,1-39 0,0 3 0,-1 3 0,1 1 0,-1-2 0,1-1 0,2-6 0,1-4 0,3 21 0,4-26 0,3-17 0,0-4 0,2 6 0,3 10 0,4 7 0,2 2 0,0-4 0,-1-9 0,-2-7 0,1-6 0,8 3 0,5 5 0,7 6 0,0 2 0,-6-4 0,-4-5 0,-5-6 0,8-7 0,25-5 0,36-7 0,-30-4 0,4-2 0,10 1 0,2-2 0,1 1 0,1-2 0,-1-1 0,0-1 0,-3-1 0,-1-2 0,2-1 0,1 0 0,1 0 0,1 0 0,1 0 0,0 1 0,2 1 0,0 0 0,-6 0 0,-1 0 0,-7 0 0,-3-1 0,-8 1 0,-2 0 0,-7-1 0,-1 0 0,46-7 0,-6 1 0,-3 0 0,-3 2 0,4 1 0,-38 5 0,0 0 0,6 0 0,1 0 0,3 1 0,0-1 0,0 0 0,-2 1 0,-5-1 0,-2 1 0,35-7 0,-25 0 0,-20 0 0,-15 0 0,-9 0 0,-3-1 0,-1 0 0,2-1 0,6 0 0,12 0 0,5 0 0,2 3 0,-11 4 0,-13 1 0,-11-3 0,-5-7 0,-5-11 0,-5-18 0,-5-26 0,-4-23 0,10 42 0,0-1 0,-6-47 0,1 8 0,4 5 0,1 1 0,4 8 0,4 22 0,0 21 0,0 16 0,0 3 0,0 1 0,0-2 0,0-3 0,0-1 0,0-4 0,-2-2 0,-3-1 0,-4 1 0,-7 2 0,-6-2 0,-4-3 0,-5-1 0,-3 3 0,-4 5 0,-6 8 0,-1 6 0,-6 4 0,-14 4 0,-20 0 0,33 0 0,-3 0 0,-6 0 0,-2 0 0,0 1 0,-1 0 0,-3 2 0,-1 1 0,0 1 0,-1 0 0,2 0 0,-1 0 0,3-1 0,0-1 0,6-2 0,1 0 0,3-1 0,1 0 0,-44 0 0,10 0 0,2 0 0,-7 0 0,-4 0 0,46 0 0,0 0 0,-3 0 0,0 0 0,-3 0 0,0-1 0,-4 0 0,-1 0 0,-1-1 0,1-1 0,0 0 0,1 1 0,-2 0 0,1 0 0,-1 1 0,1 0 0,4 1 0,1 0 0,-41 0 0,14 0 0,14 0 0,12 0 0,19 0 0,17-4 0,10-4 0,0-3 0,-4-1 0,-7 1 0,-3 3 0,2 2 0,4 1 0,6 4 0,3 1 0,-2 0 0,-8 0 0,-13 0 0,-7 0 0,1 0 0,13 1 0,15 3 0,19 35 0,-4-25 0,8 23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20:06.043"/>
    </inkml:context>
    <inkml:brush xml:id="br0">
      <inkml:brushProperty name="width" value="0.05" units="cm"/>
      <inkml:brushProperty name="height" value="0.05" units="cm"/>
      <inkml:brushProperty name="color" value="#E71224"/>
    </inkml:brush>
  </inkml:definitions>
  <inkml:trace contextRef="#ctx0" brushRef="#br0">689 1 24575,'-28'0'0,"-19"5"0,-22 4 0,-7 2 0,10-1 0,14-2 0,5-1 0,-6 2 0,-8 7 0,0 1 0,9 5 0,15 0 0,15 0 0,10 3 0,8 3 0,2 7 0,2 8 0,2 4 0,2-4 0,1-5 0,0-7 0,-1-1 0,-1 3 0,-1 11 0,-2 17 0,-2 11 0,-2 3 0,-1-9 0,1-13 0,2-16 0,2-11 0,0-5 0,0-2 0,0 2 0,0 1 0,0 3 0,0 1 0,1 6 0,4-1 0,3 0 0,4 2 0,5-4 0,3 0 0,6-4 0,7-7 0,9 0 0,10 1 0,9 5 0,4 4 0,-4 0 0,-7-4 0,-9-6 0,-4-7 0,4-6 0,7-3 0,5-2 0,7 0 0,5 0 0,7 0 0,14 0 0,-37 0 0,2 0 0,6 0 0,3 0 0,8 0 0,4 0 0,6 0 0,2 0 0,0 0 0,0 0 0,-2 0 0,0 0 0,-5 0 0,-1 0 0,1 0 0,0 0 0,12 0 0,2 0 0,-23 0 0,2 0 0,0 0 0,2 0 0,0 0 0,0 0 0,-2 0 0,-1 0 0,-1 0 0,24 0 0,-2 0 0,-5 0 0,-1 0 0,0-1 0,-1 0 0,-1-2 0,-1 0 0,-4-1 0,-2-1 0,-7 0 0,-2-1 0,-6 0 0,-1 1 0,-4 2 0,-1 1 0,-2-1 0,-2 2 0,43 1 0,-6 0 0,-3 0 0,-1 0 0,-6 0 0,-13 0 0,-17 0 0,-15-1 0,-14-1 0,-7-4 0,-5-5 0,-4-7 0,0-12 0,-2-10 0,0-29 0,1 18 0,0-5 0,2-11 0,1-3 0,1-10 0,0-1 0,1 4 0,-1 2 0,-2 9 0,-1 3 0,-3 8 0,-3 3 0,-11-25 0,-6 22 0,-5 20 0,-2 17 0,-2 9 0,-8 7 0,-13 5 0,-17 6 0,-22 9 0,38-8 0,-3 1 0,-3-1 0,-2-1 0,1-1 0,-1-3 0,2-1 0,1-2 0,1-1 0,1-2 0,-3-4 0,-1-2 0,-4-2 0,-1-2 0,-2-1 0,-1-1 0,0 0 0,0-1 0,3 2 0,1 1 0,2-1 0,1-1 0,0 0 0,1 0 0,-2 0 0,0 1 0,1-1 0,-2 0 0,-7 4 0,-1 1 0,-2 2 0,-2 1 0,-4 2 0,-2 1 0,-4 2 0,-1 0 0,0 0 0,0 0 0,-6 0 0,0 0 0,0 0 0,-1 0 0,1 0 0,-1 0 0,0 0 0,1 0 0,3 0 0,1 0 0,5 0 0,2 0 0,6 0 0,3 0 0,11 0 0,2 0 0,-36 0 0,20 0 0,14 0 0,10 0 0,6 0 0,6 0 0,15 0 0,8 0 0,11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7:26:26.575"/>
    </inkml:context>
    <inkml:brush xml:id="br0">
      <inkml:brushProperty name="width" value="0.05" units="cm"/>
      <inkml:brushProperty name="height" value="0.05" units="cm"/>
      <inkml:brushProperty name="color" value="#E71224"/>
    </inkml:brush>
  </inkml:definitions>
  <inkml:trace contextRef="#ctx0" brushRef="#br0">0 0 24575,'0'76'0,"0"-15"0,0-6 0,0 0 0,0 19 0,0-7 0,0-9 0,0-8 0,0-9 0,0-8 0,0-5 0,0 0 0,2 0 0,3 3 0,1 3 0,3-1 0,-4-4 0,-1-4 0,-1-4 0,-1-3 0,0-2 0,2-1 0,-1-1 0,1 1 0,0 0 0,-2 1 0,0-3 0,-2-1 0,0 1 0,2 3 0,0 3 0,0-2 0,1 0 0,0-5 0,-1-1 0,0 0 0,-2-1 0,0-1 0,2-1 0,0 0 0,1 1 0,-2 1 0,0 0 0,1-1 0,2-3 0,7-2 0,17 0 0,16 2 0,15 4 0,0 2 0,-3 0 0,-7-1 0,-5-2 0,-2 1 0,-3-2 0,-3 0 0,-1-2 0,-6 0 0,-13-2 0,-11 1 0,-5-2 0,-4-1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2D183-1D79-2DC5-9772-DFA4B162CCF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9208DFD-6283-49B5-F3EA-05F822B76D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8DFE32D-6DBA-D244-B46B-35576D592A4A}" type="datetime1">
              <a:rPr lang="en-US" altLang="en-US"/>
              <a:pPr>
                <a:defRPr/>
              </a:pPr>
              <a:t>10/17/23</a:t>
            </a:fld>
            <a:endParaRPr lang="en-US" altLang="en-US"/>
          </a:p>
        </p:txBody>
      </p:sp>
      <p:sp>
        <p:nvSpPr>
          <p:cNvPr id="4" name="Slide Image Placeholder 3">
            <a:extLst>
              <a:ext uri="{FF2B5EF4-FFF2-40B4-BE49-F238E27FC236}">
                <a16:creationId xmlns:a16="http://schemas.microsoft.com/office/drawing/2014/main" id="{3B6A6593-51CC-0E5F-D244-02D28A511C3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73A9EA-EFFF-A2F2-FF5B-C3767C739D6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EF0CABCD-7419-769D-D969-9884512347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8F44510-6270-A217-5429-4995E72ADB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86B754A-C585-4D48-8BF6-211F2141A8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074BAF6-DA65-8BA9-0FB6-FD202E343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11B8B4-C62C-D9ED-F949-F8BABF9BE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A47D6DD8-8A14-2889-3B0D-F66349057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5A9CB4-0E25-7840-90DA-86317BBA009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43230D7D-0CEE-2F51-BE6D-BC11EFCC3D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6" name="Notes Placeholder 2">
            <a:extLst>
              <a:ext uri="{FF2B5EF4-FFF2-40B4-BE49-F238E27FC236}">
                <a16:creationId xmlns:a16="http://schemas.microsoft.com/office/drawing/2014/main" id="{F4DDD283-0A42-9892-5A71-FB78FB22ED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C651248-60B4-ADB0-D1EF-2E0FB4458534}"/>
              </a:ext>
            </a:extLst>
          </p:cNvPr>
          <p:cNvSpPr>
            <a:spLocks noGrp="1"/>
          </p:cNvSpPr>
          <p:nvPr>
            <p:ph type="sldNum" sz="quarter" idx="5"/>
          </p:nvPr>
        </p:nvSpPr>
        <p:spPr/>
        <p:txBody>
          <a:bodyPr/>
          <a:lstStyle/>
          <a:p>
            <a:pPr fontAlgn="auto">
              <a:spcBef>
                <a:spcPts val="0"/>
              </a:spcBef>
              <a:spcAft>
                <a:spcPts val="0"/>
              </a:spcAft>
              <a:defRPr/>
            </a:pPr>
            <a:fld id="{E66C2EF3-9C37-C549-846C-CED3446DD99A}" type="slidenum">
              <a:rPr lang="en-US" smtClean="0">
                <a:solidFill>
                  <a:prstClr val="black"/>
                </a:solidFill>
                <a:latin typeface="Calibri"/>
                <a:ea typeface="+mn-ea"/>
              </a:rPr>
              <a:pPr fontAlgn="auto">
                <a:spcBef>
                  <a:spcPts val="0"/>
                </a:spcBef>
                <a:spcAft>
                  <a:spcPts val="0"/>
                </a:spcAft>
                <a:defRPr/>
              </a:pPr>
              <a:t>47</a:t>
            </a:fld>
            <a:endParaRPr lang="en-US">
              <a:solidFill>
                <a:prstClr val="black"/>
              </a:solidFill>
              <a:latin typeface="Calibri"/>
              <a:ea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a:extLst>
              <a:ext uri="{FF2B5EF4-FFF2-40B4-BE49-F238E27FC236}">
                <a16:creationId xmlns:a16="http://schemas.microsoft.com/office/drawing/2014/main" id="{B4479DAE-84BA-369C-A623-04F53671A8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8" name="Notes Placeholder 2">
            <a:extLst>
              <a:ext uri="{FF2B5EF4-FFF2-40B4-BE49-F238E27FC236}">
                <a16:creationId xmlns:a16="http://schemas.microsoft.com/office/drawing/2014/main" id="{B1763442-DD37-0B2D-0353-67A74624DC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8E27605-9F03-F451-03E5-8ECB64C0BCFC}"/>
              </a:ext>
            </a:extLst>
          </p:cNvPr>
          <p:cNvSpPr>
            <a:spLocks noGrp="1"/>
          </p:cNvSpPr>
          <p:nvPr>
            <p:ph type="sldNum" sz="quarter" idx="5"/>
          </p:nvPr>
        </p:nvSpPr>
        <p:spPr/>
        <p:txBody>
          <a:bodyPr/>
          <a:lstStyle/>
          <a:p>
            <a:pPr fontAlgn="auto">
              <a:spcBef>
                <a:spcPts val="0"/>
              </a:spcBef>
              <a:spcAft>
                <a:spcPts val="0"/>
              </a:spcAft>
              <a:defRPr/>
            </a:pPr>
            <a:fld id="{F8CE0F68-E4E9-4848-AF48-4547BA3C0D24}" type="slidenum">
              <a:rPr lang="en-US" smtClean="0">
                <a:solidFill>
                  <a:prstClr val="black"/>
                </a:solidFill>
                <a:latin typeface="Calibri"/>
                <a:ea typeface="+mn-ea"/>
              </a:rPr>
              <a:pPr fontAlgn="auto">
                <a:spcBef>
                  <a:spcPts val="0"/>
                </a:spcBef>
                <a:spcAft>
                  <a:spcPts val="0"/>
                </a:spcAft>
                <a:defRPr/>
              </a:pPr>
              <a:t>48</a:t>
            </a:fld>
            <a:endParaRPr lang="en-US">
              <a:solidFill>
                <a:prstClr val="black"/>
              </a:solidFill>
              <a:latin typeface="Calibri"/>
              <a:ea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a:extLst>
              <a:ext uri="{FF2B5EF4-FFF2-40B4-BE49-F238E27FC236}">
                <a16:creationId xmlns:a16="http://schemas.microsoft.com/office/drawing/2014/main" id="{E756D8E7-7C68-73FB-2503-10BB97D840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4" name="Notes Placeholder 2">
            <a:extLst>
              <a:ext uri="{FF2B5EF4-FFF2-40B4-BE49-F238E27FC236}">
                <a16:creationId xmlns:a16="http://schemas.microsoft.com/office/drawing/2014/main" id="{35249560-AD04-79C1-1D1F-133E4F8D07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6CB44A0-0528-82E7-E798-733C35CD56FB}"/>
              </a:ext>
            </a:extLst>
          </p:cNvPr>
          <p:cNvSpPr>
            <a:spLocks noGrp="1"/>
          </p:cNvSpPr>
          <p:nvPr>
            <p:ph type="sldNum" sz="quarter" idx="5"/>
          </p:nvPr>
        </p:nvSpPr>
        <p:spPr/>
        <p:txBody>
          <a:bodyPr/>
          <a:lstStyle/>
          <a:p>
            <a:pPr fontAlgn="auto">
              <a:spcBef>
                <a:spcPts val="0"/>
              </a:spcBef>
              <a:spcAft>
                <a:spcPts val="0"/>
              </a:spcAft>
              <a:defRPr/>
            </a:pPr>
            <a:fld id="{85EF96F6-6E8B-8F41-9595-0D09AEE0AEA0}" type="slidenum">
              <a:rPr lang="en-US" smtClean="0">
                <a:solidFill>
                  <a:prstClr val="black"/>
                </a:solidFill>
                <a:latin typeface="Calibri"/>
                <a:ea typeface="+mn-ea"/>
              </a:rPr>
              <a:pPr fontAlgn="auto">
                <a:spcBef>
                  <a:spcPts val="0"/>
                </a:spcBef>
                <a:spcAft>
                  <a:spcPts val="0"/>
                </a:spcAft>
                <a:defRPr/>
              </a:pPr>
              <a:t>49</a:t>
            </a:fld>
            <a:endParaRPr lang="en-US">
              <a:solidFill>
                <a:prstClr val="black"/>
              </a:solidFill>
              <a:latin typeface="Calibri"/>
              <a:ea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a:extLst>
              <a:ext uri="{FF2B5EF4-FFF2-40B4-BE49-F238E27FC236}">
                <a16:creationId xmlns:a16="http://schemas.microsoft.com/office/drawing/2014/main" id="{7E65A34A-6EE9-62F8-9783-E0F51AE25E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2" name="Notes Placeholder 2">
            <a:extLst>
              <a:ext uri="{FF2B5EF4-FFF2-40B4-BE49-F238E27FC236}">
                <a16:creationId xmlns:a16="http://schemas.microsoft.com/office/drawing/2014/main" id="{39D42882-D47C-2AD6-5F8E-909E3637B5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0BDC105-305A-B717-4401-D52DAA1D381D}"/>
              </a:ext>
            </a:extLst>
          </p:cNvPr>
          <p:cNvSpPr>
            <a:spLocks noGrp="1"/>
          </p:cNvSpPr>
          <p:nvPr>
            <p:ph type="sldNum" sz="quarter" idx="5"/>
          </p:nvPr>
        </p:nvSpPr>
        <p:spPr/>
        <p:txBody>
          <a:bodyPr/>
          <a:lstStyle/>
          <a:p>
            <a:pPr fontAlgn="auto">
              <a:spcBef>
                <a:spcPts val="0"/>
              </a:spcBef>
              <a:spcAft>
                <a:spcPts val="0"/>
              </a:spcAft>
              <a:defRPr/>
            </a:pPr>
            <a:fld id="{8153B1C2-F041-4B4D-9F0A-7B1A0D7C0E5D}" type="slidenum">
              <a:rPr lang="en-US" smtClean="0">
                <a:solidFill>
                  <a:prstClr val="black"/>
                </a:solidFill>
                <a:latin typeface="Calibri"/>
                <a:ea typeface="+mn-ea"/>
              </a:rPr>
              <a:pPr fontAlgn="auto">
                <a:spcBef>
                  <a:spcPts val="0"/>
                </a:spcBef>
                <a:spcAft>
                  <a:spcPts val="0"/>
                </a:spcAft>
                <a:defRPr/>
              </a:pPr>
              <a:t>50</a:t>
            </a:fld>
            <a:endParaRPr lang="en-US">
              <a:solidFill>
                <a:prstClr val="black"/>
              </a:solidFill>
              <a:latin typeface="Calibri"/>
              <a:ea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a:extLst>
              <a:ext uri="{FF2B5EF4-FFF2-40B4-BE49-F238E27FC236}">
                <a16:creationId xmlns:a16="http://schemas.microsoft.com/office/drawing/2014/main" id="{93E492E1-72BF-F0B2-CD0A-09AC5D8547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Notes Placeholder 2">
            <a:extLst>
              <a:ext uri="{FF2B5EF4-FFF2-40B4-BE49-F238E27FC236}">
                <a16:creationId xmlns:a16="http://schemas.microsoft.com/office/drawing/2014/main" id="{B9D08755-2D4A-4FF8-D93F-CD25953465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2512BBD-5BF3-E238-72A7-E9E298796836}"/>
              </a:ext>
            </a:extLst>
          </p:cNvPr>
          <p:cNvSpPr>
            <a:spLocks noGrp="1"/>
          </p:cNvSpPr>
          <p:nvPr>
            <p:ph type="sldNum" sz="quarter" idx="5"/>
          </p:nvPr>
        </p:nvSpPr>
        <p:spPr/>
        <p:txBody>
          <a:bodyPr/>
          <a:lstStyle/>
          <a:p>
            <a:pPr fontAlgn="auto">
              <a:spcBef>
                <a:spcPts val="0"/>
              </a:spcBef>
              <a:spcAft>
                <a:spcPts val="0"/>
              </a:spcAft>
              <a:defRPr/>
            </a:pPr>
            <a:fld id="{C638BB95-9AD5-354F-A0CE-CADB41FC0ADF}" type="slidenum">
              <a:rPr lang="en-US" smtClean="0">
                <a:solidFill>
                  <a:prstClr val="black"/>
                </a:solidFill>
                <a:latin typeface="Calibri"/>
                <a:ea typeface="+mn-ea"/>
              </a:rPr>
              <a:pPr fontAlgn="auto">
                <a:spcBef>
                  <a:spcPts val="0"/>
                </a:spcBef>
                <a:spcAft>
                  <a:spcPts val="0"/>
                </a:spcAft>
                <a:defRPr/>
              </a:pPr>
              <a:t>52</a:t>
            </a:fld>
            <a:endParaRPr lang="en-US">
              <a:solidFill>
                <a:prstClr val="black"/>
              </a:solidFill>
              <a:latin typeface="Calibri"/>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a:extLst>
              <a:ext uri="{FF2B5EF4-FFF2-40B4-BE49-F238E27FC236}">
                <a16:creationId xmlns:a16="http://schemas.microsoft.com/office/drawing/2014/main" id="{8C42D514-0087-614A-86D3-643A2D799E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Notes Placeholder 2">
            <a:extLst>
              <a:ext uri="{FF2B5EF4-FFF2-40B4-BE49-F238E27FC236}">
                <a16:creationId xmlns:a16="http://schemas.microsoft.com/office/drawing/2014/main" id="{3DDACCFB-5C3A-1D47-BB76-4825366AE8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D38DAC4-1D80-FDA9-8AB0-02FACC8143FB}"/>
              </a:ext>
            </a:extLst>
          </p:cNvPr>
          <p:cNvSpPr>
            <a:spLocks noGrp="1"/>
          </p:cNvSpPr>
          <p:nvPr>
            <p:ph type="sldNum" sz="quarter" idx="5"/>
          </p:nvPr>
        </p:nvSpPr>
        <p:spPr/>
        <p:txBody>
          <a:bodyPr/>
          <a:lstStyle/>
          <a:p>
            <a:pPr fontAlgn="auto">
              <a:spcBef>
                <a:spcPts val="0"/>
              </a:spcBef>
              <a:spcAft>
                <a:spcPts val="0"/>
              </a:spcAft>
              <a:defRPr/>
            </a:pPr>
            <a:fld id="{55603026-03D6-2247-8501-20BF08B5F4A8}" type="slidenum">
              <a:rPr lang="en-US" smtClean="0">
                <a:solidFill>
                  <a:prstClr val="black"/>
                </a:solidFill>
                <a:latin typeface="Calibri"/>
                <a:ea typeface="+mn-ea"/>
              </a:rPr>
              <a:pPr fontAlgn="auto">
                <a:spcBef>
                  <a:spcPts val="0"/>
                </a:spcBef>
                <a:spcAft>
                  <a:spcPts val="0"/>
                </a:spcAft>
                <a:defRPr/>
              </a:pPr>
              <a:t>53</a:t>
            </a:fld>
            <a:endParaRPr lang="en-US">
              <a:solidFill>
                <a:prstClr val="black"/>
              </a:solidFill>
              <a:latin typeface="Calibri"/>
              <a:ea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a:extLst>
              <a:ext uri="{FF2B5EF4-FFF2-40B4-BE49-F238E27FC236}">
                <a16:creationId xmlns:a16="http://schemas.microsoft.com/office/drawing/2014/main" id="{E707C7B1-5058-6325-41C9-8A8BF5676C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Notes Placeholder 2">
            <a:extLst>
              <a:ext uri="{FF2B5EF4-FFF2-40B4-BE49-F238E27FC236}">
                <a16:creationId xmlns:a16="http://schemas.microsoft.com/office/drawing/2014/main" id="{F4059643-4CF3-044F-4ACE-73073B1B20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77CC111-B6A1-AD49-7E68-DFF477BCED7C}"/>
              </a:ext>
            </a:extLst>
          </p:cNvPr>
          <p:cNvSpPr>
            <a:spLocks noGrp="1"/>
          </p:cNvSpPr>
          <p:nvPr>
            <p:ph type="sldNum" sz="quarter" idx="5"/>
          </p:nvPr>
        </p:nvSpPr>
        <p:spPr/>
        <p:txBody>
          <a:bodyPr/>
          <a:lstStyle/>
          <a:p>
            <a:pPr fontAlgn="auto">
              <a:spcBef>
                <a:spcPts val="0"/>
              </a:spcBef>
              <a:spcAft>
                <a:spcPts val="0"/>
              </a:spcAft>
              <a:defRPr/>
            </a:pPr>
            <a:fld id="{66B8AD25-80B9-AA46-9852-FAAC8B4EC2B9}" type="slidenum">
              <a:rPr lang="en-US" smtClean="0">
                <a:solidFill>
                  <a:prstClr val="black"/>
                </a:solidFill>
                <a:latin typeface="Calibri"/>
                <a:ea typeface="+mn-ea"/>
              </a:rPr>
              <a:pPr fontAlgn="auto">
                <a:spcBef>
                  <a:spcPts val="0"/>
                </a:spcBef>
                <a:spcAft>
                  <a:spcPts val="0"/>
                </a:spcAft>
                <a:defRPr/>
              </a:pPr>
              <a:t>54</a:t>
            </a:fld>
            <a:endParaRPr lang="en-US">
              <a:solidFill>
                <a:prstClr val="black"/>
              </a:solidFill>
              <a:latin typeface="Calibri"/>
              <a:ea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a:extLst>
              <a:ext uri="{FF2B5EF4-FFF2-40B4-BE49-F238E27FC236}">
                <a16:creationId xmlns:a16="http://schemas.microsoft.com/office/drawing/2014/main" id="{DED48B60-F1BA-42D0-9ED3-93AA1E330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a:extLst>
              <a:ext uri="{FF2B5EF4-FFF2-40B4-BE49-F238E27FC236}">
                <a16:creationId xmlns:a16="http://schemas.microsoft.com/office/drawing/2014/main" id="{883CA0F5-BFDE-2A21-6CCA-54CF63FFC5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C46DE8E3-03E3-78E1-5E93-176A9C378517}"/>
              </a:ext>
            </a:extLst>
          </p:cNvPr>
          <p:cNvSpPr>
            <a:spLocks noGrp="1"/>
          </p:cNvSpPr>
          <p:nvPr>
            <p:ph type="sldNum" sz="quarter" idx="5"/>
          </p:nvPr>
        </p:nvSpPr>
        <p:spPr/>
        <p:txBody>
          <a:bodyPr/>
          <a:lstStyle/>
          <a:p>
            <a:pPr fontAlgn="auto">
              <a:spcBef>
                <a:spcPts val="0"/>
              </a:spcBef>
              <a:spcAft>
                <a:spcPts val="0"/>
              </a:spcAft>
              <a:defRPr/>
            </a:pPr>
            <a:fld id="{661F4E4F-2A9F-7046-8A98-3BDEF86D0ECD}" type="slidenum">
              <a:rPr lang="en-US" smtClean="0">
                <a:solidFill>
                  <a:prstClr val="black"/>
                </a:solidFill>
                <a:latin typeface="Calibri"/>
                <a:ea typeface="+mn-ea"/>
              </a:rPr>
              <a:pPr fontAlgn="auto">
                <a:spcBef>
                  <a:spcPts val="0"/>
                </a:spcBef>
                <a:spcAft>
                  <a:spcPts val="0"/>
                </a:spcAft>
                <a:defRPr/>
              </a:pPr>
              <a:t>57</a:t>
            </a:fld>
            <a:endParaRPr lang="en-US">
              <a:solidFill>
                <a:prstClr val="black"/>
              </a:solidFill>
              <a:latin typeface="Calibri"/>
              <a:ea typeface="+mn-e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a:extLst>
              <a:ext uri="{FF2B5EF4-FFF2-40B4-BE49-F238E27FC236}">
                <a16:creationId xmlns:a16="http://schemas.microsoft.com/office/drawing/2014/main" id="{8036D1FF-B614-24E5-921C-FF76743811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Notes Placeholder 2">
            <a:extLst>
              <a:ext uri="{FF2B5EF4-FFF2-40B4-BE49-F238E27FC236}">
                <a16:creationId xmlns:a16="http://schemas.microsoft.com/office/drawing/2014/main" id="{47E82B9B-73A5-16D4-DFE6-2262B2A077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BC8C71A-D7CA-4DF2-F706-4A1D50AAA2C3}"/>
              </a:ext>
            </a:extLst>
          </p:cNvPr>
          <p:cNvSpPr>
            <a:spLocks noGrp="1"/>
          </p:cNvSpPr>
          <p:nvPr>
            <p:ph type="sldNum" sz="quarter" idx="5"/>
          </p:nvPr>
        </p:nvSpPr>
        <p:spPr/>
        <p:txBody>
          <a:bodyPr/>
          <a:lstStyle/>
          <a:p>
            <a:pPr fontAlgn="auto">
              <a:spcBef>
                <a:spcPts val="0"/>
              </a:spcBef>
              <a:spcAft>
                <a:spcPts val="0"/>
              </a:spcAft>
              <a:defRPr/>
            </a:pPr>
            <a:fld id="{E6E169D1-56FD-D146-A20F-83DD996B50D3}" type="slidenum">
              <a:rPr lang="en-US" smtClean="0">
                <a:solidFill>
                  <a:prstClr val="black"/>
                </a:solidFill>
                <a:latin typeface="Calibri"/>
                <a:ea typeface="+mn-ea"/>
              </a:rPr>
              <a:pPr fontAlgn="auto">
                <a:spcBef>
                  <a:spcPts val="0"/>
                </a:spcBef>
                <a:spcAft>
                  <a:spcPts val="0"/>
                </a:spcAft>
                <a:defRPr/>
              </a:pPr>
              <a:t>61</a:t>
            </a:fld>
            <a:endParaRPr lang="en-US">
              <a:solidFill>
                <a:prstClr val="black"/>
              </a:solidFill>
              <a:latin typeface="Calibri"/>
              <a:ea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a:extLst>
              <a:ext uri="{FF2B5EF4-FFF2-40B4-BE49-F238E27FC236}">
                <a16:creationId xmlns:a16="http://schemas.microsoft.com/office/drawing/2014/main" id="{037934B4-B600-8260-9E9A-A85FCBD384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6" name="Notes Placeholder 2">
            <a:extLst>
              <a:ext uri="{FF2B5EF4-FFF2-40B4-BE49-F238E27FC236}">
                <a16:creationId xmlns:a16="http://schemas.microsoft.com/office/drawing/2014/main" id="{52DA575D-5F5C-553C-2063-9C411F83BF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1427" name="Slide Number Placeholder 3">
            <a:extLst>
              <a:ext uri="{FF2B5EF4-FFF2-40B4-BE49-F238E27FC236}">
                <a16:creationId xmlns:a16="http://schemas.microsoft.com/office/drawing/2014/main" id="{29FFD808-DBC0-E82C-BE6A-FD307B8023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F593A8-3E40-9749-9775-E719C43D2719}" type="slidenum">
              <a:rPr lang="en-US" altLang="en-US" sz="1200" smtClean="0">
                <a:solidFill>
                  <a:srgbClr val="000000"/>
                </a:solidFill>
                <a:latin typeface="Calibri" panose="020F0502020204030204" pitchFamily="34" charset="0"/>
              </a:rPr>
              <a:pPr/>
              <a:t>68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CACFA15-BA14-5FF8-829B-010A03BBF1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61C43A53-2903-3271-F8B7-B1071DFD05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1" name="Slide Number Placeholder 3">
            <a:extLst>
              <a:ext uri="{FF2B5EF4-FFF2-40B4-BE49-F238E27FC236}">
                <a16:creationId xmlns:a16="http://schemas.microsoft.com/office/drawing/2014/main" id="{9C8FDA41-0A5D-851F-D355-F1FE516042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B8D63D4-37A1-A142-A9DF-BBA3DEB4FE0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a:extLst>
              <a:ext uri="{FF2B5EF4-FFF2-40B4-BE49-F238E27FC236}">
                <a16:creationId xmlns:a16="http://schemas.microsoft.com/office/drawing/2014/main" id="{0B79AA09-1A63-34FD-60B4-53D576162A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4" name="Notes Placeholder 2">
            <a:extLst>
              <a:ext uri="{FF2B5EF4-FFF2-40B4-BE49-F238E27FC236}">
                <a16:creationId xmlns:a16="http://schemas.microsoft.com/office/drawing/2014/main" id="{2AD8F20F-4B33-D6C2-58CD-CA6D20CFED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3475" name="Slide Number Placeholder 3">
            <a:extLst>
              <a:ext uri="{FF2B5EF4-FFF2-40B4-BE49-F238E27FC236}">
                <a16:creationId xmlns:a16="http://schemas.microsoft.com/office/drawing/2014/main" id="{40346DC6-C8B4-3C93-730B-12F54DD073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B46B2A-8E92-7842-9B5D-AB899E11A80B}" type="slidenum">
              <a:rPr lang="en-US" altLang="en-US" sz="1200" smtClean="0">
                <a:solidFill>
                  <a:srgbClr val="000000"/>
                </a:solidFill>
                <a:latin typeface="Calibri" panose="020F0502020204030204" pitchFamily="34" charset="0"/>
              </a:rPr>
              <a:pPr/>
              <a:t>69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D2EBE219-5FED-7E94-D388-5CC47F7930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6" name="Notes Placeholder 2">
            <a:extLst>
              <a:ext uri="{FF2B5EF4-FFF2-40B4-BE49-F238E27FC236}">
                <a16:creationId xmlns:a16="http://schemas.microsoft.com/office/drawing/2014/main" id="{CD58059A-633C-7E3F-1C5F-5AEB1E7CBD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1667" name="Slide Number Placeholder 3">
            <a:extLst>
              <a:ext uri="{FF2B5EF4-FFF2-40B4-BE49-F238E27FC236}">
                <a16:creationId xmlns:a16="http://schemas.microsoft.com/office/drawing/2014/main" id="{67299563-ADB3-C657-05B8-ABFF1EDACC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417602-2DDF-8F4E-887C-B5A0EA324199}" type="slidenum">
              <a:rPr lang="en-US" altLang="en-US" sz="1200" smtClean="0">
                <a:solidFill>
                  <a:srgbClr val="000000"/>
                </a:solidFill>
                <a:latin typeface="Calibri" panose="020F0502020204030204" pitchFamily="34" charset="0"/>
              </a:rPr>
              <a:pPr/>
              <a:t>72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a:extLst>
              <a:ext uri="{FF2B5EF4-FFF2-40B4-BE49-F238E27FC236}">
                <a16:creationId xmlns:a16="http://schemas.microsoft.com/office/drawing/2014/main" id="{128E20CB-F3B5-9A85-A2CE-D865F18E02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4" name="Notes Placeholder 2">
            <a:extLst>
              <a:ext uri="{FF2B5EF4-FFF2-40B4-BE49-F238E27FC236}">
                <a16:creationId xmlns:a16="http://schemas.microsoft.com/office/drawing/2014/main" id="{9A2904A0-BD59-5360-476A-D1D228E2D2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3715" name="Slide Number Placeholder 3">
            <a:extLst>
              <a:ext uri="{FF2B5EF4-FFF2-40B4-BE49-F238E27FC236}">
                <a16:creationId xmlns:a16="http://schemas.microsoft.com/office/drawing/2014/main" id="{CF73ACF7-A610-8D58-4C52-7F9535F224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3A578E-046C-8746-B9A2-A7AE94DE047E}" type="slidenum">
              <a:rPr lang="en-US" altLang="en-US" sz="1200" smtClean="0">
                <a:solidFill>
                  <a:srgbClr val="000000"/>
                </a:solidFill>
                <a:latin typeface="Calibri" panose="020F0502020204030204" pitchFamily="34" charset="0"/>
              </a:rPr>
              <a:pPr/>
              <a:t>73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a:extLst>
              <a:ext uri="{FF2B5EF4-FFF2-40B4-BE49-F238E27FC236}">
                <a16:creationId xmlns:a16="http://schemas.microsoft.com/office/drawing/2014/main" id="{DC17459C-0556-57BC-1F0A-ACA0EAAE6C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2" name="Notes Placeholder 2">
            <a:extLst>
              <a:ext uri="{FF2B5EF4-FFF2-40B4-BE49-F238E27FC236}">
                <a16:creationId xmlns:a16="http://schemas.microsoft.com/office/drawing/2014/main" id="{95AE2B79-6960-00BB-8A0C-29C94989F9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763" name="Slide Number Placeholder 3">
            <a:extLst>
              <a:ext uri="{FF2B5EF4-FFF2-40B4-BE49-F238E27FC236}">
                <a16:creationId xmlns:a16="http://schemas.microsoft.com/office/drawing/2014/main" id="{BF8F3906-48E3-7AD0-25DF-8AAE4A4E6E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909568-3187-0D47-AAC6-B792AF802063}" type="slidenum">
              <a:rPr lang="en-US" altLang="en-US" sz="1200" smtClean="0">
                <a:solidFill>
                  <a:srgbClr val="000000"/>
                </a:solidFill>
                <a:latin typeface="Calibri" panose="020F0502020204030204" pitchFamily="34" charset="0"/>
              </a:rPr>
              <a:pPr/>
              <a:t>127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63978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a:extLst>
              <a:ext uri="{FF2B5EF4-FFF2-40B4-BE49-F238E27FC236}">
                <a16:creationId xmlns:a16="http://schemas.microsoft.com/office/drawing/2014/main" id="{D93C5C9D-6D7A-EB89-BF72-2D1E4FE1D0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Notes Placeholder 2">
            <a:extLst>
              <a:ext uri="{FF2B5EF4-FFF2-40B4-BE49-F238E27FC236}">
                <a16:creationId xmlns:a16="http://schemas.microsoft.com/office/drawing/2014/main" id="{DF8DA5C6-561D-3BC5-13FC-2692C735B8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1011" name="Slide Number Placeholder 3">
            <a:extLst>
              <a:ext uri="{FF2B5EF4-FFF2-40B4-BE49-F238E27FC236}">
                <a16:creationId xmlns:a16="http://schemas.microsoft.com/office/drawing/2014/main" id="{C0166B07-70BA-06EA-6A95-77EF4F5E7E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0C42840-D850-1E44-971E-455E3C68D3E9}" type="slidenum">
              <a:rPr lang="en-US" altLang="en-US" sz="1200" smtClean="0">
                <a:solidFill>
                  <a:srgbClr val="000000"/>
                </a:solidFill>
                <a:latin typeface="Calibri" panose="020F0502020204030204" pitchFamily="34" charset="0"/>
              </a:rPr>
              <a:pPr/>
              <a:t>137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71487B16-205B-7C14-C425-DF4A44BC0D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a:extLst>
              <a:ext uri="{FF2B5EF4-FFF2-40B4-BE49-F238E27FC236}">
                <a16:creationId xmlns:a16="http://schemas.microsoft.com/office/drawing/2014/main" id="{7DF0A6F0-F38E-CD74-3BAD-8819A2BD18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083" name="Slide Number Placeholder 3">
            <a:extLst>
              <a:ext uri="{FF2B5EF4-FFF2-40B4-BE49-F238E27FC236}">
                <a16:creationId xmlns:a16="http://schemas.microsoft.com/office/drawing/2014/main" id="{95D039D2-2805-B89C-057B-9D450B1F1C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AB1D0F5-CB72-774D-8A03-DC42548C099E}" type="slidenum">
              <a:rPr lang="en-US" altLang="en-US" sz="1200" smtClean="0">
                <a:solidFill>
                  <a:srgbClr val="000000"/>
                </a:solidFill>
                <a:latin typeface="Calibri" panose="020F0502020204030204" pitchFamily="34" charset="0"/>
              </a:rPr>
              <a:pPr/>
              <a:t>139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8297B6A5-4C90-D872-067D-B5C91E5C4A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D1B71329-3708-74D8-FD51-810F48AB22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8EDF1A35-F4A9-CBC0-070C-1DDC50D622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48B839-6A01-4C4D-8F05-92C9F0DE0D90}" type="slidenum">
              <a:rPr lang="en-US" altLang="en-US" sz="1200" smtClean="0">
                <a:solidFill>
                  <a:srgbClr val="000000"/>
                </a:solidFill>
                <a:latin typeface="Calibri" panose="020F0502020204030204" pitchFamily="34" charset="0"/>
              </a:rPr>
              <a:pPr/>
              <a:t>153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730DF016-CB75-4850-7260-0E2B399F1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a:extLst>
              <a:ext uri="{FF2B5EF4-FFF2-40B4-BE49-F238E27FC236}">
                <a16:creationId xmlns:a16="http://schemas.microsoft.com/office/drawing/2014/main" id="{D36B0654-5840-B683-C194-6D634CF0EF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1491" name="Slide Number Placeholder 3">
            <a:extLst>
              <a:ext uri="{FF2B5EF4-FFF2-40B4-BE49-F238E27FC236}">
                <a16:creationId xmlns:a16="http://schemas.microsoft.com/office/drawing/2014/main" id="{47B23BF6-589E-75BF-8472-C31C8864DA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E95B4FE-4CD7-8B4C-8AE0-1A80ED3666D8}" type="slidenum">
              <a:rPr lang="en-US" altLang="en-US" sz="1200" smtClean="0">
                <a:solidFill>
                  <a:srgbClr val="000000"/>
                </a:solidFill>
                <a:latin typeface="Calibri" panose="020F0502020204030204" pitchFamily="34" charset="0"/>
              </a:rPr>
              <a:pPr/>
              <a:t>154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a:extLst>
              <a:ext uri="{FF2B5EF4-FFF2-40B4-BE49-F238E27FC236}">
                <a16:creationId xmlns:a16="http://schemas.microsoft.com/office/drawing/2014/main" id="{E7D96EAF-2211-9ACB-8A0E-80448BC6BB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a:extLst>
              <a:ext uri="{FF2B5EF4-FFF2-40B4-BE49-F238E27FC236}">
                <a16:creationId xmlns:a16="http://schemas.microsoft.com/office/drawing/2014/main" id="{601D377B-E03E-6F3F-CDE3-681700B661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3539" name="Slide Number Placeholder 3">
            <a:extLst>
              <a:ext uri="{FF2B5EF4-FFF2-40B4-BE49-F238E27FC236}">
                <a16:creationId xmlns:a16="http://schemas.microsoft.com/office/drawing/2014/main" id="{055C4213-9706-D67A-5437-0B9E12895E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2BB9E6-E92B-E949-AA5D-E62B34656533}" type="slidenum">
              <a:rPr lang="en-US" altLang="en-US" sz="1200" smtClean="0">
                <a:solidFill>
                  <a:srgbClr val="000000"/>
                </a:solidFill>
                <a:latin typeface="Calibri" panose="020F0502020204030204" pitchFamily="34" charset="0"/>
              </a:rPr>
              <a:pPr/>
              <a:t>155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a:extLst>
              <a:ext uri="{FF2B5EF4-FFF2-40B4-BE49-F238E27FC236}">
                <a16:creationId xmlns:a16="http://schemas.microsoft.com/office/drawing/2014/main" id="{94C52BB6-F491-0D98-BBBB-B8946DDE7C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6" name="Notes Placeholder 2">
            <a:extLst>
              <a:ext uri="{FF2B5EF4-FFF2-40B4-BE49-F238E27FC236}">
                <a16:creationId xmlns:a16="http://schemas.microsoft.com/office/drawing/2014/main" id="{D9670E39-31D8-31FA-F7DB-39F8805F34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0707" name="Slide Number Placeholder 3">
            <a:extLst>
              <a:ext uri="{FF2B5EF4-FFF2-40B4-BE49-F238E27FC236}">
                <a16:creationId xmlns:a16="http://schemas.microsoft.com/office/drawing/2014/main" id="{53A89E17-74DE-F780-1839-371753F388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1BA3A2-E77C-3946-B129-B5A4A9937312}" type="slidenum">
              <a:rPr lang="en-US" altLang="en-US" sz="1200" smtClean="0">
                <a:solidFill>
                  <a:srgbClr val="000000"/>
                </a:solidFill>
                <a:latin typeface="Calibri" panose="020F0502020204030204" pitchFamily="34" charset="0"/>
              </a:rPr>
              <a:pPr/>
              <a:t>161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55E8A4EF-F2BE-EE99-1A0F-55A42942A4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66EB756F-B849-4599-2EE4-AC8CEDCF43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0051" name="Slide Number Placeholder 3">
            <a:extLst>
              <a:ext uri="{FF2B5EF4-FFF2-40B4-BE49-F238E27FC236}">
                <a16:creationId xmlns:a16="http://schemas.microsoft.com/office/drawing/2014/main" id="{293A2295-697E-309C-12A5-6989B7A109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C6F3FD-F684-1346-A68C-958DCC6AD968}" type="slidenum">
              <a:rPr lang="en-US" altLang="en-US" sz="1200" smtClean="0">
                <a:latin typeface="Calibri" panose="020F0502020204030204" pitchFamily="34" charset="0"/>
              </a:rPr>
              <a:pPr/>
              <a:t>35</a:t>
            </a:fld>
            <a:endParaRPr lang="en-US" altLang="en-US"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a:extLst>
              <a:ext uri="{FF2B5EF4-FFF2-40B4-BE49-F238E27FC236}">
                <a16:creationId xmlns:a16="http://schemas.microsoft.com/office/drawing/2014/main" id="{7054C501-1736-9D2D-EEF4-FD289A3D8C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4" name="Notes Placeholder 2">
            <a:extLst>
              <a:ext uri="{FF2B5EF4-FFF2-40B4-BE49-F238E27FC236}">
                <a16:creationId xmlns:a16="http://schemas.microsoft.com/office/drawing/2014/main" id="{076A3D5B-1932-F062-7ADF-1E89F81CA2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2755" name="Slide Number Placeholder 3">
            <a:extLst>
              <a:ext uri="{FF2B5EF4-FFF2-40B4-BE49-F238E27FC236}">
                <a16:creationId xmlns:a16="http://schemas.microsoft.com/office/drawing/2014/main" id="{D12D597C-6E80-DFAB-D9C2-D0C619720A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500E629-6FFD-574B-875B-B0E4B324DE24}" type="slidenum">
              <a:rPr lang="en-US" altLang="en-US" sz="1200" smtClean="0">
                <a:solidFill>
                  <a:srgbClr val="000000"/>
                </a:solidFill>
                <a:latin typeface="Calibri" panose="020F0502020204030204" pitchFamily="34" charset="0"/>
              </a:rPr>
              <a:pPr/>
              <a:t>162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a:extLst>
              <a:ext uri="{FF2B5EF4-FFF2-40B4-BE49-F238E27FC236}">
                <a16:creationId xmlns:a16="http://schemas.microsoft.com/office/drawing/2014/main" id="{EE34E514-9B18-31EA-1BA3-6E70924228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2" name="Notes Placeholder 2">
            <a:extLst>
              <a:ext uri="{FF2B5EF4-FFF2-40B4-BE49-F238E27FC236}">
                <a16:creationId xmlns:a16="http://schemas.microsoft.com/office/drawing/2014/main" id="{BC23433F-C829-3764-6069-C312B5C07B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4803" name="Slide Number Placeholder 3">
            <a:extLst>
              <a:ext uri="{FF2B5EF4-FFF2-40B4-BE49-F238E27FC236}">
                <a16:creationId xmlns:a16="http://schemas.microsoft.com/office/drawing/2014/main" id="{676AF50F-6188-83A7-D8E1-C954D999E9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D95F264-7E53-0340-8EF7-502E97CAD3D7}" type="slidenum">
              <a:rPr lang="en-US" altLang="en-US" sz="1200" smtClean="0">
                <a:solidFill>
                  <a:srgbClr val="000000"/>
                </a:solidFill>
                <a:latin typeface="Calibri" panose="020F0502020204030204" pitchFamily="34" charset="0"/>
              </a:rPr>
              <a:pPr/>
              <a:t>163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a:extLst>
              <a:ext uri="{FF2B5EF4-FFF2-40B4-BE49-F238E27FC236}">
                <a16:creationId xmlns:a16="http://schemas.microsoft.com/office/drawing/2014/main" id="{5393FD07-A8C8-F78F-CF2F-41C3BC951E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0" name="Notes Placeholder 2">
            <a:extLst>
              <a:ext uri="{FF2B5EF4-FFF2-40B4-BE49-F238E27FC236}">
                <a16:creationId xmlns:a16="http://schemas.microsoft.com/office/drawing/2014/main" id="{517DBC8A-7435-91BA-D2D6-2C83CAAD6F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1" name="Slide Number Placeholder 3">
            <a:extLst>
              <a:ext uri="{FF2B5EF4-FFF2-40B4-BE49-F238E27FC236}">
                <a16:creationId xmlns:a16="http://schemas.microsoft.com/office/drawing/2014/main" id="{10718F26-F1AA-E5FF-87C1-0729B62EAC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289E9B-D282-E443-BC1E-64154E3A1D8E}" type="slidenum">
              <a:rPr lang="en-US" altLang="en-US" sz="1200" smtClean="0">
                <a:solidFill>
                  <a:srgbClr val="000000"/>
                </a:solidFill>
                <a:latin typeface="Calibri" panose="020F0502020204030204" pitchFamily="34" charset="0"/>
              </a:rPr>
              <a:pPr/>
              <a:t>164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a:extLst>
              <a:ext uri="{FF2B5EF4-FFF2-40B4-BE49-F238E27FC236}">
                <a16:creationId xmlns:a16="http://schemas.microsoft.com/office/drawing/2014/main" id="{F99DF5DD-7DF1-48E3-8E2D-D86EBFB72A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8" name="Notes Placeholder 2">
            <a:extLst>
              <a:ext uri="{FF2B5EF4-FFF2-40B4-BE49-F238E27FC236}">
                <a16:creationId xmlns:a16="http://schemas.microsoft.com/office/drawing/2014/main" id="{F0003B9C-7F17-BD55-FB7B-50BE3E98FE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8899" name="Slide Number Placeholder 3">
            <a:extLst>
              <a:ext uri="{FF2B5EF4-FFF2-40B4-BE49-F238E27FC236}">
                <a16:creationId xmlns:a16="http://schemas.microsoft.com/office/drawing/2014/main" id="{B777AA35-7F42-BA55-B549-D65212BF2F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F0A8E3-6DBB-AB49-9990-6FA8B486FD7A}" type="slidenum">
              <a:rPr lang="en-US" altLang="en-US" sz="1200" smtClean="0">
                <a:solidFill>
                  <a:srgbClr val="000000"/>
                </a:solidFill>
                <a:latin typeface="Calibri" panose="020F0502020204030204" pitchFamily="34" charset="0"/>
              </a:rPr>
              <a:pPr/>
              <a:t>165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a:extLst>
              <a:ext uri="{FF2B5EF4-FFF2-40B4-BE49-F238E27FC236}">
                <a16:creationId xmlns:a16="http://schemas.microsoft.com/office/drawing/2014/main" id="{E4EF5A9F-3FE5-21A0-8127-41CA681F9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6" name="Notes Placeholder 2">
            <a:extLst>
              <a:ext uri="{FF2B5EF4-FFF2-40B4-BE49-F238E27FC236}">
                <a16:creationId xmlns:a16="http://schemas.microsoft.com/office/drawing/2014/main" id="{E5F37A4B-F546-C057-FEBD-63F4189300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0947" name="Slide Number Placeholder 3">
            <a:extLst>
              <a:ext uri="{FF2B5EF4-FFF2-40B4-BE49-F238E27FC236}">
                <a16:creationId xmlns:a16="http://schemas.microsoft.com/office/drawing/2014/main" id="{2E9D162F-2164-38F4-CFDA-72CA563C96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C7EE36-68DC-4D4F-9CB7-4674316EA9B9}" type="slidenum">
              <a:rPr lang="en-US" altLang="en-US" sz="1200" smtClean="0">
                <a:solidFill>
                  <a:srgbClr val="000000"/>
                </a:solidFill>
                <a:latin typeface="Calibri" panose="020F0502020204030204" pitchFamily="34" charset="0"/>
              </a:rPr>
              <a:pPr/>
              <a:t>166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F786C41C-E338-ADBF-E196-3C0316F448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a:extLst>
              <a:ext uri="{FF2B5EF4-FFF2-40B4-BE49-F238E27FC236}">
                <a16:creationId xmlns:a16="http://schemas.microsoft.com/office/drawing/2014/main" id="{A52867B8-4DB7-F7B3-F886-7D4932A024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D07F013-B8A1-39FD-1F1A-8493C299F65A}"/>
              </a:ext>
            </a:extLst>
          </p:cNvPr>
          <p:cNvSpPr>
            <a:spLocks noGrp="1"/>
          </p:cNvSpPr>
          <p:nvPr>
            <p:ph type="sldNum" sz="quarter" idx="5"/>
          </p:nvPr>
        </p:nvSpPr>
        <p:spPr/>
        <p:txBody>
          <a:bodyPr/>
          <a:lstStyle/>
          <a:p>
            <a:pPr fontAlgn="auto">
              <a:spcBef>
                <a:spcPts val="0"/>
              </a:spcBef>
              <a:spcAft>
                <a:spcPts val="0"/>
              </a:spcAft>
              <a:defRPr/>
            </a:pPr>
            <a:fld id="{44BB56D3-1B05-6145-AA10-82DE8F998933}" type="slidenum">
              <a:rPr lang="en-US" smtClean="0">
                <a:solidFill>
                  <a:prstClr val="black"/>
                </a:solidFill>
                <a:latin typeface="Calibri"/>
                <a:ea typeface="+mn-ea"/>
              </a:rPr>
              <a:pPr fontAlgn="auto">
                <a:spcBef>
                  <a:spcPts val="0"/>
                </a:spcBef>
                <a:spcAft>
                  <a:spcPts val="0"/>
                </a:spcAft>
                <a:defRPr/>
              </a:pPr>
              <a:t>168</a:t>
            </a:fld>
            <a:endParaRPr lang="en-US">
              <a:solidFill>
                <a:prstClr val="black"/>
              </a:solidFill>
              <a:latin typeface="Calibri"/>
              <a:ea typeface="+mn-e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a:extLst>
              <a:ext uri="{FF2B5EF4-FFF2-40B4-BE49-F238E27FC236}">
                <a16:creationId xmlns:a16="http://schemas.microsoft.com/office/drawing/2014/main" id="{CA649E48-4BE7-BA30-AD83-64F6E863D5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6" name="Notes Placeholder 2">
            <a:extLst>
              <a:ext uri="{FF2B5EF4-FFF2-40B4-BE49-F238E27FC236}">
                <a16:creationId xmlns:a16="http://schemas.microsoft.com/office/drawing/2014/main" id="{D9BEBE7E-F8F8-BA4B-D83E-BAFE660B90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706D554-2034-4E23-A8AD-D8592BA23F0C}"/>
              </a:ext>
            </a:extLst>
          </p:cNvPr>
          <p:cNvSpPr>
            <a:spLocks noGrp="1"/>
          </p:cNvSpPr>
          <p:nvPr>
            <p:ph type="sldNum" sz="quarter" idx="5"/>
          </p:nvPr>
        </p:nvSpPr>
        <p:spPr/>
        <p:txBody>
          <a:bodyPr/>
          <a:lstStyle/>
          <a:p>
            <a:pPr fontAlgn="auto">
              <a:spcBef>
                <a:spcPts val="0"/>
              </a:spcBef>
              <a:spcAft>
                <a:spcPts val="0"/>
              </a:spcAft>
              <a:defRPr/>
            </a:pPr>
            <a:fld id="{7EB5C484-8775-5C4E-A7EB-CF0C565FD560}" type="slidenum">
              <a:rPr lang="en-US" smtClean="0">
                <a:solidFill>
                  <a:prstClr val="black"/>
                </a:solidFill>
                <a:latin typeface="Calibri"/>
                <a:ea typeface="+mn-ea"/>
              </a:rPr>
              <a:pPr fontAlgn="auto">
                <a:spcBef>
                  <a:spcPts val="0"/>
                </a:spcBef>
                <a:spcAft>
                  <a:spcPts val="0"/>
                </a:spcAft>
                <a:defRPr/>
              </a:pPr>
              <a:t>169</a:t>
            </a:fld>
            <a:endParaRPr lang="en-US">
              <a:solidFill>
                <a:prstClr val="black"/>
              </a:solidFill>
              <a:latin typeface="Calibri"/>
              <a:ea typeface="+mn-e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a:extLst>
              <a:ext uri="{FF2B5EF4-FFF2-40B4-BE49-F238E27FC236}">
                <a16:creationId xmlns:a16="http://schemas.microsoft.com/office/drawing/2014/main" id="{D63E0277-EAA9-FF94-319E-EABAE1A5A8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Notes Placeholder 2">
            <a:extLst>
              <a:ext uri="{FF2B5EF4-FFF2-40B4-BE49-F238E27FC236}">
                <a16:creationId xmlns:a16="http://schemas.microsoft.com/office/drawing/2014/main" id="{B76258A2-2EFB-DCF8-0DE6-5DE9334DCA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9C6268C-7C46-86E6-AED0-1D655EFAE29B}"/>
              </a:ext>
            </a:extLst>
          </p:cNvPr>
          <p:cNvSpPr>
            <a:spLocks noGrp="1"/>
          </p:cNvSpPr>
          <p:nvPr>
            <p:ph type="sldNum" sz="quarter" idx="5"/>
          </p:nvPr>
        </p:nvSpPr>
        <p:spPr/>
        <p:txBody>
          <a:bodyPr/>
          <a:lstStyle/>
          <a:p>
            <a:pPr fontAlgn="auto">
              <a:spcBef>
                <a:spcPts val="0"/>
              </a:spcBef>
              <a:spcAft>
                <a:spcPts val="0"/>
              </a:spcAft>
              <a:defRPr/>
            </a:pPr>
            <a:fld id="{0C9D8AE1-433D-C84A-A7F8-8908B067827C}" type="slidenum">
              <a:rPr lang="en-US" smtClean="0">
                <a:solidFill>
                  <a:prstClr val="black"/>
                </a:solidFill>
                <a:latin typeface="Calibri"/>
                <a:ea typeface="+mn-ea"/>
              </a:rPr>
              <a:pPr fontAlgn="auto">
                <a:spcBef>
                  <a:spcPts val="0"/>
                </a:spcBef>
                <a:spcAft>
                  <a:spcPts val="0"/>
                </a:spcAft>
                <a:defRPr/>
              </a:pPr>
              <a:t>170</a:t>
            </a:fld>
            <a:endParaRPr lang="en-US">
              <a:solidFill>
                <a:prstClr val="black"/>
              </a:solidFill>
              <a:latin typeface="Calibri"/>
              <a:ea typeface="+mn-e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a:extLst>
              <a:ext uri="{FF2B5EF4-FFF2-40B4-BE49-F238E27FC236}">
                <a16:creationId xmlns:a16="http://schemas.microsoft.com/office/drawing/2014/main" id="{2FA86D71-DDC3-E3E1-DD46-D8238FBD9C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a:extLst>
              <a:ext uri="{FF2B5EF4-FFF2-40B4-BE49-F238E27FC236}">
                <a16:creationId xmlns:a16="http://schemas.microsoft.com/office/drawing/2014/main" id="{C05C54FB-03B8-D792-A2A0-E7A51DA686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47F8974-A102-6204-A610-77B89DE61DF0}"/>
              </a:ext>
            </a:extLst>
          </p:cNvPr>
          <p:cNvSpPr>
            <a:spLocks noGrp="1"/>
          </p:cNvSpPr>
          <p:nvPr>
            <p:ph type="sldNum" sz="quarter" idx="5"/>
          </p:nvPr>
        </p:nvSpPr>
        <p:spPr/>
        <p:txBody>
          <a:bodyPr/>
          <a:lstStyle/>
          <a:p>
            <a:pPr fontAlgn="auto">
              <a:spcBef>
                <a:spcPts val="0"/>
              </a:spcBef>
              <a:spcAft>
                <a:spcPts val="0"/>
              </a:spcAft>
              <a:defRPr/>
            </a:pPr>
            <a:fld id="{6D1515E7-0BE7-3F4C-A81E-E86B117BB9BC}" type="slidenum">
              <a:rPr lang="en-US" smtClean="0">
                <a:solidFill>
                  <a:prstClr val="black"/>
                </a:solidFill>
                <a:latin typeface="Calibri"/>
                <a:ea typeface="+mn-ea"/>
              </a:rPr>
              <a:pPr fontAlgn="auto">
                <a:spcBef>
                  <a:spcPts val="0"/>
                </a:spcBef>
                <a:spcAft>
                  <a:spcPts val="0"/>
                </a:spcAft>
                <a:defRPr/>
              </a:pPr>
              <a:t>171</a:t>
            </a:fld>
            <a:endParaRPr lang="en-US">
              <a:solidFill>
                <a:prstClr val="black"/>
              </a:solidFill>
              <a:latin typeface="Calibri"/>
              <a:ea typeface="+mn-e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8547C16C-CEF9-72A4-B270-9B88DB6ABA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a:extLst>
              <a:ext uri="{FF2B5EF4-FFF2-40B4-BE49-F238E27FC236}">
                <a16:creationId xmlns:a16="http://schemas.microsoft.com/office/drawing/2014/main" id="{A5BF763F-AABD-238C-1F02-CFF3323099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6833C24-5AF0-D41D-D9F8-EEFFABB243D4}"/>
              </a:ext>
            </a:extLst>
          </p:cNvPr>
          <p:cNvSpPr>
            <a:spLocks noGrp="1"/>
          </p:cNvSpPr>
          <p:nvPr>
            <p:ph type="sldNum" sz="quarter" idx="5"/>
          </p:nvPr>
        </p:nvSpPr>
        <p:spPr/>
        <p:txBody>
          <a:bodyPr/>
          <a:lstStyle/>
          <a:p>
            <a:pPr fontAlgn="auto">
              <a:spcBef>
                <a:spcPts val="0"/>
              </a:spcBef>
              <a:spcAft>
                <a:spcPts val="0"/>
              </a:spcAft>
              <a:defRPr/>
            </a:pPr>
            <a:fld id="{4837D93A-03F5-4548-BC32-1EE454E9D4E9}" type="slidenum">
              <a:rPr lang="en-US" smtClean="0">
                <a:solidFill>
                  <a:prstClr val="black"/>
                </a:solidFill>
                <a:latin typeface="Calibri"/>
                <a:ea typeface="+mn-ea"/>
              </a:rPr>
              <a:pPr fontAlgn="auto">
                <a:spcBef>
                  <a:spcPts val="0"/>
                </a:spcBef>
                <a:spcAft>
                  <a:spcPts val="0"/>
                </a:spcAft>
                <a:defRPr/>
              </a:pPr>
              <a:t>172</a:t>
            </a:fld>
            <a:endParaRPr lang="en-US">
              <a:solidFill>
                <a:prstClr val="black"/>
              </a:solidFill>
              <a:latin typeface="Calibri"/>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94DB28D5-DE39-1AB8-B2AE-3E065BA5D4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a:extLst>
              <a:ext uri="{FF2B5EF4-FFF2-40B4-BE49-F238E27FC236}">
                <a16:creationId xmlns:a16="http://schemas.microsoft.com/office/drawing/2014/main" id="{C7F041F3-FA2E-DE2C-955A-8D545F6DAE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2099" name="Slide Number Placeholder 3">
            <a:extLst>
              <a:ext uri="{FF2B5EF4-FFF2-40B4-BE49-F238E27FC236}">
                <a16:creationId xmlns:a16="http://schemas.microsoft.com/office/drawing/2014/main" id="{1CC002DF-A1EC-A717-1764-BFCD3091F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AECCE5-574E-B642-B913-9C124DE74EEC}" type="slidenum">
              <a:rPr lang="en-US" altLang="en-US" sz="1200" smtClean="0">
                <a:latin typeface="Calibri" panose="020F0502020204030204" pitchFamily="34" charset="0"/>
              </a:rPr>
              <a:pPr/>
              <a:t>36</a:t>
            </a:fld>
            <a:endParaRPr lang="en-US" altLang="en-US" sz="120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0EA1495E-46D3-0E64-4923-8EED50E629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Notes Placeholder 2">
            <a:extLst>
              <a:ext uri="{FF2B5EF4-FFF2-40B4-BE49-F238E27FC236}">
                <a16:creationId xmlns:a16="http://schemas.microsoft.com/office/drawing/2014/main" id="{7139C881-90BE-557E-D87D-327A80E7C6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8F8117F-8236-72A1-2526-671E71B29068}"/>
              </a:ext>
            </a:extLst>
          </p:cNvPr>
          <p:cNvSpPr>
            <a:spLocks noGrp="1"/>
          </p:cNvSpPr>
          <p:nvPr>
            <p:ph type="sldNum" sz="quarter" idx="5"/>
          </p:nvPr>
        </p:nvSpPr>
        <p:spPr/>
        <p:txBody>
          <a:bodyPr/>
          <a:lstStyle/>
          <a:p>
            <a:pPr fontAlgn="auto">
              <a:spcBef>
                <a:spcPts val="0"/>
              </a:spcBef>
              <a:spcAft>
                <a:spcPts val="0"/>
              </a:spcAft>
              <a:defRPr/>
            </a:pPr>
            <a:fld id="{EE64F6CE-356D-CB45-84E8-61DDC8FF6D6C}" type="slidenum">
              <a:rPr lang="en-US" smtClean="0">
                <a:solidFill>
                  <a:prstClr val="black"/>
                </a:solidFill>
                <a:latin typeface="Calibri"/>
                <a:ea typeface="+mn-ea"/>
              </a:rPr>
              <a:pPr fontAlgn="auto">
                <a:spcBef>
                  <a:spcPts val="0"/>
                </a:spcBef>
                <a:spcAft>
                  <a:spcPts val="0"/>
                </a:spcAft>
                <a:defRPr/>
              </a:pPr>
              <a:t>173</a:t>
            </a:fld>
            <a:endParaRPr lang="en-US">
              <a:solidFill>
                <a:prstClr val="black"/>
              </a:solidFill>
              <a:latin typeface="Calibri"/>
              <a:ea typeface="+mn-e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930D9925-02E6-D500-9984-EEB14FEEC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21F6D82-1BBB-6831-91EF-0D537368A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8467" name="Slide Number Placeholder 3">
            <a:extLst>
              <a:ext uri="{FF2B5EF4-FFF2-40B4-BE49-F238E27FC236}">
                <a16:creationId xmlns:a16="http://schemas.microsoft.com/office/drawing/2014/main" id="{4F5D6DD5-364A-3F39-18F4-6453C2D23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DF3CD-479D-7D4E-AD72-80E419DDC4ED}" type="slidenum">
              <a:rPr lang="en-US" altLang="en-US" sz="1200" smtClean="0">
                <a:latin typeface="Calibri" panose="020F0502020204030204" pitchFamily="34" charset="0"/>
              </a:rPr>
              <a:pPr/>
              <a:t>180</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922D83F1-9A26-4F35-26F3-F407895D96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6944A4A3-2299-5A91-5A65-690D6932D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4931" name="Slide Number Placeholder 3">
            <a:extLst>
              <a:ext uri="{FF2B5EF4-FFF2-40B4-BE49-F238E27FC236}">
                <a16:creationId xmlns:a16="http://schemas.microsoft.com/office/drawing/2014/main" id="{F5CE7123-52A7-14BA-0E40-FA7A675F64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8AEB2C-894D-DD4A-A4FD-D6A81F4E3401}" type="slidenum">
              <a:rPr lang="en-US" altLang="en-US" sz="1200" smtClean="0">
                <a:latin typeface="Calibri" panose="020F0502020204030204" pitchFamily="34" charset="0"/>
              </a:rPr>
              <a:pPr/>
              <a:t>37</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F419D031-909A-D649-1643-930B5238BF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18DD8BE4-DF58-AE7B-07B9-E4494FBB45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79" name="Slide Number Placeholder 3">
            <a:extLst>
              <a:ext uri="{FF2B5EF4-FFF2-40B4-BE49-F238E27FC236}">
                <a16:creationId xmlns:a16="http://schemas.microsoft.com/office/drawing/2014/main" id="{F1EB8D46-1F51-C335-4412-3038393BCA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862ADE-2CF7-0A4F-A9CC-3F79DB95F2B2}" type="slidenum">
              <a:rPr lang="en-US" altLang="en-US" sz="1200" smtClean="0">
                <a:latin typeface="Calibri" panose="020F0502020204030204" pitchFamily="34" charset="0"/>
              </a:rPr>
              <a:pPr/>
              <a:t>40</a:t>
            </a:fld>
            <a:endParaRPr lang="en-US"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8841F112-1687-E4D7-97AE-0ED91ECB6F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4F073C19-DD43-71A8-3A0F-3213184B8D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C706964D-5109-C791-060A-4AF2A22CF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0FF188-3624-7D41-B055-41C178FCC462}" type="slidenum">
              <a:rPr lang="en-US" altLang="en-US" sz="1200" smtClean="0">
                <a:latin typeface="Calibri" panose="020F0502020204030204" pitchFamily="34" charset="0"/>
              </a:rPr>
              <a:pPr/>
              <a:t>44</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36C94977-98D9-A6A4-0D61-87BD3C095E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a:extLst>
              <a:ext uri="{FF2B5EF4-FFF2-40B4-BE49-F238E27FC236}">
                <a16:creationId xmlns:a16="http://schemas.microsoft.com/office/drawing/2014/main" id="{D9B8F5E3-D4BB-AF38-9C72-3611362D6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Slide Number Placeholder 3">
            <a:extLst>
              <a:ext uri="{FF2B5EF4-FFF2-40B4-BE49-F238E27FC236}">
                <a16:creationId xmlns:a16="http://schemas.microsoft.com/office/drawing/2014/main" id="{FF4F1AF7-2CC2-3054-6D81-386DE139EB1B}"/>
              </a:ext>
            </a:extLst>
          </p:cNvPr>
          <p:cNvSpPr>
            <a:spLocks noGrp="1"/>
          </p:cNvSpPr>
          <p:nvPr>
            <p:ph type="sldNum" sz="quarter" idx="5"/>
          </p:nvPr>
        </p:nvSpPr>
        <p:spPr/>
        <p:txBody>
          <a:bodyPr/>
          <a:lstStyle/>
          <a:p>
            <a:pPr fontAlgn="auto">
              <a:spcBef>
                <a:spcPts val="0"/>
              </a:spcBef>
              <a:spcAft>
                <a:spcPts val="0"/>
              </a:spcAft>
              <a:defRPr/>
            </a:pPr>
            <a:fld id="{FFB05570-5F7D-EA41-B35A-842CFCA36DD9}" type="slidenum">
              <a:rPr lang="en-US" smtClean="0">
                <a:solidFill>
                  <a:prstClr val="black"/>
                </a:solidFill>
                <a:latin typeface="Calibri"/>
                <a:ea typeface="+mn-ea"/>
              </a:rPr>
              <a:pPr fontAlgn="auto">
                <a:spcBef>
                  <a:spcPts val="0"/>
                </a:spcBef>
                <a:spcAft>
                  <a:spcPts val="0"/>
                </a:spcAft>
                <a:defRPr/>
              </a:pPr>
              <a:t>45</a:t>
            </a:fld>
            <a:endParaRPr lang="en-US">
              <a:solidFill>
                <a:prstClr val="black"/>
              </a:solidFill>
              <a:latin typeface="Calibri"/>
              <a:ea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A90B6E20-8EF6-FE7B-C357-372FB3C94E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Notes Placeholder 2">
            <a:extLst>
              <a:ext uri="{FF2B5EF4-FFF2-40B4-BE49-F238E27FC236}">
                <a16:creationId xmlns:a16="http://schemas.microsoft.com/office/drawing/2014/main" id="{D8C316F1-1FFB-43FF-B2C4-C63B30C267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E240020-832E-93E5-8263-3B920EBCC53D}"/>
              </a:ext>
            </a:extLst>
          </p:cNvPr>
          <p:cNvSpPr>
            <a:spLocks noGrp="1"/>
          </p:cNvSpPr>
          <p:nvPr>
            <p:ph type="sldNum" sz="quarter" idx="5"/>
          </p:nvPr>
        </p:nvSpPr>
        <p:spPr/>
        <p:txBody>
          <a:bodyPr/>
          <a:lstStyle/>
          <a:p>
            <a:pPr fontAlgn="auto">
              <a:spcBef>
                <a:spcPts val="0"/>
              </a:spcBef>
              <a:spcAft>
                <a:spcPts val="0"/>
              </a:spcAft>
              <a:defRPr/>
            </a:pPr>
            <a:fld id="{8DCE0CE5-5D8E-654E-AF85-7C3C6DDB68D4}" type="slidenum">
              <a:rPr lang="en-US" smtClean="0">
                <a:solidFill>
                  <a:prstClr val="black"/>
                </a:solidFill>
                <a:latin typeface="Calibri"/>
                <a:ea typeface="+mn-ea"/>
              </a:rPr>
              <a:pPr fontAlgn="auto">
                <a:spcBef>
                  <a:spcPts val="0"/>
                </a:spcBef>
                <a:spcAft>
                  <a:spcPts val="0"/>
                </a:spcAft>
                <a:defRPr/>
              </a:pPr>
              <a:t>46</a:t>
            </a:fld>
            <a:endParaRPr lang="en-US">
              <a:solidFill>
                <a:prstClr val="black"/>
              </a:solidFill>
              <a:latin typeface="Calibri"/>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BABDFE93-6A38-5BAC-B117-1DBE7C7F686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9C2CF04-FA51-71D8-60E1-72709CF3FF4D}"/>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3013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A3D18-2828-197C-320E-927E7508494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DA90C-A876-6383-97C5-E05101C178D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2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9492E-3515-949F-9F87-866DD9A84C6F}"/>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0D21DF24-357A-35C5-5BBE-022A319726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0521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C2592-8DD6-2C46-E33F-8D0AB936AF4D}"/>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0ED23E25-58EB-F8CD-79F3-D67487DE3D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25548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03B80E1-198C-B99F-9461-3E6B8F7B5E3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CED51A3-31D2-D340-8C23-A6762819C51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728CAFFC-F673-3FE7-8235-058D2CF5CE6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60E39552-C966-FCF2-A82D-1D3EFC8818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428660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1A5C958-A1DD-5523-2812-600690219DF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0C15617-B003-9840-93C1-7734D8DEBC9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DAD99ADC-0383-32C5-56E2-286C623B6626}"/>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5A1B3479-6D1E-F58F-6C13-20B64C3490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801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EEE7DA1E-3520-5BAB-4B4C-1DBA57D7162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567E96FA-85AB-8B89-DA9D-000105B94FD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E44374-8D67-294F-A580-79101C093B1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1746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8D53BC8-1162-E92D-BCC8-FA60634ABC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E7DB09E1-B10E-6880-DE89-23C43769F90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712716-8EE4-9343-B45D-20B925351A1E}"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3838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BA75446-21E2-712B-1102-FFB75C83A08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C7D87AA-8DA7-2C4A-A861-4A4B5C81DF58}"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949BFB-8730-E561-F824-7C6449A0836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3939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4AB7E68-A717-B335-9F47-81126B32CDB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144CD56-DD45-EF4C-AA9C-9D30325F360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31577997-8AC2-BB8B-2127-5FBCDD35D4F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402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5A9A-4C16-8843-3191-A3F1EAF3C5A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967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51BB8D88-CA7A-A1EC-1914-B598A40D0F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3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7D30C1E-DC1B-6903-617D-F178D4FAAA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4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153737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8598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6570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5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75CF434-ED7C-077D-8A16-EEFDE81A20D3}"/>
              </a:ext>
            </a:extLst>
          </p:cNvPr>
          <p:cNvSpPr>
            <a:spLocks noGrp="1"/>
          </p:cNvSpPr>
          <p:nvPr>
            <p:ph type="dt" sz="half" idx="10"/>
          </p:nvPr>
        </p:nvSpPr>
        <p:spPr>
          <a:xfrm>
            <a:off x="0" y="0"/>
            <a:ext cx="0" cy="0"/>
          </a:xfrm>
        </p:spPr>
        <p:txBody>
          <a:bodyPr/>
          <a:lstStyle>
            <a:lvl1pPr>
              <a:defRPr/>
            </a:lvl1pPr>
          </a:lstStyle>
          <a:p>
            <a:pPr>
              <a:defRPr/>
            </a:pPr>
            <a:fld id="{CF5A45CC-6938-894F-A90C-AD0722B0A77C}" type="datetime1">
              <a:rPr lang="en-CA"/>
              <a:pPr>
                <a:defRPr/>
              </a:pPr>
              <a:t>2023-10-17</a:t>
            </a:fld>
            <a:endParaRPr lang="en-US"/>
          </a:p>
        </p:txBody>
      </p:sp>
      <p:sp>
        <p:nvSpPr>
          <p:cNvPr id="5" name="Footer Placeholder 4">
            <a:extLst>
              <a:ext uri="{FF2B5EF4-FFF2-40B4-BE49-F238E27FC236}">
                <a16:creationId xmlns:a16="http://schemas.microsoft.com/office/drawing/2014/main" id="{0B5F54DA-AC8C-C88B-1E39-21CA0C5AC41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45C6F-86C1-3B26-BADD-AC418D77CA64}"/>
              </a:ext>
            </a:extLst>
          </p:cNvPr>
          <p:cNvSpPr>
            <a:spLocks noGrp="1"/>
          </p:cNvSpPr>
          <p:nvPr>
            <p:ph type="sldNum" sz="quarter" idx="12"/>
          </p:nvPr>
        </p:nvSpPr>
        <p:spPr>
          <a:xfrm>
            <a:off x="0" y="0"/>
            <a:ext cx="0" cy="0"/>
          </a:xfrm>
        </p:spPr>
        <p:txBody>
          <a:bodyPr/>
          <a:lstStyle>
            <a:lvl1pPr>
              <a:defRPr/>
            </a:lvl1pPr>
          </a:lstStyle>
          <a:p>
            <a:pPr>
              <a:defRPr/>
            </a:pPr>
            <a:fld id="{03ACF0D9-0AAF-904D-8C10-2F6E14241FDB}" type="slidenum">
              <a:rPr lang="en-US"/>
              <a:pPr>
                <a:defRPr/>
              </a:pPr>
              <a:t>‹#›</a:t>
            </a:fld>
            <a:endParaRPr lang="en-US"/>
          </a:p>
        </p:txBody>
      </p:sp>
    </p:spTree>
    <p:extLst>
      <p:ext uri="{BB962C8B-B14F-4D97-AF65-F5344CB8AC3E}">
        <p14:creationId xmlns:p14="http://schemas.microsoft.com/office/powerpoint/2010/main" val="1068816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57200" y="1058776"/>
            <a:ext cx="4038600" cy="3238500"/>
          </a:xfrm>
        </p:spPr>
        <p:txBody>
          <a:bodyPr>
            <a:normAutofit/>
          </a:bodyPr>
          <a:lstStyle>
            <a:lvl1pPr marL="342900" indent="-342900">
              <a:buFont typeface="Arial"/>
              <a:buChar char="•"/>
              <a:defRPr sz="1800"/>
            </a:lvl1pPr>
            <a:lvl2pPr marL="685800" indent="-342900">
              <a:buFont typeface="Arial"/>
              <a:buChar char="•"/>
              <a:defRPr sz="1800"/>
            </a:lvl2pPr>
            <a:lvl3pPr marL="1028700" indent="-342900">
              <a:buFont typeface="Arial"/>
              <a:buChar char="•"/>
              <a:defRPr sz="1800"/>
            </a:lvl3pPr>
            <a:lvl4pPr marL="1371600" indent="-342900">
              <a:buFont typeface="Arial"/>
              <a:buChar char="•"/>
              <a:defRPr sz="1800"/>
            </a:lvl4pPr>
            <a:lvl5pPr marL="1714500" indent="-342900">
              <a:buFont typeface="Arial"/>
              <a:buChar cha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058776"/>
            <a:ext cx="4038600" cy="3238500"/>
          </a:xfrm>
        </p:spPr>
        <p:txBody>
          <a:bodyPr>
            <a:normAutofit/>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4148062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995F0DC6-6BA0-1BBB-D998-360D37057B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0A81671-F09A-B154-D20E-42B6BACA6D7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38899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FEFC9-DE3D-0D0E-F789-1C6E58BBF29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795098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070B0-038E-08D2-BAD6-7221D537E06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29EFA95-CCDB-2CB8-23E6-2904D73E730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2B3088D5-A60F-5524-AD72-24774A5BA0FE}"/>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850559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51E17C-5986-7A35-2535-1A4391055CEF}"/>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B85FDAC9-DFE1-7FFF-7877-534B8E2EE6D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76785F4F-EEBA-E050-65CB-09A09AE00DEB}"/>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088021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D72F75-7E66-C72E-2237-18A8855C622F}"/>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C1EDDF8-9E7F-588F-D513-818447C6639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987804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2251A-213D-5C8B-7402-B78C7970CAE1}"/>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2F0C4DE6-17FB-0E75-1648-498B342C2785}"/>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374243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F7536-E2EA-4A75-21A6-DD1171ED5CF0}"/>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206D31F6-15F9-8B11-70A4-F5E9B5F7B43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530699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7F5A5-0D44-0DC8-CD8D-0EE61DAF631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DDE63FA4-DAE2-F92E-9545-222C04F3548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26467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1F10AC-7878-97C7-1611-13A927B1F28B}"/>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2752381A-07D7-8278-4BC3-8F49ACF0745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987683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E85DA2-F9EA-5279-7F1E-793FF9F67CC0}"/>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DACEF87E-E5E0-0785-719C-465B24BBD48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1742192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88A741-AF9A-9539-B084-D2CB6DBABDA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233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1CD4E2-F43F-5BDF-3A32-FCA6CA4AB4F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642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C7C858-29B6-7B78-3744-E300B907893A}"/>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8ED5F09A-8D60-2E08-0ED5-2B7645B31AA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784531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3893-26C5-01AD-96F3-9536248D296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2D569ED-152A-B747-B981-372BF498998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96913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7DBB1-A630-0352-4BEB-387B308FB7F9}"/>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E4825B6F-C06A-D7D4-B759-4E1A0BE9AE1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3244176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64718ECC-2BB1-60DF-22D1-BE003821393C}"/>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475EAC3-16F2-1F40-AFC3-74FE9AAAB9E2}"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EA1643F6-DD46-7A74-8EFE-A2DCF3C96ADC}"/>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B5E59077-3EF1-6304-E7D3-91A998D4F82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1108912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93FFAE0C-F644-1D30-F989-E975E9F6862C}"/>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C5912B29-634C-B546-AC77-604ED3310234}"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E2178291-6BB4-98D2-F1E6-6A43B7BD9FF7}"/>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CC9D0D3A-5380-CC72-0C1B-650D4A10161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1187817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2D3A7C26-5A7C-83C7-A0D5-5FD1D5E24D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D6CCE696-5A7F-037D-0DBD-94A2D28D7284}"/>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71F4D8F-8E01-2B4A-B6FC-F423573DDE15}"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61516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9D3A1A60-7BC6-038D-0693-355032090C2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F6901EF1-DB17-EB17-61DC-34D2064C3051}"/>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58E44C8E-F8A2-B345-B341-E039695D1A3D}"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87407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6482C38-A12A-8223-0A98-A803F712421B}"/>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ACBB0DA-738D-114C-A61E-A5C1871062E2}"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B525A0-AC59-4928-1D07-51B0B16B22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034801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6157754D-E20B-6578-E4BC-35BCB04833F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94F0D67-2746-1241-BA4C-F209A0FACFEB}"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737048C1-9E91-7A17-C746-5D294F952D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038944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B7B31170-7D71-9CB7-079C-532D0B2F4F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665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E5DC60ED-F570-B97C-C726-4A54C28AAC1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364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4102841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D1FE-9DA6-2B3C-97F7-254CB05F57B2}"/>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AB873854-2D61-5A25-30F3-15F630C3753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75522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499989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817043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843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B1D668A8-17F5-18FB-EB64-828F212A417B}"/>
              </a:ext>
            </a:extLst>
          </p:cNvPr>
          <p:cNvSpPr>
            <a:spLocks noGrp="1"/>
          </p:cNvSpPr>
          <p:nvPr>
            <p:ph type="dt" sz="half" idx="10"/>
          </p:nvPr>
        </p:nvSpPr>
        <p:spPr>
          <a:xfrm>
            <a:off x="0" y="0"/>
            <a:ext cx="0" cy="0"/>
          </a:xfrm>
        </p:spPr>
        <p:txBody>
          <a:bodyPr/>
          <a:lstStyle>
            <a:lvl1pPr>
              <a:defRPr/>
            </a:lvl1pPr>
          </a:lstStyle>
          <a:p>
            <a:pPr>
              <a:defRPr/>
            </a:pPr>
            <a:fld id="{D478E70F-5B44-CF49-9AC4-509AB01DF8BA}" type="datetime1">
              <a:rPr lang="en-CA"/>
              <a:pPr>
                <a:defRPr/>
              </a:pPr>
              <a:t>2023-10-17</a:t>
            </a:fld>
            <a:endParaRPr lang="en-US"/>
          </a:p>
        </p:txBody>
      </p:sp>
      <p:sp>
        <p:nvSpPr>
          <p:cNvPr id="5" name="Footer Placeholder 4">
            <a:extLst>
              <a:ext uri="{FF2B5EF4-FFF2-40B4-BE49-F238E27FC236}">
                <a16:creationId xmlns:a16="http://schemas.microsoft.com/office/drawing/2014/main" id="{654C8890-8C6B-6BF5-8658-482604D8A38B}"/>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625E32-773C-792F-766F-4960948B387E}"/>
              </a:ext>
            </a:extLst>
          </p:cNvPr>
          <p:cNvSpPr>
            <a:spLocks noGrp="1"/>
          </p:cNvSpPr>
          <p:nvPr>
            <p:ph type="sldNum" sz="quarter" idx="12"/>
          </p:nvPr>
        </p:nvSpPr>
        <p:spPr>
          <a:xfrm>
            <a:off x="0" y="0"/>
            <a:ext cx="0" cy="0"/>
          </a:xfrm>
        </p:spPr>
        <p:txBody>
          <a:bodyPr/>
          <a:lstStyle>
            <a:lvl1pPr>
              <a:defRPr/>
            </a:lvl1pPr>
          </a:lstStyle>
          <a:p>
            <a:pPr>
              <a:defRPr/>
            </a:pPr>
            <a:fld id="{A0889653-8991-DE4B-9C98-F35B30ACD243}" type="slidenum">
              <a:rPr lang="en-US"/>
              <a:pPr>
                <a:defRPr/>
              </a:pPr>
              <a:t>‹#›</a:t>
            </a:fld>
            <a:endParaRPr lang="en-US"/>
          </a:p>
        </p:txBody>
      </p:sp>
    </p:spTree>
    <p:extLst>
      <p:ext uri="{BB962C8B-B14F-4D97-AF65-F5344CB8AC3E}">
        <p14:creationId xmlns:p14="http://schemas.microsoft.com/office/powerpoint/2010/main" val="1797272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57200" y="1058776"/>
            <a:ext cx="4038600" cy="3238500"/>
          </a:xfrm>
        </p:spPr>
        <p:txBody>
          <a:bodyPr>
            <a:normAutofit/>
          </a:bodyPr>
          <a:lstStyle>
            <a:lvl1pPr marL="342900" indent="-342900">
              <a:buFont typeface="Arial"/>
              <a:buChar char="•"/>
              <a:defRPr sz="1800"/>
            </a:lvl1pPr>
            <a:lvl2pPr marL="685800" indent="-342900">
              <a:buFont typeface="Arial"/>
              <a:buChar char="•"/>
              <a:defRPr sz="1800"/>
            </a:lvl2pPr>
            <a:lvl3pPr marL="1028700" indent="-342900">
              <a:buFont typeface="Arial"/>
              <a:buChar char="•"/>
              <a:defRPr sz="1800"/>
            </a:lvl3pPr>
            <a:lvl4pPr marL="1371600" indent="-342900">
              <a:buFont typeface="Arial"/>
              <a:buChar char="•"/>
              <a:defRPr sz="1800"/>
            </a:lvl4pPr>
            <a:lvl5pPr marL="1714500" indent="-342900">
              <a:buFont typeface="Arial"/>
              <a:buChar cha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058776"/>
            <a:ext cx="4038600" cy="3238500"/>
          </a:xfrm>
        </p:spPr>
        <p:txBody>
          <a:bodyPr>
            <a:normAutofit/>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960036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0A46DD7E-6B51-8F8D-7DA4-6178BB36937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6826969-C809-1638-E2D1-7D53B0D8196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0414681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9644DE-DFA4-8B0D-B59B-EB46F3D9395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591294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C1FE6F-FFA9-C5C4-CBBA-E1C4F920B1E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9D5B2CFD-1286-90FC-33A7-4210EB121BD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AF0F6DBA-F91C-A37C-E813-61DCC0B0EC2D}"/>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3122112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982AF3-FE2A-11A3-C661-EE2F2F6057C8}"/>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D825ED7C-7115-6ED5-B904-05493D049B8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0008857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04043-D09A-3D00-92AB-7D84116ED4AB}"/>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3FA3CB0C-B6EC-4E42-C8F7-05C9E159D0E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21678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6B6C4-0314-FBE4-E527-775DBDD9FAB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F2B4351-1082-0421-6DAF-D9A70DBB442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3591617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992696-914A-CA56-9DB5-249F5A78691D}"/>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60E275F-3818-DF83-DF4E-D42EE2C4878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2004299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0434A3-DF93-CBFE-DC91-A78CE11C642A}"/>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5404ADF-82DC-6CB6-A43D-F61E812FE1D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617317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7C1BA-3A22-9A64-E3ED-5C3BFA76797E}"/>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61575274-6ABB-5127-2E6A-5910825A5B1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841887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531824-4555-C3C6-B14A-076457F3C678}"/>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BD9D8C3D-591E-29A1-562F-C148942815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5443697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873DD-1C47-C9BF-7BAB-FFB1122B924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182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36C91-048B-2FEB-5278-04E496BC61E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023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7BFFA-21DF-7D9D-C96A-89877F0C590C}"/>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DF5379B8-4125-ACD4-7532-A213E83D52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4935968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89A09-7FDE-1AB9-9EB8-3A9E75F8B341}"/>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D692868F-DFFC-AB1B-29AE-F2AD9D6927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5758032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BD5745CB-F40D-2F2F-FD59-2901EBB88289}"/>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3C1C83E-FEE0-9A44-A3A0-FCE0AB8902A8}"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475CE925-7E42-66C1-DA81-52B7029E8401}"/>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36098695-B1BD-E852-8799-7D0D803148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36710754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CB972C54-AE31-BD5F-4032-59BC38A2EDD3}"/>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A29758D-760B-8D4F-B8F9-A3E4DA8C3D6E}"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A00C5DE2-F4C9-5BCB-E804-A5DFA6D4F971}"/>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BDE972BB-51F9-BD4A-7D8A-27BC38D307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3107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57D78-8484-EB53-429F-46217DA2079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C0BEE87-ADC6-CE13-142E-D40BC240FDE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710230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D3BBDF32-3A3C-06CF-4D45-83D4962218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05B4DDE3-ED69-33C1-9656-7EEA3F04BD0C}"/>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2B231B1F-0CA1-B141-B60C-F4734CEBCEF5}"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1594215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6A7FD0D-E798-42AE-B2BD-5EB5B8B158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33CB94F2-AA17-13B0-0E82-3CE614CE331D}"/>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A70E39-5DD3-1F46-807B-E1B3F6675E10}"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42605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B3C745D0-AC6C-3196-2687-9B278D6087C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5CBC447A-7FBC-664D-9B6B-ED21D6DFD982}"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671DAD8C-F230-23D0-C69F-510C51FCF3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341757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6A40A6A1-8BC0-E704-6C14-2B245245815F}"/>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77C0F886-A180-1247-AA4A-7EA2290B7ABF}"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7AE547F6-6068-1A17-5309-A666E96B34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8113529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832786A7-6775-299B-D7E9-5E5E1A14177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423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ADDD04F-8BDF-F961-8348-1DB76D77300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9767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7728574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4261377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29166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19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4A38D-A198-1245-08E7-2AD9474649C1}"/>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E57E911-9EAD-B4A3-683D-8D81C87983B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14371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44968F4D-9EB2-EC49-F595-782F49823FFF}"/>
              </a:ext>
            </a:extLst>
          </p:cNvPr>
          <p:cNvSpPr>
            <a:spLocks noGrp="1"/>
          </p:cNvSpPr>
          <p:nvPr>
            <p:ph type="dt" sz="half" idx="10"/>
          </p:nvPr>
        </p:nvSpPr>
        <p:spPr>
          <a:xfrm>
            <a:off x="0" y="0"/>
            <a:ext cx="0" cy="0"/>
          </a:xfrm>
        </p:spPr>
        <p:txBody>
          <a:bodyPr/>
          <a:lstStyle>
            <a:lvl1pPr>
              <a:defRPr/>
            </a:lvl1pPr>
          </a:lstStyle>
          <a:p>
            <a:pPr>
              <a:defRPr/>
            </a:pPr>
            <a:fld id="{C19D2243-D3B2-C449-B5FA-6B8835910D2F}" type="datetime1">
              <a:rPr lang="en-CA"/>
              <a:pPr>
                <a:defRPr/>
              </a:pPr>
              <a:t>2023-10-17</a:t>
            </a:fld>
            <a:endParaRPr lang="en-US"/>
          </a:p>
        </p:txBody>
      </p:sp>
      <p:sp>
        <p:nvSpPr>
          <p:cNvPr id="5" name="Footer Placeholder 4">
            <a:extLst>
              <a:ext uri="{FF2B5EF4-FFF2-40B4-BE49-F238E27FC236}">
                <a16:creationId xmlns:a16="http://schemas.microsoft.com/office/drawing/2014/main" id="{BFC37731-B5D1-E713-9D95-B295B7C46B06}"/>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D0510-1C0C-2A7F-30F7-3B29472AD137}"/>
              </a:ext>
            </a:extLst>
          </p:cNvPr>
          <p:cNvSpPr>
            <a:spLocks noGrp="1"/>
          </p:cNvSpPr>
          <p:nvPr>
            <p:ph type="sldNum" sz="quarter" idx="12"/>
          </p:nvPr>
        </p:nvSpPr>
        <p:spPr>
          <a:xfrm>
            <a:off x="0" y="0"/>
            <a:ext cx="0" cy="0"/>
          </a:xfrm>
        </p:spPr>
        <p:txBody>
          <a:bodyPr/>
          <a:lstStyle>
            <a:lvl1pPr>
              <a:defRPr/>
            </a:lvl1pPr>
          </a:lstStyle>
          <a:p>
            <a:pPr>
              <a:defRPr/>
            </a:pPr>
            <a:fld id="{F687B4FA-A9C3-9141-9574-EE89FBE5E18B}" type="slidenum">
              <a:rPr lang="en-US"/>
              <a:pPr>
                <a:defRPr/>
              </a:pPr>
              <a:t>‹#›</a:t>
            </a:fld>
            <a:endParaRPr lang="en-US"/>
          </a:p>
        </p:txBody>
      </p:sp>
    </p:spTree>
    <p:extLst>
      <p:ext uri="{BB962C8B-B14F-4D97-AF65-F5344CB8AC3E}">
        <p14:creationId xmlns:p14="http://schemas.microsoft.com/office/powerpoint/2010/main" val="4088381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57200" y="1058776"/>
            <a:ext cx="4038600" cy="3238500"/>
          </a:xfrm>
        </p:spPr>
        <p:txBody>
          <a:bodyPr>
            <a:normAutofit/>
          </a:bodyPr>
          <a:lstStyle>
            <a:lvl1pPr marL="342900" indent="-342900">
              <a:buFont typeface="Arial"/>
              <a:buChar char="•"/>
              <a:defRPr sz="1800"/>
            </a:lvl1pPr>
            <a:lvl2pPr marL="685800" indent="-342900">
              <a:buFont typeface="Arial"/>
              <a:buChar char="•"/>
              <a:defRPr sz="1800"/>
            </a:lvl2pPr>
            <a:lvl3pPr marL="1028700" indent="-342900">
              <a:buFont typeface="Arial"/>
              <a:buChar char="•"/>
              <a:defRPr sz="1800"/>
            </a:lvl3pPr>
            <a:lvl4pPr marL="1371600" indent="-342900">
              <a:buFont typeface="Arial"/>
              <a:buChar char="•"/>
              <a:defRPr sz="1800"/>
            </a:lvl4pPr>
            <a:lvl5pPr marL="1714500" indent="-342900">
              <a:buFont typeface="Arial"/>
              <a:buChar cha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058776"/>
            <a:ext cx="4038600" cy="3238500"/>
          </a:xfrm>
        </p:spPr>
        <p:txBody>
          <a:bodyPr>
            <a:normAutofit/>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878872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6706" y="1764326"/>
            <a:ext cx="8229600" cy="762000"/>
          </a:xfrm>
        </p:spPr>
        <p:txBody>
          <a:bodyPr lIns="76200" tIns="76200" rIns="76200" bIns="76200"/>
          <a:lstStyle/>
          <a:p>
            <a:r>
              <a:rPr lang="en-US"/>
              <a:t>Click to edit Master title style</a:t>
            </a:r>
            <a:endParaRPr lang="en-US" dirty="0"/>
          </a:p>
        </p:txBody>
      </p:sp>
      <p:sp>
        <p:nvSpPr>
          <p:cNvPr id="3" name="Subtitle 2"/>
          <p:cNvSpPr>
            <a:spLocks noGrp="1"/>
          </p:cNvSpPr>
          <p:nvPr>
            <p:ph type="subTitle" idx="1"/>
          </p:nvPr>
        </p:nvSpPr>
        <p:spPr>
          <a:xfrm>
            <a:off x="416706" y="2529892"/>
            <a:ext cx="8229600" cy="897788"/>
          </a:xfrm>
        </p:spPr>
        <p:txBody>
          <a:bodyPr lIns="76200" tIns="76200" rIns="76200" bIns="0">
            <a:normAutofit/>
          </a:bodyPr>
          <a:lstStyle>
            <a:lvl1pPr marL="0" indent="0" algn="l">
              <a:buNone/>
              <a:defRPr sz="1800">
                <a:solidFill>
                  <a:srgbClr val="5E606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324019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C9BED-0E95-25CA-3CC2-95CF7BB40AC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C4B7542-3CC3-8D23-C1A8-C2DE8D90A59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0145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theme" Target="../theme/theme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889" r:id="rId22"/>
    <p:sldLayoutId id="2147485890" r:id="rId23"/>
    <p:sldLayoutId id="2147485891" r:id="rId24"/>
    <p:sldLayoutId id="2147485892" r:id="rId25"/>
    <p:sldLayoutId id="2147485914" r:id="rId26"/>
    <p:sldLayoutId id="2147485945" r:id="rId2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461345"/>
      </p:ext>
    </p:extLst>
  </p:cSld>
  <p:clrMap bg1="lt1" tx1="dk1" bg2="lt2" tx2="dk2" accent1="accent1" accent2="accent2" accent3="accent3" accent4="accent4" accent5="accent5" accent6="accent6" hlink="hlink" folHlink="folHlink"/>
  <p:sldLayoutIdLst>
    <p:sldLayoutId id="2147485947" r:id="rId1"/>
    <p:sldLayoutId id="2147485948" r:id="rId2"/>
    <p:sldLayoutId id="2147485949" r:id="rId3"/>
    <p:sldLayoutId id="2147485950" r:id="rId4"/>
    <p:sldLayoutId id="2147485951" r:id="rId5"/>
    <p:sldLayoutId id="2147485952" r:id="rId6"/>
    <p:sldLayoutId id="2147485953" r:id="rId7"/>
    <p:sldLayoutId id="2147485954" r:id="rId8"/>
    <p:sldLayoutId id="2147485955" r:id="rId9"/>
    <p:sldLayoutId id="2147485956" r:id="rId10"/>
    <p:sldLayoutId id="2147485957" r:id="rId11"/>
    <p:sldLayoutId id="2147485958" r:id="rId12"/>
    <p:sldLayoutId id="2147485959" r:id="rId13"/>
    <p:sldLayoutId id="2147485960" r:id="rId14"/>
    <p:sldLayoutId id="2147485961" r:id="rId15"/>
    <p:sldLayoutId id="2147485962" r:id="rId16"/>
    <p:sldLayoutId id="2147485963" r:id="rId17"/>
    <p:sldLayoutId id="2147485964" r:id="rId18"/>
    <p:sldLayoutId id="2147485965" r:id="rId19"/>
    <p:sldLayoutId id="2147485966" r:id="rId20"/>
    <p:sldLayoutId id="2147485967" r:id="rId21"/>
    <p:sldLayoutId id="2147485968" r:id="rId22"/>
    <p:sldLayoutId id="2147485969" r:id="rId23"/>
    <p:sldLayoutId id="2147485970" r:id="rId24"/>
    <p:sldLayoutId id="2147485971" r:id="rId25"/>
    <p:sldLayoutId id="2147485972" r:id="rId26"/>
    <p:sldLayoutId id="2147485973" r:id="rId2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8802"/>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 id="2147485986" r:id="rId12"/>
    <p:sldLayoutId id="2147485987" r:id="rId13"/>
    <p:sldLayoutId id="2147485988" r:id="rId14"/>
    <p:sldLayoutId id="2147485989" r:id="rId15"/>
    <p:sldLayoutId id="2147485990" r:id="rId16"/>
    <p:sldLayoutId id="2147485991" r:id="rId17"/>
    <p:sldLayoutId id="2147485992" r:id="rId18"/>
    <p:sldLayoutId id="2147485993" r:id="rId19"/>
    <p:sldLayoutId id="2147485994" r:id="rId20"/>
    <p:sldLayoutId id="2147485995" r:id="rId21"/>
    <p:sldLayoutId id="2147485996" r:id="rId22"/>
    <p:sldLayoutId id="2147485997" r:id="rId23"/>
    <p:sldLayoutId id="2147485998" r:id="rId24"/>
    <p:sldLayoutId id="2147485999" r:id="rId25"/>
    <p:sldLayoutId id="2147486000" r:id="rId26"/>
    <p:sldLayoutId id="2147486001" r:id="rId27"/>
    <p:sldLayoutId id="2147486002" r:id="rId28"/>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7.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8" Type="http://schemas.openxmlformats.org/officeDocument/2006/relationships/image" Target="../media/image700.png"/><Relationship Id="rId13" Type="http://schemas.openxmlformats.org/officeDocument/2006/relationships/customXml" Target="../ink/ink14.xml"/><Relationship Id="rId3" Type="http://schemas.openxmlformats.org/officeDocument/2006/relationships/customXml" Target="../ink/ink9.xml"/><Relationship Id="rId7" Type="http://schemas.openxmlformats.org/officeDocument/2006/relationships/customXml" Target="../ink/ink11.xml"/><Relationship Id="rId12" Type="http://schemas.openxmlformats.org/officeDocument/2006/relationships/image" Target="../media/image72.png"/><Relationship Id="rId2" Type="http://schemas.openxmlformats.org/officeDocument/2006/relationships/image" Target="../media/image70.png"/><Relationship Id="rId16" Type="http://schemas.openxmlformats.org/officeDocument/2006/relationships/image" Target="../media/image74.png"/><Relationship Id="rId1" Type="http://schemas.openxmlformats.org/officeDocument/2006/relationships/slideLayout" Target="../slideLayouts/slideLayout25.xml"/><Relationship Id="rId6" Type="http://schemas.openxmlformats.org/officeDocument/2006/relationships/image" Target="../media/image690.png"/><Relationship Id="rId11" Type="http://schemas.openxmlformats.org/officeDocument/2006/relationships/customXml" Target="../ink/ink13.xml"/><Relationship Id="rId5" Type="http://schemas.openxmlformats.org/officeDocument/2006/relationships/customXml" Target="../ink/ink10.xml"/><Relationship Id="rId15" Type="http://schemas.openxmlformats.org/officeDocument/2006/relationships/customXml" Target="../ink/ink15.xml"/><Relationship Id="rId10" Type="http://schemas.openxmlformats.org/officeDocument/2006/relationships/image" Target="../media/image71.png"/><Relationship Id="rId4" Type="http://schemas.openxmlformats.org/officeDocument/2006/relationships/image" Target="../media/image680.png"/><Relationship Id="rId9" Type="http://schemas.openxmlformats.org/officeDocument/2006/relationships/customXml" Target="../ink/ink12.xml"/><Relationship Id="rId14" Type="http://schemas.openxmlformats.org/officeDocument/2006/relationships/image" Target="../media/image73.png"/></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5" Type="http://schemas.openxmlformats.org/officeDocument/2006/relationships/image" Target="../media/image180.png"/><Relationship Id="rId4" Type="http://schemas.openxmlformats.org/officeDocument/2006/relationships/customXml" Target="../ink/ink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5" Type="http://schemas.openxmlformats.org/officeDocument/2006/relationships/image" Target="../media/image200.png"/><Relationship Id="rId4" Type="http://schemas.openxmlformats.org/officeDocument/2006/relationships/customXml" Target="../ink/ink4.xml"/></Relationships>
</file>

<file path=ppt/slides/_rels/slide1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6.xml"/><Relationship Id="rId5" Type="http://schemas.openxmlformats.org/officeDocument/2006/relationships/image" Target="../media/image210.png"/><Relationship Id="rId4" Type="http://schemas.openxmlformats.org/officeDocument/2006/relationships/customXml" Target="../ink/ink5.xml"/></Relationships>
</file>

<file path=ppt/slides/_rels/slide130.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hyperlink" Target="https://vimeo.com/139094998" TargetMode="External"/><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bing.com/videos/riverview/relatedvideo?&amp;q=bruce+springsteen+sxsw+keynote+speech&amp;&amp;mid=18E121326672065CCBC618E121326672065CCBC6&amp;&amp;FORM=VRDGAR" TargetMode="Externa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youtu.be/zL2FOrx41N0" TargetMode="External"/><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 Id="rId5" Type="http://schemas.openxmlformats.org/officeDocument/2006/relationships/image" Target="../media/image230.png"/><Relationship Id="rId4" Type="http://schemas.openxmlformats.org/officeDocument/2006/relationships/customXml" Target="../ink/ink6.xml"/></Relationships>
</file>

<file path=ppt/slides/_rels/slide1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 Id="rId5" Type="http://schemas.openxmlformats.org/officeDocument/2006/relationships/image" Target="../media/image250.png"/><Relationship Id="rId4" Type="http://schemas.openxmlformats.org/officeDocument/2006/relationships/customXml" Target="../ink/ink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167.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6.xml"/><Relationship Id="rId5" Type="http://schemas.openxmlformats.org/officeDocument/2006/relationships/image" Target="../media/image280.png"/><Relationship Id="rId4" Type="http://schemas.openxmlformats.org/officeDocument/2006/relationships/customXml" Target="../ink/ink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1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mailto:Jfestinger@telus.net" TargetMode="Externa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jon.festinger@ubc.ca" TargetMode="External"/><Relationship Id="rId7" Type="http://schemas.openxmlformats.org/officeDocument/2006/relationships/customXml" Target="../ink/ink2.xml"/><Relationship Id="rId2" Type="http://schemas.openxmlformats.org/officeDocument/2006/relationships/hyperlink" Target="http://cms.ubc.ca/" TargetMode="Externa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customXml" Target="../ink/ink1.xml"/><Relationship Id="rId4" Type="http://schemas.openxmlformats.org/officeDocument/2006/relationships/hyperlink" Target="mailto:jon_festinger@thecdm.ca"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youtu.be/Zlvgil4zNQk"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3">
            <a:extLst>
              <a:ext uri="{FF2B5EF4-FFF2-40B4-BE49-F238E27FC236}">
                <a16:creationId xmlns:a16="http://schemas.microsoft.com/office/drawing/2014/main" id="{7C03DCDB-9D69-5581-C0E9-D29F69A59C8D}"/>
              </a:ext>
            </a:extLst>
          </p:cNvPr>
          <p:cNvSpPr>
            <a:spLocks noGrp="1"/>
          </p:cNvSpPr>
          <p:nvPr>
            <p:ph type="body" sz="quarter" idx="11"/>
          </p:nvPr>
        </p:nvSpPr>
        <p:spPr bwMode="auto">
          <a:xfrm>
            <a:off x="365125" y="52389"/>
            <a:ext cx="8778875" cy="1079499"/>
          </a:xfrm>
        </p:spPr>
        <p:txBody>
          <a:bodyPr/>
          <a:lstStyle/>
          <a:p>
            <a:pPr>
              <a:defRPr/>
            </a:pPr>
            <a:endParaRPr lang="en-US" sz="3600" spc="100" dirty="0">
              <a:solidFill>
                <a:schemeClr val="bg1"/>
              </a:solidFill>
              <a:ea typeface="ＭＳ Ｐゴシック" charset="-128"/>
            </a:endParaRPr>
          </a:p>
          <a:p>
            <a:pPr>
              <a:defRPr/>
            </a:pPr>
            <a:r>
              <a:rPr lang="en-US" sz="4800" spc="100" dirty="0">
                <a:solidFill>
                  <a:schemeClr val="bg1"/>
                </a:solidFill>
                <a:ea typeface="ＭＳ Ｐゴシック" charset="-128"/>
              </a:rPr>
              <a:t>Users Rights </a:t>
            </a:r>
            <a:r>
              <a:rPr lang="en-US" sz="4800" spc="100" dirty="0">
                <a:solidFill>
                  <a:srgbClr val="FF0000"/>
                </a:solidFill>
                <a:ea typeface="ＭＳ Ｐゴシック" charset="-128"/>
              </a:rPr>
              <a:t>2</a:t>
            </a:r>
          </a:p>
        </p:txBody>
      </p:sp>
      <p:sp>
        <p:nvSpPr>
          <p:cNvPr id="16386" name="Text Placeholder 2">
            <a:extLst>
              <a:ext uri="{FF2B5EF4-FFF2-40B4-BE49-F238E27FC236}">
                <a16:creationId xmlns:a16="http://schemas.microsoft.com/office/drawing/2014/main" id="{47C0539B-3EAE-04A3-028A-267E117A87AB}"/>
              </a:ext>
            </a:extLst>
          </p:cNvPr>
          <p:cNvSpPr>
            <a:spLocks noGrp="1"/>
          </p:cNvSpPr>
          <p:nvPr>
            <p:ph type="body" sz="quarter" idx="12"/>
          </p:nvPr>
        </p:nvSpPr>
        <p:spPr bwMode="auto">
          <a:xfrm>
            <a:off x="366713" y="1276350"/>
            <a:ext cx="5429250" cy="1871663"/>
          </a:xfrm>
        </p:spPr>
        <p:txBody>
          <a:bodyPr/>
          <a:lstStyle/>
          <a:p>
            <a:pPr>
              <a:defRPr/>
            </a:pPr>
            <a:r>
              <a:rPr lang="en-US" b="1" dirty="0">
                <a:solidFill>
                  <a:srgbClr val="FFFF00"/>
                </a:solidFill>
                <a:cs typeface="Lucida Console"/>
              </a:rPr>
              <a:t>Talk </a:t>
            </a:r>
            <a:r>
              <a:rPr lang="en-US" b="1" dirty="0">
                <a:solidFill>
                  <a:srgbClr val="FF0000"/>
                </a:solidFill>
                <a:cs typeface="Lucida Console"/>
              </a:rPr>
              <a:t>5</a:t>
            </a:r>
            <a:r>
              <a:rPr lang="en-US" b="1" dirty="0">
                <a:solidFill>
                  <a:srgbClr val="FFFF00"/>
                </a:solidFill>
                <a:cs typeface="Lucida Console"/>
              </a:rPr>
              <a:t> </a:t>
            </a:r>
          </a:p>
          <a:p>
            <a:pPr>
              <a:defRPr/>
            </a:pPr>
            <a:r>
              <a:rPr lang="en-US" b="1" dirty="0">
                <a:solidFill>
                  <a:srgbClr val="FFFF00"/>
                </a:solidFill>
                <a:cs typeface="Lucida Console"/>
              </a:rPr>
              <a:t>LAW 422 001</a:t>
            </a:r>
          </a:p>
          <a:p>
            <a:pPr>
              <a:defRPr/>
            </a:pPr>
            <a:r>
              <a:rPr lang="en-US" b="1" dirty="0">
                <a:solidFill>
                  <a:srgbClr val="FFFF00"/>
                </a:solidFill>
                <a:cs typeface="Lucida Console"/>
              </a:rPr>
              <a:t>Intellectual Property Law </a:t>
            </a:r>
          </a:p>
          <a:p>
            <a:pPr>
              <a:defRPr/>
            </a:pPr>
            <a:r>
              <a:rPr lang="en-US" b="1" dirty="0">
                <a:solidFill>
                  <a:srgbClr val="FFFF00"/>
                </a:solidFill>
                <a:cs typeface="Lucida Console"/>
              </a:rPr>
              <a:t>Allard School of Law</a:t>
            </a:r>
            <a:r>
              <a:rPr lang="en-US" b="1" dirty="0">
                <a:solidFill>
                  <a:srgbClr val="FF0000"/>
                </a:solidFill>
                <a:cs typeface="Lucida Console"/>
              </a:rPr>
              <a:t>,</a:t>
            </a:r>
            <a:r>
              <a:rPr lang="en-US" b="1" dirty="0">
                <a:solidFill>
                  <a:srgbClr val="FFFF00"/>
                </a:solidFill>
                <a:cs typeface="Lucida Console"/>
              </a:rPr>
              <a:t> UBC</a:t>
            </a:r>
          </a:p>
          <a:p>
            <a:pPr>
              <a:defRPr/>
            </a:pPr>
            <a:r>
              <a:rPr lang="en-US" b="1" dirty="0">
                <a:solidFill>
                  <a:srgbClr val="FFFF00"/>
                </a:solidFill>
                <a:cs typeface="Lucida Console"/>
              </a:rPr>
              <a:t>Fall</a:t>
            </a:r>
            <a:r>
              <a:rPr lang="en-US" b="1" dirty="0">
                <a:solidFill>
                  <a:srgbClr val="FF0000"/>
                </a:solidFill>
                <a:cs typeface="Lucida Console"/>
              </a:rPr>
              <a:t>,</a:t>
            </a:r>
            <a:r>
              <a:rPr lang="en-US" b="1" dirty="0">
                <a:solidFill>
                  <a:srgbClr val="FFFF00"/>
                </a:solidFill>
                <a:cs typeface="Lucida Console"/>
              </a:rPr>
              <a:t> 2023</a:t>
            </a:r>
          </a:p>
          <a:p>
            <a:pPr>
              <a:buFont typeface="Arial" charset="0"/>
              <a:buNone/>
              <a:defRPr/>
            </a:pPr>
            <a:r>
              <a:rPr lang="en-US" dirty="0">
                <a:ea typeface="ＭＳ Ｐゴシック" charset="-128"/>
              </a:rPr>
              <a:t> </a:t>
            </a:r>
          </a:p>
        </p:txBody>
      </p:sp>
      <p:sp>
        <p:nvSpPr>
          <p:cNvPr id="2" name="Text Placeholder 1">
            <a:extLst>
              <a:ext uri="{FF2B5EF4-FFF2-40B4-BE49-F238E27FC236}">
                <a16:creationId xmlns:a16="http://schemas.microsoft.com/office/drawing/2014/main" id="{4AC834AE-764E-0D2B-1885-9A99FBF114CE}"/>
              </a:ext>
            </a:extLst>
          </p:cNvPr>
          <p:cNvSpPr>
            <a:spLocks noGrp="1"/>
          </p:cNvSpPr>
          <p:nvPr>
            <p:ph type="body" sz="quarter" idx="13"/>
          </p:nvPr>
        </p:nvSpPr>
        <p:spPr>
          <a:xfrm>
            <a:off x="366713" y="3292475"/>
            <a:ext cx="5429250" cy="1079500"/>
          </a:xfrm>
        </p:spPr>
        <p:txBody>
          <a:bodyPr/>
          <a:lstStyle/>
          <a:p>
            <a:pPr>
              <a:defRPr/>
            </a:pPr>
            <a:r>
              <a:rPr lang="en-US" dirty="0">
                <a:cs typeface="Lucida Console"/>
              </a:rPr>
              <a:t>Jon Festinger K.C.</a:t>
            </a:r>
          </a:p>
          <a:p>
            <a:pPr>
              <a:defRPr/>
            </a:pPr>
            <a:r>
              <a:rPr lang="en-CA" dirty="0">
                <a:cs typeface="Lucida Console"/>
              </a:rPr>
              <a:t>QMUL School of Law (CCLS)</a:t>
            </a:r>
          </a:p>
          <a:p>
            <a:pPr>
              <a:defRPr/>
            </a:pPr>
            <a:r>
              <a:rPr lang="en-CA" dirty="0">
                <a:cs typeface="Lucida Console"/>
              </a:rPr>
              <a:t>Whiteboard Law</a:t>
            </a:r>
          </a:p>
          <a:p>
            <a:pPr>
              <a:defRPr/>
            </a:pPr>
            <a:r>
              <a:rPr lang="en-CA" dirty="0">
                <a:cs typeface="Lucida Console"/>
                <a:hlinkClick r:id="rId3"/>
              </a:rPr>
              <a:t>https://iplaw.allard.ubc.ca/</a:t>
            </a:r>
            <a:r>
              <a:rPr lang="en-CA" dirty="0">
                <a:cs typeface="Lucida Console"/>
              </a:rPr>
              <a:t> </a:t>
            </a:r>
          </a:p>
        </p:txBody>
      </p:sp>
      <p:pic>
        <p:nvPicPr>
          <p:cNvPr id="25604" name="Content Placeholder 3" descr="JF.png">
            <a:extLst>
              <a:ext uri="{FF2B5EF4-FFF2-40B4-BE49-F238E27FC236}">
                <a16:creationId xmlns:a16="http://schemas.microsoft.com/office/drawing/2014/main" id="{E25F15AB-ECB1-568F-E7F1-86FD66AB1C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3975" y="2871788"/>
            <a:ext cx="23844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E1BD47-F3AC-DB2C-2D11-CE98BEB70858}"/>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A picture containing text&#10;&#10;Description automatically generated">
            <a:extLst>
              <a:ext uri="{FF2B5EF4-FFF2-40B4-BE49-F238E27FC236}">
                <a16:creationId xmlns:a16="http://schemas.microsoft.com/office/drawing/2014/main" id="{C515539B-05D0-824D-A107-786DC59CD963}"/>
              </a:ext>
            </a:extLst>
          </p:cNvPr>
          <p:cNvPicPr>
            <a:picLocks noGrp="1" noChangeAspect="1"/>
          </p:cNvPicPr>
          <p:nvPr>
            <p:ph idx="1"/>
          </p:nvPr>
        </p:nvPicPr>
        <p:blipFill>
          <a:blip r:embed="rId2"/>
          <a:stretch>
            <a:fillRect/>
          </a:stretch>
        </p:blipFill>
        <p:spPr/>
      </p:pic>
      <p:pic>
        <p:nvPicPr>
          <p:cNvPr id="46083" name="Picture 6" descr="A picture containing text&#10;&#10;Description automatically generated">
            <a:extLst>
              <a:ext uri="{FF2B5EF4-FFF2-40B4-BE49-F238E27FC236}">
                <a16:creationId xmlns:a16="http://schemas.microsoft.com/office/drawing/2014/main" id="{E82E91BE-B4A3-DE56-58E1-0E63C65D2A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9050" y="1625600"/>
            <a:ext cx="14859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4929" name="Content Placeholder 2">
            <a:extLst>
              <a:ext uri="{FF2B5EF4-FFF2-40B4-BE49-F238E27FC236}">
                <a16:creationId xmlns:a16="http://schemas.microsoft.com/office/drawing/2014/main" id="{42873734-81F2-C51E-85AC-848834853115}"/>
              </a:ext>
            </a:extLst>
          </p:cNvPr>
          <p:cNvSpPr>
            <a:spLocks noGrp="1" noChangeArrowheads="1"/>
          </p:cNvSpPr>
          <p:nvPr>
            <p:ph sz="quarter" idx="10"/>
          </p:nvPr>
        </p:nvSpPr>
        <p:spPr bwMode="auto">
          <a:xfrm>
            <a:off x="1485900" y="1201738"/>
            <a:ext cx="6172200" cy="2740025"/>
          </a:xfrm>
          <a:prstGeom prst="rect">
            <a:avLst/>
          </a:prstGeom>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defRPr/>
            </a:pPr>
            <a:r>
              <a:rPr lang="en-US" altLang="en-US" sz="6000" dirty="0">
                <a:solidFill>
                  <a:schemeClr val="accent6">
                    <a:lumMod val="10000"/>
                  </a:schemeClr>
                </a:solidFill>
                <a:latin typeface="Andale Mono" panose="020B0509000000000004" pitchFamily="49" charset="0"/>
              </a:rPr>
              <a:t>A</a:t>
            </a:r>
            <a:r>
              <a:rPr lang="en-US" altLang="en-US" sz="6000" dirty="0">
                <a:solidFill>
                  <a:srgbClr val="FF0000"/>
                </a:solidFill>
                <a:latin typeface="Andale Mono" panose="020B0509000000000004" pitchFamily="49" charset="0"/>
              </a:rPr>
              <a:t>.</a:t>
            </a:r>
            <a:r>
              <a:rPr lang="en-US" altLang="en-US" sz="6000" dirty="0">
                <a:solidFill>
                  <a:schemeClr val="accent6">
                    <a:lumMod val="10000"/>
                  </a:schemeClr>
                </a:solidFill>
                <a:latin typeface="Andale Mono" panose="020B0509000000000004" pitchFamily="49" charset="0"/>
              </a:rPr>
              <a:t>I</a:t>
            </a:r>
            <a:r>
              <a:rPr lang="en-US" altLang="en-US" sz="6000" dirty="0">
                <a:solidFill>
                  <a:srgbClr val="FF0000"/>
                </a:solidFill>
                <a:latin typeface="Andale Mono" panose="020B0509000000000004" pitchFamily="49" charset="0"/>
              </a:rPr>
              <a:t>.</a:t>
            </a:r>
            <a:r>
              <a:rPr lang="en-US" altLang="en-US" sz="6000" dirty="0">
                <a:solidFill>
                  <a:schemeClr val="accent6">
                    <a:lumMod val="10000"/>
                  </a:schemeClr>
                </a:solidFill>
                <a:latin typeface="Andale Mono" panose="020B0509000000000004" pitchFamily="49" charset="0"/>
              </a:rPr>
              <a:t>I</a:t>
            </a:r>
            <a:r>
              <a:rPr lang="en-US" altLang="en-US" sz="6000" dirty="0">
                <a:solidFill>
                  <a:srgbClr val="FF0000"/>
                </a:solidFill>
                <a:latin typeface="Andale Mono" panose="020B0509000000000004" pitchFamily="49" charset="0"/>
              </a:rPr>
              <a:t>.</a:t>
            </a:r>
            <a:r>
              <a:rPr lang="en-US" altLang="en-US" sz="6000" dirty="0">
                <a:solidFill>
                  <a:schemeClr val="accent6">
                    <a:lumMod val="10000"/>
                  </a:schemeClr>
                </a:solidFill>
                <a:latin typeface="Andale Mono" panose="020B0509000000000004" pitchFamily="49" charset="0"/>
              </a:rPr>
              <a:t>P</a:t>
            </a:r>
            <a:r>
              <a:rPr lang="en-US" altLang="en-US" sz="6000" dirty="0">
                <a:solidFill>
                  <a:srgbClr val="FF0000"/>
                </a:solidFill>
                <a:latin typeface="Andale Mono" panose="020B0509000000000004" pitchFamily="49" charset="0"/>
              </a:rPr>
              <a:t>.</a:t>
            </a:r>
          </a:p>
          <a:p>
            <a:pPr marL="0" indent="0" algn="ctr">
              <a:buFont typeface="Arial" panose="020B0604020202020204" pitchFamily="34" charset="0"/>
              <a:buNone/>
              <a:defRPr/>
            </a:pPr>
            <a:r>
              <a:rPr lang="en-US" altLang="en-US" sz="6000" dirty="0">
                <a:solidFill>
                  <a:srgbClr val="0070C0"/>
                </a:solidFill>
                <a:latin typeface="Apple Chancery" panose="03020702040506060504" pitchFamily="66" charset="-79"/>
                <a:cs typeface="Apple Chancery" panose="03020702040506060504" pitchFamily="66" charset="-79"/>
              </a:rPr>
              <a:t>Follow</a:t>
            </a:r>
            <a:r>
              <a:rPr lang="en-US" altLang="en-US" sz="6000" dirty="0">
                <a:solidFill>
                  <a:srgbClr val="FF0000"/>
                </a:solidFill>
                <a:latin typeface="Apple Chancery" panose="03020702040506060504" pitchFamily="66" charset="-79"/>
                <a:cs typeface="Apple Chancery" panose="03020702040506060504" pitchFamily="66" charset="-79"/>
              </a:rPr>
              <a:t>-</a:t>
            </a:r>
            <a:r>
              <a:rPr lang="en-US" altLang="en-US" sz="6000" dirty="0">
                <a:solidFill>
                  <a:srgbClr val="0070C0"/>
                </a:solidFill>
                <a:latin typeface="Apple Chancery" panose="03020702040506060504" pitchFamily="66" charset="-79"/>
                <a:cs typeface="Apple Chancery" panose="03020702040506060504" pitchFamily="66" charset="-79"/>
              </a:rPr>
              <a:t>up</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Graphical user interface, text&#10;&#10;Description automatically generated">
            <a:extLst>
              <a:ext uri="{FF2B5EF4-FFF2-40B4-BE49-F238E27FC236}">
                <a16:creationId xmlns:a16="http://schemas.microsoft.com/office/drawing/2014/main" id="{88EF3D0A-8828-F19A-9DD0-1A9C27EFD08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22525" y="422275"/>
            <a:ext cx="429895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Graphical user interface, Teams&#10;&#10;Description automatically generated">
            <a:extLst>
              <a:ext uri="{FF2B5EF4-FFF2-40B4-BE49-F238E27FC236}">
                <a16:creationId xmlns:a16="http://schemas.microsoft.com/office/drawing/2014/main" id="{F3B374A5-066E-BAC0-0F42-4D0378C276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9938" y="211138"/>
            <a:ext cx="506412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Text, letter&#10;&#10;Description automatically generated">
            <a:extLst>
              <a:ext uri="{FF2B5EF4-FFF2-40B4-BE49-F238E27FC236}">
                <a16:creationId xmlns:a16="http://schemas.microsoft.com/office/drawing/2014/main" id="{68B01270-F302-4E3F-76DE-2E25CFE2F1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46363" y="239713"/>
            <a:ext cx="3852862"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418126E-50FB-3420-2FC9-1FA82BE1FE38}"/>
                  </a:ext>
                </a:extLst>
              </p14:cNvPr>
              <p14:cNvContentPartPr/>
              <p14:nvPr/>
            </p14:nvContentPartPr>
            <p14:xfrm>
              <a:off x="2761395" y="3005519"/>
              <a:ext cx="230760" cy="459720"/>
            </p14:xfrm>
          </p:contentPart>
        </mc:Choice>
        <mc:Fallback xmlns="">
          <p:pic>
            <p:nvPicPr>
              <p:cNvPr id="4" name="Ink 3">
                <a:extLst>
                  <a:ext uri="{FF2B5EF4-FFF2-40B4-BE49-F238E27FC236}">
                    <a16:creationId xmlns:a16="http://schemas.microsoft.com/office/drawing/2014/main" id="{8418126E-50FB-3420-2FC9-1FA82BE1FE38}"/>
                  </a:ext>
                </a:extLst>
              </p:cNvPr>
              <p:cNvPicPr/>
              <p:nvPr/>
            </p:nvPicPr>
            <p:blipFill>
              <a:blip r:embed="rId4"/>
              <a:stretch>
                <a:fillRect/>
              </a:stretch>
            </p:blipFill>
            <p:spPr>
              <a:xfrm>
                <a:off x="2752395" y="2996519"/>
                <a:ext cx="248400" cy="477360"/>
              </a:xfrm>
              <a:prstGeom prst="rect">
                <a:avLst/>
              </a:prstGeom>
            </p:spPr>
          </p:pic>
        </mc:Fallback>
      </mc:AlternateContent>
      <p:grpSp>
        <p:nvGrpSpPr>
          <p:cNvPr id="114691" name="Group 6">
            <a:extLst>
              <a:ext uri="{FF2B5EF4-FFF2-40B4-BE49-F238E27FC236}">
                <a16:creationId xmlns:a16="http://schemas.microsoft.com/office/drawing/2014/main" id="{D5B9C880-773D-2D54-3DDB-191C29021D4B}"/>
              </a:ext>
            </a:extLst>
          </p:cNvPr>
          <p:cNvGrpSpPr>
            <a:grpSpLocks/>
          </p:cNvGrpSpPr>
          <p:nvPr/>
        </p:nvGrpSpPr>
        <p:grpSpPr bwMode="auto">
          <a:xfrm>
            <a:off x="2822575" y="1625600"/>
            <a:ext cx="111125" cy="146050"/>
            <a:chOff x="2821875" y="1625639"/>
            <a:chExt cx="111240" cy="1461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699BB14-F710-FF67-0CE2-2770509D602A}"/>
                    </a:ext>
                  </a:extLst>
                </p14:cNvPr>
                <p14:cNvContentPartPr/>
                <p14:nvPr/>
              </p14:nvContentPartPr>
              <p14:xfrm>
                <a:off x="2821875" y="1629959"/>
                <a:ext cx="91800" cy="141840"/>
              </p14:xfrm>
            </p:contentPart>
          </mc:Choice>
          <mc:Fallback xmlns="">
            <p:pic>
              <p:nvPicPr>
                <p:cNvPr id="5" name="Ink 4">
                  <a:extLst>
                    <a:ext uri="{FF2B5EF4-FFF2-40B4-BE49-F238E27FC236}">
                      <a16:creationId xmlns:a16="http://schemas.microsoft.com/office/drawing/2014/main" id="{1699BB14-F710-FF67-0CE2-2770509D602A}"/>
                    </a:ext>
                  </a:extLst>
                </p:cNvPr>
                <p:cNvPicPr/>
                <p:nvPr/>
              </p:nvPicPr>
              <p:blipFill>
                <a:blip r:embed="rId6"/>
                <a:stretch>
                  <a:fillRect/>
                </a:stretch>
              </p:blipFill>
              <p:spPr>
                <a:xfrm>
                  <a:off x="2812840" y="1620959"/>
                  <a:ext cx="109509"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1DF960A-08FC-851A-ACF3-245F32E9CDA0}"/>
                    </a:ext>
                  </a:extLst>
                </p14:cNvPr>
                <p14:cNvContentPartPr/>
                <p14:nvPr/>
              </p14:nvContentPartPr>
              <p14:xfrm>
                <a:off x="2838795" y="1625639"/>
                <a:ext cx="94320" cy="360"/>
              </p14:xfrm>
            </p:contentPart>
          </mc:Choice>
          <mc:Fallback xmlns="">
            <p:pic>
              <p:nvPicPr>
                <p:cNvPr id="6" name="Ink 5">
                  <a:extLst>
                    <a:ext uri="{FF2B5EF4-FFF2-40B4-BE49-F238E27FC236}">
                      <a16:creationId xmlns:a16="http://schemas.microsoft.com/office/drawing/2014/main" id="{11DF960A-08FC-851A-ACF3-245F32E9CDA0}"/>
                    </a:ext>
                  </a:extLst>
                </p:cNvPr>
                <p:cNvPicPr/>
                <p:nvPr/>
              </p:nvPicPr>
              <p:blipFill>
                <a:blip r:embed="rId8"/>
                <a:stretch>
                  <a:fillRect/>
                </a:stretch>
              </p:blipFill>
              <p:spPr>
                <a:xfrm>
                  <a:off x="2829795" y="1616639"/>
                  <a:ext cx="11196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52AB52D-EBCD-971A-5BAC-719DCA4F24B1}"/>
                  </a:ext>
                </a:extLst>
              </p14:cNvPr>
              <p14:cNvContentPartPr/>
              <p14:nvPr/>
            </p14:nvContentPartPr>
            <p14:xfrm>
              <a:off x="3958035" y="1331519"/>
              <a:ext cx="1860840" cy="46080"/>
            </p14:xfrm>
          </p:contentPart>
        </mc:Choice>
        <mc:Fallback xmlns="">
          <p:pic>
            <p:nvPicPr>
              <p:cNvPr id="8" name="Ink 7">
                <a:extLst>
                  <a:ext uri="{FF2B5EF4-FFF2-40B4-BE49-F238E27FC236}">
                    <a16:creationId xmlns:a16="http://schemas.microsoft.com/office/drawing/2014/main" id="{F52AB52D-EBCD-971A-5BAC-719DCA4F24B1}"/>
                  </a:ext>
                </a:extLst>
              </p:cNvPr>
              <p:cNvPicPr/>
              <p:nvPr/>
            </p:nvPicPr>
            <p:blipFill>
              <a:blip r:embed="rId10"/>
              <a:stretch>
                <a:fillRect/>
              </a:stretch>
            </p:blipFill>
            <p:spPr>
              <a:xfrm>
                <a:off x="3949035" y="1322589"/>
                <a:ext cx="1878480" cy="6358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9149C51-E666-565E-7F62-BA82F725E8FA}"/>
                  </a:ext>
                </a:extLst>
              </p14:cNvPr>
              <p14:cNvContentPartPr/>
              <p14:nvPr/>
            </p14:nvContentPartPr>
            <p14:xfrm>
              <a:off x="5828595" y="1342679"/>
              <a:ext cx="464400" cy="18360"/>
            </p14:xfrm>
          </p:contentPart>
        </mc:Choice>
        <mc:Fallback xmlns="">
          <p:pic>
            <p:nvPicPr>
              <p:cNvPr id="9" name="Ink 8">
                <a:extLst>
                  <a:ext uri="{FF2B5EF4-FFF2-40B4-BE49-F238E27FC236}">
                    <a16:creationId xmlns:a16="http://schemas.microsoft.com/office/drawing/2014/main" id="{B9149C51-E666-565E-7F62-BA82F725E8FA}"/>
                  </a:ext>
                </a:extLst>
              </p:cNvPr>
              <p:cNvPicPr/>
              <p:nvPr/>
            </p:nvPicPr>
            <p:blipFill>
              <a:blip r:embed="rId12"/>
              <a:stretch>
                <a:fillRect/>
              </a:stretch>
            </p:blipFill>
            <p:spPr>
              <a:xfrm>
                <a:off x="5819588" y="1333679"/>
                <a:ext cx="482054"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0866DED6-BBE6-E865-7950-B32C4C054990}"/>
                  </a:ext>
                </a:extLst>
              </p14:cNvPr>
              <p14:cNvContentPartPr/>
              <p14:nvPr/>
            </p14:nvContentPartPr>
            <p14:xfrm>
              <a:off x="2887755" y="1428359"/>
              <a:ext cx="2351880" cy="31320"/>
            </p14:xfrm>
          </p:contentPart>
        </mc:Choice>
        <mc:Fallback xmlns="">
          <p:pic>
            <p:nvPicPr>
              <p:cNvPr id="10" name="Ink 9">
                <a:extLst>
                  <a:ext uri="{FF2B5EF4-FFF2-40B4-BE49-F238E27FC236}">
                    <a16:creationId xmlns:a16="http://schemas.microsoft.com/office/drawing/2014/main" id="{0866DED6-BBE6-E865-7950-B32C4C054990}"/>
                  </a:ext>
                </a:extLst>
              </p:cNvPr>
              <p:cNvPicPr/>
              <p:nvPr/>
            </p:nvPicPr>
            <p:blipFill>
              <a:blip r:embed="rId14"/>
              <a:stretch>
                <a:fillRect/>
              </a:stretch>
            </p:blipFill>
            <p:spPr>
              <a:xfrm>
                <a:off x="2878755" y="1419461"/>
                <a:ext cx="2369520" cy="48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30AC972C-B7C5-F6EA-30FF-EB75FE16710A}"/>
                  </a:ext>
                </a:extLst>
              </p14:cNvPr>
              <p14:cNvContentPartPr/>
              <p14:nvPr/>
            </p14:nvContentPartPr>
            <p14:xfrm>
              <a:off x="2938515" y="4424999"/>
              <a:ext cx="39600" cy="315000"/>
            </p14:xfrm>
          </p:contentPart>
        </mc:Choice>
        <mc:Fallback xmlns="">
          <p:pic>
            <p:nvPicPr>
              <p:cNvPr id="11" name="Ink 10">
                <a:extLst>
                  <a:ext uri="{FF2B5EF4-FFF2-40B4-BE49-F238E27FC236}">
                    <a16:creationId xmlns:a16="http://schemas.microsoft.com/office/drawing/2014/main" id="{30AC972C-B7C5-F6EA-30FF-EB75FE16710A}"/>
                  </a:ext>
                </a:extLst>
              </p:cNvPr>
              <p:cNvPicPr/>
              <p:nvPr/>
            </p:nvPicPr>
            <p:blipFill>
              <a:blip r:embed="rId16"/>
              <a:stretch>
                <a:fillRect/>
              </a:stretch>
            </p:blipFill>
            <p:spPr>
              <a:xfrm>
                <a:off x="2929515" y="4416009"/>
                <a:ext cx="57240" cy="332620"/>
              </a:xfrm>
              <a:prstGeom prst="rect">
                <a:avLst/>
              </a:prstGeom>
            </p:spPr>
          </p:pic>
        </mc:Fallback>
      </mc:AlternateContent>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28CB5F7A-CEC1-398C-D1B2-DF1F2F2B415B}"/>
              </a:ext>
            </a:extLst>
          </p:cNvPr>
          <p:cNvSpPr>
            <a:spLocks noGrp="1" noChangeArrowheads="1"/>
          </p:cNvSpPr>
          <p:nvPr>
            <p:ph type="title"/>
          </p:nvPr>
        </p:nvSpPr>
        <p:spPr bwMode="auto">
          <a:xfrm>
            <a:off x="1485900" y="26828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latin typeface="Comic Sans MS" panose="030F0902030302020204" pitchFamily="66" charset="0"/>
              </a:rPr>
              <a:t>Novel </a:t>
            </a:r>
            <a:r>
              <a:rPr lang="en-US" altLang="en-US" sz="3600" b="1">
                <a:solidFill>
                  <a:schemeClr val="bg1"/>
                </a:solidFill>
                <a:latin typeface="Comic Sans MS" panose="030F0902030302020204" pitchFamily="66" charset="0"/>
              </a:rPr>
              <a:t>(</a:t>
            </a:r>
            <a:r>
              <a:rPr lang="en-US" altLang="en-US" sz="3600" b="1">
                <a:solidFill>
                  <a:srgbClr val="FF0000"/>
                </a:solidFill>
                <a:latin typeface="Comic Sans MS" panose="030F0902030302020204" pitchFamily="66" charset="0"/>
              </a:rPr>
              <a:t>?</a:t>
            </a:r>
            <a:r>
              <a:rPr lang="en-US" altLang="en-US" sz="3600" b="1">
                <a:solidFill>
                  <a:schemeClr val="bg1"/>
                </a:solidFill>
                <a:latin typeface="Comic Sans MS" panose="030F0902030302020204" pitchFamily="66" charset="0"/>
              </a:rPr>
              <a:t>)</a:t>
            </a:r>
            <a:r>
              <a:rPr lang="en-US" altLang="en-US" sz="3600" b="1">
                <a:solidFill>
                  <a:srgbClr val="FFFF00"/>
                </a:solidFill>
                <a:latin typeface="Comic Sans MS" panose="030F0902030302020204" pitchFamily="66" charset="0"/>
              </a:rPr>
              <a:t> uses of copyright</a:t>
            </a:r>
          </a:p>
        </p:txBody>
      </p:sp>
      <p:pic>
        <p:nvPicPr>
          <p:cNvPr id="115714" name="Picture 1">
            <a:extLst>
              <a:ext uri="{FF2B5EF4-FFF2-40B4-BE49-F238E27FC236}">
                <a16:creationId xmlns:a16="http://schemas.microsoft.com/office/drawing/2014/main" id="{C37FE680-51E8-643D-16C3-6AB69D14400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5788" y="1419225"/>
            <a:ext cx="543242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Graphical user interface, text, application&#10;&#10;Description automatically generated">
            <a:extLst>
              <a:ext uri="{FF2B5EF4-FFF2-40B4-BE49-F238E27FC236}">
                <a16:creationId xmlns:a16="http://schemas.microsoft.com/office/drawing/2014/main" id="{459FA89E-03F0-361E-232F-43283C6ACD0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9775" y="273050"/>
            <a:ext cx="25844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xt, letter&#10;&#10;Description automatically generated">
            <a:extLst>
              <a:ext uri="{FF2B5EF4-FFF2-40B4-BE49-F238E27FC236}">
                <a16:creationId xmlns:a16="http://schemas.microsoft.com/office/drawing/2014/main" id="{101D2AFD-4CD3-3B09-DF54-6D66151454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81350" y="195263"/>
            <a:ext cx="27813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Text&#10;&#10;Description automatically generated">
            <a:extLst>
              <a:ext uri="{FF2B5EF4-FFF2-40B4-BE49-F238E27FC236}">
                <a16:creationId xmlns:a16="http://schemas.microsoft.com/office/drawing/2014/main" id="{345B860C-B1C5-ACF2-2972-8913019B3FF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1150" y="268288"/>
            <a:ext cx="34417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8F9980-8436-634F-A52D-7EF9CE2E9A40}"/>
              </a:ext>
            </a:extLst>
          </p:cNvPr>
          <p:cNvSpPr>
            <a:spLocks noGrp="1"/>
          </p:cNvSpPr>
          <p:nvPr>
            <p:ph sz="quarter" idx="10"/>
          </p:nvPr>
        </p:nvSpPr>
        <p:spPr>
          <a:xfrm>
            <a:off x="684213" y="268288"/>
            <a:ext cx="7775575" cy="4708525"/>
          </a:xfrm>
        </p:spPr>
        <p:txBody>
          <a:bodyPr>
            <a:normAutofit lnSpcReduction="10000"/>
          </a:bodyPr>
          <a:lstStyle/>
          <a:p>
            <a:pPr marL="0" indent="0">
              <a:buFont typeface="Arial" panose="020B0604020202020204" pitchFamily="34" charset="0"/>
              <a:buNone/>
              <a:defRPr/>
            </a:pPr>
            <a:r>
              <a:rPr lang="en-CA" sz="2250" dirty="0">
                <a:solidFill>
                  <a:schemeClr val="bg1"/>
                </a:solidFill>
              </a:rPr>
              <a:t>“1. The central question in these appeals is whether the judge (</a:t>
            </a:r>
            <a:r>
              <a:rPr lang="en-CA" sz="2250" dirty="0" err="1">
                <a:solidFill>
                  <a:schemeClr val="bg1"/>
                </a:solidFill>
              </a:rPr>
              <a:t>Mr</a:t>
            </a:r>
            <a:r>
              <a:rPr lang="en-CA" sz="2250" dirty="0">
                <a:solidFill>
                  <a:schemeClr val="bg1"/>
                </a:solidFill>
              </a:rPr>
              <a:t> – now Lord - Justice </a:t>
            </a:r>
            <a:r>
              <a:rPr lang="en-CA" sz="2250" dirty="0" err="1">
                <a:solidFill>
                  <a:schemeClr val="bg1"/>
                </a:solidFill>
              </a:rPr>
              <a:t>Warby</a:t>
            </a:r>
            <a:r>
              <a:rPr lang="en-CA" sz="2250" dirty="0">
                <a:solidFill>
                  <a:schemeClr val="bg1"/>
                </a:solidFill>
              </a:rPr>
              <a:t>) was right to make orders for summary judgment in favour of the claimant, Meghan, Duchess of Sussex (the Duchess or the claimant) against the publishers of the Mail on Sunday newspaper and the </a:t>
            </a:r>
            <a:r>
              <a:rPr lang="en-CA" sz="2250" dirty="0" err="1">
                <a:solidFill>
                  <a:schemeClr val="bg1"/>
                </a:solidFill>
              </a:rPr>
              <a:t>MailOnline</a:t>
            </a:r>
            <a:r>
              <a:rPr lang="en-CA" sz="2250" dirty="0">
                <a:solidFill>
                  <a:schemeClr val="bg1"/>
                </a:solidFill>
              </a:rPr>
              <a:t>, Associated Newspapers Limited (Associated Newspapers or the defendant). </a:t>
            </a:r>
            <a:r>
              <a:rPr lang="en-CA" sz="2250" dirty="0">
                <a:solidFill>
                  <a:srgbClr val="FFFF00"/>
                </a:solidFill>
              </a:rPr>
              <a:t>Summary judgment was granted in respect of the Duchess’s claims </a:t>
            </a:r>
            <a:r>
              <a:rPr lang="en-CA" sz="2250" dirty="0">
                <a:solidFill>
                  <a:srgbClr val="FF0000"/>
                </a:solidFill>
              </a:rPr>
              <a:t>for misuse of private information and infringement of copyright</a:t>
            </a:r>
            <a:r>
              <a:rPr lang="en-CA" sz="2250" dirty="0">
                <a:solidFill>
                  <a:schemeClr val="bg1"/>
                </a:solidFill>
              </a:rPr>
              <a:t>. The claims relate to the publication in a number of Mail articles (the Articles) of about half the contents of a 5-page handwritten letter (the Letter) which the Duchess had sent on 27 August 2018 to her father, </a:t>
            </a:r>
            <a:r>
              <a:rPr lang="en-CA" sz="2250" dirty="0" err="1">
                <a:solidFill>
                  <a:schemeClr val="bg1"/>
                </a:solidFill>
              </a:rPr>
              <a:t>Mr</a:t>
            </a:r>
            <a:r>
              <a:rPr lang="en-CA" sz="2250" dirty="0">
                <a:solidFill>
                  <a:schemeClr val="bg1"/>
                </a:solidFill>
              </a:rPr>
              <a:t> Thomas Markle (</a:t>
            </a:r>
            <a:r>
              <a:rPr lang="en-CA" sz="2250" dirty="0" err="1">
                <a:solidFill>
                  <a:schemeClr val="bg1"/>
                </a:solidFill>
              </a:rPr>
              <a:t>Mr</a:t>
            </a:r>
            <a:r>
              <a:rPr lang="en-CA" sz="2250" dirty="0">
                <a:solidFill>
                  <a:schemeClr val="bg1"/>
                </a:solidFill>
              </a:rPr>
              <a:t> Markle)… </a:t>
            </a:r>
            <a:endParaRPr lang="en-US" sz="2250" dirty="0">
              <a:solidFill>
                <a:schemeClr val="bg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0D5A1-EA5A-7579-424C-10CFB4A0DFD5}"/>
              </a:ext>
            </a:extLst>
          </p:cNvPr>
          <p:cNvSpPr>
            <a:spLocks noGrp="1"/>
          </p:cNvSpPr>
          <p:nvPr>
            <p:ph sz="quarter" idx="10"/>
          </p:nvPr>
        </p:nvSpPr>
        <p:spPr>
          <a:xfrm>
            <a:off x="647700" y="268288"/>
            <a:ext cx="7848600" cy="4660900"/>
          </a:xfrm>
        </p:spPr>
        <p:txBody>
          <a:bodyPr>
            <a:normAutofit fontScale="92500" lnSpcReduction="10000"/>
          </a:bodyPr>
          <a:lstStyle/>
          <a:p>
            <a:pPr marL="0" indent="0">
              <a:buFont typeface="Arial" panose="020B0604020202020204" pitchFamily="34" charset="0"/>
              <a:buNone/>
              <a:defRPr/>
            </a:pPr>
            <a:r>
              <a:rPr lang="en-CA" sz="2100" dirty="0">
                <a:solidFill>
                  <a:schemeClr val="bg1"/>
                </a:solidFill>
              </a:rPr>
              <a:t>3. In his judgment of 11 February 2021, the judge also held that the Duchess was entitled to summary judgment on the issues of subsistence and infringement of copyright in the Letter, but that the issue remained of whether a </a:t>
            </a:r>
            <a:r>
              <a:rPr lang="en-CA" sz="2100" dirty="0" err="1">
                <a:solidFill>
                  <a:schemeClr val="bg1"/>
                </a:solidFill>
              </a:rPr>
              <a:t>Mr</a:t>
            </a:r>
            <a:r>
              <a:rPr lang="en-CA" sz="2100" dirty="0">
                <a:solidFill>
                  <a:schemeClr val="bg1"/>
                </a:solidFill>
              </a:rPr>
              <a:t> Jason Knauf (</a:t>
            </a:r>
            <a:r>
              <a:rPr lang="en-CA" sz="2100" dirty="0" err="1">
                <a:solidFill>
                  <a:schemeClr val="bg1"/>
                </a:solidFill>
              </a:rPr>
              <a:t>Mr</a:t>
            </a:r>
            <a:r>
              <a:rPr lang="en-CA" sz="2100" dirty="0">
                <a:solidFill>
                  <a:schemeClr val="bg1"/>
                </a:solidFill>
              </a:rPr>
              <a:t> Knauf), a former member of the Kensington Palace Communications Team, was a co-author. After the judgment, it became clear that </a:t>
            </a:r>
            <a:r>
              <a:rPr lang="en-CA" sz="2100" dirty="0" err="1">
                <a:solidFill>
                  <a:schemeClr val="bg1"/>
                </a:solidFill>
              </a:rPr>
              <a:t>Mr</a:t>
            </a:r>
            <a:r>
              <a:rPr lang="en-CA" sz="2100" dirty="0">
                <a:solidFill>
                  <a:schemeClr val="bg1"/>
                </a:solidFill>
              </a:rPr>
              <a:t> Knauf had not co-authored the Letter and claimed no copyright in it, and the judge gave final summary judgment on the copyright claim in a further judgment of 12 May 2021… </a:t>
            </a:r>
          </a:p>
          <a:p>
            <a:pPr marL="0" indent="0">
              <a:buFont typeface="Arial" panose="020B0604020202020204" pitchFamily="34" charset="0"/>
              <a:buNone/>
              <a:defRPr/>
            </a:pPr>
            <a:r>
              <a:rPr lang="en-CA" sz="2100" dirty="0">
                <a:solidFill>
                  <a:schemeClr val="bg1"/>
                </a:solidFill>
              </a:rPr>
              <a:t>9. As to copyright, Associated Newspapers’ two main grounds of appeal are that (</a:t>
            </a:r>
            <a:r>
              <a:rPr lang="en-CA" sz="2100" dirty="0" err="1">
                <a:solidFill>
                  <a:schemeClr val="bg1"/>
                </a:solidFill>
              </a:rPr>
              <a:t>i</a:t>
            </a:r>
            <a:r>
              <a:rPr lang="en-CA" sz="2100" dirty="0">
                <a:solidFill>
                  <a:schemeClr val="bg1"/>
                </a:solidFill>
              </a:rPr>
              <a:t>) the judge failed properly to evaluate the interference with article 10, saying that this was not one of the rare cases in which freedom of expression would outweigh copyright in the absence of a fair dealing defence, and (ii) the judge failed properly to evaluate the fair dealing defence, bearing in mind the limited scope of the copyright in the Letter and the wide scope of the concept of reporting current events. </a:t>
            </a:r>
            <a:endParaRPr lang="en-US" sz="2100" dirty="0">
              <a:solidFill>
                <a:schemeClr val="bg1"/>
              </a:solidFill>
            </a:endParaRPr>
          </a:p>
          <a:p>
            <a:pPr marL="0" indent="0">
              <a:buFont typeface="Arial" panose="020B0604020202020204" pitchFamily="34" charset="0"/>
              <a:buNone/>
              <a:defRPr/>
            </a:pPr>
            <a:endParaRPr lang="en-US" sz="21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C30A375-5FC6-D3FC-8F22-7E80ED573D7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34E7352-0E1E-98DA-40E3-E550887F19D2}"/>
              </a:ext>
            </a:extLst>
          </p:cNvPr>
          <p:cNvPicPr>
            <a:picLocks noGrp="1" noChangeAspect="1"/>
          </p:cNvPicPr>
          <p:nvPr>
            <p:ph idx="1"/>
          </p:nvPr>
        </p:nvPicPr>
        <p:blipFill>
          <a:blip r:embed="rId2"/>
          <a:stretch>
            <a:fillRect/>
          </a:stretch>
        </p:blipFill>
        <p:spPr/>
      </p:pic>
      <p:pic>
        <p:nvPicPr>
          <p:cNvPr id="47107" name="Picture 6" descr="Graphical user interface, text, application, email&#10;&#10;Description automatically generated">
            <a:extLst>
              <a:ext uri="{FF2B5EF4-FFF2-40B4-BE49-F238E27FC236}">
                <a16:creationId xmlns:a16="http://schemas.microsoft.com/office/drawing/2014/main" id="{517B3C99-C2AD-53A6-D690-26F10EC638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3588" y="987425"/>
            <a:ext cx="5076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813D493-96F8-1A48-E20D-5A66804B9ED8}"/>
                  </a:ext>
                </a:extLst>
              </p14:cNvPr>
              <p14:cNvContentPartPr/>
              <p14:nvPr/>
            </p14:nvContentPartPr>
            <p14:xfrm>
              <a:off x="2033571" y="1635646"/>
              <a:ext cx="927360" cy="565920"/>
            </p14:xfrm>
          </p:contentPart>
        </mc:Choice>
        <mc:Fallback xmlns="">
          <p:pic>
            <p:nvPicPr>
              <p:cNvPr id="8" name="Ink 7">
                <a:extLst>
                  <a:ext uri="{FF2B5EF4-FFF2-40B4-BE49-F238E27FC236}">
                    <a16:creationId xmlns:a16="http://schemas.microsoft.com/office/drawing/2014/main" id="{E813D493-96F8-1A48-E20D-5A66804B9ED8}"/>
                  </a:ext>
                </a:extLst>
              </p:cNvPr>
              <p:cNvPicPr/>
              <p:nvPr/>
            </p:nvPicPr>
            <p:blipFill>
              <a:blip r:embed="rId5"/>
              <a:stretch>
                <a:fillRect/>
              </a:stretch>
            </p:blipFill>
            <p:spPr>
              <a:xfrm>
                <a:off x="2024571" y="1626646"/>
                <a:ext cx="945000" cy="583560"/>
              </a:xfrm>
              <a:prstGeom prst="rect">
                <a:avLst/>
              </a:prstGeom>
            </p:spPr>
          </p:pic>
        </mc:Fallback>
      </mc:AlternateContent>
      <p:sp>
        <p:nvSpPr>
          <p:cNvPr id="47109" name="TextBox 8">
            <a:extLst>
              <a:ext uri="{FF2B5EF4-FFF2-40B4-BE49-F238E27FC236}">
                <a16:creationId xmlns:a16="http://schemas.microsoft.com/office/drawing/2014/main" id="{E49E9837-0F6A-A515-BAF0-8669332F20A0}"/>
              </a:ext>
            </a:extLst>
          </p:cNvPr>
          <p:cNvSpPr txBox="1">
            <a:spLocks noChangeArrowheads="1"/>
          </p:cNvSpPr>
          <p:nvPr/>
        </p:nvSpPr>
        <p:spPr bwMode="auto">
          <a:xfrm>
            <a:off x="2768600" y="77788"/>
            <a:ext cx="360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Images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Content Placeholder 2">
            <a:extLst>
              <a:ext uri="{FF2B5EF4-FFF2-40B4-BE49-F238E27FC236}">
                <a16:creationId xmlns:a16="http://schemas.microsoft.com/office/drawing/2014/main" id="{49F3D7E8-E3E2-C2CF-E144-4B576ED0602E}"/>
              </a:ext>
            </a:extLst>
          </p:cNvPr>
          <p:cNvSpPr>
            <a:spLocks noGrp="1" noChangeArrowheads="1"/>
          </p:cNvSpPr>
          <p:nvPr>
            <p:ph sz="quarter" idx="10"/>
          </p:nvPr>
        </p:nvSpPr>
        <p:spPr bwMode="auto">
          <a:xfrm>
            <a:off x="142875" y="165100"/>
            <a:ext cx="8858250" cy="4813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indent="0">
              <a:buFont typeface="Arial" panose="020B0604020202020204" pitchFamily="34" charset="0"/>
              <a:buNone/>
            </a:pPr>
            <a:r>
              <a:rPr lang="en-CA" altLang="en-US" sz="900" i="1">
                <a:solidFill>
                  <a:schemeClr val="bg1"/>
                </a:solidFill>
                <a:latin typeface="Apple Chancery" panose="03020702040506060504" pitchFamily="66" charset="-79"/>
                <a:cs typeface="Apple Chancery" panose="03020702040506060504" pitchFamily="66" charset="-79"/>
              </a:rPr>
              <a:t>Daddy, [1] It is with a heavy heart that I write this, not understanding why you have chosen to take this path, turning a blind eye to the pain you’re causing. The last time we spoke was 7 days before our wedding when Harry and I called you. This was followed by a turbulent and confusing week where we called you multiple times a day to try to understand what was happening. [2] From my phone alone, I called you over 20 times and you ignored my calls, opting instead to solely speak to tabloids - leaving me in the days before our wedding worried, confused, shocked, and absolutely blindsided. [3] Post wedding you then made a choice to begin an onslaught of media interviews, which are still ongoing. Your actions have broken mv heart into a million pieces - not simply because you have manufactured such unnecessary and unwarranted pain, but by making the choice to not tell the truth as you are puppeteered in this. Something I will never understand. [4] You’ve told the press that you called me to say you weren’t coming to the wedding - that didn’t happen because you never called. You’ve said I’ve never helped you financially and you’ve never asked me for help which is also untrue; you sent me an email last October that said, “if I’ve depended too much on you for financial help then I’m sorry but please if you could help me more, not as a bargaining chip for mv loyalty. You already have that whether you realize it or not.” [5] And while I still refuse to read any press, it was shared with me what you said about … [Here, the claimant complained that her father had been unjust in what he wrote about a relative, and the claimant’s behaviour towards that relative. She provided a detailed rebuttal]. [6] I have only ever loved, protected, and defended you, offering whatever financial support I could, worrying about your health be it your … [Here, the claimant referred to a number of health problems encountered by her father] …, and always asking how I could help. [7] So the week of the wedding to hear about you having a heart attack through a tabloid was horrifying. I called and texted you and desperately tried to find out about the medical treatment you would need and where you would be. I begged you to accept help - we sent someone to your home, tried to have them drive you to the hospital, to get the best care and protection for you, and instead of speaking to me to accept this or any help, you stopped answering your phone and chose to only speak to tabloids. I will never understand why especially with you knowing I have always looked out for your health. … [Here, the claimant wrote about the nature and content of conversations with her father over the past 10 years] [8] … in the last two years your obsession with tabloid media only exacerbated my worry for you, which is why I pleaded with you to stop reading the tabloids. On a daily basis you fixated and clicked on the lies they were writing about me, especially those manufactured by your other daughter, who I barely know. … [9] [The claimant wrote about her upbringing, her half-sister and their relationship] … Though you feel you did your best to stop her while you watched me silently suffer at the hand of her vicious lies, I crumbled inside. … [… The claimant described her feelings about her father’s health …] … [10] I … urged you day after day to stop reading the tabloids. But you couldn’t ­ and your fascination grew into paranoia (and then rage) of how you were being portrayed. You know how much anguish tabloid press has caused – lies simply for click bait. So to suffer through this media circus created by you is all the more devastating. You continue to be manipulated by the press, who are likely promising you the world to keep churning out these fictitious stories, yet still ridiculing you. The lies you have been paid to share about me, about our help for you, … [Reference was made to support the claimant says her father received] … - is staggering and confusing. [… Reference was made to the contents of correspondence sent by Mr Markle …] [11] We all rallied around to support and protect you from day one and this you know. So to hear about the attacks you’ve made at Harry in press, who was nothing but patient, kind, and understanding with you is perhaps the most painful of all. I will truly never understand it. [12] For some reason you choose to continue fabricating these stories, manufacturing this fictitious narrative, and entrenching yourself deeper into this web you’ve spun. The only thing that helps me sleep at night is the faith and knowing that a lie can’t live forever. [13] My hope is that you can take a moment to reflect on this. To remember our conversation seven days before the wedding when we asked you if the claims of you working with the paparazzi and press were true and told you if we tried to protect you from the story running (something we've never attempted to do for anyone - ourselves included) that we wouldn't be able to use that strength to protect our own children one day. Even knowing that, you said it wasn’t true. [14] I believed you, trusted you, and told you I loved vou. The next morning the CCTV footage came out. You haven’t reached out to me since the week of our wedding, and while you claim you have no way of contacting me, my number has remained the same. This you know. No texts, no missed calls, no outreach from you – just more global interviews you’re being paid to do to say harmful and hurtful things that are untrue. [15] If you love me, as you tell the press you do, please stop. Please allow us to live our lives in peace. Please stop lying, please stop creating so much pain, please stop exploiting mv relationship with mv husband, and please stop taking the bait from the press. I realize you are so far down this rabbit hole that you feel (or may feel) there is no way out, but if you take a moment to pause I think you’ll see that being able to live with a clear conscience is more valuable than any payment in the world. I ask for nothing other than peace, and I wish the same for you. Meg </a:t>
            </a:r>
            <a:endParaRPr lang="en-US" altLang="en-US" sz="900" i="1">
              <a:solidFill>
                <a:schemeClr val="bg1"/>
              </a:solidFill>
              <a:latin typeface="Apple Chancery" panose="03020702040506060504" pitchFamily="66" charset="-79"/>
              <a:cs typeface="Apple Chancery" panose="03020702040506060504" pitchFamily="66" charset="-79"/>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Content Placeholder 2">
            <a:extLst>
              <a:ext uri="{FF2B5EF4-FFF2-40B4-BE49-F238E27FC236}">
                <a16:creationId xmlns:a16="http://schemas.microsoft.com/office/drawing/2014/main" id="{952B9E59-84AE-656D-DBC0-C8440570B5E2}"/>
              </a:ext>
            </a:extLst>
          </p:cNvPr>
          <p:cNvSpPr>
            <a:spLocks noGrp="1" noChangeArrowheads="1"/>
          </p:cNvSpPr>
          <p:nvPr>
            <p:ph sz="quarter" idx="10"/>
          </p:nvPr>
        </p:nvSpPr>
        <p:spPr bwMode="auto">
          <a:xfrm>
            <a:off x="395288" y="133350"/>
            <a:ext cx="8280400" cy="487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1200" i="1">
                <a:solidFill>
                  <a:schemeClr val="bg1"/>
                </a:solidFill>
              </a:rPr>
              <a:t>The copyright claim </a:t>
            </a:r>
          </a:p>
          <a:p>
            <a:pPr marL="0" indent="0">
              <a:buFont typeface="Arial" panose="020B0604020202020204" pitchFamily="34" charset="0"/>
              <a:buNone/>
            </a:pPr>
            <a:r>
              <a:rPr lang="en-CA" altLang="en-US" sz="1200">
                <a:solidFill>
                  <a:schemeClr val="bg1"/>
                </a:solidFill>
              </a:rPr>
              <a:t>59. At [130]-[152] the judge dealt with the essential legal principles, the issues, originality and infringement, before turning to the fair dealing for the purpose of reporting current events and the public interest defences at [153]-[158], which are the subject of this appeal. </a:t>
            </a:r>
          </a:p>
          <a:p>
            <a:pPr marL="0" indent="0">
              <a:buFont typeface="Arial" panose="020B0604020202020204" pitchFamily="34" charset="0"/>
              <a:buNone/>
            </a:pPr>
            <a:r>
              <a:rPr lang="en-CA" altLang="en-US" sz="1200">
                <a:solidFill>
                  <a:schemeClr val="bg1"/>
                </a:solidFill>
              </a:rPr>
              <a:t>60. On fair dealing, the judge said that his previous analysis led “ineluctably to the conclusion that this defence could not succeed”. The defendant’s case identified 5 current events, broadly summarised, as: (i) the claimant’s relationship with her father, (ii) the People Article disclosing the existence of the Letter, (iii) Mr Markle’s reaction to the People Article, (iv) Mr Markle’s dispute with the version put into the public domain, and (v) his dispute with the version of the claimant’s conduct towards him. (ii)-(v) arguably qualified as public events. The only requirement of the defence which was satisfied was the acknowledgment of the author. Summary judgment dismissing fair dealing defences had been given in Hyde Park Residence Ltd v. Yelland [2001] Ch 143 (Hyde Park), Ashdown v. Telegraph Group Ltd [2001] EWCA Civ 1142 (Ashdown), and HRH Prince of Wales v. Associated Newspapers Ltd [2008] Ch 57. Guidance was to be found in Ashdown at [70] (approving an extract from Laddie, Prescott and Vitoria, The Modern Law of Copyright and Designs): </a:t>
            </a:r>
          </a:p>
          <a:p>
            <a:pPr marL="300038" lvl="1" indent="0">
              <a:buFont typeface="Arial" panose="020B0604020202020204" pitchFamily="34" charset="0"/>
              <a:buNone/>
            </a:pPr>
            <a:r>
              <a:rPr lang="en-CA" altLang="en-US" sz="1200">
                <a:solidFill>
                  <a:schemeClr val="bg1"/>
                </a:solidFill>
              </a:rPr>
              <a:t>… by far the most important factor is whether the alleged fair dealing is in fact commercially competing with the proprietor’s exploitation of the copyright work, a substitute for the probable purchase of authorised copies, and the like. If it is, the fair dealing defence will almost certainly fail. If it is not and there is a moderate taking and there are no special adverse factors, the defence is likely to succeed, especially if the defendant’s additional purpose is to right a wrong, to ventilate an honest grievance, to engage in political controversy, and so on. The second most important factor is whether the work has already been published or otherwise exposed to the public. If it has not, and especially if the material has been obtained by a breach of confidence or other mean or underhand dealing, the courts will be reluctant to say this is fair. However this is by no means conclusive, for sometimes it is necessary for the purposes of legitimate public controversy to make use of ‘leaked’ information. The third most important factor is the amount and importance of the work that has been taken. For, although it is permissible to take a substantial part of the work (if not, there could be no question of infringement in the first place), in some circumstances the taking of an excessive amount, or the taking of even a small amount if on a regular basis, would negative fair dealing. </a:t>
            </a:r>
            <a:endParaRPr lang="en-US" altLang="en-US" sz="1200">
              <a:solidFill>
                <a:schemeClr val="bg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Content Placeholder 2">
            <a:extLst>
              <a:ext uri="{FF2B5EF4-FFF2-40B4-BE49-F238E27FC236}">
                <a16:creationId xmlns:a16="http://schemas.microsoft.com/office/drawing/2014/main" id="{DCB43363-1A8C-CED4-53C0-7220A1A41117}"/>
              </a:ext>
            </a:extLst>
          </p:cNvPr>
          <p:cNvSpPr>
            <a:spLocks noGrp="1" noChangeArrowheads="1"/>
          </p:cNvSpPr>
          <p:nvPr>
            <p:ph sz="quarter" idx="10"/>
          </p:nvPr>
        </p:nvSpPr>
        <p:spPr bwMode="auto">
          <a:xfrm>
            <a:off x="107950" y="111125"/>
            <a:ext cx="8928100" cy="4908550"/>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lnSpc>
                <a:spcPct val="120000"/>
              </a:lnSpc>
              <a:buFont typeface="Arial" panose="020B0604020202020204" pitchFamily="34" charset="0"/>
              <a:buNone/>
              <a:defRPr/>
            </a:pPr>
            <a:r>
              <a:rPr lang="en-CA" altLang="en-US" sz="1400">
                <a:solidFill>
                  <a:schemeClr val="bg1"/>
                </a:solidFill>
              </a:rPr>
              <a:t>61. The judge said that the Letter was not intended for commercial exploitation, but the defendant knew it was unpublished. Communicating the Letter to the defendant here may have been unlawful. The copying of large parts of the original literary content of Judgment the Letter infringed the claimant’s privacy rights and was irrelevant and disproportionate to any legitimate reporting purpose. The reproduction was essentially for the purpose of reporting the contents of the Letter, which was not a current event. The use made was not fair. </a:t>
            </a:r>
          </a:p>
          <a:p>
            <a:pPr marL="0" indent="0">
              <a:lnSpc>
                <a:spcPct val="120000"/>
              </a:lnSpc>
              <a:buFont typeface="Arial" panose="020B0604020202020204" pitchFamily="34" charset="0"/>
              <a:buNone/>
              <a:defRPr/>
            </a:pPr>
            <a:r>
              <a:rPr lang="en-CA" altLang="en-US" sz="1400">
                <a:solidFill>
                  <a:schemeClr val="bg1"/>
                </a:solidFill>
              </a:rPr>
              <a:t>62. On public interest and article 10, section 171(3) of the Copyright Designs and Patents Act 1988 (CDPA) preserved the common law defence. The court refuses to allow its process to be used for purposes that are contrary to the public interest (see Hyde Park at [43]). The protection of freedom of speech under article 10 was one aspect of the public interest: “[f]reedom of expression would prevail, in the public interest, in “those rare cases where this right trumps” those conferred by the CDPA: Ashdown [58]”. The judge said that such cases will be few because: (i) copyright was itself a right protected by article 1 of the First Protocol to the ECHR, (ii) the protection of copyright was a legitimate aim capable of justifying an interference with freedom of expression, and the court had to strike a fair balance, (iii) it would be very rare for the public interest to justify the copying of the form of a work to which copyright attaches: Ashdown [59], and (iv) the fair dealing defence will normally itself properly reflect the public interest in freedom of expression: Ashdown [66]. </a:t>
            </a:r>
          </a:p>
          <a:p>
            <a:pPr marL="0" indent="0">
              <a:lnSpc>
                <a:spcPct val="120000"/>
              </a:lnSpc>
              <a:buFont typeface="Arial" panose="020B0604020202020204" pitchFamily="34" charset="0"/>
              <a:buNone/>
              <a:defRPr/>
            </a:pPr>
            <a:r>
              <a:rPr lang="en-CA" altLang="en-US" sz="1400">
                <a:solidFill>
                  <a:schemeClr val="bg1"/>
                </a:solidFill>
              </a:rPr>
              <a:t>63. The judge thought that this was not one of the rare cases referred to in Ashdown. There was “no basis on which the court could conclude that, although the copying of the work was not fair dealing for news reporting purposes, the public interest [required] the copyright to be overridden” for the reasons given under the heading of fair dealing. </a:t>
            </a:r>
            <a:endParaRPr lang="en-US" altLang="en-US" sz="1400">
              <a:solidFill>
                <a:schemeClr val="bg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FD94-073C-EF75-A7CF-F3AE770CE7CB}"/>
              </a:ext>
            </a:extLst>
          </p:cNvPr>
          <p:cNvSpPr>
            <a:spLocks noGrp="1"/>
          </p:cNvSpPr>
          <p:nvPr>
            <p:ph type="title"/>
          </p:nvPr>
        </p:nvSpPr>
        <p:spPr>
          <a:xfrm>
            <a:off x="1485900" y="7938"/>
            <a:ext cx="6172200" cy="307975"/>
          </a:xfrm>
        </p:spPr>
        <p:txBody>
          <a:bodyPr>
            <a:normAutofit fontScale="90000"/>
          </a:bodyPr>
          <a:lstStyle/>
          <a:p>
            <a:pPr>
              <a:defRPr/>
            </a:pPr>
            <a:r>
              <a:rPr lang="en-US" sz="2400" dirty="0">
                <a:solidFill>
                  <a:srgbClr val="FFFF00"/>
                </a:solidFill>
              </a:rPr>
              <a:t>Dealing with the issues</a:t>
            </a:r>
          </a:p>
        </p:txBody>
      </p:sp>
      <p:sp>
        <p:nvSpPr>
          <p:cNvPr id="306178" name="Content Placeholder 2">
            <a:extLst>
              <a:ext uri="{FF2B5EF4-FFF2-40B4-BE49-F238E27FC236}">
                <a16:creationId xmlns:a16="http://schemas.microsoft.com/office/drawing/2014/main" id="{98E08294-3218-52BB-D7E6-44425273CB91}"/>
              </a:ext>
            </a:extLst>
          </p:cNvPr>
          <p:cNvSpPr>
            <a:spLocks noGrp="1" noChangeArrowheads="1"/>
          </p:cNvSpPr>
          <p:nvPr>
            <p:ph sz="quarter" idx="10"/>
          </p:nvPr>
        </p:nvSpPr>
        <p:spPr bwMode="auto">
          <a:xfrm>
            <a:off x="215900" y="627063"/>
            <a:ext cx="8712200" cy="4146550"/>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lnSpc>
                <a:spcPct val="120000"/>
              </a:lnSpc>
              <a:buFont typeface="Arial" panose="020B0604020202020204" pitchFamily="34" charset="0"/>
              <a:buNone/>
              <a:defRPr/>
            </a:pPr>
            <a:r>
              <a:rPr lang="en-CA" altLang="en-US" sz="1300">
                <a:solidFill>
                  <a:schemeClr val="bg1"/>
                </a:solidFill>
              </a:rPr>
              <a:t>96. The public interest/article 10 copyright issue: Did the judge fail properly to evaluate the interference with article 10? 96. I am taking the article 10 defence first, because Mr Adrian Speck QC, who argued this part of the case for Associated Newspapers, put it first. Mr Speck criticised the judge for relying on Ashdown without mentioning the key differences between that case and this: there the justification for quoting from Mr Ashdown’s memorandum was to establish authenticity and to prove that the journalist actually had it in his possession, whereas there was no such issue here. Moreover, the Letter was not obtained improperly as it had been in Ashdown, so that the defendant did not need to show this to be a rare case as the judge had thought at [157]. </a:t>
            </a:r>
            <a:r>
              <a:rPr lang="en-CA" altLang="en-US" sz="1300">
                <a:solidFill>
                  <a:srgbClr val="FFFF00"/>
                </a:solidFill>
              </a:rPr>
              <a:t>The judge lumped freedom of speech together with fair dealing, and used his arguments on privacy to reject both, without even considering Mr Markle’s own right to free speech. The judge had also failed to evaluate the extent or weight of the copyright, in the sense of the intellectual creativity in the Letter. Had he done so, he would have realised that the Letter had a low level of copyright protection to put in the balance against the article 10 rights. It was wrong also to assume that using large parts of the Letter was more objectionable than using less, since using more allows fairer evaluation. </a:t>
            </a:r>
          </a:p>
          <a:p>
            <a:pPr marL="0" indent="0">
              <a:lnSpc>
                <a:spcPct val="120000"/>
              </a:lnSpc>
              <a:buFont typeface="Arial" panose="020B0604020202020204" pitchFamily="34" charset="0"/>
              <a:buNone/>
              <a:defRPr/>
            </a:pPr>
            <a:r>
              <a:rPr lang="en-CA" altLang="en-US" sz="1300">
                <a:solidFill>
                  <a:schemeClr val="bg1"/>
                </a:solidFill>
              </a:rPr>
              <a:t>97. It is true that the judge dealt with the article 10 defence shortly at [157]-[158], having rejected the fair dealing defence broadly for the reasons that he rejected the defences to the privacy claim. </a:t>
            </a:r>
            <a:r>
              <a:rPr lang="en-CA" altLang="en-US" sz="1300">
                <a:solidFill>
                  <a:srgbClr val="FFFF00"/>
                </a:solidFill>
              </a:rPr>
              <a:t>It is true also that the balancing exercise between a copyright, which is a property right, on the one hand and freedom of speech on the other hand is not identical to the balancing exercise that the judge had undertaken </a:t>
            </a:r>
            <a:r>
              <a:rPr lang="en-CA" altLang="en-US" sz="1300">
                <a:solidFill>
                  <a:schemeClr val="bg1"/>
                </a:solidFill>
              </a:rPr>
              <a:t>between article 8 and article 10 rights. It is also true that the Letter contained some pre-existing facts which were not themselves protected by copyright. </a:t>
            </a:r>
            <a:endParaRPr lang="en-US" altLang="en-US" sz="1300">
              <a:solidFill>
                <a:schemeClr val="bg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Content Placeholder 2">
            <a:extLst>
              <a:ext uri="{FF2B5EF4-FFF2-40B4-BE49-F238E27FC236}">
                <a16:creationId xmlns:a16="http://schemas.microsoft.com/office/drawing/2014/main" id="{4AAECDDF-4C03-329E-FCFD-0FE704A008FA}"/>
              </a:ext>
            </a:extLst>
          </p:cNvPr>
          <p:cNvSpPr>
            <a:spLocks noGrp="1" noChangeArrowheads="1"/>
          </p:cNvSpPr>
          <p:nvPr>
            <p:ph sz="quarter" idx="10"/>
          </p:nvPr>
        </p:nvSpPr>
        <p:spPr bwMode="auto">
          <a:xfrm>
            <a:off x="250825" y="63500"/>
            <a:ext cx="8642350" cy="4884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20000"/>
              </a:lnSpc>
              <a:buFont typeface="Arial" panose="020B0604020202020204" pitchFamily="34" charset="0"/>
              <a:buNone/>
            </a:pPr>
            <a:r>
              <a:rPr lang="en-CA" altLang="en-US" sz="1300">
                <a:solidFill>
                  <a:schemeClr val="bg1"/>
                </a:solidFill>
              </a:rPr>
              <a:t>98. In my judgment, however, the judge understood that “the nature and degree of the originality involved in a work can affect the availability of defences such as fair dealing, public interest, and … freedom of expression” [139]. Secondly, nothing advanced by Mr Speck suggested that there was any triable issue that would look different after a trial. </a:t>
            </a:r>
            <a:r>
              <a:rPr lang="en-CA" altLang="en-US" sz="1300">
                <a:solidFill>
                  <a:srgbClr val="FFFF00"/>
                </a:solidFill>
              </a:rPr>
              <a:t>The balancing exercise that had to be undertaken was between the claimant’s copyright in the Letter on the one hand and the article 10 rights of Mr Markle and Associated Newspapers</a:t>
            </a:r>
            <a:r>
              <a:rPr lang="en-CA" altLang="en-US" sz="1300">
                <a:solidFill>
                  <a:schemeClr val="bg1"/>
                </a:solidFill>
              </a:rPr>
              <a:t>. Whilst it is true that the judge did not expressly mention Mr Markle’s article 10 rights, that was the context to the exercise he was undertaking. Thirdly, I think that Mr Speck’s criticisms of the judge’s references to Ashdown were overstated. Indeed, at [39], Lord Phillips CJ said in Ashdown that: “in most circumstances, the principle of freedom of expression will be sufficiently protected if there is a right to publish information and ideas set out in another’s literary work, without copying the very words which that person has employed to convey the information or express the ideas. In such circumstances it will normally be necessary in a democratic society that the author of the work should have his property in his own creation protected”. At [58], Lord Phillips said “[w]e prefer the conclusion of Mance LJ [in Hyde Park at [82]] that the circumstances in which public interest may override copyright are not capable of precise categorisation or definition. Now that the Human Rights Act 1998 is in force, there is the clearest public interest in giving effect to the right of freedom of expression in those rare cases where this right trumps the rights conferred by the [CDPA]”. These dicta were relevant to what the judge had to decide, even bearing in mind the different factual context in Ashdown. Fourthly, I cannot see that the defendant has seriously impugned the balancing exercise that the judge carried out in what was a careful and detailed decision. I do not think it is a valid criticism to suggest that he did not set out all the arguments again under this heading, when he correctly explained the exercise he had to undertake and reached a clear conclusion. In the result, I also agree with the conclusion he reached.</a:t>
            </a:r>
            <a:endParaRPr lang="en-US" altLang="en-US" sz="1300">
              <a:solidFill>
                <a:schemeClr val="bg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33E6F-0199-7AA1-4DD7-10ABC436BEDB}"/>
              </a:ext>
            </a:extLst>
          </p:cNvPr>
          <p:cNvSpPr>
            <a:spLocks noGrp="1"/>
          </p:cNvSpPr>
          <p:nvPr>
            <p:ph sz="quarter" idx="10"/>
          </p:nvPr>
        </p:nvSpPr>
        <p:spPr>
          <a:xfrm>
            <a:off x="250825" y="123825"/>
            <a:ext cx="8642350" cy="4805363"/>
          </a:xfrm>
        </p:spPr>
        <p:txBody>
          <a:bodyPr>
            <a:normAutofit fontScale="85000" lnSpcReduction="20000"/>
          </a:bodyPr>
          <a:lstStyle/>
          <a:p>
            <a:pPr marL="0" indent="0">
              <a:lnSpc>
                <a:spcPct val="110000"/>
              </a:lnSpc>
              <a:buFont typeface="Arial" panose="020B0604020202020204" pitchFamily="34" charset="0"/>
              <a:buNone/>
              <a:defRPr/>
            </a:pPr>
            <a:r>
              <a:rPr lang="en-CA" b="1" dirty="0">
                <a:solidFill>
                  <a:schemeClr val="bg1"/>
                </a:solidFill>
              </a:rPr>
              <a:t>7. The fair dealing copyright issue: </a:t>
            </a:r>
            <a:r>
              <a:rPr lang="en-CA" dirty="0">
                <a:solidFill>
                  <a:schemeClr val="bg1"/>
                </a:solidFill>
              </a:rPr>
              <a:t>Did the judge wrongly rely on his privacy analysis to reject the fair dealing defence? </a:t>
            </a:r>
          </a:p>
          <a:p>
            <a:pPr marL="300038" lvl="1" indent="0">
              <a:lnSpc>
                <a:spcPct val="110000"/>
              </a:lnSpc>
              <a:buFont typeface="Arial" panose="020B0604020202020204" pitchFamily="34" charset="0"/>
              <a:buNone/>
              <a:defRPr/>
            </a:pPr>
            <a:r>
              <a:rPr lang="en-CA" dirty="0">
                <a:solidFill>
                  <a:schemeClr val="bg1"/>
                </a:solidFill>
              </a:rPr>
              <a:t>99. Associated Newspapers adopted similar arguments on the fair dealing defence to those advanced under article 10. As I said at [61] above, the judge’s main reason for rejecting the fair dealing defence was that the reproduction of the Letter was essentially for the purpose of reporting its contents, which were not a current event, and that the use made of the Letter was not fair. </a:t>
            </a:r>
          </a:p>
          <a:p>
            <a:pPr marL="300038" lvl="1" indent="0">
              <a:lnSpc>
                <a:spcPct val="110000"/>
              </a:lnSpc>
              <a:buFont typeface="Arial" panose="020B0604020202020204" pitchFamily="34" charset="0"/>
              <a:buNone/>
              <a:defRPr/>
            </a:pPr>
            <a:r>
              <a:rPr lang="en-CA" dirty="0">
                <a:solidFill>
                  <a:schemeClr val="bg1"/>
                </a:solidFill>
              </a:rPr>
              <a:t>100. In Pro Sieben Media v. Carlton UK Television [1999] 1 WLR 605 (Pro Sieben), Robert Walker LJ explained at page 614 that: “Criticism or review” and “reporting current events” are expressions of wide and indefinite scope. Any attempt to plot their precise boundaries [was] doomed to failure. They [were] expressions which should be interpreted liberally…”. The judge identified 4 topics at [153] that he considered current events (the People Article’s description of the Letter, </a:t>
            </a:r>
            <a:r>
              <a:rPr lang="en-CA" dirty="0" err="1">
                <a:solidFill>
                  <a:schemeClr val="bg1"/>
                </a:solidFill>
              </a:rPr>
              <a:t>Mr</a:t>
            </a:r>
            <a:r>
              <a:rPr lang="en-CA" dirty="0">
                <a:solidFill>
                  <a:schemeClr val="bg1"/>
                </a:solidFill>
              </a:rPr>
              <a:t> Markle’s reaction to the People Article and his dispute with it and with the claimant’s view of her conduct towards him), and accepted that some other events might also arguably qualify. But the judge did not comment on the defendant’s pleading that the Letter and the claimant’s Judgment views had entered the public domain by wide reporting. It was, the defendant argued, impossible to evaluate the fairness of the publication summarily. Moreover, the judge failed to understand how liberally the concept of fair dealing was to be interpreted and elided the question of fairness with the question of what was, in the context, reporting current events. According to </a:t>
            </a:r>
            <a:r>
              <a:rPr lang="en-CA" dirty="0" err="1">
                <a:solidFill>
                  <a:schemeClr val="bg1"/>
                </a:solidFill>
              </a:rPr>
              <a:t>Mr</a:t>
            </a:r>
            <a:r>
              <a:rPr lang="en-CA" dirty="0">
                <a:solidFill>
                  <a:schemeClr val="bg1"/>
                </a:solidFill>
              </a:rPr>
              <a:t> Speck, the judge simply took too narrow a view of the public interest in the current events surrounding the estrangement of the claimant and </a:t>
            </a:r>
            <a:r>
              <a:rPr lang="en-CA" dirty="0" err="1">
                <a:solidFill>
                  <a:schemeClr val="bg1"/>
                </a:solidFill>
              </a:rPr>
              <a:t>Mr</a:t>
            </a:r>
            <a:r>
              <a:rPr lang="en-CA" dirty="0">
                <a:solidFill>
                  <a:schemeClr val="bg1"/>
                </a:solidFill>
              </a:rPr>
              <a:t> Markle. And the Articles did report some of the events that the judge had himself accepted were current events. </a:t>
            </a:r>
            <a:endParaRPr lang="en-US" dirty="0">
              <a:solidFill>
                <a:schemeClr val="bg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Content Placeholder 2">
            <a:extLst>
              <a:ext uri="{FF2B5EF4-FFF2-40B4-BE49-F238E27FC236}">
                <a16:creationId xmlns:a16="http://schemas.microsoft.com/office/drawing/2014/main" id="{81D7047E-5AAA-D3B5-C4CF-80956710E9FA}"/>
              </a:ext>
            </a:extLst>
          </p:cNvPr>
          <p:cNvSpPr>
            <a:spLocks noGrp="1" noChangeArrowheads="1"/>
          </p:cNvSpPr>
          <p:nvPr>
            <p:ph sz="quarter" idx="10"/>
          </p:nvPr>
        </p:nvSpPr>
        <p:spPr bwMode="auto">
          <a:xfrm>
            <a:off x="142875" y="158750"/>
            <a:ext cx="8858250" cy="482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20000"/>
              </a:lnSpc>
              <a:buFont typeface="Arial" panose="020B0604020202020204" pitchFamily="34" charset="0"/>
              <a:buNone/>
            </a:pPr>
            <a:r>
              <a:rPr lang="en-CA" altLang="en-US" sz="1200">
                <a:solidFill>
                  <a:schemeClr val="bg1"/>
                </a:solidFill>
              </a:rPr>
              <a:t>101. </a:t>
            </a:r>
            <a:r>
              <a:rPr lang="en-CA" altLang="en-US" sz="1200">
                <a:solidFill>
                  <a:srgbClr val="FFFF00"/>
                </a:solidFill>
              </a:rPr>
              <a:t>My reasons for rejecting this ground of appeal are similar to those expressed above in relation to the public interest defence. The judge did understand the nature and degree of the originality involved in the Letter, and that it could affect the fair dealing defence. </a:t>
            </a:r>
          </a:p>
          <a:p>
            <a:pPr marL="0" indent="0">
              <a:lnSpc>
                <a:spcPct val="120000"/>
              </a:lnSpc>
              <a:buFont typeface="Arial" panose="020B0604020202020204" pitchFamily="34" charset="0"/>
              <a:buNone/>
            </a:pPr>
            <a:r>
              <a:rPr lang="en-CA" altLang="en-US" sz="1200">
                <a:solidFill>
                  <a:schemeClr val="bg1"/>
                </a:solidFill>
              </a:rPr>
              <a:t>102. Secondly, once again, Mr Speck did not point to a triable issue in relation to fair dealing, save to say that the evaluation of fairness should be done after a trial. I cannot see why. The judge could evaluate the copyright in the letter and balance it with what the People Article had made into current events, so as to take a view about what those current events were and the fairness of allowing publication of what was reproduced in the Articles. The judge accepted the existence of the Letter and its description of its contents had been put into the public domain by the People Article. The extract he cited at [154] from Laddie, Prescott and Vitoria made clear that that the defence would often succeed if the defendant’s purpose was to right a wrong or to ventilate an honest grievance. The liberal reporting of current events adumbrated by Pro Sieben might, for completeness, have been mentioned by the judge, but does not really impact his reasoning at [155] and [156] to the effect that the defendant knew it was dealing with an unpublished work, it copied a large and important proportion of the work’s original literary content, most of which infringed the claimant’s privacy rights and was disproportionate to any legitimate reporting purpose. The fairness of the reproduction was, therefore, very limited. Most importantly, perhaps, the use made of the Letter was unfair, because it was not about reporting current events, but reporting the actual contents of the Letter to make the splash of publication already referred to. </a:t>
            </a:r>
          </a:p>
          <a:p>
            <a:pPr marL="0" indent="0">
              <a:lnSpc>
                <a:spcPct val="120000"/>
              </a:lnSpc>
              <a:buFont typeface="Arial" panose="020B0604020202020204" pitchFamily="34" charset="0"/>
              <a:buNone/>
            </a:pPr>
            <a:r>
              <a:rPr lang="en-CA" altLang="en-US" sz="1200">
                <a:solidFill>
                  <a:schemeClr val="bg1"/>
                </a:solidFill>
              </a:rPr>
              <a:t>103. Thirdly, I cannot see that the defendant has been able here, any more than under article 10, seriously to impugn the balancing exercise that the judge carried out between the copyright protection on the one hand and the fairness of publication on the other hand in the context of his determinations as to what were current events. In essence all that could be, and was, properly undertaken by reference to the People Article, the Letter and the Articles. I repeat that the judge’s decision, looked at as a whole, was careful and detailed.”</a:t>
            </a:r>
            <a:endParaRPr lang="en-US" altLang="en-US" sz="1200">
              <a:solidFill>
                <a:schemeClr val="bg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0C84FA-9DFF-FBB2-A89A-3FA02EBF1100}"/>
              </a:ext>
            </a:extLst>
          </p:cNvPr>
          <p:cNvSpPr>
            <a:spLocks noGrp="1"/>
          </p:cNvSpPr>
          <p:nvPr>
            <p:ph sz="quarter" idx="10"/>
          </p:nvPr>
        </p:nvSpPr>
        <p:spPr>
          <a:xfrm>
            <a:off x="468313" y="385763"/>
            <a:ext cx="8424862" cy="4489450"/>
          </a:xfrm>
        </p:spPr>
        <p:txBody>
          <a:bodyPr>
            <a:normAutofit fontScale="77500" lnSpcReduction="20000"/>
          </a:bodyPr>
          <a:lstStyle/>
          <a:p>
            <a:pPr marL="0" indent="0">
              <a:lnSpc>
                <a:spcPct val="120000"/>
              </a:lnSpc>
              <a:buFont typeface="Arial" panose="020B0604020202020204" pitchFamily="34" charset="0"/>
              <a:buNone/>
              <a:defRPr/>
            </a:pPr>
            <a:r>
              <a:rPr lang="en-CA" u="sng" dirty="0">
                <a:solidFill>
                  <a:schemeClr val="bg1"/>
                </a:solidFill>
              </a:rPr>
              <a:t>Conclusions </a:t>
            </a:r>
          </a:p>
          <a:p>
            <a:pPr marL="0" indent="0">
              <a:lnSpc>
                <a:spcPct val="120000"/>
              </a:lnSpc>
              <a:buFont typeface="Arial" panose="020B0604020202020204" pitchFamily="34" charset="0"/>
              <a:buNone/>
              <a:defRPr/>
            </a:pPr>
            <a:r>
              <a:rPr lang="en-CA" dirty="0">
                <a:solidFill>
                  <a:schemeClr val="bg1"/>
                </a:solidFill>
              </a:rPr>
              <a:t>104. For the reasons I have given, I would admit the new evidence filed by both parties, and dismiss Associated Newspapers’ appeal on all the grounds for which permission was given. </a:t>
            </a:r>
          </a:p>
          <a:p>
            <a:pPr marL="0" indent="0">
              <a:lnSpc>
                <a:spcPct val="120000"/>
              </a:lnSpc>
              <a:buFont typeface="Arial" panose="020B0604020202020204" pitchFamily="34" charset="0"/>
              <a:buNone/>
              <a:defRPr/>
            </a:pPr>
            <a:r>
              <a:rPr lang="en-CA" dirty="0">
                <a:solidFill>
                  <a:schemeClr val="bg1"/>
                </a:solidFill>
              </a:rPr>
              <a:t>105. I should not leave this case without reiterating the narrowness of the issues we have had to decide. The appeal was against the judge’s decision that it could be seen mainly on the basis of the central documents in the case (viz the People Article, the Letter, and the Articles themselves) that the claimant’s reasonable expectation of privacy and copyright in the Letter had been infringed. After careful consideration of his judgment, I agree with the views the judge expressed on these very confined, mostly factual, questions. </a:t>
            </a:r>
          </a:p>
          <a:p>
            <a:pPr marL="0" indent="0">
              <a:lnSpc>
                <a:spcPct val="120000"/>
              </a:lnSpc>
              <a:buFont typeface="Arial" panose="020B0604020202020204" pitchFamily="34" charset="0"/>
              <a:buNone/>
              <a:defRPr/>
            </a:pPr>
            <a:r>
              <a:rPr lang="en-CA" dirty="0">
                <a:solidFill>
                  <a:schemeClr val="bg1"/>
                </a:solidFill>
              </a:rPr>
              <a:t>106. Essentially, whilst it might have been proportionate to disclose and publish a very small part of the Letter to rebut inaccuracies in the People Article, it was not necessary to deploy half the contents of the Letter as Associated Newspapers did. As the Articles themselves demonstrate, and as the judge found, the primary purpose of the Articles was not to publish </a:t>
            </a:r>
            <a:r>
              <a:rPr lang="en-CA" dirty="0" err="1">
                <a:solidFill>
                  <a:schemeClr val="bg1"/>
                </a:solidFill>
              </a:rPr>
              <a:t>Mr</a:t>
            </a:r>
            <a:r>
              <a:rPr lang="en-CA" dirty="0">
                <a:solidFill>
                  <a:schemeClr val="bg1"/>
                </a:solidFill>
              </a:rPr>
              <a:t> Markle’s responses to the inaccurate allegations against him in the People Article. The true purpose of the publication was, as the first 4 lines of the Articles said: to reveal for the first time [to the world] the “[t]he full content of a sensational letter written by [the Duchess] to her estranged father shortly after her wedding”. The contents of the Letter were private when it was written and when it was published, even if the claimant, it now appears, realised that her father might leak its contents to the media. </a:t>
            </a:r>
            <a:endParaRPr lang="en-US" dirty="0">
              <a:solidFill>
                <a:schemeClr val="bg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A screenshot of a website&#10;&#10;Description automatically generated with low confidence">
            <a:extLst>
              <a:ext uri="{FF2B5EF4-FFF2-40B4-BE49-F238E27FC236}">
                <a16:creationId xmlns:a16="http://schemas.microsoft.com/office/drawing/2014/main" id="{72B898D7-2C08-A343-F752-82AE24662AA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33775" y="123825"/>
            <a:ext cx="207645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Text, letter&#10;&#10;Description automatically generated">
            <a:extLst>
              <a:ext uri="{FF2B5EF4-FFF2-40B4-BE49-F238E27FC236}">
                <a16:creationId xmlns:a16="http://schemas.microsoft.com/office/drawing/2014/main" id="{BE0CEDC4-4CD3-8F16-0B22-C3EF120AF1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9775" y="195263"/>
            <a:ext cx="512445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724B18C5-3E13-DDB2-C331-B3C696BF7C38}"/>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application&#10;&#10;Description automatically generated">
            <a:extLst>
              <a:ext uri="{FF2B5EF4-FFF2-40B4-BE49-F238E27FC236}">
                <a16:creationId xmlns:a16="http://schemas.microsoft.com/office/drawing/2014/main" id="{1E83280F-C416-0914-0B42-EE7029E9B09A}"/>
              </a:ext>
            </a:extLst>
          </p:cNvPr>
          <p:cNvPicPr>
            <a:picLocks noGrp="1" noChangeAspect="1"/>
          </p:cNvPicPr>
          <p:nvPr>
            <p:ph idx="1"/>
          </p:nvPr>
        </p:nvPicPr>
        <p:blipFill>
          <a:blip r:embed="rId2"/>
          <a:stretch>
            <a:fillRect/>
          </a:stretch>
        </p:blipFill>
        <p:spPr/>
      </p:pic>
      <p:pic>
        <p:nvPicPr>
          <p:cNvPr id="48131" name="Picture 6" descr="Graphical user interface, application&#10;&#10;Description automatically generated">
            <a:extLst>
              <a:ext uri="{FF2B5EF4-FFF2-40B4-BE49-F238E27FC236}">
                <a16:creationId xmlns:a16="http://schemas.microsoft.com/office/drawing/2014/main" id="{4D71698A-569C-998D-1550-19E0AB7A67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2163" y="520700"/>
            <a:ext cx="50196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B96ADBB-0628-4034-7B58-2D95A2E9E456}"/>
                  </a:ext>
                </a:extLst>
              </p14:cNvPr>
              <p14:cNvContentPartPr/>
              <p14:nvPr/>
            </p14:nvContentPartPr>
            <p14:xfrm>
              <a:off x="5053372" y="2922380"/>
              <a:ext cx="1798560" cy="1087920"/>
            </p14:xfrm>
          </p:contentPart>
        </mc:Choice>
        <mc:Fallback xmlns="">
          <p:pic>
            <p:nvPicPr>
              <p:cNvPr id="8" name="Ink 7">
                <a:extLst>
                  <a:ext uri="{FF2B5EF4-FFF2-40B4-BE49-F238E27FC236}">
                    <a16:creationId xmlns:a16="http://schemas.microsoft.com/office/drawing/2014/main" id="{4B96ADBB-0628-4034-7B58-2D95A2E9E456}"/>
                  </a:ext>
                </a:extLst>
              </p:cNvPr>
              <p:cNvPicPr/>
              <p:nvPr/>
            </p:nvPicPr>
            <p:blipFill>
              <a:blip r:embed="rId5"/>
              <a:stretch>
                <a:fillRect/>
              </a:stretch>
            </p:blipFill>
            <p:spPr>
              <a:xfrm>
                <a:off x="5044370" y="2913380"/>
                <a:ext cx="1816204" cy="1105560"/>
              </a:xfrm>
              <a:prstGeom prst="rect">
                <a:avLst/>
              </a:prstGeom>
            </p:spPr>
          </p:pic>
        </mc:Fallback>
      </mc:AlternateContent>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Text, letter&#10;&#10;Description automatically generated">
            <a:extLst>
              <a:ext uri="{FF2B5EF4-FFF2-40B4-BE49-F238E27FC236}">
                <a16:creationId xmlns:a16="http://schemas.microsoft.com/office/drawing/2014/main" id="{7113EF36-B26D-9267-084D-7895C58202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5725" y="195263"/>
            <a:ext cx="3892550"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Text, letter&#10;&#10;Description automatically generated">
            <a:extLst>
              <a:ext uri="{FF2B5EF4-FFF2-40B4-BE49-F238E27FC236}">
                <a16:creationId xmlns:a16="http://schemas.microsoft.com/office/drawing/2014/main" id="{25D55A77-7054-0B0D-C965-0189BDD7E2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7813" y="206375"/>
            <a:ext cx="3508375"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Text&#10;&#10;Description automatically generated">
            <a:extLst>
              <a:ext uri="{FF2B5EF4-FFF2-40B4-BE49-F238E27FC236}">
                <a16:creationId xmlns:a16="http://schemas.microsoft.com/office/drawing/2014/main" id="{6DE59C12-991C-BB5E-E534-C8DA5A8DCBA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3788" y="395288"/>
            <a:ext cx="69564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a:extLst>
              <a:ext uri="{FF2B5EF4-FFF2-40B4-BE49-F238E27FC236}">
                <a16:creationId xmlns:a16="http://schemas.microsoft.com/office/drawing/2014/main" id="{4F168729-F450-8643-6D73-BA6FC0754F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9638" y="161925"/>
            <a:ext cx="478472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6E0832-0F8D-1607-6B90-89474268501D}"/>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8FF51E18-6367-3BDF-AE67-DAAB05321D88}"/>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F4895DFE-EE3B-4E6F-F39B-3C3DB5B08A81}"/>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3038475" y="1331913"/>
            <a:ext cx="3067050" cy="3132137"/>
          </a:xfrm>
        </p:spPr>
      </p:pic>
      <p:pic>
        <p:nvPicPr>
          <p:cNvPr id="137219" name="Content Placeholder 3" descr="Crystal_Project_pause-queue.png">
            <a:extLst>
              <a:ext uri="{FF2B5EF4-FFF2-40B4-BE49-F238E27FC236}">
                <a16:creationId xmlns:a16="http://schemas.microsoft.com/office/drawing/2014/main" id="{71B79E3E-D01B-F156-6936-EB9A633BCF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Content Placeholder 2">
            <a:extLst>
              <a:ext uri="{FF2B5EF4-FFF2-40B4-BE49-F238E27FC236}">
                <a16:creationId xmlns:a16="http://schemas.microsoft.com/office/drawing/2014/main" id="{49866EFF-2F9F-8E44-92CC-BC8C18F29A4D}"/>
              </a:ext>
            </a:extLst>
          </p:cNvPr>
          <p:cNvSpPr>
            <a:spLocks noGrp="1" noChangeArrowheads="1"/>
          </p:cNvSpPr>
          <p:nvPr>
            <p:ph sz="quarter" idx="10"/>
          </p:nvPr>
        </p:nvSpPr>
        <p:spPr bwMode="auto">
          <a:xfrm>
            <a:off x="1444625" y="336550"/>
            <a:ext cx="6232525" cy="414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dirty="0">
                <a:solidFill>
                  <a:srgbClr val="FFFF00"/>
                </a:solidFill>
                <a:latin typeface="P22 Typewriter"/>
                <a:ea typeface="P22 Typewriter"/>
                <a:cs typeface="P22 Typewriter"/>
              </a:rPr>
              <a:t>Now</a:t>
            </a:r>
            <a:r>
              <a:rPr lang="en-US" altLang="en-US" sz="3300" dirty="0">
                <a:solidFill>
                  <a:srgbClr val="FF0000"/>
                </a:solidFill>
                <a:latin typeface="P22 Typewriter"/>
                <a:ea typeface="P22 Typewriter"/>
                <a:cs typeface="P22 Typewriter"/>
              </a:rPr>
              <a:t>,</a:t>
            </a:r>
            <a:r>
              <a:rPr lang="en-US" altLang="en-US" sz="3300" dirty="0">
                <a:solidFill>
                  <a:srgbClr val="FFFF00"/>
                </a:solidFill>
                <a:latin typeface="P22 Typewriter"/>
                <a:ea typeface="P22 Typewriter"/>
                <a:cs typeface="P22 Typewriter"/>
              </a:rPr>
              <a:t> continuing our regularly </a:t>
            </a:r>
          </a:p>
          <a:p>
            <a:pPr marL="0" indent="0" algn="ctr">
              <a:buFont typeface="Arial" panose="020B0604020202020204" pitchFamily="34" charset="0"/>
              <a:buNone/>
            </a:pPr>
            <a:r>
              <a:rPr lang="en-US" altLang="en-US" sz="3300" dirty="0">
                <a:solidFill>
                  <a:srgbClr val="FFFF00"/>
                </a:solidFill>
                <a:latin typeface="P22 Typewriter"/>
                <a:ea typeface="P22 Typewriter"/>
                <a:cs typeface="P22 Typewriter"/>
              </a:rPr>
              <a:t>scheduled programming</a:t>
            </a:r>
            <a:r>
              <a:rPr lang="en-US" altLang="en-US" sz="3300" dirty="0">
                <a:solidFill>
                  <a:srgbClr val="FF0000"/>
                </a:solidFill>
                <a:latin typeface="P22 Typewriter"/>
                <a:ea typeface="P22 Typewriter"/>
                <a:cs typeface="P22 Typewriter"/>
              </a:rPr>
              <a:t>…</a:t>
            </a:r>
          </a:p>
        </p:txBody>
      </p:sp>
      <p:pic>
        <p:nvPicPr>
          <p:cNvPr id="151554" name="Content Placeholder 3" descr="file7991274103168.jpg">
            <a:extLst>
              <a:ext uri="{FF2B5EF4-FFF2-40B4-BE49-F238E27FC236}">
                <a16:creationId xmlns:a16="http://schemas.microsoft.com/office/drawing/2014/main" id="{286925E1-74EA-94E6-0095-0873462907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243" r="-124"/>
          <a:stretch>
            <a:fillRect/>
          </a:stretch>
        </p:blipFill>
        <p:spPr bwMode="auto">
          <a:xfrm>
            <a:off x="2638425" y="1612900"/>
            <a:ext cx="38671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9220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DA39ED-88AA-D1CE-A129-E380BFDB7293}"/>
              </a:ext>
            </a:extLst>
          </p:cNvPr>
          <p:cNvSpPr>
            <a:spLocks noGrp="1"/>
          </p:cNvSpPr>
          <p:nvPr>
            <p:ph type="title"/>
          </p:nvPr>
        </p:nvSpPr>
        <p:spPr>
          <a:xfrm>
            <a:off x="868363" y="98425"/>
            <a:ext cx="7407275" cy="733425"/>
          </a:xfrm>
        </p:spPr>
        <p:txBody>
          <a:bodyPr>
            <a:normAutofit fontScale="90000"/>
          </a:bodyPr>
          <a:lstStyle/>
          <a:p>
            <a:pPr>
              <a:defRPr/>
            </a:pPr>
            <a:r>
              <a:rPr lang="en-US" b="1" dirty="0">
                <a:solidFill>
                  <a:srgbClr val="FFFF00"/>
                </a:solidFill>
              </a:rPr>
              <a:t>Users</a:t>
            </a:r>
            <a:r>
              <a:rPr lang="en-US" b="1" dirty="0">
                <a:solidFill>
                  <a:srgbClr val="FF0000"/>
                </a:solidFill>
              </a:rPr>
              <a:t>’ </a:t>
            </a:r>
            <a:r>
              <a:rPr lang="en-US" b="1" dirty="0">
                <a:solidFill>
                  <a:srgbClr val="FFFF00"/>
                </a:solidFill>
              </a:rPr>
              <a:t>rights</a:t>
            </a:r>
            <a:r>
              <a:rPr lang="en-US" b="1" dirty="0">
                <a:solidFill>
                  <a:srgbClr val="FF0000"/>
                </a:solidFill>
              </a:rPr>
              <a:t>:</a:t>
            </a:r>
            <a:r>
              <a:rPr lang="en-US" b="1" dirty="0">
                <a:solidFill>
                  <a:schemeClr val="bg1"/>
                </a:solidFill>
              </a:rPr>
              <a:t> Fair Dealing</a:t>
            </a:r>
            <a:endParaRPr lang="en-US" dirty="0"/>
          </a:p>
        </p:txBody>
      </p:sp>
      <p:sp>
        <p:nvSpPr>
          <p:cNvPr id="2" name="Content Placeholder 1">
            <a:extLst>
              <a:ext uri="{FF2B5EF4-FFF2-40B4-BE49-F238E27FC236}">
                <a16:creationId xmlns:a16="http://schemas.microsoft.com/office/drawing/2014/main" id="{A145A3E8-BB83-22C8-C5E4-8C8BD26C2879}"/>
              </a:ext>
            </a:extLst>
          </p:cNvPr>
          <p:cNvSpPr>
            <a:spLocks noGrp="1"/>
          </p:cNvSpPr>
          <p:nvPr>
            <p:ph idx="1"/>
          </p:nvPr>
        </p:nvSpPr>
        <p:spPr>
          <a:xfrm>
            <a:off x="323850" y="1128713"/>
            <a:ext cx="8496300" cy="3887787"/>
          </a:xfrm>
        </p:spPr>
        <p:txBody>
          <a:bodyPr>
            <a:normAutofit fontScale="85000" lnSpcReduction="20000"/>
          </a:bodyPr>
          <a:lstStyle/>
          <a:p>
            <a:pPr>
              <a:lnSpc>
                <a:spcPct val="120000"/>
              </a:lnSpc>
              <a:defRPr/>
            </a:pPr>
            <a:r>
              <a:rPr lang="en-US" sz="3225" dirty="0">
                <a:solidFill>
                  <a:schemeClr val="bg1"/>
                </a:solidFill>
              </a:rPr>
              <a:t>Eight fair dealing categories (</a:t>
            </a:r>
            <a:r>
              <a:rPr lang="en-US" sz="3225" dirty="0">
                <a:solidFill>
                  <a:srgbClr val="FF0000"/>
                </a:solidFill>
              </a:rPr>
              <a:t>exhaustive list</a:t>
            </a:r>
            <a:r>
              <a:rPr lang="en-US" sz="3225" dirty="0">
                <a:solidFill>
                  <a:schemeClr val="bg1"/>
                </a:solidFill>
              </a:rPr>
              <a:t>)</a:t>
            </a:r>
          </a:p>
          <a:p>
            <a:pPr>
              <a:lnSpc>
                <a:spcPct val="120000"/>
              </a:lnSpc>
              <a:defRPr/>
            </a:pPr>
            <a:r>
              <a:rPr lang="en-US" sz="3225" dirty="0">
                <a:solidFill>
                  <a:srgbClr val="FFFF00"/>
                </a:solidFill>
              </a:rPr>
              <a:t>No definition of “</a:t>
            </a:r>
            <a:r>
              <a:rPr lang="en-US" sz="3225" dirty="0">
                <a:solidFill>
                  <a:srgbClr val="FF0000"/>
                </a:solidFill>
              </a:rPr>
              <a:t>fair</a:t>
            </a:r>
            <a:r>
              <a:rPr lang="en-US" sz="3225" dirty="0">
                <a:solidFill>
                  <a:srgbClr val="FFFF00"/>
                </a:solidFill>
              </a:rPr>
              <a:t>” </a:t>
            </a:r>
            <a:r>
              <a:rPr lang="en-US" sz="3225" dirty="0">
                <a:solidFill>
                  <a:schemeClr val="bg1"/>
                </a:solidFill>
              </a:rPr>
              <a:t>in the Copyright Act, </a:t>
            </a:r>
            <a:r>
              <a:rPr lang="en-US" sz="3225" dirty="0">
                <a:solidFill>
                  <a:srgbClr val="FF0000"/>
                </a:solidFill>
              </a:rPr>
              <a:t>or</a:t>
            </a:r>
            <a:r>
              <a:rPr lang="en-US" sz="3225" dirty="0">
                <a:solidFill>
                  <a:schemeClr val="bg1"/>
                </a:solidFill>
              </a:rPr>
              <a:t> </a:t>
            </a:r>
            <a:r>
              <a:rPr lang="en-US" sz="3225" dirty="0">
                <a:solidFill>
                  <a:srgbClr val="FF0000"/>
                </a:solidFill>
              </a:rPr>
              <a:t>of</a:t>
            </a:r>
            <a:r>
              <a:rPr lang="en-US" sz="3225" dirty="0">
                <a:solidFill>
                  <a:schemeClr val="bg1"/>
                </a:solidFill>
              </a:rPr>
              <a:t> the fair dealing </a:t>
            </a:r>
            <a:r>
              <a:rPr lang="en-US" sz="3225" dirty="0">
                <a:solidFill>
                  <a:srgbClr val="FFFF00"/>
                </a:solidFill>
              </a:rPr>
              <a:t>categories</a:t>
            </a:r>
          </a:p>
          <a:p>
            <a:pPr>
              <a:lnSpc>
                <a:spcPct val="120000"/>
              </a:lnSpc>
              <a:defRPr/>
            </a:pPr>
            <a:r>
              <a:rPr lang="en-US" sz="3225" dirty="0">
                <a:solidFill>
                  <a:srgbClr val="FFFF00"/>
                </a:solidFill>
              </a:rPr>
              <a:t>For many years</a:t>
            </a:r>
            <a:r>
              <a:rPr lang="en-US" sz="3225" dirty="0">
                <a:solidFill>
                  <a:schemeClr val="bg1"/>
                </a:solidFill>
              </a:rPr>
              <a:t>, </a:t>
            </a:r>
            <a:r>
              <a:rPr lang="en-US" sz="3225" dirty="0">
                <a:solidFill>
                  <a:srgbClr val="FFFF00"/>
                </a:solidFill>
              </a:rPr>
              <a:t>fair dealing </a:t>
            </a:r>
            <a:r>
              <a:rPr lang="en-US" sz="3225" dirty="0">
                <a:solidFill>
                  <a:schemeClr val="bg1"/>
                </a:solidFill>
              </a:rPr>
              <a:t>did </a:t>
            </a:r>
            <a:r>
              <a:rPr lang="en-US" sz="3225" dirty="0">
                <a:solidFill>
                  <a:srgbClr val="FF0000"/>
                </a:solidFill>
              </a:rPr>
              <a:t>not </a:t>
            </a:r>
            <a:r>
              <a:rPr lang="en-US" sz="3225" dirty="0">
                <a:solidFill>
                  <a:schemeClr val="bg1"/>
                </a:solidFill>
              </a:rPr>
              <a:t>play a </a:t>
            </a:r>
            <a:r>
              <a:rPr lang="en-US" sz="3225" dirty="0">
                <a:solidFill>
                  <a:srgbClr val="FFFF00"/>
                </a:solidFill>
              </a:rPr>
              <a:t>prominent</a:t>
            </a:r>
            <a:r>
              <a:rPr lang="en-US" sz="3225" dirty="0">
                <a:solidFill>
                  <a:schemeClr val="bg1"/>
                </a:solidFill>
              </a:rPr>
              <a:t> role in copyright</a:t>
            </a:r>
          </a:p>
          <a:p>
            <a:pPr>
              <a:lnSpc>
                <a:spcPct val="120000"/>
              </a:lnSpc>
              <a:defRPr/>
            </a:pPr>
            <a:r>
              <a:rPr lang="en-US" sz="3225" dirty="0">
                <a:solidFill>
                  <a:schemeClr val="bg1"/>
                </a:solidFill>
              </a:rPr>
              <a:t>During this time, fair dealing was </a:t>
            </a:r>
            <a:r>
              <a:rPr lang="en-US" sz="3225" dirty="0">
                <a:solidFill>
                  <a:srgbClr val="FFFF00"/>
                </a:solidFill>
              </a:rPr>
              <a:t>interpreted restrictively</a:t>
            </a:r>
          </a:p>
          <a:p>
            <a:pPr>
              <a:lnSpc>
                <a:spcPct val="120000"/>
              </a:lnSpc>
              <a:defRPr/>
            </a:pPr>
            <a:r>
              <a:rPr lang="en-US" sz="3225" dirty="0">
                <a:solidFill>
                  <a:srgbClr val="FF0000"/>
                </a:solidFill>
              </a:rPr>
              <a:t>Why </a:t>
            </a:r>
            <a:r>
              <a:rPr lang="en-US" sz="3225" dirty="0">
                <a:solidFill>
                  <a:schemeClr val="bg1"/>
                </a:solidFill>
              </a:rPr>
              <a:t>might this have been the case?</a:t>
            </a:r>
          </a:p>
          <a:p>
            <a:pPr lvl="2">
              <a:defRPr/>
            </a:pPr>
            <a:endParaRPr lang="en-US" dirty="0"/>
          </a:p>
        </p:txBody>
      </p:sp>
      <p:sp>
        <p:nvSpPr>
          <p:cNvPr id="4" name="Slide Number Placeholder 3">
            <a:extLst>
              <a:ext uri="{FF2B5EF4-FFF2-40B4-BE49-F238E27FC236}">
                <a16:creationId xmlns:a16="http://schemas.microsoft.com/office/drawing/2014/main" id="{2F266D0B-3B12-E243-3F51-2F23B76B5FA9}"/>
              </a:ext>
            </a:extLst>
          </p:cNvPr>
          <p:cNvSpPr>
            <a:spLocks noGrp="1"/>
          </p:cNvSpPr>
          <p:nvPr>
            <p:ph type="sldNum" sz="quarter" idx="12"/>
          </p:nvPr>
        </p:nvSpPr>
        <p:spPr/>
        <p:txBody>
          <a:bodyPr/>
          <a:lstStyle/>
          <a:p>
            <a:pPr defTabSz="342900" eaLnBrk="1" fontAlgn="auto" hangingPunct="1">
              <a:spcBef>
                <a:spcPts val="0"/>
              </a:spcBef>
              <a:spcAft>
                <a:spcPts val="0"/>
              </a:spcAft>
              <a:defRPr/>
            </a:pPr>
            <a:fld id="{32C4CA4E-D9CF-574B-8DAA-60BF17D6CD4A}" type="slidenum">
              <a:rPr lang="en-US" sz="1350">
                <a:solidFill>
                  <a:prstClr val="black"/>
                </a:solidFill>
                <a:latin typeface="Arial"/>
              </a:rPr>
              <a:pPr defTabSz="342900" eaLnBrk="1" fontAlgn="auto" hangingPunct="1">
                <a:spcBef>
                  <a:spcPts val="0"/>
                </a:spcBef>
                <a:spcAft>
                  <a:spcPts val="0"/>
                </a:spcAft>
                <a:defRPr/>
              </a:pPr>
              <a:t>127</a:t>
            </a:fld>
            <a:endParaRPr lang="en-US" sz="1350">
              <a:solidFill>
                <a:prstClr val="black"/>
              </a:solidFill>
              <a:latin typeface="Arial"/>
            </a:endParaRPr>
          </a:p>
        </p:txBody>
      </p:sp>
    </p:spTree>
    <p:extLst>
      <p:ext uri="{BB962C8B-B14F-4D97-AF65-F5344CB8AC3E}">
        <p14:creationId xmlns:p14="http://schemas.microsoft.com/office/powerpoint/2010/main" val="30870478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44F-50AC-C590-9C45-C3201967F3A2}"/>
              </a:ext>
            </a:extLst>
          </p:cNvPr>
          <p:cNvSpPr>
            <a:spLocks noGrp="1"/>
          </p:cNvSpPr>
          <p:nvPr>
            <p:ph type="title"/>
          </p:nvPr>
        </p:nvSpPr>
        <p:spPr>
          <a:xfrm>
            <a:off x="179388" y="119063"/>
            <a:ext cx="8785225" cy="762000"/>
          </a:xfrm>
        </p:spPr>
        <p:txBody>
          <a:bodyPr>
            <a:normAutofit fontScale="90000"/>
          </a:bodyPr>
          <a:lstStyle/>
          <a:p>
            <a:pPr>
              <a:defRPr/>
            </a:pPr>
            <a:r>
              <a:rPr lang="en-US" sz="3600" dirty="0">
                <a:solidFill>
                  <a:schemeClr val="bg1"/>
                </a:solidFill>
              </a:rPr>
              <a:t>Eight fair dealing categories (</a:t>
            </a:r>
            <a:r>
              <a:rPr lang="en-US" sz="3600" dirty="0">
                <a:solidFill>
                  <a:srgbClr val="FF0000"/>
                </a:solidFill>
              </a:rPr>
              <a:t>exhaustive list</a:t>
            </a:r>
            <a:r>
              <a:rPr lang="en-US" sz="3600" dirty="0">
                <a:solidFill>
                  <a:schemeClr val="bg1"/>
                </a:solidFill>
              </a:rPr>
              <a:t>)</a:t>
            </a:r>
            <a:br>
              <a:rPr lang="en-US" dirty="0">
                <a:solidFill>
                  <a:schemeClr val="bg1"/>
                </a:solidFill>
              </a:rPr>
            </a:br>
            <a:endParaRPr lang="en-US" dirty="0"/>
          </a:p>
        </p:txBody>
      </p:sp>
      <p:sp>
        <p:nvSpPr>
          <p:cNvPr id="248834" name="Content Placeholder 2">
            <a:extLst>
              <a:ext uri="{FF2B5EF4-FFF2-40B4-BE49-F238E27FC236}">
                <a16:creationId xmlns:a16="http://schemas.microsoft.com/office/drawing/2014/main" id="{8D618406-1B88-6DA2-F878-8D1B5417B768}"/>
              </a:ext>
            </a:extLst>
          </p:cNvPr>
          <p:cNvSpPr>
            <a:spLocks noGrp="1" noChangeArrowheads="1"/>
          </p:cNvSpPr>
          <p:nvPr>
            <p:ph sz="quarter" idx="10"/>
          </p:nvPr>
        </p:nvSpPr>
        <p:spPr bwMode="auto">
          <a:xfrm>
            <a:off x="457200" y="1055688"/>
            <a:ext cx="8229600" cy="396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AutoNum type="arabicPeriod"/>
            </a:pPr>
            <a:r>
              <a:rPr lang="en-US" altLang="en-US" sz="2600" b="1">
                <a:solidFill>
                  <a:srgbClr val="FFFF00"/>
                </a:solidFill>
              </a:rPr>
              <a:t>Research</a:t>
            </a:r>
          </a:p>
          <a:p>
            <a:pPr>
              <a:buFont typeface="Arial" panose="020B0604020202020204" pitchFamily="34" charset="0"/>
              <a:buAutoNum type="arabicPeriod"/>
            </a:pPr>
            <a:r>
              <a:rPr lang="en-US" altLang="en-US" sz="2600" b="1">
                <a:solidFill>
                  <a:srgbClr val="FFFF00"/>
                </a:solidFill>
              </a:rPr>
              <a:t>Private Study</a:t>
            </a:r>
            <a:r>
              <a:rPr lang="en-US" altLang="en-US" sz="2600" b="1">
                <a:solidFill>
                  <a:schemeClr val="bg1"/>
                </a:solidFill>
              </a:rPr>
              <a:t> </a:t>
            </a:r>
          </a:p>
          <a:p>
            <a:pPr>
              <a:buFont typeface="Arial" panose="020B0604020202020204" pitchFamily="34" charset="0"/>
              <a:buAutoNum type="arabicPeriod"/>
            </a:pPr>
            <a:r>
              <a:rPr lang="en-US" altLang="en-US" sz="2600" b="1">
                <a:solidFill>
                  <a:srgbClr val="FFFF00"/>
                </a:solidFill>
              </a:rPr>
              <a:t>Education</a:t>
            </a:r>
            <a:r>
              <a:rPr lang="en-US" altLang="en-US" sz="2600" b="1">
                <a:solidFill>
                  <a:schemeClr val="bg1"/>
                </a:solidFill>
              </a:rPr>
              <a:t> </a:t>
            </a:r>
          </a:p>
          <a:p>
            <a:pPr>
              <a:buFont typeface="Arial" panose="020B0604020202020204" pitchFamily="34" charset="0"/>
              <a:buAutoNum type="arabicPeriod"/>
            </a:pPr>
            <a:r>
              <a:rPr lang="en-US" altLang="en-US" sz="2600" b="1">
                <a:solidFill>
                  <a:srgbClr val="FFFF00"/>
                </a:solidFill>
              </a:rPr>
              <a:t>Parody</a:t>
            </a:r>
            <a:r>
              <a:rPr lang="en-US" altLang="en-US" sz="2600" b="1">
                <a:solidFill>
                  <a:schemeClr val="bg1"/>
                </a:solidFill>
              </a:rPr>
              <a:t> </a:t>
            </a:r>
            <a:endParaRPr lang="en-US" altLang="en-US" sz="2600" b="1">
              <a:solidFill>
                <a:srgbClr val="FF0000"/>
              </a:solidFill>
            </a:endParaRPr>
          </a:p>
          <a:p>
            <a:pPr>
              <a:buFont typeface="Arial" panose="020B0604020202020204" pitchFamily="34" charset="0"/>
              <a:buAutoNum type="arabicPeriod"/>
            </a:pPr>
            <a:r>
              <a:rPr lang="en-US" altLang="en-US" sz="2600" b="1">
                <a:solidFill>
                  <a:srgbClr val="FFFF00"/>
                </a:solidFill>
              </a:rPr>
              <a:t>Satire</a:t>
            </a:r>
          </a:p>
          <a:p>
            <a:pPr>
              <a:buFont typeface="Arial" panose="020B0604020202020204" pitchFamily="34" charset="0"/>
              <a:buAutoNum type="arabicPeriod"/>
            </a:pPr>
            <a:r>
              <a:rPr lang="en-US" altLang="en-US" sz="2600" b="1">
                <a:solidFill>
                  <a:srgbClr val="FFFF00"/>
                </a:solidFill>
              </a:rPr>
              <a:t>Criticism </a:t>
            </a:r>
          </a:p>
          <a:p>
            <a:pPr>
              <a:buFont typeface="Arial" panose="020B0604020202020204" pitchFamily="34" charset="0"/>
              <a:buAutoNum type="arabicPeriod"/>
            </a:pPr>
            <a:r>
              <a:rPr lang="en-US" altLang="en-US" sz="2600" b="1">
                <a:solidFill>
                  <a:srgbClr val="FFFF00"/>
                </a:solidFill>
              </a:rPr>
              <a:t>Review</a:t>
            </a:r>
          </a:p>
          <a:p>
            <a:pPr>
              <a:buFont typeface="Arial" panose="020B0604020202020204" pitchFamily="34" charset="0"/>
              <a:buAutoNum type="arabicPeriod"/>
            </a:pPr>
            <a:r>
              <a:rPr lang="en-US" altLang="en-US" sz="2600" b="1">
                <a:solidFill>
                  <a:srgbClr val="FFFF00"/>
                </a:solidFill>
              </a:rPr>
              <a:t>News reporting</a:t>
            </a:r>
          </a:p>
          <a:p>
            <a:pPr>
              <a:buFont typeface="Arial" panose="020B0604020202020204" pitchFamily="34" charset="0"/>
              <a:buAutoNum type="arabicPeriod"/>
            </a:pPr>
            <a:endParaRPr lang="en-US" alt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F605AAA0-065E-C060-A2C9-CB14B3866692}"/>
              </a:ext>
            </a:extLst>
          </p:cNvPr>
          <p:cNvSpPr>
            <a:spLocks noGrp="1" noChangeArrowheads="1"/>
          </p:cNvSpPr>
          <p:nvPr>
            <p:ph type="title"/>
          </p:nvPr>
        </p:nvSpPr>
        <p:spPr bwMode="auto">
          <a:xfrm>
            <a:off x="1485900" y="84138"/>
            <a:ext cx="6172200" cy="650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changed</a:t>
            </a:r>
            <a:r>
              <a:rPr lang="en-US" altLang="en-US" b="1">
                <a:solidFill>
                  <a:srgbClr val="FF0000"/>
                </a:solidFill>
              </a:rPr>
              <a:t>?</a:t>
            </a:r>
          </a:p>
        </p:txBody>
      </p:sp>
      <p:sp>
        <p:nvSpPr>
          <p:cNvPr id="3" name="Content Placeholder 2">
            <a:extLst>
              <a:ext uri="{FF2B5EF4-FFF2-40B4-BE49-F238E27FC236}">
                <a16:creationId xmlns:a16="http://schemas.microsoft.com/office/drawing/2014/main" id="{B42BD511-F999-DC52-6E33-7809A68C2A63}"/>
              </a:ext>
            </a:extLst>
          </p:cNvPr>
          <p:cNvSpPr>
            <a:spLocks noGrp="1"/>
          </p:cNvSpPr>
          <p:nvPr>
            <p:ph sz="quarter" idx="10"/>
          </p:nvPr>
        </p:nvSpPr>
        <p:spPr>
          <a:xfrm>
            <a:off x="250825" y="915988"/>
            <a:ext cx="8569325" cy="4032250"/>
          </a:xfrm>
        </p:spPr>
        <p:txBody>
          <a:bodyPr/>
          <a:lstStyle/>
          <a:p>
            <a:pPr>
              <a:defRPr/>
            </a:pPr>
            <a:r>
              <a:rPr lang="en-US" sz="2400" i="1" u="sng" dirty="0">
                <a:solidFill>
                  <a:srgbClr val="00B0F0"/>
                </a:solidFill>
              </a:rPr>
              <a:t>CCH v. LSUC </a:t>
            </a:r>
            <a:r>
              <a:rPr lang="en-US" sz="2400" dirty="0">
                <a:solidFill>
                  <a:schemeClr val="bg1"/>
                </a:solidFill>
              </a:rPr>
              <a:t>(SCC) endorsed </a:t>
            </a:r>
            <a:r>
              <a:rPr lang="en-US" sz="2400" dirty="0">
                <a:solidFill>
                  <a:srgbClr val="FF0000"/>
                </a:solidFill>
              </a:rPr>
              <a:t>“</a:t>
            </a:r>
            <a:r>
              <a:rPr lang="en-US" sz="2400" dirty="0">
                <a:solidFill>
                  <a:srgbClr val="FFFF00"/>
                </a:solidFill>
              </a:rPr>
              <a:t>users</a:t>
            </a:r>
            <a:r>
              <a:rPr lang="en-US" sz="2400" dirty="0">
                <a:solidFill>
                  <a:srgbClr val="FF0000"/>
                </a:solidFill>
              </a:rPr>
              <a:t>’</a:t>
            </a:r>
            <a:r>
              <a:rPr lang="en-US" sz="2400" dirty="0">
                <a:solidFill>
                  <a:srgbClr val="FFFF00"/>
                </a:solidFill>
              </a:rPr>
              <a:t> rights</a:t>
            </a:r>
            <a:r>
              <a:rPr lang="en-US" sz="2400" dirty="0">
                <a:solidFill>
                  <a:srgbClr val="FF0000"/>
                </a:solidFill>
              </a:rPr>
              <a:t>”</a:t>
            </a:r>
          </a:p>
          <a:p>
            <a:pPr>
              <a:defRPr/>
            </a:pPr>
            <a:r>
              <a:rPr lang="en-US" sz="2400" dirty="0">
                <a:solidFill>
                  <a:srgbClr val="FFFF00"/>
                </a:solidFill>
              </a:rPr>
              <a:t>Flows from </a:t>
            </a:r>
            <a:r>
              <a:rPr lang="en-US" sz="2400" i="1" dirty="0">
                <a:solidFill>
                  <a:srgbClr val="00B0F0"/>
                </a:solidFill>
              </a:rPr>
              <a:t>Théberge</a:t>
            </a:r>
            <a:r>
              <a:rPr lang="en-US" sz="2400" i="1" dirty="0">
                <a:solidFill>
                  <a:srgbClr val="FFFF00"/>
                </a:solidFill>
              </a:rPr>
              <a:t> </a:t>
            </a:r>
            <a:r>
              <a:rPr lang="en-CA" sz="2400" dirty="0">
                <a:solidFill>
                  <a:schemeClr val="bg1"/>
                </a:solidFill>
              </a:rPr>
              <a:t>, where copyright was found not to be only about about rewarding and protecting authors; but </a:t>
            </a:r>
            <a:r>
              <a:rPr lang="en-CA" sz="2400" dirty="0">
                <a:solidFill>
                  <a:srgbClr val="FFFF00"/>
                </a:solidFill>
              </a:rPr>
              <a:t>focussed on the balancing between the public interest</a:t>
            </a:r>
            <a:r>
              <a:rPr lang="en-CA" sz="2400" dirty="0">
                <a:solidFill>
                  <a:schemeClr val="bg1"/>
                </a:solidFill>
              </a:rPr>
              <a:t> </a:t>
            </a:r>
            <a:r>
              <a:rPr lang="en-CA" sz="2400" dirty="0">
                <a:solidFill>
                  <a:srgbClr val="FF0000"/>
                </a:solidFill>
              </a:rPr>
              <a:t>in encouraging and disseminating creative and intellectual works  </a:t>
            </a:r>
            <a:r>
              <a:rPr lang="en-CA" sz="2400" dirty="0">
                <a:solidFill>
                  <a:srgbClr val="FFFF00"/>
                </a:solidFill>
              </a:rPr>
              <a:t>and securing a just reward for the author</a:t>
            </a:r>
            <a:r>
              <a:rPr lang="en-CA" sz="2400" dirty="0">
                <a:solidFill>
                  <a:schemeClr val="bg1"/>
                </a:solidFill>
              </a:rPr>
              <a:t>. </a:t>
            </a:r>
          </a:p>
          <a:p>
            <a:pPr>
              <a:defRPr/>
            </a:pPr>
            <a:r>
              <a:rPr lang="en-CA" sz="2400" dirty="0">
                <a:solidFill>
                  <a:srgbClr val="FFFF00"/>
                </a:solidFill>
              </a:rPr>
              <a:t>Move from defence </a:t>
            </a:r>
            <a:r>
              <a:rPr lang="en-CA" sz="2400" dirty="0">
                <a:solidFill>
                  <a:schemeClr val="bg1"/>
                </a:solidFill>
              </a:rPr>
              <a:t>to copyright action </a:t>
            </a:r>
            <a:r>
              <a:rPr lang="en-CA" sz="2400" dirty="0">
                <a:solidFill>
                  <a:srgbClr val="FF0000"/>
                </a:solidFill>
              </a:rPr>
              <a:t>to a </a:t>
            </a:r>
            <a:r>
              <a:rPr lang="en-CA" sz="2400" dirty="0">
                <a:solidFill>
                  <a:schemeClr val="bg1"/>
                </a:solidFill>
              </a:rPr>
              <a:t>more positive articulated </a:t>
            </a:r>
            <a:r>
              <a:rPr lang="en-CA" sz="2400" dirty="0">
                <a:solidFill>
                  <a:srgbClr val="FF0000"/>
                </a:solidFill>
              </a:rPr>
              <a:t>User Right</a:t>
            </a:r>
            <a:r>
              <a:rPr lang="en-CA" sz="2400" dirty="0">
                <a:solidFill>
                  <a:schemeClr val="bg1"/>
                </a:solidFill>
              </a:rPr>
              <a:t>.</a:t>
            </a:r>
          </a:p>
          <a:p>
            <a:pPr>
              <a:defRPr/>
            </a:pPr>
            <a:r>
              <a:rPr lang="en-CA" sz="2400" dirty="0">
                <a:solidFill>
                  <a:schemeClr val="bg1"/>
                </a:solidFill>
              </a:rPr>
              <a:t>Means </a:t>
            </a:r>
            <a:r>
              <a:rPr lang="en-CA" sz="2400" dirty="0">
                <a:solidFill>
                  <a:srgbClr val="FFFF00"/>
                </a:solidFill>
              </a:rPr>
              <a:t>User Right’s can be a sword</a:t>
            </a:r>
            <a:r>
              <a:rPr lang="en-CA" sz="2400" dirty="0">
                <a:solidFill>
                  <a:srgbClr val="FF0000"/>
                </a:solidFill>
              </a:rPr>
              <a:t>?</a:t>
            </a:r>
            <a:r>
              <a:rPr lang="en-CA" sz="2400" dirty="0">
                <a:solidFill>
                  <a:schemeClr val="bg1"/>
                </a:solidFill>
              </a:rPr>
              <a:t> How would that work/what would that look like?</a:t>
            </a:r>
          </a:p>
          <a:p>
            <a:pPr>
              <a:defRPr/>
            </a:pPr>
            <a:endParaRPr lang="en-CA" dirty="0"/>
          </a:p>
          <a:p>
            <a:pPr marL="0" indent="0">
              <a:buFont typeface="Arial" panose="020B0604020202020204" pitchFamily="34" charset="0"/>
              <a:buNone/>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2173DBE-9DDB-1142-C030-41275E84907F}"/>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93CA1E23-2F44-8FED-8D3C-07234C3A91D7}"/>
              </a:ext>
            </a:extLst>
          </p:cNvPr>
          <p:cNvPicPr>
            <a:picLocks noGrp="1" noChangeAspect="1"/>
          </p:cNvPicPr>
          <p:nvPr>
            <p:ph idx="1"/>
          </p:nvPr>
        </p:nvPicPr>
        <p:blipFill>
          <a:blip r:embed="rId2"/>
          <a:stretch>
            <a:fillRect/>
          </a:stretch>
        </p:blipFill>
        <p:spPr/>
      </p:pic>
      <p:pic>
        <p:nvPicPr>
          <p:cNvPr id="49155" name="Picture 6" descr="Graphical user interface, text, application, email&#10;&#10;Description automatically generated">
            <a:extLst>
              <a:ext uri="{FF2B5EF4-FFF2-40B4-BE49-F238E27FC236}">
                <a16:creationId xmlns:a16="http://schemas.microsoft.com/office/drawing/2014/main" id="{15313E6C-8793-A30F-F6A8-D85D7BB1F5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2938" y="1063625"/>
            <a:ext cx="53181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BC2C15E-92CC-2621-4DEF-3A87A55DD54A}"/>
                  </a:ext>
                </a:extLst>
              </p14:cNvPr>
              <p14:cNvContentPartPr/>
              <p14:nvPr/>
            </p14:nvContentPartPr>
            <p14:xfrm>
              <a:off x="4307016" y="2067694"/>
              <a:ext cx="326880" cy="387360"/>
            </p14:xfrm>
          </p:contentPart>
        </mc:Choice>
        <mc:Fallback xmlns="">
          <p:pic>
            <p:nvPicPr>
              <p:cNvPr id="8" name="Ink 7">
                <a:extLst>
                  <a:ext uri="{FF2B5EF4-FFF2-40B4-BE49-F238E27FC236}">
                    <a16:creationId xmlns:a16="http://schemas.microsoft.com/office/drawing/2014/main" id="{DBC2C15E-92CC-2621-4DEF-3A87A55DD54A}"/>
                  </a:ext>
                </a:extLst>
              </p:cNvPr>
              <p:cNvPicPr/>
              <p:nvPr/>
            </p:nvPicPr>
            <p:blipFill>
              <a:blip r:embed="rId5"/>
              <a:stretch>
                <a:fillRect/>
              </a:stretch>
            </p:blipFill>
            <p:spPr>
              <a:xfrm>
                <a:off x="4298016" y="2058694"/>
                <a:ext cx="344520" cy="405000"/>
              </a:xfrm>
              <a:prstGeom prst="rect">
                <a:avLst/>
              </a:prstGeom>
            </p:spPr>
          </p:pic>
        </mc:Fallback>
      </mc:AlternateContent>
      <p:sp>
        <p:nvSpPr>
          <p:cNvPr id="49157" name="TextBox 8">
            <a:extLst>
              <a:ext uri="{FF2B5EF4-FFF2-40B4-BE49-F238E27FC236}">
                <a16:creationId xmlns:a16="http://schemas.microsoft.com/office/drawing/2014/main" id="{AF545F95-3BB2-7008-A206-059C064D68E1}"/>
              </a:ext>
            </a:extLst>
          </p:cNvPr>
          <p:cNvSpPr txBox="1">
            <a:spLocks noChangeArrowheads="1"/>
          </p:cNvSpPr>
          <p:nvPr/>
        </p:nvSpPr>
        <p:spPr bwMode="auto">
          <a:xfrm>
            <a:off x="2743200" y="163513"/>
            <a:ext cx="3121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Links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extLst>
              <a:ext uri="{FF2B5EF4-FFF2-40B4-BE49-F238E27FC236}">
                <a16:creationId xmlns:a16="http://schemas.microsoft.com/office/drawing/2014/main" id="{074FD1FF-22FA-5A4A-9B93-B7C1118DC9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11500" y="1206500"/>
            <a:ext cx="31178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3D61913-7D27-4E41-DC89-D017316E5C6C}"/>
              </a:ext>
            </a:extLst>
          </p:cNvPr>
          <p:cNvSpPr txBox="1"/>
          <p:nvPr/>
        </p:nvSpPr>
        <p:spPr>
          <a:xfrm>
            <a:off x="4670425" y="4344988"/>
            <a:ext cx="1568450" cy="300037"/>
          </a:xfrm>
          <a:prstGeom prst="rect">
            <a:avLst/>
          </a:prstGeom>
          <a:noFill/>
        </p:spPr>
        <p:txBody>
          <a:bodyPr wrap="none">
            <a:spAutoFit/>
          </a:bodyPr>
          <a:lstStyle/>
          <a:p>
            <a:pPr defTabSz="342900" eaLnBrk="1" fontAlgn="auto" hangingPunct="1">
              <a:spcBef>
                <a:spcPts val="0"/>
              </a:spcBef>
              <a:spcAft>
                <a:spcPts val="0"/>
              </a:spcAft>
              <a:defRPr/>
            </a:pPr>
            <a:r>
              <a:rPr lang="en-US" sz="1350" dirty="0">
                <a:solidFill>
                  <a:prstClr val="white"/>
                </a:solidFill>
                <a:latin typeface="Arial"/>
              </a:rPr>
              <a:t>Internet backbone</a:t>
            </a:r>
          </a:p>
        </p:txBody>
      </p:sp>
      <p:sp>
        <p:nvSpPr>
          <p:cNvPr id="163843" name="Title 3">
            <a:extLst>
              <a:ext uri="{FF2B5EF4-FFF2-40B4-BE49-F238E27FC236}">
                <a16:creationId xmlns:a16="http://schemas.microsoft.com/office/drawing/2014/main" id="{74B11412-5680-E63B-A1C5-9DD8F4831E96}"/>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Things that have also changed</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D87A-145F-B3C1-CAE0-139E12E18466}"/>
              </a:ext>
            </a:extLst>
          </p:cNvPr>
          <p:cNvSpPr>
            <a:spLocks noGrp="1"/>
          </p:cNvSpPr>
          <p:nvPr>
            <p:ph type="title"/>
          </p:nvPr>
        </p:nvSpPr>
        <p:spPr>
          <a:xfrm>
            <a:off x="457200" y="244475"/>
            <a:ext cx="8229600" cy="762000"/>
          </a:xfrm>
        </p:spPr>
        <p:txBody>
          <a:bodyPr/>
          <a:lstStyle/>
          <a:p>
            <a:pPr>
              <a:defRPr/>
            </a:pPr>
            <a:r>
              <a:rPr lang="en-US" sz="3300" dirty="0">
                <a:solidFill>
                  <a:srgbClr val="FF0000"/>
                </a:solidFill>
                <a:latin typeface="Lucida Console" panose="020B0609040504020204" pitchFamily="49" charset="0"/>
              </a:rPr>
              <a:t>+</a:t>
            </a:r>
            <a:r>
              <a:rPr lang="en-US" sz="3300" dirty="0">
                <a:solidFill>
                  <a:schemeClr val="bg1">
                    <a:lumMod val="75000"/>
                  </a:schemeClr>
                </a:solidFill>
              </a:rPr>
              <a:t> </a:t>
            </a:r>
            <a:r>
              <a:rPr lang="en-US" sz="3300" dirty="0">
                <a:solidFill>
                  <a:schemeClr val="bg1">
                    <a:lumMod val="75000"/>
                  </a:schemeClr>
                </a:solidFill>
                <a:latin typeface="Lucida Console" panose="020B0609040504020204" pitchFamily="49" charset="0"/>
              </a:rPr>
              <a:t>digital</a:t>
            </a:r>
          </a:p>
        </p:txBody>
      </p:sp>
      <p:pic>
        <p:nvPicPr>
          <p:cNvPr id="164866" name="Content Placeholder 3" descr="1024px-DARPA_Big_Data.jpg">
            <a:extLst>
              <a:ext uri="{FF2B5EF4-FFF2-40B4-BE49-F238E27FC236}">
                <a16:creationId xmlns:a16="http://schemas.microsoft.com/office/drawing/2014/main" id="{C675AB52-330B-3629-8BAF-B7368AE833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85900" y="1409700"/>
            <a:ext cx="61722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E57C-C44C-63C5-925D-A81F13EA309C}"/>
              </a:ext>
            </a:extLst>
          </p:cNvPr>
          <p:cNvSpPr>
            <a:spLocks noGrp="1"/>
          </p:cNvSpPr>
          <p:nvPr>
            <p:ph type="title"/>
          </p:nvPr>
        </p:nvSpPr>
        <p:spPr>
          <a:xfrm>
            <a:off x="1479550" y="268288"/>
            <a:ext cx="6172200" cy="762000"/>
          </a:xfrm>
        </p:spPr>
        <p:txBody>
          <a:bodyPr/>
          <a:lstStyle/>
          <a:p>
            <a:pPr>
              <a:defRPr/>
            </a:pPr>
            <a:r>
              <a:rPr lang="en-US" sz="4000" dirty="0">
                <a:solidFill>
                  <a:srgbClr val="FF0000"/>
                </a:solidFill>
                <a:latin typeface="Lucida Console" panose="020B0609040504020204" pitchFamily="49" charset="0"/>
              </a:rPr>
              <a:t>+</a:t>
            </a:r>
            <a:r>
              <a:rPr lang="en-US" sz="4000" dirty="0">
                <a:solidFill>
                  <a:schemeClr val="bg1">
                    <a:lumMod val="75000"/>
                  </a:schemeClr>
                </a:solidFill>
              </a:rPr>
              <a:t> </a:t>
            </a:r>
            <a:r>
              <a:rPr lang="en-US" sz="4000" dirty="0">
                <a:solidFill>
                  <a:schemeClr val="bg1"/>
                </a:solidFill>
                <a:latin typeface="Lucida Console" panose="020B0609040504020204" pitchFamily="49" charset="0"/>
              </a:rPr>
              <a:t>c</a:t>
            </a:r>
            <a:r>
              <a:rPr lang="en-US" sz="4000" dirty="0">
                <a:solidFill>
                  <a:srgbClr val="C00000"/>
                </a:solidFill>
                <a:latin typeface="Lucida Console" panose="020B0609040504020204" pitchFamily="49" charset="0"/>
              </a:rPr>
              <a:t>o</a:t>
            </a:r>
            <a:r>
              <a:rPr lang="en-US" sz="4000" dirty="0">
                <a:solidFill>
                  <a:srgbClr val="FFC000"/>
                </a:solidFill>
                <a:latin typeface="Lucida Console" panose="020B0609040504020204" pitchFamily="49" charset="0"/>
              </a:rPr>
              <a:t>l</a:t>
            </a:r>
            <a:r>
              <a:rPr lang="en-US" sz="4000" dirty="0">
                <a:solidFill>
                  <a:srgbClr val="FFFF00"/>
                </a:solidFill>
                <a:latin typeface="Lucida Console" panose="020B0609040504020204" pitchFamily="49" charset="0"/>
              </a:rPr>
              <a:t>l</a:t>
            </a:r>
            <a:r>
              <a:rPr lang="en-US" sz="4000" dirty="0">
                <a:solidFill>
                  <a:srgbClr val="92D050"/>
                </a:solidFill>
                <a:latin typeface="Lucida Console" panose="020B0609040504020204" pitchFamily="49" charset="0"/>
              </a:rPr>
              <a:t>a</a:t>
            </a:r>
            <a:r>
              <a:rPr lang="en-US" sz="4000" dirty="0">
                <a:solidFill>
                  <a:srgbClr val="00B050"/>
                </a:solidFill>
                <a:latin typeface="Lucida Console" panose="020B0609040504020204" pitchFamily="49" charset="0"/>
              </a:rPr>
              <a:t>b</a:t>
            </a:r>
            <a:r>
              <a:rPr lang="en-US" sz="4000" dirty="0">
                <a:solidFill>
                  <a:srgbClr val="00B0F0"/>
                </a:solidFill>
                <a:latin typeface="Lucida Console" panose="020B0609040504020204" pitchFamily="49" charset="0"/>
              </a:rPr>
              <a:t>o</a:t>
            </a:r>
            <a:r>
              <a:rPr lang="en-US" sz="4000" dirty="0">
                <a:solidFill>
                  <a:srgbClr val="0070C0"/>
                </a:solidFill>
                <a:latin typeface="Lucida Console" panose="020B0609040504020204" pitchFamily="49" charset="0"/>
              </a:rPr>
              <a:t>r</a:t>
            </a:r>
            <a:r>
              <a:rPr lang="en-US" sz="4000" dirty="0">
                <a:solidFill>
                  <a:srgbClr val="7030A0"/>
                </a:solidFill>
                <a:latin typeface="Lucida Console" panose="020B0609040504020204" pitchFamily="49" charset="0"/>
              </a:rPr>
              <a:t>a</a:t>
            </a:r>
            <a:r>
              <a:rPr lang="en-US" sz="4000" dirty="0">
                <a:solidFill>
                  <a:schemeClr val="accent6"/>
                </a:solidFill>
                <a:latin typeface="Lucida Console" panose="020B0609040504020204" pitchFamily="49" charset="0"/>
              </a:rPr>
              <a:t>t</a:t>
            </a:r>
            <a:r>
              <a:rPr lang="en-US" sz="4000" dirty="0">
                <a:solidFill>
                  <a:schemeClr val="accent5"/>
                </a:solidFill>
                <a:latin typeface="Lucida Console" panose="020B0609040504020204" pitchFamily="49" charset="0"/>
              </a:rPr>
              <a:t>i</a:t>
            </a:r>
            <a:r>
              <a:rPr lang="en-US" sz="4000" dirty="0">
                <a:solidFill>
                  <a:schemeClr val="accent4"/>
                </a:solidFill>
                <a:latin typeface="Lucida Console" panose="020B0609040504020204" pitchFamily="49" charset="0"/>
              </a:rPr>
              <a:t>o</a:t>
            </a:r>
            <a:r>
              <a:rPr lang="en-US" sz="4000" dirty="0">
                <a:solidFill>
                  <a:schemeClr val="accent3"/>
                </a:solidFill>
                <a:latin typeface="Lucida Console" panose="020B0609040504020204" pitchFamily="49" charset="0"/>
              </a:rPr>
              <a:t>n</a:t>
            </a:r>
          </a:p>
        </p:txBody>
      </p:sp>
      <p:pic>
        <p:nvPicPr>
          <p:cNvPr id="165890" name="Picture 2">
            <a:extLst>
              <a:ext uri="{FF2B5EF4-FFF2-40B4-BE49-F238E27FC236}">
                <a16:creationId xmlns:a16="http://schemas.microsoft.com/office/drawing/2014/main" id="{47B19FE7-D073-F453-8792-258A04BEB2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7363" y="1441450"/>
            <a:ext cx="38163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4">
            <a:extLst>
              <a:ext uri="{FF2B5EF4-FFF2-40B4-BE49-F238E27FC236}">
                <a16:creationId xmlns:a16="http://schemas.microsoft.com/office/drawing/2014/main" id="{C02D22EC-55FB-3161-2F31-50287F5289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91263" y="2427288"/>
            <a:ext cx="19939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Graphical user interface, website&#10;&#10;Description automatically generated">
            <a:extLst>
              <a:ext uri="{FF2B5EF4-FFF2-40B4-BE49-F238E27FC236}">
                <a16:creationId xmlns:a16="http://schemas.microsoft.com/office/drawing/2014/main" id="{79F78A57-3BF3-CEB4-A1CD-9E7A2E625AE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6088" y="254000"/>
            <a:ext cx="5711825"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TextBox 3">
            <a:extLst>
              <a:ext uri="{FF2B5EF4-FFF2-40B4-BE49-F238E27FC236}">
                <a16:creationId xmlns:a16="http://schemas.microsoft.com/office/drawing/2014/main" id="{9B7D4BC1-FF60-FC81-5AAB-C2E9CB8CED97}"/>
              </a:ext>
            </a:extLst>
          </p:cNvPr>
          <p:cNvSpPr txBox="1">
            <a:spLocks noChangeArrowheads="1"/>
          </p:cNvSpPr>
          <p:nvPr/>
        </p:nvSpPr>
        <p:spPr bwMode="auto">
          <a:xfrm>
            <a:off x="3348038" y="4225925"/>
            <a:ext cx="3614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Arial" panose="020B0604020202020204" pitchFamily="34" charset="0"/>
                <a:ea typeface="MS PGothic" panose="020B0600070205080204" pitchFamily="34" charset="-128"/>
              </a:defRPr>
            </a:lvl1pPr>
            <a:lvl2pPr marL="742950" indent="-285750" defTabSz="342900">
              <a:defRPr sz="2400">
                <a:solidFill>
                  <a:schemeClr val="tx1"/>
                </a:solidFill>
                <a:latin typeface="Arial" panose="020B0604020202020204" pitchFamily="34" charset="0"/>
                <a:ea typeface="MS PGothic" panose="020B0600070205080204" pitchFamily="34" charset="-128"/>
              </a:defRPr>
            </a:lvl2pPr>
            <a:lvl3pPr marL="1143000" indent="-228600" defTabSz="342900">
              <a:defRPr sz="2400">
                <a:solidFill>
                  <a:schemeClr val="tx1"/>
                </a:solidFill>
                <a:latin typeface="Arial" panose="020B0604020202020204" pitchFamily="34" charset="0"/>
                <a:ea typeface="MS PGothic" panose="020B0600070205080204" pitchFamily="34" charset="-128"/>
              </a:defRPr>
            </a:lvl3pPr>
            <a:lvl4pPr marL="1600200" indent="-228600" defTabSz="342900">
              <a:defRPr sz="2400">
                <a:solidFill>
                  <a:schemeClr val="tx1"/>
                </a:solidFill>
                <a:latin typeface="Arial" panose="020B0604020202020204" pitchFamily="34" charset="0"/>
                <a:ea typeface="MS PGothic" panose="020B0600070205080204" pitchFamily="34" charset="-128"/>
              </a:defRPr>
            </a:lvl4pPr>
            <a:lvl5pPr marL="2057400" indent="-228600" defTabSz="342900">
              <a:defRPr sz="2400">
                <a:solidFill>
                  <a:schemeClr val="tx1"/>
                </a:solidFill>
                <a:latin typeface="Arial" panose="020B0604020202020204" pitchFamily="34" charset="0"/>
                <a:ea typeface="MS PGothic" panose="020B0600070205080204" pitchFamily="34" charset="-128"/>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a:solidFill>
                  <a:srgbClr val="000000"/>
                </a:solidFill>
                <a:hlinkClick r:id="rId3"/>
              </a:rPr>
              <a:t>https://vimeo.com/139094998</a:t>
            </a:r>
            <a:r>
              <a:rPr lang="en-US" altLang="en-US" sz="2000">
                <a:solidFill>
                  <a:srgbClr val="000000"/>
                </a:solidFill>
              </a:rPr>
              <a:t> </a:t>
            </a:r>
          </a:p>
        </p:txBody>
      </p:sp>
      <p:sp>
        <p:nvSpPr>
          <p:cNvPr id="166915" name="TextBox 1">
            <a:extLst>
              <a:ext uri="{FF2B5EF4-FFF2-40B4-BE49-F238E27FC236}">
                <a16:creationId xmlns:a16="http://schemas.microsoft.com/office/drawing/2014/main" id="{F8FCD62C-EF85-458F-23DC-2B90464667A1}"/>
              </a:ext>
            </a:extLst>
          </p:cNvPr>
          <p:cNvSpPr txBox="1">
            <a:spLocks noChangeArrowheads="1"/>
          </p:cNvSpPr>
          <p:nvPr/>
        </p:nvSpPr>
        <p:spPr bwMode="auto">
          <a:xfrm>
            <a:off x="6659563" y="4633913"/>
            <a:ext cx="1281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Arial" panose="020B0604020202020204" pitchFamily="34" charset="0"/>
                <a:ea typeface="MS PGothic" panose="020B0600070205080204" pitchFamily="34" charset="-128"/>
              </a:defRPr>
            </a:lvl1pPr>
            <a:lvl2pPr marL="742950" indent="-285750" defTabSz="342900">
              <a:defRPr sz="2400">
                <a:solidFill>
                  <a:schemeClr val="tx1"/>
                </a:solidFill>
                <a:latin typeface="Arial" panose="020B0604020202020204" pitchFamily="34" charset="0"/>
                <a:ea typeface="MS PGothic" panose="020B0600070205080204" pitchFamily="34" charset="-128"/>
              </a:defRPr>
            </a:lvl2pPr>
            <a:lvl3pPr marL="1143000" indent="-228600" defTabSz="342900">
              <a:defRPr sz="2400">
                <a:solidFill>
                  <a:schemeClr val="tx1"/>
                </a:solidFill>
                <a:latin typeface="Arial" panose="020B0604020202020204" pitchFamily="34" charset="0"/>
                <a:ea typeface="MS PGothic" panose="020B0600070205080204" pitchFamily="34" charset="-128"/>
              </a:defRPr>
            </a:lvl3pPr>
            <a:lvl4pPr marL="1600200" indent="-228600" defTabSz="342900">
              <a:defRPr sz="2400">
                <a:solidFill>
                  <a:schemeClr val="tx1"/>
                </a:solidFill>
                <a:latin typeface="Arial" panose="020B0604020202020204" pitchFamily="34" charset="0"/>
                <a:ea typeface="MS PGothic" panose="020B0600070205080204" pitchFamily="34" charset="-128"/>
              </a:defRPr>
            </a:lvl4pPr>
            <a:lvl5pPr marL="2057400" indent="-228600" defTabSz="342900">
              <a:defRPr sz="2400">
                <a:solidFill>
                  <a:schemeClr val="tx1"/>
                </a:solidFill>
                <a:latin typeface="Arial" panose="020B0604020202020204" pitchFamily="34" charset="0"/>
                <a:ea typeface="MS PGothic" panose="020B0600070205080204" pitchFamily="34" charset="-128"/>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a:solidFill>
                  <a:srgbClr val="FF0000"/>
                </a:solidFill>
              </a:rPr>
              <a:t>[</a:t>
            </a:r>
            <a:r>
              <a:rPr lang="en-US" altLang="en-US" sz="2000">
                <a:solidFill>
                  <a:srgbClr val="FFFFFF"/>
                </a:solidFill>
              </a:rPr>
              <a:t>Optional</a:t>
            </a:r>
            <a:r>
              <a:rPr lang="en-US" altLang="en-US" sz="2000">
                <a:solidFill>
                  <a:srgbClr val="FF0000"/>
                </a:solidFill>
              </a:rPr>
              <a: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B1FA77-59C6-7827-8973-BB9A124F1090}"/>
              </a:ext>
            </a:extLst>
          </p:cNvPr>
          <p:cNvSpPr txBox="1"/>
          <p:nvPr/>
        </p:nvSpPr>
        <p:spPr>
          <a:xfrm>
            <a:off x="467544" y="4588554"/>
            <a:ext cx="8460971" cy="215444"/>
          </a:xfrm>
          <a:prstGeom prst="rect">
            <a:avLst/>
          </a:prstGeom>
          <a:noFill/>
        </p:spPr>
        <p:txBody>
          <a:bodyPr wrap="none" rtlCol="0">
            <a:spAutoFit/>
          </a:bodyPr>
          <a:lstStyle/>
          <a:p>
            <a:r>
              <a:rPr lang="en-US" sz="800" dirty="0">
                <a:solidFill>
                  <a:schemeClr val="bg1"/>
                </a:solidFill>
                <a:hlinkClick r:id="rId2"/>
              </a:rPr>
              <a:t>https://www.bing.com/videos/riverview/relatedvideo?&amp;q=bruce+springsteen+sxsw+keynote+speech&amp;&amp;mid=18E121326672065CCBC618E121326672065CCBC6&amp;&amp;FORM=VRDGAR</a:t>
            </a:r>
            <a:r>
              <a:rPr lang="en-US" sz="800" dirty="0">
                <a:solidFill>
                  <a:schemeClr val="bg1"/>
                </a:solidFill>
              </a:rPr>
              <a:t> </a:t>
            </a:r>
          </a:p>
        </p:txBody>
      </p:sp>
      <p:pic>
        <p:nvPicPr>
          <p:cNvPr id="4" name="Picture 3" descr="A person sitting at a podium&#10;&#10;Description automatically generated">
            <a:extLst>
              <a:ext uri="{FF2B5EF4-FFF2-40B4-BE49-F238E27FC236}">
                <a16:creationId xmlns:a16="http://schemas.microsoft.com/office/drawing/2014/main" id="{EB2687DC-E8FC-7B0E-71A9-A3B05EAC35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1680" y="339502"/>
            <a:ext cx="5760640" cy="4004347"/>
          </a:xfrm>
          <a:prstGeom prst="rect">
            <a:avLst/>
          </a:prstGeom>
        </p:spPr>
      </p:pic>
    </p:spTree>
    <p:extLst>
      <p:ext uri="{BB962C8B-B14F-4D97-AF65-F5344CB8AC3E}">
        <p14:creationId xmlns:p14="http://schemas.microsoft.com/office/powerpoint/2010/main" val="42100765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Box 1">
            <a:extLst>
              <a:ext uri="{FF2B5EF4-FFF2-40B4-BE49-F238E27FC236}">
                <a16:creationId xmlns:a16="http://schemas.microsoft.com/office/drawing/2014/main" id="{2625F9C1-1577-65AC-EA71-0D73CA423C58}"/>
              </a:ext>
            </a:extLst>
          </p:cNvPr>
          <p:cNvSpPr txBox="1">
            <a:spLocks noChangeArrowheads="1"/>
          </p:cNvSpPr>
          <p:nvPr/>
        </p:nvSpPr>
        <p:spPr bwMode="auto">
          <a:xfrm>
            <a:off x="2032000" y="4430713"/>
            <a:ext cx="508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Arial" panose="020B0604020202020204" pitchFamily="34" charset="0"/>
                <a:ea typeface="MS PGothic" panose="020B0600070205080204" pitchFamily="34" charset="-128"/>
              </a:defRPr>
            </a:lvl1pPr>
            <a:lvl2pPr marL="742950" indent="-285750" defTabSz="342900">
              <a:defRPr sz="2400">
                <a:solidFill>
                  <a:schemeClr val="tx1"/>
                </a:solidFill>
                <a:latin typeface="Arial" panose="020B0604020202020204" pitchFamily="34" charset="0"/>
                <a:ea typeface="MS PGothic" panose="020B0600070205080204" pitchFamily="34" charset="-128"/>
              </a:defRPr>
            </a:lvl2pPr>
            <a:lvl3pPr marL="1143000" indent="-228600" defTabSz="342900">
              <a:defRPr sz="2400">
                <a:solidFill>
                  <a:schemeClr val="tx1"/>
                </a:solidFill>
                <a:latin typeface="Arial" panose="020B0604020202020204" pitchFamily="34" charset="0"/>
                <a:ea typeface="MS PGothic" panose="020B0600070205080204" pitchFamily="34" charset="-128"/>
              </a:defRPr>
            </a:lvl3pPr>
            <a:lvl4pPr marL="1600200" indent="-228600" defTabSz="342900">
              <a:defRPr sz="2400">
                <a:solidFill>
                  <a:schemeClr val="tx1"/>
                </a:solidFill>
                <a:latin typeface="Arial" panose="020B0604020202020204" pitchFamily="34" charset="0"/>
                <a:ea typeface="MS PGothic" panose="020B0600070205080204" pitchFamily="34" charset="-128"/>
              </a:defRPr>
            </a:lvl4pPr>
            <a:lvl5pPr marL="2057400" indent="-228600" defTabSz="342900">
              <a:defRPr sz="2400">
                <a:solidFill>
                  <a:schemeClr val="tx1"/>
                </a:solidFill>
                <a:latin typeface="Arial" panose="020B0604020202020204" pitchFamily="34" charset="0"/>
                <a:ea typeface="MS PGothic" panose="020B0600070205080204" pitchFamily="34" charset="-128"/>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a:solidFill>
                  <a:srgbClr val="000000"/>
                </a:solidFill>
                <a:hlinkClick r:id="rId2"/>
              </a:rPr>
              <a:t>https://youtu.be/zL2FOrx41N0</a:t>
            </a:r>
            <a:r>
              <a:rPr lang="en-US" altLang="en-US" sz="2800">
                <a:solidFill>
                  <a:srgbClr val="000000"/>
                </a:solidFill>
              </a:rPr>
              <a:t> </a:t>
            </a:r>
          </a:p>
        </p:txBody>
      </p:sp>
      <p:pic>
        <p:nvPicPr>
          <p:cNvPr id="167938" name="Picture 3" descr="A person standing in front of a red curtain&#10;&#10;Description automatically generated with medium confidence">
            <a:extLst>
              <a:ext uri="{FF2B5EF4-FFF2-40B4-BE49-F238E27FC236}">
                <a16:creationId xmlns:a16="http://schemas.microsoft.com/office/drawing/2014/main" id="{1DEE3C96-22D0-CD95-EA05-ACF5B1625C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05050" y="188913"/>
            <a:ext cx="45339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Box 1">
            <a:extLst>
              <a:ext uri="{FF2B5EF4-FFF2-40B4-BE49-F238E27FC236}">
                <a16:creationId xmlns:a16="http://schemas.microsoft.com/office/drawing/2014/main" id="{3603DC58-61DC-EBCD-F776-0F4A6FA0B375}"/>
              </a:ext>
            </a:extLst>
          </p:cNvPr>
          <p:cNvSpPr txBox="1">
            <a:spLocks noChangeArrowheads="1"/>
          </p:cNvSpPr>
          <p:nvPr/>
        </p:nvSpPr>
        <p:spPr bwMode="auto">
          <a:xfrm>
            <a:off x="492125" y="195263"/>
            <a:ext cx="8159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Back to </a:t>
            </a:r>
            <a:r>
              <a:rPr lang="en-US" altLang="en-US" sz="4000" b="1" i="1">
                <a:solidFill>
                  <a:srgbClr val="00B0F0"/>
                </a:solidFill>
              </a:rPr>
              <a:t>CCH</a:t>
            </a:r>
            <a:r>
              <a:rPr lang="en-US" altLang="en-US" sz="4000" b="1">
                <a:solidFill>
                  <a:srgbClr val="FFFF00"/>
                </a:solidFill>
              </a:rPr>
              <a:t> on USERS</a:t>
            </a:r>
            <a:r>
              <a:rPr lang="en-US" altLang="en-US" sz="4000" b="1">
                <a:solidFill>
                  <a:srgbClr val="FF0000"/>
                </a:solidFill>
              </a:rPr>
              <a:t>’</a:t>
            </a:r>
            <a:r>
              <a:rPr lang="en-US" altLang="en-US" sz="4000" b="1">
                <a:solidFill>
                  <a:srgbClr val="FFFF00"/>
                </a:solidFill>
              </a:rPr>
              <a:t> RIGHTS</a:t>
            </a:r>
            <a:endParaRPr lang="en-US" altLang="en-US" sz="4000">
              <a:solidFill>
                <a:srgbClr val="002040"/>
              </a:solidFill>
            </a:endParaRPr>
          </a:p>
        </p:txBody>
      </p:sp>
      <p:sp>
        <p:nvSpPr>
          <p:cNvPr id="168962" name="TextBox 2">
            <a:extLst>
              <a:ext uri="{FF2B5EF4-FFF2-40B4-BE49-F238E27FC236}">
                <a16:creationId xmlns:a16="http://schemas.microsoft.com/office/drawing/2014/main" id="{762AD464-447A-F047-9B0C-3D01FA1AC55B}"/>
              </a:ext>
            </a:extLst>
          </p:cNvPr>
          <p:cNvSpPr txBox="1">
            <a:spLocks noChangeArrowheads="1"/>
          </p:cNvSpPr>
          <p:nvPr/>
        </p:nvSpPr>
        <p:spPr bwMode="auto">
          <a:xfrm>
            <a:off x="746125" y="1203325"/>
            <a:ext cx="76517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b="1" i="1">
                <a:solidFill>
                  <a:srgbClr val="00B0F0"/>
                </a:solidFill>
              </a:rPr>
              <a:t>CCH Canadian et al v. LSUC </a:t>
            </a:r>
            <a:r>
              <a:rPr lang="en-US" altLang="en-US" sz="2800" b="1">
                <a:solidFill>
                  <a:srgbClr val="FFFFFF"/>
                </a:solidFill>
              </a:rPr>
              <a:t>(2004)</a:t>
            </a:r>
          </a:p>
          <a:p>
            <a:r>
              <a:rPr lang="en-CA" altLang="en-US" sz="2800">
                <a:solidFill>
                  <a:srgbClr val="FFFFFF"/>
                </a:solidFill>
              </a:rPr>
              <a:t>LSUC operates the </a:t>
            </a:r>
            <a:r>
              <a:rPr lang="en-CA" altLang="en-US" sz="2800">
                <a:solidFill>
                  <a:srgbClr val="FFFF00"/>
                </a:solidFill>
              </a:rPr>
              <a:t>Great Library</a:t>
            </a:r>
            <a:r>
              <a:rPr lang="en-CA" altLang="en-US" sz="2800">
                <a:solidFill>
                  <a:srgbClr val="FFFFFF"/>
                </a:solidFill>
              </a:rPr>
              <a:t>. Within it is a </a:t>
            </a:r>
          </a:p>
          <a:p>
            <a:r>
              <a:rPr lang="en-CA" altLang="en-US" sz="2800">
                <a:solidFill>
                  <a:srgbClr val="FFFF00"/>
                </a:solidFill>
              </a:rPr>
              <a:t>custom photocopy service </a:t>
            </a:r>
            <a:r>
              <a:rPr lang="en-CA" altLang="en-US" sz="2800">
                <a:solidFill>
                  <a:srgbClr val="FFFFFF"/>
                </a:solidFill>
              </a:rPr>
              <a:t>for lawyers who </a:t>
            </a:r>
          </a:p>
          <a:p>
            <a:r>
              <a:rPr lang="en-CA" altLang="en-US" sz="2800">
                <a:solidFill>
                  <a:srgbClr val="FFFFFF"/>
                </a:solidFill>
              </a:rPr>
              <a:t>can’t make it to the Library. There is </a:t>
            </a:r>
            <a:r>
              <a:rPr lang="en-CA" altLang="en-US" sz="2800">
                <a:solidFill>
                  <a:srgbClr val="FFFF00"/>
                </a:solidFill>
              </a:rPr>
              <a:t>also a </a:t>
            </a:r>
          </a:p>
          <a:p>
            <a:r>
              <a:rPr lang="en-CA" altLang="en-US" sz="2800">
                <a:solidFill>
                  <a:srgbClr val="FFFF00"/>
                </a:solidFill>
              </a:rPr>
              <a:t>photocopy machine</a:t>
            </a:r>
            <a:r>
              <a:rPr lang="en-CA" altLang="en-US" sz="2800">
                <a:solidFill>
                  <a:srgbClr val="FFFFFF"/>
                </a:solidFill>
              </a:rPr>
              <a:t> that the public can use. </a:t>
            </a:r>
          </a:p>
          <a:p>
            <a:r>
              <a:rPr lang="en-CA" altLang="en-US" sz="2800">
                <a:solidFill>
                  <a:srgbClr val="FFFFFF"/>
                </a:solidFill>
              </a:rPr>
              <a:t>CCH Canadian  (legal publisher) and others </a:t>
            </a:r>
          </a:p>
          <a:p>
            <a:r>
              <a:rPr lang="en-CA" altLang="en-US" sz="2800">
                <a:solidFill>
                  <a:srgbClr val="FFFFFF"/>
                </a:solidFill>
              </a:rPr>
              <a:t>brought action against the LSUC for copyright </a:t>
            </a:r>
          </a:p>
          <a:p>
            <a:r>
              <a:rPr lang="en-CA" altLang="en-US" sz="2800">
                <a:solidFill>
                  <a:srgbClr val="FFFFFF"/>
                </a:solidFill>
              </a:rPr>
              <a:t>infringement</a:t>
            </a:r>
            <a:r>
              <a:rPr lang="en-CA" altLang="en-US">
                <a:solidFill>
                  <a:srgbClr val="FFFFFF"/>
                </a:solidFill>
              </a:rPr>
              <a:t>.</a:t>
            </a:r>
            <a:endParaRPr lang="en-US" altLang="en-US">
              <a:solidFill>
                <a:srgbClr val="FFFFFF"/>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5">
            <a:extLst>
              <a:ext uri="{FF2B5EF4-FFF2-40B4-BE49-F238E27FC236}">
                <a16:creationId xmlns:a16="http://schemas.microsoft.com/office/drawing/2014/main" id="{F34DB654-5720-03B6-9815-DFBB74271C22}"/>
              </a:ext>
            </a:extLst>
          </p:cNvPr>
          <p:cNvSpPr>
            <a:spLocks noGrp="1" noChangeArrowheads="1"/>
          </p:cNvSpPr>
          <p:nvPr>
            <p:ph type="title"/>
          </p:nvPr>
        </p:nvSpPr>
        <p:spPr bwMode="auto">
          <a:xfrm>
            <a:off x="1485900" y="8096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053DA612-3749-9050-EC9A-9E72A13AE1E7}"/>
              </a:ext>
            </a:extLst>
          </p:cNvPr>
          <p:cNvSpPr>
            <a:spLocks noGrp="1"/>
          </p:cNvSpPr>
          <p:nvPr>
            <p:ph idx="1"/>
          </p:nvPr>
        </p:nvSpPr>
        <p:spPr>
          <a:xfrm>
            <a:off x="161925" y="915988"/>
            <a:ext cx="8820150" cy="4146550"/>
          </a:xfrm>
        </p:spPr>
        <p:txBody>
          <a:bodyPr>
            <a:normAutofit fontScale="92500" lnSpcReduction="20000"/>
          </a:bodyPr>
          <a:lstStyle/>
          <a:p>
            <a:pPr marL="0" indent="0">
              <a:lnSpc>
                <a:spcPct val="110000"/>
              </a:lnSpc>
              <a:buFont typeface="Arial" panose="020B0604020202020204" pitchFamily="34" charset="0"/>
              <a:buNone/>
              <a:defRPr/>
            </a:pPr>
            <a:r>
              <a:rPr lang="en-CA" sz="1800" b="1" dirty="0">
                <a:solidFill>
                  <a:srgbClr val="FFFF00"/>
                </a:solidFill>
              </a:rPr>
              <a:t>Fair dealing in </a:t>
            </a:r>
            <a:r>
              <a:rPr lang="en-CA" sz="1800" b="1" i="1" dirty="0">
                <a:solidFill>
                  <a:srgbClr val="00B0F0"/>
                </a:solidFill>
              </a:rPr>
              <a:t>CCH</a:t>
            </a:r>
            <a:r>
              <a:rPr lang="en-CA" sz="1800" b="1" i="1" dirty="0">
                <a:solidFill>
                  <a:schemeClr val="bg1"/>
                </a:solidFill>
              </a:rPr>
              <a:t>: </a:t>
            </a:r>
            <a:endParaRPr lang="en-CA" sz="1800" b="1" dirty="0">
              <a:solidFill>
                <a:schemeClr val="bg1"/>
              </a:solidFill>
            </a:endParaRPr>
          </a:p>
          <a:p>
            <a:pPr>
              <a:lnSpc>
                <a:spcPct val="110000"/>
              </a:lnSpc>
              <a:defRPr/>
            </a:pPr>
            <a:r>
              <a:rPr lang="en-CA" sz="1800" dirty="0">
                <a:solidFill>
                  <a:schemeClr val="bg1"/>
                </a:solidFill>
              </a:rPr>
              <a:t>An </a:t>
            </a:r>
            <a:r>
              <a:rPr lang="en-CA" sz="1800" dirty="0">
                <a:solidFill>
                  <a:srgbClr val="FFFF00"/>
                </a:solidFill>
              </a:rPr>
              <a:t>integral part of the Copyright Act </a:t>
            </a:r>
            <a:r>
              <a:rPr lang="en-CA" sz="1800" dirty="0">
                <a:solidFill>
                  <a:schemeClr val="bg1"/>
                </a:solidFill>
              </a:rPr>
              <a:t>- </a:t>
            </a:r>
            <a:r>
              <a:rPr lang="en-CA" sz="1800" dirty="0">
                <a:solidFill>
                  <a:srgbClr val="FF0000"/>
                </a:solidFill>
              </a:rPr>
              <a:t>not just a defence</a:t>
            </a:r>
          </a:p>
          <a:p>
            <a:pPr>
              <a:lnSpc>
                <a:spcPct val="110000"/>
              </a:lnSpc>
              <a:defRPr/>
            </a:pPr>
            <a:r>
              <a:rPr lang="en-CA" sz="1800" dirty="0">
                <a:solidFill>
                  <a:schemeClr val="bg1"/>
                </a:solidFill>
              </a:rPr>
              <a:t>The fair dealing “exception”, </a:t>
            </a:r>
            <a:r>
              <a:rPr lang="en-CA" sz="1800" dirty="0">
                <a:solidFill>
                  <a:srgbClr val="FFFF00"/>
                </a:solidFill>
              </a:rPr>
              <a:t>like other exceptions </a:t>
            </a:r>
            <a:r>
              <a:rPr lang="en-CA" sz="1800" dirty="0">
                <a:solidFill>
                  <a:schemeClr val="bg1"/>
                </a:solidFill>
              </a:rPr>
              <a:t>in the Copyright Act, </a:t>
            </a:r>
            <a:r>
              <a:rPr lang="en-CA" sz="1800" dirty="0">
                <a:solidFill>
                  <a:srgbClr val="FFFF00"/>
                </a:solidFill>
              </a:rPr>
              <a:t>is a users</a:t>
            </a:r>
            <a:r>
              <a:rPr lang="en-CA" sz="1800" dirty="0">
                <a:solidFill>
                  <a:srgbClr val="FF0000"/>
                </a:solidFill>
              </a:rPr>
              <a:t>’</a:t>
            </a:r>
            <a:r>
              <a:rPr lang="en-CA" sz="1800" dirty="0">
                <a:solidFill>
                  <a:srgbClr val="FFFF00"/>
                </a:solidFill>
              </a:rPr>
              <a:t> right</a:t>
            </a:r>
            <a:r>
              <a:rPr lang="en-CA" sz="1800" dirty="0">
                <a:solidFill>
                  <a:schemeClr val="bg1"/>
                </a:solidFill>
              </a:rPr>
              <a:t>. In order to </a:t>
            </a:r>
            <a:r>
              <a:rPr lang="en-CA" sz="1800" dirty="0">
                <a:solidFill>
                  <a:srgbClr val="FFFF00"/>
                </a:solidFill>
              </a:rPr>
              <a:t>maintain the proper balance </a:t>
            </a:r>
            <a:r>
              <a:rPr lang="en-CA" sz="1800" dirty="0">
                <a:solidFill>
                  <a:schemeClr val="bg1"/>
                </a:solidFill>
              </a:rPr>
              <a:t>between the rights of a copyright owner and users’ interests, </a:t>
            </a:r>
            <a:r>
              <a:rPr lang="en-CA" sz="1800" dirty="0">
                <a:solidFill>
                  <a:srgbClr val="FF0000"/>
                </a:solidFill>
              </a:rPr>
              <a:t>it must not be interpreted restrictively</a:t>
            </a:r>
            <a:r>
              <a:rPr lang="en-CA" sz="1800" dirty="0">
                <a:solidFill>
                  <a:schemeClr val="bg1"/>
                </a:solidFill>
              </a:rPr>
              <a:t>. </a:t>
            </a:r>
          </a:p>
          <a:p>
            <a:pPr>
              <a:lnSpc>
                <a:spcPct val="110000"/>
              </a:lnSpc>
              <a:defRPr/>
            </a:pPr>
            <a:r>
              <a:rPr lang="en-CA" sz="1800" dirty="0">
                <a:solidFill>
                  <a:srgbClr val="FFFF00"/>
                </a:solidFill>
              </a:rPr>
              <a:t>Always available</a:t>
            </a:r>
            <a:r>
              <a:rPr lang="en-CA" sz="1800" dirty="0">
                <a:solidFill>
                  <a:schemeClr val="bg1"/>
                </a:solidFill>
              </a:rPr>
              <a:t>. If other exceptions might also be available, argue fair dealing first, then turn to other exceptions and defences. </a:t>
            </a:r>
          </a:p>
          <a:p>
            <a:pPr>
              <a:lnSpc>
                <a:spcPct val="110000"/>
              </a:lnSpc>
              <a:defRPr/>
            </a:pPr>
            <a:r>
              <a:rPr lang="en-CA" sz="1800" dirty="0">
                <a:solidFill>
                  <a:srgbClr val="FFFF00"/>
                </a:solidFill>
              </a:rPr>
              <a:t>Two step process:</a:t>
            </a:r>
          </a:p>
          <a:p>
            <a:pPr marL="342900" lvl="1" indent="0">
              <a:lnSpc>
                <a:spcPct val="110000"/>
              </a:lnSpc>
              <a:buFont typeface="Arial" panose="020B0604020202020204" pitchFamily="34" charset="0"/>
              <a:buNone/>
              <a:defRPr/>
            </a:pPr>
            <a:r>
              <a:rPr lang="en-CA" sz="1800" dirty="0">
                <a:solidFill>
                  <a:schemeClr val="bg1"/>
                </a:solidFill>
              </a:rPr>
              <a:t>1) Defence establishes the </a:t>
            </a:r>
            <a:r>
              <a:rPr lang="en-CA" sz="1800" dirty="0">
                <a:solidFill>
                  <a:srgbClr val="FFFF00"/>
                </a:solidFill>
              </a:rPr>
              <a:t>dealing was for one of the listed purposes</a:t>
            </a:r>
            <a:r>
              <a:rPr lang="en-CA" sz="1800" dirty="0">
                <a:solidFill>
                  <a:schemeClr val="bg1"/>
                </a:solidFill>
              </a:rPr>
              <a:t>.</a:t>
            </a:r>
          </a:p>
          <a:p>
            <a:pPr marL="342900" lvl="1" indent="0">
              <a:lnSpc>
                <a:spcPct val="110000"/>
              </a:lnSpc>
              <a:buFont typeface="Arial" panose="020B0604020202020204" pitchFamily="34" charset="0"/>
              <a:buNone/>
              <a:defRPr/>
            </a:pPr>
            <a:r>
              <a:rPr lang="en-CA" sz="1800" dirty="0">
                <a:solidFill>
                  <a:schemeClr val="bg1"/>
                </a:solidFill>
              </a:rPr>
              <a:t>2) Defence establishes the </a:t>
            </a:r>
            <a:r>
              <a:rPr lang="en-CA" sz="1800" dirty="0">
                <a:solidFill>
                  <a:srgbClr val="FFFF00"/>
                </a:solidFill>
              </a:rPr>
              <a:t>dealing was fair</a:t>
            </a:r>
            <a:r>
              <a:rPr lang="en-CA" sz="1800" dirty="0">
                <a:solidFill>
                  <a:schemeClr val="bg1"/>
                </a:solidFill>
              </a:rPr>
              <a:t>.</a:t>
            </a:r>
          </a:p>
          <a:p>
            <a:pPr>
              <a:lnSpc>
                <a:spcPct val="110000"/>
              </a:lnSpc>
              <a:defRPr/>
            </a:pPr>
            <a:r>
              <a:rPr lang="en-CA" sz="1800" dirty="0">
                <a:solidFill>
                  <a:schemeClr val="bg1"/>
                </a:solidFill>
              </a:rPr>
              <a:t>Fair dealing category of research to be given a </a:t>
            </a:r>
            <a:r>
              <a:rPr lang="en-CA" sz="1800" dirty="0">
                <a:solidFill>
                  <a:srgbClr val="FF0000"/>
                </a:solidFill>
              </a:rPr>
              <a:t>large and liberal </a:t>
            </a:r>
            <a:r>
              <a:rPr lang="en-CA" sz="1800" dirty="0">
                <a:solidFill>
                  <a:srgbClr val="FFFF00"/>
                </a:solidFill>
              </a:rPr>
              <a:t>interpretation in order to ensure users’ rights  are not unduly constrained</a:t>
            </a:r>
          </a:p>
          <a:p>
            <a:pPr>
              <a:lnSpc>
                <a:spcPct val="110000"/>
              </a:lnSpc>
              <a:defRPr/>
            </a:pPr>
            <a:r>
              <a:rPr lang="en-CA" sz="1800" dirty="0">
                <a:solidFill>
                  <a:srgbClr val="FF0000"/>
                </a:solidFill>
              </a:rPr>
              <a:t>Research</a:t>
            </a:r>
            <a:r>
              <a:rPr lang="en-CA" sz="1800" dirty="0">
                <a:solidFill>
                  <a:schemeClr val="bg1"/>
                </a:solidFill>
              </a:rPr>
              <a:t> is </a:t>
            </a:r>
            <a:r>
              <a:rPr lang="en-CA" sz="1800" dirty="0">
                <a:solidFill>
                  <a:srgbClr val="FFFF00"/>
                </a:solidFill>
              </a:rPr>
              <a:t>not limited to non-commercial or private contexts</a:t>
            </a:r>
            <a:r>
              <a:rPr lang="en-CA" sz="1800" dirty="0">
                <a:solidFill>
                  <a:schemeClr val="bg1"/>
                </a:solidFill>
              </a:rPr>
              <a:t>. Lawyers carrying on the business of law for profit are conducting research within the meaning of s. 29 of the Copyright Act.</a:t>
            </a:r>
          </a:p>
          <a:p>
            <a:pPr>
              <a:defRPr/>
            </a:pPr>
            <a:endParaRPr lang="en-US" dirty="0">
              <a:solidFill>
                <a:schemeClr val="bg1"/>
              </a:solidFill>
            </a:endParaRPr>
          </a:p>
        </p:txBody>
      </p:sp>
      <p:sp>
        <p:nvSpPr>
          <p:cNvPr id="4" name="Slide Number Placeholder 3">
            <a:extLst>
              <a:ext uri="{FF2B5EF4-FFF2-40B4-BE49-F238E27FC236}">
                <a16:creationId xmlns:a16="http://schemas.microsoft.com/office/drawing/2014/main" id="{EEC88ACF-1702-4F36-5ACF-79414F15344B}"/>
              </a:ext>
            </a:extLst>
          </p:cNvPr>
          <p:cNvSpPr>
            <a:spLocks noGrp="1"/>
          </p:cNvSpPr>
          <p:nvPr>
            <p:ph type="sldNum" sz="quarter" idx="12"/>
          </p:nvPr>
        </p:nvSpPr>
        <p:spPr/>
        <p:txBody>
          <a:bodyPr/>
          <a:lstStyle/>
          <a:p>
            <a:pPr defTabSz="342900" eaLnBrk="1" fontAlgn="auto" hangingPunct="1">
              <a:spcBef>
                <a:spcPts val="0"/>
              </a:spcBef>
              <a:spcAft>
                <a:spcPts val="0"/>
              </a:spcAft>
              <a:defRPr/>
            </a:pPr>
            <a:fld id="{ECBF332C-F82F-1641-BA0E-5255AF40ACE3}" type="slidenum">
              <a:rPr lang="en-US" sz="1350">
                <a:solidFill>
                  <a:prstClr val="black"/>
                </a:solidFill>
                <a:latin typeface="Arial"/>
              </a:rPr>
              <a:pPr defTabSz="342900" eaLnBrk="1" fontAlgn="auto" hangingPunct="1">
                <a:spcBef>
                  <a:spcPts val="0"/>
                </a:spcBef>
                <a:spcAft>
                  <a:spcPts val="0"/>
                </a:spcAft>
                <a:defRPr/>
              </a:pPr>
              <a:t>137</a:t>
            </a:fld>
            <a:endParaRPr lang="en-US" sz="1350">
              <a:solidFill>
                <a:prstClr val="black"/>
              </a:solidFill>
              <a:latin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Box 2">
            <a:extLst>
              <a:ext uri="{FF2B5EF4-FFF2-40B4-BE49-F238E27FC236}">
                <a16:creationId xmlns:a16="http://schemas.microsoft.com/office/drawing/2014/main" id="{46263C72-08A6-14C2-59B1-12A2A05D2181}"/>
              </a:ext>
            </a:extLst>
          </p:cNvPr>
          <p:cNvSpPr txBox="1">
            <a:spLocks noChangeArrowheads="1"/>
          </p:cNvSpPr>
          <p:nvPr/>
        </p:nvSpPr>
        <p:spPr bwMode="auto">
          <a:xfrm>
            <a:off x="398463" y="1322388"/>
            <a:ext cx="836771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800100" indent="-3429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i="1">
                <a:solidFill>
                  <a:srgbClr val="00B0F0"/>
                </a:solidFill>
              </a:rPr>
              <a:t>CCH Canadian et al v. LSUC </a:t>
            </a:r>
            <a:r>
              <a:rPr lang="en-US" altLang="en-US" sz="2800">
                <a:solidFill>
                  <a:srgbClr val="FFFFFF"/>
                </a:solidFill>
              </a:rPr>
              <a:t>(SCC 2004)</a:t>
            </a:r>
          </a:p>
          <a:p>
            <a:pPr lvl="1">
              <a:buFont typeface="Arial" panose="020B0604020202020204" pitchFamily="34" charset="0"/>
              <a:buChar char="•"/>
            </a:pPr>
            <a:r>
              <a:rPr lang="en-US" altLang="en-US" sz="2800">
                <a:solidFill>
                  <a:srgbClr val="FFFFFF"/>
                </a:solidFill>
              </a:rPr>
              <a:t>Fair dealing is an</a:t>
            </a:r>
            <a:r>
              <a:rPr lang="en-US" altLang="en-US" sz="2800">
                <a:solidFill>
                  <a:srgbClr val="FFFF00"/>
                </a:solidFill>
              </a:rPr>
              <a:t> integral </a:t>
            </a:r>
            <a:r>
              <a:rPr lang="en-US" altLang="en-US" sz="2800">
                <a:solidFill>
                  <a:srgbClr val="FFFFFF"/>
                </a:solidFill>
              </a:rPr>
              <a:t>part of the </a:t>
            </a:r>
            <a:r>
              <a:rPr lang="en-US" altLang="en-US" sz="2800" i="1">
                <a:solidFill>
                  <a:srgbClr val="FFFFFF"/>
                </a:solidFill>
              </a:rPr>
              <a:t>Copyright Act</a:t>
            </a:r>
          </a:p>
          <a:p>
            <a:pPr lvl="1">
              <a:buFont typeface="Arial" panose="020B0604020202020204" pitchFamily="34" charset="0"/>
              <a:buChar char="•"/>
            </a:pPr>
            <a:r>
              <a:rPr lang="en-US" altLang="en-US" sz="2800">
                <a:solidFill>
                  <a:srgbClr val="FFFFFF"/>
                </a:solidFill>
              </a:rPr>
              <a:t>Fair dealing is a </a:t>
            </a:r>
            <a:r>
              <a:rPr lang="en-US" altLang="en-US" sz="2800">
                <a:solidFill>
                  <a:srgbClr val="FFFF00"/>
                </a:solidFill>
              </a:rPr>
              <a:t>users</a:t>
            </a:r>
            <a:r>
              <a:rPr lang="en-US" altLang="en-US" sz="2800">
                <a:solidFill>
                  <a:srgbClr val="FF0000"/>
                </a:solidFill>
              </a:rPr>
              <a:t>’</a:t>
            </a:r>
            <a:r>
              <a:rPr lang="en-US" altLang="en-US" sz="2800">
                <a:solidFill>
                  <a:srgbClr val="FFFF00"/>
                </a:solidFill>
              </a:rPr>
              <a:t> right</a:t>
            </a:r>
            <a:r>
              <a:rPr lang="en-US" altLang="en-US" sz="2800">
                <a:solidFill>
                  <a:srgbClr val="FFFFFF"/>
                </a:solidFill>
              </a:rPr>
              <a:t>; must not be interpreted restrictively</a:t>
            </a:r>
          </a:p>
          <a:p>
            <a:pPr lvl="1">
              <a:buFont typeface="Arial" panose="020B0604020202020204" pitchFamily="34" charset="0"/>
              <a:buChar char="•"/>
            </a:pPr>
            <a:r>
              <a:rPr lang="en-US" altLang="en-US" sz="2800">
                <a:solidFill>
                  <a:srgbClr val="FFFF00"/>
                </a:solidFill>
              </a:rPr>
              <a:t>Two step </a:t>
            </a:r>
            <a:r>
              <a:rPr lang="en-US" altLang="en-US" sz="2800">
                <a:solidFill>
                  <a:srgbClr val="FFFFFF"/>
                </a:solidFill>
              </a:rPr>
              <a:t>process</a:t>
            </a:r>
            <a:r>
              <a:rPr lang="en-US" altLang="en-US" sz="2800">
                <a:solidFill>
                  <a:srgbClr val="FF0000"/>
                </a:solidFill>
              </a:rPr>
              <a:t>:</a:t>
            </a:r>
            <a:r>
              <a:rPr lang="en-US" altLang="en-US" sz="2800">
                <a:solidFill>
                  <a:srgbClr val="FFFFFF"/>
                </a:solidFill>
              </a:rPr>
              <a:t> purpose</a:t>
            </a:r>
            <a:r>
              <a:rPr lang="en-US" altLang="en-US" sz="2800">
                <a:solidFill>
                  <a:srgbClr val="FF0000"/>
                </a:solidFill>
              </a:rPr>
              <a:t>;</a:t>
            </a:r>
            <a:r>
              <a:rPr lang="en-US" altLang="en-US" sz="2800">
                <a:solidFill>
                  <a:srgbClr val="FFFFFF"/>
                </a:solidFill>
              </a:rPr>
              <a:t> fairneanalysis</a:t>
            </a:r>
          </a:p>
          <a:p>
            <a:pPr lvl="1">
              <a:buFont typeface="Arial" panose="020B0604020202020204" pitchFamily="34" charset="0"/>
              <a:buChar char="•"/>
            </a:pPr>
            <a:r>
              <a:rPr lang="en-US" altLang="en-US" sz="2800">
                <a:solidFill>
                  <a:srgbClr val="FFFF00"/>
                </a:solidFill>
              </a:rPr>
              <a:t>Categories</a:t>
            </a:r>
            <a:r>
              <a:rPr lang="en-US" altLang="en-US" sz="2800">
                <a:solidFill>
                  <a:srgbClr val="FFFFFF"/>
                </a:solidFill>
              </a:rPr>
              <a:t> must be given a </a:t>
            </a:r>
            <a:r>
              <a:rPr lang="en-US" altLang="en-US" sz="2800">
                <a:solidFill>
                  <a:srgbClr val="FFFF00"/>
                </a:solidFill>
              </a:rPr>
              <a:t>large and liberal interpretation</a:t>
            </a:r>
            <a:r>
              <a:rPr lang="en-US" altLang="en-US" sz="2800">
                <a:solidFill>
                  <a:srgbClr val="FFFFFF"/>
                </a:solidFill>
              </a:rPr>
              <a:t> (i.e., research</a:t>
            </a:r>
            <a:endParaRPr lang="en-US" altLang="en-US" sz="2800">
              <a:solidFill>
                <a:srgbClr val="002040"/>
              </a:solidFill>
            </a:endParaRPr>
          </a:p>
        </p:txBody>
      </p:sp>
      <p:sp>
        <p:nvSpPr>
          <p:cNvPr id="172034" name="TextBox 3">
            <a:extLst>
              <a:ext uri="{FF2B5EF4-FFF2-40B4-BE49-F238E27FC236}">
                <a16:creationId xmlns:a16="http://schemas.microsoft.com/office/drawing/2014/main" id="{5FD869C3-892E-5DBC-B76B-6E0DC5D28D5F}"/>
              </a:ext>
            </a:extLst>
          </p:cNvPr>
          <p:cNvSpPr txBox="1">
            <a:spLocks noChangeArrowheads="1"/>
          </p:cNvSpPr>
          <p:nvPr/>
        </p:nvSpPr>
        <p:spPr bwMode="auto">
          <a:xfrm>
            <a:off x="388938" y="268288"/>
            <a:ext cx="836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Summary of </a:t>
            </a:r>
            <a:r>
              <a:rPr lang="en-US" altLang="en-US" sz="3600" b="1" i="1">
                <a:solidFill>
                  <a:srgbClr val="00B0F0"/>
                </a:solidFill>
              </a:rPr>
              <a:t>CCH</a:t>
            </a:r>
            <a:r>
              <a:rPr lang="en-US" altLang="en-US" sz="3600" b="1">
                <a:solidFill>
                  <a:srgbClr val="FFFF00"/>
                </a:solidFill>
              </a:rPr>
              <a:t> on USERS</a:t>
            </a:r>
            <a:r>
              <a:rPr lang="en-US" altLang="en-US" sz="3600" b="1">
                <a:solidFill>
                  <a:srgbClr val="FF0000"/>
                </a:solidFill>
              </a:rPr>
              <a:t>’</a:t>
            </a:r>
            <a:r>
              <a:rPr lang="en-US" altLang="en-US" sz="3600" b="1">
                <a:solidFill>
                  <a:srgbClr val="FFFF00"/>
                </a:solidFill>
              </a:rPr>
              <a:t> RIGHTS</a:t>
            </a:r>
            <a:endParaRPr lang="en-US" altLang="en-US" sz="3600">
              <a:solidFill>
                <a:srgbClr val="00204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5">
            <a:extLst>
              <a:ext uri="{FF2B5EF4-FFF2-40B4-BE49-F238E27FC236}">
                <a16:creationId xmlns:a16="http://schemas.microsoft.com/office/drawing/2014/main" id="{1538610D-BE7C-15C9-15F7-840DBF435742}"/>
              </a:ext>
            </a:extLst>
          </p:cNvPr>
          <p:cNvSpPr>
            <a:spLocks noGrp="1" noChangeArrowheads="1"/>
          </p:cNvSpPr>
          <p:nvPr>
            <p:ph type="title"/>
          </p:nvPr>
        </p:nvSpPr>
        <p:spPr bwMode="auto">
          <a:xfrm>
            <a:off x="250825" y="123825"/>
            <a:ext cx="85344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User rights</a:t>
            </a:r>
            <a:r>
              <a:rPr lang="en-US" altLang="en-US" sz="4000" b="1">
                <a:solidFill>
                  <a:srgbClr val="FF0000"/>
                </a:solidFill>
              </a:rPr>
              <a:t>:</a:t>
            </a:r>
            <a:r>
              <a:rPr lang="en-US" altLang="en-US" sz="4000" b="1">
                <a:solidFill>
                  <a:srgbClr val="FFFF00"/>
                </a:solidFill>
              </a:rPr>
              <a:t> </a:t>
            </a:r>
            <a:r>
              <a:rPr lang="en-US" altLang="en-US" sz="4000" b="1">
                <a:solidFill>
                  <a:srgbClr val="FF0000"/>
                </a:solidFill>
              </a:rPr>
              <a:t>“</a:t>
            </a:r>
            <a:r>
              <a:rPr lang="en-US" altLang="en-US" sz="4000" b="1">
                <a:solidFill>
                  <a:schemeClr val="bg1"/>
                </a:solidFill>
              </a:rPr>
              <a:t>Fair</a:t>
            </a:r>
            <a:r>
              <a:rPr lang="en-US" altLang="en-US" sz="4000" b="1">
                <a:solidFill>
                  <a:srgbClr val="FF0000"/>
                </a:solidFill>
              </a:rPr>
              <a:t>”</a:t>
            </a:r>
            <a:r>
              <a:rPr lang="en-US" altLang="en-US" sz="4000" b="1">
                <a:solidFill>
                  <a:srgbClr val="FFFF00"/>
                </a:solidFill>
              </a:rPr>
              <a:t> </a:t>
            </a:r>
            <a:r>
              <a:rPr lang="en-US" altLang="en-US" sz="4000" b="1">
                <a:solidFill>
                  <a:schemeClr val="bg1"/>
                </a:solidFill>
              </a:rPr>
              <a:t>in Fair Dealing</a:t>
            </a:r>
          </a:p>
        </p:txBody>
      </p:sp>
      <p:sp>
        <p:nvSpPr>
          <p:cNvPr id="2" name="Content Placeholder 1">
            <a:extLst>
              <a:ext uri="{FF2B5EF4-FFF2-40B4-BE49-F238E27FC236}">
                <a16:creationId xmlns:a16="http://schemas.microsoft.com/office/drawing/2014/main" id="{4923DCC9-B766-611F-BB7C-A004B6FCE474}"/>
              </a:ext>
            </a:extLst>
          </p:cNvPr>
          <p:cNvSpPr>
            <a:spLocks noGrp="1"/>
          </p:cNvSpPr>
          <p:nvPr>
            <p:ph idx="1"/>
          </p:nvPr>
        </p:nvSpPr>
        <p:spPr>
          <a:xfrm>
            <a:off x="358775" y="915988"/>
            <a:ext cx="8426450" cy="4021137"/>
          </a:xfrm>
        </p:spPr>
        <p:txBody>
          <a:bodyPr>
            <a:normAutofit/>
          </a:bodyPr>
          <a:lstStyle/>
          <a:p>
            <a:pPr marL="0" indent="0">
              <a:buFont typeface="Arial" panose="020B0604020202020204" pitchFamily="34" charset="0"/>
              <a:buNone/>
              <a:defRPr/>
            </a:pPr>
            <a:r>
              <a:rPr lang="en-US" sz="2000" b="1" i="1" dirty="0">
                <a:solidFill>
                  <a:schemeClr val="bg1"/>
                </a:solidFill>
              </a:rPr>
              <a:t>CCH Canadian et al v. LSUC </a:t>
            </a:r>
            <a:r>
              <a:rPr lang="en-US" sz="2000" b="1" dirty="0">
                <a:solidFill>
                  <a:schemeClr val="bg1"/>
                </a:solidFill>
              </a:rPr>
              <a:t>(2004)</a:t>
            </a:r>
          </a:p>
          <a:p>
            <a:pPr>
              <a:defRPr/>
            </a:pPr>
            <a:r>
              <a:rPr lang="en-CA" sz="2000" dirty="0">
                <a:solidFill>
                  <a:schemeClr val="bg1"/>
                </a:solidFill>
              </a:rPr>
              <a:t>Whether something is fair is a </a:t>
            </a:r>
            <a:r>
              <a:rPr lang="en-CA" sz="2000" dirty="0">
                <a:solidFill>
                  <a:srgbClr val="FF0000"/>
                </a:solidFill>
              </a:rPr>
              <a:t>question of fact </a:t>
            </a:r>
            <a:r>
              <a:rPr lang="en-CA" sz="2000" dirty="0">
                <a:solidFill>
                  <a:schemeClr val="bg1"/>
                </a:solidFill>
              </a:rPr>
              <a:t>and depends on the facts of each case.</a:t>
            </a:r>
          </a:p>
          <a:p>
            <a:pPr>
              <a:defRPr/>
            </a:pPr>
            <a:r>
              <a:rPr lang="en-CA" sz="2000" dirty="0">
                <a:solidFill>
                  <a:srgbClr val="FFFF00"/>
                </a:solidFill>
              </a:rPr>
              <a:t>Factors that can be considered to help assess </a:t>
            </a:r>
            <a:r>
              <a:rPr lang="en-CA" sz="2000" dirty="0">
                <a:solidFill>
                  <a:srgbClr val="FF0000"/>
                </a:solidFill>
              </a:rPr>
              <a:t>whether a dealing is</a:t>
            </a:r>
            <a:r>
              <a:rPr lang="en-CA" sz="2000" b="1" dirty="0">
                <a:solidFill>
                  <a:srgbClr val="FF0000"/>
                </a:solidFill>
              </a:rPr>
              <a:t> fair</a:t>
            </a:r>
            <a:r>
              <a:rPr lang="en-CA" sz="2000" dirty="0">
                <a:solidFill>
                  <a:schemeClr val="bg1"/>
                </a:solidFill>
              </a:rPr>
              <a:t>:</a:t>
            </a:r>
            <a:endParaRPr lang="en-US" sz="2000" dirty="0">
              <a:solidFill>
                <a:schemeClr val="bg1"/>
              </a:solidFill>
            </a:endParaRPr>
          </a:p>
          <a:p>
            <a:pPr marL="685800" lvl="1" indent="-342900">
              <a:buFont typeface="+mj-lt"/>
              <a:buAutoNum type="arabicPeriod"/>
              <a:defRPr/>
            </a:pPr>
            <a:r>
              <a:rPr lang="en-US" sz="2000" dirty="0">
                <a:solidFill>
                  <a:srgbClr val="FFFF00"/>
                </a:solidFill>
              </a:rPr>
              <a:t>Purpose</a:t>
            </a:r>
            <a:r>
              <a:rPr lang="en-US" sz="2000" dirty="0">
                <a:solidFill>
                  <a:schemeClr val="bg1"/>
                </a:solidFill>
              </a:rPr>
              <a:t> of the dealing</a:t>
            </a:r>
          </a:p>
          <a:p>
            <a:pPr marL="685800" lvl="1" indent="-342900">
              <a:buFont typeface="+mj-lt"/>
              <a:buAutoNum type="arabicPeriod"/>
              <a:defRPr/>
            </a:pPr>
            <a:r>
              <a:rPr lang="en-US" sz="2000" dirty="0">
                <a:solidFill>
                  <a:srgbClr val="FFFF00"/>
                </a:solidFill>
              </a:rPr>
              <a:t>Character</a:t>
            </a:r>
            <a:r>
              <a:rPr lang="en-US" sz="2000" dirty="0">
                <a:solidFill>
                  <a:schemeClr val="bg1"/>
                </a:solidFill>
              </a:rPr>
              <a:t> of the dealing</a:t>
            </a:r>
          </a:p>
          <a:p>
            <a:pPr marL="685800" lvl="1" indent="-342900">
              <a:buFont typeface="+mj-lt"/>
              <a:buAutoNum type="arabicPeriod"/>
              <a:defRPr/>
            </a:pPr>
            <a:r>
              <a:rPr lang="en-US" sz="2000" dirty="0">
                <a:solidFill>
                  <a:srgbClr val="FFFF00"/>
                </a:solidFill>
              </a:rPr>
              <a:t>Amount</a:t>
            </a:r>
            <a:r>
              <a:rPr lang="en-US" sz="2000" dirty="0">
                <a:solidFill>
                  <a:schemeClr val="bg1"/>
                </a:solidFill>
              </a:rPr>
              <a:t> of the dealing</a:t>
            </a:r>
          </a:p>
          <a:p>
            <a:pPr marL="685800" lvl="1" indent="-342900">
              <a:buFont typeface="+mj-lt"/>
              <a:buAutoNum type="arabicPeriod"/>
              <a:defRPr/>
            </a:pPr>
            <a:r>
              <a:rPr lang="en-US" sz="2000" dirty="0">
                <a:solidFill>
                  <a:schemeClr val="bg1"/>
                </a:solidFill>
              </a:rPr>
              <a:t>Were there</a:t>
            </a:r>
            <a:r>
              <a:rPr lang="en-US" sz="2000" dirty="0">
                <a:solidFill>
                  <a:srgbClr val="FFFF00"/>
                </a:solidFill>
              </a:rPr>
              <a:t> alternatives </a:t>
            </a:r>
            <a:r>
              <a:rPr lang="en-US" sz="2000" dirty="0">
                <a:solidFill>
                  <a:schemeClr val="bg1"/>
                </a:solidFill>
              </a:rPr>
              <a:t>to the dealing?</a:t>
            </a:r>
          </a:p>
          <a:p>
            <a:pPr marL="685800" lvl="1" indent="-342900">
              <a:buFont typeface="+mj-lt"/>
              <a:buAutoNum type="arabicPeriod"/>
              <a:defRPr/>
            </a:pPr>
            <a:r>
              <a:rPr lang="en-US" sz="2000" dirty="0">
                <a:solidFill>
                  <a:srgbClr val="FFFF00"/>
                </a:solidFill>
              </a:rPr>
              <a:t>Nature of the work</a:t>
            </a:r>
          </a:p>
          <a:p>
            <a:pPr marL="685800" lvl="1" indent="-342900">
              <a:buFont typeface="+mj-lt"/>
              <a:buAutoNum type="arabicPeriod"/>
              <a:defRPr/>
            </a:pPr>
            <a:r>
              <a:rPr lang="en-US" sz="2000" dirty="0">
                <a:solidFill>
                  <a:srgbClr val="FFFF00"/>
                </a:solidFill>
              </a:rPr>
              <a:t>Effect of the dealing on the work</a:t>
            </a:r>
          </a:p>
        </p:txBody>
      </p:sp>
      <p:sp>
        <p:nvSpPr>
          <p:cNvPr id="4" name="Slide Number Placeholder 3">
            <a:extLst>
              <a:ext uri="{FF2B5EF4-FFF2-40B4-BE49-F238E27FC236}">
                <a16:creationId xmlns:a16="http://schemas.microsoft.com/office/drawing/2014/main" id="{4017F78C-B7E1-C6C1-301F-9E566C302E9F}"/>
              </a:ext>
            </a:extLst>
          </p:cNvPr>
          <p:cNvSpPr>
            <a:spLocks noGrp="1"/>
          </p:cNvSpPr>
          <p:nvPr>
            <p:ph type="sldNum" sz="quarter" idx="12"/>
          </p:nvPr>
        </p:nvSpPr>
        <p:spPr/>
        <p:txBody>
          <a:bodyPr/>
          <a:lstStyle/>
          <a:p>
            <a:pPr defTabSz="342900" eaLnBrk="1" fontAlgn="auto" hangingPunct="1">
              <a:spcBef>
                <a:spcPts val="0"/>
              </a:spcBef>
              <a:spcAft>
                <a:spcPts val="0"/>
              </a:spcAft>
              <a:defRPr/>
            </a:pPr>
            <a:fld id="{28CE5E9B-379F-7E44-AFFF-24502B1E5B57}" type="slidenum">
              <a:rPr lang="en-US" sz="1350">
                <a:solidFill>
                  <a:prstClr val="black"/>
                </a:solidFill>
                <a:latin typeface="Arial"/>
              </a:rPr>
              <a:pPr defTabSz="342900" eaLnBrk="1" fontAlgn="auto" hangingPunct="1">
                <a:spcBef>
                  <a:spcPts val="0"/>
                </a:spcBef>
                <a:spcAft>
                  <a:spcPts val="0"/>
                </a:spcAft>
                <a:defRPr/>
              </a:pPr>
              <a:t>139</a:t>
            </a:fld>
            <a:endParaRPr lang="en-US" sz="1350">
              <a:solidFill>
                <a:prstClr val="black"/>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478D0664-343D-0DFF-C667-D7F32CE7D6D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2809F9F-4B05-CE77-18E3-39B232FD1035}"/>
              </a:ext>
            </a:extLst>
          </p:cNvPr>
          <p:cNvPicPr>
            <a:picLocks noGrp="1" noChangeAspect="1"/>
          </p:cNvPicPr>
          <p:nvPr>
            <p:ph idx="1"/>
          </p:nvPr>
        </p:nvPicPr>
        <p:blipFill>
          <a:blip r:embed="rId2"/>
          <a:stretch>
            <a:fillRect/>
          </a:stretch>
        </p:blipFill>
        <p:spPr/>
      </p:pic>
      <p:pic>
        <p:nvPicPr>
          <p:cNvPr id="50179" name="Picture 6" descr="Graphical user interface, text, application, email&#10;&#10;Description automatically generated">
            <a:extLst>
              <a:ext uri="{FF2B5EF4-FFF2-40B4-BE49-F238E27FC236}">
                <a16:creationId xmlns:a16="http://schemas.microsoft.com/office/drawing/2014/main" id="{64C7001F-440C-670A-2503-3497CAE46C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6550" y="609600"/>
            <a:ext cx="5930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38C6C72-BCF4-17FD-5120-89E3C76B015F}"/>
                  </a:ext>
                </a:extLst>
              </p14:cNvPr>
              <p14:cNvContentPartPr/>
              <p14:nvPr/>
            </p14:nvContentPartPr>
            <p14:xfrm>
              <a:off x="4876252" y="3198500"/>
              <a:ext cx="438840" cy="758520"/>
            </p14:xfrm>
          </p:contentPart>
        </mc:Choice>
        <mc:Fallback xmlns="">
          <p:pic>
            <p:nvPicPr>
              <p:cNvPr id="8" name="Ink 7">
                <a:extLst>
                  <a:ext uri="{FF2B5EF4-FFF2-40B4-BE49-F238E27FC236}">
                    <a16:creationId xmlns:a16="http://schemas.microsoft.com/office/drawing/2014/main" id="{A38C6C72-BCF4-17FD-5120-89E3C76B015F}"/>
                  </a:ext>
                </a:extLst>
              </p:cNvPr>
              <p:cNvPicPr/>
              <p:nvPr/>
            </p:nvPicPr>
            <p:blipFill>
              <a:blip r:embed="rId5"/>
              <a:stretch>
                <a:fillRect/>
              </a:stretch>
            </p:blipFill>
            <p:spPr>
              <a:xfrm>
                <a:off x="4867259" y="3189500"/>
                <a:ext cx="456466" cy="776160"/>
              </a:xfrm>
              <a:prstGeom prst="rect">
                <a:avLst/>
              </a:prstGeom>
            </p:spPr>
          </p:pic>
        </mc:Fallback>
      </mc:AlternateContent>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D79B6809-6830-13FF-B9DC-A096FA9A0757}"/>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chemeClr val="bg1"/>
                </a:solidFill>
              </a:rPr>
              <a:t>The </a:t>
            </a:r>
            <a:r>
              <a:rPr lang="en-US" altLang="en-US" sz="4000" b="1">
                <a:solidFill>
                  <a:srgbClr val="FF0000"/>
                </a:solidFill>
              </a:rPr>
              <a:t>fair</a:t>
            </a:r>
            <a:r>
              <a:rPr lang="en-US" altLang="en-US" sz="4000" b="1">
                <a:solidFill>
                  <a:schemeClr val="bg1"/>
                </a:solidFill>
              </a:rPr>
              <a:t>ness </a:t>
            </a:r>
            <a:r>
              <a:rPr lang="en-US" altLang="en-US" sz="4000" b="1">
                <a:solidFill>
                  <a:srgbClr val="FFFF00"/>
                </a:solidFill>
              </a:rPr>
              <a:t>stew</a:t>
            </a:r>
          </a:p>
        </p:txBody>
      </p:sp>
      <p:pic>
        <p:nvPicPr>
          <p:cNvPr id="175106" name="Picture 3">
            <a:extLst>
              <a:ext uri="{FF2B5EF4-FFF2-40B4-BE49-F238E27FC236}">
                <a16:creationId xmlns:a16="http://schemas.microsoft.com/office/drawing/2014/main" id="{3B4FB5DA-8803-EB64-AC87-96660E6008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5888" y="1209675"/>
            <a:ext cx="383222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C813-405E-CFE0-8F96-C6099BE7011A}"/>
              </a:ext>
            </a:extLst>
          </p:cNvPr>
          <p:cNvSpPr>
            <a:spLocks noGrp="1"/>
          </p:cNvSpPr>
          <p:nvPr>
            <p:ph type="title"/>
          </p:nvPr>
        </p:nvSpPr>
        <p:spPr>
          <a:xfrm>
            <a:off x="287338" y="123825"/>
            <a:ext cx="8569325" cy="792163"/>
          </a:xfrm>
        </p:spPr>
        <p:txBody>
          <a:bodyPr>
            <a:normAutofit fontScale="90000"/>
          </a:bodyPr>
          <a:lstStyle/>
          <a:p>
            <a:pPr>
              <a:defRPr/>
            </a:pPr>
            <a:r>
              <a:rPr lang="en-CA" sz="4400" b="1" dirty="0">
                <a:solidFill>
                  <a:srgbClr val="FF0000"/>
                </a:solidFill>
              </a:rPr>
              <a:t>1</a:t>
            </a:r>
            <a:r>
              <a:rPr lang="en-CA" sz="4400" b="1" dirty="0">
                <a:solidFill>
                  <a:schemeClr val="bg1"/>
                </a:solidFill>
              </a:rPr>
              <a:t>.</a:t>
            </a:r>
            <a:r>
              <a:rPr lang="en-CA" sz="4400" b="1" dirty="0">
                <a:solidFill>
                  <a:srgbClr val="FF0000"/>
                </a:solidFill>
              </a:rPr>
              <a:t> </a:t>
            </a:r>
            <a:r>
              <a:rPr lang="en-CA" sz="4400" b="1" dirty="0">
                <a:solidFill>
                  <a:srgbClr val="FFFF00"/>
                </a:solidFill>
              </a:rPr>
              <a:t>Purpose of the Dealing</a:t>
            </a:r>
            <a:br>
              <a:rPr lang="en-CA" dirty="0"/>
            </a:br>
            <a:endParaRPr lang="en-US" dirty="0"/>
          </a:p>
        </p:txBody>
      </p:sp>
      <p:sp>
        <p:nvSpPr>
          <p:cNvPr id="176130" name="Content Placeholder 2">
            <a:extLst>
              <a:ext uri="{FF2B5EF4-FFF2-40B4-BE49-F238E27FC236}">
                <a16:creationId xmlns:a16="http://schemas.microsoft.com/office/drawing/2014/main" id="{6D074FF0-E783-E82F-7C50-DF1133BC3F13}"/>
              </a:ext>
            </a:extLst>
          </p:cNvPr>
          <p:cNvSpPr>
            <a:spLocks noGrp="1" noChangeArrowheads="1"/>
          </p:cNvSpPr>
          <p:nvPr>
            <p:ph sz="quarter" idx="10"/>
          </p:nvPr>
        </p:nvSpPr>
        <p:spPr bwMode="auto">
          <a:xfrm>
            <a:off x="287338" y="1131888"/>
            <a:ext cx="8569325" cy="3887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400">
                <a:solidFill>
                  <a:srgbClr val="FFFF00"/>
                </a:solidFill>
              </a:rPr>
              <a:t>Fair if for one of the allowable purposes </a:t>
            </a:r>
            <a:r>
              <a:rPr lang="en-CA" altLang="en-US" sz="2400">
                <a:solidFill>
                  <a:schemeClr val="bg1"/>
                </a:solidFill>
              </a:rPr>
              <a:t>under the Copyright Act </a:t>
            </a:r>
          </a:p>
          <a:p>
            <a:pPr lvl="1">
              <a:buFont typeface="Courier New" panose="02070309020205020404" pitchFamily="49" charset="0"/>
              <a:buChar char="o"/>
            </a:pPr>
            <a:r>
              <a:rPr lang="en-CA" altLang="en-US" sz="2400">
                <a:solidFill>
                  <a:schemeClr val="bg1"/>
                </a:solidFill>
              </a:rPr>
              <a:t>S. 29 </a:t>
            </a:r>
            <a:r>
              <a:rPr lang="en-CA" altLang="en-US" sz="2400">
                <a:solidFill>
                  <a:srgbClr val="FF0000"/>
                </a:solidFill>
              </a:rPr>
              <a:t>= </a:t>
            </a:r>
            <a:r>
              <a:rPr lang="en-US" altLang="en-US" sz="2400">
                <a:solidFill>
                  <a:srgbClr val="FFFF00"/>
                </a:solidFill>
              </a:rPr>
              <a:t>research, private study, education, parody or satire </a:t>
            </a:r>
          </a:p>
          <a:p>
            <a:pPr lvl="1">
              <a:buFont typeface="Courier New" panose="02070309020205020404" pitchFamily="49" charset="0"/>
              <a:buChar char="o"/>
            </a:pPr>
            <a:r>
              <a:rPr lang="en-US" altLang="en-US" sz="2400">
                <a:solidFill>
                  <a:schemeClr val="bg1"/>
                </a:solidFill>
              </a:rPr>
              <a:t>S.29.1 </a:t>
            </a:r>
            <a:r>
              <a:rPr lang="en-US" altLang="en-US" sz="2400">
                <a:solidFill>
                  <a:srgbClr val="FF0000"/>
                </a:solidFill>
              </a:rPr>
              <a:t>=</a:t>
            </a:r>
            <a:r>
              <a:rPr lang="en-US" altLang="en-US" sz="2400">
                <a:solidFill>
                  <a:schemeClr val="bg1"/>
                </a:solidFill>
              </a:rPr>
              <a:t> </a:t>
            </a:r>
            <a:r>
              <a:rPr lang="en-US" altLang="en-US" sz="2400">
                <a:solidFill>
                  <a:srgbClr val="FFFF00"/>
                </a:solidFill>
              </a:rPr>
              <a:t>criticism or review </a:t>
            </a:r>
          </a:p>
          <a:p>
            <a:pPr lvl="1">
              <a:buFont typeface="Courier New" panose="02070309020205020404" pitchFamily="49" charset="0"/>
              <a:buChar char="o"/>
            </a:pPr>
            <a:r>
              <a:rPr lang="en-US" altLang="en-US" sz="2400">
                <a:solidFill>
                  <a:schemeClr val="bg1"/>
                </a:solidFill>
              </a:rPr>
              <a:t>S. 29.2 </a:t>
            </a:r>
            <a:r>
              <a:rPr lang="en-US" altLang="en-US" sz="2400">
                <a:solidFill>
                  <a:srgbClr val="FF0000"/>
                </a:solidFill>
              </a:rPr>
              <a:t>=</a:t>
            </a:r>
            <a:r>
              <a:rPr lang="en-US" altLang="en-US" sz="2400">
                <a:solidFill>
                  <a:schemeClr val="bg1"/>
                </a:solidFill>
              </a:rPr>
              <a:t> </a:t>
            </a:r>
            <a:r>
              <a:rPr lang="en-US" altLang="en-US" sz="2400">
                <a:solidFill>
                  <a:srgbClr val="FFFF00"/>
                </a:solidFill>
              </a:rPr>
              <a:t>news reporting</a:t>
            </a:r>
          </a:p>
          <a:p>
            <a:r>
              <a:rPr lang="en-CA" altLang="en-US" sz="2400">
                <a:solidFill>
                  <a:srgbClr val="FFFF00"/>
                </a:solidFill>
              </a:rPr>
              <a:t>Some</a:t>
            </a:r>
            <a:r>
              <a:rPr lang="en-CA" altLang="en-US" sz="2400">
                <a:solidFill>
                  <a:schemeClr val="bg1"/>
                </a:solidFill>
              </a:rPr>
              <a:t> dealings may be </a:t>
            </a:r>
            <a:r>
              <a:rPr lang="en-CA" altLang="en-US" sz="2400">
                <a:solidFill>
                  <a:srgbClr val="FFFF00"/>
                </a:solidFill>
              </a:rPr>
              <a:t>more</a:t>
            </a:r>
            <a:r>
              <a:rPr lang="en-CA" altLang="en-US" sz="2400">
                <a:solidFill>
                  <a:schemeClr val="bg1"/>
                </a:solidFill>
              </a:rPr>
              <a:t>, or less, fair, than others - i.e., </a:t>
            </a:r>
            <a:r>
              <a:rPr lang="en-CA" altLang="en-US" sz="2400">
                <a:solidFill>
                  <a:srgbClr val="FFFF00"/>
                </a:solidFill>
              </a:rPr>
              <a:t>research for commercial purposes may not be as fair</a:t>
            </a:r>
            <a:r>
              <a:rPr lang="en-CA" altLang="en-US" sz="2400">
                <a:solidFill>
                  <a:schemeClr val="bg1"/>
                </a:solidFill>
              </a:rPr>
              <a:t> as research for charitable purposes</a:t>
            </a:r>
          </a:p>
          <a:p>
            <a:endParaRPr lang="en-US" alt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527D-608E-3E65-A01D-F254786FD7AC}"/>
              </a:ext>
            </a:extLst>
          </p:cNvPr>
          <p:cNvSpPr>
            <a:spLocks noGrp="1"/>
          </p:cNvSpPr>
          <p:nvPr>
            <p:ph type="title"/>
          </p:nvPr>
        </p:nvSpPr>
        <p:spPr>
          <a:xfrm>
            <a:off x="250825" y="123825"/>
            <a:ext cx="8642350" cy="792163"/>
          </a:xfrm>
        </p:spPr>
        <p:txBody>
          <a:bodyPr>
            <a:normAutofit fontScale="90000"/>
          </a:bodyPr>
          <a:lstStyle/>
          <a:p>
            <a:pPr>
              <a:defRPr/>
            </a:pPr>
            <a:r>
              <a:rPr lang="en-CA" sz="4400" b="1" dirty="0">
                <a:solidFill>
                  <a:srgbClr val="FF0000"/>
                </a:solidFill>
              </a:rPr>
              <a:t>2</a:t>
            </a:r>
            <a:r>
              <a:rPr lang="en-CA" sz="4400" b="1" dirty="0">
                <a:solidFill>
                  <a:schemeClr val="bg1"/>
                </a:solidFill>
              </a:rPr>
              <a:t>.</a:t>
            </a:r>
            <a:r>
              <a:rPr lang="en-CA" sz="4400" b="1" dirty="0">
                <a:solidFill>
                  <a:srgbClr val="FF0000"/>
                </a:solidFill>
              </a:rPr>
              <a:t> </a:t>
            </a:r>
            <a:r>
              <a:rPr lang="en-CA" sz="4400" b="1" dirty="0">
                <a:solidFill>
                  <a:srgbClr val="FFFF00"/>
                </a:solidFill>
              </a:rPr>
              <a:t>Character of the Dealing</a:t>
            </a:r>
            <a:br>
              <a:rPr lang="en-CA" dirty="0"/>
            </a:br>
            <a:endParaRPr lang="en-US" dirty="0"/>
          </a:p>
        </p:txBody>
      </p:sp>
      <p:sp>
        <p:nvSpPr>
          <p:cNvPr id="3" name="Content Placeholder 2">
            <a:extLst>
              <a:ext uri="{FF2B5EF4-FFF2-40B4-BE49-F238E27FC236}">
                <a16:creationId xmlns:a16="http://schemas.microsoft.com/office/drawing/2014/main" id="{ECB35ECD-6C2B-1444-3A8F-F904D8A24DE3}"/>
              </a:ext>
            </a:extLst>
          </p:cNvPr>
          <p:cNvSpPr>
            <a:spLocks noGrp="1"/>
          </p:cNvSpPr>
          <p:nvPr>
            <p:ph sz="quarter" idx="10"/>
          </p:nvPr>
        </p:nvSpPr>
        <p:spPr>
          <a:xfrm>
            <a:off x="125413" y="1058863"/>
            <a:ext cx="8893175" cy="3960812"/>
          </a:xfrm>
        </p:spPr>
        <p:txBody>
          <a:bodyPr>
            <a:normAutofit fontScale="92500"/>
          </a:bodyPr>
          <a:lstStyle/>
          <a:p>
            <a:pPr>
              <a:lnSpc>
                <a:spcPct val="110000"/>
              </a:lnSpc>
              <a:defRPr/>
            </a:pPr>
            <a:r>
              <a:rPr lang="en-CA" sz="2400" dirty="0">
                <a:solidFill>
                  <a:schemeClr val="bg1"/>
                </a:solidFill>
              </a:rPr>
              <a:t>How was the work dealt with? </a:t>
            </a:r>
            <a:r>
              <a:rPr lang="en-CA" sz="2400" dirty="0">
                <a:solidFill>
                  <a:srgbClr val="FFFF00"/>
                </a:solidFill>
              </a:rPr>
              <a:t>Multiple copies </a:t>
            </a:r>
            <a:r>
              <a:rPr lang="en-CA" sz="2400" dirty="0">
                <a:solidFill>
                  <a:schemeClr val="bg1"/>
                </a:solidFill>
              </a:rPr>
              <a:t>distributed, will </a:t>
            </a:r>
            <a:r>
              <a:rPr lang="en-CA" sz="2400" dirty="0">
                <a:solidFill>
                  <a:srgbClr val="FFFF00"/>
                </a:solidFill>
              </a:rPr>
              <a:t>tend towards being unfair</a:t>
            </a:r>
            <a:r>
              <a:rPr lang="en-CA" sz="2400" dirty="0">
                <a:solidFill>
                  <a:schemeClr val="bg1"/>
                </a:solidFill>
              </a:rPr>
              <a:t>, especially if more copies than necessary or otherwise gratuitous.</a:t>
            </a:r>
          </a:p>
          <a:p>
            <a:pPr>
              <a:lnSpc>
                <a:spcPct val="110000"/>
              </a:lnSpc>
              <a:defRPr/>
            </a:pPr>
            <a:r>
              <a:rPr lang="en-CA" sz="2400" dirty="0">
                <a:solidFill>
                  <a:srgbClr val="FFFF00"/>
                </a:solidFill>
              </a:rPr>
              <a:t>Single copy used for single legit purpose </a:t>
            </a:r>
            <a:r>
              <a:rPr lang="en-CA" sz="2400" dirty="0">
                <a:solidFill>
                  <a:schemeClr val="bg1"/>
                </a:solidFill>
              </a:rPr>
              <a:t>– easier to conclude it is fair.</a:t>
            </a:r>
          </a:p>
          <a:p>
            <a:pPr>
              <a:lnSpc>
                <a:spcPct val="110000"/>
              </a:lnSpc>
              <a:defRPr/>
            </a:pPr>
            <a:r>
              <a:rPr lang="en-CA" sz="2400" dirty="0">
                <a:solidFill>
                  <a:schemeClr val="bg1"/>
                </a:solidFill>
              </a:rPr>
              <a:t>Copies destroyed after use may also favour a finding of fairness.</a:t>
            </a:r>
          </a:p>
          <a:p>
            <a:pPr>
              <a:lnSpc>
                <a:spcPct val="110000"/>
              </a:lnSpc>
              <a:defRPr/>
            </a:pPr>
            <a:r>
              <a:rPr lang="en-CA" sz="2400" dirty="0">
                <a:solidFill>
                  <a:schemeClr val="bg1"/>
                </a:solidFill>
              </a:rPr>
              <a:t>Do consider customs, practices </a:t>
            </a:r>
            <a:r>
              <a:rPr lang="en-CA" sz="2400" dirty="0">
                <a:solidFill>
                  <a:srgbClr val="FF0000"/>
                </a:solidFill>
              </a:rPr>
              <a:t>&amp;</a:t>
            </a:r>
            <a:r>
              <a:rPr lang="en-CA" sz="2400" dirty="0">
                <a:solidFill>
                  <a:schemeClr val="bg1"/>
                </a:solidFill>
              </a:rPr>
              <a:t> norms in a particular industry or trade </a:t>
            </a:r>
            <a:r>
              <a:rPr lang="en-CA" sz="2400" dirty="0">
                <a:solidFill>
                  <a:srgbClr val="FF0000"/>
                </a:solidFill>
                <a:sym typeface="Wingdings" pitchFamily="2" charset="2"/>
              </a:rPr>
              <a:t></a:t>
            </a:r>
            <a:r>
              <a:rPr lang="en-CA" sz="2400" dirty="0">
                <a:solidFill>
                  <a:schemeClr val="bg1"/>
                </a:solidFill>
                <a:sym typeface="Wingdings" pitchFamily="2" charset="2"/>
              </a:rPr>
              <a:t> However </a:t>
            </a:r>
            <a:r>
              <a:rPr lang="en-CA" sz="2400" i="1" dirty="0">
                <a:solidFill>
                  <a:srgbClr val="00B0F0"/>
                </a:solidFill>
                <a:sym typeface="Wingdings" pitchFamily="2" charset="2"/>
              </a:rPr>
              <a:t>CBC v. SODRAC </a:t>
            </a:r>
            <a:r>
              <a:rPr lang="en-CA" sz="2400" dirty="0">
                <a:solidFill>
                  <a:schemeClr val="bg1"/>
                </a:solidFill>
                <a:sym typeface="Wingdings" pitchFamily="2" charset="2"/>
              </a:rPr>
              <a:t>(SCC 2015) doesn’t </a:t>
            </a:r>
            <a:r>
              <a:rPr lang="en-CA" sz="2400" dirty="0">
                <a:solidFill>
                  <a:srgbClr val="FF0000"/>
                </a:solidFill>
                <a:sym typeface="Wingdings" pitchFamily="2" charset="2"/>
              </a:rPr>
              <a:t>–</a:t>
            </a:r>
            <a:r>
              <a:rPr lang="en-CA" sz="2400" dirty="0">
                <a:solidFill>
                  <a:schemeClr val="bg1"/>
                </a:solidFill>
                <a:sym typeface="Wingdings" pitchFamily="2" charset="2"/>
              </a:rPr>
              <a:t> why not? </a:t>
            </a:r>
            <a:r>
              <a:rPr lang="en-CA" sz="2400" dirty="0">
                <a:solidFill>
                  <a:srgbClr val="FF0000"/>
                </a:solidFill>
                <a:sym typeface="Wingdings" pitchFamily="2" charset="2"/>
              </a:rPr>
              <a:t>CATEGORIES EXHAUSTIVE</a:t>
            </a:r>
            <a:endParaRPr lang="en-US" sz="2400" dirty="0">
              <a:solidFill>
                <a:srgbClr val="FF0000"/>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a:extLst>
              <a:ext uri="{FF2B5EF4-FFF2-40B4-BE49-F238E27FC236}">
                <a16:creationId xmlns:a16="http://schemas.microsoft.com/office/drawing/2014/main" id="{95DC4705-B1FB-249B-9632-CA00D1A3B0C7}"/>
              </a:ext>
            </a:extLst>
          </p:cNvPr>
          <p:cNvSpPr>
            <a:spLocks noGrp="1" noChangeArrowheads="1"/>
          </p:cNvSpPr>
          <p:nvPr>
            <p:ph type="title"/>
          </p:nvPr>
        </p:nvSpPr>
        <p:spPr bwMode="auto">
          <a:xfrm>
            <a:off x="287338" y="123825"/>
            <a:ext cx="8569325" cy="1033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0000"/>
                </a:solidFill>
              </a:rPr>
              <a:t>Footnote</a:t>
            </a:r>
            <a:r>
              <a:rPr lang="en-US" altLang="en-US">
                <a:solidFill>
                  <a:srgbClr val="FFFF00"/>
                </a:solidFill>
              </a:rPr>
              <a:t>:</a:t>
            </a:r>
            <a:r>
              <a:rPr lang="en-US" altLang="en-US">
                <a:solidFill>
                  <a:srgbClr val="FF0000"/>
                </a:solidFill>
              </a:rPr>
              <a:t> </a:t>
            </a:r>
            <a:r>
              <a:rPr lang="en-US" altLang="en-US">
                <a:solidFill>
                  <a:schemeClr val="bg1"/>
                </a:solidFill>
              </a:rPr>
              <a:t>Criticisms of Majority in </a:t>
            </a:r>
            <a:r>
              <a:rPr lang="en-US" altLang="en-US" i="1">
                <a:solidFill>
                  <a:srgbClr val="00B0F0"/>
                </a:solidFill>
              </a:rPr>
              <a:t>CBC v. SODRAC </a:t>
            </a:r>
            <a:r>
              <a:rPr lang="en-US" altLang="en-US">
                <a:solidFill>
                  <a:srgbClr val="FFFF00"/>
                </a:solidFill>
              </a:rPr>
              <a:t>not related to fair dealing</a:t>
            </a:r>
          </a:p>
        </p:txBody>
      </p:sp>
      <p:pic>
        <p:nvPicPr>
          <p:cNvPr id="178178" name="Picture 3" descr="A screenshot of a cell phone&#10;&#10;Description automatically generated">
            <a:extLst>
              <a:ext uri="{FF2B5EF4-FFF2-40B4-BE49-F238E27FC236}">
                <a16:creationId xmlns:a16="http://schemas.microsoft.com/office/drawing/2014/main" id="{62D6EA59-7C98-F23E-702F-0E5D39D237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1500" y="1276350"/>
            <a:ext cx="5461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A screenshot of a cell phone&#10;&#10;Description automatically generated">
            <a:extLst>
              <a:ext uri="{FF2B5EF4-FFF2-40B4-BE49-F238E27FC236}">
                <a16:creationId xmlns:a16="http://schemas.microsoft.com/office/drawing/2014/main" id="{48ECCF18-A742-92F2-9942-C9DCB60BB43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4625" y="173038"/>
            <a:ext cx="371475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A screenshot of a cell phone&#10;&#10;Description automatically generated">
            <a:extLst>
              <a:ext uri="{FF2B5EF4-FFF2-40B4-BE49-F238E27FC236}">
                <a16:creationId xmlns:a16="http://schemas.microsoft.com/office/drawing/2014/main" id="{A6376219-6C4F-A973-B5AB-DC269B4CCB5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84450" y="227013"/>
            <a:ext cx="39751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A screenshot of a cell phone&#10;&#10;Description automatically generated">
            <a:extLst>
              <a:ext uri="{FF2B5EF4-FFF2-40B4-BE49-F238E27FC236}">
                <a16:creationId xmlns:a16="http://schemas.microsoft.com/office/drawing/2014/main" id="{90BA8B86-8F8D-F14F-595B-DA965AABD3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39863" y="320675"/>
            <a:ext cx="6264275"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 screenshot of a cell phone&#10;&#10;Description automatically generated">
            <a:extLst>
              <a:ext uri="{FF2B5EF4-FFF2-40B4-BE49-F238E27FC236}">
                <a16:creationId xmlns:a16="http://schemas.microsoft.com/office/drawing/2014/main" id="{755FF342-E354-095A-C81F-B24453E964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86150" y="198438"/>
            <a:ext cx="21717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A screenshot of a cell phone&#10;&#10;Description automatically generated">
            <a:extLst>
              <a:ext uri="{FF2B5EF4-FFF2-40B4-BE49-F238E27FC236}">
                <a16:creationId xmlns:a16="http://schemas.microsoft.com/office/drawing/2014/main" id="{9F372AC4-ECED-4ABA-67D2-0594BFE3F5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48050" y="92075"/>
            <a:ext cx="22479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E142-545F-2DFA-208F-AC703BA24EE8}"/>
              </a:ext>
            </a:extLst>
          </p:cNvPr>
          <p:cNvSpPr>
            <a:spLocks noGrp="1"/>
          </p:cNvSpPr>
          <p:nvPr>
            <p:ph type="title"/>
          </p:nvPr>
        </p:nvSpPr>
        <p:spPr>
          <a:xfrm>
            <a:off x="107950" y="120650"/>
            <a:ext cx="8640763" cy="795338"/>
          </a:xfrm>
        </p:spPr>
        <p:txBody>
          <a:bodyPr>
            <a:normAutofit fontScale="90000"/>
          </a:bodyPr>
          <a:lstStyle/>
          <a:p>
            <a:pPr>
              <a:defRPr/>
            </a:pPr>
            <a:r>
              <a:rPr lang="en-CA" sz="4400" b="1" dirty="0">
                <a:solidFill>
                  <a:srgbClr val="FF0000"/>
                </a:solidFill>
              </a:rPr>
              <a:t>3</a:t>
            </a:r>
            <a:r>
              <a:rPr lang="en-CA" sz="4400" b="1" dirty="0">
                <a:solidFill>
                  <a:schemeClr val="bg1"/>
                </a:solidFill>
              </a:rPr>
              <a:t>. </a:t>
            </a:r>
            <a:r>
              <a:rPr lang="en-CA" sz="4400" b="1" dirty="0">
                <a:solidFill>
                  <a:srgbClr val="FFFF00"/>
                </a:solidFill>
              </a:rPr>
              <a:t>Amount of the Dealing</a:t>
            </a:r>
            <a:br>
              <a:rPr lang="en-CA" dirty="0"/>
            </a:br>
            <a:endParaRPr lang="en-US" dirty="0"/>
          </a:p>
        </p:txBody>
      </p:sp>
      <p:sp>
        <p:nvSpPr>
          <p:cNvPr id="184322" name="Content Placeholder 2">
            <a:extLst>
              <a:ext uri="{FF2B5EF4-FFF2-40B4-BE49-F238E27FC236}">
                <a16:creationId xmlns:a16="http://schemas.microsoft.com/office/drawing/2014/main" id="{ADB7DA8B-DB23-FECA-7C51-2E73A5C34A6A}"/>
              </a:ext>
            </a:extLst>
          </p:cNvPr>
          <p:cNvSpPr>
            <a:spLocks noGrp="1" noChangeArrowheads="1"/>
          </p:cNvSpPr>
          <p:nvPr>
            <p:ph sz="quarter" idx="10"/>
          </p:nvPr>
        </p:nvSpPr>
        <p:spPr bwMode="auto">
          <a:xfrm>
            <a:off x="107950" y="1131888"/>
            <a:ext cx="8856663" cy="3890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4000">
                <a:solidFill>
                  <a:schemeClr val="bg1"/>
                </a:solidFill>
              </a:rPr>
              <a:t>You </a:t>
            </a:r>
            <a:r>
              <a:rPr lang="en-CA" altLang="en-US" sz="4000">
                <a:solidFill>
                  <a:srgbClr val="FFFF00"/>
                </a:solidFill>
              </a:rPr>
              <a:t>can deal fairly with a whole work </a:t>
            </a:r>
            <a:r>
              <a:rPr lang="en-CA" altLang="en-US" sz="4000">
                <a:solidFill>
                  <a:srgbClr val="FF0000"/>
                </a:solidFill>
              </a:rPr>
              <a:t>(</a:t>
            </a:r>
            <a:r>
              <a:rPr lang="en-CA" altLang="en-US" sz="4000">
                <a:solidFill>
                  <a:schemeClr val="bg1"/>
                </a:solidFill>
              </a:rPr>
              <a:t>i.e., photographs</a:t>
            </a:r>
            <a:r>
              <a:rPr lang="en-CA" altLang="en-US" sz="4000">
                <a:solidFill>
                  <a:srgbClr val="FF0000"/>
                </a:solidFill>
              </a:rPr>
              <a:t>)</a:t>
            </a:r>
          </a:p>
          <a:p>
            <a:r>
              <a:rPr lang="en-CA" altLang="en-US" sz="4000">
                <a:solidFill>
                  <a:srgbClr val="FFFF00"/>
                </a:solidFill>
              </a:rPr>
              <a:t>Amount</a:t>
            </a:r>
            <a:r>
              <a:rPr lang="en-CA" altLang="en-US" sz="4000">
                <a:solidFill>
                  <a:schemeClr val="bg1"/>
                </a:solidFill>
              </a:rPr>
              <a:t> taken </a:t>
            </a:r>
            <a:r>
              <a:rPr lang="en-CA" altLang="en-US" sz="4000">
                <a:solidFill>
                  <a:srgbClr val="FFFF00"/>
                </a:solidFill>
              </a:rPr>
              <a:t>may be more, or less, fair depending on the purpose </a:t>
            </a:r>
            <a:r>
              <a:rPr lang="en-CA" altLang="en-US" sz="4000">
                <a:solidFill>
                  <a:srgbClr val="FF0000"/>
                </a:solidFill>
              </a:rPr>
              <a:t>-</a:t>
            </a:r>
            <a:r>
              <a:rPr lang="en-CA" altLang="en-US" sz="4000">
                <a:solidFill>
                  <a:schemeClr val="bg1"/>
                </a:solidFill>
              </a:rPr>
              <a:t> i.e., research, may be essential to copy an entire academic article</a:t>
            </a:r>
          </a:p>
          <a:p>
            <a:pPr>
              <a:lnSpc>
                <a:spcPct val="110000"/>
              </a:lnSpc>
            </a:pPr>
            <a:endParaRPr lang="en-US" altLang="en-US" sz="24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6157DFAF-6B3D-A654-7BBF-89E208824658}"/>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6F581744-9F23-50E1-7CCB-C339824E46D1}"/>
              </a:ext>
            </a:extLst>
          </p:cNvPr>
          <p:cNvPicPr>
            <a:picLocks noGrp="1" noChangeAspect="1"/>
          </p:cNvPicPr>
          <p:nvPr>
            <p:ph idx="1"/>
          </p:nvPr>
        </p:nvPicPr>
        <p:blipFill>
          <a:blip r:embed="rId2"/>
          <a:stretch>
            <a:fillRect/>
          </a:stretch>
        </p:blipFill>
        <p:spPr/>
      </p:pic>
      <p:sp>
        <p:nvSpPr>
          <p:cNvPr id="51203" name="TextBox 3">
            <a:extLst>
              <a:ext uri="{FF2B5EF4-FFF2-40B4-BE49-F238E27FC236}">
                <a16:creationId xmlns:a16="http://schemas.microsoft.com/office/drawing/2014/main" id="{64D8376C-81BD-985A-49F8-310C559B5DEB}"/>
              </a:ext>
            </a:extLst>
          </p:cNvPr>
          <p:cNvSpPr txBox="1">
            <a:spLocks noChangeArrowheads="1"/>
          </p:cNvSpPr>
          <p:nvPr/>
        </p:nvSpPr>
        <p:spPr bwMode="auto">
          <a:xfrm>
            <a:off x="1412875" y="0"/>
            <a:ext cx="631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a </a:t>
            </a:r>
            <a:r>
              <a:rPr lang="en-US" altLang="en-US" sz="4000">
                <a:solidFill>
                  <a:srgbClr val="FF0000"/>
                </a:solidFill>
              </a:rPr>
              <a:t>“</a:t>
            </a:r>
            <a:r>
              <a:rPr lang="en-US" altLang="en-US" sz="4000">
                <a:solidFill>
                  <a:schemeClr val="bg1"/>
                </a:solidFill>
              </a:rPr>
              <a:t>Featured Image</a:t>
            </a:r>
            <a:r>
              <a:rPr lang="en-US" altLang="en-US" sz="4000">
                <a:solidFill>
                  <a:srgbClr val="FF0000"/>
                </a:solidFill>
              </a:rPr>
              <a:t>”</a:t>
            </a:r>
            <a:endParaRPr lang="en-US" altLang="en-US" sz="4000">
              <a:solidFill>
                <a:srgbClr val="FFFF00"/>
              </a:solidFill>
            </a:endParaRPr>
          </a:p>
        </p:txBody>
      </p:sp>
      <p:pic>
        <p:nvPicPr>
          <p:cNvPr id="51204" name="Picture 7" descr="Graphical user interface, text, application&#10;&#10;Description automatically generated">
            <a:extLst>
              <a:ext uri="{FF2B5EF4-FFF2-40B4-BE49-F238E27FC236}">
                <a16:creationId xmlns:a16="http://schemas.microsoft.com/office/drawing/2014/main" id="{530AF53B-5D3D-5AFA-8A59-EAA77EF682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6513" y="708025"/>
            <a:ext cx="1450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02360C97-3E53-1431-C797-426ED2695BB0}"/>
                  </a:ext>
                </a:extLst>
              </p14:cNvPr>
              <p14:cNvContentPartPr/>
              <p14:nvPr/>
            </p14:nvContentPartPr>
            <p14:xfrm>
              <a:off x="3802372" y="4372460"/>
              <a:ext cx="1469520" cy="639000"/>
            </p14:xfrm>
          </p:contentPart>
        </mc:Choice>
        <mc:Fallback xmlns="">
          <p:pic>
            <p:nvPicPr>
              <p:cNvPr id="9" name="Ink 8">
                <a:extLst>
                  <a:ext uri="{FF2B5EF4-FFF2-40B4-BE49-F238E27FC236}">
                    <a16:creationId xmlns:a16="http://schemas.microsoft.com/office/drawing/2014/main" id="{02360C97-3E53-1431-C797-426ED2695BB0}"/>
                  </a:ext>
                </a:extLst>
              </p:cNvPr>
              <p:cNvPicPr/>
              <p:nvPr/>
            </p:nvPicPr>
            <p:blipFill>
              <a:blip r:embed="rId5"/>
              <a:stretch>
                <a:fillRect/>
              </a:stretch>
            </p:blipFill>
            <p:spPr>
              <a:xfrm>
                <a:off x="3793374" y="4363460"/>
                <a:ext cx="1487156" cy="656640"/>
              </a:xfrm>
              <a:prstGeom prst="rect">
                <a:avLst/>
              </a:prstGeom>
            </p:spPr>
          </p:pic>
        </mc:Fallback>
      </mc:AlternateContent>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9430-E8B6-659B-F45D-16FEF3192964}"/>
              </a:ext>
            </a:extLst>
          </p:cNvPr>
          <p:cNvSpPr>
            <a:spLocks noGrp="1"/>
          </p:cNvSpPr>
          <p:nvPr>
            <p:ph type="title"/>
          </p:nvPr>
        </p:nvSpPr>
        <p:spPr>
          <a:xfrm>
            <a:off x="868363" y="123825"/>
            <a:ext cx="7407275" cy="650875"/>
          </a:xfrm>
        </p:spPr>
        <p:txBody>
          <a:bodyPr>
            <a:normAutofit fontScale="90000"/>
          </a:bodyPr>
          <a:lstStyle/>
          <a:p>
            <a:pPr>
              <a:defRPr/>
            </a:pPr>
            <a:r>
              <a:rPr lang="en-CA" sz="4400" b="1" dirty="0">
                <a:solidFill>
                  <a:srgbClr val="FF0000"/>
                </a:solidFill>
              </a:rPr>
              <a:t>4</a:t>
            </a:r>
            <a:r>
              <a:rPr lang="en-CA" sz="4400" b="1" dirty="0">
                <a:solidFill>
                  <a:schemeClr val="bg1"/>
                </a:solidFill>
              </a:rPr>
              <a:t>.</a:t>
            </a:r>
            <a:r>
              <a:rPr lang="en-CA" sz="4400" b="1" dirty="0">
                <a:solidFill>
                  <a:srgbClr val="FF0000"/>
                </a:solidFill>
              </a:rPr>
              <a:t> </a:t>
            </a:r>
            <a:r>
              <a:rPr lang="en-CA" sz="4400" b="1" dirty="0">
                <a:solidFill>
                  <a:srgbClr val="FFFF00"/>
                </a:solidFill>
              </a:rPr>
              <a:t>Alternatives to the Dealing</a:t>
            </a:r>
            <a:br>
              <a:rPr lang="en-CA" dirty="0"/>
            </a:br>
            <a:endParaRPr lang="en-US" dirty="0"/>
          </a:p>
        </p:txBody>
      </p:sp>
      <p:sp>
        <p:nvSpPr>
          <p:cNvPr id="185346" name="Content Placeholder 2">
            <a:extLst>
              <a:ext uri="{FF2B5EF4-FFF2-40B4-BE49-F238E27FC236}">
                <a16:creationId xmlns:a16="http://schemas.microsoft.com/office/drawing/2014/main" id="{EAD4709F-F247-3A5E-7B85-09B228CC04EB}"/>
              </a:ext>
            </a:extLst>
          </p:cNvPr>
          <p:cNvSpPr>
            <a:spLocks noGrp="1" noChangeArrowheads="1"/>
          </p:cNvSpPr>
          <p:nvPr>
            <p:ph sz="quarter" idx="10"/>
          </p:nvPr>
        </p:nvSpPr>
        <p:spPr bwMode="auto">
          <a:xfrm>
            <a:off x="250825" y="1058863"/>
            <a:ext cx="8642350" cy="3889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CA" altLang="en-US" sz="2400">
                <a:solidFill>
                  <a:schemeClr val="bg1"/>
                </a:solidFill>
              </a:rPr>
              <a:t>Was there a </a:t>
            </a:r>
            <a:r>
              <a:rPr lang="en-CA" altLang="en-US" sz="2400">
                <a:solidFill>
                  <a:srgbClr val="FFFF00"/>
                </a:solidFill>
              </a:rPr>
              <a:t>non-copyrighted equivalent </a:t>
            </a:r>
            <a:r>
              <a:rPr lang="en-CA" altLang="en-US" sz="2400">
                <a:solidFill>
                  <a:schemeClr val="bg1"/>
                </a:solidFill>
              </a:rPr>
              <a:t>of the work </a:t>
            </a:r>
            <a:r>
              <a:rPr lang="en-CA" altLang="en-US" sz="2400">
                <a:solidFill>
                  <a:srgbClr val="FFFF00"/>
                </a:solidFill>
              </a:rPr>
              <a:t>that could have been used </a:t>
            </a:r>
            <a:r>
              <a:rPr lang="en-CA" altLang="en-US" sz="2400">
                <a:solidFill>
                  <a:schemeClr val="bg1"/>
                </a:solidFill>
              </a:rPr>
              <a:t>instead of the copyrighted work? </a:t>
            </a:r>
          </a:p>
          <a:p>
            <a:pPr>
              <a:lnSpc>
                <a:spcPct val="110000"/>
              </a:lnSpc>
            </a:pPr>
            <a:r>
              <a:rPr lang="en-CA" altLang="en-US" sz="2400">
                <a:solidFill>
                  <a:schemeClr val="bg1"/>
                </a:solidFill>
              </a:rPr>
              <a:t>Was the dealing </a:t>
            </a:r>
            <a:r>
              <a:rPr lang="en-CA" altLang="en-US" sz="2400">
                <a:solidFill>
                  <a:srgbClr val="FFFF00"/>
                </a:solidFill>
              </a:rPr>
              <a:t>reasonably necessary to achieve</a:t>
            </a:r>
            <a:r>
              <a:rPr lang="en-CA" altLang="en-US" sz="2400">
                <a:solidFill>
                  <a:schemeClr val="bg1"/>
                </a:solidFill>
              </a:rPr>
              <a:t> the ultimate </a:t>
            </a:r>
            <a:r>
              <a:rPr lang="en-CA" altLang="en-US" sz="2400">
                <a:solidFill>
                  <a:srgbClr val="FFFF00"/>
                </a:solidFill>
              </a:rPr>
              <a:t>purpose</a:t>
            </a:r>
            <a:r>
              <a:rPr lang="en-CA" altLang="en-US" sz="2400">
                <a:solidFill>
                  <a:schemeClr val="bg1"/>
                </a:solidFill>
              </a:rPr>
              <a:t>? </a:t>
            </a:r>
          </a:p>
          <a:p>
            <a:pPr>
              <a:lnSpc>
                <a:spcPct val="110000"/>
              </a:lnSpc>
            </a:pPr>
            <a:r>
              <a:rPr lang="en-CA" altLang="en-US" sz="2400">
                <a:solidFill>
                  <a:schemeClr val="bg1"/>
                </a:solidFill>
              </a:rPr>
              <a:t>Meaning </a:t>
            </a:r>
            <a:r>
              <a:rPr lang="en-CA" altLang="en-US" sz="2400">
                <a:solidFill>
                  <a:srgbClr val="FFFF00"/>
                </a:solidFill>
              </a:rPr>
              <a:t>not gratuitous</a:t>
            </a:r>
            <a:r>
              <a:rPr lang="en-CA" altLang="en-US" sz="2400">
                <a:solidFill>
                  <a:schemeClr val="bg1"/>
                </a:solidFill>
              </a:rPr>
              <a:t>.</a:t>
            </a:r>
          </a:p>
          <a:p>
            <a:pPr>
              <a:lnSpc>
                <a:spcPct val="110000"/>
              </a:lnSpc>
            </a:pPr>
            <a:r>
              <a:rPr lang="en-CA" altLang="en-US" sz="2400">
                <a:solidFill>
                  <a:schemeClr val="bg1"/>
                </a:solidFill>
              </a:rPr>
              <a:t>I.e., Would a criticism have </a:t>
            </a:r>
            <a:r>
              <a:rPr lang="en-CA" altLang="en-US" sz="2400">
                <a:solidFill>
                  <a:srgbClr val="FFFF00"/>
                </a:solidFill>
              </a:rPr>
              <a:t>been equally effective if it did not actually reproduce the copyrighted work</a:t>
            </a:r>
            <a:r>
              <a:rPr lang="en-CA" altLang="en-US" sz="2400">
                <a:solidFill>
                  <a:schemeClr val="bg1"/>
                </a:solidFill>
              </a:rPr>
              <a:t> it was criticizing? If yes, that weighs against a finding of fairness.</a:t>
            </a:r>
          </a:p>
          <a:p>
            <a:pPr>
              <a:lnSpc>
                <a:spcPct val="110000"/>
              </a:lnSpc>
            </a:pPr>
            <a:endParaRPr lang="en-US" altLang="en-US" sz="2400">
              <a:solidFill>
                <a:srgbClr val="FF0000"/>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9862D5AF-39B1-31D3-72F8-CAB5233C8DDA}"/>
              </a:ext>
            </a:extLst>
          </p:cNvPr>
          <p:cNvSpPr>
            <a:spLocks noGrp="1" noChangeArrowheads="1"/>
          </p:cNvSpPr>
          <p:nvPr>
            <p:ph type="title"/>
          </p:nvPr>
        </p:nvSpPr>
        <p:spPr bwMode="auto">
          <a:xfrm>
            <a:off x="457200" y="195263"/>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0000"/>
                </a:solidFill>
              </a:rPr>
              <a:t>5</a:t>
            </a:r>
            <a:r>
              <a:rPr lang="en-US" altLang="en-US" sz="4400" b="1">
                <a:solidFill>
                  <a:schemeClr val="bg1"/>
                </a:solidFill>
              </a:rPr>
              <a:t>. </a:t>
            </a:r>
            <a:r>
              <a:rPr lang="en-US" altLang="en-US" sz="4400" b="1">
                <a:solidFill>
                  <a:srgbClr val="FFFF00"/>
                </a:solidFill>
              </a:rPr>
              <a:t>Nature of the Work</a:t>
            </a:r>
          </a:p>
        </p:txBody>
      </p:sp>
      <p:sp>
        <p:nvSpPr>
          <p:cNvPr id="186370" name="Content Placeholder 2">
            <a:extLst>
              <a:ext uri="{FF2B5EF4-FFF2-40B4-BE49-F238E27FC236}">
                <a16:creationId xmlns:a16="http://schemas.microsoft.com/office/drawing/2014/main" id="{1624B4D1-7064-57BE-08A8-3015D5A35B67}"/>
              </a:ext>
            </a:extLst>
          </p:cNvPr>
          <p:cNvSpPr>
            <a:spLocks noGrp="1" noChangeArrowheads="1"/>
          </p:cNvSpPr>
          <p:nvPr>
            <p:ph sz="quarter" idx="10"/>
          </p:nvPr>
        </p:nvSpPr>
        <p:spPr bwMode="auto">
          <a:xfrm>
            <a:off x="179388" y="1238250"/>
            <a:ext cx="8640762" cy="3709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600">
                <a:solidFill>
                  <a:srgbClr val="FFFF00"/>
                </a:solidFill>
              </a:rPr>
              <a:t>If</a:t>
            </a:r>
            <a:r>
              <a:rPr lang="en-CA" altLang="en-US" sz="3600">
                <a:solidFill>
                  <a:schemeClr val="bg1"/>
                </a:solidFill>
              </a:rPr>
              <a:t> a work is </a:t>
            </a:r>
            <a:r>
              <a:rPr lang="en-CA" altLang="en-US" sz="3600">
                <a:solidFill>
                  <a:srgbClr val="FF0000"/>
                </a:solidFill>
              </a:rPr>
              <a:t>unpublished</a:t>
            </a:r>
            <a:r>
              <a:rPr lang="en-CA" altLang="en-US" sz="3600">
                <a:solidFill>
                  <a:schemeClr val="bg1"/>
                </a:solidFill>
              </a:rPr>
              <a:t>, </a:t>
            </a:r>
            <a:r>
              <a:rPr lang="en-CA" altLang="en-US" sz="3600">
                <a:solidFill>
                  <a:srgbClr val="FFFF00"/>
                </a:solidFill>
              </a:rPr>
              <a:t>dealing might be </a:t>
            </a:r>
            <a:r>
              <a:rPr lang="en-CA" altLang="en-US" sz="3600">
                <a:solidFill>
                  <a:srgbClr val="FF0000"/>
                </a:solidFill>
              </a:rPr>
              <a:t>fairer </a:t>
            </a:r>
            <a:r>
              <a:rPr lang="en-CA" altLang="en-US" sz="3600">
                <a:solidFill>
                  <a:schemeClr val="bg1"/>
                </a:solidFill>
              </a:rPr>
              <a:t>because its reproduction could lead to </a:t>
            </a:r>
            <a:r>
              <a:rPr lang="en-CA" altLang="en-US" sz="3600">
                <a:solidFill>
                  <a:srgbClr val="FFFF00"/>
                </a:solidFill>
              </a:rPr>
              <a:t>a wider public dissemination</a:t>
            </a:r>
            <a:r>
              <a:rPr lang="en-CA" altLang="en-US" sz="3600">
                <a:solidFill>
                  <a:schemeClr val="bg1"/>
                </a:solidFill>
              </a:rPr>
              <a:t> for the work</a:t>
            </a:r>
          </a:p>
          <a:p>
            <a:r>
              <a:rPr lang="en-CA" altLang="en-US" sz="3600">
                <a:solidFill>
                  <a:srgbClr val="FFFF00"/>
                </a:solidFill>
              </a:rPr>
              <a:t>Confidential work</a:t>
            </a:r>
            <a:r>
              <a:rPr lang="en-CA" altLang="en-US" sz="3600">
                <a:solidFill>
                  <a:srgbClr val="FF0000"/>
                </a:solidFill>
              </a:rPr>
              <a:t>? </a:t>
            </a:r>
            <a:r>
              <a:rPr lang="en-CA" altLang="en-US" sz="3600">
                <a:solidFill>
                  <a:schemeClr val="bg1"/>
                </a:solidFill>
              </a:rPr>
              <a:t>May be </a:t>
            </a:r>
            <a:r>
              <a:rPr lang="en-CA" altLang="en-US" sz="3600">
                <a:solidFill>
                  <a:srgbClr val="FFFF00"/>
                </a:solidFill>
              </a:rPr>
              <a:t>unfair </a:t>
            </a:r>
            <a:r>
              <a:rPr lang="en-CA" altLang="en-US" sz="3600">
                <a:solidFill>
                  <a:schemeClr val="bg1"/>
                </a:solidFill>
              </a:rPr>
              <a:t>in the circumstances.</a:t>
            </a:r>
          </a:p>
          <a:p>
            <a:endParaRPr lang="en-US" alt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F09D-3813-4301-EFCE-39206060C60D}"/>
              </a:ext>
            </a:extLst>
          </p:cNvPr>
          <p:cNvSpPr>
            <a:spLocks noGrp="1"/>
          </p:cNvSpPr>
          <p:nvPr>
            <p:ph type="title"/>
          </p:nvPr>
        </p:nvSpPr>
        <p:spPr>
          <a:xfrm>
            <a:off x="195263" y="195263"/>
            <a:ext cx="8753475" cy="733425"/>
          </a:xfrm>
        </p:spPr>
        <p:txBody>
          <a:bodyPr>
            <a:normAutofit fontScale="90000"/>
          </a:bodyPr>
          <a:lstStyle/>
          <a:p>
            <a:pPr>
              <a:defRPr/>
            </a:pPr>
            <a:r>
              <a:rPr lang="en-CA" sz="4400" b="1" dirty="0">
                <a:solidFill>
                  <a:srgbClr val="FF0000"/>
                </a:solidFill>
              </a:rPr>
              <a:t>6</a:t>
            </a:r>
            <a:r>
              <a:rPr lang="en-CA" sz="4400" b="1" dirty="0">
                <a:solidFill>
                  <a:schemeClr val="bg1"/>
                </a:solidFill>
              </a:rPr>
              <a:t>.</a:t>
            </a:r>
            <a:r>
              <a:rPr lang="en-CA" sz="4400" b="1" dirty="0">
                <a:solidFill>
                  <a:srgbClr val="FF0000"/>
                </a:solidFill>
              </a:rPr>
              <a:t> </a:t>
            </a:r>
            <a:r>
              <a:rPr lang="en-CA" sz="4400" b="1" dirty="0">
                <a:solidFill>
                  <a:srgbClr val="FFFF00"/>
                </a:solidFill>
              </a:rPr>
              <a:t>Effect of the dealing on the work</a:t>
            </a:r>
            <a:br>
              <a:rPr lang="en-CA" dirty="0"/>
            </a:br>
            <a:endParaRPr lang="en-US" dirty="0"/>
          </a:p>
        </p:txBody>
      </p:sp>
      <p:sp>
        <p:nvSpPr>
          <p:cNvPr id="306178" name="Content Placeholder 2">
            <a:extLst>
              <a:ext uri="{FF2B5EF4-FFF2-40B4-BE49-F238E27FC236}">
                <a16:creationId xmlns:a16="http://schemas.microsoft.com/office/drawing/2014/main" id="{5464E85F-B032-A96A-521B-D479D1B29660}"/>
              </a:ext>
            </a:extLst>
          </p:cNvPr>
          <p:cNvSpPr>
            <a:spLocks noGrp="1" noChangeArrowheads="1"/>
          </p:cNvSpPr>
          <p:nvPr>
            <p:ph sz="quarter" idx="10"/>
          </p:nvPr>
        </p:nvSpPr>
        <p:spPr bwMode="auto">
          <a:xfrm>
            <a:off x="390525" y="1203325"/>
            <a:ext cx="8362950" cy="3821113"/>
          </a:xfrm>
          <a:prstGeom prst="rect">
            <a:avLst/>
          </a:prstGeom>
        </p:spPr>
        <p:txBody>
          <a:bodyPr vert="horz" wrap="square" lIns="91440" tIns="45720" rIns="91440" bIns="45720" numCol="1" anchor="t" anchorCtr="0" compatLnSpc="1">
            <a:prstTxWarp prst="textNoShape">
              <a:avLst/>
            </a:prstTxWarp>
            <a:normAutofit lnSpcReduction="10000"/>
          </a:bodyPr>
          <a:lstStyle/>
          <a:p>
            <a:pPr>
              <a:defRPr/>
            </a:pPr>
            <a:r>
              <a:rPr lang="en-CA" altLang="en-US" sz="3600" dirty="0">
                <a:solidFill>
                  <a:srgbClr val="FFFF00"/>
                </a:solidFill>
              </a:rPr>
              <a:t>Is the reproduced work likely to compete with the market of the original work</a:t>
            </a:r>
            <a:r>
              <a:rPr lang="en-CA" altLang="en-US" sz="3600" dirty="0">
                <a:solidFill>
                  <a:srgbClr val="FF0000"/>
                </a:solidFill>
              </a:rPr>
              <a:t>? </a:t>
            </a:r>
          </a:p>
          <a:p>
            <a:pPr>
              <a:defRPr/>
            </a:pPr>
            <a:r>
              <a:rPr lang="en-CA" altLang="en-US" sz="3600" dirty="0">
                <a:solidFill>
                  <a:srgbClr val="FF0000"/>
                </a:solidFill>
              </a:rPr>
              <a:t>Not</a:t>
            </a:r>
            <a:r>
              <a:rPr lang="en-CA" altLang="en-US" sz="3600" dirty="0">
                <a:solidFill>
                  <a:schemeClr val="bg1"/>
                </a:solidFill>
              </a:rPr>
              <a:t> the only factor - </a:t>
            </a:r>
            <a:r>
              <a:rPr lang="en-CA" altLang="en-US" sz="3600" dirty="0">
                <a:solidFill>
                  <a:srgbClr val="FF0000"/>
                </a:solidFill>
              </a:rPr>
              <a:t>not</a:t>
            </a:r>
            <a:r>
              <a:rPr lang="en-CA" altLang="en-US" sz="3600" dirty="0">
                <a:solidFill>
                  <a:schemeClr val="bg1"/>
                </a:solidFill>
              </a:rPr>
              <a:t> the most important factor - but </a:t>
            </a:r>
            <a:r>
              <a:rPr lang="en-CA" altLang="en-US" sz="3600" dirty="0">
                <a:solidFill>
                  <a:srgbClr val="FFFF00"/>
                </a:solidFill>
              </a:rPr>
              <a:t>can sometimes </a:t>
            </a:r>
            <a:r>
              <a:rPr lang="en-CA" altLang="en-US" sz="3600" dirty="0">
                <a:solidFill>
                  <a:srgbClr val="FF0000"/>
                </a:solidFill>
              </a:rPr>
              <a:t>seem like the most important </a:t>
            </a:r>
            <a:r>
              <a:rPr lang="en-CA" altLang="en-US" sz="3600" dirty="0">
                <a:solidFill>
                  <a:srgbClr val="FFFF00"/>
                </a:solidFill>
              </a:rPr>
              <a:t>factor </a:t>
            </a:r>
            <a:r>
              <a:rPr lang="en-CA" altLang="en-US" sz="3600" dirty="0">
                <a:solidFill>
                  <a:schemeClr val="bg1"/>
                </a:solidFill>
              </a:rPr>
              <a:t>in the cases</a:t>
            </a:r>
          </a:p>
          <a:p>
            <a:pPr>
              <a:defRPr/>
            </a:pPr>
            <a:endParaRPr lang="en-US" alt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5">
            <a:extLst>
              <a:ext uri="{FF2B5EF4-FFF2-40B4-BE49-F238E27FC236}">
                <a16:creationId xmlns:a16="http://schemas.microsoft.com/office/drawing/2014/main" id="{C2AD0233-68FF-F950-8CA9-E2014AA5DA07}"/>
              </a:ext>
            </a:extLst>
          </p:cNvPr>
          <p:cNvSpPr>
            <a:spLocks noGrp="1" noChangeArrowheads="1"/>
          </p:cNvSpPr>
          <p:nvPr>
            <p:ph type="title"/>
          </p:nvPr>
        </p:nvSpPr>
        <p:spPr bwMode="auto">
          <a:xfrm>
            <a:off x="1312863" y="80963"/>
            <a:ext cx="6345237"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 </a:t>
            </a:r>
            <a:r>
              <a:rPr lang="en-US" altLang="en-US" b="1">
                <a:solidFill>
                  <a:srgbClr val="FFFF00"/>
                </a:solidFill>
              </a:rPr>
              <a:t>rights</a:t>
            </a:r>
          </a:p>
        </p:txBody>
      </p:sp>
      <p:sp>
        <p:nvSpPr>
          <p:cNvPr id="2" name="Content Placeholder 1">
            <a:extLst>
              <a:ext uri="{FF2B5EF4-FFF2-40B4-BE49-F238E27FC236}">
                <a16:creationId xmlns:a16="http://schemas.microsoft.com/office/drawing/2014/main" id="{8BA73474-119F-6C7F-733C-9F99F0BA8656}"/>
              </a:ext>
            </a:extLst>
          </p:cNvPr>
          <p:cNvSpPr>
            <a:spLocks noGrp="1"/>
          </p:cNvSpPr>
          <p:nvPr>
            <p:ph idx="1"/>
          </p:nvPr>
        </p:nvSpPr>
        <p:spPr>
          <a:xfrm>
            <a:off x="250825" y="1058863"/>
            <a:ext cx="8642350" cy="3898900"/>
          </a:xfrm>
        </p:spPr>
        <p:txBody>
          <a:bodyPr>
            <a:normAutofit lnSpcReduction="10000"/>
          </a:bodyPr>
          <a:lstStyle/>
          <a:p>
            <a:pPr marL="0" indent="0">
              <a:lnSpc>
                <a:spcPct val="120000"/>
              </a:lnSpc>
              <a:buFont typeface="Arial" panose="020B0604020202020204" pitchFamily="34" charset="0"/>
              <a:buNone/>
              <a:defRPr/>
            </a:pPr>
            <a:r>
              <a:rPr lang="en-US" sz="2100" b="1" i="1" dirty="0">
                <a:solidFill>
                  <a:srgbClr val="00B0F0"/>
                </a:solidFill>
              </a:rPr>
              <a:t>CCH Canadian et al v. LSUC </a:t>
            </a:r>
            <a:r>
              <a:rPr lang="en-US" sz="2100" b="1" dirty="0">
                <a:solidFill>
                  <a:schemeClr val="bg1"/>
                </a:solidFill>
              </a:rPr>
              <a:t>(2004) Fair dealing applied: LSUC’s custom photocopying service</a:t>
            </a:r>
          </a:p>
          <a:p>
            <a:pPr>
              <a:lnSpc>
                <a:spcPct val="120000"/>
              </a:lnSpc>
              <a:buFont typeface="+mj-lt"/>
              <a:buAutoNum type="arabicPeriod"/>
              <a:defRPr/>
            </a:pPr>
            <a:r>
              <a:rPr lang="en-CA" sz="2100" dirty="0">
                <a:solidFill>
                  <a:schemeClr val="bg1"/>
                </a:solidFill>
              </a:rPr>
              <a:t>The law society can rely on its general practice to establish fair dealing; </a:t>
            </a:r>
            <a:r>
              <a:rPr lang="en-CA" sz="2100" dirty="0">
                <a:solidFill>
                  <a:srgbClr val="FFFF00"/>
                </a:solidFill>
              </a:rPr>
              <a:t>doesn’t have to provide evidence that every patron used the material provided for in a fair dealing manner </a:t>
            </a:r>
          </a:p>
          <a:p>
            <a:pPr>
              <a:lnSpc>
                <a:spcPct val="120000"/>
              </a:lnSpc>
              <a:buFont typeface="+mj-lt"/>
              <a:buAutoNum type="arabicPeriod"/>
              <a:defRPr/>
            </a:pPr>
            <a:r>
              <a:rPr lang="en-CA" sz="2100" dirty="0">
                <a:solidFill>
                  <a:srgbClr val="FFFF00"/>
                </a:solidFill>
              </a:rPr>
              <a:t>Purpose of the dealing</a:t>
            </a:r>
            <a:r>
              <a:rPr lang="en-CA" sz="2100" dirty="0">
                <a:solidFill>
                  <a:srgbClr val="FF0000"/>
                </a:solidFill>
              </a:rPr>
              <a:t>: </a:t>
            </a:r>
          </a:p>
          <a:p>
            <a:pPr marL="642938" lvl="1" indent="-342900">
              <a:lnSpc>
                <a:spcPct val="120000"/>
              </a:lnSpc>
              <a:buFont typeface="+mj-lt"/>
              <a:buAutoNum type="alphaLcParenR"/>
              <a:defRPr/>
            </a:pPr>
            <a:r>
              <a:rPr lang="en-CA" sz="2100" dirty="0">
                <a:solidFill>
                  <a:schemeClr val="bg1"/>
                </a:solidFill>
              </a:rPr>
              <a:t>Custom photocopying service </a:t>
            </a:r>
            <a:r>
              <a:rPr lang="en-CA" sz="2100" dirty="0">
                <a:solidFill>
                  <a:srgbClr val="FFFF00"/>
                </a:solidFill>
              </a:rPr>
              <a:t>clearly for purp</a:t>
            </a:r>
            <a:r>
              <a:rPr lang="en-CA" sz="2100" dirty="0">
                <a:solidFill>
                  <a:schemeClr val="bg1"/>
                </a:solidFill>
              </a:rPr>
              <a:t>oses of research, review, private study</a:t>
            </a:r>
          </a:p>
          <a:p>
            <a:pPr marL="642938" lvl="1" indent="-342900">
              <a:lnSpc>
                <a:spcPct val="120000"/>
              </a:lnSpc>
              <a:buFont typeface="+mj-lt"/>
              <a:buAutoNum type="alphaLcParenR"/>
              <a:defRPr/>
            </a:pPr>
            <a:r>
              <a:rPr lang="en-CA" sz="2100" dirty="0">
                <a:solidFill>
                  <a:schemeClr val="bg1"/>
                </a:solidFill>
              </a:rPr>
              <a:t>Retrieval, reproduction and photocopying of legal works are </a:t>
            </a:r>
            <a:r>
              <a:rPr lang="en-CA" sz="2100" dirty="0">
                <a:solidFill>
                  <a:srgbClr val="FFFF00"/>
                </a:solidFill>
              </a:rPr>
              <a:t>necessary and essential elements of the research process</a:t>
            </a:r>
          </a:p>
          <a:p>
            <a:pPr lvl="1">
              <a:defRPr/>
            </a:pPr>
            <a:endParaRPr lang="en-US" dirty="0"/>
          </a:p>
        </p:txBody>
      </p:sp>
      <p:sp>
        <p:nvSpPr>
          <p:cNvPr id="4" name="Slide Number Placeholder 3">
            <a:extLst>
              <a:ext uri="{FF2B5EF4-FFF2-40B4-BE49-F238E27FC236}">
                <a16:creationId xmlns:a16="http://schemas.microsoft.com/office/drawing/2014/main" id="{AE17D26C-9AE2-A90F-EF92-51AEA54792ED}"/>
              </a:ext>
            </a:extLst>
          </p:cNvPr>
          <p:cNvSpPr>
            <a:spLocks noGrp="1"/>
          </p:cNvSpPr>
          <p:nvPr>
            <p:ph type="sldNum" sz="quarter" idx="12"/>
          </p:nvPr>
        </p:nvSpPr>
        <p:spPr/>
        <p:txBody>
          <a:bodyPr/>
          <a:lstStyle/>
          <a:p>
            <a:pPr defTabSz="342900" eaLnBrk="1" fontAlgn="auto" hangingPunct="1">
              <a:spcBef>
                <a:spcPts val="0"/>
              </a:spcBef>
              <a:spcAft>
                <a:spcPts val="0"/>
              </a:spcAft>
              <a:defRPr/>
            </a:pPr>
            <a:fld id="{DAACE5FA-48EB-B542-A428-2C351BA77A5D}" type="slidenum">
              <a:rPr lang="en-US" sz="1350">
                <a:solidFill>
                  <a:prstClr val="black"/>
                </a:solidFill>
                <a:latin typeface="Arial"/>
              </a:rPr>
              <a:pPr defTabSz="342900" eaLnBrk="1" fontAlgn="auto" hangingPunct="1">
                <a:spcBef>
                  <a:spcPts val="0"/>
                </a:spcBef>
                <a:spcAft>
                  <a:spcPts val="0"/>
                </a:spcAft>
                <a:defRPr/>
              </a:pPr>
              <a:t>153</a:t>
            </a:fld>
            <a:endParaRPr lang="en-US" sz="1350">
              <a:solidFill>
                <a:prstClr val="black"/>
              </a:solidFill>
              <a:latin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5">
            <a:extLst>
              <a:ext uri="{FF2B5EF4-FFF2-40B4-BE49-F238E27FC236}">
                <a16:creationId xmlns:a16="http://schemas.microsoft.com/office/drawing/2014/main" id="{56869475-2BA4-F28E-D751-0911CA97EAF0}"/>
              </a:ext>
            </a:extLst>
          </p:cNvPr>
          <p:cNvSpPr>
            <a:spLocks noGrp="1" noChangeArrowheads="1"/>
          </p:cNvSpPr>
          <p:nvPr>
            <p:ph type="title"/>
          </p:nvPr>
        </p:nvSpPr>
        <p:spPr bwMode="auto">
          <a:xfrm>
            <a:off x="1485900" y="8096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 </a:t>
            </a:r>
            <a:r>
              <a:rPr lang="en-US" altLang="en-US" b="1">
                <a:solidFill>
                  <a:srgbClr val="FFFF00"/>
                </a:solidFill>
              </a:rPr>
              <a:t>rights</a:t>
            </a:r>
          </a:p>
        </p:txBody>
      </p:sp>
      <p:sp>
        <p:nvSpPr>
          <p:cNvPr id="2" name="Content Placeholder 1">
            <a:extLst>
              <a:ext uri="{FF2B5EF4-FFF2-40B4-BE49-F238E27FC236}">
                <a16:creationId xmlns:a16="http://schemas.microsoft.com/office/drawing/2014/main" id="{651DC920-777E-E5AE-5E54-26047893CF37}"/>
              </a:ext>
            </a:extLst>
          </p:cNvPr>
          <p:cNvSpPr>
            <a:spLocks noGrp="1"/>
          </p:cNvSpPr>
          <p:nvPr>
            <p:ph idx="1"/>
          </p:nvPr>
        </p:nvSpPr>
        <p:spPr>
          <a:xfrm>
            <a:off x="287338" y="987425"/>
            <a:ext cx="8569325" cy="3741738"/>
          </a:xfrm>
        </p:spPr>
        <p:txBody>
          <a:bodyPr>
            <a:normAutofit lnSpcReduction="10000"/>
          </a:bodyPr>
          <a:lstStyle/>
          <a:p>
            <a:pPr marL="0" indent="0">
              <a:buFont typeface="Arial" panose="020B0604020202020204" pitchFamily="34" charset="0"/>
              <a:buNone/>
              <a:defRPr/>
            </a:pPr>
            <a:r>
              <a:rPr lang="en-US" sz="2100" b="1" dirty="0">
                <a:solidFill>
                  <a:srgbClr val="00B0F0"/>
                </a:solidFill>
              </a:rPr>
              <a:t>CCH Canadian et al v. LSUC </a:t>
            </a:r>
            <a:r>
              <a:rPr lang="en-US" sz="2100" b="1" dirty="0">
                <a:solidFill>
                  <a:schemeClr val="bg1"/>
                </a:solidFill>
              </a:rPr>
              <a:t>(2004) Fair dealing applied: LSUC’s custom photocopying service</a:t>
            </a:r>
          </a:p>
          <a:p>
            <a:pPr>
              <a:buFont typeface="+mj-lt"/>
              <a:buAutoNum type="arabicPeriod" startAt="3"/>
              <a:defRPr/>
            </a:pPr>
            <a:r>
              <a:rPr lang="en-CA" sz="2100" dirty="0">
                <a:solidFill>
                  <a:srgbClr val="FFFF00"/>
                </a:solidFill>
              </a:rPr>
              <a:t>Dealings were fair</a:t>
            </a:r>
            <a:endParaRPr lang="en-CA" sz="2100" dirty="0">
              <a:solidFill>
                <a:schemeClr val="bg1"/>
              </a:solidFill>
            </a:endParaRPr>
          </a:p>
          <a:p>
            <a:pPr marL="685800" lvl="1" indent="-342900">
              <a:buFont typeface="+mj-lt"/>
              <a:buAutoNum type="alphaLcParenR"/>
              <a:defRPr/>
            </a:pPr>
            <a:r>
              <a:rPr lang="en-CA" sz="2100" dirty="0">
                <a:solidFill>
                  <a:srgbClr val="FFFF00"/>
                </a:solidFill>
              </a:rPr>
              <a:t>Purpose of the dealing</a:t>
            </a:r>
            <a:r>
              <a:rPr lang="en-CA" sz="2100" dirty="0">
                <a:solidFill>
                  <a:schemeClr val="bg1"/>
                </a:solidFill>
              </a:rPr>
              <a:t>: </a:t>
            </a:r>
          </a:p>
          <a:p>
            <a:pPr lvl="2">
              <a:defRPr/>
            </a:pPr>
            <a:r>
              <a:rPr lang="en-CA" sz="2100" dirty="0">
                <a:solidFill>
                  <a:schemeClr val="bg1"/>
                </a:solidFill>
              </a:rPr>
              <a:t>Reasonable safeguards in Access Policy to ensure that materials are being used for research and private study</a:t>
            </a:r>
          </a:p>
          <a:p>
            <a:pPr marL="685800" lvl="1" indent="-342900">
              <a:buFont typeface="+mj-lt"/>
              <a:buAutoNum type="alphaLcParenR"/>
              <a:defRPr/>
            </a:pPr>
            <a:r>
              <a:rPr lang="en-CA" sz="2100" dirty="0">
                <a:solidFill>
                  <a:srgbClr val="FFFF00"/>
                </a:solidFill>
              </a:rPr>
              <a:t>Character of the dealing</a:t>
            </a:r>
            <a:r>
              <a:rPr lang="en-CA" sz="2100" dirty="0">
                <a:solidFill>
                  <a:schemeClr val="bg1"/>
                </a:solidFill>
              </a:rPr>
              <a:t>:</a:t>
            </a:r>
          </a:p>
          <a:p>
            <a:pPr lvl="2">
              <a:defRPr/>
            </a:pPr>
            <a:r>
              <a:rPr lang="en-CA" sz="2100" dirty="0">
                <a:solidFill>
                  <a:srgbClr val="FFFF00"/>
                </a:solidFill>
              </a:rPr>
              <a:t>Single copies </a:t>
            </a:r>
            <a:r>
              <a:rPr lang="en-CA" sz="2100" dirty="0">
                <a:solidFill>
                  <a:schemeClr val="bg1"/>
                </a:solidFill>
              </a:rPr>
              <a:t>of works provided; no evidence multiple copies provided to multiple members of public</a:t>
            </a:r>
          </a:p>
          <a:p>
            <a:pPr marL="685800" lvl="1" indent="-342900">
              <a:buFont typeface="+mj-lt"/>
              <a:buAutoNum type="alphaLcParenR"/>
              <a:defRPr/>
            </a:pPr>
            <a:r>
              <a:rPr lang="en-CA" sz="2100" dirty="0">
                <a:solidFill>
                  <a:srgbClr val="FFFF00"/>
                </a:solidFill>
              </a:rPr>
              <a:t>Amount of the dealing</a:t>
            </a:r>
            <a:r>
              <a:rPr lang="en-CA" sz="2100" dirty="0">
                <a:solidFill>
                  <a:schemeClr val="bg1"/>
                </a:solidFill>
              </a:rPr>
              <a:t>:</a:t>
            </a:r>
          </a:p>
          <a:p>
            <a:pPr lvl="2">
              <a:defRPr/>
            </a:pPr>
            <a:r>
              <a:rPr lang="en-CA" sz="2100" dirty="0">
                <a:solidFill>
                  <a:schemeClr val="bg1"/>
                </a:solidFill>
              </a:rPr>
              <a:t>Access Policy </a:t>
            </a:r>
            <a:r>
              <a:rPr lang="en-CA" sz="2100" dirty="0">
                <a:solidFill>
                  <a:srgbClr val="FFFF00"/>
                </a:solidFill>
              </a:rPr>
              <a:t>limits</a:t>
            </a:r>
            <a:r>
              <a:rPr lang="en-CA" sz="2100" dirty="0">
                <a:solidFill>
                  <a:schemeClr val="bg1"/>
                </a:solidFill>
              </a:rPr>
              <a:t> the </a:t>
            </a:r>
            <a:r>
              <a:rPr lang="en-CA" sz="2100" dirty="0">
                <a:solidFill>
                  <a:srgbClr val="FFFF00"/>
                </a:solidFill>
              </a:rPr>
              <a:t>amount </a:t>
            </a:r>
            <a:r>
              <a:rPr lang="en-CA" sz="2100" dirty="0">
                <a:solidFill>
                  <a:schemeClr val="bg1"/>
                </a:solidFill>
              </a:rPr>
              <a:t>to be </a:t>
            </a:r>
            <a:r>
              <a:rPr lang="en-CA" sz="2100" dirty="0">
                <a:solidFill>
                  <a:srgbClr val="FFFF00"/>
                </a:solidFill>
              </a:rPr>
              <a:t>copied</a:t>
            </a:r>
          </a:p>
          <a:p>
            <a:pPr marL="342900" lvl="1" indent="0">
              <a:buFont typeface="Arial" panose="020B0604020202020204" pitchFamily="34" charset="0"/>
              <a:buNone/>
              <a:defRPr/>
            </a:pPr>
            <a:endParaRPr lang="en-US"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ED40F538-5377-0F72-C649-25D04A110962}"/>
              </a:ext>
            </a:extLst>
          </p:cNvPr>
          <p:cNvSpPr>
            <a:spLocks noGrp="1"/>
          </p:cNvSpPr>
          <p:nvPr>
            <p:ph type="sldNum" sz="quarter" idx="12"/>
          </p:nvPr>
        </p:nvSpPr>
        <p:spPr/>
        <p:txBody>
          <a:bodyPr/>
          <a:lstStyle/>
          <a:p>
            <a:pPr defTabSz="342900" eaLnBrk="1" fontAlgn="auto" hangingPunct="1">
              <a:spcBef>
                <a:spcPts val="0"/>
              </a:spcBef>
              <a:spcAft>
                <a:spcPts val="0"/>
              </a:spcAft>
              <a:defRPr/>
            </a:pPr>
            <a:fld id="{9A963F22-F6CE-F84C-8176-7B1C545B6884}" type="slidenum">
              <a:rPr lang="en-US" sz="1350">
                <a:solidFill>
                  <a:prstClr val="black"/>
                </a:solidFill>
                <a:latin typeface="Arial"/>
              </a:rPr>
              <a:pPr defTabSz="342900" eaLnBrk="1" fontAlgn="auto" hangingPunct="1">
                <a:spcBef>
                  <a:spcPts val="0"/>
                </a:spcBef>
                <a:spcAft>
                  <a:spcPts val="0"/>
                </a:spcAft>
                <a:defRPr/>
              </a:pPr>
              <a:t>154</a:t>
            </a:fld>
            <a:endParaRPr lang="en-US" sz="1350">
              <a:solidFill>
                <a:prstClr val="black"/>
              </a:solidFill>
              <a:latin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5">
            <a:extLst>
              <a:ext uri="{FF2B5EF4-FFF2-40B4-BE49-F238E27FC236}">
                <a16:creationId xmlns:a16="http://schemas.microsoft.com/office/drawing/2014/main" id="{6833FC73-F091-DEB8-23C1-027028F759BE}"/>
              </a:ext>
            </a:extLst>
          </p:cNvPr>
          <p:cNvSpPr>
            <a:spLocks noGrp="1" noChangeArrowheads="1"/>
          </p:cNvSpPr>
          <p:nvPr>
            <p:ph type="title"/>
          </p:nvPr>
        </p:nvSpPr>
        <p:spPr bwMode="auto">
          <a:xfrm>
            <a:off x="1038225" y="80963"/>
            <a:ext cx="7067550" cy="690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3A6BF48D-571D-C458-C152-2E677D8E335E}"/>
              </a:ext>
            </a:extLst>
          </p:cNvPr>
          <p:cNvSpPr>
            <a:spLocks noGrp="1"/>
          </p:cNvSpPr>
          <p:nvPr>
            <p:ph idx="1"/>
          </p:nvPr>
        </p:nvSpPr>
        <p:spPr>
          <a:xfrm>
            <a:off x="107950" y="771525"/>
            <a:ext cx="8928100" cy="4291013"/>
          </a:xfrm>
        </p:spPr>
        <p:txBody>
          <a:bodyPr>
            <a:normAutofit fontScale="62500" lnSpcReduction="20000"/>
          </a:bodyPr>
          <a:lstStyle/>
          <a:p>
            <a:pPr marL="0" indent="0">
              <a:lnSpc>
                <a:spcPct val="120000"/>
              </a:lnSpc>
              <a:buFont typeface="Arial" panose="020B0604020202020204" pitchFamily="34" charset="0"/>
              <a:buNone/>
              <a:defRPr/>
            </a:pPr>
            <a:r>
              <a:rPr lang="en-US" sz="2600" b="1" i="1" dirty="0">
                <a:solidFill>
                  <a:srgbClr val="00B0F0"/>
                </a:solidFill>
              </a:rPr>
              <a:t>CCH Canadian et al v. LSUC </a:t>
            </a:r>
            <a:r>
              <a:rPr lang="en-US" sz="2600" b="1" dirty="0">
                <a:solidFill>
                  <a:schemeClr val="bg1"/>
                </a:solidFill>
              </a:rPr>
              <a:t>(2004) Fair dealing applied: LSUC’s custom photocopying service</a:t>
            </a:r>
          </a:p>
          <a:p>
            <a:pPr>
              <a:lnSpc>
                <a:spcPct val="120000"/>
              </a:lnSpc>
              <a:buFont typeface="+mj-lt"/>
              <a:buAutoNum type="arabicPeriod" startAt="3"/>
              <a:defRPr/>
            </a:pPr>
            <a:r>
              <a:rPr lang="en-CA" sz="2600" dirty="0">
                <a:solidFill>
                  <a:srgbClr val="FFFF00"/>
                </a:solidFill>
              </a:rPr>
              <a:t>Dealings were fair</a:t>
            </a:r>
            <a:endParaRPr lang="en-CA" sz="2600" dirty="0">
              <a:solidFill>
                <a:schemeClr val="bg1"/>
              </a:solidFill>
            </a:endParaRPr>
          </a:p>
          <a:p>
            <a:pPr marL="685800" lvl="1" indent="-342900">
              <a:lnSpc>
                <a:spcPct val="120000"/>
              </a:lnSpc>
              <a:buFont typeface="+mj-lt"/>
              <a:buAutoNum type="alphaLcParenR" startAt="4"/>
              <a:defRPr/>
            </a:pPr>
            <a:r>
              <a:rPr lang="en-CA" sz="2600" dirty="0">
                <a:solidFill>
                  <a:srgbClr val="FFFF00"/>
                </a:solidFill>
              </a:rPr>
              <a:t>Alternatives of the dealing</a:t>
            </a:r>
            <a:r>
              <a:rPr lang="en-CA" sz="2600" dirty="0">
                <a:solidFill>
                  <a:schemeClr val="bg1"/>
                </a:solidFill>
              </a:rPr>
              <a:t>:</a:t>
            </a:r>
          </a:p>
          <a:p>
            <a:pPr lvl="2">
              <a:lnSpc>
                <a:spcPct val="120000"/>
              </a:lnSpc>
              <a:defRPr/>
            </a:pPr>
            <a:r>
              <a:rPr lang="en-CA" sz="2600" dirty="0">
                <a:solidFill>
                  <a:srgbClr val="FFFF00"/>
                </a:solidFill>
              </a:rPr>
              <a:t>No </a:t>
            </a:r>
            <a:r>
              <a:rPr lang="en-CA" sz="2600" dirty="0">
                <a:solidFill>
                  <a:schemeClr val="bg1"/>
                </a:solidFill>
              </a:rPr>
              <a:t>apparent alternatives </a:t>
            </a:r>
          </a:p>
          <a:p>
            <a:pPr lvl="2">
              <a:lnSpc>
                <a:spcPct val="120000"/>
              </a:lnSpc>
              <a:defRPr/>
            </a:pPr>
            <a:r>
              <a:rPr lang="en-CA" sz="2600" dirty="0">
                <a:solidFill>
                  <a:srgbClr val="FFFF00"/>
                </a:solidFill>
              </a:rPr>
              <a:t>Can’t reasonably expect</a:t>
            </a:r>
            <a:r>
              <a:rPr lang="en-CA" sz="2600" dirty="0">
                <a:solidFill>
                  <a:schemeClr val="bg1"/>
                </a:solidFill>
              </a:rPr>
              <a:t> </a:t>
            </a:r>
            <a:r>
              <a:rPr lang="en-CA" sz="2600" dirty="0">
                <a:solidFill>
                  <a:srgbClr val="FFFF00"/>
                </a:solidFill>
              </a:rPr>
              <a:t>constituency to research on-site </a:t>
            </a:r>
            <a:r>
              <a:rPr lang="en-CA" sz="2600" dirty="0">
                <a:solidFill>
                  <a:schemeClr val="bg1"/>
                </a:solidFill>
              </a:rPr>
              <a:t>at the Great Library</a:t>
            </a:r>
          </a:p>
          <a:p>
            <a:pPr lvl="2">
              <a:lnSpc>
                <a:spcPct val="120000"/>
              </a:lnSpc>
              <a:defRPr/>
            </a:pPr>
            <a:r>
              <a:rPr lang="en-CA" sz="2600" dirty="0">
                <a:solidFill>
                  <a:srgbClr val="FFFF00"/>
                </a:solidFill>
              </a:rPr>
              <a:t>Insufficient resources to </a:t>
            </a:r>
            <a:r>
              <a:rPr lang="en-CA" sz="2600" dirty="0">
                <a:solidFill>
                  <a:schemeClr val="bg1"/>
                </a:solidFill>
              </a:rPr>
              <a:t>satisfy demand if everyone were permitted to borrow materials </a:t>
            </a:r>
          </a:p>
          <a:p>
            <a:pPr lvl="2">
              <a:lnSpc>
                <a:spcPct val="120000"/>
              </a:lnSpc>
              <a:defRPr/>
            </a:pPr>
            <a:r>
              <a:rPr lang="en-CA" sz="2600" dirty="0">
                <a:solidFill>
                  <a:srgbClr val="FFFF00"/>
                </a:solidFill>
              </a:rPr>
              <a:t>Availability of licence irrelevant to deciding whether a dealing has been “fair”</a:t>
            </a:r>
          </a:p>
          <a:p>
            <a:pPr marL="685800" lvl="1" indent="-342900">
              <a:lnSpc>
                <a:spcPct val="120000"/>
              </a:lnSpc>
              <a:buFont typeface="+mj-lt"/>
              <a:buAutoNum type="alphaLcParenR" startAt="4"/>
              <a:defRPr/>
            </a:pPr>
            <a:r>
              <a:rPr lang="en-CA" sz="2600" dirty="0">
                <a:solidFill>
                  <a:srgbClr val="FFFF00"/>
                </a:solidFill>
              </a:rPr>
              <a:t>Nature of the work</a:t>
            </a:r>
            <a:r>
              <a:rPr lang="en-CA" sz="2600" dirty="0">
                <a:solidFill>
                  <a:schemeClr val="bg1"/>
                </a:solidFill>
              </a:rPr>
              <a:t>:</a:t>
            </a:r>
          </a:p>
          <a:p>
            <a:pPr lvl="2">
              <a:lnSpc>
                <a:spcPct val="120000"/>
              </a:lnSpc>
              <a:defRPr/>
            </a:pPr>
            <a:r>
              <a:rPr lang="en-CA" sz="2600" dirty="0">
                <a:solidFill>
                  <a:schemeClr val="bg1"/>
                </a:solidFill>
              </a:rPr>
              <a:t>In the </a:t>
            </a:r>
            <a:r>
              <a:rPr lang="en-CA" sz="2600" dirty="0">
                <a:solidFill>
                  <a:srgbClr val="FFFF00"/>
                </a:solidFill>
              </a:rPr>
              <a:t>public interest </a:t>
            </a:r>
            <a:r>
              <a:rPr lang="en-CA" sz="2600" dirty="0">
                <a:solidFill>
                  <a:schemeClr val="bg1"/>
                </a:solidFill>
              </a:rPr>
              <a:t>that access to judicial decisions and other legal resources not be unjustifiably restrained</a:t>
            </a:r>
          </a:p>
          <a:p>
            <a:pPr marL="685800" lvl="1" indent="-342900">
              <a:lnSpc>
                <a:spcPct val="120000"/>
              </a:lnSpc>
              <a:buFont typeface="+mj-lt"/>
              <a:buAutoNum type="alphaLcParenR" startAt="4"/>
              <a:defRPr/>
            </a:pPr>
            <a:r>
              <a:rPr lang="en-CA" sz="2600" dirty="0">
                <a:solidFill>
                  <a:srgbClr val="FFFF00"/>
                </a:solidFill>
              </a:rPr>
              <a:t>Effect of the dealing on the work</a:t>
            </a:r>
            <a:r>
              <a:rPr lang="en-CA" sz="2600" dirty="0">
                <a:solidFill>
                  <a:schemeClr val="bg1"/>
                </a:solidFill>
              </a:rPr>
              <a:t>:</a:t>
            </a:r>
          </a:p>
          <a:p>
            <a:pPr lvl="2">
              <a:lnSpc>
                <a:spcPct val="120000"/>
              </a:lnSpc>
              <a:defRPr/>
            </a:pPr>
            <a:r>
              <a:rPr lang="en-CA" sz="2600" dirty="0">
                <a:solidFill>
                  <a:srgbClr val="FFFF00"/>
                </a:solidFill>
              </a:rPr>
              <a:t>No evidence shown that the market for the publishers’ works had decreased </a:t>
            </a:r>
            <a:r>
              <a:rPr lang="en-CA" sz="2600" dirty="0">
                <a:solidFill>
                  <a:schemeClr val="bg1"/>
                </a:solidFill>
              </a:rPr>
              <a:t>as a result of copies being made under the custom photocopying service.</a:t>
            </a:r>
          </a:p>
          <a:p>
            <a:pPr lvl="1">
              <a:defRPr/>
            </a:pPr>
            <a:endParaRPr lang="en-US"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4F12563B-8B00-35DB-E050-8EB88DEE87B8}"/>
              </a:ext>
            </a:extLst>
          </p:cNvPr>
          <p:cNvSpPr>
            <a:spLocks noGrp="1"/>
          </p:cNvSpPr>
          <p:nvPr>
            <p:ph type="sldNum" sz="quarter" idx="12"/>
          </p:nvPr>
        </p:nvSpPr>
        <p:spPr/>
        <p:txBody>
          <a:bodyPr/>
          <a:lstStyle/>
          <a:p>
            <a:pPr defTabSz="342900" eaLnBrk="1" fontAlgn="auto" hangingPunct="1">
              <a:spcBef>
                <a:spcPts val="0"/>
              </a:spcBef>
              <a:spcAft>
                <a:spcPts val="0"/>
              </a:spcAft>
              <a:defRPr/>
            </a:pPr>
            <a:fld id="{57F9525B-D140-3141-BBEB-651723F5B1C4}" type="slidenum">
              <a:rPr lang="en-US" sz="1350">
                <a:solidFill>
                  <a:prstClr val="black"/>
                </a:solidFill>
                <a:latin typeface="Arial"/>
              </a:rPr>
              <a:pPr defTabSz="342900" eaLnBrk="1" fontAlgn="auto" hangingPunct="1">
                <a:spcBef>
                  <a:spcPts val="0"/>
                </a:spcBef>
                <a:spcAft>
                  <a:spcPts val="0"/>
                </a:spcAft>
                <a:defRPr/>
              </a:pPr>
              <a:t>155</a:t>
            </a:fld>
            <a:endParaRPr lang="en-US" sz="1350">
              <a:solidFill>
                <a:prstClr val="black"/>
              </a:solidFill>
              <a:latin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a:extLst>
              <a:ext uri="{FF2B5EF4-FFF2-40B4-BE49-F238E27FC236}">
                <a16:creationId xmlns:a16="http://schemas.microsoft.com/office/drawing/2014/main" id="{0FE73F68-7D9C-35B8-D414-73A0FC504D76}"/>
              </a:ext>
            </a:extLst>
          </p:cNvPr>
          <p:cNvSpPr>
            <a:spLocks noGrp="1" noChangeArrowheads="1"/>
          </p:cNvSpPr>
          <p:nvPr>
            <p:ph type="title"/>
          </p:nvPr>
        </p:nvSpPr>
        <p:spPr bwMode="auto">
          <a:xfrm>
            <a:off x="1485900" y="6350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00B0F0"/>
                </a:solidFill>
              </a:rPr>
              <a:t>Carpet Cosplay</a:t>
            </a:r>
          </a:p>
        </p:txBody>
      </p:sp>
      <p:sp>
        <p:nvSpPr>
          <p:cNvPr id="194562" name="TextBox 2">
            <a:extLst>
              <a:ext uri="{FF2B5EF4-FFF2-40B4-BE49-F238E27FC236}">
                <a16:creationId xmlns:a16="http://schemas.microsoft.com/office/drawing/2014/main" id="{53ACC1F3-6A13-4F2A-9F4B-64214A213028}"/>
              </a:ext>
            </a:extLst>
          </p:cNvPr>
          <p:cNvSpPr txBox="1">
            <a:spLocks noChangeArrowheads="1"/>
          </p:cNvSpPr>
          <p:nvPr/>
        </p:nvSpPr>
        <p:spPr bwMode="auto">
          <a:xfrm>
            <a:off x="1908175" y="4495800"/>
            <a:ext cx="532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sz="2400">
                <a:solidFill>
                  <a:schemeClr val="tx1"/>
                </a:solidFill>
                <a:latin typeface="Arial" panose="020B0604020202020204" pitchFamily="34" charset="0"/>
                <a:ea typeface="MS PGothic" panose="020B0600070205080204" pitchFamily="34" charset="-128"/>
              </a:defRPr>
            </a:lvl1pPr>
            <a:lvl2pPr marL="742950" indent="-285750" defTabSz="342900">
              <a:defRPr sz="2400">
                <a:solidFill>
                  <a:schemeClr val="tx1"/>
                </a:solidFill>
                <a:latin typeface="Arial" panose="020B0604020202020204" pitchFamily="34" charset="0"/>
                <a:ea typeface="MS PGothic" panose="020B0600070205080204" pitchFamily="34" charset="-128"/>
              </a:defRPr>
            </a:lvl2pPr>
            <a:lvl3pPr marL="1143000" indent="-228600" defTabSz="342900">
              <a:defRPr sz="2400">
                <a:solidFill>
                  <a:schemeClr val="tx1"/>
                </a:solidFill>
                <a:latin typeface="Arial" panose="020B0604020202020204" pitchFamily="34" charset="0"/>
                <a:ea typeface="MS PGothic" panose="020B0600070205080204" pitchFamily="34" charset="-128"/>
              </a:defRPr>
            </a:lvl3pPr>
            <a:lvl4pPr marL="1600200" indent="-228600" defTabSz="342900">
              <a:defRPr sz="2400">
                <a:solidFill>
                  <a:schemeClr val="tx1"/>
                </a:solidFill>
                <a:latin typeface="Arial" panose="020B0604020202020204" pitchFamily="34" charset="0"/>
                <a:ea typeface="MS PGothic" panose="020B0600070205080204" pitchFamily="34" charset="-128"/>
              </a:defRPr>
            </a:lvl4pPr>
            <a:lvl5pPr marL="2057400" indent="-228600" defTabSz="342900">
              <a:defRPr sz="2400">
                <a:solidFill>
                  <a:schemeClr val="tx1"/>
                </a:solidFill>
                <a:latin typeface="Arial" panose="020B0604020202020204" pitchFamily="34" charset="0"/>
                <a:ea typeface="MS PGothic" panose="020B0600070205080204" pitchFamily="34" charset="-128"/>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a:solidFill>
                  <a:srgbClr val="FFFFFF"/>
                </a:solidFill>
              </a:rPr>
              <a:t>Dragon Con Marriott hotel carpet Copyright design </a:t>
            </a:r>
          </a:p>
        </p:txBody>
      </p:sp>
      <p:pic>
        <p:nvPicPr>
          <p:cNvPr id="194563" name="Picture 4" descr="Background pattern&#10;&#10;Description automatically generated">
            <a:extLst>
              <a:ext uri="{FF2B5EF4-FFF2-40B4-BE49-F238E27FC236}">
                <a16:creationId xmlns:a16="http://schemas.microsoft.com/office/drawing/2014/main" id="{1E74527D-623C-8454-CA72-AA1603C161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4913" y="987425"/>
            <a:ext cx="67341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A picture containing indoor, floor&#10;&#10;Description automatically generated">
            <a:extLst>
              <a:ext uri="{FF2B5EF4-FFF2-40B4-BE49-F238E27FC236}">
                <a16:creationId xmlns:a16="http://schemas.microsoft.com/office/drawing/2014/main" id="{17B359F4-C041-D1FC-DFBA-0BF09B1D28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04950" y="269875"/>
            <a:ext cx="61341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A picture containing tree, outdoor, road, car&#10;&#10;Description automatically generated">
            <a:extLst>
              <a:ext uri="{FF2B5EF4-FFF2-40B4-BE49-F238E27FC236}">
                <a16:creationId xmlns:a16="http://schemas.microsoft.com/office/drawing/2014/main" id="{9964E8EA-C891-E441-AAB6-35BA9B7AF0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0450" y="252413"/>
            <a:ext cx="70231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C6E0B273-E2F4-D947-9A6F-2412155DBF6F}"/>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002060"/>
                </a:solidFill>
              </a:rPr>
              <a:t>Reflection Exercise</a:t>
            </a:r>
          </a:p>
        </p:txBody>
      </p:sp>
      <p:sp>
        <p:nvSpPr>
          <p:cNvPr id="316418" name="Content Placeholder 2">
            <a:extLst>
              <a:ext uri="{FF2B5EF4-FFF2-40B4-BE49-F238E27FC236}">
                <a16:creationId xmlns:a16="http://schemas.microsoft.com/office/drawing/2014/main" id="{2AE0AD37-64D7-9B52-4FF7-94298FACF8F4}"/>
              </a:ext>
            </a:extLst>
          </p:cNvPr>
          <p:cNvSpPr>
            <a:spLocks noGrp="1" noChangeArrowheads="1"/>
          </p:cNvSpPr>
          <p:nvPr>
            <p:ph sz="quarter" idx="10"/>
          </p:nvPr>
        </p:nvSpPr>
        <p:spPr bwMode="auto">
          <a:xfrm>
            <a:off x="215900" y="1563688"/>
            <a:ext cx="8712200" cy="2432050"/>
          </a:xfrm>
          <a:prstGeom prst="rect">
            <a:avLst/>
          </a:prstGeom>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defRPr/>
            </a:pPr>
            <a:r>
              <a:rPr lang="en-US" altLang="en-US" sz="4000" dirty="0">
                <a:solidFill>
                  <a:schemeClr val="accent6">
                    <a:lumMod val="10000"/>
                  </a:schemeClr>
                </a:solidFill>
              </a:rPr>
              <a:t>In your view would carpet cosplay be considered fair dealing in Canada</a:t>
            </a:r>
            <a:r>
              <a:rPr lang="en-US" altLang="en-US" sz="4000" dirty="0">
                <a:solidFill>
                  <a:srgbClr val="FF0000"/>
                </a:solidFill>
              </a:rPr>
              <a:t>?</a:t>
            </a:r>
            <a:r>
              <a:rPr lang="en-US" altLang="en-US" sz="4000" dirty="0">
                <a:solidFill>
                  <a:srgbClr val="00B0F0"/>
                </a:solidFill>
              </a:rPr>
              <a:t> </a:t>
            </a:r>
            <a:r>
              <a:rPr lang="en-US" altLang="en-US" sz="4000" dirty="0">
                <a:solidFill>
                  <a:schemeClr val="accent6">
                    <a:lumMod val="10000"/>
                  </a:schemeClr>
                </a:solidFill>
              </a:rPr>
              <a:t>Why</a:t>
            </a:r>
            <a:r>
              <a:rPr lang="en-US" altLang="en-US" sz="4000" dirty="0">
                <a:solidFill>
                  <a:srgbClr val="FF0000"/>
                </a:solidFill>
              </a:rPr>
              <a:t>?</a:t>
            </a:r>
            <a:r>
              <a:rPr lang="en-US" altLang="en-US" sz="4000" dirty="0">
                <a:solidFill>
                  <a:srgbClr val="00B0F0"/>
                </a:solidFill>
              </a:rPr>
              <a:t> </a:t>
            </a:r>
            <a:r>
              <a:rPr lang="en-US" altLang="en-US" sz="4000" dirty="0">
                <a:solidFill>
                  <a:schemeClr val="accent6">
                    <a:lumMod val="10000"/>
                  </a:schemeClr>
                </a:solidFill>
              </a:rPr>
              <a:t>Or Why not</a:t>
            </a:r>
            <a:r>
              <a:rPr lang="en-US" altLang="en-US" sz="4000" dirty="0">
                <a:solidFill>
                  <a:srgbClr val="FF0000"/>
                </a:solidFill>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ED7CA378-5DD3-F904-1765-C8608D9C9ECF}"/>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2A8A57DE-A6F2-588B-C3CD-12C33323E726}"/>
              </a:ext>
            </a:extLst>
          </p:cNvPr>
          <p:cNvPicPr>
            <a:picLocks noGrp="1" noChangeAspect="1"/>
          </p:cNvPicPr>
          <p:nvPr>
            <p:ph idx="1"/>
          </p:nvPr>
        </p:nvPicPr>
        <p:blipFill>
          <a:blip r:embed="rId2"/>
          <a:stretch>
            <a:fillRect/>
          </a:stretch>
        </p:blipFill>
        <p:spPr/>
      </p:pic>
      <p:pic>
        <p:nvPicPr>
          <p:cNvPr id="52227" name="Picture 6" descr="Graphical user interface, text, application, email&#10;&#10;Description automatically generated">
            <a:extLst>
              <a:ext uri="{FF2B5EF4-FFF2-40B4-BE49-F238E27FC236}">
                <a16:creationId xmlns:a16="http://schemas.microsoft.com/office/drawing/2014/main" id="{6908A39E-B839-7352-6378-A46DD7046D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6850" y="273050"/>
            <a:ext cx="62103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a:extLst>
              <a:ext uri="{FF2B5EF4-FFF2-40B4-BE49-F238E27FC236}">
                <a16:creationId xmlns:a16="http://schemas.microsoft.com/office/drawing/2014/main" id="{80B0D530-6B6E-3DD6-7856-4350AB32E0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24150" y="838200"/>
            <a:ext cx="3695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5">
            <a:extLst>
              <a:ext uri="{FF2B5EF4-FFF2-40B4-BE49-F238E27FC236}">
                <a16:creationId xmlns:a16="http://schemas.microsoft.com/office/drawing/2014/main" id="{FCD7E42F-3F28-3A2C-C01B-1D089025D048}"/>
              </a:ext>
            </a:extLst>
          </p:cNvPr>
          <p:cNvSpPr>
            <a:spLocks noGrp="1" noChangeArrowheads="1"/>
          </p:cNvSpPr>
          <p:nvPr>
            <p:ph type="title"/>
          </p:nvPr>
        </p:nvSpPr>
        <p:spPr bwMode="auto">
          <a:xfrm>
            <a:off x="1485900" y="107950"/>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 </a:t>
            </a:r>
            <a:r>
              <a:rPr lang="en-US" altLang="en-US" sz="3600" b="1">
                <a:solidFill>
                  <a:srgbClr val="FFFF00"/>
                </a:solidFill>
              </a:rPr>
              <a:t>rights</a:t>
            </a:r>
          </a:p>
        </p:txBody>
      </p:sp>
      <p:sp>
        <p:nvSpPr>
          <p:cNvPr id="2" name="Content Placeholder 1">
            <a:extLst>
              <a:ext uri="{FF2B5EF4-FFF2-40B4-BE49-F238E27FC236}">
                <a16:creationId xmlns:a16="http://schemas.microsoft.com/office/drawing/2014/main" id="{B12695E3-5B58-0C68-E3CF-264153BCB70F}"/>
              </a:ext>
            </a:extLst>
          </p:cNvPr>
          <p:cNvSpPr>
            <a:spLocks noGrp="1"/>
          </p:cNvSpPr>
          <p:nvPr>
            <p:ph idx="1"/>
          </p:nvPr>
        </p:nvSpPr>
        <p:spPr>
          <a:xfrm>
            <a:off x="107950" y="915988"/>
            <a:ext cx="8785225" cy="4122737"/>
          </a:xfrm>
        </p:spPr>
        <p:txBody>
          <a:bodyPr>
            <a:normAutofit/>
          </a:bodyPr>
          <a:lstStyle/>
          <a:p>
            <a:pPr marL="0" indent="0">
              <a:lnSpc>
                <a:spcPct val="110000"/>
              </a:lnSpc>
              <a:buFont typeface="Arial" panose="020B0604020202020204" pitchFamily="34" charset="0"/>
              <a:buNone/>
              <a:defRPr/>
            </a:pPr>
            <a:r>
              <a:rPr lang="en-US" sz="2100" b="1" i="1" dirty="0">
                <a:solidFill>
                  <a:srgbClr val="00B0F0"/>
                </a:solidFill>
              </a:rPr>
              <a:t>SOCAN v. Bell </a:t>
            </a:r>
            <a:r>
              <a:rPr lang="en-US" sz="2100" dirty="0">
                <a:solidFill>
                  <a:schemeClr val="bg1"/>
                </a:solidFill>
              </a:rPr>
              <a:t>(2012) - years later – What Is A “User’s Right”</a:t>
            </a:r>
          </a:p>
          <a:p>
            <a:pPr>
              <a:lnSpc>
                <a:spcPct val="110000"/>
              </a:lnSpc>
              <a:defRPr/>
            </a:pPr>
            <a:r>
              <a:rPr lang="en-US" sz="2100" dirty="0">
                <a:solidFill>
                  <a:schemeClr val="bg1"/>
                </a:solidFill>
              </a:rPr>
              <a:t>Do </a:t>
            </a:r>
            <a:r>
              <a:rPr lang="en-US" sz="2100" dirty="0">
                <a:solidFill>
                  <a:srgbClr val="FFFF00"/>
                </a:solidFill>
              </a:rPr>
              <a:t>iTunes previews </a:t>
            </a:r>
            <a:r>
              <a:rPr lang="en-US" sz="2100" dirty="0">
                <a:solidFill>
                  <a:schemeClr val="bg1"/>
                </a:solidFill>
              </a:rPr>
              <a:t>constitute “fair dealing”?</a:t>
            </a:r>
          </a:p>
          <a:p>
            <a:pPr>
              <a:lnSpc>
                <a:spcPct val="110000"/>
              </a:lnSpc>
              <a:defRPr/>
            </a:pPr>
            <a:r>
              <a:rPr lang="en-US" sz="2100" dirty="0">
                <a:solidFill>
                  <a:schemeClr val="bg1"/>
                </a:solidFill>
              </a:rPr>
              <a:t>If answer is no, </a:t>
            </a:r>
            <a:r>
              <a:rPr lang="en-CA" sz="2100" dirty="0">
                <a:solidFill>
                  <a:schemeClr val="bg1"/>
                </a:solidFill>
              </a:rPr>
              <a:t>those providing previews would be have to pay tariffs for each preview played as communication to the public by telecommunication </a:t>
            </a:r>
          </a:p>
          <a:p>
            <a:pPr>
              <a:lnSpc>
                <a:spcPct val="110000"/>
              </a:lnSpc>
              <a:defRPr/>
            </a:pPr>
            <a:r>
              <a:rPr lang="en-US" sz="2100" dirty="0">
                <a:solidFill>
                  <a:schemeClr val="bg1"/>
                </a:solidFill>
              </a:rPr>
              <a:t>Note statements in paragraphs 8-10 regarding nature of copyright in Canada&amp; significance of </a:t>
            </a:r>
            <a:r>
              <a:rPr lang="en-US" sz="2100" i="1" dirty="0">
                <a:solidFill>
                  <a:srgbClr val="00B0F0"/>
                </a:solidFill>
              </a:rPr>
              <a:t>Théberge</a:t>
            </a:r>
            <a:r>
              <a:rPr lang="en-US" sz="2100" i="1" dirty="0">
                <a:solidFill>
                  <a:schemeClr val="bg1"/>
                </a:solidFill>
              </a:rPr>
              <a:t> </a:t>
            </a:r>
            <a:r>
              <a:rPr lang="en-US" sz="2100" dirty="0">
                <a:solidFill>
                  <a:schemeClr val="bg1"/>
                </a:solidFill>
              </a:rPr>
              <a:t>case</a:t>
            </a:r>
          </a:p>
          <a:p>
            <a:pPr lvl="1">
              <a:lnSpc>
                <a:spcPct val="110000"/>
              </a:lnSpc>
              <a:buFont typeface="Courier New" panose="02070309020205020404" pitchFamily="49" charset="0"/>
              <a:buChar char="o"/>
              <a:defRPr/>
            </a:pPr>
            <a:r>
              <a:rPr lang="en-US" sz="2100" i="1" dirty="0">
                <a:solidFill>
                  <a:srgbClr val="00B0F0"/>
                </a:solidFill>
              </a:rPr>
              <a:t>Théberge</a:t>
            </a:r>
            <a:r>
              <a:rPr lang="en-US" sz="2100" dirty="0">
                <a:solidFill>
                  <a:srgbClr val="FF0000"/>
                </a:solidFill>
              </a:rPr>
              <a:t>: </a:t>
            </a:r>
            <a:r>
              <a:rPr lang="en-US" sz="2100" dirty="0">
                <a:solidFill>
                  <a:srgbClr val="FFFF00"/>
                </a:solidFill>
              </a:rPr>
              <a:t>move away from author-centric </a:t>
            </a:r>
            <a:r>
              <a:rPr lang="en-US" sz="2100" dirty="0">
                <a:solidFill>
                  <a:schemeClr val="bg1"/>
                </a:solidFill>
              </a:rPr>
              <a:t>approach to copyright</a:t>
            </a:r>
          </a:p>
          <a:p>
            <a:pPr lvl="1">
              <a:lnSpc>
                <a:spcPct val="110000"/>
              </a:lnSpc>
              <a:buFont typeface="Courier New" panose="02070309020205020404" pitchFamily="49" charset="0"/>
              <a:buChar char="o"/>
              <a:defRPr/>
            </a:pPr>
            <a:r>
              <a:rPr lang="en-US" sz="2100" dirty="0">
                <a:solidFill>
                  <a:schemeClr val="bg1"/>
                </a:solidFill>
              </a:rPr>
              <a:t>Need to </a:t>
            </a:r>
            <a:r>
              <a:rPr lang="en-US" sz="2100" dirty="0">
                <a:solidFill>
                  <a:srgbClr val="FFFF00"/>
                </a:solidFill>
              </a:rPr>
              <a:t>sensitively balance protection and access</a:t>
            </a:r>
          </a:p>
          <a:p>
            <a:pPr lvl="1">
              <a:defRPr/>
            </a:pPr>
            <a:endParaRPr lang="en-US" dirty="0"/>
          </a:p>
        </p:txBody>
      </p:sp>
      <p:sp>
        <p:nvSpPr>
          <p:cNvPr id="4" name="Slide Number Placeholder 3">
            <a:extLst>
              <a:ext uri="{FF2B5EF4-FFF2-40B4-BE49-F238E27FC236}">
                <a16:creationId xmlns:a16="http://schemas.microsoft.com/office/drawing/2014/main" id="{71F4B92B-9E06-F58B-A321-6AACC74BB4BE}"/>
              </a:ext>
            </a:extLst>
          </p:cNvPr>
          <p:cNvSpPr>
            <a:spLocks noGrp="1"/>
          </p:cNvSpPr>
          <p:nvPr>
            <p:ph type="sldNum" sz="quarter" idx="12"/>
          </p:nvPr>
        </p:nvSpPr>
        <p:spPr/>
        <p:txBody>
          <a:bodyPr/>
          <a:lstStyle/>
          <a:p>
            <a:pPr defTabSz="342900" eaLnBrk="1" fontAlgn="auto" hangingPunct="1">
              <a:spcBef>
                <a:spcPts val="0"/>
              </a:spcBef>
              <a:spcAft>
                <a:spcPts val="0"/>
              </a:spcAft>
              <a:defRPr/>
            </a:pPr>
            <a:fld id="{20DD900F-77D8-DF41-99E7-5BE32D9A2FED}" type="slidenum">
              <a:rPr lang="en-US" sz="1350">
                <a:solidFill>
                  <a:prstClr val="black"/>
                </a:solidFill>
                <a:latin typeface="Arial"/>
              </a:rPr>
              <a:pPr defTabSz="342900" eaLnBrk="1" fontAlgn="auto" hangingPunct="1">
                <a:spcBef>
                  <a:spcPts val="0"/>
                </a:spcBef>
                <a:spcAft>
                  <a:spcPts val="0"/>
                </a:spcAft>
                <a:defRPr/>
              </a:pPr>
              <a:t>161</a:t>
            </a:fld>
            <a:endParaRPr lang="en-US" sz="1350">
              <a:solidFill>
                <a:prstClr val="black"/>
              </a:solidFill>
              <a:latin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0A64A7-D56F-E31B-A6F9-E17D953F431F}"/>
              </a:ext>
            </a:extLst>
          </p:cNvPr>
          <p:cNvSpPr>
            <a:spLocks noGrp="1"/>
          </p:cNvSpPr>
          <p:nvPr>
            <p:ph type="title"/>
          </p:nvPr>
        </p:nvSpPr>
        <p:spPr>
          <a:xfrm>
            <a:off x="1485900" y="61913"/>
            <a:ext cx="6172200" cy="633412"/>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75F587D1-29C6-C380-B893-F5789177FF75}"/>
              </a:ext>
            </a:extLst>
          </p:cNvPr>
          <p:cNvSpPr>
            <a:spLocks noGrp="1"/>
          </p:cNvSpPr>
          <p:nvPr>
            <p:ph idx="1"/>
          </p:nvPr>
        </p:nvSpPr>
        <p:spPr>
          <a:xfrm>
            <a:off x="323850" y="987425"/>
            <a:ext cx="8496300" cy="4094163"/>
          </a:xfrm>
        </p:spPr>
        <p:txBody>
          <a:bodyPr>
            <a:normAutofit/>
          </a:bodyPr>
          <a:lstStyle/>
          <a:p>
            <a:pPr marL="0" indent="0">
              <a:buFont typeface="Arial" panose="020B0604020202020204" pitchFamily="34" charset="0"/>
              <a:buNone/>
              <a:defRPr/>
            </a:pPr>
            <a:r>
              <a:rPr lang="en-US" sz="2400" b="1" i="1" dirty="0">
                <a:solidFill>
                  <a:srgbClr val="00B0F0"/>
                </a:solidFill>
              </a:rPr>
              <a:t>SOCAN v. Bell </a:t>
            </a:r>
            <a:r>
              <a:rPr lang="en-US" sz="2400" b="1" dirty="0">
                <a:solidFill>
                  <a:schemeClr val="bg1"/>
                </a:solidFill>
              </a:rPr>
              <a:t>(2012) </a:t>
            </a:r>
            <a:r>
              <a:rPr lang="en-US" sz="2400" dirty="0">
                <a:solidFill>
                  <a:srgbClr val="FF0000"/>
                </a:solidFill>
              </a:rPr>
              <a:t>– </a:t>
            </a:r>
            <a:r>
              <a:rPr lang="en-US" sz="2400" dirty="0">
                <a:solidFill>
                  <a:schemeClr val="bg1"/>
                </a:solidFill>
              </a:rPr>
              <a:t>continued</a:t>
            </a:r>
          </a:p>
          <a:p>
            <a:pPr marL="385763" indent="-385763">
              <a:buFont typeface="+mj-lt"/>
              <a:buAutoNum type="arabicPeriod"/>
              <a:defRPr/>
            </a:pPr>
            <a:r>
              <a:rPr lang="en-US" sz="2400" dirty="0">
                <a:solidFill>
                  <a:srgbClr val="FFFF00"/>
                </a:solidFill>
              </a:rPr>
              <a:t>Users’ rights</a:t>
            </a:r>
            <a:r>
              <a:rPr lang="en-US" sz="2400" dirty="0">
                <a:solidFill>
                  <a:schemeClr val="bg1"/>
                </a:solidFill>
              </a:rPr>
              <a:t>:</a:t>
            </a:r>
          </a:p>
          <a:p>
            <a:pPr lvl="1">
              <a:buFont typeface="Arial" panose="020B0604020202020204" pitchFamily="34" charset="0"/>
              <a:buChar char="•"/>
              <a:defRPr/>
            </a:pPr>
            <a:r>
              <a:rPr lang="en-US" sz="2400" dirty="0">
                <a:solidFill>
                  <a:srgbClr val="FFFF00"/>
                </a:solidFill>
              </a:rPr>
              <a:t>Essential</a:t>
            </a:r>
            <a:r>
              <a:rPr lang="en-US" sz="2400" dirty="0">
                <a:solidFill>
                  <a:schemeClr val="bg1"/>
                </a:solidFill>
              </a:rPr>
              <a:t> part </a:t>
            </a:r>
            <a:r>
              <a:rPr lang="en-US" sz="2400" dirty="0">
                <a:solidFill>
                  <a:srgbClr val="FFFF00"/>
                </a:solidFill>
              </a:rPr>
              <a:t>of furthering public interest </a:t>
            </a:r>
            <a:r>
              <a:rPr lang="en-US" sz="2400" dirty="0">
                <a:solidFill>
                  <a:schemeClr val="bg1"/>
                </a:solidFill>
              </a:rPr>
              <a:t>objectives of the </a:t>
            </a:r>
            <a:r>
              <a:rPr lang="en-US" sz="2400" i="1" dirty="0">
                <a:solidFill>
                  <a:schemeClr val="bg1"/>
                </a:solidFill>
              </a:rPr>
              <a:t>Copyright Act</a:t>
            </a:r>
          </a:p>
          <a:p>
            <a:pPr lvl="1">
              <a:buFont typeface="Arial" panose="020B0604020202020204" pitchFamily="34" charset="0"/>
              <a:buChar char="•"/>
              <a:defRPr/>
            </a:pPr>
            <a:r>
              <a:rPr lang="en-US" sz="2400" dirty="0">
                <a:solidFill>
                  <a:schemeClr val="bg1"/>
                </a:solidFill>
              </a:rPr>
              <a:t>One of the </a:t>
            </a:r>
            <a:r>
              <a:rPr lang="en-US" sz="2400" dirty="0">
                <a:solidFill>
                  <a:srgbClr val="FFFF00"/>
                </a:solidFill>
              </a:rPr>
              <a:t>tools employed to achieve </a:t>
            </a:r>
            <a:r>
              <a:rPr lang="en-US" sz="2400" dirty="0">
                <a:solidFill>
                  <a:schemeClr val="bg1"/>
                </a:solidFill>
              </a:rPr>
              <a:t>the </a:t>
            </a:r>
            <a:r>
              <a:rPr lang="en-US" sz="2400" dirty="0">
                <a:solidFill>
                  <a:srgbClr val="FFFF00"/>
                </a:solidFill>
              </a:rPr>
              <a:t>proper balance </a:t>
            </a:r>
            <a:r>
              <a:rPr lang="en-US" sz="2400" dirty="0">
                <a:solidFill>
                  <a:schemeClr val="bg1"/>
                </a:solidFill>
              </a:rPr>
              <a:t>between protection and access</a:t>
            </a:r>
          </a:p>
          <a:p>
            <a:pPr lvl="1">
              <a:buFont typeface="Arial" panose="020B0604020202020204" pitchFamily="34" charset="0"/>
              <a:buChar char="•"/>
              <a:defRPr/>
            </a:pPr>
            <a:r>
              <a:rPr lang="en-US" sz="2400" dirty="0">
                <a:solidFill>
                  <a:srgbClr val="FF0000"/>
                </a:solidFill>
              </a:rPr>
              <a:t>Fairness analysis</a:t>
            </a:r>
            <a:r>
              <a:rPr lang="en-US" sz="2400" dirty="0">
                <a:solidFill>
                  <a:schemeClr val="bg1"/>
                </a:solidFill>
              </a:rPr>
              <a:t>: </a:t>
            </a:r>
            <a:r>
              <a:rPr lang="en-US" sz="2400" dirty="0">
                <a:solidFill>
                  <a:srgbClr val="FFFF00"/>
                </a:solidFill>
              </a:rPr>
              <a:t>Where much of the heavy lifting is one in fair dealing</a:t>
            </a:r>
          </a:p>
          <a:p>
            <a:pPr marL="385763" indent="-385763">
              <a:buFont typeface="+mj-lt"/>
              <a:buAutoNum type="arabicPeriod"/>
              <a:defRPr/>
            </a:pPr>
            <a:r>
              <a:rPr lang="en-US" sz="2400" dirty="0">
                <a:solidFill>
                  <a:srgbClr val="FFFF00"/>
                </a:solidFill>
              </a:rPr>
              <a:t>Fair dealing applied </a:t>
            </a:r>
            <a:r>
              <a:rPr lang="en-US" sz="2400" dirty="0">
                <a:solidFill>
                  <a:srgbClr val="FF0000"/>
                </a:solidFill>
                <a:sym typeface="Wingdings" pitchFamily="2" charset="2"/>
              </a:rPr>
              <a:t></a:t>
            </a:r>
            <a:r>
              <a:rPr lang="en-US" sz="2400" dirty="0">
                <a:solidFill>
                  <a:srgbClr val="FFFF00"/>
                </a:solidFill>
              </a:rPr>
              <a:t> iTunes previews</a:t>
            </a:r>
          </a:p>
          <a:p>
            <a:pPr lvl="1">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DA6533F4-EA00-8DF2-B812-095DE778C4C2}"/>
              </a:ext>
            </a:extLst>
          </p:cNvPr>
          <p:cNvSpPr>
            <a:spLocks noGrp="1"/>
          </p:cNvSpPr>
          <p:nvPr>
            <p:ph type="sldNum" sz="quarter" idx="12"/>
          </p:nvPr>
        </p:nvSpPr>
        <p:spPr/>
        <p:txBody>
          <a:bodyPr/>
          <a:lstStyle/>
          <a:p>
            <a:pPr defTabSz="342900" eaLnBrk="1" fontAlgn="auto" hangingPunct="1">
              <a:spcBef>
                <a:spcPts val="0"/>
              </a:spcBef>
              <a:spcAft>
                <a:spcPts val="0"/>
              </a:spcAft>
              <a:defRPr/>
            </a:pPr>
            <a:fld id="{0D36FDD1-5F3E-884B-A8CC-23485625D053}" type="slidenum">
              <a:rPr lang="en-US" sz="1350">
                <a:solidFill>
                  <a:prstClr val="black"/>
                </a:solidFill>
                <a:latin typeface="Arial"/>
              </a:rPr>
              <a:pPr defTabSz="342900" eaLnBrk="1" fontAlgn="auto" hangingPunct="1">
                <a:spcBef>
                  <a:spcPts val="0"/>
                </a:spcBef>
                <a:spcAft>
                  <a:spcPts val="0"/>
                </a:spcAft>
                <a:defRPr/>
              </a:pPr>
              <a:t>162</a:t>
            </a:fld>
            <a:endParaRPr lang="en-US" sz="1350">
              <a:solidFill>
                <a:prstClr val="black"/>
              </a:solidFill>
              <a:latin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5">
            <a:extLst>
              <a:ext uri="{FF2B5EF4-FFF2-40B4-BE49-F238E27FC236}">
                <a16:creationId xmlns:a16="http://schemas.microsoft.com/office/drawing/2014/main" id="{BCA9ADEA-34A1-608D-0A63-185EF7C6B138}"/>
              </a:ext>
            </a:extLst>
          </p:cNvPr>
          <p:cNvSpPr>
            <a:spLocks noGrp="1" noChangeArrowheads="1"/>
          </p:cNvSpPr>
          <p:nvPr>
            <p:ph type="title"/>
          </p:nvPr>
        </p:nvSpPr>
        <p:spPr bwMode="auto">
          <a:xfrm>
            <a:off x="1312863" y="61913"/>
            <a:ext cx="6345237" cy="638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6C066564-44FD-1A76-7737-FD5081961D26}"/>
              </a:ext>
            </a:extLst>
          </p:cNvPr>
          <p:cNvSpPr>
            <a:spLocks noGrp="1"/>
          </p:cNvSpPr>
          <p:nvPr>
            <p:ph idx="1"/>
          </p:nvPr>
        </p:nvSpPr>
        <p:spPr>
          <a:xfrm>
            <a:off x="161925" y="915988"/>
            <a:ext cx="8820150" cy="4165600"/>
          </a:xfrm>
        </p:spPr>
        <p:txBody>
          <a:bodyPr>
            <a:normAutofit fontScale="92500" lnSpcReduction="20000"/>
          </a:bodyPr>
          <a:lstStyle/>
          <a:p>
            <a:pPr marL="0" indent="0">
              <a:lnSpc>
                <a:spcPct val="120000"/>
              </a:lnSpc>
              <a:buFont typeface="Arial" panose="020B0604020202020204" pitchFamily="34" charset="0"/>
              <a:buNone/>
              <a:defRPr/>
            </a:pPr>
            <a:r>
              <a:rPr lang="en-US" sz="2025" b="1" i="1" dirty="0">
                <a:solidFill>
                  <a:srgbClr val="00B0F0"/>
                </a:solidFill>
              </a:rPr>
              <a:t>SOCAN v. Bell </a:t>
            </a:r>
            <a:r>
              <a:rPr lang="en-US" sz="2025" b="1" dirty="0">
                <a:solidFill>
                  <a:schemeClr val="bg1"/>
                </a:solidFill>
              </a:rPr>
              <a:t>(2012) </a:t>
            </a:r>
            <a:r>
              <a:rPr lang="en-US" sz="2025" dirty="0">
                <a:solidFill>
                  <a:srgbClr val="FF0000"/>
                </a:solidFill>
              </a:rPr>
              <a:t>–</a:t>
            </a:r>
            <a:r>
              <a:rPr lang="en-US" sz="2025" dirty="0">
                <a:solidFill>
                  <a:schemeClr val="bg1"/>
                </a:solidFill>
              </a:rPr>
              <a:t> continued</a:t>
            </a:r>
          </a:p>
          <a:p>
            <a:pPr marL="0" indent="0">
              <a:lnSpc>
                <a:spcPct val="120000"/>
              </a:lnSpc>
              <a:buFont typeface="Arial" panose="020B0604020202020204" pitchFamily="34" charset="0"/>
              <a:buNone/>
              <a:defRPr/>
            </a:pPr>
            <a:r>
              <a:rPr lang="en-US" sz="2025" b="1" dirty="0">
                <a:solidFill>
                  <a:srgbClr val="FFFF00"/>
                </a:solidFill>
              </a:rPr>
              <a:t>Fair dealing applied </a:t>
            </a:r>
            <a:r>
              <a:rPr lang="en-US" sz="2025" b="1" dirty="0">
                <a:solidFill>
                  <a:srgbClr val="FF0000"/>
                </a:solidFill>
                <a:sym typeface="Wingdings" pitchFamily="2" charset="2"/>
              </a:rPr>
              <a:t></a:t>
            </a:r>
            <a:r>
              <a:rPr lang="en-US" sz="2025" b="1" dirty="0">
                <a:solidFill>
                  <a:srgbClr val="FFFF00"/>
                </a:solidFill>
              </a:rPr>
              <a:t> iTunes previews</a:t>
            </a:r>
          </a:p>
          <a:p>
            <a:pPr marL="0" indent="0">
              <a:lnSpc>
                <a:spcPct val="120000"/>
              </a:lnSpc>
              <a:buFont typeface="Arial" panose="020B0604020202020204" pitchFamily="34" charset="0"/>
              <a:buNone/>
              <a:defRPr/>
            </a:pPr>
            <a:r>
              <a:rPr lang="en-CA" sz="2025" dirty="0">
                <a:solidFill>
                  <a:schemeClr val="bg1"/>
                </a:solidFill>
              </a:rPr>
              <a:t>1. </a:t>
            </a:r>
            <a:r>
              <a:rPr lang="en-CA" sz="2025" dirty="0">
                <a:solidFill>
                  <a:srgbClr val="FFFF00"/>
                </a:solidFill>
              </a:rPr>
              <a:t>Purpose of the dealing</a:t>
            </a:r>
          </a:p>
          <a:p>
            <a:pPr>
              <a:lnSpc>
                <a:spcPct val="120000"/>
              </a:lnSpc>
              <a:defRPr/>
            </a:pPr>
            <a:r>
              <a:rPr lang="en-CA" sz="2025" dirty="0">
                <a:solidFill>
                  <a:srgbClr val="FF0000"/>
                </a:solidFill>
              </a:rPr>
              <a:t>Whose purpose? </a:t>
            </a:r>
            <a:r>
              <a:rPr lang="en-CA" sz="2025" dirty="0">
                <a:solidFill>
                  <a:schemeClr val="bg1"/>
                </a:solidFill>
              </a:rPr>
              <a:t>Predominant perspective here </a:t>
            </a:r>
            <a:r>
              <a:rPr lang="en-CA" sz="2025" dirty="0">
                <a:solidFill>
                  <a:srgbClr val="FF0000"/>
                </a:solidFill>
                <a:sym typeface="Wingdings" pitchFamily="2" charset="2"/>
              </a:rPr>
              <a:t></a:t>
            </a:r>
            <a:r>
              <a:rPr lang="en-CA" sz="2025" dirty="0">
                <a:solidFill>
                  <a:schemeClr val="bg1"/>
                </a:solidFill>
              </a:rPr>
              <a:t> </a:t>
            </a:r>
            <a:r>
              <a:rPr lang="en-CA" sz="2025" dirty="0">
                <a:solidFill>
                  <a:srgbClr val="FFFF00"/>
                </a:solidFill>
              </a:rPr>
              <a:t>ultimate users of the previews</a:t>
            </a:r>
            <a:r>
              <a:rPr lang="en-CA" sz="2025" dirty="0">
                <a:solidFill>
                  <a:srgbClr val="FF0000"/>
                </a:solidFill>
              </a:rPr>
              <a:t>/</a:t>
            </a:r>
            <a:r>
              <a:rPr lang="en-CA" sz="2025" dirty="0">
                <a:solidFill>
                  <a:srgbClr val="FFFF00"/>
                </a:solidFill>
              </a:rPr>
              <a:t>purpose</a:t>
            </a:r>
            <a:r>
              <a:rPr lang="en-CA" sz="2025" dirty="0">
                <a:solidFill>
                  <a:srgbClr val="FF0000"/>
                </a:solidFill>
              </a:rPr>
              <a:t> </a:t>
            </a:r>
            <a:r>
              <a:rPr lang="en-CA" sz="2025" dirty="0">
                <a:solidFill>
                  <a:srgbClr val="FF0000"/>
                </a:solidFill>
                <a:sym typeface="Wingdings" pitchFamily="2" charset="2"/>
              </a:rPr>
              <a:t></a:t>
            </a:r>
            <a:r>
              <a:rPr lang="en-CA" sz="2025" dirty="0">
                <a:solidFill>
                  <a:srgbClr val="FF0000"/>
                </a:solidFill>
              </a:rPr>
              <a:t> </a:t>
            </a:r>
            <a:r>
              <a:rPr lang="en-CA" sz="2025" dirty="0">
                <a:solidFill>
                  <a:schemeClr val="bg1"/>
                </a:solidFill>
              </a:rPr>
              <a:t>help them research and identify musical works. Rejected alternative was service providers who sell downloads with a commercial motive.</a:t>
            </a:r>
          </a:p>
          <a:p>
            <a:pPr>
              <a:lnSpc>
                <a:spcPct val="120000"/>
              </a:lnSpc>
              <a:defRPr/>
            </a:pPr>
            <a:r>
              <a:rPr lang="en-CA" sz="2025" dirty="0">
                <a:solidFill>
                  <a:schemeClr val="bg1"/>
                </a:solidFill>
              </a:rPr>
              <a:t>There were </a:t>
            </a:r>
            <a:r>
              <a:rPr lang="en-CA" sz="2025" dirty="0">
                <a:solidFill>
                  <a:srgbClr val="FFFF00"/>
                </a:solidFill>
              </a:rPr>
              <a:t>reasonable safeguards </a:t>
            </a:r>
            <a:r>
              <a:rPr lang="en-CA" sz="2025" dirty="0">
                <a:solidFill>
                  <a:schemeClr val="bg1"/>
                </a:solidFill>
              </a:rPr>
              <a:t>to ensure dealing restricted to research purposes [</a:t>
            </a:r>
            <a:r>
              <a:rPr lang="en-CA" sz="2025" dirty="0">
                <a:solidFill>
                  <a:srgbClr val="FFFF00"/>
                </a:solidFill>
              </a:rPr>
              <a:t>lower quality, short clips</a:t>
            </a:r>
            <a:r>
              <a:rPr lang="en-CA" sz="2025" dirty="0">
                <a:solidFill>
                  <a:schemeClr val="bg1"/>
                </a:solidFill>
              </a:rPr>
              <a:t>]</a:t>
            </a:r>
          </a:p>
          <a:p>
            <a:pPr marL="0" indent="0">
              <a:lnSpc>
                <a:spcPct val="120000"/>
              </a:lnSpc>
              <a:buFont typeface="Arial" panose="020B0604020202020204" pitchFamily="34" charset="0"/>
              <a:buNone/>
              <a:defRPr/>
            </a:pPr>
            <a:r>
              <a:rPr lang="en-CA" sz="2025" dirty="0">
                <a:solidFill>
                  <a:schemeClr val="bg1"/>
                </a:solidFill>
              </a:rPr>
              <a:t>2. </a:t>
            </a:r>
            <a:r>
              <a:rPr lang="en-CA" sz="2025" dirty="0">
                <a:solidFill>
                  <a:srgbClr val="FFFF00"/>
                </a:solidFill>
              </a:rPr>
              <a:t>Character of the dealing</a:t>
            </a:r>
          </a:p>
          <a:p>
            <a:pPr>
              <a:lnSpc>
                <a:spcPct val="120000"/>
              </a:lnSpc>
              <a:defRPr/>
            </a:pPr>
            <a:r>
              <a:rPr lang="en-CA" sz="2025" dirty="0">
                <a:solidFill>
                  <a:srgbClr val="FFFF00"/>
                </a:solidFill>
              </a:rPr>
              <a:t>Streamed</a:t>
            </a:r>
            <a:r>
              <a:rPr lang="en-CA" sz="2025" dirty="0">
                <a:solidFill>
                  <a:schemeClr val="bg1"/>
                </a:solidFill>
              </a:rPr>
              <a:t>, not downloaded; no permanent copy from preview; </a:t>
            </a:r>
            <a:r>
              <a:rPr lang="en-CA" sz="2025" dirty="0">
                <a:solidFill>
                  <a:srgbClr val="FFFF00"/>
                </a:solidFill>
              </a:rPr>
              <a:t>once heard, file automatically deleted</a:t>
            </a:r>
            <a:r>
              <a:rPr lang="en-CA" sz="2025" dirty="0">
                <a:solidFill>
                  <a:schemeClr val="bg1"/>
                </a:solidFill>
              </a:rPr>
              <a:t> from the user’s computer.</a:t>
            </a:r>
          </a:p>
          <a:p>
            <a:pPr marL="342900" lvl="1" indent="0">
              <a:buFont typeface="Arial" panose="020B0604020202020204" pitchFamily="34" charset="0"/>
              <a:buNone/>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B3C39963-F4C8-2ACB-11A9-72FE0475A870}"/>
              </a:ext>
            </a:extLst>
          </p:cNvPr>
          <p:cNvSpPr>
            <a:spLocks noGrp="1"/>
          </p:cNvSpPr>
          <p:nvPr>
            <p:ph type="sldNum" sz="quarter" idx="12"/>
          </p:nvPr>
        </p:nvSpPr>
        <p:spPr/>
        <p:txBody>
          <a:bodyPr/>
          <a:lstStyle/>
          <a:p>
            <a:pPr defTabSz="342900" eaLnBrk="1" fontAlgn="auto" hangingPunct="1">
              <a:spcBef>
                <a:spcPts val="0"/>
              </a:spcBef>
              <a:spcAft>
                <a:spcPts val="0"/>
              </a:spcAft>
              <a:defRPr/>
            </a:pPr>
            <a:fld id="{523D265C-B010-6A48-85BD-A331A4EF4B67}" type="slidenum">
              <a:rPr lang="en-US" sz="1350">
                <a:solidFill>
                  <a:prstClr val="black"/>
                </a:solidFill>
                <a:latin typeface="Arial"/>
              </a:rPr>
              <a:pPr defTabSz="342900" eaLnBrk="1" fontAlgn="auto" hangingPunct="1">
                <a:spcBef>
                  <a:spcPts val="0"/>
                </a:spcBef>
                <a:spcAft>
                  <a:spcPts val="0"/>
                </a:spcAft>
                <a:defRPr/>
              </a:pPr>
              <a:t>163</a:t>
            </a:fld>
            <a:endParaRPr lang="en-US" sz="1350">
              <a:solidFill>
                <a:prstClr val="black"/>
              </a:solidFill>
              <a:latin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5">
            <a:extLst>
              <a:ext uri="{FF2B5EF4-FFF2-40B4-BE49-F238E27FC236}">
                <a16:creationId xmlns:a16="http://schemas.microsoft.com/office/drawing/2014/main" id="{6EF07DE0-28FF-431E-5F66-10C9A7BC7238}"/>
              </a:ext>
            </a:extLst>
          </p:cNvPr>
          <p:cNvSpPr>
            <a:spLocks noGrp="1" noChangeArrowheads="1"/>
          </p:cNvSpPr>
          <p:nvPr>
            <p:ph type="title"/>
          </p:nvPr>
        </p:nvSpPr>
        <p:spPr bwMode="auto">
          <a:xfrm>
            <a:off x="1398588" y="231775"/>
            <a:ext cx="6345237"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4BA37D5D-420B-E6C8-D408-0C5E4CA6DDA7}"/>
              </a:ext>
            </a:extLst>
          </p:cNvPr>
          <p:cNvSpPr>
            <a:spLocks noGrp="1"/>
          </p:cNvSpPr>
          <p:nvPr>
            <p:ph idx="1"/>
          </p:nvPr>
        </p:nvSpPr>
        <p:spPr>
          <a:xfrm>
            <a:off x="215900" y="1058863"/>
            <a:ext cx="8712200" cy="3821112"/>
          </a:xfrm>
        </p:spPr>
        <p:txBody>
          <a:bodyPr>
            <a:normAutofit/>
          </a:bodyPr>
          <a:lstStyle/>
          <a:p>
            <a:pPr marL="0" indent="0">
              <a:lnSpc>
                <a:spcPct val="120000"/>
              </a:lnSpc>
              <a:buFont typeface="Arial" panose="020B0604020202020204" pitchFamily="34" charset="0"/>
              <a:buNone/>
              <a:defRPr/>
            </a:pPr>
            <a:r>
              <a:rPr lang="en-US" sz="2025" b="1" i="1" dirty="0">
                <a:solidFill>
                  <a:srgbClr val="00B0F0"/>
                </a:solidFill>
              </a:rPr>
              <a:t>SOCAN v. Bell </a:t>
            </a:r>
            <a:r>
              <a:rPr lang="en-US" sz="2025" b="1" dirty="0">
                <a:solidFill>
                  <a:schemeClr val="bg1"/>
                </a:solidFill>
              </a:rPr>
              <a:t>(2012)</a:t>
            </a:r>
            <a:r>
              <a:rPr lang="en-US" sz="2025" b="1" dirty="0">
                <a:solidFill>
                  <a:srgbClr val="FF0000"/>
                </a:solidFill>
              </a:rPr>
              <a:t> </a:t>
            </a:r>
            <a:r>
              <a:rPr lang="en-US" sz="2025" dirty="0">
                <a:solidFill>
                  <a:srgbClr val="FF0000"/>
                </a:solidFill>
              </a:rPr>
              <a:t>– </a:t>
            </a:r>
            <a:r>
              <a:rPr lang="en-US" sz="2025" dirty="0">
                <a:solidFill>
                  <a:schemeClr val="bg1"/>
                </a:solidFill>
              </a:rPr>
              <a:t>continued</a:t>
            </a:r>
          </a:p>
          <a:p>
            <a:pPr marL="0" indent="0">
              <a:lnSpc>
                <a:spcPct val="120000"/>
              </a:lnSpc>
              <a:buFont typeface="Arial" panose="020B0604020202020204" pitchFamily="34" charset="0"/>
              <a:buNone/>
              <a:defRPr/>
            </a:pPr>
            <a:r>
              <a:rPr lang="en-US" sz="2025" b="1" dirty="0">
                <a:solidFill>
                  <a:srgbClr val="FFFF00"/>
                </a:solidFill>
              </a:rPr>
              <a:t>Fair dealing applied </a:t>
            </a:r>
            <a:r>
              <a:rPr lang="en-US" sz="2025" b="1" dirty="0">
                <a:solidFill>
                  <a:srgbClr val="FF0000"/>
                </a:solidFill>
                <a:sym typeface="Wingdings" pitchFamily="2" charset="2"/>
              </a:rPr>
              <a:t></a:t>
            </a:r>
            <a:r>
              <a:rPr lang="en-US" sz="2025" b="1" dirty="0">
                <a:solidFill>
                  <a:srgbClr val="FFFF00"/>
                </a:solidFill>
              </a:rPr>
              <a:t> iTunes previews</a:t>
            </a:r>
          </a:p>
          <a:p>
            <a:pPr marL="0" indent="0">
              <a:lnSpc>
                <a:spcPct val="120000"/>
              </a:lnSpc>
              <a:buFont typeface="Arial" panose="020B0604020202020204" pitchFamily="34" charset="0"/>
              <a:buNone/>
              <a:defRPr/>
            </a:pPr>
            <a:r>
              <a:rPr lang="en-CA" sz="2025" dirty="0">
                <a:solidFill>
                  <a:schemeClr val="bg1"/>
                </a:solidFill>
              </a:rPr>
              <a:t>3. </a:t>
            </a:r>
            <a:r>
              <a:rPr lang="en-CA" sz="2025" dirty="0">
                <a:solidFill>
                  <a:srgbClr val="FFFF00"/>
                </a:solidFill>
              </a:rPr>
              <a:t>Amount of preview</a:t>
            </a:r>
          </a:p>
          <a:p>
            <a:pPr>
              <a:lnSpc>
                <a:spcPct val="120000"/>
              </a:lnSpc>
              <a:defRPr/>
            </a:pPr>
            <a:r>
              <a:rPr lang="en-CA" sz="2025" dirty="0">
                <a:solidFill>
                  <a:schemeClr val="bg1"/>
                </a:solidFill>
              </a:rPr>
              <a:t>Amount assessed </a:t>
            </a:r>
            <a:r>
              <a:rPr lang="en-CA" sz="2025" dirty="0">
                <a:solidFill>
                  <a:srgbClr val="FFFF00"/>
                </a:solidFill>
              </a:rPr>
              <a:t>based on individual use</a:t>
            </a:r>
            <a:r>
              <a:rPr lang="en-CA" sz="2025" dirty="0">
                <a:solidFill>
                  <a:schemeClr val="bg1"/>
                </a:solidFill>
              </a:rPr>
              <a:t>, </a:t>
            </a:r>
            <a:r>
              <a:rPr lang="en-CA" sz="2025" dirty="0">
                <a:solidFill>
                  <a:srgbClr val="FF0000"/>
                </a:solidFill>
              </a:rPr>
              <a:t>not </a:t>
            </a:r>
            <a:r>
              <a:rPr lang="en-CA" sz="2025" dirty="0">
                <a:solidFill>
                  <a:schemeClr val="bg1"/>
                </a:solidFill>
              </a:rPr>
              <a:t>the amount of the dealing in the </a:t>
            </a:r>
            <a:r>
              <a:rPr lang="en-CA" sz="2025" dirty="0">
                <a:solidFill>
                  <a:srgbClr val="FF0000"/>
                </a:solidFill>
              </a:rPr>
              <a:t>aggregate</a:t>
            </a:r>
            <a:r>
              <a:rPr lang="en-CA" sz="2025" dirty="0">
                <a:solidFill>
                  <a:schemeClr val="bg1"/>
                </a:solidFill>
              </a:rPr>
              <a:t>.</a:t>
            </a:r>
          </a:p>
          <a:p>
            <a:pPr>
              <a:lnSpc>
                <a:spcPct val="120000"/>
              </a:lnSpc>
              <a:defRPr/>
            </a:pPr>
            <a:r>
              <a:rPr lang="en-CA" sz="2025" dirty="0">
                <a:solidFill>
                  <a:srgbClr val="92D050"/>
                </a:solidFill>
              </a:rPr>
              <a:t>Why not aggregate? Because of ease and magnitude of online dissemination, could lead to disproportionate findings of unfairness when compared with non-digital works  </a:t>
            </a:r>
          </a:p>
          <a:p>
            <a:pPr>
              <a:lnSpc>
                <a:spcPct val="120000"/>
              </a:lnSpc>
              <a:defRPr/>
            </a:pPr>
            <a:r>
              <a:rPr lang="en-CA" sz="2025" dirty="0">
                <a:solidFill>
                  <a:schemeClr val="bg1"/>
                </a:solidFill>
              </a:rPr>
              <a:t>Small-</a:t>
            </a:r>
            <a:r>
              <a:rPr lang="en-CA" sz="2025" dirty="0" err="1">
                <a:solidFill>
                  <a:schemeClr val="bg1"/>
                </a:solidFill>
              </a:rPr>
              <a:t>ish</a:t>
            </a:r>
            <a:r>
              <a:rPr lang="en-CA" sz="2025" dirty="0">
                <a:solidFill>
                  <a:schemeClr val="bg1"/>
                </a:solidFill>
              </a:rPr>
              <a:t> proportion of whole song</a:t>
            </a:r>
          </a:p>
          <a:p>
            <a:pPr marL="342900" lvl="1" indent="0">
              <a:buFont typeface="Arial" panose="020B0604020202020204" pitchFamily="34" charset="0"/>
              <a:buNone/>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33A13A5F-2982-C7B6-4EAF-78A67AE5D7C6}"/>
              </a:ext>
            </a:extLst>
          </p:cNvPr>
          <p:cNvSpPr>
            <a:spLocks noGrp="1"/>
          </p:cNvSpPr>
          <p:nvPr>
            <p:ph type="sldNum" sz="quarter" idx="12"/>
          </p:nvPr>
        </p:nvSpPr>
        <p:spPr/>
        <p:txBody>
          <a:bodyPr/>
          <a:lstStyle/>
          <a:p>
            <a:pPr defTabSz="342900" eaLnBrk="1" fontAlgn="auto" hangingPunct="1">
              <a:spcBef>
                <a:spcPts val="0"/>
              </a:spcBef>
              <a:spcAft>
                <a:spcPts val="0"/>
              </a:spcAft>
              <a:defRPr/>
            </a:pPr>
            <a:fld id="{763DC24C-7CC4-F845-9A11-0611D84BF8B9}" type="slidenum">
              <a:rPr lang="en-US" sz="1350">
                <a:solidFill>
                  <a:prstClr val="black"/>
                </a:solidFill>
                <a:latin typeface="Arial"/>
              </a:rPr>
              <a:pPr defTabSz="342900" eaLnBrk="1" fontAlgn="auto" hangingPunct="1">
                <a:spcBef>
                  <a:spcPts val="0"/>
                </a:spcBef>
                <a:spcAft>
                  <a:spcPts val="0"/>
                </a:spcAft>
                <a:defRPr/>
              </a:pPr>
              <a:t>164</a:t>
            </a:fld>
            <a:endParaRPr lang="en-US" sz="1350">
              <a:solidFill>
                <a:prstClr val="black"/>
              </a:solidFill>
              <a:latin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5">
            <a:extLst>
              <a:ext uri="{FF2B5EF4-FFF2-40B4-BE49-F238E27FC236}">
                <a16:creationId xmlns:a16="http://schemas.microsoft.com/office/drawing/2014/main" id="{18E8785C-F025-56CD-2CEB-447CA3018C21}"/>
              </a:ext>
            </a:extLst>
          </p:cNvPr>
          <p:cNvSpPr>
            <a:spLocks noGrp="1" noChangeArrowheads="1"/>
          </p:cNvSpPr>
          <p:nvPr>
            <p:ph type="title"/>
          </p:nvPr>
        </p:nvSpPr>
        <p:spPr bwMode="auto">
          <a:xfrm>
            <a:off x="1485900" y="61913"/>
            <a:ext cx="6172200" cy="85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 </a:t>
            </a:r>
            <a:r>
              <a:rPr lang="en-US" altLang="en-US" b="1">
                <a:solidFill>
                  <a:srgbClr val="FFFF00"/>
                </a:solidFill>
              </a:rPr>
              <a:t>rights</a:t>
            </a:r>
          </a:p>
        </p:txBody>
      </p:sp>
      <p:sp>
        <p:nvSpPr>
          <p:cNvPr id="2" name="Content Placeholder 1">
            <a:extLst>
              <a:ext uri="{FF2B5EF4-FFF2-40B4-BE49-F238E27FC236}">
                <a16:creationId xmlns:a16="http://schemas.microsoft.com/office/drawing/2014/main" id="{F1DB1650-39B7-3614-C0D3-7F42BF463861}"/>
              </a:ext>
            </a:extLst>
          </p:cNvPr>
          <p:cNvSpPr>
            <a:spLocks noGrp="1"/>
          </p:cNvSpPr>
          <p:nvPr>
            <p:ph idx="1"/>
          </p:nvPr>
        </p:nvSpPr>
        <p:spPr>
          <a:xfrm>
            <a:off x="215900" y="1058863"/>
            <a:ext cx="8712200" cy="3854450"/>
          </a:xfrm>
        </p:spPr>
        <p:txBody>
          <a:bodyPr>
            <a:normAutofit/>
          </a:bodyPr>
          <a:lstStyle/>
          <a:p>
            <a:pPr marL="0" indent="0">
              <a:buFont typeface="Arial" panose="020B0604020202020204" pitchFamily="34" charset="0"/>
              <a:buNone/>
              <a:defRPr/>
            </a:pPr>
            <a:r>
              <a:rPr lang="en-US" sz="1800" b="1" i="1" dirty="0">
                <a:solidFill>
                  <a:srgbClr val="00B0F0"/>
                </a:solidFill>
              </a:rPr>
              <a:t>SOCAN v. Bell </a:t>
            </a:r>
            <a:r>
              <a:rPr lang="en-US" sz="1800" b="1" dirty="0">
                <a:solidFill>
                  <a:schemeClr val="bg1"/>
                </a:solidFill>
              </a:rPr>
              <a:t>(2012)</a:t>
            </a:r>
            <a:r>
              <a:rPr lang="en-US" sz="1800" b="1" dirty="0">
                <a:solidFill>
                  <a:srgbClr val="FF0000"/>
                </a:solidFill>
              </a:rPr>
              <a:t> </a:t>
            </a:r>
            <a:r>
              <a:rPr lang="en-US" sz="1800" dirty="0">
                <a:solidFill>
                  <a:srgbClr val="FF0000"/>
                </a:solidFill>
              </a:rPr>
              <a:t>– </a:t>
            </a:r>
            <a:r>
              <a:rPr lang="en-US" sz="1800" dirty="0">
                <a:solidFill>
                  <a:schemeClr val="bg1"/>
                </a:solidFill>
              </a:rPr>
              <a:t>continued</a:t>
            </a:r>
          </a:p>
          <a:p>
            <a:pPr marL="0" indent="0">
              <a:buFont typeface="Arial" panose="020B0604020202020204" pitchFamily="34" charset="0"/>
              <a:buNone/>
              <a:defRPr/>
            </a:pPr>
            <a:r>
              <a:rPr lang="en-US" sz="1800" b="1" dirty="0">
                <a:solidFill>
                  <a:srgbClr val="FFFF00"/>
                </a:solidFill>
              </a:rPr>
              <a:t>Fair dealing applied </a:t>
            </a:r>
            <a:r>
              <a:rPr lang="en-US" sz="1800" b="1" dirty="0">
                <a:solidFill>
                  <a:srgbClr val="FF0000"/>
                </a:solidFill>
                <a:sym typeface="Wingdings" pitchFamily="2" charset="2"/>
              </a:rPr>
              <a:t></a:t>
            </a:r>
            <a:r>
              <a:rPr lang="en-US" sz="1800" b="1" dirty="0">
                <a:solidFill>
                  <a:srgbClr val="FFFF00"/>
                </a:solidFill>
              </a:rPr>
              <a:t> iTunes previews</a:t>
            </a:r>
          </a:p>
          <a:p>
            <a:pPr marL="0" indent="0">
              <a:buFont typeface="Arial" panose="020B0604020202020204" pitchFamily="34" charset="0"/>
              <a:buNone/>
              <a:defRPr/>
            </a:pPr>
            <a:r>
              <a:rPr lang="en-CA" sz="1800" dirty="0">
                <a:solidFill>
                  <a:schemeClr val="bg1"/>
                </a:solidFill>
              </a:rPr>
              <a:t>4. </a:t>
            </a:r>
            <a:r>
              <a:rPr lang="en-CA" sz="1800" dirty="0">
                <a:solidFill>
                  <a:srgbClr val="FFFF00"/>
                </a:solidFill>
              </a:rPr>
              <a:t>Alternatives to the dealing</a:t>
            </a:r>
          </a:p>
          <a:p>
            <a:pPr>
              <a:defRPr/>
            </a:pPr>
            <a:r>
              <a:rPr lang="en-CA" sz="1800" dirty="0">
                <a:solidFill>
                  <a:srgbClr val="FFFF00"/>
                </a:solidFill>
              </a:rPr>
              <a:t>No real alternatives </a:t>
            </a:r>
            <a:r>
              <a:rPr lang="en-CA" sz="1800" dirty="0">
                <a:solidFill>
                  <a:schemeClr val="bg1"/>
                </a:solidFill>
              </a:rPr>
              <a:t>to inform consumer what work sounds like; alternatives suggested are expensive, technologically complicated, and market inhibiting [Arguments rejected - could have used advertising, textual descriptions, album artwork, user-generated reviews, return policies]</a:t>
            </a:r>
          </a:p>
          <a:p>
            <a:pPr marL="0" indent="0">
              <a:buFont typeface="Arial" panose="020B0604020202020204" pitchFamily="34" charset="0"/>
              <a:buNone/>
              <a:defRPr/>
            </a:pPr>
            <a:r>
              <a:rPr lang="en-CA" sz="1800" dirty="0">
                <a:solidFill>
                  <a:schemeClr val="bg1"/>
                </a:solidFill>
              </a:rPr>
              <a:t>5. </a:t>
            </a:r>
            <a:r>
              <a:rPr lang="en-CA" sz="1800" dirty="0">
                <a:solidFill>
                  <a:srgbClr val="FFFF00"/>
                </a:solidFill>
              </a:rPr>
              <a:t>Nature of the work</a:t>
            </a:r>
          </a:p>
          <a:p>
            <a:pPr>
              <a:defRPr/>
            </a:pPr>
            <a:r>
              <a:rPr lang="en-CA" sz="1800" dirty="0">
                <a:solidFill>
                  <a:schemeClr val="bg1"/>
                </a:solidFill>
              </a:rPr>
              <a:t>Reframed - “is the work one which should be widely disseminated” / significance?</a:t>
            </a:r>
          </a:p>
          <a:p>
            <a:pPr>
              <a:defRPr/>
            </a:pPr>
            <a:r>
              <a:rPr lang="en-CA" sz="1800" dirty="0">
                <a:solidFill>
                  <a:srgbClr val="FFFF00"/>
                </a:solidFill>
              </a:rPr>
              <a:t>Previews will assist in work being widely disseminated.</a:t>
            </a:r>
          </a:p>
          <a:p>
            <a:pPr marL="342900" lvl="1" indent="0">
              <a:buFont typeface="Arial" panose="020B0604020202020204" pitchFamily="34" charset="0"/>
              <a:buNone/>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DFEA0C93-1637-6176-B086-52C20141118A}"/>
              </a:ext>
            </a:extLst>
          </p:cNvPr>
          <p:cNvSpPr>
            <a:spLocks noGrp="1"/>
          </p:cNvSpPr>
          <p:nvPr>
            <p:ph type="sldNum" sz="quarter" idx="12"/>
          </p:nvPr>
        </p:nvSpPr>
        <p:spPr/>
        <p:txBody>
          <a:bodyPr/>
          <a:lstStyle/>
          <a:p>
            <a:pPr defTabSz="342900" eaLnBrk="1" fontAlgn="auto" hangingPunct="1">
              <a:spcBef>
                <a:spcPts val="0"/>
              </a:spcBef>
              <a:spcAft>
                <a:spcPts val="0"/>
              </a:spcAft>
              <a:defRPr/>
            </a:pPr>
            <a:fld id="{34565E1C-B47D-7F47-BE56-834B07F7BA19}" type="slidenum">
              <a:rPr lang="en-US" sz="1350">
                <a:solidFill>
                  <a:prstClr val="black"/>
                </a:solidFill>
                <a:latin typeface="Arial"/>
              </a:rPr>
              <a:pPr defTabSz="342900" eaLnBrk="1" fontAlgn="auto" hangingPunct="1">
                <a:spcBef>
                  <a:spcPts val="0"/>
                </a:spcBef>
                <a:spcAft>
                  <a:spcPts val="0"/>
                </a:spcAft>
                <a:defRPr/>
              </a:pPr>
              <a:t>165</a:t>
            </a:fld>
            <a:endParaRPr lang="en-US" sz="1350">
              <a:solidFill>
                <a:prstClr val="black"/>
              </a:solidFill>
              <a:latin typeface="Arial"/>
            </a:endParaRPr>
          </a:p>
        </p:txBody>
      </p:sp>
      <p:sp>
        <p:nvSpPr>
          <p:cNvPr id="3" name="TextBox 2">
            <a:extLst>
              <a:ext uri="{FF2B5EF4-FFF2-40B4-BE49-F238E27FC236}">
                <a16:creationId xmlns:a16="http://schemas.microsoft.com/office/drawing/2014/main" id="{42A8E49A-CDFC-B9A3-F12B-8378EC43D5B1}"/>
              </a:ext>
            </a:extLst>
          </p:cNvPr>
          <p:cNvSpPr txBox="1"/>
          <p:nvPr/>
        </p:nvSpPr>
        <p:spPr>
          <a:xfrm>
            <a:off x="6059488" y="1460500"/>
            <a:ext cx="184150" cy="300038"/>
          </a:xfrm>
          <a:prstGeom prst="rect">
            <a:avLst/>
          </a:prstGeom>
          <a:noFill/>
        </p:spPr>
        <p:txBody>
          <a:bodyPr wrap="none">
            <a:spAutoFit/>
          </a:bodyPr>
          <a:lstStyle/>
          <a:p>
            <a:pPr defTabSz="342900" eaLnBrk="1" fontAlgn="auto" hangingPunct="1">
              <a:spcBef>
                <a:spcPts val="0"/>
              </a:spcBef>
              <a:spcAft>
                <a:spcPts val="0"/>
              </a:spcAft>
              <a:defRPr/>
            </a:pPr>
            <a:endParaRPr lang="en-US" sz="1350" dirty="0">
              <a:solidFill>
                <a:prstClr val="black"/>
              </a:solidFill>
              <a:latin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E8C2C-F594-1ABB-CB4E-BFBBFDD30424}"/>
              </a:ext>
            </a:extLst>
          </p:cNvPr>
          <p:cNvSpPr>
            <a:spLocks noGrp="1"/>
          </p:cNvSpPr>
          <p:nvPr>
            <p:ph type="title"/>
          </p:nvPr>
        </p:nvSpPr>
        <p:spPr>
          <a:xfrm>
            <a:off x="1485900" y="92075"/>
            <a:ext cx="6172200" cy="638175"/>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5F767CD5-6E88-90DC-D546-18C773ADB240}"/>
              </a:ext>
            </a:extLst>
          </p:cNvPr>
          <p:cNvSpPr>
            <a:spLocks noGrp="1"/>
          </p:cNvSpPr>
          <p:nvPr>
            <p:ph idx="1"/>
          </p:nvPr>
        </p:nvSpPr>
        <p:spPr>
          <a:xfrm>
            <a:off x="161925" y="1073150"/>
            <a:ext cx="8820150" cy="4000500"/>
          </a:xfrm>
        </p:spPr>
        <p:txBody>
          <a:bodyPr>
            <a:normAutofit fontScale="92500" lnSpcReduction="10000"/>
          </a:bodyPr>
          <a:lstStyle/>
          <a:p>
            <a:pPr marL="0" indent="0">
              <a:buFont typeface="Arial" panose="020B0604020202020204" pitchFamily="34" charset="0"/>
              <a:buNone/>
              <a:defRPr/>
            </a:pPr>
            <a:r>
              <a:rPr lang="en-US" sz="3000" b="1" i="1" dirty="0">
                <a:solidFill>
                  <a:srgbClr val="00B0F0"/>
                </a:solidFill>
              </a:rPr>
              <a:t>SOCAN v. Bell </a:t>
            </a:r>
            <a:r>
              <a:rPr lang="en-US" sz="3000" b="1" dirty="0">
                <a:solidFill>
                  <a:schemeClr val="bg1"/>
                </a:solidFill>
              </a:rPr>
              <a:t>(2012) </a:t>
            </a:r>
            <a:r>
              <a:rPr lang="en-US" sz="3000" dirty="0">
                <a:solidFill>
                  <a:schemeClr val="bg1"/>
                </a:solidFill>
              </a:rPr>
              <a:t>– continued</a:t>
            </a:r>
          </a:p>
          <a:p>
            <a:pPr marL="0" indent="0">
              <a:buFont typeface="Arial" panose="020B0604020202020204" pitchFamily="34" charset="0"/>
              <a:buNone/>
              <a:defRPr/>
            </a:pPr>
            <a:r>
              <a:rPr lang="en-CA" sz="3000" dirty="0">
                <a:solidFill>
                  <a:schemeClr val="bg1"/>
                </a:solidFill>
              </a:rPr>
              <a:t>6. </a:t>
            </a:r>
            <a:r>
              <a:rPr lang="en-CA" sz="3000" dirty="0">
                <a:solidFill>
                  <a:srgbClr val="FFFF00"/>
                </a:solidFill>
              </a:rPr>
              <a:t>Effect of the dealing on the work</a:t>
            </a:r>
          </a:p>
          <a:p>
            <a:pPr>
              <a:defRPr/>
            </a:pPr>
            <a:r>
              <a:rPr lang="en-CA" sz="3000" dirty="0">
                <a:solidFill>
                  <a:schemeClr val="bg1"/>
                </a:solidFill>
              </a:rPr>
              <a:t>Because of </a:t>
            </a:r>
            <a:r>
              <a:rPr lang="en-CA" sz="3000" dirty="0">
                <a:solidFill>
                  <a:srgbClr val="FFFF00"/>
                </a:solidFill>
              </a:rPr>
              <a:t>short duration, degraded quality</a:t>
            </a:r>
            <a:r>
              <a:rPr lang="en-CA" sz="3000" dirty="0">
                <a:solidFill>
                  <a:schemeClr val="bg1"/>
                </a:solidFill>
              </a:rPr>
              <a:t> previews </a:t>
            </a:r>
            <a:r>
              <a:rPr lang="en-CA" sz="3000" dirty="0">
                <a:solidFill>
                  <a:srgbClr val="FFFF00"/>
                </a:solidFill>
              </a:rPr>
              <a:t>do not compete </a:t>
            </a:r>
            <a:r>
              <a:rPr lang="en-CA" sz="3000" dirty="0">
                <a:solidFill>
                  <a:schemeClr val="bg1"/>
                </a:solidFill>
              </a:rPr>
              <a:t>with downloads of the works themselves. </a:t>
            </a:r>
          </a:p>
          <a:p>
            <a:pPr>
              <a:defRPr/>
            </a:pPr>
            <a:r>
              <a:rPr lang="en-CA" sz="3000" dirty="0">
                <a:solidFill>
                  <a:srgbClr val="FFFF00"/>
                </a:solidFill>
              </a:rPr>
              <a:t>Also increase sale and dissemination </a:t>
            </a:r>
            <a:r>
              <a:rPr lang="en-CA" sz="3000" dirty="0">
                <a:solidFill>
                  <a:schemeClr val="bg1"/>
                </a:solidFill>
              </a:rPr>
              <a:t>of copyrighted musical works (leading to more income from creators)</a:t>
            </a:r>
          </a:p>
          <a:p>
            <a:pPr marL="0" indent="0">
              <a:buFont typeface="Arial" panose="020B0604020202020204" pitchFamily="34" charset="0"/>
              <a:buNone/>
              <a:defRPr/>
            </a:pPr>
            <a:r>
              <a:rPr lang="en-CA" sz="3000" b="1" dirty="0">
                <a:solidFill>
                  <a:srgbClr val="FF0000"/>
                </a:solidFill>
              </a:rPr>
              <a:t>So…fair</a:t>
            </a:r>
          </a:p>
          <a:p>
            <a:pPr marL="342900" lvl="1" indent="0">
              <a:buFont typeface="Arial" panose="020B0604020202020204" pitchFamily="34" charset="0"/>
              <a:buNone/>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75856A7B-5487-6A18-3A30-4CD8CD055FA3}"/>
              </a:ext>
            </a:extLst>
          </p:cNvPr>
          <p:cNvSpPr>
            <a:spLocks noGrp="1"/>
          </p:cNvSpPr>
          <p:nvPr>
            <p:ph type="sldNum" sz="quarter" idx="12"/>
          </p:nvPr>
        </p:nvSpPr>
        <p:spPr/>
        <p:txBody>
          <a:bodyPr/>
          <a:lstStyle/>
          <a:p>
            <a:pPr defTabSz="342900" eaLnBrk="1" fontAlgn="auto" hangingPunct="1">
              <a:spcBef>
                <a:spcPts val="0"/>
              </a:spcBef>
              <a:spcAft>
                <a:spcPts val="0"/>
              </a:spcAft>
              <a:defRPr/>
            </a:pPr>
            <a:fld id="{5D599D3A-E515-AD4F-85D9-CB665824015A}" type="slidenum">
              <a:rPr lang="en-US" sz="1350">
                <a:solidFill>
                  <a:prstClr val="black"/>
                </a:solidFill>
                <a:latin typeface="Arial"/>
              </a:rPr>
              <a:pPr defTabSz="342900" eaLnBrk="1" fontAlgn="auto" hangingPunct="1">
                <a:spcBef>
                  <a:spcPts val="0"/>
                </a:spcBef>
                <a:spcAft>
                  <a:spcPts val="0"/>
                </a:spcAft>
                <a:defRPr/>
              </a:pPr>
              <a:t>166</a:t>
            </a:fld>
            <a:endParaRPr lang="en-US" sz="1350">
              <a:solidFill>
                <a:prstClr val="black"/>
              </a:solidFill>
              <a:latin typeface="Arial"/>
            </a:endParaRPr>
          </a:p>
        </p:txBody>
      </p:sp>
      <p:sp>
        <p:nvSpPr>
          <p:cNvPr id="3" name="TextBox 2">
            <a:extLst>
              <a:ext uri="{FF2B5EF4-FFF2-40B4-BE49-F238E27FC236}">
                <a16:creationId xmlns:a16="http://schemas.microsoft.com/office/drawing/2014/main" id="{BC0267B0-E257-8458-A4A6-32E4102BAFA5}"/>
              </a:ext>
            </a:extLst>
          </p:cNvPr>
          <p:cNvSpPr txBox="1"/>
          <p:nvPr/>
        </p:nvSpPr>
        <p:spPr>
          <a:xfrm>
            <a:off x="6059488" y="1460500"/>
            <a:ext cx="184150" cy="300038"/>
          </a:xfrm>
          <a:prstGeom prst="rect">
            <a:avLst/>
          </a:prstGeom>
          <a:noFill/>
        </p:spPr>
        <p:txBody>
          <a:bodyPr wrap="none">
            <a:spAutoFit/>
          </a:bodyPr>
          <a:lstStyle/>
          <a:p>
            <a:pPr defTabSz="342900" eaLnBrk="1" fontAlgn="auto" hangingPunct="1">
              <a:spcBef>
                <a:spcPts val="0"/>
              </a:spcBef>
              <a:spcAft>
                <a:spcPts val="0"/>
              </a:spcAft>
              <a:defRPr/>
            </a:pPr>
            <a:endParaRPr lang="en-US" sz="1350" dirty="0">
              <a:solidFill>
                <a:prstClr val="black"/>
              </a:solidFill>
              <a:latin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a:extLst>
              <a:ext uri="{FF2B5EF4-FFF2-40B4-BE49-F238E27FC236}">
                <a16:creationId xmlns:a16="http://schemas.microsoft.com/office/drawing/2014/main" id="{63EAEEAF-72C6-FB64-2A52-DECFF1CE9E91}"/>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Next case</a:t>
            </a:r>
            <a:r>
              <a:rPr lang="en-US" altLang="en-US">
                <a:solidFill>
                  <a:srgbClr val="FF0000"/>
                </a:solidFill>
              </a:rPr>
              <a:t>:</a:t>
            </a:r>
            <a:r>
              <a:rPr lang="en-US" altLang="en-US">
                <a:solidFill>
                  <a:srgbClr val="FFFF00"/>
                </a:solidFill>
              </a:rPr>
              <a:t> </a:t>
            </a:r>
            <a:r>
              <a:rPr lang="en-US" altLang="en-US">
                <a:solidFill>
                  <a:schemeClr val="bg1"/>
                </a:solidFill>
              </a:rPr>
              <a:t>Imagine a classroom selfie</a:t>
            </a:r>
          </a:p>
        </p:txBody>
      </p:sp>
      <p:pic>
        <p:nvPicPr>
          <p:cNvPr id="211970" name="Picture 2">
            <a:extLst>
              <a:ext uri="{FF2B5EF4-FFF2-40B4-BE49-F238E27FC236}">
                <a16:creationId xmlns:a16="http://schemas.microsoft.com/office/drawing/2014/main" id="{78492D96-1E0E-B68D-179B-238519A8F8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2488" y="1276350"/>
            <a:ext cx="489902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a:extLst>
              <a:ext uri="{FF2B5EF4-FFF2-40B4-BE49-F238E27FC236}">
                <a16:creationId xmlns:a16="http://schemas.microsoft.com/office/drawing/2014/main" id="{FC36D330-375F-BCBF-B627-214E5D30DB6E}"/>
              </a:ext>
            </a:extLst>
          </p:cNvPr>
          <p:cNvSpPr>
            <a:spLocks noGrp="1" noChangeArrowheads="1"/>
          </p:cNvSpPr>
          <p:nvPr>
            <p:ph type="title"/>
          </p:nvPr>
        </p:nvSpPr>
        <p:spPr bwMode="auto">
          <a:xfrm>
            <a:off x="1485900" y="84138"/>
            <a:ext cx="6172200" cy="747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6B352DFA-E408-3C1D-D79F-ED98748EB1ED}"/>
              </a:ext>
            </a:extLst>
          </p:cNvPr>
          <p:cNvSpPr>
            <a:spLocks noGrp="1"/>
          </p:cNvSpPr>
          <p:nvPr>
            <p:ph idx="1"/>
          </p:nvPr>
        </p:nvSpPr>
        <p:spPr>
          <a:xfrm>
            <a:off x="323850" y="1042988"/>
            <a:ext cx="8496300" cy="3968750"/>
          </a:xfrm>
        </p:spPr>
        <p:txBody>
          <a:bodyPr>
            <a:normAutofit fontScale="92500" lnSpcReduction="10000"/>
          </a:bodyPr>
          <a:lstStyle/>
          <a:p>
            <a:pPr marL="0" indent="0">
              <a:buFont typeface="Arial" panose="020B0604020202020204" pitchFamily="34" charset="0"/>
              <a:buNone/>
              <a:defRPr/>
            </a:pPr>
            <a:r>
              <a:rPr lang="en-CA" sz="2400" b="1" i="1" dirty="0">
                <a:solidFill>
                  <a:srgbClr val="00B0F0"/>
                </a:solidFill>
              </a:rPr>
              <a:t>Alberta (Education) v. Canadian Copyright Licensing Agency (Access Copyright) </a:t>
            </a:r>
            <a:r>
              <a:rPr lang="en-CA" sz="2400" b="1" dirty="0">
                <a:solidFill>
                  <a:schemeClr val="bg1"/>
                </a:solidFill>
              </a:rPr>
              <a:t>(2012)</a:t>
            </a:r>
          </a:p>
          <a:p>
            <a:pPr marL="0" indent="0">
              <a:buFont typeface="Arial" panose="020B0604020202020204" pitchFamily="34" charset="0"/>
              <a:buNone/>
              <a:defRPr/>
            </a:pPr>
            <a:r>
              <a:rPr lang="en-CA" sz="2400" b="1" dirty="0">
                <a:solidFill>
                  <a:srgbClr val="FF0000"/>
                </a:solidFill>
              </a:rPr>
              <a:t>Another “pentalogy” case</a:t>
            </a:r>
          </a:p>
          <a:p>
            <a:pPr>
              <a:defRPr/>
            </a:pPr>
            <a:r>
              <a:rPr lang="en-CA" sz="2400" dirty="0">
                <a:solidFill>
                  <a:srgbClr val="FFFF00"/>
                </a:solidFill>
              </a:rPr>
              <a:t>Main issue</a:t>
            </a:r>
            <a:r>
              <a:rPr lang="en-CA" sz="2400" dirty="0">
                <a:solidFill>
                  <a:schemeClr val="bg1"/>
                </a:solidFill>
              </a:rPr>
              <a:t>: Copies of works made at teachers’ initiatives with instructions to students that they read the material … </a:t>
            </a:r>
            <a:r>
              <a:rPr lang="en-CA" sz="2400" dirty="0">
                <a:solidFill>
                  <a:srgbClr val="FF0000"/>
                </a:solidFill>
              </a:rPr>
              <a:t>fair dealing</a:t>
            </a:r>
            <a:r>
              <a:rPr lang="en-CA" sz="2400" dirty="0">
                <a:solidFill>
                  <a:srgbClr val="FFFF00"/>
                </a:solidFill>
              </a:rPr>
              <a:t>?</a:t>
            </a:r>
            <a:r>
              <a:rPr lang="en-CA" sz="2400" dirty="0">
                <a:solidFill>
                  <a:schemeClr val="bg1"/>
                </a:solidFill>
              </a:rPr>
              <a:t> </a:t>
            </a:r>
          </a:p>
          <a:p>
            <a:pPr>
              <a:defRPr/>
            </a:pPr>
            <a:r>
              <a:rPr lang="en-CA" sz="2400" dirty="0">
                <a:solidFill>
                  <a:srgbClr val="FFFF00"/>
                </a:solidFill>
              </a:rPr>
              <a:t>Category 4 </a:t>
            </a:r>
            <a:r>
              <a:rPr lang="en-CA" sz="2400" dirty="0">
                <a:solidFill>
                  <a:schemeClr val="bg1"/>
                </a:solidFill>
              </a:rPr>
              <a:t>of the proposed tariff dealt with </a:t>
            </a:r>
            <a:r>
              <a:rPr lang="en-CA" sz="2400" dirty="0">
                <a:solidFill>
                  <a:srgbClr val="FFFF00"/>
                </a:solidFill>
              </a:rPr>
              <a:t>copies of works made at the teachers’ initiative with instructions to students that they read the material</a:t>
            </a:r>
            <a:r>
              <a:rPr lang="en-CA" sz="2400" dirty="0">
                <a:solidFill>
                  <a:schemeClr val="bg1"/>
                </a:solidFill>
              </a:rPr>
              <a:t>.  Teachers would photocopy </a:t>
            </a:r>
            <a:r>
              <a:rPr lang="en-CA" sz="2400" dirty="0">
                <a:solidFill>
                  <a:srgbClr val="92D050"/>
                </a:solidFill>
              </a:rPr>
              <a:t>short excerpts from textbooks</a:t>
            </a:r>
            <a:r>
              <a:rPr lang="en-CA" sz="2400" dirty="0">
                <a:solidFill>
                  <a:schemeClr val="bg1"/>
                </a:solidFill>
              </a:rPr>
              <a:t> and distribute those copies to  students </a:t>
            </a:r>
            <a:r>
              <a:rPr lang="en-CA" sz="2400" dirty="0">
                <a:solidFill>
                  <a:srgbClr val="92D050"/>
                </a:solidFill>
              </a:rPr>
              <a:t>as a complement to the main textbook </a:t>
            </a:r>
            <a:r>
              <a:rPr lang="en-CA" sz="2400" dirty="0">
                <a:solidFill>
                  <a:schemeClr val="bg1"/>
                </a:solidFill>
              </a:rPr>
              <a:t>the students used.</a:t>
            </a:r>
          </a:p>
          <a:p>
            <a:pPr lvl="1">
              <a:defRPr/>
            </a:pPr>
            <a:endParaRPr lang="en-US" dirty="0"/>
          </a:p>
        </p:txBody>
      </p:sp>
      <p:sp>
        <p:nvSpPr>
          <p:cNvPr id="4" name="Slide Number Placeholder 3">
            <a:extLst>
              <a:ext uri="{FF2B5EF4-FFF2-40B4-BE49-F238E27FC236}">
                <a16:creationId xmlns:a16="http://schemas.microsoft.com/office/drawing/2014/main" id="{9D7AC5CA-60FB-4146-E0DC-F3976FF21245}"/>
              </a:ext>
            </a:extLst>
          </p:cNvPr>
          <p:cNvSpPr>
            <a:spLocks noGrp="1"/>
          </p:cNvSpPr>
          <p:nvPr>
            <p:ph type="sldNum" sz="quarter" idx="12"/>
          </p:nvPr>
        </p:nvSpPr>
        <p:spPr/>
        <p:txBody>
          <a:bodyPr/>
          <a:lstStyle/>
          <a:p>
            <a:pPr defTabSz="342900" eaLnBrk="1" fontAlgn="auto" hangingPunct="1">
              <a:spcBef>
                <a:spcPts val="0"/>
              </a:spcBef>
              <a:spcAft>
                <a:spcPts val="0"/>
              </a:spcAft>
              <a:defRPr/>
            </a:pPr>
            <a:fld id="{0A726939-D3ED-9A47-9A7F-067EEA842970}" type="slidenum">
              <a:rPr lang="en-US" sz="1350">
                <a:solidFill>
                  <a:prstClr val="black"/>
                </a:solidFill>
                <a:latin typeface="Arial"/>
                <a:ea typeface="+mn-ea"/>
              </a:rPr>
              <a:pPr defTabSz="342900" eaLnBrk="1" fontAlgn="auto" hangingPunct="1">
                <a:spcBef>
                  <a:spcPts val="0"/>
                </a:spcBef>
                <a:spcAft>
                  <a:spcPts val="0"/>
                </a:spcAft>
                <a:defRPr/>
              </a:pPr>
              <a:t>168</a:t>
            </a:fld>
            <a:endParaRPr lang="en-US" sz="1350">
              <a:solidFill>
                <a:prstClr val="black"/>
              </a:solidFill>
              <a:latin typeface="Arial"/>
              <a:ea typeface="+mn-ea"/>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5">
            <a:extLst>
              <a:ext uri="{FF2B5EF4-FFF2-40B4-BE49-F238E27FC236}">
                <a16:creationId xmlns:a16="http://schemas.microsoft.com/office/drawing/2014/main" id="{2C33DF1F-A157-DD7C-96C3-480B3FA01A3E}"/>
              </a:ext>
            </a:extLst>
          </p:cNvPr>
          <p:cNvSpPr>
            <a:spLocks noGrp="1" noChangeArrowheads="1"/>
          </p:cNvSpPr>
          <p:nvPr>
            <p:ph type="title"/>
          </p:nvPr>
        </p:nvSpPr>
        <p:spPr bwMode="auto">
          <a:xfrm>
            <a:off x="1485900" y="84138"/>
            <a:ext cx="6172200" cy="831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748B9F17-A808-D609-EF7B-62257581B02E}"/>
              </a:ext>
            </a:extLst>
          </p:cNvPr>
          <p:cNvSpPr>
            <a:spLocks noGrp="1"/>
          </p:cNvSpPr>
          <p:nvPr>
            <p:ph idx="1"/>
          </p:nvPr>
        </p:nvSpPr>
        <p:spPr>
          <a:xfrm>
            <a:off x="250825" y="1058863"/>
            <a:ext cx="8497888" cy="4000500"/>
          </a:xfrm>
        </p:spPr>
        <p:txBody>
          <a:bodyPr>
            <a:normAutofit/>
          </a:bodyPr>
          <a:lstStyle/>
          <a:p>
            <a:pPr marL="0" indent="0">
              <a:buFont typeface="Arial" panose="020B0604020202020204" pitchFamily="34" charset="0"/>
              <a:buNone/>
              <a:defRPr/>
            </a:pPr>
            <a:r>
              <a:rPr lang="en-CA" sz="2800" b="1" i="1" dirty="0">
                <a:solidFill>
                  <a:srgbClr val="00B0F0"/>
                </a:solidFill>
              </a:rPr>
              <a:t>Alberta (Education) v. Canadian Copyright Licensing Agency (Access Copyright) </a:t>
            </a:r>
            <a:r>
              <a:rPr lang="en-CA" sz="2800" b="1" dirty="0">
                <a:solidFill>
                  <a:schemeClr val="bg1"/>
                </a:solidFill>
              </a:rPr>
              <a:t>(2012)</a:t>
            </a:r>
          </a:p>
          <a:p>
            <a:pPr>
              <a:defRPr/>
            </a:pPr>
            <a:r>
              <a:rPr lang="en-CA" sz="2800" dirty="0">
                <a:solidFill>
                  <a:srgbClr val="FFFF00"/>
                </a:solidFill>
              </a:rPr>
              <a:t>Copyright Board’s decision</a:t>
            </a:r>
            <a:r>
              <a:rPr lang="en-CA" sz="2800" dirty="0">
                <a:solidFill>
                  <a:srgbClr val="FF0000"/>
                </a:solidFill>
              </a:rPr>
              <a:t>?</a:t>
            </a:r>
          </a:p>
          <a:p>
            <a:pPr marL="300038" lvl="1" indent="0">
              <a:buFont typeface="Arial" panose="020B0604020202020204" pitchFamily="34" charset="0"/>
              <a:buNone/>
              <a:defRPr/>
            </a:pPr>
            <a:r>
              <a:rPr lang="en-CA" dirty="0">
                <a:solidFill>
                  <a:schemeClr val="bg1"/>
                </a:solidFill>
              </a:rPr>
              <a:t>1) Had purpose of research or private study</a:t>
            </a:r>
          </a:p>
          <a:p>
            <a:pPr marL="300038" lvl="1" indent="0">
              <a:buFont typeface="Arial" panose="020B0604020202020204" pitchFamily="34" charset="0"/>
              <a:buNone/>
              <a:defRPr/>
            </a:pPr>
            <a:r>
              <a:rPr lang="en-CA" dirty="0">
                <a:solidFill>
                  <a:schemeClr val="bg1"/>
                </a:solidFill>
              </a:rPr>
              <a:t>2) </a:t>
            </a:r>
            <a:r>
              <a:rPr lang="en-CA" dirty="0">
                <a:solidFill>
                  <a:srgbClr val="FF0000"/>
                </a:solidFill>
              </a:rPr>
              <a:t>But not fair dealing</a:t>
            </a:r>
          </a:p>
          <a:p>
            <a:pPr>
              <a:defRPr/>
            </a:pPr>
            <a:r>
              <a:rPr lang="en-CA" sz="2800" dirty="0">
                <a:solidFill>
                  <a:srgbClr val="FFFF00"/>
                </a:solidFill>
              </a:rPr>
              <a:t>FCA’s decision</a:t>
            </a:r>
            <a:r>
              <a:rPr lang="en-CA" sz="2800" dirty="0">
                <a:solidFill>
                  <a:srgbClr val="FF0000"/>
                </a:solidFill>
              </a:rPr>
              <a:t>? </a:t>
            </a:r>
            <a:endParaRPr lang="en-US" sz="2800" dirty="0">
              <a:solidFill>
                <a:srgbClr val="FF0000"/>
              </a:solidFill>
            </a:endParaRPr>
          </a:p>
          <a:p>
            <a:pPr marL="342900" lvl="1" indent="0">
              <a:buFont typeface="Arial" panose="020B0604020202020204" pitchFamily="34" charset="0"/>
              <a:buNone/>
              <a:defRPr/>
            </a:pPr>
            <a:r>
              <a:rPr lang="en-CA" dirty="0">
                <a:solidFill>
                  <a:schemeClr val="bg1"/>
                </a:solidFill>
              </a:rPr>
              <a:t>Conclusion that </a:t>
            </a:r>
            <a:r>
              <a:rPr lang="en-CA" dirty="0">
                <a:solidFill>
                  <a:srgbClr val="FFFF00"/>
                </a:solidFill>
              </a:rPr>
              <a:t>Category 4 copies</a:t>
            </a:r>
            <a:r>
              <a:rPr lang="en-CA" dirty="0">
                <a:solidFill>
                  <a:schemeClr val="bg1"/>
                </a:solidFill>
              </a:rPr>
              <a:t> were </a:t>
            </a:r>
            <a:r>
              <a:rPr lang="en-CA" dirty="0">
                <a:solidFill>
                  <a:srgbClr val="FFFF00"/>
                </a:solidFill>
              </a:rPr>
              <a:t>not fair dealing </a:t>
            </a:r>
            <a:r>
              <a:rPr lang="en-CA" dirty="0">
                <a:solidFill>
                  <a:srgbClr val="FF0000"/>
                </a:solidFill>
              </a:rPr>
              <a:t>was reasonable</a:t>
            </a:r>
          </a:p>
          <a:p>
            <a:pPr lvl="1">
              <a:defRPr/>
            </a:pPr>
            <a:endParaRPr lang="en-US" dirty="0"/>
          </a:p>
        </p:txBody>
      </p:sp>
      <p:sp>
        <p:nvSpPr>
          <p:cNvPr id="4" name="Slide Number Placeholder 3">
            <a:extLst>
              <a:ext uri="{FF2B5EF4-FFF2-40B4-BE49-F238E27FC236}">
                <a16:creationId xmlns:a16="http://schemas.microsoft.com/office/drawing/2014/main" id="{15CA2552-B404-C6F1-AD1B-47EB57A154A4}"/>
              </a:ext>
            </a:extLst>
          </p:cNvPr>
          <p:cNvSpPr>
            <a:spLocks noGrp="1"/>
          </p:cNvSpPr>
          <p:nvPr>
            <p:ph type="sldNum" sz="quarter" idx="12"/>
          </p:nvPr>
        </p:nvSpPr>
        <p:spPr/>
        <p:txBody>
          <a:bodyPr/>
          <a:lstStyle/>
          <a:p>
            <a:pPr defTabSz="342900" eaLnBrk="1" fontAlgn="auto" hangingPunct="1">
              <a:spcBef>
                <a:spcPts val="0"/>
              </a:spcBef>
              <a:spcAft>
                <a:spcPts val="0"/>
              </a:spcAft>
              <a:defRPr/>
            </a:pPr>
            <a:fld id="{F9F19A3C-9890-AE4E-90A7-385272DA076A}" type="slidenum">
              <a:rPr lang="en-US" sz="1350">
                <a:solidFill>
                  <a:prstClr val="black"/>
                </a:solidFill>
                <a:latin typeface="Arial"/>
                <a:ea typeface="+mn-ea"/>
              </a:rPr>
              <a:pPr defTabSz="342900" eaLnBrk="1" fontAlgn="auto" hangingPunct="1">
                <a:spcBef>
                  <a:spcPts val="0"/>
                </a:spcBef>
                <a:spcAft>
                  <a:spcPts val="0"/>
                </a:spcAft>
                <a:defRPr/>
              </a:pPr>
              <a:t>169</a:t>
            </a:fld>
            <a:endParaRPr lang="en-US" sz="1350">
              <a:solidFill>
                <a:prstClr val="black"/>
              </a:solidFill>
              <a:latin typeface="Arial"/>
              <a:ea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3741651E-0C4D-3B26-81AE-AD3CEFD60213}"/>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C7283534-5B8D-234B-F186-0B6538861C1D}"/>
              </a:ext>
            </a:extLst>
          </p:cNvPr>
          <p:cNvPicPr>
            <a:picLocks noGrp="1" noChangeAspect="1"/>
          </p:cNvPicPr>
          <p:nvPr>
            <p:ph idx="1"/>
          </p:nvPr>
        </p:nvPicPr>
        <p:blipFill>
          <a:blip r:embed="rId2"/>
          <a:stretch>
            <a:fillRect/>
          </a:stretch>
        </p:blipFill>
        <p:spPr/>
      </p:pic>
      <p:sp>
        <p:nvSpPr>
          <p:cNvPr id="53251" name="TextBox 3">
            <a:extLst>
              <a:ext uri="{FF2B5EF4-FFF2-40B4-BE49-F238E27FC236}">
                <a16:creationId xmlns:a16="http://schemas.microsoft.com/office/drawing/2014/main" id="{9430372C-F9FB-5976-7819-87EE19CDDA79}"/>
              </a:ext>
            </a:extLst>
          </p:cNvPr>
          <p:cNvSpPr txBox="1">
            <a:spLocks noChangeArrowheads="1"/>
          </p:cNvSpPr>
          <p:nvPr/>
        </p:nvSpPr>
        <p:spPr bwMode="auto">
          <a:xfrm>
            <a:off x="2368550" y="268288"/>
            <a:ext cx="440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Setting Categories</a:t>
            </a:r>
          </a:p>
        </p:txBody>
      </p:sp>
      <p:pic>
        <p:nvPicPr>
          <p:cNvPr id="53252" name="Picture 9" descr="Graphical user interface, application&#10;&#10;Description automatically generated">
            <a:extLst>
              <a:ext uri="{FF2B5EF4-FFF2-40B4-BE49-F238E27FC236}">
                <a16:creationId xmlns:a16="http://schemas.microsoft.com/office/drawing/2014/main" id="{036F2F3B-032B-F54E-1323-228A137F13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1492250"/>
            <a:ext cx="3048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B1C90350-5156-E209-DC1F-AF74250FE302}"/>
                  </a:ext>
                </a:extLst>
              </p14:cNvPr>
              <p14:cNvContentPartPr/>
              <p14:nvPr/>
            </p14:nvContentPartPr>
            <p14:xfrm>
              <a:off x="3238972" y="2459060"/>
              <a:ext cx="1778400" cy="534600"/>
            </p14:xfrm>
          </p:contentPart>
        </mc:Choice>
        <mc:Fallback xmlns="">
          <p:pic>
            <p:nvPicPr>
              <p:cNvPr id="11" name="Ink 10">
                <a:extLst>
                  <a:ext uri="{FF2B5EF4-FFF2-40B4-BE49-F238E27FC236}">
                    <a16:creationId xmlns:a16="http://schemas.microsoft.com/office/drawing/2014/main" id="{B1C90350-5156-E209-DC1F-AF74250FE302}"/>
                  </a:ext>
                </a:extLst>
              </p:cNvPr>
              <p:cNvPicPr/>
              <p:nvPr/>
            </p:nvPicPr>
            <p:blipFill>
              <a:blip r:embed="rId5"/>
              <a:stretch>
                <a:fillRect/>
              </a:stretch>
            </p:blipFill>
            <p:spPr>
              <a:xfrm>
                <a:off x="3229972" y="2450060"/>
                <a:ext cx="1796040" cy="552240"/>
              </a:xfrm>
              <a:prstGeom prst="rect">
                <a:avLst/>
              </a:prstGeom>
            </p:spPr>
          </p:pic>
        </mc:Fallback>
      </mc:AlternateContent>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74A576-D4F1-B380-B78B-85263F749DBB}"/>
              </a:ext>
            </a:extLst>
          </p:cNvPr>
          <p:cNvSpPr>
            <a:spLocks noGrp="1"/>
          </p:cNvSpPr>
          <p:nvPr>
            <p:ph type="title"/>
          </p:nvPr>
        </p:nvSpPr>
        <p:spPr>
          <a:xfrm>
            <a:off x="1485900" y="125413"/>
            <a:ext cx="6172200" cy="444500"/>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9E2814AD-AF3E-3425-02C0-0DA3AE908C06}"/>
              </a:ext>
            </a:extLst>
          </p:cNvPr>
          <p:cNvSpPr>
            <a:spLocks noGrp="1"/>
          </p:cNvSpPr>
          <p:nvPr>
            <p:ph idx="1"/>
          </p:nvPr>
        </p:nvSpPr>
        <p:spPr>
          <a:xfrm>
            <a:off x="179388" y="987425"/>
            <a:ext cx="8713787" cy="3887788"/>
          </a:xfrm>
        </p:spPr>
        <p:txBody>
          <a:bodyPr>
            <a:normAutofit/>
          </a:bodyPr>
          <a:lstStyle/>
          <a:p>
            <a:pPr marL="0" indent="0">
              <a:lnSpc>
                <a:spcPct val="110000"/>
              </a:lnSpc>
              <a:buFont typeface="Arial" panose="020B0604020202020204" pitchFamily="34" charset="0"/>
              <a:buNone/>
              <a:defRPr/>
            </a:pPr>
            <a:r>
              <a:rPr lang="en-CA" sz="2100" b="1" i="1" dirty="0">
                <a:solidFill>
                  <a:srgbClr val="00B0F0"/>
                </a:solidFill>
              </a:rPr>
              <a:t>Alberta (Education) v. Canadian Copyright Licensing Agency (Access Copyright) </a:t>
            </a:r>
            <a:r>
              <a:rPr lang="en-CA" sz="2100" b="1" dirty="0">
                <a:solidFill>
                  <a:schemeClr val="bg1"/>
                </a:solidFill>
              </a:rPr>
              <a:t>(2012)</a:t>
            </a:r>
          </a:p>
          <a:p>
            <a:pPr marL="0" indent="0">
              <a:lnSpc>
                <a:spcPct val="110000"/>
              </a:lnSpc>
              <a:buFont typeface="Arial" panose="020B0604020202020204" pitchFamily="34" charset="0"/>
              <a:buNone/>
              <a:defRPr/>
            </a:pPr>
            <a:r>
              <a:rPr lang="en-CA" sz="2100" b="1" dirty="0">
                <a:solidFill>
                  <a:srgbClr val="FFFF00"/>
                </a:solidFill>
              </a:rPr>
              <a:t>SCC’s judgment </a:t>
            </a:r>
            <a:r>
              <a:rPr lang="en-CA" sz="2100" b="1" dirty="0">
                <a:solidFill>
                  <a:srgbClr val="FF0000"/>
                </a:solidFill>
              </a:rPr>
              <a:t>–</a:t>
            </a:r>
            <a:r>
              <a:rPr lang="en-CA" sz="2100" b="1" dirty="0">
                <a:solidFill>
                  <a:srgbClr val="FFFF00"/>
                </a:solidFill>
              </a:rPr>
              <a:t> </a:t>
            </a:r>
            <a:r>
              <a:rPr lang="en-CA" sz="2100" dirty="0">
                <a:solidFill>
                  <a:schemeClr val="bg1"/>
                </a:solidFill>
              </a:rPr>
              <a:t>Copyright Board’s decision was unreasonable </a:t>
            </a:r>
            <a:r>
              <a:rPr lang="en-CA" sz="2100" dirty="0">
                <a:solidFill>
                  <a:srgbClr val="FF0000"/>
                </a:solidFill>
              </a:rPr>
              <a:t>– Category 4 dealings were fair dealings</a:t>
            </a:r>
          </a:p>
          <a:p>
            <a:pPr marL="0" indent="0">
              <a:lnSpc>
                <a:spcPct val="110000"/>
              </a:lnSpc>
              <a:buFont typeface="Arial" panose="020B0604020202020204" pitchFamily="34" charset="0"/>
              <a:buNone/>
              <a:defRPr/>
            </a:pPr>
            <a:r>
              <a:rPr lang="en-CA" sz="2100" dirty="0">
                <a:solidFill>
                  <a:schemeClr val="bg1"/>
                </a:solidFill>
              </a:rPr>
              <a:t>1) </a:t>
            </a:r>
            <a:r>
              <a:rPr lang="en-CA" sz="2100" dirty="0">
                <a:solidFill>
                  <a:srgbClr val="FFFF00"/>
                </a:solidFill>
              </a:rPr>
              <a:t>Purpose of the dealing</a:t>
            </a:r>
          </a:p>
          <a:p>
            <a:pPr>
              <a:lnSpc>
                <a:spcPct val="110000"/>
              </a:lnSpc>
              <a:defRPr/>
            </a:pPr>
            <a:r>
              <a:rPr lang="en-CA" sz="2100" dirty="0">
                <a:solidFill>
                  <a:srgbClr val="FFFF00"/>
                </a:solidFill>
              </a:rPr>
              <a:t>Research or </a:t>
            </a:r>
            <a:r>
              <a:rPr lang="en-CA" sz="2100" dirty="0">
                <a:solidFill>
                  <a:srgbClr val="FF0000"/>
                </a:solidFill>
              </a:rPr>
              <a:t>private</a:t>
            </a:r>
            <a:r>
              <a:rPr lang="en-CA" sz="2100" dirty="0">
                <a:solidFill>
                  <a:srgbClr val="FFFF00"/>
                </a:solidFill>
              </a:rPr>
              <a:t> study</a:t>
            </a:r>
          </a:p>
          <a:p>
            <a:pPr>
              <a:lnSpc>
                <a:spcPct val="110000"/>
              </a:lnSpc>
              <a:defRPr/>
            </a:pPr>
            <a:r>
              <a:rPr lang="en-CA" sz="2100" dirty="0">
                <a:solidFill>
                  <a:srgbClr val="FF0000"/>
                </a:solidFill>
              </a:rPr>
              <a:t>“Private” </a:t>
            </a:r>
            <a:r>
              <a:rPr lang="en-CA" sz="2100" dirty="0">
                <a:solidFill>
                  <a:schemeClr val="bg1"/>
                </a:solidFill>
              </a:rPr>
              <a:t>– What does this mean</a:t>
            </a:r>
            <a:r>
              <a:rPr lang="en-CA" sz="2100" dirty="0">
                <a:solidFill>
                  <a:srgbClr val="FF0000"/>
                </a:solidFill>
              </a:rPr>
              <a:t>?</a:t>
            </a:r>
            <a:r>
              <a:rPr lang="en-CA" sz="2100" dirty="0">
                <a:solidFill>
                  <a:schemeClr val="bg1"/>
                </a:solidFill>
              </a:rPr>
              <a:t> SCC – </a:t>
            </a:r>
            <a:r>
              <a:rPr lang="en-CA" sz="2100" dirty="0">
                <a:solidFill>
                  <a:srgbClr val="FFFF00"/>
                </a:solidFill>
              </a:rPr>
              <a:t>doesn’t require users to view works in “splendid isolation” </a:t>
            </a:r>
            <a:r>
              <a:rPr lang="en-CA" sz="2100" dirty="0">
                <a:solidFill>
                  <a:schemeClr val="bg1"/>
                </a:solidFill>
              </a:rPr>
              <a:t>– studying and learning are </a:t>
            </a:r>
            <a:r>
              <a:rPr lang="en-CA" sz="2100" dirty="0">
                <a:solidFill>
                  <a:srgbClr val="FFFF00"/>
                </a:solidFill>
              </a:rPr>
              <a:t>personal endeavours</a:t>
            </a:r>
            <a:r>
              <a:rPr lang="en-CA" sz="2100" dirty="0">
                <a:solidFill>
                  <a:schemeClr val="bg1"/>
                </a:solidFill>
              </a:rPr>
              <a:t>, whether engaged in with others or in solitude</a:t>
            </a:r>
          </a:p>
          <a:p>
            <a:pPr lvl="1">
              <a:defRPr/>
            </a:pPr>
            <a:endParaRPr lang="en-US" dirty="0"/>
          </a:p>
        </p:txBody>
      </p:sp>
      <p:sp>
        <p:nvSpPr>
          <p:cNvPr id="4" name="Slide Number Placeholder 3">
            <a:extLst>
              <a:ext uri="{FF2B5EF4-FFF2-40B4-BE49-F238E27FC236}">
                <a16:creationId xmlns:a16="http://schemas.microsoft.com/office/drawing/2014/main" id="{B68C5431-F4AD-A68C-2885-6972F9EB3350}"/>
              </a:ext>
            </a:extLst>
          </p:cNvPr>
          <p:cNvSpPr>
            <a:spLocks noGrp="1"/>
          </p:cNvSpPr>
          <p:nvPr>
            <p:ph type="sldNum" sz="quarter" idx="12"/>
          </p:nvPr>
        </p:nvSpPr>
        <p:spPr/>
        <p:txBody>
          <a:bodyPr/>
          <a:lstStyle/>
          <a:p>
            <a:pPr defTabSz="342900" eaLnBrk="1" fontAlgn="auto" hangingPunct="1">
              <a:spcBef>
                <a:spcPts val="0"/>
              </a:spcBef>
              <a:spcAft>
                <a:spcPts val="0"/>
              </a:spcAft>
              <a:defRPr/>
            </a:pPr>
            <a:fld id="{6CDD9D3E-27D4-FE4B-AC5A-6CD0138D5E5F}" type="slidenum">
              <a:rPr lang="en-US" sz="1350">
                <a:solidFill>
                  <a:prstClr val="black"/>
                </a:solidFill>
                <a:latin typeface="Arial"/>
                <a:ea typeface="+mn-ea"/>
              </a:rPr>
              <a:pPr defTabSz="342900" eaLnBrk="1" fontAlgn="auto" hangingPunct="1">
                <a:spcBef>
                  <a:spcPts val="0"/>
                </a:spcBef>
                <a:spcAft>
                  <a:spcPts val="0"/>
                </a:spcAft>
                <a:defRPr/>
              </a:pPr>
              <a:t>170</a:t>
            </a:fld>
            <a:endParaRPr lang="en-US" sz="1350">
              <a:solidFill>
                <a:prstClr val="black"/>
              </a:solidFill>
              <a:latin typeface="Arial"/>
              <a:ea typeface="+mn-ea"/>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7CD145-D620-AA8F-EE3F-BD8CAA07C159}"/>
              </a:ext>
            </a:extLst>
          </p:cNvPr>
          <p:cNvSpPr>
            <a:spLocks noGrp="1"/>
          </p:cNvSpPr>
          <p:nvPr>
            <p:ph type="title"/>
          </p:nvPr>
        </p:nvSpPr>
        <p:spPr>
          <a:xfrm>
            <a:off x="1485900" y="0"/>
            <a:ext cx="6172200" cy="490538"/>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DCA9FBF5-3810-7255-6750-DBC345DBBD5E}"/>
              </a:ext>
            </a:extLst>
          </p:cNvPr>
          <p:cNvSpPr>
            <a:spLocks noGrp="1"/>
          </p:cNvSpPr>
          <p:nvPr>
            <p:ph idx="1"/>
          </p:nvPr>
        </p:nvSpPr>
        <p:spPr>
          <a:xfrm>
            <a:off x="198438" y="842963"/>
            <a:ext cx="8747125" cy="3935412"/>
          </a:xfrm>
        </p:spPr>
        <p:txBody>
          <a:bodyPr>
            <a:noAutofit/>
          </a:bodyPr>
          <a:lstStyle/>
          <a:p>
            <a:pPr marL="0" indent="0">
              <a:buFont typeface="Arial" panose="020B0604020202020204" pitchFamily="34" charset="0"/>
              <a:buNone/>
              <a:defRPr/>
            </a:pPr>
            <a:r>
              <a:rPr lang="en-CA" sz="1800" b="1" i="1" dirty="0">
                <a:solidFill>
                  <a:srgbClr val="00B0F0"/>
                </a:solidFill>
              </a:rPr>
              <a:t>Alberta (Education) v. Canadian Copyright Licensing Agency (Access Copyright) </a:t>
            </a:r>
            <a:r>
              <a:rPr lang="en-CA" sz="1800" b="1" dirty="0">
                <a:solidFill>
                  <a:schemeClr val="bg1"/>
                </a:solidFill>
              </a:rPr>
              <a:t>(2012)</a:t>
            </a:r>
          </a:p>
          <a:p>
            <a:pPr marL="0" indent="0">
              <a:buFont typeface="Arial" panose="020B0604020202020204" pitchFamily="34" charset="0"/>
              <a:buNone/>
              <a:defRPr/>
            </a:pPr>
            <a:r>
              <a:rPr lang="en-CA" sz="1800" b="1" dirty="0">
                <a:solidFill>
                  <a:srgbClr val="FFFF00"/>
                </a:solidFill>
              </a:rPr>
              <a:t>SCC’s judgment – </a:t>
            </a:r>
            <a:r>
              <a:rPr lang="en-CA" sz="1800" b="1" dirty="0">
                <a:solidFill>
                  <a:srgbClr val="FF0000"/>
                </a:solidFill>
              </a:rPr>
              <a:t>Category 4 dealings were fair dealings</a:t>
            </a:r>
          </a:p>
          <a:p>
            <a:pPr marL="0" indent="0">
              <a:buFont typeface="Arial" panose="020B0604020202020204" pitchFamily="34" charset="0"/>
              <a:buNone/>
              <a:defRPr/>
            </a:pPr>
            <a:r>
              <a:rPr lang="en-CA" sz="1800" dirty="0">
                <a:solidFill>
                  <a:schemeClr val="bg1"/>
                </a:solidFill>
              </a:rPr>
              <a:t>2) </a:t>
            </a:r>
            <a:r>
              <a:rPr lang="en-CA" sz="1800" b="1" dirty="0">
                <a:solidFill>
                  <a:srgbClr val="FF0000"/>
                </a:solidFill>
              </a:rPr>
              <a:t>Fair? </a:t>
            </a:r>
            <a:r>
              <a:rPr lang="en-CA" sz="1800" dirty="0">
                <a:solidFill>
                  <a:schemeClr val="bg1"/>
                </a:solidFill>
              </a:rPr>
              <a:t>(SCC looks specifically at certain factors)</a:t>
            </a:r>
          </a:p>
          <a:p>
            <a:pPr>
              <a:defRPr/>
            </a:pPr>
            <a:r>
              <a:rPr lang="en-CA" sz="1800" b="1" dirty="0">
                <a:solidFill>
                  <a:srgbClr val="FFFF00"/>
                </a:solidFill>
              </a:rPr>
              <a:t>Purpose of the dealing</a:t>
            </a:r>
          </a:p>
          <a:p>
            <a:pPr lvl="1">
              <a:buFont typeface="Courier New" panose="02070309020205020404" pitchFamily="49" charset="0"/>
              <a:buChar char="o"/>
              <a:defRPr/>
            </a:pPr>
            <a:r>
              <a:rPr lang="en-CA" sz="1800" dirty="0">
                <a:solidFill>
                  <a:srgbClr val="FFFF00"/>
                </a:solidFill>
              </a:rPr>
              <a:t>What perspective used </a:t>
            </a:r>
            <a:r>
              <a:rPr lang="en-CA" sz="1800" dirty="0">
                <a:solidFill>
                  <a:schemeClr val="bg1"/>
                </a:solidFill>
              </a:rPr>
              <a:t>to determine whether </a:t>
            </a:r>
            <a:r>
              <a:rPr lang="en-CA" sz="1800" dirty="0">
                <a:solidFill>
                  <a:srgbClr val="FFFF00"/>
                </a:solidFill>
              </a:rPr>
              <a:t>dealing is a fair dealing</a:t>
            </a:r>
            <a:r>
              <a:rPr lang="en-CA" sz="1800" b="1" dirty="0">
                <a:solidFill>
                  <a:schemeClr val="bg1"/>
                </a:solidFill>
              </a:rPr>
              <a:t> =</a:t>
            </a:r>
            <a:r>
              <a:rPr lang="en-CA" sz="1800" dirty="0">
                <a:solidFill>
                  <a:srgbClr val="FF0000"/>
                </a:solidFill>
              </a:rPr>
              <a:t>   </a:t>
            </a:r>
            <a:r>
              <a:rPr lang="en-CA" sz="1800" b="1" dirty="0">
                <a:solidFill>
                  <a:schemeClr val="bg1"/>
                </a:solidFill>
                <a:sym typeface="Wingdings" pitchFamily="2" charset="2"/>
              </a:rPr>
              <a:t></a:t>
            </a:r>
            <a:r>
              <a:rPr lang="en-CA" sz="1800" dirty="0">
                <a:solidFill>
                  <a:srgbClr val="FF0000"/>
                </a:solidFill>
                <a:sym typeface="Wingdings" pitchFamily="2" charset="2"/>
              </a:rPr>
              <a:t> </a:t>
            </a:r>
            <a:r>
              <a:rPr lang="en-CA" sz="1800" b="1" dirty="0">
                <a:solidFill>
                  <a:srgbClr val="FF0000"/>
                </a:solidFill>
                <a:sym typeface="Wingdings" pitchFamily="2" charset="2"/>
              </a:rPr>
              <a:t>THE USER</a:t>
            </a:r>
            <a:endParaRPr lang="en-CA" sz="1800" b="1" dirty="0">
              <a:solidFill>
                <a:srgbClr val="FF0000"/>
              </a:solidFill>
            </a:endParaRPr>
          </a:p>
          <a:p>
            <a:pPr lvl="1">
              <a:buFont typeface="Courier New" panose="02070309020205020404" pitchFamily="49" charset="0"/>
              <a:buChar char="o"/>
              <a:defRPr/>
            </a:pPr>
            <a:r>
              <a:rPr lang="en-CA" sz="1800" dirty="0">
                <a:solidFill>
                  <a:srgbClr val="FF0000"/>
                </a:solidFill>
              </a:rPr>
              <a:t>Exception</a:t>
            </a:r>
            <a:r>
              <a:rPr lang="en-CA" sz="1800" dirty="0">
                <a:solidFill>
                  <a:schemeClr val="bg1"/>
                </a:solidFill>
              </a:rPr>
              <a:t> – where the copier </a:t>
            </a:r>
            <a:r>
              <a:rPr lang="en-CA" sz="1800" dirty="0">
                <a:solidFill>
                  <a:srgbClr val="FFFF00"/>
                </a:solidFill>
              </a:rPr>
              <a:t>hides behind the shield of the user’s allowable purpose to engage in a separate purpose </a:t>
            </a:r>
            <a:r>
              <a:rPr lang="en-CA" sz="1800" dirty="0">
                <a:solidFill>
                  <a:schemeClr val="bg1"/>
                </a:solidFill>
              </a:rPr>
              <a:t>that tends to make the dealing unfair – here, separate purpose also relevant (“</a:t>
            </a:r>
            <a:r>
              <a:rPr lang="en-CA" sz="1800" dirty="0">
                <a:solidFill>
                  <a:srgbClr val="FFFF00"/>
                </a:solidFill>
              </a:rPr>
              <a:t>course pack cases</a:t>
            </a:r>
            <a:r>
              <a:rPr lang="en-CA" sz="1800" dirty="0">
                <a:solidFill>
                  <a:schemeClr val="bg1"/>
                </a:solidFill>
              </a:rPr>
              <a:t>”)</a:t>
            </a:r>
          </a:p>
          <a:p>
            <a:pPr lvl="1">
              <a:buFont typeface="Courier New" panose="02070309020205020404" pitchFamily="49" charset="0"/>
              <a:buChar char="o"/>
              <a:defRPr/>
            </a:pPr>
            <a:r>
              <a:rPr lang="en-CA" sz="1800" dirty="0">
                <a:solidFill>
                  <a:schemeClr val="bg1"/>
                </a:solidFill>
              </a:rPr>
              <a:t>Teachers – </a:t>
            </a:r>
            <a:r>
              <a:rPr lang="en-CA" sz="1800" dirty="0">
                <a:solidFill>
                  <a:srgbClr val="FFFF00"/>
                </a:solidFill>
              </a:rPr>
              <a:t>there to facilitate research and private study </a:t>
            </a:r>
            <a:r>
              <a:rPr lang="en-CA" sz="1800" dirty="0">
                <a:solidFill>
                  <a:srgbClr val="FF0000"/>
                </a:solidFill>
              </a:rPr>
              <a:t>of the students using the materials</a:t>
            </a:r>
            <a:endParaRPr lang="en-US" sz="1800" dirty="0"/>
          </a:p>
        </p:txBody>
      </p:sp>
      <p:sp>
        <p:nvSpPr>
          <p:cNvPr id="4" name="Slide Number Placeholder 3">
            <a:extLst>
              <a:ext uri="{FF2B5EF4-FFF2-40B4-BE49-F238E27FC236}">
                <a16:creationId xmlns:a16="http://schemas.microsoft.com/office/drawing/2014/main" id="{E55D98E7-B43E-50E3-A735-555E4BC5F8DF}"/>
              </a:ext>
            </a:extLst>
          </p:cNvPr>
          <p:cNvSpPr>
            <a:spLocks noGrp="1"/>
          </p:cNvSpPr>
          <p:nvPr>
            <p:ph type="sldNum" sz="quarter" idx="12"/>
          </p:nvPr>
        </p:nvSpPr>
        <p:spPr/>
        <p:txBody>
          <a:bodyPr/>
          <a:lstStyle/>
          <a:p>
            <a:pPr defTabSz="342900" eaLnBrk="1" fontAlgn="auto" hangingPunct="1">
              <a:spcBef>
                <a:spcPts val="0"/>
              </a:spcBef>
              <a:spcAft>
                <a:spcPts val="0"/>
              </a:spcAft>
              <a:defRPr/>
            </a:pPr>
            <a:fld id="{3849D612-4423-F444-82C7-6E4D3B5718C8}" type="slidenum">
              <a:rPr lang="en-US" sz="1350">
                <a:solidFill>
                  <a:prstClr val="black"/>
                </a:solidFill>
                <a:latin typeface="Arial"/>
                <a:ea typeface="+mn-ea"/>
              </a:rPr>
              <a:pPr defTabSz="342900" eaLnBrk="1" fontAlgn="auto" hangingPunct="1">
                <a:spcBef>
                  <a:spcPts val="0"/>
                </a:spcBef>
                <a:spcAft>
                  <a:spcPts val="0"/>
                </a:spcAft>
                <a:defRPr/>
              </a:pPr>
              <a:t>171</a:t>
            </a:fld>
            <a:endParaRPr lang="en-US" sz="1350">
              <a:solidFill>
                <a:prstClr val="black"/>
              </a:solidFill>
              <a:latin typeface="Arial"/>
              <a:ea typeface="+mn-ea"/>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23A3FC-A538-150E-C1E7-292951528870}"/>
              </a:ext>
            </a:extLst>
          </p:cNvPr>
          <p:cNvSpPr>
            <a:spLocks noGrp="1"/>
          </p:cNvSpPr>
          <p:nvPr>
            <p:ph type="title"/>
          </p:nvPr>
        </p:nvSpPr>
        <p:spPr>
          <a:xfrm>
            <a:off x="1485900" y="0"/>
            <a:ext cx="6172200" cy="646113"/>
          </a:xfrm>
        </p:spPr>
        <p:txBody>
          <a:bodyPr>
            <a:normAutofit fontScale="90000"/>
          </a:bodyPr>
          <a:lstStyle/>
          <a:p>
            <a:pPr>
              <a:defRPr/>
            </a:pPr>
            <a:r>
              <a:rPr lang="en-US" b="1" dirty="0">
                <a:solidFill>
                  <a:srgbClr val="FFFF00"/>
                </a:solidFill>
              </a:rPr>
              <a:t>Users</a:t>
            </a:r>
            <a:r>
              <a:rPr lang="en-US" b="1" dirty="0">
                <a:solidFill>
                  <a:srgbClr val="FF0000"/>
                </a:solidFill>
              </a:rPr>
              <a:t>’ </a:t>
            </a:r>
            <a:r>
              <a:rPr lang="en-US" b="1" dirty="0">
                <a:solidFill>
                  <a:srgbClr val="FFFF00"/>
                </a:solidFill>
              </a:rPr>
              <a:t>rights</a:t>
            </a:r>
          </a:p>
        </p:txBody>
      </p:sp>
      <p:sp>
        <p:nvSpPr>
          <p:cNvPr id="2" name="Content Placeholder 1">
            <a:extLst>
              <a:ext uri="{FF2B5EF4-FFF2-40B4-BE49-F238E27FC236}">
                <a16:creationId xmlns:a16="http://schemas.microsoft.com/office/drawing/2014/main" id="{D719E7A5-0DC3-6E62-330B-06696F37CB2D}"/>
              </a:ext>
            </a:extLst>
          </p:cNvPr>
          <p:cNvSpPr>
            <a:spLocks noGrp="1"/>
          </p:cNvSpPr>
          <p:nvPr>
            <p:ph idx="1"/>
          </p:nvPr>
        </p:nvSpPr>
        <p:spPr>
          <a:xfrm>
            <a:off x="323850" y="915988"/>
            <a:ext cx="8569325" cy="4102100"/>
          </a:xfrm>
        </p:spPr>
        <p:txBody>
          <a:bodyPr>
            <a:normAutofit fontScale="62500" lnSpcReduction="20000"/>
          </a:bodyPr>
          <a:lstStyle/>
          <a:p>
            <a:pPr marL="0" indent="0">
              <a:lnSpc>
                <a:spcPct val="120000"/>
              </a:lnSpc>
              <a:buFont typeface="Arial" panose="020B0604020202020204" pitchFamily="34" charset="0"/>
              <a:buNone/>
              <a:defRPr/>
            </a:pPr>
            <a:r>
              <a:rPr lang="en-CA" b="1" i="1" dirty="0">
                <a:solidFill>
                  <a:srgbClr val="00B0F0"/>
                </a:solidFill>
              </a:rPr>
              <a:t>Alberta (Education) v. Canadian Copyright Licensing Agency (Access Copyright</a:t>
            </a:r>
            <a:r>
              <a:rPr lang="en-CA" b="1" i="1" dirty="0">
                <a:solidFill>
                  <a:schemeClr val="bg1"/>
                </a:solidFill>
              </a:rPr>
              <a:t>) </a:t>
            </a:r>
            <a:r>
              <a:rPr lang="en-CA" b="1" dirty="0">
                <a:solidFill>
                  <a:schemeClr val="bg1"/>
                </a:solidFill>
              </a:rPr>
              <a:t>(2012)</a:t>
            </a:r>
          </a:p>
          <a:p>
            <a:pPr marL="0" indent="0">
              <a:lnSpc>
                <a:spcPct val="120000"/>
              </a:lnSpc>
              <a:buFont typeface="Arial" panose="020B0604020202020204" pitchFamily="34" charset="0"/>
              <a:buNone/>
              <a:defRPr/>
            </a:pPr>
            <a:r>
              <a:rPr lang="en-CA" b="1" dirty="0">
                <a:solidFill>
                  <a:schemeClr val="bg1"/>
                </a:solidFill>
              </a:rPr>
              <a:t>SCC’s judgment – Category 4 dealings were fair dealings</a:t>
            </a:r>
          </a:p>
          <a:p>
            <a:pPr marL="0" indent="0">
              <a:lnSpc>
                <a:spcPct val="120000"/>
              </a:lnSpc>
              <a:buFont typeface="Arial" panose="020B0604020202020204" pitchFamily="34" charset="0"/>
              <a:buNone/>
              <a:defRPr/>
            </a:pPr>
            <a:r>
              <a:rPr lang="en-CA" dirty="0">
                <a:solidFill>
                  <a:srgbClr val="FFFF00"/>
                </a:solidFill>
              </a:rPr>
              <a:t>2) </a:t>
            </a:r>
            <a:r>
              <a:rPr lang="en-CA" dirty="0">
                <a:solidFill>
                  <a:srgbClr val="FF0000"/>
                </a:solidFill>
              </a:rPr>
              <a:t>Fair</a:t>
            </a:r>
            <a:r>
              <a:rPr lang="en-CA" dirty="0">
                <a:solidFill>
                  <a:schemeClr val="bg1"/>
                </a:solidFill>
              </a:rPr>
              <a:t>?</a:t>
            </a:r>
            <a:r>
              <a:rPr lang="en-CA" dirty="0">
                <a:solidFill>
                  <a:srgbClr val="FF0000"/>
                </a:solidFill>
              </a:rPr>
              <a:t>  </a:t>
            </a:r>
            <a:r>
              <a:rPr lang="en-CA" dirty="0">
                <a:solidFill>
                  <a:srgbClr val="FFFF00"/>
                </a:solidFill>
              </a:rPr>
              <a:t>- continued</a:t>
            </a:r>
            <a:endParaRPr lang="en-CA" sz="1200" dirty="0">
              <a:solidFill>
                <a:srgbClr val="FFFF00"/>
              </a:solidFill>
            </a:endParaRPr>
          </a:p>
          <a:p>
            <a:pPr>
              <a:lnSpc>
                <a:spcPct val="120000"/>
              </a:lnSpc>
              <a:defRPr/>
            </a:pPr>
            <a:r>
              <a:rPr lang="en-CA" dirty="0">
                <a:solidFill>
                  <a:srgbClr val="FFFF00"/>
                </a:solidFill>
              </a:rPr>
              <a:t>Amount of the dealing</a:t>
            </a:r>
            <a:endParaRPr lang="en-CA" sz="1200" dirty="0">
              <a:solidFill>
                <a:srgbClr val="FFFF00"/>
              </a:solidFill>
            </a:endParaRPr>
          </a:p>
          <a:p>
            <a:pPr lvl="1">
              <a:lnSpc>
                <a:spcPct val="120000"/>
              </a:lnSpc>
              <a:buFont typeface="Courier New" panose="02070309020205020404" pitchFamily="49" charset="0"/>
              <a:buChar char="o"/>
              <a:defRPr/>
            </a:pPr>
            <a:r>
              <a:rPr lang="en-CA" dirty="0">
                <a:solidFill>
                  <a:schemeClr val="bg1"/>
                </a:solidFill>
              </a:rPr>
              <a:t>SCC – </a:t>
            </a:r>
            <a:r>
              <a:rPr lang="en-CA" dirty="0">
                <a:solidFill>
                  <a:srgbClr val="FFFF00"/>
                </a:solidFill>
              </a:rPr>
              <a:t>focus on the </a:t>
            </a:r>
            <a:r>
              <a:rPr lang="en-CA" dirty="0">
                <a:solidFill>
                  <a:srgbClr val="FF0000"/>
                </a:solidFill>
              </a:rPr>
              <a:t>proportion</a:t>
            </a:r>
            <a:r>
              <a:rPr lang="en-CA" dirty="0">
                <a:solidFill>
                  <a:srgbClr val="FFFF00"/>
                </a:solidFill>
              </a:rPr>
              <a:t> between the excerpted copy and the entire work </a:t>
            </a:r>
            <a:r>
              <a:rPr lang="en-CA" dirty="0">
                <a:solidFill>
                  <a:schemeClr val="bg1"/>
                </a:solidFill>
              </a:rPr>
              <a:t>(</a:t>
            </a:r>
            <a:r>
              <a:rPr lang="en-CA" dirty="0">
                <a:solidFill>
                  <a:srgbClr val="FF0000"/>
                </a:solidFill>
              </a:rPr>
              <a:t>not the overall quantity </a:t>
            </a:r>
            <a:r>
              <a:rPr lang="en-CA" dirty="0">
                <a:solidFill>
                  <a:schemeClr val="bg1"/>
                </a:solidFill>
              </a:rPr>
              <a:t>of what is disseminated)</a:t>
            </a:r>
            <a:endParaRPr lang="en-CA" sz="1200" dirty="0">
              <a:solidFill>
                <a:schemeClr val="bg1"/>
              </a:solidFill>
            </a:endParaRPr>
          </a:p>
          <a:p>
            <a:pPr>
              <a:lnSpc>
                <a:spcPct val="120000"/>
              </a:lnSpc>
              <a:defRPr/>
            </a:pPr>
            <a:r>
              <a:rPr lang="en-CA" dirty="0">
                <a:solidFill>
                  <a:srgbClr val="FFFF00"/>
                </a:solidFill>
              </a:rPr>
              <a:t>Alternatives to the dealing</a:t>
            </a:r>
            <a:endParaRPr lang="en-CA" sz="1200" dirty="0">
              <a:solidFill>
                <a:srgbClr val="FFFF00"/>
              </a:solidFill>
            </a:endParaRPr>
          </a:p>
          <a:p>
            <a:pPr lvl="1">
              <a:lnSpc>
                <a:spcPct val="120000"/>
              </a:lnSpc>
              <a:buFont typeface="Courier New" panose="02070309020205020404" pitchFamily="49" charset="0"/>
              <a:buChar char="o"/>
              <a:defRPr/>
            </a:pPr>
            <a:r>
              <a:rPr lang="en-CA" dirty="0">
                <a:solidFill>
                  <a:schemeClr val="bg1"/>
                </a:solidFill>
              </a:rPr>
              <a:t>SCC criticized as unrealistic the Board’s suggestion that an </a:t>
            </a:r>
            <a:r>
              <a:rPr lang="en-CA" dirty="0">
                <a:solidFill>
                  <a:srgbClr val="FFFF00"/>
                </a:solidFill>
              </a:rPr>
              <a:t>alternative to photocopying textbooks would be to buy original texts for each student</a:t>
            </a:r>
            <a:r>
              <a:rPr lang="en-CA" dirty="0">
                <a:solidFill>
                  <a:schemeClr val="bg1"/>
                </a:solidFill>
              </a:rPr>
              <a:t>.</a:t>
            </a:r>
            <a:endParaRPr lang="en-CA" sz="1200" dirty="0">
              <a:solidFill>
                <a:schemeClr val="bg1"/>
              </a:solidFill>
            </a:endParaRPr>
          </a:p>
          <a:p>
            <a:pPr lvl="1">
              <a:lnSpc>
                <a:spcPct val="120000"/>
              </a:lnSpc>
              <a:buFont typeface="Courier New" panose="02070309020205020404" pitchFamily="49" charset="0"/>
              <a:buChar char="o"/>
              <a:defRPr/>
            </a:pPr>
            <a:r>
              <a:rPr lang="en-CA" dirty="0">
                <a:solidFill>
                  <a:schemeClr val="bg1"/>
                </a:solidFill>
              </a:rPr>
              <a:t>Copying short excerpts is reasonably necessary to achieve the ultimate purpose of the students’ research and private study</a:t>
            </a:r>
            <a:endParaRPr lang="en-CA" sz="1200"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E3711A09-991D-CC0D-94CF-BDFC42280452}"/>
              </a:ext>
            </a:extLst>
          </p:cNvPr>
          <p:cNvSpPr>
            <a:spLocks noGrp="1"/>
          </p:cNvSpPr>
          <p:nvPr>
            <p:ph type="sldNum" sz="quarter" idx="12"/>
          </p:nvPr>
        </p:nvSpPr>
        <p:spPr/>
        <p:txBody>
          <a:bodyPr/>
          <a:lstStyle/>
          <a:p>
            <a:pPr defTabSz="342900" eaLnBrk="1" fontAlgn="auto" hangingPunct="1">
              <a:spcBef>
                <a:spcPts val="0"/>
              </a:spcBef>
              <a:spcAft>
                <a:spcPts val="0"/>
              </a:spcAft>
              <a:defRPr/>
            </a:pPr>
            <a:fld id="{57C5FF59-B9F4-6446-AA27-0D76BF751F5C}" type="slidenum">
              <a:rPr lang="en-US" sz="1350">
                <a:solidFill>
                  <a:prstClr val="black"/>
                </a:solidFill>
                <a:latin typeface="Arial"/>
                <a:ea typeface="+mn-ea"/>
              </a:rPr>
              <a:pPr defTabSz="342900" eaLnBrk="1" fontAlgn="auto" hangingPunct="1">
                <a:spcBef>
                  <a:spcPts val="0"/>
                </a:spcBef>
                <a:spcAft>
                  <a:spcPts val="0"/>
                </a:spcAft>
                <a:defRPr/>
              </a:pPr>
              <a:t>172</a:t>
            </a:fld>
            <a:endParaRPr lang="en-US" sz="1350">
              <a:solidFill>
                <a:prstClr val="black"/>
              </a:solidFill>
              <a:latin typeface="Arial"/>
              <a:ea typeface="+mn-ea"/>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37FDE6-A188-F37F-A1C8-F016C685F881}"/>
              </a:ext>
            </a:extLst>
          </p:cNvPr>
          <p:cNvSpPr>
            <a:spLocks noGrp="1"/>
          </p:cNvSpPr>
          <p:nvPr>
            <p:ph type="title"/>
          </p:nvPr>
        </p:nvSpPr>
        <p:spPr>
          <a:xfrm>
            <a:off x="1485900" y="0"/>
            <a:ext cx="6172200" cy="646113"/>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FB8474E8-C113-184A-B4FD-6F8286C23B3E}"/>
              </a:ext>
            </a:extLst>
          </p:cNvPr>
          <p:cNvSpPr>
            <a:spLocks noGrp="1"/>
          </p:cNvSpPr>
          <p:nvPr>
            <p:ph idx="1"/>
          </p:nvPr>
        </p:nvSpPr>
        <p:spPr>
          <a:xfrm>
            <a:off x="323850" y="915988"/>
            <a:ext cx="8496300" cy="3959225"/>
          </a:xfrm>
        </p:spPr>
        <p:txBody>
          <a:bodyPr>
            <a:normAutofit/>
          </a:bodyPr>
          <a:lstStyle/>
          <a:p>
            <a:pPr marL="0" indent="0">
              <a:buFont typeface="Arial" panose="020B0604020202020204" pitchFamily="34" charset="0"/>
              <a:buNone/>
              <a:defRPr/>
            </a:pPr>
            <a:r>
              <a:rPr lang="en-CA" sz="2200" b="1" i="1" dirty="0">
                <a:solidFill>
                  <a:srgbClr val="00B0F0"/>
                </a:solidFill>
              </a:rPr>
              <a:t>Alberta (Education) v. Canadian Copyright Licensing Agency (Access Copyright) </a:t>
            </a:r>
            <a:r>
              <a:rPr lang="en-CA" sz="2200" b="1" dirty="0">
                <a:solidFill>
                  <a:schemeClr val="bg1"/>
                </a:solidFill>
              </a:rPr>
              <a:t>(2012)</a:t>
            </a:r>
          </a:p>
          <a:p>
            <a:pPr marL="0" indent="0">
              <a:buFont typeface="Arial" panose="020B0604020202020204" pitchFamily="34" charset="0"/>
              <a:buNone/>
              <a:defRPr/>
            </a:pPr>
            <a:r>
              <a:rPr lang="en-CA" sz="2200" b="1" dirty="0">
                <a:solidFill>
                  <a:srgbClr val="FFFF00"/>
                </a:solidFill>
              </a:rPr>
              <a:t>SCC’s judgment </a:t>
            </a:r>
            <a:r>
              <a:rPr lang="en-CA" sz="2200" b="1" dirty="0">
                <a:solidFill>
                  <a:schemeClr val="bg1"/>
                </a:solidFill>
              </a:rPr>
              <a:t>– </a:t>
            </a:r>
            <a:r>
              <a:rPr lang="en-CA" sz="2200" b="1" dirty="0">
                <a:solidFill>
                  <a:srgbClr val="FF0000"/>
                </a:solidFill>
              </a:rPr>
              <a:t>Category 4 dealings were fair dealings</a:t>
            </a:r>
          </a:p>
          <a:p>
            <a:pPr marL="0" indent="0">
              <a:buFont typeface="Arial" panose="020B0604020202020204" pitchFamily="34" charset="0"/>
              <a:buNone/>
              <a:defRPr/>
            </a:pPr>
            <a:r>
              <a:rPr lang="en-CA" sz="2200" dirty="0">
                <a:solidFill>
                  <a:srgbClr val="FFFF00"/>
                </a:solidFill>
              </a:rPr>
              <a:t>2) </a:t>
            </a:r>
            <a:r>
              <a:rPr lang="en-CA" sz="2200" dirty="0">
                <a:solidFill>
                  <a:srgbClr val="FF0000"/>
                </a:solidFill>
              </a:rPr>
              <a:t>Fair? </a:t>
            </a:r>
            <a:r>
              <a:rPr lang="en-CA" sz="2200" dirty="0">
                <a:solidFill>
                  <a:srgbClr val="FFFF00"/>
                </a:solidFill>
              </a:rPr>
              <a:t>- continued</a:t>
            </a:r>
          </a:p>
          <a:p>
            <a:pPr>
              <a:defRPr/>
            </a:pPr>
            <a:r>
              <a:rPr lang="en-CA" sz="2200" dirty="0">
                <a:solidFill>
                  <a:srgbClr val="FFFF00"/>
                </a:solidFill>
              </a:rPr>
              <a:t>Effect of the dealing on the work</a:t>
            </a:r>
          </a:p>
          <a:p>
            <a:pPr lvl="1">
              <a:buFont typeface="Courier New" panose="02070309020205020404" pitchFamily="49" charset="0"/>
              <a:buChar char="o"/>
              <a:defRPr/>
            </a:pPr>
            <a:r>
              <a:rPr lang="en-CA" sz="2200" dirty="0">
                <a:solidFill>
                  <a:srgbClr val="FF0000"/>
                </a:solidFill>
              </a:rPr>
              <a:t>No evidence </a:t>
            </a:r>
            <a:r>
              <a:rPr lang="en-CA" sz="2200" dirty="0">
                <a:solidFill>
                  <a:schemeClr val="bg1"/>
                </a:solidFill>
              </a:rPr>
              <a:t>offered to link decline in textbook sales to photocopying done by teachers</a:t>
            </a:r>
          </a:p>
          <a:p>
            <a:pPr lvl="1">
              <a:buFont typeface="Courier New" panose="02070309020205020404" pitchFamily="49" charset="0"/>
              <a:buChar char="o"/>
              <a:defRPr/>
            </a:pPr>
            <a:r>
              <a:rPr lang="en-CA" sz="2200" dirty="0">
                <a:solidFill>
                  <a:schemeClr val="bg1"/>
                </a:solidFill>
              </a:rPr>
              <a:t>SCC – </a:t>
            </a:r>
            <a:r>
              <a:rPr lang="en-CA" sz="2200" dirty="0">
                <a:solidFill>
                  <a:srgbClr val="FFFF00"/>
                </a:solidFill>
              </a:rPr>
              <a:t>hard to see how copying competes with the market for textbooks</a:t>
            </a:r>
            <a:r>
              <a:rPr lang="en-CA" sz="2200" dirty="0">
                <a:solidFill>
                  <a:schemeClr val="bg1"/>
                </a:solidFill>
              </a:rPr>
              <a:t>, given the finding that the copying was limited to short excerpts of complementary texts</a:t>
            </a:r>
          </a:p>
          <a:p>
            <a:pPr lvl="1">
              <a:defRPr/>
            </a:pPr>
            <a:endParaRPr lang="en-US" dirty="0"/>
          </a:p>
        </p:txBody>
      </p:sp>
      <p:sp>
        <p:nvSpPr>
          <p:cNvPr id="4" name="Slide Number Placeholder 3">
            <a:extLst>
              <a:ext uri="{FF2B5EF4-FFF2-40B4-BE49-F238E27FC236}">
                <a16:creationId xmlns:a16="http://schemas.microsoft.com/office/drawing/2014/main" id="{3C737D26-380C-5AA5-5DC4-C27563CC5022}"/>
              </a:ext>
            </a:extLst>
          </p:cNvPr>
          <p:cNvSpPr>
            <a:spLocks noGrp="1"/>
          </p:cNvSpPr>
          <p:nvPr>
            <p:ph type="sldNum" sz="quarter" idx="12"/>
          </p:nvPr>
        </p:nvSpPr>
        <p:spPr/>
        <p:txBody>
          <a:bodyPr/>
          <a:lstStyle/>
          <a:p>
            <a:pPr defTabSz="342900" eaLnBrk="1" fontAlgn="auto" hangingPunct="1">
              <a:spcBef>
                <a:spcPts val="0"/>
              </a:spcBef>
              <a:spcAft>
                <a:spcPts val="0"/>
              </a:spcAft>
              <a:defRPr/>
            </a:pPr>
            <a:fld id="{03764098-8656-DC46-BE11-2F91D1C02A9E}" type="slidenum">
              <a:rPr lang="en-US" sz="1350">
                <a:solidFill>
                  <a:prstClr val="black"/>
                </a:solidFill>
                <a:latin typeface="Arial"/>
                <a:ea typeface="+mn-ea"/>
              </a:rPr>
              <a:pPr defTabSz="342900" eaLnBrk="1" fontAlgn="auto" hangingPunct="1">
                <a:spcBef>
                  <a:spcPts val="0"/>
                </a:spcBef>
                <a:spcAft>
                  <a:spcPts val="0"/>
                </a:spcAft>
                <a:defRPr/>
              </a:pPr>
              <a:t>173</a:t>
            </a:fld>
            <a:endParaRPr lang="en-US" sz="1350">
              <a:solidFill>
                <a:prstClr val="black"/>
              </a:solidFill>
              <a:latin typeface="Arial"/>
              <a:ea typeface="+mn-ea"/>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8242-A64C-9F23-143A-4C11C478C67E}"/>
              </a:ext>
            </a:extLst>
          </p:cNvPr>
          <p:cNvSpPr>
            <a:spLocks noGrp="1"/>
          </p:cNvSpPr>
          <p:nvPr>
            <p:ph type="title"/>
          </p:nvPr>
        </p:nvSpPr>
        <p:spPr>
          <a:xfrm>
            <a:off x="1485900" y="87313"/>
            <a:ext cx="6172200" cy="542925"/>
          </a:xfrm>
        </p:spPr>
        <p:txBody>
          <a:bodyPr>
            <a:normAutofit fontScale="90000"/>
          </a:bodyPr>
          <a:lstStyle/>
          <a:p>
            <a:pPr>
              <a:defRPr/>
            </a:pPr>
            <a:r>
              <a:rPr lang="en-CA" dirty="0"/>
              <a:t>   </a:t>
            </a:r>
            <a:r>
              <a:rPr lang="en-CA" dirty="0">
                <a:solidFill>
                  <a:srgbClr val="FFFF00"/>
                </a:solidFill>
              </a:rPr>
              <a:t> </a:t>
            </a:r>
            <a:r>
              <a:rPr lang="en-CA" cap="small" dirty="0" err="1">
                <a:solidFill>
                  <a:srgbClr val="FFFF00"/>
                </a:solidFill>
              </a:rPr>
              <a:t>Abella</a:t>
            </a:r>
            <a:r>
              <a:rPr lang="en-CA" cap="small" dirty="0">
                <a:solidFill>
                  <a:srgbClr val="FFFF00"/>
                </a:solidFill>
              </a:rPr>
              <a:t> J</a:t>
            </a:r>
            <a:r>
              <a:rPr lang="en-CA" cap="small" dirty="0">
                <a:solidFill>
                  <a:srgbClr val="FF0000"/>
                </a:solidFill>
              </a:rPr>
              <a:t>.</a:t>
            </a:r>
            <a:r>
              <a:rPr lang="en-CA" dirty="0">
                <a:solidFill>
                  <a:srgbClr val="FFFF00"/>
                </a:solidFill>
              </a:rPr>
              <a:t> </a:t>
            </a:r>
            <a:endParaRPr lang="en-US" dirty="0">
              <a:solidFill>
                <a:srgbClr val="FFFF00"/>
              </a:solidFill>
            </a:endParaRPr>
          </a:p>
        </p:txBody>
      </p:sp>
      <p:sp>
        <p:nvSpPr>
          <p:cNvPr id="225282" name="Content Placeholder 2">
            <a:extLst>
              <a:ext uri="{FF2B5EF4-FFF2-40B4-BE49-F238E27FC236}">
                <a16:creationId xmlns:a16="http://schemas.microsoft.com/office/drawing/2014/main" id="{E7F2225A-D337-3DFA-9653-CBFBB21978D5}"/>
              </a:ext>
            </a:extLst>
          </p:cNvPr>
          <p:cNvSpPr>
            <a:spLocks noGrp="1" noChangeArrowheads="1"/>
          </p:cNvSpPr>
          <p:nvPr>
            <p:ph sz="quarter" idx="10"/>
          </p:nvPr>
        </p:nvSpPr>
        <p:spPr bwMode="auto">
          <a:xfrm>
            <a:off x="395288" y="987425"/>
            <a:ext cx="8353425"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i="1">
                <a:solidFill>
                  <a:srgbClr val="FF0000"/>
                </a:solidFill>
              </a:rPr>
              <a:t>“</a:t>
            </a:r>
            <a:r>
              <a:rPr lang="en-CA" altLang="en-US" sz="2200" i="1">
                <a:solidFill>
                  <a:srgbClr val="FF0000"/>
                </a:solidFill>
              </a:rPr>
              <a:t> </a:t>
            </a:r>
            <a:r>
              <a:rPr lang="en-CA" altLang="en-US" sz="2200" i="1">
                <a:solidFill>
                  <a:srgbClr val="FFFF00"/>
                </a:solidFill>
              </a:rPr>
              <a:t>The test for fair dealing </a:t>
            </a:r>
            <a:r>
              <a:rPr lang="en-CA" altLang="en-US" sz="2200" i="1">
                <a:solidFill>
                  <a:schemeClr val="bg1"/>
                </a:solidFill>
              </a:rPr>
              <a:t>was articulated in CCH as involving </a:t>
            </a:r>
            <a:r>
              <a:rPr lang="en-CA" altLang="en-US" sz="2200" i="1">
                <a:solidFill>
                  <a:srgbClr val="FFFF00"/>
                </a:solidFill>
              </a:rPr>
              <a:t>two steps</a:t>
            </a:r>
            <a:r>
              <a:rPr lang="en-CA" altLang="en-US" sz="2200" i="1">
                <a:solidFill>
                  <a:schemeClr val="bg1"/>
                </a:solidFill>
              </a:rPr>
              <a:t>.  The </a:t>
            </a:r>
            <a:r>
              <a:rPr lang="en-CA" altLang="en-US" sz="2200" i="1">
                <a:solidFill>
                  <a:srgbClr val="FF0000"/>
                </a:solidFill>
              </a:rPr>
              <a:t>first </a:t>
            </a:r>
            <a:r>
              <a:rPr lang="en-CA" altLang="en-US" sz="2200" i="1">
                <a:solidFill>
                  <a:schemeClr val="bg1"/>
                </a:solidFill>
              </a:rPr>
              <a:t>is to determine </a:t>
            </a:r>
            <a:r>
              <a:rPr lang="en-CA" altLang="en-US" sz="2200" i="1">
                <a:solidFill>
                  <a:srgbClr val="FFFF00"/>
                </a:solidFill>
              </a:rPr>
              <a:t>whether the dealing is for the allowable purpose of </a:t>
            </a:r>
            <a:r>
              <a:rPr lang="en-CA" altLang="en-US" sz="2200" i="1">
                <a:solidFill>
                  <a:srgbClr val="FF0000"/>
                </a:solidFill>
              </a:rPr>
              <a:t>“</a:t>
            </a:r>
            <a:r>
              <a:rPr lang="en-CA" altLang="en-US" sz="2200" i="1">
                <a:solidFill>
                  <a:srgbClr val="FFFF00"/>
                </a:solidFill>
              </a:rPr>
              <a:t>research or private study</a:t>
            </a:r>
            <a:r>
              <a:rPr lang="en-CA" altLang="en-US" sz="2200" i="1">
                <a:solidFill>
                  <a:srgbClr val="FF0000"/>
                </a:solidFill>
              </a:rPr>
              <a:t>” </a:t>
            </a:r>
            <a:r>
              <a:rPr lang="en-CA" altLang="en-US" sz="2200" i="1">
                <a:solidFill>
                  <a:srgbClr val="FFFF00"/>
                </a:solidFill>
              </a:rPr>
              <a:t>under s. 29 , </a:t>
            </a:r>
            <a:r>
              <a:rPr lang="en-CA" altLang="en-US" sz="2200" i="1">
                <a:solidFill>
                  <a:srgbClr val="FF0000"/>
                </a:solidFill>
              </a:rPr>
              <a:t>“</a:t>
            </a:r>
            <a:r>
              <a:rPr lang="en-CA" altLang="en-US" sz="2200" i="1">
                <a:solidFill>
                  <a:srgbClr val="FFFF00"/>
                </a:solidFill>
              </a:rPr>
              <a:t>criticism or review</a:t>
            </a:r>
            <a:r>
              <a:rPr lang="en-CA" altLang="en-US" sz="2200" i="1">
                <a:solidFill>
                  <a:srgbClr val="FF0000"/>
                </a:solidFill>
              </a:rPr>
              <a:t>” </a:t>
            </a:r>
            <a:r>
              <a:rPr lang="en-CA" altLang="en-US" sz="2200" i="1">
                <a:solidFill>
                  <a:srgbClr val="FFFF00"/>
                </a:solidFill>
              </a:rPr>
              <a:t>under s. 29.1 , or </a:t>
            </a:r>
            <a:r>
              <a:rPr lang="en-CA" altLang="en-US" sz="2200" i="1">
                <a:solidFill>
                  <a:srgbClr val="FF0000"/>
                </a:solidFill>
              </a:rPr>
              <a:t>“</a:t>
            </a:r>
            <a:r>
              <a:rPr lang="en-CA" altLang="en-US" sz="2200" i="1">
                <a:solidFill>
                  <a:srgbClr val="FFFF00"/>
                </a:solidFill>
              </a:rPr>
              <a:t>news reporting</a:t>
            </a:r>
            <a:r>
              <a:rPr lang="en-CA" altLang="en-US" sz="2200" i="1">
                <a:solidFill>
                  <a:srgbClr val="FF0000"/>
                </a:solidFill>
              </a:rPr>
              <a:t>” </a:t>
            </a:r>
            <a:r>
              <a:rPr lang="en-CA" altLang="en-US" sz="2200" i="1">
                <a:solidFill>
                  <a:srgbClr val="FFFF00"/>
                </a:solidFill>
              </a:rPr>
              <a:t>under s. 29.2 of the Act</a:t>
            </a:r>
            <a:r>
              <a:rPr lang="en-CA" altLang="en-US" sz="2200" i="1">
                <a:solidFill>
                  <a:schemeClr val="bg1"/>
                </a:solidFill>
              </a:rPr>
              <a:t>.  The </a:t>
            </a:r>
            <a:r>
              <a:rPr lang="en-CA" altLang="en-US" sz="2200" i="1">
                <a:solidFill>
                  <a:srgbClr val="FF0000"/>
                </a:solidFill>
              </a:rPr>
              <a:t>second </a:t>
            </a:r>
            <a:r>
              <a:rPr lang="en-CA" altLang="en-US" sz="2200" i="1">
                <a:solidFill>
                  <a:schemeClr val="bg1"/>
                </a:solidFill>
              </a:rPr>
              <a:t>step of CCH </a:t>
            </a:r>
            <a:r>
              <a:rPr lang="en-CA" altLang="en-US" sz="2200" i="1">
                <a:solidFill>
                  <a:srgbClr val="FFFF00"/>
                </a:solidFill>
              </a:rPr>
              <a:t>assesses whether the dealing is </a:t>
            </a:r>
            <a:r>
              <a:rPr lang="en-CA" altLang="en-US" sz="2200" i="1">
                <a:solidFill>
                  <a:srgbClr val="FF0000"/>
                </a:solidFill>
              </a:rPr>
              <a:t>“</a:t>
            </a:r>
            <a:r>
              <a:rPr lang="en-CA" altLang="en-US" sz="2200" i="1">
                <a:solidFill>
                  <a:srgbClr val="FFFF00"/>
                </a:solidFill>
              </a:rPr>
              <a:t>fair</a:t>
            </a:r>
            <a:r>
              <a:rPr lang="en-CA" altLang="en-US" sz="2200" i="1">
                <a:solidFill>
                  <a:srgbClr val="FF0000"/>
                </a:solidFill>
              </a:rPr>
              <a:t>”</a:t>
            </a:r>
            <a:r>
              <a:rPr lang="en-CA" altLang="en-US" sz="2200" i="1">
                <a:solidFill>
                  <a:schemeClr val="bg1"/>
                </a:solidFill>
              </a:rPr>
              <a:t>.</a:t>
            </a:r>
            <a:r>
              <a:rPr lang="en-CA" altLang="en-US" sz="2200" i="1">
                <a:solidFill>
                  <a:srgbClr val="FFFF00"/>
                </a:solidFill>
              </a:rPr>
              <a:t> </a:t>
            </a:r>
            <a:r>
              <a:rPr lang="en-CA" altLang="en-US" sz="2200" i="1">
                <a:solidFill>
                  <a:schemeClr val="bg1"/>
                </a:solidFill>
              </a:rPr>
              <a:t>The onus is on the person invoking </a:t>
            </a:r>
            <a:r>
              <a:rPr lang="en-CA" altLang="en-US" sz="2200" i="1">
                <a:solidFill>
                  <a:srgbClr val="FF0000"/>
                </a:solidFill>
              </a:rPr>
              <a:t>“</a:t>
            </a:r>
            <a:r>
              <a:rPr lang="en-CA" altLang="en-US" sz="2200" i="1">
                <a:solidFill>
                  <a:schemeClr val="bg1"/>
                </a:solidFill>
              </a:rPr>
              <a:t>fair dealing</a:t>
            </a:r>
            <a:r>
              <a:rPr lang="en-CA" altLang="en-US" sz="2200" i="1">
                <a:solidFill>
                  <a:srgbClr val="FF0000"/>
                </a:solidFill>
              </a:rPr>
              <a:t>”</a:t>
            </a:r>
            <a:r>
              <a:rPr lang="en-CA" altLang="en-US" sz="2200" i="1">
                <a:solidFill>
                  <a:schemeClr val="bg1"/>
                </a:solidFill>
              </a:rPr>
              <a:t> to satisfy all aspects of the test.  To assist in determining whether the dealing is </a:t>
            </a:r>
            <a:r>
              <a:rPr lang="en-CA" altLang="en-US" sz="2200" i="1">
                <a:solidFill>
                  <a:srgbClr val="FF0000"/>
                </a:solidFill>
              </a:rPr>
              <a:t>“</a:t>
            </a:r>
            <a:r>
              <a:rPr lang="en-CA" altLang="en-US" sz="2200" i="1">
                <a:solidFill>
                  <a:schemeClr val="bg1"/>
                </a:solidFill>
              </a:rPr>
              <a:t>fair</a:t>
            </a:r>
            <a:r>
              <a:rPr lang="en-CA" altLang="en-US" sz="2200" i="1">
                <a:solidFill>
                  <a:srgbClr val="FF0000"/>
                </a:solidFill>
              </a:rPr>
              <a:t>”</a:t>
            </a:r>
            <a:r>
              <a:rPr lang="en-CA" altLang="en-US" sz="2200" i="1">
                <a:solidFill>
                  <a:schemeClr val="bg1"/>
                </a:solidFill>
              </a:rPr>
              <a:t>, this Court set out </a:t>
            </a:r>
            <a:r>
              <a:rPr lang="en-CA" altLang="en-US" sz="2200" i="1">
                <a:solidFill>
                  <a:srgbClr val="FF0000"/>
                </a:solidFill>
              </a:rPr>
              <a:t>a number of fairness factors</a:t>
            </a:r>
            <a:r>
              <a:rPr lang="en-CA" altLang="en-US" sz="2200" i="1">
                <a:solidFill>
                  <a:schemeClr val="bg1"/>
                </a:solidFill>
              </a:rPr>
              <a:t>: the </a:t>
            </a:r>
            <a:r>
              <a:rPr lang="en-CA" altLang="en-US" sz="2200" i="1">
                <a:solidFill>
                  <a:srgbClr val="FFFF00"/>
                </a:solidFill>
              </a:rPr>
              <a:t>purpose, character, and amount of the dealing</a:t>
            </a:r>
            <a:r>
              <a:rPr lang="en-CA" altLang="en-US" sz="2200" i="1">
                <a:solidFill>
                  <a:schemeClr val="bg1"/>
                </a:solidFill>
              </a:rPr>
              <a:t>; the existence of any </a:t>
            </a:r>
            <a:r>
              <a:rPr lang="en-CA" altLang="en-US" sz="2200" i="1">
                <a:solidFill>
                  <a:srgbClr val="FFFF00"/>
                </a:solidFill>
              </a:rPr>
              <a:t>alternatives to the dealing</a:t>
            </a:r>
            <a:r>
              <a:rPr lang="en-CA" altLang="en-US" sz="2200" i="1">
                <a:solidFill>
                  <a:schemeClr val="bg1"/>
                </a:solidFill>
              </a:rPr>
              <a:t>; the </a:t>
            </a:r>
            <a:r>
              <a:rPr lang="en-CA" altLang="en-US" sz="2200" i="1">
                <a:solidFill>
                  <a:srgbClr val="FFFF00"/>
                </a:solidFill>
              </a:rPr>
              <a:t>nature of the work</a:t>
            </a:r>
            <a:r>
              <a:rPr lang="en-CA" altLang="en-US" sz="2200" i="1">
                <a:solidFill>
                  <a:schemeClr val="bg1"/>
                </a:solidFill>
              </a:rPr>
              <a:t>; and the </a:t>
            </a:r>
            <a:r>
              <a:rPr lang="en-CA" altLang="en-US" sz="2200" i="1">
                <a:solidFill>
                  <a:srgbClr val="FFFF00"/>
                </a:solidFill>
              </a:rPr>
              <a:t>effect of the dealing on the work</a:t>
            </a:r>
            <a:r>
              <a:rPr lang="en-CA" altLang="en-US" sz="2200" i="1">
                <a:solidFill>
                  <a:schemeClr val="bg1"/>
                </a:solidFill>
              </a:rPr>
              <a:t>.</a:t>
            </a:r>
            <a:r>
              <a:rPr lang="en-CA" altLang="en-US" sz="2200" i="1">
                <a:solidFill>
                  <a:srgbClr val="FF0000"/>
                </a:solidFill>
              </a:rPr>
              <a:t>”</a:t>
            </a:r>
            <a:endParaRPr lang="en-US" altLang="en-US" sz="2200" i="1">
              <a:solidFill>
                <a:srgbClr val="FF0000"/>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48CA-A4AE-3FE4-D28B-7A79F840EECC}"/>
              </a:ext>
            </a:extLst>
          </p:cNvPr>
          <p:cNvSpPr>
            <a:spLocks noGrp="1"/>
          </p:cNvSpPr>
          <p:nvPr>
            <p:ph type="title"/>
          </p:nvPr>
        </p:nvSpPr>
        <p:spPr>
          <a:xfrm>
            <a:off x="1485900" y="87313"/>
            <a:ext cx="6172200" cy="558800"/>
          </a:xfrm>
        </p:spPr>
        <p:txBody>
          <a:bodyPr/>
          <a:lstStyle/>
          <a:p>
            <a:pPr>
              <a:defRPr/>
            </a:pPr>
            <a:r>
              <a:rPr lang="en-CA" dirty="0"/>
              <a:t>   </a:t>
            </a:r>
            <a:r>
              <a:rPr lang="en-CA" dirty="0">
                <a:solidFill>
                  <a:srgbClr val="FFFF00"/>
                </a:solidFill>
              </a:rPr>
              <a:t> </a:t>
            </a:r>
            <a:r>
              <a:rPr lang="en-CA" cap="small" dirty="0" err="1">
                <a:solidFill>
                  <a:srgbClr val="FFFF00"/>
                </a:solidFill>
              </a:rPr>
              <a:t>Abella</a:t>
            </a:r>
            <a:r>
              <a:rPr lang="en-CA" cap="small" dirty="0">
                <a:solidFill>
                  <a:srgbClr val="FFFF00"/>
                </a:solidFill>
              </a:rPr>
              <a:t> J</a:t>
            </a:r>
            <a:r>
              <a:rPr lang="en-CA" cap="small" dirty="0">
                <a:solidFill>
                  <a:srgbClr val="FF0000"/>
                </a:solidFill>
              </a:rPr>
              <a:t>.</a:t>
            </a:r>
            <a:r>
              <a:rPr lang="en-CA" dirty="0">
                <a:solidFill>
                  <a:srgbClr val="FFFF00"/>
                </a:solidFill>
              </a:rPr>
              <a:t> </a:t>
            </a:r>
            <a:r>
              <a:rPr lang="en-CA" dirty="0">
                <a:solidFill>
                  <a:schemeClr val="bg1"/>
                </a:solidFill>
              </a:rPr>
              <a:t>understands pedagogy</a:t>
            </a:r>
            <a:endParaRPr lang="en-US" dirty="0">
              <a:solidFill>
                <a:schemeClr val="bg1"/>
              </a:solidFill>
            </a:endParaRPr>
          </a:p>
        </p:txBody>
      </p:sp>
      <p:sp>
        <p:nvSpPr>
          <p:cNvPr id="214018" name="Content Placeholder 2">
            <a:extLst>
              <a:ext uri="{FF2B5EF4-FFF2-40B4-BE49-F238E27FC236}">
                <a16:creationId xmlns:a16="http://schemas.microsoft.com/office/drawing/2014/main" id="{8C8089D4-E1DC-E515-17AF-6B929B5D3DB3}"/>
              </a:ext>
            </a:extLst>
          </p:cNvPr>
          <p:cNvSpPr>
            <a:spLocks noGrp="1" noChangeArrowheads="1"/>
          </p:cNvSpPr>
          <p:nvPr>
            <p:ph sz="quarter" idx="10"/>
          </p:nvPr>
        </p:nvSpPr>
        <p:spPr bwMode="auto">
          <a:xfrm>
            <a:off x="323850" y="771525"/>
            <a:ext cx="8496300" cy="4141788"/>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lnSpc>
                <a:spcPct val="120000"/>
              </a:lnSpc>
              <a:buFont typeface="Arial" panose="020B0604020202020204" pitchFamily="34" charset="0"/>
              <a:buNone/>
              <a:defRPr/>
            </a:pPr>
            <a:r>
              <a:rPr lang="en-CA" altLang="en-US" sz="1600" i="1">
                <a:solidFill>
                  <a:schemeClr val="bg1"/>
                </a:solidFill>
              </a:rPr>
              <a:t>[15]  In my view, the key problem is in the way the Board approached the “purpose of the dealing” factor.  The Board concluded that since the Category 4 copies were not made as a result of a student request, they were no longer for the purpose of research or private study at the second stage. </a:t>
            </a:r>
          </a:p>
          <a:p>
            <a:pPr marL="0" indent="0">
              <a:lnSpc>
                <a:spcPct val="120000"/>
              </a:lnSpc>
              <a:buFont typeface="Arial" panose="020B0604020202020204" pitchFamily="34" charset="0"/>
              <a:buNone/>
              <a:defRPr/>
            </a:pPr>
            <a:r>
              <a:rPr lang="en-CA" altLang="en-US" sz="1600" i="1">
                <a:solidFill>
                  <a:schemeClr val="bg1"/>
                </a:solidFill>
              </a:rPr>
              <a:t>[23]  In the case before us, however, there is no such separate purpose on the part of the teacher.  </a:t>
            </a:r>
            <a:r>
              <a:rPr lang="en-CA" altLang="en-US" sz="1600" i="1">
                <a:solidFill>
                  <a:srgbClr val="FFFF00"/>
                </a:solidFill>
              </a:rPr>
              <a:t>Teachers have no ulterior motive when providing copies to students.  Nor can teachers be characterized as having the completely separate purpose of “instruction”; they are there to facilitate the students’ research and private study</a:t>
            </a:r>
            <a:r>
              <a:rPr lang="en-CA" altLang="en-US" sz="1600" i="1">
                <a:solidFill>
                  <a:schemeClr val="bg1"/>
                </a:solidFill>
              </a:rPr>
              <a:t>.  It seems to me to be axiomatic that most students lack the expertise to find or request the materials required for their own research and private study, and rely on the guidance of their teachers.  They study what they are told to study, and </a:t>
            </a:r>
            <a:r>
              <a:rPr lang="en-CA" altLang="en-US" sz="1600" i="1">
                <a:solidFill>
                  <a:srgbClr val="FFFF00"/>
                </a:solidFill>
              </a:rPr>
              <a:t>the teacher’s purpose in providing copies is to enable the students to have the material they need for the purpose of studying</a:t>
            </a:r>
            <a:r>
              <a:rPr lang="en-CA" altLang="en-US" sz="1600" i="1">
                <a:solidFill>
                  <a:schemeClr val="bg1"/>
                </a:solidFill>
              </a:rPr>
              <a:t>.  </a:t>
            </a:r>
            <a:r>
              <a:rPr lang="en-CA" altLang="en-US" sz="1600" i="1">
                <a:solidFill>
                  <a:srgbClr val="FF0000"/>
                </a:solidFill>
              </a:rPr>
              <a:t>The teacher/copier therefore shares a symbiotic purpose with the student/user who is engaging in research or private study</a:t>
            </a:r>
            <a:r>
              <a:rPr lang="en-CA" altLang="en-US" sz="1600" i="1">
                <a:solidFill>
                  <a:schemeClr val="bg1"/>
                </a:solidFill>
              </a:rPr>
              <a:t>.  Instruction and research/private study are, in the school context, tautological. </a:t>
            </a:r>
            <a:endParaRPr lang="en-US" altLang="en-US" sz="1600" i="1">
              <a:solidFill>
                <a:schemeClr val="bg1"/>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25A295-C706-ED6E-8533-20CDED76D6F7}"/>
              </a:ext>
            </a:extLst>
          </p:cNvPr>
          <p:cNvSpPr>
            <a:spLocks noGrp="1"/>
          </p:cNvSpPr>
          <p:nvPr>
            <p:ph sz="quarter" idx="10"/>
          </p:nvPr>
        </p:nvSpPr>
        <p:spPr>
          <a:xfrm>
            <a:off x="323850" y="192088"/>
            <a:ext cx="8496300" cy="4759325"/>
          </a:xfrm>
        </p:spPr>
        <p:txBody>
          <a:bodyPr>
            <a:normAutofit fontScale="85000" lnSpcReduction="10000"/>
          </a:bodyPr>
          <a:lstStyle/>
          <a:p>
            <a:pPr marL="0" indent="0">
              <a:lnSpc>
                <a:spcPct val="120000"/>
              </a:lnSpc>
              <a:buFont typeface="Arial" panose="020B0604020202020204" pitchFamily="34" charset="0"/>
              <a:buNone/>
              <a:defRPr/>
            </a:pPr>
            <a:r>
              <a:rPr lang="en-CA" sz="1900" i="1" dirty="0">
                <a:solidFill>
                  <a:schemeClr val="bg1"/>
                </a:solidFill>
              </a:rPr>
              <a:t>[27]  With respect, </a:t>
            </a:r>
            <a:r>
              <a:rPr lang="en-CA" sz="1900" i="1" dirty="0">
                <a:solidFill>
                  <a:srgbClr val="FFFF00"/>
                </a:solidFill>
              </a:rPr>
              <a:t>the word “private” in “private study” should not be understood as requiring users to view copyrighted works in splendid isolation</a:t>
            </a:r>
            <a:r>
              <a:rPr lang="en-CA" sz="1900" i="1" dirty="0">
                <a:solidFill>
                  <a:schemeClr val="bg1"/>
                </a:solidFill>
              </a:rPr>
              <a:t>.  Studying and learning are essentially personal endeavours, whether they are engaged in with others or in solitude.  </a:t>
            </a:r>
            <a:r>
              <a:rPr lang="en-CA" sz="1900" i="1" dirty="0">
                <a:solidFill>
                  <a:srgbClr val="FF0000"/>
                </a:solidFill>
              </a:rPr>
              <a:t>By focusing on the geography of classroom instruction rather than on the concept of studying, the Board again artificially separated the teachers’ instruction from the students’ studying</a:t>
            </a:r>
            <a:r>
              <a:rPr lang="en-CA" sz="1900" i="1" dirty="0">
                <a:solidFill>
                  <a:schemeClr val="bg1"/>
                </a:solidFill>
              </a:rPr>
              <a:t>.</a:t>
            </a:r>
          </a:p>
          <a:p>
            <a:pPr marL="0" indent="0">
              <a:lnSpc>
                <a:spcPct val="120000"/>
              </a:lnSpc>
              <a:buFont typeface="Arial" panose="020B0604020202020204" pitchFamily="34" charset="0"/>
              <a:buNone/>
              <a:defRPr/>
            </a:pPr>
            <a:r>
              <a:rPr lang="en-CA" sz="1900" i="1" dirty="0">
                <a:solidFill>
                  <a:schemeClr val="bg1"/>
                </a:solidFill>
              </a:rPr>
              <a:t>[32]  In my view, buying books for each student is not a realistic alternative to teachers copying short excerpts to supplement student textbooks.  First, the schools have already purchased originals that are kept in the class or library, from which the teachers make copies.  The teacher merely facilitates wider access to this limited number of texts by making copies available to all students who need them.  In addition, purchasing a greater number of original textbooks to distribute to students is unreasonable in light of the Board’s finding that teachers only photocopy short excerpts to complement existing textbooks.  Under the Board’s approach, schools would be required to buy sufficient copies for every student of every text, magazine and newspaper in Access Copyright’s repertoire that is relied on by a teacher.  This is a demonstrably unrealistic outcome.  </a:t>
            </a:r>
            <a:r>
              <a:rPr lang="en-CA" sz="1900" i="1" dirty="0">
                <a:solidFill>
                  <a:srgbClr val="FFFF00"/>
                </a:solidFill>
              </a:rPr>
              <a:t>Copying short excerpts, as a result, is reasonably necessary to achieve the ultimate purpose of the students’ research and private study</a:t>
            </a:r>
            <a:r>
              <a:rPr lang="en-CA" sz="1900" i="1" dirty="0">
                <a:solidFill>
                  <a:schemeClr val="bg1"/>
                </a:solidFill>
              </a:rPr>
              <a:t>. </a:t>
            </a:r>
            <a:r>
              <a:rPr lang="en-CA" dirty="0">
                <a:solidFill>
                  <a:schemeClr val="bg1"/>
                </a:solidFill>
              </a:rPr>
              <a:t>  </a:t>
            </a:r>
            <a:r>
              <a:rPr lang="en-CA" dirty="0"/>
              <a:t>  </a:t>
            </a:r>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58AC1-14D9-7EA9-B442-72889D1062F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a:extLst>
              <a:ext uri="{FF2B5EF4-FFF2-40B4-BE49-F238E27FC236}">
                <a16:creationId xmlns:a16="http://schemas.microsoft.com/office/drawing/2014/main" id="{6B823517-8FFD-DFA1-B04F-EFB726AA32E2}"/>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FDE3B6DF-89A5-B14A-D199-211B0F6FF35D}"/>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3038475" y="1331913"/>
            <a:ext cx="3067050" cy="3132137"/>
          </a:xfrm>
        </p:spPr>
      </p:pic>
      <p:pic>
        <p:nvPicPr>
          <p:cNvPr id="243715" name="Content Placeholder 3" descr="Crystal_Project_pause-queue.png">
            <a:extLst>
              <a:ext uri="{FF2B5EF4-FFF2-40B4-BE49-F238E27FC236}">
                <a16:creationId xmlns:a16="http://schemas.microsoft.com/office/drawing/2014/main" id="{DE7375F7-3103-E340-36DA-1D362C2D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FA2C-4137-8C12-28CB-780F6A7C3695}"/>
              </a:ext>
            </a:extLst>
          </p:cNvPr>
          <p:cNvSpPr>
            <a:spLocks noGrp="1"/>
          </p:cNvSpPr>
          <p:nvPr>
            <p:ph type="title"/>
          </p:nvPr>
        </p:nvSpPr>
        <p:spPr>
          <a:xfrm>
            <a:off x="1485900" y="86602"/>
            <a:ext cx="6172200" cy="762299"/>
          </a:xfrm>
        </p:spPr>
        <p:txBody>
          <a:bodyPr>
            <a:no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244738" name="Content Placeholder 2">
            <a:extLst>
              <a:ext uri="{FF2B5EF4-FFF2-40B4-BE49-F238E27FC236}">
                <a16:creationId xmlns:a16="http://schemas.microsoft.com/office/drawing/2014/main" id="{74258096-0DBF-8E06-964F-45A4F2254280}"/>
              </a:ext>
            </a:extLst>
          </p:cNvPr>
          <p:cNvSpPr>
            <a:spLocks noGrp="1" noChangeArrowheads="1"/>
          </p:cNvSpPr>
          <p:nvPr>
            <p:ph sz="quarter" idx="10"/>
          </p:nvPr>
        </p:nvSpPr>
        <p:spPr bwMode="auto">
          <a:xfrm>
            <a:off x="1263650" y="996950"/>
            <a:ext cx="6634163" cy="3297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CA" altLang="en-US" sz="4500">
                <a:solidFill>
                  <a:srgbClr val="FF0000"/>
                </a:solidFill>
              </a:rPr>
              <a:t>“</a:t>
            </a:r>
            <a:r>
              <a:rPr lang="en-CA" altLang="en-US" sz="4500">
                <a:solidFill>
                  <a:schemeClr val="bg1"/>
                </a:solidFill>
              </a:rPr>
              <a:t>Remedies</a:t>
            </a:r>
            <a:r>
              <a:rPr lang="en-CA" altLang="en-US" sz="4500">
                <a:solidFill>
                  <a:srgbClr val="FF0000"/>
                </a:solidFill>
              </a:rPr>
              <a:t>”</a:t>
            </a:r>
          </a:p>
          <a:p>
            <a:pPr marL="0" indent="0" algn="ctr">
              <a:buFont typeface="Arial" panose="020B0604020202020204" pitchFamily="34" charset="0"/>
              <a:buNone/>
            </a:pPr>
            <a:endParaRPr lang="en-US" altLang="en-US" sz="4500">
              <a:solidFill>
                <a:schemeClr val="bg1"/>
              </a:solidFill>
            </a:endParaRPr>
          </a:p>
        </p:txBody>
      </p:sp>
      <p:pic>
        <p:nvPicPr>
          <p:cNvPr id="244739" name="Picture 6">
            <a:extLst>
              <a:ext uri="{FF2B5EF4-FFF2-40B4-BE49-F238E27FC236}">
                <a16:creationId xmlns:a16="http://schemas.microsoft.com/office/drawing/2014/main" id="{3106DBE1-05BA-294F-B843-7DC504A0D1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4250" y="2278063"/>
            <a:ext cx="20955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218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26B096-0293-C72C-26A0-D02BEE17F47E}"/>
              </a:ext>
            </a:extLst>
          </p:cNvPr>
          <p:cNvSpPr>
            <a:spLocks noGrp="1"/>
          </p:cNvSpPr>
          <p:nvPr>
            <p:ph sz="quarter" idx="10"/>
          </p:nvPr>
        </p:nvSpPr>
        <p:spPr>
          <a:xfrm>
            <a:off x="1485900" y="987425"/>
            <a:ext cx="6172200" cy="3379788"/>
          </a:xfrm>
        </p:spPr>
        <p:txBody>
          <a:bodyPr>
            <a:normAutofit fontScale="92500" lnSpcReduction="10000"/>
          </a:bodyPr>
          <a:lstStyle/>
          <a:p>
            <a:pPr marL="0" indent="0" algn="ctr">
              <a:buFont typeface="Arial" panose="020B0604020202020204" pitchFamily="34" charset="0"/>
              <a:buNone/>
              <a:defRPr/>
            </a:pPr>
            <a:r>
              <a:rPr lang="en-US" sz="5400" dirty="0">
                <a:solidFill>
                  <a:schemeClr val="bg1"/>
                </a:solidFill>
                <a:latin typeface="Apple Chancery" panose="03020702040506060504" pitchFamily="66" charset="-79"/>
                <a:cs typeface="Apple Chancery" panose="03020702040506060504" pitchFamily="66" charset="-79"/>
              </a:rPr>
              <a:t>Thank you for </a:t>
            </a:r>
          </a:p>
          <a:p>
            <a:pPr marL="0" indent="0" algn="ctr">
              <a:buFont typeface="Arial" panose="020B0604020202020204" pitchFamily="34" charset="0"/>
              <a:buNone/>
              <a:defRPr/>
            </a:pPr>
            <a:r>
              <a:rPr lang="en-US" sz="5400" dirty="0">
                <a:solidFill>
                  <a:schemeClr val="bg1"/>
                </a:solidFill>
                <a:latin typeface="Apple Chancery" panose="03020702040506060504" pitchFamily="66" charset="-79"/>
                <a:cs typeface="Apple Chancery" panose="03020702040506060504" pitchFamily="66" charset="-79"/>
              </a:rPr>
              <a:t>your bios</a:t>
            </a:r>
            <a:r>
              <a:rPr lang="en-US" sz="5400" dirty="0">
                <a:solidFill>
                  <a:srgbClr val="FFFF00"/>
                </a:solidFill>
                <a:latin typeface="Apple Chancery" panose="03020702040506060504" pitchFamily="66" charset="-79"/>
                <a:cs typeface="Apple Chancery" panose="03020702040506060504" pitchFamily="66" charset="-79"/>
              </a:rPr>
              <a:t>.</a:t>
            </a:r>
            <a:r>
              <a:rPr lang="en-US" sz="5400" dirty="0">
                <a:solidFill>
                  <a:schemeClr val="bg1"/>
                </a:solidFill>
                <a:latin typeface="Apple Chancery" panose="03020702040506060504" pitchFamily="66" charset="-79"/>
                <a:cs typeface="Apple Chancery" panose="03020702040506060504" pitchFamily="66" charset="-79"/>
              </a:rPr>
              <a:t> </a:t>
            </a:r>
            <a:r>
              <a:rPr lang="en-US" sz="5400" dirty="0">
                <a:solidFill>
                  <a:srgbClr val="FF0000"/>
                </a:solidFill>
                <a:latin typeface="Apple Chancery" panose="03020702040506060504" pitchFamily="66" charset="-79"/>
                <a:cs typeface="Apple Chancery" panose="03020702040506060504" pitchFamily="66" charset="-79"/>
              </a:rPr>
              <a:t>&amp;</a:t>
            </a:r>
            <a:r>
              <a:rPr lang="en-US" sz="5400" dirty="0">
                <a:solidFill>
                  <a:schemeClr val="bg1"/>
                </a:solidFill>
                <a:latin typeface="Apple Chancery" panose="03020702040506060504" pitchFamily="66" charset="-79"/>
                <a:cs typeface="Apple Chancery" panose="03020702040506060504" pitchFamily="66" charset="-79"/>
              </a:rPr>
              <a:t> favorite I</a:t>
            </a:r>
            <a:r>
              <a:rPr lang="en-US" sz="5400" dirty="0">
                <a:solidFill>
                  <a:srgbClr val="FF0000"/>
                </a:solidFill>
                <a:latin typeface="Apple Chancery" panose="03020702040506060504" pitchFamily="66" charset="-79"/>
                <a:cs typeface="Apple Chancery" panose="03020702040506060504" pitchFamily="66" charset="-79"/>
              </a:rPr>
              <a:t>.</a:t>
            </a:r>
            <a:r>
              <a:rPr lang="en-US" sz="5400" dirty="0">
                <a:solidFill>
                  <a:schemeClr val="bg1"/>
                </a:solidFill>
                <a:latin typeface="Apple Chancery" panose="03020702040506060504" pitchFamily="66" charset="-79"/>
                <a:cs typeface="Apple Chancery" panose="03020702040506060504" pitchFamily="66" charset="-79"/>
              </a:rPr>
              <a:t>P</a:t>
            </a:r>
            <a:r>
              <a:rPr lang="en-US" sz="5400" dirty="0">
                <a:solidFill>
                  <a:srgbClr val="FF0000"/>
                </a:solidFill>
                <a:latin typeface="Apple Chancery" panose="03020702040506060504" pitchFamily="66" charset="-79"/>
                <a:cs typeface="Apple Chancery" panose="03020702040506060504" pitchFamily="66" charset="-79"/>
              </a:rPr>
              <a:t>.</a:t>
            </a:r>
            <a:r>
              <a:rPr lang="en-US" sz="5400" dirty="0">
                <a:solidFill>
                  <a:srgbClr val="FFFF00"/>
                </a:solidFill>
                <a:latin typeface="Apple Chancery" panose="03020702040506060504" pitchFamily="66" charset="-79"/>
                <a:cs typeface="Apple Chancery" panose="03020702040506060504" pitchFamily="66" charset="-79"/>
              </a:rPr>
              <a:t>’</a:t>
            </a:r>
            <a:r>
              <a:rPr lang="en-US" sz="5400" dirty="0">
                <a:solidFill>
                  <a:schemeClr val="bg1"/>
                </a:solidFill>
                <a:latin typeface="Apple Chancery" panose="03020702040506060504" pitchFamily="66" charset="-79"/>
                <a:cs typeface="Apple Chancery" panose="03020702040506060504" pitchFamily="66" charset="-79"/>
              </a:rPr>
              <a:t>s</a:t>
            </a:r>
          </a:p>
          <a:p>
            <a:pPr marL="0" indent="0" algn="ctr">
              <a:buFont typeface="Arial" panose="020B0604020202020204" pitchFamily="34" charset="0"/>
              <a:buNone/>
              <a:defRPr/>
            </a:pPr>
            <a:r>
              <a:rPr lang="en-US" sz="5400" dirty="0">
                <a:solidFill>
                  <a:srgbClr val="FFFF00"/>
                </a:solidFill>
                <a:latin typeface="Apple Chancery" panose="03020702040506060504" pitchFamily="66" charset="-79"/>
                <a:cs typeface="Apple Chancery" panose="03020702040506060504" pitchFamily="66" charset="-79"/>
              </a:rPr>
              <a:t>Much appreciated</a:t>
            </a:r>
            <a:r>
              <a:rPr lang="en-US" sz="5400" dirty="0">
                <a:solidFill>
                  <a:schemeClr val="bg1"/>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20031634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Content Placeholder 2">
            <a:extLst>
              <a:ext uri="{FF2B5EF4-FFF2-40B4-BE49-F238E27FC236}">
                <a16:creationId xmlns:a16="http://schemas.microsoft.com/office/drawing/2014/main" id="{BB8BC7D8-D660-2BB4-8502-F2703174475A}"/>
              </a:ext>
            </a:extLst>
          </p:cNvPr>
          <p:cNvSpPr>
            <a:spLocks noGrp="1" noChangeArrowheads="1"/>
          </p:cNvSpPr>
          <p:nvPr>
            <p:ph sz="quarter" idx="10"/>
          </p:nvPr>
        </p:nvSpPr>
        <p:spPr bwMode="auto">
          <a:xfrm>
            <a:off x="1495425" y="446088"/>
            <a:ext cx="6172200" cy="399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defTabSz="685800">
              <a:spcBef>
                <a:spcPct val="0"/>
              </a:spcBef>
              <a:buFont typeface="Arial" panose="020B0604020202020204" pitchFamily="34" charset="0"/>
              <a:buNone/>
            </a:pPr>
            <a:r>
              <a:rPr lang="en-US" altLang="en-US" sz="7800" dirty="0">
                <a:solidFill>
                  <a:srgbClr val="FFFF00"/>
                </a:solidFill>
                <a:latin typeface="Apple Chancery" panose="03020702040506060504" pitchFamily="66" charset="-79"/>
                <a:cs typeface="Apple Chancery" panose="03020702040506060504" pitchFamily="66" charset="-79"/>
              </a:rPr>
              <a:t>SEE YOU NEXT WEEK</a:t>
            </a:r>
            <a:r>
              <a:rPr lang="en-US" altLang="en-US" sz="7800" dirty="0">
                <a:solidFill>
                  <a:srgbClr val="FF0000"/>
                </a:solidFill>
                <a:latin typeface="Apple Chancery" panose="03020702040506060504" pitchFamily="66" charset="-79"/>
                <a:cs typeface="Apple Chancery" panose="03020702040506060504" pitchFamily="66" charset="-79"/>
              </a:rPr>
              <a:t>!</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DE12-C7AB-DBDF-4A24-EC7CC38E93DA}"/>
              </a:ext>
            </a:extLst>
          </p:cNvPr>
          <p:cNvSpPr>
            <a:spLocks noGrp="1"/>
          </p:cNvSpPr>
          <p:nvPr>
            <p:ph type="title"/>
          </p:nvPr>
        </p:nvSpPr>
        <p:spPr>
          <a:xfrm>
            <a:off x="1143000" y="4763"/>
            <a:ext cx="6858000" cy="938212"/>
          </a:xfrm>
        </p:spPr>
        <p:txBody>
          <a:bodyPr>
            <a:noAutofit/>
          </a:bodyPr>
          <a:lstStyle/>
          <a:p>
            <a:pPr>
              <a:defRPr/>
            </a:pPr>
            <a:r>
              <a:rPr lang="en-US" sz="36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19490" name="Content Placeholder 2">
            <a:extLst>
              <a:ext uri="{FF2B5EF4-FFF2-40B4-BE49-F238E27FC236}">
                <a16:creationId xmlns:a16="http://schemas.microsoft.com/office/drawing/2014/main" id="{389E4392-E3D4-6891-8F5C-3277E530A17A}"/>
              </a:ext>
            </a:extLst>
          </p:cNvPr>
          <p:cNvSpPr>
            <a:spLocks noGrp="1" noChangeArrowheads="1"/>
          </p:cNvSpPr>
          <p:nvPr>
            <p:ph sz="quarter" idx="10"/>
          </p:nvPr>
        </p:nvSpPr>
        <p:spPr bwMode="auto">
          <a:xfrm>
            <a:off x="1485900" y="942975"/>
            <a:ext cx="6172200" cy="335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cs typeface="Times New Roman" panose="02020603050405020304" pitchFamily="18" charset="0"/>
              </a:rPr>
              <a:t>          </a:t>
            </a:r>
            <a:endParaRPr lang="en-US" altLang="en-US" sz="2400">
              <a:solidFill>
                <a:schemeClr val="bg1"/>
              </a:solidFill>
              <a:cs typeface="Times New Roman" panose="02020603050405020304" pitchFamily="18" charset="0"/>
            </a:endParaRPr>
          </a:p>
          <a:p>
            <a:pPr marL="0" indent="0">
              <a:buFont typeface="Arial" panose="020B0604020202020204" pitchFamily="34" charset="0"/>
              <a:buNone/>
            </a:pPr>
            <a:r>
              <a:rPr lang="en-US" altLang="en-US"/>
              <a:t> </a:t>
            </a:r>
          </a:p>
        </p:txBody>
      </p:sp>
      <p:pic>
        <p:nvPicPr>
          <p:cNvPr id="319491" name="Content Placeholder 3" descr="cat-1382015906Wuw.jpg">
            <a:extLst>
              <a:ext uri="{FF2B5EF4-FFF2-40B4-BE49-F238E27FC236}">
                <a16:creationId xmlns:a16="http://schemas.microsoft.com/office/drawing/2014/main" id="{7E82CE1C-87F4-EDA2-1CD4-3A906BC6CF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99" r="-270"/>
          <a:stretch>
            <a:fillRect/>
          </a:stretch>
        </p:blipFill>
        <p:spPr bwMode="auto">
          <a:xfrm>
            <a:off x="2120900" y="1055688"/>
            <a:ext cx="491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C10AD-B80C-FFA3-BC00-B05188113EB3}"/>
              </a:ext>
            </a:extLst>
          </p:cNvPr>
          <p:cNvSpPr>
            <a:spLocks noGrp="1"/>
          </p:cNvSpPr>
          <p:nvPr>
            <p:ph sz="quarter" idx="10"/>
          </p:nvPr>
        </p:nvSpPr>
        <p:spPr>
          <a:xfrm>
            <a:off x="1485900" y="1651000"/>
            <a:ext cx="6172200" cy="2643188"/>
          </a:xfrm>
        </p:spPr>
        <p:txBody>
          <a:bodyPr/>
          <a:lstStyle/>
          <a:p>
            <a:pPr marL="0" indent="0" algn="ctr">
              <a:buFont typeface="Arial" panose="020B0604020202020204" pitchFamily="34" charset="0"/>
              <a:buNone/>
              <a:defRPr/>
            </a:pPr>
            <a:r>
              <a:rPr lang="en-CA" i="1" dirty="0">
                <a:solidFill>
                  <a:schemeClr val="bg1"/>
                </a:solidFill>
              </a:rPr>
              <a:t>In learning you will teach</a:t>
            </a:r>
          </a:p>
          <a:p>
            <a:pPr marL="0" indent="0" algn="ctr">
              <a:buFont typeface="Arial" panose="020B0604020202020204" pitchFamily="34" charset="0"/>
              <a:buNone/>
              <a:defRPr/>
            </a:pPr>
            <a:r>
              <a:rPr lang="en-CA" i="1" dirty="0">
                <a:solidFill>
                  <a:schemeClr val="bg1"/>
                </a:solidFill>
              </a:rPr>
              <a:t>And in teaching you will learn</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35B1EB72-FEB2-A02D-E55B-E9D7EA6A3D76}"/>
              </a:ext>
            </a:extLst>
          </p:cNvPr>
          <p:cNvSpPr>
            <a:spLocks noGrp="1" noChangeArrowheads="1"/>
          </p:cNvSpPr>
          <p:nvPr>
            <p:ph type="title"/>
          </p:nvPr>
        </p:nvSpPr>
        <p:spPr bwMode="auto">
          <a:xfrm>
            <a:off x="1485900" y="1762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Let’s talk about</a:t>
            </a:r>
            <a:r>
              <a:rPr lang="en-US" altLang="en-US">
                <a:solidFill>
                  <a:srgbClr val="FF0000"/>
                </a:solidFill>
              </a:rPr>
              <a:t>…</a:t>
            </a:r>
          </a:p>
        </p:txBody>
      </p:sp>
      <p:sp>
        <p:nvSpPr>
          <p:cNvPr id="3" name="TextBox 2">
            <a:extLst>
              <a:ext uri="{FF2B5EF4-FFF2-40B4-BE49-F238E27FC236}">
                <a16:creationId xmlns:a16="http://schemas.microsoft.com/office/drawing/2014/main" id="{7642C2F6-318D-0DA5-7554-7C5724722864}"/>
              </a:ext>
            </a:extLst>
          </p:cNvPr>
          <p:cNvSpPr txBox="1"/>
          <p:nvPr/>
        </p:nvSpPr>
        <p:spPr>
          <a:xfrm>
            <a:off x="3491880" y="938213"/>
            <a:ext cx="3034862" cy="2308324"/>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002040"/>
                </a:solidFill>
                <a:effectLst/>
                <a:highlight>
                  <a:srgbClr val="FFFF00"/>
                </a:highlight>
                <a:uLnTx/>
                <a:uFillTx/>
                <a:latin typeface="Arial" panose="020B0604020202020204" pitchFamily="34" charset="0"/>
                <a:ea typeface="MS PGothic" panose="020B0600070205080204" pitchFamily="34" charset="-128"/>
                <a:cs typeface="+mn-cs"/>
              </a:rPr>
              <a:t>The 30%</a:t>
            </a:r>
          </a:p>
        </p:txBody>
      </p:sp>
      <p:sp>
        <p:nvSpPr>
          <p:cNvPr id="39939" name="TextBox 1">
            <a:extLst>
              <a:ext uri="{FF2B5EF4-FFF2-40B4-BE49-F238E27FC236}">
                <a16:creationId xmlns:a16="http://schemas.microsoft.com/office/drawing/2014/main" id="{F47D62BB-8ED4-B1EC-A294-96CE35368008}"/>
              </a:ext>
            </a:extLst>
          </p:cNvPr>
          <p:cNvSpPr txBox="1">
            <a:spLocks noChangeArrowheads="1"/>
          </p:cNvSpPr>
          <p:nvPr/>
        </p:nvSpPr>
        <p:spPr bwMode="auto">
          <a:xfrm>
            <a:off x="2200275" y="3508375"/>
            <a:ext cx="4743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Paper</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Presentation</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Post </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 20</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endPar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39940" name="TextBox 3">
            <a:extLst>
              <a:ext uri="{FF2B5EF4-FFF2-40B4-BE49-F238E27FC236}">
                <a16:creationId xmlns:a16="http://schemas.microsoft.com/office/drawing/2014/main" id="{AA89442B-EFB3-0CCF-C3BE-D6D238B49EE8}"/>
              </a:ext>
            </a:extLst>
          </p:cNvPr>
          <p:cNvSpPr txBox="1">
            <a:spLocks noChangeArrowheads="1"/>
          </p:cNvSpPr>
          <p:nvPr/>
        </p:nvSpPr>
        <p:spPr bwMode="auto">
          <a:xfrm>
            <a:off x="2987675" y="4186238"/>
            <a:ext cx="3049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Participation </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 10</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endPar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1240972" y="1459851"/>
            <a:ext cx="6656423" cy="2834749"/>
          </a:xfrm>
        </p:spPr>
        <p:txBody>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087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3">
            <a:extLst>
              <a:ext uri="{FF2B5EF4-FFF2-40B4-BE49-F238E27FC236}">
                <a16:creationId xmlns:a16="http://schemas.microsoft.com/office/drawing/2014/main" id="{F7F8B7EE-7352-FE0D-C881-DBF3A75F8DB5}"/>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20</a:t>
            </a:r>
            <a:r>
              <a:rPr lang="en-US" altLang="en-US" sz="3600" b="1">
                <a:solidFill>
                  <a:srgbClr val="FF0000"/>
                </a:solidFill>
              </a:rPr>
              <a:t>%</a:t>
            </a:r>
            <a:r>
              <a:rPr lang="en-US" altLang="en-US" sz="3600" b="1">
                <a:solidFill>
                  <a:srgbClr val="00B0F0"/>
                </a:solidFill>
              </a:rPr>
              <a:t> </a:t>
            </a:r>
            <a:r>
              <a:rPr lang="en-US" altLang="en-US" sz="3600" b="1">
                <a:solidFill>
                  <a:schemeClr val="bg1"/>
                </a:solidFill>
              </a:rPr>
              <a:t>=</a:t>
            </a:r>
            <a:r>
              <a:rPr lang="en-US" altLang="en-US" sz="3600" b="1">
                <a:solidFill>
                  <a:srgbClr val="00B0F0"/>
                </a:solidFill>
              </a:rPr>
              <a:t> a modest proposal</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9095AE32-97DA-D980-A8F1-E5004C04E784}"/>
              </a:ext>
            </a:extLst>
          </p:cNvPr>
          <p:cNvSpPr>
            <a:spLocks noGrp="1"/>
          </p:cNvSpPr>
          <p:nvPr>
            <p:ph sz="quarter" idx="10"/>
          </p:nvPr>
        </p:nvSpPr>
        <p:spPr>
          <a:xfrm>
            <a:off x="457200" y="1055688"/>
            <a:ext cx="8229600" cy="3676650"/>
          </a:xfrm>
        </p:spPr>
        <p:txBody>
          <a:bodyPr>
            <a:normAutofit fontScale="92500"/>
          </a:bodyPr>
          <a:lstStyle/>
          <a:p>
            <a:pPr marL="0" indent="0">
              <a:buFont typeface="Arial" panose="020B0604020202020204" pitchFamily="34" charset="0"/>
              <a:buNone/>
              <a:defRPr/>
            </a:pPr>
            <a:endParaRPr lang="en-US" dirty="0"/>
          </a:p>
          <a:p>
            <a:pPr>
              <a:defRPr/>
            </a:pPr>
            <a:r>
              <a:rPr lang="en-US" sz="3225" dirty="0">
                <a:solidFill>
                  <a:schemeClr val="bg1"/>
                </a:solidFill>
              </a:rPr>
              <a:t>750</a:t>
            </a:r>
            <a:r>
              <a:rPr lang="en-US" sz="3225" dirty="0">
                <a:solidFill>
                  <a:srgbClr val="00B0F0"/>
                </a:solidFill>
              </a:rPr>
              <a:t>-</a:t>
            </a:r>
            <a:r>
              <a:rPr lang="en-US" sz="3225" dirty="0">
                <a:solidFill>
                  <a:schemeClr val="bg1"/>
                </a:solidFill>
              </a:rPr>
              <a:t>1000 words </a:t>
            </a:r>
            <a:r>
              <a:rPr lang="en-US" sz="3225" dirty="0">
                <a:solidFill>
                  <a:srgbClr val="00B0F0"/>
                </a:solidFill>
              </a:rPr>
              <a:t>(</a:t>
            </a:r>
            <a:r>
              <a:rPr lang="en-US" sz="3225" dirty="0">
                <a:solidFill>
                  <a:schemeClr val="bg1"/>
                </a:solidFill>
              </a:rPr>
              <a:t>or equivalent</a:t>
            </a:r>
            <a:r>
              <a:rPr lang="en-US" sz="3225" dirty="0">
                <a:solidFill>
                  <a:srgbClr val="00B0F0"/>
                </a:solidFill>
              </a:rPr>
              <a:t>)</a:t>
            </a:r>
            <a:r>
              <a:rPr lang="en-US" sz="3225" dirty="0">
                <a:solidFill>
                  <a:schemeClr val="bg1"/>
                </a:solidFill>
              </a:rPr>
              <a:t> per person </a:t>
            </a:r>
          </a:p>
          <a:p>
            <a:pPr>
              <a:defRPr/>
            </a:pPr>
            <a:r>
              <a:rPr lang="en-US" sz="3225" dirty="0">
                <a:solidFill>
                  <a:schemeClr val="bg1"/>
                </a:solidFill>
              </a:rPr>
              <a:t>written</a:t>
            </a:r>
            <a:r>
              <a:rPr lang="en-US" sz="3225" dirty="0">
                <a:solidFill>
                  <a:srgbClr val="00B0F0"/>
                </a:solidFill>
              </a:rPr>
              <a:t>,</a:t>
            </a:r>
            <a:r>
              <a:rPr lang="en-US" sz="3225" dirty="0">
                <a:solidFill>
                  <a:schemeClr val="bg1"/>
                </a:solidFill>
              </a:rPr>
              <a:t> video</a:t>
            </a:r>
            <a:r>
              <a:rPr lang="en-US" sz="3225" dirty="0">
                <a:solidFill>
                  <a:srgbClr val="00B0F0"/>
                </a:solidFill>
              </a:rPr>
              <a:t>, </a:t>
            </a:r>
            <a:r>
              <a:rPr lang="en-US" sz="3225" dirty="0">
                <a:solidFill>
                  <a:schemeClr val="bg1"/>
                </a:solidFill>
              </a:rPr>
              <a:t>podcast</a:t>
            </a:r>
            <a:r>
              <a:rPr lang="en-US" sz="3225" dirty="0">
                <a:solidFill>
                  <a:srgbClr val="00B0F0"/>
                </a:solidFill>
              </a:rPr>
              <a:t>,</a:t>
            </a:r>
            <a:r>
              <a:rPr lang="en-US" sz="3225" dirty="0">
                <a:solidFill>
                  <a:schemeClr val="bg1"/>
                </a:solidFill>
              </a:rPr>
              <a:t> in-class presentation </a:t>
            </a:r>
            <a:r>
              <a:rPr lang="en-US" sz="3225" dirty="0">
                <a:solidFill>
                  <a:srgbClr val="FFFF00"/>
                </a:solidFill>
              </a:rPr>
              <a:t>(</a:t>
            </a:r>
            <a:r>
              <a:rPr lang="en-US" sz="3225" dirty="0">
                <a:solidFill>
                  <a:srgbClr val="00B0F0"/>
                </a:solidFill>
              </a:rPr>
              <a:t>?</a:t>
            </a:r>
            <a:r>
              <a:rPr lang="en-US" sz="3225" dirty="0">
                <a:solidFill>
                  <a:srgbClr val="FFFF00"/>
                </a:solidFill>
              </a:rPr>
              <a:t>)</a:t>
            </a:r>
            <a:r>
              <a:rPr lang="en-US" sz="3225" dirty="0">
                <a:solidFill>
                  <a:srgbClr val="00B0F0"/>
                </a:solidFill>
              </a:rPr>
              <a:t>,</a:t>
            </a:r>
            <a:r>
              <a:rPr lang="en-US" sz="3225" dirty="0">
                <a:solidFill>
                  <a:schemeClr val="bg1"/>
                </a:solidFill>
              </a:rPr>
              <a:t> </a:t>
            </a:r>
            <a:r>
              <a:rPr lang="en-US" sz="3225" i="1" dirty="0">
                <a:solidFill>
                  <a:schemeClr val="bg1"/>
                </a:solidFill>
              </a:rPr>
              <a:t>interpretive dance</a:t>
            </a:r>
          </a:p>
          <a:p>
            <a:pPr>
              <a:defRPr/>
            </a:pPr>
            <a:r>
              <a:rPr lang="en-US" sz="3225" dirty="0">
                <a:solidFill>
                  <a:schemeClr val="bg1"/>
                </a:solidFill>
              </a:rPr>
              <a:t>Website or not</a:t>
            </a:r>
          </a:p>
          <a:p>
            <a:pPr>
              <a:defRPr/>
            </a:pPr>
            <a:r>
              <a:rPr lang="en-US" sz="3225" dirty="0">
                <a:solidFill>
                  <a:schemeClr val="bg1"/>
                </a:solidFill>
              </a:rPr>
              <a:t>Groups or individually</a:t>
            </a:r>
          </a:p>
          <a:p>
            <a:pPr>
              <a:defRPr/>
            </a:pPr>
            <a:r>
              <a:rPr lang="en-US" sz="3225" dirty="0">
                <a:solidFill>
                  <a:srgbClr val="FFFF00"/>
                </a:solidFill>
              </a:rPr>
              <a:t>LLM Students </a:t>
            </a:r>
            <a:r>
              <a:rPr lang="en-US" sz="3225" dirty="0">
                <a:solidFill>
                  <a:srgbClr val="00B0F0"/>
                </a:solidFill>
              </a:rPr>
              <a:t>–</a:t>
            </a:r>
            <a:r>
              <a:rPr lang="en-US" sz="3225" dirty="0">
                <a:solidFill>
                  <a:schemeClr val="bg1"/>
                </a:solidFill>
              </a:rPr>
              <a:t> </a:t>
            </a:r>
            <a:r>
              <a:rPr lang="en-US" sz="3225" dirty="0">
                <a:solidFill>
                  <a:srgbClr val="FF0000"/>
                </a:solidFill>
              </a:rPr>
              <a:t>one extra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39937" name="TextBox 1">
            <a:extLst>
              <a:ext uri="{FF2B5EF4-FFF2-40B4-BE49-F238E27FC236}">
                <a16:creationId xmlns:a16="http://schemas.microsoft.com/office/drawing/2014/main" id="{2547460B-4918-CD54-7298-F9E67799965A}"/>
              </a:ext>
            </a:extLst>
          </p:cNvPr>
          <p:cNvSpPr txBox="1">
            <a:spLocks noChangeArrowheads="1"/>
          </p:cNvSpPr>
          <p:nvPr/>
        </p:nvSpPr>
        <p:spPr bwMode="auto">
          <a:xfrm>
            <a:off x="1187450" y="987425"/>
            <a:ext cx="6769100" cy="2800350"/>
          </a:xfrm>
          <a:prstGeom prst="rect">
            <a:avLst/>
          </a:prstGeom>
          <a:noFill/>
          <a:ln>
            <a:noFill/>
          </a:ln>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DUE</a:t>
            </a:r>
            <a:r>
              <a:rPr kumimoji="0" lang="en-US" altLang="en-US" sz="4400" b="0" i="0" u="none" strike="noStrike" kern="1200" cap="none" spc="0" normalizeH="0" baseline="0" noProof="0" dirty="0">
                <a:ln>
                  <a:noFill/>
                </a:ln>
                <a:solidFill>
                  <a:srgbClr val="00B0F0"/>
                </a:solidFill>
                <a:effectLst/>
                <a:uLnTx/>
                <a:uFillTx/>
                <a:latin typeface="Arial" panose="020B0604020202020204" pitchFamily="34" charset="0"/>
                <a:ea typeface="MS PGothic" panose="020B0600070205080204" pitchFamily="34" charset="-128"/>
                <a:cs typeface="+mn-cs"/>
              </a:rPr>
              <a:t>  </a:t>
            </a: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11</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59</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59 PM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LAST DAY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OF THE TERM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D0DCDF">
                    <a:lumMod val="10000"/>
                  </a:srgbClr>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END OF EXAM PERIOD</a:t>
            </a:r>
            <a:r>
              <a:rPr kumimoji="0" lang="en-US" altLang="en-US" sz="4400" b="0" i="0" u="none" strike="noStrike" kern="1200" cap="none" spc="0" normalizeH="0" baseline="0" noProof="0" dirty="0">
                <a:ln>
                  <a:noFill/>
                </a:ln>
                <a:solidFill>
                  <a:srgbClr val="D0DCDF">
                    <a:lumMod val="10000"/>
                  </a:srgbClr>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
            <a:extLst>
              <a:ext uri="{FF2B5EF4-FFF2-40B4-BE49-F238E27FC236}">
                <a16:creationId xmlns:a16="http://schemas.microsoft.com/office/drawing/2014/main" id="{853FF53C-528F-2F61-153D-8919855CA851}"/>
              </a:ext>
            </a:extLst>
          </p:cNvPr>
          <p:cNvSpPr txBox="1">
            <a:spLocks noChangeArrowheads="1"/>
          </p:cNvSpPr>
          <p:nvPr/>
        </p:nvSpPr>
        <p:spPr bwMode="auto">
          <a:xfrm>
            <a:off x="1465263" y="987425"/>
            <a:ext cx="62134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HOWEVER</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3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ENCOURAGE POSTING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BEFORE END OF CLASSES</a:t>
            </a:r>
            <a:b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br>
            <a:r>
              <a:rPr kumimoji="0" lang="en-US" altLang="en-US" sz="3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YOUR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CLASSMATES</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WILL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BENEFIT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89CBC732-2712-E2A1-2104-C3E64475BA29}"/>
              </a:ext>
            </a:extLst>
          </p:cNvPr>
          <p:cNvSpPr>
            <a:spLocks noGrp="1" noChangeArrowheads="1"/>
          </p:cNvSpPr>
          <p:nvPr>
            <p:ph type="title"/>
          </p:nvPr>
        </p:nvSpPr>
        <p:spPr bwMode="auto">
          <a:xfrm>
            <a:off x="1485900" y="95250"/>
            <a:ext cx="6172200" cy="76200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br>
              <a:rPr lang="en-CA" altLang="en-US" sz="3300" b="1">
                <a:solidFill>
                  <a:srgbClr val="FFFF00"/>
                </a:solidFill>
              </a:rPr>
            </a:br>
            <a:br>
              <a:rPr lang="en-CA" altLang="en-US" sz="3300">
                <a:solidFill>
                  <a:srgbClr val="FFFF00"/>
                </a:solidFill>
              </a:rPr>
            </a:br>
            <a:endParaRPr lang="en-US" altLang="en-US" sz="3300">
              <a:solidFill>
                <a:srgbClr val="FFFF00"/>
              </a:solidFill>
            </a:endParaRPr>
          </a:p>
        </p:txBody>
      </p:sp>
      <p:sp>
        <p:nvSpPr>
          <p:cNvPr id="46082" name="Content Placeholder 2">
            <a:extLst>
              <a:ext uri="{FF2B5EF4-FFF2-40B4-BE49-F238E27FC236}">
                <a16:creationId xmlns:a16="http://schemas.microsoft.com/office/drawing/2014/main" id="{A1F1B37C-2170-7F28-3651-84C34B2DB693}"/>
              </a:ext>
            </a:extLst>
          </p:cNvPr>
          <p:cNvSpPr>
            <a:spLocks noGrp="1" noChangeArrowheads="1"/>
          </p:cNvSpPr>
          <p:nvPr>
            <p:ph sz="quarter" idx="10"/>
          </p:nvPr>
        </p:nvSpPr>
        <p:spPr bwMode="auto">
          <a:xfrm>
            <a:off x="1485900" y="1150938"/>
            <a:ext cx="6172200" cy="2841625"/>
          </a:xfrm>
          <a:prstGeom prst="rect">
            <a:avLst/>
          </a:prstGeom>
        </p:spPr>
        <p:txBody>
          <a:bodyPr vert="horz" wrap="square" lIns="91440" tIns="45720" rIns="91440" bIns="45720" numCol="1" anchor="t" anchorCtr="0" compatLnSpc="1">
            <a:prstTxWarp prst="textNoShape">
              <a:avLst/>
            </a:prstTxWarp>
            <a:normAutofit fontScale="85000" lnSpcReduction="20000"/>
          </a:bodyPr>
          <a:lstStyle/>
          <a:p>
            <a:pPr marL="0" indent="0" algn="ctr">
              <a:buFont typeface="Arial" panose="020B0604020202020204" pitchFamily="34" charset="0"/>
              <a:buNone/>
              <a:defRPr/>
            </a:pPr>
            <a:r>
              <a:rPr lang="en-CA" altLang="en-US" sz="7200" b="1" dirty="0">
                <a:solidFill>
                  <a:srgbClr val="FFFF00"/>
                </a:solidFill>
              </a:rPr>
              <a:t>Additional</a:t>
            </a:r>
          </a:p>
          <a:p>
            <a:pPr marL="0" indent="0" algn="ctr">
              <a:buFont typeface="Arial" panose="020B0604020202020204" pitchFamily="34" charset="0"/>
              <a:buNone/>
              <a:defRPr/>
            </a:pPr>
            <a:r>
              <a:rPr lang="en-CA" altLang="en-US" sz="7200" b="1" dirty="0">
                <a:solidFill>
                  <a:srgbClr val="FFFF00"/>
                </a:solidFill>
              </a:rPr>
              <a:t>Evaluation</a:t>
            </a:r>
          </a:p>
          <a:p>
            <a:pPr marL="0" indent="0" algn="ctr">
              <a:buFont typeface="Arial" panose="020B0604020202020204" pitchFamily="34" charset="0"/>
              <a:buNone/>
              <a:defRPr/>
            </a:pPr>
            <a:r>
              <a:rPr lang="en-CA" altLang="en-US" sz="3000" b="1" dirty="0">
                <a:solidFill>
                  <a:srgbClr val="FF0000"/>
                </a:solidFill>
              </a:rPr>
              <a:t>(</a:t>
            </a:r>
            <a:r>
              <a:rPr lang="en-CA" altLang="en-US" sz="3000" b="1" dirty="0">
                <a:solidFill>
                  <a:schemeClr val="bg1"/>
                </a:solidFill>
              </a:rPr>
              <a:t>LLM students</a:t>
            </a:r>
            <a:r>
              <a:rPr lang="en-CA" altLang="en-US" sz="3000" b="1" dirty="0">
                <a:solidFill>
                  <a:srgbClr val="FF0000"/>
                </a:solidFill>
              </a:rPr>
              <a:t>)</a:t>
            </a:r>
            <a:r>
              <a:rPr lang="en-CA" altLang="en-US" sz="7200" b="1" dirty="0">
                <a:solidFill>
                  <a:srgbClr val="FFFF00"/>
                </a:solidFill>
              </a:rPr>
              <a:t> </a:t>
            </a:r>
            <a:endParaRPr lang="en-US" altLang="en-US" sz="7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4D1EDE7B-A190-811A-4B57-939C4004B2B0}"/>
              </a:ext>
            </a:extLst>
          </p:cNvPr>
          <p:cNvSpPr>
            <a:spLocks noGrp="1" noChangeArrowheads="1"/>
          </p:cNvSpPr>
          <p:nvPr>
            <p:ph type="title"/>
          </p:nvPr>
        </p:nvSpPr>
        <p:spPr bwMode="auto">
          <a:xfrm>
            <a:off x="833438" y="123825"/>
            <a:ext cx="7477125" cy="107950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CA" altLang="en-US" sz="3300" b="1">
                <a:solidFill>
                  <a:srgbClr val="FFFF00"/>
                </a:solidFill>
              </a:rPr>
              <a:t>LLMCL</a:t>
            </a:r>
            <a:r>
              <a:rPr lang="en-CA" altLang="en-US" sz="3300" b="1">
                <a:solidFill>
                  <a:schemeClr val="bg1"/>
                </a:solidFill>
              </a:rPr>
              <a:t> Students Registered in the Class as such</a:t>
            </a:r>
            <a:r>
              <a:rPr lang="en-CA" altLang="en-US" sz="3300" b="1">
                <a:solidFill>
                  <a:srgbClr val="FF0000"/>
                </a:solidFill>
              </a:rPr>
              <a:t>:</a:t>
            </a:r>
            <a:r>
              <a:rPr lang="en-CA" altLang="en-US" sz="3300" b="1">
                <a:solidFill>
                  <a:schemeClr val="bg1"/>
                </a:solidFill>
              </a:rPr>
              <a:t>  Additional Task </a:t>
            </a:r>
            <a:r>
              <a:rPr lang="en-CA" altLang="en-US" sz="3300" b="1">
                <a:solidFill>
                  <a:srgbClr val="FFFF00"/>
                </a:solidFill>
              </a:rPr>
              <a:t> </a:t>
            </a:r>
            <a:br>
              <a:rPr lang="en-US" altLang="en-US" sz="3300"/>
            </a:br>
            <a:br>
              <a:rPr lang="en-CA" altLang="en-US" sz="3300">
                <a:solidFill>
                  <a:srgbClr val="FFFF00"/>
                </a:solidFill>
              </a:rPr>
            </a:br>
            <a:endParaRPr lang="en-US" altLang="en-US" sz="3300">
              <a:solidFill>
                <a:srgbClr val="FFFF00"/>
              </a:solidFill>
            </a:endParaRPr>
          </a:p>
        </p:txBody>
      </p:sp>
      <p:sp>
        <p:nvSpPr>
          <p:cNvPr id="45058" name="TextBox 4">
            <a:extLst>
              <a:ext uri="{FF2B5EF4-FFF2-40B4-BE49-F238E27FC236}">
                <a16:creationId xmlns:a16="http://schemas.microsoft.com/office/drawing/2014/main" id="{54A27730-3137-24B7-0AEE-FECA47E9C060}"/>
              </a:ext>
            </a:extLst>
          </p:cNvPr>
          <p:cNvSpPr txBox="1">
            <a:spLocks noChangeArrowheads="1"/>
          </p:cNvSpPr>
          <p:nvPr/>
        </p:nvSpPr>
        <p:spPr bwMode="auto">
          <a:xfrm>
            <a:off x="647700" y="1708150"/>
            <a:ext cx="7848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CA" altLang="en-US" sz="5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750 </a:t>
            </a:r>
            <a:r>
              <a:rPr kumimoji="0" lang="en-CA" altLang="en-US" sz="5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CA" altLang="en-US" sz="5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1000 word post </a:t>
            </a:r>
            <a:r>
              <a:rPr kumimoji="0" lang="en-CA" altLang="en-US" sz="5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CA" altLang="en-US" sz="5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or email</a:t>
            </a:r>
            <a:r>
              <a:rPr kumimoji="0" lang="en-CA" altLang="en-US" sz="5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CA" altLang="en-US" sz="5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a:extLst>
              <a:ext uri="{FF2B5EF4-FFF2-40B4-BE49-F238E27FC236}">
                <a16:creationId xmlns:a16="http://schemas.microsoft.com/office/drawing/2014/main" id="{92BF3B24-75CB-F795-3904-6E0B1A692536}"/>
              </a:ext>
            </a:extLst>
          </p:cNvPr>
          <p:cNvSpPr txBox="1">
            <a:spLocks noChangeArrowheads="1"/>
          </p:cNvSpPr>
          <p:nvPr/>
        </p:nvSpPr>
        <p:spPr bwMode="auto">
          <a:xfrm>
            <a:off x="1127125" y="1058863"/>
            <a:ext cx="68897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Please use</a:t>
            </a:r>
            <a:r>
              <a:rPr kumimoji="0" lang="en-US" altLang="en-US" sz="5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hlinkClick r:id="rId2"/>
              </a:rPr>
              <a:t>Jfestinger@telus.net</a:t>
            </a:r>
            <a:endPar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hlinkClick r:id="rId3"/>
              </a:rPr>
              <a:t>jon.festinger@ubc.ca</a:t>
            </a:r>
            <a:r>
              <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CBA4329B-CC7D-A248-7ADD-BE236A812D08}"/>
              </a:ext>
            </a:extLst>
          </p:cNvPr>
          <p:cNvSpPr txBox="1">
            <a:spLocks noChangeArrowheads="1"/>
          </p:cNvSpPr>
          <p:nvPr/>
        </p:nvSpPr>
        <p:spPr bwMode="auto">
          <a:xfrm>
            <a:off x="1619250" y="1509713"/>
            <a:ext cx="6391275" cy="212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Past Presentations mostly all on the course website</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a:extLst>
              <a:ext uri="{FF2B5EF4-FFF2-40B4-BE49-F238E27FC236}">
                <a16:creationId xmlns:a16="http://schemas.microsoft.com/office/drawing/2014/main" id="{3AFF4FDD-E237-AA39-6E7E-369C4C6212B7}"/>
              </a:ext>
            </a:extLst>
          </p:cNvPr>
          <p:cNvSpPr>
            <a:spLocks noGrp="1" noChangeArrowheads="1"/>
          </p:cNvSpPr>
          <p:nvPr>
            <p:ph type="title"/>
          </p:nvPr>
        </p:nvSpPr>
        <p:spPr bwMode="auto">
          <a:xfrm>
            <a:off x="457200" y="12382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The 10</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6F8DE9E4-C976-8260-A4EB-7C1E33DD7055}"/>
              </a:ext>
            </a:extLst>
          </p:cNvPr>
          <p:cNvSpPr>
            <a:spLocks noGrp="1"/>
          </p:cNvSpPr>
          <p:nvPr>
            <p:ph sz="quarter" idx="10"/>
          </p:nvPr>
        </p:nvSpPr>
        <p:spPr>
          <a:xfrm>
            <a:off x="457200" y="1055688"/>
            <a:ext cx="8229600" cy="3676650"/>
          </a:xfrm>
        </p:spPr>
        <p:txBody>
          <a:bodyPr>
            <a:normAutofit lnSpcReduction="10000"/>
          </a:bodyPr>
          <a:lstStyle/>
          <a:p>
            <a:pPr marL="0" indent="0">
              <a:buFont typeface="Arial" panose="020B0604020202020204" pitchFamily="34" charset="0"/>
              <a:buNone/>
              <a:defRPr/>
            </a:pPr>
            <a:r>
              <a:rPr lang="en-CA" sz="3600" dirty="0">
                <a:solidFill>
                  <a:srgbClr val="FFFF00"/>
                </a:solidFill>
                <a:latin typeface="Droid Sans"/>
              </a:rPr>
              <a:t>Participation is broadly defined includes any or all</a:t>
            </a:r>
            <a:r>
              <a:rPr lang="en-CA" sz="3600" dirty="0">
                <a:solidFill>
                  <a:srgbClr val="FF0000"/>
                </a:solidFill>
                <a:latin typeface="Droid Sans"/>
              </a:rPr>
              <a:t>:</a:t>
            </a:r>
          </a:p>
          <a:p>
            <a:pPr>
              <a:defRPr/>
            </a:pPr>
            <a:r>
              <a:rPr lang="en-CA" sz="3600" dirty="0">
                <a:solidFill>
                  <a:schemeClr val="bg1"/>
                </a:solidFill>
                <a:latin typeface="Droid Sans"/>
              </a:rPr>
              <a:t>class contributions however made</a:t>
            </a:r>
          </a:p>
          <a:p>
            <a:pPr>
              <a:defRPr/>
            </a:pPr>
            <a:r>
              <a:rPr lang="en-CA" sz="3600" dirty="0">
                <a:solidFill>
                  <a:schemeClr val="bg1"/>
                </a:solidFill>
                <a:latin typeface="Droid Sans"/>
              </a:rPr>
              <a:t>website contributions</a:t>
            </a:r>
          </a:p>
          <a:p>
            <a:pPr>
              <a:defRPr/>
            </a:pPr>
            <a:r>
              <a:rPr lang="en-CA" sz="3600" dirty="0">
                <a:solidFill>
                  <a:schemeClr val="bg1"/>
                </a:solidFill>
                <a:latin typeface="Droid Sans"/>
              </a:rPr>
              <a:t>email or other discussions with Instructor</a:t>
            </a:r>
          </a:p>
          <a:p>
            <a:pPr marL="0" indent="0">
              <a:buFont typeface="Arial" panose="020B0604020202020204" pitchFamily="34" charset="0"/>
              <a:buNone/>
              <a:defRPr/>
            </a:pPr>
            <a:endParaRPr lang="en-US" sz="3225"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70EB6E35-8E20-77FB-B034-F129142F7C7E}"/>
              </a:ext>
            </a:extLst>
          </p:cNvPr>
          <p:cNvSpPr>
            <a:spLocks noGrp="1" noChangeArrowheads="1"/>
          </p:cNvSpPr>
          <p:nvPr>
            <p:ph type="title"/>
          </p:nvPr>
        </p:nvSpPr>
        <p:spPr bwMode="auto">
          <a:xfrm>
            <a:off x="1485900" y="0"/>
            <a:ext cx="6172200" cy="121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Anything </a:t>
            </a:r>
            <a:r>
              <a:rPr lang="en-US" altLang="en-US" sz="3300" b="1">
                <a:solidFill>
                  <a:schemeClr val="bg1"/>
                </a:solidFill>
              </a:rPr>
              <a:t>&amp;</a:t>
            </a:r>
            <a:r>
              <a:rPr lang="en-US" altLang="en-US" sz="3300" b="1">
                <a:solidFill>
                  <a:srgbClr val="FFFF00"/>
                </a:solidFill>
              </a:rPr>
              <a:t> everything </a:t>
            </a:r>
            <a:r>
              <a:rPr lang="en-US" altLang="en-US" sz="3300" b="1">
                <a:solidFill>
                  <a:srgbClr val="92D050"/>
                </a:solidFill>
              </a:rPr>
              <a:t>can be done via email</a:t>
            </a:r>
            <a:r>
              <a:rPr lang="en-US" altLang="en-US" sz="3300" b="1">
                <a:solidFill>
                  <a:srgbClr val="FFFF00"/>
                </a:solidFill>
              </a:rPr>
              <a:t> if you prefer</a:t>
            </a:r>
          </a:p>
        </p:txBody>
      </p:sp>
      <p:pic>
        <p:nvPicPr>
          <p:cNvPr id="6" name="Content Placeholder 5">
            <a:extLst>
              <a:ext uri="{FF2B5EF4-FFF2-40B4-BE49-F238E27FC236}">
                <a16:creationId xmlns:a16="http://schemas.microsoft.com/office/drawing/2014/main" id="{6B301EBB-E35D-BE28-923D-7B3BD6080CB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541588" y="1549400"/>
            <a:ext cx="4060825" cy="2538413"/>
          </a:xfrm>
        </p:spPr>
      </p:pic>
      <p:pic>
        <p:nvPicPr>
          <p:cNvPr id="59395" name="Content Placeholder 5">
            <a:extLst>
              <a:ext uri="{FF2B5EF4-FFF2-40B4-BE49-F238E27FC236}">
                <a16:creationId xmlns:a16="http://schemas.microsoft.com/office/drawing/2014/main" id="{E4CA1B69-0C0F-06EC-5776-D6AF6D5070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3725" y="1492250"/>
            <a:ext cx="5416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00440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A66713AA-07CA-5E6B-8B69-BD77907D6B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3496" y="220950"/>
            <a:ext cx="6357007" cy="4701600"/>
          </a:xfrm>
          <a:prstGeom prst="rect">
            <a:avLst/>
          </a:prstGeom>
        </p:spPr>
      </p:pic>
    </p:spTree>
    <p:extLst>
      <p:ext uri="{BB962C8B-B14F-4D97-AF65-F5344CB8AC3E}">
        <p14:creationId xmlns:p14="http://schemas.microsoft.com/office/powerpoint/2010/main" val="3813304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42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a:extLst>
              <a:ext uri="{FF2B5EF4-FFF2-40B4-BE49-F238E27FC236}">
                <a16:creationId xmlns:a16="http://schemas.microsoft.com/office/drawing/2014/main" id="{B9A3C3AB-D9D9-CFD1-D7F0-F7D1C8DAB7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3700" y="622300"/>
            <a:ext cx="58166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450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a:extLst>
              <a:ext uri="{FF2B5EF4-FFF2-40B4-BE49-F238E27FC236}">
                <a16:creationId xmlns:a16="http://schemas.microsoft.com/office/drawing/2014/main" id="{B5D66B44-98E4-29E8-2E49-C831063CB5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0813" y="1347788"/>
            <a:ext cx="630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a:extLst>
              <a:ext uri="{FF2B5EF4-FFF2-40B4-BE49-F238E27FC236}">
                <a16:creationId xmlns:a16="http://schemas.microsoft.com/office/drawing/2014/main" id="{2817B321-98F7-4252-DBC6-EEA6A85D83B3}"/>
              </a:ext>
            </a:extLst>
          </p:cNvPr>
          <p:cNvSpPr txBox="1">
            <a:spLocks noChangeArrowheads="1"/>
          </p:cNvSpPr>
          <p:nvPr/>
        </p:nvSpPr>
        <p:spPr bwMode="auto">
          <a:xfrm>
            <a:off x="1798644" y="267494"/>
            <a:ext cx="5546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dirty="0">
                <a:solidFill>
                  <a:srgbClr val="00B0F0"/>
                </a:solidFill>
              </a:rPr>
              <a:t>Where we have been</a:t>
            </a:r>
            <a:r>
              <a:rPr lang="en-US" altLang="en-US" sz="4000" dirty="0">
                <a:solidFill>
                  <a:srgbClr val="FF0000"/>
                </a:solidFill>
              </a:rPr>
              <a:t>…</a:t>
            </a:r>
          </a:p>
        </p:txBody>
      </p:sp>
    </p:spTree>
    <p:extLst>
      <p:ext uri="{BB962C8B-B14F-4D97-AF65-F5344CB8AC3E}">
        <p14:creationId xmlns:p14="http://schemas.microsoft.com/office/powerpoint/2010/main" val="1833763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a:extLst>
              <a:ext uri="{FF2B5EF4-FFF2-40B4-BE49-F238E27FC236}">
                <a16:creationId xmlns:a16="http://schemas.microsoft.com/office/drawing/2014/main" id="{107BA45C-7FFF-6FE1-A354-50172976E594}"/>
              </a:ext>
            </a:extLst>
          </p:cNvPr>
          <p:cNvSpPr>
            <a:spLocks noGrp="1" noChangeArrowheads="1"/>
          </p:cNvSpPr>
          <p:nvPr>
            <p:ph sz="quarter" idx="10"/>
          </p:nvPr>
        </p:nvSpPr>
        <p:spPr bwMode="auto">
          <a:xfrm>
            <a:off x="1263650" y="627534"/>
            <a:ext cx="6634163" cy="40324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Font typeface="Arial" panose="020B0604020202020204" pitchFamily="34" charset="0"/>
              <a:buNone/>
            </a:pPr>
            <a:r>
              <a:rPr lang="en-CA" altLang="en-US" sz="6000" i="1" dirty="0">
                <a:solidFill>
                  <a:srgbClr val="FF0000"/>
                </a:solidFill>
              </a:rPr>
              <a:t>“</a:t>
            </a:r>
            <a:r>
              <a:rPr lang="en-CA" altLang="en-US" sz="6000" i="1" dirty="0">
                <a:solidFill>
                  <a:schemeClr val="bg1"/>
                </a:solidFill>
              </a:rPr>
              <a:t>Copyright Law </a:t>
            </a:r>
            <a:r>
              <a:rPr lang="en-CA" altLang="en-US" sz="6000" i="1" dirty="0">
                <a:solidFill>
                  <a:srgbClr val="FFFF00"/>
                </a:solidFill>
              </a:rPr>
              <a:t>Review to Date</a:t>
            </a:r>
            <a:r>
              <a:rPr lang="en-CA" altLang="en-US" sz="6000" i="1" dirty="0">
                <a:solidFill>
                  <a:srgbClr val="FF0000"/>
                </a:solidFill>
              </a:rPr>
              <a:t>”</a:t>
            </a:r>
            <a:endParaRPr lang="en-US" altLang="en-US" sz="6000" dirty="0">
              <a:solidFill>
                <a:srgbClr val="FF0000"/>
              </a:solidFill>
            </a:endParaRPr>
          </a:p>
        </p:txBody>
      </p:sp>
      <p:pic>
        <p:nvPicPr>
          <p:cNvPr id="110595" name="Picture 3">
            <a:extLst>
              <a:ext uri="{FF2B5EF4-FFF2-40B4-BE49-F238E27FC236}">
                <a16:creationId xmlns:a16="http://schemas.microsoft.com/office/drawing/2014/main" id="{5C73A643-8B46-5BA9-0DD7-D3A628F467F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0162" y="2660516"/>
            <a:ext cx="14636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85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BDB43A9B-D508-E9D1-EE8C-1AEB34F067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94400" y="3024188"/>
            <a:ext cx="24511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Box 3">
            <a:extLst>
              <a:ext uri="{FF2B5EF4-FFF2-40B4-BE49-F238E27FC236}">
                <a16:creationId xmlns:a16="http://schemas.microsoft.com/office/drawing/2014/main" id="{343773CD-9990-BECE-383D-D7FDF03B4F0D}"/>
              </a:ext>
            </a:extLst>
          </p:cNvPr>
          <p:cNvSpPr txBox="1">
            <a:spLocks noChangeArrowheads="1"/>
          </p:cNvSpPr>
          <p:nvPr/>
        </p:nvSpPr>
        <p:spPr bwMode="auto">
          <a:xfrm>
            <a:off x="5597525" y="4516438"/>
            <a:ext cx="342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CA" altLang="en-US" sz="1400">
                <a:solidFill>
                  <a:schemeClr val="bg1"/>
                </a:solidFill>
              </a:rPr>
              <a:t>The Clash, Chateau Neuf, Oslo, Norway </a:t>
            </a:r>
          </a:p>
          <a:p>
            <a:pPr algn="ctr"/>
            <a:r>
              <a:rPr lang="en-CA" altLang="en-US" sz="1400">
                <a:solidFill>
                  <a:schemeClr val="bg1"/>
                </a:solidFill>
              </a:rPr>
              <a:t>21 May 1980  Helge Øverås </a:t>
            </a:r>
            <a:endParaRPr lang="en-US" altLang="en-US" sz="1400">
              <a:solidFill>
                <a:schemeClr val="bg1"/>
              </a:solidFill>
            </a:endParaRPr>
          </a:p>
        </p:txBody>
      </p:sp>
      <p:sp>
        <p:nvSpPr>
          <p:cNvPr id="100355" name="TextBox 4">
            <a:extLst>
              <a:ext uri="{FF2B5EF4-FFF2-40B4-BE49-F238E27FC236}">
                <a16:creationId xmlns:a16="http://schemas.microsoft.com/office/drawing/2014/main" id="{7C39E09A-44E0-DDD4-FC42-B6705E7AF155}"/>
              </a:ext>
            </a:extLst>
          </p:cNvPr>
          <p:cNvSpPr txBox="1">
            <a:spLocks noChangeArrowheads="1"/>
          </p:cNvSpPr>
          <p:nvPr/>
        </p:nvSpPr>
        <p:spPr bwMode="auto">
          <a:xfrm>
            <a:off x="1514475" y="125413"/>
            <a:ext cx="6115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Overview of copyright</a:t>
            </a:r>
            <a:endParaRPr lang="en-US" altLang="en-US" sz="4400"/>
          </a:p>
        </p:txBody>
      </p:sp>
      <p:sp>
        <p:nvSpPr>
          <p:cNvPr id="100356" name="TextBox 5">
            <a:extLst>
              <a:ext uri="{FF2B5EF4-FFF2-40B4-BE49-F238E27FC236}">
                <a16:creationId xmlns:a16="http://schemas.microsoft.com/office/drawing/2014/main" id="{23093842-3B1A-5714-06D3-5EEA9EC56084}"/>
              </a:ext>
            </a:extLst>
          </p:cNvPr>
          <p:cNvSpPr txBox="1">
            <a:spLocks noChangeArrowheads="1"/>
          </p:cNvSpPr>
          <p:nvPr/>
        </p:nvSpPr>
        <p:spPr bwMode="auto">
          <a:xfrm>
            <a:off x="250825" y="1333500"/>
            <a:ext cx="82788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00B0F0"/>
                </a:solidFill>
              </a:rPr>
              <a:t>Definition of copyright</a:t>
            </a:r>
            <a:r>
              <a:rPr lang="en-US" altLang="en-US" b="1">
                <a:solidFill>
                  <a:srgbClr val="FF0000"/>
                </a:solidFill>
              </a:rPr>
              <a:t>:</a:t>
            </a:r>
          </a:p>
          <a:p>
            <a:pPr lvl="1"/>
            <a:r>
              <a:rPr lang="en-CA" altLang="en-US">
                <a:solidFill>
                  <a:schemeClr val="bg1"/>
                </a:solidFill>
              </a:rPr>
              <a:t>Set of </a:t>
            </a:r>
            <a:r>
              <a:rPr lang="en-CA" altLang="en-US">
                <a:solidFill>
                  <a:srgbClr val="FF0000"/>
                </a:solidFill>
              </a:rPr>
              <a:t>exclusive </a:t>
            </a:r>
            <a:r>
              <a:rPr lang="en-CA" altLang="en-US">
                <a:solidFill>
                  <a:schemeClr val="bg1"/>
                </a:solidFill>
              </a:rPr>
              <a:t>rights in works of </a:t>
            </a:r>
            <a:r>
              <a:rPr lang="en-CA" altLang="en-US" i="1">
                <a:solidFill>
                  <a:srgbClr val="FFFF00"/>
                </a:solidFill>
              </a:rPr>
              <a:t>expression</a:t>
            </a:r>
            <a:r>
              <a:rPr lang="en-CA" altLang="en-US">
                <a:solidFill>
                  <a:schemeClr val="bg1"/>
                </a:solidFill>
              </a:rPr>
              <a:t>; performers’ </a:t>
            </a:r>
            <a:r>
              <a:rPr lang="en-CA" altLang="en-US" i="1">
                <a:solidFill>
                  <a:srgbClr val="FFFF00"/>
                </a:solidFill>
              </a:rPr>
              <a:t>performances</a:t>
            </a:r>
            <a:r>
              <a:rPr lang="en-CA" altLang="en-US">
                <a:solidFill>
                  <a:schemeClr val="bg1"/>
                </a:solidFill>
              </a:rPr>
              <a:t>; sound </a:t>
            </a:r>
            <a:r>
              <a:rPr lang="en-CA" altLang="en-US" i="1">
                <a:solidFill>
                  <a:srgbClr val="FFFF00"/>
                </a:solidFill>
              </a:rPr>
              <a:t>recordings</a:t>
            </a:r>
            <a:r>
              <a:rPr lang="en-CA" altLang="en-US">
                <a:solidFill>
                  <a:schemeClr val="bg1"/>
                </a:solidFill>
              </a:rPr>
              <a:t>; and communication </a:t>
            </a:r>
            <a:r>
              <a:rPr lang="en-CA" altLang="en-US" i="1">
                <a:solidFill>
                  <a:srgbClr val="FFFF00"/>
                </a:solidFill>
              </a:rPr>
              <a:t>signals</a:t>
            </a:r>
            <a:r>
              <a:rPr lang="en-CA" altLang="en-US">
                <a:solidFill>
                  <a:schemeClr val="bg1"/>
                </a:solidFill>
              </a:rPr>
              <a:t>. </a:t>
            </a:r>
            <a:endParaRPr lang="en-US" altLang="en-US">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BB811F-EC86-EE12-3268-49E1ACC5ABCD}"/>
              </a:ext>
            </a:extLst>
          </p:cNvPr>
          <p:cNvSpPr>
            <a:spLocks noGrp="1"/>
          </p:cNvSpPr>
          <p:nvPr>
            <p:ph type="title"/>
          </p:nvPr>
        </p:nvSpPr>
        <p:spPr>
          <a:xfrm>
            <a:off x="449263" y="123825"/>
            <a:ext cx="8353425" cy="828675"/>
          </a:xfrm>
        </p:spPr>
        <p:txBody>
          <a:bodyPr>
            <a:normAutofit fontScale="90000"/>
          </a:bodyPr>
          <a:lstStyle/>
          <a:p>
            <a:pPr>
              <a:defRPr/>
            </a:pPr>
            <a:r>
              <a:rPr lang="en-US" b="1" dirty="0">
                <a:solidFill>
                  <a:srgbClr val="FFFF00"/>
                </a:solidFill>
              </a:rPr>
              <a:t>Purpose of copyright in Canada</a:t>
            </a:r>
            <a:r>
              <a:rPr lang="en-US" b="1" dirty="0">
                <a:solidFill>
                  <a:srgbClr val="FF0000"/>
                </a:solidFill>
              </a:rPr>
              <a:t>?</a:t>
            </a:r>
            <a:br>
              <a:rPr lang="en-US" b="1" dirty="0">
                <a:solidFill>
                  <a:srgbClr val="FF0000"/>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A3F3B0F9-7D4E-D4E9-57CC-4ABFDF5A3FD3}"/>
              </a:ext>
            </a:extLst>
          </p:cNvPr>
          <p:cNvSpPr>
            <a:spLocks noGrp="1"/>
          </p:cNvSpPr>
          <p:nvPr>
            <p:ph idx="1"/>
          </p:nvPr>
        </p:nvSpPr>
        <p:spPr>
          <a:xfrm>
            <a:off x="512763" y="1058863"/>
            <a:ext cx="8118475" cy="3816350"/>
          </a:xfrm>
        </p:spPr>
        <p:txBody>
          <a:bodyPr>
            <a:noAutofit/>
          </a:bodyPr>
          <a:lstStyle/>
          <a:p>
            <a:pPr>
              <a:defRPr/>
            </a:pPr>
            <a:r>
              <a:rPr lang="en-US" sz="1950" i="1" u="sng" dirty="0" err="1">
                <a:solidFill>
                  <a:srgbClr val="00B0F0"/>
                </a:solidFill>
              </a:rPr>
              <a:t>Théberge</a:t>
            </a:r>
            <a:r>
              <a:rPr lang="en-US" sz="1950" i="1" dirty="0">
                <a:solidFill>
                  <a:srgbClr val="FF0000"/>
                </a:solidFill>
              </a:rPr>
              <a:t>: </a:t>
            </a:r>
          </a:p>
          <a:p>
            <a:pPr lvl="1">
              <a:buFont typeface="Courier New" panose="02070309020205020404" pitchFamily="49" charset="0"/>
              <a:buChar char="o"/>
              <a:defRPr/>
            </a:pPr>
            <a:r>
              <a:rPr lang="en-CA" sz="1950" i="1" dirty="0">
                <a:solidFill>
                  <a:schemeClr val="bg1"/>
                </a:solidFill>
              </a:rPr>
              <a:t>“[12] Generally speaking, </a:t>
            </a:r>
            <a:r>
              <a:rPr lang="en-CA" sz="1950" i="1" dirty="0">
                <a:solidFill>
                  <a:srgbClr val="FFFF00"/>
                </a:solidFill>
              </a:rPr>
              <a:t>Canadian copyright law has traditionally been more concerned with economic than moral rights</a:t>
            </a:r>
            <a:r>
              <a:rPr lang="en-CA" sz="1950" i="1" dirty="0">
                <a:solidFill>
                  <a:schemeClr val="bg1"/>
                </a:solidFill>
              </a:rPr>
              <a:t>.… The economic rights are based on a conception of artistic and literary works essentially as articles of commerce.” </a:t>
            </a:r>
            <a:r>
              <a:rPr lang="en-CA" sz="1950" dirty="0">
                <a:solidFill>
                  <a:schemeClr val="bg1"/>
                </a:solidFill>
              </a:rPr>
              <a:t>(Binnie J.)</a:t>
            </a:r>
          </a:p>
          <a:p>
            <a:pPr>
              <a:defRPr/>
            </a:pPr>
            <a:r>
              <a:rPr lang="en-US" sz="1950" dirty="0">
                <a:solidFill>
                  <a:schemeClr val="bg1"/>
                </a:solidFill>
              </a:rPr>
              <a:t>But </a:t>
            </a:r>
            <a:r>
              <a:rPr lang="en-US" sz="1950" i="1" u="sng" dirty="0" err="1">
                <a:solidFill>
                  <a:srgbClr val="00B0F0"/>
                </a:solidFill>
              </a:rPr>
              <a:t>Cinar</a:t>
            </a:r>
            <a:r>
              <a:rPr lang="en-US" sz="1950" i="1" u="sng" dirty="0">
                <a:solidFill>
                  <a:srgbClr val="00B0F0"/>
                </a:solidFill>
              </a:rPr>
              <a:t> Corp. v. Robinson</a:t>
            </a:r>
            <a:r>
              <a:rPr lang="en-US" sz="1950" i="1" dirty="0">
                <a:solidFill>
                  <a:srgbClr val="FF0000"/>
                </a:solidFill>
              </a:rPr>
              <a:t>? </a:t>
            </a:r>
            <a:endParaRPr lang="en-US" sz="1950" dirty="0">
              <a:solidFill>
                <a:srgbClr val="FF0000"/>
              </a:solidFill>
            </a:endParaRPr>
          </a:p>
          <a:p>
            <a:pPr lvl="1">
              <a:buFont typeface="Courier New" panose="02070309020205020404" pitchFamily="49" charset="0"/>
              <a:buChar char="o"/>
              <a:defRPr/>
            </a:pPr>
            <a:r>
              <a:rPr lang="en-US" sz="1950" i="1" dirty="0">
                <a:solidFill>
                  <a:schemeClr val="bg1"/>
                </a:solidFill>
              </a:rPr>
              <a:t>[114] … </a:t>
            </a:r>
            <a:r>
              <a:rPr lang="en-CA" sz="1950" i="1" dirty="0">
                <a:solidFill>
                  <a:schemeClr val="bg1"/>
                </a:solidFill>
              </a:rPr>
              <a:t>the infringement of copyright in this case interfered with </a:t>
            </a:r>
            <a:r>
              <a:rPr lang="en-CA" sz="1950" i="1" dirty="0">
                <a:solidFill>
                  <a:srgbClr val="FFFF00"/>
                </a:solidFill>
              </a:rPr>
              <a:t>Robinson’s personal rights to inviolability and to dignity</a:t>
            </a:r>
            <a:r>
              <a:rPr lang="en-CA" sz="1950" i="1" dirty="0">
                <a:solidFill>
                  <a:schemeClr val="bg1"/>
                </a:solidFill>
              </a:rPr>
              <a:t>, recognized by ss. 1 and 4 of the [Quebec] Charter.  </a:t>
            </a:r>
            <a:r>
              <a:rPr lang="en-CA" sz="1950" dirty="0">
                <a:solidFill>
                  <a:schemeClr val="bg1"/>
                </a:solidFill>
              </a:rPr>
              <a:t>(McLachlin CJ)</a:t>
            </a:r>
            <a:endParaRPr lang="en-US" sz="1950" dirty="0">
              <a:solidFill>
                <a:schemeClr val="bg1"/>
              </a:solidFill>
            </a:endParaRPr>
          </a:p>
        </p:txBody>
      </p:sp>
      <p:sp>
        <p:nvSpPr>
          <p:cNvPr id="129027" name="Slide Number Placeholder 3">
            <a:extLst>
              <a:ext uri="{FF2B5EF4-FFF2-40B4-BE49-F238E27FC236}">
                <a16:creationId xmlns:a16="http://schemas.microsoft.com/office/drawing/2014/main" id="{E65D2492-FDE1-2F19-2093-34514325F12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D1E7E2E-15A0-E34C-84A0-8593AD811D4D}" type="slidenum">
              <a:rPr lang="en-US" altLang="en-US" smtClean="0"/>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5">
            <a:extLst>
              <a:ext uri="{FF2B5EF4-FFF2-40B4-BE49-F238E27FC236}">
                <a16:creationId xmlns:a16="http://schemas.microsoft.com/office/drawing/2014/main" id="{4E4A042B-22E8-0CC5-EBEA-852DF07129E1}"/>
              </a:ext>
            </a:extLst>
          </p:cNvPr>
          <p:cNvSpPr>
            <a:spLocks noGrp="1" noChangeArrowheads="1"/>
          </p:cNvSpPr>
          <p:nvPr>
            <p:ph type="title"/>
          </p:nvPr>
        </p:nvSpPr>
        <p:spPr bwMode="auto">
          <a:xfrm>
            <a:off x="1403350" y="5556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p>
        </p:txBody>
      </p:sp>
      <p:sp>
        <p:nvSpPr>
          <p:cNvPr id="131074" name="Content Placeholder 1">
            <a:extLst>
              <a:ext uri="{FF2B5EF4-FFF2-40B4-BE49-F238E27FC236}">
                <a16:creationId xmlns:a16="http://schemas.microsoft.com/office/drawing/2014/main" id="{368E2ED8-0F80-8A20-6380-F13A42B96AA0}"/>
              </a:ext>
            </a:extLst>
          </p:cNvPr>
          <p:cNvSpPr>
            <a:spLocks noGrp="1" noChangeArrowheads="1"/>
          </p:cNvSpPr>
          <p:nvPr>
            <p:ph idx="1"/>
          </p:nvPr>
        </p:nvSpPr>
        <p:spPr bwMode="auto">
          <a:xfrm>
            <a:off x="179388" y="987425"/>
            <a:ext cx="8785225"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100" b="1">
                <a:solidFill>
                  <a:schemeClr val="bg1"/>
                </a:solidFill>
              </a:rPr>
              <a:t>Purpose of copyright as articulated by the SCC</a:t>
            </a:r>
          </a:p>
          <a:p>
            <a:pPr lvl="1"/>
            <a:r>
              <a:rPr lang="en-US" altLang="en-US" sz="2100">
                <a:solidFill>
                  <a:schemeClr val="bg1"/>
                </a:solidFill>
              </a:rPr>
              <a:t>Former approach: “</a:t>
            </a:r>
            <a:r>
              <a:rPr lang="en-US" altLang="en-US" sz="2100">
                <a:solidFill>
                  <a:srgbClr val="FFFF00"/>
                </a:solidFill>
              </a:rPr>
              <a:t>author-centric</a:t>
            </a:r>
            <a:r>
              <a:rPr lang="en-US" altLang="en-US" sz="2100">
                <a:solidFill>
                  <a:schemeClr val="bg1"/>
                </a:solidFill>
              </a:rPr>
              <a:t>”</a:t>
            </a:r>
          </a:p>
          <a:p>
            <a:pPr lvl="1"/>
            <a:r>
              <a:rPr lang="en-US" altLang="en-US" sz="2100">
                <a:solidFill>
                  <a:schemeClr val="bg1"/>
                </a:solidFill>
              </a:rPr>
              <a:t>Shift in </a:t>
            </a:r>
            <a:r>
              <a:rPr lang="en-US" altLang="en-US" sz="2100" i="1" u="sng">
                <a:solidFill>
                  <a:srgbClr val="00B0F0"/>
                </a:solidFill>
              </a:rPr>
              <a:t>Théberge</a:t>
            </a:r>
            <a:endParaRPr lang="en-US" altLang="en-US" sz="2100" u="sng">
              <a:solidFill>
                <a:srgbClr val="00B0F0"/>
              </a:solidFill>
            </a:endParaRPr>
          </a:p>
          <a:p>
            <a:pPr lvl="2"/>
            <a:r>
              <a:rPr lang="en-US" altLang="en-US" sz="2100">
                <a:solidFill>
                  <a:schemeClr val="bg1"/>
                </a:solidFill>
              </a:rPr>
              <a:t>“</a:t>
            </a:r>
            <a:r>
              <a:rPr lang="en-US" altLang="en-US" sz="2100">
                <a:solidFill>
                  <a:srgbClr val="FFFF00"/>
                </a:solidFill>
              </a:rPr>
              <a:t>balance</a:t>
            </a:r>
            <a:r>
              <a:rPr lang="en-US" altLang="en-US" sz="2100">
                <a:solidFill>
                  <a:schemeClr val="bg1"/>
                </a:solidFill>
              </a:rPr>
              <a:t> between promoting </a:t>
            </a:r>
            <a:r>
              <a:rPr lang="en-US" altLang="en-US" sz="2100">
                <a:solidFill>
                  <a:srgbClr val="FFFF00"/>
                </a:solidFill>
              </a:rPr>
              <a:t>the public interest </a:t>
            </a:r>
            <a:r>
              <a:rPr lang="en-US" altLang="en-US" sz="2100">
                <a:solidFill>
                  <a:schemeClr val="bg1"/>
                </a:solidFill>
              </a:rPr>
              <a:t>in the encouragement and dissemination of works of the arts and intellect </a:t>
            </a:r>
            <a:r>
              <a:rPr lang="en-US" altLang="en-US" sz="2100">
                <a:solidFill>
                  <a:srgbClr val="FF0000"/>
                </a:solidFill>
              </a:rPr>
              <a:t>and </a:t>
            </a:r>
            <a:r>
              <a:rPr lang="en-US" altLang="en-US" sz="2100">
                <a:solidFill>
                  <a:schemeClr val="bg1"/>
                </a:solidFill>
              </a:rPr>
              <a:t>obtaining a </a:t>
            </a:r>
            <a:r>
              <a:rPr lang="en-US" altLang="en-US" sz="2100">
                <a:solidFill>
                  <a:srgbClr val="FFFF00"/>
                </a:solidFill>
              </a:rPr>
              <a:t>just reward </a:t>
            </a:r>
            <a:r>
              <a:rPr lang="en-US" altLang="en-US" sz="2100">
                <a:solidFill>
                  <a:schemeClr val="bg1"/>
                </a:solidFill>
              </a:rPr>
              <a:t>for the creator</a:t>
            </a:r>
            <a:r>
              <a:rPr lang="en-CA" altLang="en-US" sz="2100">
                <a:solidFill>
                  <a:schemeClr val="bg1"/>
                </a:solidFill>
              </a:rPr>
              <a:t>“ (para. 30)</a:t>
            </a:r>
          </a:p>
          <a:p>
            <a:pPr lvl="1"/>
            <a:r>
              <a:rPr lang="en-CA" altLang="en-US" sz="2100">
                <a:solidFill>
                  <a:schemeClr val="bg1"/>
                </a:solidFill>
              </a:rPr>
              <a:t>Refined in </a:t>
            </a:r>
            <a:r>
              <a:rPr lang="en-CA" altLang="en-US" sz="2100" i="1" u="sng">
                <a:solidFill>
                  <a:srgbClr val="00B0F0"/>
                </a:solidFill>
              </a:rPr>
              <a:t>Cinar Corporation v. Robinson</a:t>
            </a:r>
            <a:r>
              <a:rPr lang="en-CA" altLang="en-US" sz="2100" i="1">
                <a:solidFill>
                  <a:schemeClr val="bg1"/>
                </a:solidFill>
              </a:rPr>
              <a:t>, </a:t>
            </a:r>
            <a:r>
              <a:rPr lang="en-CA" altLang="en-US" sz="2100">
                <a:solidFill>
                  <a:schemeClr val="bg1"/>
                </a:solidFill>
              </a:rPr>
              <a:t>2013 SCC 73</a:t>
            </a:r>
          </a:p>
          <a:p>
            <a:pPr lvl="2"/>
            <a:r>
              <a:rPr lang="en-US" altLang="en-US" sz="2100" i="1">
                <a:solidFill>
                  <a:schemeClr val="bg1"/>
                </a:solidFill>
              </a:rPr>
              <a:t>Copyright Act </a:t>
            </a:r>
            <a:r>
              <a:rPr lang="en-US" altLang="en-US" sz="2100">
                <a:solidFill>
                  <a:schemeClr val="bg1"/>
                </a:solidFill>
              </a:rPr>
              <a:t>“seeks to ensure that an author will reap the benefits of his efforts, in order to incentivize the creation of new works” (para. 23)</a:t>
            </a:r>
            <a:endParaRPr lang="en-US" altLang="en-US" sz="2100" i="1">
              <a:solidFill>
                <a:schemeClr val="bg1"/>
              </a:solidFill>
            </a:endParaRPr>
          </a:p>
        </p:txBody>
      </p:sp>
      <p:sp>
        <p:nvSpPr>
          <p:cNvPr id="131075" name="Slide Number Placeholder 3">
            <a:extLst>
              <a:ext uri="{FF2B5EF4-FFF2-40B4-BE49-F238E27FC236}">
                <a16:creationId xmlns:a16="http://schemas.microsoft.com/office/drawing/2014/main" id="{6415D022-7FCA-2FB4-8040-369968021AF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498545-CF22-6547-BF0A-DEAEB18336F6}" type="slidenum">
              <a:rPr lang="en-US" altLang="en-US" smtClean="0"/>
              <a:pPr/>
              <a:t>36</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5">
            <a:extLst>
              <a:ext uri="{FF2B5EF4-FFF2-40B4-BE49-F238E27FC236}">
                <a16:creationId xmlns:a16="http://schemas.microsoft.com/office/drawing/2014/main" id="{EA067A67-C2DB-A1C2-7B55-93E46D636F48}"/>
              </a:ext>
            </a:extLst>
          </p:cNvPr>
          <p:cNvSpPr>
            <a:spLocks noGrp="1" noChangeArrowheads="1"/>
          </p:cNvSpPr>
          <p:nvPr>
            <p:ph type="title"/>
          </p:nvPr>
        </p:nvSpPr>
        <p:spPr bwMode="auto">
          <a:xfrm>
            <a:off x="1485900" y="206375"/>
            <a:ext cx="6172200" cy="684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61D2ADC2-81F2-0D01-486E-DA48B5F8C6E7}"/>
              </a:ext>
            </a:extLst>
          </p:cNvPr>
          <p:cNvSpPr>
            <a:spLocks noGrp="1"/>
          </p:cNvSpPr>
          <p:nvPr>
            <p:ph idx="1"/>
          </p:nvPr>
        </p:nvSpPr>
        <p:spPr>
          <a:xfrm>
            <a:off x="250825" y="1347788"/>
            <a:ext cx="8208963" cy="3490912"/>
          </a:xfrm>
        </p:spPr>
        <p:txBody>
          <a:bodyPr>
            <a:normAutofit fontScale="92500" lnSpcReduction="10000"/>
          </a:bodyPr>
          <a:lstStyle/>
          <a:p>
            <a:pPr marL="0" indent="0">
              <a:buFont typeface="Arial" panose="020B0604020202020204" pitchFamily="34" charset="0"/>
              <a:buNone/>
              <a:defRPr/>
            </a:pPr>
            <a:r>
              <a:rPr lang="en-US" sz="2400" b="1" dirty="0">
                <a:solidFill>
                  <a:srgbClr val="00B0F0"/>
                </a:solidFill>
              </a:rPr>
              <a:t>Originality in </a:t>
            </a:r>
            <a:r>
              <a:rPr lang="en-US" sz="2400" b="1" dirty="0">
                <a:solidFill>
                  <a:srgbClr val="FF0000"/>
                </a:solidFill>
              </a:rPr>
              <a:t>Ca</a:t>
            </a:r>
            <a:r>
              <a:rPr lang="en-US" sz="2400" b="1" dirty="0">
                <a:solidFill>
                  <a:schemeClr val="bg1"/>
                </a:solidFill>
              </a:rPr>
              <a:t>na</a:t>
            </a:r>
            <a:r>
              <a:rPr lang="en-US" sz="2400" b="1" dirty="0">
                <a:solidFill>
                  <a:srgbClr val="FF0000"/>
                </a:solidFill>
              </a:rPr>
              <a:t>da</a:t>
            </a:r>
          </a:p>
          <a:p>
            <a:pPr>
              <a:lnSpc>
                <a:spcPct val="110000"/>
              </a:lnSpc>
              <a:defRPr/>
            </a:pPr>
            <a:r>
              <a:rPr lang="en-US" sz="2625" dirty="0">
                <a:solidFill>
                  <a:srgbClr val="FF0000"/>
                </a:solidFill>
              </a:rPr>
              <a:t>Pre-2004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Sweat of the brow</a:t>
            </a:r>
            <a:r>
              <a:rPr lang="en-US" sz="2625" dirty="0">
                <a:solidFill>
                  <a:srgbClr val="FF0000"/>
                </a:solidFill>
              </a:rPr>
              <a:t>”</a:t>
            </a:r>
            <a:r>
              <a:rPr lang="en-US" sz="2625" dirty="0">
                <a:solidFill>
                  <a:schemeClr val="bg1"/>
                </a:solidFill>
              </a:rPr>
              <a:t>: </a:t>
            </a:r>
          </a:p>
          <a:p>
            <a:pPr lvl="2">
              <a:lnSpc>
                <a:spcPct val="110000"/>
              </a:lnSpc>
              <a:buFont typeface="Wingdings" pitchFamily="2" charset="2"/>
              <a:buChar char="§"/>
              <a:defRPr/>
            </a:pPr>
            <a:r>
              <a:rPr lang="en-US" sz="2625" dirty="0">
                <a:solidFill>
                  <a:schemeClr val="bg1"/>
                </a:solidFill>
              </a:rPr>
              <a:t>Work receives copyright protection if it originates from an author and is more than a mere copy.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Creativity</a:t>
            </a:r>
            <a:r>
              <a:rPr lang="en-US" sz="2625" dirty="0">
                <a:solidFill>
                  <a:srgbClr val="FF0000"/>
                </a:solidFill>
              </a:rPr>
              <a:t>”</a:t>
            </a:r>
          </a:p>
          <a:p>
            <a:pPr lvl="2">
              <a:lnSpc>
                <a:spcPct val="110000"/>
              </a:lnSpc>
              <a:buFont typeface="Wingdings" pitchFamily="2" charset="2"/>
              <a:buChar char="§"/>
              <a:defRPr/>
            </a:pPr>
            <a:r>
              <a:rPr lang="en-US" sz="2625" dirty="0">
                <a:solidFill>
                  <a:schemeClr val="bg1"/>
                </a:solidFill>
              </a:rPr>
              <a:t>A work must be the product of creativity in order to be original</a:t>
            </a:r>
          </a:p>
        </p:txBody>
      </p:sp>
      <p:sp>
        <p:nvSpPr>
          <p:cNvPr id="123907" name="Slide Number Placeholder 3">
            <a:extLst>
              <a:ext uri="{FF2B5EF4-FFF2-40B4-BE49-F238E27FC236}">
                <a16:creationId xmlns:a16="http://schemas.microsoft.com/office/drawing/2014/main" id="{57D762F2-9DEE-C246-798B-D8E55A912A7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924850-6281-F04A-8DFF-74D92E9ABF4A}" type="slidenum">
              <a:rPr lang="en-US" altLang="en-US" smtClean="0"/>
              <a:pPr/>
              <a:t>37</a:t>
            </a:fld>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Box 1">
            <a:extLst>
              <a:ext uri="{FF2B5EF4-FFF2-40B4-BE49-F238E27FC236}">
                <a16:creationId xmlns:a16="http://schemas.microsoft.com/office/drawing/2014/main" id="{5B6A5D56-5A72-B011-8A09-24D6CBBF4BA4}"/>
              </a:ext>
            </a:extLst>
          </p:cNvPr>
          <p:cNvSpPr txBox="1">
            <a:spLocks noChangeArrowheads="1"/>
          </p:cNvSpPr>
          <p:nvPr/>
        </p:nvSpPr>
        <p:spPr bwMode="auto">
          <a:xfrm>
            <a:off x="1546225" y="4111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138242" name="TextBox 2">
            <a:extLst>
              <a:ext uri="{FF2B5EF4-FFF2-40B4-BE49-F238E27FC236}">
                <a16:creationId xmlns:a16="http://schemas.microsoft.com/office/drawing/2014/main" id="{47739738-8D3A-75D8-F493-4CC00D52073D}"/>
              </a:ext>
            </a:extLst>
          </p:cNvPr>
          <p:cNvSpPr txBox="1">
            <a:spLocks noChangeArrowheads="1"/>
          </p:cNvSpPr>
          <p:nvPr/>
        </p:nvSpPr>
        <p:spPr bwMode="auto">
          <a:xfrm>
            <a:off x="468313" y="1779588"/>
            <a:ext cx="8064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Facts </a:t>
            </a:r>
            <a:r>
              <a:rPr lang="en-US" altLang="en-US" sz="3200" b="1">
                <a:solidFill>
                  <a:schemeClr val="bg1"/>
                </a:solidFill>
              </a:rPr>
              <a:t>and </a:t>
            </a:r>
            <a:r>
              <a:rPr lang="en-US" altLang="en-US" sz="3200" b="1">
                <a:solidFill>
                  <a:srgbClr val="FFFF00"/>
                </a:solidFill>
              </a:rPr>
              <a:t>ideas</a:t>
            </a:r>
          </a:p>
          <a:p>
            <a:pPr lvl="1"/>
            <a:r>
              <a:rPr lang="en-US" altLang="en-US" sz="3200">
                <a:solidFill>
                  <a:srgbClr val="FF0000"/>
                </a:solidFill>
              </a:rPr>
              <a:t>Not entitled to copyright protection</a:t>
            </a:r>
          </a:p>
          <a:p>
            <a:pPr lvl="1"/>
            <a:r>
              <a:rPr lang="en-US" altLang="en-US" sz="3200" i="1" u="sng">
                <a:solidFill>
                  <a:srgbClr val="00B0F0"/>
                </a:solidFill>
              </a:rPr>
              <a:t>Kenrick &amp; Co. v. Lawrence &amp; Co.</a:t>
            </a:r>
            <a:r>
              <a:rPr lang="en-US" altLang="en-US" sz="3200" i="1">
                <a:solidFill>
                  <a:srgbClr val="00B0F0"/>
                </a:solidFill>
              </a:rPr>
              <a:t> </a:t>
            </a:r>
            <a:r>
              <a:rPr lang="en-US" altLang="en-US" sz="3200">
                <a:solidFill>
                  <a:schemeClr val="bg1"/>
                </a:solidFill>
              </a:rPr>
              <a:t>(1890)</a:t>
            </a:r>
          </a:p>
          <a:p>
            <a:pPr lvl="2">
              <a:buFont typeface="Courier New" panose="02070309020205020404" pitchFamily="49" charset="0"/>
              <a:buChar char="o"/>
            </a:pPr>
            <a:r>
              <a:rPr lang="en-US" altLang="en-US" sz="3200">
                <a:solidFill>
                  <a:schemeClr val="bg1"/>
                </a:solidFill>
              </a:rPr>
              <a:t>How is idea separated from expression in this decision?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Box 1">
            <a:extLst>
              <a:ext uri="{FF2B5EF4-FFF2-40B4-BE49-F238E27FC236}">
                <a16:creationId xmlns:a16="http://schemas.microsoft.com/office/drawing/2014/main" id="{2EB64AC7-8B2A-D203-11C1-6725761CA58A}"/>
              </a:ext>
            </a:extLst>
          </p:cNvPr>
          <p:cNvSpPr txBox="1">
            <a:spLocks noChangeArrowheads="1"/>
          </p:cNvSpPr>
          <p:nvPr/>
        </p:nvSpPr>
        <p:spPr bwMode="auto">
          <a:xfrm>
            <a:off x="163513" y="339725"/>
            <a:ext cx="8816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800" b="1">
                <a:solidFill>
                  <a:srgbClr val="FFFF00"/>
                </a:solidFill>
              </a:rPr>
              <a:t>What is copyrightable</a:t>
            </a:r>
            <a:r>
              <a:rPr lang="en-US" altLang="en-US" sz="3800" b="1">
                <a:solidFill>
                  <a:schemeClr val="bg1"/>
                </a:solidFill>
              </a:rPr>
              <a:t>:</a:t>
            </a:r>
            <a:r>
              <a:rPr lang="en-US" altLang="en-US" sz="3800" b="1">
                <a:solidFill>
                  <a:srgbClr val="FFFF00"/>
                </a:solidFill>
              </a:rPr>
              <a:t> </a:t>
            </a:r>
            <a:r>
              <a:rPr lang="en-US" altLang="en-US" sz="3800" b="1">
                <a:solidFill>
                  <a:srgbClr val="FF0000"/>
                </a:solidFill>
              </a:rPr>
              <a:t>Artistic Works</a:t>
            </a:r>
            <a:endParaRPr lang="en-US" altLang="en-US" sz="3800"/>
          </a:p>
        </p:txBody>
      </p:sp>
      <p:sp>
        <p:nvSpPr>
          <p:cNvPr id="150530" name="TextBox 3">
            <a:extLst>
              <a:ext uri="{FF2B5EF4-FFF2-40B4-BE49-F238E27FC236}">
                <a16:creationId xmlns:a16="http://schemas.microsoft.com/office/drawing/2014/main" id="{218920D7-4724-FD64-5FF7-5E5F25A8F05A}"/>
              </a:ext>
            </a:extLst>
          </p:cNvPr>
          <p:cNvSpPr txBox="1">
            <a:spLocks noChangeArrowheads="1"/>
          </p:cNvSpPr>
          <p:nvPr/>
        </p:nvSpPr>
        <p:spPr bwMode="auto">
          <a:xfrm>
            <a:off x="503238" y="1492250"/>
            <a:ext cx="8137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800" b="1">
                <a:solidFill>
                  <a:schemeClr val="bg1"/>
                </a:solidFill>
              </a:rPr>
              <a:t>5.</a:t>
            </a:r>
            <a:r>
              <a:rPr lang="en-US" altLang="en-US" sz="3800">
                <a:solidFill>
                  <a:schemeClr val="bg1"/>
                </a:solidFill>
              </a:rPr>
              <a:t> (1) Subject to this Act, copyright shall subsist in Canada, for the term hereinafter mentioned, </a:t>
            </a:r>
            <a:r>
              <a:rPr lang="en-US" altLang="en-US" sz="3800">
                <a:solidFill>
                  <a:srgbClr val="FF0000"/>
                </a:solidFill>
              </a:rPr>
              <a:t>in</a:t>
            </a:r>
            <a:r>
              <a:rPr lang="en-US" altLang="en-US" sz="3800">
                <a:solidFill>
                  <a:schemeClr val="bg1"/>
                </a:solidFill>
              </a:rPr>
              <a:t> every original </a:t>
            </a:r>
            <a:r>
              <a:rPr lang="en-US" altLang="en-US" sz="3800">
                <a:solidFill>
                  <a:srgbClr val="FF0000"/>
                </a:solidFill>
              </a:rPr>
              <a:t>literary, dramatic, musical and artistic work </a:t>
            </a:r>
            <a:r>
              <a:rPr lang="en-US" altLang="en-US" sz="3800">
                <a:solidFill>
                  <a:schemeClr val="bg1"/>
                </a:solidFill>
              </a:rPr>
              <a:t>if</a:t>
            </a:r>
            <a:r>
              <a:rPr lang="en-US" altLang="en-US" sz="3800">
                <a:solidFill>
                  <a:srgbClr val="FFFF00"/>
                </a:solidFill>
              </a:rPr>
              <a:t>…</a:t>
            </a:r>
            <a:endParaRPr lang="en-CA" altLang="en-US" sz="380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D5D6697-4E12-B689-66E3-9DFF2EACE18B}"/>
              </a:ext>
            </a:extLst>
          </p:cNvPr>
          <p:cNvSpPr>
            <a:spLocks noGrp="1" noChangeArrowheads="1"/>
          </p:cNvSpPr>
          <p:nvPr>
            <p:ph type="title"/>
          </p:nvPr>
        </p:nvSpPr>
        <p:spPr bwMode="auto">
          <a:xfrm>
            <a:off x="1485900" y="2222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bg1"/>
                </a:solidFill>
              </a:rPr>
              <a:t>Text </a:t>
            </a:r>
            <a:r>
              <a:rPr lang="en-US" altLang="en-US" b="1" dirty="0">
                <a:solidFill>
                  <a:srgbClr val="FF0000"/>
                </a:solidFill>
              </a:rPr>
              <a:t>@ </a:t>
            </a:r>
            <a:r>
              <a:rPr lang="en-US" altLang="en-US" b="1" dirty="0">
                <a:solidFill>
                  <a:srgbClr val="00B0F0"/>
                </a:solidFill>
              </a:rPr>
              <a:t>UBC Bookstore</a:t>
            </a:r>
          </a:p>
        </p:txBody>
      </p:sp>
      <p:pic>
        <p:nvPicPr>
          <p:cNvPr id="79874" name="Picture 2" descr="A picture containing text&#10;&#10;Description automatically generated">
            <a:extLst>
              <a:ext uri="{FF2B5EF4-FFF2-40B4-BE49-F238E27FC236}">
                <a16:creationId xmlns:a16="http://schemas.microsoft.com/office/drawing/2014/main" id="{1A75BD03-C966-38CE-EA80-3FA74C882B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2483643" y="1459707"/>
            <a:ext cx="41767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92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EE70F648-6517-C8C0-9127-912E8F9F7C2A}"/>
              </a:ext>
            </a:extLst>
          </p:cNvPr>
          <p:cNvSpPr>
            <a:spLocks noGrp="1" noChangeArrowheads="1"/>
          </p:cNvSpPr>
          <p:nvPr>
            <p:ph type="title"/>
          </p:nvPr>
        </p:nvSpPr>
        <p:spPr bwMode="auto">
          <a:xfrm>
            <a:off x="611188" y="14288"/>
            <a:ext cx="7046912" cy="769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FF00"/>
                </a:solidFill>
              </a:rPr>
              <a:t>S. 2 Definitions</a:t>
            </a:r>
          </a:p>
        </p:txBody>
      </p:sp>
      <p:sp>
        <p:nvSpPr>
          <p:cNvPr id="3" name="Content Placeholder 2">
            <a:extLst>
              <a:ext uri="{FF2B5EF4-FFF2-40B4-BE49-F238E27FC236}">
                <a16:creationId xmlns:a16="http://schemas.microsoft.com/office/drawing/2014/main" id="{DF51B6F4-CC6B-7E05-7D54-8889CD527518}"/>
              </a:ext>
            </a:extLst>
          </p:cNvPr>
          <p:cNvSpPr>
            <a:spLocks noGrp="1"/>
          </p:cNvSpPr>
          <p:nvPr>
            <p:ph sz="quarter" idx="10"/>
          </p:nvPr>
        </p:nvSpPr>
        <p:spPr>
          <a:xfrm>
            <a:off x="468313" y="917575"/>
            <a:ext cx="8351837" cy="4078288"/>
          </a:xfrm>
        </p:spPr>
        <p:txBody>
          <a:bodyPr/>
          <a:lstStyle/>
          <a:p>
            <a:pPr marL="0" indent="0">
              <a:lnSpc>
                <a:spcPct val="110000"/>
              </a:lnSpc>
              <a:buFont typeface="Arial" panose="020B0604020202020204" pitchFamily="34" charset="0"/>
              <a:buNone/>
              <a:defRPr/>
            </a:pPr>
            <a:r>
              <a:rPr lang="en-CA" b="1" i="1" dirty="0">
                <a:solidFill>
                  <a:srgbClr val="FFFF00"/>
                </a:solidFill>
              </a:rPr>
              <a:t>literary work</a:t>
            </a:r>
            <a:r>
              <a:rPr lang="en-CA" dirty="0">
                <a:solidFill>
                  <a:srgbClr val="FFFF00"/>
                </a:solidFill>
              </a:rPr>
              <a:t> </a:t>
            </a:r>
            <a:r>
              <a:rPr lang="en-CA" dirty="0">
                <a:solidFill>
                  <a:schemeClr val="bg1"/>
                </a:solidFill>
              </a:rPr>
              <a:t>includes tables, </a:t>
            </a:r>
            <a:r>
              <a:rPr lang="en-CA" dirty="0">
                <a:solidFill>
                  <a:srgbClr val="FFFF00"/>
                </a:solidFill>
              </a:rPr>
              <a:t>computer programs</a:t>
            </a:r>
            <a:r>
              <a:rPr lang="en-CA" dirty="0">
                <a:solidFill>
                  <a:schemeClr val="bg1"/>
                </a:solidFill>
              </a:rPr>
              <a:t>, and </a:t>
            </a:r>
            <a:r>
              <a:rPr lang="en-CA" dirty="0">
                <a:solidFill>
                  <a:srgbClr val="FFFF00"/>
                </a:solidFill>
              </a:rPr>
              <a:t>compilations</a:t>
            </a:r>
            <a:r>
              <a:rPr lang="en-CA" dirty="0">
                <a:solidFill>
                  <a:schemeClr val="bg1"/>
                </a:solidFill>
              </a:rPr>
              <a:t> of literary works; (</a:t>
            </a:r>
            <a:r>
              <a:rPr lang="en-CA" i="1" dirty="0">
                <a:solidFill>
                  <a:schemeClr val="bg1"/>
                </a:solidFill>
              </a:rPr>
              <a:t>oeuvre </a:t>
            </a:r>
            <a:r>
              <a:rPr lang="en-CA" i="1" dirty="0" err="1">
                <a:solidFill>
                  <a:schemeClr val="bg1"/>
                </a:solidFill>
              </a:rPr>
              <a:t>littéraire</a:t>
            </a:r>
            <a:r>
              <a:rPr lang="en-CA" dirty="0">
                <a:solidFill>
                  <a:schemeClr val="bg1"/>
                </a:solidFill>
              </a:rPr>
              <a:t>)</a:t>
            </a:r>
            <a:endParaRPr lang="en-CA" b="1" i="1" dirty="0">
              <a:solidFill>
                <a:schemeClr val="bg1"/>
              </a:solidFill>
            </a:endParaRPr>
          </a:p>
          <a:p>
            <a:pPr marL="0" indent="0">
              <a:lnSpc>
                <a:spcPct val="110000"/>
              </a:lnSpc>
              <a:buFont typeface="Arial" panose="020B0604020202020204" pitchFamily="34" charset="0"/>
              <a:buNone/>
              <a:defRPr/>
            </a:pPr>
            <a:r>
              <a:rPr lang="en-CA" b="1" i="1" dirty="0">
                <a:solidFill>
                  <a:srgbClr val="FFFF00"/>
                </a:solidFill>
              </a:rPr>
              <a:t>dramatic work</a:t>
            </a:r>
            <a:r>
              <a:rPr lang="en-CA" dirty="0">
                <a:solidFill>
                  <a:srgbClr val="FFFF00"/>
                </a:solidFill>
              </a:rPr>
              <a:t> </a:t>
            </a:r>
            <a:r>
              <a:rPr lang="en-CA" dirty="0">
                <a:solidFill>
                  <a:schemeClr val="bg1"/>
                </a:solidFill>
              </a:rPr>
              <a:t>includes</a:t>
            </a:r>
          </a:p>
          <a:p>
            <a:pPr>
              <a:lnSpc>
                <a:spcPct val="110000"/>
              </a:lnSpc>
              <a:defRPr/>
            </a:pPr>
            <a:r>
              <a:rPr lang="en-CA" b="1" dirty="0">
                <a:solidFill>
                  <a:schemeClr val="bg1"/>
                </a:solidFill>
              </a:rPr>
              <a:t>(a)</a:t>
            </a:r>
            <a:r>
              <a:rPr lang="en-CA" dirty="0">
                <a:solidFill>
                  <a:schemeClr val="bg1"/>
                </a:solidFill>
              </a:rPr>
              <a:t> any </a:t>
            </a:r>
            <a:r>
              <a:rPr lang="en-CA" dirty="0">
                <a:solidFill>
                  <a:srgbClr val="FFFF00"/>
                </a:solidFill>
              </a:rPr>
              <a:t>piece for </a:t>
            </a:r>
            <a:r>
              <a:rPr lang="en-CA" dirty="0">
                <a:solidFill>
                  <a:schemeClr val="bg1"/>
                </a:solidFill>
              </a:rPr>
              <a:t>recitation, choreographic work or </a:t>
            </a:r>
            <a:r>
              <a:rPr lang="en-CA" dirty="0">
                <a:solidFill>
                  <a:srgbClr val="FFFF00"/>
                </a:solidFill>
              </a:rPr>
              <a:t>mime</a:t>
            </a:r>
            <a:r>
              <a:rPr lang="en-CA" dirty="0">
                <a:solidFill>
                  <a:schemeClr val="bg1"/>
                </a:solidFill>
              </a:rPr>
              <a:t>, the </a:t>
            </a:r>
            <a:r>
              <a:rPr lang="en-CA" dirty="0">
                <a:solidFill>
                  <a:srgbClr val="FFFF00"/>
                </a:solidFill>
              </a:rPr>
              <a:t>scenic arrangement </a:t>
            </a:r>
            <a:r>
              <a:rPr lang="en-CA" dirty="0">
                <a:solidFill>
                  <a:schemeClr val="bg1"/>
                </a:solidFill>
              </a:rPr>
              <a:t>or acting form of which is fixed in writing or otherwise,</a:t>
            </a:r>
          </a:p>
          <a:p>
            <a:pPr>
              <a:lnSpc>
                <a:spcPct val="110000"/>
              </a:lnSpc>
              <a:defRPr/>
            </a:pPr>
            <a:r>
              <a:rPr lang="en-CA" b="1" dirty="0">
                <a:solidFill>
                  <a:schemeClr val="bg1"/>
                </a:solidFill>
              </a:rPr>
              <a:t>(b)</a:t>
            </a:r>
            <a:r>
              <a:rPr lang="en-CA" dirty="0">
                <a:solidFill>
                  <a:schemeClr val="bg1"/>
                </a:solidFill>
              </a:rPr>
              <a:t> any cinematographic work, and</a:t>
            </a:r>
          </a:p>
          <a:p>
            <a:pPr>
              <a:lnSpc>
                <a:spcPct val="110000"/>
              </a:lnSpc>
              <a:defRPr/>
            </a:pPr>
            <a:r>
              <a:rPr lang="en-CA" b="1" dirty="0">
                <a:solidFill>
                  <a:schemeClr val="bg1"/>
                </a:solidFill>
              </a:rPr>
              <a:t>(c)</a:t>
            </a:r>
            <a:r>
              <a:rPr lang="en-CA" dirty="0">
                <a:solidFill>
                  <a:schemeClr val="bg1"/>
                </a:solidFill>
              </a:rPr>
              <a:t> any compilation of dramatic works; (</a:t>
            </a:r>
            <a:r>
              <a:rPr lang="en-CA" i="1" dirty="0">
                <a:solidFill>
                  <a:schemeClr val="bg1"/>
                </a:solidFill>
              </a:rPr>
              <a:t>oeuvre </a:t>
            </a:r>
            <a:r>
              <a:rPr lang="en-CA" i="1" dirty="0" err="1">
                <a:solidFill>
                  <a:schemeClr val="bg1"/>
                </a:solidFill>
              </a:rPr>
              <a:t>dramatique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musical work</a:t>
            </a:r>
            <a:r>
              <a:rPr lang="en-CA" dirty="0">
                <a:solidFill>
                  <a:srgbClr val="FFFF00"/>
                </a:solidFill>
              </a:rPr>
              <a:t> </a:t>
            </a:r>
            <a:r>
              <a:rPr lang="en-CA" dirty="0">
                <a:solidFill>
                  <a:schemeClr val="bg1"/>
                </a:solidFill>
              </a:rPr>
              <a:t>means any work of music or musical composition, with or without words, and includes any compilation thereof; (</a:t>
            </a:r>
            <a:r>
              <a:rPr lang="en-CA" i="1" dirty="0">
                <a:solidFill>
                  <a:schemeClr val="bg1"/>
                </a:solidFill>
              </a:rPr>
              <a:t>oeuvre musicale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artistic work</a:t>
            </a:r>
            <a:r>
              <a:rPr lang="en-CA" dirty="0">
                <a:solidFill>
                  <a:srgbClr val="FFFF00"/>
                </a:solidFill>
              </a:rPr>
              <a:t> </a:t>
            </a:r>
            <a:r>
              <a:rPr lang="en-CA" dirty="0">
                <a:solidFill>
                  <a:schemeClr val="bg1"/>
                </a:solidFill>
              </a:rPr>
              <a:t>includes paintings, drawings, maps, charts, plans, photographs, engravings, sculptures, works of artistic craftsmanship, </a:t>
            </a:r>
            <a:r>
              <a:rPr lang="en-CA" dirty="0">
                <a:solidFill>
                  <a:srgbClr val="FFFF00"/>
                </a:solidFill>
              </a:rPr>
              <a:t>architectural works</a:t>
            </a:r>
            <a:r>
              <a:rPr lang="en-CA" dirty="0">
                <a:solidFill>
                  <a:schemeClr val="bg1"/>
                </a:solidFill>
              </a:rPr>
              <a:t>, and compilations of artistic works; (</a:t>
            </a:r>
            <a:r>
              <a:rPr lang="en-CA" i="1" dirty="0">
                <a:solidFill>
                  <a:schemeClr val="bg1"/>
                </a:solidFill>
              </a:rPr>
              <a:t>oeuvre </a:t>
            </a:r>
            <a:r>
              <a:rPr lang="en-CA" i="1" dirty="0" err="1">
                <a:solidFill>
                  <a:schemeClr val="bg1"/>
                </a:solidFill>
              </a:rPr>
              <a:t>artistique</a:t>
            </a:r>
            <a:r>
              <a:rPr lang="en-CA" dirty="0">
                <a:solidFill>
                  <a:schemeClr val="bg1"/>
                </a:solidFill>
              </a:rPr>
              <a:t>)</a:t>
            </a:r>
            <a:endParaRPr lang="en-US"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1">
            <a:extLst>
              <a:ext uri="{FF2B5EF4-FFF2-40B4-BE49-F238E27FC236}">
                <a16:creationId xmlns:a16="http://schemas.microsoft.com/office/drawing/2014/main" id="{982EBEB7-5401-AA0B-2619-E9514EC58C32}"/>
              </a:ext>
            </a:extLst>
          </p:cNvPr>
          <p:cNvSpPr txBox="1">
            <a:spLocks noChangeArrowheads="1"/>
          </p:cNvSpPr>
          <p:nvPr/>
        </p:nvSpPr>
        <p:spPr bwMode="auto">
          <a:xfrm>
            <a:off x="1546225" y="1317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4" name="TextBox 3">
            <a:extLst>
              <a:ext uri="{FF2B5EF4-FFF2-40B4-BE49-F238E27FC236}">
                <a16:creationId xmlns:a16="http://schemas.microsoft.com/office/drawing/2014/main" id="{18D8903F-C942-3A8E-CF6F-E709146C360E}"/>
              </a:ext>
            </a:extLst>
          </p:cNvPr>
          <p:cNvSpPr txBox="1"/>
          <p:nvPr/>
        </p:nvSpPr>
        <p:spPr>
          <a:xfrm>
            <a:off x="215900" y="1017588"/>
            <a:ext cx="8712200" cy="3108325"/>
          </a:xfrm>
          <a:prstGeom prst="rect">
            <a:avLst/>
          </a:prstGeom>
          <a:noFill/>
        </p:spPr>
        <p:txBody>
          <a:bodyPr>
            <a:spAutoFit/>
          </a:bodyPr>
          <a:lstStyle/>
          <a:p>
            <a:pPr>
              <a:buFont typeface="Arial" panose="020B0604020202020204" pitchFamily="34" charset="0"/>
              <a:buNone/>
              <a:defRPr/>
            </a:pPr>
            <a:r>
              <a:rPr lang="en-US" sz="2800" i="1" u="sng" dirty="0">
                <a:solidFill>
                  <a:srgbClr val="00B0F0"/>
                </a:solidFill>
              </a:rPr>
              <a:t>FWS Joint Sports Claimants v. Canada </a:t>
            </a:r>
            <a:r>
              <a:rPr lang="en-US" sz="2800" i="1" dirty="0">
                <a:solidFill>
                  <a:schemeClr val="bg1"/>
                </a:solidFill>
              </a:rPr>
              <a:t>1991 FCA (CB)</a:t>
            </a:r>
          </a:p>
          <a:p>
            <a:pPr marL="342900" indent="-342900">
              <a:buFont typeface="Arial" panose="020B0604020202020204" pitchFamily="34" charset="0"/>
              <a:buChar char="•"/>
              <a:defRPr/>
            </a:pPr>
            <a:r>
              <a:rPr lang="en-US" sz="2800" dirty="0">
                <a:solidFill>
                  <a:srgbClr val="FFFF00"/>
                </a:solidFill>
              </a:rPr>
              <a:t>No copyright in a sporting event per se </a:t>
            </a:r>
            <a:r>
              <a:rPr lang="en-US" sz="2800" dirty="0">
                <a:solidFill>
                  <a:schemeClr val="bg1"/>
                </a:solidFill>
              </a:rPr>
              <a:t>though television production of a sporting event is copyrightable</a:t>
            </a:r>
          </a:p>
          <a:p>
            <a:pPr marL="342900" indent="-342900">
              <a:buFont typeface="Arial" panose="020B0604020202020204" pitchFamily="34" charset="0"/>
              <a:buChar char="•"/>
              <a:defRPr/>
            </a:pPr>
            <a:r>
              <a:rPr lang="en-US" sz="2800" dirty="0">
                <a:solidFill>
                  <a:schemeClr val="bg1"/>
                </a:solidFill>
              </a:rPr>
              <a:t>Unpredictable and incompatible with the notion of a choreographic piece of art</a:t>
            </a:r>
            <a:r>
              <a:rPr lang="en-US" sz="2800" dirty="0">
                <a:solidFill>
                  <a:srgbClr val="FFFF00"/>
                </a:solidFill>
              </a:rPr>
              <a:t>?</a:t>
            </a:r>
          </a:p>
        </p:txBody>
      </p:sp>
      <p:pic>
        <p:nvPicPr>
          <p:cNvPr id="178179" name="Picture 4">
            <a:extLst>
              <a:ext uri="{FF2B5EF4-FFF2-40B4-BE49-F238E27FC236}">
                <a16:creationId xmlns:a16="http://schemas.microsoft.com/office/drawing/2014/main" id="{C5A266B6-A200-7FAA-E3B0-85A9E66249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18200" y="3925888"/>
            <a:ext cx="16795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91AAF13D-6A41-C1A8-0FC5-06FE4B2F9E5C}"/>
              </a:ext>
            </a:extLst>
          </p:cNvPr>
          <p:cNvSpPr>
            <a:spLocks noGrp="1" noChangeArrowheads="1"/>
          </p:cNvSpPr>
          <p:nvPr>
            <p:ph type="title"/>
          </p:nvPr>
        </p:nvSpPr>
        <p:spPr bwMode="auto">
          <a:xfrm>
            <a:off x="1328738" y="165100"/>
            <a:ext cx="6329362"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latin typeface="Andale Mono" panose="020B0509000000000004" pitchFamily="49" charset="0"/>
              </a:rPr>
              <a:t>Copyrighting Data</a:t>
            </a:r>
            <a:r>
              <a:rPr lang="en-US" altLang="en-US">
                <a:solidFill>
                  <a:srgbClr val="FF0000"/>
                </a:solidFill>
                <a:latin typeface="Andale Mono" panose="020B0509000000000004" pitchFamily="49" charset="0"/>
              </a:rPr>
              <a:t>?</a:t>
            </a:r>
          </a:p>
        </p:txBody>
      </p:sp>
      <p:sp>
        <p:nvSpPr>
          <p:cNvPr id="203778" name="Content Placeholder 2">
            <a:extLst>
              <a:ext uri="{FF2B5EF4-FFF2-40B4-BE49-F238E27FC236}">
                <a16:creationId xmlns:a16="http://schemas.microsoft.com/office/drawing/2014/main" id="{EF6C2922-45CA-713C-94F5-A60FB387A4C3}"/>
              </a:ext>
            </a:extLst>
          </p:cNvPr>
          <p:cNvSpPr>
            <a:spLocks noGrp="1" noChangeArrowheads="1"/>
          </p:cNvSpPr>
          <p:nvPr>
            <p:ph sz="quarter" idx="10"/>
          </p:nvPr>
        </p:nvSpPr>
        <p:spPr bwMode="auto">
          <a:xfrm>
            <a:off x="215900" y="1136650"/>
            <a:ext cx="8712200" cy="3846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i="1">
                <a:solidFill>
                  <a:srgbClr val="00B0F0"/>
                </a:solidFill>
              </a:rPr>
              <a:t>Geophysical Service Incorporated v. Encana Corporation</a:t>
            </a:r>
            <a:r>
              <a:rPr lang="en-US" altLang="en-US" sz="2200" i="1">
                <a:solidFill>
                  <a:schemeClr val="bg1"/>
                </a:solidFill>
              </a:rPr>
              <a:t>, </a:t>
            </a:r>
            <a:r>
              <a:rPr lang="en-US" altLang="en-US" sz="2200">
                <a:solidFill>
                  <a:schemeClr val="bg1"/>
                </a:solidFill>
              </a:rPr>
              <a:t>2016 ABQB 230 </a:t>
            </a:r>
          </a:p>
          <a:p>
            <a:pPr marL="0" indent="0">
              <a:buFont typeface="Arial" panose="020B0604020202020204" pitchFamily="34" charset="0"/>
              <a:buNone/>
            </a:pPr>
            <a:r>
              <a:rPr lang="en-US" altLang="en-US" sz="2200">
                <a:solidFill>
                  <a:schemeClr val="bg1"/>
                </a:solidFill>
              </a:rPr>
              <a:t>It appears from the case that is </a:t>
            </a:r>
            <a:r>
              <a:rPr lang="en-US" altLang="en-US" sz="2200">
                <a:solidFill>
                  <a:srgbClr val="FFFF00"/>
                </a:solidFill>
              </a:rPr>
              <a:t>not the raw data that is copyrightable</a:t>
            </a:r>
            <a:r>
              <a:rPr lang="en-US" altLang="en-US" sz="2200">
                <a:solidFill>
                  <a:schemeClr val="bg1"/>
                </a:solidFill>
              </a:rPr>
              <a:t> as those would simply be facts, </a:t>
            </a:r>
            <a:r>
              <a:rPr lang="en-US" altLang="en-US" sz="2200">
                <a:solidFill>
                  <a:srgbClr val="FF0000"/>
                </a:solidFill>
              </a:rPr>
              <a:t>but how the data is presented</a:t>
            </a:r>
            <a:r>
              <a:rPr lang="en-US" altLang="en-US" sz="2200">
                <a:solidFill>
                  <a:schemeClr val="bg1"/>
                </a:solidFill>
              </a:rPr>
              <a:t>.</a:t>
            </a:r>
          </a:p>
          <a:p>
            <a:pPr marL="300038" lvl="1" indent="0">
              <a:buFont typeface="Arial" panose="020B0604020202020204" pitchFamily="34" charset="0"/>
              <a:buNone/>
            </a:pPr>
            <a:r>
              <a:rPr lang="en-US" altLang="en-US" sz="2200" i="1">
                <a:solidFill>
                  <a:schemeClr val="bg1"/>
                </a:solidFill>
              </a:rPr>
              <a:t>“[76] I find the seismic sections, i.e. </a:t>
            </a:r>
            <a:r>
              <a:rPr lang="en-US" altLang="en-US" sz="2200" i="1">
                <a:solidFill>
                  <a:srgbClr val="FFFF00"/>
                </a:solidFill>
              </a:rPr>
              <a:t>the squiggly or zebra lines, fit within the definition of an artistic work, similar to a map, plan or chart, or a compilation of an artistic work, since the product is the result of selection or arrangement of the data, or sound </a:t>
            </a:r>
            <a:r>
              <a:rPr lang="en-US" altLang="en-US" sz="2200" i="1">
                <a:solidFill>
                  <a:schemeClr val="bg1"/>
                </a:solidFill>
              </a:rPr>
              <a:t>recordings, from the geology of the subsurface.”</a:t>
            </a:r>
          </a:p>
          <a:p>
            <a:pPr marL="0" indent="0">
              <a:buFont typeface="Arial" panose="020B0604020202020204" pitchFamily="34" charset="0"/>
              <a:buNone/>
            </a:pPr>
            <a:r>
              <a:rPr lang="en-US" altLang="en-US" sz="2200">
                <a:solidFill>
                  <a:schemeClr val="bg1"/>
                </a:solidFill>
              </a:rPr>
              <a:t>Do you agree</a:t>
            </a:r>
            <a:r>
              <a:rPr lang="en-US" altLang="en-US" sz="2200">
                <a:solidFill>
                  <a:srgbClr val="FF0000"/>
                </a:solidFill>
              </a:rPr>
              <a:t>?</a:t>
            </a:r>
            <a:r>
              <a:rPr lang="en-US" altLang="en-US" sz="2200">
                <a:solidFill>
                  <a:schemeClr val="bg1"/>
                </a:solidFill>
              </a:rPr>
              <a:t> Alta. C.A. confirmed &amp; SCC denied leave.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Box 1">
            <a:extLst>
              <a:ext uri="{FF2B5EF4-FFF2-40B4-BE49-F238E27FC236}">
                <a16:creationId xmlns:a16="http://schemas.microsoft.com/office/drawing/2014/main" id="{A659089D-C352-C6FB-3943-D2461F485271}"/>
              </a:ext>
            </a:extLst>
          </p:cNvPr>
          <p:cNvSpPr txBox="1">
            <a:spLocks noChangeArrowheads="1"/>
          </p:cNvSpPr>
          <p:nvPr/>
        </p:nvSpPr>
        <p:spPr bwMode="auto">
          <a:xfrm>
            <a:off x="971550" y="241300"/>
            <a:ext cx="5988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Rights of the copyright owner</a:t>
            </a:r>
            <a:endParaRPr lang="en-US" altLang="en-US" sz="3200"/>
          </a:p>
        </p:txBody>
      </p:sp>
      <p:sp>
        <p:nvSpPr>
          <p:cNvPr id="157698" name="TextBox 2">
            <a:extLst>
              <a:ext uri="{FF2B5EF4-FFF2-40B4-BE49-F238E27FC236}">
                <a16:creationId xmlns:a16="http://schemas.microsoft.com/office/drawing/2014/main" id="{BC685E31-505B-E940-6294-E0C796E2136D}"/>
              </a:ext>
            </a:extLst>
          </p:cNvPr>
          <p:cNvSpPr txBox="1">
            <a:spLocks noChangeArrowheads="1"/>
          </p:cNvSpPr>
          <p:nvPr/>
        </p:nvSpPr>
        <p:spPr bwMode="auto">
          <a:xfrm>
            <a:off x="411163" y="1131888"/>
            <a:ext cx="86677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2000">
                <a:solidFill>
                  <a:schemeClr val="bg1"/>
                </a:solidFill>
              </a:rPr>
              <a:t>Produce … any </a:t>
            </a:r>
            <a:r>
              <a:rPr lang="en-US" altLang="en-US" sz="2000">
                <a:solidFill>
                  <a:srgbClr val="FFFF00"/>
                </a:solidFill>
              </a:rPr>
              <a:t>translation</a:t>
            </a:r>
            <a:r>
              <a:rPr lang="en-US" altLang="en-US" sz="2000">
                <a:solidFill>
                  <a:schemeClr val="bg1"/>
                </a:solidFill>
              </a:rPr>
              <a:t> (3(1)(a))</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dramatic work into non-dramatic work (3(1)(b)</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non-dramatic work into dramatic work (3(1)(c))</a:t>
            </a:r>
          </a:p>
          <a:p>
            <a:pPr>
              <a:buFont typeface="Arial" panose="020B0604020202020204" pitchFamily="34" charset="0"/>
              <a:buChar char="•"/>
            </a:pPr>
            <a:r>
              <a:rPr lang="en-US" altLang="en-US" sz="2000">
                <a:solidFill>
                  <a:schemeClr val="bg1"/>
                </a:solidFill>
              </a:rPr>
              <a:t>To make a </a:t>
            </a:r>
            <a:r>
              <a:rPr lang="en-US" altLang="en-US" sz="2000">
                <a:solidFill>
                  <a:srgbClr val="FFFF00"/>
                </a:solidFill>
              </a:rPr>
              <a:t>sound recording</a:t>
            </a:r>
            <a:r>
              <a:rPr lang="en-US" altLang="en-US" sz="2000">
                <a:solidFill>
                  <a:schemeClr val="bg1"/>
                </a:solidFill>
              </a:rPr>
              <a:t>, etc. of a literary, etc. work (3(1)(d))</a:t>
            </a:r>
          </a:p>
          <a:p>
            <a:pPr>
              <a:buFont typeface="Arial" panose="020B0604020202020204" pitchFamily="34" charset="0"/>
              <a:buChar char="•"/>
            </a:pPr>
            <a:r>
              <a:rPr lang="en-US" altLang="en-US" sz="2000">
                <a:solidFill>
                  <a:srgbClr val="FFFF00"/>
                </a:solidFill>
              </a:rPr>
              <a:t>Reproduce</a:t>
            </a:r>
            <a:r>
              <a:rPr lang="en-US" altLang="en-US" sz="2000">
                <a:solidFill>
                  <a:schemeClr val="bg1"/>
                </a:solidFill>
              </a:rPr>
              <a:t>, etc. a literary, etc. work </a:t>
            </a:r>
            <a:r>
              <a:rPr lang="en-US" altLang="en-US" sz="2000">
                <a:solidFill>
                  <a:srgbClr val="FFFF00"/>
                </a:solidFill>
              </a:rPr>
              <a:t>as a cinematographic work </a:t>
            </a:r>
            <a:r>
              <a:rPr lang="en-US" altLang="en-US" sz="2000">
                <a:solidFill>
                  <a:schemeClr val="bg1"/>
                </a:solidFill>
              </a:rPr>
              <a:t>(3(1)(e))</a:t>
            </a:r>
          </a:p>
          <a:p>
            <a:pPr>
              <a:buFont typeface="Arial" panose="020B0604020202020204" pitchFamily="34" charset="0"/>
              <a:buChar char="•"/>
            </a:pPr>
            <a:r>
              <a:rPr lang="en-US" altLang="en-US" sz="2000">
                <a:solidFill>
                  <a:schemeClr val="bg1"/>
                </a:solidFill>
              </a:rPr>
              <a:t>Communicate a work to the public by </a:t>
            </a:r>
            <a:r>
              <a:rPr lang="en-US" altLang="en-US" sz="2000">
                <a:solidFill>
                  <a:srgbClr val="FFFF00"/>
                </a:solidFill>
              </a:rPr>
              <a:t>telecommunication</a:t>
            </a:r>
            <a:r>
              <a:rPr lang="en-US" altLang="en-US" sz="2000">
                <a:solidFill>
                  <a:schemeClr val="bg1"/>
                </a:solidFill>
              </a:rPr>
              <a:t> (3(1)(f))</a:t>
            </a:r>
          </a:p>
          <a:p>
            <a:pPr>
              <a:buFont typeface="Arial" panose="020B0604020202020204" pitchFamily="34" charset="0"/>
              <a:buChar char="•"/>
            </a:pPr>
            <a:r>
              <a:rPr lang="en-US" altLang="en-US" sz="2000">
                <a:solidFill>
                  <a:schemeClr val="bg1"/>
                </a:solidFill>
              </a:rPr>
              <a:t>Present an artistic work at a </a:t>
            </a:r>
            <a:r>
              <a:rPr lang="en-US" altLang="en-US" sz="2000">
                <a:solidFill>
                  <a:srgbClr val="FFFF00"/>
                </a:solidFill>
              </a:rPr>
              <a:t>public exhibition</a:t>
            </a:r>
            <a:r>
              <a:rPr lang="en-US" altLang="en-US" sz="2000">
                <a:solidFill>
                  <a:schemeClr val="bg1"/>
                </a:solidFill>
              </a:rPr>
              <a:t>…. (3(1)(g))</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computer program, etc. (3(1)(h))</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sound recording of a musical work … (3(1)(i))</a:t>
            </a:r>
          </a:p>
          <a:p>
            <a:pPr>
              <a:buFont typeface="Arial" panose="020B0604020202020204" pitchFamily="34" charset="0"/>
              <a:buChar char="•"/>
            </a:pPr>
            <a:r>
              <a:rPr lang="en-US" altLang="en-US" sz="2000">
                <a:solidFill>
                  <a:srgbClr val="FFFF00"/>
                </a:solidFill>
              </a:rPr>
              <a:t>Sell or transfer </a:t>
            </a:r>
            <a:r>
              <a:rPr lang="en-US" altLang="en-US" sz="2000">
                <a:solidFill>
                  <a:schemeClr val="bg1"/>
                </a:solidFill>
              </a:rPr>
              <a:t>ownership of tangible object … (3(1)(j)</a:t>
            </a:r>
          </a:p>
          <a:p>
            <a:pPr>
              <a:buFont typeface="Arial" panose="020B0604020202020204" pitchFamily="34" charset="0"/>
              <a:buChar char="•"/>
            </a:pPr>
            <a:r>
              <a:rPr lang="en-US" altLang="en-US" sz="2000">
                <a:solidFill>
                  <a:srgbClr val="FFFF00"/>
                </a:solidFill>
              </a:rPr>
              <a:t>Authorize any of above acts </a:t>
            </a:r>
            <a:r>
              <a:rPr lang="en-US" altLang="en-US" sz="2000">
                <a:solidFill>
                  <a:schemeClr val="bg1"/>
                </a:solidFill>
              </a:rPr>
              <a:t>(3(1))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5">
            <a:extLst>
              <a:ext uri="{FF2B5EF4-FFF2-40B4-BE49-F238E27FC236}">
                <a16:creationId xmlns:a16="http://schemas.microsoft.com/office/drawing/2014/main" id="{5F9F8F24-0266-DB0B-5752-46FAF467D077}"/>
              </a:ext>
            </a:extLst>
          </p:cNvPr>
          <p:cNvSpPr>
            <a:spLocks noGrp="1" noChangeArrowheads="1"/>
          </p:cNvSpPr>
          <p:nvPr>
            <p:ph type="title"/>
          </p:nvPr>
        </p:nvSpPr>
        <p:spPr bwMode="auto">
          <a:xfrm>
            <a:off x="179388" y="206375"/>
            <a:ext cx="8785225"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FAFFFDDA-BD7C-843E-A6C1-668A0F73E4DD}"/>
              </a:ext>
            </a:extLst>
          </p:cNvPr>
          <p:cNvSpPr>
            <a:spLocks noGrp="1"/>
          </p:cNvSpPr>
          <p:nvPr>
            <p:ph idx="1"/>
          </p:nvPr>
        </p:nvSpPr>
        <p:spPr>
          <a:xfrm>
            <a:off x="179388" y="1276350"/>
            <a:ext cx="8785225" cy="3516313"/>
          </a:xfrm>
        </p:spPr>
        <p:txBody>
          <a:bodyPr>
            <a:normAutofit fontScale="92500" lnSpcReduction="10000"/>
          </a:bodyPr>
          <a:lstStyle/>
          <a:p>
            <a:pPr marL="0" indent="0">
              <a:buFont typeface="Arial" panose="020B0604020202020204" pitchFamily="34" charset="0"/>
              <a:buNone/>
              <a:defRPr/>
            </a:pPr>
            <a:r>
              <a:rPr lang="en-US" sz="2100" b="1" dirty="0">
                <a:solidFill>
                  <a:schemeClr val="bg1"/>
                </a:solidFill>
              </a:rPr>
              <a:t>Who owns the rights? (ss. 13, 14)</a:t>
            </a:r>
          </a:p>
          <a:p>
            <a:pPr>
              <a:lnSpc>
                <a:spcPct val="120000"/>
              </a:lnSpc>
              <a:defRPr/>
            </a:pPr>
            <a:r>
              <a:rPr lang="en-US" sz="2100" dirty="0">
                <a:solidFill>
                  <a:schemeClr val="bg1"/>
                </a:solidFill>
              </a:rPr>
              <a:t>ss. 13(4), 13(7): </a:t>
            </a:r>
            <a:r>
              <a:rPr lang="en-US" sz="2100" dirty="0">
                <a:solidFill>
                  <a:srgbClr val="FF0000"/>
                </a:solidFill>
              </a:rPr>
              <a:t>assignments, exclusive licences need to be in writing</a:t>
            </a:r>
            <a:r>
              <a:rPr lang="en-US" sz="2100" dirty="0">
                <a:solidFill>
                  <a:schemeClr val="bg1"/>
                </a:solidFill>
              </a:rPr>
              <a:t>; </a:t>
            </a:r>
            <a:r>
              <a:rPr lang="en-US" sz="2100" dirty="0">
                <a:solidFill>
                  <a:srgbClr val="00B0F0"/>
                </a:solidFill>
              </a:rPr>
              <a:t>non-exclusive licences don’t need to be in writing </a:t>
            </a:r>
            <a:r>
              <a:rPr lang="en-US" sz="2100" dirty="0">
                <a:solidFill>
                  <a:schemeClr val="bg1"/>
                </a:solidFill>
              </a:rPr>
              <a:t>(</a:t>
            </a:r>
            <a:r>
              <a:rPr lang="en-US" sz="2100" i="1" dirty="0">
                <a:solidFill>
                  <a:schemeClr val="bg1"/>
                </a:solidFill>
              </a:rPr>
              <a:t>Robertson v. Thomson)</a:t>
            </a:r>
            <a:endParaRPr lang="en-US" sz="2100" dirty="0">
              <a:solidFill>
                <a:schemeClr val="bg1"/>
              </a:solidFill>
            </a:endParaRPr>
          </a:p>
          <a:p>
            <a:pPr>
              <a:lnSpc>
                <a:spcPct val="120000"/>
              </a:lnSpc>
              <a:defRPr/>
            </a:pPr>
            <a:r>
              <a:rPr lang="en-US" sz="2100" b="1" dirty="0">
                <a:solidFill>
                  <a:srgbClr val="FFFF00"/>
                </a:solidFill>
              </a:rPr>
              <a:t>Benefit of copyright registration</a:t>
            </a:r>
            <a:r>
              <a:rPr lang="en-US" sz="2100" b="1" dirty="0">
                <a:solidFill>
                  <a:srgbClr val="FF0000"/>
                </a:solidFill>
              </a:rPr>
              <a:t>:</a:t>
            </a:r>
            <a:r>
              <a:rPr lang="en-US" sz="2100" b="1" dirty="0">
                <a:solidFill>
                  <a:srgbClr val="FFFF00"/>
                </a:solidFill>
              </a:rPr>
              <a:t> </a:t>
            </a:r>
            <a:r>
              <a:rPr lang="en-CA" sz="2100" dirty="0">
                <a:solidFill>
                  <a:schemeClr val="bg1"/>
                </a:solidFill>
              </a:rPr>
              <a:t>If an assignment or licence not registered, and the assignor or licensor </a:t>
            </a:r>
            <a:r>
              <a:rPr lang="en-CA" sz="2100" dirty="0">
                <a:solidFill>
                  <a:srgbClr val="FFFF00"/>
                </a:solidFill>
              </a:rPr>
              <a:t>subsequently</a:t>
            </a:r>
            <a:r>
              <a:rPr lang="en-CA" sz="2100" dirty="0">
                <a:solidFill>
                  <a:schemeClr val="bg1"/>
                </a:solidFill>
              </a:rPr>
              <a:t> assigns or licences the copyright interest – </a:t>
            </a:r>
            <a:r>
              <a:rPr lang="en-CA" sz="2100" dirty="0">
                <a:solidFill>
                  <a:srgbClr val="FFFF00"/>
                </a:solidFill>
              </a:rPr>
              <a:t>for valuable consideration </a:t>
            </a:r>
            <a:r>
              <a:rPr lang="en-CA" sz="2100" dirty="0">
                <a:solidFill>
                  <a:schemeClr val="bg1"/>
                </a:solidFill>
              </a:rPr>
              <a:t>– to a different assignee or licensee </a:t>
            </a:r>
            <a:r>
              <a:rPr lang="en-CA" sz="2100" dirty="0">
                <a:solidFill>
                  <a:srgbClr val="FF0000"/>
                </a:solidFill>
              </a:rPr>
              <a:t>who </a:t>
            </a:r>
            <a:r>
              <a:rPr lang="en-CA" sz="2100" b="1" dirty="0">
                <a:solidFill>
                  <a:srgbClr val="FF0000"/>
                </a:solidFill>
              </a:rPr>
              <a:t>didn’t have ACTUAL NOTICE</a:t>
            </a:r>
            <a:r>
              <a:rPr lang="en-CA" sz="2100" dirty="0">
                <a:solidFill>
                  <a:srgbClr val="FF0000"/>
                </a:solidFill>
              </a:rPr>
              <a:t> </a:t>
            </a:r>
            <a:r>
              <a:rPr lang="en-CA" sz="2100" dirty="0">
                <a:solidFill>
                  <a:schemeClr val="bg1"/>
                </a:solidFill>
              </a:rPr>
              <a:t>of the prior assignment – </a:t>
            </a:r>
            <a:r>
              <a:rPr lang="en-CA" sz="2100" dirty="0">
                <a:solidFill>
                  <a:srgbClr val="FFFF00"/>
                </a:solidFill>
              </a:rPr>
              <a:t>the prior assignment</a:t>
            </a:r>
            <a:r>
              <a:rPr lang="en-CA" sz="2100" dirty="0">
                <a:solidFill>
                  <a:srgbClr val="FF0000"/>
                </a:solidFill>
              </a:rPr>
              <a:t>/</a:t>
            </a:r>
            <a:r>
              <a:rPr lang="en-CA" sz="2100" dirty="0">
                <a:solidFill>
                  <a:srgbClr val="FFFF00"/>
                </a:solidFill>
              </a:rPr>
              <a:t>licence can be declared void </a:t>
            </a:r>
            <a:r>
              <a:rPr lang="en-CA" sz="2100" dirty="0">
                <a:solidFill>
                  <a:schemeClr val="bg1"/>
                </a:solidFill>
              </a:rPr>
              <a:t>(57(3)). </a:t>
            </a:r>
            <a:r>
              <a:rPr lang="en-CA" sz="2100" dirty="0">
                <a:solidFill>
                  <a:srgbClr val="FFFF00"/>
                </a:solidFill>
              </a:rPr>
              <a:t>So, if you’re an assignee, licensee – </a:t>
            </a:r>
            <a:r>
              <a:rPr lang="en-CA" sz="2100" dirty="0">
                <a:solidFill>
                  <a:srgbClr val="FF0000"/>
                </a:solidFill>
              </a:rPr>
              <a:t>it is to your benefit to register the assignment of copyright </a:t>
            </a:r>
            <a:r>
              <a:rPr lang="en-CA" sz="2100" dirty="0">
                <a:solidFill>
                  <a:srgbClr val="FFFF00"/>
                </a:solidFill>
              </a:rPr>
              <a:t>or the licence </a:t>
            </a:r>
            <a:r>
              <a:rPr lang="en-CA" sz="2100" dirty="0">
                <a:solidFill>
                  <a:schemeClr val="bg1"/>
                </a:solidFill>
              </a:rPr>
              <a:t>granting you an interest (57(1)).</a:t>
            </a:r>
          </a:p>
          <a:p>
            <a:pPr>
              <a:defRPr/>
            </a:pPr>
            <a:endParaRPr lang="en-US" dirty="0"/>
          </a:p>
        </p:txBody>
      </p:sp>
      <p:sp>
        <p:nvSpPr>
          <p:cNvPr id="188419" name="Slide Number Placeholder 3">
            <a:extLst>
              <a:ext uri="{FF2B5EF4-FFF2-40B4-BE49-F238E27FC236}">
                <a16:creationId xmlns:a16="http://schemas.microsoft.com/office/drawing/2014/main" id="{B351015A-4967-6935-1443-E1212D49A4E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878B81-6168-F74B-8320-FB2975A924E5}" type="slidenum">
              <a:rPr lang="en-US" altLang="en-US" smtClean="0"/>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5">
            <a:extLst>
              <a:ext uri="{FF2B5EF4-FFF2-40B4-BE49-F238E27FC236}">
                <a16:creationId xmlns:a16="http://schemas.microsoft.com/office/drawing/2014/main" id="{6B98895B-EA68-F5FF-31B1-E3499D202858}"/>
              </a:ext>
            </a:extLst>
          </p:cNvPr>
          <p:cNvSpPr>
            <a:spLocks noGrp="1" noChangeArrowheads="1"/>
          </p:cNvSpPr>
          <p:nvPr>
            <p:ph type="title"/>
          </p:nvPr>
        </p:nvSpPr>
        <p:spPr bwMode="auto">
          <a:xfrm>
            <a:off x="215106" y="0"/>
            <a:ext cx="8713787" cy="622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8B947166-CDB1-BFAB-F644-86B478989C96}"/>
              </a:ext>
            </a:extLst>
          </p:cNvPr>
          <p:cNvSpPr>
            <a:spLocks noGrp="1"/>
          </p:cNvSpPr>
          <p:nvPr>
            <p:ph idx="1"/>
          </p:nvPr>
        </p:nvSpPr>
        <p:spPr>
          <a:xfrm>
            <a:off x="107504" y="771550"/>
            <a:ext cx="8928992" cy="4371949"/>
          </a:xfrm>
        </p:spPr>
        <p:txBody>
          <a:bodyPr>
            <a:noAutofit/>
          </a:bodyPr>
          <a:lstStyle/>
          <a:p>
            <a:pPr marL="0" indent="0">
              <a:lnSpc>
                <a:spcPct val="110000"/>
              </a:lnSpc>
              <a:buFont typeface="Arial" panose="020B0604020202020204" pitchFamily="34" charset="0"/>
              <a:buNone/>
              <a:defRPr/>
            </a:pPr>
            <a:r>
              <a:rPr lang="en-US" sz="1800" b="1" dirty="0">
                <a:solidFill>
                  <a:schemeClr val="bg1"/>
                </a:solidFill>
              </a:rPr>
              <a:t>Reproduction of </a:t>
            </a:r>
            <a:r>
              <a:rPr lang="en-US" sz="1800" b="1" dirty="0">
                <a:solidFill>
                  <a:srgbClr val="FF0000"/>
                </a:solidFill>
              </a:rPr>
              <a:t>“</a:t>
            </a:r>
            <a:r>
              <a:rPr lang="en-US" sz="1800" b="1" dirty="0">
                <a:solidFill>
                  <a:schemeClr val="bg1"/>
                </a:solidFill>
              </a:rPr>
              <a:t>broadcast incidental copies</a:t>
            </a:r>
            <a:r>
              <a:rPr lang="en-US" sz="1800" b="1" dirty="0">
                <a:solidFill>
                  <a:srgbClr val="FF0000"/>
                </a:solidFill>
              </a:rPr>
              <a:t>”</a:t>
            </a:r>
            <a:r>
              <a:rPr lang="en-US" sz="1800" dirty="0">
                <a:solidFill>
                  <a:schemeClr val="bg1"/>
                </a:solidFill>
              </a:rPr>
              <a:t>	</a:t>
            </a:r>
          </a:p>
          <a:p>
            <a:pPr marL="0" indent="0">
              <a:lnSpc>
                <a:spcPct val="110000"/>
              </a:lnSpc>
              <a:buNone/>
              <a:defRPr/>
            </a:pPr>
            <a:r>
              <a:rPr lang="en-US" sz="1800" i="1" dirty="0">
                <a:solidFill>
                  <a:srgbClr val="00B0F0"/>
                </a:solidFill>
              </a:rPr>
              <a:t>CBC v. SODRAC 2003 Inc. </a:t>
            </a:r>
            <a:r>
              <a:rPr lang="en-CA" sz="1800" b="0" i="0" dirty="0">
                <a:solidFill>
                  <a:schemeClr val="bg1"/>
                </a:solidFill>
                <a:effectLst/>
              </a:rPr>
              <a:t>[2015] 3 SCR 615</a:t>
            </a:r>
            <a:endParaRPr lang="en-US" sz="1800" i="1" dirty="0">
              <a:solidFill>
                <a:schemeClr val="bg1"/>
              </a:solidFill>
            </a:endParaRPr>
          </a:p>
          <a:p>
            <a:pPr>
              <a:lnSpc>
                <a:spcPct val="110000"/>
              </a:lnSpc>
              <a:defRPr/>
            </a:pPr>
            <a:r>
              <a:rPr lang="en-US" sz="1800" dirty="0">
                <a:solidFill>
                  <a:schemeClr val="bg1"/>
                </a:solidFill>
              </a:rPr>
              <a:t>Should every instance of copying be considered to infringe the “reproduction” right? </a:t>
            </a:r>
          </a:p>
          <a:p>
            <a:pPr>
              <a:lnSpc>
                <a:spcPct val="110000"/>
              </a:lnSpc>
              <a:defRPr/>
            </a:pPr>
            <a:r>
              <a:rPr lang="en-US" sz="1800" dirty="0">
                <a:solidFill>
                  <a:schemeClr val="bg1"/>
                </a:solidFill>
              </a:rPr>
              <a:t>Rothstein J. (majority):</a:t>
            </a:r>
          </a:p>
          <a:p>
            <a:pPr lvl="1">
              <a:lnSpc>
                <a:spcPct val="110000"/>
              </a:lnSpc>
              <a:buFont typeface="Courier New" panose="02070309020205020404" pitchFamily="49" charset="0"/>
              <a:buChar char="o"/>
              <a:defRPr/>
            </a:pPr>
            <a:r>
              <a:rPr lang="en-US" sz="1800" dirty="0">
                <a:solidFill>
                  <a:schemeClr val="bg1"/>
                </a:solidFill>
              </a:rPr>
              <a:t>SCC’s understanding of the purpose of copyright has evolved; principle of </a:t>
            </a:r>
            <a:r>
              <a:rPr lang="en-US" sz="1800" dirty="0">
                <a:solidFill>
                  <a:srgbClr val="FFFF00"/>
                </a:solidFill>
              </a:rPr>
              <a:t>technological neutrality now recognized to be a core copyright principle </a:t>
            </a:r>
            <a:r>
              <a:rPr lang="is-IS" sz="1800" dirty="0">
                <a:solidFill>
                  <a:schemeClr val="bg1"/>
                </a:solidFill>
              </a:rPr>
              <a:t>…</a:t>
            </a:r>
          </a:p>
          <a:p>
            <a:pPr lvl="1">
              <a:lnSpc>
                <a:spcPct val="110000"/>
              </a:lnSpc>
              <a:buFont typeface="Courier New" panose="02070309020205020404" pitchFamily="49" charset="0"/>
              <a:buChar char="o"/>
              <a:defRPr/>
            </a:pPr>
            <a:r>
              <a:rPr lang="is-IS" sz="1800" dirty="0">
                <a:solidFill>
                  <a:schemeClr val="bg1"/>
                </a:solidFill>
              </a:rPr>
              <a:t>But these principles don’t override express statutory terms.</a:t>
            </a:r>
          </a:p>
          <a:p>
            <a:pPr lvl="1">
              <a:lnSpc>
                <a:spcPct val="110000"/>
              </a:lnSpc>
              <a:buFont typeface="Courier New" panose="02070309020205020404" pitchFamily="49" charset="0"/>
              <a:buChar char="o"/>
              <a:defRPr/>
            </a:pPr>
            <a:r>
              <a:rPr lang="en-CA" sz="1800" dirty="0">
                <a:solidFill>
                  <a:srgbClr val="FFFF00"/>
                </a:solidFill>
              </a:rPr>
              <a:t>Broadcast-incidental copying activities engage the reproduction right</a:t>
            </a:r>
          </a:p>
          <a:p>
            <a:pPr>
              <a:lnSpc>
                <a:spcPct val="110000"/>
              </a:lnSpc>
              <a:defRPr/>
            </a:pPr>
            <a:r>
              <a:rPr lang="en-CA" sz="1800" dirty="0" err="1">
                <a:solidFill>
                  <a:srgbClr val="00B0F0"/>
                </a:solidFill>
              </a:rPr>
              <a:t>Abella</a:t>
            </a:r>
            <a:r>
              <a:rPr lang="en-CA" sz="1800" dirty="0">
                <a:solidFill>
                  <a:srgbClr val="00B0F0"/>
                </a:solidFill>
              </a:rPr>
              <a:t> J.’s dissent </a:t>
            </a:r>
            <a:r>
              <a:rPr lang="en-CA" sz="1800" dirty="0">
                <a:solidFill>
                  <a:schemeClr val="bg1"/>
                </a:solidFill>
              </a:rPr>
              <a:t>suggested </a:t>
            </a:r>
            <a:r>
              <a:rPr lang="en-US" sz="1800" dirty="0">
                <a:solidFill>
                  <a:schemeClr val="bg1"/>
                </a:solidFill>
              </a:rPr>
              <a:t>Rothstein J. </a:t>
            </a:r>
            <a:r>
              <a:rPr lang="en-US" sz="1800" dirty="0">
                <a:solidFill>
                  <a:srgbClr val="FFFF00"/>
                </a:solidFill>
              </a:rPr>
              <a:t>inappropriately </a:t>
            </a:r>
            <a:r>
              <a:rPr lang="en-US" sz="1800" i="1" dirty="0">
                <a:solidFill>
                  <a:srgbClr val="FFFF00"/>
                </a:solidFill>
              </a:rPr>
              <a:t>“employs a literal approach to the interpretation of s. 3(1)(d</a:t>
            </a:r>
            <a:r>
              <a:rPr lang="en-US" sz="1800" i="1" dirty="0">
                <a:solidFill>
                  <a:schemeClr val="bg1"/>
                </a:solidFill>
              </a:rPr>
              <a:t>), reading the words of the provision without the benefit of the purpose and context of the Act to ascertain its true meaning.” </a:t>
            </a:r>
          </a:p>
          <a:p>
            <a:pPr lvl="1">
              <a:defRPr/>
            </a:pPr>
            <a:endParaRPr lang="en-US" sz="1800" dirty="0"/>
          </a:p>
        </p:txBody>
      </p:sp>
      <p:sp>
        <p:nvSpPr>
          <p:cNvPr id="4" name="Slide Number Placeholder 3">
            <a:extLst>
              <a:ext uri="{FF2B5EF4-FFF2-40B4-BE49-F238E27FC236}">
                <a16:creationId xmlns:a16="http://schemas.microsoft.com/office/drawing/2014/main" id="{A90185C5-2832-4AA2-1F51-7D60520B17CB}"/>
              </a:ext>
            </a:extLst>
          </p:cNvPr>
          <p:cNvSpPr>
            <a:spLocks noGrp="1"/>
          </p:cNvSpPr>
          <p:nvPr>
            <p:ph type="sldNum" sz="quarter" idx="12"/>
          </p:nvPr>
        </p:nvSpPr>
        <p:spPr/>
        <p:txBody>
          <a:bodyPr/>
          <a:lstStyle/>
          <a:p>
            <a:pPr defTabSz="342900" eaLnBrk="1" fontAlgn="auto" hangingPunct="1">
              <a:spcBef>
                <a:spcPts val="0"/>
              </a:spcBef>
              <a:spcAft>
                <a:spcPts val="0"/>
              </a:spcAft>
              <a:defRPr/>
            </a:pPr>
            <a:fld id="{08E6869C-4906-D745-8A4A-47164D3B6DA1}" type="slidenum">
              <a:rPr lang="en-US" sz="1350">
                <a:solidFill>
                  <a:prstClr val="black"/>
                </a:solidFill>
                <a:latin typeface="Arial"/>
                <a:ea typeface="+mn-ea"/>
              </a:rPr>
              <a:pPr defTabSz="342900" eaLnBrk="1" fontAlgn="auto" hangingPunct="1">
                <a:spcBef>
                  <a:spcPts val="0"/>
                </a:spcBef>
                <a:spcAft>
                  <a:spcPts val="0"/>
                </a:spcAft>
                <a:defRPr/>
              </a:pPr>
              <a:t>45</a:t>
            </a:fld>
            <a:endParaRPr lang="en-US" sz="1350">
              <a:solidFill>
                <a:prstClr val="black"/>
              </a:solidFill>
              <a:latin typeface="Arial"/>
              <a:ea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5">
            <a:extLst>
              <a:ext uri="{FF2B5EF4-FFF2-40B4-BE49-F238E27FC236}">
                <a16:creationId xmlns:a16="http://schemas.microsoft.com/office/drawing/2014/main" id="{96E31C54-B04C-7FF4-7BBE-F557E2734632}"/>
              </a:ext>
            </a:extLst>
          </p:cNvPr>
          <p:cNvSpPr>
            <a:spLocks noGrp="1" noChangeArrowheads="1"/>
          </p:cNvSpPr>
          <p:nvPr>
            <p:ph type="title"/>
          </p:nvPr>
        </p:nvSpPr>
        <p:spPr bwMode="auto">
          <a:xfrm>
            <a:off x="358775" y="0"/>
            <a:ext cx="8426450" cy="879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23234" name="Content Placeholder 1">
            <a:extLst>
              <a:ext uri="{FF2B5EF4-FFF2-40B4-BE49-F238E27FC236}">
                <a16:creationId xmlns:a16="http://schemas.microsoft.com/office/drawing/2014/main" id="{287C95F1-0BAC-E844-44B3-175ABBD7A348}"/>
              </a:ext>
            </a:extLst>
          </p:cNvPr>
          <p:cNvSpPr>
            <a:spLocks noGrp="1" noChangeArrowheads="1"/>
          </p:cNvSpPr>
          <p:nvPr>
            <p:ph idx="1"/>
          </p:nvPr>
        </p:nvSpPr>
        <p:spPr bwMode="auto">
          <a:xfrm>
            <a:off x="358775" y="987425"/>
            <a:ext cx="8316913" cy="3819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rgbClr val="FFFF00"/>
                </a:solidFill>
              </a:rPr>
              <a:t>What constitutes </a:t>
            </a:r>
            <a:r>
              <a:rPr lang="en-US" altLang="en-US" sz="2400" b="1">
                <a:solidFill>
                  <a:srgbClr val="00B0F0"/>
                </a:solidFill>
              </a:rPr>
              <a:t>taking a</a:t>
            </a:r>
            <a:r>
              <a:rPr lang="en-US" altLang="en-US" sz="2400" b="1">
                <a:solidFill>
                  <a:srgbClr val="FFFF00"/>
                </a:solidFill>
              </a:rPr>
              <a:t> </a:t>
            </a:r>
            <a:r>
              <a:rPr lang="en-US" altLang="en-US" sz="2400" b="1">
                <a:solidFill>
                  <a:srgbClr val="FF0000"/>
                </a:solidFill>
              </a:rPr>
              <a:t>“</a:t>
            </a:r>
            <a:r>
              <a:rPr lang="en-US" altLang="en-US" sz="2400" b="1">
                <a:solidFill>
                  <a:schemeClr val="bg1"/>
                </a:solidFill>
              </a:rPr>
              <a:t>substantial part</a:t>
            </a:r>
            <a:r>
              <a:rPr lang="en-US" altLang="en-US" sz="2400" b="1">
                <a:solidFill>
                  <a:srgbClr val="FF0000"/>
                </a:solidFill>
              </a:rPr>
              <a:t>” </a:t>
            </a:r>
            <a:r>
              <a:rPr lang="en-US" altLang="en-US" sz="2400" b="1">
                <a:solidFill>
                  <a:srgbClr val="FFFF00"/>
                </a:solidFill>
              </a:rPr>
              <a:t>of a work? </a:t>
            </a:r>
          </a:p>
          <a:p>
            <a:pPr lvl="1">
              <a:buFont typeface="Arial" panose="020B0604020202020204" pitchFamily="34" charset="0"/>
              <a:buChar char="•"/>
            </a:pPr>
            <a:r>
              <a:rPr lang="en-US" altLang="en-US" sz="2400">
                <a:solidFill>
                  <a:schemeClr val="bg1"/>
                </a:solidFill>
              </a:rPr>
              <a:t>Applies to all rights, not just reproduction</a:t>
            </a:r>
          </a:p>
          <a:p>
            <a:pPr lvl="1">
              <a:buFont typeface="Arial" panose="020B0604020202020204" pitchFamily="34" charset="0"/>
              <a:buChar char="•"/>
            </a:pPr>
            <a:r>
              <a:rPr lang="en-US" altLang="en-US" sz="2400" i="1">
                <a:solidFill>
                  <a:srgbClr val="00B0F0"/>
                </a:solidFill>
              </a:rPr>
              <a:t>Cinar Corp. v. Robinson </a:t>
            </a:r>
            <a:r>
              <a:rPr lang="en-US" altLang="en-US" sz="2400">
                <a:solidFill>
                  <a:schemeClr val="bg1"/>
                </a:solidFill>
              </a:rPr>
              <a:t>(2013, SCC)</a:t>
            </a:r>
            <a:endParaRPr lang="en-US" altLang="en-US" sz="2400" i="1">
              <a:solidFill>
                <a:schemeClr val="bg1"/>
              </a:solidFill>
            </a:endParaRPr>
          </a:p>
          <a:p>
            <a:pPr lvl="2">
              <a:buFont typeface="Courier New" panose="02070309020205020404" pitchFamily="49" charset="0"/>
              <a:buChar char="o"/>
            </a:pPr>
            <a:r>
              <a:rPr lang="en-US" altLang="en-US">
                <a:solidFill>
                  <a:srgbClr val="FFFF00"/>
                </a:solidFill>
              </a:rPr>
              <a:t>Matter of fact and degree</a:t>
            </a:r>
            <a:r>
              <a:rPr lang="en-US" altLang="en-US">
                <a:solidFill>
                  <a:schemeClr val="bg1"/>
                </a:solidFill>
              </a:rPr>
              <a:t>; flexible notion </a:t>
            </a:r>
          </a:p>
          <a:p>
            <a:pPr lvl="2">
              <a:buFont typeface="Courier New" panose="02070309020205020404" pitchFamily="49" charset="0"/>
              <a:buChar char="o"/>
            </a:pPr>
            <a:r>
              <a:rPr lang="en-US" altLang="en-US">
                <a:solidFill>
                  <a:schemeClr val="bg1"/>
                </a:solidFill>
              </a:rPr>
              <a:t>Standard of review</a:t>
            </a:r>
          </a:p>
          <a:p>
            <a:pPr lvl="2">
              <a:buFont typeface="Courier New" panose="02070309020205020404" pitchFamily="49" charset="0"/>
              <a:buChar char="o"/>
            </a:pPr>
            <a:r>
              <a:rPr lang="en-US" altLang="en-US">
                <a:solidFill>
                  <a:srgbClr val="FF0000"/>
                </a:solidFill>
              </a:rPr>
              <a:t>Decided by quality rather than quantity</a:t>
            </a:r>
          </a:p>
          <a:p>
            <a:pPr lvl="2">
              <a:buFont typeface="Courier New" panose="02070309020205020404" pitchFamily="49" charset="0"/>
              <a:buChar char="o"/>
            </a:pPr>
            <a:r>
              <a:rPr lang="en-US" altLang="en-US">
                <a:solidFill>
                  <a:schemeClr val="bg1"/>
                </a:solidFill>
              </a:rPr>
              <a:t>Q: “do the copied features constitute a </a:t>
            </a:r>
            <a:r>
              <a:rPr lang="en-US" altLang="en-US">
                <a:solidFill>
                  <a:srgbClr val="FFFF00"/>
                </a:solidFill>
              </a:rPr>
              <a:t>substantial part of </a:t>
            </a:r>
            <a:r>
              <a:rPr lang="en-US" altLang="en-US" i="1">
                <a:solidFill>
                  <a:srgbClr val="FFFF00"/>
                </a:solidFill>
              </a:rPr>
              <a:t>the plaintiff’s work</a:t>
            </a:r>
            <a:r>
              <a:rPr lang="en-US" altLang="en-US">
                <a:solidFill>
                  <a:schemeClr val="bg1"/>
                </a:solidFill>
              </a:rPr>
              <a:t>?</a:t>
            </a:r>
          </a:p>
        </p:txBody>
      </p:sp>
      <p:sp>
        <p:nvSpPr>
          <p:cNvPr id="4" name="Slide Number Placeholder 3">
            <a:extLst>
              <a:ext uri="{FF2B5EF4-FFF2-40B4-BE49-F238E27FC236}">
                <a16:creationId xmlns:a16="http://schemas.microsoft.com/office/drawing/2014/main" id="{946CFD7B-2D82-56BB-A627-DE8D8E9DAC73}"/>
              </a:ext>
            </a:extLst>
          </p:cNvPr>
          <p:cNvSpPr>
            <a:spLocks noGrp="1"/>
          </p:cNvSpPr>
          <p:nvPr>
            <p:ph type="sldNum" sz="quarter" idx="12"/>
          </p:nvPr>
        </p:nvSpPr>
        <p:spPr/>
        <p:txBody>
          <a:bodyPr/>
          <a:lstStyle/>
          <a:p>
            <a:pPr defTabSz="342900" eaLnBrk="1" fontAlgn="auto" hangingPunct="1">
              <a:spcBef>
                <a:spcPts val="0"/>
              </a:spcBef>
              <a:spcAft>
                <a:spcPts val="0"/>
              </a:spcAft>
              <a:defRPr/>
            </a:pPr>
            <a:fld id="{0E41E534-6D2A-0F4E-B67B-A58A0DC386C3}" type="slidenum">
              <a:rPr lang="en-US" sz="1350">
                <a:solidFill>
                  <a:prstClr val="black"/>
                </a:solidFill>
                <a:latin typeface="Arial"/>
                <a:ea typeface="+mn-ea"/>
              </a:rPr>
              <a:pPr defTabSz="342900" eaLnBrk="1" fontAlgn="auto" hangingPunct="1">
                <a:spcBef>
                  <a:spcPts val="0"/>
                </a:spcBef>
                <a:spcAft>
                  <a:spcPts val="0"/>
                </a:spcAft>
                <a:defRPr/>
              </a:pPr>
              <a:t>46</a:t>
            </a:fld>
            <a:endParaRPr lang="en-US" sz="1350">
              <a:solidFill>
                <a:prstClr val="black"/>
              </a:solidFill>
              <a:latin typeface="Arial"/>
              <a:ea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5">
            <a:extLst>
              <a:ext uri="{FF2B5EF4-FFF2-40B4-BE49-F238E27FC236}">
                <a16:creationId xmlns:a16="http://schemas.microsoft.com/office/drawing/2014/main" id="{91ADA288-F7DE-81D8-4928-6D1769355A28}"/>
              </a:ext>
            </a:extLst>
          </p:cNvPr>
          <p:cNvSpPr>
            <a:spLocks noGrp="1" noChangeArrowheads="1"/>
          </p:cNvSpPr>
          <p:nvPr>
            <p:ph type="title"/>
          </p:nvPr>
        </p:nvSpPr>
        <p:spPr bwMode="auto">
          <a:xfrm>
            <a:off x="358775" y="219075"/>
            <a:ext cx="8426450" cy="85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004A3FC-1F4D-ED2D-552C-852288359E96}"/>
              </a:ext>
            </a:extLst>
          </p:cNvPr>
          <p:cNvSpPr>
            <a:spLocks noGrp="1"/>
          </p:cNvSpPr>
          <p:nvPr>
            <p:ph idx="1"/>
          </p:nvPr>
        </p:nvSpPr>
        <p:spPr>
          <a:xfrm>
            <a:off x="539750" y="1276350"/>
            <a:ext cx="8245475" cy="3648075"/>
          </a:xfrm>
        </p:spPr>
        <p:txBody>
          <a:bodyPr>
            <a:normAutofit/>
          </a:bodyPr>
          <a:lstStyle/>
          <a:p>
            <a:pPr marL="0" indent="0">
              <a:lnSpc>
                <a:spcPct val="120000"/>
              </a:lnSpc>
              <a:buFont typeface="Arial" panose="020B0604020202020204" pitchFamily="34" charset="0"/>
              <a:buNone/>
              <a:defRPr/>
            </a:pPr>
            <a:r>
              <a:rPr lang="en-US" sz="1650" b="1" dirty="0">
                <a:solidFill>
                  <a:schemeClr val="bg1"/>
                </a:solidFill>
              </a:rPr>
              <a:t>Right to perform a work </a:t>
            </a:r>
            <a:r>
              <a:rPr lang="en-US" sz="1650" b="1" dirty="0">
                <a:solidFill>
                  <a:srgbClr val="FF0000"/>
                </a:solidFill>
              </a:rPr>
              <a:t>in public</a:t>
            </a:r>
          </a:p>
          <a:p>
            <a:pPr>
              <a:lnSpc>
                <a:spcPct val="120000"/>
              </a:lnSpc>
              <a:defRPr/>
            </a:pPr>
            <a:r>
              <a:rPr lang="en-US" sz="1650" i="1" dirty="0">
                <a:solidFill>
                  <a:srgbClr val="00B0F0"/>
                </a:solidFill>
              </a:rPr>
              <a:t>Canadian Admiral Corp. v. </a:t>
            </a:r>
            <a:r>
              <a:rPr lang="en-US" sz="1650" i="1" dirty="0" err="1">
                <a:solidFill>
                  <a:srgbClr val="00B0F0"/>
                </a:solidFill>
              </a:rPr>
              <a:t>Rediffusion</a:t>
            </a:r>
            <a:r>
              <a:rPr lang="en-US" sz="1650" i="1" dirty="0">
                <a:solidFill>
                  <a:srgbClr val="00B0F0"/>
                </a:solidFill>
              </a:rPr>
              <a:t> Inc., </a:t>
            </a:r>
            <a:r>
              <a:rPr lang="en-US" sz="1650" dirty="0">
                <a:solidFill>
                  <a:schemeClr val="bg1"/>
                </a:solidFill>
              </a:rPr>
              <a:t>[1954] Ex. C.R. 382</a:t>
            </a:r>
          </a:p>
          <a:p>
            <a:pPr lvl="1">
              <a:lnSpc>
                <a:spcPct val="120000"/>
              </a:lnSpc>
              <a:buFont typeface="Courier New" panose="02070309020205020404" pitchFamily="49" charset="0"/>
              <a:buChar char="o"/>
              <a:defRPr/>
            </a:pPr>
            <a:r>
              <a:rPr lang="en-US" sz="1650" dirty="0">
                <a:solidFill>
                  <a:schemeClr val="bg1"/>
                </a:solidFill>
              </a:rPr>
              <a:t>Exception given where audience is not part of author’s public</a:t>
            </a:r>
          </a:p>
          <a:p>
            <a:pPr lvl="1">
              <a:lnSpc>
                <a:spcPct val="120000"/>
              </a:lnSpc>
              <a:buFont typeface="Courier New" panose="02070309020205020404" pitchFamily="49" charset="0"/>
              <a:buChar char="o"/>
              <a:defRPr/>
            </a:pPr>
            <a:r>
              <a:rPr lang="en-US" sz="1650" dirty="0">
                <a:solidFill>
                  <a:schemeClr val="bg1"/>
                </a:solidFill>
              </a:rPr>
              <a:t>Main case is </a:t>
            </a:r>
            <a:r>
              <a:rPr lang="en-US" sz="1650" i="1" dirty="0">
                <a:solidFill>
                  <a:srgbClr val="00B0F0"/>
                </a:solidFill>
              </a:rPr>
              <a:t>Jennings v. Stephens</a:t>
            </a:r>
            <a:r>
              <a:rPr lang="en-US" sz="1650" dirty="0">
                <a:solidFill>
                  <a:srgbClr val="00B0F0"/>
                </a:solidFill>
              </a:rPr>
              <a:t> </a:t>
            </a:r>
            <a:r>
              <a:rPr lang="en-US" sz="1650" dirty="0">
                <a:solidFill>
                  <a:schemeClr val="bg1"/>
                </a:solidFill>
              </a:rPr>
              <a:t>[1936] 1 All E.R. 228 &amp; 413 where 600 workers listened to broadcast music in a factory. </a:t>
            </a:r>
            <a:r>
              <a:rPr lang="en-US" sz="1650" dirty="0">
                <a:solidFill>
                  <a:srgbClr val="FFFF00"/>
                </a:solidFill>
              </a:rPr>
              <a:t> </a:t>
            </a:r>
            <a:r>
              <a:rPr lang="en-US" sz="1650" dirty="0">
                <a:solidFill>
                  <a:schemeClr val="bg1"/>
                </a:solidFill>
              </a:rPr>
              <a:t>Held that </a:t>
            </a:r>
            <a:r>
              <a:rPr lang="en-CA" sz="1650" dirty="0">
                <a:solidFill>
                  <a:schemeClr val="bg1"/>
                </a:solidFill>
              </a:rPr>
              <a:t>everything depends on the </a:t>
            </a:r>
            <a:r>
              <a:rPr lang="en-CA" sz="1650" dirty="0">
                <a:solidFill>
                  <a:srgbClr val="FF0000"/>
                </a:solidFill>
              </a:rPr>
              <a:t>character of the audience </a:t>
            </a:r>
            <a:r>
              <a:rPr lang="en-CA" sz="1650" dirty="0">
                <a:solidFill>
                  <a:schemeClr val="bg1"/>
                </a:solidFill>
              </a:rPr>
              <a:t>– </a:t>
            </a:r>
            <a:r>
              <a:rPr lang="en-CA" sz="1650" dirty="0">
                <a:solidFill>
                  <a:srgbClr val="FFFF00"/>
                </a:solidFill>
              </a:rPr>
              <a:t>Is the audience part of the copyright owner’s public</a:t>
            </a:r>
            <a:r>
              <a:rPr lang="en-CA" sz="1650" dirty="0">
                <a:solidFill>
                  <a:srgbClr val="FF0000"/>
                </a:solidFill>
              </a:rPr>
              <a:t>? </a:t>
            </a:r>
            <a:r>
              <a:rPr lang="en-CA" sz="1650" dirty="0">
                <a:solidFill>
                  <a:schemeClr val="bg1"/>
                </a:solidFill>
              </a:rPr>
              <a:t>If the audience considered in relation to the owner of the copyright can properly be described as the owner's "public" or part of his "public," </a:t>
            </a:r>
            <a:r>
              <a:rPr lang="en-CA" sz="1650" dirty="0">
                <a:solidFill>
                  <a:srgbClr val="FFFF00"/>
                </a:solidFill>
              </a:rPr>
              <a:t>then anyone who performs the work before that audience without the consent of the author would be infringing his copyright</a:t>
            </a:r>
            <a:r>
              <a:rPr lang="en-CA" sz="1650" dirty="0">
                <a:solidFill>
                  <a:schemeClr val="bg1"/>
                </a:solidFill>
              </a:rPr>
              <a:t>.</a:t>
            </a:r>
          </a:p>
          <a:p>
            <a:pPr lvl="1">
              <a:lnSpc>
                <a:spcPct val="120000"/>
              </a:lnSpc>
              <a:defRPr/>
            </a:pPr>
            <a:endParaRPr lang="en-US" sz="2100" i="1" u="sng" dirty="0">
              <a:solidFill>
                <a:schemeClr val="bg1"/>
              </a:solidFill>
            </a:endParaRPr>
          </a:p>
        </p:txBody>
      </p:sp>
      <p:sp>
        <p:nvSpPr>
          <p:cNvPr id="4" name="Slide Number Placeholder 3">
            <a:extLst>
              <a:ext uri="{FF2B5EF4-FFF2-40B4-BE49-F238E27FC236}">
                <a16:creationId xmlns:a16="http://schemas.microsoft.com/office/drawing/2014/main" id="{2F49610E-3C85-0C85-38CE-95FF56FE4AE7}"/>
              </a:ext>
            </a:extLst>
          </p:cNvPr>
          <p:cNvSpPr>
            <a:spLocks noGrp="1"/>
          </p:cNvSpPr>
          <p:nvPr>
            <p:ph type="sldNum" sz="quarter" idx="12"/>
          </p:nvPr>
        </p:nvSpPr>
        <p:spPr/>
        <p:txBody>
          <a:bodyPr/>
          <a:lstStyle/>
          <a:p>
            <a:pPr defTabSz="342900" eaLnBrk="1" fontAlgn="auto" hangingPunct="1">
              <a:spcBef>
                <a:spcPts val="0"/>
              </a:spcBef>
              <a:spcAft>
                <a:spcPts val="0"/>
              </a:spcAft>
              <a:defRPr/>
            </a:pPr>
            <a:fld id="{7820D419-4D32-4E4F-BB3F-819738CC9BD9}" type="slidenum">
              <a:rPr lang="en-US" sz="1350">
                <a:solidFill>
                  <a:prstClr val="black"/>
                </a:solidFill>
                <a:latin typeface="Arial"/>
                <a:ea typeface="+mn-ea"/>
              </a:rPr>
              <a:pPr defTabSz="342900" eaLnBrk="1" fontAlgn="auto" hangingPunct="1">
                <a:spcBef>
                  <a:spcPts val="0"/>
                </a:spcBef>
                <a:spcAft>
                  <a:spcPts val="0"/>
                </a:spcAft>
                <a:defRPr/>
              </a:pPr>
              <a:t>47</a:t>
            </a:fld>
            <a:endParaRPr lang="en-US" sz="1350">
              <a:solidFill>
                <a:prstClr val="black"/>
              </a:solidFill>
              <a:latin typeface="Arial"/>
              <a:ea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Content Placeholder 1">
            <a:extLst>
              <a:ext uri="{FF2B5EF4-FFF2-40B4-BE49-F238E27FC236}">
                <a16:creationId xmlns:a16="http://schemas.microsoft.com/office/drawing/2014/main" id="{39181151-3B7E-E6D2-804A-E32590A7D5C3}"/>
              </a:ext>
            </a:extLst>
          </p:cNvPr>
          <p:cNvSpPr>
            <a:spLocks noGrp="1" noChangeArrowheads="1"/>
          </p:cNvSpPr>
          <p:nvPr>
            <p:ph idx="1"/>
          </p:nvPr>
        </p:nvSpPr>
        <p:spPr bwMode="auto">
          <a:xfrm>
            <a:off x="250825" y="168275"/>
            <a:ext cx="8642350" cy="4806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US" altLang="en-US" sz="2000" i="1">
                <a:solidFill>
                  <a:srgbClr val="00B0F0"/>
                </a:solidFill>
              </a:rPr>
              <a:t>Harms Inc. and Chappel &amp; Co v. Martan’s Club </a:t>
            </a:r>
            <a:r>
              <a:rPr lang="en-US" altLang="en-US" sz="2000">
                <a:solidFill>
                  <a:schemeClr val="bg1"/>
                </a:solidFill>
              </a:rPr>
              <a:t>(1927): </a:t>
            </a:r>
            <a:r>
              <a:rPr lang="en-CA" altLang="en-US" sz="2000">
                <a:solidFill>
                  <a:schemeClr val="bg1"/>
                </a:solidFill>
              </a:rPr>
              <a:t>Performance at the Embassy Club at which club members, potential members and some guests were present. Held to be a performance </a:t>
            </a:r>
            <a:r>
              <a:rPr lang="en-CA" altLang="en-US" sz="2000">
                <a:solidFill>
                  <a:srgbClr val="FF0000"/>
                </a:solidFill>
              </a:rPr>
              <a:t>in public</a:t>
            </a:r>
            <a:r>
              <a:rPr lang="en-CA" altLang="en-US" sz="2000">
                <a:solidFill>
                  <a:schemeClr val="bg1"/>
                </a:solidFill>
              </a:rPr>
              <a:t>.</a:t>
            </a:r>
          </a:p>
          <a:p>
            <a:pPr>
              <a:lnSpc>
                <a:spcPct val="110000"/>
              </a:lnSpc>
            </a:pPr>
            <a:r>
              <a:rPr lang="en-US" altLang="en-US" sz="2000" i="1">
                <a:solidFill>
                  <a:srgbClr val="00B0F0"/>
                </a:solidFill>
              </a:rPr>
              <a:t>Performing Right Society Ltd. v. Hawthorn’s Hotel Ltd </a:t>
            </a:r>
            <a:r>
              <a:rPr lang="en-US" altLang="en-US" sz="2000">
                <a:solidFill>
                  <a:schemeClr val="bg1"/>
                </a:solidFill>
              </a:rPr>
              <a:t>(1933): </a:t>
            </a:r>
            <a:r>
              <a:rPr lang="en-CA" altLang="en-US" sz="2000">
                <a:solidFill>
                  <a:schemeClr val="bg1"/>
                </a:solidFill>
              </a:rPr>
              <a:t>An orchestral trio played in the lounge of Hawthorn’s Hotel. In the lounge were several guests of the hotel, among others. This was a performance by the hotel orchestra </a:t>
            </a:r>
            <a:r>
              <a:rPr lang="en-CA" altLang="en-US" sz="2000">
                <a:solidFill>
                  <a:srgbClr val="FF0000"/>
                </a:solidFill>
              </a:rPr>
              <a:t>in public </a:t>
            </a:r>
            <a:r>
              <a:rPr lang="en-CA" altLang="en-US" sz="2000">
                <a:solidFill>
                  <a:schemeClr val="bg1"/>
                </a:solidFill>
              </a:rPr>
              <a:t>– it was </a:t>
            </a:r>
            <a:r>
              <a:rPr lang="en-CA" altLang="en-US" sz="2000">
                <a:solidFill>
                  <a:srgbClr val="FFFF00"/>
                </a:solidFill>
              </a:rPr>
              <a:t>open to any members of the public who cared to be guests of the hotel – either by eating or dining there.</a:t>
            </a:r>
            <a:endParaRPr lang="en-US" altLang="en-US" sz="2000">
              <a:solidFill>
                <a:srgbClr val="FFFF00"/>
              </a:solidFill>
            </a:endParaRPr>
          </a:p>
          <a:p>
            <a:pPr>
              <a:lnSpc>
                <a:spcPct val="110000"/>
              </a:lnSpc>
            </a:pPr>
            <a:r>
              <a:rPr lang="en-US" altLang="en-US" sz="2000" i="1">
                <a:solidFill>
                  <a:srgbClr val="00B0F0"/>
                </a:solidFill>
              </a:rPr>
              <a:t>Performing Right Society Ltd v. Gillette Industries </a:t>
            </a:r>
            <a:r>
              <a:rPr lang="en-US" altLang="en-US" sz="2000">
                <a:solidFill>
                  <a:schemeClr val="bg1"/>
                </a:solidFill>
              </a:rPr>
              <a:t>(1943): </a:t>
            </a:r>
            <a:r>
              <a:rPr lang="en-CA" altLang="en-US" sz="2000">
                <a:solidFill>
                  <a:schemeClr val="bg1"/>
                </a:solidFill>
              </a:rPr>
              <a:t>Defendants installed loudspeakers in their factory and broadcast music in various departments to about 600 workers. All strangers were excluded from the factory.   </a:t>
            </a:r>
            <a:r>
              <a:rPr lang="en-CA" altLang="en-US" sz="2000">
                <a:solidFill>
                  <a:srgbClr val="FF0000"/>
                </a:solidFill>
              </a:rPr>
              <a:t>Was in public</a:t>
            </a:r>
            <a:r>
              <a:rPr lang="en-CA" altLang="en-US" sz="2000">
                <a:solidFill>
                  <a:schemeClr val="bg1"/>
                </a:solidFill>
              </a:rPr>
              <a:t>. </a:t>
            </a:r>
          </a:p>
          <a:p>
            <a:pPr>
              <a:lnSpc>
                <a:spcPct val="120000"/>
              </a:lnSpc>
            </a:pPr>
            <a:endParaRPr lang="en-US" altLang="en-US" sz="2100">
              <a:solidFill>
                <a:schemeClr val="bg1"/>
              </a:solidFill>
            </a:endParaRPr>
          </a:p>
        </p:txBody>
      </p:sp>
      <p:sp>
        <p:nvSpPr>
          <p:cNvPr id="4" name="Slide Number Placeholder 3">
            <a:extLst>
              <a:ext uri="{FF2B5EF4-FFF2-40B4-BE49-F238E27FC236}">
                <a16:creationId xmlns:a16="http://schemas.microsoft.com/office/drawing/2014/main" id="{6A28D43A-5BCE-69EF-05D1-F0C8F213C279}"/>
              </a:ext>
            </a:extLst>
          </p:cNvPr>
          <p:cNvSpPr>
            <a:spLocks noGrp="1"/>
          </p:cNvSpPr>
          <p:nvPr>
            <p:ph type="sldNum" sz="quarter" idx="12"/>
          </p:nvPr>
        </p:nvSpPr>
        <p:spPr/>
        <p:txBody>
          <a:bodyPr/>
          <a:lstStyle/>
          <a:p>
            <a:pPr defTabSz="342900" eaLnBrk="1" fontAlgn="auto" hangingPunct="1">
              <a:spcBef>
                <a:spcPts val="0"/>
              </a:spcBef>
              <a:spcAft>
                <a:spcPts val="0"/>
              </a:spcAft>
              <a:defRPr/>
            </a:pPr>
            <a:fld id="{463DD3E9-FEF3-5F46-8CB6-60250BBEA973}" type="slidenum">
              <a:rPr lang="en-US" sz="1350">
                <a:solidFill>
                  <a:prstClr val="black"/>
                </a:solidFill>
                <a:latin typeface="Arial"/>
                <a:ea typeface="+mn-ea"/>
              </a:rPr>
              <a:pPr defTabSz="342900" eaLnBrk="1" fontAlgn="auto" hangingPunct="1">
                <a:spcBef>
                  <a:spcPts val="0"/>
                </a:spcBef>
                <a:spcAft>
                  <a:spcPts val="0"/>
                </a:spcAft>
                <a:defRPr/>
              </a:pPr>
              <a:t>48</a:t>
            </a:fld>
            <a:endParaRPr lang="en-US" sz="1350">
              <a:solidFill>
                <a:prstClr val="black"/>
              </a:solidFill>
              <a:latin typeface="Arial"/>
              <a:ea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5">
            <a:extLst>
              <a:ext uri="{FF2B5EF4-FFF2-40B4-BE49-F238E27FC236}">
                <a16:creationId xmlns:a16="http://schemas.microsoft.com/office/drawing/2014/main" id="{8A5AC3CC-F2CB-6194-870E-BC11BEBE2D76}"/>
              </a:ext>
            </a:extLst>
          </p:cNvPr>
          <p:cNvSpPr>
            <a:spLocks noGrp="1" noChangeArrowheads="1"/>
          </p:cNvSpPr>
          <p:nvPr>
            <p:ph type="title"/>
          </p:nvPr>
        </p:nvSpPr>
        <p:spPr bwMode="auto">
          <a:xfrm>
            <a:off x="107950" y="63500"/>
            <a:ext cx="8928100" cy="693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D344C42-ECD9-2E11-1938-8F244D396C70}"/>
              </a:ext>
            </a:extLst>
          </p:cNvPr>
          <p:cNvSpPr>
            <a:spLocks noGrp="1"/>
          </p:cNvSpPr>
          <p:nvPr>
            <p:ph idx="1"/>
          </p:nvPr>
        </p:nvSpPr>
        <p:spPr>
          <a:xfrm>
            <a:off x="539750" y="915988"/>
            <a:ext cx="8353425" cy="3959225"/>
          </a:xfrm>
        </p:spPr>
        <p:txBody>
          <a:bodyPr>
            <a:normAutofit lnSpcReduction="10000"/>
          </a:bodyPr>
          <a:lstStyle/>
          <a:p>
            <a:pPr marL="0" indent="0">
              <a:lnSpc>
                <a:spcPct val="110000"/>
              </a:lnSpc>
              <a:buFont typeface="Arial" panose="020B0604020202020204" pitchFamily="34" charset="0"/>
              <a:buNone/>
              <a:defRPr/>
            </a:pPr>
            <a:r>
              <a:rPr lang="en-US" sz="2100" b="1" dirty="0">
                <a:solidFill>
                  <a:srgbClr val="FF0000"/>
                </a:solidFill>
              </a:rPr>
              <a:t>Right to perform a work in public</a:t>
            </a:r>
          </a:p>
          <a:p>
            <a:pPr>
              <a:lnSpc>
                <a:spcPct val="110000"/>
              </a:lnSpc>
              <a:defRPr/>
            </a:pPr>
            <a:r>
              <a:rPr lang="en-US" sz="2100" i="1" dirty="0">
                <a:solidFill>
                  <a:srgbClr val="00B0F0"/>
                </a:solidFill>
              </a:rPr>
              <a:t>Canadian Cable Television Association v. Canada (Copyright Board), </a:t>
            </a:r>
            <a:r>
              <a:rPr lang="en-US" sz="2100" dirty="0">
                <a:solidFill>
                  <a:schemeClr val="bg1"/>
                </a:solidFill>
              </a:rPr>
              <a:t>[1993] 2 F.C. 138</a:t>
            </a:r>
          </a:p>
          <a:p>
            <a:pPr lvl="1">
              <a:lnSpc>
                <a:spcPct val="110000"/>
              </a:lnSpc>
              <a:buFont typeface="Courier New" panose="02070309020205020404" pitchFamily="49" charset="0"/>
              <a:buChar char="o"/>
              <a:defRPr/>
            </a:pPr>
            <a:r>
              <a:rPr lang="en-US" sz="2100" dirty="0">
                <a:solidFill>
                  <a:schemeClr val="bg1"/>
                </a:solidFill>
              </a:rPr>
              <a:t>Reference to “early conflicting decision” (</a:t>
            </a:r>
            <a:r>
              <a:rPr lang="en-US" sz="2100" i="1" dirty="0" err="1">
                <a:solidFill>
                  <a:srgbClr val="00B0F0"/>
                </a:solidFill>
              </a:rPr>
              <a:t>Rediffusion</a:t>
            </a:r>
            <a:r>
              <a:rPr lang="en-US" sz="2100" dirty="0">
                <a:solidFill>
                  <a:schemeClr val="bg1"/>
                </a:solidFill>
              </a:rPr>
              <a:t>)</a:t>
            </a:r>
          </a:p>
          <a:p>
            <a:pPr lvl="1">
              <a:lnSpc>
                <a:spcPct val="110000"/>
              </a:lnSpc>
              <a:buFont typeface="Courier New" panose="02070309020205020404" pitchFamily="49" charset="0"/>
              <a:buChar char="o"/>
              <a:defRPr/>
            </a:pPr>
            <a:r>
              <a:rPr lang="en-CA" sz="2100" dirty="0">
                <a:solidFill>
                  <a:schemeClr val="bg1"/>
                </a:solidFill>
              </a:rPr>
              <a:t> Letourneau J.: </a:t>
            </a:r>
            <a:r>
              <a:rPr lang="en-CA" sz="2100" i="1" dirty="0">
                <a:solidFill>
                  <a:srgbClr val="FF0000"/>
                </a:solidFill>
              </a:rPr>
              <a:t>“</a:t>
            </a:r>
            <a:r>
              <a:rPr lang="en-CA" sz="2100" i="1" dirty="0">
                <a:solidFill>
                  <a:schemeClr val="bg1"/>
                </a:solidFill>
              </a:rPr>
              <a:t>I would have thought on a mere common sense basis that when the </a:t>
            </a:r>
            <a:r>
              <a:rPr lang="en-CA" sz="2100" i="1" dirty="0">
                <a:solidFill>
                  <a:srgbClr val="FFFF00"/>
                </a:solidFill>
              </a:rPr>
              <a:t>Prime Minister of Canada addresses the nation</a:t>
            </a:r>
            <a:r>
              <a:rPr lang="en-CA" sz="2100" i="1" dirty="0">
                <a:solidFill>
                  <a:srgbClr val="FF0000"/>
                </a:solidFill>
              </a:rPr>
              <a:t>,</a:t>
            </a:r>
            <a:r>
              <a:rPr lang="en-CA" sz="2100" i="1" dirty="0">
                <a:solidFill>
                  <a:schemeClr val="bg1"/>
                </a:solidFill>
              </a:rPr>
              <a:t> either from his home or his private office, and reaches the citizens in their homes by means of radio and television</a:t>
            </a:r>
            <a:r>
              <a:rPr lang="en-CA" sz="2100" i="1" dirty="0">
                <a:solidFill>
                  <a:srgbClr val="FF0000"/>
                </a:solidFill>
              </a:rPr>
              <a:t>,</a:t>
            </a:r>
            <a:r>
              <a:rPr lang="en-CA" sz="2100" i="1" dirty="0">
                <a:solidFill>
                  <a:srgbClr val="FFFF00"/>
                </a:solidFill>
              </a:rPr>
              <a:t> he appears in public </a:t>
            </a:r>
            <a:r>
              <a:rPr lang="en-CA" sz="2100" i="1" dirty="0">
                <a:solidFill>
                  <a:schemeClr val="bg1"/>
                </a:solidFill>
              </a:rPr>
              <a:t>and performs in public</a:t>
            </a:r>
            <a:r>
              <a:rPr lang="en-CA" sz="2100" i="1" dirty="0">
                <a:solidFill>
                  <a:srgbClr val="FF0000"/>
                </a:solidFill>
              </a:rPr>
              <a:t>.</a:t>
            </a:r>
            <a:r>
              <a:rPr lang="en-CA" sz="2100" i="1" dirty="0">
                <a:solidFill>
                  <a:schemeClr val="bg1"/>
                </a:solidFill>
              </a:rPr>
              <a:t> I would have been content to leave it at that had it not been for early conflicting decisions on this issue.</a:t>
            </a:r>
            <a:r>
              <a:rPr lang="en-CA" sz="2100" i="1" dirty="0">
                <a:solidFill>
                  <a:srgbClr val="FF0000"/>
                </a:solidFill>
              </a:rPr>
              <a:t>”</a:t>
            </a:r>
            <a:endParaRPr lang="en-CA" sz="2100" dirty="0">
              <a:solidFill>
                <a:srgbClr val="FF0000"/>
              </a:solidFill>
            </a:endParaRPr>
          </a:p>
          <a:p>
            <a:pPr lvl="3">
              <a:defRPr/>
            </a:pPr>
            <a:endParaRPr lang="en-US" i="1" dirty="0"/>
          </a:p>
        </p:txBody>
      </p:sp>
      <p:sp>
        <p:nvSpPr>
          <p:cNvPr id="4" name="Slide Number Placeholder 3">
            <a:extLst>
              <a:ext uri="{FF2B5EF4-FFF2-40B4-BE49-F238E27FC236}">
                <a16:creationId xmlns:a16="http://schemas.microsoft.com/office/drawing/2014/main" id="{BC25A1BE-36B1-9FEA-B397-CEDCBBD32501}"/>
              </a:ext>
            </a:extLst>
          </p:cNvPr>
          <p:cNvSpPr>
            <a:spLocks noGrp="1"/>
          </p:cNvSpPr>
          <p:nvPr>
            <p:ph type="sldNum" sz="quarter" idx="12"/>
          </p:nvPr>
        </p:nvSpPr>
        <p:spPr/>
        <p:txBody>
          <a:bodyPr/>
          <a:lstStyle/>
          <a:p>
            <a:pPr defTabSz="342900" eaLnBrk="1" fontAlgn="auto" hangingPunct="1">
              <a:spcBef>
                <a:spcPts val="0"/>
              </a:spcBef>
              <a:spcAft>
                <a:spcPts val="0"/>
              </a:spcAft>
              <a:defRPr/>
            </a:pPr>
            <a:fld id="{DA96F4B7-C518-5C45-96B3-152C627FC689}" type="slidenum">
              <a:rPr lang="en-US" sz="1350">
                <a:solidFill>
                  <a:prstClr val="black"/>
                </a:solidFill>
                <a:latin typeface="Arial"/>
                <a:ea typeface="+mn-ea"/>
              </a:rPr>
              <a:pPr defTabSz="342900" eaLnBrk="1" fontAlgn="auto" hangingPunct="1">
                <a:spcBef>
                  <a:spcPts val="0"/>
                </a:spcBef>
                <a:spcAft>
                  <a:spcPts val="0"/>
                </a:spcAft>
                <a:defRPr/>
              </a:pPr>
              <a:t>49</a:t>
            </a:fld>
            <a:endParaRPr lang="en-US" sz="1350">
              <a:solidFill>
                <a:prstClr val="black"/>
              </a:solidFill>
              <a:latin typeface="Arial"/>
              <a:ea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09606CC4-63D9-63B4-8256-4B933F4FFC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0182" y="987574"/>
            <a:ext cx="4183635" cy="3455858"/>
          </a:xfrm>
          <a:prstGeom prst="rect">
            <a:avLst/>
          </a:prstGeom>
        </p:spPr>
      </p:pic>
      <p:sp>
        <p:nvSpPr>
          <p:cNvPr id="5" name="TextBox 4">
            <a:extLst>
              <a:ext uri="{FF2B5EF4-FFF2-40B4-BE49-F238E27FC236}">
                <a16:creationId xmlns:a16="http://schemas.microsoft.com/office/drawing/2014/main" id="{6844625E-0C7F-3A08-9B6F-601417E5B049}"/>
              </a:ext>
            </a:extLst>
          </p:cNvPr>
          <p:cNvSpPr txBox="1"/>
          <p:nvPr/>
        </p:nvSpPr>
        <p:spPr>
          <a:xfrm>
            <a:off x="2286000" y="98613"/>
            <a:ext cx="4572000" cy="646331"/>
          </a:xfrm>
          <a:prstGeom prst="rect">
            <a:avLst/>
          </a:prstGeom>
          <a:noFill/>
        </p:spPr>
        <p:txBody>
          <a:bodyPr wrap="square">
            <a:spAutoFit/>
          </a:bodyPr>
          <a:lstStyle/>
          <a:p>
            <a:pPr algn="ctr"/>
            <a:r>
              <a:rPr lang="en-US" altLang="en-US" sz="3600" b="1" dirty="0">
                <a:solidFill>
                  <a:srgbClr val="FFFF00"/>
                </a:solidFill>
              </a:rPr>
              <a:t>Course Website </a:t>
            </a:r>
            <a:endParaRPr lang="en-US" sz="3600" dirty="0"/>
          </a:p>
        </p:txBody>
      </p:sp>
      <p:sp>
        <p:nvSpPr>
          <p:cNvPr id="6" name="TextBox 5">
            <a:extLst>
              <a:ext uri="{FF2B5EF4-FFF2-40B4-BE49-F238E27FC236}">
                <a16:creationId xmlns:a16="http://schemas.microsoft.com/office/drawing/2014/main" id="{68504777-1C84-95D6-1A92-EE836E1A3985}"/>
              </a:ext>
            </a:extLst>
          </p:cNvPr>
          <p:cNvSpPr txBox="1"/>
          <p:nvPr/>
        </p:nvSpPr>
        <p:spPr>
          <a:xfrm>
            <a:off x="2674364" y="4583222"/>
            <a:ext cx="3795270" cy="461665"/>
          </a:xfrm>
          <a:prstGeom prst="rect">
            <a:avLst/>
          </a:prstGeom>
          <a:noFill/>
        </p:spPr>
        <p:txBody>
          <a:bodyPr wrap="none" rtlCol="0">
            <a:spAutoFit/>
          </a:bodyPr>
          <a:lstStyle/>
          <a:p>
            <a:r>
              <a:rPr lang="en-US" altLang="en-US" dirty="0">
                <a:hlinkClick r:id="rId3"/>
              </a:rPr>
              <a:t>https://iplaw.allard.ubc.ca/</a:t>
            </a:r>
            <a:r>
              <a:rPr lang="en-US" altLang="en-US" dirty="0"/>
              <a:t> </a:t>
            </a:r>
          </a:p>
        </p:txBody>
      </p:sp>
    </p:spTree>
    <p:extLst>
      <p:ext uri="{BB962C8B-B14F-4D97-AF65-F5344CB8AC3E}">
        <p14:creationId xmlns:p14="http://schemas.microsoft.com/office/powerpoint/2010/main" val="805434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5">
            <a:extLst>
              <a:ext uri="{FF2B5EF4-FFF2-40B4-BE49-F238E27FC236}">
                <a16:creationId xmlns:a16="http://schemas.microsoft.com/office/drawing/2014/main" id="{7DC391A5-A426-AF6D-E059-3FF875DEC8C5}"/>
              </a:ext>
            </a:extLst>
          </p:cNvPr>
          <p:cNvSpPr>
            <a:spLocks noGrp="1" noChangeArrowheads="1"/>
          </p:cNvSpPr>
          <p:nvPr>
            <p:ph type="title"/>
          </p:nvPr>
        </p:nvSpPr>
        <p:spPr bwMode="auto">
          <a:xfrm>
            <a:off x="323850" y="268288"/>
            <a:ext cx="8496300" cy="728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5DC563F-A4DC-7BCE-B197-6ACB21E68ED3}"/>
              </a:ext>
            </a:extLst>
          </p:cNvPr>
          <p:cNvSpPr>
            <a:spLocks noGrp="1"/>
          </p:cNvSpPr>
          <p:nvPr>
            <p:ph idx="1"/>
          </p:nvPr>
        </p:nvSpPr>
        <p:spPr>
          <a:xfrm>
            <a:off x="323850" y="1295400"/>
            <a:ext cx="8496300" cy="3579813"/>
          </a:xfrm>
        </p:spPr>
        <p:txBody>
          <a:bodyPr>
            <a:normAutofit fontScale="77500" lnSpcReduction="20000"/>
          </a:bodyPr>
          <a:lstStyle/>
          <a:p>
            <a:pPr marL="0" indent="0">
              <a:lnSpc>
                <a:spcPct val="110000"/>
              </a:lnSpc>
              <a:buFont typeface="Arial" panose="020B0604020202020204" pitchFamily="34" charset="0"/>
              <a:buNone/>
              <a:defRPr/>
            </a:pPr>
            <a:r>
              <a:rPr lang="en-US" sz="2475" b="1" dirty="0">
                <a:solidFill>
                  <a:srgbClr val="FF0000"/>
                </a:solidFill>
              </a:rPr>
              <a:t>Right to communicate a work to the public by telecommunication (s. 3(1)(f))</a:t>
            </a:r>
          </a:p>
          <a:p>
            <a:pPr>
              <a:lnSpc>
                <a:spcPct val="110000"/>
              </a:lnSpc>
              <a:defRPr/>
            </a:pPr>
            <a:r>
              <a:rPr lang="en-US" sz="2475" dirty="0">
                <a:solidFill>
                  <a:srgbClr val="FFFF00"/>
                </a:solidFill>
              </a:rPr>
              <a:t>TV</a:t>
            </a:r>
          </a:p>
          <a:p>
            <a:pPr>
              <a:lnSpc>
                <a:spcPct val="110000"/>
              </a:lnSpc>
              <a:defRPr/>
            </a:pPr>
            <a:r>
              <a:rPr lang="en-US" sz="2475" dirty="0">
                <a:solidFill>
                  <a:srgbClr val="FFFF00"/>
                </a:solidFill>
              </a:rPr>
              <a:t>Radio</a:t>
            </a:r>
          </a:p>
          <a:p>
            <a:pPr>
              <a:lnSpc>
                <a:spcPct val="110000"/>
              </a:lnSpc>
              <a:defRPr/>
            </a:pPr>
            <a:r>
              <a:rPr lang="en-US" sz="2475" dirty="0">
                <a:solidFill>
                  <a:srgbClr val="FFFF00"/>
                </a:solidFill>
              </a:rPr>
              <a:t>Online</a:t>
            </a:r>
          </a:p>
          <a:p>
            <a:pPr marL="0" indent="0">
              <a:lnSpc>
                <a:spcPct val="110000"/>
              </a:lnSpc>
              <a:buFont typeface="Arial" panose="020B0604020202020204" pitchFamily="34" charset="0"/>
              <a:buNone/>
              <a:defRPr/>
            </a:pPr>
            <a:r>
              <a:rPr lang="en-CA" sz="2475" b="1" i="1" dirty="0">
                <a:solidFill>
                  <a:schemeClr val="bg1"/>
                </a:solidFill>
              </a:rPr>
              <a:t>“3</a:t>
            </a:r>
            <a:r>
              <a:rPr lang="en-CA" sz="2475" i="1" dirty="0">
                <a:solidFill>
                  <a:schemeClr val="bg1"/>
                </a:solidFill>
              </a:rPr>
              <a:t> </a:t>
            </a:r>
            <a:r>
              <a:rPr lang="en-CA" sz="2475" b="1" i="1" dirty="0">
                <a:solidFill>
                  <a:schemeClr val="bg1"/>
                </a:solidFill>
              </a:rPr>
              <a:t>(1)</a:t>
            </a:r>
            <a:r>
              <a:rPr lang="en-CA" sz="2475" i="1" dirty="0">
                <a:solidFill>
                  <a:schemeClr val="bg1"/>
                </a:solidFill>
              </a:rPr>
              <a:t> For the purposes of this Act, </a:t>
            </a:r>
            <a:r>
              <a:rPr lang="en-CA" sz="2475" b="1" i="1" dirty="0">
                <a:solidFill>
                  <a:schemeClr val="bg1"/>
                </a:solidFill>
              </a:rPr>
              <a:t>copyright</a:t>
            </a:r>
            <a:r>
              <a:rPr lang="en-CA" sz="2475" i="1" dirty="0">
                <a:solidFill>
                  <a:schemeClr val="bg1"/>
                </a:solidFill>
              </a:rPr>
              <a:t>, in relation to a work, means the </a:t>
            </a:r>
            <a:r>
              <a:rPr lang="en-CA" sz="2475" i="1" dirty="0">
                <a:solidFill>
                  <a:srgbClr val="FFFF00"/>
                </a:solidFill>
              </a:rPr>
              <a:t>sole right to produce or reproduce </a:t>
            </a:r>
            <a:r>
              <a:rPr lang="en-CA" sz="2475" i="1" dirty="0">
                <a:solidFill>
                  <a:schemeClr val="bg1"/>
                </a:solidFill>
              </a:rPr>
              <a:t>the work or any substantial part thereof in any material form whatever, to perform the work or any substantial part thereof in public or, if the work is unpublished, to publish the work or any substantial part thereof, and includes the sole right</a:t>
            </a:r>
          </a:p>
          <a:p>
            <a:pPr marL="0" indent="0">
              <a:lnSpc>
                <a:spcPct val="110000"/>
              </a:lnSpc>
              <a:buFont typeface="Arial" panose="020B0604020202020204" pitchFamily="34" charset="0"/>
              <a:buNone/>
              <a:defRPr/>
            </a:pPr>
            <a:r>
              <a:rPr lang="en-CA" sz="2475" b="1" i="1" dirty="0">
                <a:solidFill>
                  <a:schemeClr val="bg1"/>
                </a:solidFill>
              </a:rPr>
              <a:t>(f)</a:t>
            </a:r>
            <a:r>
              <a:rPr lang="en-CA" sz="2475" i="1" dirty="0">
                <a:solidFill>
                  <a:srgbClr val="FFFF00"/>
                </a:solidFill>
              </a:rPr>
              <a:t> in the case of any literary, dramatic, musical or artistic work, to communicate the work to the public by telecommunication</a:t>
            </a:r>
            <a:r>
              <a:rPr lang="en-CA" sz="2475" i="1" dirty="0">
                <a:solidFill>
                  <a:schemeClr val="bg1"/>
                </a:solidFill>
              </a:rPr>
              <a:t>,…”</a:t>
            </a:r>
          </a:p>
          <a:p>
            <a:pPr>
              <a:defRPr/>
            </a:pPr>
            <a:endParaRPr lang="en-US" sz="2700" dirty="0">
              <a:solidFill>
                <a:schemeClr val="bg1"/>
              </a:solidFill>
            </a:endParaRPr>
          </a:p>
          <a:p>
            <a:pPr lvl="3">
              <a:defRPr/>
            </a:pPr>
            <a:endParaRPr lang="en-US" i="1" dirty="0"/>
          </a:p>
          <a:p>
            <a:pPr lvl="3">
              <a:defRPr/>
            </a:pPr>
            <a:endParaRPr lang="en-US" i="1" dirty="0"/>
          </a:p>
          <a:p>
            <a:pPr lvl="3">
              <a:defRPr/>
            </a:pPr>
            <a:endParaRPr lang="en-US" i="1" dirty="0"/>
          </a:p>
        </p:txBody>
      </p:sp>
      <p:sp>
        <p:nvSpPr>
          <p:cNvPr id="4" name="Slide Number Placeholder 3">
            <a:extLst>
              <a:ext uri="{FF2B5EF4-FFF2-40B4-BE49-F238E27FC236}">
                <a16:creationId xmlns:a16="http://schemas.microsoft.com/office/drawing/2014/main" id="{EA259D28-86E3-4F3C-2B74-41192D1A1661}"/>
              </a:ext>
            </a:extLst>
          </p:cNvPr>
          <p:cNvSpPr>
            <a:spLocks noGrp="1"/>
          </p:cNvSpPr>
          <p:nvPr>
            <p:ph type="sldNum" sz="quarter" idx="12"/>
          </p:nvPr>
        </p:nvSpPr>
        <p:spPr/>
        <p:txBody>
          <a:bodyPr/>
          <a:lstStyle/>
          <a:p>
            <a:pPr defTabSz="342900" eaLnBrk="1" fontAlgn="auto" hangingPunct="1">
              <a:spcBef>
                <a:spcPts val="0"/>
              </a:spcBef>
              <a:spcAft>
                <a:spcPts val="0"/>
              </a:spcAft>
              <a:defRPr/>
            </a:pPr>
            <a:fld id="{85BB38F5-57EC-A440-ABA0-927B362A3F64}" type="slidenum">
              <a:rPr lang="en-US" sz="1350">
                <a:solidFill>
                  <a:prstClr val="black"/>
                </a:solidFill>
                <a:latin typeface="Arial"/>
                <a:ea typeface="+mn-ea"/>
              </a:rPr>
              <a:pPr defTabSz="342900" eaLnBrk="1" fontAlgn="auto" hangingPunct="1">
                <a:spcBef>
                  <a:spcPts val="0"/>
                </a:spcBef>
                <a:spcAft>
                  <a:spcPts val="0"/>
                </a:spcAft>
                <a:defRPr/>
              </a:pPr>
              <a:t>50</a:t>
            </a:fld>
            <a:endParaRPr lang="en-US" sz="1350">
              <a:solidFill>
                <a:prstClr val="black"/>
              </a:solidFill>
              <a:latin typeface="Arial"/>
              <a:ea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extBox 1">
            <a:extLst>
              <a:ext uri="{FF2B5EF4-FFF2-40B4-BE49-F238E27FC236}">
                <a16:creationId xmlns:a16="http://schemas.microsoft.com/office/drawing/2014/main" id="{A1EC76C2-F03C-CAA5-450F-815E97F33DF4}"/>
              </a:ext>
            </a:extLst>
          </p:cNvPr>
          <p:cNvSpPr txBox="1">
            <a:spLocks noChangeArrowheads="1"/>
          </p:cNvSpPr>
          <p:nvPr/>
        </p:nvSpPr>
        <p:spPr bwMode="auto">
          <a:xfrm>
            <a:off x="847725" y="123825"/>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257026" name="TextBox 2">
            <a:extLst>
              <a:ext uri="{FF2B5EF4-FFF2-40B4-BE49-F238E27FC236}">
                <a16:creationId xmlns:a16="http://schemas.microsoft.com/office/drawing/2014/main" id="{BF2D7C7F-3D61-9612-9D80-B4F90D6FB7BB}"/>
              </a:ext>
            </a:extLst>
          </p:cNvPr>
          <p:cNvSpPr txBox="1">
            <a:spLocks noChangeArrowheads="1"/>
          </p:cNvSpPr>
          <p:nvPr/>
        </p:nvSpPr>
        <p:spPr bwMode="auto">
          <a:xfrm>
            <a:off x="179388" y="1131888"/>
            <a:ext cx="87852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700" b="1">
                <a:solidFill>
                  <a:schemeClr val="bg1"/>
                </a:solidFill>
              </a:rPr>
              <a:t>Right to communicate a work to the </a:t>
            </a:r>
          </a:p>
          <a:p>
            <a:r>
              <a:rPr lang="en-US" altLang="en-US" sz="2700" b="1">
                <a:solidFill>
                  <a:schemeClr val="bg1"/>
                </a:solidFill>
              </a:rPr>
              <a:t>public by telecommunication (s. 3(1)(f))</a:t>
            </a:r>
          </a:p>
          <a:p>
            <a:r>
              <a:rPr lang="en-US" altLang="en-US" sz="2700" i="1">
                <a:solidFill>
                  <a:srgbClr val="00B0F0"/>
                </a:solidFill>
              </a:rPr>
              <a:t>CCH Canadian v. LSUC </a:t>
            </a:r>
            <a:r>
              <a:rPr lang="en-US" altLang="en-US" sz="2700">
                <a:solidFill>
                  <a:schemeClr val="bg1"/>
                </a:solidFill>
              </a:rPr>
              <a:t>(2004)</a:t>
            </a:r>
            <a:endParaRPr lang="en-US" altLang="en-US" sz="2700" i="1">
              <a:solidFill>
                <a:schemeClr val="bg1"/>
              </a:solidFill>
            </a:endParaRPr>
          </a:p>
          <a:p>
            <a:pPr lvl="1">
              <a:buFont typeface="Courier New" panose="02070309020205020404" pitchFamily="49" charset="0"/>
              <a:buChar char="o"/>
            </a:pPr>
            <a:r>
              <a:rPr lang="en-US" altLang="en-US" sz="2700">
                <a:solidFill>
                  <a:srgbClr val="FF0000"/>
                </a:solidFill>
              </a:rPr>
              <a:t>Faxed transmissions </a:t>
            </a:r>
            <a:r>
              <a:rPr lang="en-US" altLang="en-US" sz="2700">
                <a:solidFill>
                  <a:srgbClr val="FFFF00"/>
                </a:solidFill>
              </a:rPr>
              <a:t>of a single copy </a:t>
            </a:r>
          </a:p>
          <a:p>
            <a:pPr lvl="1"/>
            <a:r>
              <a:rPr lang="en-US" altLang="en-US" sz="2700">
                <a:solidFill>
                  <a:srgbClr val="FFFF00"/>
                </a:solidFill>
              </a:rPr>
              <a:t>of a work to a single individual </a:t>
            </a:r>
            <a:r>
              <a:rPr lang="en-US" altLang="en-US" sz="2700">
                <a:solidFill>
                  <a:srgbClr val="FF0000"/>
                </a:solidFill>
              </a:rPr>
              <a:t>is not a </a:t>
            </a:r>
          </a:p>
          <a:p>
            <a:pPr lvl="1"/>
            <a:r>
              <a:rPr lang="en-US" altLang="en-US" sz="2700">
                <a:solidFill>
                  <a:srgbClr val="FF0000"/>
                </a:solidFill>
              </a:rPr>
              <a:t>communication to the public</a:t>
            </a:r>
          </a:p>
          <a:p>
            <a:pPr lvl="1">
              <a:buFont typeface="Courier New" panose="02070309020205020404" pitchFamily="49" charset="0"/>
              <a:buChar char="o"/>
            </a:pPr>
            <a:r>
              <a:rPr lang="en-US" altLang="en-US" sz="2700">
                <a:solidFill>
                  <a:schemeClr val="bg1"/>
                </a:solidFill>
              </a:rPr>
              <a:t>Emanated</a:t>
            </a:r>
            <a:r>
              <a:rPr lang="en-US" altLang="en-US" sz="2700">
                <a:solidFill>
                  <a:srgbClr val="FFFF00"/>
                </a:solidFill>
              </a:rPr>
              <a:t> from a single point</a:t>
            </a:r>
            <a:r>
              <a:rPr lang="en-US" altLang="en-US" sz="2700">
                <a:solidFill>
                  <a:srgbClr val="FF0000"/>
                </a:solidFill>
              </a:rPr>
              <a:t>; </a:t>
            </a:r>
          </a:p>
          <a:p>
            <a:pPr lvl="1"/>
            <a:r>
              <a:rPr lang="en-US" altLang="en-US" sz="2700">
                <a:solidFill>
                  <a:srgbClr val="FFFF00"/>
                </a:solidFill>
              </a:rPr>
              <a:t>&amp; </a:t>
            </a:r>
            <a:r>
              <a:rPr lang="en-US" altLang="en-US" sz="2700">
                <a:solidFill>
                  <a:schemeClr val="bg1"/>
                </a:solidFill>
              </a:rPr>
              <a:t>intended to be </a:t>
            </a:r>
            <a:r>
              <a:rPr lang="en-US" altLang="en-US" sz="2700">
                <a:solidFill>
                  <a:srgbClr val="FFFF00"/>
                </a:solidFill>
              </a:rPr>
              <a:t>received at a single point </a:t>
            </a:r>
          </a:p>
          <a:p>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7C23F4-393A-45A3-C980-955192D5F00E}"/>
              </a:ext>
            </a:extLst>
          </p:cNvPr>
          <p:cNvSpPr>
            <a:spLocks noGrp="1"/>
          </p:cNvSpPr>
          <p:nvPr>
            <p:ph idx="1"/>
          </p:nvPr>
        </p:nvSpPr>
        <p:spPr>
          <a:xfrm>
            <a:off x="287338" y="627063"/>
            <a:ext cx="8569325" cy="4392612"/>
          </a:xfrm>
        </p:spPr>
        <p:txBody>
          <a:bodyPr>
            <a:normAutofit/>
          </a:bodyPr>
          <a:lstStyle/>
          <a:p>
            <a:pPr marL="0" indent="0">
              <a:buFont typeface="Arial" panose="020B0604020202020204" pitchFamily="34" charset="0"/>
              <a:buNone/>
              <a:defRPr/>
            </a:pPr>
            <a:r>
              <a:rPr lang="en-US" sz="2175" dirty="0">
                <a:solidFill>
                  <a:srgbClr val="FFFF00"/>
                </a:solidFill>
              </a:rPr>
              <a:t>Q1</a:t>
            </a:r>
            <a:r>
              <a:rPr lang="en-US" sz="2175" dirty="0">
                <a:solidFill>
                  <a:srgbClr val="FF0000"/>
                </a:solidFill>
              </a:rPr>
              <a:t>:</a:t>
            </a:r>
            <a:r>
              <a:rPr lang="en-US" sz="2175" dirty="0">
                <a:solidFill>
                  <a:srgbClr val="FFFF00"/>
                </a:solidFill>
              </a:rPr>
              <a:t>When does a communication to the public occur on the Internet</a:t>
            </a:r>
            <a:r>
              <a:rPr lang="en-US" sz="2175" dirty="0">
                <a:solidFill>
                  <a:srgbClr val="FF0000"/>
                </a:solidFill>
              </a:rPr>
              <a:t>?</a:t>
            </a:r>
          </a:p>
          <a:p>
            <a:pPr>
              <a:defRPr/>
            </a:pPr>
            <a:r>
              <a:rPr lang="en-CA" sz="2100" dirty="0">
                <a:solidFill>
                  <a:schemeClr val="bg1"/>
                </a:solidFill>
              </a:rPr>
              <a:t>Some content online content is accessible through </a:t>
            </a:r>
            <a:r>
              <a:rPr lang="en-CA" sz="2100" dirty="0">
                <a:solidFill>
                  <a:srgbClr val="FFFF00"/>
                </a:solidFill>
              </a:rPr>
              <a:t>“</a:t>
            </a:r>
            <a:r>
              <a:rPr lang="en-CA" sz="2100" dirty="0">
                <a:solidFill>
                  <a:srgbClr val="FF0000"/>
                </a:solidFill>
              </a:rPr>
              <a:t>push</a:t>
            </a:r>
            <a:r>
              <a:rPr lang="en-CA" sz="2100" dirty="0">
                <a:solidFill>
                  <a:srgbClr val="FFFF00"/>
                </a:solidFill>
              </a:rPr>
              <a:t>”</a:t>
            </a:r>
            <a:r>
              <a:rPr lang="en-CA" sz="2100" dirty="0">
                <a:solidFill>
                  <a:schemeClr val="bg1"/>
                </a:solidFill>
              </a:rPr>
              <a:t> technologies (radio streams), other content is accessible through </a:t>
            </a:r>
            <a:r>
              <a:rPr lang="en-CA" sz="2100" dirty="0">
                <a:solidFill>
                  <a:srgbClr val="FFFF00"/>
                </a:solidFill>
              </a:rPr>
              <a:t>“</a:t>
            </a:r>
            <a:r>
              <a:rPr lang="en-CA" sz="2100" dirty="0">
                <a:solidFill>
                  <a:srgbClr val="FF0000"/>
                </a:solidFill>
              </a:rPr>
              <a:t>pull</a:t>
            </a:r>
            <a:r>
              <a:rPr lang="en-CA" sz="2100" dirty="0">
                <a:solidFill>
                  <a:srgbClr val="FFFF00"/>
                </a:solidFill>
              </a:rPr>
              <a:t>” </a:t>
            </a:r>
            <a:r>
              <a:rPr lang="en-CA" sz="2100" dirty="0">
                <a:solidFill>
                  <a:schemeClr val="bg1"/>
                </a:solidFill>
              </a:rPr>
              <a:t>technologies. </a:t>
            </a:r>
          </a:p>
          <a:p>
            <a:pPr>
              <a:defRPr/>
            </a:pPr>
            <a:r>
              <a:rPr lang="en-CA" sz="2100" dirty="0">
                <a:solidFill>
                  <a:srgbClr val="FFFF00"/>
                </a:solidFill>
              </a:rPr>
              <a:t>Content is stored </a:t>
            </a:r>
            <a:r>
              <a:rPr lang="en-CA" sz="2100" dirty="0">
                <a:solidFill>
                  <a:srgbClr val="FF0000"/>
                </a:solidFill>
              </a:rPr>
              <a:t>&amp;</a:t>
            </a:r>
            <a:r>
              <a:rPr lang="en-CA" sz="2100" dirty="0">
                <a:solidFill>
                  <a:srgbClr val="FFFF00"/>
                </a:solidFill>
              </a:rPr>
              <a:t> cached on servers, and is only communicated to individuals when they access or “pull” it </a:t>
            </a:r>
            <a:r>
              <a:rPr lang="en-CA" sz="2100" dirty="0">
                <a:solidFill>
                  <a:schemeClr val="bg1"/>
                </a:solidFill>
              </a:rPr>
              <a:t>– when they access a stream that isn’t running constantly, download a file, etc.  </a:t>
            </a:r>
          </a:p>
          <a:p>
            <a:pPr>
              <a:defRPr/>
            </a:pPr>
            <a:r>
              <a:rPr lang="en-US" sz="2100" dirty="0">
                <a:solidFill>
                  <a:schemeClr val="bg1"/>
                </a:solidFill>
              </a:rPr>
              <a:t>So </a:t>
            </a:r>
            <a:r>
              <a:rPr lang="en-US" sz="2100" dirty="0">
                <a:solidFill>
                  <a:srgbClr val="FF0000"/>
                </a:solidFill>
              </a:rPr>
              <a:t>…</a:t>
            </a:r>
            <a:r>
              <a:rPr lang="en-US" sz="2100" dirty="0">
                <a:solidFill>
                  <a:schemeClr val="bg1"/>
                </a:solidFill>
              </a:rPr>
              <a:t> when does a communication to the public occur?</a:t>
            </a:r>
          </a:p>
          <a:p>
            <a:pPr>
              <a:defRPr/>
            </a:pPr>
            <a:r>
              <a:rPr lang="en-US" sz="2100" b="1" dirty="0">
                <a:solidFill>
                  <a:schemeClr val="bg1"/>
                </a:solidFill>
              </a:rPr>
              <a:t>The SCC decided that </a:t>
            </a:r>
            <a:r>
              <a:rPr lang="en-US" sz="2100" dirty="0">
                <a:solidFill>
                  <a:schemeClr val="bg1"/>
                </a:solidFill>
              </a:rPr>
              <a:t>a </a:t>
            </a:r>
            <a:r>
              <a:rPr lang="en-US" sz="2100" dirty="0">
                <a:solidFill>
                  <a:srgbClr val="FFFF00"/>
                </a:solidFill>
              </a:rPr>
              <a:t>telecommunication occurs on the internet </a:t>
            </a:r>
            <a:r>
              <a:rPr lang="en-US" sz="2100" dirty="0">
                <a:solidFill>
                  <a:srgbClr val="00B0F0"/>
                </a:solidFill>
              </a:rPr>
              <a:t>at the point where the content is transmitted from the host server </a:t>
            </a:r>
            <a:r>
              <a:rPr lang="en-US" sz="2100" dirty="0">
                <a:solidFill>
                  <a:srgbClr val="FFFF00"/>
                </a:solidFill>
              </a:rPr>
              <a:t>to the end user</a:t>
            </a:r>
            <a:r>
              <a:rPr lang="en-US" sz="2100" dirty="0">
                <a:solidFill>
                  <a:schemeClr val="bg1"/>
                </a:solidFill>
              </a:rPr>
              <a:t> (</a:t>
            </a:r>
            <a:r>
              <a:rPr lang="en-US" sz="2100" dirty="0">
                <a:solidFill>
                  <a:srgbClr val="FF0000"/>
                </a:solidFill>
              </a:rPr>
              <a:t>each time that the content is transmitted</a:t>
            </a:r>
            <a:r>
              <a:rPr lang="en-US" sz="2100" dirty="0">
                <a:solidFill>
                  <a:schemeClr val="bg1"/>
                </a:solidFill>
              </a:rPr>
              <a:t>)</a:t>
            </a:r>
            <a:r>
              <a:rPr lang="en-US" sz="2100" dirty="0">
                <a:solidFill>
                  <a:srgbClr val="FFFF00"/>
                </a:solidFill>
              </a:rPr>
              <a:t>.</a:t>
            </a:r>
            <a:endParaRPr lang="en-CA" sz="2100" dirty="0">
              <a:solidFill>
                <a:srgbClr val="FFFF00"/>
              </a:solidFill>
            </a:endParaRPr>
          </a:p>
          <a:p>
            <a:pPr lvl="3">
              <a:defRPr/>
            </a:pPr>
            <a:endParaRPr lang="en-US" i="1" dirty="0"/>
          </a:p>
        </p:txBody>
      </p:sp>
      <p:sp>
        <p:nvSpPr>
          <p:cNvPr id="4" name="Slide Number Placeholder 3">
            <a:extLst>
              <a:ext uri="{FF2B5EF4-FFF2-40B4-BE49-F238E27FC236}">
                <a16:creationId xmlns:a16="http://schemas.microsoft.com/office/drawing/2014/main" id="{7AF25E72-E310-5639-95F9-3F4D6E620789}"/>
              </a:ext>
            </a:extLst>
          </p:cNvPr>
          <p:cNvSpPr>
            <a:spLocks noGrp="1"/>
          </p:cNvSpPr>
          <p:nvPr>
            <p:ph type="sldNum" sz="quarter" idx="12"/>
          </p:nvPr>
        </p:nvSpPr>
        <p:spPr/>
        <p:txBody>
          <a:bodyPr/>
          <a:lstStyle/>
          <a:p>
            <a:pPr defTabSz="342900" eaLnBrk="1" fontAlgn="auto" hangingPunct="1">
              <a:spcBef>
                <a:spcPts val="0"/>
              </a:spcBef>
              <a:spcAft>
                <a:spcPts val="0"/>
              </a:spcAft>
              <a:defRPr/>
            </a:pPr>
            <a:fld id="{5022C1EC-CBD7-AF46-B34A-0E3F52CBC03B}" type="slidenum">
              <a:rPr lang="en-US" sz="1350">
                <a:solidFill>
                  <a:prstClr val="black"/>
                </a:solidFill>
                <a:latin typeface="Arial"/>
                <a:ea typeface="+mn-ea"/>
              </a:rPr>
              <a:pPr defTabSz="342900" eaLnBrk="1" fontAlgn="auto" hangingPunct="1">
                <a:spcBef>
                  <a:spcPts val="0"/>
                </a:spcBef>
                <a:spcAft>
                  <a:spcPts val="0"/>
                </a:spcAft>
                <a:defRPr/>
              </a:pPr>
              <a:t>52</a:t>
            </a:fld>
            <a:endParaRPr lang="en-US" sz="1350">
              <a:solidFill>
                <a:prstClr val="black"/>
              </a:solidFill>
              <a:latin typeface="Arial"/>
              <a:ea typeface="+mn-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0D761A-43FF-F93A-304E-82BA36EB87F2}"/>
              </a:ext>
            </a:extLst>
          </p:cNvPr>
          <p:cNvSpPr>
            <a:spLocks noGrp="1"/>
          </p:cNvSpPr>
          <p:nvPr>
            <p:ph idx="1"/>
          </p:nvPr>
        </p:nvSpPr>
        <p:spPr>
          <a:xfrm>
            <a:off x="358775" y="555625"/>
            <a:ext cx="8426450" cy="4271963"/>
          </a:xfrm>
        </p:spPr>
        <p:txBody>
          <a:bodyPr>
            <a:normAutofit fontScale="92500" lnSpcReduction="20000"/>
          </a:bodyPr>
          <a:lstStyle/>
          <a:p>
            <a:pPr marL="0" indent="0">
              <a:buFont typeface="Arial" panose="020B0604020202020204" pitchFamily="34" charset="0"/>
              <a:buNone/>
              <a:defRPr/>
            </a:pPr>
            <a:r>
              <a:rPr lang="en-US" sz="2175" dirty="0">
                <a:solidFill>
                  <a:srgbClr val="FFFF00"/>
                </a:solidFill>
              </a:rPr>
              <a:t>Q2</a:t>
            </a:r>
            <a:r>
              <a:rPr lang="en-US" sz="2175" dirty="0">
                <a:solidFill>
                  <a:srgbClr val="FF0000"/>
                </a:solidFill>
              </a:rPr>
              <a:t>:</a:t>
            </a:r>
            <a:r>
              <a:rPr lang="en-US" sz="2175" dirty="0">
                <a:solidFill>
                  <a:srgbClr val="FFFF00"/>
                </a:solidFill>
              </a:rPr>
              <a:t> Who communicates in a copyright sense on the Internet</a:t>
            </a:r>
            <a:r>
              <a:rPr lang="en-US" sz="2175" dirty="0">
                <a:solidFill>
                  <a:srgbClr val="FF0000"/>
                </a:solidFill>
              </a:rPr>
              <a:t>?</a:t>
            </a:r>
          </a:p>
          <a:p>
            <a:pPr>
              <a:lnSpc>
                <a:spcPct val="110000"/>
              </a:lnSpc>
              <a:defRPr/>
            </a:pPr>
            <a:r>
              <a:rPr lang="en-CA" sz="1950" dirty="0">
                <a:solidFill>
                  <a:schemeClr val="bg1"/>
                </a:solidFill>
              </a:rPr>
              <a:t>The person who communicates the work is the person who is </a:t>
            </a:r>
            <a:r>
              <a:rPr lang="en-CA" sz="1950" dirty="0">
                <a:solidFill>
                  <a:srgbClr val="FF0000"/>
                </a:solidFill>
              </a:rPr>
              <a:t>the content provider</a:t>
            </a:r>
            <a:r>
              <a:rPr lang="en-CA" sz="1950" dirty="0">
                <a:solidFill>
                  <a:srgbClr val="FFFF00"/>
                </a:solidFill>
              </a:rPr>
              <a:t> </a:t>
            </a:r>
            <a:r>
              <a:rPr lang="en-CA" sz="1950" dirty="0">
                <a:solidFill>
                  <a:srgbClr val="00B0F0"/>
                </a:solidFill>
              </a:rPr>
              <a:t>–</a:t>
            </a:r>
            <a:r>
              <a:rPr lang="en-CA" sz="1950" dirty="0">
                <a:solidFill>
                  <a:srgbClr val="FFFF00"/>
                </a:solidFill>
              </a:rPr>
              <a:t> who uploads the work, creates the stream, posts the work </a:t>
            </a:r>
          </a:p>
          <a:p>
            <a:pPr>
              <a:lnSpc>
                <a:spcPct val="110000"/>
              </a:lnSpc>
              <a:defRPr/>
            </a:pPr>
            <a:r>
              <a:rPr lang="en-CA" sz="1950" dirty="0">
                <a:solidFill>
                  <a:schemeClr val="bg1"/>
                </a:solidFill>
              </a:rPr>
              <a:t>Do ISP’s (Internet Service Providers), as intermediaries, participate in the transmission of copyrighted works</a:t>
            </a:r>
            <a:r>
              <a:rPr lang="en-CA" sz="1950" dirty="0">
                <a:solidFill>
                  <a:srgbClr val="FF0000"/>
                </a:solidFill>
              </a:rPr>
              <a:t>?</a:t>
            </a:r>
            <a:r>
              <a:rPr lang="en-CA" sz="1950" dirty="0">
                <a:solidFill>
                  <a:schemeClr val="bg1"/>
                </a:solidFill>
              </a:rPr>
              <a:t> Do they also communicate the work to the public</a:t>
            </a:r>
            <a:r>
              <a:rPr lang="en-CA" sz="1950" dirty="0">
                <a:solidFill>
                  <a:srgbClr val="FF0000"/>
                </a:solidFill>
              </a:rPr>
              <a:t>?</a:t>
            </a:r>
            <a:r>
              <a:rPr lang="en-CA" sz="1950" dirty="0">
                <a:solidFill>
                  <a:schemeClr val="bg1"/>
                </a:solidFill>
              </a:rPr>
              <a:t> (</a:t>
            </a:r>
            <a:r>
              <a:rPr lang="en-CA" sz="1950" b="1" dirty="0">
                <a:solidFill>
                  <a:schemeClr val="bg1"/>
                </a:solidFill>
              </a:rPr>
              <a:t>Practical Ramifications </a:t>
            </a:r>
            <a:r>
              <a:rPr lang="en-CA" sz="1950" b="1" dirty="0">
                <a:solidFill>
                  <a:srgbClr val="FF0000"/>
                </a:solidFill>
                <a:sym typeface="Wingdings" pitchFamily="2" charset="2"/>
              </a:rPr>
              <a:t></a:t>
            </a:r>
            <a:r>
              <a:rPr lang="en-CA" sz="1950" b="1" dirty="0">
                <a:solidFill>
                  <a:schemeClr val="bg1"/>
                </a:solidFill>
                <a:sym typeface="Wingdings" pitchFamily="2" charset="2"/>
              </a:rPr>
              <a:t> </a:t>
            </a:r>
            <a:r>
              <a:rPr lang="en-CA" sz="1950" b="1" dirty="0">
                <a:solidFill>
                  <a:srgbClr val="00B050"/>
                </a:solidFill>
                <a:sym typeface="Wingdings" pitchFamily="2" charset="2"/>
              </a:rPr>
              <a:t>Deep Pockets $$$$$$$</a:t>
            </a:r>
            <a:r>
              <a:rPr lang="en-CA" sz="1950" dirty="0">
                <a:solidFill>
                  <a:schemeClr val="bg1"/>
                </a:solidFill>
                <a:sym typeface="Wingdings" pitchFamily="2" charset="2"/>
              </a:rPr>
              <a:t>)</a:t>
            </a:r>
            <a:r>
              <a:rPr lang="en-CA" sz="1950" b="1" dirty="0">
                <a:solidFill>
                  <a:schemeClr val="bg1"/>
                </a:solidFill>
              </a:rPr>
              <a:t> </a:t>
            </a:r>
          </a:p>
          <a:p>
            <a:pPr>
              <a:lnSpc>
                <a:spcPct val="110000"/>
              </a:lnSpc>
              <a:defRPr/>
            </a:pPr>
            <a:r>
              <a:rPr lang="en-CA" sz="1950" b="1" dirty="0">
                <a:solidFill>
                  <a:schemeClr val="bg1"/>
                </a:solidFill>
              </a:rPr>
              <a:t>In answering SCC turned to s. 2.4(1)(b) – which states that </a:t>
            </a:r>
            <a:r>
              <a:rPr lang="en-CA" sz="1950" dirty="0">
                <a:solidFill>
                  <a:srgbClr val="FFFF00"/>
                </a:solidFill>
              </a:rPr>
              <a:t>participants</a:t>
            </a:r>
            <a:r>
              <a:rPr lang="en-CA" sz="1950" dirty="0">
                <a:solidFill>
                  <a:schemeClr val="bg1"/>
                </a:solidFill>
              </a:rPr>
              <a:t> in a telecommunication </a:t>
            </a:r>
            <a:r>
              <a:rPr lang="en-CA" sz="1950" dirty="0">
                <a:solidFill>
                  <a:srgbClr val="FFFF00"/>
                </a:solidFill>
              </a:rPr>
              <a:t>who only provide the </a:t>
            </a:r>
            <a:r>
              <a:rPr lang="en-CA" sz="1950" dirty="0">
                <a:solidFill>
                  <a:srgbClr val="FF0000"/>
                </a:solidFill>
              </a:rPr>
              <a:t>“</a:t>
            </a:r>
            <a:r>
              <a:rPr lang="en-CA" sz="1950" dirty="0">
                <a:solidFill>
                  <a:srgbClr val="FFFF00"/>
                </a:solidFill>
              </a:rPr>
              <a:t>means of telecommunication necessary</a:t>
            </a:r>
            <a:r>
              <a:rPr lang="en-CA" sz="1950" dirty="0">
                <a:solidFill>
                  <a:srgbClr val="FF0000"/>
                </a:solidFill>
              </a:rPr>
              <a:t>”</a:t>
            </a:r>
            <a:r>
              <a:rPr lang="en-CA" sz="1950" dirty="0">
                <a:solidFill>
                  <a:srgbClr val="FFFF00"/>
                </a:solidFill>
              </a:rPr>
              <a:t> </a:t>
            </a:r>
            <a:r>
              <a:rPr lang="en-CA" sz="1950" dirty="0">
                <a:solidFill>
                  <a:srgbClr val="FF0000"/>
                </a:solidFill>
              </a:rPr>
              <a:t> (</a:t>
            </a:r>
            <a:r>
              <a:rPr lang="en-CA" sz="1950" dirty="0">
                <a:solidFill>
                  <a:schemeClr val="bg1"/>
                </a:solidFill>
              </a:rPr>
              <a:t>carriers</a:t>
            </a:r>
            <a:r>
              <a:rPr lang="en-CA" sz="1950" dirty="0">
                <a:solidFill>
                  <a:srgbClr val="FF0000"/>
                </a:solidFill>
              </a:rPr>
              <a:t>)</a:t>
            </a:r>
            <a:r>
              <a:rPr lang="en-CA" sz="1950" dirty="0">
                <a:solidFill>
                  <a:srgbClr val="FFFF00"/>
                </a:solidFill>
              </a:rPr>
              <a:t> are </a:t>
            </a:r>
            <a:r>
              <a:rPr lang="en-CA" sz="1950" dirty="0">
                <a:solidFill>
                  <a:srgbClr val="FF0000"/>
                </a:solidFill>
              </a:rPr>
              <a:t>deemed NOT to be communicators </a:t>
            </a:r>
            <a:r>
              <a:rPr lang="en-CA" sz="1950" dirty="0">
                <a:solidFill>
                  <a:schemeClr val="bg1"/>
                </a:solidFill>
              </a:rPr>
              <a:t>(follows Communications law doctrine of </a:t>
            </a:r>
            <a:r>
              <a:rPr lang="en-CA" sz="1950" dirty="0">
                <a:solidFill>
                  <a:srgbClr val="FFFF00"/>
                </a:solidFill>
              </a:rPr>
              <a:t>SEPARATION OF CONTENT FROM CARRIAGE</a:t>
            </a:r>
            <a:r>
              <a:rPr lang="en-CA" sz="1950" dirty="0">
                <a:solidFill>
                  <a:schemeClr val="bg1"/>
                </a:solidFill>
              </a:rPr>
              <a:t>). </a:t>
            </a:r>
          </a:p>
          <a:p>
            <a:pPr>
              <a:lnSpc>
                <a:spcPct val="110000"/>
              </a:lnSpc>
              <a:defRPr/>
            </a:pPr>
            <a:r>
              <a:rPr lang="en-CA" sz="1950" dirty="0">
                <a:solidFill>
                  <a:schemeClr val="bg1"/>
                </a:solidFill>
              </a:rPr>
              <a:t>Court noted that statute does not say intermediaries are engaged in communication BUT have a kind of immunity. RATHER it provides  that </a:t>
            </a:r>
            <a:r>
              <a:rPr lang="en-CA" sz="1950" dirty="0">
                <a:solidFill>
                  <a:srgbClr val="FFFF00"/>
                </a:solidFill>
              </a:rPr>
              <a:t>intermediaries are deemed</a:t>
            </a:r>
            <a:r>
              <a:rPr lang="en-CA" sz="1950" dirty="0">
                <a:solidFill>
                  <a:schemeClr val="bg1"/>
                </a:solidFill>
              </a:rPr>
              <a:t>, for Copyright Act purposes, </a:t>
            </a:r>
            <a:r>
              <a:rPr lang="en-CA" sz="1950" dirty="0">
                <a:solidFill>
                  <a:srgbClr val="FFFF00"/>
                </a:solidFill>
              </a:rPr>
              <a:t>not to be communicating</a:t>
            </a:r>
            <a:r>
              <a:rPr lang="en-CA" sz="1950" dirty="0">
                <a:solidFill>
                  <a:schemeClr val="bg1"/>
                </a:solidFill>
              </a:rPr>
              <a:t> the work to the public at all. </a:t>
            </a:r>
            <a:r>
              <a:rPr lang="en-CA" sz="1950" dirty="0">
                <a:solidFill>
                  <a:schemeClr val="tx1">
                    <a:lumMod val="65000"/>
                    <a:lumOff val="35000"/>
                  </a:schemeClr>
                </a:solidFill>
              </a:rPr>
              <a:t>They are invisible.</a:t>
            </a:r>
            <a:endParaRPr lang="en-US" sz="1950" dirty="0">
              <a:solidFill>
                <a:schemeClr val="tx1">
                  <a:lumMod val="65000"/>
                  <a:lumOff val="35000"/>
                </a:schemeClr>
              </a:solidFill>
            </a:endParaRPr>
          </a:p>
          <a:p>
            <a:pPr lvl="3">
              <a:defRPr/>
            </a:pPr>
            <a:endParaRPr lang="en-US" i="1" dirty="0"/>
          </a:p>
        </p:txBody>
      </p:sp>
      <p:sp>
        <p:nvSpPr>
          <p:cNvPr id="4" name="Slide Number Placeholder 3">
            <a:extLst>
              <a:ext uri="{FF2B5EF4-FFF2-40B4-BE49-F238E27FC236}">
                <a16:creationId xmlns:a16="http://schemas.microsoft.com/office/drawing/2014/main" id="{F8D7BA1B-60CA-962A-505F-12912008E3A2}"/>
              </a:ext>
            </a:extLst>
          </p:cNvPr>
          <p:cNvSpPr>
            <a:spLocks noGrp="1"/>
          </p:cNvSpPr>
          <p:nvPr>
            <p:ph type="sldNum" sz="quarter" idx="12"/>
          </p:nvPr>
        </p:nvSpPr>
        <p:spPr/>
        <p:txBody>
          <a:bodyPr/>
          <a:lstStyle/>
          <a:p>
            <a:pPr defTabSz="342900" eaLnBrk="1" fontAlgn="auto" hangingPunct="1">
              <a:spcBef>
                <a:spcPts val="0"/>
              </a:spcBef>
              <a:spcAft>
                <a:spcPts val="0"/>
              </a:spcAft>
              <a:defRPr/>
            </a:pPr>
            <a:fld id="{6F295CCD-E996-F343-AC60-C43630DD6C9D}" type="slidenum">
              <a:rPr lang="en-US" sz="1350">
                <a:solidFill>
                  <a:prstClr val="black"/>
                </a:solidFill>
                <a:latin typeface="Arial"/>
                <a:ea typeface="+mn-ea"/>
              </a:rPr>
              <a:pPr defTabSz="342900" eaLnBrk="1" fontAlgn="auto" hangingPunct="1">
                <a:spcBef>
                  <a:spcPts val="0"/>
                </a:spcBef>
                <a:spcAft>
                  <a:spcPts val="0"/>
                </a:spcAft>
                <a:defRPr/>
              </a:pPr>
              <a:t>53</a:t>
            </a:fld>
            <a:endParaRPr lang="en-US" sz="1350">
              <a:solidFill>
                <a:prstClr val="black"/>
              </a:solidFill>
              <a:latin typeface="Arial"/>
              <a:ea typeface="+mn-e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9ACFC9-5ED2-0B66-5720-95E770DDEC6D}"/>
              </a:ext>
            </a:extLst>
          </p:cNvPr>
          <p:cNvSpPr>
            <a:spLocks noGrp="1"/>
          </p:cNvSpPr>
          <p:nvPr>
            <p:ph idx="1"/>
          </p:nvPr>
        </p:nvSpPr>
        <p:spPr>
          <a:xfrm>
            <a:off x="395288" y="555625"/>
            <a:ext cx="8353425" cy="4271963"/>
          </a:xfrm>
        </p:spPr>
        <p:txBody>
          <a:bodyPr>
            <a:normAutofit lnSpcReduction="10000"/>
          </a:bodyPr>
          <a:lstStyle/>
          <a:p>
            <a:pPr marL="0" indent="0">
              <a:buFont typeface="Arial" panose="020B0604020202020204" pitchFamily="34" charset="0"/>
              <a:buNone/>
              <a:defRPr/>
            </a:pPr>
            <a:r>
              <a:rPr lang="en-US" sz="2400" dirty="0">
                <a:solidFill>
                  <a:srgbClr val="FFFF00"/>
                </a:solidFill>
              </a:rPr>
              <a:t>Q3</a:t>
            </a:r>
            <a:r>
              <a:rPr lang="en-US" sz="2400" dirty="0">
                <a:solidFill>
                  <a:srgbClr val="FF0000"/>
                </a:solidFill>
              </a:rPr>
              <a:t>:</a:t>
            </a:r>
            <a:r>
              <a:rPr lang="en-US" sz="2400" dirty="0">
                <a:solidFill>
                  <a:srgbClr val="FFFF00"/>
                </a:solidFill>
              </a:rPr>
              <a:t> When does a communication on the Internet occur in Canada</a:t>
            </a:r>
            <a:r>
              <a:rPr lang="en-US" sz="2400" dirty="0">
                <a:solidFill>
                  <a:srgbClr val="FF0000"/>
                </a:solidFill>
              </a:rPr>
              <a:t>?</a:t>
            </a:r>
          </a:p>
          <a:p>
            <a:pPr>
              <a:defRPr/>
            </a:pPr>
            <a:r>
              <a:rPr lang="en-CA" sz="1800" dirty="0">
                <a:solidFill>
                  <a:schemeClr val="bg1"/>
                </a:solidFill>
              </a:rPr>
              <a:t>Majority  held </a:t>
            </a:r>
            <a:r>
              <a:rPr lang="en-CA" sz="1800" dirty="0">
                <a:solidFill>
                  <a:srgbClr val="FFFF00"/>
                </a:solidFill>
              </a:rPr>
              <a:t>Canada could exercise </a:t>
            </a:r>
            <a:r>
              <a:rPr lang="en-CA" sz="1800" dirty="0">
                <a:solidFill>
                  <a:srgbClr val="FF0000"/>
                </a:solidFill>
              </a:rPr>
              <a:t>copyright jurisdiction </a:t>
            </a:r>
            <a:r>
              <a:rPr lang="en-CA" sz="1800" dirty="0">
                <a:solidFill>
                  <a:srgbClr val="FFFF00"/>
                </a:solidFill>
              </a:rPr>
              <a:t>in respect both of transmissions </a:t>
            </a:r>
            <a:r>
              <a:rPr lang="en-CA" sz="1800" dirty="0">
                <a:solidFill>
                  <a:srgbClr val="00B0F0"/>
                </a:solidFill>
              </a:rPr>
              <a:t>originating in Canada </a:t>
            </a:r>
            <a:r>
              <a:rPr lang="en-CA" sz="1800" dirty="0">
                <a:solidFill>
                  <a:srgbClr val="FFFF00"/>
                </a:solidFill>
              </a:rPr>
              <a:t>and transmissions originating abroad but </a:t>
            </a:r>
            <a:r>
              <a:rPr lang="en-CA" sz="1800" dirty="0">
                <a:solidFill>
                  <a:srgbClr val="00B0F0"/>
                </a:solidFill>
              </a:rPr>
              <a:t>received in Canada</a:t>
            </a:r>
            <a:r>
              <a:rPr lang="en-CA" sz="1800" dirty="0">
                <a:solidFill>
                  <a:schemeClr val="bg1"/>
                </a:solidFill>
              </a:rPr>
              <a:t>. This conclusion was said to be consistent with our general law as well as with national and international copyright practice. [Also consistent with many internet jurisdiction cases, many about defamation, of the time…until today] </a:t>
            </a:r>
          </a:p>
          <a:p>
            <a:pPr>
              <a:defRPr/>
            </a:pPr>
            <a:r>
              <a:rPr lang="en-CA" sz="1800" dirty="0">
                <a:solidFill>
                  <a:schemeClr val="bg1"/>
                </a:solidFill>
              </a:rPr>
              <a:t>But…this </a:t>
            </a:r>
            <a:r>
              <a:rPr lang="en-CA" sz="1800" dirty="0">
                <a:solidFill>
                  <a:srgbClr val="FFFF00"/>
                </a:solidFill>
              </a:rPr>
              <a:t>doesn’t mean “automatic copyright liability” </a:t>
            </a:r>
            <a:r>
              <a:rPr lang="en-CA" sz="1800" dirty="0">
                <a:solidFill>
                  <a:schemeClr val="bg1"/>
                </a:solidFill>
              </a:rPr>
              <a:t>on foreign content providers who communicate copyright works to Canadian end users. </a:t>
            </a:r>
            <a:r>
              <a:rPr lang="en-CA" sz="1800" dirty="0">
                <a:solidFill>
                  <a:srgbClr val="FF0000"/>
                </a:solidFill>
              </a:rPr>
              <a:t>For copyright liability</a:t>
            </a:r>
            <a:r>
              <a:rPr lang="en-CA" sz="1800" dirty="0">
                <a:solidFill>
                  <a:schemeClr val="bg1"/>
                </a:solidFill>
              </a:rPr>
              <a:t> to be imposed on foreign content providers, </a:t>
            </a:r>
            <a:r>
              <a:rPr lang="en-CA" sz="1800" dirty="0">
                <a:solidFill>
                  <a:srgbClr val="00B0F0"/>
                </a:solidFill>
              </a:rPr>
              <a:t>there needs to be </a:t>
            </a:r>
            <a:r>
              <a:rPr lang="en-CA" sz="1800" dirty="0">
                <a:solidFill>
                  <a:schemeClr val="bg1"/>
                </a:solidFill>
              </a:rPr>
              <a:t>-</a:t>
            </a:r>
            <a:r>
              <a:rPr lang="en-CA" sz="1800" dirty="0">
                <a:solidFill>
                  <a:srgbClr val="FFFF00"/>
                </a:solidFill>
              </a:rPr>
              <a:t> in the context of a message or communication </a:t>
            </a:r>
            <a:r>
              <a:rPr lang="en-CA" sz="1800" dirty="0">
                <a:solidFill>
                  <a:schemeClr val="bg1"/>
                </a:solidFill>
              </a:rPr>
              <a:t>-</a:t>
            </a:r>
            <a:r>
              <a:rPr lang="en-CA" sz="1800" dirty="0">
                <a:solidFill>
                  <a:srgbClr val="FFFF00"/>
                </a:solidFill>
              </a:rPr>
              <a:t> </a:t>
            </a:r>
            <a:r>
              <a:rPr lang="en-CA" sz="1800" dirty="0">
                <a:solidFill>
                  <a:srgbClr val="00B0F0"/>
                </a:solidFill>
              </a:rPr>
              <a:t>a real and substantial connection</a:t>
            </a:r>
            <a:r>
              <a:rPr lang="en-CA" sz="1800" dirty="0">
                <a:solidFill>
                  <a:srgbClr val="FFFF00"/>
                </a:solidFill>
              </a:rPr>
              <a:t>. </a:t>
            </a:r>
          </a:p>
          <a:p>
            <a:pPr>
              <a:defRPr/>
            </a:pPr>
            <a:r>
              <a:rPr lang="en-CA" sz="1800" dirty="0">
                <a:solidFill>
                  <a:schemeClr val="bg1"/>
                </a:solidFill>
              </a:rPr>
              <a:t>Factors to be considered  are situs of content provider, host server, intermediaries, end user</a:t>
            </a:r>
          </a:p>
          <a:p>
            <a:pPr>
              <a:defRPr/>
            </a:pPr>
            <a:endParaRPr lang="en-US" sz="2400" dirty="0">
              <a:solidFill>
                <a:schemeClr val="bg1"/>
              </a:solidFill>
            </a:endParaRPr>
          </a:p>
          <a:p>
            <a:pPr lvl="3">
              <a:defRPr/>
            </a:pPr>
            <a:endParaRPr lang="en-US" i="1" dirty="0"/>
          </a:p>
        </p:txBody>
      </p:sp>
      <p:sp>
        <p:nvSpPr>
          <p:cNvPr id="4" name="Slide Number Placeholder 3">
            <a:extLst>
              <a:ext uri="{FF2B5EF4-FFF2-40B4-BE49-F238E27FC236}">
                <a16:creationId xmlns:a16="http://schemas.microsoft.com/office/drawing/2014/main" id="{285AC7FB-5515-852D-C2A1-0190468B7C8A}"/>
              </a:ext>
            </a:extLst>
          </p:cNvPr>
          <p:cNvSpPr>
            <a:spLocks noGrp="1"/>
          </p:cNvSpPr>
          <p:nvPr>
            <p:ph type="sldNum" sz="quarter" idx="12"/>
          </p:nvPr>
        </p:nvSpPr>
        <p:spPr/>
        <p:txBody>
          <a:bodyPr/>
          <a:lstStyle/>
          <a:p>
            <a:pPr defTabSz="342900" eaLnBrk="1" fontAlgn="auto" hangingPunct="1">
              <a:spcBef>
                <a:spcPts val="0"/>
              </a:spcBef>
              <a:spcAft>
                <a:spcPts val="0"/>
              </a:spcAft>
              <a:defRPr/>
            </a:pPr>
            <a:fld id="{D1A1D7CD-61DA-7441-9EB3-4E096AB7ADDB}" type="slidenum">
              <a:rPr lang="en-US" sz="1350">
                <a:solidFill>
                  <a:prstClr val="black"/>
                </a:solidFill>
                <a:latin typeface="Arial"/>
                <a:ea typeface="+mn-ea"/>
              </a:rPr>
              <a:pPr defTabSz="342900" eaLnBrk="1" fontAlgn="auto" hangingPunct="1">
                <a:spcBef>
                  <a:spcPts val="0"/>
                </a:spcBef>
                <a:spcAft>
                  <a:spcPts val="0"/>
                </a:spcAft>
                <a:defRPr/>
              </a:pPr>
              <a:t>54</a:t>
            </a:fld>
            <a:endParaRPr lang="en-US" sz="1350">
              <a:solidFill>
                <a:prstClr val="black"/>
              </a:solidFill>
              <a:latin typeface="Arial"/>
              <a:ea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extBox 1">
            <a:extLst>
              <a:ext uri="{FF2B5EF4-FFF2-40B4-BE49-F238E27FC236}">
                <a16:creationId xmlns:a16="http://schemas.microsoft.com/office/drawing/2014/main" id="{B7CDE166-EFF2-1B8E-FFD9-759C3D77425E}"/>
              </a:ext>
            </a:extLst>
          </p:cNvPr>
          <p:cNvSpPr txBox="1">
            <a:spLocks noChangeArrowheads="1"/>
          </p:cNvSpPr>
          <p:nvPr/>
        </p:nvSpPr>
        <p:spPr bwMode="auto">
          <a:xfrm>
            <a:off x="458788" y="339725"/>
            <a:ext cx="81803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Rights of the copyright owner</a:t>
            </a:r>
            <a:endParaRPr lang="en-US" altLang="en-US" sz="4400"/>
          </a:p>
        </p:txBody>
      </p:sp>
      <p:sp>
        <p:nvSpPr>
          <p:cNvPr id="4" name="TextBox 3">
            <a:extLst>
              <a:ext uri="{FF2B5EF4-FFF2-40B4-BE49-F238E27FC236}">
                <a16:creationId xmlns:a16="http://schemas.microsoft.com/office/drawing/2014/main" id="{A4327471-4404-2CDD-DBD3-F5FC795D5FC4}"/>
              </a:ext>
            </a:extLst>
          </p:cNvPr>
          <p:cNvSpPr txBox="1"/>
          <p:nvPr/>
        </p:nvSpPr>
        <p:spPr>
          <a:xfrm>
            <a:off x="481013" y="1492250"/>
            <a:ext cx="8483600" cy="3046413"/>
          </a:xfrm>
          <a:prstGeom prst="rect">
            <a:avLst/>
          </a:prstGeom>
          <a:noFill/>
        </p:spPr>
        <p:txBody>
          <a:bodyPr>
            <a:spAutoFit/>
          </a:bodyPr>
          <a:lstStyle/>
          <a:p>
            <a:pPr>
              <a:defRPr/>
            </a:pPr>
            <a:r>
              <a:rPr lang="en-US" sz="3200" b="1" dirty="0">
                <a:solidFill>
                  <a:schemeClr val="bg1"/>
                </a:solidFill>
              </a:rPr>
              <a:t>Right to communicate a work to the public by telecommunication (s. 3(1)(f))</a:t>
            </a:r>
          </a:p>
          <a:p>
            <a:pPr marL="457200" indent="-457200">
              <a:buFont typeface="Arial" panose="020B0604020202020204" pitchFamily="34" charset="0"/>
              <a:buChar char="•"/>
              <a:defRPr/>
            </a:pPr>
            <a:r>
              <a:rPr lang="en-US" sz="3200" i="1" dirty="0">
                <a:solidFill>
                  <a:srgbClr val="00B0F0"/>
                </a:solidFill>
              </a:rPr>
              <a:t>CWTA v. SOCAN </a:t>
            </a:r>
            <a:r>
              <a:rPr lang="en-US" sz="3200" dirty="0">
                <a:solidFill>
                  <a:schemeClr val="bg1"/>
                </a:solidFill>
              </a:rPr>
              <a:t>(2008)</a:t>
            </a:r>
          </a:p>
          <a:p>
            <a:pPr lvl="1">
              <a:buFont typeface="Courier New" panose="02070309020205020404" pitchFamily="49" charset="0"/>
              <a:buChar char="o"/>
              <a:defRPr/>
            </a:pPr>
            <a:r>
              <a:rPr lang="en-US" sz="3200" dirty="0">
                <a:solidFill>
                  <a:srgbClr val="FFFF00"/>
                </a:solidFill>
              </a:rPr>
              <a:t>Is the transmission of a musical ringtone to a cellphone a </a:t>
            </a:r>
            <a:r>
              <a:rPr lang="en-US" sz="3200" dirty="0">
                <a:solidFill>
                  <a:schemeClr val="bg1"/>
                </a:solidFill>
              </a:rPr>
              <a:t>‘</a:t>
            </a:r>
            <a:r>
              <a:rPr lang="en-US" sz="3200" dirty="0">
                <a:solidFill>
                  <a:srgbClr val="FFFF00"/>
                </a:solidFill>
              </a:rPr>
              <a:t>communication to the public by telecommunication</a:t>
            </a:r>
            <a:r>
              <a:rPr lang="en-US" sz="3200" dirty="0">
                <a:solidFill>
                  <a:schemeClr val="bg1"/>
                </a:solidFill>
              </a:rPr>
              <a:t>’</a:t>
            </a:r>
            <a:r>
              <a:rPr lang="en-US" sz="3200" dirty="0">
                <a:solidFill>
                  <a:srgbClr val="FF0000"/>
                </a:solidFill>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7DFD0-80BF-B336-0B1A-E65583D7FDF5}"/>
              </a:ext>
            </a:extLst>
          </p:cNvPr>
          <p:cNvSpPr>
            <a:spLocks noGrp="1"/>
          </p:cNvSpPr>
          <p:nvPr>
            <p:ph sz="quarter" idx="10"/>
          </p:nvPr>
        </p:nvSpPr>
        <p:spPr>
          <a:xfrm>
            <a:off x="468313" y="222250"/>
            <a:ext cx="8207375" cy="4699000"/>
          </a:xfrm>
        </p:spPr>
        <p:txBody>
          <a:bodyPr>
            <a:normAutofit lnSpcReduction="10000"/>
          </a:bodyPr>
          <a:lstStyle/>
          <a:p>
            <a:pPr marL="0" indent="0">
              <a:buFont typeface="Arial" panose="020B0604020202020204" pitchFamily="34" charset="0"/>
              <a:buNone/>
              <a:defRPr/>
            </a:pPr>
            <a:r>
              <a:rPr lang="en-CA" sz="1900" b="1" dirty="0">
                <a:solidFill>
                  <a:srgbClr val="FF0000"/>
                </a:solidFill>
              </a:rPr>
              <a:t>Yes, it is. </a:t>
            </a:r>
            <a:r>
              <a:rPr lang="en-CA" sz="1900" b="1" dirty="0">
                <a:solidFill>
                  <a:srgbClr val="FFFF00"/>
                </a:solidFill>
              </a:rPr>
              <a:t>Court defines communication as</a:t>
            </a:r>
            <a:r>
              <a:rPr lang="en-CA" sz="1900" b="1" dirty="0">
                <a:solidFill>
                  <a:srgbClr val="FF0000"/>
                </a:solidFill>
              </a:rPr>
              <a:t> – </a:t>
            </a:r>
            <a:r>
              <a:rPr lang="en-CA" sz="1900" b="1" dirty="0">
                <a:solidFill>
                  <a:srgbClr val="FFFF00"/>
                </a:solidFill>
              </a:rPr>
              <a:t>the passing of information from one person to another:</a:t>
            </a:r>
          </a:p>
          <a:p>
            <a:pPr marL="0" indent="0">
              <a:buFont typeface="Arial" panose="020B0604020202020204" pitchFamily="34" charset="0"/>
              <a:buNone/>
              <a:defRPr/>
            </a:pPr>
            <a:r>
              <a:rPr lang="en-CA" sz="1900" i="1" dirty="0">
                <a:solidFill>
                  <a:schemeClr val="bg1"/>
                </a:solidFill>
              </a:rPr>
              <a:t> “A musical ringtone is information in the form of a digital audio file that is capable of being communicated. … The wireless transmission of a musical ringtone to a cellphone is a communication, whether the owner of the cellphone accesses it immediately in order to hear the music, or at some later time. … Communication completed once info is received.”</a:t>
            </a:r>
          </a:p>
          <a:p>
            <a:pPr marL="0" indent="0">
              <a:buFont typeface="Arial" panose="020B0604020202020204" pitchFamily="34" charset="0"/>
              <a:buNone/>
              <a:defRPr/>
            </a:pPr>
            <a:r>
              <a:rPr lang="en-CA" sz="1900" dirty="0">
                <a:solidFill>
                  <a:srgbClr val="FF0000"/>
                </a:solidFill>
              </a:rPr>
              <a:t>Next question: </a:t>
            </a:r>
            <a:r>
              <a:rPr lang="en-CA" sz="1900" dirty="0">
                <a:solidFill>
                  <a:srgbClr val="FFFF00"/>
                </a:solidFill>
              </a:rPr>
              <a:t>Is the communication by telecommunication of a ringtone from a wireless carrier’s website to a customer’s cell phone a communication </a:t>
            </a:r>
            <a:r>
              <a:rPr lang="en-CA" sz="1900" b="1" dirty="0">
                <a:solidFill>
                  <a:srgbClr val="FFFF00"/>
                </a:solidFill>
              </a:rPr>
              <a:t>to the public?</a:t>
            </a:r>
            <a:r>
              <a:rPr lang="en-CA" sz="1900" dirty="0">
                <a:solidFill>
                  <a:srgbClr val="FFFF00"/>
                </a:solidFill>
              </a:rPr>
              <a:t>   </a:t>
            </a:r>
          </a:p>
          <a:p>
            <a:pPr marL="0" indent="0">
              <a:buFont typeface="Arial" panose="020B0604020202020204" pitchFamily="34" charset="0"/>
              <a:buNone/>
              <a:defRPr/>
            </a:pPr>
            <a:r>
              <a:rPr lang="en-CA" sz="1900" b="1" i="1" dirty="0">
                <a:solidFill>
                  <a:srgbClr val="FF0000"/>
                </a:solidFill>
              </a:rPr>
              <a:t>Court says yes. </a:t>
            </a:r>
            <a:endParaRPr lang="en-CA" sz="1900" b="1" dirty="0">
              <a:solidFill>
                <a:srgbClr val="FF0000"/>
              </a:solidFill>
            </a:endParaRPr>
          </a:p>
          <a:p>
            <a:pPr marL="0" indent="0">
              <a:buFont typeface="Arial" panose="020B0604020202020204" pitchFamily="34" charset="0"/>
              <a:buNone/>
              <a:defRPr/>
            </a:pPr>
            <a:r>
              <a:rPr lang="en-CA" sz="1900" dirty="0">
                <a:solidFill>
                  <a:srgbClr val="FFFF00"/>
                </a:solidFill>
              </a:rPr>
              <a:t>FCA: </a:t>
            </a:r>
            <a:r>
              <a:rPr lang="en-CA" sz="1900" dirty="0">
                <a:solidFill>
                  <a:schemeClr val="bg1"/>
                </a:solidFill>
              </a:rPr>
              <a:t>If a wireless carrier were to transmit a particular ring-tone simultaneously to all customers who have requested it, that transmission would be a communication to the public. It would be illogical to reach a different result simply because the transmissions are done one by one, and thus at different times.]</a:t>
            </a:r>
          </a:p>
          <a:p>
            <a:pPr>
              <a:defRPr/>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5">
            <a:extLst>
              <a:ext uri="{FF2B5EF4-FFF2-40B4-BE49-F238E27FC236}">
                <a16:creationId xmlns:a16="http://schemas.microsoft.com/office/drawing/2014/main" id="{C05F8007-A98D-7915-8ECE-4FD6F6B0ECD6}"/>
              </a:ext>
            </a:extLst>
          </p:cNvPr>
          <p:cNvSpPr>
            <a:spLocks noGrp="1" noChangeArrowheads="1"/>
          </p:cNvSpPr>
          <p:nvPr>
            <p:ph type="title"/>
          </p:nvPr>
        </p:nvSpPr>
        <p:spPr bwMode="auto">
          <a:xfrm>
            <a:off x="250825" y="80963"/>
            <a:ext cx="8642350" cy="91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D067A4F6-3959-D56C-765C-86F7B1B8C181}"/>
              </a:ext>
            </a:extLst>
          </p:cNvPr>
          <p:cNvSpPr>
            <a:spLocks noGrp="1"/>
          </p:cNvSpPr>
          <p:nvPr>
            <p:ph idx="1"/>
          </p:nvPr>
        </p:nvSpPr>
        <p:spPr>
          <a:xfrm>
            <a:off x="395288" y="1276350"/>
            <a:ext cx="8353425" cy="3427413"/>
          </a:xfrm>
        </p:spPr>
        <p:txBody>
          <a:bodyPr>
            <a:normAutofit fontScale="77500" lnSpcReduction="20000"/>
          </a:bodyPr>
          <a:lstStyle/>
          <a:p>
            <a:pPr marL="0" indent="0">
              <a:lnSpc>
                <a:spcPct val="110000"/>
              </a:lnSpc>
              <a:buFont typeface="Arial" panose="020B0604020202020204" pitchFamily="34" charset="0"/>
              <a:buNone/>
              <a:defRPr/>
            </a:pPr>
            <a:r>
              <a:rPr lang="en-US" sz="3225" b="1" dirty="0">
                <a:solidFill>
                  <a:schemeClr val="bg1"/>
                </a:solidFill>
              </a:rPr>
              <a:t>Right to communicate a work to the public by telecommunication (s. 3(1)(f))</a:t>
            </a:r>
          </a:p>
          <a:p>
            <a:pPr>
              <a:lnSpc>
                <a:spcPct val="110000"/>
              </a:lnSpc>
              <a:defRPr/>
            </a:pPr>
            <a:r>
              <a:rPr lang="en-US" sz="3225" i="1" dirty="0">
                <a:solidFill>
                  <a:srgbClr val="00B0F0"/>
                </a:solidFill>
              </a:rPr>
              <a:t>ESA v. SOCAN </a:t>
            </a:r>
            <a:r>
              <a:rPr lang="en-US" sz="3225" dirty="0">
                <a:solidFill>
                  <a:srgbClr val="00B0F0"/>
                </a:solidFill>
              </a:rPr>
              <a:t>(2012)</a:t>
            </a:r>
          </a:p>
          <a:p>
            <a:pPr lvl="1">
              <a:lnSpc>
                <a:spcPct val="110000"/>
              </a:lnSpc>
              <a:buFont typeface="Courier New" panose="02070309020205020404" pitchFamily="49" charset="0"/>
              <a:buChar char="o"/>
              <a:defRPr/>
            </a:pPr>
            <a:r>
              <a:rPr lang="en-US" sz="3225" dirty="0">
                <a:solidFill>
                  <a:srgbClr val="FFFF00"/>
                </a:solidFill>
              </a:rPr>
              <a:t>Does the Copyright Act require a second royalty to be paid </a:t>
            </a:r>
            <a:r>
              <a:rPr lang="en-US" sz="3225" dirty="0">
                <a:solidFill>
                  <a:srgbClr val="FF0000"/>
                </a:solidFill>
              </a:rPr>
              <a:t>when games are downloaded </a:t>
            </a:r>
            <a:r>
              <a:rPr lang="en-US" sz="3225" dirty="0">
                <a:solidFill>
                  <a:schemeClr val="bg1"/>
                </a:solidFill>
              </a:rPr>
              <a:t>as opposed to sold in stores? </a:t>
            </a:r>
          </a:p>
          <a:p>
            <a:pPr lvl="1">
              <a:lnSpc>
                <a:spcPct val="110000"/>
              </a:lnSpc>
              <a:buFont typeface="Courier New" panose="02070309020205020404" pitchFamily="49" charset="0"/>
              <a:buChar char="o"/>
              <a:defRPr/>
            </a:pPr>
            <a:r>
              <a:rPr lang="en-US" sz="3225" dirty="0">
                <a:solidFill>
                  <a:srgbClr val="FFFF00"/>
                </a:solidFill>
              </a:rPr>
              <a:t>Conclusion</a:t>
            </a:r>
            <a:r>
              <a:rPr lang="en-US" sz="3225" dirty="0">
                <a:solidFill>
                  <a:schemeClr val="bg1"/>
                </a:solidFill>
              </a:rPr>
              <a:t>: </a:t>
            </a:r>
            <a:r>
              <a:rPr lang="en-US" sz="3225" dirty="0">
                <a:solidFill>
                  <a:srgbClr val="00B0F0"/>
                </a:solidFill>
              </a:rPr>
              <a:t>Internet delivery of copies of video games containing musical works </a:t>
            </a:r>
            <a:r>
              <a:rPr lang="en-US" sz="3225" dirty="0">
                <a:solidFill>
                  <a:srgbClr val="FFFF00"/>
                </a:solidFill>
              </a:rPr>
              <a:t>does not constitute a communication to the public</a:t>
            </a:r>
            <a:r>
              <a:rPr lang="en-US" sz="3225" dirty="0">
                <a:solidFill>
                  <a:schemeClr val="bg1"/>
                </a:solidFill>
              </a:rPr>
              <a:t>.</a:t>
            </a:r>
          </a:p>
          <a:p>
            <a:pPr lvl="3">
              <a:defRPr/>
            </a:pPr>
            <a:endParaRPr lang="en-US" i="1" dirty="0"/>
          </a:p>
        </p:txBody>
      </p:sp>
      <p:sp>
        <p:nvSpPr>
          <p:cNvPr id="4" name="Slide Number Placeholder 3">
            <a:extLst>
              <a:ext uri="{FF2B5EF4-FFF2-40B4-BE49-F238E27FC236}">
                <a16:creationId xmlns:a16="http://schemas.microsoft.com/office/drawing/2014/main" id="{378A749E-5448-B78D-11D7-B6CD09B1A916}"/>
              </a:ext>
            </a:extLst>
          </p:cNvPr>
          <p:cNvSpPr>
            <a:spLocks noGrp="1"/>
          </p:cNvSpPr>
          <p:nvPr>
            <p:ph type="sldNum" sz="quarter" idx="12"/>
          </p:nvPr>
        </p:nvSpPr>
        <p:spPr/>
        <p:txBody>
          <a:bodyPr/>
          <a:lstStyle/>
          <a:p>
            <a:pPr defTabSz="342900" eaLnBrk="1" fontAlgn="auto" hangingPunct="1">
              <a:spcBef>
                <a:spcPts val="0"/>
              </a:spcBef>
              <a:spcAft>
                <a:spcPts val="0"/>
              </a:spcAft>
              <a:defRPr/>
            </a:pPr>
            <a:fld id="{F56462C0-8F96-3249-A7CE-545301B11722}" type="slidenum">
              <a:rPr lang="en-US" sz="1350">
                <a:solidFill>
                  <a:prstClr val="black"/>
                </a:solidFill>
                <a:latin typeface="Arial"/>
                <a:ea typeface="+mn-ea"/>
              </a:rPr>
              <a:pPr defTabSz="342900" eaLnBrk="1" fontAlgn="auto" hangingPunct="1">
                <a:spcBef>
                  <a:spcPts val="0"/>
                </a:spcBef>
                <a:spcAft>
                  <a:spcPts val="0"/>
                </a:spcAft>
                <a:defRPr/>
              </a:pPr>
              <a:t>57</a:t>
            </a:fld>
            <a:endParaRPr lang="en-US" sz="1350">
              <a:solidFill>
                <a:prstClr val="black"/>
              </a:solidFill>
              <a:latin typeface="Arial"/>
              <a:ea typeface="+mn-e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BF8AC-7F98-46BB-33F3-72665632F87E}"/>
              </a:ext>
            </a:extLst>
          </p:cNvPr>
          <p:cNvSpPr>
            <a:spLocks noGrp="1"/>
          </p:cNvSpPr>
          <p:nvPr>
            <p:ph sz="quarter" idx="10"/>
          </p:nvPr>
        </p:nvSpPr>
        <p:spPr>
          <a:xfrm>
            <a:off x="198438" y="182563"/>
            <a:ext cx="8747125" cy="4778375"/>
          </a:xfrm>
        </p:spPr>
        <p:txBody>
          <a:bodyPr>
            <a:normAutofit fontScale="40000" lnSpcReduction="20000"/>
          </a:bodyPr>
          <a:lstStyle/>
          <a:p>
            <a:pPr marL="0" indent="0">
              <a:lnSpc>
                <a:spcPct val="120000"/>
              </a:lnSpc>
              <a:buFont typeface="Arial" panose="020B0604020202020204" pitchFamily="34" charset="0"/>
              <a:buNone/>
              <a:defRPr/>
            </a:pPr>
            <a:r>
              <a:rPr lang="en-CA" sz="5550" b="1" i="1" dirty="0">
                <a:solidFill>
                  <a:srgbClr val="00B0F0"/>
                </a:solidFill>
              </a:rPr>
              <a:t>Entertainment Software Association v. Society of Composers, Authors and Music Publishers of Canada</a:t>
            </a:r>
            <a:r>
              <a:rPr lang="en-CA" sz="5550" dirty="0">
                <a:solidFill>
                  <a:srgbClr val="00B0F0"/>
                </a:solidFill>
              </a:rPr>
              <a:t> </a:t>
            </a:r>
            <a:r>
              <a:rPr lang="en-CA" sz="5550" dirty="0">
                <a:solidFill>
                  <a:schemeClr val="bg1"/>
                </a:solidFill>
              </a:rPr>
              <a:t>(Pentalogy  case)</a:t>
            </a:r>
          </a:p>
          <a:p>
            <a:pPr marL="985837" lvl="1" indent="-685800">
              <a:lnSpc>
                <a:spcPct val="120000"/>
              </a:lnSpc>
              <a:buFont typeface="Arial" panose="020B0604020202020204" pitchFamily="34" charset="0"/>
              <a:buChar char="•"/>
              <a:defRPr/>
            </a:pPr>
            <a:r>
              <a:rPr lang="en-CA" sz="5550" b="1" dirty="0">
                <a:solidFill>
                  <a:srgbClr val="FF0000"/>
                </a:solidFill>
              </a:rPr>
              <a:t>Issue </a:t>
            </a:r>
            <a:r>
              <a:rPr lang="en-CA" sz="5550" dirty="0">
                <a:solidFill>
                  <a:schemeClr val="bg1"/>
                </a:solidFill>
              </a:rPr>
              <a:t>is </a:t>
            </a:r>
            <a:r>
              <a:rPr lang="en-CA" sz="5550" dirty="0">
                <a:solidFill>
                  <a:srgbClr val="FFFF00"/>
                </a:solidFill>
              </a:rPr>
              <a:t>whether the Copyright Act requires a second royalty to be paid </a:t>
            </a:r>
            <a:r>
              <a:rPr lang="en-CA" sz="5550" dirty="0">
                <a:solidFill>
                  <a:schemeClr val="bg1"/>
                </a:solidFill>
              </a:rPr>
              <a:t>when games are downloaded as opposed to sold in store</a:t>
            </a:r>
            <a:r>
              <a:rPr lang="en-CA" sz="5550" dirty="0">
                <a:solidFill>
                  <a:srgbClr val="FF0000"/>
                </a:solidFill>
              </a:rPr>
              <a:t>? </a:t>
            </a:r>
            <a:r>
              <a:rPr lang="en-CA" sz="5550" dirty="0">
                <a:solidFill>
                  <a:schemeClr val="bg1"/>
                </a:solidFill>
              </a:rPr>
              <a:t>A royalty is already paid to account for the reproduction of the musical work. However </a:t>
            </a:r>
            <a:r>
              <a:rPr lang="en-CA" sz="5550" dirty="0">
                <a:solidFill>
                  <a:srgbClr val="FFFF00"/>
                </a:solidFill>
              </a:rPr>
              <a:t>if a download of a video game is found to constitute a communication to the public </a:t>
            </a:r>
            <a:r>
              <a:rPr lang="en-CA" sz="5550" dirty="0">
                <a:solidFill>
                  <a:schemeClr val="bg1"/>
                </a:solidFill>
              </a:rPr>
              <a:t>by telecommunication </a:t>
            </a:r>
            <a:r>
              <a:rPr lang="en-CA" sz="5550" dirty="0">
                <a:solidFill>
                  <a:srgbClr val="FF0000"/>
                </a:solidFill>
              </a:rPr>
              <a:t>IN ADDITION to a reproduction</a:t>
            </a:r>
            <a:r>
              <a:rPr lang="en-CA" sz="5550" dirty="0">
                <a:solidFill>
                  <a:schemeClr val="bg1"/>
                </a:solidFill>
              </a:rPr>
              <a:t>, then a second right would be engaged. </a:t>
            </a:r>
          </a:p>
          <a:p>
            <a:pPr marL="985837" lvl="1" indent="-685800">
              <a:lnSpc>
                <a:spcPct val="120000"/>
              </a:lnSpc>
              <a:buFont typeface="Arial" panose="020B0604020202020204" pitchFamily="34" charset="0"/>
              <a:buChar char="•"/>
              <a:defRPr/>
            </a:pPr>
            <a:r>
              <a:rPr lang="en-CA" sz="5550" dirty="0">
                <a:solidFill>
                  <a:srgbClr val="FF0000"/>
                </a:solidFill>
              </a:rPr>
              <a:t>Conclusion: </a:t>
            </a:r>
            <a:r>
              <a:rPr lang="en-CA" sz="5550" dirty="0">
                <a:solidFill>
                  <a:schemeClr val="bg1"/>
                </a:solidFill>
              </a:rPr>
              <a:t>SCC held that “</a:t>
            </a:r>
            <a:r>
              <a:rPr lang="en-CA" sz="5550" dirty="0">
                <a:solidFill>
                  <a:srgbClr val="FFFF00"/>
                </a:solidFill>
              </a:rPr>
              <a:t>the Internet delivery of copies of video games containing musical works” does not constitute a communication to the public</a:t>
            </a:r>
            <a:r>
              <a:rPr lang="en-CA" sz="5550" dirty="0">
                <a:solidFill>
                  <a:schemeClr val="bg1"/>
                </a:solidFill>
              </a:rPr>
              <a:t> – so doesn’t infringe s. 3(1)(f).  </a:t>
            </a:r>
          </a:p>
          <a:p>
            <a:pPr>
              <a:defRPr/>
            </a:pP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Box 1">
            <a:extLst>
              <a:ext uri="{FF2B5EF4-FFF2-40B4-BE49-F238E27FC236}">
                <a16:creationId xmlns:a16="http://schemas.microsoft.com/office/drawing/2014/main" id="{01830F7D-60EA-938F-4DD1-AAD600F40A0B}"/>
              </a:ext>
            </a:extLst>
          </p:cNvPr>
          <p:cNvSpPr txBox="1">
            <a:spLocks noChangeArrowheads="1"/>
          </p:cNvSpPr>
          <p:nvPr/>
        </p:nvSpPr>
        <p:spPr bwMode="auto">
          <a:xfrm>
            <a:off x="847725" y="404813"/>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4" name="TextBox 3">
            <a:extLst>
              <a:ext uri="{FF2B5EF4-FFF2-40B4-BE49-F238E27FC236}">
                <a16:creationId xmlns:a16="http://schemas.microsoft.com/office/drawing/2014/main" id="{D363DB38-D158-6925-7B03-52168F55E8CC}"/>
              </a:ext>
            </a:extLst>
          </p:cNvPr>
          <p:cNvSpPr txBox="1"/>
          <p:nvPr/>
        </p:nvSpPr>
        <p:spPr>
          <a:xfrm>
            <a:off x="268288" y="1492250"/>
            <a:ext cx="8467725" cy="2892425"/>
          </a:xfrm>
          <a:prstGeom prst="rect">
            <a:avLst/>
          </a:prstGeom>
          <a:noFill/>
        </p:spPr>
        <p:txBody>
          <a:bodyPr wrap="none">
            <a:spAutoFit/>
          </a:bodyPr>
          <a:lstStyle/>
          <a:p>
            <a:pPr>
              <a:defRPr/>
            </a:pPr>
            <a:r>
              <a:rPr lang="en-US" sz="2600" b="1" dirty="0">
                <a:solidFill>
                  <a:schemeClr val="bg1"/>
                </a:solidFill>
              </a:rPr>
              <a:t>Right to communicate a work to the public by </a:t>
            </a:r>
          </a:p>
          <a:p>
            <a:pPr>
              <a:defRPr/>
            </a:pPr>
            <a:r>
              <a:rPr lang="en-US" sz="2600" b="1" dirty="0">
                <a:solidFill>
                  <a:schemeClr val="bg1"/>
                </a:solidFill>
              </a:rPr>
              <a:t>telecommunication (s. 3(1)(f))</a:t>
            </a:r>
          </a:p>
          <a:p>
            <a:pPr>
              <a:defRPr/>
            </a:pPr>
            <a:r>
              <a:rPr lang="en-US" sz="2600" i="1" dirty="0">
                <a:solidFill>
                  <a:srgbClr val="00B0F0"/>
                </a:solidFill>
              </a:rPr>
              <a:t>Rogers Communications Inc. v. SOCAN  </a:t>
            </a:r>
            <a:r>
              <a:rPr lang="en-US" sz="2600" dirty="0">
                <a:solidFill>
                  <a:schemeClr val="bg1"/>
                </a:solidFill>
              </a:rPr>
              <a:t>2012 SCC 35</a:t>
            </a:r>
          </a:p>
          <a:p>
            <a:pPr marL="914400" lvl="1" indent="-457200">
              <a:buFont typeface="Arial" panose="020B0604020202020204" pitchFamily="34" charset="0"/>
              <a:buChar char="•"/>
              <a:defRPr/>
            </a:pPr>
            <a:r>
              <a:rPr lang="en-US" sz="2600" b="1" dirty="0">
                <a:solidFill>
                  <a:srgbClr val="FFFF00"/>
                </a:solidFill>
              </a:rPr>
              <a:t>Does </a:t>
            </a:r>
            <a:r>
              <a:rPr lang="en-US" sz="2600" b="1" dirty="0">
                <a:solidFill>
                  <a:srgbClr val="FF0000"/>
                </a:solidFill>
              </a:rPr>
              <a:t>individual</a:t>
            </a:r>
            <a:r>
              <a:rPr lang="en-US" sz="2600" b="1" dirty="0">
                <a:solidFill>
                  <a:srgbClr val="FFFF00"/>
                </a:solidFill>
              </a:rPr>
              <a:t> streaming, triggered by the </a:t>
            </a:r>
          </a:p>
          <a:p>
            <a:pPr lvl="1">
              <a:defRPr/>
            </a:pPr>
            <a:r>
              <a:rPr lang="en-US" sz="2600" b="1" dirty="0">
                <a:solidFill>
                  <a:srgbClr val="FF0000"/>
                </a:solidFill>
              </a:rPr>
              <a:t>individual </a:t>
            </a:r>
            <a:r>
              <a:rPr lang="en-US" sz="2600" b="1" dirty="0">
                <a:solidFill>
                  <a:srgbClr val="FFFF00"/>
                </a:solidFill>
              </a:rPr>
              <a:t>actions of </a:t>
            </a:r>
            <a:r>
              <a:rPr lang="en-US" sz="2600" b="1" dirty="0">
                <a:solidFill>
                  <a:srgbClr val="FF0000"/>
                </a:solidFill>
              </a:rPr>
              <a:t>individual</a:t>
            </a:r>
            <a:r>
              <a:rPr lang="en-US" sz="2600" b="1" dirty="0">
                <a:solidFill>
                  <a:srgbClr val="FFFF00"/>
                </a:solidFill>
              </a:rPr>
              <a:t> users, </a:t>
            </a:r>
          </a:p>
          <a:p>
            <a:pPr lvl="1">
              <a:defRPr/>
            </a:pPr>
            <a:r>
              <a:rPr lang="en-US" sz="2600" b="1" dirty="0">
                <a:solidFill>
                  <a:srgbClr val="FFFF00"/>
                </a:solidFill>
              </a:rPr>
              <a:t>constitute “</a:t>
            </a:r>
            <a:r>
              <a:rPr lang="en-US" sz="2600" b="1" dirty="0">
                <a:solidFill>
                  <a:schemeClr val="bg1"/>
                </a:solidFill>
              </a:rPr>
              <a:t>communication to the public</a:t>
            </a:r>
            <a:r>
              <a:rPr lang="en-US" sz="2600" b="1" dirty="0">
                <a:solidFill>
                  <a:srgbClr val="FFFF00"/>
                </a:solidFill>
              </a:rPr>
              <a:t>” or a </a:t>
            </a:r>
          </a:p>
          <a:p>
            <a:pPr lvl="1">
              <a:defRPr/>
            </a:pPr>
            <a:r>
              <a:rPr lang="en-US" sz="2600" b="1" dirty="0">
                <a:solidFill>
                  <a:srgbClr val="FFFF00"/>
                </a:solidFill>
              </a:rPr>
              <a:t>“</a:t>
            </a:r>
            <a:r>
              <a:rPr lang="en-US" sz="2600" b="1" dirty="0">
                <a:solidFill>
                  <a:schemeClr val="bg1"/>
                </a:solidFill>
              </a:rPr>
              <a:t>private communication</a:t>
            </a:r>
            <a:r>
              <a:rPr lang="en-US" sz="2600" b="1" dirty="0">
                <a:solidFill>
                  <a:srgbClr val="FFFF00"/>
                </a:solidFill>
              </a:rPr>
              <a:t>” </a:t>
            </a:r>
            <a:r>
              <a:rPr lang="en-US" sz="2600" b="1" dirty="0">
                <a:solidFill>
                  <a:srgbClr val="FF0000"/>
                </a:solidFill>
              </a:rPr>
              <a:t>?</a:t>
            </a:r>
            <a:r>
              <a:rPr lang="en-US" sz="2600" b="1" dirty="0">
                <a:solidFill>
                  <a:srgbClr val="FFFF00"/>
                </a:solid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6E7562CA-21E0-490D-D93C-B13C9AA0BF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5103" y="285575"/>
            <a:ext cx="6253794" cy="4572349"/>
          </a:xfrm>
          <a:prstGeom prst="rect">
            <a:avLst/>
          </a:prstGeom>
        </p:spPr>
      </p:pic>
    </p:spTree>
    <p:extLst>
      <p:ext uri="{BB962C8B-B14F-4D97-AF65-F5344CB8AC3E}">
        <p14:creationId xmlns:p14="http://schemas.microsoft.com/office/powerpoint/2010/main" val="30429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Content Placeholder 2">
            <a:extLst>
              <a:ext uri="{FF2B5EF4-FFF2-40B4-BE49-F238E27FC236}">
                <a16:creationId xmlns:a16="http://schemas.microsoft.com/office/drawing/2014/main" id="{50DED082-091D-82FA-6DEE-731198CBF68B}"/>
              </a:ext>
            </a:extLst>
          </p:cNvPr>
          <p:cNvSpPr>
            <a:spLocks noGrp="1" noChangeArrowheads="1"/>
          </p:cNvSpPr>
          <p:nvPr>
            <p:ph sz="quarter" idx="10"/>
          </p:nvPr>
        </p:nvSpPr>
        <p:spPr bwMode="auto">
          <a:xfrm>
            <a:off x="395288" y="555625"/>
            <a:ext cx="8353425" cy="4213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b="1">
                <a:solidFill>
                  <a:srgbClr val="FF0000"/>
                </a:solidFill>
              </a:rPr>
              <a:t>YES</a:t>
            </a:r>
            <a:r>
              <a:rPr lang="en-US" altLang="en-US" sz="3300" b="1">
                <a:solidFill>
                  <a:schemeClr val="bg1"/>
                </a:solidFill>
              </a:rPr>
              <a:t>,</a:t>
            </a:r>
            <a:r>
              <a:rPr lang="en-US" altLang="en-US" sz="3300" b="1">
                <a:solidFill>
                  <a:srgbClr val="FFFF00"/>
                </a:solidFill>
              </a:rPr>
              <a:t> IT IS </a:t>
            </a:r>
          </a:p>
          <a:p>
            <a:pPr marL="0" indent="0" algn="ctr">
              <a:buFont typeface="Arial" panose="020B0604020202020204" pitchFamily="34" charset="0"/>
              <a:buNone/>
            </a:pPr>
            <a:r>
              <a:rPr lang="en-US" altLang="en-US" sz="3300" b="1">
                <a:solidFill>
                  <a:schemeClr val="bg1"/>
                </a:solidFill>
              </a:rPr>
              <a:t>‘</a:t>
            </a:r>
            <a:r>
              <a:rPr lang="en-US" altLang="en-US" sz="3300" b="1">
                <a:solidFill>
                  <a:srgbClr val="FFFF00"/>
                </a:solidFill>
              </a:rPr>
              <a:t>COMMUNICATION TO THE PUBLIC</a:t>
            </a:r>
            <a:r>
              <a:rPr lang="en-US" altLang="en-US" sz="3300" b="1">
                <a:solidFill>
                  <a:schemeClr val="bg1"/>
                </a:solidFill>
              </a:rPr>
              <a:t>’</a:t>
            </a:r>
            <a:r>
              <a:rPr lang="en-US" altLang="en-US" sz="3300" b="1">
                <a:solidFill>
                  <a:srgbClr val="FFFF00"/>
                </a:solidFill>
              </a:rPr>
              <a:t> </a:t>
            </a:r>
          </a:p>
          <a:p>
            <a:pPr marL="0" indent="0" algn="ctr">
              <a:buFont typeface="Arial" panose="020B0604020202020204" pitchFamily="34" charset="0"/>
              <a:buNone/>
            </a:pPr>
            <a:r>
              <a:rPr lang="en-US" altLang="en-US" sz="3000">
                <a:solidFill>
                  <a:srgbClr val="FF0000"/>
                </a:solidFill>
              </a:rPr>
              <a:t>(</a:t>
            </a:r>
            <a:r>
              <a:rPr lang="en-US" altLang="en-US" sz="3000">
                <a:solidFill>
                  <a:schemeClr val="bg1"/>
                </a:solidFill>
              </a:rPr>
              <a:t>despite what was said in </a:t>
            </a:r>
            <a:r>
              <a:rPr lang="en-US" altLang="en-US" sz="3000" i="1">
                <a:solidFill>
                  <a:srgbClr val="00B0F0"/>
                </a:solidFill>
              </a:rPr>
              <a:t>CCH v. LSUC </a:t>
            </a:r>
            <a:r>
              <a:rPr lang="en-CA" altLang="en-US" sz="3000">
                <a:solidFill>
                  <a:schemeClr val="bg1"/>
                </a:solidFill>
              </a:rPr>
              <a:t>that transmission of a single copy to a single person isn’t a communication to the public  </a:t>
            </a:r>
            <a:r>
              <a:rPr lang="en-CA" altLang="en-US" sz="3000">
                <a:solidFill>
                  <a:srgbClr val="FF0000"/>
                </a:solidFill>
              </a:rPr>
              <a:t>-</a:t>
            </a:r>
            <a:r>
              <a:rPr lang="en-CA" altLang="en-US" sz="3000">
                <a:solidFill>
                  <a:schemeClr val="bg1"/>
                </a:solidFill>
              </a:rPr>
              <a:t> also think about it </a:t>
            </a:r>
            <a:r>
              <a:rPr lang="en-CA" altLang="en-US" sz="3000">
                <a:solidFill>
                  <a:srgbClr val="FF0000"/>
                </a:solidFill>
                <a:sym typeface="Wingdings" pitchFamily="2" charset="2"/>
              </a:rPr>
              <a:t></a:t>
            </a:r>
            <a:r>
              <a:rPr lang="en-CA" altLang="en-US" sz="3000">
                <a:solidFill>
                  <a:schemeClr val="bg1"/>
                </a:solidFill>
              </a:rPr>
              <a:t> CCH photocopy and fax facts are reasonably distinguishable</a:t>
            </a:r>
            <a:r>
              <a:rPr lang="en-CA" altLang="en-US" sz="3000">
                <a:solidFill>
                  <a:srgbClr val="FF0000"/>
                </a:solidFill>
              </a:rPr>
              <a:t>)</a:t>
            </a:r>
            <a:endParaRPr lang="en-US" altLang="en-US" sz="3000" i="1" u="sng">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EF32EF-9D7C-E04A-88D5-64200AF35A4F}"/>
              </a:ext>
            </a:extLst>
          </p:cNvPr>
          <p:cNvSpPr>
            <a:spLocks noGrp="1"/>
          </p:cNvSpPr>
          <p:nvPr>
            <p:ph type="title"/>
          </p:nvPr>
        </p:nvSpPr>
        <p:spPr>
          <a:xfrm>
            <a:off x="563563" y="222250"/>
            <a:ext cx="8208962" cy="712788"/>
          </a:xfrm>
        </p:spPr>
        <p:txBody>
          <a:bodyPr>
            <a:normAutofit fontScale="90000"/>
          </a:bodyPr>
          <a:lstStyle/>
          <a:p>
            <a:pPr>
              <a:defRPr/>
            </a:pPr>
            <a:r>
              <a:rPr 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38FD3EBB-F34D-223F-01FB-34A5A5B0B62C}"/>
              </a:ext>
            </a:extLst>
          </p:cNvPr>
          <p:cNvSpPr>
            <a:spLocks noGrp="1"/>
          </p:cNvSpPr>
          <p:nvPr>
            <p:ph idx="1"/>
          </p:nvPr>
        </p:nvSpPr>
        <p:spPr>
          <a:xfrm>
            <a:off x="468313" y="1087438"/>
            <a:ext cx="8207375" cy="3868737"/>
          </a:xfrm>
        </p:spPr>
        <p:txBody>
          <a:bodyPr>
            <a:normAutofit/>
          </a:bodyPr>
          <a:lstStyle/>
          <a:p>
            <a:pPr marL="0" indent="0">
              <a:buFont typeface="Arial" panose="020B0604020202020204" pitchFamily="34" charset="0"/>
              <a:buNone/>
              <a:defRPr/>
            </a:pPr>
            <a:r>
              <a:rPr lang="en-US" sz="2400" b="1" dirty="0">
                <a:solidFill>
                  <a:schemeClr val="bg1"/>
                </a:solidFill>
              </a:rPr>
              <a:t>Right to communicate a work to the public by telecommunication (s. 3(1)(f))</a:t>
            </a:r>
          </a:p>
          <a:p>
            <a:pPr>
              <a:defRPr/>
            </a:pPr>
            <a:r>
              <a:rPr lang="en-US" sz="2400" dirty="0">
                <a:solidFill>
                  <a:schemeClr val="bg1"/>
                </a:solidFill>
              </a:rPr>
              <a:t>S. </a:t>
            </a:r>
            <a:r>
              <a:rPr lang="en-US" sz="2400" dirty="0">
                <a:solidFill>
                  <a:srgbClr val="FFFF00"/>
                </a:solidFill>
              </a:rPr>
              <a:t>2.4(1.1) </a:t>
            </a:r>
            <a:r>
              <a:rPr lang="en-US" sz="2400" dirty="0">
                <a:solidFill>
                  <a:schemeClr val="bg1"/>
                </a:solidFill>
              </a:rPr>
              <a:t>(</a:t>
            </a:r>
            <a:r>
              <a:rPr lang="en-US" sz="2400" dirty="0">
                <a:solidFill>
                  <a:srgbClr val="FF0000"/>
                </a:solidFill>
              </a:rPr>
              <a:t>amended</a:t>
            </a:r>
            <a:r>
              <a:rPr lang="en-US" sz="2400" dirty="0">
                <a:solidFill>
                  <a:schemeClr val="bg1"/>
                </a:solidFill>
              </a:rPr>
              <a:t>)</a:t>
            </a:r>
          </a:p>
          <a:p>
            <a:pPr marL="342900" lvl="1" indent="0">
              <a:buFont typeface="Arial" panose="020B0604020202020204" pitchFamily="34" charset="0"/>
              <a:buNone/>
              <a:defRPr/>
            </a:pPr>
            <a:r>
              <a:rPr lang="en-US" sz="2400" i="1" dirty="0">
                <a:solidFill>
                  <a:schemeClr val="bg1"/>
                </a:solidFill>
              </a:rPr>
              <a:t>For the purposes of this Act, communication of a work or other subject-matter to the public by telecommunication </a:t>
            </a:r>
            <a:r>
              <a:rPr lang="en-US" sz="2400" i="1" dirty="0">
                <a:solidFill>
                  <a:srgbClr val="FF0000"/>
                </a:solidFill>
              </a:rPr>
              <a:t>includes</a:t>
            </a:r>
            <a:r>
              <a:rPr lang="en-US" sz="2400" i="1" dirty="0">
                <a:solidFill>
                  <a:srgbClr val="FFFF00"/>
                </a:solidFill>
              </a:rPr>
              <a:t> making it available to the public by telecommunication in a way that allows a member of the public to have access to it from a place and </a:t>
            </a:r>
            <a:r>
              <a:rPr lang="en-US" sz="2400" i="1" dirty="0">
                <a:solidFill>
                  <a:srgbClr val="FF0000"/>
                </a:solidFill>
              </a:rPr>
              <a:t>at a time individually chosen </a:t>
            </a:r>
            <a:r>
              <a:rPr lang="en-US" sz="2400" i="1" dirty="0">
                <a:solidFill>
                  <a:schemeClr val="bg1"/>
                </a:solidFill>
              </a:rPr>
              <a:t>by that member of the public.</a:t>
            </a:r>
          </a:p>
          <a:p>
            <a:pPr lvl="2">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90DB610C-E64A-41E1-FDDF-4DD0A017807E}"/>
              </a:ext>
            </a:extLst>
          </p:cNvPr>
          <p:cNvSpPr>
            <a:spLocks noGrp="1"/>
          </p:cNvSpPr>
          <p:nvPr>
            <p:ph type="sldNum" sz="quarter" idx="12"/>
          </p:nvPr>
        </p:nvSpPr>
        <p:spPr/>
        <p:txBody>
          <a:bodyPr/>
          <a:lstStyle/>
          <a:p>
            <a:pPr defTabSz="342900" eaLnBrk="1" fontAlgn="auto" hangingPunct="1">
              <a:spcBef>
                <a:spcPts val="0"/>
              </a:spcBef>
              <a:spcAft>
                <a:spcPts val="0"/>
              </a:spcAft>
              <a:defRPr/>
            </a:pPr>
            <a:fld id="{778AA772-E044-1C4F-8352-5FDFFC4DA6B0}" type="slidenum">
              <a:rPr lang="en-US" sz="1350">
                <a:solidFill>
                  <a:prstClr val="black"/>
                </a:solidFill>
                <a:latin typeface="Arial"/>
                <a:ea typeface="+mn-ea"/>
              </a:rPr>
              <a:pPr defTabSz="342900" eaLnBrk="1" fontAlgn="auto" hangingPunct="1">
                <a:spcBef>
                  <a:spcPts val="0"/>
                </a:spcBef>
                <a:spcAft>
                  <a:spcPts val="0"/>
                </a:spcAft>
                <a:defRPr/>
              </a:pPr>
              <a:t>61</a:t>
            </a:fld>
            <a:endParaRPr lang="en-US" sz="1350">
              <a:solidFill>
                <a:prstClr val="black"/>
              </a:solidFill>
              <a:latin typeface="Arial"/>
              <a:ea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9B2481-EEC8-BBF7-30EB-E7566A63D77C}"/>
              </a:ext>
            </a:extLst>
          </p:cNvPr>
          <p:cNvSpPr txBox="1"/>
          <p:nvPr/>
        </p:nvSpPr>
        <p:spPr>
          <a:xfrm>
            <a:off x="2750360" y="328394"/>
            <a:ext cx="3681329" cy="646331"/>
          </a:xfrm>
          <a:prstGeom prst="rect">
            <a:avLst/>
          </a:prstGeom>
          <a:noFill/>
        </p:spPr>
        <p:txBody>
          <a:bodyPr wrap="none">
            <a:spAutoFit/>
          </a:bodyPr>
          <a:lstStyle/>
          <a:p>
            <a:pPr defTabSz="342900" eaLnBrk="1" fontAlgn="auto" hangingPunct="1">
              <a:spcBef>
                <a:spcPts val="0"/>
              </a:spcBef>
              <a:spcAft>
                <a:spcPts val="0"/>
              </a:spcAft>
              <a:defRPr/>
            </a:pPr>
            <a:r>
              <a:rPr lang="en-US" sz="3600" dirty="0">
                <a:solidFill>
                  <a:srgbClr val="FFFF00"/>
                </a:solidFill>
                <a:latin typeface="Arial"/>
                <a:ea typeface="+mn-ea"/>
              </a:rPr>
              <a:t>MORAL RIGHTS</a:t>
            </a:r>
          </a:p>
        </p:txBody>
      </p:sp>
      <p:pic>
        <p:nvPicPr>
          <p:cNvPr id="294914" name="Picture 2" descr="800px-Flight_stop.jpg">
            <a:extLst>
              <a:ext uri="{FF2B5EF4-FFF2-40B4-BE49-F238E27FC236}">
                <a16:creationId xmlns:a16="http://schemas.microsoft.com/office/drawing/2014/main" id="{3D9EF358-0EC1-3FB7-0961-7FD1C5D776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5438" y="1522413"/>
            <a:ext cx="34194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9D77CC3-CDEA-8313-EEE8-927A4B8DC4E2}"/>
              </a:ext>
            </a:extLst>
          </p:cNvPr>
          <p:cNvSpPr txBox="1"/>
          <p:nvPr/>
        </p:nvSpPr>
        <p:spPr>
          <a:xfrm>
            <a:off x="4356100" y="4300538"/>
            <a:ext cx="1901825" cy="300037"/>
          </a:xfrm>
          <a:prstGeom prst="rect">
            <a:avLst/>
          </a:prstGeom>
          <a:noFill/>
        </p:spPr>
        <p:txBody>
          <a:bodyPr wrap="none">
            <a:spAutoFit/>
          </a:bodyPr>
          <a:lstStyle/>
          <a:p>
            <a:pPr defTabSz="342900" eaLnBrk="1" fontAlgn="auto" hangingPunct="1">
              <a:spcBef>
                <a:spcPts val="0"/>
              </a:spcBef>
              <a:spcAft>
                <a:spcPts val="0"/>
              </a:spcAft>
              <a:defRPr/>
            </a:pPr>
            <a:r>
              <a:rPr lang="en-US" sz="1350" dirty="0">
                <a:solidFill>
                  <a:prstClr val="white"/>
                </a:solidFill>
                <a:latin typeface="Arial"/>
                <a:ea typeface="+mn-ea"/>
              </a:rPr>
              <a:t>Snow v. Eaton Centre </a:t>
            </a:r>
          </a:p>
        </p:txBody>
      </p:sp>
      <p:sp>
        <p:nvSpPr>
          <p:cNvPr id="5" name="TextBox 4">
            <a:extLst>
              <a:ext uri="{FF2B5EF4-FFF2-40B4-BE49-F238E27FC236}">
                <a16:creationId xmlns:a16="http://schemas.microsoft.com/office/drawing/2014/main" id="{B21BCD2A-830D-64EB-DC84-918864440332}"/>
              </a:ext>
            </a:extLst>
          </p:cNvPr>
          <p:cNvSpPr txBox="1"/>
          <p:nvPr/>
        </p:nvSpPr>
        <p:spPr>
          <a:xfrm>
            <a:off x="2784475" y="1057275"/>
            <a:ext cx="3621088" cy="300038"/>
          </a:xfrm>
          <a:prstGeom prst="rect">
            <a:avLst/>
          </a:prstGeom>
          <a:noFill/>
        </p:spPr>
        <p:txBody>
          <a:bodyPr wrap="none">
            <a:spAutoFit/>
          </a:bodyPr>
          <a:lstStyle/>
          <a:p>
            <a:pPr defTabSz="342900" eaLnBrk="1" fontAlgn="auto" hangingPunct="1">
              <a:spcBef>
                <a:spcPts val="0"/>
              </a:spcBef>
              <a:spcAft>
                <a:spcPts val="0"/>
              </a:spcAft>
              <a:defRPr/>
            </a:pPr>
            <a:r>
              <a:rPr lang="en-CA" sz="1350" dirty="0">
                <a:solidFill>
                  <a:prstClr val="white"/>
                </a:solidFill>
                <a:latin typeface="Arial"/>
                <a:ea typeface="+mn-ea"/>
              </a:rPr>
              <a:t>Sections 14.1 and 14.2 of the </a:t>
            </a:r>
            <a:r>
              <a:rPr lang="en-CA" sz="1350" b="1" dirty="0">
                <a:solidFill>
                  <a:prstClr val="white"/>
                </a:solidFill>
                <a:latin typeface="Arial"/>
                <a:ea typeface="+mn-ea"/>
              </a:rPr>
              <a:t>Copyright Act</a:t>
            </a:r>
            <a:endParaRPr lang="en-US" sz="1350" dirty="0">
              <a:solidFill>
                <a:prstClr val="white"/>
              </a:solidFill>
              <a:latin typeface="Arial"/>
              <a:ea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7AD2D7-75C5-077A-A591-7086E382F8C1}"/>
              </a:ext>
            </a:extLst>
          </p:cNvPr>
          <p:cNvSpPr>
            <a:spLocks noGrp="1"/>
          </p:cNvSpPr>
          <p:nvPr>
            <p:ph sz="quarter" idx="10"/>
          </p:nvPr>
        </p:nvSpPr>
        <p:spPr>
          <a:xfrm>
            <a:off x="358775" y="449263"/>
            <a:ext cx="8426450" cy="4244975"/>
          </a:xfrm>
        </p:spPr>
        <p:txBody>
          <a:bodyPr>
            <a:normAutofit lnSpcReduction="10000"/>
          </a:bodyPr>
          <a:lstStyle/>
          <a:p>
            <a:pPr>
              <a:defRPr/>
            </a:pPr>
            <a:r>
              <a:rPr lang="en-CA" sz="1875" dirty="0">
                <a:solidFill>
                  <a:schemeClr val="bg1"/>
                </a:solidFill>
              </a:rPr>
              <a:t>Sections 14.1 and 14.2 of the </a:t>
            </a:r>
            <a:r>
              <a:rPr lang="en-CA" sz="1875" i="1" dirty="0">
                <a:solidFill>
                  <a:schemeClr val="bg1"/>
                </a:solidFill>
              </a:rPr>
              <a:t>Copyright Act</a:t>
            </a:r>
          </a:p>
          <a:p>
            <a:pPr lvl="1">
              <a:buFont typeface="Courier New" panose="02070309020205020404" pitchFamily="49" charset="0"/>
              <a:buChar char="o"/>
              <a:defRPr/>
            </a:pPr>
            <a:r>
              <a:rPr lang="en-CA" sz="1875" dirty="0">
                <a:solidFill>
                  <a:schemeClr val="bg1"/>
                </a:solidFill>
              </a:rPr>
              <a:t>the right to the </a:t>
            </a:r>
            <a:r>
              <a:rPr lang="en-CA" sz="1875" dirty="0">
                <a:solidFill>
                  <a:srgbClr val="FFFF00"/>
                </a:solidFill>
              </a:rPr>
              <a:t>integrity of the work</a:t>
            </a:r>
            <a:r>
              <a:rPr lang="en-CA" sz="1875" dirty="0">
                <a:solidFill>
                  <a:schemeClr val="bg1"/>
                </a:solidFill>
              </a:rPr>
              <a:t>; &amp;</a:t>
            </a:r>
          </a:p>
          <a:p>
            <a:pPr lvl="1">
              <a:buFont typeface="Courier New" panose="02070309020205020404" pitchFamily="49" charset="0"/>
              <a:buChar char="o"/>
              <a:defRPr/>
            </a:pPr>
            <a:r>
              <a:rPr lang="en-CA" sz="1875" dirty="0">
                <a:solidFill>
                  <a:schemeClr val="bg1"/>
                </a:solidFill>
              </a:rPr>
              <a:t>the </a:t>
            </a:r>
            <a:r>
              <a:rPr lang="en-CA" sz="1875" dirty="0">
                <a:solidFill>
                  <a:srgbClr val="FFFF00"/>
                </a:solidFill>
              </a:rPr>
              <a:t>right</a:t>
            </a:r>
            <a:r>
              <a:rPr lang="en-CA" sz="1875" dirty="0">
                <a:solidFill>
                  <a:schemeClr val="bg1"/>
                </a:solidFill>
              </a:rPr>
              <a:t>, where reasonable in the circumstances, </a:t>
            </a:r>
            <a:r>
              <a:rPr lang="en-CA" sz="1875" dirty="0">
                <a:solidFill>
                  <a:srgbClr val="FFFF00"/>
                </a:solidFill>
              </a:rPr>
              <a:t>to be associated</a:t>
            </a:r>
            <a:r>
              <a:rPr lang="en-CA" sz="1875" dirty="0">
                <a:solidFill>
                  <a:schemeClr val="bg1"/>
                </a:solidFill>
              </a:rPr>
              <a:t> with the work as its author by name or under a pseudonym </a:t>
            </a:r>
            <a:r>
              <a:rPr lang="en-CA" sz="1875" dirty="0">
                <a:solidFill>
                  <a:srgbClr val="FFFF00"/>
                </a:solidFill>
              </a:rPr>
              <a:t>and the right to remain anonymous</a:t>
            </a:r>
            <a:r>
              <a:rPr lang="en-CA" sz="1875" dirty="0">
                <a:solidFill>
                  <a:schemeClr val="bg1"/>
                </a:solidFill>
              </a:rPr>
              <a:t>.</a:t>
            </a:r>
          </a:p>
          <a:p>
            <a:pPr>
              <a:defRPr/>
            </a:pPr>
            <a:r>
              <a:rPr lang="en-CA" sz="1875" dirty="0">
                <a:solidFill>
                  <a:schemeClr val="bg1"/>
                </a:solidFill>
              </a:rPr>
              <a:t>Section 34.2 of the </a:t>
            </a:r>
            <a:r>
              <a:rPr lang="en-CA" sz="1875" i="1" dirty="0">
                <a:solidFill>
                  <a:schemeClr val="bg1"/>
                </a:solidFill>
              </a:rPr>
              <a:t>Copyright Act -</a:t>
            </a:r>
            <a:r>
              <a:rPr lang="en-CA" sz="1875" dirty="0">
                <a:solidFill>
                  <a:schemeClr val="bg1"/>
                </a:solidFill>
              </a:rPr>
              <a:t> </a:t>
            </a:r>
            <a:r>
              <a:rPr lang="en-CA" sz="1875" dirty="0">
                <a:solidFill>
                  <a:srgbClr val="FFFF00"/>
                </a:solidFill>
              </a:rPr>
              <a:t>remedies</a:t>
            </a:r>
            <a:r>
              <a:rPr lang="en-CA" sz="1875" dirty="0">
                <a:solidFill>
                  <a:schemeClr val="bg1"/>
                </a:solidFill>
              </a:rPr>
              <a:t> for infringement of moral rights include injunctions, </a:t>
            </a:r>
            <a:r>
              <a:rPr lang="en-CA" sz="1875" dirty="0">
                <a:solidFill>
                  <a:srgbClr val="FF0000"/>
                </a:solidFill>
              </a:rPr>
              <a:t>damages</a:t>
            </a:r>
            <a:r>
              <a:rPr lang="en-CA" sz="1875" dirty="0">
                <a:solidFill>
                  <a:schemeClr val="bg1"/>
                </a:solidFill>
              </a:rPr>
              <a:t>, and delivery up.</a:t>
            </a:r>
          </a:p>
          <a:p>
            <a:pPr>
              <a:defRPr/>
            </a:pPr>
            <a:r>
              <a:rPr lang="en-CA" sz="1875" dirty="0">
                <a:solidFill>
                  <a:schemeClr val="bg1"/>
                </a:solidFill>
              </a:rPr>
              <a:t>Moral rights </a:t>
            </a:r>
            <a:r>
              <a:rPr lang="en-CA" sz="1875" dirty="0">
                <a:solidFill>
                  <a:srgbClr val="FF0000"/>
                </a:solidFill>
              </a:rPr>
              <a:t>can be waived</a:t>
            </a:r>
            <a:r>
              <a:rPr lang="en-CA" sz="1875" dirty="0">
                <a:solidFill>
                  <a:schemeClr val="bg1"/>
                </a:solidFill>
              </a:rPr>
              <a:t>, </a:t>
            </a:r>
            <a:r>
              <a:rPr lang="en-CA" sz="1875" dirty="0">
                <a:solidFill>
                  <a:srgbClr val="FFFF00"/>
                </a:solidFill>
              </a:rPr>
              <a:t>but not transferred</a:t>
            </a:r>
            <a:r>
              <a:rPr lang="en-CA" sz="1875" dirty="0">
                <a:solidFill>
                  <a:schemeClr val="bg1"/>
                </a:solidFill>
              </a:rPr>
              <a:t>.</a:t>
            </a:r>
            <a:endParaRPr lang="en-CA" sz="1875" dirty="0">
              <a:solidFill>
                <a:srgbClr val="FFFF00"/>
              </a:solidFill>
            </a:endParaRPr>
          </a:p>
          <a:p>
            <a:pPr>
              <a:defRPr/>
            </a:pPr>
            <a:r>
              <a:rPr lang="en-CA" sz="1875" dirty="0">
                <a:solidFill>
                  <a:schemeClr val="bg1"/>
                </a:solidFill>
              </a:rPr>
              <a:t>Cases: </a:t>
            </a:r>
          </a:p>
          <a:p>
            <a:pPr>
              <a:buFont typeface="Courier New" panose="02070309020205020404" pitchFamily="49" charset="0"/>
              <a:buChar char="o"/>
              <a:defRPr/>
            </a:pPr>
            <a:r>
              <a:rPr lang="en-CA" sz="1875" i="1" dirty="0">
                <a:solidFill>
                  <a:schemeClr val="bg1"/>
                </a:solidFill>
              </a:rPr>
              <a:t>Snow v. Eaton Centre Ltd., (1982) 70 C.P.R. (2d) 105 (Ont. H.C.J.)</a:t>
            </a:r>
          </a:p>
          <a:p>
            <a:pPr>
              <a:buFont typeface="Courier New" panose="02070309020205020404" pitchFamily="49" charset="0"/>
              <a:buChar char="o"/>
              <a:defRPr/>
            </a:pPr>
            <a:r>
              <a:rPr lang="en-CA" sz="1875" i="1" dirty="0">
                <a:solidFill>
                  <a:schemeClr val="bg1"/>
                </a:solidFill>
              </a:rPr>
              <a:t>Ritchie v. Sawmill Creek Golf &amp; Country Club Ltd., </a:t>
            </a:r>
            <a:r>
              <a:rPr lang="en-CA" sz="1875" dirty="0">
                <a:solidFill>
                  <a:schemeClr val="bg1"/>
                </a:solidFill>
              </a:rPr>
              <a:t>(2004) 189 O.A.C. 282</a:t>
            </a:r>
            <a:endParaRPr lang="en-CA" sz="1875" i="1" dirty="0">
              <a:solidFill>
                <a:schemeClr val="bg1"/>
              </a:solidFill>
            </a:endParaRPr>
          </a:p>
          <a:p>
            <a:pPr>
              <a:buFont typeface="Courier New" panose="02070309020205020404" pitchFamily="49" charset="0"/>
              <a:buChar char="o"/>
              <a:defRPr/>
            </a:pPr>
            <a:r>
              <a:rPr lang="en-CA" sz="1875" i="1" dirty="0" err="1">
                <a:solidFill>
                  <a:schemeClr val="bg1"/>
                </a:solidFill>
              </a:rPr>
              <a:t>Wiseau</a:t>
            </a:r>
            <a:r>
              <a:rPr lang="en-CA" sz="1875" i="1" dirty="0">
                <a:solidFill>
                  <a:schemeClr val="bg1"/>
                </a:solidFill>
              </a:rPr>
              <a:t> Studio, LLC et al. v. Harper et al. </a:t>
            </a:r>
            <a:r>
              <a:rPr lang="en-CA" sz="1875" dirty="0">
                <a:solidFill>
                  <a:schemeClr val="bg1"/>
                </a:solidFill>
              </a:rPr>
              <a:t>2020 ONSC 2504</a:t>
            </a:r>
            <a:r>
              <a:rPr lang="en-CA" sz="1875" i="1" dirty="0">
                <a:solidFill>
                  <a:schemeClr val="bg1"/>
                </a:solidFill>
              </a:rPr>
              <a:t> </a:t>
            </a:r>
            <a:br>
              <a:rPr lang="en-CA" dirty="0"/>
            </a:b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AA41-20E6-1ECA-F1F9-884397198D7D}"/>
              </a:ext>
            </a:extLst>
          </p:cNvPr>
          <p:cNvSpPr>
            <a:spLocks noGrp="1"/>
          </p:cNvSpPr>
          <p:nvPr>
            <p:ph type="title"/>
          </p:nvPr>
        </p:nvSpPr>
        <p:spPr>
          <a:xfrm>
            <a:off x="904875" y="309563"/>
            <a:ext cx="7334250" cy="714375"/>
          </a:xfrm>
        </p:spPr>
        <p:txBody>
          <a:bodyPr>
            <a:normAutofit/>
          </a:bodyPr>
          <a:lstStyle/>
          <a:p>
            <a:pPr>
              <a:defRPr/>
            </a:pPr>
            <a:r>
              <a:rPr lang="en-US" dirty="0">
                <a:solidFill>
                  <a:srgbClr val="FF0000"/>
                </a:solidFill>
              </a:rPr>
              <a:t> </a:t>
            </a:r>
            <a:r>
              <a:rPr lang="en-US" dirty="0">
                <a:solidFill>
                  <a:schemeClr val="bg1"/>
                </a:solidFill>
              </a:rPr>
              <a:t>Independent Creation Doctrine</a:t>
            </a:r>
            <a:r>
              <a:rPr lang="en-US" dirty="0">
                <a:solidFill>
                  <a:srgbClr val="FFFF00"/>
                </a:solidFill>
              </a:rPr>
              <a:t> - </a:t>
            </a:r>
            <a:r>
              <a:rPr lang="en-US" dirty="0">
                <a:solidFill>
                  <a:srgbClr val="FF0000"/>
                </a:solidFill>
              </a:rPr>
              <a:t>Ca</a:t>
            </a:r>
            <a:r>
              <a:rPr lang="en-US" dirty="0">
                <a:solidFill>
                  <a:schemeClr val="bg1"/>
                </a:solidFill>
              </a:rPr>
              <a:t>na</a:t>
            </a:r>
            <a:r>
              <a:rPr lang="en-US" dirty="0">
                <a:solidFill>
                  <a:srgbClr val="FF0000"/>
                </a:solidFill>
              </a:rPr>
              <a:t>da</a:t>
            </a:r>
          </a:p>
        </p:txBody>
      </p:sp>
      <p:pic>
        <p:nvPicPr>
          <p:cNvPr id="299010" name="Picture 7">
            <a:extLst>
              <a:ext uri="{FF2B5EF4-FFF2-40B4-BE49-F238E27FC236}">
                <a16:creationId xmlns:a16="http://schemas.microsoft.com/office/drawing/2014/main" id="{73A7F410-F539-4860-C696-7899F27E61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81375" y="1203325"/>
            <a:ext cx="2381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Content Placeholder 2">
            <a:extLst>
              <a:ext uri="{FF2B5EF4-FFF2-40B4-BE49-F238E27FC236}">
                <a16:creationId xmlns:a16="http://schemas.microsoft.com/office/drawing/2014/main" id="{B35732F6-0E42-1F76-702C-E41993C3A165}"/>
              </a:ext>
            </a:extLst>
          </p:cNvPr>
          <p:cNvSpPr>
            <a:spLocks noGrp="1" noChangeArrowheads="1"/>
          </p:cNvSpPr>
          <p:nvPr>
            <p:ph sz="quarter" idx="10"/>
          </p:nvPr>
        </p:nvSpPr>
        <p:spPr bwMode="auto">
          <a:xfrm>
            <a:off x="539750" y="258763"/>
            <a:ext cx="8135938" cy="4545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100">
                <a:solidFill>
                  <a:schemeClr val="bg1"/>
                </a:solidFill>
              </a:rPr>
              <a:t>63      </a:t>
            </a:r>
            <a:r>
              <a:rPr lang="en-CA" altLang="en-US" sz="2100" i="1">
                <a:solidFill>
                  <a:schemeClr val="bg1"/>
                </a:solidFill>
              </a:rPr>
              <a:t>Many of the detailed similarities, in my view</a:t>
            </a:r>
            <a:r>
              <a:rPr lang="en-CA" altLang="en-US" sz="2100" i="1">
                <a:solidFill>
                  <a:srgbClr val="FFFF00"/>
                </a:solidFill>
              </a:rPr>
              <a:t>, can be traced to the common store of folklore about primitive species with human characteristics upon which Lucas was as free to draw as were Preston and Hurry</a:t>
            </a:r>
            <a:r>
              <a:rPr lang="en-CA" altLang="en-US" sz="2100" i="1">
                <a:solidFill>
                  <a:schemeClr val="bg1"/>
                </a:solidFill>
              </a:rPr>
              <a:t>. Yet drawing upon a common store of information does not in itself answer to the claim of infringement. It is the expression of ideas, not the ideas themselves, that is the subject of copyright. </a:t>
            </a:r>
            <a:r>
              <a:rPr lang="en-CA" altLang="en-US" sz="2100" i="1">
                <a:solidFill>
                  <a:srgbClr val="FFFF00"/>
                </a:solidFill>
              </a:rPr>
              <a:t>It is entirely possible that two or more authors, composers, dramatists or other artists may draw upon a common store of information for ideas and each may have copyright in his or her expression of those ideas</a:t>
            </a:r>
            <a:r>
              <a:rPr lang="en-CA" altLang="en-US" sz="2100" i="1">
                <a:solidFill>
                  <a:schemeClr val="bg1"/>
                </a:solidFill>
              </a:rPr>
              <a:t>. But if while drawing upon the common information base, one should copy the expression in literary or dramatic form of another author copyright may be infringed.</a:t>
            </a:r>
            <a:endParaRPr lang="en-US" altLang="en-US" sz="2100" i="1">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a:extLst>
              <a:ext uri="{FF2B5EF4-FFF2-40B4-BE49-F238E27FC236}">
                <a16:creationId xmlns:a16="http://schemas.microsoft.com/office/drawing/2014/main" id="{97757033-3CAF-6DF7-FD3F-B5DD2B7A989A}"/>
              </a:ext>
            </a:extLst>
          </p:cNvPr>
          <p:cNvSpPr>
            <a:spLocks noGrp="1" noChangeArrowheads="1"/>
          </p:cNvSpPr>
          <p:nvPr>
            <p:ph type="title"/>
          </p:nvPr>
        </p:nvSpPr>
        <p:spPr bwMode="auto">
          <a:xfrm>
            <a:off x="358775" y="1851025"/>
            <a:ext cx="8426450" cy="232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8800" b="1">
                <a:solidFill>
                  <a:srgbClr val="FFFF00"/>
                </a:solidFill>
              </a:rPr>
              <a:t>Users</a:t>
            </a:r>
            <a:r>
              <a:rPr lang="en-US" altLang="en-US" sz="8800" b="1">
                <a:solidFill>
                  <a:srgbClr val="FF0000"/>
                </a:solidFill>
              </a:rPr>
              <a:t>’</a:t>
            </a:r>
            <a:r>
              <a:rPr lang="en-US" altLang="en-US" sz="8800" b="1">
                <a:solidFill>
                  <a:schemeClr val="bg1"/>
                </a:solidFill>
              </a:rPr>
              <a:t> Rights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a:extLst>
              <a:ext uri="{FF2B5EF4-FFF2-40B4-BE49-F238E27FC236}">
                <a16:creationId xmlns:a16="http://schemas.microsoft.com/office/drawing/2014/main" id="{741BAFC9-57D4-DF2C-13CD-53DA09497421}"/>
              </a:ext>
            </a:extLst>
          </p:cNvPr>
          <p:cNvSpPr>
            <a:spLocks noGrp="1" noChangeArrowheads="1"/>
          </p:cNvSpPr>
          <p:nvPr>
            <p:ph type="title"/>
          </p:nvPr>
        </p:nvSpPr>
        <p:spPr bwMode="auto">
          <a:xfrm>
            <a:off x="53975" y="268288"/>
            <a:ext cx="90360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Today</a:t>
            </a:r>
            <a:r>
              <a:rPr lang="en-US" altLang="en-US" sz="3200" b="1">
                <a:solidFill>
                  <a:srgbClr val="FF0000"/>
                </a:solidFill>
              </a:rPr>
              <a:t>:</a:t>
            </a:r>
            <a:r>
              <a:rPr lang="en-US" altLang="en-US" sz="3200" b="1">
                <a:solidFill>
                  <a:schemeClr val="bg1"/>
                </a:solidFill>
              </a:rPr>
              <a:t> </a:t>
            </a:r>
            <a:r>
              <a:rPr lang="en-US" altLang="en-US" sz="3200">
                <a:solidFill>
                  <a:schemeClr val="bg1"/>
                </a:solidFill>
              </a:rPr>
              <a:t>Two Defences to copyright infringement</a:t>
            </a:r>
          </a:p>
        </p:txBody>
      </p:sp>
      <p:sp>
        <p:nvSpPr>
          <p:cNvPr id="3" name="Content Placeholder 2">
            <a:extLst>
              <a:ext uri="{FF2B5EF4-FFF2-40B4-BE49-F238E27FC236}">
                <a16:creationId xmlns:a16="http://schemas.microsoft.com/office/drawing/2014/main" id="{D75BAF24-C371-A063-07A4-27583936AA06}"/>
              </a:ext>
            </a:extLst>
          </p:cNvPr>
          <p:cNvSpPr>
            <a:spLocks noGrp="1"/>
          </p:cNvSpPr>
          <p:nvPr>
            <p:ph sz="quarter" idx="10"/>
          </p:nvPr>
        </p:nvSpPr>
        <p:spPr>
          <a:xfrm>
            <a:off x="1485900" y="1611313"/>
            <a:ext cx="6172200" cy="2682875"/>
          </a:xfrm>
        </p:spPr>
        <p:txBody>
          <a:bodyPr/>
          <a:lstStyle/>
          <a:p>
            <a:pPr marL="857250" indent="-857250">
              <a:buFont typeface="+mj-lt"/>
              <a:buAutoNum type="arabicPeriod"/>
              <a:defRPr/>
            </a:pPr>
            <a:r>
              <a:rPr lang="en-CA" sz="4500" dirty="0">
                <a:solidFill>
                  <a:srgbClr val="FFFF00"/>
                </a:solidFill>
              </a:rPr>
              <a:t>Defence of public interest</a:t>
            </a:r>
          </a:p>
          <a:p>
            <a:pPr marL="857250" indent="-857250">
              <a:buFont typeface="+mj-lt"/>
              <a:buAutoNum type="arabicPeriod"/>
              <a:defRPr/>
            </a:pPr>
            <a:r>
              <a:rPr lang="en-CA" sz="4500" dirty="0">
                <a:solidFill>
                  <a:srgbClr val="FFFF00"/>
                </a:solidFill>
              </a:rPr>
              <a:t>Fair dealing</a:t>
            </a:r>
          </a:p>
          <a:p>
            <a:pPr>
              <a:buFont typeface="+mj-lt"/>
              <a:buAutoNum type="arabicPeriod"/>
              <a:defRPr/>
            </a:pP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F55FE-4251-6665-4381-2DE7C2B8CF91}"/>
              </a:ext>
            </a:extLst>
          </p:cNvPr>
          <p:cNvSpPr>
            <a:spLocks noGrp="1"/>
          </p:cNvSpPr>
          <p:nvPr>
            <p:ph type="title"/>
          </p:nvPr>
        </p:nvSpPr>
        <p:spPr>
          <a:xfrm>
            <a:off x="107950" y="150813"/>
            <a:ext cx="8928100" cy="595312"/>
          </a:xfrm>
        </p:spPr>
        <p:txBody>
          <a:bodyPr>
            <a:normAutofit fontScale="90000"/>
          </a:bodyPr>
          <a:lstStyle/>
          <a:p>
            <a:pPr>
              <a:defRPr/>
            </a:pPr>
            <a:r>
              <a:rPr lang="en-US" b="1" dirty="0">
                <a:solidFill>
                  <a:srgbClr val="FFFF00"/>
                </a:solidFill>
              </a:rPr>
              <a:t>User rights</a:t>
            </a:r>
            <a:r>
              <a:rPr lang="en-US" b="1" dirty="0">
                <a:solidFill>
                  <a:srgbClr val="FF0000"/>
                </a:solidFill>
              </a:rPr>
              <a:t>:</a:t>
            </a:r>
            <a:r>
              <a:rPr lang="en-US" b="1" dirty="0">
                <a:solidFill>
                  <a:srgbClr val="FFFF00"/>
                </a:solidFill>
              </a:rPr>
              <a:t> </a:t>
            </a:r>
            <a:r>
              <a:rPr lang="en-US" b="1" dirty="0">
                <a:solidFill>
                  <a:schemeClr val="bg1"/>
                </a:solidFill>
              </a:rPr>
              <a:t>Public Interest Defence</a:t>
            </a:r>
          </a:p>
        </p:txBody>
      </p:sp>
      <p:sp>
        <p:nvSpPr>
          <p:cNvPr id="2" name="Content Placeholder 1">
            <a:extLst>
              <a:ext uri="{FF2B5EF4-FFF2-40B4-BE49-F238E27FC236}">
                <a16:creationId xmlns:a16="http://schemas.microsoft.com/office/drawing/2014/main" id="{4DBC2ECD-8236-DA09-D0B6-7E0DB5475283}"/>
              </a:ext>
            </a:extLst>
          </p:cNvPr>
          <p:cNvSpPr>
            <a:spLocks noGrp="1"/>
          </p:cNvSpPr>
          <p:nvPr>
            <p:ph idx="1"/>
          </p:nvPr>
        </p:nvSpPr>
        <p:spPr>
          <a:xfrm>
            <a:off x="323850" y="1058863"/>
            <a:ext cx="8424863" cy="3905250"/>
          </a:xfrm>
        </p:spPr>
        <p:txBody>
          <a:bodyPr>
            <a:normAutofit fontScale="92500"/>
          </a:bodyPr>
          <a:lstStyle/>
          <a:p>
            <a:pPr marL="0" indent="0">
              <a:buFont typeface="Arial" panose="020B0604020202020204" pitchFamily="34" charset="0"/>
              <a:buNone/>
              <a:defRPr/>
            </a:pPr>
            <a:r>
              <a:rPr lang="en-US" sz="1950" b="1" dirty="0">
                <a:solidFill>
                  <a:schemeClr val="bg1"/>
                </a:solidFill>
              </a:rPr>
              <a:t>Defence of public interest</a:t>
            </a:r>
          </a:p>
          <a:p>
            <a:pPr marL="0" indent="0">
              <a:buFont typeface="Arial" panose="020B0604020202020204" pitchFamily="34" charset="0"/>
              <a:buNone/>
              <a:defRPr/>
            </a:pPr>
            <a:r>
              <a:rPr lang="en-US" sz="1950" i="1" dirty="0">
                <a:solidFill>
                  <a:srgbClr val="00B0F0"/>
                </a:solidFill>
              </a:rPr>
              <a:t>R. v. </a:t>
            </a:r>
            <a:r>
              <a:rPr lang="en-US" sz="1950" i="1" dirty="0" err="1">
                <a:solidFill>
                  <a:srgbClr val="00B0F0"/>
                </a:solidFill>
              </a:rPr>
              <a:t>Lorimer</a:t>
            </a:r>
            <a:r>
              <a:rPr lang="en-US" sz="1950" i="1" dirty="0">
                <a:solidFill>
                  <a:srgbClr val="00B0F0"/>
                </a:solidFill>
              </a:rPr>
              <a:t> &amp; Co. Ltd., </a:t>
            </a:r>
            <a:r>
              <a:rPr lang="en-US" sz="1950" dirty="0">
                <a:solidFill>
                  <a:schemeClr val="bg1"/>
                </a:solidFill>
              </a:rPr>
              <a:t>[1984] 1 FC 1065</a:t>
            </a:r>
          </a:p>
          <a:p>
            <a:pPr>
              <a:defRPr/>
            </a:pPr>
            <a:r>
              <a:rPr lang="en-US" sz="1950" dirty="0">
                <a:solidFill>
                  <a:schemeClr val="bg1"/>
                </a:solidFill>
              </a:rPr>
              <a:t>Defence of public interest argued </a:t>
            </a:r>
            <a:r>
              <a:rPr lang="en-US" sz="1950" dirty="0">
                <a:solidFill>
                  <a:srgbClr val="FF0000"/>
                </a:solidFill>
              </a:rPr>
              <a:t>–</a:t>
            </a:r>
            <a:r>
              <a:rPr lang="en-US" sz="1950" dirty="0">
                <a:solidFill>
                  <a:schemeClr val="bg1"/>
                </a:solidFill>
              </a:rPr>
              <a:t> </a:t>
            </a:r>
            <a:r>
              <a:rPr lang="en-US" sz="1950" dirty="0">
                <a:solidFill>
                  <a:srgbClr val="FFFF00"/>
                </a:solidFill>
              </a:rPr>
              <a:t>In the public interest that this information be disseminated as broadly as possible.</a:t>
            </a:r>
          </a:p>
          <a:p>
            <a:pPr>
              <a:defRPr/>
            </a:pPr>
            <a:r>
              <a:rPr lang="en-CA" sz="1950" dirty="0">
                <a:solidFill>
                  <a:schemeClr val="bg1"/>
                </a:solidFill>
              </a:rPr>
              <a:t>Court indicated that it has </a:t>
            </a:r>
            <a:r>
              <a:rPr lang="en-CA" sz="1950" dirty="0">
                <a:solidFill>
                  <a:srgbClr val="FFFF00"/>
                </a:solidFill>
              </a:rPr>
              <a:t>no doubt that a defence of public interest</a:t>
            </a:r>
            <a:r>
              <a:rPr lang="en-CA" sz="1950" dirty="0">
                <a:solidFill>
                  <a:schemeClr val="bg1"/>
                </a:solidFill>
              </a:rPr>
              <a:t> – as set out in the UK cases on which the Lorimer’s counsel relied – </a:t>
            </a:r>
            <a:r>
              <a:rPr lang="en-CA" sz="1950" dirty="0">
                <a:solidFill>
                  <a:srgbClr val="FFFF00"/>
                </a:solidFill>
              </a:rPr>
              <a:t>is available in proper circumstances</a:t>
            </a:r>
            <a:r>
              <a:rPr lang="en-CA" sz="1950" dirty="0">
                <a:solidFill>
                  <a:schemeClr val="bg1"/>
                </a:solidFill>
              </a:rPr>
              <a:t> against an assertion of Crown copyright.</a:t>
            </a:r>
          </a:p>
          <a:p>
            <a:pPr>
              <a:defRPr/>
            </a:pPr>
            <a:r>
              <a:rPr lang="en-CA" sz="1950" b="1" dirty="0">
                <a:solidFill>
                  <a:srgbClr val="FF0000"/>
                </a:solidFill>
              </a:rPr>
              <a:t>But the facts don’t support the public interest defence here </a:t>
            </a:r>
          </a:p>
          <a:p>
            <a:pPr lvl="1">
              <a:buFont typeface="Courier New" panose="02070309020205020404" pitchFamily="49" charset="0"/>
              <a:buChar char="o"/>
              <a:defRPr/>
            </a:pPr>
            <a:r>
              <a:rPr lang="en-CA" sz="1950" dirty="0">
                <a:solidFill>
                  <a:srgbClr val="FFFF00"/>
                </a:solidFill>
              </a:rPr>
              <a:t>Great disclosure </a:t>
            </a:r>
            <a:r>
              <a:rPr lang="en-CA" sz="1950" dirty="0">
                <a:solidFill>
                  <a:schemeClr val="bg1"/>
                </a:solidFill>
              </a:rPr>
              <a:t>in report</a:t>
            </a:r>
          </a:p>
          <a:p>
            <a:pPr lvl="1">
              <a:buFont typeface="Courier New" panose="02070309020205020404" pitchFamily="49" charset="0"/>
              <a:buChar char="o"/>
              <a:defRPr/>
            </a:pPr>
            <a:r>
              <a:rPr lang="en-CA" sz="1950" dirty="0">
                <a:solidFill>
                  <a:srgbClr val="FFFF00"/>
                </a:solidFill>
              </a:rPr>
              <a:t>Free copies </a:t>
            </a:r>
            <a:r>
              <a:rPr lang="en-CA" sz="1950" dirty="0">
                <a:solidFill>
                  <a:schemeClr val="bg1"/>
                </a:solidFill>
              </a:rPr>
              <a:t>given out, put in libraries across the country</a:t>
            </a:r>
          </a:p>
          <a:p>
            <a:pPr lvl="1">
              <a:buFont typeface="Courier New" panose="02070309020205020404" pitchFamily="49" charset="0"/>
              <a:buChar char="o"/>
              <a:defRPr/>
            </a:pPr>
            <a:r>
              <a:rPr lang="en-CA" sz="1950" dirty="0">
                <a:solidFill>
                  <a:srgbClr val="FFFF00"/>
                </a:solidFill>
              </a:rPr>
              <a:t>No concern about the public not being informed</a:t>
            </a:r>
          </a:p>
          <a:p>
            <a:pPr>
              <a:defRPr/>
            </a:pPr>
            <a:r>
              <a:rPr lang="en-CA" sz="1950" b="1" dirty="0">
                <a:solidFill>
                  <a:schemeClr val="bg1"/>
                </a:solidFill>
              </a:rPr>
              <a:t>N.B. Act doesn’t mention “public interest”</a:t>
            </a:r>
          </a:p>
          <a:p>
            <a:pPr lvl="2">
              <a:defRPr/>
            </a:pPr>
            <a:endParaRPr lang="en-US" dirty="0"/>
          </a:p>
        </p:txBody>
      </p:sp>
      <p:sp>
        <p:nvSpPr>
          <p:cNvPr id="4" name="Slide Number Placeholder 3">
            <a:extLst>
              <a:ext uri="{FF2B5EF4-FFF2-40B4-BE49-F238E27FC236}">
                <a16:creationId xmlns:a16="http://schemas.microsoft.com/office/drawing/2014/main" id="{C3B2825E-8701-B3FB-8930-09B0345D5267}"/>
              </a:ext>
            </a:extLst>
          </p:cNvPr>
          <p:cNvSpPr>
            <a:spLocks noGrp="1"/>
          </p:cNvSpPr>
          <p:nvPr>
            <p:ph type="sldNum" sz="quarter" idx="12"/>
          </p:nvPr>
        </p:nvSpPr>
        <p:spPr/>
        <p:txBody>
          <a:bodyPr/>
          <a:lstStyle/>
          <a:p>
            <a:pPr defTabSz="342900" eaLnBrk="1" fontAlgn="auto" hangingPunct="1">
              <a:spcBef>
                <a:spcPts val="0"/>
              </a:spcBef>
              <a:spcAft>
                <a:spcPts val="0"/>
              </a:spcAft>
              <a:defRPr/>
            </a:pPr>
            <a:fld id="{90840ACC-72E6-CE45-B2E2-FBD1295F2702}" type="slidenum">
              <a:rPr lang="en-US" sz="1350" smtClean="0">
                <a:solidFill>
                  <a:prstClr val="black"/>
                </a:solidFill>
                <a:latin typeface="Arial"/>
              </a:rPr>
              <a:pPr defTabSz="342900" eaLnBrk="1" fontAlgn="auto" hangingPunct="1">
                <a:spcBef>
                  <a:spcPts val="0"/>
                </a:spcBef>
                <a:spcAft>
                  <a:spcPts val="0"/>
                </a:spcAft>
                <a:defRPr/>
              </a:pPr>
              <a:t>68</a:t>
            </a:fld>
            <a:endParaRPr lang="en-US" sz="1350" dirty="0">
              <a:solidFill>
                <a:prstClr val="black"/>
              </a:solidFill>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5">
            <a:extLst>
              <a:ext uri="{FF2B5EF4-FFF2-40B4-BE49-F238E27FC236}">
                <a16:creationId xmlns:a16="http://schemas.microsoft.com/office/drawing/2014/main" id="{63848090-E274-986E-1733-5592563CB4FF}"/>
              </a:ext>
            </a:extLst>
          </p:cNvPr>
          <p:cNvSpPr>
            <a:spLocks noGrp="1" noChangeArrowheads="1"/>
          </p:cNvSpPr>
          <p:nvPr>
            <p:ph type="title"/>
          </p:nvPr>
        </p:nvSpPr>
        <p:spPr bwMode="auto">
          <a:xfrm>
            <a:off x="179388" y="195263"/>
            <a:ext cx="8569325"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 rights</a:t>
            </a:r>
            <a:r>
              <a:rPr lang="en-US" altLang="en-US" sz="3600" b="1">
                <a:solidFill>
                  <a:srgbClr val="FF0000"/>
                </a:solidFill>
              </a:rPr>
              <a:t>:</a:t>
            </a:r>
            <a:r>
              <a:rPr lang="en-US" altLang="en-US" sz="3600" b="1">
                <a:solidFill>
                  <a:srgbClr val="FFFF00"/>
                </a:solidFill>
              </a:rPr>
              <a:t> </a:t>
            </a:r>
            <a:r>
              <a:rPr lang="en-US" altLang="en-US" sz="3600" b="1">
                <a:solidFill>
                  <a:schemeClr val="bg1"/>
                </a:solidFill>
              </a:rPr>
              <a:t>Public Interest Defence</a:t>
            </a:r>
          </a:p>
        </p:txBody>
      </p:sp>
      <p:sp>
        <p:nvSpPr>
          <p:cNvPr id="2" name="Content Placeholder 1">
            <a:extLst>
              <a:ext uri="{FF2B5EF4-FFF2-40B4-BE49-F238E27FC236}">
                <a16:creationId xmlns:a16="http://schemas.microsoft.com/office/drawing/2014/main" id="{B224DD98-B1AC-CBF4-481F-48B704229E33}"/>
              </a:ext>
            </a:extLst>
          </p:cNvPr>
          <p:cNvSpPr>
            <a:spLocks noGrp="1"/>
          </p:cNvSpPr>
          <p:nvPr>
            <p:ph idx="1"/>
          </p:nvPr>
        </p:nvSpPr>
        <p:spPr>
          <a:xfrm>
            <a:off x="395288" y="1131888"/>
            <a:ext cx="8353425" cy="3687762"/>
          </a:xfrm>
        </p:spPr>
        <p:txBody>
          <a:bodyPr>
            <a:noAutofit/>
          </a:bodyPr>
          <a:lstStyle/>
          <a:p>
            <a:pPr marL="0" indent="0">
              <a:buFont typeface="Arial" panose="020B0604020202020204" pitchFamily="34" charset="0"/>
              <a:buNone/>
              <a:defRPr/>
            </a:pPr>
            <a:r>
              <a:rPr lang="en-US" sz="1800" b="1" dirty="0">
                <a:solidFill>
                  <a:schemeClr val="bg1"/>
                </a:solidFill>
              </a:rPr>
              <a:t>Defence of public interest</a:t>
            </a:r>
          </a:p>
          <a:p>
            <a:pPr marL="0" indent="0">
              <a:buFont typeface="Arial" panose="020B0604020202020204" pitchFamily="34" charset="0"/>
              <a:buNone/>
              <a:defRPr/>
            </a:pPr>
            <a:r>
              <a:rPr lang="en-CA" sz="1800" i="1" dirty="0">
                <a:solidFill>
                  <a:srgbClr val="00B0F0"/>
                </a:solidFill>
              </a:rPr>
              <a:t>Lion Laboratories v Evans </a:t>
            </a:r>
            <a:r>
              <a:rPr lang="en-CA" sz="1800" dirty="0">
                <a:solidFill>
                  <a:schemeClr val="bg1"/>
                </a:solidFill>
              </a:rPr>
              <a:t>[1985] QB 526</a:t>
            </a:r>
          </a:p>
          <a:p>
            <a:pPr>
              <a:defRPr/>
            </a:pPr>
            <a:r>
              <a:rPr lang="en-CA" sz="1800" dirty="0">
                <a:solidFill>
                  <a:schemeClr val="bg1"/>
                </a:solidFill>
              </a:rPr>
              <a:t>Lion Laboratories manufactured and marketed the </a:t>
            </a:r>
            <a:r>
              <a:rPr lang="en-CA" sz="1800" dirty="0">
                <a:solidFill>
                  <a:srgbClr val="FFFF00"/>
                </a:solidFill>
              </a:rPr>
              <a:t>Lion Intoximeter which was used by the police for measuring blood alcohol levels </a:t>
            </a:r>
            <a:r>
              <a:rPr lang="en-CA" sz="1800" dirty="0">
                <a:solidFill>
                  <a:schemeClr val="bg1"/>
                </a:solidFill>
              </a:rPr>
              <a:t>of motorists.</a:t>
            </a:r>
          </a:p>
          <a:p>
            <a:pPr>
              <a:defRPr/>
            </a:pPr>
            <a:r>
              <a:rPr lang="en-CA" sz="1800" dirty="0">
                <a:solidFill>
                  <a:schemeClr val="bg1"/>
                </a:solidFill>
              </a:rPr>
              <a:t>Two ex-employees approached the Press with four documents taken from Lion. </a:t>
            </a:r>
          </a:p>
          <a:p>
            <a:pPr>
              <a:defRPr/>
            </a:pPr>
            <a:r>
              <a:rPr lang="en-CA" sz="1800" dirty="0">
                <a:solidFill>
                  <a:schemeClr val="bg1"/>
                </a:solidFill>
              </a:rPr>
              <a:t>Such </a:t>
            </a:r>
            <a:r>
              <a:rPr lang="en-CA" sz="1800" dirty="0">
                <a:solidFill>
                  <a:srgbClr val="FFFF00"/>
                </a:solidFill>
              </a:rPr>
              <a:t>reproduction was held to be justified, despite the nature of material, being confidential and protected by copyright</a:t>
            </a:r>
            <a:r>
              <a:rPr lang="en-CA" sz="1800" dirty="0">
                <a:solidFill>
                  <a:schemeClr val="bg1"/>
                </a:solidFill>
              </a:rPr>
              <a:t>. </a:t>
            </a:r>
          </a:p>
          <a:p>
            <a:pPr>
              <a:defRPr/>
            </a:pPr>
            <a:r>
              <a:rPr lang="en-CA" sz="1800" dirty="0">
                <a:solidFill>
                  <a:schemeClr val="bg1"/>
                </a:solidFill>
              </a:rPr>
              <a:t>Court agreed that </a:t>
            </a:r>
            <a:r>
              <a:rPr lang="en-CA" sz="1800" dirty="0">
                <a:solidFill>
                  <a:srgbClr val="FF0000"/>
                </a:solidFill>
              </a:rPr>
              <a:t>the defence of public interest applied </a:t>
            </a:r>
            <a:r>
              <a:rPr lang="en-CA" sz="1800" dirty="0">
                <a:solidFill>
                  <a:schemeClr val="bg1"/>
                </a:solidFill>
              </a:rPr>
              <a:t>to the investigations  regarding the accuracy of the equipment to avoid incorrect readings when used by the police on motorist. </a:t>
            </a:r>
          </a:p>
        </p:txBody>
      </p:sp>
      <p:sp>
        <p:nvSpPr>
          <p:cNvPr id="4" name="Slide Number Placeholder 3">
            <a:extLst>
              <a:ext uri="{FF2B5EF4-FFF2-40B4-BE49-F238E27FC236}">
                <a16:creationId xmlns:a16="http://schemas.microsoft.com/office/drawing/2014/main" id="{4BD872D8-5202-419B-92D4-2EC4599C9930}"/>
              </a:ext>
            </a:extLst>
          </p:cNvPr>
          <p:cNvSpPr>
            <a:spLocks noGrp="1"/>
          </p:cNvSpPr>
          <p:nvPr>
            <p:ph type="sldNum" sz="quarter" idx="12"/>
          </p:nvPr>
        </p:nvSpPr>
        <p:spPr/>
        <p:txBody>
          <a:bodyPr/>
          <a:lstStyle/>
          <a:p>
            <a:pPr defTabSz="342900" eaLnBrk="1" fontAlgn="auto" hangingPunct="1">
              <a:spcBef>
                <a:spcPts val="0"/>
              </a:spcBef>
              <a:spcAft>
                <a:spcPts val="0"/>
              </a:spcAft>
              <a:defRPr/>
            </a:pPr>
            <a:fld id="{C4478584-059C-2D44-81B5-39A441F216C2}" type="slidenum">
              <a:rPr lang="en-US" sz="1350">
                <a:solidFill>
                  <a:prstClr val="black"/>
                </a:solidFill>
                <a:latin typeface="Arial"/>
              </a:rPr>
              <a:pPr defTabSz="342900" eaLnBrk="1" fontAlgn="auto" hangingPunct="1">
                <a:spcBef>
                  <a:spcPts val="0"/>
                </a:spcBef>
                <a:spcAft>
                  <a:spcPts val="0"/>
                </a:spcAft>
                <a:defRPr/>
              </a:pPr>
              <a:t>69</a:t>
            </a:fld>
            <a:endParaRPr lang="en-US" sz="1350">
              <a:solidFill>
                <a:prstClr val="black"/>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creen&#10;&#10;Description automatically generated">
            <a:extLst>
              <a:ext uri="{FF2B5EF4-FFF2-40B4-BE49-F238E27FC236}">
                <a16:creationId xmlns:a16="http://schemas.microsoft.com/office/drawing/2014/main" id="{61241C23-34F2-8F2E-A1F1-BF7475C4EE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62239" y="241307"/>
            <a:ext cx="4819521" cy="4660885"/>
          </a:xfrm>
          <a:prstGeom prst="rect">
            <a:avLst/>
          </a:prstGeom>
        </p:spPr>
      </p:pic>
    </p:spTree>
    <p:extLst>
      <p:ext uri="{BB962C8B-B14F-4D97-AF65-F5344CB8AC3E}">
        <p14:creationId xmlns:p14="http://schemas.microsoft.com/office/powerpoint/2010/main" val="397341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9505-4053-5553-B02B-8B5594F75143}"/>
              </a:ext>
            </a:extLst>
          </p:cNvPr>
          <p:cNvSpPr>
            <a:spLocks noGrp="1"/>
          </p:cNvSpPr>
          <p:nvPr>
            <p:ph type="title"/>
          </p:nvPr>
        </p:nvSpPr>
        <p:spPr>
          <a:xfrm>
            <a:off x="457200" y="244475"/>
            <a:ext cx="8229600" cy="762000"/>
          </a:xfrm>
        </p:spPr>
        <p:txBody>
          <a:bodyPr>
            <a:normAutofit fontScale="90000"/>
          </a:bodyPr>
          <a:lstStyle/>
          <a:p>
            <a:pPr>
              <a:defRPr/>
            </a:pPr>
            <a:br>
              <a:rPr lang="en-US" dirty="0">
                <a:solidFill>
                  <a:schemeClr val="bg1"/>
                </a:solidFill>
              </a:rPr>
            </a:br>
            <a:r>
              <a:rPr lang="en-US" sz="4500" dirty="0">
                <a:solidFill>
                  <a:srgbClr val="FF0000"/>
                </a:solidFill>
              </a:rPr>
              <a:t>Fai</a:t>
            </a:r>
            <a:r>
              <a:rPr lang="en-US" sz="4500" dirty="0">
                <a:solidFill>
                  <a:schemeClr val="bg1"/>
                </a:solidFill>
              </a:rPr>
              <a:t>r Deal</a:t>
            </a:r>
            <a:r>
              <a:rPr lang="en-US" sz="4500" dirty="0">
                <a:solidFill>
                  <a:srgbClr val="FF0000"/>
                </a:solidFill>
              </a:rPr>
              <a:t>ing</a:t>
            </a:r>
            <a:r>
              <a:rPr lang="en-US" sz="4500" dirty="0">
                <a:solidFill>
                  <a:schemeClr val="bg1"/>
                </a:solidFill>
              </a:rPr>
              <a:t> v. Fair </a:t>
            </a:r>
            <a:r>
              <a:rPr lang="en-US" sz="4500" dirty="0">
                <a:solidFill>
                  <a:srgbClr val="FF0000"/>
                </a:solidFill>
              </a:rPr>
              <a:t>U</a:t>
            </a:r>
            <a:r>
              <a:rPr lang="en-US" sz="4500" dirty="0">
                <a:solidFill>
                  <a:schemeClr val="bg1"/>
                </a:solidFill>
              </a:rPr>
              <a:t>s</a:t>
            </a:r>
            <a:r>
              <a:rPr lang="en-US" sz="4500" dirty="0">
                <a:solidFill>
                  <a:srgbClr val="00B0F0"/>
                </a:solidFill>
              </a:rPr>
              <a:t>e</a:t>
            </a:r>
            <a:br>
              <a:rPr lang="en-US" dirty="0">
                <a:solidFill>
                  <a:schemeClr val="bg1"/>
                </a:solidFill>
              </a:rPr>
            </a:br>
            <a:endParaRPr lang="en-US" dirty="0"/>
          </a:p>
        </p:txBody>
      </p:sp>
      <p:pic>
        <p:nvPicPr>
          <p:cNvPr id="237570" name="Picture 4">
            <a:extLst>
              <a:ext uri="{FF2B5EF4-FFF2-40B4-BE49-F238E27FC236}">
                <a16:creationId xmlns:a16="http://schemas.microsoft.com/office/drawing/2014/main" id="{11AAE7BD-DAC1-8895-61F4-277C9F66CA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4800" y="1903413"/>
            <a:ext cx="29972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5">
            <a:extLst>
              <a:ext uri="{FF2B5EF4-FFF2-40B4-BE49-F238E27FC236}">
                <a16:creationId xmlns:a16="http://schemas.microsoft.com/office/drawing/2014/main" id="{B5CBE058-17DC-7893-8D28-6FA48026CE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3450" y="1931988"/>
            <a:ext cx="28257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Box 1">
            <a:extLst>
              <a:ext uri="{FF2B5EF4-FFF2-40B4-BE49-F238E27FC236}">
                <a16:creationId xmlns:a16="http://schemas.microsoft.com/office/drawing/2014/main" id="{AC90C74D-9B27-67CD-ABD1-81B613ABBD1D}"/>
              </a:ext>
            </a:extLst>
          </p:cNvPr>
          <p:cNvSpPr txBox="1">
            <a:spLocks noChangeArrowheads="1"/>
          </p:cNvSpPr>
          <p:nvPr/>
        </p:nvSpPr>
        <p:spPr bwMode="auto">
          <a:xfrm>
            <a:off x="660400" y="292100"/>
            <a:ext cx="782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Users</a:t>
            </a:r>
            <a:r>
              <a:rPr lang="en-US" altLang="en-US" sz="4800" b="1">
                <a:solidFill>
                  <a:srgbClr val="FF0000"/>
                </a:solidFill>
              </a:rPr>
              <a:t>’</a:t>
            </a:r>
            <a:r>
              <a:rPr lang="en-US" altLang="en-US" sz="4800" b="1">
                <a:solidFill>
                  <a:srgbClr val="FFFF00"/>
                </a:solidFill>
              </a:rPr>
              <a:t> rights</a:t>
            </a:r>
            <a:r>
              <a:rPr lang="en-US" altLang="en-US" sz="4800" b="1">
                <a:solidFill>
                  <a:srgbClr val="FF0000"/>
                </a:solidFill>
              </a:rPr>
              <a:t>:</a:t>
            </a:r>
            <a:r>
              <a:rPr lang="en-US" altLang="en-US" sz="4800" b="1">
                <a:solidFill>
                  <a:srgbClr val="FFFFFF"/>
                </a:solidFill>
              </a:rPr>
              <a:t> Fair Dealing</a:t>
            </a:r>
            <a:endParaRPr lang="en-US" altLang="en-US" sz="4800">
              <a:solidFill>
                <a:srgbClr val="002040"/>
              </a:solidFill>
            </a:endParaRPr>
          </a:p>
        </p:txBody>
      </p:sp>
      <p:sp>
        <p:nvSpPr>
          <p:cNvPr id="239618" name="TextBox 3">
            <a:extLst>
              <a:ext uri="{FF2B5EF4-FFF2-40B4-BE49-F238E27FC236}">
                <a16:creationId xmlns:a16="http://schemas.microsoft.com/office/drawing/2014/main" id="{19D639C6-779E-1192-FB5B-027B88324084}"/>
              </a:ext>
            </a:extLst>
          </p:cNvPr>
          <p:cNvSpPr txBox="1">
            <a:spLocks noChangeArrowheads="1"/>
          </p:cNvSpPr>
          <p:nvPr/>
        </p:nvSpPr>
        <p:spPr bwMode="auto">
          <a:xfrm>
            <a:off x="468313" y="1635125"/>
            <a:ext cx="820737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4400" b="1">
                <a:solidFill>
                  <a:srgbClr val="FFFFFF"/>
                </a:solidFill>
              </a:rPr>
              <a:t>29.</a:t>
            </a:r>
            <a:r>
              <a:rPr lang="en-US" altLang="en-US" sz="4400">
                <a:solidFill>
                  <a:srgbClr val="FFFFFF"/>
                </a:solidFill>
              </a:rPr>
              <a:t> Fair dealing for the purpose of </a:t>
            </a:r>
            <a:r>
              <a:rPr lang="en-US" altLang="en-US" sz="4400">
                <a:solidFill>
                  <a:srgbClr val="FFFF00"/>
                </a:solidFill>
              </a:rPr>
              <a:t>research</a:t>
            </a:r>
            <a:r>
              <a:rPr lang="en-US" altLang="en-US" sz="4400">
                <a:solidFill>
                  <a:srgbClr val="FFFFFF"/>
                </a:solidFill>
              </a:rPr>
              <a:t>, </a:t>
            </a:r>
            <a:r>
              <a:rPr lang="en-US" altLang="en-US" sz="4400">
                <a:solidFill>
                  <a:srgbClr val="FFFF00"/>
                </a:solidFill>
              </a:rPr>
              <a:t>private study</a:t>
            </a:r>
            <a:r>
              <a:rPr lang="en-US" altLang="en-US" sz="4400">
                <a:solidFill>
                  <a:srgbClr val="FFFFFF"/>
                </a:solidFill>
              </a:rPr>
              <a:t>, </a:t>
            </a:r>
            <a:r>
              <a:rPr lang="en-US" altLang="en-US" sz="4400">
                <a:solidFill>
                  <a:srgbClr val="FFFF00"/>
                </a:solidFill>
              </a:rPr>
              <a:t>education</a:t>
            </a:r>
            <a:r>
              <a:rPr lang="en-US" altLang="en-US" sz="4400">
                <a:solidFill>
                  <a:srgbClr val="FFFFFF"/>
                </a:solidFill>
              </a:rPr>
              <a:t>, </a:t>
            </a:r>
            <a:r>
              <a:rPr lang="en-US" altLang="en-US" sz="4400">
                <a:solidFill>
                  <a:srgbClr val="FFFF00"/>
                </a:solidFill>
              </a:rPr>
              <a:t>parody</a:t>
            </a:r>
            <a:r>
              <a:rPr lang="en-US" altLang="en-US" sz="4400">
                <a:solidFill>
                  <a:srgbClr val="FFFFFF"/>
                </a:solidFill>
              </a:rPr>
              <a:t> </a:t>
            </a:r>
            <a:r>
              <a:rPr lang="en-US" altLang="en-US" sz="4400">
                <a:solidFill>
                  <a:srgbClr val="FF0000"/>
                </a:solidFill>
              </a:rPr>
              <a:t>or</a:t>
            </a:r>
            <a:r>
              <a:rPr lang="en-US" altLang="en-US" sz="4400">
                <a:solidFill>
                  <a:srgbClr val="FFFFFF"/>
                </a:solidFill>
              </a:rPr>
              <a:t> </a:t>
            </a:r>
            <a:r>
              <a:rPr lang="en-US" altLang="en-US" sz="4400">
                <a:solidFill>
                  <a:srgbClr val="FFFF00"/>
                </a:solidFill>
              </a:rPr>
              <a:t>satire</a:t>
            </a:r>
            <a:r>
              <a:rPr lang="en-US" altLang="en-US" sz="4400">
                <a:solidFill>
                  <a:srgbClr val="FFFFFF"/>
                </a:solidFill>
              </a:rPr>
              <a:t> </a:t>
            </a:r>
            <a:r>
              <a:rPr lang="en-US" altLang="en-US" sz="4400">
                <a:solidFill>
                  <a:srgbClr val="FF0000"/>
                </a:solidFill>
              </a:rPr>
              <a:t>does not infringe copyright</a:t>
            </a:r>
            <a:r>
              <a:rPr lang="en-US" altLang="en-US" sz="4400">
                <a:solidFill>
                  <a:srgbClr val="FFFFFF"/>
                </a:solidFill>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5">
            <a:extLst>
              <a:ext uri="{FF2B5EF4-FFF2-40B4-BE49-F238E27FC236}">
                <a16:creationId xmlns:a16="http://schemas.microsoft.com/office/drawing/2014/main" id="{28BF5DE9-EB67-724B-05FC-1F6937A75BB4}"/>
              </a:ext>
            </a:extLst>
          </p:cNvPr>
          <p:cNvSpPr>
            <a:spLocks noGrp="1" noChangeArrowheads="1"/>
          </p:cNvSpPr>
          <p:nvPr>
            <p:ph type="title"/>
          </p:nvPr>
        </p:nvSpPr>
        <p:spPr bwMode="auto">
          <a:xfrm>
            <a:off x="107950" y="206375"/>
            <a:ext cx="8856663"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Fair Dealing</a:t>
            </a:r>
            <a:r>
              <a:rPr lang="en-US" altLang="en-US" sz="4000" b="1">
                <a:solidFill>
                  <a:srgbClr val="FF0000"/>
                </a:solidFill>
              </a:rPr>
              <a:t>:</a:t>
            </a:r>
            <a:r>
              <a:rPr lang="en-US" altLang="en-US" sz="4000" b="1">
                <a:solidFill>
                  <a:srgbClr val="FFFF00"/>
                </a:solidFill>
              </a:rPr>
              <a:t> </a:t>
            </a:r>
            <a:r>
              <a:rPr lang="en-US" altLang="en-US" sz="4000" b="1">
                <a:solidFill>
                  <a:schemeClr val="bg1"/>
                </a:solidFill>
              </a:rPr>
              <a:t>Criticism or Review</a:t>
            </a:r>
            <a:endParaRPr lang="en-US" altLang="en-US" sz="4000" b="1"/>
          </a:p>
        </p:txBody>
      </p:sp>
      <p:sp>
        <p:nvSpPr>
          <p:cNvPr id="2" name="Content Placeholder 1">
            <a:extLst>
              <a:ext uri="{FF2B5EF4-FFF2-40B4-BE49-F238E27FC236}">
                <a16:creationId xmlns:a16="http://schemas.microsoft.com/office/drawing/2014/main" id="{DD917688-A020-1029-7431-CB9DD7286C23}"/>
              </a:ext>
            </a:extLst>
          </p:cNvPr>
          <p:cNvSpPr>
            <a:spLocks noGrp="1"/>
          </p:cNvSpPr>
          <p:nvPr>
            <p:ph idx="1"/>
          </p:nvPr>
        </p:nvSpPr>
        <p:spPr>
          <a:xfrm>
            <a:off x="358775" y="1276350"/>
            <a:ext cx="8426450" cy="3660775"/>
          </a:xfrm>
        </p:spPr>
        <p:txBody>
          <a:bodyPr>
            <a:normAutofit/>
          </a:bodyPr>
          <a:lstStyle/>
          <a:p>
            <a:pPr marL="0" indent="0">
              <a:lnSpc>
                <a:spcPct val="110000"/>
              </a:lnSpc>
              <a:buFont typeface="Arial" panose="020B0604020202020204" pitchFamily="34" charset="0"/>
              <a:buNone/>
              <a:defRPr/>
            </a:pPr>
            <a:r>
              <a:rPr lang="en-US" sz="2625" b="1" dirty="0">
                <a:solidFill>
                  <a:schemeClr val="bg1"/>
                </a:solidFill>
              </a:rPr>
              <a:t>29.1</a:t>
            </a:r>
            <a:r>
              <a:rPr lang="en-US" sz="2625" dirty="0">
                <a:solidFill>
                  <a:schemeClr val="bg1"/>
                </a:solidFill>
              </a:rPr>
              <a:t> </a:t>
            </a:r>
            <a:r>
              <a:rPr lang="en-US" sz="2625" dirty="0">
                <a:solidFill>
                  <a:srgbClr val="FFFF00"/>
                </a:solidFill>
              </a:rPr>
              <a:t>Fair dealing </a:t>
            </a:r>
            <a:r>
              <a:rPr lang="en-US" sz="2625" dirty="0">
                <a:solidFill>
                  <a:schemeClr val="bg1"/>
                </a:solidFill>
              </a:rPr>
              <a:t>for the purpose of </a:t>
            </a:r>
            <a:r>
              <a:rPr lang="en-US" sz="2625" dirty="0">
                <a:solidFill>
                  <a:srgbClr val="FFFF00"/>
                </a:solidFill>
              </a:rPr>
              <a:t>criticism or review</a:t>
            </a:r>
            <a:r>
              <a:rPr lang="en-US" sz="2625" dirty="0">
                <a:solidFill>
                  <a:schemeClr val="bg1"/>
                </a:solidFill>
              </a:rPr>
              <a:t> </a:t>
            </a:r>
            <a:r>
              <a:rPr lang="en-US" sz="2625" dirty="0">
                <a:solidFill>
                  <a:srgbClr val="FF0000"/>
                </a:solidFill>
              </a:rPr>
              <a:t>does not infringe </a:t>
            </a:r>
            <a:r>
              <a:rPr lang="en-US" sz="2625" dirty="0">
                <a:solidFill>
                  <a:schemeClr val="bg1"/>
                </a:solidFill>
              </a:rPr>
              <a:t>copyright</a:t>
            </a:r>
            <a:r>
              <a:rPr lang="en-US" sz="2625" dirty="0">
                <a:solidFill>
                  <a:srgbClr val="FF0000"/>
                </a:solidFill>
              </a:rPr>
              <a:t> if </a:t>
            </a:r>
            <a:r>
              <a:rPr lang="en-US" sz="2625" dirty="0">
                <a:solidFill>
                  <a:schemeClr val="bg1"/>
                </a:solidFill>
              </a:rPr>
              <a:t>the following are </a:t>
            </a:r>
            <a:r>
              <a:rPr lang="en-US" sz="2625" dirty="0">
                <a:solidFill>
                  <a:srgbClr val="FFFF00"/>
                </a:solidFill>
              </a:rPr>
              <a:t>mentioned:</a:t>
            </a:r>
            <a:endParaRPr lang="en-CA" sz="2625" dirty="0">
              <a:solidFill>
                <a:srgbClr val="FFFF00"/>
              </a:solidFill>
            </a:endParaRPr>
          </a:p>
          <a:p>
            <a:pPr marL="0"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a</a:t>
            </a:r>
            <a:r>
              <a:rPr lang="en-US" sz="2625" dirty="0">
                <a:solidFill>
                  <a:schemeClr val="bg1"/>
                </a:solidFill>
              </a:rPr>
              <a:t>) the </a:t>
            </a:r>
            <a:r>
              <a:rPr lang="en-US" sz="2625" dirty="0">
                <a:solidFill>
                  <a:srgbClr val="FFFF00"/>
                </a:solidFill>
              </a:rPr>
              <a:t>source</a:t>
            </a:r>
            <a:r>
              <a:rPr lang="en-US" sz="2625" dirty="0">
                <a:solidFill>
                  <a:schemeClr val="bg1"/>
                </a:solidFill>
              </a:rPr>
              <a:t>; and</a:t>
            </a:r>
            <a:endParaRPr lang="en-CA" sz="2625" dirty="0">
              <a:solidFill>
                <a:schemeClr val="bg1"/>
              </a:solidFill>
            </a:endParaRPr>
          </a:p>
          <a:p>
            <a:pPr marL="300038" lvl="1"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b</a:t>
            </a:r>
            <a:r>
              <a:rPr lang="en-US" sz="2625" dirty="0">
                <a:solidFill>
                  <a:schemeClr val="bg1"/>
                </a:solidFill>
              </a:rPr>
              <a:t>) if given in the source, the name of the            		(</a:t>
            </a:r>
            <a:r>
              <a:rPr lang="en-US" sz="2625" dirty="0" err="1">
                <a:solidFill>
                  <a:schemeClr val="bg1"/>
                </a:solidFill>
              </a:rPr>
              <a:t>i</a:t>
            </a:r>
            <a:r>
              <a:rPr lang="en-US" sz="2625" dirty="0">
                <a:solidFill>
                  <a:schemeClr val="bg1"/>
                </a:solidFill>
              </a:rPr>
              <a:t>) </a:t>
            </a:r>
            <a:r>
              <a:rPr lang="en-US" sz="2625" dirty="0">
                <a:solidFill>
                  <a:srgbClr val="FFFF00"/>
                </a:solidFill>
              </a:rPr>
              <a:t>author</a:t>
            </a:r>
            <a:r>
              <a:rPr lang="en-US" sz="2625" dirty="0">
                <a:solidFill>
                  <a:schemeClr val="bg1"/>
                </a:solidFill>
              </a:rPr>
              <a:t>, in the case of a work </a:t>
            </a:r>
            <a:endParaRPr lang="en-CA" sz="2625" dirty="0">
              <a:solidFill>
                <a:schemeClr val="bg1"/>
              </a:solidFill>
            </a:endParaRPr>
          </a:p>
          <a:p>
            <a:pPr marL="0" indent="0">
              <a:buFont typeface="Arial" panose="020B0604020202020204" pitchFamily="34" charset="0"/>
              <a:buNone/>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69CD0CEB-FC51-D9FF-22B3-3C9ACBC33EA7}"/>
              </a:ext>
            </a:extLst>
          </p:cNvPr>
          <p:cNvSpPr>
            <a:spLocks noGrp="1"/>
          </p:cNvSpPr>
          <p:nvPr>
            <p:ph type="sldNum" sz="quarter" idx="12"/>
          </p:nvPr>
        </p:nvSpPr>
        <p:spPr/>
        <p:txBody>
          <a:bodyPr/>
          <a:lstStyle/>
          <a:p>
            <a:pPr defTabSz="342900" eaLnBrk="1" fontAlgn="auto" hangingPunct="1">
              <a:spcBef>
                <a:spcPts val="0"/>
              </a:spcBef>
              <a:spcAft>
                <a:spcPts val="0"/>
              </a:spcAft>
              <a:defRPr/>
            </a:pPr>
            <a:fld id="{5CAE02AA-BA20-B348-8E38-2B05C17B1CB4}" type="slidenum">
              <a:rPr lang="en-US" sz="1350">
                <a:solidFill>
                  <a:prstClr val="black"/>
                </a:solidFill>
                <a:latin typeface="Arial"/>
              </a:rPr>
              <a:pPr defTabSz="342900" eaLnBrk="1" fontAlgn="auto" hangingPunct="1">
                <a:spcBef>
                  <a:spcPts val="0"/>
                </a:spcBef>
                <a:spcAft>
                  <a:spcPts val="0"/>
                </a:spcAft>
                <a:defRPr/>
              </a:pPr>
              <a:t>72</a:t>
            </a:fld>
            <a:endParaRPr lang="en-US" sz="1350">
              <a:solidFill>
                <a:prstClr val="black"/>
              </a:solidFill>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5">
            <a:extLst>
              <a:ext uri="{FF2B5EF4-FFF2-40B4-BE49-F238E27FC236}">
                <a16:creationId xmlns:a16="http://schemas.microsoft.com/office/drawing/2014/main" id="{A8359646-B382-E976-84D9-5325E0AAD0CA}"/>
              </a:ext>
            </a:extLst>
          </p:cNvPr>
          <p:cNvSpPr>
            <a:spLocks noGrp="1" noChangeArrowheads="1"/>
          </p:cNvSpPr>
          <p:nvPr>
            <p:ph type="title"/>
          </p:nvPr>
        </p:nvSpPr>
        <p:spPr bwMode="auto">
          <a:xfrm>
            <a:off x="250825" y="230188"/>
            <a:ext cx="864235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Fair Dealing</a:t>
            </a:r>
            <a:r>
              <a:rPr lang="en-US" altLang="en-US" b="1">
                <a:solidFill>
                  <a:srgbClr val="FF0000"/>
                </a:solidFill>
              </a:rPr>
              <a:t>:</a:t>
            </a:r>
            <a:r>
              <a:rPr lang="en-US" altLang="en-US" b="1">
                <a:solidFill>
                  <a:srgbClr val="FFFF00"/>
                </a:solidFill>
              </a:rPr>
              <a:t> </a:t>
            </a:r>
            <a:r>
              <a:rPr lang="en-US" altLang="en-US" b="1">
                <a:solidFill>
                  <a:schemeClr val="bg1"/>
                </a:solidFill>
              </a:rPr>
              <a:t>News Reporting</a:t>
            </a:r>
            <a:endParaRPr lang="en-US" altLang="en-US" b="1"/>
          </a:p>
        </p:txBody>
      </p:sp>
      <p:sp>
        <p:nvSpPr>
          <p:cNvPr id="2" name="Content Placeholder 1">
            <a:extLst>
              <a:ext uri="{FF2B5EF4-FFF2-40B4-BE49-F238E27FC236}">
                <a16:creationId xmlns:a16="http://schemas.microsoft.com/office/drawing/2014/main" id="{0BD56A55-8DA8-A090-6C51-8AFD63589D64}"/>
              </a:ext>
            </a:extLst>
          </p:cNvPr>
          <p:cNvSpPr>
            <a:spLocks noGrp="1"/>
          </p:cNvSpPr>
          <p:nvPr>
            <p:ph idx="1"/>
          </p:nvPr>
        </p:nvSpPr>
        <p:spPr>
          <a:xfrm>
            <a:off x="179388" y="1674813"/>
            <a:ext cx="8785225" cy="3238500"/>
          </a:xfrm>
        </p:spPr>
        <p:txBody>
          <a:bodyPr>
            <a:normAutofit/>
          </a:bodyPr>
          <a:lstStyle/>
          <a:p>
            <a:pPr marL="0" indent="0">
              <a:lnSpc>
                <a:spcPct val="110000"/>
              </a:lnSpc>
              <a:buFont typeface="Arial" panose="020B0604020202020204" pitchFamily="34" charset="0"/>
              <a:buNone/>
              <a:defRPr/>
            </a:pPr>
            <a:r>
              <a:rPr lang="en-US" sz="2625" b="1" dirty="0">
                <a:solidFill>
                  <a:schemeClr val="bg1"/>
                </a:solidFill>
              </a:rPr>
              <a:t>29.2</a:t>
            </a:r>
            <a:r>
              <a:rPr lang="en-US" sz="2625" dirty="0">
                <a:solidFill>
                  <a:schemeClr val="bg1"/>
                </a:solidFill>
              </a:rPr>
              <a:t> </a:t>
            </a:r>
            <a:r>
              <a:rPr lang="en-US" sz="2625" dirty="0">
                <a:solidFill>
                  <a:srgbClr val="FFFF00"/>
                </a:solidFill>
              </a:rPr>
              <a:t>Fair dealing </a:t>
            </a:r>
            <a:r>
              <a:rPr lang="en-US" sz="2625" dirty="0">
                <a:solidFill>
                  <a:schemeClr val="bg1"/>
                </a:solidFill>
              </a:rPr>
              <a:t>for the purpose of </a:t>
            </a:r>
            <a:r>
              <a:rPr lang="en-US" sz="2625" dirty="0">
                <a:solidFill>
                  <a:srgbClr val="FFFF00"/>
                </a:solidFill>
              </a:rPr>
              <a:t>news reporting</a:t>
            </a:r>
            <a:r>
              <a:rPr lang="en-US" sz="2625" dirty="0">
                <a:solidFill>
                  <a:schemeClr val="bg1"/>
                </a:solidFill>
              </a:rPr>
              <a:t> </a:t>
            </a:r>
            <a:r>
              <a:rPr lang="en-US" sz="2625" dirty="0">
                <a:solidFill>
                  <a:srgbClr val="FF0000"/>
                </a:solidFill>
              </a:rPr>
              <a:t>does not infringe </a:t>
            </a:r>
            <a:r>
              <a:rPr lang="en-US" sz="2625" dirty="0">
                <a:solidFill>
                  <a:schemeClr val="bg1"/>
                </a:solidFill>
              </a:rPr>
              <a:t>copyright</a:t>
            </a:r>
            <a:r>
              <a:rPr lang="en-US" sz="2625" dirty="0">
                <a:solidFill>
                  <a:srgbClr val="FF0000"/>
                </a:solidFill>
              </a:rPr>
              <a:t> if </a:t>
            </a:r>
            <a:r>
              <a:rPr lang="en-US" sz="2625" dirty="0">
                <a:solidFill>
                  <a:schemeClr val="bg1"/>
                </a:solidFill>
              </a:rPr>
              <a:t>the following are </a:t>
            </a:r>
            <a:r>
              <a:rPr lang="en-US" sz="2625" dirty="0">
                <a:solidFill>
                  <a:srgbClr val="FFFF00"/>
                </a:solidFill>
              </a:rPr>
              <a:t>mentioned:</a:t>
            </a:r>
            <a:endParaRPr lang="en-CA" sz="2625" dirty="0">
              <a:solidFill>
                <a:srgbClr val="FFFF00"/>
              </a:solidFill>
            </a:endParaRPr>
          </a:p>
          <a:p>
            <a:pPr marL="0"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a</a:t>
            </a:r>
            <a:r>
              <a:rPr lang="en-US" sz="2625" dirty="0">
                <a:solidFill>
                  <a:schemeClr val="bg1"/>
                </a:solidFill>
              </a:rPr>
              <a:t>) the </a:t>
            </a:r>
            <a:r>
              <a:rPr lang="en-US" sz="2625" dirty="0">
                <a:solidFill>
                  <a:srgbClr val="FFFF00"/>
                </a:solidFill>
              </a:rPr>
              <a:t>source</a:t>
            </a:r>
            <a:r>
              <a:rPr lang="en-US" sz="2625" dirty="0">
                <a:solidFill>
                  <a:schemeClr val="bg1"/>
                </a:solidFill>
              </a:rPr>
              <a:t>; and</a:t>
            </a:r>
            <a:endParaRPr lang="en-CA" sz="2625" dirty="0">
              <a:solidFill>
                <a:schemeClr val="bg1"/>
              </a:solidFill>
            </a:endParaRPr>
          </a:p>
          <a:p>
            <a:pPr marL="300038" lvl="1"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b</a:t>
            </a:r>
            <a:r>
              <a:rPr lang="en-US" sz="2625" dirty="0">
                <a:solidFill>
                  <a:schemeClr val="bg1"/>
                </a:solidFill>
              </a:rPr>
              <a:t>) if given in the source, the name of the            		(</a:t>
            </a:r>
            <a:r>
              <a:rPr lang="en-US" sz="2625" dirty="0" err="1">
                <a:solidFill>
                  <a:schemeClr val="bg1"/>
                </a:solidFill>
              </a:rPr>
              <a:t>i</a:t>
            </a:r>
            <a:r>
              <a:rPr lang="en-US" sz="2625" dirty="0">
                <a:solidFill>
                  <a:schemeClr val="bg1"/>
                </a:solidFill>
              </a:rPr>
              <a:t>) </a:t>
            </a:r>
            <a:r>
              <a:rPr lang="en-US" sz="2625" dirty="0">
                <a:solidFill>
                  <a:srgbClr val="FFFF00"/>
                </a:solidFill>
              </a:rPr>
              <a:t>author</a:t>
            </a:r>
            <a:r>
              <a:rPr lang="en-US" sz="2625" dirty="0">
                <a:solidFill>
                  <a:schemeClr val="bg1"/>
                </a:solidFill>
              </a:rPr>
              <a:t>, in the case of a work </a:t>
            </a:r>
            <a:endParaRPr lang="en-CA" sz="2625" dirty="0">
              <a:solidFill>
                <a:schemeClr val="bg1"/>
              </a:solidFill>
            </a:endParaRPr>
          </a:p>
          <a:p>
            <a:pPr marL="0" indent="0">
              <a:buFont typeface="Arial" panose="020B0604020202020204" pitchFamily="34" charset="0"/>
              <a:buNone/>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786D58DC-9970-CFE0-56FA-C93B553751CB}"/>
              </a:ext>
            </a:extLst>
          </p:cNvPr>
          <p:cNvSpPr>
            <a:spLocks noGrp="1"/>
          </p:cNvSpPr>
          <p:nvPr>
            <p:ph type="sldNum" sz="quarter" idx="12"/>
          </p:nvPr>
        </p:nvSpPr>
        <p:spPr/>
        <p:txBody>
          <a:bodyPr/>
          <a:lstStyle/>
          <a:p>
            <a:pPr defTabSz="342900" eaLnBrk="1" fontAlgn="auto" hangingPunct="1">
              <a:spcBef>
                <a:spcPts val="0"/>
              </a:spcBef>
              <a:spcAft>
                <a:spcPts val="0"/>
              </a:spcAft>
              <a:defRPr/>
            </a:pPr>
            <a:fld id="{C67AADEF-D29F-7C49-9DC9-A83DD198D23C}" type="slidenum">
              <a:rPr lang="en-US" sz="1350">
                <a:solidFill>
                  <a:prstClr val="black"/>
                </a:solidFill>
                <a:latin typeface="Arial"/>
              </a:rPr>
              <a:pPr defTabSz="342900" eaLnBrk="1" fontAlgn="auto" hangingPunct="1">
                <a:spcBef>
                  <a:spcPts val="0"/>
                </a:spcBef>
                <a:spcAft>
                  <a:spcPts val="0"/>
                </a:spcAft>
                <a:defRPr/>
              </a:pPr>
              <a:t>73</a:t>
            </a:fld>
            <a:endParaRPr lang="en-US" sz="1350">
              <a:solidFill>
                <a:prstClr val="black"/>
              </a:solidFill>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2DEBE3-53C2-D9FB-1D2E-06C532E379C1}"/>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047477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a:extLst>
              <a:ext uri="{FF2B5EF4-FFF2-40B4-BE49-F238E27FC236}">
                <a16:creationId xmlns:a16="http://schemas.microsoft.com/office/drawing/2014/main" id="{0CDB37CF-7579-4DA6-8912-905B3D9708E1}"/>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E8CA0422-DC2F-36FF-2938-E12FE482592E}"/>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3038475" y="1331913"/>
            <a:ext cx="3067050" cy="3132137"/>
          </a:xfrm>
        </p:spPr>
      </p:pic>
      <p:pic>
        <p:nvPicPr>
          <p:cNvPr id="275459" name="Content Placeholder 3" descr="Crystal_Project_pause-queue.png">
            <a:extLst>
              <a:ext uri="{FF2B5EF4-FFF2-40B4-BE49-F238E27FC236}">
                <a16:creationId xmlns:a16="http://schemas.microsoft.com/office/drawing/2014/main" id="{8A8F0A7B-1C3E-2218-C562-B28F1617E4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2904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1">
            <a:extLst>
              <a:ext uri="{FF2B5EF4-FFF2-40B4-BE49-F238E27FC236}">
                <a16:creationId xmlns:a16="http://schemas.microsoft.com/office/drawing/2014/main" id="{020C1683-D0AA-B695-2912-F1723987C157}"/>
              </a:ext>
            </a:extLst>
          </p:cNvPr>
          <p:cNvSpPr txBox="1">
            <a:spLocks noChangeArrowheads="1"/>
          </p:cNvSpPr>
          <p:nvPr/>
        </p:nvSpPr>
        <p:spPr bwMode="auto">
          <a:xfrm>
            <a:off x="2182813" y="339725"/>
            <a:ext cx="4778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000">
                <a:solidFill>
                  <a:schemeClr val="bg1"/>
                </a:solidFill>
                <a:latin typeface="Times New Roman" panose="02020603050405020304" pitchFamily="18" charset="0"/>
                <a:cs typeface="Times New Roman" panose="02020603050405020304" pitchFamily="18" charset="0"/>
              </a:rPr>
              <a:t>Random Notes</a:t>
            </a:r>
          </a:p>
        </p:txBody>
      </p:sp>
      <p:pic>
        <p:nvPicPr>
          <p:cNvPr id="86018" name="Picture 4">
            <a:extLst>
              <a:ext uri="{FF2B5EF4-FFF2-40B4-BE49-F238E27FC236}">
                <a16:creationId xmlns:a16="http://schemas.microsoft.com/office/drawing/2014/main" id="{F15EAB46-3C5E-2889-4602-AA965BF8DF6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D1CD78-1DA9-EABA-43AD-71BA0A855B3A}"/>
              </a:ext>
            </a:extLst>
          </p:cNvPr>
          <p:cNvSpPr txBox="1"/>
          <p:nvPr/>
        </p:nvSpPr>
        <p:spPr>
          <a:xfrm>
            <a:off x="2092475" y="123478"/>
            <a:ext cx="4959050" cy="461665"/>
          </a:xfrm>
          <a:prstGeom prst="rect">
            <a:avLst/>
          </a:prstGeom>
          <a:noFill/>
        </p:spPr>
        <p:txBody>
          <a:bodyPr wrap="none" rtlCol="0">
            <a:spAutoFit/>
          </a:bodyPr>
          <a:lstStyle/>
          <a:p>
            <a:r>
              <a:rPr lang="en-US" dirty="0">
                <a:solidFill>
                  <a:srgbClr val="FFFF00"/>
                </a:solidFill>
              </a:rPr>
              <a:t>Copyright Issues</a:t>
            </a:r>
            <a:r>
              <a:rPr lang="en-US" dirty="0">
                <a:solidFill>
                  <a:srgbClr val="FF0000"/>
                </a:solidFill>
              </a:rPr>
              <a:t>: </a:t>
            </a:r>
            <a:r>
              <a:rPr lang="en-US" dirty="0">
                <a:solidFill>
                  <a:schemeClr val="bg1"/>
                </a:solidFill>
              </a:rPr>
              <a:t>Academic Sector</a:t>
            </a:r>
          </a:p>
        </p:txBody>
      </p:sp>
      <p:sp>
        <p:nvSpPr>
          <p:cNvPr id="3" name="TextBox 2">
            <a:extLst>
              <a:ext uri="{FF2B5EF4-FFF2-40B4-BE49-F238E27FC236}">
                <a16:creationId xmlns:a16="http://schemas.microsoft.com/office/drawing/2014/main" id="{E99BA1CE-A368-0603-3096-CE8FDDA415CE}"/>
              </a:ext>
            </a:extLst>
          </p:cNvPr>
          <p:cNvSpPr txBox="1"/>
          <p:nvPr/>
        </p:nvSpPr>
        <p:spPr>
          <a:xfrm>
            <a:off x="1068477" y="1779662"/>
            <a:ext cx="7007046" cy="2862322"/>
          </a:xfrm>
          <a:prstGeom prst="rect">
            <a:avLst/>
          </a:prstGeom>
          <a:noFill/>
        </p:spPr>
        <p:txBody>
          <a:bodyPr wrap="none" rtlCol="0">
            <a:spAutoFit/>
          </a:bodyPr>
          <a:lstStyle/>
          <a:p>
            <a:pPr algn="ctr"/>
            <a:r>
              <a:rPr lang="en-US" sz="3600" dirty="0">
                <a:solidFill>
                  <a:srgbClr val="FFFF00"/>
                </a:solidFill>
              </a:rPr>
              <a:t>Apart From</a:t>
            </a:r>
            <a:r>
              <a:rPr lang="en-US" sz="3600" dirty="0">
                <a:solidFill>
                  <a:srgbClr val="FF0000"/>
                </a:solidFill>
              </a:rPr>
              <a:t>:</a:t>
            </a:r>
          </a:p>
          <a:p>
            <a:pPr algn="ctr"/>
            <a:r>
              <a:rPr lang="en-US" sz="3600" dirty="0">
                <a:solidFill>
                  <a:schemeClr val="bg1"/>
                </a:solidFill>
              </a:rPr>
              <a:t>Law Society case</a:t>
            </a:r>
          </a:p>
          <a:p>
            <a:pPr algn="ctr"/>
            <a:r>
              <a:rPr lang="en-US" sz="3600" dirty="0">
                <a:solidFill>
                  <a:schemeClr val="bg1"/>
                </a:solidFill>
              </a:rPr>
              <a:t>Access Copyright case</a:t>
            </a:r>
          </a:p>
          <a:p>
            <a:pPr algn="ctr"/>
            <a:r>
              <a:rPr lang="en-US" sz="3600" dirty="0">
                <a:solidFill>
                  <a:schemeClr val="bg1"/>
                </a:solidFill>
              </a:rPr>
              <a:t>York University case</a:t>
            </a:r>
          </a:p>
          <a:p>
            <a:pPr algn="ctr"/>
            <a:r>
              <a:rPr lang="en-US" sz="3600" dirty="0">
                <a:solidFill>
                  <a:srgbClr val="FF0000"/>
                </a:solidFill>
              </a:rPr>
              <a:t>(</a:t>
            </a:r>
            <a:r>
              <a:rPr lang="en-US" sz="3600" dirty="0">
                <a:solidFill>
                  <a:srgbClr val="FFFF00"/>
                </a:solidFill>
              </a:rPr>
              <a:t>which we are dealing with today</a:t>
            </a:r>
            <a:r>
              <a:rPr lang="en-US" sz="3600" dirty="0">
                <a:solidFill>
                  <a:srgbClr val="FF0000"/>
                </a:solidFill>
              </a:rPr>
              <a:t>)</a:t>
            </a:r>
          </a:p>
        </p:txBody>
      </p:sp>
      <p:sp>
        <p:nvSpPr>
          <p:cNvPr id="4" name="TextBox 3">
            <a:extLst>
              <a:ext uri="{FF2B5EF4-FFF2-40B4-BE49-F238E27FC236}">
                <a16:creationId xmlns:a16="http://schemas.microsoft.com/office/drawing/2014/main" id="{72381672-0863-C361-858A-7D05DB4B5E8B}"/>
              </a:ext>
            </a:extLst>
          </p:cNvPr>
          <p:cNvSpPr txBox="1"/>
          <p:nvPr/>
        </p:nvSpPr>
        <p:spPr>
          <a:xfrm>
            <a:off x="2251140" y="652859"/>
            <a:ext cx="4641720" cy="769441"/>
          </a:xfrm>
          <a:prstGeom prst="rect">
            <a:avLst/>
          </a:prstGeom>
          <a:noFill/>
        </p:spPr>
        <p:txBody>
          <a:bodyPr wrap="none" rtlCol="0">
            <a:spAutoFit/>
          </a:bodyPr>
          <a:lstStyle/>
          <a:p>
            <a:r>
              <a:rPr lang="en-US" sz="4400" dirty="0">
                <a:solidFill>
                  <a:srgbClr val="00B0F0"/>
                </a:solidFill>
                <a:latin typeface="Times New Roman" panose="02020603050405020304" pitchFamily="18" charset="0"/>
                <a:cs typeface="Times New Roman" panose="02020603050405020304" pitchFamily="18" charset="0"/>
              </a:rPr>
              <a:t>Coming Next Week</a:t>
            </a:r>
          </a:p>
        </p:txBody>
      </p:sp>
    </p:spTree>
    <p:extLst>
      <p:ext uri="{BB962C8B-B14F-4D97-AF65-F5344CB8AC3E}">
        <p14:creationId xmlns:p14="http://schemas.microsoft.com/office/powerpoint/2010/main" val="3886383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Graphical user interface, website&#10;&#10;Description automatically generated">
            <a:extLst>
              <a:ext uri="{FF2B5EF4-FFF2-40B4-BE49-F238E27FC236}">
                <a16:creationId xmlns:a16="http://schemas.microsoft.com/office/drawing/2014/main" id="{D5053ED6-0282-0350-BAE1-93853CF134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01813" y="266700"/>
            <a:ext cx="55403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Graphical user interface, text, application, email&#10;&#10;Description automatically generated">
            <a:extLst>
              <a:ext uri="{FF2B5EF4-FFF2-40B4-BE49-F238E27FC236}">
                <a16:creationId xmlns:a16="http://schemas.microsoft.com/office/drawing/2014/main" id="{D5C5AE2F-E810-F2F3-E009-BDF6BD18EA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87463" y="236538"/>
            <a:ext cx="656907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F128D-532A-871F-42EE-1A12C648EA68}"/>
              </a:ext>
            </a:extLst>
          </p:cNvPr>
          <p:cNvSpPr>
            <a:spLocks noGrp="1"/>
          </p:cNvSpPr>
          <p:nvPr>
            <p:ph sz="quarter" idx="10"/>
          </p:nvPr>
        </p:nvSpPr>
        <p:spPr>
          <a:xfrm>
            <a:off x="1485900" y="1075434"/>
            <a:ext cx="6172200" cy="2825029"/>
          </a:xfrm>
        </p:spPr>
        <p:txBody>
          <a:bodyPr/>
          <a:lstStyle/>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Graphical user interface, application, table&#10;&#10;Description automatically generated with medium confidence">
            <a:extLst>
              <a:ext uri="{FF2B5EF4-FFF2-40B4-BE49-F238E27FC236}">
                <a16:creationId xmlns:a16="http://schemas.microsoft.com/office/drawing/2014/main" id="{F6EA919D-6B71-741F-4255-B6CB4CD6700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7800" y="206375"/>
            <a:ext cx="37084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Graphical user interface, text, application, email&#10;&#10;Description automatically generated">
            <a:extLst>
              <a:ext uri="{FF2B5EF4-FFF2-40B4-BE49-F238E27FC236}">
                <a16:creationId xmlns:a16="http://schemas.microsoft.com/office/drawing/2014/main" id="{2A60E5A7-BFCC-EA37-5125-BC1CF881F0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0025" y="225425"/>
            <a:ext cx="36639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Text&#10;&#10;Description automatically generated with low confidence">
            <a:extLst>
              <a:ext uri="{FF2B5EF4-FFF2-40B4-BE49-F238E27FC236}">
                <a16:creationId xmlns:a16="http://schemas.microsoft.com/office/drawing/2014/main" id="{22D93475-CDF2-8C06-6F0E-7640F52AD2C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3200" y="206375"/>
            <a:ext cx="36576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A black and white photo of a document&#10;&#10;Description automatically generated with low confidence">
            <a:extLst>
              <a:ext uri="{FF2B5EF4-FFF2-40B4-BE49-F238E27FC236}">
                <a16:creationId xmlns:a16="http://schemas.microsoft.com/office/drawing/2014/main" id="{8F850F11-BC7D-235A-8547-472FC610E9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4800" y="349250"/>
            <a:ext cx="34544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A black and white photo of a document&#10;&#10;Description automatically generated with low confidence">
            <a:extLst>
              <a:ext uri="{FF2B5EF4-FFF2-40B4-BE49-F238E27FC236}">
                <a16:creationId xmlns:a16="http://schemas.microsoft.com/office/drawing/2014/main" id="{BC2989FD-A722-FC9D-0313-067813278A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7175" y="206375"/>
            <a:ext cx="354965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A screenshot of a computer&#10;&#10;Description automatically generated with low confidence">
            <a:extLst>
              <a:ext uri="{FF2B5EF4-FFF2-40B4-BE49-F238E27FC236}">
                <a16:creationId xmlns:a16="http://schemas.microsoft.com/office/drawing/2014/main" id="{60709AD5-4215-8825-5AFE-6A54585034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20975" y="169863"/>
            <a:ext cx="37020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A black and white photo of a document&#10;&#10;Description automatically generated with low confidence">
            <a:extLst>
              <a:ext uri="{FF2B5EF4-FFF2-40B4-BE49-F238E27FC236}">
                <a16:creationId xmlns:a16="http://schemas.microsoft.com/office/drawing/2014/main" id="{1EAE0E8E-B706-83E7-1332-533C9421BE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5725" y="277813"/>
            <a:ext cx="389255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A black and white photo of a document&#10;&#10;Description automatically generated with low confidence">
            <a:extLst>
              <a:ext uri="{FF2B5EF4-FFF2-40B4-BE49-F238E27FC236}">
                <a16:creationId xmlns:a16="http://schemas.microsoft.com/office/drawing/2014/main" id="{56E517A0-B2E0-5A9C-C667-2A9809760C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68600" y="241300"/>
            <a:ext cx="36068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Text&#10;&#10;Description automatically generated">
            <a:extLst>
              <a:ext uri="{FF2B5EF4-FFF2-40B4-BE49-F238E27FC236}">
                <a16:creationId xmlns:a16="http://schemas.microsoft.com/office/drawing/2014/main" id="{B80FEA41-81B3-08ED-2EB2-9466D7CC70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25750" y="304800"/>
            <a:ext cx="34925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A screenshot of a computer&#10;&#10;Description automatically generated with low confidence">
            <a:extLst>
              <a:ext uri="{FF2B5EF4-FFF2-40B4-BE49-F238E27FC236}">
                <a16:creationId xmlns:a16="http://schemas.microsoft.com/office/drawing/2014/main" id="{520AEEFA-3C1E-4587-A5DF-C77C7CA39E5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0038" y="314325"/>
            <a:ext cx="34639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739-AE9A-3FF9-8572-2DD90A4BB603}"/>
              </a:ext>
            </a:extLst>
          </p:cNvPr>
          <p:cNvSpPr>
            <a:spLocks noGrp="1"/>
          </p:cNvSpPr>
          <p:nvPr>
            <p:ph type="title"/>
          </p:nvPr>
        </p:nvSpPr>
        <p:spPr>
          <a:xfrm>
            <a:off x="1314450" y="0"/>
            <a:ext cx="6686550" cy="746125"/>
          </a:xfrm>
        </p:spPr>
        <p:txBody>
          <a:bodyPr>
            <a:noAutofit/>
          </a:bodyPr>
          <a:lstStyle/>
          <a:p>
            <a:pPr>
              <a:defRPr/>
            </a:pPr>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954E53EE-88AF-DD75-C39D-92B4AB73C907}"/>
              </a:ext>
            </a:extLst>
          </p:cNvPr>
          <p:cNvSpPr>
            <a:spLocks noGrp="1"/>
          </p:cNvSpPr>
          <p:nvPr>
            <p:ph sz="quarter" idx="10"/>
          </p:nvPr>
        </p:nvSpPr>
        <p:spPr>
          <a:xfrm>
            <a:off x="1314450" y="850900"/>
            <a:ext cx="6515100" cy="3846513"/>
          </a:xfrm>
        </p:spPr>
        <p:txBody>
          <a:bodyPr>
            <a:normAutofit fontScale="85000" lnSpcReduction="10000"/>
          </a:bodyPr>
          <a:lstStyle/>
          <a:p>
            <a:pPr marL="0" indent="0">
              <a:lnSpc>
                <a:spcPct val="110000"/>
              </a:lnSpc>
              <a:buFont typeface="Arial" panose="020B0604020202020204" pitchFamily="34" charset="0"/>
              <a:buNone/>
              <a:defRPr/>
            </a:pPr>
            <a:r>
              <a:rPr lang="en-CA" sz="2400" dirty="0">
                <a:solidFill>
                  <a:schemeClr val="bg1"/>
                </a:solidFill>
              </a:rPr>
              <a:t>1. Please create an account at </a:t>
            </a:r>
            <a:r>
              <a:rPr lang="en-CA" sz="2400" dirty="0">
                <a:solidFill>
                  <a:schemeClr val="bg1"/>
                </a:solidFill>
                <a:hlinkClick r:id="rId2"/>
              </a:rPr>
              <a:t>http://cms.ubc.ca/</a:t>
            </a:r>
            <a:r>
              <a:rPr lang="en-CA" sz="2400" dirty="0">
                <a:solidFill>
                  <a:schemeClr val="bg1"/>
                </a:solidFill>
              </a:rPr>
              <a:t> using your CWL.</a:t>
            </a:r>
          </a:p>
          <a:p>
            <a:pPr marL="0" indent="0">
              <a:lnSpc>
                <a:spcPct val="110000"/>
              </a:lnSpc>
              <a:buFont typeface="Arial" panose="020B0604020202020204" pitchFamily="34" charset="0"/>
              <a:buNone/>
              <a:defRPr/>
            </a:pPr>
            <a:r>
              <a:rPr lang="en-CA" sz="2400" dirty="0">
                <a:solidFill>
                  <a:schemeClr val="bg1"/>
                </a:solidFill>
              </a:rPr>
              <a:t>2. Once you create an account and sign in at </a:t>
            </a:r>
            <a:r>
              <a:rPr lang="en-CA" sz="2400" dirty="0">
                <a:solidFill>
                  <a:schemeClr val="bg1"/>
                </a:solidFill>
                <a:hlinkClick r:id="rId2"/>
              </a:rPr>
              <a:t>http://cms.ubc.ca/</a:t>
            </a:r>
            <a:r>
              <a:rPr lang="en-CA" sz="2400" dirty="0">
                <a:solidFill>
                  <a:schemeClr val="bg1"/>
                </a:solidFill>
              </a:rPr>
              <a:t> you can click your name in the top right. Halfway down the following page will be your WordPress email address.</a:t>
            </a:r>
          </a:p>
          <a:p>
            <a:pPr marL="0" indent="0">
              <a:lnSpc>
                <a:spcPct val="110000"/>
              </a:lnSpc>
              <a:buFont typeface="Arial" panose="020B0604020202020204" pitchFamily="34" charset="0"/>
              <a:buNone/>
              <a:defRPr/>
            </a:pPr>
            <a:r>
              <a:rPr lang="en-CA" sz="2400" dirty="0">
                <a:solidFill>
                  <a:schemeClr val="bg1"/>
                </a:solidFill>
              </a:rPr>
              <a:t>3. Send me your WordPress email address at </a:t>
            </a:r>
            <a:r>
              <a:rPr lang="en-CA" sz="2400" dirty="0">
                <a:solidFill>
                  <a:schemeClr val="bg1"/>
                </a:solidFill>
                <a:hlinkClick r:id="rId3"/>
              </a:rPr>
              <a:t>jon.festinger@ubc.ca</a:t>
            </a:r>
            <a:r>
              <a:rPr lang="en-CA" sz="2400" dirty="0">
                <a:solidFill>
                  <a:schemeClr val="bg1"/>
                </a:solidFill>
              </a:rPr>
              <a:t>  or at </a:t>
            </a:r>
            <a:r>
              <a:rPr lang="en-CA" sz="2400" dirty="0">
                <a:solidFill>
                  <a:schemeClr val="bg1"/>
                </a:solidFill>
                <a:hlinkClick r:id="rId4"/>
              </a:rPr>
              <a:t>jon_festinger@thecdm.ca</a:t>
            </a:r>
            <a:r>
              <a:rPr lang="en-CA" sz="2400" dirty="0">
                <a:solidFill>
                  <a:schemeClr val="bg1"/>
                </a:solidFill>
              </a:rPr>
              <a:t> </a:t>
            </a:r>
          </a:p>
          <a:p>
            <a:pPr marL="0" indent="0">
              <a:lnSpc>
                <a:spcPct val="110000"/>
              </a:lnSpc>
              <a:buFont typeface="Arial" panose="020B0604020202020204" pitchFamily="34" charset="0"/>
              <a:buNone/>
              <a:defRPr/>
            </a:pPr>
            <a:r>
              <a:rPr lang="en-CA" sz="2400" dirty="0">
                <a:solidFill>
                  <a:schemeClr val="bg1"/>
                </a:solidFill>
              </a:rPr>
              <a:t>4. Then, I will invite you to participate with authoring privileges via your WordPress email address.</a:t>
            </a:r>
          </a:p>
          <a:p>
            <a:pPr marL="0" indent="0">
              <a:buFont typeface="Arial" panose="020B0604020202020204" pitchFamily="34" charset="0"/>
              <a:buNone/>
              <a:defRPr/>
            </a:pP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27F81F-EB8C-6AC9-84FF-FC5AD56F173D}"/>
                  </a:ext>
                </a:extLst>
              </p14:cNvPr>
              <p14:cNvContentPartPr/>
              <p14:nvPr/>
            </p14:nvContentPartPr>
            <p14:xfrm>
              <a:off x="1304595" y="3652987"/>
              <a:ext cx="6215040" cy="144360"/>
            </p14:xfrm>
          </p:contentPart>
        </mc:Choice>
        <mc:Fallback xmlns="">
          <p:pic>
            <p:nvPicPr>
              <p:cNvPr id="5" name="Ink 4">
                <a:extLst>
                  <a:ext uri="{FF2B5EF4-FFF2-40B4-BE49-F238E27FC236}">
                    <a16:creationId xmlns:a16="http://schemas.microsoft.com/office/drawing/2014/main" id="{E527F81F-EB8C-6AC9-84FF-FC5AD56F173D}"/>
                  </a:ext>
                </a:extLst>
              </p:cNvPr>
              <p:cNvPicPr/>
              <p:nvPr/>
            </p:nvPicPr>
            <p:blipFill>
              <a:blip r:embed="rId6"/>
              <a:stretch>
                <a:fillRect/>
              </a:stretch>
            </p:blipFill>
            <p:spPr>
              <a:xfrm>
                <a:off x="1286955" y="3634987"/>
                <a:ext cx="625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595C1C2-8D43-61A2-19F0-D2841D7C714F}"/>
                  </a:ext>
                </a:extLst>
              </p14:cNvPr>
              <p14:cNvContentPartPr/>
              <p14:nvPr/>
            </p14:nvContentPartPr>
            <p14:xfrm>
              <a:off x="1218195" y="3888427"/>
              <a:ext cx="5393160" cy="158400"/>
            </p14:xfrm>
          </p:contentPart>
        </mc:Choice>
        <mc:Fallback xmlns="">
          <p:pic>
            <p:nvPicPr>
              <p:cNvPr id="6" name="Ink 5">
                <a:extLst>
                  <a:ext uri="{FF2B5EF4-FFF2-40B4-BE49-F238E27FC236}">
                    <a16:creationId xmlns:a16="http://schemas.microsoft.com/office/drawing/2014/main" id="{6595C1C2-8D43-61A2-19F0-D2841D7C714F}"/>
                  </a:ext>
                </a:extLst>
              </p:cNvPr>
              <p:cNvPicPr/>
              <p:nvPr/>
            </p:nvPicPr>
            <p:blipFill>
              <a:blip r:embed="rId8"/>
              <a:stretch>
                <a:fillRect/>
              </a:stretch>
            </p:blipFill>
            <p:spPr>
              <a:xfrm>
                <a:off x="1200195" y="3870787"/>
                <a:ext cx="5428800" cy="194040"/>
              </a:xfrm>
              <a:prstGeom prst="rect">
                <a:avLst/>
              </a:prstGeom>
            </p:spPr>
          </p:pic>
        </mc:Fallback>
      </mc:AlternateContent>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Table&#10;&#10;Description automatically generated">
            <a:extLst>
              <a:ext uri="{FF2B5EF4-FFF2-40B4-BE49-F238E27FC236}">
                <a16:creationId xmlns:a16="http://schemas.microsoft.com/office/drawing/2014/main" id="{B173C67E-1B7C-F21F-DE1B-1F68DDDB5B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2413" y="254000"/>
            <a:ext cx="355917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A screenshot of a list&#10;&#10;Description automatically generated with low confidence">
            <a:extLst>
              <a:ext uri="{FF2B5EF4-FFF2-40B4-BE49-F238E27FC236}">
                <a16:creationId xmlns:a16="http://schemas.microsoft.com/office/drawing/2014/main" id="{2C09AEF8-CEC1-B4AA-23B0-F687F6E0083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7488" y="241300"/>
            <a:ext cx="36290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Box 1">
            <a:extLst>
              <a:ext uri="{FF2B5EF4-FFF2-40B4-BE49-F238E27FC236}">
                <a16:creationId xmlns:a16="http://schemas.microsoft.com/office/drawing/2014/main" id="{2870DA2E-A94C-5B05-0926-1DAB41616D83}"/>
              </a:ext>
            </a:extLst>
          </p:cNvPr>
          <p:cNvSpPr txBox="1">
            <a:spLocks noChangeArrowheads="1"/>
          </p:cNvSpPr>
          <p:nvPr/>
        </p:nvSpPr>
        <p:spPr bwMode="auto">
          <a:xfrm>
            <a:off x="855663" y="411163"/>
            <a:ext cx="74326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a:solidFill>
                  <a:srgbClr val="FFFF00"/>
                </a:solidFill>
              </a:rPr>
              <a:t>Copyright in CCTV Footage</a:t>
            </a:r>
            <a:r>
              <a:rPr lang="en-US" altLang="en-US" sz="4400">
                <a:solidFill>
                  <a:srgbClr val="FF0000"/>
                </a:solidFill>
              </a:rPr>
              <a:t>?</a:t>
            </a:r>
          </a:p>
        </p:txBody>
      </p:sp>
      <p:pic>
        <p:nvPicPr>
          <p:cNvPr id="101378" name="Picture 2">
            <a:extLst>
              <a:ext uri="{FF2B5EF4-FFF2-40B4-BE49-F238E27FC236}">
                <a16:creationId xmlns:a16="http://schemas.microsoft.com/office/drawing/2014/main" id="{6248E83D-200E-4073-EFA1-5B06E9BFBE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43250" y="15636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E96B52-52BC-E53A-DAD0-6E7B615B1D6A}"/>
              </a:ext>
            </a:extLst>
          </p:cNvPr>
          <p:cNvSpPr>
            <a:spLocks noGrp="1"/>
          </p:cNvSpPr>
          <p:nvPr>
            <p:ph sz="quarter" idx="10"/>
          </p:nvPr>
        </p:nvSpPr>
        <p:spPr>
          <a:xfrm>
            <a:off x="684213" y="1276350"/>
            <a:ext cx="7421562" cy="3671888"/>
          </a:xfrm>
        </p:spPr>
        <p:txBody>
          <a:bodyPr>
            <a:normAutofit fontScale="85000" lnSpcReduction="20000"/>
          </a:bodyPr>
          <a:lstStyle/>
          <a:p>
            <a:pPr marL="0" indent="0">
              <a:buFont typeface="Arial" panose="020B0604020202020204" pitchFamily="34" charset="0"/>
              <a:buNone/>
              <a:defRPr/>
            </a:pPr>
            <a:r>
              <a:rPr lang="en-US" sz="2600" dirty="0">
                <a:solidFill>
                  <a:schemeClr val="bg1"/>
                </a:solidFill>
              </a:rPr>
              <a:t>In</a:t>
            </a:r>
            <a:r>
              <a:rPr lang="en-US" sz="2600" i="1" dirty="0">
                <a:solidFill>
                  <a:srgbClr val="00B0F0"/>
                </a:solidFill>
              </a:rPr>
              <a:t> CCH Canadian Ltd. v. Law Society of Upper Canada, </a:t>
            </a:r>
            <a:r>
              <a:rPr lang="en-US" sz="2600" dirty="0">
                <a:solidFill>
                  <a:schemeClr val="bg1"/>
                </a:solidFill>
              </a:rPr>
              <a:t>2004 SCC 13 </a:t>
            </a:r>
            <a:r>
              <a:rPr lang="en-CA" sz="2600" dirty="0">
                <a:solidFill>
                  <a:srgbClr val="FFFF00"/>
                </a:solidFill>
              </a:rPr>
              <a:t>McLachlin C.J. speaking to the standard of originality required for copyright stated</a:t>
            </a:r>
            <a:r>
              <a:rPr lang="en-CA" sz="2600" dirty="0">
                <a:solidFill>
                  <a:srgbClr val="FF0000"/>
                </a:solidFill>
              </a:rPr>
              <a:t>:</a:t>
            </a:r>
            <a:r>
              <a:rPr lang="en-CA" sz="2600" dirty="0">
                <a:solidFill>
                  <a:srgbClr val="FFFF00"/>
                </a:solidFill>
              </a:rPr>
              <a:t> </a:t>
            </a:r>
          </a:p>
          <a:p>
            <a:pPr marL="300038" lvl="1" indent="0">
              <a:buFont typeface="Arial" panose="020B0604020202020204" pitchFamily="34" charset="0"/>
              <a:buNone/>
              <a:defRPr/>
            </a:pPr>
            <a:r>
              <a:rPr lang="en-CA" sz="2600" i="1" dirty="0">
                <a:solidFill>
                  <a:schemeClr val="bg1"/>
                </a:solidFill>
              </a:rPr>
              <a:t>”I conclude that the </a:t>
            </a:r>
            <a:r>
              <a:rPr lang="en-CA" sz="2600" i="1" dirty="0">
                <a:solidFill>
                  <a:srgbClr val="FFFF00"/>
                </a:solidFill>
              </a:rPr>
              <a:t>correct position falls between these extremes</a:t>
            </a:r>
            <a:r>
              <a:rPr lang="en-CA" sz="2600" i="1" dirty="0">
                <a:solidFill>
                  <a:schemeClr val="bg1"/>
                </a:solidFill>
              </a:rPr>
              <a:t>.  For a work to be </a:t>
            </a:r>
            <a:r>
              <a:rPr lang="en-CA" sz="2600" i="1" dirty="0">
                <a:solidFill>
                  <a:srgbClr val="FFFF00"/>
                </a:solidFill>
              </a:rPr>
              <a:t>“original” </a:t>
            </a:r>
            <a:r>
              <a:rPr lang="en-CA" sz="2600" i="1" dirty="0">
                <a:solidFill>
                  <a:schemeClr val="bg1"/>
                </a:solidFill>
              </a:rPr>
              <a:t>within the meaning of the Copyright Act , </a:t>
            </a:r>
            <a:r>
              <a:rPr lang="en-CA" sz="2600" i="1" dirty="0">
                <a:solidFill>
                  <a:srgbClr val="FFFF00"/>
                </a:solidFill>
              </a:rPr>
              <a:t>it must be more than a mere copy</a:t>
            </a:r>
            <a:r>
              <a:rPr lang="en-CA" sz="2600" i="1" dirty="0">
                <a:solidFill>
                  <a:schemeClr val="bg1"/>
                </a:solidFill>
              </a:rPr>
              <a:t> of another work.  At the same time, </a:t>
            </a:r>
            <a:r>
              <a:rPr lang="en-CA" sz="2600" i="1" dirty="0">
                <a:solidFill>
                  <a:srgbClr val="FFFF00"/>
                </a:solidFill>
              </a:rPr>
              <a:t>it need not be creative, in the sense of being novel or unique</a:t>
            </a:r>
            <a:r>
              <a:rPr lang="en-CA" sz="2600" i="1" dirty="0">
                <a:solidFill>
                  <a:schemeClr val="bg1"/>
                </a:solidFill>
              </a:rPr>
              <a:t>.  </a:t>
            </a:r>
            <a:r>
              <a:rPr lang="en-CA" sz="2600" i="1" dirty="0">
                <a:solidFill>
                  <a:srgbClr val="FFFF00"/>
                </a:solidFill>
              </a:rPr>
              <a:t>What is required to attract copyright protection in the expression of an idea is </a:t>
            </a:r>
            <a:r>
              <a:rPr lang="en-CA" sz="2600" i="1" dirty="0">
                <a:solidFill>
                  <a:srgbClr val="FF0000"/>
                </a:solidFill>
              </a:rPr>
              <a:t>an exercise of </a:t>
            </a:r>
            <a:r>
              <a:rPr lang="en-CA" sz="2600" i="1" dirty="0">
                <a:solidFill>
                  <a:srgbClr val="FFFF00"/>
                </a:solidFill>
              </a:rPr>
              <a:t>skill and </a:t>
            </a:r>
            <a:r>
              <a:rPr lang="en-CA" sz="2600" i="1" dirty="0">
                <a:solidFill>
                  <a:srgbClr val="FF0000"/>
                </a:solidFill>
              </a:rPr>
              <a:t>judgment</a:t>
            </a:r>
            <a:r>
              <a:rPr lang="en-CA" sz="2600" i="1" dirty="0">
                <a:solidFill>
                  <a:schemeClr val="bg1"/>
                </a:solidFill>
              </a:rPr>
              <a:t>…</a:t>
            </a:r>
            <a:r>
              <a:rPr lang="en-CA" sz="2600" i="1" dirty="0">
                <a:solidFill>
                  <a:srgbClr val="FFFF00"/>
                </a:solidFill>
              </a:rPr>
              <a:t> This exercise of skill and judgment will necessarily involve </a:t>
            </a:r>
            <a:r>
              <a:rPr lang="en-CA" sz="2600" i="1" dirty="0">
                <a:solidFill>
                  <a:srgbClr val="FF0000"/>
                </a:solidFill>
              </a:rPr>
              <a:t>intellectual effort</a:t>
            </a:r>
            <a:r>
              <a:rPr lang="en-CA" sz="2600" i="1" dirty="0">
                <a:solidFill>
                  <a:schemeClr val="bg1"/>
                </a:solidFill>
              </a:rPr>
              <a:t>.”</a:t>
            </a:r>
          </a:p>
          <a:p>
            <a:pPr marL="0" indent="0">
              <a:buFont typeface="Arial" panose="020B0604020202020204" pitchFamily="34" charset="0"/>
              <a:buNone/>
              <a:defRPr/>
            </a:pPr>
            <a:endParaRPr lang="en-US" dirty="0">
              <a:solidFill>
                <a:schemeClr val="bg1"/>
              </a:solidFill>
            </a:endParaRPr>
          </a:p>
          <a:p>
            <a:pPr marL="0" indent="0">
              <a:buFont typeface="Arial" panose="020B0604020202020204" pitchFamily="34" charset="0"/>
              <a:buNone/>
              <a:defRPr/>
            </a:pPr>
            <a:endParaRPr lang="en-US" dirty="0"/>
          </a:p>
        </p:txBody>
      </p:sp>
      <p:sp>
        <p:nvSpPr>
          <p:cNvPr id="102402" name="TextBox 1">
            <a:extLst>
              <a:ext uri="{FF2B5EF4-FFF2-40B4-BE49-F238E27FC236}">
                <a16:creationId xmlns:a16="http://schemas.microsoft.com/office/drawing/2014/main" id="{39F62F02-8DD9-20A7-7071-AD49BB5EBA2E}"/>
              </a:ext>
            </a:extLst>
          </p:cNvPr>
          <p:cNvSpPr txBox="1">
            <a:spLocks noChangeArrowheads="1"/>
          </p:cNvSpPr>
          <p:nvPr/>
        </p:nvSpPr>
        <p:spPr bwMode="auto">
          <a:xfrm>
            <a:off x="2019300" y="268288"/>
            <a:ext cx="474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chemeClr val="bg1"/>
                </a:solidFill>
              </a:rPr>
              <a:t>Standard of Originality</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a:extLst>
              <a:ext uri="{FF2B5EF4-FFF2-40B4-BE49-F238E27FC236}">
                <a16:creationId xmlns:a16="http://schemas.microsoft.com/office/drawing/2014/main" id="{98979027-C9B9-093B-6ED2-333B820F00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25750" y="1409700"/>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Graphical user interface, text, application, email&#10;&#10;Description automatically generated">
            <a:extLst>
              <a:ext uri="{FF2B5EF4-FFF2-40B4-BE49-F238E27FC236}">
                <a16:creationId xmlns:a16="http://schemas.microsoft.com/office/drawing/2014/main" id="{DA3BFCB3-2E6C-E35F-9509-4471E024263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55800" y="277813"/>
            <a:ext cx="52324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A picture containing text, newspaper, screenshot&#10;&#10;Description automatically generated">
            <a:extLst>
              <a:ext uri="{FF2B5EF4-FFF2-40B4-BE49-F238E27FC236}">
                <a16:creationId xmlns:a16="http://schemas.microsoft.com/office/drawing/2014/main" id="{14DF6540-0D6C-B040-38A3-4B333B2580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73350" y="314325"/>
            <a:ext cx="37973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Text, letter&#10;&#10;Description automatically generated">
            <a:extLst>
              <a:ext uri="{FF2B5EF4-FFF2-40B4-BE49-F238E27FC236}">
                <a16:creationId xmlns:a16="http://schemas.microsoft.com/office/drawing/2014/main" id="{832C489B-F15A-DF2D-2F01-7CB853BD4D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3238" y="277813"/>
            <a:ext cx="55975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AA170E89-89C5-C06D-F7C5-62282859E7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9925" y="688975"/>
            <a:ext cx="27241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Box 1">
            <a:extLst>
              <a:ext uri="{FF2B5EF4-FFF2-40B4-BE49-F238E27FC236}">
                <a16:creationId xmlns:a16="http://schemas.microsoft.com/office/drawing/2014/main" id="{2A7D25D2-0133-D340-45E8-D6DCC71278CB}"/>
              </a:ext>
            </a:extLst>
          </p:cNvPr>
          <p:cNvSpPr txBox="1">
            <a:spLocks noChangeArrowheads="1"/>
          </p:cNvSpPr>
          <p:nvPr/>
        </p:nvSpPr>
        <p:spPr bwMode="auto">
          <a:xfrm>
            <a:off x="1860550" y="4371975"/>
            <a:ext cx="542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a:hlinkClick r:id="rId2"/>
              </a:rPr>
              <a:t>https://youtu.be/Zlvgil4zNQk</a:t>
            </a:r>
            <a:endParaRPr lang="en-US" altLang="en-US" sz="3200"/>
          </a:p>
        </p:txBody>
      </p:sp>
      <p:pic>
        <p:nvPicPr>
          <p:cNvPr id="108546" name="Picture 3" descr="A group of people sitting in chairs&#10;&#10;Description automatically generated with low confidence">
            <a:extLst>
              <a:ext uri="{FF2B5EF4-FFF2-40B4-BE49-F238E27FC236}">
                <a16:creationId xmlns:a16="http://schemas.microsoft.com/office/drawing/2014/main" id="{FAAFDFAB-F82E-6498-D4B5-4B5BFB8B8B2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750" y="268288"/>
            <a:ext cx="5016500"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11238</TotalTime>
  <Words>11795</Words>
  <Application>Microsoft Macintosh PowerPoint</Application>
  <PresentationFormat>On-screen Show (16:9)</PresentationFormat>
  <Paragraphs>634</Paragraphs>
  <Slides>183</Slides>
  <Notes>41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183</vt:i4>
      </vt:variant>
    </vt:vector>
  </HeadingPairs>
  <TitlesOfParts>
    <vt:vector size="200" baseType="lpstr">
      <vt:lpstr>Andale Mono</vt:lpstr>
      <vt:lpstr>Apple Chancery</vt:lpstr>
      <vt:lpstr>Arial</vt:lpstr>
      <vt:lpstr>Calibri</vt:lpstr>
      <vt:lpstr>Comic Sans MS</vt:lpstr>
      <vt:lpstr>Courier New</vt:lpstr>
      <vt:lpstr>Droid Sans</vt:lpstr>
      <vt:lpstr>Lucida Console</vt:lpstr>
      <vt:lpstr>P22 Typewriter</vt:lpstr>
      <vt:lpstr>Times New Roman</vt:lpstr>
      <vt:lpstr>Verdana</vt:lpstr>
      <vt:lpstr>Whitney Book</vt:lpstr>
      <vt:lpstr>WhitneyHTF-Bold</vt:lpstr>
      <vt:lpstr>Wingdings</vt:lpstr>
      <vt:lpstr>Office Theme</vt:lpstr>
      <vt:lpstr>1_Office Theme</vt:lpstr>
      <vt:lpstr>2_Office Theme</vt:lpstr>
      <vt:lpstr>PowerPoint Presentation</vt:lpstr>
      <vt:lpstr>PowerPoint Presentation</vt:lpstr>
      <vt:lpstr>PowerPoint Presentation</vt:lpstr>
      <vt:lpstr>Text @ UBC Bookstore</vt:lpstr>
      <vt:lpstr>PowerPoint Presentation</vt:lpstr>
      <vt:lpstr>PowerPoint Presentation</vt:lpstr>
      <vt:lpstr>PowerPoint Presentation</vt:lpstr>
      <vt:lpstr>PowerPoint Presentation</vt:lpstr>
      <vt:lpstr> For full privileges on the website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talk about…</vt:lpstr>
      <vt:lpstr>20% = a modest proposal…</vt:lpstr>
      <vt:lpstr>PowerPoint Presentation</vt:lpstr>
      <vt:lpstr>PowerPoint Presentation</vt:lpstr>
      <vt:lpstr>  </vt:lpstr>
      <vt:lpstr>LLMCL Students Registered in the Class as such:  Additional Task    </vt:lpstr>
      <vt:lpstr>PowerPoint Presentation</vt:lpstr>
      <vt:lpstr>PowerPoint Presentation</vt:lpstr>
      <vt:lpstr>The 10%</vt:lpstr>
      <vt:lpstr>Anything &amp; everything can be done via email if you prefer</vt:lpstr>
      <vt:lpstr>PowerPoint Presentation</vt:lpstr>
      <vt:lpstr>Pause</vt:lpstr>
      <vt:lpstr>PowerPoint Presentation</vt:lpstr>
      <vt:lpstr>PowerPoint Presentation</vt:lpstr>
      <vt:lpstr>PowerPoint Presentation</vt:lpstr>
      <vt:lpstr>PowerPoint Presentation</vt:lpstr>
      <vt:lpstr>Purpose of copyright in Canada? </vt:lpstr>
      <vt:lpstr>Overview of copyright</vt:lpstr>
      <vt:lpstr>What is copyrightable</vt:lpstr>
      <vt:lpstr>PowerPoint Presentation</vt:lpstr>
      <vt:lpstr>PowerPoint Presentation</vt:lpstr>
      <vt:lpstr>S. 2 Definitions</vt:lpstr>
      <vt:lpstr>PowerPoint Presentation</vt:lpstr>
      <vt:lpstr>Copyrighting Data?</vt:lpstr>
      <vt:lpstr>PowerPoint Presentation</vt:lpstr>
      <vt:lpstr>Rights of the copyright owner</vt:lpstr>
      <vt:lpstr>Rights of the copyright owner</vt:lpstr>
      <vt:lpstr>Rights of the copyright owner</vt:lpstr>
      <vt:lpstr>Rights of the copyright owner</vt:lpstr>
      <vt:lpstr>PowerPoint Presentation</vt:lpstr>
      <vt:lpstr>Rights of the copyright owner</vt:lpstr>
      <vt:lpstr>Rights of the copyright owner</vt:lpstr>
      <vt:lpstr>PowerPoint Presentation</vt:lpstr>
      <vt:lpstr>PowerPoint Presentation</vt:lpstr>
      <vt:lpstr>PowerPoint Presentation</vt:lpstr>
      <vt:lpstr>PowerPoint Presentation</vt:lpstr>
      <vt:lpstr>PowerPoint Presentation</vt:lpstr>
      <vt:lpstr>PowerPoint Presentation</vt:lpstr>
      <vt:lpstr>Rights of the copyright owner</vt:lpstr>
      <vt:lpstr>PowerPoint Presentation</vt:lpstr>
      <vt:lpstr>PowerPoint Presentation</vt:lpstr>
      <vt:lpstr>PowerPoint Presentation</vt:lpstr>
      <vt:lpstr>Rights of the copyright owner</vt:lpstr>
      <vt:lpstr>PowerPoint Presentation</vt:lpstr>
      <vt:lpstr>PowerPoint Presentation</vt:lpstr>
      <vt:lpstr> Independent Creation Doctrine - Canada</vt:lpstr>
      <vt:lpstr>PowerPoint Presentation</vt:lpstr>
      <vt:lpstr>Users’ Rights</vt:lpstr>
      <vt:lpstr>Today: Two Defences to copyright infringement</vt:lpstr>
      <vt:lpstr>User rights: Public Interest Defence</vt:lpstr>
      <vt:lpstr>User rights: Public Interest Defence</vt:lpstr>
      <vt:lpstr> Fair Dealing v. Fair Use </vt:lpstr>
      <vt:lpstr>PowerPoint Presentation</vt:lpstr>
      <vt:lpstr>Fair Dealing: Criticism or Review</vt:lpstr>
      <vt:lpstr>Fair Dealing: News Reporting</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Novel (?) uses of copyright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Dealing with the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Users’ rights: Fair Dealing</vt:lpstr>
      <vt:lpstr>Eight fair dealing categories (exhaustive list) </vt:lpstr>
      <vt:lpstr>What changed?</vt:lpstr>
      <vt:lpstr>Things that have also changed</vt:lpstr>
      <vt:lpstr>+ digital</vt:lpstr>
      <vt:lpstr>+ collaboration</vt:lpstr>
      <vt:lpstr>PowerPoint Presentation</vt:lpstr>
      <vt:lpstr>PowerPoint Presentation</vt:lpstr>
      <vt:lpstr>PowerPoint Presentation</vt:lpstr>
      <vt:lpstr>PowerPoint Presentation</vt:lpstr>
      <vt:lpstr>Users’ rights</vt:lpstr>
      <vt:lpstr>PowerPoint Presentation</vt:lpstr>
      <vt:lpstr>User rights: “Fair” in Fair Dealing</vt:lpstr>
      <vt:lpstr>The fairness stew</vt:lpstr>
      <vt:lpstr>1. Purpose of the Dealing </vt:lpstr>
      <vt:lpstr>2. Character of the Dealing </vt:lpstr>
      <vt:lpstr>Footnote: Criticisms of Majority in CBC v. SODRAC not related to fair dealing</vt:lpstr>
      <vt:lpstr>PowerPoint Presentation</vt:lpstr>
      <vt:lpstr>PowerPoint Presentation</vt:lpstr>
      <vt:lpstr>PowerPoint Presentation</vt:lpstr>
      <vt:lpstr>PowerPoint Presentation</vt:lpstr>
      <vt:lpstr>PowerPoint Presentation</vt:lpstr>
      <vt:lpstr>3. Amount of the Dealing </vt:lpstr>
      <vt:lpstr>4. Alternatives to the Dealing </vt:lpstr>
      <vt:lpstr>5. Nature of the Work</vt:lpstr>
      <vt:lpstr>6. Effect of the dealing on the work </vt:lpstr>
      <vt:lpstr>Users’ rights</vt:lpstr>
      <vt:lpstr>Users’ rights</vt:lpstr>
      <vt:lpstr>Users’ rights</vt:lpstr>
      <vt:lpstr>Carpet Cosplay</vt:lpstr>
      <vt:lpstr>PowerPoint Presentation</vt:lpstr>
      <vt:lpstr>PowerPoint Presentation</vt:lpstr>
      <vt:lpstr>Reflection Exercise</vt:lpstr>
      <vt:lpstr>PowerPoint Presentation</vt:lpstr>
      <vt:lpstr>Users’ rights</vt:lpstr>
      <vt:lpstr>Users’ rights</vt:lpstr>
      <vt:lpstr>Users’ rights</vt:lpstr>
      <vt:lpstr>Users’ rights</vt:lpstr>
      <vt:lpstr>Users’ rights</vt:lpstr>
      <vt:lpstr>Users’ rights</vt:lpstr>
      <vt:lpstr>Next case: Imagine a classroom selfie</vt:lpstr>
      <vt:lpstr>Users’ rights</vt:lpstr>
      <vt:lpstr>Users’ rights</vt:lpstr>
      <vt:lpstr>Users’ rights</vt:lpstr>
      <vt:lpstr>Users’ rights</vt:lpstr>
      <vt:lpstr>Users’ rights</vt:lpstr>
      <vt:lpstr>Users’ rights</vt:lpstr>
      <vt:lpstr>    Abella J. </vt:lpstr>
      <vt:lpstr>    Abella J. understands pedagogy</vt:lpstr>
      <vt:lpstr>PowerPoint Presentation</vt:lpstr>
      <vt:lpstr>PowerPoint Presentation</vt:lpstr>
      <vt:lpstr>Pause</vt:lpstr>
      <vt:lpstr>Coming Soon</vt:lpstr>
      <vt:lpstr>PowerPoint Presentation</vt:lpstr>
      <vt:lpstr>  Always include a cat picture</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Jon Festinger</cp:lastModifiedBy>
  <cp:revision>355</cp:revision>
  <cp:lastPrinted>2016-07-11T18:15:24Z</cp:lastPrinted>
  <dcterms:created xsi:type="dcterms:W3CDTF">2010-06-15T20:07:28Z</dcterms:created>
  <dcterms:modified xsi:type="dcterms:W3CDTF">2023-10-18T05:58:50Z</dcterms:modified>
</cp:coreProperties>
</file>