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98" r:id="rId2"/>
    <p:sldId id="3539" r:id="rId3"/>
    <p:sldId id="481" r:id="rId4"/>
    <p:sldId id="3562" r:id="rId5"/>
    <p:sldId id="3629" r:id="rId6"/>
    <p:sldId id="3572" r:id="rId7"/>
    <p:sldId id="3628" r:id="rId8"/>
    <p:sldId id="3630" r:id="rId9"/>
    <p:sldId id="3627" r:id="rId10"/>
    <p:sldId id="3631" r:id="rId11"/>
    <p:sldId id="5335" r:id="rId12"/>
    <p:sldId id="3632" r:id="rId13"/>
    <p:sldId id="3633" r:id="rId14"/>
    <p:sldId id="5247" r:id="rId15"/>
    <p:sldId id="5367" r:id="rId16"/>
    <p:sldId id="5368" r:id="rId17"/>
    <p:sldId id="5246" r:id="rId18"/>
    <p:sldId id="7634" r:id="rId19"/>
    <p:sldId id="3573" r:id="rId20"/>
    <p:sldId id="7336" r:id="rId21"/>
    <p:sldId id="7537" r:id="rId22"/>
    <p:sldId id="7631" r:id="rId23"/>
    <p:sldId id="7530" r:id="rId24"/>
    <p:sldId id="7608" r:id="rId25"/>
    <p:sldId id="7609" r:id="rId26"/>
    <p:sldId id="7610" r:id="rId27"/>
    <p:sldId id="7622" r:id="rId28"/>
    <p:sldId id="7533" r:id="rId29"/>
    <p:sldId id="7534" r:id="rId30"/>
    <p:sldId id="5449" r:id="rId31"/>
    <p:sldId id="7632" r:id="rId32"/>
    <p:sldId id="7633" r:id="rId33"/>
    <p:sldId id="5245" r:id="rId34"/>
    <p:sldId id="3570" r:id="rId35"/>
    <p:sldId id="1084" r:id="rId36"/>
    <p:sldId id="5428" r:id="rId37"/>
    <p:sldId id="487" r:id="rId38"/>
    <p:sldId id="567" r:id="rId39"/>
    <p:sldId id="510" r:id="rId40"/>
    <p:sldId id="3575" r:id="rId41"/>
    <p:sldId id="3558" r:id="rId42"/>
    <p:sldId id="3543" r:id="rId43"/>
    <p:sldId id="5236" r:id="rId44"/>
    <p:sldId id="3579" r:id="rId45"/>
    <p:sldId id="3577" r:id="rId46"/>
    <p:sldId id="3548" r:id="rId47"/>
    <p:sldId id="5376" r:id="rId48"/>
    <p:sldId id="3578" r:id="rId49"/>
    <p:sldId id="5366" r:id="rId50"/>
    <p:sldId id="5364" r:id="rId51"/>
    <p:sldId id="7658" r:id="rId52"/>
    <p:sldId id="5423" r:id="rId53"/>
    <p:sldId id="7635" r:id="rId54"/>
    <p:sldId id="3542" r:id="rId55"/>
    <p:sldId id="3549" r:id="rId56"/>
    <p:sldId id="2337" r:id="rId57"/>
    <p:sldId id="7636" r:id="rId58"/>
    <p:sldId id="5432" r:id="rId59"/>
    <p:sldId id="5429" r:id="rId60"/>
    <p:sldId id="3625" r:id="rId61"/>
    <p:sldId id="1087" r:id="rId62"/>
    <p:sldId id="1155" r:id="rId63"/>
    <p:sldId id="1088" r:id="rId64"/>
    <p:sldId id="5447" r:id="rId65"/>
    <p:sldId id="1245" r:id="rId66"/>
    <p:sldId id="3598" r:id="rId67"/>
    <p:sldId id="3560" r:id="rId68"/>
    <p:sldId id="5424" r:id="rId69"/>
    <p:sldId id="3561" r:id="rId70"/>
    <p:sldId id="3550" r:id="rId71"/>
    <p:sldId id="3565" r:id="rId72"/>
    <p:sldId id="5448" r:id="rId73"/>
    <p:sldId id="7679" r:id="rId74"/>
    <p:sldId id="7638" r:id="rId75"/>
    <p:sldId id="3541" r:id="rId76"/>
    <p:sldId id="5433" r:id="rId77"/>
    <p:sldId id="1080" r:id="rId78"/>
    <p:sldId id="7680" r:id="rId79"/>
    <p:sldId id="7682" r:id="rId80"/>
    <p:sldId id="7681" r:id="rId81"/>
    <p:sldId id="3544" r:id="rId82"/>
    <p:sldId id="1172" r:id="rId83"/>
    <p:sldId id="7637" r:id="rId84"/>
    <p:sldId id="2539" r:id="rId85"/>
    <p:sldId id="823" r:id="rId86"/>
    <p:sldId id="2125" r:id="rId87"/>
    <p:sldId id="313" r:id="rId8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 snapToObjects="1">
      <p:cViewPr varScale="1">
        <p:scale>
          <a:sx n="146" d="100"/>
          <a:sy n="146" d="100"/>
        </p:scale>
        <p:origin x="176" y="424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21" d="100"/>
          <a:sy n="121" d="100"/>
        </p:scale>
        <p:origin x="324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703B16-6862-D189-C008-62729E632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C1470-7E20-0023-852B-4BF3A149ED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1FA547-E71D-BA40-A1C6-FEBEF3A71F9D}" type="datetime1">
              <a:rPr lang="en-US" altLang="en-US"/>
              <a:pPr>
                <a:defRPr/>
              </a:pPr>
              <a:t>9/17/23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5ABF8-955D-EA57-E59E-726CA20246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5FC14-1E9F-0AEE-F8E0-7699633616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6F1340-48BF-3149-932A-4C39D19EA9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7:09:27.6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941 0 24575,'-6'31'0,"-19"26"0,0-10 0,-5 4 0,-7 13 0,-3 2 0,-3 5 0,0-2 0,6-9 0,3-2 0,7-9 0,1-3 0,-20 41 0,2-3 0,-2 0 0,4-10 0,7-14 0,6-8 0,4-5 0,1 6 0,-3 13 0,-1 8 0,1 4 0,6-11 0,-1-5 0,-4 2 0,-4 3 0,-1 0 0,9-12 0,8-13 0,6-12 0,3-7 0,-1-2 0,2-2 0,0-3 0,2-3 0,2 2 0,0-10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7:09:32.9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24575,'21'68'0,"3"0"0,6 5 0,-1-8 0,-3-5 0,-1-1 0,0 4 0,-2 4 0,-3-4 0,-4-10 0,-2-12 0,-1-11 0,0-5 0,5-1 0,1-3 0,1 0 0,-1 0 0,-5 1 0,-3 1 0,-3-1 0,-2-3 0,0-2 0,0-4 0,0-2 0,0-3 0,1 0 0,-1 2 0,-1-5 0,0 3 0,-2-3 0,1-1 0,1 0 0,1 2 0,-1 2 0,-1 1 0,0-2 0,-2-1 0,0-2 0,3-1 0,-1-1 0,4-2 0,-1-1 0,-1-2 0,2 1 0,-1 0 0,2 1 0,0-2 0,2-3 0,3-3 0,2-2 0,4-4 0,3 0 0,6-2 0,7 0 0,27-2 0,30-2 0,-35 9 0,3 0 0,3-1 0,-1 1 0,-11 1 0,-4 0 0,22-6 0,-27 2 0,-12 3 0,21-6 0,30-8 0,-26 11 0,2 0 0,5-2 0,-1 1 0,-9 4 0,-4 1 0,22-5 0,-27 3 0,-18 6 0,-7 0 0,-9 4 0,-9 3 0,-21 4 0,8 0 0,-8 0 0,15-1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1T03:07:35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24575,'54'0'0,"0"0"0,21 2 0,7 2 0,-9 1 0,4 0 0,3 2 0,10 1 0,4 2 0,1-1 0,-21-2 0,2 1 0,-1-1 0,1-1 0,0 0 0,0-1 0,-1-1 0,1 0 0,20 0 0,0-1 0,-2-1 0,-7-2 0,-3 0 0,-1 0 0,-5 0 0,-3 0 0,0 0 0,-7 0 0,-2 1 0,0 1 0,26 1 0,-2 2 0,-8 3 0,-2 2 0,-13 1 0,-2 2 0,-5-1 0,-1-1 0,0-1 0,1-2 0,-1-3 0,3-2 0,17-1 0,4-1 0,10-1 0,1 0 0,2 1 0,1-1 0,1 2 0,-1 0 0,-11-1 0,-3 1 0,-7 0 0,-1 1 0,-1 1 0,-1-1 0,-4 2 0,-1-1 0,4 1 0,1-1 0,3 0 0,-1-2 0,-7 0 0,-3-1 0,-10-1 0,-2 0 0,36 0 0,-13 0 0,11 0 0,-4 0 0,8 0 0,8 0 0,-14 0 0,7 0 0,5 0 0,2 0 0,2 0-207,-6 0 0,3 0 1,2 0-1,2 0 0,-1 0 1,-1 0 206,-14 0 0,1 0 0,0 0 0,-1 0 0,1 0 0,-2 0 0,-1 0 0,9 0 0,0 0 0,-1-1 0,-2 1 0,-2 0 0,-4-1 0,18 1 0,-4-1 0,-5 0 0,-3 0 0,6 0 0,-5-1 0,-6 1 0,15-1 0,-8 1 0,-16 0 0,-5 0 0,-9 2 0,0-2 0,5-1 0,3-2 620,16-7 0,5-5-620,-16 0 0,3-3 0,2-1 0,10-3 0,3-2 0,2-1 0,-19 6 0,1-1 0,1 1 0,0 0 0,0 3 0,0 0 0,0 1 0,0 1 0,22-1 0,-1 2 0,-1 2 0,-4 3 0,-1 0 0,-2 3 0,-8 2 0,-2 1 0,-2 1 0,-8 1 0,-2 0 0,-3 0 0,19 1 0,-6 0 0,-17 0 0,-5 0 0,28 0 0,-22 0 0,-11 5 0,-8 1 0,0-1 0,0 0 0,3-5 0,2 0 0,-7 0 0,-13 0 0,-10 0 0,26 0 0,7 0 0,11 0 0,6 1 0,9 0 0,6 2 0,-1 2 0,6 2 0,3 1 0,2 1 0,-7 0 0,2 1 0,2 1 0,0 1 0,0 0 0,0 1 0,1 1 0,0-1 0,-1 2 0,-1-1 0,-4 0 0,-1 1 0,-1-1 0,-1 0 0,-1 0 0,9 1 0,0-1 0,-3-1 0,-4-1 0,12 1 0,-4-2 0,-2-1 0,-11-2 0,-2 0 0,-2-3 0,27-3 0,-4-6 0,-11-6 0,-1-3 0,-5-2 0,-1-1 0,-5-1 0,-2 1 0,-8 4 0,0 3 0,3 3 0,2 2 0,9 2 0,2 1 0,2 1 0,2 0 0,2 0 0,0 0 0,-6 0 0,-3 0 0,-12 0 0,-3 0 0,-5-1 0,-3-1 0,29-6 0,-14-4 0,-15-2 0,-15 1 0,-17 5 0,-11 4 0,-8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1T03:07:41.1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0 205 24575,'79'0'0,"-18"1"0,8 1 0,19 1 0,7 1 0,-23 0 0,2 0 0,-1 1 0,-5 2 0,-1 0 0,-1 1 0,29 4 0,-2 2 0,-4-1 0,-1 1 0,-7-3 0,-1-1 0,8-3 0,1-3 0,1-1 0,1-3 0,4-5 0,1-2 0,-4-2 0,-3-1 0,-14-1 0,-5-1 0,-11 2 0,-5 1 0,17 0 0,-21 7 0,18 5 0,-9 2 0,9 1 0,3 0 0,8 2 0,6 0 0,-5-1 0,6 1 0,2 1 0,1-1 0,-10 0 0,1-1 0,1 0 0,2 0 0,1 0-141,9-1 0,3 1 0,1-2 0,1 0 0,-1 0 141,0 0 0,1-2 0,-1 1 0,1-1 0,-1-2 0,0 1 0,-1-2 0,0 0 0,0-1 0,-1-1 0,-4-1 0,0 0 0,-1-1 0,-1-1 0,-4-1 0,6-2 0,-2 0 0,-3-2 0,-3-2 0,13-3 0,-3-2 0,-6 0 0,-17 0 0,-5 0 0,-4 1 0,6-3 0,-6 1 0,22-2 0,-27 13 705,-12 7-705,-3 0 0,-6 0 0,-13 0 0,4 0 0,37 0 0,-8 0 0,9 0 0,31 0 0,8 0 0,-20-1 0,2 0 0,2 0 0,4-1 0,1-1 0,-1 0 0,1 0 0,0-1 0,-2 1 0,-7-1 0,-2 1 0,-1-1 0,-7 2 0,-1 0 0,-3 0 0,25 0 0,-5 1 0,-9 1 0,-3 0 0,-1 0 0,-1 0 0,7 1 0,1-2 0,3 1 0,4-2 0,-17-3 0,4-1 0,0-1 0,4-2 0,0-1 0,0-1 0,0-1 0,0-1 0,0 1 0,-1 0 0,-1 1 0,-2 2 0,18-1 0,-3 4 0,-3 4 0,-2 3 0,-3 5 0,-1 4 0,-7 2 0,-2 3 0,1 4 0,-3 3 0,-6-1 0,-3 2 0,-11-3 0,-4 1 0,31 17 0,-30-6 0,-8 0 0,6 0 0,11-1 0,14-1 0,15-3 0,11-7 0,0-6 0,-8-6 0,-11-5 0,-5-2 0,-1-1 0,4 0 0,2-2 0,-3-4 0,-4 0 0,2 0 0,-3 4 0,3-1 0,-4-3 0,-11 0 0,-5 1 0,9 2 0,22 3 0,-13 0 0,9 0 0,-13 0 0,4 0 0,2 0 0,8 0 0,3 0 0,1 0 0,2 0 0,1 0 0,-3 0 0,-9 0 0,-3 0 0,0 0 0,26 0 0,-3 0 0,-11-1 0,-4-1 0,-11 1 0,-4-1 0,-12 1 0,-5-1 0,21-1 0,-32 3 0,-17 0 0,-12 0 0,-3 0 0,4 0 0,4 0 0,2 0 0,-6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2D183-1D79-2DC5-9772-DFA4B162CC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08DFD-6283-49B5-F3EA-05F822B76D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DFE32D-6DBA-D244-B46B-35576D592A4A}" type="datetime1">
              <a:rPr lang="en-US" altLang="en-US"/>
              <a:pPr>
                <a:defRPr/>
              </a:pPr>
              <a:t>9/17/23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6A6593-51CC-0E5F-D244-02D28A511C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73A9EA-EFFF-A2F2-FF5B-C3767C73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CABCD-7419-769D-D969-9884512347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44510-6270-A217-5429-4995E72AD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B754A-C585-4D48-8BF6-211F2141A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A074BAF6-DA65-8BA9-0FB6-FD202E3436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9811B8B4-C62C-D9ED-F949-F8BABF9BE3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47D6DD8-8A14-2889-3B0D-F66349057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5A9CB4-0E25-7840-90DA-86317BBA009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7295A12-7BC0-945E-927B-D951D04E4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ECBFF052-058F-47D9-EE24-2668A7231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F3EB6FC7-C1C1-5065-F736-F5135B488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B4A52D5-56A3-2541-BEB2-C4FD64A50944}" type="slidenum">
              <a:rPr lang="en-US" altLang="en-US" sz="1200" smtClean="0">
                <a:latin typeface="Calibri" panose="020F0502020204030204" pitchFamily="34" charset="0"/>
              </a:rPr>
              <a:pPr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DAC8E7D1-9747-6CA5-BD02-CE0304F76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E6E708EA-8AC6-A361-8F1A-394F0031B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06D05A87-5375-C5C6-B1C9-07BEB7968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5200CE7-6EE3-B543-AD8A-DE7CB43AF0E4}" type="slidenum">
              <a:rPr lang="en-US" altLang="en-US" sz="1200" smtClean="0">
                <a:latin typeface="Calibri" panose="020F0502020204030204" pitchFamily="34" charset="0"/>
              </a:rPr>
              <a:pPr/>
              <a:t>72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22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9FDFEABF-7951-F10E-3BD6-E6AFE3B06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E6076453-08A6-C724-6155-339AA8623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CFA2B239-5CB3-FEF8-6558-B71FC3C821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990101-DEF9-9548-8793-A44863775B2D}" type="slidenum">
              <a:rPr lang="en-US" altLang="en-US" sz="1200" smtClean="0">
                <a:latin typeface="Calibri" panose="020F0502020204030204" pitchFamily="34" charset="0"/>
              </a:rPr>
              <a:pPr/>
              <a:t>77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>
            <a:extLst>
              <a:ext uri="{FF2B5EF4-FFF2-40B4-BE49-F238E27FC236}">
                <a16:creationId xmlns:a16="http://schemas.microsoft.com/office/drawing/2014/main" id="{1C9014FF-1FA5-84A1-2D47-EB06BAE1A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Notes Placeholder 2">
            <a:extLst>
              <a:ext uri="{FF2B5EF4-FFF2-40B4-BE49-F238E27FC236}">
                <a16:creationId xmlns:a16="http://schemas.microsoft.com/office/drawing/2014/main" id="{92B1CE3F-5AE8-50E1-CEDE-4452B2B43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D0DDD3C9-6C5C-9AFA-2DE8-6584A6E5A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163DB23-3AEC-3D40-BEC6-0F82E0B0616A}" type="slidenum">
              <a:rPr lang="en-US" altLang="en-US" sz="1200" smtClean="0">
                <a:latin typeface="Calibri" panose="020F0502020204030204" pitchFamily="34" charset="0"/>
              </a:rPr>
              <a:pPr/>
              <a:t>84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14_logo_only_reverse.png">
            <a:extLst>
              <a:ext uri="{FF2B5EF4-FFF2-40B4-BE49-F238E27FC236}">
                <a16:creationId xmlns:a16="http://schemas.microsoft.com/office/drawing/2014/main" id="{BABDFE93-6A38-5BAC-B117-1DBE7C7F6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C2CF04-FA51-71D8-60E1-72709CF3F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4156075"/>
            <a:ext cx="247808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964688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2" y="271535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2" y="3219412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31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CA3D18-2828-197C-320E-927E750849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1439863"/>
            <a:ext cx="3048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DA90C-A876-6383-97C5-E05101C178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1443038"/>
            <a:ext cx="3035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125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99492E-3515-949F-9F87-866DD9A84C6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3" name="Picture 2" descr="2014_logo_only_reverse.png">
            <a:extLst>
              <a:ext uri="{FF2B5EF4-FFF2-40B4-BE49-F238E27FC236}">
                <a16:creationId xmlns:a16="http://schemas.microsoft.com/office/drawing/2014/main" id="{0D21DF24-357A-35C5-5BBE-022A31972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131888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2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2" y="350785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15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6C2592-8DD6-2C46-E33F-8D0AB936AF4D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3" name="Picture 3" descr="s4b282c2015.png">
            <a:extLst>
              <a:ext uri="{FF2B5EF4-FFF2-40B4-BE49-F238E27FC236}">
                <a16:creationId xmlns:a16="http://schemas.microsoft.com/office/drawing/2014/main" id="{0ED23E25-58EB-F8CD-79F3-D67487DE3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131888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2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2" y="350785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489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03B80E1-198C-B99F-9461-3E6B8F7B5E3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CED51A3-31D2-D340-8C23-A6762819C51C}" type="slidenum">
              <a:rPr lang="en-US" altLang="en-US" sz="900" smtClean="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8CAFFC-F673-3FE7-8235-058D2CF5CE63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60E39552-C966-FCF2-A82D-1D3EFC8818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131889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60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1A5C958-A1DD-5523-2812-600690219DF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F0C15617-B003-9840-93C1-7734D8DEBC9C}" type="slidenum">
              <a:rPr lang="en-US" altLang="en-US" sz="900" smtClean="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D99ADC-0383-32C5-56E2-286C623B662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5A1B3479-6D1E-F58F-6C13-20B64C349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131889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b282c2015.png">
            <a:extLst>
              <a:ext uri="{FF2B5EF4-FFF2-40B4-BE49-F238E27FC236}">
                <a16:creationId xmlns:a16="http://schemas.microsoft.com/office/drawing/2014/main" id="{EEE7DA1E-3520-5BAB-4B4C-1DBA57D71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67E96FA-85AB-8B89-DA9D-000105B94FD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91E44374-8D67-294F-A580-79101C093B19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1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60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14_logo_only_reverse.png">
            <a:extLst>
              <a:ext uri="{FF2B5EF4-FFF2-40B4-BE49-F238E27FC236}">
                <a16:creationId xmlns:a16="http://schemas.microsoft.com/office/drawing/2014/main" id="{D8D53BC8-1162-E92D-BCC8-FA60634AB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7DB09E1-B10E-6880-DE89-23C43769F90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6F712716-8EE4-9343-B45D-20B925351A1E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1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8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BA75446-21E2-712B-1102-FFB75C83A08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8C7D87AA-8DA7-2C4A-A861-4A4B5C81DF58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3" name="Picture 3" descr="s4b282c2015.png">
            <a:extLst>
              <a:ext uri="{FF2B5EF4-FFF2-40B4-BE49-F238E27FC236}">
                <a16:creationId xmlns:a16="http://schemas.microsoft.com/office/drawing/2014/main" id="{78949BFB-8730-E561-F824-7C6449A08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763" y="422275"/>
            <a:ext cx="3635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1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9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44AB7E68-A717-B335-9F47-81126B32CDB7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1144CD56-DD45-EF4C-AA9C-9D30325F3606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2014_logo_only_reverse.png">
            <a:extLst>
              <a:ext uri="{FF2B5EF4-FFF2-40B4-BE49-F238E27FC236}">
                <a16:creationId xmlns:a16="http://schemas.microsoft.com/office/drawing/2014/main" id="{31577997-8AC2-BB8B-2127-5FBCDD35D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8" y="47307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1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8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35A9A-4C16-8843-3191-A3F1EAF3C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4164013"/>
            <a:ext cx="247808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762" y="964688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937" y="271546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937" y="321952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751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BC_2016_Signature_Wide_282.png">
            <a:extLst>
              <a:ext uri="{FF2B5EF4-FFF2-40B4-BE49-F238E27FC236}">
                <a16:creationId xmlns:a16="http://schemas.microsoft.com/office/drawing/2014/main" id="{51BB8D88-CA7A-A1EC-1914-B598A40D0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47704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30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2016_UBCStandard_Signature_ReverseRGB72.png">
            <a:extLst>
              <a:ext uri="{FF2B5EF4-FFF2-40B4-BE49-F238E27FC236}">
                <a16:creationId xmlns:a16="http://schemas.microsoft.com/office/drawing/2014/main" id="{37D30C1E-DC1B-6903-617D-F178D4FAA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1443038"/>
            <a:ext cx="47704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48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-Copy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13007" y="844551"/>
            <a:ext cx="7314109" cy="40730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413689" y="1959769"/>
            <a:ext cx="7308850" cy="2003822"/>
          </a:xfrm>
          <a:prstGeom prst="rect">
            <a:avLst/>
          </a:prstGeom>
        </p:spPr>
        <p:txBody>
          <a:bodyPr vert="horz"/>
          <a:lstStyle>
            <a:lvl1pPr marL="0" marR="0" indent="0" algn="l" defTabSz="6858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 baseline="0">
                <a:solidFill>
                  <a:srgbClr val="0C2344"/>
                </a:solidFill>
                <a:latin typeface="Verdana"/>
                <a:cs typeface="Verdana"/>
              </a:defRPr>
            </a:lvl1pPr>
            <a:lvl2pPr>
              <a:buNone/>
              <a:defRPr sz="1350" baseline="0">
                <a:solidFill>
                  <a:srgbClr val="0C2344"/>
                </a:solidFill>
                <a:latin typeface="Verdana"/>
                <a:cs typeface="Verdana"/>
              </a:defRPr>
            </a:lvl2pPr>
            <a:lvl3pPr>
              <a:buNone/>
              <a:defRPr sz="1350">
                <a:latin typeface="Verdana"/>
                <a:cs typeface="Verdana"/>
              </a:defRPr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1413689" y="1394222"/>
            <a:ext cx="7308850" cy="56554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350" b="1" baseline="0">
                <a:solidFill>
                  <a:srgbClr val="0C2344"/>
                </a:solidFill>
                <a:latin typeface="Verdana"/>
                <a:cs typeface="Verdana"/>
              </a:defRPr>
            </a:lvl1pPr>
            <a:lvl2pPr>
              <a:buNone/>
              <a:defRPr sz="1350"/>
            </a:lvl2pPr>
            <a:lvl3pPr>
              <a:buNone/>
              <a:defRPr sz="1350"/>
            </a:lvl3pPr>
            <a:lvl4pPr>
              <a:buNone/>
              <a:defRPr sz="1350"/>
            </a:lvl4pPr>
            <a:lvl5pPr>
              <a:buNone/>
              <a:defRPr sz="135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7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4945"/>
            <a:ext cx="8229600" cy="762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056101"/>
            <a:ext cx="8229600" cy="32385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983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945"/>
            <a:ext cx="8229600" cy="762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68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5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uildin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C070B0-038E-08D2-BAD6-7221D537E063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effectLst>
            <a:outerShdw blurRad="40000" dist="230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C29EFA95-CCDB-2CB8-23E6-2904D73E73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kstreel\Desktop\Pro Shots Allard Hall\Aerial Photo Shop Allard Hall\S07_1758_adj.jpg">
            <a:extLst>
              <a:ext uri="{FF2B5EF4-FFF2-40B4-BE49-F238E27FC236}">
                <a16:creationId xmlns:a16="http://schemas.microsoft.com/office/drawing/2014/main" id="{2B3088D5-A60F-5524-AD72-24774A5BA0F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3"/>
          <a:stretch/>
        </p:blipFill>
        <p:spPr bwMode="auto">
          <a:xfrm>
            <a:off x="-14288" y="915988"/>
            <a:ext cx="9170988" cy="422751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55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3893-26C5-01AD-96F3-9536248D2964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effectLst>
            <a:outerShdw blurRad="40000" dist="230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E2D569ED-152A-B747-B981-372BF49899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8309510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1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2 Column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F7D1FE-9DA6-2B3C-97F7-254CB05F57B2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effectLst>
            <a:outerShdw blurRad="40000" dist="230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AB873854-2D61-5A25-30F3-15F630C375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8802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2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2 Column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96B6C4-0314-FBE4-E527-775DBDD9FAB3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effectLst>
            <a:outerShdw blurRad="40000" dist="230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6F2B4351-1082-0421-6DAF-D9A70DBB44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87900" y="1203598"/>
            <a:ext cx="3916363" cy="362557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161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757D78-8484-EB53-429F-46217DA20796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shade val="95000"/>
                <a:satMod val="105000"/>
                <a:alpha val="25000"/>
              </a:schemeClr>
            </a:solidFill>
          </a:ln>
          <a:effectLst>
            <a:outerShdw blurRad="40000" dist="230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9C0BEE87-ADC6-CE13-142E-D40BC240FD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8309510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2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2 Column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34A38D-A198-1245-08E7-2AD9474649C1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shade val="95000"/>
                <a:satMod val="105000"/>
                <a:alpha val="25000"/>
              </a:schemeClr>
            </a:solidFill>
          </a:ln>
          <a:effectLst>
            <a:outerShdw blurRad="40000" dist="230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AE57E911-9EAD-B4A3-683D-8D81C87983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8802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rd Law - Body 2 Column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C9BED-0E95-25CA-3CC2-95CF7BB40ACC}"/>
              </a:ext>
            </a:extLst>
          </p:cNvPr>
          <p:cNvSpPr/>
          <p:nvPr userDrawn="1"/>
        </p:nvSpPr>
        <p:spPr>
          <a:xfrm>
            <a:off x="0" y="0"/>
            <a:ext cx="9144000" cy="91598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shade val="95000"/>
                <a:satMod val="105000"/>
                <a:alpha val="25000"/>
              </a:schemeClr>
            </a:solidFill>
          </a:ln>
          <a:effectLst>
            <a:outerShdw blurRad="40000" dist="230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:\Law Templates and Logos\Allard School of Law Logo Files\JPEGs\PALSOL-1.1b-Formal-UBC-Shield.jpg">
            <a:extLst>
              <a:ext uri="{FF2B5EF4-FFF2-40B4-BE49-F238E27FC236}">
                <a16:creationId xmlns:a16="http://schemas.microsoft.com/office/drawing/2014/main" id="{4C4B7542-3CC3-8D23-C1A8-C2DE8D90A5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123825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185221"/>
            <a:ext cx="5943600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203598"/>
            <a:ext cx="3917022" cy="36255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87900" y="1203598"/>
            <a:ext cx="3916363" cy="362557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45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93" r:id="rId1"/>
    <p:sldLayoutId id="2147485894" r:id="rId2"/>
    <p:sldLayoutId id="2147485895" r:id="rId3"/>
    <p:sldLayoutId id="2147485896" r:id="rId4"/>
    <p:sldLayoutId id="2147485897" r:id="rId5"/>
    <p:sldLayoutId id="2147485898" r:id="rId6"/>
    <p:sldLayoutId id="2147485899" r:id="rId7"/>
    <p:sldLayoutId id="2147485900" r:id="rId8"/>
    <p:sldLayoutId id="2147485901" r:id="rId9"/>
    <p:sldLayoutId id="2147485902" r:id="rId10"/>
    <p:sldLayoutId id="2147485903" r:id="rId11"/>
    <p:sldLayoutId id="2147485904" r:id="rId12"/>
    <p:sldLayoutId id="2147485905" r:id="rId13"/>
    <p:sldLayoutId id="2147485906" r:id="rId14"/>
    <p:sldLayoutId id="2147485907" r:id="rId15"/>
    <p:sldLayoutId id="2147485908" r:id="rId16"/>
    <p:sldLayoutId id="2147485909" r:id="rId17"/>
    <p:sldLayoutId id="2147485910" r:id="rId18"/>
    <p:sldLayoutId id="2147485911" r:id="rId19"/>
    <p:sldLayoutId id="2147485912" r:id="rId20"/>
    <p:sldLayoutId id="2147485913" r:id="rId21"/>
    <p:sldLayoutId id="2147485889" r:id="rId22"/>
    <p:sldLayoutId id="2147485890" r:id="rId23"/>
    <p:sldLayoutId id="2147485891" r:id="rId24"/>
    <p:sldLayoutId id="2147485892" r:id="rId2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plaw.allard.ubc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iplaw.allard.ubc.ca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6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590.png"/><Relationship Id="rId4" Type="http://schemas.openxmlformats.org/officeDocument/2006/relationships/customXml" Target="../ink/ink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hyperlink" Target="mailto:jon.festinger@ubc.ca" TargetMode="External"/><Relationship Id="rId7" Type="http://schemas.openxmlformats.org/officeDocument/2006/relationships/customXml" Target="../ink/ink4.xml"/><Relationship Id="rId2" Type="http://schemas.openxmlformats.org/officeDocument/2006/relationships/hyperlink" Target="http://cms.ubc.ca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0.png"/><Relationship Id="rId5" Type="http://schemas.openxmlformats.org/officeDocument/2006/relationships/customXml" Target="../ink/ink3.xml"/><Relationship Id="rId4" Type="http://schemas.openxmlformats.org/officeDocument/2006/relationships/hyperlink" Target="mailto:jon_festinger@thecdm.ca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jon.festinger@ubc.c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jpeg"/><Relationship Id="rId4" Type="http://schemas.openxmlformats.org/officeDocument/2006/relationships/hyperlink" Target="mailto:jfestinger@telus.net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3">
            <a:extLst>
              <a:ext uri="{FF2B5EF4-FFF2-40B4-BE49-F238E27FC236}">
                <a16:creationId xmlns:a16="http://schemas.microsoft.com/office/drawing/2014/main" id="{7C03DCDB-9D69-5581-C0E9-D29F69A59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365125" y="125413"/>
            <a:ext cx="8778875" cy="1008062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cs typeface="OCR A Std"/>
              </a:rPr>
              <a:t>Intellectual Property Law</a:t>
            </a:r>
            <a:r>
              <a:rPr lang="en-US" sz="3200" dirty="0">
                <a:solidFill>
                  <a:srgbClr val="FF0000"/>
                </a:solidFill>
                <a:cs typeface="OCR A Std"/>
              </a:rPr>
              <a:t>: </a:t>
            </a:r>
            <a:r>
              <a:rPr lang="en-US" sz="3200" dirty="0">
                <a:solidFill>
                  <a:srgbClr val="FFFF00"/>
                </a:solidFill>
                <a:cs typeface="OCR A Std"/>
              </a:rPr>
              <a:t> </a:t>
            </a:r>
            <a:br>
              <a:rPr lang="en-US" sz="3200">
                <a:solidFill>
                  <a:srgbClr val="FFFF00"/>
                </a:solidFill>
                <a:cs typeface="OCR A Std"/>
              </a:rPr>
            </a:br>
            <a:r>
              <a:rPr lang="en-US" sz="3200">
                <a:solidFill>
                  <a:schemeClr val="bg1"/>
                </a:solidFill>
                <a:cs typeface="OCR A Std"/>
              </a:rPr>
              <a:t>Introduction</a:t>
            </a:r>
            <a:endParaRPr lang="en-US" sz="3200" spc="100" dirty="0">
              <a:ea typeface="ＭＳ Ｐゴシック" charset="-128"/>
            </a:endParaRPr>
          </a:p>
        </p:txBody>
      </p:sp>
      <p:sp>
        <p:nvSpPr>
          <p:cNvPr id="16386" name="Text Placeholder 2">
            <a:extLst>
              <a:ext uri="{FF2B5EF4-FFF2-40B4-BE49-F238E27FC236}">
                <a16:creationId xmlns:a16="http://schemas.microsoft.com/office/drawing/2014/main" id="{47C0539B-3EAE-04A3-028A-267E117A87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366713" y="1276350"/>
            <a:ext cx="5429250" cy="18716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Lucida Console"/>
              </a:rPr>
              <a:t>Talk </a:t>
            </a:r>
            <a:r>
              <a:rPr lang="en-US" b="1" dirty="0">
                <a:solidFill>
                  <a:srgbClr val="FF0000"/>
                </a:solidFill>
                <a:cs typeface="Lucida Console"/>
              </a:rPr>
              <a:t>1</a:t>
            </a:r>
            <a:r>
              <a:rPr lang="en-US" b="1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Lucida Console"/>
              </a:rPr>
              <a:t>LAW 422 001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Lucida Console"/>
              </a:rPr>
              <a:t>Intellectual Property Law 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Lucida Console"/>
              </a:rPr>
              <a:t>Allard School of Law</a:t>
            </a:r>
            <a:r>
              <a:rPr lang="en-US" b="1" dirty="0">
                <a:solidFill>
                  <a:srgbClr val="FF0000"/>
                </a:solidFill>
                <a:cs typeface="Lucida Console"/>
              </a:rPr>
              <a:t>,</a:t>
            </a:r>
            <a:r>
              <a:rPr lang="en-US" b="1" dirty="0">
                <a:solidFill>
                  <a:srgbClr val="FFFF00"/>
                </a:solidFill>
                <a:cs typeface="Lucida Console"/>
              </a:rPr>
              <a:t> UBC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Lucida Console"/>
              </a:rPr>
              <a:t>Fall</a:t>
            </a:r>
            <a:r>
              <a:rPr lang="en-US" b="1" dirty="0">
                <a:solidFill>
                  <a:srgbClr val="FF0000"/>
                </a:solidFill>
                <a:cs typeface="Lucida Console"/>
              </a:rPr>
              <a:t>,</a:t>
            </a:r>
            <a:r>
              <a:rPr lang="en-US" b="1" dirty="0">
                <a:solidFill>
                  <a:srgbClr val="FFFF00"/>
                </a:solidFill>
                <a:cs typeface="Lucida Console"/>
              </a:rPr>
              <a:t> 2023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C834AE-764E-0D2B-1885-9A99FBF11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713" y="3292475"/>
            <a:ext cx="5429250" cy="10795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Lucida Console"/>
              </a:rPr>
              <a:t>Jon Festinger K.C.</a:t>
            </a:r>
          </a:p>
          <a:p>
            <a:pPr>
              <a:defRPr/>
            </a:pPr>
            <a:r>
              <a:rPr lang="en-CA" dirty="0">
                <a:cs typeface="Lucida Console"/>
              </a:rPr>
              <a:t>QMUL School of Law (CCLS)</a:t>
            </a:r>
          </a:p>
          <a:p>
            <a:pPr>
              <a:defRPr/>
            </a:pPr>
            <a:r>
              <a:rPr lang="en-CA" dirty="0">
                <a:cs typeface="Lucida Console"/>
              </a:rPr>
              <a:t>Whiteboard Law</a:t>
            </a:r>
          </a:p>
          <a:p>
            <a:pPr>
              <a:defRPr/>
            </a:pPr>
            <a:r>
              <a:rPr lang="en-CA" dirty="0">
                <a:cs typeface="Lucida Console"/>
                <a:hlinkClick r:id="rId3"/>
              </a:rPr>
              <a:t>https://iplaw.allard.ubc.ca/</a:t>
            </a:r>
            <a:r>
              <a:rPr lang="en-CA" dirty="0">
                <a:cs typeface="Lucida Console"/>
              </a:rPr>
              <a:t> </a:t>
            </a:r>
          </a:p>
        </p:txBody>
      </p:sp>
      <p:pic>
        <p:nvPicPr>
          <p:cNvPr id="25604" name="Content Placeholder 3" descr="JF.png">
            <a:extLst>
              <a:ext uri="{FF2B5EF4-FFF2-40B4-BE49-F238E27FC236}">
                <a16:creationId xmlns:a16="http://schemas.microsoft.com/office/drawing/2014/main" id="{E25F15AB-ECB1-568F-E7F1-86FD66AB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5" y="2871788"/>
            <a:ext cx="23844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647A1EB-E44C-6BCB-0533-E15AA3F16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244475"/>
            <a:ext cx="6172200" cy="15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rgbClr val="00B0F0"/>
                </a:solidFill>
              </a:rPr>
              <a:t>The Metaverse</a:t>
            </a:r>
            <a:r>
              <a:rPr lang="en-US" altLang="en-US" sz="3600">
                <a:solidFill>
                  <a:srgbClr val="FF0000"/>
                </a:solidFill>
              </a:rPr>
              <a:t>:</a:t>
            </a:r>
            <a:r>
              <a:rPr lang="en-US" altLang="en-US" sz="3600">
                <a:solidFill>
                  <a:srgbClr val="00B0F0"/>
                </a:solidFill>
              </a:rPr>
              <a:t> </a:t>
            </a:r>
            <a:br>
              <a:rPr lang="en-US" altLang="en-US" sz="3600">
                <a:solidFill>
                  <a:srgbClr val="00B0F0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Life through the digital lens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62D4A3FB-1F6C-94DF-3420-D63AF259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863" y="2235200"/>
            <a:ext cx="1946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A127082-A512-EC69-17D1-0D1B18E70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3363" y="123825"/>
            <a:ext cx="8677275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chemeClr val="bg1"/>
                </a:solidFill>
              </a:rPr>
              <a:t>Essentially the exam question </a:t>
            </a:r>
            <a:r>
              <a:rPr lang="en-US" altLang="en-US" sz="3600">
                <a:solidFill>
                  <a:srgbClr val="FFFF00"/>
                </a:solidFill>
              </a:rPr>
              <a:t>every year</a:t>
            </a:r>
          </a:p>
        </p:txBody>
      </p:sp>
      <p:pic>
        <p:nvPicPr>
          <p:cNvPr id="39938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4385F91-39EB-4BEE-C9AB-CB52FFBE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188" y="1058863"/>
            <a:ext cx="30956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9A7829E-E9BA-1397-CB26-C9CC5637A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4475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Defenses to copyright infringement</a:t>
            </a:r>
            <a:r>
              <a:rPr lang="en-US" altLang="en-US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8BC-29C9-9AE5-0003-D6F1715E8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4213" y="1222375"/>
            <a:ext cx="8002587" cy="3676650"/>
          </a:xfrm>
        </p:spPr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>
                <a:solidFill>
                  <a:srgbClr val="FFFF00"/>
                </a:solidFill>
              </a:rPr>
              <a:t>Temporary Reproductions for Technological Processes</a:t>
            </a:r>
            <a:endParaRPr lang="en-CA" sz="2400" dirty="0">
              <a:solidFill>
                <a:srgbClr val="FFFF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>
                <a:solidFill>
                  <a:schemeClr val="bg1"/>
                </a:solidFill>
              </a:rPr>
              <a:t>30.71</a:t>
            </a:r>
            <a:r>
              <a:rPr lang="en-CA" sz="2400" dirty="0">
                <a:solidFill>
                  <a:schemeClr val="bg1"/>
                </a:solidFill>
              </a:rPr>
              <a:t> It is not an infringement of copyright to make a reproduction of a work or other subject-matter if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>
                <a:solidFill>
                  <a:schemeClr val="bg1"/>
                </a:solidFill>
              </a:rPr>
              <a:t>(a)</a:t>
            </a:r>
            <a:r>
              <a:rPr lang="en-CA" sz="2400" dirty="0">
                <a:solidFill>
                  <a:schemeClr val="bg1"/>
                </a:solidFill>
              </a:rPr>
              <a:t> the reproduction forms an essential part of a technological process;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>
                <a:solidFill>
                  <a:schemeClr val="bg1"/>
                </a:solidFill>
              </a:rPr>
              <a:t>(b)</a:t>
            </a:r>
            <a:r>
              <a:rPr lang="en-CA" sz="2400" dirty="0">
                <a:solidFill>
                  <a:schemeClr val="bg1"/>
                </a:solidFill>
              </a:rPr>
              <a:t> the reproduction’s only purpose is to </a:t>
            </a:r>
            <a:r>
              <a:rPr lang="en-CA" sz="2400" dirty="0">
                <a:solidFill>
                  <a:srgbClr val="FFFF00"/>
                </a:solidFill>
              </a:rPr>
              <a:t>facilitate a use that is not an infringement of copyright</a:t>
            </a:r>
            <a:r>
              <a:rPr lang="en-CA" sz="2400" dirty="0">
                <a:solidFill>
                  <a:schemeClr val="bg1"/>
                </a:solidFill>
              </a:rPr>
              <a:t>; and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>
                <a:solidFill>
                  <a:schemeClr val="bg1"/>
                </a:solidFill>
              </a:rPr>
              <a:t>(c)</a:t>
            </a:r>
            <a:r>
              <a:rPr lang="en-CA" sz="2400" dirty="0">
                <a:solidFill>
                  <a:schemeClr val="bg1"/>
                </a:solidFill>
              </a:rPr>
              <a:t> the reproduction exists </a:t>
            </a:r>
            <a:r>
              <a:rPr lang="en-CA" sz="2400" dirty="0">
                <a:solidFill>
                  <a:srgbClr val="FFFF00"/>
                </a:solidFill>
              </a:rPr>
              <a:t>only for the duration of the technological process</a:t>
            </a:r>
            <a:r>
              <a:rPr lang="en-CA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D4EEBE2-DD19-F8B5-03CD-B85C8E134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0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Without s</a:t>
            </a:r>
            <a:r>
              <a:rPr lang="en-US" altLang="en-US">
                <a:solidFill>
                  <a:srgbClr val="FF0000"/>
                </a:solidFill>
              </a:rPr>
              <a:t>.</a:t>
            </a:r>
            <a:r>
              <a:rPr lang="en-US" altLang="en-US">
                <a:solidFill>
                  <a:srgbClr val="FFFF00"/>
                </a:solidFill>
              </a:rPr>
              <a:t>30</a:t>
            </a:r>
            <a:r>
              <a:rPr lang="en-US" altLang="en-US">
                <a:solidFill>
                  <a:srgbClr val="FF0000"/>
                </a:solidFill>
              </a:rPr>
              <a:t>.</a:t>
            </a:r>
            <a:r>
              <a:rPr lang="en-US" altLang="en-US">
                <a:solidFill>
                  <a:srgbClr val="FFFF00"/>
                </a:solidFill>
              </a:rPr>
              <a:t>71 </a:t>
            </a:r>
            <a:r>
              <a:rPr lang="en-US" altLang="en-US">
                <a:solidFill>
                  <a:srgbClr val="FF0000"/>
                </a:solidFill>
              </a:rPr>
              <a:t>(</a:t>
            </a:r>
            <a:r>
              <a:rPr lang="en-US" altLang="en-US">
                <a:solidFill>
                  <a:schemeClr val="bg1"/>
                </a:solidFill>
              </a:rPr>
              <a:t>Before 2012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27D5E-FD8D-C411-7F62-29A59BA3A9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5288" y="819150"/>
            <a:ext cx="8280400" cy="39846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Fair Dealing 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requires a category </a:t>
            </a:r>
            <a:r>
              <a:rPr lang="en-US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chemeClr val="bg1"/>
                </a:solidFill>
              </a:rPr>
              <a:t> education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Majority decision in </a:t>
            </a:r>
            <a:r>
              <a:rPr lang="en-US" sz="2400" i="1" dirty="0" err="1">
                <a:solidFill>
                  <a:schemeClr val="bg1"/>
                </a:solidFill>
              </a:rPr>
              <a:t>Théberge</a:t>
            </a:r>
            <a:r>
              <a:rPr lang="en-US" sz="2400" i="1" dirty="0">
                <a:solidFill>
                  <a:schemeClr val="bg1"/>
                </a:solidFill>
              </a:rPr>
              <a:t> v. Les Galleries </a:t>
            </a:r>
            <a:r>
              <a:rPr lang="en-US" sz="2400" i="1" dirty="0" err="1">
                <a:solidFill>
                  <a:schemeClr val="bg1"/>
                </a:solidFill>
              </a:rPr>
              <a:t>d’Art</a:t>
            </a:r>
            <a:r>
              <a:rPr lang="en-US" sz="2400" i="1" dirty="0">
                <a:solidFill>
                  <a:schemeClr val="bg1"/>
                </a:solidFill>
              </a:rPr>
              <a:t> du Petit Champlain Inc. </a:t>
            </a:r>
            <a:r>
              <a:rPr lang="en-CA" sz="2400" dirty="0">
                <a:solidFill>
                  <a:schemeClr val="bg1"/>
                </a:solidFill>
              </a:rPr>
              <a:t>[2002] 2 SCR 336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Technological neutrality doctrine of SCC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</a:rPr>
              <a:t>Canadian Admiral Corp. v. Rediffusion Inc. </a:t>
            </a:r>
            <a:r>
              <a:rPr lang="en-US" sz="2400" dirty="0">
                <a:solidFill>
                  <a:schemeClr val="bg1"/>
                </a:solidFill>
              </a:rPr>
              <a:t>[1954] Ex. CR 382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Incidental Use/De Minimis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r>
              <a:rPr lang="en-US" sz="2400" dirty="0">
                <a:solidFill>
                  <a:schemeClr val="bg1"/>
                </a:solidFill>
              </a:rPr>
              <a:t> - S.30.7 Copyright Act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Retransmission, Network Services etc.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Copyright Act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Contra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</a:rPr>
              <a:t>CBC v. SODRAC </a:t>
            </a:r>
            <a:r>
              <a:rPr lang="en-CA" sz="2400" dirty="0">
                <a:solidFill>
                  <a:schemeClr val="bg1"/>
                </a:solidFill>
              </a:rPr>
              <a:t>[2015] 3 S.C.R. 615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2E077F30-D6BD-5623-51F5-7A2E75FCD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4475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300">
                <a:solidFill>
                  <a:srgbClr val="FFFF00"/>
                </a:solidFill>
              </a:rPr>
              <a:t>Thought Experiment</a:t>
            </a:r>
            <a:r>
              <a:rPr lang="en-US" altLang="en-US" sz="3300">
                <a:solidFill>
                  <a:srgbClr val="FF0000"/>
                </a:solidFill>
              </a:rPr>
              <a:t>:</a:t>
            </a:r>
            <a:r>
              <a:rPr lang="en-US" altLang="en-US" sz="3300">
                <a:solidFill>
                  <a:srgbClr val="FFFF00"/>
                </a:solidFill>
              </a:rPr>
              <a:t> </a:t>
            </a:r>
            <a:r>
              <a:rPr lang="en-US" altLang="en-US" sz="3300">
                <a:solidFill>
                  <a:schemeClr val="bg1"/>
                </a:solidFill>
              </a:rPr>
              <a:t>Trademarks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5B3E20EB-EF18-4EE6-D9F7-39BA81354923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1371600"/>
            <a:ext cx="617220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What is the essence of a brand</a:t>
            </a:r>
            <a:r>
              <a:rPr lang="en-US" altLang="en-US" sz="240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</a:rPr>
              <a:t>What is the essence of a brand the metaverse</a:t>
            </a:r>
            <a:r>
              <a:rPr lang="en-US" altLang="en-US" sz="24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006928C2-78EE-342A-9282-5709F7D5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150" y="3148013"/>
            <a:ext cx="29337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4352B7-EB3A-44A3-8C7D-29257233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3" y="161925"/>
            <a:ext cx="266541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4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64DC99AC-D097-7CCF-B050-A62D3370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195263"/>
            <a:ext cx="334962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F01BE951-9C72-0CD1-8406-C2F94CA1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2309813"/>
            <a:ext cx="20415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A picture containing text, indoor, silver&#10;&#10;Description automatically generated">
            <a:extLst>
              <a:ext uri="{FF2B5EF4-FFF2-40B4-BE49-F238E27FC236}">
                <a16:creationId xmlns:a16="http://schemas.microsoft.com/office/drawing/2014/main" id="{A5E17EF9-5B6C-27A2-8025-FA2899CA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2959100"/>
            <a:ext cx="12493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6AA2816-EB0F-3EF2-A35B-B954457C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169863"/>
            <a:ext cx="24987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0347663-DCED-46EF-CE8B-D55EEA1B1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4475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rgbClr val="FF0000"/>
                </a:solidFill>
              </a:rPr>
              <a:t>N</a:t>
            </a:r>
            <a:r>
              <a:rPr lang="en-US" altLang="en-US" sz="3600">
                <a:solidFill>
                  <a:srgbClr val="FFFF00"/>
                </a:solidFill>
              </a:rPr>
              <a:t>.</a:t>
            </a:r>
            <a:r>
              <a:rPr lang="en-US" altLang="en-US" sz="3600">
                <a:solidFill>
                  <a:srgbClr val="FF0000"/>
                </a:solidFill>
              </a:rPr>
              <a:t>F</a:t>
            </a:r>
            <a:r>
              <a:rPr lang="en-US" altLang="en-US" sz="3600">
                <a:solidFill>
                  <a:srgbClr val="FFFF00"/>
                </a:solidFill>
              </a:rPr>
              <a:t>.</a:t>
            </a:r>
            <a:r>
              <a:rPr lang="en-US" altLang="en-US" sz="3600">
                <a:solidFill>
                  <a:srgbClr val="FF0000"/>
                </a:solidFill>
              </a:rPr>
              <a:t>T</a:t>
            </a:r>
            <a:r>
              <a:rPr lang="en-US" altLang="en-US" sz="3600">
                <a:solidFill>
                  <a:srgbClr val="FFFF00"/>
                </a:solidFill>
              </a:rPr>
              <a:t>.</a:t>
            </a:r>
            <a:r>
              <a:rPr lang="en-US" altLang="en-US" sz="3600">
                <a:solidFill>
                  <a:schemeClr val="bg1"/>
                </a:solidFill>
              </a:rPr>
              <a:t>’</a:t>
            </a:r>
            <a:r>
              <a:rPr lang="en-US" altLang="en-US" sz="360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47106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24A1E4D-9805-62D0-184E-84048605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50" y="1118393"/>
            <a:ext cx="29083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92E6C-F10A-7F4D-DB33-C83871D0FE0C}"/>
              </a:ext>
            </a:extLst>
          </p:cNvPr>
          <p:cNvSpPr txBox="1"/>
          <p:nvPr/>
        </p:nvSpPr>
        <p:spPr>
          <a:xfrm>
            <a:off x="1668128" y="4314250"/>
            <a:ext cx="580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Copyright </a:t>
            </a:r>
            <a:r>
              <a:rPr lang="en-US" sz="3200" dirty="0">
                <a:solidFill>
                  <a:srgbClr val="FF0000"/>
                </a:solidFill>
              </a:rPr>
              <a:t>or</a:t>
            </a:r>
            <a:r>
              <a:rPr lang="en-US" sz="3200" dirty="0">
                <a:solidFill>
                  <a:schemeClr val="bg1"/>
                </a:solidFill>
              </a:rPr>
              <a:t> Trademark Issue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7472ABA2-96B0-7C95-E391-238C58B3B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450" y="0"/>
            <a:ext cx="4425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47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CAB5-9210-731E-C74B-9180266DF0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1025525"/>
            <a:ext cx="6172200" cy="3268663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8750" dirty="0">
                <a:solidFill>
                  <a:srgbClr val="FF0000"/>
                </a:solidFill>
              </a:rPr>
              <a:t>A</a:t>
            </a:r>
            <a:r>
              <a:rPr lang="en-US" sz="18750" dirty="0">
                <a:solidFill>
                  <a:srgbClr val="FFFF00"/>
                </a:solidFill>
              </a:rPr>
              <a:t>.</a:t>
            </a:r>
            <a:r>
              <a:rPr lang="en-US" sz="18750" dirty="0">
                <a:solidFill>
                  <a:srgbClr val="FF0000"/>
                </a:solidFill>
              </a:rPr>
              <a:t>I</a:t>
            </a:r>
            <a:r>
              <a:rPr lang="en-US" sz="18750" dirty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700" dirty="0">
                <a:solidFill>
                  <a:schemeClr val="bg1"/>
                </a:solidFill>
              </a:rPr>
              <a:t>Creation of the </a:t>
            </a:r>
            <a:r>
              <a:rPr lang="en-US" sz="2700" dirty="0">
                <a:solidFill>
                  <a:srgbClr val="FFFF00"/>
                </a:solidFill>
              </a:rPr>
              <a:t>mind</a:t>
            </a:r>
            <a:r>
              <a:rPr lang="en-US" sz="27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412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A1C0043-5540-993A-FB75-5BC103604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87313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Today’s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9AA19-A461-A8BC-5F0F-E7E540C25F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55688"/>
            <a:ext cx="8229600" cy="32385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1. What &amp; Who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2. Introduction of subjects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3. Syllabus &amp; Logistics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4. Exercise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5. Copyright Overview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4CCD2FAE-6EE5-35FE-65A4-543FFC00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0"/>
            <a:ext cx="510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56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A screenshot of a movie&#10;&#10;Description automatically generated">
            <a:extLst>
              <a:ext uri="{FF2B5EF4-FFF2-40B4-BE49-F238E27FC236}">
                <a16:creationId xmlns:a16="http://schemas.microsoft.com/office/drawing/2014/main" id="{0249D80A-BCEA-0850-6725-D1E1EF6D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788" y="0"/>
            <a:ext cx="51784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42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CB043A8-01C2-9059-3513-29EA7CCE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075" y="0"/>
            <a:ext cx="4641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34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7B84F117-85B9-9FD7-0C9A-87F2DD97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3" y="0"/>
            <a:ext cx="3711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01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A book cover with a blurry image of an open book&#10;&#10;Description automatically generated">
            <a:extLst>
              <a:ext uri="{FF2B5EF4-FFF2-40B4-BE49-F238E27FC236}">
                <a16:creationId xmlns:a16="http://schemas.microsoft.com/office/drawing/2014/main" id="{E3989F27-CE01-8297-5377-D8F70A82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38703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683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90497263-60FF-2C04-F20C-B37F00B8E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450" y="0"/>
            <a:ext cx="4991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665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8177C4C5-F101-8D9A-89DA-D6F236ED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263" y="0"/>
            <a:ext cx="2657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90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E315AEA7-2CC8-369C-0C90-B8646E7F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350" y="0"/>
            <a:ext cx="2527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36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A054CE-9613-E862-4E64-31A2845B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438" y="0"/>
            <a:ext cx="26511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662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7C78438A-A803-4975-D5BE-36BB8CF7D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450" y="844550"/>
            <a:ext cx="42291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0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>
            <a:extLst>
              <a:ext uri="{FF2B5EF4-FFF2-40B4-BE49-F238E27FC236}">
                <a16:creationId xmlns:a16="http://schemas.microsoft.com/office/drawing/2014/main" id="{68383C66-4872-C3B5-C812-806F31FA777E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236538"/>
            <a:ext cx="6172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Yes, we will </a:t>
            </a:r>
            <a:r>
              <a:rPr lang="en-US" altLang="en-US" sz="2400" dirty="0">
                <a:solidFill>
                  <a:srgbClr val="FFFF00"/>
                </a:solidFill>
              </a:rPr>
              <a:t>probably</a:t>
            </a:r>
            <a:r>
              <a:rPr lang="en-US" altLang="en-US" sz="2400" dirty="0">
                <a:solidFill>
                  <a:srgbClr val="FFFFFF"/>
                </a:solidFill>
              </a:rPr>
              <a:t> spend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the whole three hours</a:t>
            </a:r>
            <a:r>
              <a:rPr lang="is-IS" altLang="en-US" sz="2400" dirty="0">
                <a:solidFill>
                  <a:srgbClr val="FF0000"/>
                </a:solidFill>
              </a:rPr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s-IS" altLang="en-US" sz="2400" dirty="0">
              <a:solidFill>
                <a:srgbClr val="FFFF00"/>
              </a:solidFill>
            </a:endParaRPr>
          </a:p>
        </p:txBody>
      </p:sp>
      <p:pic>
        <p:nvPicPr>
          <p:cNvPr id="28674" name="Picture 3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43849720-D870-0E1E-85F2-79E6040A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1504950"/>
            <a:ext cx="20320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 structur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C1690B3E-6203-B281-1C2B-D9AF0166DB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02" y="0"/>
            <a:ext cx="42219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6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ell&#10;&#10;Description automatically generated">
            <a:extLst>
              <a:ext uri="{FF2B5EF4-FFF2-40B4-BE49-F238E27FC236}">
                <a16:creationId xmlns:a16="http://schemas.microsoft.com/office/drawing/2014/main" id="{3F38AE1F-D354-DA84-CDCB-165CEB7C1D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546" y="0"/>
            <a:ext cx="2568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6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56007A95-6BEA-41AD-4151-DDBFEA487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070" y="0"/>
            <a:ext cx="18958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38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9D38-F2AC-1D3C-0EDB-604BEE1E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50813"/>
            <a:ext cx="61722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>
                <a:solidFill>
                  <a:schemeClr val="bg1"/>
                </a:solidFill>
              </a:rPr>
              <a:t>adian</a:t>
            </a:r>
            <a:r>
              <a:rPr lang="en-US" dirty="0">
                <a:solidFill>
                  <a:srgbClr val="FF0000"/>
                </a:solidFill>
              </a:rPr>
              <a:t> Law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US" dirty="0">
                <a:solidFill>
                  <a:srgbClr val="FFFF00"/>
                </a:solidFill>
              </a:rPr>
              <a:t> International Context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75F393D4-2195-79CB-EA71-509457EA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288" y="1160463"/>
            <a:ext cx="40354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331FEDA3-012D-4649-B6DC-1068731F6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1924050"/>
            <a:ext cx="617220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>
                <a:solidFill>
                  <a:srgbClr val="FF0000"/>
                </a:solidFill>
              </a:rPr>
              <a:t>I</a:t>
            </a:r>
            <a:r>
              <a:rPr lang="en-US" altLang="en-US" sz="4000">
                <a:solidFill>
                  <a:srgbClr val="FFFF00"/>
                </a:solidFill>
              </a:rPr>
              <a:t>.</a:t>
            </a:r>
            <a:r>
              <a:rPr lang="en-US" altLang="en-US" sz="4000">
                <a:solidFill>
                  <a:srgbClr val="FF0000"/>
                </a:solidFill>
              </a:rPr>
              <a:t>P</a:t>
            </a:r>
            <a:r>
              <a:rPr lang="en-US" altLang="en-US" sz="4000">
                <a:solidFill>
                  <a:srgbClr val="FFFF00"/>
                </a:solidFill>
              </a:rPr>
              <a:t>.</a:t>
            </a:r>
            <a:r>
              <a:rPr lang="en-US" altLang="en-US" sz="4000">
                <a:solidFill>
                  <a:srgbClr val="FF0000"/>
                </a:solidFill>
              </a:rPr>
              <a:t> - </a:t>
            </a:r>
            <a:r>
              <a:rPr lang="en-US" altLang="en-US" sz="4000">
                <a:solidFill>
                  <a:schemeClr val="bg1"/>
                </a:solidFill>
              </a:rPr>
              <a:t>Once a niche area</a:t>
            </a:r>
            <a:r>
              <a:rPr lang="en-US" altLang="en-US" sz="4000">
                <a:solidFill>
                  <a:srgbClr val="FFFF00"/>
                </a:solidFill>
              </a:rPr>
              <a:t>,</a:t>
            </a:r>
            <a:r>
              <a:rPr lang="en-US" altLang="en-US" sz="4000">
                <a:solidFill>
                  <a:schemeClr val="bg1"/>
                </a:solidFill>
              </a:rPr>
              <a:t> not anymore</a:t>
            </a:r>
            <a:r>
              <a:rPr lang="en-US" altLang="en-US" sz="4000">
                <a:solidFill>
                  <a:srgbClr val="FFFF00"/>
                </a:solidFill>
              </a:rPr>
              <a:t>…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2B52-7BCC-8AB2-8E5E-4E043AF9AD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40972" y="1459851"/>
            <a:ext cx="6656423" cy="2834749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08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087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991E9-13E8-8D7A-AFBB-F31ACC88CDB3}"/>
              </a:ext>
            </a:extLst>
          </p:cNvPr>
          <p:cNvSpPr txBox="1"/>
          <p:nvPr/>
        </p:nvSpPr>
        <p:spPr>
          <a:xfrm>
            <a:off x="2673350" y="195263"/>
            <a:ext cx="37973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+mn-lt"/>
              </a:rPr>
              <a:t>Me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IP history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?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)</a:t>
            </a:r>
            <a:endParaRPr lang="en-US" sz="4000" dirty="0"/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0CD1C75E-B0EA-D87A-1D9A-BB16F509F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049338"/>
            <a:ext cx="20812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Content Placeholder 3" descr="images.jpg">
            <a:extLst>
              <a:ext uri="{FF2B5EF4-FFF2-40B4-BE49-F238E27FC236}">
                <a16:creationId xmlns:a16="http://schemas.microsoft.com/office/drawing/2014/main" id="{A4DED150-6834-17B9-D353-D654D15E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613" y="3076575"/>
            <a:ext cx="21859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imgres.jpg">
            <a:extLst>
              <a:ext uri="{FF2B5EF4-FFF2-40B4-BE49-F238E27FC236}">
                <a16:creationId xmlns:a16="http://schemas.microsoft.com/office/drawing/2014/main" id="{40B575FC-A346-93F4-0B2D-BE4777CA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550" y="2941638"/>
            <a:ext cx="2184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74F6FD73-EAC5-C4FE-DFAF-6ABD6BBE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49363"/>
            <a:ext cx="3403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.jpg">
            <a:extLst>
              <a:ext uri="{FF2B5EF4-FFF2-40B4-BE49-F238E27FC236}">
                <a16:creationId xmlns:a16="http://schemas.microsoft.com/office/drawing/2014/main" id="{AACFB973-BA89-FB71-A95B-857E2D431DA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7" b="-1487"/>
          <a:stretch/>
        </p:blipFill>
        <p:spPr>
          <a:xfrm>
            <a:off x="3035300" y="0"/>
            <a:ext cx="3221038" cy="4435475"/>
          </a:xfrm>
        </p:spPr>
      </p:pic>
      <p:pic>
        <p:nvPicPr>
          <p:cNvPr id="3" name="Content Placeholder 3" descr="Image.jpg">
            <a:extLst>
              <a:ext uri="{FF2B5EF4-FFF2-40B4-BE49-F238E27FC236}">
                <a16:creationId xmlns:a16="http://schemas.microsoft.com/office/drawing/2014/main" id="{28B614F8-A8E7-7067-12C7-4D5946DCF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7" b="-1487"/>
          <a:stretch/>
        </p:blipFill>
        <p:spPr>
          <a:xfrm>
            <a:off x="3779838" y="0"/>
            <a:ext cx="3038475" cy="4183063"/>
          </a:xfrm>
        </p:spPr>
      </p:pic>
      <p:pic>
        <p:nvPicPr>
          <p:cNvPr id="52227" name="Content Placeholder 3" descr="Image.jpg">
            <a:extLst>
              <a:ext uri="{FF2B5EF4-FFF2-40B4-BE49-F238E27FC236}">
                <a16:creationId xmlns:a16="http://schemas.microsoft.com/office/drawing/2014/main" id="{77BA79B3-9E17-5A7F-26C1-B9FD1753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8" b="-1488"/>
          <a:stretch>
            <a:fillRect/>
          </a:stretch>
        </p:blipFill>
        <p:spPr bwMode="auto">
          <a:xfrm>
            <a:off x="2811463" y="46038"/>
            <a:ext cx="3667125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res.jpg">
            <a:extLst>
              <a:ext uri="{FF2B5EF4-FFF2-40B4-BE49-F238E27FC236}">
                <a16:creationId xmlns:a16="http://schemas.microsoft.com/office/drawing/2014/main" id="{D26A3146-1431-8316-4D3B-584E8E4643E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" y="1085850"/>
            <a:ext cx="6172200" cy="2544763"/>
          </a:xfrm>
        </p:spPr>
      </p:pic>
      <p:pic>
        <p:nvPicPr>
          <p:cNvPr id="53250" name="Content Placeholder 3" descr="imgres.jpg">
            <a:extLst>
              <a:ext uri="{FF2B5EF4-FFF2-40B4-BE49-F238E27FC236}">
                <a16:creationId xmlns:a16="http://schemas.microsoft.com/office/drawing/2014/main" id="{B3ACDAE5-E53F-D186-D509-235F3672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74713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5">
            <a:extLst>
              <a:ext uri="{FF2B5EF4-FFF2-40B4-BE49-F238E27FC236}">
                <a16:creationId xmlns:a16="http://schemas.microsoft.com/office/drawing/2014/main" id="{3429333A-D751-2407-178D-B557762DE213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3" b="-1385"/>
          <a:stretch>
            <a:fillRect/>
          </a:stretch>
        </p:blipFill>
        <p:spPr bwMode="auto">
          <a:xfrm>
            <a:off x="1403648" y="614362"/>
            <a:ext cx="265747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6F9086-73BA-C8E8-13FF-712402CC10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502" y="606945"/>
            <a:ext cx="2609850" cy="39147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>
            <a:extLst>
              <a:ext uri="{FF2B5EF4-FFF2-40B4-BE49-F238E27FC236}">
                <a16:creationId xmlns:a16="http://schemas.microsoft.com/office/drawing/2014/main" id="{2CEB9270-3945-0717-E9B4-4A52B5D56D0A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860550" y="622300"/>
            <a:ext cx="5765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AutoNum type="arabicPeriod"/>
            </a:pPr>
            <a:r>
              <a:rPr lang="en-CA" altLang="en-US" sz="6000">
                <a:solidFill>
                  <a:schemeClr val="bg1"/>
                </a:solidFill>
              </a:rPr>
              <a:t>Copyright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CA" altLang="en-US" sz="6000">
                <a:solidFill>
                  <a:schemeClr val="bg1"/>
                </a:solidFill>
              </a:rPr>
              <a:t>Trademark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CA" altLang="en-US" sz="6000">
                <a:solidFill>
                  <a:schemeClr val="bg1"/>
                </a:solidFill>
              </a:rPr>
              <a:t>Patents</a:t>
            </a:r>
            <a:endParaRPr lang="en-US" altLang="en-US" sz="6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769DF-958C-05CF-3E88-E416DBE5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272" y="469117"/>
            <a:ext cx="2961455" cy="420526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A picture containing man, monitor, front, water&#10;&#10;Description automatically generated">
            <a:extLst>
              <a:ext uri="{FF2B5EF4-FFF2-40B4-BE49-F238E27FC236}">
                <a16:creationId xmlns:a16="http://schemas.microsoft.com/office/drawing/2014/main" id="{D3EA38EC-49E8-CDDF-3396-469D46D8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63" y="671513"/>
            <a:ext cx="5603875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>
            <a:extLst>
              <a:ext uri="{FF2B5EF4-FFF2-40B4-BE49-F238E27FC236}">
                <a16:creationId xmlns:a16="http://schemas.microsoft.com/office/drawing/2014/main" id="{2E1C3783-1828-F62E-B47D-039D3019DCDC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1317625"/>
            <a:ext cx="6172200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500" dirty="0">
                <a:solidFill>
                  <a:srgbClr val="FFFF00"/>
                </a:solidFill>
              </a:rPr>
              <a:t>Favorite Intellectual Property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(</a:t>
            </a:r>
            <a:r>
              <a:rPr lang="en-US" altLang="en-US" sz="4500" dirty="0">
                <a:solidFill>
                  <a:schemeClr val="bg1"/>
                </a:solidFill>
              </a:rPr>
              <a:t>current or all</a:t>
            </a:r>
            <a:r>
              <a:rPr lang="en-US" altLang="en-US" sz="4500" dirty="0">
                <a:solidFill>
                  <a:srgbClr val="FF0000"/>
                </a:solidFill>
              </a:rPr>
              <a:t>-</a:t>
            </a:r>
            <a:r>
              <a:rPr lang="en-US" altLang="en-US" sz="4500" dirty="0">
                <a:solidFill>
                  <a:schemeClr val="bg1"/>
                </a:solidFill>
              </a:rPr>
              <a:t>time</a:t>
            </a:r>
            <a:r>
              <a:rPr lang="en-US" altLang="en-US" sz="4500" dirty="0">
                <a:solidFill>
                  <a:srgbClr val="FF0000"/>
                </a:solidFill>
              </a:rPr>
              <a:t>)</a:t>
            </a:r>
            <a:r>
              <a:rPr lang="en-US" altLang="en-US" sz="4500" dirty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>
            <a:extLst>
              <a:ext uri="{FF2B5EF4-FFF2-40B4-BE49-F238E27FC236}">
                <a16:creationId xmlns:a16="http://schemas.microsoft.com/office/drawing/2014/main" id="{8C9E6ACE-DDF2-08ED-F52D-577A182B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63" y="560388"/>
            <a:ext cx="268287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F36EFFB1-2427-FEEA-CCA7-E82E4298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288" y="442913"/>
            <a:ext cx="2765425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66984B-8899-DE74-1514-DC303703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038" y="1276350"/>
            <a:ext cx="270192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>
            <a:extLst>
              <a:ext uri="{FF2B5EF4-FFF2-40B4-BE49-F238E27FC236}">
                <a16:creationId xmlns:a16="http://schemas.microsoft.com/office/drawing/2014/main" id="{8E453708-DC6C-D135-8986-698C6BD1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50" y="627063"/>
            <a:ext cx="29083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ing chair with a large screen&#10;&#10;Description automatically generated">
            <a:extLst>
              <a:ext uri="{FF2B5EF4-FFF2-40B4-BE49-F238E27FC236}">
                <a16:creationId xmlns:a16="http://schemas.microsoft.com/office/drawing/2014/main" id="{E6E3AB95-1F64-6042-2941-41EF7693A6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372" y="421779"/>
            <a:ext cx="573325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4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>
            <a:extLst>
              <a:ext uri="{FF2B5EF4-FFF2-40B4-BE49-F238E27FC236}">
                <a16:creationId xmlns:a16="http://schemas.microsoft.com/office/drawing/2014/main" id="{5014E5CC-1C74-B51F-27B9-A2910376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5" y="889000"/>
            <a:ext cx="59753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025463F9-DB2D-04EA-A80C-4CD0DBCE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277813"/>
            <a:ext cx="36671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EABC53DF-3EAF-F379-1C30-C93A8C4D8E79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460375"/>
            <a:ext cx="6172200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altLang="en-US" sz="450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50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Each with different </a:t>
            </a:r>
            <a:r>
              <a:rPr lang="en-US" altLang="en-US" sz="450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</a:t>
            </a:r>
            <a:r>
              <a:rPr lang="en-US" altLang="en-US" sz="450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sometimes very different</a:t>
            </a:r>
            <a:r>
              <a:rPr lang="en-US" altLang="en-US" sz="450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) </a:t>
            </a:r>
            <a:r>
              <a:rPr lang="en-US" altLang="en-US" sz="450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altLang="en-US" sz="4500">
                <a:solidFill>
                  <a:srgbClr val="00B0F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public interest </a:t>
            </a:r>
            <a:r>
              <a:rPr lang="en-US" altLang="en-US" sz="450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aspects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A poster of a movie&#10;&#10;Description automatically generated with medium confidence">
            <a:extLst>
              <a:ext uri="{FF2B5EF4-FFF2-40B4-BE49-F238E27FC236}">
                <a16:creationId xmlns:a16="http://schemas.microsoft.com/office/drawing/2014/main" id="{B8FD25EA-0D7A-C78F-BFB0-64442C39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913" y="220663"/>
            <a:ext cx="3178175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9562A-F0A7-3A41-F78D-915E0317A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685" y="267580"/>
            <a:ext cx="3110630" cy="46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9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E1DE6-947C-E07B-69F7-845246DF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711200"/>
            <a:ext cx="7289800" cy="37211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83E76-89A8-076E-FAEE-834435CA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28" y="253545"/>
            <a:ext cx="3096344" cy="46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00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ontent Placeholder 2">
            <a:extLst>
              <a:ext uri="{FF2B5EF4-FFF2-40B4-BE49-F238E27FC236}">
                <a16:creationId xmlns:a16="http://schemas.microsoft.com/office/drawing/2014/main" id="{29EB15E3-AC19-8827-C96B-6E5525934CE0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1228725"/>
            <a:ext cx="6172200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7200">
                <a:solidFill>
                  <a:schemeClr val="bg1"/>
                </a:solidFill>
              </a:rPr>
              <a:t>Now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7200">
                <a:solidFill>
                  <a:srgbClr val="FFFF00"/>
                </a:solidFill>
              </a:rPr>
              <a:t>You</a:t>
            </a:r>
            <a:endParaRPr lang="en-US" altLang="en-US" sz="7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D5B11F7C-BC4B-8898-6093-0DA3E4426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0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Entirely optional but please</a:t>
            </a:r>
            <a:r>
              <a:rPr lang="en-US" altLang="en-US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DEDD7-93F1-7D18-FF16-129EFAA6AA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762000"/>
            <a:ext cx="6172200" cy="368458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sz="2700" dirty="0">
                <a:solidFill>
                  <a:srgbClr val="FFFF00"/>
                </a:solidFill>
              </a:rPr>
              <a:t>…</a:t>
            </a:r>
            <a:r>
              <a:rPr lang="en-US" sz="2700" dirty="0">
                <a:solidFill>
                  <a:schemeClr val="bg1"/>
                </a:solidFill>
              </a:rPr>
              <a:t>email me a short bio of yourself referencing:</a:t>
            </a:r>
          </a:p>
          <a:p>
            <a:pPr marL="385763" indent="-385763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sz="2700" dirty="0">
                <a:solidFill>
                  <a:schemeClr val="bg1"/>
                </a:solidFill>
              </a:rPr>
              <a:t>Anything at all you want to say about yourself</a:t>
            </a:r>
          </a:p>
          <a:p>
            <a:pPr marL="385763" indent="-385763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sz="2700" dirty="0">
                <a:solidFill>
                  <a:schemeClr val="bg1"/>
                </a:solidFill>
              </a:rPr>
              <a:t>Your academic interests</a:t>
            </a:r>
          </a:p>
          <a:p>
            <a:pPr marL="385763" indent="-385763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sz="2700" dirty="0">
                <a:solidFill>
                  <a:schemeClr val="bg1"/>
                </a:solidFill>
              </a:rPr>
              <a:t>What you might like to get out of this course   (I.E., interest in a type of patent, or a copyright issue etc.) </a:t>
            </a:r>
          </a:p>
          <a:p>
            <a:pPr marL="385763" indent="-385763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sz="2700" b="1" dirty="0">
                <a:solidFill>
                  <a:srgbClr val="FFFF00"/>
                </a:solidFill>
              </a:rPr>
              <a:t>Favorite Intellectual Property </a:t>
            </a:r>
            <a:r>
              <a:rPr lang="en-US" sz="2700" b="1" dirty="0">
                <a:solidFill>
                  <a:schemeClr val="bg1"/>
                </a:solidFill>
              </a:rPr>
              <a:t>(</a:t>
            </a:r>
            <a:r>
              <a:rPr lang="en-US" sz="2700" b="1" dirty="0" err="1">
                <a:solidFill>
                  <a:srgbClr val="FFFF00"/>
                </a:solidFill>
              </a:rPr>
              <a:t>ies</a:t>
            </a:r>
            <a:r>
              <a:rPr lang="en-US" sz="2700" b="1" dirty="0">
                <a:solidFill>
                  <a:schemeClr val="bg1"/>
                </a:solidFill>
              </a:rPr>
              <a:t>)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>
                <a:solidFill>
                  <a:srgbClr val="FF0000"/>
                </a:solidFill>
              </a:rPr>
              <a:t>-</a:t>
            </a:r>
            <a:r>
              <a:rPr lang="en-US" sz="2700" dirty="0">
                <a:solidFill>
                  <a:srgbClr val="FFFF00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current or all-time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385763" indent="-385763">
              <a:buFont typeface="+mj-lt"/>
              <a:buAutoNum type="arabicPeriod"/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F9FE97EC-0ECD-A4FD-81B1-2EF48651A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61913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300" b="1">
                <a:solidFill>
                  <a:srgbClr val="FFFF00"/>
                </a:solidFill>
              </a:rPr>
              <a:t>Course Website </a:t>
            </a:r>
            <a:endParaRPr lang="en-US" altLang="en-US" sz="3300">
              <a:solidFill>
                <a:srgbClr val="FF0000"/>
              </a:solidFill>
            </a:endParaRPr>
          </a:p>
        </p:txBody>
      </p:sp>
      <p:sp>
        <p:nvSpPr>
          <p:cNvPr id="69634" name="TextBox 2">
            <a:extLst>
              <a:ext uri="{FF2B5EF4-FFF2-40B4-BE49-F238E27FC236}">
                <a16:creationId xmlns:a16="http://schemas.microsoft.com/office/drawing/2014/main" id="{3DE864D1-5559-BB8F-8CCF-17CBEBBA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350" y="4443413"/>
            <a:ext cx="379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hlinkClick r:id="rId2"/>
              </a:rPr>
              <a:t>https://iplaw.allard.ubc.ca/</a:t>
            </a:r>
            <a:r>
              <a:rPr lang="en-US" altLang="en-US"/>
              <a:t> </a:t>
            </a:r>
          </a:p>
        </p:txBody>
      </p:sp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2E04DCA-8BF1-73AD-9A85-C49C668813B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823913"/>
            <a:ext cx="2679700" cy="3365500"/>
          </a:xfrm>
        </p:spPr>
      </p:pic>
      <p:pic>
        <p:nvPicPr>
          <p:cNvPr id="69636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5A0462-BC94-A578-0577-3A921A2F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030288"/>
            <a:ext cx="396081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43806" y="1347614"/>
            <a:ext cx="6656388" cy="2833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8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Syllabus</a:t>
            </a:r>
            <a:endParaRPr lang="en-US" sz="10875" dirty="0"/>
          </a:p>
        </p:txBody>
      </p:sp>
    </p:spTree>
    <p:extLst>
      <p:ext uri="{BB962C8B-B14F-4D97-AF65-F5344CB8AC3E}">
        <p14:creationId xmlns:p14="http://schemas.microsoft.com/office/powerpoint/2010/main" val="2288738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AB919C-6CEB-764F-A411-44FD131F6B22}"/>
                  </a:ext>
                </a:extLst>
              </p14:cNvPr>
              <p14:cNvContentPartPr/>
              <p14:nvPr/>
            </p14:nvContentPartPr>
            <p14:xfrm>
              <a:off x="3219741" y="834364"/>
              <a:ext cx="338760" cy="72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AB919C-6CEB-764F-A411-44FD131F6B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779" y="798382"/>
                <a:ext cx="410324" cy="792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33601F-32F0-CACB-16A9-5CE7BE234746}"/>
                  </a:ext>
                </a:extLst>
              </p14:cNvPr>
              <p14:cNvContentPartPr/>
              <p14:nvPr/>
            </p14:nvContentPartPr>
            <p14:xfrm>
              <a:off x="3019941" y="1220644"/>
              <a:ext cx="713160" cy="376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33601F-32F0-CACB-16A9-5CE7BE234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3941" y="1184644"/>
                <a:ext cx="784800" cy="448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blue sign with white text&#10;&#10;Description automatically generated">
            <a:extLst>
              <a:ext uri="{FF2B5EF4-FFF2-40B4-BE49-F238E27FC236}">
                <a16:creationId xmlns:a16="http://schemas.microsoft.com/office/drawing/2014/main" id="{F7AFC495-2A93-BBE9-D74C-2C9F02D1A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36" y="1983844"/>
            <a:ext cx="4183435" cy="1509486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119D9F87-C640-972E-8BD5-D0EBEEFAF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395" y="1779662"/>
            <a:ext cx="2082869" cy="269037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1">
            <a:extLst>
              <a:ext uri="{FF2B5EF4-FFF2-40B4-BE49-F238E27FC236}">
                <a16:creationId xmlns:a16="http://schemas.microsoft.com/office/drawing/2014/main" id="{658884F5-A4EA-E6BB-86A4-AC2F9312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123825"/>
            <a:ext cx="349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FFF00"/>
                </a:solidFill>
              </a:rPr>
              <a:t>Lecture Capture</a:t>
            </a:r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4201FDB4-9A10-5FB5-A79E-FD82B1EEA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292" y="1059582"/>
            <a:ext cx="3335415" cy="38034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42ED5-86DD-D7A3-ACCB-CCF998BC94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55688"/>
            <a:ext cx="8229600" cy="32385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rgbClr val="FFFF00"/>
                </a:solidFill>
              </a:rPr>
              <a:t>Intellectual Property Law </a:t>
            </a:r>
            <a:r>
              <a:rPr lang="en-CA" sz="2400" dirty="0">
                <a:solidFill>
                  <a:schemeClr val="bg1"/>
                </a:solidFill>
              </a:rPr>
              <a:t>is about</a:t>
            </a:r>
            <a:r>
              <a:rPr lang="en-CA" sz="2400" dirty="0">
                <a:solidFill>
                  <a:srgbClr val="FF0000"/>
                </a:solidFill>
              </a:rPr>
              <a:t>: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What kinds of </a:t>
            </a:r>
            <a:r>
              <a:rPr lang="en-CA" sz="2400" dirty="0">
                <a:solidFill>
                  <a:srgbClr val="FFFF00"/>
                </a:solidFill>
              </a:rPr>
              <a:t>creations of the mind </a:t>
            </a:r>
            <a:r>
              <a:rPr lang="en-CA" sz="2400" dirty="0">
                <a:solidFill>
                  <a:schemeClr val="bg1"/>
                </a:solidFill>
              </a:rPr>
              <a:t>can one have rights in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Who can have those rights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What kinds of rights are there</a:t>
            </a:r>
            <a:r>
              <a:rPr lang="en-CA" sz="2400" dirty="0">
                <a:solidFill>
                  <a:srgbClr val="FF0000"/>
                </a:solidFill>
              </a:rPr>
              <a:t>;</a:t>
            </a:r>
            <a:r>
              <a:rPr lang="en-CA" sz="2400" dirty="0">
                <a:solidFill>
                  <a:schemeClr val="bg1"/>
                </a:solidFill>
              </a:rPr>
              <a:t> and how are those rights enforced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F128D-532A-871F-42EE-1A12C648EA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1075434"/>
            <a:ext cx="6172200" cy="2825029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PLEASE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SIGN UP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8739-AE9A-3FF9-8572-2DD90A4B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0"/>
            <a:ext cx="6686550" cy="746125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For </a:t>
            </a:r>
            <a:r>
              <a:rPr lang="en-CA" b="1" dirty="0">
                <a:solidFill>
                  <a:srgbClr val="FFFF00"/>
                </a:solidFill>
                <a:latin typeface="+mn-lt"/>
              </a:rPr>
              <a:t>full privileges on the website </a:t>
            </a:r>
            <a:br>
              <a:rPr lang="en-CA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E53EE-88AF-DD75-C39D-92B4AB73C9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50" y="850900"/>
            <a:ext cx="6515100" cy="384651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chemeClr val="bg1"/>
                </a:solidFill>
              </a:rPr>
              <a:t>1. Please create an account at </a:t>
            </a:r>
            <a:r>
              <a:rPr lang="en-CA" sz="2400" dirty="0">
                <a:solidFill>
                  <a:schemeClr val="bg1"/>
                </a:solidFill>
                <a:hlinkClick r:id="rId2"/>
              </a:rPr>
              <a:t>http://cms.ubc.ca/</a:t>
            </a:r>
            <a:r>
              <a:rPr lang="en-CA" sz="2400" dirty="0">
                <a:solidFill>
                  <a:schemeClr val="bg1"/>
                </a:solidFill>
              </a:rPr>
              <a:t> using your CWL.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chemeClr val="bg1"/>
                </a:solidFill>
              </a:rPr>
              <a:t>2. Once you create an account and sign in at </a:t>
            </a:r>
            <a:r>
              <a:rPr lang="en-CA" sz="2400" dirty="0">
                <a:solidFill>
                  <a:schemeClr val="bg1"/>
                </a:solidFill>
                <a:hlinkClick r:id="rId2"/>
              </a:rPr>
              <a:t>http://cms.ubc.ca/</a:t>
            </a:r>
            <a:r>
              <a:rPr lang="en-CA" sz="2400" dirty="0">
                <a:solidFill>
                  <a:schemeClr val="bg1"/>
                </a:solidFill>
              </a:rPr>
              <a:t> you can click your name in the top right. Halfway down the following page will be your WordPress email address.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chemeClr val="bg1"/>
                </a:solidFill>
              </a:rPr>
              <a:t>3. Send me your WordPress email address at </a:t>
            </a:r>
            <a:r>
              <a:rPr lang="en-CA" sz="2400" dirty="0">
                <a:solidFill>
                  <a:schemeClr val="bg1"/>
                </a:solidFill>
                <a:hlinkClick r:id="rId3"/>
              </a:rPr>
              <a:t>jon.festinger@ubc.ca</a:t>
            </a:r>
            <a:r>
              <a:rPr lang="en-CA" sz="2400" dirty="0">
                <a:solidFill>
                  <a:schemeClr val="bg1"/>
                </a:solidFill>
              </a:rPr>
              <a:t>  or at </a:t>
            </a:r>
            <a:r>
              <a:rPr lang="en-CA" sz="2400" dirty="0">
                <a:solidFill>
                  <a:schemeClr val="bg1"/>
                </a:solidFill>
                <a:hlinkClick r:id="rId4"/>
              </a:rPr>
              <a:t>jon_festinger@thecdm.ca</a:t>
            </a:r>
            <a:r>
              <a:rPr lang="en-CA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chemeClr val="bg1"/>
                </a:solidFill>
              </a:rPr>
              <a:t>4. Then, I will invite you to participate with authoring privileges via your WordPress email address.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27F81F-EB8C-6AC9-84FF-FC5AD56F173D}"/>
                  </a:ext>
                </a:extLst>
              </p14:cNvPr>
              <p14:cNvContentPartPr/>
              <p14:nvPr/>
            </p14:nvContentPartPr>
            <p14:xfrm>
              <a:off x="1304595" y="3652987"/>
              <a:ext cx="6215040" cy="144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27F81F-EB8C-6AC9-84FF-FC5AD56F17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6955" y="3634987"/>
                <a:ext cx="62506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95C1C2-8D43-61A2-19F0-D2841D7C714F}"/>
                  </a:ext>
                </a:extLst>
              </p14:cNvPr>
              <p14:cNvContentPartPr/>
              <p14:nvPr/>
            </p14:nvContentPartPr>
            <p14:xfrm>
              <a:off x="1218195" y="3888427"/>
              <a:ext cx="5393160" cy="158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95C1C2-8D43-61A2-19F0-D2841D7C71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0195" y="3870787"/>
                <a:ext cx="5428800" cy="194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087-575E-6BEC-61A4-117B75E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338" y="14288"/>
            <a:ext cx="5846762" cy="7207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FFFF00"/>
                </a:solidFill>
                <a:latin typeface="+mn-lt"/>
              </a:rPr>
              <a:t>Why post?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8926-96B7-8263-066A-BB7A6AC40D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885825"/>
            <a:ext cx="6515100" cy="35528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10800" dirty="0">
                <a:solidFill>
                  <a:schemeClr val="bg1"/>
                </a:solidFill>
                <a:cs typeface="Lucida Console"/>
              </a:rPr>
              <a:t>Engaging and engaging others is the key.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10800" dirty="0">
                <a:solidFill>
                  <a:schemeClr val="bg1"/>
                </a:solidFill>
                <a:cs typeface="Lucida Console"/>
              </a:rPr>
              <a:t>Because you don’t love speaking up in class.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10800" dirty="0">
                <a:solidFill>
                  <a:schemeClr val="bg1"/>
                </a:solidFill>
                <a:cs typeface="Lucida Console"/>
              </a:rPr>
              <a:t>Because you just saw or realized something, and you’ll never remember it unless you post it now.</a:t>
            </a:r>
            <a:endParaRPr lang="en-US" sz="3000" dirty="0">
              <a:solidFill>
                <a:schemeClr val="bg1"/>
              </a:solidFill>
              <a:cs typeface="Lucida Console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000" dirty="0">
                <a:solidFill>
                  <a:schemeClr val="bg1"/>
                </a:solidFill>
                <a:cs typeface="Lucida Console"/>
              </a:rPr>
              <a:t>    </a:t>
            </a:r>
            <a:endParaRPr lang="en-US" sz="3000" dirty="0">
              <a:solidFill>
                <a:srgbClr val="FFFF00"/>
              </a:solidFill>
              <a:cs typeface="Lucida Consol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5797-78F9-D092-E9C3-AD144087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338" y="14288"/>
            <a:ext cx="5846762" cy="9858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FFFF00"/>
                </a:solidFill>
                <a:latin typeface="+mn-lt"/>
              </a:rPr>
              <a:t>Tips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: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6910D35D-6C89-AA07-3F98-7FC3D27FA1F3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1285875"/>
            <a:ext cx="65151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500">
                <a:solidFill>
                  <a:schemeClr val="bg1"/>
                </a:solidFill>
              </a:rPr>
              <a:t>Don’t feel your posts have to be perfect. </a:t>
            </a:r>
            <a:r>
              <a:rPr lang="en-US" altLang="en-US" sz="4500">
                <a:solidFill>
                  <a:srgbClr val="FFFF00"/>
                </a:solidFill>
              </a:rPr>
              <a:t>Engaging and engaging others is the key</a:t>
            </a:r>
            <a:r>
              <a:rPr lang="en-US" altLang="en-US" sz="450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B285857-B2F9-4A5F-79CB-88E35CB311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245" y="169751"/>
            <a:ext cx="2355509" cy="480399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E25BD1E8-D1FC-A938-FA06-DB49475AB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0"/>
            <a:ext cx="61722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300" b="1">
                <a:solidFill>
                  <a:srgbClr val="FFFF00"/>
                </a:solidFill>
              </a:rPr>
              <a:t>Anything </a:t>
            </a:r>
            <a:r>
              <a:rPr lang="en-US" altLang="en-US" sz="3300" b="1">
                <a:solidFill>
                  <a:schemeClr val="bg1"/>
                </a:solidFill>
              </a:rPr>
              <a:t>&amp;</a:t>
            </a:r>
            <a:r>
              <a:rPr lang="en-US" altLang="en-US" sz="3300" b="1">
                <a:solidFill>
                  <a:srgbClr val="FFFF00"/>
                </a:solidFill>
              </a:rPr>
              <a:t> everything </a:t>
            </a:r>
            <a:r>
              <a:rPr lang="en-US" altLang="en-US" sz="3300" b="1">
                <a:solidFill>
                  <a:srgbClr val="92D050"/>
                </a:solidFill>
              </a:rPr>
              <a:t>can be done via email</a:t>
            </a:r>
            <a:r>
              <a:rPr lang="en-US" altLang="en-US" sz="3300" b="1">
                <a:solidFill>
                  <a:srgbClr val="FFFF00"/>
                </a:solidFill>
              </a:rPr>
              <a:t> if you prefer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23BF32-1885-46C5-B790-C19BA9C1CE7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41588" y="1549400"/>
            <a:ext cx="4060825" cy="2538413"/>
          </a:xfrm>
        </p:spPr>
      </p:pic>
      <p:pic>
        <p:nvPicPr>
          <p:cNvPr id="77827" name="Content Placeholder 5">
            <a:extLst>
              <a:ext uri="{FF2B5EF4-FFF2-40B4-BE49-F238E27FC236}">
                <a16:creationId xmlns:a16="http://schemas.microsoft.com/office/drawing/2014/main" id="{F6288A0F-F636-61F2-B367-34782913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725" y="1492250"/>
            <a:ext cx="5416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21468BB6-BB86-ED00-3F31-95962D6AD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195486"/>
            <a:ext cx="6172200" cy="82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UBC Canvas</a:t>
            </a:r>
            <a:r>
              <a:rPr lang="en-US" altLang="en-US" sz="4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 descr="A red square with white text&#10;&#10;Description automatically generated">
            <a:extLst>
              <a:ext uri="{FF2B5EF4-FFF2-40B4-BE49-F238E27FC236}">
                <a16:creationId xmlns:a16="http://schemas.microsoft.com/office/drawing/2014/main" id="{4FCC93A5-F746-E59D-59C9-7B914730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04" y="1281038"/>
            <a:ext cx="2972792" cy="291212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2D5D6697-4E12-B689-66E3-9DFF2EACE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11113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Text</a:t>
            </a:r>
          </a:p>
        </p:txBody>
      </p:sp>
      <p:pic>
        <p:nvPicPr>
          <p:cNvPr id="7987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75BD03-C966-38CE-EA80-3FA74C88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83643" y="1459707"/>
            <a:ext cx="417671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4839F3DE-3D51-E8E4-BDFB-03D91585B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95250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FFFF00"/>
                </a:solidFill>
              </a:rPr>
              <a:t>Former</a:t>
            </a:r>
            <a:r>
              <a:rPr lang="en-US" altLang="en-US" b="1">
                <a:solidFill>
                  <a:schemeClr val="bg1"/>
                </a:solidFill>
              </a:rPr>
              <a:t> Text</a:t>
            </a:r>
          </a:p>
        </p:txBody>
      </p:sp>
      <p:pic>
        <p:nvPicPr>
          <p:cNvPr id="80898" name="Picture 3" descr="Text&#10;&#10;Description automatically generated">
            <a:extLst>
              <a:ext uri="{FF2B5EF4-FFF2-40B4-BE49-F238E27FC236}">
                <a16:creationId xmlns:a16="http://schemas.microsoft.com/office/drawing/2014/main" id="{DF410328-F8C7-EF42-4E9A-DF2E9BA4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987425"/>
            <a:ext cx="2835275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02FB9958-5266-071D-E280-B0E86C396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4475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rgbClr val="FFFF00"/>
                </a:solidFill>
              </a:rPr>
              <a:t>Features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2CA1-FC7A-ACA9-5D4A-00EE3FCFBD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1779588"/>
            <a:ext cx="6172200" cy="2638425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</a:rPr>
              <a:t>70% Exam not 100%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</a:rPr>
              <a:t>IP Law </a:t>
            </a:r>
            <a:r>
              <a:rPr lang="en-US" sz="3600" dirty="0">
                <a:solidFill>
                  <a:srgbClr val="FF0000"/>
                </a:solidFill>
              </a:rPr>
              <a:t>“</a:t>
            </a:r>
            <a:r>
              <a:rPr lang="en-US" sz="3600" dirty="0">
                <a:solidFill>
                  <a:schemeClr val="bg1"/>
                </a:solidFill>
              </a:rPr>
              <a:t>In Context</a:t>
            </a:r>
            <a:r>
              <a:rPr lang="en-US" sz="3600" dirty="0">
                <a:solidFill>
                  <a:srgbClr val="FF0000"/>
                </a:solidFill>
              </a:rPr>
              <a:t>”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</a:rPr>
              <a:t>Website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A125-CF04-C4AA-A88D-411013A2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485900"/>
            <a:ext cx="6172200" cy="1746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50" dirty="0">
                <a:solidFill>
                  <a:schemeClr val="bg1"/>
                </a:solidFill>
              </a:rPr>
              <a:t>INTELLECTUAL </a:t>
            </a:r>
            <a:r>
              <a:rPr lang="en-US" sz="4050" dirty="0">
                <a:solidFill>
                  <a:srgbClr val="FFFF00"/>
                </a:solidFill>
              </a:rPr>
              <a:t>(</a:t>
            </a:r>
            <a:r>
              <a:rPr lang="en-US" sz="4050" dirty="0">
                <a:solidFill>
                  <a:schemeClr val="bg1"/>
                </a:solidFill>
              </a:rPr>
              <a:t>ok</a:t>
            </a:r>
            <a:r>
              <a:rPr lang="en-US" sz="4050" dirty="0">
                <a:solidFill>
                  <a:srgbClr val="FF0000"/>
                </a:solidFill>
              </a:rPr>
              <a:t>?</a:t>
            </a:r>
            <a:r>
              <a:rPr lang="en-US" sz="4050" dirty="0">
                <a:solidFill>
                  <a:srgbClr val="FFFF00"/>
                </a:solidFill>
              </a:rPr>
              <a:t>)</a:t>
            </a:r>
            <a:br>
              <a:rPr lang="en-US" sz="4050" dirty="0">
                <a:solidFill>
                  <a:schemeClr val="bg1"/>
                </a:solidFill>
              </a:rPr>
            </a:br>
            <a:r>
              <a:rPr lang="en-US" sz="4050" dirty="0">
                <a:solidFill>
                  <a:srgbClr val="FF0000"/>
                </a:solidFill>
              </a:rPr>
              <a:t>PROPERTY </a:t>
            </a:r>
            <a:r>
              <a:rPr lang="en-US" sz="4050" dirty="0">
                <a:solidFill>
                  <a:srgbClr val="FFFF00"/>
                </a:solidFill>
              </a:rPr>
              <a:t>(</a:t>
            </a:r>
            <a:r>
              <a:rPr lang="en-US" sz="4050" dirty="0">
                <a:solidFill>
                  <a:schemeClr val="bg1"/>
                </a:solidFill>
              </a:rPr>
              <a:t>really</a:t>
            </a:r>
            <a:r>
              <a:rPr lang="en-US" sz="4050" dirty="0">
                <a:solidFill>
                  <a:srgbClr val="FF0000"/>
                </a:solidFill>
              </a:rPr>
              <a:t>?</a:t>
            </a:r>
            <a:r>
              <a:rPr lang="en-US" sz="4050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8481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C88D6B4-48B1-1F9B-DCD0-E8658064A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176213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</a:rPr>
              <a:t>Let’s talk about</a:t>
            </a:r>
            <a:r>
              <a:rPr lang="en-US" altLang="en-US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A81FE-3B64-2B37-2108-A838D73AD70A}"/>
              </a:ext>
            </a:extLst>
          </p:cNvPr>
          <p:cNvSpPr txBox="1"/>
          <p:nvPr/>
        </p:nvSpPr>
        <p:spPr>
          <a:xfrm>
            <a:off x="3633952" y="1237594"/>
            <a:ext cx="303486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highlight>
                  <a:srgbClr val="FFFF00"/>
                </a:highlight>
              </a:rPr>
              <a:t>The 30%</a:t>
            </a:r>
          </a:p>
        </p:txBody>
      </p:sp>
    </p:spTree>
    <p:extLst>
      <p:ext uri="{BB962C8B-B14F-4D97-AF65-F5344CB8AC3E}">
        <p14:creationId xmlns:p14="http://schemas.microsoft.com/office/powerpoint/2010/main" val="2847960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3">
            <a:extLst>
              <a:ext uri="{FF2B5EF4-FFF2-40B4-BE49-F238E27FC236}">
                <a16:creationId xmlns:a16="http://schemas.microsoft.com/office/drawing/2014/main" id="{062B64EC-AAD9-2EB1-8C76-F19359102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4475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rgbClr val="00B0F0"/>
                </a:solidFill>
              </a:rPr>
              <a:t>A modest proposal</a:t>
            </a:r>
            <a:r>
              <a:rPr lang="en-US" alt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3C03-496C-3453-9BA2-711A193EE3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55688"/>
            <a:ext cx="8229600" cy="3676650"/>
          </a:xfrm>
        </p:spPr>
        <p:txBody>
          <a:bodyPr>
            <a:normAutofit fontScale="925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3225" dirty="0">
                <a:solidFill>
                  <a:schemeClr val="bg1"/>
                </a:solidFill>
              </a:rPr>
              <a:t>750</a:t>
            </a:r>
            <a:r>
              <a:rPr lang="en-US" sz="3225" dirty="0">
                <a:solidFill>
                  <a:srgbClr val="00B0F0"/>
                </a:solidFill>
              </a:rPr>
              <a:t>-</a:t>
            </a:r>
            <a:r>
              <a:rPr lang="en-US" sz="3225" dirty="0">
                <a:solidFill>
                  <a:schemeClr val="bg1"/>
                </a:solidFill>
              </a:rPr>
              <a:t>1000 words </a:t>
            </a:r>
            <a:r>
              <a:rPr lang="en-US" sz="3225" dirty="0">
                <a:solidFill>
                  <a:srgbClr val="00B0F0"/>
                </a:solidFill>
              </a:rPr>
              <a:t>(</a:t>
            </a:r>
            <a:r>
              <a:rPr lang="en-US" sz="3225" dirty="0">
                <a:solidFill>
                  <a:schemeClr val="bg1"/>
                </a:solidFill>
              </a:rPr>
              <a:t>or equivalent</a:t>
            </a:r>
            <a:r>
              <a:rPr lang="en-US" sz="3225" dirty="0">
                <a:solidFill>
                  <a:srgbClr val="00B0F0"/>
                </a:solidFill>
              </a:rPr>
              <a:t>)</a:t>
            </a:r>
            <a:r>
              <a:rPr lang="en-US" sz="3225" dirty="0">
                <a:solidFill>
                  <a:schemeClr val="bg1"/>
                </a:solidFill>
              </a:rPr>
              <a:t> per person </a:t>
            </a:r>
          </a:p>
          <a:p>
            <a:pPr>
              <a:defRPr/>
            </a:pPr>
            <a:r>
              <a:rPr lang="en-US" sz="3225" dirty="0">
                <a:solidFill>
                  <a:schemeClr val="bg1"/>
                </a:solidFill>
              </a:rPr>
              <a:t>written</a:t>
            </a:r>
            <a:r>
              <a:rPr lang="en-US" sz="3225" dirty="0">
                <a:solidFill>
                  <a:srgbClr val="00B0F0"/>
                </a:solidFill>
              </a:rPr>
              <a:t>,</a:t>
            </a:r>
            <a:r>
              <a:rPr lang="en-US" sz="3225" dirty="0">
                <a:solidFill>
                  <a:schemeClr val="bg1"/>
                </a:solidFill>
              </a:rPr>
              <a:t> video</a:t>
            </a:r>
            <a:r>
              <a:rPr lang="en-US" sz="3225" dirty="0">
                <a:solidFill>
                  <a:srgbClr val="00B0F0"/>
                </a:solidFill>
              </a:rPr>
              <a:t>, </a:t>
            </a:r>
            <a:r>
              <a:rPr lang="en-US" sz="3225" dirty="0">
                <a:solidFill>
                  <a:schemeClr val="bg1"/>
                </a:solidFill>
              </a:rPr>
              <a:t>podcast</a:t>
            </a:r>
            <a:r>
              <a:rPr lang="en-US" sz="3225" dirty="0">
                <a:solidFill>
                  <a:srgbClr val="00B0F0"/>
                </a:solidFill>
              </a:rPr>
              <a:t>,</a:t>
            </a:r>
            <a:r>
              <a:rPr lang="en-US" sz="3225" dirty="0">
                <a:solidFill>
                  <a:schemeClr val="bg1"/>
                </a:solidFill>
              </a:rPr>
              <a:t> in-class presentation </a:t>
            </a:r>
            <a:r>
              <a:rPr lang="en-US" sz="3225" dirty="0">
                <a:solidFill>
                  <a:srgbClr val="FFFF00"/>
                </a:solidFill>
              </a:rPr>
              <a:t>(</a:t>
            </a:r>
            <a:r>
              <a:rPr lang="en-US" sz="3225" dirty="0">
                <a:solidFill>
                  <a:srgbClr val="00B0F0"/>
                </a:solidFill>
              </a:rPr>
              <a:t>?</a:t>
            </a:r>
            <a:r>
              <a:rPr lang="en-US" sz="3225" dirty="0">
                <a:solidFill>
                  <a:srgbClr val="FFFF00"/>
                </a:solidFill>
              </a:rPr>
              <a:t>)</a:t>
            </a:r>
            <a:r>
              <a:rPr lang="en-US" sz="3225" dirty="0">
                <a:solidFill>
                  <a:srgbClr val="00B0F0"/>
                </a:solidFill>
              </a:rPr>
              <a:t>,</a:t>
            </a:r>
            <a:r>
              <a:rPr lang="en-US" sz="3225" dirty="0">
                <a:solidFill>
                  <a:schemeClr val="bg1"/>
                </a:solidFill>
              </a:rPr>
              <a:t> </a:t>
            </a:r>
            <a:r>
              <a:rPr lang="en-US" sz="3225" i="1" dirty="0">
                <a:solidFill>
                  <a:schemeClr val="bg1"/>
                </a:solidFill>
              </a:rPr>
              <a:t>interpretive dance</a:t>
            </a:r>
          </a:p>
          <a:p>
            <a:pPr>
              <a:defRPr/>
            </a:pPr>
            <a:r>
              <a:rPr lang="en-US" sz="3225" dirty="0">
                <a:solidFill>
                  <a:schemeClr val="bg1"/>
                </a:solidFill>
              </a:rPr>
              <a:t>Website or not</a:t>
            </a:r>
          </a:p>
          <a:p>
            <a:pPr>
              <a:defRPr/>
            </a:pPr>
            <a:r>
              <a:rPr lang="en-US" sz="3225" dirty="0">
                <a:solidFill>
                  <a:schemeClr val="bg1"/>
                </a:solidFill>
              </a:rPr>
              <a:t>Groups or individually</a:t>
            </a:r>
          </a:p>
          <a:p>
            <a:pPr>
              <a:defRPr/>
            </a:pPr>
            <a:r>
              <a:rPr lang="en-US" sz="3225" dirty="0">
                <a:solidFill>
                  <a:srgbClr val="FFFF00"/>
                </a:solidFill>
              </a:rPr>
              <a:t>LLM Students </a:t>
            </a:r>
            <a:r>
              <a:rPr lang="en-US" sz="3225" dirty="0">
                <a:solidFill>
                  <a:srgbClr val="00B0F0"/>
                </a:solidFill>
              </a:rPr>
              <a:t>–</a:t>
            </a:r>
            <a:r>
              <a:rPr lang="en-US" sz="3225" dirty="0">
                <a:solidFill>
                  <a:schemeClr val="bg1"/>
                </a:solidFill>
              </a:rPr>
              <a:t> one extra post</a:t>
            </a:r>
          </a:p>
        </p:txBody>
      </p:sp>
    </p:spTree>
    <p:extLst>
      <p:ext uri="{BB962C8B-B14F-4D97-AF65-F5344CB8AC3E}">
        <p14:creationId xmlns:p14="http://schemas.microsoft.com/office/powerpoint/2010/main" val="348694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2">
            <a:extLst>
              <a:ext uri="{FF2B5EF4-FFF2-40B4-BE49-F238E27FC236}">
                <a16:creationId xmlns:a16="http://schemas.microsoft.com/office/drawing/2014/main" id="{FC965560-84B7-4048-828B-E976E3F1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509713"/>
            <a:ext cx="6391275" cy="2124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solidFill>
                  <a:srgbClr val="FFFF00"/>
                </a:solidFill>
              </a:rPr>
              <a:t>Past Presentations mostly all on the course website</a:t>
            </a:r>
            <a:r>
              <a:rPr lang="en-US" altLang="en-US" sz="4400" b="1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076600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765C96-0C29-2C51-2625-858420D9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3963"/>
            <a:ext cx="7772400" cy="437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43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95F96-81D5-304C-E890-29851333B49A}"/>
              </a:ext>
            </a:extLst>
          </p:cNvPr>
          <p:cNvSpPr txBox="1"/>
          <p:nvPr/>
        </p:nvSpPr>
        <p:spPr>
          <a:xfrm>
            <a:off x="1299147" y="699542"/>
            <a:ext cx="65457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Generative A</a:t>
            </a:r>
            <a:r>
              <a:rPr lang="en-US" sz="7200" dirty="0">
                <a:solidFill>
                  <a:srgbClr val="FF0000"/>
                </a:solidFill>
              </a:rPr>
              <a:t>.</a:t>
            </a:r>
            <a:r>
              <a:rPr lang="en-US" sz="7200" dirty="0">
                <a:solidFill>
                  <a:srgbClr val="FFFF00"/>
                </a:solidFill>
              </a:rPr>
              <a:t>I</a:t>
            </a:r>
            <a:r>
              <a:rPr lang="en-US" sz="7200" dirty="0">
                <a:solidFill>
                  <a:srgbClr val="FF0000"/>
                </a:solidFill>
              </a:rPr>
              <a:t>.</a:t>
            </a:r>
            <a:r>
              <a:rPr lang="en-US" sz="7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</a:rPr>
              <a:t>Policy</a:t>
            </a:r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29EF6E3-B989-FAFC-DB59-9387DCCA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3507854"/>
            <a:ext cx="7772400" cy="9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4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ontent Placeholder 2">
            <a:extLst>
              <a:ext uri="{FF2B5EF4-FFF2-40B4-BE49-F238E27FC236}">
                <a16:creationId xmlns:a16="http://schemas.microsoft.com/office/drawing/2014/main" id="{CB157263-3EA7-CD02-1C82-36B1523F4FC1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1296988"/>
            <a:ext cx="6172200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7200">
                <a:solidFill>
                  <a:schemeClr val="bg1"/>
                </a:solidFill>
                <a:latin typeface="American Typewriter" panose="02090604020004020304" pitchFamily="18" charset="77"/>
              </a:rPr>
              <a:t>News of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7200">
                <a:solidFill>
                  <a:schemeClr val="bg1"/>
                </a:solidFill>
                <a:latin typeface="American Typewriter" panose="02090604020004020304" pitchFamily="18" charset="77"/>
              </a:rPr>
              <a:t>the Week</a:t>
            </a:r>
            <a:endParaRPr lang="en-US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 and a cartoon character running&#10;&#10;Description automatically generated">
            <a:extLst>
              <a:ext uri="{FF2B5EF4-FFF2-40B4-BE49-F238E27FC236}">
                <a16:creationId xmlns:a16="http://schemas.microsoft.com/office/drawing/2014/main" id="{A23CA4C9-5934-E95B-38F8-1168C10FFB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85762"/>
            <a:ext cx="777240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FBC5-8BE8-0AED-0F30-F9A26DF3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74" y="227807"/>
            <a:ext cx="8568952" cy="95170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Office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rgbClr val="FFFF00"/>
                </a:solidFill>
              </a:rPr>
              <a:t>Hours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Ideally Mondays just before or  after class but </a:t>
            </a:r>
            <a:r>
              <a:rPr lang="en-US" b="1" dirty="0">
                <a:solidFill>
                  <a:srgbClr val="FFFF00"/>
                </a:solidFill>
              </a:rPr>
              <a:t>am flexible</a:t>
            </a:r>
            <a:r>
              <a:rPr lang="mr-IN" b="1" dirty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31CDF2B7-DCF9-4998-A6D2-2B569E22C608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762912" y="1540669"/>
            <a:ext cx="7795976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700" dirty="0">
                <a:solidFill>
                  <a:srgbClr val="CCFFCC"/>
                </a:solidFill>
              </a:rPr>
              <a:t>Email</a:t>
            </a:r>
            <a:r>
              <a:rPr lang="en-US" altLang="en-US" sz="2700" dirty="0">
                <a:solidFill>
                  <a:srgbClr val="FF0000"/>
                </a:solidFill>
              </a:rPr>
              <a:t>:</a:t>
            </a:r>
            <a:r>
              <a:rPr lang="en-US" altLang="en-US" sz="2700" dirty="0">
                <a:solidFill>
                  <a:schemeClr val="bg1"/>
                </a:solidFill>
              </a:rPr>
              <a:t> </a:t>
            </a:r>
            <a:r>
              <a:rPr lang="en-US" altLang="en-US" sz="2700" dirty="0">
                <a:solidFill>
                  <a:schemeClr val="bg1"/>
                </a:solidFill>
                <a:hlinkClick r:id="rId3"/>
              </a:rPr>
              <a:t>jon.festinger@ubc.ca</a:t>
            </a:r>
            <a:r>
              <a:rPr lang="en-US" altLang="en-US" sz="2700" dirty="0">
                <a:solidFill>
                  <a:schemeClr val="bg1"/>
                </a:solidFill>
              </a:rPr>
              <a:t>; </a:t>
            </a:r>
            <a:r>
              <a:rPr lang="en-US" altLang="en-US" sz="2700" dirty="0">
                <a:solidFill>
                  <a:schemeClr val="bg1"/>
                </a:solidFill>
                <a:hlinkClick r:id="rId4"/>
              </a:rPr>
              <a:t>jfestinger@telus.net</a:t>
            </a:r>
            <a:r>
              <a:rPr lang="en-US" altLang="en-US" sz="27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700" dirty="0">
                <a:solidFill>
                  <a:srgbClr val="CCFFCC"/>
                </a:solidFill>
              </a:rPr>
              <a:t>Office</a:t>
            </a:r>
            <a:r>
              <a:rPr lang="en-US" altLang="en-US" sz="2700" dirty="0">
                <a:solidFill>
                  <a:srgbClr val="FF0000"/>
                </a:solidFill>
              </a:rPr>
              <a:t>:</a:t>
            </a:r>
            <a:r>
              <a:rPr lang="en-US" altLang="en-US" sz="2700" dirty="0">
                <a:solidFill>
                  <a:schemeClr val="bg1"/>
                </a:solidFill>
              </a:rPr>
              <a:t> 449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700" dirty="0">
                <a:solidFill>
                  <a:srgbClr val="CCFFCC"/>
                </a:solidFill>
              </a:rPr>
              <a:t>Phone</a:t>
            </a:r>
            <a:r>
              <a:rPr lang="en-US" altLang="en-US" sz="2700" dirty="0">
                <a:solidFill>
                  <a:srgbClr val="FF0000"/>
                </a:solidFill>
              </a:rPr>
              <a:t>:</a:t>
            </a:r>
            <a:r>
              <a:rPr lang="en-US" altLang="en-US" sz="27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700" dirty="0">
                <a:solidFill>
                  <a:schemeClr val="bg1"/>
                </a:solidFill>
              </a:rPr>
              <a:t>c</a:t>
            </a:r>
            <a:r>
              <a:rPr lang="en-US" altLang="en-US" sz="2700" dirty="0">
                <a:solidFill>
                  <a:srgbClr val="FF0000"/>
                </a:solidFill>
              </a:rPr>
              <a:t>.</a:t>
            </a:r>
            <a:r>
              <a:rPr lang="en-US" altLang="en-US" sz="2700" dirty="0">
                <a:solidFill>
                  <a:schemeClr val="bg1"/>
                </a:solidFill>
              </a:rPr>
              <a:t> 604-837-6426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700" dirty="0">
                <a:solidFill>
                  <a:srgbClr val="FF0000"/>
                </a:solidFill>
              </a:rPr>
              <a:t>(</a:t>
            </a:r>
            <a:r>
              <a:rPr lang="en-US" altLang="en-US" sz="2700" dirty="0">
                <a:solidFill>
                  <a:schemeClr val="bg1"/>
                </a:solidFill>
              </a:rPr>
              <a:t>please text</a:t>
            </a:r>
            <a:r>
              <a:rPr lang="en-US" altLang="en-US" sz="27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84995" name="Picture 5">
            <a:extLst>
              <a:ext uri="{FF2B5EF4-FFF2-40B4-BE49-F238E27FC236}">
                <a16:creationId xmlns:a16="http://schemas.microsoft.com/office/drawing/2014/main" id="{7EBA2DC7-CD2C-7072-4F03-125792FC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3214688"/>
            <a:ext cx="30162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C350E-92C4-D654-8810-20EDD22E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20" y="1117042"/>
            <a:ext cx="4287560" cy="29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07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A683DD96-985D-7456-BEB9-D72199B44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182563"/>
            <a:ext cx="617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Reflecting on earlier slide</a:t>
            </a:r>
            <a:r>
              <a:rPr lang="en-US" altLang="en-US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1F05-D0E3-EE54-2CC7-C6024710A5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1188" y="1055688"/>
            <a:ext cx="7993062" cy="2255837"/>
          </a:xfrm>
        </p:spPr>
        <p:txBody>
          <a:bodyPr>
            <a:normAutofit fontScale="925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solidFill>
                  <a:srgbClr val="FFFF00"/>
                </a:solidFill>
              </a:rPr>
              <a:t>Intellectual Property Law </a:t>
            </a:r>
            <a:r>
              <a:rPr lang="en-CA" sz="2400" dirty="0">
                <a:solidFill>
                  <a:schemeClr val="bg1"/>
                </a:solidFill>
              </a:rPr>
              <a:t>is about: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What kinds of </a:t>
            </a:r>
            <a:r>
              <a:rPr lang="en-CA" sz="2400" dirty="0">
                <a:solidFill>
                  <a:srgbClr val="FFFF00"/>
                </a:solidFill>
              </a:rPr>
              <a:t>creations of the mind </a:t>
            </a:r>
            <a:r>
              <a:rPr lang="en-CA" sz="2400" dirty="0">
                <a:solidFill>
                  <a:schemeClr val="bg1"/>
                </a:solidFill>
              </a:rPr>
              <a:t>can one have rights in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Who can have those rights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>
              <a:buFont typeface="+mj-lt"/>
              <a:buAutoNum type="arabicPeriod"/>
              <a:defRPr/>
            </a:pPr>
            <a:r>
              <a:rPr lang="en-CA" sz="2400" dirty="0">
                <a:solidFill>
                  <a:schemeClr val="bg1"/>
                </a:solidFill>
              </a:rPr>
              <a:t>What kinds of rights are there</a:t>
            </a:r>
            <a:r>
              <a:rPr lang="en-CA" sz="2400" dirty="0">
                <a:solidFill>
                  <a:srgbClr val="FF0000"/>
                </a:solidFill>
              </a:rPr>
              <a:t>;</a:t>
            </a:r>
            <a:r>
              <a:rPr lang="en-CA" sz="2400" dirty="0">
                <a:solidFill>
                  <a:schemeClr val="bg1"/>
                </a:solidFill>
              </a:rPr>
              <a:t> and how are those rights enforced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93187" name="TextBox 3">
            <a:extLst>
              <a:ext uri="{FF2B5EF4-FFF2-40B4-BE49-F238E27FC236}">
                <a16:creationId xmlns:a16="http://schemas.microsoft.com/office/drawing/2014/main" id="{F7FDD61C-31B5-C4DB-C941-BCC9411AE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3579813"/>
            <a:ext cx="5222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000" b="1">
                <a:solidFill>
                  <a:schemeClr val="bg1"/>
                </a:solidFill>
              </a:rPr>
              <a:t>Any IP issues</a:t>
            </a:r>
            <a:r>
              <a:rPr lang="en-US" altLang="en-US" sz="3000" b="1">
                <a:solidFill>
                  <a:srgbClr val="FF0000"/>
                </a:solidFill>
              </a:rPr>
              <a:t>/</a:t>
            </a:r>
            <a:r>
              <a:rPr lang="en-US" altLang="en-US" sz="3000" b="1">
                <a:solidFill>
                  <a:schemeClr val="bg1"/>
                </a:solidFill>
              </a:rPr>
              <a:t>conundrums </a:t>
            </a:r>
          </a:p>
          <a:p>
            <a:pPr algn="ctr"/>
            <a:r>
              <a:rPr lang="en-US" altLang="en-US" sz="3000" b="1">
                <a:solidFill>
                  <a:schemeClr val="bg1"/>
                </a:solidFill>
              </a:rPr>
              <a:t>you are curious about</a:t>
            </a:r>
            <a:r>
              <a:rPr lang="en-US" altLang="en-US" sz="3000" b="1">
                <a:solidFill>
                  <a:srgbClr val="FFFF00"/>
                </a:solidFill>
              </a:rPr>
              <a:t>?</a:t>
            </a:r>
            <a:r>
              <a:rPr lang="en-US" altLang="en-US" sz="3000" b="1">
                <a:solidFill>
                  <a:srgbClr val="FF0000"/>
                </a:solidFill>
              </a:rPr>
              <a:t>…</a:t>
            </a:r>
            <a:endParaRPr lang="en-US" altLang="en-US" sz="3000"/>
          </a:p>
        </p:txBody>
      </p:sp>
    </p:spTree>
    <p:extLst>
      <p:ext uri="{BB962C8B-B14F-4D97-AF65-F5344CB8AC3E}">
        <p14:creationId xmlns:p14="http://schemas.microsoft.com/office/powerpoint/2010/main" val="329086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8520E40-9F13-F844-25C2-24BFFB3F0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6525" y="1522413"/>
            <a:ext cx="6172200" cy="16938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altLang="en-US" sz="7200">
                <a:solidFill>
                  <a:srgbClr val="FFFF00"/>
                </a:solidFill>
              </a:rPr>
              <a:t>Ch</a:t>
            </a:r>
            <a:r>
              <a:rPr lang="en-US" altLang="en-US" sz="7200">
                <a:solidFill>
                  <a:srgbClr val="FF0000"/>
                </a:solidFill>
              </a:rPr>
              <a:t>-</a:t>
            </a:r>
            <a:r>
              <a:rPr lang="en-US" altLang="en-US" sz="7200">
                <a:solidFill>
                  <a:srgbClr val="FFFF00"/>
                </a:solidFill>
              </a:rPr>
              <a:t>Ch</a:t>
            </a:r>
            <a:r>
              <a:rPr lang="en-US" altLang="en-US" sz="7200">
                <a:solidFill>
                  <a:srgbClr val="FF0000"/>
                </a:solidFill>
              </a:rPr>
              <a:t>-</a:t>
            </a:r>
            <a:r>
              <a:rPr lang="en-US" altLang="en-US" sz="7200">
                <a:solidFill>
                  <a:srgbClr val="FFFF00"/>
                </a:solidFill>
              </a:rPr>
              <a:t>Ch</a:t>
            </a:r>
            <a:r>
              <a:rPr lang="en-US" altLang="en-US" sz="7200">
                <a:solidFill>
                  <a:schemeClr val="bg1"/>
                </a:solidFill>
              </a:rPr>
              <a:t>anges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>
            <a:extLst>
              <a:ext uri="{FF2B5EF4-FFF2-40B4-BE49-F238E27FC236}">
                <a16:creationId xmlns:a16="http://schemas.microsoft.com/office/drawing/2014/main" id="{FA07D480-1DE4-385D-EB78-72156488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25" y="436563"/>
            <a:ext cx="31305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312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AFCE1AED-4CDF-7AC0-5EDC-F502746FF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5588" y="115888"/>
            <a:ext cx="613251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600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>
            <a:extLst>
              <a:ext uri="{FF2B5EF4-FFF2-40B4-BE49-F238E27FC236}">
                <a16:creationId xmlns:a16="http://schemas.microsoft.com/office/drawing/2014/main" id="{C0DBFEC8-9823-BACA-DF52-2B5E3C37FA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3038475" y="1331913"/>
            <a:ext cx="3067050" cy="3132137"/>
          </a:xfrm>
        </p:spPr>
      </p:pic>
      <p:pic>
        <p:nvPicPr>
          <p:cNvPr id="87043" name="Content Placeholder 3" descr="Crystal_Project_pause-queue.png">
            <a:extLst>
              <a:ext uri="{FF2B5EF4-FFF2-40B4-BE49-F238E27FC236}">
                <a16:creationId xmlns:a16="http://schemas.microsoft.com/office/drawing/2014/main" id="{1EED4356-7720-E82A-D099-B0A99AC3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>
            <a:fillRect/>
          </a:stretch>
        </p:blipFill>
        <p:spPr bwMode="auto">
          <a:xfrm>
            <a:off x="3033713" y="1331913"/>
            <a:ext cx="30670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888CD-F0AF-2917-8CDE-E361D19A18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838200"/>
            <a:ext cx="6172200" cy="3455988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srgbClr val="92D050"/>
                </a:solidFill>
              </a:rPr>
              <a:t>QUESTIONS</a:t>
            </a:r>
            <a:r>
              <a:rPr lang="en-US" sz="66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srgbClr val="FFFF00"/>
                </a:solidFill>
              </a:rPr>
              <a:t>THOUGHTS</a:t>
            </a:r>
            <a:r>
              <a:rPr lang="en-US" sz="66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srgbClr val="FFFFFF"/>
                </a:solidFill>
              </a:rPr>
              <a:t> DISCUSSION</a:t>
            </a:r>
            <a:r>
              <a:rPr lang="en-US" sz="66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77091-4AE8-6656-0431-84F3D3FE4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04775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098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Content Placeholder 2">
            <a:extLst>
              <a:ext uri="{FF2B5EF4-FFF2-40B4-BE49-F238E27FC236}">
                <a16:creationId xmlns:a16="http://schemas.microsoft.com/office/drawing/2014/main" id="{63A4091D-79EF-23D7-3AC7-99991A6C51A7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95425" y="446088"/>
            <a:ext cx="61722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defTabSz="68580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780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SEE YOU NEXT WEEK</a:t>
            </a:r>
            <a:r>
              <a:rPr lang="en-US" altLang="en-US" sz="780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!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EEA5-C0D5-118F-E15B-D3D97FB2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63"/>
            <a:ext cx="6858000" cy="9382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C3D154DA-BF16-C299-F41F-F8A1938FE45A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1485900" y="942975"/>
            <a:ext cx="6172200" cy="33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</a:t>
            </a:r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 </a:t>
            </a:r>
          </a:p>
        </p:txBody>
      </p:sp>
      <p:pic>
        <p:nvPicPr>
          <p:cNvPr id="113667" name="Content Placeholder 3" descr="cat-1382015906Wuw.jpg">
            <a:extLst>
              <a:ext uri="{FF2B5EF4-FFF2-40B4-BE49-F238E27FC236}">
                <a16:creationId xmlns:a16="http://schemas.microsoft.com/office/drawing/2014/main" id="{1A9FB179-1067-E31B-31D7-BD768BDE5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>
            <a:fillRect/>
          </a:stretch>
        </p:blipFill>
        <p:spPr bwMode="auto">
          <a:xfrm>
            <a:off x="2120900" y="1055688"/>
            <a:ext cx="49117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06C9-AA67-9F37-6452-F1B9EB9723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5900" y="1651000"/>
            <a:ext cx="6172200" cy="264318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8181-6510-DB75-E98E-376C46CE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4475"/>
            <a:ext cx="6858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50" dirty="0">
                <a:solidFill>
                  <a:srgbClr val="FF0000"/>
                </a:solidFill>
                <a:latin typeface="Lucida Console" panose="020B0609040504020204" pitchFamily="49" charset="0"/>
              </a:rPr>
              <a:t>When everything is digitally fixated</a:t>
            </a:r>
            <a:r>
              <a:rPr lang="en-US" sz="2250" dirty="0">
                <a:solidFill>
                  <a:schemeClr val="bg1"/>
                </a:solidFill>
                <a:latin typeface="Lucida Console" panose="020B0609040504020204" pitchFamily="49" charset="0"/>
              </a:rPr>
              <a:t>…</a:t>
            </a:r>
            <a:r>
              <a:rPr lang="en-US" sz="2250" dirty="0">
                <a:solidFill>
                  <a:srgbClr val="FF0000"/>
                </a:solidFill>
                <a:latin typeface="Lucida Console" panose="020B0609040504020204" pitchFamily="49" charset="0"/>
              </a:rPr>
              <a:t> </a:t>
            </a:r>
          </a:p>
        </p:txBody>
      </p:sp>
      <p:pic>
        <p:nvPicPr>
          <p:cNvPr id="33794" name="Picture 4">
            <a:extLst>
              <a:ext uri="{FF2B5EF4-FFF2-40B4-BE49-F238E27FC236}">
                <a16:creationId xmlns:a16="http://schemas.microsoft.com/office/drawing/2014/main" id="{A7BD56DE-2AA8-CA66-5687-41EF5D39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688" y="1138238"/>
            <a:ext cx="42386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040"/>
      </a:dk1>
      <a:lt1>
        <a:srgbClr val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10025</TotalTime>
  <Words>912</Words>
  <Application>Microsoft Macintosh PowerPoint</Application>
  <PresentationFormat>On-screen Show (16:9)</PresentationFormat>
  <Paragraphs>139</Paragraphs>
  <Slides>87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American Typewriter</vt:lpstr>
      <vt:lpstr>Apple Chancery</vt:lpstr>
      <vt:lpstr>Arial</vt:lpstr>
      <vt:lpstr>Calibri</vt:lpstr>
      <vt:lpstr>Lucida Console</vt:lpstr>
      <vt:lpstr>Verdana</vt:lpstr>
      <vt:lpstr>Whitney Book</vt:lpstr>
      <vt:lpstr>WhitneyHTF-Bold</vt:lpstr>
      <vt:lpstr>Office Theme</vt:lpstr>
      <vt:lpstr>PowerPoint Presentation</vt:lpstr>
      <vt:lpstr>Today’s Plan</vt:lpstr>
      <vt:lpstr>PowerPoint Presentation</vt:lpstr>
      <vt:lpstr>PowerPoint Presentation</vt:lpstr>
      <vt:lpstr>PowerPoint Presentation</vt:lpstr>
      <vt:lpstr>PowerPoint Presentation</vt:lpstr>
      <vt:lpstr>INTELLECTUAL (ok?) PROPERTY (really?)</vt:lpstr>
      <vt:lpstr>Ch-Ch-Changes</vt:lpstr>
      <vt:lpstr>When everything is digitally fixated… </vt:lpstr>
      <vt:lpstr>The Metaverse:  Life through the digital lens</vt:lpstr>
      <vt:lpstr>Essentially the exam question every year</vt:lpstr>
      <vt:lpstr>Defenses to copyright infringement?</vt:lpstr>
      <vt:lpstr>Without s.30.71 (Before 2012)</vt:lpstr>
      <vt:lpstr>Thought Experiment: Trademarks</vt:lpstr>
      <vt:lpstr>PowerPoint Presentation</vt:lpstr>
      <vt:lpstr>PowerPoint Presentation</vt:lpstr>
      <vt:lpstr>N.F.T.’s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Canadian Law: International Context</vt:lpstr>
      <vt:lpstr>I.P. - Once a niche area, not anymore…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Entirely optional but please…</vt:lpstr>
      <vt:lpstr>Course Website </vt:lpstr>
      <vt:lpstr>PowerPoint Presentation</vt:lpstr>
      <vt:lpstr>PowerPoint Presentation</vt:lpstr>
      <vt:lpstr>PowerPoint Presentation</vt:lpstr>
      <vt:lpstr>PowerPoint Presentation</vt:lpstr>
      <vt:lpstr> For full privileges on the website  </vt:lpstr>
      <vt:lpstr>Why post?</vt:lpstr>
      <vt:lpstr>Tips:</vt:lpstr>
      <vt:lpstr>PowerPoint Presentation</vt:lpstr>
      <vt:lpstr>Anything &amp; everything can be done via email if you prefer</vt:lpstr>
      <vt:lpstr>UBC Canvas?</vt:lpstr>
      <vt:lpstr>Text</vt:lpstr>
      <vt:lpstr>Former Text</vt:lpstr>
      <vt:lpstr>Features of this Course</vt:lpstr>
      <vt:lpstr>Let’s talk about…</vt:lpstr>
      <vt:lpstr>A modest proposal…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 “Hours”: Ideally Mondays just before or  after class but am flexible…</vt:lpstr>
      <vt:lpstr>PowerPoint Presentation</vt:lpstr>
      <vt:lpstr>Reflecting on earlier slide…</vt:lpstr>
      <vt:lpstr>PowerPoint Presentation</vt:lpstr>
      <vt:lpstr>Pause</vt:lpstr>
      <vt:lpstr>PowerPoint Presentation</vt:lpstr>
      <vt:lpstr>PowerPoint Presentation</vt:lpstr>
      <vt:lpstr>PowerPoint Presentation</vt:lpstr>
      <vt:lpstr>  Always include a cat picture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Goncalves</dc:creator>
  <cp:lastModifiedBy>Jon Festinger</cp:lastModifiedBy>
  <cp:revision>328</cp:revision>
  <cp:lastPrinted>2016-07-11T18:15:24Z</cp:lastPrinted>
  <dcterms:created xsi:type="dcterms:W3CDTF">2010-06-15T20:07:28Z</dcterms:created>
  <dcterms:modified xsi:type="dcterms:W3CDTF">2023-09-18T05:44:36Z</dcterms:modified>
</cp:coreProperties>
</file>